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sldIdLst>
    <p:sldId id="310" r:id="rId2"/>
    <p:sldId id="311" r:id="rId3"/>
    <p:sldId id="316" r:id="rId4"/>
    <p:sldId id="314" r:id="rId5"/>
    <p:sldId id="325" r:id="rId6"/>
    <p:sldId id="317" r:id="rId7"/>
    <p:sldId id="315" r:id="rId8"/>
    <p:sldId id="324" r:id="rId9"/>
    <p:sldId id="327" r:id="rId10"/>
    <p:sldId id="326" r:id="rId11"/>
    <p:sldId id="329" r:id="rId12"/>
    <p:sldId id="330" r:id="rId13"/>
    <p:sldId id="328" r:id="rId14"/>
    <p:sldId id="356" r:id="rId15"/>
    <p:sldId id="335" r:id="rId16"/>
    <p:sldId id="353" r:id="rId17"/>
    <p:sldId id="351" r:id="rId18"/>
    <p:sldId id="352" r:id="rId19"/>
    <p:sldId id="357" r:id="rId20"/>
    <p:sldId id="336" r:id="rId21"/>
    <p:sldId id="348" r:id="rId22"/>
    <p:sldId id="354" r:id="rId23"/>
    <p:sldId id="339" r:id="rId24"/>
    <p:sldId id="355" r:id="rId25"/>
    <p:sldId id="358" r:id="rId26"/>
    <p:sldId id="359" r:id="rId27"/>
    <p:sldId id="340" r:id="rId28"/>
    <p:sldId id="341" r:id="rId29"/>
    <p:sldId id="342" r:id="rId30"/>
    <p:sldId id="343" r:id="rId31"/>
    <p:sldId id="345" r:id="rId32"/>
    <p:sldId id="344" r:id="rId33"/>
    <p:sldId id="346" r:id="rId34"/>
    <p:sldId id="347" r:id="rId35"/>
    <p:sldId id="334" r:id="rId36"/>
    <p:sldId id="331" r:id="rId37"/>
    <p:sldId id="332" r:id="rId38"/>
    <p:sldId id="360" r:id="rId39"/>
    <p:sldId id="333" r:id="rId40"/>
    <p:sldId id="361" r:id="rId41"/>
    <p:sldId id="362" r:id="rId42"/>
    <p:sldId id="363" r:id="rId43"/>
    <p:sldId id="364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x="9144000" cy="5143500" type="screen16x9"/>
  <p:notesSz cx="6858000" cy="9144000"/>
  <p:defaultTextStyle>
    <a:lvl1pPr marL="0" lvl="0" algn="l" defTabSz="685800">
      <a:defRPr sz="1350" kern="1200">
        <a:solidFill>
          <a:schemeClr val="tx1"/>
        </a:solidFill>
        <a:latin typeface="Calibri"/>
        <a:ea typeface="等线"/>
      </a:defRPr>
    </a:lvl1pPr>
    <a:lvl2pPr marL="342900" lvl="1" algn="l" defTabSz="685800">
      <a:defRPr sz="1350" kern="1200">
        <a:solidFill>
          <a:schemeClr val="tx1"/>
        </a:solidFill>
        <a:latin typeface="Calibri"/>
        <a:ea typeface="等线"/>
      </a:defRPr>
    </a:lvl2pPr>
    <a:lvl3pPr marL="685800" lvl="2" algn="l" defTabSz="685800">
      <a:defRPr sz="1350" kern="1200">
        <a:solidFill>
          <a:schemeClr val="tx1"/>
        </a:solidFill>
        <a:latin typeface="Calibri"/>
        <a:ea typeface="等线"/>
      </a:defRPr>
    </a:lvl3pPr>
    <a:lvl4pPr marL="1028700" lvl="3" algn="l" defTabSz="685800">
      <a:defRPr sz="1350" kern="1200">
        <a:solidFill>
          <a:schemeClr val="tx1"/>
        </a:solidFill>
        <a:latin typeface="Calibri"/>
        <a:ea typeface="等线"/>
      </a:defRPr>
    </a:lvl4pPr>
    <a:lvl5pPr marL="1371600" lvl="4" algn="l" defTabSz="685800">
      <a:defRPr sz="1350" kern="1200">
        <a:solidFill>
          <a:schemeClr val="tx1"/>
        </a:solidFill>
        <a:latin typeface="Calibri"/>
        <a:ea typeface="等线"/>
      </a:defRPr>
    </a:lvl5pPr>
    <a:lvl6pPr marL="1714500" lvl="5" algn="l" defTabSz="685800">
      <a:defRPr sz="1350" kern="1200">
        <a:solidFill>
          <a:schemeClr val="tx1"/>
        </a:solidFill>
        <a:latin typeface="Calibri"/>
        <a:ea typeface="等线"/>
      </a:defRPr>
    </a:lvl6pPr>
    <a:lvl7pPr marL="2057400" lvl="6" algn="l" defTabSz="685800">
      <a:defRPr sz="1350" kern="1200">
        <a:solidFill>
          <a:schemeClr val="tx1"/>
        </a:solidFill>
        <a:latin typeface="Calibri"/>
        <a:ea typeface="等线"/>
      </a:defRPr>
    </a:lvl7pPr>
    <a:lvl8pPr marL="2400300" lvl="7" algn="l" defTabSz="685800">
      <a:defRPr sz="1350" kern="1200">
        <a:solidFill>
          <a:schemeClr val="tx1"/>
        </a:solidFill>
        <a:latin typeface="Calibri"/>
        <a:ea typeface="等线"/>
      </a:defRPr>
    </a:lvl8pPr>
    <a:lvl9pPr marL="2743200" lvl="8" algn="l" defTabSz="685800">
      <a:defRPr sz="1350" kern="1200">
        <a:solidFill>
          <a:schemeClr val="tx1"/>
        </a:solidFill>
        <a:latin typeface="Calibri"/>
        <a:ea typeface="等线"/>
      </a:defRPr>
    </a:lvl9pPr>
  </p:defaultTextStyle>
  <p:extLst>
    <p:ext uri="{521415D9-36F7-43E2-AB2F-B90AF26B5E84}">
      <p14:sectionLst xmlns:p14="http://schemas.microsoft.com/office/powerpoint/2010/main">
        <p14:section name="开篇" id="{1AF6B665-F27A-AF42-B7E5-09FD1DE5DCC5}">
          <p14:sldIdLst>
            <p14:sldId id="310"/>
            <p14:sldId id="311"/>
          </p14:sldIdLst>
        </p14:section>
        <p14:section name="课程介绍和课程目标" id="{2A227418-00C5-1E41-90D1-62BA5A496A1A}">
          <p14:sldIdLst>
            <p14:sldId id="316"/>
            <p14:sldId id="314"/>
            <p14:sldId id="325"/>
            <p14:sldId id="317"/>
            <p14:sldId id="315"/>
            <p14:sldId id="324"/>
          </p14:sldIdLst>
        </p14:section>
        <p14:section name="系统分析设计和实现" id="{076B7F75-A03B-E14F-9EA0-9DC05EB833ED}">
          <p14:sldIdLst>
            <p14:sldId id="327"/>
            <p14:sldId id="326"/>
            <p14:sldId id="329"/>
            <p14:sldId id="330"/>
            <p14:sldId id="328"/>
            <p14:sldId id="356"/>
            <p14:sldId id="335"/>
            <p14:sldId id="353"/>
            <p14:sldId id="351"/>
            <p14:sldId id="352"/>
            <p14:sldId id="357"/>
            <p14:sldId id="336"/>
            <p14:sldId id="348"/>
            <p14:sldId id="354"/>
            <p14:sldId id="339"/>
            <p14:sldId id="355"/>
            <p14:sldId id="358"/>
            <p14:sldId id="359"/>
            <p14:sldId id="340"/>
          </p14:sldIdLst>
        </p14:section>
        <p14:section name="性能度量和压力测试" id="{1B46E459-17D6-B946-B00D-48FB3C7D964D}">
          <p14:sldIdLst>
            <p14:sldId id="341"/>
            <p14:sldId id="342"/>
            <p14:sldId id="343"/>
            <p14:sldId id="345"/>
            <p14:sldId id="344"/>
            <p14:sldId id="346"/>
          </p14:sldIdLst>
        </p14:section>
        <p14:section name="架构持续优化和演进" id="{7D87400F-84E1-294E-8B41-E5249C5D386C}">
          <p14:sldIdLst>
            <p14:sldId id="347"/>
            <p14:sldId id="334"/>
            <p14:sldId id="331"/>
            <p14:sldId id="332"/>
            <p14:sldId id="360"/>
            <p14:sldId id="333"/>
            <p14:sldId id="361"/>
            <p14:sldId id="362"/>
            <p14:sldId id="363"/>
            <p14:sldId id="364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wholeTbl>
      <a:tcTxStyle>
        <a:fontRef idx="minor">
          <a:srgbClr val="000000"/>
        </a:fontRef>
        <a:schemeClr val="dk1"/>
      </a:tcTxStyle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  <a:insideH>
            <a:ln w="6350" cap="flat" cmpd="sng">
              <a:solidFill>
                <a:schemeClr val="accent1"/>
              </a:solidFill>
              <a:prstDash val="solid"/>
              <a:miter/>
            </a:ln>
          </a:insideH>
          <a:insideV>
            <a:ln w="6350" cap="flat" cmpd="sng">
              <a:solidFill>
                <a:schemeClr val="accent1"/>
              </a:solidFill>
              <a:prstDash val="solid"/>
              <a:miter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1V>
      <a:tcStyle>
        <a:tcBdr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lastCol>
      <a:tcTxStyle b="on"/>
      <a:tcStyle>
        <a:tcBdr>
          <a:left>
            <a:ln w="1270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  <a:insideH>
            <a:ln w="6350" cap="flat" cmpd="sng">
              <a:solidFill>
                <a:schemeClr val="accent1"/>
              </a:solidFill>
              <a:prstDash val="solid"/>
              <a:miter/>
            </a:ln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1270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  <a:insideH>
            <a:ln w="6350" cap="flat" cmpd="sng">
              <a:solidFill>
                <a:schemeClr val="accent1"/>
              </a:solidFill>
              <a:prstDash val="solid"/>
              <a:miter/>
            </a:ln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12700" cap="flat" cmpd="sng">
              <a:solidFill>
                <a:schemeClr val="accent1"/>
              </a:solidFill>
              <a:prstDash val="solid"/>
              <a:miter/>
            </a:ln>
          </a:top>
          <a:bottom>
            <a:ln w="12700" cap="flat" cmpd="sng">
              <a:solidFill>
                <a:schemeClr val="accent1"/>
              </a:solidFill>
              <a:prstDash val="solid"/>
              <a:miter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12700" cap="flat" cmpd="sng">
              <a:solidFill>
                <a:schemeClr val="lt1"/>
              </a:solidFill>
              <a:prstDash val="solid"/>
              <a:miter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8542034-FE4F-4ADA-92B8-4CA66D0F0DF3}" styleName="腾讯文档-基本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999999"/>
              </a:solidFill>
            </a:ln>
          </a:left>
          <a:right>
            <a:ln w="12700" cmpd="sng">
              <a:solidFill>
                <a:srgbClr val="999999"/>
              </a:solidFill>
            </a:ln>
          </a:right>
          <a:top>
            <a:ln w="12700" cmpd="sng">
              <a:solidFill>
                <a:srgbClr val="999999"/>
              </a:solidFill>
            </a:ln>
          </a:top>
          <a:bottom>
            <a:ln w="12700" cmpd="sng">
              <a:solidFill>
                <a:srgbClr val="999999"/>
              </a:solidFill>
            </a:ln>
          </a:bottom>
          <a:insideH>
            <a:ln w="12700" cmpd="sng">
              <a:solidFill>
                <a:srgbClr val="999999"/>
              </a:solidFill>
            </a:ln>
          </a:insideH>
          <a:insideV>
            <a:ln w="12700" cmpd="sng">
              <a:solidFill>
                <a:srgbClr val="999999"/>
              </a:solidFill>
            </a:ln>
          </a:insideV>
        </a:tcBdr>
        <a:fill>
          <a:solidFill>
            <a:srgbClr val="FFFFFF"/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03"/>
    <p:restoredTop sz="72393"/>
  </p:normalViewPr>
  <p:slideViewPr>
    <p:cSldViewPr snapToGrid="0" snapToObjects="1">
      <p:cViewPr varScale="1">
        <p:scale>
          <a:sx n="106" d="100"/>
          <a:sy n="106" d="100"/>
        </p:scale>
        <p:origin x="2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2020/3/6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jmeter.apache.org/usermanual/index.html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jmeter.apache.org/usermanual/index.html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欢迎大家好，引入课题。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个人介绍，突出电商、中台、国际化、架构背景。吹完牛皮言归正传。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电商业务：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3.1</a:t>
            </a:r>
            <a:r>
              <a:rPr kumimoji="1" lang="zh-CN" altLang="en-US" dirty="0"/>
              <a:t> 规模大：双十一</a:t>
            </a:r>
            <a:r>
              <a:rPr kumimoji="1" lang="en-US" altLang="zh-CN" dirty="0"/>
              <a:t>2600</a:t>
            </a:r>
            <a:r>
              <a:rPr kumimoji="1" lang="zh-CN" altLang="en-US" dirty="0"/>
              <a:t>亿、全年数据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万亿。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3.2</a:t>
            </a:r>
            <a:r>
              <a:rPr kumimoji="1" lang="zh-CN" altLang="en-US" dirty="0"/>
              <a:t> 巨头多：阿里，京东，拼多多，亚马逊。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3.3</a:t>
            </a:r>
            <a:r>
              <a:rPr kumimoji="1" lang="zh-CN" altLang="en-US" dirty="0"/>
              <a:t> 富豪多：贝佐斯，马云，一起做首富。</a:t>
            </a:r>
            <a:endParaRPr kumimoji="1" lang="en-US" altLang="zh-CN" dirty="0"/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电商技术：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4.1</a:t>
            </a:r>
            <a:r>
              <a:rPr kumimoji="1" lang="zh-CN" altLang="en-US" dirty="0"/>
              <a:t> 链条长：商品和类目，搜索和推荐，营销和优惠，交易和订单，支付和结算，供应链和物流，会员和权益、买家和卖家等。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4.2</a:t>
            </a:r>
            <a:r>
              <a:rPr kumimoji="1" lang="zh-CN" altLang="en-US" dirty="0"/>
              <a:t> 稳定性：要求高，稳定压倒一切，涉及资金资损多，真金白银。</a:t>
            </a:r>
            <a:endParaRPr kumimoji="1" lang="en-US" altLang="zh-CN" dirty="0"/>
          </a:p>
          <a:p>
            <a:r>
              <a:rPr kumimoji="1" lang="en-US" altLang="zh-CN" dirty="0"/>
              <a:t>5.</a:t>
            </a:r>
            <a:r>
              <a:rPr kumimoji="1" lang="zh-CN" altLang="en-US" dirty="0"/>
              <a:t>秒杀系统：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5.1</a:t>
            </a:r>
            <a:r>
              <a:rPr kumimoji="1" lang="zh-CN" altLang="en-US" dirty="0"/>
              <a:t> 一秒杀完</a:t>
            </a:r>
            <a:r>
              <a:rPr kumimoji="1" lang="en-US" altLang="zh-CN" dirty="0" err="1"/>
              <a:t>FlashSale</a:t>
            </a:r>
            <a:r>
              <a:rPr kumimoji="1" lang="zh-CN" altLang="en-US" dirty="0"/>
              <a:t>，场景繁多，例如春运火车票，抢口罩，双十一抢购等。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5.2</a:t>
            </a:r>
            <a:r>
              <a:rPr kumimoji="1" lang="zh-CN" altLang="en-US" dirty="0"/>
              <a:t> 典型高并发场景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6432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系统分析是分析什么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0092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眼见为实，时间、库存，低价隐隐流量，买不到高并发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7916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没有业务场景，就没有技术目标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3025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清晰的目标等于成功了一半，技术目标与业务场景的关联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6559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系统分析是分析什么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7090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0.</a:t>
            </a:r>
            <a:r>
              <a:rPr kumimoji="1" lang="zh-CN" altLang="en-US" dirty="0"/>
              <a:t>宏观了解，看图说一遍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系统的技术边界和业务边界</a:t>
            </a:r>
            <a:endParaRPr kumimoji="1" lang="en-US" altLang="zh-CN" dirty="0"/>
          </a:p>
          <a:p>
            <a:r>
              <a:rPr kumimoji="1" lang="en-US" altLang="zh-CN" dirty="0"/>
              <a:t>1.1</a:t>
            </a:r>
            <a:r>
              <a:rPr kumimoji="1" lang="zh-CN" altLang="en-US" dirty="0"/>
              <a:t> 技术中间件</a:t>
            </a:r>
            <a:endParaRPr kumimoji="1" lang="en-US" altLang="zh-CN" dirty="0"/>
          </a:p>
          <a:p>
            <a:r>
              <a:rPr kumimoji="1" lang="en-US" altLang="zh-CN" dirty="0"/>
              <a:t>1.2</a:t>
            </a:r>
            <a:r>
              <a:rPr kumimoji="1" lang="zh-CN" altLang="en-US" dirty="0"/>
              <a:t> 电商系统组成：商品和类目，搜索和推荐，交易和订单，支付和结算，营销和优惠，供应链和物流，会员和权益、买家和卖家等</a:t>
            </a:r>
            <a:endParaRPr kumimoji="1" lang="en-US" altLang="zh-CN" dirty="0"/>
          </a:p>
          <a:p>
            <a:r>
              <a:rPr kumimoji="1" lang="en-US" altLang="zh-CN" dirty="0"/>
              <a:t>1.2.1</a:t>
            </a:r>
            <a:r>
              <a:rPr kumimoji="1" lang="zh-CN" altLang="en-US" dirty="0"/>
              <a:t>上下游融合但是简化</a:t>
            </a:r>
            <a:endParaRPr kumimoji="1" lang="en-US" altLang="zh-CN" dirty="0"/>
          </a:p>
          <a:p>
            <a:r>
              <a:rPr kumimoji="1" lang="en-US" altLang="zh-CN" dirty="0"/>
              <a:t>1.2.2</a:t>
            </a:r>
            <a:r>
              <a:rPr kumimoji="1" lang="zh-CN" altLang="en-US" dirty="0"/>
              <a:t> 独立，单独下单页面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后续演化的基准，以及路线过一遍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306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8925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对外提供两个接口。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099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写操作的顺序是：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）淘汰</a:t>
            </a:r>
            <a:r>
              <a:rPr lang="en" altLang="zh-CN" dirty="0"/>
              <a:t>cache</a:t>
            </a:r>
            <a:r>
              <a:rPr lang="zh-CN" altLang="en" dirty="0"/>
              <a:t>；</a:t>
            </a:r>
            <a:br>
              <a:rPr lang="zh-CN" altLang="en" dirty="0"/>
            </a:br>
            <a:r>
              <a:rPr lang="zh-CN" altLang="en" dirty="0"/>
              <a:t>（</a:t>
            </a:r>
            <a:r>
              <a:rPr lang="en" altLang="zh-CN" dirty="0"/>
              <a:t>2</a:t>
            </a:r>
            <a:r>
              <a:rPr lang="zh-CN" altLang="en" dirty="0"/>
              <a:t>）</a:t>
            </a:r>
            <a:r>
              <a:rPr lang="zh-CN" altLang="en-US" dirty="0"/>
              <a:t>写数据库；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）在经过“主从同步延时窗口时间”后，再次发起一个异步淘汰</a:t>
            </a:r>
            <a:r>
              <a:rPr lang="en" altLang="zh-CN" dirty="0"/>
              <a:t>cache</a:t>
            </a:r>
            <a:r>
              <a:rPr lang="zh-CN" altLang="en-US" dirty="0"/>
              <a:t>的请求；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读操作的顺序是：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）读</a:t>
            </a:r>
            <a:r>
              <a:rPr lang="en" altLang="zh-CN" dirty="0"/>
              <a:t>cache</a:t>
            </a:r>
            <a:r>
              <a:rPr lang="zh-CN" altLang="en" dirty="0"/>
              <a:t>，</a:t>
            </a:r>
            <a:r>
              <a:rPr lang="zh-CN" altLang="en-US" dirty="0"/>
              <a:t>如果</a:t>
            </a:r>
            <a:r>
              <a:rPr lang="en" altLang="zh-CN" dirty="0"/>
              <a:t>cache hit</a:t>
            </a:r>
            <a:r>
              <a:rPr lang="zh-CN" altLang="en-US" dirty="0"/>
              <a:t>则返回；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）如果</a:t>
            </a:r>
            <a:r>
              <a:rPr lang="en" altLang="zh-CN" dirty="0"/>
              <a:t>cache miss</a:t>
            </a:r>
            <a:r>
              <a:rPr lang="zh-CN" altLang="en" dirty="0"/>
              <a:t>，</a:t>
            </a:r>
            <a:r>
              <a:rPr lang="zh-CN" altLang="en-US" dirty="0"/>
              <a:t>则读从库；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）读从库后，将数据放回</a:t>
            </a:r>
            <a:r>
              <a:rPr lang="en" altLang="zh-CN" dirty="0"/>
              <a:t>cache</a:t>
            </a:r>
            <a:r>
              <a:rPr lang="zh-CN" altLang="en" dirty="0"/>
              <a:t>；</a:t>
            </a:r>
            <a:br>
              <a:rPr lang="zh-CN" altLang="en" dirty="0"/>
            </a:br>
            <a:br>
              <a:rPr lang="zh-CN" altLang="en" dirty="0"/>
            </a:br>
            <a:r>
              <a:rPr lang="zh-CN" altLang="en-US" dirty="0"/>
              <a:t>建议为所有</a:t>
            </a:r>
            <a:r>
              <a:rPr lang="en" altLang="zh-CN" dirty="0"/>
              <a:t>cache</a:t>
            </a:r>
            <a:r>
              <a:rPr lang="zh-CN" altLang="en-US" dirty="0"/>
              <a:t>中的</a:t>
            </a:r>
            <a:r>
              <a:rPr lang="en" altLang="zh-CN" dirty="0"/>
              <a:t>item</a:t>
            </a:r>
            <a:r>
              <a:rPr lang="zh-CN" altLang="en-US" dirty="0"/>
              <a:t>设置一个超时时间。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5</a:t>
            </a:r>
            <a:r>
              <a:rPr kumimoji="1" lang="zh-CN" altLang="en-US" dirty="0"/>
              <a:t>、存储系统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6</a:t>
            </a:r>
            <a:r>
              <a:rPr kumimoji="1" lang="zh-CN" altLang="en-US" dirty="0"/>
              <a:t>、缓存与存储的关系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7</a:t>
            </a:r>
            <a:r>
              <a:rPr kumimoji="1" lang="zh-CN" altLang="en-US" dirty="0"/>
              <a:t>、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事务设计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6462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474747"/>
                </a:solidFill>
                <a:latin typeface="微软雅黑" charset="0"/>
                <a:ea typeface="微软雅黑" charset="0"/>
              </a:rPr>
              <a:t>1.ACID</a:t>
            </a:r>
            <a:r>
              <a:rPr lang="zh-CN" altLang="en-US" sz="1200" dirty="0">
                <a:solidFill>
                  <a:srgbClr val="474747"/>
                </a:solidFill>
                <a:latin typeface="微软雅黑" charset="0"/>
                <a:ea typeface="微软雅黑" charset="0"/>
              </a:rPr>
              <a:t> 熟悉但是很多误区，逐个介绍</a:t>
            </a:r>
            <a:endParaRPr lang="en-US" altLang="zh-CN" sz="1200" dirty="0">
              <a:solidFill>
                <a:srgbClr val="474747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1200" dirty="0">
                <a:solidFill>
                  <a:srgbClr val="474747"/>
                </a:solidFill>
                <a:latin typeface="微软雅黑" charset="0"/>
                <a:ea typeface="微软雅黑" charset="0"/>
              </a:rPr>
              <a:t>2.</a:t>
            </a:r>
            <a:r>
              <a:rPr lang="zh-CN" altLang="en-US" sz="1200" dirty="0">
                <a:solidFill>
                  <a:srgbClr val="474747"/>
                </a:solidFill>
                <a:latin typeface="微软雅黑" charset="0"/>
                <a:ea typeface="微软雅黑" charset="0"/>
              </a:rPr>
              <a:t>事务不是存储层概念，而是业务层</a:t>
            </a:r>
            <a:endParaRPr lang="en-US" altLang="zh-CN" sz="1200" dirty="0">
              <a:solidFill>
                <a:srgbClr val="474747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1200" dirty="0">
                <a:solidFill>
                  <a:srgbClr val="474747"/>
                </a:solidFill>
                <a:latin typeface="微软雅黑" charset="0"/>
                <a:ea typeface="微软雅黑" charset="0"/>
              </a:rPr>
              <a:t>3.</a:t>
            </a:r>
            <a:r>
              <a:rPr lang="zh-CN" altLang="en-US" sz="1200" dirty="0">
                <a:solidFill>
                  <a:srgbClr val="474747"/>
                </a:solidFill>
                <a:latin typeface="微软雅黑" charset="0"/>
                <a:ea typeface="微软雅黑" charset="0"/>
              </a:rPr>
              <a:t>并发不是仅线程，而是事务范畴。瞬间，下沉。</a:t>
            </a:r>
            <a:endParaRPr lang="en-US" altLang="zh-CN" sz="1200" dirty="0">
              <a:solidFill>
                <a:srgbClr val="474747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1200" dirty="0">
                <a:solidFill>
                  <a:srgbClr val="474747"/>
                </a:solidFill>
                <a:latin typeface="微软雅黑" charset="0"/>
                <a:ea typeface="微软雅黑" charset="0"/>
              </a:rPr>
              <a:t>4.</a:t>
            </a:r>
            <a:r>
              <a:rPr lang="zh-CN" altLang="en-US" sz="1200" dirty="0">
                <a:solidFill>
                  <a:srgbClr val="474747"/>
                </a:solidFill>
                <a:latin typeface="微软雅黑" charset="0"/>
                <a:ea typeface="微软雅黑" charset="0"/>
              </a:rPr>
              <a:t>分布式事务，异步补偿。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9119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课程介绍和课程目标，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三部曲，基本秒杀系统，从此出发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架构是抽象的，不能量化衡量的</a:t>
            </a:r>
            <a:endParaRPr kumimoji="1" lang="en-US" altLang="zh-CN" dirty="0"/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架构是演化的，而不是设计的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5.</a:t>
            </a:r>
            <a:r>
              <a:rPr kumimoji="1" lang="zh-CN" altLang="en-US" dirty="0"/>
              <a:t>方法论</a:t>
            </a:r>
            <a:r>
              <a:rPr kumimoji="1" lang="en-US" altLang="zh-CN" dirty="0"/>
              <a:t>+</a:t>
            </a:r>
            <a:r>
              <a:rPr kumimoji="1" lang="zh-CN" altLang="en-US" dirty="0"/>
              <a:t>实践不变应万变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5068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3222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11122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1858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磨刀不误砍柴工，越早动手错误越多</a:t>
            </a:r>
            <a:endParaRPr kumimoji="1" lang="en-US" altLang="zh-CN" dirty="0"/>
          </a:p>
          <a:p>
            <a:r>
              <a:rPr kumimoji="1" lang="en-US" altLang="zh-CN" dirty="0" err="1"/>
              <a:t>Jdk,Git,maven</a:t>
            </a:r>
            <a:r>
              <a:rPr kumimoji="1" lang="zh-CN" altLang="en-US" dirty="0"/>
              <a:t>不说</a:t>
            </a:r>
            <a:endParaRPr kumimoji="1" lang="en-US" altLang="zh-CN" dirty="0"/>
          </a:p>
          <a:p>
            <a:r>
              <a:rPr kumimoji="1" lang="en-US" altLang="zh-CN" dirty="0"/>
              <a:t>2.Git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clone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sourcetree</a:t>
            </a:r>
            <a:endParaRPr kumimoji="1" lang="en-US" altLang="zh-CN" dirty="0"/>
          </a:p>
          <a:p>
            <a:r>
              <a:rPr kumimoji="1" lang="en-US" altLang="zh-CN" dirty="0"/>
              <a:t>3.Eclipse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import</a:t>
            </a:r>
            <a:r>
              <a:rPr kumimoji="1" lang="zh-CN" altLang="en-US" dirty="0"/>
              <a:t>。</a:t>
            </a:r>
            <a:r>
              <a:rPr kumimoji="1" lang="en-US" altLang="zh-CN" dirty="0"/>
              <a:t>Lombok</a:t>
            </a:r>
          </a:p>
          <a:p>
            <a:r>
              <a:rPr kumimoji="1" lang="en-US" altLang="zh-CN" dirty="0"/>
              <a:t>4.start.spring.io</a:t>
            </a:r>
          </a:p>
          <a:p>
            <a:r>
              <a:rPr kumimoji="1" lang="en-US" altLang="zh-CN" dirty="0"/>
              <a:t>4.MySql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Redis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zookeeper</a:t>
            </a:r>
          </a:p>
          <a:p>
            <a:r>
              <a:rPr kumimoji="1" lang="en-US" altLang="zh-CN" dirty="0"/>
              <a:t>5.</a:t>
            </a:r>
            <a:r>
              <a:rPr kumimoji="1" lang="zh-CN" altLang="en-US" dirty="0"/>
              <a:t>环境变量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92019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磨刀不误砍柴工，越早动手错误越多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Jdk,Git,maven</a:t>
            </a:r>
            <a:r>
              <a:rPr kumimoji="1" lang="zh-CN" altLang="en-US" dirty="0"/>
              <a:t>不说</a:t>
            </a:r>
            <a:endParaRPr kumimoji="1" lang="en-US" altLang="zh-CN" dirty="0"/>
          </a:p>
          <a:p>
            <a:r>
              <a:rPr kumimoji="1" lang="en-US" altLang="zh-CN" dirty="0"/>
              <a:t>2.Git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clone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sourcetree</a:t>
            </a:r>
            <a:endParaRPr kumimoji="1" lang="en-US" altLang="zh-CN" dirty="0"/>
          </a:p>
          <a:p>
            <a:r>
              <a:rPr kumimoji="1" lang="en-US" altLang="zh-CN" dirty="0"/>
              <a:t>3.Eclipse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import</a:t>
            </a:r>
            <a:r>
              <a:rPr kumimoji="1" lang="zh-CN" altLang="en-US" dirty="0"/>
              <a:t>。</a:t>
            </a:r>
            <a:r>
              <a:rPr kumimoji="1" lang="en-US" altLang="zh-CN" dirty="0"/>
              <a:t>Lombok</a:t>
            </a:r>
          </a:p>
          <a:p>
            <a:r>
              <a:rPr kumimoji="1" lang="en-US" altLang="zh-CN" dirty="0"/>
              <a:t>4.start.spring.io</a:t>
            </a:r>
          </a:p>
          <a:p>
            <a:r>
              <a:rPr kumimoji="1" lang="en-US" altLang="zh-CN" dirty="0"/>
              <a:t>4.MySql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Redis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zookeeper</a:t>
            </a:r>
          </a:p>
          <a:p>
            <a:r>
              <a:rPr kumimoji="1" lang="en-US" altLang="zh-CN" dirty="0"/>
              <a:t>5.</a:t>
            </a:r>
            <a:r>
              <a:rPr kumimoji="1" lang="zh-CN" altLang="en-US" dirty="0"/>
              <a:t>环境变量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系统架构对应</a:t>
            </a:r>
            <a:endParaRPr kumimoji="1" lang="en-US" altLang="zh-CN" dirty="0"/>
          </a:p>
          <a:p>
            <a:r>
              <a:rPr kumimoji="1" lang="en-US" altLang="zh-CN" dirty="0"/>
              <a:t>2.Maven</a:t>
            </a:r>
            <a:r>
              <a:rPr kumimoji="1" lang="zh-CN" altLang="en-US" dirty="0"/>
              <a:t>结构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不是最终状态，思路是迭代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61001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系统架构对应</a:t>
            </a:r>
            <a:endParaRPr kumimoji="1" lang="en-US" altLang="zh-CN" dirty="0"/>
          </a:p>
          <a:p>
            <a:r>
              <a:rPr kumimoji="1" lang="en-US" altLang="zh-CN" dirty="0"/>
              <a:t>2.Maven</a:t>
            </a:r>
            <a:r>
              <a:rPr kumimoji="1" lang="zh-CN" altLang="en-US" dirty="0"/>
              <a:t>结构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不是最终状态，思路是迭代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16161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系统架构对应</a:t>
            </a:r>
            <a:endParaRPr kumimoji="1" lang="en-US" altLang="zh-CN" dirty="0"/>
          </a:p>
          <a:p>
            <a:r>
              <a:rPr kumimoji="1" lang="en-US" altLang="zh-CN" dirty="0"/>
              <a:t>2.Maven</a:t>
            </a:r>
            <a:r>
              <a:rPr kumimoji="1" lang="zh-CN" altLang="en-US" dirty="0"/>
              <a:t>结构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不是最终状态，思路是迭代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05200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面试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73748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面试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4069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1、补充压测的理论：纯理论+BAT怎么做的</a:t>
            </a:r>
          </a:p>
          <a:p>
            <a:r>
              <a:rPr lang="zh-CN" altLang="zh-CN" dirty="0"/>
              <a:t>2、指标+系统环境的一致性（预发，生产）、压测模型的构造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1977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学什么，抛出问题，搞清楚问题等于解决了一半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非入门，知识体系，高手定义、理解和共鸣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学完后：技术程度，解决问题，上升台阶，面试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3313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1、补充压测的理论：纯理论+BAT怎么做的</a:t>
            </a:r>
          </a:p>
          <a:p>
            <a:r>
              <a:rPr lang="zh-CN" altLang="zh-CN" dirty="0"/>
              <a:t>2、指标+系统环境的一致性（预发，生产）、压测模型的构造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dirty="0">
                <a:hlinkClick r:id="rId3"/>
              </a:rPr>
              <a:t>http://jmeter.apache.org/usermanual/index.html</a:t>
            </a:r>
          </a:p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9827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1、只讲述业务指标：qps rt</a:t>
            </a:r>
          </a:p>
          <a:p>
            <a:r>
              <a:rPr lang="zh-CN" altLang="zh-CN" dirty="0"/>
              <a:t>2、参考：jmeter的最佳实现</a:t>
            </a:r>
          </a:p>
          <a:p>
            <a:r>
              <a:rPr lang="zh-CN" altLang="zh-CN" dirty="0"/>
              <a:t>3、demo需补充障碍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16369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1、补充压测的理论：纯理论+BAT怎么做的</a:t>
            </a:r>
          </a:p>
          <a:p>
            <a:r>
              <a:rPr lang="zh-CN" altLang="zh-CN" dirty="0"/>
              <a:t>2、指标+系统环境的一致性（预发，生产）、压测模型的构造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dirty="0">
                <a:hlinkClick r:id="rId3"/>
              </a:rPr>
              <a:t>http://jmeter.apache.org/usermanual/index.html</a:t>
            </a:r>
          </a:p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46234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面试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5773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面试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15850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97943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72143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28421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61562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033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阿里背景、双十一，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实战背景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解读上述蓝色关键字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过渡到提出问题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27134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66903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这里可以举一些例子：</a:t>
            </a:r>
            <a:r>
              <a:rPr lang="zh-CN" altLang="zh-CN" dirty="0"/>
              <a:t>针对红色的部分，举例讲解</a:t>
            </a:r>
          </a:p>
          <a:p>
            <a:r>
              <a:rPr lang="zh-CN" altLang="zh-CN" dirty="0"/>
              <a:t>1、</a:t>
            </a:r>
            <a:r>
              <a:rPr lang="zh-CN" altLang="zh-CN" sz="1200" dirty="0">
                <a:solidFill>
                  <a:srgbClr val="000000"/>
                </a:solidFill>
                <a:latin typeface="Microsoft YaHei"/>
                <a:ea typeface="Microsoft YaHei"/>
              </a:rPr>
              <a:t>对强依赖进行限流，对弱依赖进行降级，对上游进行熔断</a:t>
            </a:r>
            <a:endParaRPr lang="en-US" altLang="zh-CN" sz="1200" dirty="0">
              <a:solidFill>
                <a:srgbClr val="000000"/>
              </a:solidFill>
              <a:latin typeface="Microsoft YaHei"/>
              <a:ea typeface="Microsoft YaHei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icrosoft YaHei"/>
                <a:ea typeface="Microsoft YaHei"/>
              </a:rPr>
              <a:t>2</a:t>
            </a:r>
            <a:r>
              <a:rPr lang="zh-CN" altLang="en-US" sz="1200" dirty="0">
                <a:solidFill>
                  <a:srgbClr val="000000"/>
                </a:solidFill>
                <a:latin typeface="Microsoft YaHei"/>
                <a:ea typeface="Microsoft YaHei"/>
              </a:rPr>
              <a:t>、削峰手段：</a:t>
            </a:r>
            <a:r>
              <a:rPr kumimoji="1" lang="zh-CN" altLang="en-US" sz="1200" dirty="0">
                <a:solidFill>
                  <a:srgbClr val="000000"/>
                </a:solidFill>
                <a:latin typeface="Microsoft YaHei"/>
                <a:ea typeface="Microsoft YaHei"/>
              </a:rPr>
              <a:t>前置排队、消息队列</a:t>
            </a:r>
            <a:endParaRPr kumimoji="1" lang="en-US" altLang="zh-CN" sz="1200" dirty="0">
              <a:solidFill>
                <a:srgbClr val="000000"/>
              </a:solidFill>
              <a:latin typeface="Microsoft YaHei"/>
              <a:ea typeface="Microsoft YaHei"/>
            </a:endParaRPr>
          </a:p>
          <a:p>
            <a:r>
              <a:rPr kumimoji="1" lang="en-US" altLang="zh-CN" sz="1200" dirty="0">
                <a:solidFill>
                  <a:srgbClr val="000000"/>
                </a:solidFill>
                <a:latin typeface="Microsoft YaHei"/>
                <a:ea typeface="Microsoft YaHei"/>
              </a:rPr>
              <a:t>3</a:t>
            </a:r>
            <a:r>
              <a:rPr kumimoji="1" lang="zh-CN" altLang="en-US" sz="1200" dirty="0">
                <a:solidFill>
                  <a:srgbClr val="000000"/>
                </a:solidFill>
                <a:latin typeface="Microsoft YaHei"/>
                <a:ea typeface="Microsoft YaHei"/>
              </a:rPr>
              <a:t>、缓存包括：本地缓存、分布式缓存</a:t>
            </a:r>
            <a:endParaRPr kumimoji="1" lang="en-US" altLang="zh-CN" sz="1200" dirty="0">
              <a:solidFill>
                <a:srgbClr val="000000"/>
              </a:solidFill>
              <a:latin typeface="Microsoft YaHei"/>
              <a:ea typeface="Microsoft YaHe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61387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这里可以举一些例子：</a:t>
            </a:r>
            <a:r>
              <a:rPr lang="zh-CN" altLang="zh-CN" dirty="0"/>
              <a:t>针对红色的部分，举例讲解</a:t>
            </a:r>
          </a:p>
          <a:p>
            <a:r>
              <a:rPr lang="zh-CN" altLang="zh-CN" dirty="0"/>
              <a:t>1、</a:t>
            </a:r>
            <a:r>
              <a:rPr lang="zh-CN" altLang="zh-CN" sz="1200" dirty="0">
                <a:solidFill>
                  <a:srgbClr val="000000"/>
                </a:solidFill>
                <a:latin typeface="Microsoft YaHei"/>
                <a:ea typeface="Microsoft YaHei"/>
              </a:rPr>
              <a:t>对强依赖进行限流，对弱依赖进行降级，对上游进行熔断</a:t>
            </a:r>
            <a:endParaRPr lang="en-US" altLang="zh-CN" sz="1200" dirty="0">
              <a:solidFill>
                <a:srgbClr val="000000"/>
              </a:solidFill>
              <a:latin typeface="Microsoft YaHei"/>
              <a:ea typeface="Microsoft YaHei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icrosoft YaHei"/>
                <a:ea typeface="Microsoft YaHei"/>
              </a:rPr>
              <a:t>2</a:t>
            </a:r>
            <a:r>
              <a:rPr lang="zh-CN" altLang="en-US" sz="1200" dirty="0">
                <a:solidFill>
                  <a:srgbClr val="000000"/>
                </a:solidFill>
                <a:latin typeface="Microsoft YaHei"/>
                <a:ea typeface="Microsoft YaHei"/>
              </a:rPr>
              <a:t>、削峰手段：</a:t>
            </a:r>
            <a:r>
              <a:rPr kumimoji="1" lang="zh-CN" altLang="en-US" sz="1200" dirty="0">
                <a:solidFill>
                  <a:srgbClr val="000000"/>
                </a:solidFill>
                <a:latin typeface="Microsoft YaHei"/>
                <a:ea typeface="Microsoft YaHei"/>
              </a:rPr>
              <a:t>前置排队、消息队列</a:t>
            </a:r>
            <a:endParaRPr kumimoji="1" lang="en-US" altLang="zh-CN" sz="1200" dirty="0">
              <a:solidFill>
                <a:srgbClr val="000000"/>
              </a:solidFill>
              <a:latin typeface="Microsoft YaHei"/>
              <a:ea typeface="Microsoft YaHei"/>
            </a:endParaRPr>
          </a:p>
          <a:p>
            <a:r>
              <a:rPr kumimoji="1" lang="en-US" altLang="zh-CN" sz="1200" dirty="0">
                <a:solidFill>
                  <a:srgbClr val="000000"/>
                </a:solidFill>
                <a:latin typeface="Microsoft YaHei"/>
                <a:ea typeface="Microsoft YaHei"/>
              </a:rPr>
              <a:t>3</a:t>
            </a:r>
            <a:r>
              <a:rPr kumimoji="1" lang="zh-CN" altLang="en-US" sz="1200" dirty="0">
                <a:solidFill>
                  <a:srgbClr val="000000"/>
                </a:solidFill>
                <a:latin typeface="Microsoft YaHei"/>
                <a:ea typeface="Microsoft YaHei"/>
              </a:rPr>
              <a:t>、缓存包括：本地缓存、分布式缓存</a:t>
            </a:r>
            <a:endParaRPr kumimoji="1" lang="en-US" altLang="zh-CN" sz="1200" dirty="0">
              <a:solidFill>
                <a:srgbClr val="000000"/>
              </a:solidFill>
              <a:latin typeface="Microsoft YaHei"/>
              <a:ea typeface="Microsoft YaHe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34916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这里可以举一些例子：</a:t>
            </a:r>
            <a:r>
              <a:rPr lang="zh-CN" altLang="zh-CN" dirty="0"/>
              <a:t>针对红色的部分，举例讲解</a:t>
            </a:r>
          </a:p>
          <a:p>
            <a:r>
              <a:rPr lang="zh-CN" altLang="zh-CN" dirty="0"/>
              <a:t>1、</a:t>
            </a:r>
            <a:r>
              <a:rPr lang="zh-CN" altLang="zh-CN" sz="1200" dirty="0">
                <a:solidFill>
                  <a:srgbClr val="000000"/>
                </a:solidFill>
                <a:latin typeface="Microsoft YaHei"/>
                <a:ea typeface="Microsoft YaHei"/>
              </a:rPr>
              <a:t>对强依赖进行限流，对弱依赖进行降级，对上游进行熔断</a:t>
            </a:r>
            <a:endParaRPr lang="en-US" altLang="zh-CN" sz="1200" dirty="0">
              <a:solidFill>
                <a:srgbClr val="000000"/>
              </a:solidFill>
              <a:latin typeface="Microsoft YaHei"/>
              <a:ea typeface="Microsoft YaHei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icrosoft YaHei"/>
                <a:ea typeface="Microsoft YaHei"/>
              </a:rPr>
              <a:t>2</a:t>
            </a:r>
            <a:r>
              <a:rPr lang="zh-CN" altLang="en-US" sz="1200" dirty="0">
                <a:solidFill>
                  <a:srgbClr val="000000"/>
                </a:solidFill>
                <a:latin typeface="Microsoft YaHei"/>
                <a:ea typeface="Microsoft YaHei"/>
              </a:rPr>
              <a:t>、削峰手段：</a:t>
            </a:r>
            <a:r>
              <a:rPr kumimoji="1" lang="zh-CN" altLang="en-US" sz="1200" dirty="0">
                <a:solidFill>
                  <a:srgbClr val="000000"/>
                </a:solidFill>
                <a:latin typeface="Microsoft YaHei"/>
                <a:ea typeface="Microsoft YaHei"/>
              </a:rPr>
              <a:t>前置排队、消息队列</a:t>
            </a:r>
            <a:endParaRPr kumimoji="1" lang="en-US" altLang="zh-CN" sz="1200" dirty="0">
              <a:solidFill>
                <a:srgbClr val="000000"/>
              </a:solidFill>
              <a:latin typeface="Microsoft YaHei"/>
              <a:ea typeface="Microsoft YaHei"/>
            </a:endParaRPr>
          </a:p>
          <a:p>
            <a:r>
              <a:rPr kumimoji="1" lang="en-US" altLang="zh-CN" sz="1200" dirty="0">
                <a:solidFill>
                  <a:srgbClr val="000000"/>
                </a:solidFill>
                <a:latin typeface="Microsoft YaHei"/>
                <a:ea typeface="Microsoft YaHei"/>
              </a:rPr>
              <a:t>3</a:t>
            </a:r>
            <a:r>
              <a:rPr kumimoji="1" lang="zh-CN" altLang="en-US" sz="1200" dirty="0">
                <a:solidFill>
                  <a:srgbClr val="000000"/>
                </a:solidFill>
                <a:latin typeface="Microsoft YaHei"/>
                <a:ea typeface="Microsoft YaHei"/>
              </a:rPr>
              <a:t>、缓存包括：本地缓存、分布式缓存</a:t>
            </a:r>
            <a:endParaRPr kumimoji="1" lang="en-US" altLang="zh-CN" sz="1200" dirty="0">
              <a:solidFill>
                <a:srgbClr val="000000"/>
              </a:solidFill>
              <a:latin typeface="Microsoft YaHei"/>
              <a:ea typeface="Microsoft YaHe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74260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针对红色的部分，举例讲解</a:t>
            </a:r>
          </a:p>
          <a:p>
            <a:r>
              <a:rPr lang="zh-CN"/>
              <a:t>1、</a:t>
            </a:r>
            <a:r>
              <a:rPr lang="zh-CN" sz="2000">
                <a:solidFill>
                  <a:srgbClr val="000000"/>
                </a:solidFill>
                <a:latin typeface="Microsoft YaHei"/>
                <a:ea typeface="Microsoft YaHei"/>
              </a:rPr>
              <a:t>对强依赖进行限流，对弱依赖进行降级，对上游进行熔断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缓存击穿、缓存失效、缓存雪崩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乐观锁、悲观锁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稳如泰山：机房断电、电缆被挖、空调损坏，</a:t>
            </a:r>
            <a:r>
              <a:rPr lang="en-US" altLang="zh-CN" dirty="0"/>
              <a:t>QQ</a:t>
            </a:r>
            <a:r>
              <a:rPr lang="zh-CN" altLang="en-US" dirty="0"/>
              <a:t>空间。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准确无误：状态控制，无资损，案例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天下武功，唯快不破：案例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总结以上三点：秒杀衡量指标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抛出后续问题：高并发、高可伸缩性、可扩展、大容量、大吞吐量、大负载、安全性，第三章第四章解答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694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阿里技术介绍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分别介绍，并与阿里技术体系对照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分布式、微服务理论更好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618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清晰的目标等于成功了一半</a:t>
            </a:r>
            <a:endParaRPr lang="en-US" altLang="zh-CN" dirty="0"/>
          </a:p>
          <a:p>
            <a:r>
              <a:rPr lang="zh-CN" altLang="en-US" dirty="0"/>
              <a:t>抛砖引玉，真正有所得</a:t>
            </a:r>
            <a:endParaRPr lang="en-US" altLang="zh-CN" dirty="0"/>
          </a:p>
          <a:p>
            <a:r>
              <a:rPr lang="zh-CN" altLang="en-US" dirty="0"/>
              <a:t>理论指导的实战，接近阿里京东等大厂，理论，为什么</a:t>
            </a:r>
            <a:endParaRPr lang="en-US" altLang="zh-CN" dirty="0"/>
          </a:p>
          <a:p>
            <a:r>
              <a:rPr lang="zh-CN" altLang="en-US" dirty="0"/>
              <a:t>量化和可视化，健康，容量，公说公有理婆说婆有理，度量好坏，指引方向，优化方向和瓶颈识别，心中有底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举一反三，触类旁通，吾生也有涯，而知也无涯。以有涯随无涯，殆已！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7713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面试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6059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与建筑对比：以盖房子施工类比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1.1</a:t>
            </a:r>
            <a:r>
              <a:rPr kumimoji="1" lang="zh-CN" altLang="en-US" dirty="0"/>
              <a:t> 分析：需求来源于业务场景。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1.2</a:t>
            </a:r>
            <a:r>
              <a:rPr kumimoji="1" lang="zh-CN" altLang="en-US" dirty="0"/>
              <a:t> 设计：水电煤网。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1.3</a:t>
            </a:r>
            <a:r>
              <a:rPr kumimoji="1" lang="zh-CN" altLang="en-US" dirty="0"/>
              <a:t> 实现：施工队进工地。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1.4</a:t>
            </a:r>
            <a:r>
              <a:rPr kumimoji="1" lang="zh-CN" altLang="en-US" dirty="0"/>
              <a:t> 还有上线运维，不断迭代（第四部分）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熟悉软件工程全流程，开发三部曲，得到一个基本可用的秒杀系统。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461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tretch/>
        </p:blipFill>
        <p:spPr>
          <a:xfrm>
            <a:off x="254000" y="4539769"/>
            <a:ext cx="876300" cy="4386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 lvl="0">
              <a:defRPr sz="45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lv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lvl="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lvl="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lvl="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lvl="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lvl="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lvl="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lvl="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lvl="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lvl="0" indent="0">
              <a:buNone/>
              <a:defRPr sz="1800" b="1"/>
            </a:lvl1pPr>
            <a:lvl2pPr marL="342900" lvl="1" indent="0">
              <a:buNone/>
              <a:defRPr sz="1500" b="1"/>
            </a:lvl2pPr>
            <a:lvl3pPr marL="685800" lvl="2" indent="0">
              <a:buNone/>
              <a:defRPr sz="1350" b="1"/>
            </a:lvl3pPr>
            <a:lvl4pPr marL="1028700" lvl="3" indent="0">
              <a:buNone/>
              <a:defRPr sz="1200" b="1"/>
            </a:lvl4pPr>
            <a:lvl5pPr marL="1371600" lvl="4" indent="0">
              <a:buNone/>
              <a:defRPr sz="1200" b="1"/>
            </a:lvl5pPr>
            <a:lvl6pPr marL="1714500" lvl="5" indent="0">
              <a:buNone/>
              <a:defRPr sz="1200" b="1"/>
            </a:lvl6pPr>
            <a:lvl7pPr marL="2057400" lvl="6" indent="0">
              <a:buNone/>
              <a:defRPr sz="1200" b="1"/>
            </a:lvl7pPr>
            <a:lvl8pPr marL="2400300" lvl="7" indent="0">
              <a:buNone/>
              <a:defRPr sz="1200" b="1"/>
            </a:lvl8pPr>
            <a:lvl9pPr marL="2743200" lvl="8" indent="0">
              <a:buNone/>
              <a:defRPr sz="1200" b="1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lvl="0" indent="0">
              <a:buNone/>
              <a:defRPr sz="1800" b="1"/>
            </a:lvl1pPr>
            <a:lvl2pPr marL="342900" lvl="1" indent="0">
              <a:buNone/>
              <a:defRPr sz="1500" b="1"/>
            </a:lvl2pPr>
            <a:lvl3pPr marL="685800" lvl="2" indent="0">
              <a:buNone/>
              <a:defRPr sz="1350" b="1"/>
            </a:lvl3pPr>
            <a:lvl4pPr marL="1028700" lvl="3" indent="0">
              <a:buNone/>
              <a:defRPr sz="1200" b="1"/>
            </a:lvl4pPr>
            <a:lvl5pPr marL="1371600" lvl="4" indent="0">
              <a:buNone/>
              <a:defRPr sz="1200" b="1"/>
            </a:lvl5pPr>
            <a:lvl6pPr marL="1714500" lvl="5" indent="0">
              <a:buNone/>
              <a:defRPr sz="1200" b="1"/>
            </a:lvl6pPr>
            <a:lvl7pPr marL="2057400" lvl="6" indent="0">
              <a:buNone/>
              <a:defRPr sz="1200" b="1"/>
            </a:lvl7pPr>
            <a:lvl8pPr marL="2400300" lvl="7" indent="0">
              <a:buNone/>
              <a:defRPr sz="1200" b="1"/>
            </a:lvl8pPr>
            <a:lvl9pPr marL="2743200" lvl="8" indent="0">
              <a:buNone/>
              <a:defRPr sz="1200" b="1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 lvl="0">
              <a:defRPr sz="24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lvl="0">
              <a:defRPr sz="2400"/>
            </a:lvl1pPr>
            <a:lvl2pPr lvl="1">
              <a:defRPr sz="2100"/>
            </a:lvl2pPr>
            <a:lvl3pPr lvl="2">
              <a:defRPr sz="1800"/>
            </a:lvl3pPr>
            <a:lvl4pPr lvl="3">
              <a:defRPr sz="1500"/>
            </a:lvl4pPr>
            <a:lvl5pPr lvl="4">
              <a:defRPr sz="1500"/>
            </a:lvl5pPr>
            <a:lvl6pPr lvl="5">
              <a:defRPr sz="1500"/>
            </a:lvl6pPr>
            <a:lvl7pPr lvl="6">
              <a:defRPr sz="1500"/>
            </a:lvl7pPr>
            <a:lvl8pPr lvl="7">
              <a:defRPr sz="1500"/>
            </a:lvl8pPr>
            <a:lvl9pPr lvl="8">
              <a:defRPr sz="1500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lvl="0" indent="0">
              <a:buNone/>
              <a:defRPr sz="1200"/>
            </a:lvl1pPr>
            <a:lvl2pPr marL="342900" lvl="1" indent="0">
              <a:buNone/>
              <a:defRPr sz="1050"/>
            </a:lvl2pPr>
            <a:lvl3pPr marL="685800" lvl="2" indent="0">
              <a:buNone/>
              <a:defRPr sz="900"/>
            </a:lvl3pPr>
            <a:lvl4pPr marL="1028700" lvl="3" indent="0">
              <a:buNone/>
              <a:defRPr sz="750"/>
            </a:lvl4pPr>
            <a:lvl5pPr marL="1371600" lvl="4" indent="0">
              <a:buNone/>
              <a:defRPr sz="750"/>
            </a:lvl5pPr>
            <a:lvl6pPr marL="1714500" lvl="5" indent="0">
              <a:buNone/>
              <a:defRPr sz="750"/>
            </a:lvl6pPr>
            <a:lvl7pPr marL="2057400" lvl="6" indent="0">
              <a:buNone/>
              <a:defRPr sz="750"/>
            </a:lvl7pPr>
            <a:lvl8pPr marL="2400300" lvl="7" indent="0">
              <a:buNone/>
              <a:defRPr sz="750"/>
            </a:lvl8pPr>
            <a:lvl9pPr marL="2743200" lvl="8" indent="0">
              <a:buNone/>
              <a:defRPr sz="750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 lvl="0">
              <a:defRPr sz="24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lvl="0" indent="0">
              <a:buNone/>
              <a:defRPr sz="2400"/>
            </a:lvl1pPr>
            <a:lvl2pPr marL="342900" lvl="1" indent="0">
              <a:buNone/>
              <a:defRPr sz="2100"/>
            </a:lvl2pPr>
            <a:lvl3pPr marL="685800" lvl="2" indent="0">
              <a:buNone/>
              <a:defRPr sz="1800"/>
            </a:lvl3pPr>
            <a:lvl4pPr marL="1028700" lvl="3" indent="0">
              <a:buNone/>
              <a:defRPr sz="1500"/>
            </a:lvl4pPr>
            <a:lvl5pPr marL="1371600" lvl="4" indent="0">
              <a:buNone/>
              <a:defRPr sz="1500"/>
            </a:lvl5pPr>
            <a:lvl6pPr marL="1714500" lvl="5" indent="0">
              <a:buNone/>
              <a:defRPr sz="1500"/>
            </a:lvl6pPr>
            <a:lvl7pPr marL="2057400" lvl="6" indent="0">
              <a:buNone/>
              <a:defRPr sz="1500"/>
            </a:lvl7pPr>
            <a:lvl8pPr marL="2400300" lvl="7" indent="0">
              <a:buNone/>
              <a:defRPr sz="1500"/>
            </a:lvl8pPr>
            <a:lvl9pPr marL="2743200" lvl="8" indent="0">
              <a:buNone/>
              <a:defRPr sz="1500"/>
            </a:lvl9pPr>
          </a:lstStyle>
          <a:p>
            <a:r>
              <a:rPr lang="zh-CN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lvl="0" indent="0">
              <a:buNone/>
              <a:defRPr sz="1200"/>
            </a:lvl1pPr>
            <a:lvl2pPr marL="342900" lvl="1" indent="0">
              <a:buNone/>
              <a:defRPr sz="1050"/>
            </a:lvl2pPr>
            <a:lvl3pPr marL="685800" lvl="2" indent="0">
              <a:buNone/>
              <a:defRPr sz="900"/>
            </a:lvl3pPr>
            <a:lvl4pPr marL="1028700" lvl="3" indent="0">
              <a:buNone/>
              <a:defRPr sz="750"/>
            </a:lvl4pPr>
            <a:lvl5pPr marL="1371600" lvl="4" indent="0">
              <a:buNone/>
              <a:defRPr sz="750"/>
            </a:lvl5pPr>
            <a:lvl6pPr marL="1714500" lvl="5" indent="0">
              <a:buNone/>
              <a:defRPr sz="750"/>
            </a:lvl6pPr>
            <a:lvl7pPr marL="2057400" lvl="6" indent="0">
              <a:buNone/>
              <a:defRPr sz="750"/>
            </a:lvl7pPr>
            <a:lvl8pPr marL="2400300" lvl="7" indent="0">
              <a:buNone/>
              <a:defRPr sz="750"/>
            </a:lvl8pPr>
            <a:lvl9pPr marL="2743200" lvl="8" indent="0">
              <a:buNone/>
              <a:defRPr sz="750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lvl="0" algn="l" defTabSz="685800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alibri Light"/>
          <a:ea typeface="等线 Light"/>
        </a:defRPr>
      </a:lvl1pPr>
    </p:titleStyle>
    <p:bodyStyle>
      <a:lvl1pPr marL="171450" lvl="0" indent="-171450" algn="l" defTabSz="685800">
        <a:lnSpc>
          <a:spcPct val="90000"/>
        </a:lnSpc>
        <a:spcBef>
          <a:spcPts val="750"/>
        </a:spcBef>
        <a:buFont typeface="Arial" charset="0"/>
        <a:buChar char="•"/>
        <a:defRPr sz="2100" kern="1200">
          <a:solidFill>
            <a:schemeClr val="tx1"/>
          </a:solidFill>
          <a:latin typeface="Calibri"/>
          <a:ea typeface="等线"/>
        </a:defRPr>
      </a:lvl1pPr>
      <a:lvl2pPr marL="514350" lvl="1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等线"/>
        </a:defRPr>
      </a:lvl2pPr>
      <a:lvl3pPr marL="857250" lvl="2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500" kern="1200">
          <a:solidFill>
            <a:schemeClr val="tx1"/>
          </a:solidFill>
          <a:latin typeface="Calibri"/>
          <a:ea typeface="等线"/>
        </a:defRPr>
      </a:lvl3pPr>
      <a:lvl4pPr marL="1200150" lvl="3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4pPr>
      <a:lvl5pPr marL="1543050" lvl="4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5pPr>
      <a:lvl6pPr marL="1885950" lvl="5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6pPr>
      <a:lvl7pPr marL="2228850" lvl="6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7pPr>
      <a:lvl8pPr marL="2571750" lvl="7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8pPr>
      <a:lvl9pPr marL="2914650" lvl="8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9pPr>
    </p:bodyStyle>
    <p:otherStyle>
      <a:lvl1pPr marL="0" lvl="0" algn="l" defTabSz="685800">
        <a:defRPr sz="1350" kern="1200">
          <a:solidFill>
            <a:schemeClr val="tx1"/>
          </a:solidFill>
          <a:latin typeface="Calibri"/>
          <a:ea typeface="等线"/>
        </a:defRPr>
      </a:lvl1pPr>
      <a:lvl2pPr marL="342900" lvl="1" algn="l" defTabSz="685800">
        <a:defRPr sz="1350" kern="1200">
          <a:solidFill>
            <a:schemeClr val="tx1"/>
          </a:solidFill>
          <a:latin typeface="Calibri"/>
          <a:ea typeface="等线"/>
        </a:defRPr>
      </a:lvl2pPr>
      <a:lvl3pPr marL="685800" lvl="2" algn="l" defTabSz="685800">
        <a:defRPr sz="1350" kern="1200">
          <a:solidFill>
            <a:schemeClr val="tx1"/>
          </a:solidFill>
          <a:latin typeface="Calibri"/>
          <a:ea typeface="等线"/>
        </a:defRPr>
      </a:lvl3pPr>
      <a:lvl4pPr marL="1028700" lvl="3" algn="l" defTabSz="685800">
        <a:defRPr sz="1350" kern="1200">
          <a:solidFill>
            <a:schemeClr val="tx1"/>
          </a:solidFill>
          <a:latin typeface="Calibri"/>
          <a:ea typeface="等线"/>
        </a:defRPr>
      </a:lvl4pPr>
      <a:lvl5pPr marL="1371600" lvl="4" algn="l" defTabSz="685800">
        <a:defRPr sz="1350" kern="1200">
          <a:solidFill>
            <a:schemeClr val="tx1"/>
          </a:solidFill>
          <a:latin typeface="Calibri"/>
          <a:ea typeface="等线"/>
        </a:defRPr>
      </a:lvl5pPr>
      <a:lvl6pPr marL="1714500" lvl="5" algn="l" defTabSz="685800">
        <a:defRPr sz="1350" kern="1200">
          <a:solidFill>
            <a:schemeClr val="tx1"/>
          </a:solidFill>
          <a:latin typeface="Calibri"/>
          <a:ea typeface="等线"/>
        </a:defRPr>
      </a:lvl6pPr>
      <a:lvl7pPr marL="2057400" lvl="6" algn="l" defTabSz="685800">
        <a:defRPr sz="1350" kern="1200">
          <a:solidFill>
            <a:schemeClr val="tx1"/>
          </a:solidFill>
          <a:latin typeface="Calibri"/>
          <a:ea typeface="等线"/>
        </a:defRPr>
      </a:lvl7pPr>
      <a:lvl8pPr marL="2400300" lvl="7" algn="l" defTabSz="685800">
        <a:defRPr sz="1350" kern="1200">
          <a:solidFill>
            <a:schemeClr val="tx1"/>
          </a:solidFill>
          <a:latin typeface="Calibri"/>
          <a:ea typeface="等线"/>
        </a:defRPr>
      </a:lvl8pPr>
      <a:lvl9pPr marL="2743200" lvl="8" algn="l" defTabSz="685800">
        <a:defRPr sz="1350" kern="1200">
          <a:solidFill>
            <a:schemeClr val="tx1"/>
          </a:solidFill>
          <a:latin typeface="Calibri"/>
          <a:ea typeface="等线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jmeter.apache.org/usermanual/index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jmeter.apache.org/usermanual/index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jmeter.apache.org/usermanual/index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15888" y="2357275"/>
            <a:ext cx="6112224" cy="428950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3000" b="1" dirty="0" err="1">
                <a:latin typeface="微软雅黑"/>
                <a:ea typeface="微软雅黑"/>
              </a:rPr>
              <a:t>解密双十一之电商秒杀系统实战</a:t>
            </a:r>
            <a:endParaRPr lang="en-US" sz="3000" b="1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6947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系统分析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技术目标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业务场景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5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系统分析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业务场景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45AEBE0-D749-594E-A9DF-F165EA16E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106" y="1783605"/>
            <a:ext cx="4913716" cy="317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2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系统分析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业务场景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用户数量</a:t>
            </a:r>
            <a:r>
              <a:rPr lang="zh-CN" altLang="en-US" sz="2000" dirty="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远大于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库存数量，只有少部分用户能够成功</a:t>
            </a: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</a:rPr>
              <a:t>大量用户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在</a:t>
            </a:r>
            <a:r>
              <a:rPr lang="zh-CN" altLang="en-US" sz="2000" dirty="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</a:rPr>
              <a:t>同一时间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，抢购</a:t>
            </a:r>
            <a:r>
              <a:rPr lang="zh-CN" altLang="en-US" sz="2000" dirty="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</a:rPr>
              <a:t>同一商品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，瞬时流量激增</a:t>
            </a: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实际卖出商品</a:t>
            </a:r>
            <a:r>
              <a:rPr lang="zh-CN" altLang="en-US" sz="2000" dirty="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不能超出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计划卖出的商品，即不能</a:t>
            </a:r>
            <a:r>
              <a:rPr lang="zh-CN" altLang="en-US" sz="2000" dirty="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超卖</a:t>
            </a:r>
          </a:p>
        </p:txBody>
      </p:sp>
      <p:sp>
        <p:nvSpPr>
          <p:cNvPr id="7" name="流程图: 可选过程 4">
            <a:extLst>
              <a:ext uri="{FF2B5EF4-FFF2-40B4-BE49-F238E27FC236}">
                <a16:creationId xmlns:a16="http://schemas.microsoft.com/office/drawing/2014/main" id="{D6286792-4BEC-FE49-98A1-3A12D5A1D925}"/>
              </a:ext>
            </a:extLst>
          </p:cNvPr>
          <p:cNvSpPr/>
          <p:nvPr/>
        </p:nvSpPr>
        <p:spPr>
          <a:xfrm>
            <a:off x="1420806" y="2254707"/>
            <a:ext cx="1018313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可选过程 4">
            <a:extLst>
              <a:ext uri="{FF2B5EF4-FFF2-40B4-BE49-F238E27FC236}">
                <a16:creationId xmlns:a16="http://schemas.microsoft.com/office/drawing/2014/main" id="{C19F548D-5855-A048-A1A6-9FAF79C20063}"/>
              </a:ext>
            </a:extLst>
          </p:cNvPr>
          <p:cNvSpPr/>
          <p:nvPr/>
        </p:nvSpPr>
        <p:spPr>
          <a:xfrm>
            <a:off x="2703068" y="2249952"/>
            <a:ext cx="1018313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可选过程 4">
            <a:extLst>
              <a:ext uri="{FF2B5EF4-FFF2-40B4-BE49-F238E27FC236}">
                <a16:creationId xmlns:a16="http://schemas.microsoft.com/office/drawing/2014/main" id="{F136D9C3-3666-1F4F-AE24-875B1E059FAB}"/>
              </a:ext>
            </a:extLst>
          </p:cNvPr>
          <p:cNvSpPr/>
          <p:nvPr/>
        </p:nvSpPr>
        <p:spPr>
          <a:xfrm>
            <a:off x="4468805" y="2256880"/>
            <a:ext cx="1018313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可选过程 4">
            <a:extLst>
              <a:ext uri="{FF2B5EF4-FFF2-40B4-BE49-F238E27FC236}">
                <a16:creationId xmlns:a16="http://schemas.microsoft.com/office/drawing/2014/main" id="{F9B9EFCD-74D8-5A49-B2D7-3FCB22734D6F}"/>
              </a:ext>
            </a:extLst>
          </p:cNvPr>
          <p:cNvSpPr/>
          <p:nvPr/>
        </p:nvSpPr>
        <p:spPr>
          <a:xfrm>
            <a:off x="2445688" y="2998246"/>
            <a:ext cx="749457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可选过程 4">
            <a:extLst>
              <a:ext uri="{FF2B5EF4-FFF2-40B4-BE49-F238E27FC236}">
                <a16:creationId xmlns:a16="http://schemas.microsoft.com/office/drawing/2014/main" id="{6CC09F63-33DF-4640-ABA9-EDCC430D4826}"/>
              </a:ext>
            </a:extLst>
          </p:cNvPr>
          <p:cNvSpPr/>
          <p:nvPr/>
        </p:nvSpPr>
        <p:spPr>
          <a:xfrm>
            <a:off x="2963918" y="3750981"/>
            <a:ext cx="1019504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可选过程 4">
            <a:extLst>
              <a:ext uri="{FF2B5EF4-FFF2-40B4-BE49-F238E27FC236}">
                <a16:creationId xmlns:a16="http://schemas.microsoft.com/office/drawing/2014/main" id="{2869DD79-2C2B-3340-B6CA-D694A3AF272F}"/>
              </a:ext>
            </a:extLst>
          </p:cNvPr>
          <p:cNvSpPr/>
          <p:nvPr/>
        </p:nvSpPr>
        <p:spPr>
          <a:xfrm>
            <a:off x="6763408" y="3750981"/>
            <a:ext cx="551792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15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系统分析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技术目标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sym typeface="Calibri" pitchFamily="34" charset="0"/>
              </a:rPr>
              <a:t>控制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秒杀活动的开始和结束的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sym typeface="Calibri" pitchFamily="34" charset="0"/>
              </a:rPr>
              <a:t>状态</a:t>
            </a: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</a:rPr>
              <a:t>支撑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千万级高并发的秒杀系统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</a:rPr>
              <a:t>稳定</a:t>
            </a: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sym typeface="Calibri" pitchFamily="34" charset="0"/>
              </a:rPr>
              <a:t>防止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库存被超卖导致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sym typeface="Calibri" pitchFamily="34" charset="0"/>
              </a:rPr>
              <a:t>资损或卖不完</a:t>
            </a:r>
          </a:p>
        </p:txBody>
      </p:sp>
    </p:spTree>
    <p:extLst>
      <p:ext uri="{BB962C8B-B14F-4D97-AF65-F5344CB8AC3E}">
        <p14:creationId xmlns:p14="http://schemas.microsoft.com/office/powerpoint/2010/main" val="244667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系统设计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应用设计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架构设计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374A9836-7B31-B247-BA17-A94C67BAB50C}"/>
              </a:ext>
            </a:extLst>
          </p:cNvPr>
          <p:cNvSpPr>
            <a:spLocks/>
          </p:cNvSpPr>
          <p:nvPr/>
        </p:nvSpPr>
        <p:spPr>
          <a:xfrm>
            <a:off x="539550" y="371574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存储设计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43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4756988F-74AB-5A43-A214-8B1B9F88208C}"/>
              </a:ext>
            </a:extLst>
          </p:cNvPr>
          <p:cNvSpPr/>
          <p:nvPr/>
        </p:nvSpPr>
        <p:spPr>
          <a:xfrm>
            <a:off x="3809196" y="1973174"/>
            <a:ext cx="1474414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PC/App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3E87AD94-53F2-3641-9F84-F1D9BBE42898}"/>
              </a:ext>
            </a:extLst>
          </p:cNvPr>
          <p:cNvSpPr/>
          <p:nvPr/>
        </p:nvSpPr>
        <p:spPr>
          <a:xfrm>
            <a:off x="3809197" y="2760549"/>
            <a:ext cx="1474414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Nginx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56864D65-1764-A242-A694-822FC3D6E389}"/>
              </a:ext>
            </a:extLst>
          </p:cNvPr>
          <p:cNvSpPr/>
          <p:nvPr/>
        </p:nvSpPr>
        <p:spPr>
          <a:xfrm>
            <a:off x="3467227" y="3602737"/>
            <a:ext cx="1020690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秒杀应用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C2E6AE11-E45D-424C-9A6E-9E6E6B976D1B}"/>
              </a:ext>
            </a:extLst>
          </p:cNvPr>
          <p:cNvSpPr/>
          <p:nvPr/>
        </p:nvSpPr>
        <p:spPr>
          <a:xfrm>
            <a:off x="3467226" y="4444925"/>
            <a:ext cx="2269791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MySQL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676599CE-1A47-354A-8E83-4C9EC324241B}"/>
              </a:ext>
            </a:extLst>
          </p:cNvPr>
          <p:cNvCxnSpPr>
            <a:cxnSpLocks/>
          </p:cNvCxnSpPr>
          <p:nvPr/>
        </p:nvCxnSpPr>
        <p:spPr>
          <a:xfrm>
            <a:off x="4546403" y="2362826"/>
            <a:ext cx="1" cy="408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13A46462-6D85-A241-9D70-04EA328CF0C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3977572" y="3139691"/>
            <a:ext cx="568832" cy="463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B3546ECC-9CD9-F54F-8D42-22AE36ACFD7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977572" y="3981879"/>
            <a:ext cx="624550" cy="463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81AB9CE-E96C-E149-BC99-A0D07D2F1CD6}"/>
              </a:ext>
            </a:extLst>
          </p:cNvPr>
          <p:cNvSpPr txBox="1"/>
          <p:nvPr/>
        </p:nvSpPr>
        <p:spPr>
          <a:xfrm>
            <a:off x="2458736" y="201270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lt"/>
              </a:rPr>
              <a:t>客户端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8628073-E10B-9D47-B855-C98CABBFCEA7}"/>
              </a:ext>
            </a:extLst>
          </p:cNvPr>
          <p:cNvSpPr txBox="1"/>
          <p:nvPr/>
        </p:nvSpPr>
        <p:spPr>
          <a:xfrm>
            <a:off x="2458736" y="277329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lt"/>
              </a:rPr>
              <a:t>接入层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7D7EF22-0CF5-3F4B-9D83-613AE56046D8}"/>
              </a:ext>
            </a:extLst>
          </p:cNvPr>
          <p:cNvSpPr txBox="1"/>
          <p:nvPr/>
        </p:nvSpPr>
        <p:spPr>
          <a:xfrm>
            <a:off x="2462925" y="361507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lt"/>
              </a:rPr>
              <a:t>应用层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D157006-624A-B04F-A39A-ED99FDCCC771}"/>
              </a:ext>
            </a:extLst>
          </p:cNvPr>
          <p:cNvSpPr txBox="1"/>
          <p:nvPr/>
        </p:nvSpPr>
        <p:spPr>
          <a:xfrm>
            <a:off x="2459383" y="444492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lt"/>
              </a:rPr>
              <a:t>数据层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D104BFA2-E5B6-9245-99D9-D82BAF727874}"/>
              </a:ext>
            </a:extLst>
          </p:cNvPr>
          <p:cNvSpPr/>
          <p:nvPr/>
        </p:nvSpPr>
        <p:spPr>
          <a:xfrm>
            <a:off x="5945222" y="3602212"/>
            <a:ext cx="1048472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下单应用</a:t>
            </a:r>
          </a:p>
        </p:txBody>
      </p:sp>
      <p:sp>
        <p:nvSpPr>
          <p:cNvPr id="18" name="框架 17">
            <a:extLst>
              <a:ext uri="{FF2B5EF4-FFF2-40B4-BE49-F238E27FC236}">
                <a16:creationId xmlns:a16="http://schemas.microsoft.com/office/drawing/2014/main" id="{C1F48328-7073-6140-AFD6-E786C8D63C39}"/>
              </a:ext>
            </a:extLst>
          </p:cNvPr>
          <p:cNvSpPr/>
          <p:nvPr/>
        </p:nvSpPr>
        <p:spPr>
          <a:xfrm>
            <a:off x="2364062" y="3496159"/>
            <a:ext cx="4832192" cy="584492"/>
          </a:xfrm>
          <a:prstGeom prst="frame">
            <a:avLst>
              <a:gd name="adj1" fmla="val 0"/>
            </a:avLst>
          </a:prstGeom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6" name="框架 25">
            <a:extLst>
              <a:ext uri="{FF2B5EF4-FFF2-40B4-BE49-F238E27FC236}">
                <a16:creationId xmlns:a16="http://schemas.microsoft.com/office/drawing/2014/main" id="{57874AAC-FFEA-0B47-92A8-7F21F2A56F1C}"/>
              </a:ext>
            </a:extLst>
          </p:cNvPr>
          <p:cNvSpPr/>
          <p:nvPr/>
        </p:nvSpPr>
        <p:spPr>
          <a:xfrm>
            <a:off x="2364062" y="2636842"/>
            <a:ext cx="4832192" cy="584492"/>
          </a:xfrm>
          <a:prstGeom prst="frame">
            <a:avLst>
              <a:gd name="adj1" fmla="val 0"/>
            </a:avLst>
          </a:prstGeom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7" name="框架 26">
            <a:extLst>
              <a:ext uri="{FF2B5EF4-FFF2-40B4-BE49-F238E27FC236}">
                <a16:creationId xmlns:a16="http://schemas.microsoft.com/office/drawing/2014/main" id="{4F10D5A3-FD62-A547-A22C-7CCCC37FBD4C}"/>
              </a:ext>
            </a:extLst>
          </p:cNvPr>
          <p:cNvSpPr/>
          <p:nvPr/>
        </p:nvSpPr>
        <p:spPr>
          <a:xfrm>
            <a:off x="2364062" y="1861182"/>
            <a:ext cx="4832192" cy="584492"/>
          </a:xfrm>
          <a:prstGeom prst="frame">
            <a:avLst>
              <a:gd name="adj1" fmla="val 0"/>
            </a:avLst>
          </a:prstGeom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8" name="框架 27">
            <a:extLst>
              <a:ext uri="{FF2B5EF4-FFF2-40B4-BE49-F238E27FC236}">
                <a16:creationId xmlns:a16="http://schemas.microsoft.com/office/drawing/2014/main" id="{6F350B00-862B-3540-89C4-633A4018FC34}"/>
              </a:ext>
            </a:extLst>
          </p:cNvPr>
          <p:cNvSpPr/>
          <p:nvPr/>
        </p:nvSpPr>
        <p:spPr>
          <a:xfrm>
            <a:off x="2364062" y="4321956"/>
            <a:ext cx="4832192" cy="584492"/>
          </a:xfrm>
          <a:prstGeom prst="frame">
            <a:avLst>
              <a:gd name="adj1" fmla="val 0"/>
            </a:avLst>
          </a:prstGeom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35DCC360-ACD9-0842-AB8F-B97928655415}"/>
              </a:ext>
            </a:extLst>
          </p:cNvPr>
          <p:cNvSpPr/>
          <p:nvPr/>
        </p:nvSpPr>
        <p:spPr>
          <a:xfrm>
            <a:off x="4615328" y="3602737"/>
            <a:ext cx="1020690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秒杀应用</a:t>
            </a: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2133CA40-F8AF-2444-8A5B-A6B75CA80017}"/>
              </a:ext>
            </a:extLst>
          </p:cNvPr>
          <p:cNvCxnSpPr>
            <a:cxnSpLocks/>
            <a:stCxn id="7" idx="2"/>
            <a:endCxn id="36" idx="0"/>
          </p:cNvCxnSpPr>
          <p:nvPr/>
        </p:nvCxnSpPr>
        <p:spPr>
          <a:xfrm>
            <a:off x="4546404" y="3139691"/>
            <a:ext cx="579269" cy="463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E84F1815-736F-CA49-9506-70628B6400F5}"/>
              </a:ext>
            </a:extLst>
          </p:cNvPr>
          <p:cNvSpPr/>
          <p:nvPr/>
        </p:nvSpPr>
        <p:spPr>
          <a:xfrm>
            <a:off x="5933693" y="2755594"/>
            <a:ext cx="1062478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Nginx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20F6052E-C74E-9B47-A8C4-D4B01C714557}"/>
              </a:ext>
            </a:extLst>
          </p:cNvPr>
          <p:cNvCxnSpPr>
            <a:cxnSpLocks/>
            <a:stCxn id="42" idx="2"/>
            <a:endCxn id="24" idx="0"/>
          </p:cNvCxnSpPr>
          <p:nvPr/>
        </p:nvCxnSpPr>
        <p:spPr>
          <a:xfrm>
            <a:off x="6464932" y="3134736"/>
            <a:ext cx="4526" cy="46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9B039C4F-EEA5-3542-A6DA-6581A1AC1CA8}"/>
              </a:ext>
            </a:extLst>
          </p:cNvPr>
          <p:cNvSpPr/>
          <p:nvPr/>
        </p:nvSpPr>
        <p:spPr>
          <a:xfrm>
            <a:off x="5960090" y="4444925"/>
            <a:ext cx="1020690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MySQL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227865CF-DC9A-5842-9321-2B87B51CA3B2}"/>
              </a:ext>
            </a:extLst>
          </p:cNvPr>
          <p:cNvCxnSpPr>
            <a:cxnSpLocks/>
            <a:stCxn id="36" idx="2"/>
            <a:endCxn id="9" idx="0"/>
          </p:cNvCxnSpPr>
          <p:nvPr/>
        </p:nvCxnSpPr>
        <p:spPr>
          <a:xfrm flipH="1">
            <a:off x="4602122" y="3981879"/>
            <a:ext cx="523551" cy="463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5962AE25-7A10-414C-8EC8-85FE17703EE4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 flipV="1">
            <a:off x="5636018" y="3791783"/>
            <a:ext cx="309204" cy="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D57EBC43-BFB0-7140-8BA2-FB434BB8AE80}"/>
              </a:ext>
            </a:extLst>
          </p:cNvPr>
          <p:cNvCxnSpPr>
            <a:cxnSpLocks/>
            <a:stCxn id="24" idx="2"/>
            <a:endCxn id="48" idx="0"/>
          </p:cNvCxnSpPr>
          <p:nvPr/>
        </p:nvCxnSpPr>
        <p:spPr>
          <a:xfrm>
            <a:off x="6469458" y="3981354"/>
            <a:ext cx="977" cy="46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22040D05-DA56-504D-BAAC-2227316EA203}"/>
              </a:ext>
            </a:extLst>
          </p:cNvPr>
          <p:cNvSpPr/>
          <p:nvPr/>
        </p:nvSpPr>
        <p:spPr>
          <a:xfrm>
            <a:off x="5933693" y="1971007"/>
            <a:ext cx="1060002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PC/App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9035D94A-131B-144E-838F-36E935A48BA3}"/>
              </a:ext>
            </a:extLst>
          </p:cNvPr>
          <p:cNvCxnSpPr>
            <a:cxnSpLocks/>
            <a:stCxn id="29" idx="2"/>
            <a:endCxn id="42" idx="0"/>
          </p:cNvCxnSpPr>
          <p:nvPr/>
        </p:nvCxnSpPr>
        <p:spPr>
          <a:xfrm>
            <a:off x="6463694" y="2350149"/>
            <a:ext cx="1238" cy="40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51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7" grpId="0"/>
      <p:bldP spid="21" grpId="0"/>
      <p:bldP spid="22" grpId="0"/>
      <p:bldP spid="23" grpId="0"/>
      <p:bldP spid="24" grpId="0" animBg="1"/>
      <p:bldP spid="18" grpId="0" animBg="1"/>
      <p:bldP spid="26" grpId="0" animBg="1"/>
      <p:bldP spid="27" grpId="0" animBg="1"/>
      <p:bldP spid="28" grpId="0" animBg="1"/>
      <p:bldP spid="36" grpId="0" animBg="1"/>
      <p:bldP spid="42" grpId="0" animBg="1"/>
      <p:bldP spid="48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应用设计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sym typeface="Calibri" pitchFamily="34" charset="0"/>
              </a:rPr>
              <a:t>数据库和业务的并发事务控制</a:t>
            </a: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</a:rPr>
              <a:t>秒杀系统上下游链路交互</a:t>
            </a: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sym typeface="Calibri" pitchFamily="34" charset="0"/>
              </a:rPr>
              <a:t>异常情况的处理</a:t>
            </a:r>
          </a:p>
        </p:txBody>
      </p:sp>
    </p:spTree>
    <p:extLst>
      <p:ext uri="{BB962C8B-B14F-4D97-AF65-F5344CB8AC3E}">
        <p14:creationId xmlns:p14="http://schemas.microsoft.com/office/powerpoint/2010/main" val="51157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74E14D6E-0C45-8F4B-957B-8180D9F49908}"/>
              </a:ext>
            </a:extLst>
          </p:cNvPr>
          <p:cNvSpPr/>
          <p:nvPr/>
        </p:nvSpPr>
        <p:spPr>
          <a:xfrm>
            <a:off x="1198179" y="1182104"/>
            <a:ext cx="1019503" cy="31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用户</a:t>
            </a:r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2E27BE26-B412-B440-9DB0-712DAE03357C}"/>
              </a:ext>
            </a:extLst>
          </p:cNvPr>
          <p:cNvSpPr/>
          <p:nvPr/>
        </p:nvSpPr>
        <p:spPr>
          <a:xfrm>
            <a:off x="3079364" y="1174862"/>
            <a:ext cx="1019503" cy="3228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秒杀应用</a:t>
            </a:r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01C295B1-B165-2842-9B77-6670FA38C907}"/>
              </a:ext>
            </a:extLst>
          </p:cNvPr>
          <p:cNvSpPr/>
          <p:nvPr/>
        </p:nvSpPr>
        <p:spPr>
          <a:xfrm>
            <a:off x="4967030" y="1178105"/>
            <a:ext cx="1019503" cy="3123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库存</a:t>
            </a:r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C14CCE2D-5D78-BB4B-BA5D-6FF1D4BFCF06}"/>
              </a:ext>
            </a:extLst>
          </p:cNvPr>
          <p:cNvSpPr/>
          <p:nvPr/>
        </p:nvSpPr>
        <p:spPr>
          <a:xfrm>
            <a:off x="6841734" y="1179634"/>
            <a:ext cx="1019503" cy="3146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下单应用</a:t>
            </a:r>
          </a:p>
        </p:txBody>
      </p: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87E72688-DDC1-234F-8072-69AB3AF5F349}"/>
              </a:ext>
            </a:extLst>
          </p:cNvPr>
          <p:cNvCxnSpPr>
            <a:cxnSpLocks/>
            <a:stCxn id="259" idx="2"/>
          </p:cNvCxnSpPr>
          <p:nvPr/>
        </p:nvCxnSpPr>
        <p:spPr>
          <a:xfrm flipH="1">
            <a:off x="1674514" y="1497756"/>
            <a:ext cx="33417" cy="34162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3ABA12B4-567E-4D47-AEE5-C33884F2B6AA}"/>
              </a:ext>
            </a:extLst>
          </p:cNvPr>
          <p:cNvCxnSpPr>
            <a:cxnSpLocks/>
          </p:cNvCxnSpPr>
          <p:nvPr/>
        </p:nvCxnSpPr>
        <p:spPr>
          <a:xfrm>
            <a:off x="3558901" y="1502929"/>
            <a:ext cx="9761" cy="341104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8E67AF64-10DA-AE4E-918E-F3F801AECFDD}"/>
              </a:ext>
            </a:extLst>
          </p:cNvPr>
          <p:cNvCxnSpPr>
            <a:cxnSpLocks/>
          </p:cNvCxnSpPr>
          <p:nvPr/>
        </p:nvCxnSpPr>
        <p:spPr>
          <a:xfrm>
            <a:off x="5468987" y="1508180"/>
            <a:ext cx="0" cy="340579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线连接符 265">
            <a:extLst>
              <a:ext uri="{FF2B5EF4-FFF2-40B4-BE49-F238E27FC236}">
                <a16:creationId xmlns:a16="http://schemas.microsoft.com/office/drawing/2014/main" id="{63547DDA-B6CF-3F4E-B8A9-D19DBB0B8B44}"/>
              </a:ext>
            </a:extLst>
          </p:cNvPr>
          <p:cNvCxnSpPr>
            <a:cxnSpLocks/>
          </p:cNvCxnSpPr>
          <p:nvPr/>
        </p:nvCxnSpPr>
        <p:spPr>
          <a:xfrm>
            <a:off x="7354113" y="1508180"/>
            <a:ext cx="13539" cy="328385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矩形 266">
            <a:extLst>
              <a:ext uri="{FF2B5EF4-FFF2-40B4-BE49-F238E27FC236}">
                <a16:creationId xmlns:a16="http://schemas.microsoft.com/office/drawing/2014/main" id="{47465AC2-8792-4944-89C9-E509A4948196}"/>
              </a:ext>
            </a:extLst>
          </p:cNvPr>
          <p:cNvSpPr/>
          <p:nvPr/>
        </p:nvSpPr>
        <p:spPr>
          <a:xfrm flipH="1">
            <a:off x="1641860" y="1739344"/>
            <a:ext cx="133457" cy="3612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CC90BB8E-1258-934C-82A4-7EE19B02FCE0}"/>
              </a:ext>
            </a:extLst>
          </p:cNvPr>
          <p:cNvSpPr/>
          <p:nvPr/>
        </p:nvSpPr>
        <p:spPr>
          <a:xfrm flipH="1">
            <a:off x="3492454" y="1821268"/>
            <a:ext cx="148276" cy="29707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9" name="直线箭头连接符 268">
            <a:extLst>
              <a:ext uri="{FF2B5EF4-FFF2-40B4-BE49-F238E27FC236}">
                <a16:creationId xmlns:a16="http://schemas.microsoft.com/office/drawing/2014/main" id="{A20EF014-DCD6-E544-BC49-53A12428899A}"/>
              </a:ext>
            </a:extLst>
          </p:cNvPr>
          <p:cNvCxnSpPr>
            <a:cxnSpLocks/>
          </p:cNvCxnSpPr>
          <p:nvPr/>
        </p:nvCxnSpPr>
        <p:spPr>
          <a:xfrm>
            <a:off x="1775317" y="1877907"/>
            <a:ext cx="17314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文本框 269">
            <a:extLst>
              <a:ext uri="{FF2B5EF4-FFF2-40B4-BE49-F238E27FC236}">
                <a16:creationId xmlns:a16="http://schemas.microsoft.com/office/drawing/2014/main" id="{D798324A-B801-2345-83A3-9F330DD042D3}"/>
              </a:ext>
            </a:extLst>
          </p:cNvPr>
          <p:cNvSpPr txBox="1"/>
          <p:nvPr/>
        </p:nvSpPr>
        <p:spPr>
          <a:xfrm>
            <a:off x="2247757" y="1631322"/>
            <a:ext cx="80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点击抢购</a:t>
            </a: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80724C33-BF5C-C54E-A606-119E9F2BB597}"/>
              </a:ext>
            </a:extLst>
          </p:cNvPr>
          <p:cNvSpPr/>
          <p:nvPr/>
        </p:nvSpPr>
        <p:spPr>
          <a:xfrm flipH="1">
            <a:off x="5392887" y="1889374"/>
            <a:ext cx="133457" cy="3612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2" name="直线箭头连接符 271">
            <a:extLst>
              <a:ext uri="{FF2B5EF4-FFF2-40B4-BE49-F238E27FC236}">
                <a16:creationId xmlns:a16="http://schemas.microsoft.com/office/drawing/2014/main" id="{2A38D22E-3A68-6F4A-BB16-6A20EE646D04}"/>
              </a:ext>
            </a:extLst>
          </p:cNvPr>
          <p:cNvCxnSpPr>
            <a:cxnSpLocks/>
          </p:cNvCxnSpPr>
          <p:nvPr/>
        </p:nvCxnSpPr>
        <p:spPr>
          <a:xfrm flipV="1">
            <a:off x="3640186" y="1923189"/>
            <a:ext cx="1738421" cy="1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文本框 272">
            <a:extLst>
              <a:ext uri="{FF2B5EF4-FFF2-40B4-BE49-F238E27FC236}">
                <a16:creationId xmlns:a16="http://schemas.microsoft.com/office/drawing/2014/main" id="{65225B0C-27E2-2E47-BD9D-7AB8E180F203}"/>
              </a:ext>
            </a:extLst>
          </p:cNvPr>
          <p:cNvSpPr txBox="1"/>
          <p:nvPr/>
        </p:nvSpPr>
        <p:spPr>
          <a:xfrm>
            <a:off x="4237111" y="1663228"/>
            <a:ext cx="80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获取库存</a:t>
            </a: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32F3A4AD-0298-624A-A883-1E3794E53E94}"/>
              </a:ext>
            </a:extLst>
          </p:cNvPr>
          <p:cNvSpPr txBox="1"/>
          <p:nvPr/>
        </p:nvSpPr>
        <p:spPr>
          <a:xfrm>
            <a:off x="3877356" y="1958713"/>
            <a:ext cx="1395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获取库存失败</a:t>
            </a:r>
          </a:p>
        </p:txBody>
      </p:sp>
      <p:cxnSp>
        <p:nvCxnSpPr>
          <p:cNvPr id="276" name="直线连接符 275">
            <a:extLst>
              <a:ext uri="{FF2B5EF4-FFF2-40B4-BE49-F238E27FC236}">
                <a16:creationId xmlns:a16="http://schemas.microsoft.com/office/drawing/2014/main" id="{61CB9F67-103E-7F4E-BF8F-E36A345015C8}"/>
              </a:ext>
            </a:extLst>
          </p:cNvPr>
          <p:cNvCxnSpPr>
            <a:cxnSpLocks/>
          </p:cNvCxnSpPr>
          <p:nvPr/>
        </p:nvCxnSpPr>
        <p:spPr>
          <a:xfrm>
            <a:off x="3651245" y="2425408"/>
            <a:ext cx="155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线连接符 277">
            <a:extLst>
              <a:ext uri="{FF2B5EF4-FFF2-40B4-BE49-F238E27FC236}">
                <a16:creationId xmlns:a16="http://schemas.microsoft.com/office/drawing/2014/main" id="{358D804F-4744-BD43-AF0F-AFA5003ED97D}"/>
              </a:ext>
            </a:extLst>
          </p:cNvPr>
          <p:cNvCxnSpPr>
            <a:cxnSpLocks/>
          </p:cNvCxnSpPr>
          <p:nvPr/>
        </p:nvCxnSpPr>
        <p:spPr>
          <a:xfrm>
            <a:off x="3640186" y="2802438"/>
            <a:ext cx="166087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文本框 278">
            <a:extLst>
              <a:ext uri="{FF2B5EF4-FFF2-40B4-BE49-F238E27FC236}">
                <a16:creationId xmlns:a16="http://schemas.microsoft.com/office/drawing/2014/main" id="{779BAC69-D2BD-FF43-868E-E5D4C405D3C7}"/>
              </a:ext>
            </a:extLst>
          </p:cNvPr>
          <p:cNvSpPr txBox="1"/>
          <p:nvPr/>
        </p:nvSpPr>
        <p:spPr>
          <a:xfrm>
            <a:off x="3792056" y="2495336"/>
            <a:ext cx="80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校验库存</a:t>
            </a:r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3FFCA634-6A66-2542-BEC9-1E03311DF4B8}"/>
              </a:ext>
            </a:extLst>
          </p:cNvPr>
          <p:cNvSpPr/>
          <p:nvPr/>
        </p:nvSpPr>
        <p:spPr>
          <a:xfrm flipH="1">
            <a:off x="1641859" y="2866666"/>
            <a:ext cx="126506" cy="2727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2" name="文本框 281">
            <a:extLst>
              <a:ext uri="{FF2B5EF4-FFF2-40B4-BE49-F238E27FC236}">
                <a16:creationId xmlns:a16="http://schemas.microsoft.com/office/drawing/2014/main" id="{76323B6F-CFC5-364F-BCC1-F837DDFD736A}"/>
              </a:ext>
            </a:extLst>
          </p:cNvPr>
          <p:cNvSpPr txBox="1"/>
          <p:nvPr/>
        </p:nvSpPr>
        <p:spPr>
          <a:xfrm>
            <a:off x="1963223" y="2734712"/>
            <a:ext cx="1369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提示库存不足</a:t>
            </a:r>
          </a:p>
        </p:txBody>
      </p:sp>
      <p:cxnSp>
        <p:nvCxnSpPr>
          <p:cNvPr id="283" name="直线箭头连接符 282">
            <a:extLst>
              <a:ext uri="{FF2B5EF4-FFF2-40B4-BE49-F238E27FC236}">
                <a16:creationId xmlns:a16="http://schemas.microsoft.com/office/drawing/2014/main" id="{65FE7BC4-3CEC-9C45-8565-8D377BE043F1}"/>
              </a:ext>
            </a:extLst>
          </p:cNvPr>
          <p:cNvCxnSpPr>
            <a:cxnSpLocks/>
          </p:cNvCxnSpPr>
          <p:nvPr/>
        </p:nvCxnSpPr>
        <p:spPr>
          <a:xfrm flipV="1">
            <a:off x="3682775" y="3103660"/>
            <a:ext cx="1697992" cy="10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文本框 283">
            <a:extLst>
              <a:ext uri="{FF2B5EF4-FFF2-40B4-BE49-F238E27FC236}">
                <a16:creationId xmlns:a16="http://schemas.microsoft.com/office/drawing/2014/main" id="{ECCC57AD-28FA-564D-8C32-F5CB964CC1F5}"/>
              </a:ext>
            </a:extLst>
          </p:cNvPr>
          <p:cNvSpPr txBox="1"/>
          <p:nvPr/>
        </p:nvSpPr>
        <p:spPr>
          <a:xfrm>
            <a:off x="3627720" y="2856983"/>
            <a:ext cx="1830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扣减库存</a:t>
            </a: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D3034435-FE6C-B64B-9BC2-7E559D709DB7}"/>
              </a:ext>
            </a:extLst>
          </p:cNvPr>
          <p:cNvSpPr/>
          <p:nvPr/>
        </p:nvSpPr>
        <p:spPr>
          <a:xfrm flipH="1">
            <a:off x="5411353" y="3023464"/>
            <a:ext cx="150848" cy="3553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id="{E453B296-912C-AE43-BFC9-CAA5FD9ED0F5}"/>
              </a:ext>
            </a:extLst>
          </p:cNvPr>
          <p:cNvSpPr txBox="1"/>
          <p:nvPr/>
        </p:nvSpPr>
        <p:spPr>
          <a:xfrm>
            <a:off x="5011512" y="3373379"/>
            <a:ext cx="880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 下单</a:t>
            </a:r>
          </a:p>
        </p:txBody>
      </p:sp>
      <p:cxnSp>
        <p:nvCxnSpPr>
          <p:cNvPr id="287" name="直线箭头连接符 286">
            <a:extLst>
              <a:ext uri="{FF2B5EF4-FFF2-40B4-BE49-F238E27FC236}">
                <a16:creationId xmlns:a16="http://schemas.microsoft.com/office/drawing/2014/main" id="{524EED3F-0BD5-8040-890A-B815BDB69EAC}"/>
              </a:ext>
            </a:extLst>
          </p:cNvPr>
          <p:cNvCxnSpPr>
            <a:cxnSpLocks/>
          </p:cNvCxnSpPr>
          <p:nvPr/>
        </p:nvCxnSpPr>
        <p:spPr>
          <a:xfrm>
            <a:off x="3662541" y="3605298"/>
            <a:ext cx="3620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线箭头连接符 287">
            <a:extLst>
              <a:ext uri="{FF2B5EF4-FFF2-40B4-BE49-F238E27FC236}">
                <a16:creationId xmlns:a16="http://schemas.microsoft.com/office/drawing/2014/main" id="{1D8BC669-F7EF-FE4C-B559-F8AF1BCDBB88}"/>
              </a:ext>
            </a:extLst>
          </p:cNvPr>
          <p:cNvCxnSpPr>
            <a:cxnSpLocks/>
          </p:cNvCxnSpPr>
          <p:nvPr/>
        </p:nvCxnSpPr>
        <p:spPr>
          <a:xfrm flipH="1" flipV="1">
            <a:off x="3649167" y="3883802"/>
            <a:ext cx="3613381" cy="2819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线箭头连接符 289">
            <a:extLst>
              <a:ext uri="{FF2B5EF4-FFF2-40B4-BE49-F238E27FC236}">
                <a16:creationId xmlns:a16="http://schemas.microsoft.com/office/drawing/2014/main" id="{3F99BA9A-C524-B84E-B3FD-BC9A3124B2C5}"/>
              </a:ext>
            </a:extLst>
          </p:cNvPr>
          <p:cNvCxnSpPr>
            <a:cxnSpLocks/>
          </p:cNvCxnSpPr>
          <p:nvPr/>
        </p:nvCxnSpPr>
        <p:spPr>
          <a:xfrm flipH="1">
            <a:off x="3640187" y="3337586"/>
            <a:ext cx="1730071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矩形 290">
            <a:extLst>
              <a:ext uri="{FF2B5EF4-FFF2-40B4-BE49-F238E27FC236}">
                <a16:creationId xmlns:a16="http://schemas.microsoft.com/office/drawing/2014/main" id="{510912D0-07E8-BD4F-93B3-02A17B954CFD}"/>
              </a:ext>
            </a:extLst>
          </p:cNvPr>
          <p:cNvSpPr/>
          <p:nvPr/>
        </p:nvSpPr>
        <p:spPr>
          <a:xfrm flipH="1">
            <a:off x="1634908" y="3339058"/>
            <a:ext cx="123758" cy="2293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EB64F2F9-2F9E-3B44-80A7-3563AFBC5494}"/>
              </a:ext>
            </a:extLst>
          </p:cNvPr>
          <p:cNvSpPr txBox="1"/>
          <p:nvPr/>
        </p:nvSpPr>
        <p:spPr>
          <a:xfrm>
            <a:off x="1720044" y="3186030"/>
            <a:ext cx="184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提示扣减库存失败</a:t>
            </a:r>
          </a:p>
        </p:txBody>
      </p:sp>
      <p:sp>
        <p:nvSpPr>
          <p:cNvPr id="296" name="文本框 295">
            <a:extLst>
              <a:ext uri="{FF2B5EF4-FFF2-40B4-BE49-F238E27FC236}">
                <a16:creationId xmlns:a16="http://schemas.microsoft.com/office/drawing/2014/main" id="{042D63BA-678D-1544-BD0C-41D89BEE7231}"/>
              </a:ext>
            </a:extLst>
          </p:cNvPr>
          <p:cNvSpPr txBox="1"/>
          <p:nvPr/>
        </p:nvSpPr>
        <p:spPr>
          <a:xfrm>
            <a:off x="3997078" y="3088369"/>
            <a:ext cx="1195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扣减库存失败 </a:t>
            </a:r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AE011427-1410-AD47-AF94-3A040335C2F6}"/>
              </a:ext>
            </a:extLst>
          </p:cNvPr>
          <p:cNvSpPr/>
          <p:nvPr/>
        </p:nvSpPr>
        <p:spPr>
          <a:xfrm flipH="1">
            <a:off x="7283030" y="3534940"/>
            <a:ext cx="163443" cy="7744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1FFE010B-4429-A64C-A729-A749250B0116}"/>
              </a:ext>
            </a:extLst>
          </p:cNvPr>
          <p:cNvSpPr txBox="1"/>
          <p:nvPr/>
        </p:nvSpPr>
        <p:spPr>
          <a:xfrm>
            <a:off x="4882709" y="3651826"/>
            <a:ext cx="1188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下单成功</a:t>
            </a:r>
          </a:p>
        </p:txBody>
      </p:sp>
      <p:cxnSp>
        <p:nvCxnSpPr>
          <p:cNvPr id="307" name="直线箭头连接符 306">
            <a:extLst>
              <a:ext uri="{FF2B5EF4-FFF2-40B4-BE49-F238E27FC236}">
                <a16:creationId xmlns:a16="http://schemas.microsoft.com/office/drawing/2014/main" id="{E4DC2AD4-19C8-BE4D-9268-18F5A380BEEF}"/>
              </a:ext>
            </a:extLst>
          </p:cNvPr>
          <p:cNvCxnSpPr>
            <a:cxnSpLocks/>
          </p:cNvCxnSpPr>
          <p:nvPr/>
        </p:nvCxnSpPr>
        <p:spPr>
          <a:xfrm flipH="1" flipV="1">
            <a:off x="3655660" y="4193053"/>
            <a:ext cx="3592074" cy="2235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文本框 307">
            <a:extLst>
              <a:ext uri="{FF2B5EF4-FFF2-40B4-BE49-F238E27FC236}">
                <a16:creationId xmlns:a16="http://schemas.microsoft.com/office/drawing/2014/main" id="{2B5F5D87-6346-A74F-966C-10362FAA9E10}"/>
              </a:ext>
            </a:extLst>
          </p:cNvPr>
          <p:cNvSpPr txBox="1"/>
          <p:nvPr/>
        </p:nvSpPr>
        <p:spPr>
          <a:xfrm>
            <a:off x="4887942" y="3940929"/>
            <a:ext cx="1172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下单失败</a:t>
            </a:r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082583BC-394C-E44C-9B5F-331F3862CDE4}"/>
              </a:ext>
            </a:extLst>
          </p:cNvPr>
          <p:cNvSpPr/>
          <p:nvPr/>
        </p:nvSpPr>
        <p:spPr>
          <a:xfrm flipH="1">
            <a:off x="1616264" y="4141396"/>
            <a:ext cx="129701" cy="6506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0" name="直线箭头连接符 309">
            <a:extLst>
              <a:ext uri="{FF2B5EF4-FFF2-40B4-BE49-F238E27FC236}">
                <a16:creationId xmlns:a16="http://schemas.microsoft.com/office/drawing/2014/main" id="{0DA3C20A-B7D3-A747-8330-17BF364C157A}"/>
              </a:ext>
            </a:extLst>
          </p:cNvPr>
          <p:cNvCxnSpPr>
            <a:cxnSpLocks/>
          </p:cNvCxnSpPr>
          <p:nvPr/>
        </p:nvCxnSpPr>
        <p:spPr>
          <a:xfrm flipH="1" flipV="1">
            <a:off x="1753083" y="4336370"/>
            <a:ext cx="1729441" cy="1051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文本框 310">
            <a:extLst>
              <a:ext uri="{FF2B5EF4-FFF2-40B4-BE49-F238E27FC236}">
                <a16:creationId xmlns:a16="http://schemas.microsoft.com/office/drawing/2014/main" id="{6D543CB1-AC20-154D-B889-F1F26600FFE5}"/>
              </a:ext>
            </a:extLst>
          </p:cNvPr>
          <p:cNvSpPr txBox="1"/>
          <p:nvPr/>
        </p:nvSpPr>
        <p:spPr>
          <a:xfrm>
            <a:off x="1915531" y="4072307"/>
            <a:ext cx="1495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提示下单成功</a:t>
            </a:r>
          </a:p>
        </p:txBody>
      </p:sp>
      <p:cxnSp>
        <p:nvCxnSpPr>
          <p:cNvPr id="312" name="直线箭头连接符 311">
            <a:extLst>
              <a:ext uri="{FF2B5EF4-FFF2-40B4-BE49-F238E27FC236}">
                <a16:creationId xmlns:a16="http://schemas.microsoft.com/office/drawing/2014/main" id="{757BE180-9969-0041-8B1C-9EFDE6B5357C}"/>
              </a:ext>
            </a:extLst>
          </p:cNvPr>
          <p:cNvCxnSpPr>
            <a:cxnSpLocks/>
          </p:cNvCxnSpPr>
          <p:nvPr/>
        </p:nvCxnSpPr>
        <p:spPr>
          <a:xfrm flipH="1" flipV="1">
            <a:off x="1747946" y="4656140"/>
            <a:ext cx="1729441" cy="1051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文本框 312">
            <a:extLst>
              <a:ext uri="{FF2B5EF4-FFF2-40B4-BE49-F238E27FC236}">
                <a16:creationId xmlns:a16="http://schemas.microsoft.com/office/drawing/2014/main" id="{FFCD8250-8D33-2343-86E8-388D75C1BBC5}"/>
              </a:ext>
            </a:extLst>
          </p:cNvPr>
          <p:cNvSpPr txBox="1"/>
          <p:nvPr/>
        </p:nvSpPr>
        <p:spPr>
          <a:xfrm>
            <a:off x="1910394" y="4392077"/>
            <a:ext cx="1495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提示下单失败</a:t>
            </a:r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0F0BBB99-6721-5F4F-827E-61868CB00D94}"/>
              </a:ext>
            </a:extLst>
          </p:cNvPr>
          <p:cNvCxnSpPr/>
          <p:nvPr/>
        </p:nvCxnSpPr>
        <p:spPr>
          <a:xfrm>
            <a:off x="3806273" y="2425408"/>
            <a:ext cx="0" cy="382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线箭头连接符 313">
            <a:extLst>
              <a:ext uri="{FF2B5EF4-FFF2-40B4-BE49-F238E27FC236}">
                <a16:creationId xmlns:a16="http://schemas.microsoft.com/office/drawing/2014/main" id="{0BDB0C18-C5A3-964D-9C31-D67D5DF963D0}"/>
              </a:ext>
            </a:extLst>
          </p:cNvPr>
          <p:cNvCxnSpPr>
            <a:cxnSpLocks/>
          </p:cNvCxnSpPr>
          <p:nvPr/>
        </p:nvCxnSpPr>
        <p:spPr>
          <a:xfrm flipH="1" flipV="1">
            <a:off x="1772456" y="2988214"/>
            <a:ext cx="1703281" cy="931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线箭头连接符 314">
            <a:extLst>
              <a:ext uri="{FF2B5EF4-FFF2-40B4-BE49-F238E27FC236}">
                <a16:creationId xmlns:a16="http://schemas.microsoft.com/office/drawing/2014/main" id="{A0D997E5-5C5F-854F-BA0A-B9BD46249E49}"/>
              </a:ext>
            </a:extLst>
          </p:cNvPr>
          <p:cNvCxnSpPr>
            <a:cxnSpLocks/>
          </p:cNvCxnSpPr>
          <p:nvPr/>
        </p:nvCxnSpPr>
        <p:spPr>
          <a:xfrm flipH="1" flipV="1">
            <a:off x="1758588" y="3444563"/>
            <a:ext cx="1703281" cy="931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线箭头连接符 315">
            <a:extLst>
              <a:ext uri="{FF2B5EF4-FFF2-40B4-BE49-F238E27FC236}">
                <a16:creationId xmlns:a16="http://schemas.microsoft.com/office/drawing/2014/main" id="{62C76419-B795-4444-AA08-DD78A924EAA4}"/>
              </a:ext>
            </a:extLst>
          </p:cNvPr>
          <p:cNvCxnSpPr>
            <a:cxnSpLocks/>
          </p:cNvCxnSpPr>
          <p:nvPr/>
        </p:nvCxnSpPr>
        <p:spPr>
          <a:xfrm flipH="1">
            <a:off x="3640186" y="2208540"/>
            <a:ext cx="1730071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文本框 316">
            <a:extLst>
              <a:ext uri="{FF2B5EF4-FFF2-40B4-BE49-F238E27FC236}">
                <a16:creationId xmlns:a16="http://schemas.microsoft.com/office/drawing/2014/main" id="{E5BED0D3-C379-EA45-965C-B4AF8021AF48}"/>
              </a:ext>
            </a:extLst>
          </p:cNvPr>
          <p:cNvSpPr txBox="1"/>
          <p:nvPr/>
        </p:nvSpPr>
        <p:spPr>
          <a:xfrm>
            <a:off x="1970782" y="2087229"/>
            <a:ext cx="1369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获取库存失败</a:t>
            </a:r>
          </a:p>
        </p:txBody>
      </p:sp>
      <p:cxnSp>
        <p:nvCxnSpPr>
          <p:cNvPr id="318" name="直线箭头连接符 317">
            <a:extLst>
              <a:ext uri="{FF2B5EF4-FFF2-40B4-BE49-F238E27FC236}">
                <a16:creationId xmlns:a16="http://schemas.microsoft.com/office/drawing/2014/main" id="{83BF78A8-2F25-9A4F-888B-B55E68CCAC74}"/>
              </a:ext>
            </a:extLst>
          </p:cNvPr>
          <p:cNvCxnSpPr>
            <a:cxnSpLocks/>
          </p:cNvCxnSpPr>
          <p:nvPr/>
        </p:nvCxnSpPr>
        <p:spPr>
          <a:xfrm flipH="1" flipV="1">
            <a:off x="1799068" y="2340081"/>
            <a:ext cx="1703281" cy="931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矩形 318">
            <a:extLst>
              <a:ext uri="{FF2B5EF4-FFF2-40B4-BE49-F238E27FC236}">
                <a16:creationId xmlns:a16="http://schemas.microsoft.com/office/drawing/2014/main" id="{1F0A1FDF-C7EA-A64D-A43C-2306A093202E}"/>
              </a:ext>
            </a:extLst>
          </p:cNvPr>
          <p:cNvSpPr/>
          <p:nvPr/>
        </p:nvSpPr>
        <p:spPr>
          <a:xfrm flipH="1">
            <a:off x="1645245" y="2189829"/>
            <a:ext cx="133457" cy="3612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E428CAF1-D0A7-1040-9934-48E88F2AB389}"/>
              </a:ext>
            </a:extLst>
          </p:cNvPr>
          <p:cNvSpPr/>
          <p:nvPr/>
        </p:nvSpPr>
        <p:spPr>
          <a:xfrm flipH="1">
            <a:off x="5391277" y="4362653"/>
            <a:ext cx="155600" cy="280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1" name="直线箭头连接符 330">
            <a:extLst>
              <a:ext uri="{FF2B5EF4-FFF2-40B4-BE49-F238E27FC236}">
                <a16:creationId xmlns:a16="http://schemas.microsoft.com/office/drawing/2014/main" id="{DDB5D8AC-3BB1-364B-9A98-38C9F1186BA1}"/>
              </a:ext>
            </a:extLst>
          </p:cNvPr>
          <p:cNvCxnSpPr>
            <a:cxnSpLocks/>
          </p:cNvCxnSpPr>
          <p:nvPr/>
        </p:nvCxnSpPr>
        <p:spPr>
          <a:xfrm>
            <a:off x="3679910" y="4490629"/>
            <a:ext cx="1674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文本框 333">
            <a:extLst>
              <a:ext uri="{FF2B5EF4-FFF2-40B4-BE49-F238E27FC236}">
                <a16:creationId xmlns:a16="http://schemas.microsoft.com/office/drawing/2014/main" id="{DCF3D51D-4486-9347-9D79-1D4BD7B37EF5}"/>
              </a:ext>
            </a:extLst>
          </p:cNvPr>
          <p:cNvSpPr txBox="1"/>
          <p:nvPr/>
        </p:nvSpPr>
        <p:spPr>
          <a:xfrm>
            <a:off x="3934861" y="4239812"/>
            <a:ext cx="1022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回滚库存</a:t>
            </a:r>
          </a:p>
        </p:txBody>
      </p:sp>
    </p:spTree>
    <p:extLst>
      <p:ext uri="{BB962C8B-B14F-4D97-AF65-F5344CB8AC3E}">
        <p14:creationId xmlns:p14="http://schemas.microsoft.com/office/powerpoint/2010/main" val="38453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animBg="1"/>
      <p:bldP spid="260" grpId="0" animBg="1"/>
      <p:bldP spid="261" grpId="0" animBg="1"/>
      <p:bldP spid="262" grpId="0" animBg="1"/>
      <p:bldP spid="267" grpId="0" animBg="1"/>
      <p:bldP spid="268" grpId="0" animBg="1"/>
      <p:bldP spid="270" grpId="0"/>
      <p:bldP spid="271" grpId="0" animBg="1"/>
      <p:bldP spid="273" grpId="0"/>
      <p:bldP spid="275" grpId="0"/>
      <p:bldP spid="279" grpId="0"/>
      <p:bldP spid="280" grpId="0" animBg="1"/>
      <p:bldP spid="282" grpId="0"/>
      <p:bldP spid="284" grpId="0"/>
      <p:bldP spid="285" grpId="0" animBg="1"/>
      <p:bldP spid="286" grpId="0"/>
      <p:bldP spid="291" grpId="0" animBg="1"/>
      <p:bldP spid="293" grpId="0"/>
      <p:bldP spid="296" grpId="0"/>
      <p:bldP spid="299" grpId="0" animBg="1"/>
      <p:bldP spid="306" grpId="0"/>
      <p:bldP spid="308" grpId="0"/>
      <p:bldP spid="309" grpId="0" animBg="1"/>
      <p:bldP spid="311" grpId="0"/>
      <p:bldP spid="313" grpId="0"/>
      <p:bldP spid="317" grpId="0"/>
      <p:bldP spid="319" grpId="0" animBg="1"/>
      <p:bldP spid="326" grpId="0" animBg="1"/>
      <p:bldP spid="3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9E7A237-EAA0-1C4C-B094-8B79C508AEFB}"/>
              </a:ext>
            </a:extLst>
          </p:cNvPr>
          <p:cNvSpPr/>
          <p:nvPr/>
        </p:nvSpPr>
        <p:spPr>
          <a:xfrm>
            <a:off x="3155919" y="1182191"/>
            <a:ext cx="1019503" cy="343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秒杀应用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3EDB253-9D56-D442-9481-0F52B0AD5B5A}"/>
              </a:ext>
            </a:extLst>
          </p:cNvPr>
          <p:cNvSpPr/>
          <p:nvPr/>
        </p:nvSpPr>
        <p:spPr>
          <a:xfrm>
            <a:off x="5037104" y="1182191"/>
            <a:ext cx="1019503" cy="343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库存缓存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8CA8200-5AA3-6747-A446-3AC49FF8FDFA}"/>
              </a:ext>
            </a:extLst>
          </p:cNvPr>
          <p:cNvSpPr/>
          <p:nvPr/>
        </p:nvSpPr>
        <p:spPr>
          <a:xfrm>
            <a:off x="6918289" y="1182191"/>
            <a:ext cx="1019503" cy="339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库存</a:t>
            </a:r>
            <a:r>
              <a:rPr kumimoji="1" lang="en-US" altLang="zh-CN" dirty="0">
                <a:solidFill>
                  <a:schemeClr val="tx1"/>
                </a:solidFill>
              </a:rPr>
              <a:t>DB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80376CCF-C505-7843-89F1-5ECAE3E910DF}"/>
              </a:ext>
            </a:extLst>
          </p:cNvPr>
          <p:cNvCxnSpPr>
            <a:cxnSpLocks/>
          </p:cNvCxnSpPr>
          <p:nvPr/>
        </p:nvCxnSpPr>
        <p:spPr>
          <a:xfrm>
            <a:off x="3635456" y="1530798"/>
            <a:ext cx="1191" cy="331626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B00BC931-ACCC-EF4A-AE93-92C6548F94CD}"/>
              </a:ext>
            </a:extLst>
          </p:cNvPr>
          <p:cNvCxnSpPr>
            <a:cxnSpLocks/>
          </p:cNvCxnSpPr>
          <p:nvPr/>
        </p:nvCxnSpPr>
        <p:spPr>
          <a:xfrm>
            <a:off x="5524522" y="1546559"/>
            <a:ext cx="29988" cy="324103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16F71578-566B-2247-9260-A817D99FDF3E}"/>
              </a:ext>
            </a:extLst>
          </p:cNvPr>
          <p:cNvCxnSpPr>
            <a:cxnSpLocks/>
          </p:cNvCxnSpPr>
          <p:nvPr/>
        </p:nvCxnSpPr>
        <p:spPr>
          <a:xfrm flipH="1">
            <a:off x="7416989" y="1536049"/>
            <a:ext cx="13681" cy="317719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2B86A35F-FFD8-A444-B526-BB43A4E3A397}"/>
              </a:ext>
            </a:extLst>
          </p:cNvPr>
          <p:cNvSpPr/>
          <p:nvPr/>
        </p:nvSpPr>
        <p:spPr>
          <a:xfrm flipH="1">
            <a:off x="3548309" y="1893742"/>
            <a:ext cx="168968" cy="28195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2CF18B2-C612-7444-BCDF-9F066C711603}"/>
              </a:ext>
            </a:extLst>
          </p:cNvPr>
          <p:cNvSpPr/>
          <p:nvPr/>
        </p:nvSpPr>
        <p:spPr>
          <a:xfrm flipH="1">
            <a:off x="5436126" y="1917241"/>
            <a:ext cx="166769" cy="3634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95A44253-9EC2-A643-B774-6E044E8302E6}"/>
              </a:ext>
            </a:extLst>
          </p:cNvPr>
          <p:cNvCxnSpPr>
            <a:cxnSpLocks/>
          </p:cNvCxnSpPr>
          <p:nvPr/>
        </p:nvCxnSpPr>
        <p:spPr>
          <a:xfrm flipV="1">
            <a:off x="3716741" y="1936190"/>
            <a:ext cx="1738421" cy="1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25AC17E0-DB34-3D4E-A624-646EDF4B6F5B}"/>
              </a:ext>
            </a:extLst>
          </p:cNvPr>
          <p:cNvSpPr txBox="1"/>
          <p:nvPr/>
        </p:nvSpPr>
        <p:spPr>
          <a:xfrm>
            <a:off x="3900420" y="1691097"/>
            <a:ext cx="1266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lt"/>
              </a:rPr>
              <a:t>从缓存获取库存</a:t>
            </a:r>
          </a:p>
        </p:txBody>
      </p: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04E8768D-111F-754B-BA8C-F8195F7B7502}"/>
              </a:ext>
            </a:extLst>
          </p:cNvPr>
          <p:cNvCxnSpPr>
            <a:cxnSpLocks/>
          </p:cNvCxnSpPr>
          <p:nvPr/>
        </p:nvCxnSpPr>
        <p:spPr>
          <a:xfrm flipV="1">
            <a:off x="3739195" y="2271520"/>
            <a:ext cx="1679586" cy="1335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1FC8FB95-0755-0748-9346-E8822CF1B915}"/>
              </a:ext>
            </a:extLst>
          </p:cNvPr>
          <p:cNvSpPr txBox="1"/>
          <p:nvPr/>
        </p:nvSpPr>
        <p:spPr>
          <a:xfrm>
            <a:off x="3838924" y="2003725"/>
            <a:ext cx="1518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lt"/>
              </a:rPr>
              <a:t>存在，返回库存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A782CE3-6E13-304A-A7E2-BA74BE552DFD}"/>
              </a:ext>
            </a:extLst>
          </p:cNvPr>
          <p:cNvSpPr/>
          <p:nvPr/>
        </p:nvSpPr>
        <p:spPr>
          <a:xfrm flipH="1">
            <a:off x="5455978" y="3540168"/>
            <a:ext cx="183676" cy="2894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848E9C7-260A-EE44-A75A-E4D4FB518130}"/>
              </a:ext>
            </a:extLst>
          </p:cNvPr>
          <p:cNvSpPr/>
          <p:nvPr/>
        </p:nvSpPr>
        <p:spPr>
          <a:xfrm flipH="1">
            <a:off x="7359364" y="2480025"/>
            <a:ext cx="183358" cy="3456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3D5645AD-B0A5-5741-978A-D7BD5615182D}"/>
              </a:ext>
            </a:extLst>
          </p:cNvPr>
          <p:cNvCxnSpPr>
            <a:cxnSpLocks/>
          </p:cNvCxnSpPr>
          <p:nvPr/>
        </p:nvCxnSpPr>
        <p:spPr>
          <a:xfrm flipV="1">
            <a:off x="3733160" y="2505824"/>
            <a:ext cx="3641979" cy="21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6392CED6-92FB-434B-9FF1-7C768EE33C98}"/>
              </a:ext>
            </a:extLst>
          </p:cNvPr>
          <p:cNvSpPr txBox="1"/>
          <p:nvPr/>
        </p:nvSpPr>
        <p:spPr>
          <a:xfrm>
            <a:off x="5099064" y="2290635"/>
            <a:ext cx="1668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lt"/>
              </a:rPr>
              <a:t>不存在，查数据库</a:t>
            </a:r>
          </a:p>
        </p:txBody>
      </p: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8819A667-7D25-4A4F-A6D8-807D33DA0C99}"/>
              </a:ext>
            </a:extLst>
          </p:cNvPr>
          <p:cNvCxnSpPr>
            <a:cxnSpLocks/>
          </p:cNvCxnSpPr>
          <p:nvPr/>
        </p:nvCxnSpPr>
        <p:spPr>
          <a:xfrm>
            <a:off x="3743670" y="2789396"/>
            <a:ext cx="3578055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4F5E8A47-CEE7-174F-913A-389A6E2DEF57}"/>
              </a:ext>
            </a:extLst>
          </p:cNvPr>
          <p:cNvSpPr txBox="1"/>
          <p:nvPr/>
        </p:nvSpPr>
        <p:spPr>
          <a:xfrm>
            <a:off x="5356939" y="2526708"/>
            <a:ext cx="885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lt"/>
              </a:rPr>
              <a:t>返回库存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9082FC6E-8A9D-F541-9B60-EB25EE6A6A83}"/>
              </a:ext>
            </a:extLst>
          </p:cNvPr>
          <p:cNvSpPr txBox="1"/>
          <p:nvPr/>
        </p:nvSpPr>
        <p:spPr>
          <a:xfrm>
            <a:off x="3838924" y="3208592"/>
            <a:ext cx="80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lt"/>
              </a:rPr>
              <a:t>扣减库存</a:t>
            </a:r>
            <a:endParaRPr kumimoji="1" lang="en-US" altLang="zh-CN" sz="1200" dirty="0">
              <a:latin typeface="+mn-lt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BC1BC641-7152-D743-A994-DECE73C2CB3A}"/>
              </a:ext>
            </a:extLst>
          </p:cNvPr>
          <p:cNvSpPr/>
          <p:nvPr/>
        </p:nvSpPr>
        <p:spPr>
          <a:xfrm flipH="1">
            <a:off x="5442448" y="2945101"/>
            <a:ext cx="177548" cy="2114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2" name="直线箭头连接符 151">
            <a:extLst>
              <a:ext uri="{FF2B5EF4-FFF2-40B4-BE49-F238E27FC236}">
                <a16:creationId xmlns:a16="http://schemas.microsoft.com/office/drawing/2014/main" id="{7C87BEA9-FDFD-B34B-8F94-9F8AC3A680F9}"/>
              </a:ext>
            </a:extLst>
          </p:cNvPr>
          <p:cNvCxnSpPr>
            <a:cxnSpLocks/>
          </p:cNvCxnSpPr>
          <p:nvPr/>
        </p:nvCxnSpPr>
        <p:spPr>
          <a:xfrm flipV="1">
            <a:off x="3716360" y="3036157"/>
            <a:ext cx="1738421" cy="1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1E9EB5B6-C0E0-B94F-A18C-6D888DE328A9}"/>
              </a:ext>
            </a:extLst>
          </p:cNvPr>
          <p:cNvSpPr txBox="1"/>
          <p:nvPr/>
        </p:nvSpPr>
        <p:spPr>
          <a:xfrm>
            <a:off x="3900420" y="2791064"/>
            <a:ext cx="1265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lt"/>
              </a:rPr>
              <a:t>更新库存到缓存</a:t>
            </a:r>
          </a:p>
        </p:txBody>
      </p: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F8E75FA2-3C11-DE4C-865E-3372E3293AED}"/>
              </a:ext>
            </a:extLst>
          </p:cNvPr>
          <p:cNvCxnSpPr>
            <a:cxnSpLocks/>
          </p:cNvCxnSpPr>
          <p:nvPr/>
        </p:nvCxnSpPr>
        <p:spPr>
          <a:xfrm>
            <a:off x="3706445" y="3165631"/>
            <a:ext cx="155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9CC201C8-EACE-1240-ABCC-EDF715CC588C}"/>
              </a:ext>
            </a:extLst>
          </p:cNvPr>
          <p:cNvCxnSpPr>
            <a:cxnSpLocks/>
          </p:cNvCxnSpPr>
          <p:nvPr/>
        </p:nvCxnSpPr>
        <p:spPr>
          <a:xfrm>
            <a:off x="3695386" y="3542661"/>
            <a:ext cx="166087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35ACA775-298C-F848-BE50-6D7E69FCFBE9}"/>
              </a:ext>
            </a:extLst>
          </p:cNvPr>
          <p:cNvCxnSpPr/>
          <p:nvPr/>
        </p:nvCxnSpPr>
        <p:spPr>
          <a:xfrm>
            <a:off x="3861473" y="3165631"/>
            <a:ext cx="0" cy="382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箭头连接符 160">
            <a:extLst>
              <a:ext uri="{FF2B5EF4-FFF2-40B4-BE49-F238E27FC236}">
                <a16:creationId xmlns:a16="http://schemas.microsoft.com/office/drawing/2014/main" id="{D3438DB3-703A-EE42-9DAD-BB5B49D5855E}"/>
              </a:ext>
            </a:extLst>
          </p:cNvPr>
          <p:cNvCxnSpPr>
            <a:cxnSpLocks/>
          </p:cNvCxnSpPr>
          <p:nvPr/>
        </p:nvCxnSpPr>
        <p:spPr>
          <a:xfrm>
            <a:off x="3716360" y="3693967"/>
            <a:ext cx="1753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ACF73405-D6F8-F046-8DF5-A92C097AC92C}"/>
              </a:ext>
            </a:extLst>
          </p:cNvPr>
          <p:cNvSpPr txBox="1"/>
          <p:nvPr/>
        </p:nvSpPr>
        <p:spPr>
          <a:xfrm>
            <a:off x="4167904" y="3448822"/>
            <a:ext cx="831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lt"/>
              </a:rPr>
              <a:t>失效缓存</a:t>
            </a: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3226AA91-8689-634C-9E1C-2D4DCB11F1B7}"/>
              </a:ext>
            </a:extLst>
          </p:cNvPr>
          <p:cNvSpPr/>
          <p:nvPr/>
        </p:nvSpPr>
        <p:spPr>
          <a:xfrm flipH="1">
            <a:off x="7336258" y="4016161"/>
            <a:ext cx="190924" cy="562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4" name="直线箭头连接符 163">
            <a:extLst>
              <a:ext uri="{FF2B5EF4-FFF2-40B4-BE49-F238E27FC236}">
                <a16:creationId xmlns:a16="http://schemas.microsoft.com/office/drawing/2014/main" id="{EB1C8B53-6194-0442-964B-194A7E8AFCE2}"/>
              </a:ext>
            </a:extLst>
          </p:cNvPr>
          <p:cNvCxnSpPr>
            <a:cxnSpLocks/>
          </p:cNvCxnSpPr>
          <p:nvPr/>
        </p:nvCxnSpPr>
        <p:spPr>
          <a:xfrm flipV="1">
            <a:off x="3731624" y="4060930"/>
            <a:ext cx="3600799" cy="30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>
            <a:extLst>
              <a:ext uri="{FF2B5EF4-FFF2-40B4-BE49-F238E27FC236}">
                <a16:creationId xmlns:a16="http://schemas.microsoft.com/office/drawing/2014/main" id="{DEE0E3F0-B70E-0A4B-8C31-2EC3BA717BD9}"/>
              </a:ext>
            </a:extLst>
          </p:cNvPr>
          <p:cNvSpPr txBox="1"/>
          <p:nvPr/>
        </p:nvSpPr>
        <p:spPr>
          <a:xfrm>
            <a:off x="5089213" y="3836598"/>
            <a:ext cx="1034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lt"/>
              </a:rPr>
              <a:t>更新数据库</a:t>
            </a:r>
          </a:p>
        </p:txBody>
      </p:sp>
      <p:cxnSp>
        <p:nvCxnSpPr>
          <p:cNvPr id="171" name="直线箭头连接符 170">
            <a:extLst>
              <a:ext uri="{FF2B5EF4-FFF2-40B4-BE49-F238E27FC236}">
                <a16:creationId xmlns:a16="http://schemas.microsoft.com/office/drawing/2014/main" id="{93C6B4DA-6A68-AE40-A7E8-528E5ED65B01}"/>
              </a:ext>
            </a:extLst>
          </p:cNvPr>
          <p:cNvCxnSpPr>
            <a:cxnSpLocks/>
          </p:cNvCxnSpPr>
          <p:nvPr/>
        </p:nvCxnSpPr>
        <p:spPr>
          <a:xfrm flipV="1">
            <a:off x="3737003" y="4308877"/>
            <a:ext cx="3600799" cy="3006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本框 171">
            <a:extLst>
              <a:ext uri="{FF2B5EF4-FFF2-40B4-BE49-F238E27FC236}">
                <a16:creationId xmlns:a16="http://schemas.microsoft.com/office/drawing/2014/main" id="{B93241B8-9D23-1C4B-BE0B-3CDF079F260B}"/>
              </a:ext>
            </a:extLst>
          </p:cNvPr>
          <p:cNvSpPr txBox="1"/>
          <p:nvPr/>
        </p:nvSpPr>
        <p:spPr>
          <a:xfrm>
            <a:off x="5143901" y="4093959"/>
            <a:ext cx="1000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lt"/>
              </a:rPr>
              <a:t>更新成功</a:t>
            </a:r>
          </a:p>
        </p:txBody>
      </p:sp>
      <p:cxnSp>
        <p:nvCxnSpPr>
          <p:cNvPr id="177" name="直线箭头连接符 176">
            <a:extLst>
              <a:ext uri="{FF2B5EF4-FFF2-40B4-BE49-F238E27FC236}">
                <a16:creationId xmlns:a16="http://schemas.microsoft.com/office/drawing/2014/main" id="{E6CC4382-225F-D841-8E11-D22F787D4D95}"/>
              </a:ext>
            </a:extLst>
          </p:cNvPr>
          <p:cNvCxnSpPr>
            <a:cxnSpLocks/>
          </p:cNvCxnSpPr>
          <p:nvPr/>
        </p:nvCxnSpPr>
        <p:spPr>
          <a:xfrm flipV="1">
            <a:off x="3742263" y="4576889"/>
            <a:ext cx="3600799" cy="3006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7F83F17B-C3CD-834A-B23C-733B762800C0}"/>
              </a:ext>
            </a:extLst>
          </p:cNvPr>
          <p:cNvSpPr txBox="1"/>
          <p:nvPr/>
        </p:nvSpPr>
        <p:spPr>
          <a:xfrm>
            <a:off x="5149636" y="4353204"/>
            <a:ext cx="824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lt"/>
              </a:rPr>
              <a:t>更新失败</a:t>
            </a:r>
          </a:p>
        </p:txBody>
      </p:sp>
      <p:sp>
        <p:nvSpPr>
          <p:cNvPr id="37" name="文本框">
            <a:extLst>
              <a:ext uri="{FF2B5EF4-FFF2-40B4-BE49-F238E27FC236}">
                <a16:creationId xmlns:a16="http://schemas.microsoft.com/office/drawing/2014/main" id="{74969722-1F5C-3C4A-94C9-C8DD1B5F32AA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应用设计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25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7" grpId="0" animBg="1"/>
      <p:bldP spid="70" grpId="0" animBg="1"/>
      <p:bldP spid="72" grpId="0"/>
      <p:bldP spid="74" grpId="0"/>
      <p:bldP spid="84" grpId="0" animBg="1"/>
      <p:bldP spid="98" grpId="0" animBg="1"/>
      <p:bldP spid="123" grpId="0"/>
      <p:bldP spid="125" grpId="0"/>
      <p:bldP spid="144" grpId="0"/>
      <p:bldP spid="151" grpId="0" animBg="1"/>
      <p:bldP spid="153" grpId="0"/>
      <p:bldP spid="162" grpId="0"/>
      <p:bldP spid="163" grpId="0" animBg="1"/>
      <p:bldP spid="170" grpId="0"/>
      <p:bldP spid="172" grpId="0"/>
      <p:bldP spid="1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应用设计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sym typeface="Calibri" pitchFamily="34" charset="0"/>
              </a:rPr>
              <a:t>事务的一致性</a:t>
            </a: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</a:rPr>
              <a:t>事务的原子性</a:t>
            </a: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sym typeface="Calibri" pitchFamily="34" charset="0"/>
              </a:rPr>
              <a:t>事务的隔离性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17D74D-57CA-0F48-830B-B5631A523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953" y="1535660"/>
            <a:ext cx="4374828" cy="3450336"/>
          </a:xfrm>
          <a:prstGeom prst="rect">
            <a:avLst/>
          </a:prstGeom>
        </p:spPr>
      </p:pic>
      <p:sp>
        <p:nvSpPr>
          <p:cNvPr id="9" name="矩形">
            <a:extLst>
              <a:ext uri="{FF2B5EF4-FFF2-40B4-BE49-F238E27FC236}">
                <a16:creationId xmlns:a16="http://schemas.microsoft.com/office/drawing/2014/main" id="{96E06D00-7690-3348-B452-0214D3E90391}"/>
              </a:ext>
            </a:extLst>
          </p:cNvPr>
          <p:cNvSpPr>
            <a:spLocks/>
          </p:cNvSpPr>
          <p:nvPr/>
        </p:nvSpPr>
        <p:spPr>
          <a:xfrm>
            <a:off x="539550" y="443010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sym typeface="Calibri" pitchFamily="34" charset="0"/>
              </a:rPr>
              <a:t>事务的持久性</a:t>
            </a:r>
          </a:p>
        </p:txBody>
      </p:sp>
    </p:spTree>
    <p:extLst>
      <p:ext uri="{BB962C8B-B14F-4D97-AF65-F5344CB8AC3E}">
        <p14:creationId xmlns:p14="http://schemas.microsoft.com/office/powerpoint/2010/main" val="94460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902440" y="1781163"/>
            <a:ext cx="3359458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 dirty="0" err="1">
                <a:solidFill>
                  <a:srgbClr val="000000"/>
                </a:solidFill>
                <a:latin typeface="微软雅黑"/>
                <a:ea typeface="微软雅黑"/>
              </a:rPr>
              <a:t>系统分析设计与实现</a:t>
            </a:r>
            <a:endParaRPr lang="en-US" sz="20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312524" y="3014817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zh-CN" altLang="en-US" sz="1850" dirty="0">
                <a:solidFill>
                  <a:srgbClr val="000000"/>
                </a:solidFill>
                <a:latin typeface="微软雅黑"/>
                <a:ea typeface="微软雅黑"/>
              </a:rPr>
              <a:t>性能度量和压力测试</a:t>
            </a:r>
            <a:endParaRPr lang="en-US" sz="185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1312524" y="1781163"/>
            <a:ext cx="3415003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 dirty="0">
                <a:latin typeface="微软雅黑"/>
                <a:ea typeface="微软雅黑"/>
              </a:rPr>
              <a:t>课程介绍和课程目标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4902440" y="3014817"/>
            <a:ext cx="350387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 dirty="0" err="1">
                <a:latin typeface="微软雅黑"/>
                <a:ea typeface="微软雅黑"/>
              </a:rPr>
              <a:t>架构</a:t>
            </a:r>
            <a:r>
              <a:rPr lang="zh-CN" altLang="en-US" sz="2000" dirty="0">
                <a:latin typeface="微软雅黑"/>
                <a:ea typeface="微软雅黑"/>
              </a:rPr>
              <a:t>持续优化和</a:t>
            </a:r>
            <a:r>
              <a:rPr lang="en-US" sz="2000" dirty="0" err="1">
                <a:latin typeface="微软雅黑"/>
                <a:ea typeface="微软雅黑"/>
              </a:rPr>
              <a:t>演</a:t>
            </a:r>
            <a:r>
              <a:rPr lang="zh-CN" altLang="en-US" sz="2000" dirty="0">
                <a:latin typeface="微软雅黑"/>
                <a:ea typeface="微软雅黑"/>
              </a:rPr>
              <a:t>进</a:t>
            </a:r>
            <a:endParaRPr lang="en-US" sz="2000" dirty="0">
              <a:latin typeface="微软雅黑"/>
              <a:ea typeface="微软雅黑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25ED94F-C023-41B2-B22F-7B0B873F90EF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课程内容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6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587743" y="341316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 lang="zh-CN" dirty="0">
              <a:latin typeface="微软雅黑"/>
              <a:ea typeface="微软雅黑"/>
            </a:endParaRP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存储设计（数据库）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950327A-3938-BF4B-B62F-0D12C92ABC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4811097"/>
              </p:ext>
            </p:extLst>
          </p:nvPr>
        </p:nvGraphicFramePr>
        <p:xfrm>
          <a:off x="1069812" y="2349372"/>
          <a:ext cx="3098800" cy="124460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r>
                        <a:rPr lang="en-US" altLang="zh-CN" dirty="0"/>
                        <a:t>campaign_</a:t>
                      </a:r>
                      <a:r>
                        <a:rPr lang="zh-C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活动</a:t>
                      </a:r>
                      <a:r>
                        <a:rPr lang="en-US" altLang="zh-CN" dirty="0"/>
                        <a:t>ID</a:t>
                      </a:r>
                      <a:endParaRPr 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en-US" altLang="zh-CN" dirty="0"/>
                        <a:t>start_time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开始时间</a:t>
                      </a:r>
                      <a:endParaRPr 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en-US" altLang="zh-CN" dirty="0"/>
                        <a:t>end_time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结束时间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status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活动状态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511662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B7A18176-D53E-3249-A709-0DB2F9352791}"/>
              </a:ext>
            </a:extLst>
          </p:cNvPr>
          <p:cNvSpPr txBox="1"/>
          <p:nvPr/>
        </p:nvSpPr>
        <p:spPr>
          <a:xfrm>
            <a:off x="1069812" y="2019172"/>
            <a:ext cx="2389727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 dirty="0"/>
              <a:t>（</a:t>
            </a:r>
            <a:r>
              <a:rPr lang="en-US" altLang="zh-CN" b="1" dirty="0"/>
              <a:t>1</a:t>
            </a:r>
            <a:r>
              <a:rPr lang="zh-CN" b="1" dirty="0"/>
              <a:t>）t_</a:t>
            </a:r>
            <a:r>
              <a:rPr lang="en-US" altLang="zh-CN" b="1" dirty="0"/>
              <a:t>campaign</a:t>
            </a:r>
            <a:endParaRPr lang="zh-CN" b="1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2045648-1000-FD45-8434-CEC7E09543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6458441"/>
              </p:ext>
            </p:extLst>
          </p:nvPr>
        </p:nvGraphicFramePr>
        <p:xfrm>
          <a:off x="4733543" y="2337338"/>
          <a:ext cx="3098800" cy="124460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r>
                        <a:rPr lang="zh-CN" dirty="0"/>
                        <a:t>product_id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dirty="0"/>
                        <a:t>商品</a:t>
                      </a:r>
                      <a:r>
                        <a:rPr lang="en-US" altLang="zh-CN" dirty="0"/>
                        <a:t>ID</a:t>
                      </a:r>
                      <a:endParaRPr 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en-US" altLang="zh-CN" dirty="0"/>
                        <a:t>stock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库存</a:t>
                      </a:r>
                      <a:endParaRPr 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2173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en-US" altLang="zh-CN" dirty="0"/>
                        <a:t>campaign_id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活动</a:t>
                      </a:r>
                      <a:r>
                        <a:rPr lang="en-US" altLang="zh-CN" dirty="0"/>
                        <a:t>ID</a:t>
                      </a:r>
                      <a:endParaRPr 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status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商品状态</a:t>
                      </a:r>
                      <a:endParaRPr 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92209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66E8B5BB-A9E5-544B-BB13-CF05C2776EB1}"/>
              </a:ext>
            </a:extLst>
          </p:cNvPr>
          <p:cNvSpPr txBox="1"/>
          <p:nvPr/>
        </p:nvSpPr>
        <p:spPr>
          <a:xfrm>
            <a:off x="4733542" y="2007138"/>
            <a:ext cx="3098801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 dirty="0"/>
              <a:t>（</a:t>
            </a:r>
            <a:r>
              <a:rPr lang="en-US" altLang="zh-CN" b="1" dirty="0"/>
              <a:t>2</a:t>
            </a:r>
            <a:r>
              <a:rPr lang="zh-CN" b="1" dirty="0"/>
              <a:t>）t_</a:t>
            </a:r>
            <a:r>
              <a:rPr lang="en-US" altLang="zh-CN" b="1" dirty="0" err="1"/>
              <a:t>campaign_item</a:t>
            </a:r>
            <a:endParaRPr lang="zh-CN" b="1" dirty="0"/>
          </a:p>
        </p:txBody>
      </p:sp>
    </p:spTree>
    <p:extLst>
      <p:ext uri="{BB962C8B-B14F-4D97-AF65-F5344CB8AC3E}">
        <p14:creationId xmlns:p14="http://schemas.microsoft.com/office/powerpoint/2010/main" val="126290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587743" y="341316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 lang="zh-CN" dirty="0">
              <a:latin typeface="微软雅黑"/>
              <a:ea typeface="微软雅黑"/>
            </a:endParaRP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存储设计（缓存）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D71107-3661-4244-A892-9B75FC0776D5}"/>
              </a:ext>
            </a:extLst>
          </p:cNvPr>
          <p:cNvSpPr txBox="1"/>
          <p:nvPr/>
        </p:nvSpPr>
        <p:spPr>
          <a:xfrm>
            <a:off x="939141" y="2212566"/>
            <a:ext cx="2389727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endParaRPr lang="zh-CN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E2D6CF8-0853-7847-B466-17624DB584C9}"/>
              </a:ext>
            </a:extLst>
          </p:cNvPr>
          <p:cNvSpPr/>
          <p:nvPr/>
        </p:nvSpPr>
        <p:spPr>
          <a:xfrm>
            <a:off x="974500" y="1973468"/>
            <a:ext cx="2593144" cy="42896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DC31B6-DE74-5345-A916-4B9759C38921}"/>
              </a:ext>
            </a:extLst>
          </p:cNvPr>
          <p:cNvSpPr txBox="1"/>
          <p:nvPr/>
        </p:nvSpPr>
        <p:spPr>
          <a:xfrm>
            <a:off x="1656300" y="2037907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缓存活动信息</a:t>
            </a:r>
            <a:endParaRPr lang="zh-CN" altLang="zh-CN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B632B04-9A6F-C844-962C-AA5339AF62CE}"/>
              </a:ext>
            </a:extLst>
          </p:cNvPr>
          <p:cNvSpPr/>
          <p:nvPr/>
        </p:nvSpPr>
        <p:spPr>
          <a:xfrm>
            <a:off x="4806138" y="1973468"/>
            <a:ext cx="2593144" cy="42896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2B00B29-A16B-4545-9E8B-7DB79B9ECD95}"/>
              </a:ext>
            </a:extLst>
          </p:cNvPr>
          <p:cNvSpPr txBox="1"/>
          <p:nvPr/>
        </p:nvSpPr>
        <p:spPr>
          <a:xfrm>
            <a:off x="5487938" y="2037907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缓存库存信息</a:t>
            </a:r>
            <a:endParaRPr lang="zh-CN" altLang="zh-CN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8010614-128B-5642-BEBA-628A5166477D}"/>
              </a:ext>
            </a:extLst>
          </p:cNvPr>
          <p:cNvSpPr/>
          <p:nvPr/>
        </p:nvSpPr>
        <p:spPr>
          <a:xfrm>
            <a:off x="974500" y="2466868"/>
            <a:ext cx="2593144" cy="17898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>
                <a:solidFill>
                  <a:schemeClr val="tx1"/>
                </a:solidFill>
              </a:rPr>
              <a:t>&lt;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campaignId</a:t>
            </a:r>
            <a:r>
              <a:rPr kumimoji="1" lang="en-US" altLang="zh-CN" sz="1200" dirty="0">
                <a:solidFill>
                  <a:schemeClr val="tx1"/>
                </a:solidFill>
              </a:rPr>
              <a:t>,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CampaignInfo</a:t>
            </a:r>
            <a:r>
              <a:rPr kumimoji="1" lang="en-US" altLang="zh-CN" sz="1200" dirty="0">
                <a:solidFill>
                  <a:schemeClr val="tx1"/>
                </a:solidFill>
              </a:rPr>
              <a:t>&gt;</a:t>
            </a:r>
          </a:p>
          <a:p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public class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CampaignInfo</a:t>
            </a:r>
            <a:r>
              <a:rPr kumimoji="1" lang="en-US" altLang="zh-CN" sz="1200" dirty="0">
                <a:solidFill>
                  <a:schemeClr val="tx1"/>
                </a:solidFill>
              </a:rPr>
              <a:t>{</a:t>
            </a: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  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campaignId</a:t>
            </a:r>
            <a:r>
              <a:rPr kumimoji="1" lang="en-US" altLang="zh-CN" sz="1200" dirty="0">
                <a:solidFill>
                  <a:schemeClr val="tx1"/>
                </a:solidFill>
              </a:rPr>
              <a:t>;</a:t>
            </a: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   long </a:t>
            </a:r>
            <a:r>
              <a:rPr lang="en-US" altLang="zh-CN" sz="1200" dirty="0" err="1">
                <a:solidFill>
                  <a:schemeClr val="tx1"/>
                </a:solidFill>
              </a:rPr>
              <a:t>startTime</a:t>
            </a:r>
            <a:r>
              <a:rPr lang="en-US" altLang="zh-CN" sz="1200" dirty="0">
                <a:solidFill>
                  <a:schemeClr val="tx1"/>
                </a:solidFill>
              </a:rPr>
              <a:t>;</a:t>
            </a: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   long </a:t>
            </a:r>
            <a:r>
              <a:rPr lang="en-US" altLang="zh-CN" sz="1200" dirty="0" err="1">
                <a:solidFill>
                  <a:schemeClr val="tx1"/>
                </a:solidFill>
              </a:rPr>
              <a:t>endTime</a:t>
            </a:r>
            <a:r>
              <a:rPr lang="en-US" altLang="zh-CN" sz="1200" dirty="0">
                <a:solidFill>
                  <a:schemeClr val="tx1"/>
                </a:solidFill>
              </a:rPr>
              <a:t>;</a:t>
            </a:r>
          </a:p>
          <a:p>
            <a:r>
              <a:rPr kumimoji="1" lang="zh-CN" altLang="en-US" sz="1200" dirty="0">
                <a:solidFill>
                  <a:schemeClr val="tx1"/>
                </a:solidFill>
              </a:rPr>
              <a:t>  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int</a:t>
            </a:r>
            <a:r>
              <a:rPr kumimoji="1" lang="zh-CN" altLang="en-US" sz="1200" dirty="0">
                <a:solidFill>
                  <a:schemeClr val="tx1"/>
                </a:solidFill>
              </a:rPr>
              <a:t>  </a:t>
            </a:r>
            <a:r>
              <a:rPr kumimoji="1" lang="en-US" altLang="zh-CN" sz="1200" dirty="0">
                <a:solidFill>
                  <a:schemeClr val="tx1"/>
                </a:solidFill>
              </a:rPr>
              <a:t>status;</a:t>
            </a: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}</a:t>
            </a:r>
            <a:endParaRPr kumimoji="1" lang="zh-CN" altLang="en-US" sz="1200" dirty="0">
              <a:solidFill>
                <a:schemeClr val="tx1"/>
              </a:solidFill>
            </a:endParaRPr>
          </a:p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DD7C34A-B666-334E-87C0-50139BD35C97}"/>
              </a:ext>
            </a:extLst>
          </p:cNvPr>
          <p:cNvSpPr/>
          <p:nvPr/>
        </p:nvSpPr>
        <p:spPr>
          <a:xfrm>
            <a:off x="4803072" y="2518257"/>
            <a:ext cx="2593144" cy="17898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>
                <a:solidFill>
                  <a:schemeClr val="tx1"/>
                </a:solidFill>
              </a:rPr>
              <a:t>&lt;</a:t>
            </a:r>
            <a:r>
              <a:rPr lang="en-US" altLang="zh-CN" sz="1200" dirty="0" err="1">
                <a:solidFill>
                  <a:schemeClr val="tx1"/>
                </a:solidFill>
              </a:rPr>
              <a:t>itemId</a:t>
            </a:r>
            <a:r>
              <a:rPr kumimoji="1" lang="en-US" altLang="zh-CN" sz="1200" dirty="0">
                <a:solidFill>
                  <a:schemeClr val="tx1"/>
                </a:solidFill>
              </a:rPr>
              <a:t>,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ItemInfo</a:t>
            </a:r>
            <a:r>
              <a:rPr kumimoji="1" lang="en-US" altLang="zh-CN" sz="1200" dirty="0">
                <a:solidFill>
                  <a:schemeClr val="tx1"/>
                </a:solidFill>
              </a:rPr>
              <a:t>&gt;</a:t>
            </a:r>
          </a:p>
          <a:p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public class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ItemInfo</a:t>
            </a:r>
            <a:r>
              <a:rPr kumimoji="1" lang="en-US" altLang="zh-CN" sz="1200" dirty="0">
                <a:solidFill>
                  <a:schemeClr val="tx1"/>
                </a:solidFill>
              </a:rPr>
              <a:t>{</a:t>
            </a: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   String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item</a:t>
            </a:r>
            <a:r>
              <a:rPr lang="en-US" altLang="zh-CN" sz="1200" dirty="0" err="1">
                <a:solidFill>
                  <a:schemeClr val="tx1"/>
                </a:solidFill>
              </a:rPr>
              <a:t>Id</a:t>
            </a:r>
            <a:r>
              <a:rPr kumimoji="1" lang="en-US" altLang="zh-CN" sz="1200" dirty="0">
                <a:solidFill>
                  <a:schemeClr val="tx1"/>
                </a:solidFill>
              </a:rPr>
              <a:t>;</a:t>
            </a: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  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stock;</a:t>
            </a: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  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int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campaignId</a:t>
            </a:r>
            <a:r>
              <a:rPr kumimoji="1" lang="en-US" altLang="zh-CN" sz="1200" dirty="0">
                <a:solidFill>
                  <a:schemeClr val="tx1"/>
                </a:solidFill>
              </a:rPr>
              <a:t>;</a:t>
            </a: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  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1200" dirty="0">
                <a:solidFill>
                  <a:schemeClr val="tx1"/>
                </a:solidFill>
              </a:rPr>
              <a:t> status</a:t>
            </a:r>
            <a:r>
              <a:rPr lang="en-US" altLang="zh-CN" sz="1200" dirty="0">
                <a:solidFill>
                  <a:schemeClr val="tx1"/>
                </a:solidFill>
              </a:rPr>
              <a:t>;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}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89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8" grpId="0" animBg="1"/>
      <p:bldP spid="3" grpId="0" animBg="1"/>
      <p:bldP spid="5" grpId="0"/>
      <p:bldP spid="12" grpId="0" animBg="1"/>
      <p:bldP spid="13" grpId="0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587743" y="341316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 lang="zh-CN" dirty="0">
              <a:latin typeface="微软雅黑"/>
              <a:ea typeface="微软雅黑"/>
            </a:endParaRP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存储设计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D71107-3661-4244-A892-9B75FC0776D5}"/>
              </a:ext>
            </a:extLst>
          </p:cNvPr>
          <p:cNvSpPr txBox="1"/>
          <p:nvPr/>
        </p:nvSpPr>
        <p:spPr>
          <a:xfrm>
            <a:off x="939141" y="2212566"/>
            <a:ext cx="2389727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endParaRPr lang="zh-CN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4AE8847-FF69-644A-BB1E-5EB115F22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473629"/>
            <a:ext cx="3746500" cy="17399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6F2A3C3-821C-474C-9C4E-8153B23CC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643" y="2486329"/>
            <a:ext cx="41402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0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587743" y="341316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 lang="zh-CN" dirty="0">
              <a:latin typeface="微软雅黑"/>
              <a:ea typeface="微软雅黑"/>
            </a:endParaRP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7" name="右箭头标注 6">
            <a:extLst>
              <a:ext uri="{FF2B5EF4-FFF2-40B4-BE49-F238E27FC236}">
                <a16:creationId xmlns:a16="http://schemas.microsoft.com/office/drawing/2014/main" id="{EE362CDD-DB0A-2146-A38B-1A291FFCE255}"/>
              </a:ext>
            </a:extLst>
          </p:cNvPr>
          <p:cNvSpPr/>
          <p:nvPr/>
        </p:nvSpPr>
        <p:spPr>
          <a:xfrm>
            <a:off x="1711800" y="1802280"/>
            <a:ext cx="1688206" cy="2282414"/>
          </a:xfrm>
          <a:prstGeom prst="rightArrowCallou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latin typeface="+mn-ea"/>
                <a:ea typeface="+mn-ea"/>
              </a:rPr>
              <a:t>开发</a:t>
            </a:r>
          </a:p>
        </p:txBody>
      </p:sp>
      <p:sp>
        <p:nvSpPr>
          <p:cNvPr id="8" name="右箭头标注 7">
            <a:extLst>
              <a:ext uri="{FF2B5EF4-FFF2-40B4-BE49-F238E27FC236}">
                <a16:creationId xmlns:a16="http://schemas.microsoft.com/office/drawing/2014/main" id="{E7635A0F-FBBC-3D47-B7C0-593A89CDAA3A}"/>
              </a:ext>
            </a:extLst>
          </p:cNvPr>
          <p:cNvSpPr/>
          <p:nvPr/>
        </p:nvSpPr>
        <p:spPr>
          <a:xfrm>
            <a:off x="3400006" y="1802280"/>
            <a:ext cx="1706556" cy="2282414"/>
          </a:xfrm>
          <a:prstGeom prst="rightArrowCallou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latin typeface="+mn-ea"/>
                <a:ea typeface="+mn-ea"/>
              </a:rPr>
              <a:t>部署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420E9CF-12AF-FB4E-86FF-46771405DFFD}"/>
              </a:ext>
            </a:extLst>
          </p:cNvPr>
          <p:cNvSpPr/>
          <p:nvPr/>
        </p:nvSpPr>
        <p:spPr>
          <a:xfrm>
            <a:off x="6813118" y="1783605"/>
            <a:ext cx="1165218" cy="22824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altLang="en-US" sz="2000" dirty="0">
                <a:latin typeface="+mn-ea"/>
                <a:ea typeface="+mn-ea"/>
              </a:rPr>
              <a:t>运维</a:t>
            </a:r>
            <a:endParaRPr lang="zh-CN" sz="2000" dirty="0">
              <a:latin typeface="+mn-ea"/>
              <a:ea typeface="+mn-ea"/>
            </a:endParaRPr>
          </a:p>
        </p:txBody>
      </p:sp>
      <p:sp>
        <p:nvSpPr>
          <p:cNvPr id="11" name="右箭头标注 10">
            <a:extLst>
              <a:ext uri="{FF2B5EF4-FFF2-40B4-BE49-F238E27FC236}">
                <a16:creationId xmlns:a16="http://schemas.microsoft.com/office/drawing/2014/main" id="{78A0DD3E-4B2B-D847-8822-B0CD018547DA}"/>
              </a:ext>
            </a:extLst>
          </p:cNvPr>
          <p:cNvSpPr/>
          <p:nvPr/>
        </p:nvSpPr>
        <p:spPr>
          <a:xfrm>
            <a:off x="5106562" y="1783605"/>
            <a:ext cx="1706556" cy="2282414"/>
          </a:xfrm>
          <a:prstGeom prst="rightArrowCallou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altLang="en-US" sz="2000" dirty="0">
                <a:latin typeface="+mn-ea"/>
                <a:ea typeface="+mn-ea"/>
              </a:rPr>
              <a:t>运行</a:t>
            </a:r>
            <a:endParaRPr lang="zh-CN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52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587743" y="341316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 lang="zh-CN" dirty="0">
              <a:latin typeface="微软雅黑"/>
              <a:ea typeface="微软雅黑"/>
            </a:endParaRP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工程搭建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0" name="操作按钮: 影片 9">
            <a:extLst>
              <a:ext uri="{FF2B5EF4-FFF2-40B4-BE49-F238E27FC236}">
                <a16:creationId xmlns:a16="http://schemas.microsoft.com/office/drawing/2014/main" id="{B36AB82E-9E8F-5E4E-9874-A6A086CDF09F}"/>
              </a:ext>
            </a:extLst>
          </p:cNvPr>
          <p:cNvSpPr/>
          <p:nvPr/>
        </p:nvSpPr>
        <p:spPr>
          <a:xfrm>
            <a:off x="3445665" y="2566412"/>
            <a:ext cx="1136679" cy="531698"/>
          </a:xfrm>
          <a:prstGeom prst="actionButtonMovi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endParaRPr lang="zh-CN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725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587743" y="341316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 lang="zh-CN" dirty="0">
              <a:latin typeface="微软雅黑"/>
              <a:ea typeface="微软雅黑"/>
            </a:endParaRP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环境配置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7" name="操作按钮: 影片 6">
            <a:extLst>
              <a:ext uri="{FF2B5EF4-FFF2-40B4-BE49-F238E27FC236}">
                <a16:creationId xmlns:a16="http://schemas.microsoft.com/office/drawing/2014/main" id="{25CC1CCE-DCE4-FA4F-8CD9-CE41955C1C96}"/>
              </a:ext>
            </a:extLst>
          </p:cNvPr>
          <p:cNvSpPr/>
          <p:nvPr/>
        </p:nvSpPr>
        <p:spPr>
          <a:xfrm>
            <a:off x="3445665" y="2566412"/>
            <a:ext cx="1136679" cy="531698"/>
          </a:xfrm>
          <a:prstGeom prst="actionButtonMovi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endParaRPr lang="zh-CN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546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587743" y="341316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 lang="zh-CN" dirty="0">
              <a:latin typeface="微软雅黑"/>
              <a:ea typeface="微软雅黑"/>
            </a:endParaRP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工程结构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7" name="操作按钮: 影片 6">
            <a:extLst>
              <a:ext uri="{FF2B5EF4-FFF2-40B4-BE49-F238E27FC236}">
                <a16:creationId xmlns:a16="http://schemas.microsoft.com/office/drawing/2014/main" id="{25CC1CCE-DCE4-FA4F-8CD9-CE41955C1C96}"/>
              </a:ext>
            </a:extLst>
          </p:cNvPr>
          <p:cNvSpPr/>
          <p:nvPr/>
        </p:nvSpPr>
        <p:spPr>
          <a:xfrm>
            <a:off x="3445665" y="2566412"/>
            <a:ext cx="1136679" cy="531698"/>
          </a:xfrm>
          <a:prstGeom prst="actionButtonMovi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endParaRPr lang="zh-CN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480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掌握秒杀系统的技术设计方法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掌握秒杀系统的需求分析方法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能独立实现一个基本的秒杀系统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95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性能度量和压力测试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73792007-61E2-624D-A409-A4E9BE3B3A74}"/>
              </a:ext>
            </a:extLst>
          </p:cNvPr>
          <p:cNvSpPr txBox="1"/>
          <p:nvPr/>
        </p:nvSpPr>
        <p:spPr>
          <a:xfrm>
            <a:off x="1932585" y="2289968"/>
            <a:ext cx="6527877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 dirty="0">
                <a:solidFill>
                  <a:srgbClr val="000000"/>
                </a:solidFill>
                <a:latin typeface="微软雅黑"/>
                <a:ea typeface="微软雅黑"/>
              </a:rPr>
              <a:t>压测准备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448A95B7-BAEA-5C4E-A9F0-4893EF31CD8A}"/>
              </a:ext>
            </a:extLst>
          </p:cNvPr>
          <p:cNvSpPr txBox="1"/>
          <p:nvPr/>
        </p:nvSpPr>
        <p:spPr>
          <a:xfrm>
            <a:off x="1932585" y="1600734"/>
            <a:ext cx="6190370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 dirty="0">
                <a:latin typeface="微软雅黑"/>
                <a:ea typeface="微软雅黑"/>
              </a:rPr>
              <a:t>压力测试理论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22249802-3C2A-9B40-A8E6-347FFABC7112}"/>
              </a:ext>
            </a:extLst>
          </p:cNvPr>
          <p:cNvSpPr txBox="1"/>
          <p:nvPr/>
        </p:nvSpPr>
        <p:spPr>
          <a:xfrm>
            <a:off x="1932585" y="2988926"/>
            <a:ext cx="6379031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 dirty="0">
                <a:solidFill>
                  <a:srgbClr val="000000"/>
                </a:solidFill>
                <a:latin typeface="微软雅黑"/>
                <a:ea typeface="微软雅黑"/>
              </a:rPr>
              <a:t>压测执行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47F9DEAA-8AE1-1A43-8195-A9C98B4EB391}"/>
              </a:ext>
            </a:extLst>
          </p:cNvPr>
          <p:cNvSpPr txBox="1"/>
          <p:nvPr/>
        </p:nvSpPr>
        <p:spPr>
          <a:xfrm>
            <a:off x="1932585" y="3714487"/>
            <a:ext cx="6379031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 dirty="0">
                <a:solidFill>
                  <a:srgbClr val="000000"/>
                </a:solidFill>
                <a:latin typeface="微软雅黑"/>
                <a:ea typeface="微软雅黑"/>
              </a:rPr>
              <a:t>压测结果分析</a:t>
            </a:r>
          </a:p>
        </p:txBody>
      </p:sp>
    </p:spTree>
    <p:extLst>
      <p:ext uri="{BB962C8B-B14F-4D97-AF65-F5344CB8AC3E}">
        <p14:creationId xmlns:p14="http://schemas.microsoft.com/office/powerpoint/2010/main" val="396778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压测测试理论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架构度量和压力测试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88A9B2-9919-334E-9E0D-04B8913E7D9A}"/>
              </a:ext>
            </a:extLst>
          </p:cNvPr>
          <p:cNvSpPr/>
          <p:nvPr/>
        </p:nvSpPr>
        <p:spPr>
          <a:xfrm>
            <a:off x="2081463" y="2875547"/>
            <a:ext cx="1287379" cy="5293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压力测试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389570-F233-E64E-A850-447912673F15}"/>
              </a:ext>
            </a:extLst>
          </p:cNvPr>
          <p:cNvSpPr/>
          <p:nvPr/>
        </p:nvSpPr>
        <p:spPr>
          <a:xfrm>
            <a:off x="4427621" y="1275606"/>
            <a:ext cx="1540042" cy="420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链路梳理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68CE2E-E77B-8342-BB67-DD1C8380DAE1}"/>
              </a:ext>
            </a:extLst>
          </p:cNvPr>
          <p:cNvSpPr/>
          <p:nvPr/>
        </p:nvSpPr>
        <p:spPr>
          <a:xfrm>
            <a:off x="4427621" y="1806755"/>
            <a:ext cx="1540042" cy="4190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流量评估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2AFEFD-B2B3-ED47-A897-45E29BF27C4A}"/>
              </a:ext>
            </a:extLst>
          </p:cNvPr>
          <p:cNvSpPr/>
          <p:nvPr/>
        </p:nvSpPr>
        <p:spPr>
          <a:xfrm>
            <a:off x="4427621" y="2329095"/>
            <a:ext cx="1540042" cy="4742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压测环境搭建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80BA18-7FD4-DB42-9CA7-3D863BDB1577}"/>
              </a:ext>
            </a:extLst>
          </p:cNvPr>
          <p:cNvSpPr/>
          <p:nvPr/>
        </p:nvSpPr>
        <p:spPr>
          <a:xfrm>
            <a:off x="4427621" y="2903300"/>
            <a:ext cx="1540042" cy="4294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压测数据构造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E2F331-604E-EE43-8B96-FD5A18F04151}"/>
              </a:ext>
            </a:extLst>
          </p:cNvPr>
          <p:cNvSpPr/>
          <p:nvPr/>
        </p:nvSpPr>
        <p:spPr>
          <a:xfrm>
            <a:off x="4427621" y="3432690"/>
            <a:ext cx="1540042" cy="3948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压测计划制定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818EE4-4A6E-AE43-9D48-525B44D56417}"/>
              </a:ext>
            </a:extLst>
          </p:cNvPr>
          <p:cNvSpPr/>
          <p:nvPr/>
        </p:nvSpPr>
        <p:spPr>
          <a:xfrm>
            <a:off x="4427621" y="3927501"/>
            <a:ext cx="1540042" cy="4038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压测计划执行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3D981F1-8100-E24D-8896-96183D32F054}"/>
              </a:ext>
            </a:extLst>
          </p:cNvPr>
          <p:cNvSpPr/>
          <p:nvPr/>
        </p:nvSpPr>
        <p:spPr>
          <a:xfrm>
            <a:off x="4427621" y="4431313"/>
            <a:ext cx="1540042" cy="4038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压测总结改进</a:t>
            </a:r>
          </a:p>
        </p:txBody>
      </p: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4DCDE6D8-C9E1-1948-AC99-013DC5443A2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368842" y="1486030"/>
            <a:ext cx="1058779" cy="16542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412BCEE7-57F6-404E-981C-BA0525B934E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368842" y="2016299"/>
            <a:ext cx="1058779" cy="11239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54102CC2-EB1D-9346-B90A-2DFA87FB32F6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368842" y="2566227"/>
            <a:ext cx="1058779" cy="5740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7E4BB25C-9289-9746-9120-6865B1B23C92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3368842" y="3140242"/>
            <a:ext cx="1058779" cy="14930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>
            <a:extLst>
              <a:ext uri="{FF2B5EF4-FFF2-40B4-BE49-F238E27FC236}">
                <a16:creationId xmlns:a16="http://schemas.microsoft.com/office/drawing/2014/main" id="{D2607826-51D3-DD4A-8268-3975194EC79F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368842" y="3140242"/>
            <a:ext cx="1058779" cy="989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>
            <a:extLst>
              <a:ext uri="{FF2B5EF4-FFF2-40B4-BE49-F238E27FC236}">
                <a16:creationId xmlns:a16="http://schemas.microsoft.com/office/drawing/2014/main" id="{52FC07C3-3BCD-184F-9727-EFCC17AB4629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368842" y="3140242"/>
            <a:ext cx="1058779" cy="4898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9FE8F523-7F24-FC41-B91E-88C70E709372}"/>
              </a:ext>
            </a:extLst>
          </p:cNvPr>
          <p:cNvCxnSpPr>
            <a:stCxn id="5" idx="3"/>
          </p:cNvCxnSpPr>
          <p:nvPr/>
        </p:nvCxnSpPr>
        <p:spPr>
          <a:xfrm flipV="1">
            <a:off x="3368842" y="3140241"/>
            <a:ext cx="105877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17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>
            <a:extLst>
              <a:ext uri="{FF2B5EF4-FFF2-40B4-BE49-F238E27FC236}">
                <a16:creationId xmlns:a16="http://schemas.microsoft.com/office/drawing/2014/main" id="{F30ED7F7-C1A1-43E6-8B28-0C28C94DCB64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>
            <a:extLst>
              <a:ext uri="{FF2B5EF4-FFF2-40B4-BE49-F238E27FC236}">
                <a16:creationId xmlns:a16="http://schemas.microsoft.com/office/drawing/2014/main" id="{E7F713A0-0F3A-4639-B8D6-97F589BF683C}"/>
              </a:ext>
            </a:extLst>
          </p:cNvPr>
          <p:cNvSpPr>
            <a:spLocks/>
          </p:cNvSpPr>
          <p:nvPr/>
        </p:nvSpPr>
        <p:spPr>
          <a:xfrm>
            <a:off x="1339861" y="220609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前序知识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F593B74B-B457-400C-8392-7460EC879F4C}"/>
              </a:ext>
            </a:extLst>
          </p:cNvPr>
          <p:cNvSpPr>
            <a:spLocks/>
          </p:cNvSpPr>
          <p:nvPr/>
        </p:nvSpPr>
        <p:spPr>
          <a:xfrm>
            <a:off x="1336188" y="14540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课程简介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>
            <a:extLst>
              <a:ext uri="{FF2B5EF4-FFF2-40B4-BE49-F238E27FC236}">
                <a16:creationId xmlns:a16="http://schemas.microsoft.com/office/drawing/2014/main" id="{AE30A34E-F96D-4ABD-962E-65380626E21A}"/>
              </a:ext>
            </a:extLst>
          </p:cNvPr>
          <p:cNvSpPr>
            <a:spLocks/>
          </p:cNvSpPr>
          <p:nvPr/>
        </p:nvSpPr>
        <p:spPr>
          <a:xfrm>
            <a:off x="1356876" y="295955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课程目标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压测准备（</a:t>
            </a:r>
            <a:r>
              <a:rPr lang="en-US" altLang="zh-CN" sz="22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Jmeter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架构度量和压力测试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 7">
            <a:extLst>
              <a:ext uri="{FF2B5EF4-FFF2-40B4-BE49-F238E27FC236}">
                <a16:creationId xmlns:a16="http://schemas.microsoft.com/office/drawing/2014/main" id="{D8702F34-7AC7-6049-A1D7-4E020B365932}"/>
              </a:ext>
            </a:extLst>
          </p:cNvPr>
          <p:cNvSpPr/>
          <p:nvPr/>
        </p:nvSpPr>
        <p:spPr>
          <a:xfrm>
            <a:off x="2696919" y="4474444"/>
            <a:ext cx="5080000" cy="412330"/>
          </a:xfrm>
        </p:spPr>
        <p:txBody>
          <a:bodyPr/>
          <a:lstStyle/>
          <a:p>
            <a:endParaRPr dirty="0">
              <a:hlinkClick r:id="rId3"/>
            </a:endParaRPr>
          </a:p>
        </p:txBody>
      </p:sp>
      <p:sp>
        <p:nvSpPr>
          <p:cNvPr id="9" name="操作按钮: 影片 8">
            <a:extLst>
              <a:ext uri="{FF2B5EF4-FFF2-40B4-BE49-F238E27FC236}">
                <a16:creationId xmlns:a16="http://schemas.microsoft.com/office/drawing/2014/main" id="{0768BC15-52E0-DE4A-8D02-B473FE94C6B5}"/>
              </a:ext>
            </a:extLst>
          </p:cNvPr>
          <p:cNvSpPr/>
          <p:nvPr/>
        </p:nvSpPr>
        <p:spPr>
          <a:xfrm>
            <a:off x="4150523" y="3469569"/>
            <a:ext cx="1360780" cy="786506"/>
          </a:xfrm>
          <a:prstGeom prst="actionButtonMovi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endParaRPr lang="zh-CN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ED4C5F-E277-F545-B407-7C1D411E87D0}"/>
              </a:ext>
            </a:extLst>
          </p:cNvPr>
          <p:cNvSpPr/>
          <p:nvPr/>
        </p:nvSpPr>
        <p:spPr>
          <a:xfrm>
            <a:off x="1422732" y="2228157"/>
            <a:ext cx="1662203" cy="7579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Jmeter</a:t>
            </a:r>
            <a:r>
              <a:rPr kumimoji="1" lang="zh-CN" altLang="en-US" dirty="0">
                <a:solidFill>
                  <a:schemeClr val="tx1"/>
                </a:solidFill>
              </a:rPr>
              <a:t>下载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EEF5F6-23FE-4E41-A0FC-EB2A783CD6FE}"/>
              </a:ext>
            </a:extLst>
          </p:cNvPr>
          <p:cNvSpPr/>
          <p:nvPr/>
        </p:nvSpPr>
        <p:spPr>
          <a:xfrm>
            <a:off x="3849100" y="2237875"/>
            <a:ext cx="1662203" cy="7579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环境变量设置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A637F3-FB43-904B-A4D7-C81AEB5D16DB}"/>
              </a:ext>
            </a:extLst>
          </p:cNvPr>
          <p:cNvSpPr/>
          <p:nvPr/>
        </p:nvSpPr>
        <p:spPr>
          <a:xfrm>
            <a:off x="6275468" y="2247592"/>
            <a:ext cx="1662203" cy="7579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验证安装结果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jmeter</a:t>
            </a:r>
            <a:r>
              <a:rPr kumimoji="1" lang="en-US" altLang="zh-CN" dirty="0">
                <a:solidFill>
                  <a:schemeClr val="tx1"/>
                </a:solidFill>
              </a:rPr>
              <a:t> --version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B582716D-7EFC-2842-9441-F4B88F059E10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3084935" y="2607152"/>
            <a:ext cx="764165" cy="971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ABB33E08-3ED3-8F45-ADA1-7DC8D68D46B3}"/>
              </a:ext>
            </a:extLst>
          </p:cNvPr>
          <p:cNvCxnSpPr/>
          <p:nvPr/>
        </p:nvCxnSpPr>
        <p:spPr>
          <a:xfrm>
            <a:off x="5511303" y="2616869"/>
            <a:ext cx="764165" cy="971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35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压测执行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架构度量和压力测试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 7">
            <a:extLst>
              <a:ext uri="{FF2B5EF4-FFF2-40B4-BE49-F238E27FC236}">
                <a16:creationId xmlns:a16="http://schemas.microsoft.com/office/drawing/2014/main" id="{D8702F34-7AC7-6049-A1D7-4E020B365932}"/>
              </a:ext>
            </a:extLst>
          </p:cNvPr>
          <p:cNvSpPr/>
          <p:nvPr/>
        </p:nvSpPr>
        <p:spPr>
          <a:xfrm>
            <a:off x="2696919" y="4474444"/>
            <a:ext cx="5080000" cy="412330"/>
          </a:xfrm>
        </p:spPr>
        <p:txBody>
          <a:bodyPr/>
          <a:lstStyle/>
          <a:p>
            <a:endParaRPr dirty="0">
              <a:hlinkClick r:id="rId3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DAFD65-4FE7-B744-96DB-FB1F109657A7}"/>
              </a:ext>
            </a:extLst>
          </p:cNvPr>
          <p:cNvSpPr/>
          <p:nvPr/>
        </p:nvSpPr>
        <p:spPr>
          <a:xfrm>
            <a:off x="1350542" y="2107842"/>
            <a:ext cx="1662203" cy="7579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添加测试计划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778791-38D5-7249-9BFF-BC65EFDF86F3}"/>
              </a:ext>
            </a:extLst>
          </p:cNvPr>
          <p:cNvSpPr/>
          <p:nvPr/>
        </p:nvSpPr>
        <p:spPr>
          <a:xfrm>
            <a:off x="3776910" y="2117560"/>
            <a:ext cx="1662203" cy="7579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设置线程数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A4DD6A-ECF5-BE42-8459-BDB2CDDBF6B5}"/>
              </a:ext>
            </a:extLst>
          </p:cNvPr>
          <p:cNvSpPr/>
          <p:nvPr/>
        </p:nvSpPr>
        <p:spPr>
          <a:xfrm>
            <a:off x="6203278" y="2127277"/>
            <a:ext cx="1662203" cy="7579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添加协议和相关配置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03579574-A951-4D47-883D-25EF68C993E8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012745" y="2486837"/>
            <a:ext cx="764165" cy="971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060D95FC-6397-4C44-894D-DF7CF374733D}"/>
              </a:ext>
            </a:extLst>
          </p:cNvPr>
          <p:cNvCxnSpPr/>
          <p:nvPr/>
        </p:nvCxnSpPr>
        <p:spPr>
          <a:xfrm>
            <a:off x="5439113" y="2496554"/>
            <a:ext cx="764165" cy="971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A56AF191-E8B1-5D46-B5F6-0F62CFD8FDEA}"/>
              </a:ext>
            </a:extLst>
          </p:cNvPr>
          <p:cNvSpPr/>
          <p:nvPr/>
        </p:nvSpPr>
        <p:spPr>
          <a:xfrm>
            <a:off x="1350542" y="3318026"/>
            <a:ext cx="1662203" cy="7579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分析测试结果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26F2B0-ECBA-9746-AE5D-FE0AFAABC1A9}"/>
              </a:ext>
            </a:extLst>
          </p:cNvPr>
          <p:cNvSpPr/>
          <p:nvPr/>
        </p:nvSpPr>
        <p:spPr>
          <a:xfrm>
            <a:off x="3776910" y="3327744"/>
            <a:ext cx="1662203" cy="7579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启动测试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08C24D6-0B15-D649-8D47-36EE914B1DCC}"/>
              </a:ext>
            </a:extLst>
          </p:cNvPr>
          <p:cNvSpPr/>
          <p:nvPr/>
        </p:nvSpPr>
        <p:spPr>
          <a:xfrm>
            <a:off x="6203278" y="3337461"/>
            <a:ext cx="1662203" cy="7579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为线程添加监听器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66C35963-59E5-634A-BC3B-45FDE7F456C2}"/>
              </a:ext>
            </a:extLst>
          </p:cNvPr>
          <p:cNvCxnSpPr>
            <a:stCxn id="9" idx="2"/>
            <a:endCxn id="15" idx="0"/>
          </p:cNvCxnSpPr>
          <p:nvPr/>
        </p:nvCxnSpPr>
        <p:spPr>
          <a:xfrm>
            <a:off x="7034380" y="2885266"/>
            <a:ext cx="0" cy="45219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178F594A-CBDB-5847-A7B0-51A8DF354706}"/>
              </a:ext>
            </a:extLst>
          </p:cNvPr>
          <p:cNvCxnSpPr/>
          <p:nvPr/>
        </p:nvCxnSpPr>
        <p:spPr>
          <a:xfrm flipH="1">
            <a:off x="5439113" y="3717758"/>
            <a:ext cx="764165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01F6EC38-49CC-2242-AA5F-189FC2C75651}"/>
              </a:ext>
            </a:extLst>
          </p:cNvPr>
          <p:cNvCxnSpPr>
            <a:stCxn id="13" idx="1"/>
            <a:endCxn id="12" idx="3"/>
          </p:cNvCxnSpPr>
          <p:nvPr/>
        </p:nvCxnSpPr>
        <p:spPr>
          <a:xfrm flipH="1" flipV="1">
            <a:off x="3012745" y="3697021"/>
            <a:ext cx="764165" cy="971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96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2" grpId="0" animBg="1"/>
      <p:bldP spid="13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压测结果分析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架构度量和压力测试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 7">
            <a:extLst>
              <a:ext uri="{FF2B5EF4-FFF2-40B4-BE49-F238E27FC236}">
                <a16:creationId xmlns:a16="http://schemas.microsoft.com/office/drawing/2014/main" id="{D8702F34-7AC7-6049-A1D7-4E020B365932}"/>
              </a:ext>
            </a:extLst>
          </p:cNvPr>
          <p:cNvSpPr/>
          <p:nvPr/>
        </p:nvSpPr>
        <p:spPr>
          <a:xfrm>
            <a:off x="2696919" y="4474444"/>
            <a:ext cx="5080000" cy="412330"/>
          </a:xfrm>
        </p:spPr>
        <p:txBody>
          <a:bodyPr/>
          <a:lstStyle/>
          <a:p>
            <a:endParaRPr dirty="0">
              <a:hlinkClick r:id="rId3"/>
            </a:endParaRPr>
          </a:p>
        </p:txBody>
      </p:sp>
      <p:sp>
        <p:nvSpPr>
          <p:cNvPr id="9" name="操作按钮: 影片 8">
            <a:extLst>
              <a:ext uri="{FF2B5EF4-FFF2-40B4-BE49-F238E27FC236}">
                <a16:creationId xmlns:a16="http://schemas.microsoft.com/office/drawing/2014/main" id="{0768BC15-52E0-DE4A-8D02-B473FE94C6B5}"/>
              </a:ext>
            </a:extLst>
          </p:cNvPr>
          <p:cNvSpPr/>
          <p:nvPr/>
        </p:nvSpPr>
        <p:spPr>
          <a:xfrm>
            <a:off x="3901954" y="2460576"/>
            <a:ext cx="1360780" cy="786506"/>
          </a:xfrm>
          <a:prstGeom prst="actionButtonMovi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endParaRPr 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11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架构度量和压力测试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000000"/>
                </a:solidFill>
                <a:latin typeface="微软雅黑"/>
                <a:ea typeface="微软雅黑"/>
              </a:rPr>
              <a:t>Jmeter压力测试</a:t>
            </a:r>
            <a:endParaRPr lang="en-US" altLang="zh-CN" sz="20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000000"/>
                </a:solidFill>
                <a:latin typeface="微软雅黑"/>
                <a:ea typeface="微软雅黑"/>
              </a:rPr>
              <a:t>压测理论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压测结果分析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75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架构持续优化和演进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21B2125-A2F0-CF48-BFA1-C1FD47F0DC14}"/>
              </a:ext>
            </a:extLst>
          </p:cNvPr>
          <p:cNvSpPr txBox="1"/>
          <p:nvPr/>
        </p:nvSpPr>
        <p:spPr>
          <a:xfrm>
            <a:off x="1812269" y="1989179"/>
            <a:ext cx="6527877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altLang="en-US" sz="2000" dirty="0">
                <a:solidFill>
                  <a:srgbClr val="000000"/>
                </a:solidFill>
                <a:latin typeface="微软雅黑"/>
                <a:ea typeface="微软雅黑"/>
              </a:rPr>
              <a:t>应用性能优化</a:t>
            </a:r>
            <a:endParaRPr lang="zh-CN" sz="20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22548DB4-485F-4745-9595-ADD81FD627AB}"/>
              </a:ext>
            </a:extLst>
          </p:cNvPr>
          <p:cNvSpPr txBox="1"/>
          <p:nvPr/>
        </p:nvSpPr>
        <p:spPr>
          <a:xfrm>
            <a:off x="1812269" y="1299945"/>
            <a:ext cx="6190370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altLang="en-US" sz="2000" dirty="0">
                <a:latin typeface="微软雅黑"/>
                <a:ea typeface="微软雅黑"/>
              </a:rPr>
              <a:t>通用架构及理论</a:t>
            </a:r>
            <a:endParaRPr lang="zh-CN" sz="2000" dirty="0">
              <a:latin typeface="微软雅黑"/>
              <a:ea typeface="微软雅黑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89A829F0-2323-564D-AF43-58CE260FFC01}"/>
              </a:ext>
            </a:extLst>
          </p:cNvPr>
          <p:cNvSpPr txBox="1"/>
          <p:nvPr/>
        </p:nvSpPr>
        <p:spPr>
          <a:xfrm>
            <a:off x="1812269" y="2688137"/>
            <a:ext cx="6379031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altLang="en-US" sz="2000" dirty="0">
                <a:solidFill>
                  <a:srgbClr val="000000"/>
                </a:solidFill>
                <a:latin typeface="微软雅黑"/>
                <a:ea typeface="微软雅黑"/>
              </a:rPr>
              <a:t>缓存设计</a:t>
            </a:r>
            <a:endParaRPr lang="zh-CN" sz="20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689693BD-52C7-EC4E-8AD4-D4E71B2DA3C4}"/>
              </a:ext>
            </a:extLst>
          </p:cNvPr>
          <p:cNvSpPr txBox="1"/>
          <p:nvPr/>
        </p:nvSpPr>
        <p:spPr>
          <a:xfrm>
            <a:off x="1812269" y="3413698"/>
            <a:ext cx="6379031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altLang="en-US" sz="2000" dirty="0">
                <a:solidFill>
                  <a:srgbClr val="000000"/>
                </a:solidFill>
                <a:latin typeface="微软雅黑"/>
                <a:ea typeface="微软雅黑"/>
              </a:rPr>
              <a:t>集群流量控制</a:t>
            </a:r>
            <a:endParaRPr lang="zh-CN" sz="20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C28A3C58-9C61-A748-8DB5-DF221EB20CA5}"/>
              </a:ext>
            </a:extLst>
          </p:cNvPr>
          <p:cNvSpPr txBox="1"/>
          <p:nvPr/>
        </p:nvSpPr>
        <p:spPr>
          <a:xfrm>
            <a:off x="1812268" y="4139259"/>
            <a:ext cx="6379031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altLang="en-US" sz="2000" dirty="0">
                <a:solidFill>
                  <a:srgbClr val="000000"/>
                </a:solidFill>
                <a:latin typeface="微软雅黑"/>
                <a:ea typeface="微软雅黑"/>
              </a:rPr>
              <a:t>安全设计</a:t>
            </a:r>
            <a:endParaRPr lang="zh-CN" sz="20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9599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587743" y="341316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 lang="zh-CN" dirty="0">
              <a:latin typeface="微软雅黑"/>
              <a:ea typeface="微软雅黑"/>
            </a:endParaRP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架构持续优化和演进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通用架构设计理论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（架构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衡量指标）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E54ED88-0659-784D-959B-C65F4DF7B1DA}"/>
              </a:ext>
            </a:extLst>
          </p:cNvPr>
          <p:cNvSpPr/>
          <p:nvPr/>
        </p:nvSpPr>
        <p:spPr>
          <a:xfrm>
            <a:off x="1233107" y="1880116"/>
            <a:ext cx="1610815" cy="15330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 sz="2000">
                <a:latin typeface="+mn-ea"/>
                <a:ea typeface="+mn-ea"/>
              </a:rPr>
              <a:t>高性能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D46E077-AB1E-144E-A0AB-BD8BA52B79F8}"/>
              </a:ext>
            </a:extLst>
          </p:cNvPr>
          <p:cNvSpPr/>
          <p:nvPr/>
        </p:nvSpPr>
        <p:spPr>
          <a:xfrm>
            <a:off x="2432905" y="2535569"/>
            <a:ext cx="1610815" cy="15330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 sz="2000">
                <a:latin typeface="+mn-ea"/>
                <a:ea typeface="+mn-ea"/>
              </a:rPr>
              <a:t>高可用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B18B7E3-78DB-E248-B150-2D2CF714E663}"/>
              </a:ext>
            </a:extLst>
          </p:cNvPr>
          <p:cNvSpPr/>
          <p:nvPr/>
        </p:nvSpPr>
        <p:spPr>
          <a:xfrm>
            <a:off x="3811092" y="1880116"/>
            <a:ext cx="1610815" cy="15330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 sz="2000">
                <a:latin typeface="+mn-ea"/>
                <a:ea typeface="+mn-ea"/>
              </a:rPr>
              <a:t>可伸缩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ECC6CAE-C5AC-CF46-AB34-D69BD7795FC8}"/>
              </a:ext>
            </a:extLst>
          </p:cNvPr>
          <p:cNvSpPr/>
          <p:nvPr/>
        </p:nvSpPr>
        <p:spPr>
          <a:xfrm>
            <a:off x="4988672" y="2646642"/>
            <a:ext cx="1610815" cy="15330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 sz="2000">
                <a:latin typeface="+mn-ea"/>
                <a:ea typeface="+mn-ea"/>
              </a:rPr>
              <a:t>可扩展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F507C00-42C5-3948-A133-786CA914D8A5}"/>
              </a:ext>
            </a:extLst>
          </p:cNvPr>
          <p:cNvSpPr/>
          <p:nvPr/>
        </p:nvSpPr>
        <p:spPr>
          <a:xfrm>
            <a:off x="6310670" y="1880116"/>
            <a:ext cx="1610815" cy="15330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 sz="2000">
                <a:latin typeface="+mn-ea"/>
                <a:ea typeface="+mn-ea"/>
              </a:rPr>
              <a:t>安全性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FD9D8A5-49F3-F648-BC88-E4FC0A598438}"/>
              </a:ext>
            </a:extLst>
          </p:cNvPr>
          <p:cNvSpPr txBox="1"/>
          <p:nvPr/>
        </p:nvSpPr>
        <p:spPr>
          <a:xfrm>
            <a:off x="3904895" y="4331412"/>
            <a:ext cx="1644823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2000" b="0" dirty="0">
                <a:latin typeface="+mn-ea"/>
                <a:ea typeface="+mn-ea"/>
              </a:rPr>
              <a:t>5大架构维度</a:t>
            </a:r>
          </a:p>
        </p:txBody>
      </p:sp>
      <p:sp>
        <p:nvSpPr>
          <p:cNvPr id="14" name="上弧形箭头 13">
            <a:extLst>
              <a:ext uri="{FF2B5EF4-FFF2-40B4-BE49-F238E27FC236}">
                <a16:creationId xmlns:a16="http://schemas.microsoft.com/office/drawing/2014/main" id="{98680FC5-09F9-8D40-851B-BE304570B4E1}"/>
              </a:ext>
            </a:extLst>
          </p:cNvPr>
          <p:cNvSpPr/>
          <p:nvPr/>
        </p:nvSpPr>
        <p:spPr>
          <a:xfrm>
            <a:off x="2121832" y="4046385"/>
            <a:ext cx="5487881" cy="688762"/>
          </a:xfrm>
          <a:prstGeom prst="curvedUpArrow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008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587743" y="341316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 lang="zh-CN" dirty="0">
              <a:latin typeface="微软雅黑"/>
              <a:ea typeface="微软雅黑"/>
            </a:endParaRP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架构持续优化和演进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通用架构设计理论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（分层思想）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4A71ED9-B78F-C74F-A9A1-49A7A7BF2CA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67544" y="2500766"/>
            <a:ext cx="2318164" cy="214696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02DFE98-7B00-574F-8FBD-3320012A997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922716" y="2001974"/>
            <a:ext cx="879356" cy="83628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BF24734-3C56-1D4A-98CE-9604A2AB953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922716" y="3075744"/>
            <a:ext cx="879356" cy="83628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ED84A20-E251-494E-87EB-D1D279BE5A6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922716" y="4136903"/>
            <a:ext cx="879356" cy="83628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8AC4923-81F4-ED44-979E-8B721C2D788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182487" y="2164187"/>
            <a:ext cx="879356" cy="83628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EBE7ED3-E34D-8045-90F3-5847BA16555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131413" y="2164187"/>
            <a:ext cx="879356" cy="83628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5595C7F-9A2A-B242-AA0D-6170D8E046F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182487" y="3668911"/>
            <a:ext cx="879356" cy="83628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8D6C9DD5-492B-004D-8CCB-B80E1B27564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131413" y="3668911"/>
            <a:ext cx="879356" cy="836280"/>
          </a:xfrm>
          <a:prstGeom prst="rect">
            <a:avLst/>
          </a:prstGeom>
        </p:spPr>
      </p:pic>
      <p:sp>
        <p:nvSpPr>
          <p:cNvPr id="28" name="右箭头 27">
            <a:extLst>
              <a:ext uri="{FF2B5EF4-FFF2-40B4-BE49-F238E27FC236}">
                <a16:creationId xmlns:a16="http://schemas.microsoft.com/office/drawing/2014/main" id="{ADB3D760-74C2-AC4B-B4CC-38F852CCF357}"/>
              </a:ext>
            </a:extLst>
          </p:cNvPr>
          <p:cNvSpPr/>
          <p:nvPr/>
        </p:nvSpPr>
        <p:spPr>
          <a:xfrm>
            <a:off x="2694972" y="3122759"/>
            <a:ext cx="1126927" cy="49936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>
                <a:lumMod val="20000"/>
                <a:lumOff val="80000"/>
              </a:schemeClr>
            </a:solidFill>
            <a:prstDash val="solid"/>
          </a:ln>
        </p:spPr>
        <p:txBody>
          <a:bodyPr/>
          <a:lstStyle/>
          <a:p>
            <a:endParaRPr lang="zh-CN">
              <a:highlight>
                <a:srgbClr val="FFF2CC"/>
              </a:highlight>
            </a:endParaRPr>
          </a:p>
        </p:txBody>
      </p:sp>
      <p:sp>
        <p:nvSpPr>
          <p:cNvPr id="29" name="右箭头 28">
            <a:extLst>
              <a:ext uri="{FF2B5EF4-FFF2-40B4-BE49-F238E27FC236}">
                <a16:creationId xmlns:a16="http://schemas.microsoft.com/office/drawing/2014/main" id="{DCD7E0D0-C4CE-274F-A76A-FF424E9E1EC1}"/>
              </a:ext>
            </a:extLst>
          </p:cNvPr>
          <p:cNvSpPr/>
          <p:nvPr/>
        </p:nvSpPr>
        <p:spPr>
          <a:xfrm>
            <a:off x="4880781" y="3122759"/>
            <a:ext cx="1126927" cy="49936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>
                <a:lumMod val="20000"/>
                <a:lumOff val="80000"/>
              </a:schemeClr>
            </a:solidFill>
            <a:prstDash val="solid"/>
          </a:ln>
        </p:spPr>
        <p:txBody>
          <a:bodyPr/>
          <a:lstStyle/>
          <a:p>
            <a:endParaRPr lang="zh-CN">
              <a:highlight>
                <a:srgbClr val="FFF2CC"/>
              </a:highlight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415010C6-7D8D-3C4E-BFDE-38569AED518F}"/>
              </a:ext>
            </a:extLst>
          </p:cNvPr>
          <p:cNvSpPr/>
          <p:nvPr/>
        </p:nvSpPr>
        <p:spPr>
          <a:xfrm>
            <a:off x="6251207" y="2151487"/>
            <a:ext cx="1759562" cy="871183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7E826B04-CF4F-CB40-BDF2-F90CE3CE87DC}"/>
              </a:ext>
            </a:extLst>
          </p:cNvPr>
          <p:cNvSpPr/>
          <p:nvPr/>
        </p:nvSpPr>
        <p:spPr>
          <a:xfrm>
            <a:off x="6251207" y="3668911"/>
            <a:ext cx="1759562" cy="871183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BF81D43-A60B-D048-849E-C10393CD6B42}"/>
              </a:ext>
            </a:extLst>
          </p:cNvPr>
          <p:cNvSpPr txBox="1"/>
          <p:nvPr/>
        </p:nvSpPr>
        <p:spPr>
          <a:xfrm>
            <a:off x="5107789" y="2953553"/>
            <a:ext cx="588988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1400" dirty="0">
                <a:latin typeface="+mn-ea"/>
                <a:ea typeface="+mn-ea"/>
              </a:rPr>
              <a:t>归类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FEDD3AB-9FC1-B240-BA8F-CC48082A6347}"/>
              </a:ext>
            </a:extLst>
          </p:cNvPr>
          <p:cNvSpPr txBox="1"/>
          <p:nvPr/>
        </p:nvSpPr>
        <p:spPr>
          <a:xfrm>
            <a:off x="2946025" y="2953553"/>
            <a:ext cx="588988" cy="387175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1400" dirty="0">
                <a:latin typeface="+mn-ea"/>
                <a:ea typeface="+mn-ea"/>
              </a:rPr>
              <a:t>拆解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026538F-A266-F94F-B586-DDEAE21461C8}"/>
              </a:ext>
            </a:extLst>
          </p:cNvPr>
          <p:cNvSpPr txBox="1"/>
          <p:nvPr/>
        </p:nvSpPr>
        <p:spPr>
          <a:xfrm>
            <a:off x="1307455" y="2286317"/>
            <a:ext cx="929073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1400" dirty="0">
                <a:latin typeface="+mn-ea"/>
                <a:ea typeface="+mn-ea"/>
              </a:rPr>
              <a:t>复杂问题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E0DB1CA-E2F4-124A-ADB6-4159495A3555}"/>
              </a:ext>
            </a:extLst>
          </p:cNvPr>
          <p:cNvSpPr txBox="1"/>
          <p:nvPr/>
        </p:nvSpPr>
        <p:spPr>
          <a:xfrm>
            <a:off x="3951708" y="1671774"/>
            <a:ext cx="929073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1400">
                <a:latin typeface="+mn-ea"/>
                <a:ea typeface="+mn-ea"/>
              </a:rPr>
              <a:t>简单问题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A022623-8280-2141-AF2C-A1E884691418}"/>
              </a:ext>
            </a:extLst>
          </p:cNvPr>
          <p:cNvSpPr txBox="1"/>
          <p:nvPr/>
        </p:nvSpPr>
        <p:spPr>
          <a:xfrm>
            <a:off x="6723331" y="1821287"/>
            <a:ext cx="929073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1400">
                <a:latin typeface="+mn-ea"/>
                <a:ea typeface="+mn-ea"/>
              </a:rPr>
              <a:t>同类问题</a:t>
            </a:r>
          </a:p>
        </p:txBody>
      </p:sp>
      <p:sp>
        <p:nvSpPr>
          <p:cNvPr id="37" name="六角星 36">
            <a:extLst>
              <a:ext uri="{FF2B5EF4-FFF2-40B4-BE49-F238E27FC236}">
                <a16:creationId xmlns:a16="http://schemas.microsoft.com/office/drawing/2014/main" id="{A71C4678-A293-E041-ACB8-EF45C460BDDA}"/>
              </a:ext>
            </a:extLst>
          </p:cNvPr>
          <p:cNvSpPr/>
          <p:nvPr/>
        </p:nvSpPr>
        <p:spPr>
          <a:xfrm>
            <a:off x="3697373" y="2695714"/>
            <a:ext cx="1286775" cy="1322935"/>
          </a:xfrm>
          <a:prstGeom prst="star6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 sz="1600" dirty="0"/>
              <a:t>分层</a:t>
            </a:r>
            <a:endParaRPr lang="en-US" altLang="zh-CN" sz="1600" dirty="0"/>
          </a:p>
          <a:p>
            <a:pPr algn="ctr"/>
            <a:r>
              <a:rPr lang="zh-CN" sz="1600" dirty="0"/>
              <a:t>模块化</a:t>
            </a:r>
          </a:p>
        </p:txBody>
      </p:sp>
    </p:spTree>
    <p:extLst>
      <p:ext uri="{BB962C8B-B14F-4D97-AF65-F5344CB8AC3E}">
        <p14:creationId xmlns:p14="http://schemas.microsoft.com/office/powerpoint/2010/main" val="3826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587743" y="341316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 lang="zh-CN" dirty="0">
              <a:latin typeface="微软雅黑"/>
              <a:ea typeface="微软雅黑"/>
            </a:endParaRP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架构持续优化和演进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通用架构设计理论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（水平分层）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A669D6B8-9D7E-BE4A-BD8A-4C0E0C489C36}"/>
              </a:ext>
            </a:extLst>
          </p:cNvPr>
          <p:cNvSpPr/>
          <p:nvPr/>
        </p:nvSpPr>
        <p:spPr>
          <a:xfrm>
            <a:off x="3809196" y="1973174"/>
            <a:ext cx="1474414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PC/App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B67078F0-737C-D644-B565-066A7BD512E5}"/>
              </a:ext>
            </a:extLst>
          </p:cNvPr>
          <p:cNvSpPr/>
          <p:nvPr/>
        </p:nvSpPr>
        <p:spPr>
          <a:xfrm>
            <a:off x="3809197" y="2760549"/>
            <a:ext cx="1474414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Nginx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4A1A2B45-95D0-4347-B03F-D03673BC49F5}"/>
              </a:ext>
            </a:extLst>
          </p:cNvPr>
          <p:cNvSpPr/>
          <p:nvPr/>
        </p:nvSpPr>
        <p:spPr>
          <a:xfrm>
            <a:off x="3467227" y="3602737"/>
            <a:ext cx="1020690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秒杀应用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4226B7F3-B077-9C40-A74B-DE8BF3189192}"/>
              </a:ext>
            </a:extLst>
          </p:cNvPr>
          <p:cNvSpPr/>
          <p:nvPr/>
        </p:nvSpPr>
        <p:spPr>
          <a:xfrm>
            <a:off x="3467226" y="4444925"/>
            <a:ext cx="2269791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MySQL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12E00560-1E97-D44B-86E7-2E8BC23F46DD}"/>
              </a:ext>
            </a:extLst>
          </p:cNvPr>
          <p:cNvCxnSpPr>
            <a:cxnSpLocks/>
          </p:cNvCxnSpPr>
          <p:nvPr/>
        </p:nvCxnSpPr>
        <p:spPr>
          <a:xfrm>
            <a:off x="4546403" y="2362826"/>
            <a:ext cx="1" cy="408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6AB6786E-AD5D-654B-A113-4AB2184697A0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3977572" y="3139691"/>
            <a:ext cx="568832" cy="463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3E40D025-F48F-204A-B3F1-87873631C4A0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3977572" y="3981879"/>
            <a:ext cx="624550" cy="463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576AF4D9-353E-BC42-B25C-E18E1B17F1C0}"/>
              </a:ext>
            </a:extLst>
          </p:cNvPr>
          <p:cNvSpPr txBox="1"/>
          <p:nvPr/>
        </p:nvSpPr>
        <p:spPr>
          <a:xfrm>
            <a:off x="2458736" y="201270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lt"/>
              </a:rPr>
              <a:t>客户端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E591229-D349-024D-B008-D05D8345CF99}"/>
              </a:ext>
            </a:extLst>
          </p:cNvPr>
          <p:cNvSpPr txBox="1"/>
          <p:nvPr/>
        </p:nvSpPr>
        <p:spPr>
          <a:xfrm>
            <a:off x="2458736" y="277329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lt"/>
              </a:rPr>
              <a:t>接入层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318C0C5-0F66-8743-80F0-7E396973B4EE}"/>
              </a:ext>
            </a:extLst>
          </p:cNvPr>
          <p:cNvSpPr txBox="1"/>
          <p:nvPr/>
        </p:nvSpPr>
        <p:spPr>
          <a:xfrm>
            <a:off x="2462925" y="361507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lt"/>
              </a:rPr>
              <a:t>应用层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B5E5488-B6E8-3845-90CD-E23869B18CAD}"/>
              </a:ext>
            </a:extLst>
          </p:cNvPr>
          <p:cNvSpPr txBox="1"/>
          <p:nvPr/>
        </p:nvSpPr>
        <p:spPr>
          <a:xfrm>
            <a:off x="2459383" y="444492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lt"/>
              </a:rPr>
              <a:t>数据层</a:t>
            </a:r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A7AB3E97-CEAB-5F42-BC64-60F83CABE510}"/>
              </a:ext>
            </a:extLst>
          </p:cNvPr>
          <p:cNvSpPr/>
          <p:nvPr/>
        </p:nvSpPr>
        <p:spPr>
          <a:xfrm>
            <a:off x="5945222" y="3602212"/>
            <a:ext cx="1048472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下单应用</a:t>
            </a:r>
          </a:p>
        </p:txBody>
      </p:sp>
      <p:sp>
        <p:nvSpPr>
          <p:cNvPr id="45" name="框架 44">
            <a:extLst>
              <a:ext uri="{FF2B5EF4-FFF2-40B4-BE49-F238E27FC236}">
                <a16:creationId xmlns:a16="http://schemas.microsoft.com/office/drawing/2014/main" id="{928B7142-AC79-854E-8AE2-44A489DD3C9D}"/>
              </a:ext>
            </a:extLst>
          </p:cNvPr>
          <p:cNvSpPr/>
          <p:nvPr/>
        </p:nvSpPr>
        <p:spPr>
          <a:xfrm>
            <a:off x="2364062" y="3496159"/>
            <a:ext cx="4832192" cy="584492"/>
          </a:xfrm>
          <a:prstGeom prst="frame">
            <a:avLst>
              <a:gd name="adj1" fmla="val 0"/>
            </a:avLst>
          </a:prstGeom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46" name="框架 45">
            <a:extLst>
              <a:ext uri="{FF2B5EF4-FFF2-40B4-BE49-F238E27FC236}">
                <a16:creationId xmlns:a16="http://schemas.microsoft.com/office/drawing/2014/main" id="{B19EA7F8-A7BA-AA4C-9EDF-9599E3E00C6A}"/>
              </a:ext>
            </a:extLst>
          </p:cNvPr>
          <p:cNvSpPr/>
          <p:nvPr/>
        </p:nvSpPr>
        <p:spPr>
          <a:xfrm>
            <a:off x="2364062" y="2636842"/>
            <a:ext cx="4832192" cy="584492"/>
          </a:xfrm>
          <a:prstGeom prst="frame">
            <a:avLst>
              <a:gd name="adj1" fmla="val 0"/>
            </a:avLst>
          </a:prstGeom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47" name="框架 46">
            <a:extLst>
              <a:ext uri="{FF2B5EF4-FFF2-40B4-BE49-F238E27FC236}">
                <a16:creationId xmlns:a16="http://schemas.microsoft.com/office/drawing/2014/main" id="{1191DA03-0611-264B-A848-E2A490603D49}"/>
              </a:ext>
            </a:extLst>
          </p:cNvPr>
          <p:cNvSpPr/>
          <p:nvPr/>
        </p:nvSpPr>
        <p:spPr>
          <a:xfrm>
            <a:off x="2364062" y="1861182"/>
            <a:ext cx="4832192" cy="584492"/>
          </a:xfrm>
          <a:prstGeom prst="frame">
            <a:avLst>
              <a:gd name="adj1" fmla="val 0"/>
            </a:avLst>
          </a:prstGeom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48" name="框架 47">
            <a:extLst>
              <a:ext uri="{FF2B5EF4-FFF2-40B4-BE49-F238E27FC236}">
                <a16:creationId xmlns:a16="http://schemas.microsoft.com/office/drawing/2014/main" id="{4F55366D-E60D-0E45-B414-5ECD69033E95}"/>
              </a:ext>
            </a:extLst>
          </p:cNvPr>
          <p:cNvSpPr/>
          <p:nvPr/>
        </p:nvSpPr>
        <p:spPr>
          <a:xfrm>
            <a:off x="2364062" y="4321956"/>
            <a:ext cx="4832192" cy="584492"/>
          </a:xfrm>
          <a:prstGeom prst="frame">
            <a:avLst>
              <a:gd name="adj1" fmla="val 0"/>
            </a:avLst>
          </a:prstGeom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CCA32AAA-1DF5-7543-8F46-89382711C3EF}"/>
              </a:ext>
            </a:extLst>
          </p:cNvPr>
          <p:cNvSpPr/>
          <p:nvPr/>
        </p:nvSpPr>
        <p:spPr>
          <a:xfrm>
            <a:off x="4615328" y="3602737"/>
            <a:ext cx="1020690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秒杀应用</a:t>
            </a:r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B286429B-B557-1F4E-B91E-BAEE4E2CA47D}"/>
              </a:ext>
            </a:extLst>
          </p:cNvPr>
          <p:cNvCxnSpPr>
            <a:cxnSpLocks/>
            <a:stCxn id="33" idx="2"/>
            <a:endCxn id="49" idx="0"/>
          </p:cNvCxnSpPr>
          <p:nvPr/>
        </p:nvCxnSpPr>
        <p:spPr>
          <a:xfrm>
            <a:off x="4546404" y="3139691"/>
            <a:ext cx="579269" cy="463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E73F8809-48A3-BF49-979E-47BA7A5B5A51}"/>
              </a:ext>
            </a:extLst>
          </p:cNvPr>
          <p:cNvSpPr/>
          <p:nvPr/>
        </p:nvSpPr>
        <p:spPr>
          <a:xfrm>
            <a:off x="5933693" y="2755594"/>
            <a:ext cx="1062478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Nginx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A90D0308-9C5E-DC48-B49F-2D87DF31291D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>
            <a:off x="6464932" y="3134736"/>
            <a:ext cx="4526" cy="46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2D229B5B-1C51-9046-B3A9-8AF333E81A0B}"/>
              </a:ext>
            </a:extLst>
          </p:cNvPr>
          <p:cNvSpPr/>
          <p:nvPr/>
        </p:nvSpPr>
        <p:spPr>
          <a:xfrm>
            <a:off x="5960090" y="4444925"/>
            <a:ext cx="1020690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MySQL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33739BF3-2F20-C24E-9C83-1A73862DC94A}"/>
              </a:ext>
            </a:extLst>
          </p:cNvPr>
          <p:cNvCxnSpPr>
            <a:cxnSpLocks/>
            <a:stCxn id="49" idx="2"/>
            <a:endCxn id="35" idx="0"/>
          </p:cNvCxnSpPr>
          <p:nvPr/>
        </p:nvCxnSpPr>
        <p:spPr>
          <a:xfrm flipH="1">
            <a:off x="4602122" y="3981879"/>
            <a:ext cx="523551" cy="463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E0ABD85D-45AC-C749-8AA8-B88206708216}"/>
              </a:ext>
            </a:extLst>
          </p:cNvPr>
          <p:cNvCxnSpPr>
            <a:cxnSpLocks/>
            <a:stCxn id="49" idx="3"/>
            <a:endCxn id="44" idx="1"/>
          </p:cNvCxnSpPr>
          <p:nvPr/>
        </p:nvCxnSpPr>
        <p:spPr>
          <a:xfrm flipV="1">
            <a:off x="5636018" y="3791783"/>
            <a:ext cx="309204" cy="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5E435EF2-E5AD-4D4A-8D94-A9E66930C78E}"/>
              </a:ext>
            </a:extLst>
          </p:cNvPr>
          <p:cNvCxnSpPr>
            <a:cxnSpLocks/>
            <a:stCxn id="44" idx="2"/>
            <a:endCxn id="53" idx="0"/>
          </p:cNvCxnSpPr>
          <p:nvPr/>
        </p:nvCxnSpPr>
        <p:spPr>
          <a:xfrm>
            <a:off x="6469458" y="3981354"/>
            <a:ext cx="977" cy="46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09E17579-FE9E-044B-8E0D-E907A4E3D83C}"/>
              </a:ext>
            </a:extLst>
          </p:cNvPr>
          <p:cNvSpPr/>
          <p:nvPr/>
        </p:nvSpPr>
        <p:spPr>
          <a:xfrm>
            <a:off x="5933693" y="1971007"/>
            <a:ext cx="1060002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PC/App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B8B280A6-9E51-4B44-9A08-E73FE6B95F2E}"/>
              </a:ext>
            </a:extLst>
          </p:cNvPr>
          <p:cNvCxnSpPr>
            <a:cxnSpLocks/>
            <a:stCxn id="57" idx="2"/>
            <a:endCxn id="51" idx="0"/>
          </p:cNvCxnSpPr>
          <p:nvPr/>
        </p:nvCxnSpPr>
        <p:spPr>
          <a:xfrm>
            <a:off x="6463694" y="2350149"/>
            <a:ext cx="1238" cy="40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18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40" grpId="0"/>
      <p:bldP spid="41" grpId="0"/>
      <p:bldP spid="42" grpId="0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3" grpId="0" animBg="1"/>
      <p:bldP spid="5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架构持续优化和演进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362881" y="1095596"/>
            <a:ext cx="4417277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通用架构设计理论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（垂直分层）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EAEEDBC1-C0AD-7E4B-ADAB-AB4A9A989717}"/>
              </a:ext>
            </a:extLst>
          </p:cNvPr>
          <p:cNvSpPr/>
          <p:nvPr/>
        </p:nvSpPr>
        <p:spPr>
          <a:xfrm>
            <a:off x="3809196" y="2201781"/>
            <a:ext cx="1474414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PC/App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443051C9-7FEB-4843-B0A9-070A9D2BAD29}"/>
              </a:ext>
            </a:extLst>
          </p:cNvPr>
          <p:cNvSpPr/>
          <p:nvPr/>
        </p:nvSpPr>
        <p:spPr>
          <a:xfrm>
            <a:off x="3809197" y="2941030"/>
            <a:ext cx="1474414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Nginx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909E6863-4F92-4D4C-AB96-7F1204914FD9}"/>
              </a:ext>
            </a:extLst>
          </p:cNvPr>
          <p:cNvSpPr/>
          <p:nvPr/>
        </p:nvSpPr>
        <p:spPr>
          <a:xfrm>
            <a:off x="3467227" y="3614770"/>
            <a:ext cx="1020690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秒杀应用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2790B3F3-0A98-6F4C-ABEE-957958EF07C4}"/>
              </a:ext>
            </a:extLst>
          </p:cNvPr>
          <p:cNvSpPr/>
          <p:nvPr/>
        </p:nvSpPr>
        <p:spPr>
          <a:xfrm>
            <a:off x="3467226" y="4312574"/>
            <a:ext cx="2269791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MySQL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98BA0A3C-9688-8F44-93A3-FAD6D976EDF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546403" y="2580923"/>
            <a:ext cx="1" cy="3601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9065411-AF3E-544F-A401-7D0D86F4D6B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3977572" y="3320172"/>
            <a:ext cx="568832" cy="2945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470E70B-93A5-1C4B-9978-15E1D4E483C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977572" y="3993912"/>
            <a:ext cx="624550" cy="3186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0AAA844-472C-3D43-B84A-52F900F67D64}"/>
              </a:ext>
            </a:extLst>
          </p:cNvPr>
          <p:cNvSpPr txBox="1"/>
          <p:nvPr/>
        </p:nvSpPr>
        <p:spPr>
          <a:xfrm>
            <a:off x="2458736" y="224131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lt"/>
              </a:rPr>
              <a:t>客户端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3CAD263-16DB-2546-B162-8D8A05CE3319}"/>
              </a:ext>
            </a:extLst>
          </p:cNvPr>
          <p:cNvSpPr txBox="1"/>
          <p:nvPr/>
        </p:nvSpPr>
        <p:spPr>
          <a:xfrm>
            <a:off x="2458736" y="295377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lt"/>
              </a:rPr>
              <a:t>接入层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729289D-8101-AD49-80B1-1BB0FB5A40B0}"/>
              </a:ext>
            </a:extLst>
          </p:cNvPr>
          <p:cNvSpPr txBox="1"/>
          <p:nvPr/>
        </p:nvSpPr>
        <p:spPr>
          <a:xfrm>
            <a:off x="2462925" y="362710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lt"/>
              </a:rPr>
              <a:t>应用层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A4E369D-86A9-994C-BEF3-4DF773EA70A9}"/>
              </a:ext>
            </a:extLst>
          </p:cNvPr>
          <p:cNvSpPr txBox="1"/>
          <p:nvPr/>
        </p:nvSpPr>
        <p:spPr>
          <a:xfrm>
            <a:off x="2459383" y="431257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lt"/>
              </a:rPr>
              <a:t>数据层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3E1F66E5-5136-E347-807E-69FBEA7BD7C1}"/>
              </a:ext>
            </a:extLst>
          </p:cNvPr>
          <p:cNvSpPr/>
          <p:nvPr/>
        </p:nvSpPr>
        <p:spPr>
          <a:xfrm>
            <a:off x="5945222" y="3614245"/>
            <a:ext cx="1048472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下单应用</a:t>
            </a:r>
          </a:p>
        </p:txBody>
      </p:sp>
      <p:sp>
        <p:nvSpPr>
          <p:cNvPr id="18" name="框架 17">
            <a:extLst>
              <a:ext uri="{FF2B5EF4-FFF2-40B4-BE49-F238E27FC236}">
                <a16:creationId xmlns:a16="http://schemas.microsoft.com/office/drawing/2014/main" id="{329AFB8B-DD8E-4D43-834B-3A03A6BFAAB8}"/>
              </a:ext>
            </a:extLst>
          </p:cNvPr>
          <p:cNvSpPr/>
          <p:nvPr/>
        </p:nvSpPr>
        <p:spPr>
          <a:xfrm>
            <a:off x="2364062" y="3508192"/>
            <a:ext cx="4832192" cy="584492"/>
          </a:xfrm>
          <a:prstGeom prst="frame">
            <a:avLst>
              <a:gd name="adj1" fmla="val 0"/>
            </a:avLst>
          </a:prstGeom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1" name="框架 20">
            <a:extLst>
              <a:ext uri="{FF2B5EF4-FFF2-40B4-BE49-F238E27FC236}">
                <a16:creationId xmlns:a16="http://schemas.microsoft.com/office/drawing/2014/main" id="{71CBD45E-73D4-9C40-ACAD-1E05C3B249BF}"/>
              </a:ext>
            </a:extLst>
          </p:cNvPr>
          <p:cNvSpPr/>
          <p:nvPr/>
        </p:nvSpPr>
        <p:spPr>
          <a:xfrm>
            <a:off x="2364062" y="2817323"/>
            <a:ext cx="4832192" cy="584492"/>
          </a:xfrm>
          <a:prstGeom prst="frame">
            <a:avLst>
              <a:gd name="adj1" fmla="val 0"/>
            </a:avLst>
          </a:prstGeom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2" name="框架 21">
            <a:extLst>
              <a:ext uri="{FF2B5EF4-FFF2-40B4-BE49-F238E27FC236}">
                <a16:creationId xmlns:a16="http://schemas.microsoft.com/office/drawing/2014/main" id="{BF7BAC3F-C936-1445-9B5D-ECB9B1066156}"/>
              </a:ext>
            </a:extLst>
          </p:cNvPr>
          <p:cNvSpPr/>
          <p:nvPr/>
        </p:nvSpPr>
        <p:spPr>
          <a:xfrm>
            <a:off x="2364062" y="2089789"/>
            <a:ext cx="4832192" cy="584492"/>
          </a:xfrm>
          <a:prstGeom prst="frame">
            <a:avLst>
              <a:gd name="adj1" fmla="val 0"/>
            </a:avLst>
          </a:prstGeom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3" name="框架 22">
            <a:extLst>
              <a:ext uri="{FF2B5EF4-FFF2-40B4-BE49-F238E27FC236}">
                <a16:creationId xmlns:a16="http://schemas.microsoft.com/office/drawing/2014/main" id="{1B68C501-C5E8-F941-AB6F-A6E7CCDD45B1}"/>
              </a:ext>
            </a:extLst>
          </p:cNvPr>
          <p:cNvSpPr/>
          <p:nvPr/>
        </p:nvSpPr>
        <p:spPr>
          <a:xfrm>
            <a:off x="2364062" y="4189605"/>
            <a:ext cx="4832192" cy="584492"/>
          </a:xfrm>
          <a:prstGeom prst="frame">
            <a:avLst>
              <a:gd name="adj1" fmla="val 0"/>
            </a:avLst>
          </a:prstGeom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08094394-33EE-9940-9DA6-EE80BF71C7D8}"/>
              </a:ext>
            </a:extLst>
          </p:cNvPr>
          <p:cNvSpPr/>
          <p:nvPr/>
        </p:nvSpPr>
        <p:spPr>
          <a:xfrm>
            <a:off x="4615328" y="3614770"/>
            <a:ext cx="1020690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秒杀应用</a:t>
            </a: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B585C1E4-EA1A-1B4A-9424-D474A1020821}"/>
              </a:ext>
            </a:extLst>
          </p:cNvPr>
          <p:cNvCxnSpPr>
            <a:cxnSpLocks/>
            <a:stCxn id="7" idx="2"/>
            <a:endCxn id="24" idx="0"/>
          </p:cNvCxnSpPr>
          <p:nvPr/>
        </p:nvCxnSpPr>
        <p:spPr>
          <a:xfrm>
            <a:off x="4546404" y="3320172"/>
            <a:ext cx="579269" cy="2945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1A8731D5-D358-BC4C-BCA1-66395477B701}"/>
              </a:ext>
            </a:extLst>
          </p:cNvPr>
          <p:cNvSpPr/>
          <p:nvPr/>
        </p:nvSpPr>
        <p:spPr>
          <a:xfrm>
            <a:off x="5933693" y="2936075"/>
            <a:ext cx="1062478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Nginx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B124E781-E9FE-7F44-B19B-21C86CBEF868}"/>
              </a:ext>
            </a:extLst>
          </p:cNvPr>
          <p:cNvCxnSpPr>
            <a:cxnSpLocks/>
            <a:stCxn id="26" idx="2"/>
            <a:endCxn id="17" idx="0"/>
          </p:cNvCxnSpPr>
          <p:nvPr/>
        </p:nvCxnSpPr>
        <p:spPr>
          <a:xfrm>
            <a:off x="6464932" y="3315217"/>
            <a:ext cx="4526" cy="29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E9C0DCE1-0860-2E45-BB2D-1FE5424AE221}"/>
              </a:ext>
            </a:extLst>
          </p:cNvPr>
          <p:cNvSpPr/>
          <p:nvPr/>
        </p:nvSpPr>
        <p:spPr>
          <a:xfrm>
            <a:off x="5960090" y="4312574"/>
            <a:ext cx="1020690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MySQL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90F41A70-3CE6-0F4E-8A9F-D0964D0CB02B}"/>
              </a:ext>
            </a:extLst>
          </p:cNvPr>
          <p:cNvCxnSpPr>
            <a:cxnSpLocks/>
            <a:stCxn id="24" idx="2"/>
            <a:endCxn id="9" idx="0"/>
          </p:cNvCxnSpPr>
          <p:nvPr/>
        </p:nvCxnSpPr>
        <p:spPr>
          <a:xfrm flipH="1">
            <a:off x="4602122" y="3993912"/>
            <a:ext cx="523551" cy="3186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458DD5DD-1888-984F-9572-907916D1F44E}"/>
              </a:ext>
            </a:extLst>
          </p:cNvPr>
          <p:cNvCxnSpPr>
            <a:cxnSpLocks/>
            <a:stCxn id="24" idx="3"/>
            <a:endCxn id="17" idx="1"/>
          </p:cNvCxnSpPr>
          <p:nvPr/>
        </p:nvCxnSpPr>
        <p:spPr>
          <a:xfrm flipV="1">
            <a:off x="5636018" y="3803816"/>
            <a:ext cx="309204" cy="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F6D93E88-DA9F-774E-8910-DD2421294F8B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>
            <a:off x="6469458" y="3993387"/>
            <a:ext cx="977" cy="31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21E674C8-AEC5-2F4C-8CF8-924FCC167EA3}"/>
              </a:ext>
            </a:extLst>
          </p:cNvPr>
          <p:cNvSpPr/>
          <p:nvPr/>
        </p:nvSpPr>
        <p:spPr>
          <a:xfrm>
            <a:off x="5933693" y="2199614"/>
            <a:ext cx="1060002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PC/App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C9F17825-59CC-0740-ACBF-CE2D000ABD2F}"/>
              </a:ext>
            </a:extLst>
          </p:cNvPr>
          <p:cNvCxnSpPr>
            <a:cxnSpLocks/>
            <a:stCxn id="32" idx="2"/>
            <a:endCxn id="26" idx="0"/>
          </p:cNvCxnSpPr>
          <p:nvPr/>
        </p:nvCxnSpPr>
        <p:spPr>
          <a:xfrm>
            <a:off x="6463694" y="2578756"/>
            <a:ext cx="1238" cy="357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框架 33">
            <a:extLst>
              <a:ext uri="{FF2B5EF4-FFF2-40B4-BE49-F238E27FC236}">
                <a16:creationId xmlns:a16="http://schemas.microsoft.com/office/drawing/2014/main" id="{162312B7-33ED-8640-B768-DB48BDD03542}"/>
              </a:ext>
            </a:extLst>
          </p:cNvPr>
          <p:cNvSpPr/>
          <p:nvPr/>
        </p:nvSpPr>
        <p:spPr>
          <a:xfrm>
            <a:off x="3414508" y="1908950"/>
            <a:ext cx="2400899" cy="2987899"/>
          </a:xfrm>
          <a:prstGeom prst="frame">
            <a:avLst>
              <a:gd name="adj1" fmla="val 0"/>
            </a:avLst>
          </a:prstGeom>
          <a:ln w="127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5" name="框架 34">
            <a:extLst>
              <a:ext uri="{FF2B5EF4-FFF2-40B4-BE49-F238E27FC236}">
                <a16:creationId xmlns:a16="http://schemas.microsoft.com/office/drawing/2014/main" id="{905958B9-1078-0845-BA77-CBFDF05144F5}"/>
              </a:ext>
            </a:extLst>
          </p:cNvPr>
          <p:cNvSpPr/>
          <p:nvPr/>
        </p:nvSpPr>
        <p:spPr>
          <a:xfrm>
            <a:off x="5884331" y="1929244"/>
            <a:ext cx="1217272" cy="2967605"/>
          </a:xfrm>
          <a:prstGeom prst="frame">
            <a:avLst>
              <a:gd name="adj1" fmla="val 0"/>
            </a:avLst>
          </a:prstGeom>
          <a:ln w="127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B11136D-096C-5948-95FE-0F02391936F3}"/>
              </a:ext>
            </a:extLst>
          </p:cNvPr>
          <p:cNvSpPr txBox="1"/>
          <p:nvPr/>
        </p:nvSpPr>
        <p:spPr>
          <a:xfrm>
            <a:off x="4080410" y="156166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lt"/>
              </a:rPr>
              <a:t>秒杀业务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CBD7483-DE96-6A45-A084-6A848DCA1972}"/>
              </a:ext>
            </a:extLst>
          </p:cNvPr>
          <p:cNvSpPr txBox="1"/>
          <p:nvPr/>
        </p:nvSpPr>
        <p:spPr>
          <a:xfrm>
            <a:off x="5990265" y="157039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lt"/>
              </a:rPr>
              <a:t>通用业务</a:t>
            </a:r>
          </a:p>
        </p:txBody>
      </p:sp>
    </p:spTree>
    <p:extLst>
      <p:ext uri="{BB962C8B-B14F-4D97-AF65-F5344CB8AC3E}">
        <p14:creationId xmlns:p14="http://schemas.microsoft.com/office/powerpoint/2010/main" val="299746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587743" y="341316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 lang="zh-CN" dirty="0">
              <a:latin typeface="微软雅黑"/>
              <a:ea typeface="微软雅黑"/>
            </a:endParaRP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架构持续优化和演进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通用架构设计理论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（样例）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A42C7E-1DC3-5E4D-8747-F3FD07C2117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912882" y="1917891"/>
            <a:ext cx="5770179" cy="285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2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>
            <a:extLst>
              <a:ext uri="{FF2B5EF4-FFF2-40B4-BE49-F238E27FC236}">
                <a16:creationId xmlns:a16="http://schemas.microsoft.com/office/drawing/2014/main" id="{FC28E51E-5D71-4CDA-9788-D3C03DE74678}"/>
              </a:ext>
            </a:extLst>
          </p:cNvPr>
          <p:cNvSpPr>
            <a:spLocks/>
          </p:cNvSpPr>
          <p:nvPr/>
        </p:nvSpPr>
        <p:spPr>
          <a:xfrm>
            <a:off x="578722" y="1947785"/>
            <a:ext cx="7830988" cy="142289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本课程通过历年电商双十一中最常见的秒杀业务场景，来学习在</a:t>
            </a:r>
            <a:r>
              <a:rPr lang="zh-CN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超高并发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场景下，如何保障秒杀系统的</a:t>
            </a:r>
            <a:r>
              <a:rPr lang="zh-CN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高可用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一致性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DA967314-D943-4F30-911A-6828C715A1F4}"/>
              </a:ext>
            </a:extLst>
          </p:cNvPr>
          <p:cNvSpPr/>
          <p:nvPr/>
        </p:nvSpPr>
        <p:spPr>
          <a:xfrm>
            <a:off x="1967344" y="2540056"/>
            <a:ext cx="1018313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C52F2B78-42E6-4694-AFDD-CF86C1C6578F}"/>
              </a:ext>
            </a:extLst>
          </p:cNvPr>
          <p:cNvSpPr/>
          <p:nvPr/>
        </p:nvSpPr>
        <p:spPr>
          <a:xfrm>
            <a:off x="6289965" y="2546983"/>
            <a:ext cx="789710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7733D564-CEF5-4D10-805B-FC0FBB184CB3}"/>
              </a:ext>
            </a:extLst>
          </p:cNvPr>
          <p:cNvSpPr/>
          <p:nvPr/>
        </p:nvSpPr>
        <p:spPr>
          <a:xfrm>
            <a:off x="7287492" y="2540056"/>
            <a:ext cx="789710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F138FD45-D675-4A28-AF05-BF28974B3926}"/>
              </a:ext>
            </a:extLst>
          </p:cNvPr>
          <p:cNvSpPr/>
          <p:nvPr/>
        </p:nvSpPr>
        <p:spPr>
          <a:xfrm>
            <a:off x="1717962" y="3000161"/>
            <a:ext cx="1018312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">
            <a:extLst>
              <a:ext uri="{FF2B5EF4-FFF2-40B4-BE49-F238E27FC236}">
                <a16:creationId xmlns:a16="http://schemas.microsoft.com/office/drawing/2014/main" id="{3A3F64FD-A273-4653-BB59-9060328F611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65334E8-83B5-CF44-A9D3-44C20495E90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794836" y="3402250"/>
            <a:ext cx="1388061" cy="1285548"/>
          </a:xfrm>
          <a:prstGeom prst="rect">
            <a:avLst/>
          </a:prstGeom>
        </p:spPr>
      </p:pic>
      <p:sp>
        <p:nvSpPr>
          <p:cNvPr id="11" name="圆角矩形 10">
            <a:extLst>
              <a:ext uri="{FF2B5EF4-FFF2-40B4-BE49-F238E27FC236}">
                <a16:creationId xmlns:a16="http://schemas.microsoft.com/office/drawing/2014/main" id="{6834077A-A5E7-FC43-BCB9-9DA713C8511A}"/>
              </a:ext>
            </a:extLst>
          </p:cNvPr>
          <p:cNvSpPr/>
          <p:nvPr/>
        </p:nvSpPr>
        <p:spPr>
          <a:xfrm>
            <a:off x="3134116" y="3474938"/>
            <a:ext cx="4694068" cy="10112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r>
              <a:rPr lang="zh-CN" sz="1800"/>
              <a:t>什么是系统的高可用、一致性和高性能呢？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639510-2E1B-014D-8383-D25D236775DF}"/>
              </a:ext>
            </a:extLst>
          </p:cNvPr>
          <p:cNvSpPr txBox="1"/>
          <p:nvPr/>
        </p:nvSpPr>
        <p:spPr>
          <a:xfrm>
            <a:off x="-1082566" y="-1072055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91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架构持续优化和演进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应用性能优化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30AB443-E6C8-9F49-AC8F-7AD280BF46C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155141" y="1833205"/>
            <a:ext cx="798501" cy="705681"/>
          </a:xfrm>
          <a:prstGeom prst="rect">
            <a:avLst/>
          </a:prstGeom>
        </p:spPr>
      </p:pic>
      <p:sp>
        <p:nvSpPr>
          <p:cNvPr id="9" name="圆角矩形 8">
            <a:extLst>
              <a:ext uri="{FF2B5EF4-FFF2-40B4-BE49-F238E27FC236}">
                <a16:creationId xmlns:a16="http://schemas.microsoft.com/office/drawing/2014/main" id="{4A7B96A3-5FB3-794A-ABAE-4B91212117EC}"/>
              </a:ext>
            </a:extLst>
          </p:cNvPr>
          <p:cNvSpPr/>
          <p:nvPr/>
        </p:nvSpPr>
        <p:spPr>
          <a:xfrm>
            <a:off x="2953642" y="1833205"/>
            <a:ext cx="4337495" cy="6453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r>
              <a:rPr lang="zh-CN" altLang="en-US" sz="1800" dirty="0"/>
              <a:t>应用的性能优化可以从哪些方面入手呢？</a:t>
            </a:r>
            <a:endParaRPr lang="zh-CN" sz="1800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AA4CEDDA-96FB-EC48-8255-3F4B79D9CE1F}"/>
              </a:ext>
            </a:extLst>
          </p:cNvPr>
          <p:cNvSpPr/>
          <p:nvPr/>
        </p:nvSpPr>
        <p:spPr>
          <a:xfrm>
            <a:off x="2953642" y="3296652"/>
            <a:ext cx="1179095" cy="10948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时间</a:t>
            </a:r>
            <a:r>
              <a:rPr kumimoji="1" lang="en-US" altLang="zh-CN" dirty="0">
                <a:solidFill>
                  <a:schemeClr val="tx1"/>
                </a:solidFill>
              </a:rPr>
              <a:t>(</a:t>
            </a:r>
            <a:r>
              <a:rPr kumimoji="1" lang="zh-CN" altLang="en-US" dirty="0">
                <a:solidFill>
                  <a:srgbClr val="FF0000"/>
                </a:solidFill>
              </a:rPr>
              <a:t>快</a:t>
            </a:r>
            <a:r>
              <a:rPr kumimoji="1" lang="en-US" altLang="zh-CN" dirty="0">
                <a:solidFill>
                  <a:schemeClr val="tx1"/>
                </a:solidFill>
              </a:rPr>
              <a:t>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82084F1-170E-3341-9BE8-F99ADC10308F}"/>
              </a:ext>
            </a:extLst>
          </p:cNvPr>
          <p:cNvSpPr/>
          <p:nvPr/>
        </p:nvSpPr>
        <p:spPr>
          <a:xfrm>
            <a:off x="5662863" y="3296652"/>
            <a:ext cx="1179095" cy="10948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空间</a:t>
            </a:r>
            <a:r>
              <a:rPr kumimoji="1" lang="en-US" altLang="zh-CN" dirty="0">
                <a:solidFill>
                  <a:schemeClr val="tx1"/>
                </a:solidFill>
              </a:rPr>
              <a:t>(</a:t>
            </a:r>
            <a:r>
              <a:rPr kumimoji="1" lang="zh-CN" altLang="en-US" dirty="0">
                <a:solidFill>
                  <a:srgbClr val="FF0000"/>
                </a:solidFill>
              </a:rPr>
              <a:t>足</a:t>
            </a:r>
            <a:r>
              <a:rPr kumimoji="1" lang="en-US" altLang="zh-CN" dirty="0">
                <a:solidFill>
                  <a:schemeClr val="tx1"/>
                </a:solidFill>
              </a:rPr>
              <a:t>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D3279FD-5163-A243-8C8E-A0523A43693E}"/>
              </a:ext>
            </a:extLst>
          </p:cNvPr>
          <p:cNvSpPr/>
          <p:nvPr/>
        </p:nvSpPr>
        <p:spPr>
          <a:xfrm>
            <a:off x="3080084" y="2743201"/>
            <a:ext cx="697832" cy="66996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代码逻辑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4A9830-584A-DE40-A671-C5D44D55DD96}"/>
              </a:ext>
            </a:extLst>
          </p:cNvPr>
          <p:cNvSpPr/>
          <p:nvPr/>
        </p:nvSpPr>
        <p:spPr>
          <a:xfrm>
            <a:off x="4682760" y="3385304"/>
            <a:ext cx="7256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+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C36DDEA-B480-624F-B1CC-E6670C568AA0}"/>
              </a:ext>
            </a:extLst>
          </p:cNvPr>
          <p:cNvSpPr/>
          <p:nvPr/>
        </p:nvSpPr>
        <p:spPr>
          <a:xfrm>
            <a:off x="3984928" y="3539849"/>
            <a:ext cx="697832" cy="66996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链路路径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E722B55-7BDF-2A4D-B3FA-8A219248A2A5}"/>
              </a:ext>
            </a:extLst>
          </p:cNvPr>
          <p:cNvSpPr/>
          <p:nvPr/>
        </p:nvSpPr>
        <p:spPr>
          <a:xfrm>
            <a:off x="3219865" y="4170935"/>
            <a:ext cx="697832" cy="66996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木桶理论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770DFB7-1CFE-254C-B5C3-4B32C81AC0E3}"/>
              </a:ext>
            </a:extLst>
          </p:cNvPr>
          <p:cNvSpPr/>
          <p:nvPr/>
        </p:nvSpPr>
        <p:spPr>
          <a:xfrm>
            <a:off x="2329715" y="3490265"/>
            <a:ext cx="697832" cy="66996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并发设计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F4B3CFA-F4E7-9744-8B56-1AA6245A4A8F}"/>
              </a:ext>
            </a:extLst>
          </p:cNvPr>
          <p:cNvSpPr/>
          <p:nvPr/>
        </p:nvSpPr>
        <p:spPr>
          <a:xfrm>
            <a:off x="5958481" y="2743201"/>
            <a:ext cx="697832" cy="66996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应用无态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9182DE8-EE45-1D48-8F32-A96175459D8F}"/>
              </a:ext>
            </a:extLst>
          </p:cNvPr>
          <p:cNvSpPr/>
          <p:nvPr/>
        </p:nvSpPr>
        <p:spPr>
          <a:xfrm>
            <a:off x="5227404" y="3825249"/>
            <a:ext cx="697832" cy="66996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漏斗模型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2BD6E36-E304-5A40-B8B9-125ACE912BB7}"/>
              </a:ext>
            </a:extLst>
          </p:cNvPr>
          <p:cNvSpPr/>
          <p:nvPr/>
        </p:nvSpPr>
        <p:spPr>
          <a:xfrm>
            <a:off x="6593305" y="3825249"/>
            <a:ext cx="697832" cy="66996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代码优化</a:t>
            </a:r>
          </a:p>
        </p:txBody>
      </p:sp>
    </p:spTree>
    <p:extLst>
      <p:ext uri="{BB962C8B-B14F-4D97-AF65-F5344CB8AC3E}">
        <p14:creationId xmlns:p14="http://schemas.microsoft.com/office/powerpoint/2010/main" val="132757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10" grpId="0" animBg="1"/>
      <p:bldP spid="3" grpId="0" animBg="1"/>
      <p:bldP spid="4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架构持续优化和演进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应用性能优化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30AB443-E6C8-9F49-AC8F-7AD280BF46C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155141" y="1833205"/>
            <a:ext cx="798501" cy="705681"/>
          </a:xfrm>
          <a:prstGeom prst="rect">
            <a:avLst/>
          </a:prstGeom>
        </p:spPr>
      </p:pic>
      <p:sp>
        <p:nvSpPr>
          <p:cNvPr id="9" name="圆角矩形 8">
            <a:extLst>
              <a:ext uri="{FF2B5EF4-FFF2-40B4-BE49-F238E27FC236}">
                <a16:creationId xmlns:a16="http://schemas.microsoft.com/office/drawing/2014/main" id="{4A7B96A3-5FB3-794A-ABAE-4B91212117EC}"/>
              </a:ext>
            </a:extLst>
          </p:cNvPr>
          <p:cNvSpPr/>
          <p:nvPr/>
        </p:nvSpPr>
        <p:spPr>
          <a:xfrm>
            <a:off x="2953642" y="1833205"/>
            <a:ext cx="4337495" cy="6453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r>
              <a:rPr lang="zh-CN" altLang="en-US" sz="1800" dirty="0"/>
              <a:t>应用的性能优化具体有哪些手段呢？</a:t>
            </a:r>
            <a:endParaRPr lang="zh-CN" sz="18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E2A72A-1168-FB44-954C-E612BD393DD1}"/>
              </a:ext>
            </a:extLst>
          </p:cNvPr>
          <p:cNvSpPr/>
          <p:nvPr/>
        </p:nvSpPr>
        <p:spPr>
          <a:xfrm>
            <a:off x="2953642" y="3296652"/>
            <a:ext cx="1179095" cy="10948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时间</a:t>
            </a:r>
            <a:r>
              <a:rPr kumimoji="1" lang="en-US" altLang="zh-CN" dirty="0">
                <a:solidFill>
                  <a:schemeClr val="tx1"/>
                </a:solidFill>
              </a:rPr>
              <a:t>(</a:t>
            </a:r>
            <a:r>
              <a:rPr kumimoji="1" lang="zh-CN" altLang="en-US" dirty="0">
                <a:solidFill>
                  <a:srgbClr val="FF0000"/>
                </a:solidFill>
              </a:rPr>
              <a:t>快</a:t>
            </a:r>
            <a:r>
              <a:rPr kumimoji="1" lang="en-US" altLang="zh-CN" dirty="0">
                <a:solidFill>
                  <a:schemeClr val="tx1"/>
                </a:solidFill>
              </a:rPr>
              <a:t>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68D734-CFC1-2441-95E5-0CB825F1637B}"/>
              </a:ext>
            </a:extLst>
          </p:cNvPr>
          <p:cNvSpPr/>
          <p:nvPr/>
        </p:nvSpPr>
        <p:spPr>
          <a:xfrm>
            <a:off x="5662863" y="3296652"/>
            <a:ext cx="1179095" cy="10948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空间</a:t>
            </a:r>
            <a:r>
              <a:rPr kumimoji="1" lang="en-US" altLang="zh-CN" dirty="0">
                <a:solidFill>
                  <a:schemeClr val="tx1"/>
                </a:solidFill>
              </a:rPr>
              <a:t>(</a:t>
            </a:r>
            <a:r>
              <a:rPr kumimoji="1" lang="zh-CN" altLang="en-US" dirty="0">
                <a:solidFill>
                  <a:srgbClr val="FF0000"/>
                </a:solidFill>
              </a:rPr>
              <a:t>足</a:t>
            </a:r>
            <a:r>
              <a:rPr kumimoji="1" lang="en-US" altLang="zh-CN" dirty="0">
                <a:solidFill>
                  <a:schemeClr val="tx1"/>
                </a:solidFill>
              </a:rPr>
              <a:t>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F169E6D-33DA-A244-8365-9CD50E2B5293}"/>
              </a:ext>
            </a:extLst>
          </p:cNvPr>
          <p:cNvSpPr/>
          <p:nvPr/>
        </p:nvSpPr>
        <p:spPr>
          <a:xfrm>
            <a:off x="3080084" y="2743201"/>
            <a:ext cx="697832" cy="66996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减少</a:t>
            </a:r>
            <a:r>
              <a:rPr kumimoji="1" lang="en-US" altLang="zh-CN" sz="1200" dirty="0">
                <a:solidFill>
                  <a:schemeClr val="tx1"/>
                </a:solidFill>
              </a:rPr>
              <a:t>DB</a:t>
            </a:r>
            <a:r>
              <a:rPr kumimoji="1" lang="zh-CN" altLang="en-US" sz="1200" dirty="0">
                <a:solidFill>
                  <a:schemeClr val="tx1"/>
                </a:solidFill>
              </a:rPr>
              <a:t>访问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BFC1087-1563-0745-A226-A96900368F29}"/>
              </a:ext>
            </a:extLst>
          </p:cNvPr>
          <p:cNvSpPr/>
          <p:nvPr/>
        </p:nvSpPr>
        <p:spPr>
          <a:xfrm>
            <a:off x="4682760" y="3385304"/>
            <a:ext cx="7256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+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B0A3CB1-D3E7-9445-88ED-A14EBF51AFAA}"/>
              </a:ext>
            </a:extLst>
          </p:cNvPr>
          <p:cNvSpPr/>
          <p:nvPr/>
        </p:nvSpPr>
        <p:spPr>
          <a:xfrm>
            <a:off x="3984928" y="3539849"/>
            <a:ext cx="697832" cy="66996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增加缓存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A513500-60E8-DB40-9723-C9026350CBF0}"/>
              </a:ext>
            </a:extLst>
          </p:cNvPr>
          <p:cNvSpPr/>
          <p:nvPr/>
        </p:nvSpPr>
        <p:spPr>
          <a:xfrm>
            <a:off x="3219865" y="4170935"/>
            <a:ext cx="697832" cy="66996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异步</a:t>
            </a:r>
            <a:r>
              <a:rPr kumimoji="1" lang="en-US" altLang="zh-CN" sz="1200" dirty="0">
                <a:solidFill>
                  <a:schemeClr val="tx1"/>
                </a:solidFill>
              </a:rPr>
              <a:t>I/O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ED51BF0-9AAD-1F45-A015-0EE9DF7E4B20}"/>
              </a:ext>
            </a:extLst>
          </p:cNvPr>
          <p:cNvSpPr/>
          <p:nvPr/>
        </p:nvSpPr>
        <p:spPr>
          <a:xfrm>
            <a:off x="2329715" y="3490265"/>
            <a:ext cx="697832" cy="66996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超时设置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CB1BBD7-951F-F646-8241-9AEBCEA3C4BE}"/>
              </a:ext>
            </a:extLst>
          </p:cNvPr>
          <p:cNvSpPr/>
          <p:nvPr/>
        </p:nvSpPr>
        <p:spPr>
          <a:xfrm>
            <a:off x="5958481" y="2743201"/>
            <a:ext cx="697832" cy="66996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扩容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B4A59C9-E908-D44B-AA87-82339B0E2BE4}"/>
              </a:ext>
            </a:extLst>
          </p:cNvPr>
          <p:cNvSpPr/>
          <p:nvPr/>
        </p:nvSpPr>
        <p:spPr>
          <a:xfrm>
            <a:off x="5227404" y="3825249"/>
            <a:ext cx="697832" cy="66996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限流降级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886D0A4-1976-6147-91B2-2B545620C0F1}"/>
              </a:ext>
            </a:extLst>
          </p:cNvPr>
          <p:cNvSpPr/>
          <p:nvPr/>
        </p:nvSpPr>
        <p:spPr>
          <a:xfrm>
            <a:off x="6593305" y="3825249"/>
            <a:ext cx="697832" cy="66996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削峰</a:t>
            </a:r>
          </a:p>
        </p:txBody>
      </p:sp>
    </p:spTree>
    <p:extLst>
      <p:ext uri="{BB962C8B-B14F-4D97-AF65-F5344CB8AC3E}">
        <p14:creationId xmlns:p14="http://schemas.microsoft.com/office/powerpoint/2010/main" val="53455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  <p:bldP spid="22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架构持续优化和演进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应用性能优化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【</a:t>
            </a:r>
            <a:r>
              <a:rPr kumimoji="1" lang="zh-CN" altLang="en-US" sz="2400" dirty="0">
                <a:solidFill>
                  <a:srgbClr val="000000"/>
                </a:solidFill>
                <a:latin typeface="Microsoft YaHei"/>
                <a:ea typeface="Microsoft YaHei"/>
              </a:rPr>
              <a:t>前置排队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】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297FB28-757D-CD42-9763-A24F73F9EC41}"/>
              </a:ext>
            </a:extLst>
          </p:cNvPr>
          <p:cNvSpPr/>
          <p:nvPr/>
        </p:nvSpPr>
        <p:spPr>
          <a:xfrm>
            <a:off x="2887492" y="2563473"/>
            <a:ext cx="721895" cy="806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A546B33-26F9-1345-A083-FE77AF028521}"/>
              </a:ext>
            </a:extLst>
          </p:cNvPr>
          <p:cNvSpPr/>
          <p:nvPr/>
        </p:nvSpPr>
        <p:spPr>
          <a:xfrm>
            <a:off x="3609387" y="2563473"/>
            <a:ext cx="721895" cy="806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6CEFAFC-2D11-234C-A956-434894DC2AF8}"/>
              </a:ext>
            </a:extLst>
          </p:cNvPr>
          <p:cNvSpPr/>
          <p:nvPr/>
        </p:nvSpPr>
        <p:spPr>
          <a:xfrm>
            <a:off x="4331282" y="2563473"/>
            <a:ext cx="721895" cy="806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C286CB1-8924-D647-9C57-DBC98EA381DE}"/>
              </a:ext>
            </a:extLst>
          </p:cNvPr>
          <p:cNvSpPr/>
          <p:nvPr/>
        </p:nvSpPr>
        <p:spPr>
          <a:xfrm>
            <a:off x="5053177" y="2563473"/>
            <a:ext cx="721895" cy="806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F2581B8-FD25-8546-85AA-1838A95D01F5}"/>
              </a:ext>
            </a:extLst>
          </p:cNvPr>
          <p:cNvSpPr/>
          <p:nvPr/>
        </p:nvSpPr>
        <p:spPr>
          <a:xfrm>
            <a:off x="5775072" y="2563473"/>
            <a:ext cx="721895" cy="806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0F85FB0-3315-F24E-90E0-E02F5EA0C801}"/>
              </a:ext>
            </a:extLst>
          </p:cNvPr>
          <p:cNvSpPr/>
          <p:nvPr/>
        </p:nvSpPr>
        <p:spPr>
          <a:xfrm>
            <a:off x="6496967" y="2563473"/>
            <a:ext cx="721895" cy="806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51969F-31A2-0048-8ACD-981CD339E8EF}"/>
              </a:ext>
            </a:extLst>
          </p:cNvPr>
          <p:cNvSpPr txBox="1"/>
          <p:nvPr/>
        </p:nvSpPr>
        <p:spPr>
          <a:xfrm>
            <a:off x="4137702" y="2118306"/>
            <a:ext cx="18309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可供秒杀的件数为</a:t>
            </a:r>
            <a:r>
              <a:rPr kumimoji="1" lang="en-US" altLang="zh-CN" b="1" dirty="0"/>
              <a:t>4</a:t>
            </a:r>
            <a:r>
              <a:rPr kumimoji="1" lang="zh-CN" altLang="en-US" b="1" dirty="0"/>
              <a:t>件</a:t>
            </a:r>
          </a:p>
        </p:txBody>
      </p:sp>
      <p:cxnSp>
        <p:nvCxnSpPr>
          <p:cNvPr id="7" name="肘形连接符 6">
            <a:extLst>
              <a:ext uri="{FF2B5EF4-FFF2-40B4-BE49-F238E27FC236}">
                <a16:creationId xmlns:a16="http://schemas.microsoft.com/office/drawing/2014/main" id="{BEEBD418-6DE7-644F-ABB4-B74F75D97343}"/>
              </a:ext>
            </a:extLst>
          </p:cNvPr>
          <p:cNvCxnSpPr>
            <a:cxnSpLocks/>
          </p:cNvCxnSpPr>
          <p:nvPr/>
        </p:nvCxnSpPr>
        <p:spPr>
          <a:xfrm>
            <a:off x="2165597" y="2390559"/>
            <a:ext cx="739941" cy="446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>
            <a:extLst>
              <a:ext uri="{FF2B5EF4-FFF2-40B4-BE49-F238E27FC236}">
                <a16:creationId xmlns:a16="http://schemas.microsoft.com/office/drawing/2014/main" id="{21194E06-90AB-F245-8B6C-75689C7969C0}"/>
              </a:ext>
            </a:extLst>
          </p:cNvPr>
          <p:cNvCxnSpPr>
            <a:cxnSpLocks/>
          </p:cNvCxnSpPr>
          <p:nvPr/>
        </p:nvCxnSpPr>
        <p:spPr>
          <a:xfrm flipV="1">
            <a:off x="2165597" y="3116927"/>
            <a:ext cx="721895" cy="3977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4DA414B-524F-274B-B665-CCBEF5BD36D3}"/>
              </a:ext>
            </a:extLst>
          </p:cNvPr>
          <p:cNvSpPr txBox="1"/>
          <p:nvPr/>
        </p:nvSpPr>
        <p:spPr>
          <a:xfrm>
            <a:off x="3144921" y="2816845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DBED2E2-16AA-1A4E-919C-9C077A8C94A9}"/>
              </a:ext>
            </a:extLst>
          </p:cNvPr>
          <p:cNvSpPr txBox="1"/>
          <p:nvPr/>
        </p:nvSpPr>
        <p:spPr>
          <a:xfrm>
            <a:off x="3830285" y="2825512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AC71393-2E99-3E42-B1DA-809DB6A62BF5}"/>
              </a:ext>
            </a:extLst>
          </p:cNvPr>
          <p:cNvSpPr txBox="1"/>
          <p:nvPr/>
        </p:nvSpPr>
        <p:spPr>
          <a:xfrm>
            <a:off x="4549581" y="2828517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1EE59A3-7877-0A45-A9DF-E2641BFD56B4}"/>
              </a:ext>
            </a:extLst>
          </p:cNvPr>
          <p:cNvSpPr txBox="1"/>
          <p:nvPr/>
        </p:nvSpPr>
        <p:spPr>
          <a:xfrm>
            <a:off x="5312115" y="2840549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0EE6513-6B01-224C-9DFE-823918014657}"/>
              </a:ext>
            </a:extLst>
          </p:cNvPr>
          <p:cNvSpPr txBox="1"/>
          <p:nvPr/>
        </p:nvSpPr>
        <p:spPr>
          <a:xfrm>
            <a:off x="5950288" y="2840549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AD5F907-8302-554A-920A-AF536828A27F}"/>
              </a:ext>
            </a:extLst>
          </p:cNvPr>
          <p:cNvSpPr txBox="1"/>
          <p:nvPr/>
        </p:nvSpPr>
        <p:spPr>
          <a:xfrm>
            <a:off x="6687092" y="2837544"/>
            <a:ext cx="3145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AF62BDBA-EA13-D346-A6FB-8DBD570E931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355722" y="3826807"/>
            <a:ext cx="798501" cy="705681"/>
          </a:xfrm>
          <a:prstGeom prst="rect">
            <a:avLst/>
          </a:prstGeom>
        </p:spPr>
      </p:pic>
      <p:sp>
        <p:nvSpPr>
          <p:cNvPr id="43" name="圆角矩形 42">
            <a:extLst>
              <a:ext uri="{FF2B5EF4-FFF2-40B4-BE49-F238E27FC236}">
                <a16:creationId xmlns:a16="http://schemas.microsoft.com/office/drawing/2014/main" id="{EA94B5B0-A271-BA47-8754-4579AF2CC9E3}"/>
              </a:ext>
            </a:extLst>
          </p:cNvPr>
          <p:cNvSpPr/>
          <p:nvPr/>
        </p:nvSpPr>
        <p:spPr>
          <a:xfrm>
            <a:off x="3154223" y="3826807"/>
            <a:ext cx="3532869" cy="6453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r>
              <a:rPr lang="zh-CN" altLang="en-US" sz="1800" dirty="0"/>
              <a:t>前置排队数目怎么来确定呢？</a:t>
            </a:r>
            <a:endParaRPr lang="zh-CN" sz="1800" dirty="0"/>
          </a:p>
        </p:txBody>
      </p:sp>
    </p:spTree>
    <p:extLst>
      <p:ext uri="{BB962C8B-B14F-4D97-AF65-F5344CB8AC3E}">
        <p14:creationId xmlns:p14="http://schemas.microsoft.com/office/powerpoint/2010/main" val="81162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31" grpId="0" animBg="1"/>
      <p:bldP spid="32" grpId="0" animBg="1"/>
      <p:bldP spid="33" grpId="0" animBg="1"/>
      <p:bldP spid="5" grpId="0"/>
      <p:bldP spid="35" grpId="0"/>
      <p:bldP spid="36" grpId="0"/>
      <p:bldP spid="37" grpId="0"/>
      <p:bldP spid="38" grpId="0"/>
      <p:bldP spid="39" grpId="0"/>
      <p:bldP spid="40" grpId="0"/>
      <p:bldP spid="4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架构持续优化和演进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应用性能优化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【</a:t>
            </a:r>
            <a:r>
              <a:rPr kumimoji="1" lang="zh-CN" altLang="en-US" sz="2400" dirty="0">
                <a:solidFill>
                  <a:srgbClr val="000000"/>
                </a:solidFill>
                <a:latin typeface="Microsoft YaHei"/>
                <a:ea typeface="Microsoft YaHei"/>
              </a:rPr>
              <a:t>消息队列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】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8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4.2.1 应用性能优化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410359" y="940611"/>
            <a:ext cx="7025192" cy="4202889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284160" y="48270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4.2.2 系统隔离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422683" y="1001084"/>
            <a:ext cx="6712876" cy="3912282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4.2.2 系统隔离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667994" y="1035668"/>
            <a:ext cx="6429375" cy="4027349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4.2.3 动静分离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990654" y="940611"/>
            <a:ext cx="5162692" cy="407631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4.2.3 动静分离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400410" y="940611"/>
            <a:ext cx="6573314" cy="4099328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4.2.4 缓存设计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773691" y="1316882"/>
            <a:ext cx="7956067" cy="29502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9A2E16FE-4A42-AB4C-9F31-1E8E0190EA2D}"/>
              </a:ext>
            </a:extLst>
          </p:cNvPr>
          <p:cNvSpPr/>
          <p:nvPr/>
        </p:nvSpPr>
        <p:spPr>
          <a:xfrm>
            <a:off x="631092" y="3024423"/>
            <a:ext cx="1388634" cy="6776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dirty="0"/>
              <a:t>秒杀系统衡量</a:t>
            </a:r>
          </a:p>
          <a:p>
            <a:pPr algn="ctr"/>
            <a:r>
              <a:rPr lang="zh-CN" dirty="0"/>
              <a:t>三大核心指标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EC13171F-8AB2-124C-B86A-2B2B3F85DB91}"/>
              </a:ext>
            </a:extLst>
          </p:cNvPr>
          <p:cNvSpPr/>
          <p:nvPr/>
        </p:nvSpPr>
        <p:spPr>
          <a:xfrm>
            <a:off x="3136206" y="3049151"/>
            <a:ext cx="1448251" cy="6776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350">
                <a:latin typeface="Calibri"/>
                <a:ea typeface="等线"/>
              </a:rPr>
              <a:t>一致性</a:t>
            </a:r>
            <a:r>
              <a:rPr lang="zh-CN"/>
              <a:t>【</a:t>
            </a:r>
            <a:r>
              <a:rPr lang="zh-CN" sz="1350">
                <a:latin typeface="Calibri"/>
                <a:ea typeface="等线"/>
              </a:rPr>
              <a:t>准</a:t>
            </a:r>
            <a:r>
              <a:rPr lang="zh-CN"/>
              <a:t>】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9C833C11-D226-174B-87D6-1CC8BD55E489}"/>
              </a:ext>
            </a:extLst>
          </p:cNvPr>
          <p:cNvSpPr/>
          <p:nvPr/>
        </p:nvSpPr>
        <p:spPr>
          <a:xfrm>
            <a:off x="3136206" y="4176712"/>
            <a:ext cx="1448251" cy="6776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350">
                <a:latin typeface="Calibri"/>
                <a:ea typeface="等线"/>
              </a:rPr>
              <a:t>高性能</a:t>
            </a:r>
            <a:r>
              <a:rPr lang="zh-CN"/>
              <a:t>【</a:t>
            </a:r>
            <a:r>
              <a:rPr lang="zh-CN" sz="1350">
                <a:latin typeface="Calibri"/>
                <a:ea typeface="等线"/>
              </a:rPr>
              <a:t>快</a:t>
            </a:r>
            <a:r>
              <a:rPr lang="zh-CN"/>
              <a:t>】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D3F5A201-D964-7D49-A25B-6F7FF4206B83}"/>
              </a:ext>
            </a:extLst>
          </p:cNvPr>
          <p:cNvSpPr/>
          <p:nvPr/>
        </p:nvSpPr>
        <p:spPr>
          <a:xfrm>
            <a:off x="3136206" y="1921590"/>
            <a:ext cx="1448251" cy="6776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350">
                <a:latin typeface="Calibri"/>
                <a:ea typeface="等线"/>
              </a:rPr>
              <a:t>高可用</a:t>
            </a:r>
            <a:r>
              <a:rPr lang="zh-CN"/>
              <a:t>【</a:t>
            </a:r>
            <a:r>
              <a:rPr lang="zh-CN" sz="1350">
                <a:latin typeface="Calibri"/>
                <a:ea typeface="等线"/>
              </a:rPr>
              <a:t>稳</a:t>
            </a:r>
            <a:r>
              <a:rPr lang="zh-CN"/>
              <a:t>】</a:t>
            </a:r>
          </a:p>
        </p:txBody>
      </p:sp>
      <p:cxnSp>
        <p:nvCxnSpPr>
          <p:cNvPr id="11" name="肘形连接符 10">
            <a:extLst>
              <a:ext uri="{FF2B5EF4-FFF2-40B4-BE49-F238E27FC236}">
                <a16:creationId xmlns:a16="http://schemas.microsoft.com/office/drawing/2014/main" id="{89F9BA62-9762-A242-90DD-A46C905732BC}"/>
              </a:ext>
            </a:extLst>
          </p:cNvPr>
          <p:cNvCxnSpPr/>
          <p:nvPr/>
        </p:nvCxnSpPr>
        <p:spPr>
          <a:xfrm flipV="1">
            <a:off x="2030835" y="2280115"/>
            <a:ext cx="1133125" cy="1088689"/>
          </a:xfrm>
          <a:prstGeom prst="bentConnector3">
            <a:avLst/>
          </a:prstGeom>
          <a:solidFill>
            <a:srgbClr val="FFE1B2"/>
          </a:solidFill>
          <a:ln w="25400">
            <a:solidFill>
              <a:srgbClr val="000000"/>
            </a:solidFill>
            <a:prstDash val="solid"/>
            <a:headEnd/>
            <a:tailEnd/>
          </a:ln>
        </p:spPr>
      </p:cxnSp>
      <p:cxnSp>
        <p:nvCxnSpPr>
          <p:cNvPr id="12" name="肘形连接符 11">
            <a:extLst>
              <a:ext uri="{FF2B5EF4-FFF2-40B4-BE49-F238E27FC236}">
                <a16:creationId xmlns:a16="http://schemas.microsoft.com/office/drawing/2014/main" id="{EA4B7682-8BB9-F947-AE0E-736CE0EA685B}"/>
              </a:ext>
            </a:extLst>
          </p:cNvPr>
          <p:cNvCxnSpPr/>
          <p:nvPr/>
        </p:nvCxnSpPr>
        <p:spPr>
          <a:xfrm>
            <a:off x="2030835" y="3391022"/>
            <a:ext cx="1155343" cy="1122016"/>
          </a:xfrm>
          <a:prstGeom prst="bentConnector3">
            <a:avLst>
              <a:gd name="adj1" fmla="val 49038"/>
            </a:avLst>
          </a:prstGeom>
          <a:solidFill>
            <a:srgbClr val="FFE1B2"/>
          </a:solidFill>
          <a:ln w="25400">
            <a:solidFill>
              <a:srgbClr val="000000"/>
            </a:solidFill>
            <a:prstDash val="solid"/>
            <a:headEnd/>
            <a:tailEnd/>
          </a:ln>
        </p:spPr>
      </p:cxn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10602C6A-DD6C-674D-AA2F-8BE51CBAD244}"/>
              </a:ext>
            </a:extLst>
          </p:cNvPr>
          <p:cNvCxnSpPr/>
          <p:nvPr/>
        </p:nvCxnSpPr>
        <p:spPr>
          <a:xfrm>
            <a:off x="2130817" y="3368804"/>
            <a:ext cx="1033144" cy="22218"/>
          </a:xfrm>
          <a:prstGeom prst="bentConnector3">
            <a:avLst>
              <a:gd name="adj1" fmla="val 43548"/>
            </a:avLst>
          </a:prstGeom>
          <a:solidFill>
            <a:srgbClr val="FFE1B2"/>
          </a:solidFill>
          <a:ln w="25400">
            <a:solidFill>
              <a:srgbClr val="000000"/>
            </a:solidFill>
            <a:prstDash val="solid"/>
            <a:headEnd/>
            <a:tailEnd/>
          </a:ln>
        </p:spPr>
      </p:cxnSp>
      <p:sp>
        <p:nvSpPr>
          <p:cNvPr id="15" name=" 14">
            <a:extLst>
              <a:ext uri="{FF2B5EF4-FFF2-40B4-BE49-F238E27FC236}">
                <a16:creationId xmlns:a16="http://schemas.microsoft.com/office/drawing/2014/main" id="{6401C46D-04AB-0E4F-8F91-E0AC96906F65}"/>
              </a:ext>
            </a:extLst>
          </p:cNvPr>
          <p:cNvSpPr/>
          <p:nvPr/>
        </p:nvSpPr>
        <p:spPr>
          <a:xfrm>
            <a:off x="4680619" y="1898667"/>
            <a:ext cx="4242664" cy="747974"/>
          </a:xfrm>
          <a:solidFill>
            <a:srgbClr val="FFE1B2"/>
          </a:solidFill>
        </p:spPr>
        <p:txBody>
          <a:bodyPr anchor="ctr"/>
          <a:lstStyle/>
          <a:p>
            <a:pPr algn="dist"/>
            <a:endParaRPr lang="zh-CN" dirty="0"/>
          </a:p>
        </p:txBody>
      </p:sp>
      <p:sp>
        <p:nvSpPr>
          <p:cNvPr id="16" name=" 15">
            <a:extLst>
              <a:ext uri="{FF2B5EF4-FFF2-40B4-BE49-F238E27FC236}">
                <a16:creationId xmlns:a16="http://schemas.microsoft.com/office/drawing/2014/main" id="{958DD505-B506-7E46-A74E-C189CA1AE433}"/>
              </a:ext>
            </a:extLst>
          </p:cNvPr>
          <p:cNvSpPr/>
          <p:nvPr/>
        </p:nvSpPr>
        <p:spPr>
          <a:xfrm>
            <a:off x="4892649" y="1018796"/>
            <a:ext cx="3893999" cy="548227"/>
          </a:xfrm>
          <a:solidFill>
            <a:srgbClr val="FFE1B2"/>
          </a:solidFill>
        </p:spPr>
        <p:txBody>
          <a:bodyPr/>
          <a:lstStyle/>
          <a:p>
            <a:pPr algn="ctr"/>
            <a:endParaRPr lang="zh-CN" dirty="0"/>
          </a:p>
        </p:txBody>
      </p:sp>
      <p:sp>
        <p:nvSpPr>
          <p:cNvPr id="17" name=" 16">
            <a:extLst>
              <a:ext uri="{FF2B5EF4-FFF2-40B4-BE49-F238E27FC236}">
                <a16:creationId xmlns:a16="http://schemas.microsoft.com/office/drawing/2014/main" id="{4114891B-BB96-E54F-A1C0-F5FDFBDD9865}"/>
              </a:ext>
            </a:extLst>
          </p:cNvPr>
          <p:cNvSpPr/>
          <p:nvPr/>
        </p:nvSpPr>
        <p:spPr>
          <a:xfrm>
            <a:off x="1432923" y="1376890"/>
            <a:ext cx="3844062" cy="510774"/>
          </a:xfrm>
          <a:solidFill>
            <a:srgbClr val="FFE1B2"/>
          </a:solidFill>
        </p:spPr>
        <p:txBody>
          <a:bodyPr/>
          <a:lstStyle/>
          <a:p>
            <a:pPr algn="ctr"/>
            <a:endParaRPr lang="zh-CN" dirty="0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21AB8EF5-61FF-274B-B5D4-684EF5E32B65}"/>
              </a:ext>
            </a:extLst>
          </p:cNvPr>
          <p:cNvSpPr/>
          <p:nvPr/>
        </p:nvSpPr>
        <p:spPr>
          <a:xfrm>
            <a:off x="4708451" y="1930916"/>
            <a:ext cx="4078197" cy="677653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 anchor="ctr"/>
          <a:lstStyle/>
          <a:p>
            <a:pPr algn="dist"/>
            <a:r>
              <a:rPr lang="zh-CN" altLang="zh-CN" dirty="0">
                <a:solidFill>
                  <a:srgbClr val="FF0000"/>
                </a:solidFill>
              </a:rPr>
              <a:t>高可用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zh-CN" dirty="0"/>
              <a:t>指流量符合预期时肯定要稳定；流量超出预期时也同样不能掉链子，要保证秒杀活动顺利完成</a:t>
            </a: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EABF3F3B-65D0-ED45-A0DF-9262555BB538}"/>
              </a:ext>
            </a:extLst>
          </p:cNvPr>
          <p:cNvSpPr/>
          <p:nvPr/>
        </p:nvSpPr>
        <p:spPr>
          <a:xfrm>
            <a:off x="4716901" y="3041086"/>
            <a:ext cx="4069747" cy="677653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 anchor="ctr"/>
          <a:lstStyle/>
          <a:p>
            <a:r>
              <a:rPr lang="zh-CN" altLang="zh-CN" dirty="0">
                <a:solidFill>
                  <a:srgbClr val="FF0000"/>
                </a:solidFill>
              </a:rPr>
              <a:t>一致性</a:t>
            </a:r>
            <a:r>
              <a:rPr lang="zh-CN" altLang="zh-CN" dirty="0"/>
              <a:t>，指的是数据的一致性；秒杀5台小米手机，那就只能成交5台，多一台少一台都不行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81D4B695-5152-5345-88CA-3CE98FB767C2}"/>
              </a:ext>
            </a:extLst>
          </p:cNvPr>
          <p:cNvSpPr/>
          <p:nvPr/>
        </p:nvSpPr>
        <p:spPr>
          <a:xfrm>
            <a:off x="4708451" y="4176712"/>
            <a:ext cx="4069747" cy="677653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 anchor="ctr"/>
          <a:lstStyle/>
          <a:p>
            <a:r>
              <a:rPr lang="zh-CN" altLang="zh-CN" dirty="0">
                <a:solidFill>
                  <a:srgbClr val="FF0000"/>
                </a:solidFill>
              </a:rPr>
              <a:t>高性能</a:t>
            </a:r>
            <a:r>
              <a:rPr lang="zh-CN" altLang="zh-CN" dirty="0"/>
              <a:t>，指的是系统响应快，用户体验好；不会出现系统异常或下单很慢等情况</a:t>
            </a:r>
          </a:p>
        </p:txBody>
      </p:sp>
    </p:spTree>
    <p:extLst>
      <p:ext uri="{BB962C8B-B14F-4D97-AF65-F5344CB8AC3E}">
        <p14:creationId xmlns:p14="http://schemas.microsoft.com/office/powerpoint/2010/main" val="21484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9" grpId="0" animBg="1"/>
      <p:bldP spid="20" grpId="0" animBg="1"/>
      <p:bldP spid="2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4.2.4 缓存设计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758990" y="1070124"/>
            <a:ext cx="6627104" cy="3990236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4.2.4 缓存设计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478190" y="1021158"/>
            <a:ext cx="6774463" cy="3869194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4.2.5 集群流量控制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2243051" y="1012591"/>
            <a:ext cx="5325287" cy="396581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4.2.5 集群流量控制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/>
        </p:blipFill>
        <p:spPr>
          <a:xfrm>
            <a:off x="2358022" y="940611"/>
            <a:ext cx="5509586" cy="4202889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4.2.6 秒杀关键设计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232879" y="1049881"/>
            <a:ext cx="7575765" cy="4061869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4.2.7 安全设计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975640" y="989577"/>
            <a:ext cx="5192720" cy="4027349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312524" y="3070196"/>
            <a:ext cx="4700971" cy="123811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数据一致性</a:t>
            </a:r>
          </a:p>
          <a:p>
            <a:pPr marL="359474" indent="-359474">
              <a:buFont typeface="Wingdings" charset="0"/>
              <a:buChar char="Ø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强一致性</a:t>
            </a:r>
          </a:p>
          <a:p>
            <a:pPr marL="359474" indent="-359474">
              <a:buFont typeface="Wingdings" charset="0"/>
              <a:buChar char="Ø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弱一致性</a:t>
            </a:r>
          </a:p>
          <a:p>
            <a:pPr marL="359474" indent="-359474">
              <a:buFont typeface="Wingdings" charset="0"/>
              <a:buChar char="Ø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最终一致性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312524" y="1297881"/>
            <a:ext cx="6211134" cy="167536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高并发优化的核心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少请求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少读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少写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读少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写少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2512219" y="471201"/>
            <a:ext cx="4119561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4.3 本章小结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05986" y="2140788"/>
            <a:ext cx="3273872" cy="951562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4800"/>
              <a:t>谢谢！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前序知识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熟悉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MyBatis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、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MySQL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和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Redis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熟悉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Java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Spring Boot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Eclipse/IDEA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熟悉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Maven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、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Linux/Unix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和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Shell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58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课程目标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掌握超高并发架构的理论和具体实践方法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掌握电商中秒杀业务及其具体设计和实现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掌握衡量系统架构优劣的理论和度量手段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3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学好这门课需要准备哪些前序知识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学习这门课我们要达到怎样的目标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学完这门课能得到什么收获和提升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88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>
            <a:extLst>
              <a:ext uri="{FF2B5EF4-FFF2-40B4-BE49-F238E27FC236}">
                <a16:creationId xmlns:a16="http://schemas.microsoft.com/office/drawing/2014/main" id="{F30ED7F7-C1A1-43E6-8B28-0C28C94DCB64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u="none" strike="noStrike" kern="0" cap="none" spc="0" baseline="0" dirty="0"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系统分析设计和实现</a:t>
            </a:r>
          </a:p>
        </p:txBody>
      </p:sp>
      <p:sp>
        <p:nvSpPr>
          <p:cNvPr id="15" name="矩形">
            <a:extLst>
              <a:ext uri="{FF2B5EF4-FFF2-40B4-BE49-F238E27FC236}">
                <a16:creationId xmlns:a16="http://schemas.microsoft.com/office/drawing/2014/main" id="{E7F713A0-0F3A-4639-B8D6-97F589BF683C}"/>
              </a:ext>
            </a:extLst>
          </p:cNvPr>
          <p:cNvSpPr>
            <a:spLocks/>
          </p:cNvSpPr>
          <p:nvPr/>
        </p:nvSpPr>
        <p:spPr>
          <a:xfrm>
            <a:off x="1339861" y="220609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秒杀的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系统设计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F593B74B-B457-400C-8392-7460EC879F4C}"/>
              </a:ext>
            </a:extLst>
          </p:cNvPr>
          <p:cNvSpPr>
            <a:spLocks/>
          </p:cNvSpPr>
          <p:nvPr/>
        </p:nvSpPr>
        <p:spPr>
          <a:xfrm>
            <a:off x="1336188" y="14540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秒杀的系统分析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>
            <a:extLst>
              <a:ext uri="{FF2B5EF4-FFF2-40B4-BE49-F238E27FC236}">
                <a16:creationId xmlns:a16="http://schemas.microsoft.com/office/drawing/2014/main" id="{AE30A34E-F96D-4ABD-962E-65380626E21A}"/>
              </a:ext>
            </a:extLst>
          </p:cNvPr>
          <p:cNvSpPr>
            <a:spLocks/>
          </p:cNvSpPr>
          <p:nvPr/>
        </p:nvSpPr>
        <p:spPr>
          <a:xfrm>
            <a:off x="1356876" y="295955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秒杀的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系统实现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6399</TotalTime>
  <Words>2598</Words>
  <Application>Microsoft Macintosh PowerPoint</Application>
  <PresentationFormat>全屏显示(16:9)</PresentationFormat>
  <Paragraphs>506</Paragraphs>
  <Slides>57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7" baseType="lpstr">
      <vt:lpstr>等线</vt:lpstr>
      <vt:lpstr>等线 Light</vt:lpstr>
      <vt:lpstr>Microsoft YaHei</vt:lpstr>
      <vt:lpstr>Microsoft YaHei</vt:lpstr>
      <vt:lpstr>Arial</vt:lpstr>
      <vt:lpstr>Calibri</vt:lpstr>
      <vt:lpstr>Calibri Light</vt:lpstr>
      <vt:lpstr>Times New Roman</vt:lpstr>
      <vt:lpstr>Wingdings</vt:lpstr>
      <vt:lpstr>Office 主题​​</vt:lpstr>
      <vt:lpstr>解密双十一之电商秒杀系统实战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解密双十一之电商秒杀系统实战</dc:title>
  <cp:lastModifiedBy>Microsoft Office User</cp:lastModifiedBy>
  <cp:revision>296</cp:revision>
  <dcterms:modified xsi:type="dcterms:W3CDTF">2020-03-08T14:13:29Z</dcterms:modified>
</cp:coreProperties>
</file>