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27" r:id="rId10"/>
    <p:sldId id="326" r:id="rId11"/>
    <p:sldId id="329" r:id="rId12"/>
    <p:sldId id="330" r:id="rId13"/>
    <p:sldId id="32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521415D9-36F7-43E2-AB2F-B90AF26B5E84}">
      <p14:sectionLst xmlns:p14="http://schemas.microsoft.com/office/powerpoint/2010/main">
        <p14:section name="开篇" id="{1AF6B665-F27A-AF42-B7E5-09FD1DE5DCC5}">
          <p14:sldIdLst>
            <p14:sldId id="310"/>
            <p14:sldId id="311"/>
          </p14:sldIdLst>
        </p14:section>
        <p14:section name="课程介绍和课程目标" id="{2A227418-00C5-1E41-90D1-62BA5A496A1A}">
          <p14:sldIdLst>
            <p14:sldId id="316"/>
            <p14:sldId id="314"/>
            <p14:sldId id="325"/>
            <p14:sldId id="317"/>
            <p14:sldId id="315"/>
            <p14:sldId id="324"/>
          </p14:sldIdLst>
        </p14:section>
        <p14:section name="系统分析设计和实现" id="{076B7F75-A03B-E14F-9EA0-9DC05EB833ED}">
          <p14:sldIdLst>
            <p14:sldId id="327"/>
            <p14:sldId id="326"/>
            <p14:sldId id="329"/>
            <p14:sldId id="330"/>
            <p14:sldId id="32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0"/>
    <p:restoredTop sz="81547"/>
  </p:normalViewPr>
  <p:slideViewPr>
    <p:cSldViewPr snapToGrid="0" snapToObjects="1">
      <p:cViewPr varScale="1">
        <p:scale>
          <a:sx n="122" d="100"/>
          <a:sy n="122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这就是我们即将开始的课程，引入标题后。大家好，开始课程之前，我先进行简单的个人介绍，牛皮吹完了，我们言归正传，大家都知道</a:t>
            </a:r>
            <a:endParaRPr kumimoji="1" lang="en-US" altLang="zh-CN" dirty="0"/>
          </a:p>
          <a:p>
            <a:r>
              <a:rPr kumimoji="1" lang="zh-CN" altLang="en-US" dirty="0"/>
              <a:t>电商业务：阿里，京东，拼多多，亚马逊</a:t>
            </a:r>
            <a:endParaRPr kumimoji="1" lang="en-US" altLang="zh-CN" dirty="0"/>
          </a:p>
          <a:p>
            <a:r>
              <a:rPr kumimoji="1" lang="zh-CN" altLang="en-US" dirty="0"/>
              <a:t>业务规模和技术难度来说，电商系统组成：商品和类目，搜索和推荐，交易和订单，支付和结算，营销和优惠，供应链和物流，会员和权益、买家和卖家等，</a:t>
            </a:r>
            <a:endParaRPr kumimoji="1" lang="en-US" altLang="zh-CN" dirty="0"/>
          </a:p>
          <a:p>
            <a:r>
              <a:rPr kumimoji="1" lang="zh-CN" altLang="en-US" dirty="0"/>
              <a:t>引入秒杀系统，一秒杀完，火车票，秒杀系统的特点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1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02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559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1、点题：“自顶向下，分而治之”--在上一节体现了【done】</a:t>
            </a:r>
          </a:p>
          <a:p>
            <a:r>
              <a:rPr lang="zh-CN"/>
              <a:t>2、举个具体例子【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面向过程的设计理念</a:t>
            </a:r>
            <a:r>
              <a:rPr lang="zh-CN"/>
              <a:t>】比如：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五子棋，面向过程的设计思路就是首先分析问题的步骤：1、开始游戏，2、黑子先走，3、绘制画面，4、判断输赢，5、轮到白子，6、绘制画面，7、判断输赢，8、返回步骤2，9、输出最后结果。把上面每个步骤用不同的方法来实现。</a:t>
            </a:r>
          </a:p>
          <a:p>
            <a:r>
              <a:rPr lang="zh-CN"/>
              <a:t>3、分层：水平分层+垂直分层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1、路由层：LVS</a:t>
            </a:r>
          </a:p>
          <a:p>
            <a:r>
              <a:rPr lang="zh-CN"/>
              <a:t>2、应用层：改成 域 + 域补充丰富一点</a:t>
            </a:r>
          </a:p>
          <a:p>
            <a:r>
              <a:rPr lang="zh-CN"/>
              <a:t>3、参考spring cloud的系统架构图</a:t>
            </a:r>
          </a:p>
          <a:p>
            <a:r>
              <a:rPr lang="zh-CN"/>
              <a:t>4、补充：代理层</a:t>
            </a:r>
          </a:p>
          <a:p>
            <a:r>
              <a:rPr lang="zh-CN"/>
              <a:t>5、消息也是一种存储 spring.io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1、去掉tb_user，替换为session的设计【done】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1、DB缓存的补充</a:t>
            </a:r>
          </a:p>
          <a:p>
            <a:r>
              <a:rPr lang="zh-CN"/>
              <a:t>2、图要想想怎么来画</a:t>
            </a:r>
          </a:p>
          <a:p>
            <a:r>
              <a:rPr lang="zh-CN"/>
              <a:t>3、缓存的更新、缓存的预热、缓存失效，缓存击穿、缓存雪崩 的影响</a:t>
            </a:r>
          </a:p>
          <a:p>
            <a:r>
              <a:rPr lang="zh-CN"/>
              <a:t>4、整体链路的缓存，从端侧、接入层、cdn、应用到db缓存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提前的整体视角</a:t>
            </a:r>
            <a:endParaRPr kumimoji="1" lang="en-US" altLang="zh-CN" dirty="0"/>
          </a:p>
          <a:p>
            <a:r>
              <a:rPr kumimoji="1" lang="zh-CN" altLang="en-US" dirty="0"/>
              <a:t>知识体系和非入门，理解和共鸣</a:t>
            </a:r>
            <a:endParaRPr kumimoji="1" lang="en-US" altLang="zh-CN" dirty="0"/>
          </a:p>
          <a:p>
            <a:r>
              <a:rPr kumimoji="1" lang="zh-CN" altLang="en-US" dirty="0"/>
              <a:t>程度，解决问题，上升台阶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1、流程图：下单：两步校验  查询缓存和数据库  扣减库存的过程 排队优化【done】</a:t>
            </a:r>
          </a:p>
          <a:p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1、补充压测的理论：纯理论+BAT怎么做的</a:t>
            </a:r>
          </a:p>
          <a:p>
            <a:r>
              <a:rPr lang="zh-CN"/>
              <a:t>2、指标+系统环境的一致性（预发，生产）、压测模型的构造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1、压测数据的准备：影子库、影子表、怎么构造数据和清理数据、打标和标的传递（压测数据和正常数据的隔离）</a:t>
            </a:r>
          </a:p>
          <a:p>
            <a:r>
              <a:rPr lang="zh-CN"/>
              <a:t>2、环境的搭建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1、只讲述业务指标：qps rt</a:t>
            </a:r>
          </a:p>
          <a:p>
            <a:r>
              <a:rPr lang="zh-CN"/>
              <a:t>2、参考：jmeter的最佳实现</a:t>
            </a:r>
          </a:p>
          <a:p>
            <a:r>
              <a:rPr lang="zh-CN"/>
              <a:t>3、demo需补充障碍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双十一实战背景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秒杀特点典型，完整，高并发代表性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举一反三，触类旁通，吾生也有涯，而知也无涯。以有涯随无涯，殆已！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13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先解释概念，再提出衡量标准</a:t>
            </a:r>
            <a:endParaRPr lang="en-US" altLang="zh-CN" dirty="0"/>
          </a:p>
          <a:p>
            <a:r>
              <a:rPr lang="zh-CN" altLang="en-US" dirty="0"/>
              <a:t>其他标准后面再说，伸缩性，安全性，可扩展性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阿里自成体系的对应产品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清晰的目标等于成功了一半</a:t>
            </a:r>
            <a:endParaRPr lang="en-US" altLang="zh-CN" dirty="0"/>
          </a:p>
          <a:p>
            <a:r>
              <a:rPr lang="zh-CN" altLang="en-US" dirty="0"/>
              <a:t>抛砖引玉，真正有所得</a:t>
            </a:r>
            <a:endParaRPr lang="en-US" altLang="zh-CN" dirty="0"/>
          </a:p>
          <a:p>
            <a:r>
              <a:rPr lang="zh-CN" altLang="en-US" dirty="0"/>
              <a:t>理论指导的实战，接近阿里京东等大厂，理论，为什么</a:t>
            </a:r>
            <a:endParaRPr lang="en-US" altLang="zh-CN" dirty="0"/>
          </a:p>
          <a:p>
            <a:r>
              <a:rPr lang="zh-CN" altLang="en-US" dirty="0"/>
              <a:t>量化和可视化，健康，容量，公说公有理婆说婆有理，度量好坏，指引方向，优化方向和瓶颈识别，心中有底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提前的整体视角</a:t>
            </a:r>
            <a:endParaRPr kumimoji="1" lang="en-US" altLang="zh-CN" dirty="0"/>
          </a:p>
          <a:p>
            <a:r>
              <a:rPr kumimoji="1" lang="zh-CN" altLang="en-US" dirty="0"/>
              <a:t>知识体系和非入门，理解和共鸣</a:t>
            </a:r>
            <a:endParaRPr kumimoji="1" lang="en-US" altLang="zh-CN" dirty="0"/>
          </a:p>
          <a:p>
            <a:r>
              <a:rPr kumimoji="1" lang="zh-CN" altLang="en-US" dirty="0"/>
              <a:t>程度，解决问题，上升台阶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61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清晰的目标等于成功了一半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09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业务场景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AEBE0-D749-594E-A9DF-F165EA16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06" y="1783605"/>
            <a:ext cx="4913716" cy="31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用户数量远大于库存数量，只有少部分用户能够成功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大量用户在同一时间，抢购同一商品，瞬时流量激增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实际卖出商品不能超出计划卖出的商品，即不能超卖</a:t>
            </a:r>
          </a:p>
        </p:txBody>
      </p:sp>
    </p:spTree>
    <p:extLst>
      <p:ext uri="{BB962C8B-B14F-4D97-AF65-F5344CB8AC3E}">
        <p14:creationId xmlns:p14="http://schemas.microsoft.com/office/powerpoint/2010/main" val="20811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93705" y="1401092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通用架构设计理论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93705" y="2474861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秒杀系统架构设计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45541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66086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818910" y="2061262"/>
            <a:ext cx="324590" cy="411979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5093566" y="206761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理论 到 实践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818910" y="3107862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下箭头 13"/>
          <p:cNvSpPr/>
          <p:nvPr/>
        </p:nvSpPr>
        <p:spPr>
          <a:xfrm>
            <a:off x="3901430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下箭头 14"/>
          <p:cNvSpPr/>
          <p:nvPr/>
        </p:nvSpPr>
        <p:spPr>
          <a:xfrm>
            <a:off x="5896575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矩形 15"/>
          <p:cNvSpPr/>
          <p:nvPr/>
        </p:nvSpPr>
        <p:spPr>
          <a:xfrm>
            <a:off x="3980462" y="3451178"/>
            <a:ext cx="2159771" cy="174779"/>
          </a:xfrm>
          <a:prstGeom prst="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文本框 16"/>
          <p:cNvSpPr txBox="1"/>
          <p:nvPr/>
        </p:nvSpPr>
        <p:spPr>
          <a:xfrm>
            <a:off x="5143500" y="310786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solidFill>
                  <a:srgbClr val="FF0200"/>
                </a:solidFill>
                <a:latin typeface="微软雅黑"/>
                <a:ea typeface="微软雅黑"/>
              </a:rPr>
              <a:t>自顶向下、</a:t>
            </a:r>
            <a:r>
              <a:rPr lang="zh-CN">
                <a:solidFill>
                  <a:srgbClr val="FF0200"/>
                </a:solidFill>
              </a:rPr>
              <a:t>分而治之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8827" y="1788827"/>
            <a:ext cx="2318164" cy="214696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3613999" y="1290035"/>
            <a:ext cx="879356" cy="8362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/>
        </p:blipFill>
        <p:spPr>
          <a:xfrm>
            <a:off x="3613999" y="2363805"/>
            <a:ext cx="879356" cy="8362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3613999" y="3424964"/>
            <a:ext cx="879356" cy="8362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/>
        </p:blipFill>
        <p:spPr>
          <a:xfrm>
            <a:off x="5873770" y="1452248"/>
            <a:ext cx="879356" cy="83628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/>
        </p:blipFill>
        <p:spPr>
          <a:xfrm>
            <a:off x="6822696" y="1452248"/>
            <a:ext cx="879356" cy="83628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/>
        </p:blipFill>
        <p:spPr>
          <a:xfrm>
            <a:off x="5873770" y="2956972"/>
            <a:ext cx="879356" cy="83628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/>
        </p:blipFill>
        <p:spPr>
          <a:xfrm>
            <a:off x="6822696" y="2956972"/>
            <a:ext cx="879356" cy="83628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2476991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662800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2995086" y="1788827"/>
            <a:ext cx="2098479" cy="1870285"/>
          </a:xfrm>
          <a:prstGeom prst="star6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>
                <a:solidFill>
                  <a:srgbClr val="FF0000"/>
                </a:solidFill>
              </a:rPr>
              <a:t>分层+模块化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42490" y="1439548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圆角矩形 18"/>
          <p:cNvSpPr/>
          <p:nvPr/>
        </p:nvSpPr>
        <p:spPr>
          <a:xfrm>
            <a:off x="5942490" y="2956972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文本框 19"/>
          <p:cNvSpPr txBox="1"/>
          <p:nvPr/>
        </p:nvSpPr>
        <p:spPr>
          <a:xfrm>
            <a:off x="4799072" y="2241614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归类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37308" y="2241614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拆解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8738" y="157437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复杂问题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42991" y="959835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简单问题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4614" y="110934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同类问题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782191" y="797750"/>
            <a:ext cx="8077376" cy="418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/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algn="ctr"/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954641" y="1082612"/>
            <a:ext cx="7234719" cy="33576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sp>
        <p:nvSpPr>
          <p:cNvPr id="7" name="椭圆 6"/>
          <p:cNvSpPr/>
          <p:nvPr/>
        </p:nvSpPr>
        <p:spPr>
          <a:xfrm>
            <a:off x="1233107" y="1433244"/>
            <a:ext cx="1610815" cy="1533052"/>
          </a:xfrm>
          <a:prstGeom prst="ellipse">
            <a:avLst/>
          </a:prstGeom>
          <a:solidFill>
            <a:srgbClr val="EE93F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高性能</a:t>
            </a:r>
          </a:p>
        </p:txBody>
      </p:sp>
      <p:sp>
        <p:nvSpPr>
          <p:cNvPr id="8" name="椭圆 7"/>
          <p:cNvSpPr/>
          <p:nvPr/>
        </p:nvSpPr>
        <p:spPr>
          <a:xfrm>
            <a:off x="2432905" y="2088697"/>
            <a:ext cx="1610815" cy="1533052"/>
          </a:xfrm>
          <a:prstGeom prst="ellipse">
            <a:avLst/>
          </a:prstGeom>
          <a:solidFill>
            <a:srgbClr val="D9EAD3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高可用</a:t>
            </a:r>
          </a:p>
        </p:txBody>
      </p:sp>
      <p:sp>
        <p:nvSpPr>
          <p:cNvPr id="9" name="椭圆 8"/>
          <p:cNvSpPr/>
          <p:nvPr/>
        </p:nvSpPr>
        <p:spPr>
          <a:xfrm>
            <a:off x="3811092" y="1433244"/>
            <a:ext cx="1610815" cy="1533052"/>
          </a:xfrm>
          <a:prstGeom prst="ellipse">
            <a:avLst/>
          </a:prstGeom>
          <a:solidFill>
            <a:srgbClr val="CFC7F4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可伸缩</a:t>
            </a:r>
          </a:p>
        </p:txBody>
      </p:sp>
      <p:sp>
        <p:nvSpPr>
          <p:cNvPr id="10" name="椭圆 9"/>
          <p:cNvSpPr/>
          <p:nvPr/>
        </p:nvSpPr>
        <p:spPr>
          <a:xfrm>
            <a:off x="4988672" y="2199770"/>
            <a:ext cx="1610815" cy="1533052"/>
          </a:xfrm>
          <a:prstGeom prst="ellipse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可扩展</a:t>
            </a:r>
          </a:p>
        </p:txBody>
      </p:sp>
      <p:sp>
        <p:nvSpPr>
          <p:cNvPr id="11" name="椭圆 10"/>
          <p:cNvSpPr/>
          <p:nvPr/>
        </p:nvSpPr>
        <p:spPr>
          <a:xfrm>
            <a:off x="6310670" y="1433244"/>
            <a:ext cx="1610815" cy="1533052"/>
          </a:xfrm>
          <a:prstGeom prst="ellipse">
            <a:avLst/>
          </a:prstGeom>
          <a:solidFill>
            <a:srgbClr val="6CDE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安全性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04895" y="3884540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>
                <a:solidFill>
                  <a:srgbClr val="FF0000"/>
                </a:solidFill>
              </a:rPr>
              <a:t>5大架构维度</a:t>
            </a:r>
          </a:p>
        </p:txBody>
      </p:sp>
      <p:sp>
        <p:nvSpPr>
          <p:cNvPr id="13" name="上弧形箭头 12"/>
          <p:cNvSpPr/>
          <p:nvPr/>
        </p:nvSpPr>
        <p:spPr>
          <a:xfrm>
            <a:off x="2121832" y="3599513"/>
            <a:ext cx="5487881" cy="688762"/>
          </a:xfrm>
          <a:prstGeom prst="curvedUp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秒杀系统架构设计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37335" y="0"/>
            <a:ext cx="6069330" cy="5143500"/>
          </a:xfrm>
          <a:prstGeom prst="rect">
            <a:avLst/>
          </a:prstGeom>
        </p:spPr>
      </p:pic>
      <p:sp>
        <p:nvSpPr>
          <p:cNvPr id="8" name="六角星 7"/>
          <p:cNvSpPr/>
          <p:nvPr/>
        </p:nvSpPr>
        <p:spPr>
          <a:xfrm>
            <a:off x="3570488" y="413345"/>
            <a:ext cx="661664" cy="724085"/>
          </a:xfrm>
          <a:prstGeom prst="star6">
            <a:avLst/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ea typeface="Microsoft YaHei"/>
              </a:rPr>
              <a:t>动静分离</a:t>
            </a:r>
          </a:p>
        </p:txBody>
      </p:sp>
      <p:sp>
        <p:nvSpPr>
          <p:cNvPr id="9" name="六角星 8"/>
          <p:cNvSpPr/>
          <p:nvPr/>
        </p:nvSpPr>
        <p:spPr>
          <a:xfrm>
            <a:off x="2206476" y="1199977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流量管控</a:t>
            </a:r>
          </a:p>
        </p:txBody>
      </p:sp>
      <p:sp>
        <p:nvSpPr>
          <p:cNvPr id="10" name="六角星 9"/>
          <p:cNvSpPr/>
          <p:nvPr/>
        </p:nvSpPr>
        <p:spPr>
          <a:xfrm>
            <a:off x="2206476" y="1847728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流量隔离</a:t>
            </a:r>
          </a:p>
        </p:txBody>
      </p:sp>
      <p:sp>
        <p:nvSpPr>
          <p:cNvPr id="11" name="六角星 10"/>
          <p:cNvSpPr/>
          <p:nvPr/>
        </p:nvSpPr>
        <p:spPr>
          <a:xfrm>
            <a:off x="4528668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2" name="六角星 11"/>
          <p:cNvSpPr/>
          <p:nvPr/>
        </p:nvSpPr>
        <p:spPr>
          <a:xfrm>
            <a:off x="4104330" y="4035000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3" name="六角星 12"/>
          <p:cNvSpPr/>
          <p:nvPr/>
        </p:nvSpPr>
        <p:spPr>
          <a:xfrm>
            <a:off x="2206476" y="3757941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缓存设计</a:t>
            </a:r>
          </a:p>
        </p:txBody>
      </p:sp>
      <p:sp>
        <p:nvSpPr>
          <p:cNvPr id="14" name="六角星 13"/>
          <p:cNvSpPr/>
          <p:nvPr/>
        </p:nvSpPr>
        <p:spPr>
          <a:xfrm>
            <a:off x="5702185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安全设计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-50736" y="26951"/>
            <a:ext cx="457940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2.2.2 秒杀系统架构设计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存储设计（数据库）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3178612" y="1548097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8612" y="1217897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（1）商品表tb_product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3178612" y="334155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库存数量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max_limit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最大购买数量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min_limit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最小购买数量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8612" y="3011352"/>
            <a:ext cx="199269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（2）库存表tb_stock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存储设计（缓存）</a:t>
            </a:r>
          </a:p>
        </p:txBody>
      </p:sp>
      <p:sp>
        <p:nvSpPr>
          <p:cNvPr id="7" name=" 6"/>
          <p:cNvSpPr/>
          <p:nvPr/>
        </p:nvSpPr>
        <p:spPr>
          <a:xfrm>
            <a:off x="387011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（1）缓存结构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306" y="1511956"/>
            <a:ext cx="242718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K-V结构：</a:t>
            </a:r>
          </a:p>
          <a:p>
            <a:r>
              <a:rPr lang="zh-CN"/>
              <a:t>&lt;product_id, stock_info&gt;</a:t>
            </a:r>
          </a:p>
        </p:txBody>
      </p:sp>
      <p:sp>
        <p:nvSpPr>
          <p:cNvPr id="9" name=" 8"/>
          <p:cNvSpPr/>
          <p:nvPr/>
        </p:nvSpPr>
        <p:spPr>
          <a:xfrm>
            <a:off x="4007562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（2）缓存机制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254000" y="3036610"/>
            <a:ext cx="1388061" cy="128554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466060" y="3120628"/>
            <a:ext cx="2541502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600"/>
              <a:t>1、缓存失效怎么办呢？</a:t>
            </a:r>
          </a:p>
          <a:p>
            <a:r>
              <a:rPr lang="zh-CN" sz="1600"/>
              <a:t>2、如何防止缓存击穿？</a:t>
            </a:r>
          </a:p>
        </p:txBody>
      </p:sp>
      <p:pic>
        <p:nvPicPr>
          <p:cNvPr id="12" name="图片 11"/>
          <p:cNvPicPr/>
          <p:nvPr/>
        </p:nvPicPr>
        <p:blipFill>
          <a:blip r:embed="rId4"/>
          <a:stretch/>
        </p:blipFill>
        <p:spPr>
          <a:xfrm>
            <a:off x="4202156" y="1036254"/>
            <a:ext cx="4816376" cy="4028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2.2.4 应用设计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678075" y="1055458"/>
            <a:ext cx="6504907" cy="39945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2.3 秒杀系统实现</a:t>
            </a:r>
          </a:p>
        </p:txBody>
      </p:sp>
      <p:sp>
        <p:nvSpPr>
          <p:cNvPr id="7" name="右箭头标注 6"/>
          <p:cNvSpPr/>
          <p:nvPr/>
        </p:nvSpPr>
        <p:spPr>
          <a:xfrm>
            <a:off x="1977415" y="1388697"/>
            <a:ext cx="2044088" cy="2366232"/>
          </a:xfrm>
          <a:prstGeom prst="rightArrowCallou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开发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4021502" y="1388697"/>
            <a:ext cx="2066306" cy="2366232"/>
          </a:xfrm>
          <a:prstGeom prst="rightArrowCallou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部署</a:t>
            </a:r>
          </a:p>
        </p:txBody>
      </p:sp>
      <p:sp>
        <p:nvSpPr>
          <p:cNvPr id="9" name="矩形 8"/>
          <p:cNvSpPr/>
          <p:nvPr/>
        </p:nvSpPr>
        <p:spPr>
          <a:xfrm>
            <a:off x="6087808" y="1388697"/>
            <a:ext cx="1410852" cy="2366232"/>
          </a:xfrm>
          <a:prstGeom prst="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运行</a:t>
            </a:r>
          </a:p>
        </p:txBody>
      </p:sp>
      <p:sp>
        <p:nvSpPr>
          <p:cNvPr id="10" name="操作按钮: 影片 9"/>
          <p:cNvSpPr/>
          <p:nvPr/>
        </p:nvSpPr>
        <p:spPr>
          <a:xfrm>
            <a:off x="4021502" y="3972578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209582" y="2003732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5大架构维度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209582" y="1414564"/>
            <a:ext cx="5148385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自顶向下、分而治之=&gt;分层、模块化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2.4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209582" y="2592900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全链路缓存设计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209582" y="3182068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缓存常见问题解决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5530722" y="2176004"/>
            <a:ext cx="2634343" cy="26623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FF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课程设计和课程目标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3730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微软雅黑"/>
                <a:ea typeface="微软雅黑"/>
              </a:rPr>
              <a:t>三 压测系统原理及测试实践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3.1 压力测试理论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2271710" y="1001957"/>
            <a:ext cx="5196844" cy="40445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3.2 压测准备（Jmeter）</a:t>
            </a:r>
          </a:p>
        </p:txBody>
      </p:sp>
      <p:sp>
        <p:nvSpPr>
          <p:cNvPr id="7" name=" 6"/>
          <p:cNvSpPr/>
          <p:nvPr/>
        </p:nvSpPr>
        <p:spPr>
          <a:xfrm>
            <a:off x="2413140" y="4566070"/>
            <a:ext cx="5080000" cy="412330"/>
          </a:xfrm>
        </p:spPr>
        <p:txBody>
          <a:bodyPr/>
          <a:lstStyle/>
          <a:p>
            <a:r>
              <a:rPr>
                <a:hlinkClick r:id="rId3"/>
              </a:rPr>
              <a:t>http://jmeter.apache.org/usermanual/index.html</a:t>
            </a:r>
          </a:p>
        </p:txBody>
      </p:sp>
      <p:pic>
        <p:nvPicPr>
          <p:cNvPr id="8" name="图片 7"/>
          <p:cNvPicPr/>
          <p:nvPr/>
        </p:nvPicPr>
        <p:blipFill>
          <a:blip r:embed="rId4"/>
          <a:stretch/>
        </p:blipFill>
        <p:spPr>
          <a:xfrm>
            <a:off x="692150" y="1679345"/>
            <a:ext cx="8101705" cy="1603541"/>
          </a:xfrm>
          <a:prstGeom prst="rect">
            <a:avLst/>
          </a:prstGeom>
        </p:spPr>
      </p:pic>
      <p:sp>
        <p:nvSpPr>
          <p:cNvPr id="9" name="操作按钮: 影片 8"/>
          <p:cNvSpPr/>
          <p:nvPr/>
        </p:nvSpPr>
        <p:spPr>
          <a:xfrm>
            <a:off x="4062612" y="3644029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3.3 压测执行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645770" y="1330119"/>
            <a:ext cx="8169680" cy="2483389"/>
          </a:xfrm>
          <a:prstGeom prst="rect">
            <a:avLst/>
          </a:prstGeom>
        </p:spPr>
      </p:pic>
      <p:sp>
        <p:nvSpPr>
          <p:cNvPr id="8" name="操作按钮: 影片 7"/>
          <p:cNvSpPr/>
          <p:nvPr/>
        </p:nvSpPr>
        <p:spPr>
          <a:xfrm>
            <a:off x="4050220" y="3904603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851508" y="471201"/>
            <a:ext cx="57983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3.4 压测结果分析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sp>
        <p:nvSpPr>
          <p:cNvPr id="7" name="操作按钮: 影片 6"/>
          <p:cNvSpPr/>
          <p:nvPr/>
        </p:nvSpPr>
        <p:spPr>
          <a:xfrm>
            <a:off x="3891673" y="2178560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28849" y="148449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200"/>
                </a:solidFill>
              </a:rPr>
              <a:t>补充压测结果截图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2448833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Jmeter如何做压力测试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3.5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1312524" y="3081310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压测结果的总结分析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3" name="可选流程 12"/>
          <p:cNvSpPr/>
          <p:nvPr/>
        </p:nvSpPr>
        <p:spPr>
          <a:xfrm>
            <a:off x="3234604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系统隔离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6" name="可选流程 15"/>
          <p:cNvSpPr/>
          <p:nvPr/>
        </p:nvSpPr>
        <p:spPr>
          <a:xfrm>
            <a:off x="6121612" y="178841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动静分离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540056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546983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540056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300016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秒杀系统衡量</a:t>
            </a:r>
          </a:p>
          <a:p>
            <a:pPr algn="ctr"/>
            <a:r>
              <a:rPr lang="zh-CN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一致性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准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高性能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快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高可用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稳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64440"/>
            <a:ext cx="3844062" cy="7479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 dirty="0">
                <a:solidFill>
                  <a:srgbClr val="FF0000"/>
                </a:solidFill>
              </a:rPr>
              <a:t>高可用</a:t>
            </a:r>
            <a:r>
              <a:rPr lang="zh-CN" dirty="0"/>
              <a:t>，指的是流量符合预期时肯定要稳定；流量超出预期时也同样不能掉链子，要保证秒杀活动顺利完成</a:t>
            </a:r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680619" y="3178578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一致性</a:t>
            </a:r>
            <a:r>
              <a:rPr lang="zh-CN"/>
              <a:t>，指的是数据的一致性；秒杀5台小米手机，那就只能成交5台，多一台少一台都不行</a:t>
            </a:r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4680619" y="4257652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高性能</a:t>
            </a:r>
            <a:r>
              <a:rPr lang="zh-CN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u="none" strike="noStrike" kern="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系统分析设计和实现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秒杀的系统分析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1662</Words>
  <Application>Microsoft Macintosh PowerPoint</Application>
  <PresentationFormat>全屏显示(16:9)</PresentationFormat>
  <Paragraphs>268</Paragraphs>
  <Slides>53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等线 Light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用户</cp:lastModifiedBy>
  <cp:revision>36</cp:revision>
  <dcterms:modified xsi:type="dcterms:W3CDTF">2020-02-19T13:20:24Z</dcterms:modified>
</cp:coreProperties>
</file>