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6" r:id="rId6"/>
    <p:sldId id="262" r:id="rId7"/>
    <p:sldId id="263" r:id="rId8"/>
    <p:sldId id="264" r:id="rId9"/>
    <p:sldId id="267" r:id="rId10"/>
    <p:sldId id="265" r:id="rId11"/>
    <p:sldId id="273" r:id="rId12"/>
    <p:sldId id="277" r:id="rId13"/>
    <p:sldId id="268" r:id="rId14"/>
    <p:sldId id="274" r:id="rId15"/>
    <p:sldId id="276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258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t14@mails.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6225" y="2205990"/>
            <a:ext cx="909891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latin typeface="Arial" charset="0"/>
              </a:rPr>
              <a:t>RON: Reverse Connection with Objectness Prior </a:t>
            </a:r>
          </a:p>
          <a:p>
            <a:pPr algn="ctr"/>
            <a:r>
              <a:rPr lang="zh-CN" altLang="en-US" sz="3200" dirty="0">
                <a:latin typeface="Arial" charset="0"/>
              </a:rPr>
              <a:t> </a:t>
            </a:r>
            <a:r>
              <a:rPr lang="zh-CN" altLang="en-US" sz="3200" dirty="0">
                <a:latin typeface="Arial" charset="0"/>
                <a:sym typeface="+mn-ea"/>
              </a:rPr>
              <a:t>Networks </a:t>
            </a:r>
            <a:r>
              <a:rPr lang="zh-CN" altLang="en-US" sz="3200" dirty="0">
                <a:latin typeface="Arial" charset="0"/>
              </a:rPr>
              <a:t>for Object Detection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73692" y="3619500"/>
            <a:ext cx="8263673" cy="14773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Arial" charset="0"/>
                <a:ea typeface="+mj-ea"/>
                <a:cs typeface="+mj-cs"/>
                <a:sym typeface="+mn-ea"/>
              </a:rPr>
              <a:t>Tao </a:t>
            </a:r>
            <a:r>
              <a:rPr lang="en-US" altLang="zh-CN" sz="2000" dirty="0" smtClean="0">
                <a:latin typeface="Arial" charset="0"/>
                <a:ea typeface="+mj-ea"/>
                <a:cs typeface="+mj-cs"/>
                <a:sym typeface="+mn-ea"/>
              </a:rPr>
              <a:t>Kong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Arial" charset="0"/>
                <a:ea typeface="+mj-ea"/>
                <a:cs typeface="+mj-cs"/>
                <a:sym typeface="+mn-ea"/>
                <a:hlinkClick r:id="rId2"/>
              </a:rPr>
              <a:t>kt14@mails.Tsinghua.edu.cn</a:t>
            </a:r>
            <a:endParaRPr lang="en-US" altLang="zh-CN" sz="2000" dirty="0" smtClean="0">
              <a:latin typeface="Arial" charset="0"/>
              <a:ea typeface="+mj-ea"/>
              <a:cs typeface="+mj-cs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000" dirty="0">
                <a:latin typeface="Arial" charset="0"/>
                <a:ea typeface="+mj-ea"/>
                <a:cs typeface="+mj-cs"/>
                <a:sym typeface="+mn-ea"/>
              </a:rPr>
              <a:t> Department of Computer Science and </a:t>
            </a:r>
            <a:r>
              <a:rPr lang="en-US" altLang="en-US" sz="2000" dirty="0" smtClean="0">
                <a:latin typeface="Arial" charset="0"/>
                <a:ea typeface="+mj-ea"/>
                <a:cs typeface="+mj-cs"/>
                <a:sym typeface="+mn-ea"/>
              </a:rPr>
              <a:t>Technology, </a:t>
            </a:r>
            <a:r>
              <a:rPr lang="x-none" altLang="en-US" sz="2000" dirty="0" smtClean="0">
                <a:latin typeface="Arial" charset="0"/>
                <a:ea typeface="+mj-ea"/>
                <a:cs typeface="+mj-cs"/>
                <a:sym typeface="+mn-ea"/>
              </a:rPr>
              <a:t>Tsinghua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From </a:t>
            </a:r>
            <a:r>
              <a:rPr lang="x-none" altLang="en-US" sz="3600" i="1" dirty="0" smtClean="0">
                <a:solidFill>
                  <a:schemeClr val="tx1"/>
                </a:solidFill>
                <a:latin typeface="Calibri Light" charset="0"/>
              </a:rPr>
              <a:t>region propsoal </a:t>
            </a:r>
            <a:r>
              <a:rPr lang="x-none" altLang="en-US" sz="3600" i="1" dirty="0" smtClean="0">
                <a:solidFill>
                  <a:srgbClr val="FF0000"/>
                </a:solidFill>
                <a:latin typeface="Calibri Light" charset="0"/>
              </a:rPr>
              <a:t>boxes</a:t>
            </a:r>
            <a:r>
              <a:rPr lang="x-none" altLang="en-US" sz="3600" dirty="0" smtClean="0">
                <a:solidFill>
                  <a:srgbClr val="FF0000"/>
                </a:solidFill>
                <a:latin typeface="Calibri Light" charset="0"/>
              </a:rPr>
              <a:t> 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to </a:t>
            </a:r>
            <a:r>
              <a:rPr lang="x-none" altLang="en-US" sz="3600" i="1" dirty="0" smtClean="0">
                <a:solidFill>
                  <a:schemeClr val="tx1"/>
                </a:solidFill>
                <a:latin typeface="Calibri Light" charset="0"/>
              </a:rPr>
              <a:t>region proposal </a:t>
            </a:r>
            <a:r>
              <a:rPr lang="x-none" altLang="en-US" sz="3600" i="1" dirty="0" smtClean="0">
                <a:solidFill>
                  <a:srgbClr val="FF0000"/>
                </a:solidFill>
                <a:latin typeface="Calibri Light" charset="0"/>
              </a:rPr>
              <a:t>maps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1645920"/>
            <a:ext cx="5366385" cy="2549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5365" y="4071620"/>
            <a:ext cx="76752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>
                <a:latin typeface="Arial" charset="0"/>
              </a:rPr>
              <a:t>Faster R-CNN: </a:t>
            </a:r>
          </a:p>
          <a:p>
            <a:r>
              <a:rPr lang="x-none" altLang="zh-CN">
                <a:latin typeface="Arial" charset="0"/>
              </a:rPr>
              <a:t>    Region proposal network (RPN) is fully convolutinal, but detection sub-network is with repeated computation (ROI-Pooling).</a:t>
            </a:r>
          </a:p>
          <a:p>
            <a:endParaRPr lang="x-none" altLang="zh-CN">
              <a:latin typeface="Arial" charset="0"/>
            </a:endParaRPr>
          </a:p>
          <a:p>
            <a:pPr algn="l"/>
            <a:r>
              <a:rPr lang="x-none" altLang="zh-CN">
                <a:latin typeface="Arial" charset="0"/>
              </a:rPr>
              <a:t>Why? </a:t>
            </a:r>
          </a:p>
          <a:p>
            <a:pPr algn="l"/>
            <a:r>
              <a:rPr lang="x-none" altLang="zh-CN">
                <a:latin typeface="Arial" charset="0"/>
              </a:rPr>
              <a:t>    The bbox regression in RPN changes the </a:t>
            </a:r>
            <a:r>
              <a:rPr lang="x-none" altLang="zh-CN">
                <a:latin typeface="Arial" charset="0"/>
                <a:sym typeface="+mn-ea"/>
              </a:rPr>
              <a:t>spatial locations of all boxes, which breaks the anchor's reletionship with its corresponding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From </a:t>
            </a:r>
            <a:r>
              <a:rPr lang="x-none" altLang="en-US" sz="3600" i="1" dirty="0" smtClean="0">
                <a:solidFill>
                  <a:schemeClr val="tx1"/>
                </a:solidFill>
                <a:latin typeface="Calibri Light" charset="0"/>
              </a:rPr>
              <a:t>region propsoal </a:t>
            </a:r>
            <a:r>
              <a:rPr lang="x-none" altLang="en-US" sz="3600" i="1" dirty="0" smtClean="0">
                <a:solidFill>
                  <a:srgbClr val="FF0000"/>
                </a:solidFill>
                <a:latin typeface="Calibri Light" charset="0"/>
              </a:rPr>
              <a:t>boxes</a:t>
            </a:r>
            <a:r>
              <a:rPr lang="x-none" altLang="en-US" sz="3600" dirty="0" smtClean="0">
                <a:solidFill>
                  <a:srgbClr val="FF0000"/>
                </a:solidFill>
                <a:latin typeface="Calibri Light" charset="0"/>
              </a:rPr>
              <a:t> 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to </a:t>
            </a:r>
            <a:r>
              <a:rPr lang="x-none" altLang="en-US" sz="3600" i="1" dirty="0" smtClean="0">
                <a:solidFill>
                  <a:schemeClr val="tx1"/>
                </a:solidFill>
                <a:latin typeface="Calibri Light" charset="0"/>
              </a:rPr>
              <a:t>region proposal </a:t>
            </a:r>
            <a:r>
              <a:rPr lang="x-none" altLang="en-US" sz="3600" i="1" dirty="0" smtClean="0">
                <a:solidFill>
                  <a:srgbClr val="FF0000"/>
                </a:solidFill>
                <a:latin typeface="Calibri Light" charset="0"/>
              </a:rPr>
              <a:t>maps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1788795"/>
            <a:ext cx="3679190" cy="4307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83200" y="2090420"/>
            <a:ext cx="5795645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>
                <a:latin typeface="Arial" charset="0"/>
              </a:rPr>
              <a:t>Objectness pior: </a:t>
            </a:r>
          </a:p>
          <a:p>
            <a:pPr>
              <a:lnSpc>
                <a:spcPct val="150000"/>
              </a:lnSpc>
            </a:pPr>
            <a:r>
              <a:rPr lang="x-none" altLang="zh-CN">
                <a:latin typeface="Arial" charset="0"/>
              </a:rPr>
              <a:t>    Share anchors between RPN and detector, make it posible to detect objects with fully ConvNet.</a:t>
            </a:r>
          </a:p>
          <a:p>
            <a:pPr>
              <a:lnSpc>
                <a:spcPct val="150000"/>
              </a:lnSpc>
            </a:pPr>
            <a:endParaRPr lang="x-none" altLang="zh-CN">
              <a:latin typeface="Arial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zh-CN">
                <a:latin typeface="东文宋体" charset="0"/>
                <a:ea typeface="东文宋体" charset="0"/>
                <a:sym typeface="+mn-ea"/>
              </a:rPr>
              <a:t>√ No repeated computations, much faster</a:t>
            </a:r>
          </a:p>
          <a:p>
            <a:pPr>
              <a:lnSpc>
                <a:spcPct val="150000"/>
              </a:lnSpc>
            </a:pPr>
            <a:r>
              <a:rPr lang="x-none" altLang="zh-CN">
                <a:latin typeface="东文宋体" charset="0"/>
                <a:ea typeface="东文宋体" charset="0"/>
                <a:sym typeface="+mn-ea"/>
              </a:rPr>
              <a:t>√ The total network is fully convolutional</a:t>
            </a:r>
          </a:p>
          <a:p>
            <a:pPr>
              <a:lnSpc>
                <a:spcPct val="150000"/>
              </a:lnSpc>
            </a:pPr>
            <a:r>
              <a:rPr lang="x-none" altLang="zh-CN">
                <a:latin typeface="东文宋体" charset="0"/>
                <a:ea typeface="东文宋体" charset="0"/>
                <a:sym typeface="+mn-ea"/>
              </a:rPr>
              <a:t>√ There are one map for each type of anchors</a:t>
            </a:r>
          </a:p>
          <a:p>
            <a:pPr>
              <a:lnSpc>
                <a:spcPct val="150000"/>
              </a:lnSpc>
            </a:pPr>
            <a:r>
              <a:rPr lang="x-none" altLang="zh-CN">
                <a:latin typeface="东文宋体" charset="0"/>
                <a:ea typeface="东文宋体" charset="0"/>
                <a:sym typeface="+mn-ea"/>
              </a:rPr>
              <a:t>    different from these mask-based methods.</a:t>
            </a:r>
          </a:p>
          <a:p>
            <a:pPr>
              <a:lnSpc>
                <a:spcPct val="150000"/>
              </a:lnSpc>
            </a:pPr>
            <a:endParaRPr lang="x-none" altLang="zh-CN">
              <a:latin typeface="东文宋体" charset="0"/>
              <a:ea typeface="东文宋体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latin typeface="Calibri Light" charset="0"/>
              </a:rPr>
              <a:t>R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egion proposal maps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1563370"/>
            <a:ext cx="9166225" cy="4452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953135" y="982980"/>
            <a:ext cx="8594725" cy="5399405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5700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9871075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So, what is the lesson?</a:t>
            </a:r>
          </a:p>
        </p:txBody>
      </p:sp>
      <p:sp>
        <p:nvSpPr>
          <p:cNvPr id="179203" name="AutoShape 12"/>
          <p:cNvSpPr/>
          <p:nvPr/>
        </p:nvSpPr>
        <p:spPr>
          <a:xfrm>
            <a:off x="1134110" y="1835150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9206" name="Text Box 15"/>
          <p:cNvSpPr txBox="1"/>
          <p:nvPr/>
        </p:nvSpPr>
        <p:spPr>
          <a:xfrm>
            <a:off x="1456690" y="1903730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</a:t>
            </a:r>
            <a:r>
              <a:rPr lang="x-none">
                <a:latin typeface="Arial" charset="0"/>
                <a:sym typeface="+mn-ea"/>
              </a:rPr>
              <a:t>Feature pyramid works better in locating all scales of objects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 </a:t>
            </a:r>
            <a:r>
              <a:rPr lang="x-none" altLang="en-US" dirty="0">
                <a:latin typeface="Arial" charset="0"/>
                <a:ea typeface="宋体" charset="0"/>
              </a:rPr>
              <a:t>from: SSD, HyperNet, ION, MR-CNN</a:t>
            </a:r>
          </a:p>
        </p:txBody>
      </p:sp>
      <p:sp>
        <p:nvSpPr>
          <p:cNvPr id="179214" name="AutoShape 23"/>
          <p:cNvSpPr/>
          <p:nvPr/>
        </p:nvSpPr>
        <p:spPr>
          <a:xfrm rot="-8100000">
            <a:off x="981075" y="2138363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1127760" y="3114675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4" name="Text Box 15"/>
          <p:cNvSpPr txBox="1"/>
          <p:nvPr/>
        </p:nvSpPr>
        <p:spPr>
          <a:xfrm>
            <a:off x="1450340" y="3183255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Using region proposal network to reduce searching space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R-FCN, Faster R-CNN, Fast R-CNN</a:t>
            </a:r>
          </a:p>
        </p:txBody>
      </p:sp>
      <p:sp>
        <p:nvSpPr>
          <p:cNvPr id="15" name="AutoShape 23"/>
          <p:cNvSpPr/>
          <p:nvPr/>
        </p:nvSpPr>
        <p:spPr>
          <a:xfrm rot="-8100000">
            <a:off x="974725" y="34178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6" name="AutoShape 12"/>
          <p:cNvSpPr/>
          <p:nvPr/>
        </p:nvSpPr>
        <p:spPr>
          <a:xfrm>
            <a:off x="1131570" y="4403725"/>
            <a:ext cx="7126605" cy="1177290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1453515" y="4472305"/>
            <a:ext cx="6934200" cy="1120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solidFill>
                  <a:srgbClr val="FF0000"/>
                </a:solidFill>
                <a:latin typeface="东文宋体" charset="0"/>
                <a:ea typeface="东文宋体" charset="0"/>
                <a:sym typeface="+mn-ea"/>
              </a:rPr>
              <a:t>√ A fully CNN pipeline with no repeated computation can achieve  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solidFill>
                  <a:srgbClr val="FF0000"/>
                </a:solidFill>
                <a:latin typeface="东文宋体" charset="0"/>
                <a:ea typeface="东文宋体" charset="0"/>
                <a:sym typeface="+mn-ea"/>
              </a:rPr>
              <a:t>   high detection performance.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from: SSD, R-FCN</a:t>
            </a:r>
          </a:p>
        </p:txBody>
      </p:sp>
      <p:sp>
        <p:nvSpPr>
          <p:cNvPr id="18" name="AutoShape 23"/>
          <p:cNvSpPr/>
          <p:nvPr/>
        </p:nvSpPr>
        <p:spPr>
          <a:xfrm rot="-8100000">
            <a:off x="977900" y="48402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9400" y="3440430"/>
            <a:ext cx="16916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charset="0"/>
                <a:sym typeface="+mn-ea"/>
              </a:rPr>
              <a:t>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RON bounding box generation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356600" y="3409950"/>
            <a:ext cx="189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dirty="0"/>
              <a:t>4*4 feature map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94700" y="5962650"/>
            <a:ext cx="1897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/>
              <a:t>8*8 feature map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565" y="1461135"/>
            <a:ext cx="2009775" cy="19894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55" y="3963035"/>
            <a:ext cx="2009140" cy="20567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04900" y="4044950"/>
            <a:ext cx="6045200" cy="228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400">
                <a:solidFill>
                  <a:srgbClr val="FF0000"/>
                </a:solidFill>
                <a:latin typeface="Arial" charset="0"/>
              </a:rPr>
              <a:t>Convolutinal output</a:t>
            </a:r>
            <a:r>
              <a:rPr lang="x-none" altLang="zh-CN" sz="2400">
                <a:latin typeface="Arial" charset="0"/>
              </a:rPr>
              <a:t> in this position</a:t>
            </a:r>
          </a:p>
          <a:p>
            <a:pPr>
              <a:lnSpc>
                <a:spcPct val="150000"/>
              </a:lnSpc>
            </a:pPr>
            <a:r>
              <a:rPr lang="x-none" altLang="zh-CN" sz="2400">
                <a:latin typeface="Arial" charset="0"/>
              </a:rPr>
              <a:t>a) sub-network for objectness</a:t>
            </a:r>
          </a:p>
          <a:p>
            <a:pPr>
              <a:lnSpc>
                <a:spcPct val="150000"/>
              </a:lnSpc>
            </a:pPr>
            <a:r>
              <a:rPr lang="x-none" altLang="zh-CN" sz="2400">
                <a:latin typeface="Arial" charset="0"/>
              </a:rPr>
              <a:t>b) sub-network for detection with a)</a:t>
            </a:r>
          </a:p>
          <a:p>
            <a:pPr>
              <a:lnSpc>
                <a:spcPct val="150000"/>
              </a:lnSpc>
            </a:pPr>
            <a:r>
              <a:rPr lang="x-none" altLang="zh-CN" sz="2400">
                <a:latin typeface="Arial" charset="0"/>
              </a:rPr>
              <a:t>c) sub-network for bounding box regression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35" y="1413510"/>
            <a:ext cx="6222365" cy="2478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RON optimization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" y="1983740"/>
            <a:ext cx="9435465" cy="1102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6600" y="4502150"/>
            <a:ext cx="2334895" cy="4572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x-none" altLang="zh-CN" sz="2400">
                <a:latin typeface="Arial" charset="0"/>
              </a:rPr>
              <a:t>objectness prior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35500" y="4464050"/>
            <a:ext cx="1979295" cy="4572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x-none" altLang="zh-CN" sz="2400">
                <a:latin typeface="Arial" charset="0"/>
              </a:rPr>
              <a:t>bbox location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69300" y="4451350"/>
            <a:ext cx="1419860" cy="4572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x-none" altLang="zh-CN" sz="2400">
                <a:latin typeface="Arial" charset="0"/>
              </a:rPr>
              <a:t>detection</a:t>
            </a:r>
          </a:p>
        </p:txBody>
      </p:sp>
      <p:cxnSp>
        <p:nvCxnSpPr>
          <p:cNvPr id="16" name="直接箭头连接符 15"/>
          <p:cNvCxnSpPr>
            <a:stCxn id="6" idx="0"/>
          </p:cNvCxnSpPr>
          <p:nvPr/>
        </p:nvCxnSpPr>
        <p:spPr>
          <a:xfrm flipV="1">
            <a:off x="1904365" y="2838450"/>
            <a:ext cx="1283335" cy="1663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H="1" flipV="1">
            <a:off x="5549900" y="2889250"/>
            <a:ext cx="75565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0"/>
          </p:cNvCxnSpPr>
          <p:nvPr/>
        </p:nvCxnSpPr>
        <p:spPr>
          <a:xfrm flipV="1">
            <a:off x="9079230" y="2901950"/>
            <a:ext cx="445770" cy="154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Main results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437640"/>
            <a:ext cx="10133965" cy="22809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3837305"/>
            <a:ext cx="10238105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Main results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65300"/>
            <a:ext cx="5096510" cy="341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83" y="2112645"/>
            <a:ext cx="4378595" cy="306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015995"/>
            <a:ext cx="10515600" cy="1654633"/>
          </a:xfrm>
        </p:spPr>
        <p:txBody>
          <a:bodyPr>
            <a:normAutofit/>
          </a:bodyPr>
          <a:lstStyle/>
          <a:p>
            <a:r>
              <a:rPr lang="en-US" sz="2400" b="1" dirty="0"/>
              <a:t>Tao Kong</a:t>
            </a:r>
            <a:r>
              <a:rPr lang="en-US" sz="2400" dirty="0"/>
              <a:t>, </a:t>
            </a:r>
            <a:r>
              <a:rPr lang="en-US" sz="2400" dirty="0" err="1"/>
              <a:t>Fuchun</a:t>
            </a:r>
            <a:r>
              <a:rPr lang="en-US" sz="2400" dirty="0"/>
              <a:t> Sun, Anbang Yao, </a:t>
            </a:r>
            <a:r>
              <a:rPr lang="en-US" sz="2400" dirty="0" err="1"/>
              <a:t>Huaping</a:t>
            </a:r>
            <a:r>
              <a:rPr lang="en-US" sz="2400" dirty="0"/>
              <a:t> Liu, Yurong Chen, Ming Lu. RON: Reverse Connection with </a:t>
            </a:r>
            <a:r>
              <a:rPr lang="en-US" sz="2400" dirty="0" err="1"/>
              <a:t>Objectness</a:t>
            </a:r>
            <a:r>
              <a:rPr lang="en-US" sz="2400" dirty="0"/>
              <a:t> Prior Networks for Object Detection, </a:t>
            </a:r>
            <a:r>
              <a:rPr lang="en-US" altLang="zh-CN" sz="2400" dirty="0" smtClean="0"/>
              <a:t>In</a:t>
            </a:r>
            <a:r>
              <a:rPr lang="en-US" altLang="zh-CN" sz="2400" i="1" dirty="0" smtClean="0"/>
              <a:t> </a:t>
            </a:r>
            <a:r>
              <a:rPr lang="en-US" sz="2400" i="1" dirty="0" smtClean="0"/>
              <a:t>IEEE </a:t>
            </a:r>
            <a:r>
              <a:rPr lang="en-US" sz="2400" i="1" dirty="0"/>
              <a:t>Conference on Computer Vision and Pattern Recognition (CVPR)</a:t>
            </a:r>
            <a:r>
              <a:rPr lang="en-US" sz="2400" dirty="0"/>
              <a:t>, </a:t>
            </a:r>
            <a:r>
              <a:rPr lang="en-US" sz="2400" dirty="0" smtClean="0"/>
              <a:t>2017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altLang="zh-CN" sz="2400" dirty="0" smtClean="0"/>
              <a:t>Code and model are coming </a:t>
            </a:r>
            <a:r>
              <a:rPr lang="en-US" altLang="zh-CN" sz="2400" dirty="0" smtClean="0"/>
              <a:t>soon!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35" y="3033481"/>
            <a:ext cx="3662569" cy="2854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76" y="3033481"/>
            <a:ext cx="2342372" cy="285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843405" y="1902460"/>
            <a:ext cx="4314825" cy="666750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 smtClean="0"/>
              <a:t>PASCAL VOC 2012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861343" y="2597547"/>
          <a:ext cx="4884738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工作表" r:id="rId3" imgW="4127500" imgH="2341245" progId="Excel.Sheet.12">
                  <p:embed/>
                </p:oleObj>
              </mc:Choice>
              <mc:Fallback>
                <p:oleObj name="工作表" r:id="rId3" imgW="4127500" imgH="2341245" progId="Excel.Sheet.12">
                  <p:embed/>
                  <p:pic>
                    <p:nvPicPr>
                      <p:cNvPr id="0" name="图片 1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343" y="2597547"/>
                        <a:ext cx="4884738" cy="275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357709" y="5170090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0%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1285701" y="4685779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20%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1273473" y="4109715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4</a:t>
            </a:r>
            <a:r>
              <a:rPr lang="en-US" altLang="zh-CN" sz="1400" dirty="0" smtClean="0"/>
              <a:t>0%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1285701" y="3533651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6</a:t>
            </a:r>
            <a:r>
              <a:rPr lang="en-US" altLang="zh-CN" sz="1400" dirty="0" smtClean="0"/>
              <a:t>0%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1273473" y="3009850"/>
            <a:ext cx="495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80%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1201465" y="2453531"/>
            <a:ext cx="587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100%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6438315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2016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5823133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2015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5221686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2014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4599926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2013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4002270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2012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387088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2011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2785641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2010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2163881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2009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1561505" y="5333851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2008</a:t>
            </a:r>
            <a:endParaRPr lang="zh-CN" altLang="en-US" sz="1600" dirty="0"/>
          </a:p>
        </p:txBody>
      </p:sp>
      <p:sp>
        <p:nvSpPr>
          <p:cNvPr id="35" name="十字星 34"/>
          <p:cNvSpPr/>
          <p:nvPr/>
        </p:nvSpPr>
        <p:spPr>
          <a:xfrm>
            <a:off x="1766481" y="4573339"/>
            <a:ext cx="194320" cy="184448"/>
          </a:xfrm>
          <a:prstGeom prst="star4">
            <a:avLst>
              <a:gd name="adj" fmla="val 2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星 35"/>
          <p:cNvSpPr/>
          <p:nvPr/>
        </p:nvSpPr>
        <p:spPr>
          <a:xfrm>
            <a:off x="2375297" y="4447991"/>
            <a:ext cx="194320" cy="184448"/>
          </a:xfrm>
          <a:prstGeom prst="star4">
            <a:avLst>
              <a:gd name="adj" fmla="val 2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星 36"/>
          <p:cNvSpPr/>
          <p:nvPr/>
        </p:nvSpPr>
        <p:spPr>
          <a:xfrm>
            <a:off x="2989204" y="4181723"/>
            <a:ext cx="194320" cy="184448"/>
          </a:xfrm>
          <a:prstGeom prst="star4">
            <a:avLst>
              <a:gd name="adj" fmla="val 2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星 37"/>
          <p:cNvSpPr/>
          <p:nvPr/>
        </p:nvSpPr>
        <p:spPr>
          <a:xfrm>
            <a:off x="3590651" y="4149675"/>
            <a:ext cx="194320" cy="184448"/>
          </a:xfrm>
          <a:prstGeom prst="star4">
            <a:avLst>
              <a:gd name="adj" fmla="val 2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十字星 38"/>
          <p:cNvSpPr/>
          <p:nvPr/>
        </p:nvSpPr>
        <p:spPr>
          <a:xfrm>
            <a:off x="4205833" y="4149675"/>
            <a:ext cx="194320" cy="184448"/>
          </a:xfrm>
          <a:prstGeom prst="star4">
            <a:avLst>
              <a:gd name="adj" fmla="val 22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十字星 39"/>
          <p:cNvSpPr/>
          <p:nvPr/>
        </p:nvSpPr>
        <p:spPr>
          <a:xfrm>
            <a:off x="4809485" y="3841428"/>
            <a:ext cx="194320" cy="184448"/>
          </a:xfrm>
          <a:prstGeom prst="star4">
            <a:avLst>
              <a:gd name="adj" fmla="val 2282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十字星 40"/>
          <p:cNvSpPr/>
          <p:nvPr/>
        </p:nvSpPr>
        <p:spPr>
          <a:xfrm>
            <a:off x="5425249" y="3542338"/>
            <a:ext cx="194320" cy="184448"/>
          </a:xfrm>
          <a:prstGeom prst="star4">
            <a:avLst>
              <a:gd name="adj" fmla="val 2282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星 41"/>
          <p:cNvSpPr/>
          <p:nvPr/>
        </p:nvSpPr>
        <p:spPr>
          <a:xfrm>
            <a:off x="6026696" y="3029595"/>
            <a:ext cx="194320" cy="184448"/>
          </a:xfrm>
          <a:prstGeom prst="star4">
            <a:avLst>
              <a:gd name="adj" fmla="val 2282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十字星 42"/>
          <p:cNvSpPr/>
          <p:nvPr/>
        </p:nvSpPr>
        <p:spPr>
          <a:xfrm>
            <a:off x="6632545" y="2773139"/>
            <a:ext cx="194320" cy="184448"/>
          </a:xfrm>
          <a:prstGeom prst="star4">
            <a:avLst>
              <a:gd name="adj" fmla="val 2282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9539916">
            <a:off x="4846920" y="3541222"/>
            <a:ext cx="2153849" cy="272946"/>
          </a:xfrm>
          <a:prstGeom prst="rightArrow">
            <a:avLst/>
          </a:prstGeom>
          <a:gradFill>
            <a:gsLst>
              <a:gs pos="0">
                <a:srgbClr val="C00000"/>
              </a:gs>
              <a:gs pos="8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 rot="19539724">
            <a:off x="5257793" y="3763228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eep networks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 rot="16200000">
            <a:off x="-501634" y="3894271"/>
            <a:ext cx="305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mean Average Precision (</a:t>
            </a:r>
            <a:r>
              <a:rPr lang="en-US" altLang="zh-CN" dirty="0" err="1"/>
              <a:t>mAP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849612" y="5619190"/>
            <a:ext cx="59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17995" y="266954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>
                <a:latin typeface="黑体" charset="0"/>
                <a:ea typeface="黑体" charset="0"/>
              </a:rPr>
              <a:t>88.4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61060" y="682625"/>
            <a:ext cx="725932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The progress of object detection</a:t>
            </a:r>
          </a:p>
        </p:txBody>
      </p:sp>
      <p:grpSp>
        <p:nvGrpSpPr>
          <p:cNvPr id="83" name="Group 3"/>
          <p:cNvGrpSpPr/>
          <p:nvPr/>
        </p:nvGrpSpPr>
        <p:grpSpPr>
          <a:xfrm>
            <a:off x="8013488" y="2336800"/>
            <a:ext cx="3263618" cy="1574800"/>
            <a:chOff x="726" y="2112"/>
            <a:chExt cx="1568" cy="992"/>
          </a:xfrm>
        </p:grpSpPr>
        <p:sp>
          <p:nvSpPr>
            <p:cNvPr id="84" name="AutoShape 4"/>
            <p:cNvSpPr/>
            <p:nvPr/>
          </p:nvSpPr>
          <p:spPr>
            <a:xfrm>
              <a:off x="726" y="2112"/>
              <a:ext cx="1568" cy="992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zh-CN" altLang="en-US" dirty="0">
                <a:latin typeface="Verdana" pitchFamily="34" charset="0"/>
                <a:ea typeface="宋体" charset="0"/>
              </a:endParaRPr>
            </a:p>
          </p:txBody>
        </p:sp>
        <p:sp>
          <p:nvSpPr>
            <p:cNvPr id="85" name="Text Box 5"/>
            <p:cNvSpPr txBox="1"/>
            <p:nvPr/>
          </p:nvSpPr>
          <p:spPr>
            <a:xfrm>
              <a:off x="780" y="2238"/>
              <a:ext cx="1461" cy="80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0" fontAlgn="auto" hangingPunct="0">
                <a:lnSpc>
                  <a:spcPct val="125000"/>
                </a:lnSpc>
              </a:pPr>
              <a:r>
                <a:rPr lang="x-none" altLang="en-US" sz="2000" dirty="0">
                  <a:solidFill>
                    <a:srgbClr val="FF0000"/>
                  </a:solidFill>
                  <a:latin typeface="Arial" charset="0"/>
                  <a:ea typeface="宋体" charset="0"/>
                </a:rPr>
                <a:t>Region Based</a:t>
              </a:r>
              <a:r>
                <a:rPr lang="en-US" altLang="zh-CN" sz="1400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.</a:t>
              </a:r>
            </a:p>
            <a:p>
              <a:pPr lvl="0" eaLnBrk="0" fontAlgn="auto" hangingPunct="0">
                <a:lnSpc>
                  <a:spcPct val="125000"/>
                </a:lnSpc>
              </a:pPr>
              <a:r>
                <a:rPr lang="x-none" altLang="en-US" sz="1400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R-CNN, Fast(er) R-CNN, R-FCN</a:t>
              </a:r>
            </a:p>
            <a:p>
              <a:pPr lvl="0" eaLnBrk="0" fontAlgn="auto" hangingPunct="0">
                <a:lnSpc>
                  <a:spcPct val="125000"/>
                </a:lnSpc>
              </a:pPr>
              <a:r>
                <a:rPr lang="x-none" altLang="en-US" sz="1400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ION, HyperNet, OHEM, MR-CNN, etc.</a:t>
              </a:r>
            </a:p>
          </p:txBody>
        </p:sp>
      </p:grpSp>
      <p:grpSp>
        <p:nvGrpSpPr>
          <p:cNvPr id="86" name="Group 3"/>
          <p:cNvGrpSpPr/>
          <p:nvPr/>
        </p:nvGrpSpPr>
        <p:grpSpPr>
          <a:xfrm>
            <a:off x="8013700" y="4255135"/>
            <a:ext cx="3263900" cy="1245235"/>
            <a:chOff x="726" y="2112"/>
            <a:chExt cx="1568" cy="992"/>
          </a:xfrm>
        </p:grpSpPr>
        <p:sp>
          <p:nvSpPr>
            <p:cNvPr id="87" name="AutoShape 4"/>
            <p:cNvSpPr/>
            <p:nvPr/>
          </p:nvSpPr>
          <p:spPr>
            <a:xfrm>
              <a:off x="726" y="2112"/>
              <a:ext cx="1568" cy="992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0" hangingPunct="0"/>
              <a:endParaRPr lang="zh-CN" altLang="en-US" dirty="0">
                <a:latin typeface="Verdana" pitchFamily="34" charset="0"/>
                <a:ea typeface="宋体" charset="0"/>
              </a:endParaRPr>
            </a:p>
          </p:txBody>
        </p:sp>
        <p:sp>
          <p:nvSpPr>
            <p:cNvPr id="88" name="Text Box 5"/>
            <p:cNvSpPr txBox="1"/>
            <p:nvPr/>
          </p:nvSpPr>
          <p:spPr>
            <a:xfrm>
              <a:off x="780" y="2238"/>
              <a:ext cx="1461" cy="5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eaLnBrk="0" fontAlgn="auto" hangingPunct="0">
                <a:lnSpc>
                  <a:spcPct val="125000"/>
                </a:lnSpc>
              </a:pPr>
              <a:r>
                <a:rPr lang="x-none" altLang="en-US" sz="2000" dirty="0">
                  <a:solidFill>
                    <a:srgbClr val="FF0000"/>
                  </a:solidFill>
                  <a:latin typeface="Arial" charset="0"/>
                  <a:ea typeface="宋体" charset="0"/>
                </a:rPr>
                <a:t>Region Free</a:t>
              </a:r>
              <a:r>
                <a:rPr lang="en-US" altLang="zh-CN" sz="1400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.</a:t>
              </a:r>
            </a:p>
            <a:p>
              <a:pPr lvl="0" eaLnBrk="0" fontAlgn="auto" hangingPunct="0">
                <a:lnSpc>
                  <a:spcPct val="125000"/>
                </a:lnSpc>
              </a:pPr>
              <a:r>
                <a:rPr lang="x-none" altLang="en-US" sz="1400" dirty="0">
                  <a:solidFill>
                    <a:srgbClr val="000000"/>
                  </a:solidFill>
                  <a:latin typeface="Arial" charset="0"/>
                  <a:ea typeface="宋体" charset="0"/>
                </a:rPr>
                <a:t>YOLO, SSD etc.</a:t>
              </a:r>
            </a:p>
          </p:txBody>
        </p:sp>
      </p:grpSp>
      <p:sp>
        <p:nvSpPr>
          <p:cNvPr id="89" name="左大括号 88"/>
          <p:cNvSpPr/>
          <p:nvPr/>
        </p:nvSpPr>
        <p:spPr>
          <a:xfrm>
            <a:off x="7493635" y="3145790"/>
            <a:ext cx="445770" cy="1713865"/>
          </a:xfrm>
          <a:prstGeom prst="leftBrace">
            <a:avLst>
              <a:gd name="adj1" fmla="val 48127"/>
              <a:gd name="adj2" fmla="val 515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684020"/>
            <a:ext cx="4771390" cy="198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5" y="1664335"/>
            <a:ext cx="4725035" cy="22447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9871075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Two object detection architectures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84910" y="3674110"/>
            <a:ext cx="3778885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 b="1">
                <a:latin typeface="Arial" charset="0"/>
              </a:rPr>
              <a:t>SSD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latin typeface="Arial" charset="0"/>
              </a:rPr>
              <a:t>a) featurized image pyramid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latin typeface="Arial" charset="0"/>
              </a:rPr>
              <a:t>b) Single-shot detector with on CNN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latin typeface="Arial" charset="0"/>
              </a:rPr>
              <a:t>c) Multiple anchors at one level feature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27825" y="3810000"/>
            <a:ext cx="4340225" cy="1005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 b="1">
                <a:latin typeface="Arial" charset="0"/>
              </a:rPr>
              <a:t>Faster R-CNN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latin typeface="Arial" charset="0"/>
              </a:rPr>
              <a:t>a) Region proposal network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sz="1600">
                <a:latin typeface="Arial" charset="0"/>
              </a:rPr>
              <a:t>b) Region-wise object detection sub-network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43330" y="5095240"/>
            <a:ext cx="333121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x-none" altLang="en-US" sz="1600" u="sng" dirty="0">
                <a:latin typeface="Arial" charset="0"/>
                <a:ea typeface="宋体" charset="0"/>
                <a:sym typeface="+mn-ea"/>
              </a:rPr>
              <a:t>High-speed</a:t>
            </a: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x-none" altLang="en-US" sz="1600" u="sng" dirty="0">
                <a:latin typeface="Arial" charset="0"/>
                <a:ea typeface="宋体" charset="0"/>
                <a:sym typeface="+mn-ea"/>
              </a:rPr>
              <a:t>No repeated computations</a:t>
            </a: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x-none" altLang="en-US" sz="1600" dirty="0">
                <a:latin typeface="Arial" charset="0"/>
                <a:ea typeface="宋体" charset="0"/>
                <a:sym typeface="+mn-ea"/>
              </a:rPr>
              <a:t>Not easy to train</a:t>
            </a: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x-none" altLang="en-US" sz="1600" dirty="0">
                <a:latin typeface="Arial" charset="0"/>
                <a:ea typeface="宋体" charset="0"/>
                <a:sym typeface="+mn-ea"/>
              </a:rPr>
              <a:t>Strugle with small instances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50050" y="4989195"/>
            <a:ext cx="5016500" cy="1310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x-none" altLang="en-US" sz="1600" u="sng" dirty="0">
                <a:latin typeface="Arial" charset="0"/>
                <a:ea typeface="宋体" charset="0"/>
                <a:sym typeface="+mn-ea"/>
              </a:rPr>
              <a:t>High-accuracy, easy to train</a:t>
            </a:r>
            <a:endParaRPr lang="x-none" altLang="en-US" sz="1600" u="sng" dirty="0">
              <a:latin typeface="Arial" charset="0"/>
              <a:ea typeface="宋体" charset="0"/>
            </a:endParaRP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x-none" altLang="en-US" sz="1600" u="sng" dirty="0">
                <a:latin typeface="Arial" charset="0"/>
                <a:ea typeface="宋体" charset="0"/>
                <a:sym typeface="+mn-ea"/>
              </a:rPr>
              <a:t>Easy to follow</a:t>
            </a:r>
            <a:endParaRPr lang="x-none" altLang="en-US" sz="1600" dirty="0">
              <a:latin typeface="Arial" charset="0"/>
              <a:ea typeface="宋体" charset="0"/>
            </a:endParaRP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x-none" altLang="en-US" sz="1600" dirty="0">
                <a:latin typeface="Arial" charset="0"/>
                <a:ea typeface="宋体" charset="0"/>
                <a:sym typeface="+mn-ea"/>
              </a:rPr>
              <a:t>Resource/time consuming </a:t>
            </a:r>
            <a:endParaRPr lang="x-none" altLang="en-US" sz="1600" dirty="0">
              <a:latin typeface="Arial" charset="0"/>
              <a:ea typeface="宋体" charset="0"/>
            </a:endParaRPr>
          </a:p>
          <a:p>
            <a:pPr marL="171450" lvl="0" indent="-1714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x-none" altLang="en-US" sz="1600" dirty="0">
                <a:latin typeface="Arial" charset="0"/>
                <a:ea typeface="宋体" charset="0"/>
                <a:sym typeface="+mn-ea"/>
              </a:rPr>
              <a:t>Repeated computation with region-wise computing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953135" y="982980"/>
            <a:ext cx="8594725" cy="5399405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5700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9871075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So, what is the lesson?</a:t>
            </a:r>
          </a:p>
        </p:txBody>
      </p:sp>
      <p:sp>
        <p:nvSpPr>
          <p:cNvPr id="179203" name="AutoShape 12"/>
          <p:cNvSpPr/>
          <p:nvPr/>
        </p:nvSpPr>
        <p:spPr>
          <a:xfrm>
            <a:off x="1134110" y="1835150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9206" name="Text Box 15"/>
          <p:cNvSpPr txBox="1"/>
          <p:nvPr/>
        </p:nvSpPr>
        <p:spPr>
          <a:xfrm>
            <a:off x="1456690" y="1903730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dirty="0">
                <a:latin typeface="东文宋体" charset="0"/>
                <a:ea typeface="东文宋体" charset="0"/>
                <a:sym typeface="+mn-ea"/>
              </a:rPr>
              <a:t>√ </a:t>
            </a:r>
            <a:r>
              <a:rPr lang="x-none" dirty="0">
                <a:latin typeface="Arial" charset="0"/>
                <a:sym typeface="+mn-ea"/>
              </a:rPr>
              <a:t>Feature pyramid works better in locating all scales of objects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 </a:t>
            </a:r>
            <a:r>
              <a:rPr lang="x-none" altLang="en-US" dirty="0">
                <a:latin typeface="Arial" charset="0"/>
                <a:ea typeface="宋体" charset="0"/>
              </a:rPr>
              <a:t>from: SSD, HyperNet, ION, MR-CNN</a:t>
            </a:r>
          </a:p>
        </p:txBody>
      </p:sp>
      <p:sp>
        <p:nvSpPr>
          <p:cNvPr id="179214" name="AutoShape 23"/>
          <p:cNvSpPr/>
          <p:nvPr/>
        </p:nvSpPr>
        <p:spPr>
          <a:xfrm rot="-8100000">
            <a:off x="981075" y="2138363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1127760" y="3114675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4" name="Text Box 15"/>
          <p:cNvSpPr txBox="1"/>
          <p:nvPr/>
        </p:nvSpPr>
        <p:spPr>
          <a:xfrm>
            <a:off x="1450340" y="3183255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dirty="0">
                <a:latin typeface="东文宋体" charset="0"/>
                <a:ea typeface="东文宋体" charset="0"/>
                <a:sym typeface="+mn-ea"/>
              </a:rPr>
              <a:t>√ Using region proposal network to reduce searching space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R-FCN, Faster R-CNN, Fast R-CNN</a:t>
            </a:r>
          </a:p>
        </p:txBody>
      </p:sp>
      <p:sp>
        <p:nvSpPr>
          <p:cNvPr id="15" name="AutoShape 23"/>
          <p:cNvSpPr/>
          <p:nvPr/>
        </p:nvSpPr>
        <p:spPr>
          <a:xfrm rot="-8100000">
            <a:off x="974725" y="34178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6" name="AutoShape 12"/>
          <p:cNvSpPr/>
          <p:nvPr/>
        </p:nvSpPr>
        <p:spPr>
          <a:xfrm>
            <a:off x="1131570" y="4403725"/>
            <a:ext cx="7126605" cy="1177290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1453515" y="4472305"/>
            <a:ext cx="6934200" cy="1120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dirty="0">
                <a:latin typeface="东文宋体" charset="0"/>
                <a:ea typeface="东文宋体" charset="0"/>
                <a:sym typeface="+mn-ea"/>
              </a:rPr>
              <a:t>√ A fully CNN pipeline with no repeated computation can achieve  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 dirty="0">
                <a:latin typeface="东文宋体" charset="0"/>
                <a:ea typeface="东文宋体" charset="0"/>
                <a:sym typeface="+mn-ea"/>
              </a:rPr>
              <a:t>   high detection performance.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SSD, R-FCN</a:t>
            </a:r>
          </a:p>
        </p:txBody>
      </p:sp>
      <p:sp>
        <p:nvSpPr>
          <p:cNvPr id="18" name="AutoShape 23"/>
          <p:cNvSpPr/>
          <p:nvPr/>
        </p:nvSpPr>
        <p:spPr>
          <a:xfrm rot="-8100000">
            <a:off x="977900" y="48402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9400" y="3440430"/>
            <a:ext cx="16916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latin typeface="Arial" charset="0"/>
                <a:sym typeface="+mn-ea"/>
              </a:rPr>
              <a:t>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953135" y="982980"/>
            <a:ext cx="8594725" cy="5399405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5700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9871075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So, what is the lesson?</a:t>
            </a:r>
          </a:p>
        </p:txBody>
      </p:sp>
      <p:sp>
        <p:nvSpPr>
          <p:cNvPr id="179203" name="AutoShape 12"/>
          <p:cNvSpPr/>
          <p:nvPr/>
        </p:nvSpPr>
        <p:spPr>
          <a:xfrm>
            <a:off x="1134110" y="1835150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9206" name="Text Box 15"/>
          <p:cNvSpPr txBox="1"/>
          <p:nvPr/>
        </p:nvSpPr>
        <p:spPr>
          <a:xfrm>
            <a:off x="1456690" y="1903730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solidFill>
                  <a:srgbClr val="FF0000"/>
                </a:solidFill>
                <a:latin typeface="东文宋体" charset="0"/>
                <a:ea typeface="东文宋体" charset="0"/>
                <a:sym typeface="+mn-ea"/>
              </a:rPr>
              <a:t>√ </a:t>
            </a:r>
            <a:r>
              <a:rPr lang="x-none">
                <a:solidFill>
                  <a:srgbClr val="FF0000"/>
                </a:solidFill>
                <a:latin typeface="Arial" charset="0"/>
                <a:sym typeface="+mn-ea"/>
              </a:rPr>
              <a:t>Feature pyramid works better in locating all scales of objects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charset="0"/>
              </a:rPr>
              <a:t>   </a:t>
            </a:r>
            <a:r>
              <a:rPr lang="x-none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from: SSD, HyperNet, ION, MR-CNN</a:t>
            </a:r>
          </a:p>
        </p:txBody>
      </p:sp>
      <p:sp>
        <p:nvSpPr>
          <p:cNvPr id="179214" name="AutoShape 23"/>
          <p:cNvSpPr/>
          <p:nvPr/>
        </p:nvSpPr>
        <p:spPr>
          <a:xfrm rot="-8100000">
            <a:off x="981075" y="2138363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1127760" y="3114675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4" name="Text Box 15"/>
          <p:cNvSpPr txBox="1"/>
          <p:nvPr/>
        </p:nvSpPr>
        <p:spPr>
          <a:xfrm>
            <a:off x="1450340" y="3183255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Using region proposal network to reduce searching space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R-FCN, Faster R-CNN, Fast R-CNN</a:t>
            </a:r>
          </a:p>
        </p:txBody>
      </p:sp>
      <p:sp>
        <p:nvSpPr>
          <p:cNvPr id="15" name="AutoShape 23"/>
          <p:cNvSpPr/>
          <p:nvPr/>
        </p:nvSpPr>
        <p:spPr>
          <a:xfrm rot="-8100000">
            <a:off x="974725" y="34178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6" name="AutoShape 12"/>
          <p:cNvSpPr/>
          <p:nvPr/>
        </p:nvSpPr>
        <p:spPr>
          <a:xfrm>
            <a:off x="1131570" y="4403725"/>
            <a:ext cx="7126605" cy="1177290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1453515" y="4472305"/>
            <a:ext cx="6934200" cy="1120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A fully CNN pipeline with no repeated computation can achieve  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   high detection performance.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SSD, R-FCN</a:t>
            </a:r>
          </a:p>
        </p:txBody>
      </p:sp>
      <p:sp>
        <p:nvSpPr>
          <p:cNvPr id="18" name="AutoShape 23"/>
          <p:cNvSpPr/>
          <p:nvPr/>
        </p:nvSpPr>
        <p:spPr>
          <a:xfrm rot="-8100000">
            <a:off x="977900" y="48402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9400" y="3440430"/>
            <a:ext cx="16916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charset="0"/>
                <a:sym typeface="+mn-ea"/>
              </a:rPr>
              <a:t>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96316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 smtClean="0">
                <a:solidFill>
                  <a:srgbClr val="FF0000"/>
                </a:solidFill>
                <a:latin typeface="Calibri Light" charset="0"/>
              </a:rPr>
              <a:t>RON: </a:t>
            </a:r>
            <a:r>
              <a:rPr lang="x-none" altLang="en-US" sz="3600" b="1" dirty="0" smtClean="0">
                <a:solidFill>
                  <a:srgbClr val="FF0000"/>
                </a:solidFill>
                <a:latin typeface="Calibri Light" charset="0"/>
              </a:rPr>
              <a:t>R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everse Connection with </a:t>
            </a:r>
            <a:r>
              <a:rPr lang="x-none" altLang="en-US" sz="3600" b="1" dirty="0" smtClean="0">
                <a:solidFill>
                  <a:srgbClr val="FF0000"/>
                </a:solidFill>
                <a:latin typeface="Calibri Light" charset="0"/>
              </a:rPr>
              <a:t>O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bjectness Prior </a:t>
            </a:r>
            <a:r>
              <a:rPr lang="x-none" altLang="en-US" sz="3600" b="1" dirty="0" smtClean="0">
                <a:solidFill>
                  <a:srgbClr val="FF0000"/>
                </a:solidFill>
                <a:latin typeface="Calibri Light" charset="0"/>
              </a:rPr>
              <a:t>N</a:t>
            </a:r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etworks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5" y="1383665"/>
            <a:ext cx="6105525" cy="4612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47355" y="4492625"/>
            <a:ext cx="22447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sz="2000" b="1" dirty="0" smtClean="0">
                <a:solidFill>
                  <a:schemeClr val="tx1"/>
                </a:solidFill>
                <a:latin typeface="Calibri Light" charset="0"/>
                <a:sym typeface="+mn-ea"/>
              </a:rPr>
              <a:t>R</a:t>
            </a:r>
            <a:r>
              <a:rPr lang="x-none" altLang="en-US" sz="2000" dirty="0" smtClean="0">
                <a:solidFill>
                  <a:schemeClr val="tx1"/>
                </a:solidFill>
                <a:latin typeface="Calibri Light" charset="0"/>
                <a:sym typeface="+mn-ea"/>
              </a:rPr>
              <a:t>everse Connection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67700" y="2406650"/>
            <a:ext cx="17145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 b="1" dirty="0" smtClean="0">
                <a:solidFill>
                  <a:schemeClr val="tx1"/>
                </a:solidFill>
                <a:latin typeface="Calibri Light" charset="0"/>
                <a:sym typeface="+mn-ea"/>
              </a:rPr>
              <a:t>O</a:t>
            </a:r>
            <a:r>
              <a:rPr lang="x-none" altLang="en-US" dirty="0" smtClean="0">
                <a:solidFill>
                  <a:schemeClr val="tx1"/>
                </a:solidFill>
                <a:latin typeface="Calibri Light" charset="0"/>
                <a:sym typeface="+mn-ea"/>
              </a:rPr>
              <a:t>bjectness Prior</a:t>
            </a:r>
          </a:p>
        </p:txBody>
      </p:sp>
      <p:sp>
        <p:nvSpPr>
          <p:cNvPr id="8" name="椭圆 7"/>
          <p:cNvSpPr/>
          <p:nvPr/>
        </p:nvSpPr>
        <p:spPr>
          <a:xfrm>
            <a:off x="8183880" y="2200275"/>
            <a:ext cx="1914525" cy="781685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034655" y="4337685"/>
            <a:ext cx="2266950" cy="781685"/>
          </a:xfrm>
          <a:prstGeom prst="ellips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2"/>
          </p:cNvCxnSpPr>
          <p:nvPr/>
        </p:nvCxnSpPr>
        <p:spPr>
          <a:xfrm flipH="1">
            <a:off x="6724650" y="2591435"/>
            <a:ext cx="1459230" cy="8509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2"/>
          </p:cNvCxnSpPr>
          <p:nvPr/>
        </p:nvCxnSpPr>
        <p:spPr>
          <a:xfrm flipH="1" flipV="1">
            <a:off x="5400675" y="2619375"/>
            <a:ext cx="2633980" cy="21094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What is reverse connection and why?</a:t>
            </a:r>
          </a:p>
        </p:txBody>
      </p:sp>
      <p:sp>
        <p:nvSpPr>
          <p:cNvPr id="16" name="矩形 15"/>
          <p:cNvSpPr/>
          <p:nvPr/>
        </p:nvSpPr>
        <p:spPr>
          <a:xfrm>
            <a:off x="2616200" y="1718945"/>
            <a:ext cx="180975" cy="11715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18790" y="1922145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02965" y="2004060"/>
            <a:ext cx="190500" cy="58166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00910" y="1590675"/>
            <a:ext cx="180975" cy="14382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00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90065"/>
            <a:ext cx="744220" cy="1054735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20" idx="3"/>
            <a:endCxn id="19" idx="1"/>
          </p:cNvCxnSpPr>
          <p:nvPr/>
        </p:nvCxnSpPr>
        <p:spPr>
          <a:xfrm flipV="1">
            <a:off x="1906270" y="2310130"/>
            <a:ext cx="2851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381885" y="2305050"/>
            <a:ext cx="2343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7" idx="1"/>
          </p:cNvCxnSpPr>
          <p:nvPr/>
        </p:nvCxnSpPr>
        <p:spPr>
          <a:xfrm flipV="1">
            <a:off x="2787650" y="2298700"/>
            <a:ext cx="2216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18" idx="1"/>
          </p:cNvCxnSpPr>
          <p:nvPr/>
        </p:nvCxnSpPr>
        <p:spPr>
          <a:xfrm flipV="1">
            <a:off x="3199765" y="2294890"/>
            <a:ext cx="19367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3"/>
          </p:cNvCxnSpPr>
          <p:nvPr/>
        </p:nvCxnSpPr>
        <p:spPr>
          <a:xfrm flipV="1">
            <a:off x="3583940" y="2293620"/>
            <a:ext cx="2095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09365" y="2165350"/>
            <a:ext cx="59753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x-none" altLang="zh-CN" sz="1200">
                <a:latin typeface="Arial" charset="0"/>
              </a:rPr>
              <a:t>detect</a:t>
            </a:r>
          </a:p>
        </p:txBody>
      </p:sp>
      <p:sp>
        <p:nvSpPr>
          <p:cNvPr id="27" name="矩形 26"/>
          <p:cNvSpPr/>
          <p:nvPr/>
        </p:nvSpPr>
        <p:spPr>
          <a:xfrm>
            <a:off x="2594610" y="3579495"/>
            <a:ext cx="180975" cy="11715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997200" y="3782695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81375" y="3864610"/>
            <a:ext cx="190500" cy="58166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79320" y="3451225"/>
            <a:ext cx="180975" cy="14382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00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3650615"/>
            <a:ext cx="744220" cy="1054735"/>
          </a:xfrm>
          <a:prstGeom prst="rect">
            <a:avLst/>
          </a:prstGeom>
        </p:spPr>
      </p:pic>
      <p:cxnSp>
        <p:nvCxnSpPr>
          <p:cNvPr id="32" name="直接箭头连接符 31"/>
          <p:cNvCxnSpPr>
            <a:stCxn id="31" idx="3"/>
            <a:endCxn id="30" idx="1"/>
          </p:cNvCxnSpPr>
          <p:nvPr/>
        </p:nvCxnSpPr>
        <p:spPr>
          <a:xfrm flipV="1">
            <a:off x="1894205" y="4170680"/>
            <a:ext cx="2851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360295" y="4165600"/>
            <a:ext cx="2343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3"/>
            <a:endCxn id="28" idx="1"/>
          </p:cNvCxnSpPr>
          <p:nvPr/>
        </p:nvCxnSpPr>
        <p:spPr>
          <a:xfrm flipV="1">
            <a:off x="2775585" y="4159250"/>
            <a:ext cx="2216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  <a:endCxn id="29" idx="1"/>
          </p:cNvCxnSpPr>
          <p:nvPr/>
        </p:nvCxnSpPr>
        <p:spPr>
          <a:xfrm flipV="1">
            <a:off x="3187700" y="4155440"/>
            <a:ext cx="19367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850005" y="4899660"/>
            <a:ext cx="180975" cy="8350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肘形连接符 40"/>
          <p:cNvCxnSpPr>
            <a:stCxn id="29" idx="2"/>
            <a:endCxn id="40" idx="1"/>
          </p:cNvCxnSpPr>
          <p:nvPr/>
        </p:nvCxnSpPr>
        <p:spPr>
          <a:xfrm rot="5400000" flipV="1">
            <a:off x="3227705" y="4695190"/>
            <a:ext cx="871220" cy="3733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8" idx="2"/>
            <a:endCxn id="40" idx="1"/>
          </p:cNvCxnSpPr>
          <p:nvPr/>
        </p:nvCxnSpPr>
        <p:spPr>
          <a:xfrm rot="5400000" flipV="1">
            <a:off x="3080385" y="4547870"/>
            <a:ext cx="781685" cy="75755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7" idx="2"/>
            <a:endCxn id="40" idx="1"/>
          </p:cNvCxnSpPr>
          <p:nvPr/>
        </p:nvCxnSpPr>
        <p:spPr>
          <a:xfrm rot="5400000" flipV="1">
            <a:off x="2984500" y="4451985"/>
            <a:ext cx="566420" cy="11645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057650" y="5297170"/>
            <a:ext cx="2095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273550" y="5168900"/>
            <a:ext cx="59753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x-none" altLang="zh-CN" sz="1200">
                <a:latin typeface="Arial" charset="0"/>
              </a:rPr>
              <a:t>detect</a:t>
            </a:r>
          </a:p>
        </p:txBody>
      </p:sp>
      <p:sp>
        <p:nvSpPr>
          <p:cNvPr id="46" name="矩形 45"/>
          <p:cNvSpPr/>
          <p:nvPr/>
        </p:nvSpPr>
        <p:spPr>
          <a:xfrm>
            <a:off x="7433945" y="1725295"/>
            <a:ext cx="180975" cy="126619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35900" y="1976120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220075" y="2115185"/>
            <a:ext cx="190500" cy="46799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18020" y="1597025"/>
            <a:ext cx="180975" cy="14382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 descr="00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685" y="1796415"/>
            <a:ext cx="744220" cy="1054735"/>
          </a:xfrm>
          <a:prstGeom prst="rect">
            <a:avLst/>
          </a:prstGeom>
        </p:spPr>
      </p:pic>
      <p:cxnSp>
        <p:nvCxnSpPr>
          <p:cNvPr id="51" name="直接箭头连接符 50"/>
          <p:cNvCxnSpPr>
            <a:stCxn id="50" idx="3"/>
            <a:endCxn id="49" idx="1"/>
          </p:cNvCxnSpPr>
          <p:nvPr/>
        </p:nvCxnSpPr>
        <p:spPr>
          <a:xfrm flipV="1">
            <a:off x="6732905" y="2306955"/>
            <a:ext cx="28511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198995" y="2311400"/>
            <a:ext cx="23431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47" idx="1"/>
          </p:cNvCxnSpPr>
          <p:nvPr/>
        </p:nvCxnSpPr>
        <p:spPr>
          <a:xfrm flipV="1">
            <a:off x="7614920" y="2343150"/>
            <a:ext cx="2209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7" idx="3"/>
            <a:endCxn id="48" idx="1"/>
          </p:cNvCxnSpPr>
          <p:nvPr/>
        </p:nvCxnSpPr>
        <p:spPr>
          <a:xfrm flipV="1">
            <a:off x="8026400" y="2339975"/>
            <a:ext cx="1936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3"/>
          </p:cNvCxnSpPr>
          <p:nvPr/>
        </p:nvCxnSpPr>
        <p:spPr>
          <a:xfrm flipV="1">
            <a:off x="8410575" y="2338705"/>
            <a:ext cx="2095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627745" y="2219325"/>
            <a:ext cx="611505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8063230" y="2622550"/>
            <a:ext cx="5594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629650" y="2534920"/>
            <a:ext cx="6070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625715" y="2920365"/>
            <a:ext cx="100266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634730" y="2837180"/>
            <a:ext cx="60452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sp>
        <p:nvSpPr>
          <p:cNvPr id="61" name="矩形 60"/>
          <p:cNvSpPr/>
          <p:nvPr/>
        </p:nvSpPr>
        <p:spPr>
          <a:xfrm>
            <a:off x="7465695" y="3623945"/>
            <a:ext cx="180975" cy="126619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867650" y="3874770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251825" y="4013835"/>
            <a:ext cx="190500" cy="46799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049770" y="3540125"/>
            <a:ext cx="180975" cy="14382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 descr="00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35" y="3733165"/>
            <a:ext cx="744220" cy="1054735"/>
          </a:xfrm>
          <a:prstGeom prst="rect">
            <a:avLst/>
          </a:prstGeom>
        </p:spPr>
      </p:pic>
      <p:cxnSp>
        <p:nvCxnSpPr>
          <p:cNvPr id="66" name="直接箭头连接符 65"/>
          <p:cNvCxnSpPr>
            <a:stCxn id="65" idx="3"/>
            <a:endCxn id="64" idx="1"/>
          </p:cNvCxnSpPr>
          <p:nvPr/>
        </p:nvCxnSpPr>
        <p:spPr>
          <a:xfrm flipV="1">
            <a:off x="6764655" y="4259580"/>
            <a:ext cx="28511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61" idx="1"/>
          </p:cNvCxnSpPr>
          <p:nvPr/>
        </p:nvCxnSpPr>
        <p:spPr>
          <a:xfrm flipV="1">
            <a:off x="7230745" y="4257040"/>
            <a:ext cx="2349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3"/>
            <a:endCxn id="62" idx="1"/>
          </p:cNvCxnSpPr>
          <p:nvPr/>
        </p:nvCxnSpPr>
        <p:spPr>
          <a:xfrm flipV="1">
            <a:off x="7646670" y="4251325"/>
            <a:ext cx="2209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2" idx="3"/>
            <a:endCxn id="63" idx="1"/>
          </p:cNvCxnSpPr>
          <p:nvPr/>
        </p:nvCxnSpPr>
        <p:spPr>
          <a:xfrm flipV="1">
            <a:off x="8058150" y="4248150"/>
            <a:ext cx="1936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248650" y="5440045"/>
            <a:ext cx="190500" cy="46799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861300" y="5299075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465695" y="5044440"/>
            <a:ext cx="180975" cy="126619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63" idx="2"/>
            <a:endCxn id="77" idx="0"/>
          </p:cNvCxnSpPr>
          <p:nvPr/>
        </p:nvCxnSpPr>
        <p:spPr>
          <a:xfrm flipH="1">
            <a:off x="8343900" y="4481830"/>
            <a:ext cx="3175" cy="958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2" idx="2"/>
            <a:endCxn id="78" idx="0"/>
          </p:cNvCxnSpPr>
          <p:nvPr/>
        </p:nvCxnSpPr>
        <p:spPr>
          <a:xfrm flipH="1">
            <a:off x="7956550" y="4627880"/>
            <a:ext cx="6350" cy="671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2"/>
            <a:endCxn id="79" idx="0"/>
          </p:cNvCxnSpPr>
          <p:nvPr/>
        </p:nvCxnSpPr>
        <p:spPr>
          <a:xfrm>
            <a:off x="7556500" y="4890135"/>
            <a:ext cx="0" cy="154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1"/>
            <a:endCxn id="78" idx="3"/>
          </p:cNvCxnSpPr>
          <p:nvPr/>
        </p:nvCxnSpPr>
        <p:spPr>
          <a:xfrm flipH="1">
            <a:off x="8051800" y="5674360"/>
            <a:ext cx="1968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1"/>
            <a:endCxn id="79" idx="3"/>
          </p:cNvCxnSpPr>
          <p:nvPr/>
        </p:nvCxnSpPr>
        <p:spPr>
          <a:xfrm flipH="1">
            <a:off x="7646670" y="5675630"/>
            <a:ext cx="21463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8451850" y="5666105"/>
            <a:ext cx="2095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669020" y="5537200"/>
            <a:ext cx="611505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8670925" y="5852795"/>
            <a:ext cx="6070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8676005" y="6155055"/>
            <a:ext cx="60452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104505" y="5978525"/>
            <a:ext cx="5594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88" idx="1"/>
          </p:cNvCxnSpPr>
          <p:nvPr/>
        </p:nvCxnSpPr>
        <p:spPr>
          <a:xfrm>
            <a:off x="7745730" y="6269355"/>
            <a:ext cx="93027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961640" y="2809875"/>
            <a:ext cx="188912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1600">
                <a:latin typeface="Arial" charset="0"/>
              </a:rPr>
              <a:t>Single feature map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7545705" y="3041650"/>
            <a:ext cx="317690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1600">
                <a:latin typeface="Arial" charset="0"/>
              </a:rPr>
              <a:t>Exploring multiple feature directly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2795905" y="5711825"/>
            <a:ext cx="2894965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zh-CN" sz="1600">
                <a:latin typeface="Arial" charset="0"/>
              </a:rPr>
              <a:t>Multiple feature concatenation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9500235" y="5698490"/>
            <a:ext cx="21291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sz="1600">
                <a:latin typeface="Arial" charset="0"/>
                <a:sym typeface="+mn-ea"/>
              </a:rPr>
              <a:t>Multiple feature with r</a:t>
            </a:r>
            <a:r>
              <a:rPr lang="x-none" altLang="zh-CN" sz="1600">
                <a:latin typeface="Arial" charset="0"/>
              </a:rPr>
              <a:t>everse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10613390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solidFill>
                  <a:schemeClr val="tx1"/>
                </a:solidFill>
                <a:latin typeface="Calibri Light" charset="0"/>
              </a:rPr>
              <a:t>What is reverse connection and why?</a:t>
            </a:r>
          </a:p>
        </p:txBody>
      </p:sp>
      <p:sp>
        <p:nvSpPr>
          <p:cNvPr id="61" name="矩形 60"/>
          <p:cNvSpPr/>
          <p:nvPr/>
        </p:nvSpPr>
        <p:spPr>
          <a:xfrm>
            <a:off x="2578735" y="2433320"/>
            <a:ext cx="180975" cy="126619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980690" y="2684145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3364865" y="2823210"/>
            <a:ext cx="190500" cy="46799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162810" y="2349500"/>
            <a:ext cx="180975" cy="143827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 descr="000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542540"/>
            <a:ext cx="744220" cy="1054735"/>
          </a:xfrm>
          <a:prstGeom prst="rect">
            <a:avLst/>
          </a:prstGeom>
        </p:spPr>
      </p:pic>
      <p:cxnSp>
        <p:nvCxnSpPr>
          <p:cNvPr id="66" name="直接箭头连接符 65"/>
          <p:cNvCxnSpPr>
            <a:stCxn id="65" idx="3"/>
            <a:endCxn id="64" idx="1"/>
          </p:cNvCxnSpPr>
          <p:nvPr/>
        </p:nvCxnSpPr>
        <p:spPr>
          <a:xfrm flipV="1">
            <a:off x="1887220" y="3068955"/>
            <a:ext cx="28511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61" idx="1"/>
          </p:cNvCxnSpPr>
          <p:nvPr/>
        </p:nvCxnSpPr>
        <p:spPr>
          <a:xfrm flipV="1">
            <a:off x="2353310" y="3066415"/>
            <a:ext cx="2349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3"/>
            <a:endCxn id="62" idx="1"/>
          </p:cNvCxnSpPr>
          <p:nvPr/>
        </p:nvCxnSpPr>
        <p:spPr>
          <a:xfrm flipV="1">
            <a:off x="2769235" y="3060700"/>
            <a:ext cx="2209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2" idx="3"/>
            <a:endCxn id="63" idx="1"/>
          </p:cNvCxnSpPr>
          <p:nvPr/>
        </p:nvCxnSpPr>
        <p:spPr>
          <a:xfrm flipV="1">
            <a:off x="3180715" y="3057525"/>
            <a:ext cx="19367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3361690" y="4249420"/>
            <a:ext cx="190500" cy="46799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2974340" y="4108450"/>
            <a:ext cx="190500" cy="75311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578735" y="3853815"/>
            <a:ext cx="180975" cy="1266190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63" idx="2"/>
            <a:endCxn id="77" idx="0"/>
          </p:cNvCxnSpPr>
          <p:nvPr/>
        </p:nvCxnSpPr>
        <p:spPr>
          <a:xfrm flipH="1">
            <a:off x="3466465" y="3291205"/>
            <a:ext cx="3175" cy="958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2" idx="2"/>
            <a:endCxn id="78" idx="0"/>
          </p:cNvCxnSpPr>
          <p:nvPr/>
        </p:nvCxnSpPr>
        <p:spPr>
          <a:xfrm flipH="1">
            <a:off x="3079115" y="3437255"/>
            <a:ext cx="6350" cy="6711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2"/>
            <a:endCxn id="79" idx="0"/>
          </p:cNvCxnSpPr>
          <p:nvPr/>
        </p:nvCxnSpPr>
        <p:spPr>
          <a:xfrm>
            <a:off x="2679065" y="3699510"/>
            <a:ext cx="0" cy="154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1"/>
            <a:endCxn id="78" idx="3"/>
          </p:cNvCxnSpPr>
          <p:nvPr/>
        </p:nvCxnSpPr>
        <p:spPr>
          <a:xfrm flipH="1">
            <a:off x="3174365" y="4483735"/>
            <a:ext cx="1968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1"/>
            <a:endCxn id="79" idx="3"/>
          </p:cNvCxnSpPr>
          <p:nvPr/>
        </p:nvCxnSpPr>
        <p:spPr>
          <a:xfrm flipH="1">
            <a:off x="2769235" y="4485005"/>
            <a:ext cx="21463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564890" y="4475480"/>
            <a:ext cx="20955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782060" y="4346575"/>
            <a:ext cx="611505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3783965" y="4662170"/>
            <a:ext cx="60706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3789045" y="4964430"/>
            <a:ext cx="604520" cy="24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x-none" altLang="zh-CN" sz="1000">
                <a:latin typeface="Arial" charset="0"/>
              </a:rPr>
              <a:t>detect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3217545" y="4787900"/>
            <a:ext cx="5594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88" idx="1"/>
          </p:cNvCxnSpPr>
          <p:nvPr/>
        </p:nvCxnSpPr>
        <p:spPr>
          <a:xfrm>
            <a:off x="2868295" y="5078730"/>
            <a:ext cx="93027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15" y="1905000"/>
            <a:ext cx="2645410" cy="27730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943475" y="4660265"/>
            <a:ext cx="2964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A reverse connection block</a:t>
            </a:r>
          </a:p>
        </p:txBody>
      </p:sp>
      <p:sp>
        <p:nvSpPr>
          <p:cNvPr id="6" name="椭圆 5"/>
          <p:cNvSpPr/>
          <p:nvPr/>
        </p:nvSpPr>
        <p:spPr>
          <a:xfrm>
            <a:off x="3220720" y="3996690"/>
            <a:ext cx="353060" cy="6731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6"/>
            <a:endCxn id="4" idx="1"/>
          </p:cNvCxnSpPr>
          <p:nvPr/>
        </p:nvCxnSpPr>
        <p:spPr>
          <a:xfrm flipV="1">
            <a:off x="3573780" y="3291840"/>
            <a:ext cx="1461135" cy="1041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19680000">
            <a:off x="3865880" y="3338195"/>
            <a:ext cx="982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>
                <a:latin typeface="Arial" charset="0"/>
              </a:rPr>
              <a:t>zoom 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40015" y="2426970"/>
            <a:ext cx="3797935" cy="214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a) Simple design 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b) The semantic information of former 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     layers can be significantly enriched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c) Keep the  spatial sizes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d) Easy to do multiple level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3"/>
          <p:cNvSpPr>
            <a:spLocks noChangeArrowheads="1"/>
          </p:cNvSpPr>
          <p:nvPr/>
        </p:nvSpPr>
        <p:spPr bwMode="gray">
          <a:xfrm>
            <a:off x="953135" y="982980"/>
            <a:ext cx="8594725" cy="5399405"/>
          </a:xfrm>
          <a:prstGeom prst="rightArrow">
            <a:avLst>
              <a:gd name="adj1" fmla="val 79306"/>
              <a:gd name="adj2" fmla="val 30296"/>
            </a:avLst>
          </a:prstGeom>
          <a:gradFill rotWithShape="1">
            <a:gsLst>
              <a:gs pos="57000">
                <a:schemeClr val="accent1">
                  <a:gamma/>
                  <a:tint val="0"/>
                  <a:invGamma/>
                  <a:alpha val="24001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61695" y="682625"/>
            <a:ext cx="9871075" cy="666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x-none" altLang="en-US" sz="3600" dirty="0" smtClean="0">
                <a:latin typeface="Calibri Light" charset="0"/>
              </a:rPr>
              <a:t>So, what is the lesson?</a:t>
            </a:r>
          </a:p>
        </p:txBody>
      </p:sp>
      <p:sp>
        <p:nvSpPr>
          <p:cNvPr id="179203" name="AutoShape 12"/>
          <p:cNvSpPr/>
          <p:nvPr/>
        </p:nvSpPr>
        <p:spPr>
          <a:xfrm>
            <a:off x="1134110" y="1835150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9206" name="Text Box 15"/>
          <p:cNvSpPr txBox="1"/>
          <p:nvPr/>
        </p:nvSpPr>
        <p:spPr>
          <a:xfrm>
            <a:off x="1456690" y="1903730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</a:t>
            </a:r>
            <a:r>
              <a:rPr lang="x-none">
                <a:latin typeface="Arial" charset="0"/>
                <a:sym typeface="+mn-ea"/>
              </a:rPr>
              <a:t>Feature pyramid works better in locating all scales of objects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 </a:t>
            </a:r>
            <a:r>
              <a:rPr lang="x-none" altLang="en-US" dirty="0">
                <a:latin typeface="Arial" charset="0"/>
                <a:ea typeface="宋体" charset="0"/>
              </a:rPr>
              <a:t>from: SSD, HyperNet, ION, MR-CNN</a:t>
            </a:r>
          </a:p>
        </p:txBody>
      </p:sp>
      <p:sp>
        <p:nvSpPr>
          <p:cNvPr id="179214" name="AutoShape 23"/>
          <p:cNvSpPr/>
          <p:nvPr/>
        </p:nvSpPr>
        <p:spPr>
          <a:xfrm rot="-8100000">
            <a:off x="981075" y="2138363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3" name="AutoShape 12"/>
          <p:cNvSpPr/>
          <p:nvPr/>
        </p:nvSpPr>
        <p:spPr>
          <a:xfrm>
            <a:off x="1127760" y="3114675"/>
            <a:ext cx="7126605" cy="911225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4" name="Text Box 15"/>
          <p:cNvSpPr txBox="1"/>
          <p:nvPr/>
        </p:nvSpPr>
        <p:spPr>
          <a:xfrm>
            <a:off x="1450340" y="3183255"/>
            <a:ext cx="6934200" cy="7772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solidFill>
                  <a:srgbClr val="FF0000"/>
                </a:solidFill>
                <a:latin typeface="东文宋体" charset="0"/>
                <a:ea typeface="东文宋体" charset="0"/>
                <a:sym typeface="+mn-ea"/>
              </a:rPr>
              <a:t>√ Using region proposal network to reduce searching space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from: R-FCN, Faster R-CNN, Fast R-CNN</a:t>
            </a:r>
          </a:p>
        </p:txBody>
      </p:sp>
      <p:sp>
        <p:nvSpPr>
          <p:cNvPr id="15" name="AutoShape 23"/>
          <p:cNvSpPr/>
          <p:nvPr/>
        </p:nvSpPr>
        <p:spPr>
          <a:xfrm rot="-8100000">
            <a:off x="974725" y="34178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6" name="AutoShape 12"/>
          <p:cNvSpPr/>
          <p:nvPr/>
        </p:nvSpPr>
        <p:spPr>
          <a:xfrm>
            <a:off x="1131570" y="4403725"/>
            <a:ext cx="7126605" cy="1177290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7" name="Text Box 15"/>
          <p:cNvSpPr txBox="1"/>
          <p:nvPr/>
        </p:nvSpPr>
        <p:spPr>
          <a:xfrm>
            <a:off x="1453515" y="4472305"/>
            <a:ext cx="6934200" cy="11201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√ A fully CNN pipeline with no repeated computation can achieve   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x-none">
                <a:latin typeface="东文宋体" charset="0"/>
                <a:ea typeface="东文宋体" charset="0"/>
                <a:sym typeface="+mn-ea"/>
              </a:rPr>
              <a:t>   high detection performance.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x-none" altLang="en-US" dirty="0">
                <a:latin typeface="Arial" charset="0"/>
                <a:ea typeface="宋体" charset="0"/>
              </a:rPr>
              <a:t>from: SSD, R-FCN</a:t>
            </a:r>
          </a:p>
        </p:txBody>
      </p:sp>
      <p:sp>
        <p:nvSpPr>
          <p:cNvPr id="18" name="AutoShape 23"/>
          <p:cNvSpPr/>
          <p:nvPr/>
        </p:nvSpPr>
        <p:spPr>
          <a:xfrm rot="-8100000">
            <a:off x="977900" y="4840288"/>
            <a:ext cx="298450" cy="298450"/>
          </a:xfrm>
          <a:prstGeom prst="rtTriangle">
            <a:avLst/>
          </a:prstGeom>
          <a:solidFill>
            <a:schemeClr val="accent2"/>
          </a:solidFill>
          <a:ln w="9525">
            <a:noFill/>
            <a:miter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69400" y="3440430"/>
            <a:ext cx="16916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Arial" charset="0"/>
                <a:sym typeface="+mn-ea"/>
              </a:rPr>
              <a:t>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747</Words>
  <Application>Microsoft Office PowerPoint</Application>
  <PresentationFormat>自定义</PresentationFormat>
  <Paragraphs>141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工作表</vt:lpstr>
      <vt:lpstr>PowerPoint 演示文稿</vt:lpstr>
      <vt:lpstr>PASCAL VOC 2012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kongtao</dc:creator>
  <cp:lastModifiedBy>TaoKong</cp:lastModifiedBy>
  <cp:revision>270</cp:revision>
  <dcterms:created xsi:type="dcterms:W3CDTF">2016-12-24T14:01:19Z</dcterms:created>
  <dcterms:modified xsi:type="dcterms:W3CDTF">2017-03-11T05:52:42Z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