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Hanken Grotesk" panose="020B0604020202020204" charset="0"/>
      <p:regular r:id="rId13"/>
      <p:bold r:id="rId14"/>
      <p:italic r:id="rId15"/>
      <p:boldItalic r:id="rId16"/>
    </p:embeddedFont>
    <p:embeddedFont>
      <p:font typeface="Nunito Light" pitchFamily="2" charset="0"/>
      <p:regular r:id="rId17"/>
    </p:embeddedFont>
    <p:embeddedFont>
      <p:font typeface="Raleway" pitchFamily="2" charset="0"/>
      <p:regular r:id="rId18"/>
      <p:bold r:id="rId19"/>
      <p:italic r:id="rId20"/>
      <p:boldItalic r:id="rId21"/>
    </p:embeddedFont>
    <p:embeddedFont>
      <p:font typeface="Raleway Black" pitchFamily="2" charset="0"/>
      <p:bold r:id="rId22"/>
      <p:boldItalic r:id="rId23"/>
    </p:embeddedFont>
    <p:embeddedFont>
      <p:font typeface="Raleway ExtraBold" panose="020F0502020204030204"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576a45fa49_2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35e18421cc_1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ef243d553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ef243d55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431007ba2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84d99d1a7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ef243d553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ef243d553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ef243d553f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ef243d553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ef243d553f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ef243d553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1ef243d553f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1ef243d553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2405125" y="2040775"/>
            <a:ext cx="5307000" cy="9981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55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8" name="Google Shape;288;p11"/>
          <p:cNvSpPr txBox="1">
            <a:spLocks noGrp="1"/>
          </p:cNvSpPr>
          <p:nvPr>
            <p:ph type="subTitle" idx="1"/>
          </p:nvPr>
        </p:nvSpPr>
        <p:spPr>
          <a:xfrm>
            <a:off x="2405125" y="3038875"/>
            <a:ext cx="5307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9" name="Google Shape;289;p11"/>
          <p:cNvGrpSpPr/>
          <p:nvPr/>
        </p:nvGrpSpPr>
        <p:grpSpPr>
          <a:xfrm>
            <a:off x="320869" y="892488"/>
            <a:ext cx="5247943" cy="4005530"/>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123153" y="-134519"/>
            <a:ext cx="5670106" cy="5849863"/>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1"/>
          <p:cNvGrpSpPr/>
          <p:nvPr/>
        </p:nvGrpSpPr>
        <p:grpSpPr>
          <a:xfrm>
            <a:off x="575287" y="-1805003"/>
            <a:ext cx="8258546" cy="9711728"/>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6" name="Google Shape;366;p14"/>
          <p:cNvSpPr txBox="1">
            <a:spLocks noGrp="1"/>
          </p:cNvSpPr>
          <p:nvPr>
            <p:ph type="subTitle" idx="1"/>
          </p:nvPr>
        </p:nvSpPr>
        <p:spPr>
          <a:xfrm>
            <a:off x="720000" y="1067776"/>
            <a:ext cx="7704000" cy="87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367" name="Google Shape;367;p14"/>
          <p:cNvGrpSpPr/>
          <p:nvPr/>
        </p:nvGrpSpPr>
        <p:grpSpPr>
          <a:xfrm>
            <a:off x="248963" y="1017730"/>
            <a:ext cx="8980467" cy="3860780"/>
            <a:chOff x="248963" y="1017730"/>
            <a:chExt cx="8980467" cy="3860780"/>
          </a:xfrm>
        </p:grpSpPr>
        <p:sp>
          <p:nvSpPr>
            <p:cNvPr id="368" name="Google Shape;368;p14"/>
            <p:cNvSpPr/>
            <p:nvPr/>
          </p:nvSpPr>
          <p:spPr>
            <a:xfrm>
              <a:off x="422688" y="131788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48963" y="101773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4"/>
            <p:cNvGrpSpPr/>
            <p:nvPr/>
          </p:nvGrpSpPr>
          <p:grpSpPr>
            <a:xfrm rot="-5400000">
              <a:off x="8742913" y="4391992"/>
              <a:ext cx="206891" cy="766144"/>
              <a:chOff x="8650702" y="3525402"/>
              <a:chExt cx="206891" cy="766144"/>
            </a:xfrm>
          </p:grpSpPr>
          <p:sp>
            <p:nvSpPr>
              <p:cNvPr id="371" name="Google Shape;371;p1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 name="Google Shape;373;p14"/>
          <p:cNvGrpSpPr/>
          <p:nvPr/>
        </p:nvGrpSpPr>
        <p:grpSpPr>
          <a:xfrm>
            <a:off x="250498" y="1721188"/>
            <a:ext cx="8259948" cy="2990484"/>
            <a:chOff x="250498" y="1721188"/>
            <a:chExt cx="8259948" cy="2990484"/>
          </a:xfrm>
        </p:grpSpPr>
        <p:sp>
          <p:nvSpPr>
            <p:cNvPr id="374" name="Google Shape;374;p14"/>
            <p:cNvSpPr/>
            <p:nvPr/>
          </p:nvSpPr>
          <p:spPr>
            <a:xfrm rot="10800000">
              <a:off x="250498" y="17211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5400000">
              <a:off x="8269979" y="4471205"/>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a:off x="-2218609" y="-174950"/>
            <a:ext cx="12004520" cy="8522877"/>
            <a:chOff x="-2218609" y="-174950"/>
            <a:chExt cx="12004520" cy="8522877"/>
          </a:xfrm>
        </p:grpSpPr>
        <p:sp>
          <p:nvSpPr>
            <p:cNvPr id="377" name="Google Shape;377;p14"/>
            <p:cNvSpPr/>
            <p:nvPr/>
          </p:nvSpPr>
          <p:spPr>
            <a:xfrm>
              <a:off x="-2218609" y="-174950"/>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378" name="Google Shape;378;p14"/>
            <p:cNvGrpSpPr/>
            <p:nvPr/>
          </p:nvGrpSpPr>
          <p:grpSpPr>
            <a:xfrm rot="-5400000" flipH="1">
              <a:off x="7449713" y="4739627"/>
              <a:ext cx="493321" cy="357312"/>
              <a:chOff x="1722354" y="229144"/>
              <a:chExt cx="1748744" cy="1266614"/>
            </a:xfrm>
          </p:grpSpPr>
          <p:sp>
            <p:nvSpPr>
              <p:cNvPr id="379" name="Google Shape;379;p1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4"/>
            <p:cNvSpPr/>
            <p:nvPr/>
          </p:nvSpPr>
          <p:spPr>
            <a:xfrm rot="10800000" flipH="1">
              <a:off x="8147148" y="2028637"/>
              <a:ext cx="1521858" cy="631929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nvGrpSpPr>
            <p:cNvPr id="382" name="Google Shape;382;p14"/>
            <p:cNvGrpSpPr/>
            <p:nvPr/>
          </p:nvGrpSpPr>
          <p:grpSpPr>
            <a:xfrm flipH="1">
              <a:off x="8820653" y="3237867"/>
              <a:ext cx="965258" cy="273510"/>
              <a:chOff x="-6675" y="2881558"/>
              <a:chExt cx="9140700" cy="2059567"/>
            </a:xfrm>
          </p:grpSpPr>
          <p:cxnSp>
            <p:nvCxnSpPr>
              <p:cNvPr id="383" name="Google Shape;383;p1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4" name="Google Shape;384;p1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5" name="Google Shape;385;p1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6" name="Google Shape;386;p1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7" name="Google Shape;387;p1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sp>
        <p:nvSpPr>
          <p:cNvPr id="388" name="Google Shape;388;p1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720000" y="1150950"/>
            <a:ext cx="7704000" cy="29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8393651" y="-1627766"/>
            <a:ext cx="614899" cy="2881846"/>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a:off x="6485555" y="4129788"/>
            <a:ext cx="269696" cy="1209440"/>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1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1829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357900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5975050" y="3419050"/>
            <a:ext cx="1986000" cy="10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182950" y="3082550"/>
            <a:ext cx="19860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358475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5978948" y="3082550"/>
            <a:ext cx="1978200" cy="46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77" name="Google Shape;477;p18"/>
          <p:cNvGrpSpPr/>
          <p:nvPr/>
        </p:nvGrpSpPr>
        <p:grpSpPr>
          <a:xfrm>
            <a:off x="-173589" y="2054902"/>
            <a:ext cx="8977956" cy="875138"/>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3" name="Google Shape;483;p18"/>
          <p:cNvGrpSpPr/>
          <p:nvPr/>
        </p:nvGrpSpPr>
        <p:grpSpPr>
          <a:xfrm>
            <a:off x="756786" y="700836"/>
            <a:ext cx="8183234" cy="4589198"/>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8"/>
          <p:cNvGrpSpPr/>
          <p:nvPr/>
        </p:nvGrpSpPr>
        <p:grpSpPr>
          <a:xfrm>
            <a:off x="-418722" y="-549400"/>
            <a:ext cx="9906875" cy="5811597"/>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022225"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022225"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3035252" y="132017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3035252" y="2095118"/>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5048280" y="2965495"/>
            <a:ext cx="3382500" cy="7689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41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6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5048280" y="3740150"/>
            <a:ext cx="3382500" cy="382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9120511" y="6970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19"/>
          <p:cNvGrpSpPr/>
          <p:nvPr/>
        </p:nvGrpSpPr>
        <p:grpSpPr>
          <a:xfrm>
            <a:off x="-739800" y="415860"/>
            <a:ext cx="10142602" cy="2150259"/>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340979" y="-3183303"/>
            <a:ext cx="10223939" cy="12189165"/>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1" name="Google Shape;541;p20"/>
          <p:cNvGrpSpPr/>
          <p:nvPr/>
        </p:nvGrpSpPr>
        <p:grpSpPr>
          <a:xfrm>
            <a:off x="998300" y="1868336"/>
            <a:ext cx="7850818" cy="2922793"/>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0"/>
          <p:cNvGrpSpPr/>
          <p:nvPr/>
        </p:nvGrpSpPr>
        <p:grpSpPr>
          <a:xfrm>
            <a:off x="1588038" y="2433589"/>
            <a:ext cx="7438817" cy="2528055"/>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1" name="Google Shape;551;p20"/>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20"/>
          <p:cNvGrpSpPr/>
          <p:nvPr/>
        </p:nvGrpSpPr>
        <p:grpSpPr>
          <a:xfrm>
            <a:off x="-1189524" y="-111325"/>
            <a:ext cx="10408499" cy="5362150"/>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136800" y="2325725"/>
            <a:ext cx="3653400" cy="989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790350" y="2279800"/>
            <a:ext cx="1343100" cy="989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900">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rot="-5400000">
            <a:off x="3860412" y="-1906049"/>
            <a:ext cx="3859204" cy="615399"/>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415272" y="538801"/>
            <a:ext cx="7636891" cy="5144942"/>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21"/>
          <p:cNvGrpSpPr/>
          <p:nvPr/>
        </p:nvGrpSpPr>
        <p:grpSpPr>
          <a:xfrm>
            <a:off x="-116589" y="2639527"/>
            <a:ext cx="8996156" cy="1843388"/>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1"/>
          <p:cNvGrpSpPr/>
          <p:nvPr/>
        </p:nvGrpSpPr>
        <p:grpSpPr>
          <a:xfrm>
            <a:off x="2729174" y="3358511"/>
            <a:ext cx="6150396" cy="1485586"/>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1"/>
          <p:cNvGrpSpPr/>
          <p:nvPr/>
        </p:nvGrpSpPr>
        <p:grpSpPr>
          <a:xfrm>
            <a:off x="-1381309" y="-1875175"/>
            <a:ext cx="10981145" cy="7138447"/>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2"/>
          <p:cNvSpPr txBox="1">
            <a:spLocks noGrp="1"/>
          </p:cNvSpPr>
          <p:nvPr>
            <p:ph type="subTitle" idx="1"/>
          </p:nvPr>
        </p:nvSpPr>
        <p:spPr>
          <a:xfrm>
            <a:off x="1098425" y="1805100"/>
            <a:ext cx="444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2"/>
          <p:cNvSpPr txBox="1"/>
          <p:nvPr/>
        </p:nvSpPr>
        <p:spPr>
          <a:xfrm>
            <a:off x="1098425" y="34595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Hanken Grotesk"/>
                <a:ea typeface="Hanken Grotesk"/>
                <a:cs typeface="Hanken Grotesk"/>
                <a:sym typeface="Hanken Grotesk"/>
              </a:rPr>
              <a:t>CREDITS:</a:t>
            </a:r>
            <a:r>
              <a:rPr lang="en" sz="1200">
                <a:solidFill>
                  <a:schemeClr val="dk1"/>
                </a:solidFill>
                <a:latin typeface="Hanken Grotesk"/>
                <a:ea typeface="Hanken Grotesk"/>
                <a:cs typeface="Hanken Grotesk"/>
                <a:sym typeface="Hanken Grotesk"/>
              </a:rPr>
              <a:t> This presentation template was created by </a:t>
            </a:r>
            <a:r>
              <a:rPr lang="en" sz="12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200">
                <a:solidFill>
                  <a:schemeClr val="dk1"/>
                </a:solidFill>
                <a:latin typeface="Hanken Grotesk"/>
                <a:ea typeface="Hanken Grotesk"/>
                <a:cs typeface="Hanken Grotesk"/>
                <a:sym typeface="Hanken Grotesk"/>
              </a:rPr>
              <a:t>, and includes icons by </a:t>
            </a:r>
            <a:r>
              <a:rPr lang="en" sz="12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lang="en" sz="12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Hanken Grotesk"/>
                <a:ea typeface="Hanken Grotesk"/>
                <a:cs typeface="Hanken Grotesk"/>
                <a:sym typeface="Hanken Grotesk"/>
              </a:rPr>
              <a:t> </a:t>
            </a:r>
            <a:endParaRPr sz="12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8249111" y="1753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22"/>
          <p:cNvGrpSpPr/>
          <p:nvPr/>
        </p:nvGrpSpPr>
        <p:grpSpPr>
          <a:xfrm>
            <a:off x="-563925" y="0"/>
            <a:ext cx="7843827" cy="1111343"/>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55"/>
        <p:cNvGrpSpPr/>
        <p:nvPr/>
      </p:nvGrpSpPr>
      <p:grpSpPr>
        <a:xfrm>
          <a:off x="0" y="0"/>
          <a:ext cx="0" cy="0"/>
          <a:chOff x="0" y="0"/>
          <a:chExt cx="0" cy="0"/>
        </a:xfrm>
      </p:grpSpPr>
      <p:sp>
        <p:nvSpPr>
          <p:cNvPr id="656" name="Google Shape;656;p25"/>
          <p:cNvSpPr txBox="1">
            <a:spLocks noGrp="1"/>
          </p:cNvSpPr>
          <p:nvPr>
            <p:ph type="ctrTitle"/>
          </p:nvPr>
        </p:nvSpPr>
        <p:spPr>
          <a:xfrm>
            <a:off x="1115975" y="1461475"/>
            <a:ext cx="4384800" cy="22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SECURE FRAMEWORK FOR IoT ENABLED APPLICATIONS</a:t>
            </a:r>
            <a:endParaRPr/>
          </a:p>
        </p:txBody>
      </p:sp>
      <p:sp>
        <p:nvSpPr>
          <p:cNvPr id="657" name="Google Shape;657;p25"/>
          <p:cNvSpPr txBox="1">
            <a:spLocks noGrp="1"/>
          </p:cNvSpPr>
          <p:nvPr>
            <p:ph type="subTitle" idx="1"/>
          </p:nvPr>
        </p:nvSpPr>
        <p:spPr>
          <a:xfrm>
            <a:off x="1115975" y="3719650"/>
            <a:ext cx="4384800" cy="13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 - Gorisha Babbar</a:t>
            </a:r>
            <a:endParaRPr/>
          </a:p>
          <a:p>
            <a:pPr marL="0" lvl="0" indent="0" algn="l" rtl="0">
              <a:spcBef>
                <a:spcPts val="0"/>
              </a:spcBef>
              <a:spcAft>
                <a:spcPts val="0"/>
              </a:spcAft>
              <a:buNone/>
            </a:pPr>
            <a:r>
              <a:rPr lang="en"/>
              <a:t>Sec - G</a:t>
            </a:r>
            <a:endParaRPr/>
          </a:p>
          <a:p>
            <a:pPr marL="0" lvl="0" indent="0" algn="l" rtl="0">
              <a:spcBef>
                <a:spcPts val="0"/>
              </a:spcBef>
              <a:spcAft>
                <a:spcPts val="0"/>
              </a:spcAft>
              <a:buNone/>
            </a:pPr>
            <a:r>
              <a:rPr lang="en"/>
              <a:t>Uni. Roll - 2018812</a:t>
            </a:r>
            <a:endParaRPr/>
          </a:p>
          <a:p>
            <a:pPr marL="0" lvl="0" indent="0" algn="l" rtl="0">
              <a:spcBef>
                <a:spcPts val="0"/>
              </a:spcBef>
              <a:spcAft>
                <a:spcPts val="0"/>
              </a:spcAft>
              <a:buNone/>
            </a:pPr>
            <a:r>
              <a:rPr lang="en"/>
              <a:t>Mentor - Dr. Neha Garg</a:t>
            </a:r>
            <a:endParaRPr/>
          </a:p>
        </p:txBody>
      </p:sp>
      <p:sp>
        <p:nvSpPr>
          <p:cNvPr id="658" name="Google Shape;658;p25"/>
          <p:cNvSpPr/>
          <p:nvPr/>
        </p:nvSpPr>
        <p:spPr>
          <a:xfrm rot="-5400000">
            <a:off x="689075" y="22155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5"/>
          <p:cNvGrpSpPr/>
          <p:nvPr/>
        </p:nvGrpSpPr>
        <p:grpSpPr>
          <a:xfrm>
            <a:off x="6777434" y="2296620"/>
            <a:ext cx="1033834" cy="3360485"/>
            <a:chOff x="6777434" y="2296620"/>
            <a:chExt cx="1033834" cy="3360485"/>
          </a:xfrm>
        </p:grpSpPr>
        <p:grpSp>
          <p:nvGrpSpPr>
            <p:cNvPr id="660" name="Google Shape;660;p25"/>
            <p:cNvGrpSpPr/>
            <p:nvPr/>
          </p:nvGrpSpPr>
          <p:grpSpPr>
            <a:xfrm rot="10800000">
              <a:off x="6777434" y="2296620"/>
              <a:ext cx="681217" cy="3360485"/>
              <a:chOff x="1337800" y="-2525590"/>
              <a:chExt cx="1498167" cy="7390555"/>
            </a:xfrm>
          </p:grpSpPr>
          <p:cxnSp>
            <p:nvCxnSpPr>
              <p:cNvPr id="661" name="Google Shape;661;p25"/>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2" name="Google Shape;662;p25"/>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3" name="Google Shape;663;p25"/>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25"/>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5"/>
          <p:cNvGrpSpPr/>
          <p:nvPr/>
        </p:nvGrpSpPr>
        <p:grpSpPr>
          <a:xfrm>
            <a:off x="6262859" y="-2197955"/>
            <a:ext cx="681217" cy="3360485"/>
            <a:chOff x="1337800" y="-2525590"/>
            <a:chExt cx="1498167" cy="7390555"/>
          </a:xfrm>
        </p:grpSpPr>
        <p:cxnSp>
          <p:nvCxnSpPr>
            <p:cNvPr id="668" name="Google Shape;668;p25"/>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69" name="Google Shape;669;p25"/>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0" name="Google Shape;670;p25"/>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25"/>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5"/>
          <p:cNvGrpSpPr/>
          <p:nvPr/>
        </p:nvGrpSpPr>
        <p:grpSpPr>
          <a:xfrm rot="10800000" flipH="1">
            <a:off x="-2068288" y="305430"/>
            <a:ext cx="4791669" cy="923822"/>
            <a:chOff x="-78438" y="3775205"/>
            <a:chExt cx="4791669" cy="923822"/>
          </a:xfrm>
        </p:grpSpPr>
        <p:cxnSp>
          <p:nvCxnSpPr>
            <p:cNvPr id="673" name="Google Shape;673;p25"/>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74" name="Google Shape;674;p25"/>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75" name="Google Shape;675;p25"/>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3329300" y="-3035953"/>
            <a:ext cx="6471825" cy="4623428"/>
            <a:chOff x="3329300" y="-3035953"/>
            <a:chExt cx="6471825" cy="4623428"/>
          </a:xfrm>
        </p:grpSpPr>
        <p:grpSp>
          <p:nvGrpSpPr>
            <p:cNvPr id="677" name="Google Shape;677;p25"/>
            <p:cNvGrpSpPr/>
            <p:nvPr/>
          </p:nvGrpSpPr>
          <p:grpSpPr>
            <a:xfrm rot="5400000">
              <a:off x="2802525" y="-1414050"/>
              <a:ext cx="3859204" cy="615399"/>
              <a:chOff x="-6675" y="307100"/>
              <a:chExt cx="9140700" cy="4634025"/>
            </a:xfrm>
          </p:grpSpPr>
          <p:cxnSp>
            <p:nvCxnSpPr>
              <p:cNvPr id="678" name="Google Shape;678;p25"/>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79" name="Google Shape;679;p25"/>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5"/>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25"/>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25"/>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2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2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88" name="Google Shape;688;p25"/>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4"/>
          <p:cNvSpPr txBox="1">
            <a:spLocks noGrp="1"/>
          </p:cNvSpPr>
          <p:nvPr>
            <p:ph type="title"/>
          </p:nvPr>
        </p:nvSpPr>
        <p:spPr>
          <a:xfrm>
            <a:off x="1098475" y="834600"/>
            <a:ext cx="4448100"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sp>
        <p:nvSpPr>
          <p:cNvPr id="799" name="Google Shape;799;p34"/>
          <p:cNvSpPr txBox="1"/>
          <p:nvPr/>
        </p:nvSpPr>
        <p:spPr>
          <a:xfrm>
            <a:off x="1098425" y="412585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Hanken Grotesk"/>
                <a:ea typeface="Hanken Grotesk"/>
                <a:cs typeface="Hanken Grotesk"/>
                <a:sym typeface="Hanken Grotesk"/>
              </a:rPr>
              <a:t>Please keep this slide for attribution</a:t>
            </a:r>
            <a:endParaRPr sz="1200">
              <a:solidFill>
                <a:schemeClr val="dk1"/>
              </a:solidFill>
              <a:latin typeface="Hanken Grotesk"/>
              <a:ea typeface="Hanken Grotesk"/>
              <a:cs typeface="Hanken Grotesk"/>
              <a:sym typeface="Hanken Grotesk"/>
            </a:endParaRPr>
          </a:p>
        </p:txBody>
      </p:sp>
      <p:sp>
        <p:nvSpPr>
          <p:cNvPr id="800" name="Google Shape;800;p34"/>
          <p:cNvSpPr/>
          <p:nvPr/>
        </p:nvSpPr>
        <p:spPr>
          <a:xfrm rot="-5400000">
            <a:off x="689075" y="11653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4"/>
          <p:cNvGrpSpPr/>
          <p:nvPr/>
        </p:nvGrpSpPr>
        <p:grpSpPr>
          <a:xfrm rot="10800000">
            <a:off x="7995518" y="3068895"/>
            <a:ext cx="681217" cy="3360485"/>
            <a:chOff x="1337800" y="-2525590"/>
            <a:chExt cx="1498167" cy="7390555"/>
          </a:xfrm>
        </p:grpSpPr>
        <p:cxnSp>
          <p:nvCxnSpPr>
            <p:cNvPr id="802" name="Google Shape;802;p34"/>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803" name="Google Shape;803;p34"/>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804" name="Google Shape;804;p34"/>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4"/>
          <p:cNvGrpSpPr/>
          <p:nvPr/>
        </p:nvGrpSpPr>
        <p:grpSpPr>
          <a:xfrm>
            <a:off x="7679244" y="3634568"/>
            <a:ext cx="247278" cy="1160062"/>
            <a:chOff x="1463894" y="1434556"/>
            <a:chExt cx="247278" cy="1160062"/>
          </a:xfrm>
        </p:grpSpPr>
        <p:sp>
          <p:nvSpPr>
            <p:cNvPr id="806" name="Google Shape;806;p34"/>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4"/>
          <p:cNvGrpSpPr/>
          <p:nvPr/>
        </p:nvGrpSpPr>
        <p:grpSpPr>
          <a:xfrm rot="5400000" flipH="1">
            <a:off x="5492724" y="3041117"/>
            <a:ext cx="4486819" cy="625122"/>
            <a:chOff x="-78438" y="4073905"/>
            <a:chExt cx="4486819" cy="625122"/>
          </a:xfrm>
        </p:grpSpPr>
        <p:cxnSp>
          <p:nvCxnSpPr>
            <p:cNvPr id="809" name="Google Shape;809;p34"/>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810" name="Google Shape;810;p34"/>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811" name="Google Shape;811;p34"/>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34"/>
          <p:cNvSpPr/>
          <p:nvPr/>
        </p:nvSpPr>
        <p:spPr>
          <a:xfrm>
            <a:off x="7136111" y="32262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34"/>
          <p:cNvGrpSpPr/>
          <p:nvPr/>
        </p:nvGrpSpPr>
        <p:grpSpPr>
          <a:xfrm>
            <a:off x="7423575" y="1976550"/>
            <a:ext cx="3859204" cy="615399"/>
            <a:chOff x="-6675" y="307100"/>
            <a:chExt cx="9140700" cy="4634025"/>
          </a:xfrm>
        </p:grpSpPr>
        <p:cxnSp>
          <p:nvCxnSpPr>
            <p:cNvPr id="814" name="Google Shape;814;p34"/>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15" name="Google Shape;815;p34"/>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16" name="Google Shape;816;p34"/>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17" name="Google Shape;817;p34"/>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18" name="Google Shape;818;p34"/>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19" name="Google Shape;819;p3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20" name="Google Shape;820;p3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21" name="Google Shape;821;p3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22" name="Google Shape;822;p3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823" name="Google Shape;823;p3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824" name="Google Shape;824;p34"/>
          <p:cNvSpPr/>
          <p:nvPr/>
        </p:nvSpPr>
        <p:spPr>
          <a:xfrm>
            <a:off x="7145469" y="209696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34"/>
          <p:cNvGrpSpPr/>
          <p:nvPr/>
        </p:nvGrpSpPr>
        <p:grpSpPr>
          <a:xfrm>
            <a:off x="2389175" y="-353800"/>
            <a:ext cx="5859225" cy="1631012"/>
            <a:chOff x="2389175" y="-353800"/>
            <a:chExt cx="5859225" cy="1631012"/>
          </a:xfrm>
        </p:grpSpPr>
        <p:sp>
          <p:nvSpPr>
            <p:cNvPr id="826" name="Google Shape;826;p34"/>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sp>
        <p:grpSp>
          <p:nvGrpSpPr>
            <p:cNvPr id="827" name="Google Shape;827;p34"/>
            <p:cNvGrpSpPr/>
            <p:nvPr/>
          </p:nvGrpSpPr>
          <p:grpSpPr>
            <a:xfrm rot="-5400000">
              <a:off x="5834789" y="851896"/>
              <a:ext cx="493321" cy="357312"/>
              <a:chOff x="1722354" y="229144"/>
              <a:chExt cx="1748744" cy="1266614"/>
            </a:xfrm>
          </p:grpSpPr>
          <p:sp>
            <p:nvSpPr>
              <p:cNvPr id="828" name="Google Shape;828;p3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830" name="Google Shape;830;p34"/>
          <p:cNvPicPr preferRelativeResize="0"/>
          <p:nvPr/>
        </p:nvPicPr>
        <p:blipFill>
          <a:blip r:embed="rId3">
            <a:alphaModFix/>
          </a:blip>
          <a:stretch>
            <a:fillRect/>
          </a:stretch>
        </p:blipFill>
        <p:spPr>
          <a:xfrm>
            <a:off x="1098475" y="3337300"/>
            <a:ext cx="4974851" cy="145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94" name="Google Shape;694;p26"/>
          <p:cNvSpPr txBox="1">
            <a:spLocks noGrp="1"/>
          </p:cNvSpPr>
          <p:nvPr>
            <p:ph type="subTitle" idx="1"/>
          </p:nvPr>
        </p:nvSpPr>
        <p:spPr>
          <a:xfrm>
            <a:off x="1004425" y="1716973"/>
            <a:ext cx="226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security framework, as it pertains to Internet of Things security cameras, is a thorough method of protecting the camera and the data it collects from any attacks. Strong authentication and authorization procedures to manage access, communication channel encryption to safeguard data while it's being transferred, secure boot implementation, and firmware integrity checks to stop unwanted tampering are all included in this framework</a:t>
            </a:r>
            <a:endParaRPr/>
          </a:p>
        </p:txBody>
      </p:sp>
      <p:sp>
        <p:nvSpPr>
          <p:cNvPr id="695" name="Google Shape;695;p26"/>
          <p:cNvSpPr txBox="1">
            <a:spLocks noGrp="1"/>
          </p:cNvSpPr>
          <p:nvPr>
            <p:ph type="subTitle" idx="2"/>
          </p:nvPr>
        </p:nvSpPr>
        <p:spPr>
          <a:xfrm>
            <a:off x="3488253" y="1716973"/>
            <a:ext cx="226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CCTV have become a common practice at every store front, home, businesses, governments around the globe have been implementing more and more surveillance and cameras to detect and prevent crimes as well as be helpful in tracking suspicious activities all around the world. This has led to a increased use of cameras all around the globe. Current CCTV cameras are generally useful only after a certain mishap has already happened rather than prevention of such things. </a:t>
            </a:r>
            <a:endParaRPr/>
          </a:p>
        </p:txBody>
      </p:sp>
      <p:sp>
        <p:nvSpPr>
          <p:cNvPr id="696" name="Google Shape;696;p26"/>
          <p:cNvSpPr txBox="1">
            <a:spLocks noGrp="1"/>
          </p:cNvSpPr>
          <p:nvPr>
            <p:ph type="subTitle" idx="3"/>
          </p:nvPr>
        </p:nvSpPr>
        <p:spPr>
          <a:xfrm>
            <a:off x="5906681" y="1644523"/>
            <a:ext cx="2260200" cy="15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project we will be working with Face Detection models and Utilize it to detect whether a given person on the screen is a known entity or an intruder in real time using Machine Learning Libraries like OpenCV coupled with IoT devices to create a security framework based on IoT. Although there are dedicated staff to watch over the live footage from the cameras, human oversight is a common and incurs heavy costs for the businesses to have the appropriate manpower.</a:t>
            </a:r>
            <a:endParaRPr/>
          </a:p>
        </p:txBody>
      </p:sp>
      <p:grpSp>
        <p:nvGrpSpPr>
          <p:cNvPr id="697" name="Google Shape;697;p26"/>
          <p:cNvGrpSpPr/>
          <p:nvPr/>
        </p:nvGrpSpPr>
        <p:grpSpPr>
          <a:xfrm>
            <a:off x="5969400" y="1299375"/>
            <a:ext cx="289600" cy="345150"/>
            <a:chOff x="4801988" y="3797375"/>
            <a:chExt cx="289600" cy="345150"/>
          </a:xfrm>
        </p:grpSpPr>
        <p:sp>
          <p:nvSpPr>
            <p:cNvPr id="698" name="Google Shape;698;p26"/>
            <p:cNvSpPr/>
            <p:nvPr/>
          </p:nvSpPr>
          <p:spPr>
            <a:xfrm>
              <a:off x="4916238" y="3885675"/>
              <a:ext cx="60825" cy="60775"/>
            </a:xfrm>
            <a:custGeom>
              <a:avLst/>
              <a:gdLst/>
              <a:ahLst/>
              <a:cxnLst/>
              <a:rect l="l" t="t" r="r" b="b"/>
              <a:pathLst>
                <a:path w="2433" h="2431" extrusionOk="0">
                  <a:moveTo>
                    <a:pt x="1215" y="806"/>
                  </a:moveTo>
                  <a:cubicBezTo>
                    <a:pt x="1436" y="806"/>
                    <a:pt x="1613" y="994"/>
                    <a:pt x="1613" y="1215"/>
                  </a:cubicBezTo>
                  <a:cubicBezTo>
                    <a:pt x="1613" y="1437"/>
                    <a:pt x="1436" y="1614"/>
                    <a:pt x="1215" y="1614"/>
                  </a:cubicBezTo>
                  <a:cubicBezTo>
                    <a:pt x="993" y="1614"/>
                    <a:pt x="805" y="1437"/>
                    <a:pt x="805" y="1215"/>
                  </a:cubicBezTo>
                  <a:cubicBezTo>
                    <a:pt x="805" y="994"/>
                    <a:pt x="993" y="806"/>
                    <a:pt x="1215" y="806"/>
                  </a:cubicBezTo>
                  <a:close/>
                  <a:moveTo>
                    <a:pt x="1215" y="1"/>
                  </a:moveTo>
                  <a:cubicBezTo>
                    <a:pt x="539" y="1"/>
                    <a:pt x="0" y="551"/>
                    <a:pt x="0" y="1215"/>
                  </a:cubicBezTo>
                  <a:cubicBezTo>
                    <a:pt x="0" y="1883"/>
                    <a:pt x="539" y="2430"/>
                    <a:pt x="1215" y="2430"/>
                  </a:cubicBezTo>
                  <a:cubicBezTo>
                    <a:pt x="1882" y="2430"/>
                    <a:pt x="2432" y="1883"/>
                    <a:pt x="2432" y="1215"/>
                  </a:cubicBezTo>
                  <a:cubicBezTo>
                    <a:pt x="2432" y="551"/>
                    <a:pt x="188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99" name="Google Shape;699;p26"/>
            <p:cNvSpPr/>
            <p:nvPr/>
          </p:nvSpPr>
          <p:spPr>
            <a:xfrm>
              <a:off x="4801988" y="3797375"/>
              <a:ext cx="289600" cy="345150"/>
            </a:xfrm>
            <a:custGeom>
              <a:avLst/>
              <a:gdLst/>
              <a:ahLst/>
              <a:cxnLst/>
              <a:rect l="l" t="t" r="r" b="b"/>
              <a:pathLst>
                <a:path w="11584" h="13806" extrusionOk="0">
                  <a:moveTo>
                    <a:pt x="10731" y="11643"/>
                  </a:moveTo>
                  <a:cubicBezTo>
                    <a:pt x="10579" y="12288"/>
                    <a:pt x="10074" y="12801"/>
                    <a:pt x="9432" y="12953"/>
                  </a:cubicBezTo>
                  <a:lnTo>
                    <a:pt x="9432" y="11643"/>
                  </a:lnTo>
                  <a:close/>
                  <a:moveTo>
                    <a:pt x="10111" y="809"/>
                  </a:moveTo>
                  <a:cubicBezTo>
                    <a:pt x="10472" y="809"/>
                    <a:pt x="10775" y="1112"/>
                    <a:pt x="10775" y="1488"/>
                  </a:cubicBezTo>
                  <a:lnTo>
                    <a:pt x="10775" y="10838"/>
                  </a:lnTo>
                  <a:lnTo>
                    <a:pt x="9022" y="10838"/>
                  </a:lnTo>
                  <a:cubicBezTo>
                    <a:pt x="8801" y="10838"/>
                    <a:pt x="8627" y="11026"/>
                    <a:pt x="8627" y="11247"/>
                  </a:cubicBezTo>
                  <a:lnTo>
                    <a:pt x="8627" y="13001"/>
                  </a:lnTo>
                  <a:lnTo>
                    <a:pt x="1473" y="13001"/>
                  </a:lnTo>
                  <a:cubicBezTo>
                    <a:pt x="1111" y="13001"/>
                    <a:pt x="805" y="12695"/>
                    <a:pt x="805" y="12322"/>
                  </a:cubicBezTo>
                  <a:lnTo>
                    <a:pt x="805" y="1488"/>
                  </a:lnTo>
                  <a:cubicBezTo>
                    <a:pt x="805" y="1112"/>
                    <a:pt x="1111" y="809"/>
                    <a:pt x="1473" y="809"/>
                  </a:cubicBezTo>
                  <a:close/>
                  <a:moveTo>
                    <a:pt x="1473" y="1"/>
                  </a:moveTo>
                  <a:cubicBezTo>
                    <a:pt x="654" y="1"/>
                    <a:pt x="0" y="669"/>
                    <a:pt x="0" y="1488"/>
                  </a:cubicBezTo>
                  <a:lnTo>
                    <a:pt x="0" y="12322"/>
                  </a:lnTo>
                  <a:cubicBezTo>
                    <a:pt x="0" y="13141"/>
                    <a:pt x="654" y="13806"/>
                    <a:pt x="1473" y="13806"/>
                  </a:cubicBezTo>
                  <a:lnTo>
                    <a:pt x="9022" y="13806"/>
                  </a:lnTo>
                  <a:cubicBezTo>
                    <a:pt x="10439" y="13806"/>
                    <a:pt x="11583" y="12661"/>
                    <a:pt x="11583" y="11247"/>
                  </a:cubicBezTo>
                  <a:lnTo>
                    <a:pt x="11583" y="1488"/>
                  </a:lnTo>
                  <a:cubicBezTo>
                    <a:pt x="11583" y="669"/>
                    <a:pt x="10930" y="1"/>
                    <a:pt x="10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0" name="Google Shape;700;p26"/>
            <p:cNvSpPr/>
            <p:nvPr/>
          </p:nvSpPr>
          <p:spPr>
            <a:xfrm>
              <a:off x="4841688" y="3838625"/>
              <a:ext cx="210125" cy="269500"/>
            </a:xfrm>
            <a:custGeom>
              <a:avLst/>
              <a:gdLst/>
              <a:ahLst/>
              <a:cxnLst/>
              <a:rect l="l" t="t" r="r" b="b"/>
              <a:pathLst>
                <a:path w="8405" h="10780" extrusionOk="0">
                  <a:moveTo>
                    <a:pt x="4477" y="805"/>
                  </a:moveTo>
                  <a:lnTo>
                    <a:pt x="4503" y="1122"/>
                  </a:lnTo>
                  <a:cubicBezTo>
                    <a:pt x="4503" y="1263"/>
                    <a:pt x="4606" y="1392"/>
                    <a:pt x="4735" y="1437"/>
                  </a:cubicBezTo>
                  <a:cubicBezTo>
                    <a:pt x="4957" y="1507"/>
                    <a:pt x="5167" y="1625"/>
                    <a:pt x="5344" y="1776"/>
                  </a:cubicBezTo>
                  <a:cubicBezTo>
                    <a:pt x="5412" y="1839"/>
                    <a:pt x="5506" y="1873"/>
                    <a:pt x="5600" y="1873"/>
                  </a:cubicBezTo>
                  <a:cubicBezTo>
                    <a:pt x="5665" y="1873"/>
                    <a:pt x="5730" y="1857"/>
                    <a:pt x="5787" y="1824"/>
                  </a:cubicBezTo>
                  <a:lnTo>
                    <a:pt x="6031" y="1695"/>
                  </a:lnTo>
                  <a:lnTo>
                    <a:pt x="6326" y="2197"/>
                  </a:lnTo>
                  <a:lnTo>
                    <a:pt x="6057" y="2374"/>
                  </a:lnTo>
                  <a:cubicBezTo>
                    <a:pt x="5939" y="2455"/>
                    <a:pt x="5880" y="2595"/>
                    <a:pt x="5905" y="2736"/>
                  </a:cubicBezTo>
                  <a:cubicBezTo>
                    <a:pt x="5939" y="2853"/>
                    <a:pt x="5950" y="2980"/>
                    <a:pt x="5950" y="3097"/>
                  </a:cubicBezTo>
                  <a:cubicBezTo>
                    <a:pt x="5950" y="3215"/>
                    <a:pt x="5939" y="3344"/>
                    <a:pt x="5905" y="3459"/>
                  </a:cubicBezTo>
                  <a:cubicBezTo>
                    <a:pt x="5880" y="3600"/>
                    <a:pt x="5939" y="3740"/>
                    <a:pt x="6057" y="3821"/>
                  </a:cubicBezTo>
                  <a:lnTo>
                    <a:pt x="6326" y="3998"/>
                  </a:lnTo>
                  <a:lnTo>
                    <a:pt x="6031" y="4489"/>
                  </a:lnTo>
                  <a:lnTo>
                    <a:pt x="5751" y="4349"/>
                  </a:lnTo>
                  <a:cubicBezTo>
                    <a:pt x="5701" y="4321"/>
                    <a:pt x="5647" y="4308"/>
                    <a:pt x="5593" y="4308"/>
                  </a:cubicBezTo>
                  <a:cubicBezTo>
                    <a:pt x="5511" y="4308"/>
                    <a:pt x="5429" y="4339"/>
                    <a:pt x="5367" y="4396"/>
                  </a:cubicBezTo>
                  <a:cubicBezTo>
                    <a:pt x="5190" y="4559"/>
                    <a:pt x="4994" y="4677"/>
                    <a:pt x="4769" y="4747"/>
                  </a:cubicBezTo>
                  <a:cubicBezTo>
                    <a:pt x="4618" y="4803"/>
                    <a:pt x="4503" y="4943"/>
                    <a:pt x="4503" y="5109"/>
                  </a:cubicBezTo>
                  <a:lnTo>
                    <a:pt x="4477" y="5389"/>
                  </a:lnTo>
                  <a:lnTo>
                    <a:pt x="3905" y="5389"/>
                  </a:lnTo>
                  <a:lnTo>
                    <a:pt x="3894" y="5061"/>
                  </a:lnTo>
                  <a:cubicBezTo>
                    <a:pt x="3883" y="4921"/>
                    <a:pt x="3787" y="4803"/>
                    <a:pt x="3647" y="4758"/>
                  </a:cubicBezTo>
                  <a:cubicBezTo>
                    <a:pt x="3425" y="4688"/>
                    <a:pt x="3226" y="4570"/>
                    <a:pt x="3052" y="4419"/>
                  </a:cubicBezTo>
                  <a:cubicBezTo>
                    <a:pt x="2976" y="4356"/>
                    <a:pt x="2884" y="4322"/>
                    <a:pt x="2789" y="4322"/>
                  </a:cubicBezTo>
                  <a:cubicBezTo>
                    <a:pt x="2724" y="4322"/>
                    <a:pt x="2658" y="4338"/>
                    <a:pt x="2595" y="4371"/>
                  </a:cubicBezTo>
                  <a:lnTo>
                    <a:pt x="2351" y="4489"/>
                  </a:lnTo>
                  <a:lnTo>
                    <a:pt x="2070" y="3998"/>
                  </a:lnTo>
                  <a:lnTo>
                    <a:pt x="2340" y="3821"/>
                  </a:lnTo>
                  <a:cubicBezTo>
                    <a:pt x="2455" y="3740"/>
                    <a:pt x="2514" y="3600"/>
                    <a:pt x="2480" y="3459"/>
                  </a:cubicBezTo>
                  <a:cubicBezTo>
                    <a:pt x="2455" y="3344"/>
                    <a:pt x="2443" y="3215"/>
                    <a:pt x="2443" y="3097"/>
                  </a:cubicBezTo>
                  <a:cubicBezTo>
                    <a:pt x="2443" y="2980"/>
                    <a:pt x="2455" y="2853"/>
                    <a:pt x="2480" y="2736"/>
                  </a:cubicBezTo>
                  <a:cubicBezTo>
                    <a:pt x="2514" y="2595"/>
                    <a:pt x="2455" y="2455"/>
                    <a:pt x="2340" y="2374"/>
                  </a:cubicBezTo>
                  <a:lnTo>
                    <a:pt x="2070" y="2197"/>
                  </a:lnTo>
                  <a:lnTo>
                    <a:pt x="2351" y="1695"/>
                  </a:lnTo>
                  <a:lnTo>
                    <a:pt x="2643" y="1846"/>
                  </a:lnTo>
                  <a:cubicBezTo>
                    <a:pt x="2694" y="1874"/>
                    <a:pt x="2749" y="1887"/>
                    <a:pt x="2803" y="1887"/>
                  </a:cubicBezTo>
                  <a:cubicBezTo>
                    <a:pt x="2885" y="1887"/>
                    <a:pt x="2966" y="1857"/>
                    <a:pt x="3030" y="1801"/>
                  </a:cubicBezTo>
                  <a:cubicBezTo>
                    <a:pt x="3204" y="1625"/>
                    <a:pt x="3414" y="1507"/>
                    <a:pt x="3647" y="1425"/>
                  </a:cubicBezTo>
                  <a:cubicBezTo>
                    <a:pt x="3787" y="1392"/>
                    <a:pt x="3883" y="1263"/>
                    <a:pt x="3894" y="1122"/>
                  </a:cubicBezTo>
                  <a:lnTo>
                    <a:pt x="3905" y="805"/>
                  </a:lnTo>
                  <a:close/>
                  <a:moveTo>
                    <a:pt x="1229" y="7002"/>
                  </a:moveTo>
                  <a:cubicBezTo>
                    <a:pt x="1450" y="7002"/>
                    <a:pt x="1638" y="7188"/>
                    <a:pt x="1638" y="7412"/>
                  </a:cubicBezTo>
                  <a:cubicBezTo>
                    <a:pt x="1638" y="7634"/>
                    <a:pt x="1450" y="7808"/>
                    <a:pt x="1229" y="7808"/>
                  </a:cubicBezTo>
                  <a:cubicBezTo>
                    <a:pt x="1007" y="7808"/>
                    <a:pt x="819" y="7634"/>
                    <a:pt x="819" y="7412"/>
                  </a:cubicBezTo>
                  <a:cubicBezTo>
                    <a:pt x="819" y="7188"/>
                    <a:pt x="1007" y="7002"/>
                    <a:pt x="1229" y="7002"/>
                  </a:cubicBezTo>
                  <a:close/>
                  <a:moveTo>
                    <a:pt x="7154" y="7002"/>
                  </a:moveTo>
                  <a:cubicBezTo>
                    <a:pt x="7389" y="7002"/>
                    <a:pt x="7563" y="7188"/>
                    <a:pt x="7563" y="7412"/>
                  </a:cubicBezTo>
                  <a:cubicBezTo>
                    <a:pt x="7563" y="7634"/>
                    <a:pt x="7389" y="7808"/>
                    <a:pt x="7154" y="7808"/>
                  </a:cubicBezTo>
                  <a:cubicBezTo>
                    <a:pt x="6932" y="7808"/>
                    <a:pt x="6758" y="7634"/>
                    <a:pt x="6758" y="7412"/>
                  </a:cubicBezTo>
                  <a:cubicBezTo>
                    <a:pt x="6758" y="7188"/>
                    <a:pt x="6932" y="7002"/>
                    <a:pt x="7154" y="7002"/>
                  </a:cubicBezTo>
                  <a:close/>
                  <a:moveTo>
                    <a:pt x="4197" y="9165"/>
                  </a:moveTo>
                  <a:cubicBezTo>
                    <a:pt x="4418" y="9165"/>
                    <a:pt x="4595" y="9339"/>
                    <a:pt x="4595" y="9561"/>
                  </a:cubicBezTo>
                  <a:cubicBezTo>
                    <a:pt x="4595" y="9782"/>
                    <a:pt x="4418" y="9970"/>
                    <a:pt x="4197" y="9970"/>
                  </a:cubicBezTo>
                  <a:cubicBezTo>
                    <a:pt x="3975" y="9970"/>
                    <a:pt x="3787" y="9782"/>
                    <a:pt x="3787" y="9561"/>
                  </a:cubicBezTo>
                  <a:cubicBezTo>
                    <a:pt x="3787" y="9339"/>
                    <a:pt x="3975" y="9165"/>
                    <a:pt x="4197" y="9165"/>
                  </a:cubicBezTo>
                  <a:close/>
                  <a:moveTo>
                    <a:pt x="3532" y="0"/>
                  </a:moveTo>
                  <a:cubicBezTo>
                    <a:pt x="3310" y="0"/>
                    <a:pt x="3134" y="163"/>
                    <a:pt x="3122" y="385"/>
                  </a:cubicBezTo>
                  <a:lnTo>
                    <a:pt x="3111" y="783"/>
                  </a:lnTo>
                  <a:cubicBezTo>
                    <a:pt x="2982" y="842"/>
                    <a:pt x="2864" y="912"/>
                    <a:pt x="2749" y="993"/>
                  </a:cubicBezTo>
                  <a:lnTo>
                    <a:pt x="2385" y="805"/>
                  </a:lnTo>
                  <a:cubicBezTo>
                    <a:pt x="2326" y="773"/>
                    <a:pt x="2263" y="757"/>
                    <a:pt x="2201" y="757"/>
                  </a:cubicBezTo>
                  <a:cubicBezTo>
                    <a:pt x="2064" y="757"/>
                    <a:pt x="1931" y="831"/>
                    <a:pt x="1860" y="960"/>
                  </a:cubicBezTo>
                  <a:lnTo>
                    <a:pt x="1181" y="2127"/>
                  </a:lnTo>
                  <a:cubicBezTo>
                    <a:pt x="1077" y="2315"/>
                    <a:pt x="1136" y="2559"/>
                    <a:pt x="1310" y="2677"/>
                  </a:cubicBezTo>
                  <a:lnTo>
                    <a:pt x="1650" y="2887"/>
                  </a:lnTo>
                  <a:cubicBezTo>
                    <a:pt x="1650" y="2957"/>
                    <a:pt x="1638" y="3027"/>
                    <a:pt x="1638" y="3097"/>
                  </a:cubicBezTo>
                  <a:cubicBezTo>
                    <a:pt x="1638" y="3168"/>
                    <a:pt x="1650" y="3238"/>
                    <a:pt x="1650" y="3308"/>
                  </a:cubicBezTo>
                  <a:lnTo>
                    <a:pt x="1310" y="3518"/>
                  </a:lnTo>
                  <a:cubicBezTo>
                    <a:pt x="1136" y="3636"/>
                    <a:pt x="1077" y="3880"/>
                    <a:pt x="1181" y="4068"/>
                  </a:cubicBezTo>
                  <a:lnTo>
                    <a:pt x="1860" y="5224"/>
                  </a:lnTo>
                  <a:cubicBezTo>
                    <a:pt x="1933" y="5356"/>
                    <a:pt x="2071" y="5430"/>
                    <a:pt x="2211" y="5430"/>
                  </a:cubicBezTo>
                  <a:cubicBezTo>
                    <a:pt x="2270" y="5430"/>
                    <a:pt x="2330" y="5417"/>
                    <a:pt x="2385" y="5389"/>
                  </a:cubicBezTo>
                  <a:lnTo>
                    <a:pt x="2749" y="5201"/>
                  </a:lnTo>
                  <a:cubicBezTo>
                    <a:pt x="2864" y="5283"/>
                    <a:pt x="2982" y="5353"/>
                    <a:pt x="3111" y="5412"/>
                  </a:cubicBezTo>
                  <a:lnTo>
                    <a:pt x="3122" y="5810"/>
                  </a:lnTo>
                  <a:cubicBezTo>
                    <a:pt x="3134" y="6032"/>
                    <a:pt x="3310" y="6194"/>
                    <a:pt x="3532" y="6194"/>
                  </a:cubicBezTo>
                  <a:lnTo>
                    <a:pt x="3801" y="6194"/>
                  </a:lnTo>
                  <a:lnTo>
                    <a:pt x="3801" y="7002"/>
                  </a:lnTo>
                  <a:lnTo>
                    <a:pt x="2385" y="7002"/>
                  </a:lnTo>
                  <a:cubicBezTo>
                    <a:pt x="2216" y="6527"/>
                    <a:pt x="1761" y="6193"/>
                    <a:pt x="1222" y="6193"/>
                  </a:cubicBezTo>
                  <a:cubicBezTo>
                    <a:pt x="1205" y="6193"/>
                    <a:pt x="1187" y="6194"/>
                    <a:pt x="1170" y="6194"/>
                  </a:cubicBezTo>
                  <a:cubicBezTo>
                    <a:pt x="550" y="6231"/>
                    <a:pt x="48" y="6744"/>
                    <a:pt x="25" y="7364"/>
                  </a:cubicBezTo>
                  <a:cubicBezTo>
                    <a:pt x="0" y="8054"/>
                    <a:pt x="550" y="8627"/>
                    <a:pt x="1240" y="8627"/>
                  </a:cubicBezTo>
                  <a:cubicBezTo>
                    <a:pt x="1767" y="8627"/>
                    <a:pt x="2211" y="8287"/>
                    <a:pt x="2385" y="7819"/>
                  </a:cubicBezTo>
                  <a:lnTo>
                    <a:pt x="3801" y="7819"/>
                  </a:lnTo>
                  <a:lnTo>
                    <a:pt x="3801" y="8428"/>
                  </a:lnTo>
                  <a:cubicBezTo>
                    <a:pt x="3310" y="8604"/>
                    <a:pt x="2960" y="9081"/>
                    <a:pt x="2993" y="9631"/>
                  </a:cubicBezTo>
                  <a:cubicBezTo>
                    <a:pt x="3030" y="10251"/>
                    <a:pt x="3532" y="10753"/>
                    <a:pt x="4152" y="10778"/>
                  </a:cubicBezTo>
                  <a:cubicBezTo>
                    <a:pt x="4172" y="10779"/>
                    <a:pt x="4191" y="10780"/>
                    <a:pt x="4211" y="10780"/>
                  </a:cubicBezTo>
                  <a:cubicBezTo>
                    <a:pt x="4872" y="10780"/>
                    <a:pt x="5414" y="10231"/>
                    <a:pt x="5414" y="9561"/>
                  </a:cubicBezTo>
                  <a:cubicBezTo>
                    <a:pt x="5414" y="9036"/>
                    <a:pt x="5075" y="8590"/>
                    <a:pt x="4606" y="8428"/>
                  </a:cubicBezTo>
                  <a:lnTo>
                    <a:pt x="4606" y="7819"/>
                  </a:lnTo>
                  <a:lnTo>
                    <a:pt x="6020" y="7819"/>
                  </a:lnTo>
                  <a:cubicBezTo>
                    <a:pt x="6191" y="8294"/>
                    <a:pt x="6658" y="8628"/>
                    <a:pt x="7186" y="8628"/>
                  </a:cubicBezTo>
                  <a:cubicBezTo>
                    <a:pt x="7203" y="8628"/>
                    <a:pt x="7221" y="8627"/>
                    <a:pt x="7238" y="8627"/>
                  </a:cubicBezTo>
                  <a:cubicBezTo>
                    <a:pt x="7855" y="8590"/>
                    <a:pt x="8360" y="8077"/>
                    <a:pt x="8382" y="7457"/>
                  </a:cubicBezTo>
                  <a:cubicBezTo>
                    <a:pt x="8405" y="6767"/>
                    <a:pt x="7855" y="6194"/>
                    <a:pt x="7168" y="6194"/>
                  </a:cubicBezTo>
                  <a:cubicBezTo>
                    <a:pt x="6640" y="6194"/>
                    <a:pt x="6197" y="6534"/>
                    <a:pt x="6020" y="7002"/>
                  </a:cubicBezTo>
                  <a:lnTo>
                    <a:pt x="4606" y="7002"/>
                  </a:lnTo>
                  <a:lnTo>
                    <a:pt x="4606" y="6194"/>
                  </a:lnTo>
                  <a:lnTo>
                    <a:pt x="4876" y="6194"/>
                  </a:lnTo>
                  <a:cubicBezTo>
                    <a:pt x="5097" y="6194"/>
                    <a:pt x="5274" y="6032"/>
                    <a:pt x="5285" y="5810"/>
                  </a:cubicBezTo>
                  <a:lnTo>
                    <a:pt x="5296" y="5412"/>
                  </a:lnTo>
                  <a:cubicBezTo>
                    <a:pt x="5426" y="5353"/>
                    <a:pt x="5541" y="5283"/>
                    <a:pt x="5658" y="5201"/>
                  </a:cubicBezTo>
                  <a:lnTo>
                    <a:pt x="6020" y="5389"/>
                  </a:lnTo>
                  <a:cubicBezTo>
                    <a:pt x="6076" y="5417"/>
                    <a:pt x="6136" y="5430"/>
                    <a:pt x="6195" y="5430"/>
                  </a:cubicBezTo>
                  <a:cubicBezTo>
                    <a:pt x="6335" y="5430"/>
                    <a:pt x="6473" y="5356"/>
                    <a:pt x="6548" y="5224"/>
                  </a:cubicBezTo>
                  <a:lnTo>
                    <a:pt x="7224" y="4068"/>
                  </a:lnTo>
                  <a:cubicBezTo>
                    <a:pt x="7330" y="3880"/>
                    <a:pt x="7271" y="3636"/>
                    <a:pt x="7098" y="3518"/>
                  </a:cubicBezTo>
                  <a:lnTo>
                    <a:pt x="6758" y="3308"/>
                  </a:lnTo>
                  <a:cubicBezTo>
                    <a:pt x="6758" y="3238"/>
                    <a:pt x="6769" y="3168"/>
                    <a:pt x="6769" y="3097"/>
                  </a:cubicBezTo>
                  <a:cubicBezTo>
                    <a:pt x="6769" y="3027"/>
                    <a:pt x="6758" y="2957"/>
                    <a:pt x="6758" y="2887"/>
                  </a:cubicBezTo>
                  <a:lnTo>
                    <a:pt x="7098" y="2677"/>
                  </a:lnTo>
                  <a:cubicBezTo>
                    <a:pt x="7271" y="2559"/>
                    <a:pt x="7330" y="2315"/>
                    <a:pt x="7224" y="2127"/>
                  </a:cubicBezTo>
                  <a:lnTo>
                    <a:pt x="6548" y="960"/>
                  </a:lnTo>
                  <a:cubicBezTo>
                    <a:pt x="6475" y="831"/>
                    <a:pt x="6342" y="757"/>
                    <a:pt x="6205" y="757"/>
                  </a:cubicBezTo>
                  <a:cubicBezTo>
                    <a:pt x="6143" y="757"/>
                    <a:pt x="6079" y="773"/>
                    <a:pt x="6020" y="805"/>
                  </a:cubicBezTo>
                  <a:lnTo>
                    <a:pt x="5658" y="993"/>
                  </a:lnTo>
                  <a:cubicBezTo>
                    <a:pt x="5541" y="912"/>
                    <a:pt x="5426" y="842"/>
                    <a:pt x="5296" y="783"/>
                  </a:cubicBezTo>
                  <a:lnTo>
                    <a:pt x="5285" y="385"/>
                  </a:lnTo>
                  <a:cubicBezTo>
                    <a:pt x="5274" y="163"/>
                    <a:pt x="5097" y="0"/>
                    <a:pt x="4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701" name="Google Shape;701;p26"/>
          <p:cNvGrpSpPr/>
          <p:nvPr/>
        </p:nvGrpSpPr>
        <p:grpSpPr>
          <a:xfrm>
            <a:off x="3604863" y="1299375"/>
            <a:ext cx="347475" cy="345150"/>
            <a:chOff x="4744113" y="3243975"/>
            <a:chExt cx="347475" cy="345150"/>
          </a:xfrm>
        </p:grpSpPr>
        <p:sp>
          <p:nvSpPr>
            <p:cNvPr id="702" name="Google Shape;702;p26"/>
            <p:cNvSpPr/>
            <p:nvPr/>
          </p:nvSpPr>
          <p:spPr>
            <a:xfrm>
              <a:off x="4744113" y="3339725"/>
              <a:ext cx="182950" cy="249400"/>
            </a:xfrm>
            <a:custGeom>
              <a:avLst/>
              <a:gdLst/>
              <a:ahLst/>
              <a:cxnLst/>
              <a:rect l="l" t="t" r="r" b="b"/>
              <a:pathLst>
                <a:path w="7318" h="9976" extrusionOk="0">
                  <a:moveTo>
                    <a:pt x="3697" y="810"/>
                  </a:moveTo>
                  <a:cubicBezTo>
                    <a:pt x="3704" y="810"/>
                    <a:pt x="3711" y="810"/>
                    <a:pt x="3718" y="810"/>
                  </a:cubicBezTo>
                  <a:cubicBezTo>
                    <a:pt x="5272" y="833"/>
                    <a:pt x="6523" y="2095"/>
                    <a:pt x="6523" y="3638"/>
                  </a:cubicBezTo>
                  <a:cubicBezTo>
                    <a:pt x="6523" y="4398"/>
                    <a:pt x="6217" y="5111"/>
                    <a:pt x="5682" y="5649"/>
                  </a:cubicBezTo>
                  <a:cubicBezTo>
                    <a:pt x="5154" y="6174"/>
                    <a:pt x="4815" y="6842"/>
                    <a:pt x="4722" y="7554"/>
                  </a:cubicBezTo>
                  <a:lnTo>
                    <a:pt x="4091" y="7554"/>
                  </a:lnTo>
                  <a:lnTo>
                    <a:pt x="4091" y="4889"/>
                  </a:lnTo>
                  <a:lnTo>
                    <a:pt x="5050" y="3930"/>
                  </a:lnTo>
                  <a:cubicBezTo>
                    <a:pt x="5191" y="3789"/>
                    <a:pt x="5213" y="3557"/>
                    <a:pt x="5084" y="3394"/>
                  </a:cubicBezTo>
                  <a:cubicBezTo>
                    <a:pt x="5003" y="3288"/>
                    <a:pt x="4886" y="3235"/>
                    <a:pt x="4768" y="3235"/>
                  </a:cubicBezTo>
                  <a:cubicBezTo>
                    <a:pt x="4664" y="3235"/>
                    <a:pt x="4560" y="3276"/>
                    <a:pt x="4478" y="3357"/>
                  </a:cubicBezTo>
                  <a:lnTo>
                    <a:pt x="3693" y="4154"/>
                  </a:lnTo>
                  <a:lnTo>
                    <a:pt x="2899" y="3357"/>
                  </a:lnTo>
                  <a:cubicBezTo>
                    <a:pt x="2817" y="3276"/>
                    <a:pt x="2713" y="3235"/>
                    <a:pt x="2608" y="3235"/>
                  </a:cubicBezTo>
                  <a:cubicBezTo>
                    <a:pt x="2490" y="3235"/>
                    <a:pt x="2372" y="3288"/>
                    <a:pt x="2290" y="3394"/>
                  </a:cubicBezTo>
                  <a:cubicBezTo>
                    <a:pt x="2164" y="3557"/>
                    <a:pt x="2186" y="3789"/>
                    <a:pt x="2338" y="3930"/>
                  </a:cubicBezTo>
                  <a:lnTo>
                    <a:pt x="3286" y="4889"/>
                  </a:lnTo>
                  <a:lnTo>
                    <a:pt x="3286" y="7554"/>
                  </a:lnTo>
                  <a:lnTo>
                    <a:pt x="2655" y="7554"/>
                  </a:lnTo>
                  <a:cubicBezTo>
                    <a:pt x="2559" y="6842"/>
                    <a:pt x="2234" y="6174"/>
                    <a:pt x="1695" y="5649"/>
                  </a:cubicBezTo>
                  <a:cubicBezTo>
                    <a:pt x="1145" y="5099"/>
                    <a:pt x="854" y="4376"/>
                    <a:pt x="854" y="3615"/>
                  </a:cubicBezTo>
                  <a:cubicBezTo>
                    <a:pt x="876" y="2057"/>
                    <a:pt x="2152" y="810"/>
                    <a:pt x="3697" y="810"/>
                  </a:cubicBezTo>
                  <a:close/>
                  <a:moveTo>
                    <a:pt x="4689" y="8362"/>
                  </a:moveTo>
                  <a:lnTo>
                    <a:pt x="4689" y="8769"/>
                  </a:lnTo>
                  <a:cubicBezTo>
                    <a:pt x="4689" y="8993"/>
                    <a:pt x="4501" y="9167"/>
                    <a:pt x="4279" y="9167"/>
                  </a:cubicBezTo>
                  <a:lnTo>
                    <a:pt x="3075" y="9167"/>
                  </a:lnTo>
                  <a:cubicBezTo>
                    <a:pt x="2840" y="9167"/>
                    <a:pt x="2666" y="8993"/>
                    <a:pt x="2666" y="8769"/>
                  </a:cubicBezTo>
                  <a:lnTo>
                    <a:pt x="2666" y="8362"/>
                  </a:lnTo>
                  <a:close/>
                  <a:moveTo>
                    <a:pt x="3679" y="1"/>
                  </a:moveTo>
                  <a:cubicBezTo>
                    <a:pt x="3645" y="1"/>
                    <a:pt x="3611" y="1"/>
                    <a:pt x="3578" y="2"/>
                  </a:cubicBezTo>
                  <a:cubicBezTo>
                    <a:pt x="1659" y="50"/>
                    <a:pt x="105" y="1604"/>
                    <a:pt x="35" y="3509"/>
                  </a:cubicBezTo>
                  <a:cubicBezTo>
                    <a:pt x="1" y="4538"/>
                    <a:pt x="385" y="5498"/>
                    <a:pt x="1112" y="6222"/>
                  </a:cubicBezTo>
                  <a:cubicBezTo>
                    <a:pt x="1589" y="6701"/>
                    <a:pt x="1858" y="7321"/>
                    <a:pt x="1858" y="7952"/>
                  </a:cubicBezTo>
                  <a:lnTo>
                    <a:pt x="1858" y="8769"/>
                  </a:lnTo>
                  <a:cubicBezTo>
                    <a:pt x="1858" y="9436"/>
                    <a:pt x="2397" y="9975"/>
                    <a:pt x="3075" y="9975"/>
                  </a:cubicBezTo>
                  <a:lnTo>
                    <a:pt x="4279" y="9975"/>
                  </a:lnTo>
                  <a:cubicBezTo>
                    <a:pt x="4955" y="9975"/>
                    <a:pt x="5494" y="9436"/>
                    <a:pt x="5494" y="8769"/>
                  </a:cubicBezTo>
                  <a:lnTo>
                    <a:pt x="5494" y="7952"/>
                  </a:lnTo>
                  <a:cubicBezTo>
                    <a:pt x="5494" y="7321"/>
                    <a:pt x="5763" y="6701"/>
                    <a:pt x="6243" y="6222"/>
                  </a:cubicBezTo>
                  <a:cubicBezTo>
                    <a:pt x="6933" y="5531"/>
                    <a:pt x="7317" y="4620"/>
                    <a:pt x="7317" y="3638"/>
                  </a:cubicBezTo>
                  <a:cubicBezTo>
                    <a:pt x="7317" y="1638"/>
                    <a:pt x="5689" y="1"/>
                    <a:pt x="3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3" name="Google Shape;703;p26"/>
            <p:cNvSpPr/>
            <p:nvPr/>
          </p:nvSpPr>
          <p:spPr>
            <a:xfrm>
              <a:off x="4935238" y="3434175"/>
              <a:ext cx="156350" cy="154950"/>
            </a:xfrm>
            <a:custGeom>
              <a:avLst/>
              <a:gdLst/>
              <a:ahLst/>
              <a:cxnLst/>
              <a:rect l="l" t="t" r="r" b="b"/>
              <a:pathLst>
                <a:path w="6254" h="6198" extrusionOk="0">
                  <a:moveTo>
                    <a:pt x="3412" y="808"/>
                  </a:moveTo>
                  <a:lnTo>
                    <a:pt x="3426" y="1089"/>
                  </a:lnTo>
                  <a:cubicBezTo>
                    <a:pt x="3437" y="1251"/>
                    <a:pt x="3541" y="1392"/>
                    <a:pt x="3706" y="1450"/>
                  </a:cubicBezTo>
                  <a:cubicBezTo>
                    <a:pt x="3917" y="1521"/>
                    <a:pt x="4102" y="1624"/>
                    <a:pt x="4267" y="1779"/>
                  </a:cubicBezTo>
                  <a:cubicBezTo>
                    <a:pt x="4342" y="1840"/>
                    <a:pt x="4434" y="1873"/>
                    <a:pt x="4528" y="1873"/>
                  </a:cubicBezTo>
                  <a:cubicBezTo>
                    <a:pt x="4593" y="1873"/>
                    <a:pt x="4660" y="1857"/>
                    <a:pt x="4722" y="1824"/>
                  </a:cubicBezTo>
                  <a:lnTo>
                    <a:pt x="4969" y="1709"/>
                  </a:lnTo>
                  <a:lnTo>
                    <a:pt x="5260" y="2200"/>
                  </a:lnTo>
                  <a:lnTo>
                    <a:pt x="5025" y="2351"/>
                  </a:lnTo>
                  <a:cubicBezTo>
                    <a:pt x="4884" y="2444"/>
                    <a:pt x="4814" y="2606"/>
                    <a:pt x="4851" y="2772"/>
                  </a:cubicBezTo>
                  <a:cubicBezTo>
                    <a:pt x="4873" y="2876"/>
                    <a:pt x="4873" y="2993"/>
                    <a:pt x="4873" y="3097"/>
                  </a:cubicBezTo>
                  <a:cubicBezTo>
                    <a:pt x="4873" y="3204"/>
                    <a:pt x="4873" y="3322"/>
                    <a:pt x="4851" y="3425"/>
                  </a:cubicBezTo>
                  <a:cubicBezTo>
                    <a:pt x="4814" y="3588"/>
                    <a:pt x="4884" y="3754"/>
                    <a:pt x="5025" y="3846"/>
                  </a:cubicBezTo>
                  <a:lnTo>
                    <a:pt x="5260" y="3998"/>
                  </a:lnTo>
                  <a:lnTo>
                    <a:pt x="4969" y="4500"/>
                  </a:lnTo>
                  <a:lnTo>
                    <a:pt x="4722" y="4374"/>
                  </a:lnTo>
                  <a:cubicBezTo>
                    <a:pt x="4660" y="4339"/>
                    <a:pt x="4594" y="4323"/>
                    <a:pt x="4529" y="4323"/>
                  </a:cubicBezTo>
                  <a:cubicBezTo>
                    <a:pt x="4434" y="4323"/>
                    <a:pt x="4342" y="4357"/>
                    <a:pt x="4267" y="4419"/>
                  </a:cubicBezTo>
                  <a:cubicBezTo>
                    <a:pt x="4102" y="4570"/>
                    <a:pt x="3917" y="4677"/>
                    <a:pt x="3706" y="4758"/>
                  </a:cubicBezTo>
                  <a:cubicBezTo>
                    <a:pt x="3541" y="4806"/>
                    <a:pt x="3437" y="4946"/>
                    <a:pt x="3426" y="5120"/>
                  </a:cubicBezTo>
                  <a:lnTo>
                    <a:pt x="3412" y="5389"/>
                  </a:lnTo>
                  <a:lnTo>
                    <a:pt x="2839" y="5389"/>
                  </a:lnTo>
                  <a:lnTo>
                    <a:pt x="2828" y="5120"/>
                  </a:lnTo>
                  <a:cubicBezTo>
                    <a:pt x="2817" y="4946"/>
                    <a:pt x="2710" y="4806"/>
                    <a:pt x="2548" y="4758"/>
                  </a:cubicBezTo>
                  <a:cubicBezTo>
                    <a:pt x="2337" y="4677"/>
                    <a:pt x="2149" y="4570"/>
                    <a:pt x="1987" y="4419"/>
                  </a:cubicBezTo>
                  <a:cubicBezTo>
                    <a:pt x="1910" y="4357"/>
                    <a:pt x="1818" y="4323"/>
                    <a:pt x="1724" y="4323"/>
                  </a:cubicBezTo>
                  <a:cubicBezTo>
                    <a:pt x="1659" y="4323"/>
                    <a:pt x="1594" y="4339"/>
                    <a:pt x="1532" y="4374"/>
                  </a:cubicBezTo>
                  <a:lnTo>
                    <a:pt x="1285" y="4500"/>
                  </a:lnTo>
                  <a:lnTo>
                    <a:pt x="993" y="3998"/>
                  </a:lnTo>
                  <a:lnTo>
                    <a:pt x="1226" y="3846"/>
                  </a:lnTo>
                  <a:cubicBezTo>
                    <a:pt x="1367" y="3754"/>
                    <a:pt x="1437" y="3588"/>
                    <a:pt x="1403" y="3425"/>
                  </a:cubicBezTo>
                  <a:cubicBezTo>
                    <a:pt x="1392" y="3322"/>
                    <a:pt x="1378" y="3204"/>
                    <a:pt x="1378" y="3097"/>
                  </a:cubicBezTo>
                  <a:cubicBezTo>
                    <a:pt x="1378" y="2993"/>
                    <a:pt x="1392" y="2876"/>
                    <a:pt x="1403" y="2772"/>
                  </a:cubicBezTo>
                  <a:cubicBezTo>
                    <a:pt x="1437" y="2606"/>
                    <a:pt x="1367" y="2444"/>
                    <a:pt x="1226" y="2351"/>
                  </a:cubicBezTo>
                  <a:lnTo>
                    <a:pt x="993" y="2200"/>
                  </a:lnTo>
                  <a:lnTo>
                    <a:pt x="1285" y="1709"/>
                  </a:lnTo>
                  <a:lnTo>
                    <a:pt x="1532" y="1824"/>
                  </a:lnTo>
                  <a:cubicBezTo>
                    <a:pt x="1594" y="1857"/>
                    <a:pt x="1660" y="1873"/>
                    <a:pt x="1725" y="1873"/>
                  </a:cubicBezTo>
                  <a:cubicBezTo>
                    <a:pt x="1819" y="1873"/>
                    <a:pt x="1910" y="1840"/>
                    <a:pt x="1987" y="1779"/>
                  </a:cubicBezTo>
                  <a:cubicBezTo>
                    <a:pt x="2149" y="1624"/>
                    <a:pt x="2337" y="1521"/>
                    <a:pt x="2548" y="1450"/>
                  </a:cubicBezTo>
                  <a:cubicBezTo>
                    <a:pt x="2710" y="1392"/>
                    <a:pt x="2817" y="1251"/>
                    <a:pt x="2828" y="1089"/>
                  </a:cubicBezTo>
                  <a:lnTo>
                    <a:pt x="2839" y="808"/>
                  </a:lnTo>
                  <a:close/>
                  <a:moveTo>
                    <a:pt x="2455" y="0"/>
                  </a:moveTo>
                  <a:cubicBezTo>
                    <a:pt x="2233" y="0"/>
                    <a:pt x="2057" y="166"/>
                    <a:pt x="2045" y="387"/>
                  </a:cubicBezTo>
                  <a:lnTo>
                    <a:pt x="2034" y="783"/>
                  </a:lnTo>
                  <a:cubicBezTo>
                    <a:pt x="1905" y="842"/>
                    <a:pt x="1787" y="912"/>
                    <a:pt x="1672" y="993"/>
                  </a:cubicBezTo>
                  <a:lnTo>
                    <a:pt x="1308" y="808"/>
                  </a:lnTo>
                  <a:cubicBezTo>
                    <a:pt x="1251" y="779"/>
                    <a:pt x="1190" y="765"/>
                    <a:pt x="1129" y="765"/>
                  </a:cubicBezTo>
                  <a:cubicBezTo>
                    <a:pt x="991" y="765"/>
                    <a:pt x="855" y="837"/>
                    <a:pt x="783" y="960"/>
                  </a:cubicBezTo>
                  <a:lnTo>
                    <a:pt x="104" y="2129"/>
                  </a:lnTo>
                  <a:cubicBezTo>
                    <a:pt x="0" y="2315"/>
                    <a:pt x="59" y="2561"/>
                    <a:pt x="233" y="2676"/>
                  </a:cubicBezTo>
                  <a:lnTo>
                    <a:pt x="573" y="2887"/>
                  </a:lnTo>
                  <a:cubicBezTo>
                    <a:pt x="573" y="2957"/>
                    <a:pt x="561" y="3027"/>
                    <a:pt x="561" y="3097"/>
                  </a:cubicBezTo>
                  <a:cubicBezTo>
                    <a:pt x="561" y="3167"/>
                    <a:pt x="573" y="3237"/>
                    <a:pt x="573" y="3308"/>
                  </a:cubicBezTo>
                  <a:lnTo>
                    <a:pt x="233" y="3518"/>
                  </a:lnTo>
                  <a:cubicBezTo>
                    <a:pt x="59" y="3636"/>
                    <a:pt x="0" y="3883"/>
                    <a:pt x="104" y="4068"/>
                  </a:cubicBezTo>
                  <a:lnTo>
                    <a:pt x="783" y="5238"/>
                  </a:lnTo>
                  <a:cubicBezTo>
                    <a:pt x="854" y="5366"/>
                    <a:pt x="986" y="5439"/>
                    <a:pt x="1121" y="5439"/>
                  </a:cubicBezTo>
                  <a:cubicBezTo>
                    <a:pt x="1185" y="5439"/>
                    <a:pt x="1249" y="5423"/>
                    <a:pt x="1308" y="5389"/>
                  </a:cubicBezTo>
                  <a:lnTo>
                    <a:pt x="1672" y="5201"/>
                  </a:lnTo>
                  <a:cubicBezTo>
                    <a:pt x="1787" y="5285"/>
                    <a:pt x="1905" y="5355"/>
                    <a:pt x="2034" y="5412"/>
                  </a:cubicBezTo>
                  <a:lnTo>
                    <a:pt x="2045" y="5810"/>
                  </a:lnTo>
                  <a:cubicBezTo>
                    <a:pt x="2057" y="6032"/>
                    <a:pt x="2233" y="6197"/>
                    <a:pt x="2455" y="6197"/>
                  </a:cubicBezTo>
                  <a:lnTo>
                    <a:pt x="3799" y="6197"/>
                  </a:lnTo>
                  <a:cubicBezTo>
                    <a:pt x="4020" y="6197"/>
                    <a:pt x="4197" y="6032"/>
                    <a:pt x="4208" y="5810"/>
                  </a:cubicBezTo>
                  <a:lnTo>
                    <a:pt x="4220" y="5412"/>
                  </a:lnTo>
                  <a:cubicBezTo>
                    <a:pt x="4349" y="5355"/>
                    <a:pt x="4464" y="5285"/>
                    <a:pt x="4581" y="5201"/>
                  </a:cubicBezTo>
                  <a:lnTo>
                    <a:pt x="4943" y="5389"/>
                  </a:lnTo>
                  <a:cubicBezTo>
                    <a:pt x="5003" y="5423"/>
                    <a:pt x="5068" y="5439"/>
                    <a:pt x="5131" y="5439"/>
                  </a:cubicBezTo>
                  <a:cubicBezTo>
                    <a:pt x="5267" y="5439"/>
                    <a:pt x="5398" y="5366"/>
                    <a:pt x="5471" y="5238"/>
                  </a:cubicBezTo>
                  <a:lnTo>
                    <a:pt x="6147" y="4068"/>
                  </a:lnTo>
                  <a:cubicBezTo>
                    <a:pt x="6253" y="3883"/>
                    <a:pt x="6194" y="3636"/>
                    <a:pt x="6021" y="3518"/>
                  </a:cubicBezTo>
                  <a:lnTo>
                    <a:pt x="5681" y="3308"/>
                  </a:lnTo>
                  <a:cubicBezTo>
                    <a:pt x="5681" y="3237"/>
                    <a:pt x="5692" y="3167"/>
                    <a:pt x="5692" y="3097"/>
                  </a:cubicBezTo>
                  <a:cubicBezTo>
                    <a:pt x="5692" y="3027"/>
                    <a:pt x="5681" y="2957"/>
                    <a:pt x="5681" y="2887"/>
                  </a:cubicBezTo>
                  <a:lnTo>
                    <a:pt x="6021" y="2676"/>
                  </a:lnTo>
                  <a:cubicBezTo>
                    <a:pt x="6194" y="2561"/>
                    <a:pt x="6253" y="2315"/>
                    <a:pt x="6147" y="2129"/>
                  </a:cubicBezTo>
                  <a:lnTo>
                    <a:pt x="5471" y="960"/>
                  </a:lnTo>
                  <a:cubicBezTo>
                    <a:pt x="5397" y="837"/>
                    <a:pt x="5261" y="765"/>
                    <a:pt x="5123" y="765"/>
                  </a:cubicBezTo>
                  <a:cubicBezTo>
                    <a:pt x="5062" y="765"/>
                    <a:pt x="5001" y="779"/>
                    <a:pt x="4943" y="808"/>
                  </a:cubicBezTo>
                  <a:lnTo>
                    <a:pt x="4581" y="993"/>
                  </a:lnTo>
                  <a:cubicBezTo>
                    <a:pt x="4464" y="912"/>
                    <a:pt x="4349" y="842"/>
                    <a:pt x="4220" y="783"/>
                  </a:cubicBezTo>
                  <a:lnTo>
                    <a:pt x="4208" y="387"/>
                  </a:lnTo>
                  <a:cubicBezTo>
                    <a:pt x="4197" y="166"/>
                    <a:pt x="4020" y="0"/>
                    <a:pt x="3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4" name="Google Shape;704;p26"/>
            <p:cNvSpPr/>
            <p:nvPr/>
          </p:nvSpPr>
          <p:spPr>
            <a:xfrm>
              <a:off x="4983138" y="3481225"/>
              <a:ext cx="60550" cy="60825"/>
            </a:xfrm>
            <a:custGeom>
              <a:avLst/>
              <a:gdLst/>
              <a:ahLst/>
              <a:cxnLst/>
              <a:rect l="l" t="t" r="r" b="b"/>
              <a:pathLst>
                <a:path w="2422" h="2433" extrusionOk="0">
                  <a:moveTo>
                    <a:pt x="1215" y="808"/>
                  </a:moveTo>
                  <a:cubicBezTo>
                    <a:pt x="1440" y="808"/>
                    <a:pt x="1613" y="994"/>
                    <a:pt x="1613" y="1215"/>
                  </a:cubicBezTo>
                  <a:cubicBezTo>
                    <a:pt x="1613" y="1440"/>
                    <a:pt x="1440" y="1625"/>
                    <a:pt x="1215" y="1625"/>
                  </a:cubicBezTo>
                  <a:cubicBezTo>
                    <a:pt x="982" y="1625"/>
                    <a:pt x="808" y="1440"/>
                    <a:pt x="808" y="1215"/>
                  </a:cubicBezTo>
                  <a:cubicBezTo>
                    <a:pt x="808" y="994"/>
                    <a:pt x="982" y="808"/>
                    <a:pt x="1215" y="808"/>
                  </a:cubicBezTo>
                  <a:close/>
                  <a:moveTo>
                    <a:pt x="1215" y="1"/>
                  </a:moveTo>
                  <a:cubicBezTo>
                    <a:pt x="539" y="1"/>
                    <a:pt x="0" y="550"/>
                    <a:pt x="0" y="1215"/>
                  </a:cubicBezTo>
                  <a:cubicBezTo>
                    <a:pt x="0" y="1883"/>
                    <a:pt x="539" y="2433"/>
                    <a:pt x="1215" y="2433"/>
                  </a:cubicBezTo>
                  <a:cubicBezTo>
                    <a:pt x="1883" y="2433"/>
                    <a:pt x="2421" y="1883"/>
                    <a:pt x="2421" y="1215"/>
                  </a:cubicBezTo>
                  <a:cubicBezTo>
                    <a:pt x="2421" y="550"/>
                    <a:pt x="1883"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5" name="Google Shape;705;p26"/>
            <p:cNvSpPr/>
            <p:nvPr/>
          </p:nvSpPr>
          <p:spPr>
            <a:xfrm>
              <a:off x="4826238" y="3243975"/>
              <a:ext cx="231950" cy="173375"/>
            </a:xfrm>
            <a:custGeom>
              <a:avLst/>
              <a:gdLst/>
              <a:ahLst/>
              <a:cxnLst/>
              <a:rect l="l" t="t" r="r" b="b"/>
              <a:pathLst>
                <a:path w="9278" h="6935" extrusionOk="0">
                  <a:moveTo>
                    <a:pt x="924" y="0"/>
                  </a:moveTo>
                  <a:cubicBezTo>
                    <a:pt x="408" y="0"/>
                    <a:pt x="1" y="421"/>
                    <a:pt x="1" y="923"/>
                  </a:cubicBezTo>
                  <a:lnTo>
                    <a:pt x="1" y="2839"/>
                  </a:lnTo>
                  <a:cubicBezTo>
                    <a:pt x="1" y="2946"/>
                    <a:pt x="82" y="3027"/>
                    <a:pt x="186" y="3027"/>
                  </a:cubicBezTo>
                  <a:lnTo>
                    <a:pt x="618" y="3027"/>
                  </a:lnTo>
                  <a:cubicBezTo>
                    <a:pt x="725" y="3027"/>
                    <a:pt x="806" y="2946"/>
                    <a:pt x="806" y="2839"/>
                  </a:cubicBezTo>
                  <a:lnTo>
                    <a:pt x="806" y="1366"/>
                  </a:lnTo>
                  <a:cubicBezTo>
                    <a:pt x="806" y="1063"/>
                    <a:pt x="1053" y="816"/>
                    <a:pt x="1356" y="816"/>
                  </a:cubicBezTo>
                  <a:lnTo>
                    <a:pt x="6860" y="816"/>
                  </a:lnTo>
                  <a:cubicBezTo>
                    <a:pt x="6989" y="816"/>
                    <a:pt x="7096" y="912"/>
                    <a:pt x="7096" y="1041"/>
                  </a:cubicBezTo>
                  <a:lnTo>
                    <a:pt x="7096" y="5412"/>
                  </a:lnTo>
                  <a:lnTo>
                    <a:pt x="6313" y="4640"/>
                  </a:lnTo>
                  <a:cubicBezTo>
                    <a:pt x="6299" y="4629"/>
                    <a:pt x="6288" y="4618"/>
                    <a:pt x="6265" y="4618"/>
                  </a:cubicBezTo>
                  <a:cubicBezTo>
                    <a:pt x="6258" y="4617"/>
                    <a:pt x="6250" y="4617"/>
                    <a:pt x="6243" y="4617"/>
                  </a:cubicBezTo>
                  <a:cubicBezTo>
                    <a:pt x="5748" y="4617"/>
                    <a:pt x="5626" y="5087"/>
                    <a:pt x="5856" y="5330"/>
                  </a:cubicBezTo>
                  <a:lnTo>
                    <a:pt x="7446" y="6907"/>
                  </a:lnTo>
                  <a:cubicBezTo>
                    <a:pt x="7457" y="6925"/>
                    <a:pt x="7475" y="6934"/>
                    <a:pt x="7494" y="6934"/>
                  </a:cubicBezTo>
                  <a:cubicBezTo>
                    <a:pt x="7513" y="6934"/>
                    <a:pt x="7533" y="6925"/>
                    <a:pt x="7550" y="6907"/>
                  </a:cubicBezTo>
                  <a:lnTo>
                    <a:pt x="9244" y="5212"/>
                  </a:lnTo>
                  <a:cubicBezTo>
                    <a:pt x="9258" y="5201"/>
                    <a:pt x="9270" y="5179"/>
                    <a:pt x="9270" y="5165"/>
                  </a:cubicBezTo>
                  <a:cubicBezTo>
                    <a:pt x="9277" y="4816"/>
                    <a:pt x="9058" y="4639"/>
                    <a:pt x="8841" y="4639"/>
                  </a:cubicBezTo>
                  <a:cubicBezTo>
                    <a:pt x="8738" y="4639"/>
                    <a:pt x="8635" y="4679"/>
                    <a:pt x="8557" y="4758"/>
                  </a:cubicBezTo>
                  <a:lnTo>
                    <a:pt x="7901" y="5412"/>
                  </a:lnTo>
                  <a:lnTo>
                    <a:pt x="7901" y="384"/>
                  </a:lnTo>
                  <a:cubicBezTo>
                    <a:pt x="7901" y="174"/>
                    <a:pt x="7727" y="0"/>
                    <a:pt x="7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706" name="Google Shape;706;p26"/>
          <p:cNvGrpSpPr/>
          <p:nvPr/>
        </p:nvGrpSpPr>
        <p:grpSpPr>
          <a:xfrm>
            <a:off x="1004413" y="1299450"/>
            <a:ext cx="346325" cy="345000"/>
            <a:chOff x="1725463" y="2681050"/>
            <a:chExt cx="346325" cy="345000"/>
          </a:xfrm>
        </p:grpSpPr>
        <p:sp>
          <p:nvSpPr>
            <p:cNvPr id="707" name="Google Shape;707;p26"/>
            <p:cNvSpPr/>
            <p:nvPr/>
          </p:nvSpPr>
          <p:spPr>
            <a:xfrm>
              <a:off x="1807588" y="2762650"/>
              <a:ext cx="181800" cy="181800"/>
            </a:xfrm>
            <a:custGeom>
              <a:avLst/>
              <a:gdLst/>
              <a:ahLst/>
              <a:cxnLst/>
              <a:rect l="l" t="t" r="r" b="b"/>
              <a:pathLst>
                <a:path w="7272" h="7272" extrusionOk="0">
                  <a:moveTo>
                    <a:pt x="6032" y="808"/>
                  </a:moveTo>
                  <a:lnTo>
                    <a:pt x="6464" y="1240"/>
                  </a:lnTo>
                  <a:lnTo>
                    <a:pt x="6464" y="1613"/>
                  </a:lnTo>
                  <a:lnTo>
                    <a:pt x="2418" y="1613"/>
                  </a:lnTo>
                  <a:lnTo>
                    <a:pt x="2418" y="808"/>
                  </a:lnTo>
                  <a:close/>
                  <a:moveTo>
                    <a:pt x="1613" y="808"/>
                  </a:moveTo>
                  <a:lnTo>
                    <a:pt x="1613" y="4851"/>
                  </a:lnTo>
                  <a:lnTo>
                    <a:pt x="805" y="4851"/>
                  </a:lnTo>
                  <a:lnTo>
                    <a:pt x="805" y="1240"/>
                  </a:lnTo>
                  <a:lnTo>
                    <a:pt x="1240" y="808"/>
                  </a:lnTo>
                  <a:close/>
                  <a:moveTo>
                    <a:pt x="4851" y="2421"/>
                  </a:moveTo>
                  <a:lnTo>
                    <a:pt x="4851" y="4851"/>
                  </a:lnTo>
                  <a:lnTo>
                    <a:pt x="2418" y="4851"/>
                  </a:lnTo>
                  <a:lnTo>
                    <a:pt x="2418" y="2421"/>
                  </a:lnTo>
                  <a:close/>
                  <a:moveTo>
                    <a:pt x="4851" y="5659"/>
                  </a:moveTo>
                  <a:lnTo>
                    <a:pt x="4851" y="6464"/>
                  </a:lnTo>
                  <a:lnTo>
                    <a:pt x="1240" y="6464"/>
                  </a:lnTo>
                  <a:lnTo>
                    <a:pt x="805" y="6032"/>
                  </a:lnTo>
                  <a:lnTo>
                    <a:pt x="805" y="5659"/>
                  </a:lnTo>
                  <a:close/>
                  <a:moveTo>
                    <a:pt x="6464" y="2421"/>
                  </a:moveTo>
                  <a:lnTo>
                    <a:pt x="6464" y="6032"/>
                  </a:lnTo>
                  <a:lnTo>
                    <a:pt x="6032" y="6464"/>
                  </a:lnTo>
                  <a:lnTo>
                    <a:pt x="5659" y="6464"/>
                  </a:lnTo>
                  <a:lnTo>
                    <a:pt x="5659" y="2421"/>
                  </a:lnTo>
                  <a:close/>
                  <a:moveTo>
                    <a:pt x="1075" y="0"/>
                  </a:moveTo>
                  <a:cubicBezTo>
                    <a:pt x="960" y="0"/>
                    <a:pt x="864" y="37"/>
                    <a:pt x="783" y="118"/>
                  </a:cubicBezTo>
                  <a:lnTo>
                    <a:pt x="118" y="783"/>
                  </a:lnTo>
                  <a:cubicBezTo>
                    <a:pt x="34" y="867"/>
                    <a:pt x="0" y="960"/>
                    <a:pt x="0" y="1078"/>
                  </a:cubicBezTo>
                  <a:lnTo>
                    <a:pt x="0" y="6197"/>
                  </a:lnTo>
                  <a:cubicBezTo>
                    <a:pt x="0" y="6312"/>
                    <a:pt x="34" y="6408"/>
                    <a:pt x="118" y="6489"/>
                  </a:cubicBezTo>
                  <a:lnTo>
                    <a:pt x="783" y="7154"/>
                  </a:lnTo>
                  <a:cubicBezTo>
                    <a:pt x="864" y="7235"/>
                    <a:pt x="960" y="7272"/>
                    <a:pt x="1075" y="7272"/>
                  </a:cubicBezTo>
                  <a:lnTo>
                    <a:pt x="6206" y="7272"/>
                  </a:lnTo>
                  <a:cubicBezTo>
                    <a:pt x="6312" y="7272"/>
                    <a:pt x="6416" y="7235"/>
                    <a:pt x="6486" y="7154"/>
                  </a:cubicBezTo>
                  <a:lnTo>
                    <a:pt x="7154" y="6489"/>
                  </a:lnTo>
                  <a:cubicBezTo>
                    <a:pt x="7235" y="6408"/>
                    <a:pt x="7272" y="6312"/>
                    <a:pt x="7272" y="6197"/>
                  </a:cubicBezTo>
                  <a:lnTo>
                    <a:pt x="7272" y="1078"/>
                  </a:lnTo>
                  <a:cubicBezTo>
                    <a:pt x="7272" y="960"/>
                    <a:pt x="7235" y="867"/>
                    <a:pt x="7154" y="783"/>
                  </a:cubicBezTo>
                  <a:lnTo>
                    <a:pt x="6486" y="118"/>
                  </a:lnTo>
                  <a:cubicBezTo>
                    <a:pt x="6416" y="37"/>
                    <a:pt x="6312" y="0"/>
                    <a:pt x="6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08" name="Google Shape;708;p26"/>
            <p:cNvSpPr/>
            <p:nvPr/>
          </p:nvSpPr>
          <p:spPr>
            <a:xfrm>
              <a:off x="1725463" y="2681050"/>
              <a:ext cx="346325" cy="345000"/>
            </a:xfrm>
            <a:custGeom>
              <a:avLst/>
              <a:gdLst/>
              <a:ahLst/>
              <a:cxnLst/>
              <a:rect l="l" t="t" r="r" b="b"/>
              <a:pathLst>
                <a:path w="13853" h="13800" extrusionOk="0">
                  <a:moveTo>
                    <a:pt x="9996" y="2448"/>
                  </a:moveTo>
                  <a:lnTo>
                    <a:pt x="11373" y="3837"/>
                  </a:lnTo>
                  <a:lnTo>
                    <a:pt x="11373" y="9963"/>
                  </a:lnTo>
                  <a:lnTo>
                    <a:pt x="9996" y="11355"/>
                  </a:lnTo>
                  <a:lnTo>
                    <a:pt x="3858" y="11355"/>
                  </a:lnTo>
                  <a:lnTo>
                    <a:pt x="2466" y="9963"/>
                  </a:lnTo>
                  <a:lnTo>
                    <a:pt x="2466" y="3837"/>
                  </a:lnTo>
                  <a:lnTo>
                    <a:pt x="3858" y="2448"/>
                  </a:lnTo>
                  <a:close/>
                  <a:moveTo>
                    <a:pt x="3671" y="0"/>
                  </a:moveTo>
                  <a:cubicBezTo>
                    <a:pt x="3454" y="0"/>
                    <a:pt x="3285" y="186"/>
                    <a:pt x="3285" y="400"/>
                  </a:cubicBezTo>
                  <a:lnTo>
                    <a:pt x="3285" y="1873"/>
                  </a:lnTo>
                  <a:lnTo>
                    <a:pt x="1905" y="3264"/>
                  </a:lnTo>
                  <a:lnTo>
                    <a:pt x="432" y="3264"/>
                  </a:lnTo>
                  <a:cubicBezTo>
                    <a:pt x="222" y="3264"/>
                    <a:pt x="48" y="3416"/>
                    <a:pt x="23" y="3615"/>
                  </a:cubicBezTo>
                  <a:cubicBezTo>
                    <a:pt x="0" y="3862"/>
                    <a:pt x="188" y="4072"/>
                    <a:pt x="421" y="4072"/>
                  </a:cubicBezTo>
                  <a:lnTo>
                    <a:pt x="1661" y="4072"/>
                  </a:lnTo>
                  <a:lnTo>
                    <a:pt x="1661" y="4877"/>
                  </a:lnTo>
                  <a:lnTo>
                    <a:pt x="432" y="4877"/>
                  </a:lnTo>
                  <a:cubicBezTo>
                    <a:pt x="222" y="4877"/>
                    <a:pt x="48" y="5029"/>
                    <a:pt x="23" y="5239"/>
                  </a:cubicBezTo>
                  <a:cubicBezTo>
                    <a:pt x="0" y="5486"/>
                    <a:pt x="188" y="5685"/>
                    <a:pt x="421" y="5685"/>
                  </a:cubicBezTo>
                  <a:lnTo>
                    <a:pt x="1661" y="5685"/>
                  </a:lnTo>
                  <a:lnTo>
                    <a:pt x="1661" y="6490"/>
                  </a:lnTo>
                  <a:lnTo>
                    <a:pt x="432" y="6490"/>
                  </a:lnTo>
                  <a:cubicBezTo>
                    <a:pt x="222" y="6490"/>
                    <a:pt x="48" y="6642"/>
                    <a:pt x="23" y="6852"/>
                  </a:cubicBezTo>
                  <a:cubicBezTo>
                    <a:pt x="0" y="7099"/>
                    <a:pt x="188" y="7310"/>
                    <a:pt x="421" y="7310"/>
                  </a:cubicBezTo>
                  <a:lnTo>
                    <a:pt x="1661" y="7310"/>
                  </a:lnTo>
                  <a:lnTo>
                    <a:pt x="1661" y="8115"/>
                  </a:lnTo>
                  <a:lnTo>
                    <a:pt x="432" y="8115"/>
                  </a:lnTo>
                  <a:cubicBezTo>
                    <a:pt x="222" y="8115"/>
                    <a:pt x="48" y="8269"/>
                    <a:pt x="23" y="8465"/>
                  </a:cubicBezTo>
                  <a:cubicBezTo>
                    <a:pt x="0" y="8712"/>
                    <a:pt x="188" y="8923"/>
                    <a:pt x="421" y="8923"/>
                  </a:cubicBezTo>
                  <a:lnTo>
                    <a:pt x="1661" y="8923"/>
                  </a:lnTo>
                  <a:lnTo>
                    <a:pt x="1661" y="9728"/>
                  </a:lnTo>
                  <a:lnTo>
                    <a:pt x="432" y="9728"/>
                  </a:lnTo>
                  <a:cubicBezTo>
                    <a:pt x="222" y="9728"/>
                    <a:pt x="48" y="9882"/>
                    <a:pt x="23" y="10092"/>
                  </a:cubicBezTo>
                  <a:cubicBezTo>
                    <a:pt x="0" y="10337"/>
                    <a:pt x="188" y="10536"/>
                    <a:pt x="421" y="10536"/>
                  </a:cubicBezTo>
                  <a:lnTo>
                    <a:pt x="1905" y="10536"/>
                  </a:lnTo>
                  <a:lnTo>
                    <a:pt x="3285" y="11927"/>
                  </a:lnTo>
                  <a:lnTo>
                    <a:pt x="3285" y="13389"/>
                  </a:lnTo>
                  <a:cubicBezTo>
                    <a:pt x="3285" y="13599"/>
                    <a:pt x="3437" y="13773"/>
                    <a:pt x="3636" y="13795"/>
                  </a:cubicBezTo>
                  <a:cubicBezTo>
                    <a:pt x="3655" y="13798"/>
                    <a:pt x="3675" y="13800"/>
                    <a:pt x="3694" y="13800"/>
                  </a:cubicBezTo>
                  <a:cubicBezTo>
                    <a:pt x="3912" y="13800"/>
                    <a:pt x="4090" y="13614"/>
                    <a:pt x="4090" y="13400"/>
                  </a:cubicBezTo>
                  <a:lnTo>
                    <a:pt x="4090" y="12160"/>
                  </a:lnTo>
                  <a:lnTo>
                    <a:pt x="4898" y="12160"/>
                  </a:lnTo>
                  <a:lnTo>
                    <a:pt x="4898" y="13389"/>
                  </a:lnTo>
                  <a:cubicBezTo>
                    <a:pt x="4898" y="13599"/>
                    <a:pt x="5050" y="13773"/>
                    <a:pt x="5260" y="13795"/>
                  </a:cubicBezTo>
                  <a:cubicBezTo>
                    <a:pt x="5280" y="13798"/>
                    <a:pt x="5299" y="13800"/>
                    <a:pt x="5318" y="13800"/>
                  </a:cubicBezTo>
                  <a:cubicBezTo>
                    <a:pt x="5537" y="13800"/>
                    <a:pt x="5703" y="13614"/>
                    <a:pt x="5703" y="13400"/>
                  </a:cubicBezTo>
                  <a:lnTo>
                    <a:pt x="5703" y="12160"/>
                  </a:lnTo>
                  <a:lnTo>
                    <a:pt x="6511" y="12160"/>
                  </a:lnTo>
                  <a:lnTo>
                    <a:pt x="6511" y="13389"/>
                  </a:lnTo>
                  <a:cubicBezTo>
                    <a:pt x="6511" y="13599"/>
                    <a:pt x="6663" y="13773"/>
                    <a:pt x="6873" y="13795"/>
                  </a:cubicBezTo>
                  <a:cubicBezTo>
                    <a:pt x="6893" y="13798"/>
                    <a:pt x="6913" y="13800"/>
                    <a:pt x="6932" y="13800"/>
                  </a:cubicBezTo>
                  <a:cubicBezTo>
                    <a:pt x="7152" y="13800"/>
                    <a:pt x="7331" y="13614"/>
                    <a:pt x="7331" y="13400"/>
                  </a:cubicBezTo>
                  <a:lnTo>
                    <a:pt x="7331" y="12160"/>
                  </a:lnTo>
                  <a:lnTo>
                    <a:pt x="8136" y="12160"/>
                  </a:lnTo>
                  <a:lnTo>
                    <a:pt x="8136" y="13389"/>
                  </a:lnTo>
                  <a:cubicBezTo>
                    <a:pt x="8136" y="13599"/>
                    <a:pt x="8287" y="13773"/>
                    <a:pt x="8498" y="13795"/>
                  </a:cubicBezTo>
                  <a:cubicBezTo>
                    <a:pt x="8516" y="13798"/>
                    <a:pt x="8535" y="13800"/>
                    <a:pt x="8554" y="13800"/>
                  </a:cubicBezTo>
                  <a:cubicBezTo>
                    <a:pt x="8766" y="13800"/>
                    <a:pt x="8944" y="13614"/>
                    <a:pt x="8944" y="13400"/>
                  </a:cubicBezTo>
                  <a:lnTo>
                    <a:pt x="8944" y="12160"/>
                  </a:lnTo>
                  <a:lnTo>
                    <a:pt x="9749" y="12160"/>
                  </a:lnTo>
                  <a:lnTo>
                    <a:pt x="9749" y="13389"/>
                  </a:lnTo>
                  <a:cubicBezTo>
                    <a:pt x="9749" y="13599"/>
                    <a:pt x="9900" y="13773"/>
                    <a:pt x="10111" y="13795"/>
                  </a:cubicBezTo>
                  <a:cubicBezTo>
                    <a:pt x="10130" y="13798"/>
                    <a:pt x="10150" y="13800"/>
                    <a:pt x="10169" y="13800"/>
                  </a:cubicBezTo>
                  <a:cubicBezTo>
                    <a:pt x="10388" y="13800"/>
                    <a:pt x="10557" y="13614"/>
                    <a:pt x="10557" y="13400"/>
                  </a:cubicBezTo>
                  <a:lnTo>
                    <a:pt x="10557" y="11927"/>
                  </a:lnTo>
                  <a:lnTo>
                    <a:pt x="11945" y="10536"/>
                  </a:lnTo>
                  <a:lnTo>
                    <a:pt x="13407" y="10536"/>
                  </a:lnTo>
                  <a:cubicBezTo>
                    <a:pt x="13617" y="10536"/>
                    <a:pt x="13794" y="10384"/>
                    <a:pt x="13816" y="10185"/>
                  </a:cubicBezTo>
                  <a:cubicBezTo>
                    <a:pt x="13853" y="9938"/>
                    <a:pt x="13654" y="9728"/>
                    <a:pt x="13418" y="9728"/>
                  </a:cubicBezTo>
                  <a:lnTo>
                    <a:pt x="12181" y="9728"/>
                  </a:lnTo>
                  <a:lnTo>
                    <a:pt x="12181" y="8923"/>
                  </a:lnTo>
                  <a:lnTo>
                    <a:pt x="13407" y="8923"/>
                  </a:lnTo>
                  <a:cubicBezTo>
                    <a:pt x="13617" y="8923"/>
                    <a:pt x="13794" y="8771"/>
                    <a:pt x="13816" y="8561"/>
                  </a:cubicBezTo>
                  <a:cubicBezTo>
                    <a:pt x="13853" y="8314"/>
                    <a:pt x="13654" y="8115"/>
                    <a:pt x="13418" y="8115"/>
                  </a:cubicBezTo>
                  <a:lnTo>
                    <a:pt x="12181" y="8115"/>
                  </a:lnTo>
                  <a:lnTo>
                    <a:pt x="12181" y="7310"/>
                  </a:lnTo>
                  <a:lnTo>
                    <a:pt x="13407" y="7310"/>
                  </a:lnTo>
                  <a:cubicBezTo>
                    <a:pt x="13617" y="7310"/>
                    <a:pt x="13794" y="7158"/>
                    <a:pt x="13816" y="6948"/>
                  </a:cubicBezTo>
                  <a:cubicBezTo>
                    <a:pt x="13853" y="6701"/>
                    <a:pt x="13654" y="6490"/>
                    <a:pt x="13418" y="6490"/>
                  </a:cubicBezTo>
                  <a:lnTo>
                    <a:pt x="12181" y="6490"/>
                  </a:lnTo>
                  <a:lnTo>
                    <a:pt x="12181" y="5685"/>
                  </a:lnTo>
                  <a:lnTo>
                    <a:pt x="13407" y="5685"/>
                  </a:lnTo>
                  <a:cubicBezTo>
                    <a:pt x="13617" y="5685"/>
                    <a:pt x="13794" y="5534"/>
                    <a:pt x="13816" y="5335"/>
                  </a:cubicBezTo>
                  <a:cubicBezTo>
                    <a:pt x="13853" y="5088"/>
                    <a:pt x="13654" y="4877"/>
                    <a:pt x="13418" y="4877"/>
                  </a:cubicBezTo>
                  <a:lnTo>
                    <a:pt x="12181" y="4877"/>
                  </a:lnTo>
                  <a:lnTo>
                    <a:pt x="12181" y="4072"/>
                  </a:lnTo>
                  <a:lnTo>
                    <a:pt x="13407" y="4072"/>
                  </a:lnTo>
                  <a:cubicBezTo>
                    <a:pt x="13617" y="4072"/>
                    <a:pt x="13794" y="3921"/>
                    <a:pt x="13816" y="3710"/>
                  </a:cubicBezTo>
                  <a:cubicBezTo>
                    <a:pt x="13853" y="3463"/>
                    <a:pt x="13654" y="3264"/>
                    <a:pt x="13418" y="3264"/>
                  </a:cubicBezTo>
                  <a:lnTo>
                    <a:pt x="11945" y="3264"/>
                  </a:lnTo>
                  <a:lnTo>
                    <a:pt x="10557" y="1873"/>
                  </a:lnTo>
                  <a:lnTo>
                    <a:pt x="10557" y="414"/>
                  </a:lnTo>
                  <a:cubicBezTo>
                    <a:pt x="10557" y="204"/>
                    <a:pt x="10402" y="27"/>
                    <a:pt x="10206" y="5"/>
                  </a:cubicBezTo>
                  <a:cubicBezTo>
                    <a:pt x="10186" y="2"/>
                    <a:pt x="10167" y="0"/>
                    <a:pt x="10147" y="0"/>
                  </a:cubicBezTo>
                  <a:cubicBezTo>
                    <a:pt x="9927" y="0"/>
                    <a:pt x="9749" y="186"/>
                    <a:pt x="9749" y="400"/>
                  </a:cubicBezTo>
                  <a:lnTo>
                    <a:pt x="9749" y="1640"/>
                  </a:lnTo>
                  <a:lnTo>
                    <a:pt x="8944" y="1640"/>
                  </a:lnTo>
                  <a:lnTo>
                    <a:pt x="8944" y="414"/>
                  </a:lnTo>
                  <a:cubicBezTo>
                    <a:pt x="8944" y="204"/>
                    <a:pt x="8789" y="27"/>
                    <a:pt x="8579" y="5"/>
                  </a:cubicBezTo>
                  <a:cubicBezTo>
                    <a:pt x="8560" y="2"/>
                    <a:pt x="8542" y="0"/>
                    <a:pt x="8523" y="0"/>
                  </a:cubicBezTo>
                  <a:cubicBezTo>
                    <a:pt x="8314" y="0"/>
                    <a:pt x="8136" y="186"/>
                    <a:pt x="8136" y="400"/>
                  </a:cubicBezTo>
                  <a:lnTo>
                    <a:pt x="8136" y="1640"/>
                  </a:lnTo>
                  <a:lnTo>
                    <a:pt x="7331" y="1640"/>
                  </a:lnTo>
                  <a:lnTo>
                    <a:pt x="7331" y="414"/>
                  </a:lnTo>
                  <a:cubicBezTo>
                    <a:pt x="7331" y="204"/>
                    <a:pt x="7176" y="27"/>
                    <a:pt x="6966" y="5"/>
                  </a:cubicBezTo>
                  <a:cubicBezTo>
                    <a:pt x="6946" y="2"/>
                    <a:pt x="6927" y="0"/>
                    <a:pt x="6908" y="0"/>
                  </a:cubicBezTo>
                  <a:cubicBezTo>
                    <a:pt x="6689" y="0"/>
                    <a:pt x="6511" y="186"/>
                    <a:pt x="6511" y="400"/>
                  </a:cubicBezTo>
                  <a:lnTo>
                    <a:pt x="6511" y="1640"/>
                  </a:lnTo>
                  <a:lnTo>
                    <a:pt x="5703" y="1640"/>
                  </a:lnTo>
                  <a:lnTo>
                    <a:pt x="5703" y="414"/>
                  </a:lnTo>
                  <a:cubicBezTo>
                    <a:pt x="5703" y="204"/>
                    <a:pt x="5552" y="27"/>
                    <a:pt x="5353" y="5"/>
                  </a:cubicBezTo>
                  <a:cubicBezTo>
                    <a:pt x="5333" y="2"/>
                    <a:pt x="5314" y="0"/>
                    <a:pt x="5295" y="0"/>
                  </a:cubicBezTo>
                  <a:cubicBezTo>
                    <a:pt x="5076" y="0"/>
                    <a:pt x="4898" y="186"/>
                    <a:pt x="4898" y="400"/>
                  </a:cubicBezTo>
                  <a:lnTo>
                    <a:pt x="4898" y="1640"/>
                  </a:lnTo>
                  <a:lnTo>
                    <a:pt x="4090" y="1640"/>
                  </a:lnTo>
                  <a:lnTo>
                    <a:pt x="4090" y="414"/>
                  </a:lnTo>
                  <a:cubicBezTo>
                    <a:pt x="4090" y="204"/>
                    <a:pt x="3939" y="27"/>
                    <a:pt x="3728" y="5"/>
                  </a:cubicBezTo>
                  <a:cubicBezTo>
                    <a:pt x="3709" y="2"/>
                    <a:pt x="3690" y="0"/>
                    <a:pt x="3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12"/>
        <p:cNvGrpSpPr/>
        <p:nvPr/>
      </p:nvGrpSpPr>
      <p:grpSpPr>
        <a:xfrm>
          <a:off x="0" y="0"/>
          <a:ext cx="0" cy="0"/>
          <a:chOff x="0" y="0"/>
          <a:chExt cx="0" cy="0"/>
        </a:xfrm>
      </p:grpSpPr>
      <p:sp>
        <p:nvSpPr>
          <p:cNvPr id="713" name="Google Shape;713;p27"/>
          <p:cNvSpPr txBox="1">
            <a:spLocks noGrp="1"/>
          </p:cNvSpPr>
          <p:nvPr>
            <p:ph type="body" idx="1"/>
          </p:nvPr>
        </p:nvSpPr>
        <p:spPr>
          <a:xfrm>
            <a:off x="720000" y="1056766"/>
            <a:ext cx="7704000" cy="320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By integrating intrusion detection with smart cameras, security surveillance can be improved by utilizing state-of-the-art technology. These smart cameras keep an eye on their surroundings all the time by utilizing cutting-edge technologies like object recognition and motion analysis. The smart cameras immediately send out notifications or initiate automated replies in the event that they discover odd or unlawful activity, such as movements that seem suspicious or unidentified individuals. By utilizing real-time visual analytics and artificial intelligence for improved intrusion detection capabilities, smart cameras become an invaluable asset in protecting a range of environments, from homes to commercial spaces, by enabling a prompt response to potential security threats.</a:t>
            </a:r>
            <a:endParaRPr sz="1700"/>
          </a:p>
        </p:txBody>
      </p:sp>
      <p:pic>
        <p:nvPicPr>
          <p:cNvPr id="714" name="Google Shape;714;p27"/>
          <p:cNvPicPr preferRelativeResize="0"/>
          <p:nvPr/>
        </p:nvPicPr>
        <p:blipFill>
          <a:blip r:embed="rId3">
            <a:alphaModFix/>
          </a:blip>
          <a:stretch>
            <a:fillRect/>
          </a:stretch>
        </p:blipFill>
        <p:spPr>
          <a:xfrm>
            <a:off x="152400" y="152400"/>
            <a:ext cx="980825" cy="7519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720" name="Google Shape;720;p28"/>
          <p:cNvSpPr txBox="1">
            <a:spLocks noGrp="1"/>
          </p:cNvSpPr>
          <p:nvPr>
            <p:ph type="subTitle" idx="1"/>
          </p:nvPr>
        </p:nvSpPr>
        <p:spPr>
          <a:xfrm>
            <a:off x="1182950" y="1729925"/>
            <a:ext cx="198600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Python is a high-level, general-purpose programming language and is used in this project.</a:t>
            </a:r>
            <a:endParaRPr/>
          </a:p>
        </p:txBody>
      </p:sp>
      <p:sp>
        <p:nvSpPr>
          <p:cNvPr id="721" name="Google Shape;721;p28"/>
          <p:cNvSpPr txBox="1">
            <a:spLocks noGrp="1"/>
          </p:cNvSpPr>
          <p:nvPr>
            <p:ph type="subTitle" idx="2"/>
          </p:nvPr>
        </p:nvSpPr>
        <p:spPr>
          <a:xfrm>
            <a:off x="3580856" y="1729934"/>
            <a:ext cx="198600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Jupyter is a project to develop open-source software, open standards, and services.</a:t>
            </a:r>
            <a:endParaRPr/>
          </a:p>
          <a:p>
            <a:pPr marL="0" lvl="0" indent="0" algn="l" rtl="0">
              <a:spcBef>
                <a:spcPts val="0"/>
              </a:spcBef>
              <a:spcAft>
                <a:spcPts val="0"/>
              </a:spcAft>
              <a:buNone/>
            </a:pPr>
            <a:endParaRPr/>
          </a:p>
        </p:txBody>
      </p:sp>
      <p:sp>
        <p:nvSpPr>
          <p:cNvPr id="722" name="Google Shape;722;p28"/>
          <p:cNvSpPr txBox="1">
            <a:spLocks noGrp="1"/>
          </p:cNvSpPr>
          <p:nvPr>
            <p:ph type="subTitle" idx="3"/>
          </p:nvPr>
        </p:nvSpPr>
        <p:spPr>
          <a:xfrm>
            <a:off x="1182950" y="3574075"/>
            <a:ext cx="198600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a:t>
            </a:r>
            <a:endParaRPr/>
          </a:p>
          <a:p>
            <a:pPr marL="0" lvl="0" indent="0" algn="l" rtl="0">
              <a:spcBef>
                <a:spcPts val="0"/>
              </a:spcBef>
              <a:spcAft>
                <a:spcPts val="0"/>
              </a:spcAft>
              <a:buNone/>
            </a:pPr>
            <a:r>
              <a:rPr lang="en"/>
              <a:t>SQLite is a database engine written in the C programming language. </a:t>
            </a:r>
            <a:endParaRPr/>
          </a:p>
          <a:p>
            <a:pPr marL="0" lvl="0" indent="0" algn="l" rtl="0">
              <a:spcBef>
                <a:spcPts val="0"/>
              </a:spcBef>
              <a:spcAft>
                <a:spcPts val="0"/>
              </a:spcAft>
              <a:buNone/>
            </a:pPr>
            <a:endParaRPr/>
          </a:p>
        </p:txBody>
      </p:sp>
      <p:sp>
        <p:nvSpPr>
          <p:cNvPr id="723" name="Google Shape;723;p28"/>
          <p:cNvSpPr txBox="1">
            <a:spLocks noGrp="1"/>
          </p:cNvSpPr>
          <p:nvPr>
            <p:ph type="subTitle" idx="4"/>
          </p:nvPr>
        </p:nvSpPr>
        <p:spPr>
          <a:xfrm>
            <a:off x="3580950" y="3574075"/>
            <a:ext cx="198600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 presenting your deck beforehand with friends or colleagues for feedback, then use this input to refine it further</a:t>
            </a:r>
            <a:endParaRPr/>
          </a:p>
        </p:txBody>
      </p:sp>
      <p:sp>
        <p:nvSpPr>
          <p:cNvPr id="724" name="Google Shape;724;p28"/>
          <p:cNvSpPr txBox="1">
            <a:spLocks noGrp="1"/>
          </p:cNvSpPr>
          <p:nvPr>
            <p:ph type="subTitle" idx="7"/>
          </p:nvPr>
        </p:nvSpPr>
        <p:spPr>
          <a:xfrm>
            <a:off x="1190750" y="1396451"/>
            <a:ext cx="19782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PYTHON</a:t>
            </a:r>
            <a:endParaRPr/>
          </a:p>
        </p:txBody>
      </p:sp>
      <p:sp>
        <p:nvSpPr>
          <p:cNvPr id="725" name="Google Shape;725;p28"/>
          <p:cNvSpPr txBox="1">
            <a:spLocks noGrp="1"/>
          </p:cNvSpPr>
          <p:nvPr>
            <p:ph type="subTitle" idx="8"/>
          </p:nvPr>
        </p:nvSpPr>
        <p:spPr>
          <a:xfrm>
            <a:off x="3584756" y="1396458"/>
            <a:ext cx="19782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JUPYTER</a:t>
            </a:r>
            <a:endParaRPr/>
          </a:p>
        </p:txBody>
      </p:sp>
      <p:sp>
        <p:nvSpPr>
          <p:cNvPr id="726" name="Google Shape;726;p28"/>
          <p:cNvSpPr txBox="1">
            <a:spLocks noGrp="1"/>
          </p:cNvSpPr>
          <p:nvPr>
            <p:ph type="subTitle" idx="9"/>
          </p:nvPr>
        </p:nvSpPr>
        <p:spPr>
          <a:xfrm>
            <a:off x="5978950" y="1396458"/>
            <a:ext cx="19782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DLIB</a:t>
            </a:r>
            <a:endParaRPr/>
          </a:p>
        </p:txBody>
      </p:sp>
      <p:sp>
        <p:nvSpPr>
          <p:cNvPr id="727" name="Google Shape;727;p28"/>
          <p:cNvSpPr txBox="1">
            <a:spLocks noGrp="1"/>
          </p:cNvSpPr>
          <p:nvPr>
            <p:ph type="subTitle" idx="5"/>
          </p:nvPr>
        </p:nvSpPr>
        <p:spPr>
          <a:xfrm>
            <a:off x="5975050" y="1729934"/>
            <a:ext cx="198600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Dlib is a general purpose cross-platform software library written in the programming language C++</a:t>
            </a:r>
            <a:endParaRPr/>
          </a:p>
        </p:txBody>
      </p:sp>
      <p:sp>
        <p:nvSpPr>
          <p:cNvPr id="728" name="Google Shape;728;p28"/>
          <p:cNvSpPr txBox="1">
            <a:spLocks noGrp="1"/>
          </p:cNvSpPr>
          <p:nvPr>
            <p:ph type="subTitle" idx="6"/>
          </p:nvPr>
        </p:nvSpPr>
        <p:spPr>
          <a:xfrm>
            <a:off x="5978950" y="3574175"/>
            <a:ext cx="1986000"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NumPy is a library for the Python programming language, adding support for large, multi-dimensional arrays and matrices</a:t>
            </a:r>
            <a:endParaRPr/>
          </a:p>
        </p:txBody>
      </p:sp>
      <p:sp>
        <p:nvSpPr>
          <p:cNvPr id="729" name="Google Shape;729;p28"/>
          <p:cNvSpPr txBox="1">
            <a:spLocks noGrp="1"/>
          </p:cNvSpPr>
          <p:nvPr>
            <p:ph type="subTitle" idx="13"/>
          </p:nvPr>
        </p:nvSpPr>
        <p:spPr>
          <a:xfrm>
            <a:off x="1182950" y="3237575"/>
            <a:ext cx="19860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SQLite</a:t>
            </a:r>
            <a:endParaRPr/>
          </a:p>
        </p:txBody>
      </p:sp>
      <p:sp>
        <p:nvSpPr>
          <p:cNvPr id="730" name="Google Shape;730;p28"/>
          <p:cNvSpPr txBox="1">
            <a:spLocks noGrp="1"/>
          </p:cNvSpPr>
          <p:nvPr>
            <p:ph type="subTitle" idx="14"/>
          </p:nvPr>
        </p:nvSpPr>
        <p:spPr>
          <a:xfrm>
            <a:off x="3586708" y="3237575"/>
            <a:ext cx="19782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CV</a:t>
            </a:r>
            <a:endParaRPr/>
          </a:p>
        </p:txBody>
      </p:sp>
      <p:sp>
        <p:nvSpPr>
          <p:cNvPr id="731" name="Google Shape;731;p28"/>
          <p:cNvSpPr txBox="1">
            <a:spLocks noGrp="1"/>
          </p:cNvSpPr>
          <p:nvPr>
            <p:ph type="subTitle" idx="15"/>
          </p:nvPr>
        </p:nvSpPr>
        <p:spPr>
          <a:xfrm>
            <a:off x="5982848" y="3237675"/>
            <a:ext cx="1978200" cy="46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NUMPY</a:t>
            </a:r>
            <a:endParaRPr/>
          </a:p>
        </p:txBody>
      </p:sp>
      <p:grpSp>
        <p:nvGrpSpPr>
          <p:cNvPr id="732" name="Google Shape;732;p28"/>
          <p:cNvGrpSpPr/>
          <p:nvPr/>
        </p:nvGrpSpPr>
        <p:grpSpPr>
          <a:xfrm>
            <a:off x="1252821" y="1066262"/>
            <a:ext cx="420796" cy="371887"/>
            <a:chOff x="-3137650" y="2787000"/>
            <a:chExt cx="291450" cy="257575"/>
          </a:xfrm>
        </p:grpSpPr>
        <p:sp>
          <p:nvSpPr>
            <p:cNvPr id="733" name="Google Shape;733;p28"/>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28"/>
          <p:cNvSpPr/>
          <p:nvPr/>
        </p:nvSpPr>
        <p:spPr>
          <a:xfrm>
            <a:off x="3663986" y="1065795"/>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28"/>
          <p:cNvGrpSpPr/>
          <p:nvPr/>
        </p:nvGrpSpPr>
        <p:grpSpPr>
          <a:xfrm>
            <a:off x="6053779" y="1162508"/>
            <a:ext cx="341488" cy="179405"/>
            <a:chOff x="2080675" y="352325"/>
            <a:chExt cx="485000" cy="254800"/>
          </a:xfrm>
        </p:grpSpPr>
        <p:sp>
          <p:nvSpPr>
            <p:cNvPr id="743" name="Google Shape;743;p28"/>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8"/>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5" name="Google Shape;745;p28"/>
          <p:cNvGrpSpPr/>
          <p:nvPr/>
        </p:nvGrpSpPr>
        <p:grpSpPr>
          <a:xfrm>
            <a:off x="1180284" y="2876938"/>
            <a:ext cx="420796" cy="423033"/>
            <a:chOff x="-3852025" y="2764950"/>
            <a:chExt cx="291450" cy="293000"/>
          </a:xfrm>
        </p:grpSpPr>
        <p:sp>
          <p:nvSpPr>
            <p:cNvPr id="746" name="Google Shape;746;p28"/>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28"/>
          <p:cNvGrpSpPr/>
          <p:nvPr/>
        </p:nvGrpSpPr>
        <p:grpSpPr>
          <a:xfrm>
            <a:off x="3648677" y="2931059"/>
            <a:ext cx="359154" cy="314991"/>
            <a:chOff x="-46033225" y="1982825"/>
            <a:chExt cx="300900" cy="263900"/>
          </a:xfrm>
        </p:grpSpPr>
        <p:sp>
          <p:nvSpPr>
            <p:cNvPr id="749" name="Google Shape;749;p28"/>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28"/>
          <p:cNvGrpSpPr/>
          <p:nvPr/>
        </p:nvGrpSpPr>
        <p:grpSpPr>
          <a:xfrm>
            <a:off x="6055435" y="2905327"/>
            <a:ext cx="366269" cy="366269"/>
            <a:chOff x="-61783350" y="2297100"/>
            <a:chExt cx="316650" cy="316650"/>
          </a:xfrm>
        </p:grpSpPr>
        <p:sp>
          <p:nvSpPr>
            <p:cNvPr id="753" name="Google Shape;753;p28"/>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PROPOSED</a:t>
            </a:r>
            <a:endParaRPr/>
          </a:p>
          <a:p>
            <a:pPr marL="0" lvl="0" indent="0" algn="l" rtl="0">
              <a:spcBef>
                <a:spcPts val="0"/>
              </a:spcBef>
              <a:spcAft>
                <a:spcPts val="0"/>
              </a:spcAft>
              <a:buNone/>
            </a:pPr>
            <a:r>
              <a:rPr lang="en"/>
              <a:t>WORKFLOW</a:t>
            </a:r>
            <a:endParaRPr/>
          </a:p>
        </p:txBody>
      </p:sp>
      <p:sp>
        <p:nvSpPr>
          <p:cNvPr id="760" name="Google Shape;760;p29"/>
          <p:cNvSpPr txBox="1">
            <a:spLocks noGrp="1"/>
          </p:cNvSpPr>
          <p:nvPr>
            <p:ph type="subTitle" idx="1"/>
          </p:nvPr>
        </p:nvSpPr>
        <p:spPr>
          <a:xfrm>
            <a:off x="1020950" y="1616200"/>
            <a:ext cx="3654900" cy="281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a:t>The system presented here composes of five modules:-</a:t>
            </a:r>
            <a:endParaRPr sz="1300"/>
          </a:p>
          <a:p>
            <a:pPr marL="0" lvl="0" indent="0" algn="l" rtl="0">
              <a:lnSpc>
                <a:spcPct val="150000"/>
              </a:lnSpc>
              <a:spcBef>
                <a:spcPts val="0"/>
              </a:spcBef>
              <a:spcAft>
                <a:spcPts val="0"/>
              </a:spcAft>
              <a:buNone/>
            </a:pPr>
            <a:r>
              <a:rPr lang="en" sz="1300"/>
              <a:t>     1. Live Video Feed</a:t>
            </a:r>
            <a:endParaRPr sz="1300"/>
          </a:p>
          <a:p>
            <a:pPr marL="0" lvl="0" indent="0" algn="l" rtl="0">
              <a:lnSpc>
                <a:spcPct val="150000"/>
              </a:lnSpc>
              <a:spcBef>
                <a:spcPts val="0"/>
              </a:spcBef>
              <a:spcAft>
                <a:spcPts val="0"/>
              </a:spcAft>
              <a:buNone/>
            </a:pPr>
            <a:r>
              <a:rPr lang="en" sz="1300"/>
              <a:t>     2. Database call</a:t>
            </a:r>
            <a:endParaRPr sz="1300"/>
          </a:p>
          <a:p>
            <a:pPr marL="0" lvl="0" indent="0" algn="l" rtl="0">
              <a:lnSpc>
                <a:spcPct val="150000"/>
              </a:lnSpc>
              <a:spcBef>
                <a:spcPts val="0"/>
              </a:spcBef>
              <a:spcAft>
                <a:spcPts val="0"/>
              </a:spcAft>
              <a:buNone/>
            </a:pPr>
            <a:r>
              <a:rPr lang="en" sz="1300"/>
              <a:t>     3. ML Model Called (Face Detection Library)</a:t>
            </a:r>
            <a:endParaRPr sz="1300"/>
          </a:p>
          <a:p>
            <a:pPr marL="0" lvl="0" indent="0" algn="l" rtl="0">
              <a:lnSpc>
                <a:spcPct val="150000"/>
              </a:lnSpc>
              <a:spcBef>
                <a:spcPts val="0"/>
              </a:spcBef>
              <a:spcAft>
                <a:spcPts val="0"/>
              </a:spcAft>
              <a:buNone/>
            </a:pPr>
            <a:r>
              <a:rPr lang="en" sz="1300"/>
              <a:t>     4. Exhaust all Database Entries</a:t>
            </a:r>
            <a:endParaRPr sz="1300"/>
          </a:p>
          <a:p>
            <a:pPr marL="0" lvl="0" indent="0" algn="l" rtl="0">
              <a:lnSpc>
                <a:spcPct val="150000"/>
              </a:lnSpc>
              <a:spcBef>
                <a:spcPts val="0"/>
              </a:spcBef>
              <a:spcAft>
                <a:spcPts val="0"/>
              </a:spcAft>
              <a:buNone/>
            </a:pPr>
            <a:r>
              <a:rPr lang="en" sz="1300"/>
              <a:t>     5. Output as Predicted Result (SMS Alert Generation)</a:t>
            </a:r>
            <a:endParaRPr sz="13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61" name="Google Shape;761;p29"/>
          <p:cNvSpPr/>
          <p:nvPr/>
        </p:nvSpPr>
        <p:spPr>
          <a:xfrm>
            <a:off x="4752115" y="3814900"/>
            <a:ext cx="4201800" cy="17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rot="-5400000">
            <a:off x="1493785" y="839535"/>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3" name="Google Shape;763;p29"/>
          <p:cNvPicPr preferRelativeResize="0"/>
          <p:nvPr/>
        </p:nvPicPr>
        <p:blipFill>
          <a:blip r:embed="rId3">
            <a:alphaModFix/>
          </a:blip>
          <a:stretch>
            <a:fillRect/>
          </a:stretch>
        </p:blipFill>
        <p:spPr>
          <a:xfrm>
            <a:off x="4752052" y="1616200"/>
            <a:ext cx="4201925" cy="219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67"/>
        <p:cNvGrpSpPr/>
        <p:nvPr/>
      </p:nvGrpSpPr>
      <p:grpSpPr>
        <a:xfrm>
          <a:off x="0" y="0"/>
          <a:ext cx="0" cy="0"/>
          <a:chOff x="0" y="0"/>
          <a:chExt cx="0" cy="0"/>
        </a:xfrm>
      </p:grpSpPr>
      <p:sp>
        <p:nvSpPr>
          <p:cNvPr id="768" name="Google Shape;768;p30"/>
          <p:cNvSpPr txBox="1">
            <a:spLocks noGrp="1"/>
          </p:cNvSpPr>
          <p:nvPr>
            <p:ph type="body" idx="1"/>
          </p:nvPr>
        </p:nvSpPr>
        <p:spPr>
          <a:xfrm>
            <a:off x="720000" y="510744"/>
            <a:ext cx="7704000" cy="11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For image classification and face recognition models from DLib namely, Histogram of Oriented Gradients  or HOG Face Recognition has been used, which has been trained on extensive image data from Kaggle, achieving an efficiency of above 90 on the test data. (Source : GitHub)</a:t>
            </a:r>
            <a:endParaRPr sz="1700"/>
          </a:p>
        </p:txBody>
      </p:sp>
      <p:pic>
        <p:nvPicPr>
          <p:cNvPr id="769" name="Google Shape;769;p30"/>
          <p:cNvPicPr preferRelativeResize="0"/>
          <p:nvPr/>
        </p:nvPicPr>
        <p:blipFill>
          <a:blip r:embed="rId3">
            <a:alphaModFix/>
          </a:blip>
          <a:stretch>
            <a:fillRect/>
          </a:stretch>
        </p:blipFill>
        <p:spPr>
          <a:xfrm>
            <a:off x="801775" y="2031325"/>
            <a:ext cx="4543524" cy="2211375"/>
          </a:xfrm>
          <a:prstGeom prst="rect">
            <a:avLst/>
          </a:prstGeom>
          <a:noFill/>
          <a:ln>
            <a:noFill/>
          </a:ln>
        </p:spPr>
      </p:pic>
      <p:sp>
        <p:nvSpPr>
          <p:cNvPr id="770" name="Google Shape;770;p30"/>
          <p:cNvSpPr txBox="1"/>
          <p:nvPr/>
        </p:nvSpPr>
        <p:spPr>
          <a:xfrm>
            <a:off x="5796950" y="2034025"/>
            <a:ext cx="2440200" cy="22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Hanken Grotesk"/>
                <a:ea typeface="Hanken Grotesk"/>
                <a:cs typeface="Hanken Grotesk"/>
                <a:sym typeface="Hanken Grotesk"/>
              </a:rPr>
              <a:t>A Snippet of the code for the API call following Intruder Detection leading giving immediate alert</a:t>
            </a:r>
            <a:endParaRPr sz="1700">
              <a:solidFill>
                <a:schemeClr val="dk1"/>
              </a:solidFill>
              <a:latin typeface="Hanken Grotesk"/>
              <a:ea typeface="Hanken Grotesk"/>
              <a:cs typeface="Hanken Grotesk"/>
              <a:sym typeface="Hanken Grotesk"/>
            </a:endParaRPr>
          </a:p>
          <a:p>
            <a:pPr marL="0" lvl="0" indent="0" algn="l" rtl="0">
              <a:spcBef>
                <a:spcPts val="0"/>
              </a:spcBef>
              <a:spcAft>
                <a:spcPts val="0"/>
              </a:spcAft>
              <a:buNone/>
            </a:pPr>
            <a:r>
              <a:rPr lang="en" sz="1700">
                <a:solidFill>
                  <a:schemeClr val="dk1"/>
                </a:solidFill>
                <a:latin typeface="Hanken Grotesk"/>
                <a:ea typeface="Hanken Grotesk"/>
                <a:cs typeface="Hanken Grotesk"/>
                <a:sym typeface="Hanken Grotesk"/>
              </a:rPr>
              <a:t>to the user by the means of SMS.</a:t>
            </a:r>
            <a:endParaRPr sz="1700">
              <a:solidFill>
                <a:schemeClr val="dk1"/>
              </a:solidFill>
              <a:latin typeface="Hanken Grotesk"/>
              <a:ea typeface="Hanken Grotesk"/>
              <a:cs typeface="Hanken Grotesk"/>
              <a:sym typeface="Hanken Grotesk"/>
            </a:endParaRPr>
          </a:p>
          <a:p>
            <a:pPr marL="0" lvl="0" indent="0" algn="l" rtl="0">
              <a:spcBef>
                <a:spcPts val="0"/>
              </a:spcBef>
              <a:spcAft>
                <a:spcPts val="0"/>
              </a:spcAft>
              <a:buNone/>
            </a:pPr>
            <a:endParaRPr sz="1200">
              <a:solidFill>
                <a:schemeClr val="dk1"/>
              </a:solidFill>
              <a:latin typeface="Hanken Grotesk"/>
              <a:ea typeface="Hanken Grotesk"/>
              <a:cs typeface="Hanken Grotesk"/>
              <a:sym typeface="Hanken Grotesk"/>
            </a:endParaRPr>
          </a:p>
          <a:p>
            <a:pPr marL="0" lvl="0" indent="0" algn="l" rtl="0">
              <a:spcBef>
                <a:spcPts val="0"/>
              </a:spcBef>
              <a:spcAft>
                <a:spcPts val="0"/>
              </a:spcAft>
              <a:buNone/>
            </a:pPr>
            <a:endParaRPr sz="1200">
              <a:solidFill>
                <a:schemeClr val="dk1"/>
              </a:solidFill>
              <a:latin typeface="Hanken Grotesk"/>
              <a:ea typeface="Hanken Grotesk"/>
              <a:cs typeface="Hanken Grotesk"/>
              <a:sym typeface="Hanken Grotesk"/>
            </a:endParaRPr>
          </a:p>
        </p:txBody>
      </p:sp>
      <p:sp>
        <p:nvSpPr>
          <p:cNvPr id="771" name="Google Shape;771;p30"/>
          <p:cNvSpPr/>
          <p:nvPr/>
        </p:nvSpPr>
        <p:spPr>
          <a:xfrm>
            <a:off x="801776" y="4242700"/>
            <a:ext cx="4543500" cy="17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1"/>
          <p:cNvSpPr txBox="1">
            <a:spLocks noGrp="1"/>
          </p:cNvSpPr>
          <p:nvPr>
            <p:ph type="title"/>
          </p:nvPr>
        </p:nvSpPr>
        <p:spPr>
          <a:xfrm>
            <a:off x="1782650" y="711700"/>
            <a:ext cx="4445700" cy="54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 AND DISCUSSION</a:t>
            </a:r>
            <a:endParaRPr/>
          </a:p>
        </p:txBody>
      </p:sp>
      <p:sp>
        <p:nvSpPr>
          <p:cNvPr id="777" name="Google Shape;777;p31"/>
          <p:cNvSpPr txBox="1">
            <a:spLocks noGrp="1"/>
          </p:cNvSpPr>
          <p:nvPr>
            <p:ph type="subTitle" idx="1"/>
          </p:nvPr>
        </p:nvSpPr>
        <p:spPr>
          <a:xfrm>
            <a:off x="1047925" y="1258900"/>
            <a:ext cx="4297500" cy="363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By following the described methodology, a fully functional Intrusion Detection System for Internet of Things(IoT) enabled camera feed was deployed, capable of detecting intruding faces in a live stream and using Twilio API delivering a fast and secure message to the respondent via SMS.</a:t>
            </a:r>
            <a:endParaRPr sz="1500"/>
          </a:p>
          <a:p>
            <a:pPr marL="0" lvl="0" indent="0" algn="l" rtl="0">
              <a:lnSpc>
                <a:spcPct val="115000"/>
              </a:lnSpc>
              <a:spcBef>
                <a:spcPts val="0"/>
              </a:spcBef>
              <a:spcAft>
                <a:spcPts val="0"/>
              </a:spcAft>
              <a:buNone/>
            </a:pPr>
            <a:r>
              <a:rPr lang="en" sz="1500"/>
              <a:t>As we can see, the project is able to send text messages to the mobile of the respondent and also stores the photograph of the intruder creating a secure environment which can be used from houses to businesses alike for maximizing security through installation of smart cameras.</a:t>
            </a:r>
            <a:endParaRPr sz="1500"/>
          </a:p>
          <a:p>
            <a:pPr marL="0" lvl="0" indent="0" algn="l" rtl="0">
              <a:spcBef>
                <a:spcPts val="0"/>
              </a:spcBef>
              <a:spcAft>
                <a:spcPts val="0"/>
              </a:spcAft>
              <a:buNone/>
            </a:pPr>
            <a:endParaRPr sz="1300"/>
          </a:p>
          <a:p>
            <a:pPr marL="0" lvl="0" indent="0" algn="l" rtl="0">
              <a:spcBef>
                <a:spcPts val="0"/>
              </a:spcBef>
              <a:spcAft>
                <a:spcPts val="0"/>
              </a:spcAft>
              <a:buNone/>
            </a:pPr>
            <a:endParaRPr sz="1300"/>
          </a:p>
        </p:txBody>
      </p:sp>
      <p:sp>
        <p:nvSpPr>
          <p:cNvPr id="778" name="Google Shape;778;p31"/>
          <p:cNvSpPr/>
          <p:nvPr/>
        </p:nvSpPr>
        <p:spPr>
          <a:xfrm>
            <a:off x="5596750" y="3155950"/>
            <a:ext cx="3192300" cy="178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rot="-5400000">
            <a:off x="1493785" y="839535"/>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0" name="Google Shape;780;p31"/>
          <p:cNvPicPr preferRelativeResize="0"/>
          <p:nvPr/>
        </p:nvPicPr>
        <p:blipFill>
          <a:blip r:embed="rId3">
            <a:alphaModFix/>
          </a:blip>
          <a:stretch>
            <a:fillRect/>
          </a:stretch>
        </p:blipFill>
        <p:spPr>
          <a:xfrm>
            <a:off x="5596725" y="1411300"/>
            <a:ext cx="3192338" cy="1744650"/>
          </a:xfrm>
          <a:prstGeom prst="rect">
            <a:avLst/>
          </a:prstGeom>
          <a:noFill/>
          <a:ln>
            <a:noFill/>
          </a:ln>
        </p:spPr>
      </p:pic>
      <p:sp>
        <p:nvSpPr>
          <p:cNvPr id="781" name="Google Shape;781;p31"/>
          <p:cNvSpPr txBox="1"/>
          <p:nvPr/>
        </p:nvSpPr>
        <p:spPr>
          <a:xfrm>
            <a:off x="5596750" y="3456425"/>
            <a:ext cx="3192300" cy="26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Hanken Grotesk"/>
                <a:ea typeface="Hanken Grotesk"/>
                <a:cs typeface="Hanken Grotesk"/>
                <a:sym typeface="Hanken Grotesk"/>
              </a:rPr>
              <a:t>SMS sent by Twilio API on intrusion detection</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85"/>
        <p:cNvGrpSpPr/>
        <p:nvPr/>
      </p:nvGrpSpPr>
      <p:grpSpPr>
        <a:xfrm>
          <a:off x="0" y="0"/>
          <a:ext cx="0" cy="0"/>
          <a:chOff x="0" y="0"/>
          <a:chExt cx="0" cy="0"/>
        </a:xfrm>
      </p:grpSpPr>
      <p:sp>
        <p:nvSpPr>
          <p:cNvPr id="786" name="Google Shape;786;p32"/>
          <p:cNvSpPr txBox="1">
            <a:spLocks noGrp="1"/>
          </p:cNvSpPr>
          <p:nvPr>
            <p:ph type="body" idx="1"/>
          </p:nvPr>
        </p:nvSpPr>
        <p:spPr>
          <a:xfrm>
            <a:off x="720000" y="1056776"/>
            <a:ext cx="7704000" cy="34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Through this project, I have developed a system that can process and identify if a person visiting a camera is a intruder or a known person and give alert to the user immediately. It also stores a database with the names of all the known persons which can also be added to later on. For better portability we have used SQLite which is not a standalone application and comes embedded with the latest version of Python ensuring the code runs on IoT platforms like smart camera.</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Although this model was fairly accurate on test data, and performs very well in such scenarios it is still not a hundred percent fool proof and is prone to error. A human along with such a detection system could greatly aid the human as well as the overall accuracy and crime detection on crime scene.</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p:txBody>
      </p:sp>
      <p:sp>
        <p:nvSpPr>
          <p:cNvPr id="787" name="Google Shape;787;p32"/>
          <p:cNvSpPr txBox="1">
            <a:spLocks noGrp="1"/>
          </p:cNvSpPr>
          <p:nvPr>
            <p:ph type="title"/>
          </p:nvPr>
        </p:nvSpPr>
        <p:spPr>
          <a:xfrm>
            <a:off x="805150" y="482575"/>
            <a:ext cx="6953400" cy="57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 AND FUTURE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91"/>
        <p:cNvGrpSpPr/>
        <p:nvPr/>
      </p:nvGrpSpPr>
      <p:grpSpPr>
        <a:xfrm>
          <a:off x="0" y="0"/>
          <a:ext cx="0" cy="0"/>
          <a:chOff x="0" y="0"/>
          <a:chExt cx="0" cy="0"/>
        </a:xfrm>
      </p:grpSpPr>
      <p:sp>
        <p:nvSpPr>
          <p:cNvPr id="792" name="Google Shape;792;p33"/>
          <p:cNvSpPr txBox="1">
            <a:spLocks noGrp="1"/>
          </p:cNvSpPr>
          <p:nvPr>
            <p:ph type="body" idx="1"/>
          </p:nvPr>
        </p:nvSpPr>
        <p:spPr>
          <a:xfrm>
            <a:off x="720000" y="1056766"/>
            <a:ext cx="7704000" cy="320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t>There are numerous directions to take in order to improve the intrusion detection system in the future. Enhancing the system's resilience in difficult situations, such dim lighting or obscured vistas, might be a top concern. Furthermore, adding machine learning models for behavior analysis and anomaly detection could improve the system's capacity to discern between legitimate activity and possible dangers.</a:t>
            </a:r>
            <a:endParaRPr sz="1700"/>
          </a:p>
          <a:p>
            <a:pPr marL="0" lvl="0" indent="0" algn="ctr" rtl="0">
              <a:spcBef>
                <a:spcPts val="0"/>
              </a:spcBef>
              <a:spcAft>
                <a:spcPts val="0"/>
              </a:spcAft>
              <a:buNone/>
            </a:pPr>
            <a:endParaRPr sz="1700"/>
          </a:p>
          <a:p>
            <a:pPr marL="0" lvl="0" indent="0" algn="ctr" rtl="0">
              <a:spcBef>
                <a:spcPts val="0"/>
              </a:spcBef>
              <a:spcAft>
                <a:spcPts val="0"/>
              </a:spcAft>
              <a:buNone/>
            </a:pPr>
            <a:r>
              <a:rPr lang="en" sz="1700"/>
              <a:t>Additionally, investigating the integration of edge computing technologies to locally analyze data on smart cameras can help lower latency and improve responsiveness of the system. Working along with other cutting-edge technologies, such as cloud-based services and the Internet of Things (IoT), may create new opportunities for scalability and remote monitoring.</a:t>
            </a:r>
            <a:endParaRPr sz="1700"/>
          </a:p>
          <a:p>
            <a:pPr marL="0" lvl="0" indent="0" algn="ctr" rtl="0">
              <a:spcBef>
                <a:spcPts val="0"/>
              </a:spcBef>
              <a:spcAft>
                <a:spcPts val="0"/>
              </a:spcAft>
              <a:buNone/>
            </a:pPr>
            <a:endParaRPr sz="1700"/>
          </a:p>
          <a:p>
            <a:pPr marL="0" lvl="0" indent="0" algn="ctr" rtl="0">
              <a:spcBef>
                <a:spcPts val="0"/>
              </a:spcBef>
              <a:spcAft>
                <a:spcPts val="0"/>
              </a:spcAft>
              <a:buNone/>
            </a:pPr>
            <a:endParaRPr sz="1700"/>
          </a:p>
        </p:txBody>
      </p:sp>
      <p:pic>
        <p:nvPicPr>
          <p:cNvPr id="793" name="Google Shape;793;p33"/>
          <p:cNvPicPr preferRelativeResize="0"/>
          <p:nvPr/>
        </p:nvPicPr>
        <p:blipFill>
          <a:blip r:embed="rId3">
            <a:alphaModFix/>
          </a:blip>
          <a:stretch>
            <a:fillRect/>
          </a:stretch>
        </p:blipFill>
        <p:spPr>
          <a:xfrm>
            <a:off x="152400" y="152400"/>
            <a:ext cx="980825" cy="751965"/>
          </a:xfrm>
          <a:prstGeom prst="rect">
            <a:avLst/>
          </a:prstGeom>
          <a:noFill/>
          <a:ln>
            <a:noFill/>
          </a:ln>
        </p:spPr>
      </p:pic>
    </p:spTree>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Raleway</vt:lpstr>
      <vt:lpstr>Arial</vt:lpstr>
      <vt:lpstr>Raleway Black</vt:lpstr>
      <vt:lpstr>Raleway ExtraBold</vt:lpstr>
      <vt:lpstr>Hanken Grotesk</vt:lpstr>
      <vt:lpstr>Nunito Light</vt:lpstr>
      <vt:lpstr>Technology Market Research Pitch Deck by Slidesgo</vt:lpstr>
      <vt:lpstr>SECURE FRAMEWORK FOR IoT ENABLED APPLICATIONS</vt:lpstr>
      <vt:lpstr>INTRODUCTION</vt:lpstr>
      <vt:lpstr>PowerPoint Presentation</vt:lpstr>
      <vt:lpstr>METHODOLOGY</vt:lpstr>
      <vt:lpstr>PROPOSED WORKFLOW</vt:lpstr>
      <vt:lpstr>PowerPoint Presentation</vt:lpstr>
      <vt:lpstr>RESULT AND DISCUSSION</vt:lpstr>
      <vt:lpstr>CONCLUSION AND FUTURE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FRAMEWORK FOR IoT ENABLED APPLICATIONS</dc:title>
  <cp:lastModifiedBy>Vinay Pandey</cp:lastModifiedBy>
  <cp:revision>1</cp:revision>
  <dcterms:modified xsi:type="dcterms:W3CDTF">2024-01-12T18:28:14Z</dcterms:modified>
</cp:coreProperties>
</file>