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29" r:id="rId4"/>
    <p:sldId id="332" r:id="rId5"/>
    <p:sldId id="338" r:id="rId6"/>
    <p:sldId id="287" r:id="rId7"/>
    <p:sldId id="288" r:id="rId8"/>
    <p:sldId id="305" r:id="rId9"/>
    <p:sldId id="306" r:id="rId10"/>
    <p:sldId id="307" r:id="rId11"/>
    <p:sldId id="308" r:id="rId12"/>
    <p:sldId id="309" r:id="rId13"/>
    <p:sldId id="310" r:id="rId14"/>
    <p:sldId id="311" r:id="rId15"/>
    <p:sldId id="281" r:id="rId16"/>
    <p:sldId id="323" r:id="rId17"/>
    <p:sldId id="290" r:id="rId18"/>
    <p:sldId id="291" r:id="rId19"/>
    <p:sldId id="292" r:id="rId20"/>
    <p:sldId id="293" r:id="rId21"/>
    <p:sldId id="294" r:id="rId22"/>
    <p:sldId id="333" r:id="rId23"/>
    <p:sldId id="303" r:id="rId24"/>
    <p:sldId id="273" r:id="rId25"/>
    <p:sldId id="301" r:id="rId26"/>
    <p:sldId id="302" r:id="rId27"/>
    <p:sldId id="334" r:id="rId28"/>
    <p:sldId id="266" r:id="rId29"/>
    <p:sldId id="312" r:id="rId30"/>
    <p:sldId id="331" r:id="rId31"/>
    <p:sldId id="265" r:id="rId32"/>
    <p:sldId id="316" r:id="rId33"/>
    <p:sldId id="320" r:id="rId34"/>
    <p:sldId id="321" r:id="rId35"/>
    <p:sldId id="322" r:id="rId36"/>
    <p:sldId id="335" r:id="rId37"/>
    <p:sldId id="313" r:id="rId38"/>
    <p:sldId id="279" r:id="rId39"/>
    <p:sldId id="276" r:id="rId40"/>
    <p:sldId id="268" r:id="rId41"/>
    <p:sldId id="330" r:id="rId42"/>
    <p:sldId id="341" r:id="rId43"/>
    <p:sldId id="343" r:id="rId44"/>
    <p:sldId id="326" r:id="rId45"/>
    <p:sldId id="270"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08E"/>
    <a:srgbClr val="DC3EB7"/>
    <a:srgbClr val="2F86D2"/>
    <a:srgbClr val="67A7DE"/>
    <a:srgbClr val="7B30D0"/>
    <a:srgbClr val="E10098"/>
    <a:srgbClr val="F577C0"/>
    <a:srgbClr val="FFB86C"/>
    <a:srgbClr val="BD93F9"/>
    <a:srgbClr val="8BE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6486" autoAdjust="0"/>
  </p:normalViewPr>
  <p:slideViewPr>
    <p:cSldViewPr snapToGrid="0" showGuides="1">
      <p:cViewPr varScale="1">
        <p:scale>
          <a:sx n="145" d="100"/>
          <a:sy n="145" d="100"/>
        </p:scale>
        <p:origin x="59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036E5-7FF6-491F-BDEF-E833DBCA9680}" type="datetimeFigureOut">
              <a:rPr lang="de-DE" smtClean="0"/>
              <a:t>24.06.2019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A4F0-27A8-4C6D-A90A-FB4CDD31FFC6}" type="slidenum">
              <a:rPr lang="de-DE" smtClean="0"/>
              <a:t>‹Nr.›</a:t>
            </a:fld>
            <a:endParaRPr lang="de-DE"/>
          </a:p>
        </p:txBody>
      </p:sp>
    </p:spTree>
    <p:extLst>
      <p:ext uri="{BB962C8B-B14F-4D97-AF65-F5344CB8AC3E}">
        <p14:creationId xmlns:p14="http://schemas.microsoft.com/office/powerpoint/2010/main" val="426787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1</a:t>
            </a:fld>
            <a:endParaRPr lang="de-DE"/>
          </a:p>
        </p:txBody>
      </p:sp>
    </p:spTree>
    <p:extLst>
      <p:ext uri="{BB962C8B-B14F-4D97-AF65-F5344CB8AC3E}">
        <p14:creationId xmlns:p14="http://schemas.microsoft.com/office/powerpoint/2010/main" val="2286197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16</a:t>
            </a:fld>
            <a:endParaRPr lang="de-DE"/>
          </a:p>
        </p:txBody>
      </p:sp>
    </p:spTree>
    <p:extLst>
      <p:ext uri="{BB962C8B-B14F-4D97-AF65-F5344CB8AC3E}">
        <p14:creationId xmlns:p14="http://schemas.microsoft.com/office/powerpoint/2010/main" val="151892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17</a:t>
            </a:fld>
            <a:endParaRPr lang="de-DE"/>
          </a:p>
        </p:txBody>
      </p:sp>
    </p:spTree>
    <p:extLst>
      <p:ext uri="{BB962C8B-B14F-4D97-AF65-F5344CB8AC3E}">
        <p14:creationId xmlns:p14="http://schemas.microsoft.com/office/powerpoint/2010/main" val="20530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18</a:t>
            </a:fld>
            <a:endParaRPr lang="de-DE"/>
          </a:p>
        </p:txBody>
      </p:sp>
    </p:spTree>
    <p:extLst>
      <p:ext uri="{BB962C8B-B14F-4D97-AF65-F5344CB8AC3E}">
        <p14:creationId xmlns:p14="http://schemas.microsoft.com/office/powerpoint/2010/main" val="370486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Author</a:t>
            </a:r>
            <a:r>
              <a:rPr lang="de-DE" dirty="0"/>
              <a:t> = </a:t>
            </a:r>
            <a:r>
              <a:rPr lang="de-DE" dirty="0" err="1"/>
              <a:t>Object</a:t>
            </a:r>
            <a:r>
              <a:rPr lang="de-DE" dirty="0"/>
              <a:t> Type =&gt; Typ mit einem oder mehreren Datenfeldern. Kommt am Häufigsten in einem Schema vor</a:t>
            </a:r>
          </a:p>
          <a:p>
            <a:r>
              <a:rPr lang="de-DE" dirty="0"/>
              <a:t>Name = Feld des </a:t>
            </a:r>
            <a:r>
              <a:rPr lang="de-DE" dirty="0" err="1"/>
              <a:t>Author</a:t>
            </a:r>
            <a:r>
              <a:rPr lang="de-DE" dirty="0"/>
              <a:t> Typs</a:t>
            </a:r>
          </a:p>
          <a:p>
            <a:r>
              <a:rPr lang="de-DE" dirty="0"/>
              <a:t>String = einer der eingebauten Scalar Typen von </a:t>
            </a:r>
            <a:r>
              <a:rPr lang="de-DE" dirty="0" err="1"/>
              <a:t>GraphQL</a:t>
            </a:r>
            <a:r>
              <a:rPr lang="de-DE" dirty="0"/>
              <a:t>, können keine Unterselektion mehr besitzen und lösen sich zu einem einzigen Wert auf</a:t>
            </a:r>
          </a:p>
          <a:p>
            <a:r>
              <a:rPr lang="de-DE" dirty="0"/>
              <a:t>! = Das Feld ist nicht </a:t>
            </a:r>
            <a:r>
              <a:rPr lang="de-DE" dirty="0" err="1"/>
              <a:t>nullable</a:t>
            </a:r>
            <a:r>
              <a:rPr lang="de-DE" dirty="0"/>
              <a:t> =&gt; Server verspricht immer einen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19</a:t>
            </a:fld>
            <a:endParaRPr lang="de-DE"/>
          </a:p>
        </p:txBody>
      </p:sp>
    </p:spTree>
    <p:extLst>
      <p:ext uri="{BB962C8B-B14F-4D97-AF65-F5344CB8AC3E}">
        <p14:creationId xmlns:p14="http://schemas.microsoft.com/office/powerpoint/2010/main" val="209413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 = Das Feld ist nicht </a:t>
            </a:r>
            <a:r>
              <a:rPr lang="de-DE" dirty="0" err="1"/>
              <a:t>nullable</a:t>
            </a:r>
            <a:r>
              <a:rPr lang="de-DE" dirty="0"/>
              <a:t> =&gt; Server verspricht immer einen gültigen und von null verschiedenen Wert zurück zu liefern</a:t>
            </a:r>
          </a:p>
        </p:txBody>
      </p:sp>
      <p:sp>
        <p:nvSpPr>
          <p:cNvPr id="4" name="Foliennummernplatzhalter 3"/>
          <p:cNvSpPr>
            <a:spLocks noGrp="1"/>
          </p:cNvSpPr>
          <p:nvPr>
            <p:ph type="sldNum" sz="quarter" idx="5"/>
          </p:nvPr>
        </p:nvSpPr>
        <p:spPr/>
        <p:txBody>
          <a:bodyPr/>
          <a:lstStyle/>
          <a:p>
            <a:fld id="{4951A4F0-27A8-4C6D-A90A-FB4CDD31FFC6}" type="slidenum">
              <a:rPr lang="de-DE" smtClean="0"/>
              <a:t>20</a:t>
            </a:fld>
            <a:endParaRPr lang="de-DE"/>
          </a:p>
        </p:txBody>
      </p:sp>
    </p:spTree>
    <p:extLst>
      <p:ext uri="{BB962C8B-B14F-4D97-AF65-F5344CB8AC3E}">
        <p14:creationId xmlns:p14="http://schemas.microsoft.com/office/powerpoint/2010/main" val="299653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21</a:t>
            </a:fld>
            <a:endParaRPr lang="de-DE"/>
          </a:p>
        </p:txBody>
      </p:sp>
    </p:spTree>
    <p:extLst>
      <p:ext uri="{BB962C8B-B14F-4D97-AF65-F5344CB8AC3E}">
        <p14:creationId xmlns:p14="http://schemas.microsoft.com/office/powerpoint/2010/main" val="970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a:t>
            </a:r>
            <a:r>
              <a:rPr lang="de-DE" dirty="0" err="1"/>
              <a:t>signed</a:t>
            </a:r>
            <a:r>
              <a:rPr lang="de-DE" dirty="0"/>
              <a:t> 32bit integer</a:t>
            </a:r>
          </a:p>
          <a:p>
            <a:r>
              <a:rPr lang="de-DE" dirty="0" err="1"/>
              <a:t>Float</a:t>
            </a:r>
            <a:r>
              <a:rPr lang="de-DE" dirty="0"/>
              <a:t> </a:t>
            </a:r>
            <a:r>
              <a:rPr lang="de-DE" dirty="0" err="1"/>
              <a:t>signed</a:t>
            </a:r>
            <a:r>
              <a:rPr lang="de-DE" dirty="0"/>
              <a:t> double </a:t>
            </a:r>
            <a:r>
              <a:rPr lang="de-DE" dirty="0" err="1"/>
              <a:t>precision</a:t>
            </a:r>
            <a:r>
              <a:rPr lang="de-DE" dirty="0"/>
              <a:t> </a:t>
            </a:r>
            <a:r>
              <a:rPr lang="de-DE" dirty="0" err="1"/>
              <a:t>float</a:t>
            </a:r>
            <a:endParaRPr lang="de-DE" dirty="0"/>
          </a:p>
          <a:p>
            <a:r>
              <a:rPr lang="de-DE" dirty="0"/>
              <a:t>String: UTF-8 </a:t>
            </a:r>
            <a:r>
              <a:rPr lang="de-DE" dirty="0" err="1"/>
              <a:t>character</a:t>
            </a:r>
            <a:r>
              <a:rPr lang="de-DE" dirty="0"/>
              <a:t> </a:t>
            </a:r>
            <a:r>
              <a:rPr lang="de-DE" dirty="0" err="1"/>
              <a:t>sequenz</a:t>
            </a:r>
            <a:endParaRPr lang="de-DE" dirty="0"/>
          </a:p>
          <a:p>
            <a:r>
              <a:rPr lang="de-DE" dirty="0"/>
              <a:t>Boolean: </a:t>
            </a:r>
            <a:r>
              <a:rPr lang="de-DE" dirty="0" err="1"/>
              <a:t>true</a:t>
            </a:r>
            <a:r>
              <a:rPr lang="de-DE" dirty="0"/>
              <a:t> / </a:t>
            </a:r>
            <a:r>
              <a:rPr lang="de-DE" dirty="0" err="1"/>
              <a:t>false</a:t>
            </a:r>
            <a:endParaRPr lang="de-DE" dirty="0"/>
          </a:p>
          <a:p>
            <a:r>
              <a:rPr lang="de-DE" dirty="0"/>
              <a:t>Date: wird von manchen </a:t>
            </a:r>
            <a:r>
              <a:rPr lang="de-DE" dirty="0" err="1"/>
              <a:t>libraries</a:t>
            </a:r>
            <a:r>
              <a:rPr lang="de-DE" dirty="0"/>
              <a:t> schon implementiert, wenn nicht bieten die Frameworks an, eigene Scalar Typen zu implementieren.</a:t>
            </a:r>
          </a:p>
          <a:p>
            <a:r>
              <a:rPr lang="de-DE" dirty="0"/>
              <a:t>ID: </a:t>
            </a:r>
            <a:r>
              <a:rPr lang="de-DE" dirty="0" err="1"/>
              <a:t>unique</a:t>
            </a:r>
            <a:r>
              <a:rPr lang="de-DE" dirty="0"/>
              <a:t> </a:t>
            </a:r>
            <a:r>
              <a:rPr lang="de-DE" dirty="0" err="1"/>
              <a:t>identifier</a:t>
            </a:r>
            <a:r>
              <a:rPr lang="de-DE" dirty="0"/>
              <a:t>, um </a:t>
            </a:r>
            <a:r>
              <a:rPr lang="de-DE" dirty="0" err="1"/>
              <a:t>objekt</a:t>
            </a:r>
            <a:r>
              <a:rPr lang="de-DE" dirty="0"/>
              <a:t> wieder zu holen, oder als </a:t>
            </a:r>
            <a:r>
              <a:rPr lang="de-DE" dirty="0" err="1"/>
              <a:t>schlüssel</a:t>
            </a:r>
            <a:r>
              <a:rPr lang="de-DE" dirty="0"/>
              <a:t> für eine </a:t>
            </a:r>
            <a:r>
              <a:rPr lang="de-DE" dirty="0" err="1"/>
              <a:t>cache</a:t>
            </a:r>
            <a:r>
              <a:rPr lang="de-DE" dirty="0"/>
              <a:t> </a:t>
            </a:r>
            <a:r>
              <a:rPr lang="de-DE" dirty="0" err="1"/>
              <a:t>implementierung</a:t>
            </a:r>
            <a:r>
              <a:rPr lang="de-DE" dirty="0"/>
              <a:t>; wird auf die gleiche weise wie ein </a:t>
            </a:r>
            <a:r>
              <a:rPr lang="de-DE" dirty="0" err="1"/>
              <a:t>string</a:t>
            </a:r>
            <a:r>
              <a:rPr lang="de-DE" dirty="0"/>
              <a:t> serialisiert</a:t>
            </a:r>
          </a:p>
        </p:txBody>
      </p:sp>
      <p:sp>
        <p:nvSpPr>
          <p:cNvPr id="4" name="Foliennummernplatzhalter 3"/>
          <p:cNvSpPr>
            <a:spLocks noGrp="1"/>
          </p:cNvSpPr>
          <p:nvPr>
            <p:ph type="sldNum" sz="quarter" idx="5"/>
          </p:nvPr>
        </p:nvSpPr>
        <p:spPr/>
        <p:txBody>
          <a:bodyPr/>
          <a:lstStyle/>
          <a:p>
            <a:fld id="{4951A4F0-27A8-4C6D-A90A-FB4CDD31FFC6}" type="slidenum">
              <a:rPr lang="de-DE" smtClean="0"/>
              <a:t>22</a:t>
            </a:fld>
            <a:endParaRPr lang="de-DE"/>
          </a:p>
        </p:txBody>
      </p:sp>
    </p:spTree>
    <p:extLst>
      <p:ext uri="{BB962C8B-B14F-4D97-AF65-F5344CB8AC3E}">
        <p14:creationId xmlns:p14="http://schemas.microsoft.com/office/powerpoint/2010/main" val="1288450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23</a:t>
            </a:fld>
            <a:endParaRPr lang="de-DE"/>
          </a:p>
        </p:txBody>
      </p:sp>
    </p:spTree>
    <p:extLst>
      <p:ext uri="{BB962C8B-B14F-4D97-AF65-F5344CB8AC3E}">
        <p14:creationId xmlns:p14="http://schemas.microsoft.com/office/powerpoint/2010/main" val="197303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24</a:t>
            </a:fld>
            <a:endParaRPr lang="de-DE"/>
          </a:p>
        </p:txBody>
      </p:sp>
    </p:spTree>
    <p:extLst>
      <p:ext uri="{BB962C8B-B14F-4D97-AF65-F5344CB8AC3E}">
        <p14:creationId xmlns:p14="http://schemas.microsoft.com/office/powerpoint/2010/main" val="35663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25</a:t>
            </a:fld>
            <a:endParaRPr lang="de-DE"/>
          </a:p>
        </p:txBody>
      </p:sp>
    </p:spTree>
    <p:extLst>
      <p:ext uri="{BB962C8B-B14F-4D97-AF65-F5344CB8AC3E}">
        <p14:creationId xmlns:p14="http://schemas.microsoft.com/office/powerpoint/2010/main" val="25118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Rest arbeitet mit </a:t>
            </a:r>
            <a:r>
              <a:rPr lang="de-DE" dirty="0" err="1"/>
              <a:t>Resourcen</a:t>
            </a:r>
            <a:r>
              <a:rPr lang="de-DE" dirty="0"/>
              <a:t>, verschiedene </a:t>
            </a:r>
            <a:r>
              <a:rPr lang="de-DE" dirty="0" err="1"/>
              <a:t>identifier</a:t>
            </a:r>
            <a:r>
              <a:rPr lang="de-DE" dirty="0"/>
              <a:t> für </a:t>
            </a:r>
            <a:r>
              <a:rPr lang="de-DE" dirty="0" err="1"/>
              <a:t>resourcen</a:t>
            </a:r>
            <a:r>
              <a:rPr lang="de-DE" dirty="0"/>
              <a:t> =&gt; </a:t>
            </a:r>
            <a:r>
              <a:rPr lang="de-DE" dirty="0" err="1"/>
              <a:t>url</a:t>
            </a:r>
            <a:r>
              <a:rPr lang="de-DE" dirty="0"/>
              <a:t> für </a:t>
            </a:r>
            <a:r>
              <a:rPr lang="de-DE" dirty="0" err="1"/>
              <a:t>resource</a:t>
            </a:r>
            <a:r>
              <a:rPr lang="de-DE" dirty="0"/>
              <a:t> (</a:t>
            </a:r>
            <a:r>
              <a:rPr lang="de-DE" dirty="0" err="1"/>
              <a:t>endpoint</a:t>
            </a:r>
            <a:r>
              <a:rPr lang="de-DE" dirty="0"/>
              <a:t>) sprich wenn mehrere </a:t>
            </a:r>
            <a:r>
              <a:rPr lang="de-DE" dirty="0" err="1"/>
              <a:t>Resourcen</a:t>
            </a:r>
            <a:r>
              <a:rPr lang="de-DE" dirty="0"/>
              <a:t> abgefragt werden müssen, dann werden auch verschiedene </a:t>
            </a:r>
            <a:r>
              <a:rPr lang="de-DE" dirty="0" err="1"/>
              <a:t>endpoints</a:t>
            </a:r>
            <a:r>
              <a:rPr lang="de-DE" dirty="0"/>
              <a:t> angesprochen.</a:t>
            </a:r>
          </a:p>
          <a:p>
            <a:r>
              <a:rPr lang="de-DE" dirty="0"/>
              <a:t>- Die Operation wird durch das Verb </a:t>
            </a:r>
            <a:r>
              <a:rPr lang="de-DE" dirty="0" err="1"/>
              <a:t>bzw</a:t>
            </a:r>
            <a:r>
              <a:rPr lang="de-DE" dirty="0"/>
              <a:t> http Methode bestimmt</a:t>
            </a:r>
          </a:p>
          <a:p>
            <a:pPr marL="0" indent="0">
              <a:buFontTx/>
              <a:buNone/>
            </a:pPr>
            <a:r>
              <a:rPr lang="de-DE" dirty="0"/>
              <a:t>- Verschiedene Repräsentationen der Antwort, z.B. JSON</a:t>
            </a:r>
          </a:p>
        </p:txBody>
      </p:sp>
      <p:sp>
        <p:nvSpPr>
          <p:cNvPr id="4" name="Foliennummernplatzhalter 3"/>
          <p:cNvSpPr>
            <a:spLocks noGrp="1"/>
          </p:cNvSpPr>
          <p:nvPr>
            <p:ph type="sldNum" sz="quarter" idx="5"/>
          </p:nvPr>
        </p:nvSpPr>
        <p:spPr/>
        <p:txBody>
          <a:bodyPr/>
          <a:lstStyle/>
          <a:p>
            <a:fld id="{4951A4F0-27A8-4C6D-A90A-FB4CDD31FFC6}" type="slidenum">
              <a:rPr lang="de-DE" smtClean="0"/>
              <a:t>3</a:t>
            </a:fld>
            <a:endParaRPr lang="de-DE"/>
          </a:p>
        </p:txBody>
      </p:sp>
    </p:spTree>
    <p:extLst>
      <p:ext uri="{BB962C8B-B14F-4D97-AF65-F5344CB8AC3E}">
        <p14:creationId xmlns:p14="http://schemas.microsoft.com/office/powerpoint/2010/main" val="416611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1" kern="1200" dirty="0">
                <a:solidFill>
                  <a:schemeClr val="tx1"/>
                </a:solidFill>
                <a:effectLst/>
                <a:latin typeface="+mn-lt"/>
                <a:ea typeface="+mn-ea"/>
                <a:cs typeface="+mn-cs"/>
              </a:rPr>
              <a:t>[]: Es kommt eine Liste von Objekten vom Typ Post zurück. Da mit Ausrufezeichen markiert ist garantiert das 0 oder mehr Einträge zurück kommen, die alle vom Typ Post sind.</a:t>
            </a:r>
          </a:p>
          <a:p>
            <a:r>
              <a:rPr lang="de-DE" sz="1200" b="0" i="1" kern="1200" dirty="0" err="1">
                <a:solidFill>
                  <a:schemeClr val="tx1"/>
                </a:solidFill>
                <a:effectLst/>
                <a:latin typeface="+mn-lt"/>
                <a:ea typeface="+mn-ea"/>
                <a:cs typeface="+mn-cs"/>
              </a:rPr>
              <a:t>one-to-many</a:t>
            </a:r>
            <a:r>
              <a:rPr lang="de-DE" sz="1200" b="0" i="0" kern="1200" dirty="0" err="1">
                <a:solidFill>
                  <a:schemeClr val="tx1"/>
                </a:solidFill>
                <a:effectLst/>
                <a:latin typeface="+mn-lt"/>
                <a:ea typeface="+mn-ea"/>
                <a:cs typeface="+mn-cs"/>
              </a:rPr>
              <a:t>-relationship</a:t>
            </a:r>
            <a:r>
              <a:rPr lang="de-DE" sz="1200" b="0" i="0" kern="1200" dirty="0">
                <a:solidFill>
                  <a:schemeClr val="tx1"/>
                </a:solidFill>
                <a:effectLst/>
                <a:latin typeface="+mn-lt"/>
                <a:ea typeface="+mn-ea"/>
                <a:cs typeface="+mn-cs"/>
              </a:rPr>
              <a:t> zwischen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und Post. Ein </a:t>
            </a:r>
            <a:r>
              <a:rPr lang="de-DE" sz="1200" b="0" i="0" kern="1200" dirty="0" err="1">
                <a:solidFill>
                  <a:schemeClr val="tx1"/>
                </a:solidFill>
                <a:effectLst/>
                <a:latin typeface="+mn-lt"/>
                <a:ea typeface="+mn-ea"/>
                <a:cs typeface="+mn-cs"/>
              </a:rPr>
              <a:t>Author</a:t>
            </a:r>
            <a:r>
              <a:rPr lang="de-DE" sz="1200" b="0" i="0" kern="1200" dirty="0">
                <a:solidFill>
                  <a:schemeClr val="tx1"/>
                </a:solidFill>
                <a:effectLst/>
                <a:latin typeface="+mn-lt"/>
                <a:ea typeface="+mn-ea"/>
                <a:cs typeface="+mn-cs"/>
              </a:rPr>
              <a:t> kann ein oder viele Posts verfasst haben =&gt; Array von Posts als Feldtyp</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26</a:t>
            </a:fld>
            <a:endParaRPr lang="de-DE"/>
          </a:p>
        </p:txBody>
      </p:sp>
    </p:spTree>
    <p:extLst>
      <p:ext uri="{BB962C8B-B14F-4D97-AF65-F5344CB8AC3E}">
        <p14:creationId xmlns:p14="http://schemas.microsoft.com/office/powerpoint/2010/main" val="1847234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Noch anpassen an </a:t>
            </a:r>
            <a:r>
              <a:rPr lang="de-DE" dirty="0" err="1"/>
              <a:t>vorlage</a:t>
            </a:r>
            <a:r>
              <a:rPr lang="de-DE" dirty="0"/>
              <a:t> Siehe </a:t>
            </a:r>
            <a:r>
              <a:rPr lang="de-DE" dirty="0" err="1"/>
              <a:t>skizze</a:t>
            </a:r>
            <a:r>
              <a:rPr lang="de-DE" dirty="0"/>
              <a:t> von </a:t>
            </a:r>
            <a:r>
              <a:rPr lang="de-DE" dirty="0" err="1"/>
              <a:t>matthias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27</a:t>
            </a:fld>
            <a:endParaRPr lang="de-DE"/>
          </a:p>
        </p:txBody>
      </p:sp>
    </p:spTree>
    <p:extLst>
      <p:ext uri="{BB962C8B-B14F-4D97-AF65-F5344CB8AC3E}">
        <p14:creationId xmlns:p14="http://schemas.microsoft.com/office/powerpoint/2010/main" val="418299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 Reihenfolge ist irrelevant in der Query</a:t>
            </a:r>
          </a:p>
        </p:txBody>
      </p:sp>
      <p:sp>
        <p:nvSpPr>
          <p:cNvPr id="4" name="Foliennummernplatzhalter 3"/>
          <p:cNvSpPr>
            <a:spLocks noGrp="1"/>
          </p:cNvSpPr>
          <p:nvPr>
            <p:ph type="sldNum" sz="quarter" idx="5"/>
          </p:nvPr>
        </p:nvSpPr>
        <p:spPr/>
        <p:txBody>
          <a:bodyPr/>
          <a:lstStyle/>
          <a:p>
            <a:fld id="{4951A4F0-27A8-4C6D-A90A-FB4CDD31FFC6}" type="slidenum">
              <a:rPr lang="de-DE" smtClean="0"/>
              <a:t>28</a:t>
            </a:fld>
            <a:endParaRPr lang="de-DE"/>
          </a:p>
        </p:txBody>
      </p:sp>
    </p:spTree>
    <p:extLst>
      <p:ext uri="{BB962C8B-B14F-4D97-AF65-F5344CB8AC3E}">
        <p14:creationId xmlns:p14="http://schemas.microsoft.com/office/powerpoint/2010/main" val="321178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29</a:t>
            </a:fld>
            <a:endParaRPr lang="de-DE"/>
          </a:p>
        </p:txBody>
      </p:sp>
    </p:spTree>
    <p:extLst>
      <p:ext uri="{BB962C8B-B14F-4D97-AF65-F5344CB8AC3E}">
        <p14:creationId xmlns:p14="http://schemas.microsoft.com/office/powerpoint/2010/main" val="590215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Passed</a:t>
            </a:r>
            <a:r>
              <a:rPr lang="de-DE" dirty="0"/>
              <a:t> </a:t>
            </a:r>
            <a:r>
              <a:rPr lang="de-DE" dirty="0" err="1"/>
              <a:t>by</a:t>
            </a:r>
            <a:r>
              <a:rPr lang="de-DE" dirty="0"/>
              <a:t> </a:t>
            </a:r>
            <a:r>
              <a:rPr lang="de-DE" dirty="0" err="1"/>
              <a:t>name</a:t>
            </a:r>
            <a:r>
              <a:rPr lang="de-DE" dirty="0"/>
              <a:t>, Argumente können zwingend oder optional sein.</a:t>
            </a:r>
          </a:p>
        </p:txBody>
      </p:sp>
      <p:sp>
        <p:nvSpPr>
          <p:cNvPr id="4" name="Foliennummernplatzhalter 3"/>
          <p:cNvSpPr>
            <a:spLocks noGrp="1"/>
          </p:cNvSpPr>
          <p:nvPr>
            <p:ph type="sldNum" sz="quarter" idx="5"/>
          </p:nvPr>
        </p:nvSpPr>
        <p:spPr/>
        <p:txBody>
          <a:bodyPr/>
          <a:lstStyle/>
          <a:p>
            <a:fld id="{4951A4F0-27A8-4C6D-A90A-FB4CDD31FFC6}" type="slidenum">
              <a:rPr lang="de-DE" smtClean="0"/>
              <a:t>30</a:t>
            </a:fld>
            <a:endParaRPr lang="de-DE"/>
          </a:p>
        </p:txBody>
      </p:sp>
    </p:spTree>
    <p:extLst>
      <p:ext uri="{BB962C8B-B14F-4D97-AF65-F5344CB8AC3E}">
        <p14:creationId xmlns:p14="http://schemas.microsoft.com/office/powerpoint/2010/main" val="3150571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Mutations</a:t>
            </a:r>
            <a:r>
              <a:rPr lang="de-DE" dirty="0"/>
              <a:t> werden benutzt um Daten zu erstellen, upzudaten, oder zu löschen</a:t>
            </a:r>
          </a:p>
          <a:p>
            <a:r>
              <a:rPr lang="de-DE" dirty="0"/>
              <a:t>Mehrere </a:t>
            </a:r>
            <a:r>
              <a:rPr lang="de-DE" dirty="0" err="1"/>
              <a:t>Mutations</a:t>
            </a:r>
            <a:r>
              <a:rPr lang="de-DE" dirty="0"/>
              <a:t> können mit einem einzigen Request gesendet werden. Sie werden vom Server sequentiell, also in der Reihenfolge wie sie definiert wurden, abgearbeitet.</a:t>
            </a:r>
          </a:p>
        </p:txBody>
      </p:sp>
      <p:sp>
        <p:nvSpPr>
          <p:cNvPr id="4" name="Foliennummernplatzhalter 3"/>
          <p:cNvSpPr>
            <a:spLocks noGrp="1"/>
          </p:cNvSpPr>
          <p:nvPr>
            <p:ph type="sldNum" sz="quarter" idx="5"/>
          </p:nvPr>
        </p:nvSpPr>
        <p:spPr/>
        <p:txBody>
          <a:bodyPr/>
          <a:lstStyle/>
          <a:p>
            <a:fld id="{4951A4F0-27A8-4C6D-A90A-FB4CDD31FFC6}" type="slidenum">
              <a:rPr lang="de-DE" smtClean="0"/>
              <a:t>31</a:t>
            </a:fld>
            <a:endParaRPr lang="de-DE"/>
          </a:p>
        </p:txBody>
      </p:sp>
    </p:spTree>
    <p:extLst>
      <p:ext uri="{BB962C8B-B14F-4D97-AF65-F5344CB8AC3E}">
        <p14:creationId xmlns:p14="http://schemas.microsoft.com/office/powerpoint/2010/main" val="2770499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InputTypes</a:t>
            </a:r>
            <a:r>
              <a:rPr lang="de-DE" dirty="0"/>
              <a:t> notwendig, da bisher kennen  </a:t>
            </a:r>
          </a:p>
        </p:txBody>
      </p:sp>
      <p:sp>
        <p:nvSpPr>
          <p:cNvPr id="4" name="Foliennummernplatzhalter 3"/>
          <p:cNvSpPr>
            <a:spLocks noGrp="1"/>
          </p:cNvSpPr>
          <p:nvPr>
            <p:ph type="sldNum" sz="quarter" idx="5"/>
          </p:nvPr>
        </p:nvSpPr>
        <p:spPr/>
        <p:txBody>
          <a:bodyPr/>
          <a:lstStyle/>
          <a:p>
            <a:fld id="{4951A4F0-27A8-4C6D-A90A-FB4CDD31FFC6}" type="slidenum">
              <a:rPr lang="de-DE" smtClean="0"/>
              <a:t>32</a:t>
            </a:fld>
            <a:endParaRPr lang="de-DE"/>
          </a:p>
        </p:txBody>
      </p:sp>
    </p:spTree>
    <p:extLst>
      <p:ext uri="{BB962C8B-B14F-4D97-AF65-F5344CB8AC3E}">
        <p14:creationId xmlns:p14="http://schemas.microsoft.com/office/powerpoint/2010/main" val="4248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41</a:t>
            </a:fld>
            <a:endParaRPr lang="de-DE"/>
          </a:p>
        </p:txBody>
      </p:sp>
    </p:spTree>
    <p:extLst>
      <p:ext uri="{BB962C8B-B14F-4D97-AF65-F5344CB8AC3E}">
        <p14:creationId xmlns:p14="http://schemas.microsoft.com/office/powerpoint/2010/main" val="2310014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Gegensatz zu Rest verwendet </a:t>
            </a:r>
            <a:r>
              <a:rPr lang="de-DE" dirty="0" err="1"/>
              <a:t>GraphQL</a:t>
            </a:r>
            <a:r>
              <a:rPr lang="de-DE" dirty="0"/>
              <a:t> nur einen HTTP Status code. Liefert im Fehlerfall also zum Beispiel keine 404 zurück. Das macht die die Fehlerbehandlung etwas komplexer, da kein direktes Feedback vom Server zurück kommt. Stattdessen wird eine Fehlermeldung in der </a:t>
            </a:r>
            <a:r>
              <a:rPr lang="de-DE" dirty="0" err="1"/>
              <a:t>Antwortjson</a:t>
            </a:r>
            <a:r>
              <a:rPr lang="de-DE" dirty="0"/>
              <a:t> </a:t>
            </a:r>
            <a:r>
              <a:rPr lang="de-DE" dirty="0" err="1"/>
              <a:t>gewrappt</a:t>
            </a:r>
            <a:r>
              <a:rPr lang="de-DE" dirty="0"/>
              <a:t> und es muss im </a:t>
            </a:r>
            <a:r>
              <a:rPr lang="de-DE" dirty="0" err="1"/>
              <a:t>client</a:t>
            </a:r>
            <a:r>
              <a:rPr lang="de-DE" dirty="0"/>
              <a:t> entsprechend darauf reagiert werden</a:t>
            </a:r>
          </a:p>
          <a:p>
            <a:r>
              <a:rPr lang="de-DE" dirty="0"/>
              <a:t>Begründung, </a:t>
            </a:r>
            <a:r>
              <a:rPr lang="de-DE" dirty="0" err="1"/>
              <a:t>GraphQL</a:t>
            </a:r>
            <a:r>
              <a:rPr lang="de-DE" dirty="0"/>
              <a:t> ist ja Protokoll agnostisch, könnte theoretisch auch ohne http eingesetzt werden, deshalb kann auch nicht drauf eingegangen werden</a:t>
            </a:r>
          </a:p>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42</a:t>
            </a:fld>
            <a:endParaRPr lang="de-DE"/>
          </a:p>
        </p:txBody>
      </p:sp>
    </p:spTree>
    <p:extLst>
      <p:ext uri="{BB962C8B-B14F-4D97-AF65-F5344CB8AC3E}">
        <p14:creationId xmlns:p14="http://schemas.microsoft.com/office/powerpoint/2010/main" val="2144589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Repo</a:t>
            </a:r>
            <a:r>
              <a:rPr lang="de-DE" dirty="0"/>
              <a:t> link, verwendete </a:t>
            </a:r>
            <a:r>
              <a:rPr lang="de-DE" dirty="0" err="1"/>
              <a:t>frameworks</a:t>
            </a:r>
            <a:r>
              <a:rPr lang="de-DE" dirty="0"/>
              <a:t>, </a:t>
            </a:r>
            <a:r>
              <a:rPr lang="de-DE" dirty="0" err="1"/>
              <a:t>docu</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44</a:t>
            </a:fld>
            <a:endParaRPr lang="de-DE"/>
          </a:p>
        </p:txBody>
      </p:sp>
    </p:spTree>
    <p:extLst>
      <p:ext uri="{BB962C8B-B14F-4D97-AF65-F5344CB8AC3E}">
        <p14:creationId xmlns:p14="http://schemas.microsoft.com/office/powerpoint/2010/main" val="378465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4</a:t>
            </a:fld>
            <a:endParaRPr lang="de-DE"/>
          </a:p>
        </p:txBody>
      </p:sp>
    </p:spTree>
    <p:extLst>
      <p:ext uri="{BB962C8B-B14F-4D97-AF65-F5344CB8AC3E}">
        <p14:creationId xmlns:p14="http://schemas.microsoft.com/office/powerpoint/2010/main" val="2391554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5</a:t>
            </a:fld>
            <a:endParaRPr lang="de-DE"/>
          </a:p>
        </p:txBody>
      </p:sp>
    </p:spTree>
    <p:extLst>
      <p:ext uri="{BB962C8B-B14F-4D97-AF65-F5344CB8AC3E}">
        <p14:creationId xmlns:p14="http://schemas.microsoft.com/office/powerpoint/2010/main" val="246867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Ursprünglich von Facebook 2012 entwickelt, Grund: Schlechte Performance von ihren mobile Apps, Probleme alle Daten effizient aufzulösen; Mobile App benötigte andere Daten als Web App;</a:t>
            </a:r>
          </a:p>
          <a:p>
            <a:r>
              <a:rPr lang="de-DE" dirty="0"/>
              <a:t>Netflix und Coursera haben ähnliche Konzepte entwickelt, aber nur </a:t>
            </a:r>
            <a:r>
              <a:rPr lang="de-DE" dirty="0" err="1"/>
              <a:t>GraphQL</a:t>
            </a:r>
            <a:r>
              <a:rPr lang="de-DE" dirty="0"/>
              <a:t> hat bisher einen größeren Bekanntheitsgrad und Akzeptanz erreicht</a:t>
            </a:r>
          </a:p>
          <a:p>
            <a:r>
              <a:rPr lang="de-DE" dirty="0"/>
              <a:t>2015 wurde die Spezifikation dann als Open Source veröffentlicht und stetig weiter entwickelt.</a:t>
            </a:r>
          </a:p>
        </p:txBody>
      </p:sp>
      <p:sp>
        <p:nvSpPr>
          <p:cNvPr id="4" name="Foliennummernplatzhalter 3"/>
          <p:cNvSpPr>
            <a:spLocks noGrp="1"/>
          </p:cNvSpPr>
          <p:nvPr>
            <p:ph type="sldNum" sz="quarter" idx="5"/>
          </p:nvPr>
        </p:nvSpPr>
        <p:spPr/>
        <p:txBody>
          <a:bodyPr/>
          <a:lstStyle/>
          <a:p>
            <a:fld id="{4951A4F0-27A8-4C6D-A90A-FB4CDD31FFC6}" type="slidenum">
              <a:rPr lang="de-DE" smtClean="0"/>
              <a:t>6</a:t>
            </a:fld>
            <a:endParaRPr lang="de-DE"/>
          </a:p>
        </p:txBody>
      </p:sp>
    </p:spTree>
    <p:extLst>
      <p:ext uri="{BB962C8B-B14F-4D97-AF65-F5344CB8AC3E}">
        <p14:creationId xmlns:p14="http://schemas.microsoft.com/office/powerpoint/2010/main" val="12372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Repository Statistiken von </a:t>
            </a:r>
            <a:r>
              <a:rPr lang="de-DE" dirty="0" err="1"/>
              <a:t>graphql-js</a:t>
            </a:r>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7</a:t>
            </a:fld>
            <a:endParaRPr lang="de-DE"/>
          </a:p>
        </p:txBody>
      </p:sp>
    </p:spTree>
    <p:extLst>
      <p:ext uri="{BB962C8B-B14F-4D97-AF65-F5344CB8AC3E}">
        <p14:creationId xmlns:p14="http://schemas.microsoft.com/office/powerpoint/2010/main" val="253339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951A4F0-27A8-4C6D-A90A-FB4CDD31FFC6}" type="slidenum">
              <a:rPr lang="de-DE" smtClean="0"/>
              <a:t>8</a:t>
            </a:fld>
            <a:endParaRPr lang="de-DE"/>
          </a:p>
        </p:txBody>
      </p:sp>
    </p:spTree>
    <p:extLst>
      <p:ext uri="{BB962C8B-B14F-4D97-AF65-F5344CB8AC3E}">
        <p14:creationId xmlns:p14="http://schemas.microsoft.com/office/powerpoint/2010/main" val="372181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möchte die Query abfragen? Beinhaltet also die Auswahl an Feldern, die die Query abfragen möchte</a:t>
            </a:r>
          </a:p>
        </p:txBody>
      </p:sp>
      <p:sp>
        <p:nvSpPr>
          <p:cNvPr id="4" name="Foliennummernplatzhalter 3"/>
          <p:cNvSpPr>
            <a:spLocks noGrp="1"/>
          </p:cNvSpPr>
          <p:nvPr>
            <p:ph type="sldNum" sz="quarter" idx="5"/>
          </p:nvPr>
        </p:nvSpPr>
        <p:spPr/>
        <p:txBody>
          <a:bodyPr/>
          <a:lstStyle/>
          <a:p>
            <a:fld id="{4951A4F0-27A8-4C6D-A90A-FB4CDD31FFC6}" type="slidenum">
              <a:rPr lang="de-DE" smtClean="0"/>
              <a:t>11</a:t>
            </a:fld>
            <a:endParaRPr lang="de-DE"/>
          </a:p>
        </p:txBody>
      </p:sp>
    </p:spTree>
    <p:extLst>
      <p:ext uri="{BB962C8B-B14F-4D97-AF65-F5344CB8AC3E}">
        <p14:creationId xmlns:p14="http://schemas.microsoft.com/office/powerpoint/2010/main" val="248461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Selection</a:t>
            </a:r>
            <a:r>
              <a:rPr lang="de-DE" dirty="0"/>
              <a:t> Set setzt sich hauptsächlich aus Feldern zusammen. Feld beschreibt einen </a:t>
            </a:r>
            <a:r>
              <a:rPr lang="de-DE" dirty="0" err="1"/>
              <a:t>einen</a:t>
            </a:r>
            <a:r>
              <a:rPr lang="de-DE" dirty="0"/>
              <a:t> konkreten Teil einer Information die für die Abfrage in diesem </a:t>
            </a:r>
            <a:r>
              <a:rPr lang="de-DE" dirty="0" err="1"/>
              <a:t>Selection</a:t>
            </a:r>
            <a:r>
              <a:rPr lang="de-DE" dirty="0"/>
              <a:t> Set verfügbar ist.</a:t>
            </a:r>
          </a:p>
          <a:p>
            <a:r>
              <a:rPr lang="de-DE" dirty="0"/>
              <a:t>Felder können wiederum </a:t>
            </a:r>
            <a:r>
              <a:rPr lang="de-DE" dirty="0" err="1"/>
              <a:t>Selection</a:t>
            </a:r>
            <a:r>
              <a:rPr lang="de-DE" dirty="0"/>
              <a:t> Sets beinhalten um komplexe Datentypen oder Beziehungen zwischen Datentypen zu beschreiben.</a:t>
            </a:r>
          </a:p>
          <a:p>
            <a:r>
              <a:rPr lang="de-DE" dirty="0"/>
              <a:t>Wichtig: Alle Operationen müssen bis auf skalare Felder aufgeschlüsselt werden</a:t>
            </a:r>
          </a:p>
        </p:txBody>
      </p:sp>
      <p:sp>
        <p:nvSpPr>
          <p:cNvPr id="4" name="Foliennummernplatzhalter 3"/>
          <p:cNvSpPr>
            <a:spLocks noGrp="1"/>
          </p:cNvSpPr>
          <p:nvPr>
            <p:ph type="sldNum" sz="quarter" idx="5"/>
          </p:nvPr>
        </p:nvSpPr>
        <p:spPr/>
        <p:txBody>
          <a:bodyPr/>
          <a:lstStyle/>
          <a:p>
            <a:fld id="{4951A4F0-27A8-4C6D-A90A-FB4CDD31FFC6}" type="slidenum">
              <a:rPr lang="de-DE" smtClean="0"/>
              <a:t>12</a:t>
            </a:fld>
            <a:endParaRPr lang="de-DE"/>
          </a:p>
        </p:txBody>
      </p:sp>
    </p:spTree>
    <p:extLst>
      <p:ext uri="{BB962C8B-B14F-4D97-AF65-F5344CB8AC3E}">
        <p14:creationId xmlns:p14="http://schemas.microsoft.com/office/powerpoint/2010/main" val="160821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7D273-AFA6-4DD1-B871-A6BC1C813F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B595D61-ED74-4C47-A421-67E4AA2F2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5A8D3AA-E8DC-4FDE-BAB6-0F02EBFC2898}"/>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5" name="Fußzeilenplatzhalter 4">
            <a:extLst>
              <a:ext uri="{FF2B5EF4-FFF2-40B4-BE49-F238E27FC236}">
                <a16:creationId xmlns:a16="http://schemas.microsoft.com/office/drawing/2014/main" id="{B6C49A83-A467-4D25-9C6B-657BB925D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E228A7-0BC5-4E38-8279-1464734C757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205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24BDB-420B-472F-AF22-4FC4F305348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4209198-AEE8-417E-AA0B-658C736BAD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7E0131-E416-49DE-8521-21AABE5F6C0D}"/>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5" name="Fußzeilenplatzhalter 4">
            <a:extLst>
              <a:ext uri="{FF2B5EF4-FFF2-40B4-BE49-F238E27FC236}">
                <a16:creationId xmlns:a16="http://schemas.microsoft.com/office/drawing/2014/main" id="{3B24B7EF-CFA2-4954-8079-56B0560B17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B99ABA-FDFC-4EE6-9C1C-A189BBABA63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7997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FBC0B7-5B15-41A2-ACDF-732479CCE2A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7A4CBB7-768F-41C6-A384-69D4674F4C7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C8A5E-2CFF-43DF-9C42-ADE09741025F}"/>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5" name="Fußzeilenplatzhalter 4">
            <a:extLst>
              <a:ext uri="{FF2B5EF4-FFF2-40B4-BE49-F238E27FC236}">
                <a16:creationId xmlns:a16="http://schemas.microsoft.com/office/drawing/2014/main" id="{2CA41752-8219-4B4C-B3AC-B8241EB797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F2471C-66D3-4507-AE51-EF2F69A69AD8}"/>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60331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B6A-6E48-45F8-A6E6-76D79DE7C1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F34C76-F8E6-449B-8CBB-18CCD84514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F1FEDF-C0C5-42AA-A0A8-46E99293BFF4}"/>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5" name="Fußzeilenplatzhalter 4">
            <a:extLst>
              <a:ext uri="{FF2B5EF4-FFF2-40B4-BE49-F238E27FC236}">
                <a16:creationId xmlns:a16="http://schemas.microsoft.com/office/drawing/2014/main" id="{86CD3D70-D13F-406E-8198-F089A8C38EE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63E6FF-C004-400D-BB31-E354B4830D3C}"/>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4560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13915-06D9-4CF9-BED6-8A8A722BF4C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7087096-6601-4509-80B5-9861F0F42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63B69-2B17-4E71-9F38-D943F484FAFA}"/>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5" name="Fußzeilenplatzhalter 4">
            <a:extLst>
              <a:ext uri="{FF2B5EF4-FFF2-40B4-BE49-F238E27FC236}">
                <a16:creationId xmlns:a16="http://schemas.microsoft.com/office/drawing/2014/main" id="{7ECAE02A-E3EC-44AE-87D9-6B1D02DD23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688F8D-A6DF-4BC6-93BF-A7A699564916}"/>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22682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719AB-5847-4339-A55B-5593DD4767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0F228E-C0BC-4360-9D14-62B2EC568C5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1CEB62-9402-4FF8-86FE-3B379B501D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E23CBC2-3470-4D15-8503-AF0853EAF794}"/>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6" name="Fußzeilenplatzhalter 5">
            <a:extLst>
              <a:ext uri="{FF2B5EF4-FFF2-40B4-BE49-F238E27FC236}">
                <a16:creationId xmlns:a16="http://schemas.microsoft.com/office/drawing/2014/main" id="{62B9DF26-2CF8-4EF8-AE71-4BE5D00364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953710-85B7-49C9-B63E-AC5BF0072C9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48346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36F671-C8F7-4021-A13A-54782A4405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9B9939-2112-4F03-AAC0-9FADC251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549FC8-3B02-417F-B6BF-1DAAC7CBBA1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42D0D73-4968-4E0B-B343-1A66696AF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25D3DE-C4EA-4C5A-9D9E-1564AAA1D52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23537F9-7B18-4F57-A931-9AEDBFC9935E}"/>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8" name="Fußzeilenplatzhalter 7">
            <a:extLst>
              <a:ext uri="{FF2B5EF4-FFF2-40B4-BE49-F238E27FC236}">
                <a16:creationId xmlns:a16="http://schemas.microsoft.com/office/drawing/2014/main" id="{1DB58B73-5325-4BFE-BBF0-3C411BA3302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21D8FF-7822-4CFA-94E2-088CDA5AC41E}"/>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3283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C3CB6-37A7-4993-92E5-19D6AC5790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C34136F-870E-4406-A5ED-BC289094AE0B}"/>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4" name="Fußzeilenplatzhalter 3">
            <a:extLst>
              <a:ext uri="{FF2B5EF4-FFF2-40B4-BE49-F238E27FC236}">
                <a16:creationId xmlns:a16="http://schemas.microsoft.com/office/drawing/2014/main" id="{90887004-952A-43BD-8F98-ED6C4FA313B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9678ADE-A307-4D74-91C3-97E89DEB4D4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7689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50B48F-16E8-45FD-B349-3DC692E85890}"/>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3" name="Fußzeilenplatzhalter 2">
            <a:extLst>
              <a:ext uri="{FF2B5EF4-FFF2-40B4-BE49-F238E27FC236}">
                <a16:creationId xmlns:a16="http://schemas.microsoft.com/office/drawing/2014/main" id="{FB5BEB27-8D92-449C-93D5-2C7CA56E499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ED5E10C-D469-4D04-94B0-AB97C8A00A40}"/>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5636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41C84-E697-47E8-AA90-40B6BA4614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508AA02-093A-4369-A9DC-9B3DCB665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03CE4F5-DF9F-4DF7-AC3B-5FA943999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F7CC9B-5AB6-4E93-A6F9-D5A6846F6ABA}"/>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6" name="Fußzeilenplatzhalter 5">
            <a:extLst>
              <a:ext uri="{FF2B5EF4-FFF2-40B4-BE49-F238E27FC236}">
                <a16:creationId xmlns:a16="http://schemas.microsoft.com/office/drawing/2014/main" id="{358C1976-8B79-426C-B878-02B81C2044D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CC724-9EAB-41AF-95F0-812A8A53E52B}"/>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203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BBEAA-2A40-4D32-8D69-E7340ADEE3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3F43C1-0EC1-46F4-81CA-EAD664A77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8F6C7F-FB03-42BA-9924-815C967FC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1A916F7-29AC-4331-AC00-0F6365063655}"/>
              </a:ext>
            </a:extLst>
          </p:cNvPr>
          <p:cNvSpPr>
            <a:spLocks noGrp="1"/>
          </p:cNvSpPr>
          <p:nvPr>
            <p:ph type="dt" sz="half" idx="10"/>
          </p:nvPr>
        </p:nvSpPr>
        <p:spPr/>
        <p:txBody>
          <a:bodyPr/>
          <a:lstStyle/>
          <a:p>
            <a:fld id="{3A538C34-53B0-4EA9-8596-22F17B12308D}" type="datetimeFigureOut">
              <a:rPr lang="de-DE" smtClean="0"/>
              <a:t>24.06.2019</a:t>
            </a:fld>
            <a:endParaRPr lang="de-DE"/>
          </a:p>
        </p:txBody>
      </p:sp>
      <p:sp>
        <p:nvSpPr>
          <p:cNvPr id="6" name="Fußzeilenplatzhalter 5">
            <a:extLst>
              <a:ext uri="{FF2B5EF4-FFF2-40B4-BE49-F238E27FC236}">
                <a16:creationId xmlns:a16="http://schemas.microsoft.com/office/drawing/2014/main" id="{0883EB1B-9F08-4551-8068-C323B55ADE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91D7A3-46AD-430D-AF11-EE5FF16301D7}"/>
              </a:ext>
            </a:extLst>
          </p:cNvPr>
          <p:cNvSpPr>
            <a:spLocks noGrp="1"/>
          </p:cNvSpPr>
          <p:nvPr>
            <p:ph type="sldNum" sz="quarter" idx="12"/>
          </p:nvPr>
        </p:nvSpPr>
        <p:spPr/>
        <p:txBody>
          <a:bodyPr/>
          <a:lstStyle/>
          <a:p>
            <a:fld id="{C82C0FD6-990D-491B-9BE0-8A1B94641987}" type="slidenum">
              <a:rPr lang="de-DE" smtClean="0"/>
              <a:t>‹Nr.›</a:t>
            </a:fld>
            <a:endParaRPr lang="de-DE"/>
          </a:p>
        </p:txBody>
      </p:sp>
    </p:spTree>
    <p:extLst>
      <p:ext uri="{BB962C8B-B14F-4D97-AF65-F5344CB8AC3E}">
        <p14:creationId xmlns:p14="http://schemas.microsoft.com/office/powerpoint/2010/main" val="170750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75E26-C9AB-4A1B-BF58-FD21346F0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20474DA-7F73-41FF-A0E2-EDB144973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49BD1-EC1A-48F7-9C50-CDA8B126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38C34-53B0-4EA9-8596-22F17B12308D}" type="datetimeFigureOut">
              <a:rPr lang="de-DE" smtClean="0"/>
              <a:t>24.06.2019</a:t>
            </a:fld>
            <a:endParaRPr lang="de-DE"/>
          </a:p>
        </p:txBody>
      </p:sp>
      <p:sp>
        <p:nvSpPr>
          <p:cNvPr id="5" name="Fußzeilenplatzhalter 4">
            <a:extLst>
              <a:ext uri="{FF2B5EF4-FFF2-40B4-BE49-F238E27FC236}">
                <a16:creationId xmlns:a16="http://schemas.microsoft.com/office/drawing/2014/main" id="{4F19E976-C4FB-4B3A-B59A-2929A7C97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3541479-259D-40B6-A56B-E7ADBFB29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C0FD6-990D-491B-9BE0-8A1B94641987}" type="slidenum">
              <a:rPr lang="de-DE" smtClean="0"/>
              <a:t>‹Nr.›</a:t>
            </a:fld>
            <a:endParaRPr lang="de-DE"/>
          </a:p>
        </p:txBody>
      </p:sp>
    </p:spTree>
    <p:extLst>
      <p:ext uri="{BB962C8B-B14F-4D97-AF65-F5344CB8AC3E}">
        <p14:creationId xmlns:p14="http://schemas.microsoft.com/office/powerpoint/2010/main" val="5680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hyperlink" Target="https://github.com/bytePassion/GraphQL-Talk" TargetMode="External"/><Relationship Id="rId3" Type="http://schemas.openxmlformats.org/officeDocument/2006/relationships/image" Target="../media/image3.png"/><Relationship Id="rId7" Type="http://schemas.openxmlformats.org/officeDocument/2006/relationships/hyperlink" Target="https://www.howtographql.com/"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hyperlink" Target="https://github.com/prisma/graphql-yoga" TargetMode="External"/><Relationship Id="rId5" Type="http://schemas.openxmlformats.org/officeDocument/2006/relationships/hyperlink" Target="https://www.apollographql.com/docs/angular/" TargetMode="External"/><Relationship Id="rId4" Type="http://schemas.openxmlformats.org/officeDocument/2006/relationships/hyperlink" Target="https://graphql.org/"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1.png"/><Relationship Id="rId5" Type="http://schemas.openxmlformats.org/officeDocument/2006/relationships/image" Target="../media/image14.png"/><Relationship Id="rId15" Type="http://schemas.openxmlformats.org/officeDocument/2006/relationships/hyperlink" Target="https://graphql.github.io/graphql-spec/" TargetMode="External"/><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hyperlink" Target="https://github.com/graphql/graphql-j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C4FBAE-6C6D-4E7C-81B3-BBA7A9E99A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6000" y="3432319"/>
            <a:ext cx="2160000" cy="2160000"/>
          </a:xfrm>
          <a:prstGeom prst="rect">
            <a:avLst/>
          </a:prstGeom>
        </p:spPr>
      </p:pic>
      <p:sp>
        <p:nvSpPr>
          <p:cNvPr id="2" name="Titel 1">
            <a:extLst>
              <a:ext uri="{FF2B5EF4-FFF2-40B4-BE49-F238E27FC236}">
                <a16:creationId xmlns:a16="http://schemas.microsoft.com/office/drawing/2014/main" id="{C22C7634-837A-4501-A673-C1AB527B9B30}"/>
              </a:ext>
            </a:extLst>
          </p:cNvPr>
          <p:cNvSpPr>
            <a:spLocks noGrp="1"/>
          </p:cNvSpPr>
          <p:nvPr>
            <p:ph type="ctrTitle"/>
          </p:nvPr>
        </p:nvSpPr>
        <p:spPr>
          <a:xfrm>
            <a:off x="1524000" y="184915"/>
            <a:ext cx="9144000" cy="2387600"/>
          </a:xfrm>
        </p:spPr>
        <p:txBody>
          <a:bodyPr/>
          <a:lstStyle/>
          <a:p>
            <a:r>
              <a:rPr lang="de-DE" dirty="0" err="1"/>
              <a:t>GraphQL</a:t>
            </a:r>
            <a:endParaRPr lang="de-DE" dirty="0"/>
          </a:p>
        </p:txBody>
      </p:sp>
      <p:sp>
        <p:nvSpPr>
          <p:cNvPr id="3" name="Untertitel 2">
            <a:extLst>
              <a:ext uri="{FF2B5EF4-FFF2-40B4-BE49-F238E27FC236}">
                <a16:creationId xmlns:a16="http://schemas.microsoft.com/office/drawing/2014/main" id="{9F05C59B-393C-4A4D-AF69-AC26B6E1A51B}"/>
              </a:ext>
            </a:extLst>
          </p:cNvPr>
          <p:cNvSpPr>
            <a:spLocks noGrp="1"/>
          </p:cNvSpPr>
          <p:nvPr>
            <p:ph type="subTitle" idx="1"/>
          </p:nvPr>
        </p:nvSpPr>
        <p:spPr>
          <a:xfrm>
            <a:off x="1524000" y="2664590"/>
            <a:ext cx="9144000" cy="1655762"/>
          </a:xfrm>
        </p:spPr>
        <p:txBody>
          <a:bodyPr/>
          <a:lstStyle/>
          <a:p>
            <a:r>
              <a:rPr lang="de-DE" dirty="0"/>
              <a:t>Das bessere REST?</a:t>
            </a:r>
          </a:p>
        </p:txBody>
      </p:sp>
      <p:pic>
        <p:nvPicPr>
          <p:cNvPr id="6" name="Picture 6">
            <a:extLst>
              <a:ext uri="{FF2B5EF4-FFF2-40B4-BE49-F238E27FC236}">
                <a16:creationId xmlns:a16="http://schemas.microsoft.com/office/drawing/2014/main" id="{8A5095CF-1E67-4EF5-B79B-6AFCA17C1E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7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lang="en-US" dirty="0" err="1">
                <a:solidFill>
                  <a:srgbClr val="B1108E"/>
                </a:solidFill>
                <a:latin typeface="Fira Code" panose="020B0509050000020004" pitchFamily="49" charset="0"/>
              </a:rPr>
              <a:t>PostsTitleAndContent</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D442E31C-7269-41BE-9BF4-7AF922CAF406}"/>
              </a:ext>
            </a:extLst>
          </p:cNvPr>
          <p:cNvSpPr/>
          <p:nvPr/>
        </p:nvSpPr>
        <p:spPr>
          <a:xfrm>
            <a:off x="5630782" y="1354411"/>
            <a:ext cx="1835675" cy="419387"/>
          </a:xfrm>
          <a:prstGeom prst="rect">
            <a:avLst/>
          </a:prstGeom>
          <a:noFill/>
          <a:ln w="12700">
            <a:solidFill>
              <a:srgbClr val="B1108E"/>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B1108E"/>
                </a:solidFill>
                <a:effectLst/>
                <a:uLnTx/>
                <a:uFillTx/>
                <a:latin typeface="Calibri" panose="020F0502020204030204"/>
                <a:ea typeface="+mn-ea"/>
                <a:cs typeface="+mn-cs"/>
              </a:rPr>
              <a:t>Operation Name</a:t>
            </a:r>
          </a:p>
        </p:txBody>
      </p:sp>
      <p:cxnSp>
        <p:nvCxnSpPr>
          <p:cNvPr id="4" name="Gerade Verbindung mit Pfeil 3">
            <a:extLst>
              <a:ext uri="{FF2B5EF4-FFF2-40B4-BE49-F238E27FC236}">
                <a16:creationId xmlns:a16="http://schemas.microsoft.com/office/drawing/2014/main" id="{3CFEA932-B19E-48E6-8D6B-9B937CC7847F}"/>
              </a:ext>
            </a:extLst>
          </p:cNvPr>
          <p:cNvCxnSpPr>
            <a:stCxn id="3" idx="2"/>
          </p:cNvCxnSpPr>
          <p:nvPr/>
        </p:nvCxnSpPr>
        <p:spPr>
          <a:xfrm flipH="1">
            <a:off x="6538307" y="1773798"/>
            <a:ext cx="10313" cy="778039"/>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32F36AC8-BE75-4CFD-9F47-4FFC9663C2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DE47D948-9590-4593-B7FA-399AA9723A3F}"/>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8" name="Rechteck 7">
            <a:extLst>
              <a:ext uri="{FF2B5EF4-FFF2-40B4-BE49-F238E27FC236}">
                <a16:creationId xmlns:a16="http://schemas.microsoft.com/office/drawing/2014/main" id="{8EE47CB2-2CCD-40CC-8EF6-8A8C8024110E}"/>
              </a:ext>
            </a:extLst>
          </p:cNvPr>
          <p:cNvSpPr/>
          <p:nvPr/>
        </p:nvSpPr>
        <p:spPr>
          <a:xfrm>
            <a:off x="468166" y="5925124"/>
            <a:ext cx="2156622" cy="369332"/>
          </a:xfrm>
          <a:prstGeom prst="rect">
            <a:avLst/>
          </a:prstGeom>
        </p:spPr>
        <p:txBody>
          <a:bodyPr wrap="square">
            <a:spAutoFit/>
          </a:bodyPr>
          <a:lstStyle/>
          <a:p>
            <a:pPr>
              <a:defRPr/>
            </a:pPr>
            <a:r>
              <a:rPr lang="en-US" dirty="0">
                <a:solidFill>
                  <a:srgbClr val="B1108E"/>
                </a:solidFill>
                <a:latin typeface="Calibri" panose="020F0502020204030204"/>
              </a:rPr>
              <a:t>* </a:t>
            </a:r>
            <a:r>
              <a:rPr lang="en-US" dirty="0" err="1">
                <a:solidFill>
                  <a:srgbClr val="B1108E"/>
                </a:solidFill>
                <a:latin typeface="Calibri" panose="020F0502020204030204"/>
              </a:rPr>
              <a:t>Abgekürzte</a:t>
            </a:r>
            <a:r>
              <a:rPr lang="en-US" dirty="0">
                <a:solidFill>
                  <a:srgbClr val="B1108E"/>
                </a:solidFill>
                <a:latin typeface="Calibri" panose="020F0502020204030204"/>
              </a:rPr>
              <a:t> Syntax</a:t>
            </a:r>
            <a:endParaRPr lang="de-DE" dirty="0">
              <a:solidFill>
                <a:srgbClr val="B1108E"/>
              </a:solidFill>
              <a:latin typeface="Calibri" panose="020F0502020204030204"/>
            </a:endParaRPr>
          </a:p>
        </p:txBody>
      </p:sp>
    </p:spTree>
    <p:extLst>
      <p:ext uri="{BB962C8B-B14F-4D97-AF65-F5344CB8AC3E}">
        <p14:creationId xmlns:p14="http://schemas.microsoft.com/office/powerpoint/2010/main" val="312853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posts</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FB4C8FD2-7BF4-4B91-B147-0E702E25DC29}"/>
              </a:ext>
            </a:extLst>
          </p:cNvPr>
          <p:cNvSpPr/>
          <p:nvPr/>
        </p:nvSpPr>
        <p:spPr>
          <a:xfrm>
            <a:off x="7758019" y="3326867"/>
            <a:ext cx="2103808" cy="481264"/>
          </a:xfrm>
          <a:prstGeom prst="rect">
            <a:avLst/>
          </a:prstGeom>
          <a:noFill/>
          <a:ln>
            <a:solidFill>
              <a:srgbClr val="2F86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err="1">
                <a:ln>
                  <a:noFill/>
                </a:ln>
                <a:solidFill>
                  <a:srgbClr val="2F86D2"/>
                </a:solidFill>
                <a:effectLst/>
                <a:uLnTx/>
                <a:uFillTx/>
                <a:latin typeface="Calibri" panose="020F0502020204030204"/>
                <a:ea typeface="+mn-ea"/>
                <a:cs typeface="+mn-cs"/>
              </a:rPr>
              <a:t>Selection</a:t>
            </a:r>
            <a:r>
              <a:rPr kumimoji="0" lang="de-DE" sz="1800" b="0" i="0" u="none" strike="noStrike" kern="1200" cap="none" spc="0" normalizeH="0" baseline="0" noProof="0" dirty="0">
                <a:ln>
                  <a:noFill/>
                </a:ln>
                <a:solidFill>
                  <a:srgbClr val="2F86D2"/>
                </a:solidFill>
                <a:effectLst/>
                <a:uLnTx/>
                <a:uFillTx/>
                <a:latin typeface="Calibri" panose="020F0502020204030204"/>
                <a:ea typeface="+mn-ea"/>
                <a:cs typeface="+mn-cs"/>
              </a:rPr>
              <a:t> Set</a:t>
            </a:r>
          </a:p>
        </p:txBody>
      </p:sp>
      <p:cxnSp>
        <p:nvCxnSpPr>
          <p:cNvPr id="4" name="Gerade Verbindung mit Pfeil 3">
            <a:extLst>
              <a:ext uri="{FF2B5EF4-FFF2-40B4-BE49-F238E27FC236}">
                <a16:creationId xmlns:a16="http://schemas.microsoft.com/office/drawing/2014/main" id="{BC4DFF08-09F0-424F-A9D7-CABD3AD00EC7}"/>
              </a:ext>
            </a:extLst>
          </p:cNvPr>
          <p:cNvCxnSpPr>
            <a:cxnSpLocks/>
            <a:stCxn id="2" idx="1"/>
          </p:cNvCxnSpPr>
          <p:nvPr/>
        </p:nvCxnSpPr>
        <p:spPr>
          <a:xfrm flipH="1">
            <a:off x="6553201" y="3567499"/>
            <a:ext cx="1204818" cy="0"/>
          </a:xfrm>
          <a:prstGeom prst="straightConnector1">
            <a:avLst/>
          </a:prstGeom>
          <a:ln w="12700">
            <a:solidFill>
              <a:srgbClr val="2F86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A42DF8B7-9BFA-49D2-A7BD-F3BDFC0F53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718FC47D-5A9F-45EA-B906-99774BA5EA4F}"/>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45451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query </a:t>
            </a:r>
            <a:r>
              <a:rPr kumimoji="0" lang="en-US" sz="1800" b="0" i="0" u="none" strike="noStrike" kern="1200" cap="none" spc="0" normalizeH="0" baseline="0" noProof="0" dirty="0" err="1">
                <a:ln>
                  <a:noFill/>
                </a:ln>
                <a:solidFill>
                  <a:srgbClr val="E7E6E6">
                    <a:lumMod val="75000"/>
                  </a:srgb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posts {</a:t>
            </a:r>
          </a:p>
          <a:p>
            <a:r>
              <a:rPr kumimoji="0" lang="en-US" sz="1800" b="0" i="0" u="none" strike="noStrike" kern="1200" cap="none" spc="0" normalizeH="0" baseline="0" noProof="0" dirty="0">
                <a:ln>
                  <a:noFill/>
                </a:ln>
                <a:solidFill>
                  <a:srgbClr val="F1FA8C"/>
                </a:solidFill>
                <a:effectLst/>
                <a:uLnTx/>
                <a:uFillTx/>
                <a:latin typeface="Fira Code" panose="020B0509050000020004" pitchFamily="49" charset="0"/>
                <a:ea typeface="+mn-ea"/>
                <a:cs typeface="+mn-cs"/>
              </a:rPr>
              <a:t>    </a:t>
            </a:r>
            <a:r>
              <a:rPr lang="de-DE" dirty="0">
                <a:solidFill>
                  <a:srgbClr val="2F86D2"/>
                </a:solidFill>
                <a:latin typeface="Fira Code" panose="020B0509050000020004" pitchFamily="49" charset="0"/>
              </a:rPr>
              <a:t>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Fira Code" panose="020B0509050000020004" pitchFamily="49" charset="0"/>
                <a:ea typeface="+mn-ea"/>
                <a:cs typeface="+mn-cs"/>
              </a:rPr>
              <a:t>}</a:t>
            </a:r>
          </a:p>
        </p:txBody>
      </p:sp>
      <p:sp>
        <p:nvSpPr>
          <p:cNvPr id="3" name="Rechteck 2">
            <a:extLst>
              <a:ext uri="{FF2B5EF4-FFF2-40B4-BE49-F238E27FC236}">
                <a16:creationId xmlns:a16="http://schemas.microsoft.com/office/drawing/2014/main" id="{FA09352F-81B1-4491-8B35-FBF1E5A9EBBE}"/>
              </a:ext>
            </a:extLst>
          </p:cNvPr>
          <p:cNvSpPr/>
          <p:nvPr/>
        </p:nvSpPr>
        <p:spPr>
          <a:xfrm>
            <a:off x="1723962" y="3188368"/>
            <a:ext cx="2103808" cy="481264"/>
          </a:xfrm>
          <a:prstGeom prst="rect">
            <a:avLst/>
          </a:prstGeom>
          <a:noFill/>
          <a:ln>
            <a:solidFill>
              <a:srgbClr val="67A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7A7DE"/>
                </a:solidFill>
                <a:effectLst/>
                <a:uLnTx/>
                <a:uFillTx/>
                <a:latin typeface="Calibri" panose="020F0502020204030204"/>
                <a:ea typeface="+mn-ea"/>
                <a:cs typeface="+mn-cs"/>
              </a:rPr>
              <a:t>Fields</a:t>
            </a:r>
          </a:p>
        </p:txBody>
      </p:sp>
      <p:cxnSp>
        <p:nvCxnSpPr>
          <p:cNvPr id="4" name="Gerade Verbindung mit Pfeil 3">
            <a:extLst>
              <a:ext uri="{FF2B5EF4-FFF2-40B4-BE49-F238E27FC236}">
                <a16:creationId xmlns:a16="http://schemas.microsoft.com/office/drawing/2014/main" id="{84AFCB46-55BF-4260-A5A4-0250F68AD171}"/>
              </a:ext>
            </a:extLst>
          </p:cNvPr>
          <p:cNvCxnSpPr>
            <a:cxnSpLocks/>
            <a:stCxn id="3" idx="3"/>
          </p:cNvCxnSpPr>
          <p:nvPr/>
        </p:nvCxnSpPr>
        <p:spPr>
          <a:xfrm>
            <a:off x="3827770" y="3429000"/>
            <a:ext cx="947430" cy="0"/>
          </a:xfrm>
          <a:prstGeom prst="straightConnector1">
            <a:avLst/>
          </a:prstGeom>
          <a:ln w="12700">
            <a:solidFill>
              <a:srgbClr val="67A7DE"/>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5955FEC5-60E4-4FAD-AF36-2146F3755B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45A6197-A372-42D4-9A88-A48D92264AB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124318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DADE36B-1F7A-4CE4-9094-8F048235F9F9}"/>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r Verbinder 5">
            <a:extLst>
              <a:ext uri="{FF2B5EF4-FFF2-40B4-BE49-F238E27FC236}">
                <a16:creationId xmlns:a16="http://schemas.microsoft.com/office/drawing/2014/main" id="{A600D144-E691-4072-9B11-86CD48B3933C}"/>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4" name="Picture 6">
            <a:extLst>
              <a:ext uri="{FF2B5EF4-FFF2-40B4-BE49-F238E27FC236}">
                <a16:creationId xmlns:a16="http://schemas.microsoft.com/office/drawing/2014/main" id="{12175F77-165C-4226-B065-F08926E7E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4">
            <a:extLst>
              <a:ext uri="{FF2B5EF4-FFF2-40B4-BE49-F238E27FC236}">
                <a16:creationId xmlns:a16="http://schemas.microsoft.com/office/drawing/2014/main" id="{FDD14494-A775-4ACC-AD8D-3B2AD3540DF9}"/>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42146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46188725-D9D9-4E54-9BBC-D1639D2B4400}"/>
              </a:ext>
            </a:extLst>
          </p:cNvPr>
          <p:cNvSpPr/>
          <p:nvPr/>
        </p:nvSpPr>
        <p:spPr>
          <a:xfrm>
            <a:off x="5928360" y="1443840"/>
            <a:ext cx="6096000" cy="3970318"/>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"data"</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1"</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"Title 2"</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"Content 2"</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7" name="Picture 6">
            <a:extLst>
              <a:ext uri="{FF2B5EF4-FFF2-40B4-BE49-F238E27FC236}">
                <a16:creationId xmlns:a16="http://schemas.microsoft.com/office/drawing/2014/main" id="{D08DEABA-739C-49DB-A62A-984F4E3757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4">
            <a:extLst>
              <a:ext uri="{FF2B5EF4-FFF2-40B4-BE49-F238E27FC236}">
                <a16:creationId xmlns:a16="http://schemas.microsoft.com/office/drawing/2014/main" id="{7C3E4E49-C1D7-4568-AB2C-0D0B2A3913D7}"/>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13" name="Rechteck 12">
            <a:extLst>
              <a:ext uri="{FF2B5EF4-FFF2-40B4-BE49-F238E27FC236}">
                <a16:creationId xmlns:a16="http://schemas.microsoft.com/office/drawing/2014/main" id="{00E2C3F2-8F3A-4C8B-8D10-25AE0CB6AC1B}"/>
              </a:ext>
            </a:extLst>
          </p:cNvPr>
          <p:cNvSpPr/>
          <p:nvPr/>
        </p:nvSpPr>
        <p:spPr>
          <a:xfrm>
            <a:off x="586454" y="24133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0" name="Gerader Verbinder 9">
            <a:extLst>
              <a:ext uri="{FF2B5EF4-FFF2-40B4-BE49-F238E27FC236}">
                <a16:creationId xmlns:a16="http://schemas.microsoft.com/office/drawing/2014/main" id="{FF72C537-EF9A-4917-AFAB-69B000A1062D}"/>
              </a:ext>
            </a:extLst>
          </p:cNvPr>
          <p:cNvCxnSpPr>
            <a:cxnSpLocks/>
          </p:cNvCxnSpPr>
          <p:nvPr/>
        </p:nvCxnSpPr>
        <p:spPr>
          <a:xfrm>
            <a:off x="5486400" y="1557867"/>
            <a:ext cx="0" cy="4370493"/>
          </a:xfrm>
          <a:prstGeom prst="line">
            <a:avLst/>
          </a:prstGeom>
          <a:ln w="9525">
            <a:solidFill>
              <a:schemeClr val="bg2">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45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6DEBC4DE-DD94-40D8-9857-BF220A00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84D59-67DE-4359-8CF6-2A9EBD043F3A}"/>
              </a:ext>
            </a:extLst>
          </p:cNvPr>
          <p:cNvSpPr>
            <a:spLocks noGrp="1"/>
          </p:cNvSpPr>
          <p:nvPr>
            <p:ph type="title"/>
          </p:nvPr>
        </p:nvSpPr>
        <p:spPr>
          <a:xfrm>
            <a:off x="1754318" y="2766219"/>
            <a:ext cx="8683364" cy="1325563"/>
          </a:xfrm>
        </p:spPr>
        <p:txBody>
          <a:bodyPr/>
          <a:lstStyle/>
          <a:p>
            <a:r>
              <a:rPr lang="de-DE" dirty="0" err="1"/>
              <a:t>GraphQL</a:t>
            </a:r>
            <a:r>
              <a:rPr lang="de-DE" dirty="0"/>
              <a:t> Schema Definition Language</a:t>
            </a:r>
          </a:p>
        </p:txBody>
      </p:sp>
      <p:pic>
        <p:nvPicPr>
          <p:cNvPr id="7" name="Picture 6">
            <a:extLst>
              <a:ext uri="{FF2B5EF4-FFF2-40B4-BE49-F238E27FC236}">
                <a16:creationId xmlns:a16="http://schemas.microsoft.com/office/drawing/2014/main" id="{2D25B2C6-E1EF-4DD3-A588-D2CB2F28C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06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1"/>
            <a:ext cx="6096000" cy="1323439"/>
          </a:xfrm>
          <a:prstGeom prst="rect">
            <a:avLst/>
          </a:prstGeom>
        </p:spPr>
        <p:txBody>
          <a:bodyPr>
            <a:spAutoFit/>
          </a:bodyPr>
          <a:lstStyle/>
          <a:p>
            <a:r>
              <a:rPr lang="en-US" sz="2000" dirty="0">
                <a:solidFill>
                  <a:srgbClr val="7B30D0"/>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90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767CFCA-F4A2-42E3-8349-442DF2F5F440}"/>
              </a:ext>
            </a:extLst>
          </p:cNvPr>
          <p:cNvSpPr/>
          <p:nvPr/>
        </p:nvSpPr>
        <p:spPr>
          <a:xfrm>
            <a:off x="3048000" y="2767280"/>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Query</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t>
            </a:r>
          </a:p>
          <a:p>
            <a:r>
              <a:rPr lang="en-US" sz="2000" dirty="0">
                <a:solidFill>
                  <a:schemeClr val="bg2">
                    <a:lumMod val="75000"/>
                  </a:schemeClr>
                </a:solidFill>
                <a:latin typeface="Fira Code" panose="020B0509050000020004" pitchFamily="49" charset="0"/>
              </a:rPr>
              <a:t>  posts: [Post]!</a:t>
            </a:r>
          </a:p>
          <a:p>
            <a:r>
              <a:rPr lang="en-US" sz="2000" dirty="0">
                <a:solidFill>
                  <a:schemeClr val="bg2">
                    <a:lumMod val="75000"/>
                  </a:schemeClr>
                </a:solidFill>
                <a:latin typeface="Fira Code" panose="020B0509050000020004" pitchFamily="49" charset="0"/>
              </a:rPr>
              <a:t>  author(id: ID!): Author</a:t>
            </a:r>
          </a:p>
          <a:p>
            <a:r>
              <a:rPr lang="en-US" sz="2000" dirty="0">
                <a:solidFill>
                  <a:schemeClr val="bg2">
                    <a:lumMod val="75000"/>
                  </a:schemeClr>
                </a:solidFill>
                <a:latin typeface="Fira Code" panose="020B0509050000020004" pitchFamily="49" charset="0"/>
              </a:rPr>
              <a:t>}</a:t>
            </a:r>
          </a:p>
        </p:txBody>
      </p:sp>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 Verbindung mit Pfeil 6">
            <a:extLst>
              <a:ext uri="{FF2B5EF4-FFF2-40B4-BE49-F238E27FC236}">
                <a16:creationId xmlns:a16="http://schemas.microsoft.com/office/drawing/2014/main" id="{7E79E112-D79C-448F-BB7C-87418FF35389}"/>
              </a:ext>
            </a:extLst>
          </p:cNvPr>
          <p:cNvCxnSpPr/>
          <p:nvPr/>
        </p:nvCxnSpPr>
        <p:spPr>
          <a:xfrm>
            <a:off x="4324493" y="2234436"/>
            <a:ext cx="0" cy="54314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42D6CF4-EF1F-4EA8-9550-FE6ADDAEF930}"/>
              </a:ext>
            </a:extLst>
          </p:cNvPr>
          <p:cNvSpPr/>
          <p:nvPr/>
        </p:nvSpPr>
        <p:spPr>
          <a:xfrm>
            <a:off x="3210716" y="1677546"/>
            <a:ext cx="2138166" cy="550015"/>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dirty="0">
                <a:solidFill>
                  <a:srgbClr val="DC3EB7"/>
                </a:solidFill>
              </a:rPr>
              <a:t>Root Type</a:t>
            </a:r>
          </a:p>
        </p:txBody>
      </p:sp>
    </p:spTree>
    <p:extLst>
      <p:ext uri="{BB962C8B-B14F-4D97-AF65-F5344CB8AC3E}">
        <p14:creationId xmlns:p14="http://schemas.microsoft.com/office/powerpoint/2010/main" val="406403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D0C1F605-7631-47F2-90C4-6BE37CD6B898}"/>
              </a:ext>
            </a:extLst>
          </p:cNvPr>
          <p:cNvSpPr/>
          <p:nvPr/>
        </p:nvSpPr>
        <p:spPr>
          <a:xfrm>
            <a:off x="467514" y="3210718"/>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Root Fields</a:t>
            </a:r>
          </a:p>
        </p:txBody>
      </p:sp>
      <p:cxnSp>
        <p:nvCxnSpPr>
          <p:cNvPr id="7" name="Gerade Verbindung mit Pfeil 6">
            <a:extLst>
              <a:ext uri="{FF2B5EF4-FFF2-40B4-BE49-F238E27FC236}">
                <a16:creationId xmlns:a16="http://schemas.microsoft.com/office/drawing/2014/main" id="{BA099862-A232-41B9-907B-786597F78517}"/>
              </a:ext>
            </a:extLst>
          </p:cNvPr>
          <p:cNvCxnSpPr>
            <a:cxnSpLocks/>
            <a:stCxn id="5" idx="3"/>
          </p:cNvCxnSpPr>
          <p:nvPr/>
        </p:nvCxnSpPr>
        <p:spPr>
          <a:xfrm>
            <a:off x="2426370" y="3447912"/>
            <a:ext cx="1189979" cy="0"/>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6" name="Rechteck 5">
            <a:extLst>
              <a:ext uri="{FF2B5EF4-FFF2-40B4-BE49-F238E27FC236}">
                <a16:creationId xmlns:a16="http://schemas.microsoft.com/office/drawing/2014/main" id="{EB064AD2-C7E1-4724-8574-88250C474A59}"/>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posts</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a:t>
            </a:r>
          </a:p>
          <a:p>
            <a:r>
              <a:rPr lang="en-US" sz="2000" dirty="0">
                <a:solidFill>
                  <a:srgbClr val="2F86D2"/>
                </a:solidFill>
                <a:latin typeface="Fira Code" panose="020B0509050000020004" pitchFamily="49" charset="0"/>
              </a:rPr>
              <a:t>  author</a:t>
            </a:r>
            <a:r>
              <a:rPr lang="en-US" sz="2000" dirty="0">
                <a:solidFill>
                  <a:schemeClr val="bg2">
                    <a:lumMod val="75000"/>
                  </a:schemeClr>
                </a:solidFill>
                <a:latin typeface="Fira Code" panose="020B0509050000020004" pitchFamily="49" charset="0"/>
              </a:rPr>
              <a:t>(id: ID!): 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98398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dotnet-day-franken.de/media/k2/items/cache/deb45d333d0414ba3de42155789fdb4a_XL.jpg">
            <a:extLst>
              <a:ext uri="{FF2B5EF4-FFF2-40B4-BE49-F238E27FC236}">
                <a16:creationId xmlns:a16="http://schemas.microsoft.com/office/drawing/2014/main" id="{EFF0A15A-A760-449C-A3A8-4F643875E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48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s://dotnet-day-franken.de/media/k2/items/cache/852967248dd3e6cb3942a1fe6af42945_XL.jpg">
            <a:extLst>
              <a:ext uri="{FF2B5EF4-FFF2-40B4-BE49-F238E27FC236}">
                <a16:creationId xmlns:a16="http://schemas.microsoft.com/office/drawing/2014/main" id="{73F5CAC7-69CC-4EEF-A338-4A36F03D4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000" y="1025524"/>
            <a:ext cx="2052000"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BE8CB01-CC8D-4419-B73C-A5BFBA8696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625F835-E821-4264-AA27-8ABA10E38DD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575" y="4266460"/>
            <a:ext cx="386905" cy="314683"/>
          </a:xfrm>
          <a:prstGeom prst="rect">
            <a:avLst/>
          </a:prstGeom>
        </p:spPr>
      </p:pic>
      <p:pic>
        <p:nvPicPr>
          <p:cNvPr id="7" name="Grafik 6">
            <a:extLst>
              <a:ext uri="{FF2B5EF4-FFF2-40B4-BE49-F238E27FC236}">
                <a16:creationId xmlns:a16="http://schemas.microsoft.com/office/drawing/2014/main" id="{9008C4FA-F255-49C4-8F2C-B3DFC5DF905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095" y="4266460"/>
            <a:ext cx="386905" cy="314683"/>
          </a:xfrm>
          <a:prstGeom prst="rect">
            <a:avLst/>
          </a:prstGeom>
        </p:spPr>
      </p:pic>
      <p:sp>
        <p:nvSpPr>
          <p:cNvPr id="5" name="Rechteck 4">
            <a:extLst>
              <a:ext uri="{FF2B5EF4-FFF2-40B4-BE49-F238E27FC236}">
                <a16:creationId xmlns:a16="http://schemas.microsoft.com/office/drawing/2014/main" id="{BAFB28D1-4CDE-432B-9F73-4D8FD0748637}"/>
              </a:ext>
            </a:extLst>
          </p:cNvPr>
          <p:cNvSpPr/>
          <p:nvPr/>
        </p:nvSpPr>
        <p:spPr>
          <a:xfrm>
            <a:off x="7737000" y="4211811"/>
            <a:ext cx="1170257" cy="369332"/>
          </a:xfrm>
          <a:prstGeom prst="rect">
            <a:avLst/>
          </a:prstGeom>
        </p:spPr>
        <p:txBody>
          <a:bodyPr wrap="none">
            <a:spAutoFit/>
          </a:bodyPr>
          <a:lstStyle/>
          <a:p>
            <a:r>
              <a:rPr lang="de-DE" dirty="0"/>
              <a:t>@</a:t>
            </a:r>
            <a:r>
              <a:rPr lang="de-DE" dirty="0" err="1"/>
              <a:t>Al_exHo</a:t>
            </a:r>
            <a:endParaRPr lang="de-DE" dirty="0"/>
          </a:p>
        </p:txBody>
      </p:sp>
      <p:sp>
        <p:nvSpPr>
          <p:cNvPr id="6" name="Rechteck 5">
            <a:extLst>
              <a:ext uri="{FF2B5EF4-FFF2-40B4-BE49-F238E27FC236}">
                <a16:creationId xmlns:a16="http://schemas.microsoft.com/office/drawing/2014/main" id="{CF3D8852-AEC2-40CD-9CE4-AA30F46BD37A}"/>
              </a:ext>
            </a:extLst>
          </p:cNvPr>
          <p:cNvSpPr/>
          <p:nvPr/>
        </p:nvSpPr>
        <p:spPr>
          <a:xfrm>
            <a:off x="2103480" y="4239135"/>
            <a:ext cx="1401153" cy="369332"/>
          </a:xfrm>
          <a:prstGeom prst="rect">
            <a:avLst/>
          </a:prstGeom>
        </p:spPr>
        <p:txBody>
          <a:bodyPr wrap="none">
            <a:spAutoFit/>
          </a:bodyPr>
          <a:lstStyle/>
          <a:p>
            <a:r>
              <a:rPr lang="de-DE" b="1" dirty="0">
                <a:latin typeface="Segoe UI" panose="020B0502040204020203" pitchFamily="34" charset="0"/>
              </a:rPr>
              <a:t>@</a:t>
            </a:r>
            <a:r>
              <a:rPr lang="de-DE" dirty="0" err="1">
                <a:latin typeface="Segoe UI" panose="020B0502040204020203" pitchFamily="34" charset="0"/>
              </a:rPr>
              <a:t>kingxelor</a:t>
            </a:r>
            <a:r>
              <a:rPr lang="de-DE" b="1" dirty="0">
                <a:latin typeface="Segoe UI" panose="020B0502040204020203" pitchFamily="34" charset="0"/>
              </a:rPr>
              <a:t> </a:t>
            </a:r>
            <a:endParaRPr lang="de-DE" dirty="0"/>
          </a:p>
        </p:txBody>
      </p:sp>
      <p:sp>
        <p:nvSpPr>
          <p:cNvPr id="11" name="Rechteck 10">
            <a:extLst>
              <a:ext uri="{FF2B5EF4-FFF2-40B4-BE49-F238E27FC236}">
                <a16:creationId xmlns:a16="http://schemas.microsoft.com/office/drawing/2014/main" id="{6ACDA1E7-8D11-4BD9-9060-8A570813F845}"/>
              </a:ext>
            </a:extLst>
          </p:cNvPr>
          <p:cNvSpPr/>
          <p:nvPr/>
        </p:nvSpPr>
        <p:spPr>
          <a:xfrm>
            <a:off x="2103480" y="3739257"/>
            <a:ext cx="2102760" cy="369332"/>
          </a:xfrm>
          <a:prstGeom prst="rect">
            <a:avLst/>
          </a:prstGeom>
        </p:spPr>
        <p:txBody>
          <a:bodyPr wrap="square">
            <a:spAutoFit/>
          </a:bodyPr>
          <a:lstStyle/>
          <a:p>
            <a:r>
              <a:rPr lang="de-DE" dirty="0">
                <a:latin typeface="Segoe UI" panose="020B0502040204020203" pitchFamily="34" charset="0"/>
              </a:rPr>
              <a:t>Matthias Drescher</a:t>
            </a:r>
            <a:endParaRPr lang="de-DE" dirty="0"/>
          </a:p>
        </p:txBody>
      </p:sp>
      <p:sp>
        <p:nvSpPr>
          <p:cNvPr id="12" name="Rechteck 11">
            <a:extLst>
              <a:ext uri="{FF2B5EF4-FFF2-40B4-BE49-F238E27FC236}">
                <a16:creationId xmlns:a16="http://schemas.microsoft.com/office/drawing/2014/main" id="{724FD4FB-89B5-4326-BFD1-F1C8686095A0}"/>
              </a:ext>
            </a:extLst>
          </p:cNvPr>
          <p:cNvSpPr/>
          <p:nvPr/>
        </p:nvSpPr>
        <p:spPr>
          <a:xfrm>
            <a:off x="7737000" y="3738698"/>
            <a:ext cx="2102760" cy="369332"/>
          </a:xfrm>
          <a:prstGeom prst="rect">
            <a:avLst/>
          </a:prstGeom>
        </p:spPr>
        <p:txBody>
          <a:bodyPr wrap="square">
            <a:spAutoFit/>
          </a:bodyPr>
          <a:lstStyle/>
          <a:p>
            <a:r>
              <a:rPr lang="de-DE" dirty="0">
                <a:latin typeface="Segoe UI" panose="020B0502040204020203" pitchFamily="34" charset="0"/>
              </a:rPr>
              <a:t>Alexander Horn</a:t>
            </a:r>
            <a:endParaRPr lang="de-DE" dirty="0"/>
          </a:p>
        </p:txBody>
      </p:sp>
      <p:sp>
        <p:nvSpPr>
          <p:cNvPr id="13" name="Rechteck 12">
            <a:extLst>
              <a:ext uri="{FF2B5EF4-FFF2-40B4-BE49-F238E27FC236}">
                <a16:creationId xmlns:a16="http://schemas.microsoft.com/office/drawing/2014/main" id="{C5DC15D7-20BB-437A-B5CF-E9080615D5E2}"/>
              </a:ext>
            </a:extLst>
          </p:cNvPr>
          <p:cNvSpPr/>
          <p:nvPr/>
        </p:nvSpPr>
        <p:spPr>
          <a:xfrm>
            <a:off x="2103480" y="4739013"/>
            <a:ext cx="2102760" cy="646331"/>
          </a:xfrm>
          <a:prstGeom prst="rect">
            <a:avLst/>
          </a:prstGeom>
        </p:spPr>
        <p:txBody>
          <a:bodyPr wrap="square">
            <a:spAutoFit/>
          </a:bodyPr>
          <a:lstStyle/>
          <a:p>
            <a:r>
              <a:rPr lang="de-DE">
                <a:latin typeface="Segoe UI" panose="020B0502040204020203" pitchFamily="34" charset="0"/>
              </a:rPr>
              <a:t>Scrum Master &amp; Webentwickler</a:t>
            </a:r>
            <a:endParaRPr lang="de-DE" dirty="0"/>
          </a:p>
        </p:txBody>
      </p:sp>
      <p:sp>
        <p:nvSpPr>
          <p:cNvPr id="14" name="Rechteck 13">
            <a:extLst>
              <a:ext uri="{FF2B5EF4-FFF2-40B4-BE49-F238E27FC236}">
                <a16:creationId xmlns:a16="http://schemas.microsoft.com/office/drawing/2014/main" id="{F4538B15-F0EC-43F9-8AB6-B8606C55BF2C}"/>
              </a:ext>
            </a:extLst>
          </p:cNvPr>
          <p:cNvSpPr/>
          <p:nvPr/>
        </p:nvSpPr>
        <p:spPr>
          <a:xfrm>
            <a:off x="7737000" y="4739013"/>
            <a:ext cx="2102760" cy="369332"/>
          </a:xfrm>
          <a:prstGeom prst="rect">
            <a:avLst/>
          </a:prstGeom>
        </p:spPr>
        <p:txBody>
          <a:bodyPr wrap="square">
            <a:spAutoFit/>
          </a:bodyPr>
          <a:lstStyle/>
          <a:p>
            <a:r>
              <a:rPr lang="de-DE" dirty="0">
                <a:latin typeface="Segoe UI" panose="020B0502040204020203" pitchFamily="34" charset="0"/>
              </a:rPr>
              <a:t>Webentwickler</a:t>
            </a:r>
            <a:endParaRPr lang="de-DE" dirty="0"/>
          </a:p>
        </p:txBody>
      </p:sp>
    </p:spTree>
    <p:extLst>
      <p:ext uri="{BB962C8B-B14F-4D97-AF65-F5344CB8AC3E}">
        <p14:creationId xmlns:p14="http://schemas.microsoft.com/office/powerpoint/2010/main" val="241777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0DBF99B5-B4E9-4A05-AF39-5B7E29FA8AC6}"/>
              </a:ext>
            </a:extLst>
          </p:cNvPr>
          <p:cNvSpPr/>
          <p:nvPr/>
        </p:nvSpPr>
        <p:spPr>
          <a:xfrm>
            <a:off x="4441373" y="4385508"/>
            <a:ext cx="1958856" cy="474388"/>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a:t>
            </a:r>
          </a:p>
        </p:txBody>
      </p:sp>
      <p:cxnSp>
        <p:nvCxnSpPr>
          <p:cNvPr id="6" name="Gerade Verbindung mit Pfeil 5">
            <a:extLst>
              <a:ext uri="{FF2B5EF4-FFF2-40B4-BE49-F238E27FC236}">
                <a16:creationId xmlns:a16="http://schemas.microsoft.com/office/drawing/2014/main" id="{323E5449-82C0-4069-B3CF-ABCBAB554F6F}"/>
              </a:ext>
            </a:extLst>
          </p:cNvPr>
          <p:cNvCxnSpPr>
            <a:cxnSpLocks/>
          </p:cNvCxnSpPr>
          <p:nvPr/>
        </p:nvCxnSpPr>
        <p:spPr>
          <a:xfrm flipH="1" flipV="1">
            <a:off x="5438274" y="3766740"/>
            <a:ext cx="1" cy="618767"/>
          </a:xfrm>
          <a:prstGeom prst="straightConnector1">
            <a:avLst/>
          </a:prstGeom>
          <a:ln w="12700" cap="flat" cmpd="sng" algn="ctr">
            <a:solidFill>
              <a:srgbClr val="B1108E"/>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8" name="Rechteck 7">
            <a:extLst>
              <a:ext uri="{FF2B5EF4-FFF2-40B4-BE49-F238E27FC236}">
                <a16:creationId xmlns:a16="http://schemas.microsoft.com/office/drawing/2014/main" id="{F93A49C4-2106-46DC-B722-0745B0C9D036}"/>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chemeClr val="bg2">
                    <a:lumMod val="75000"/>
                  </a:schemeClr>
                </a:solidFill>
                <a:latin typeface="Fira Code" panose="020B0509050000020004" pitchFamily="49" charset="0"/>
              </a:rPr>
              <a:t>  posts: [Post]!</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r>
              <a:rPr lang="en-US" sz="2000" dirty="0">
                <a:solidFill>
                  <a:srgbClr val="236EBF"/>
                </a:solidFill>
                <a:latin typeface="Fira Code" panose="020B0509050000020004" pitchFamily="49" charset="0"/>
              </a:rPr>
              <a:t>(</a:t>
            </a:r>
            <a:r>
              <a:rPr lang="en-US" sz="2000" dirty="0">
                <a:solidFill>
                  <a:srgbClr val="B1108E"/>
                </a:solidFill>
                <a:latin typeface="Fira Code" panose="020B0509050000020004" pitchFamily="49" charset="0"/>
              </a:rPr>
              <a:t>id</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ID</a:t>
            </a:r>
            <a:r>
              <a:rPr lang="en-US" sz="2000" dirty="0">
                <a:solidFill>
                  <a:srgbClr val="7B30D0"/>
                </a:solidFill>
                <a:latin typeface="Fira Code" panose="020B0509050000020004" pitchFamily="49" charset="0"/>
              </a:rPr>
              <a:t>!</a:t>
            </a:r>
            <a:r>
              <a:rPr lang="en-US" sz="2000" dirty="0">
                <a:solidFill>
                  <a:srgbClr val="236EBF"/>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a:t>
            </a: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2654714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B6256DE4-A16C-45B8-9706-BEB921060351}"/>
              </a:ext>
            </a:extLst>
          </p:cNvPr>
          <p:cNvSpPr/>
          <p:nvPr/>
        </p:nvSpPr>
        <p:spPr>
          <a:xfrm>
            <a:off x="8346480" y="3230476"/>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DC3EB7"/>
                </a:solidFill>
              </a:rPr>
              <a:t>Return </a:t>
            </a:r>
            <a:r>
              <a:rPr lang="de-DE" dirty="0" err="1">
                <a:solidFill>
                  <a:srgbClr val="DC3EB7"/>
                </a:solidFill>
              </a:rPr>
              <a:t>Types</a:t>
            </a:r>
            <a:endParaRPr lang="de-DE" dirty="0">
              <a:solidFill>
                <a:srgbClr val="DC3EB7"/>
              </a:solidFill>
            </a:endParaRPr>
          </a:p>
        </p:txBody>
      </p:sp>
      <p:cxnSp>
        <p:nvCxnSpPr>
          <p:cNvPr id="6" name="Gerade Verbindung mit Pfeil 5">
            <a:extLst>
              <a:ext uri="{FF2B5EF4-FFF2-40B4-BE49-F238E27FC236}">
                <a16:creationId xmlns:a16="http://schemas.microsoft.com/office/drawing/2014/main" id="{9988760D-687F-4D82-B5A5-4A82C4FA7208}"/>
              </a:ext>
            </a:extLst>
          </p:cNvPr>
          <p:cNvCxnSpPr>
            <a:cxnSpLocks/>
          </p:cNvCxnSpPr>
          <p:nvPr/>
        </p:nvCxnSpPr>
        <p:spPr>
          <a:xfrm flipH="1">
            <a:off x="7404577" y="3467670"/>
            <a:ext cx="941901"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
        <p:nvSpPr>
          <p:cNvPr id="7" name="Rechteck 6">
            <a:extLst>
              <a:ext uri="{FF2B5EF4-FFF2-40B4-BE49-F238E27FC236}">
                <a16:creationId xmlns:a16="http://schemas.microsoft.com/office/drawing/2014/main" id="{D7A68D96-B74A-4C8E-8C7B-64D0A47A775C}"/>
              </a:ext>
            </a:extLst>
          </p:cNvPr>
          <p:cNvSpPr/>
          <p:nvPr/>
        </p:nvSpPr>
        <p:spPr>
          <a:xfrm>
            <a:off x="3048000" y="2767281"/>
            <a:ext cx="6096000" cy="1323439"/>
          </a:xfrm>
          <a:prstGeom prst="rect">
            <a:avLst/>
          </a:prstGeom>
        </p:spPr>
        <p:txBody>
          <a:bodyPr>
            <a:spAutoFit/>
          </a:bodyPr>
          <a:lstStyle/>
          <a:p>
            <a:r>
              <a:rPr lang="en-US" sz="2000" dirty="0">
                <a:solidFill>
                  <a:schemeClr val="bg2">
                    <a:lumMod val="75000"/>
                  </a:schemeClr>
                </a:solidFill>
                <a:latin typeface="Fira Code" panose="020B0509050000020004" pitchFamily="49" charset="0"/>
              </a:rPr>
              <a:t>type Query {</a:t>
            </a: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posts:</a:t>
            </a:r>
            <a:r>
              <a:rPr lang="en-US" sz="2000" dirty="0">
                <a:solidFill>
                  <a:srgbClr val="236EBF"/>
                </a:solidFill>
                <a:latin typeface="Fira Code" panose="020B0509050000020004" pitchFamily="49" charset="0"/>
              </a:rPr>
              <a:t> [</a:t>
            </a:r>
            <a:r>
              <a:rPr lang="en-US" sz="2000" dirty="0">
                <a:solidFill>
                  <a:srgbClr val="DC3EB7"/>
                </a:solidFill>
                <a:latin typeface="Fira Code" panose="020B0509050000020004" pitchFamily="49" charset="0"/>
              </a:rPr>
              <a:t>Post</a:t>
            </a:r>
            <a:r>
              <a:rPr lang="en-US" sz="2000" dirty="0">
                <a:solidFill>
                  <a:srgbClr val="236EBF"/>
                </a:solidFill>
                <a:latin typeface="Fira Code" panose="020B0509050000020004" pitchFamily="49" charset="0"/>
              </a:rPr>
              <a:t>]</a:t>
            </a:r>
            <a:r>
              <a:rPr lang="en-US" sz="2000" dirty="0">
                <a:solidFill>
                  <a:srgbClr val="7B30D0"/>
                </a:solidFill>
                <a:latin typeface="Fira Code" panose="020B0509050000020004" pitchFamily="49" charset="0"/>
              </a:rPr>
              <a:t>!</a:t>
            </a:r>
            <a:endParaRPr lang="en-US" sz="2000" dirty="0">
              <a:solidFill>
                <a:srgbClr val="236EBF"/>
              </a:solidFill>
              <a:latin typeface="Fira Code" panose="020B0509050000020004" pitchFamily="49" charset="0"/>
            </a:endParaRPr>
          </a:p>
          <a:p>
            <a:r>
              <a:rPr lang="en-US" sz="2000" dirty="0">
                <a:solidFill>
                  <a:srgbClr val="2F86D2"/>
                </a:solidFill>
                <a:latin typeface="Fira Code" panose="020B0509050000020004" pitchFamily="49" charset="0"/>
              </a:rPr>
              <a:t>  </a:t>
            </a:r>
            <a:r>
              <a:rPr lang="en-US" sz="2000" dirty="0">
                <a:solidFill>
                  <a:schemeClr val="bg2">
                    <a:lumMod val="75000"/>
                  </a:schemeClr>
                </a:solidFill>
                <a:latin typeface="Fira Code" panose="020B0509050000020004" pitchFamily="49" charset="0"/>
              </a:rPr>
              <a:t>author(id: ID!): </a:t>
            </a:r>
            <a:r>
              <a:rPr lang="en-US" sz="2000" dirty="0">
                <a:solidFill>
                  <a:srgbClr val="DC3EB7"/>
                </a:solidFill>
                <a:latin typeface="Fira Code" panose="020B0509050000020004" pitchFamily="49" charset="0"/>
              </a:rPr>
              <a:t>Author</a:t>
            </a:r>
            <a:endParaRPr lang="en-US" sz="2000" dirty="0">
              <a:solidFill>
                <a:srgbClr val="236EBF"/>
              </a:solidFill>
              <a:latin typeface="Fira Code" panose="020B0509050000020004" pitchFamily="49" charset="0"/>
            </a:endParaRPr>
          </a:p>
          <a:p>
            <a:r>
              <a:rPr lang="en-US" sz="2000"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349573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11ADD1F-2065-40B0-85D9-B4E64EA1F9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4F5CE50C-A1C8-4F2E-9F6C-11941A6A2A0F}"/>
              </a:ext>
            </a:extLst>
          </p:cNvPr>
          <p:cNvSpPr>
            <a:spLocks noGrp="1"/>
          </p:cNvSpPr>
          <p:nvPr>
            <p:ph type="title"/>
          </p:nvPr>
        </p:nvSpPr>
        <p:spPr>
          <a:xfrm>
            <a:off x="1754318" y="456512"/>
            <a:ext cx="8683364" cy="1325563"/>
          </a:xfrm>
        </p:spPr>
        <p:txBody>
          <a:bodyPr/>
          <a:lstStyle/>
          <a:p>
            <a:pPr algn="ctr"/>
            <a:r>
              <a:rPr lang="de-DE" dirty="0">
                <a:solidFill>
                  <a:srgbClr val="E10098"/>
                </a:solidFill>
              </a:rPr>
              <a:t>Scalar</a:t>
            </a:r>
            <a:r>
              <a:rPr lang="de-DE" dirty="0">
                <a:solidFill>
                  <a:schemeClr val="bg1"/>
                </a:solidFill>
              </a:rPr>
              <a:t> </a:t>
            </a:r>
            <a:r>
              <a:rPr lang="de-DE" dirty="0" err="1"/>
              <a:t>Types</a:t>
            </a:r>
            <a:endParaRPr lang="de-DE" dirty="0"/>
          </a:p>
        </p:txBody>
      </p:sp>
      <p:sp>
        <p:nvSpPr>
          <p:cNvPr id="5" name="Textfeld 4">
            <a:extLst>
              <a:ext uri="{FF2B5EF4-FFF2-40B4-BE49-F238E27FC236}">
                <a16:creationId xmlns:a16="http://schemas.microsoft.com/office/drawing/2014/main" id="{AF17D94D-8A95-4858-BDA0-195AB921221D}"/>
              </a:ext>
            </a:extLst>
          </p:cNvPr>
          <p:cNvSpPr txBox="1"/>
          <p:nvPr/>
        </p:nvSpPr>
        <p:spPr>
          <a:xfrm>
            <a:off x="4056819" y="2106506"/>
            <a:ext cx="4078361" cy="369332"/>
          </a:xfrm>
          <a:prstGeom prst="rect">
            <a:avLst/>
          </a:prstGeom>
          <a:noFill/>
        </p:spPr>
        <p:txBody>
          <a:bodyPr wrap="none" rtlCol="0">
            <a:spAutoFit/>
          </a:bodyPr>
          <a:lstStyle/>
          <a:p>
            <a:r>
              <a:rPr lang="de-DE" dirty="0" err="1"/>
              <a:t>Int</a:t>
            </a:r>
            <a:r>
              <a:rPr lang="de-DE" dirty="0"/>
              <a:t>	</a:t>
            </a:r>
            <a:r>
              <a:rPr lang="de-DE" dirty="0" err="1"/>
              <a:t>Float</a:t>
            </a:r>
            <a:r>
              <a:rPr lang="de-DE" dirty="0"/>
              <a:t>	String	Boolean	ID</a:t>
            </a:r>
          </a:p>
        </p:txBody>
      </p:sp>
      <p:sp>
        <p:nvSpPr>
          <p:cNvPr id="6" name="Textfeld 5">
            <a:extLst>
              <a:ext uri="{FF2B5EF4-FFF2-40B4-BE49-F238E27FC236}">
                <a16:creationId xmlns:a16="http://schemas.microsoft.com/office/drawing/2014/main" id="{A1870D95-761B-439F-8A45-B7CE426ED311}"/>
              </a:ext>
            </a:extLst>
          </p:cNvPr>
          <p:cNvSpPr txBox="1"/>
          <p:nvPr/>
        </p:nvSpPr>
        <p:spPr>
          <a:xfrm>
            <a:off x="2534923" y="2106506"/>
            <a:ext cx="1373292" cy="369332"/>
          </a:xfrm>
          <a:prstGeom prst="rect">
            <a:avLst/>
          </a:prstGeom>
          <a:noFill/>
        </p:spPr>
        <p:txBody>
          <a:bodyPr wrap="square" rtlCol="0">
            <a:spAutoFit/>
          </a:bodyPr>
          <a:lstStyle/>
          <a:p>
            <a:r>
              <a:rPr lang="de-DE" b="1" dirty="0"/>
              <a:t>Default:</a:t>
            </a:r>
          </a:p>
        </p:txBody>
      </p:sp>
      <p:sp>
        <p:nvSpPr>
          <p:cNvPr id="7" name="Textfeld 6">
            <a:extLst>
              <a:ext uri="{FF2B5EF4-FFF2-40B4-BE49-F238E27FC236}">
                <a16:creationId xmlns:a16="http://schemas.microsoft.com/office/drawing/2014/main" id="{2FD2548E-B0DC-4DB6-B1DB-1456BAA021AC}"/>
              </a:ext>
            </a:extLst>
          </p:cNvPr>
          <p:cNvSpPr txBox="1"/>
          <p:nvPr/>
        </p:nvSpPr>
        <p:spPr>
          <a:xfrm>
            <a:off x="4056819" y="2800269"/>
            <a:ext cx="1281120" cy="369332"/>
          </a:xfrm>
          <a:prstGeom prst="rect">
            <a:avLst/>
          </a:prstGeom>
          <a:noFill/>
        </p:spPr>
        <p:txBody>
          <a:bodyPr wrap="none" rtlCol="0">
            <a:spAutoFit/>
          </a:bodyPr>
          <a:lstStyle/>
          <a:p>
            <a:r>
              <a:rPr lang="de-DE" dirty="0"/>
              <a:t>Date	…</a:t>
            </a:r>
          </a:p>
        </p:txBody>
      </p:sp>
      <p:sp>
        <p:nvSpPr>
          <p:cNvPr id="8" name="Textfeld 7">
            <a:extLst>
              <a:ext uri="{FF2B5EF4-FFF2-40B4-BE49-F238E27FC236}">
                <a16:creationId xmlns:a16="http://schemas.microsoft.com/office/drawing/2014/main" id="{995BBCB3-037E-4C6C-BE75-C8D6AF1E8D27}"/>
              </a:ext>
            </a:extLst>
          </p:cNvPr>
          <p:cNvSpPr txBox="1"/>
          <p:nvPr/>
        </p:nvSpPr>
        <p:spPr>
          <a:xfrm>
            <a:off x="2534923" y="2800269"/>
            <a:ext cx="1373292" cy="369332"/>
          </a:xfrm>
          <a:prstGeom prst="rect">
            <a:avLst/>
          </a:prstGeom>
          <a:noFill/>
        </p:spPr>
        <p:txBody>
          <a:bodyPr wrap="square" rtlCol="0">
            <a:spAutoFit/>
          </a:bodyPr>
          <a:lstStyle/>
          <a:p>
            <a:r>
              <a:rPr lang="de-DE" b="1" dirty="0"/>
              <a:t>Custom:</a:t>
            </a:r>
          </a:p>
        </p:txBody>
      </p:sp>
      <p:sp>
        <p:nvSpPr>
          <p:cNvPr id="9" name="Textfeld 8">
            <a:extLst>
              <a:ext uri="{FF2B5EF4-FFF2-40B4-BE49-F238E27FC236}">
                <a16:creationId xmlns:a16="http://schemas.microsoft.com/office/drawing/2014/main" id="{F44A570B-4C8D-4E78-9E30-0E5D215F1DB9}"/>
              </a:ext>
            </a:extLst>
          </p:cNvPr>
          <p:cNvSpPr txBox="1"/>
          <p:nvPr/>
        </p:nvSpPr>
        <p:spPr>
          <a:xfrm>
            <a:off x="4056819" y="3342270"/>
            <a:ext cx="814647" cy="369332"/>
          </a:xfrm>
          <a:prstGeom prst="rect">
            <a:avLst/>
          </a:prstGeom>
          <a:noFill/>
        </p:spPr>
        <p:txBody>
          <a:bodyPr wrap="none" rtlCol="0">
            <a:spAutoFit/>
          </a:bodyPr>
          <a:lstStyle/>
          <a:p>
            <a:r>
              <a:rPr lang="de-DE" dirty="0" err="1"/>
              <a:t>Enums</a:t>
            </a:r>
            <a:endParaRPr lang="de-DE" dirty="0"/>
          </a:p>
        </p:txBody>
      </p:sp>
      <p:sp>
        <p:nvSpPr>
          <p:cNvPr id="10" name="Textfeld 9">
            <a:extLst>
              <a:ext uri="{FF2B5EF4-FFF2-40B4-BE49-F238E27FC236}">
                <a16:creationId xmlns:a16="http://schemas.microsoft.com/office/drawing/2014/main" id="{694C9188-D5E5-482B-A42A-E22C1199F8C4}"/>
              </a:ext>
            </a:extLst>
          </p:cNvPr>
          <p:cNvSpPr txBox="1"/>
          <p:nvPr/>
        </p:nvSpPr>
        <p:spPr>
          <a:xfrm>
            <a:off x="2534923" y="3342270"/>
            <a:ext cx="1373292" cy="369332"/>
          </a:xfrm>
          <a:prstGeom prst="rect">
            <a:avLst/>
          </a:prstGeom>
          <a:noFill/>
        </p:spPr>
        <p:txBody>
          <a:bodyPr wrap="square" rtlCol="0">
            <a:spAutoFit/>
          </a:bodyPr>
          <a:lstStyle/>
          <a:p>
            <a:r>
              <a:rPr lang="de-DE" b="1" dirty="0"/>
              <a:t>Special:</a:t>
            </a:r>
          </a:p>
        </p:txBody>
      </p:sp>
    </p:spTree>
    <p:extLst>
      <p:ext uri="{BB962C8B-B14F-4D97-AF65-F5344CB8AC3E}">
        <p14:creationId xmlns:p14="http://schemas.microsoft.com/office/powerpoint/2010/main" val="10320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A11AD08-C89A-49B4-AE20-94EAD664DA78}"/>
              </a:ext>
            </a:extLst>
          </p:cNvPr>
          <p:cNvSpPr/>
          <p:nvPr/>
        </p:nvSpPr>
        <p:spPr>
          <a:xfrm>
            <a:off x="4572000" y="2133997"/>
            <a:ext cx="3449052" cy="1477328"/>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9" name="Rechteck 8">
            <a:extLst>
              <a:ext uri="{FF2B5EF4-FFF2-40B4-BE49-F238E27FC236}">
                <a16:creationId xmlns:a16="http://schemas.microsoft.com/office/drawing/2014/main" id="{7A01A501-E246-441E-879E-03C252A680C6}"/>
              </a:ext>
            </a:extLst>
          </p:cNvPr>
          <p:cNvSpPr/>
          <p:nvPr/>
        </p:nvSpPr>
        <p:spPr>
          <a:xfrm>
            <a:off x="4572000" y="4224919"/>
            <a:ext cx="3449053" cy="1754326"/>
          </a:xfrm>
          <a:prstGeom prst="rect">
            <a:avLst/>
          </a:prstGeom>
        </p:spPr>
        <p:txBody>
          <a:bodyPr wrap="square">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id: </a:t>
            </a:r>
            <a:r>
              <a:rPr lang="en-US" dirty="0">
                <a:solidFill>
                  <a:srgbClr val="DC3EB7"/>
                </a:solidFill>
                <a:latin typeface="Fira Code" panose="020B0509050000020004" pitchFamily="49" charset="0"/>
              </a:rPr>
              <a:t>Int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sp>
        <p:nvSpPr>
          <p:cNvPr id="2" name="Rechteck 1">
            <a:extLst>
              <a:ext uri="{FF2B5EF4-FFF2-40B4-BE49-F238E27FC236}">
                <a16:creationId xmlns:a16="http://schemas.microsoft.com/office/drawing/2014/main" id="{0ABC53C0-C776-434B-82AD-7179C53C35ED}"/>
              </a:ext>
            </a:extLst>
          </p:cNvPr>
          <p:cNvSpPr/>
          <p:nvPr/>
        </p:nvSpPr>
        <p:spPr>
          <a:xfrm>
            <a:off x="3048000" y="1997839"/>
            <a:ext cx="6096000" cy="646331"/>
          </a:xfrm>
          <a:prstGeom prst="rect">
            <a:avLst/>
          </a:prstGeom>
        </p:spPr>
        <p:txBody>
          <a:bodyPr>
            <a:spAutoFit/>
          </a:bodyPr>
          <a:lstStyle/>
          <a:p>
            <a:br>
              <a:rPr lang="en-US" dirty="0">
                <a:solidFill>
                  <a:srgbClr val="F8F8F2"/>
                </a:solidFill>
                <a:latin typeface="Fira Code" panose="020B0509050000020004" pitchFamily="49" charset="0"/>
              </a:rPr>
            </a:br>
            <a:endParaRPr lang="en-US" b="0" dirty="0">
              <a:solidFill>
                <a:srgbClr val="F8F8F2"/>
              </a:solidFill>
              <a:effectLst/>
              <a:latin typeface="Fira Code" panose="020B0509050000020004" pitchFamily="49" charset="0"/>
            </a:endParaRPr>
          </a:p>
        </p:txBody>
      </p:sp>
      <p:pic>
        <p:nvPicPr>
          <p:cNvPr id="5" name="Picture 6">
            <a:extLst>
              <a:ext uri="{FF2B5EF4-FFF2-40B4-BE49-F238E27FC236}">
                <a16:creationId xmlns:a16="http://schemas.microsoft.com/office/drawing/2014/main" id="{0216DFE5-9079-41C6-923B-248E5E5AA8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D4789133-FDB0-4265-8420-0742538A8833}"/>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332484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9112199" y="2185688"/>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Object</a:t>
            </a:r>
            <a:r>
              <a:rPr lang="de-DE" dirty="0">
                <a:solidFill>
                  <a:srgbClr val="DC3EB7"/>
                </a:solidFill>
              </a:rPr>
              <a:t> Type</a:t>
            </a:r>
          </a:p>
        </p:txBody>
      </p: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flipH="1">
            <a:off x="6462677" y="2318106"/>
            <a:ext cx="2649522" cy="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4" name="Verbinder: gewinkelt 23">
            <a:extLst>
              <a:ext uri="{FF2B5EF4-FFF2-40B4-BE49-F238E27FC236}">
                <a16:creationId xmlns:a16="http://schemas.microsoft.com/office/drawing/2014/main" id="{2AE7C6A8-2E3F-4AFA-814D-EF83C55EEA01}"/>
              </a:ext>
            </a:extLst>
          </p:cNvPr>
          <p:cNvCxnSpPr>
            <a:cxnSpLocks/>
          </p:cNvCxnSpPr>
          <p:nvPr/>
        </p:nvCxnSpPr>
        <p:spPr>
          <a:xfrm rot="10800000" flipV="1">
            <a:off x="5788911" y="2564444"/>
            <a:ext cx="3323289" cy="1648321"/>
          </a:xfrm>
          <a:prstGeom prst="bentConnector3">
            <a:avLst>
              <a:gd name="adj1" fmla="val 50000"/>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42C4363-8F22-49FD-A44C-9AC8243D09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6" name="Titel 1">
            <a:extLst>
              <a:ext uri="{FF2B5EF4-FFF2-40B4-BE49-F238E27FC236}">
                <a16:creationId xmlns:a16="http://schemas.microsoft.com/office/drawing/2014/main" id="{A8E80037-DC33-4FFA-A485-71A0351F265E}"/>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
        <p:nvSpPr>
          <p:cNvPr id="9" name="Rechteck 8">
            <a:extLst>
              <a:ext uri="{FF2B5EF4-FFF2-40B4-BE49-F238E27FC236}">
                <a16:creationId xmlns:a16="http://schemas.microsoft.com/office/drawing/2014/main" id="{A624F9C2-D371-4179-A7D1-B285D2CB70BD}"/>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name: String!</a:t>
            </a:r>
          </a:p>
          <a:p>
            <a:r>
              <a:rPr lang="en-US" dirty="0">
                <a:solidFill>
                  <a:schemeClr val="bg2">
                    <a:lumMod val="75000"/>
                  </a:schemeClr>
                </a:solidFill>
                <a:latin typeface="Fira Code" panose="020B0509050000020004" pitchFamily="49" charset="0"/>
              </a:rPr>
              <a:t>  posts: [Post!]!</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8B0ABFC4-5E7C-4A89-B57E-3FF0BC08294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id:</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chemeClr val="bg2">
                    <a:lumMod val="75000"/>
                  </a:schemeClr>
                </a:solidFill>
                <a:latin typeface="Fira Code" panose="020B0509050000020004" pitchFamily="49" charset="0"/>
              </a:rPr>
              <a:t>  title: String!</a:t>
            </a:r>
          </a:p>
          <a:p>
            <a:r>
              <a:rPr lang="en-US" dirty="0">
                <a:solidFill>
                  <a:schemeClr val="bg2">
                    <a:lumMod val="75000"/>
                  </a:schemeClr>
                </a:solidFill>
                <a:latin typeface="Fira Code" panose="020B0509050000020004" pitchFamily="49" charset="0"/>
              </a:rPr>
              <a:t>  content: String!</a:t>
            </a:r>
          </a:p>
          <a:p>
            <a:r>
              <a:rPr lang="en-US" dirty="0">
                <a:solidFill>
                  <a:schemeClr val="bg2">
                    <a:lumMod val="75000"/>
                  </a:schemeClr>
                </a:solidFill>
                <a:latin typeface="Fira Code" panose="020B0509050000020004" pitchFamily="49" charset="0"/>
              </a:rPr>
              <a:t>  author: Author!</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7189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467514" y="3210718"/>
            <a:ext cx="1958856" cy="474388"/>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chemeClr val="bg1"/>
                </a:solidFill>
              </a:rPr>
              <a:t>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p:cNvCxnSpPr>
          <p:nvPr/>
        </p:nvCxnSpPr>
        <p:spPr>
          <a:xfrm>
            <a:off x="2426370" y="3429000"/>
            <a:ext cx="2434388" cy="1452383"/>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p:cNvCxnSpPr>
          <p:nvPr/>
        </p:nvCxnSpPr>
        <p:spPr>
          <a:xfrm>
            <a:off x="2516319" y="2715699"/>
            <a:ext cx="2488818" cy="1"/>
          </a:xfrm>
          <a:prstGeom prst="straightConnector1">
            <a:avLst/>
          </a:prstGeom>
          <a:ln w="12700" cap="flat" cmpd="sng" algn="ctr">
            <a:solidFill>
              <a:schemeClr val="bg1"/>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A106BEDF-6D10-4074-9F69-6ADBB473A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AE6D254F-623B-4EA8-8CA7-2F1C3C4B2A63}"/>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name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[Post!]!</a:t>
            </a: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3E4D3676-23F0-4F49-8283-0C2D55B0294A}"/>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a:t>
            </a:r>
            <a:r>
              <a:rPr lang="en-US" dirty="0">
                <a:solidFill>
                  <a:srgbClr val="2F86D2"/>
                </a:solidFill>
                <a:latin typeface="Fira Code" panose="020B0509050000020004" pitchFamily="49" charset="0"/>
              </a:rPr>
              <a:t>id</a:t>
            </a:r>
            <a:r>
              <a:rPr lang="en-US" dirty="0">
                <a:solidFill>
                  <a:schemeClr val="bg2">
                    <a:lumMod val="75000"/>
                  </a:schemeClr>
                </a:solidFill>
                <a:latin typeface="Fira Code" panose="020B0509050000020004" pitchFamily="49" charset="0"/>
              </a:rPr>
              <a:t>:</a:t>
            </a:r>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Int</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String!</a:t>
            </a:r>
          </a:p>
          <a:p>
            <a:r>
              <a:rPr lang="en-US" dirty="0">
                <a:solidFill>
                  <a:srgbClr val="2F86D2"/>
                </a:solidFill>
                <a:latin typeface="Fira Code" panose="020B0509050000020004" pitchFamily="49" charset="0"/>
              </a:rPr>
              <a:t>  author</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a:t>
            </a: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9B47456F-AE66-4EE8-B3B4-4E4A103D70C1}"/>
              </a:ext>
            </a:extLst>
          </p:cNvPr>
          <p:cNvSpPr txBox="1">
            <a:spLocks/>
          </p:cNvSpPr>
          <p:nvPr/>
        </p:nvSpPr>
        <p:spPr>
          <a:xfrm>
            <a:off x="1754318" y="456512"/>
            <a:ext cx="86833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a:solidFill>
                  <a:srgbClr val="E10098"/>
                </a:solidFill>
              </a:rPr>
              <a:t>Object </a:t>
            </a:r>
            <a:r>
              <a:rPr lang="de-DE"/>
              <a:t>Types</a:t>
            </a:r>
            <a:endParaRPr lang="de-DE" dirty="0"/>
          </a:p>
        </p:txBody>
      </p:sp>
      <p:sp>
        <p:nvSpPr>
          <p:cNvPr id="18" name="Rechteck 17">
            <a:extLst>
              <a:ext uri="{FF2B5EF4-FFF2-40B4-BE49-F238E27FC236}">
                <a16:creationId xmlns:a16="http://schemas.microsoft.com/office/drawing/2014/main" id="{C208BD36-B29E-43C8-A1DF-EB43AE80FA08}"/>
              </a:ext>
            </a:extLst>
          </p:cNvPr>
          <p:cNvSpPr/>
          <p:nvPr/>
        </p:nvSpPr>
        <p:spPr>
          <a:xfrm>
            <a:off x="1536891" y="3412130"/>
            <a:ext cx="1958856" cy="474388"/>
          </a:xfrm>
          <a:prstGeom prst="rect">
            <a:avLst/>
          </a:prstGeom>
          <a:noFill/>
          <a:ln w="12700" cap="flat" cmpd="sng" algn="ctr">
            <a:solidFill>
              <a:srgbClr val="2F86D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2F86D2"/>
                </a:solidFill>
              </a:rPr>
              <a:t>Fields</a:t>
            </a:r>
          </a:p>
        </p:txBody>
      </p:sp>
      <p:cxnSp>
        <p:nvCxnSpPr>
          <p:cNvPr id="19" name="Gerade Verbindung mit Pfeil 18">
            <a:extLst>
              <a:ext uri="{FF2B5EF4-FFF2-40B4-BE49-F238E27FC236}">
                <a16:creationId xmlns:a16="http://schemas.microsoft.com/office/drawing/2014/main" id="{42E44DCC-01EC-4069-A28C-4C1EF8DB8EC5}"/>
              </a:ext>
            </a:extLst>
          </p:cNvPr>
          <p:cNvCxnSpPr>
            <a:cxnSpLocks/>
            <a:stCxn id="18" idx="3"/>
          </p:cNvCxnSpPr>
          <p:nvPr/>
        </p:nvCxnSpPr>
        <p:spPr>
          <a:xfrm flipV="1">
            <a:off x="3495747" y="2835156"/>
            <a:ext cx="1303134" cy="814168"/>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20" name="Gerade Verbindung mit Pfeil 19">
            <a:extLst>
              <a:ext uri="{FF2B5EF4-FFF2-40B4-BE49-F238E27FC236}">
                <a16:creationId xmlns:a16="http://schemas.microsoft.com/office/drawing/2014/main" id="{6243A63C-C310-47F8-848B-C587AE6A43C3}"/>
              </a:ext>
            </a:extLst>
          </p:cNvPr>
          <p:cNvCxnSpPr>
            <a:cxnSpLocks/>
            <a:stCxn id="18" idx="3"/>
          </p:cNvCxnSpPr>
          <p:nvPr/>
        </p:nvCxnSpPr>
        <p:spPr>
          <a:xfrm>
            <a:off x="3495747" y="3649324"/>
            <a:ext cx="1213757" cy="1232059"/>
          </a:xfrm>
          <a:prstGeom prst="straightConnector1">
            <a:avLst/>
          </a:prstGeom>
          <a:ln w="12700" cap="flat" cmpd="sng" algn="ctr">
            <a:solidFill>
              <a:srgbClr val="2F86D2"/>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spTree>
    <p:extLst>
      <p:ext uri="{BB962C8B-B14F-4D97-AF65-F5344CB8AC3E}">
        <p14:creationId xmlns:p14="http://schemas.microsoft.com/office/powerpoint/2010/main" val="313849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9CE29149-A919-4554-9FC3-848A13F4589E}"/>
              </a:ext>
            </a:extLst>
          </p:cNvPr>
          <p:cNvSpPr/>
          <p:nvPr/>
        </p:nvSpPr>
        <p:spPr>
          <a:xfrm>
            <a:off x="8021052" y="3595724"/>
            <a:ext cx="1958856" cy="474388"/>
          </a:xfrm>
          <a:prstGeom prst="rect">
            <a:avLst/>
          </a:prstGeom>
          <a:noFill/>
          <a:ln w="12700" cap="flat" cmpd="sng" algn="ctr">
            <a:solidFill>
              <a:srgbClr val="DC3EB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err="1">
                <a:solidFill>
                  <a:srgbClr val="DC3EB7"/>
                </a:solidFill>
              </a:rPr>
              <a:t>Types</a:t>
            </a:r>
            <a:r>
              <a:rPr lang="de-DE" dirty="0">
                <a:solidFill>
                  <a:srgbClr val="DC3EB7"/>
                </a:solidFill>
              </a:rPr>
              <a:t> </a:t>
            </a:r>
            <a:r>
              <a:rPr lang="de-DE" dirty="0" err="1">
                <a:solidFill>
                  <a:srgbClr val="DC3EB7"/>
                </a:solidFill>
              </a:rPr>
              <a:t>of</a:t>
            </a:r>
            <a:r>
              <a:rPr lang="de-DE" dirty="0">
                <a:solidFill>
                  <a:srgbClr val="DC3EB7"/>
                </a:solidFill>
              </a:rPr>
              <a:t> Fields</a:t>
            </a:r>
          </a:p>
        </p:txBody>
      </p:sp>
      <p:cxnSp>
        <p:nvCxnSpPr>
          <p:cNvPr id="11" name="Gerade Verbindung mit Pfeil 10">
            <a:extLst>
              <a:ext uri="{FF2B5EF4-FFF2-40B4-BE49-F238E27FC236}">
                <a16:creationId xmlns:a16="http://schemas.microsoft.com/office/drawing/2014/main" id="{ADCC0792-0A3C-46CF-852E-9D8D73CA8834}"/>
              </a:ext>
            </a:extLst>
          </p:cNvPr>
          <p:cNvCxnSpPr>
            <a:cxnSpLocks/>
            <a:stCxn id="10" idx="1"/>
          </p:cNvCxnSpPr>
          <p:nvPr/>
        </p:nvCxnSpPr>
        <p:spPr>
          <a:xfrm flipH="1">
            <a:off x="6875188" y="3832918"/>
            <a:ext cx="1145864" cy="630793"/>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cxnSp>
        <p:nvCxnSpPr>
          <p:cNvPr id="13" name="Gerade Verbindung mit Pfeil 12">
            <a:extLst>
              <a:ext uri="{FF2B5EF4-FFF2-40B4-BE49-F238E27FC236}">
                <a16:creationId xmlns:a16="http://schemas.microsoft.com/office/drawing/2014/main" id="{014D1E39-6438-453E-8628-BF78F39A3E58}"/>
              </a:ext>
            </a:extLst>
          </p:cNvPr>
          <p:cNvCxnSpPr>
            <a:cxnSpLocks/>
            <a:stCxn id="10" idx="1"/>
          </p:cNvCxnSpPr>
          <p:nvPr/>
        </p:nvCxnSpPr>
        <p:spPr>
          <a:xfrm flipH="1" flipV="1">
            <a:off x="6875188" y="3038978"/>
            <a:ext cx="1145864" cy="793940"/>
          </a:xfrm>
          <a:prstGeom prst="straightConnector1">
            <a:avLst/>
          </a:prstGeom>
          <a:ln w="12700" cap="flat" cmpd="sng" algn="ctr">
            <a:solidFill>
              <a:srgbClr val="DC3EB7"/>
            </a:solidFill>
            <a:prstDash val="solid"/>
            <a:round/>
            <a:headEnd type="none" w="med" len="med"/>
            <a:tailEnd type="triangle" w="med" len="med"/>
          </a:ln>
        </p:spPr>
        <p:style>
          <a:lnRef idx="0">
            <a:scrgbClr r="0" g="0" b="0"/>
          </a:lnRef>
          <a:fillRef idx="0">
            <a:scrgbClr r="0" g="0" b="0"/>
          </a:fillRef>
          <a:effectRef idx="0">
            <a:scrgbClr r="0" g="0" b="0"/>
          </a:effectRef>
          <a:fontRef idx="minor">
            <a:schemeClr val="dk1"/>
          </a:fontRef>
        </p:style>
      </p:cxnSp>
      <p:pic>
        <p:nvPicPr>
          <p:cNvPr id="7" name="Picture 6">
            <a:extLst>
              <a:ext uri="{FF2B5EF4-FFF2-40B4-BE49-F238E27FC236}">
                <a16:creationId xmlns:a16="http://schemas.microsoft.com/office/drawing/2014/main" id="{2C33ACD0-F958-4F5C-842C-179F0D49E8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a:extLst>
              <a:ext uri="{FF2B5EF4-FFF2-40B4-BE49-F238E27FC236}">
                <a16:creationId xmlns:a16="http://schemas.microsoft.com/office/drawing/2014/main" id="{13DB582E-31E6-43D1-B1ED-EC4A4B775162}"/>
              </a:ext>
            </a:extLst>
          </p:cNvPr>
          <p:cNvSpPr/>
          <p:nvPr/>
        </p:nvSpPr>
        <p:spPr>
          <a:xfrm>
            <a:off x="4572000" y="2133997"/>
            <a:ext cx="3449052"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Author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name: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posts: </a:t>
            </a:r>
            <a:r>
              <a:rPr lang="en-US" dirty="0">
                <a:solidFill>
                  <a:srgbClr val="236EBF"/>
                </a:solidFill>
                <a:latin typeface="Fira Code" panose="020B0509050000020004" pitchFamily="49" charset="0"/>
              </a:rPr>
              <a:t>[</a:t>
            </a:r>
            <a:r>
              <a:rPr lang="en-US" dirty="0">
                <a:solidFill>
                  <a:srgbClr val="DC3EB7"/>
                </a:solidFill>
                <a:latin typeface="Fira Code" panose="020B0509050000020004" pitchFamily="49" charset="0"/>
              </a:rPr>
              <a:t>Post</a:t>
            </a:r>
            <a:r>
              <a:rPr lang="en-US" dirty="0">
                <a:solidFill>
                  <a:srgbClr val="7B30D0"/>
                </a:solidFill>
                <a:latin typeface="Fira Code" panose="020B0509050000020004" pitchFamily="49" charset="0"/>
              </a:rPr>
              <a:t>!</a:t>
            </a:r>
            <a:r>
              <a:rPr lang="en-US" dirty="0">
                <a:solidFill>
                  <a:srgbClr val="236EBF"/>
                </a:solidFill>
                <a:latin typeface="Fira Code" panose="020B0509050000020004" pitchFamily="49" charset="0"/>
              </a:rPr>
              <a:t>]</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2" name="Rechteck 11">
            <a:extLst>
              <a:ext uri="{FF2B5EF4-FFF2-40B4-BE49-F238E27FC236}">
                <a16:creationId xmlns:a16="http://schemas.microsoft.com/office/drawing/2014/main" id="{4E77257A-259A-466B-B818-8661FE8B235C}"/>
              </a:ext>
            </a:extLst>
          </p:cNvPr>
          <p:cNvSpPr/>
          <p:nvPr/>
        </p:nvSpPr>
        <p:spPr>
          <a:xfrm>
            <a:off x="4572000" y="4224919"/>
            <a:ext cx="3449053" cy="1754326"/>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id: </a:t>
            </a:r>
            <a:r>
              <a:rPr lang="en-US" dirty="0">
                <a:solidFill>
                  <a:srgbClr val="DC3EB7"/>
                </a:solidFill>
                <a:latin typeface="Fira Code" panose="020B0509050000020004" pitchFamily="49" charset="0"/>
              </a:rPr>
              <a:t>Int</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title: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 </a:t>
            </a:r>
            <a:r>
              <a:rPr lang="en-US" dirty="0">
                <a:solidFill>
                  <a:srgbClr val="DC3EB7"/>
                </a:solidFill>
                <a:latin typeface="Fira Code" panose="020B0509050000020004" pitchFamily="49" charset="0"/>
              </a:rPr>
              <a:t>Author</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chemeClr val="bg2">
                    <a:lumMod val="75000"/>
                  </a:schemeClr>
                </a:solidFill>
                <a:latin typeface="Fira Code" panose="020B0509050000020004" pitchFamily="49" charset="0"/>
              </a:rPr>
              <a:t>}</a:t>
            </a:r>
          </a:p>
        </p:txBody>
      </p:sp>
      <p:sp>
        <p:nvSpPr>
          <p:cNvPr id="14" name="Titel 1">
            <a:extLst>
              <a:ext uri="{FF2B5EF4-FFF2-40B4-BE49-F238E27FC236}">
                <a16:creationId xmlns:a16="http://schemas.microsoft.com/office/drawing/2014/main" id="{5FA49EE1-7936-4F6C-862A-B089BCC8EC40}"/>
              </a:ext>
            </a:extLst>
          </p:cNvPr>
          <p:cNvSpPr>
            <a:spLocks noGrp="1"/>
          </p:cNvSpPr>
          <p:nvPr>
            <p:ph type="title"/>
          </p:nvPr>
        </p:nvSpPr>
        <p:spPr>
          <a:xfrm>
            <a:off x="1754318" y="456512"/>
            <a:ext cx="8683364" cy="1325563"/>
          </a:xfrm>
        </p:spPr>
        <p:txBody>
          <a:bodyPr/>
          <a:lstStyle/>
          <a:p>
            <a:pPr algn="ctr"/>
            <a:r>
              <a:rPr lang="de-DE" dirty="0" err="1">
                <a:solidFill>
                  <a:srgbClr val="E10098"/>
                </a:solidFill>
              </a:rPr>
              <a:t>Object</a:t>
            </a:r>
            <a:r>
              <a:rPr lang="de-DE" dirty="0">
                <a:solidFill>
                  <a:srgbClr val="E10098"/>
                </a:solidFill>
              </a:rPr>
              <a:t> </a:t>
            </a:r>
            <a:r>
              <a:rPr lang="de-DE" dirty="0" err="1"/>
              <a:t>Types</a:t>
            </a:r>
            <a:endParaRPr lang="de-DE" dirty="0"/>
          </a:p>
        </p:txBody>
      </p:sp>
    </p:spTree>
    <p:extLst>
      <p:ext uri="{BB962C8B-B14F-4D97-AF65-F5344CB8AC3E}">
        <p14:creationId xmlns:p14="http://schemas.microsoft.com/office/powerpoint/2010/main" val="63561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33C56-4E11-4D94-9C1B-CE9FB45DFD1B}"/>
              </a:ext>
            </a:extLst>
          </p:cNvPr>
          <p:cNvSpPr>
            <a:spLocks noGrp="1"/>
          </p:cNvSpPr>
          <p:nvPr>
            <p:ph type="title"/>
          </p:nvPr>
        </p:nvSpPr>
        <p:spPr/>
        <p:txBody>
          <a:bodyPr/>
          <a:lstStyle/>
          <a:p>
            <a:pPr algn="ctr"/>
            <a:r>
              <a:rPr lang="de-DE" dirty="0"/>
              <a:t>Demo Time –  Simple Blog App</a:t>
            </a:r>
          </a:p>
        </p:txBody>
      </p:sp>
      <p:pic>
        <p:nvPicPr>
          <p:cNvPr id="5" name="Grafik 4">
            <a:extLst>
              <a:ext uri="{FF2B5EF4-FFF2-40B4-BE49-F238E27FC236}">
                <a16:creationId xmlns:a16="http://schemas.microsoft.com/office/drawing/2014/main" id="{A7F5E196-A167-49C9-B577-3BEA96BC2FC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9196" y="2468880"/>
            <a:ext cx="2160000" cy="2160000"/>
          </a:xfrm>
          <a:prstGeom prst="rect">
            <a:avLst/>
          </a:prstGeom>
        </p:spPr>
      </p:pic>
      <p:pic>
        <p:nvPicPr>
          <p:cNvPr id="7" name="Grafik 6">
            <a:extLst>
              <a:ext uri="{FF2B5EF4-FFF2-40B4-BE49-F238E27FC236}">
                <a16:creationId xmlns:a16="http://schemas.microsoft.com/office/drawing/2014/main" id="{DAF3E33A-6B34-4CD1-B63D-05F47D1695F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3322" y="2468880"/>
            <a:ext cx="2160000" cy="2160000"/>
          </a:xfrm>
          <a:prstGeom prst="rect">
            <a:avLst/>
          </a:prstGeom>
        </p:spPr>
      </p:pic>
      <p:cxnSp>
        <p:nvCxnSpPr>
          <p:cNvPr id="9" name="Gerade Verbindung mit Pfeil 8">
            <a:extLst>
              <a:ext uri="{FF2B5EF4-FFF2-40B4-BE49-F238E27FC236}">
                <a16:creationId xmlns:a16="http://schemas.microsoft.com/office/drawing/2014/main" id="{92A1512D-9185-4C9B-A605-587121567BE3}"/>
              </a:ext>
            </a:extLst>
          </p:cNvPr>
          <p:cNvCxnSpPr/>
          <p:nvPr/>
        </p:nvCxnSpPr>
        <p:spPr>
          <a:xfrm>
            <a:off x="4881667" y="3604196"/>
            <a:ext cx="1844168" cy="0"/>
          </a:xfrm>
          <a:prstGeom prst="straightConnector1">
            <a:avLst/>
          </a:prstGeom>
          <a:ln w="76200">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pic>
        <p:nvPicPr>
          <p:cNvPr id="6" name="Picture 6">
            <a:extLst>
              <a:ext uri="{FF2B5EF4-FFF2-40B4-BE49-F238E27FC236}">
                <a16:creationId xmlns:a16="http://schemas.microsoft.com/office/drawing/2014/main" id="{C4D40EAD-6734-4CF2-996C-538E68C7717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0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B321063-BA68-4509-92AD-312777C4ED4F}"/>
              </a:ext>
            </a:extLst>
          </p:cNvPr>
          <p:cNvSpPr/>
          <p:nvPr/>
        </p:nvSpPr>
        <p:spPr>
          <a:xfrm>
            <a:off x="926432" y="2336244"/>
            <a:ext cx="5169568" cy="1477328"/>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5FD08E23-8BA9-4DA9-B317-140050312C18}"/>
              </a:ext>
            </a:extLst>
          </p:cNvPr>
          <p:cNvSpPr/>
          <p:nvPr/>
        </p:nvSpPr>
        <p:spPr>
          <a:xfrm>
            <a:off x="6096000" y="2336244"/>
            <a:ext cx="6096000" cy="1200329"/>
          </a:xfrm>
          <a:prstGeom prst="rect">
            <a:avLst/>
          </a:prstGeom>
        </p:spPr>
        <p:txBody>
          <a:bodyPr>
            <a:spAutoFit/>
          </a:bodyPr>
          <a:lstStyle/>
          <a:p>
            <a:r>
              <a:rPr lang="en-US" dirty="0">
                <a:solidFill>
                  <a:srgbClr val="7B30D0"/>
                </a:solidFill>
                <a:latin typeface="Fira Code" panose="020B0509050000020004" pitchFamily="49" charset="0"/>
              </a:rPr>
              <a:t>type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Post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String</a:t>
            </a:r>
            <a:r>
              <a:rPr lang="en-US" dirty="0">
                <a:solidFill>
                  <a:srgbClr val="7B30D0"/>
                </a:solidFill>
                <a:latin typeface="Fira Code" panose="020B0509050000020004" pitchFamily="49" charset="0"/>
              </a:rPr>
              <a: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a:t>
            </a:r>
          </a:p>
        </p:txBody>
      </p:sp>
      <p:pic>
        <p:nvPicPr>
          <p:cNvPr id="4" name="Picture 6">
            <a:extLst>
              <a:ext uri="{FF2B5EF4-FFF2-40B4-BE49-F238E27FC236}">
                <a16:creationId xmlns:a16="http://schemas.microsoft.com/office/drawing/2014/main" id="{9069BD8E-E099-4E24-9DF2-EC2E16377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F127B0AA-CD3D-4E08-B2EF-24ED0AAFB8B5}"/>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2" name="Textfeld 11">
            <a:extLst>
              <a:ext uri="{FF2B5EF4-FFF2-40B4-BE49-F238E27FC236}">
                <a16:creationId xmlns:a16="http://schemas.microsoft.com/office/drawing/2014/main" id="{B3C89B06-EE7D-44D8-A605-79603E5D69A5}"/>
              </a:ext>
            </a:extLst>
          </p:cNvPr>
          <p:cNvSpPr txBox="1"/>
          <p:nvPr/>
        </p:nvSpPr>
        <p:spPr>
          <a:xfrm>
            <a:off x="1800291" y="4121977"/>
            <a:ext cx="1710925" cy="523220"/>
          </a:xfrm>
          <a:prstGeom prst="rect">
            <a:avLst/>
          </a:prstGeom>
          <a:noFill/>
        </p:spPr>
        <p:txBody>
          <a:bodyPr wrap="square" rtlCol="0">
            <a:spAutoFit/>
          </a:bodyPr>
          <a:lstStyle/>
          <a:p>
            <a:pPr algn="ctr"/>
            <a:r>
              <a:rPr lang="de-DE" sz="2800" dirty="0"/>
              <a:t>Query</a:t>
            </a:r>
          </a:p>
        </p:txBody>
      </p:sp>
      <p:sp>
        <p:nvSpPr>
          <p:cNvPr id="13" name="Textfeld 12">
            <a:extLst>
              <a:ext uri="{FF2B5EF4-FFF2-40B4-BE49-F238E27FC236}">
                <a16:creationId xmlns:a16="http://schemas.microsoft.com/office/drawing/2014/main" id="{B3C89B06-EE7D-44D8-A605-79603E5D69A5}"/>
              </a:ext>
            </a:extLst>
          </p:cNvPr>
          <p:cNvSpPr txBox="1"/>
          <p:nvPr/>
        </p:nvSpPr>
        <p:spPr>
          <a:xfrm>
            <a:off x="7433075" y="4121977"/>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18079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4427220" y="4693920"/>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Arguments</a:t>
            </a:r>
          </a:p>
        </p:txBody>
      </p:sp>
      <p:cxnSp>
        <p:nvCxnSpPr>
          <p:cNvPr id="4" name="Gerade Verbindung mit Pfeil 3">
            <a:extLst>
              <a:ext uri="{FF2B5EF4-FFF2-40B4-BE49-F238E27FC236}">
                <a16:creationId xmlns:a16="http://schemas.microsoft.com/office/drawing/2014/main" id="{E1FC9C58-507D-4FA3-AAB3-66E73AAD6C65}"/>
              </a:ext>
            </a:extLst>
          </p:cNvPr>
          <p:cNvCxnSpPr>
            <a:stCxn id="2" idx="0"/>
          </p:cNvCxnSpPr>
          <p:nvPr/>
        </p:nvCxnSpPr>
        <p:spPr>
          <a:xfrm flipH="1" flipV="1">
            <a:off x="3299460" y="3074908"/>
            <a:ext cx="2373630" cy="1619012"/>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2265A91D-F8F7-4F7E-A9C0-936DD671BFFE}"/>
              </a:ext>
            </a:extLst>
          </p:cNvPr>
          <p:cNvCxnSpPr>
            <a:stCxn id="2" idx="0"/>
          </p:cNvCxnSpPr>
          <p:nvPr/>
        </p:nvCxnSpPr>
        <p:spPr>
          <a:xfrm flipV="1">
            <a:off x="5673090" y="3284220"/>
            <a:ext cx="2434590" cy="1409700"/>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E370486-F0DE-456C-A6E3-5993A23BC7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9FC2C3DC-0B2E-4214-8EB1-EBBAA639952D}"/>
              </a:ext>
            </a:extLst>
          </p:cNvPr>
          <p:cNvSpPr>
            <a:spLocks noGrp="1"/>
          </p:cNvSpPr>
          <p:nvPr>
            <p:ph type="title"/>
          </p:nvPr>
        </p:nvSpPr>
        <p:spPr>
          <a:xfrm>
            <a:off x="1754318" y="456512"/>
            <a:ext cx="8683364" cy="1325563"/>
          </a:xfrm>
        </p:spPr>
        <p:txBody>
          <a:bodyPr/>
          <a:lstStyle/>
          <a:p>
            <a:pPr algn="ctr"/>
            <a:r>
              <a:rPr lang="de-DE" dirty="0"/>
              <a:t>Argumente</a:t>
            </a:r>
          </a:p>
        </p:txBody>
      </p:sp>
      <p:sp>
        <p:nvSpPr>
          <p:cNvPr id="10" name="Rechteck 9">
            <a:extLst>
              <a:ext uri="{FF2B5EF4-FFF2-40B4-BE49-F238E27FC236}">
                <a16:creationId xmlns:a16="http://schemas.microsoft.com/office/drawing/2014/main" id="{CC39C8E3-4E24-438D-8FCA-DA72A960A837}"/>
              </a:ext>
            </a:extLst>
          </p:cNvPr>
          <p:cNvSpPr/>
          <p:nvPr/>
        </p:nvSpPr>
        <p:spPr>
          <a:xfrm>
            <a:off x="926432" y="2336244"/>
            <a:ext cx="5169568" cy="1477328"/>
          </a:xfrm>
          <a:prstGeom prst="rect">
            <a:avLst/>
          </a:prstGeom>
        </p:spPr>
        <p:txBody>
          <a:bodyPr wrap="square">
            <a:spAutoFit/>
          </a:bodyPr>
          <a:lstStyle/>
          <a:p>
            <a:r>
              <a:rPr lang="en-US" dirty="0">
                <a:solidFill>
                  <a:schemeClr val="bg2">
                    <a:lumMod val="75000"/>
                  </a:schemeClr>
                </a:solidFill>
                <a:latin typeface="Fira Code" panose="020B0509050000020004" pitchFamily="49" charset="0"/>
              </a:rPr>
              <a:t>query {</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2</a:t>
            </a:r>
            <a:r>
              <a:rPr lang="en-US" dirty="0">
                <a:solidFill>
                  <a:srgbClr val="236EBF"/>
                </a:solidFill>
                <a:latin typeface="Fira Code" panose="020B0509050000020004" pitchFamily="49" charset="0"/>
              </a:rPr>
              <a:t>) </a:t>
            </a:r>
            <a:r>
              <a:rPr lang="en-US" dirty="0">
                <a:solidFill>
                  <a:schemeClr val="bg2">
                    <a:lumMod val="75000"/>
                  </a:schemeClr>
                </a:solidFill>
                <a:latin typeface="Fira Code" panose="020B0509050000020004" pitchFamily="49" charset="0"/>
              </a:rPr>
              <a:t>{</a:t>
            </a:r>
          </a:p>
          <a:p>
            <a:r>
              <a:rPr lang="en-US" dirty="0">
                <a:solidFill>
                  <a:schemeClr val="bg2">
                    <a:lumMod val="75000"/>
                  </a:schemeClr>
                </a:solidFill>
                <a:latin typeface="Fira Code" panose="020B0509050000020004" pitchFamily="49" charset="0"/>
              </a:rPr>
              <a:t>    name</a:t>
            </a:r>
          </a:p>
          <a:p>
            <a:r>
              <a:rPr lang="en-US" dirty="0">
                <a:solidFill>
                  <a:schemeClr val="bg2">
                    <a:lumMod val="75000"/>
                  </a:schemeClr>
                </a:solidFill>
                <a:latin typeface="Fira Code" panose="020B0509050000020004" pitchFamily="49" charset="0"/>
              </a:rPr>
              <a:t>  }</a:t>
            </a:r>
          </a:p>
          <a:p>
            <a:r>
              <a:rPr lang="en-US" dirty="0">
                <a:solidFill>
                  <a:schemeClr val="bg2">
                    <a:lumMod val="75000"/>
                  </a:schemeClr>
                </a:solidFill>
                <a:latin typeface="Fira Code" panose="020B0509050000020004" pitchFamily="49" charset="0"/>
              </a:rPr>
              <a:t>}</a:t>
            </a:r>
          </a:p>
        </p:txBody>
      </p:sp>
      <p:sp>
        <p:nvSpPr>
          <p:cNvPr id="11" name="Rechteck 10">
            <a:extLst>
              <a:ext uri="{FF2B5EF4-FFF2-40B4-BE49-F238E27FC236}">
                <a16:creationId xmlns:a16="http://schemas.microsoft.com/office/drawing/2014/main" id="{5DF7BFC7-71EC-4FB7-A5F4-FD5C7482ABD3}"/>
              </a:ext>
            </a:extLst>
          </p:cNvPr>
          <p:cNvSpPr/>
          <p:nvPr/>
        </p:nvSpPr>
        <p:spPr>
          <a:xfrm>
            <a:off x="6096000" y="2336244"/>
            <a:ext cx="6096000" cy="1200329"/>
          </a:xfrm>
          <a:prstGeom prst="rect">
            <a:avLst/>
          </a:prstGeom>
        </p:spPr>
        <p:txBody>
          <a:bodyPr>
            <a:spAutoFit/>
          </a:bodyPr>
          <a:lstStyle/>
          <a:p>
            <a:r>
              <a:rPr lang="en-US" dirty="0">
                <a:solidFill>
                  <a:schemeClr val="bg2">
                    <a:lumMod val="75000"/>
                  </a:schemeClr>
                </a:solidFill>
                <a:latin typeface="Fira Code" panose="020B0509050000020004" pitchFamily="49" charset="0"/>
              </a:rPr>
              <a:t>type Post {</a:t>
            </a:r>
          </a:p>
          <a:p>
            <a:r>
              <a:rPr lang="en-US" dirty="0">
                <a:solidFill>
                  <a:schemeClr val="bg2">
                    <a:lumMod val="75000"/>
                  </a:schemeClr>
                </a:solidFill>
                <a:latin typeface="Fira Code" panose="020B0509050000020004" pitchFamily="49" charset="0"/>
              </a:rPr>
              <a:t>  title: String!</a:t>
            </a:r>
          </a:p>
          <a:p>
            <a:r>
              <a:rPr lang="en-US" dirty="0">
                <a:solidFill>
                  <a:srgbClr val="2F86D2"/>
                </a:solidFill>
                <a:latin typeface="Fira Code" panose="020B0509050000020004" pitchFamily="49" charset="0"/>
              </a:rPr>
              <a:t>  </a:t>
            </a:r>
            <a:r>
              <a:rPr lang="en-US" dirty="0">
                <a:solidFill>
                  <a:schemeClr val="bg2">
                    <a:lumMod val="75000"/>
                  </a:schemeClr>
                </a:solidFill>
                <a:latin typeface="Fira Code" panose="020B0509050000020004" pitchFamily="49" charset="0"/>
              </a:rPr>
              <a:t>content</a:t>
            </a:r>
            <a:r>
              <a:rPr lang="en-US" dirty="0">
                <a:solidFill>
                  <a:srgbClr val="236EBF"/>
                </a:solidFill>
                <a:latin typeface="Fira Code" panose="020B0509050000020004" pitchFamily="49" charset="0"/>
              </a:rPr>
              <a:t>(</a:t>
            </a:r>
            <a:r>
              <a:rPr lang="en-US" dirty="0" err="1">
                <a:solidFill>
                  <a:srgbClr val="B1108E"/>
                </a:solidFill>
                <a:latin typeface="Fira Code" panose="020B0509050000020004" pitchFamily="49" charset="0"/>
              </a:rPr>
              <a:t>maxChars</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chemeClr val="bg2">
                    <a:lumMod val="75000"/>
                  </a:schemeClr>
                </a:solidFill>
                <a:latin typeface="Fira Code" panose="020B0509050000020004" pitchFamily="49" charset="0"/>
              </a:rPr>
              <a:t>): String!</a:t>
            </a:r>
          </a:p>
          <a:p>
            <a:r>
              <a:rPr lang="en-US" dirty="0">
                <a:solidFill>
                  <a:schemeClr val="bg2">
                    <a:lumMod val="75000"/>
                  </a:schemeClr>
                </a:solidFill>
                <a:latin typeface="Fira Code" panose="020B0509050000020004" pitchFamily="49" charset="0"/>
              </a:rPr>
              <a:t>}</a:t>
            </a:r>
          </a:p>
        </p:txBody>
      </p:sp>
    </p:spTree>
    <p:extLst>
      <p:ext uri="{BB962C8B-B14F-4D97-AF65-F5344CB8AC3E}">
        <p14:creationId xmlns:p14="http://schemas.microsoft.com/office/powerpoint/2010/main" val="16101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a:xfrm>
            <a:off x="838200" y="365125"/>
            <a:ext cx="10515600" cy="1325563"/>
          </a:xfrm>
        </p:spPr>
        <p:txBody>
          <a:bodyPr/>
          <a:lstStyle/>
          <a:p>
            <a:pPr algn="ctr"/>
            <a:r>
              <a:rPr lang="de-DE" dirty="0">
                <a:solidFill>
                  <a:schemeClr val="bg1"/>
                </a:solidFill>
              </a:rPr>
              <a:t>REST</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33EA2DE9-A846-433E-8AB1-9419CDF7B0D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9680" y="2889000"/>
            <a:ext cx="1080000" cy="1080000"/>
          </a:xfrm>
          <a:prstGeom prst="rect">
            <a:avLst/>
          </a:prstGeom>
        </p:spPr>
      </p:pic>
      <p:pic>
        <p:nvPicPr>
          <p:cNvPr id="7" name="Grafik 6" descr="Server">
            <a:extLst>
              <a:ext uri="{FF2B5EF4-FFF2-40B4-BE49-F238E27FC236}">
                <a16:creationId xmlns:a16="http://schemas.microsoft.com/office/drawing/2014/main" id="{42B439FB-D4E3-4977-B9E0-7BAA0F1C52D8}"/>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30581" y="3054600"/>
            <a:ext cx="914400" cy="914400"/>
          </a:xfrm>
          <a:prstGeom prst="rect">
            <a:avLst/>
          </a:prstGeom>
        </p:spPr>
      </p:pic>
      <p:cxnSp>
        <p:nvCxnSpPr>
          <p:cNvPr id="17" name="Gerade Verbindung mit Pfeil 16">
            <a:extLst>
              <a:ext uri="{FF2B5EF4-FFF2-40B4-BE49-F238E27FC236}">
                <a16:creationId xmlns:a16="http://schemas.microsoft.com/office/drawing/2014/main" id="{410051E3-C482-4D47-ABAD-529CC269354A}"/>
              </a:ext>
            </a:extLst>
          </p:cNvPr>
          <p:cNvCxnSpPr>
            <a:cxnSpLocks/>
          </p:cNvCxnSpPr>
          <p:nvPr/>
        </p:nvCxnSpPr>
        <p:spPr>
          <a:xfrm>
            <a:off x="2558845" y="2368073"/>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E486BD9-DBF1-4802-AF92-F2E6CBBDD542}"/>
              </a:ext>
            </a:extLst>
          </p:cNvPr>
          <p:cNvCxnSpPr>
            <a:cxnSpLocks/>
          </p:cNvCxnSpPr>
          <p:nvPr/>
        </p:nvCxnSpPr>
        <p:spPr>
          <a:xfrm>
            <a:off x="2558845" y="3594388"/>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BE49138B-7DFC-4AFD-BA4D-49557ACDB905}"/>
              </a:ext>
            </a:extLst>
          </p:cNvPr>
          <p:cNvCxnSpPr>
            <a:cxnSpLocks/>
          </p:cNvCxnSpPr>
          <p:nvPr/>
        </p:nvCxnSpPr>
        <p:spPr>
          <a:xfrm>
            <a:off x="2558845" y="2891641"/>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0867F58-7EBA-4A7D-BB2D-572DD2ACB01C}"/>
              </a:ext>
            </a:extLst>
          </p:cNvPr>
          <p:cNvCxnSpPr>
            <a:cxnSpLocks/>
          </p:cNvCxnSpPr>
          <p:nvPr/>
        </p:nvCxnSpPr>
        <p:spPr>
          <a:xfrm>
            <a:off x="2558845" y="4124233"/>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A5596-258B-4F18-9307-DE51E556213C}"/>
              </a:ext>
            </a:extLst>
          </p:cNvPr>
          <p:cNvSpPr txBox="1"/>
          <p:nvPr/>
        </p:nvSpPr>
        <p:spPr>
          <a:xfrm>
            <a:off x="2558845" y="1904873"/>
            <a:ext cx="2238370" cy="369332"/>
          </a:xfrm>
          <a:prstGeom prst="rect">
            <a:avLst/>
          </a:prstGeom>
          <a:noFill/>
          <a:ln>
            <a:solidFill>
              <a:schemeClr val="tx1"/>
            </a:solidFill>
          </a:ln>
        </p:spPr>
        <p:txBody>
          <a:bodyPr wrap="none" rtlCol="0">
            <a:spAutoFit/>
          </a:bodyPr>
          <a:lstStyle/>
          <a:p>
            <a:r>
              <a:rPr lang="de-DE" dirty="0"/>
              <a:t>GET /</a:t>
            </a:r>
            <a:r>
              <a:rPr lang="de-DE" dirty="0" err="1"/>
              <a:t>users</a:t>
            </a:r>
            <a:r>
              <a:rPr lang="de-DE" dirty="0"/>
              <a:t>/alex/</a:t>
            </a:r>
            <a:r>
              <a:rPr lang="de-DE" dirty="0" err="1"/>
              <a:t>posts</a:t>
            </a:r>
            <a:endParaRPr lang="de-DE" dirty="0"/>
          </a:p>
        </p:txBody>
      </p:sp>
      <p:sp>
        <p:nvSpPr>
          <p:cNvPr id="27" name="Textfeld 26">
            <a:extLst>
              <a:ext uri="{FF2B5EF4-FFF2-40B4-BE49-F238E27FC236}">
                <a16:creationId xmlns:a16="http://schemas.microsoft.com/office/drawing/2014/main" id="{BEC6349C-E01D-46AE-B57F-25049ADAE601}"/>
              </a:ext>
            </a:extLst>
          </p:cNvPr>
          <p:cNvSpPr txBox="1"/>
          <p:nvPr/>
        </p:nvSpPr>
        <p:spPr>
          <a:xfrm>
            <a:off x="2558845" y="2452565"/>
            <a:ext cx="792205" cy="369332"/>
          </a:xfrm>
          <a:prstGeom prst="rect">
            <a:avLst/>
          </a:prstGeom>
          <a:noFill/>
          <a:ln>
            <a:solidFill>
              <a:schemeClr val="tx1"/>
            </a:solidFill>
          </a:ln>
        </p:spPr>
        <p:txBody>
          <a:bodyPr wrap="none" rtlCol="0">
            <a:spAutoFit/>
          </a:bodyPr>
          <a:lstStyle/>
          <a:p>
            <a:r>
              <a:rPr lang="de-DE" dirty="0"/>
              <a:t>[1,2,3]</a:t>
            </a:r>
          </a:p>
        </p:txBody>
      </p:sp>
      <p:sp>
        <p:nvSpPr>
          <p:cNvPr id="28" name="Textfeld 27">
            <a:extLst>
              <a:ext uri="{FF2B5EF4-FFF2-40B4-BE49-F238E27FC236}">
                <a16:creationId xmlns:a16="http://schemas.microsoft.com/office/drawing/2014/main" id="{BAD99CAD-832A-42B4-82BF-6331694A5A2E}"/>
              </a:ext>
            </a:extLst>
          </p:cNvPr>
          <p:cNvSpPr txBox="1"/>
          <p:nvPr/>
        </p:nvSpPr>
        <p:spPr>
          <a:xfrm>
            <a:off x="2558845" y="3168244"/>
            <a:ext cx="1629613" cy="369332"/>
          </a:xfrm>
          <a:prstGeom prst="rect">
            <a:avLst/>
          </a:prstGeom>
          <a:noFill/>
          <a:ln>
            <a:solidFill>
              <a:schemeClr val="tx1"/>
            </a:solidFill>
          </a:ln>
        </p:spPr>
        <p:txBody>
          <a:bodyPr wrap="none" rtlCol="0">
            <a:spAutoFit/>
          </a:bodyPr>
          <a:lstStyle/>
          <a:p>
            <a:r>
              <a:rPr lang="de-DE" dirty="0"/>
              <a:t>GET /</a:t>
            </a:r>
            <a:r>
              <a:rPr lang="de-DE" dirty="0" err="1"/>
              <a:t>posts</a:t>
            </a:r>
            <a:r>
              <a:rPr lang="de-DE" dirty="0"/>
              <a:t>/{ID}</a:t>
            </a:r>
          </a:p>
        </p:txBody>
      </p:sp>
      <p:sp>
        <p:nvSpPr>
          <p:cNvPr id="29" name="Textfeld 28">
            <a:extLst>
              <a:ext uri="{FF2B5EF4-FFF2-40B4-BE49-F238E27FC236}">
                <a16:creationId xmlns:a16="http://schemas.microsoft.com/office/drawing/2014/main" id="{DBF6AA26-CA8A-48EC-835D-A49244C27625}"/>
              </a:ext>
            </a:extLst>
          </p:cNvPr>
          <p:cNvSpPr txBox="1"/>
          <p:nvPr/>
        </p:nvSpPr>
        <p:spPr>
          <a:xfrm>
            <a:off x="2558845" y="3681781"/>
            <a:ext cx="3221523" cy="369332"/>
          </a:xfrm>
          <a:prstGeom prst="rect">
            <a:avLst/>
          </a:prstGeom>
          <a:noFill/>
          <a:ln>
            <a:solidFill>
              <a:schemeClr val="tx1"/>
            </a:solidFill>
          </a:ln>
        </p:spPr>
        <p:txBody>
          <a:bodyPr wrap="none" rtlCol="0">
            <a:spAutoFit/>
          </a:bodyPr>
          <a:lstStyle/>
          <a:p>
            <a:r>
              <a:rPr lang="de-DE" dirty="0"/>
              <a:t>{</a:t>
            </a:r>
            <a:r>
              <a:rPr lang="de-DE" dirty="0" err="1"/>
              <a:t>name</a:t>
            </a:r>
            <a:r>
              <a:rPr lang="de-DE" dirty="0"/>
              <a:t>: "…", </a:t>
            </a:r>
            <a:r>
              <a:rPr lang="de-DE" dirty="0" err="1"/>
              <a:t>commentIDs</a:t>
            </a:r>
            <a:r>
              <a:rPr lang="de-DE" dirty="0"/>
              <a:t>: [1,2] }</a:t>
            </a:r>
          </a:p>
        </p:txBody>
      </p:sp>
      <p:cxnSp>
        <p:nvCxnSpPr>
          <p:cNvPr id="15" name="Gerade Verbindung mit Pfeil 14">
            <a:extLst>
              <a:ext uri="{FF2B5EF4-FFF2-40B4-BE49-F238E27FC236}">
                <a16:creationId xmlns:a16="http://schemas.microsoft.com/office/drawing/2014/main" id="{D8AD2CCA-5CBF-44D8-AAA7-5D6904C7BE97}"/>
              </a:ext>
            </a:extLst>
          </p:cNvPr>
          <p:cNvCxnSpPr>
            <a:cxnSpLocks/>
          </p:cNvCxnSpPr>
          <p:nvPr/>
        </p:nvCxnSpPr>
        <p:spPr>
          <a:xfrm>
            <a:off x="2558845" y="4870130"/>
            <a:ext cx="70939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AC3D1F8-1264-4133-AA12-8066CA5507E9}"/>
              </a:ext>
            </a:extLst>
          </p:cNvPr>
          <p:cNvCxnSpPr>
            <a:cxnSpLocks/>
          </p:cNvCxnSpPr>
          <p:nvPr/>
        </p:nvCxnSpPr>
        <p:spPr>
          <a:xfrm>
            <a:off x="2558845" y="5367317"/>
            <a:ext cx="7093974" cy="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C7F8FC7-BE41-40AA-90DA-D1BF39A0CBF9}"/>
              </a:ext>
            </a:extLst>
          </p:cNvPr>
          <p:cNvSpPr txBox="1"/>
          <p:nvPr/>
        </p:nvSpPr>
        <p:spPr>
          <a:xfrm>
            <a:off x="2558845" y="4444921"/>
            <a:ext cx="2116092" cy="369332"/>
          </a:xfrm>
          <a:prstGeom prst="rect">
            <a:avLst/>
          </a:prstGeom>
          <a:noFill/>
          <a:ln>
            <a:solidFill>
              <a:schemeClr val="tx1"/>
            </a:solidFill>
          </a:ln>
        </p:spPr>
        <p:txBody>
          <a:bodyPr wrap="none" rtlCol="0">
            <a:spAutoFit/>
          </a:bodyPr>
          <a:lstStyle/>
          <a:p>
            <a:r>
              <a:rPr lang="de-DE" dirty="0"/>
              <a:t>GET /</a:t>
            </a:r>
            <a:r>
              <a:rPr lang="de-DE" dirty="0" err="1"/>
              <a:t>comments</a:t>
            </a:r>
            <a:r>
              <a:rPr lang="de-DE" dirty="0"/>
              <a:t>/{ID}</a:t>
            </a:r>
          </a:p>
        </p:txBody>
      </p:sp>
      <p:sp>
        <p:nvSpPr>
          <p:cNvPr id="19" name="Textfeld 18">
            <a:extLst>
              <a:ext uri="{FF2B5EF4-FFF2-40B4-BE49-F238E27FC236}">
                <a16:creationId xmlns:a16="http://schemas.microsoft.com/office/drawing/2014/main" id="{B7F367C7-B23D-4F79-B34A-17FAA2E3C35E}"/>
              </a:ext>
            </a:extLst>
          </p:cNvPr>
          <p:cNvSpPr txBox="1"/>
          <p:nvPr/>
        </p:nvSpPr>
        <p:spPr>
          <a:xfrm>
            <a:off x="2558845" y="4924865"/>
            <a:ext cx="1565813" cy="369332"/>
          </a:xfrm>
          <a:prstGeom prst="rect">
            <a:avLst/>
          </a:prstGeom>
          <a:noFill/>
          <a:ln>
            <a:solidFill>
              <a:schemeClr val="tx1"/>
            </a:solidFill>
          </a:ln>
        </p:spPr>
        <p:txBody>
          <a:bodyPr wrap="none" rtlCol="0">
            <a:spAutoFit/>
          </a:bodyPr>
          <a:lstStyle/>
          <a:p>
            <a:r>
              <a:rPr lang="de-DE" dirty="0"/>
              <a:t>{</a:t>
            </a:r>
            <a:r>
              <a:rPr lang="de-DE" dirty="0" err="1"/>
              <a:t>content</a:t>
            </a:r>
            <a:r>
              <a:rPr lang="de-DE" dirty="0"/>
              <a:t>: "…" }</a:t>
            </a:r>
          </a:p>
        </p:txBody>
      </p:sp>
    </p:spTree>
    <p:extLst>
      <p:ext uri="{BB962C8B-B14F-4D97-AF65-F5344CB8AC3E}">
        <p14:creationId xmlns:p14="http://schemas.microsoft.com/office/powerpoint/2010/main" val="5208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6088491-B930-4688-80B8-B5977E091FD7}"/>
              </a:ext>
            </a:extLst>
          </p:cNvPr>
          <p:cNvSpPr/>
          <p:nvPr/>
        </p:nvSpPr>
        <p:spPr>
          <a:xfrm>
            <a:off x="5359271" y="1919255"/>
            <a:ext cx="2491740" cy="586740"/>
          </a:xfrm>
          <a:prstGeom prst="rect">
            <a:avLst/>
          </a:prstGeom>
          <a:noFill/>
          <a:ln w="12700" cap="flat" cmpd="sng" algn="ctr">
            <a:solidFill>
              <a:srgbClr val="B1108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a:solidFill>
                  <a:srgbClr val="B1108E"/>
                </a:solidFill>
              </a:rPr>
              <a:t>Variable</a:t>
            </a:r>
          </a:p>
        </p:txBody>
      </p:sp>
      <p:cxnSp>
        <p:nvCxnSpPr>
          <p:cNvPr id="4" name="Gerade Verbindung mit Pfeil 3">
            <a:extLst>
              <a:ext uri="{FF2B5EF4-FFF2-40B4-BE49-F238E27FC236}">
                <a16:creationId xmlns:a16="http://schemas.microsoft.com/office/drawing/2014/main" id="{E1FC9C58-507D-4FA3-AAB3-66E73AAD6C65}"/>
              </a:ext>
            </a:extLst>
          </p:cNvPr>
          <p:cNvCxnSpPr>
            <a:cxnSpLocks/>
            <a:stCxn id="2" idx="2"/>
          </p:cNvCxnSpPr>
          <p:nvPr/>
        </p:nvCxnSpPr>
        <p:spPr>
          <a:xfrm>
            <a:off x="6605141" y="2505995"/>
            <a:ext cx="0" cy="955423"/>
          </a:xfrm>
          <a:prstGeom prst="straightConnector1">
            <a:avLst/>
          </a:prstGeom>
          <a:ln w="12700">
            <a:solidFill>
              <a:srgbClr val="B1108E"/>
            </a:solidFill>
            <a:tailEnd type="triangle"/>
          </a:ln>
        </p:spPr>
        <p:style>
          <a:lnRef idx="1">
            <a:schemeClr val="accent1"/>
          </a:lnRef>
          <a:fillRef idx="0">
            <a:schemeClr val="accent1"/>
          </a:fillRef>
          <a:effectRef idx="0">
            <a:schemeClr val="accent1"/>
          </a:effectRef>
          <a:fontRef idx="minor">
            <a:schemeClr val="tx1"/>
          </a:fontRef>
        </p:style>
      </p:cxnSp>
      <p:sp>
        <p:nvSpPr>
          <p:cNvPr id="9" name="Rechteck 8">
            <a:extLst>
              <a:ext uri="{FF2B5EF4-FFF2-40B4-BE49-F238E27FC236}">
                <a16:creationId xmlns:a16="http://schemas.microsoft.com/office/drawing/2014/main" id="{A4E6DD30-D2F6-41FF-AD81-D9E47AAE261F}"/>
              </a:ext>
            </a:extLst>
          </p:cNvPr>
          <p:cNvSpPr/>
          <p:nvPr/>
        </p:nvSpPr>
        <p:spPr>
          <a:xfrm>
            <a:off x="3511216" y="3461418"/>
            <a:ext cx="5169568" cy="1477328"/>
          </a:xfrm>
          <a:prstGeom prst="rect">
            <a:avLst/>
          </a:prstGeom>
        </p:spPr>
        <p:txBody>
          <a:bodyPr wrap="square">
            <a:spAutoFit/>
          </a:bodyPr>
          <a:lstStyle/>
          <a:p>
            <a:r>
              <a:rPr lang="en-US" dirty="0">
                <a:solidFill>
                  <a:srgbClr val="B1108E"/>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AuthorQuery</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DC3EB7"/>
                </a:solidFill>
                <a:latin typeface="Fira Code" panose="020B0509050000020004" pitchFamily="49" charset="0"/>
              </a:rPr>
              <a:t>Int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a:t>
            </a:r>
            <a:r>
              <a:rPr lang="en-US" dirty="0">
                <a:solidFill>
                  <a:srgbClr val="B1108E"/>
                </a:solidFill>
                <a:latin typeface="Fira Code" panose="020B0509050000020004" pitchFamily="49" charset="0"/>
              </a:rPr>
              <a:t>first</a:t>
            </a:r>
            <a:r>
              <a:rPr lang="en-US" dirty="0">
                <a:solidFill>
                  <a:srgbClr val="236EBF"/>
                </a:solidFill>
                <a:latin typeface="Fira Code" panose="020B0509050000020004" pitchFamily="49" charset="0"/>
              </a:rPr>
              <a:t>: </a:t>
            </a:r>
            <a:r>
              <a:rPr lang="en-US" dirty="0">
                <a:solidFill>
                  <a:srgbClr val="2F86D2"/>
                </a:solidFill>
                <a:latin typeface="Fira Code" panose="020B0509050000020004" pitchFamily="49" charset="0"/>
              </a:rPr>
              <a:t>$first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13" name="Picture 6">
            <a:extLst>
              <a:ext uri="{FF2B5EF4-FFF2-40B4-BE49-F238E27FC236}">
                <a16:creationId xmlns:a16="http://schemas.microsoft.com/office/drawing/2014/main" id="{843A87E5-4082-4942-8013-D4C9E39045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737A6D4F-CFDC-4DE4-B400-A066EB89C1BC}"/>
              </a:ext>
            </a:extLst>
          </p:cNvPr>
          <p:cNvSpPr>
            <a:spLocks noGrp="1"/>
          </p:cNvSpPr>
          <p:nvPr>
            <p:ph type="title"/>
          </p:nvPr>
        </p:nvSpPr>
        <p:spPr>
          <a:xfrm>
            <a:off x="1754318" y="456512"/>
            <a:ext cx="8683364" cy="1325563"/>
          </a:xfrm>
        </p:spPr>
        <p:txBody>
          <a:bodyPr/>
          <a:lstStyle/>
          <a:p>
            <a:pPr algn="ctr"/>
            <a:r>
              <a:rPr lang="de-DE" dirty="0"/>
              <a:t>Variablen</a:t>
            </a:r>
          </a:p>
        </p:txBody>
      </p:sp>
    </p:spTree>
    <p:extLst>
      <p:ext uri="{BB962C8B-B14F-4D97-AF65-F5344CB8AC3E}">
        <p14:creationId xmlns:p14="http://schemas.microsoft.com/office/powerpoint/2010/main" val="266801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166024" y="2951946"/>
            <a:ext cx="5859951" cy="954107"/>
          </a:xfrm>
          <a:prstGeom prst="rect">
            <a:avLst/>
          </a:prstGeom>
          <a:noFill/>
        </p:spPr>
        <p:txBody>
          <a:bodyPr wrap="square" rtlCol="0">
            <a:spAutoFit/>
          </a:bodyPr>
          <a:lstStyle/>
          <a:p>
            <a:pPr algn="ctr"/>
            <a:r>
              <a:rPr lang="de-DE" sz="2800" dirty="0" err="1">
                <a:solidFill>
                  <a:srgbClr val="E10098"/>
                </a:solidFill>
              </a:rPr>
              <a:t>Mutations</a:t>
            </a:r>
            <a:r>
              <a:rPr lang="de-DE" sz="2800" dirty="0">
                <a:solidFill>
                  <a:schemeClr val="bg1"/>
                </a:solidFill>
              </a:rPr>
              <a:t> </a:t>
            </a:r>
            <a:r>
              <a:rPr lang="de-DE" sz="2800" dirty="0"/>
              <a:t>– Daten hinzufügen und editieren</a:t>
            </a:r>
          </a:p>
        </p:txBody>
      </p:sp>
      <p:pic>
        <p:nvPicPr>
          <p:cNvPr id="3" name="Picture 6">
            <a:extLst>
              <a:ext uri="{FF2B5EF4-FFF2-40B4-BE49-F238E27FC236}">
                <a16:creationId xmlns:a16="http://schemas.microsoft.com/office/drawing/2014/main" id="{DBB61225-BEF4-4F2D-A9F7-45B031F498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4065384" y="4377035"/>
            <a:ext cx="7223532" cy="923330"/>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a:t>
            </a:r>
          </a:p>
          <a:p>
            <a:r>
              <a:rPr lang="de-DE"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CA092936-DD6D-49B0-8F74-2A72222F2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DC6426DA-67BF-4395-B78D-0EF855B07AAC}"/>
              </a:ext>
            </a:extLst>
          </p:cNvPr>
          <p:cNvSpPr>
            <a:spLocks noGrp="1"/>
          </p:cNvSpPr>
          <p:nvPr>
            <p:ph type="title"/>
          </p:nvPr>
        </p:nvSpPr>
        <p:spPr>
          <a:xfrm>
            <a:off x="1754318" y="456512"/>
            <a:ext cx="8683364" cy="1325563"/>
          </a:xfrm>
        </p:spPr>
        <p:txBody>
          <a:bodyPr/>
          <a:lstStyle/>
          <a:p>
            <a:pPr algn="ctr"/>
            <a:r>
              <a:rPr lang="de-DE" dirty="0"/>
              <a:t>Mutation - Beispiel</a:t>
            </a:r>
          </a:p>
        </p:txBody>
      </p:sp>
      <p:sp>
        <p:nvSpPr>
          <p:cNvPr id="5" name="Rechteck 4">
            <a:extLst>
              <a:ext uri="{FF2B5EF4-FFF2-40B4-BE49-F238E27FC236}">
                <a16:creationId xmlns:a16="http://schemas.microsoft.com/office/drawing/2014/main" id="{5FD08E23-8BA9-4DA9-B317-140050312C18}"/>
              </a:ext>
            </a:extLst>
          </p:cNvPr>
          <p:cNvSpPr/>
          <p:nvPr/>
        </p:nvSpPr>
        <p:spPr>
          <a:xfrm>
            <a:off x="4065384" y="2479390"/>
            <a:ext cx="6096000" cy="923330"/>
          </a:xfrm>
          <a:prstGeom prst="rect">
            <a:avLst/>
          </a:prstGeom>
        </p:spPr>
        <p:txBody>
          <a:bodyPr>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Mutation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331705" y="4421687"/>
            <a:ext cx="1710925" cy="523220"/>
          </a:xfrm>
          <a:prstGeom prst="rect">
            <a:avLst/>
          </a:prstGeom>
          <a:noFill/>
        </p:spPr>
        <p:txBody>
          <a:bodyPr wrap="square" rtlCol="0">
            <a:spAutoFit/>
          </a:bodyPr>
          <a:lstStyle/>
          <a:p>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1331705" y="2594435"/>
            <a:ext cx="1710925" cy="523220"/>
          </a:xfrm>
          <a:prstGeom prst="rect">
            <a:avLst/>
          </a:prstGeom>
          <a:noFill/>
        </p:spPr>
        <p:txBody>
          <a:bodyPr wrap="square" rtlCol="0">
            <a:spAutoFit/>
          </a:bodyPr>
          <a:lstStyle/>
          <a:p>
            <a:r>
              <a:rPr lang="de-DE" sz="2800"/>
              <a:t>Schema</a:t>
            </a:r>
            <a:endParaRPr lang="de-DE" sz="2800" dirty="0"/>
          </a:p>
        </p:txBody>
      </p:sp>
    </p:spTree>
    <p:extLst>
      <p:ext uri="{BB962C8B-B14F-4D97-AF65-F5344CB8AC3E}">
        <p14:creationId xmlns:p14="http://schemas.microsoft.com/office/powerpoint/2010/main" val="3105607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3" name="Rechteck 2">
            <a:extLst>
              <a:ext uri="{FF2B5EF4-FFF2-40B4-BE49-F238E27FC236}">
                <a16:creationId xmlns:a16="http://schemas.microsoft.com/office/drawing/2014/main" id="{626DF96B-876A-4B9A-A12B-F61E9E69F57E}"/>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6" name="Gerade Verbindung mit Pfeil 5">
            <a:extLst>
              <a:ext uri="{FF2B5EF4-FFF2-40B4-BE49-F238E27FC236}">
                <a16:creationId xmlns:a16="http://schemas.microsoft.com/office/drawing/2014/main" id="{93C5D622-E5DB-42AD-AE28-60E04C1B82F9}"/>
              </a:ext>
            </a:extLst>
          </p:cNvPr>
          <p:cNvCxnSpPr>
            <a:cxnSpLocks/>
          </p:cNvCxnSpPr>
          <p:nvPr/>
        </p:nvCxnSpPr>
        <p:spPr>
          <a:xfrm flipV="1">
            <a:off x="4943260" y="3148836"/>
            <a:ext cx="0" cy="886900"/>
          </a:xfrm>
          <a:prstGeom prst="straightConnector1">
            <a:avLst/>
          </a:prstGeom>
          <a:ln w="12700">
            <a:solidFill>
              <a:srgbClr val="FFB86C"/>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439737-713B-40A9-AE6A-661D47CF37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a:extLst>
              <a:ext uri="{FF2B5EF4-FFF2-40B4-BE49-F238E27FC236}">
                <a16:creationId xmlns:a16="http://schemas.microsoft.com/office/drawing/2014/main" id="{281473D2-0DE6-47D2-BDAE-97CCBF9E54DB}"/>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2105809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EFBE8A8-51BD-47A6-A36F-82FE9757006D}"/>
              </a:ext>
            </a:extLst>
          </p:cNvPr>
          <p:cNvSpPr/>
          <p:nvPr/>
        </p:nvSpPr>
        <p:spPr>
          <a:xfrm>
            <a:off x="318550" y="2690336"/>
            <a:ext cx="7223532" cy="1477328"/>
          </a:xfrm>
          <a:prstGeom prst="rect">
            <a:avLst/>
          </a:prstGeom>
        </p:spPr>
        <p:txBody>
          <a:bodyPr wrap="square">
            <a:spAutoFit/>
          </a:bodyPr>
          <a:lstStyle/>
          <a:p>
            <a:r>
              <a:rPr lang="de-DE" dirty="0" err="1">
                <a:solidFill>
                  <a:srgbClr val="7B30D0"/>
                </a:solidFill>
                <a:latin typeface="Fira Code" panose="020B0509050000020004" pitchFamily="49" charset="0"/>
              </a:rPr>
              <a:t>mutation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CreatePostMutation</a:t>
            </a:r>
            <a:r>
              <a:rPr lang="de-DE" dirty="0">
                <a:solidFill>
                  <a:srgbClr val="236EBF"/>
                </a:solidFill>
                <a:latin typeface="Fira Code" panose="020B0509050000020004" pitchFamily="49" charset="0"/>
              </a:rPr>
              <a:t>(</a:t>
            </a:r>
            <a:r>
              <a:rPr lang="de-DE" dirty="0">
                <a:solidFill>
                  <a:srgbClr val="B1108E"/>
                </a:solidFill>
                <a:latin typeface="Fira Code" panose="020B0509050000020004" pitchFamily="49" charset="0"/>
              </a:rPr>
              <a:t>$</a:t>
            </a:r>
            <a:r>
              <a:rPr lang="de-DE" dirty="0" err="1">
                <a:solidFill>
                  <a:srgbClr val="B1108E"/>
                </a:solidFill>
                <a:latin typeface="Fira Code" panose="020B0509050000020004" pitchFamily="49" charset="0"/>
              </a:rPr>
              <a:t>newPost</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PostInput</a:t>
            </a:r>
            <a:r>
              <a:rPr lang="de-DE" dirty="0">
                <a:solidFill>
                  <a:srgbClr val="7B30D0"/>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createPost</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post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a:t>
            </a:r>
            <a:r>
              <a:rPr lang="de-DE" dirty="0" err="1">
                <a:solidFill>
                  <a:srgbClr val="2F86D2"/>
                </a:solidFill>
                <a:latin typeface="Fira Code" panose="020B0509050000020004" pitchFamily="49" charset="0"/>
              </a:rPr>
              <a:t>newPost</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id</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4" name="Rechteck 3">
            <a:extLst>
              <a:ext uri="{FF2B5EF4-FFF2-40B4-BE49-F238E27FC236}">
                <a16:creationId xmlns:a16="http://schemas.microsoft.com/office/drawing/2014/main" id="{5E6576B4-AA79-4404-B8D3-42A5811CC683}"/>
              </a:ext>
            </a:extLst>
          </p:cNvPr>
          <p:cNvSpPr/>
          <p:nvPr/>
        </p:nvSpPr>
        <p:spPr>
          <a:xfrm>
            <a:off x="9056915" y="2303335"/>
            <a:ext cx="2985137" cy="2031325"/>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data</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createPost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id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"150"</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cxnSp>
        <p:nvCxnSpPr>
          <p:cNvPr id="12" name="Gerader Verbinder 11">
            <a:extLst>
              <a:ext uri="{FF2B5EF4-FFF2-40B4-BE49-F238E27FC236}">
                <a16:creationId xmlns:a16="http://schemas.microsoft.com/office/drawing/2014/main" id="{3345C5A0-9728-40FB-9988-BC984E07E8D2}"/>
              </a:ext>
            </a:extLst>
          </p:cNvPr>
          <p:cNvCxnSpPr>
            <a:cxnSpLocks/>
          </p:cNvCxnSpPr>
          <p:nvPr/>
        </p:nvCxnSpPr>
        <p:spPr>
          <a:xfrm>
            <a:off x="8105847" y="1753173"/>
            <a:ext cx="0" cy="384323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6">
            <a:extLst>
              <a:ext uri="{FF2B5EF4-FFF2-40B4-BE49-F238E27FC236}">
                <a16:creationId xmlns:a16="http://schemas.microsoft.com/office/drawing/2014/main" id="{0D871509-E1AB-4802-8ECA-F51158307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2AD166BA-B356-486A-B8E2-B2983BAB0898}"/>
              </a:ext>
            </a:extLst>
          </p:cNvPr>
          <p:cNvSpPr/>
          <p:nvPr/>
        </p:nvSpPr>
        <p:spPr>
          <a:xfrm>
            <a:off x="3957817" y="3850253"/>
            <a:ext cx="6096000" cy="2031325"/>
          </a:xfrm>
          <a:prstGeom prst="rect">
            <a:avLst/>
          </a:prstGeom>
        </p:spPr>
        <p:txBody>
          <a:bodyPr>
            <a:spAutoFit/>
          </a:bodyPr>
          <a:lstStyle/>
          <a:p>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newPost</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p>
          <a:p>
            <a:r>
              <a:rPr lang="en-US" dirty="0">
                <a:solidFill>
                  <a:srgbClr val="DC3EB7"/>
                </a:solidFill>
                <a:latin typeface="Fira Code" panose="020B0509050000020004" pitchFamily="49" charset="0"/>
              </a:rPr>
              <a:t>    "title"</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title"</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"content"</a:t>
            </a:r>
            <a:r>
              <a:rPr lang="en-US" dirty="0">
                <a:solidFill>
                  <a:srgbClr val="236EBF"/>
                </a:solidFill>
                <a:latin typeface="Fira Code" panose="020B0509050000020004" pitchFamily="49" charset="0"/>
              </a:rPr>
              <a:t>: </a:t>
            </a:r>
            <a:r>
              <a:rPr lang="en-US" dirty="0">
                <a:solidFill>
                  <a:srgbClr val="00820F"/>
                </a:solidFill>
                <a:latin typeface="Fira Code" panose="020B0509050000020004" pitchFamily="49" charset="0"/>
              </a:rPr>
              <a:t>"new content"</a:t>
            </a:r>
            <a:r>
              <a:rPr lang="en-US" dirty="0">
                <a:solidFill>
                  <a:srgbClr val="236EBF"/>
                </a:solidFill>
                <a:latin typeface="Fira Code" panose="020B0509050000020004" pitchFamily="49" charset="0"/>
              </a:rPr>
              <a:t>,</a:t>
            </a:r>
          </a:p>
          <a:p>
            <a:r>
              <a:rPr lang="en-US" dirty="0">
                <a:solidFill>
                  <a:srgbClr val="DC3EB7"/>
                </a:solidFill>
                <a:latin typeface="Fira Code" panose="020B0509050000020004" pitchFamily="49" charset="0"/>
              </a:rPr>
              <a:t>    "</a:t>
            </a:r>
            <a:r>
              <a:rPr lang="en-US" dirty="0" err="1">
                <a:solidFill>
                  <a:srgbClr val="DC3EB7"/>
                </a:solidFill>
                <a:latin typeface="Fira Code" panose="020B0509050000020004" pitchFamily="49" charset="0"/>
              </a:rPr>
              <a:t>author_id</a:t>
            </a:r>
            <a:r>
              <a:rPr lang="en-US" dirty="0">
                <a:solidFill>
                  <a:srgbClr val="DC3EB7"/>
                </a:solidFill>
                <a:latin typeface="Fira Code" panose="020B0509050000020004" pitchFamily="49" charset="0"/>
              </a:rPr>
              <a:t>"</a:t>
            </a:r>
            <a:r>
              <a:rPr lang="en-US" dirty="0">
                <a:solidFill>
                  <a:srgbClr val="236EBF"/>
                </a:solidFill>
                <a:latin typeface="Fira Code" panose="020B0509050000020004" pitchFamily="49" charset="0"/>
              </a:rPr>
              <a:t>: </a:t>
            </a:r>
            <a:r>
              <a:rPr lang="en-US" dirty="0">
                <a:solidFill>
                  <a:srgbClr val="174781"/>
                </a:solidFill>
                <a:latin typeface="Fira Code" panose="020B0509050000020004" pitchFamily="49" charset="0"/>
              </a:rPr>
              <a:t>1</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cxnSp>
        <p:nvCxnSpPr>
          <p:cNvPr id="13" name="Gerade Verbindung mit Pfeil 12">
            <a:extLst>
              <a:ext uri="{FF2B5EF4-FFF2-40B4-BE49-F238E27FC236}">
                <a16:creationId xmlns:a16="http://schemas.microsoft.com/office/drawing/2014/main" id="{BD8F5D8A-62E4-42E8-974B-D8FCF32FD86D}"/>
              </a:ext>
            </a:extLst>
          </p:cNvPr>
          <p:cNvCxnSpPr>
            <a:cxnSpLocks/>
          </p:cNvCxnSpPr>
          <p:nvPr/>
        </p:nvCxnSpPr>
        <p:spPr>
          <a:xfrm flipV="1">
            <a:off x="4943260" y="3148836"/>
            <a:ext cx="0" cy="886900"/>
          </a:xfrm>
          <a:prstGeom prst="straightConnector1">
            <a:avLst/>
          </a:prstGeom>
          <a:ln w="12700">
            <a:solidFill>
              <a:srgbClr val="DC3EB7"/>
            </a:solidFill>
            <a:tailEnd type="triangle"/>
          </a:ln>
        </p:spPr>
        <p:style>
          <a:lnRef idx="1">
            <a:schemeClr val="accent1"/>
          </a:lnRef>
          <a:fillRef idx="0">
            <a:schemeClr val="accent1"/>
          </a:fillRef>
          <a:effectRef idx="0">
            <a:schemeClr val="accent1"/>
          </a:effectRef>
          <a:fontRef idx="minor">
            <a:schemeClr val="tx1"/>
          </a:fontRef>
        </p:style>
      </p:cxnSp>
      <p:sp>
        <p:nvSpPr>
          <p:cNvPr id="14" name="Titel 1">
            <a:extLst>
              <a:ext uri="{FF2B5EF4-FFF2-40B4-BE49-F238E27FC236}">
                <a16:creationId xmlns:a16="http://schemas.microsoft.com/office/drawing/2014/main" id="{C44156A4-840D-4FE5-851D-6156594D06D2}"/>
              </a:ext>
            </a:extLst>
          </p:cNvPr>
          <p:cNvSpPr>
            <a:spLocks noGrp="1"/>
          </p:cNvSpPr>
          <p:nvPr>
            <p:ph type="title"/>
          </p:nvPr>
        </p:nvSpPr>
        <p:spPr>
          <a:xfrm>
            <a:off x="1754318" y="456512"/>
            <a:ext cx="8683364" cy="1325563"/>
          </a:xfrm>
        </p:spPr>
        <p:txBody>
          <a:bodyPr/>
          <a:lstStyle/>
          <a:p>
            <a:pPr algn="ctr"/>
            <a:r>
              <a:rPr lang="de-DE" dirty="0"/>
              <a:t>Mutation - Beispiel</a:t>
            </a:r>
          </a:p>
        </p:txBody>
      </p:sp>
    </p:spTree>
    <p:extLst>
      <p:ext uri="{BB962C8B-B14F-4D97-AF65-F5344CB8AC3E}">
        <p14:creationId xmlns:p14="http://schemas.microsoft.com/office/powerpoint/2010/main" val="32837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D454F5B-2DBF-4CF5-B63D-4F1CB67703FB}"/>
              </a:ext>
            </a:extLst>
          </p:cNvPr>
          <p:cNvSpPr txBox="1"/>
          <p:nvPr/>
        </p:nvSpPr>
        <p:spPr>
          <a:xfrm>
            <a:off x="3627808" y="2951947"/>
            <a:ext cx="4936384" cy="523220"/>
          </a:xfrm>
          <a:prstGeom prst="rect">
            <a:avLst/>
          </a:prstGeom>
          <a:noFill/>
        </p:spPr>
        <p:txBody>
          <a:bodyPr wrap="square" rtlCol="0">
            <a:spAutoFit/>
          </a:bodyPr>
          <a:lstStyle/>
          <a:p>
            <a:pPr algn="ctr"/>
            <a:r>
              <a:rPr lang="de-DE" sz="2800" dirty="0" err="1">
                <a:solidFill>
                  <a:srgbClr val="E10098"/>
                </a:solidFill>
              </a:rPr>
              <a:t>Subscription</a:t>
            </a:r>
            <a:r>
              <a:rPr lang="de-DE" sz="2800" dirty="0">
                <a:solidFill>
                  <a:schemeClr val="bg1"/>
                </a:solidFill>
              </a:rPr>
              <a:t> – </a:t>
            </a:r>
            <a:r>
              <a:rPr lang="de-DE" sz="2800" dirty="0"/>
              <a:t>Realtime Updates</a:t>
            </a:r>
          </a:p>
        </p:txBody>
      </p:sp>
      <p:pic>
        <p:nvPicPr>
          <p:cNvPr id="3" name="Picture 6">
            <a:extLst>
              <a:ext uri="{FF2B5EF4-FFF2-40B4-BE49-F238E27FC236}">
                <a16:creationId xmlns:a16="http://schemas.microsoft.com/office/drawing/2014/main" id="{25600EC6-74D6-4B39-9D31-ECFE7A72EE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289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E15DCBE-9FC3-450A-B497-EE39E4F11E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E59EC536-0977-47A5-9D2A-E0C7AFDC198B}"/>
              </a:ext>
            </a:extLst>
          </p:cNvPr>
          <p:cNvSpPr>
            <a:spLocks noGrp="1"/>
          </p:cNvSpPr>
          <p:nvPr>
            <p:ph type="title"/>
          </p:nvPr>
        </p:nvSpPr>
        <p:spPr>
          <a:xfrm>
            <a:off x="1754318" y="456512"/>
            <a:ext cx="8683364" cy="1325563"/>
          </a:xfrm>
        </p:spPr>
        <p:txBody>
          <a:bodyPr/>
          <a:lstStyle/>
          <a:p>
            <a:pPr algn="ctr"/>
            <a:r>
              <a:rPr lang="de-DE" dirty="0" err="1"/>
              <a:t>Subscription</a:t>
            </a:r>
            <a:r>
              <a:rPr lang="de-DE" dirty="0"/>
              <a:t> - Beispiel</a:t>
            </a:r>
          </a:p>
        </p:txBody>
      </p:sp>
      <p:sp>
        <p:nvSpPr>
          <p:cNvPr id="2" name="Rechteck 1">
            <a:extLst>
              <a:ext uri="{FF2B5EF4-FFF2-40B4-BE49-F238E27FC236}">
                <a16:creationId xmlns:a16="http://schemas.microsoft.com/office/drawing/2014/main" id="{CD33A445-CBB3-4AB7-BEF4-BFC4485CF961}"/>
              </a:ext>
            </a:extLst>
          </p:cNvPr>
          <p:cNvSpPr/>
          <p:nvPr/>
        </p:nvSpPr>
        <p:spPr>
          <a:xfrm>
            <a:off x="1476375" y="2984064"/>
            <a:ext cx="4124325" cy="2585323"/>
          </a:xfrm>
          <a:prstGeom prst="rect">
            <a:avLst/>
          </a:prstGeom>
        </p:spPr>
        <p:txBody>
          <a:bodyPr wrap="square">
            <a:spAutoFit/>
          </a:bodyPr>
          <a:lstStyle/>
          <a:p>
            <a:r>
              <a:rPr lang="de-DE" dirty="0" err="1">
                <a:solidFill>
                  <a:srgbClr val="B1108E"/>
                </a:solidFill>
                <a:latin typeface="Fira Code" panose="020B0509050000020004" pitchFamily="49" charset="0"/>
              </a:rPr>
              <a:t>subscription</a:t>
            </a:r>
            <a:r>
              <a:rPr lang="de-DE" dirty="0">
                <a:solidFill>
                  <a:srgbClr val="236EBF"/>
                </a:solidFill>
                <a:latin typeface="Fira Code" panose="020B0509050000020004" pitchFamily="49" charset="0"/>
              </a:rPr>
              <a:t> </a:t>
            </a:r>
            <a:r>
              <a:rPr lang="de-DE" dirty="0" err="1">
                <a:solidFill>
                  <a:srgbClr val="B1108E"/>
                </a:solidFill>
                <a:latin typeface="Fira Code" panose="020B0509050000020004" pitchFamily="49" charset="0"/>
              </a:rPr>
              <a:t>NewPostSubScr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title</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content</a:t>
            </a:r>
            <a:endParaRPr lang="de-DE" dirty="0">
              <a:solidFill>
                <a:srgbClr val="236EBF"/>
              </a:solidFill>
              <a:latin typeface="Fira Code" panose="020B0509050000020004" pitchFamily="49" charset="0"/>
            </a:endParaRP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author</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5FD08E23-8BA9-4DA9-B317-140050312C18}"/>
              </a:ext>
            </a:extLst>
          </p:cNvPr>
          <p:cNvSpPr/>
          <p:nvPr/>
        </p:nvSpPr>
        <p:spPr>
          <a:xfrm>
            <a:off x="6894309" y="2984064"/>
            <a:ext cx="4545216" cy="923330"/>
          </a:xfrm>
          <a:prstGeom prst="rect">
            <a:avLst/>
          </a:prstGeom>
        </p:spPr>
        <p:txBody>
          <a:bodyPr wrap="square">
            <a:spAutoFit/>
          </a:bodyPr>
          <a:lstStyle/>
          <a:p>
            <a:r>
              <a:rPr lang="de-DE" dirty="0">
                <a:solidFill>
                  <a:srgbClr val="7B30D0"/>
                </a:solidFill>
                <a:latin typeface="Fira Code" panose="020B0509050000020004" pitchFamily="49" charset="0"/>
              </a:rPr>
              <a:t>type</a:t>
            </a:r>
            <a:r>
              <a:rPr lang="de-DE" dirty="0">
                <a:solidFill>
                  <a:srgbClr val="236EBF"/>
                </a:solidFill>
                <a:latin typeface="Fira Code" panose="020B0509050000020004" pitchFamily="49" charset="0"/>
              </a:rPr>
              <a:t> </a:t>
            </a:r>
            <a:r>
              <a:rPr lang="de-DE" dirty="0" err="1">
                <a:solidFill>
                  <a:srgbClr val="DC3EB7"/>
                </a:solidFill>
                <a:latin typeface="Fira Code" panose="020B0509050000020004" pitchFamily="49" charset="0"/>
              </a:rPr>
              <a:t>Subscription</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postAdded</a:t>
            </a:r>
            <a:r>
              <a:rPr lang="de-DE" dirty="0">
                <a:solidFill>
                  <a:srgbClr val="236EBF"/>
                </a:solidFill>
                <a:latin typeface="Fira Code" panose="020B0509050000020004" pitchFamily="49" charset="0"/>
              </a:rPr>
              <a:t>: </a:t>
            </a:r>
            <a:r>
              <a:rPr lang="de-DE" dirty="0">
                <a:solidFill>
                  <a:srgbClr val="DC3EB7"/>
                </a:solidFill>
                <a:latin typeface="Fira Code" panose="020B0509050000020004" pitchFamily="49" charset="0"/>
              </a:rPr>
              <a:t>Post</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a:t>
            </a:r>
          </a:p>
        </p:txBody>
      </p:sp>
      <p:sp>
        <p:nvSpPr>
          <p:cNvPr id="6" name="Textfeld 5">
            <a:extLst>
              <a:ext uri="{FF2B5EF4-FFF2-40B4-BE49-F238E27FC236}">
                <a16:creationId xmlns:a16="http://schemas.microsoft.com/office/drawing/2014/main" id="{B3C89B06-EE7D-44D8-A605-79603E5D69A5}"/>
              </a:ext>
            </a:extLst>
          </p:cNvPr>
          <p:cNvSpPr txBox="1"/>
          <p:nvPr/>
        </p:nvSpPr>
        <p:spPr>
          <a:xfrm>
            <a:off x="1800291" y="2150302"/>
            <a:ext cx="1710925" cy="523220"/>
          </a:xfrm>
          <a:prstGeom prst="rect">
            <a:avLst/>
          </a:prstGeom>
          <a:noFill/>
        </p:spPr>
        <p:txBody>
          <a:bodyPr wrap="square" rtlCol="0">
            <a:spAutoFit/>
          </a:bodyPr>
          <a:lstStyle/>
          <a:p>
            <a:pPr algn="ctr"/>
            <a:r>
              <a:rPr lang="de-DE" sz="2800" dirty="0"/>
              <a:t>Query</a:t>
            </a:r>
          </a:p>
        </p:txBody>
      </p:sp>
      <p:sp>
        <p:nvSpPr>
          <p:cNvPr id="7" name="Textfeld 6">
            <a:extLst>
              <a:ext uri="{FF2B5EF4-FFF2-40B4-BE49-F238E27FC236}">
                <a16:creationId xmlns:a16="http://schemas.microsoft.com/office/drawing/2014/main" id="{B3C89B06-EE7D-44D8-A605-79603E5D69A5}"/>
              </a:ext>
            </a:extLst>
          </p:cNvPr>
          <p:cNvSpPr txBox="1"/>
          <p:nvPr/>
        </p:nvSpPr>
        <p:spPr>
          <a:xfrm>
            <a:off x="7433075" y="2150302"/>
            <a:ext cx="1710925" cy="523220"/>
          </a:xfrm>
          <a:prstGeom prst="rect">
            <a:avLst/>
          </a:prstGeom>
          <a:noFill/>
        </p:spPr>
        <p:txBody>
          <a:bodyPr wrap="square" rtlCol="0">
            <a:spAutoFit/>
          </a:bodyPr>
          <a:lstStyle/>
          <a:p>
            <a:pPr algn="ctr"/>
            <a:r>
              <a:rPr lang="de-DE" sz="2800"/>
              <a:t>Schema</a:t>
            </a:r>
            <a:endParaRPr lang="de-DE" sz="2800" dirty="0"/>
          </a:p>
        </p:txBody>
      </p:sp>
    </p:spTree>
    <p:extLst>
      <p:ext uri="{BB962C8B-B14F-4D97-AF65-F5344CB8AC3E}">
        <p14:creationId xmlns:p14="http://schemas.microsoft.com/office/powerpoint/2010/main" val="454958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4032CF4E-90C4-4CE2-81ED-B2951A1BB86F}"/>
              </a:ext>
            </a:extLst>
          </p:cNvPr>
          <p:cNvSpPr txBox="1">
            <a:spLocks/>
          </p:cNvSpPr>
          <p:nvPr/>
        </p:nvSpPr>
        <p:spPr>
          <a:xfrm>
            <a:off x="4472740" y="2766219"/>
            <a:ext cx="3246521" cy="1325563"/>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9600" dirty="0">
                <a:ln w="0"/>
                <a:effectLst>
                  <a:outerShdw blurRad="38100" dist="19050" dir="2700000" algn="tl" rotWithShape="0">
                    <a:schemeClr val="dk1">
                      <a:alpha val="40000"/>
                    </a:schemeClr>
                  </a:outerShdw>
                </a:effectLst>
              </a:rPr>
              <a:t>Demo</a:t>
            </a:r>
          </a:p>
        </p:txBody>
      </p:sp>
      <p:pic>
        <p:nvPicPr>
          <p:cNvPr id="4" name="Picture 6">
            <a:extLst>
              <a:ext uri="{FF2B5EF4-FFF2-40B4-BE49-F238E27FC236}">
                <a16:creationId xmlns:a16="http://schemas.microsoft.com/office/drawing/2014/main" id="{0683AFD3-4B56-4EC7-902C-ADF4AC7439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7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D6A9DFA-C34B-4F26-A795-C18759640A69}"/>
              </a:ext>
            </a:extLst>
          </p:cNvPr>
          <p:cNvSpPr/>
          <p:nvPr/>
        </p:nvSpPr>
        <p:spPr>
          <a:xfrm>
            <a:off x="838200" y="2120325"/>
            <a:ext cx="5193632" cy="1200329"/>
          </a:xfrm>
          <a:prstGeom prst="rect">
            <a:avLst/>
          </a:prstGeom>
        </p:spPr>
        <p:txBody>
          <a:bodyPr wrap="square">
            <a:spAutoFit/>
          </a:bodyPr>
          <a:lstStyle/>
          <a:p>
            <a:r>
              <a:rPr lang="fr-FR" dirty="0">
                <a:solidFill>
                  <a:srgbClr val="7B30D0"/>
                </a:solidFill>
                <a:latin typeface="Fira Code" panose="020B0509050000020004" pitchFamily="49" charset="0"/>
              </a:rPr>
              <a:t>fragment</a:t>
            </a:r>
            <a:r>
              <a:rPr lang="fr-FR" dirty="0">
                <a:solidFill>
                  <a:srgbClr val="236EBF"/>
                </a:solidFill>
                <a:latin typeface="Fira Code" panose="020B0509050000020004" pitchFamily="49" charset="0"/>
              </a:rPr>
              <a:t> </a:t>
            </a:r>
            <a:r>
              <a:rPr lang="fr-FR" dirty="0" err="1">
                <a:solidFill>
                  <a:srgbClr val="236EBF"/>
                </a:solidFill>
                <a:latin typeface="Fira Code" panose="020B0509050000020004" pitchFamily="49" charset="0"/>
              </a:rPr>
              <a:t>PostFragment</a:t>
            </a:r>
            <a:r>
              <a:rPr lang="fr-FR" dirty="0">
                <a:solidFill>
                  <a:srgbClr val="236EBF"/>
                </a:solidFill>
                <a:latin typeface="Fira Code" panose="020B0509050000020004" pitchFamily="49" charset="0"/>
              </a:rPr>
              <a:t> </a:t>
            </a:r>
            <a:r>
              <a:rPr lang="fr-FR" dirty="0">
                <a:solidFill>
                  <a:srgbClr val="7B30D0"/>
                </a:solidFill>
                <a:latin typeface="Fira Code" panose="020B0509050000020004" pitchFamily="49" charset="0"/>
              </a:rPr>
              <a:t>on</a:t>
            </a:r>
            <a:r>
              <a:rPr lang="fr-FR" dirty="0">
                <a:solidFill>
                  <a:srgbClr val="236EBF"/>
                </a:solidFill>
                <a:latin typeface="Fira Code" panose="020B0509050000020004" pitchFamily="49" charset="0"/>
              </a:rPr>
              <a:t> </a:t>
            </a:r>
            <a:r>
              <a:rPr lang="fr-FR" dirty="0">
                <a:solidFill>
                  <a:srgbClr val="DC3EB7"/>
                </a:solidFill>
                <a:latin typeface="Fira Code" panose="020B0509050000020004" pitchFamily="49" charset="0"/>
              </a:rPr>
              <a:t>Post</a:t>
            </a:r>
            <a:r>
              <a:rPr lang="fr-FR" dirty="0">
                <a:solidFill>
                  <a:srgbClr val="236EBF"/>
                </a:solidFill>
                <a:latin typeface="Fira Code" panose="020B0509050000020004" pitchFamily="49" charset="0"/>
              </a:rPr>
              <a:t> {</a:t>
            </a:r>
          </a:p>
          <a:p>
            <a:r>
              <a:rPr lang="fr-FR" dirty="0">
                <a:solidFill>
                  <a:srgbClr val="2F86D2"/>
                </a:solidFill>
                <a:latin typeface="Fira Code" panose="020B0509050000020004" pitchFamily="49" charset="0"/>
              </a:rPr>
              <a:t>  </a:t>
            </a:r>
            <a:r>
              <a:rPr lang="fr-FR" dirty="0" err="1">
                <a:solidFill>
                  <a:srgbClr val="2F86D2"/>
                </a:solidFill>
                <a:latin typeface="Fira Code" panose="020B0509050000020004" pitchFamily="49" charset="0"/>
              </a:rPr>
              <a:t>title</a:t>
            </a:r>
            <a:endParaRPr lang="fr-FR" dirty="0">
              <a:solidFill>
                <a:srgbClr val="236EBF"/>
              </a:solidFill>
              <a:latin typeface="Fira Code" panose="020B0509050000020004" pitchFamily="49" charset="0"/>
            </a:endParaRPr>
          </a:p>
          <a:p>
            <a:r>
              <a:rPr lang="fr-FR" dirty="0">
                <a:solidFill>
                  <a:srgbClr val="2F86D2"/>
                </a:solidFill>
                <a:latin typeface="Fira Code" panose="020B0509050000020004" pitchFamily="49" charset="0"/>
              </a:rPr>
              <a:t>  content</a:t>
            </a:r>
            <a:endParaRPr lang="fr-FR" dirty="0">
              <a:solidFill>
                <a:srgbClr val="236EBF"/>
              </a:solidFill>
              <a:latin typeface="Fira Code" panose="020B0509050000020004" pitchFamily="49" charset="0"/>
            </a:endParaRPr>
          </a:p>
          <a:p>
            <a:r>
              <a:rPr lang="fr-FR"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333F527F-4EC3-4735-9EF1-4C9BC0ACE7A8}"/>
              </a:ext>
            </a:extLst>
          </p:cNvPr>
          <p:cNvSpPr/>
          <p:nvPr/>
        </p:nvSpPr>
        <p:spPr>
          <a:xfrm>
            <a:off x="6499860" y="2120325"/>
            <a:ext cx="5399372" cy="2308324"/>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a:solidFill>
                  <a:srgbClr val="B1108E"/>
                </a:solidFill>
                <a:latin typeface="Fira Code" panose="020B0509050000020004" pitchFamily="49" charset="0"/>
              </a:rPr>
              <a:t>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authors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name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7B30D0"/>
                </a:solidFill>
                <a:latin typeface="Fira Code" panose="020B0509050000020004" pitchFamily="49" charset="0"/>
              </a:rPr>
              <a:t>      ...</a:t>
            </a:r>
            <a:r>
              <a:rPr lang="en-US" dirty="0" err="1">
                <a:solidFill>
                  <a:srgbClr val="2F86D2"/>
                </a:solidFill>
                <a:latin typeface="Fira Code" panose="020B0509050000020004" pitchFamily="49" charset="0"/>
              </a:rPr>
              <a:t>PostFragment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5" name="Picture 6">
            <a:extLst>
              <a:ext uri="{FF2B5EF4-FFF2-40B4-BE49-F238E27FC236}">
                <a16:creationId xmlns:a16="http://schemas.microsoft.com/office/drawing/2014/main" id="{5170EC20-DCC4-4A91-B413-2E9688D0E6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85B0C609-49E7-4CBB-855A-7230BC5E1E4A}"/>
              </a:ext>
            </a:extLst>
          </p:cNvPr>
          <p:cNvSpPr>
            <a:spLocks noGrp="1"/>
          </p:cNvSpPr>
          <p:nvPr>
            <p:ph type="title"/>
          </p:nvPr>
        </p:nvSpPr>
        <p:spPr>
          <a:xfrm>
            <a:off x="838200" y="365125"/>
            <a:ext cx="10515600" cy="1325563"/>
          </a:xfrm>
        </p:spPr>
        <p:txBody>
          <a:bodyPr/>
          <a:lstStyle/>
          <a:p>
            <a:pPr algn="ctr"/>
            <a:r>
              <a:rPr lang="de-DE" dirty="0"/>
              <a:t>Fragments</a:t>
            </a:r>
          </a:p>
        </p:txBody>
      </p:sp>
    </p:spTree>
    <p:extLst>
      <p:ext uri="{BB962C8B-B14F-4D97-AF65-F5344CB8AC3E}">
        <p14:creationId xmlns:p14="http://schemas.microsoft.com/office/powerpoint/2010/main" val="3549847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F5B939-26C9-4CF5-B4BC-D008FCB97C17}"/>
              </a:ext>
            </a:extLst>
          </p:cNvPr>
          <p:cNvSpPr/>
          <p:nvPr/>
        </p:nvSpPr>
        <p:spPr>
          <a:xfrm>
            <a:off x="838200" y="2485118"/>
            <a:ext cx="2971800"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5" name="Rechteck 4">
            <a:extLst>
              <a:ext uri="{FF2B5EF4-FFF2-40B4-BE49-F238E27FC236}">
                <a16:creationId xmlns:a16="http://schemas.microsoft.com/office/drawing/2014/main" id="{D3B882DD-D767-4762-B2D3-5EF18FC71EBD}"/>
              </a:ext>
            </a:extLst>
          </p:cNvPr>
          <p:cNvSpPr/>
          <p:nvPr/>
        </p:nvSpPr>
        <p:spPr>
          <a:xfrm>
            <a:off x="4287252" y="2485118"/>
            <a:ext cx="3622307"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first</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"1"</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A44185"/>
                </a:solidFill>
                <a:latin typeface="Fira Code" panose="020B0509050000020004" pitchFamily="49" charset="0"/>
              </a:rPr>
              <a:t>  </a:t>
            </a:r>
            <a:r>
              <a:rPr lang="de-DE" dirty="0" err="1">
                <a:solidFill>
                  <a:srgbClr val="A44185"/>
                </a:solidFill>
                <a:latin typeface="Fira Code" panose="020B0509050000020004" pitchFamily="49" charset="0"/>
              </a:rPr>
              <a:t>second</a:t>
            </a:r>
            <a:r>
              <a:rPr lang="de-DE" dirty="0">
                <a:solidFill>
                  <a:srgbClr val="236EBF"/>
                </a:solidFill>
                <a:latin typeface="Fira Code" panose="020B0509050000020004" pitchFamily="49" charset="0"/>
              </a:rPr>
              <a:t>: </a:t>
            </a:r>
            <a:r>
              <a:rPr lang="de-DE" dirty="0">
                <a:solidFill>
                  <a:srgbClr val="2F86D2"/>
                </a:solidFill>
                <a:latin typeface="Fira Code" panose="020B0509050000020004" pitchFamily="49" charset="0"/>
              </a:rPr>
              <a:t>User</a:t>
            </a:r>
            <a:r>
              <a:rPr lang="de-DE" dirty="0">
                <a:solidFill>
                  <a:srgbClr val="236EBF"/>
                </a:solidFill>
                <a:latin typeface="Fira Code" panose="020B0509050000020004" pitchFamily="49" charset="0"/>
              </a:rPr>
              <a:t>(</a:t>
            </a:r>
            <a:r>
              <a:rPr lang="de-DE" dirty="0" err="1">
                <a:solidFill>
                  <a:srgbClr val="B1108E"/>
                </a:solidFill>
                <a:latin typeface="Fira Code" panose="020B0509050000020004" pitchFamily="49" charset="0"/>
              </a:rPr>
              <a:t>id</a:t>
            </a:r>
            <a:r>
              <a:rPr lang="de-DE" dirty="0">
                <a:solidFill>
                  <a:srgbClr val="236EBF"/>
                </a:solidFill>
                <a:latin typeface="Fira Code" panose="020B0509050000020004" pitchFamily="49" charset="0"/>
              </a:rPr>
              <a:t>: </a:t>
            </a:r>
            <a:r>
              <a:rPr lang="de-DE" dirty="0">
                <a:solidFill>
                  <a:srgbClr val="A44185"/>
                </a:solidFill>
                <a:latin typeface="Fira Code" panose="020B0509050000020004" pitchFamily="49" charset="0"/>
              </a:rPr>
              <a:t>"2"</a:t>
            </a:r>
            <a:r>
              <a:rPr lang="de-DE" dirty="0">
                <a:solidFill>
                  <a:srgbClr val="236EBF"/>
                </a:solidFill>
                <a:latin typeface="Fira Code" panose="020B0509050000020004" pitchFamily="49" charset="0"/>
              </a:rPr>
              <a:t>) {</a:t>
            </a:r>
          </a:p>
          <a:p>
            <a:r>
              <a:rPr lang="de-DE" dirty="0">
                <a:solidFill>
                  <a:srgbClr val="2F86D2"/>
                </a:solidFill>
                <a:latin typeface="Fira Code" panose="020B0509050000020004" pitchFamily="49" charset="0"/>
              </a:rPr>
              <a:t>    </a:t>
            </a:r>
            <a:r>
              <a:rPr lang="de-DE" dirty="0" err="1">
                <a:solidFill>
                  <a:srgbClr val="2F86D2"/>
                </a:solidFill>
                <a:latin typeface="Fira Code" panose="020B0509050000020004" pitchFamily="49" charset="0"/>
              </a:rPr>
              <a:t>name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6" name="Rechteck 5">
            <a:extLst>
              <a:ext uri="{FF2B5EF4-FFF2-40B4-BE49-F238E27FC236}">
                <a16:creationId xmlns:a16="http://schemas.microsoft.com/office/drawing/2014/main" id="{63059AE8-CB6D-40C4-94FB-6A15E54F94B0}"/>
              </a:ext>
            </a:extLst>
          </p:cNvPr>
          <p:cNvSpPr/>
          <p:nvPr/>
        </p:nvSpPr>
        <p:spPr>
          <a:xfrm>
            <a:off x="8612604" y="2485118"/>
            <a:ext cx="3282215" cy="2308324"/>
          </a:xfrm>
          <a:prstGeom prst="rect">
            <a:avLst/>
          </a:prstGeom>
        </p:spPr>
        <p:txBody>
          <a:bodyPr wrap="square">
            <a:spAutoFit/>
          </a:bodyPr>
          <a:lstStyle/>
          <a:p>
            <a:r>
              <a:rPr lang="de-DE" dirty="0">
                <a:solidFill>
                  <a:srgbClr val="236EBF"/>
                </a:solidFill>
                <a:latin typeface="Fira Code" panose="020B0509050000020004" pitchFamily="49" charset="0"/>
              </a:rPr>
              <a:t>{</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first</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"Alice"</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second</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p>
          <a:p>
            <a:r>
              <a:rPr lang="de-DE" dirty="0">
                <a:solidFill>
                  <a:srgbClr val="DC3EB7"/>
                </a:solidFill>
                <a:latin typeface="Fira Code" panose="020B0509050000020004" pitchFamily="49" charset="0"/>
              </a:rPr>
              <a:t>    "</a:t>
            </a:r>
            <a:r>
              <a:rPr lang="de-DE" dirty="0" err="1">
                <a:solidFill>
                  <a:srgbClr val="DC3EB7"/>
                </a:solidFill>
                <a:latin typeface="Fira Code" panose="020B0509050000020004" pitchFamily="49" charset="0"/>
              </a:rPr>
              <a:t>name</a:t>
            </a:r>
            <a:r>
              <a:rPr lang="de-DE" dirty="0">
                <a:solidFill>
                  <a:srgbClr val="DC3EB7"/>
                </a:solidFill>
                <a:latin typeface="Fira Code" panose="020B0509050000020004" pitchFamily="49" charset="0"/>
              </a:rPr>
              <a:t>"</a:t>
            </a:r>
            <a:r>
              <a:rPr lang="de-DE" dirty="0">
                <a:solidFill>
                  <a:srgbClr val="236EBF"/>
                </a:solidFill>
                <a:latin typeface="Fira Code" panose="020B0509050000020004" pitchFamily="49" charset="0"/>
              </a:rPr>
              <a:t>: </a:t>
            </a:r>
            <a:r>
              <a:rPr lang="de-DE" dirty="0">
                <a:solidFill>
                  <a:srgbClr val="00820F"/>
                </a:solidFill>
                <a:latin typeface="Fira Code" panose="020B0509050000020004" pitchFamily="49" charset="0"/>
              </a:rPr>
              <a:t>"Sarah"</a:t>
            </a:r>
            <a:endParaRPr lang="de-DE" dirty="0">
              <a:solidFill>
                <a:srgbClr val="236EBF"/>
              </a:solidFill>
              <a:latin typeface="Fira Code" panose="020B0509050000020004" pitchFamily="49" charset="0"/>
            </a:endParaRPr>
          </a:p>
          <a:p>
            <a:r>
              <a:rPr lang="de-DE" dirty="0">
                <a:solidFill>
                  <a:srgbClr val="236EBF"/>
                </a:solidFill>
                <a:latin typeface="Fira Code" panose="020B0509050000020004" pitchFamily="49" charset="0"/>
              </a:rPr>
              <a:t>  }</a:t>
            </a:r>
          </a:p>
          <a:p>
            <a:r>
              <a:rPr lang="de-DE" dirty="0">
                <a:solidFill>
                  <a:srgbClr val="236EBF"/>
                </a:solidFill>
                <a:latin typeface="Fira Code" panose="020B0509050000020004" pitchFamily="49" charset="0"/>
              </a:rPr>
              <a:t>}</a:t>
            </a:r>
          </a:p>
        </p:txBody>
      </p:sp>
      <p:sp>
        <p:nvSpPr>
          <p:cNvPr id="7" name="Pfeil: nach rechts 6">
            <a:extLst>
              <a:ext uri="{FF2B5EF4-FFF2-40B4-BE49-F238E27FC236}">
                <a16:creationId xmlns:a16="http://schemas.microsoft.com/office/drawing/2014/main" id="{FD6D3AD0-5250-47C8-86E6-39C01E0A799B}"/>
              </a:ext>
            </a:extLst>
          </p:cNvPr>
          <p:cNvSpPr/>
          <p:nvPr/>
        </p:nvSpPr>
        <p:spPr>
          <a:xfrm>
            <a:off x="3726180"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11" name="Pfeil: nach rechts 10">
            <a:extLst>
              <a:ext uri="{FF2B5EF4-FFF2-40B4-BE49-F238E27FC236}">
                <a16:creationId xmlns:a16="http://schemas.microsoft.com/office/drawing/2014/main" id="{BB1A975C-19E4-496B-8A4D-3F3C34C00DCC}"/>
              </a:ext>
            </a:extLst>
          </p:cNvPr>
          <p:cNvSpPr/>
          <p:nvPr/>
        </p:nvSpPr>
        <p:spPr>
          <a:xfrm>
            <a:off x="8051531" y="3314700"/>
            <a:ext cx="419100" cy="228600"/>
          </a:xfrm>
          <a:prstGeom prst="rightArrow">
            <a:avLst/>
          </a:prstGeom>
          <a:solidFill>
            <a:srgbClr val="2F86D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solidFill>
                <a:schemeClr val="tx1"/>
              </a:solidFill>
            </a:endParaRPr>
          </a:p>
        </p:txBody>
      </p:sp>
      <p:sp>
        <p:nvSpPr>
          <p:cNvPr id="8" name="Textfeld 7">
            <a:extLst>
              <a:ext uri="{FF2B5EF4-FFF2-40B4-BE49-F238E27FC236}">
                <a16:creationId xmlns:a16="http://schemas.microsoft.com/office/drawing/2014/main" id="{B3C89B06-EE7D-44D8-A605-79603E5D69A5}"/>
              </a:ext>
            </a:extLst>
          </p:cNvPr>
          <p:cNvSpPr txBox="1"/>
          <p:nvPr/>
        </p:nvSpPr>
        <p:spPr>
          <a:xfrm>
            <a:off x="1350328" y="1651342"/>
            <a:ext cx="1710925" cy="523220"/>
          </a:xfrm>
          <a:prstGeom prst="rect">
            <a:avLst/>
          </a:prstGeom>
          <a:noFill/>
        </p:spPr>
        <p:txBody>
          <a:bodyPr wrap="square" rtlCol="0">
            <a:spAutoFit/>
          </a:bodyPr>
          <a:lstStyle/>
          <a:p>
            <a:pPr algn="ctr"/>
            <a:r>
              <a:rPr lang="de-DE" sz="2800" dirty="0"/>
              <a:t>Query</a:t>
            </a:r>
          </a:p>
        </p:txBody>
      </p:sp>
      <p:sp>
        <p:nvSpPr>
          <p:cNvPr id="9" name="Textfeld 8">
            <a:extLst>
              <a:ext uri="{FF2B5EF4-FFF2-40B4-BE49-F238E27FC236}">
                <a16:creationId xmlns:a16="http://schemas.microsoft.com/office/drawing/2014/main" id="{7776D826-5809-4E2A-985F-EB13EB0A3B01}"/>
              </a:ext>
            </a:extLst>
          </p:cNvPr>
          <p:cNvSpPr txBox="1"/>
          <p:nvPr/>
        </p:nvSpPr>
        <p:spPr>
          <a:xfrm>
            <a:off x="5240537" y="1651342"/>
            <a:ext cx="2398395" cy="523220"/>
          </a:xfrm>
          <a:prstGeom prst="rect">
            <a:avLst/>
          </a:prstGeom>
          <a:noFill/>
        </p:spPr>
        <p:txBody>
          <a:bodyPr wrap="square" rtlCol="0">
            <a:spAutoFit/>
          </a:bodyPr>
          <a:lstStyle/>
          <a:p>
            <a:pPr algn="ctr"/>
            <a:r>
              <a:rPr lang="de-DE" sz="2800" dirty="0" err="1"/>
              <a:t>Aliased</a:t>
            </a:r>
            <a:r>
              <a:rPr lang="de-DE" sz="2800" dirty="0"/>
              <a:t> Query</a:t>
            </a:r>
          </a:p>
        </p:txBody>
      </p:sp>
      <p:sp>
        <p:nvSpPr>
          <p:cNvPr id="10" name="Textfeld 9">
            <a:extLst>
              <a:ext uri="{FF2B5EF4-FFF2-40B4-BE49-F238E27FC236}">
                <a16:creationId xmlns:a16="http://schemas.microsoft.com/office/drawing/2014/main" id="{1873C428-A160-4221-9BF9-5EAE1883A14F}"/>
              </a:ext>
            </a:extLst>
          </p:cNvPr>
          <p:cNvSpPr txBox="1"/>
          <p:nvPr/>
        </p:nvSpPr>
        <p:spPr>
          <a:xfrm>
            <a:off x="8869739" y="1651342"/>
            <a:ext cx="2398395" cy="523220"/>
          </a:xfrm>
          <a:prstGeom prst="rect">
            <a:avLst/>
          </a:prstGeom>
          <a:noFill/>
        </p:spPr>
        <p:txBody>
          <a:bodyPr wrap="square" rtlCol="0">
            <a:spAutoFit/>
          </a:bodyPr>
          <a:lstStyle/>
          <a:p>
            <a:pPr algn="ctr"/>
            <a:r>
              <a:rPr lang="de-DE" sz="2800" dirty="0"/>
              <a:t>Response</a:t>
            </a:r>
          </a:p>
        </p:txBody>
      </p:sp>
      <p:pic>
        <p:nvPicPr>
          <p:cNvPr id="12" name="Picture 6">
            <a:extLst>
              <a:ext uri="{FF2B5EF4-FFF2-40B4-BE49-F238E27FC236}">
                <a16:creationId xmlns:a16="http://schemas.microsoft.com/office/drawing/2014/main" id="{47461866-6F44-4BDF-8BC1-3E9BC713C0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a:extLst>
              <a:ext uri="{FF2B5EF4-FFF2-40B4-BE49-F238E27FC236}">
                <a16:creationId xmlns:a16="http://schemas.microsoft.com/office/drawing/2014/main" id="{88C1B618-6789-4C74-99D0-C6BD4D2BB91C}"/>
              </a:ext>
            </a:extLst>
          </p:cNvPr>
          <p:cNvSpPr>
            <a:spLocks noGrp="1"/>
          </p:cNvSpPr>
          <p:nvPr>
            <p:ph type="title"/>
          </p:nvPr>
        </p:nvSpPr>
        <p:spPr>
          <a:xfrm>
            <a:off x="838200" y="365125"/>
            <a:ext cx="10515600" cy="1325563"/>
          </a:xfrm>
        </p:spPr>
        <p:txBody>
          <a:bodyPr/>
          <a:lstStyle/>
          <a:p>
            <a:pPr algn="ctr"/>
            <a:r>
              <a:rPr lang="de-DE" dirty="0"/>
              <a:t>Aliasing</a:t>
            </a:r>
          </a:p>
        </p:txBody>
      </p:sp>
    </p:spTree>
    <p:extLst>
      <p:ext uri="{BB962C8B-B14F-4D97-AF65-F5344CB8AC3E}">
        <p14:creationId xmlns:p14="http://schemas.microsoft.com/office/powerpoint/2010/main" val="10794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1" grpId="0" animBg="1"/>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REST - Probleme</a:t>
            </a:r>
          </a:p>
        </p:txBody>
      </p:sp>
      <p:sp>
        <p:nvSpPr>
          <p:cNvPr id="3" name="Textfeld 2">
            <a:extLst>
              <a:ext uri="{FF2B5EF4-FFF2-40B4-BE49-F238E27FC236}">
                <a16:creationId xmlns:a16="http://schemas.microsoft.com/office/drawing/2014/main" id="{1B9DB959-4DD3-460F-A83D-A83B6D12EEFF}"/>
              </a:ext>
            </a:extLst>
          </p:cNvPr>
          <p:cNvSpPr txBox="1"/>
          <p:nvPr/>
        </p:nvSpPr>
        <p:spPr>
          <a:xfrm>
            <a:off x="1249680" y="2099735"/>
            <a:ext cx="7560788" cy="646331"/>
          </a:xfrm>
          <a:prstGeom prst="rect">
            <a:avLst/>
          </a:prstGeom>
          <a:noFill/>
        </p:spPr>
        <p:txBody>
          <a:bodyPr wrap="none" rtlCol="0">
            <a:spAutoFit/>
          </a:bodyPr>
          <a:lstStyle/>
          <a:p>
            <a:r>
              <a:rPr lang="de-DE" b="1" dirty="0" err="1"/>
              <a:t>Underfetching</a:t>
            </a:r>
            <a:r>
              <a:rPr lang="de-DE" dirty="0"/>
              <a:t>: 	mehrere Aufrufe an verschiedene Endpoints sind nötig um </a:t>
            </a:r>
          </a:p>
          <a:p>
            <a:r>
              <a:rPr lang="de-DE" dirty="0"/>
              <a:t>		alle relevanten Informationen abzufragen</a:t>
            </a:r>
          </a:p>
        </p:txBody>
      </p:sp>
      <p:sp>
        <p:nvSpPr>
          <p:cNvPr id="6" name="Textfeld 5">
            <a:extLst>
              <a:ext uri="{FF2B5EF4-FFF2-40B4-BE49-F238E27FC236}">
                <a16:creationId xmlns:a16="http://schemas.microsoft.com/office/drawing/2014/main" id="{9C229089-E25E-4FCF-BEFC-522BE5308AD8}"/>
              </a:ext>
            </a:extLst>
          </p:cNvPr>
          <p:cNvSpPr txBox="1"/>
          <p:nvPr/>
        </p:nvSpPr>
        <p:spPr>
          <a:xfrm>
            <a:off x="1249680" y="3155113"/>
            <a:ext cx="7683450" cy="646331"/>
          </a:xfrm>
          <a:prstGeom prst="rect">
            <a:avLst/>
          </a:prstGeom>
          <a:noFill/>
        </p:spPr>
        <p:txBody>
          <a:bodyPr wrap="none" rtlCol="0">
            <a:spAutoFit/>
          </a:bodyPr>
          <a:lstStyle/>
          <a:p>
            <a:r>
              <a:rPr lang="de-DE" b="1" dirty="0" err="1"/>
              <a:t>Overfetching</a:t>
            </a:r>
            <a:r>
              <a:rPr lang="de-DE" dirty="0"/>
              <a:t>: 	bei einem Aufruf kommen deutlich mehr Informationen mit </a:t>
            </a:r>
          </a:p>
          <a:p>
            <a:r>
              <a:rPr lang="de-DE" dirty="0"/>
              <a:t>		als eigentlich benötigt werden</a:t>
            </a:r>
          </a:p>
        </p:txBody>
      </p:sp>
    </p:spTree>
    <p:extLst>
      <p:ext uri="{BB962C8B-B14F-4D97-AF65-F5344CB8AC3E}">
        <p14:creationId xmlns:p14="http://schemas.microsoft.com/office/powerpoint/2010/main" val="64841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A665A4C-B612-4624-82D3-B2935220E3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a:extLst>
              <a:ext uri="{FF2B5EF4-FFF2-40B4-BE49-F238E27FC236}">
                <a16:creationId xmlns:a16="http://schemas.microsoft.com/office/drawing/2014/main" id="{109AE187-0755-4165-837D-189C246735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err="1"/>
              <a:t>Introspection</a:t>
            </a:r>
            <a:endParaRPr lang="de-DE" dirty="0"/>
          </a:p>
        </p:txBody>
      </p:sp>
      <p:sp>
        <p:nvSpPr>
          <p:cNvPr id="8" name="Textfeld 7">
            <a:extLst>
              <a:ext uri="{FF2B5EF4-FFF2-40B4-BE49-F238E27FC236}">
                <a16:creationId xmlns:a16="http://schemas.microsoft.com/office/drawing/2014/main" id="{0E58C3BF-6A09-48EB-B3F0-A3DDB7F33893}"/>
              </a:ext>
            </a:extLst>
          </p:cNvPr>
          <p:cNvSpPr txBox="1"/>
          <p:nvPr/>
        </p:nvSpPr>
        <p:spPr>
          <a:xfrm>
            <a:off x="1249680" y="2099735"/>
            <a:ext cx="10104120" cy="830997"/>
          </a:xfrm>
          <a:prstGeom prst="rect">
            <a:avLst/>
          </a:prstGeom>
          <a:noFill/>
        </p:spPr>
        <p:txBody>
          <a:bodyPr wrap="square" rtlCol="0">
            <a:spAutoFit/>
          </a:bodyPr>
          <a:lstStyle/>
          <a:p>
            <a:r>
              <a:rPr lang="de-DE" sz="2400" dirty="0"/>
              <a:t>Ermöglicht es aus dem Schema Informationen zu </a:t>
            </a:r>
            <a:r>
              <a:rPr lang="de-DE" sz="2400" dirty="0" err="1"/>
              <a:t>Queries</a:t>
            </a:r>
            <a:r>
              <a:rPr lang="de-DE" sz="2400" dirty="0"/>
              <a:t>, Feldern und Typen zu extrahieren am Client</a:t>
            </a:r>
          </a:p>
        </p:txBody>
      </p:sp>
      <p:sp>
        <p:nvSpPr>
          <p:cNvPr id="9" name="Textfeld 8">
            <a:extLst>
              <a:ext uri="{FF2B5EF4-FFF2-40B4-BE49-F238E27FC236}">
                <a16:creationId xmlns:a16="http://schemas.microsoft.com/office/drawing/2014/main" id="{26BA7CC4-A330-4CC1-8844-1CE9192B9B0D}"/>
              </a:ext>
            </a:extLst>
          </p:cNvPr>
          <p:cNvSpPr txBox="1"/>
          <p:nvPr/>
        </p:nvSpPr>
        <p:spPr>
          <a:xfrm>
            <a:off x="1265319" y="2930732"/>
            <a:ext cx="9661362" cy="22048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400" dirty="0"/>
              <a:t>Doku aus Schema</a:t>
            </a:r>
          </a:p>
          <a:p>
            <a:pPr marL="285750" indent="-285750">
              <a:lnSpc>
                <a:spcPct val="200000"/>
              </a:lnSpc>
              <a:buFont typeface="Arial" panose="020B0604020202020204" pitchFamily="34" charset="0"/>
              <a:buChar char="•"/>
            </a:pPr>
            <a:r>
              <a:rPr lang="de-DE" sz="2400" dirty="0"/>
              <a:t>Auto </a:t>
            </a:r>
            <a:r>
              <a:rPr lang="de-DE" sz="2400" dirty="0" err="1"/>
              <a:t>Completion</a:t>
            </a:r>
            <a:endParaRPr lang="de-DE" sz="2400" dirty="0"/>
          </a:p>
          <a:p>
            <a:pPr marL="285750" indent="-285750">
              <a:lnSpc>
                <a:spcPct val="200000"/>
              </a:lnSpc>
              <a:buFont typeface="Arial" panose="020B0604020202020204" pitchFamily="34" charset="0"/>
              <a:buChar char="•"/>
            </a:pPr>
            <a:r>
              <a:rPr lang="de-DE" sz="2400" dirty="0" err="1"/>
              <a:t>Warnings</a:t>
            </a:r>
            <a:r>
              <a:rPr lang="de-DE" sz="2400" dirty="0"/>
              <a:t> und </a:t>
            </a:r>
            <a:r>
              <a:rPr lang="de-DE" sz="2400" dirty="0" err="1"/>
              <a:t>Hints</a:t>
            </a:r>
            <a:endParaRPr lang="de-DE" sz="2400" dirty="0"/>
          </a:p>
        </p:txBody>
      </p:sp>
    </p:spTree>
    <p:extLst>
      <p:ext uri="{BB962C8B-B14F-4D97-AF65-F5344CB8AC3E}">
        <p14:creationId xmlns:p14="http://schemas.microsoft.com/office/powerpoint/2010/main" val="2062361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a:t>GraphQL vs. REST</a:t>
            </a:r>
            <a:endParaRPr lang="de-DE" dirty="0"/>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REST und </a:t>
            </a:r>
            <a:r>
              <a:rPr lang="en-US" sz="2400" dirty="0" err="1"/>
              <a:t>GraphQL</a:t>
            </a:r>
            <a:r>
              <a:rPr lang="en-US" sz="2400" dirty="0"/>
              <a:t> </a:t>
            </a:r>
            <a:r>
              <a:rPr lang="en-US" sz="2400" dirty="0" err="1"/>
              <a:t>sind</a:t>
            </a:r>
            <a:r>
              <a:rPr lang="en-US" sz="2400" dirty="0"/>
              <a:t> </a:t>
            </a:r>
            <a:r>
              <a:rPr lang="en-US" sz="2400" dirty="0" err="1"/>
              <a:t>sehr</a:t>
            </a:r>
            <a:r>
              <a:rPr lang="en-US" sz="2400" dirty="0"/>
              <a:t> </a:t>
            </a:r>
            <a:r>
              <a:rPr lang="en-US" sz="2400" dirty="0" err="1"/>
              <a:t>verschieden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keine</a:t>
            </a:r>
            <a:r>
              <a:rPr lang="en-US" sz="2400" dirty="0"/>
              <a:t> “silver bullet”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Man </a:t>
            </a:r>
            <a:r>
              <a:rPr lang="en-US" sz="2400" dirty="0" err="1"/>
              <a:t>kann</a:t>
            </a:r>
            <a:r>
              <a:rPr lang="en-US" sz="2400" dirty="0"/>
              <a:t> </a:t>
            </a:r>
            <a:r>
              <a:rPr lang="en-US" sz="2400" dirty="0" err="1"/>
              <a:t>Beides</a:t>
            </a:r>
            <a:r>
              <a:rPr lang="en-US" sz="2400" dirty="0"/>
              <a:t> </a:t>
            </a:r>
            <a:r>
              <a:rPr lang="en-US" sz="2400" dirty="0" err="1"/>
              <a:t>im</a:t>
            </a:r>
            <a:r>
              <a:rPr lang="en-US" sz="2400" dirty="0"/>
              <a:t> </a:t>
            </a:r>
            <a:r>
              <a:rPr lang="en-US" sz="2400" dirty="0" err="1"/>
              <a:t>gleichen</a:t>
            </a:r>
            <a:r>
              <a:rPr lang="en-US" sz="2400" dirty="0"/>
              <a:t> </a:t>
            </a:r>
            <a:r>
              <a:rPr lang="en-US" sz="2400" dirty="0" err="1"/>
              <a:t>Projekt</a:t>
            </a:r>
            <a:r>
              <a:rPr lang="en-US" sz="2400" dirty="0"/>
              <a:t> </a:t>
            </a:r>
            <a:r>
              <a:rPr lang="en-US" sz="2400" dirty="0" err="1"/>
              <a:t>verwenden</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GraphQL</a:t>
            </a:r>
            <a:r>
              <a:rPr lang="en-US" sz="2400" dirty="0"/>
              <a:t> </a:t>
            </a:r>
            <a:r>
              <a:rPr lang="en-US" sz="2400" dirty="0" err="1"/>
              <a:t>ist</a:t>
            </a:r>
            <a:r>
              <a:rPr lang="en-US" sz="2400" dirty="0"/>
              <a:t> </a:t>
            </a:r>
            <a:r>
              <a:rPr lang="en-US" sz="2400" dirty="0" err="1"/>
              <a:t>richtig</a:t>
            </a:r>
            <a:r>
              <a:rPr lang="en-US" sz="2400" dirty="0"/>
              <a:t> cool, </a:t>
            </a:r>
            <a:r>
              <a:rPr lang="en-US" sz="2400" dirty="0" err="1"/>
              <a:t>wenn</a:t>
            </a:r>
            <a:r>
              <a:rPr lang="en-US" sz="2400" dirty="0"/>
              <a:t> man es </a:t>
            </a:r>
            <a:r>
              <a:rPr lang="en-US" sz="2400" dirty="0" err="1"/>
              <a:t>für</a:t>
            </a:r>
            <a:r>
              <a:rPr lang="en-US" sz="2400" dirty="0"/>
              <a:t> das </a:t>
            </a:r>
            <a:r>
              <a:rPr lang="en-US" sz="2400" dirty="0" err="1"/>
              <a:t>richtige</a:t>
            </a:r>
            <a:r>
              <a:rPr lang="en-US" sz="2400" dirty="0"/>
              <a:t> </a:t>
            </a:r>
            <a:r>
              <a:rPr lang="en-US" sz="2400" dirty="0" err="1"/>
              <a:t>Szenario</a:t>
            </a:r>
            <a:r>
              <a:rPr lang="en-US" sz="2400" dirty="0"/>
              <a:t> </a:t>
            </a:r>
            <a:r>
              <a:rPr lang="en-US" sz="2400" dirty="0" err="1"/>
              <a:t>einsetzt</a:t>
            </a:r>
            <a:endParaRPr lang="de-DE" sz="2400" dirty="0"/>
          </a:p>
        </p:txBody>
      </p:sp>
    </p:spTree>
    <p:extLst>
      <p:ext uri="{BB962C8B-B14F-4D97-AF65-F5344CB8AC3E}">
        <p14:creationId xmlns:p14="http://schemas.microsoft.com/office/powerpoint/2010/main" val="4235993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B4D76B5-F601-4182-8120-17433B9C79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sp>
        <p:nvSpPr>
          <p:cNvPr id="8" name="Textfeld 7">
            <a:extLst>
              <a:ext uri="{FF2B5EF4-FFF2-40B4-BE49-F238E27FC236}">
                <a16:creationId xmlns:a16="http://schemas.microsoft.com/office/drawing/2014/main" id="{E78A8F7B-DD53-43B3-B0C2-8C47CBB8C7B0}"/>
              </a:ext>
            </a:extLst>
          </p:cNvPr>
          <p:cNvSpPr txBox="1"/>
          <p:nvPr/>
        </p:nvSpPr>
        <p:spPr>
          <a:xfrm>
            <a:off x="1746156" y="2264918"/>
            <a:ext cx="960764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Wie </a:t>
            </a:r>
            <a:r>
              <a:rPr lang="en-US" sz="2400" dirty="0" err="1"/>
              <a:t>sehr</a:t>
            </a:r>
            <a:r>
              <a:rPr lang="en-US" sz="2400" dirty="0"/>
              <a:t> </a:t>
            </a:r>
            <a:r>
              <a:rPr lang="en-US" sz="2400" dirty="0" err="1"/>
              <a:t>unterscheiden</a:t>
            </a:r>
            <a:r>
              <a:rPr lang="en-US" sz="2400" dirty="0"/>
              <a:t> </a:t>
            </a:r>
            <a:r>
              <a:rPr lang="en-US" sz="2400" dirty="0" err="1"/>
              <a:t>sich</a:t>
            </a:r>
            <a:r>
              <a:rPr lang="en-US" sz="2400" dirty="0"/>
              <a:t> die Clients?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Können</a:t>
            </a:r>
            <a:r>
              <a:rPr lang="en-US" sz="2400" dirty="0"/>
              <a:t> </a:t>
            </a:r>
            <a:r>
              <a:rPr lang="en-US" sz="2400" dirty="0" err="1"/>
              <a:t>sich</a:t>
            </a:r>
            <a:r>
              <a:rPr lang="en-US" sz="2400" dirty="0"/>
              <a:t> die Clients </a:t>
            </a:r>
            <a:r>
              <a:rPr lang="en-US" sz="2400" dirty="0" err="1"/>
              <a:t>selbst</a:t>
            </a:r>
            <a:r>
              <a:rPr lang="en-US" sz="2400" dirty="0"/>
              <a:t> um Caching </a:t>
            </a:r>
            <a:r>
              <a:rPr lang="en-US" sz="2400" dirty="0" err="1"/>
              <a:t>kümmern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Wie </a:t>
            </a:r>
            <a:r>
              <a:rPr lang="en-US" sz="2400" dirty="0" err="1"/>
              <a:t>verschieden</a:t>
            </a:r>
            <a:r>
              <a:rPr lang="en-US" sz="2400" dirty="0"/>
              <a:t> </a:t>
            </a:r>
            <a:r>
              <a:rPr lang="en-US" sz="2400" dirty="0" err="1"/>
              <a:t>sind</a:t>
            </a:r>
            <a:r>
              <a:rPr lang="en-US" sz="2400" dirty="0"/>
              <a:t> die </a:t>
            </a:r>
            <a:r>
              <a:rPr lang="en-US" sz="2400" dirty="0" err="1"/>
              <a:t>Anfragen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Geht</a:t>
            </a:r>
            <a:r>
              <a:rPr lang="en-US" sz="2400" dirty="0"/>
              <a:t> es um CRUD </a:t>
            </a:r>
            <a:r>
              <a:rPr lang="en-US" sz="2400" dirty="0" err="1"/>
              <a:t>mit</a:t>
            </a:r>
            <a:r>
              <a:rPr lang="en-US" sz="2400" dirty="0"/>
              <a:t> JSON </a:t>
            </a:r>
            <a:r>
              <a:rPr lang="en-US" sz="2400" dirty="0" err="1"/>
              <a:t>oder</a:t>
            </a:r>
            <a:r>
              <a:rPr lang="en-US" sz="2400" dirty="0"/>
              <a:t> </a:t>
            </a:r>
            <a:r>
              <a:rPr lang="en-US" sz="2400" dirty="0" err="1"/>
              <a:t>wird</a:t>
            </a:r>
            <a:r>
              <a:rPr lang="en-US" sz="2400" dirty="0"/>
              <a:t> </a:t>
            </a:r>
            <a:r>
              <a:rPr lang="en-US" sz="2400" dirty="0" err="1"/>
              <a:t>auch</a:t>
            </a:r>
            <a:r>
              <a:rPr lang="en-US" sz="2400" dirty="0"/>
              <a:t> </a:t>
            </a:r>
            <a:r>
              <a:rPr lang="en-US" sz="2400" dirty="0" err="1"/>
              <a:t>Dateitransfer</a:t>
            </a:r>
            <a:r>
              <a:rPr lang="en-US" sz="2400" dirty="0"/>
              <a:t> </a:t>
            </a:r>
            <a:r>
              <a:rPr lang="en-US" sz="2400" dirty="0" err="1"/>
              <a:t>gebracht</a:t>
            </a:r>
            <a:r>
              <a:rPr lang="en-US" sz="2400" dirty="0"/>
              <a:t>?</a:t>
            </a:r>
            <a:endParaRPr lang="de-DE" sz="2400" dirty="0"/>
          </a:p>
        </p:txBody>
      </p:sp>
    </p:spTree>
    <p:extLst>
      <p:ext uri="{BB962C8B-B14F-4D97-AF65-F5344CB8AC3E}">
        <p14:creationId xmlns:p14="http://schemas.microsoft.com/office/powerpoint/2010/main" val="3361049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4363A093-C69A-4CFD-93B8-14DCF67F3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le 6">
            <a:extLst>
              <a:ext uri="{FF2B5EF4-FFF2-40B4-BE49-F238E27FC236}">
                <a16:creationId xmlns:a16="http://schemas.microsoft.com/office/drawing/2014/main" id="{A04F6A91-E751-4C04-81F5-CF091FAFE553}"/>
              </a:ext>
            </a:extLst>
          </p:cNvPr>
          <p:cNvGraphicFramePr>
            <a:graphicFrameLocks noGrp="1"/>
          </p:cNvGraphicFramePr>
          <p:nvPr>
            <p:extLst>
              <p:ext uri="{D42A27DB-BD31-4B8C-83A1-F6EECF244321}">
                <p14:modId xmlns:p14="http://schemas.microsoft.com/office/powerpoint/2010/main" val="451836912"/>
              </p:ext>
            </p:extLst>
          </p:nvPr>
        </p:nvGraphicFramePr>
        <p:xfrm>
          <a:off x="2032000" y="1924685"/>
          <a:ext cx="4064000" cy="249428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51269249"/>
                    </a:ext>
                  </a:extLst>
                </a:gridCol>
              </a:tblGrid>
              <a:tr h="370840">
                <a:tc>
                  <a:txBody>
                    <a:bodyPr/>
                    <a:lstStyle/>
                    <a:p>
                      <a:r>
                        <a:rPr lang="de-DE" dirty="0"/>
                        <a:t>Vorteile </a:t>
                      </a:r>
                      <a:r>
                        <a:rPr lang="de-DE" dirty="0" err="1"/>
                        <a:t>GraphQL</a:t>
                      </a:r>
                      <a:endParaRPr lang="de-DE" dirty="0"/>
                    </a:p>
                  </a:txBody>
                  <a:tcPr/>
                </a:tc>
                <a:extLst>
                  <a:ext uri="{0D108BD9-81ED-4DB2-BD59-A6C34878D82A}">
                    <a16:rowId xmlns:a16="http://schemas.microsoft.com/office/drawing/2014/main" val="2380294708"/>
                  </a:ext>
                </a:extLst>
              </a:tr>
              <a:tr h="370840">
                <a:tc>
                  <a:txBody>
                    <a:bodyPr/>
                    <a:lstStyle/>
                    <a:p>
                      <a:r>
                        <a:rPr lang="en-US" dirty="0"/>
                        <a:t>Man</a:t>
                      </a:r>
                      <a:r>
                        <a:rPr lang="en-US" baseline="0" dirty="0"/>
                        <a:t> </a:t>
                      </a:r>
                      <a:r>
                        <a:rPr lang="en-US" baseline="0" dirty="0" err="1"/>
                        <a:t>bekommt</a:t>
                      </a:r>
                      <a:r>
                        <a:rPr lang="en-US" baseline="0" dirty="0"/>
                        <a:t> </a:t>
                      </a:r>
                      <a:r>
                        <a:rPr lang="en-US" baseline="0" dirty="0" err="1"/>
                        <a:t>genau</a:t>
                      </a:r>
                      <a:r>
                        <a:rPr lang="en-US" baseline="0" dirty="0"/>
                        <a:t> die </a:t>
                      </a:r>
                      <a:r>
                        <a:rPr lang="en-US" baseline="0" dirty="0" err="1"/>
                        <a:t>Daten</a:t>
                      </a:r>
                      <a:r>
                        <a:rPr lang="en-US" baseline="0" dirty="0"/>
                        <a:t>, die man </a:t>
                      </a:r>
                      <a:r>
                        <a:rPr lang="en-US" baseline="0" dirty="0" err="1"/>
                        <a:t>braucht</a:t>
                      </a:r>
                      <a:endParaRPr lang="de-DE" dirty="0"/>
                    </a:p>
                  </a:txBody>
                  <a:tcPr/>
                </a:tc>
                <a:extLst>
                  <a:ext uri="{0D108BD9-81ED-4DB2-BD59-A6C34878D82A}">
                    <a16:rowId xmlns:a16="http://schemas.microsoft.com/office/drawing/2014/main" val="3469410437"/>
                  </a:ext>
                </a:extLst>
              </a:tr>
              <a:tr h="370840">
                <a:tc>
                  <a:txBody>
                    <a:bodyPr/>
                    <a:lstStyle/>
                    <a:p>
                      <a:r>
                        <a:rPr lang="en-US"/>
                        <a:t>Mehrere Abfragen in einem Request</a:t>
                      </a:r>
                      <a:endParaRPr lang="de-DE" dirty="0"/>
                    </a:p>
                  </a:txBody>
                  <a:tcPr/>
                </a:tc>
                <a:extLst>
                  <a:ext uri="{0D108BD9-81ED-4DB2-BD59-A6C34878D82A}">
                    <a16:rowId xmlns:a16="http://schemas.microsoft.com/office/drawing/2014/main" val="2290994106"/>
                  </a:ext>
                </a:extLst>
              </a:tr>
              <a:tr h="370840">
                <a:tc>
                  <a:txBody>
                    <a:bodyPr/>
                    <a:lstStyle/>
                    <a:p>
                      <a:r>
                        <a:rPr lang="en-US"/>
                        <a:t>Integrierter Pub-Sub-Mechanismus</a:t>
                      </a:r>
                      <a:endParaRPr lang="de-DE" dirty="0"/>
                    </a:p>
                  </a:txBody>
                  <a:tcPr/>
                </a:tc>
                <a:extLst>
                  <a:ext uri="{0D108BD9-81ED-4DB2-BD59-A6C34878D82A}">
                    <a16:rowId xmlns:a16="http://schemas.microsoft.com/office/drawing/2014/main" val="928261541"/>
                  </a:ext>
                </a:extLst>
              </a:tr>
              <a:tr h="370840">
                <a:tc>
                  <a:txBody>
                    <a:bodyPr/>
                    <a:lstStyle/>
                    <a:p>
                      <a:r>
                        <a:rPr lang="en-US"/>
                        <a:t>Integrierte Introspection</a:t>
                      </a:r>
                      <a:endParaRPr lang="de-DE" dirty="0"/>
                    </a:p>
                  </a:txBody>
                  <a:tcPr/>
                </a:tc>
                <a:extLst>
                  <a:ext uri="{0D108BD9-81ED-4DB2-BD59-A6C34878D82A}">
                    <a16:rowId xmlns:a16="http://schemas.microsoft.com/office/drawing/2014/main" val="2364080554"/>
                  </a:ext>
                </a:extLst>
              </a:tr>
              <a:tr h="370840">
                <a:tc>
                  <a:txBody>
                    <a:bodyPr/>
                    <a:lstStyle/>
                    <a:p>
                      <a:r>
                        <a:rPr lang="en-US" dirty="0" err="1"/>
                        <a:t>Weniger</a:t>
                      </a:r>
                      <a:r>
                        <a:rPr lang="en-US" dirty="0"/>
                        <a:t> API-Design</a:t>
                      </a:r>
                      <a:r>
                        <a:rPr lang="en-US" baseline="0" dirty="0"/>
                        <a:t> </a:t>
                      </a:r>
                      <a:r>
                        <a:rPr lang="en-US" baseline="0" dirty="0" err="1"/>
                        <a:t>vorab</a:t>
                      </a:r>
                      <a:endParaRPr lang="de-DE" dirty="0"/>
                    </a:p>
                  </a:txBody>
                  <a:tcPr/>
                </a:tc>
                <a:extLst>
                  <a:ext uri="{0D108BD9-81ED-4DB2-BD59-A6C34878D82A}">
                    <a16:rowId xmlns:a16="http://schemas.microsoft.com/office/drawing/2014/main" val="1227437283"/>
                  </a:ext>
                </a:extLst>
              </a:tr>
            </a:tbl>
          </a:graphicData>
        </a:graphic>
      </p:graphicFrame>
      <p:sp>
        <p:nvSpPr>
          <p:cNvPr id="9" name="Titel 1">
            <a:extLst>
              <a:ext uri="{FF2B5EF4-FFF2-40B4-BE49-F238E27FC236}">
                <a16:creationId xmlns:a16="http://schemas.microsoft.com/office/drawing/2014/main" id="{99D3E06E-2805-4C3F-BA38-2AFDADFF670A}"/>
              </a:ext>
            </a:extLst>
          </p:cNvPr>
          <p:cNvSpPr>
            <a:spLocks noGrp="1"/>
          </p:cNvSpPr>
          <p:nvPr>
            <p:ph type="title"/>
          </p:nvPr>
        </p:nvSpPr>
        <p:spPr>
          <a:xfrm>
            <a:off x="838200" y="365125"/>
            <a:ext cx="10515600" cy="1325563"/>
          </a:xfrm>
        </p:spPr>
        <p:txBody>
          <a:bodyPr/>
          <a:lstStyle/>
          <a:p>
            <a:pPr algn="ctr"/>
            <a:r>
              <a:rPr lang="de-DE" dirty="0" err="1"/>
              <a:t>GraphQL</a:t>
            </a:r>
            <a:r>
              <a:rPr lang="de-DE" dirty="0"/>
              <a:t> vs. REST</a:t>
            </a:r>
          </a:p>
        </p:txBody>
      </p:sp>
      <p:graphicFrame>
        <p:nvGraphicFramePr>
          <p:cNvPr id="2" name="Tabelle 1">
            <a:extLst>
              <a:ext uri="{FF2B5EF4-FFF2-40B4-BE49-F238E27FC236}">
                <a16:creationId xmlns:a16="http://schemas.microsoft.com/office/drawing/2014/main" id="{416FE2F1-F9EC-4B8D-8E45-5584AFE76099}"/>
              </a:ext>
            </a:extLst>
          </p:cNvPr>
          <p:cNvGraphicFramePr>
            <a:graphicFrameLocks noGrp="1"/>
          </p:cNvGraphicFramePr>
          <p:nvPr>
            <p:extLst>
              <p:ext uri="{D42A27DB-BD31-4B8C-83A1-F6EECF244321}">
                <p14:modId xmlns:p14="http://schemas.microsoft.com/office/powerpoint/2010/main" val="1467546726"/>
              </p:ext>
            </p:extLst>
          </p:nvPr>
        </p:nvGraphicFramePr>
        <p:xfrm>
          <a:off x="6379029" y="1924685"/>
          <a:ext cx="4064000" cy="18542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162660983"/>
                    </a:ext>
                  </a:extLst>
                </a:gridCol>
              </a:tblGrid>
              <a:tr h="370840">
                <a:tc>
                  <a:txBody>
                    <a:bodyPr/>
                    <a:lstStyle/>
                    <a:p>
                      <a:r>
                        <a:rPr lang="de-DE" dirty="0"/>
                        <a:t>Vorteile REST</a:t>
                      </a:r>
                    </a:p>
                  </a:txBody>
                  <a:tcPr/>
                </a:tc>
                <a:extLst>
                  <a:ext uri="{0D108BD9-81ED-4DB2-BD59-A6C34878D82A}">
                    <a16:rowId xmlns:a16="http://schemas.microsoft.com/office/drawing/2014/main" val="4082404148"/>
                  </a:ext>
                </a:extLst>
              </a:tr>
              <a:tr h="370840">
                <a:tc>
                  <a:txBody>
                    <a:bodyPr/>
                    <a:lstStyle/>
                    <a:p>
                      <a:r>
                        <a:rPr lang="en-US" dirty="0"/>
                        <a:t>Http-caching</a:t>
                      </a:r>
                      <a:endParaRPr lang="de-DE" dirty="0"/>
                    </a:p>
                  </a:txBody>
                  <a:tcPr/>
                </a:tc>
                <a:extLst>
                  <a:ext uri="{0D108BD9-81ED-4DB2-BD59-A6C34878D82A}">
                    <a16:rowId xmlns:a16="http://schemas.microsoft.com/office/drawing/2014/main" val="2982143416"/>
                  </a:ext>
                </a:extLst>
              </a:tr>
              <a:tr h="370840">
                <a:tc>
                  <a:txBody>
                    <a:bodyPr/>
                    <a:lstStyle/>
                    <a:p>
                      <a:r>
                        <a:rPr lang="en-US" dirty="0" err="1"/>
                        <a:t>Einfacher</a:t>
                      </a:r>
                      <a:r>
                        <a:rPr lang="en-US" baseline="0" dirty="0"/>
                        <a:t> File-Transfer/Streaming</a:t>
                      </a:r>
                      <a:endParaRPr lang="de-DE" dirty="0"/>
                    </a:p>
                  </a:txBody>
                  <a:tcPr/>
                </a:tc>
                <a:extLst>
                  <a:ext uri="{0D108BD9-81ED-4DB2-BD59-A6C34878D82A}">
                    <a16:rowId xmlns:a16="http://schemas.microsoft.com/office/drawing/2014/main" val="1125339442"/>
                  </a:ext>
                </a:extLst>
              </a:tr>
              <a:tr h="370840">
                <a:tc>
                  <a:txBody>
                    <a:bodyPr/>
                    <a:lstStyle/>
                    <a:p>
                      <a:r>
                        <a:rPr lang="en-US" dirty="0" err="1"/>
                        <a:t>Arbeitet</a:t>
                      </a:r>
                      <a:r>
                        <a:rPr lang="en-US" dirty="0"/>
                        <a:t> </a:t>
                      </a:r>
                      <a:r>
                        <a:rPr lang="en-US" dirty="0" err="1"/>
                        <a:t>mit</a:t>
                      </a:r>
                      <a:r>
                        <a:rPr lang="en-US" dirty="0"/>
                        <a:t> </a:t>
                      </a:r>
                      <a:r>
                        <a:rPr lang="en-US" dirty="0" err="1"/>
                        <a:t>allen</a:t>
                      </a:r>
                      <a:r>
                        <a:rPr lang="en-US" dirty="0"/>
                        <a:t> Media-</a:t>
                      </a:r>
                      <a:r>
                        <a:rPr lang="en-US" dirty="0" err="1"/>
                        <a:t>Typen</a:t>
                      </a:r>
                      <a:endParaRPr lang="de-DE" dirty="0"/>
                    </a:p>
                  </a:txBody>
                  <a:tcPr/>
                </a:tc>
                <a:extLst>
                  <a:ext uri="{0D108BD9-81ED-4DB2-BD59-A6C34878D82A}">
                    <a16:rowId xmlns:a16="http://schemas.microsoft.com/office/drawing/2014/main" val="441112983"/>
                  </a:ext>
                </a:extLst>
              </a:tr>
              <a:tr h="370840">
                <a:tc>
                  <a:txBody>
                    <a:bodyPr/>
                    <a:lstStyle/>
                    <a:p>
                      <a:r>
                        <a:rPr lang="en-US" dirty="0" err="1"/>
                        <a:t>Verlinkungen</a:t>
                      </a:r>
                      <a:r>
                        <a:rPr lang="en-US" dirty="0"/>
                        <a:t> </a:t>
                      </a:r>
                      <a:r>
                        <a:rPr lang="en-US" dirty="0" err="1"/>
                        <a:t>zwischen</a:t>
                      </a:r>
                      <a:r>
                        <a:rPr lang="en-US" dirty="0"/>
                        <a:t> APIs</a:t>
                      </a:r>
                      <a:endParaRPr lang="de-DE" dirty="0"/>
                    </a:p>
                  </a:txBody>
                  <a:tcPr/>
                </a:tc>
                <a:extLst>
                  <a:ext uri="{0D108BD9-81ED-4DB2-BD59-A6C34878D82A}">
                    <a16:rowId xmlns:a16="http://schemas.microsoft.com/office/drawing/2014/main" val="557935675"/>
                  </a:ext>
                </a:extLst>
              </a:tr>
            </a:tbl>
          </a:graphicData>
        </a:graphic>
      </p:graphicFrame>
    </p:spTree>
    <p:extLst>
      <p:ext uri="{BB962C8B-B14F-4D97-AF65-F5344CB8AC3E}">
        <p14:creationId xmlns:p14="http://schemas.microsoft.com/office/powerpoint/2010/main" val="4114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DEAB57C1-72B1-4DD3-940F-18E78A0B93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dirty="0"/>
              <a:t>Weiteres Material</a:t>
            </a:r>
          </a:p>
        </p:txBody>
      </p:sp>
      <p:sp>
        <p:nvSpPr>
          <p:cNvPr id="7" name="Rechteck 6">
            <a:extLst>
              <a:ext uri="{FF2B5EF4-FFF2-40B4-BE49-F238E27FC236}">
                <a16:creationId xmlns:a16="http://schemas.microsoft.com/office/drawing/2014/main" id="{F48D9697-3985-4581-9360-3E49B43E4AE1}"/>
              </a:ext>
            </a:extLst>
          </p:cNvPr>
          <p:cNvSpPr/>
          <p:nvPr/>
        </p:nvSpPr>
        <p:spPr>
          <a:xfrm>
            <a:off x="5055777" y="2907453"/>
            <a:ext cx="2080441" cy="369332"/>
          </a:xfrm>
          <a:prstGeom prst="rect">
            <a:avLst/>
          </a:prstGeom>
        </p:spPr>
        <p:txBody>
          <a:bodyPr wrap="none">
            <a:spAutoFit/>
          </a:bodyPr>
          <a:lstStyle/>
          <a:p>
            <a:r>
              <a:rPr lang="de-DE" dirty="0">
                <a:hlinkClick r:id="rId4">
                  <a:extLst>
                    <a:ext uri="{A12FA001-AC4F-418D-AE19-62706E023703}">
                      <ahyp:hlinkClr xmlns:ahyp="http://schemas.microsoft.com/office/drawing/2018/hyperlinkcolor" val="tx"/>
                    </a:ext>
                  </a:extLst>
                </a:hlinkClick>
              </a:rPr>
              <a:t>https://graphql.org/</a:t>
            </a:r>
            <a:endParaRPr lang="de-DE" dirty="0"/>
          </a:p>
        </p:txBody>
      </p:sp>
      <p:sp>
        <p:nvSpPr>
          <p:cNvPr id="8" name="Rechteck 7">
            <a:extLst>
              <a:ext uri="{FF2B5EF4-FFF2-40B4-BE49-F238E27FC236}">
                <a16:creationId xmlns:a16="http://schemas.microsoft.com/office/drawing/2014/main" id="{6A50DB05-A893-45B1-B48A-3720EAC809F8}"/>
              </a:ext>
            </a:extLst>
          </p:cNvPr>
          <p:cNvSpPr/>
          <p:nvPr/>
        </p:nvSpPr>
        <p:spPr>
          <a:xfrm>
            <a:off x="3867569" y="3765881"/>
            <a:ext cx="4605876" cy="369332"/>
          </a:xfrm>
          <a:prstGeom prst="rect">
            <a:avLst/>
          </a:prstGeom>
        </p:spPr>
        <p:txBody>
          <a:bodyPr wrap="none">
            <a:spAutoFit/>
          </a:bodyPr>
          <a:lstStyle/>
          <a:p>
            <a:r>
              <a:rPr lang="de-DE" dirty="0">
                <a:hlinkClick r:id="rId5">
                  <a:extLst>
                    <a:ext uri="{A12FA001-AC4F-418D-AE19-62706E023703}">
                      <ahyp:hlinkClr xmlns:ahyp="http://schemas.microsoft.com/office/drawing/2018/hyperlinkcolor" val="tx"/>
                    </a:ext>
                  </a:extLst>
                </a:hlinkClick>
              </a:rPr>
              <a:t>https://www.apollographql.com/docs/angular/</a:t>
            </a:r>
            <a:endParaRPr lang="de-DE" dirty="0"/>
          </a:p>
        </p:txBody>
      </p:sp>
      <p:sp>
        <p:nvSpPr>
          <p:cNvPr id="9" name="Rechteck 8">
            <a:extLst>
              <a:ext uri="{FF2B5EF4-FFF2-40B4-BE49-F238E27FC236}">
                <a16:creationId xmlns:a16="http://schemas.microsoft.com/office/drawing/2014/main" id="{4FF54F35-7D3C-42D1-9BD9-1CB5993ADC4A}"/>
              </a:ext>
            </a:extLst>
          </p:cNvPr>
          <p:cNvSpPr/>
          <p:nvPr/>
        </p:nvSpPr>
        <p:spPr>
          <a:xfrm>
            <a:off x="4093332" y="4195095"/>
            <a:ext cx="4005327" cy="369332"/>
          </a:xfrm>
          <a:prstGeom prst="rect">
            <a:avLst/>
          </a:prstGeom>
        </p:spPr>
        <p:txBody>
          <a:bodyPr wrap="none">
            <a:spAutoFit/>
          </a:bodyPr>
          <a:lstStyle/>
          <a:p>
            <a:r>
              <a:rPr lang="de-DE" dirty="0">
                <a:hlinkClick r:id="rId6">
                  <a:extLst>
                    <a:ext uri="{A12FA001-AC4F-418D-AE19-62706E023703}">
                      <ahyp:hlinkClr xmlns:ahyp="http://schemas.microsoft.com/office/drawing/2018/hyperlinkcolor" val="tx"/>
                    </a:ext>
                  </a:extLst>
                </a:hlinkClick>
              </a:rPr>
              <a:t>https://github.com/prisma/graphql-yoga</a:t>
            </a:r>
            <a:endParaRPr lang="de-DE" dirty="0"/>
          </a:p>
        </p:txBody>
      </p:sp>
      <p:sp>
        <p:nvSpPr>
          <p:cNvPr id="10" name="Rechteck 9">
            <a:extLst>
              <a:ext uri="{FF2B5EF4-FFF2-40B4-BE49-F238E27FC236}">
                <a16:creationId xmlns:a16="http://schemas.microsoft.com/office/drawing/2014/main" id="{55432C48-4D6A-44E0-AC97-0BBB22F69CEA}"/>
              </a:ext>
            </a:extLst>
          </p:cNvPr>
          <p:cNvSpPr/>
          <p:nvPr/>
        </p:nvSpPr>
        <p:spPr>
          <a:xfrm>
            <a:off x="4438331" y="3336667"/>
            <a:ext cx="3315331" cy="369332"/>
          </a:xfrm>
          <a:prstGeom prst="rect">
            <a:avLst/>
          </a:prstGeom>
        </p:spPr>
        <p:txBody>
          <a:bodyPr wrap="none">
            <a:spAutoFit/>
          </a:bodyPr>
          <a:lstStyle/>
          <a:p>
            <a:r>
              <a:rPr lang="de-DE" dirty="0">
                <a:hlinkClick r:id="rId7">
                  <a:extLst>
                    <a:ext uri="{A12FA001-AC4F-418D-AE19-62706E023703}">
                      <ahyp:hlinkClr xmlns:ahyp="http://schemas.microsoft.com/office/drawing/2018/hyperlinkcolor" val="tx"/>
                    </a:ext>
                  </a:extLst>
                </a:hlinkClick>
              </a:rPr>
              <a:t>https://www.howtographql.com/</a:t>
            </a:r>
            <a:endParaRPr lang="de-DE" dirty="0"/>
          </a:p>
        </p:txBody>
      </p:sp>
      <p:sp>
        <p:nvSpPr>
          <p:cNvPr id="11" name="Rechteck 10">
            <a:extLst>
              <a:ext uri="{FF2B5EF4-FFF2-40B4-BE49-F238E27FC236}">
                <a16:creationId xmlns:a16="http://schemas.microsoft.com/office/drawing/2014/main" id="{F48D9697-3985-4581-9360-3E49B43E4AE1}"/>
              </a:ext>
            </a:extLst>
          </p:cNvPr>
          <p:cNvSpPr/>
          <p:nvPr/>
        </p:nvSpPr>
        <p:spPr>
          <a:xfrm>
            <a:off x="3833676" y="1959679"/>
            <a:ext cx="4524637" cy="369332"/>
          </a:xfrm>
          <a:prstGeom prst="rect">
            <a:avLst/>
          </a:prstGeom>
        </p:spPr>
        <p:txBody>
          <a:bodyPr wrap="none">
            <a:spAutoFit/>
          </a:bodyPr>
          <a:lstStyle/>
          <a:p>
            <a:r>
              <a:rPr lang="de-DE">
                <a:hlinkClick r:id="rId8">
                  <a:extLst>
                    <a:ext uri="{A12FA001-AC4F-418D-AE19-62706E023703}">
                      <ahyp:hlinkClr xmlns:ahyp="http://schemas.microsoft.com/office/drawing/2018/hyperlinkcolor" val="tx"/>
                    </a:ext>
                  </a:extLst>
                </a:hlinkClick>
              </a:rPr>
              <a:t>https://github.com/bytePassion/GraphQL-Talk</a:t>
            </a:r>
            <a:endParaRPr lang="de-DE" dirty="0"/>
          </a:p>
        </p:txBody>
      </p:sp>
    </p:spTree>
    <p:extLst>
      <p:ext uri="{BB962C8B-B14F-4D97-AF65-F5344CB8AC3E}">
        <p14:creationId xmlns:p14="http://schemas.microsoft.com/office/powerpoint/2010/main" val="907165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D7EBC-97AE-4244-819F-7C37A395D38D}"/>
              </a:ext>
            </a:extLst>
          </p:cNvPr>
          <p:cNvSpPr>
            <a:spLocks noGrp="1"/>
          </p:cNvSpPr>
          <p:nvPr>
            <p:ph type="title"/>
          </p:nvPr>
        </p:nvSpPr>
        <p:spPr>
          <a:xfrm>
            <a:off x="838200" y="365125"/>
            <a:ext cx="10515600" cy="6131928"/>
          </a:xfrm>
        </p:spPr>
        <p:txBody>
          <a:bodyPr>
            <a:normAutofit/>
          </a:bodyPr>
          <a:lstStyle/>
          <a:p>
            <a:r>
              <a:rPr lang="de-DE" dirty="0" err="1"/>
              <a:t>Credits</a:t>
            </a:r>
            <a:br>
              <a:rPr lang="de-DE" dirty="0"/>
            </a:br>
            <a:br>
              <a:rPr lang="de-DE" dirty="0"/>
            </a:br>
            <a:r>
              <a:rPr lang="de-DE" sz="2400" dirty="0"/>
              <a:t>Icons</a:t>
            </a:r>
            <a:r>
              <a:rPr lang="de-DE" sz="3200" dirty="0"/>
              <a:t>:</a:t>
            </a:r>
            <a:br>
              <a:rPr lang="de-DE" dirty="0"/>
            </a:br>
            <a:r>
              <a:rPr lang="en-US" sz="1200" dirty="0"/>
              <a:t>Server by Travis Avery from the Noun Project</a:t>
            </a:r>
            <a:br>
              <a:rPr lang="en-US" sz="1200" dirty="0"/>
            </a:br>
            <a:r>
              <a:rPr lang="en-US" sz="1200" dirty="0"/>
              <a:t>database by Icons Bazaar from the Noun Project</a:t>
            </a:r>
            <a:br>
              <a:rPr lang="en-US" sz="1200" dirty="0"/>
            </a:br>
            <a:r>
              <a:rPr lang="en-US" sz="1200" dirty="0"/>
              <a:t>fork by Nick Bluth from the Noun Project</a:t>
            </a:r>
            <a:br>
              <a:rPr lang="en-US" sz="1200" dirty="0"/>
            </a:br>
            <a:r>
              <a:rPr lang="en-US" sz="1200" dirty="0"/>
              <a:t>commit by Yuri Mazursky from the Noun Project</a:t>
            </a:r>
            <a:br>
              <a:rPr lang="en-US" sz="1200" dirty="0"/>
            </a:br>
            <a:r>
              <a:rPr lang="en-US" sz="1200" dirty="0"/>
              <a:t>Star by </a:t>
            </a:r>
            <a:r>
              <a:rPr lang="en-US" sz="1200" dirty="0" err="1"/>
              <a:t>iconsphere</a:t>
            </a:r>
            <a:r>
              <a:rPr lang="en-US" sz="1200" dirty="0"/>
              <a:t> from the Noun Project</a:t>
            </a:r>
            <a:endParaRPr lang="de-DE" sz="1800" dirty="0"/>
          </a:p>
        </p:txBody>
      </p:sp>
      <p:pic>
        <p:nvPicPr>
          <p:cNvPr id="3" name="Picture 6">
            <a:extLst>
              <a:ext uri="{FF2B5EF4-FFF2-40B4-BE49-F238E27FC236}">
                <a16:creationId xmlns:a16="http://schemas.microsoft.com/office/drawing/2014/main" id="{85EF222F-3E9C-4478-897D-EAA919107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a:extLst>
              <a:ext uri="{FF2B5EF4-FFF2-40B4-BE49-F238E27FC236}">
                <a16:creationId xmlns:a16="http://schemas.microsoft.com/office/drawing/2014/main" id="{076CEF27-0E70-4674-B28C-2B8EA65203AF}"/>
              </a:ext>
            </a:extLst>
          </p:cNvPr>
          <p:cNvSpPr txBox="1">
            <a:spLocks/>
          </p:cNvSpPr>
          <p:nvPr/>
        </p:nvSpPr>
        <p:spPr>
          <a:xfrm>
            <a:off x="4362449" y="2432050"/>
            <a:ext cx="631507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9600"/>
              <a:t>Fragen?</a:t>
            </a:r>
            <a:endParaRPr lang="de-DE" sz="9600" dirty="0"/>
          </a:p>
        </p:txBody>
      </p:sp>
    </p:spTree>
    <p:extLst>
      <p:ext uri="{BB962C8B-B14F-4D97-AF65-F5344CB8AC3E}">
        <p14:creationId xmlns:p14="http://schemas.microsoft.com/office/powerpoint/2010/main" val="19370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6">
            <a:extLst>
              <a:ext uri="{FF2B5EF4-FFF2-40B4-BE49-F238E27FC236}">
                <a16:creationId xmlns:a16="http://schemas.microsoft.com/office/drawing/2014/main" id="{5ED8E13D-9A76-452B-ABBF-FF9D45389F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4" name="Titel 4">
            <a:extLst>
              <a:ext uri="{FF2B5EF4-FFF2-40B4-BE49-F238E27FC236}">
                <a16:creationId xmlns:a16="http://schemas.microsoft.com/office/drawing/2014/main" id="{35CB33DA-6DBE-4BF3-BC43-3324FE4CDC5F}"/>
              </a:ext>
            </a:extLst>
          </p:cNvPr>
          <p:cNvSpPr>
            <a:spLocks noGrp="1"/>
          </p:cNvSpPr>
          <p:nvPr>
            <p:ph type="title"/>
          </p:nvPr>
        </p:nvSpPr>
        <p:spPr>
          <a:xfrm>
            <a:off x="838200" y="365125"/>
            <a:ext cx="10515600" cy="1325563"/>
          </a:xfrm>
        </p:spPr>
        <p:txBody>
          <a:bodyPr/>
          <a:lstStyle/>
          <a:p>
            <a:pPr algn="ctr"/>
            <a:r>
              <a:rPr lang="de-DE" dirty="0"/>
              <a:t>Mögliche Lösungen für Request Problem</a:t>
            </a:r>
          </a:p>
        </p:txBody>
      </p:sp>
      <p:grpSp>
        <p:nvGrpSpPr>
          <p:cNvPr id="11" name="Gruppieren 10">
            <a:extLst>
              <a:ext uri="{FF2B5EF4-FFF2-40B4-BE49-F238E27FC236}">
                <a16:creationId xmlns:a16="http://schemas.microsoft.com/office/drawing/2014/main" id="{BEB8DDF0-EEE0-4CC0-B9C0-B98EEC92A76F}"/>
              </a:ext>
            </a:extLst>
          </p:cNvPr>
          <p:cNvGrpSpPr/>
          <p:nvPr/>
        </p:nvGrpSpPr>
        <p:grpSpPr>
          <a:xfrm>
            <a:off x="1249680" y="1585452"/>
            <a:ext cx="9396355" cy="1293589"/>
            <a:chOff x="1249680" y="1585452"/>
            <a:chExt cx="9396355" cy="1293589"/>
          </a:xfrm>
        </p:grpSpPr>
        <p:sp>
          <p:nvSpPr>
            <p:cNvPr id="3" name="Textfeld 2">
              <a:extLst>
                <a:ext uri="{FF2B5EF4-FFF2-40B4-BE49-F238E27FC236}">
                  <a16:creationId xmlns:a16="http://schemas.microsoft.com/office/drawing/2014/main" id="{1B9DB959-4DD3-460F-A83D-A83B6D12EEFF}"/>
                </a:ext>
              </a:extLst>
            </p:cNvPr>
            <p:cNvSpPr txBox="1"/>
            <p:nvPr/>
          </p:nvSpPr>
          <p:spPr>
            <a:xfrm>
              <a:off x="1249680" y="1585452"/>
              <a:ext cx="6026778" cy="830997"/>
            </a:xfrm>
            <a:prstGeom prst="rect">
              <a:avLst/>
            </a:prstGeom>
            <a:noFill/>
          </p:spPr>
          <p:txBody>
            <a:bodyPr wrap="none" rtlCol="0">
              <a:spAutoFit/>
            </a:bodyPr>
            <a:lstStyle/>
            <a:p>
              <a:r>
                <a:rPr lang="de-DE" sz="2400" b="1" dirty="0"/>
                <a:t>naiv</a:t>
              </a:r>
              <a:r>
                <a:rPr lang="de-DE" sz="2400" dirty="0"/>
                <a:t>: 	</a:t>
              </a:r>
            </a:p>
            <a:p>
              <a:r>
                <a:rPr lang="de-DE" sz="2400" dirty="0"/>
                <a:t>packe alle Infos für einen Post in eine </a:t>
              </a:r>
              <a:r>
                <a:rPr lang="de-DE" sz="2400" dirty="0" err="1"/>
                <a:t>Resource</a:t>
              </a:r>
              <a:endParaRPr lang="de-DE" sz="2400" dirty="0"/>
            </a:p>
          </p:txBody>
        </p:sp>
        <p:sp>
          <p:nvSpPr>
            <p:cNvPr id="7" name="Textfeld 6">
              <a:extLst>
                <a:ext uri="{FF2B5EF4-FFF2-40B4-BE49-F238E27FC236}">
                  <a16:creationId xmlns:a16="http://schemas.microsoft.com/office/drawing/2014/main" id="{9479B7B8-1F13-44C2-B358-E43152BCB3C7}"/>
                </a:ext>
              </a:extLst>
            </p:cNvPr>
            <p:cNvSpPr txBox="1"/>
            <p:nvPr/>
          </p:nvSpPr>
          <p:spPr>
            <a:xfrm>
              <a:off x="1249680" y="2417376"/>
              <a:ext cx="9396355" cy="461665"/>
            </a:xfrm>
            <a:prstGeom prst="rect">
              <a:avLst/>
            </a:prstGeom>
            <a:noFill/>
          </p:spPr>
          <p:txBody>
            <a:bodyPr wrap="none" rtlCol="0">
              <a:spAutoFit/>
            </a:bodyPr>
            <a:lstStyle/>
            <a:p>
              <a:r>
                <a:rPr lang="de-DE" sz="2400" dirty="0"/>
                <a:t>- </a:t>
              </a:r>
              <a:r>
                <a:rPr lang="de-DE" sz="2400" dirty="0" err="1"/>
                <a:t>Overfetching</a:t>
              </a:r>
              <a:r>
                <a:rPr lang="de-DE" sz="2400" dirty="0"/>
                <a:t>, Hypermedia sinnfrei, da nichts mehr verlinkt werden muss</a:t>
              </a:r>
            </a:p>
          </p:txBody>
        </p:sp>
      </p:grpSp>
      <p:grpSp>
        <p:nvGrpSpPr>
          <p:cNvPr id="5" name="Gruppieren 4">
            <a:extLst>
              <a:ext uri="{FF2B5EF4-FFF2-40B4-BE49-F238E27FC236}">
                <a16:creationId xmlns:a16="http://schemas.microsoft.com/office/drawing/2014/main" id="{8469D57E-B299-466C-B9F7-9F255C72A5D7}"/>
              </a:ext>
            </a:extLst>
          </p:cNvPr>
          <p:cNvGrpSpPr/>
          <p:nvPr/>
        </p:nvGrpSpPr>
        <p:grpSpPr>
          <a:xfrm>
            <a:off x="1249680" y="3284004"/>
            <a:ext cx="4801314" cy="1306973"/>
            <a:chOff x="1249680" y="2960266"/>
            <a:chExt cx="4801314" cy="1306973"/>
          </a:xfrm>
        </p:grpSpPr>
        <p:sp>
          <p:nvSpPr>
            <p:cNvPr id="6" name="Textfeld 5">
              <a:extLst>
                <a:ext uri="{FF2B5EF4-FFF2-40B4-BE49-F238E27FC236}">
                  <a16:creationId xmlns:a16="http://schemas.microsoft.com/office/drawing/2014/main" id="{9C229089-E25E-4FCF-BEFC-522BE5308AD8}"/>
                </a:ext>
              </a:extLst>
            </p:cNvPr>
            <p:cNvSpPr txBox="1"/>
            <p:nvPr/>
          </p:nvSpPr>
          <p:spPr>
            <a:xfrm>
              <a:off x="1249680" y="2960266"/>
              <a:ext cx="4801314" cy="830997"/>
            </a:xfrm>
            <a:prstGeom prst="rect">
              <a:avLst/>
            </a:prstGeom>
            <a:noFill/>
          </p:spPr>
          <p:txBody>
            <a:bodyPr wrap="none" rtlCol="0">
              <a:spAutoFit/>
            </a:bodyPr>
            <a:lstStyle/>
            <a:p>
              <a:r>
                <a:rPr lang="de-DE" sz="2400" b="1" dirty="0"/>
                <a:t>Query-Parameter / </a:t>
              </a:r>
              <a:r>
                <a:rPr lang="de-DE" sz="2400" b="1" dirty="0" err="1"/>
                <a:t>Projections</a:t>
              </a:r>
              <a:r>
                <a:rPr lang="de-DE" sz="2400" dirty="0"/>
                <a:t>: </a:t>
              </a:r>
            </a:p>
            <a:p>
              <a:r>
                <a:rPr lang="de-DE" sz="2400" dirty="0"/>
                <a:t>/</a:t>
              </a:r>
              <a:r>
                <a:rPr lang="de-DE" sz="2400" dirty="0" err="1"/>
                <a:t>api</a:t>
              </a:r>
              <a:r>
                <a:rPr lang="de-DE" sz="2400" dirty="0"/>
                <a:t>/</a:t>
              </a:r>
              <a:r>
                <a:rPr lang="de-DE" sz="2400" dirty="0" err="1"/>
                <a:t>posts?withComments</a:t>
              </a:r>
              <a:r>
                <a:rPr lang="de-DE" sz="2400" dirty="0"/>
                <a:t>=</a:t>
              </a:r>
              <a:r>
                <a:rPr lang="de-DE" sz="2400" dirty="0" err="1"/>
                <a:t>true</a:t>
              </a:r>
              <a:r>
                <a:rPr lang="de-DE" sz="2400" dirty="0"/>
                <a:t>…	</a:t>
              </a:r>
            </a:p>
          </p:txBody>
        </p:sp>
        <p:sp>
          <p:nvSpPr>
            <p:cNvPr id="8" name="Textfeld 7">
              <a:extLst>
                <a:ext uri="{FF2B5EF4-FFF2-40B4-BE49-F238E27FC236}">
                  <a16:creationId xmlns:a16="http://schemas.microsoft.com/office/drawing/2014/main" id="{8D0B29F1-3842-45AB-929E-2C63AE387641}"/>
                </a:ext>
              </a:extLst>
            </p:cNvPr>
            <p:cNvSpPr txBox="1"/>
            <p:nvPr/>
          </p:nvSpPr>
          <p:spPr>
            <a:xfrm>
              <a:off x="1249680" y="3805574"/>
              <a:ext cx="3573351" cy="461665"/>
            </a:xfrm>
            <a:prstGeom prst="rect">
              <a:avLst/>
            </a:prstGeom>
            <a:noFill/>
          </p:spPr>
          <p:txBody>
            <a:bodyPr wrap="none" rtlCol="0">
              <a:spAutoFit/>
            </a:bodyPr>
            <a:lstStyle/>
            <a:p>
              <a:r>
                <a:rPr lang="de-DE" sz="2400" dirty="0"/>
                <a:t>- wird schnell sehr komplex</a:t>
              </a:r>
            </a:p>
          </p:txBody>
        </p:sp>
      </p:grpSp>
      <p:grpSp>
        <p:nvGrpSpPr>
          <p:cNvPr id="2" name="Gruppieren 1">
            <a:extLst>
              <a:ext uri="{FF2B5EF4-FFF2-40B4-BE49-F238E27FC236}">
                <a16:creationId xmlns:a16="http://schemas.microsoft.com/office/drawing/2014/main" id="{588D071E-AB75-43A1-988A-B5FBD5726E4B}"/>
              </a:ext>
            </a:extLst>
          </p:cNvPr>
          <p:cNvGrpSpPr/>
          <p:nvPr/>
        </p:nvGrpSpPr>
        <p:grpSpPr>
          <a:xfrm>
            <a:off x="1249680" y="4995941"/>
            <a:ext cx="4272067" cy="923330"/>
            <a:chOff x="1249680" y="4429553"/>
            <a:chExt cx="4272067" cy="923330"/>
          </a:xfrm>
        </p:grpSpPr>
        <p:sp>
          <p:nvSpPr>
            <p:cNvPr id="9" name="Textfeld 8">
              <a:extLst>
                <a:ext uri="{FF2B5EF4-FFF2-40B4-BE49-F238E27FC236}">
                  <a16:creationId xmlns:a16="http://schemas.microsoft.com/office/drawing/2014/main" id="{10A167D3-DC4E-421C-86F5-6A4527096516}"/>
                </a:ext>
              </a:extLst>
            </p:cNvPr>
            <p:cNvSpPr txBox="1"/>
            <p:nvPr/>
          </p:nvSpPr>
          <p:spPr>
            <a:xfrm>
              <a:off x="1249680" y="4429553"/>
              <a:ext cx="3877985" cy="461665"/>
            </a:xfrm>
            <a:prstGeom prst="rect">
              <a:avLst/>
            </a:prstGeom>
            <a:noFill/>
          </p:spPr>
          <p:txBody>
            <a:bodyPr wrap="none" rtlCol="0">
              <a:spAutoFit/>
            </a:bodyPr>
            <a:lstStyle/>
            <a:p>
              <a:r>
                <a:rPr lang="de-DE" sz="2400" b="1" dirty="0"/>
                <a:t>View-spezifische </a:t>
              </a:r>
              <a:r>
                <a:rPr lang="de-DE" sz="2400" b="1" dirty="0" err="1"/>
                <a:t>Resourcen</a:t>
              </a:r>
              <a:r>
                <a:rPr lang="de-DE" sz="2400" b="1" dirty="0"/>
                <a:t>:</a:t>
              </a:r>
              <a:r>
                <a:rPr lang="de-DE" sz="2400" dirty="0"/>
                <a:t>	</a:t>
              </a:r>
            </a:p>
          </p:txBody>
        </p:sp>
        <p:sp>
          <p:nvSpPr>
            <p:cNvPr id="10" name="Textfeld 9">
              <a:extLst>
                <a:ext uri="{FF2B5EF4-FFF2-40B4-BE49-F238E27FC236}">
                  <a16:creationId xmlns:a16="http://schemas.microsoft.com/office/drawing/2014/main" id="{6B63E292-E165-4D2F-9D2B-FCC3AD233A9C}"/>
                </a:ext>
              </a:extLst>
            </p:cNvPr>
            <p:cNvSpPr txBox="1"/>
            <p:nvPr/>
          </p:nvSpPr>
          <p:spPr>
            <a:xfrm>
              <a:off x="1249680" y="4891218"/>
              <a:ext cx="4272067" cy="461665"/>
            </a:xfrm>
            <a:prstGeom prst="rect">
              <a:avLst/>
            </a:prstGeom>
            <a:noFill/>
          </p:spPr>
          <p:txBody>
            <a:bodyPr wrap="none" rtlCol="0">
              <a:spAutoFit/>
            </a:bodyPr>
            <a:lstStyle/>
            <a:p>
              <a:r>
                <a:rPr lang="de-DE" sz="2400" dirty="0"/>
                <a:t>- Kopplung von Client und Server</a:t>
              </a:r>
            </a:p>
          </p:txBody>
        </p:sp>
      </p:grpSp>
    </p:spTree>
    <p:extLst>
      <p:ext uri="{BB962C8B-B14F-4D97-AF65-F5344CB8AC3E}">
        <p14:creationId xmlns:p14="http://schemas.microsoft.com/office/powerpoint/2010/main" val="183039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66853FFE-22E8-450D-AB2C-88C91713C721}"/>
              </a:ext>
            </a:extLst>
          </p:cNvPr>
          <p:cNvSpPr>
            <a:spLocks noGrp="1"/>
          </p:cNvSpPr>
          <p:nvPr>
            <p:ph type="title"/>
          </p:nvPr>
        </p:nvSpPr>
        <p:spPr/>
        <p:txBody>
          <a:bodyPr/>
          <a:lstStyle/>
          <a:p>
            <a:pPr algn="ctr"/>
            <a:r>
              <a:rPr lang="de-DE" dirty="0" err="1"/>
              <a:t>GraphQL</a:t>
            </a:r>
            <a:endParaRPr lang="de-DE" dirty="0"/>
          </a:p>
        </p:txBody>
      </p:sp>
      <p:sp>
        <p:nvSpPr>
          <p:cNvPr id="2" name="Rechteck 1">
            <a:extLst>
              <a:ext uri="{FF2B5EF4-FFF2-40B4-BE49-F238E27FC236}">
                <a16:creationId xmlns:a16="http://schemas.microsoft.com/office/drawing/2014/main" id="{7CB5F765-4F43-45F3-9C22-1C7D4EF58C77}"/>
              </a:ext>
            </a:extLst>
          </p:cNvPr>
          <p:cNvSpPr/>
          <p:nvPr/>
        </p:nvSpPr>
        <p:spPr>
          <a:xfrm>
            <a:off x="3048000" y="2598003"/>
            <a:ext cx="6096000" cy="830997"/>
          </a:xfrm>
          <a:prstGeom prst="rect">
            <a:avLst/>
          </a:prstGeom>
        </p:spPr>
        <p:txBody>
          <a:bodyPr>
            <a:spAutoFit/>
          </a:bodyPr>
          <a:lstStyle/>
          <a:p>
            <a:pPr lvl="1" algn="ctr"/>
            <a:r>
              <a:rPr lang="de-DE" sz="2400" dirty="0"/>
              <a:t>Ein neuer Standard um eine API zu designen. </a:t>
            </a:r>
          </a:p>
        </p:txBody>
      </p:sp>
      <p:pic>
        <p:nvPicPr>
          <p:cNvPr id="12" name="Picture 6">
            <a:extLst>
              <a:ext uri="{FF2B5EF4-FFF2-40B4-BE49-F238E27FC236}">
                <a16:creationId xmlns:a16="http://schemas.microsoft.com/office/drawing/2014/main" id="{76D26A09-76D8-4BDB-B04C-EB633A68CA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5CD09B57-6E00-4B2D-8F8C-8E4B0471A38F}"/>
              </a:ext>
            </a:extLst>
          </p:cNvPr>
          <p:cNvSpPr/>
          <p:nvPr/>
        </p:nvSpPr>
        <p:spPr>
          <a:xfrm>
            <a:off x="3525232" y="3692412"/>
            <a:ext cx="5141536" cy="461665"/>
          </a:xfrm>
          <a:prstGeom prst="rect">
            <a:avLst/>
          </a:prstGeom>
        </p:spPr>
        <p:txBody>
          <a:bodyPr wrap="none">
            <a:spAutoFit/>
          </a:bodyPr>
          <a:lstStyle/>
          <a:p>
            <a:pPr lvl="1" algn="ctr"/>
            <a:r>
              <a:rPr lang="de-DE" sz="2400" dirty="0" err="1">
                <a:solidFill>
                  <a:srgbClr val="E10098"/>
                </a:solidFill>
              </a:rPr>
              <a:t>Query</a:t>
            </a:r>
            <a:r>
              <a:rPr lang="de-DE" sz="2400" dirty="0" err="1"/>
              <a:t>sprache</a:t>
            </a:r>
            <a:r>
              <a:rPr lang="de-DE" sz="2400" dirty="0"/>
              <a:t> um Daten abzufragen</a:t>
            </a:r>
          </a:p>
        </p:txBody>
      </p:sp>
    </p:spTree>
    <p:extLst>
      <p:ext uri="{BB962C8B-B14F-4D97-AF65-F5344CB8AC3E}">
        <p14:creationId xmlns:p14="http://schemas.microsoft.com/office/powerpoint/2010/main" val="167518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descr="Uhr">
            <a:extLst>
              <a:ext uri="{FF2B5EF4-FFF2-40B4-BE49-F238E27FC236}">
                <a16:creationId xmlns:a16="http://schemas.microsoft.com/office/drawing/2014/main" id="{1F46AA8F-D52E-4E39-8B03-38905A68A50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997" y="1702434"/>
            <a:ext cx="360000" cy="360000"/>
          </a:xfrm>
          <a:prstGeom prst="rect">
            <a:avLst/>
          </a:prstGeom>
        </p:spPr>
      </p:pic>
      <p:pic>
        <p:nvPicPr>
          <p:cNvPr id="14" name="Grafik 13">
            <a:extLst>
              <a:ext uri="{FF2B5EF4-FFF2-40B4-BE49-F238E27FC236}">
                <a16:creationId xmlns:a16="http://schemas.microsoft.com/office/drawing/2014/main" id="{81DF3B63-0EFF-483F-9631-FA48160518B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8869" y="3573516"/>
            <a:ext cx="554255" cy="554255"/>
          </a:xfrm>
          <a:prstGeom prst="rect">
            <a:avLst/>
          </a:prstGeom>
        </p:spPr>
      </p:pic>
      <p:pic>
        <p:nvPicPr>
          <p:cNvPr id="16" name="Grafik 15">
            <a:extLst>
              <a:ext uri="{FF2B5EF4-FFF2-40B4-BE49-F238E27FC236}">
                <a16:creationId xmlns:a16="http://schemas.microsoft.com/office/drawing/2014/main" id="{97399A91-E849-4F1A-8A02-6D42BB2F46A4}"/>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0184" y="2276580"/>
            <a:ext cx="411626" cy="504825"/>
          </a:xfrm>
          <a:prstGeom prst="rect">
            <a:avLst/>
          </a:prstGeom>
        </p:spPr>
      </p:pic>
      <p:pic>
        <p:nvPicPr>
          <p:cNvPr id="18" name="Grafik 17">
            <a:extLst>
              <a:ext uri="{FF2B5EF4-FFF2-40B4-BE49-F238E27FC236}">
                <a16:creationId xmlns:a16="http://schemas.microsoft.com/office/drawing/2014/main" id="{7FA71E37-1451-4E2D-8562-4ECFAB3C0EE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9747" y="2781405"/>
            <a:ext cx="952500" cy="952500"/>
          </a:xfrm>
          <a:prstGeom prst="rect">
            <a:avLst/>
          </a:prstGeom>
        </p:spPr>
      </p:pic>
      <p:pic>
        <p:nvPicPr>
          <p:cNvPr id="19" name="Grafik 18">
            <a:extLst>
              <a:ext uri="{FF2B5EF4-FFF2-40B4-BE49-F238E27FC236}">
                <a16:creationId xmlns:a16="http://schemas.microsoft.com/office/drawing/2014/main" id="{BD94C656-C696-48BD-9203-B5A6CECA3F8B}"/>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66907" y="1749208"/>
            <a:ext cx="2160000" cy="2160000"/>
          </a:xfrm>
          <a:prstGeom prst="rect">
            <a:avLst/>
          </a:prstGeom>
        </p:spPr>
      </p:pic>
      <p:sp>
        <p:nvSpPr>
          <p:cNvPr id="2" name="Textfeld 1">
            <a:extLst>
              <a:ext uri="{FF2B5EF4-FFF2-40B4-BE49-F238E27FC236}">
                <a16:creationId xmlns:a16="http://schemas.microsoft.com/office/drawing/2014/main" id="{37F0FA59-C917-48A2-99B3-B22143DBD475}"/>
              </a:ext>
            </a:extLst>
          </p:cNvPr>
          <p:cNvSpPr txBox="1"/>
          <p:nvPr/>
        </p:nvSpPr>
        <p:spPr>
          <a:xfrm>
            <a:off x="6802395" y="1697768"/>
            <a:ext cx="652743" cy="369332"/>
          </a:xfrm>
          <a:prstGeom prst="rect">
            <a:avLst/>
          </a:prstGeom>
          <a:noFill/>
        </p:spPr>
        <p:txBody>
          <a:bodyPr wrap="none" rtlCol="0">
            <a:spAutoFit/>
          </a:bodyPr>
          <a:lstStyle/>
          <a:p>
            <a:r>
              <a:rPr lang="de-DE" dirty="0"/>
              <a:t>2015</a:t>
            </a:r>
          </a:p>
        </p:txBody>
      </p:sp>
      <p:sp>
        <p:nvSpPr>
          <p:cNvPr id="10" name="Textfeld 9">
            <a:extLst>
              <a:ext uri="{FF2B5EF4-FFF2-40B4-BE49-F238E27FC236}">
                <a16:creationId xmlns:a16="http://schemas.microsoft.com/office/drawing/2014/main" id="{2F36EFC5-9E4A-4FF8-855D-0481AB40DC18}"/>
              </a:ext>
            </a:extLst>
          </p:cNvPr>
          <p:cNvSpPr txBox="1"/>
          <p:nvPr/>
        </p:nvSpPr>
        <p:spPr>
          <a:xfrm>
            <a:off x="6802395" y="2344326"/>
            <a:ext cx="652743" cy="369332"/>
          </a:xfrm>
          <a:prstGeom prst="rect">
            <a:avLst/>
          </a:prstGeom>
          <a:noFill/>
        </p:spPr>
        <p:txBody>
          <a:bodyPr wrap="none" rtlCol="0">
            <a:spAutoFit/>
          </a:bodyPr>
          <a:lstStyle/>
          <a:p>
            <a:r>
              <a:rPr lang="de-DE" dirty="0"/>
              <a:t>1195</a:t>
            </a:r>
          </a:p>
        </p:txBody>
      </p:sp>
      <p:sp>
        <p:nvSpPr>
          <p:cNvPr id="11" name="Textfeld 10">
            <a:extLst>
              <a:ext uri="{FF2B5EF4-FFF2-40B4-BE49-F238E27FC236}">
                <a16:creationId xmlns:a16="http://schemas.microsoft.com/office/drawing/2014/main" id="{66305469-8257-447A-8A04-604B40CD0670}"/>
              </a:ext>
            </a:extLst>
          </p:cNvPr>
          <p:cNvSpPr txBox="1"/>
          <p:nvPr/>
        </p:nvSpPr>
        <p:spPr>
          <a:xfrm>
            <a:off x="6802395" y="3117112"/>
            <a:ext cx="769763" cy="369332"/>
          </a:xfrm>
          <a:prstGeom prst="rect">
            <a:avLst/>
          </a:prstGeom>
          <a:noFill/>
        </p:spPr>
        <p:txBody>
          <a:bodyPr wrap="none" rtlCol="0">
            <a:spAutoFit/>
          </a:bodyPr>
          <a:lstStyle/>
          <a:p>
            <a:r>
              <a:rPr lang="de-DE" dirty="0"/>
              <a:t>14027</a:t>
            </a:r>
          </a:p>
        </p:txBody>
      </p:sp>
      <p:sp>
        <p:nvSpPr>
          <p:cNvPr id="12" name="Textfeld 11">
            <a:extLst>
              <a:ext uri="{FF2B5EF4-FFF2-40B4-BE49-F238E27FC236}">
                <a16:creationId xmlns:a16="http://schemas.microsoft.com/office/drawing/2014/main" id="{502083DE-35AB-4483-B1F4-700F7B5A5D7F}"/>
              </a:ext>
            </a:extLst>
          </p:cNvPr>
          <p:cNvSpPr txBox="1"/>
          <p:nvPr/>
        </p:nvSpPr>
        <p:spPr>
          <a:xfrm>
            <a:off x="6802395" y="3660942"/>
            <a:ext cx="652743" cy="369332"/>
          </a:xfrm>
          <a:prstGeom prst="rect">
            <a:avLst/>
          </a:prstGeom>
          <a:noFill/>
        </p:spPr>
        <p:txBody>
          <a:bodyPr wrap="none" rtlCol="0">
            <a:spAutoFit/>
          </a:bodyPr>
          <a:lstStyle/>
          <a:p>
            <a:r>
              <a:rPr lang="de-DE" dirty="0"/>
              <a:t>2111</a:t>
            </a:r>
          </a:p>
        </p:txBody>
      </p:sp>
      <p:sp>
        <p:nvSpPr>
          <p:cNvPr id="4" name="Textfeld 3">
            <a:extLst>
              <a:ext uri="{FF2B5EF4-FFF2-40B4-BE49-F238E27FC236}">
                <a16:creationId xmlns:a16="http://schemas.microsoft.com/office/drawing/2014/main" id="{8DA59DB5-7DC8-4EBD-A1FA-7E2642093C3E}"/>
              </a:ext>
            </a:extLst>
          </p:cNvPr>
          <p:cNvSpPr txBox="1"/>
          <p:nvPr/>
        </p:nvSpPr>
        <p:spPr>
          <a:xfrm>
            <a:off x="6802395" y="4031410"/>
            <a:ext cx="1314784" cy="261610"/>
          </a:xfrm>
          <a:prstGeom prst="rect">
            <a:avLst/>
          </a:prstGeom>
          <a:noFill/>
        </p:spPr>
        <p:txBody>
          <a:bodyPr wrap="none" rtlCol="0">
            <a:spAutoFit/>
          </a:bodyPr>
          <a:lstStyle/>
          <a:p>
            <a:r>
              <a:rPr lang="de-DE" sz="1100" dirty="0"/>
              <a:t>(Stand: 23.06.2019)</a:t>
            </a:r>
          </a:p>
        </p:txBody>
      </p:sp>
      <p:pic>
        <p:nvPicPr>
          <p:cNvPr id="15" name="Picture 6">
            <a:extLst>
              <a:ext uri="{FF2B5EF4-FFF2-40B4-BE49-F238E27FC236}">
                <a16:creationId xmlns:a16="http://schemas.microsoft.com/office/drawing/2014/main" id="{9BDEA36E-C42A-495C-949C-68A82E8996CC}"/>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1994B4CD-9FB1-4F02-AAF6-0CB46AA5371F}"/>
              </a:ext>
            </a:extLst>
          </p:cNvPr>
          <p:cNvSpPr txBox="1"/>
          <p:nvPr/>
        </p:nvSpPr>
        <p:spPr>
          <a:xfrm>
            <a:off x="2903794" y="4490127"/>
            <a:ext cx="6024406" cy="369332"/>
          </a:xfrm>
          <a:prstGeom prst="rect">
            <a:avLst/>
          </a:prstGeom>
          <a:noFill/>
        </p:spPr>
        <p:txBody>
          <a:bodyPr wrap="none" rtlCol="0">
            <a:spAutoFit/>
          </a:bodyPr>
          <a:lstStyle/>
          <a:p>
            <a:r>
              <a:rPr lang="de-DE" dirty="0"/>
              <a:t>GitHub, Pinterest, Twitter, Sky, New York Times, </a:t>
            </a:r>
            <a:r>
              <a:rPr lang="de-DE" dirty="0" err="1"/>
              <a:t>Shopify</a:t>
            </a:r>
            <a:r>
              <a:rPr lang="de-DE" dirty="0"/>
              <a:t>, Yelp,…</a:t>
            </a:r>
          </a:p>
        </p:txBody>
      </p:sp>
      <p:sp>
        <p:nvSpPr>
          <p:cNvPr id="17" name="Titel 4">
            <a:extLst>
              <a:ext uri="{FF2B5EF4-FFF2-40B4-BE49-F238E27FC236}">
                <a16:creationId xmlns:a16="http://schemas.microsoft.com/office/drawing/2014/main" id="{2CE417B8-A063-4D7D-B7F2-3828588EC2E8}"/>
              </a:ext>
            </a:extLst>
          </p:cNvPr>
          <p:cNvSpPr>
            <a:spLocks noGrp="1"/>
          </p:cNvSpPr>
          <p:nvPr>
            <p:ph type="title"/>
          </p:nvPr>
        </p:nvSpPr>
        <p:spPr>
          <a:xfrm>
            <a:off x="838200" y="365125"/>
            <a:ext cx="10515600" cy="1325563"/>
          </a:xfrm>
        </p:spPr>
        <p:txBody>
          <a:bodyPr/>
          <a:lstStyle/>
          <a:p>
            <a:pPr algn="ctr"/>
            <a:r>
              <a:rPr lang="de-DE" dirty="0" err="1"/>
              <a:t>GraphQL</a:t>
            </a:r>
            <a:endParaRPr lang="de-DE" dirty="0"/>
          </a:p>
        </p:txBody>
      </p:sp>
      <p:grpSp>
        <p:nvGrpSpPr>
          <p:cNvPr id="8" name="Gruppieren 7">
            <a:extLst>
              <a:ext uri="{FF2B5EF4-FFF2-40B4-BE49-F238E27FC236}">
                <a16:creationId xmlns:a16="http://schemas.microsoft.com/office/drawing/2014/main" id="{D53358EA-2C81-42E6-B7CD-BDA09B5029A4}"/>
              </a:ext>
            </a:extLst>
          </p:cNvPr>
          <p:cNvGrpSpPr/>
          <p:nvPr/>
        </p:nvGrpSpPr>
        <p:grpSpPr>
          <a:xfrm>
            <a:off x="2423486" y="5403185"/>
            <a:ext cx="6392521" cy="875801"/>
            <a:chOff x="1222067" y="5403185"/>
            <a:chExt cx="6392521" cy="875801"/>
          </a:xfrm>
        </p:grpSpPr>
        <p:sp>
          <p:nvSpPr>
            <p:cNvPr id="3" name="Rechteck 2">
              <a:extLst>
                <a:ext uri="{FF2B5EF4-FFF2-40B4-BE49-F238E27FC236}">
                  <a16:creationId xmlns:a16="http://schemas.microsoft.com/office/drawing/2014/main" id="{3D6BCF93-9BD3-4261-9C2A-0FC6FBA84625}"/>
                </a:ext>
              </a:extLst>
            </p:cNvPr>
            <p:cNvSpPr/>
            <p:nvPr/>
          </p:nvSpPr>
          <p:spPr>
            <a:xfrm>
              <a:off x="4146907" y="5925043"/>
              <a:ext cx="3365665" cy="338554"/>
            </a:xfrm>
            <a:prstGeom prst="rect">
              <a:avLst/>
            </a:prstGeom>
          </p:spPr>
          <p:txBody>
            <a:bodyPr wrap="none">
              <a:spAutoFit/>
            </a:bodyPr>
            <a:lstStyle/>
            <a:p>
              <a:r>
                <a:rPr lang="de-DE" sz="1600" dirty="0">
                  <a:hlinkClick r:id="rId14">
                    <a:extLst>
                      <a:ext uri="{A12FA001-AC4F-418D-AE19-62706E023703}">
                        <ahyp:hlinkClr xmlns:ahyp="http://schemas.microsoft.com/office/drawing/2018/hyperlinkcolor" val="tx"/>
                      </a:ext>
                    </a:extLst>
                  </a:hlinkClick>
                </a:rPr>
                <a:t>https://github.com/graphql/graphql-js</a:t>
              </a:r>
              <a:endParaRPr lang="de-DE" sz="1600" dirty="0"/>
            </a:p>
          </p:txBody>
        </p:sp>
        <p:sp>
          <p:nvSpPr>
            <p:cNvPr id="6" name="Rechteck 5">
              <a:extLst>
                <a:ext uri="{FF2B5EF4-FFF2-40B4-BE49-F238E27FC236}">
                  <a16:creationId xmlns:a16="http://schemas.microsoft.com/office/drawing/2014/main" id="{B9B98293-EB70-4400-8878-E413BC4C8486}"/>
                </a:ext>
              </a:extLst>
            </p:cNvPr>
            <p:cNvSpPr/>
            <p:nvPr/>
          </p:nvSpPr>
          <p:spPr>
            <a:xfrm>
              <a:off x="4146907" y="5418574"/>
              <a:ext cx="3467681" cy="338554"/>
            </a:xfrm>
            <a:prstGeom prst="rect">
              <a:avLst/>
            </a:prstGeom>
          </p:spPr>
          <p:txBody>
            <a:bodyPr wrap="none">
              <a:spAutoFit/>
            </a:bodyPr>
            <a:lstStyle/>
            <a:p>
              <a:r>
                <a:rPr lang="de-DE" sz="1600" dirty="0">
                  <a:hlinkClick r:id="rId15">
                    <a:extLst>
                      <a:ext uri="{A12FA001-AC4F-418D-AE19-62706E023703}">
                        <ahyp:hlinkClr xmlns:ahyp="http://schemas.microsoft.com/office/drawing/2018/hyperlinkcolor" val="tx"/>
                      </a:ext>
                    </a:extLst>
                  </a:hlinkClick>
                </a:rPr>
                <a:t>https://graphql.github.io/graphql-spec/</a:t>
              </a:r>
              <a:endParaRPr lang="de-DE" sz="1600" dirty="0"/>
            </a:p>
          </p:txBody>
        </p:sp>
        <p:sp>
          <p:nvSpPr>
            <p:cNvPr id="20" name="Rechteck 19">
              <a:extLst>
                <a:ext uri="{FF2B5EF4-FFF2-40B4-BE49-F238E27FC236}">
                  <a16:creationId xmlns:a16="http://schemas.microsoft.com/office/drawing/2014/main" id="{57FDEEB5-0611-4D23-BB3B-9E9FA88988CD}"/>
                </a:ext>
              </a:extLst>
            </p:cNvPr>
            <p:cNvSpPr/>
            <p:nvPr/>
          </p:nvSpPr>
          <p:spPr>
            <a:xfrm>
              <a:off x="1222067" y="5909654"/>
              <a:ext cx="2974532" cy="369332"/>
            </a:xfrm>
            <a:prstGeom prst="rect">
              <a:avLst/>
            </a:prstGeom>
          </p:spPr>
          <p:txBody>
            <a:bodyPr wrap="none">
              <a:spAutoFit/>
            </a:bodyPr>
            <a:lstStyle/>
            <a:p>
              <a:r>
                <a:rPr lang="de-DE" dirty="0"/>
                <a:t>Referenzimplementierung JS:</a:t>
              </a:r>
            </a:p>
          </p:txBody>
        </p:sp>
        <p:sp>
          <p:nvSpPr>
            <p:cNvPr id="21" name="Rechteck 20">
              <a:extLst>
                <a:ext uri="{FF2B5EF4-FFF2-40B4-BE49-F238E27FC236}">
                  <a16:creationId xmlns:a16="http://schemas.microsoft.com/office/drawing/2014/main" id="{B261D34E-8275-4A59-9E89-08E6354EF382}"/>
                </a:ext>
              </a:extLst>
            </p:cNvPr>
            <p:cNvSpPr/>
            <p:nvPr/>
          </p:nvSpPr>
          <p:spPr>
            <a:xfrm>
              <a:off x="1823001" y="5403185"/>
              <a:ext cx="2323906" cy="369332"/>
            </a:xfrm>
            <a:prstGeom prst="rect">
              <a:avLst/>
            </a:prstGeom>
          </p:spPr>
          <p:txBody>
            <a:bodyPr wrap="none">
              <a:spAutoFit/>
            </a:bodyPr>
            <a:lstStyle/>
            <a:p>
              <a:r>
                <a:rPr lang="de-DE" dirty="0" err="1"/>
                <a:t>GraphQL</a:t>
              </a:r>
              <a:r>
                <a:rPr lang="de-DE" dirty="0"/>
                <a:t> </a:t>
              </a:r>
              <a:r>
                <a:rPr lang="de-DE" dirty="0" err="1"/>
                <a:t>Specification</a:t>
              </a:r>
              <a:r>
                <a:rPr lang="de-DE" dirty="0"/>
                <a:t>:</a:t>
              </a:r>
            </a:p>
          </p:txBody>
        </p:sp>
      </p:grpSp>
    </p:spTree>
    <p:extLst>
      <p:ext uri="{BB962C8B-B14F-4D97-AF65-F5344CB8AC3E}">
        <p14:creationId xmlns:p14="http://schemas.microsoft.com/office/powerpoint/2010/main" val="28461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r>
              <a:rPr lang="en-US" dirty="0">
                <a:solidFill>
                  <a:srgbClr val="7B30D0"/>
                </a:solidFill>
                <a:latin typeface="Fira Code" panose="020B0509050000020004" pitchFamily="49" charset="0"/>
              </a:rPr>
              <a:t>query</a:t>
            </a:r>
            <a:r>
              <a:rPr lang="en-US" dirty="0">
                <a:solidFill>
                  <a:srgbClr val="236EBF"/>
                </a:solidFill>
                <a:latin typeface="Fira Code" panose="020B0509050000020004" pitchFamily="49" charset="0"/>
              </a:rPr>
              <a:t> </a:t>
            </a:r>
            <a:r>
              <a:rPr lang="en-US" dirty="0" err="1">
                <a:solidFill>
                  <a:srgbClr val="B1108E"/>
                </a:solidFill>
                <a:latin typeface="Fira Code" panose="020B0509050000020004" pitchFamily="49" charset="0"/>
              </a:rPr>
              <a:t>PostsTitleAndContent</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posts</a:t>
            </a:r>
            <a:r>
              <a:rPr lang="en-US" dirty="0">
                <a:solidFill>
                  <a:srgbClr val="236EBF"/>
                </a:solidFill>
                <a:latin typeface="Fira Code" panose="020B0509050000020004" pitchFamily="49" charset="0"/>
              </a:rPr>
              <a:t> {</a:t>
            </a:r>
          </a:p>
          <a:p>
            <a:r>
              <a:rPr lang="en-US" dirty="0">
                <a:solidFill>
                  <a:srgbClr val="2F86D2"/>
                </a:solidFill>
                <a:latin typeface="Fira Code" panose="020B0509050000020004" pitchFamily="49" charset="0"/>
              </a:rPr>
              <a:t>    title</a:t>
            </a:r>
            <a:endParaRPr lang="en-US" dirty="0">
              <a:solidFill>
                <a:srgbClr val="236EBF"/>
              </a:solidFill>
              <a:latin typeface="Fira Code" panose="020B0509050000020004" pitchFamily="49" charset="0"/>
            </a:endParaRPr>
          </a:p>
          <a:p>
            <a:r>
              <a:rPr lang="en-US" dirty="0">
                <a:solidFill>
                  <a:srgbClr val="2F86D2"/>
                </a:solidFill>
                <a:latin typeface="Fira Code" panose="020B0509050000020004" pitchFamily="49" charset="0"/>
              </a:rPr>
              <a:t>    content</a:t>
            </a:r>
            <a:endParaRPr lang="en-US" dirty="0">
              <a:solidFill>
                <a:srgbClr val="236EBF"/>
              </a:solidFill>
              <a:latin typeface="Fira Code" panose="020B0509050000020004" pitchFamily="49" charset="0"/>
            </a:endParaRPr>
          </a:p>
          <a:p>
            <a:r>
              <a:rPr lang="en-US" dirty="0">
                <a:solidFill>
                  <a:srgbClr val="236EBF"/>
                </a:solidFill>
                <a:latin typeface="Fira Code" panose="020B0509050000020004" pitchFamily="49" charset="0"/>
              </a:rPr>
              <a:t>  }</a:t>
            </a:r>
          </a:p>
          <a:p>
            <a:r>
              <a:rPr lang="en-US" dirty="0">
                <a:solidFill>
                  <a:srgbClr val="236EBF"/>
                </a:solidFill>
                <a:latin typeface="Fira Code" panose="020B0509050000020004" pitchFamily="49" charset="0"/>
              </a:rPr>
              <a:t>}</a:t>
            </a:r>
          </a:p>
        </p:txBody>
      </p:sp>
      <p:pic>
        <p:nvPicPr>
          <p:cNvPr id="3" name="Picture 6">
            <a:extLst>
              <a:ext uri="{FF2B5EF4-FFF2-40B4-BE49-F238E27FC236}">
                <a16:creationId xmlns:a16="http://schemas.microsoft.com/office/drawing/2014/main" id="{95304938-8737-439A-B18B-96DED9B543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13D31E87-1475-444D-B032-F4D3721C269A}"/>
              </a:ext>
            </a:extLst>
          </p:cNvPr>
          <p:cNvSpPr>
            <a:spLocks noGrp="1"/>
          </p:cNvSpPr>
          <p:nvPr>
            <p:ph type="title"/>
          </p:nvPr>
        </p:nvSpPr>
        <p:spPr>
          <a:xfrm>
            <a:off x="838200" y="365125"/>
            <a:ext cx="10515600" cy="1325563"/>
          </a:xfrm>
        </p:spPr>
        <p:txBody>
          <a:bodyPr/>
          <a:lstStyle/>
          <a:p>
            <a:pPr algn="ctr"/>
            <a:r>
              <a:rPr lang="de-DE" dirty="0"/>
              <a:t>Datenabfrage</a:t>
            </a:r>
          </a:p>
        </p:txBody>
      </p:sp>
    </p:spTree>
    <p:extLst>
      <p:ext uri="{BB962C8B-B14F-4D97-AF65-F5344CB8AC3E}">
        <p14:creationId xmlns:p14="http://schemas.microsoft.com/office/powerpoint/2010/main" val="367230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EA030FA5-D32F-4568-B2D5-AFE0D1428D14}"/>
              </a:ext>
            </a:extLst>
          </p:cNvPr>
          <p:cNvSpPr/>
          <p:nvPr/>
        </p:nvSpPr>
        <p:spPr>
          <a:xfrm>
            <a:off x="3924014" y="2551837"/>
            <a:ext cx="4343972"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B30D0"/>
                </a:solidFill>
                <a:latin typeface="Fira Code" panose="020B0509050000020004" pitchFamily="49" charset="0"/>
              </a:rPr>
              <a:t>query</a:t>
            </a:r>
            <a:r>
              <a:rPr kumimoji="0" lang="en-US" sz="1800" b="0" i="0" u="none" strike="noStrike" kern="1200" cap="none" spc="0" normalizeH="0" baseline="0" noProof="0" dirty="0">
                <a:ln>
                  <a:noFill/>
                </a:ln>
                <a:solidFill>
                  <a:srgbClr val="F8F8F2"/>
                </a:solidFill>
                <a:effectLst/>
                <a:uLnTx/>
                <a:uFillTx/>
                <a:latin typeface="Fira Code" panose="020B0509050000020004" pitchFamily="49" charset="0"/>
                <a:ea typeface="+mn-ea"/>
                <a:cs typeface="+mn-cs"/>
              </a:rPr>
              <a:t> </a:t>
            </a:r>
            <a:r>
              <a:rPr kumimoji="0" lang="en-US" sz="1800" b="0" i="0" u="none" strike="noStrike" kern="1200" cap="none" spc="0" normalizeH="0" baseline="0" noProof="0" dirty="0" err="1">
                <a:ln>
                  <a:noFill/>
                </a:ln>
                <a:solidFill>
                  <a:schemeClr val="bg2">
                    <a:lumMod val="75000"/>
                  </a:schemeClr>
                </a:solidFill>
                <a:effectLst/>
                <a:uLnTx/>
                <a:uFillTx/>
                <a:latin typeface="Fira Code" panose="020B0509050000020004" pitchFamily="49" charset="0"/>
                <a:ea typeface="+mn-ea"/>
                <a:cs typeface="+mn-cs"/>
              </a:rPr>
              <a:t>PostsTitleAndContent</a:t>
            </a: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posts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title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75000"/>
                  </a:schemeClr>
                </a:solidFill>
                <a:effectLst/>
                <a:uLnTx/>
                <a:uFillTx/>
                <a:latin typeface="Fira Code" panose="020B0509050000020004" pitchFamily="49" charset="0"/>
                <a:ea typeface="+mn-ea"/>
                <a:cs typeface="+mn-cs"/>
              </a:rPr>
              <a:t>}</a:t>
            </a:r>
          </a:p>
        </p:txBody>
      </p:sp>
      <p:sp>
        <p:nvSpPr>
          <p:cNvPr id="2" name="Rechteck 1">
            <a:extLst>
              <a:ext uri="{FF2B5EF4-FFF2-40B4-BE49-F238E27FC236}">
                <a16:creationId xmlns:a16="http://schemas.microsoft.com/office/drawing/2014/main" id="{C0C89332-EAA2-45A9-8A22-9B4244C56635}"/>
              </a:ext>
            </a:extLst>
          </p:cNvPr>
          <p:cNvSpPr/>
          <p:nvPr/>
        </p:nvSpPr>
        <p:spPr>
          <a:xfrm>
            <a:off x="3430719" y="1354411"/>
            <a:ext cx="1835675" cy="419387"/>
          </a:xfrm>
          <a:prstGeom prst="rect">
            <a:avLst/>
          </a:prstGeom>
          <a:noFill/>
          <a:ln w="12700">
            <a:solidFill>
              <a:srgbClr val="7B30D0"/>
            </a:solid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7B30D0"/>
                </a:solidFill>
                <a:effectLst/>
                <a:uLnTx/>
                <a:uFillTx/>
                <a:latin typeface="Calibri" panose="020F0502020204030204"/>
                <a:ea typeface="+mn-ea"/>
                <a:cs typeface="+mn-cs"/>
              </a:rPr>
              <a:t>Operation Type</a:t>
            </a:r>
          </a:p>
        </p:txBody>
      </p:sp>
      <p:cxnSp>
        <p:nvCxnSpPr>
          <p:cNvPr id="4" name="Gerade Verbindung mit Pfeil 3">
            <a:extLst>
              <a:ext uri="{FF2B5EF4-FFF2-40B4-BE49-F238E27FC236}">
                <a16:creationId xmlns:a16="http://schemas.microsoft.com/office/drawing/2014/main" id="{45F2B197-C07B-41D3-B398-F9D12F240DED}"/>
              </a:ext>
            </a:extLst>
          </p:cNvPr>
          <p:cNvCxnSpPr>
            <a:stCxn id="2" idx="2"/>
          </p:cNvCxnSpPr>
          <p:nvPr/>
        </p:nvCxnSpPr>
        <p:spPr>
          <a:xfrm flipH="1">
            <a:off x="4338244" y="1773798"/>
            <a:ext cx="10313" cy="778039"/>
          </a:xfrm>
          <a:prstGeom prst="straightConnector1">
            <a:avLst/>
          </a:prstGeom>
          <a:ln w="12700">
            <a:solidFill>
              <a:srgbClr val="7B30D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6">
            <a:extLst>
              <a:ext uri="{FF2B5EF4-FFF2-40B4-BE49-F238E27FC236}">
                <a16:creationId xmlns:a16="http://schemas.microsoft.com/office/drawing/2014/main" id="{BB9C04D6-F394-4D1E-96D2-ADEB04F78F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64167" y="6353503"/>
            <a:ext cx="1475682" cy="352753"/>
          </a:xfrm>
          <a:prstGeom prst="rect">
            <a:avLst/>
          </a:prstGeom>
          <a:noFill/>
          <a:extLst>
            <a:ext uri="{909E8E84-426E-40DD-AFC4-6F175D3DCCD1}">
              <a14:hiddenFill xmlns:a14="http://schemas.microsoft.com/office/drawing/2010/main">
                <a:solidFill>
                  <a:srgbClr val="FFFFFF"/>
                </a:solidFill>
              </a14:hiddenFill>
            </a:ext>
          </a:extLst>
        </p:spPr>
      </p:pic>
      <p:sp>
        <p:nvSpPr>
          <p:cNvPr id="6" name="Titel 4">
            <a:extLst>
              <a:ext uri="{FF2B5EF4-FFF2-40B4-BE49-F238E27FC236}">
                <a16:creationId xmlns:a16="http://schemas.microsoft.com/office/drawing/2014/main" id="{F4454CB3-97CF-4EAD-B669-9BD58C834AF4}"/>
              </a:ext>
            </a:extLst>
          </p:cNvPr>
          <p:cNvSpPr>
            <a:spLocks noGrp="1"/>
          </p:cNvSpPr>
          <p:nvPr>
            <p:ph type="title"/>
          </p:nvPr>
        </p:nvSpPr>
        <p:spPr>
          <a:xfrm>
            <a:off x="838200" y="365125"/>
            <a:ext cx="10515600" cy="1325563"/>
          </a:xfrm>
        </p:spPr>
        <p:txBody>
          <a:bodyPr/>
          <a:lstStyle/>
          <a:p>
            <a:pPr algn="ctr"/>
            <a:r>
              <a:rPr lang="de-DE" dirty="0"/>
              <a:t>Datenabfrage</a:t>
            </a:r>
          </a:p>
        </p:txBody>
      </p:sp>
      <p:sp>
        <p:nvSpPr>
          <p:cNvPr id="3" name="Rechteck 2">
            <a:extLst>
              <a:ext uri="{FF2B5EF4-FFF2-40B4-BE49-F238E27FC236}">
                <a16:creationId xmlns:a16="http://schemas.microsoft.com/office/drawing/2014/main" id="{7A71CF1B-35C7-44F9-AEE3-A57ED5FCE676}"/>
              </a:ext>
            </a:extLst>
          </p:cNvPr>
          <p:cNvSpPr/>
          <p:nvPr/>
        </p:nvSpPr>
        <p:spPr>
          <a:xfrm>
            <a:off x="5208686" y="1383988"/>
            <a:ext cx="1220783" cy="369332"/>
          </a:xfrm>
          <a:prstGeom prst="rect">
            <a:avLst/>
          </a:prstGeom>
        </p:spPr>
        <p:txBody>
          <a:bodyPr wrap="none">
            <a:spAutoFit/>
          </a:bodyPr>
          <a:lstStyle/>
          <a:p>
            <a:pPr algn="ctr">
              <a:defRPr/>
            </a:pPr>
            <a:r>
              <a:rPr lang="en-US" dirty="0">
                <a:solidFill>
                  <a:srgbClr val="7B30D0"/>
                </a:solidFill>
                <a:latin typeface="Calibri" panose="020F0502020204030204"/>
              </a:rPr>
              <a:t>(optional*)</a:t>
            </a:r>
            <a:endParaRPr lang="de-DE" dirty="0">
              <a:solidFill>
                <a:srgbClr val="7B30D0"/>
              </a:solidFill>
              <a:latin typeface="Calibri" panose="020F0502020204030204"/>
            </a:endParaRPr>
          </a:p>
        </p:txBody>
      </p:sp>
      <p:sp>
        <p:nvSpPr>
          <p:cNvPr id="8" name="Rechteck 7">
            <a:extLst>
              <a:ext uri="{FF2B5EF4-FFF2-40B4-BE49-F238E27FC236}">
                <a16:creationId xmlns:a16="http://schemas.microsoft.com/office/drawing/2014/main" id="{FB0D355D-11E3-4928-936A-ED901163972A}"/>
              </a:ext>
            </a:extLst>
          </p:cNvPr>
          <p:cNvSpPr/>
          <p:nvPr/>
        </p:nvSpPr>
        <p:spPr>
          <a:xfrm>
            <a:off x="468166" y="5925124"/>
            <a:ext cx="2156622" cy="369332"/>
          </a:xfrm>
          <a:prstGeom prst="rect">
            <a:avLst/>
          </a:prstGeom>
        </p:spPr>
        <p:txBody>
          <a:bodyPr wrap="square">
            <a:spAutoFit/>
          </a:bodyPr>
          <a:lstStyle/>
          <a:p>
            <a:pPr>
              <a:defRPr/>
            </a:pPr>
            <a:r>
              <a:rPr lang="en-US" dirty="0">
                <a:solidFill>
                  <a:srgbClr val="7B30D0"/>
                </a:solidFill>
                <a:latin typeface="Calibri" panose="020F0502020204030204"/>
              </a:rPr>
              <a:t>* </a:t>
            </a:r>
            <a:r>
              <a:rPr lang="en-US" dirty="0" err="1">
                <a:solidFill>
                  <a:srgbClr val="7B30D0"/>
                </a:solidFill>
                <a:latin typeface="Calibri" panose="020F0502020204030204"/>
              </a:rPr>
              <a:t>Abgekürzte</a:t>
            </a:r>
            <a:r>
              <a:rPr lang="en-US" dirty="0">
                <a:solidFill>
                  <a:srgbClr val="7B30D0"/>
                </a:solidFill>
                <a:latin typeface="Calibri" panose="020F0502020204030204"/>
              </a:rPr>
              <a:t> Syntax</a:t>
            </a:r>
            <a:endParaRPr lang="de-DE" dirty="0">
              <a:solidFill>
                <a:srgbClr val="7B30D0"/>
              </a:solidFill>
              <a:latin typeface="Calibri" panose="020F0502020204030204"/>
            </a:endParaRPr>
          </a:p>
        </p:txBody>
      </p:sp>
    </p:spTree>
    <p:extLst>
      <p:ext uri="{BB962C8B-B14F-4D97-AF65-F5344CB8AC3E}">
        <p14:creationId xmlns:p14="http://schemas.microsoft.com/office/powerpoint/2010/main" val="23547653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A8AB48-C1AE-4A82-A3B9-D73417C972EA}">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2317</Words>
  <Application>Microsoft Office PowerPoint</Application>
  <PresentationFormat>Breitbild</PresentationFormat>
  <Paragraphs>456</Paragraphs>
  <Slides>45</Slides>
  <Notes>29</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45</vt:i4>
      </vt:variant>
    </vt:vector>
  </HeadingPairs>
  <TitlesOfParts>
    <vt:vector size="51" baseType="lpstr">
      <vt:lpstr>Arial</vt:lpstr>
      <vt:lpstr>Calibri</vt:lpstr>
      <vt:lpstr>Calibri Light</vt:lpstr>
      <vt:lpstr>Fira Code</vt:lpstr>
      <vt:lpstr>Segoe UI</vt:lpstr>
      <vt:lpstr>Office</vt:lpstr>
      <vt:lpstr>GraphQL</vt:lpstr>
      <vt:lpstr>PowerPoint-Präsentation</vt:lpstr>
      <vt:lpstr>REST</vt:lpstr>
      <vt:lpstr>REST - Probleme</vt:lpstr>
      <vt:lpstr>Mögliche Lösungen für Request Problem</vt:lpstr>
      <vt:lpstr>GraphQL</vt:lpstr>
      <vt:lpstr>GraphQL</vt:lpstr>
      <vt:lpstr>Datenabfrage</vt:lpstr>
      <vt:lpstr>Datenabfrage</vt:lpstr>
      <vt:lpstr>Datenabfrage</vt:lpstr>
      <vt:lpstr>Datenabfrage</vt:lpstr>
      <vt:lpstr>Datenabfrage</vt:lpstr>
      <vt:lpstr>Datenabfrage</vt:lpstr>
      <vt:lpstr>Datenabfrage</vt:lpstr>
      <vt:lpstr>PowerPoint-Präsentation</vt:lpstr>
      <vt:lpstr>GraphQL Schema Definition Language</vt:lpstr>
      <vt:lpstr>PowerPoint-Präsentation</vt:lpstr>
      <vt:lpstr>PowerPoint-Präsentation</vt:lpstr>
      <vt:lpstr>PowerPoint-Präsentation</vt:lpstr>
      <vt:lpstr>PowerPoint-Präsentation</vt:lpstr>
      <vt:lpstr>PowerPoint-Präsentation</vt:lpstr>
      <vt:lpstr>Scalar Types</vt:lpstr>
      <vt:lpstr>Object Types</vt:lpstr>
      <vt:lpstr>Object Types</vt:lpstr>
      <vt:lpstr>PowerPoint-Präsentation</vt:lpstr>
      <vt:lpstr>Object Types</vt:lpstr>
      <vt:lpstr>Demo Time –  Simple Blog App</vt:lpstr>
      <vt:lpstr>Argumente</vt:lpstr>
      <vt:lpstr>Argumente</vt:lpstr>
      <vt:lpstr>Variablen</vt:lpstr>
      <vt:lpstr>PowerPoint-Präsentation</vt:lpstr>
      <vt:lpstr>Mutation - Beispiel</vt:lpstr>
      <vt:lpstr>Mutation - Beispiel</vt:lpstr>
      <vt:lpstr>Mutation - Beispiel</vt:lpstr>
      <vt:lpstr>PowerPoint-Präsentation</vt:lpstr>
      <vt:lpstr>Subscription - Beispiel</vt:lpstr>
      <vt:lpstr>PowerPoint-Präsentation</vt:lpstr>
      <vt:lpstr>Fragments</vt:lpstr>
      <vt:lpstr>Aliasing</vt:lpstr>
      <vt:lpstr>PowerPoint-Präsentation</vt:lpstr>
      <vt:lpstr>GraphQL vs. REST</vt:lpstr>
      <vt:lpstr>GraphQL vs. REST</vt:lpstr>
      <vt:lpstr>GraphQL vs. REST</vt:lpstr>
      <vt:lpstr>PowerPoint-Präsentation</vt:lpstr>
      <vt:lpstr>Credits  Icons: Server by Travis Avery from the Noun Project database by Icons Bazaar from the Noun Project fork by Nick Bluth from the Noun Project commit by Yuri Mazursky from the Noun Project Star by iconsphere from the Noun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Alexander Horn</dc:creator>
  <cp:lastModifiedBy>Alexander Horn</cp:lastModifiedBy>
  <cp:revision>217</cp:revision>
  <dcterms:created xsi:type="dcterms:W3CDTF">2019-03-19T14:10:26Z</dcterms:created>
  <dcterms:modified xsi:type="dcterms:W3CDTF">2019-06-24T15:15:01Z</dcterms:modified>
</cp:coreProperties>
</file>