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329" r:id="rId4"/>
    <p:sldId id="269" r:id="rId5"/>
    <p:sldId id="332" r:id="rId6"/>
    <p:sldId id="338" r:id="rId7"/>
    <p:sldId id="287" r:id="rId8"/>
    <p:sldId id="288" r:id="rId9"/>
    <p:sldId id="289" r:id="rId10"/>
    <p:sldId id="305" r:id="rId11"/>
    <p:sldId id="306" r:id="rId12"/>
    <p:sldId id="307" r:id="rId13"/>
    <p:sldId id="308" r:id="rId14"/>
    <p:sldId id="309" r:id="rId15"/>
    <p:sldId id="310" r:id="rId16"/>
    <p:sldId id="311" r:id="rId17"/>
    <p:sldId id="281" r:id="rId18"/>
    <p:sldId id="323" r:id="rId19"/>
    <p:sldId id="290" r:id="rId20"/>
    <p:sldId id="291" r:id="rId21"/>
    <p:sldId id="292" r:id="rId22"/>
    <p:sldId id="293" r:id="rId23"/>
    <p:sldId id="294" r:id="rId24"/>
    <p:sldId id="333" r:id="rId25"/>
    <p:sldId id="303" r:id="rId26"/>
    <p:sldId id="273" r:id="rId27"/>
    <p:sldId id="301" r:id="rId28"/>
    <p:sldId id="302" r:id="rId29"/>
    <p:sldId id="259" r:id="rId30"/>
    <p:sldId id="334" r:id="rId31"/>
    <p:sldId id="283" r:id="rId32"/>
    <p:sldId id="266" r:id="rId33"/>
    <p:sldId id="312" r:id="rId34"/>
    <p:sldId id="331" r:id="rId35"/>
    <p:sldId id="324" r:id="rId36"/>
    <p:sldId id="265" r:id="rId37"/>
    <p:sldId id="316" r:id="rId38"/>
    <p:sldId id="320" r:id="rId39"/>
    <p:sldId id="321" r:id="rId40"/>
    <p:sldId id="314" r:id="rId41"/>
    <p:sldId id="322" r:id="rId42"/>
    <p:sldId id="335" r:id="rId43"/>
    <p:sldId id="313" r:id="rId44"/>
    <p:sldId id="279" r:id="rId45"/>
    <p:sldId id="276" r:id="rId46"/>
    <p:sldId id="268" r:id="rId47"/>
    <p:sldId id="330" r:id="rId48"/>
    <p:sldId id="341" r:id="rId49"/>
    <p:sldId id="343" r:id="rId50"/>
    <p:sldId id="340" r:id="rId51"/>
    <p:sldId id="337" r:id="rId52"/>
    <p:sldId id="339" r:id="rId53"/>
    <p:sldId id="280" r:id="rId54"/>
    <p:sldId id="326" r:id="rId55"/>
    <p:sldId id="270" r:id="rId5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6D2"/>
    <a:srgbClr val="B1108E"/>
    <a:srgbClr val="DC3EB7"/>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86486" autoAdjust="0"/>
  </p:normalViewPr>
  <p:slideViewPr>
    <p:cSldViewPr snapToGrid="0" showGuides="1">
      <p:cViewPr varScale="1">
        <p:scale>
          <a:sx n="139" d="100"/>
          <a:sy n="139" d="100"/>
        </p:scale>
        <p:origin x="144" y="17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01.04.2019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facebook.github.io/graphql/October2016/#sec-Data"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TODO: Überschriften!!!</a:t>
            </a:r>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370486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r>
              <a:rPr lang="de-DE" dirty="0"/>
              <a:t>- Im Idealfall Hyperlinks zwischen den verschiedenen </a:t>
            </a:r>
            <a:r>
              <a:rPr lang="de-DE" dirty="0" err="1"/>
              <a:t>Resourcen</a:t>
            </a:r>
            <a:endParaRPr lang="de-DE" dirty="0"/>
          </a:p>
          <a:p>
            <a:pPr marL="171450" indent="-171450">
              <a:buFontTx/>
              <a:buChar char="-"/>
            </a:pPr>
            <a:r>
              <a:rPr lang="de-DE" dirty="0"/>
              <a:t>HTTP als Protokoll</a:t>
            </a:r>
          </a:p>
          <a:p>
            <a:pPr marL="171450" indent="-171450">
              <a:buFontTx/>
              <a:buChar char="-"/>
            </a:pPr>
            <a:r>
              <a:rPr lang="de-DE" dirty="0"/>
              <a:t>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The query arrives at the server.</a:t>
            </a:r>
          </a:p>
          <a:p>
            <a:r>
              <a:rPr lang="en-US" sz="1200" b="0" i="0" kern="1200" dirty="0">
                <a:solidFill>
                  <a:schemeClr val="tx1"/>
                </a:solidFill>
                <a:effectLst/>
                <a:latin typeface="+mn-lt"/>
                <a:ea typeface="+mn-ea"/>
                <a:cs typeface="+mn-cs"/>
              </a:rPr>
              <a:t>The server invokes the resolver for the root field user — let’s assume </a:t>
            </a:r>
            <a:r>
              <a:rPr lang="en-US" sz="1200" b="0" i="0" kern="1200" dirty="0" err="1">
                <a:solidFill>
                  <a:schemeClr val="tx1"/>
                </a:solidFill>
                <a:effectLst/>
                <a:latin typeface="+mn-lt"/>
                <a:ea typeface="+mn-ea"/>
                <a:cs typeface="+mn-cs"/>
              </a:rPr>
              <a:t>fetchUserById</a:t>
            </a:r>
            <a:r>
              <a:rPr lang="en-US" sz="1200" b="0" i="0" kern="1200" dirty="0">
                <a:solidFill>
                  <a:schemeClr val="tx1"/>
                </a:solidFill>
                <a:effectLst/>
                <a:latin typeface="+mn-lt"/>
                <a:ea typeface="+mn-ea"/>
                <a:cs typeface="+mn-cs"/>
              </a:rPr>
              <a:t> returns this object: { "id":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"name": "Sarah" }</a:t>
            </a:r>
          </a:p>
          <a:p>
            <a:r>
              <a:rPr lang="en-US" sz="1200" b="0" i="0" kern="1200" dirty="0">
                <a:solidFill>
                  <a:schemeClr val="tx1"/>
                </a:solidFill>
                <a:effectLst/>
                <a:latin typeface="+mn-lt"/>
                <a:ea typeface="+mn-ea"/>
                <a:cs typeface="+mn-cs"/>
              </a:rPr>
              <a:t>The server invokes the resolver for the field id on the User type. The root input argument for this resolver is the return value from the previous invocation, so it can simply return root.id.</a:t>
            </a:r>
          </a:p>
          <a:p>
            <a:r>
              <a:rPr lang="en-US" sz="1200" b="0" i="0" kern="1200" dirty="0">
                <a:solidFill>
                  <a:schemeClr val="tx1"/>
                </a:solidFill>
                <a:effectLst/>
                <a:latin typeface="+mn-lt"/>
                <a:ea typeface="+mn-ea"/>
                <a:cs typeface="+mn-cs"/>
              </a:rPr>
              <a:t>Analogous to 3, but returns root.name in the end. (Note that 3 and 4 can happen in parallel.)</a:t>
            </a:r>
          </a:p>
          <a:p>
            <a:r>
              <a:rPr lang="en-US" sz="1200" b="0" i="0" kern="1200" dirty="0">
                <a:solidFill>
                  <a:schemeClr val="tx1"/>
                </a:solidFill>
                <a:effectLst/>
                <a:latin typeface="+mn-lt"/>
                <a:ea typeface="+mn-ea"/>
                <a:cs typeface="+mn-cs"/>
              </a:rPr>
              <a:t>The resolution process is terminated — finally the result gets wrapped with a </a:t>
            </a:r>
            <a:r>
              <a:rPr lang="en-US" sz="1200" b="0" i="0" kern="1200" dirty="0" err="1">
                <a:solidFill>
                  <a:schemeClr val="tx1"/>
                </a:solidFill>
                <a:effectLst/>
                <a:latin typeface="+mn-lt"/>
                <a:ea typeface="+mn-ea"/>
                <a:cs typeface="+mn-cs"/>
              </a:rPr>
              <a:t>datafield</a:t>
            </a:r>
            <a:r>
              <a:rPr lang="en-US" sz="1200" b="0" i="0" kern="1200" dirty="0">
                <a:solidFill>
                  <a:schemeClr val="tx1"/>
                </a:solidFill>
                <a:effectLst/>
                <a:latin typeface="+mn-lt"/>
                <a:ea typeface="+mn-ea"/>
                <a:cs typeface="+mn-cs"/>
              </a:rPr>
              <a:t> to </a:t>
            </a:r>
            <a:r>
              <a:rPr lang="en-US" sz="1200" b="0" i="0" u="none" strike="noStrike" kern="1200" dirty="0">
                <a:solidFill>
                  <a:schemeClr val="tx1"/>
                </a:solidFill>
                <a:effectLst/>
                <a:latin typeface="+mn-lt"/>
                <a:ea typeface="+mn-ea"/>
                <a:cs typeface="+mn-cs"/>
                <a:hlinkClick r:id="rId3"/>
              </a:rPr>
              <a:t>adhere to the </a:t>
            </a:r>
            <a:r>
              <a:rPr lang="en-US" sz="1200" b="0" i="0" u="none" strike="noStrike" kern="1200" dirty="0" err="1">
                <a:solidFill>
                  <a:schemeClr val="tx1"/>
                </a:solidFill>
                <a:effectLst/>
                <a:latin typeface="+mn-lt"/>
                <a:ea typeface="+mn-ea"/>
                <a:cs typeface="+mn-cs"/>
                <a:hlinkClick r:id="rId3"/>
              </a:rPr>
              <a:t>GraphQL</a:t>
            </a:r>
            <a:r>
              <a:rPr lang="en-US" sz="1200" b="0" i="0" u="none" strike="noStrike" kern="1200" dirty="0">
                <a:solidFill>
                  <a:schemeClr val="tx1"/>
                </a:solidFill>
                <a:effectLst/>
                <a:latin typeface="+mn-lt"/>
                <a:ea typeface="+mn-ea"/>
                <a:cs typeface="+mn-cs"/>
                <a:hlinkClick r:id="rId3"/>
              </a:rPr>
              <a:t> spec</a:t>
            </a:r>
            <a:r>
              <a:rPr lang="en-US" sz="1200" b="0" i="0" kern="1200" dirty="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31</a:t>
            </a:fld>
            <a:endParaRPr lang="de-DE"/>
          </a:p>
        </p:txBody>
      </p:sp>
    </p:spTree>
    <p:extLst>
      <p:ext uri="{BB962C8B-B14F-4D97-AF65-F5344CB8AC3E}">
        <p14:creationId xmlns:p14="http://schemas.microsoft.com/office/powerpoint/2010/main" val="3476681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32</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33</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34</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36</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37</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47</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48</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50</a:t>
            </a:fld>
            <a:endParaRPr lang="de-DE"/>
          </a:p>
        </p:txBody>
      </p:sp>
    </p:spTree>
    <p:extLst>
      <p:ext uri="{BB962C8B-B14F-4D97-AF65-F5344CB8AC3E}">
        <p14:creationId xmlns:p14="http://schemas.microsoft.com/office/powerpoint/2010/main" val="2419900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54</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1897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a:t>
            </a:r>
            <a:r>
              <a:rPr lang="de-DE" dirty="0" err="1"/>
              <a:t>Bekannheitsgrad</a:t>
            </a:r>
            <a:r>
              <a:rPr lang="de-DE" dirty="0"/>
              <a:t>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7</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Wird häufig mit Abfragesprache für Datenbanken verwechselt</a:t>
            </a:r>
          </a:p>
        </p:txBody>
      </p:sp>
      <p:sp>
        <p:nvSpPr>
          <p:cNvPr id="4" name="Foliennummernplatzhalter 3"/>
          <p:cNvSpPr>
            <a:spLocks noGrp="1"/>
          </p:cNvSpPr>
          <p:nvPr>
            <p:ph type="sldNum" sz="quarter" idx="5"/>
          </p:nvPr>
        </p:nvSpPr>
        <p:spPr/>
        <p:txBody>
          <a:bodyPr/>
          <a:lstStyle/>
          <a:p>
            <a:fld id="{4951A4F0-27A8-4C6D-A90A-FB4CDD31FFC6}" type="slidenum">
              <a:rPr lang="de-DE" smtClean="0"/>
              <a:t>9</a:t>
            </a:fld>
            <a:endParaRPr lang="de-DE"/>
          </a:p>
        </p:txBody>
      </p:sp>
    </p:spTree>
    <p:extLst>
      <p:ext uri="{BB962C8B-B14F-4D97-AF65-F5344CB8AC3E}">
        <p14:creationId xmlns:p14="http://schemas.microsoft.com/office/powerpoint/2010/main" val="105740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205308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01.04.2019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01.04.2019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9.sv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howtographql.com/"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svg"/><Relationship Id="rId3" Type="http://schemas.openxmlformats.org/officeDocument/2006/relationships/image" Target="../media/image12.png"/><Relationship Id="rId7" Type="http://schemas.openxmlformats.org/officeDocument/2006/relationships/image" Target="../media/image15.svg"/><Relationship Id="rId12" Type="http://schemas.openxmlformats.org/officeDocument/2006/relationships/image" Target="../media/image1.png"/><Relationship Id="rId2" Type="http://schemas.openxmlformats.org/officeDocument/2006/relationships/hyperlink" Target="https://github.com/graphql/graphql-js" TargetMode="Externa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graphql.github.io/graphql-spec/" TargetMode="External"/><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235476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128531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71413"/>
            <a:ext cx="0" cy="4356947"/>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Tree>
    <p:extLst>
      <p:ext uri="{BB962C8B-B14F-4D97-AF65-F5344CB8AC3E}">
        <p14:creationId xmlns:p14="http://schemas.microsoft.com/office/powerpoint/2010/main" val="176145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dirty="0">
                <a:latin typeface="Segoe UI" panose="020B0502040204020203" pitchFamily="34" charset="0"/>
              </a:rPr>
              <a:t>Webentwickler &amp; </a:t>
            </a:r>
            <a:r>
              <a:rPr lang="de-DE" dirty="0" err="1">
                <a:latin typeface="Segoe UI" panose="020B0502040204020203" pitchFamily="34" charset="0"/>
              </a:rPr>
              <a:t>Scrum</a:t>
            </a:r>
            <a:r>
              <a:rPr lang="de-DE" dirty="0">
                <a:latin typeface="Segoe UI" panose="020B0502040204020203" pitchFamily="34" charset="0"/>
              </a:rPr>
              <a:t> Master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200329"/>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200329"/>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200329"/>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200329"/>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Hello World</a:t>
            </a:r>
          </a:p>
        </p:txBody>
      </p:sp>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6000" y="2468880"/>
            <a:ext cx="2160000" cy="2160000"/>
          </a:xfrm>
          <a:prstGeom prst="rect">
            <a:avLst/>
          </a:prstGeom>
        </p:spPr>
      </p:pic>
      <p:pic>
        <p:nvPicPr>
          <p:cNvPr id="6" name="Picture 6">
            <a:extLst>
              <a:ext uri="{FF2B5EF4-FFF2-40B4-BE49-F238E27FC236}">
                <a16:creationId xmlns:a16="http://schemas.microsoft.com/office/drawing/2014/main" id="{2A786520-F846-4148-AB0A-6721D5A754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72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83169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865174"/>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3355258"/>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395019"/>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2368490"/>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916182"/>
            <a:ext cx="792205" cy="369332"/>
          </a:xfrm>
          <a:prstGeom prst="rect">
            <a:avLst/>
          </a:prstGeom>
          <a:noFill/>
          <a:ln>
            <a:solidFill>
              <a:schemeClr val="tx1"/>
            </a:solidFill>
          </a:ln>
        </p:spPr>
        <p:txBody>
          <a:bodyPr wrap="none" rtlCol="0">
            <a:spAutoFit/>
          </a:bodyPr>
          <a:lstStyle/>
          <a:p>
            <a:r>
              <a:rPr lang="de-DE" dirty="0"/>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472623"/>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952567"/>
            <a:ext cx="3221523" cy="646331"/>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a:p>
            <a:endParaRPr lang="de-DE" dirty="0"/>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37472"/>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646331"/>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a:p>
            <a:endParaRPr lang="de-DE" dirty="0"/>
          </a:p>
        </p:txBody>
      </p:sp>
    </p:spTree>
    <p:extLst>
      <p:ext uri="{BB962C8B-B14F-4D97-AF65-F5344CB8AC3E}">
        <p14:creationId xmlns:p14="http://schemas.microsoft.com/office/powerpoint/2010/main" val="520831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cdn-images-1.medium.com/max/3568/1*_fQh0zWBlDG1OJ-FbMnWcw.png">
            <a:extLst>
              <a:ext uri="{FF2B5EF4-FFF2-40B4-BE49-F238E27FC236}">
                <a16:creationId xmlns:a16="http://schemas.microsoft.com/office/drawing/2014/main" id="{29EC7039-D5D5-4EF6-BBA3-21EA3B0F4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957" y="757989"/>
            <a:ext cx="9252086" cy="5342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E8917A7E-6371-4E65-802B-41BB2BD3DC2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875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FFB86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FFB86C"/>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13B00F37-9E0D-4304-B159-02CDA30C76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118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a:t>
            </a:r>
          </a:p>
          <a:p>
            <a:r>
              <a:rPr lang="de-DE" dirty="0">
                <a:solidFill>
                  <a:srgbClr val="F8F8F2"/>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a:solidFill>
                  <a:srgbClr val="FF79C6"/>
                </a:solidFill>
                <a:latin typeface="Fira Code" panose="020B0509050000020004" pitchFamily="49" charset="0"/>
              </a:rPr>
              <a:t>type</a:t>
            </a:r>
            <a:r>
              <a:rPr lang="de-DE">
                <a:solidFill>
                  <a:srgbClr val="F8F8F2"/>
                </a:solidFill>
                <a:latin typeface="Fira Code" panose="020B0509050000020004" pitchFamily="49" charset="0"/>
              </a:rPr>
              <a:t> </a:t>
            </a:r>
            <a:r>
              <a:rPr lang="de-DE" i="1">
                <a:solidFill>
                  <a:srgbClr val="8BE9FD"/>
                </a:solidFill>
                <a:latin typeface="Fira Code" panose="020B0509050000020004" pitchFamily="49" charset="0"/>
              </a:rPr>
              <a:t>Mutation</a:t>
            </a:r>
            <a:r>
              <a:rPr lang="de-DE">
                <a:solidFill>
                  <a:srgbClr val="F8F8F2"/>
                </a:solidFill>
                <a:latin typeface="Fira Code" panose="020B0509050000020004" pitchFamily="49" charset="0"/>
              </a:rPr>
              <a:t> </a:t>
            </a:r>
            <a:r>
              <a:rPr lang="de-DE" dirty="0">
                <a:solidFill>
                  <a:srgbClr val="F8F8F2"/>
                </a:solidFill>
                <a:latin typeface="Fira Code" panose="020B0509050000020004" pitchFamily="49" charset="0"/>
              </a:rPr>
              <a:t>{</a:t>
            </a:r>
          </a:p>
          <a:p>
            <a:r>
              <a:rPr lang="de-DE">
                <a:solidFill>
                  <a:srgbClr val="F8F8F2"/>
                </a:solidFill>
                <a:latin typeface="Fira Code" panose="020B0509050000020004" pitchFamily="49" charset="0"/>
              </a:rPr>
              <a:t>    createPost(post</a:t>
            </a:r>
            <a:r>
              <a:rPr lang="de-DE">
                <a:solidFill>
                  <a:srgbClr val="FF79C6"/>
                </a:solidFill>
                <a:latin typeface="Fira Code" panose="020B0509050000020004" pitchFamily="49" charset="0"/>
              </a:rPr>
              <a:t>:</a:t>
            </a:r>
            <a:r>
              <a:rPr lang="de-DE">
                <a:solidFill>
                  <a:srgbClr val="F8F8F2"/>
                </a:solidFill>
                <a:latin typeface="Fira Code" panose="020B0509050000020004" pitchFamily="49" charset="0"/>
              </a:rPr>
              <a:t> </a:t>
            </a:r>
            <a:r>
              <a:rPr lang="de-DE" i="1">
                <a:solidFill>
                  <a:srgbClr val="8BE9FD"/>
                </a:solidFill>
                <a:latin typeface="Fira Code" panose="020B0509050000020004" pitchFamily="49" charset="0"/>
              </a:rPr>
              <a:t>Post</a:t>
            </a:r>
            <a:r>
              <a:rPr lang="de-DE">
                <a:solidFill>
                  <a:srgbClr val="FF79C6"/>
                </a:solidFill>
                <a:latin typeface="Fira Code" panose="020B0509050000020004" pitchFamily="49" charset="0"/>
              </a:rPr>
              <a:t>!</a:t>
            </a:r>
            <a:r>
              <a:rPr lang="de-DE">
                <a:solidFill>
                  <a:srgbClr val="F8F8F2"/>
                </a:solidFill>
                <a:latin typeface="Fira Code" panose="020B0509050000020004" pitchFamily="49" charset="0"/>
              </a:rPr>
              <a:t>)</a:t>
            </a:r>
            <a:r>
              <a:rPr lang="de-DE">
                <a:solidFill>
                  <a:srgbClr val="FF79C6"/>
                </a:solidFill>
                <a:latin typeface="Fira Code" panose="020B0509050000020004" pitchFamily="49" charset="0"/>
              </a:rPr>
              <a:t>:</a:t>
            </a:r>
            <a:r>
              <a:rPr lang="de-DE">
                <a:solidFill>
                  <a:srgbClr val="F8F8F2"/>
                </a:solidFill>
                <a:latin typeface="Fira Code" panose="020B0509050000020004" pitchFamily="49" charset="0"/>
              </a:rPr>
              <a:t> </a:t>
            </a:r>
            <a:r>
              <a:rPr lang="de-DE" i="1">
                <a:solidFill>
                  <a:srgbClr val="8BE9FD"/>
                </a:solidFill>
                <a:latin typeface="Fira Code" panose="020B0509050000020004" pitchFamily="49" charset="0"/>
              </a:rPr>
              <a:t>Post</a:t>
            </a:r>
            <a:endParaRPr lang="de-DE" dirty="0">
              <a:solidFill>
                <a:srgbClr val="F8F8F2"/>
              </a:solidFill>
              <a:latin typeface="Fira Code" panose="020B0509050000020004" pitchFamily="49" charset="0"/>
            </a:endParaRPr>
          </a:p>
          <a:p>
            <a:r>
              <a:rPr lang="de-DE">
                <a:solidFill>
                  <a:srgbClr val="F8F8F2"/>
                </a:solidFill>
                <a:latin typeface="Fira Code" panose="020B0509050000020004" pitchFamily="49" charset="0"/>
              </a:rPr>
              <a:t>}</a:t>
            </a:r>
            <a:endParaRPr lang="de-DE" dirty="0">
              <a:solidFill>
                <a:srgbClr val="F8F8F2"/>
              </a:solidFill>
              <a:latin typeface="Fira Code" panose="020B0509050000020004" pitchFamily="49" charset="0"/>
            </a:endParaRP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i="1" dirty="0">
                <a:solidFill>
                  <a:srgbClr val="8BE9FD"/>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FF79C6"/>
                </a:solidFill>
                <a:latin typeface="Fira Code" panose="020B0509050000020004" pitchFamily="49" charset="0"/>
              </a:rPr>
              <a:t>mutation</a:t>
            </a:r>
            <a:r>
              <a:rPr lang="de-DE" dirty="0">
                <a:solidFill>
                  <a:srgbClr val="F8F8F2"/>
                </a:solidFill>
                <a:latin typeface="Fira Code" panose="020B0509050000020004" pitchFamily="49" charset="0"/>
              </a:rPr>
              <a:t> </a:t>
            </a:r>
            <a:r>
              <a:rPr lang="de-DE" dirty="0" err="1">
                <a:solidFill>
                  <a:srgbClr val="50FA7B"/>
                </a:solidFill>
                <a:latin typeface="Fira Code" panose="020B0509050000020004" pitchFamily="49" charset="0"/>
              </a:rPr>
              <a:t>CreatePostMutation</a:t>
            </a:r>
            <a:r>
              <a:rPr lang="de-DE" dirty="0">
                <a:solidFill>
                  <a:srgbClr val="F8F8F2"/>
                </a:solidFill>
                <a:latin typeface="Fira Code" panose="020B0509050000020004" pitchFamily="49" charset="0"/>
              </a:rPr>
              <a:t>(</a:t>
            </a:r>
            <a:r>
              <a:rPr lang="de-DE" i="1" dirty="0">
                <a:solidFill>
                  <a:srgbClr val="FFB86C"/>
                </a:solidFill>
                <a:latin typeface="Fira Code" panose="020B0509050000020004" pitchFamily="49" charset="0"/>
              </a:rPr>
              <a:t>$</a:t>
            </a:r>
            <a:r>
              <a:rPr lang="de-DE" i="1" dirty="0" err="1">
                <a:solidFill>
                  <a:srgbClr val="FFB86C"/>
                </a:solidFill>
                <a:latin typeface="Fira Code" panose="020B0509050000020004" pitchFamily="49" charset="0"/>
              </a:rPr>
              <a:t>newPost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i="1" dirty="0" err="1">
                <a:solidFill>
                  <a:srgbClr val="8BE9FD"/>
                </a:solidFill>
                <a:latin typeface="Fira Code" panose="020B0509050000020004" pitchFamily="49" charset="0"/>
              </a:rPr>
              <a:t>PostInput</a:t>
            </a:r>
            <a:r>
              <a:rPr lang="de-DE" dirty="0">
                <a:solidFill>
                  <a:srgbClr val="F8F8F2"/>
                </a:solidFill>
                <a:latin typeface="Fira Code" panose="020B0509050000020004" pitchFamily="49" charset="0"/>
              </a:rPr>
              <a:t>) {</a:t>
            </a:r>
          </a:p>
          <a:p>
            <a:r>
              <a:rPr lang="de-DE" dirty="0">
                <a:solidFill>
                  <a:srgbClr val="F1FA8C"/>
                </a:solidFill>
                <a:latin typeface="Fira Code" panose="020B0509050000020004" pitchFamily="49" charset="0"/>
              </a:rPr>
              <a:t>  </a:t>
            </a:r>
            <a:r>
              <a:rPr lang="de-DE" dirty="0" err="1">
                <a:solidFill>
                  <a:srgbClr val="F1FA8C"/>
                </a:solidFill>
                <a:latin typeface="Fira Code" panose="020B0509050000020004" pitchFamily="49" charset="0"/>
              </a:rPr>
              <a:t>createPost</a:t>
            </a:r>
            <a:r>
              <a:rPr lang="de-DE" dirty="0">
                <a:solidFill>
                  <a:srgbClr val="F8F8F2"/>
                </a:solidFill>
                <a:latin typeface="Fira Code" panose="020B0509050000020004" pitchFamily="49" charset="0"/>
              </a:rPr>
              <a:t>(</a:t>
            </a:r>
            <a:r>
              <a:rPr lang="de-DE" i="1" dirty="0" err="1">
                <a:solidFill>
                  <a:srgbClr val="FFB86C"/>
                </a:solidFill>
                <a:latin typeface="Fira Code" panose="020B0509050000020004" pitchFamily="49" charset="0"/>
              </a:rPr>
              <a:t>post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err="1">
                <a:solidFill>
                  <a:srgbClr val="F8F8F2"/>
                </a:solidFill>
                <a:latin typeface="Fira Code" panose="020B0509050000020004" pitchFamily="49" charset="0"/>
              </a:rPr>
              <a:t>newPost</a:t>
            </a:r>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r>
              <a:rPr lang="de-DE" dirty="0" err="1">
                <a:solidFill>
                  <a:srgbClr val="F1FA8C"/>
                </a:solidFill>
                <a:latin typeface="Fira Code" panose="020B0509050000020004" pitchFamily="49" charset="0"/>
              </a:rPr>
              <a:t>id</a:t>
            </a:r>
            <a:endParaRPr lang="de-DE" dirty="0">
              <a:solidFill>
                <a:srgbClr val="F1FA8C"/>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F8F8F2"/>
                </a:solidFill>
                <a:latin typeface="Fira Code" panose="020B0509050000020004" pitchFamily="49" charset="0"/>
              </a:rPr>
              <a:t>{</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data</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createPost</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p>
          <a:p>
            <a:r>
              <a:rPr lang="de-DE" dirty="0">
                <a:solidFill>
                  <a:srgbClr val="8BE9FE"/>
                </a:solidFill>
                <a:latin typeface="Fira Code" panose="020B0509050000020004" pitchFamily="49" charset="0"/>
              </a:rPr>
              <a:t>      "</a:t>
            </a:r>
            <a:r>
              <a:rPr lang="de-DE" dirty="0" err="1">
                <a:solidFill>
                  <a:srgbClr val="8BE9FD"/>
                </a:solidFill>
                <a:latin typeface="Fira Code" panose="020B0509050000020004" pitchFamily="49" charset="0"/>
              </a:rPr>
              <a:t>id</a:t>
            </a:r>
            <a:r>
              <a:rPr lang="de-DE" dirty="0">
                <a:solidFill>
                  <a:srgbClr val="8BE9FE"/>
                </a:solidFill>
                <a:latin typeface="Fira Code" panose="020B0509050000020004" pitchFamily="49" charset="0"/>
              </a:rPr>
              <a:t>"</a:t>
            </a:r>
            <a:r>
              <a:rPr lang="de-DE" dirty="0">
                <a:solidFill>
                  <a:srgbClr val="FF79C6"/>
                </a:solidFill>
                <a:latin typeface="Fira Code" panose="020B0509050000020004" pitchFamily="49" charset="0"/>
              </a:rPr>
              <a:t>:</a:t>
            </a:r>
            <a:r>
              <a:rPr lang="de-DE" dirty="0">
                <a:solidFill>
                  <a:srgbClr val="F8F8F2"/>
                </a:solidFill>
                <a:latin typeface="Fira Code" panose="020B0509050000020004" pitchFamily="49" charset="0"/>
              </a:rPr>
              <a:t> </a:t>
            </a:r>
            <a:r>
              <a:rPr lang="de-DE" dirty="0">
                <a:solidFill>
                  <a:srgbClr val="E9F284"/>
                </a:solidFill>
                <a:latin typeface="Fira Code" panose="020B0509050000020004" pitchFamily="49" charset="0"/>
              </a:rPr>
              <a:t>"</a:t>
            </a:r>
            <a:r>
              <a:rPr lang="de-DE" dirty="0">
                <a:solidFill>
                  <a:srgbClr val="F1FA8C"/>
                </a:solidFill>
                <a:latin typeface="Fira Code" panose="020B0509050000020004" pitchFamily="49" charset="0"/>
              </a:rPr>
              <a:t>150</a:t>
            </a:r>
            <a:r>
              <a:rPr lang="de-DE" dirty="0">
                <a:solidFill>
                  <a:srgbClr val="E9F284"/>
                </a:solidFill>
                <a:latin typeface="Fira Code" panose="020B0509050000020004" pitchFamily="49" charset="0"/>
              </a:rPr>
              <a:t>"</a:t>
            </a:r>
            <a:endParaRPr lang="de-DE" dirty="0">
              <a:solidFill>
                <a:srgbClr val="F8F8F2"/>
              </a:solidFill>
              <a:latin typeface="Fira Code" panose="020B0509050000020004" pitchFamily="49" charset="0"/>
            </a:endParaRP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  }</a:t>
            </a:r>
          </a:p>
          <a:p>
            <a:r>
              <a:rPr lang="de-DE" dirty="0">
                <a:solidFill>
                  <a:srgbClr val="F8F8F2"/>
                </a:solidFill>
                <a:latin typeface="Fira Code" panose="020B0509050000020004" pitchFamily="49" charset="0"/>
              </a:rPr>
              <a:t>}</a:t>
            </a:r>
            <a:endParaRPr lang="de-DE" b="0" dirty="0">
              <a:solidFill>
                <a:srgbClr val="F8F8F2"/>
              </a:solidFill>
              <a:effectLst/>
              <a:latin typeface="Fira Code" panose="020B0509050000020004" pitchFamily="49" charset="0"/>
            </a:endParaRP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newPost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title</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title</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a:solidFill>
                  <a:srgbClr val="8BE9FD"/>
                </a:solidFill>
                <a:latin typeface="Fira Code" panose="020B0509050000020004" pitchFamily="49" charset="0"/>
              </a:rPr>
              <a:t>content</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E9F284"/>
                </a:solidFill>
                <a:latin typeface="Fira Code" panose="020B0509050000020004" pitchFamily="49" charset="0"/>
              </a:rPr>
              <a:t>"new </a:t>
            </a:r>
            <a:r>
              <a:rPr lang="en-US" dirty="0">
                <a:solidFill>
                  <a:srgbClr val="F1FA8C"/>
                </a:solidFill>
                <a:latin typeface="Fira Code" panose="020B0509050000020004" pitchFamily="49" charset="0"/>
              </a:rPr>
              <a:t>content</a:t>
            </a:r>
            <a:r>
              <a:rPr lang="en-US" dirty="0">
                <a:solidFill>
                  <a:srgbClr val="E9F284"/>
                </a:solidFill>
                <a:latin typeface="Fira Code" panose="020B0509050000020004" pitchFamily="49" charset="0"/>
              </a:rPr>
              <a:t>"</a:t>
            </a:r>
            <a:r>
              <a:rPr lang="en-US" dirty="0">
                <a:solidFill>
                  <a:srgbClr val="F8F8F2"/>
                </a:solidFill>
                <a:latin typeface="Fira Code" panose="020B0509050000020004" pitchFamily="49" charset="0"/>
              </a:rPr>
              <a:t>,</a:t>
            </a:r>
          </a:p>
          <a:p>
            <a:r>
              <a:rPr lang="en-US" dirty="0">
                <a:solidFill>
                  <a:srgbClr val="8BE9FE"/>
                </a:solidFill>
                <a:latin typeface="Fira Code" panose="020B0509050000020004" pitchFamily="49" charset="0"/>
              </a:rPr>
              <a:t>    "</a:t>
            </a:r>
            <a:r>
              <a:rPr lang="en-US" dirty="0" err="1">
                <a:solidFill>
                  <a:srgbClr val="8BE9FD"/>
                </a:solidFill>
                <a:latin typeface="Fira Code" panose="020B0509050000020004" pitchFamily="49" charset="0"/>
              </a:rPr>
              <a:t>author_id</a:t>
            </a:r>
            <a:r>
              <a:rPr lang="en-US" dirty="0">
                <a:solidFill>
                  <a:srgbClr val="8BE9FE"/>
                </a:solidFill>
                <a:latin typeface="Fira Code" panose="020B0509050000020004" pitchFamily="49" charset="0"/>
              </a:rPr>
              <a:t>"</a:t>
            </a:r>
            <a:r>
              <a:rPr lang="en-US" dirty="0">
                <a:solidFill>
                  <a:srgbClr val="FF79C6"/>
                </a:solidFill>
                <a:latin typeface="Fira Code" panose="020B0509050000020004" pitchFamily="49" charset="0"/>
              </a:rPr>
              <a:t>:</a:t>
            </a:r>
            <a:r>
              <a:rPr lang="en-US" dirty="0">
                <a:solidFill>
                  <a:srgbClr val="F8F8F2"/>
                </a:solidFill>
                <a:latin typeface="Fira Code" panose="020B0509050000020004" pitchFamily="49" charset="0"/>
              </a:rPr>
              <a:t> </a:t>
            </a:r>
            <a:r>
              <a:rPr lang="en-US" dirty="0">
                <a:solidFill>
                  <a:srgbClr val="BD93F9"/>
                </a:solidFill>
                <a:latin typeface="Fira Code" panose="020B0509050000020004" pitchFamily="49" charset="0"/>
              </a:rPr>
              <a:t>1</a:t>
            </a:r>
            <a:endParaRPr lang="en-US" dirty="0">
              <a:solidFill>
                <a:srgbClr val="F8F8F2"/>
              </a:solidFill>
              <a:latin typeface="Fira Code" panose="020B0509050000020004" pitchFamily="49" charset="0"/>
            </a:endParaRPr>
          </a:p>
          <a:p>
            <a:r>
              <a:rPr lang="en-US" dirty="0">
                <a:solidFill>
                  <a:srgbClr val="F8F8F2"/>
                </a:solidFill>
                <a:latin typeface="Fira Code" panose="020B0509050000020004" pitchFamily="49" charset="0"/>
              </a:rPr>
              <a:t>  }</a:t>
            </a:r>
          </a:p>
          <a:p>
            <a:r>
              <a:rPr lang="en-US" dirty="0">
                <a:solidFill>
                  <a:srgbClr val="F8F8F2"/>
                </a:solidFill>
                <a:latin typeface="Fira Code" panose="020B0509050000020004" pitchFamily="49" charset="0"/>
              </a:rPr>
              <a:t>}</a:t>
            </a:r>
            <a:endParaRPr lang="en-US" b="0" dirty="0">
              <a:solidFill>
                <a:srgbClr val="F8F8F2"/>
              </a:solidFill>
              <a:effectLst/>
              <a:latin typeface="Fira Code" panose="020B0509050000020004" pitchFamily="49" charset="0"/>
            </a:endParaRP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9680" y="2889000"/>
            <a:ext cx="1080000" cy="1080000"/>
          </a:xfrm>
          <a:prstGeom prst="rect">
            <a:avLst/>
          </a:prstGeom>
        </p:spPr>
      </p:pic>
      <p:sp>
        <p:nvSpPr>
          <p:cNvPr id="8" name="Rechteck 7">
            <a:extLst>
              <a:ext uri="{FF2B5EF4-FFF2-40B4-BE49-F238E27FC236}">
                <a16:creationId xmlns:a16="http://schemas.microsoft.com/office/drawing/2014/main" id="{3A562785-6D54-4F99-8E42-38553330CE0D}"/>
              </a:ext>
            </a:extLst>
          </p:cNvPr>
          <p:cNvSpPr/>
          <p:nvPr/>
        </p:nvSpPr>
        <p:spPr>
          <a:xfrm>
            <a:off x="4747260" y="2306319"/>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users</a:t>
            </a:r>
            <a:endParaRPr lang="de-DE" dirty="0">
              <a:solidFill>
                <a:schemeClr val="bg1"/>
              </a:solidFill>
            </a:endParaRPr>
          </a:p>
        </p:txBody>
      </p:sp>
      <p:sp>
        <p:nvSpPr>
          <p:cNvPr id="12" name="Rechteck 11">
            <a:extLst>
              <a:ext uri="{FF2B5EF4-FFF2-40B4-BE49-F238E27FC236}">
                <a16:creationId xmlns:a16="http://schemas.microsoft.com/office/drawing/2014/main" id="{FBB8FE45-7FD4-4F8E-870F-51E930ABF7D9}"/>
              </a:ext>
            </a:extLst>
          </p:cNvPr>
          <p:cNvSpPr/>
          <p:nvPr/>
        </p:nvSpPr>
        <p:spPr>
          <a:xfrm>
            <a:off x="4747260" y="3264660"/>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posts</a:t>
            </a:r>
            <a:endParaRPr lang="de-DE" dirty="0">
              <a:solidFill>
                <a:schemeClr val="bg1"/>
              </a:solidFill>
            </a:endParaRPr>
          </a:p>
        </p:txBody>
      </p:sp>
      <p:sp>
        <p:nvSpPr>
          <p:cNvPr id="14" name="Rechteck 13">
            <a:extLst>
              <a:ext uri="{FF2B5EF4-FFF2-40B4-BE49-F238E27FC236}">
                <a16:creationId xmlns:a16="http://schemas.microsoft.com/office/drawing/2014/main" id="{3F7A4892-8640-4E4F-8A87-189BE907BEA4}"/>
              </a:ext>
            </a:extLst>
          </p:cNvPr>
          <p:cNvSpPr/>
          <p:nvPr/>
        </p:nvSpPr>
        <p:spPr>
          <a:xfrm>
            <a:off x="4747260" y="4223000"/>
            <a:ext cx="1931396" cy="32868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bg1"/>
                </a:solidFill>
              </a:rPr>
              <a:t>/</a:t>
            </a:r>
            <a:r>
              <a:rPr lang="de-DE" dirty="0" err="1">
                <a:solidFill>
                  <a:schemeClr val="bg1"/>
                </a:solidFill>
              </a:rPr>
              <a:t>comments</a:t>
            </a:r>
            <a:endParaRPr lang="de-DE" dirty="0">
              <a:solidFill>
                <a:schemeClr val="bg1"/>
              </a:solidFill>
            </a:endParaRPr>
          </a:p>
        </p:txBody>
      </p:sp>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solidFill>
                  <a:schemeClr val="bg1"/>
                </a:solidFill>
              </a:rPr>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solidFill>
                  <a:schemeClr val="bg1"/>
                </a:solidFill>
              </a:rPr>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solidFill>
                  <a:schemeClr val="bg1"/>
                </a:solidFill>
              </a:rPr>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endCxn id="8" idx="1"/>
          </p:cNvCxnSpPr>
          <p:nvPr/>
        </p:nvCxnSpPr>
        <p:spPr>
          <a:xfrm flipV="1">
            <a:off x="2424928" y="2470659"/>
            <a:ext cx="2322332" cy="95834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endCxn id="12" idx="1"/>
          </p:cNvCxnSpPr>
          <p:nvPr/>
        </p:nvCxnSpPr>
        <p:spPr>
          <a:xfrm>
            <a:off x="2424928" y="3428999"/>
            <a:ext cx="2322332" cy="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endCxn id="14" idx="1"/>
          </p:cNvCxnSpPr>
          <p:nvPr/>
        </p:nvCxnSpPr>
        <p:spPr>
          <a:xfrm>
            <a:off x="2424928" y="3429000"/>
            <a:ext cx="2322332" cy="95834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stCxn id="8" idx="3"/>
            <a:endCxn id="10" idx="2"/>
          </p:cNvCxnSpPr>
          <p:nvPr/>
        </p:nvCxnSpPr>
        <p:spPr>
          <a:xfrm>
            <a:off x="6678656" y="2470659"/>
            <a:ext cx="1232672"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stCxn id="8" idx="3"/>
          </p:cNvCxnSpPr>
          <p:nvPr/>
        </p:nvCxnSpPr>
        <p:spPr>
          <a:xfrm>
            <a:off x="6678656" y="2470659"/>
            <a:ext cx="1232672" cy="208102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stCxn id="12" idx="3"/>
            <a:endCxn id="15" idx="2"/>
          </p:cNvCxnSpPr>
          <p:nvPr/>
        </p:nvCxnSpPr>
        <p:spPr>
          <a:xfrm>
            <a:off x="6678656" y="3429000"/>
            <a:ext cx="123267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Gerade Verbindung mit Pfeil 35">
            <a:extLst>
              <a:ext uri="{FF2B5EF4-FFF2-40B4-BE49-F238E27FC236}">
                <a16:creationId xmlns:a16="http://schemas.microsoft.com/office/drawing/2014/main" id="{5B644552-F8BC-4B8C-A17D-BC33B5205F57}"/>
              </a:ext>
            </a:extLst>
          </p:cNvPr>
          <p:cNvCxnSpPr>
            <a:stCxn id="14" idx="3"/>
            <a:endCxn id="10" idx="2"/>
          </p:cNvCxnSpPr>
          <p:nvPr/>
        </p:nvCxnSpPr>
        <p:spPr>
          <a:xfrm flipV="1">
            <a:off x="6678656" y="2470659"/>
            <a:ext cx="1232672" cy="1916681"/>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8" name="Gerade Verbindung mit Pfeil 37">
            <a:extLst>
              <a:ext uri="{FF2B5EF4-FFF2-40B4-BE49-F238E27FC236}">
                <a16:creationId xmlns:a16="http://schemas.microsoft.com/office/drawing/2014/main" id="{5B0EAF5F-D95C-4049-842D-2B343A34AA1C}"/>
              </a:ext>
            </a:extLst>
          </p:cNvPr>
          <p:cNvCxnSpPr>
            <a:stCxn id="14" idx="3"/>
            <a:endCxn id="15" idx="2"/>
          </p:cNvCxnSpPr>
          <p:nvPr/>
        </p:nvCxnSpPr>
        <p:spPr>
          <a:xfrm flipV="1">
            <a:off x="6678656" y="3429000"/>
            <a:ext cx="1232672" cy="9583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20" name="Picture 6">
            <a:extLst>
              <a:ext uri="{FF2B5EF4-FFF2-40B4-BE49-F238E27FC236}">
                <a16:creationId xmlns:a16="http://schemas.microsoft.com/office/drawing/2014/main" id="{60EE3D5B-5555-4BF1-9473-C6B41493D29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0C1AA0B9-E887-4D4F-A487-8C33F931A95A}"/>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spTree>
    <p:extLst>
      <p:ext uri="{BB962C8B-B14F-4D97-AF65-F5344CB8AC3E}">
        <p14:creationId xmlns:p14="http://schemas.microsoft.com/office/powerpoint/2010/main" val="2425027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B1E85E8D-3484-49D1-89E8-DEE61614E3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14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9661363" cy="369332"/>
          </a:xfrm>
          <a:prstGeom prst="rect">
            <a:avLst/>
          </a:prstGeom>
          <a:noFill/>
        </p:spPr>
        <p:txBody>
          <a:bodyPr wrap="none" rtlCol="0">
            <a:spAutoFit/>
          </a:bodyPr>
          <a:lstStyle/>
          <a:p>
            <a:r>
              <a:rPr lang="de-DE" dirty="0"/>
              <a:t>Ermöglicht es aus dem Schema Informationen zu </a:t>
            </a:r>
            <a:r>
              <a:rPr lang="de-DE" dirty="0" err="1"/>
              <a:t>Queries</a:t>
            </a:r>
            <a:r>
              <a:rPr lang="de-DE"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49680" y="2608499"/>
            <a:ext cx="2311338" cy="923330"/>
          </a:xfrm>
          <a:prstGeom prst="rect">
            <a:avLst/>
          </a:prstGeom>
          <a:noFill/>
        </p:spPr>
        <p:txBody>
          <a:bodyPr wrap="none" rtlCol="0">
            <a:spAutoFit/>
          </a:bodyPr>
          <a:lstStyle/>
          <a:p>
            <a:pPr marL="285750" indent="-285750">
              <a:buFontTx/>
              <a:buChar char="-"/>
            </a:pPr>
            <a:r>
              <a:rPr lang="de-DE" dirty="0"/>
              <a:t>Doku aus Schema</a:t>
            </a:r>
          </a:p>
          <a:p>
            <a:pPr marL="285750" indent="-285750">
              <a:buFontTx/>
              <a:buChar char="-"/>
            </a:pPr>
            <a:r>
              <a:rPr lang="de-DE" dirty="0"/>
              <a:t>Auto </a:t>
            </a:r>
            <a:r>
              <a:rPr lang="de-DE" dirty="0" err="1"/>
              <a:t>Completion</a:t>
            </a:r>
            <a:endParaRPr lang="de-DE" dirty="0"/>
          </a:p>
          <a:p>
            <a:pPr marL="285750" indent="-285750">
              <a:buFontTx/>
              <a:buChar char="-"/>
            </a:pPr>
            <a:r>
              <a:rPr lang="de-DE" dirty="0" err="1"/>
              <a:t>Warnings</a:t>
            </a:r>
            <a:r>
              <a:rPr lang="de-DE" dirty="0"/>
              <a:t> und </a:t>
            </a:r>
            <a:r>
              <a:rPr lang="de-DE" dirty="0" err="1"/>
              <a:t>Hints</a:t>
            </a:r>
            <a:endParaRPr lang="de-DE" dirty="0"/>
          </a:p>
        </p:txBody>
      </p:sp>
    </p:spTree>
    <p:extLst>
      <p:ext uri="{BB962C8B-B14F-4D97-AF65-F5344CB8AC3E}">
        <p14:creationId xmlns:p14="http://schemas.microsoft.com/office/powerpoint/2010/main" val="2062361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a:t>Wie sehr unterscheiden sich deine Clients?</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Können sich die Clients selbst um Caching kümmern?</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Wie verschieden sind die Anfragen?</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Geht es um CRUD mit JSON oder wird auch Dateitransfer gebracht?</a:t>
            </a:r>
            <a:endParaRPr lang="de-DE" sz="2400" dirty="0"/>
          </a:p>
        </p:txBody>
      </p:sp>
    </p:spTree>
    <p:extLst>
      <p:ext uri="{BB962C8B-B14F-4D97-AF65-F5344CB8AC3E}">
        <p14:creationId xmlns:p14="http://schemas.microsoft.com/office/powerpoint/2010/main" val="3361049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4168870721"/>
              </p:ext>
            </p:extLst>
          </p:nvPr>
        </p:nvGraphicFramePr>
        <p:xfrm>
          <a:off x="2032000" y="1924685"/>
          <a:ext cx="8128000" cy="286512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dirty="0"/>
                        <a:t>Vorteile </a:t>
                      </a:r>
                      <a:r>
                        <a:rPr lang="de-DE" dirty="0" err="1"/>
                        <a:t>GraphQL</a:t>
                      </a:r>
                      <a:endParaRPr lang="de-DE" dirty="0"/>
                    </a:p>
                  </a:txBody>
                  <a:tcPr/>
                </a:tc>
                <a:tc>
                  <a:txBody>
                    <a:bodyPr/>
                    <a:lstStyle/>
                    <a:p>
                      <a:r>
                        <a:rPr lang="de-DE" dirty="0"/>
                        <a:t>Vorteile REST</a:t>
                      </a:r>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tc>
                  <a:txBody>
                    <a:bodyPr/>
                    <a:lstStyle/>
                    <a:p>
                      <a:r>
                        <a:rPr lang="en-US"/>
                        <a:t>Hoch Skalierbar</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tc>
                  <a:txBody>
                    <a:bodyPr/>
                    <a:lstStyle/>
                    <a:p>
                      <a:r>
                        <a:rPr lang="en-US"/>
                        <a:t>Http-caching</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tc>
                  <a:txBody>
                    <a:bodyPr/>
                    <a:lstStyle/>
                    <a:p>
                      <a:r>
                        <a:rPr lang="en-US"/>
                        <a:t>Einfacher</a:t>
                      </a:r>
                      <a:r>
                        <a:rPr lang="en-US" baseline="0"/>
                        <a:t> File-Transfer/Streaming</a:t>
                      </a:r>
                      <a:endParaRPr lang="de-DE" dirty="0"/>
                    </a:p>
                  </a:txBody>
                  <a:tcPr/>
                </a:tc>
                <a:extLst>
                  <a:ext uri="{0D108BD9-81ED-4DB2-BD59-A6C34878D82A}">
                    <a16:rowId xmlns:a16="http://schemas.microsoft.com/office/drawing/2014/main" val="928261541"/>
                  </a:ext>
                </a:extLst>
              </a:tr>
              <a:tr h="370840">
                <a:tc>
                  <a:txBody>
                    <a:bodyPr/>
                    <a:lstStyle/>
                    <a:p>
                      <a:r>
                        <a:rPr lang="en-US"/>
                        <a:t>Performance-Orientiert</a:t>
                      </a:r>
                      <a:endParaRPr lang="de-DE" dirty="0"/>
                    </a:p>
                  </a:txBody>
                  <a:tcPr/>
                </a:tc>
                <a:tc>
                  <a:txBody>
                    <a:bodyPr/>
                    <a:lstStyle/>
                    <a:p>
                      <a:r>
                        <a:rPr lang="en-US"/>
                        <a:t>Arbeitet mit allen Media-Typen</a:t>
                      </a:r>
                      <a:endParaRPr lang="de-DE" dirty="0"/>
                    </a:p>
                  </a:txBody>
                  <a:tcPr/>
                </a:tc>
                <a:extLst>
                  <a:ext uri="{0D108BD9-81ED-4DB2-BD59-A6C34878D82A}">
                    <a16:rowId xmlns:a16="http://schemas.microsoft.com/office/drawing/2014/main" val="3950061895"/>
                  </a:ext>
                </a:extLst>
              </a:tr>
              <a:tr h="370840">
                <a:tc>
                  <a:txBody>
                    <a:bodyPr/>
                    <a:lstStyle/>
                    <a:p>
                      <a:r>
                        <a:rPr lang="en-US"/>
                        <a:t>Integrierte Introspection</a:t>
                      </a:r>
                      <a:endParaRPr lang="de-DE" dirty="0"/>
                    </a:p>
                  </a:txBody>
                  <a:tcPr/>
                </a:tc>
                <a:tc>
                  <a:txBody>
                    <a:bodyPr/>
                    <a:lstStyle/>
                    <a:p>
                      <a:r>
                        <a:rPr lang="en-US"/>
                        <a:t>Verlinkungen zwischen APIs</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tc>
                  <a:txBody>
                    <a:bodyPr/>
                    <a:lstStyle/>
                    <a:p>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solidFill>
                  <a:schemeClr val="bg1"/>
                </a:solidFill>
              </a:rPr>
              <a:t>GraphQL vs. REST</a:t>
            </a:r>
            <a:endParaRPr lang="de-DE" dirty="0">
              <a:solidFill>
                <a:schemeClr val="bg1"/>
              </a:solidFill>
            </a:endParaRPr>
          </a:p>
        </p:txBody>
      </p:sp>
    </p:spTree>
    <p:extLst>
      <p:ext uri="{BB962C8B-B14F-4D97-AF65-F5344CB8AC3E}">
        <p14:creationId xmlns:p14="http://schemas.microsoft.com/office/powerpoint/2010/main" val="411484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946B83-2EE8-48AB-9594-6CD78F3B38A0}"/>
              </a:ext>
            </a:extLst>
          </p:cNvPr>
          <p:cNvSpPr txBox="1"/>
          <p:nvPr/>
        </p:nvSpPr>
        <p:spPr>
          <a:xfrm>
            <a:off x="4883937" y="2496480"/>
            <a:ext cx="2424125" cy="461665"/>
          </a:xfrm>
          <a:prstGeom prst="rect">
            <a:avLst/>
          </a:prstGeom>
          <a:noFill/>
        </p:spPr>
        <p:txBody>
          <a:bodyPr wrap="none" rtlCol="0">
            <a:spAutoFit/>
          </a:bodyPr>
          <a:lstStyle/>
          <a:p>
            <a:r>
              <a:rPr lang="de-DE" sz="2400" dirty="0"/>
              <a:t>Rekursive </a:t>
            </a:r>
            <a:r>
              <a:rPr lang="de-DE" sz="2400" dirty="0" err="1"/>
              <a:t>Queries</a:t>
            </a:r>
            <a:endParaRPr lang="de-DE" sz="2400" dirty="0"/>
          </a:p>
        </p:txBody>
      </p:sp>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Nachteile</a:t>
            </a:r>
            <a:endParaRPr lang="de-DE" dirty="0"/>
          </a:p>
        </p:txBody>
      </p:sp>
      <p:sp>
        <p:nvSpPr>
          <p:cNvPr id="7" name="Textfeld 6">
            <a:extLst>
              <a:ext uri="{FF2B5EF4-FFF2-40B4-BE49-F238E27FC236}">
                <a16:creationId xmlns:a16="http://schemas.microsoft.com/office/drawing/2014/main" id="{A089DA1C-906A-4802-BC39-1F32E694997C}"/>
              </a:ext>
            </a:extLst>
          </p:cNvPr>
          <p:cNvSpPr txBox="1"/>
          <p:nvPr/>
        </p:nvSpPr>
        <p:spPr>
          <a:xfrm>
            <a:off x="3973526" y="3051892"/>
            <a:ext cx="4244945" cy="461665"/>
          </a:xfrm>
          <a:prstGeom prst="rect">
            <a:avLst/>
          </a:prstGeom>
          <a:noFill/>
        </p:spPr>
        <p:txBody>
          <a:bodyPr wrap="none" rtlCol="0">
            <a:spAutoFit/>
          </a:bodyPr>
          <a:lstStyle/>
          <a:p>
            <a:r>
              <a:rPr lang="de-DE" sz="2400" dirty="0"/>
              <a:t>Kein Caching auf Netzwerkebene</a:t>
            </a:r>
          </a:p>
        </p:txBody>
      </p:sp>
      <p:sp>
        <p:nvSpPr>
          <p:cNvPr id="8" name="Textfeld 7">
            <a:extLst>
              <a:ext uri="{FF2B5EF4-FFF2-40B4-BE49-F238E27FC236}">
                <a16:creationId xmlns:a16="http://schemas.microsoft.com/office/drawing/2014/main" id="{E78A8F7B-DD53-43B3-B0C2-8C47CBB8C7B0}"/>
              </a:ext>
            </a:extLst>
          </p:cNvPr>
          <p:cNvSpPr txBox="1"/>
          <p:nvPr/>
        </p:nvSpPr>
        <p:spPr>
          <a:xfrm>
            <a:off x="4890605" y="1941068"/>
            <a:ext cx="2417457" cy="461665"/>
          </a:xfrm>
          <a:prstGeom prst="rect">
            <a:avLst/>
          </a:prstGeom>
          <a:noFill/>
        </p:spPr>
        <p:txBody>
          <a:bodyPr wrap="none" rtlCol="0">
            <a:spAutoFit/>
          </a:bodyPr>
          <a:lstStyle/>
          <a:p>
            <a:r>
              <a:rPr lang="de-DE" sz="2400" dirty="0"/>
              <a:t>Größere </a:t>
            </a:r>
            <a:r>
              <a:rPr lang="de-DE" sz="2400" dirty="0" err="1"/>
              <a:t>Requests</a:t>
            </a:r>
            <a:endParaRPr lang="de-DE" sz="2400" dirty="0"/>
          </a:p>
        </p:txBody>
      </p:sp>
      <p:sp>
        <p:nvSpPr>
          <p:cNvPr id="9" name="Textfeld 8">
            <a:extLst>
              <a:ext uri="{FF2B5EF4-FFF2-40B4-BE49-F238E27FC236}">
                <a16:creationId xmlns:a16="http://schemas.microsoft.com/office/drawing/2014/main" id="{CCC7EB27-1F0C-46F2-BC94-B3D9CD6CCBAA}"/>
              </a:ext>
            </a:extLst>
          </p:cNvPr>
          <p:cNvSpPr txBox="1"/>
          <p:nvPr/>
        </p:nvSpPr>
        <p:spPr>
          <a:xfrm>
            <a:off x="4251422" y="3607304"/>
            <a:ext cx="3689151" cy="461665"/>
          </a:xfrm>
          <a:prstGeom prst="rect">
            <a:avLst/>
          </a:prstGeom>
          <a:noFill/>
        </p:spPr>
        <p:txBody>
          <a:bodyPr wrap="none" rtlCol="0">
            <a:spAutoFit/>
          </a:bodyPr>
          <a:lstStyle/>
          <a:p>
            <a:r>
              <a:rPr lang="de-DE" sz="2400" dirty="0"/>
              <a:t>Status Code wird „ignoriert“</a:t>
            </a:r>
          </a:p>
        </p:txBody>
      </p:sp>
    </p:spTree>
    <p:extLst>
      <p:ext uri="{BB962C8B-B14F-4D97-AF65-F5344CB8AC3E}">
        <p14:creationId xmlns:p14="http://schemas.microsoft.com/office/powerpoint/2010/main" val="2126656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54E79840-823A-474B-8B9D-CE50BA358F9C}"/>
              </a:ext>
            </a:extLst>
          </p:cNvPr>
          <p:cNvSpPr>
            <a:spLocks noGrp="1"/>
          </p:cNvSpPr>
          <p:nvPr>
            <p:ph type="title"/>
          </p:nvPr>
        </p:nvSpPr>
        <p:spPr>
          <a:xfrm>
            <a:off x="838200" y="365125"/>
            <a:ext cx="10515600" cy="1325563"/>
          </a:xfrm>
        </p:spPr>
        <p:txBody>
          <a:bodyPr/>
          <a:lstStyle/>
          <a:p>
            <a:pPr algn="ctr"/>
            <a:r>
              <a:rPr lang="de-DE" dirty="0">
                <a:solidFill>
                  <a:schemeClr val="bg1"/>
                </a:solidFill>
              </a:rPr>
              <a:t>Zusammenfassung</a:t>
            </a:r>
          </a:p>
        </p:txBody>
      </p:sp>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1929554603"/>
              </p:ext>
            </p:extLst>
          </p:nvPr>
        </p:nvGraphicFramePr>
        <p:xfrm>
          <a:off x="2032000" y="2600960"/>
          <a:ext cx="8128000" cy="2026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dirty="0"/>
                        <a:t>Vorteile</a:t>
                      </a:r>
                    </a:p>
                  </a:txBody>
                  <a:tcPr>
                    <a:solidFill>
                      <a:srgbClr val="92D050"/>
                    </a:solidFill>
                  </a:tcPr>
                </a:tc>
                <a:tc>
                  <a:txBody>
                    <a:bodyPr/>
                    <a:lstStyle/>
                    <a:p>
                      <a:r>
                        <a:rPr lang="de-DE" dirty="0"/>
                        <a:t>Nachteile</a:t>
                      </a:r>
                    </a:p>
                  </a:txBody>
                  <a:tcPr>
                    <a:solidFill>
                      <a:schemeClr val="accent2"/>
                    </a:solidFill>
                  </a:tcPr>
                </a:tc>
                <a:extLst>
                  <a:ext uri="{0D108BD9-81ED-4DB2-BD59-A6C34878D82A}">
                    <a16:rowId xmlns:a16="http://schemas.microsoft.com/office/drawing/2014/main" val="2380294708"/>
                  </a:ext>
                </a:extLst>
              </a:tr>
              <a:tr h="370840">
                <a:tc>
                  <a:txBody>
                    <a:bodyPr/>
                    <a:lstStyle/>
                    <a:p>
                      <a:r>
                        <a:rPr lang="de-DE" dirty="0"/>
                        <a:t>Support für mehrere Datenformate</a:t>
                      </a:r>
                    </a:p>
                  </a:txBody>
                  <a:tcPr/>
                </a:tc>
                <a:tc>
                  <a:txBody>
                    <a:bodyPr/>
                    <a:lstStyle/>
                    <a:p>
                      <a:r>
                        <a:rPr lang="de-DE" dirty="0"/>
                        <a:t>Keine statische Typisierung der Daten kann zu Kommunikationsproblemen führen</a:t>
                      </a:r>
                    </a:p>
                  </a:txBody>
                  <a:tcPr/>
                </a:tc>
                <a:extLst>
                  <a:ext uri="{0D108BD9-81ED-4DB2-BD59-A6C34878D82A}">
                    <a16:rowId xmlns:a16="http://schemas.microsoft.com/office/drawing/2014/main" val="3469410437"/>
                  </a:ext>
                </a:extLst>
              </a:tr>
              <a:tr h="370840">
                <a:tc>
                  <a:txBody>
                    <a:bodyPr/>
                    <a:lstStyle/>
                    <a:p>
                      <a:r>
                        <a:rPr lang="de-DE" dirty="0"/>
                        <a:t>HTTP Caching frei Haus</a:t>
                      </a:r>
                    </a:p>
                  </a:txBody>
                  <a:tcPr/>
                </a:tc>
                <a:tc>
                  <a:txBody>
                    <a:bodyPr/>
                    <a:lstStyle/>
                    <a:p>
                      <a:r>
                        <a:rPr lang="de-DE" dirty="0"/>
                        <a:t>Data Over- und </a:t>
                      </a:r>
                      <a:r>
                        <a:rPr lang="de-DE" dirty="0" err="1"/>
                        <a:t>Underfetching</a:t>
                      </a:r>
                      <a:endParaRPr lang="de-DE" dirty="0"/>
                    </a:p>
                  </a:txBody>
                  <a:tcPr/>
                </a:tc>
                <a:extLst>
                  <a:ext uri="{0D108BD9-81ED-4DB2-BD59-A6C34878D82A}">
                    <a16:rowId xmlns:a16="http://schemas.microsoft.com/office/drawing/2014/main" val="2290994106"/>
                  </a:ext>
                </a:extLst>
              </a:tr>
              <a:tr h="370840">
                <a:tc>
                  <a:txBody>
                    <a:bodyPr/>
                    <a:lstStyle/>
                    <a:p>
                      <a:endParaRPr lang="de-DE" dirty="0"/>
                    </a:p>
                  </a:txBody>
                  <a:tcPr/>
                </a:tc>
                <a:tc>
                  <a:txBody>
                    <a:bodyPr/>
                    <a:lstStyle/>
                    <a:p>
                      <a:r>
                        <a:rPr lang="de-DE" dirty="0"/>
                        <a:t>Multiple Endpoints</a:t>
                      </a:r>
                    </a:p>
                  </a:txBody>
                  <a:tcPr/>
                </a:tc>
                <a:extLst>
                  <a:ext uri="{0D108BD9-81ED-4DB2-BD59-A6C34878D82A}">
                    <a16:rowId xmlns:a16="http://schemas.microsoft.com/office/drawing/2014/main" val="928261541"/>
                  </a:ext>
                </a:extLst>
              </a:tr>
            </a:tbl>
          </a:graphicData>
        </a:graphic>
      </p:graphicFrame>
      <p:sp>
        <p:nvSpPr>
          <p:cNvPr id="8" name="Textfeld 7">
            <a:extLst>
              <a:ext uri="{FF2B5EF4-FFF2-40B4-BE49-F238E27FC236}">
                <a16:creationId xmlns:a16="http://schemas.microsoft.com/office/drawing/2014/main" id="{4014A25F-812B-45C6-B440-2905674FE933}"/>
              </a:ext>
            </a:extLst>
          </p:cNvPr>
          <p:cNvSpPr txBox="1"/>
          <p:nvPr/>
        </p:nvSpPr>
        <p:spPr>
          <a:xfrm>
            <a:off x="2032000" y="1941068"/>
            <a:ext cx="788677" cy="461665"/>
          </a:xfrm>
          <a:prstGeom prst="rect">
            <a:avLst/>
          </a:prstGeom>
          <a:noFill/>
        </p:spPr>
        <p:txBody>
          <a:bodyPr wrap="none" rtlCol="0">
            <a:spAutoFit/>
          </a:bodyPr>
          <a:lstStyle/>
          <a:p>
            <a:r>
              <a:rPr lang="de-DE" sz="2400" dirty="0">
                <a:solidFill>
                  <a:schemeClr val="bg1"/>
                </a:solidFill>
              </a:rPr>
              <a:t>REST</a:t>
            </a:r>
          </a:p>
        </p:txBody>
      </p:sp>
    </p:spTree>
    <p:extLst>
      <p:ext uri="{BB962C8B-B14F-4D97-AF65-F5344CB8AC3E}">
        <p14:creationId xmlns:p14="http://schemas.microsoft.com/office/powerpoint/2010/main" val="4184726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54E79840-823A-474B-8B9D-CE50BA358F9C}"/>
              </a:ext>
            </a:extLst>
          </p:cNvPr>
          <p:cNvSpPr>
            <a:spLocks noGrp="1"/>
          </p:cNvSpPr>
          <p:nvPr>
            <p:ph type="title"/>
          </p:nvPr>
        </p:nvSpPr>
        <p:spPr>
          <a:xfrm>
            <a:off x="838200" y="365125"/>
            <a:ext cx="10515600" cy="1325563"/>
          </a:xfrm>
        </p:spPr>
        <p:txBody>
          <a:bodyPr/>
          <a:lstStyle/>
          <a:p>
            <a:pPr algn="ctr"/>
            <a:r>
              <a:rPr lang="de-DE" dirty="0">
                <a:solidFill>
                  <a:schemeClr val="bg1"/>
                </a:solidFill>
              </a:rPr>
              <a:t>Zusammenfassung</a:t>
            </a:r>
          </a:p>
        </p:txBody>
      </p:sp>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655334349"/>
              </p:ext>
            </p:extLst>
          </p:nvPr>
        </p:nvGraphicFramePr>
        <p:xfrm>
          <a:off x="2032000" y="2600960"/>
          <a:ext cx="8128000" cy="2296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269249"/>
                    </a:ext>
                  </a:extLst>
                </a:gridCol>
                <a:gridCol w="4064000">
                  <a:extLst>
                    <a:ext uri="{9D8B030D-6E8A-4147-A177-3AD203B41FA5}">
                      <a16:colId xmlns:a16="http://schemas.microsoft.com/office/drawing/2014/main" val="4140112189"/>
                    </a:ext>
                  </a:extLst>
                </a:gridCol>
              </a:tblGrid>
              <a:tr h="370840">
                <a:tc>
                  <a:txBody>
                    <a:bodyPr/>
                    <a:lstStyle/>
                    <a:p>
                      <a:r>
                        <a:rPr lang="de-DE" dirty="0"/>
                        <a:t>Vorteile</a:t>
                      </a:r>
                    </a:p>
                  </a:txBody>
                  <a:tcPr>
                    <a:solidFill>
                      <a:srgbClr val="92D050"/>
                    </a:solidFill>
                  </a:tcPr>
                </a:tc>
                <a:tc>
                  <a:txBody>
                    <a:bodyPr/>
                    <a:lstStyle/>
                    <a:p>
                      <a:r>
                        <a:rPr lang="de-DE" dirty="0"/>
                        <a:t>Nachteile</a:t>
                      </a:r>
                    </a:p>
                  </a:txBody>
                  <a:tcPr>
                    <a:solidFill>
                      <a:schemeClr val="accent2"/>
                    </a:solidFill>
                  </a:tcPr>
                </a:tc>
                <a:extLst>
                  <a:ext uri="{0D108BD9-81ED-4DB2-BD59-A6C34878D82A}">
                    <a16:rowId xmlns:a16="http://schemas.microsoft.com/office/drawing/2014/main" val="2380294708"/>
                  </a:ext>
                </a:extLst>
              </a:tr>
              <a:tr h="370840">
                <a:tc>
                  <a:txBody>
                    <a:bodyPr/>
                    <a:lstStyle/>
                    <a:p>
                      <a:r>
                        <a:rPr lang="de-DE" dirty="0"/>
                        <a:t>Typisierung</a:t>
                      </a:r>
                    </a:p>
                  </a:txBody>
                  <a:tcPr/>
                </a:tc>
                <a:tc>
                  <a:txBody>
                    <a:bodyPr/>
                    <a:lstStyle/>
                    <a:p>
                      <a:r>
                        <a:rPr lang="de-DE" dirty="0"/>
                        <a:t>Keine statische Typisierung der Daten kann zu Kommunikationsproblemen führen</a:t>
                      </a:r>
                    </a:p>
                  </a:txBody>
                  <a:tcPr/>
                </a:tc>
                <a:extLst>
                  <a:ext uri="{0D108BD9-81ED-4DB2-BD59-A6C34878D82A}">
                    <a16:rowId xmlns:a16="http://schemas.microsoft.com/office/drawing/2014/main" val="3469410437"/>
                  </a:ext>
                </a:extLst>
              </a:tr>
              <a:tr h="370840">
                <a:tc>
                  <a:txBody>
                    <a:bodyPr/>
                    <a:lstStyle/>
                    <a:p>
                      <a:r>
                        <a:rPr lang="de-DE" dirty="0"/>
                        <a:t>Single </a:t>
                      </a:r>
                      <a:r>
                        <a:rPr lang="de-DE" dirty="0" err="1"/>
                        <a:t>Endpoint</a:t>
                      </a:r>
                      <a:r>
                        <a:rPr lang="de-DE" dirty="0"/>
                        <a:t> für Daten</a:t>
                      </a:r>
                    </a:p>
                  </a:txBody>
                  <a:tcPr/>
                </a:tc>
                <a:tc>
                  <a:txBody>
                    <a:bodyPr/>
                    <a:lstStyle/>
                    <a:p>
                      <a:r>
                        <a:rPr lang="de-DE" dirty="0"/>
                        <a:t>Data Over- und </a:t>
                      </a:r>
                      <a:r>
                        <a:rPr lang="de-DE" dirty="0" err="1"/>
                        <a:t>Underfetching</a:t>
                      </a:r>
                      <a:endParaRPr lang="de-DE" dirty="0"/>
                    </a:p>
                  </a:txBody>
                  <a:tcPr/>
                </a:tc>
                <a:extLst>
                  <a:ext uri="{0D108BD9-81ED-4DB2-BD59-A6C34878D82A}">
                    <a16:rowId xmlns:a16="http://schemas.microsoft.com/office/drawing/2014/main" val="2290994106"/>
                  </a:ext>
                </a:extLst>
              </a:tr>
              <a:tr h="370840">
                <a:tc>
                  <a:txBody>
                    <a:bodyPr/>
                    <a:lstStyle/>
                    <a:p>
                      <a:r>
                        <a:rPr lang="de-DE" dirty="0"/>
                        <a:t>Client-seitige Datendefinition erlaubt es genau das zu holen was gebraucht wird.</a:t>
                      </a:r>
                    </a:p>
                  </a:txBody>
                  <a:tcPr/>
                </a:tc>
                <a:tc>
                  <a:txBody>
                    <a:bodyPr/>
                    <a:lstStyle/>
                    <a:p>
                      <a:r>
                        <a:rPr lang="de-DE" dirty="0"/>
                        <a:t>Kein Caching Mechanismus</a:t>
                      </a:r>
                    </a:p>
                  </a:txBody>
                  <a:tcPr/>
                </a:tc>
                <a:extLst>
                  <a:ext uri="{0D108BD9-81ED-4DB2-BD59-A6C34878D82A}">
                    <a16:rowId xmlns:a16="http://schemas.microsoft.com/office/drawing/2014/main" val="815016407"/>
                  </a:ext>
                </a:extLst>
              </a:tr>
            </a:tbl>
          </a:graphicData>
        </a:graphic>
      </p:graphicFrame>
      <p:sp>
        <p:nvSpPr>
          <p:cNvPr id="8" name="Textfeld 7">
            <a:extLst>
              <a:ext uri="{FF2B5EF4-FFF2-40B4-BE49-F238E27FC236}">
                <a16:creationId xmlns:a16="http://schemas.microsoft.com/office/drawing/2014/main" id="{4014A25F-812B-45C6-B440-2905674FE933}"/>
              </a:ext>
            </a:extLst>
          </p:cNvPr>
          <p:cNvSpPr txBox="1"/>
          <p:nvPr/>
        </p:nvSpPr>
        <p:spPr>
          <a:xfrm>
            <a:off x="2032000" y="1941068"/>
            <a:ext cx="1287660" cy="461665"/>
          </a:xfrm>
          <a:prstGeom prst="rect">
            <a:avLst/>
          </a:prstGeom>
          <a:noFill/>
        </p:spPr>
        <p:txBody>
          <a:bodyPr wrap="none" rtlCol="0">
            <a:spAutoFit/>
          </a:bodyPr>
          <a:lstStyle/>
          <a:p>
            <a:r>
              <a:rPr lang="de-DE" sz="2400" dirty="0" err="1">
                <a:solidFill>
                  <a:schemeClr val="bg1"/>
                </a:solidFill>
              </a:rPr>
              <a:t>GraphQL</a:t>
            </a:r>
            <a:endParaRPr lang="de-DE" sz="2400" dirty="0">
              <a:solidFill>
                <a:schemeClr val="bg1"/>
              </a:solidFill>
            </a:endParaRPr>
          </a:p>
        </p:txBody>
      </p:sp>
    </p:spTree>
    <p:extLst>
      <p:ext uri="{BB962C8B-B14F-4D97-AF65-F5344CB8AC3E}">
        <p14:creationId xmlns:p14="http://schemas.microsoft.com/office/powerpoint/2010/main" val="3448801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278F55-DABD-4A59-8888-00C8B8A3CE12}"/>
              </a:ext>
            </a:extLst>
          </p:cNvPr>
          <p:cNvSpPr>
            <a:spLocks noGrp="1"/>
          </p:cNvSpPr>
          <p:nvPr>
            <p:ph type="title"/>
          </p:nvPr>
        </p:nvSpPr>
        <p:spPr>
          <a:xfrm>
            <a:off x="838200" y="2766219"/>
            <a:ext cx="10515600" cy="1325563"/>
          </a:xfrm>
        </p:spPr>
        <p:txBody>
          <a:bodyPr/>
          <a:lstStyle/>
          <a:p>
            <a:pPr algn="ctr"/>
            <a:r>
              <a:rPr lang="de-DE" dirty="0" err="1"/>
              <a:t>One</a:t>
            </a:r>
            <a:r>
              <a:rPr lang="de-DE" dirty="0"/>
              <a:t> More Thing</a:t>
            </a:r>
            <a:br>
              <a:rPr lang="de-DE" dirty="0"/>
            </a:br>
            <a:r>
              <a:rPr lang="de-DE" dirty="0"/>
              <a:t>(.net Server, </a:t>
            </a:r>
            <a:r>
              <a:rPr lang="de-DE" dirty="0" err="1"/>
              <a:t>wip</a:t>
            </a:r>
            <a:r>
              <a:rPr lang="de-DE" dirty="0"/>
              <a:t> für .net </a:t>
            </a:r>
            <a:r>
              <a:rPr lang="de-DE" dirty="0" err="1"/>
              <a:t>day</a:t>
            </a:r>
            <a:r>
              <a:rPr lang="de-DE" dirty="0"/>
              <a:t> ;) )</a:t>
            </a:r>
          </a:p>
        </p:txBody>
      </p:sp>
      <p:pic>
        <p:nvPicPr>
          <p:cNvPr id="3" name="Picture 6">
            <a:extLst>
              <a:ext uri="{FF2B5EF4-FFF2-40B4-BE49-F238E27FC236}">
                <a16:creationId xmlns:a16="http://schemas.microsoft.com/office/drawing/2014/main" id="{A44DA2F3-F282-47FC-9DEC-4D64C1329B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633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val="tx"/>
                    </a:ext>
                  </a:extLst>
                </a:hlinkClick>
              </a:rPr>
              <a:t>https://www.howtographql.com/</a:t>
            </a:r>
            <a:endParaRPr lang="de-DE" dirty="0"/>
          </a:p>
        </p:txBody>
      </p:sp>
    </p:spTree>
    <p:extLst>
      <p:ext uri="{BB962C8B-B14F-4D97-AF65-F5344CB8AC3E}">
        <p14:creationId xmlns:p14="http://schemas.microsoft.com/office/powerpoint/2010/main" val="907165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br>
              <a:rPr lang="de-DE" dirty="0"/>
            </a:br>
            <a:br>
              <a:rPr lang="de-DE" dirty="0"/>
            </a:br>
            <a:r>
              <a:rPr lang="de-DE" sz="2400" dirty="0"/>
              <a:t>Icons</a:t>
            </a:r>
            <a:r>
              <a:rPr lang="de-DE" sz="3200" dirty="0"/>
              <a:t>:</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0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4577472" cy="646331"/>
          </a:xfrm>
          <a:prstGeom prst="rect">
            <a:avLst/>
          </a:prstGeom>
          <a:noFill/>
        </p:spPr>
        <p:txBody>
          <a:bodyPr wrap="none" rtlCol="0">
            <a:spAutoFit/>
          </a:bodyPr>
          <a:lstStyle/>
          <a:p>
            <a:r>
              <a:rPr lang="de-DE" b="1" dirty="0"/>
              <a:t>naiv</a:t>
            </a:r>
            <a:r>
              <a:rPr lang="de-DE" dirty="0"/>
              <a:t>: 	</a:t>
            </a:r>
          </a:p>
          <a:p>
            <a:r>
              <a:rPr lang="de-DE" dirty="0"/>
              <a:t>packe alle Infos für einen Post in eine </a:t>
            </a:r>
            <a:r>
              <a:rPr lang="de-DE" dirty="0" err="1"/>
              <a:t>Resource</a:t>
            </a:r>
            <a:endParaRPr lang="de-DE" dirty="0"/>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2878114"/>
            <a:ext cx="3877985" cy="646331"/>
          </a:xfrm>
          <a:prstGeom prst="rect">
            <a:avLst/>
          </a:prstGeom>
          <a:noFill/>
        </p:spPr>
        <p:txBody>
          <a:bodyPr wrap="none" rtlCol="0">
            <a:spAutoFit/>
          </a:bodyPr>
          <a:lstStyle/>
          <a:p>
            <a:r>
              <a:rPr lang="de-DE" b="1" dirty="0"/>
              <a:t>Query-Parameter / </a:t>
            </a:r>
            <a:r>
              <a:rPr lang="de-DE" b="1" dirty="0" err="1"/>
              <a:t>Projections</a:t>
            </a:r>
            <a:r>
              <a:rPr lang="de-DE" dirty="0"/>
              <a:t>: </a:t>
            </a:r>
          </a:p>
          <a:p>
            <a:r>
              <a:rPr lang="de-DE" dirty="0"/>
              <a:t>/</a:t>
            </a:r>
            <a:r>
              <a:rPr lang="de-DE" dirty="0" err="1"/>
              <a:t>api</a:t>
            </a:r>
            <a:r>
              <a:rPr lang="de-DE" dirty="0"/>
              <a:t>/</a:t>
            </a:r>
            <a:r>
              <a:rPr lang="de-DE" dirty="0" err="1"/>
              <a:t>posts?withComments</a:t>
            </a:r>
            <a:r>
              <a:rPr lang="de-DE" dirty="0"/>
              <a:t>=</a:t>
            </a:r>
            <a:r>
              <a:rPr lang="de-DE" dirty="0" err="1"/>
              <a:t>true</a:t>
            </a:r>
            <a:r>
              <a:rPr lang="de-DE" dirty="0"/>
              <a:t>…	</a:t>
            </a:r>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231783"/>
            <a:ext cx="7105920" cy="369332"/>
          </a:xfrm>
          <a:prstGeom prst="rect">
            <a:avLst/>
          </a:prstGeom>
          <a:noFill/>
        </p:spPr>
        <p:txBody>
          <a:bodyPr wrap="none" rtlCol="0">
            <a:spAutoFit/>
          </a:bodyPr>
          <a:lstStyle/>
          <a:p>
            <a:r>
              <a:rPr lang="de-DE" dirty="0"/>
              <a:t>- </a:t>
            </a:r>
            <a:r>
              <a:rPr lang="de-DE" dirty="0" err="1"/>
              <a:t>Overfetching</a:t>
            </a:r>
            <a:r>
              <a:rPr lang="de-DE" dirty="0"/>
              <a:t>, Hypermedia sinnfrei, da nichts mehr verlinkt werden muss</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524445"/>
            <a:ext cx="2731902" cy="369332"/>
          </a:xfrm>
          <a:prstGeom prst="rect">
            <a:avLst/>
          </a:prstGeom>
          <a:noFill/>
        </p:spPr>
        <p:txBody>
          <a:bodyPr wrap="none" rtlCol="0">
            <a:spAutoFit/>
          </a:bodyPr>
          <a:lstStyle/>
          <a:p>
            <a:r>
              <a:rPr lang="de-DE" dirty="0"/>
              <a:t>- wird schnell sehr komplex</a:t>
            </a:r>
          </a:p>
        </p:txBody>
      </p:sp>
      <p:sp>
        <p:nvSpPr>
          <p:cNvPr id="9" name="Textfeld 8">
            <a:extLst>
              <a:ext uri="{FF2B5EF4-FFF2-40B4-BE49-F238E27FC236}">
                <a16:creationId xmlns:a16="http://schemas.microsoft.com/office/drawing/2014/main" id="{10A167D3-DC4E-421C-86F5-6A4527096516}"/>
              </a:ext>
            </a:extLst>
          </p:cNvPr>
          <p:cNvSpPr txBox="1"/>
          <p:nvPr/>
        </p:nvSpPr>
        <p:spPr>
          <a:xfrm>
            <a:off x="1249680" y="4170776"/>
            <a:ext cx="2954655" cy="369332"/>
          </a:xfrm>
          <a:prstGeom prst="rect">
            <a:avLst/>
          </a:prstGeom>
          <a:noFill/>
        </p:spPr>
        <p:txBody>
          <a:bodyPr wrap="none" rtlCol="0">
            <a:spAutoFit/>
          </a:bodyPr>
          <a:lstStyle/>
          <a:p>
            <a:r>
              <a:rPr lang="de-DE" b="1" dirty="0"/>
              <a:t>View-spezifische </a:t>
            </a:r>
            <a:r>
              <a:rPr lang="de-DE" b="1" dirty="0" err="1"/>
              <a:t>Resourcen</a:t>
            </a:r>
            <a:r>
              <a:rPr lang="de-DE" b="1" dirty="0"/>
              <a:t>:</a:t>
            </a:r>
            <a:r>
              <a:rPr lang="de-DE"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540108"/>
            <a:ext cx="3260316" cy="369332"/>
          </a:xfrm>
          <a:prstGeom prst="rect">
            <a:avLst/>
          </a:prstGeom>
          <a:noFill/>
        </p:spPr>
        <p:txBody>
          <a:bodyPr wrap="none" rtlCol="0">
            <a:spAutoFit/>
          </a:bodyPr>
          <a:lstStyle/>
          <a:p>
            <a:r>
              <a:rPr lang="de-DE" dirty="0"/>
              <a:t>- Kopplung von Client und Server</a:t>
            </a:r>
          </a:p>
        </p:txBody>
      </p:sp>
    </p:spTree>
    <p:extLst>
      <p:ext uri="{BB962C8B-B14F-4D97-AF65-F5344CB8AC3E}">
        <p14:creationId xmlns:p14="http://schemas.microsoft.com/office/powerpoint/2010/main" val="183039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6BCF93-9BD3-4261-9C2A-0FC6FBA84625}"/>
              </a:ext>
            </a:extLst>
          </p:cNvPr>
          <p:cNvSpPr/>
          <p:nvPr/>
        </p:nvSpPr>
        <p:spPr>
          <a:xfrm>
            <a:off x="4205610" y="5906254"/>
            <a:ext cx="3780779" cy="369332"/>
          </a:xfrm>
          <a:prstGeom prst="rect">
            <a:avLst/>
          </a:prstGeom>
        </p:spPr>
        <p:txBody>
          <a:bodyPr wrap="none">
            <a:spAutoFit/>
          </a:bodyPr>
          <a:lstStyle/>
          <a:p>
            <a:r>
              <a:rPr lang="de-DE" dirty="0">
                <a:hlinkClick r:id="rId2">
                  <a:extLst>
                    <a:ext uri="{A12FA001-AC4F-418D-AE19-62706E023703}">
                      <ahyp:hlinkClr xmlns:ahyp="http://schemas.microsoft.com/office/drawing/2018/hyperlinkcolor" val="tx"/>
                    </a:ext>
                  </a:extLst>
                </a:hlinkClick>
              </a:rPr>
              <a:t>https://github.com/graphql/graphql-js</a:t>
            </a:r>
            <a:endParaRPr lang="de-DE" dirty="0"/>
          </a:p>
        </p:txBody>
      </p:sp>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997" y="1702434"/>
            <a:ext cx="360000" cy="360000"/>
          </a:xfrm>
          <a:prstGeom prst="rect">
            <a:avLst/>
          </a:prstGeom>
        </p:spPr>
      </p:pic>
      <p:sp>
        <p:nvSpPr>
          <p:cNvPr id="6" name="Rechteck 5">
            <a:extLst>
              <a:ext uri="{FF2B5EF4-FFF2-40B4-BE49-F238E27FC236}">
                <a16:creationId xmlns:a16="http://schemas.microsoft.com/office/drawing/2014/main" id="{B9B98293-EB70-4400-8878-E413BC4C8486}"/>
              </a:ext>
            </a:extLst>
          </p:cNvPr>
          <p:cNvSpPr/>
          <p:nvPr/>
        </p:nvSpPr>
        <p:spPr>
          <a:xfrm>
            <a:off x="4146907" y="5418574"/>
            <a:ext cx="3898183"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https://graphql.github.io/graphql-spec/</a:t>
            </a:r>
            <a:endParaRPr lang="de-DE" dirty="0"/>
          </a:p>
        </p:txBody>
      </p:sp>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1106</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13341</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1955</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29.03.2019)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EEB06F2-E13A-4677-9159-200FDD714D1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9680" y="2889000"/>
            <a:ext cx="1080000" cy="1080000"/>
          </a:xfrm>
          <a:prstGeom prst="rect">
            <a:avLst/>
          </a:prstGeom>
        </p:spPr>
      </p:pic>
      <p:sp>
        <p:nvSpPr>
          <p:cNvPr id="10" name="Zylinder 9">
            <a:extLst>
              <a:ext uri="{FF2B5EF4-FFF2-40B4-BE49-F238E27FC236}">
                <a16:creationId xmlns:a16="http://schemas.microsoft.com/office/drawing/2014/main" id="{9F8A1D98-806D-4D6D-9615-146B4A207E58}"/>
              </a:ext>
            </a:extLst>
          </p:cNvPr>
          <p:cNvSpPr/>
          <p:nvPr/>
        </p:nvSpPr>
        <p:spPr>
          <a:xfrm>
            <a:off x="7911328" y="2127127"/>
            <a:ext cx="879036" cy="687063"/>
          </a:xfrm>
          <a:prstGeom prst="can">
            <a:avLst/>
          </a:prstGeom>
          <a:solidFill>
            <a:srgbClr val="8BE9FD"/>
          </a:solidFill>
          <a:ln>
            <a:solidFill>
              <a:srgbClr val="8BE9F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dirty="0"/>
          </a:p>
        </p:txBody>
      </p:sp>
      <p:sp>
        <p:nvSpPr>
          <p:cNvPr id="15" name="Zylinder 14">
            <a:extLst>
              <a:ext uri="{FF2B5EF4-FFF2-40B4-BE49-F238E27FC236}">
                <a16:creationId xmlns:a16="http://schemas.microsoft.com/office/drawing/2014/main" id="{4981D977-0DAE-4421-A4F9-2FE01037C23F}"/>
              </a:ext>
            </a:extLst>
          </p:cNvPr>
          <p:cNvSpPr/>
          <p:nvPr/>
        </p:nvSpPr>
        <p:spPr>
          <a:xfrm>
            <a:off x="7911328" y="3085468"/>
            <a:ext cx="879036" cy="68706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Zylinder 15">
            <a:extLst>
              <a:ext uri="{FF2B5EF4-FFF2-40B4-BE49-F238E27FC236}">
                <a16:creationId xmlns:a16="http://schemas.microsoft.com/office/drawing/2014/main" id="{EA336567-97CC-4E55-A175-6DBB15A4A335}"/>
              </a:ext>
            </a:extLst>
          </p:cNvPr>
          <p:cNvSpPr/>
          <p:nvPr/>
        </p:nvSpPr>
        <p:spPr>
          <a:xfrm>
            <a:off x="7911328" y="4043808"/>
            <a:ext cx="879036" cy="687063"/>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D052C72E-BD8B-4E7A-83C5-D921E8401305}"/>
              </a:ext>
            </a:extLst>
          </p:cNvPr>
          <p:cNvSpPr txBox="1"/>
          <p:nvPr/>
        </p:nvSpPr>
        <p:spPr>
          <a:xfrm>
            <a:off x="8977286" y="2290932"/>
            <a:ext cx="1338762" cy="369332"/>
          </a:xfrm>
          <a:prstGeom prst="rect">
            <a:avLst/>
          </a:prstGeom>
          <a:noFill/>
        </p:spPr>
        <p:txBody>
          <a:bodyPr wrap="square" rtlCol="0">
            <a:spAutoFit/>
          </a:bodyPr>
          <a:lstStyle/>
          <a:p>
            <a:r>
              <a:rPr lang="de-DE" dirty="0"/>
              <a:t>Datenbank</a:t>
            </a:r>
          </a:p>
        </p:txBody>
      </p:sp>
      <p:sp>
        <p:nvSpPr>
          <p:cNvPr id="18" name="Textfeld 17">
            <a:extLst>
              <a:ext uri="{FF2B5EF4-FFF2-40B4-BE49-F238E27FC236}">
                <a16:creationId xmlns:a16="http://schemas.microsoft.com/office/drawing/2014/main" id="{4970C317-1549-4663-AFB3-8EDE3A509314}"/>
              </a:ext>
            </a:extLst>
          </p:cNvPr>
          <p:cNvSpPr txBox="1"/>
          <p:nvPr/>
        </p:nvSpPr>
        <p:spPr>
          <a:xfrm>
            <a:off x="8977286" y="3244333"/>
            <a:ext cx="1338762" cy="369332"/>
          </a:xfrm>
          <a:prstGeom prst="rect">
            <a:avLst/>
          </a:prstGeom>
          <a:noFill/>
        </p:spPr>
        <p:txBody>
          <a:bodyPr wrap="square" rtlCol="0">
            <a:spAutoFit/>
          </a:bodyPr>
          <a:lstStyle/>
          <a:p>
            <a:r>
              <a:rPr lang="de-DE" dirty="0"/>
              <a:t>Service</a:t>
            </a:r>
          </a:p>
        </p:txBody>
      </p:sp>
      <p:sp>
        <p:nvSpPr>
          <p:cNvPr id="19" name="Textfeld 18">
            <a:extLst>
              <a:ext uri="{FF2B5EF4-FFF2-40B4-BE49-F238E27FC236}">
                <a16:creationId xmlns:a16="http://schemas.microsoft.com/office/drawing/2014/main" id="{BE554B3F-4D0F-4C79-95A8-0EDD3CD6066F}"/>
              </a:ext>
            </a:extLst>
          </p:cNvPr>
          <p:cNvSpPr txBox="1"/>
          <p:nvPr/>
        </p:nvSpPr>
        <p:spPr>
          <a:xfrm>
            <a:off x="8977286" y="4202673"/>
            <a:ext cx="1338762" cy="369332"/>
          </a:xfrm>
          <a:prstGeom prst="rect">
            <a:avLst/>
          </a:prstGeom>
          <a:noFill/>
        </p:spPr>
        <p:txBody>
          <a:bodyPr wrap="square" rtlCol="0">
            <a:spAutoFit/>
          </a:bodyPr>
          <a:lstStyle/>
          <a:p>
            <a:r>
              <a:rPr lang="de-DE" dirty="0"/>
              <a:t>externe API</a:t>
            </a:r>
          </a:p>
        </p:txBody>
      </p:sp>
      <p:cxnSp>
        <p:nvCxnSpPr>
          <p:cNvPr id="21" name="Gerade Verbindung mit Pfeil 20">
            <a:extLst>
              <a:ext uri="{FF2B5EF4-FFF2-40B4-BE49-F238E27FC236}">
                <a16:creationId xmlns:a16="http://schemas.microsoft.com/office/drawing/2014/main" id="{E13F42FD-84AE-40A1-B43A-09093B5DA75A}"/>
              </a:ext>
            </a:extLst>
          </p:cNvPr>
          <p:cNvCxnSpPr>
            <a:cxnSpLocks/>
          </p:cNvCxnSpPr>
          <p:nvPr/>
        </p:nvCxnSpPr>
        <p:spPr>
          <a:xfrm>
            <a:off x="2465344" y="2949829"/>
            <a:ext cx="2958685" cy="1"/>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3" name="Gerade Verbindung mit Pfeil 22">
            <a:extLst>
              <a:ext uri="{FF2B5EF4-FFF2-40B4-BE49-F238E27FC236}">
                <a16:creationId xmlns:a16="http://schemas.microsoft.com/office/drawing/2014/main" id="{235D388A-C06B-4ADD-B3CF-A9B00BAAE9EF}"/>
              </a:ext>
            </a:extLst>
          </p:cNvPr>
          <p:cNvCxnSpPr>
            <a:cxnSpLocks/>
            <a:endCxn id="26" idx="1"/>
          </p:cNvCxnSpPr>
          <p:nvPr/>
        </p:nvCxnSpPr>
        <p:spPr>
          <a:xfrm flipV="1">
            <a:off x="2465344" y="3428994"/>
            <a:ext cx="2975589" cy="6"/>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5" name="Gerade Verbindung mit Pfeil 24">
            <a:extLst>
              <a:ext uri="{FF2B5EF4-FFF2-40B4-BE49-F238E27FC236}">
                <a16:creationId xmlns:a16="http://schemas.microsoft.com/office/drawing/2014/main" id="{C95EAEB9-0278-47D9-9AA1-83AB0B622AC8}"/>
              </a:ext>
            </a:extLst>
          </p:cNvPr>
          <p:cNvCxnSpPr>
            <a:cxnSpLocks/>
          </p:cNvCxnSpPr>
          <p:nvPr/>
        </p:nvCxnSpPr>
        <p:spPr>
          <a:xfrm>
            <a:off x="2465344" y="3849573"/>
            <a:ext cx="2958685"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3B47325-F1BC-4F9E-8774-0626793CEB4A}"/>
              </a:ext>
            </a:extLst>
          </p:cNvPr>
          <p:cNvCxnSpPr>
            <a:cxnSpLocks/>
            <a:endCxn id="10" idx="2"/>
          </p:cNvCxnSpPr>
          <p:nvPr/>
        </p:nvCxnSpPr>
        <p:spPr>
          <a:xfrm>
            <a:off x="6096000" y="2470659"/>
            <a:ext cx="1815328" cy="0"/>
          </a:xfrm>
          <a:prstGeom prst="straightConnector1">
            <a:avLst/>
          </a:prstGeom>
          <a:ln>
            <a:solidFill>
              <a:srgbClr val="8BE9FD"/>
            </a:solidFill>
            <a:tailEnd type="triangle"/>
          </a:ln>
        </p:spPr>
        <p:style>
          <a:lnRef idx="2">
            <a:schemeClr val="dk1"/>
          </a:lnRef>
          <a:fillRef idx="0">
            <a:schemeClr val="dk1"/>
          </a:fillRef>
          <a:effectRef idx="1">
            <a:schemeClr val="dk1"/>
          </a:effectRef>
          <a:fontRef idx="minor">
            <a:schemeClr val="tx1"/>
          </a:fontRef>
        </p:style>
      </p:cxnSp>
      <p:cxnSp>
        <p:nvCxnSpPr>
          <p:cNvPr id="32" name="Gerade Verbindung mit Pfeil 31">
            <a:extLst>
              <a:ext uri="{FF2B5EF4-FFF2-40B4-BE49-F238E27FC236}">
                <a16:creationId xmlns:a16="http://schemas.microsoft.com/office/drawing/2014/main" id="{0465CBC4-EDFC-47DD-BD6B-0E621A36E4D3}"/>
              </a:ext>
            </a:extLst>
          </p:cNvPr>
          <p:cNvCxnSpPr>
            <a:cxnSpLocks/>
          </p:cNvCxnSpPr>
          <p:nvPr/>
        </p:nvCxnSpPr>
        <p:spPr>
          <a:xfrm>
            <a:off x="6112904" y="4551678"/>
            <a:ext cx="1798424" cy="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4" name="Gerade Verbindung mit Pfeil 33">
            <a:extLst>
              <a:ext uri="{FF2B5EF4-FFF2-40B4-BE49-F238E27FC236}">
                <a16:creationId xmlns:a16="http://schemas.microsoft.com/office/drawing/2014/main" id="{0B06490D-1D25-4CC8-931A-383D9F7083BC}"/>
              </a:ext>
            </a:extLst>
          </p:cNvPr>
          <p:cNvCxnSpPr>
            <a:cxnSpLocks/>
            <a:stCxn id="26" idx="3"/>
            <a:endCxn id="15" idx="2"/>
          </p:cNvCxnSpPr>
          <p:nvPr/>
        </p:nvCxnSpPr>
        <p:spPr>
          <a:xfrm>
            <a:off x="6096000" y="3428994"/>
            <a:ext cx="1815328" cy="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Rechteck 25">
            <a:extLst>
              <a:ext uri="{FF2B5EF4-FFF2-40B4-BE49-F238E27FC236}">
                <a16:creationId xmlns:a16="http://schemas.microsoft.com/office/drawing/2014/main" id="{C46E75DA-7AD7-48AD-8761-113EBF4B43EE}"/>
              </a:ext>
            </a:extLst>
          </p:cNvPr>
          <p:cNvSpPr/>
          <p:nvPr/>
        </p:nvSpPr>
        <p:spPr>
          <a:xfrm>
            <a:off x="5440933" y="2127127"/>
            <a:ext cx="655067" cy="2603734"/>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de-DE" dirty="0">
                <a:solidFill>
                  <a:schemeClr val="tx1"/>
                </a:solidFill>
              </a:rPr>
              <a:t>/</a:t>
            </a:r>
            <a:r>
              <a:rPr lang="de-DE" dirty="0" err="1">
                <a:solidFill>
                  <a:schemeClr val="tx1"/>
                </a:solidFill>
              </a:rPr>
              <a:t>graphql</a:t>
            </a:r>
            <a:r>
              <a:rPr lang="de-DE" dirty="0">
                <a:solidFill>
                  <a:schemeClr val="tx1"/>
                </a:solidFill>
              </a:rPr>
              <a:t>/</a:t>
            </a:r>
          </a:p>
        </p:txBody>
      </p:sp>
      <p:pic>
        <p:nvPicPr>
          <p:cNvPr id="20" name="Picture 6">
            <a:extLst>
              <a:ext uri="{FF2B5EF4-FFF2-40B4-BE49-F238E27FC236}">
                <a16:creationId xmlns:a16="http://schemas.microsoft.com/office/drawing/2014/main" id="{42B71188-402B-4E86-A07F-A53171CFE21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el 4">
            <a:extLst>
              <a:ext uri="{FF2B5EF4-FFF2-40B4-BE49-F238E27FC236}">
                <a16:creationId xmlns:a16="http://schemas.microsoft.com/office/drawing/2014/main" id="{21C7EAFE-603F-42C0-9774-26FD911FFFA0}"/>
              </a:ext>
            </a:extLst>
          </p:cNvPr>
          <p:cNvSpPr>
            <a:spLocks noGrp="1"/>
          </p:cNvSpPr>
          <p:nvPr>
            <p:ph type="title"/>
          </p:nvPr>
        </p:nvSpPr>
        <p:spPr>
          <a:xfrm>
            <a:off x="838200" y="365125"/>
            <a:ext cx="10515600" cy="1325563"/>
          </a:xfrm>
        </p:spPr>
        <p:txBody>
          <a:bodyPr/>
          <a:lstStyle/>
          <a:p>
            <a:pPr algn="ctr"/>
            <a:r>
              <a:rPr lang="de-DE" dirty="0" err="1"/>
              <a:t>GraphQL</a:t>
            </a:r>
            <a:r>
              <a:rPr lang="de-DE" dirty="0"/>
              <a:t> - Anfrage</a:t>
            </a:r>
          </a:p>
        </p:txBody>
      </p:sp>
    </p:spTree>
    <p:extLst>
      <p:ext uri="{BB962C8B-B14F-4D97-AF65-F5344CB8AC3E}">
        <p14:creationId xmlns:p14="http://schemas.microsoft.com/office/powerpoint/2010/main" val="34517127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2512</Words>
  <Application>Microsoft Office PowerPoint</Application>
  <PresentationFormat>Breitbild</PresentationFormat>
  <Paragraphs>495</Paragraphs>
  <Slides>55</Slides>
  <Notes>29</Notes>
  <HiddenSlides>4</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55</vt:i4>
      </vt:variant>
    </vt:vector>
  </HeadingPairs>
  <TitlesOfParts>
    <vt:vector size="61" baseType="lpstr">
      <vt:lpstr>Arial</vt:lpstr>
      <vt:lpstr>Calibri</vt:lpstr>
      <vt:lpstr>Calibri Light</vt:lpstr>
      <vt:lpstr>Fira Code</vt:lpstr>
      <vt:lpstr>Segoe UI</vt:lpstr>
      <vt:lpstr>Office</vt:lpstr>
      <vt:lpstr>GraphQL</vt:lpstr>
      <vt:lpstr>PowerPoint-Präsentation</vt:lpstr>
      <vt:lpstr>REST</vt:lpstr>
      <vt:lpstr>REST</vt:lpstr>
      <vt:lpstr>REST - Probleme</vt:lpstr>
      <vt:lpstr>Mögliche Lösungen für Request Problem</vt:lpstr>
      <vt:lpstr>GraphQL</vt:lpstr>
      <vt:lpstr>GraphQL</vt:lpstr>
      <vt:lpstr>GraphQL - Anfrage</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Demo Time –  Hello World</vt:lpstr>
      <vt:lpstr>Demo Time –  Simple Blog App</vt:lpstr>
      <vt:lpstr>PowerPoint-Präsentation</vt:lpstr>
      <vt:lpstr>Argumente</vt:lpstr>
      <vt:lpstr>Argumente</vt:lpstr>
      <vt:lpstr>Variablen</vt:lpstr>
      <vt:lpstr>PowerPoint-Präsentation</vt:lpstr>
      <vt:lpstr>PowerPoint-Präsentation</vt:lpstr>
      <vt:lpstr>Mutation - Beispiel</vt:lpstr>
      <vt:lpstr>Mutation - Beispiel</vt:lpstr>
      <vt:lpstr>Mutation - Beispiel</vt:lpstr>
      <vt:lpstr>PowerPoint-Präsentation</vt:lpstr>
      <vt:lpstr>PowerPoint-Präsentation</vt:lpstr>
      <vt:lpstr>Subscription - Beispiel</vt:lpstr>
      <vt:lpstr>PowerPoint-Präsentation</vt:lpstr>
      <vt:lpstr>Fragments</vt:lpstr>
      <vt:lpstr>Aliasing</vt:lpstr>
      <vt:lpstr>PowerPoint-Präsentation</vt:lpstr>
      <vt:lpstr>GraphQL vs. REST</vt:lpstr>
      <vt:lpstr>GraphQL vs. REST</vt:lpstr>
      <vt:lpstr>GraphQL vs. REST</vt:lpstr>
      <vt:lpstr>Nachteile</vt:lpstr>
      <vt:lpstr>Zusammenfassung</vt:lpstr>
      <vt:lpstr>Zusammenfassung</vt:lpstr>
      <vt:lpstr>One More Thing (.net Server, wip für .net day ;) )</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Alexander Horn</cp:lastModifiedBy>
  <cp:revision>183</cp:revision>
  <dcterms:created xsi:type="dcterms:W3CDTF">2019-03-19T14:10:26Z</dcterms:created>
  <dcterms:modified xsi:type="dcterms:W3CDTF">2019-04-01T19:27:20Z</dcterms:modified>
</cp:coreProperties>
</file>