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29" r:id="rId4"/>
    <p:sldId id="332" r:id="rId5"/>
    <p:sldId id="338" r:id="rId6"/>
    <p:sldId id="287" r:id="rId7"/>
    <p:sldId id="288" r:id="rId8"/>
    <p:sldId id="289" r:id="rId9"/>
    <p:sldId id="305" r:id="rId10"/>
    <p:sldId id="306" r:id="rId11"/>
    <p:sldId id="307" r:id="rId12"/>
    <p:sldId id="308" r:id="rId13"/>
    <p:sldId id="309" r:id="rId14"/>
    <p:sldId id="310" r:id="rId15"/>
    <p:sldId id="311" r:id="rId16"/>
    <p:sldId id="281" r:id="rId17"/>
    <p:sldId id="323" r:id="rId18"/>
    <p:sldId id="290" r:id="rId19"/>
    <p:sldId id="291" r:id="rId20"/>
    <p:sldId id="292" r:id="rId21"/>
    <p:sldId id="293" r:id="rId22"/>
    <p:sldId id="294" r:id="rId23"/>
    <p:sldId id="333" r:id="rId24"/>
    <p:sldId id="303" r:id="rId25"/>
    <p:sldId id="273" r:id="rId26"/>
    <p:sldId id="301" r:id="rId27"/>
    <p:sldId id="302" r:id="rId28"/>
    <p:sldId id="334" r:id="rId29"/>
    <p:sldId id="266" r:id="rId30"/>
    <p:sldId id="312" r:id="rId31"/>
    <p:sldId id="331" r:id="rId32"/>
    <p:sldId id="324" r:id="rId33"/>
    <p:sldId id="265" r:id="rId34"/>
    <p:sldId id="316" r:id="rId35"/>
    <p:sldId id="320" r:id="rId36"/>
    <p:sldId id="321" r:id="rId37"/>
    <p:sldId id="314" r:id="rId38"/>
    <p:sldId id="322" r:id="rId39"/>
    <p:sldId id="335" r:id="rId40"/>
    <p:sldId id="313" r:id="rId41"/>
    <p:sldId id="279" r:id="rId42"/>
    <p:sldId id="276" r:id="rId43"/>
    <p:sldId id="268" r:id="rId44"/>
    <p:sldId id="330" r:id="rId45"/>
    <p:sldId id="341" r:id="rId46"/>
    <p:sldId id="343" r:id="rId47"/>
    <p:sldId id="326" r:id="rId48"/>
    <p:sldId id="270"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6D2"/>
    <a:srgbClr val="B1108E"/>
    <a:srgbClr val="DC3EB7"/>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88" d="100"/>
          <a:sy n="88" d="100"/>
        </p:scale>
        <p:origin x="114" y="3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04.04.2019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TODO: Überschriften!!!</a:t>
            </a:r>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44</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45</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47</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Wird häufig mit Abfragesprache für Datenbanken verwechselt</a:t>
            </a:r>
          </a:p>
        </p:txBody>
      </p:sp>
      <p:sp>
        <p:nvSpPr>
          <p:cNvPr id="4" name="Foliennummernplatzhalter 3"/>
          <p:cNvSpPr>
            <a:spLocks noGrp="1"/>
          </p:cNvSpPr>
          <p:nvPr>
            <p:ph type="sldNum" sz="quarter" idx="5"/>
          </p:nvPr>
        </p:nvSpPr>
        <p:spPr/>
        <p:txBody>
          <a:bodyPr/>
          <a:lstStyle/>
          <a:p>
            <a:fld id="{4951A4F0-27A8-4C6D-A90A-FB4CDD31FFC6}" type="slidenum">
              <a:rPr lang="de-DE" smtClean="0"/>
              <a:t>8</a:t>
            </a:fld>
            <a:endParaRPr lang="de-DE"/>
          </a:p>
        </p:txBody>
      </p:sp>
    </p:spTree>
    <p:extLst>
      <p:ext uri="{BB962C8B-B14F-4D97-AF65-F5344CB8AC3E}">
        <p14:creationId xmlns:p14="http://schemas.microsoft.com/office/powerpoint/2010/main" val="105740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17</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205308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370486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04.04.2019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04.04.2019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svg"/><Relationship Id="rId3" Type="http://schemas.openxmlformats.org/officeDocument/2006/relationships/image" Target="../media/image12.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23547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12853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dirty="0">
                <a:latin typeface="Segoe UI" panose="020B0502040204020203" pitchFamily="34" charset="0"/>
              </a:rPr>
              <a:t>Webentwickler &amp; </a:t>
            </a:r>
            <a:r>
              <a:rPr lang="de-DE" dirty="0" err="1">
                <a:latin typeface="Segoe UI" panose="020B0502040204020203" pitchFamily="34" charset="0"/>
              </a:rPr>
              <a:t>Scrum</a:t>
            </a:r>
            <a:r>
              <a:rPr lang="de-DE" dirty="0">
                <a:latin typeface="Segoe UI" panose="020B0502040204020203" pitchFamily="34" charset="0"/>
              </a:rPr>
              <a:t> Master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792205" cy="369332"/>
          </a:xfrm>
          <a:prstGeom prst="rect">
            <a:avLst/>
          </a:prstGeom>
          <a:noFill/>
          <a:ln>
            <a:solidFill>
              <a:schemeClr val="tx1"/>
            </a:solidFill>
          </a:ln>
        </p:spPr>
        <p:txBody>
          <a:bodyPr wrap="none" rtlCol="0">
            <a:spAutoFit/>
          </a:bodyPr>
          <a:lstStyle/>
          <a:p>
            <a:r>
              <a:rPr lang="de-DE" dirty="0"/>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201837"/>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13B00F37-9E0D-4304-B159-02CDA30C7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18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a:t>
            </a:r>
          </a:p>
          <a:p>
            <a:r>
              <a:rPr lang="de-DE" dirty="0">
                <a:solidFill>
                  <a:srgbClr val="F8F8F2"/>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a:solidFill>
                  <a:srgbClr val="FF79C6"/>
                </a:solidFill>
                <a:latin typeface="Fira Code" panose="020B0509050000020004" pitchFamily="49" charset="0"/>
              </a:rPr>
              <a:t>type</a:t>
            </a:r>
            <a:r>
              <a:rPr lang="de-DE">
                <a:solidFill>
                  <a:srgbClr val="F8F8F2"/>
                </a:solidFill>
                <a:latin typeface="Fira Code" panose="020B0509050000020004" pitchFamily="49" charset="0"/>
              </a:rPr>
              <a:t> </a:t>
            </a:r>
            <a:r>
              <a:rPr lang="de-DE" i="1">
                <a:solidFill>
                  <a:srgbClr val="8BE9FD"/>
                </a:solidFill>
                <a:latin typeface="Fira Code" panose="020B0509050000020004" pitchFamily="49" charset="0"/>
              </a:rPr>
              <a:t>Mutation</a:t>
            </a:r>
            <a:r>
              <a:rPr lang="de-DE">
                <a:solidFill>
                  <a:srgbClr val="F8F8F2"/>
                </a:solidFill>
                <a:latin typeface="Fira Code" panose="020B0509050000020004" pitchFamily="49" charset="0"/>
              </a:rPr>
              <a:t> </a:t>
            </a:r>
            <a:r>
              <a:rPr lang="de-DE" dirty="0">
                <a:solidFill>
                  <a:srgbClr val="F8F8F2"/>
                </a:solidFill>
                <a:latin typeface="Fira Code" panose="020B0509050000020004" pitchFamily="49" charset="0"/>
              </a:rPr>
              <a:t>{</a:t>
            </a:r>
          </a:p>
          <a:p>
            <a:r>
              <a:rPr lang="de-DE">
                <a:solidFill>
                  <a:srgbClr val="F8F8F2"/>
                </a:solidFill>
                <a:latin typeface="Fira Code" panose="020B0509050000020004" pitchFamily="49" charset="0"/>
              </a:rPr>
              <a:t>    createPost(post</a:t>
            </a:r>
            <a:r>
              <a:rPr lang="de-DE">
                <a:solidFill>
                  <a:srgbClr val="FF79C6"/>
                </a:solidFill>
                <a:latin typeface="Fira Code" panose="020B0509050000020004" pitchFamily="49" charset="0"/>
              </a:rPr>
              <a:t>:</a:t>
            </a:r>
            <a:r>
              <a:rPr lang="de-DE">
                <a:solidFill>
                  <a:srgbClr val="F8F8F2"/>
                </a:solidFill>
                <a:latin typeface="Fira Code" panose="020B0509050000020004" pitchFamily="49" charset="0"/>
              </a:rPr>
              <a:t> </a:t>
            </a:r>
            <a:r>
              <a:rPr lang="de-DE" i="1">
                <a:solidFill>
                  <a:srgbClr val="8BE9FD"/>
                </a:solidFill>
                <a:latin typeface="Fira Code" panose="020B0509050000020004" pitchFamily="49" charset="0"/>
              </a:rPr>
              <a:t>Post</a:t>
            </a:r>
            <a:r>
              <a:rPr lang="de-DE">
                <a:solidFill>
                  <a:srgbClr val="FF79C6"/>
                </a:solidFill>
                <a:latin typeface="Fira Code" panose="020B0509050000020004" pitchFamily="49" charset="0"/>
              </a:rPr>
              <a:t>!</a:t>
            </a:r>
            <a:r>
              <a:rPr lang="de-DE">
                <a:solidFill>
                  <a:srgbClr val="F8F8F2"/>
                </a:solidFill>
                <a:latin typeface="Fira Code" panose="020B0509050000020004" pitchFamily="49" charset="0"/>
              </a:rPr>
              <a:t>)</a:t>
            </a:r>
            <a:r>
              <a:rPr lang="de-DE">
                <a:solidFill>
                  <a:srgbClr val="FF79C6"/>
                </a:solidFill>
                <a:latin typeface="Fira Code" panose="020B0509050000020004" pitchFamily="49" charset="0"/>
              </a:rPr>
              <a:t>:</a:t>
            </a:r>
            <a:r>
              <a:rPr lang="de-DE">
                <a:solidFill>
                  <a:srgbClr val="F8F8F2"/>
                </a:solidFill>
                <a:latin typeface="Fira Code" panose="020B0509050000020004" pitchFamily="49" charset="0"/>
              </a:rPr>
              <a:t> </a:t>
            </a:r>
            <a:r>
              <a:rPr lang="de-DE" i="1">
                <a:solidFill>
                  <a:srgbClr val="8BE9FD"/>
                </a:solidFill>
                <a:latin typeface="Fira Code" panose="020B0509050000020004" pitchFamily="49" charset="0"/>
              </a:rPr>
              <a:t>Post</a:t>
            </a:r>
            <a:endParaRPr lang="de-DE" dirty="0">
              <a:solidFill>
                <a:srgbClr val="F8F8F2"/>
              </a:solidFill>
              <a:latin typeface="Fira Code" panose="020B0509050000020004" pitchFamily="49" charset="0"/>
            </a:endParaRPr>
          </a:p>
          <a:p>
            <a:r>
              <a:rPr lang="de-DE">
                <a:solidFill>
                  <a:srgbClr val="F8F8F2"/>
                </a:solidFill>
                <a:latin typeface="Fira Code" panose="020B0509050000020004" pitchFamily="49" charset="0"/>
              </a:rPr>
              <a:t>}</a:t>
            </a:r>
            <a:endParaRPr lang="de-DE" dirty="0">
              <a:solidFill>
                <a:srgbClr val="F8F8F2"/>
              </a:solidFill>
              <a:latin typeface="Fira Code" panose="020B0509050000020004" pitchFamily="49" charset="0"/>
            </a:endParaRP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i="1" dirty="0">
                <a:solidFill>
                  <a:srgbClr val="8BE9FD"/>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data</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createPost</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id</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150</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endParaRPr lang="de-DE" b="0" dirty="0">
              <a:solidFill>
                <a:srgbClr val="F8F8F2"/>
              </a:solidFill>
              <a:effectLst/>
              <a:latin typeface="Fira Code" panose="020B0509050000020004" pitchFamily="49" charset="0"/>
            </a:endParaRP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B1E85E8D-3484-49D1-89E8-DEE61614E3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14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961309220"/>
              </p:ext>
            </p:extLst>
          </p:nvPr>
        </p:nvGraphicFramePr>
        <p:xfrm>
          <a:off x="2032000" y="1924685"/>
          <a:ext cx="4064000" cy="286512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Performance-Orientiert</a:t>
                      </a:r>
                      <a:endParaRPr lang="de-DE" dirty="0"/>
                    </a:p>
                  </a:txBody>
                  <a:tcPr/>
                </a:tc>
                <a:extLst>
                  <a:ext uri="{0D108BD9-81ED-4DB2-BD59-A6C34878D82A}">
                    <a16:rowId xmlns:a16="http://schemas.microsoft.com/office/drawing/2014/main" val="3950061895"/>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189909060"/>
              </p:ext>
            </p:extLst>
          </p:nvPr>
        </p:nvGraphicFramePr>
        <p:xfrm>
          <a:off x="6379029" y="1924685"/>
          <a:ext cx="4064000" cy="286512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Hoch </a:t>
                      </a:r>
                      <a:r>
                        <a:rPr lang="en-US" dirty="0" err="1"/>
                        <a:t>Skalierbar</a:t>
                      </a:r>
                      <a:endParaRPr lang="en-US" dirty="0"/>
                    </a:p>
                    <a:p>
                      <a:endParaRPr lang="de-DE" dirty="0"/>
                    </a:p>
                  </a:txBody>
                  <a:tcPr/>
                </a:tc>
                <a:extLst>
                  <a:ext uri="{0D108BD9-81ED-4DB2-BD59-A6C34878D82A}">
                    <a16:rowId xmlns:a16="http://schemas.microsoft.com/office/drawing/2014/main" val="2451668790"/>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r h="370840">
                <a:tc>
                  <a:txBody>
                    <a:bodyPr/>
                    <a:lstStyle/>
                    <a:p>
                      <a:endParaRPr lang="de-DE" dirty="0"/>
                    </a:p>
                  </a:txBody>
                  <a:tcPr/>
                </a:tc>
                <a:extLst>
                  <a:ext uri="{0D108BD9-81ED-4DB2-BD59-A6C34878D82A}">
                    <a16:rowId xmlns:a16="http://schemas.microsoft.com/office/drawing/2014/main" val="2088835749"/>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val="tx"/>
                    </a:ext>
                  </a:extLst>
                </a:hlinkClick>
              </a:rPr>
              <a:t>https://www.howtographql.com/</a:t>
            </a:r>
            <a:endParaRPr lang="de-DE" dirty="0"/>
          </a:p>
        </p:txBody>
      </p:sp>
    </p:spTree>
    <p:extLst>
      <p:ext uri="{BB962C8B-B14F-4D97-AF65-F5344CB8AC3E}">
        <p14:creationId xmlns:p14="http://schemas.microsoft.com/office/powerpoint/2010/main" val="907165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br>
              <a:rPr lang="de-DE" dirty="0"/>
            </a:br>
            <a:br>
              <a:rPr lang="de-DE" dirty="0"/>
            </a:br>
            <a:r>
              <a:rPr lang="de-DE" sz="2400" dirty="0"/>
              <a:t>Icons</a:t>
            </a:r>
            <a:r>
              <a:rPr lang="de-DE" sz="3200" dirty="0"/>
              <a:t>:</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0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hlinkClick r:id="rId2">
                  <a:extLst>
                    <a:ext uri="{A12FA001-AC4F-418D-AE19-62706E023703}">
                      <ahyp:hlinkClr xmlns:ahyp="http://schemas.microsoft.com/office/drawing/2018/hyperlinkcolor" val="tx"/>
                    </a:ext>
                  </a:extLst>
                </a:hlinkClick>
              </a:rPr>
              <a:t>https://github.com/graphql/graphql-js</a:t>
            </a:r>
            <a:endParaRPr lang="de-DE" dirty="0"/>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https://graphql.github.io/graphql-spec/</a:t>
            </a:r>
            <a:endParaRPr lang="de-DE" dirty="0"/>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9680" y="2889000"/>
            <a:ext cx="1080000" cy="1080000"/>
          </a:xfrm>
          <a:prstGeom prst="rect">
            <a:avLst/>
          </a:prstGeom>
        </p:spPr>
      </p:pic>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cxnSpLocks/>
          </p:cNvCxnSpPr>
          <p:nvPr/>
        </p:nvCxnSpPr>
        <p:spPr>
          <a:xfrm>
            <a:off x="2465344" y="2949829"/>
            <a:ext cx="2958685" cy="1"/>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cxnSpLocks/>
            <a:endCxn id="26" idx="1"/>
          </p:cNvCxnSpPr>
          <p:nvPr/>
        </p:nvCxnSpPr>
        <p:spPr>
          <a:xfrm flipV="1">
            <a:off x="2465344" y="3428994"/>
            <a:ext cx="2975589" cy="6"/>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cxnSpLocks/>
          </p:cNvCxnSpPr>
          <p:nvPr/>
        </p:nvCxnSpPr>
        <p:spPr>
          <a:xfrm>
            <a:off x="2465344" y="3849573"/>
            <a:ext cx="2958685"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endCxn id="10" idx="2"/>
          </p:cNvCxnSpPr>
          <p:nvPr/>
        </p:nvCxnSpPr>
        <p:spPr>
          <a:xfrm>
            <a:off x="6096000" y="2470659"/>
            <a:ext cx="1815328"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cxnSpLocks/>
          </p:cNvCxnSpPr>
          <p:nvPr/>
        </p:nvCxnSpPr>
        <p:spPr>
          <a:xfrm>
            <a:off x="6112904" y="4551678"/>
            <a:ext cx="1798424" cy="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cxnSpLocks/>
            <a:stCxn id="26" idx="3"/>
            <a:endCxn id="15" idx="2"/>
          </p:cNvCxnSpPr>
          <p:nvPr/>
        </p:nvCxnSpPr>
        <p:spPr>
          <a:xfrm>
            <a:off x="6096000" y="3428994"/>
            <a:ext cx="1815328" cy="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Rechteck 25">
            <a:extLst>
              <a:ext uri="{FF2B5EF4-FFF2-40B4-BE49-F238E27FC236}">
                <a16:creationId xmlns:a16="http://schemas.microsoft.com/office/drawing/2014/main" id="{C46E75DA-7AD7-48AD-8761-113EBF4B43EE}"/>
              </a:ext>
            </a:extLst>
          </p:cNvPr>
          <p:cNvSpPr/>
          <p:nvPr/>
        </p:nvSpPr>
        <p:spPr>
          <a:xfrm>
            <a:off x="5440933" y="2127127"/>
            <a:ext cx="655067" cy="260373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de-DE" dirty="0">
                <a:solidFill>
                  <a:schemeClr val="tx1"/>
                </a:solidFill>
              </a:rPr>
              <a:t>/</a:t>
            </a:r>
            <a:r>
              <a:rPr lang="de-DE" dirty="0" err="1">
                <a:solidFill>
                  <a:schemeClr val="tx1"/>
                </a:solidFill>
              </a:rPr>
              <a:t>graphql</a:t>
            </a:r>
            <a:r>
              <a:rPr lang="de-DE" dirty="0">
                <a:solidFill>
                  <a:schemeClr val="tx1"/>
                </a:solidFill>
              </a:rPr>
              <a:t>/</a:t>
            </a:r>
          </a:p>
        </p:txBody>
      </p:sp>
      <p:pic>
        <p:nvPicPr>
          <p:cNvPr id="20" name="Picture 6">
            <a:extLst>
              <a:ext uri="{FF2B5EF4-FFF2-40B4-BE49-F238E27FC236}">
                <a16:creationId xmlns:a16="http://schemas.microsoft.com/office/drawing/2014/main" id="{42B71188-402B-4E86-A07F-A53171CFE21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21C7EAFE-603F-42C0-9774-26FD911FFFA0}"/>
              </a:ext>
            </a:extLst>
          </p:cNvPr>
          <p:cNvSpPr>
            <a:spLocks noGrp="1"/>
          </p:cNvSpPr>
          <p:nvPr>
            <p:ph type="title"/>
          </p:nvPr>
        </p:nvSpPr>
        <p:spPr>
          <a:xfrm>
            <a:off x="838200" y="365125"/>
            <a:ext cx="10515600" cy="1325563"/>
          </a:xfrm>
        </p:spPr>
        <p:txBody>
          <a:bodyPr/>
          <a:lstStyle/>
          <a:p>
            <a:pPr algn="ctr"/>
            <a:r>
              <a:rPr lang="de-DE" dirty="0" err="1"/>
              <a:t>GraphQL</a:t>
            </a:r>
            <a:r>
              <a:rPr lang="de-DE" dirty="0"/>
              <a:t> - Anfrage</a:t>
            </a:r>
          </a:p>
        </p:txBody>
      </p:sp>
    </p:spTree>
    <p:extLst>
      <p:ext uri="{BB962C8B-B14F-4D97-AF65-F5344CB8AC3E}">
        <p14:creationId xmlns:p14="http://schemas.microsoft.com/office/powerpoint/2010/main" val="345171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2348</Words>
  <Application>Microsoft Office PowerPoint</Application>
  <PresentationFormat>Breitbild</PresentationFormat>
  <Paragraphs>460</Paragraphs>
  <Slides>48</Slides>
  <Notes>26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48</vt:i4>
      </vt:variant>
    </vt:vector>
  </HeadingPairs>
  <TitlesOfParts>
    <vt:vector size="54" baseType="lpstr">
      <vt:lpstr>Arial</vt:lpstr>
      <vt:lpstr>Calibri</vt:lpstr>
      <vt:lpstr>Calibri Light</vt:lpstr>
      <vt:lpstr>Fira Code</vt:lpstr>
      <vt:lpstr>Segoe UI</vt:lpstr>
      <vt:lpstr>Office</vt:lpstr>
      <vt:lpstr>GraphQL</vt:lpstr>
      <vt:lpstr>PowerPoint-Präsentation</vt:lpstr>
      <vt:lpstr>REST</vt:lpstr>
      <vt:lpstr>REST - Probleme</vt:lpstr>
      <vt:lpstr>Mögliche Lösungen für Request Problem</vt:lpstr>
      <vt:lpstr>GraphQL</vt:lpstr>
      <vt:lpstr>GraphQL</vt:lpstr>
      <vt:lpstr>GraphQL - Anfrage</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Demo Time –  Simple Blog App</vt:lpstr>
      <vt:lpstr>Argumente</vt:lpstr>
      <vt:lpstr>Argumente</vt:lpstr>
      <vt:lpstr>Variablen</vt:lpstr>
      <vt:lpstr>PowerPoint-Präsentation</vt:lpstr>
      <vt:lpstr>PowerPoint-Präsentation</vt:lpstr>
      <vt:lpstr>Mutation - Beispiel</vt:lpstr>
      <vt:lpstr>Mutation - Beispiel</vt:lpstr>
      <vt:lpstr>Mutation - Beispiel</vt:lpstr>
      <vt:lpstr>PowerPoint-Präsentation</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196</cp:revision>
  <dcterms:created xsi:type="dcterms:W3CDTF">2019-03-19T14:10:26Z</dcterms:created>
  <dcterms:modified xsi:type="dcterms:W3CDTF">2019-04-04T14:17:21Z</dcterms:modified>
</cp:coreProperties>
</file>