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256" r:id="rId2"/>
    <p:sldId id="257" r:id="rId3"/>
    <p:sldId id="329" r:id="rId4"/>
    <p:sldId id="269" r:id="rId5"/>
    <p:sldId id="332" r:id="rId6"/>
    <p:sldId id="338" r:id="rId7"/>
    <p:sldId id="287" r:id="rId8"/>
    <p:sldId id="288" r:id="rId9"/>
    <p:sldId id="289" r:id="rId10"/>
    <p:sldId id="305" r:id="rId11"/>
    <p:sldId id="306" r:id="rId12"/>
    <p:sldId id="307" r:id="rId13"/>
    <p:sldId id="308" r:id="rId14"/>
    <p:sldId id="309" r:id="rId15"/>
    <p:sldId id="310" r:id="rId16"/>
    <p:sldId id="311" r:id="rId17"/>
    <p:sldId id="281" r:id="rId18"/>
    <p:sldId id="323" r:id="rId19"/>
    <p:sldId id="290" r:id="rId20"/>
    <p:sldId id="291" r:id="rId21"/>
    <p:sldId id="292" r:id="rId22"/>
    <p:sldId id="293" r:id="rId23"/>
    <p:sldId id="294" r:id="rId24"/>
    <p:sldId id="333" r:id="rId25"/>
    <p:sldId id="303" r:id="rId26"/>
    <p:sldId id="273" r:id="rId27"/>
    <p:sldId id="301" r:id="rId28"/>
    <p:sldId id="302" r:id="rId29"/>
    <p:sldId id="304" r:id="rId30"/>
    <p:sldId id="298" r:id="rId31"/>
    <p:sldId id="300" r:id="rId32"/>
    <p:sldId id="259" r:id="rId33"/>
    <p:sldId id="334" r:id="rId34"/>
    <p:sldId id="283" r:id="rId35"/>
    <p:sldId id="266" r:id="rId36"/>
    <p:sldId id="312" r:id="rId37"/>
    <p:sldId id="331" r:id="rId38"/>
    <p:sldId id="324" r:id="rId39"/>
    <p:sldId id="265" r:id="rId40"/>
    <p:sldId id="316" r:id="rId41"/>
    <p:sldId id="320" r:id="rId42"/>
    <p:sldId id="321" r:id="rId43"/>
    <p:sldId id="314" r:id="rId44"/>
    <p:sldId id="322" r:id="rId45"/>
    <p:sldId id="335" r:id="rId46"/>
    <p:sldId id="313" r:id="rId47"/>
    <p:sldId id="279" r:id="rId48"/>
    <p:sldId id="276" r:id="rId49"/>
    <p:sldId id="268" r:id="rId50"/>
    <p:sldId id="330" r:id="rId51"/>
    <p:sldId id="341" r:id="rId52"/>
    <p:sldId id="343" r:id="rId53"/>
    <p:sldId id="340" r:id="rId54"/>
    <p:sldId id="337" r:id="rId55"/>
    <p:sldId id="339" r:id="rId56"/>
    <p:sldId id="280" r:id="rId57"/>
    <p:sldId id="326" r:id="rId58"/>
    <p:sldId id="270" r:id="rId5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77C0"/>
    <a:srgbClr val="E10098"/>
    <a:srgbClr val="FFB86C"/>
    <a:srgbClr val="BD93F9"/>
    <a:srgbClr val="8BE9FD"/>
    <a:srgbClr val="50FA7B"/>
    <a:srgbClr val="3D464F"/>
    <a:srgbClr val="F1FA8C"/>
    <a:srgbClr val="D0D981"/>
    <a:srgbClr val="0E0E0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11" autoAdjust="0"/>
    <p:restoredTop sz="86486" autoAdjust="0"/>
  </p:normalViewPr>
  <p:slideViewPr>
    <p:cSldViewPr snapToGrid="0" showGuides="1">
      <p:cViewPr varScale="1">
        <p:scale>
          <a:sx n="100" d="100"/>
          <a:sy n="100" d="100"/>
        </p:scale>
        <p:origin x="528"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8036E5-7FF6-491F-BDEF-E833DBCA9680}" type="datetimeFigureOut">
              <a:rPr lang="de-DE" smtClean="0"/>
              <a:t>01.04.2019</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51A4F0-27A8-4C6D-A90A-FB4CDD31FFC6}" type="slidenum">
              <a:rPr lang="de-DE" smtClean="0"/>
              <a:t>‹Nr.›</a:t>
            </a:fld>
            <a:endParaRPr lang="de-DE"/>
          </a:p>
        </p:txBody>
      </p:sp>
    </p:spTree>
    <p:extLst>
      <p:ext uri="{BB962C8B-B14F-4D97-AF65-F5344CB8AC3E}">
        <p14:creationId xmlns:p14="http://schemas.microsoft.com/office/powerpoint/2010/main" val="42678703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facebook.github.io/graphql/October2016/#sec-Data"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TODO: Überschriften!!!</a:t>
            </a:r>
          </a:p>
        </p:txBody>
      </p:sp>
      <p:sp>
        <p:nvSpPr>
          <p:cNvPr id="4" name="Foliennummernplatzhalter 3"/>
          <p:cNvSpPr>
            <a:spLocks noGrp="1"/>
          </p:cNvSpPr>
          <p:nvPr>
            <p:ph type="sldNum" sz="quarter" idx="5"/>
          </p:nvPr>
        </p:nvSpPr>
        <p:spPr/>
        <p:txBody>
          <a:bodyPr/>
          <a:lstStyle/>
          <a:p>
            <a:fld id="{4951A4F0-27A8-4C6D-A90A-FB4CDD31FFC6}" type="slidenum">
              <a:rPr lang="de-DE" smtClean="0"/>
              <a:t>1</a:t>
            </a:fld>
            <a:endParaRPr lang="de-DE"/>
          </a:p>
        </p:txBody>
      </p:sp>
    </p:spTree>
    <p:extLst>
      <p:ext uri="{BB962C8B-B14F-4D97-AF65-F5344CB8AC3E}">
        <p14:creationId xmlns:p14="http://schemas.microsoft.com/office/powerpoint/2010/main" val="22861976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Author</a:t>
            </a:r>
            <a:r>
              <a:rPr lang="de-DE" dirty="0"/>
              <a:t> = </a:t>
            </a:r>
            <a:r>
              <a:rPr lang="de-DE" dirty="0" err="1"/>
              <a:t>Object</a:t>
            </a:r>
            <a:r>
              <a:rPr lang="de-DE" dirty="0"/>
              <a:t> Type =&gt; Typ mit einem oder mehreren Datenfeldern. Kommt am Häufigsten in einem Schema vor</a:t>
            </a:r>
          </a:p>
          <a:p>
            <a:r>
              <a:rPr lang="de-DE" dirty="0"/>
              <a:t>Name = Feld des </a:t>
            </a:r>
            <a:r>
              <a:rPr lang="de-DE" dirty="0" err="1"/>
              <a:t>Author</a:t>
            </a:r>
            <a:r>
              <a:rPr lang="de-DE" dirty="0"/>
              <a:t> Typs</a:t>
            </a:r>
          </a:p>
          <a:p>
            <a:r>
              <a:rPr lang="de-DE" dirty="0"/>
              <a:t>String = einer der eingebauten Scalar Typen von </a:t>
            </a:r>
            <a:r>
              <a:rPr lang="de-DE" dirty="0" err="1"/>
              <a:t>GraphQL</a:t>
            </a:r>
            <a:r>
              <a:rPr lang="de-DE" dirty="0"/>
              <a:t>, können keine Unterselektion mehr besitzen und lösen sich zu einem einzigen Wert auf</a:t>
            </a:r>
          </a:p>
          <a:p>
            <a:r>
              <a:rPr lang="de-DE" dirty="0"/>
              <a:t>! = Das Feld ist nicht </a:t>
            </a:r>
            <a:r>
              <a:rPr lang="de-DE" dirty="0" err="1"/>
              <a:t>nullable</a:t>
            </a:r>
            <a:r>
              <a:rPr lang="de-DE" dirty="0"/>
              <a:t> =&gt; Server verspricht immer einen Wert zurück zu liefern</a:t>
            </a:r>
          </a:p>
        </p:txBody>
      </p:sp>
      <p:sp>
        <p:nvSpPr>
          <p:cNvPr id="4" name="Foliennummernplatzhalter 3"/>
          <p:cNvSpPr>
            <a:spLocks noGrp="1"/>
          </p:cNvSpPr>
          <p:nvPr>
            <p:ph type="sldNum" sz="quarter" idx="5"/>
          </p:nvPr>
        </p:nvSpPr>
        <p:spPr/>
        <p:txBody>
          <a:bodyPr/>
          <a:lstStyle/>
          <a:p>
            <a:fld id="{4951A4F0-27A8-4C6D-A90A-FB4CDD31FFC6}" type="slidenum">
              <a:rPr lang="de-DE" smtClean="0"/>
              <a:t>20</a:t>
            </a:fld>
            <a:endParaRPr lang="de-DE"/>
          </a:p>
        </p:txBody>
      </p:sp>
    </p:spTree>
    <p:extLst>
      <p:ext uri="{BB962C8B-B14F-4D97-AF65-F5344CB8AC3E}">
        <p14:creationId xmlns:p14="http://schemas.microsoft.com/office/powerpoint/2010/main" val="37048603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Author</a:t>
            </a:r>
            <a:r>
              <a:rPr lang="de-DE" dirty="0"/>
              <a:t> = </a:t>
            </a:r>
            <a:r>
              <a:rPr lang="de-DE" dirty="0" err="1"/>
              <a:t>Object</a:t>
            </a:r>
            <a:r>
              <a:rPr lang="de-DE" dirty="0"/>
              <a:t> Type =&gt; Typ mit einem oder mehreren Datenfeldern. Kommt am Häufigsten in einem Schema vor</a:t>
            </a:r>
          </a:p>
          <a:p>
            <a:r>
              <a:rPr lang="de-DE" dirty="0"/>
              <a:t>Name = Feld des </a:t>
            </a:r>
            <a:r>
              <a:rPr lang="de-DE" dirty="0" err="1"/>
              <a:t>Author</a:t>
            </a:r>
            <a:r>
              <a:rPr lang="de-DE" dirty="0"/>
              <a:t> Typs</a:t>
            </a:r>
          </a:p>
          <a:p>
            <a:r>
              <a:rPr lang="de-DE" dirty="0"/>
              <a:t>String = einer der eingebauten Scalar Typen von </a:t>
            </a:r>
            <a:r>
              <a:rPr lang="de-DE" dirty="0" err="1"/>
              <a:t>GraphQL</a:t>
            </a:r>
            <a:r>
              <a:rPr lang="de-DE" dirty="0"/>
              <a:t>, können keine Unterselektion mehr besitzen und lösen sich zu einem einzigen Wert auf</a:t>
            </a:r>
          </a:p>
          <a:p>
            <a:r>
              <a:rPr lang="de-DE" dirty="0"/>
              <a:t>! = Das Feld ist nicht </a:t>
            </a:r>
            <a:r>
              <a:rPr lang="de-DE" dirty="0" err="1"/>
              <a:t>nullable</a:t>
            </a:r>
            <a:r>
              <a:rPr lang="de-DE" dirty="0"/>
              <a:t> =&gt; Server verspricht immer einen Wert zurück zu liefern</a:t>
            </a:r>
          </a:p>
        </p:txBody>
      </p:sp>
      <p:sp>
        <p:nvSpPr>
          <p:cNvPr id="4" name="Foliennummernplatzhalter 3"/>
          <p:cNvSpPr>
            <a:spLocks noGrp="1"/>
          </p:cNvSpPr>
          <p:nvPr>
            <p:ph type="sldNum" sz="quarter" idx="5"/>
          </p:nvPr>
        </p:nvSpPr>
        <p:spPr/>
        <p:txBody>
          <a:bodyPr/>
          <a:lstStyle/>
          <a:p>
            <a:fld id="{4951A4F0-27A8-4C6D-A90A-FB4CDD31FFC6}" type="slidenum">
              <a:rPr lang="de-DE" smtClean="0"/>
              <a:t>21</a:t>
            </a:fld>
            <a:endParaRPr lang="de-DE"/>
          </a:p>
        </p:txBody>
      </p:sp>
    </p:spTree>
    <p:extLst>
      <p:ext uri="{BB962C8B-B14F-4D97-AF65-F5344CB8AC3E}">
        <p14:creationId xmlns:p14="http://schemas.microsoft.com/office/powerpoint/2010/main" val="20941320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Author</a:t>
            </a:r>
            <a:r>
              <a:rPr lang="de-DE" dirty="0"/>
              <a:t> = </a:t>
            </a:r>
            <a:r>
              <a:rPr lang="de-DE" dirty="0" err="1"/>
              <a:t>Object</a:t>
            </a:r>
            <a:r>
              <a:rPr lang="de-DE" dirty="0"/>
              <a:t> Type =&gt; Typ mit einem oder mehreren Datenfeldern. Kommt am Häufigsten in einem Schema vor</a:t>
            </a:r>
          </a:p>
          <a:p>
            <a:r>
              <a:rPr lang="de-DE" dirty="0"/>
              <a:t>Name = Feld des </a:t>
            </a:r>
            <a:r>
              <a:rPr lang="de-DE" dirty="0" err="1"/>
              <a:t>Author</a:t>
            </a:r>
            <a:r>
              <a:rPr lang="de-DE" dirty="0"/>
              <a:t> Typs</a:t>
            </a:r>
          </a:p>
          <a:p>
            <a:r>
              <a:rPr lang="de-DE" dirty="0"/>
              <a:t>String = einer der eingebauten Scalar Typen von </a:t>
            </a:r>
            <a:r>
              <a:rPr lang="de-DE" dirty="0" err="1"/>
              <a:t>GraphQL</a:t>
            </a:r>
            <a:r>
              <a:rPr lang="de-DE" dirty="0"/>
              <a:t>, können keine Unterselektion mehr besitzen und lösen sich zu einem einzigen Wert auf</a:t>
            </a:r>
          </a:p>
          <a:p>
            <a:r>
              <a:rPr lang="de-DE" dirty="0"/>
              <a:t>! = Das Feld ist nicht </a:t>
            </a:r>
            <a:r>
              <a:rPr lang="de-DE" dirty="0" err="1"/>
              <a:t>nullable</a:t>
            </a:r>
            <a:r>
              <a:rPr lang="de-DE" dirty="0"/>
              <a:t> =&gt; Server verspricht immer einen Wert zurück zu liefern</a:t>
            </a:r>
          </a:p>
        </p:txBody>
      </p:sp>
      <p:sp>
        <p:nvSpPr>
          <p:cNvPr id="4" name="Foliennummernplatzhalter 3"/>
          <p:cNvSpPr>
            <a:spLocks noGrp="1"/>
          </p:cNvSpPr>
          <p:nvPr>
            <p:ph type="sldNum" sz="quarter" idx="5"/>
          </p:nvPr>
        </p:nvSpPr>
        <p:spPr/>
        <p:txBody>
          <a:bodyPr/>
          <a:lstStyle/>
          <a:p>
            <a:fld id="{4951A4F0-27A8-4C6D-A90A-FB4CDD31FFC6}" type="slidenum">
              <a:rPr lang="de-DE" smtClean="0"/>
              <a:t>22</a:t>
            </a:fld>
            <a:endParaRPr lang="de-DE"/>
          </a:p>
        </p:txBody>
      </p:sp>
    </p:spTree>
    <p:extLst>
      <p:ext uri="{BB962C8B-B14F-4D97-AF65-F5344CB8AC3E}">
        <p14:creationId xmlns:p14="http://schemas.microsoft.com/office/powerpoint/2010/main" val="29965348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Author</a:t>
            </a:r>
            <a:r>
              <a:rPr lang="de-DE" dirty="0"/>
              <a:t> = </a:t>
            </a:r>
            <a:r>
              <a:rPr lang="de-DE" dirty="0" err="1"/>
              <a:t>Object</a:t>
            </a:r>
            <a:r>
              <a:rPr lang="de-DE" dirty="0"/>
              <a:t> Type =&gt; Typ mit einem oder mehreren Datenfeldern. Kommt am Häufigsten in einem Schema vor</a:t>
            </a:r>
          </a:p>
          <a:p>
            <a:r>
              <a:rPr lang="de-DE" dirty="0"/>
              <a:t>Name = Feld des </a:t>
            </a:r>
            <a:r>
              <a:rPr lang="de-DE" dirty="0" err="1"/>
              <a:t>Author</a:t>
            </a:r>
            <a:r>
              <a:rPr lang="de-DE" dirty="0"/>
              <a:t> Typs</a:t>
            </a:r>
          </a:p>
          <a:p>
            <a:r>
              <a:rPr lang="de-DE" dirty="0"/>
              <a:t>String = einer der eingebauten Scalar Typen von </a:t>
            </a:r>
            <a:r>
              <a:rPr lang="de-DE" dirty="0" err="1"/>
              <a:t>GraphQL</a:t>
            </a:r>
            <a:r>
              <a:rPr lang="de-DE" dirty="0"/>
              <a:t>, können keine Unterselektion mehr besitzen und lösen sich zu einem einzigen Wert auf</a:t>
            </a:r>
          </a:p>
          <a:p>
            <a:r>
              <a:rPr lang="de-DE" dirty="0"/>
              <a:t>! = Das Feld ist nicht </a:t>
            </a:r>
            <a:r>
              <a:rPr lang="de-DE" dirty="0" err="1"/>
              <a:t>nullable</a:t>
            </a:r>
            <a:r>
              <a:rPr lang="de-DE" dirty="0"/>
              <a:t> =&gt; Server verspricht immer einen Wert zurück zu liefern</a:t>
            </a:r>
          </a:p>
        </p:txBody>
      </p:sp>
      <p:sp>
        <p:nvSpPr>
          <p:cNvPr id="4" name="Foliennummernplatzhalter 3"/>
          <p:cNvSpPr>
            <a:spLocks noGrp="1"/>
          </p:cNvSpPr>
          <p:nvPr>
            <p:ph type="sldNum" sz="quarter" idx="5"/>
          </p:nvPr>
        </p:nvSpPr>
        <p:spPr/>
        <p:txBody>
          <a:bodyPr/>
          <a:lstStyle/>
          <a:p>
            <a:fld id="{4951A4F0-27A8-4C6D-A90A-FB4CDD31FFC6}" type="slidenum">
              <a:rPr lang="de-DE" smtClean="0"/>
              <a:t>23</a:t>
            </a:fld>
            <a:endParaRPr lang="de-DE"/>
          </a:p>
        </p:txBody>
      </p:sp>
    </p:spTree>
    <p:extLst>
      <p:ext uri="{BB962C8B-B14F-4D97-AF65-F5344CB8AC3E}">
        <p14:creationId xmlns:p14="http://schemas.microsoft.com/office/powerpoint/2010/main" val="9708132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Int</a:t>
            </a:r>
            <a:r>
              <a:rPr lang="de-DE" dirty="0"/>
              <a:t>: </a:t>
            </a:r>
            <a:r>
              <a:rPr lang="de-DE" dirty="0" err="1"/>
              <a:t>signed</a:t>
            </a:r>
            <a:r>
              <a:rPr lang="de-DE" dirty="0"/>
              <a:t> 32bit integer</a:t>
            </a:r>
          </a:p>
          <a:p>
            <a:r>
              <a:rPr lang="de-DE" dirty="0" err="1"/>
              <a:t>Float</a:t>
            </a:r>
            <a:r>
              <a:rPr lang="de-DE" dirty="0"/>
              <a:t> </a:t>
            </a:r>
            <a:r>
              <a:rPr lang="de-DE" dirty="0" err="1"/>
              <a:t>signed</a:t>
            </a:r>
            <a:r>
              <a:rPr lang="de-DE" dirty="0"/>
              <a:t> double </a:t>
            </a:r>
            <a:r>
              <a:rPr lang="de-DE" dirty="0" err="1"/>
              <a:t>precision</a:t>
            </a:r>
            <a:r>
              <a:rPr lang="de-DE" dirty="0"/>
              <a:t> </a:t>
            </a:r>
            <a:r>
              <a:rPr lang="de-DE" dirty="0" err="1"/>
              <a:t>float</a:t>
            </a:r>
            <a:endParaRPr lang="de-DE" dirty="0"/>
          </a:p>
          <a:p>
            <a:r>
              <a:rPr lang="de-DE" dirty="0"/>
              <a:t>String: UTF-8 </a:t>
            </a:r>
            <a:r>
              <a:rPr lang="de-DE" dirty="0" err="1"/>
              <a:t>character</a:t>
            </a:r>
            <a:r>
              <a:rPr lang="de-DE" dirty="0"/>
              <a:t> </a:t>
            </a:r>
            <a:r>
              <a:rPr lang="de-DE" dirty="0" err="1"/>
              <a:t>sequenz</a:t>
            </a:r>
            <a:endParaRPr lang="de-DE" dirty="0"/>
          </a:p>
          <a:p>
            <a:r>
              <a:rPr lang="de-DE" dirty="0"/>
              <a:t>Boolean: </a:t>
            </a:r>
            <a:r>
              <a:rPr lang="de-DE" dirty="0" err="1"/>
              <a:t>true</a:t>
            </a:r>
            <a:r>
              <a:rPr lang="de-DE" dirty="0"/>
              <a:t> / </a:t>
            </a:r>
            <a:r>
              <a:rPr lang="de-DE" dirty="0" err="1"/>
              <a:t>false</a:t>
            </a:r>
            <a:endParaRPr lang="de-DE" dirty="0"/>
          </a:p>
          <a:p>
            <a:r>
              <a:rPr lang="de-DE" dirty="0"/>
              <a:t>Date: wird von manchen </a:t>
            </a:r>
            <a:r>
              <a:rPr lang="de-DE" dirty="0" err="1"/>
              <a:t>libraries</a:t>
            </a:r>
            <a:r>
              <a:rPr lang="de-DE" dirty="0"/>
              <a:t> schon implementiert, wenn nicht bieten die Frameworks an, eigene Scalar Typen zu implementieren.</a:t>
            </a:r>
          </a:p>
          <a:p>
            <a:r>
              <a:rPr lang="de-DE" dirty="0"/>
              <a:t>ID: </a:t>
            </a:r>
            <a:r>
              <a:rPr lang="de-DE" dirty="0" err="1"/>
              <a:t>unique</a:t>
            </a:r>
            <a:r>
              <a:rPr lang="de-DE" dirty="0"/>
              <a:t> </a:t>
            </a:r>
            <a:r>
              <a:rPr lang="de-DE" dirty="0" err="1"/>
              <a:t>identifier</a:t>
            </a:r>
            <a:r>
              <a:rPr lang="de-DE" dirty="0"/>
              <a:t>, um </a:t>
            </a:r>
            <a:r>
              <a:rPr lang="de-DE" dirty="0" err="1"/>
              <a:t>objekt</a:t>
            </a:r>
            <a:r>
              <a:rPr lang="de-DE" dirty="0"/>
              <a:t> wieder zu holen, oder als </a:t>
            </a:r>
            <a:r>
              <a:rPr lang="de-DE" dirty="0" err="1"/>
              <a:t>schlüssel</a:t>
            </a:r>
            <a:r>
              <a:rPr lang="de-DE" dirty="0"/>
              <a:t> für eine </a:t>
            </a:r>
            <a:r>
              <a:rPr lang="de-DE" dirty="0" err="1"/>
              <a:t>cache</a:t>
            </a:r>
            <a:r>
              <a:rPr lang="de-DE" dirty="0"/>
              <a:t> </a:t>
            </a:r>
            <a:r>
              <a:rPr lang="de-DE" dirty="0" err="1"/>
              <a:t>implementierung</a:t>
            </a:r>
            <a:r>
              <a:rPr lang="de-DE" dirty="0"/>
              <a:t>; wird auf die gleiche weise wie ein </a:t>
            </a:r>
            <a:r>
              <a:rPr lang="de-DE" dirty="0" err="1"/>
              <a:t>string</a:t>
            </a:r>
            <a:r>
              <a:rPr lang="de-DE" dirty="0"/>
              <a:t> serialisiert</a:t>
            </a:r>
          </a:p>
        </p:txBody>
      </p:sp>
      <p:sp>
        <p:nvSpPr>
          <p:cNvPr id="4" name="Foliennummernplatzhalter 3"/>
          <p:cNvSpPr>
            <a:spLocks noGrp="1"/>
          </p:cNvSpPr>
          <p:nvPr>
            <p:ph type="sldNum" sz="quarter" idx="5"/>
          </p:nvPr>
        </p:nvSpPr>
        <p:spPr/>
        <p:txBody>
          <a:bodyPr/>
          <a:lstStyle/>
          <a:p>
            <a:fld id="{4951A4F0-27A8-4C6D-A90A-FB4CDD31FFC6}" type="slidenum">
              <a:rPr lang="de-DE" smtClean="0"/>
              <a:t>24</a:t>
            </a:fld>
            <a:endParaRPr lang="de-DE"/>
          </a:p>
        </p:txBody>
      </p:sp>
    </p:spTree>
    <p:extLst>
      <p:ext uri="{BB962C8B-B14F-4D97-AF65-F5344CB8AC3E}">
        <p14:creationId xmlns:p14="http://schemas.microsoft.com/office/powerpoint/2010/main" val="12884509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0" i="1" kern="1200" dirty="0">
                <a:solidFill>
                  <a:schemeClr val="tx1"/>
                </a:solidFill>
                <a:effectLst/>
                <a:latin typeface="+mn-lt"/>
                <a:ea typeface="+mn-ea"/>
                <a:cs typeface="+mn-cs"/>
              </a:rPr>
              <a:t>[]: Es kommt eine Liste von Objekten vom Typ Post zurück. Da mit Ausrufezeichen markiert ist garantiert das 0 oder mehr Einträge zurück kommen, die alle vom Typ Post sind.</a:t>
            </a:r>
          </a:p>
          <a:p>
            <a:r>
              <a:rPr lang="de-DE" sz="1200" b="0" i="1" kern="1200" dirty="0" err="1">
                <a:solidFill>
                  <a:schemeClr val="tx1"/>
                </a:solidFill>
                <a:effectLst/>
                <a:latin typeface="+mn-lt"/>
                <a:ea typeface="+mn-ea"/>
                <a:cs typeface="+mn-cs"/>
              </a:rPr>
              <a:t>one-to-many</a:t>
            </a:r>
            <a:r>
              <a:rPr lang="de-DE" sz="1200" b="0" i="0" kern="1200" dirty="0" err="1">
                <a:solidFill>
                  <a:schemeClr val="tx1"/>
                </a:solidFill>
                <a:effectLst/>
                <a:latin typeface="+mn-lt"/>
                <a:ea typeface="+mn-ea"/>
                <a:cs typeface="+mn-cs"/>
              </a:rPr>
              <a:t>-relationship</a:t>
            </a:r>
            <a:r>
              <a:rPr lang="de-DE" sz="1200" b="0" i="0" kern="1200" dirty="0">
                <a:solidFill>
                  <a:schemeClr val="tx1"/>
                </a:solidFill>
                <a:effectLst/>
                <a:latin typeface="+mn-lt"/>
                <a:ea typeface="+mn-ea"/>
                <a:cs typeface="+mn-cs"/>
              </a:rPr>
              <a:t> zwischen </a:t>
            </a:r>
            <a:r>
              <a:rPr lang="de-DE" sz="1200" b="0" i="0" kern="1200" dirty="0" err="1">
                <a:solidFill>
                  <a:schemeClr val="tx1"/>
                </a:solidFill>
                <a:effectLst/>
                <a:latin typeface="+mn-lt"/>
                <a:ea typeface="+mn-ea"/>
                <a:cs typeface="+mn-cs"/>
              </a:rPr>
              <a:t>Author</a:t>
            </a:r>
            <a:r>
              <a:rPr lang="de-DE" sz="1200" b="0" i="0" kern="1200" dirty="0">
                <a:solidFill>
                  <a:schemeClr val="tx1"/>
                </a:solidFill>
                <a:effectLst/>
                <a:latin typeface="+mn-lt"/>
                <a:ea typeface="+mn-ea"/>
                <a:cs typeface="+mn-cs"/>
              </a:rPr>
              <a:t> und Post. Ein </a:t>
            </a:r>
            <a:r>
              <a:rPr lang="de-DE" sz="1200" b="0" i="0" kern="1200" dirty="0" err="1">
                <a:solidFill>
                  <a:schemeClr val="tx1"/>
                </a:solidFill>
                <a:effectLst/>
                <a:latin typeface="+mn-lt"/>
                <a:ea typeface="+mn-ea"/>
                <a:cs typeface="+mn-cs"/>
              </a:rPr>
              <a:t>Author</a:t>
            </a:r>
            <a:r>
              <a:rPr lang="de-DE" sz="1200" b="0" i="0" kern="1200" dirty="0">
                <a:solidFill>
                  <a:schemeClr val="tx1"/>
                </a:solidFill>
                <a:effectLst/>
                <a:latin typeface="+mn-lt"/>
                <a:ea typeface="+mn-ea"/>
                <a:cs typeface="+mn-cs"/>
              </a:rPr>
              <a:t> kann ein oder viele Posts verfasst haben =&gt; Array von Posts als Feldtyp</a:t>
            </a:r>
          </a:p>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25</a:t>
            </a:fld>
            <a:endParaRPr lang="de-DE"/>
          </a:p>
        </p:txBody>
      </p:sp>
    </p:spTree>
    <p:extLst>
      <p:ext uri="{BB962C8B-B14F-4D97-AF65-F5344CB8AC3E}">
        <p14:creationId xmlns:p14="http://schemas.microsoft.com/office/powerpoint/2010/main" val="19730324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0" i="1" kern="1200" dirty="0">
                <a:solidFill>
                  <a:schemeClr val="tx1"/>
                </a:solidFill>
                <a:effectLst/>
                <a:latin typeface="+mn-lt"/>
                <a:ea typeface="+mn-ea"/>
                <a:cs typeface="+mn-cs"/>
              </a:rPr>
              <a:t>[]: Es kommt eine Liste von Objekten vom Typ Post zurück. Da mit Ausrufezeichen markiert ist garantiert das 0 oder mehr Einträge zurück kommen, die alle vom Typ Post sind.</a:t>
            </a:r>
          </a:p>
          <a:p>
            <a:r>
              <a:rPr lang="de-DE" sz="1200" b="0" i="1" kern="1200" dirty="0" err="1">
                <a:solidFill>
                  <a:schemeClr val="tx1"/>
                </a:solidFill>
                <a:effectLst/>
                <a:latin typeface="+mn-lt"/>
                <a:ea typeface="+mn-ea"/>
                <a:cs typeface="+mn-cs"/>
              </a:rPr>
              <a:t>one-to-many</a:t>
            </a:r>
            <a:r>
              <a:rPr lang="de-DE" sz="1200" b="0" i="0" kern="1200" dirty="0" err="1">
                <a:solidFill>
                  <a:schemeClr val="tx1"/>
                </a:solidFill>
                <a:effectLst/>
                <a:latin typeface="+mn-lt"/>
                <a:ea typeface="+mn-ea"/>
                <a:cs typeface="+mn-cs"/>
              </a:rPr>
              <a:t>-relationship</a:t>
            </a:r>
            <a:r>
              <a:rPr lang="de-DE" sz="1200" b="0" i="0" kern="1200" dirty="0">
                <a:solidFill>
                  <a:schemeClr val="tx1"/>
                </a:solidFill>
                <a:effectLst/>
                <a:latin typeface="+mn-lt"/>
                <a:ea typeface="+mn-ea"/>
                <a:cs typeface="+mn-cs"/>
              </a:rPr>
              <a:t> zwischen </a:t>
            </a:r>
            <a:r>
              <a:rPr lang="de-DE" sz="1200" b="0" i="0" kern="1200" dirty="0" err="1">
                <a:solidFill>
                  <a:schemeClr val="tx1"/>
                </a:solidFill>
                <a:effectLst/>
                <a:latin typeface="+mn-lt"/>
                <a:ea typeface="+mn-ea"/>
                <a:cs typeface="+mn-cs"/>
              </a:rPr>
              <a:t>Author</a:t>
            </a:r>
            <a:r>
              <a:rPr lang="de-DE" sz="1200" b="0" i="0" kern="1200" dirty="0">
                <a:solidFill>
                  <a:schemeClr val="tx1"/>
                </a:solidFill>
                <a:effectLst/>
                <a:latin typeface="+mn-lt"/>
                <a:ea typeface="+mn-ea"/>
                <a:cs typeface="+mn-cs"/>
              </a:rPr>
              <a:t> und Post. Ein </a:t>
            </a:r>
            <a:r>
              <a:rPr lang="de-DE" sz="1200" b="0" i="0" kern="1200" dirty="0" err="1">
                <a:solidFill>
                  <a:schemeClr val="tx1"/>
                </a:solidFill>
                <a:effectLst/>
                <a:latin typeface="+mn-lt"/>
                <a:ea typeface="+mn-ea"/>
                <a:cs typeface="+mn-cs"/>
              </a:rPr>
              <a:t>Author</a:t>
            </a:r>
            <a:r>
              <a:rPr lang="de-DE" sz="1200" b="0" i="0" kern="1200" dirty="0">
                <a:solidFill>
                  <a:schemeClr val="tx1"/>
                </a:solidFill>
                <a:effectLst/>
                <a:latin typeface="+mn-lt"/>
                <a:ea typeface="+mn-ea"/>
                <a:cs typeface="+mn-cs"/>
              </a:rPr>
              <a:t> kann ein oder viele Posts verfasst haben =&gt; Array von Posts als Feldtyp</a:t>
            </a:r>
          </a:p>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26</a:t>
            </a:fld>
            <a:endParaRPr lang="de-DE"/>
          </a:p>
        </p:txBody>
      </p:sp>
    </p:spTree>
    <p:extLst>
      <p:ext uri="{BB962C8B-B14F-4D97-AF65-F5344CB8AC3E}">
        <p14:creationId xmlns:p14="http://schemas.microsoft.com/office/powerpoint/2010/main" val="3566326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0" i="1" kern="1200" dirty="0">
                <a:solidFill>
                  <a:schemeClr val="tx1"/>
                </a:solidFill>
                <a:effectLst/>
                <a:latin typeface="+mn-lt"/>
                <a:ea typeface="+mn-ea"/>
                <a:cs typeface="+mn-cs"/>
              </a:rPr>
              <a:t>[]: Es kommt eine Liste von Objekten vom Typ Post zurück. Da mit Ausrufezeichen markiert ist garantiert das 0 oder mehr Einträge zurück kommen, die alle vom Typ Post sind.</a:t>
            </a:r>
          </a:p>
          <a:p>
            <a:r>
              <a:rPr lang="de-DE" sz="1200" b="0" i="1" kern="1200" dirty="0" err="1">
                <a:solidFill>
                  <a:schemeClr val="tx1"/>
                </a:solidFill>
                <a:effectLst/>
                <a:latin typeface="+mn-lt"/>
                <a:ea typeface="+mn-ea"/>
                <a:cs typeface="+mn-cs"/>
              </a:rPr>
              <a:t>one-to-many</a:t>
            </a:r>
            <a:r>
              <a:rPr lang="de-DE" sz="1200" b="0" i="0" kern="1200" dirty="0" err="1">
                <a:solidFill>
                  <a:schemeClr val="tx1"/>
                </a:solidFill>
                <a:effectLst/>
                <a:latin typeface="+mn-lt"/>
                <a:ea typeface="+mn-ea"/>
                <a:cs typeface="+mn-cs"/>
              </a:rPr>
              <a:t>-relationship</a:t>
            </a:r>
            <a:r>
              <a:rPr lang="de-DE" sz="1200" b="0" i="0" kern="1200" dirty="0">
                <a:solidFill>
                  <a:schemeClr val="tx1"/>
                </a:solidFill>
                <a:effectLst/>
                <a:latin typeface="+mn-lt"/>
                <a:ea typeface="+mn-ea"/>
                <a:cs typeface="+mn-cs"/>
              </a:rPr>
              <a:t> zwischen </a:t>
            </a:r>
            <a:r>
              <a:rPr lang="de-DE" sz="1200" b="0" i="0" kern="1200" dirty="0" err="1">
                <a:solidFill>
                  <a:schemeClr val="tx1"/>
                </a:solidFill>
                <a:effectLst/>
                <a:latin typeface="+mn-lt"/>
                <a:ea typeface="+mn-ea"/>
                <a:cs typeface="+mn-cs"/>
              </a:rPr>
              <a:t>Author</a:t>
            </a:r>
            <a:r>
              <a:rPr lang="de-DE" sz="1200" b="0" i="0" kern="1200" dirty="0">
                <a:solidFill>
                  <a:schemeClr val="tx1"/>
                </a:solidFill>
                <a:effectLst/>
                <a:latin typeface="+mn-lt"/>
                <a:ea typeface="+mn-ea"/>
                <a:cs typeface="+mn-cs"/>
              </a:rPr>
              <a:t> und Post. Ein </a:t>
            </a:r>
            <a:r>
              <a:rPr lang="de-DE" sz="1200" b="0" i="0" kern="1200" dirty="0" err="1">
                <a:solidFill>
                  <a:schemeClr val="tx1"/>
                </a:solidFill>
                <a:effectLst/>
                <a:latin typeface="+mn-lt"/>
                <a:ea typeface="+mn-ea"/>
                <a:cs typeface="+mn-cs"/>
              </a:rPr>
              <a:t>Author</a:t>
            </a:r>
            <a:r>
              <a:rPr lang="de-DE" sz="1200" b="0" i="0" kern="1200" dirty="0">
                <a:solidFill>
                  <a:schemeClr val="tx1"/>
                </a:solidFill>
                <a:effectLst/>
                <a:latin typeface="+mn-lt"/>
                <a:ea typeface="+mn-ea"/>
                <a:cs typeface="+mn-cs"/>
              </a:rPr>
              <a:t> kann ein oder viele Posts verfasst haben =&gt; Array von Posts als Feldtyp</a:t>
            </a:r>
          </a:p>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27</a:t>
            </a:fld>
            <a:endParaRPr lang="de-DE"/>
          </a:p>
        </p:txBody>
      </p:sp>
    </p:spTree>
    <p:extLst>
      <p:ext uri="{BB962C8B-B14F-4D97-AF65-F5344CB8AC3E}">
        <p14:creationId xmlns:p14="http://schemas.microsoft.com/office/powerpoint/2010/main" val="2511865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0" i="1" kern="1200" dirty="0">
                <a:solidFill>
                  <a:schemeClr val="tx1"/>
                </a:solidFill>
                <a:effectLst/>
                <a:latin typeface="+mn-lt"/>
                <a:ea typeface="+mn-ea"/>
                <a:cs typeface="+mn-cs"/>
              </a:rPr>
              <a:t>[]: Es kommt eine Liste von Objekten vom Typ Post zurück. Da mit Ausrufezeichen markiert ist garantiert das 0 oder mehr Einträge zurück kommen, die alle vom Typ Post sind.</a:t>
            </a:r>
          </a:p>
          <a:p>
            <a:r>
              <a:rPr lang="de-DE" sz="1200" b="0" i="1" kern="1200" dirty="0" err="1">
                <a:solidFill>
                  <a:schemeClr val="tx1"/>
                </a:solidFill>
                <a:effectLst/>
                <a:latin typeface="+mn-lt"/>
                <a:ea typeface="+mn-ea"/>
                <a:cs typeface="+mn-cs"/>
              </a:rPr>
              <a:t>one-to-many</a:t>
            </a:r>
            <a:r>
              <a:rPr lang="de-DE" sz="1200" b="0" i="0" kern="1200" dirty="0" err="1">
                <a:solidFill>
                  <a:schemeClr val="tx1"/>
                </a:solidFill>
                <a:effectLst/>
                <a:latin typeface="+mn-lt"/>
                <a:ea typeface="+mn-ea"/>
                <a:cs typeface="+mn-cs"/>
              </a:rPr>
              <a:t>-relationship</a:t>
            </a:r>
            <a:r>
              <a:rPr lang="de-DE" sz="1200" b="0" i="0" kern="1200" dirty="0">
                <a:solidFill>
                  <a:schemeClr val="tx1"/>
                </a:solidFill>
                <a:effectLst/>
                <a:latin typeface="+mn-lt"/>
                <a:ea typeface="+mn-ea"/>
                <a:cs typeface="+mn-cs"/>
              </a:rPr>
              <a:t> zwischen </a:t>
            </a:r>
            <a:r>
              <a:rPr lang="de-DE" sz="1200" b="0" i="0" kern="1200" dirty="0" err="1">
                <a:solidFill>
                  <a:schemeClr val="tx1"/>
                </a:solidFill>
                <a:effectLst/>
                <a:latin typeface="+mn-lt"/>
                <a:ea typeface="+mn-ea"/>
                <a:cs typeface="+mn-cs"/>
              </a:rPr>
              <a:t>Author</a:t>
            </a:r>
            <a:r>
              <a:rPr lang="de-DE" sz="1200" b="0" i="0" kern="1200" dirty="0">
                <a:solidFill>
                  <a:schemeClr val="tx1"/>
                </a:solidFill>
                <a:effectLst/>
                <a:latin typeface="+mn-lt"/>
                <a:ea typeface="+mn-ea"/>
                <a:cs typeface="+mn-cs"/>
              </a:rPr>
              <a:t> und Post. Ein </a:t>
            </a:r>
            <a:r>
              <a:rPr lang="de-DE" sz="1200" b="0" i="0" kern="1200" dirty="0" err="1">
                <a:solidFill>
                  <a:schemeClr val="tx1"/>
                </a:solidFill>
                <a:effectLst/>
                <a:latin typeface="+mn-lt"/>
                <a:ea typeface="+mn-ea"/>
                <a:cs typeface="+mn-cs"/>
              </a:rPr>
              <a:t>Author</a:t>
            </a:r>
            <a:r>
              <a:rPr lang="de-DE" sz="1200" b="0" i="0" kern="1200" dirty="0">
                <a:solidFill>
                  <a:schemeClr val="tx1"/>
                </a:solidFill>
                <a:effectLst/>
                <a:latin typeface="+mn-lt"/>
                <a:ea typeface="+mn-ea"/>
                <a:cs typeface="+mn-cs"/>
              </a:rPr>
              <a:t> kann ein oder viele Posts verfasst haben =&gt; Array von Posts als Feldtyp</a:t>
            </a:r>
          </a:p>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28</a:t>
            </a:fld>
            <a:endParaRPr lang="de-DE"/>
          </a:p>
        </p:txBody>
      </p:sp>
    </p:spTree>
    <p:extLst>
      <p:ext uri="{BB962C8B-B14F-4D97-AF65-F5344CB8AC3E}">
        <p14:creationId xmlns:p14="http://schemas.microsoft.com/office/powerpoint/2010/main" val="18472345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Noch anpassen an </a:t>
            </a:r>
            <a:r>
              <a:rPr lang="de-DE" dirty="0" err="1"/>
              <a:t>vorlage</a:t>
            </a:r>
            <a:r>
              <a:rPr lang="de-DE" dirty="0"/>
              <a:t> Siehe </a:t>
            </a:r>
            <a:r>
              <a:rPr lang="de-DE" dirty="0" err="1"/>
              <a:t>skizze</a:t>
            </a:r>
            <a:r>
              <a:rPr lang="de-DE" dirty="0"/>
              <a:t> von </a:t>
            </a:r>
            <a:r>
              <a:rPr lang="de-DE" dirty="0" err="1"/>
              <a:t>matthias</a:t>
            </a:r>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33</a:t>
            </a:fld>
            <a:endParaRPr lang="de-DE"/>
          </a:p>
        </p:txBody>
      </p:sp>
    </p:spTree>
    <p:extLst>
      <p:ext uri="{BB962C8B-B14F-4D97-AF65-F5344CB8AC3E}">
        <p14:creationId xmlns:p14="http://schemas.microsoft.com/office/powerpoint/2010/main" val="4182998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Rest arbeitet mit </a:t>
            </a:r>
            <a:r>
              <a:rPr lang="de-DE" dirty="0" err="1"/>
              <a:t>Resourcen</a:t>
            </a:r>
            <a:r>
              <a:rPr lang="de-DE" dirty="0"/>
              <a:t>, verschiedene </a:t>
            </a:r>
            <a:r>
              <a:rPr lang="de-DE" dirty="0" err="1"/>
              <a:t>identifier</a:t>
            </a:r>
            <a:r>
              <a:rPr lang="de-DE" dirty="0"/>
              <a:t> für </a:t>
            </a:r>
            <a:r>
              <a:rPr lang="de-DE" dirty="0" err="1"/>
              <a:t>resourcen</a:t>
            </a:r>
            <a:r>
              <a:rPr lang="de-DE" dirty="0"/>
              <a:t> =&gt; </a:t>
            </a:r>
            <a:r>
              <a:rPr lang="de-DE" dirty="0" err="1"/>
              <a:t>url</a:t>
            </a:r>
            <a:r>
              <a:rPr lang="de-DE" dirty="0"/>
              <a:t> für </a:t>
            </a:r>
            <a:r>
              <a:rPr lang="de-DE" dirty="0" err="1"/>
              <a:t>resource</a:t>
            </a:r>
            <a:r>
              <a:rPr lang="de-DE" dirty="0"/>
              <a:t> (</a:t>
            </a:r>
            <a:r>
              <a:rPr lang="de-DE" dirty="0" err="1"/>
              <a:t>endpoint</a:t>
            </a:r>
            <a:r>
              <a:rPr lang="de-DE" dirty="0"/>
              <a:t>) sprich wenn mehrere </a:t>
            </a:r>
            <a:r>
              <a:rPr lang="de-DE" dirty="0" err="1"/>
              <a:t>Resourcen</a:t>
            </a:r>
            <a:r>
              <a:rPr lang="de-DE" dirty="0"/>
              <a:t> abgefragt werden müssen, dann werden auch verschiedene </a:t>
            </a:r>
            <a:r>
              <a:rPr lang="de-DE" dirty="0" err="1"/>
              <a:t>endpoints</a:t>
            </a:r>
            <a:r>
              <a:rPr lang="de-DE" dirty="0"/>
              <a:t> angesprochen.</a:t>
            </a:r>
          </a:p>
          <a:p>
            <a:r>
              <a:rPr lang="de-DE" dirty="0"/>
              <a:t>- Die Operation wird durch das Verb </a:t>
            </a:r>
            <a:r>
              <a:rPr lang="de-DE" dirty="0" err="1"/>
              <a:t>bzw</a:t>
            </a:r>
            <a:r>
              <a:rPr lang="de-DE" dirty="0"/>
              <a:t> http Methode bestimmt</a:t>
            </a:r>
          </a:p>
          <a:p>
            <a:r>
              <a:rPr lang="de-DE" dirty="0"/>
              <a:t>- Im Idealfall Hyperlinks zwischen den verschiedenen </a:t>
            </a:r>
            <a:r>
              <a:rPr lang="de-DE" dirty="0" err="1"/>
              <a:t>Resourcen</a:t>
            </a:r>
            <a:endParaRPr lang="de-DE" dirty="0"/>
          </a:p>
          <a:p>
            <a:pPr marL="171450" indent="-171450">
              <a:buFontTx/>
              <a:buChar char="-"/>
            </a:pPr>
            <a:r>
              <a:rPr lang="de-DE" dirty="0"/>
              <a:t>HTTP als Protokoll</a:t>
            </a:r>
          </a:p>
          <a:p>
            <a:pPr marL="171450" indent="-171450">
              <a:buFontTx/>
              <a:buChar char="-"/>
            </a:pPr>
            <a:r>
              <a:rPr lang="de-DE" dirty="0"/>
              <a:t>Verschiedene Repräsentationen der Antwort, z.B. JSON</a:t>
            </a:r>
          </a:p>
        </p:txBody>
      </p:sp>
      <p:sp>
        <p:nvSpPr>
          <p:cNvPr id="4" name="Foliennummernplatzhalter 3"/>
          <p:cNvSpPr>
            <a:spLocks noGrp="1"/>
          </p:cNvSpPr>
          <p:nvPr>
            <p:ph type="sldNum" sz="quarter" idx="5"/>
          </p:nvPr>
        </p:nvSpPr>
        <p:spPr/>
        <p:txBody>
          <a:bodyPr/>
          <a:lstStyle/>
          <a:p>
            <a:fld id="{4951A4F0-27A8-4C6D-A90A-FB4CDD31FFC6}" type="slidenum">
              <a:rPr lang="de-DE" smtClean="0"/>
              <a:t>3</a:t>
            </a:fld>
            <a:endParaRPr lang="de-DE"/>
          </a:p>
        </p:txBody>
      </p:sp>
    </p:spTree>
    <p:extLst>
      <p:ext uri="{BB962C8B-B14F-4D97-AF65-F5344CB8AC3E}">
        <p14:creationId xmlns:p14="http://schemas.microsoft.com/office/powerpoint/2010/main" val="41661143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kern="1200" dirty="0">
                <a:solidFill>
                  <a:schemeClr val="tx1"/>
                </a:solidFill>
                <a:effectLst/>
                <a:latin typeface="+mn-lt"/>
                <a:ea typeface="+mn-ea"/>
                <a:cs typeface="+mn-cs"/>
              </a:rPr>
              <a:t>The query arrives at the server.</a:t>
            </a:r>
          </a:p>
          <a:p>
            <a:r>
              <a:rPr lang="en-US" sz="1200" b="0" i="0" kern="1200" dirty="0">
                <a:solidFill>
                  <a:schemeClr val="tx1"/>
                </a:solidFill>
                <a:effectLst/>
                <a:latin typeface="+mn-lt"/>
                <a:ea typeface="+mn-ea"/>
                <a:cs typeface="+mn-cs"/>
              </a:rPr>
              <a:t>The server invokes the resolver for the root field user — let’s assume </a:t>
            </a:r>
            <a:r>
              <a:rPr lang="en-US" sz="1200" b="0" i="0" kern="1200" dirty="0" err="1">
                <a:solidFill>
                  <a:schemeClr val="tx1"/>
                </a:solidFill>
                <a:effectLst/>
                <a:latin typeface="+mn-lt"/>
                <a:ea typeface="+mn-ea"/>
                <a:cs typeface="+mn-cs"/>
              </a:rPr>
              <a:t>fetchUserById</a:t>
            </a:r>
            <a:r>
              <a:rPr lang="en-US" sz="1200" b="0" i="0" kern="1200" dirty="0">
                <a:solidFill>
                  <a:schemeClr val="tx1"/>
                </a:solidFill>
                <a:effectLst/>
                <a:latin typeface="+mn-lt"/>
                <a:ea typeface="+mn-ea"/>
                <a:cs typeface="+mn-cs"/>
              </a:rPr>
              <a:t> returns this object: { "id": "</a:t>
            </a:r>
            <a:r>
              <a:rPr lang="en-US" sz="1200" b="0" i="0" kern="1200" dirty="0" err="1">
                <a:solidFill>
                  <a:schemeClr val="tx1"/>
                </a:solidFill>
                <a:effectLst/>
                <a:latin typeface="+mn-lt"/>
                <a:ea typeface="+mn-ea"/>
                <a:cs typeface="+mn-cs"/>
              </a:rPr>
              <a:t>abc</a:t>
            </a:r>
            <a:r>
              <a:rPr lang="en-US" sz="1200" b="0" i="0" kern="1200" dirty="0">
                <a:solidFill>
                  <a:schemeClr val="tx1"/>
                </a:solidFill>
                <a:effectLst/>
                <a:latin typeface="+mn-lt"/>
                <a:ea typeface="+mn-ea"/>
                <a:cs typeface="+mn-cs"/>
              </a:rPr>
              <a:t>", "name": "Sarah" }</a:t>
            </a:r>
          </a:p>
          <a:p>
            <a:r>
              <a:rPr lang="en-US" sz="1200" b="0" i="0" kern="1200" dirty="0">
                <a:solidFill>
                  <a:schemeClr val="tx1"/>
                </a:solidFill>
                <a:effectLst/>
                <a:latin typeface="+mn-lt"/>
                <a:ea typeface="+mn-ea"/>
                <a:cs typeface="+mn-cs"/>
              </a:rPr>
              <a:t>The server invokes the resolver for the field id on the User type. The root input argument for this resolver is the return value from the previous invocation, so it can simply return root.id.</a:t>
            </a:r>
          </a:p>
          <a:p>
            <a:r>
              <a:rPr lang="en-US" sz="1200" b="0" i="0" kern="1200" dirty="0">
                <a:solidFill>
                  <a:schemeClr val="tx1"/>
                </a:solidFill>
                <a:effectLst/>
                <a:latin typeface="+mn-lt"/>
                <a:ea typeface="+mn-ea"/>
                <a:cs typeface="+mn-cs"/>
              </a:rPr>
              <a:t>Analogous to 3, but returns root.name in the end. (Note that 3 and 4 can happen in parallel.)</a:t>
            </a:r>
          </a:p>
          <a:p>
            <a:r>
              <a:rPr lang="en-US" sz="1200" b="0" i="0" kern="1200" dirty="0">
                <a:solidFill>
                  <a:schemeClr val="tx1"/>
                </a:solidFill>
                <a:effectLst/>
                <a:latin typeface="+mn-lt"/>
                <a:ea typeface="+mn-ea"/>
                <a:cs typeface="+mn-cs"/>
              </a:rPr>
              <a:t>The resolution process is terminated — finally the result gets wrapped with a </a:t>
            </a:r>
            <a:r>
              <a:rPr lang="en-US" sz="1200" b="0" i="0" kern="1200" dirty="0" err="1">
                <a:solidFill>
                  <a:schemeClr val="tx1"/>
                </a:solidFill>
                <a:effectLst/>
                <a:latin typeface="+mn-lt"/>
                <a:ea typeface="+mn-ea"/>
                <a:cs typeface="+mn-cs"/>
              </a:rPr>
              <a:t>datafield</a:t>
            </a:r>
            <a:r>
              <a:rPr lang="en-US" sz="1200" b="0" i="0" kern="1200" dirty="0">
                <a:solidFill>
                  <a:schemeClr val="tx1"/>
                </a:solidFill>
                <a:effectLst/>
                <a:latin typeface="+mn-lt"/>
                <a:ea typeface="+mn-ea"/>
                <a:cs typeface="+mn-cs"/>
              </a:rPr>
              <a:t> to </a:t>
            </a:r>
            <a:r>
              <a:rPr lang="en-US" sz="1200" b="0" i="0" u="none" strike="noStrike" kern="1200" dirty="0">
                <a:solidFill>
                  <a:schemeClr val="tx1"/>
                </a:solidFill>
                <a:effectLst/>
                <a:latin typeface="+mn-lt"/>
                <a:ea typeface="+mn-ea"/>
                <a:cs typeface="+mn-cs"/>
                <a:hlinkClick r:id="rId3"/>
              </a:rPr>
              <a:t>adhere to the </a:t>
            </a:r>
            <a:r>
              <a:rPr lang="en-US" sz="1200" b="0" i="0" u="none" strike="noStrike" kern="1200" dirty="0" err="1">
                <a:solidFill>
                  <a:schemeClr val="tx1"/>
                </a:solidFill>
                <a:effectLst/>
                <a:latin typeface="+mn-lt"/>
                <a:ea typeface="+mn-ea"/>
                <a:cs typeface="+mn-cs"/>
                <a:hlinkClick r:id="rId3"/>
              </a:rPr>
              <a:t>GraphQL</a:t>
            </a:r>
            <a:r>
              <a:rPr lang="en-US" sz="1200" b="0" i="0" u="none" strike="noStrike" kern="1200" dirty="0">
                <a:solidFill>
                  <a:schemeClr val="tx1"/>
                </a:solidFill>
                <a:effectLst/>
                <a:latin typeface="+mn-lt"/>
                <a:ea typeface="+mn-ea"/>
                <a:cs typeface="+mn-cs"/>
                <a:hlinkClick r:id="rId3"/>
              </a:rPr>
              <a:t> spec</a:t>
            </a:r>
            <a:r>
              <a:rPr lang="en-US" sz="1200" b="0" i="0" kern="1200" dirty="0">
                <a:solidFill>
                  <a:schemeClr val="tx1"/>
                </a:solidFill>
                <a:effectLst/>
                <a:latin typeface="+mn-lt"/>
                <a:ea typeface="+mn-ea"/>
                <a:cs typeface="+mn-cs"/>
              </a:rPr>
              <a:t>:</a:t>
            </a:r>
          </a:p>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34</a:t>
            </a:fld>
            <a:endParaRPr lang="de-DE"/>
          </a:p>
        </p:txBody>
      </p:sp>
    </p:spTree>
    <p:extLst>
      <p:ext uri="{BB962C8B-B14F-4D97-AF65-F5344CB8AC3E}">
        <p14:creationId xmlns:p14="http://schemas.microsoft.com/office/powerpoint/2010/main" val="34766816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Passed</a:t>
            </a:r>
            <a:r>
              <a:rPr lang="de-DE" dirty="0"/>
              <a:t> </a:t>
            </a:r>
            <a:r>
              <a:rPr lang="de-DE" dirty="0" err="1"/>
              <a:t>by</a:t>
            </a:r>
            <a:r>
              <a:rPr lang="de-DE" dirty="0"/>
              <a:t> </a:t>
            </a:r>
            <a:r>
              <a:rPr lang="de-DE" dirty="0" err="1"/>
              <a:t>name</a:t>
            </a:r>
            <a:r>
              <a:rPr lang="de-DE" dirty="0"/>
              <a:t>, Argumente können zwingend oder optional sein.</a:t>
            </a:r>
          </a:p>
        </p:txBody>
      </p:sp>
      <p:sp>
        <p:nvSpPr>
          <p:cNvPr id="4" name="Foliennummernplatzhalter 3"/>
          <p:cNvSpPr>
            <a:spLocks noGrp="1"/>
          </p:cNvSpPr>
          <p:nvPr>
            <p:ph type="sldNum" sz="quarter" idx="5"/>
          </p:nvPr>
        </p:nvSpPr>
        <p:spPr/>
        <p:txBody>
          <a:bodyPr/>
          <a:lstStyle/>
          <a:p>
            <a:fld id="{4951A4F0-27A8-4C6D-A90A-FB4CDD31FFC6}" type="slidenum">
              <a:rPr lang="de-DE" smtClean="0"/>
              <a:t>35</a:t>
            </a:fld>
            <a:endParaRPr lang="de-DE"/>
          </a:p>
        </p:txBody>
      </p:sp>
    </p:spTree>
    <p:extLst>
      <p:ext uri="{BB962C8B-B14F-4D97-AF65-F5344CB8AC3E}">
        <p14:creationId xmlns:p14="http://schemas.microsoft.com/office/powerpoint/2010/main" val="32117810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Passed</a:t>
            </a:r>
            <a:r>
              <a:rPr lang="de-DE" dirty="0"/>
              <a:t> </a:t>
            </a:r>
            <a:r>
              <a:rPr lang="de-DE" dirty="0" err="1"/>
              <a:t>by</a:t>
            </a:r>
            <a:r>
              <a:rPr lang="de-DE" dirty="0"/>
              <a:t> </a:t>
            </a:r>
            <a:r>
              <a:rPr lang="de-DE" dirty="0" err="1"/>
              <a:t>name</a:t>
            </a:r>
            <a:r>
              <a:rPr lang="de-DE" dirty="0"/>
              <a:t>, Argumente können zwingend oder optional sein.</a:t>
            </a:r>
          </a:p>
        </p:txBody>
      </p:sp>
      <p:sp>
        <p:nvSpPr>
          <p:cNvPr id="4" name="Foliennummernplatzhalter 3"/>
          <p:cNvSpPr>
            <a:spLocks noGrp="1"/>
          </p:cNvSpPr>
          <p:nvPr>
            <p:ph type="sldNum" sz="quarter" idx="5"/>
          </p:nvPr>
        </p:nvSpPr>
        <p:spPr/>
        <p:txBody>
          <a:bodyPr/>
          <a:lstStyle/>
          <a:p>
            <a:fld id="{4951A4F0-27A8-4C6D-A90A-FB4CDD31FFC6}" type="slidenum">
              <a:rPr lang="de-DE" smtClean="0"/>
              <a:t>36</a:t>
            </a:fld>
            <a:endParaRPr lang="de-DE"/>
          </a:p>
        </p:txBody>
      </p:sp>
    </p:spTree>
    <p:extLst>
      <p:ext uri="{BB962C8B-B14F-4D97-AF65-F5344CB8AC3E}">
        <p14:creationId xmlns:p14="http://schemas.microsoft.com/office/powerpoint/2010/main" val="5902155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Passed</a:t>
            </a:r>
            <a:r>
              <a:rPr lang="de-DE" dirty="0"/>
              <a:t> </a:t>
            </a:r>
            <a:r>
              <a:rPr lang="de-DE" dirty="0" err="1"/>
              <a:t>by</a:t>
            </a:r>
            <a:r>
              <a:rPr lang="de-DE" dirty="0"/>
              <a:t> </a:t>
            </a:r>
            <a:r>
              <a:rPr lang="de-DE" dirty="0" err="1"/>
              <a:t>name</a:t>
            </a:r>
            <a:r>
              <a:rPr lang="de-DE" dirty="0"/>
              <a:t>, Argumente können zwingend oder optional sein.</a:t>
            </a:r>
          </a:p>
        </p:txBody>
      </p:sp>
      <p:sp>
        <p:nvSpPr>
          <p:cNvPr id="4" name="Foliennummernplatzhalter 3"/>
          <p:cNvSpPr>
            <a:spLocks noGrp="1"/>
          </p:cNvSpPr>
          <p:nvPr>
            <p:ph type="sldNum" sz="quarter" idx="5"/>
          </p:nvPr>
        </p:nvSpPr>
        <p:spPr/>
        <p:txBody>
          <a:bodyPr/>
          <a:lstStyle/>
          <a:p>
            <a:fld id="{4951A4F0-27A8-4C6D-A90A-FB4CDD31FFC6}" type="slidenum">
              <a:rPr lang="de-DE" smtClean="0"/>
              <a:t>37</a:t>
            </a:fld>
            <a:endParaRPr lang="de-DE"/>
          </a:p>
        </p:txBody>
      </p:sp>
    </p:spTree>
    <p:extLst>
      <p:ext uri="{BB962C8B-B14F-4D97-AF65-F5344CB8AC3E}">
        <p14:creationId xmlns:p14="http://schemas.microsoft.com/office/powerpoint/2010/main" val="31505710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Mutations</a:t>
            </a:r>
            <a:r>
              <a:rPr lang="de-DE" dirty="0"/>
              <a:t> werden benutzt um Daten zu erstellen, upzudaten, oder zu löschen</a:t>
            </a:r>
          </a:p>
          <a:p>
            <a:r>
              <a:rPr lang="de-DE" dirty="0"/>
              <a:t>Mehrere </a:t>
            </a:r>
            <a:r>
              <a:rPr lang="de-DE" dirty="0" err="1"/>
              <a:t>Mutations</a:t>
            </a:r>
            <a:r>
              <a:rPr lang="de-DE" dirty="0"/>
              <a:t> können mit einem einzigen Request gesendet werden. Sie werden vom Server sequentiell, also in der Reihenfolge wie sie definiert wurden, abgearbeitet.</a:t>
            </a:r>
          </a:p>
        </p:txBody>
      </p:sp>
      <p:sp>
        <p:nvSpPr>
          <p:cNvPr id="4" name="Foliennummernplatzhalter 3"/>
          <p:cNvSpPr>
            <a:spLocks noGrp="1"/>
          </p:cNvSpPr>
          <p:nvPr>
            <p:ph type="sldNum" sz="quarter" idx="5"/>
          </p:nvPr>
        </p:nvSpPr>
        <p:spPr/>
        <p:txBody>
          <a:bodyPr/>
          <a:lstStyle/>
          <a:p>
            <a:fld id="{4951A4F0-27A8-4C6D-A90A-FB4CDD31FFC6}" type="slidenum">
              <a:rPr lang="de-DE" smtClean="0"/>
              <a:t>39</a:t>
            </a:fld>
            <a:endParaRPr lang="de-DE"/>
          </a:p>
        </p:txBody>
      </p:sp>
    </p:spTree>
    <p:extLst>
      <p:ext uri="{BB962C8B-B14F-4D97-AF65-F5344CB8AC3E}">
        <p14:creationId xmlns:p14="http://schemas.microsoft.com/office/powerpoint/2010/main" val="27704999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InputTypes</a:t>
            </a:r>
            <a:r>
              <a:rPr lang="de-DE" dirty="0"/>
              <a:t> notwendig, da bisher kennen  </a:t>
            </a:r>
          </a:p>
        </p:txBody>
      </p:sp>
      <p:sp>
        <p:nvSpPr>
          <p:cNvPr id="4" name="Foliennummernplatzhalter 3"/>
          <p:cNvSpPr>
            <a:spLocks noGrp="1"/>
          </p:cNvSpPr>
          <p:nvPr>
            <p:ph type="sldNum" sz="quarter" idx="5"/>
          </p:nvPr>
        </p:nvSpPr>
        <p:spPr/>
        <p:txBody>
          <a:bodyPr/>
          <a:lstStyle/>
          <a:p>
            <a:fld id="{4951A4F0-27A8-4C6D-A90A-FB4CDD31FFC6}" type="slidenum">
              <a:rPr lang="de-DE" smtClean="0"/>
              <a:t>40</a:t>
            </a:fld>
            <a:endParaRPr lang="de-DE"/>
          </a:p>
        </p:txBody>
      </p:sp>
    </p:spTree>
    <p:extLst>
      <p:ext uri="{BB962C8B-B14F-4D97-AF65-F5344CB8AC3E}">
        <p14:creationId xmlns:p14="http://schemas.microsoft.com/office/powerpoint/2010/main" val="42487594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Im Gegensatz zu Rest verwendet </a:t>
            </a:r>
            <a:r>
              <a:rPr lang="de-DE" dirty="0" err="1"/>
              <a:t>GraphQL</a:t>
            </a:r>
            <a:r>
              <a:rPr lang="de-DE" dirty="0"/>
              <a:t> nur einen HTTP Status code. Liefert im Fehlerfall also zum Beispiel keine 404 zurück. Das macht die die Fehlerbehandlung etwas komplexer, da kein direktes Feedback vom Server zurück kommt. Stattdessen wird eine Fehlermeldung in der </a:t>
            </a:r>
            <a:r>
              <a:rPr lang="de-DE" dirty="0" err="1"/>
              <a:t>Antwortjson</a:t>
            </a:r>
            <a:r>
              <a:rPr lang="de-DE" dirty="0"/>
              <a:t> </a:t>
            </a:r>
            <a:r>
              <a:rPr lang="de-DE" dirty="0" err="1"/>
              <a:t>gewrappt</a:t>
            </a:r>
            <a:r>
              <a:rPr lang="de-DE" dirty="0"/>
              <a:t> und es muss im </a:t>
            </a:r>
            <a:r>
              <a:rPr lang="de-DE" dirty="0" err="1"/>
              <a:t>client</a:t>
            </a:r>
            <a:r>
              <a:rPr lang="de-DE" dirty="0"/>
              <a:t> entsprechend darauf reagiert werden</a:t>
            </a:r>
          </a:p>
          <a:p>
            <a:r>
              <a:rPr lang="de-DE" dirty="0"/>
              <a:t>Begründung, </a:t>
            </a:r>
            <a:r>
              <a:rPr lang="de-DE" dirty="0" err="1"/>
              <a:t>GraphQL</a:t>
            </a:r>
            <a:r>
              <a:rPr lang="de-DE" dirty="0"/>
              <a:t> ist ja Protokoll agnostisch, könnte theoretisch auch ohne http eingesetzt werden, deshalb kann auch nicht drauf eingegangen werden</a:t>
            </a:r>
          </a:p>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50</a:t>
            </a:fld>
            <a:endParaRPr lang="de-DE"/>
          </a:p>
        </p:txBody>
      </p:sp>
    </p:spTree>
    <p:extLst>
      <p:ext uri="{BB962C8B-B14F-4D97-AF65-F5344CB8AC3E}">
        <p14:creationId xmlns:p14="http://schemas.microsoft.com/office/powerpoint/2010/main" val="23100140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Im Gegensatz zu Rest verwendet </a:t>
            </a:r>
            <a:r>
              <a:rPr lang="de-DE" dirty="0" err="1"/>
              <a:t>GraphQL</a:t>
            </a:r>
            <a:r>
              <a:rPr lang="de-DE" dirty="0"/>
              <a:t> nur einen HTTP Status code. Liefert im Fehlerfall also zum Beispiel keine 404 zurück. Das macht die die Fehlerbehandlung etwas komplexer, da kein direktes Feedback vom Server zurück kommt. Stattdessen wird eine Fehlermeldung in der </a:t>
            </a:r>
            <a:r>
              <a:rPr lang="de-DE" dirty="0" err="1"/>
              <a:t>Antwortjson</a:t>
            </a:r>
            <a:r>
              <a:rPr lang="de-DE" dirty="0"/>
              <a:t> </a:t>
            </a:r>
            <a:r>
              <a:rPr lang="de-DE" dirty="0" err="1"/>
              <a:t>gewrappt</a:t>
            </a:r>
            <a:r>
              <a:rPr lang="de-DE" dirty="0"/>
              <a:t> und es muss im </a:t>
            </a:r>
            <a:r>
              <a:rPr lang="de-DE" dirty="0" err="1"/>
              <a:t>client</a:t>
            </a:r>
            <a:r>
              <a:rPr lang="de-DE" dirty="0"/>
              <a:t> entsprechend darauf reagiert werden</a:t>
            </a:r>
          </a:p>
          <a:p>
            <a:r>
              <a:rPr lang="de-DE" dirty="0"/>
              <a:t>Begründung, </a:t>
            </a:r>
            <a:r>
              <a:rPr lang="de-DE" dirty="0" err="1"/>
              <a:t>GraphQL</a:t>
            </a:r>
            <a:r>
              <a:rPr lang="de-DE" dirty="0"/>
              <a:t> ist ja Protokoll agnostisch, könnte theoretisch auch ohne http eingesetzt werden, deshalb kann auch nicht drauf eingegangen werden</a:t>
            </a:r>
          </a:p>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51</a:t>
            </a:fld>
            <a:endParaRPr lang="de-DE"/>
          </a:p>
        </p:txBody>
      </p:sp>
    </p:spTree>
    <p:extLst>
      <p:ext uri="{BB962C8B-B14F-4D97-AF65-F5344CB8AC3E}">
        <p14:creationId xmlns:p14="http://schemas.microsoft.com/office/powerpoint/2010/main" val="21445894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Im Gegensatz zu Rest verwendet </a:t>
            </a:r>
            <a:r>
              <a:rPr lang="de-DE" dirty="0" err="1"/>
              <a:t>GraphQL</a:t>
            </a:r>
            <a:r>
              <a:rPr lang="de-DE" dirty="0"/>
              <a:t> nur einen HTTP Status code. Liefert im Fehlerfall also zum Beispiel keine 404 zurück. Das macht die die Fehlerbehandlung etwas komplexer, da kein direktes Feedback vom Server zurück kommt. Stattdessen wird eine Fehlermeldung in der </a:t>
            </a:r>
            <a:r>
              <a:rPr lang="de-DE" dirty="0" err="1"/>
              <a:t>Antwortjson</a:t>
            </a:r>
            <a:r>
              <a:rPr lang="de-DE" dirty="0"/>
              <a:t> </a:t>
            </a:r>
            <a:r>
              <a:rPr lang="de-DE" dirty="0" err="1"/>
              <a:t>gewrappt</a:t>
            </a:r>
            <a:r>
              <a:rPr lang="de-DE" dirty="0"/>
              <a:t> und es muss im </a:t>
            </a:r>
            <a:r>
              <a:rPr lang="de-DE" dirty="0" err="1"/>
              <a:t>client</a:t>
            </a:r>
            <a:r>
              <a:rPr lang="de-DE" dirty="0"/>
              <a:t> entsprechend darauf reagiert werden</a:t>
            </a:r>
          </a:p>
          <a:p>
            <a:r>
              <a:rPr lang="de-DE" dirty="0"/>
              <a:t>Begründung, </a:t>
            </a:r>
            <a:r>
              <a:rPr lang="de-DE" dirty="0" err="1"/>
              <a:t>GraphQL</a:t>
            </a:r>
            <a:r>
              <a:rPr lang="de-DE" dirty="0"/>
              <a:t> ist ja Protokoll agnostisch, könnte theoretisch auch ohne http eingesetzt werden, deshalb kann auch nicht drauf eingegangen werden</a:t>
            </a:r>
          </a:p>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53</a:t>
            </a:fld>
            <a:endParaRPr lang="de-DE"/>
          </a:p>
        </p:txBody>
      </p:sp>
    </p:spTree>
    <p:extLst>
      <p:ext uri="{BB962C8B-B14F-4D97-AF65-F5344CB8AC3E}">
        <p14:creationId xmlns:p14="http://schemas.microsoft.com/office/powerpoint/2010/main" val="24199009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Repo</a:t>
            </a:r>
            <a:r>
              <a:rPr lang="de-DE" dirty="0"/>
              <a:t> link, verwendete </a:t>
            </a:r>
            <a:r>
              <a:rPr lang="de-DE" dirty="0" err="1"/>
              <a:t>frameworks</a:t>
            </a:r>
            <a:r>
              <a:rPr lang="de-DE" dirty="0"/>
              <a:t>, </a:t>
            </a:r>
            <a:r>
              <a:rPr lang="de-DE" dirty="0" err="1"/>
              <a:t>docu</a:t>
            </a:r>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57</a:t>
            </a:fld>
            <a:endParaRPr lang="de-DE"/>
          </a:p>
        </p:txBody>
      </p:sp>
    </p:spTree>
    <p:extLst>
      <p:ext uri="{BB962C8B-B14F-4D97-AF65-F5344CB8AC3E}">
        <p14:creationId xmlns:p14="http://schemas.microsoft.com/office/powerpoint/2010/main" val="3784654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4</a:t>
            </a:fld>
            <a:endParaRPr lang="de-DE"/>
          </a:p>
        </p:txBody>
      </p:sp>
    </p:spTree>
    <p:extLst>
      <p:ext uri="{BB962C8B-B14F-4D97-AF65-F5344CB8AC3E}">
        <p14:creationId xmlns:p14="http://schemas.microsoft.com/office/powerpoint/2010/main" val="2189780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5</a:t>
            </a:fld>
            <a:endParaRPr lang="de-DE"/>
          </a:p>
        </p:txBody>
      </p:sp>
    </p:spTree>
    <p:extLst>
      <p:ext uri="{BB962C8B-B14F-4D97-AF65-F5344CB8AC3E}">
        <p14:creationId xmlns:p14="http://schemas.microsoft.com/office/powerpoint/2010/main" val="23915545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6</a:t>
            </a:fld>
            <a:endParaRPr lang="de-DE"/>
          </a:p>
        </p:txBody>
      </p:sp>
    </p:spTree>
    <p:extLst>
      <p:ext uri="{BB962C8B-B14F-4D97-AF65-F5344CB8AC3E}">
        <p14:creationId xmlns:p14="http://schemas.microsoft.com/office/powerpoint/2010/main" val="24686754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Ursprünglich von Facebook 2012 entwickelt, Grund: Schlechte Performance von ihren mobile Apps, Probleme alle Daten effizient aufzulösen; Mobile App benötigte andere Daten als Web App;</a:t>
            </a:r>
          </a:p>
          <a:p>
            <a:r>
              <a:rPr lang="de-DE" dirty="0"/>
              <a:t>Netflix und Coursera haben ähnliche Konzepte entwickelt, aber nur </a:t>
            </a:r>
            <a:r>
              <a:rPr lang="de-DE" dirty="0" err="1"/>
              <a:t>GraphQL</a:t>
            </a:r>
            <a:r>
              <a:rPr lang="de-DE" dirty="0"/>
              <a:t> hat bisher einen größeren </a:t>
            </a:r>
            <a:r>
              <a:rPr lang="de-DE" dirty="0" err="1"/>
              <a:t>Bekannheitsgrad</a:t>
            </a:r>
            <a:r>
              <a:rPr lang="de-DE" dirty="0"/>
              <a:t> und Akzeptanz erreicht</a:t>
            </a:r>
          </a:p>
          <a:p>
            <a:r>
              <a:rPr lang="de-DE" dirty="0"/>
              <a:t>2015 wurde die Spezifikation dann als Open Source veröffentlicht und stetig weiter entwickelt.</a:t>
            </a:r>
          </a:p>
        </p:txBody>
      </p:sp>
      <p:sp>
        <p:nvSpPr>
          <p:cNvPr id="4" name="Foliennummernplatzhalter 3"/>
          <p:cNvSpPr>
            <a:spLocks noGrp="1"/>
          </p:cNvSpPr>
          <p:nvPr>
            <p:ph type="sldNum" sz="quarter" idx="5"/>
          </p:nvPr>
        </p:nvSpPr>
        <p:spPr/>
        <p:txBody>
          <a:bodyPr/>
          <a:lstStyle/>
          <a:p>
            <a:fld id="{4951A4F0-27A8-4C6D-A90A-FB4CDD31FFC6}" type="slidenum">
              <a:rPr lang="de-DE" smtClean="0"/>
              <a:t>7</a:t>
            </a:fld>
            <a:endParaRPr lang="de-DE"/>
          </a:p>
        </p:txBody>
      </p:sp>
    </p:spTree>
    <p:extLst>
      <p:ext uri="{BB962C8B-B14F-4D97-AF65-F5344CB8AC3E}">
        <p14:creationId xmlns:p14="http://schemas.microsoft.com/office/powerpoint/2010/main" val="12372910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Wird häufig mit Abfragesprache für Datenbanken verwechselt</a:t>
            </a:r>
          </a:p>
        </p:txBody>
      </p:sp>
      <p:sp>
        <p:nvSpPr>
          <p:cNvPr id="4" name="Foliennummernplatzhalter 3"/>
          <p:cNvSpPr>
            <a:spLocks noGrp="1"/>
          </p:cNvSpPr>
          <p:nvPr>
            <p:ph type="sldNum" sz="quarter" idx="5"/>
          </p:nvPr>
        </p:nvSpPr>
        <p:spPr/>
        <p:txBody>
          <a:bodyPr/>
          <a:lstStyle/>
          <a:p>
            <a:fld id="{4951A4F0-27A8-4C6D-A90A-FB4CDD31FFC6}" type="slidenum">
              <a:rPr lang="de-DE" smtClean="0"/>
              <a:t>9</a:t>
            </a:fld>
            <a:endParaRPr lang="de-DE"/>
          </a:p>
        </p:txBody>
      </p:sp>
    </p:spTree>
    <p:extLst>
      <p:ext uri="{BB962C8B-B14F-4D97-AF65-F5344CB8AC3E}">
        <p14:creationId xmlns:p14="http://schemas.microsoft.com/office/powerpoint/2010/main" val="10574085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Author</a:t>
            </a:r>
            <a:r>
              <a:rPr lang="de-DE" dirty="0"/>
              <a:t> = </a:t>
            </a:r>
            <a:r>
              <a:rPr lang="de-DE" dirty="0" err="1"/>
              <a:t>Object</a:t>
            </a:r>
            <a:r>
              <a:rPr lang="de-DE" dirty="0"/>
              <a:t> Type =&gt; Typ mit einem oder mehreren Datenfeldern. Kommt am Häufigsten in einem Schema vor</a:t>
            </a:r>
          </a:p>
          <a:p>
            <a:r>
              <a:rPr lang="de-DE" dirty="0"/>
              <a:t>Name = Feld des </a:t>
            </a:r>
            <a:r>
              <a:rPr lang="de-DE" dirty="0" err="1"/>
              <a:t>Author</a:t>
            </a:r>
            <a:r>
              <a:rPr lang="de-DE" dirty="0"/>
              <a:t> Typs</a:t>
            </a:r>
          </a:p>
          <a:p>
            <a:r>
              <a:rPr lang="de-DE" dirty="0"/>
              <a:t>String = einer der eingebauten Scalar Typen von </a:t>
            </a:r>
            <a:r>
              <a:rPr lang="de-DE" dirty="0" err="1"/>
              <a:t>GraphQL</a:t>
            </a:r>
            <a:r>
              <a:rPr lang="de-DE" dirty="0"/>
              <a:t>, können keine Unterselektion mehr besitzen und lösen sich zu einem einzigen Wert auf</a:t>
            </a:r>
          </a:p>
          <a:p>
            <a:r>
              <a:rPr lang="de-DE" dirty="0"/>
              <a:t>! = Das Feld ist nicht </a:t>
            </a:r>
            <a:r>
              <a:rPr lang="de-DE" dirty="0" err="1"/>
              <a:t>nullable</a:t>
            </a:r>
            <a:r>
              <a:rPr lang="de-DE" dirty="0"/>
              <a:t> =&gt; Server verspricht immer einen Wert zurück zu liefern</a:t>
            </a:r>
          </a:p>
        </p:txBody>
      </p:sp>
      <p:sp>
        <p:nvSpPr>
          <p:cNvPr id="4" name="Foliennummernplatzhalter 3"/>
          <p:cNvSpPr>
            <a:spLocks noGrp="1"/>
          </p:cNvSpPr>
          <p:nvPr>
            <p:ph type="sldNum" sz="quarter" idx="5"/>
          </p:nvPr>
        </p:nvSpPr>
        <p:spPr/>
        <p:txBody>
          <a:bodyPr/>
          <a:lstStyle/>
          <a:p>
            <a:fld id="{4951A4F0-27A8-4C6D-A90A-FB4CDD31FFC6}" type="slidenum">
              <a:rPr lang="de-DE" smtClean="0"/>
              <a:t>18</a:t>
            </a:fld>
            <a:endParaRPr lang="de-DE"/>
          </a:p>
        </p:txBody>
      </p:sp>
    </p:spTree>
    <p:extLst>
      <p:ext uri="{BB962C8B-B14F-4D97-AF65-F5344CB8AC3E}">
        <p14:creationId xmlns:p14="http://schemas.microsoft.com/office/powerpoint/2010/main" val="15189220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Author</a:t>
            </a:r>
            <a:r>
              <a:rPr lang="de-DE" dirty="0"/>
              <a:t> = </a:t>
            </a:r>
            <a:r>
              <a:rPr lang="de-DE" dirty="0" err="1"/>
              <a:t>Object</a:t>
            </a:r>
            <a:r>
              <a:rPr lang="de-DE" dirty="0"/>
              <a:t> Type =&gt; Typ mit einem oder mehreren Datenfeldern. Kommt am Häufigsten in einem Schema vor</a:t>
            </a:r>
          </a:p>
          <a:p>
            <a:r>
              <a:rPr lang="de-DE" dirty="0"/>
              <a:t>Name = Feld des </a:t>
            </a:r>
            <a:r>
              <a:rPr lang="de-DE" dirty="0" err="1"/>
              <a:t>Author</a:t>
            </a:r>
            <a:r>
              <a:rPr lang="de-DE" dirty="0"/>
              <a:t> Typs</a:t>
            </a:r>
          </a:p>
          <a:p>
            <a:r>
              <a:rPr lang="de-DE" dirty="0"/>
              <a:t>String = einer der eingebauten Scalar Typen von </a:t>
            </a:r>
            <a:r>
              <a:rPr lang="de-DE" dirty="0" err="1"/>
              <a:t>GraphQL</a:t>
            </a:r>
            <a:r>
              <a:rPr lang="de-DE" dirty="0"/>
              <a:t>, können keine Unterselektion mehr besitzen und lösen sich zu einem einzigen Wert auf</a:t>
            </a:r>
          </a:p>
          <a:p>
            <a:r>
              <a:rPr lang="de-DE" dirty="0"/>
              <a:t>! = Das Feld ist nicht </a:t>
            </a:r>
            <a:r>
              <a:rPr lang="de-DE" dirty="0" err="1"/>
              <a:t>nullable</a:t>
            </a:r>
            <a:r>
              <a:rPr lang="de-DE" dirty="0"/>
              <a:t> =&gt; Server verspricht immer einen Wert zurück zu liefern</a:t>
            </a:r>
          </a:p>
        </p:txBody>
      </p:sp>
      <p:sp>
        <p:nvSpPr>
          <p:cNvPr id="4" name="Foliennummernplatzhalter 3"/>
          <p:cNvSpPr>
            <a:spLocks noGrp="1"/>
          </p:cNvSpPr>
          <p:nvPr>
            <p:ph type="sldNum" sz="quarter" idx="5"/>
          </p:nvPr>
        </p:nvSpPr>
        <p:spPr/>
        <p:txBody>
          <a:bodyPr/>
          <a:lstStyle/>
          <a:p>
            <a:fld id="{4951A4F0-27A8-4C6D-A90A-FB4CDD31FFC6}" type="slidenum">
              <a:rPr lang="de-DE" smtClean="0"/>
              <a:t>19</a:t>
            </a:fld>
            <a:endParaRPr lang="de-DE"/>
          </a:p>
        </p:txBody>
      </p:sp>
    </p:spTree>
    <p:extLst>
      <p:ext uri="{BB962C8B-B14F-4D97-AF65-F5344CB8AC3E}">
        <p14:creationId xmlns:p14="http://schemas.microsoft.com/office/powerpoint/2010/main" val="20530846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F7D273-AFA6-4DD1-B871-A6BC1C813F5E}"/>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0B595D61-ED74-4C47-A421-67E4AA2F24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15A8D3AA-E8DC-4FDE-BAB6-0F02EBFC2898}"/>
              </a:ext>
            </a:extLst>
          </p:cNvPr>
          <p:cNvSpPr>
            <a:spLocks noGrp="1"/>
          </p:cNvSpPr>
          <p:nvPr>
            <p:ph type="dt" sz="half" idx="10"/>
          </p:nvPr>
        </p:nvSpPr>
        <p:spPr/>
        <p:txBody>
          <a:bodyPr/>
          <a:lstStyle/>
          <a:p>
            <a:fld id="{3A538C34-53B0-4EA9-8596-22F17B12308D}" type="datetimeFigureOut">
              <a:rPr lang="de-DE" smtClean="0"/>
              <a:t>01.04.2019</a:t>
            </a:fld>
            <a:endParaRPr lang="de-DE"/>
          </a:p>
        </p:txBody>
      </p:sp>
      <p:sp>
        <p:nvSpPr>
          <p:cNvPr id="5" name="Fußzeilenplatzhalter 4">
            <a:extLst>
              <a:ext uri="{FF2B5EF4-FFF2-40B4-BE49-F238E27FC236}">
                <a16:creationId xmlns:a16="http://schemas.microsoft.com/office/drawing/2014/main" id="{B6C49A83-A467-4D25-9C6B-657BB925DA6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DE228A7-0BC5-4E38-8279-1464734C7576}"/>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1720544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E24BDB-420B-472F-AF22-4FC4F305348B}"/>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E4209198-AEE8-417E-AA0B-658C736BAD28}"/>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127E0131-E416-49DE-8521-21AABE5F6C0D}"/>
              </a:ext>
            </a:extLst>
          </p:cNvPr>
          <p:cNvSpPr>
            <a:spLocks noGrp="1"/>
          </p:cNvSpPr>
          <p:nvPr>
            <p:ph type="dt" sz="half" idx="10"/>
          </p:nvPr>
        </p:nvSpPr>
        <p:spPr/>
        <p:txBody>
          <a:bodyPr/>
          <a:lstStyle/>
          <a:p>
            <a:fld id="{3A538C34-53B0-4EA9-8596-22F17B12308D}" type="datetimeFigureOut">
              <a:rPr lang="de-DE" smtClean="0"/>
              <a:t>01.04.2019</a:t>
            </a:fld>
            <a:endParaRPr lang="de-DE"/>
          </a:p>
        </p:txBody>
      </p:sp>
      <p:sp>
        <p:nvSpPr>
          <p:cNvPr id="5" name="Fußzeilenplatzhalter 4">
            <a:extLst>
              <a:ext uri="{FF2B5EF4-FFF2-40B4-BE49-F238E27FC236}">
                <a16:creationId xmlns:a16="http://schemas.microsoft.com/office/drawing/2014/main" id="{3B24B7EF-CFA2-4954-8079-56B0560B17DB}"/>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5B99ABA-FDFC-4EE6-9C1C-A189BBABA636}"/>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2079979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D9FBC0B7-5B15-41A2-ACDF-732479CCE2A3}"/>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C7A4CBB7-768F-41C6-A384-69D4674F4C7E}"/>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4ECC8A5E-2CFF-43DF-9C42-ADE09741025F}"/>
              </a:ext>
            </a:extLst>
          </p:cNvPr>
          <p:cNvSpPr>
            <a:spLocks noGrp="1"/>
          </p:cNvSpPr>
          <p:nvPr>
            <p:ph type="dt" sz="half" idx="10"/>
          </p:nvPr>
        </p:nvSpPr>
        <p:spPr/>
        <p:txBody>
          <a:bodyPr/>
          <a:lstStyle/>
          <a:p>
            <a:fld id="{3A538C34-53B0-4EA9-8596-22F17B12308D}" type="datetimeFigureOut">
              <a:rPr lang="de-DE" smtClean="0"/>
              <a:t>01.04.2019</a:t>
            </a:fld>
            <a:endParaRPr lang="de-DE"/>
          </a:p>
        </p:txBody>
      </p:sp>
      <p:sp>
        <p:nvSpPr>
          <p:cNvPr id="5" name="Fußzeilenplatzhalter 4">
            <a:extLst>
              <a:ext uri="{FF2B5EF4-FFF2-40B4-BE49-F238E27FC236}">
                <a16:creationId xmlns:a16="http://schemas.microsoft.com/office/drawing/2014/main" id="{2CA41752-8219-4B4C-B3AC-B8241EB797A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EF2471C-66D3-4507-AE51-EF2F69A69AD8}"/>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603319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ACBB6A-6E48-45F8-A6E6-76D79DE7C109}"/>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F8F34C76-F8E6-449B-8CBB-18CCD845147C}"/>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3AF1FEDF-C0C5-42AA-A0A8-46E99293BFF4}"/>
              </a:ext>
            </a:extLst>
          </p:cNvPr>
          <p:cNvSpPr>
            <a:spLocks noGrp="1"/>
          </p:cNvSpPr>
          <p:nvPr>
            <p:ph type="dt" sz="half" idx="10"/>
          </p:nvPr>
        </p:nvSpPr>
        <p:spPr/>
        <p:txBody>
          <a:bodyPr/>
          <a:lstStyle/>
          <a:p>
            <a:fld id="{3A538C34-53B0-4EA9-8596-22F17B12308D}" type="datetimeFigureOut">
              <a:rPr lang="de-DE" smtClean="0"/>
              <a:t>01.04.2019</a:t>
            </a:fld>
            <a:endParaRPr lang="de-DE"/>
          </a:p>
        </p:txBody>
      </p:sp>
      <p:sp>
        <p:nvSpPr>
          <p:cNvPr id="5" name="Fußzeilenplatzhalter 4">
            <a:extLst>
              <a:ext uri="{FF2B5EF4-FFF2-40B4-BE49-F238E27FC236}">
                <a16:creationId xmlns:a16="http://schemas.microsoft.com/office/drawing/2014/main" id="{86CD3D70-D13F-406E-8198-F089A8C38EE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463E6FF-C004-400D-BB31-E354B4830D3C}"/>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456002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D13915-06D9-4CF9-BED6-8A8A722BF4C7}"/>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B7087096-6601-4509-80B5-9861F0F42D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D7C63B69-2B17-4E71-9F38-D943F484FAFA}"/>
              </a:ext>
            </a:extLst>
          </p:cNvPr>
          <p:cNvSpPr>
            <a:spLocks noGrp="1"/>
          </p:cNvSpPr>
          <p:nvPr>
            <p:ph type="dt" sz="half" idx="10"/>
          </p:nvPr>
        </p:nvSpPr>
        <p:spPr/>
        <p:txBody>
          <a:bodyPr/>
          <a:lstStyle/>
          <a:p>
            <a:fld id="{3A538C34-53B0-4EA9-8596-22F17B12308D}" type="datetimeFigureOut">
              <a:rPr lang="de-DE" smtClean="0"/>
              <a:t>01.04.2019</a:t>
            </a:fld>
            <a:endParaRPr lang="de-DE"/>
          </a:p>
        </p:txBody>
      </p:sp>
      <p:sp>
        <p:nvSpPr>
          <p:cNvPr id="5" name="Fußzeilenplatzhalter 4">
            <a:extLst>
              <a:ext uri="{FF2B5EF4-FFF2-40B4-BE49-F238E27FC236}">
                <a16:creationId xmlns:a16="http://schemas.microsoft.com/office/drawing/2014/main" id="{7ECAE02A-E3EC-44AE-87D9-6B1D02DD233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0D688F8D-A6DF-4BC6-93BF-A7A699564916}"/>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1226822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8719AB-5847-4339-A55B-5593DD47678B}"/>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B80F228E-C0BC-4360-9D14-62B2EC568C57}"/>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211CEB62-9402-4FF8-86FE-3B379B501D5A}"/>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8E23CBC2-3470-4D15-8503-AF0853EAF794}"/>
              </a:ext>
            </a:extLst>
          </p:cNvPr>
          <p:cNvSpPr>
            <a:spLocks noGrp="1"/>
          </p:cNvSpPr>
          <p:nvPr>
            <p:ph type="dt" sz="half" idx="10"/>
          </p:nvPr>
        </p:nvSpPr>
        <p:spPr/>
        <p:txBody>
          <a:bodyPr/>
          <a:lstStyle/>
          <a:p>
            <a:fld id="{3A538C34-53B0-4EA9-8596-22F17B12308D}" type="datetimeFigureOut">
              <a:rPr lang="de-DE" smtClean="0"/>
              <a:t>01.04.2019</a:t>
            </a:fld>
            <a:endParaRPr lang="de-DE"/>
          </a:p>
        </p:txBody>
      </p:sp>
      <p:sp>
        <p:nvSpPr>
          <p:cNvPr id="6" name="Fußzeilenplatzhalter 5">
            <a:extLst>
              <a:ext uri="{FF2B5EF4-FFF2-40B4-BE49-F238E27FC236}">
                <a16:creationId xmlns:a16="http://schemas.microsoft.com/office/drawing/2014/main" id="{62B9DF26-2CF8-4EF8-AE71-4BE5D003648B}"/>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6C953710-85B7-49C9-B63E-AC5BF0072C9E}"/>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1483463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36F671-C8F7-4021-A13A-54782A44053C}"/>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BD9B9939-2112-4F03-AAC0-9FADC2511C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0E549FC8-3B02-417F-B6BF-1DAAC7CBBA1F}"/>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E42D0D73-4968-4E0B-B343-1A66696AFB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7525D3DE-C4EA-4C5A-9D9E-1564AAA1D52E}"/>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523537F9-7B18-4F57-A931-9AEDBFC9935E}"/>
              </a:ext>
            </a:extLst>
          </p:cNvPr>
          <p:cNvSpPr>
            <a:spLocks noGrp="1"/>
          </p:cNvSpPr>
          <p:nvPr>
            <p:ph type="dt" sz="half" idx="10"/>
          </p:nvPr>
        </p:nvSpPr>
        <p:spPr/>
        <p:txBody>
          <a:bodyPr/>
          <a:lstStyle/>
          <a:p>
            <a:fld id="{3A538C34-53B0-4EA9-8596-22F17B12308D}" type="datetimeFigureOut">
              <a:rPr lang="de-DE" smtClean="0"/>
              <a:t>01.04.2019</a:t>
            </a:fld>
            <a:endParaRPr lang="de-DE"/>
          </a:p>
        </p:txBody>
      </p:sp>
      <p:sp>
        <p:nvSpPr>
          <p:cNvPr id="8" name="Fußzeilenplatzhalter 7">
            <a:extLst>
              <a:ext uri="{FF2B5EF4-FFF2-40B4-BE49-F238E27FC236}">
                <a16:creationId xmlns:a16="http://schemas.microsoft.com/office/drawing/2014/main" id="{1DB58B73-5325-4BFE-BBF0-3C411BA3302E}"/>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6921D8FF-7822-4CFA-94E2-088CDA5AC41E}"/>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328326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0C3CB6-37A7-4993-92E5-19D6AC5790A7}"/>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EC34136F-870E-4406-A5ED-BC289094AE0B}"/>
              </a:ext>
            </a:extLst>
          </p:cNvPr>
          <p:cNvSpPr>
            <a:spLocks noGrp="1"/>
          </p:cNvSpPr>
          <p:nvPr>
            <p:ph type="dt" sz="half" idx="10"/>
          </p:nvPr>
        </p:nvSpPr>
        <p:spPr/>
        <p:txBody>
          <a:bodyPr/>
          <a:lstStyle/>
          <a:p>
            <a:fld id="{3A538C34-53B0-4EA9-8596-22F17B12308D}" type="datetimeFigureOut">
              <a:rPr lang="de-DE" smtClean="0"/>
              <a:t>01.04.2019</a:t>
            </a:fld>
            <a:endParaRPr lang="de-DE"/>
          </a:p>
        </p:txBody>
      </p:sp>
      <p:sp>
        <p:nvSpPr>
          <p:cNvPr id="4" name="Fußzeilenplatzhalter 3">
            <a:extLst>
              <a:ext uri="{FF2B5EF4-FFF2-40B4-BE49-F238E27FC236}">
                <a16:creationId xmlns:a16="http://schemas.microsoft.com/office/drawing/2014/main" id="{90887004-952A-43BD-8F98-ED6C4FA313B8}"/>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59678ADE-A307-4D74-91C3-97E89DEB4D47}"/>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1776897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FA50B48F-16E8-45FD-B349-3DC692E85890}"/>
              </a:ext>
            </a:extLst>
          </p:cNvPr>
          <p:cNvSpPr>
            <a:spLocks noGrp="1"/>
          </p:cNvSpPr>
          <p:nvPr>
            <p:ph type="dt" sz="half" idx="10"/>
          </p:nvPr>
        </p:nvSpPr>
        <p:spPr/>
        <p:txBody>
          <a:bodyPr/>
          <a:lstStyle/>
          <a:p>
            <a:fld id="{3A538C34-53B0-4EA9-8596-22F17B12308D}" type="datetimeFigureOut">
              <a:rPr lang="de-DE" smtClean="0"/>
              <a:t>01.04.2019</a:t>
            </a:fld>
            <a:endParaRPr lang="de-DE"/>
          </a:p>
        </p:txBody>
      </p:sp>
      <p:sp>
        <p:nvSpPr>
          <p:cNvPr id="3" name="Fußzeilenplatzhalter 2">
            <a:extLst>
              <a:ext uri="{FF2B5EF4-FFF2-40B4-BE49-F238E27FC236}">
                <a16:creationId xmlns:a16="http://schemas.microsoft.com/office/drawing/2014/main" id="{FB5BEB27-8D92-449C-93D5-2C7CA56E4998}"/>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CED5E10C-D469-4D04-94B0-AB97C8A00A40}"/>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2563688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A41C84-E697-47E8-AA90-40B6BA461498}"/>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4508AA02-093A-4369-A9DC-9B3DCB6658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403CE4F5-DF9F-4DF7-AC3B-5FA9439995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CFF7CC9B-5AB6-4E93-A6F9-D5A6846F6ABA}"/>
              </a:ext>
            </a:extLst>
          </p:cNvPr>
          <p:cNvSpPr>
            <a:spLocks noGrp="1"/>
          </p:cNvSpPr>
          <p:nvPr>
            <p:ph type="dt" sz="half" idx="10"/>
          </p:nvPr>
        </p:nvSpPr>
        <p:spPr/>
        <p:txBody>
          <a:bodyPr/>
          <a:lstStyle/>
          <a:p>
            <a:fld id="{3A538C34-53B0-4EA9-8596-22F17B12308D}" type="datetimeFigureOut">
              <a:rPr lang="de-DE" smtClean="0"/>
              <a:t>01.04.2019</a:t>
            </a:fld>
            <a:endParaRPr lang="de-DE"/>
          </a:p>
        </p:txBody>
      </p:sp>
      <p:sp>
        <p:nvSpPr>
          <p:cNvPr id="6" name="Fußzeilenplatzhalter 5">
            <a:extLst>
              <a:ext uri="{FF2B5EF4-FFF2-40B4-BE49-F238E27FC236}">
                <a16:creationId xmlns:a16="http://schemas.microsoft.com/office/drawing/2014/main" id="{358C1976-8B79-426C-B878-02B81C2044D7}"/>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DA5CC724-9EAB-41AF-95F0-812A8A53E52B}"/>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2035219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4BBEAA-2A40-4D32-8D69-E7340ADEE334}"/>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233F43C1-0EC1-46F4-81CA-EAD664A771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A48F6C7F-FB03-42BA-9924-815C967FC1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E1A916F7-29AC-4331-AC00-0F6365063655}"/>
              </a:ext>
            </a:extLst>
          </p:cNvPr>
          <p:cNvSpPr>
            <a:spLocks noGrp="1"/>
          </p:cNvSpPr>
          <p:nvPr>
            <p:ph type="dt" sz="half" idx="10"/>
          </p:nvPr>
        </p:nvSpPr>
        <p:spPr/>
        <p:txBody>
          <a:bodyPr/>
          <a:lstStyle/>
          <a:p>
            <a:fld id="{3A538C34-53B0-4EA9-8596-22F17B12308D}" type="datetimeFigureOut">
              <a:rPr lang="de-DE" smtClean="0"/>
              <a:t>01.04.2019</a:t>
            </a:fld>
            <a:endParaRPr lang="de-DE"/>
          </a:p>
        </p:txBody>
      </p:sp>
      <p:sp>
        <p:nvSpPr>
          <p:cNvPr id="6" name="Fußzeilenplatzhalter 5">
            <a:extLst>
              <a:ext uri="{FF2B5EF4-FFF2-40B4-BE49-F238E27FC236}">
                <a16:creationId xmlns:a16="http://schemas.microsoft.com/office/drawing/2014/main" id="{0883EB1B-9F08-4551-8068-C323B55ADED5}"/>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C891D7A3-46AD-430D-AF11-EE5FF16301D7}"/>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1707508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6BE75E26-C9AB-4A1B-BF58-FD21346F01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620474DA-7F73-41FF-A0E2-EDB1449735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D2B49BD1-EC1A-48F7-9C50-CDA8B12630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538C34-53B0-4EA9-8596-22F17B12308D}" type="datetimeFigureOut">
              <a:rPr lang="de-DE" smtClean="0"/>
              <a:t>01.04.2019</a:t>
            </a:fld>
            <a:endParaRPr lang="de-DE"/>
          </a:p>
        </p:txBody>
      </p:sp>
      <p:sp>
        <p:nvSpPr>
          <p:cNvPr id="5" name="Fußzeilenplatzhalter 4">
            <a:extLst>
              <a:ext uri="{FF2B5EF4-FFF2-40B4-BE49-F238E27FC236}">
                <a16:creationId xmlns:a16="http://schemas.microsoft.com/office/drawing/2014/main" id="{4F19E976-C4FB-4B3A-B59A-2929A7C976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93541479-259D-40B6-A56B-E7ADBFB29C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2C0FD6-990D-491B-9BE0-8A1B94641987}" type="slidenum">
              <a:rPr lang="de-DE" smtClean="0"/>
              <a:t>‹Nr.›</a:t>
            </a:fld>
            <a:endParaRPr lang="de-DE"/>
          </a:p>
        </p:txBody>
      </p:sp>
    </p:spTree>
    <p:extLst>
      <p:ext uri="{BB962C8B-B14F-4D97-AF65-F5344CB8AC3E}">
        <p14:creationId xmlns:p14="http://schemas.microsoft.com/office/powerpoint/2010/main" val="5680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4.xml"/><Relationship Id="rId6" Type="http://schemas.openxmlformats.org/officeDocument/2006/relationships/image" Target="../media/image7.svg"/><Relationship Id="rId5" Type="http://schemas.openxmlformats.org/officeDocument/2006/relationships/image" Target="../media/image5.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1.sv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9.sv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1.svg"/></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9.svg"/></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www.howtographql.com/" TargetMode="External"/><Relationship Id="rId2" Type="http://schemas.openxmlformats.org/officeDocument/2006/relationships/notesSlide" Target="../notesSlides/notesSlide29.xml"/><Relationship Id="rId1" Type="http://schemas.openxmlformats.org/officeDocument/2006/relationships/slideLayout" Target="../slideLayouts/slideLayout6.xml"/><Relationship Id="rId6" Type="http://schemas.openxmlformats.org/officeDocument/2006/relationships/hyperlink" Target="https://github.com/prisma/graphql-yoga" TargetMode="External"/><Relationship Id="rId5" Type="http://schemas.openxmlformats.org/officeDocument/2006/relationships/hyperlink" Target="https://www.apollographql.com/docs/angular/" TargetMode="External"/><Relationship Id="rId4" Type="http://schemas.openxmlformats.org/officeDocument/2006/relationships/hyperlink" Target="https://graphql.org/" TargetMode="External"/></Relationships>
</file>

<file path=ppt/slides/_rels/slide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2.svg"/><Relationship Id="rId3" Type="http://schemas.openxmlformats.org/officeDocument/2006/relationships/image" Target="../media/image8.png"/><Relationship Id="rId7" Type="http://schemas.openxmlformats.org/officeDocument/2006/relationships/image" Target="../media/image15.svg"/><Relationship Id="rId12" Type="http://schemas.openxmlformats.org/officeDocument/2006/relationships/image" Target="../media/image1.png"/><Relationship Id="rId2" Type="http://schemas.openxmlformats.org/officeDocument/2006/relationships/hyperlink" Target="https://github.com/graphql/graphql-js" TargetMode="External"/><Relationship Id="rId1" Type="http://schemas.openxmlformats.org/officeDocument/2006/relationships/slideLayout" Target="../slideLayouts/slideLayout6.xml"/><Relationship Id="rId6" Type="http://schemas.openxmlformats.org/officeDocument/2006/relationships/image" Target="../media/image9.png"/><Relationship Id="rId11" Type="http://schemas.openxmlformats.org/officeDocument/2006/relationships/image" Target="../media/image19.svg"/><Relationship Id="rId5" Type="http://schemas.openxmlformats.org/officeDocument/2006/relationships/hyperlink" Target="https://graphql.github.io/graphql-spec/" TargetMode="External"/><Relationship Id="rId10" Type="http://schemas.openxmlformats.org/officeDocument/2006/relationships/image" Target="../media/image11.png"/><Relationship Id="rId4" Type="http://schemas.openxmlformats.org/officeDocument/2006/relationships/image" Target="../media/image13.svg"/><Relationship Id="rId9" Type="http://schemas.openxmlformats.org/officeDocument/2006/relationships/image" Target="../media/image17.svg"/><Relationship Id="rId1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9.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01C4FBAE-6C6D-4E7C-81B3-BBA7A9E99A41}"/>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5016000" y="3432319"/>
            <a:ext cx="2160000" cy="2160000"/>
          </a:xfrm>
          <a:prstGeom prst="rect">
            <a:avLst/>
          </a:prstGeom>
        </p:spPr>
      </p:pic>
      <p:sp>
        <p:nvSpPr>
          <p:cNvPr id="2" name="Titel 1">
            <a:extLst>
              <a:ext uri="{FF2B5EF4-FFF2-40B4-BE49-F238E27FC236}">
                <a16:creationId xmlns:a16="http://schemas.microsoft.com/office/drawing/2014/main" id="{C22C7634-837A-4501-A673-C1AB527B9B30}"/>
              </a:ext>
            </a:extLst>
          </p:cNvPr>
          <p:cNvSpPr>
            <a:spLocks noGrp="1"/>
          </p:cNvSpPr>
          <p:nvPr>
            <p:ph type="ctrTitle"/>
          </p:nvPr>
        </p:nvSpPr>
        <p:spPr>
          <a:xfrm>
            <a:off x="1524000" y="184915"/>
            <a:ext cx="9144000" cy="2387600"/>
          </a:xfrm>
        </p:spPr>
        <p:txBody>
          <a:bodyPr/>
          <a:lstStyle/>
          <a:p>
            <a:r>
              <a:rPr lang="de-DE" dirty="0" err="1">
                <a:solidFill>
                  <a:schemeClr val="bg1"/>
                </a:solidFill>
              </a:rPr>
              <a:t>GraphQL</a:t>
            </a:r>
            <a:endParaRPr lang="de-DE" dirty="0">
              <a:solidFill>
                <a:schemeClr val="bg1"/>
              </a:solidFill>
            </a:endParaRPr>
          </a:p>
        </p:txBody>
      </p:sp>
      <p:sp>
        <p:nvSpPr>
          <p:cNvPr id="3" name="Untertitel 2">
            <a:extLst>
              <a:ext uri="{FF2B5EF4-FFF2-40B4-BE49-F238E27FC236}">
                <a16:creationId xmlns:a16="http://schemas.microsoft.com/office/drawing/2014/main" id="{9F05C59B-393C-4A4D-AF69-AC26B6E1A51B}"/>
              </a:ext>
            </a:extLst>
          </p:cNvPr>
          <p:cNvSpPr>
            <a:spLocks noGrp="1"/>
          </p:cNvSpPr>
          <p:nvPr>
            <p:ph type="subTitle" idx="1"/>
          </p:nvPr>
        </p:nvSpPr>
        <p:spPr>
          <a:xfrm>
            <a:off x="1524000" y="2664590"/>
            <a:ext cx="9144000" cy="1655762"/>
          </a:xfrm>
        </p:spPr>
        <p:txBody>
          <a:bodyPr/>
          <a:lstStyle/>
          <a:p>
            <a:r>
              <a:rPr lang="de-DE" dirty="0">
                <a:solidFill>
                  <a:schemeClr val="bg1"/>
                </a:solidFill>
              </a:rPr>
              <a:t>Das bessere REST?</a:t>
            </a:r>
          </a:p>
        </p:txBody>
      </p:sp>
      <p:pic>
        <p:nvPicPr>
          <p:cNvPr id="6" name="Picture 6">
            <a:extLst>
              <a:ext uri="{FF2B5EF4-FFF2-40B4-BE49-F238E27FC236}">
                <a16:creationId xmlns:a16="http://schemas.microsoft.com/office/drawing/2014/main" id="{8A5095CF-1E67-4EF5-B79B-6AFCA17C1EAA}"/>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40769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EA030FA5-D32F-4568-B2D5-AFE0D1428D14}"/>
              </a:ext>
            </a:extLst>
          </p:cNvPr>
          <p:cNvSpPr/>
          <p:nvPr/>
        </p:nvSpPr>
        <p:spPr>
          <a:xfrm>
            <a:off x="3924014" y="2551837"/>
            <a:ext cx="4343972" cy="17543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79C6"/>
                </a:solidFill>
                <a:effectLst/>
                <a:uLnTx/>
                <a:uFillTx/>
                <a:latin typeface="Fira Code" panose="020B0509050000020004" pitchFamily="49" charset="0"/>
                <a:ea typeface="+mn-ea"/>
                <a:cs typeface="+mn-cs"/>
              </a:rPr>
              <a:t>query</a:t>
            </a:r>
            <a:r>
              <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r>
              <a:rPr kumimoji="0" lang="en-US" sz="1800" b="0" i="0" u="none" strike="noStrike" kern="1200" cap="none" spc="0" normalizeH="0" baseline="0" noProof="0" dirty="0" err="1">
                <a:ln>
                  <a:noFill/>
                </a:ln>
                <a:solidFill>
                  <a:srgbClr val="50FA7B"/>
                </a:solidFill>
                <a:effectLst/>
                <a:uLnTx/>
                <a:uFillTx/>
                <a:latin typeface="Fira Code" panose="020B0509050000020004" pitchFamily="49" charset="0"/>
                <a:ea typeface="+mn-ea"/>
                <a:cs typeface="+mn-cs"/>
              </a:rPr>
              <a:t>PostsTitleAndContent</a:t>
            </a:r>
            <a:r>
              <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1FA8C"/>
                </a:solidFill>
                <a:effectLst/>
                <a:uLnTx/>
                <a:uFillTx/>
                <a:latin typeface="Fira Code" panose="020B0509050000020004" pitchFamily="49" charset="0"/>
                <a:ea typeface="+mn-ea"/>
                <a:cs typeface="+mn-cs"/>
              </a:rPr>
              <a:t>    posts</a:t>
            </a:r>
            <a:r>
              <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1FA8C"/>
                </a:solidFill>
                <a:effectLst/>
                <a:uLnTx/>
                <a:uFillTx/>
                <a:latin typeface="Fira Code" panose="020B0509050000020004" pitchFamily="49" charset="0"/>
                <a:ea typeface="+mn-ea"/>
                <a:cs typeface="+mn-cs"/>
              </a:rPr>
              <a:t>        title</a:t>
            </a:r>
            <a:endPar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1FA8C"/>
                </a:solidFill>
                <a:effectLst/>
                <a:uLnTx/>
                <a:uFillTx/>
                <a:latin typeface="Fira Code" panose="020B0509050000020004" pitchFamily="49" charset="0"/>
                <a:ea typeface="+mn-ea"/>
                <a:cs typeface="+mn-cs"/>
              </a:rPr>
              <a:t>        content</a:t>
            </a:r>
            <a:endPar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a:t>
            </a:r>
          </a:p>
        </p:txBody>
      </p:sp>
      <p:pic>
        <p:nvPicPr>
          <p:cNvPr id="3" name="Picture 6">
            <a:extLst>
              <a:ext uri="{FF2B5EF4-FFF2-40B4-BE49-F238E27FC236}">
                <a16:creationId xmlns:a16="http://schemas.microsoft.com/office/drawing/2014/main" id="{95304938-8737-439A-B18B-96DED9B5437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6" name="Titel 4">
            <a:extLst>
              <a:ext uri="{FF2B5EF4-FFF2-40B4-BE49-F238E27FC236}">
                <a16:creationId xmlns:a16="http://schemas.microsoft.com/office/drawing/2014/main" id="{13D31E87-1475-444D-B032-F4D3721C269A}"/>
              </a:ext>
            </a:extLst>
          </p:cNvPr>
          <p:cNvSpPr>
            <a:spLocks noGrp="1"/>
          </p:cNvSpPr>
          <p:nvPr>
            <p:ph type="title"/>
          </p:nvPr>
        </p:nvSpPr>
        <p:spPr>
          <a:xfrm>
            <a:off x="838200" y="365125"/>
            <a:ext cx="10515600" cy="1325563"/>
          </a:xfrm>
        </p:spPr>
        <p:txBody>
          <a:bodyPr/>
          <a:lstStyle/>
          <a:p>
            <a:pPr algn="ctr"/>
            <a:r>
              <a:rPr lang="de-DE" dirty="0">
                <a:solidFill>
                  <a:schemeClr val="bg1"/>
                </a:solidFill>
              </a:rPr>
              <a:t>Datenabfrage</a:t>
            </a:r>
          </a:p>
        </p:txBody>
      </p:sp>
    </p:spTree>
    <p:extLst>
      <p:ext uri="{BB962C8B-B14F-4D97-AF65-F5344CB8AC3E}">
        <p14:creationId xmlns:p14="http://schemas.microsoft.com/office/powerpoint/2010/main" val="36723029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EA030FA5-D32F-4568-B2D5-AFE0D1428D14}"/>
              </a:ext>
            </a:extLst>
          </p:cNvPr>
          <p:cNvSpPr/>
          <p:nvPr/>
        </p:nvSpPr>
        <p:spPr>
          <a:xfrm>
            <a:off x="3924014" y="2551837"/>
            <a:ext cx="4343972" cy="17543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79C6"/>
                </a:solidFill>
                <a:effectLst/>
                <a:uLnTx/>
                <a:uFillTx/>
                <a:latin typeface="Fira Code" panose="020B0509050000020004" pitchFamily="49" charset="0"/>
                <a:ea typeface="+mn-ea"/>
                <a:cs typeface="+mn-cs"/>
              </a:rPr>
              <a:t>query</a:t>
            </a:r>
            <a:r>
              <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r>
              <a:rPr kumimoji="0" lang="en-US" sz="1800" b="0" i="0" u="none" strike="noStrike" kern="1200" cap="none" spc="0" normalizeH="0" baseline="0" noProof="0" dirty="0" err="1">
                <a:ln>
                  <a:noFill/>
                </a:ln>
                <a:solidFill>
                  <a:srgbClr val="E7E6E6">
                    <a:lumMod val="75000"/>
                  </a:srgbClr>
                </a:solidFill>
                <a:effectLst/>
                <a:uLnTx/>
                <a:uFillTx/>
                <a:latin typeface="Fira Code" panose="020B0509050000020004" pitchFamily="49" charset="0"/>
                <a:ea typeface="+mn-ea"/>
                <a:cs typeface="+mn-cs"/>
              </a:rPr>
              <a:t>PostsTitleAndContent</a:t>
            </a:r>
            <a:r>
              <a:rPr kumimoji="0" lang="en-US" sz="1800" b="0" i="0" u="none" strike="noStrike" kern="1200" cap="none" spc="0" normalizeH="0" baseline="0" noProof="0" dirty="0">
                <a:ln>
                  <a:noFill/>
                </a:ln>
                <a:solidFill>
                  <a:srgbClr val="E7E6E6">
                    <a:lumMod val="75000"/>
                  </a:srgbClr>
                </a:solidFill>
                <a:effectLst/>
                <a:uLnTx/>
                <a:uFillTx/>
                <a:latin typeface="Fira Code" panose="020B050905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7E6E6">
                    <a:lumMod val="75000"/>
                  </a:srgbClr>
                </a:solidFill>
                <a:effectLst/>
                <a:uLnTx/>
                <a:uFillTx/>
                <a:latin typeface="Fira Code" panose="020B0509050000020004" pitchFamily="49" charset="0"/>
                <a:ea typeface="+mn-ea"/>
                <a:cs typeface="+mn-cs"/>
              </a:rPr>
              <a:t>    posts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7E6E6">
                    <a:lumMod val="75000"/>
                  </a:srgbClr>
                </a:solidFill>
                <a:effectLst/>
                <a:uLnTx/>
                <a:uFillTx/>
                <a:latin typeface="Fira Code" panose="020B0509050000020004" pitchFamily="49" charset="0"/>
                <a:ea typeface="+mn-ea"/>
                <a:cs typeface="+mn-cs"/>
              </a:rPr>
              <a:t>        title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7E6E6">
                    <a:lumMod val="75000"/>
                  </a:srgbClr>
                </a:solidFill>
                <a:effectLst/>
                <a:uLnTx/>
                <a:uFillTx/>
                <a:latin typeface="Fira Code" panose="020B0509050000020004" pitchFamily="49" charset="0"/>
                <a:ea typeface="+mn-ea"/>
                <a:cs typeface="+mn-cs"/>
              </a:rPr>
              <a:t>        content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7E6E6">
                    <a:lumMod val="75000"/>
                  </a:srgbClr>
                </a:solidFill>
                <a:effectLst/>
                <a:uLnTx/>
                <a:uFillTx/>
                <a:latin typeface="Fira Code" panose="020B050905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7E6E6">
                    <a:lumMod val="75000"/>
                  </a:srgbClr>
                </a:solidFill>
                <a:effectLst/>
                <a:uLnTx/>
                <a:uFillTx/>
                <a:latin typeface="Fira Code" panose="020B0509050000020004" pitchFamily="49" charset="0"/>
                <a:ea typeface="+mn-ea"/>
                <a:cs typeface="+mn-cs"/>
              </a:rPr>
              <a:t>}</a:t>
            </a:r>
          </a:p>
        </p:txBody>
      </p:sp>
      <p:sp>
        <p:nvSpPr>
          <p:cNvPr id="2" name="Rechteck 1">
            <a:extLst>
              <a:ext uri="{FF2B5EF4-FFF2-40B4-BE49-F238E27FC236}">
                <a16:creationId xmlns:a16="http://schemas.microsoft.com/office/drawing/2014/main" id="{C0C89332-EAA2-45A9-8A22-9B4244C56635}"/>
              </a:ext>
            </a:extLst>
          </p:cNvPr>
          <p:cNvSpPr/>
          <p:nvPr/>
        </p:nvSpPr>
        <p:spPr>
          <a:xfrm>
            <a:off x="3430719" y="1354411"/>
            <a:ext cx="1835675" cy="419387"/>
          </a:xfrm>
          <a:prstGeom prst="rect">
            <a:avLst/>
          </a:prstGeom>
          <a:noFill/>
          <a:ln w="12700">
            <a:solidFill>
              <a:srgbClr val="F577C0"/>
            </a:solid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F577C0"/>
                </a:solidFill>
                <a:effectLst/>
                <a:uLnTx/>
                <a:uFillTx/>
                <a:latin typeface="Calibri" panose="020F0502020204030204"/>
                <a:ea typeface="+mn-ea"/>
                <a:cs typeface="+mn-cs"/>
              </a:rPr>
              <a:t>Operation Type</a:t>
            </a:r>
          </a:p>
        </p:txBody>
      </p:sp>
      <p:cxnSp>
        <p:nvCxnSpPr>
          <p:cNvPr id="4" name="Gerade Verbindung mit Pfeil 3">
            <a:extLst>
              <a:ext uri="{FF2B5EF4-FFF2-40B4-BE49-F238E27FC236}">
                <a16:creationId xmlns:a16="http://schemas.microsoft.com/office/drawing/2014/main" id="{45F2B197-C07B-41D3-B398-F9D12F240DED}"/>
              </a:ext>
            </a:extLst>
          </p:cNvPr>
          <p:cNvCxnSpPr>
            <a:stCxn id="2" idx="2"/>
          </p:cNvCxnSpPr>
          <p:nvPr/>
        </p:nvCxnSpPr>
        <p:spPr>
          <a:xfrm flipH="1">
            <a:off x="4338244" y="1773798"/>
            <a:ext cx="10313" cy="778039"/>
          </a:xfrm>
          <a:prstGeom prst="straightConnector1">
            <a:avLst/>
          </a:prstGeom>
          <a:ln w="12700">
            <a:solidFill>
              <a:srgbClr val="F577C0"/>
            </a:solidFill>
            <a:tailEnd type="triangle"/>
          </a:ln>
        </p:spPr>
        <p:style>
          <a:lnRef idx="1">
            <a:schemeClr val="accent1"/>
          </a:lnRef>
          <a:fillRef idx="0">
            <a:schemeClr val="accent1"/>
          </a:fillRef>
          <a:effectRef idx="0">
            <a:schemeClr val="accent1"/>
          </a:effectRef>
          <a:fontRef idx="minor">
            <a:schemeClr val="tx1"/>
          </a:fontRef>
        </p:style>
      </p:cxnSp>
      <p:pic>
        <p:nvPicPr>
          <p:cNvPr id="5" name="Picture 6">
            <a:extLst>
              <a:ext uri="{FF2B5EF4-FFF2-40B4-BE49-F238E27FC236}">
                <a16:creationId xmlns:a16="http://schemas.microsoft.com/office/drawing/2014/main" id="{BB9C04D6-F394-4D1E-96D2-ADEB04F78FE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6" name="Titel 4">
            <a:extLst>
              <a:ext uri="{FF2B5EF4-FFF2-40B4-BE49-F238E27FC236}">
                <a16:creationId xmlns:a16="http://schemas.microsoft.com/office/drawing/2014/main" id="{F4454CB3-97CF-4EAD-B669-9BD58C834AF4}"/>
              </a:ext>
            </a:extLst>
          </p:cNvPr>
          <p:cNvSpPr>
            <a:spLocks noGrp="1"/>
          </p:cNvSpPr>
          <p:nvPr>
            <p:ph type="title"/>
          </p:nvPr>
        </p:nvSpPr>
        <p:spPr>
          <a:xfrm>
            <a:off x="838200" y="365125"/>
            <a:ext cx="10515600" cy="1325563"/>
          </a:xfrm>
        </p:spPr>
        <p:txBody>
          <a:bodyPr/>
          <a:lstStyle/>
          <a:p>
            <a:pPr algn="ctr"/>
            <a:r>
              <a:rPr lang="de-DE" dirty="0">
                <a:solidFill>
                  <a:schemeClr val="bg1"/>
                </a:solidFill>
              </a:rPr>
              <a:t>Datenabfrage</a:t>
            </a:r>
          </a:p>
        </p:txBody>
      </p:sp>
    </p:spTree>
    <p:extLst>
      <p:ext uri="{BB962C8B-B14F-4D97-AF65-F5344CB8AC3E}">
        <p14:creationId xmlns:p14="http://schemas.microsoft.com/office/powerpoint/2010/main" val="23547653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EA030FA5-D32F-4568-B2D5-AFE0D1428D14}"/>
              </a:ext>
            </a:extLst>
          </p:cNvPr>
          <p:cNvSpPr/>
          <p:nvPr/>
        </p:nvSpPr>
        <p:spPr>
          <a:xfrm>
            <a:off x="3924014" y="2551837"/>
            <a:ext cx="4343972" cy="17543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7E6E6">
                    <a:lumMod val="75000"/>
                  </a:srgbClr>
                </a:solidFill>
                <a:effectLst/>
                <a:uLnTx/>
                <a:uFillTx/>
                <a:latin typeface="Fira Code" panose="020B0509050000020004" pitchFamily="49" charset="0"/>
                <a:ea typeface="+mn-ea"/>
                <a:cs typeface="+mn-cs"/>
              </a:rPr>
              <a:t>query</a:t>
            </a:r>
            <a:r>
              <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r>
              <a:rPr kumimoji="0" lang="en-US" sz="1800" b="0" i="0" u="none" strike="noStrike" kern="1200" cap="none" spc="0" normalizeH="0" baseline="0" noProof="0" dirty="0" err="1">
                <a:ln>
                  <a:noFill/>
                </a:ln>
                <a:solidFill>
                  <a:srgbClr val="50FA7B"/>
                </a:solidFill>
                <a:effectLst/>
                <a:uLnTx/>
                <a:uFillTx/>
                <a:latin typeface="Fira Code" panose="020B0509050000020004" pitchFamily="49" charset="0"/>
                <a:ea typeface="+mn-ea"/>
                <a:cs typeface="+mn-cs"/>
              </a:rPr>
              <a:t>PostsTitleAndContent</a:t>
            </a:r>
            <a:r>
              <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r>
              <a:rPr kumimoji="0" lang="en-US" sz="1800" b="0" i="0" u="none" strike="noStrike" kern="1200" cap="none" spc="0" normalizeH="0" baseline="0" noProof="0" dirty="0">
                <a:ln>
                  <a:noFill/>
                </a:ln>
                <a:solidFill>
                  <a:srgbClr val="E7E6E6">
                    <a:lumMod val="75000"/>
                  </a:srgbClr>
                </a:solidFill>
                <a:effectLst/>
                <a:uLnTx/>
                <a:uFillTx/>
                <a:latin typeface="Fira Code" panose="020B05090500000200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7E6E6">
                    <a:lumMod val="75000"/>
                  </a:srgbClr>
                </a:solidFill>
                <a:effectLst/>
                <a:uLnTx/>
                <a:uFillTx/>
                <a:latin typeface="Fira Code" panose="020B0509050000020004" pitchFamily="49" charset="0"/>
                <a:ea typeface="+mn-ea"/>
                <a:cs typeface="+mn-cs"/>
              </a:rPr>
              <a:t>    posts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7E6E6">
                    <a:lumMod val="75000"/>
                  </a:srgbClr>
                </a:solidFill>
                <a:effectLst/>
                <a:uLnTx/>
                <a:uFillTx/>
                <a:latin typeface="Fira Code" panose="020B0509050000020004" pitchFamily="49" charset="0"/>
                <a:ea typeface="+mn-ea"/>
                <a:cs typeface="+mn-cs"/>
              </a:rPr>
              <a:t>        title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7E6E6">
                    <a:lumMod val="75000"/>
                  </a:srgbClr>
                </a:solidFill>
                <a:effectLst/>
                <a:uLnTx/>
                <a:uFillTx/>
                <a:latin typeface="Fira Code" panose="020B0509050000020004" pitchFamily="49" charset="0"/>
                <a:ea typeface="+mn-ea"/>
                <a:cs typeface="+mn-cs"/>
              </a:rPr>
              <a:t>        content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7E6E6">
                    <a:lumMod val="75000"/>
                  </a:srgbClr>
                </a:solidFill>
                <a:effectLst/>
                <a:uLnTx/>
                <a:uFillTx/>
                <a:latin typeface="Fira Code" panose="020B050905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7E6E6">
                    <a:lumMod val="75000"/>
                  </a:srgbClr>
                </a:solidFill>
                <a:effectLst/>
                <a:uLnTx/>
                <a:uFillTx/>
                <a:latin typeface="Fira Code" panose="020B0509050000020004" pitchFamily="49" charset="0"/>
                <a:ea typeface="+mn-ea"/>
                <a:cs typeface="+mn-cs"/>
              </a:rPr>
              <a:t>}</a:t>
            </a:r>
          </a:p>
        </p:txBody>
      </p:sp>
      <p:sp>
        <p:nvSpPr>
          <p:cNvPr id="3" name="Rechteck 2">
            <a:extLst>
              <a:ext uri="{FF2B5EF4-FFF2-40B4-BE49-F238E27FC236}">
                <a16:creationId xmlns:a16="http://schemas.microsoft.com/office/drawing/2014/main" id="{D442E31C-7269-41BE-9BF4-7AF922CAF406}"/>
              </a:ext>
            </a:extLst>
          </p:cNvPr>
          <p:cNvSpPr/>
          <p:nvPr/>
        </p:nvSpPr>
        <p:spPr>
          <a:xfrm>
            <a:off x="5630782" y="1354411"/>
            <a:ext cx="1835675" cy="419387"/>
          </a:xfrm>
          <a:prstGeom prst="rect">
            <a:avLst/>
          </a:prstGeom>
          <a:noFill/>
          <a:ln w="12700">
            <a:solidFill>
              <a:srgbClr val="50FA7B"/>
            </a:solid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50FA7B"/>
                </a:solidFill>
                <a:effectLst/>
                <a:uLnTx/>
                <a:uFillTx/>
                <a:latin typeface="Calibri" panose="020F0502020204030204"/>
                <a:ea typeface="+mn-ea"/>
                <a:cs typeface="+mn-cs"/>
              </a:rPr>
              <a:t>Operation Name</a:t>
            </a:r>
          </a:p>
        </p:txBody>
      </p:sp>
      <p:cxnSp>
        <p:nvCxnSpPr>
          <p:cNvPr id="4" name="Gerade Verbindung mit Pfeil 3">
            <a:extLst>
              <a:ext uri="{FF2B5EF4-FFF2-40B4-BE49-F238E27FC236}">
                <a16:creationId xmlns:a16="http://schemas.microsoft.com/office/drawing/2014/main" id="{3CFEA932-B19E-48E6-8D6B-9B937CC7847F}"/>
              </a:ext>
            </a:extLst>
          </p:cNvPr>
          <p:cNvCxnSpPr>
            <a:stCxn id="3" idx="2"/>
          </p:cNvCxnSpPr>
          <p:nvPr/>
        </p:nvCxnSpPr>
        <p:spPr>
          <a:xfrm flipH="1">
            <a:off x="6538307" y="1773798"/>
            <a:ext cx="10313" cy="778039"/>
          </a:xfrm>
          <a:prstGeom prst="straightConnector1">
            <a:avLst/>
          </a:prstGeom>
          <a:ln w="12700">
            <a:solidFill>
              <a:srgbClr val="50FA7B"/>
            </a:solidFill>
            <a:tailEnd type="triangle"/>
          </a:ln>
        </p:spPr>
        <p:style>
          <a:lnRef idx="1">
            <a:schemeClr val="accent1"/>
          </a:lnRef>
          <a:fillRef idx="0">
            <a:schemeClr val="accent1"/>
          </a:fillRef>
          <a:effectRef idx="0">
            <a:schemeClr val="accent1"/>
          </a:effectRef>
          <a:fontRef idx="minor">
            <a:schemeClr val="tx1"/>
          </a:fontRef>
        </p:style>
      </p:cxnSp>
      <p:pic>
        <p:nvPicPr>
          <p:cNvPr id="5" name="Picture 6">
            <a:extLst>
              <a:ext uri="{FF2B5EF4-FFF2-40B4-BE49-F238E27FC236}">
                <a16:creationId xmlns:a16="http://schemas.microsoft.com/office/drawing/2014/main" id="{32F36AC8-BE75-4CFD-9F47-4FFC9663C21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6" name="Titel 4">
            <a:extLst>
              <a:ext uri="{FF2B5EF4-FFF2-40B4-BE49-F238E27FC236}">
                <a16:creationId xmlns:a16="http://schemas.microsoft.com/office/drawing/2014/main" id="{DE47D948-9590-4593-B7FA-399AA9723A3F}"/>
              </a:ext>
            </a:extLst>
          </p:cNvPr>
          <p:cNvSpPr>
            <a:spLocks noGrp="1"/>
          </p:cNvSpPr>
          <p:nvPr>
            <p:ph type="title"/>
          </p:nvPr>
        </p:nvSpPr>
        <p:spPr>
          <a:xfrm>
            <a:off x="838200" y="365125"/>
            <a:ext cx="10515600" cy="1325563"/>
          </a:xfrm>
        </p:spPr>
        <p:txBody>
          <a:bodyPr/>
          <a:lstStyle/>
          <a:p>
            <a:pPr algn="ctr"/>
            <a:r>
              <a:rPr lang="de-DE" dirty="0">
                <a:solidFill>
                  <a:schemeClr val="bg1"/>
                </a:solidFill>
              </a:rPr>
              <a:t>Datenabfrage</a:t>
            </a:r>
          </a:p>
        </p:txBody>
      </p:sp>
    </p:spTree>
    <p:extLst>
      <p:ext uri="{BB962C8B-B14F-4D97-AF65-F5344CB8AC3E}">
        <p14:creationId xmlns:p14="http://schemas.microsoft.com/office/powerpoint/2010/main" val="31285312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EA030FA5-D32F-4568-B2D5-AFE0D1428D14}"/>
              </a:ext>
            </a:extLst>
          </p:cNvPr>
          <p:cNvSpPr/>
          <p:nvPr/>
        </p:nvSpPr>
        <p:spPr>
          <a:xfrm>
            <a:off x="3924014" y="2551837"/>
            <a:ext cx="4343972" cy="17543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7E6E6">
                    <a:lumMod val="90000"/>
                  </a:srgbClr>
                </a:solidFill>
                <a:effectLst/>
                <a:uLnTx/>
                <a:uFillTx/>
                <a:latin typeface="Fira Code" panose="020B0509050000020004" pitchFamily="49" charset="0"/>
                <a:ea typeface="+mn-ea"/>
                <a:cs typeface="+mn-cs"/>
              </a:rPr>
              <a:t>query </a:t>
            </a:r>
            <a:r>
              <a:rPr kumimoji="0" lang="en-US" sz="1800" b="0" i="0" u="none" strike="noStrike" kern="1200" cap="none" spc="0" normalizeH="0" baseline="0" noProof="0" dirty="0" err="1">
                <a:ln>
                  <a:noFill/>
                </a:ln>
                <a:solidFill>
                  <a:srgbClr val="E7E6E6">
                    <a:lumMod val="90000"/>
                  </a:srgbClr>
                </a:solidFill>
                <a:effectLst/>
                <a:uLnTx/>
                <a:uFillTx/>
                <a:latin typeface="Fira Code" panose="020B0509050000020004" pitchFamily="49" charset="0"/>
                <a:ea typeface="+mn-ea"/>
                <a:cs typeface="+mn-cs"/>
              </a:rPr>
              <a:t>PostsTitleAndContent</a:t>
            </a:r>
            <a:r>
              <a:rPr kumimoji="0" lang="en-US" sz="1800" b="0" i="0" u="none" strike="noStrike" kern="1200" cap="none" spc="0" normalizeH="0" baseline="0" noProof="0" dirty="0">
                <a:ln>
                  <a:noFill/>
                </a:ln>
                <a:solidFill>
                  <a:srgbClr val="E7E6E6">
                    <a:lumMod val="90000"/>
                  </a:srgbClr>
                </a:solidFill>
                <a:effectLst/>
                <a:uLnTx/>
                <a:uFillTx/>
                <a:latin typeface="Fira Code" panose="020B050905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1FA8C"/>
                </a:solidFill>
                <a:effectLst/>
                <a:uLnTx/>
                <a:uFillTx/>
                <a:latin typeface="Fira Code" panose="020B0509050000020004" pitchFamily="49" charset="0"/>
                <a:ea typeface="+mn-ea"/>
                <a:cs typeface="+mn-cs"/>
              </a:rPr>
              <a:t>    </a:t>
            </a:r>
            <a:r>
              <a:rPr lang="en-US" dirty="0">
                <a:solidFill>
                  <a:srgbClr val="F1FA8C"/>
                </a:solidFill>
                <a:latin typeface="Fira Code" panose="020B0509050000020004" pitchFamily="49" charset="0"/>
              </a:rPr>
              <a:t>posts</a:t>
            </a:r>
            <a:r>
              <a:rPr kumimoji="0" lang="en-US" sz="1800" b="0" i="0" u="none" strike="noStrike" kern="1200" cap="none" spc="0" normalizeH="0" baseline="0" noProof="0" dirty="0">
                <a:ln>
                  <a:noFill/>
                </a:ln>
                <a:solidFill>
                  <a:srgbClr val="E7E6E6">
                    <a:lumMod val="90000"/>
                  </a:srgbClr>
                </a:solidFill>
                <a:effectLst/>
                <a:uLnTx/>
                <a:uFillTx/>
                <a:latin typeface="Fira Code" panose="020B0509050000020004" pitchFamily="49" charset="0"/>
                <a:ea typeface="+mn-ea"/>
                <a:cs typeface="+mn-cs"/>
              </a:rPr>
              <a:t> </a:t>
            </a:r>
            <a:r>
              <a:rPr kumimoji="0" lang="en-US" sz="1800" b="0" i="0" u="none" strike="noStrike" kern="1200" cap="none" spc="0" normalizeH="0" baseline="0" noProof="0" dirty="0">
                <a:ln>
                  <a:noFill/>
                </a:ln>
                <a:solidFill>
                  <a:srgbClr val="FFFF00"/>
                </a:solidFill>
                <a:effectLst/>
                <a:uLnTx/>
                <a:uFillTx/>
                <a:latin typeface="Fira Code" panose="020B05090500000200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1FA8C"/>
                </a:solidFill>
                <a:effectLst/>
                <a:uLnTx/>
                <a:uFillTx/>
                <a:latin typeface="Fira Code" panose="020B0509050000020004" pitchFamily="49" charset="0"/>
                <a:ea typeface="+mn-ea"/>
                <a:cs typeface="+mn-cs"/>
              </a:rPr>
              <a:t>        title</a:t>
            </a:r>
            <a:endPar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1FA8C"/>
                </a:solidFill>
                <a:effectLst/>
                <a:uLnTx/>
                <a:uFillTx/>
                <a:latin typeface="Fira Code" panose="020B0509050000020004" pitchFamily="49" charset="0"/>
                <a:ea typeface="+mn-ea"/>
                <a:cs typeface="+mn-cs"/>
              </a:rPr>
              <a:t>        content</a:t>
            </a:r>
            <a:endPar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r>
              <a:rPr kumimoji="0" lang="en-US" sz="1800" b="0" i="0" u="none" strike="noStrike" kern="1200" cap="none" spc="0" normalizeH="0" baseline="0" noProof="0" dirty="0">
                <a:ln>
                  <a:noFill/>
                </a:ln>
                <a:solidFill>
                  <a:srgbClr val="FFFF00"/>
                </a:solidFill>
                <a:effectLst/>
                <a:uLnTx/>
                <a:uFillTx/>
                <a:latin typeface="Fira Code" panose="020B0509050000020004" pitchFamily="49" charset="0"/>
                <a:ea typeface="+mn-ea"/>
                <a:cs typeface="+mn-cs"/>
              </a:rPr>
              <a:t>}</a:t>
            </a:r>
            <a:r>
              <a:rPr kumimoji="0" lang="en-US" sz="1800" b="0" i="0" u="none" strike="noStrike" kern="1200" cap="none" spc="0" normalizeH="0" baseline="0" noProof="0" dirty="0">
                <a:ln>
                  <a:noFill/>
                </a:ln>
                <a:solidFill>
                  <a:srgbClr val="E7E6E6">
                    <a:lumMod val="90000"/>
                  </a:srgbClr>
                </a:solidFill>
                <a:effectLst/>
                <a:uLnTx/>
                <a:uFillTx/>
                <a:latin typeface="Fira Code" panose="020B050905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7E6E6">
                    <a:lumMod val="90000"/>
                  </a:srgbClr>
                </a:solidFill>
                <a:effectLst/>
                <a:uLnTx/>
                <a:uFillTx/>
                <a:latin typeface="Fira Code" panose="020B0509050000020004" pitchFamily="49" charset="0"/>
                <a:ea typeface="+mn-ea"/>
                <a:cs typeface="+mn-cs"/>
              </a:rPr>
              <a:t>}</a:t>
            </a:r>
          </a:p>
        </p:txBody>
      </p:sp>
      <p:sp>
        <p:nvSpPr>
          <p:cNvPr id="2" name="Rechteck 1">
            <a:extLst>
              <a:ext uri="{FF2B5EF4-FFF2-40B4-BE49-F238E27FC236}">
                <a16:creationId xmlns:a16="http://schemas.microsoft.com/office/drawing/2014/main" id="{FB4C8FD2-7BF4-4B91-B147-0E702E25DC29}"/>
              </a:ext>
            </a:extLst>
          </p:cNvPr>
          <p:cNvSpPr/>
          <p:nvPr/>
        </p:nvSpPr>
        <p:spPr>
          <a:xfrm>
            <a:off x="7758019" y="3326867"/>
            <a:ext cx="2103808" cy="481264"/>
          </a:xfrm>
          <a:prstGeom prst="rect">
            <a:avLst/>
          </a:prstGeom>
          <a:noFill/>
          <a:ln>
            <a:solidFill>
              <a:srgbClr val="F1FA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err="1">
                <a:ln>
                  <a:noFill/>
                </a:ln>
                <a:solidFill>
                  <a:srgbClr val="F1FA8C"/>
                </a:solidFill>
                <a:effectLst/>
                <a:uLnTx/>
                <a:uFillTx/>
                <a:latin typeface="Calibri" panose="020F0502020204030204"/>
                <a:ea typeface="+mn-ea"/>
                <a:cs typeface="+mn-cs"/>
              </a:rPr>
              <a:t>Selection</a:t>
            </a:r>
            <a:r>
              <a:rPr kumimoji="0" lang="de-DE" sz="1800" b="0" i="0" u="none" strike="noStrike" kern="1200" cap="none" spc="0" normalizeH="0" baseline="0" noProof="0" dirty="0">
                <a:ln>
                  <a:noFill/>
                </a:ln>
                <a:solidFill>
                  <a:srgbClr val="F1FA8C"/>
                </a:solidFill>
                <a:effectLst/>
                <a:uLnTx/>
                <a:uFillTx/>
                <a:latin typeface="Calibri" panose="020F0502020204030204"/>
                <a:ea typeface="+mn-ea"/>
                <a:cs typeface="+mn-cs"/>
              </a:rPr>
              <a:t> Set</a:t>
            </a:r>
          </a:p>
        </p:txBody>
      </p:sp>
      <p:cxnSp>
        <p:nvCxnSpPr>
          <p:cNvPr id="4" name="Gerade Verbindung mit Pfeil 3">
            <a:extLst>
              <a:ext uri="{FF2B5EF4-FFF2-40B4-BE49-F238E27FC236}">
                <a16:creationId xmlns:a16="http://schemas.microsoft.com/office/drawing/2014/main" id="{BC4DFF08-09F0-424F-A9D7-CABD3AD00EC7}"/>
              </a:ext>
            </a:extLst>
          </p:cNvPr>
          <p:cNvCxnSpPr/>
          <p:nvPr/>
        </p:nvCxnSpPr>
        <p:spPr>
          <a:xfrm flipH="1">
            <a:off x="6553200" y="3567499"/>
            <a:ext cx="1181100" cy="0"/>
          </a:xfrm>
          <a:prstGeom prst="straightConnector1">
            <a:avLst/>
          </a:prstGeom>
          <a:ln w="12700">
            <a:solidFill>
              <a:srgbClr val="F1FA8C"/>
            </a:solidFill>
            <a:tailEnd type="triangle"/>
          </a:ln>
        </p:spPr>
        <p:style>
          <a:lnRef idx="1">
            <a:schemeClr val="accent1"/>
          </a:lnRef>
          <a:fillRef idx="0">
            <a:schemeClr val="accent1"/>
          </a:fillRef>
          <a:effectRef idx="0">
            <a:schemeClr val="accent1"/>
          </a:effectRef>
          <a:fontRef idx="minor">
            <a:schemeClr val="tx1"/>
          </a:fontRef>
        </p:style>
      </p:cxnSp>
      <p:pic>
        <p:nvPicPr>
          <p:cNvPr id="5" name="Picture 6">
            <a:extLst>
              <a:ext uri="{FF2B5EF4-FFF2-40B4-BE49-F238E27FC236}">
                <a16:creationId xmlns:a16="http://schemas.microsoft.com/office/drawing/2014/main" id="{A42DF8B7-9BFA-49D2-A7BD-F3BDFC0F538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6" name="Titel 4">
            <a:extLst>
              <a:ext uri="{FF2B5EF4-FFF2-40B4-BE49-F238E27FC236}">
                <a16:creationId xmlns:a16="http://schemas.microsoft.com/office/drawing/2014/main" id="{718FC47D-5A9F-45EA-B906-99774BA5EA4F}"/>
              </a:ext>
            </a:extLst>
          </p:cNvPr>
          <p:cNvSpPr>
            <a:spLocks noGrp="1"/>
          </p:cNvSpPr>
          <p:nvPr>
            <p:ph type="title"/>
          </p:nvPr>
        </p:nvSpPr>
        <p:spPr>
          <a:xfrm>
            <a:off x="838200" y="365125"/>
            <a:ext cx="10515600" cy="1325563"/>
          </a:xfrm>
        </p:spPr>
        <p:txBody>
          <a:bodyPr/>
          <a:lstStyle/>
          <a:p>
            <a:pPr algn="ctr"/>
            <a:r>
              <a:rPr lang="de-DE" dirty="0">
                <a:solidFill>
                  <a:schemeClr val="bg1"/>
                </a:solidFill>
              </a:rPr>
              <a:t>Datenabfrage</a:t>
            </a:r>
          </a:p>
        </p:txBody>
      </p:sp>
    </p:spTree>
    <p:extLst>
      <p:ext uri="{BB962C8B-B14F-4D97-AF65-F5344CB8AC3E}">
        <p14:creationId xmlns:p14="http://schemas.microsoft.com/office/powerpoint/2010/main" val="34545129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EA030FA5-D32F-4568-B2D5-AFE0D1428D14}"/>
              </a:ext>
            </a:extLst>
          </p:cNvPr>
          <p:cNvSpPr/>
          <p:nvPr/>
        </p:nvSpPr>
        <p:spPr>
          <a:xfrm>
            <a:off x="3924014" y="2551837"/>
            <a:ext cx="4343972" cy="17543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7E6E6">
                    <a:lumMod val="75000"/>
                  </a:srgbClr>
                </a:solidFill>
                <a:effectLst/>
                <a:uLnTx/>
                <a:uFillTx/>
                <a:latin typeface="Fira Code" panose="020B0509050000020004" pitchFamily="49" charset="0"/>
                <a:ea typeface="+mn-ea"/>
                <a:cs typeface="+mn-cs"/>
              </a:rPr>
              <a:t>query </a:t>
            </a:r>
            <a:r>
              <a:rPr kumimoji="0" lang="en-US" sz="1800" b="0" i="0" u="none" strike="noStrike" kern="1200" cap="none" spc="0" normalizeH="0" baseline="0" noProof="0" dirty="0" err="1">
                <a:ln>
                  <a:noFill/>
                </a:ln>
                <a:solidFill>
                  <a:srgbClr val="E7E6E6">
                    <a:lumMod val="75000"/>
                  </a:srgbClr>
                </a:solidFill>
                <a:effectLst/>
                <a:uLnTx/>
                <a:uFillTx/>
                <a:latin typeface="Fira Code" panose="020B0509050000020004" pitchFamily="49" charset="0"/>
                <a:ea typeface="+mn-ea"/>
                <a:cs typeface="+mn-cs"/>
              </a:rPr>
              <a:t>PostsTitleAndContent</a:t>
            </a:r>
            <a:r>
              <a:rPr kumimoji="0" lang="en-US" sz="1800" b="0" i="0" u="none" strike="noStrike" kern="1200" cap="none" spc="0" normalizeH="0" baseline="0" noProof="0" dirty="0">
                <a:ln>
                  <a:noFill/>
                </a:ln>
                <a:solidFill>
                  <a:srgbClr val="E7E6E6">
                    <a:lumMod val="75000"/>
                  </a:srgbClr>
                </a:solidFill>
                <a:effectLst/>
                <a:uLnTx/>
                <a:uFillTx/>
                <a:latin typeface="Fira Code" panose="020B050905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1FA8C"/>
                </a:solidFill>
                <a:effectLst/>
                <a:uLnTx/>
                <a:uFillTx/>
                <a:latin typeface="Fira Code" panose="020B0509050000020004" pitchFamily="49" charset="0"/>
                <a:ea typeface="+mn-ea"/>
                <a:cs typeface="+mn-cs"/>
              </a:rPr>
              <a:t>    </a:t>
            </a:r>
            <a:r>
              <a:rPr kumimoji="0" lang="en-US" sz="1800" b="0" i="0" u="none" strike="noStrike" kern="1200" cap="none" spc="0" normalizeH="0" baseline="0" noProof="0" dirty="0">
                <a:ln>
                  <a:noFill/>
                </a:ln>
                <a:solidFill>
                  <a:srgbClr val="E7E6E6">
                    <a:lumMod val="75000"/>
                  </a:srgbClr>
                </a:solidFill>
                <a:effectLst/>
                <a:uLnTx/>
                <a:uFillTx/>
                <a:latin typeface="Fira Code" panose="020B0509050000020004" pitchFamily="49" charset="0"/>
                <a:ea typeface="+mn-ea"/>
                <a:cs typeface="+mn-cs"/>
              </a:rPr>
              <a:t>posts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1FA8C"/>
                </a:solidFill>
                <a:effectLst/>
                <a:uLnTx/>
                <a:uFillTx/>
                <a:latin typeface="Fira Code" panose="020B0509050000020004" pitchFamily="49" charset="0"/>
                <a:ea typeface="+mn-ea"/>
                <a:cs typeface="+mn-cs"/>
              </a:rPr>
              <a:t>        title</a:t>
            </a:r>
            <a:endPar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1FA8C"/>
                </a:solidFill>
                <a:effectLst/>
                <a:uLnTx/>
                <a:uFillTx/>
                <a:latin typeface="Fira Code" panose="020B0509050000020004" pitchFamily="49" charset="0"/>
                <a:ea typeface="+mn-ea"/>
                <a:cs typeface="+mn-cs"/>
              </a:rPr>
              <a:t>        content</a:t>
            </a:r>
            <a:endPar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r>
              <a:rPr kumimoji="0" lang="en-US" sz="1800" b="0" i="0" u="none" strike="noStrike" kern="1200" cap="none" spc="0" normalizeH="0" baseline="0" noProof="0" dirty="0">
                <a:ln>
                  <a:noFill/>
                </a:ln>
                <a:solidFill>
                  <a:srgbClr val="E7E6E6">
                    <a:lumMod val="75000"/>
                  </a:srgbClr>
                </a:solidFill>
                <a:effectLst/>
                <a:uLnTx/>
                <a:uFillTx/>
                <a:latin typeface="Fira Code" panose="020B05090500000200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7E6E6">
                    <a:lumMod val="75000"/>
                  </a:srgbClr>
                </a:solidFill>
                <a:effectLst/>
                <a:uLnTx/>
                <a:uFillTx/>
                <a:latin typeface="Fira Code" panose="020B0509050000020004" pitchFamily="49" charset="0"/>
                <a:ea typeface="+mn-ea"/>
                <a:cs typeface="+mn-cs"/>
              </a:rPr>
              <a:t>}</a:t>
            </a:r>
          </a:p>
        </p:txBody>
      </p:sp>
      <p:sp>
        <p:nvSpPr>
          <p:cNvPr id="3" name="Rechteck 2">
            <a:extLst>
              <a:ext uri="{FF2B5EF4-FFF2-40B4-BE49-F238E27FC236}">
                <a16:creationId xmlns:a16="http://schemas.microsoft.com/office/drawing/2014/main" id="{FA09352F-81B1-4491-8B35-FBF1E5A9EBBE}"/>
              </a:ext>
            </a:extLst>
          </p:cNvPr>
          <p:cNvSpPr/>
          <p:nvPr/>
        </p:nvSpPr>
        <p:spPr>
          <a:xfrm>
            <a:off x="1723962" y="3188368"/>
            <a:ext cx="2103808" cy="481264"/>
          </a:xfrm>
          <a:prstGeom prst="rect">
            <a:avLst/>
          </a:prstGeom>
          <a:noFill/>
          <a:ln>
            <a:solidFill>
              <a:srgbClr val="F1FA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F1FA8C"/>
                </a:solidFill>
                <a:effectLst/>
                <a:uLnTx/>
                <a:uFillTx/>
                <a:latin typeface="Calibri" panose="020F0502020204030204"/>
                <a:ea typeface="+mn-ea"/>
                <a:cs typeface="+mn-cs"/>
              </a:rPr>
              <a:t>Fields</a:t>
            </a:r>
          </a:p>
        </p:txBody>
      </p:sp>
      <p:cxnSp>
        <p:nvCxnSpPr>
          <p:cNvPr id="4" name="Gerade Verbindung mit Pfeil 3">
            <a:extLst>
              <a:ext uri="{FF2B5EF4-FFF2-40B4-BE49-F238E27FC236}">
                <a16:creationId xmlns:a16="http://schemas.microsoft.com/office/drawing/2014/main" id="{84AFCB46-55BF-4260-A5A4-0250F68AD171}"/>
              </a:ext>
            </a:extLst>
          </p:cNvPr>
          <p:cNvCxnSpPr>
            <a:cxnSpLocks/>
            <a:stCxn id="3" idx="3"/>
          </p:cNvCxnSpPr>
          <p:nvPr/>
        </p:nvCxnSpPr>
        <p:spPr>
          <a:xfrm>
            <a:off x="3827770" y="3429000"/>
            <a:ext cx="1149073" cy="0"/>
          </a:xfrm>
          <a:prstGeom prst="straightConnector1">
            <a:avLst/>
          </a:prstGeom>
          <a:ln w="12700">
            <a:solidFill>
              <a:srgbClr val="F1FA8C"/>
            </a:solidFill>
            <a:tailEnd type="triangle"/>
          </a:ln>
        </p:spPr>
        <p:style>
          <a:lnRef idx="1">
            <a:schemeClr val="accent1"/>
          </a:lnRef>
          <a:fillRef idx="0">
            <a:schemeClr val="accent1"/>
          </a:fillRef>
          <a:effectRef idx="0">
            <a:schemeClr val="accent1"/>
          </a:effectRef>
          <a:fontRef idx="minor">
            <a:schemeClr val="tx1"/>
          </a:fontRef>
        </p:style>
      </p:cxnSp>
      <p:pic>
        <p:nvPicPr>
          <p:cNvPr id="5" name="Picture 6">
            <a:extLst>
              <a:ext uri="{FF2B5EF4-FFF2-40B4-BE49-F238E27FC236}">
                <a16:creationId xmlns:a16="http://schemas.microsoft.com/office/drawing/2014/main" id="{5955FEC5-60E4-4FAD-AF36-2146F3755BC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6" name="Titel 4">
            <a:extLst>
              <a:ext uri="{FF2B5EF4-FFF2-40B4-BE49-F238E27FC236}">
                <a16:creationId xmlns:a16="http://schemas.microsoft.com/office/drawing/2014/main" id="{145A6197-A372-42D4-9A88-A48D92264AB9}"/>
              </a:ext>
            </a:extLst>
          </p:cNvPr>
          <p:cNvSpPr>
            <a:spLocks noGrp="1"/>
          </p:cNvSpPr>
          <p:nvPr>
            <p:ph type="title"/>
          </p:nvPr>
        </p:nvSpPr>
        <p:spPr>
          <a:xfrm>
            <a:off x="838200" y="365125"/>
            <a:ext cx="10515600" cy="1325563"/>
          </a:xfrm>
        </p:spPr>
        <p:txBody>
          <a:bodyPr/>
          <a:lstStyle/>
          <a:p>
            <a:pPr algn="ctr"/>
            <a:r>
              <a:rPr lang="de-DE" dirty="0">
                <a:solidFill>
                  <a:schemeClr val="bg1"/>
                </a:solidFill>
              </a:rPr>
              <a:t>Datenabfrage</a:t>
            </a:r>
          </a:p>
        </p:txBody>
      </p:sp>
    </p:spTree>
    <p:extLst>
      <p:ext uri="{BB962C8B-B14F-4D97-AF65-F5344CB8AC3E}">
        <p14:creationId xmlns:p14="http://schemas.microsoft.com/office/powerpoint/2010/main" val="12431832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5" name="Rechteck 4">
            <a:extLst>
              <a:ext uri="{FF2B5EF4-FFF2-40B4-BE49-F238E27FC236}">
                <a16:creationId xmlns:a16="http://schemas.microsoft.com/office/drawing/2014/main" id="{4DADE36B-1F7A-4CE4-9094-8F048235F9F9}"/>
              </a:ext>
            </a:extLst>
          </p:cNvPr>
          <p:cNvSpPr/>
          <p:nvPr/>
        </p:nvSpPr>
        <p:spPr>
          <a:xfrm>
            <a:off x="586454" y="2413337"/>
            <a:ext cx="4343972" cy="17543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79C6"/>
                </a:solidFill>
                <a:effectLst/>
                <a:uLnTx/>
                <a:uFillTx/>
                <a:latin typeface="Fira Code" panose="020B0509050000020004" pitchFamily="49" charset="0"/>
                <a:ea typeface="+mn-ea"/>
                <a:cs typeface="+mn-cs"/>
              </a:rPr>
              <a:t>query</a:t>
            </a:r>
            <a:r>
              <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r>
              <a:rPr kumimoji="0" lang="en-US" sz="1800" b="0" i="0" u="none" strike="noStrike" kern="1200" cap="none" spc="0" normalizeH="0" baseline="0" noProof="0" dirty="0" err="1">
                <a:ln>
                  <a:noFill/>
                </a:ln>
                <a:solidFill>
                  <a:srgbClr val="50FA7B"/>
                </a:solidFill>
                <a:effectLst/>
                <a:uLnTx/>
                <a:uFillTx/>
                <a:latin typeface="Fira Code" panose="020B0509050000020004" pitchFamily="49" charset="0"/>
                <a:ea typeface="+mn-ea"/>
                <a:cs typeface="+mn-cs"/>
              </a:rPr>
              <a:t>PostsTitleAndContent</a:t>
            </a:r>
            <a:r>
              <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1FA8C"/>
                </a:solidFill>
                <a:effectLst/>
                <a:uLnTx/>
                <a:uFillTx/>
                <a:latin typeface="Fira Code" panose="020B0509050000020004" pitchFamily="49" charset="0"/>
                <a:ea typeface="+mn-ea"/>
                <a:cs typeface="+mn-cs"/>
              </a:rPr>
              <a:t>    posts</a:t>
            </a:r>
            <a:r>
              <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1FA8C"/>
                </a:solidFill>
                <a:effectLst/>
                <a:uLnTx/>
                <a:uFillTx/>
                <a:latin typeface="Fira Code" panose="020B0509050000020004" pitchFamily="49" charset="0"/>
                <a:ea typeface="+mn-ea"/>
                <a:cs typeface="+mn-cs"/>
              </a:rPr>
              <a:t>        title</a:t>
            </a:r>
            <a:endPar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1FA8C"/>
                </a:solidFill>
                <a:effectLst/>
                <a:uLnTx/>
                <a:uFillTx/>
                <a:latin typeface="Fira Code" panose="020B0509050000020004" pitchFamily="49" charset="0"/>
                <a:ea typeface="+mn-ea"/>
                <a:cs typeface="+mn-cs"/>
              </a:rPr>
              <a:t>        content</a:t>
            </a:r>
            <a:endPar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a:t>
            </a:r>
          </a:p>
        </p:txBody>
      </p:sp>
      <p:cxnSp>
        <p:nvCxnSpPr>
          <p:cNvPr id="6" name="Gerader Verbinder 5">
            <a:extLst>
              <a:ext uri="{FF2B5EF4-FFF2-40B4-BE49-F238E27FC236}">
                <a16:creationId xmlns:a16="http://schemas.microsoft.com/office/drawing/2014/main" id="{A600D144-E691-4072-9B11-86CD48B3933C}"/>
              </a:ext>
            </a:extLst>
          </p:cNvPr>
          <p:cNvCxnSpPr>
            <a:cxnSpLocks/>
          </p:cNvCxnSpPr>
          <p:nvPr/>
        </p:nvCxnSpPr>
        <p:spPr>
          <a:xfrm>
            <a:off x="5486400" y="1557867"/>
            <a:ext cx="0" cy="4370493"/>
          </a:xfrm>
          <a:prstGeom prst="line">
            <a:avLst/>
          </a:prstGeom>
          <a:ln w="9525">
            <a:solidFill>
              <a:schemeClr val="bg2">
                <a:lumMod val="50000"/>
              </a:schemeClr>
            </a:solidFill>
            <a:prstDash val="lgDash"/>
          </a:ln>
        </p:spPr>
        <p:style>
          <a:lnRef idx="1">
            <a:schemeClr val="accent1"/>
          </a:lnRef>
          <a:fillRef idx="0">
            <a:schemeClr val="accent1"/>
          </a:fillRef>
          <a:effectRef idx="0">
            <a:schemeClr val="accent1"/>
          </a:effectRef>
          <a:fontRef idx="minor">
            <a:schemeClr val="tx1"/>
          </a:fontRef>
        </p:style>
      </p:cxnSp>
      <p:pic>
        <p:nvPicPr>
          <p:cNvPr id="4" name="Picture 6">
            <a:extLst>
              <a:ext uri="{FF2B5EF4-FFF2-40B4-BE49-F238E27FC236}">
                <a16:creationId xmlns:a16="http://schemas.microsoft.com/office/drawing/2014/main" id="{12175F77-165C-4226-B065-F08926E7E6B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7" name="Titel 4">
            <a:extLst>
              <a:ext uri="{FF2B5EF4-FFF2-40B4-BE49-F238E27FC236}">
                <a16:creationId xmlns:a16="http://schemas.microsoft.com/office/drawing/2014/main" id="{FDD14494-A775-4ACC-AD8D-3B2AD3540DF9}"/>
              </a:ext>
            </a:extLst>
          </p:cNvPr>
          <p:cNvSpPr>
            <a:spLocks noGrp="1"/>
          </p:cNvSpPr>
          <p:nvPr>
            <p:ph type="title"/>
          </p:nvPr>
        </p:nvSpPr>
        <p:spPr>
          <a:xfrm>
            <a:off x="838200" y="365125"/>
            <a:ext cx="10515600" cy="1325563"/>
          </a:xfrm>
        </p:spPr>
        <p:txBody>
          <a:bodyPr/>
          <a:lstStyle/>
          <a:p>
            <a:pPr algn="ctr"/>
            <a:r>
              <a:rPr lang="de-DE" dirty="0">
                <a:solidFill>
                  <a:schemeClr val="bg1"/>
                </a:solidFill>
              </a:rPr>
              <a:t>Datenabfrage</a:t>
            </a:r>
          </a:p>
        </p:txBody>
      </p:sp>
    </p:spTree>
    <p:extLst>
      <p:ext uri="{BB962C8B-B14F-4D97-AF65-F5344CB8AC3E}">
        <p14:creationId xmlns:p14="http://schemas.microsoft.com/office/powerpoint/2010/main" val="42146135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5" name="Rechteck 4">
            <a:extLst>
              <a:ext uri="{FF2B5EF4-FFF2-40B4-BE49-F238E27FC236}">
                <a16:creationId xmlns:a16="http://schemas.microsoft.com/office/drawing/2014/main" id="{4DADE36B-1F7A-4CE4-9094-8F048235F9F9}"/>
              </a:ext>
            </a:extLst>
          </p:cNvPr>
          <p:cNvSpPr/>
          <p:nvPr/>
        </p:nvSpPr>
        <p:spPr>
          <a:xfrm>
            <a:off x="586454" y="2413337"/>
            <a:ext cx="4343972" cy="17543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79C6"/>
                </a:solidFill>
                <a:effectLst/>
                <a:uLnTx/>
                <a:uFillTx/>
                <a:latin typeface="Fira Code" panose="020B0509050000020004" pitchFamily="49" charset="0"/>
                <a:ea typeface="+mn-ea"/>
                <a:cs typeface="+mn-cs"/>
              </a:rPr>
              <a:t>query</a:t>
            </a:r>
            <a:r>
              <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r>
              <a:rPr kumimoji="0" lang="en-US" sz="1800" b="0" i="0" u="none" strike="noStrike" kern="1200" cap="none" spc="0" normalizeH="0" baseline="0" noProof="0" dirty="0" err="1">
                <a:ln>
                  <a:noFill/>
                </a:ln>
                <a:solidFill>
                  <a:srgbClr val="50FA7B"/>
                </a:solidFill>
                <a:effectLst/>
                <a:uLnTx/>
                <a:uFillTx/>
                <a:latin typeface="Fira Code" panose="020B0509050000020004" pitchFamily="49" charset="0"/>
                <a:ea typeface="+mn-ea"/>
                <a:cs typeface="+mn-cs"/>
              </a:rPr>
              <a:t>PostsTitleAndContent</a:t>
            </a:r>
            <a:r>
              <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1FA8C"/>
                </a:solidFill>
                <a:effectLst/>
                <a:uLnTx/>
                <a:uFillTx/>
                <a:latin typeface="Fira Code" panose="020B0509050000020004" pitchFamily="49" charset="0"/>
                <a:ea typeface="+mn-ea"/>
                <a:cs typeface="+mn-cs"/>
              </a:rPr>
              <a:t>    posts</a:t>
            </a:r>
            <a:r>
              <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1FA8C"/>
                </a:solidFill>
                <a:effectLst/>
                <a:uLnTx/>
                <a:uFillTx/>
                <a:latin typeface="Fira Code" panose="020B0509050000020004" pitchFamily="49" charset="0"/>
                <a:ea typeface="+mn-ea"/>
                <a:cs typeface="+mn-cs"/>
              </a:rPr>
              <a:t>        title</a:t>
            </a:r>
            <a:endPar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1FA8C"/>
                </a:solidFill>
                <a:effectLst/>
                <a:uLnTx/>
                <a:uFillTx/>
                <a:latin typeface="Fira Code" panose="020B0509050000020004" pitchFamily="49" charset="0"/>
                <a:ea typeface="+mn-ea"/>
                <a:cs typeface="+mn-cs"/>
              </a:rPr>
              <a:t>        content</a:t>
            </a:r>
            <a:endPar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a:t>
            </a:r>
          </a:p>
        </p:txBody>
      </p:sp>
      <p:cxnSp>
        <p:nvCxnSpPr>
          <p:cNvPr id="6" name="Gerader Verbinder 5">
            <a:extLst>
              <a:ext uri="{FF2B5EF4-FFF2-40B4-BE49-F238E27FC236}">
                <a16:creationId xmlns:a16="http://schemas.microsoft.com/office/drawing/2014/main" id="{A600D144-E691-4072-9B11-86CD48B3933C}"/>
              </a:ext>
            </a:extLst>
          </p:cNvPr>
          <p:cNvCxnSpPr>
            <a:cxnSpLocks/>
          </p:cNvCxnSpPr>
          <p:nvPr/>
        </p:nvCxnSpPr>
        <p:spPr>
          <a:xfrm>
            <a:off x="5486400" y="1571413"/>
            <a:ext cx="0" cy="4356947"/>
          </a:xfrm>
          <a:prstGeom prst="line">
            <a:avLst/>
          </a:prstGeom>
          <a:ln w="9525">
            <a:solidFill>
              <a:schemeClr val="bg2">
                <a:lumMod val="50000"/>
              </a:schemeClr>
            </a:solidFill>
            <a:prstDash val="lgDash"/>
          </a:ln>
        </p:spPr>
        <p:style>
          <a:lnRef idx="1">
            <a:schemeClr val="accent1"/>
          </a:lnRef>
          <a:fillRef idx="0">
            <a:schemeClr val="accent1"/>
          </a:fillRef>
          <a:effectRef idx="0">
            <a:schemeClr val="accent1"/>
          </a:effectRef>
          <a:fontRef idx="minor">
            <a:schemeClr val="tx1"/>
          </a:fontRef>
        </p:style>
      </p:cxnSp>
      <p:sp>
        <p:nvSpPr>
          <p:cNvPr id="8" name="Rechteck 7">
            <a:extLst>
              <a:ext uri="{FF2B5EF4-FFF2-40B4-BE49-F238E27FC236}">
                <a16:creationId xmlns:a16="http://schemas.microsoft.com/office/drawing/2014/main" id="{46188725-D9D9-4E54-9BBC-D1639D2B4400}"/>
              </a:ext>
            </a:extLst>
          </p:cNvPr>
          <p:cNvSpPr/>
          <p:nvPr/>
        </p:nvSpPr>
        <p:spPr>
          <a:xfrm>
            <a:off x="5928360" y="1443840"/>
            <a:ext cx="6096000" cy="3970318"/>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8BE9FE"/>
                </a:solidFill>
                <a:effectLst/>
                <a:uLnTx/>
                <a:uFillTx/>
                <a:latin typeface="Fira Code" panose="020B0509050000020004" pitchFamily="49" charset="0"/>
                <a:ea typeface="+mn-ea"/>
                <a:cs typeface="+mn-cs"/>
              </a:rPr>
              <a:t>  "</a:t>
            </a:r>
            <a:r>
              <a:rPr kumimoji="0" lang="de-DE" sz="1800" b="0" i="0" u="none" strike="noStrike" kern="1200" cap="none" spc="0" normalizeH="0" baseline="0" noProof="0" dirty="0" err="1">
                <a:ln>
                  <a:noFill/>
                </a:ln>
                <a:solidFill>
                  <a:srgbClr val="8BE9FD"/>
                </a:solidFill>
                <a:effectLst/>
                <a:uLnTx/>
                <a:uFillTx/>
                <a:latin typeface="Fira Code" panose="020B0509050000020004" pitchFamily="49" charset="0"/>
                <a:ea typeface="+mn-ea"/>
                <a:cs typeface="+mn-cs"/>
              </a:rPr>
              <a:t>data</a:t>
            </a:r>
            <a:r>
              <a:rPr kumimoji="0" lang="de-DE" sz="1800" b="0" i="0" u="none" strike="noStrike" kern="1200" cap="none" spc="0" normalizeH="0" baseline="0" noProof="0" dirty="0">
                <a:ln>
                  <a:noFill/>
                </a:ln>
                <a:solidFill>
                  <a:srgbClr val="8BE9FE"/>
                </a:solidFill>
                <a:effectLst/>
                <a:uLnTx/>
                <a:uFillTx/>
                <a:latin typeface="Fira Code" panose="020B0509050000020004" pitchFamily="49" charset="0"/>
                <a:ea typeface="+mn-ea"/>
                <a:cs typeface="+mn-cs"/>
              </a:rPr>
              <a:t>"</a:t>
            </a:r>
            <a:r>
              <a:rPr kumimoji="0" lang="de-DE" sz="1800" b="0" i="0" u="none" strike="noStrike" kern="1200" cap="none" spc="0" normalizeH="0" baseline="0" noProof="0" dirty="0">
                <a:ln>
                  <a:noFill/>
                </a:ln>
                <a:solidFill>
                  <a:srgbClr val="FF79C6"/>
                </a:solidFill>
                <a:effectLst/>
                <a:uLnTx/>
                <a:uFillTx/>
                <a:latin typeface="Fira Code" panose="020B0509050000020004" pitchFamily="49" charset="0"/>
                <a:ea typeface="+mn-ea"/>
                <a:cs typeface="+mn-cs"/>
              </a:rPr>
              <a:t>:</a:t>
            </a:r>
            <a:r>
              <a:rPr kumimoji="0" lang="de-DE"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8BE9FE"/>
                </a:solidFill>
                <a:effectLst/>
                <a:uLnTx/>
                <a:uFillTx/>
                <a:latin typeface="Fira Code" panose="020B0509050000020004" pitchFamily="49" charset="0"/>
                <a:ea typeface="+mn-ea"/>
                <a:cs typeface="+mn-cs"/>
              </a:rPr>
              <a:t>    "</a:t>
            </a:r>
            <a:r>
              <a:rPr kumimoji="0" lang="de-DE" sz="1800" b="0" i="0" u="none" strike="noStrike" kern="1200" cap="none" spc="0" normalizeH="0" baseline="0" noProof="0" dirty="0" err="1">
                <a:ln>
                  <a:noFill/>
                </a:ln>
                <a:solidFill>
                  <a:srgbClr val="8BE9FD"/>
                </a:solidFill>
                <a:effectLst/>
                <a:uLnTx/>
                <a:uFillTx/>
                <a:latin typeface="Fira Code" panose="020B0509050000020004" pitchFamily="49" charset="0"/>
                <a:ea typeface="+mn-ea"/>
                <a:cs typeface="+mn-cs"/>
              </a:rPr>
              <a:t>posts</a:t>
            </a:r>
            <a:r>
              <a:rPr kumimoji="0" lang="de-DE" sz="1800" b="0" i="0" u="none" strike="noStrike" kern="1200" cap="none" spc="0" normalizeH="0" baseline="0" noProof="0" dirty="0">
                <a:ln>
                  <a:noFill/>
                </a:ln>
                <a:solidFill>
                  <a:srgbClr val="8BE9FE"/>
                </a:solidFill>
                <a:effectLst/>
                <a:uLnTx/>
                <a:uFillTx/>
                <a:latin typeface="Fira Code" panose="020B0509050000020004" pitchFamily="49" charset="0"/>
                <a:ea typeface="+mn-ea"/>
                <a:cs typeface="+mn-cs"/>
              </a:rPr>
              <a:t>"</a:t>
            </a:r>
            <a:r>
              <a:rPr kumimoji="0" lang="de-DE" sz="1800" b="0" i="0" u="none" strike="noStrike" kern="1200" cap="none" spc="0" normalizeH="0" baseline="0" noProof="0" dirty="0">
                <a:ln>
                  <a:noFill/>
                </a:ln>
                <a:solidFill>
                  <a:srgbClr val="FF79C6"/>
                </a:solidFill>
                <a:effectLst/>
                <a:uLnTx/>
                <a:uFillTx/>
                <a:latin typeface="Fira Code" panose="020B0509050000020004" pitchFamily="49" charset="0"/>
                <a:ea typeface="+mn-ea"/>
                <a:cs typeface="+mn-cs"/>
              </a:rPr>
              <a:t>:</a:t>
            </a:r>
            <a:r>
              <a:rPr kumimoji="0" lang="de-DE"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8BE9FE"/>
                </a:solidFill>
                <a:effectLst/>
                <a:uLnTx/>
                <a:uFillTx/>
                <a:latin typeface="Fira Code" panose="020B0509050000020004" pitchFamily="49" charset="0"/>
                <a:ea typeface="+mn-ea"/>
                <a:cs typeface="+mn-cs"/>
              </a:rPr>
              <a:t>         "</a:t>
            </a:r>
            <a:r>
              <a:rPr kumimoji="0" lang="de-DE" sz="1800" b="0" i="0" u="none" strike="noStrike" kern="1200" cap="none" spc="0" normalizeH="0" baseline="0" noProof="0" dirty="0">
                <a:ln>
                  <a:noFill/>
                </a:ln>
                <a:solidFill>
                  <a:srgbClr val="8BE9FD"/>
                </a:solidFill>
                <a:effectLst/>
                <a:uLnTx/>
                <a:uFillTx/>
                <a:latin typeface="Fira Code" panose="020B0509050000020004" pitchFamily="49" charset="0"/>
                <a:ea typeface="+mn-ea"/>
                <a:cs typeface="+mn-cs"/>
              </a:rPr>
              <a:t>title</a:t>
            </a:r>
            <a:r>
              <a:rPr kumimoji="0" lang="de-DE" sz="1800" b="0" i="0" u="none" strike="noStrike" kern="1200" cap="none" spc="0" normalizeH="0" baseline="0" noProof="0" dirty="0">
                <a:ln>
                  <a:noFill/>
                </a:ln>
                <a:solidFill>
                  <a:srgbClr val="8BE9FE"/>
                </a:solidFill>
                <a:effectLst/>
                <a:uLnTx/>
                <a:uFillTx/>
                <a:latin typeface="Fira Code" panose="020B0509050000020004" pitchFamily="49" charset="0"/>
                <a:ea typeface="+mn-ea"/>
                <a:cs typeface="+mn-cs"/>
              </a:rPr>
              <a:t>"</a:t>
            </a:r>
            <a:r>
              <a:rPr kumimoji="0" lang="de-DE" sz="1800" b="0" i="0" u="none" strike="noStrike" kern="1200" cap="none" spc="0" normalizeH="0" baseline="0" noProof="0" dirty="0">
                <a:ln>
                  <a:noFill/>
                </a:ln>
                <a:solidFill>
                  <a:srgbClr val="FF79C6"/>
                </a:solidFill>
                <a:effectLst/>
                <a:uLnTx/>
                <a:uFillTx/>
                <a:latin typeface="Fira Code" panose="020B0509050000020004" pitchFamily="49" charset="0"/>
                <a:ea typeface="+mn-ea"/>
                <a:cs typeface="+mn-cs"/>
              </a:rPr>
              <a:t>:</a:t>
            </a:r>
            <a:r>
              <a:rPr kumimoji="0" lang="de-DE"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r>
              <a:rPr kumimoji="0" lang="de-DE" sz="1800" b="0" i="0" u="none" strike="noStrike" kern="1200" cap="none" spc="0" normalizeH="0" baseline="0" noProof="0" dirty="0">
                <a:ln>
                  <a:noFill/>
                </a:ln>
                <a:solidFill>
                  <a:srgbClr val="E9F284"/>
                </a:solidFill>
                <a:effectLst/>
                <a:uLnTx/>
                <a:uFillTx/>
                <a:latin typeface="Fira Code" panose="020B0509050000020004" pitchFamily="49" charset="0"/>
                <a:ea typeface="+mn-ea"/>
                <a:cs typeface="+mn-cs"/>
              </a:rPr>
              <a:t>"</a:t>
            </a:r>
            <a:r>
              <a:rPr kumimoji="0" lang="de-DE" sz="1800" b="0" i="0" u="none" strike="noStrike" kern="1200" cap="none" spc="0" normalizeH="0" baseline="0" noProof="0" dirty="0">
                <a:ln>
                  <a:noFill/>
                </a:ln>
                <a:solidFill>
                  <a:srgbClr val="F1FA8C"/>
                </a:solidFill>
                <a:effectLst/>
                <a:uLnTx/>
                <a:uFillTx/>
                <a:latin typeface="Fira Code" panose="020B0509050000020004" pitchFamily="49" charset="0"/>
                <a:ea typeface="+mn-ea"/>
                <a:cs typeface="+mn-cs"/>
              </a:rPr>
              <a:t>Title 1</a:t>
            </a:r>
            <a:r>
              <a:rPr kumimoji="0" lang="de-DE" sz="1800" b="0" i="0" u="none" strike="noStrike" kern="1200" cap="none" spc="0" normalizeH="0" baseline="0" noProof="0" dirty="0">
                <a:ln>
                  <a:noFill/>
                </a:ln>
                <a:solidFill>
                  <a:srgbClr val="E9F284"/>
                </a:solidFill>
                <a:effectLst/>
                <a:uLnTx/>
                <a:uFillTx/>
                <a:latin typeface="Fira Code" panose="020B0509050000020004" pitchFamily="49" charset="0"/>
                <a:ea typeface="+mn-ea"/>
                <a:cs typeface="+mn-cs"/>
              </a:rPr>
              <a:t>"</a:t>
            </a:r>
            <a:r>
              <a:rPr kumimoji="0" lang="de-DE"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8BE9FE"/>
                </a:solidFill>
                <a:effectLst/>
                <a:uLnTx/>
                <a:uFillTx/>
                <a:latin typeface="Fira Code" panose="020B0509050000020004" pitchFamily="49" charset="0"/>
                <a:ea typeface="+mn-ea"/>
                <a:cs typeface="+mn-cs"/>
              </a:rPr>
              <a:t>         "</a:t>
            </a:r>
            <a:r>
              <a:rPr kumimoji="0" lang="de-DE" sz="1800" b="0" i="0" u="none" strike="noStrike" kern="1200" cap="none" spc="0" normalizeH="0" baseline="0" noProof="0" dirty="0" err="1">
                <a:ln>
                  <a:noFill/>
                </a:ln>
                <a:solidFill>
                  <a:srgbClr val="8BE9FD"/>
                </a:solidFill>
                <a:effectLst/>
                <a:uLnTx/>
                <a:uFillTx/>
                <a:latin typeface="Fira Code" panose="020B0509050000020004" pitchFamily="49" charset="0"/>
                <a:ea typeface="+mn-ea"/>
                <a:cs typeface="+mn-cs"/>
              </a:rPr>
              <a:t>content</a:t>
            </a:r>
            <a:r>
              <a:rPr kumimoji="0" lang="de-DE" sz="1800" b="0" i="0" u="none" strike="noStrike" kern="1200" cap="none" spc="0" normalizeH="0" baseline="0" noProof="0" dirty="0">
                <a:ln>
                  <a:noFill/>
                </a:ln>
                <a:solidFill>
                  <a:srgbClr val="8BE9FE"/>
                </a:solidFill>
                <a:effectLst/>
                <a:uLnTx/>
                <a:uFillTx/>
                <a:latin typeface="Fira Code" panose="020B0509050000020004" pitchFamily="49" charset="0"/>
                <a:ea typeface="+mn-ea"/>
                <a:cs typeface="+mn-cs"/>
              </a:rPr>
              <a:t>"</a:t>
            </a:r>
            <a:r>
              <a:rPr kumimoji="0" lang="de-DE" sz="1800" b="0" i="0" u="none" strike="noStrike" kern="1200" cap="none" spc="0" normalizeH="0" baseline="0" noProof="0" dirty="0">
                <a:ln>
                  <a:noFill/>
                </a:ln>
                <a:solidFill>
                  <a:srgbClr val="FF79C6"/>
                </a:solidFill>
                <a:effectLst/>
                <a:uLnTx/>
                <a:uFillTx/>
                <a:latin typeface="Fira Code" panose="020B0509050000020004" pitchFamily="49" charset="0"/>
                <a:ea typeface="+mn-ea"/>
                <a:cs typeface="+mn-cs"/>
              </a:rPr>
              <a:t>:</a:t>
            </a:r>
            <a:r>
              <a:rPr kumimoji="0" lang="de-DE"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r>
              <a:rPr kumimoji="0" lang="de-DE" sz="1800" b="0" i="0" u="none" strike="noStrike" kern="1200" cap="none" spc="0" normalizeH="0" baseline="0" noProof="0" dirty="0">
                <a:ln>
                  <a:noFill/>
                </a:ln>
                <a:solidFill>
                  <a:srgbClr val="E9F284"/>
                </a:solidFill>
                <a:effectLst/>
                <a:uLnTx/>
                <a:uFillTx/>
                <a:latin typeface="Fira Code" panose="020B0509050000020004" pitchFamily="49" charset="0"/>
                <a:ea typeface="+mn-ea"/>
                <a:cs typeface="+mn-cs"/>
              </a:rPr>
              <a:t>"</a:t>
            </a:r>
            <a:r>
              <a:rPr kumimoji="0" lang="de-DE" sz="1800" b="0" i="0" u="none" strike="noStrike" kern="1200" cap="none" spc="0" normalizeH="0" baseline="0" noProof="0" dirty="0">
                <a:ln>
                  <a:noFill/>
                </a:ln>
                <a:solidFill>
                  <a:srgbClr val="F1FA8C"/>
                </a:solidFill>
                <a:effectLst/>
                <a:uLnTx/>
                <a:uFillTx/>
                <a:latin typeface="Fira Code" panose="020B0509050000020004" pitchFamily="49" charset="0"/>
                <a:ea typeface="+mn-ea"/>
                <a:cs typeface="+mn-cs"/>
              </a:rPr>
              <a:t>Content 1</a:t>
            </a:r>
            <a:r>
              <a:rPr kumimoji="0" lang="de-DE" sz="1800" b="0" i="0" u="none" strike="noStrike" kern="1200" cap="none" spc="0" normalizeH="0" baseline="0" noProof="0" dirty="0">
                <a:ln>
                  <a:noFill/>
                </a:ln>
                <a:solidFill>
                  <a:srgbClr val="E9F284"/>
                </a:solidFill>
                <a:effectLst/>
                <a:uLnTx/>
                <a:uFillTx/>
                <a:latin typeface="Fira Code" panose="020B0509050000020004" pitchFamily="49" charset="0"/>
                <a:ea typeface="+mn-ea"/>
                <a:cs typeface="+mn-cs"/>
              </a:rPr>
              <a:t>"</a:t>
            </a:r>
            <a:endParaRPr kumimoji="0" lang="de-DE"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8BE9FE"/>
                </a:solidFill>
                <a:effectLst/>
                <a:uLnTx/>
                <a:uFillTx/>
                <a:latin typeface="Fira Code" panose="020B0509050000020004" pitchFamily="49" charset="0"/>
                <a:ea typeface="+mn-ea"/>
                <a:cs typeface="+mn-cs"/>
              </a:rPr>
              <a:t>          "</a:t>
            </a:r>
            <a:r>
              <a:rPr kumimoji="0" lang="de-DE" sz="1800" b="0" i="0" u="none" strike="noStrike" kern="1200" cap="none" spc="0" normalizeH="0" baseline="0" noProof="0" dirty="0">
                <a:ln>
                  <a:noFill/>
                </a:ln>
                <a:solidFill>
                  <a:srgbClr val="8BE9FD"/>
                </a:solidFill>
                <a:effectLst/>
                <a:uLnTx/>
                <a:uFillTx/>
                <a:latin typeface="Fira Code" panose="020B0509050000020004" pitchFamily="49" charset="0"/>
                <a:ea typeface="+mn-ea"/>
                <a:cs typeface="+mn-cs"/>
              </a:rPr>
              <a:t>title</a:t>
            </a:r>
            <a:r>
              <a:rPr kumimoji="0" lang="de-DE" sz="1800" b="0" i="0" u="none" strike="noStrike" kern="1200" cap="none" spc="0" normalizeH="0" baseline="0" noProof="0" dirty="0">
                <a:ln>
                  <a:noFill/>
                </a:ln>
                <a:solidFill>
                  <a:srgbClr val="8BE9FE"/>
                </a:solidFill>
                <a:effectLst/>
                <a:uLnTx/>
                <a:uFillTx/>
                <a:latin typeface="Fira Code" panose="020B0509050000020004" pitchFamily="49" charset="0"/>
                <a:ea typeface="+mn-ea"/>
                <a:cs typeface="+mn-cs"/>
              </a:rPr>
              <a:t>"</a:t>
            </a:r>
            <a:r>
              <a:rPr kumimoji="0" lang="de-DE" sz="1800" b="0" i="0" u="none" strike="noStrike" kern="1200" cap="none" spc="0" normalizeH="0" baseline="0" noProof="0" dirty="0">
                <a:ln>
                  <a:noFill/>
                </a:ln>
                <a:solidFill>
                  <a:srgbClr val="FF79C6"/>
                </a:solidFill>
                <a:effectLst/>
                <a:uLnTx/>
                <a:uFillTx/>
                <a:latin typeface="Fira Code" panose="020B0509050000020004" pitchFamily="49" charset="0"/>
                <a:ea typeface="+mn-ea"/>
                <a:cs typeface="+mn-cs"/>
              </a:rPr>
              <a:t>:</a:t>
            </a:r>
            <a:r>
              <a:rPr kumimoji="0" lang="de-DE"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r>
              <a:rPr kumimoji="0" lang="de-DE" sz="1800" b="0" i="0" u="none" strike="noStrike" kern="1200" cap="none" spc="0" normalizeH="0" baseline="0" noProof="0" dirty="0">
                <a:ln>
                  <a:noFill/>
                </a:ln>
                <a:solidFill>
                  <a:srgbClr val="E9F284"/>
                </a:solidFill>
                <a:effectLst/>
                <a:uLnTx/>
                <a:uFillTx/>
                <a:latin typeface="Fira Code" panose="020B0509050000020004" pitchFamily="49" charset="0"/>
                <a:ea typeface="+mn-ea"/>
                <a:cs typeface="+mn-cs"/>
              </a:rPr>
              <a:t>"</a:t>
            </a:r>
            <a:r>
              <a:rPr kumimoji="0" lang="de-DE" sz="1800" b="0" i="0" u="none" strike="noStrike" kern="1200" cap="none" spc="0" normalizeH="0" baseline="0" noProof="0" dirty="0">
                <a:ln>
                  <a:noFill/>
                </a:ln>
                <a:solidFill>
                  <a:srgbClr val="F1FA8C"/>
                </a:solidFill>
                <a:effectLst/>
                <a:uLnTx/>
                <a:uFillTx/>
                <a:latin typeface="Fira Code" panose="020B0509050000020004" pitchFamily="49" charset="0"/>
                <a:ea typeface="+mn-ea"/>
                <a:cs typeface="+mn-cs"/>
              </a:rPr>
              <a:t>Title 2</a:t>
            </a:r>
            <a:r>
              <a:rPr kumimoji="0" lang="de-DE" sz="1800" b="0" i="0" u="none" strike="noStrike" kern="1200" cap="none" spc="0" normalizeH="0" baseline="0" noProof="0" dirty="0">
                <a:ln>
                  <a:noFill/>
                </a:ln>
                <a:solidFill>
                  <a:srgbClr val="E9F284"/>
                </a:solidFill>
                <a:effectLst/>
                <a:uLnTx/>
                <a:uFillTx/>
                <a:latin typeface="Fira Code" panose="020B0509050000020004" pitchFamily="49" charset="0"/>
                <a:ea typeface="+mn-ea"/>
                <a:cs typeface="+mn-cs"/>
              </a:rPr>
              <a:t>"</a:t>
            </a:r>
            <a:r>
              <a:rPr kumimoji="0" lang="de-DE"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8BE9FE"/>
                </a:solidFill>
                <a:effectLst/>
                <a:uLnTx/>
                <a:uFillTx/>
                <a:latin typeface="Fira Code" panose="020B0509050000020004" pitchFamily="49" charset="0"/>
                <a:ea typeface="+mn-ea"/>
                <a:cs typeface="+mn-cs"/>
              </a:rPr>
              <a:t>          "</a:t>
            </a:r>
            <a:r>
              <a:rPr kumimoji="0" lang="de-DE" sz="1800" b="0" i="0" u="none" strike="noStrike" kern="1200" cap="none" spc="0" normalizeH="0" baseline="0" noProof="0" dirty="0" err="1">
                <a:ln>
                  <a:noFill/>
                </a:ln>
                <a:solidFill>
                  <a:srgbClr val="8BE9FD"/>
                </a:solidFill>
                <a:effectLst/>
                <a:uLnTx/>
                <a:uFillTx/>
                <a:latin typeface="Fira Code" panose="020B0509050000020004" pitchFamily="49" charset="0"/>
                <a:ea typeface="+mn-ea"/>
                <a:cs typeface="+mn-cs"/>
              </a:rPr>
              <a:t>content</a:t>
            </a:r>
            <a:r>
              <a:rPr kumimoji="0" lang="de-DE" sz="1800" b="0" i="0" u="none" strike="noStrike" kern="1200" cap="none" spc="0" normalizeH="0" baseline="0" noProof="0" dirty="0">
                <a:ln>
                  <a:noFill/>
                </a:ln>
                <a:solidFill>
                  <a:srgbClr val="8BE9FE"/>
                </a:solidFill>
                <a:effectLst/>
                <a:uLnTx/>
                <a:uFillTx/>
                <a:latin typeface="Fira Code" panose="020B0509050000020004" pitchFamily="49" charset="0"/>
                <a:ea typeface="+mn-ea"/>
                <a:cs typeface="+mn-cs"/>
              </a:rPr>
              <a:t>"</a:t>
            </a:r>
            <a:r>
              <a:rPr kumimoji="0" lang="de-DE" sz="1800" b="0" i="0" u="none" strike="noStrike" kern="1200" cap="none" spc="0" normalizeH="0" baseline="0" noProof="0" dirty="0">
                <a:ln>
                  <a:noFill/>
                </a:ln>
                <a:solidFill>
                  <a:srgbClr val="FF79C6"/>
                </a:solidFill>
                <a:effectLst/>
                <a:uLnTx/>
                <a:uFillTx/>
                <a:latin typeface="Fira Code" panose="020B0509050000020004" pitchFamily="49" charset="0"/>
                <a:ea typeface="+mn-ea"/>
                <a:cs typeface="+mn-cs"/>
              </a:rPr>
              <a:t>:</a:t>
            </a:r>
            <a:r>
              <a:rPr kumimoji="0" lang="de-DE"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r>
              <a:rPr kumimoji="0" lang="de-DE" sz="1800" b="0" i="0" u="none" strike="noStrike" kern="1200" cap="none" spc="0" normalizeH="0" baseline="0" noProof="0" dirty="0">
                <a:ln>
                  <a:noFill/>
                </a:ln>
                <a:solidFill>
                  <a:srgbClr val="E9F284"/>
                </a:solidFill>
                <a:effectLst/>
                <a:uLnTx/>
                <a:uFillTx/>
                <a:latin typeface="Fira Code" panose="020B0509050000020004" pitchFamily="49" charset="0"/>
                <a:ea typeface="+mn-ea"/>
                <a:cs typeface="+mn-cs"/>
              </a:rPr>
              <a:t>"</a:t>
            </a:r>
            <a:r>
              <a:rPr kumimoji="0" lang="de-DE" sz="1800" b="0" i="0" u="none" strike="noStrike" kern="1200" cap="none" spc="0" normalizeH="0" baseline="0" noProof="0" dirty="0">
                <a:ln>
                  <a:noFill/>
                </a:ln>
                <a:solidFill>
                  <a:srgbClr val="F1FA8C"/>
                </a:solidFill>
                <a:effectLst/>
                <a:uLnTx/>
                <a:uFillTx/>
                <a:latin typeface="Fira Code" panose="020B0509050000020004" pitchFamily="49" charset="0"/>
                <a:ea typeface="+mn-ea"/>
                <a:cs typeface="+mn-cs"/>
              </a:rPr>
              <a:t>Content 2</a:t>
            </a:r>
            <a:r>
              <a:rPr kumimoji="0" lang="de-DE" sz="1800" b="0" i="0" u="none" strike="noStrike" kern="1200" cap="none" spc="0" normalizeH="0" baseline="0" noProof="0" dirty="0">
                <a:ln>
                  <a:noFill/>
                </a:ln>
                <a:solidFill>
                  <a:srgbClr val="E9F284"/>
                </a:solidFill>
                <a:effectLst/>
                <a:uLnTx/>
                <a:uFillTx/>
                <a:latin typeface="Fira Code" panose="020B0509050000020004" pitchFamily="49" charset="0"/>
                <a:ea typeface="+mn-ea"/>
                <a:cs typeface="+mn-cs"/>
              </a:rPr>
              <a:t>"</a:t>
            </a:r>
            <a:endParaRPr kumimoji="0" lang="de-DE"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a:t>
            </a:r>
          </a:p>
        </p:txBody>
      </p:sp>
      <p:pic>
        <p:nvPicPr>
          <p:cNvPr id="7" name="Picture 6">
            <a:extLst>
              <a:ext uri="{FF2B5EF4-FFF2-40B4-BE49-F238E27FC236}">
                <a16:creationId xmlns:a16="http://schemas.microsoft.com/office/drawing/2014/main" id="{D08DEABA-739C-49DB-A62A-984F4E37571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9" name="Titel 4">
            <a:extLst>
              <a:ext uri="{FF2B5EF4-FFF2-40B4-BE49-F238E27FC236}">
                <a16:creationId xmlns:a16="http://schemas.microsoft.com/office/drawing/2014/main" id="{7C3E4E49-C1D7-4568-AB2C-0D0B2A3913D7}"/>
              </a:ext>
            </a:extLst>
          </p:cNvPr>
          <p:cNvSpPr>
            <a:spLocks noGrp="1"/>
          </p:cNvSpPr>
          <p:nvPr>
            <p:ph type="title"/>
          </p:nvPr>
        </p:nvSpPr>
        <p:spPr>
          <a:xfrm>
            <a:off x="838200" y="365125"/>
            <a:ext cx="10515600" cy="1325563"/>
          </a:xfrm>
        </p:spPr>
        <p:txBody>
          <a:bodyPr/>
          <a:lstStyle/>
          <a:p>
            <a:pPr algn="ctr"/>
            <a:r>
              <a:rPr lang="de-DE" dirty="0">
                <a:solidFill>
                  <a:schemeClr val="bg1"/>
                </a:solidFill>
              </a:rPr>
              <a:t>Datenabfrage</a:t>
            </a:r>
          </a:p>
        </p:txBody>
      </p:sp>
    </p:spTree>
    <p:extLst>
      <p:ext uri="{BB962C8B-B14F-4D97-AF65-F5344CB8AC3E}">
        <p14:creationId xmlns:p14="http://schemas.microsoft.com/office/powerpoint/2010/main" val="17614599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4032CF4E-90C4-4CE2-81ED-B2951A1BB86F}"/>
              </a:ext>
            </a:extLst>
          </p:cNvPr>
          <p:cNvSpPr txBox="1">
            <a:spLocks/>
          </p:cNvSpPr>
          <p:nvPr/>
        </p:nvSpPr>
        <p:spPr>
          <a:xfrm>
            <a:off x="4472740" y="2766219"/>
            <a:ext cx="3246521" cy="1325563"/>
          </a:xfrm>
          <a:prstGeom prst="rect">
            <a:avLst/>
          </a:prstGeom>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9600" dirty="0">
                <a:ln w="0"/>
                <a:solidFill>
                  <a:schemeClr val="bg1"/>
                </a:solidFill>
                <a:effectLst>
                  <a:outerShdw blurRad="38100" dist="19050" dir="2700000" algn="tl" rotWithShape="0">
                    <a:schemeClr val="dk1">
                      <a:alpha val="40000"/>
                    </a:schemeClr>
                  </a:outerShdw>
                </a:effectLst>
              </a:rPr>
              <a:t>Demo</a:t>
            </a:r>
          </a:p>
        </p:txBody>
      </p:sp>
      <p:pic>
        <p:nvPicPr>
          <p:cNvPr id="4" name="Picture 6">
            <a:extLst>
              <a:ext uri="{FF2B5EF4-FFF2-40B4-BE49-F238E27FC236}">
                <a16:creationId xmlns:a16="http://schemas.microsoft.com/office/drawing/2014/main" id="{6DEBC4DE-DD94-40D8-9857-BF220A005B4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5303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384D59-67DE-4359-8CF6-2A9EBD043F3A}"/>
              </a:ext>
            </a:extLst>
          </p:cNvPr>
          <p:cNvSpPr>
            <a:spLocks noGrp="1"/>
          </p:cNvSpPr>
          <p:nvPr>
            <p:ph type="title"/>
          </p:nvPr>
        </p:nvSpPr>
        <p:spPr>
          <a:xfrm>
            <a:off x="1754318" y="2766219"/>
            <a:ext cx="8683364" cy="1325563"/>
          </a:xfrm>
        </p:spPr>
        <p:txBody>
          <a:bodyPr/>
          <a:lstStyle/>
          <a:p>
            <a:r>
              <a:rPr lang="de-DE" dirty="0" err="1">
                <a:solidFill>
                  <a:schemeClr val="bg1"/>
                </a:solidFill>
              </a:rPr>
              <a:t>GraphQL</a:t>
            </a:r>
            <a:r>
              <a:rPr lang="de-DE" dirty="0">
                <a:solidFill>
                  <a:schemeClr val="bg1"/>
                </a:solidFill>
              </a:rPr>
              <a:t> Schema Definition Language</a:t>
            </a:r>
          </a:p>
        </p:txBody>
      </p:sp>
      <p:pic>
        <p:nvPicPr>
          <p:cNvPr id="7" name="Picture 6">
            <a:extLst>
              <a:ext uri="{FF2B5EF4-FFF2-40B4-BE49-F238E27FC236}">
                <a16:creationId xmlns:a16="http://schemas.microsoft.com/office/drawing/2014/main" id="{2D25B2C6-E1EF-4DD3-A588-D2CB2F28C62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30603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0767CFCA-F4A2-42E3-8349-442DF2F5F440}"/>
              </a:ext>
            </a:extLst>
          </p:cNvPr>
          <p:cNvSpPr/>
          <p:nvPr/>
        </p:nvSpPr>
        <p:spPr>
          <a:xfrm>
            <a:off x="3048000" y="2767281"/>
            <a:ext cx="6096000" cy="1323439"/>
          </a:xfrm>
          <a:prstGeom prst="rect">
            <a:avLst/>
          </a:prstGeom>
        </p:spPr>
        <p:txBody>
          <a:bodyPr>
            <a:spAutoFit/>
          </a:bodyPr>
          <a:lstStyle/>
          <a:p>
            <a:pPr>
              <a:spcAft>
                <a:spcPts val="0"/>
              </a:spcAft>
            </a:pPr>
            <a:r>
              <a:rPr lang="de-DE" sz="2000" dirty="0">
                <a:solidFill>
                  <a:srgbClr val="FF79C6"/>
                </a:solidFill>
                <a:latin typeface="Fira Code" panose="020B0509050000020004" pitchFamily="49" charset="0"/>
                <a:ea typeface="Fira Code" panose="020B0509050000020004" pitchFamily="49" charset="0"/>
                <a:cs typeface="Times New Roman" panose="02020603050405020304" pitchFamily="18" charset="0"/>
              </a:rPr>
              <a:t>type</a:t>
            </a:r>
            <a:r>
              <a:rPr lang="de-DE" sz="2000" dirty="0">
                <a:solidFill>
                  <a:srgbClr val="F8F8F2"/>
                </a:solidFill>
                <a:latin typeface="Fira Code" panose="020B0509050000020004" pitchFamily="49" charset="0"/>
                <a:ea typeface="Fira Code" panose="020B0509050000020004" pitchFamily="49" charset="0"/>
                <a:cs typeface="Times New Roman" panose="02020603050405020304" pitchFamily="18" charset="0"/>
              </a:rPr>
              <a:t> </a:t>
            </a:r>
            <a:r>
              <a:rPr lang="de-DE" sz="2000" i="1" dirty="0">
                <a:solidFill>
                  <a:srgbClr val="8BE9FD"/>
                </a:solidFill>
                <a:latin typeface="Fira Code" panose="020B0509050000020004" pitchFamily="49" charset="0"/>
                <a:ea typeface="Fira Code" panose="020B0509050000020004" pitchFamily="49" charset="0"/>
                <a:cs typeface="Times New Roman" panose="02020603050405020304" pitchFamily="18" charset="0"/>
              </a:rPr>
              <a:t>Query</a:t>
            </a:r>
            <a:r>
              <a:rPr lang="de-DE" sz="2000" dirty="0">
                <a:solidFill>
                  <a:srgbClr val="F8F8F2"/>
                </a:solidFill>
                <a:latin typeface="Fira Code" panose="020B0509050000020004" pitchFamily="49" charset="0"/>
                <a:ea typeface="Fira Code" panose="020B0509050000020004" pitchFamily="49" charset="0"/>
                <a:cs typeface="Times New Roman" panose="02020603050405020304" pitchFamily="18" charset="0"/>
              </a:rPr>
              <a:t> {</a:t>
            </a:r>
            <a:endParaRPr lang="de-DE" sz="2000" dirty="0">
              <a:latin typeface="Fira Code" panose="020B0509050000020004" pitchFamily="49" charset="0"/>
              <a:ea typeface="Fira Code" panose="020B0509050000020004" pitchFamily="49" charset="0"/>
              <a:cs typeface="Times New Roman" panose="02020603050405020304" pitchFamily="18" charset="0"/>
            </a:endParaRPr>
          </a:p>
          <a:p>
            <a:pPr>
              <a:spcAft>
                <a:spcPts val="0"/>
              </a:spcAft>
            </a:pPr>
            <a:r>
              <a:rPr lang="de-DE" sz="2000" dirty="0">
                <a:solidFill>
                  <a:srgbClr val="F8F8F2"/>
                </a:solidFill>
                <a:latin typeface="Fira Code" panose="020B0509050000020004" pitchFamily="49" charset="0"/>
                <a:ea typeface="Fira Code" panose="020B0509050000020004" pitchFamily="49" charset="0"/>
                <a:cs typeface="Times New Roman" panose="02020603050405020304" pitchFamily="18" charset="0"/>
              </a:rPr>
              <a:t>    </a:t>
            </a:r>
            <a:r>
              <a:rPr lang="de-DE" sz="2000" dirty="0" err="1">
                <a:solidFill>
                  <a:srgbClr val="F8F8F2"/>
                </a:solidFill>
                <a:latin typeface="Fira Code" panose="020B0509050000020004" pitchFamily="49" charset="0"/>
                <a:ea typeface="Fira Code" panose="020B0509050000020004" pitchFamily="49" charset="0"/>
                <a:cs typeface="Times New Roman" panose="02020603050405020304" pitchFamily="18" charset="0"/>
              </a:rPr>
              <a:t>posts</a:t>
            </a:r>
            <a:r>
              <a:rPr lang="de-DE" sz="2000" dirty="0">
                <a:solidFill>
                  <a:srgbClr val="FF79C6"/>
                </a:solidFill>
                <a:latin typeface="Fira Code" panose="020B0509050000020004" pitchFamily="49" charset="0"/>
                <a:ea typeface="Fira Code" panose="020B0509050000020004" pitchFamily="49" charset="0"/>
                <a:cs typeface="Times New Roman" panose="02020603050405020304" pitchFamily="18" charset="0"/>
              </a:rPr>
              <a:t>:</a:t>
            </a:r>
            <a:r>
              <a:rPr lang="de-DE" sz="2000" dirty="0">
                <a:solidFill>
                  <a:srgbClr val="F8F8F2"/>
                </a:solidFill>
                <a:latin typeface="Fira Code" panose="020B0509050000020004" pitchFamily="49" charset="0"/>
                <a:ea typeface="Fira Code" panose="020B0509050000020004" pitchFamily="49" charset="0"/>
                <a:cs typeface="Times New Roman" panose="02020603050405020304" pitchFamily="18" charset="0"/>
              </a:rPr>
              <a:t> [</a:t>
            </a:r>
            <a:r>
              <a:rPr lang="de-DE" sz="2000" i="1" dirty="0">
                <a:solidFill>
                  <a:srgbClr val="92D050"/>
                </a:solidFill>
                <a:latin typeface="Fira Code" panose="020B0509050000020004" pitchFamily="49" charset="0"/>
                <a:ea typeface="Fira Code" panose="020B0509050000020004" pitchFamily="49" charset="0"/>
                <a:cs typeface="Times New Roman" panose="02020603050405020304" pitchFamily="18" charset="0"/>
              </a:rPr>
              <a:t>Post</a:t>
            </a:r>
            <a:r>
              <a:rPr lang="de-DE" sz="2000" dirty="0">
                <a:solidFill>
                  <a:srgbClr val="F8F8F2"/>
                </a:solidFill>
                <a:latin typeface="Fira Code" panose="020B0509050000020004" pitchFamily="49" charset="0"/>
                <a:ea typeface="Fira Code" panose="020B0509050000020004" pitchFamily="49" charset="0"/>
                <a:cs typeface="Times New Roman" panose="02020603050405020304" pitchFamily="18" charset="0"/>
              </a:rPr>
              <a:t>]</a:t>
            </a:r>
            <a:r>
              <a:rPr lang="de-DE" sz="2000" dirty="0">
                <a:solidFill>
                  <a:srgbClr val="FF79C6"/>
                </a:solidFill>
                <a:latin typeface="Fira Code" panose="020B0509050000020004" pitchFamily="49" charset="0"/>
                <a:ea typeface="Fira Code" panose="020B0509050000020004" pitchFamily="49" charset="0"/>
                <a:cs typeface="Times New Roman" panose="02020603050405020304" pitchFamily="18" charset="0"/>
              </a:rPr>
              <a:t>!</a:t>
            </a:r>
            <a:endParaRPr lang="de-DE" sz="2000" dirty="0">
              <a:latin typeface="Fira Code" panose="020B0509050000020004" pitchFamily="49" charset="0"/>
              <a:ea typeface="Fira Code" panose="020B0509050000020004" pitchFamily="49" charset="0"/>
              <a:cs typeface="Times New Roman" panose="02020603050405020304" pitchFamily="18" charset="0"/>
            </a:endParaRPr>
          </a:p>
          <a:p>
            <a:pPr>
              <a:spcAft>
                <a:spcPts val="0"/>
              </a:spcAft>
            </a:pPr>
            <a:r>
              <a:rPr lang="de-DE" sz="2000" dirty="0">
                <a:solidFill>
                  <a:srgbClr val="F8F8F2"/>
                </a:solidFill>
                <a:latin typeface="Fira Code" panose="020B0509050000020004" pitchFamily="49" charset="0"/>
                <a:ea typeface="Fira Code" panose="020B0509050000020004" pitchFamily="49" charset="0"/>
                <a:cs typeface="Times New Roman" panose="02020603050405020304" pitchFamily="18" charset="0"/>
              </a:rPr>
              <a:t>    </a:t>
            </a:r>
            <a:r>
              <a:rPr lang="de-DE" sz="2000" dirty="0" err="1">
                <a:solidFill>
                  <a:srgbClr val="F8F8F2"/>
                </a:solidFill>
                <a:latin typeface="Fira Code" panose="020B0509050000020004" pitchFamily="49" charset="0"/>
                <a:ea typeface="Fira Code" panose="020B0509050000020004" pitchFamily="49" charset="0"/>
                <a:cs typeface="Times New Roman" panose="02020603050405020304" pitchFamily="18" charset="0"/>
              </a:rPr>
              <a:t>author</a:t>
            </a:r>
            <a:r>
              <a:rPr lang="de-DE" sz="2000" dirty="0">
                <a:solidFill>
                  <a:srgbClr val="F8F8F2"/>
                </a:solidFill>
                <a:latin typeface="Fira Code" panose="020B0509050000020004" pitchFamily="49" charset="0"/>
                <a:ea typeface="Fira Code" panose="020B0509050000020004" pitchFamily="49" charset="0"/>
                <a:cs typeface="Times New Roman" panose="02020603050405020304" pitchFamily="18" charset="0"/>
              </a:rPr>
              <a:t>(</a:t>
            </a:r>
            <a:r>
              <a:rPr lang="de-DE" sz="2000" i="1" dirty="0" err="1">
                <a:solidFill>
                  <a:srgbClr val="FFB86C"/>
                </a:solidFill>
                <a:latin typeface="Fira Code" panose="020B0509050000020004" pitchFamily="49" charset="0"/>
                <a:ea typeface="Fira Code" panose="020B0509050000020004" pitchFamily="49" charset="0"/>
                <a:cs typeface="Times New Roman" panose="02020603050405020304" pitchFamily="18" charset="0"/>
              </a:rPr>
              <a:t>id</a:t>
            </a:r>
            <a:r>
              <a:rPr lang="de-DE" sz="2000" dirty="0">
                <a:solidFill>
                  <a:srgbClr val="FF79C6"/>
                </a:solidFill>
                <a:latin typeface="Fira Code" panose="020B0509050000020004" pitchFamily="49" charset="0"/>
                <a:ea typeface="Fira Code" panose="020B0509050000020004" pitchFamily="49" charset="0"/>
                <a:cs typeface="Times New Roman" panose="02020603050405020304" pitchFamily="18" charset="0"/>
              </a:rPr>
              <a:t>:</a:t>
            </a:r>
            <a:r>
              <a:rPr lang="de-DE" sz="2000" dirty="0">
                <a:solidFill>
                  <a:srgbClr val="F8F8F2"/>
                </a:solidFill>
                <a:latin typeface="Fira Code" panose="020B0509050000020004" pitchFamily="49" charset="0"/>
                <a:ea typeface="Fira Code" panose="020B0509050000020004" pitchFamily="49" charset="0"/>
                <a:cs typeface="Times New Roman" panose="02020603050405020304" pitchFamily="18" charset="0"/>
              </a:rPr>
              <a:t> </a:t>
            </a:r>
            <a:r>
              <a:rPr lang="de-DE" sz="2000" i="1" dirty="0">
                <a:solidFill>
                  <a:srgbClr val="8BE9FD"/>
                </a:solidFill>
                <a:latin typeface="Fira Code" panose="020B0509050000020004" pitchFamily="49" charset="0"/>
                <a:ea typeface="Fira Code" panose="020B0509050000020004" pitchFamily="49" charset="0"/>
                <a:cs typeface="Times New Roman" panose="02020603050405020304" pitchFamily="18" charset="0"/>
              </a:rPr>
              <a:t>ID</a:t>
            </a:r>
            <a:r>
              <a:rPr lang="de-DE" sz="2000" dirty="0">
                <a:solidFill>
                  <a:srgbClr val="FF79C6"/>
                </a:solidFill>
                <a:latin typeface="Fira Code" panose="020B0509050000020004" pitchFamily="49" charset="0"/>
                <a:ea typeface="Fira Code" panose="020B0509050000020004" pitchFamily="49" charset="0"/>
                <a:cs typeface="Times New Roman" panose="02020603050405020304" pitchFamily="18" charset="0"/>
              </a:rPr>
              <a:t>!</a:t>
            </a:r>
            <a:r>
              <a:rPr lang="de-DE" sz="2000" dirty="0">
                <a:solidFill>
                  <a:srgbClr val="F8F8F2"/>
                </a:solidFill>
                <a:latin typeface="Fira Code" panose="020B0509050000020004" pitchFamily="49" charset="0"/>
                <a:ea typeface="Fira Code" panose="020B0509050000020004" pitchFamily="49" charset="0"/>
                <a:cs typeface="Times New Roman" panose="02020603050405020304" pitchFamily="18" charset="0"/>
              </a:rPr>
              <a:t>)</a:t>
            </a:r>
            <a:r>
              <a:rPr lang="de-DE" sz="2000" dirty="0">
                <a:solidFill>
                  <a:srgbClr val="FF79C6"/>
                </a:solidFill>
                <a:latin typeface="Fira Code" panose="020B0509050000020004" pitchFamily="49" charset="0"/>
                <a:ea typeface="Fira Code" panose="020B0509050000020004" pitchFamily="49" charset="0"/>
                <a:cs typeface="Times New Roman" panose="02020603050405020304" pitchFamily="18" charset="0"/>
              </a:rPr>
              <a:t>:</a:t>
            </a:r>
            <a:r>
              <a:rPr lang="de-DE" sz="2000" dirty="0">
                <a:solidFill>
                  <a:srgbClr val="F8F8F2"/>
                </a:solidFill>
                <a:latin typeface="Fira Code" panose="020B0509050000020004" pitchFamily="49" charset="0"/>
                <a:ea typeface="Fira Code" panose="020B0509050000020004" pitchFamily="49" charset="0"/>
                <a:cs typeface="Times New Roman" panose="02020603050405020304" pitchFamily="18" charset="0"/>
              </a:rPr>
              <a:t> </a:t>
            </a:r>
            <a:r>
              <a:rPr lang="de-DE" sz="2000" i="1" dirty="0" err="1">
                <a:solidFill>
                  <a:srgbClr val="92D050"/>
                </a:solidFill>
                <a:latin typeface="Fira Code" panose="020B0509050000020004" pitchFamily="49" charset="0"/>
                <a:ea typeface="Fira Code" panose="020B0509050000020004" pitchFamily="49" charset="0"/>
                <a:cs typeface="Times New Roman" panose="02020603050405020304" pitchFamily="18" charset="0"/>
              </a:rPr>
              <a:t>Author</a:t>
            </a:r>
            <a:endParaRPr lang="de-DE" sz="2000" dirty="0">
              <a:solidFill>
                <a:srgbClr val="92D050"/>
              </a:solidFill>
              <a:latin typeface="Fira Code" panose="020B0509050000020004" pitchFamily="49" charset="0"/>
              <a:ea typeface="Fira Code" panose="020B0509050000020004" pitchFamily="49" charset="0"/>
              <a:cs typeface="Times New Roman" panose="02020603050405020304" pitchFamily="18" charset="0"/>
            </a:endParaRPr>
          </a:p>
          <a:p>
            <a:pPr>
              <a:spcAft>
                <a:spcPts val="0"/>
              </a:spcAft>
            </a:pPr>
            <a:r>
              <a:rPr lang="de-DE" sz="2000" dirty="0">
                <a:solidFill>
                  <a:srgbClr val="F8F8F2"/>
                </a:solidFill>
                <a:latin typeface="Fira Code" panose="020B0509050000020004" pitchFamily="49" charset="0"/>
                <a:ea typeface="Fira Code" panose="020B0509050000020004" pitchFamily="49" charset="0"/>
                <a:cs typeface="Times New Roman" panose="02020603050405020304" pitchFamily="18" charset="0"/>
              </a:rPr>
              <a:t>}</a:t>
            </a:r>
            <a:endParaRPr lang="de-DE" sz="2000" dirty="0">
              <a:effectLst/>
              <a:latin typeface="Fira Code" panose="020B0509050000020004" pitchFamily="49" charset="0"/>
              <a:ea typeface="Fira Code" panose="020B0509050000020004" pitchFamily="49" charset="0"/>
              <a:cs typeface="Times New Roman" panose="02020603050405020304" pitchFamily="18" charset="0"/>
            </a:endParaRPr>
          </a:p>
        </p:txBody>
      </p:sp>
      <p:pic>
        <p:nvPicPr>
          <p:cNvPr id="4" name="Picture 6">
            <a:extLst>
              <a:ext uri="{FF2B5EF4-FFF2-40B4-BE49-F238E27FC236}">
                <a16:creationId xmlns:a16="http://schemas.microsoft.com/office/drawing/2014/main" id="{811ADD1F-2065-40B0-85D9-B4E64EA1F9C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9093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pic>
        <p:nvPicPr>
          <p:cNvPr id="1026" name="Picture 2" descr="https://dotnet-day-franken.de/media/k2/items/cache/deb45d333d0414ba3de42155789fdb4a_XL.jpg">
            <a:extLst>
              <a:ext uri="{FF2B5EF4-FFF2-40B4-BE49-F238E27FC236}">
                <a16:creationId xmlns:a16="http://schemas.microsoft.com/office/drawing/2014/main" id="{EFF0A15A-A760-449C-A3A8-4F643875E2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3480" y="1025524"/>
            <a:ext cx="2052000" cy="2052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28" name="Picture 4" descr="https://dotnet-day-franken.de/media/k2/items/cache/852967248dd3e6cb3942a1fe6af42945_XL.jpg">
            <a:extLst>
              <a:ext uri="{FF2B5EF4-FFF2-40B4-BE49-F238E27FC236}">
                <a16:creationId xmlns:a16="http://schemas.microsoft.com/office/drawing/2014/main" id="{73F5CAC7-69CC-4EEF-A338-4A36F03D45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7000" y="1025524"/>
            <a:ext cx="2052000" cy="2052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CBE8CB01-CC8D-4419-B73C-A5BFBA8696EC}"/>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pic>
        <p:nvPicPr>
          <p:cNvPr id="3" name="Grafik 2">
            <a:extLst>
              <a:ext uri="{FF2B5EF4-FFF2-40B4-BE49-F238E27FC236}">
                <a16:creationId xmlns:a16="http://schemas.microsoft.com/office/drawing/2014/main" id="{8625F835-E821-4264-AA27-8ABA10E38DD8}"/>
              </a:ext>
            </a:extLst>
          </p:cNvP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p:blipFill>
        <p:spPr>
          <a:xfrm>
            <a:off x="1716575" y="4266460"/>
            <a:ext cx="386905" cy="314683"/>
          </a:xfrm>
          <a:prstGeom prst="rect">
            <a:avLst/>
          </a:prstGeom>
        </p:spPr>
      </p:pic>
      <p:pic>
        <p:nvPicPr>
          <p:cNvPr id="7" name="Grafik 6">
            <a:extLst>
              <a:ext uri="{FF2B5EF4-FFF2-40B4-BE49-F238E27FC236}">
                <a16:creationId xmlns:a16="http://schemas.microsoft.com/office/drawing/2014/main" id="{9008C4FA-F255-49C4-8F2C-B3DFC5DF9055}"/>
              </a:ext>
            </a:extLst>
          </p:cNvP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p:blipFill>
        <p:spPr>
          <a:xfrm>
            <a:off x="7350095" y="4266460"/>
            <a:ext cx="386905" cy="314683"/>
          </a:xfrm>
          <a:prstGeom prst="rect">
            <a:avLst/>
          </a:prstGeom>
        </p:spPr>
      </p:pic>
      <p:sp>
        <p:nvSpPr>
          <p:cNvPr id="5" name="Rechteck 4">
            <a:extLst>
              <a:ext uri="{FF2B5EF4-FFF2-40B4-BE49-F238E27FC236}">
                <a16:creationId xmlns:a16="http://schemas.microsoft.com/office/drawing/2014/main" id="{BAFB28D1-4CDE-432B-9F73-4D8FD0748637}"/>
              </a:ext>
            </a:extLst>
          </p:cNvPr>
          <p:cNvSpPr/>
          <p:nvPr/>
        </p:nvSpPr>
        <p:spPr>
          <a:xfrm>
            <a:off x="7737000" y="4211811"/>
            <a:ext cx="1170257" cy="369332"/>
          </a:xfrm>
          <a:prstGeom prst="rect">
            <a:avLst/>
          </a:prstGeom>
        </p:spPr>
        <p:txBody>
          <a:bodyPr wrap="none">
            <a:spAutoFit/>
          </a:bodyPr>
          <a:lstStyle/>
          <a:p>
            <a:r>
              <a:rPr lang="de-DE" dirty="0">
                <a:solidFill>
                  <a:schemeClr val="bg1"/>
                </a:solidFill>
              </a:rPr>
              <a:t>@</a:t>
            </a:r>
            <a:r>
              <a:rPr lang="de-DE" dirty="0" err="1">
                <a:solidFill>
                  <a:schemeClr val="bg1"/>
                </a:solidFill>
              </a:rPr>
              <a:t>Al_exHo</a:t>
            </a:r>
            <a:endParaRPr lang="de-DE" dirty="0">
              <a:solidFill>
                <a:schemeClr val="bg1"/>
              </a:solidFill>
            </a:endParaRPr>
          </a:p>
        </p:txBody>
      </p:sp>
      <p:sp>
        <p:nvSpPr>
          <p:cNvPr id="6" name="Rechteck 5">
            <a:extLst>
              <a:ext uri="{FF2B5EF4-FFF2-40B4-BE49-F238E27FC236}">
                <a16:creationId xmlns:a16="http://schemas.microsoft.com/office/drawing/2014/main" id="{CF3D8852-AEC2-40CD-9CE4-AA30F46BD37A}"/>
              </a:ext>
            </a:extLst>
          </p:cNvPr>
          <p:cNvSpPr/>
          <p:nvPr/>
        </p:nvSpPr>
        <p:spPr>
          <a:xfrm>
            <a:off x="2103480" y="4239135"/>
            <a:ext cx="1401153" cy="369332"/>
          </a:xfrm>
          <a:prstGeom prst="rect">
            <a:avLst/>
          </a:prstGeom>
        </p:spPr>
        <p:txBody>
          <a:bodyPr wrap="none">
            <a:spAutoFit/>
          </a:bodyPr>
          <a:lstStyle/>
          <a:p>
            <a:r>
              <a:rPr lang="de-DE" b="1" dirty="0">
                <a:solidFill>
                  <a:schemeClr val="bg1"/>
                </a:solidFill>
                <a:latin typeface="Segoe UI" panose="020B0502040204020203" pitchFamily="34" charset="0"/>
              </a:rPr>
              <a:t>@</a:t>
            </a:r>
            <a:r>
              <a:rPr lang="de-DE" dirty="0" err="1">
                <a:solidFill>
                  <a:schemeClr val="bg1"/>
                </a:solidFill>
                <a:latin typeface="Segoe UI" panose="020B0502040204020203" pitchFamily="34" charset="0"/>
              </a:rPr>
              <a:t>kingxelor</a:t>
            </a:r>
            <a:r>
              <a:rPr lang="de-DE" b="1" dirty="0">
                <a:solidFill>
                  <a:schemeClr val="bg1"/>
                </a:solidFill>
                <a:latin typeface="Segoe UI" panose="020B0502040204020203" pitchFamily="34" charset="0"/>
              </a:rPr>
              <a:t> </a:t>
            </a:r>
            <a:endParaRPr lang="de-DE" dirty="0">
              <a:solidFill>
                <a:schemeClr val="bg1"/>
              </a:solidFill>
            </a:endParaRPr>
          </a:p>
        </p:txBody>
      </p:sp>
      <p:sp>
        <p:nvSpPr>
          <p:cNvPr id="11" name="Rechteck 10">
            <a:extLst>
              <a:ext uri="{FF2B5EF4-FFF2-40B4-BE49-F238E27FC236}">
                <a16:creationId xmlns:a16="http://schemas.microsoft.com/office/drawing/2014/main" id="{6ACDA1E7-8D11-4BD9-9060-8A570813F845}"/>
              </a:ext>
            </a:extLst>
          </p:cNvPr>
          <p:cNvSpPr/>
          <p:nvPr/>
        </p:nvSpPr>
        <p:spPr>
          <a:xfrm>
            <a:off x="2103480" y="3739257"/>
            <a:ext cx="2102760" cy="369332"/>
          </a:xfrm>
          <a:prstGeom prst="rect">
            <a:avLst/>
          </a:prstGeom>
        </p:spPr>
        <p:txBody>
          <a:bodyPr wrap="square">
            <a:spAutoFit/>
          </a:bodyPr>
          <a:lstStyle/>
          <a:p>
            <a:r>
              <a:rPr lang="de-DE" dirty="0">
                <a:solidFill>
                  <a:schemeClr val="bg1"/>
                </a:solidFill>
                <a:latin typeface="Segoe UI" panose="020B0502040204020203" pitchFamily="34" charset="0"/>
              </a:rPr>
              <a:t>Matthias Drescher</a:t>
            </a:r>
            <a:endParaRPr lang="de-DE" dirty="0">
              <a:solidFill>
                <a:schemeClr val="bg1"/>
              </a:solidFill>
            </a:endParaRPr>
          </a:p>
        </p:txBody>
      </p:sp>
      <p:sp>
        <p:nvSpPr>
          <p:cNvPr id="12" name="Rechteck 11">
            <a:extLst>
              <a:ext uri="{FF2B5EF4-FFF2-40B4-BE49-F238E27FC236}">
                <a16:creationId xmlns:a16="http://schemas.microsoft.com/office/drawing/2014/main" id="{724FD4FB-89B5-4326-BFD1-F1C8686095A0}"/>
              </a:ext>
            </a:extLst>
          </p:cNvPr>
          <p:cNvSpPr/>
          <p:nvPr/>
        </p:nvSpPr>
        <p:spPr>
          <a:xfrm>
            <a:off x="7737000" y="3738698"/>
            <a:ext cx="2102760" cy="369332"/>
          </a:xfrm>
          <a:prstGeom prst="rect">
            <a:avLst/>
          </a:prstGeom>
        </p:spPr>
        <p:txBody>
          <a:bodyPr wrap="square">
            <a:spAutoFit/>
          </a:bodyPr>
          <a:lstStyle/>
          <a:p>
            <a:r>
              <a:rPr lang="de-DE" dirty="0">
                <a:solidFill>
                  <a:schemeClr val="bg1"/>
                </a:solidFill>
                <a:latin typeface="Segoe UI" panose="020B0502040204020203" pitchFamily="34" charset="0"/>
              </a:rPr>
              <a:t>Alexander Horn</a:t>
            </a:r>
            <a:endParaRPr lang="de-DE" dirty="0">
              <a:solidFill>
                <a:schemeClr val="bg1"/>
              </a:solidFill>
            </a:endParaRPr>
          </a:p>
        </p:txBody>
      </p:sp>
      <p:sp>
        <p:nvSpPr>
          <p:cNvPr id="13" name="Rechteck 12">
            <a:extLst>
              <a:ext uri="{FF2B5EF4-FFF2-40B4-BE49-F238E27FC236}">
                <a16:creationId xmlns:a16="http://schemas.microsoft.com/office/drawing/2014/main" id="{C5DC15D7-20BB-437A-B5CF-E9080615D5E2}"/>
              </a:ext>
            </a:extLst>
          </p:cNvPr>
          <p:cNvSpPr/>
          <p:nvPr/>
        </p:nvSpPr>
        <p:spPr>
          <a:xfrm>
            <a:off x="2103480" y="4739013"/>
            <a:ext cx="2102760" cy="646331"/>
          </a:xfrm>
          <a:prstGeom prst="rect">
            <a:avLst/>
          </a:prstGeom>
        </p:spPr>
        <p:txBody>
          <a:bodyPr wrap="square">
            <a:spAutoFit/>
          </a:bodyPr>
          <a:lstStyle/>
          <a:p>
            <a:r>
              <a:rPr lang="de-DE" dirty="0">
                <a:solidFill>
                  <a:schemeClr val="bg1"/>
                </a:solidFill>
                <a:latin typeface="Segoe UI" panose="020B0502040204020203" pitchFamily="34" charset="0"/>
              </a:rPr>
              <a:t>Webentwickler &amp; </a:t>
            </a:r>
            <a:r>
              <a:rPr lang="de-DE" dirty="0" err="1">
                <a:solidFill>
                  <a:schemeClr val="bg1"/>
                </a:solidFill>
                <a:latin typeface="Segoe UI" panose="020B0502040204020203" pitchFamily="34" charset="0"/>
              </a:rPr>
              <a:t>Scrum</a:t>
            </a:r>
            <a:r>
              <a:rPr lang="de-DE" dirty="0">
                <a:solidFill>
                  <a:schemeClr val="bg1"/>
                </a:solidFill>
                <a:latin typeface="Segoe UI" panose="020B0502040204020203" pitchFamily="34" charset="0"/>
              </a:rPr>
              <a:t> Master</a:t>
            </a:r>
            <a:endParaRPr lang="de-DE" dirty="0">
              <a:solidFill>
                <a:schemeClr val="bg1"/>
              </a:solidFill>
            </a:endParaRPr>
          </a:p>
        </p:txBody>
      </p:sp>
      <p:sp>
        <p:nvSpPr>
          <p:cNvPr id="14" name="Rechteck 13">
            <a:extLst>
              <a:ext uri="{FF2B5EF4-FFF2-40B4-BE49-F238E27FC236}">
                <a16:creationId xmlns:a16="http://schemas.microsoft.com/office/drawing/2014/main" id="{F4538B15-F0EC-43F9-8AB6-B8606C55BF2C}"/>
              </a:ext>
            </a:extLst>
          </p:cNvPr>
          <p:cNvSpPr/>
          <p:nvPr/>
        </p:nvSpPr>
        <p:spPr>
          <a:xfrm>
            <a:off x="7737000" y="4739013"/>
            <a:ext cx="2102760" cy="369332"/>
          </a:xfrm>
          <a:prstGeom prst="rect">
            <a:avLst/>
          </a:prstGeom>
        </p:spPr>
        <p:txBody>
          <a:bodyPr wrap="square">
            <a:spAutoFit/>
          </a:bodyPr>
          <a:lstStyle/>
          <a:p>
            <a:r>
              <a:rPr lang="de-DE" dirty="0">
                <a:solidFill>
                  <a:schemeClr val="bg1"/>
                </a:solidFill>
                <a:latin typeface="Segoe UI" panose="020B0502040204020203" pitchFamily="34" charset="0"/>
              </a:rPr>
              <a:t>Webentwickler</a:t>
            </a:r>
            <a:endParaRPr lang="de-DE" dirty="0">
              <a:solidFill>
                <a:schemeClr val="bg1"/>
              </a:solidFill>
            </a:endParaRPr>
          </a:p>
        </p:txBody>
      </p:sp>
    </p:spTree>
    <p:extLst>
      <p:ext uri="{BB962C8B-B14F-4D97-AF65-F5344CB8AC3E}">
        <p14:creationId xmlns:p14="http://schemas.microsoft.com/office/powerpoint/2010/main" val="24177792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0767CFCA-F4A2-42E3-8349-442DF2F5F440}"/>
              </a:ext>
            </a:extLst>
          </p:cNvPr>
          <p:cNvSpPr/>
          <p:nvPr/>
        </p:nvSpPr>
        <p:spPr>
          <a:xfrm>
            <a:off x="3048000" y="2767280"/>
            <a:ext cx="6096000" cy="1323439"/>
          </a:xfrm>
          <a:prstGeom prst="rect">
            <a:avLst/>
          </a:prstGeom>
        </p:spPr>
        <p:txBody>
          <a:bodyPr>
            <a:spAutoFit/>
          </a:bodyPr>
          <a:lstStyle/>
          <a:p>
            <a:pPr>
              <a:spcAft>
                <a:spcPts val="0"/>
              </a:spcAft>
            </a:pPr>
            <a:r>
              <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type </a:t>
            </a:r>
            <a:r>
              <a:rPr lang="de-DE" sz="2000" i="1" dirty="0">
                <a:solidFill>
                  <a:srgbClr val="8BE9FD"/>
                </a:solidFill>
                <a:latin typeface="Fira Code" panose="020B0509050000020004" pitchFamily="49" charset="0"/>
                <a:ea typeface="Fira Code" panose="020B0509050000020004" pitchFamily="49" charset="0"/>
                <a:cs typeface="Times New Roman" panose="02020603050405020304" pitchFamily="18" charset="0"/>
              </a:rPr>
              <a:t>Query</a:t>
            </a:r>
            <a:r>
              <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p>
          <a:p>
            <a:pPr>
              <a:spcAft>
                <a:spcPts val="0"/>
              </a:spcAft>
            </a:pPr>
            <a:r>
              <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de-DE" sz="2000" dirty="0" err="1">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posts</a:t>
            </a:r>
            <a:r>
              <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de-DE" sz="2000" i="1"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Post</a:t>
            </a:r>
            <a:r>
              <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a:t>
            </a:r>
          </a:p>
          <a:p>
            <a:pPr>
              <a:spcAft>
                <a:spcPts val="0"/>
              </a:spcAft>
            </a:pPr>
            <a:r>
              <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de-DE" sz="2000" dirty="0" err="1">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author</a:t>
            </a:r>
            <a:r>
              <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a:t>
            </a:r>
            <a:r>
              <a:rPr lang="de-DE" sz="2000" i="1" dirty="0" err="1">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id</a:t>
            </a:r>
            <a:r>
              <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de-DE" sz="2000" i="1"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ID</a:t>
            </a:r>
            <a:r>
              <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de-DE" sz="2000" i="1" dirty="0" err="1">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Author</a:t>
            </a:r>
            <a:endPar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endParaRPr>
          </a:p>
          <a:p>
            <a:pPr>
              <a:spcAft>
                <a:spcPts val="0"/>
              </a:spcAft>
            </a:pPr>
            <a:r>
              <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a:t>
            </a:r>
            <a:endParaRPr lang="de-DE" sz="2000" dirty="0">
              <a:solidFill>
                <a:schemeClr val="bg2">
                  <a:lumMod val="75000"/>
                </a:schemeClr>
              </a:solidFill>
              <a:effectLst/>
              <a:latin typeface="Fira Code" panose="020B0509050000020004" pitchFamily="49" charset="0"/>
              <a:ea typeface="Fira Code" panose="020B0509050000020004" pitchFamily="49" charset="0"/>
              <a:cs typeface="Times New Roman" panose="02020603050405020304" pitchFamily="18" charset="0"/>
            </a:endParaRPr>
          </a:p>
        </p:txBody>
      </p:sp>
      <p:pic>
        <p:nvPicPr>
          <p:cNvPr id="4" name="Picture 6">
            <a:extLst>
              <a:ext uri="{FF2B5EF4-FFF2-40B4-BE49-F238E27FC236}">
                <a16:creationId xmlns:a16="http://schemas.microsoft.com/office/drawing/2014/main" id="{811ADD1F-2065-40B0-85D9-B4E64EA1F9C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cxnSp>
        <p:nvCxnSpPr>
          <p:cNvPr id="7" name="Gerade Verbindung mit Pfeil 6">
            <a:extLst>
              <a:ext uri="{FF2B5EF4-FFF2-40B4-BE49-F238E27FC236}">
                <a16:creationId xmlns:a16="http://schemas.microsoft.com/office/drawing/2014/main" id="{7E79E112-D79C-448F-BB7C-87418FF35389}"/>
              </a:ext>
            </a:extLst>
          </p:cNvPr>
          <p:cNvCxnSpPr/>
          <p:nvPr/>
        </p:nvCxnSpPr>
        <p:spPr>
          <a:xfrm>
            <a:off x="4324493" y="2234436"/>
            <a:ext cx="0" cy="543140"/>
          </a:xfrm>
          <a:prstGeom prst="straightConnector1">
            <a:avLst/>
          </a:prstGeom>
          <a:ln w="12700">
            <a:solidFill>
              <a:srgbClr val="8BE9FD"/>
            </a:solidFill>
            <a:tailEnd type="triangle"/>
          </a:ln>
        </p:spPr>
        <p:style>
          <a:lnRef idx="1">
            <a:schemeClr val="accent1"/>
          </a:lnRef>
          <a:fillRef idx="0">
            <a:schemeClr val="accent1"/>
          </a:fillRef>
          <a:effectRef idx="0">
            <a:schemeClr val="accent1"/>
          </a:effectRef>
          <a:fontRef idx="minor">
            <a:schemeClr val="tx1"/>
          </a:fontRef>
        </p:style>
      </p:cxnSp>
      <p:sp>
        <p:nvSpPr>
          <p:cNvPr id="8" name="Rechteck 7">
            <a:extLst>
              <a:ext uri="{FF2B5EF4-FFF2-40B4-BE49-F238E27FC236}">
                <a16:creationId xmlns:a16="http://schemas.microsoft.com/office/drawing/2014/main" id="{A42D6CF4-EF1F-4EA8-9550-FE6ADDAEF930}"/>
              </a:ext>
            </a:extLst>
          </p:cNvPr>
          <p:cNvSpPr/>
          <p:nvPr/>
        </p:nvSpPr>
        <p:spPr>
          <a:xfrm>
            <a:off x="3210716" y="1677546"/>
            <a:ext cx="2138166" cy="550015"/>
          </a:xfrm>
          <a:prstGeom prst="rect">
            <a:avLst/>
          </a:prstGeom>
          <a:noFill/>
          <a:ln w="12700" cap="flat" cmpd="sng" algn="ctr">
            <a:solidFill>
              <a:srgbClr val="8BE9FD"/>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de-DE" dirty="0">
                <a:solidFill>
                  <a:schemeClr val="bg1"/>
                </a:solidFill>
              </a:rPr>
              <a:t>Root Type</a:t>
            </a:r>
          </a:p>
        </p:txBody>
      </p:sp>
    </p:spTree>
    <p:extLst>
      <p:ext uri="{BB962C8B-B14F-4D97-AF65-F5344CB8AC3E}">
        <p14:creationId xmlns:p14="http://schemas.microsoft.com/office/powerpoint/2010/main" val="40640321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0767CFCA-F4A2-42E3-8349-442DF2F5F440}"/>
              </a:ext>
            </a:extLst>
          </p:cNvPr>
          <p:cNvSpPr/>
          <p:nvPr/>
        </p:nvSpPr>
        <p:spPr>
          <a:xfrm>
            <a:off x="3048000" y="2767281"/>
            <a:ext cx="6096000" cy="1323439"/>
          </a:xfrm>
          <a:prstGeom prst="rect">
            <a:avLst/>
          </a:prstGeom>
        </p:spPr>
        <p:txBody>
          <a:bodyPr>
            <a:spAutoFit/>
          </a:bodyPr>
          <a:lstStyle/>
          <a:p>
            <a:pPr>
              <a:spcAft>
                <a:spcPts val="0"/>
              </a:spcAft>
            </a:pPr>
            <a:r>
              <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type </a:t>
            </a:r>
            <a:r>
              <a:rPr lang="de-DE" sz="2000" i="1"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Query</a:t>
            </a:r>
            <a:r>
              <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p>
          <a:p>
            <a:pPr>
              <a:spcAft>
                <a:spcPts val="0"/>
              </a:spcAft>
            </a:pPr>
            <a:r>
              <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de-DE" sz="2000" dirty="0" err="1">
                <a:solidFill>
                  <a:srgbClr val="F8F8F2"/>
                </a:solidFill>
                <a:latin typeface="Fira Code" panose="020B0509050000020004" pitchFamily="49" charset="0"/>
                <a:ea typeface="Fira Code" panose="020B0509050000020004" pitchFamily="49" charset="0"/>
                <a:cs typeface="Times New Roman" panose="02020603050405020304" pitchFamily="18" charset="0"/>
              </a:rPr>
              <a:t>posts</a:t>
            </a:r>
            <a:r>
              <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de-DE" sz="2000" i="1"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Post</a:t>
            </a:r>
            <a:r>
              <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a:t>
            </a:r>
          </a:p>
          <a:p>
            <a:pPr>
              <a:spcAft>
                <a:spcPts val="0"/>
              </a:spcAft>
            </a:pPr>
            <a:r>
              <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de-DE" sz="2000" dirty="0" err="1">
                <a:solidFill>
                  <a:srgbClr val="F8F8F2"/>
                </a:solidFill>
                <a:latin typeface="Fira Code" panose="020B0509050000020004" pitchFamily="49" charset="0"/>
                <a:ea typeface="Fira Code" panose="020B0509050000020004" pitchFamily="49" charset="0"/>
                <a:cs typeface="Times New Roman" panose="02020603050405020304" pitchFamily="18" charset="0"/>
              </a:rPr>
              <a:t>author</a:t>
            </a:r>
            <a:r>
              <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a:t>
            </a:r>
            <a:r>
              <a:rPr lang="de-DE" sz="2000" i="1" dirty="0" err="1">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id</a:t>
            </a:r>
            <a:r>
              <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de-DE" sz="2000" i="1"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ID</a:t>
            </a:r>
            <a:r>
              <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de-DE" sz="2000" i="1" dirty="0" err="1">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Author</a:t>
            </a:r>
            <a:endPar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endParaRPr>
          </a:p>
          <a:p>
            <a:pPr>
              <a:spcAft>
                <a:spcPts val="0"/>
              </a:spcAft>
            </a:pPr>
            <a:r>
              <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a:t>
            </a:r>
            <a:endParaRPr lang="de-DE" sz="2000" dirty="0">
              <a:solidFill>
                <a:schemeClr val="bg2">
                  <a:lumMod val="75000"/>
                </a:schemeClr>
              </a:solidFill>
              <a:effectLst/>
              <a:latin typeface="Fira Code" panose="020B0509050000020004" pitchFamily="49" charset="0"/>
              <a:ea typeface="Fira Code" panose="020B0509050000020004" pitchFamily="49" charset="0"/>
              <a:cs typeface="Times New Roman" panose="02020603050405020304" pitchFamily="18" charset="0"/>
            </a:endParaRPr>
          </a:p>
        </p:txBody>
      </p:sp>
      <p:pic>
        <p:nvPicPr>
          <p:cNvPr id="4" name="Picture 6">
            <a:extLst>
              <a:ext uri="{FF2B5EF4-FFF2-40B4-BE49-F238E27FC236}">
                <a16:creationId xmlns:a16="http://schemas.microsoft.com/office/drawing/2014/main" id="{811ADD1F-2065-40B0-85D9-B4E64EA1F9C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5" name="Rechteck 4">
            <a:extLst>
              <a:ext uri="{FF2B5EF4-FFF2-40B4-BE49-F238E27FC236}">
                <a16:creationId xmlns:a16="http://schemas.microsoft.com/office/drawing/2014/main" id="{D0C1F605-7631-47F2-90C4-6BE37CD6B898}"/>
              </a:ext>
            </a:extLst>
          </p:cNvPr>
          <p:cNvSpPr/>
          <p:nvPr/>
        </p:nvSpPr>
        <p:spPr>
          <a:xfrm>
            <a:off x="467514" y="3210718"/>
            <a:ext cx="1958856" cy="474388"/>
          </a:xfrm>
          <a:prstGeom prst="rect">
            <a:avLst/>
          </a:prstGeom>
          <a:noFill/>
          <a:ln w="12700"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de-DE" dirty="0">
                <a:solidFill>
                  <a:schemeClr val="bg1"/>
                </a:solidFill>
              </a:rPr>
              <a:t>Root Fields</a:t>
            </a:r>
          </a:p>
        </p:txBody>
      </p:sp>
      <p:cxnSp>
        <p:nvCxnSpPr>
          <p:cNvPr id="7" name="Gerade Verbindung mit Pfeil 6">
            <a:extLst>
              <a:ext uri="{FF2B5EF4-FFF2-40B4-BE49-F238E27FC236}">
                <a16:creationId xmlns:a16="http://schemas.microsoft.com/office/drawing/2014/main" id="{BA099862-A232-41B9-907B-786597F78517}"/>
              </a:ext>
            </a:extLst>
          </p:cNvPr>
          <p:cNvCxnSpPr>
            <a:cxnSpLocks/>
            <a:stCxn id="5" idx="3"/>
          </p:cNvCxnSpPr>
          <p:nvPr/>
        </p:nvCxnSpPr>
        <p:spPr>
          <a:xfrm>
            <a:off x="2426370" y="3447912"/>
            <a:ext cx="1189979" cy="0"/>
          </a:xfrm>
          <a:prstGeom prst="straightConnector1">
            <a:avLst/>
          </a:prstGeom>
          <a:ln w="12700" cap="flat" cmpd="sng" algn="ctr">
            <a:solidFill>
              <a:schemeClr val="bg1"/>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spTree>
    <p:extLst>
      <p:ext uri="{BB962C8B-B14F-4D97-AF65-F5344CB8AC3E}">
        <p14:creationId xmlns:p14="http://schemas.microsoft.com/office/powerpoint/2010/main" val="9839851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0767CFCA-F4A2-42E3-8349-442DF2F5F440}"/>
              </a:ext>
            </a:extLst>
          </p:cNvPr>
          <p:cNvSpPr/>
          <p:nvPr/>
        </p:nvSpPr>
        <p:spPr>
          <a:xfrm>
            <a:off x="3048000" y="2767280"/>
            <a:ext cx="6096000" cy="1323439"/>
          </a:xfrm>
          <a:prstGeom prst="rect">
            <a:avLst/>
          </a:prstGeom>
        </p:spPr>
        <p:txBody>
          <a:bodyPr>
            <a:spAutoFit/>
          </a:bodyPr>
          <a:lstStyle/>
          <a:p>
            <a:pPr>
              <a:spcAft>
                <a:spcPts val="0"/>
              </a:spcAft>
            </a:pPr>
            <a:r>
              <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type </a:t>
            </a:r>
            <a:r>
              <a:rPr lang="de-DE" sz="2000" i="1"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Query</a:t>
            </a:r>
            <a:r>
              <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p>
          <a:p>
            <a:pPr>
              <a:spcAft>
                <a:spcPts val="0"/>
              </a:spcAft>
            </a:pPr>
            <a:r>
              <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de-DE" sz="2000" dirty="0" err="1">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posts</a:t>
            </a:r>
            <a:r>
              <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de-DE" sz="2000" i="1"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Post</a:t>
            </a:r>
            <a:r>
              <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a:t>
            </a:r>
          </a:p>
          <a:p>
            <a:pPr>
              <a:spcAft>
                <a:spcPts val="0"/>
              </a:spcAft>
            </a:pPr>
            <a:r>
              <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de-DE" sz="2000" dirty="0" err="1">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author</a:t>
            </a:r>
            <a:r>
              <a:rPr lang="de-DE" sz="2000" dirty="0">
                <a:solidFill>
                  <a:srgbClr val="F8F8F2"/>
                </a:solidFill>
                <a:latin typeface="Fira Code" panose="020B0509050000020004" pitchFamily="49" charset="0"/>
                <a:ea typeface="Fira Code" panose="020B0509050000020004" pitchFamily="49" charset="0"/>
                <a:cs typeface="Times New Roman" panose="02020603050405020304" pitchFamily="18" charset="0"/>
              </a:rPr>
              <a:t>(</a:t>
            </a:r>
            <a:r>
              <a:rPr lang="de-DE" sz="2000" i="1" dirty="0" err="1">
                <a:solidFill>
                  <a:srgbClr val="FFB86C"/>
                </a:solidFill>
                <a:latin typeface="Fira Code" panose="020B0509050000020004" pitchFamily="49" charset="0"/>
                <a:ea typeface="Fira Code" panose="020B0509050000020004" pitchFamily="49" charset="0"/>
                <a:cs typeface="Times New Roman" panose="02020603050405020304" pitchFamily="18" charset="0"/>
              </a:rPr>
              <a:t>id</a:t>
            </a:r>
            <a:r>
              <a:rPr lang="de-DE" sz="2000" dirty="0">
                <a:solidFill>
                  <a:srgbClr val="FF79C6"/>
                </a:solidFill>
                <a:latin typeface="Fira Code" panose="020B0509050000020004" pitchFamily="49" charset="0"/>
                <a:ea typeface="Fira Code" panose="020B0509050000020004" pitchFamily="49" charset="0"/>
                <a:cs typeface="Times New Roman" panose="02020603050405020304" pitchFamily="18" charset="0"/>
              </a:rPr>
              <a:t>:</a:t>
            </a:r>
            <a:r>
              <a:rPr lang="de-DE" sz="2000" dirty="0">
                <a:solidFill>
                  <a:srgbClr val="F8F8F2"/>
                </a:solidFill>
                <a:latin typeface="Fira Code" panose="020B0509050000020004" pitchFamily="49" charset="0"/>
                <a:ea typeface="Fira Code" panose="020B0509050000020004" pitchFamily="49" charset="0"/>
                <a:cs typeface="Times New Roman" panose="02020603050405020304" pitchFamily="18" charset="0"/>
              </a:rPr>
              <a:t> </a:t>
            </a:r>
            <a:r>
              <a:rPr lang="de-DE" sz="2000" i="1" dirty="0">
                <a:solidFill>
                  <a:srgbClr val="8BE9FD"/>
                </a:solidFill>
                <a:latin typeface="Fira Code" panose="020B0509050000020004" pitchFamily="49" charset="0"/>
                <a:ea typeface="Fira Code" panose="020B0509050000020004" pitchFamily="49" charset="0"/>
                <a:cs typeface="Times New Roman" panose="02020603050405020304" pitchFamily="18" charset="0"/>
              </a:rPr>
              <a:t>ID</a:t>
            </a:r>
            <a:r>
              <a:rPr lang="de-DE" sz="2000" dirty="0">
                <a:solidFill>
                  <a:srgbClr val="FF79C6"/>
                </a:solidFill>
                <a:latin typeface="Fira Code" panose="020B0509050000020004" pitchFamily="49" charset="0"/>
                <a:ea typeface="Fira Code" panose="020B0509050000020004" pitchFamily="49" charset="0"/>
                <a:cs typeface="Times New Roman" panose="02020603050405020304" pitchFamily="18" charset="0"/>
              </a:rPr>
              <a:t>!</a:t>
            </a:r>
            <a:r>
              <a:rPr lang="de-DE" sz="2000" dirty="0">
                <a:solidFill>
                  <a:srgbClr val="F8F8F2"/>
                </a:solidFill>
                <a:latin typeface="Fira Code" panose="020B0509050000020004" pitchFamily="49" charset="0"/>
                <a:ea typeface="Fira Code" panose="020B0509050000020004" pitchFamily="49" charset="0"/>
                <a:cs typeface="Times New Roman" panose="02020603050405020304" pitchFamily="18" charset="0"/>
              </a:rPr>
              <a:t>)</a:t>
            </a:r>
            <a:r>
              <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de-DE" sz="2000" i="1" dirty="0" err="1">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Author</a:t>
            </a:r>
            <a:endPar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endParaRPr>
          </a:p>
          <a:p>
            <a:pPr>
              <a:spcAft>
                <a:spcPts val="0"/>
              </a:spcAft>
            </a:pPr>
            <a:r>
              <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a:t>
            </a:r>
            <a:endParaRPr lang="de-DE" sz="2000" dirty="0">
              <a:solidFill>
                <a:schemeClr val="bg2">
                  <a:lumMod val="75000"/>
                </a:schemeClr>
              </a:solidFill>
              <a:effectLst/>
              <a:latin typeface="Fira Code" panose="020B0509050000020004" pitchFamily="49" charset="0"/>
              <a:ea typeface="Fira Code" panose="020B0509050000020004" pitchFamily="49" charset="0"/>
              <a:cs typeface="Times New Roman" panose="02020603050405020304" pitchFamily="18" charset="0"/>
            </a:endParaRPr>
          </a:p>
        </p:txBody>
      </p:sp>
      <p:pic>
        <p:nvPicPr>
          <p:cNvPr id="4" name="Picture 6">
            <a:extLst>
              <a:ext uri="{FF2B5EF4-FFF2-40B4-BE49-F238E27FC236}">
                <a16:creationId xmlns:a16="http://schemas.microsoft.com/office/drawing/2014/main" id="{811ADD1F-2065-40B0-85D9-B4E64EA1F9C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5" name="Rechteck 4">
            <a:extLst>
              <a:ext uri="{FF2B5EF4-FFF2-40B4-BE49-F238E27FC236}">
                <a16:creationId xmlns:a16="http://schemas.microsoft.com/office/drawing/2014/main" id="{0DBF99B5-B4E9-4A05-AF39-5B7E29FA8AC6}"/>
              </a:ext>
            </a:extLst>
          </p:cNvPr>
          <p:cNvSpPr/>
          <p:nvPr/>
        </p:nvSpPr>
        <p:spPr>
          <a:xfrm>
            <a:off x="4441373" y="4385508"/>
            <a:ext cx="1958856" cy="474388"/>
          </a:xfrm>
          <a:prstGeom prst="rect">
            <a:avLst/>
          </a:prstGeom>
          <a:noFill/>
          <a:ln w="12700" cap="flat" cmpd="sng" algn="ctr">
            <a:solidFill>
              <a:srgbClr val="FFB86C"/>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de-DE" dirty="0">
                <a:solidFill>
                  <a:srgbClr val="FFB86C"/>
                </a:solidFill>
              </a:rPr>
              <a:t>Argument</a:t>
            </a:r>
          </a:p>
        </p:txBody>
      </p:sp>
      <p:cxnSp>
        <p:nvCxnSpPr>
          <p:cNvPr id="6" name="Gerade Verbindung mit Pfeil 5">
            <a:extLst>
              <a:ext uri="{FF2B5EF4-FFF2-40B4-BE49-F238E27FC236}">
                <a16:creationId xmlns:a16="http://schemas.microsoft.com/office/drawing/2014/main" id="{323E5449-82C0-4069-B3CF-ABCBAB554F6F}"/>
              </a:ext>
            </a:extLst>
          </p:cNvPr>
          <p:cNvCxnSpPr>
            <a:cxnSpLocks/>
          </p:cNvCxnSpPr>
          <p:nvPr/>
        </p:nvCxnSpPr>
        <p:spPr>
          <a:xfrm flipH="1" flipV="1">
            <a:off x="5438274" y="3766740"/>
            <a:ext cx="1" cy="618767"/>
          </a:xfrm>
          <a:prstGeom prst="straightConnector1">
            <a:avLst/>
          </a:prstGeom>
          <a:ln w="12700" cap="flat" cmpd="sng" algn="ctr">
            <a:solidFill>
              <a:srgbClr val="FFB86C"/>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spTree>
    <p:extLst>
      <p:ext uri="{BB962C8B-B14F-4D97-AF65-F5344CB8AC3E}">
        <p14:creationId xmlns:p14="http://schemas.microsoft.com/office/powerpoint/2010/main" val="26547146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0767CFCA-F4A2-42E3-8349-442DF2F5F440}"/>
              </a:ext>
            </a:extLst>
          </p:cNvPr>
          <p:cNvSpPr/>
          <p:nvPr/>
        </p:nvSpPr>
        <p:spPr>
          <a:xfrm>
            <a:off x="3048000" y="2767280"/>
            <a:ext cx="4439080" cy="1323439"/>
          </a:xfrm>
          <a:prstGeom prst="rect">
            <a:avLst/>
          </a:prstGeom>
        </p:spPr>
        <p:txBody>
          <a:bodyPr wrap="square">
            <a:spAutoFit/>
          </a:bodyPr>
          <a:lstStyle/>
          <a:p>
            <a:pPr>
              <a:spcAft>
                <a:spcPts val="0"/>
              </a:spcAft>
            </a:pPr>
            <a:r>
              <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type </a:t>
            </a:r>
            <a:r>
              <a:rPr lang="de-DE" sz="2000" i="1"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Query</a:t>
            </a:r>
            <a:r>
              <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p>
          <a:p>
            <a:pPr>
              <a:spcAft>
                <a:spcPts val="0"/>
              </a:spcAft>
            </a:pPr>
            <a:r>
              <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de-DE" sz="2000" dirty="0" err="1">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posts</a:t>
            </a:r>
            <a:r>
              <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de-DE" sz="2000" dirty="0">
                <a:solidFill>
                  <a:srgbClr val="F8F8F2"/>
                </a:solidFill>
                <a:latin typeface="Fira Code" panose="020B0509050000020004" pitchFamily="49" charset="0"/>
                <a:ea typeface="Fira Code" panose="020B0509050000020004" pitchFamily="49" charset="0"/>
                <a:cs typeface="Times New Roman" panose="02020603050405020304" pitchFamily="18" charset="0"/>
              </a:rPr>
              <a:t>[</a:t>
            </a:r>
            <a:r>
              <a:rPr lang="de-DE" sz="2000" i="1" dirty="0">
                <a:solidFill>
                  <a:srgbClr val="92D050"/>
                </a:solidFill>
                <a:latin typeface="Fira Code" panose="020B0509050000020004" pitchFamily="49" charset="0"/>
                <a:ea typeface="Fira Code" panose="020B0509050000020004" pitchFamily="49" charset="0"/>
                <a:cs typeface="Times New Roman" panose="02020603050405020304" pitchFamily="18" charset="0"/>
              </a:rPr>
              <a:t>Post</a:t>
            </a:r>
            <a:r>
              <a:rPr lang="de-DE" sz="2000" dirty="0">
                <a:solidFill>
                  <a:srgbClr val="F8F8F2"/>
                </a:solidFill>
                <a:latin typeface="Fira Code" panose="020B0509050000020004" pitchFamily="49" charset="0"/>
                <a:ea typeface="Fira Code" panose="020B0509050000020004" pitchFamily="49" charset="0"/>
                <a:cs typeface="Times New Roman" panose="02020603050405020304" pitchFamily="18" charset="0"/>
              </a:rPr>
              <a:t>]</a:t>
            </a:r>
            <a:r>
              <a:rPr lang="de-DE" sz="2000" dirty="0">
                <a:solidFill>
                  <a:srgbClr val="FF79C6"/>
                </a:solidFill>
                <a:latin typeface="Fira Code" panose="020B0509050000020004" pitchFamily="49" charset="0"/>
                <a:ea typeface="Fira Code" panose="020B0509050000020004" pitchFamily="49" charset="0"/>
                <a:cs typeface="Times New Roman" panose="02020603050405020304" pitchFamily="18" charset="0"/>
              </a:rPr>
              <a:t>!</a:t>
            </a:r>
            <a:endPar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endParaRPr>
          </a:p>
          <a:p>
            <a:pPr>
              <a:spcAft>
                <a:spcPts val="0"/>
              </a:spcAft>
            </a:pPr>
            <a:r>
              <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de-DE" sz="2000" dirty="0" err="1">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author</a:t>
            </a:r>
            <a:r>
              <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a:t>
            </a:r>
            <a:r>
              <a:rPr lang="de-DE" sz="2000" i="1" dirty="0" err="1">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id</a:t>
            </a:r>
            <a:r>
              <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de-DE" sz="2000" i="1"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ID</a:t>
            </a:r>
            <a:r>
              <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de-DE" sz="2000" i="1" dirty="0" err="1">
                <a:solidFill>
                  <a:srgbClr val="92D050"/>
                </a:solidFill>
                <a:latin typeface="Fira Code" panose="020B0509050000020004" pitchFamily="49" charset="0"/>
                <a:ea typeface="Fira Code" panose="020B0509050000020004" pitchFamily="49" charset="0"/>
                <a:cs typeface="Times New Roman" panose="02020603050405020304" pitchFamily="18" charset="0"/>
              </a:rPr>
              <a:t>Author</a:t>
            </a:r>
            <a:endParaRPr lang="de-DE" sz="2000" dirty="0">
              <a:solidFill>
                <a:srgbClr val="92D050"/>
              </a:solidFill>
              <a:latin typeface="Fira Code" panose="020B0509050000020004" pitchFamily="49" charset="0"/>
              <a:ea typeface="Fira Code" panose="020B0509050000020004" pitchFamily="49" charset="0"/>
              <a:cs typeface="Times New Roman" panose="02020603050405020304" pitchFamily="18" charset="0"/>
            </a:endParaRPr>
          </a:p>
          <a:p>
            <a:pPr>
              <a:spcAft>
                <a:spcPts val="0"/>
              </a:spcAft>
            </a:pPr>
            <a:r>
              <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a:t>
            </a:r>
            <a:endParaRPr lang="de-DE" sz="2000" dirty="0">
              <a:solidFill>
                <a:schemeClr val="bg2">
                  <a:lumMod val="75000"/>
                </a:schemeClr>
              </a:solidFill>
              <a:effectLst/>
              <a:latin typeface="Fira Code" panose="020B0509050000020004" pitchFamily="49" charset="0"/>
              <a:ea typeface="Fira Code" panose="020B0509050000020004" pitchFamily="49" charset="0"/>
              <a:cs typeface="Times New Roman" panose="02020603050405020304" pitchFamily="18" charset="0"/>
            </a:endParaRPr>
          </a:p>
        </p:txBody>
      </p:sp>
      <p:pic>
        <p:nvPicPr>
          <p:cNvPr id="4" name="Picture 6">
            <a:extLst>
              <a:ext uri="{FF2B5EF4-FFF2-40B4-BE49-F238E27FC236}">
                <a16:creationId xmlns:a16="http://schemas.microsoft.com/office/drawing/2014/main" id="{811ADD1F-2065-40B0-85D9-B4E64EA1F9C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5" name="Rechteck 4">
            <a:extLst>
              <a:ext uri="{FF2B5EF4-FFF2-40B4-BE49-F238E27FC236}">
                <a16:creationId xmlns:a16="http://schemas.microsoft.com/office/drawing/2014/main" id="{B6256DE4-A16C-45B8-9706-BEB921060351}"/>
              </a:ext>
            </a:extLst>
          </p:cNvPr>
          <p:cNvSpPr/>
          <p:nvPr/>
        </p:nvSpPr>
        <p:spPr>
          <a:xfrm>
            <a:off x="8346480" y="3230476"/>
            <a:ext cx="1958856" cy="474388"/>
          </a:xfrm>
          <a:prstGeom prst="rect">
            <a:avLst/>
          </a:prstGeom>
          <a:noFill/>
          <a:ln w="12700" cap="flat" cmpd="sng" algn="ctr">
            <a:solidFill>
              <a:srgbClr val="92D05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de-DE" dirty="0">
                <a:solidFill>
                  <a:srgbClr val="92D050"/>
                </a:solidFill>
              </a:rPr>
              <a:t>Return </a:t>
            </a:r>
            <a:r>
              <a:rPr lang="de-DE" dirty="0" err="1">
                <a:solidFill>
                  <a:srgbClr val="92D050"/>
                </a:solidFill>
              </a:rPr>
              <a:t>Types</a:t>
            </a:r>
            <a:endParaRPr lang="de-DE" dirty="0">
              <a:solidFill>
                <a:srgbClr val="92D050"/>
              </a:solidFill>
            </a:endParaRPr>
          </a:p>
        </p:txBody>
      </p:sp>
      <p:cxnSp>
        <p:nvCxnSpPr>
          <p:cNvPr id="6" name="Gerade Verbindung mit Pfeil 5">
            <a:extLst>
              <a:ext uri="{FF2B5EF4-FFF2-40B4-BE49-F238E27FC236}">
                <a16:creationId xmlns:a16="http://schemas.microsoft.com/office/drawing/2014/main" id="{9988760D-687F-4D82-B5A5-4A82C4FA7208}"/>
              </a:ext>
            </a:extLst>
          </p:cNvPr>
          <p:cNvCxnSpPr>
            <a:cxnSpLocks/>
          </p:cNvCxnSpPr>
          <p:nvPr/>
        </p:nvCxnSpPr>
        <p:spPr>
          <a:xfrm flipH="1">
            <a:off x="7404577" y="3467670"/>
            <a:ext cx="941901" cy="0"/>
          </a:xfrm>
          <a:prstGeom prst="straightConnector1">
            <a:avLst/>
          </a:prstGeom>
          <a:ln w="12700" cap="flat" cmpd="sng" algn="ctr">
            <a:solidFill>
              <a:srgbClr val="92D050"/>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spTree>
    <p:extLst>
      <p:ext uri="{BB962C8B-B14F-4D97-AF65-F5344CB8AC3E}">
        <p14:creationId xmlns:p14="http://schemas.microsoft.com/office/powerpoint/2010/main" val="34957362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811ADD1F-2065-40B0-85D9-B4E64EA1F9C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3" name="Titel 1">
            <a:extLst>
              <a:ext uri="{FF2B5EF4-FFF2-40B4-BE49-F238E27FC236}">
                <a16:creationId xmlns:a16="http://schemas.microsoft.com/office/drawing/2014/main" id="{4F5CE50C-A1C8-4F2E-9F6C-11941A6A2A0F}"/>
              </a:ext>
            </a:extLst>
          </p:cNvPr>
          <p:cNvSpPr>
            <a:spLocks noGrp="1"/>
          </p:cNvSpPr>
          <p:nvPr>
            <p:ph type="title"/>
          </p:nvPr>
        </p:nvSpPr>
        <p:spPr>
          <a:xfrm>
            <a:off x="1754318" y="456512"/>
            <a:ext cx="8683364" cy="1325563"/>
          </a:xfrm>
        </p:spPr>
        <p:txBody>
          <a:bodyPr/>
          <a:lstStyle/>
          <a:p>
            <a:pPr algn="ctr"/>
            <a:r>
              <a:rPr lang="de-DE" dirty="0">
                <a:solidFill>
                  <a:srgbClr val="E10098"/>
                </a:solidFill>
              </a:rPr>
              <a:t>Scalar</a:t>
            </a:r>
            <a:r>
              <a:rPr lang="de-DE" dirty="0">
                <a:solidFill>
                  <a:schemeClr val="bg1"/>
                </a:solidFill>
              </a:rPr>
              <a:t> </a:t>
            </a:r>
            <a:r>
              <a:rPr lang="de-DE" dirty="0" err="1">
                <a:solidFill>
                  <a:schemeClr val="bg1"/>
                </a:solidFill>
              </a:rPr>
              <a:t>Types</a:t>
            </a:r>
            <a:endParaRPr lang="de-DE" dirty="0">
              <a:solidFill>
                <a:schemeClr val="bg1"/>
              </a:solidFill>
            </a:endParaRPr>
          </a:p>
        </p:txBody>
      </p:sp>
      <p:sp>
        <p:nvSpPr>
          <p:cNvPr id="5" name="Textfeld 4">
            <a:extLst>
              <a:ext uri="{FF2B5EF4-FFF2-40B4-BE49-F238E27FC236}">
                <a16:creationId xmlns:a16="http://schemas.microsoft.com/office/drawing/2014/main" id="{AF17D94D-8A95-4858-BDA0-195AB921221D}"/>
              </a:ext>
            </a:extLst>
          </p:cNvPr>
          <p:cNvSpPr txBox="1"/>
          <p:nvPr/>
        </p:nvSpPr>
        <p:spPr>
          <a:xfrm>
            <a:off x="4056819" y="2106506"/>
            <a:ext cx="4078361" cy="369332"/>
          </a:xfrm>
          <a:prstGeom prst="rect">
            <a:avLst/>
          </a:prstGeom>
          <a:noFill/>
        </p:spPr>
        <p:txBody>
          <a:bodyPr wrap="none" rtlCol="0">
            <a:spAutoFit/>
          </a:bodyPr>
          <a:lstStyle/>
          <a:p>
            <a:r>
              <a:rPr lang="de-DE" dirty="0" err="1">
                <a:solidFill>
                  <a:schemeClr val="bg1"/>
                </a:solidFill>
              </a:rPr>
              <a:t>Int</a:t>
            </a:r>
            <a:r>
              <a:rPr lang="de-DE" dirty="0">
                <a:solidFill>
                  <a:schemeClr val="bg1"/>
                </a:solidFill>
              </a:rPr>
              <a:t>	</a:t>
            </a:r>
            <a:r>
              <a:rPr lang="de-DE" dirty="0" err="1">
                <a:solidFill>
                  <a:schemeClr val="bg1"/>
                </a:solidFill>
              </a:rPr>
              <a:t>Float</a:t>
            </a:r>
            <a:r>
              <a:rPr lang="de-DE" dirty="0">
                <a:solidFill>
                  <a:schemeClr val="bg1"/>
                </a:solidFill>
              </a:rPr>
              <a:t>	String	Boolean	ID</a:t>
            </a:r>
          </a:p>
        </p:txBody>
      </p:sp>
      <p:sp>
        <p:nvSpPr>
          <p:cNvPr id="6" name="Textfeld 5">
            <a:extLst>
              <a:ext uri="{FF2B5EF4-FFF2-40B4-BE49-F238E27FC236}">
                <a16:creationId xmlns:a16="http://schemas.microsoft.com/office/drawing/2014/main" id="{A1870D95-761B-439F-8A45-B7CE426ED311}"/>
              </a:ext>
            </a:extLst>
          </p:cNvPr>
          <p:cNvSpPr txBox="1"/>
          <p:nvPr/>
        </p:nvSpPr>
        <p:spPr>
          <a:xfrm>
            <a:off x="2534923" y="2106506"/>
            <a:ext cx="1373292" cy="369332"/>
          </a:xfrm>
          <a:prstGeom prst="rect">
            <a:avLst/>
          </a:prstGeom>
          <a:noFill/>
        </p:spPr>
        <p:txBody>
          <a:bodyPr wrap="square" rtlCol="0">
            <a:spAutoFit/>
          </a:bodyPr>
          <a:lstStyle/>
          <a:p>
            <a:r>
              <a:rPr lang="de-DE" b="1" dirty="0">
                <a:solidFill>
                  <a:schemeClr val="bg1"/>
                </a:solidFill>
              </a:rPr>
              <a:t>Default:</a:t>
            </a:r>
          </a:p>
        </p:txBody>
      </p:sp>
      <p:sp>
        <p:nvSpPr>
          <p:cNvPr id="7" name="Textfeld 6">
            <a:extLst>
              <a:ext uri="{FF2B5EF4-FFF2-40B4-BE49-F238E27FC236}">
                <a16:creationId xmlns:a16="http://schemas.microsoft.com/office/drawing/2014/main" id="{2FD2548E-B0DC-4DB6-B1DB-1456BAA021AC}"/>
              </a:ext>
            </a:extLst>
          </p:cNvPr>
          <p:cNvSpPr txBox="1"/>
          <p:nvPr/>
        </p:nvSpPr>
        <p:spPr>
          <a:xfrm>
            <a:off x="4056819" y="2800269"/>
            <a:ext cx="1281120" cy="369332"/>
          </a:xfrm>
          <a:prstGeom prst="rect">
            <a:avLst/>
          </a:prstGeom>
          <a:noFill/>
        </p:spPr>
        <p:txBody>
          <a:bodyPr wrap="none" rtlCol="0">
            <a:spAutoFit/>
          </a:bodyPr>
          <a:lstStyle/>
          <a:p>
            <a:r>
              <a:rPr lang="de-DE" dirty="0">
                <a:solidFill>
                  <a:schemeClr val="bg1"/>
                </a:solidFill>
              </a:rPr>
              <a:t>Date	…</a:t>
            </a:r>
          </a:p>
        </p:txBody>
      </p:sp>
      <p:sp>
        <p:nvSpPr>
          <p:cNvPr id="8" name="Textfeld 7">
            <a:extLst>
              <a:ext uri="{FF2B5EF4-FFF2-40B4-BE49-F238E27FC236}">
                <a16:creationId xmlns:a16="http://schemas.microsoft.com/office/drawing/2014/main" id="{995BBCB3-037E-4C6C-BE75-C8D6AF1E8D27}"/>
              </a:ext>
            </a:extLst>
          </p:cNvPr>
          <p:cNvSpPr txBox="1"/>
          <p:nvPr/>
        </p:nvSpPr>
        <p:spPr>
          <a:xfrm>
            <a:off x="2534923" y="2800269"/>
            <a:ext cx="1373292" cy="369332"/>
          </a:xfrm>
          <a:prstGeom prst="rect">
            <a:avLst/>
          </a:prstGeom>
          <a:noFill/>
        </p:spPr>
        <p:txBody>
          <a:bodyPr wrap="square" rtlCol="0">
            <a:spAutoFit/>
          </a:bodyPr>
          <a:lstStyle/>
          <a:p>
            <a:r>
              <a:rPr lang="de-DE" b="1" dirty="0">
                <a:solidFill>
                  <a:schemeClr val="bg1"/>
                </a:solidFill>
              </a:rPr>
              <a:t>Custom:</a:t>
            </a:r>
          </a:p>
        </p:txBody>
      </p:sp>
      <p:sp>
        <p:nvSpPr>
          <p:cNvPr id="9" name="Textfeld 8">
            <a:extLst>
              <a:ext uri="{FF2B5EF4-FFF2-40B4-BE49-F238E27FC236}">
                <a16:creationId xmlns:a16="http://schemas.microsoft.com/office/drawing/2014/main" id="{F44A570B-4C8D-4E78-9E30-0E5D215F1DB9}"/>
              </a:ext>
            </a:extLst>
          </p:cNvPr>
          <p:cNvSpPr txBox="1"/>
          <p:nvPr/>
        </p:nvSpPr>
        <p:spPr>
          <a:xfrm>
            <a:off x="4056819" y="3342270"/>
            <a:ext cx="814647" cy="369332"/>
          </a:xfrm>
          <a:prstGeom prst="rect">
            <a:avLst/>
          </a:prstGeom>
          <a:noFill/>
        </p:spPr>
        <p:txBody>
          <a:bodyPr wrap="none" rtlCol="0">
            <a:spAutoFit/>
          </a:bodyPr>
          <a:lstStyle/>
          <a:p>
            <a:r>
              <a:rPr lang="de-DE" dirty="0" err="1">
                <a:solidFill>
                  <a:schemeClr val="bg1"/>
                </a:solidFill>
              </a:rPr>
              <a:t>Enums</a:t>
            </a:r>
            <a:endParaRPr lang="de-DE" dirty="0">
              <a:solidFill>
                <a:schemeClr val="bg1"/>
              </a:solidFill>
            </a:endParaRPr>
          </a:p>
        </p:txBody>
      </p:sp>
      <p:sp>
        <p:nvSpPr>
          <p:cNvPr id="10" name="Textfeld 9">
            <a:extLst>
              <a:ext uri="{FF2B5EF4-FFF2-40B4-BE49-F238E27FC236}">
                <a16:creationId xmlns:a16="http://schemas.microsoft.com/office/drawing/2014/main" id="{694C9188-D5E5-482B-A42A-E22C1199F8C4}"/>
              </a:ext>
            </a:extLst>
          </p:cNvPr>
          <p:cNvSpPr txBox="1"/>
          <p:nvPr/>
        </p:nvSpPr>
        <p:spPr>
          <a:xfrm>
            <a:off x="2534923" y="3342270"/>
            <a:ext cx="1373292" cy="369332"/>
          </a:xfrm>
          <a:prstGeom prst="rect">
            <a:avLst/>
          </a:prstGeom>
          <a:noFill/>
        </p:spPr>
        <p:txBody>
          <a:bodyPr wrap="square" rtlCol="0">
            <a:spAutoFit/>
          </a:bodyPr>
          <a:lstStyle/>
          <a:p>
            <a:r>
              <a:rPr lang="de-DE" b="1" dirty="0">
                <a:solidFill>
                  <a:schemeClr val="bg1"/>
                </a:solidFill>
              </a:rPr>
              <a:t>Special:</a:t>
            </a:r>
          </a:p>
        </p:txBody>
      </p:sp>
    </p:spTree>
    <p:extLst>
      <p:ext uri="{BB962C8B-B14F-4D97-AF65-F5344CB8AC3E}">
        <p14:creationId xmlns:p14="http://schemas.microsoft.com/office/powerpoint/2010/main" val="1032007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5A11AD08-C89A-49B4-AE20-94EAD664DA78}"/>
              </a:ext>
            </a:extLst>
          </p:cNvPr>
          <p:cNvSpPr/>
          <p:nvPr/>
        </p:nvSpPr>
        <p:spPr>
          <a:xfrm>
            <a:off x="4572000" y="2133997"/>
            <a:ext cx="3449052" cy="1091208"/>
          </a:xfrm>
          <a:prstGeom prst="rect">
            <a:avLst/>
          </a:prstGeom>
        </p:spPr>
        <p:txBody>
          <a:bodyPr wrap="square">
            <a:spAutoFit/>
          </a:bodyPr>
          <a:lstStyle/>
          <a:p>
            <a:r>
              <a:rPr lang="en-US" dirty="0">
                <a:solidFill>
                  <a:srgbClr val="FF79C6"/>
                </a:solidFill>
                <a:latin typeface="Fira Code" panose="020B0509050000020004" pitchFamily="49" charset="0"/>
              </a:rPr>
              <a:t>type</a:t>
            </a:r>
            <a:r>
              <a:rPr lang="en-US" dirty="0">
                <a:solidFill>
                  <a:srgbClr val="F8F8F2"/>
                </a:solidFill>
                <a:latin typeface="Fira Code" panose="020B0509050000020004" pitchFamily="49" charset="0"/>
              </a:rPr>
              <a:t> </a:t>
            </a:r>
            <a:r>
              <a:rPr lang="en-US" i="1" dirty="0">
                <a:solidFill>
                  <a:srgbClr val="8BE9FD"/>
                </a:solidFill>
                <a:latin typeface="Fira Code" panose="020B0509050000020004" pitchFamily="49" charset="0"/>
              </a:rPr>
              <a:t>Author</a:t>
            </a:r>
            <a:r>
              <a:rPr lang="en-US" dirty="0">
                <a:solidFill>
                  <a:srgbClr val="F8F8F2"/>
                </a:solidFill>
                <a:latin typeface="Fira Code" panose="020B0509050000020004" pitchFamily="49" charset="0"/>
              </a:rPr>
              <a:t> {</a:t>
            </a:r>
          </a:p>
          <a:p>
            <a:r>
              <a:rPr lang="en-US" dirty="0">
                <a:solidFill>
                  <a:srgbClr val="F8F8F2"/>
                </a:solidFill>
                <a:latin typeface="Fira Code" panose="020B0509050000020004" pitchFamily="49" charset="0"/>
              </a:rPr>
              <a:t>    name</a:t>
            </a:r>
            <a:r>
              <a:rPr lang="en-US" dirty="0">
                <a:solidFill>
                  <a:srgbClr val="FF79C6"/>
                </a:solidFill>
                <a:latin typeface="Fira Code" panose="020B0509050000020004" pitchFamily="49" charset="0"/>
              </a:rPr>
              <a:t>:</a:t>
            </a:r>
            <a:r>
              <a:rPr lang="en-US" dirty="0">
                <a:solidFill>
                  <a:srgbClr val="F8F8F2"/>
                </a:solidFill>
                <a:latin typeface="Fira Code" panose="020B0509050000020004" pitchFamily="49" charset="0"/>
              </a:rPr>
              <a:t> </a:t>
            </a:r>
            <a:r>
              <a:rPr lang="en-US" i="1" dirty="0">
                <a:solidFill>
                  <a:srgbClr val="8BE9FD"/>
                </a:solidFill>
                <a:latin typeface="Fira Code" panose="020B0509050000020004" pitchFamily="49" charset="0"/>
              </a:rPr>
              <a:t>String</a:t>
            </a:r>
            <a:r>
              <a:rPr lang="en-US" dirty="0">
                <a:solidFill>
                  <a:srgbClr val="FF79C6"/>
                </a:solidFill>
                <a:latin typeface="Fira Code" panose="020B0509050000020004" pitchFamily="49" charset="0"/>
              </a:rPr>
              <a:t>!</a:t>
            </a:r>
            <a:endParaRPr lang="en-US" dirty="0">
              <a:solidFill>
                <a:srgbClr val="F8F8F2"/>
              </a:solidFill>
              <a:latin typeface="Fira Code" panose="020B0509050000020004" pitchFamily="49" charset="0"/>
            </a:endParaRPr>
          </a:p>
          <a:p>
            <a:r>
              <a:rPr lang="en-US" dirty="0">
                <a:solidFill>
                  <a:srgbClr val="F8F8F2"/>
                </a:solidFill>
                <a:latin typeface="Fira Code" panose="020B0509050000020004" pitchFamily="49" charset="0"/>
              </a:rPr>
              <a:t>    posts</a:t>
            </a:r>
            <a:r>
              <a:rPr lang="en-US" dirty="0">
                <a:solidFill>
                  <a:srgbClr val="FF79C6"/>
                </a:solidFill>
                <a:latin typeface="Fira Code" panose="020B0509050000020004" pitchFamily="49" charset="0"/>
              </a:rPr>
              <a:t>:</a:t>
            </a:r>
            <a:r>
              <a:rPr lang="en-US" dirty="0">
                <a:solidFill>
                  <a:srgbClr val="F8F8F2"/>
                </a:solidFill>
                <a:latin typeface="Fira Code" panose="020B0509050000020004" pitchFamily="49" charset="0"/>
              </a:rPr>
              <a:t> [</a:t>
            </a:r>
            <a:r>
              <a:rPr lang="en-US" i="1" dirty="0">
                <a:solidFill>
                  <a:srgbClr val="8BE9FD"/>
                </a:solidFill>
                <a:latin typeface="Fira Code" panose="020B0509050000020004" pitchFamily="49" charset="0"/>
              </a:rPr>
              <a:t>Post</a:t>
            </a:r>
            <a:r>
              <a:rPr lang="en-US" dirty="0">
                <a:solidFill>
                  <a:srgbClr val="FF79C6"/>
                </a:solidFill>
                <a:latin typeface="Fira Code" panose="020B0509050000020004" pitchFamily="49" charset="0"/>
              </a:rPr>
              <a:t>!</a:t>
            </a:r>
            <a:r>
              <a:rPr lang="en-US" dirty="0">
                <a:solidFill>
                  <a:srgbClr val="F8F8F2"/>
                </a:solidFill>
                <a:latin typeface="Fira Code" panose="020B0509050000020004" pitchFamily="49" charset="0"/>
              </a:rPr>
              <a:t>]</a:t>
            </a:r>
            <a:r>
              <a:rPr lang="en-US" dirty="0">
                <a:solidFill>
                  <a:srgbClr val="FF79C6"/>
                </a:solidFill>
                <a:latin typeface="Fira Code" panose="020B0509050000020004" pitchFamily="49" charset="0"/>
              </a:rPr>
              <a:t>!</a:t>
            </a:r>
            <a:endParaRPr lang="en-US" dirty="0">
              <a:solidFill>
                <a:srgbClr val="F8F8F2"/>
              </a:solidFill>
              <a:latin typeface="Fira Code" panose="020B0509050000020004" pitchFamily="49" charset="0"/>
            </a:endParaRPr>
          </a:p>
          <a:p>
            <a:r>
              <a:rPr lang="en-US" dirty="0">
                <a:solidFill>
                  <a:srgbClr val="F8F8F2"/>
                </a:solidFill>
                <a:latin typeface="Fira Code" panose="020B0509050000020004" pitchFamily="49" charset="0"/>
              </a:rPr>
              <a:t>}</a:t>
            </a:r>
          </a:p>
        </p:txBody>
      </p:sp>
      <p:sp>
        <p:nvSpPr>
          <p:cNvPr id="9" name="Rechteck 8">
            <a:extLst>
              <a:ext uri="{FF2B5EF4-FFF2-40B4-BE49-F238E27FC236}">
                <a16:creationId xmlns:a16="http://schemas.microsoft.com/office/drawing/2014/main" id="{7A01A501-E246-441E-879E-03C252A680C6}"/>
              </a:ext>
            </a:extLst>
          </p:cNvPr>
          <p:cNvSpPr/>
          <p:nvPr/>
        </p:nvSpPr>
        <p:spPr>
          <a:xfrm>
            <a:off x="4572000" y="4224919"/>
            <a:ext cx="3449053" cy="1343025"/>
          </a:xfrm>
          <a:prstGeom prst="rect">
            <a:avLst/>
          </a:prstGeom>
        </p:spPr>
        <p:txBody>
          <a:bodyPr wrap="square">
            <a:spAutoFit/>
          </a:bodyPr>
          <a:lstStyle/>
          <a:p>
            <a:r>
              <a:rPr lang="en-US" dirty="0">
                <a:solidFill>
                  <a:srgbClr val="FF79C6"/>
                </a:solidFill>
                <a:latin typeface="Fira Code" panose="020B0509050000020004" pitchFamily="49" charset="0"/>
              </a:rPr>
              <a:t>type</a:t>
            </a:r>
            <a:r>
              <a:rPr lang="en-US" dirty="0">
                <a:solidFill>
                  <a:srgbClr val="F8F8F2"/>
                </a:solidFill>
                <a:latin typeface="Fira Code" panose="020B0509050000020004" pitchFamily="49" charset="0"/>
              </a:rPr>
              <a:t> </a:t>
            </a:r>
            <a:r>
              <a:rPr lang="en-US" i="1" dirty="0">
                <a:solidFill>
                  <a:srgbClr val="8BE9FD"/>
                </a:solidFill>
                <a:latin typeface="Fira Code" panose="020B0509050000020004" pitchFamily="49" charset="0"/>
              </a:rPr>
              <a:t>Post</a:t>
            </a:r>
            <a:r>
              <a:rPr lang="en-US" dirty="0">
                <a:solidFill>
                  <a:srgbClr val="F8F8F2"/>
                </a:solidFill>
                <a:latin typeface="Fira Code" panose="020B0509050000020004" pitchFamily="49" charset="0"/>
              </a:rPr>
              <a:t> {</a:t>
            </a:r>
          </a:p>
          <a:p>
            <a:r>
              <a:rPr lang="en-US" dirty="0">
                <a:solidFill>
                  <a:srgbClr val="F8F8F2"/>
                </a:solidFill>
                <a:latin typeface="Fira Code" panose="020B0509050000020004" pitchFamily="49" charset="0"/>
              </a:rPr>
              <a:t>    title</a:t>
            </a:r>
            <a:r>
              <a:rPr lang="en-US" dirty="0">
                <a:solidFill>
                  <a:srgbClr val="FF79C6"/>
                </a:solidFill>
                <a:latin typeface="Fira Code" panose="020B0509050000020004" pitchFamily="49" charset="0"/>
              </a:rPr>
              <a:t>:</a:t>
            </a:r>
            <a:r>
              <a:rPr lang="en-US" dirty="0">
                <a:solidFill>
                  <a:srgbClr val="F8F8F2"/>
                </a:solidFill>
                <a:latin typeface="Fira Code" panose="020B0509050000020004" pitchFamily="49" charset="0"/>
              </a:rPr>
              <a:t> </a:t>
            </a:r>
            <a:r>
              <a:rPr lang="en-US" i="1" dirty="0">
                <a:solidFill>
                  <a:srgbClr val="8BE9FD"/>
                </a:solidFill>
                <a:latin typeface="Fira Code" panose="020B0509050000020004" pitchFamily="49" charset="0"/>
              </a:rPr>
              <a:t>String</a:t>
            </a:r>
            <a:r>
              <a:rPr lang="en-US" dirty="0">
                <a:solidFill>
                  <a:srgbClr val="FF79C6"/>
                </a:solidFill>
                <a:latin typeface="Fira Code" panose="020B0509050000020004" pitchFamily="49" charset="0"/>
              </a:rPr>
              <a:t>!</a:t>
            </a:r>
            <a:endParaRPr lang="en-US" dirty="0">
              <a:solidFill>
                <a:srgbClr val="F8F8F2"/>
              </a:solidFill>
              <a:latin typeface="Fira Code" panose="020B0509050000020004" pitchFamily="49" charset="0"/>
            </a:endParaRPr>
          </a:p>
          <a:p>
            <a:r>
              <a:rPr lang="en-US" dirty="0">
                <a:solidFill>
                  <a:srgbClr val="F8F8F2"/>
                </a:solidFill>
                <a:latin typeface="Fira Code" panose="020B0509050000020004" pitchFamily="49" charset="0"/>
              </a:rPr>
              <a:t>    content</a:t>
            </a:r>
            <a:r>
              <a:rPr lang="en-US" dirty="0">
                <a:solidFill>
                  <a:srgbClr val="FF79C6"/>
                </a:solidFill>
                <a:latin typeface="Fira Code" panose="020B0509050000020004" pitchFamily="49" charset="0"/>
              </a:rPr>
              <a:t>:</a:t>
            </a:r>
            <a:r>
              <a:rPr lang="en-US" dirty="0">
                <a:solidFill>
                  <a:srgbClr val="F8F8F2"/>
                </a:solidFill>
                <a:latin typeface="Fira Code" panose="020B0509050000020004" pitchFamily="49" charset="0"/>
              </a:rPr>
              <a:t> </a:t>
            </a:r>
            <a:r>
              <a:rPr lang="en-US" i="1" dirty="0">
                <a:solidFill>
                  <a:srgbClr val="8BE9FD"/>
                </a:solidFill>
                <a:latin typeface="Fira Code" panose="020B0509050000020004" pitchFamily="49" charset="0"/>
              </a:rPr>
              <a:t>String</a:t>
            </a:r>
            <a:r>
              <a:rPr lang="en-US" dirty="0">
                <a:solidFill>
                  <a:srgbClr val="FF79C6"/>
                </a:solidFill>
                <a:latin typeface="Fira Code" panose="020B0509050000020004" pitchFamily="49" charset="0"/>
              </a:rPr>
              <a:t>!</a:t>
            </a:r>
            <a:endParaRPr lang="en-US" dirty="0">
              <a:solidFill>
                <a:srgbClr val="F8F8F2"/>
              </a:solidFill>
              <a:latin typeface="Fira Code" panose="020B0509050000020004" pitchFamily="49" charset="0"/>
            </a:endParaRPr>
          </a:p>
          <a:p>
            <a:r>
              <a:rPr lang="en-US" dirty="0">
                <a:solidFill>
                  <a:srgbClr val="F8F8F2"/>
                </a:solidFill>
                <a:latin typeface="Fira Code" panose="020B0509050000020004" pitchFamily="49" charset="0"/>
              </a:rPr>
              <a:t>    author</a:t>
            </a:r>
            <a:r>
              <a:rPr lang="en-US" dirty="0">
                <a:solidFill>
                  <a:srgbClr val="FF79C6"/>
                </a:solidFill>
                <a:latin typeface="Fira Code" panose="020B0509050000020004" pitchFamily="49" charset="0"/>
              </a:rPr>
              <a:t>:</a:t>
            </a:r>
            <a:r>
              <a:rPr lang="en-US" dirty="0">
                <a:solidFill>
                  <a:srgbClr val="F8F8F2"/>
                </a:solidFill>
                <a:latin typeface="Fira Code" panose="020B0509050000020004" pitchFamily="49" charset="0"/>
              </a:rPr>
              <a:t> </a:t>
            </a:r>
            <a:r>
              <a:rPr lang="en-US" i="1" dirty="0">
                <a:solidFill>
                  <a:srgbClr val="8BE9FD"/>
                </a:solidFill>
                <a:latin typeface="Fira Code" panose="020B0509050000020004" pitchFamily="49" charset="0"/>
              </a:rPr>
              <a:t>Author</a:t>
            </a:r>
            <a:r>
              <a:rPr lang="en-US" dirty="0">
                <a:solidFill>
                  <a:srgbClr val="FF79C6"/>
                </a:solidFill>
                <a:latin typeface="Fira Code" panose="020B0509050000020004" pitchFamily="49" charset="0"/>
              </a:rPr>
              <a:t>!</a:t>
            </a:r>
            <a:endParaRPr lang="en-US" dirty="0">
              <a:solidFill>
                <a:srgbClr val="F8F8F2"/>
              </a:solidFill>
              <a:latin typeface="Fira Code" panose="020B0509050000020004" pitchFamily="49" charset="0"/>
            </a:endParaRPr>
          </a:p>
          <a:p>
            <a:r>
              <a:rPr lang="en-US" dirty="0">
                <a:solidFill>
                  <a:srgbClr val="F8F8F2"/>
                </a:solidFill>
                <a:latin typeface="Fira Code" panose="020B0509050000020004" pitchFamily="49" charset="0"/>
              </a:rPr>
              <a:t>}</a:t>
            </a:r>
          </a:p>
        </p:txBody>
      </p:sp>
      <p:sp>
        <p:nvSpPr>
          <p:cNvPr id="2" name="Rechteck 1">
            <a:extLst>
              <a:ext uri="{FF2B5EF4-FFF2-40B4-BE49-F238E27FC236}">
                <a16:creationId xmlns:a16="http://schemas.microsoft.com/office/drawing/2014/main" id="{0ABC53C0-C776-434B-82AD-7179C53C35ED}"/>
              </a:ext>
            </a:extLst>
          </p:cNvPr>
          <p:cNvSpPr/>
          <p:nvPr/>
        </p:nvSpPr>
        <p:spPr>
          <a:xfrm>
            <a:off x="3048000" y="1997839"/>
            <a:ext cx="6096000" cy="646331"/>
          </a:xfrm>
          <a:prstGeom prst="rect">
            <a:avLst/>
          </a:prstGeom>
        </p:spPr>
        <p:txBody>
          <a:bodyPr>
            <a:spAutoFit/>
          </a:bodyPr>
          <a:lstStyle/>
          <a:p>
            <a:r>
              <a:rPr lang="en-US" dirty="0">
                <a:solidFill>
                  <a:srgbClr val="F8F8F2"/>
                </a:solidFill>
                <a:latin typeface="Fira Code" panose="020B0509050000020004" pitchFamily="49" charset="0"/>
              </a:rPr>
              <a:t/>
            </a:r>
            <a:br>
              <a:rPr lang="en-US" dirty="0">
                <a:solidFill>
                  <a:srgbClr val="F8F8F2"/>
                </a:solidFill>
                <a:latin typeface="Fira Code" panose="020B0509050000020004" pitchFamily="49" charset="0"/>
              </a:rPr>
            </a:br>
            <a:endParaRPr lang="en-US" b="0" dirty="0">
              <a:solidFill>
                <a:srgbClr val="F8F8F2"/>
              </a:solidFill>
              <a:effectLst/>
              <a:latin typeface="Fira Code" panose="020B0509050000020004" pitchFamily="49" charset="0"/>
            </a:endParaRPr>
          </a:p>
        </p:txBody>
      </p:sp>
      <p:pic>
        <p:nvPicPr>
          <p:cNvPr id="5" name="Picture 6">
            <a:extLst>
              <a:ext uri="{FF2B5EF4-FFF2-40B4-BE49-F238E27FC236}">
                <a16:creationId xmlns:a16="http://schemas.microsoft.com/office/drawing/2014/main" id="{0216DFE5-9079-41C6-923B-248E5E5AA85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6" name="Titel 1">
            <a:extLst>
              <a:ext uri="{FF2B5EF4-FFF2-40B4-BE49-F238E27FC236}">
                <a16:creationId xmlns:a16="http://schemas.microsoft.com/office/drawing/2014/main" id="{D4789133-FDB0-4265-8420-0742538A8833}"/>
              </a:ext>
            </a:extLst>
          </p:cNvPr>
          <p:cNvSpPr>
            <a:spLocks noGrp="1"/>
          </p:cNvSpPr>
          <p:nvPr>
            <p:ph type="title"/>
          </p:nvPr>
        </p:nvSpPr>
        <p:spPr>
          <a:xfrm>
            <a:off x="1754318" y="456512"/>
            <a:ext cx="8683364" cy="1325563"/>
          </a:xfrm>
        </p:spPr>
        <p:txBody>
          <a:bodyPr/>
          <a:lstStyle/>
          <a:p>
            <a:pPr algn="ctr"/>
            <a:r>
              <a:rPr lang="de-DE" dirty="0" err="1">
                <a:solidFill>
                  <a:srgbClr val="E10098"/>
                </a:solidFill>
              </a:rPr>
              <a:t>Object</a:t>
            </a:r>
            <a:r>
              <a:rPr lang="de-DE" dirty="0">
                <a:solidFill>
                  <a:srgbClr val="E10098"/>
                </a:solidFill>
              </a:rPr>
              <a:t> </a:t>
            </a:r>
            <a:r>
              <a:rPr lang="de-DE" dirty="0" err="1">
                <a:solidFill>
                  <a:schemeClr val="bg1"/>
                </a:solidFill>
              </a:rPr>
              <a:t>Types</a:t>
            </a:r>
            <a:endParaRPr lang="de-DE" dirty="0">
              <a:solidFill>
                <a:schemeClr val="bg1"/>
              </a:solidFill>
            </a:endParaRPr>
          </a:p>
        </p:txBody>
      </p:sp>
    </p:spTree>
    <p:extLst>
      <p:ext uri="{BB962C8B-B14F-4D97-AF65-F5344CB8AC3E}">
        <p14:creationId xmlns:p14="http://schemas.microsoft.com/office/powerpoint/2010/main" val="33248451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9CE29149-A919-4554-9FC3-848A13F4589E}"/>
              </a:ext>
            </a:extLst>
          </p:cNvPr>
          <p:cNvSpPr/>
          <p:nvPr/>
        </p:nvSpPr>
        <p:spPr>
          <a:xfrm>
            <a:off x="9112199" y="2185688"/>
            <a:ext cx="1958856" cy="474388"/>
          </a:xfrm>
          <a:prstGeom prst="rect">
            <a:avLst/>
          </a:prstGeom>
          <a:noFill/>
          <a:ln w="12700" cap="flat" cmpd="sng" algn="ctr">
            <a:solidFill>
              <a:srgbClr val="8BE9FD"/>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de-DE" dirty="0" err="1">
                <a:solidFill>
                  <a:srgbClr val="8BE9FD"/>
                </a:solidFill>
              </a:rPr>
              <a:t>Object</a:t>
            </a:r>
            <a:r>
              <a:rPr lang="de-DE" dirty="0">
                <a:solidFill>
                  <a:srgbClr val="8BE9FD"/>
                </a:solidFill>
              </a:rPr>
              <a:t> Type</a:t>
            </a:r>
          </a:p>
        </p:txBody>
      </p:sp>
      <p:cxnSp>
        <p:nvCxnSpPr>
          <p:cNvPr id="13" name="Gerade Verbindung mit Pfeil 12">
            <a:extLst>
              <a:ext uri="{FF2B5EF4-FFF2-40B4-BE49-F238E27FC236}">
                <a16:creationId xmlns:a16="http://schemas.microsoft.com/office/drawing/2014/main" id="{014D1E39-6438-453E-8628-BF78F39A3E58}"/>
              </a:ext>
            </a:extLst>
          </p:cNvPr>
          <p:cNvCxnSpPr>
            <a:cxnSpLocks/>
          </p:cNvCxnSpPr>
          <p:nvPr/>
        </p:nvCxnSpPr>
        <p:spPr>
          <a:xfrm flipH="1">
            <a:off x="6462677" y="2318106"/>
            <a:ext cx="2649522" cy="0"/>
          </a:xfrm>
          <a:prstGeom prst="straightConnector1">
            <a:avLst/>
          </a:prstGeom>
          <a:ln w="12700" cap="flat" cmpd="sng" algn="ctr">
            <a:solidFill>
              <a:srgbClr val="8BE9FD"/>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cxnSp>
        <p:nvCxnSpPr>
          <p:cNvPr id="24" name="Verbinder: gewinkelt 23">
            <a:extLst>
              <a:ext uri="{FF2B5EF4-FFF2-40B4-BE49-F238E27FC236}">
                <a16:creationId xmlns:a16="http://schemas.microsoft.com/office/drawing/2014/main" id="{2AE7C6A8-2E3F-4AFA-814D-EF83C55EEA01}"/>
              </a:ext>
            </a:extLst>
          </p:cNvPr>
          <p:cNvCxnSpPr>
            <a:cxnSpLocks/>
          </p:cNvCxnSpPr>
          <p:nvPr/>
        </p:nvCxnSpPr>
        <p:spPr>
          <a:xfrm rot="10800000" flipV="1">
            <a:off x="5788911" y="2564444"/>
            <a:ext cx="3323289" cy="1648321"/>
          </a:xfrm>
          <a:prstGeom prst="bentConnector3">
            <a:avLst>
              <a:gd name="adj1" fmla="val 50000"/>
            </a:avLst>
          </a:prstGeom>
          <a:ln w="12700">
            <a:solidFill>
              <a:srgbClr val="8BE9FD"/>
            </a:solidFill>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E42C4363-8F22-49FD-A44C-9AC8243D09C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14" name="Rechteck 13">
            <a:extLst>
              <a:ext uri="{FF2B5EF4-FFF2-40B4-BE49-F238E27FC236}">
                <a16:creationId xmlns:a16="http://schemas.microsoft.com/office/drawing/2014/main" id="{ECC1DCAA-8A5E-4DC4-9DAE-58059FCDC97E}"/>
              </a:ext>
            </a:extLst>
          </p:cNvPr>
          <p:cNvSpPr/>
          <p:nvPr/>
        </p:nvSpPr>
        <p:spPr>
          <a:xfrm>
            <a:off x="4572000" y="2134434"/>
            <a:ext cx="3449052" cy="1200329"/>
          </a:xfrm>
          <a:prstGeom prst="rect">
            <a:avLst/>
          </a:prstGeom>
        </p:spPr>
        <p:txBody>
          <a:bodyPr wrap="square">
            <a:spAutoFit/>
          </a:bodyPr>
          <a:lstStyle/>
          <a:p>
            <a:pPr>
              <a:spcAft>
                <a:spcPts val="0"/>
              </a:spcAft>
            </a:pP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type </a:t>
            </a:r>
            <a:r>
              <a:rPr lang="en-US" i="1" dirty="0">
                <a:solidFill>
                  <a:srgbClr val="8BE9FD"/>
                </a:solidFill>
                <a:latin typeface="Fira Code" panose="020B0509050000020004" pitchFamily="49" charset="0"/>
                <a:ea typeface="Fira Code" panose="020B0509050000020004" pitchFamily="49" charset="0"/>
                <a:cs typeface="Times New Roman" panose="02020603050405020304" pitchFamily="18" charset="0"/>
              </a:rPr>
              <a:t>Author</a:t>
            </a: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endPar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endParaRPr>
          </a:p>
          <a:p>
            <a:pPr>
              <a:spcAft>
                <a:spcPts val="0"/>
              </a:spcAft>
            </a:pP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name: </a:t>
            </a:r>
            <a:r>
              <a:rPr lang="en-US" i="1"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String</a:t>
            </a: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a:t>
            </a:r>
            <a:endPar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endParaRPr>
          </a:p>
          <a:p>
            <a:pPr>
              <a:spcAft>
                <a:spcPts val="0"/>
              </a:spcAft>
            </a:pP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posts: [</a:t>
            </a:r>
            <a:r>
              <a:rPr lang="en-US" i="1"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Post</a:t>
            </a: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a:t>
            </a:r>
            <a:endPar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endParaRPr>
          </a:p>
          <a:p>
            <a:pPr>
              <a:spcAft>
                <a:spcPts val="0"/>
              </a:spcAft>
            </a:pP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a:t>
            </a:r>
            <a:endPar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endParaRPr>
          </a:p>
        </p:txBody>
      </p:sp>
      <p:sp>
        <p:nvSpPr>
          <p:cNvPr id="15" name="Rechteck 14">
            <a:extLst>
              <a:ext uri="{FF2B5EF4-FFF2-40B4-BE49-F238E27FC236}">
                <a16:creationId xmlns:a16="http://schemas.microsoft.com/office/drawing/2014/main" id="{7461BED4-12CF-4FB6-90F2-4B4F46E719C5}"/>
              </a:ext>
            </a:extLst>
          </p:cNvPr>
          <p:cNvSpPr/>
          <p:nvPr/>
        </p:nvSpPr>
        <p:spPr>
          <a:xfrm>
            <a:off x="4572000" y="4212764"/>
            <a:ext cx="3449053" cy="1477328"/>
          </a:xfrm>
          <a:prstGeom prst="rect">
            <a:avLst/>
          </a:prstGeom>
        </p:spPr>
        <p:txBody>
          <a:bodyPr wrap="square">
            <a:spAutoFit/>
          </a:bodyPr>
          <a:lstStyle/>
          <a:p>
            <a:pPr>
              <a:spcAft>
                <a:spcPts val="0"/>
              </a:spcAft>
            </a:pP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type </a:t>
            </a:r>
            <a:r>
              <a:rPr lang="en-US" i="1" dirty="0">
                <a:solidFill>
                  <a:srgbClr val="8BE9FD"/>
                </a:solidFill>
                <a:latin typeface="Fira Code" panose="020B0509050000020004" pitchFamily="49" charset="0"/>
                <a:ea typeface="Fira Code" panose="020B0509050000020004" pitchFamily="49" charset="0"/>
                <a:cs typeface="Times New Roman" panose="02020603050405020304" pitchFamily="18" charset="0"/>
              </a:rPr>
              <a:t>Post</a:t>
            </a: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endPar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endParaRPr>
          </a:p>
          <a:p>
            <a:pPr>
              <a:spcAft>
                <a:spcPts val="0"/>
              </a:spcAft>
            </a:pP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title: </a:t>
            </a:r>
            <a:r>
              <a:rPr lang="en-US" i="1"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String</a:t>
            </a: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a:t>
            </a:r>
            <a:endPar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endParaRPr>
          </a:p>
          <a:p>
            <a:pPr>
              <a:spcAft>
                <a:spcPts val="0"/>
              </a:spcAft>
            </a:pP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content: </a:t>
            </a:r>
            <a:r>
              <a:rPr lang="en-US" i="1"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String</a:t>
            </a: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a:t>
            </a:r>
            <a:endPar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endParaRPr>
          </a:p>
          <a:p>
            <a:pPr>
              <a:spcAft>
                <a:spcPts val="0"/>
              </a:spcAft>
            </a:pP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de-DE" dirty="0" err="1">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author</a:t>
            </a:r>
            <a:r>
              <a:rPr lang="de-DE"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de-DE" i="1" dirty="0" err="1">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Author</a:t>
            </a:r>
            <a:r>
              <a:rPr lang="de-DE"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a:t>
            </a:r>
            <a:endPar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endParaRPr>
          </a:p>
          <a:p>
            <a:pPr>
              <a:spcAft>
                <a:spcPts val="0"/>
              </a:spcAft>
            </a:pPr>
            <a:r>
              <a:rPr lang="de-DE"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a:t>
            </a:r>
            <a:endPar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endParaRPr>
          </a:p>
        </p:txBody>
      </p:sp>
      <p:sp>
        <p:nvSpPr>
          <p:cNvPr id="16" name="Titel 1">
            <a:extLst>
              <a:ext uri="{FF2B5EF4-FFF2-40B4-BE49-F238E27FC236}">
                <a16:creationId xmlns:a16="http://schemas.microsoft.com/office/drawing/2014/main" id="{A8E80037-DC33-4FFA-A485-71A0351F265E}"/>
              </a:ext>
            </a:extLst>
          </p:cNvPr>
          <p:cNvSpPr>
            <a:spLocks noGrp="1"/>
          </p:cNvSpPr>
          <p:nvPr>
            <p:ph type="title"/>
          </p:nvPr>
        </p:nvSpPr>
        <p:spPr>
          <a:xfrm>
            <a:off x="1754318" y="456512"/>
            <a:ext cx="8683364" cy="1325563"/>
          </a:xfrm>
        </p:spPr>
        <p:txBody>
          <a:bodyPr/>
          <a:lstStyle/>
          <a:p>
            <a:pPr algn="ctr"/>
            <a:r>
              <a:rPr lang="de-DE" dirty="0" err="1">
                <a:solidFill>
                  <a:srgbClr val="E10098"/>
                </a:solidFill>
              </a:rPr>
              <a:t>Object</a:t>
            </a:r>
            <a:r>
              <a:rPr lang="de-DE" dirty="0">
                <a:solidFill>
                  <a:srgbClr val="E10098"/>
                </a:solidFill>
              </a:rPr>
              <a:t> </a:t>
            </a:r>
            <a:r>
              <a:rPr lang="de-DE" dirty="0" err="1">
                <a:solidFill>
                  <a:schemeClr val="bg1"/>
                </a:solidFill>
              </a:rPr>
              <a:t>Types</a:t>
            </a:r>
            <a:endParaRPr lang="de-DE" dirty="0">
              <a:solidFill>
                <a:schemeClr val="bg1"/>
              </a:solidFill>
            </a:endParaRPr>
          </a:p>
        </p:txBody>
      </p:sp>
    </p:spTree>
    <p:extLst>
      <p:ext uri="{BB962C8B-B14F-4D97-AF65-F5344CB8AC3E}">
        <p14:creationId xmlns:p14="http://schemas.microsoft.com/office/powerpoint/2010/main" val="16171895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9CE29149-A919-4554-9FC3-848A13F4589E}"/>
              </a:ext>
            </a:extLst>
          </p:cNvPr>
          <p:cNvSpPr/>
          <p:nvPr/>
        </p:nvSpPr>
        <p:spPr>
          <a:xfrm>
            <a:off x="467514" y="3210718"/>
            <a:ext cx="1958856" cy="474388"/>
          </a:xfrm>
          <a:prstGeom prst="rect">
            <a:avLst/>
          </a:prstGeom>
          <a:noFill/>
          <a:ln w="12700"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de-DE" dirty="0">
                <a:solidFill>
                  <a:schemeClr val="bg1"/>
                </a:solidFill>
              </a:rPr>
              <a:t>Fields</a:t>
            </a:r>
          </a:p>
        </p:txBody>
      </p:sp>
      <p:cxnSp>
        <p:nvCxnSpPr>
          <p:cNvPr id="11" name="Gerade Verbindung mit Pfeil 10">
            <a:extLst>
              <a:ext uri="{FF2B5EF4-FFF2-40B4-BE49-F238E27FC236}">
                <a16:creationId xmlns:a16="http://schemas.microsoft.com/office/drawing/2014/main" id="{ADCC0792-0A3C-46CF-852E-9D8D73CA8834}"/>
              </a:ext>
            </a:extLst>
          </p:cNvPr>
          <p:cNvCxnSpPr>
            <a:cxnSpLocks/>
          </p:cNvCxnSpPr>
          <p:nvPr/>
        </p:nvCxnSpPr>
        <p:spPr>
          <a:xfrm>
            <a:off x="2426370" y="3429000"/>
            <a:ext cx="2434388" cy="1452383"/>
          </a:xfrm>
          <a:prstGeom prst="straightConnector1">
            <a:avLst/>
          </a:prstGeom>
          <a:ln w="12700" cap="flat" cmpd="sng" algn="ctr">
            <a:solidFill>
              <a:schemeClr val="bg1"/>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cxnSp>
        <p:nvCxnSpPr>
          <p:cNvPr id="13" name="Gerade Verbindung mit Pfeil 12">
            <a:extLst>
              <a:ext uri="{FF2B5EF4-FFF2-40B4-BE49-F238E27FC236}">
                <a16:creationId xmlns:a16="http://schemas.microsoft.com/office/drawing/2014/main" id="{014D1E39-6438-453E-8628-BF78F39A3E58}"/>
              </a:ext>
            </a:extLst>
          </p:cNvPr>
          <p:cNvCxnSpPr>
            <a:cxnSpLocks/>
            <a:stCxn id="10" idx="3"/>
          </p:cNvCxnSpPr>
          <p:nvPr/>
        </p:nvCxnSpPr>
        <p:spPr>
          <a:xfrm flipV="1">
            <a:off x="2426370" y="2715699"/>
            <a:ext cx="2578767" cy="732213"/>
          </a:xfrm>
          <a:prstGeom prst="straightConnector1">
            <a:avLst/>
          </a:prstGeom>
          <a:ln w="12700" cap="flat" cmpd="sng" algn="ctr">
            <a:solidFill>
              <a:schemeClr val="bg1"/>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pic>
        <p:nvPicPr>
          <p:cNvPr id="7" name="Picture 6">
            <a:extLst>
              <a:ext uri="{FF2B5EF4-FFF2-40B4-BE49-F238E27FC236}">
                <a16:creationId xmlns:a16="http://schemas.microsoft.com/office/drawing/2014/main" id="{A106BEDF-6D10-4074-9F69-6ADBB473A6E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15" name="Rechteck 14">
            <a:extLst>
              <a:ext uri="{FF2B5EF4-FFF2-40B4-BE49-F238E27FC236}">
                <a16:creationId xmlns:a16="http://schemas.microsoft.com/office/drawing/2014/main" id="{98FF9F4C-27B1-497D-9904-FF580BE961EB}"/>
              </a:ext>
            </a:extLst>
          </p:cNvPr>
          <p:cNvSpPr/>
          <p:nvPr/>
        </p:nvSpPr>
        <p:spPr>
          <a:xfrm>
            <a:off x="4572000" y="2134436"/>
            <a:ext cx="3449052" cy="1200329"/>
          </a:xfrm>
          <a:prstGeom prst="rect">
            <a:avLst/>
          </a:prstGeom>
        </p:spPr>
        <p:txBody>
          <a:bodyPr wrap="square">
            <a:spAutoFit/>
          </a:bodyPr>
          <a:lstStyle/>
          <a:p>
            <a:pPr>
              <a:spcAft>
                <a:spcPts val="0"/>
              </a:spcAft>
            </a:pP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type </a:t>
            </a:r>
            <a:r>
              <a:rPr lang="en-US" i="1"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Author</a:t>
            </a: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endPar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endParaRPr>
          </a:p>
          <a:p>
            <a:pPr>
              <a:spcAft>
                <a:spcPts val="0"/>
              </a:spcAft>
            </a:pP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en-US" dirty="0">
                <a:solidFill>
                  <a:schemeClr val="bg1"/>
                </a:solidFill>
                <a:latin typeface="Fira Code" panose="020B0509050000020004" pitchFamily="49" charset="0"/>
                <a:ea typeface="Fira Code" panose="020B0509050000020004" pitchFamily="49" charset="0"/>
                <a:cs typeface="Times New Roman" panose="02020603050405020304" pitchFamily="18" charset="0"/>
              </a:rPr>
              <a:t>name</a:t>
            </a: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en-US" i="1"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String</a:t>
            </a: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a:t>
            </a:r>
            <a:endPar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endParaRPr>
          </a:p>
          <a:p>
            <a:pPr>
              <a:spcAft>
                <a:spcPts val="0"/>
              </a:spcAft>
            </a:pP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en-US" dirty="0">
                <a:solidFill>
                  <a:schemeClr val="bg1"/>
                </a:solidFill>
                <a:latin typeface="Fira Code" panose="020B0509050000020004" pitchFamily="49" charset="0"/>
                <a:ea typeface="Fira Code" panose="020B0509050000020004" pitchFamily="49" charset="0"/>
                <a:cs typeface="Times New Roman" panose="02020603050405020304" pitchFamily="18" charset="0"/>
              </a:rPr>
              <a:t>posts</a:t>
            </a: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en-US" i="1"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Post</a:t>
            </a: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a:t>
            </a:r>
            <a:endPar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endParaRPr>
          </a:p>
          <a:p>
            <a:pPr>
              <a:spcAft>
                <a:spcPts val="0"/>
              </a:spcAft>
            </a:pP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a:t>
            </a:r>
            <a:endPar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endParaRPr>
          </a:p>
        </p:txBody>
      </p:sp>
      <p:sp>
        <p:nvSpPr>
          <p:cNvPr id="16" name="Rechteck 15">
            <a:extLst>
              <a:ext uri="{FF2B5EF4-FFF2-40B4-BE49-F238E27FC236}">
                <a16:creationId xmlns:a16="http://schemas.microsoft.com/office/drawing/2014/main" id="{92FACF62-A238-4CF5-8BB8-4C7DF0025E81}"/>
              </a:ext>
            </a:extLst>
          </p:cNvPr>
          <p:cNvSpPr/>
          <p:nvPr/>
        </p:nvSpPr>
        <p:spPr>
          <a:xfrm>
            <a:off x="4572000" y="4212766"/>
            <a:ext cx="3449053" cy="1477328"/>
          </a:xfrm>
          <a:prstGeom prst="rect">
            <a:avLst/>
          </a:prstGeom>
        </p:spPr>
        <p:txBody>
          <a:bodyPr wrap="square">
            <a:spAutoFit/>
          </a:bodyPr>
          <a:lstStyle/>
          <a:p>
            <a:pPr>
              <a:spcAft>
                <a:spcPts val="0"/>
              </a:spcAft>
            </a:pP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type </a:t>
            </a:r>
            <a:r>
              <a:rPr lang="en-US" i="1"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Post</a:t>
            </a: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endPar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endParaRPr>
          </a:p>
          <a:p>
            <a:pPr>
              <a:spcAft>
                <a:spcPts val="0"/>
              </a:spcAft>
            </a:pP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en-US" dirty="0">
                <a:solidFill>
                  <a:schemeClr val="bg1"/>
                </a:solidFill>
                <a:latin typeface="Fira Code" panose="020B0509050000020004" pitchFamily="49" charset="0"/>
                <a:ea typeface="Fira Code" panose="020B0509050000020004" pitchFamily="49" charset="0"/>
                <a:cs typeface="Times New Roman" panose="02020603050405020304" pitchFamily="18" charset="0"/>
              </a:rPr>
              <a:t>title</a:t>
            </a: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en-US" i="1"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String</a:t>
            </a: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a:t>
            </a:r>
            <a:endPar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endParaRPr>
          </a:p>
          <a:p>
            <a:pPr>
              <a:spcAft>
                <a:spcPts val="0"/>
              </a:spcAft>
            </a:pP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en-US" dirty="0">
                <a:solidFill>
                  <a:schemeClr val="bg1"/>
                </a:solidFill>
                <a:latin typeface="Fira Code" panose="020B0509050000020004" pitchFamily="49" charset="0"/>
                <a:ea typeface="Fira Code" panose="020B0509050000020004" pitchFamily="49" charset="0"/>
                <a:cs typeface="Times New Roman" panose="02020603050405020304" pitchFamily="18" charset="0"/>
              </a:rPr>
              <a:t>content</a:t>
            </a: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en-US" i="1"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String</a:t>
            </a: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a:t>
            </a:r>
            <a:endPar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endParaRPr>
          </a:p>
          <a:p>
            <a:pPr>
              <a:spcAft>
                <a:spcPts val="0"/>
              </a:spcAft>
            </a:pP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de-DE" dirty="0" err="1">
                <a:solidFill>
                  <a:schemeClr val="bg1"/>
                </a:solidFill>
                <a:latin typeface="Fira Code" panose="020B0509050000020004" pitchFamily="49" charset="0"/>
                <a:ea typeface="Fira Code" panose="020B0509050000020004" pitchFamily="49" charset="0"/>
                <a:cs typeface="Times New Roman" panose="02020603050405020304" pitchFamily="18" charset="0"/>
              </a:rPr>
              <a:t>author</a:t>
            </a:r>
            <a:r>
              <a:rPr lang="de-DE"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de-DE" i="1" dirty="0" err="1">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Author</a:t>
            </a:r>
            <a:r>
              <a:rPr lang="de-DE"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a:t>
            </a:r>
            <a:endPar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endParaRPr>
          </a:p>
          <a:p>
            <a:pPr>
              <a:spcAft>
                <a:spcPts val="0"/>
              </a:spcAft>
            </a:pPr>
            <a:r>
              <a:rPr lang="de-DE"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a:t>
            </a:r>
            <a:endPar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endParaRPr>
          </a:p>
        </p:txBody>
      </p:sp>
      <p:sp>
        <p:nvSpPr>
          <p:cNvPr id="17" name="Titel 1">
            <a:extLst>
              <a:ext uri="{FF2B5EF4-FFF2-40B4-BE49-F238E27FC236}">
                <a16:creationId xmlns:a16="http://schemas.microsoft.com/office/drawing/2014/main" id="{52ABEBCB-A4C7-4ED8-A022-DC173869A6B9}"/>
              </a:ext>
            </a:extLst>
          </p:cNvPr>
          <p:cNvSpPr>
            <a:spLocks noGrp="1"/>
          </p:cNvSpPr>
          <p:nvPr>
            <p:ph type="title"/>
          </p:nvPr>
        </p:nvSpPr>
        <p:spPr>
          <a:xfrm>
            <a:off x="1754318" y="456512"/>
            <a:ext cx="8683364" cy="1325563"/>
          </a:xfrm>
        </p:spPr>
        <p:txBody>
          <a:bodyPr/>
          <a:lstStyle/>
          <a:p>
            <a:pPr algn="ctr"/>
            <a:r>
              <a:rPr lang="de-DE" dirty="0" err="1">
                <a:solidFill>
                  <a:srgbClr val="E10098"/>
                </a:solidFill>
              </a:rPr>
              <a:t>Object</a:t>
            </a:r>
            <a:r>
              <a:rPr lang="de-DE" dirty="0">
                <a:solidFill>
                  <a:srgbClr val="E10098"/>
                </a:solidFill>
              </a:rPr>
              <a:t> </a:t>
            </a:r>
            <a:r>
              <a:rPr lang="de-DE" dirty="0" err="1">
                <a:solidFill>
                  <a:schemeClr val="bg1"/>
                </a:solidFill>
              </a:rPr>
              <a:t>Types</a:t>
            </a:r>
            <a:endParaRPr lang="de-DE" dirty="0">
              <a:solidFill>
                <a:schemeClr val="bg1"/>
              </a:solidFill>
            </a:endParaRPr>
          </a:p>
        </p:txBody>
      </p:sp>
    </p:spTree>
    <p:extLst>
      <p:ext uri="{BB962C8B-B14F-4D97-AF65-F5344CB8AC3E}">
        <p14:creationId xmlns:p14="http://schemas.microsoft.com/office/powerpoint/2010/main" val="31384983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9CE29149-A919-4554-9FC3-848A13F4589E}"/>
              </a:ext>
            </a:extLst>
          </p:cNvPr>
          <p:cNvSpPr/>
          <p:nvPr/>
        </p:nvSpPr>
        <p:spPr>
          <a:xfrm>
            <a:off x="8021052" y="3595724"/>
            <a:ext cx="1958856" cy="474388"/>
          </a:xfrm>
          <a:prstGeom prst="rect">
            <a:avLst/>
          </a:prstGeom>
          <a:noFill/>
          <a:ln w="12700" cap="flat" cmpd="sng" algn="ctr">
            <a:solidFill>
              <a:srgbClr val="92D05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de-DE" dirty="0" err="1">
                <a:solidFill>
                  <a:srgbClr val="92D050"/>
                </a:solidFill>
              </a:rPr>
              <a:t>Types</a:t>
            </a:r>
            <a:r>
              <a:rPr lang="de-DE" dirty="0">
                <a:solidFill>
                  <a:srgbClr val="92D050"/>
                </a:solidFill>
              </a:rPr>
              <a:t> </a:t>
            </a:r>
            <a:r>
              <a:rPr lang="de-DE" dirty="0" err="1">
                <a:solidFill>
                  <a:srgbClr val="92D050"/>
                </a:solidFill>
              </a:rPr>
              <a:t>of</a:t>
            </a:r>
            <a:r>
              <a:rPr lang="de-DE" dirty="0">
                <a:solidFill>
                  <a:srgbClr val="92D050"/>
                </a:solidFill>
              </a:rPr>
              <a:t> Fields</a:t>
            </a:r>
          </a:p>
        </p:txBody>
      </p:sp>
      <p:cxnSp>
        <p:nvCxnSpPr>
          <p:cNvPr id="11" name="Gerade Verbindung mit Pfeil 10">
            <a:extLst>
              <a:ext uri="{FF2B5EF4-FFF2-40B4-BE49-F238E27FC236}">
                <a16:creationId xmlns:a16="http://schemas.microsoft.com/office/drawing/2014/main" id="{ADCC0792-0A3C-46CF-852E-9D8D73CA8834}"/>
              </a:ext>
            </a:extLst>
          </p:cNvPr>
          <p:cNvCxnSpPr>
            <a:cxnSpLocks/>
            <a:stCxn id="10" idx="1"/>
          </p:cNvCxnSpPr>
          <p:nvPr/>
        </p:nvCxnSpPr>
        <p:spPr>
          <a:xfrm flipH="1">
            <a:off x="6875188" y="3832918"/>
            <a:ext cx="1145864" cy="630793"/>
          </a:xfrm>
          <a:prstGeom prst="straightConnector1">
            <a:avLst/>
          </a:prstGeom>
          <a:ln w="12700" cap="flat" cmpd="sng" algn="ctr">
            <a:solidFill>
              <a:srgbClr val="92D050"/>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cxnSp>
        <p:nvCxnSpPr>
          <p:cNvPr id="13" name="Gerade Verbindung mit Pfeil 12">
            <a:extLst>
              <a:ext uri="{FF2B5EF4-FFF2-40B4-BE49-F238E27FC236}">
                <a16:creationId xmlns:a16="http://schemas.microsoft.com/office/drawing/2014/main" id="{014D1E39-6438-453E-8628-BF78F39A3E58}"/>
              </a:ext>
            </a:extLst>
          </p:cNvPr>
          <p:cNvCxnSpPr>
            <a:cxnSpLocks/>
            <a:stCxn id="10" idx="1"/>
          </p:cNvCxnSpPr>
          <p:nvPr/>
        </p:nvCxnSpPr>
        <p:spPr>
          <a:xfrm flipH="1" flipV="1">
            <a:off x="6875188" y="3038978"/>
            <a:ext cx="1145864" cy="793940"/>
          </a:xfrm>
          <a:prstGeom prst="straightConnector1">
            <a:avLst/>
          </a:prstGeom>
          <a:ln w="12700" cap="flat" cmpd="sng" algn="ctr">
            <a:solidFill>
              <a:srgbClr val="92D050"/>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pic>
        <p:nvPicPr>
          <p:cNvPr id="7" name="Picture 6">
            <a:extLst>
              <a:ext uri="{FF2B5EF4-FFF2-40B4-BE49-F238E27FC236}">
                <a16:creationId xmlns:a16="http://schemas.microsoft.com/office/drawing/2014/main" id="{2C33ACD0-F958-4F5C-842C-179F0D49E8F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16" name="Rechteck 15">
            <a:extLst>
              <a:ext uri="{FF2B5EF4-FFF2-40B4-BE49-F238E27FC236}">
                <a16:creationId xmlns:a16="http://schemas.microsoft.com/office/drawing/2014/main" id="{1D7E9975-3F4D-48C9-B85A-0D3FAFED8D94}"/>
              </a:ext>
            </a:extLst>
          </p:cNvPr>
          <p:cNvSpPr/>
          <p:nvPr/>
        </p:nvSpPr>
        <p:spPr>
          <a:xfrm>
            <a:off x="4572000" y="2134443"/>
            <a:ext cx="3449052" cy="1200329"/>
          </a:xfrm>
          <a:prstGeom prst="rect">
            <a:avLst/>
          </a:prstGeom>
        </p:spPr>
        <p:txBody>
          <a:bodyPr wrap="square">
            <a:spAutoFit/>
          </a:bodyPr>
          <a:lstStyle/>
          <a:p>
            <a:pPr>
              <a:spcAft>
                <a:spcPts val="0"/>
              </a:spcAft>
            </a:pP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type </a:t>
            </a:r>
            <a:r>
              <a:rPr lang="en-US" i="1"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Author</a:t>
            </a: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endPar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endParaRPr>
          </a:p>
          <a:p>
            <a:pPr>
              <a:spcAft>
                <a:spcPts val="0"/>
              </a:spcAft>
            </a:pP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en-US" dirty="0">
                <a:solidFill>
                  <a:schemeClr val="bg1"/>
                </a:solidFill>
                <a:latin typeface="Fira Code" panose="020B0509050000020004" pitchFamily="49" charset="0"/>
                <a:ea typeface="Fira Code" panose="020B0509050000020004" pitchFamily="49" charset="0"/>
                <a:cs typeface="Times New Roman" panose="02020603050405020304" pitchFamily="18" charset="0"/>
              </a:rPr>
              <a:t>name</a:t>
            </a: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en-US" i="1" dirty="0">
                <a:solidFill>
                  <a:srgbClr val="92D050"/>
                </a:solidFill>
                <a:latin typeface="Fira Code" panose="020B0509050000020004" pitchFamily="49" charset="0"/>
                <a:ea typeface="Fira Code" panose="020B0509050000020004" pitchFamily="49" charset="0"/>
                <a:cs typeface="Times New Roman" panose="02020603050405020304" pitchFamily="18" charset="0"/>
              </a:rPr>
              <a:t>String</a:t>
            </a:r>
            <a:r>
              <a:rPr lang="en-US" dirty="0">
                <a:solidFill>
                  <a:srgbClr val="F577C0"/>
                </a:solidFill>
                <a:latin typeface="Fira Code" panose="020B0509050000020004" pitchFamily="49" charset="0"/>
                <a:ea typeface="Fira Code" panose="020B0509050000020004" pitchFamily="49" charset="0"/>
                <a:cs typeface="Times New Roman" panose="02020603050405020304" pitchFamily="18" charset="0"/>
              </a:rPr>
              <a:t>!</a:t>
            </a:r>
            <a:endParaRPr lang="de-DE" sz="2000" dirty="0">
              <a:solidFill>
                <a:srgbClr val="F577C0"/>
              </a:solidFill>
              <a:latin typeface="Fira Code" panose="020B0509050000020004" pitchFamily="49" charset="0"/>
              <a:ea typeface="Fira Code" panose="020B0509050000020004" pitchFamily="49" charset="0"/>
              <a:cs typeface="Times New Roman" panose="02020603050405020304" pitchFamily="18" charset="0"/>
            </a:endParaRPr>
          </a:p>
          <a:p>
            <a:pPr>
              <a:spcAft>
                <a:spcPts val="0"/>
              </a:spcAft>
            </a:pP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en-US" dirty="0">
                <a:solidFill>
                  <a:schemeClr val="bg1"/>
                </a:solidFill>
                <a:latin typeface="Fira Code" panose="020B0509050000020004" pitchFamily="49" charset="0"/>
                <a:ea typeface="Fira Code" panose="020B0509050000020004" pitchFamily="49" charset="0"/>
                <a:cs typeface="Times New Roman" panose="02020603050405020304" pitchFamily="18" charset="0"/>
              </a:rPr>
              <a:t>posts</a:t>
            </a: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en-US" dirty="0">
                <a:solidFill>
                  <a:schemeClr val="bg1"/>
                </a:solidFill>
                <a:latin typeface="Fira Code" panose="020B0509050000020004" pitchFamily="49" charset="0"/>
                <a:ea typeface="Fira Code" panose="020B0509050000020004" pitchFamily="49" charset="0"/>
                <a:cs typeface="Times New Roman" panose="02020603050405020304" pitchFamily="18" charset="0"/>
              </a:rPr>
              <a:t>[</a:t>
            </a:r>
            <a:r>
              <a:rPr lang="en-US" i="1" dirty="0">
                <a:solidFill>
                  <a:srgbClr val="92D050"/>
                </a:solidFill>
                <a:latin typeface="Fira Code" panose="020B0509050000020004" pitchFamily="49" charset="0"/>
                <a:ea typeface="Fira Code" panose="020B0509050000020004" pitchFamily="49" charset="0"/>
                <a:cs typeface="Times New Roman" panose="02020603050405020304" pitchFamily="18" charset="0"/>
              </a:rPr>
              <a:t>Post</a:t>
            </a:r>
            <a:r>
              <a:rPr lang="en-US" dirty="0">
                <a:solidFill>
                  <a:srgbClr val="F577C0"/>
                </a:solidFill>
                <a:latin typeface="Fira Code" panose="020B0509050000020004" pitchFamily="49" charset="0"/>
                <a:ea typeface="Fira Code" panose="020B0509050000020004" pitchFamily="49" charset="0"/>
                <a:cs typeface="Times New Roman" panose="02020603050405020304" pitchFamily="18" charset="0"/>
              </a:rPr>
              <a:t>!</a:t>
            </a:r>
            <a:r>
              <a:rPr lang="en-US" dirty="0">
                <a:solidFill>
                  <a:schemeClr val="bg1"/>
                </a:solidFill>
                <a:latin typeface="Fira Code" panose="020B0509050000020004" pitchFamily="49" charset="0"/>
                <a:ea typeface="Fira Code" panose="020B0509050000020004" pitchFamily="49" charset="0"/>
                <a:cs typeface="Times New Roman" panose="02020603050405020304" pitchFamily="18" charset="0"/>
              </a:rPr>
              <a:t>]</a:t>
            </a:r>
            <a:r>
              <a:rPr lang="en-US" dirty="0">
                <a:solidFill>
                  <a:srgbClr val="FF79C6"/>
                </a:solidFill>
                <a:latin typeface="Fira Code" panose="020B0509050000020004" pitchFamily="49" charset="0"/>
              </a:rPr>
              <a:t>!</a:t>
            </a:r>
            <a:endParaRPr lang="de-DE" dirty="0">
              <a:solidFill>
                <a:srgbClr val="FF79C6"/>
              </a:solidFill>
              <a:latin typeface="Fira Code" panose="020B0509050000020004" pitchFamily="49" charset="0"/>
            </a:endParaRPr>
          </a:p>
          <a:p>
            <a:pPr>
              <a:spcAft>
                <a:spcPts val="0"/>
              </a:spcAft>
            </a:pP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a:t>
            </a:r>
            <a:endPar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endParaRPr>
          </a:p>
        </p:txBody>
      </p:sp>
      <p:sp>
        <p:nvSpPr>
          <p:cNvPr id="17" name="Rechteck 16">
            <a:extLst>
              <a:ext uri="{FF2B5EF4-FFF2-40B4-BE49-F238E27FC236}">
                <a16:creationId xmlns:a16="http://schemas.microsoft.com/office/drawing/2014/main" id="{51BB44E1-25BC-4350-9986-41DA7E76B4FF}"/>
              </a:ext>
            </a:extLst>
          </p:cNvPr>
          <p:cNvSpPr/>
          <p:nvPr/>
        </p:nvSpPr>
        <p:spPr>
          <a:xfrm>
            <a:off x="4572000" y="4212773"/>
            <a:ext cx="3449053" cy="1477328"/>
          </a:xfrm>
          <a:prstGeom prst="rect">
            <a:avLst/>
          </a:prstGeom>
        </p:spPr>
        <p:txBody>
          <a:bodyPr wrap="square">
            <a:spAutoFit/>
          </a:bodyPr>
          <a:lstStyle/>
          <a:p>
            <a:pPr>
              <a:spcAft>
                <a:spcPts val="0"/>
              </a:spcAft>
            </a:pP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type </a:t>
            </a:r>
            <a:r>
              <a:rPr lang="en-US" i="1"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Post</a:t>
            </a: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endPar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endParaRPr>
          </a:p>
          <a:p>
            <a:pPr>
              <a:spcAft>
                <a:spcPts val="0"/>
              </a:spcAft>
            </a:pP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en-US" dirty="0">
                <a:solidFill>
                  <a:schemeClr val="bg1"/>
                </a:solidFill>
                <a:latin typeface="Fira Code" panose="020B0509050000020004" pitchFamily="49" charset="0"/>
                <a:ea typeface="Fira Code" panose="020B0509050000020004" pitchFamily="49" charset="0"/>
                <a:cs typeface="Times New Roman" panose="02020603050405020304" pitchFamily="18" charset="0"/>
              </a:rPr>
              <a:t>title</a:t>
            </a: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en-US" i="1" dirty="0">
                <a:solidFill>
                  <a:srgbClr val="92D050"/>
                </a:solidFill>
                <a:latin typeface="Fira Code" panose="020B0509050000020004" pitchFamily="49" charset="0"/>
                <a:ea typeface="Fira Code" panose="020B0509050000020004" pitchFamily="49" charset="0"/>
                <a:cs typeface="Times New Roman" panose="02020603050405020304" pitchFamily="18" charset="0"/>
              </a:rPr>
              <a:t>String</a:t>
            </a:r>
            <a:r>
              <a:rPr lang="en-US" dirty="0">
                <a:solidFill>
                  <a:srgbClr val="F577C0"/>
                </a:solidFill>
                <a:latin typeface="Fira Code" panose="020B0509050000020004" pitchFamily="49" charset="0"/>
                <a:ea typeface="Fira Code" panose="020B0509050000020004" pitchFamily="49" charset="0"/>
                <a:cs typeface="Times New Roman" panose="02020603050405020304" pitchFamily="18" charset="0"/>
              </a:rPr>
              <a:t>!</a:t>
            </a:r>
            <a:endParaRPr lang="de-DE" sz="2000" dirty="0">
              <a:solidFill>
                <a:srgbClr val="F577C0"/>
              </a:solidFill>
              <a:latin typeface="Fira Code" panose="020B0509050000020004" pitchFamily="49" charset="0"/>
              <a:ea typeface="Fira Code" panose="020B0509050000020004" pitchFamily="49" charset="0"/>
              <a:cs typeface="Times New Roman" panose="02020603050405020304" pitchFamily="18" charset="0"/>
            </a:endParaRPr>
          </a:p>
          <a:p>
            <a:pPr>
              <a:spcAft>
                <a:spcPts val="0"/>
              </a:spcAft>
            </a:pP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en-US" dirty="0">
                <a:solidFill>
                  <a:schemeClr val="bg1"/>
                </a:solidFill>
                <a:latin typeface="Fira Code" panose="020B0509050000020004" pitchFamily="49" charset="0"/>
                <a:ea typeface="Fira Code" panose="020B0509050000020004" pitchFamily="49" charset="0"/>
                <a:cs typeface="Times New Roman" panose="02020603050405020304" pitchFamily="18" charset="0"/>
              </a:rPr>
              <a:t>content</a:t>
            </a: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en-US" i="1" dirty="0">
                <a:solidFill>
                  <a:srgbClr val="92D050"/>
                </a:solidFill>
                <a:latin typeface="Fira Code" panose="020B0509050000020004" pitchFamily="49" charset="0"/>
                <a:ea typeface="Fira Code" panose="020B0509050000020004" pitchFamily="49" charset="0"/>
                <a:cs typeface="Times New Roman" panose="02020603050405020304" pitchFamily="18" charset="0"/>
              </a:rPr>
              <a:t>String</a:t>
            </a:r>
            <a:r>
              <a:rPr lang="en-US" dirty="0">
                <a:solidFill>
                  <a:srgbClr val="F577C0"/>
                </a:solidFill>
                <a:latin typeface="Fira Code" panose="020B0509050000020004" pitchFamily="49" charset="0"/>
                <a:ea typeface="Fira Code" panose="020B0509050000020004" pitchFamily="49" charset="0"/>
                <a:cs typeface="Times New Roman" panose="02020603050405020304" pitchFamily="18" charset="0"/>
              </a:rPr>
              <a:t>!</a:t>
            </a:r>
            <a:endParaRPr lang="de-DE" sz="2000" dirty="0">
              <a:solidFill>
                <a:srgbClr val="F577C0"/>
              </a:solidFill>
              <a:latin typeface="Fira Code" panose="020B0509050000020004" pitchFamily="49" charset="0"/>
              <a:ea typeface="Fira Code" panose="020B0509050000020004" pitchFamily="49" charset="0"/>
              <a:cs typeface="Times New Roman" panose="02020603050405020304" pitchFamily="18" charset="0"/>
            </a:endParaRPr>
          </a:p>
          <a:p>
            <a:pPr>
              <a:spcAft>
                <a:spcPts val="0"/>
              </a:spcAft>
            </a:pP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de-DE" dirty="0" err="1">
                <a:solidFill>
                  <a:schemeClr val="bg1"/>
                </a:solidFill>
                <a:latin typeface="Fira Code" panose="020B0509050000020004" pitchFamily="49" charset="0"/>
                <a:ea typeface="Fira Code" panose="020B0509050000020004" pitchFamily="49" charset="0"/>
                <a:cs typeface="Times New Roman" panose="02020603050405020304" pitchFamily="18" charset="0"/>
              </a:rPr>
              <a:t>author</a:t>
            </a:r>
            <a:r>
              <a:rPr lang="de-DE"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de-DE" i="1" dirty="0" err="1">
                <a:solidFill>
                  <a:srgbClr val="92D050"/>
                </a:solidFill>
                <a:latin typeface="Fira Code" panose="020B0509050000020004" pitchFamily="49" charset="0"/>
                <a:ea typeface="Fira Code" panose="020B0509050000020004" pitchFamily="49" charset="0"/>
                <a:cs typeface="Times New Roman" panose="02020603050405020304" pitchFamily="18" charset="0"/>
              </a:rPr>
              <a:t>Author</a:t>
            </a:r>
            <a:r>
              <a:rPr lang="de-DE" dirty="0">
                <a:solidFill>
                  <a:srgbClr val="F577C0"/>
                </a:solidFill>
                <a:latin typeface="Fira Code" panose="020B0509050000020004" pitchFamily="49" charset="0"/>
                <a:ea typeface="Fira Code" panose="020B0509050000020004" pitchFamily="49" charset="0"/>
                <a:cs typeface="Times New Roman" panose="02020603050405020304" pitchFamily="18" charset="0"/>
              </a:rPr>
              <a:t>!</a:t>
            </a:r>
            <a:endParaRPr lang="de-DE" sz="2000" dirty="0">
              <a:solidFill>
                <a:srgbClr val="F577C0"/>
              </a:solidFill>
              <a:latin typeface="Fira Code" panose="020B0509050000020004" pitchFamily="49" charset="0"/>
              <a:ea typeface="Fira Code" panose="020B0509050000020004" pitchFamily="49" charset="0"/>
              <a:cs typeface="Times New Roman" panose="02020603050405020304" pitchFamily="18" charset="0"/>
            </a:endParaRPr>
          </a:p>
          <a:p>
            <a:pPr>
              <a:spcAft>
                <a:spcPts val="0"/>
              </a:spcAft>
            </a:pPr>
            <a:r>
              <a:rPr lang="de-DE"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a:t>
            </a:r>
            <a:endPar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endParaRPr>
          </a:p>
        </p:txBody>
      </p:sp>
      <p:sp>
        <p:nvSpPr>
          <p:cNvPr id="18" name="Titel 1">
            <a:extLst>
              <a:ext uri="{FF2B5EF4-FFF2-40B4-BE49-F238E27FC236}">
                <a16:creationId xmlns:a16="http://schemas.microsoft.com/office/drawing/2014/main" id="{298CC272-7A33-45E8-80AE-F751D9DB3324}"/>
              </a:ext>
            </a:extLst>
          </p:cNvPr>
          <p:cNvSpPr>
            <a:spLocks noGrp="1"/>
          </p:cNvSpPr>
          <p:nvPr>
            <p:ph type="title"/>
          </p:nvPr>
        </p:nvSpPr>
        <p:spPr>
          <a:xfrm>
            <a:off x="1754318" y="456512"/>
            <a:ext cx="8683364" cy="1325563"/>
          </a:xfrm>
        </p:spPr>
        <p:txBody>
          <a:bodyPr/>
          <a:lstStyle/>
          <a:p>
            <a:pPr algn="ctr"/>
            <a:r>
              <a:rPr lang="de-DE" dirty="0" err="1">
                <a:solidFill>
                  <a:srgbClr val="E10098"/>
                </a:solidFill>
              </a:rPr>
              <a:t>Object</a:t>
            </a:r>
            <a:r>
              <a:rPr lang="de-DE" dirty="0">
                <a:solidFill>
                  <a:srgbClr val="E10098"/>
                </a:solidFill>
              </a:rPr>
              <a:t> </a:t>
            </a:r>
            <a:r>
              <a:rPr lang="de-DE" dirty="0" err="1">
                <a:solidFill>
                  <a:schemeClr val="bg1"/>
                </a:solidFill>
              </a:rPr>
              <a:t>Types</a:t>
            </a:r>
            <a:endParaRPr lang="de-DE" dirty="0">
              <a:solidFill>
                <a:schemeClr val="bg1"/>
              </a:solidFill>
            </a:endParaRPr>
          </a:p>
        </p:txBody>
      </p:sp>
    </p:spTree>
    <p:extLst>
      <p:ext uri="{BB962C8B-B14F-4D97-AF65-F5344CB8AC3E}">
        <p14:creationId xmlns:p14="http://schemas.microsoft.com/office/powerpoint/2010/main" val="6356176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bg>
      <p:bgPr>
        <a:solidFill>
          <a:srgbClr val="3D464F"/>
        </a:solidFill>
        <a:effectLst/>
      </p:bgPr>
    </p:bg>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81D15129-2B6E-4954-8925-58E25A087F50}"/>
              </a:ext>
            </a:extLst>
          </p:cNvPr>
          <p:cNvSpPr/>
          <p:nvPr/>
        </p:nvSpPr>
        <p:spPr>
          <a:xfrm>
            <a:off x="1334646" y="2092548"/>
            <a:ext cx="3087532" cy="923330"/>
          </a:xfrm>
          <a:prstGeom prst="rect">
            <a:avLst/>
          </a:prstGeom>
        </p:spPr>
        <p:txBody>
          <a:bodyPr wrap="square">
            <a:spAutoFit/>
          </a:bodyPr>
          <a:lstStyle/>
          <a:p>
            <a:pPr>
              <a:spcAft>
                <a:spcPts val="0"/>
              </a:spcAft>
            </a:pPr>
            <a:r>
              <a:rPr lang="en-US" dirty="0">
                <a:solidFill>
                  <a:srgbClr val="FF79C6"/>
                </a:solidFill>
                <a:latin typeface="Fira Code" panose="020B0509050000020004" pitchFamily="49" charset="0"/>
                <a:ea typeface="Fira Code" panose="020B0509050000020004" pitchFamily="49" charset="0"/>
                <a:cs typeface="Times New Roman" panose="02020603050405020304" pitchFamily="18" charset="0"/>
              </a:rPr>
              <a:t>type</a:t>
            </a:r>
            <a:r>
              <a:rPr lang="en-US" dirty="0">
                <a:solidFill>
                  <a:srgbClr val="F8F8F2"/>
                </a:solidFill>
                <a:latin typeface="Fira Code" panose="020B0509050000020004" pitchFamily="49" charset="0"/>
                <a:ea typeface="Fira Code" panose="020B0509050000020004" pitchFamily="49" charset="0"/>
                <a:cs typeface="Times New Roman" panose="02020603050405020304" pitchFamily="18" charset="0"/>
              </a:rPr>
              <a:t> </a:t>
            </a:r>
            <a:r>
              <a:rPr lang="en-US" i="1" dirty="0">
                <a:solidFill>
                  <a:srgbClr val="8BE9FD"/>
                </a:solidFill>
                <a:latin typeface="Fira Code" panose="020B0509050000020004" pitchFamily="49" charset="0"/>
                <a:ea typeface="Fira Code" panose="020B0509050000020004" pitchFamily="49" charset="0"/>
                <a:cs typeface="Times New Roman" panose="02020603050405020304" pitchFamily="18" charset="0"/>
              </a:rPr>
              <a:t>Query</a:t>
            </a:r>
            <a:r>
              <a:rPr lang="en-US" dirty="0">
                <a:solidFill>
                  <a:srgbClr val="F8F8F2"/>
                </a:solidFill>
                <a:latin typeface="Fira Code" panose="020B0509050000020004" pitchFamily="49" charset="0"/>
                <a:ea typeface="Fira Code" panose="020B0509050000020004" pitchFamily="49" charset="0"/>
                <a:cs typeface="Times New Roman" panose="02020603050405020304" pitchFamily="18" charset="0"/>
              </a:rPr>
              <a:t> {</a:t>
            </a:r>
            <a:endParaRPr lang="de-DE" dirty="0">
              <a:latin typeface="Fira Code" panose="020B0509050000020004" pitchFamily="49" charset="0"/>
              <a:ea typeface="Fira Code" panose="020B0509050000020004" pitchFamily="49" charset="0"/>
              <a:cs typeface="Times New Roman" panose="02020603050405020304" pitchFamily="18" charset="0"/>
            </a:endParaRPr>
          </a:p>
          <a:p>
            <a:pPr>
              <a:spcAft>
                <a:spcPts val="0"/>
              </a:spcAft>
            </a:pPr>
            <a:r>
              <a:rPr lang="en-US" dirty="0">
                <a:solidFill>
                  <a:srgbClr val="F8F8F2"/>
                </a:solidFill>
                <a:latin typeface="Fira Code" panose="020B0509050000020004" pitchFamily="49" charset="0"/>
                <a:ea typeface="Fira Code" panose="020B0509050000020004" pitchFamily="49" charset="0"/>
                <a:cs typeface="Times New Roman" panose="02020603050405020304" pitchFamily="18" charset="0"/>
              </a:rPr>
              <a:t>    posts</a:t>
            </a:r>
            <a:r>
              <a:rPr lang="en-US" dirty="0">
                <a:solidFill>
                  <a:srgbClr val="FF79C6"/>
                </a:solidFill>
                <a:latin typeface="Fira Code" panose="020B0509050000020004" pitchFamily="49" charset="0"/>
                <a:ea typeface="Fira Code" panose="020B0509050000020004" pitchFamily="49" charset="0"/>
                <a:cs typeface="Times New Roman" panose="02020603050405020304" pitchFamily="18" charset="0"/>
              </a:rPr>
              <a:t>:</a:t>
            </a:r>
            <a:r>
              <a:rPr lang="en-US" dirty="0">
                <a:solidFill>
                  <a:srgbClr val="F8F8F2"/>
                </a:solidFill>
                <a:latin typeface="Fira Code" panose="020B0509050000020004" pitchFamily="49" charset="0"/>
                <a:ea typeface="Fira Code" panose="020B0509050000020004" pitchFamily="49" charset="0"/>
                <a:cs typeface="Times New Roman" panose="02020603050405020304" pitchFamily="18" charset="0"/>
              </a:rPr>
              <a:t> [</a:t>
            </a:r>
            <a:r>
              <a:rPr lang="en-US" i="1" dirty="0">
                <a:solidFill>
                  <a:srgbClr val="8BE9FD"/>
                </a:solidFill>
                <a:latin typeface="Fira Code" panose="020B0509050000020004" pitchFamily="49" charset="0"/>
                <a:ea typeface="Fira Code" panose="020B0509050000020004" pitchFamily="49" charset="0"/>
                <a:cs typeface="Times New Roman" panose="02020603050405020304" pitchFamily="18" charset="0"/>
              </a:rPr>
              <a:t>Post</a:t>
            </a:r>
            <a:r>
              <a:rPr lang="en-US" dirty="0">
                <a:solidFill>
                  <a:srgbClr val="F8F8F2"/>
                </a:solidFill>
                <a:latin typeface="Fira Code" panose="020B0509050000020004" pitchFamily="49" charset="0"/>
                <a:ea typeface="Fira Code" panose="020B0509050000020004" pitchFamily="49" charset="0"/>
                <a:cs typeface="Times New Roman" panose="02020603050405020304" pitchFamily="18" charset="0"/>
              </a:rPr>
              <a:t>]</a:t>
            </a:r>
            <a:r>
              <a:rPr lang="en-US" dirty="0">
                <a:solidFill>
                  <a:srgbClr val="FF79C6"/>
                </a:solidFill>
                <a:latin typeface="Fira Code" panose="020B0509050000020004" pitchFamily="49" charset="0"/>
                <a:ea typeface="Fira Code" panose="020B0509050000020004" pitchFamily="49" charset="0"/>
                <a:cs typeface="Times New Roman" panose="02020603050405020304" pitchFamily="18" charset="0"/>
              </a:rPr>
              <a:t>!</a:t>
            </a:r>
            <a:endParaRPr lang="de-DE" dirty="0">
              <a:latin typeface="Fira Code" panose="020B0509050000020004" pitchFamily="49" charset="0"/>
              <a:ea typeface="Fira Code" panose="020B0509050000020004" pitchFamily="49" charset="0"/>
              <a:cs typeface="Times New Roman" panose="02020603050405020304" pitchFamily="18" charset="0"/>
            </a:endParaRPr>
          </a:p>
          <a:p>
            <a:pPr>
              <a:spcAft>
                <a:spcPts val="0"/>
              </a:spcAft>
            </a:pPr>
            <a:r>
              <a:rPr lang="en-US" dirty="0">
                <a:solidFill>
                  <a:srgbClr val="F8F8F2"/>
                </a:solidFill>
                <a:latin typeface="Fira Code" panose="020B0509050000020004" pitchFamily="49" charset="0"/>
                <a:ea typeface="Fira Code" panose="020B0509050000020004" pitchFamily="49" charset="0"/>
                <a:cs typeface="Times New Roman" panose="02020603050405020304" pitchFamily="18" charset="0"/>
              </a:rPr>
              <a:t>}</a:t>
            </a:r>
            <a:r>
              <a:rPr lang="en-US" dirty="0">
                <a:effectLst/>
                <a:latin typeface="Fira Code" panose="020B0509050000020004" pitchFamily="49" charset="0"/>
                <a:ea typeface="Fira Code" panose="020B0509050000020004" pitchFamily="49" charset="0"/>
                <a:cs typeface="Times New Roman" panose="02020603050405020304" pitchFamily="18" charset="0"/>
              </a:rPr>
              <a:t> </a:t>
            </a:r>
            <a:endParaRPr lang="de-DE" dirty="0">
              <a:effectLst/>
              <a:latin typeface="Fira Code" panose="020B0509050000020004" pitchFamily="49" charset="0"/>
              <a:ea typeface="Fira Code" panose="020B0509050000020004" pitchFamily="49" charset="0"/>
              <a:cs typeface="Times New Roman" panose="02020603050405020304" pitchFamily="18" charset="0"/>
            </a:endParaRPr>
          </a:p>
        </p:txBody>
      </p:sp>
    </p:spTree>
    <p:extLst>
      <p:ext uri="{BB962C8B-B14F-4D97-AF65-F5344CB8AC3E}">
        <p14:creationId xmlns:p14="http://schemas.microsoft.com/office/powerpoint/2010/main" val="4071833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66853FFE-22E8-450D-AB2C-88C91713C721}"/>
              </a:ext>
            </a:extLst>
          </p:cNvPr>
          <p:cNvSpPr>
            <a:spLocks noGrp="1"/>
          </p:cNvSpPr>
          <p:nvPr>
            <p:ph type="title"/>
          </p:nvPr>
        </p:nvSpPr>
        <p:spPr>
          <a:xfrm>
            <a:off x="838200" y="365125"/>
            <a:ext cx="10515600" cy="1325563"/>
          </a:xfrm>
        </p:spPr>
        <p:txBody>
          <a:bodyPr/>
          <a:lstStyle/>
          <a:p>
            <a:pPr algn="ctr"/>
            <a:r>
              <a:rPr lang="de-DE" dirty="0">
                <a:solidFill>
                  <a:schemeClr val="bg1"/>
                </a:solidFill>
              </a:rPr>
              <a:t>REST</a:t>
            </a:r>
          </a:p>
        </p:txBody>
      </p:sp>
      <p:pic>
        <p:nvPicPr>
          <p:cNvPr id="12" name="Picture 6">
            <a:extLst>
              <a:ext uri="{FF2B5EF4-FFF2-40B4-BE49-F238E27FC236}">
                <a16:creationId xmlns:a16="http://schemas.microsoft.com/office/drawing/2014/main" id="{76D26A09-76D8-4BDB-B04C-EB633A68CA5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pic>
        <p:nvPicPr>
          <p:cNvPr id="6" name="Grafik 5">
            <a:extLst>
              <a:ext uri="{FF2B5EF4-FFF2-40B4-BE49-F238E27FC236}">
                <a16:creationId xmlns:a16="http://schemas.microsoft.com/office/drawing/2014/main" id="{33EA2DE9-A846-433E-8AB1-9419CDF7B0D2}"/>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1249680" y="2889000"/>
            <a:ext cx="1080000" cy="1080000"/>
          </a:xfrm>
          <a:prstGeom prst="rect">
            <a:avLst/>
          </a:prstGeom>
        </p:spPr>
      </p:pic>
      <p:pic>
        <p:nvPicPr>
          <p:cNvPr id="7" name="Grafik 6" descr="Server">
            <a:extLst>
              <a:ext uri="{FF2B5EF4-FFF2-40B4-BE49-F238E27FC236}">
                <a16:creationId xmlns:a16="http://schemas.microsoft.com/office/drawing/2014/main" id="{42B439FB-D4E3-4977-B9E0-7BAA0F1C52D8}"/>
              </a:ext>
            </a:extLst>
          </p:cNvPr>
          <p:cNvPicPr>
            <a:picLocks noChangeAspect="1"/>
          </p:cNvPicPr>
          <p:nvPr/>
        </p:nvPicPr>
        <p:blipFill>
          <a:blip r:embed="rId6" cstate="hqprint">
            <a:extLs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p:blipFill>
        <p:spPr>
          <a:xfrm>
            <a:off x="9930581" y="3054600"/>
            <a:ext cx="914400" cy="914400"/>
          </a:xfrm>
          <a:prstGeom prst="rect">
            <a:avLst/>
          </a:prstGeom>
        </p:spPr>
      </p:pic>
      <p:cxnSp>
        <p:nvCxnSpPr>
          <p:cNvPr id="17" name="Gerade Verbindung mit Pfeil 16">
            <a:extLst>
              <a:ext uri="{FF2B5EF4-FFF2-40B4-BE49-F238E27FC236}">
                <a16:creationId xmlns:a16="http://schemas.microsoft.com/office/drawing/2014/main" id="{410051E3-C482-4D47-ABAD-529CC269354A}"/>
              </a:ext>
            </a:extLst>
          </p:cNvPr>
          <p:cNvCxnSpPr>
            <a:cxnSpLocks/>
          </p:cNvCxnSpPr>
          <p:nvPr/>
        </p:nvCxnSpPr>
        <p:spPr>
          <a:xfrm>
            <a:off x="2558845" y="2831690"/>
            <a:ext cx="7093974"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a:extLst>
              <a:ext uri="{FF2B5EF4-FFF2-40B4-BE49-F238E27FC236}">
                <a16:creationId xmlns:a16="http://schemas.microsoft.com/office/drawing/2014/main" id="{3E486BD9-DBF1-4802-AF92-F2E6CBBDD542}"/>
              </a:ext>
            </a:extLst>
          </p:cNvPr>
          <p:cNvCxnSpPr>
            <a:cxnSpLocks/>
          </p:cNvCxnSpPr>
          <p:nvPr/>
        </p:nvCxnSpPr>
        <p:spPr>
          <a:xfrm>
            <a:off x="2558845" y="3865174"/>
            <a:ext cx="7093974"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21">
            <a:extLst>
              <a:ext uri="{FF2B5EF4-FFF2-40B4-BE49-F238E27FC236}">
                <a16:creationId xmlns:a16="http://schemas.microsoft.com/office/drawing/2014/main" id="{BE49138B-7DFC-4AFD-BA4D-49557ACDB905}"/>
              </a:ext>
            </a:extLst>
          </p:cNvPr>
          <p:cNvCxnSpPr>
            <a:cxnSpLocks/>
          </p:cNvCxnSpPr>
          <p:nvPr/>
        </p:nvCxnSpPr>
        <p:spPr>
          <a:xfrm>
            <a:off x="2558845" y="3355258"/>
            <a:ext cx="7093974" cy="0"/>
          </a:xfrm>
          <a:prstGeom prst="straightConnector1">
            <a:avLst/>
          </a:prstGeom>
          <a:ln w="12700">
            <a:solidFill>
              <a:schemeClr val="bg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3" name="Gerade Verbindung mit Pfeil 22">
            <a:extLst>
              <a:ext uri="{FF2B5EF4-FFF2-40B4-BE49-F238E27FC236}">
                <a16:creationId xmlns:a16="http://schemas.microsoft.com/office/drawing/2014/main" id="{E0867F58-7EBA-4A7D-BB2D-572DD2ACB01C}"/>
              </a:ext>
            </a:extLst>
          </p:cNvPr>
          <p:cNvCxnSpPr>
            <a:cxnSpLocks/>
          </p:cNvCxnSpPr>
          <p:nvPr/>
        </p:nvCxnSpPr>
        <p:spPr>
          <a:xfrm>
            <a:off x="2558845" y="4395019"/>
            <a:ext cx="7093974" cy="0"/>
          </a:xfrm>
          <a:prstGeom prst="straightConnector1">
            <a:avLst/>
          </a:prstGeom>
          <a:ln w="12700">
            <a:solidFill>
              <a:schemeClr val="bg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6" name="Textfeld 25">
            <a:extLst>
              <a:ext uri="{FF2B5EF4-FFF2-40B4-BE49-F238E27FC236}">
                <a16:creationId xmlns:a16="http://schemas.microsoft.com/office/drawing/2014/main" id="{D73A5596-258B-4F18-9307-DE51E556213C}"/>
              </a:ext>
            </a:extLst>
          </p:cNvPr>
          <p:cNvSpPr txBox="1"/>
          <p:nvPr/>
        </p:nvSpPr>
        <p:spPr>
          <a:xfrm>
            <a:off x="2558845" y="2368490"/>
            <a:ext cx="2238370" cy="369332"/>
          </a:xfrm>
          <a:prstGeom prst="rect">
            <a:avLst/>
          </a:prstGeom>
          <a:noFill/>
        </p:spPr>
        <p:txBody>
          <a:bodyPr wrap="none" rtlCol="0">
            <a:spAutoFit/>
          </a:bodyPr>
          <a:lstStyle/>
          <a:p>
            <a:r>
              <a:rPr lang="de-DE" dirty="0">
                <a:solidFill>
                  <a:schemeClr val="bg1"/>
                </a:solidFill>
              </a:rPr>
              <a:t>GET /</a:t>
            </a:r>
            <a:r>
              <a:rPr lang="de-DE" dirty="0" err="1">
                <a:solidFill>
                  <a:schemeClr val="bg1"/>
                </a:solidFill>
              </a:rPr>
              <a:t>users</a:t>
            </a:r>
            <a:r>
              <a:rPr lang="de-DE" dirty="0">
                <a:solidFill>
                  <a:schemeClr val="bg1"/>
                </a:solidFill>
              </a:rPr>
              <a:t>/alex/</a:t>
            </a:r>
            <a:r>
              <a:rPr lang="de-DE" dirty="0" err="1">
                <a:solidFill>
                  <a:schemeClr val="bg1"/>
                </a:solidFill>
              </a:rPr>
              <a:t>posts</a:t>
            </a:r>
            <a:endParaRPr lang="de-DE" dirty="0">
              <a:solidFill>
                <a:schemeClr val="bg1"/>
              </a:solidFill>
            </a:endParaRPr>
          </a:p>
        </p:txBody>
      </p:sp>
      <p:sp>
        <p:nvSpPr>
          <p:cNvPr id="27" name="Textfeld 26">
            <a:extLst>
              <a:ext uri="{FF2B5EF4-FFF2-40B4-BE49-F238E27FC236}">
                <a16:creationId xmlns:a16="http://schemas.microsoft.com/office/drawing/2014/main" id="{BEC6349C-E01D-46AE-B57F-25049ADAE601}"/>
              </a:ext>
            </a:extLst>
          </p:cNvPr>
          <p:cNvSpPr txBox="1"/>
          <p:nvPr/>
        </p:nvSpPr>
        <p:spPr>
          <a:xfrm>
            <a:off x="2558845" y="2916182"/>
            <a:ext cx="792205" cy="369332"/>
          </a:xfrm>
          <a:prstGeom prst="rect">
            <a:avLst/>
          </a:prstGeom>
          <a:noFill/>
        </p:spPr>
        <p:txBody>
          <a:bodyPr wrap="none" rtlCol="0">
            <a:spAutoFit/>
          </a:bodyPr>
          <a:lstStyle/>
          <a:p>
            <a:r>
              <a:rPr lang="de-DE" dirty="0">
                <a:solidFill>
                  <a:schemeClr val="bg1"/>
                </a:solidFill>
              </a:rPr>
              <a:t>[1,2,3]</a:t>
            </a:r>
          </a:p>
        </p:txBody>
      </p:sp>
      <p:sp>
        <p:nvSpPr>
          <p:cNvPr id="28" name="Textfeld 27">
            <a:extLst>
              <a:ext uri="{FF2B5EF4-FFF2-40B4-BE49-F238E27FC236}">
                <a16:creationId xmlns:a16="http://schemas.microsoft.com/office/drawing/2014/main" id="{BAD99CAD-832A-42B4-82BF-6331694A5A2E}"/>
              </a:ext>
            </a:extLst>
          </p:cNvPr>
          <p:cNvSpPr txBox="1"/>
          <p:nvPr/>
        </p:nvSpPr>
        <p:spPr>
          <a:xfrm>
            <a:off x="2558845" y="3472623"/>
            <a:ext cx="1629613" cy="369332"/>
          </a:xfrm>
          <a:prstGeom prst="rect">
            <a:avLst/>
          </a:prstGeom>
          <a:noFill/>
        </p:spPr>
        <p:txBody>
          <a:bodyPr wrap="none" rtlCol="0">
            <a:spAutoFit/>
          </a:bodyPr>
          <a:lstStyle/>
          <a:p>
            <a:r>
              <a:rPr lang="de-DE" dirty="0">
                <a:solidFill>
                  <a:schemeClr val="bg1"/>
                </a:solidFill>
              </a:rPr>
              <a:t>GET /</a:t>
            </a:r>
            <a:r>
              <a:rPr lang="de-DE" dirty="0" err="1">
                <a:solidFill>
                  <a:schemeClr val="bg1"/>
                </a:solidFill>
              </a:rPr>
              <a:t>posts</a:t>
            </a:r>
            <a:r>
              <a:rPr lang="de-DE" dirty="0">
                <a:solidFill>
                  <a:schemeClr val="bg1"/>
                </a:solidFill>
              </a:rPr>
              <a:t>/{ID}</a:t>
            </a:r>
          </a:p>
        </p:txBody>
      </p:sp>
      <p:sp>
        <p:nvSpPr>
          <p:cNvPr id="29" name="Textfeld 28">
            <a:extLst>
              <a:ext uri="{FF2B5EF4-FFF2-40B4-BE49-F238E27FC236}">
                <a16:creationId xmlns:a16="http://schemas.microsoft.com/office/drawing/2014/main" id="{DBF6AA26-CA8A-48EC-835D-A49244C27625}"/>
              </a:ext>
            </a:extLst>
          </p:cNvPr>
          <p:cNvSpPr txBox="1"/>
          <p:nvPr/>
        </p:nvSpPr>
        <p:spPr>
          <a:xfrm>
            <a:off x="2558845" y="3952567"/>
            <a:ext cx="3221523" cy="646331"/>
          </a:xfrm>
          <a:prstGeom prst="rect">
            <a:avLst/>
          </a:prstGeom>
          <a:noFill/>
        </p:spPr>
        <p:txBody>
          <a:bodyPr wrap="none" rtlCol="0">
            <a:spAutoFit/>
          </a:bodyPr>
          <a:lstStyle/>
          <a:p>
            <a:r>
              <a:rPr lang="de-DE" dirty="0">
                <a:solidFill>
                  <a:schemeClr val="bg1"/>
                </a:solidFill>
              </a:rPr>
              <a:t>{</a:t>
            </a:r>
            <a:r>
              <a:rPr lang="de-DE" dirty="0" err="1">
                <a:solidFill>
                  <a:schemeClr val="bg1"/>
                </a:solidFill>
              </a:rPr>
              <a:t>name</a:t>
            </a:r>
            <a:r>
              <a:rPr lang="de-DE" dirty="0">
                <a:solidFill>
                  <a:schemeClr val="bg1"/>
                </a:solidFill>
              </a:rPr>
              <a:t>: "…", </a:t>
            </a:r>
            <a:r>
              <a:rPr lang="de-DE" dirty="0" err="1">
                <a:solidFill>
                  <a:schemeClr val="bg1"/>
                </a:solidFill>
              </a:rPr>
              <a:t>commentIDs</a:t>
            </a:r>
            <a:r>
              <a:rPr lang="de-DE" dirty="0">
                <a:solidFill>
                  <a:schemeClr val="bg1"/>
                </a:solidFill>
              </a:rPr>
              <a:t>: [1,2] }</a:t>
            </a:r>
          </a:p>
          <a:p>
            <a:endParaRPr lang="de-DE" dirty="0">
              <a:solidFill>
                <a:schemeClr val="bg1"/>
              </a:solidFill>
            </a:endParaRPr>
          </a:p>
        </p:txBody>
      </p:sp>
      <p:cxnSp>
        <p:nvCxnSpPr>
          <p:cNvPr id="15" name="Gerade Verbindung mit Pfeil 14">
            <a:extLst>
              <a:ext uri="{FF2B5EF4-FFF2-40B4-BE49-F238E27FC236}">
                <a16:creationId xmlns:a16="http://schemas.microsoft.com/office/drawing/2014/main" id="{D8AD2CCA-5CBF-44D8-AAA7-5D6904C7BE97}"/>
              </a:ext>
            </a:extLst>
          </p:cNvPr>
          <p:cNvCxnSpPr>
            <a:cxnSpLocks/>
          </p:cNvCxnSpPr>
          <p:nvPr/>
        </p:nvCxnSpPr>
        <p:spPr>
          <a:xfrm>
            <a:off x="2558845" y="4837472"/>
            <a:ext cx="7093974"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Gerade Verbindung mit Pfeil 15">
            <a:extLst>
              <a:ext uri="{FF2B5EF4-FFF2-40B4-BE49-F238E27FC236}">
                <a16:creationId xmlns:a16="http://schemas.microsoft.com/office/drawing/2014/main" id="{7AC3D1F8-1264-4133-AA12-8066CA5507E9}"/>
              </a:ext>
            </a:extLst>
          </p:cNvPr>
          <p:cNvCxnSpPr>
            <a:cxnSpLocks/>
          </p:cNvCxnSpPr>
          <p:nvPr/>
        </p:nvCxnSpPr>
        <p:spPr>
          <a:xfrm>
            <a:off x="2558845" y="5367317"/>
            <a:ext cx="7093974" cy="0"/>
          </a:xfrm>
          <a:prstGeom prst="straightConnector1">
            <a:avLst/>
          </a:prstGeom>
          <a:ln w="12700">
            <a:solidFill>
              <a:schemeClr val="bg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8" name="Textfeld 17">
            <a:extLst>
              <a:ext uri="{FF2B5EF4-FFF2-40B4-BE49-F238E27FC236}">
                <a16:creationId xmlns:a16="http://schemas.microsoft.com/office/drawing/2014/main" id="{CC7F8FC7-BE41-40AA-90DA-D1BF39A0CBF9}"/>
              </a:ext>
            </a:extLst>
          </p:cNvPr>
          <p:cNvSpPr txBox="1"/>
          <p:nvPr/>
        </p:nvSpPr>
        <p:spPr>
          <a:xfrm>
            <a:off x="2558845" y="4444921"/>
            <a:ext cx="2116092" cy="369332"/>
          </a:xfrm>
          <a:prstGeom prst="rect">
            <a:avLst/>
          </a:prstGeom>
          <a:noFill/>
        </p:spPr>
        <p:txBody>
          <a:bodyPr wrap="none" rtlCol="0">
            <a:spAutoFit/>
          </a:bodyPr>
          <a:lstStyle/>
          <a:p>
            <a:r>
              <a:rPr lang="de-DE" dirty="0">
                <a:solidFill>
                  <a:schemeClr val="bg1"/>
                </a:solidFill>
              </a:rPr>
              <a:t>GET /</a:t>
            </a:r>
            <a:r>
              <a:rPr lang="de-DE" dirty="0" err="1">
                <a:solidFill>
                  <a:schemeClr val="bg1"/>
                </a:solidFill>
              </a:rPr>
              <a:t>comments</a:t>
            </a:r>
            <a:r>
              <a:rPr lang="de-DE" dirty="0">
                <a:solidFill>
                  <a:schemeClr val="bg1"/>
                </a:solidFill>
              </a:rPr>
              <a:t>/{ID}</a:t>
            </a:r>
          </a:p>
        </p:txBody>
      </p:sp>
      <p:sp>
        <p:nvSpPr>
          <p:cNvPr id="19" name="Textfeld 18">
            <a:extLst>
              <a:ext uri="{FF2B5EF4-FFF2-40B4-BE49-F238E27FC236}">
                <a16:creationId xmlns:a16="http://schemas.microsoft.com/office/drawing/2014/main" id="{B7F367C7-B23D-4F79-B34A-17FAA2E3C35E}"/>
              </a:ext>
            </a:extLst>
          </p:cNvPr>
          <p:cNvSpPr txBox="1"/>
          <p:nvPr/>
        </p:nvSpPr>
        <p:spPr>
          <a:xfrm>
            <a:off x="2558845" y="4924865"/>
            <a:ext cx="1565813" cy="646331"/>
          </a:xfrm>
          <a:prstGeom prst="rect">
            <a:avLst/>
          </a:prstGeom>
          <a:noFill/>
        </p:spPr>
        <p:txBody>
          <a:bodyPr wrap="none" rtlCol="0">
            <a:spAutoFit/>
          </a:bodyPr>
          <a:lstStyle/>
          <a:p>
            <a:r>
              <a:rPr lang="de-DE" dirty="0">
                <a:solidFill>
                  <a:schemeClr val="bg1"/>
                </a:solidFill>
              </a:rPr>
              <a:t>{</a:t>
            </a:r>
            <a:r>
              <a:rPr lang="de-DE" dirty="0" err="1">
                <a:solidFill>
                  <a:schemeClr val="bg1"/>
                </a:solidFill>
              </a:rPr>
              <a:t>content</a:t>
            </a:r>
            <a:r>
              <a:rPr lang="de-DE" dirty="0">
                <a:solidFill>
                  <a:schemeClr val="bg1"/>
                </a:solidFill>
              </a:rPr>
              <a:t>: "…" }</a:t>
            </a:r>
          </a:p>
          <a:p>
            <a:endParaRPr lang="de-DE" dirty="0">
              <a:solidFill>
                <a:schemeClr val="bg1"/>
              </a:solidFill>
            </a:endParaRPr>
          </a:p>
        </p:txBody>
      </p:sp>
    </p:spTree>
    <p:extLst>
      <p:ext uri="{BB962C8B-B14F-4D97-AF65-F5344CB8AC3E}">
        <p14:creationId xmlns:p14="http://schemas.microsoft.com/office/powerpoint/2010/main" val="52083142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bg>
      <p:bgPr>
        <a:solidFill>
          <a:srgbClr val="3D464F"/>
        </a:solidFill>
        <a:effectLst/>
      </p:bgPr>
    </p:bg>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7E6CE2DD-753E-4765-8177-D5AF82192DDC}"/>
              </a:ext>
            </a:extLst>
          </p:cNvPr>
          <p:cNvSpPr/>
          <p:nvPr/>
        </p:nvSpPr>
        <p:spPr>
          <a:xfrm>
            <a:off x="1334646" y="2092548"/>
            <a:ext cx="3087532" cy="923330"/>
          </a:xfrm>
          <a:prstGeom prst="rect">
            <a:avLst/>
          </a:prstGeom>
        </p:spPr>
        <p:txBody>
          <a:bodyPr wrap="square">
            <a:spAutoFit/>
          </a:bodyPr>
          <a:lstStyle/>
          <a:p>
            <a:pPr>
              <a:spcAft>
                <a:spcPts val="0"/>
              </a:spcAft>
            </a:pPr>
            <a:r>
              <a:rPr lang="en-US" dirty="0">
                <a:solidFill>
                  <a:srgbClr val="FF79C6"/>
                </a:solidFill>
                <a:latin typeface="Fira Code" panose="020B0509050000020004" pitchFamily="49" charset="0"/>
                <a:ea typeface="Fira Code" panose="020B0509050000020004" pitchFamily="49" charset="0"/>
                <a:cs typeface="Times New Roman" panose="02020603050405020304" pitchFamily="18" charset="0"/>
              </a:rPr>
              <a:t>type</a:t>
            </a:r>
            <a:r>
              <a:rPr lang="en-US" dirty="0">
                <a:solidFill>
                  <a:srgbClr val="F8F8F2"/>
                </a:solidFill>
                <a:latin typeface="Fira Code" panose="020B0509050000020004" pitchFamily="49" charset="0"/>
                <a:ea typeface="Fira Code" panose="020B0509050000020004" pitchFamily="49" charset="0"/>
                <a:cs typeface="Times New Roman" panose="02020603050405020304" pitchFamily="18" charset="0"/>
              </a:rPr>
              <a:t> </a:t>
            </a:r>
            <a:r>
              <a:rPr lang="en-US" i="1" dirty="0">
                <a:solidFill>
                  <a:srgbClr val="8BE9FD"/>
                </a:solidFill>
                <a:latin typeface="Fira Code" panose="020B0509050000020004" pitchFamily="49" charset="0"/>
                <a:ea typeface="Fira Code" panose="020B0509050000020004" pitchFamily="49" charset="0"/>
                <a:cs typeface="Times New Roman" panose="02020603050405020304" pitchFamily="18" charset="0"/>
              </a:rPr>
              <a:t>Query</a:t>
            </a:r>
            <a:r>
              <a:rPr lang="en-US" dirty="0">
                <a:solidFill>
                  <a:srgbClr val="F8F8F2"/>
                </a:solidFill>
                <a:latin typeface="Fira Code" panose="020B0509050000020004" pitchFamily="49" charset="0"/>
                <a:ea typeface="Fira Code" panose="020B0509050000020004" pitchFamily="49" charset="0"/>
                <a:cs typeface="Times New Roman" panose="02020603050405020304" pitchFamily="18" charset="0"/>
              </a:rPr>
              <a:t> {</a:t>
            </a:r>
            <a:endParaRPr lang="de-DE" dirty="0">
              <a:latin typeface="Fira Code" panose="020B0509050000020004" pitchFamily="49" charset="0"/>
              <a:ea typeface="Fira Code" panose="020B0509050000020004" pitchFamily="49" charset="0"/>
              <a:cs typeface="Times New Roman" panose="02020603050405020304" pitchFamily="18" charset="0"/>
            </a:endParaRPr>
          </a:p>
          <a:p>
            <a:pPr>
              <a:spcAft>
                <a:spcPts val="0"/>
              </a:spcAft>
            </a:pPr>
            <a:r>
              <a:rPr lang="en-US" dirty="0">
                <a:solidFill>
                  <a:srgbClr val="F8F8F2"/>
                </a:solidFill>
                <a:latin typeface="Fira Code" panose="020B0509050000020004" pitchFamily="49" charset="0"/>
                <a:ea typeface="Fira Code" panose="020B0509050000020004" pitchFamily="49" charset="0"/>
                <a:cs typeface="Times New Roman" panose="02020603050405020304" pitchFamily="18" charset="0"/>
              </a:rPr>
              <a:t>    posts</a:t>
            </a:r>
            <a:r>
              <a:rPr lang="en-US" dirty="0">
                <a:solidFill>
                  <a:srgbClr val="FF79C6"/>
                </a:solidFill>
                <a:latin typeface="Fira Code" panose="020B0509050000020004" pitchFamily="49" charset="0"/>
                <a:ea typeface="Fira Code" panose="020B0509050000020004" pitchFamily="49" charset="0"/>
                <a:cs typeface="Times New Roman" panose="02020603050405020304" pitchFamily="18" charset="0"/>
              </a:rPr>
              <a:t>:</a:t>
            </a:r>
            <a:r>
              <a:rPr lang="en-US" dirty="0">
                <a:solidFill>
                  <a:srgbClr val="F8F8F2"/>
                </a:solidFill>
                <a:latin typeface="Fira Code" panose="020B0509050000020004" pitchFamily="49" charset="0"/>
                <a:ea typeface="Fira Code" panose="020B0509050000020004" pitchFamily="49" charset="0"/>
                <a:cs typeface="Times New Roman" panose="02020603050405020304" pitchFamily="18" charset="0"/>
              </a:rPr>
              <a:t> [</a:t>
            </a:r>
            <a:r>
              <a:rPr lang="en-US" i="1" dirty="0">
                <a:solidFill>
                  <a:srgbClr val="8BE9FD"/>
                </a:solidFill>
                <a:latin typeface="Fira Code" panose="020B0509050000020004" pitchFamily="49" charset="0"/>
                <a:ea typeface="Fira Code" panose="020B0509050000020004" pitchFamily="49" charset="0"/>
                <a:cs typeface="Times New Roman" panose="02020603050405020304" pitchFamily="18" charset="0"/>
              </a:rPr>
              <a:t>Post</a:t>
            </a:r>
            <a:r>
              <a:rPr lang="en-US" dirty="0">
                <a:solidFill>
                  <a:srgbClr val="F8F8F2"/>
                </a:solidFill>
                <a:latin typeface="Fira Code" panose="020B0509050000020004" pitchFamily="49" charset="0"/>
                <a:ea typeface="Fira Code" panose="020B0509050000020004" pitchFamily="49" charset="0"/>
                <a:cs typeface="Times New Roman" panose="02020603050405020304" pitchFamily="18" charset="0"/>
              </a:rPr>
              <a:t>]</a:t>
            </a:r>
            <a:r>
              <a:rPr lang="en-US" dirty="0">
                <a:solidFill>
                  <a:srgbClr val="FF79C6"/>
                </a:solidFill>
                <a:latin typeface="Fira Code" panose="020B0509050000020004" pitchFamily="49" charset="0"/>
                <a:ea typeface="Fira Code" panose="020B0509050000020004" pitchFamily="49" charset="0"/>
                <a:cs typeface="Times New Roman" panose="02020603050405020304" pitchFamily="18" charset="0"/>
              </a:rPr>
              <a:t>!</a:t>
            </a:r>
            <a:endParaRPr lang="de-DE" dirty="0">
              <a:latin typeface="Fira Code" panose="020B0509050000020004" pitchFamily="49" charset="0"/>
              <a:ea typeface="Fira Code" panose="020B0509050000020004" pitchFamily="49" charset="0"/>
              <a:cs typeface="Times New Roman" panose="02020603050405020304" pitchFamily="18" charset="0"/>
            </a:endParaRPr>
          </a:p>
          <a:p>
            <a:pPr>
              <a:spcAft>
                <a:spcPts val="0"/>
              </a:spcAft>
            </a:pPr>
            <a:r>
              <a:rPr lang="en-US" dirty="0">
                <a:solidFill>
                  <a:srgbClr val="F8F8F2"/>
                </a:solidFill>
                <a:latin typeface="Fira Code" panose="020B0509050000020004" pitchFamily="49" charset="0"/>
                <a:ea typeface="Fira Code" panose="020B0509050000020004" pitchFamily="49" charset="0"/>
                <a:cs typeface="Times New Roman" panose="02020603050405020304" pitchFamily="18" charset="0"/>
              </a:rPr>
              <a:t>}</a:t>
            </a:r>
            <a:r>
              <a:rPr lang="en-US" dirty="0">
                <a:effectLst/>
                <a:latin typeface="Fira Code" panose="020B0509050000020004" pitchFamily="49" charset="0"/>
                <a:ea typeface="Fira Code" panose="020B0509050000020004" pitchFamily="49" charset="0"/>
                <a:cs typeface="Times New Roman" panose="02020603050405020304" pitchFamily="18" charset="0"/>
              </a:rPr>
              <a:t> </a:t>
            </a:r>
            <a:endParaRPr lang="de-DE" dirty="0">
              <a:effectLst/>
              <a:latin typeface="Fira Code" panose="020B0509050000020004" pitchFamily="49" charset="0"/>
              <a:ea typeface="Fira Code" panose="020B0509050000020004" pitchFamily="49" charset="0"/>
              <a:cs typeface="Times New Roman" panose="02020603050405020304" pitchFamily="18" charset="0"/>
            </a:endParaRPr>
          </a:p>
        </p:txBody>
      </p:sp>
      <p:cxnSp>
        <p:nvCxnSpPr>
          <p:cNvPr id="8" name="Gerader Verbinder 7">
            <a:extLst>
              <a:ext uri="{FF2B5EF4-FFF2-40B4-BE49-F238E27FC236}">
                <a16:creationId xmlns:a16="http://schemas.microsoft.com/office/drawing/2014/main" id="{4DAC6F3F-1742-4866-ADE4-118E65CBF191}"/>
              </a:ext>
            </a:extLst>
          </p:cNvPr>
          <p:cNvCxnSpPr>
            <a:cxnSpLocks/>
          </p:cNvCxnSpPr>
          <p:nvPr/>
        </p:nvCxnSpPr>
        <p:spPr>
          <a:xfrm>
            <a:off x="3086959" y="2701949"/>
            <a:ext cx="584391" cy="0"/>
          </a:xfrm>
          <a:prstGeom prst="line">
            <a:avLst/>
          </a:prstGeom>
          <a:ln/>
        </p:spPr>
        <p:style>
          <a:lnRef idx="3">
            <a:schemeClr val="accent4"/>
          </a:lnRef>
          <a:fillRef idx="0">
            <a:schemeClr val="accent4"/>
          </a:fillRef>
          <a:effectRef idx="2">
            <a:schemeClr val="accent4"/>
          </a:effectRef>
          <a:fontRef idx="minor">
            <a:schemeClr val="tx1"/>
          </a:fontRef>
        </p:style>
      </p:cxnSp>
      <p:cxnSp>
        <p:nvCxnSpPr>
          <p:cNvPr id="11" name="Verbinder: gewinkelt 10">
            <a:extLst>
              <a:ext uri="{FF2B5EF4-FFF2-40B4-BE49-F238E27FC236}">
                <a16:creationId xmlns:a16="http://schemas.microsoft.com/office/drawing/2014/main" id="{202E9181-0456-4943-8BAA-3AB9630453F6}"/>
              </a:ext>
            </a:extLst>
          </p:cNvPr>
          <p:cNvCxnSpPr>
            <a:cxnSpLocks/>
          </p:cNvCxnSpPr>
          <p:nvPr/>
        </p:nvCxnSpPr>
        <p:spPr>
          <a:xfrm flipV="1">
            <a:off x="3379154" y="2021305"/>
            <a:ext cx="2657261" cy="1155032"/>
          </a:xfrm>
          <a:prstGeom prst="bent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8" name="Gerader Verbinder 17">
            <a:extLst>
              <a:ext uri="{FF2B5EF4-FFF2-40B4-BE49-F238E27FC236}">
                <a16:creationId xmlns:a16="http://schemas.microsoft.com/office/drawing/2014/main" id="{9C307617-3145-4FBA-A15E-59013FDA2E89}"/>
              </a:ext>
            </a:extLst>
          </p:cNvPr>
          <p:cNvCxnSpPr>
            <a:cxnSpLocks/>
          </p:cNvCxnSpPr>
          <p:nvPr/>
        </p:nvCxnSpPr>
        <p:spPr>
          <a:xfrm flipV="1">
            <a:off x="3379154" y="2701950"/>
            <a:ext cx="0" cy="474387"/>
          </a:xfrm>
          <a:prstGeom prst="line">
            <a:avLst/>
          </a:prstGeom>
        </p:spPr>
        <p:style>
          <a:lnRef idx="3">
            <a:schemeClr val="accent4"/>
          </a:lnRef>
          <a:fillRef idx="0">
            <a:schemeClr val="accent4"/>
          </a:fillRef>
          <a:effectRef idx="2">
            <a:schemeClr val="accent4"/>
          </a:effectRef>
          <a:fontRef idx="minor">
            <a:schemeClr val="tx1"/>
          </a:fontRef>
        </p:style>
      </p:cxnSp>
      <p:sp>
        <p:nvSpPr>
          <p:cNvPr id="22" name="Rechteck 21">
            <a:extLst>
              <a:ext uri="{FF2B5EF4-FFF2-40B4-BE49-F238E27FC236}">
                <a16:creationId xmlns:a16="http://schemas.microsoft.com/office/drawing/2014/main" id="{589D090A-20CE-4C10-B947-596A642D947E}"/>
              </a:ext>
            </a:extLst>
          </p:cNvPr>
          <p:cNvSpPr/>
          <p:nvPr/>
        </p:nvSpPr>
        <p:spPr>
          <a:xfrm>
            <a:off x="6095999" y="1830937"/>
            <a:ext cx="3309251" cy="1477328"/>
          </a:xfrm>
          <a:prstGeom prst="rect">
            <a:avLst/>
          </a:prstGeom>
        </p:spPr>
        <p:txBody>
          <a:bodyPr wrap="square">
            <a:spAutoFit/>
          </a:bodyPr>
          <a:lstStyle/>
          <a:p>
            <a:r>
              <a:rPr lang="en-US" dirty="0">
                <a:solidFill>
                  <a:srgbClr val="FF79C6"/>
                </a:solidFill>
                <a:latin typeface="Fira Code" panose="020B0509050000020004" pitchFamily="49" charset="0"/>
              </a:rPr>
              <a:t>type</a:t>
            </a:r>
            <a:r>
              <a:rPr lang="en-US" dirty="0">
                <a:solidFill>
                  <a:srgbClr val="F8F8F2"/>
                </a:solidFill>
                <a:latin typeface="Fira Code" panose="020B0509050000020004" pitchFamily="49" charset="0"/>
              </a:rPr>
              <a:t> </a:t>
            </a:r>
            <a:r>
              <a:rPr lang="en-US" i="1" dirty="0">
                <a:solidFill>
                  <a:srgbClr val="8BE9FD"/>
                </a:solidFill>
                <a:latin typeface="Fira Code" panose="020B0509050000020004" pitchFamily="49" charset="0"/>
              </a:rPr>
              <a:t>Post</a:t>
            </a:r>
            <a:r>
              <a:rPr lang="en-US" dirty="0">
                <a:solidFill>
                  <a:srgbClr val="F8F8F2"/>
                </a:solidFill>
                <a:latin typeface="Fira Code" panose="020B0509050000020004" pitchFamily="49" charset="0"/>
              </a:rPr>
              <a:t> {</a:t>
            </a:r>
          </a:p>
          <a:p>
            <a:r>
              <a:rPr lang="en-US" dirty="0">
                <a:solidFill>
                  <a:srgbClr val="F8F8F2"/>
                </a:solidFill>
                <a:latin typeface="Fira Code" panose="020B0509050000020004" pitchFamily="49" charset="0"/>
              </a:rPr>
              <a:t>    title</a:t>
            </a:r>
            <a:r>
              <a:rPr lang="en-US" dirty="0">
                <a:solidFill>
                  <a:srgbClr val="FF79C6"/>
                </a:solidFill>
                <a:latin typeface="Fira Code" panose="020B0509050000020004" pitchFamily="49" charset="0"/>
              </a:rPr>
              <a:t>:</a:t>
            </a:r>
            <a:r>
              <a:rPr lang="en-US" dirty="0">
                <a:solidFill>
                  <a:srgbClr val="F8F8F2"/>
                </a:solidFill>
                <a:latin typeface="Fira Code" panose="020B0509050000020004" pitchFamily="49" charset="0"/>
              </a:rPr>
              <a:t> </a:t>
            </a:r>
            <a:r>
              <a:rPr lang="en-US" i="1" dirty="0">
                <a:solidFill>
                  <a:srgbClr val="8BE9FD"/>
                </a:solidFill>
                <a:latin typeface="Fira Code" panose="020B0509050000020004" pitchFamily="49" charset="0"/>
              </a:rPr>
              <a:t>String</a:t>
            </a:r>
            <a:r>
              <a:rPr lang="en-US" dirty="0">
                <a:solidFill>
                  <a:srgbClr val="FF79C6"/>
                </a:solidFill>
                <a:latin typeface="Fira Code" panose="020B0509050000020004" pitchFamily="49" charset="0"/>
              </a:rPr>
              <a:t>!</a:t>
            </a:r>
            <a:endParaRPr lang="en-US" dirty="0">
              <a:solidFill>
                <a:srgbClr val="F8F8F2"/>
              </a:solidFill>
              <a:latin typeface="Fira Code" panose="020B0509050000020004" pitchFamily="49" charset="0"/>
            </a:endParaRPr>
          </a:p>
          <a:p>
            <a:r>
              <a:rPr lang="en-US" dirty="0">
                <a:solidFill>
                  <a:srgbClr val="F8F8F2"/>
                </a:solidFill>
                <a:latin typeface="Fira Code" panose="020B0509050000020004" pitchFamily="49" charset="0"/>
              </a:rPr>
              <a:t>    content</a:t>
            </a:r>
            <a:r>
              <a:rPr lang="en-US" dirty="0">
                <a:solidFill>
                  <a:srgbClr val="FF79C6"/>
                </a:solidFill>
                <a:latin typeface="Fira Code" panose="020B0509050000020004" pitchFamily="49" charset="0"/>
              </a:rPr>
              <a:t>:</a:t>
            </a:r>
            <a:r>
              <a:rPr lang="en-US" dirty="0">
                <a:solidFill>
                  <a:srgbClr val="F8F8F2"/>
                </a:solidFill>
                <a:latin typeface="Fira Code" panose="020B0509050000020004" pitchFamily="49" charset="0"/>
              </a:rPr>
              <a:t> </a:t>
            </a:r>
            <a:r>
              <a:rPr lang="en-US" i="1" dirty="0">
                <a:solidFill>
                  <a:srgbClr val="8BE9FD"/>
                </a:solidFill>
                <a:latin typeface="Fira Code" panose="020B0509050000020004" pitchFamily="49" charset="0"/>
              </a:rPr>
              <a:t>String</a:t>
            </a:r>
            <a:r>
              <a:rPr lang="en-US" dirty="0">
                <a:solidFill>
                  <a:srgbClr val="FF79C6"/>
                </a:solidFill>
                <a:latin typeface="Fira Code" panose="020B0509050000020004" pitchFamily="49" charset="0"/>
              </a:rPr>
              <a:t>!</a:t>
            </a:r>
            <a:endParaRPr lang="en-US" dirty="0">
              <a:solidFill>
                <a:srgbClr val="F8F8F2"/>
              </a:solidFill>
              <a:latin typeface="Fira Code" panose="020B0509050000020004" pitchFamily="49" charset="0"/>
            </a:endParaRPr>
          </a:p>
          <a:p>
            <a:r>
              <a:rPr lang="en-US" dirty="0">
                <a:solidFill>
                  <a:srgbClr val="F8F8F2"/>
                </a:solidFill>
                <a:latin typeface="Fira Code" panose="020B0509050000020004" pitchFamily="49" charset="0"/>
              </a:rPr>
              <a:t>    author</a:t>
            </a:r>
            <a:r>
              <a:rPr lang="en-US" dirty="0">
                <a:solidFill>
                  <a:srgbClr val="FF79C6"/>
                </a:solidFill>
                <a:latin typeface="Fira Code" panose="020B0509050000020004" pitchFamily="49" charset="0"/>
              </a:rPr>
              <a:t>:</a:t>
            </a:r>
            <a:r>
              <a:rPr lang="en-US" dirty="0">
                <a:solidFill>
                  <a:srgbClr val="F8F8F2"/>
                </a:solidFill>
                <a:latin typeface="Fira Code" panose="020B0509050000020004" pitchFamily="49" charset="0"/>
              </a:rPr>
              <a:t> </a:t>
            </a:r>
            <a:r>
              <a:rPr lang="en-US" i="1" dirty="0">
                <a:solidFill>
                  <a:srgbClr val="8BE9FD"/>
                </a:solidFill>
                <a:latin typeface="Fira Code" panose="020B0509050000020004" pitchFamily="49" charset="0"/>
              </a:rPr>
              <a:t>Author</a:t>
            </a:r>
            <a:r>
              <a:rPr lang="en-US" dirty="0">
                <a:solidFill>
                  <a:srgbClr val="FF79C6"/>
                </a:solidFill>
                <a:latin typeface="Fira Code" panose="020B0509050000020004" pitchFamily="49" charset="0"/>
              </a:rPr>
              <a:t>!</a:t>
            </a:r>
            <a:endParaRPr lang="en-US" dirty="0">
              <a:solidFill>
                <a:srgbClr val="F8F8F2"/>
              </a:solidFill>
              <a:latin typeface="Fira Code" panose="020B0509050000020004" pitchFamily="49" charset="0"/>
            </a:endParaRPr>
          </a:p>
          <a:p>
            <a:r>
              <a:rPr lang="en-US" dirty="0">
                <a:solidFill>
                  <a:srgbClr val="F8F8F2"/>
                </a:solidFill>
                <a:latin typeface="Fira Code" panose="020B0509050000020004" pitchFamily="49" charset="0"/>
              </a:rPr>
              <a:t>}</a:t>
            </a:r>
          </a:p>
        </p:txBody>
      </p:sp>
    </p:spTree>
    <p:extLst>
      <p:ext uri="{BB962C8B-B14F-4D97-AF65-F5344CB8AC3E}">
        <p14:creationId xmlns:p14="http://schemas.microsoft.com/office/powerpoint/2010/main" val="23170398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0">
  <p:cSld>
    <p:bg>
      <p:bgPr>
        <a:solidFill>
          <a:srgbClr val="3D464F"/>
        </a:solidFill>
        <a:effectLst/>
      </p:bgPr>
    </p:bg>
    <p:spTree>
      <p:nvGrpSpPr>
        <p:cNvPr id="1" name=""/>
        <p:cNvGrpSpPr/>
        <p:nvPr/>
      </p:nvGrpSpPr>
      <p:grpSpPr>
        <a:xfrm>
          <a:off x="0" y="0"/>
          <a:ext cx="0" cy="0"/>
          <a:chOff x="0" y="0"/>
          <a:chExt cx="0" cy="0"/>
        </a:xfrm>
      </p:grpSpPr>
      <p:sp>
        <p:nvSpPr>
          <p:cNvPr id="5" name="Rechteck 4">
            <a:extLst>
              <a:ext uri="{FF2B5EF4-FFF2-40B4-BE49-F238E27FC236}">
                <a16:creationId xmlns:a16="http://schemas.microsoft.com/office/drawing/2014/main" id="{F6DAE14E-487E-4B06-86C1-48A791383485}"/>
              </a:ext>
            </a:extLst>
          </p:cNvPr>
          <p:cNvSpPr/>
          <p:nvPr/>
        </p:nvSpPr>
        <p:spPr>
          <a:xfrm>
            <a:off x="6095999" y="1830937"/>
            <a:ext cx="3309251" cy="1477328"/>
          </a:xfrm>
          <a:prstGeom prst="rect">
            <a:avLst/>
          </a:prstGeom>
        </p:spPr>
        <p:txBody>
          <a:bodyPr wrap="square">
            <a:spAutoFit/>
          </a:bodyPr>
          <a:lstStyle/>
          <a:p>
            <a:r>
              <a:rPr lang="en-US" dirty="0">
                <a:solidFill>
                  <a:srgbClr val="FF79C6"/>
                </a:solidFill>
                <a:latin typeface="Fira Code" panose="020B0509050000020004" pitchFamily="49" charset="0"/>
              </a:rPr>
              <a:t>type</a:t>
            </a:r>
            <a:r>
              <a:rPr lang="en-US" dirty="0">
                <a:solidFill>
                  <a:srgbClr val="F8F8F2"/>
                </a:solidFill>
                <a:latin typeface="Fira Code" panose="020B0509050000020004" pitchFamily="49" charset="0"/>
              </a:rPr>
              <a:t> </a:t>
            </a:r>
            <a:r>
              <a:rPr lang="en-US" i="1" dirty="0">
                <a:solidFill>
                  <a:srgbClr val="8BE9FD"/>
                </a:solidFill>
                <a:latin typeface="Fira Code" panose="020B0509050000020004" pitchFamily="49" charset="0"/>
              </a:rPr>
              <a:t>Post</a:t>
            </a:r>
            <a:r>
              <a:rPr lang="en-US" dirty="0">
                <a:solidFill>
                  <a:srgbClr val="F8F8F2"/>
                </a:solidFill>
                <a:latin typeface="Fira Code" panose="020B0509050000020004" pitchFamily="49" charset="0"/>
              </a:rPr>
              <a:t> {</a:t>
            </a:r>
          </a:p>
          <a:p>
            <a:r>
              <a:rPr lang="en-US" dirty="0">
                <a:solidFill>
                  <a:srgbClr val="F8F8F2"/>
                </a:solidFill>
                <a:latin typeface="Fira Code" panose="020B0509050000020004" pitchFamily="49" charset="0"/>
              </a:rPr>
              <a:t>    title</a:t>
            </a:r>
            <a:r>
              <a:rPr lang="en-US" dirty="0">
                <a:solidFill>
                  <a:srgbClr val="FF79C6"/>
                </a:solidFill>
                <a:latin typeface="Fira Code" panose="020B0509050000020004" pitchFamily="49" charset="0"/>
              </a:rPr>
              <a:t>:</a:t>
            </a:r>
            <a:r>
              <a:rPr lang="en-US" dirty="0">
                <a:solidFill>
                  <a:srgbClr val="F8F8F2"/>
                </a:solidFill>
                <a:latin typeface="Fira Code" panose="020B0509050000020004" pitchFamily="49" charset="0"/>
              </a:rPr>
              <a:t> </a:t>
            </a:r>
            <a:r>
              <a:rPr lang="en-US" i="1" dirty="0">
                <a:solidFill>
                  <a:srgbClr val="8BE9FD"/>
                </a:solidFill>
                <a:latin typeface="Fira Code" panose="020B0509050000020004" pitchFamily="49" charset="0"/>
              </a:rPr>
              <a:t>String</a:t>
            </a:r>
            <a:r>
              <a:rPr lang="en-US" dirty="0">
                <a:solidFill>
                  <a:srgbClr val="FF79C6"/>
                </a:solidFill>
                <a:latin typeface="Fira Code" panose="020B0509050000020004" pitchFamily="49" charset="0"/>
              </a:rPr>
              <a:t>!</a:t>
            </a:r>
            <a:endParaRPr lang="en-US" dirty="0">
              <a:solidFill>
                <a:srgbClr val="F8F8F2"/>
              </a:solidFill>
              <a:latin typeface="Fira Code" panose="020B0509050000020004" pitchFamily="49" charset="0"/>
            </a:endParaRPr>
          </a:p>
          <a:p>
            <a:r>
              <a:rPr lang="en-US" dirty="0">
                <a:solidFill>
                  <a:srgbClr val="F8F8F2"/>
                </a:solidFill>
                <a:latin typeface="Fira Code" panose="020B0509050000020004" pitchFamily="49" charset="0"/>
              </a:rPr>
              <a:t>    content</a:t>
            </a:r>
            <a:r>
              <a:rPr lang="en-US" dirty="0">
                <a:solidFill>
                  <a:srgbClr val="FF79C6"/>
                </a:solidFill>
                <a:latin typeface="Fira Code" panose="020B0509050000020004" pitchFamily="49" charset="0"/>
              </a:rPr>
              <a:t>:</a:t>
            </a:r>
            <a:r>
              <a:rPr lang="en-US" dirty="0">
                <a:solidFill>
                  <a:srgbClr val="F8F8F2"/>
                </a:solidFill>
                <a:latin typeface="Fira Code" panose="020B0509050000020004" pitchFamily="49" charset="0"/>
              </a:rPr>
              <a:t> </a:t>
            </a:r>
            <a:r>
              <a:rPr lang="en-US" i="1" dirty="0">
                <a:solidFill>
                  <a:srgbClr val="8BE9FD"/>
                </a:solidFill>
                <a:latin typeface="Fira Code" panose="020B0509050000020004" pitchFamily="49" charset="0"/>
              </a:rPr>
              <a:t>String</a:t>
            </a:r>
            <a:r>
              <a:rPr lang="en-US" dirty="0">
                <a:solidFill>
                  <a:srgbClr val="FF79C6"/>
                </a:solidFill>
                <a:latin typeface="Fira Code" panose="020B0509050000020004" pitchFamily="49" charset="0"/>
              </a:rPr>
              <a:t>!</a:t>
            </a:r>
            <a:endParaRPr lang="en-US" dirty="0">
              <a:solidFill>
                <a:srgbClr val="F8F8F2"/>
              </a:solidFill>
              <a:latin typeface="Fira Code" panose="020B0509050000020004" pitchFamily="49" charset="0"/>
            </a:endParaRPr>
          </a:p>
          <a:p>
            <a:r>
              <a:rPr lang="en-US" dirty="0">
                <a:solidFill>
                  <a:srgbClr val="F8F8F2"/>
                </a:solidFill>
                <a:latin typeface="Fira Code" panose="020B0509050000020004" pitchFamily="49" charset="0"/>
              </a:rPr>
              <a:t>    author</a:t>
            </a:r>
            <a:r>
              <a:rPr lang="en-US" dirty="0">
                <a:solidFill>
                  <a:srgbClr val="FF79C6"/>
                </a:solidFill>
                <a:latin typeface="Fira Code" panose="020B0509050000020004" pitchFamily="49" charset="0"/>
              </a:rPr>
              <a:t>:</a:t>
            </a:r>
            <a:r>
              <a:rPr lang="en-US" dirty="0">
                <a:solidFill>
                  <a:srgbClr val="F8F8F2"/>
                </a:solidFill>
                <a:latin typeface="Fira Code" panose="020B0509050000020004" pitchFamily="49" charset="0"/>
              </a:rPr>
              <a:t> </a:t>
            </a:r>
            <a:r>
              <a:rPr lang="en-US" i="1" dirty="0">
                <a:solidFill>
                  <a:srgbClr val="8BE9FD"/>
                </a:solidFill>
                <a:latin typeface="Fira Code" panose="020B0509050000020004" pitchFamily="49" charset="0"/>
              </a:rPr>
              <a:t>Author</a:t>
            </a:r>
            <a:r>
              <a:rPr lang="en-US" dirty="0">
                <a:solidFill>
                  <a:srgbClr val="FF79C6"/>
                </a:solidFill>
                <a:latin typeface="Fira Code" panose="020B0509050000020004" pitchFamily="49" charset="0"/>
              </a:rPr>
              <a:t>!</a:t>
            </a:r>
            <a:endParaRPr lang="en-US" dirty="0">
              <a:solidFill>
                <a:srgbClr val="F8F8F2"/>
              </a:solidFill>
              <a:latin typeface="Fira Code" panose="020B0509050000020004" pitchFamily="49" charset="0"/>
            </a:endParaRPr>
          </a:p>
          <a:p>
            <a:r>
              <a:rPr lang="en-US" dirty="0">
                <a:solidFill>
                  <a:srgbClr val="F8F8F2"/>
                </a:solidFill>
                <a:latin typeface="Fira Code" panose="020B0509050000020004" pitchFamily="49" charset="0"/>
              </a:rPr>
              <a:t>}</a:t>
            </a:r>
          </a:p>
        </p:txBody>
      </p:sp>
      <p:sp>
        <p:nvSpPr>
          <p:cNvPr id="9" name="Rechteck 8">
            <a:extLst>
              <a:ext uri="{FF2B5EF4-FFF2-40B4-BE49-F238E27FC236}">
                <a16:creationId xmlns:a16="http://schemas.microsoft.com/office/drawing/2014/main" id="{7E7CC1B3-19C0-4D84-86AB-DBD7C1381952}"/>
              </a:ext>
            </a:extLst>
          </p:cNvPr>
          <p:cNvSpPr/>
          <p:nvPr/>
        </p:nvSpPr>
        <p:spPr>
          <a:xfrm>
            <a:off x="6096000" y="4265749"/>
            <a:ext cx="3048000" cy="1200329"/>
          </a:xfrm>
          <a:prstGeom prst="rect">
            <a:avLst/>
          </a:prstGeom>
        </p:spPr>
        <p:txBody>
          <a:bodyPr wrap="square">
            <a:spAutoFit/>
          </a:bodyPr>
          <a:lstStyle/>
          <a:p>
            <a:r>
              <a:rPr lang="en-US" dirty="0">
                <a:solidFill>
                  <a:srgbClr val="FF79C6"/>
                </a:solidFill>
                <a:latin typeface="Fira Code" panose="020B0509050000020004" pitchFamily="49" charset="0"/>
              </a:rPr>
              <a:t>type</a:t>
            </a:r>
            <a:r>
              <a:rPr lang="en-US" dirty="0">
                <a:solidFill>
                  <a:srgbClr val="F8F8F2"/>
                </a:solidFill>
                <a:latin typeface="Fira Code" panose="020B0509050000020004" pitchFamily="49" charset="0"/>
              </a:rPr>
              <a:t> </a:t>
            </a:r>
            <a:r>
              <a:rPr lang="en-US" i="1" dirty="0">
                <a:solidFill>
                  <a:srgbClr val="8BE9FD"/>
                </a:solidFill>
                <a:latin typeface="Fira Code" panose="020B0509050000020004" pitchFamily="49" charset="0"/>
              </a:rPr>
              <a:t>Author</a:t>
            </a:r>
            <a:r>
              <a:rPr lang="en-US" dirty="0">
                <a:solidFill>
                  <a:srgbClr val="F8F8F2"/>
                </a:solidFill>
                <a:latin typeface="Fira Code" panose="020B0509050000020004" pitchFamily="49" charset="0"/>
              </a:rPr>
              <a:t> {</a:t>
            </a:r>
          </a:p>
          <a:p>
            <a:r>
              <a:rPr lang="en-US" dirty="0">
                <a:solidFill>
                  <a:srgbClr val="F8F8F2"/>
                </a:solidFill>
                <a:latin typeface="Fira Code" panose="020B0509050000020004" pitchFamily="49" charset="0"/>
              </a:rPr>
              <a:t>    name</a:t>
            </a:r>
            <a:r>
              <a:rPr lang="en-US" dirty="0">
                <a:solidFill>
                  <a:srgbClr val="FF79C6"/>
                </a:solidFill>
                <a:latin typeface="Fira Code" panose="020B0509050000020004" pitchFamily="49" charset="0"/>
              </a:rPr>
              <a:t>:</a:t>
            </a:r>
            <a:r>
              <a:rPr lang="en-US" dirty="0">
                <a:solidFill>
                  <a:srgbClr val="F8F8F2"/>
                </a:solidFill>
                <a:latin typeface="Fira Code" panose="020B0509050000020004" pitchFamily="49" charset="0"/>
              </a:rPr>
              <a:t> </a:t>
            </a:r>
            <a:r>
              <a:rPr lang="en-US" i="1" dirty="0">
                <a:solidFill>
                  <a:srgbClr val="8BE9FD"/>
                </a:solidFill>
                <a:latin typeface="Fira Code" panose="020B0509050000020004" pitchFamily="49" charset="0"/>
              </a:rPr>
              <a:t>String</a:t>
            </a:r>
            <a:r>
              <a:rPr lang="en-US" dirty="0">
                <a:solidFill>
                  <a:srgbClr val="FF79C6"/>
                </a:solidFill>
                <a:latin typeface="Fira Code" panose="020B0509050000020004" pitchFamily="49" charset="0"/>
              </a:rPr>
              <a:t>!</a:t>
            </a:r>
            <a:endParaRPr lang="en-US" dirty="0">
              <a:solidFill>
                <a:srgbClr val="F8F8F2"/>
              </a:solidFill>
              <a:latin typeface="Fira Code" panose="020B0509050000020004" pitchFamily="49" charset="0"/>
            </a:endParaRPr>
          </a:p>
          <a:p>
            <a:r>
              <a:rPr lang="en-US" dirty="0">
                <a:solidFill>
                  <a:srgbClr val="F8F8F2"/>
                </a:solidFill>
                <a:latin typeface="Fira Code" panose="020B0509050000020004" pitchFamily="49" charset="0"/>
              </a:rPr>
              <a:t>    posts</a:t>
            </a:r>
            <a:r>
              <a:rPr lang="en-US" dirty="0">
                <a:solidFill>
                  <a:srgbClr val="FF79C6"/>
                </a:solidFill>
                <a:latin typeface="Fira Code" panose="020B0509050000020004" pitchFamily="49" charset="0"/>
              </a:rPr>
              <a:t>:</a:t>
            </a:r>
            <a:r>
              <a:rPr lang="en-US" dirty="0">
                <a:solidFill>
                  <a:srgbClr val="F8F8F2"/>
                </a:solidFill>
                <a:latin typeface="Fira Code" panose="020B0509050000020004" pitchFamily="49" charset="0"/>
              </a:rPr>
              <a:t> [</a:t>
            </a:r>
            <a:r>
              <a:rPr lang="en-US" i="1" dirty="0">
                <a:solidFill>
                  <a:srgbClr val="8BE9FD"/>
                </a:solidFill>
                <a:latin typeface="Fira Code" panose="020B0509050000020004" pitchFamily="49" charset="0"/>
              </a:rPr>
              <a:t>Post</a:t>
            </a:r>
            <a:r>
              <a:rPr lang="en-US" dirty="0">
                <a:solidFill>
                  <a:srgbClr val="FF79C6"/>
                </a:solidFill>
                <a:latin typeface="Fira Code" panose="020B0509050000020004" pitchFamily="49" charset="0"/>
              </a:rPr>
              <a:t>!</a:t>
            </a:r>
            <a:r>
              <a:rPr lang="en-US" dirty="0">
                <a:solidFill>
                  <a:srgbClr val="F8F8F2"/>
                </a:solidFill>
                <a:latin typeface="Fira Code" panose="020B0509050000020004" pitchFamily="49" charset="0"/>
              </a:rPr>
              <a:t>]</a:t>
            </a:r>
            <a:r>
              <a:rPr lang="en-US" dirty="0">
                <a:solidFill>
                  <a:srgbClr val="FF79C6"/>
                </a:solidFill>
                <a:latin typeface="Fira Code" panose="020B0509050000020004" pitchFamily="49" charset="0"/>
              </a:rPr>
              <a:t>!</a:t>
            </a:r>
            <a:endParaRPr lang="en-US" dirty="0">
              <a:solidFill>
                <a:srgbClr val="F8F8F2"/>
              </a:solidFill>
              <a:latin typeface="Fira Code" panose="020B0509050000020004" pitchFamily="49" charset="0"/>
            </a:endParaRPr>
          </a:p>
          <a:p>
            <a:r>
              <a:rPr lang="en-US" dirty="0">
                <a:solidFill>
                  <a:srgbClr val="F8F8F2"/>
                </a:solidFill>
                <a:latin typeface="Fira Code" panose="020B0509050000020004" pitchFamily="49" charset="0"/>
              </a:rPr>
              <a:t>}</a:t>
            </a:r>
          </a:p>
        </p:txBody>
      </p:sp>
      <p:cxnSp>
        <p:nvCxnSpPr>
          <p:cNvPr id="10" name="Gerader Verbinder 9">
            <a:extLst>
              <a:ext uri="{FF2B5EF4-FFF2-40B4-BE49-F238E27FC236}">
                <a16:creationId xmlns:a16="http://schemas.microsoft.com/office/drawing/2014/main" id="{8100FCAC-D374-4E50-BED2-8CEC85881460}"/>
              </a:ext>
            </a:extLst>
          </p:cNvPr>
          <p:cNvCxnSpPr>
            <a:cxnSpLocks/>
          </p:cNvCxnSpPr>
          <p:nvPr/>
        </p:nvCxnSpPr>
        <p:spPr>
          <a:xfrm>
            <a:off x="7837714" y="2990707"/>
            <a:ext cx="907097" cy="0"/>
          </a:xfrm>
          <a:prstGeom prst="line">
            <a:avLst/>
          </a:prstGeom>
          <a:ln/>
        </p:spPr>
        <p:style>
          <a:lnRef idx="3">
            <a:schemeClr val="accent4"/>
          </a:lnRef>
          <a:fillRef idx="0">
            <a:schemeClr val="accent4"/>
          </a:fillRef>
          <a:effectRef idx="2">
            <a:schemeClr val="accent4"/>
          </a:effectRef>
          <a:fontRef idx="minor">
            <a:schemeClr val="tx1"/>
          </a:fontRef>
        </p:style>
      </p:cxnSp>
      <p:cxnSp>
        <p:nvCxnSpPr>
          <p:cNvPr id="12" name="Verbinder: gewinkelt 11">
            <a:extLst>
              <a:ext uri="{FF2B5EF4-FFF2-40B4-BE49-F238E27FC236}">
                <a16:creationId xmlns:a16="http://schemas.microsoft.com/office/drawing/2014/main" id="{DC324156-524C-4F31-B83C-A3F64FC4318B}"/>
              </a:ext>
            </a:extLst>
          </p:cNvPr>
          <p:cNvCxnSpPr>
            <a:cxnSpLocks/>
          </p:cNvCxnSpPr>
          <p:nvPr/>
        </p:nvCxnSpPr>
        <p:spPr>
          <a:xfrm rot="5400000">
            <a:off x="7073004" y="3047276"/>
            <a:ext cx="1275042" cy="1161905"/>
          </a:xfrm>
          <a:prstGeom prst="bentConnector3">
            <a:avLst/>
          </a:prstGeom>
          <a:ln>
            <a:tailEnd type="triangle"/>
          </a:ln>
        </p:spPr>
        <p:style>
          <a:lnRef idx="3">
            <a:schemeClr val="accent4"/>
          </a:lnRef>
          <a:fillRef idx="0">
            <a:schemeClr val="accent4"/>
          </a:fillRef>
          <a:effectRef idx="2">
            <a:schemeClr val="accent4"/>
          </a:effectRef>
          <a:fontRef idx="minor">
            <a:schemeClr val="tx1"/>
          </a:fontRef>
        </p:style>
      </p:cxnSp>
      <p:sp>
        <p:nvSpPr>
          <p:cNvPr id="15" name="Rechteck 14">
            <a:extLst>
              <a:ext uri="{FF2B5EF4-FFF2-40B4-BE49-F238E27FC236}">
                <a16:creationId xmlns:a16="http://schemas.microsoft.com/office/drawing/2014/main" id="{016D7C86-1970-45FC-982D-F8419D91A5C0}"/>
              </a:ext>
            </a:extLst>
          </p:cNvPr>
          <p:cNvSpPr/>
          <p:nvPr/>
        </p:nvSpPr>
        <p:spPr>
          <a:xfrm>
            <a:off x="1334646" y="2092548"/>
            <a:ext cx="3087532" cy="923330"/>
          </a:xfrm>
          <a:prstGeom prst="rect">
            <a:avLst/>
          </a:prstGeom>
        </p:spPr>
        <p:txBody>
          <a:bodyPr wrap="square">
            <a:spAutoFit/>
          </a:bodyPr>
          <a:lstStyle/>
          <a:p>
            <a:pPr>
              <a:spcAft>
                <a:spcPts val="0"/>
              </a:spcAft>
            </a:pPr>
            <a:r>
              <a:rPr lang="en-US" dirty="0">
                <a:solidFill>
                  <a:srgbClr val="FF79C6"/>
                </a:solidFill>
                <a:latin typeface="Fira Code" panose="020B0509050000020004" pitchFamily="49" charset="0"/>
                <a:ea typeface="Fira Code" panose="020B0509050000020004" pitchFamily="49" charset="0"/>
                <a:cs typeface="Times New Roman" panose="02020603050405020304" pitchFamily="18" charset="0"/>
              </a:rPr>
              <a:t>type</a:t>
            </a:r>
            <a:r>
              <a:rPr lang="en-US" dirty="0">
                <a:solidFill>
                  <a:srgbClr val="F8F8F2"/>
                </a:solidFill>
                <a:latin typeface="Fira Code" panose="020B0509050000020004" pitchFamily="49" charset="0"/>
                <a:ea typeface="Fira Code" panose="020B0509050000020004" pitchFamily="49" charset="0"/>
                <a:cs typeface="Times New Roman" panose="02020603050405020304" pitchFamily="18" charset="0"/>
              </a:rPr>
              <a:t> </a:t>
            </a:r>
            <a:r>
              <a:rPr lang="en-US" i="1" dirty="0">
                <a:solidFill>
                  <a:srgbClr val="8BE9FD"/>
                </a:solidFill>
                <a:latin typeface="Fira Code" panose="020B0509050000020004" pitchFamily="49" charset="0"/>
                <a:ea typeface="Fira Code" panose="020B0509050000020004" pitchFamily="49" charset="0"/>
                <a:cs typeface="Times New Roman" panose="02020603050405020304" pitchFamily="18" charset="0"/>
              </a:rPr>
              <a:t>Query</a:t>
            </a:r>
            <a:r>
              <a:rPr lang="en-US" dirty="0">
                <a:solidFill>
                  <a:srgbClr val="F8F8F2"/>
                </a:solidFill>
                <a:latin typeface="Fira Code" panose="020B0509050000020004" pitchFamily="49" charset="0"/>
                <a:ea typeface="Fira Code" panose="020B0509050000020004" pitchFamily="49" charset="0"/>
                <a:cs typeface="Times New Roman" panose="02020603050405020304" pitchFamily="18" charset="0"/>
              </a:rPr>
              <a:t> {</a:t>
            </a:r>
            <a:endParaRPr lang="de-DE" dirty="0">
              <a:latin typeface="Fira Code" panose="020B0509050000020004" pitchFamily="49" charset="0"/>
              <a:ea typeface="Fira Code" panose="020B0509050000020004" pitchFamily="49" charset="0"/>
              <a:cs typeface="Times New Roman" panose="02020603050405020304" pitchFamily="18" charset="0"/>
            </a:endParaRPr>
          </a:p>
          <a:p>
            <a:pPr>
              <a:spcAft>
                <a:spcPts val="0"/>
              </a:spcAft>
            </a:pPr>
            <a:r>
              <a:rPr lang="en-US" dirty="0">
                <a:solidFill>
                  <a:srgbClr val="F8F8F2"/>
                </a:solidFill>
                <a:latin typeface="Fira Code" panose="020B0509050000020004" pitchFamily="49" charset="0"/>
                <a:ea typeface="Fira Code" panose="020B0509050000020004" pitchFamily="49" charset="0"/>
                <a:cs typeface="Times New Roman" panose="02020603050405020304" pitchFamily="18" charset="0"/>
              </a:rPr>
              <a:t>    posts</a:t>
            </a:r>
            <a:r>
              <a:rPr lang="en-US" dirty="0">
                <a:solidFill>
                  <a:srgbClr val="FF79C6"/>
                </a:solidFill>
                <a:latin typeface="Fira Code" panose="020B0509050000020004" pitchFamily="49" charset="0"/>
                <a:ea typeface="Fira Code" panose="020B0509050000020004" pitchFamily="49" charset="0"/>
                <a:cs typeface="Times New Roman" panose="02020603050405020304" pitchFamily="18" charset="0"/>
              </a:rPr>
              <a:t>:</a:t>
            </a:r>
            <a:r>
              <a:rPr lang="en-US" dirty="0">
                <a:solidFill>
                  <a:srgbClr val="F8F8F2"/>
                </a:solidFill>
                <a:latin typeface="Fira Code" panose="020B0509050000020004" pitchFamily="49" charset="0"/>
                <a:ea typeface="Fira Code" panose="020B0509050000020004" pitchFamily="49" charset="0"/>
                <a:cs typeface="Times New Roman" panose="02020603050405020304" pitchFamily="18" charset="0"/>
              </a:rPr>
              <a:t> [</a:t>
            </a:r>
            <a:r>
              <a:rPr lang="en-US" i="1" dirty="0">
                <a:solidFill>
                  <a:srgbClr val="8BE9FD"/>
                </a:solidFill>
                <a:latin typeface="Fira Code" panose="020B0509050000020004" pitchFamily="49" charset="0"/>
                <a:ea typeface="Fira Code" panose="020B0509050000020004" pitchFamily="49" charset="0"/>
                <a:cs typeface="Times New Roman" panose="02020603050405020304" pitchFamily="18" charset="0"/>
              </a:rPr>
              <a:t>Post</a:t>
            </a:r>
            <a:r>
              <a:rPr lang="en-US" dirty="0">
                <a:solidFill>
                  <a:srgbClr val="F8F8F2"/>
                </a:solidFill>
                <a:latin typeface="Fira Code" panose="020B0509050000020004" pitchFamily="49" charset="0"/>
                <a:ea typeface="Fira Code" panose="020B0509050000020004" pitchFamily="49" charset="0"/>
                <a:cs typeface="Times New Roman" panose="02020603050405020304" pitchFamily="18" charset="0"/>
              </a:rPr>
              <a:t>]</a:t>
            </a:r>
            <a:r>
              <a:rPr lang="en-US" dirty="0">
                <a:solidFill>
                  <a:srgbClr val="FF79C6"/>
                </a:solidFill>
                <a:latin typeface="Fira Code" panose="020B0509050000020004" pitchFamily="49" charset="0"/>
                <a:ea typeface="Fira Code" panose="020B0509050000020004" pitchFamily="49" charset="0"/>
                <a:cs typeface="Times New Roman" panose="02020603050405020304" pitchFamily="18" charset="0"/>
              </a:rPr>
              <a:t>!</a:t>
            </a:r>
            <a:endParaRPr lang="de-DE" dirty="0">
              <a:latin typeface="Fira Code" panose="020B0509050000020004" pitchFamily="49" charset="0"/>
              <a:ea typeface="Fira Code" panose="020B0509050000020004" pitchFamily="49" charset="0"/>
              <a:cs typeface="Times New Roman" panose="02020603050405020304" pitchFamily="18" charset="0"/>
            </a:endParaRPr>
          </a:p>
          <a:p>
            <a:pPr>
              <a:spcAft>
                <a:spcPts val="0"/>
              </a:spcAft>
            </a:pPr>
            <a:r>
              <a:rPr lang="en-US" dirty="0">
                <a:solidFill>
                  <a:srgbClr val="F8F8F2"/>
                </a:solidFill>
                <a:latin typeface="Fira Code" panose="020B0509050000020004" pitchFamily="49" charset="0"/>
                <a:ea typeface="Fira Code" panose="020B0509050000020004" pitchFamily="49" charset="0"/>
                <a:cs typeface="Times New Roman" panose="02020603050405020304" pitchFamily="18" charset="0"/>
              </a:rPr>
              <a:t>}</a:t>
            </a:r>
            <a:r>
              <a:rPr lang="en-US" dirty="0">
                <a:effectLst/>
                <a:latin typeface="Fira Code" panose="020B0509050000020004" pitchFamily="49" charset="0"/>
                <a:ea typeface="Fira Code" panose="020B0509050000020004" pitchFamily="49" charset="0"/>
                <a:cs typeface="Times New Roman" panose="02020603050405020304" pitchFamily="18" charset="0"/>
              </a:rPr>
              <a:t> </a:t>
            </a:r>
            <a:endParaRPr lang="de-DE" dirty="0">
              <a:effectLst/>
              <a:latin typeface="Fira Code" panose="020B0509050000020004" pitchFamily="49" charset="0"/>
              <a:ea typeface="Fira Code" panose="020B0509050000020004" pitchFamily="49" charset="0"/>
              <a:cs typeface="Times New Roman" panose="02020603050405020304" pitchFamily="18" charset="0"/>
            </a:endParaRPr>
          </a:p>
        </p:txBody>
      </p:sp>
      <p:cxnSp>
        <p:nvCxnSpPr>
          <p:cNvPr id="16" name="Gerader Verbinder 15">
            <a:extLst>
              <a:ext uri="{FF2B5EF4-FFF2-40B4-BE49-F238E27FC236}">
                <a16:creationId xmlns:a16="http://schemas.microsoft.com/office/drawing/2014/main" id="{1D3332A7-99C4-4A15-B48C-48AC5EB5CF26}"/>
              </a:ext>
            </a:extLst>
          </p:cNvPr>
          <p:cNvCxnSpPr>
            <a:cxnSpLocks/>
          </p:cNvCxnSpPr>
          <p:nvPr/>
        </p:nvCxnSpPr>
        <p:spPr>
          <a:xfrm>
            <a:off x="3086959" y="2701949"/>
            <a:ext cx="584391" cy="0"/>
          </a:xfrm>
          <a:prstGeom prst="line">
            <a:avLst/>
          </a:prstGeom>
          <a:ln/>
        </p:spPr>
        <p:style>
          <a:lnRef idx="3">
            <a:schemeClr val="accent4"/>
          </a:lnRef>
          <a:fillRef idx="0">
            <a:schemeClr val="accent4"/>
          </a:fillRef>
          <a:effectRef idx="2">
            <a:schemeClr val="accent4"/>
          </a:effectRef>
          <a:fontRef idx="minor">
            <a:schemeClr val="tx1"/>
          </a:fontRef>
        </p:style>
      </p:cxnSp>
      <p:cxnSp>
        <p:nvCxnSpPr>
          <p:cNvPr id="17" name="Verbinder: gewinkelt 16">
            <a:extLst>
              <a:ext uri="{FF2B5EF4-FFF2-40B4-BE49-F238E27FC236}">
                <a16:creationId xmlns:a16="http://schemas.microsoft.com/office/drawing/2014/main" id="{4A26EC69-A0AE-4911-B776-5D2087269CCE}"/>
              </a:ext>
            </a:extLst>
          </p:cNvPr>
          <p:cNvCxnSpPr>
            <a:cxnSpLocks/>
          </p:cNvCxnSpPr>
          <p:nvPr/>
        </p:nvCxnSpPr>
        <p:spPr>
          <a:xfrm flipV="1">
            <a:off x="3379154" y="2021305"/>
            <a:ext cx="2657261" cy="1155032"/>
          </a:xfrm>
          <a:prstGeom prst="bent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9" name="Gerader Verbinder 18">
            <a:extLst>
              <a:ext uri="{FF2B5EF4-FFF2-40B4-BE49-F238E27FC236}">
                <a16:creationId xmlns:a16="http://schemas.microsoft.com/office/drawing/2014/main" id="{2779CF84-DD23-47C8-8344-0731A29359B5}"/>
              </a:ext>
            </a:extLst>
          </p:cNvPr>
          <p:cNvCxnSpPr>
            <a:cxnSpLocks/>
          </p:cNvCxnSpPr>
          <p:nvPr/>
        </p:nvCxnSpPr>
        <p:spPr>
          <a:xfrm flipV="1">
            <a:off x="3379154" y="2701950"/>
            <a:ext cx="0" cy="474387"/>
          </a:xfrm>
          <a:prstGeom prst="line">
            <a:avLst/>
          </a:prstGeom>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26132407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C33C56-4E11-4D94-9C1B-CE9FB45DFD1B}"/>
              </a:ext>
            </a:extLst>
          </p:cNvPr>
          <p:cNvSpPr>
            <a:spLocks noGrp="1"/>
          </p:cNvSpPr>
          <p:nvPr>
            <p:ph type="title"/>
          </p:nvPr>
        </p:nvSpPr>
        <p:spPr/>
        <p:txBody>
          <a:bodyPr/>
          <a:lstStyle/>
          <a:p>
            <a:pPr algn="ctr"/>
            <a:r>
              <a:rPr lang="de-DE" dirty="0">
                <a:solidFill>
                  <a:schemeClr val="bg1"/>
                </a:solidFill>
              </a:rPr>
              <a:t>Demo Time –  Hello World</a:t>
            </a:r>
          </a:p>
        </p:txBody>
      </p:sp>
      <p:pic>
        <p:nvPicPr>
          <p:cNvPr id="7" name="Grafik 6">
            <a:extLst>
              <a:ext uri="{FF2B5EF4-FFF2-40B4-BE49-F238E27FC236}">
                <a16:creationId xmlns:a16="http://schemas.microsoft.com/office/drawing/2014/main" id="{DAF3E33A-6B34-4CD1-B63D-05F47D1695F2}"/>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5016000" y="2468880"/>
            <a:ext cx="2160000" cy="2160000"/>
          </a:xfrm>
          <a:prstGeom prst="rect">
            <a:avLst/>
          </a:prstGeom>
        </p:spPr>
      </p:pic>
      <p:pic>
        <p:nvPicPr>
          <p:cNvPr id="6" name="Picture 6">
            <a:extLst>
              <a:ext uri="{FF2B5EF4-FFF2-40B4-BE49-F238E27FC236}">
                <a16:creationId xmlns:a16="http://schemas.microsoft.com/office/drawing/2014/main" id="{2A786520-F846-4148-AB0A-6721D5A75408}"/>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672474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C33C56-4E11-4D94-9C1B-CE9FB45DFD1B}"/>
              </a:ext>
            </a:extLst>
          </p:cNvPr>
          <p:cNvSpPr>
            <a:spLocks noGrp="1"/>
          </p:cNvSpPr>
          <p:nvPr>
            <p:ph type="title"/>
          </p:nvPr>
        </p:nvSpPr>
        <p:spPr/>
        <p:txBody>
          <a:bodyPr/>
          <a:lstStyle/>
          <a:p>
            <a:pPr algn="ctr"/>
            <a:r>
              <a:rPr lang="de-DE" dirty="0">
                <a:solidFill>
                  <a:schemeClr val="bg1"/>
                </a:solidFill>
              </a:rPr>
              <a:t>Demo Time –  Simple Blog App</a:t>
            </a:r>
          </a:p>
        </p:txBody>
      </p:sp>
      <p:pic>
        <p:nvPicPr>
          <p:cNvPr id="5" name="Grafik 4">
            <a:extLst>
              <a:ext uri="{FF2B5EF4-FFF2-40B4-BE49-F238E27FC236}">
                <a16:creationId xmlns:a16="http://schemas.microsoft.com/office/drawing/2014/main" id="{A7F5E196-A167-49C9-B577-3BEA96BC2FC0}"/>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2329196" y="2468880"/>
            <a:ext cx="2160000" cy="2160000"/>
          </a:xfrm>
          <a:prstGeom prst="rect">
            <a:avLst/>
          </a:prstGeom>
        </p:spPr>
      </p:pic>
      <p:pic>
        <p:nvPicPr>
          <p:cNvPr id="7" name="Grafik 6">
            <a:extLst>
              <a:ext uri="{FF2B5EF4-FFF2-40B4-BE49-F238E27FC236}">
                <a16:creationId xmlns:a16="http://schemas.microsoft.com/office/drawing/2014/main" id="{DAF3E33A-6B34-4CD1-B63D-05F47D1695F2}"/>
              </a:ext>
            </a:extLst>
          </p:cNvP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p:blipFill>
        <p:spPr>
          <a:xfrm>
            <a:off x="7223322" y="2468880"/>
            <a:ext cx="2160000" cy="2160000"/>
          </a:xfrm>
          <a:prstGeom prst="rect">
            <a:avLst/>
          </a:prstGeom>
        </p:spPr>
      </p:pic>
      <p:cxnSp>
        <p:nvCxnSpPr>
          <p:cNvPr id="9" name="Gerade Verbindung mit Pfeil 8">
            <a:extLst>
              <a:ext uri="{FF2B5EF4-FFF2-40B4-BE49-F238E27FC236}">
                <a16:creationId xmlns:a16="http://schemas.microsoft.com/office/drawing/2014/main" id="{92A1512D-9185-4C9B-A605-587121567BE3}"/>
              </a:ext>
            </a:extLst>
          </p:cNvPr>
          <p:cNvCxnSpPr/>
          <p:nvPr/>
        </p:nvCxnSpPr>
        <p:spPr>
          <a:xfrm>
            <a:off x="4881667" y="3604196"/>
            <a:ext cx="1844168" cy="0"/>
          </a:xfrm>
          <a:prstGeom prst="straightConnector1">
            <a:avLst/>
          </a:prstGeom>
          <a:ln w="76200">
            <a:solidFill>
              <a:schemeClr val="bg1"/>
            </a:solidFill>
            <a:headEnd type="triangle"/>
            <a:tailEnd type="triangle"/>
          </a:ln>
        </p:spPr>
        <p:style>
          <a:lnRef idx="3">
            <a:schemeClr val="dk1"/>
          </a:lnRef>
          <a:fillRef idx="0">
            <a:schemeClr val="dk1"/>
          </a:fillRef>
          <a:effectRef idx="2">
            <a:schemeClr val="dk1"/>
          </a:effectRef>
          <a:fontRef idx="minor">
            <a:schemeClr val="tx1"/>
          </a:fontRef>
        </p:style>
      </p:cxnSp>
      <p:pic>
        <p:nvPicPr>
          <p:cNvPr id="6" name="Picture 6">
            <a:extLst>
              <a:ext uri="{FF2B5EF4-FFF2-40B4-BE49-F238E27FC236}">
                <a16:creationId xmlns:a16="http://schemas.microsoft.com/office/drawing/2014/main" id="{C4D40EAD-6734-4CF2-996C-538E68C77174}"/>
              </a:ext>
            </a:extLst>
          </p:cNvPr>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510804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pic>
        <p:nvPicPr>
          <p:cNvPr id="1026" name="Picture 2" descr="https://cdn-images-1.medium.com/max/3568/1*_fQh0zWBlDG1OJ-FbMnWcw.png">
            <a:extLst>
              <a:ext uri="{FF2B5EF4-FFF2-40B4-BE49-F238E27FC236}">
                <a16:creationId xmlns:a16="http://schemas.microsoft.com/office/drawing/2014/main" id="{29EC7039-D5D5-4EF6-BBA3-21EA3B0F41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9957" y="757989"/>
            <a:ext cx="9252086" cy="534202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3" name="Picture 6">
            <a:extLst>
              <a:ext uri="{FF2B5EF4-FFF2-40B4-BE49-F238E27FC236}">
                <a16:creationId xmlns:a16="http://schemas.microsoft.com/office/drawing/2014/main" id="{E8917A7E-6371-4E65-802B-41BB2BD3DC2C}"/>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787532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5" name="Rechteck 4">
            <a:extLst>
              <a:ext uri="{FF2B5EF4-FFF2-40B4-BE49-F238E27FC236}">
                <a16:creationId xmlns:a16="http://schemas.microsoft.com/office/drawing/2014/main" id="{6B321063-BA68-4509-92AD-312777C4ED4F}"/>
              </a:ext>
            </a:extLst>
          </p:cNvPr>
          <p:cNvSpPr/>
          <p:nvPr/>
        </p:nvSpPr>
        <p:spPr>
          <a:xfrm>
            <a:off x="926432" y="2336244"/>
            <a:ext cx="5169568" cy="1477328"/>
          </a:xfrm>
          <a:prstGeom prst="rect">
            <a:avLst/>
          </a:prstGeom>
        </p:spPr>
        <p:txBody>
          <a:bodyPr wrap="square">
            <a:spAutoFit/>
          </a:bodyPr>
          <a:lstStyle/>
          <a:p>
            <a:r>
              <a:rPr lang="en-US" dirty="0">
                <a:solidFill>
                  <a:srgbClr val="FF79C6"/>
                </a:solidFill>
                <a:latin typeface="Fira Code" panose="020B0509050000020004" pitchFamily="49" charset="0"/>
              </a:rPr>
              <a:t>query</a:t>
            </a:r>
            <a:r>
              <a:rPr lang="en-US" dirty="0">
                <a:solidFill>
                  <a:srgbClr val="F8F8F2"/>
                </a:solidFill>
                <a:latin typeface="Fira Code" panose="020B0509050000020004" pitchFamily="49" charset="0"/>
              </a:rPr>
              <a:t> {</a:t>
            </a:r>
          </a:p>
          <a:p>
            <a:r>
              <a:rPr lang="en-US" dirty="0">
                <a:solidFill>
                  <a:srgbClr val="F1FA8C"/>
                </a:solidFill>
                <a:latin typeface="Fira Code" panose="020B0509050000020004" pitchFamily="49" charset="0"/>
              </a:rPr>
              <a:t>    authors</a:t>
            </a:r>
            <a:r>
              <a:rPr lang="en-US" dirty="0">
                <a:solidFill>
                  <a:srgbClr val="F8F8F2"/>
                </a:solidFill>
                <a:latin typeface="Fira Code" panose="020B0509050000020004" pitchFamily="49" charset="0"/>
              </a:rPr>
              <a:t>(</a:t>
            </a:r>
            <a:r>
              <a:rPr lang="en-US" i="1" dirty="0">
                <a:solidFill>
                  <a:srgbClr val="FFB86C"/>
                </a:solidFill>
                <a:latin typeface="Fira Code" panose="020B0509050000020004" pitchFamily="49" charset="0"/>
              </a:rPr>
              <a:t>first</a:t>
            </a:r>
            <a:r>
              <a:rPr lang="en-US" dirty="0">
                <a:solidFill>
                  <a:srgbClr val="FF79C6"/>
                </a:solidFill>
                <a:latin typeface="Fira Code" panose="020B0509050000020004" pitchFamily="49" charset="0"/>
              </a:rPr>
              <a:t>:</a:t>
            </a:r>
            <a:r>
              <a:rPr lang="en-US" dirty="0">
                <a:solidFill>
                  <a:srgbClr val="F8F8F2"/>
                </a:solidFill>
                <a:latin typeface="Fira Code" panose="020B0509050000020004" pitchFamily="49" charset="0"/>
              </a:rPr>
              <a:t> </a:t>
            </a:r>
            <a:r>
              <a:rPr lang="en-US" dirty="0">
                <a:solidFill>
                  <a:srgbClr val="BD93F9"/>
                </a:solidFill>
                <a:latin typeface="Fira Code" panose="020B0509050000020004" pitchFamily="49" charset="0"/>
              </a:rPr>
              <a:t>2</a:t>
            </a:r>
            <a:r>
              <a:rPr lang="en-US" dirty="0">
                <a:solidFill>
                  <a:srgbClr val="F8F8F2"/>
                </a:solidFill>
                <a:latin typeface="Fira Code" panose="020B0509050000020004" pitchFamily="49" charset="0"/>
              </a:rPr>
              <a:t>) {</a:t>
            </a:r>
          </a:p>
          <a:p>
            <a:r>
              <a:rPr lang="en-US" dirty="0">
                <a:solidFill>
                  <a:srgbClr val="F1FA8C"/>
                </a:solidFill>
                <a:latin typeface="Fira Code" panose="020B0509050000020004" pitchFamily="49" charset="0"/>
              </a:rPr>
              <a:t>        name</a:t>
            </a:r>
            <a:endParaRPr lang="en-US" dirty="0">
              <a:solidFill>
                <a:srgbClr val="F8F8F2"/>
              </a:solidFill>
              <a:latin typeface="Fira Code" panose="020B0509050000020004" pitchFamily="49" charset="0"/>
            </a:endParaRPr>
          </a:p>
          <a:p>
            <a:r>
              <a:rPr lang="en-US" dirty="0">
                <a:solidFill>
                  <a:srgbClr val="F8F8F2"/>
                </a:solidFill>
                <a:latin typeface="Fira Code" panose="020B0509050000020004" pitchFamily="49" charset="0"/>
              </a:rPr>
              <a:t>    }</a:t>
            </a:r>
          </a:p>
          <a:p>
            <a:r>
              <a:rPr lang="en-US" dirty="0">
                <a:solidFill>
                  <a:srgbClr val="F8F8F2"/>
                </a:solidFill>
                <a:latin typeface="Fira Code" panose="020B0509050000020004" pitchFamily="49" charset="0"/>
              </a:rPr>
              <a:t>}</a:t>
            </a:r>
          </a:p>
        </p:txBody>
      </p:sp>
      <p:sp>
        <p:nvSpPr>
          <p:cNvPr id="6" name="Rechteck 5">
            <a:extLst>
              <a:ext uri="{FF2B5EF4-FFF2-40B4-BE49-F238E27FC236}">
                <a16:creationId xmlns:a16="http://schemas.microsoft.com/office/drawing/2014/main" id="{5FD08E23-8BA9-4DA9-B317-140050312C18}"/>
              </a:ext>
            </a:extLst>
          </p:cNvPr>
          <p:cNvSpPr/>
          <p:nvPr/>
        </p:nvSpPr>
        <p:spPr>
          <a:xfrm>
            <a:off x="6096000" y="2336244"/>
            <a:ext cx="6096000" cy="1200329"/>
          </a:xfrm>
          <a:prstGeom prst="rect">
            <a:avLst/>
          </a:prstGeom>
        </p:spPr>
        <p:txBody>
          <a:bodyPr>
            <a:spAutoFit/>
          </a:bodyPr>
          <a:lstStyle/>
          <a:p>
            <a:r>
              <a:rPr lang="de-DE" dirty="0">
                <a:solidFill>
                  <a:srgbClr val="FF79C6"/>
                </a:solidFill>
                <a:latin typeface="Fira Code" panose="020B0509050000020004" pitchFamily="49" charset="0"/>
              </a:rPr>
              <a:t>type</a:t>
            </a:r>
            <a:r>
              <a:rPr lang="de-DE" dirty="0">
                <a:solidFill>
                  <a:srgbClr val="F8F8F2"/>
                </a:solidFill>
                <a:latin typeface="Fira Code" panose="020B0509050000020004" pitchFamily="49" charset="0"/>
              </a:rPr>
              <a:t> </a:t>
            </a:r>
            <a:r>
              <a:rPr lang="de-DE" i="1" dirty="0">
                <a:solidFill>
                  <a:srgbClr val="8BE9FD"/>
                </a:solidFill>
                <a:latin typeface="Fira Code" panose="020B0509050000020004" pitchFamily="49" charset="0"/>
              </a:rPr>
              <a:t>Post</a:t>
            </a:r>
            <a:r>
              <a:rPr lang="de-DE" dirty="0">
                <a:solidFill>
                  <a:srgbClr val="F8F8F2"/>
                </a:solidFill>
                <a:latin typeface="Fira Code" panose="020B0509050000020004" pitchFamily="49" charset="0"/>
              </a:rPr>
              <a:t> {</a:t>
            </a:r>
          </a:p>
          <a:p>
            <a:r>
              <a:rPr lang="de-DE" dirty="0">
                <a:solidFill>
                  <a:srgbClr val="F8F8F2"/>
                </a:solidFill>
                <a:latin typeface="Fira Code" panose="020B0509050000020004" pitchFamily="49" charset="0"/>
              </a:rPr>
              <a:t>    title</a:t>
            </a:r>
            <a:r>
              <a:rPr lang="de-DE" dirty="0">
                <a:solidFill>
                  <a:srgbClr val="FF79C6"/>
                </a:solidFill>
                <a:latin typeface="Fira Code" panose="020B0509050000020004" pitchFamily="49" charset="0"/>
              </a:rPr>
              <a:t>:</a:t>
            </a:r>
            <a:r>
              <a:rPr lang="de-DE" dirty="0">
                <a:solidFill>
                  <a:srgbClr val="F8F8F2"/>
                </a:solidFill>
                <a:latin typeface="Fira Code" panose="020B0509050000020004" pitchFamily="49" charset="0"/>
              </a:rPr>
              <a:t> </a:t>
            </a:r>
            <a:r>
              <a:rPr lang="de-DE" i="1" dirty="0">
                <a:solidFill>
                  <a:srgbClr val="8BE9FD"/>
                </a:solidFill>
                <a:latin typeface="Fira Code" panose="020B0509050000020004" pitchFamily="49" charset="0"/>
              </a:rPr>
              <a:t>String</a:t>
            </a:r>
            <a:r>
              <a:rPr lang="de-DE" dirty="0">
                <a:solidFill>
                  <a:srgbClr val="FF79C6"/>
                </a:solidFill>
                <a:latin typeface="Fira Code" panose="020B0509050000020004" pitchFamily="49" charset="0"/>
              </a:rPr>
              <a:t>!</a:t>
            </a:r>
            <a:endParaRPr lang="de-DE" dirty="0">
              <a:solidFill>
                <a:srgbClr val="F8F8F2"/>
              </a:solidFill>
              <a:latin typeface="Fira Code" panose="020B0509050000020004" pitchFamily="49" charset="0"/>
            </a:endParaRPr>
          </a:p>
          <a:p>
            <a:r>
              <a:rPr lang="de-DE" dirty="0">
                <a:solidFill>
                  <a:srgbClr val="F8F8F2"/>
                </a:solidFill>
                <a:latin typeface="Fira Code" panose="020B0509050000020004" pitchFamily="49" charset="0"/>
              </a:rPr>
              <a:t>    </a:t>
            </a:r>
            <a:r>
              <a:rPr lang="de-DE" dirty="0" err="1">
                <a:solidFill>
                  <a:srgbClr val="F8F8F2"/>
                </a:solidFill>
                <a:latin typeface="Fira Code" panose="020B0509050000020004" pitchFamily="49" charset="0"/>
              </a:rPr>
              <a:t>content</a:t>
            </a:r>
            <a:r>
              <a:rPr lang="de-DE" dirty="0">
                <a:solidFill>
                  <a:srgbClr val="F8F8F2"/>
                </a:solidFill>
                <a:latin typeface="Fira Code" panose="020B0509050000020004" pitchFamily="49" charset="0"/>
              </a:rPr>
              <a:t>(</a:t>
            </a:r>
            <a:r>
              <a:rPr lang="de-DE" i="1" dirty="0" err="1">
                <a:solidFill>
                  <a:srgbClr val="FFB86C"/>
                </a:solidFill>
                <a:latin typeface="Fira Code" panose="020B0509050000020004" pitchFamily="49" charset="0"/>
              </a:rPr>
              <a:t>maxChars</a:t>
            </a:r>
            <a:r>
              <a:rPr lang="de-DE" dirty="0">
                <a:solidFill>
                  <a:srgbClr val="FF79C6"/>
                </a:solidFill>
                <a:latin typeface="Fira Code" panose="020B0509050000020004" pitchFamily="49" charset="0"/>
              </a:rPr>
              <a:t>:</a:t>
            </a:r>
            <a:r>
              <a:rPr lang="de-DE" dirty="0">
                <a:solidFill>
                  <a:srgbClr val="F8F8F2"/>
                </a:solidFill>
                <a:latin typeface="Fira Code" panose="020B0509050000020004" pitchFamily="49" charset="0"/>
              </a:rPr>
              <a:t> </a:t>
            </a:r>
            <a:r>
              <a:rPr lang="de-DE" i="1" dirty="0" err="1">
                <a:solidFill>
                  <a:srgbClr val="8BE9FD"/>
                </a:solidFill>
                <a:latin typeface="Fira Code" panose="020B0509050000020004" pitchFamily="49" charset="0"/>
              </a:rPr>
              <a:t>Int</a:t>
            </a:r>
            <a:r>
              <a:rPr lang="de-DE" dirty="0">
                <a:solidFill>
                  <a:srgbClr val="F8F8F2"/>
                </a:solidFill>
                <a:latin typeface="Fira Code" panose="020B0509050000020004" pitchFamily="49" charset="0"/>
              </a:rPr>
              <a:t>)</a:t>
            </a:r>
            <a:r>
              <a:rPr lang="de-DE" dirty="0">
                <a:solidFill>
                  <a:srgbClr val="FF79C6"/>
                </a:solidFill>
                <a:latin typeface="Fira Code" panose="020B0509050000020004" pitchFamily="49" charset="0"/>
              </a:rPr>
              <a:t>:</a:t>
            </a:r>
            <a:r>
              <a:rPr lang="de-DE" dirty="0">
                <a:solidFill>
                  <a:srgbClr val="F8F8F2"/>
                </a:solidFill>
                <a:latin typeface="Fira Code" panose="020B0509050000020004" pitchFamily="49" charset="0"/>
              </a:rPr>
              <a:t> </a:t>
            </a:r>
            <a:r>
              <a:rPr lang="de-DE" i="1" dirty="0">
                <a:solidFill>
                  <a:srgbClr val="8BE9FD"/>
                </a:solidFill>
                <a:latin typeface="Fira Code" panose="020B0509050000020004" pitchFamily="49" charset="0"/>
              </a:rPr>
              <a:t>String</a:t>
            </a:r>
            <a:r>
              <a:rPr lang="de-DE" dirty="0">
                <a:solidFill>
                  <a:srgbClr val="FF79C6"/>
                </a:solidFill>
                <a:latin typeface="Fira Code" panose="020B0509050000020004" pitchFamily="49" charset="0"/>
              </a:rPr>
              <a:t>!</a:t>
            </a:r>
            <a:endParaRPr lang="de-DE" dirty="0">
              <a:solidFill>
                <a:srgbClr val="F8F8F2"/>
              </a:solidFill>
              <a:latin typeface="Fira Code" panose="020B0509050000020004" pitchFamily="49" charset="0"/>
            </a:endParaRPr>
          </a:p>
          <a:p>
            <a:r>
              <a:rPr lang="de-DE" dirty="0">
                <a:solidFill>
                  <a:srgbClr val="F8F8F2"/>
                </a:solidFill>
                <a:latin typeface="Fira Code" panose="020B0509050000020004" pitchFamily="49" charset="0"/>
              </a:rPr>
              <a:t>}</a:t>
            </a:r>
          </a:p>
        </p:txBody>
      </p:sp>
      <p:pic>
        <p:nvPicPr>
          <p:cNvPr id="4" name="Picture 6">
            <a:extLst>
              <a:ext uri="{FF2B5EF4-FFF2-40B4-BE49-F238E27FC236}">
                <a16:creationId xmlns:a16="http://schemas.microsoft.com/office/drawing/2014/main" id="{9069BD8E-E099-4E24-9DF2-EC2E163770A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7" name="Titel 1">
            <a:extLst>
              <a:ext uri="{FF2B5EF4-FFF2-40B4-BE49-F238E27FC236}">
                <a16:creationId xmlns:a16="http://schemas.microsoft.com/office/drawing/2014/main" id="{F127B0AA-CD3D-4E08-B2EF-24ED0AAFB8B5}"/>
              </a:ext>
            </a:extLst>
          </p:cNvPr>
          <p:cNvSpPr>
            <a:spLocks noGrp="1"/>
          </p:cNvSpPr>
          <p:nvPr>
            <p:ph type="title"/>
          </p:nvPr>
        </p:nvSpPr>
        <p:spPr>
          <a:xfrm>
            <a:off x="1754318" y="456512"/>
            <a:ext cx="8683364" cy="1325563"/>
          </a:xfrm>
        </p:spPr>
        <p:txBody>
          <a:bodyPr/>
          <a:lstStyle/>
          <a:p>
            <a:pPr algn="ctr"/>
            <a:r>
              <a:rPr lang="de-DE" dirty="0">
                <a:solidFill>
                  <a:schemeClr val="bg1"/>
                </a:solidFill>
              </a:rPr>
              <a:t>Argumente</a:t>
            </a:r>
          </a:p>
        </p:txBody>
      </p:sp>
      <p:sp>
        <p:nvSpPr>
          <p:cNvPr id="12" name="Textfeld 11">
            <a:extLst>
              <a:ext uri="{FF2B5EF4-FFF2-40B4-BE49-F238E27FC236}">
                <a16:creationId xmlns:a16="http://schemas.microsoft.com/office/drawing/2014/main" id="{B3C89B06-EE7D-44D8-A605-79603E5D69A5}"/>
              </a:ext>
            </a:extLst>
          </p:cNvPr>
          <p:cNvSpPr txBox="1"/>
          <p:nvPr/>
        </p:nvSpPr>
        <p:spPr>
          <a:xfrm>
            <a:off x="1800291" y="4121977"/>
            <a:ext cx="1710925" cy="523220"/>
          </a:xfrm>
          <a:prstGeom prst="rect">
            <a:avLst/>
          </a:prstGeom>
          <a:noFill/>
        </p:spPr>
        <p:txBody>
          <a:bodyPr wrap="square" rtlCol="0">
            <a:spAutoFit/>
          </a:bodyPr>
          <a:lstStyle/>
          <a:p>
            <a:pPr algn="ctr"/>
            <a:r>
              <a:rPr lang="de-DE" sz="2800" dirty="0">
                <a:solidFill>
                  <a:schemeClr val="bg1"/>
                </a:solidFill>
              </a:rPr>
              <a:t>Query</a:t>
            </a:r>
          </a:p>
        </p:txBody>
      </p:sp>
      <p:sp>
        <p:nvSpPr>
          <p:cNvPr id="13" name="Textfeld 12">
            <a:extLst>
              <a:ext uri="{FF2B5EF4-FFF2-40B4-BE49-F238E27FC236}">
                <a16:creationId xmlns:a16="http://schemas.microsoft.com/office/drawing/2014/main" id="{B3C89B06-EE7D-44D8-A605-79603E5D69A5}"/>
              </a:ext>
            </a:extLst>
          </p:cNvPr>
          <p:cNvSpPr txBox="1"/>
          <p:nvPr/>
        </p:nvSpPr>
        <p:spPr>
          <a:xfrm>
            <a:off x="7433075" y="4121977"/>
            <a:ext cx="1710925" cy="523220"/>
          </a:xfrm>
          <a:prstGeom prst="rect">
            <a:avLst/>
          </a:prstGeom>
          <a:noFill/>
        </p:spPr>
        <p:txBody>
          <a:bodyPr wrap="square" rtlCol="0">
            <a:spAutoFit/>
          </a:bodyPr>
          <a:lstStyle/>
          <a:p>
            <a:pPr algn="ctr"/>
            <a:r>
              <a:rPr lang="de-DE" sz="2800" smtClean="0">
                <a:solidFill>
                  <a:schemeClr val="bg1"/>
                </a:solidFill>
              </a:rPr>
              <a:t>Schema</a:t>
            </a:r>
            <a:endParaRPr lang="de-DE" sz="2800" dirty="0">
              <a:solidFill>
                <a:schemeClr val="bg1"/>
              </a:solidFill>
            </a:endParaRPr>
          </a:p>
        </p:txBody>
      </p:sp>
    </p:spTree>
    <p:extLst>
      <p:ext uri="{BB962C8B-B14F-4D97-AF65-F5344CB8AC3E}">
        <p14:creationId xmlns:p14="http://schemas.microsoft.com/office/powerpoint/2010/main" val="418079073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5" name="Rechteck 4">
            <a:extLst>
              <a:ext uri="{FF2B5EF4-FFF2-40B4-BE49-F238E27FC236}">
                <a16:creationId xmlns:a16="http://schemas.microsoft.com/office/drawing/2014/main" id="{6B321063-BA68-4509-92AD-312777C4ED4F}"/>
              </a:ext>
            </a:extLst>
          </p:cNvPr>
          <p:cNvSpPr/>
          <p:nvPr/>
        </p:nvSpPr>
        <p:spPr>
          <a:xfrm>
            <a:off x="926432" y="2336244"/>
            <a:ext cx="5169568" cy="1477328"/>
          </a:xfrm>
          <a:prstGeom prst="rect">
            <a:avLst/>
          </a:prstGeom>
        </p:spPr>
        <p:txBody>
          <a:bodyPr wrap="square">
            <a:spAutoFit/>
          </a:bodyPr>
          <a:lstStyle/>
          <a:p>
            <a:r>
              <a:rPr lang="en-US" dirty="0">
                <a:solidFill>
                  <a:schemeClr val="bg2">
                    <a:lumMod val="75000"/>
                  </a:schemeClr>
                </a:solidFill>
                <a:latin typeface="Fira Code" panose="020B0509050000020004" pitchFamily="49" charset="0"/>
              </a:rPr>
              <a:t>query {</a:t>
            </a:r>
          </a:p>
          <a:p>
            <a:r>
              <a:rPr lang="en-US" dirty="0">
                <a:solidFill>
                  <a:schemeClr val="bg2">
                    <a:lumMod val="75000"/>
                  </a:schemeClr>
                </a:solidFill>
                <a:latin typeface="Fira Code" panose="020B0509050000020004" pitchFamily="49" charset="0"/>
              </a:rPr>
              <a:t>    authors(</a:t>
            </a:r>
            <a:r>
              <a:rPr lang="en-US" i="1" dirty="0">
                <a:solidFill>
                  <a:srgbClr val="FFB86C"/>
                </a:solidFill>
                <a:latin typeface="Fira Code" panose="020B0509050000020004" pitchFamily="49" charset="0"/>
              </a:rPr>
              <a:t>first</a:t>
            </a:r>
            <a:r>
              <a:rPr lang="en-US" dirty="0">
                <a:solidFill>
                  <a:srgbClr val="FF79C6"/>
                </a:solidFill>
                <a:latin typeface="Fira Code" panose="020B0509050000020004" pitchFamily="49" charset="0"/>
              </a:rPr>
              <a:t>:</a:t>
            </a:r>
            <a:r>
              <a:rPr lang="en-US" dirty="0">
                <a:solidFill>
                  <a:srgbClr val="F8F8F2"/>
                </a:solidFill>
                <a:latin typeface="Fira Code" panose="020B0509050000020004" pitchFamily="49" charset="0"/>
              </a:rPr>
              <a:t> </a:t>
            </a:r>
            <a:r>
              <a:rPr lang="en-US" dirty="0">
                <a:solidFill>
                  <a:srgbClr val="BD93F9"/>
                </a:solidFill>
                <a:latin typeface="Fira Code" panose="020B0509050000020004" pitchFamily="49" charset="0"/>
              </a:rPr>
              <a:t>2</a:t>
            </a:r>
            <a:r>
              <a:rPr lang="en-US" dirty="0">
                <a:solidFill>
                  <a:schemeClr val="bg2">
                    <a:lumMod val="75000"/>
                  </a:schemeClr>
                </a:solidFill>
                <a:latin typeface="Fira Code" panose="020B0509050000020004" pitchFamily="49" charset="0"/>
              </a:rPr>
              <a:t>) {</a:t>
            </a:r>
          </a:p>
          <a:p>
            <a:r>
              <a:rPr lang="en-US" dirty="0">
                <a:solidFill>
                  <a:schemeClr val="bg2">
                    <a:lumMod val="75000"/>
                  </a:schemeClr>
                </a:solidFill>
                <a:latin typeface="Fira Code" panose="020B0509050000020004" pitchFamily="49" charset="0"/>
              </a:rPr>
              <a:t>        name</a:t>
            </a:r>
          </a:p>
          <a:p>
            <a:r>
              <a:rPr lang="en-US" dirty="0">
                <a:solidFill>
                  <a:schemeClr val="bg2">
                    <a:lumMod val="75000"/>
                  </a:schemeClr>
                </a:solidFill>
                <a:latin typeface="Fira Code" panose="020B0509050000020004" pitchFamily="49" charset="0"/>
              </a:rPr>
              <a:t>    }</a:t>
            </a:r>
          </a:p>
          <a:p>
            <a:r>
              <a:rPr lang="en-US" dirty="0">
                <a:solidFill>
                  <a:schemeClr val="bg2">
                    <a:lumMod val="75000"/>
                  </a:schemeClr>
                </a:solidFill>
                <a:latin typeface="Fira Code" panose="020B0509050000020004" pitchFamily="49" charset="0"/>
              </a:rPr>
              <a:t>}</a:t>
            </a:r>
          </a:p>
        </p:txBody>
      </p:sp>
      <p:sp>
        <p:nvSpPr>
          <p:cNvPr id="6" name="Rechteck 5">
            <a:extLst>
              <a:ext uri="{FF2B5EF4-FFF2-40B4-BE49-F238E27FC236}">
                <a16:creationId xmlns:a16="http://schemas.microsoft.com/office/drawing/2014/main" id="{5FD08E23-8BA9-4DA9-B317-140050312C18}"/>
              </a:ext>
            </a:extLst>
          </p:cNvPr>
          <p:cNvSpPr/>
          <p:nvPr/>
        </p:nvSpPr>
        <p:spPr>
          <a:xfrm>
            <a:off x="6096000" y="2336244"/>
            <a:ext cx="6096000" cy="1200329"/>
          </a:xfrm>
          <a:prstGeom prst="rect">
            <a:avLst/>
          </a:prstGeom>
        </p:spPr>
        <p:txBody>
          <a:bodyPr>
            <a:spAutoFit/>
          </a:bodyPr>
          <a:lstStyle/>
          <a:p>
            <a:r>
              <a:rPr lang="de-DE" dirty="0">
                <a:solidFill>
                  <a:schemeClr val="bg2">
                    <a:lumMod val="75000"/>
                  </a:schemeClr>
                </a:solidFill>
                <a:latin typeface="Fira Code" panose="020B0509050000020004" pitchFamily="49" charset="0"/>
              </a:rPr>
              <a:t>type </a:t>
            </a:r>
            <a:r>
              <a:rPr lang="de-DE" i="1" dirty="0">
                <a:solidFill>
                  <a:schemeClr val="bg2">
                    <a:lumMod val="75000"/>
                  </a:schemeClr>
                </a:solidFill>
                <a:latin typeface="Fira Code" panose="020B0509050000020004" pitchFamily="49" charset="0"/>
              </a:rPr>
              <a:t>Post</a:t>
            </a:r>
            <a:r>
              <a:rPr lang="de-DE" dirty="0">
                <a:solidFill>
                  <a:schemeClr val="bg2">
                    <a:lumMod val="75000"/>
                  </a:schemeClr>
                </a:solidFill>
                <a:latin typeface="Fira Code" panose="020B0509050000020004" pitchFamily="49" charset="0"/>
              </a:rPr>
              <a:t> {</a:t>
            </a:r>
          </a:p>
          <a:p>
            <a:r>
              <a:rPr lang="de-DE" dirty="0">
                <a:solidFill>
                  <a:schemeClr val="bg2">
                    <a:lumMod val="75000"/>
                  </a:schemeClr>
                </a:solidFill>
                <a:latin typeface="Fira Code" panose="020B0509050000020004" pitchFamily="49" charset="0"/>
              </a:rPr>
              <a:t>    title: </a:t>
            </a:r>
            <a:r>
              <a:rPr lang="de-DE" i="1" dirty="0">
                <a:solidFill>
                  <a:schemeClr val="bg2">
                    <a:lumMod val="75000"/>
                  </a:schemeClr>
                </a:solidFill>
                <a:latin typeface="Fira Code" panose="020B0509050000020004" pitchFamily="49" charset="0"/>
              </a:rPr>
              <a:t>String</a:t>
            </a:r>
            <a:r>
              <a:rPr lang="de-DE" dirty="0">
                <a:solidFill>
                  <a:schemeClr val="bg2">
                    <a:lumMod val="75000"/>
                  </a:schemeClr>
                </a:solidFill>
                <a:latin typeface="Fira Code" panose="020B0509050000020004" pitchFamily="49" charset="0"/>
              </a:rPr>
              <a:t>!</a:t>
            </a:r>
          </a:p>
          <a:p>
            <a:r>
              <a:rPr lang="de-DE" dirty="0">
                <a:solidFill>
                  <a:schemeClr val="bg2">
                    <a:lumMod val="75000"/>
                  </a:schemeClr>
                </a:solidFill>
                <a:latin typeface="Fira Code" panose="020B0509050000020004" pitchFamily="49" charset="0"/>
              </a:rPr>
              <a:t>    </a:t>
            </a:r>
            <a:r>
              <a:rPr lang="de-DE" dirty="0" err="1">
                <a:solidFill>
                  <a:schemeClr val="bg2">
                    <a:lumMod val="75000"/>
                  </a:schemeClr>
                </a:solidFill>
                <a:latin typeface="Fira Code" panose="020B0509050000020004" pitchFamily="49" charset="0"/>
              </a:rPr>
              <a:t>content</a:t>
            </a:r>
            <a:r>
              <a:rPr lang="de-DE" dirty="0">
                <a:solidFill>
                  <a:schemeClr val="bg2">
                    <a:lumMod val="75000"/>
                  </a:schemeClr>
                </a:solidFill>
                <a:latin typeface="Fira Code" panose="020B0509050000020004" pitchFamily="49" charset="0"/>
              </a:rPr>
              <a:t>(</a:t>
            </a:r>
            <a:r>
              <a:rPr lang="de-DE" i="1" dirty="0" err="1">
                <a:solidFill>
                  <a:srgbClr val="FFB86C"/>
                </a:solidFill>
                <a:latin typeface="Fira Code" panose="020B0509050000020004" pitchFamily="49" charset="0"/>
              </a:rPr>
              <a:t>maxChars</a:t>
            </a:r>
            <a:r>
              <a:rPr lang="de-DE" dirty="0">
                <a:solidFill>
                  <a:srgbClr val="FF79C6"/>
                </a:solidFill>
                <a:latin typeface="Fira Code" panose="020B0509050000020004" pitchFamily="49" charset="0"/>
              </a:rPr>
              <a:t>:</a:t>
            </a:r>
            <a:r>
              <a:rPr lang="de-DE" dirty="0">
                <a:solidFill>
                  <a:srgbClr val="F8F8F2"/>
                </a:solidFill>
                <a:latin typeface="Fira Code" panose="020B0509050000020004" pitchFamily="49" charset="0"/>
              </a:rPr>
              <a:t> </a:t>
            </a:r>
            <a:r>
              <a:rPr lang="de-DE" i="1" dirty="0" err="1">
                <a:solidFill>
                  <a:srgbClr val="8BE9FD"/>
                </a:solidFill>
                <a:latin typeface="Fira Code" panose="020B0509050000020004" pitchFamily="49" charset="0"/>
              </a:rPr>
              <a:t>Int</a:t>
            </a:r>
            <a:r>
              <a:rPr lang="de-DE" dirty="0">
                <a:solidFill>
                  <a:schemeClr val="bg2">
                    <a:lumMod val="75000"/>
                  </a:schemeClr>
                </a:solidFill>
                <a:latin typeface="Fira Code" panose="020B0509050000020004" pitchFamily="49" charset="0"/>
              </a:rPr>
              <a:t>): </a:t>
            </a:r>
            <a:r>
              <a:rPr lang="de-DE" i="1" dirty="0">
                <a:solidFill>
                  <a:schemeClr val="bg2">
                    <a:lumMod val="75000"/>
                  </a:schemeClr>
                </a:solidFill>
                <a:latin typeface="Fira Code" panose="020B0509050000020004" pitchFamily="49" charset="0"/>
              </a:rPr>
              <a:t>String</a:t>
            </a:r>
            <a:r>
              <a:rPr lang="de-DE" dirty="0">
                <a:solidFill>
                  <a:schemeClr val="bg2">
                    <a:lumMod val="75000"/>
                  </a:schemeClr>
                </a:solidFill>
                <a:latin typeface="Fira Code" panose="020B0509050000020004" pitchFamily="49" charset="0"/>
              </a:rPr>
              <a:t>!</a:t>
            </a:r>
          </a:p>
          <a:p>
            <a:r>
              <a:rPr lang="de-DE" dirty="0">
                <a:solidFill>
                  <a:schemeClr val="bg2">
                    <a:lumMod val="75000"/>
                  </a:schemeClr>
                </a:solidFill>
                <a:latin typeface="Fira Code" panose="020B0509050000020004" pitchFamily="49" charset="0"/>
              </a:rPr>
              <a:t>}</a:t>
            </a:r>
          </a:p>
        </p:txBody>
      </p:sp>
      <p:sp>
        <p:nvSpPr>
          <p:cNvPr id="2" name="Rechteck 1">
            <a:extLst>
              <a:ext uri="{FF2B5EF4-FFF2-40B4-BE49-F238E27FC236}">
                <a16:creationId xmlns:a16="http://schemas.microsoft.com/office/drawing/2014/main" id="{36088491-B930-4688-80B8-B5977E091FD7}"/>
              </a:ext>
            </a:extLst>
          </p:cNvPr>
          <p:cNvSpPr/>
          <p:nvPr/>
        </p:nvSpPr>
        <p:spPr>
          <a:xfrm>
            <a:off x="4427220" y="4693920"/>
            <a:ext cx="2491740" cy="586740"/>
          </a:xfrm>
          <a:prstGeom prst="rect">
            <a:avLst/>
          </a:prstGeom>
          <a:noFill/>
          <a:ln w="12700" cap="flat" cmpd="sng" algn="ctr">
            <a:solidFill>
              <a:srgbClr val="FFB86C"/>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de-DE" dirty="0">
                <a:solidFill>
                  <a:srgbClr val="FFB86C"/>
                </a:solidFill>
              </a:rPr>
              <a:t>Arguments</a:t>
            </a:r>
          </a:p>
        </p:txBody>
      </p:sp>
      <p:cxnSp>
        <p:nvCxnSpPr>
          <p:cNvPr id="4" name="Gerade Verbindung mit Pfeil 3">
            <a:extLst>
              <a:ext uri="{FF2B5EF4-FFF2-40B4-BE49-F238E27FC236}">
                <a16:creationId xmlns:a16="http://schemas.microsoft.com/office/drawing/2014/main" id="{E1FC9C58-507D-4FA3-AAB3-66E73AAD6C65}"/>
              </a:ext>
            </a:extLst>
          </p:cNvPr>
          <p:cNvCxnSpPr>
            <a:stCxn id="2" idx="0"/>
          </p:cNvCxnSpPr>
          <p:nvPr/>
        </p:nvCxnSpPr>
        <p:spPr>
          <a:xfrm flipH="1" flipV="1">
            <a:off x="3299460" y="3074908"/>
            <a:ext cx="2373630" cy="1619012"/>
          </a:xfrm>
          <a:prstGeom prst="straightConnector1">
            <a:avLst/>
          </a:prstGeom>
          <a:ln w="12700">
            <a:solidFill>
              <a:srgbClr val="FFB86C"/>
            </a:solidFill>
            <a:tailEnd type="triangle"/>
          </a:ln>
        </p:spPr>
        <p:style>
          <a:lnRef idx="1">
            <a:schemeClr val="accent1"/>
          </a:lnRef>
          <a:fillRef idx="0">
            <a:schemeClr val="accent1"/>
          </a:fillRef>
          <a:effectRef idx="0">
            <a:schemeClr val="accent1"/>
          </a:effectRef>
          <a:fontRef idx="minor">
            <a:schemeClr val="tx1"/>
          </a:fontRef>
        </p:style>
      </p:cxnSp>
      <p:cxnSp>
        <p:nvCxnSpPr>
          <p:cNvPr id="8" name="Gerade Verbindung mit Pfeil 7">
            <a:extLst>
              <a:ext uri="{FF2B5EF4-FFF2-40B4-BE49-F238E27FC236}">
                <a16:creationId xmlns:a16="http://schemas.microsoft.com/office/drawing/2014/main" id="{2265A91D-F8F7-4F7E-A9C0-936DD671BFFE}"/>
              </a:ext>
            </a:extLst>
          </p:cNvPr>
          <p:cNvCxnSpPr>
            <a:stCxn id="2" idx="0"/>
          </p:cNvCxnSpPr>
          <p:nvPr/>
        </p:nvCxnSpPr>
        <p:spPr>
          <a:xfrm flipV="1">
            <a:off x="5673090" y="3284220"/>
            <a:ext cx="2434590" cy="1409700"/>
          </a:xfrm>
          <a:prstGeom prst="straightConnector1">
            <a:avLst/>
          </a:prstGeom>
          <a:ln w="12700">
            <a:solidFill>
              <a:srgbClr val="FFB86C"/>
            </a:solidFill>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0E370486-F0DE-456C-A6E3-5993A23BC77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9" name="Titel 1">
            <a:extLst>
              <a:ext uri="{FF2B5EF4-FFF2-40B4-BE49-F238E27FC236}">
                <a16:creationId xmlns:a16="http://schemas.microsoft.com/office/drawing/2014/main" id="{9FC2C3DC-0B2E-4214-8EB1-EBBAA639952D}"/>
              </a:ext>
            </a:extLst>
          </p:cNvPr>
          <p:cNvSpPr>
            <a:spLocks noGrp="1"/>
          </p:cNvSpPr>
          <p:nvPr>
            <p:ph type="title"/>
          </p:nvPr>
        </p:nvSpPr>
        <p:spPr>
          <a:xfrm>
            <a:off x="1754318" y="456512"/>
            <a:ext cx="8683364" cy="1325563"/>
          </a:xfrm>
        </p:spPr>
        <p:txBody>
          <a:bodyPr/>
          <a:lstStyle/>
          <a:p>
            <a:pPr algn="ctr"/>
            <a:r>
              <a:rPr lang="de-DE" dirty="0">
                <a:solidFill>
                  <a:schemeClr val="bg1"/>
                </a:solidFill>
              </a:rPr>
              <a:t>Argumente</a:t>
            </a:r>
          </a:p>
        </p:txBody>
      </p:sp>
    </p:spTree>
    <p:extLst>
      <p:ext uri="{BB962C8B-B14F-4D97-AF65-F5344CB8AC3E}">
        <p14:creationId xmlns:p14="http://schemas.microsoft.com/office/powerpoint/2010/main" val="16101562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36088491-B930-4688-80B8-B5977E091FD7}"/>
              </a:ext>
            </a:extLst>
          </p:cNvPr>
          <p:cNvSpPr/>
          <p:nvPr/>
        </p:nvSpPr>
        <p:spPr>
          <a:xfrm>
            <a:off x="5359271" y="1919255"/>
            <a:ext cx="2491740" cy="586740"/>
          </a:xfrm>
          <a:prstGeom prst="rect">
            <a:avLst/>
          </a:prstGeom>
          <a:noFill/>
          <a:ln w="12700" cap="flat" cmpd="sng" algn="ctr">
            <a:solidFill>
              <a:srgbClr val="FFB86C"/>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de-DE" dirty="0">
                <a:solidFill>
                  <a:srgbClr val="FFB86C"/>
                </a:solidFill>
              </a:rPr>
              <a:t>Variable</a:t>
            </a:r>
          </a:p>
        </p:txBody>
      </p:sp>
      <p:cxnSp>
        <p:nvCxnSpPr>
          <p:cNvPr id="4" name="Gerade Verbindung mit Pfeil 3">
            <a:extLst>
              <a:ext uri="{FF2B5EF4-FFF2-40B4-BE49-F238E27FC236}">
                <a16:creationId xmlns:a16="http://schemas.microsoft.com/office/drawing/2014/main" id="{E1FC9C58-507D-4FA3-AAB3-66E73AAD6C65}"/>
              </a:ext>
            </a:extLst>
          </p:cNvPr>
          <p:cNvCxnSpPr>
            <a:cxnSpLocks/>
            <a:stCxn id="2" idx="2"/>
          </p:cNvCxnSpPr>
          <p:nvPr/>
        </p:nvCxnSpPr>
        <p:spPr>
          <a:xfrm>
            <a:off x="6605141" y="2505995"/>
            <a:ext cx="0" cy="955423"/>
          </a:xfrm>
          <a:prstGeom prst="straightConnector1">
            <a:avLst/>
          </a:prstGeom>
          <a:ln w="12700">
            <a:solidFill>
              <a:srgbClr val="FFB86C"/>
            </a:solidFill>
            <a:tailEnd type="triangle"/>
          </a:ln>
        </p:spPr>
        <p:style>
          <a:lnRef idx="1">
            <a:schemeClr val="accent1"/>
          </a:lnRef>
          <a:fillRef idx="0">
            <a:schemeClr val="accent1"/>
          </a:fillRef>
          <a:effectRef idx="0">
            <a:schemeClr val="accent1"/>
          </a:effectRef>
          <a:fontRef idx="minor">
            <a:schemeClr val="tx1"/>
          </a:fontRef>
        </p:style>
      </p:cxnSp>
      <p:sp>
        <p:nvSpPr>
          <p:cNvPr id="9" name="Rechteck 8">
            <a:extLst>
              <a:ext uri="{FF2B5EF4-FFF2-40B4-BE49-F238E27FC236}">
                <a16:creationId xmlns:a16="http://schemas.microsoft.com/office/drawing/2014/main" id="{A4E6DD30-D2F6-41FF-AD81-D9E47AAE261F}"/>
              </a:ext>
            </a:extLst>
          </p:cNvPr>
          <p:cNvSpPr/>
          <p:nvPr/>
        </p:nvSpPr>
        <p:spPr>
          <a:xfrm>
            <a:off x="3511216" y="3461418"/>
            <a:ext cx="5169568" cy="1477328"/>
          </a:xfrm>
          <a:prstGeom prst="rect">
            <a:avLst/>
          </a:prstGeom>
        </p:spPr>
        <p:txBody>
          <a:bodyPr wrap="square">
            <a:spAutoFit/>
          </a:bodyPr>
          <a:lstStyle/>
          <a:p>
            <a:r>
              <a:rPr lang="en-US" dirty="0">
                <a:solidFill>
                  <a:srgbClr val="FF79C6"/>
                </a:solidFill>
                <a:latin typeface="Fira Code" panose="020B0509050000020004" pitchFamily="49" charset="0"/>
              </a:rPr>
              <a:t>Query </a:t>
            </a:r>
            <a:r>
              <a:rPr lang="en-US" dirty="0" err="1">
                <a:solidFill>
                  <a:srgbClr val="50FA7B"/>
                </a:solidFill>
                <a:latin typeface="Fira Code" panose="020B0509050000020004" pitchFamily="49" charset="0"/>
              </a:rPr>
              <a:t>AuthorQuery</a:t>
            </a:r>
            <a:r>
              <a:rPr lang="en-US" dirty="0">
                <a:solidFill>
                  <a:schemeClr val="bg1"/>
                </a:solidFill>
                <a:latin typeface="Fira Code" panose="020B0509050000020004" pitchFamily="49" charset="0"/>
              </a:rPr>
              <a:t>(</a:t>
            </a:r>
            <a:r>
              <a:rPr lang="en-US" dirty="0">
                <a:solidFill>
                  <a:srgbClr val="FFB86C"/>
                </a:solidFill>
                <a:latin typeface="Fira Code" panose="020B0509050000020004" pitchFamily="49" charset="0"/>
              </a:rPr>
              <a:t>$first</a:t>
            </a:r>
            <a:r>
              <a:rPr lang="en-US" dirty="0">
                <a:solidFill>
                  <a:srgbClr val="F577C0"/>
                </a:solidFill>
                <a:latin typeface="Fira Code" panose="020B0509050000020004" pitchFamily="49" charset="0"/>
              </a:rPr>
              <a:t>:</a:t>
            </a:r>
            <a:r>
              <a:rPr lang="en-US" dirty="0">
                <a:solidFill>
                  <a:srgbClr val="50FA7B"/>
                </a:solidFill>
                <a:latin typeface="Fira Code" panose="020B0509050000020004" pitchFamily="49" charset="0"/>
              </a:rPr>
              <a:t> </a:t>
            </a:r>
            <a:r>
              <a:rPr lang="en-US" dirty="0">
                <a:solidFill>
                  <a:srgbClr val="8BE9FD"/>
                </a:solidFill>
                <a:latin typeface="Fira Code" panose="020B0509050000020004" pitchFamily="49" charset="0"/>
              </a:rPr>
              <a:t>Int</a:t>
            </a:r>
            <a:r>
              <a:rPr lang="en-US" dirty="0">
                <a:solidFill>
                  <a:schemeClr val="bg1"/>
                </a:solidFill>
                <a:latin typeface="Fira Code" panose="020B0509050000020004" pitchFamily="49" charset="0"/>
              </a:rPr>
              <a:t>)</a:t>
            </a:r>
            <a:r>
              <a:rPr lang="en-US" dirty="0">
                <a:solidFill>
                  <a:srgbClr val="F8F8F2"/>
                </a:solidFill>
                <a:latin typeface="Fira Code" panose="020B0509050000020004" pitchFamily="49" charset="0"/>
              </a:rPr>
              <a:t> {</a:t>
            </a:r>
          </a:p>
          <a:p>
            <a:r>
              <a:rPr lang="en-US" dirty="0">
                <a:solidFill>
                  <a:srgbClr val="F1FA8C"/>
                </a:solidFill>
                <a:latin typeface="Fira Code" panose="020B0509050000020004" pitchFamily="49" charset="0"/>
              </a:rPr>
              <a:t>    authors</a:t>
            </a:r>
            <a:r>
              <a:rPr lang="en-US" dirty="0">
                <a:solidFill>
                  <a:srgbClr val="F8F8F2"/>
                </a:solidFill>
                <a:latin typeface="Fira Code" panose="020B0509050000020004" pitchFamily="49" charset="0"/>
              </a:rPr>
              <a:t>(</a:t>
            </a:r>
            <a:r>
              <a:rPr lang="en-US" i="1" dirty="0">
                <a:solidFill>
                  <a:srgbClr val="FFB86C"/>
                </a:solidFill>
                <a:latin typeface="Fira Code" panose="020B0509050000020004" pitchFamily="49" charset="0"/>
              </a:rPr>
              <a:t>first</a:t>
            </a:r>
            <a:r>
              <a:rPr lang="en-US" dirty="0">
                <a:solidFill>
                  <a:srgbClr val="FF79C6"/>
                </a:solidFill>
                <a:latin typeface="Fira Code" panose="020B0509050000020004" pitchFamily="49" charset="0"/>
              </a:rPr>
              <a:t>:</a:t>
            </a:r>
            <a:r>
              <a:rPr lang="en-US" dirty="0">
                <a:solidFill>
                  <a:srgbClr val="F8F8F2"/>
                </a:solidFill>
                <a:latin typeface="Fira Code" panose="020B0509050000020004" pitchFamily="49" charset="0"/>
              </a:rPr>
              <a:t> </a:t>
            </a:r>
            <a:r>
              <a:rPr lang="en-US" dirty="0">
                <a:solidFill>
                  <a:srgbClr val="BD93F9"/>
                </a:solidFill>
                <a:latin typeface="Fira Code" panose="020B0509050000020004" pitchFamily="49" charset="0"/>
              </a:rPr>
              <a:t>$first</a:t>
            </a:r>
            <a:r>
              <a:rPr lang="en-US" dirty="0">
                <a:solidFill>
                  <a:srgbClr val="F8F8F2"/>
                </a:solidFill>
                <a:latin typeface="Fira Code" panose="020B0509050000020004" pitchFamily="49" charset="0"/>
              </a:rPr>
              <a:t>) {</a:t>
            </a:r>
          </a:p>
          <a:p>
            <a:r>
              <a:rPr lang="en-US" dirty="0">
                <a:solidFill>
                  <a:srgbClr val="F1FA8C"/>
                </a:solidFill>
                <a:latin typeface="Fira Code" panose="020B0509050000020004" pitchFamily="49" charset="0"/>
              </a:rPr>
              <a:t>        name</a:t>
            </a:r>
            <a:endParaRPr lang="en-US" dirty="0">
              <a:solidFill>
                <a:srgbClr val="F8F8F2"/>
              </a:solidFill>
              <a:latin typeface="Fira Code" panose="020B0509050000020004" pitchFamily="49" charset="0"/>
            </a:endParaRPr>
          </a:p>
          <a:p>
            <a:r>
              <a:rPr lang="en-US" dirty="0">
                <a:solidFill>
                  <a:srgbClr val="F8F8F2"/>
                </a:solidFill>
                <a:latin typeface="Fira Code" panose="020B0509050000020004" pitchFamily="49" charset="0"/>
              </a:rPr>
              <a:t>    }</a:t>
            </a:r>
          </a:p>
          <a:p>
            <a:r>
              <a:rPr lang="en-US" dirty="0">
                <a:solidFill>
                  <a:srgbClr val="F8F8F2"/>
                </a:solidFill>
                <a:latin typeface="Fira Code" panose="020B0509050000020004" pitchFamily="49" charset="0"/>
              </a:rPr>
              <a:t>}</a:t>
            </a:r>
          </a:p>
        </p:txBody>
      </p:sp>
      <p:pic>
        <p:nvPicPr>
          <p:cNvPr id="13" name="Picture 6">
            <a:extLst>
              <a:ext uri="{FF2B5EF4-FFF2-40B4-BE49-F238E27FC236}">
                <a16:creationId xmlns:a16="http://schemas.microsoft.com/office/drawing/2014/main" id="{843A87E5-4082-4942-8013-D4C9E390454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6" name="Titel 1">
            <a:extLst>
              <a:ext uri="{FF2B5EF4-FFF2-40B4-BE49-F238E27FC236}">
                <a16:creationId xmlns:a16="http://schemas.microsoft.com/office/drawing/2014/main" id="{737A6D4F-CFDC-4DE4-B400-A066EB89C1BC}"/>
              </a:ext>
            </a:extLst>
          </p:cNvPr>
          <p:cNvSpPr>
            <a:spLocks noGrp="1"/>
          </p:cNvSpPr>
          <p:nvPr>
            <p:ph type="title"/>
          </p:nvPr>
        </p:nvSpPr>
        <p:spPr>
          <a:xfrm>
            <a:off x="1754318" y="456512"/>
            <a:ext cx="8683364" cy="1325563"/>
          </a:xfrm>
        </p:spPr>
        <p:txBody>
          <a:bodyPr/>
          <a:lstStyle/>
          <a:p>
            <a:pPr algn="ctr"/>
            <a:r>
              <a:rPr lang="de-DE" dirty="0">
                <a:solidFill>
                  <a:schemeClr val="bg1"/>
                </a:solidFill>
              </a:rPr>
              <a:t>Variablen</a:t>
            </a:r>
          </a:p>
        </p:txBody>
      </p:sp>
    </p:spTree>
    <p:extLst>
      <p:ext uri="{BB962C8B-B14F-4D97-AF65-F5344CB8AC3E}">
        <p14:creationId xmlns:p14="http://schemas.microsoft.com/office/powerpoint/2010/main" val="266801019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4032CF4E-90C4-4CE2-81ED-B2951A1BB86F}"/>
              </a:ext>
            </a:extLst>
          </p:cNvPr>
          <p:cNvSpPr txBox="1">
            <a:spLocks/>
          </p:cNvSpPr>
          <p:nvPr/>
        </p:nvSpPr>
        <p:spPr>
          <a:xfrm>
            <a:off x="4472740" y="2766219"/>
            <a:ext cx="3246521" cy="1325563"/>
          </a:xfrm>
          <a:prstGeom prst="rect">
            <a:avLst/>
          </a:prstGeom>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9600" dirty="0">
                <a:ln w="0"/>
                <a:solidFill>
                  <a:schemeClr val="bg1"/>
                </a:solidFill>
                <a:effectLst>
                  <a:outerShdw blurRad="38100" dist="19050" dir="2700000" algn="tl" rotWithShape="0">
                    <a:schemeClr val="dk1">
                      <a:alpha val="40000"/>
                    </a:schemeClr>
                  </a:outerShdw>
                </a:effectLst>
              </a:rPr>
              <a:t>Demo</a:t>
            </a:r>
          </a:p>
        </p:txBody>
      </p:sp>
      <p:pic>
        <p:nvPicPr>
          <p:cNvPr id="4" name="Picture 6">
            <a:extLst>
              <a:ext uri="{FF2B5EF4-FFF2-40B4-BE49-F238E27FC236}">
                <a16:creationId xmlns:a16="http://schemas.microsoft.com/office/drawing/2014/main" id="{13B00F37-9E0D-4304-B159-02CDA30C76D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511835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ED454F5B-2DBF-4CF5-B63D-4F1CB67703FB}"/>
              </a:ext>
            </a:extLst>
          </p:cNvPr>
          <p:cNvSpPr txBox="1"/>
          <p:nvPr/>
        </p:nvSpPr>
        <p:spPr>
          <a:xfrm>
            <a:off x="3627808" y="2951947"/>
            <a:ext cx="4936384" cy="954107"/>
          </a:xfrm>
          <a:prstGeom prst="rect">
            <a:avLst/>
          </a:prstGeom>
          <a:noFill/>
        </p:spPr>
        <p:txBody>
          <a:bodyPr wrap="square" rtlCol="0">
            <a:spAutoFit/>
          </a:bodyPr>
          <a:lstStyle/>
          <a:p>
            <a:pPr algn="ctr"/>
            <a:r>
              <a:rPr lang="de-DE" sz="2800" dirty="0" err="1">
                <a:solidFill>
                  <a:srgbClr val="E10098"/>
                </a:solidFill>
              </a:rPr>
              <a:t>Mutations</a:t>
            </a:r>
            <a:r>
              <a:rPr lang="de-DE" sz="2800" dirty="0">
                <a:solidFill>
                  <a:schemeClr val="bg1"/>
                </a:solidFill>
              </a:rPr>
              <a:t> – Daten hinzufügen und editieren</a:t>
            </a:r>
          </a:p>
        </p:txBody>
      </p:sp>
      <p:pic>
        <p:nvPicPr>
          <p:cNvPr id="3" name="Picture 6">
            <a:extLst>
              <a:ext uri="{FF2B5EF4-FFF2-40B4-BE49-F238E27FC236}">
                <a16:creationId xmlns:a16="http://schemas.microsoft.com/office/drawing/2014/main" id="{DBB61225-BEF4-4F2D-A9F7-45B031F498F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3089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3EEB06F2-E13A-4677-9159-200FDD714D1A}"/>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1249680" y="2889000"/>
            <a:ext cx="1080000" cy="1080000"/>
          </a:xfrm>
          <a:prstGeom prst="rect">
            <a:avLst/>
          </a:prstGeom>
        </p:spPr>
      </p:pic>
      <p:sp>
        <p:nvSpPr>
          <p:cNvPr id="8" name="Rechteck 7">
            <a:extLst>
              <a:ext uri="{FF2B5EF4-FFF2-40B4-BE49-F238E27FC236}">
                <a16:creationId xmlns:a16="http://schemas.microsoft.com/office/drawing/2014/main" id="{3A562785-6D54-4F99-8E42-38553330CE0D}"/>
              </a:ext>
            </a:extLst>
          </p:cNvPr>
          <p:cNvSpPr/>
          <p:nvPr/>
        </p:nvSpPr>
        <p:spPr>
          <a:xfrm>
            <a:off x="4747260" y="2306319"/>
            <a:ext cx="1931396" cy="328680"/>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de-DE" dirty="0">
                <a:solidFill>
                  <a:schemeClr val="bg1"/>
                </a:solidFill>
              </a:rPr>
              <a:t>/</a:t>
            </a:r>
            <a:r>
              <a:rPr lang="de-DE" dirty="0" err="1">
                <a:solidFill>
                  <a:schemeClr val="bg1"/>
                </a:solidFill>
              </a:rPr>
              <a:t>users</a:t>
            </a:r>
            <a:endParaRPr lang="de-DE" dirty="0">
              <a:solidFill>
                <a:schemeClr val="bg1"/>
              </a:solidFill>
            </a:endParaRPr>
          </a:p>
        </p:txBody>
      </p:sp>
      <p:sp>
        <p:nvSpPr>
          <p:cNvPr id="12" name="Rechteck 11">
            <a:extLst>
              <a:ext uri="{FF2B5EF4-FFF2-40B4-BE49-F238E27FC236}">
                <a16:creationId xmlns:a16="http://schemas.microsoft.com/office/drawing/2014/main" id="{FBB8FE45-7FD4-4F8E-870F-51E930ABF7D9}"/>
              </a:ext>
            </a:extLst>
          </p:cNvPr>
          <p:cNvSpPr/>
          <p:nvPr/>
        </p:nvSpPr>
        <p:spPr>
          <a:xfrm>
            <a:off x="4747260" y="3264660"/>
            <a:ext cx="1931396" cy="328680"/>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de-DE" dirty="0">
                <a:solidFill>
                  <a:schemeClr val="bg1"/>
                </a:solidFill>
              </a:rPr>
              <a:t>/</a:t>
            </a:r>
            <a:r>
              <a:rPr lang="de-DE" dirty="0" err="1">
                <a:solidFill>
                  <a:schemeClr val="bg1"/>
                </a:solidFill>
              </a:rPr>
              <a:t>posts</a:t>
            </a:r>
            <a:endParaRPr lang="de-DE" dirty="0">
              <a:solidFill>
                <a:schemeClr val="bg1"/>
              </a:solidFill>
            </a:endParaRPr>
          </a:p>
        </p:txBody>
      </p:sp>
      <p:sp>
        <p:nvSpPr>
          <p:cNvPr id="14" name="Rechteck 13">
            <a:extLst>
              <a:ext uri="{FF2B5EF4-FFF2-40B4-BE49-F238E27FC236}">
                <a16:creationId xmlns:a16="http://schemas.microsoft.com/office/drawing/2014/main" id="{3F7A4892-8640-4E4F-8A87-189BE907BEA4}"/>
              </a:ext>
            </a:extLst>
          </p:cNvPr>
          <p:cNvSpPr/>
          <p:nvPr/>
        </p:nvSpPr>
        <p:spPr>
          <a:xfrm>
            <a:off x="4747260" y="4223000"/>
            <a:ext cx="1931396" cy="328680"/>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de-DE" dirty="0">
                <a:solidFill>
                  <a:schemeClr val="bg1"/>
                </a:solidFill>
              </a:rPr>
              <a:t>/</a:t>
            </a:r>
            <a:r>
              <a:rPr lang="de-DE" dirty="0" err="1">
                <a:solidFill>
                  <a:schemeClr val="bg1"/>
                </a:solidFill>
              </a:rPr>
              <a:t>comments</a:t>
            </a:r>
            <a:endParaRPr lang="de-DE" dirty="0">
              <a:solidFill>
                <a:schemeClr val="bg1"/>
              </a:solidFill>
            </a:endParaRPr>
          </a:p>
        </p:txBody>
      </p:sp>
      <p:sp>
        <p:nvSpPr>
          <p:cNvPr id="10" name="Zylinder 9">
            <a:extLst>
              <a:ext uri="{FF2B5EF4-FFF2-40B4-BE49-F238E27FC236}">
                <a16:creationId xmlns:a16="http://schemas.microsoft.com/office/drawing/2014/main" id="{9F8A1D98-806D-4D6D-9615-146B4A207E58}"/>
              </a:ext>
            </a:extLst>
          </p:cNvPr>
          <p:cNvSpPr/>
          <p:nvPr/>
        </p:nvSpPr>
        <p:spPr>
          <a:xfrm>
            <a:off x="7911328" y="2127127"/>
            <a:ext cx="879036" cy="687063"/>
          </a:xfrm>
          <a:prstGeom prst="can">
            <a:avLst/>
          </a:prstGeom>
          <a:solidFill>
            <a:srgbClr val="8BE9FD"/>
          </a:solidFill>
          <a:ln>
            <a:solidFill>
              <a:srgbClr val="8BE9FD"/>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dirty="0"/>
          </a:p>
        </p:txBody>
      </p:sp>
      <p:sp>
        <p:nvSpPr>
          <p:cNvPr id="15" name="Zylinder 14">
            <a:extLst>
              <a:ext uri="{FF2B5EF4-FFF2-40B4-BE49-F238E27FC236}">
                <a16:creationId xmlns:a16="http://schemas.microsoft.com/office/drawing/2014/main" id="{4981D977-0DAE-4421-A4F9-2FE01037C23F}"/>
              </a:ext>
            </a:extLst>
          </p:cNvPr>
          <p:cNvSpPr/>
          <p:nvPr/>
        </p:nvSpPr>
        <p:spPr>
          <a:xfrm>
            <a:off x="7911328" y="3085468"/>
            <a:ext cx="879036" cy="687063"/>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dirty="0"/>
          </a:p>
        </p:txBody>
      </p:sp>
      <p:sp>
        <p:nvSpPr>
          <p:cNvPr id="16" name="Zylinder 15">
            <a:extLst>
              <a:ext uri="{FF2B5EF4-FFF2-40B4-BE49-F238E27FC236}">
                <a16:creationId xmlns:a16="http://schemas.microsoft.com/office/drawing/2014/main" id="{EA336567-97CC-4E55-A175-6DBB15A4A335}"/>
              </a:ext>
            </a:extLst>
          </p:cNvPr>
          <p:cNvSpPr/>
          <p:nvPr/>
        </p:nvSpPr>
        <p:spPr>
          <a:xfrm>
            <a:off x="7911328" y="4043808"/>
            <a:ext cx="879036" cy="687063"/>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dirty="0"/>
          </a:p>
        </p:txBody>
      </p:sp>
      <p:sp>
        <p:nvSpPr>
          <p:cNvPr id="17" name="Textfeld 16">
            <a:extLst>
              <a:ext uri="{FF2B5EF4-FFF2-40B4-BE49-F238E27FC236}">
                <a16:creationId xmlns:a16="http://schemas.microsoft.com/office/drawing/2014/main" id="{D052C72E-BD8B-4E7A-83C5-D921E8401305}"/>
              </a:ext>
            </a:extLst>
          </p:cNvPr>
          <p:cNvSpPr txBox="1"/>
          <p:nvPr/>
        </p:nvSpPr>
        <p:spPr>
          <a:xfrm>
            <a:off x="8977286" y="2290932"/>
            <a:ext cx="1338762" cy="369332"/>
          </a:xfrm>
          <a:prstGeom prst="rect">
            <a:avLst/>
          </a:prstGeom>
          <a:noFill/>
        </p:spPr>
        <p:txBody>
          <a:bodyPr wrap="square" rtlCol="0">
            <a:spAutoFit/>
          </a:bodyPr>
          <a:lstStyle/>
          <a:p>
            <a:r>
              <a:rPr lang="de-DE" dirty="0">
                <a:solidFill>
                  <a:schemeClr val="bg1"/>
                </a:solidFill>
              </a:rPr>
              <a:t>Datenbank</a:t>
            </a:r>
          </a:p>
        </p:txBody>
      </p:sp>
      <p:sp>
        <p:nvSpPr>
          <p:cNvPr id="18" name="Textfeld 17">
            <a:extLst>
              <a:ext uri="{FF2B5EF4-FFF2-40B4-BE49-F238E27FC236}">
                <a16:creationId xmlns:a16="http://schemas.microsoft.com/office/drawing/2014/main" id="{4970C317-1549-4663-AFB3-8EDE3A509314}"/>
              </a:ext>
            </a:extLst>
          </p:cNvPr>
          <p:cNvSpPr txBox="1"/>
          <p:nvPr/>
        </p:nvSpPr>
        <p:spPr>
          <a:xfrm>
            <a:off x="8977286" y="3244333"/>
            <a:ext cx="1338762" cy="369332"/>
          </a:xfrm>
          <a:prstGeom prst="rect">
            <a:avLst/>
          </a:prstGeom>
          <a:noFill/>
        </p:spPr>
        <p:txBody>
          <a:bodyPr wrap="square" rtlCol="0">
            <a:spAutoFit/>
          </a:bodyPr>
          <a:lstStyle/>
          <a:p>
            <a:r>
              <a:rPr lang="de-DE" dirty="0">
                <a:solidFill>
                  <a:schemeClr val="bg1"/>
                </a:solidFill>
              </a:rPr>
              <a:t>Service</a:t>
            </a:r>
          </a:p>
        </p:txBody>
      </p:sp>
      <p:sp>
        <p:nvSpPr>
          <p:cNvPr id="19" name="Textfeld 18">
            <a:extLst>
              <a:ext uri="{FF2B5EF4-FFF2-40B4-BE49-F238E27FC236}">
                <a16:creationId xmlns:a16="http://schemas.microsoft.com/office/drawing/2014/main" id="{BE554B3F-4D0F-4C79-95A8-0EDD3CD6066F}"/>
              </a:ext>
            </a:extLst>
          </p:cNvPr>
          <p:cNvSpPr txBox="1"/>
          <p:nvPr/>
        </p:nvSpPr>
        <p:spPr>
          <a:xfrm>
            <a:off x="8977286" y="4202673"/>
            <a:ext cx="1338762" cy="369332"/>
          </a:xfrm>
          <a:prstGeom prst="rect">
            <a:avLst/>
          </a:prstGeom>
          <a:noFill/>
        </p:spPr>
        <p:txBody>
          <a:bodyPr wrap="square" rtlCol="0">
            <a:spAutoFit/>
          </a:bodyPr>
          <a:lstStyle/>
          <a:p>
            <a:r>
              <a:rPr lang="de-DE" dirty="0">
                <a:solidFill>
                  <a:schemeClr val="bg1"/>
                </a:solidFill>
              </a:rPr>
              <a:t>externe API</a:t>
            </a:r>
          </a:p>
        </p:txBody>
      </p:sp>
      <p:cxnSp>
        <p:nvCxnSpPr>
          <p:cNvPr id="21" name="Gerade Verbindung mit Pfeil 20">
            <a:extLst>
              <a:ext uri="{FF2B5EF4-FFF2-40B4-BE49-F238E27FC236}">
                <a16:creationId xmlns:a16="http://schemas.microsoft.com/office/drawing/2014/main" id="{E13F42FD-84AE-40A1-B43A-09093B5DA75A}"/>
              </a:ext>
            </a:extLst>
          </p:cNvPr>
          <p:cNvCxnSpPr>
            <a:endCxn id="8" idx="1"/>
          </p:cNvCxnSpPr>
          <p:nvPr/>
        </p:nvCxnSpPr>
        <p:spPr>
          <a:xfrm flipV="1">
            <a:off x="2424928" y="2470659"/>
            <a:ext cx="2322332" cy="958341"/>
          </a:xfrm>
          <a:prstGeom prst="straightConnector1">
            <a:avLst/>
          </a:prstGeom>
          <a:ln>
            <a:solidFill>
              <a:srgbClr val="8BE9FD"/>
            </a:solidFill>
            <a:tailEnd type="triangle"/>
          </a:ln>
        </p:spPr>
        <p:style>
          <a:lnRef idx="2">
            <a:schemeClr val="dk1"/>
          </a:lnRef>
          <a:fillRef idx="0">
            <a:schemeClr val="dk1"/>
          </a:fillRef>
          <a:effectRef idx="1">
            <a:schemeClr val="dk1"/>
          </a:effectRef>
          <a:fontRef idx="minor">
            <a:schemeClr val="tx1"/>
          </a:fontRef>
        </p:style>
      </p:cxnSp>
      <p:cxnSp>
        <p:nvCxnSpPr>
          <p:cNvPr id="23" name="Gerade Verbindung mit Pfeil 22">
            <a:extLst>
              <a:ext uri="{FF2B5EF4-FFF2-40B4-BE49-F238E27FC236}">
                <a16:creationId xmlns:a16="http://schemas.microsoft.com/office/drawing/2014/main" id="{235D388A-C06B-4ADD-B3CF-A9B00BAAE9EF}"/>
              </a:ext>
            </a:extLst>
          </p:cNvPr>
          <p:cNvCxnSpPr>
            <a:endCxn id="12" idx="1"/>
          </p:cNvCxnSpPr>
          <p:nvPr/>
        </p:nvCxnSpPr>
        <p:spPr>
          <a:xfrm>
            <a:off x="2424928" y="3428999"/>
            <a:ext cx="2322332" cy="1"/>
          </a:xfrm>
          <a:prstGeom prst="straightConnector1">
            <a:avLst/>
          </a:prstGeom>
          <a:ln>
            <a:solidFill>
              <a:srgbClr val="8BE9FD"/>
            </a:solidFill>
            <a:tailEnd type="triangle"/>
          </a:ln>
        </p:spPr>
        <p:style>
          <a:lnRef idx="2">
            <a:schemeClr val="dk1"/>
          </a:lnRef>
          <a:fillRef idx="0">
            <a:schemeClr val="dk1"/>
          </a:fillRef>
          <a:effectRef idx="1">
            <a:schemeClr val="dk1"/>
          </a:effectRef>
          <a:fontRef idx="minor">
            <a:schemeClr val="tx1"/>
          </a:fontRef>
        </p:style>
      </p:cxnSp>
      <p:cxnSp>
        <p:nvCxnSpPr>
          <p:cNvPr id="25" name="Gerade Verbindung mit Pfeil 24">
            <a:extLst>
              <a:ext uri="{FF2B5EF4-FFF2-40B4-BE49-F238E27FC236}">
                <a16:creationId xmlns:a16="http://schemas.microsoft.com/office/drawing/2014/main" id="{C95EAEB9-0278-47D9-9AA1-83AB0B622AC8}"/>
              </a:ext>
            </a:extLst>
          </p:cNvPr>
          <p:cNvCxnSpPr>
            <a:endCxn id="14" idx="1"/>
          </p:cNvCxnSpPr>
          <p:nvPr/>
        </p:nvCxnSpPr>
        <p:spPr>
          <a:xfrm>
            <a:off x="2424928" y="3429000"/>
            <a:ext cx="2322332" cy="958340"/>
          </a:xfrm>
          <a:prstGeom prst="straightConnector1">
            <a:avLst/>
          </a:prstGeom>
          <a:ln>
            <a:solidFill>
              <a:srgbClr val="8BE9FD"/>
            </a:solidFill>
            <a:tailEnd type="triangle"/>
          </a:ln>
        </p:spPr>
        <p:style>
          <a:lnRef idx="2">
            <a:schemeClr val="dk1"/>
          </a:lnRef>
          <a:fillRef idx="0">
            <a:schemeClr val="dk1"/>
          </a:fillRef>
          <a:effectRef idx="1">
            <a:schemeClr val="dk1"/>
          </a:effectRef>
          <a:fontRef idx="minor">
            <a:schemeClr val="tx1"/>
          </a:fontRef>
        </p:style>
      </p:cxnSp>
      <p:cxnSp>
        <p:nvCxnSpPr>
          <p:cNvPr id="27" name="Gerade Verbindung mit Pfeil 26">
            <a:extLst>
              <a:ext uri="{FF2B5EF4-FFF2-40B4-BE49-F238E27FC236}">
                <a16:creationId xmlns:a16="http://schemas.microsoft.com/office/drawing/2014/main" id="{63B47325-F1BC-4F9E-8774-0626793CEB4A}"/>
              </a:ext>
            </a:extLst>
          </p:cNvPr>
          <p:cNvCxnSpPr>
            <a:cxnSpLocks/>
            <a:stCxn id="8" idx="3"/>
            <a:endCxn id="10" idx="2"/>
          </p:cNvCxnSpPr>
          <p:nvPr/>
        </p:nvCxnSpPr>
        <p:spPr>
          <a:xfrm>
            <a:off x="6678656" y="2470659"/>
            <a:ext cx="1232672" cy="0"/>
          </a:xfrm>
          <a:prstGeom prst="straightConnector1">
            <a:avLst/>
          </a:prstGeom>
          <a:ln>
            <a:solidFill>
              <a:srgbClr val="8BE9FD"/>
            </a:solidFill>
            <a:tailEnd type="triangle"/>
          </a:ln>
        </p:spPr>
        <p:style>
          <a:lnRef idx="2">
            <a:schemeClr val="dk1"/>
          </a:lnRef>
          <a:fillRef idx="0">
            <a:schemeClr val="dk1"/>
          </a:fillRef>
          <a:effectRef idx="1">
            <a:schemeClr val="dk1"/>
          </a:effectRef>
          <a:fontRef idx="minor">
            <a:schemeClr val="tx1"/>
          </a:fontRef>
        </p:style>
      </p:cxnSp>
      <p:cxnSp>
        <p:nvCxnSpPr>
          <p:cNvPr id="32" name="Gerade Verbindung mit Pfeil 31">
            <a:extLst>
              <a:ext uri="{FF2B5EF4-FFF2-40B4-BE49-F238E27FC236}">
                <a16:creationId xmlns:a16="http://schemas.microsoft.com/office/drawing/2014/main" id="{0465CBC4-EDFC-47DD-BD6B-0E621A36E4D3}"/>
              </a:ext>
            </a:extLst>
          </p:cNvPr>
          <p:cNvCxnSpPr>
            <a:stCxn id="8" idx="3"/>
          </p:cNvCxnSpPr>
          <p:nvPr/>
        </p:nvCxnSpPr>
        <p:spPr>
          <a:xfrm>
            <a:off x="6678656" y="2470659"/>
            <a:ext cx="1232672" cy="2081021"/>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34" name="Gerade Verbindung mit Pfeil 33">
            <a:extLst>
              <a:ext uri="{FF2B5EF4-FFF2-40B4-BE49-F238E27FC236}">
                <a16:creationId xmlns:a16="http://schemas.microsoft.com/office/drawing/2014/main" id="{0B06490D-1D25-4CC8-931A-383D9F7083BC}"/>
              </a:ext>
            </a:extLst>
          </p:cNvPr>
          <p:cNvCxnSpPr>
            <a:stCxn id="12" idx="3"/>
            <a:endCxn id="15" idx="2"/>
          </p:cNvCxnSpPr>
          <p:nvPr/>
        </p:nvCxnSpPr>
        <p:spPr>
          <a:xfrm>
            <a:off x="6678656" y="3429000"/>
            <a:ext cx="1232672"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36" name="Gerade Verbindung mit Pfeil 35">
            <a:extLst>
              <a:ext uri="{FF2B5EF4-FFF2-40B4-BE49-F238E27FC236}">
                <a16:creationId xmlns:a16="http://schemas.microsoft.com/office/drawing/2014/main" id="{5B644552-F8BC-4B8C-A17D-BC33B5205F57}"/>
              </a:ext>
            </a:extLst>
          </p:cNvPr>
          <p:cNvCxnSpPr>
            <a:stCxn id="14" idx="3"/>
            <a:endCxn id="10" idx="2"/>
          </p:cNvCxnSpPr>
          <p:nvPr/>
        </p:nvCxnSpPr>
        <p:spPr>
          <a:xfrm flipV="1">
            <a:off x="6678656" y="2470659"/>
            <a:ext cx="1232672" cy="1916681"/>
          </a:xfrm>
          <a:prstGeom prst="straightConnector1">
            <a:avLst/>
          </a:prstGeom>
          <a:ln>
            <a:solidFill>
              <a:srgbClr val="8BE9FD"/>
            </a:solidFill>
            <a:tailEnd type="triangle"/>
          </a:ln>
        </p:spPr>
        <p:style>
          <a:lnRef idx="2">
            <a:schemeClr val="dk1"/>
          </a:lnRef>
          <a:fillRef idx="0">
            <a:schemeClr val="dk1"/>
          </a:fillRef>
          <a:effectRef idx="1">
            <a:schemeClr val="dk1"/>
          </a:effectRef>
          <a:fontRef idx="minor">
            <a:schemeClr val="tx1"/>
          </a:fontRef>
        </p:style>
      </p:cxnSp>
      <p:cxnSp>
        <p:nvCxnSpPr>
          <p:cNvPr id="38" name="Gerade Verbindung mit Pfeil 37">
            <a:extLst>
              <a:ext uri="{FF2B5EF4-FFF2-40B4-BE49-F238E27FC236}">
                <a16:creationId xmlns:a16="http://schemas.microsoft.com/office/drawing/2014/main" id="{5B0EAF5F-D95C-4049-842D-2B343A34AA1C}"/>
              </a:ext>
            </a:extLst>
          </p:cNvPr>
          <p:cNvCxnSpPr>
            <a:stCxn id="14" idx="3"/>
            <a:endCxn id="15" idx="2"/>
          </p:cNvCxnSpPr>
          <p:nvPr/>
        </p:nvCxnSpPr>
        <p:spPr>
          <a:xfrm flipV="1">
            <a:off x="6678656" y="3429000"/>
            <a:ext cx="1232672" cy="95834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pic>
        <p:nvPicPr>
          <p:cNvPr id="20" name="Picture 6">
            <a:extLst>
              <a:ext uri="{FF2B5EF4-FFF2-40B4-BE49-F238E27FC236}">
                <a16:creationId xmlns:a16="http://schemas.microsoft.com/office/drawing/2014/main" id="{60EE3D5B-5555-4BF1-9473-C6B41493D29C}"/>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22" name="Titel 4">
            <a:extLst>
              <a:ext uri="{FF2B5EF4-FFF2-40B4-BE49-F238E27FC236}">
                <a16:creationId xmlns:a16="http://schemas.microsoft.com/office/drawing/2014/main" id="{0C1AA0B9-E887-4D4F-A487-8C33F931A95A}"/>
              </a:ext>
            </a:extLst>
          </p:cNvPr>
          <p:cNvSpPr>
            <a:spLocks noGrp="1"/>
          </p:cNvSpPr>
          <p:nvPr>
            <p:ph type="title"/>
          </p:nvPr>
        </p:nvSpPr>
        <p:spPr>
          <a:xfrm>
            <a:off x="838200" y="365125"/>
            <a:ext cx="10515600" cy="1325563"/>
          </a:xfrm>
        </p:spPr>
        <p:txBody>
          <a:bodyPr/>
          <a:lstStyle/>
          <a:p>
            <a:pPr algn="ctr"/>
            <a:r>
              <a:rPr lang="de-DE" dirty="0">
                <a:solidFill>
                  <a:schemeClr val="bg1"/>
                </a:solidFill>
              </a:rPr>
              <a:t>REST</a:t>
            </a:r>
          </a:p>
        </p:txBody>
      </p:sp>
    </p:spTree>
    <p:extLst>
      <p:ext uri="{BB962C8B-B14F-4D97-AF65-F5344CB8AC3E}">
        <p14:creationId xmlns:p14="http://schemas.microsoft.com/office/powerpoint/2010/main" val="242502785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8EFBE8A8-51BD-47A6-A36F-82FE9757006D}"/>
              </a:ext>
            </a:extLst>
          </p:cNvPr>
          <p:cNvSpPr/>
          <p:nvPr/>
        </p:nvSpPr>
        <p:spPr>
          <a:xfrm>
            <a:off x="4065384" y="4377035"/>
            <a:ext cx="7223532" cy="923330"/>
          </a:xfrm>
          <a:prstGeom prst="rect">
            <a:avLst/>
          </a:prstGeom>
        </p:spPr>
        <p:txBody>
          <a:bodyPr wrap="square">
            <a:spAutoFit/>
          </a:bodyPr>
          <a:lstStyle/>
          <a:p>
            <a:r>
              <a:rPr lang="de-DE" dirty="0" err="1">
                <a:solidFill>
                  <a:srgbClr val="FF79C6"/>
                </a:solidFill>
                <a:latin typeface="Fira Code" panose="020B0509050000020004" pitchFamily="49" charset="0"/>
              </a:rPr>
              <a:t>mutation</a:t>
            </a:r>
            <a:r>
              <a:rPr lang="de-DE" dirty="0">
                <a:solidFill>
                  <a:srgbClr val="F8F8F2"/>
                </a:solidFill>
                <a:latin typeface="Fira Code" panose="020B0509050000020004" pitchFamily="49" charset="0"/>
              </a:rPr>
              <a:t> </a:t>
            </a:r>
            <a:r>
              <a:rPr lang="de-DE" dirty="0" err="1">
                <a:solidFill>
                  <a:srgbClr val="50FA7B"/>
                </a:solidFill>
                <a:latin typeface="Fira Code" panose="020B0509050000020004" pitchFamily="49" charset="0"/>
              </a:rPr>
              <a:t>CreatePostMutation</a:t>
            </a:r>
            <a:r>
              <a:rPr lang="de-DE" dirty="0">
                <a:solidFill>
                  <a:srgbClr val="F8F8F2"/>
                </a:solidFill>
                <a:latin typeface="Fira Code" panose="020B0509050000020004" pitchFamily="49" charset="0"/>
              </a:rPr>
              <a:t>(</a:t>
            </a:r>
            <a:r>
              <a:rPr lang="de-DE" i="1" dirty="0">
                <a:solidFill>
                  <a:srgbClr val="FFB86C"/>
                </a:solidFill>
                <a:latin typeface="Fira Code" panose="020B0509050000020004" pitchFamily="49" charset="0"/>
              </a:rPr>
              <a:t>$</a:t>
            </a:r>
            <a:r>
              <a:rPr lang="de-DE" i="1" dirty="0" err="1">
                <a:solidFill>
                  <a:srgbClr val="FFB86C"/>
                </a:solidFill>
                <a:latin typeface="Fira Code" panose="020B0509050000020004" pitchFamily="49" charset="0"/>
              </a:rPr>
              <a:t>newPost</a:t>
            </a:r>
            <a:r>
              <a:rPr lang="de-DE" dirty="0">
                <a:solidFill>
                  <a:srgbClr val="FF79C6"/>
                </a:solidFill>
                <a:latin typeface="Fira Code" panose="020B0509050000020004" pitchFamily="49" charset="0"/>
              </a:rPr>
              <a:t>:</a:t>
            </a:r>
            <a:r>
              <a:rPr lang="de-DE" dirty="0">
                <a:solidFill>
                  <a:srgbClr val="F8F8F2"/>
                </a:solidFill>
                <a:latin typeface="Fira Code" panose="020B0509050000020004" pitchFamily="49" charset="0"/>
              </a:rPr>
              <a:t> </a:t>
            </a:r>
            <a:r>
              <a:rPr lang="de-DE" i="1" dirty="0" err="1">
                <a:solidFill>
                  <a:srgbClr val="8BE9FD"/>
                </a:solidFill>
                <a:latin typeface="Fira Code" panose="020B0509050000020004" pitchFamily="49" charset="0"/>
              </a:rPr>
              <a:t>PostInput</a:t>
            </a:r>
            <a:r>
              <a:rPr lang="de-DE" dirty="0">
                <a:solidFill>
                  <a:srgbClr val="F8F8F2"/>
                </a:solidFill>
                <a:latin typeface="Fira Code" panose="020B0509050000020004" pitchFamily="49" charset="0"/>
              </a:rPr>
              <a:t>) {</a:t>
            </a:r>
          </a:p>
          <a:p>
            <a:r>
              <a:rPr lang="de-DE" dirty="0">
                <a:solidFill>
                  <a:srgbClr val="F1FA8C"/>
                </a:solidFill>
                <a:latin typeface="Fira Code" panose="020B0509050000020004" pitchFamily="49" charset="0"/>
              </a:rPr>
              <a:t>  </a:t>
            </a:r>
            <a:r>
              <a:rPr lang="de-DE" dirty="0" err="1">
                <a:solidFill>
                  <a:srgbClr val="F1FA8C"/>
                </a:solidFill>
                <a:latin typeface="Fira Code" panose="020B0509050000020004" pitchFamily="49" charset="0"/>
              </a:rPr>
              <a:t>createPost</a:t>
            </a:r>
            <a:r>
              <a:rPr lang="de-DE" dirty="0">
                <a:solidFill>
                  <a:srgbClr val="F8F8F2"/>
                </a:solidFill>
                <a:latin typeface="Fira Code" panose="020B0509050000020004" pitchFamily="49" charset="0"/>
              </a:rPr>
              <a:t>(</a:t>
            </a:r>
            <a:r>
              <a:rPr lang="de-DE" i="1" dirty="0" err="1">
                <a:solidFill>
                  <a:srgbClr val="FFB86C"/>
                </a:solidFill>
                <a:latin typeface="Fira Code" panose="020B0509050000020004" pitchFamily="49" charset="0"/>
              </a:rPr>
              <a:t>post</a:t>
            </a:r>
            <a:r>
              <a:rPr lang="de-DE" dirty="0">
                <a:solidFill>
                  <a:srgbClr val="FF79C6"/>
                </a:solidFill>
                <a:latin typeface="Fira Code" panose="020B0509050000020004" pitchFamily="49" charset="0"/>
              </a:rPr>
              <a:t>:</a:t>
            </a:r>
            <a:r>
              <a:rPr lang="de-DE" dirty="0">
                <a:solidFill>
                  <a:srgbClr val="F8F8F2"/>
                </a:solidFill>
                <a:latin typeface="Fira Code" panose="020B0509050000020004" pitchFamily="49" charset="0"/>
              </a:rPr>
              <a:t> $</a:t>
            </a:r>
            <a:r>
              <a:rPr lang="de-DE" dirty="0" err="1">
                <a:solidFill>
                  <a:srgbClr val="F8F8F2"/>
                </a:solidFill>
                <a:latin typeface="Fira Code" panose="020B0509050000020004" pitchFamily="49" charset="0"/>
              </a:rPr>
              <a:t>newPost</a:t>
            </a:r>
            <a:r>
              <a:rPr lang="de-DE" dirty="0">
                <a:solidFill>
                  <a:srgbClr val="F8F8F2"/>
                </a:solidFill>
                <a:latin typeface="Fira Code" panose="020B0509050000020004" pitchFamily="49" charset="0"/>
              </a:rPr>
              <a:t>)</a:t>
            </a:r>
          </a:p>
          <a:p>
            <a:r>
              <a:rPr lang="de-DE" dirty="0">
                <a:solidFill>
                  <a:srgbClr val="F8F8F2"/>
                </a:solidFill>
                <a:latin typeface="Fira Code" panose="020B0509050000020004" pitchFamily="49" charset="0"/>
              </a:rPr>
              <a:t>}</a:t>
            </a:r>
          </a:p>
        </p:txBody>
      </p:sp>
      <p:pic>
        <p:nvPicPr>
          <p:cNvPr id="3" name="Picture 6">
            <a:extLst>
              <a:ext uri="{FF2B5EF4-FFF2-40B4-BE49-F238E27FC236}">
                <a16:creationId xmlns:a16="http://schemas.microsoft.com/office/drawing/2014/main" id="{CA092936-DD6D-49B0-8F74-2A72222F273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4" name="Titel 1">
            <a:extLst>
              <a:ext uri="{FF2B5EF4-FFF2-40B4-BE49-F238E27FC236}">
                <a16:creationId xmlns:a16="http://schemas.microsoft.com/office/drawing/2014/main" id="{DC6426DA-67BF-4395-B78D-0EF855B07AAC}"/>
              </a:ext>
            </a:extLst>
          </p:cNvPr>
          <p:cNvSpPr>
            <a:spLocks noGrp="1"/>
          </p:cNvSpPr>
          <p:nvPr>
            <p:ph type="title"/>
          </p:nvPr>
        </p:nvSpPr>
        <p:spPr>
          <a:xfrm>
            <a:off x="1754318" y="456512"/>
            <a:ext cx="8683364" cy="1325563"/>
          </a:xfrm>
        </p:spPr>
        <p:txBody>
          <a:bodyPr/>
          <a:lstStyle/>
          <a:p>
            <a:pPr algn="ctr"/>
            <a:r>
              <a:rPr lang="de-DE" dirty="0">
                <a:solidFill>
                  <a:schemeClr val="bg1"/>
                </a:solidFill>
              </a:rPr>
              <a:t>Mutation - Beispiel</a:t>
            </a:r>
          </a:p>
        </p:txBody>
      </p:sp>
      <p:sp>
        <p:nvSpPr>
          <p:cNvPr id="5" name="Rechteck 4">
            <a:extLst>
              <a:ext uri="{FF2B5EF4-FFF2-40B4-BE49-F238E27FC236}">
                <a16:creationId xmlns:a16="http://schemas.microsoft.com/office/drawing/2014/main" id="{5FD08E23-8BA9-4DA9-B317-140050312C18}"/>
              </a:ext>
            </a:extLst>
          </p:cNvPr>
          <p:cNvSpPr/>
          <p:nvPr/>
        </p:nvSpPr>
        <p:spPr>
          <a:xfrm>
            <a:off x="4065384" y="2479390"/>
            <a:ext cx="6096000" cy="923330"/>
          </a:xfrm>
          <a:prstGeom prst="rect">
            <a:avLst/>
          </a:prstGeom>
        </p:spPr>
        <p:txBody>
          <a:bodyPr>
            <a:spAutoFit/>
          </a:bodyPr>
          <a:lstStyle/>
          <a:p>
            <a:r>
              <a:rPr lang="de-DE">
                <a:solidFill>
                  <a:srgbClr val="FF79C6"/>
                </a:solidFill>
                <a:latin typeface="Fira Code" panose="020B0509050000020004" pitchFamily="49" charset="0"/>
              </a:rPr>
              <a:t>type</a:t>
            </a:r>
            <a:r>
              <a:rPr lang="de-DE">
                <a:solidFill>
                  <a:srgbClr val="F8F8F2"/>
                </a:solidFill>
                <a:latin typeface="Fira Code" panose="020B0509050000020004" pitchFamily="49" charset="0"/>
              </a:rPr>
              <a:t> </a:t>
            </a:r>
            <a:r>
              <a:rPr lang="de-DE" i="1" smtClean="0">
                <a:solidFill>
                  <a:srgbClr val="8BE9FD"/>
                </a:solidFill>
                <a:latin typeface="Fira Code" panose="020B0509050000020004" pitchFamily="49" charset="0"/>
              </a:rPr>
              <a:t>Mutation</a:t>
            </a:r>
            <a:r>
              <a:rPr lang="de-DE" smtClean="0">
                <a:solidFill>
                  <a:srgbClr val="F8F8F2"/>
                </a:solidFill>
                <a:latin typeface="Fira Code" panose="020B0509050000020004" pitchFamily="49" charset="0"/>
              </a:rPr>
              <a:t> </a:t>
            </a:r>
            <a:r>
              <a:rPr lang="de-DE" dirty="0">
                <a:solidFill>
                  <a:srgbClr val="F8F8F2"/>
                </a:solidFill>
                <a:latin typeface="Fira Code" panose="020B0509050000020004" pitchFamily="49" charset="0"/>
              </a:rPr>
              <a:t>{</a:t>
            </a:r>
          </a:p>
          <a:p>
            <a:r>
              <a:rPr lang="de-DE">
                <a:solidFill>
                  <a:srgbClr val="F8F8F2"/>
                </a:solidFill>
                <a:latin typeface="Fira Code" panose="020B0509050000020004" pitchFamily="49" charset="0"/>
              </a:rPr>
              <a:t>    </a:t>
            </a:r>
            <a:r>
              <a:rPr lang="de-DE" smtClean="0">
                <a:solidFill>
                  <a:srgbClr val="F8F8F2"/>
                </a:solidFill>
                <a:latin typeface="Fira Code" panose="020B0509050000020004" pitchFamily="49" charset="0"/>
              </a:rPr>
              <a:t>createPost(post</a:t>
            </a:r>
            <a:r>
              <a:rPr lang="de-DE" smtClean="0">
                <a:solidFill>
                  <a:srgbClr val="FF79C6"/>
                </a:solidFill>
                <a:latin typeface="Fira Code" panose="020B0509050000020004" pitchFamily="49" charset="0"/>
              </a:rPr>
              <a:t>:</a:t>
            </a:r>
            <a:r>
              <a:rPr lang="de-DE" smtClean="0">
                <a:solidFill>
                  <a:srgbClr val="F8F8F2"/>
                </a:solidFill>
                <a:latin typeface="Fira Code" panose="020B0509050000020004" pitchFamily="49" charset="0"/>
              </a:rPr>
              <a:t> </a:t>
            </a:r>
            <a:r>
              <a:rPr lang="de-DE" i="1" smtClean="0">
                <a:solidFill>
                  <a:srgbClr val="8BE9FD"/>
                </a:solidFill>
                <a:latin typeface="Fira Code" panose="020B0509050000020004" pitchFamily="49" charset="0"/>
              </a:rPr>
              <a:t>Post</a:t>
            </a:r>
            <a:r>
              <a:rPr lang="de-DE" smtClean="0">
                <a:solidFill>
                  <a:srgbClr val="FF79C6"/>
                </a:solidFill>
                <a:latin typeface="Fira Code" panose="020B0509050000020004" pitchFamily="49" charset="0"/>
              </a:rPr>
              <a:t>!</a:t>
            </a:r>
            <a:r>
              <a:rPr lang="de-DE" smtClean="0">
                <a:solidFill>
                  <a:srgbClr val="F8F8F2"/>
                </a:solidFill>
                <a:latin typeface="Fira Code" panose="020B0509050000020004" pitchFamily="49" charset="0"/>
              </a:rPr>
              <a:t>)</a:t>
            </a:r>
            <a:r>
              <a:rPr lang="de-DE" smtClean="0">
                <a:solidFill>
                  <a:srgbClr val="FF79C6"/>
                </a:solidFill>
                <a:latin typeface="Fira Code" panose="020B0509050000020004" pitchFamily="49" charset="0"/>
              </a:rPr>
              <a:t>:</a:t>
            </a:r>
            <a:r>
              <a:rPr lang="de-DE" smtClean="0">
                <a:solidFill>
                  <a:srgbClr val="F8F8F2"/>
                </a:solidFill>
                <a:latin typeface="Fira Code" panose="020B0509050000020004" pitchFamily="49" charset="0"/>
              </a:rPr>
              <a:t> </a:t>
            </a:r>
            <a:r>
              <a:rPr lang="de-DE" i="1" smtClean="0">
                <a:solidFill>
                  <a:srgbClr val="8BE9FD"/>
                </a:solidFill>
                <a:latin typeface="Fira Code" panose="020B0509050000020004" pitchFamily="49" charset="0"/>
              </a:rPr>
              <a:t>Post</a:t>
            </a:r>
            <a:endParaRPr lang="de-DE" dirty="0">
              <a:solidFill>
                <a:srgbClr val="F8F8F2"/>
              </a:solidFill>
              <a:latin typeface="Fira Code" panose="020B0509050000020004" pitchFamily="49" charset="0"/>
            </a:endParaRPr>
          </a:p>
          <a:p>
            <a:r>
              <a:rPr lang="de-DE" smtClean="0">
                <a:solidFill>
                  <a:srgbClr val="F8F8F2"/>
                </a:solidFill>
                <a:latin typeface="Fira Code" panose="020B0509050000020004" pitchFamily="49" charset="0"/>
              </a:rPr>
              <a:t>}</a:t>
            </a:r>
            <a:endParaRPr lang="de-DE" dirty="0">
              <a:solidFill>
                <a:srgbClr val="F8F8F2"/>
              </a:solidFill>
              <a:latin typeface="Fira Code" panose="020B0509050000020004" pitchFamily="49" charset="0"/>
            </a:endParaRPr>
          </a:p>
        </p:txBody>
      </p:sp>
      <p:sp>
        <p:nvSpPr>
          <p:cNvPr id="6" name="Textfeld 5">
            <a:extLst>
              <a:ext uri="{FF2B5EF4-FFF2-40B4-BE49-F238E27FC236}">
                <a16:creationId xmlns:a16="http://schemas.microsoft.com/office/drawing/2014/main" id="{B3C89B06-EE7D-44D8-A605-79603E5D69A5}"/>
              </a:ext>
            </a:extLst>
          </p:cNvPr>
          <p:cNvSpPr txBox="1"/>
          <p:nvPr/>
        </p:nvSpPr>
        <p:spPr>
          <a:xfrm>
            <a:off x="1331705" y="4421687"/>
            <a:ext cx="1710925" cy="523220"/>
          </a:xfrm>
          <a:prstGeom prst="rect">
            <a:avLst/>
          </a:prstGeom>
          <a:noFill/>
        </p:spPr>
        <p:txBody>
          <a:bodyPr wrap="square" rtlCol="0">
            <a:spAutoFit/>
          </a:bodyPr>
          <a:lstStyle/>
          <a:p>
            <a:r>
              <a:rPr lang="de-DE" sz="2800" dirty="0">
                <a:solidFill>
                  <a:schemeClr val="bg1"/>
                </a:solidFill>
              </a:rPr>
              <a:t>Query</a:t>
            </a:r>
          </a:p>
        </p:txBody>
      </p:sp>
      <p:sp>
        <p:nvSpPr>
          <p:cNvPr id="7" name="Textfeld 6">
            <a:extLst>
              <a:ext uri="{FF2B5EF4-FFF2-40B4-BE49-F238E27FC236}">
                <a16:creationId xmlns:a16="http://schemas.microsoft.com/office/drawing/2014/main" id="{B3C89B06-EE7D-44D8-A605-79603E5D69A5}"/>
              </a:ext>
            </a:extLst>
          </p:cNvPr>
          <p:cNvSpPr txBox="1"/>
          <p:nvPr/>
        </p:nvSpPr>
        <p:spPr>
          <a:xfrm>
            <a:off x="1331705" y="2594435"/>
            <a:ext cx="1710925" cy="523220"/>
          </a:xfrm>
          <a:prstGeom prst="rect">
            <a:avLst/>
          </a:prstGeom>
          <a:noFill/>
        </p:spPr>
        <p:txBody>
          <a:bodyPr wrap="square" rtlCol="0">
            <a:spAutoFit/>
          </a:bodyPr>
          <a:lstStyle/>
          <a:p>
            <a:r>
              <a:rPr lang="de-DE" sz="2800" smtClean="0">
                <a:solidFill>
                  <a:schemeClr val="bg1"/>
                </a:solidFill>
              </a:rPr>
              <a:t>Schema</a:t>
            </a:r>
            <a:endParaRPr lang="de-DE" sz="2800" dirty="0">
              <a:solidFill>
                <a:schemeClr val="bg1"/>
              </a:solidFill>
            </a:endParaRPr>
          </a:p>
        </p:txBody>
      </p:sp>
    </p:spTree>
    <p:extLst>
      <p:ext uri="{BB962C8B-B14F-4D97-AF65-F5344CB8AC3E}">
        <p14:creationId xmlns:p14="http://schemas.microsoft.com/office/powerpoint/2010/main" val="310560710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8EFBE8A8-51BD-47A6-A36F-82FE9757006D}"/>
              </a:ext>
            </a:extLst>
          </p:cNvPr>
          <p:cNvSpPr/>
          <p:nvPr/>
        </p:nvSpPr>
        <p:spPr>
          <a:xfrm>
            <a:off x="318550" y="2690336"/>
            <a:ext cx="7223532" cy="1477328"/>
          </a:xfrm>
          <a:prstGeom prst="rect">
            <a:avLst/>
          </a:prstGeom>
        </p:spPr>
        <p:txBody>
          <a:bodyPr wrap="square">
            <a:spAutoFit/>
          </a:bodyPr>
          <a:lstStyle/>
          <a:p>
            <a:r>
              <a:rPr lang="de-DE" dirty="0" err="1">
                <a:solidFill>
                  <a:srgbClr val="FF79C6"/>
                </a:solidFill>
                <a:latin typeface="Fira Code" panose="020B0509050000020004" pitchFamily="49" charset="0"/>
              </a:rPr>
              <a:t>mutation</a:t>
            </a:r>
            <a:r>
              <a:rPr lang="de-DE" dirty="0">
                <a:solidFill>
                  <a:srgbClr val="F8F8F2"/>
                </a:solidFill>
                <a:latin typeface="Fira Code" panose="020B0509050000020004" pitchFamily="49" charset="0"/>
              </a:rPr>
              <a:t> </a:t>
            </a:r>
            <a:r>
              <a:rPr lang="de-DE" dirty="0" err="1">
                <a:solidFill>
                  <a:srgbClr val="50FA7B"/>
                </a:solidFill>
                <a:latin typeface="Fira Code" panose="020B0509050000020004" pitchFamily="49" charset="0"/>
              </a:rPr>
              <a:t>CreatePostMutation</a:t>
            </a:r>
            <a:r>
              <a:rPr lang="de-DE" dirty="0">
                <a:solidFill>
                  <a:srgbClr val="F8F8F2"/>
                </a:solidFill>
                <a:latin typeface="Fira Code" panose="020B0509050000020004" pitchFamily="49" charset="0"/>
              </a:rPr>
              <a:t>(</a:t>
            </a:r>
            <a:r>
              <a:rPr lang="de-DE" i="1" dirty="0">
                <a:solidFill>
                  <a:srgbClr val="FFB86C"/>
                </a:solidFill>
                <a:latin typeface="Fira Code" panose="020B0509050000020004" pitchFamily="49" charset="0"/>
              </a:rPr>
              <a:t>$</a:t>
            </a:r>
            <a:r>
              <a:rPr lang="de-DE" i="1" dirty="0" err="1">
                <a:solidFill>
                  <a:srgbClr val="FFB86C"/>
                </a:solidFill>
                <a:latin typeface="Fira Code" panose="020B0509050000020004" pitchFamily="49" charset="0"/>
              </a:rPr>
              <a:t>newPost</a:t>
            </a:r>
            <a:r>
              <a:rPr lang="de-DE" dirty="0">
                <a:solidFill>
                  <a:srgbClr val="FF79C6"/>
                </a:solidFill>
                <a:latin typeface="Fira Code" panose="020B0509050000020004" pitchFamily="49" charset="0"/>
              </a:rPr>
              <a:t>:</a:t>
            </a:r>
            <a:r>
              <a:rPr lang="de-DE" dirty="0">
                <a:solidFill>
                  <a:srgbClr val="F8F8F2"/>
                </a:solidFill>
                <a:latin typeface="Fira Code" panose="020B0509050000020004" pitchFamily="49" charset="0"/>
              </a:rPr>
              <a:t> </a:t>
            </a:r>
            <a:r>
              <a:rPr lang="de-DE" i="1" dirty="0" err="1">
                <a:solidFill>
                  <a:srgbClr val="8BE9FD"/>
                </a:solidFill>
                <a:latin typeface="Fira Code" panose="020B0509050000020004" pitchFamily="49" charset="0"/>
              </a:rPr>
              <a:t>PostInput</a:t>
            </a:r>
            <a:r>
              <a:rPr lang="de-DE" i="1" dirty="0">
                <a:solidFill>
                  <a:srgbClr val="8BE9FD"/>
                </a:solidFill>
                <a:latin typeface="Fira Code" panose="020B0509050000020004" pitchFamily="49" charset="0"/>
              </a:rPr>
              <a:t>!</a:t>
            </a:r>
            <a:r>
              <a:rPr lang="de-DE" dirty="0">
                <a:solidFill>
                  <a:srgbClr val="F8F8F2"/>
                </a:solidFill>
                <a:latin typeface="Fira Code" panose="020B0509050000020004" pitchFamily="49" charset="0"/>
              </a:rPr>
              <a:t>) {</a:t>
            </a:r>
          </a:p>
          <a:p>
            <a:r>
              <a:rPr lang="de-DE" dirty="0">
                <a:solidFill>
                  <a:srgbClr val="F1FA8C"/>
                </a:solidFill>
                <a:latin typeface="Fira Code" panose="020B0509050000020004" pitchFamily="49" charset="0"/>
              </a:rPr>
              <a:t>  </a:t>
            </a:r>
            <a:r>
              <a:rPr lang="de-DE" dirty="0" err="1">
                <a:solidFill>
                  <a:srgbClr val="F1FA8C"/>
                </a:solidFill>
                <a:latin typeface="Fira Code" panose="020B0509050000020004" pitchFamily="49" charset="0"/>
              </a:rPr>
              <a:t>createPost</a:t>
            </a:r>
            <a:r>
              <a:rPr lang="de-DE" dirty="0">
                <a:solidFill>
                  <a:srgbClr val="F8F8F2"/>
                </a:solidFill>
                <a:latin typeface="Fira Code" panose="020B0509050000020004" pitchFamily="49" charset="0"/>
              </a:rPr>
              <a:t>(</a:t>
            </a:r>
            <a:r>
              <a:rPr lang="de-DE" i="1" dirty="0" err="1">
                <a:solidFill>
                  <a:srgbClr val="FFB86C"/>
                </a:solidFill>
                <a:latin typeface="Fira Code" panose="020B0509050000020004" pitchFamily="49" charset="0"/>
              </a:rPr>
              <a:t>post</a:t>
            </a:r>
            <a:r>
              <a:rPr lang="de-DE" dirty="0">
                <a:solidFill>
                  <a:srgbClr val="FF79C6"/>
                </a:solidFill>
                <a:latin typeface="Fira Code" panose="020B0509050000020004" pitchFamily="49" charset="0"/>
              </a:rPr>
              <a:t>:</a:t>
            </a:r>
            <a:r>
              <a:rPr lang="de-DE" dirty="0">
                <a:solidFill>
                  <a:srgbClr val="F8F8F2"/>
                </a:solidFill>
                <a:latin typeface="Fira Code" panose="020B0509050000020004" pitchFamily="49" charset="0"/>
              </a:rPr>
              <a:t> $</a:t>
            </a:r>
            <a:r>
              <a:rPr lang="de-DE" dirty="0" err="1">
                <a:solidFill>
                  <a:srgbClr val="F8F8F2"/>
                </a:solidFill>
                <a:latin typeface="Fira Code" panose="020B0509050000020004" pitchFamily="49" charset="0"/>
              </a:rPr>
              <a:t>newPost</a:t>
            </a:r>
            <a:r>
              <a:rPr lang="de-DE" dirty="0">
                <a:solidFill>
                  <a:srgbClr val="F8F8F2"/>
                </a:solidFill>
                <a:latin typeface="Fira Code" panose="020B0509050000020004" pitchFamily="49" charset="0"/>
              </a:rPr>
              <a:t>) {</a:t>
            </a:r>
          </a:p>
          <a:p>
            <a:r>
              <a:rPr lang="de-DE" dirty="0">
                <a:solidFill>
                  <a:srgbClr val="F8F8F2"/>
                </a:solidFill>
                <a:latin typeface="Fira Code" panose="020B0509050000020004" pitchFamily="49" charset="0"/>
              </a:rPr>
              <a:t>    </a:t>
            </a:r>
            <a:r>
              <a:rPr lang="de-DE" dirty="0" err="1">
                <a:solidFill>
                  <a:srgbClr val="F1FA8C"/>
                </a:solidFill>
                <a:latin typeface="Fira Code" panose="020B0509050000020004" pitchFamily="49" charset="0"/>
              </a:rPr>
              <a:t>id</a:t>
            </a:r>
            <a:endParaRPr lang="de-DE" dirty="0">
              <a:solidFill>
                <a:srgbClr val="F1FA8C"/>
              </a:solidFill>
              <a:latin typeface="Fira Code" panose="020B0509050000020004" pitchFamily="49" charset="0"/>
            </a:endParaRPr>
          </a:p>
          <a:p>
            <a:r>
              <a:rPr lang="de-DE" dirty="0">
                <a:solidFill>
                  <a:srgbClr val="F8F8F2"/>
                </a:solidFill>
                <a:latin typeface="Fira Code" panose="020B0509050000020004" pitchFamily="49" charset="0"/>
              </a:rPr>
              <a:t>  }</a:t>
            </a:r>
          </a:p>
          <a:p>
            <a:r>
              <a:rPr lang="de-DE" dirty="0">
                <a:solidFill>
                  <a:srgbClr val="F8F8F2"/>
                </a:solidFill>
                <a:latin typeface="Fira Code" panose="020B0509050000020004" pitchFamily="49" charset="0"/>
              </a:rPr>
              <a:t>}</a:t>
            </a:r>
          </a:p>
        </p:txBody>
      </p:sp>
      <p:sp>
        <p:nvSpPr>
          <p:cNvPr id="3" name="Rechteck 2">
            <a:extLst>
              <a:ext uri="{FF2B5EF4-FFF2-40B4-BE49-F238E27FC236}">
                <a16:creationId xmlns:a16="http://schemas.microsoft.com/office/drawing/2014/main" id="{626DF96B-876A-4B9A-A12B-F61E9E69F57E}"/>
              </a:ext>
            </a:extLst>
          </p:cNvPr>
          <p:cNvSpPr/>
          <p:nvPr/>
        </p:nvSpPr>
        <p:spPr>
          <a:xfrm>
            <a:off x="3957817" y="3850253"/>
            <a:ext cx="6096000" cy="2031325"/>
          </a:xfrm>
          <a:prstGeom prst="rect">
            <a:avLst/>
          </a:prstGeom>
        </p:spPr>
        <p:txBody>
          <a:bodyPr>
            <a:spAutoFit/>
          </a:bodyPr>
          <a:lstStyle/>
          <a:p>
            <a:r>
              <a:rPr lang="en-US" dirty="0">
                <a:solidFill>
                  <a:srgbClr val="F8F8F2"/>
                </a:solidFill>
                <a:latin typeface="Fira Code" panose="020B0509050000020004" pitchFamily="49" charset="0"/>
              </a:rPr>
              <a:t>{</a:t>
            </a:r>
          </a:p>
          <a:p>
            <a:r>
              <a:rPr lang="en-US" dirty="0">
                <a:solidFill>
                  <a:srgbClr val="8BE9FE"/>
                </a:solidFill>
                <a:latin typeface="Fira Code" panose="020B0509050000020004" pitchFamily="49" charset="0"/>
              </a:rPr>
              <a:t>  "</a:t>
            </a:r>
            <a:r>
              <a:rPr lang="en-US" dirty="0" err="1">
                <a:solidFill>
                  <a:srgbClr val="8BE9FD"/>
                </a:solidFill>
                <a:latin typeface="Fira Code" panose="020B0509050000020004" pitchFamily="49" charset="0"/>
              </a:rPr>
              <a:t>newPost</a:t>
            </a:r>
            <a:r>
              <a:rPr lang="en-US" dirty="0">
                <a:solidFill>
                  <a:srgbClr val="8BE9FE"/>
                </a:solidFill>
                <a:latin typeface="Fira Code" panose="020B0509050000020004" pitchFamily="49" charset="0"/>
              </a:rPr>
              <a:t>"</a:t>
            </a:r>
            <a:r>
              <a:rPr lang="en-US" dirty="0">
                <a:solidFill>
                  <a:srgbClr val="FF79C6"/>
                </a:solidFill>
                <a:latin typeface="Fira Code" panose="020B0509050000020004" pitchFamily="49" charset="0"/>
              </a:rPr>
              <a:t>:</a:t>
            </a:r>
            <a:r>
              <a:rPr lang="en-US" dirty="0">
                <a:solidFill>
                  <a:srgbClr val="F8F8F2"/>
                </a:solidFill>
                <a:latin typeface="Fira Code" panose="020B0509050000020004" pitchFamily="49" charset="0"/>
              </a:rPr>
              <a:t> {</a:t>
            </a:r>
          </a:p>
          <a:p>
            <a:r>
              <a:rPr lang="en-US" dirty="0">
                <a:solidFill>
                  <a:srgbClr val="8BE9FE"/>
                </a:solidFill>
                <a:latin typeface="Fira Code" panose="020B0509050000020004" pitchFamily="49" charset="0"/>
              </a:rPr>
              <a:t>    “</a:t>
            </a:r>
            <a:r>
              <a:rPr lang="en-US" dirty="0">
                <a:solidFill>
                  <a:srgbClr val="8BE9FD"/>
                </a:solidFill>
                <a:latin typeface="Fira Code" panose="020B0509050000020004" pitchFamily="49" charset="0"/>
              </a:rPr>
              <a:t>title</a:t>
            </a:r>
            <a:r>
              <a:rPr lang="en-US" dirty="0">
                <a:solidFill>
                  <a:srgbClr val="8BE9FE"/>
                </a:solidFill>
                <a:latin typeface="Fira Code" panose="020B0509050000020004" pitchFamily="49" charset="0"/>
              </a:rPr>
              <a:t>"</a:t>
            </a:r>
            <a:r>
              <a:rPr lang="en-US" dirty="0">
                <a:solidFill>
                  <a:srgbClr val="FF79C6"/>
                </a:solidFill>
                <a:latin typeface="Fira Code" panose="020B0509050000020004" pitchFamily="49" charset="0"/>
              </a:rPr>
              <a:t>:</a:t>
            </a:r>
            <a:r>
              <a:rPr lang="en-US" dirty="0">
                <a:solidFill>
                  <a:srgbClr val="F8F8F2"/>
                </a:solidFill>
                <a:latin typeface="Fira Code" panose="020B0509050000020004" pitchFamily="49" charset="0"/>
              </a:rPr>
              <a:t> </a:t>
            </a:r>
            <a:r>
              <a:rPr lang="en-US" dirty="0">
                <a:solidFill>
                  <a:srgbClr val="E9F284"/>
                </a:solidFill>
                <a:latin typeface="Fira Code" panose="020B0509050000020004" pitchFamily="49" charset="0"/>
              </a:rPr>
              <a:t>"new </a:t>
            </a:r>
            <a:r>
              <a:rPr lang="en-US" dirty="0">
                <a:solidFill>
                  <a:srgbClr val="F1FA8C"/>
                </a:solidFill>
                <a:latin typeface="Fira Code" panose="020B0509050000020004" pitchFamily="49" charset="0"/>
              </a:rPr>
              <a:t>title</a:t>
            </a:r>
            <a:r>
              <a:rPr lang="en-US" dirty="0">
                <a:solidFill>
                  <a:srgbClr val="E9F284"/>
                </a:solidFill>
                <a:latin typeface="Fira Code" panose="020B0509050000020004" pitchFamily="49" charset="0"/>
              </a:rPr>
              <a:t>"</a:t>
            </a:r>
            <a:r>
              <a:rPr lang="en-US" dirty="0">
                <a:solidFill>
                  <a:srgbClr val="F8F8F2"/>
                </a:solidFill>
                <a:latin typeface="Fira Code" panose="020B0509050000020004" pitchFamily="49" charset="0"/>
              </a:rPr>
              <a:t>,</a:t>
            </a:r>
          </a:p>
          <a:p>
            <a:r>
              <a:rPr lang="en-US" dirty="0">
                <a:solidFill>
                  <a:srgbClr val="8BE9FE"/>
                </a:solidFill>
                <a:latin typeface="Fira Code" panose="020B0509050000020004" pitchFamily="49" charset="0"/>
              </a:rPr>
              <a:t>    "</a:t>
            </a:r>
            <a:r>
              <a:rPr lang="en-US" dirty="0">
                <a:solidFill>
                  <a:srgbClr val="8BE9FD"/>
                </a:solidFill>
                <a:latin typeface="Fira Code" panose="020B0509050000020004" pitchFamily="49" charset="0"/>
              </a:rPr>
              <a:t>content</a:t>
            </a:r>
            <a:r>
              <a:rPr lang="en-US" dirty="0">
                <a:solidFill>
                  <a:srgbClr val="8BE9FE"/>
                </a:solidFill>
                <a:latin typeface="Fira Code" panose="020B0509050000020004" pitchFamily="49" charset="0"/>
              </a:rPr>
              <a:t>"</a:t>
            </a:r>
            <a:r>
              <a:rPr lang="en-US" dirty="0">
                <a:solidFill>
                  <a:srgbClr val="FF79C6"/>
                </a:solidFill>
                <a:latin typeface="Fira Code" panose="020B0509050000020004" pitchFamily="49" charset="0"/>
              </a:rPr>
              <a:t>:</a:t>
            </a:r>
            <a:r>
              <a:rPr lang="en-US" dirty="0">
                <a:solidFill>
                  <a:srgbClr val="F8F8F2"/>
                </a:solidFill>
                <a:latin typeface="Fira Code" panose="020B0509050000020004" pitchFamily="49" charset="0"/>
              </a:rPr>
              <a:t> </a:t>
            </a:r>
            <a:r>
              <a:rPr lang="en-US" dirty="0">
                <a:solidFill>
                  <a:srgbClr val="E9F284"/>
                </a:solidFill>
                <a:latin typeface="Fira Code" panose="020B0509050000020004" pitchFamily="49" charset="0"/>
              </a:rPr>
              <a:t>"new </a:t>
            </a:r>
            <a:r>
              <a:rPr lang="en-US" dirty="0">
                <a:solidFill>
                  <a:srgbClr val="F1FA8C"/>
                </a:solidFill>
                <a:latin typeface="Fira Code" panose="020B0509050000020004" pitchFamily="49" charset="0"/>
              </a:rPr>
              <a:t>content</a:t>
            </a:r>
            <a:r>
              <a:rPr lang="en-US" dirty="0">
                <a:solidFill>
                  <a:srgbClr val="E9F284"/>
                </a:solidFill>
                <a:latin typeface="Fira Code" panose="020B0509050000020004" pitchFamily="49" charset="0"/>
              </a:rPr>
              <a:t>"</a:t>
            </a:r>
            <a:r>
              <a:rPr lang="en-US" dirty="0">
                <a:solidFill>
                  <a:srgbClr val="F8F8F2"/>
                </a:solidFill>
                <a:latin typeface="Fira Code" panose="020B0509050000020004" pitchFamily="49" charset="0"/>
              </a:rPr>
              <a:t>,</a:t>
            </a:r>
          </a:p>
          <a:p>
            <a:r>
              <a:rPr lang="en-US" dirty="0">
                <a:solidFill>
                  <a:srgbClr val="8BE9FE"/>
                </a:solidFill>
                <a:latin typeface="Fira Code" panose="020B0509050000020004" pitchFamily="49" charset="0"/>
              </a:rPr>
              <a:t>    "</a:t>
            </a:r>
            <a:r>
              <a:rPr lang="en-US" dirty="0" err="1">
                <a:solidFill>
                  <a:srgbClr val="8BE9FD"/>
                </a:solidFill>
                <a:latin typeface="Fira Code" panose="020B0509050000020004" pitchFamily="49" charset="0"/>
              </a:rPr>
              <a:t>author_id</a:t>
            </a:r>
            <a:r>
              <a:rPr lang="en-US" dirty="0">
                <a:solidFill>
                  <a:srgbClr val="8BE9FE"/>
                </a:solidFill>
                <a:latin typeface="Fira Code" panose="020B0509050000020004" pitchFamily="49" charset="0"/>
              </a:rPr>
              <a:t>"</a:t>
            </a:r>
            <a:r>
              <a:rPr lang="en-US" dirty="0">
                <a:solidFill>
                  <a:srgbClr val="FF79C6"/>
                </a:solidFill>
                <a:latin typeface="Fira Code" panose="020B0509050000020004" pitchFamily="49" charset="0"/>
              </a:rPr>
              <a:t>:</a:t>
            </a:r>
            <a:r>
              <a:rPr lang="en-US" dirty="0">
                <a:solidFill>
                  <a:srgbClr val="F8F8F2"/>
                </a:solidFill>
                <a:latin typeface="Fira Code" panose="020B0509050000020004" pitchFamily="49" charset="0"/>
              </a:rPr>
              <a:t> </a:t>
            </a:r>
            <a:r>
              <a:rPr lang="en-US" dirty="0">
                <a:solidFill>
                  <a:srgbClr val="BD93F9"/>
                </a:solidFill>
                <a:latin typeface="Fira Code" panose="020B0509050000020004" pitchFamily="49" charset="0"/>
              </a:rPr>
              <a:t>1</a:t>
            </a:r>
            <a:endParaRPr lang="en-US" dirty="0">
              <a:solidFill>
                <a:srgbClr val="F8F8F2"/>
              </a:solidFill>
              <a:latin typeface="Fira Code" panose="020B0509050000020004" pitchFamily="49" charset="0"/>
            </a:endParaRPr>
          </a:p>
          <a:p>
            <a:r>
              <a:rPr lang="en-US" dirty="0">
                <a:solidFill>
                  <a:srgbClr val="F8F8F2"/>
                </a:solidFill>
                <a:latin typeface="Fira Code" panose="020B0509050000020004" pitchFamily="49" charset="0"/>
              </a:rPr>
              <a:t>  }</a:t>
            </a:r>
          </a:p>
          <a:p>
            <a:r>
              <a:rPr lang="en-US" dirty="0">
                <a:solidFill>
                  <a:srgbClr val="F8F8F2"/>
                </a:solidFill>
                <a:latin typeface="Fira Code" panose="020B0509050000020004" pitchFamily="49" charset="0"/>
              </a:rPr>
              <a:t>}</a:t>
            </a:r>
            <a:endParaRPr lang="en-US" b="0" dirty="0">
              <a:solidFill>
                <a:srgbClr val="F8F8F2"/>
              </a:solidFill>
              <a:effectLst/>
              <a:latin typeface="Fira Code" panose="020B0509050000020004" pitchFamily="49" charset="0"/>
            </a:endParaRPr>
          </a:p>
        </p:txBody>
      </p:sp>
      <p:cxnSp>
        <p:nvCxnSpPr>
          <p:cNvPr id="6" name="Gerade Verbindung mit Pfeil 5">
            <a:extLst>
              <a:ext uri="{FF2B5EF4-FFF2-40B4-BE49-F238E27FC236}">
                <a16:creationId xmlns:a16="http://schemas.microsoft.com/office/drawing/2014/main" id="{93C5D622-E5DB-42AD-AE28-60E04C1B82F9}"/>
              </a:ext>
            </a:extLst>
          </p:cNvPr>
          <p:cNvCxnSpPr>
            <a:cxnSpLocks/>
          </p:cNvCxnSpPr>
          <p:nvPr/>
        </p:nvCxnSpPr>
        <p:spPr>
          <a:xfrm flipV="1">
            <a:off x="4943260" y="3148836"/>
            <a:ext cx="0" cy="886900"/>
          </a:xfrm>
          <a:prstGeom prst="straightConnector1">
            <a:avLst/>
          </a:prstGeom>
          <a:ln w="12700">
            <a:solidFill>
              <a:srgbClr val="FFB86C"/>
            </a:solidFill>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C4439737-713B-40A9-AE6A-661D47CF372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9" name="Titel 1">
            <a:extLst>
              <a:ext uri="{FF2B5EF4-FFF2-40B4-BE49-F238E27FC236}">
                <a16:creationId xmlns:a16="http://schemas.microsoft.com/office/drawing/2014/main" id="{281473D2-0DE6-47D2-BDAE-97CCBF9E54DB}"/>
              </a:ext>
            </a:extLst>
          </p:cNvPr>
          <p:cNvSpPr>
            <a:spLocks noGrp="1"/>
          </p:cNvSpPr>
          <p:nvPr>
            <p:ph type="title"/>
          </p:nvPr>
        </p:nvSpPr>
        <p:spPr>
          <a:xfrm>
            <a:off x="1754318" y="456512"/>
            <a:ext cx="8683364" cy="1325563"/>
          </a:xfrm>
        </p:spPr>
        <p:txBody>
          <a:bodyPr/>
          <a:lstStyle/>
          <a:p>
            <a:pPr algn="ctr"/>
            <a:r>
              <a:rPr lang="de-DE" dirty="0">
                <a:solidFill>
                  <a:schemeClr val="bg1"/>
                </a:solidFill>
              </a:rPr>
              <a:t>Mutation - Beispiel</a:t>
            </a:r>
          </a:p>
        </p:txBody>
      </p:sp>
    </p:spTree>
    <p:extLst>
      <p:ext uri="{BB962C8B-B14F-4D97-AF65-F5344CB8AC3E}">
        <p14:creationId xmlns:p14="http://schemas.microsoft.com/office/powerpoint/2010/main" val="210580986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8EFBE8A8-51BD-47A6-A36F-82FE9757006D}"/>
              </a:ext>
            </a:extLst>
          </p:cNvPr>
          <p:cNvSpPr/>
          <p:nvPr/>
        </p:nvSpPr>
        <p:spPr>
          <a:xfrm>
            <a:off x="318550" y="2690336"/>
            <a:ext cx="7223532" cy="1477328"/>
          </a:xfrm>
          <a:prstGeom prst="rect">
            <a:avLst/>
          </a:prstGeom>
        </p:spPr>
        <p:txBody>
          <a:bodyPr wrap="square">
            <a:spAutoFit/>
          </a:bodyPr>
          <a:lstStyle/>
          <a:p>
            <a:r>
              <a:rPr lang="de-DE" dirty="0" err="1">
                <a:solidFill>
                  <a:srgbClr val="FF79C6"/>
                </a:solidFill>
                <a:latin typeface="Fira Code" panose="020B0509050000020004" pitchFamily="49" charset="0"/>
              </a:rPr>
              <a:t>mutation</a:t>
            </a:r>
            <a:r>
              <a:rPr lang="de-DE" dirty="0">
                <a:solidFill>
                  <a:srgbClr val="F8F8F2"/>
                </a:solidFill>
                <a:latin typeface="Fira Code" panose="020B0509050000020004" pitchFamily="49" charset="0"/>
              </a:rPr>
              <a:t> </a:t>
            </a:r>
            <a:r>
              <a:rPr lang="de-DE" dirty="0" err="1">
                <a:solidFill>
                  <a:srgbClr val="50FA7B"/>
                </a:solidFill>
                <a:latin typeface="Fira Code" panose="020B0509050000020004" pitchFamily="49" charset="0"/>
              </a:rPr>
              <a:t>CreatePostMutation</a:t>
            </a:r>
            <a:r>
              <a:rPr lang="de-DE" dirty="0">
                <a:solidFill>
                  <a:srgbClr val="F8F8F2"/>
                </a:solidFill>
                <a:latin typeface="Fira Code" panose="020B0509050000020004" pitchFamily="49" charset="0"/>
              </a:rPr>
              <a:t>(</a:t>
            </a:r>
            <a:r>
              <a:rPr lang="de-DE" i="1" dirty="0">
                <a:solidFill>
                  <a:srgbClr val="FFB86C"/>
                </a:solidFill>
                <a:latin typeface="Fira Code" panose="020B0509050000020004" pitchFamily="49" charset="0"/>
              </a:rPr>
              <a:t>$</a:t>
            </a:r>
            <a:r>
              <a:rPr lang="de-DE" i="1" dirty="0" err="1">
                <a:solidFill>
                  <a:srgbClr val="FFB86C"/>
                </a:solidFill>
                <a:latin typeface="Fira Code" panose="020B0509050000020004" pitchFamily="49" charset="0"/>
              </a:rPr>
              <a:t>newPost</a:t>
            </a:r>
            <a:r>
              <a:rPr lang="de-DE" dirty="0">
                <a:solidFill>
                  <a:srgbClr val="FF79C6"/>
                </a:solidFill>
                <a:latin typeface="Fira Code" panose="020B0509050000020004" pitchFamily="49" charset="0"/>
              </a:rPr>
              <a:t>:</a:t>
            </a:r>
            <a:r>
              <a:rPr lang="de-DE" dirty="0">
                <a:solidFill>
                  <a:srgbClr val="F8F8F2"/>
                </a:solidFill>
                <a:latin typeface="Fira Code" panose="020B0509050000020004" pitchFamily="49" charset="0"/>
              </a:rPr>
              <a:t> </a:t>
            </a:r>
            <a:r>
              <a:rPr lang="de-DE" i="1" dirty="0" err="1">
                <a:solidFill>
                  <a:srgbClr val="8BE9FD"/>
                </a:solidFill>
                <a:latin typeface="Fira Code" panose="020B0509050000020004" pitchFamily="49" charset="0"/>
              </a:rPr>
              <a:t>PostInput</a:t>
            </a:r>
            <a:r>
              <a:rPr lang="de-DE" dirty="0">
                <a:solidFill>
                  <a:srgbClr val="F8F8F2"/>
                </a:solidFill>
                <a:latin typeface="Fira Code" panose="020B0509050000020004" pitchFamily="49" charset="0"/>
              </a:rPr>
              <a:t>) {</a:t>
            </a:r>
          </a:p>
          <a:p>
            <a:r>
              <a:rPr lang="de-DE" dirty="0">
                <a:solidFill>
                  <a:srgbClr val="F1FA8C"/>
                </a:solidFill>
                <a:latin typeface="Fira Code" panose="020B0509050000020004" pitchFamily="49" charset="0"/>
              </a:rPr>
              <a:t>  </a:t>
            </a:r>
            <a:r>
              <a:rPr lang="de-DE" dirty="0" err="1">
                <a:solidFill>
                  <a:srgbClr val="F1FA8C"/>
                </a:solidFill>
                <a:latin typeface="Fira Code" panose="020B0509050000020004" pitchFamily="49" charset="0"/>
              </a:rPr>
              <a:t>createPost</a:t>
            </a:r>
            <a:r>
              <a:rPr lang="de-DE" dirty="0">
                <a:solidFill>
                  <a:srgbClr val="F8F8F2"/>
                </a:solidFill>
                <a:latin typeface="Fira Code" panose="020B0509050000020004" pitchFamily="49" charset="0"/>
              </a:rPr>
              <a:t>(</a:t>
            </a:r>
            <a:r>
              <a:rPr lang="de-DE" i="1" dirty="0" err="1">
                <a:solidFill>
                  <a:srgbClr val="FFB86C"/>
                </a:solidFill>
                <a:latin typeface="Fira Code" panose="020B0509050000020004" pitchFamily="49" charset="0"/>
              </a:rPr>
              <a:t>post</a:t>
            </a:r>
            <a:r>
              <a:rPr lang="de-DE" dirty="0">
                <a:solidFill>
                  <a:srgbClr val="FF79C6"/>
                </a:solidFill>
                <a:latin typeface="Fira Code" panose="020B0509050000020004" pitchFamily="49" charset="0"/>
              </a:rPr>
              <a:t>:</a:t>
            </a:r>
            <a:r>
              <a:rPr lang="de-DE" dirty="0">
                <a:solidFill>
                  <a:srgbClr val="F8F8F2"/>
                </a:solidFill>
                <a:latin typeface="Fira Code" panose="020B0509050000020004" pitchFamily="49" charset="0"/>
              </a:rPr>
              <a:t> $</a:t>
            </a:r>
            <a:r>
              <a:rPr lang="de-DE" dirty="0" err="1">
                <a:solidFill>
                  <a:srgbClr val="F8F8F2"/>
                </a:solidFill>
                <a:latin typeface="Fira Code" panose="020B0509050000020004" pitchFamily="49" charset="0"/>
              </a:rPr>
              <a:t>newPost</a:t>
            </a:r>
            <a:r>
              <a:rPr lang="de-DE" dirty="0">
                <a:solidFill>
                  <a:srgbClr val="F8F8F2"/>
                </a:solidFill>
                <a:latin typeface="Fira Code" panose="020B0509050000020004" pitchFamily="49" charset="0"/>
              </a:rPr>
              <a:t>) {</a:t>
            </a:r>
          </a:p>
          <a:p>
            <a:r>
              <a:rPr lang="de-DE" dirty="0">
                <a:solidFill>
                  <a:srgbClr val="F8F8F2"/>
                </a:solidFill>
                <a:latin typeface="Fira Code" panose="020B0509050000020004" pitchFamily="49" charset="0"/>
              </a:rPr>
              <a:t>    </a:t>
            </a:r>
            <a:r>
              <a:rPr lang="de-DE" dirty="0" err="1">
                <a:solidFill>
                  <a:srgbClr val="F1FA8C"/>
                </a:solidFill>
                <a:latin typeface="Fira Code" panose="020B0509050000020004" pitchFamily="49" charset="0"/>
              </a:rPr>
              <a:t>id</a:t>
            </a:r>
            <a:endParaRPr lang="de-DE" dirty="0">
              <a:solidFill>
                <a:srgbClr val="F1FA8C"/>
              </a:solidFill>
              <a:latin typeface="Fira Code" panose="020B0509050000020004" pitchFamily="49" charset="0"/>
            </a:endParaRPr>
          </a:p>
          <a:p>
            <a:r>
              <a:rPr lang="de-DE" dirty="0">
                <a:solidFill>
                  <a:srgbClr val="F8F8F2"/>
                </a:solidFill>
                <a:latin typeface="Fira Code" panose="020B0509050000020004" pitchFamily="49" charset="0"/>
              </a:rPr>
              <a:t>  }</a:t>
            </a:r>
          </a:p>
          <a:p>
            <a:r>
              <a:rPr lang="de-DE" dirty="0">
                <a:solidFill>
                  <a:srgbClr val="F8F8F2"/>
                </a:solidFill>
                <a:latin typeface="Fira Code" panose="020B0509050000020004" pitchFamily="49" charset="0"/>
              </a:rPr>
              <a:t>}</a:t>
            </a:r>
          </a:p>
        </p:txBody>
      </p:sp>
      <p:sp>
        <p:nvSpPr>
          <p:cNvPr id="4" name="Rechteck 3">
            <a:extLst>
              <a:ext uri="{FF2B5EF4-FFF2-40B4-BE49-F238E27FC236}">
                <a16:creationId xmlns:a16="http://schemas.microsoft.com/office/drawing/2014/main" id="{5E6576B4-AA79-4404-B8D3-42A5811CC683}"/>
              </a:ext>
            </a:extLst>
          </p:cNvPr>
          <p:cNvSpPr/>
          <p:nvPr/>
        </p:nvSpPr>
        <p:spPr>
          <a:xfrm>
            <a:off x="9056915" y="2303335"/>
            <a:ext cx="2985137" cy="2031325"/>
          </a:xfrm>
          <a:prstGeom prst="rect">
            <a:avLst/>
          </a:prstGeom>
        </p:spPr>
        <p:txBody>
          <a:bodyPr wrap="square">
            <a:spAutoFit/>
          </a:bodyPr>
          <a:lstStyle/>
          <a:p>
            <a:r>
              <a:rPr lang="de-DE" dirty="0">
                <a:solidFill>
                  <a:srgbClr val="F8F8F2"/>
                </a:solidFill>
                <a:latin typeface="Fira Code" panose="020B0509050000020004" pitchFamily="49" charset="0"/>
              </a:rPr>
              <a:t>{</a:t>
            </a:r>
          </a:p>
          <a:p>
            <a:r>
              <a:rPr lang="de-DE" dirty="0">
                <a:solidFill>
                  <a:srgbClr val="8BE9FE"/>
                </a:solidFill>
                <a:latin typeface="Fira Code" panose="020B0509050000020004" pitchFamily="49" charset="0"/>
              </a:rPr>
              <a:t>  "</a:t>
            </a:r>
            <a:r>
              <a:rPr lang="de-DE" dirty="0" err="1">
                <a:solidFill>
                  <a:srgbClr val="8BE9FD"/>
                </a:solidFill>
                <a:latin typeface="Fira Code" panose="020B0509050000020004" pitchFamily="49" charset="0"/>
              </a:rPr>
              <a:t>data</a:t>
            </a:r>
            <a:r>
              <a:rPr lang="de-DE" dirty="0">
                <a:solidFill>
                  <a:srgbClr val="8BE9FE"/>
                </a:solidFill>
                <a:latin typeface="Fira Code" panose="020B0509050000020004" pitchFamily="49" charset="0"/>
              </a:rPr>
              <a:t>"</a:t>
            </a:r>
            <a:r>
              <a:rPr lang="de-DE" dirty="0">
                <a:solidFill>
                  <a:srgbClr val="FF79C6"/>
                </a:solidFill>
                <a:latin typeface="Fira Code" panose="020B0509050000020004" pitchFamily="49" charset="0"/>
              </a:rPr>
              <a:t>:</a:t>
            </a:r>
            <a:r>
              <a:rPr lang="de-DE" dirty="0">
                <a:solidFill>
                  <a:srgbClr val="F8F8F2"/>
                </a:solidFill>
                <a:latin typeface="Fira Code" panose="020B0509050000020004" pitchFamily="49" charset="0"/>
              </a:rPr>
              <a:t> {</a:t>
            </a:r>
          </a:p>
          <a:p>
            <a:r>
              <a:rPr lang="de-DE" dirty="0">
                <a:solidFill>
                  <a:srgbClr val="8BE9FE"/>
                </a:solidFill>
                <a:latin typeface="Fira Code" panose="020B0509050000020004" pitchFamily="49" charset="0"/>
              </a:rPr>
              <a:t>    "</a:t>
            </a:r>
            <a:r>
              <a:rPr lang="de-DE" dirty="0" err="1">
                <a:solidFill>
                  <a:srgbClr val="8BE9FD"/>
                </a:solidFill>
                <a:latin typeface="Fira Code" panose="020B0509050000020004" pitchFamily="49" charset="0"/>
              </a:rPr>
              <a:t>createPost</a:t>
            </a:r>
            <a:r>
              <a:rPr lang="de-DE" dirty="0">
                <a:solidFill>
                  <a:srgbClr val="8BE9FE"/>
                </a:solidFill>
                <a:latin typeface="Fira Code" panose="020B0509050000020004" pitchFamily="49" charset="0"/>
              </a:rPr>
              <a:t>"</a:t>
            </a:r>
            <a:r>
              <a:rPr lang="de-DE" dirty="0">
                <a:solidFill>
                  <a:srgbClr val="FF79C6"/>
                </a:solidFill>
                <a:latin typeface="Fira Code" panose="020B0509050000020004" pitchFamily="49" charset="0"/>
              </a:rPr>
              <a:t>:</a:t>
            </a:r>
            <a:r>
              <a:rPr lang="de-DE" dirty="0">
                <a:solidFill>
                  <a:srgbClr val="F8F8F2"/>
                </a:solidFill>
                <a:latin typeface="Fira Code" panose="020B0509050000020004" pitchFamily="49" charset="0"/>
              </a:rPr>
              <a:t> {</a:t>
            </a:r>
          </a:p>
          <a:p>
            <a:r>
              <a:rPr lang="de-DE" dirty="0">
                <a:solidFill>
                  <a:srgbClr val="8BE9FE"/>
                </a:solidFill>
                <a:latin typeface="Fira Code" panose="020B0509050000020004" pitchFamily="49" charset="0"/>
              </a:rPr>
              <a:t>      "</a:t>
            </a:r>
            <a:r>
              <a:rPr lang="de-DE" dirty="0" err="1">
                <a:solidFill>
                  <a:srgbClr val="8BE9FD"/>
                </a:solidFill>
                <a:latin typeface="Fira Code" panose="020B0509050000020004" pitchFamily="49" charset="0"/>
              </a:rPr>
              <a:t>id</a:t>
            </a:r>
            <a:r>
              <a:rPr lang="de-DE" dirty="0">
                <a:solidFill>
                  <a:srgbClr val="8BE9FE"/>
                </a:solidFill>
                <a:latin typeface="Fira Code" panose="020B0509050000020004" pitchFamily="49" charset="0"/>
              </a:rPr>
              <a:t>"</a:t>
            </a:r>
            <a:r>
              <a:rPr lang="de-DE" dirty="0">
                <a:solidFill>
                  <a:srgbClr val="FF79C6"/>
                </a:solidFill>
                <a:latin typeface="Fira Code" panose="020B0509050000020004" pitchFamily="49" charset="0"/>
              </a:rPr>
              <a:t>:</a:t>
            </a:r>
            <a:r>
              <a:rPr lang="de-DE" dirty="0">
                <a:solidFill>
                  <a:srgbClr val="F8F8F2"/>
                </a:solidFill>
                <a:latin typeface="Fira Code" panose="020B0509050000020004" pitchFamily="49" charset="0"/>
              </a:rPr>
              <a:t> </a:t>
            </a:r>
            <a:r>
              <a:rPr lang="de-DE" dirty="0">
                <a:solidFill>
                  <a:srgbClr val="E9F284"/>
                </a:solidFill>
                <a:latin typeface="Fira Code" panose="020B0509050000020004" pitchFamily="49" charset="0"/>
              </a:rPr>
              <a:t>"</a:t>
            </a:r>
            <a:r>
              <a:rPr lang="de-DE" dirty="0">
                <a:solidFill>
                  <a:srgbClr val="F1FA8C"/>
                </a:solidFill>
                <a:latin typeface="Fira Code" panose="020B0509050000020004" pitchFamily="49" charset="0"/>
              </a:rPr>
              <a:t>150</a:t>
            </a:r>
            <a:r>
              <a:rPr lang="de-DE" dirty="0">
                <a:solidFill>
                  <a:srgbClr val="E9F284"/>
                </a:solidFill>
                <a:latin typeface="Fira Code" panose="020B0509050000020004" pitchFamily="49" charset="0"/>
              </a:rPr>
              <a:t>"</a:t>
            </a:r>
            <a:endParaRPr lang="de-DE" dirty="0">
              <a:solidFill>
                <a:srgbClr val="F8F8F2"/>
              </a:solidFill>
              <a:latin typeface="Fira Code" panose="020B0509050000020004" pitchFamily="49" charset="0"/>
            </a:endParaRPr>
          </a:p>
          <a:p>
            <a:r>
              <a:rPr lang="de-DE" dirty="0">
                <a:solidFill>
                  <a:srgbClr val="F8F8F2"/>
                </a:solidFill>
                <a:latin typeface="Fira Code" panose="020B0509050000020004" pitchFamily="49" charset="0"/>
              </a:rPr>
              <a:t>    }</a:t>
            </a:r>
          </a:p>
          <a:p>
            <a:r>
              <a:rPr lang="de-DE" dirty="0">
                <a:solidFill>
                  <a:srgbClr val="F8F8F2"/>
                </a:solidFill>
                <a:latin typeface="Fira Code" panose="020B0509050000020004" pitchFamily="49" charset="0"/>
              </a:rPr>
              <a:t>  }</a:t>
            </a:r>
          </a:p>
          <a:p>
            <a:r>
              <a:rPr lang="de-DE" dirty="0">
                <a:solidFill>
                  <a:srgbClr val="F8F8F2"/>
                </a:solidFill>
                <a:latin typeface="Fira Code" panose="020B0509050000020004" pitchFamily="49" charset="0"/>
              </a:rPr>
              <a:t>}</a:t>
            </a:r>
            <a:endParaRPr lang="de-DE" b="0" dirty="0">
              <a:solidFill>
                <a:srgbClr val="F8F8F2"/>
              </a:solidFill>
              <a:effectLst/>
              <a:latin typeface="Fira Code" panose="020B0509050000020004" pitchFamily="49" charset="0"/>
            </a:endParaRPr>
          </a:p>
        </p:txBody>
      </p:sp>
      <p:cxnSp>
        <p:nvCxnSpPr>
          <p:cNvPr id="12" name="Gerader Verbinder 11">
            <a:extLst>
              <a:ext uri="{FF2B5EF4-FFF2-40B4-BE49-F238E27FC236}">
                <a16:creationId xmlns:a16="http://schemas.microsoft.com/office/drawing/2014/main" id="{3345C5A0-9728-40FB-9988-BC984E07E8D2}"/>
              </a:ext>
            </a:extLst>
          </p:cNvPr>
          <p:cNvCxnSpPr>
            <a:cxnSpLocks/>
          </p:cNvCxnSpPr>
          <p:nvPr/>
        </p:nvCxnSpPr>
        <p:spPr>
          <a:xfrm>
            <a:off x="8105847" y="1753173"/>
            <a:ext cx="0" cy="3843230"/>
          </a:xfrm>
          <a:prstGeom prst="line">
            <a:avLst/>
          </a:prstGeom>
          <a:ln w="1270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pic>
        <p:nvPicPr>
          <p:cNvPr id="10" name="Picture 6">
            <a:extLst>
              <a:ext uri="{FF2B5EF4-FFF2-40B4-BE49-F238E27FC236}">
                <a16:creationId xmlns:a16="http://schemas.microsoft.com/office/drawing/2014/main" id="{0D871509-E1AB-4802-8ECA-F5115830733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11" name="Rechteck 10">
            <a:extLst>
              <a:ext uri="{FF2B5EF4-FFF2-40B4-BE49-F238E27FC236}">
                <a16:creationId xmlns:a16="http://schemas.microsoft.com/office/drawing/2014/main" id="{2AD166BA-B356-486A-B8E2-B2983BAB0898}"/>
              </a:ext>
            </a:extLst>
          </p:cNvPr>
          <p:cNvSpPr/>
          <p:nvPr/>
        </p:nvSpPr>
        <p:spPr>
          <a:xfrm>
            <a:off x="3957817" y="3850253"/>
            <a:ext cx="6096000" cy="2031325"/>
          </a:xfrm>
          <a:prstGeom prst="rect">
            <a:avLst/>
          </a:prstGeom>
        </p:spPr>
        <p:txBody>
          <a:bodyPr>
            <a:spAutoFit/>
          </a:bodyPr>
          <a:lstStyle/>
          <a:p>
            <a:r>
              <a:rPr lang="en-US" dirty="0">
                <a:solidFill>
                  <a:srgbClr val="F8F8F2"/>
                </a:solidFill>
                <a:latin typeface="Fira Code" panose="020B0509050000020004" pitchFamily="49" charset="0"/>
              </a:rPr>
              <a:t>{</a:t>
            </a:r>
          </a:p>
          <a:p>
            <a:r>
              <a:rPr lang="en-US" dirty="0">
                <a:solidFill>
                  <a:srgbClr val="8BE9FE"/>
                </a:solidFill>
                <a:latin typeface="Fira Code" panose="020B0509050000020004" pitchFamily="49" charset="0"/>
              </a:rPr>
              <a:t>  "</a:t>
            </a:r>
            <a:r>
              <a:rPr lang="en-US" dirty="0" err="1">
                <a:solidFill>
                  <a:srgbClr val="8BE9FD"/>
                </a:solidFill>
                <a:latin typeface="Fira Code" panose="020B0509050000020004" pitchFamily="49" charset="0"/>
              </a:rPr>
              <a:t>newPost</a:t>
            </a:r>
            <a:r>
              <a:rPr lang="en-US" dirty="0">
                <a:solidFill>
                  <a:srgbClr val="8BE9FE"/>
                </a:solidFill>
                <a:latin typeface="Fira Code" panose="020B0509050000020004" pitchFamily="49" charset="0"/>
              </a:rPr>
              <a:t>"</a:t>
            </a:r>
            <a:r>
              <a:rPr lang="en-US" dirty="0">
                <a:solidFill>
                  <a:srgbClr val="FF79C6"/>
                </a:solidFill>
                <a:latin typeface="Fira Code" panose="020B0509050000020004" pitchFamily="49" charset="0"/>
              </a:rPr>
              <a:t>:</a:t>
            </a:r>
            <a:r>
              <a:rPr lang="en-US" dirty="0">
                <a:solidFill>
                  <a:srgbClr val="F8F8F2"/>
                </a:solidFill>
                <a:latin typeface="Fira Code" panose="020B0509050000020004" pitchFamily="49" charset="0"/>
              </a:rPr>
              <a:t> {</a:t>
            </a:r>
          </a:p>
          <a:p>
            <a:r>
              <a:rPr lang="en-US" dirty="0">
                <a:solidFill>
                  <a:srgbClr val="8BE9FE"/>
                </a:solidFill>
                <a:latin typeface="Fira Code" panose="020B0509050000020004" pitchFamily="49" charset="0"/>
              </a:rPr>
              <a:t>    “</a:t>
            </a:r>
            <a:r>
              <a:rPr lang="en-US" dirty="0">
                <a:solidFill>
                  <a:srgbClr val="8BE9FD"/>
                </a:solidFill>
                <a:latin typeface="Fira Code" panose="020B0509050000020004" pitchFamily="49" charset="0"/>
              </a:rPr>
              <a:t>title</a:t>
            </a:r>
            <a:r>
              <a:rPr lang="en-US" dirty="0">
                <a:solidFill>
                  <a:srgbClr val="8BE9FE"/>
                </a:solidFill>
                <a:latin typeface="Fira Code" panose="020B0509050000020004" pitchFamily="49" charset="0"/>
              </a:rPr>
              <a:t>"</a:t>
            </a:r>
            <a:r>
              <a:rPr lang="en-US" dirty="0">
                <a:solidFill>
                  <a:srgbClr val="FF79C6"/>
                </a:solidFill>
                <a:latin typeface="Fira Code" panose="020B0509050000020004" pitchFamily="49" charset="0"/>
              </a:rPr>
              <a:t>:</a:t>
            </a:r>
            <a:r>
              <a:rPr lang="en-US" dirty="0">
                <a:solidFill>
                  <a:srgbClr val="F8F8F2"/>
                </a:solidFill>
                <a:latin typeface="Fira Code" panose="020B0509050000020004" pitchFamily="49" charset="0"/>
              </a:rPr>
              <a:t> </a:t>
            </a:r>
            <a:r>
              <a:rPr lang="en-US" dirty="0">
                <a:solidFill>
                  <a:srgbClr val="E9F284"/>
                </a:solidFill>
                <a:latin typeface="Fira Code" panose="020B0509050000020004" pitchFamily="49" charset="0"/>
              </a:rPr>
              <a:t>"new </a:t>
            </a:r>
            <a:r>
              <a:rPr lang="en-US" dirty="0">
                <a:solidFill>
                  <a:srgbClr val="F1FA8C"/>
                </a:solidFill>
                <a:latin typeface="Fira Code" panose="020B0509050000020004" pitchFamily="49" charset="0"/>
              </a:rPr>
              <a:t>title</a:t>
            </a:r>
            <a:r>
              <a:rPr lang="en-US" dirty="0">
                <a:solidFill>
                  <a:srgbClr val="E9F284"/>
                </a:solidFill>
                <a:latin typeface="Fira Code" panose="020B0509050000020004" pitchFamily="49" charset="0"/>
              </a:rPr>
              <a:t>"</a:t>
            </a:r>
            <a:r>
              <a:rPr lang="en-US" dirty="0">
                <a:solidFill>
                  <a:srgbClr val="F8F8F2"/>
                </a:solidFill>
                <a:latin typeface="Fira Code" panose="020B0509050000020004" pitchFamily="49" charset="0"/>
              </a:rPr>
              <a:t>,</a:t>
            </a:r>
          </a:p>
          <a:p>
            <a:r>
              <a:rPr lang="en-US" dirty="0">
                <a:solidFill>
                  <a:srgbClr val="8BE9FE"/>
                </a:solidFill>
                <a:latin typeface="Fira Code" panose="020B0509050000020004" pitchFamily="49" charset="0"/>
              </a:rPr>
              <a:t>    "</a:t>
            </a:r>
            <a:r>
              <a:rPr lang="en-US" dirty="0">
                <a:solidFill>
                  <a:srgbClr val="8BE9FD"/>
                </a:solidFill>
                <a:latin typeface="Fira Code" panose="020B0509050000020004" pitchFamily="49" charset="0"/>
              </a:rPr>
              <a:t>content</a:t>
            </a:r>
            <a:r>
              <a:rPr lang="en-US" dirty="0">
                <a:solidFill>
                  <a:srgbClr val="8BE9FE"/>
                </a:solidFill>
                <a:latin typeface="Fira Code" panose="020B0509050000020004" pitchFamily="49" charset="0"/>
              </a:rPr>
              <a:t>"</a:t>
            </a:r>
            <a:r>
              <a:rPr lang="en-US" dirty="0">
                <a:solidFill>
                  <a:srgbClr val="FF79C6"/>
                </a:solidFill>
                <a:latin typeface="Fira Code" panose="020B0509050000020004" pitchFamily="49" charset="0"/>
              </a:rPr>
              <a:t>:</a:t>
            </a:r>
            <a:r>
              <a:rPr lang="en-US" dirty="0">
                <a:solidFill>
                  <a:srgbClr val="F8F8F2"/>
                </a:solidFill>
                <a:latin typeface="Fira Code" panose="020B0509050000020004" pitchFamily="49" charset="0"/>
              </a:rPr>
              <a:t> </a:t>
            </a:r>
            <a:r>
              <a:rPr lang="en-US" dirty="0">
                <a:solidFill>
                  <a:srgbClr val="E9F284"/>
                </a:solidFill>
                <a:latin typeface="Fira Code" panose="020B0509050000020004" pitchFamily="49" charset="0"/>
              </a:rPr>
              <a:t>"new </a:t>
            </a:r>
            <a:r>
              <a:rPr lang="en-US" dirty="0">
                <a:solidFill>
                  <a:srgbClr val="F1FA8C"/>
                </a:solidFill>
                <a:latin typeface="Fira Code" panose="020B0509050000020004" pitchFamily="49" charset="0"/>
              </a:rPr>
              <a:t>content</a:t>
            </a:r>
            <a:r>
              <a:rPr lang="en-US" dirty="0">
                <a:solidFill>
                  <a:srgbClr val="E9F284"/>
                </a:solidFill>
                <a:latin typeface="Fira Code" panose="020B0509050000020004" pitchFamily="49" charset="0"/>
              </a:rPr>
              <a:t>"</a:t>
            </a:r>
            <a:r>
              <a:rPr lang="en-US" dirty="0">
                <a:solidFill>
                  <a:srgbClr val="F8F8F2"/>
                </a:solidFill>
                <a:latin typeface="Fira Code" panose="020B0509050000020004" pitchFamily="49" charset="0"/>
              </a:rPr>
              <a:t>,</a:t>
            </a:r>
          </a:p>
          <a:p>
            <a:r>
              <a:rPr lang="en-US" dirty="0">
                <a:solidFill>
                  <a:srgbClr val="8BE9FE"/>
                </a:solidFill>
                <a:latin typeface="Fira Code" panose="020B0509050000020004" pitchFamily="49" charset="0"/>
              </a:rPr>
              <a:t>    "</a:t>
            </a:r>
            <a:r>
              <a:rPr lang="en-US" dirty="0" err="1">
                <a:solidFill>
                  <a:srgbClr val="8BE9FD"/>
                </a:solidFill>
                <a:latin typeface="Fira Code" panose="020B0509050000020004" pitchFamily="49" charset="0"/>
              </a:rPr>
              <a:t>author_id</a:t>
            </a:r>
            <a:r>
              <a:rPr lang="en-US" dirty="0">
                <a:solidFill>
                  <a:srgbClr val="8BE9FE"/>
                </a:solidFill>
                <a:latin typeface="Fira Code" panose="020B0509050000020004" pitchFamily="49" charset="0"/>
              </a:rPr>
              <a:t>"</a:t>
            </a:r>
            <a:r>
              <a:rPr lang="en-US" dirty="0">
                <a:solidFill>
                  <a:srgbClr val="FF79C6"/>
                </a:solidFill>
                <a:latin typeface="Fira Code" panose="020B0509050000020004" pitchFamily="49" charset="0"/>
              </a:rPr>
              <a:t>:</a:t>
            </a:r>
            <a:r>
              <a:rPr lang="en-US" dirty="0">
                <a:solidFill>
                  <a:srgbClr val="F8F8F2"/>
                </a:solidFill>
                <a:latin typeface="Fira Code" panose="020B0509050000020004" pitchFamily="49" charset="0"/>
              </a:rPr>
              <a:t> </a:t>
            </a:r>
            <a:r>
              <a:rPr lang="en-US" dirty="0">
                <a:solidFill>
                  <a:srgbClr val="BD93F9"/>
                </a:solidFill>
                <a:latin typeface="Fira Code" panose="020B0509050000020004" pitchFamily="49" charset="0"/>
              </a:rPr>
              <a:t>1</a:t>
            </a:r>
            <a:endParaRPr lang="en-US" dirty="0">
              <a:solidFill>
                <a:srgbClr val="F8F8F2"/>
              </a:solidFill>
              <a:latin typeface="Fira Code" panose="020B0509050000020004" pitchFamily="49" charset="0"/>
            </a:endParaRPr>
          </a:p>
          <a:p>
            <a:r>
              <a:rPr lang="en-US" dirty="0">
                <a:solidFill>
                  <a:srgbClr val="F8F8F2"/>
                </a:solidFill>
                <a:latin typeface="Fira Code" panose="020B0509050000020004" pitchFamily="49" charset="0"/>
              </a:rPr>
              <a:t>  }</a:t>
            </a:r>
          </a:p>
          <a:p>
            <a:r>
              <a:rPr lang="en-US" dirty="0">
                <a:solidFill>
                  <a:srgbClr val="F8F8F2"/>
                </a:solidFill>
                <a:latin typeface="Fira Code" panose="020B0509050000020004" pitchFamily="49" charset="0"/>
              </a:rPr>
              <a:t>}</a:t>
            </a:r>
            <a:endParaRPr lang="en-US" b="0" dirty="0">
              <a:solidFill>
                <a:srgbClr val="F8F8F2"/>
              </a:solidFill>
              <a:effectLst/>
              <a:latin typeface="Fira Code" panose="020B0509050000020004" pitchFamily="49" charset="0"/>
            </a:endParaRPr>
          </a:p>
        </p:txBody>
      </p:sp>
      <p:cxnSp>
        <p:nvCxnSpPr>
          <p:cNvPr id="13" name="Gerade Verbindung mit Pfeil 12">
            <a:extLst>
              <a:ext uri="{FF2B5EF4-FFF2-40B4-BE49-F238E27FC236}">
                <a16:creationId xmlns:a16="http://schemas.microsoft.com/office/drawing/2014/main" id="{BD8F5D8A-62E4-42E8-974B-D8FCF32FD86D}"/>
              </a:ext>
            </a:extLst>
          </p:cNvPr>
          <p:cNvCxnSpPr>
            <a:cxnSpLocks/>
          </p:cNvCxnSpPr>
          <p:nvPr/>
        </p:nvCxnSpPr>
        <p:spPr>
          <a:xfrm flipV="1">
            <a:off x="4943260" y="3148836"/>
            <a:ext cx="0" cy="886900"/>
          </a:xfrm>
          <a:prstGeom prst="straightConnector1">
            <a:avLst/>
          </a:prstGeom>
          <a:ln w="12700">
            <a:solidFill>
              <a:srgbClr val="FFB86C"/>
            </a:solidFill>
            <a:tailEnd type="triangle"/>
          </a:ln>
        </p:spPr>
        <p:style>
          <a:lnRef idx="1">
            <a:schemeClr val="accent1"/>
          </a:lnRef>
          <a:fillRef idx="0">
            <a:schemeClr val="accent1"/>
          </a:fillRef>
          <a:effectRef idx="0">
            <a:schemeClr val="accent1"/>
          </a:effectRef>
          <a:fontRef idx="minor">
            <a:schemeClr val="tx1"/>
          </a:fontRef>
        </p:style>
      </p:cxnSp>
      <p:sp>
        <p:nvSpPr>
          <p:cNvPr id="14" name="Titel 1">
            <a:extLst>
              <a:ext uri="{FF2B5EF4-FFF2-40B4-BE49-F238E27FC236}">
                <a16:creationId xmlns:a16="http://schemas.microsoft.com/office/drawing/2014/main" id="{C44156A4-840D-4FE5-851D-6156594D06D2}"/>
              </a:ext>
            </a:extLst>
          </p:cNvPr>
          <p:cNvSpPr>
            <a:spLocks noGrp="1"/>
          </p:cNvSpPr>
          <p:nvPr>
            <p:ph type="title"/>
          </p:nvPr>
        </p:nvSpPr>
        <p:spPr>
          <a:xfrm>
            <a:off x="1754318" y="456512"/>
            <a:ext cx="8683364" cy="1325563"/>
          </a:xfrm>
        </p:spPr>
        <p:txBody>
          <a:bodyPr/>
          <a:lstStyle/>
          <a:p>
            <a:pPr algn="ctr"/>
            <a:r>
              <a:rPr lang="de-DE" dirty="0">
                <a:solidFill>
                  <a:schemeClr val="bg1"/>
                </a:solidFill>
              </a:rPr>
              <a:t>Mutation - Beispiel</a:t>
            </a:r>
          </a:p>
        </p:txBody>
      </p:sp>
    </p:spTree>
    <p:extLst>
      <p:ext uri="{BB962C8B-B14F-4D97-AF65-F5344CB8AC3E}">
        <p14:creationId xmlns:p14="http://schemas.microsoft.com/office/powerpoint/2010/main" val="3283733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4032CF4E-90C4-4CE2-81ED-B2951A1BB86F}"/>
              </a:ext>
            </a:extLst>
          </p:cNvPr>
          <p:cNvSpPr txBox="1">
            <a:spLocks/>
          </p:cNvSpPr>
          <p:nvPr/>
        </p:nvSpPr>
        <p:spPr>
          <a:xfrm>
            <a:off x="4472740" y="2766219"/>
            <a:ext cx="3246521" cy="1325563"/>
          </a:xfrm>
          <a:prstGeom prst="rect">
            <a:avLst/>
          </a:prstGeom>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9600" dirty="0">
                <a:ln w="0"/>
                <a:solidFill>
                  <a:schemeClr val="bg1"/>
                </a:solidFill>
                <a:effectLst>
                  <a:outerShdw blurRad="38100" dist="19050" dir="2700000" algn="tl" rotWithShape="0">
                    <a:schemeClr val="dk1">
                      <a:alpha val="40000"/>
                    </a:schemeClr>
                  </a:outerShdw>
                </a:effectLst>
              </a:rPr>
              <a:t>Demo</a:t>
            </a:r>
          </a:p>
        </p:txBody>
      </p:sp>
      <p:pic>
        <p:nvPicPr>
          <p:cNvPr id="4" name="Picture 6">
            <a:extLst>
              <a:ext uri="{FF2B5EF4-FFF2-40B4-BE49-F238E27FC236}">
                <a16:creationId xmlns:a16="http://schemas.microsoft.com/office/drawing/2014/main" id="{B1E85E8D-3484-49D1-89E8-DEE61614E3E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541404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ED454F5B-2DBF-4CF5-B63D-4F1CB67703FB}"/>
              </a:ext>
            </a:extLst>
          </p:cNvPr>
          <p:cNvSpPr txBox="1"/>
          <p:nvPr/>
        </p:nvSpPr>
        <p:spPr>
          <a:xfrm>
            <a:off x="3627808" y="2951947"/>
            <a:ext cx="4936384" cy="523220"/>
          </a:xfrm>
          <a:prstGeom prst="rect">
            <a:avLst/>
          </a:prstGeom>
          <a:noFill/>
        </p:spPr>
        <p:txBody>
          <a:bodyPr wrap="square" rtlCol="0">
            <a:spAutoFit/>
          </a:bodyPr>
          <a:lstStyle/>
          <a:p>
            <a:pPr algn="ctr"/>
            <a:r>
              <a:rPr lang="de-DE" sz="2800" dirty="0" err="1">
                <a:solidFill>
                  <a:srgbClr val="E10098"/>
                </a:solidFill>
              </a:rPr>
              <a:t>Subscription</a:t>
            </a:r>
            <a:r>
              <a:rPr lang="de-DE" sz="2800" dirty="0">
                <a:solidFill>
                  <a:schemeClr val="bg1"/>
                </a:solidFill>
              </a:rPr>
              <a:t> – Realtime Updates</a:t>
            </a:r>
          </a:p>
        </p:txBody>
      </p:sp>
      <p:pic>
        <p:nvPicPr>
          <p:cNvPr id="3" name="Picture 6">
            <a:extLst>
              <a:ext uri="{FF2B5EF4-FFF2-40B4-BE49-F238E27FC236}">
                <a16:creationId xmlns:a16="http://schemas.microsoft.com/office/drawing/2014/main" id="{25600EC6-74D6-4B39-9D31-ECFE7A72EE9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628988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AE15DCBE-9FC3-450A-B497-EE39E4F11E0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4" name="Titel 1">
            <a:extLst>
              <a:ext uri="{FF2B5EF4-FFF2-40B4-BE49-F238E27FC236}">
                <a16:creationId xmlns:a16="http://schemas.microsoft.com/office/drawing/2014/main" id="{E59EC536-0977-47A5-9D2A-E0C7AFDC198B}"/>
              </a:ext>
            </a:extLst>
          </p:cNvPr>
          <p:cNvSpPr>
            <a:spLocks noGrp="1"/>
          </p:cNvSpPr>
          <p:nvPr>
            <p:ph type="title"/>
          </p:nvPr>
        </p:nvSpPr>
        <p:spPr>
          <a:xfrm>
            <a:off x="1754318" y="456512"/>
            <a:ext cx="8683364" cy="1325563"/>
          </a:xfrm>
        </p:spPr>
        <p:txBody>
          <a:bodyPr/>
          <a:lstStyle/>
          <a:p>
            <a:pPr algn="ctr"/>
            <a:r>
              <a:rPr lang="de-DE" dirty="0" err="1">
                <a:solidFill>
                  <a:schemeClr val="bg1"/>
                </a:solidFill>
              </a:rPr>
              <a:t>Subscription</a:t>
            </a:r>
            <a:r>
              <a:rPr lang="de-DE" dirty="0">
                <a:solidFill>
                  <a:schemeClr val="bg1"/>
                </a:solidFill>
              </a:rPr>
              <a:t> - Beispiel</a:t>
            </a:r>
          </a:p>
        </p:txBody>
      </p:sp>
      <p:sp>
        <p:nvSpPr>
          <p:cNvPr id="2" name="Rechteck 1">
            <a:extLst>
              <a:ext uri="{FF2B5EF4-FFF2-40B4-BE49-F238E27FC236}">
                <a16:creationId xmlns:a16="http://schemas.microsoft.com/office/drawing/2014/main" id="{CD33A445-CBB3-4AB7-BEF4-BFC4485CF961}"/>
              </a:ext>
            </a:extLst>
          </p:cNvPr>
          <p:cNvSpPr/>
          <p:nvPr/>
        </p:nvSpPr>
        <p:spPr>
          <a:xfrm>
            <a:off x="1476375" y="2984064"/>
            <a:ext cx="4124325" cy="2585323"/>
          </a:xfrm>
          <a:prstGeom prst="rect">
            <a:avLst/>
          </a:prstGeom>
        </p:spPr>
        <p:txBody>
          <a:bodyPr wrap="square">
            <a:spAutoFit/>
          </a:bodyPr>
          <a:lstStyle/>
          <a:p>
            <a:r>
              <a:rPr lang="de-DE" dirty="0" err="1">
                <a:solidFill>
                  <a:srgbClr val="F577C0"/>
                </a:solidFill>
                <a:latin typeface="Fira Code" panose="020B0509050000020004" pitchFamily="49" charset="0"/>
              </a:rPr>
              <a:t>subscription</a:t>
            </a:r>
            <a:r>
              <a:rPr lang="de-DE" dirty="0">
                <a:solidFill>
                  <a:srgbClr val="F8F8F2"/>
                </a:solidFill>
                <a:latin typeface="Fira Code" panose="020B0509050000020004" pitchFamily="49" charset="0"/>
              </a:rPr>
              <a:t> </a:t>
            </a:r>
            <a:r>
              <a:rPr lang="de-DE" dirty="0" err="1">
                <a:solidFill>
                  <a:srgbClr val="50FA7B"/>
                </a:solidFill>
                <a:latin typeface="Fira Code" panose="020B0509050000020004" pitchFamily="49" charset="0"/>
              </a:rPr>
              <a:t>NewPostSubScr</a:t>
            </a:r>
            <a:r>
              <a:rPr lang="de-DE" dirty="0">
                <a:solidFill>
                  <a:srgbClr val="F8F8F2"/>
                </a:solidFill>
                <a:latin typeface="Fira Code" panose="020B0509050000020004" pitchFamily="49" charset="0"/>
              </a:rPr>
              <a:t> {</a:t>
            </a:r>
          </a:p>
          <a:p>
            <a:r>
              <a:rPr lang="de-DE" dirty="0">
                <a:solidFill>
                  <a:srgbClr val="F1FA8C"/>
                </a:solidFill>
                <a:latin typeface="Fira Code" panose="020B0509050000020004" pitchFamily="49" charset="0"/>
              </a:rPr>
              <a:t>  </a:t>
            </a:r>
            <a:r>
              <a:rPr lang="de-DE" dirty="0" err="1">
                <a:solidFill>
                  <a:srgbClr val="F1FA8C"/>
                </a:solidFill>
                <a:latin typeface="Fira Code" panose="020B0509050000020004" pitchFamily="49" charset="0"/>
              </a:rPr>
              <a:t>postAdded</a:t>
            </a:r>
            <a:r>
              <a:rPr lang="de-DE" dirty="0">
                <a:solidFill>
                  <a:srgbClr val="F8F8F2"/>
                </a:solidFill>
                <a:latin typeface="Fira Code" panose="020B0509050000020004" pitchFamily="49" charset="0"/>
              </a:rPr>
              <a:t> {</a:t>
            </a:r>
          </a:p>
          <a:p>
            <a:r>
              <a:rPr lang="de-DE" dirty="0">
                <a:solidFill>
                  <a:srgbClr val="F1FA8C"/>
                </a:solidFill>
                <a:latin typeface="Fira Code" panose="020B0509050000020004" pitchFamily="49" charset="0"/>
              </a:rPr>
              <a:t>    title</a:t>
            </a:r>
            <a:endParaRPr lang="de-DE" dirty="0">
              <a:solidFill>
                <a:srgbClr val="F8F8F2"/>
              </a:solidFill>
              <a:latin typeface="Fira Code" panose="020B0509050000020004" pitchFamily="49" charset="0"/>
            </a:endParaRPr>
          </a:p>
          <a:p>
            <a:r>
              <a:rPr lang="de-DE" dirty="0">
                <a:solidFill>
                  <a:srgbClr val="F1FA8C"/>
                </a:solidFill>
                <a:latin typeface="Fira Code" panose="020B0509050000020004" pitchFamily="49" charset="0"/>
              </a:rPr>
              <a:t>    </a:t>
            </a:r>
            <a:r>
              <a:rPr lang="de-DE" dirty="0" err="1">
                <a:solidFill>
                  <a:srgbClr val="F1FA8C"/>
                </a:solidFill>
                <a:latin typeface="Fira Code" panose="020B0509050000020004" pitchFamily="49" charset="0"/>
              </a:rPr>
              <a:t>content</a:t>
            </a:r>
            <a:endParaRPr lang="de-DE" dirty="0">
              <a:solidFill>
                <a:srgbClr val="F8F8F2"/>
              </a:solidFill>
              <a:latin typeface="Fira Code" panose="020B0509050000020004" pitchFamily="49" charset="0"/>
            </a:endParaRPr>
          </a:p>
          <a:p>
            <a:r>
              <a:rPr lang="de-DE" dirty="0">
                <a:solidFill>
                  <a:srgbClr val="F1FA8C"/>
                </a:solidFill>
                <a:latin typeface="Fira Code" panose="020B0509050000020004" pitchFamily="49" charset="0"/>
              </a:rPr>
              <a:t>    </a:t>
            </a:r>
            <a:r>
              <a:rPr lang="de-DE" dirty="0" err="1">
                <a:solidFill>
                  <a:srgbClr val="F1FA8C"/>
                </a:solidFill>
                <a:latin typeface="Fira Code" panose="020B0509050000020004" pitchFamily="49" charset="0"/>
              </a:rPr>
              <a:t>author</a:t>
            </a:r>
            <a:r>
              <a:rPr lang="de-DE" dirty="0">
                <a:solidFill>
                  <a:srgbClr val="F8F8F2"/>
                </a:solidFill>
                <a:latin typeface="Fira Code" panose="020B0509050000020004" pitchFamily="49" charset="0"/>
              </a:rPr>
              <a:t> {</a:t>
            </a:r>
          </a:p>
          <a:p>
            <a:r>
              <a:rPr lang="de-DE" dirty="0">
                <a:solidFill>
                  <a:srgbClr val="F1FA8C"/>
                </a:solidFill>
                <a:latin typeface="Fira Code" panose="020B0509050000020004" pitchFamily="49" charset="0"/>
              </a:rPr>
              <a:t>      </a:t>
            </a:r>
            <a:r>
              <a:rPr lang="de-DE" dirty="0" err="1">
                <a:solidFill>
                  <a:srgbClr val="F1FA8C"/>
                </a:solidFill>
                <a:latin typeface="Fira Code" panose="020B0509050000020004" pitchFamily="49" charset="0"/>
              </a:rPr>
              <a:t>name</a:t>
            </a:r>
            <a:endParaRPr lang="de-DE" dirty="0">
              <a:solidFill>
                <a:srgbClr val="F8F8F2"/>
              </a:solidFill>
              <a:latin typeface="Fira Code" panose="020B0509050000020004" pitchFamily="49" charset="0"/>
            </a:endParaRPr>
          </a:p>
          <a:p>
            <a:r>
              <a:rPr lang="de-DE" dirty="0">
                <a:solidFill>
                  <a:srgbClr val="F8F8F2"/>
                </a:solidFill>
                <a:latin typeface="Fira Code" panose="020B0509050000020004" pitchFamily="49" charset="0"/>
              </a:rPr>
              <a:t>    }</a:t>
            </a:r>
          </a:p>
          <a:p>
            <a:r>
              <a:rPr lang="de-DE" dirty="0">
                <a:solidFill>
                  <a:srgbClr val="F8F8F2"/>
                </a:solidFill>
                <a:latin typeface="Fira Code" panose="020B0509050000020004" pitchFamily="49" charset="0"/>
              </a:rPr>
              <a:t>  }</a:t>
            </a:r>
          </a:p>
          <a:p>
            <a:r>
              <a:rPr lang="de-DE" dirty="0">
                <a:solidFill>
                  <a:srgbClr val="F8F8F2"/>
                </a:solidFill>
                <a:latin typeface="Fira Code" panose="020B0509050000020004" pitchFamily="49" charset="0"/>
              </a:rPr>
              <a:t>}</a:t>
            </a:r>
            <a:endParaRPr lang="de-DE" b="0" dirty="0">
              <a:solidFill>
                <a:srgbClr val="F8F8F2"/>
              </a:solidFill>
              <a:effectLst/>
              <a:latin typeface="Fira Code" panose="020B0509050000020004" pitchFamily="49" charset="0"/>
            </a:endParaRPr>
          </a:p>
        </p:txBody>
      </p:sp>
      <p:sp>
        <p:nvSpPr>
          <p:cNvPr id="5" name="Rechteck 4">
            <a:extLst>
              <a:ext uri="{FF2B5EF4-FFF2-40B4-BE49-F238E27FC236}">
                <a16:creationId xmlns:a16="http://schemas.microsoft.com/office/drawing/2014/main" id="{5FD08E23-8BA9-4DA9-B317-140050312C18}"/>
              </a:ext>
            </a:extLst>
          </p:cNvPr>
          <p:cNvSpPr/>
          <p:nvPr/>
        </p:nvSpPr>
        <p:spPr>
          <a:xfrm>
            <a:off x="6894309" y="2984064"/>
            <a:ext cx="4545216" cy="923330"/>
          </a:xfrm>
          <a:prstGeom prst="rect">
            <a:avLst/>
          </a:prstGeom>
        </p:spPr>
        <p:txBody>
          <a:bodyPr wrap="square">
            <a:spAutoFit/>
          </a:bodyPr>
          <a:lstStyle/>
          <a:p>
            <a:r>
              <a:rPr lang="de-DE">
                <a:solidFill>
                  <a:srgbClr val="FF79C6"/>
                </a:solidFill>
                <a:latin typeface="Fira Code" panose="020B0509050000020004" pitchFamily="49" charset="0"/>
              </a:rPr>
              <a:t>type</a:t>
            </a:r>
            <a:r>
              <a:rPr lang="de-DE">
                <a:solidFill>
                  <a:srgbClr val="F8F8F2"/>
                </a:solidFill>
                <a:latin typeface="Fira Code" panose="020B0509050000020004" pitchFamily="49" charset="0"/>
              </a:rPr>
              <a:t> </a:t>
            </a:r>
            <a:r>
              <a:rPr lang="de-DE" i="1" smtClean="0">
                <a:solidFill>
                  <a:srgbClr val="8BE9FD"/>
                </a:solidFill>
                <a:latin typeface="Fira Code" panose="020B0509050000020004" pitchFamily="49" charset="0"/>
              </a:rPr>
              <a:t>Subscription</a:t>
            </a:r>
            <a:r>
              <a:rPr lang="de-DE" smtClean="0">
                <a:solidFill>
                  <a:srgbClr val="F8F8F2"/>
                </a:solidFill>
                <a:latin typeface="Fira Code" panose="020B0509050000020004" pitchFamily="49" charset="0"/>
              </a:rPr>
              <a:t> </a:t>
            </a:r>
            <a:r>
              <a:rPr lang="de-DE" dirty="0">
                <a:solidFill>
                  <a:srgbClr val="F8F8F2"/>
                </a:solidFill>
                <a:latin typeface="Fira Code" panose="020B0509050000020004" pitchFamily="49" charset="0"/>
              </a:rPr>
              <a:t>{</a:t>
            </a:r>
          </a:p>
          <a:p>
            <a:r>
              <a:rPr lang="de-DE">
                <a:solidFill>
                  <a:srgbClr val="F8F8F2"/>
                </a:solidFill>
                <a:latin typeface="Fira Code" panose="020B0509050000020004" pitchFamily="49" charset="0"/>
              </a:rPr>
              <a:t>    </a:t>
            </a:r>
            <a:r>
              <a:rPr lang="de-DE" smtClean="0">
                <a:solidFill>
                  <a:srgbClr val="F8F8F2"/>
                </a:solidFill>
                <a:latin typeface="Fira Code" panose="020B0509050000020004" pitchFamily="49" charset="0"/>
              </a:rPr>
              <a:t>postAdded</a:t>
            </a:r>
            <a:r>
              <a:rPr lang="de-DE" smtClean="0">
                <a:solidFill>
                  <a:srgbClr val="FF79C6"/>
                </a:solidFill>
                <a:latin typeface="Fira Code" panose="020B0509050000020004" pitchFamily="49" charset="0"/>
              </a:rPr>
              <a:t>:</a:t>
            </a:r>
            <a:r>
              <a:rPr lang="de-DE" smtClean="0">
                <a:solidFill>
                  <a:srgbClr val="F8F8F2"/>
                </a:solidFill>
                <a:latin typeface="Fira Code" panose="020B0509050000020004" pitchFamily="49" charset="0"/>
              </a:rPr>
              <a:t> </a:t>
            </a:r>
            <a:r>
              <a:rPr lang="de-DE" i="1" smtClean="0">
                <a:solidFill>
                  <a:srgbClr val="8BE9FD"/>
                </a:solidFill>
                <a:latin typeface="Fira Code" panose="020B0509050000020004" pitchFamily="49" charset="0"/>
              </a:rPr>
              <a:t>Post</a:t>
            </a:r>
            <a:endParaRPr lang="de-DE" dirty="0">
              <a:solidFill>
                <a:srgbClr val="F8F8F2"/>
              </a:solidFill>
              <a:latin typeface="Fira Code" panose="020B0509050000020004" pitchFamily="49" charset="0"/>
            </a:endParaRPr>
          </a:p>
          <a:p>
            <a:r>
              <a:rPr lang="de-DE" smtClean="0">
                <a:solidFill>
                  <a:srgbClr val="F8F8F2"/>
                </a:solidFill>
                <a:latin typeface="Fira Code" panose="020B0509050000020004" pitchFamily="49" charset="0"/>
              </a:rPr>
              <a:t>}</a:t>
            </a:r>
            <a:endParaRPr lang="de-DE" dirty="0">
              <a:solidFill>
                <a:srgbClr val="F8F8F2"/>
              </a:solidFill>
              <a:latin typeface="Fira Code" panose="020B0509050000020004" pitchFamily="49" charset="0"/>
            </a:endParaRPr>
          </a:p>
        </p:txBody>
      </p:sp>
      <p:sp>
        <p:nvSpPr>
          <p:cNvPr id="6" name="Textfeld 5">
            <a:extLst>
              <a:ext uri="{FF2B5EF4-FFF2-40B4-BE49-F238E27FC236}">
                <a16:creationId xmlns:a16="http://schemas.microsoft.com/office/drawing/2014/main" id="{B3C89B06-EE7D-44D8-A605-79603E5D69A5}"/>
              </a:ext>
            </a:extLst>
          </p:cNvPr>
          <p:cNvSpPr txBox="1"/>
          <p:nvPr/>
        </p:nvSpPr>
        <p:spPr>
          <a:xfrm>
            <a:off x="1800291" y="2150302"/>
            <a:ext cx="1710925" cy="523220"/>
          </a:xfrm>
          <a:prstGeom prst="rect">
            <a:avLst/>
          </a:prstGeom>
          <a:noFill/>
        </p:spPr>
        <p:txBody>
          <a:bodyPr wrap="square" rtlCol="0">
            <a:spAutoFit/>
          </a:bodyPr>
          <a:lstStyle/>
          <a:p>
            <a:pPr algn="ctr"/>
            <a:r>
              <a:rPr lang="de-DE" sz="2800" dirty="0">
                <a:solidFill>
                  <a:schemeClr val="bg1"/>
                </a:solidFill>
              </a:rPr>
              <a:t>Query</a:t>
            </a:r>
          </a:p>
        </p:txBody>
      </p:sp>
      <p:sp>
        <p:nvSpPr>
          <p:cNvPr id="7" name="Textfeld 6">
            <a:extLst>
              <a:ext uri="{FF2B5EF4-FFF2-40B4-BE49-F238E27FC236}">
                <a16:creationId xmlns:a16="http://schemas.microsoft.com/office/drawing/2014/main" id="{B3C89B06-EE7D-44D8-A605-79603E5D69A5}"/>
              </a:ext>
            </a:extLst>
          </p:cNvPr>
          <p:cNvSpPr txBox="1"/>
          <p:nvPr/>
        </p:nvSpPr>
        <p:spPr>
          <a:xfrm>
            <a:off x="7433075" y="2150302"/>
            <a:ext cx="1710925" cy="523220"/>
          </a:xfrm>
          <a:prstGeom prst="rect">
            <a:avLst/>
          </a:prstGeom>
          <a:noFill/>
        </p:spPr>
        <p:txBody>
          <a:bodyPr wrap="square" rtlCol="0">
            <a:spAutoFit/>
          </a:bodyPr>
          <a:lstStyle/>
          <a:p>
            <a:pPr algn="ctr"/>
            <a:r>
              <a:rPr lang="de-DE" sz="2800" smtClean="0">
                <a:solidFill>
                  <a:schemeClr val="bg1"/>
                </a:solidFill>
              </a:rPr>
              <a:t>Schema</a:t>
            </a:r>
            <a:endParaRPr lang="de-DE" sz="2800" dirty="0">
              <a:solidFill>
                <a:schemeClr val="bg1"/>
              </a:solidFill>
            </a:endParaRPr>
          </a:p>
        </p:txBody>
      </p:sp>
    </p:spTree>
    <p:extLst>
      <p:ext uri="{BB962C8B-B14F-4D97-AF65-F5344CB8AC3E}">
        <p14:creationId xmlns:p14="http://schemas.microsoft.com/office/powerpoint/2010/main" val="45495856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4032CF4E-90C4-4CE2-81ED-B2951A1BB86F}"/>
              </a:ext>
            </a:extLst>
          </p:cNvPr>
          <p:cNvSpPr txBox="1">
            <a:spLocks/>
          </p:cNvSpPr>
          <p:nvPr/>
        </p:nvSpPr>
        <p:spPr>
          <a:xfrm>
            <a:off x="4472740" y="2766219"/>
            <a:ext cx="3246521" cy="1325563"/>
          </a:xfrm>
          <a:prstGeom prst="rect">
            <a:avLst/>
          </a:prstGeom>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9600" dirty="0">
                <a:ln w="0"/>
                <a:solidFill>
                  <a:schemeClr val="bg1"/>
                </a:solidFill>
                <a:effectLst>
                  <a:outerShdw blurRad="38100" dist="19050" dir="2700000" algn="tl" rotWithShape="0">
                    <a:schemeClr val="dk1">
                      <a:alpha val="40000"/>
                    </a:schemeClr>
                  </a:outerShdw>
                </a:effectLst>
              </a:rPr>
              <a:t>Demo</a:t>
            </a:r>
          </a:p>
        </p:txBody>
      </p:sp>
      <p:pic>
        <p:nvPicPr>
          <p:cNvPr id="4" name="Picture 6">
            <a:extLst>
              <a:ext uri="{FF2B5EF4-FFF2-40B4-BE49-F238E27FC236}">
                <a16:creationId xmlns:a16="http://schemas.microsoft.com/office/drawing/2014/main" id="{0683AFD3-4B56-4EC7-902C-ADF4AC74390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38722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3D6A9DFA-C34B-4F26-A795-C18759640A69}"/>
              </a:ext>
            </a:extLst>
          </p:cNvPr>
          <p:cNvSpPr/>
          <p:nvPr/>
        </p:nvSpPr>
        <p:spPr>
          <a:xfrm>
            <a:off x="838200" y="2120325"/>
            <a:ext cx="5193632" cy="1477328"/>
          </a:xfrm>
          <a:prstGeom prst="rect">
            <a:avLst/>
          </a:prstGeom>
        </p:spPr>
        <p:txBody>
          <a:bodyPr wrap="square">
            <a:spAutoFit/>
          </a:bodyPr>
          <a:lstStyle/>
          <a:p>
            <a:r>
              <a:rPr lang="fr-FR" dirty="0">
                <a:solidFill>
                  <a:srgbClr val="FF79C6"/>
                </a:solidFill>
                <a:latin typeface="Fira Code" panose="020B0509050000020004" pitchFamily="49" charset="0"/>
              </a:rPr>
              <a:t>fragment</a:t>
            </a:r>
            <a:r>
              <a:rPr lang="fr-FR" dirty="0">
                <a:solidFill>
                  <a:srgbClr val="F8F8F2"/>
                </a:solidFill>
                <a:latin typeface="Fira Code" panose="020B0509050000020004" pitchFamily="49" charset="0"/>
              </a:rPr>
              <a:t> </a:t>
            </a:r>
            <a:r>
              <a:rPr lang="fr-FR" dirty="0" err="1">
                <a:solidFill>
                  <a:srgbClr val="8BE9FD"/>
                </a:solidFill>
                <a:latin typeface="Fira Code" panose="020B0509050000020004" pitchFamily="49" charset="0"/>
              </a:rPr>
              <a:t>PostFragment</a:t>
            </a:r>
            <a:r>
              <a:rPr lang="fr-FR" dirty="0">
                <a:solidFill>
                  <a:srgbClr val="F8F8F2"/>
                </a:solidFill>
                <a:latin typeface="Fira Code" panose="020B0509050000020004" pitchFamily="49" charset="0"/>
              </a:rPr>
              <a:t> </a:t>
            </a:r>
            <a:r>
              <a:rPr lang="fr-FR" dirty="0">
                <a:solidFill>
                  <a:srgbClr val="FF79C6"/>
                </a:solidFill>
                <a:latin typeface="Fira Code" panose="020B0509050000020004" pitchFamily="49" charset="0"/>
              </a:rPr>
              <a:t>on</a:t>
            </a:r>
            <a:r>
              <a:rPr lang="fr-FR" dirty="0">
                <a:solidFill>
                  <a:srgbClr val="F8F8F2"/>
                </a:solidFill>
                <a:latin typeface="Fira Code" panose="020B0509050000020004" pitchFamily="49" charset="0"/>
              </a:rPr>
              <a:t> </a:t>
            </a:r>
            <a:r>
              <a:rPr lang="fr-FR" i="1" dirty="0">
                <a:solidFill>
                  <a:srgbClr val="8BE9FD"/>
                </a:solidFill>
                <a:latin typeface="Fira Code" panose="020B0509050000020004" pitchFamily="49" charset="0"/>
              </a:rPr>
              <a:t>Post</a:t>
            </a:r>
            <a:r>
              <a:rPr lang="fr-FR" dirty="0">
                <a:solidFill>
                  <a:srgbClr val="F8F8F2"/>
                </a:solidFill>
                <a:latin typeface="Fira Code" panose="020B0509050000020004" pitchFamily="49" charset="0"/>
              </a:rPr>
              <a:t> {</a:t>
            </a:r>
          </a:p>
          <a:p>
            <a:r>
              <a:rPr lang="fr-FR" dirty="0">
                <a:solidFill>
                  <a:srgbClr val="F1FA8C"/>
                </a:solidFill>
                <a:latin typeface="Fira Code" panose="020B0509050000020004" pitchFamily="49" charset="0"/>
              </a:rPr>
              <a:t>    </a:t>
            </a:r>
            <a:r>
              <a:rPr lang="fr-FR" dirty="0" err="1">
                <a:solidFill>
                  <a:srgbClr val="F1FA8C"/>
                </a:solidFill>
                <a:latin typeface="Fira Code" panose="020B0509050000020004" pitchFamily="49" charset="0"/>
              </a:rPr>
              <a:t>title</a:t>
            </a:r>
            <a:endParaRPr lang="fr-FR" dirty="0">
              <a:solidFill>
                <a:srgbClr val="F8F8F2"/>
              </a:solidFill>
              <a:latin typeface="Fira Code" panose="020B0509050000020004" pitchFamily="49" charset="0"/>
            </a:endParaRPr>
          </a:p>
          <a:p>
            <a:r>
              <a:rPr lang="fr-FR" dirty="0">
                <a:solidFill>
                  <a:srgbClr val="F1FA8C"/>
                </a:solidFill>
                <a:latin typeface="Fira Code" panose="020B0509050000020004" pitchFamily="49" charset="0"/>
              </a:rPr>
              <a:t>    content</a:t>
            </a:r>
            <a:endParaRPr lang="fr-FR" dirty="0">
              <a:solidFill>
                <a:srgbClr val="F8F8F2"/>
              </a:solidFill>
              <a:latin typeface="Fira Code" panose="020B0509050000020004" pitchFamily="49" charset="0"/>
            </a:endParaRPr>
          </a:p>
          <a:p>
            <a:r>
              <a:rPr lang="fr-FR" dirty="0">
                <a:solidFill>
                  <a:srgbClr val="F8F8F2"/>
                </a:solidFill>
                <a:latin typeface="Fira Code" panose="020B0509050000020004" pitchFamily="49" charset="0"/>
              </a:rPr>
              <a:t>}</a:t>
            </a:r>
          </a:p>
          <a:p>
            <a:pPr>
              <a:spcAft>
                <a:spcPts val="0"/>
              </a:spcAft>
            </a:pPr>
            <a:r>
              <a:rPr lang="en-US" dirty="0">
                <a:solidFill>
                  <a:srgbClr val="6C7680"/>
                </a:solidFill>
                <a:latin typeface="Consolas" panose="020B0609020204030204" pitchFamily="49" charset="0"/>
                <a:ea typeface="Times New Roman" panose="02020603050405020304" pitchFamily="18" charset="0"/>
                <a:cs typeface="Times New Roman" panose="02020603050405020304" pitchFamily="18" charset="0"/>
              </a:rPr>
              <a:t> </a:t>
            </a:r>
            <a:endParaRPr lang="de-DE"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6" name="Rechteck 5">
            <a:extLst>
              <a:ext uri="{FF2B5EF4-FFF2-40B4-BE49-F238E27FC236}">
                <a16:creationId xmlns:a16="http://schemas.microsoft.com/office/drawing/2014/main" id="{333F527F-4EC3-4735-9EF1-4C9BC0ACE7A8}"/>
              </a:ext>
            </a:extLst>
          </p:cNvPr>
          <p:cNvSpPr/>
          <p:nvPr/>
        </p:nvSpPr>
        <p:spPr>
          <a:xfrm>
            <a:off x="6499860" y="2120325"/>
            <a:ext cx="5399372" cy="2308324"/>
          </a:xfrm>
          <a:prstGeom prst="rect">
            <a:avLst/>
          </a:prstGeom>
        </p:spPr>
        <p:txBody>
          <a:bodyPr wrap="square">
            <a:spAutoFit/>
          </a:bodyPr>
          <a:lstStyle/>
          <a:p>
            <a:r>
              <a:rPr lang="en-US" dirty="0">
                <a:solidFill>
                  <a:srgbClr val="FF79C6"/>
                </a:solidFill>
                <a:latin typeface="Fira Code" panose="020B0509050000020004" pitchFamily="49" charset="0"/>
              </a:rPr>
              <a:t>query</a:t>
            </a:r>
            <a:r>
              <a:rPr lang="en-US" dirty="0">
                <a:solidFill>
                  <a:srgbClr val="F8F8F2"/>
                </a:solidFill>
                <a:latin typeface="Fira Code" panose="020B0509050000020004" pitchFamily="49" charset="0"/>
              </a:rPr>
              <a:t> </a:t>
            </a:r>
            <a:r>
              <a:rPr lang="en-US" dirty="0">
                <a:solidFill>
                  <a:srgbClr val="50FA7B"/>
                </a:solidFill>
                <a:latin typeface="Fira Code" panose="020B0509050000020004" pitchFamily="49" charset="0"/>
              </a:rPr>
              <a:t>Authors</a:t>
            </a:r>
            <a:r>
              <a:rPr lang="en-US" dirty="0">
                <a:solidFill>
                  <a:srgbClr val="F8F8F2"/>
                </a:solidFill>
                <a:latin typeface="Fira Code" panose="020B0509050000020004" pitchFamily="49" charset="0"/>
              </a:rPr>
              <a:t> {</a:t>
            </a:r>
          </a:p>
          <a:p>
            <a:r>
              <a:rPr lang="en-US" dirty="0">
                <a:solidFill>
                  <a:srgbClr val="F1FA8C"/>
                </a:solidFill>
                <a:latin typeface="Fira Code" panose="020B0509050000020004" pitchFamily="49" charset="0"/>
              </a:rPr>
              <a:t>    authors</a:t>
            </a:r>
            <a:r>
              <a:rPr lang="en-US" dirty="0">
                <a:solidFill>
                  <a:srgbClr val="F8F8F2"/>
                </a:solidFill>
                <a:latin typeface="Fira Code" panose="020B0509050000020004" pitchFamily="49" charset="0"/>
              </a:rPr>
              <a:t> {</a:t>
            </a:r>
          </a:p>
          <a:p>
            <a:r>
              <a:rPr lang="en-US" dirty="0">
                <a:solidFill>
                  <a:srgbClr val="F1FA8C"/>
                </a:solidFill>
                <a:latin typeface="Fira Code" panose="020B0509050000020004" pitchFamily="49" charset="0"/>
              </a:rPr>
              <a:t>        name</a:t>
            </a:r>
            <a:endParaRPr lang="en-US" dirty="0">
              <a:solidFill>
                <a:srgbClr val="F8F8F2"/>
              </a:solidFill>
              <a:latin typeface="Fira Code" panose="020B0509050000020004" pitchFamily="49" charset="0"/>
            </a:endParaRPr>
          </a:p>
          <a:p>
            <a:r>
              <a:rPr lang="en-US" dirty="0">
                <a:solidFill>
                  <a:srgbClr val="F1FA8C"/>
                </a:solidFill>
                <a:latin typeface="Fira Code" panose="020B0509050000020004" pitchFamily="49" charset="0"/>
              </a:rPr>
              <a:t>        posts</a:t>
            </a:r>
            <a:r>
              <a:rPr lang="en-US" dirty="0">
                <a:solidFill>
                  <a:srgbClr val="F8F8F2"/>
                </a:solidFill>
                <a:latin typeface="Fira Code" panose="020B0509050000020004" pitchFamily="49" charset="0"/>
              </a:rPr>
              <a:t> {</a:t>
            </a:r>
          </a:p>
          <a:p>
            <a:r>
              <a:rPr lang="en-US" dirty="0">
                <a:solidFill>
                  <a:srgbClr val="FF79C6"/>
                </a:solidFill>
                <a:latin typeface="Fira Code" panose="020B0509050000020004" pitchFamily="49" charset="0"/>
              </a:rPr>
              <a:t>            ...</a:t>
            </a:r>
            <a:r>
              <a:rPr lang="en-US" dirty="0" err="1">
                <a:solidFill>
                  <a:srgbClr val="8BE9FD"/>
                </a:solidFill>
                <a:latin typeface="Fira Code" panose="020B0509050000020004" pitchFamily="49" charset="0"/>
              </a:rPr>
              <a:t>PostFragment</a:t>
            </a:r>
            <a:endParaRPr lang="en-US" dirty="0">
              <a:solidFill>
                <a:srgbClr val="F8F8F2"/>
              </a:solidFill>
              <a:latin typeface="Fira Code" panose="020B0509050000020004" pitchFamily="49" charset="0"/>
            </a:endParaRPr>
          </a:p>
          <a:p>
            <a:r>
              <a:rPr lang="en-US" dirty="0">
                <a:solidFill>
                  <a:srgbClr val="F8F8F2"/>
                </a:solidFill>
                <a:latin typeface="Fira Code" panose="020B0509050000020004" pitchFamily="49" charset="0"/>
              </a:rPr>
              <a:t>        }</a:t>
            </a:r>
          </a:p>
          <a:p>
            <a:r>
              <a:rPr lang="en-US" dirty="0">
                <a:solidFill>
                  <a:srgbClr val="F8F8F2"/>
                </a:solidFill>
                <a:latin typeface="Fira Code" panose="020B0509050000020004" pitchFamily="49" charset="0"/>
              </a:rPr>
              <a:t>    }</a:t>
            </a:r>
          </a:p>
          <a:p>
            <a:r>
              <a:rPr lang="en-US" dirty="0">
                <a:solidFill>
                  <a:srgbClr val="F8F8F2"/>
                </a:solidFill>
                <a:latin typeface="Fira Code" panose="020B0509050000020004" pitchFamily="49" charset="0"/>
              </a:rPr>
              <a:t>}</a:t>
            </a:r>
            <a:endParaRPr lang="en-US" b="0" dirty="0">
              <a:solidFill>
                <a:srgbClr val="F8F8F2"/>
              </a:solidFill>
              <a:effectLst/>
              <a:latin typeface="Fira Code" panose="020B0509050000020004" pitchFamily="49" charset="0"/>
            </a:endParaRPr>
          </a:p>
        </p:txBody>
      </p:sp>
      <p:pic>
        <p:nvPicPr>
          <p:cNvPr id="5" name="Picture 6">
            <a:extLst>
              <a:ext uri="{FF2B5EF4-FFF2-40B4-BE49-F238E27FC236}">
                <a16:creationId xmlns:a16="http://schemas.microsoft.com/office/drawing/2014/main" id="{5170EC20-DCC4-4A91-B413-2E9688D0E6E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7" name="Titel 1">
            <a:extLst>
              <a:ext uri="{FF2B5EF4-FFF2-40B4-BE49-F238E27FC236}">
                <a16:creationId xmlns:a16="http://schemas.microsoft.com/office/drawing/2014/main" id="{85B0C609-49E7-4CBB-855A-7230BC5E1E4A}"/>
              </a:ext>
            </a:extLst>
          </p:cNvPr>
          <p:cNvSpPr>
            <a:spLocks noGrp="1"/>
          </p:cNvSpPr>
          <p:nvPr>
            <p:ph type="title"/>
          </p:nvPr>
        </p:nvSpPr>
        <p:spPr>
          <a:xfrm>
            <a:off x="838200" y="365125"/>
            <a:ext cx="10515600" cy="1325563"/>
          </a:xfrm>
        </p:spPr>
        <p:txBody>
          <a:bodyPr/>
          <a:lstStyle/>
          <a:p>
            <a:pPr algn="ctr"/>
            <a:r>
              <a:rPr lang="de-DE" dirty="0">
                <a:solidFill>
                  <a:schemeClr val="bg1"/>
                </a:solidFill>
              </a:rPr>
              <a:t>Fragments</a:t>
            </a:r>
          </a:p>
        </p:txBody>
      </p:sp>
    </p:spTree>
    <p:extLst>
      <p:ext uri="{BB962C8B-B14F-4D97-AF65-F5344CB8AC3E}">
        <p14:creationId xmlns:p14="http://schemas.microsoft.com/office/powerpoint/2010/main" val="354984705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BEF5B939-26C9-4CF5-B4BC-D008FCB97C17}"/>
              </a:ext>
            </a:extLst>
          </p:cNvPr>
          <p:cNvSpPr/>
          <p:nvPr/>
        </p:nvSpPr>
        <p:spPr>
          <a:xfrm>
            <a:off x="838200" y="2485118"/>
            <a:ext cx="2971800" cy="2585323"/>
          </a:xfrm>
          <a:prstGeom prst="rect">
            <a:avLst/>
          </a:prstGeom>
        </p:spPr>
        <p:txBody>
          <a:bodyPr wrap="square">
            <a:spAutoFit/>
          </a:bodyPr>
          <a:lstStyle/>
          <a:p>
            <a:r>
              <a:rPr lang="de-DE" dirty="0">
                <a:solidFill>
                  <a:srgbClr val="F8F8F2"/>
                </a:solidFill>
                <a:latin typeface="Fira Code" panose="020B0509050000020004" pitchFamily="49" charset="0"/>
              </a:rPr>
              <a:t>{</a:t>
            </a:r>
          </a:p>
          <a:p>
            <a:r>
              <a:rPr lang="de-DE" dirty="0">
                <a:solidFill>
                  <a:srgbClr val="F1FA8C"/>
                </a:solidFill>
                <a:latin typeface="Fira Code" panose="020B0509050000020004" pitchFamily="49" charset="0"/>
              </a:rPr>
              <a:t>  User</a:t>
            </a:r>
            <a:r>
              <a:rPr lang="de-DE" dirty="0">
                <a:solidFill>
                  <a:srgbClr val="F8F8F2"/>
                </a:solidFill>
                <a:latin typeface="Fira Code" panose="020B0509050000020004" pitchFamily="49" charset="0"/>
              </a:rPr>
              <a:t>(</a:t>
            </a:r>
            <a:r>
              <a:rPr lang="de-DE" i="1" dirty="0" err="1">
                <a:solidFill>
                  <a:srgbClr val="FFB86C"/>
                </a:solidFill>
                <a:latin typeface="Fira Code" panose="020B0509050000020004" pitchFamily="49" charset="0"/>
              </a:rPr>
              <a:t>id</a:t>
            </a:r>
            <a:r>
              <a:rPr lang="de-DE" dirty="0">
                <a:solidFill>
                  <a:srgbClr val="FF79C6"/>
                </a:solidFill>
                <a:latin typeface="Fira Code" panose="020B0509050000020004" pitchFamily="49" charset="0"/>
              </a:rPr>
              <a:t>:</a:t>
            </a:r>
            <a:r>
              <a:rPr lang="de-DE" dirty="0">
                <a:solidFill>
                  <a:srgbClr val="F8F8F2"/>
                </a:solidFill>
                <a:latin typeface="Fira Code" panose="020B0509050000020004" pitchFamily="49" charset="0"/>
              </a:rPr>
              <a:t> </a:t>
            </a:r>
            <a:r>
              <a:rPr lang="de-DE" dirty="0">
                <a:solidFill>
                  <a:srgbClr val="E9F284"/>
                </a:solidFill>
                <a:latin typeface="Fira Code" panose="020B0509050000020004" pitchFamily="49" charset="0"/>
              </a:rPr>
              <a:t>"</a:t>
            </a:r>
            <a:r>
              <a:rPr lang="de-DE" dirty="0">
                <a:solidFill>
                  <a:srgbClr val="F1FA8C"/>
                </a:solidFill>
                <a:latin typeface="Fira Code" panose="020B0509050000020004" pitchFamily="49" charset="0"/>
              </a:rPr>
              <a:t>1</a:t>
            </a:r>
            <a:r>
              <a:rPr lang="de-DE" dirty="0">
                <a:solidFill>
                  <a:srgbClr val="E9F284"/>
                </a:solidFill>
                <a:latin typeface="Fira Code" panose="020B0509050000020004" pitchFamily="49" charset="0"/>
              </a:rPr>
              <a:t>"</a:t>
            </a:r>
            <a:r>
              <a:rPr lang="de-DE" dirty="0">
                <a:solidFill>
                  <a:srgbClr val="F8F8F2"/>
                </a:solidFill>
                <a:latin typeface="Fira Code" panose="020B0509050000020004" pitchFamily="49" charset="0"/>
              </a:rPr>
              <a:t>) {</a:t>
            </a:r>
          </a:p>
          <a:p>
            <a:r>
              <a:rPr lang="de-DE" dirty="0">
                <a:solidFill>
                  <a:srgbClr val="F1FA8C"/>
                </a:solidFill>
                <a:latin typeface="Fira Code" panose="020B0509050000020004" pitchFamily="49" charset="0"/>
              </a:rPr>
              <a:t>    </a:t>
            </a:r>
            <a:r>
              <a:rPr lang="de-DE" dirty="0" err="1">
                <a:solidFill>
                  <a:srgbClr val="F1FA8C"/>
                </a:solidFill>
                <a:latin typeface="Fira Code" panose="020B0509050000020004" pitchFamily="49" charset="0"/>
              </a:rPr>
              <a:t>name</a:t>
            </a:r>
            <a:endParaRPr lang="de-DE" dirty="0">
              <a:solidFill>
                <a:srgbClr val="F8F8F2"/>
              </a:solidFill>
              <a:latin typeface="Fira Code" panose="020B0509050000020004" pitchFamily="49" charset="0"/>
            </a:endParaRPr>
          </a:p>
          <a:p>
            <a:r>
              <a:rPr lang="de-DE" dirty="0">
                <a:solidFill>
                  <a:srgbClr val="F8F8F2"/>
                </a:solidFill>
                <a:latin typeface="Fira Code" panose="020B0509050000020004" pitchFamily="49" charset="0"/>
              </a:rPr>
              <a:t>  }</a:t>
            </a:r>
          </a:p>
          <a:p>
            <a:r>
              <a:rPr lang="de-DE" dirty="0">
                <a:solidFill>
                  <a:srgbClr val="F1FA8C"/>
                </a:solidFill>
                <a:latin typeface="Fira Code" panose="020B0509050000020004" pitchFamily="49" charset="0"/>
              </a:rPr>
              <a:t>  User</a:t>
            </a:r>
            <a:r>
              <a:rPr lang="de-DE" dirty="0">
                <a:solidFill>
                  <a:srgbClr val="F8F8F2"/>
                </a:solidFill>
                <a:latin typeface="Fira Code" panose="020B0509050000020004" pitchFamily="49" charset="0"/>
              </a:rPr>
              <a:t>(</a:t>
            </a:r>
            <a:r>
              <a:rPr lang="de-DE" i="1" dirty="0" err="1">
                <a:solidFill>
                  <a:srgbClr val="FFB86C"/>
                </a:solidFill>
                <a:latin typeface="Fira Code" panose="020B0509050000020004" pitchFamily="49" charset="0"/>
              </a:rPr>
              <a:t>id</a:t>
            </a:r>
            <a:r>
              <a:rPr lang="de-DE" dirty="0">
                <a:solidFill>
                  <a:srgbClr val="FF79C6"/>
                </a:solidFill>
                <a:latin typeface="Fira Code" panose="020B0509050000020004" pitchFamily="49" charset="0"/>
              </a:rPr>
              <a:t>:</a:t>
            </a:r>
            <a:r>
              <a:rPr lang="de-DE" dirty="0">
                <a:solidFill>
                  <a:srgbClr val="F8F8F2"/>
                </a:solidFill>
                <a:latin typeface="Fira Code" panose="020B0509050000020004" pitchFamily="49" charset="0"/>
              </a:rPr>
              <a:t> </a:t>
            </a:r>
            <a:r>
              <a:rPr lang="de-DE" dirty="0">
                <a:solidFill>
                  <a:srgbClr val="E9F284"/>
                </a:solidFill>
                <a:latin typeface="Fira Code" panose="020B0509050000020004" pitchFamily="49" charset="0"/>
              </a:rPr>
              <a:t>"</a:t>
            </a:r>
            <a:r>
              <a:rPr lang="de-DE" dirty="0">
                <a:solidFill>
                  <a:srgbClr val="F1FA8C"/>
                </a:solidFill>
                <a:latin typeface="Fira Code" panose="020B0509050000020004" pitchFamily="49" charset="0"/>
              </a:rPr>
              <a:t>2</a:t>
            </a:r>
            <a:r>
              <a:rPr lang="de-DE" dirty="0">
                <a:solidFill>
                  <a:srgbClr val="E9F284"/>
                </a:solidFill>
                <a:latin typeface="Fira Code" panose="020B0509050000020004" pitchFamily="49" charset="0"/>
              </a:rPr>
              <a:t>"</a:t>
            </a:r>
            <a:r>
              <a:rPr lang="de-DE" dirty="0">
                <a:solidFill>
                  <a:srgbClr val="F8F8F2"/>
                </a:solidFill>
                <a:latin typeface="Fira Code" panose="020B0509050000020004" pitchFamily="49" charset="0"/>
              </a:rPr>
              <a:t>) {</a:t>
            </a:r>
          </a:p>
          <a:p>
            <a:r>
              <a:rPr lang="de-DE" dirty="0">
                <a:solidFill>
                  <a:srgbClr val="F1FA8C"/>
                </a:solidFill>
                <a:latin typeface="Fira Code" panose="020B0509050000020004" pitchFamily="49" charset="0"/>
              </a:rPr>
              <a:t>    </a:t>
            </a:r>
            <a:r>
              <a:rPr lang="de-DE" dirty="0" err="1">
                <a:solidFill>
                  <a:srgbClr val="F1FA8C"/>
                </a:solidFill>
                <a:latin typeface="Fira Code" panose="020B0509050000020004" pitchFamily="49" charset="0"/>
              </a:rPr>
              <a:t>name</a:t>
            </a:r>
            <a:endParaRPr lang="de-DE" dirty="0">
              <a:solidFill>
                <a:srgbClr val="F8F8F2"/>
              </a:solidFill>
              <a:latin typeface="Fira Code" panose="020B0509050000020004" pitchFamily="49" charset="0"/>
            </a:endParaRPr>
          </a:p>
          <a:p>
            <a:r>
              <a:rPr lang="de-DE" dirty="0">
                <a:solidFill>
                  <a:srgbClr val="F8F8F2"/>
                </a:solidFill>
                <a:latin typeface="Fira Code" panose="020B0509050000020004" pitchFamily="49" charset="0"/>
              </a:rPr>
              <a:t>  }</a:t>
            </a:r>
          </a:p>
          <a:p>
            <a:r>
              <a:rPr lang="de-DE" dirty="0">
                <a:solidFill>
                  <a:srgbClr val="F8F8F2"/>
                </a:solidFill>
                <a:latin typeface="Fira Code" panose="020B0509050000020004" pitchFamily="49" charset="0"/>
              </a:rPr>
              <a:t>}</a:t>
            </a:r>
          </a:p>
          <a:p>
            <a:pPr>
              <a:spcAft>
                <a:spcPts val="0"/>
              </a:spcAft>
            </a:pPr>
            <a:r>
              <a:rPr lang="de-DE" dirty="0">
                <a:solidFill>
                  <a:srgbClr val="6C7680"/>
                </a:solidFill>
                <a:latin typeface="Consolas" panose="020B0609020204030204" pitchFamily="49" charset="0"/>
                <a:ea typeface="Times New Roman" panose="02020603050405020304" pitchFamily="18" charset="0"/>
                <a:cs typeface="Times New Roman" panose="02020603050405020304" pitchFamily="18" charset="0"/>
              </a:rPr>
              <a:t> </a:t>
            </a:r>
            <a:endParaRPr lang="de-DE"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5" name="Rechteck 4">
            <a:extLst>
              <a:ext uri="{FF2B5EF4-FFF2-40B4-BE49-F238E27FC236}">
                <a16:creationId xmlns:a16="http://schemas.microsoft.com/office/drawing/2014/main" id="{D3B882DD-D767-4762-B2D3-5EF18FC71EBD}"/>
              </a:ext>
            </a:extLst>
          </p:cNvPr>
          <p:cNvSpPr/>
          <p:nvPr/>
        </p:nvSpPr>
        <p:spPr>
          <a:xfrm>
            <a:off x="4287252" y="2485118"/>
            <a:ext cx="3622307" cy="2308324"/>
          </a:xfrm>
          <a:prstGeom prst="rect">
            <a:avLst/>
          </a:prstGeom>
        </p:spPr>
        <p:txBody>
          <a:bodyPr wrap="square">
            <a:spAutoFit/>
          </a:bodyPr>
          <a:lstStyle/>
          <a:p>
            <a:r>
              <a:rPr lang="de-DE" dirty="0">
                <a:solidFill>
                  <a:srgbClr val="F8F8F2"/>
                </a:solidFill>
                <a:latin typeface="Fira Code" panose="020B0509050000020004" pitchFamily="49" charset="0"/>
              </a:rPr>
              <a:t>{</a:t>
            </a:r>
          </a:p>
          <a:p>
            <a:r>
              <a:rPr lang="de-DE" dirty="0">
                <a:solidFill>
                  <a:srgbClr val="F1FA8C"/>
                </a:solidFill>
                <a:latin typeface="Fira Code" panose="020B0509050000020004" pitchFamily="49" charset="0"/>
              </a:rPr>
              <a:t>  </a:t>
            </a:r>
            <a:r>
              <a:rPr lang="de-DE" dirty="0" err="1">
                <a:solidFill>
                  <a:srgbClr val="F1FA8C"/>
                </a:solidFill>
                <a:latin typeface="Fira Code" panose="020B0509050000020004" pitchFamily="49" charset="0"/>
              </a:rPr>
              <a:t>first</a:t>
            </a:r>
            <a:r>
              <a:rPr lang="de-DE" dirty="0">
                <a:solidFill>
                  <a:srgbClr val="FF79C6"/>
                </a:solidFill>
                <a:latin typeface="Fira Code" panose="020B0509050000020004" pitchFamily="49" charset="0"/>
              </a:rPr>
              <a:t>:</a:t>
            </a:r>
            <a:r>
              <a:rPr lang="de-DE" dirty="0">
                <a:solidFill>
                  <a:srgbClr val="F8F8F2"/>
                </a:solidFill>
                <a:latin typeface="Fira Code" panose="020B0509050000020004" pitchFamily="49" charset="0"/>
              </a:rPr>
              <a:t> </a:t>
            </a:r>
            <a:r>
              <a:rPr lang="de-DE" dirty="0">
                <a:solidFill>
                  <a:srgbClr val="F1FA8C"/>
                </a:solidFill>
                <a:latin typeface="Fira Code" panose="020B0509050000020004" pitchFamily="49" charset="0"/>
              </a:rPr>
              <a:t>User</a:t>
            </a:r>
            <a:r>
              <a:rPr lang="de-DE" dirty="0">
                <a:solidFill>
                  <a:srgbClr val="F8F8F2"/>
                </a:solidFill>
                <a:latin typeface="Fira Code" panose="020B0509050000020004" pitchFamily="49" charset="0"/>
              </a:rPr>
              <a:t>(</a:t>
            </a:r>
            <a:r>
              <a:rPr lang="de-DE" i="1" dirty="0" err="1">
                <a:solidFill>
                  <a:srgbClr val="FFB86C"/>
                </a:solidFill>
                <a:latin typeface="Fira Code" panose="020B0509050000020004" pitchFamily="49" charset="0"/>
              </a:rPr>
              <a:t>id</a:t>
            </a:r>
            <a:r>
              <a:rPr lang="de-DE" dirty="0">
                <a:solidFill>
                  <a:srgbClr val="FF79C6"/>
                </a:solidFill>
                <a:latin typeface="Fira Code" panose="020B0509050000020004" pitchFamily="49" charset="0"/>
              </a:rPr>
              <a:t>:</a:t>
            </a:r>
            <a:r>
              <a:rPr lang="de-DE" dirty="0">
                <a:solidFill>
                  <a:srgbClr val="F8F8F2"/>
                </a:solidFill>
                <a:latin typeface="Fira Code" panose="020B0509050000020004" pitchFamily="49" charset="0"/>
              </a:rPr>
              <a:t> </a:t>
            </a:r>
            <a:r>
              <a:rPr lang="de-DE" dirty="0">
                <a:solidFill>
                  <a:srgbClr val="E9F284"/>
                </a:solidFill>
                <a:latin typeface="Fira Code" panose="020B0509050000020004" pitchFamily="49" charset="0"/>
              </a:rPr>
              <a:t>"</a:t>
            </a:r>
            <a:r>
              <a:rPr lang="de-DE" dirty="0">
                <a:solidFill>
                  <a:srgbClr val="F1FA8C"/>
                </a:solidFill>
                <a:latin typeface="Fira Code" panose="020B0509050000020004" pitchFamily="49" charset="0"/>
              </a:rPr>
              <a:t>1</a:t>
            </a:r>
            <a:r>
              <a:rPr lang="de-DE" dirty="0">
                <a:solidFill>
                  <a:srgbClr val="E9F284"/>
                </a:solidFill>
                <a:latin typeface="Fira Code" panose="020B0509050000020004" pitchFamily="49" charset="0"/>
              </a:rPr>
              <a:t>"</a:t>
            </a:r>
            <a:r>
              <a:rPr lang="de-DE" dirty="0">
                <a:solidFill>
                  <a:srgbClr val="F8F8F2"/>
                </a:solidFill>
                <a:latin typeface="Fira Code" panose="020B0509050000020004" pitchFamily="49" charset="0"/>
              </a:rPr>
              <a:t>) {</a:t>
            </a:r>
          </a:p>
          <a:p>
            <a:r>
              <a:rPr lang="de-DE" dirty="0">
                <a:solidFill>
                  <a:srgbClr val="F1FA8C"/>
                </a:solidFill>
                <a:latin typeface="Fira Code" panose="020B0509050000020004" pitchFamily="49" charset="0"/>
              </a:rPr>
              <a:t>    </a:t>
            </a:r>
            <a:r>
              <a:rPr lang="de-DE" dirty="0" err="1">
                <a:solidFill>
                  <a:srgbClr val="F1FA8C"/>
                </a:solidFill>
                <a:latin typeface="Fira Code" panose="020B0509050000020004" pitchFamily="49" charset="0"/>
              </a:rPr>
              <a:t>name</a:t>
            </a:r>
            <a:endParaRPr lang="de-DE" dirty="0">
              <a:solidFill>
                <a:srgbClr val="F8F8F2"/>
              </a:solidFill>
              <a:latin typeface="Fira Code" panose="020B0509050000020004" pitchFamily="49" charset="0"/>
            </a:endParaRPr>
          </a:p>
          <a:p>
            <a:r>
              <a:rPr lang="de-DE" dirty="0">
                <a:solidFill>
                  <a:srgbClr val="F8F8F2"/>
                </a:solidFill>
                <a:latin typeface="Fira Code" panose="020B0509050000020004" pitchFamily="49" charset="0"/>
              </a:rPr>
              <a:t>  }</a:t>
            </a:r>
          </a:p>
          <a:p>
            <a:r>
              <a:rPr lang="de-DE" dirty="0">
                <a:solidFill>
                  <a:srgbClr val="F1FA8C"/>
                </a:solidFill>
                <a:latin typeface="Fira Code" panose="020B0509050000020004" pitchFamily="49" charset="0"/>
              </a:rPr>
              <a:t>  </a:t>
            </a:r>
            <a:r>
              <a:rPr lang="de-DE" dirty="0" err="1">
                <a:solidFill>
                  <a:srgbClr val="F1FA8C"/>
                </a:solidFill>
                <a:latin typeface="Fira Code" panose="020B0509050000020004" pitchFamily="49" charset="0"/>
              </a:rPr>
              <a:t>second</a:t>
            </a:r>
            <a:r>
              <a:rPr lang="de-DE" dirty="0">
                <a:solidFill>
                  <a:srgbClr val="FF79C6"/>
                </a:solidFill>
                <a:latin typeface="Fira Code" panose="020B0509050000020004" pitchFamily="49" charset="0"/>
              </a:rPr>
              <a:t>:</a:t>
            </a:r>
            <a:r>
              <a:rPr lang="de-DE" dirty="0">
                <a:solidFill>
                  <a:srgbClr val="F8F8F2"/>
                </a:solidFill>
                <a:latin typeface="Fira Code" panose="020B0509050000020004" pitchFamily="49" charset="0"/>
              </a:rPr>
              <a:t> </a:t>
            </a:r>
            <a:r>
              <a:rPr lang="de-DE" dirty="0">
                <a:solidFill>
                  <a:srgbClr val="F1FA8C"/>
                </a:solidFill>
                <a:latin typeface="Fira Code" panose="020B0509050000020004" pitchFamily="49" charset="0"/>
              </a:rPr>
              <a:t>User</a:t>
            </a:r>
            <a:r>
              <a:rPr lang="de-DE" dirty="0">
                <a:solidFill>
                  <a:srgbClr val="F8F8F2"/>
                </a:solidFill>
                <a:latin typeface="Fira Code" panose="020B0509050000020004" pitchFamily="49" charset="0"/>
              </a:rPr>
              <a:t>(</a:t>
            </a:r>
            <a:r>
              <a:rPr lang="de-DE" i="1" dirty="0" err="1">
                <a:solidFill>
                  <a:srgbClr val="FFB86C"/>
                </a:solidFill>
                <a:latin typeface="Fira Code" panose="020B0509050000020004" pitchFamily="49" charset="0"/>
              </a:rPr>
              <a:t>id</a:t>
            </a:r>
            <a:r>
              <a:rPr lang="de-DE" dirty="0">
                <a:solidFill>
                  <a:srgbClr val="FF79C6"/>
                </a:solidFill>
                <a:latin typeface="Fira Code" panose="020B0509050000020004" pitchFamily="49" charset="0"/>
              </a:rPr>
              <a:t>:</a:t>
            </a:r>
            <a:r>
              <a:rPr lang="de-DE" dirty="0">
                <a:solidFill>
                  <a:srgbClr val="F8F8F2"/>
                </a:solidFill>
                <a:latin typeface="Fira Code" panose="020B0509050000020004" pitchFamily="49" charset="0"/>
              </a:rPr>
              <a:t> </a:t>
            </a:r>
            <a:r>
              <a:rPr lang="de-DE" dirty="0">
                <a:solidFill>
                  <a:srgbClr val="E9F284"/>
                </a:solidFill>
                <a:latin typeface="Fira Code" panose="020B0509050000020004" pitchFamily="49" charset="0"/>
              </a:rPr>
              <a:t>"</a:t>
            </a:r>
            <a:r>
              <a:rPr lang="de-DE" dirty="0">
                <a:solidFill>
                  <a:srgbClr val="F1FA8C"/>
                </a:solidFill>
                <a:latin typeface="Fira Code" panose="020B0509050000020004" pitchFamily="49" charset="0"/>
              </a:rPr>
              <a:t>2</a:t>
            </a:r>
            <a:r>
              <a:rPr lang="de-DE" dirty="0">
                <a:solidFill>
                  <a:srgbClr val="E9F284"/>
                </a:solidFill>
                <a:latin typeface="Fira Code" panose="020B0509050000020004" pitchFamily="49" charset="0"/>
              </a:rPr>
              <a:t>"</a:t>
            </a:r>
            <a:r>
              <a:rPr lang="de-DE" dirty="0">
                <a:solidFill>
                  <a:srgbClr val="F8F8F2"/>
                </a:solidFill>
                <a:latin typeface="Fira Code" panose="020B0509050000020004" pitchFamily="49" charset="0"/>
              </a:rPr>
              <a:t>) {</a:t>
            </a:r>
          </a:p>
          <a:p>
            <a:r>
              <a:rPr lang="de-DE" dirty="0">
                <a:solidFill>
                  <a:srgbClr val="F1FA8C"/>
                </a:solidFill>
                <a:latin typeface="Fira Code" panose="020B0509050000020004" pitchFamily="49" charset="0"/>
              </a:rPr>
              <a:t>    </a:t>
            </a:r>
            <a:r>
              <a:rPr lang="de-DE" dirty="0" err="1">
                <a:solidFill>
                  <a:srgbClr val="F1FA8C"/>
                </a:solidFill>
                <a:latin typeface="Fira Code" panose="020B0509050000020004" pitchFamily="49" charset="0"/>
              </a:rPr>
              <a:t>name</a:t>
            </a:r>
            <a:endParaRPr lang="de-DE" dirty="0">
              <a:solidFill>
                <a:srgbClr val="F8F8F2"/>
              </a:solidFill>
              <a:latin typeface="Fira Code" panose="020B0509050000020004" pitchFamily="49" charset="0"/>
            </a:endParaRPr>
          </a:p>
          <a:p>
            <a:r>
              <a:rPr lang="de-DE" dirty="0">
                <a:solidFill>
                  <a:srgbClr val="F8F8F2"/>
                </a:solidFill>
                <a:latin typeface="Fira Code" panose="020B0509050000020004" pitchFamily="49" charset="0"/>
              </a:rPr>
              <a:t>  }</a:t>
            </a:r>
          </a:p>
          <a:p>
            <a:r>
              <a:rPr lang="de-DE" dirty="0">
                <a:solidFill>
                  <a:srgbClr val="F8F8F2"/>
                </a:solidFill>
                <a:latin typeface="Fira Code" panose="020B0509050000020004" pitchFamily="49" charset="0"/>
              </a:rPr>
              <a:t>}</a:t>
            </a:r>
          </a:p>
        </p:txBody>
      </p:sp>
      <p:sp>
        <p:nvSpPr>
          <p:cNvPr id="6" name="Rechteck 5">
            <a:extLst>
              <a:ext uri="{FF2B5EF4-FFF2-40B4-BE49-F238E27FC236}">
                <a16:creationId xmlns:a16="http://schemas.microsoft.com/office/drawing/2014/main" id="{63059AE8-CB6D-40C4-94FB-6A15E54F94B0}"/>
              </a:ext>
            </a:extLst>
          </p:cNvPr>
          <p:cNvSpPr/>
          <p:nvPr/>
        </p:nvSpPr>
        <p:spPr>
          <a:xfrm>
            <a:off x="8612604" y="2485118"/>
            <a:ext cx="3282215" cy="2616101"/>
          </a:xfrm>
          <a:prstGeom prst="rect">
            <a:avLst/>
          </a:prstGeom>
        </p:spPr>
        <p:txBody>
          <a:bodyPr wrap="square">
            <a:spAutoFit/>
          </a:bodyPr>
          <a:lstStyle/>
          <a:p>
            <a:r>
              <a:rPr lang="de-DE" dirty="0">
                <a:solidFill>
                  <a:srgbClr val="F8F8F2"/>
                </a:solidFill>
                <a:latin typeface="Fira Code" panose="020B0509050000020004" pitchFamily="49" charset="0"/>
              </a:rPr>
              <a:t>{</a:t>
            </a:r>
          </a:p>
          <a:p>
            <a:r>
              <a:rPr lang="de-DE" dirty="0">
                <a:solidFill>
                  <a:srgbClr val="8BE9FE"/>
                </a:solidFill>
                <a:latin typeface="Fira Code" panose="020B0509050000020004" pitchFamily="49" charset="0"/>
              </a:rPr>
              <a:t>  "</a:t>
            </a:r>
            <a:r>
              <a:rPr lang="de-DE" dirty="0" err="1">
                <a:solidFill>
                  <a:srgbClr val="8BE9FD"/>
                </a:solidFill>
                <a:latin typeface="Fira Code" panose="020B0509050000020004" pitchFamily="49" charset="0"/>
              </a:rPr>
              <a:t>first</a:t>
            </a:r>
            <a:r>
              <a:rPr lang="de-DE" dirty="0">
                <a:solidFill>
                  <a:srgbClr val="8BE9FE"/>
                </a:solidFill>
                <a:latin typeface="Fira Code" panose="020B0509050000020004" pitchFamily="49" charset="0"/>
              </a:rPr>
              <a:t>"</a:t>
            </a:r>
            <a:r>
              <a:rPr lang="de-DE" dirty="0">
                <a:solidFill>
                  <a:srgbClr val="FF79C6"/>
                </a:solidFill>
                <a:latin typeface="Fira Code" panose="020B0509050000020004" pitchFamily="49" charset="0"/>
              </a:rPr>
              <a:t>:</a:t>
            </a:r>
            <a:r>
              <a:rPr lang="de-DE" dirty="0">
                <a:solidFill>
                  <a:srgbClr val="F8F8F2"/>
                </a:solidFill>
                <a:latin typeface="Fira Code" panose="020B0509050000020004" pitchFamily="49" charset="0"/>
              </a:rPr>
              <a:t> {</a:t>
            </a:r>
          </a:p>
          <a:p>
            <a:r>
              <a:rPr lang="de-DE" dirty="0">
                <a:solidFill>
                  <a:srgbClr val="8BE9FE"/>
                </a:solidFill>
                <a:latin typeface="Fira Code" panose="020B0509050000020004" pitchFamily="49" charset="0"/>
              </a:rPr>
              <a:t>    "</a:t>
            </a:r>
            <a:r>
              <a:rPr lang="de-DE" dirty="0" err="1">
                <a:solidFill>
                  <a:srgbClr val="8BE9FD"/>
                </a:solidFill>
                <a:latin typeface="Fira Code" panose="020B0509050000020004" pitchFamily="49" charset="0"/>
              </a:rPr>
              <a:t>name</a:t>
            </a:r>
            <a:r>
              <a:rPr lang="de-DE" dirty="0">
                <a:solidFill>
                  <a:srgbClr val="8BE9FE"/>
                </a:solidFill>
                <a:latin typeface="Fira Code" panose="020B0509050000020004" pitchFamily="49" charset="0"/>
              </a:rPr>
              <a:t>"</a:t>
            </a:r>
            <a:r>
              <a:rPr lang="de-DE" dirty="0">
                <a:solidFill>
                  <a:srgbClr val="FF79C6"/>
                </a:solidFill>
                <a:latin typeface="Fira Code" panose="020B0509050000020004" pitchFamily="49" charset="0"/>
              </a:rPr>
              <a:t>:</a:t>
            </a:r>
            <a:r>
              <a:rPr lang="de-DE" dirty="0">
                <a:solidFill>
                  <a:srgbClr val="F8F8F2"/>
                </a:solidFill>
                <a:latin typeface="Fira Code" panose="020B0509050000020004" pitchFamily="49" charset="0"/>
              </a:rPr>
              <a:t> </a:t>
            </a:r>
            <a:r>
              <a:rPr lang="de-DE" dirty="0">
                <a:solidFill>
                  <a:srgbClr val="E9F284"/>
                </a:solidFill>
                <a:latin typeface="Fira Code" panose="020B0509050000020004" pitchFamily="49" charset="0"/>
              </a:rPr>
              <a:t>"</a:t>
            </a:r>
            <a:r>
              <a:rPr lang="de-DE" dirty="0">
                <a:solidFill>
                  <a:srgbClr val="F1FA8C"/>
                </a:solidFill>
                <a:latin typeface="Fira Code" panose="020B0509050000020004" pitchFamily="49" charset="0"/>
              </a:rPr>
              <a:t>Alice</a:t>
            </a:r>
            <a:r>
              <a:rPr lang="de-DE" dirty="0">
                <a:solidFill>
                  <a:srgbClr val="E9F284"/>
                </a:solidFill>
                <a:latin typeface="Fira Code" panose="020B0509050000020004" pitchFamily="49" charset="0"/>
              </a:rPr>
              <a:t>"</a:t>
            </a:r>
            <a:endParaRPr lang="de-DE" dirty="0">
              <a:solidFill>
                <a:srgbClr val="F8F8F2"/>
              </a:solidFill>
              <a:latin typeface="Fira Code" panose="020B0509050000020004" pitchFamily="49" charset="0"/>
            </a:endParaRPr>
          </a:p>
          <a:p>
            <a:r>
              <a:rPr lang="de-DE" dirty="0">
                <a:solidFill>
                  <a:srgbClr val="F8F8F2"/>
                </a:solidFill>
                <a:latin typeface="Fira Code" panose="020B0509050000020004" pitchFamily="49" charset="0"/>
              </a:rPr>
              <a:t>  },</a:t>
            </a:r>
          </a:p>
          <a:p>
            <a:r>
              <a:rPr lang="de-DE" dirty="0">
                <a:solidFill>
                  <a:srgbClr val="8BE9FE"/>
                </a:solidFill>
                <a:latin typeface="Fira Code" panose="020B0509050000020004" pitchFamily="49" charset="0"/>
              </a:rPr>
              <a:t>  "</a:t>
            </a:r>
            <a:r>
              <a:rPr lang="de-DE" dirty="0" err="1">
                <a:solidFill>
                  <a:srgbClr val="8BE9FD"/>
                </a:solidFill>
                <a:latin typeface="Fira Code" panose="020B0509050000020004" pitchFamily="49" charset="0"/>
              </a:rPr>
              <a:t>second</a:t>
            </a:r>
            <a:r>
              <a:rPr lang="de-DE" dirty="0">
                <a:solidFill>
                  <a:srgbClr val="8BE9FE"/>
                </a:solidFill>
                <a:latin typeface="Fira Code" panose="020B0509050000020004" pitchFamily="49" charset="0"/>
              </a:rPr>
              <a:t>"</a:t>
            </a:r>
            <a:r>
              <a:rPr lang="de-DE" dirty="0">
                <a:solidFill>
                  <a:srgbClr val="FF79C6"/>
                </a:solidFill>
                <a:latin typeface="Fira Code" panose="020B0509050000020004" pitchFamily="49" charset="0"/>
              </a:rPr>
              <a:t>:</a:t>
            </a:r>
            <a:r>
              <a:rPr lang="de-DE" dirty="0">
                <a:solidFill>
                  <a:srgbClr val="F8F8F2"/>
                </a:solidFill>
                <a:latin typeface="Fira Code" panose="020B0509050000020004" pitchFamily="49" charset="0"/>
              </a:rPr>
              <a:t> {</a:t>
            </a:r>
          </a:p>
          <a:p>
            <a:r>
              <a:rPr lang="de-DE" dirty="0">
                <a:solidFill>
                  <a:srgbClr val="8BE9FE"/>
                </a:solidFill>
                <a:latin typeface="Fira Code" panose="020B0509050000020004" pitchFamily="49" charset="0"/>
              </a:rPr>
              <a:t>    "</a:t>
            </a:r>
            <a:r>
              <a:rPr lang="de-DE" dirty="0" err="1">
                <a:solidFill>
                  <a:srgbClr val="8BE9FD"/>
                </a:solidFill>
                <a:latin typeface="Fira Code" panose="020B0509050000020004" pitchFamily="49" charset="0"/>
              </a:rPr>
              <a:t>name</a:t>
            </a:r>
            <a:r>
              <a:rPr lang="de-DE" dirty="0">
                <a:solidFill>
                  <a:srgbClr val="8BE9FE"/>
                </a:solidFill>
                <a:latin typeface="Fira Code" panose="020B0509050000020004" pitchFamily="49" charset="0"/>
              </a:rPr>
              <a:t>"</a:t>
            </a:r>
            <a:r>
              <a:rPr lang="de-DE" dirty="0">
                <a:solidFill>
                  <a:srgbClr val="FF79C6"/>
                </a:solidFill>
                <a:latin typeface="Fira Code" panose="020B0509050000020004" pitchFamily="49" charset="0"/>
              </a:rPr>
              <a:t>:</a:t>
            </a:r>
            <a:r>
              <a:rPr lang="de-DE" dirty="0">
                <a:solidFill>
                  <a:srgbClr val="F8F8F2"/>
                </a:solidFill>
                <a:latin typeface="Fira Code" panose="020B0509050000020004" pitchFamily="49" charset="0"/>
              </a:rPr>
              <a:t> </a:t>
            </a:r>
            <a:r>
              <a:rPr lang="de-DE" dirty="0">
                <a:solidFill>
                  <a:srgbClr val="E9F284"/>
                </a:solidFill>
                <a:latin typeface="Fira Code" panose="020B0509050000020004" pitchFamily="49" charset="0"/>
              </a:rPr>
              <a:t>"</a:t>
            </a:r>
            <a:r>
              <a:rPr lang="de-DE" dirty="0">
                <a:solidFill>
                  <a:srgbClr val="F1FA8C"/>
                </a:solidFill>
                <a:latin typeface="Fira Code" panose="020B0509050000020004" pitchFamily="49" charset="0"/>
              </a:rPr>
              <a:t>Sarah</a:t>
            </a:r>
            <a:r>
              <a:rPr lang="de-DE" dirty="0">
                <a:solidFill>
                  <a:srgbClr val="E9F284"/>
                </a:solidFill>
                <a:latin typeface="Fira Code" panose="020B0509050000020004" pitchFamily="49" charset="0"/>
              </a:rPr>
              <a:t>"</a:t>
            </a:r>
            <a:endParaRPr lang="de-DE" dirty="0">
              <a:solidFill>
                <a:srgbClr val="F8F8F2"/>
              </a:solidFill>
              <a:latin typeface="Fira Code" panose="020B0509050000020004" pitchFamily="49" charset="0"/>
            </a:endParaRPr>
          </a:p>
          <a:p>
            <a:r>
              <a:rPr lang="de-DE" dirty="0">
                <a:solidFill>
                  <a:srgbClr val="F8F8F2"/>
                </a:solidFill>
                <a:latin typeface="Fira Code" panose="020B0509050000020004" pitchFamily="49" charset="0"/>
              </a:rPr>
              <a:t>  }</a:t>
            </a:r>
          </a:p>
          <a:p>
            <a:r>
              <a:rPr lang="de-DE" dirty="0">
                <a:solidFill>
                  <a:srgbClr val="F8F8F2"/>
                </a:solidFill>
                <a:latin typeface="Fira Code" panose="020B0509050000020004" pitchFamily="49" charset="0"/>
              </a:rPr>
              <a:t>}</a:t>
            </a:r>
          </a:p>
          <a:p>
            <a:pPr>
              <a:spcAft>
                <a:spcPts val="800"/>
              </a:spcAft>
            </a:pPr>
            <a:r>
              <a:rPr lang="de-DE" sz="2000" dirty="0">
                <a:effectLst/>
                <a:latin typeface="Consolas" panose="020B0609020204030204" pitchFamily="49" charset="0"/>
                <a:ea typeface="Calibri" panose="020F0502020204030204" pitchFamily="34" charset="0"/>
                <a:cs typeface="Times New Roman" panose="02020603050405020304" pitchFamily="18" charset="0"/>
              </a:rPr>
              <a:t> </a:t>
            </a:r>
          </a:p>
        </p:txBody>
      </p:sp>
      <p:sp>
        <p:nvSpPr>
          <p:cNvPr id="7" name="Pfeil: nach rechts 6">
            <a:extLst>
              <a:ext uri="{FF2B5EF4-FFF2-40B4-BE49-F238E27FC236}">
                <a16:creationId xmlns:a16="http://schemas.microsoft.com/office/drawing/2014/main" id="{FD6D3AD0-5250-47C8-86E6-39C01E0A799B}"/>
              </a:ext>
            </a:extLst>
          </p:cNvPr>
          <p:cNvSpPr/>
          <p:nvPr/>
        </p:nvSpPr>
        <p:spPr>
          <a:xfrm>
            <a:off x="3726180" y="3314700"/>
            <a:ext cx="419100" cy="228600"/>
          </a:xfrm>
          <a:prstGeom prst="rightArrow">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11" name="Pfeil: nach rechts 10">
            <a:extLst>
              <a:ext uri="{FF2B5EF4-FFF2-40B4-BE49-F238E27FC236}">
                <a16:creationId xmlns:a16="http://schemas.microsoft.com/office/drawing/2014/main" id="{BB1A975C-19E4-496B-8A4D-3F3C34C00DCC}"/>
              </a:ext>
            </a:extLst>
          </p:cNvPr>
          <p:cNvSpPr/>
          <p:nvPr/>
        </p:nvSpPr>
        <p:spPr>
          <a:xfrm>
            <a:off x="8051531" y="3314700"/>
            <a:ext cx="419100" cy="228600"/>
          </a:xfrm>
          <a:prstGeom prst="rightArrow">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 name="Textfeld 7">
            <a:extLst>
              <a:ext uri="{FF2B5EF4-FFF2-40B4-BE49-F238E27FC236}">
                <a16:creationId xmlns:a16="http://schemas.microsoft.com/office/drawing/2014/main" id="{B3C89B06-EE7D-44D8-A605-79603E5D69A5}"/>
              </a:ext>
            </a:extLst>
          </p:cNvPr>
          <p:cNvSpPr txBox="1"/>
          <p:nvPr/>
        </p:nvSpPr>
        <p:spPr>
          <a:xfrm>
            <a:off x="1350328" y="1651342"/>
            <a:ext cx="1710925" cy="523220"/>
          </a:xfrm>
          <a:prstGeom prst="rect">
            <a:avLst/>
          </a:prstGeom>
          <a:noFill/>
        </p:spPr>
        <p:txBody>
          <a:bodyPr wrap="square" rtlCol="0">
            <a:spAutoFit/>
          </a:bodyPr>
          <a:lstStyle/>
          <a:p>
            <a:pPr algn="ctr"/>
            <a:r>
              <a:rPr lang="de-DE" sz="2800" dirty="0">
                <a:solidFill>
                  <a:schemeClr val="bg1"/>
                </a:solidFill>
              </a:rPr>
              <a:t>Query</a:t>
            </a:r>
          </a:p>
        </p:txBody>
      </p:sp>
      <p:sp>
        <p:nvSpPr>
          <p:cNvPr id="9" name="Textfeld 8">
            <a:extLst>
              <a:ext uri="{FF2B5EF4-FFF2-40B4-BE49-F238E27FC236}">
                <a16:creationId xmlns:a16="http://schemas.microsoft.com/office/drawing/2014/main" id="{7776D826-5809-4E2A-985F-EB13EB0A3B01}"/>
              </a:ext>
            </a:extLst>
          </p:cNvPr>
          <p:cNvSpPr txBox="1"/>
          <p:nvPr/>
        </p:nvSpPr>
        <p:spPr>
          <a:xfrm>
            <a:off x="5240537" y="1651342"/>
            <a:ext cx="2398395" cy="523220"/>
          </a:xfrm>
          <a:prstGeom prst="rect">
            <a:avLst/>
          </a:prstGeom>
          <a:noFill/>
        </p:spPr>
        <p:txBody>
          <a:bodyPr wrap="square" rtlCol="0">
            <a:spAutoFit/>
          </a:bodyPr>
          <a:lstStyle/>
          <a:p>
            <a:pPr algn="ctr"/>
            <a:r>
              <a:rPr lang="de-DE" sz="2800" dirty="0" err="1">
                <a:solidFill>
                  <a:schemeClr val="bg1"/>
                </a:solidFill>
              </a:rPr>
              <a:t>Aliased</a:t>
            </a:r>
            <a:r>
              <a:rPr lang="de-DE" sz="2800" dirty="0">
                <a:solidFill>
                  <a:schemeClr val="bg1"/>
                </a:solidFill>
              </a:rPr>
              <a:t> Query</a:t>
            </a:r>
          </a:p>
        </p:txBody>
      </p:sp>
      <p:sp>
        <p:nvSpPr>
          <p:cNvPr id="10" name="Textfeld 9">
            <a:extLst>
              <a:ext uri="{FF2B5EF4-FFF2-40B4-BE49-F238E27FC236}">
                <a16:creationId xmlns:a16="http://schemas.microsoft.com/office/drawing/2014/main" id="{1873C428-A160-4221-9BF9-5EAE1883A14F}"/>
              </a:ext>
            </a:extLst>
          </p:cNvPr>
          <p:cNvSpPr txBox="1"/>
          <p:nvPr/>
        </p:nvSpPr>
        <p:spPr>
          <a:xfrm>
            <a:off x="8869739" y="1651342"/>
            <a:ext cx="2398395" cy="523220"/>
          </a:xfrm>
          <a:prstGeom prst="rect">
            <a:avLst/>
          </a:prstGeom>
          <a:noFill/>
        </p:spPr>
        <p:txBody>
          <a:bodyPr wrap="square" rtlCol="0">
            <a:spAutoFit/>
          </a:bodyPr>
          <a:lstStyle/>
          <a:p>
            <a:pPr algn="ctr"/>
            <a:r>
              <a:rPr lang="de-DE" sz="2800" dirty="0">
                <a:solidFill>
                  <a:schemeClr val="bg1"/>
                </a:solidFill>
              </a:rPr>
              <a:t>Response</a:t>
            </a:r>
          </a:p>
        </p:txBody>
      </p:sp>
      <p:pic>
        <p:nvPicPr>
          <p:cNvPr id="12" name="Picture 6">
            <a:extLst>
              <a:ext uri="{FF2B5EF4-FFF2-40B4-BE49-F238E27FC236}">
                <a16:creationId xmlns:a16="http://schemas.microsoft.com/office/drawing/2014/main" id="{47461866-6F44-4BDF-8BC1-3E9BC713C0E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13" name="Titel 1">
            <a:extLst>
              <a:ext uri="{FF2B5EF4-FFF2-40B4-BE49-F238E27FC236}">
                <a16:creationId xmlns:a16="http://schemas.microsoft.com/office/drawing/2014/main" id="{88C1B618-6789-4C74-99D0-C6BD4D2BB91C}"/>
              </a:ext>
            </a:extLst>
          </p:cNvPr>
          <p:cNvSpPr>
            <a:spLocks noGrp="1"/>
          </p:cNvSpPr>
          <p:nvPr>
            <p:ph type="title"/>
          </p:nvPr>
        </p:nvSpPr>
        <p:spPr>
          <a:xfrm>
            <a:off x="838200" y="365125"/>
            <a:ext cx="10515600" cy="1325563"/>
          </a:xfrm>
        </p:spPr>
        <p:txBody>
          <a:bodyPr/>
          <a:lstStyle/>
          <a:p>
            <a:pPr algn="ctr"/>
            <a:r>
              <a:rPr lang="de-DE" dirty="0">
                <a:solidFill>
                  <a:schemeClr val="bg1"/>
                </a:solidFill>
              </a:rPr>
              <a:t>Aliasing</a:t>
            </a:r>
          </a:p>
        </p:txBody>
      </p:sp>
    </p:spTree>
    <p:extLst>
      <p:ext uri="{BB962C8B-B14F-4D97-AF65-F5344CB8AC3E}">
        <p14:creationId xmlns:p14="http://schemas.microsoft.com/office/powerpoint/2010/main" val="107942135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9A665A4C-B612-4624-82D3-B2935220E37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7" name="Titel 1">
            <a:extLst>
              <a:ext uri="{FF2B5EF4-FFF2-40B4-BE49-F238E27FC236}">
                <a16:creationId xmlns:a16="http://schemas.microsoft.com/office/drawing/2014/main" id="{109AE187-0755-4165-837D-189C246735C6}"/>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de-DE" dirty="0" err="1">
                <a:solidFill>
                  <a:schemeClr val="bg1"/>
                </a:solidFill>
              </a:rPr>
              <a:t>Introspection</a:t>
            </a:r>
            <a:endParaRPr lang="de-DE" dirty="0">
              <a:solidFill>
                <a:schemeClr val="bg1"/>
              </a:solidFill>
            </a:endParaRPr>
          </a:p>
        </p:txBody>
      </p:sp>
      <p:sp>
        <p:nvSpPr>
          <p:cNvPr id="8" name="Textfeld 7">
            <a:extLst>
              <a:ext uri="{FF2B5EF4-FFF2-40B4-BE49-F238E27FC236}">
                <a16:creationId xmlns:a16="http://schemas.microsoft.com/office/drawing/2014/main" id="{0E58C3BF-6A09-48EB-B3F0-A3DDB7F33893}"/>
              </a:ext>
            </a:extLst>
          </p:cNvPr>
          <p:cNvSpPr txBox="1"/>
          <p:nvPr/>
        </p:nvSpPr>
        <p:spPr>
          <a:xfrm>
            <a:off x="1249680" y="2099735"/>
            <a:ext cx="9661363" cy="369332"/>
          </a:xfrm>
          <a:prstGeom prst="rect">
            <a:avLst/>
          </a:prstGeom>
          <a:noFill/>
        </p:spPr>
        <p:txBody>
          <a:bodyPr wrap="none" rtlCol="0">
            <a:spAutoFit/>
          </a:bodyPr>
          <a:lstStyle/>
          <a:p>
            <a:r>
              <a:rPr lang="de-DE" dirty="0">
                <a:solidFill>
                  <a:schemeClr val="bg1"/>
                </a:solidFill>
              </a:rPr>
              <a:t>Ermöglicht es aus dem Schema Informationen zu </a:t>
            </a:r>
            <a:r>
              <a:rPr lang="de-DE" dirty="0" err="1">
                <a:solidFill>
                  <a:schemeClr val="bg1"/>
                </a:solidFill>
              </a:rPr>
              <a:t>Queries</a:t>
            </a:r>
            <a:r>
              <a:rPr lang="de-DE" dirty="0">
                <a:solidFill>
                  <a:schemeClr val="bg1"/>
                </a:solidFill>
              </a:rPr>
              <a:t>, Feldern und Typen zu extrahieren am Client</a:t>
            </a:r>
          </a:p>
        </p:txBody>
      </p:sp>
      <p:sp>
        <p:nvSpPr>
          <p:cNvPr id="9" name="Textfeld 8">
            <a:extLst>
              <a:ext uri="{FF2B5EF4-FFF2-40B4-BE49-F238E27FC236}">
                <a16:creationId xmlns:a16="http://schemas.microsoft.com/office/drawing/2014/main" id="{26BA7CC4-A330-4CC1-8844-1CE9192B9B0D}"/>
              </a:ext>
            </a:extLst>
          </p:cNvPr>
          <p:cNvSpPr txBox="1"/>
          <p:nvPr/>
        </p:nvSpPr>
        <p:spPr>
          <a:xfrm>
            <a:off x="1249680" y="2608499"/>
            <a:ext cx="2311338" cy="923330"/>
          </a:xfrm>
          <a:prstGeom prst="rect">
            <a:avLst/>
          </a:prstGeom>
          <a:noFill/>
        </p:spPr>
        <p:txBody>
          <a:bodyPr wrap="none" rtlCol="0">
            <a:spAutoFit/>
          </a:bodyPr>
          <a:lstStyle/>
          <a:p>
            <a:pPr marL="285750" indent="-285750">
              <a:buFontTx/>
              <a:buChar char="-"/>
            </a:pPr>
            <a:r>
              <a:rPr lang="de-DE" dirty="0">
                <a:solidFill>
                  <a:schemeClr val="bg1"/>
                </a:solidFill>
              </a:rPr>
              <a:t>Doku aus Schema</a:t>
            </a:r>
          </a:p>
          <a:p>
            <a:pPr marL="285750" indent="-285750">
              <a:buFontTx/>
              <a:buChar char="-"/>
            </a:pPr>
            <a:r>
              <a:rPr lang="de-DE" dirty="0">
                <a:solidFill>
                  <a:schemeClr val="bg1"/>
                </a:solidFill>
              </a:rPr>
              <a:t>Auto </a:t>
            </a:r>
            <a:r>
              <a:rPr lang="de-DE" dirty="0" err="1">
                <a:solidFill>
                  <a:schemeClr val="bg1"/>
                </a:solidFill>
              </a:rPr>
              <a:t>Completion</a:t>
            </a:r>
            <a:endParaRPr lang="de-DE" dirty="0">
              <a:solidFill>
                <a:schemeClr val="bg1"/>
              </a:solidFill>
            </a:endParaRPr>
          </a:p>
          <a:p>
            <a:pPr marL="285750" indent="-285750">
              <a:buFontTx/>
              <a:buChar char="-"/>
            </a:pPr>
            <a:r>
              <a:rPr lang="de-DE" dirty="0" err="1">
                <a:solidFill>
                  <a:schemeClr val="bg1"/>
                </a:solidFill>
              </a:rPr>
              <a:t>Warnings</a:t>
            </a:r>
            <a:r>
              <a:rPr lang="de-DE" dirty="0">
                <a:solidFill>
                  <a:schemeClr val="bg1"/>
                </a:solidFill>
              </a:rPr>
              <a:t> und </a:t>
            </a:r>
            <a:r>
              <a:rPr lang="de-DE" dirty="0" err="1">
                <a:solidFill>
                  <a:schemeClr val="bg1"/>
                </a:solidFill>
              </a:rPr>
              <a:t>Hints</a:t>
            </a:r>
            <a:endParaRPr lang="de-DE" dirty="0">
              <a:solidFill>
                <a:schemeClr val="bg1"/>
              </a:solidFill>
            </a:endParaRPr>
          </a:p>
        </p:txBody>
      </p:sp>
    </p:spTree>
    <p:extLst>
      <p:ext uri="{BB962C8B-B14F-4D97-AF65-F5344CB8AC3E}">
        <p14:creationId xmlns:p14="http://schemas.microsoft.com/office/powerpoint/2010/main" val="20623618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pic>
        <p:nvPicPr>
          <p:cNvPr id="22" name="Picture 6">
            <a:extLst>
              <a:ext uri="{FF2B5EF4-FFF2-40B4-BE49-F238E27FC236}">
                <a16:creationId xmlns:a16="http://schemas.microsoft.com/office/drawing/2014/main" id="{5ED8E13D-9A76-452B-ABBF-FF9D45389F0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4" name="Titel 4">
            <a:extLst>
              <a:ext uri="{FF2B5EF4-FFF2-40B4-BE49-F238E27FC236}">
                <a16:creationId xmlns:a16="http://schemas.microsoft.com/office/drawing/2014/main" id="{35CB33DA-6DBE-4BF3-BC43-3324FE4CDC5F}"/>
              </a:ext>
            </a:extLst>
          </p:cNvPr>
          <p:cNvSpPr>
            <a:spLocks noGrp="1"/>
          </p:cNvSpPr>
          <p:nvPr>
            <p:ph type="title"/>
          </p:nvPr>
        </p:nvSpPr>
        <p:spPr>
          <a:xfrm>
            <a:off x="838200" y="365125"/>
            <a:ext cx="10515600" cy="1325563"/>
          </a:xfrm>
        </p:spPr>
        <p:txBody>
          <a:bodyPr/>
          <a:lstStyle/>
          <a:p>
            <a:pPr algn="ctr"/>
            <a:r>
              <a:rPr lang="de-DE" dirty="0">
                <a:solidFill>
                  <a:schemeClr val="bg1"/>
                </a:solidFill>
              </a:rPr>
              <a:t>REST - Probleme</a:t>
            </a:r>
          </a:p>
        </p:txBody>
      </p:sp>
      <p:sp>
        <p:nvSpPr>
          <p:cNvPr id="3" name="Textfeld 2">
            <a:extLst>
              <a:ext uri="{FF2B5EF4-FFF2-40B4-BE49-F238E27FC236}">
                <a16:creationId xmlns:a16="http://schemas.microsoft.com/office/drawing/2014/main" id="{1B9DB959-4DD3-460F-A83D-A83B6D12EEFF}"/>
              </a:ext>
            </a:extLst>
          </p:cNvPr>
          <p:cNvSpPr txBox="1"/>
          <p:nvPr/>
        </p:nvSpPr>
        <p:spPr>
          <a:xfrm>
            <a:off x="1249680" y="2099735"/>
            <a:ext cx="7560788" cy="646331"/>
          </a:xfrm>
          <a:prstGeom prst="rect">
            <a:avLst/>
          </a:prstGeom>
          <a:noFill/>
        </p:spPr>
        <p:txBody>
          <a:bodyPr wrap="none" rtlCol="0">
            <a:spAutoFit/>
          </a:bodyPr>
          <a:lstStyle/>
          <a:p>
            <a:r>
              <a:rPr lang="de-DE" b="1" dirty="0" err="1">
                <a:solidFill>
                  <a:schemeClr val="bg1"/>
                </a:solidFill>
              </a:rPr>
              <a:t>Underfetching</a:t>
            </a:r>
            <a:r>
              <a:rPr lang="de-DE" dirty="0">
                <a:solidFill>
                  <a:schemeClr val="bg1"/>
                </a:solidFill>
              </a:rPr>
              <a:t>: 	mehrere Aufrufe an verschiedene Endpoints sind nötig um </a:t>
            </a:r>
          </a:p>
          <a:p>
            <a:r>
              <a:rPr lang="de-DE" dirty="0">
                <a:solidFill>
                  <a:schemeClr val="bg1"/>
                </a:solidFill>
              </a:rPr>
              <a:t>		alle relevanten Informationen abzufragen</a:t>
            </a:r>
          </a:p>
        </p:txBody>
      </p:sp>
      <p:sp>
        <p:nvSpPr>
          <p:cNvPr id="6" name="Textfeld 5">
            <a:extLst>
              <a:ext uri="{FF2B5EF4-FFF2-40B4-BE49-F238E27FC236}">
                <a16:creationId xmlns:a16="http://schemas.microsoft.com/office/drawing/2014/main" id="{9C229089-E25E-4FCF-BEFC-522BE5308AD8}"/>
              </a:ext>
            </a:extLst>
          </p:cNvPr>
          <p:cNvSpPr txBox="1"/>
          <p:nvPr/>
        </p:nvSpPr>
        <p:spPr>
          <a:xfrm>
            <a:off x="1249680" y="3155113"/>
            <a:ext cx="7683450" cy="646331"/>
          </a:xfrm>
          <a:prstGeom prst="rect">
            <a:avLst/>
          </a:prstGeom>
          <a:noFill/>
        </p:spPr>
        <p:txBody>
          <a:bodyPr wrap="none" rtlCol="0">
            <a:spAutoFit/>
          </a:bodyPr>
          <a:lstStyle/>
          <a:p>
            <a:r>
              <a:rPr lang="de-DE" b="1" dirty="0" err="1">
                <a:solidFill>
                  <a:schemeClr val="bg1"/>
                </a:solidFill>
              </a:rPr>
              <a:t>Overfetching</a:t>
            </a:r>
            <a:r>
              <a:rPr lang="de-DE" dirty="0">
                <a:solidFill>
                  <a:schemeClr val="bg1"/>
                </a:solidFill>
              </a:rPr>
              <a:t>: 	bei einem Aufruf kommen deutlich mehr Informationen mit </a:t>
            </a:r>
          </a:p>
          <a:p>
            <a:r>
              <a:rPr lang="de-DE" dirty="0">
                <a:solidFill>
                  <a:schemeClr val="bg1"/>
                </a:solidFill>
              </a:rPr>
              <a:t>		als eigentlich benötigt werden</a:t>
            </a:r>
          </a:p>
        </p:txBody>
      </p:sp>
    </p:spTree>
    <p:extLst>
      <p:ext uri="{BB962C8B-B14F-4D97-AF65-F5344CB8AC3E}">
        <p14:creationId xmlns:p14="http://schemas.microsoft.com/office/powerpoint/2010/main" val="64841424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BB4D76B5-F601-4182-8120-17433B9C793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6" name="Titel 1">
            <a:extLst>
              <a:ext uri="{FF2B5EF4-FFF2-40B4-BE49-F238E27FC236}">
                <a16:creationId xmlns:a16="http://schemas.microsoft.com/office/drawing/2014/main" id="{99D3E06E-2805-4C3F-BA38-2AFDADFF670A}"/>
              </a:ext>
            </a:extLst>
          </p:cNvPr>
          <p:cNvSpPr>
            <a:spLocks noGrp="1"/>
          </p:cNvSpPr>
          <p:nvPr>
            <p:ph type="title"/>
          </p:nvPr>
        </p:nvSpPr>
        <p:spPr>
          <a:xfrm>
            <a:off x="838200" y="365125"/>
            <a:ext cx="10515600" cy="1325563"/>
          </a:xfrm>
        </p:spPr>
        <p:txBody>
          <a:bodyPr/>
          <a:lstStyle/>
          <a:p>
            <a:pPr algn="ctr"/>
            <a:r>
              <a:rPr lang="de-DE" smtClean="0">
                <a:solidFill>
                  <a:schemeClr val="bg1"/>
                </a:solidFill>
              </a:rPr>
              <a:t>GraphQL vs. REST</a:t>
            </a:r>
            <a:endParaRPr lang="de-DE" dirty="0">
              <a:solidFill>
                <a:schemeClr val="bg1"/>
              </a:solidFill>
            </a:endParaRPr>
          </a:p>
        </p:txBody>
      </p:sp>
      <p:sp>
        <p:nvSpPr>
          <p:cNvPr id="8" name="Textfeld 7">
            <a:extLst>
              <a:ext uri="{FF2B5EF4-FFF2-40B4-BE49-F238E27FC236}">
                <a16:creationId xmlns:a16="http://schemas.microsoft.com/office/drawing/2014/main" id="{E78A8F7B-DD53-43B3-B0C2-8C47CBB8C7B0}"/>
              </a:ext>
            </a:extLst>
          </p:cNvPr>
          <p:cNvSpPr txBox="1"/>
          <p:nvPr/>
        </p:nvSpPr>
        <p:spPr>
          <a:xfrm>
            <a:off x="1746156" y="2264918"/>
            <a:ext cx="9607643" cy="2677656"/>
          </a:xfrm>
          <a:prstGeom prst="rect">
            <a:avLst/>
          </a:prstGeom>
          <a:noFill/>
        </p:spPr>
        <p:txBody>
          <a:bodyPr wrap="square" rtlCol="0">
            <a:spAutoFit/>
          </a:bodyPr>
          <a:lstStyle/>
          <a:p>
            <a:pPr marL="342900" indent="-342900">
              <a:buFont typeface="Arial" panose="020B0604020202020204" pitchFamily="34" charset="0"/>
              <a:buChar char="•"/>
            </a:pPr>
            <a:r>
              <a:rPr lang="en-US" sz="2400" smtClean="0">
                <a:solidFill>
                  <a:schemeClr val="bg1"/>
                </a:solidFill>
              </a:rPr>
              <a:t>REST und GraphQL sind sehr verschieden</a:t>
            </a:r>
          </a:p>
          <a:p>
            <a:pPr marL="342900" indent="-342900">
              <a:buFont typeface="Arial" panose="020B0604020202020204" pitchFamily="34" charset="0"/>
              <a:buChar char="•"/>
            </a:pPr>
            <a:endParaRPr lang="en-US" sz="2400" smtClean="0">
              <a:solidFill>
                <a:schemeClr val="bg1"/>
              </a:solidFill>
            </a:endParaRPr>
          </a:p>
          <a:p>
            <a:pPr marL="342900" indent="-342900">
              <a:buFont typeface="Arial" panose="020B0604020202020204" pitchFamily="34" charset="0"/>
              <a:buChar char="•"/>
            </a:pPr>
            <a:r>
              <a:rPr lang="en-US" sz="2400" smtClean="0">
                <a:solidFill>
                  <a:schemeClr val="bg1"/>
                </a:solidFill>
              </a:rPr>
              <a:t>GraphQL ist weder einer “silver bullet”, noch ist es besser</a:t>
            </a:r>
          </a:p>
          <a:p>
            <a:pPr marL="342900" indent="-342900">
              <a:buFont typeface="Arial" panose="020B0604020202020204" pitchFamily="34" charset="0"/>
              <a:buChar char="•"/>
            </a:pPr>
            <a:endParaRPr lang="en-US" sz="2400" smtClean="0">
              <a:solidFill>
                <a:schemeClr val="bg1"/>
              </a:solidFill>
            </a:endParaRPr>
          </a:p>
          <a:p>
            <a:pPr marL="342900" indent="-342900">
              <a:buFont typeface="Arial" panose="020B0604020202020204" pitchFamily="34" charset="0"/>
              <a:buChar char="•"/>
            </a:pPr>
            <a:r>
              <a:rPr lang="en-US" sz="2400" smtClean="0">
                <a:solidFill>
                  <a:schemeClr val="bg1"/>
                </a:solidFill>
              </a:rPr>
              <a:t>Man kann beide im gleichen Projekt verwenden</a:t>
            </a:r>
          </a:p>
          <a:p>
            <a:pPr marL="342900" indent="-342900">
              <a:buFont typeface="Arial" panose="020B0604020202020204" pitchFamily="34" charset="0"/>
              <a:buChar char="•"/>
            </a:pPr>
            <a:endParaRPr lang="en-US" sz="2400" smtClean="0">
              <a:solidFill>
                <a:schemeClr val="bg1"/>
              </a:solidFill>
            </a:endParaRPr>
          </a:p>
          <a:p>
            <a:pPr marL="342900" indent="-342900">
              <a:buFont typeface="Arial" panose="020B0604020202020204" pitchFamily="34" charset="0"/>
              <a:buChar char="•"/>
            </a:pPr>
            <a:r>
              <a:rPr lang="en-US" sz="2400" smtClean="0">
                <a:solidFill>
                  <a:schemeClr val="bg1"/>
                </a:solidFill>
              </a:rPr>
              <a:t>GraphQL ist richtig cool, wenn man es für das richtige Szenario einsetzt</a:t>
            </a:r>
            <a:endParaRPr lang="de-DE" sz="2400" dirty="0">
              <a:solidFill>
                <a:schemeClr val="bg1"/>
              </a:solidFill>
            </a:endParaRPr>
          </a:p>
        </p:txBody>
      </p:sp>
    </p:spTree>
    <p:extLst>
      <p:ext uri="{BB962C8B-B14F-4D97-AF65-F5344CB8AC3E}">
        <p14:creationId xmlns:p14="http://schemas.microsoft.com/office/powerpoint/2010/main" val="423599394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BB4D76B5-F601-4182-8120-17433B9C793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6" name="Titel 1">
            <a:extLst>
              <a:ext uri="{FF2B5EF4-FFF2-40B4-BE49-F238E27FC236}">
                <a16:creationId xmlns:a16="http://schemas.microsoft.com/office/drawing/2014/main" id="{99D3E06E-2805-4C3F-BA38-2AFDADFF670A}"/>
              </a:ext>
            </a:extLst>
          </p:cNvPr>
          <p:cNvSpPr>
            <a:spLocks noGrp="1"/>
          </p:cNvSpPr>
          <p:nvPr>
            <p:ph type="title"/>
          </p:nvPr>
        </p:nvSpPr>
        <p:spPr>
          <a:xfrm>
            <a:off x="838200" y="365125"/>
            <a:ext cx="10515600" cy="1325563"/>
          </a:xfrm>
        </p:spPr>
        <p:txBody>
          <a:bodyPr/>
          <a:lstStyle/>
          <a:p>
            <a:pPr algn="ctr"/>
            <a:r>
              <a:rPr lang="de-DE" smtClean="0">
                <a:solidFill>
                  <a:schemeClr val="bg1"/>
                </a:solidFill>
              </a:rPr>
              <a:t>GraphQL vs. REST</a:t>
            </a:r>
            <a:endParaRPr lang="de-DE" dirty="0">
              <a:solidFill>
                <a:schemeClr val="bg1"/>
              </a:solidFill>
            </a:endParaRPr>
          </a:p>
        </p:txBody>
      </p:sp>
      <p:sp>
        <p:nvSpPr>
          <p:cNvPr id="8" name="Textfeld 7">
            <a:extLst>
              <a:ext uri="{FF2B5EF4-FFF2-40B4-BE49-F238E27FC236}">
                <a16:creationId xmlns:a16="http://schemas.microsoft.com/office/drawing/2014/main" id="{E78A8F7B-DD53-43B3-B0C2-8C47CBB8C7B0}"/>
              </a:ext>
            </a:extLst>
          </p:cNvPr>
          <p:cNvSpPr txBox="1"/>
          <p:nvPr/>
        </p:nvSpPr>
        <p:spPr>
          <a:xfrm>
            <a:off x="1746156" y="2264918"/>
            <a:ext cx="9607643" cy="2677656"/>
          </a:xfrm>
          <a:prstGeom prst="rect">
            <a:avLst/>
          </a:prstGeom>
          <a:noFill/>
        </p:spPr>
        <p:txBody>
          <a:bodyPr wrap="square" rtlCol="0">
            <a:spAutoFit/>
          </a:bodyPr>
          <a:lstStyle/>
          <a:p>
            <a:pPr marL="342900" indent="-342900">
              <a:buFont typeface="Arial" panose="020B0604020202020204" pitchFamily="34" charset="0"/>
              <a:buChar char="•"/>
            </a:pPr>
            <a:r>
              <a:rPr lang="en-US" sz="2400" smtClean="0">
                <a:solidFill>
                  <a:schemeClr val="bg1"/>
                </a:solidFill>
              </a:rPr>
              <a:t>Wie sehr unterscheiden sich deine Clients?</a:t>
            </a:r>
          </a:p>
          <a:p>
            <a:pPr marL="342900" indent="-342900">
              <a:buFont typeface="Arial" panose="020B0604020202020204" pitchFamily="34" charset="0"/>
              <a:buChar char="•"/>
            </a:pPr>
            <a:endParaRPr lang="en-US" sz="2400" smtClean="0">
              <a:solidFill>
                <a:schemeClr val="bg1"/>
              </a:solidFill>
            </a:endParaRPr>
          </a:p>
          <a:p>
            <a:pPr marL="342900" indent="-342900">
              <a:buFont typeface="Arial" panose="020B0604020202020204" pitchFamily="34" charset="0"/>
              <a:buChar char="•"/>
            </a:pPr>
            <a:r>
              <a:rPr lang="en-US" sz="2400" smtClean="0">
                <a:solidFill>
                  <a:schemeClr val="bg1"/>
                </a:solidFill>
              </a:rPr>
              <a:t>Können sich die Clients selbst um Caching kümmern?</a:t>
            </a:r>
          </a:p>
          <a:p>
            <a:pPr marL="342900" indent="-342900">
              <a:buFont typeface="Arial" panose="020B0604020202020204" pitchFamily="34" charset="0"/>
              <a:buChar char="•"/>
            </a:pPr>
            <a:endParaRPr lang="en-US" sz="2400" smtClean="0">
              <a:solidFill>
                <a:schemeClr val="bg1"/>
              </a:solidFill>
            </a:endParaRPr>
          </a:p>
          <a:p>
            <a:pPr marL="342900" indent="-342900">
              <a:buFont typeface="Arial" panose="020B0604020202020204" pitchFamily="34" charset="0"/>
              <a:buChar char="•"/>
            </a:pPr>
            <a:r>
              <a:rPr lang="en-US" sz="2400" smtClean="0">
                <a:solidFill>
                  <a:schemeClr val="bg1"/>
                </a:solidFill>
              </a:rPr>
              <a:t>Wie verschieden sind die Anfragen?</a:t>
            </a:r>
          </a:p>
          <a:p>
            <a:pPr marL="342900" indent="-342900">
              <a:buFont typeface="Arial" panose="020B0604020202020204" pitchFamily="34" charset="0"/>
              <a:buChar char="•"/>
            </a:pPr>
            <a:endParaRPr lang="en-US" sz="2400" smtClean="0">
              <a:solidFill>
                <a:schemeClr val="bg1"/>
              </a:solidFill>
            </a:endParaRPr>
          </a:p>
          <a:p>
            <a:pPr marL="342900" indent="-342900">
              <a:buFont typeface="Arial" panose="020B0604020202020204" pitchFamily="34" charset="0"/>
              <a:buChar char="•"/>
            </a:pPr>
            <a:r>
              <a:rPr lang="en-US" sz="2400" smtClean="0">
                <a:solidFill>
                  <a:schemeClr val="bg1"/>
                </a:solidFill>
              </a:rPr>
              <a:t>Geht es um CRUD mit JSON oder wird auch Dateitransfer gebracht?</a:t>
            </a:r>
            <a:endParaRPr lang="de-DE" sz="2400" dirty="0">
              <a:solidFill>
                <a:schemeClr val="bg1"/>
              </a:solidFill>
            </a:endParaRPr>
          </a:p>
        </p:txBody>
      </p:sp>
    </p:spTree>
    <p:extLst>
      <p:ext uri="{BB962C8B-B14F-4D97-AF65-F5344CB8AC3E}">
        <p14:creationId xmlns:p14="http://schemas.microsoft.com/office/powerpoint/2010/main" val="336104920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4363A093-C69A-4CFD-93B8-14DCF67F3D7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elle 6">
            <a:extLst>
              <a:ext uri="{FF2B5EF4-FFF2-40B4-BE49-F238E27FC236}">
                <a16:creationId xmlns:a16="http://schemas.microsoft.com/office/drawing/2014/main" id="{A04F6A91-E751-4C04-81F5-CF091FAFE553}"/>
              </a:ext>
            </a:extLst>
          </p:cNvPr>
          <p:cNvGraphicFramePr>
            <a:graphicFrameLocks noGrp="1"/>
          </p:cNvGraphicFramePr>
          <p:nvPr>
            <p:extLst>
              <p:ext uri="{D42A27DB-BD31-4B8C-83A1-F6EECF244321}">
                <p14:modId xmlns:p14="http://schemas.microsoft.com/office/powerpoint/2010/main" val="920669261"/>
              </p:ext>
            </p:extLst>
          </p:nvPr>
        </p:nvGraphicFramePr>
        <p:xfrm>
          <a:off x="2032000" y="1924685"/>
          <a:ext cx="8128000" cy="28651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51269249"/>
                    </a:ext>
                  </a:extLst>
                </a:gridCol>
                <a:gridCol w="4064000">
                  <a:extLst>
                    <a:ext uri="{9D8B030D-6E8A-4147-A177-3AD203B41FA5}">
                      <a16:colId xmlns:a16="http://schemas.microsoft.com/office/drawing/2014/main" val="4140112189"/>
                    </a:ext>
                  </a:extLst>
                </a:gridCol>
              </a:tblGrid>
              <a:tr h="370840">
                <a:tc>
                  <a:txBody>
                    <a:bodyPr/>
                    <a:lstStyle/>
                    <a:p>
                      <a:r>
                        <a:rPr lang="de-DE" smtClean="0"/>
                        <a:t>Vorteile GraphQL</a:t>
                      </a:r>
                      <a:endParaRPr lang="de-DE" dirty="0"/>
                    </a:p>
                  </a:txBody>
                  <a:tcPr>
                    <a:solidFill>
                      <a:srgbClr val="92D050"/>
                    </a:solidFill>
                  </a:tcPr>
                </a:tc>
                <a:tc>
                  <a:txBody>
                    <a:bodyPr/>
                    <a:lstStyle/>
                    <a:p>
                      <a:r>
                        <a:rPr lang="de-DE" smtClean="0"/>
                        <a:t>Vorteile REST</a:t>
                      </a:r>
                      <a:endParaRPr lang="de-DE" dirty="0"/>
                    </a:p>
                  </a:txBody>
                  <a:tcPr>
                    <a:solidFill>
                      <a:schemeClr val="accent2"/>
                    </a:solidFill>
                  </a:tcPr>
                </a:tc>
                <a:extLst>
                  <a:ext uri="{0D108BD9-81ED-4DB2-BD59-A6C34878D82A}">
                    <a16:rowId xmlns:a16="http://schemas.microsoft.com/office/drawing/2014/main" val="2380294708"/>
                  </a:ext>
                </a:extLst>
              </a:tr>
              <a:tr h="370840">
                <a:tc>
                  <a:txBody>
                    <a:bodyPr/>
                    <a:lstStyle/>
                    <a:p>
                      <a:r>
                        <a:rPr lang="en-US" smtClean="0"/>
                        <a:t>Man</a:t>
                      </a:r>
                      <a:r>
                        <a:rPr lang="en-US" baseline="0" smtClean="0"/>
                        <a:t> bekommt genau die Daten, die man braucht</a:t>
                      </a:r>
                      <a:endParaRPr lang="de-DE" dirty="0"/>
                    </a:p>
                  </a:txBody>
                  <a:tcPr/>
                </a:tc>
                <a:tc>
                  <a:txBody>
                    <a:bodyPr/>
                    <a:lstStyle/>
                    <a:p>
                      <a:r>
                        <a:rPr lang="en-US" smtClean="0"/>
                        <a:t>Hoch Skalierbar</a:t>
                      </a:r>
                      <a:endParaRPr lang="de-DE" dirty="0"/>
                    </a:p>
                  </a:txBody>
                  <a:tcPr/>
                </a:tc>
                <a:extLst>
                  <a:ext uri="{0D108BD9-81ED-4DB2-BD59-A6C34878D82A}">
                    <a16:rowId xmlns:a16="http://schemas.microsoft.com/office/drawing/2014/main" val="3469410437"/>
                  </a:ext>
                </a:extLst>
              </a:tr>
              <a:tr h="370840">
                <a:tc>
                  <a:txBody>
                    <a:bodyPr/>
                    <a:lstStyle/>
                    <a:p>
                      <a:r>
                        <a:rPr lang="en-US" smtClean="0"/>
                        <a:t>Mehrere Abfragen in einem Request</a:t>
                      </a:r>
                      <a:endParaRPr lang="de-DE" dirty="0"/>
                    </a:p>
                  </a:txBody>
                  <a:tcPr/>
                </a:tc>
                <a:tc>
                  <a:txBody>
                    <a:bodyPr/>
                    <a:lstStyle/>
                    <a:p>
                      <a:r>
                        <a:rPr lang="en-US" smtClean="0"/>
                        <a:t>Http-caching</a:t>
                      </a:r>
                      <a:endParaRPr lang="de-DE" dirty="0"/>
                    </a:p>
                  </a:txBody>
                  <a:tcPr/>
                </a:tc>
                <a:extLst>
                  <a:ext uri="{0D108BD9-81ED-4DB2-BD59-A6C34878D82A}">
                    <a16:rowId xmlns:a16="http://schemas.microsoft.com/office/drawing/2014/main" val="2290994106"/>
                  </a:ext>
                </a:extLst>
              </a:tr>
              <a:tr h="370840">
                <a:tc>
                  <a:txBody>
                    <a:bodyPr/>
                    <a:lstStyle/>
                    <a:p>
                      <a:r>
                        <a:rPr lang="en-US" smtClean="0"/>
                        <a:t>Integrierter Pub-Sub-Mechanismus</a:t>
                      </a:r>
                      <a:endParaRPr lang="de-DE" dirty="0"/>
                    </a:p>
                  </a:txBody>
                  <a:tcPr/>
                </a:tc>
                <a:tc>
                  <a:txBody>
                    <a:bodyPr/>
                    <a:lstStyle/>
                    <a:p>
                      <a:r>
                        <a:rPr lang="en-US" smtClean="0"/>
                        <a:t>Einfacher</a:t>
                      </a:r>
                      <a:r>
                        <a:rPr lang="en-US" baseline="0" smtClean="0"/>
                        <a:t> File-Transfer/Streaming</a:t>
                      </a:r>
                      <a:endParaRPr lang="de-DE" dirty="0"/>
                    </a:p>
                  </a:txBody>
                  <a:tcPr/>
                </a:tc>
                <a:extLst>
                  <a:ext uri="{0D108BD9-81ED-4DB2-BD59-A6C34878D82A}">
                    <a16:rowId xmlns:a16="http://schemas.microsoft.com/office/drawing/2014/main" val="928261541"/>
                  </a:ext>
                </a:extLst>
              </a:tr>
              <a:tr h="370840">
                <a:tc>
                  <a:txBody>
                    <a:bodyPr/>
                    <a:lstStyle/>
                    <a:p>
                      <a:r>
                        <a:rPr lang="en-US" smtClean="0"/>
                        <a:t>Performance-Orientiert</a:t>
                      </a:r>
                      <a:endParaRPr lang="de-DE" dirty="0"/>
                    </a:p>
                  </a:txBody>
                  <a:tcPr/>
                </a:tc>
                <a:tc>
                  <a:txBody>
                    <a:bodyPr/>
                    <a:lstStyle/>
                    <a:p>
                      <a:r>
                        <a:rPr lang="en-US" smtClean="0"/>
                        <a:t>Arbeitet mit allen Media-Typen</a:t>
                      </a:r>
                      <a:endParaRPr lang="de-DE" dirty="0"/>
                    </a:p>
                  </a:txBody>
                  <a:tcPr/>
                </a:tc>
                <a:extLst>
                  <a:ext uri="{0D108BD9-81ED-4DB2-BD59-A6C34878D82A}">
                    <a16:rowId xmlns:a16="http://schemas.microsoft.com/office/drawing/2014/main" val="3950061895"/>
                  </a:ext>
                </a:extLst>
              </a:tr>
              <a:tr h="370840">
                <a:tc>
                  <a:txBody>
                    <a:bodyPr/>
                    <a:lstStyle/>
                    <a:p>
                      <a:r>
                        <a:rPr lang="en-US" smtClean="0"/>
                        <a:t>Integrierte Introspection</a:t>
                      </a:r>
                      <a:endParaRPr lang="de-DE" dirty="0"/>
                    </a:p>
                  </a:txBody>
                  <a:tcPr/>
                </a:tc>
                <a:tc>
                  <a:txBody>
                    <a:bodyPr/>
                    <a:lstStyle/>
                    <a:p>
                      <a:r>
                        <a:rPr lang="en-US" smtClean="0"/>
                        <a:t>Verlinkungen zwischen APIs</a:t>
                      </a:r>
                      <a:endParaRPr lang="de-DE" dirty="0"/>
                    </a:p>
                  </a:txBody>
                  <a:tcPr/>
                </a:tc>
                <a:extLst>
                  <a:ext uri="{0D108BD9-81ED-4DB2-BD59-A6C34878D82A}">
                    <a16:rowId xmlns:a16="http://schemas.microsoft.com/office/drawing/2014/main" val="2364080554"/>
                  </a:ext>
                </a:extLst>
              </a:tr>
              <a:tr h="370840">
                <a:tc>
                  <a:txBody>
                    <a:bodyPr/>
                    <a:lstStyle/>
                    <a:p>
                      <a:r>
                        <a:rPr lang="en-US" smtClean="0"/>
                        <a:t>Weniger API-Design</a:t>
                      </a:r>
                      <a:r>
                        <a:rPr lang="en-US" baseline="0" smtClean="0"/>
                        <a:t> vorab</a:t>
                      </a:r>
                      <a:endParaRPr lang="de-DE" dirty="0"/>
                    </a:p>
                  </a:txBody>
                  <a:tcPr/>
                </a:tc>
                <a:tc>
                  <a:txBody>
                    <a:bodyPr/>
                    <a:lstStyle/>
                    <a:p>
                      <a:endParaRPr lang="de-DE" dirty="0"/>
                    </a:p>
                  </a:txBody>
                  <a:tcPr/>
                </a:tc>
                <a:extLst>
                  <a:ext uri="{0D108BD9-81ED-4DB2-BD59-A6C34878D82A}">
                    <a16:rowId xmlns:a16="http://schemas.microsoft.com/office/drawing/2014/main" val="1227437283"/>
                  </a:ext>
                </a:extLst>
              </a:tr>
            </a:tbl>
          </a:graphicData>
        </a:graphic>
      </p:graphicFrame>
      <p:sp>
        <p:nvSpPr>
          <p:cNvPr id="9" name="Titel 1">
            <a:extLst>
              <a:ext uri="{FF2B5EF4-FFF2-40B4-BE49-F238E27FC236}">
                <a16:creationId xmlns:a16="http://schemas.microsoft.com/office/drawing/2014/main" id="{99D3E06E-2805-4C3F-BA38-2AFDADFF670A}"/>
              </a:ext>
            </a:extLst>
          </p:cNvPr>
          <p:cNvSpPr>
            <a:spLocks noGrp="1"/>
          </p:cNvSpPr>
          <p:nvPr>
            <p:ph type="title"/>
          </p:nvPr>
        </p:nvSpPr>
        <p:spPr>
          <a:xfrm>
            <a:off x="838200" y="365125"/>
            <a:ext cx="10515600" cy="1325563"/>
          </a:xfrm>
        </p:spPr>
        <p:txBody>
          <a:bodyPr/>
          <a:lstStyle/>
          <a:p>
            <a:pPr algn="ctr"/>
            <a:r>
              <a:rPr lang="de-DE" smtClean="0">
                <a:solidFill>
                  <a:schemeClr val="bg1"/>
                </a:solidFill>
              </a:rPr>
              <a:t>GraphQL vs. REST</a:t>
            </a:r>
            <a:endParaRPr lang="de-DE" dirty="0">
              <a:solidFill>
                <a:schemeClr val="bg1"/>
              </a:solidFill>
            </a:endParaRPr>
          </a:p>
        </p:txBody>
      </p:sp>
    </p:spTree>
    <p:extLst>
      <p:ext uri="{BB962C8B-B14F-4D97-AF65-F5344CB8AC3E}">
        <p14:creationId xmlns:p14="http://schemas.microsoft.com/office/powerpoint/2010/main" val="411484057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82946B83-2EE8-48AB-9594-6CD78F3B38A0}"/>
              </a:ext>
            </a:extLst>
          </p:cNvPr>
          <p:cNvSpPr txBox="1"/>
          <p:nvPr/>
        </p:nvSpPr>
        <p:spPr>
          <a:xfrm>
            <a:off x="4883937" y="2496480"/>
            <a:ext cx="2424125" cy="461665"/>
          </a:xfrm>
          <a:prstGeom prst="rect">
            <a:avLst/>
          </a:prstGeom>
          <a:noFill/>
        </p:spPr>
        <p:txBody>
          <a:bodyPr wrap="none" rtlCol="0">
            <a:spAutoFit/>
          </a:bodyPr>
          <a:lstStyle/>
          <a:p>
            <a:r>
              <a:rPr lang="de-DE" sz="2400" dirty="0">
                <a:solidFill>
                  <a:schemeClr val="bg1"/>
                </a:solidFill>
              </a:rPr>
              <a:t>Rekursive </a:t>
            </a:r>
            <a:r>
              <a:rPr lang="de-DE" sz="2400" dirty="0" err="1">
                <a:solidFill>
                  <a:schemeClr val="bg1"/>
                </a:solidFill>
              </a:rPr>
              <a:t>Queries</a:t>
            </a:r>
            <a:endParaRPr lang="de-DE" sz="2400" dirty="0">
              <a:solidFill>
                <a:schemeClr val="bg1"/>
              </a:solidFill>
            </a:endParaRPr>
          </a:p>
        </p:txBody>
      </p:sp>
      <p:pic>
        <p:nvPicPr>
          <p:cNvPr id="3" name="Picture 6">
            <a:extLst>
              <a:ext uri="{FF2B5EF4-FFF2-40B4-BE49-F238E27FC236}">
                <a16:creationId xmlns:a16="http://schemas.microsoft.com/office/drawing/2014/main" id="{BB4D76B5-F601-4182-8120-17433B9C793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6" name="Titel 1">
            <a:extLst>
              <a:ext uri="{FF2B5EF4-FFF2-40B4-BE49-F238E27FC236}">
                <a16:creationId xmlns:a16="http://schemas.microsoft.com/office/drawing/2014/main" id="{99D3E06E-2805-4C3F-BA38-2AFDADFF670A}"/>
              </a:ext>
            </a:extLst>
          </p:cNvPr>
          <p:cNvSpPr>
            <a:spLocks noGrp="1"/>
          </p:cNvSpPr>
          <p:nvPr>
            <p:ph type="title"/>
          </p:nvPr>
        </p:nvSpPr>
        <p:spPr>
          <a:xfrm>
            <a:off x="838200" y="365125"/>
            <a:ext cx="10515600" cy="1325563"/>
          </a:xfrm>
        </p:spPr>
        <p:txBody>
          <a:bodyPr/>
          <a:lstStyle/>
          <a:p>
            <a:pPr algn="ctr"/>
            <a:r>
              <a:rPr lang="de-DE" smtClean="0">
                <a:solidFill>
                  <a:schemeClr val="bg1"/>
                </a:solidFill>
              </a:rPr>
              <a:t>Nachteile</a:t>
            </a:r>
            <a:endParaRPr lang="de-DE" dirty="0">
              <a:solidFill>
                <a:schemeClr val="bg1"/>
              </a:solidFill>
            </a:endParaRPr>
          </a:p>
        </p:txBody>
      </p:sp>
      <p:sp>
        <p:nvSpPr>
          <p:cNvPr id="7" name="Textfeld 6">
            <a:extLst>
              <a:ext uri="{FF2B5EF4-FFF2-40B4-BE49-F238E27FC236}">
                <a16:creationId xmlns:a16="http://schemas.microsoft.com/office/drawing/2014/main" id="{A089DA1C-906A-4802-BC39-1F32E694997C}"/>
              </a:ext>
            </a:extLst>
          </p:cNvPr>
          <p:cNvSpPr txBox="1"/>
          <p:nvPr/>
        </p:nvSpPr>
        <p:spPr>
          <a:xfrm>
            <a:off x="3973526" y="3051892"/>
            <a:ext cx="4244945" cy="461665"/>
          </a:xfrm>
          <a:prstGeom prst="rect">
            <a:avLst/>
          </a:prstGeom>
          <a:noFill/>
        </p:spPr>
        <p:txBody>
          <a:bodyPr wrap="none" rtlCol="0">
            <a:spAutoFit/>
          </a:bodyPr>
          <a:lstStyle/>
          <a:p>
            <a:r>
              <a:rPr lang="de-DE" sz="2400" dirty="0">
                <a:solidFill>
                  <a:schemeClr val="bg1"/>
                </a:solidFill>
              </a:rPr>
              <a:t>Kein Caching auf Netzwerkebene</a:t>
            </a:r>
          </a:p>
        </p:txBody>
      </p:sp>
      <p:sp>
        <p:nvSpPr>
          <p:cNvPr id="8" name="Textfeld 7">
            <a:extLst>
              <a:ext uri="{FF2B5EF4-FFF2-40B4-BE49-F238E27FC236}">
                <a16:creationId xmlns:a16="http://schemas.microsoft.com/office/drawing/2014/main" id="{E78A8F7B-DD53-43B3-B0C2-8C47CBB8C7B0}"/>
              </a:ext>
            </a:extLst>
          </p:cNvPr>
          <p:cNvSpPr txBox="1"/>
          <p:nvPr/>
        </p:nvSpPr>
        <p:spPr>
          <a:xfrm>
            <a:off x="4890605" y="1941068"/>
            <a:ext cx="2417457" cy="461665"/>
          </a:xfrm>
          <a:prstGeom prst="rect">
            <a:avLst/>
          </a:prstGeom>
          <a:noFill/>
        </p:spPr>
        <p:txBody>
          <a:bodyPr wrap="none" rtlCol="0">
            <a:spAutoFit/>
          </a:bodyPr>
          <a:lstStyle/>
          <a:p>
            <a:r>
              <a:rPr lang="de-DE" sz="2400" dirty="0">
                <a:solidFill>
                  <a:schemeClr val="bg1"/>
                </a:solidFill>
              </a:rPr>
              <a:t>Größere </a:t>
            </a:r>
            <a:r>
              <a:rPr lang="de-DE" sz="2400" dirty="0" err="1">
                <a:solidFill>
                  <a:schemeClr val="bg1"/>
                </a:solidFill>
              </a:rPr>
              <a:t>Requests</a:t>
            </a:r>
            <a:endParaRPr lang="de-DE" sz="2400" dirty="0">
              <a:solidFill>
                <a:schemeClr val="bg1"/>
              </a:solidFill>
            </a:endParaRPr>
          </a:p>
        </p:txBody>
      </p:sp>
      <p:sp>
        <p:nvSpPr>
          <p:cNvPr id="9" name="Textfeld 8">
            <a:extLst>
              <a:ext uri="{FF2B5EF4-FFF2-40B4-BE49-F238E27FC236}">
                <a16:creationId xmlns:a16="http://schemas.microsoft.com/office/drawing/2014/main" id="{CCC7EB27-1F0C-46F2-BC94-B3D9CD6CCBAA}"/>
              </a:ext>
            </a:extLst>
          </p:cNvPr>
          <p:cNvSpPr txBox="1"/>
          <p:nvPr/>
        </p:nvSpPr>
        <p:spPr>
          <a:xfrm>
            <a:off x="4251422" y="3607304"/>
            <a:ext cx="3689151" cy="461665"/>
          </a:xfrm>
          <a:prstGeom prst="rect">
            <a:avLst/>
          </a:prstGeom>
          <a:noFill/>
        </p:spPr>
        <p:txBody>
          <a:bodyPr wrap="none" rtlCol="0">
            <a:spAutoFit/>
          </a:bodyPr>
          <a:lstStyle/>
          <a:p>
            <a:r>
              <a:rPr lang="de-DE" sz="2400" dirty="0">
                <a:solidFill>
                  <a:schemeClr val="bg1"/>
                </a:solidFill>
              </a:rPr>
              <a:t>Status Code wird „ignoriert“</a:t>
            </a:r>
          </a:p>
        </p:txBody>
      </p:sp>
    </p:spTree>
    <p:extLst>
      <p:ext uri="{BB962C8B-B14F-4D97-AF65-F5344CB8AC3E}">
        <p14:creationId xmlns:p14="http://schemas.microsoft.com/office/powerpoint/2010/main" val="212665605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4363A093-C69A-4CFD-93B8-14DCF67F3D7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4" name="Titel 1">
            <a:extLst>
              <a:ext uri="{FF2B5EF4-FFF2-40B4-BE49-F238E27FC236}">
                <a16:creationId xmlns:a16="http://schemas.microsoft.com/office/drawing/2014/main" id="{54E79840-823A-474B-8B9D-CE50BA358F9C}"/>
              </a:ext>
            </a:extLst>
          </p:cNvPr>
          <p:cNvSpPr>
            <a:spLocks noGrp="1"/>
          </p:cNvSpPr>
          <p:nvPr>
            <p:ph type="title"/>
          </p:nvPr>
        </p:nvSpPr>
        <p:spPr>
          <a:xfrm>
            <a:off x="838200" y="365125"/>
            <a:ext cx="10515600" cy="1325563"/>
          </a:xfrm>
        </p:spPr>
        <p:txBody>
          <a:bodyPr/>
          <a:lstStyle/>
          <a:p>
            <a:pPr algn="ctr"/>
            <a:r>
              <a:rPr lang="de-DE" dirty="0">
                <a:solidFill>
                  <a:schemeClr val="bg1"/>
                </a:solidFill>
              </a:rPr>
              <a:t>Zusammenfassung</a:t>
            </a:r>
          </a:p>
        </p:txBody>
      </p:sp>
      <p:graphicFrame>
        <p:nvGraphicFramePr>
          <p:cNvPr id="7" name="Tabelle 6">
            <a:extLst>
              <a:ext uri="{FF2B5EF4-FFF2-40B4-BE49-F238E27FC236}">
                <a16:creationId xmlns:a16="http://schemas.microsoft.com/office/drawing/2014/main" id="{A04F6A91-E751-4C04-81F5-CF091FAFE553}"/>
              </a:ext>
            </a:extLst>
          </p:cNvPr>
          <p:cNvGraphicFramePr>
            <a:graphicFrameLocks noGrp="1"/>
          </p:cNvGraphicFramePr>
          <p:nvPr>
            <p:extLst>
              <p:ext uri="{D42A27DB-BD31-4B8C-83A1-F6EECF244321}">
                <p14:modId xmlns:p14="http://schemas.microsoft.com/office/powerpoint/2010/main" val="1929554603"/>
              </p:ext>
            </p:extLst>
          </p:nvPr>
        </p:nvGraphicFramePr>
        <p:xfrm>
          <a:off x="2032000" y="2600960"/>
          <a:ext cx="8128000" cy="20269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51269249"/>
                    </a:ext>
                  </a:extLst>
                </a:gridCol>
                <a:gridCol w="4064000">
                  <a:extLst>
                    <a:ext uri="{9D8B030D-6E8A-4147-A177-3AD203B41FA5}">
                      <a16:colId xmlns:a16="http://schemas.microsoft.com/office/drawing/2014/main" val="4140112189"/>
                    </a:ext>
                  </a:extLst>
                </a:gridCol>
              </a:tblGrid>
              <a:tr h="370840">
                <a:tc>
                  <a:txBody>
                    <a:bodyPr/>
                    <a:lstStyle/>
                    <a:p>
                      <a:r>
                        <a:rPr lang="de-DE" dirty="0"/>
                        <a:t>Vorteile</a:t>
                      </a:r>
                    </a:p>
                  </a:txBody>
                  <a:tcPr>
                    <a:solidFill>
                      <a:srgbClr val="92D050"/>
                    </a:solidFill>
                  </a:tcPr>
                </a:tc>
                <a:tc>
                  <a:txBody>
                    <a:bodyPr/>
                    <a:lstStyle/>
                    <a:p>
                      <a:r>
                        <a:rPr lang="de-DE" dirty="0"/>
                        <a:t>Nachteile</a:t>
                      </a:r>
                    </a:p>
                  </a:txBody>
                  <a:tcPr>
                    <a:solidFill>
                      <a:schemeClr val="accent2"/>
                    </a:solidFill>
                  </a:tcPr>
                </a:tc>
                <a:extLst>
                  <a:ext uri="{0D108BD9-81ED-4DB2-BD59-A6C34878D82A}">
                    <a16:rowId xmlns:a16="http://schemas.microsoft.com/office/drawing/2014/main" val="2380294708"/>
                  </a:ext>
                </a:extLst>
              </a:tr>
              <a:tr h="370840">
                <a:tc>
                  <a:txBody>
                    <a:bodyPr/>
                    <a:lstStyle/>
                    <a:p>
                      <a:r>
                        <a:rPr lang="de-DE" dirty="0"/>
                        <a:t>Support für mehrere Datenformate</a:t>
                      </a:r>
                    </a:p>
                  </a:txBody>
                  <a:tcPr/>
                </a:tc>
                <a:tc>
                  <a:txBody>
                    <a:bodyPr/>
                    <a:lstStyle/>
                    <a:p>
                      <a:r>
                        <a:rPr lang="de-DE" dirty="0"/>
                        <a:t>Keine statische Typisierung der Daten kann zu Kommunikationsproblemen führen</a:t>
                      </a:r>
                    </a:p>
                  </a:txBody>
                  <a:tcPr/>
                </a:tc>
                <a:extLst>
                  <a:ext uri="{0D108BD9-81ED-4DB2-BD59-A6C34878D82A}">
                    <a16:rowId xmlns:a16="http://schemas.microsoft.com/office/drawing/2014/main" val="3469410437"/>
                  </a:ext>
                </a:extLst>
              </a:tr>
              <a:tr h="370840">
                <a:tc>
                  <a:txBody>
                    <a:bodyPr/>
                    <a:lstStyle/>
                    <a:p>
                      <a:r>
                        <a:rPr lang="de-DE" dirty="0"/>
                        <a:t>HTTP Caching frei Haus</a:t>
                      </a:r>
                    </a:p>
                  </a:txBody>
                  <a:tcPr/>
                </a:tc>
                <a:tc>
                  <a:txBody>
                    <a:bodyPr/>
                    <a:lstStyle/>
                    <a:p>
                      <a:r>
                        <a:rPr lang="de-DE" dirty="0"/>
                        <a:t>Data Over- und </a:t>
                      </a:r>
                      <a:r>
                        <a:rPr lang="de-DE" dirty="0" err="1"/>
                        <a:t>Underfetching</a:t>
                      </a:r>
                      <a:endParaRPr lang="de-DE" dirty="0"/>
                    </a:p>
                  </a:txBody>
                  <a:tcPr/>
                </a:tc>
                <a:extLst>
                  <a:ext uri="{0D108BD9-81ED-4DB2-BD59-A6C34878D82A}">
                    <a16:rowId xmlns:a16="http://schemas.microsoft.com/office/drawing/2014/main" val="2290994106"/>
                  </a:ext>
                </a:extLst>
              </a:tr>
              <a:tr h="370840">
                <a:tc>
                  <a:txBody>
                    <a:bodyPr/>
                    <a:lstStyle/>
                    <a:p>
                      <a:endParaRPr lang="de-DE" dirty="0"/>
                    </a:p>
                  </a:txBody>
                  <a:tcPr/>
                </a:tc>
                <a:tc>
                  <a:txBody>
                    <a:bodyPr/>
                    <a:lstStyle/>
                    <a:p>
                      <a:r>
                        <a:rPr lang="de-DE" dirty="0"/>
                        <a:t>Multiple Endpoints</a:t>
                      </a:r>
                    </a:p>
                  </a:txBody>
                  <a:tcPr/>
                </a:tc>
                <a:extLst>
                  <a:ext uri="{0D108BD9-81ED-4DB2-BD59-A6C34878D82A}">
                    <a16:rowId xmlns:a16="http://schemas.microsoft.com/office/drawing/2014/main" val="928261541"/>
                  </a:ext>
                </a:extLst>
              </a:tr>
            </a:tbl>
          </a:graphicData>
        </a:graphic>
      </p:graphicFrame>
      <p:sp>
        <p:nvSpPr>
          <p:cNvPr id="8" name="Textfeld 7">
            <a:extLst>
              <a:ext uri="{FF2B5EF4-FFF2-40B4-BE49-F238E27FC236}">
                <a16:creationId xmlns:a16="http://schemas.microsoft.com/office/drawing/2014/main" id="{4014A25F-812B-45C6-B440-2905674FE933}"/>
              </a:ext>
            </a:extLst>
          </p:cNvPr>
          <p:cNvSpPr txBox="1"/>
          <p:nvPr/>
        </p:nvSpPr>
        <p:spPr>
          <a:xfrm>
            <a:off x="2032000" y="1941068"/>
            <a:ext cx="788677" cy="461665"/>
          </a:xfrm>
          <a:prstGeom prst="rect">
            <a:avLst/>
          </a:prstGeom>
          <a:noFill/>
        </p:spPr>
        <p:txBody>
          <a:bodyPr wrap="none" rtlCol="0">
            <a:spAutoFit/>
          </a:bodyPr>
          <a:lstStyle/>
          <a:p>
            <a:r>
              <a:rPr lang="de-DE" sz="2400" dirty="0">
                <a:solidFill>
                  <a:schemeClr val="bg1"/>
                </a:solidFill>
              </a:rPr>
              <a:t>REST</a:t>
            </a:r>
          </a:p>
        </p:txBody>
      </p:sp>
    </p:spTree>
    <p:extLst>
      <p:ext uri="{BB962C8B-B14F-4D97-AF65-F5344CB8AC3E}">
        <p14:creationId xmlns:p14="http://schemas.microsoft.com/office/powerpoint/2010/main" val="418472676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4363A093-C69A-4CFD-93B8-14DCF67F3D7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4" name="Titel 1">
            <a:extLst>
              <a:ext uri="{FF2B5EF4-FFF2-40B4-BE49-F238E27FC236}">
                <a16:creationId xmlns:a16="http://schemas.microsoft.com/office/drawing/2014/main" id="{54E79840-823A-474B-8B9D-CE50BA358F9C}"/>
              </a:ext>
            </a:extLst>
          </p:cNvPr>
          <p:cNvSpPr>
            <a:spLocks noGrp="1"/>
          </p:cNvSpPr>
          <p:nvPr>
            <p:ph type="title"/>
          </p:nvPr>
        </p:nvSpPr>
        <p:spPr>
          <a:xfrm>
            <a:off x="838200" y="365125"/>
            <a:ext cx="10515600" cy="1325563"/>
          </a:xfrm>
        </p:spPr>
        <p:txBody>
          <a:bodyPr/>
          <a:lstStyle/>
          <a:p>
            <a:pPr algn="ctr"/>
            <a:r>
              <a:rPr lang="de-DE" dirty="0">
                <a:solidFill>
                  <a:schemeClr val="bg1"/>
                </a:solidFill>
              </a:rPr>
              <a:t>Zusammenfassung</a:t>
            </a:r>
          </a:p>
        </p:txBody>
      </p:sp>
      <p:graphicFrame>
        <p:nvGraphicFramePr>
          <p:cNvPr id="7" name="Tabelle 6">
            <a:extLst>
              <a:ext uri="{FF2B5EF4-FFF2-40B4-BE49-F238E27FC236}">
                <a16:creationId xmlns:a16="http://schemas.microsoft.com/office/drawing/2014/main" id="{A04F6A91-E751-4C04-81F5-CF091FAFE553}"/>
              </a:ext>
            </a:extLst>
          </p:cNvPr>
          <p:cNvGraphicFramePr>
            <a:graphicFrameLocks noGrp="1"/>
          </p:cNvGraphicFramePr>
          <p:nvPr>
            <p:extLst>
              <p:ext uri="{D42A27DB-BD31-4B8C-83A1-F6EECF244321}">
                <p14:modId xmlns:p14="http://schemas.microsoft.com/office/powerpoint/2010/main" val="655334349"/>
              </p:ext>
            </p:extLst>
          </p:nvPr>
        </p:nvGraphicFramePr>
        <p:xfrm>
          <a:off x="2032000" y="2600960"/>
          <a:ext cx="8128000" cy="22961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51269249"/>
                    </a:ext>
                  </a:extLst>
                </a:gridCol>
                <a:gridCol w="4064000">
                  <a:extLst>
                    <a:ext uri="{9D8B030D-6E8A-4147-A177-3AD203B41FA5}">
                      <a16:colId xmlns:a16="http://schemas.microsoft.com/office/drawing/2014/main" val="4140112189"/>
                    </a:ext>
                  </a:extLst>
                </a:gridCol>
              </a:tblGrid>
              <a:tr h="370840">
                <a:tc>
                  <a:txBody>
                    <a:bodyPr/>
                    <a:lstStyle/>
                    <a:p>
                      <a:r>
                        <a:rPr lang="de-DE" dirty="0"/>
                        <a:t>Vorteile</a:t>
                      </a:r>
                    </a:p>
                  </a:txBody>
                  <a:tcPr>
                    <a:solidFill>
                      <a:srgbClr val="92D050"/>
                    </a:solidFill>
                  </a:tcPr>
                </a:tc>
                <a:tc>
                  <a:txBody>
                    <a:bodyPr/>
                    <a:lstStyle/>
                    <a:p>
                      <a:r>
                        <a:rPr lang="de-DE" dirty="0"/>
                        <a:t>Nachteile</a:t>
                      </a:r>
                    </a:p>
                  </a:txBody>
                  <a:tcPr>
                    <a:solidFill>
                      <a:schemeClr val="accent2"/>
                    </a:solidFill>
                  </a:tcPr>
                </a:tc>
                <a:extLst>
                  <a:ext uri="{0D108BD9-81ED-4DB2-BD59-A6C34878D82A}">
                    <a16:rowId xmlns:a16="http://schemas.microsoft.com/office/drawing/2014/main" val="2380294708"/>
                  </a:ext>
                </a:extLst>
              </a:tr>
              <a:tr h="370840">
                <a:tc>
                  <a:txBody>
                    <a:bodyPr/>
                    <a:lstStyle/>
                    <a:p>
                      <a:r>
                        <a:rPr lang="de-DE" dirty="0"/>
                        <a:t>Typisierung</a:t>
                      </a:r>
                    </a:p>
                  </a:txBody>
                  <a:tcPr/>
                </a:tc>
                <a:tc>
                  <a:txBody>
                    <a:bodyPr/>
                    <a:lstStyle/>
                    <a:p>
                      <a:r>
                        <a:rPr lang="de-DE" dirty="0"/>
                        <a:t>Keine statische Typisierung der Daten kann zu Kommunikationsproblemen führen</a:t>
                      </a:r>
                    </a:p>
                  </a:txBody>
                  <a:tcPr/>
                </a:tc>
                <a:extLst>
                  <a:ext uri="{0D108BD9-81ED-4DB2-BD59-A6C34878D82A}">
                    <a16:rowId xmlns:a16="http://schemas.microsoft.com/office/drawing/2014/main" val="3469410437"/>
                  </a:ext>
                </a:extLst>
              </a:tr>
              <a:tr h="370840">
                <a:tc>
                  <a:txBody>
                    <a:bodyPr/>
                    <a:lstStyle/>
                    <a:p>
                      <a:r>
                        <a:rPr lang="de-DE" dirty="0"/>
                        <a:t>Single </a:t>
                      </a:r>
                      <a:r>
                        <a:rPr lang="de-DE" dirty="0" err="1"/>
                        <a:t>Endpoint</a:t>
                      </a:r>
                      <a:r>
                        <a:rPr lang="de-DE" dirty="0"/>
                        <a:t> für Daten</a:t>
                      </a:r>
                    </a:p>
                  </a:txBody>
                  <a:tcPr/>
                </a:tc>
                <a:tc>
                  <a:txBody>
                    <a:bodyPr/>
                    <a:lstStyle/>
                    <a:p>
                      <a:r>
                        <a:rPr lang="de-DE" dirty="0"/>
                        <a:t>Data Over- und </a:t>
                      </a:r>
                      <a:r>
                        <a:rPr lang="de-DE" dirty="0" err="1"/>
                        <a:t>Underfetching</a:t>
                      </a:r>
                      <a:endParaRPr lang="de-DE" dirty="0"/>
                    </a:p>
                  </a:txBody>
                  <a:tcPr/>
                </a:tc>
                <a:extLst>
                  <a:ext uri="{0D108BD9-81ED-4DB2-BD59-A6C34878D82A}">
                    <a16:rowId xmlns:a16="http://schemas.microsoft.com/office/drawing/2014/main" val="2290994106"/>
                  </a:ext>
                </a:extLst>
              </a:tr>
              <a:tr h="370840">
                <a:tc>
                  <a:txBody>
                    <a:bodyPr/>
                    <a:lstStyle/>
                    <a:p>
                      <a:r>
                        <a:rPr lang="de-DE" dirty="0"/>
                        <a:t>Client-seitige Datendefinition erlaubt es genau das zu holen was gebraucht wird.</a:t>
                      </a:r>
                    </a:p>
                  </a:txBody>
                  <a:tcPr/>
                </a:tc>
                <a:tc>
                  <a:txBody>
                    <a:bodyPr/>
                    <a:lstStyle/>
                    <a:p>
                      <a:r>
                        <a:rPr lang="de-DE" dirty="0"/>
                        <a:t>Kein Caching Mechanismus</a:t>
                      </a:r>
                    </a:p>
                  </a:txBody>
                  <a:tcPr/>
                </a:tc>
                <a:extLst>
                  <a:ext uri="{0D108BD9-81ED-4DB2-BD59-A6C34878D82A}">
                    <a16:rowId xmlns:a16="http://schemas.microsoft.com/office/drawing/2014/main" val="815016407"/>
                  </a:ext>
                </a:extLst>
              </a:tr>
            </a:tbl>
          </a:graphicData>
        </a:graphic>
      </p:graphicFrame>
      <p:sp>
        <p:nvSpPr>
          <p:cNvPr id="8" name="Textfeld 7">
            <a:extLst>
              <a:ext uri="{FF2B5EF4-FFF2-40B4-BE49-F238E27FC236}">
                <a16:creationId xmlns:a16="http://schemas.microsoft.com/office/drawing/2014/main" id="{4014A25F-812B-45C6-B440-2905674FE933}"/>
              </a:ext>
            </a:extLst>
          </p:cNvPr>
          <p:cNvSpPr txBox="1"/>
          <p:nvPr/>
        </p:nvSpPr>
        <p:spPr>
          <a:xfrm>
            <a:off x="2032000" y="1941068"/>
            <a:ext cx="1287660" cy="461665"/>
          </a:xfrm>
          <a:prstGeom prst="rect">
            <a:avLst/>
          </a:prstGeom>
          <a:noFill/>
        </p:spPr>
        <p:txBody>
          <a:bodyPr wrap="none" rtlCol="0">
            <a:spAutoFit/>
          </a:bodyPr>
          <a:lstStyle/>
          <a:p>
            <a:r>
              <a:rPr lang="de-DE" sz="2400" dirty="0" err="1">
                <a:solidFill>
                  <a:schemeClr val="bg1"/>
                </a:solidFill>
              </a:rPr>
              <a:t>GraphQL</a:t>
            </a:r>
            <a:endParaRPr lang="de-DE" sz="2400" dirty="0">
              <a:solidFill>
                <a:schemeClr val="bg1"/>
              </a:solidFill>
            </a:endParaRPr>
          </a:p>
        </p:txBody>
      </p:sp>
    </p:spTree>
    <p:extLst>
      <p:ext uri="{BB962C8B-B14F-4D97-AF65-F5344CB8AC3E}">
        <p14:creationId xmlns:p14="http://schemas.microsoft.com/office/powerpoint/2010/main" val="344880123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9278F55-DABD-4A59-8888-00C8B8A3CE12}"/>
              </a:ext>
            </a:extLst>
          </p:cNvPr>
          <p:cNvSpPr>
            <a:spLocks noGrp="1"/>
          </p:cNvSpPr>
          <p:nvPr>
            <p:ph type="title"/>
          </p:nvPr>
        </p:nvSpPr>
        <p:spPr>
          <a:xfrm>
            <a:off x="838200" y="2766219"/>
            <a:ext cx="10515600" cy="1325563"/>
          </a:xfrm>
        </p:spPr>
        <p:txBody>
          <a:bodyPr/>
          <a:lstStyle/>
          <a:p>
            <a:pPr algn="ctr"/>
            <a:r>
              <a:rPr lang="de-DE" dirty="0" err="1">
                <a:solidFill>
                  <a:schemeClr val="bg1"/>
                </a:solidFill>
              </a:rPr>
              <a:t>One</a:t>
            </a:r>
            <a:r>
              <a:rPr lang="de-DE" dirty="0">
                <a:solidFill>
                  <a:schemeClr val="bg1"/>
                </a:solidFill>
              </a:rPr>
              <a:t> More Thing</a:t>
            </a:r>
            <a:br>
              <a:rPr lang="de-DE" dirty="0">
                <a:solidFill>
                  <a:schemeClr val="bg1"/>
                </a:solidFill>
              </a:rPr>
            </a:br>
            <a:r>
              <a:rPr lang="de-DE" dirty="0">
                <a:solidFill>
                  <a:schemeClr val="bg1"/>
                </a:solidFill>
              </a:rPr>
              <a:t>(.net Server, </a:t>
            </a:r>
            <a:r>
              <a:rPr lang="de-DE" dirty="0" err="1">
                <a:solidFill>
                  <a:schemeClr val="bg1"/>
                </a:solidFill>
              </a:rPr>
              <a:t>wip</a:t>
            </a:r>
            <a:r>
              <a:rPr lang="de-DE" dirty="0">
                <a:solidFill>
                  <a:schemeClr val="bg1"/>
                </a:solidFill>
              </a:rPr>
              <a:t> für .net </a:t>
            </a:r>
            <a:r>
              <a:rPr lang="de-DE" dirty="0" err="1">
                <a:solidFill>
                  <a:schemeClr val="bg1"/>
                </a:solidFill>
              </a:rPr>
              <a:t>day</a:t>
            </a:r>
            <a:r>
              <a:rPr lang="de-DE" dirty="0">
                <a:solidFill>
                  <a:schemeClr val="bg1"/>
                </a:solidFill>
              </a:rPr>
              <a:t> ;) )</a:t>
            </a:r>
          </a:p>
        </p:txBody>
      </p:sp>
      <p:pic>
        <p:nvPicPr>
          <p:cNvPr id="3" name="Picture 6">
            <a:extLst>
              <a:ext uri="{FF2B5EF4-FFF2-40B4-BE49-F238E27FC236}">
                <a16:creationId xmlns:a16="http://schemas.microsoft.com/office/drawing/2014/main" id="{A44DA2F3-F282-47FC-9DEC-4D64C1329B2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163349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DEAB57C1-72B1-4DD3-940F-18E78A0B930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4" name="Titel 1">
            <a:extLst>
              <a:ext uri="{FF2B5EF4-FFF2-40B4-BE49-F238E27FC236}">
                <a16:creationId xmlns:a16="http://schemas.microsoft.com/office/drawing/2014/main" id="{076CEF27-0E70-4674-B28C-2B8EA65203AF}"/>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de-DE" dirty="0">
                <a:solidFill>
                  <a:schemeClr val="bg1"/>
                </a:solidFill>
              </a:rPr>
              <a:t>Weiteres Material</a:t>
            </a:r>
          </a:p>
        </p:txBody>
      </p:sp>
      <p:sp>
        <p:nvSpPr>
          <p:cNvPr id="7" name="Rechteck 6">
            <a:extLst>
              <a:ext uri="{FF2B5EF4-FFF2-40B4-BE49-F238E27FC236}">
                <a16:creationId xmlns:a16="http://schemas.microsoft.com/office/drawing/2014/main" id="{F48D9697-3985-4581-9360-3E49B43E4AE1}"/>
              </a:ext>
            </a:extLst>
          </p:cNvPr>
          <p:cNvSpPr/>
          <p:nvPr/>
        </p:nvSpPr>
        <p:spPr>
          <a:xfrm>
            <a:off x="5055777" y="2907453"/>
            <a:ext cx="2080441" cy="369332"/>
          </a:xfrm>
          <a:prstGeom prst="rect">
            <a:avLst/>
          </a:prstGeom>
        </p:spPr>
        <p:txBody>
          <a:bodyPr wrap="none">
            <a:spAutoFit/>
          </a:bodyPr>
          <a:lstStyle/>
          <a:p>
            <a:r>
              <a:rPr lang="de-DE" dirty="0">
                <a:solidFill>
                  <a:schemeClr val="bg1"/>
                </a:solidFill>
                <a:hlinkClick r:id="rId4">
                  <a:extLst>
                    <a:ext uri="{A12FA001-AC4F-418D-AE19-62706E023703}">
                      <ahyp:hlinkClr xmlns="" xmlns:ahyp="http://schemas.microsoft.com/office/drawing/2018/hyperlinkcolor" val="tx"/>
                    </a:ext>
                  </a:extLst>
                </a:hlinkClick>
              </a:rPr>
              <a:t>https://graphql.org/</a:t>
            </a:r>
            <a:endParaRPr lang="de-DE" dirty="0">
              <a:solidFill>
                <a:schemeClr val="bg1"/>
              </a:solidFill>
            </a:endParaRPr>
          </a:p>
        </p:txBody>
      </p:sp>
      <p:sp>
        <p:nvSpPr>
          <p:cNvPr id="8" name="Rechteck 7">
            <a:extLst>
              <a:ext uri="{FF2B5EF4-FFF2-40B4-BE49-F238E27FC236}">
                <a16:creationId xmlns:a16="http://schemas.microsoft.com/office/drawing/2014/main" id="{6A50DB05-A893-45B1-B48A-3720EAC809F8}"/>
              </a:ext>
            </a:extLst>
          </p:cNvPr>
          <p:cNvSpPr/>
          <p:nvPr/>
        </p:nvSpPr>
        <p:spPr>
          <a:xfrm>
            <a:off x="3867569" y="3765881"/>
            <a:ext cx="4605876" cy="369332"/>
          </a:xfrm>
          <a:prstGeom prst="rect">
            <a:avLst/>
          </a:prstGeom>
        </p:spPr>
        <p:txBody>
          <a:bodyPr wrap="none">
            <a:spAutoFit/>
          </a:bodyPr>
          <a:lstStyle/>
          <a:p>
            <a:r>
              <a:rPr lang="de-DE" dirty="0">
                <a:solidFill>
                  <a:schemeClr val="bg1"/>
                </a:solidFill>
                <a:hlinkClick r:id="rId5">
                  <a:extLst>
                    <a:ext uri="{A12FA001-AC4F-418D-AE19-62706E023703}">
                      <ahyp:hlinkClr xmlns="" xmlns:ahyp="http://schemas.microsoft.com/office/drawing/2018/hyperlinkcolor" val="tx"/>
                    </a:ext>
                  </a:extLst>
                </a:hlinkClick>
              </a:rPr>
              <a:t>https://www.apollographql.com/docs/angular/</a:t>
            </a:r>
            <a:endParaRPr lang="de-DE" dirty="0">
              <a:solidFill>
                <a:schemeClr val="bg1"/>
              </a:solidFill>
            </a:endParaRPr>
          </a:p>
        </p:txBody>
      </p:sp>
      <p:sp>
        <p:nvSpPr>
          <p:cNvPr id="9" name="Rechteck 8">
            <a:extLst>
              <a:ext uri="{FF2B5EF4-FFF2-40B4-BE49-F238E27FC236}">
                <a16:creationId xmlns:a16="http://schemas.microsoft.com/office/drawing/2014/main" id="{4FF54F35-7D3C-42D1-9BD9-1CB5993ADC4A}"/>
              </a:ext>
            </a:extLst>
          </p:cNvPr>
          <p:cNvSpPr/>
          <p:nvPr/>
        </p:nvSpPr>
        <p:spPr>
          <a:xfrm>
            <a:off x="4093332" y="4195095"/>
            <a:ext cx="4005327" cy="369332"/>
          </a:xfrm>
          <a:prstGeom prst="rect">
            <a:avLst/>
          </a:prstGeom>
        </p:spPr>
        <p:txBody>
          <a:bodyPr wrap="none">
            <a:spAutoFit/>
          </a:bodyPr>
          <a:lstStyle/>
          <a:p>
            <a:r>
              <a:rPr lang="de-DE" dirty="0">
                <a:solidFill>
                  <a:schemeClr val="bg1"/>
                </a:solidFill>
                <a:hlinkClick r:id="rId6">
                  <a:extLst>
                    <a:ext uri="{A12FA001-AC4F-418D-AE19-62706E023703}">
                      <ahyp:hlinkClr xmlns="" xmlns:ahyp="http://schemas.microsoft.com/office/drawing/2018/hyperlinkcolor" val="tx"/>
                    </a:ext>
                  </a:extLst>
                </a:hlinkClick>
              </a:rPr>
              <a:t>https://github.com/prisma/graphql-yoga</a:t>
            </a:r>
            <a:endParaRPr lang="de-DE" dirty="0">
              <a:solidFill>
                <a:schemeClr val="bg1"/>
              </a:solidFill>
            </a:endParaRPr>
          </a:p>
        </p:txBody>
      </p:sp>
      <p:sp>
        <p:nvSpPr>
          <p:cNvPr id="10" name="Rechteck 9">
            <a:extLst>
              <a:ext uri="{FF2B5EF4-FFF2-40B4-BE49-F238E27FC236}">
                <a16:creationId xmlns:a16="http://schemas.microsoft.com/office/drawing/2014/main" id="{55432C48-4D6A-44E0-AC97-0BBB22F69CEA}"/>
              </a:ext>
            </a:extLst>
          </p:cNvPr>
          <p:cNvSpPr/>
          <p:nvPr/>
        </p:nvSpPr>
        <p:spPr>
          <a:xfrm>
            <a:off x="4438331" y="3336667"/>
            <a:ext cx="3315331" cy="369332"/>
          </a:xfrm>
          <a:prstGeom prst="rect">
            <a:avLst/>
          </a:prstGeom>
        </p:spPr>
        <p:txBody>
          <a:bodyPr wrap="none">
            <a:spAutoFit/>
          </a:bodyPr>
          <a:lstStyle/>
          <a:p>
            <a:r>
              <a:rPr lang="de-DE" dirty="0">
                <a:solidFill>
                  <a:schemeClr val="bg1"/>
                </a:solidFill>
                <a:hlinkClick r:id="rId7">
                  <a:extLst>
                    <a:ext uri="{A12FA001-AC4F-418D-AE19-62706E023703}">
                      <ahyp:hlinkClr xmlns="" xmlns:ahyp="http://schemas.microsoft.com/office/drawing/2018/hyperlinkcolor" val="tx"/>
                    </a:ext>
                  </a:extLst>
                </a:hlinkClick>
              </a:rPr>
              <a:t>https://www.howtographql.com/</a:t>
            </a:r>
            <a:endParaRPr lang="de-DE" dirty="0">
              <a:solidFill>
                <a:schemeClr val="bg1"/>
              </a:solidFill>
            </a:endParaRPr>
          </a:p>
        </p:txBody>
      </p:sp>
    </p:spTree>
    <p:extLst>
      <p:ext uri="{BB962C8B-B14F-4D97-AF65-F5344CB8AC3E}">
        <p14:creationId xmlns:p14="http://schemas.microsoft.com/office/powerpoint/2010/main" val="90716570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4D7EBC-97AE-4244-819F-7C37A395D38D}"/>
              </a:ext>
            </a:extLst>
          </p:cNvPr>
          <p:cNvSpPr>
            <a:spLocks noGrp="1"/>
          </p:cNvSpPr>
          <p:nvPr>
            <p:ph type="title"/>
          </p:nvPr>
        </p:nvSpPr>
        <p:spPr>
          <a:xfrm>
            <a:off x="838200" y="365125"/>
            <a:ext cx="10515600" cy="6131928"/>
          </a:xfrm>
        </p:spPr>
        <p:txBody>
          <a:bodyPr>
            <a:normAutofit/>
          </a:bodyPr>
          <a:lstStyle/>
          <a:p>
            <a:r>
              <a:rPr lang="de-DE" dirty="0" err="1">
                <a:solidFill>
                  <a:schemeClr val="bg1"/>
                </a:solidFill>
              </a:rPr>
              <a:t>Credits</a:t>
            </a:r>
            <a:r>
              <a:rPr lang="de-DE" dirty="0">
                <a:solidFill>
                  <a:schemeClr val="bg1"/>
                </a:solidFill>
              </a:rPr>
              <a:t/>
            </a:r>
            <a:br>
              <a:rPr lang="de-DE" dirty="0">
                <a:solidFill>
                  <a:schemeClr val="bg1"/>
                </a:solidFill>
              </a:rPr>
            </a:br>
            <a:r>
              <a:rPr lang="de-DE" dirty="0">
                <a:solidFill>
                  <a:schemeClr val="bg1"/>
                </a:solidFill>
              </a:rPr>
              <a:t/>
            </a:r>
            <a:br>
              <a:rPr lang="de-DE" dirty="0">
                <a:solidFill>
                  <a:schemeClr val="bg1"/>
                </a:solidFill>
              </a:rPr>
            </a:br>
            <a:r>
              <a:rPr lang="de-DE" sz="2400" dirty="0">
                <a:solidFill>
                  <a:schemeClr val="bg1"/>
                </a:solidFill>
              </a:rPr>
              <a:t>Icons</a:t>
            </a:r>
            <a:r>
              <a:rPr lang="de-DE" sz="3200" dirty="0">
                <a:solidFill>
                  <a:schemeClr val="bg1"/>
                </a:solidFill>
              </a:rPr>
              <a:t>:</a:t>
            </a:r>
            <a:r>
              <a:rPr lang="de-DE" dirty="0">
                <a:solidFill>
                  <a:schemeClr val="bg1"/>
                </a:solidFill>
              </a:rPr>
              <a:t/>
            </a:r>
            <a:br>
              <a:rPr lang="de-DE" dirty="0">
                <a:solidFill>
                  <a:schemeClr val="bg1"/>
                </a:solidFill>
              </a:rPr>
            </a:br>
            <a:r>
              <a:rPr lang="en-US" sz="1200" dirty="0">
                <a:solidFill>
                  <a:schemeClr val="bg1"/>
                </a:solidFill>
              </a:rPr>
              <a:t>Server by Travis Avery from the Noun Project</a:t>
            </a:r>
            <a:br>
              <a:rPr lang="en-US" sz="1200" dirty="0">
                <a:solidFill>
                  <a:schemeClr val="bg1"/>
                </a:solidFill>
              </a:rPr>
            </a:br>
            <a:r>
              <a:rPr lang="en-US" sz="1200" dirty="0">
                <a:solidFill>
                  <a:schemeClr val="bg1"/>
                </a:solidFill>
              </a:rPr>
              <a:t>database by Icons Bazaar from the Noun Project</a:t>
            </a:r>
            <a:br>
              <a:rPr lang="en-US" sz="1200" dirty="0">
                <a:solidFill>
                  <a:schemeClr val="bg1"/>
                </a:solidFill>
              </a:rPr>
            </a:br>
            <a:r>
              <a:rPr lang="en-US" sz="1200" dirty="0">
                <a:solidFill>
                  <a:schemeClr val="bg1"/>
                </a:solidFill>
              </a:rPr>
              <a:t>fork by Nick Bluth from the Noun Project</a:t>
            </a:r>
            <a:br>
              <a:rPr lang="en-US" sz="1200" dirty="0">
                <a:solidFill>
                  <a:schemeClr val="bg1"/>
                </a:solidFill>
              </a:rPr>
            </a:br>
            <a:r>
              <a:rPr lang="en-US" sz="1200" dirty="0">
                <a:solidFill>
                  <a:schemeClr val="bg1"/>
                </a:solidFill>
              </a:rPr>
              <a:t>commit by Yuri Mazursky from the Noun Project</a:t>
            </a:r>
            <a:br>
              <a:rPr lang="en-US" sz="1200" dirty="0">
                <a:solidFill>
                  <a:schemeClr val="bg1"/>
                </a:solidFill>
              </a:rPr>
            </a:br>
            <a:r>
              <a:rPr lang="en-US" sz="1200" dirty="0">
                <a:solidFill>
                  <a:schemeClr val="bg1"/>
                </a:solidFill>
              </a:rPr>
              <a:t>Star by </a:t>
            </a:r>
            <a:r>
              <a:rPr lang="en-US" sz="1200" dirty="0" err="1">
                <a:solidFill>
                  <a:schemeClr val="bg1"/>
                </a:solidFill>
              </a:rPr>
              <a:t>iconsphere</a:t>
            </a:r>
            <a:r>
              <a:rPr lang="en-US" sz="1200" dirty="0">
                <a:solidFill>
                  <a:schemeClr val="bg1"/>
                </a:solidFill>
              </a:rPr>
              <a:t> from the Noun Project</a:t>
            </a:r>
            <a:endParaRPr lang="de-DE" sz="1800" dirty="0">
              <a:solidFill>
                <a:schemeClr val="bg1"/>
              </a:solidFill>
            </a:endParaRPr>
          </a:p>
        </p:txBody>
      </p:sp>
      <p:pic>
        <p:nvPicPr>
          <p:cNvPr id="3" name="Picture 6">
            <a:extLst>
              <a:ext uri="{FF2B5EF4-FFF2-40B4-BE49-F238E27FC236}">
                <a16:creationId xmlns:a16="http://schemas.microsoft.com/office/drawing/2014/main" id="{85EF222F-3E9C-4478-897D-EAA919107E3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70084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pic>
        <p:nvPicPr>
          <p:cNvPr id="22" name="Picture 6">
            <a:extLst>
              <a:ext uri="{FF2B5EF4-FFF2-40B4-BE49-F238E27FC236}">
                <a16:creationId xmlns:a16="http://schemas.microsoft.com/office/drawing/2014/main" id="{5ED8E13D-9A76-452B-ABBF-FF9D45389F0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4" name="Titel 4">
            <a:extLst>
              <a:ext uri="{FF2B5EF4-FFF2-40B4-BE49-F238E27FC236}">
                <a16:creationId xmlns:a16="http://schemas.microsoft.com/office/drawing/2014/main" id="{35CB33DA-6DBE-4BF3-BC43-3324FE4CDC5F}"/>
              </a:ext>
            </a:extLst>
          </p:cNvPr>
          <p:cNvSpPr>
            <a:spLocks noGrp="1"/>
          </p:cNvSpPr>
          <p:nvPr>
            <p:ph type="title"/>
          </p:nvPr>
        </p:nvSpPr>
        <p:spPr>
          <a:xfrm>
            <a:off x="838200" y="365125"/>
            <a:ext cx="10515600" cy="1325563"/>
          </a:xfrm>
        </p:spPr>
        <p:txBody>
          <a:bodyPr/>
          <a:lstStyle/>
          <a:p>
            <a:pPr algn="ctr"/>
            <a:r>
              <a:rPr lang="de-DE" dirty="0">
                <a:solidFill>
                  <a:schemeClr val="bg1"/>
                </a:solidFill>
              </a:rPr>
              <a:t>Mögliche Lösungen für Request Problem</a:t>
            </a:r>
          </a:p>
        </p:txBody>
      </p:sp>
      <p:sp>
        <p:nvSpPr>
          <p:cNvPr id="3" name="Textfeld 2">
            <a:extLst>
              <a:ext uri="{FF2B5EF4-FFF2-40B4-BE49-F238E27FC236}">
                <a16:creationId xmlns:a16="http://schemas.microsoft.com/office/drawing/2014/main" id="{1B9DB959-4DD3-460F-A83D-A83B6D12EEFF}"/>
              </a:ext>
            </a:extLst>
          </p:cNvPr>
          <p:cNvSpPr txBox="1"/>
          <p:nvPr/>
        </p:nvSpPr>
        <p:spPr>
          <a:xfrm>
            <a:off x="1249680" y="1585452"/>
            <a:ext cx="4577472" cy="646331"/>
          </a:xfrm>
          <a:prstGeom prst="rect">
            <a:avLst/>
          </a:prstGeom>
          <a:noFill/>
        </p:spPr>
        <p:txBody>
          <a:bodyPr wrap="none" rtlCol="0">
            <a:spAutoFit/>
          </a:bodyPr>
          <a:lstStyle/>
          <a:p>
            <a:r>
              <a:rPr lang="de-DE" b="1" dirty="0">
                <a:solidFill>
                  <a:schemeClr val="bg1"/>
                </a:solidFill>
              </a:rPr>
              <a:t>naiv</a:t>
            </a:r>
            <a:r>
              <a:rPr lang="de-DE" dirty="0">
                <a:solidFill>
                  <a:schemeClr val="bg1"/>
                </a:solidFill>
              </a:rPr>
              <a:t>: 	</a:t>
            </a:r>
          </a:p>
          <a:p>
            <a:r>
              <a:rPr lang="de-DE" dirty="0">
                <a:solidFill>
                  <a:schemeClr val="bg1"/>
                </a:solidFill>
              </a:rPr>
              <a:t>packe alle Infos für einen Post in eine </a:t>
            </a:r>
            <a:r>
              <a:rPr lang="de-DE" dirty="0" err="1">
                <a:solidFill>
                  <a:schemeClr val="bg1"/>
                </a:solidFill>
              </a:rPr>
              <a:t>Resource</a:t>
            </a:r>
            <a:endParaRPr lang="de-DE" dirty="0">
              <a:solidFill>
                <a:schemeClr val="bg1"/>
              </a:solidFill>
            </a:endParaRPr>
          </a:p>
        </p:txBody>
      </p:sp>
      <p:sp>
        <p:nvSpPr>
          <p:cNvPr id="6" name="Textfeld 5">
            <a:extLst>
              <a:ext uri="{FF2B5EF4-FFF2-40B4-BE49-F238E27FC236}">
                <a16:creationId xmlns:a16="http://schemas.microsoft.com/office/drawing/2014/main" id="{9C229089-E25E-4FCF-BEFC-522BE5308AD8}"/>
              </a:ext>
            </a:extLst>
          </p:cNvPr>
          <p:cNvSpPr txBox="1"/>
          <p:nvPr/>
        </p:nvSpPr>
        <p:spPr>
          <a:xfrm>
            <a:off x="1249680" y="2878114"/>
            <a:ext cx="3877985" cy="646331"/>
          </a:xfrm>
          <a:prstGeom prst="rect">
            <a:avLst/>
          </a:prstGeom>
          <a:noFill/>
        </p:spPr>
        <p:txBody>
          <a:bodyPr wrap="none" rtlCol="0">
            <a:spAutoFit/>
          </a:bodyPr>
          <a:lstStyle/>
          <a:p>
            <a:r>
              <a:rPr lang="de-DE" b="1" dirty="0">
                <a:solidFill>
                  <a:schemeClr val="bg1"/>
                </a:solidFill>
              </a:rPr>
              <a:t>Query-Parameter / </a:t>
            </a:r>
            <a:r>
              <a:rPr lang="de-DE" b="1" dirty="0" err="1">
                <a:solidFill>
                  <a:schemeClr val="bg1"/>
                </a:solidFill>
              </a:rPr>
              <a:t>Projections</a:t>
            </a:r>
            <a:r>
              <a:rPr lang="de-DE" dirty="0">
                <a:solidFill>
                  <a:schemeClr val="bg1"/>
                </a:solidFill>
              </a:rPr>
              <a:t>: </a:t>
            </a:r>
          </a:p>
          <a:p>
            <a:r>
              <a:rPr lang="de-DE" dirty="0">
                <a:solidFill>
                  <a:schemeClr val="bg1"/>
                </a:solidFill>
              </a:rPr>
              <a:t>/</a:t>
            </a:r>
            <a:r>
              <a:rPr lang="de-DE" dirty="0" err="1">
                <a:solidFill>
                  <a:schemeClr val="bg1"/>
                </a:solidFill>
              </a:rPr>
              <a:t>api</a:t>
            </a:r>
            <a:r>
              <a:rPr lang="de-DE" dirty="0">
                <a:solidFill>
                  <a:schemeClr val="bg1"/>
                </a:solidFill>
              </a:rPr>
              <a:t>/</a:t>
            </a:r>
            <a:r>
              <a:rPr lang="de-DE" dirty="0" err="1">
                <a:solidFill>
                  <a:schemeClr val="bg1"/>
                </a:solidFill>
              </a:rPr>
              <a:t>posts?withComments</a:t>
            </a:r>
            <a:r>
              <a:rPr lang="de-DE" dirty="0">
                <a:solidFill>
                  <a:schemeClr val="bg1"/>
                </a:solidFill>
              </a:rPr>
              <a:t>=</a:t>
            </a:r>
            <a:r>
              <a:rPr lang="de-DE" dirty="0" err="1">
                <a:solidFill>
                  <a:schemeClr val="bg1"/>
                </a:solidFill>
              </a:rPr>
              <a:t>true</a:t>
            </a:r>
            <a:r>
              <a:rPr lang="de-DE" dirty="0">
                <a:solidFill>
                  <a:schemeClr val="bg1"/>
                </a:solidFill>
              </a:rPr>
              <a:t>…	</a:t>
            </a:r>
          </a:p>
        </p:txBody>
      </p:sp>
      <p:sp>
        <p:nvSpPr>
          <p:cNvPr id="7" name="Textfeld 6">
            <a:extLst>
              <a:ext uri="{FF2B5EF4-FFF2-40B4-BE49-F238E27FC236}">
                <a16:creationId xmlns:a16="http://schemas.microsoft.com/office/drawing/2014/main" id="{9479B7B8-1F13-44C2-B358-E43152BCB3C7}"/>
              </a:ext>
            </a:extLst>
          </p:cNvPr>
          <p:cNvSpPr txBox="1"/>
          <p:nvPr/>
        </p:nvSpPr>
        <p:spPr>
          <a:xfrm>
            <a:off x="1249680" y="2231783"/>
            <a:ext cx="7105920" cy="369332"/>
          </a:xfrm>
          <a:prstGeom prst="rect">
            <a:avLst/>
          </a:prstGeom>
          <a:noFill/>
        </p:spPr>
        <p:txBody>
          <a:bodyPr wrap="none" rtlCol="0">
            <a:spAutoFit/>
          </a:bodyPr>
          <a:lstStyle/>
          <a:p>
            <a:r>
              <a:rPr lang="de-DE" dirty="0">
                <a:solidFill>
                  <a:schemeClr val="bg1"/>
                </a:solidFill>
              </a:rPr>
              <a:t>- </a:t>
            </a:r>
            <a:r>
              <a:rPr lang="de-DE" dirty="0" err="1">
                <a:solidFill>
                  <a:schemeClr val="bg1"/>
                </a:solidFill>
              </a:rPr>
              <a:t>Overfetching</a:t>
            </a:r>
            <a:r>
              <a:rPr lang="de-DE" dirty="0">
                <a:solidFill>
                  <a:schemeClr val="bg1"/>
                </a:solidFill>
              </a:rPr>
              <a:t>, Hypermedia sinnfrei, da nichts mehr verlinkt werden muss</a:t>
            </a:r>
          </a:p>
        </p:txBody>
      </p:sp>
      <p:sp>
        <p:nvSpPr>
          <p:cNvPr id="8" name="Textfeld 7">
            <a:extLst>
              <a:ext uri="{FF2B5EF4-FFF2-40B4-BE49-F238E27FC236}">
                <a16:creationId xmlns:a16="http://schemas.microsoft.com/office/drawing/2014/main" id="{8D0B29F1-3842-45AB-929E-2C63AE387641}"/>
              </a:ext>
            </a:extLst>
          </p:cNvPr>
          <p:cNvSpPr txBox="1"/>
          <p:nvPr/>
        </p:nvSpPr>
        <p:spPr>
          <a:xfrm>
            <a:off x="1249680" y="3524445"/>
            <a:ext cx="2731902" cy="369332"/>
          </a:xfrm>
          <a:prstGeom prst="rect">
            <a:avLst/>
          </a:prstGeom>
          <a:noFill/>
        </p:spPr>
        <p:txBody>
          <a:bodyPr wrap="none" rtlCol="0">
            <a:spAutoFit/>
          </a:bodyPr>
          <a:lstStyle/>
          <a:p>
            <a:r>
              <a:rPr lang="de-DE" dirty="0">
                <a:solidFill>
                  <a:schemeClr val="bg1"/>
                </a:solidFill>
              </a:rPr>
              <a:t>- wird schnell sehr komplex</a:t>
            </a:r>
          </a:p>
        </p:txBody>
      </p:sp>
      <p:sp>
        <p:nvSpPr>
          <p:cNvPr id="9" name="Textfeld 8">
            <a:extLst>
              <a:ext uri="{FF2B5EF4-FFF2-40B4-BE49-F238E27FC236}">
                <a16:creationId xmlns:a16="http://schemas.microsoft.com/office/drawing/2014/main" id="{10A167D3-DC4E-421C-86F5-6A4527096516}"/>
              </a:ext>
            </a:extLst>
          </p:cNvPr>
          <p:cNvSpPr txBox="1"/>
          <p:nvPr/>
        </p:nvSpPr>
        <p:spPr>
          <a:xfrm>
            <a:off x="1249680" y="4170776"/>
            <a:ext cx="2954655" cy="369332"/>
          </a:xfrm>
          <a:prstGeom prst="rect">
            <a:avLst/>
          </a:prstGeom>
          <a:noFill/>
        </p:spPr>
        <p:txBody>
          <a:bodyPr wrap="none" rtlCol="0">
            <a:spAutoFit/>
          </a:bodyPr>
          <a:lstStyle/>
          <a:p>
            <a:r>
              <a:rPr lang="de-DE" b="1" dirty="0">
                <a:solidFill>
                  <a:schemeClr val="bg1"/>
                </a:solidFill>
              </a:rPr>
              <a:t>View-spezifische </a:t>
            </a:r>
            <a:r>
              <a:rPr lang="de-DE" b="1" dirty="0" err="1">
                <a:solidFill>
                  <a:schemeClr val="bg1"/>
                </a:solidFill>
              </a:rPr>
              <a:t>Resourcen</a:t>
            </a:r>
            <a:r>
              <a:rPr lang="de-DE" b="1" dirty="0">
                <a:solidFill>
                  <a:schemeClr val="bg1"/>
                </a:solidFill>
              </a:rPr>
              <a:t>:</a:t>
            </a:r>
            <a:r>
              <a:rPr lang="de-DE" dirty="0">
                <a:solidFill>
                  <a:schemeClr val="bg1"/>
                </a:solidFill>
              </a:rPr>
              <a:t>	</a:t>
            </a:r>
          </a:p>
        </p:txBody>
      </p:sp>
      <p:sp>
        <p:nvSpPr>
          <p:cNvPr id="10" name="Textfeld 9">
            <a:extLst>
              <a:ext uri="{FF2B5EF4-FFF2-40B4-BE49-F238E27FC236}">
                <a16:creationId xmlns:a16="http://schemas.microsoft.com/office/drawing/2014/main" id="{6B63E292-E165-4D2F-9D2B-FCC3AD233A9C}"/>
              </a:ext>
            </a:extLst>
          </p:cNvPr>
          <p:cNvSpPr txBox="1"/>
          <p:nvPr/>
        </p:nvSpPr>
        <p:spPr>
          <a:xfrm>
            <a:off x="1249680" y="4540108"/>
            <a:ext cx="3260316" cy="369332"/>
          </a:xfrm>
          <a:prstGeom prst="rect">
            <a:avLst/>
          </a:prstGeom>
          <a:noFill/>
        </p:spPr>
        <p:txBody>
          <a:bodyPr wrap="none" rtlCol="0">
            <a:spAutoFit/>
          </a:bodyPr>
          <a:lstStyle/>
          <a:p>
            <a:r>
              <a:rPr lang="de-DE" dirty="0">
                <a:solidFill>
                  <a:schemeClr val="bg1"/>
                </a:solidFill>
              </a:rPr>
              <a:t>- Kopplung von Client und Server</a:t>
            </a:r>
          </a:p>
        </p:txBody>
      </p:sp>
    </p:spTree>
    <p:extLst>
      <p:ext uri="{BB962C8B-B14F-4D97-AF65-F5344CB8AC3E}">
        <p14:creationId xmlns:p14="http://schemas.microsoft.com/office/powerpoint/2010/main" val="18303962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66853FFE-22E8-450D-AB2C-88C91713C721}"/>
              </a:ext>
            </a:extLst>
          </p:cNvPr>
          <p:cNvSpPr>
            <a:spLocks noGrp="1"/>
          </p:cNvSpPr>
          <p:nvPr>
            <p:ph type="title"/>
          </p:nvPr>
        </p:nvSpPr>
        <p:spPr/>
        <p:txBody>
          <a:bodyPr/>
          <a:lstStyle/>
          <a:p>
            <a:pPr algn="ctr"/>
            <a:r>
              <a:rPr lang="de-DE" dirty="0" err="1">
                <a:solidFill>
                  <a:schemeClr val="bg1"/>
                </a:solidFill>
              </a:rPr>
              <a:t>GraphQL</a:t>
            </a:r>
            <a:endParaRPr lang="de-DE" dirty="0">
              <a:solidFill>
                <a:schemeClr val="bg1"/>
              </a:solidFill>
            </a:endParaRPr>
          </a:p>
        </p:txBody>
      </p:sp>
      <p:sp>
        <p:nvSpPr>
          <p:cNvPr id="2" name="Rechteck 1">
            <a:extLst>
              <a:ext uri="{FF2B5EF4-FFF2-40B4-BE49-F238E27FC236}">
                <a16:creationId xmlns:a16="http://schemas.microsoft.com/office/drawing/2014/main" id="{7CB5F765-4F43-45F3-9C22-1C7D4EF58C77}"/>
              </a:ext>
            </a:extLst>
          </p:cNvPr>
          <p:cNvSpPr/>
          <p:nvPr/>
        </p:nvSpPr>
        <p:spPr>
          <a:xfrm>
            <a:off x="3048000" y="2598003"/>
            <a:ext cx="6096000" cy="830997"/>
          </a:xfrm>
          <a:prstGeom prst="rect">
            <a:avLst/>
          </a:prstGeom>
        </p:spPr>
        <p:txBody>
          <a:bodyPr>
            <a:spAutoFit/>
          </a:bodyPr>
          <a:lstStyle/>
          <a:p>
            <a:pPr lvl="1" algn="ctr"/>
            <a:r>
              <a:rPr lang="de-DE" sz="2400" dirty="0">
                <a:solidFill>
                  <a:schemeClr val="bg1"/>
                </a:solidFill>
              </a:rPr>
              <a:t>Ein neuer Standard um eine API zu designen. </a:t>
            </a:r>
          </a:p>
        </p:txBody>
      </p:sp>
      <p:pic>
        <p:nvPicPr>
          <p:cNvPr id="12" name="Picture 6">
            <a:extLst>
              <a:ext uri="{FF2B5EF4-FFF2-40B4-BE49-F238E27FC236}">
                <a16:creationId xmlns:a16="http://schemas.microsoft.com/office/drawing/2014/main" id="{76D26A09-76D8-4BDB-B04C-EB633A68CA5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3" name="Rechteck 2">
            <a:extLst>
              <a:ext uri="{FF2B5EF4-FFF2-40B4-BE49-F238E27FC236}">
                <a16:creationId xmlns:a16="http://schemas.microsoft.com/office/drawing/2014/main" id="{5CD09B57-6E00-4B2D-8F8C-8E4B0471A38F}"/>
              </a:ext>
            </a:extLst>
          </p:cNvPr>
          <p:cNvSpPr/>
          <p:nvPr/>
        </p:nvSpPr>
        <p:spPr>
          <a:xfrm>
            <a:off x="3525232" y="3692412"/>
            <a:ext cx="5141536" cy="461665"/>
          </a:xfrm>
          <a:prstGeom prst="rect">
            <a:avLst/>
          </a:prstGeom>
        </p:spPr>
        <p:txBody>
          <a:bodyPr wrap="none">
            <a:spAutoFit/>
          </a:bodyPr>
          <a:lstStyle/>
          <a:p>
            <a:pPr lvl="1" algn="ctr"/>
            <a:r>
              <a:rPr lang="de-DE" sz="2400" dirty="0" err="1">
                <a:solidFill>
                  <a:srgbClr val="E10098"/>
                </a:solidFill>
              </a:rPr>
              <a:t>Query</a:t>
            </a:r>
            <a:r>
              <a:rPr lang="de-DE" sz="2400" dirty="0" err="1">
                <a:solidFill>
                  <a:schemeClr val="bg1"/>
                </a:solidFill>
              </a:rPr>
              <a:t>sprache</a:t>
            </a:r>
            <a:r>
              <a:rPr lang="de-DE" sz="2400" dirty="0">
                <a:solidFill>
                  <a:schemeClr val="bg1"/>
                </a:solidFill>
              </a:rPr>
              <a:t> um Daten abzufragen</a:t>
            </a:r>
          </a:p>
        </p:txBody>
      </p:sp>
    </p:spTree>
    <p:extLst>
      <p:ext uri="{BB962C8B-B14F-4D97-AF65-F5344CB8AC3E}">
        <p14:creationId xmlns:p14="http://schemas.microsoft.com/office/powerpoint/2010/main" val="1675189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3D6BCF93-9BD3-4261-9C2A-0FC6FBA84625}"/>
              </a:ext>
            </a:extLst>
          </p:cNvPr>
          <p:cNvSpPr/>
          <p:nvPr/>
        </p:nvSpPr>
        <p:spPr>
          <a:xfrm>
            <a:off x="4205610" y="5906254"/>
            <a:ext cx="3780779" cy="369332"/>
          </a:xfrm>
          <a:prstGeom prst="rect">
            <a:avLst/>
          </a:prstGeom>
        </p:spPr>
        <p:txBody>
          <a:bodyPr wrap="none">
            <a:spAutoFit/>
          </a:bodyPr>
          <a:lstStyle/>
          <a:p>
            <a:r>
              <a:rPr lang="de-DE" dirty="0">
                <a:solidFill>
                  <a:schemeClr val="bg2"/>
                </a:solidFill>
                <a:hlinkClick r:id="rId2">
                  <a:extLst>
                    <a:ext uri="{A12FA001-AC4F-418D-AE19-62706E023703}">
                      <ahyp:hlinkClr xmlns="" xmlns:ahyp="http://schemas.microsoft.com/office/drawing/2018/hyperlinkcolor" val="tx"/>
                    </a:ext>
                  </a:extLst>
                </a:hlinkClick>
              </a:rPr>
              <a:t>https://github.com/graphql/graphql-js</a:t>
            </a:r>
            <a:endParaRPr lang="de-DE" dirty="0">
              <a:solidFill>
                <a:schemeClr val="bg2"/>
              </a:solidFill>
            </a:endParaRPr>
          </a:p>
        </p:txBody>
      </p:sp>
      <p:pic>
        <p:nvPicPr>
          <p:cNvPr id="5" name="Grafik 4" descr="Uhr">
            <a:extLst>
              <a:ext uri="{FF2B5EF4-FFF2-40B4-BE49-F238E27FC236}">
                <a16:creationId xmlns:a16="http://schemas.microsoft.com/office/drawing/2014/main" id="{1F46AA8F-D52E-4E39-8B03-38905A68A50A}"/>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5915997" y="1702434"/>
            <a:ext cx="360000" cy="360000"/>
          </a:xfrm>
          <a:prstGeom prst="rect">
            <a:avLst/>
          </a:prstGeom>
        </p:spPr>
      </p:pic>
      <p:sp>
        <p:nvSpPr>
          <p:cNvPr id="6" name="Rechteck 5">
            <a:extLst>
              <a:ext uri="{FF2B5EF4-FFF2-40B4-BE49-F238E27FC236}">
                <a16:creationId xmlns:a16="http://schemas.microsoft.com/office/drawing/2014/main" id="{B9B98293-EB70-4400-8878-E413BC4C8486}"/>
              </a:ext>
            </a:extLst>
          </p:cNvPr>
          <p:cNvSpPr/>
          <p:nvPr/>
        </p:nvSpPr>
        <p:spPr>
          <a:xfrm>
            <a:off x="4146907" y="5418574"/>
            <a:ext cx="3898183" cy="369332"/>
          </a:xfrm>
          <a:prstGeom prst="rect">
            <a:avLst/>
          </a:prstGeom>
        </p:spPr>
        <p:txBody>
          <a:bodyPr wrap="none">
            <a:spAutoFit/>
          </a:bodyPr>
          <a:lstStyle/>
          <a:p>
            <a:r>
              <a:rPr lang="de-DE" dirty="0">
                <a:solidFill>
                  <a:schemeClr val="bg2"/>
                </a:solidFill>
                <a:hlinkClick r:id="rId5">
                  <a:extLst>
                    <a:ext uri="{A12FA001-AC4F-418D-AE19-62706E023703}">
                      <ahyp:hlinkClr xmlns="" xmlns:ahyp="http://schemas.microsoft.com/office/drawing/2018/hyperlinkcolor" val="tx"/>
                    </a:ext>
                  </a:extLst>
                </a:hlinkClick>
              </a:rPr>
              <a:t>https://graphql.github.io/graphql-spec/</a:t>
            </a:r>
            <a:endParaRPr lang="de-DE" dirty="0">
              <a:solidFill>
                <a:schemeClr val="bg2"/>
              </a:solidFill>
            </a:endParaRPr>
          </a:p>
        </p:txBody>
      </p:sp>
      <p:pic>
        <p:nvPicPr>
          <p:cNvPr id="14" name="Grafik 13">
            <a:extLst>
              <a:ext uri="{FF2B5EF4-FFF2-40B4-BE49-F238E27FC236}">
                <a16:creationId xmlns:a16="http://schemas.microsoft.com/office/drawing/2014/main" id="{81DF3B63-0EFF-483F-9631-FA48160518BD}"/>
              </a:ext>
            </a:extLst>
          </p:cNvPr>
          <p:cNvPicPr>
            <a:picLocks noChangeAspect="1"/>
          </p:cNvPicPr>
          <p:nvPr/>
        </p:nvPicPr>
        <p:blipFill>
          <a:blip r:embed="rId6" cstate="hqprint">
            <a:extLs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p:blipFill>
        <p:spPr>
          <a:xfrm>
            <a:off x="5818869" y="3573516"/>
            <a:ext cx="554255" cy="554255"/>
          </a:xfrm>
          <a:prstGeom prst="rect">
            <a:avLst/>
          </a:prstGeom>
        </p:spPr>
      </p:pic>
      <p:pic>
        <p:nvPicPr>
          <p:cNvPr id="16" name="Grafik 15">
            <a:extLst>
              <a:ext uri="{FF2B5EF4-FFF2-40B4-BE49-F238E27FC236}">
                <a16:creationId xmlns:a16="http://schemas.microsoft.com/office/drawing/2014/main" id="{97399A91-E849-4F1A-8A02-6D42BB2F46A4}"/>
              </a:ext>
            </a:extLst>
          </p:cNvPr>
          <p:cNvPicPr>
            <a:picLocks noChangeAspect="1"/>
          </p:cNvPicPr>
          <p:nvPr/>
        </p:nvPicPr>
        <p:blipFill>
          <a:blip r:embed="rId8" cstate="hqprint">
            <a:extLst>
              <a:ext uri="{28A0092B-C50C-407E-A947-70E740481C1C}">
                <a14:useLocalDpi xmlns:a14="http://schemas.microsoft.com/office/drawing/2010/main" val="0"/>
              </a:ext>
              <a:ext uri="{96DAC541-7B7A-43D3-8B79-37D633B846F1}">
                <asvg:svgBlip xmlns="" xmlns:asvg="http://schemas.microsoft.com/office/drawing/2016/SVG/main" r:embed="rId9"/>
              </a:ext>
            </a:extLst>
          </a:blip>
          <a:stretch>
            <a:fillRect/>
          </a:stretch>
        </p:blipFill>
        <p:spPr>
          <a:xfrm>
            <a:off x="5890184" y="2276580"/>
            <a:ext cx="411626" cy="504825"/>
          </a:xfrm>
          <a:prstGeom prst="rect">
            <a:avLst/>
          </a:prstGeom>
        </p:spPr>
      </p:pic>
      <p:pic>
        <p:nvPicPr>
          <p:cNvPr id="18" name="Grafik 17">
            <a:extLst>
              <a:ext uri="{FF2B5EF4-FFF2-40B4-BE49-F238E27FC236}">
                <a16:creationId xmlns:a16="http://schemas.microsoft.com/office/drawing/2014/main" id="{7FA71E37-1451-4E2D-8562-4ECFAB3C0EE5}"/>
              </a:ext>
            </a:extLst>
          </p:cNvPr>
          <p:cNvPicPr>
            <a:picLocks noChangeAspect="1"/>
          </p:cNvPicPr>
          <p:nvPr/>
        </p:nvPicPr>
        <p:blipFill>
          <a:blip r:embed="rId10" cstate="hqprint">
            <a:extLst>
              <a:ext uri="{28A0092B-C50C-407E-A947-70E740481C1C}">
                <a14:useLocalDpi xmlns:a14="http://schemas.microsoft.com/office/drawing/2010/main" val="0"/>
              </a:ext>
              <a:ext uri="{96DAC541-7B7A-43D3-8B79-37D633B846F1}">
                <asvg:svgBlip xmlns="" xmlns:asvg="http://schemas.microsoft.com/office/drawing/2016/SVG/main" r:embed="rId11"/>
              </a:ext>
            </a:extLst>
          </a:blip>
          <a:stretch>
            <a:fillRect/>
          </a:stretch>
        </p:blipFill>
        <p:spPr>
          <a:xfrm>
            <a:off x="5619747" y="2781405"/>
            <a:ext cx="952500" cy="952500"/>
          </a:xfrm>
          <a:prstGeom prst="rect">
            <a:avLst/>
          </a:prstGeom>
        </p:spPr>
      </p:pic>
      <p:pic>
        <p:nvPicPr>
          <p:cNvPr id="19" name="Grafik 18">
            <a:extLst>
              <a:ext uri="{FF2B5EF4-FFF2-40B4-BE49-F238E27FC236}">
                <a16:creationId xmlns:a16="http://schemas.microsoft.com/office/drawing/2014/main" id="{BD94C656-C696-48BD-9203-B5A6CECA3F8B}"/>
              </a:ext>
            </a:extLst>
          </p:cNvPr>
          <p:cNvPicPr>
            <a:picLocks noChangeAspect="1"/>
          </p:cNvPicPr>
          <p:nvPr/>
        </p:nvPicPr>
        <p:blipFill>
          <a:blip r:embed="rId12" cstate="hqprint">
            <a:extLst>
              <a:ext uri="{28A0092B-C50C-407E-A947-70E740481C1C}">
                <a14:useLocalDpi xmlns:a14="http://schemas.microsoft.com/office/drawing/2010/main" val="0"/>
              </a:ext>
              <a:ext uri="{96DAC541-7B7A-43D3-8B79-37D633B846F1}">
                <asvg:svgBlip xmlns="" xmlns:asvg="http://schemas.microsoft.com/office/drawing/2016/SVG/main" r:embed="rId13"/>
              </a:ext>
            </a:extLst>
          </a:blip>
          <a:stretch>
            <a:fillRect/>
          </a:stretch>
        </p:blipFill>
        <p:spPr>
          <a:xfrm>
            <a:off x="3066907" y="1749208"/>
            <a:ext cx="2160000" cy="2160000"/>
          </a:xfrm>
          <a:prstGeom prst="rect">
            <a:avLst/>
          </a:prstGeom>
        </p:spPr>
      </p:pic>
      <p:sp>
        <p:nvSpPr>
          <p:cNvPr id="2" name="Textfeld 1">
            <a:extLst>
              <a:ext uri="{FF2B5EF4-FFF2-40B4-BE49-F238E27FC236}">
                <a16:creationId xmlns:a16="http://schemas.microsoft.com/office/drawing/2014/main" id="{37F0FA59-C917-48A2-99B3-B22143DBD475}"/>
              </a:ext>
            </a:extLst>
          </p:cNvPr>
          <p:cNvSpPr txBox="1"/>
          <p:nvPr/>
        </p:nvSpPr>
        <p:spPr>
          <a:xfrm>
            <a:off x="6802395" y="1697768"/>
            <a:ext cx="652743" cy="369332"/>
          </a:xfrm>
          <a:prstGeom prst="rect">
            <a:avLst/>
          </a:prstGeom>
          <a:noFill/>
        </p:spPr>
        <p:txBody>
          <a:bodyPr wrap="none" rtlCol="0">
            <a:spAutoFit/>
          </a:bodyPr>
          <a:lstStyle/>
          <a:p>
            <a:r>
              <a:rPr lang="de-DE" dirty="0">
                <a:solidFill>
                  <a:schemeClr val="bg1"/>
                </a:solidFill>
              </a:rPr>
              <a:t>2015</a:t>
            </a:r>
          </a:p>
        </p:txBody>
      </p:sp>
      <p:sp>
        <p:nvSpPr>
          <p:cNvPr id="10" name="Textfeld 9">
            <a:extLst>
              <a:ext uri="{FF2B5EF4-FFF2-40B4-BE49-F238E27FC236}">
                <a16:creationId xmlns:a16="http://schemas.microsoft.com/office/drawing/2014/main" id="{2F36EFC5-9E4A-4FF8-855D-0481AB40DC18}"/>
              </a:ext>
            </a:extLst>
          </p:cNvPr>
          <p:cNvSpPr txBox="1"/>
          <p:nvPr/>
        </p:nvSpPr>
        <p:spPr>
          <a:xfrm>
            <a:off x="6802395" y="2344326"/>
            <a:ext cx="652743" cy="369332"/>
          </a:xfrm>
          <a:prstGeom prst="rect">
            <a:avLst/>
          </a:prstGeom>
          <a:noFill/>
        </p:spPr>
        <p:txBody>
          <a:bodyPr wrap="none" rtlCol="0">
            <a:spAutoFit/>
          </a:bodyPr>
          <a:lstStyle/>
          <a:p>
            <a:r>
              <a:rPr lang="de-DE" dirty="0">
                <a:solidFill>
                  <a:schemeClr val="bg1"/>
                </a:solidFill>
              </a:rPr>
              <a:t>1106</a:t>
            </a:r>
          </a:p>
        </p:txBody>
      </p:sp>
      <p:sp>
        <p:nvSpPr>
          <p:cNvPr id="11" name="Textfeld 10">
            <a:extLst>
              <a:ext uri="{FF2B5EF4-FFF2-40B4-BE49-F238E27FC236}">
                <a16:creationId xmlns:a16="http://schemas.microsoft.com/office/drawing/2014/main" id="{66305469-8257-447A-8A04-604B40CD0670}"/>
              </a:ext>
            </a:extLst>
          </p:cNvPr>
          <p:cNvSpPr txBox="1"/>
          <p:nvPr/>
        </p:nvSpPr>
        <p:spPr>
          <a:xfrm>
            <a:off x="6802395" y="3117112"/>
            <a:ext cx="769763" cy="369332"/>
          </a:xfrm>
          <a:prstGeom prst="rect">
            <a:avLst/>
          </a:prstGeom>
          <a:noFill/>
        </p:spPr>
        <p:txBody>
          <a:bodyPr wrap="none" rtlCol="0">
            <a:spAutoFit/>
          </a:bodyPr>
          <a:lstStyle/>
          <a:p>
            <a:r>
              <a:rPr lang="de-DE" dirty="0">
                <a:solidFill>
                  <a:schemeClr val="bg1"/>
                </a:solidFill>
              </a:rPr>
              <a:t>13341</a:t>
            </a:r>
          </a:p>
        </p:txBody>
      </p:sp>
      <p:sp>
        <p:nvSpPr>
          <p:cNvPr id="12" name="Textfeld 11">
            <a:extLst>
              <a:ext uri="{FF2B5EF4-FFF2-40B4-BE49-F238E27FC236}">
                <a16:creationId xmlns:a16="http://schemas.microsoft.com/office/drawing/2014/main" id="{502083DE-35AB-4483-B1F4-700F7B5A5D7F}"/>
              </a:ext>
            </a:extLst>
          </p:cNvPr>
          <p:cNvSpPr txBox="1"/>
          <p:nvPr/>
        </p:nvSpPr>
        <p:spPr>
          <a:xfrm>
            <a:off x="6802395" y="3660942"/>
            <a:ext cx="652743" cy="369332"/>
          </a:xfrm>
          <a:prstGeom prst="rect">
            <a:avLst/>
          </a:prstGeom>
          <a:noFill/>
        </p:spPr>
        <p:txBody>
          <a:bodyPr wrap="none" rtlCol="0">
            <a:spAutoFit/>
          </a:bodyPr>
          <a:lstStyle/>
          <a:p>
            <a:r>
              <a:rPr lang="de-DE" dirty="0">
                <a:solidFill>
                  <a:schemeClr val="bg1"/>
                </a:solidFill>
              </a:rPr>
              <a:t>1955</a:t>
            </a:r>
          </a:p>
        </p:txBody>
      </p:sp>
      <p:sp>
        <p:nvSpPr>
          <p:cNvPr id="4" name="Textfeld 3">
            <a:extLst>
              <a:ext uri="{FF2B5EF4-FFF2-40B4-BE49-F238E27FC236}">
                <a16:creationId xmlns:a16="http://schemas.microsoft.com/office/drawing/2014/main" id="{8DA59DB5-7DC8-4EBD-A1FA-7E2642093C3E}"/>
              </a:ext>
            </a:extLst>
          </p:cNvPr>
          <p:cNvSpPr txBox="1"/>
          <p:nvPr/>
        </p:nvSpPr>
        <p:spPr>
          <a:xfrm>
            <a:off x="6802395" y="4031410"/>
            <a:ext cx="1314784" cy="261610"/>
          </a:xfrm>
          <a:prstGeom prst="rect">
            <a:avLst/>
          </a:prstGeom>
          <a:noFill/>
        </p:spPr>
        <p:txBody>
          <a:bodyPr wrap="none" rtlCol="0">
            <a:spAutoFit/>
          </a:bodyPr>
          <a:lstStyle/>
          <a:p>
            <a:r>
              <a:rPr lang="de-DE" sz="1100" dirty="0">
                <a:solidFill>
                  <a:schemeClr val="bg2">
                    <a:lumMod val="75000"/>
                  </a:schemeClr>
                </a:solidFill>
              </a:rPr>
              <a:t>(Stand: 29.03.2019)</a:t>
            </a:r>
          </a:p>
        </p:txBody>
      </p:sp>
      <p:pic>
        <p:nvPicPr>
          <p:cNvPr id="15" name="Picture 6">
            <a:extLst>
              <a:ext uri="{FF2B5EF4-FFF2-40B4-BE49-F238E27FC236}">
                <a16:creationId xmlns:a16="http://schemas.microsoft.com/office/drawing/2014/main" id="{9BDEA36E-C42A-495C-949C-68A82E8996CC}"/>
              </a:ext>
            </a:extLst>
          </p:cNvPr>
          <p:cNvPicPr>
            <a:picLocks noChangeAspect="1" noChangeArrowheads="1"/>
          </p:cNvPicPr>
          <p:nvPr/>
        </p:nvPicPr>
        <p:blipFill>
          <a:blip r:embed="rId14">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7" name="Textfeld 6">
            <a:extLst>
              <a:ext uri="{FF2B5EF4-FFF2-40B4-BE49-F238E27FC236}">
                <a16:creationId xmlns:a16="http://schemas.microsoft.com/office/drawing/2014/main" id="{1994B4CD-9FB1-4F02-AAF6-0CB46AA5371F}"/>
              </a:ext>
            </a:extLst>
          </p:cNvPr>
          <p:cNvSpPr txBox="1"/>
          <p:nvPr/>
        </p:nvSpPr>
        <p:spPr>
          <a:xfrm>
            <a:off x="2903794" y="4490127"/>
            <a:ext cx="6024406" cy="369332"/>
          </a:xfrm>
          <a:prstGeom prst="rect">
            <a:avLst/>
          </a:prstGeom>
          <a:noFill/>
        </p:spPr>
        <p:txBody>
          <a:bodyPr wrap="none" rtlCol="0">
            <a:spAutoFit/>
          </a:bodyPr>
          <a:lstStyle/>
          <a:p>
            <a:r>
              <a:rPr lang="de-DE" dirty="0">
                <a:solidFill>
                  <a:schemeClr val="bg1"/>
                </a:solidFill>
              </a:rPr>
              <a:t>GitHub, Pinterest, Twitter, Sky, New York Times, </a:t>
            </a:r>
            <a:r>
              <a:rPr lang="de-DE" dirty="0" err="1">
                <a:solidFill>
                  <a:schemeClr val="bg1"/>
                </a:solidFill>
              </a:rPr>
              <a:t>Shopify</a:t>
            </a:r>
            <a:r>
              <a:rPr lang="de-DE" dirty="0">
                <a:solidFill>
                  <a:schemeClr val="bg1"/>
                </a:solidFill>
              </a:rPr>
              <a:t>, Yelp,…</a:t>
            </a:r>
          </a:p>
        </p:txBody>
      </p:sp>
      <p:sp>
        <p:nvSpPr>
          <p:cNvPr id="17" name="Titel 4">
            <a:extLst>
              <a:ext uri="{FF2B5EF4-FFF2-40B4-BE49-F238E27FC236}">
                <a16:creationId xmlns:a16="http://schemas.microsoft.com/office/drawing/2014/main" id="{2CE417B8-A063-4D7D-B7F2-3828588EC2E8}"/>
              </a:ext>
            </a:extLst>
          </p:cNvPr>
          <p:cNvSpPr>
            <a:spLocks noGrp="1"/>
          </p:cNvSpPr>
          <p:nvPr>
            <p:ph type="title"/>
          </p:nvPr>
        </p:nvSpPr>
        <p:spPr>
          <a:xfrm>
            <a:off x="838200" y="365125"/>
            <a:ext cx="10515600" cy="1325563"/>
          </a:xfrm>
        </p:spPr>
        <p:txBody>
          <a:bodyPr/>
          <a:lstStyle/>
          <a:p>
            <a:pPr algn="ctr"/>
            <a:r>
              <a:rPr lang="de-DE" dirty="0" err="1">
                <a:solidFill>
                  <a:schemeClr val="bg1"/>
                </a:solidFill>
              </a:rPr>
              <a:t>GraphQL</a:t>
            </a:r>
            <a:endParaRPr lang="de-DE" dirty="0">
              <a:solidFill>
                <a:schemeClr val="bg1"/>
              </a:solidFill>
            </a:endParaRPr>
          </a:p>
        </p:txBody>
      </p:sp>
    </p:spTree>
    <p:extLst>
      <p:ext uri="{BB962C8B-B14F-4D97-AF65-F5344CB8AC3E}">
        <p14:creationId xmlns:p14="http://schemas.microsoft.com/office/powerpoint/2010/main" val="2846145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3EEB06F2-E13A-4677-9159-200FDD714D1A}"/>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1249680" y="2889000"/>
            <a:ext cx="1080000" cy="1080000"/>
          </a:xfrm>
          <a:prstGeom prst="rect">
            <a:avLst/>
          </a:prstGeom>
        </p:spPr>
      </p:pic>
      <p:sp>
        <p:nvSpPr>
          <p:cNvPr id="10" name="Zylinder 9">
            <a:extLst>
              <a:ext uri="{FF2B5EF4-FFF2-40B4-BE49-F238E27FC236}">
                <a16:creationId xmlns:a16="http://schemas.microsoft.com/office/drawing/2014/main" id="{9F8A1D98-806D-4D6D-9615-146B4A207E58}"/>
              </a:ext>
            </a:extLst>
          </p:cNvPr>
          <p:cNvSpPr/>
          <p:nvPr/>
        </p:nvSpPr>
        <p:spPr>
          <a:xfrm>
            <a:off x="7911328" y="2127127"/>
            <a:ext cx="879036" cy="687063"/>
          </a:xfrm>
          <a:prstGeom prst="can">
            <a:avLst/>
          </a:prstGeom>
          <a:solidFill>
            <a:srgbClr val="8BE9FD"/>
          </a:solidFill>
          <a:ln>
            <a:solidFill>
              <a:srgbClr val="8BE9FD"/>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dirty="0"/>
          </a:p>
        </p:txBody>
      </p:sp>
      <p:sp>
        <p:nvSpPr>
          <p:cNvPr id="15" name="Zylinder 14">
            <a:extLst>
              <a:ext uri="{FF2B5EF4-FFF2-40B4-BE49-F238E27FC236}">
                <a16:creationId xmlns:a16="http://schemas.microsoft.com/office/drawing/2014/main" id="{4981D977-0DAE-4421-A4F9-2FE01037C23F}"/>
              </a:ext>
            </a:extLst>
          </p:cNvPr>
          <p:cNvSpPr/>
          <p:nvPr/>
        </p:nvSpPr>
        <p:spPr>
          <a:xfrm>
            <a:off x="7911328" y="3085468"/>
            <a:ext cx="879036" cy="687063"/>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dirty="0"/>
          </a:p>
        </p:txBody>
      </p:sp>
      <p:sp>
        <p:nvSpPr>
          <p:cNvPr id="16" name="Zylinder 15">
            <a:extLst>
              <a:ext uri="{FF2B5EF4-FFF2-40B4-BE49-F238E27FC236}">
                <a16:creationId xmlns:a16="http://schemas.microsoft.com/office/drawing/2014/main" id="{EA336567-97CC-4E55-A175-6DBB15A4A335}"/>
              </a:ext>
            </a:extLst>
          </p:cNvPr>
          <p:cNvSpPr/>
          <p:nvPr/>
        </p:nvSpPr>
        <p:spPr>
          <a:xfrm>
            <a:off x="7911328" y="4043808"/>
            <a:ext cx="879036" cy="687063"/>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dirty="0"/>
          </a:p>
        </p:txBody>
      </p:sp>
      <p:sp>
        <p:nvSpPr>
          <p:cNvPr id="17" name="Textfeld 16">
            <a:extLst>
              <a:ext uri="{FF2B5EF4-FFF2-40B4-BE49-F238E27FC236}">
                <a16:creationId xmlns:a16="http://schemas.microsoft.com/office/drawing/2014/main" id="{D052C72E-BD8B-4E7A-83C5-D921E8401305}"/>
              </a:ext>
            </a:extLst>
          </p:cNvPr>
          <p:cNvSpPr txBox="1"/>
          <p:nvPr/>
        </p:nvSpPr>
        <p:spPr>
          <a:xfrm>
            <a:off x="8977286" y="2290932"/>
            <a:ext cx="1338762" cy="369332"/>
          </a:xfrm>
          <a:prstGeom prst="rect">
            <a:avLst/>
          </a:prstGeom>
          <a:noFill/>
        </p:spPr>
        <p:txBody>
          <a:bodyPr wrap="square" rtlCol="0">
            <a:spAutoFit/>
          </a:bodyPr>
          <a:lstStyle/>
          <a:p>
            <a:r>
              <a:rPr lang="de-DE" dirty="0">
                <a:solidFill>
                  <a:schemeClr val="bg1"/>
                </a:solidFill>
              </a:rPr>
              <a:t>Datenbank</a:t>
            </a:r>
          </a:p>
        </p:txBody>
      </p:sp>
      <p:sp>
        <p:nvSpPr>
          <p:cNvPr id="18" name="Textfeld 17">
            <a:extLst>
              <a:ext uri="{FF2B5EF4-FFF2-40B4-BE49-F238E27FC236}">
                <a16:creationId xmlns:a16="http://schemas.microsoft.com/office/drawing/2014/main" id="{4970C317-1549-4663-AFB3-8EDE3A509314}"/>
              </a:ext>
            </a:extLst>
          </p:cNvPr>
          <p:cNvSpPr txBox="1"/>
          <p:nvPr/>
        </p:nvSpPr>
        <p:spPr>
          <a:xfrm>
            <a:off x="8977286" y="3244333"/>
            <a:ext cx="1338762" cy="369332"/>
          </a:xfrm>
          <a:prstGeom prst="rect">
            <a:avLst/>
          </a:prstGeom>
          <a:noFill/>
        </p:spPr>
        <p:txBody>
          <a:bodyPr wrap="square" rtlCol="0">
            <a:spAutoFit/>
          </a:bodyPr>
          <a:lstStyle/>
          <a:p>
            <a:r>
              <a:rPr lang="de-DE" dirty="0">
                <a:solidFill>
                  <a:schemeClr val="bg1"/>
                </a:solidFill>
              </a:rPr>
              <a:t>Service</a:t>
            </a:r>
          </a:p>
        </p:txBody>
      </p:sp>
      <p:sp>
        <p:nvSpPr>
          <p:cNvPr id="19" name="Textfeld 18">
            <a:extLst>
              <a:ext uri="{FF2B5EF4-FFF2-40B4-BE49-F238E27FC236}">
                <a16:creationId xmlns:a16="http://schemas.microsoft.com/office/drawing/2014/main" id="{BE554B3F-4D0F-4C79-95A8-0EDD3CD6066F}"/>
              </a:ext>
            </a:extLst>
          </p:cNvPr>
          <p:cNvSpPr txBox="1"/>
          <p:nvPr/>
        </p:nvSpPr>
        <p:spPr>
          <a:xfrm>
            <a:off x="8977286" y="4202673"/>
            <a:ext cx="1338762" cy="369332"/>
          </a:xfrm>
          <a:prstGeom prst="rect">
            <a:avLst/>
          </a:prstGeom>
          <a:noFill/>
        </p:spPr>
        <p:txBody>
          <a:bodyPr wrap="square" rtlCol="0">
            <a:spAutoFit/>
          </a:bodyPr>
          <a:lstStyle/>
          <a:p>
            <a:r>
              <a:rPr lang="de-DE" dirty="0">
                <a:solidFill>
                  <a:schemeClr val="bg1"/>
                </a:solidFill>
              </a:rPr>
              <a:t>externe API</a:t>
            </a:r>
          </a:p>
        </p:txBody>
      </p:sp>
      <p:cxnSp>
        <p:nvCxnSpPr>
          <p:cNvPr id="21" name="Gerade Verbindung mit Pfeil 20">
            <a:extLst>
              <a:ext uri="{FF2B5EF4-FFF2-40B4-BE49-F238E27FC236}">
                <a16:creationId xmlns:a16="http://schemas.microsoft.com/office/drawing/2014/main" id="{E13F42FD-84AE-40A1-B43A-09093B5DA75A}"/>
              </a:ext>
            </a:extLst>
          </p:cNvPr>
          <p:cNvCxnSpPr>
            <a:cxnSpLocks/>
          </p:cNvCxnSpPr>
          <p:nvPr/>
        </p:nvCxnSpPr>
        <p:spPr>
          <a:xfrm>
            <a:off x="2465344" y="2949829"/>
            <a:ext cx="2958685" cy="1"/>
          </a:xfrm>
          <a:prstGeom prst="straightConnector1">
            <a:avLst/>
          </a:prstGeom>
          <a:ln>
            <a:solidFill>
              <a:schemeClr val="bg1"/>
            </a:solidFill>
            <a:tailEnd type="triangle"/>
          </a:ln>
        </p:spPr>
        <p:style>
          <a:lnRef idx="2">
            <a:schemeClr val="dk1"/>
          </a:lnRef>
          <a:fillRef idx="0">
            <a:schemeClr val="dk1"/>
          </a:fillRef>
          <a:effectRef idx="1">
            <a:schemeClr val="dk1"/>
          </a:effectRef>
          <a:fontRef idx="minor">
            <a:schemeClr val="tx1"/>
          </a:fontRef>
        </p:style>
      </p:cxnSp>
      <p:cxnSp>
        <p:nvCxnSpPr>
          <p:cNvPr id="23" name="Gerade Verbindung mit Pfeil 22">
            <a:extLst>
              <a:ext uri="{FF2B5EF4-FFF2-40B4-BE49-F238E27FC236}">
                <a16:creationId xmlns:a16="http://schemas.microsoft.com/office/drawing/2014/main" id="{235D388A-C06B-4ADD-B3CF-A9B00BAAE9EF}"/>
              </a:ext>
            </a:extLst>
          </p:cNvPr>
          <p:cNvCxnSpPr>
            <a:cxnSpLocks/>
            <a:endCxn id="26" idx="1"/>
          </p:cNvCxnSpPr>
          <p:nvPr/>
        </p:nvCxnSpPr>
        <p:spPr>
          <a:xfrm flipV="1">
            <a:off x="2465344" y="3428994"/>
            <a:ext cx="2975589" cy="6"/>
          </a:xfrm>
          <a:prstGeom prst="straightConnector1">
            <a:avLst/>
          </a:prstGeom>
          <a:ln>
            <a:solidFill>
              <a:schemeClr val="bg1"/>
            </a:solidFill>
            <a:tailEnd type="triangle"/>
          </a:ln>
        </p:spPr>
        <p:style>
          <a:lnRef idx="2">
            <a:schemeClr val="dk1"/>
          </a:lnRef>
          <a:fillRef idx="0">
            <a:schemeClr val="dk1"/>
          </a:fillRef>
          <a:effectRef idx="1">
            <a:schemeClr val="dk1"/>
          </a:effectRef>
          <a:fontRef idx="minor">
            <a:schemeClr val="tx1"/>
          </a:fontRef>
        </p:style>
      </p:cxnSp>
      <p:cxnSp>
        <p:nvCxnSpPr>
          <p:cNvPr id="25" name="Gerade Verbindung mit Pfeil 24">
            <a:extLst>
              <a:ext uri="{FF2B5EF4-FFF2-40B4-BE49-F238E27FC236}">
                <a16:creationId xmlns:a16="http://schemas.microsoft.com/office/drawing/2014/main" id="{C95EAEB9-0278-47D9-9AA1-83AB0B622AC8}"/>
              </a:ext>
            </a:extLst>
          </p:cNvPr>
          <p:cNvCxnSpPr>
            <a:cxnSpLocks/>
          </p:cNvCxnSpPr>
          <p:nvPr/>
        </p:nvCxnSpPr>
        <p:spPr>
          <a:xfrm>
            <a:off x="2465344" y="3849573"/>
            <a:ext cx="2958685" cy="0"/>
          </a:xfrm>
          <a:prstGeom prst="straightConnector1">
            <a:avLst/>
          </a:prstGeom>
          <a:ln>
            <a:solidFill>
              <a:schemeClr val="bg1"/>
            </a:solidFill>
            <a:tailEnd type="triangle"/>
          </a:ln>
        </p:spPr>
        <p:style>
          <a:lnRef idx="2">
            <a:schemeClr val="dk1"/>
          </a:lnRef>
          <a:fillRef idx="0">
            <a:schemeClr val="dk1"/>
          </a:fillRef>
          <a:effectRef idx="1">
            <a:schemeClr val="dk1"/>
          </a:effectRef>
          <a:fontRef idx="minor">
            <a:schemeClr val="tx1"/>
          </a:fontRef>
        </p:style>
      </p:cxnSp>
      <p:cxnSp>
        <p:nvCxnSpPr>
          <p:cNvPr id="27" name="Gerade Verbindung mit Pfeil 26">
            <a:extLst>
              <a:ext uri="{FF2B5EF4-FFF2-40B4-BE49-F238E27FC236}">
                <a16:creationId xmlns:a16="http://schemas.microsoft.com/office/drawing/2014/main" id="{63B47325-F1BC-4F9E-8774-0626793CEB4A}"/>
              </a:ext>
            </a:extLst>
          </p:cNvPr>
          <p:cNvCxnSpPr>
            <a:cxnSpLocks/>
            <a:endCxn id="10" idx="2"/>
          </p:cNvCxnSpPr>
          <p:nvPr/>
        </p:nvCxnSpPr>
        <p:spPr>
          <a:xfrm>
            <a:off x="6096000" y="2470659"/>
            <a:ext cx="1815328" cy="0"/>
          </a:xfrm>
          <a:prstGeom prst="straightConnector1">
            <a:avLst/>
          </a:prstGeom>
          <a:ln>
            <a:solidFill>
              <a:srgbClr val="8BE9FD"/>
            </a:solidFill>
            <a:tailEnd type="triangle"/>
          </a:ln>
        </p:spPr>
        <p:style>
          <a:lnRef idx="2">
            <a:schemeClr val="dk1"/>
          </a:lnRef>
          <a:fillRef idx="0">
            <a:schemeClr val="dk1"/>
          </a:fillRef>
          <a:effectRef idx="1">
            <a:schemeClr val="dk1"/>
          </a:effectRef>
          <a:fontRef idx="minor">
            <a:schemeClr val="tx1"/>
          </a:fontRef>
        </p:style>
      </p:cxnSp>
      <p:cxnSp>
        <p:nvCxnSpPr>
          <p:cNvPr id="32" name="Gerade Verbindung mit Pfeil 31">
            <a:extLst>
              <a:ext uri="{FF2B5EF4-FFF2-40B4-BE49-F238E27FC236}">
                <a16:creationId xmlns:a16="http://schemas.microsoft.com/office/drawing/2014/main" id="{0465CBC4-EDFC-47DD-BD6B-0E621A36E4D3}"/>
              </a:ext>
            </a:extLst>
          </p:cNvPr>
          <p:cNvCxnSpPr>
            <a:cxnSpLocks/>
          </p:cNvCxnSpPr>
          <p:nvPr/>
        </p:nvCxnSpPr>
        <p:spPr>
          <a:xfrm>
            <a:off x="6112904" y="4551678"/>
            <a:ext cx="1798424" cy="2"/>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34" name="Gerade Verbindung mit Pfeil 33">
            <a:extLst>
              <a:ext uri="{FF2B5EF4-FFF2-40B4-BE49-F238E27FC236}">
                <a16:creationId xmlns:a16="http://schemas.microsoft.com/office/drawing/2014/main" id="{0B06490D-1D25-4CC8-931A-383D9F7083BC}"/>
              </a:ext>
            </a:extLst>
          </p:cNvPr>
          <p:cNvCxnSpPr>
            <a:cxnSpLocks/>
            <a:stCxn id="26" idx="3"/>
            <a:endCxn id="15" idx="2"/>
          </p:cNvCxnSpPr>
          <p:nvPr/>
        </p:nvCxnSpPr>
        <p:spPr>
          <a:xfrm>
            <a:off x="6096000" y="3428994"/>
            <a:ext cx="1815328" cy="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26" name="Rechteck 25">
            <a:extLst>
              <a:ext uri="{FF2B5EF4-FFF2-40B4-BE49-F238E27FC236}">
                <a16:creationId xmlns:a16="http://schemas.microsoft.com/office/drawing/2014/main" id="{C46E75DA-7AD7-48AD-8761-113EBF4B43EE}"/>
              </a:ext>
            </a:extLst>
          </p:cNvPr>
          <p:cNvSpPr/>
          <p:nvPr/>
        </p:nvSpPr>
        <p:spPr>
          <a:xfrm>
            <a:off x="5440933" y="2127127"/>
            <a:ext cx="655067" cy="2603734"/>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vert="vert" rtlCol="0" anchor="ctr"/>
          <a:lstStyle/>
          <a:p>
            <a:pPr algn="ctr"/>
            <a:r>
              <a:rPr lang="de-DE" dirty="0">
                <a:solidFill>
                  <a:schemeClr val="bg1"/>
                </a:solidFill>
              </a:rPr>
              <a:t>/</a:t>
            </a:r>
            <a:r>
              <a:rPr lang="de-DE" dirty="0" err="1">
                <a:solidFill>
                  <a:schemeClr val="bg1"/>
                </a:solidFill>
              </a:rPr>
              <a:t>graphql</a:t>
            </a:r>
            <a:r>
              <a:rPr lang="de-DE" dirty="0">
                <a:solidFill>
                  <a:schemeClr val="bg1"/>
                </a:solidFill>
              </a:rPr>
              <a:t>/</a:t>
            </a:r>
          </a:p>
        </p:txBody>
      </p:sp>
      <p:pic>
        <p:nvPicPr>
          <p:cNvPr id="20" name="Picture 6">
            <a:extLst>
              <a:ext uri="{FF2B5EF4-FFF2-40B4-BE49-F238E27FC236}">
                <a16:creationId xmlns:a16="http://schemas.microsoft.com/office/drawing/2014/main" id="{42B71188-402B-4E86-A07F-A53171CFE219}"/>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22" name="Titel 4">
            <a:extLst>
              <a:ext uri="{FF2B5EF4-FFF2-40B4-BE49-F238E27FC236}">
                <a16:creationId xmlns:a16="http://schemas.microsoft.com/office/drawing/2014/main" id="{21C7EAFE-603F-42C0-9774-26FD911FFFA0}"/>
              </a:ext>
            </a:extLst>
          </p:cNvPr>
          <p:cNvSpPr>
            <a:spLocks noGrp="1"/>
          </p:cNvSpPr>
          <p:nvPr>
            <p:ph type="title"/>
          </p:nvPr>
        </p:nvSpPr>
        <p:spPr>
          <a:xfrm>
            <a:off x="838200" y="365125"/>
            <a:ext cx="10515600" cy="1325563"/>
          </a:xfrm>
        </p:spPr>
        <p:txBody>
          <a:bodyPr/>
          <a:lstStyle/>
          <a:p>
            <a:pPr algn="ctr"/>
            <a:r>
              <a:rPr lang="de-DE" dirty="0" err="1">
                <a:solidFill>
                  <a:schemeClr val="bg1"/>
                </a:solidFill>
              </a:rPr>
              <a:t>GraphQL</a:t>
            </a:r>
            <a:r>
              <a:rPr lang="de-DE" dirty="0">
                <a:solidFill>
                  <a:schemeClr val="bg1"/>
                </a:solidFill>
              </a:rPr>
              <a:t> - Anfrage</a:t>
            </a:r>
          </a:p>
        </p:txBody>
      </p:sp>
    </p:spTree>
    <p:extLst>
      <p:ext uri="{BB962C8B-B14F-4D97-AF65-F5344CB8AC3E}">
        <p14:creationId xmlns:p14="http://schemas.microsoft.com/office/powerpoint/2010/main" val="34517127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5A8AB48-C1AE-4A82-A3B9-D73417C972EA}">
  <we:reference id="wa104381063" version="1.0.0.1" store="en-US" storeType="OMEX"/>
  <we:alternateReferences>
    <we:reference id="wa104381063" version="1.0.0.1"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0</TotalTime>
  <Words>2511</Words>
  <Application>Microsoft Office PowerPoint</Application>
  <PresentationFormat>Breitbild</PresentationFormat>
  <Paragraphs>520</Paragraphs>
  <Slides>58</Slides>
  <Notes>29</Notes>
  <HiddenSlides>3</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58</vt:i4>
      </vt:variant>
    </vt:vector>
  </HeadingPairs>
  <TitlesOfParts>
    <vt:vector size="66" baseType="lpstr">
      <vt:lpstr>Arial</vt:lpstr>
      <vt:lpstr>Calibri</vt:lpstr>
      <vt:lpstr>Calibri Light</vt:lpstr>
      <vt:lpstr>Consolas</vt:lpstr>
      <vt:lpstr>Fira Code</vt:lpstr>
      <vt:lpstr>Segoe UI</vt:lpstr>
      <vt:lpstr>Times New Roman</vt:lpstr>
      <vt:lpstr>Office</vt:lpstr>
      <vt:lpstr>GraphQL</vt:lpstr>
      <vt:lpstr>PowerPoint-Präsentation</vt:lpstr>
      <vt:lpstr>REST</vt:lpstr>
      <vt:lpstr>REST</vt:lpstr>
      <vt:lpstr>REST - Probleme</vt:lpstr>
      <vt:lpstr>Mögliche Lösungen für Request Problem</vt:lpstr>
      <vt:lpstr>GraphQL</vt:lpstr>
      <vt:lpstr>GraphQL</vt:lpstr>
      <vt:lpstr>GraphQL - Anfrage</vt:lpstr>
      <vt:lpstr>Datenabfrage</vt:lpstr>
      <vt:lpstr>Datenabfrage</vt:lpstr>
      <vt:lpstr>Datenabfrage</vt:lpstr>
      <vt:lpstr>Datenabfrage</vt:lpstr>
      <vt:lpstr>Datenabfrage</vt:lpstr>
      <vt:lpstr>Datenabfrage</vt:lpstr>
      <vt:lpstr>Datenabfrage</vt:lpstr>
      <vt:lpstr>PowerPoint-Präsentation</vt:lpstr>
      <vt:lpstr>GraphQL Schema Definition Language</vt:lpstr>
      <vt:lpstr>PowerPoint-Präsentation</vt:lpstr>
      <vt:lpstr>PowerPoint-Präsentation</vt:lpstr>
      <vt:lpstr>PowerPoint-Präsentation</vt:lpstr>
      <vt:lpstr>PowerPoint-Präsentation</vt:lpstr>
      <vt:lpstr>PowerPoint-Präsentation</vt:lpstr>
      <vt:lpstr>Scalar Types</vt:lpstr>
      <vt:lpstr>Object Types</vt:lpstr>
      <vt:lpstr>Object Types</vt:lpstr>
      <vt:lpstr>Object Types</vt:lpstr>
      <vt:lpstr>Object Types</vt:lpstr>
      <vt:lpstr>PowerPoint-Präsentation</vt:lpstr>
      <vt:lpstr>PowerPoint-Präsentation</vt:lpstr>
      <vt:lpstr>PowerPoint-Präsentation</vt:lpstr>
      <vt:lpstr>Demo Time –  Hello World</vt:lpstr>
      <vt:lpstr>Demo Time –  Simple Blog App</vt:lpstr>
      <vt:lpstr>PowerPoint-Präsentation</vt:lpstr>
      <vt:lpstr>Argumente</vt:lpstr>
      <vt:lpstr>Argumente</vt:lpstr>
      <vt:lpstr>Variablen</vt:lpstr>
      <vt:lpstr>PowerPoint-Präsentation</vt:lpstr>
      <vt:lpstr>PowerPoint-Präsentation</vt:lpstr>
      <vt:lpstr>Mutation - Beispiel</vt:lpstr>
      <vt:lpstr>Mutation - Beispiel</vt:lpstr>
      <vt:lpstr>Mutation - Beispiel</vt:lpstr>
      <vt:lpstr>PowerPoint-Präsentation</vt:lpstr>
      <vt:lpstr>PowerPoint-Präsentation</vt:lpstr>
      <vt:lpstr>Subscription - Beispiel</vt:lpstr>
      <vt:lpstr>PowerPoint-Präsentation</vt:lpstr>
      <vt:lpstr>Fragments</vt:lpstr>
      <vt:lpstr>Aliasing</vt:lpstr>
      <vt:lpstr>PowerPoint-Präsentation</vt:lpstr>
      <vt:lpstr>GraphQL vs. REST</vt:lpstr>
      <vt:lpstr>GraphQL vs. REST</vt:lpstr>
      <vt:lpstr>GraphQL vs. REST</vt:lpstr>
      <vt:lpstr>Nachteile</vt:lpstr>
      <vt:lpstr>Zusammenfassung</vt:lpstr>
      <vt:lpstr>Zusammenfassung</vt:lpstr>
      <vt:lpstr>One More Thing (.net Server, wip für .net day ;) )</vt:lpstr>
      <vt:lpstr>PowerPoint-Präsentation</vt:lpstr>
      <vt:lpstr>Credits  Icons: Server by Travis Avery from the Noun Project database by Icons Bazaar from the Noun Project fork by Nick Bluth from the Noun Project commit by Yuri Mazursky from the Noun Project Star by iconsphere from the Noun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GraphQL</dc:title>
  <dc:creator>Alexander Horn</dc:creator>
  <cp:lastModifiedBy>Matthias Drescher</cp:lastModifiedBy>
  <cp:revision>165</cp:revision>
  <dcterms:created xsi:type="dcterms:W3CDTF">2019-03-19T14:10:26Z</dcterms:created>
  <dcterms:modified xsi:type="dcterms:W3CDTF">2019-04-01T06:43:58Z</dcterms:modified>
</cp:coreProperties>
</file>