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29" r:id="rId4"/>
    <p:sldId id="269" r:id="rId5"/>
    <p:sldId id="332" r:id="rId6"/>
    <p:sldId id="338" r:id="rId7"/>
    <p:sldId id="287" r:id="rId8"/>
    <p:sldId id="288" r:id="rId9"/>
    <p:sldId id="289" r:id="rId10"/>
    <p:sldId id="305" r:id="rId11"/>
    <p:sldId id="306" r:id="rId12"/>
    <p:sldId id="307" r:id="rId13"/>
    <p:sldId id="308" r:id="rId14"/>
    <p:sldId id="309" r:id="rId15"/>
    <p:sldId id="310" r:id="rId16"/>
    <p:sldId id="311" r:id="rId17"/>
    <p:sldId id="281" r:id="rId18"/>
    <p:sldId id="323" r:id="rId19"/>
    <p:sldId id="290" r:id="rId20"/>
    <p:sldId id="291" r:id="rId21"/>
    <p:sldId id="292" r:id="rId22"/>
    <p:sldId id="293" r:id="rId23"/>
    <p:sldId id="294" r:id="rId24"/>
    <p:sldId id="333" r:id="rId25"/>
    <p:sldId id="303" r:id="rId26"/>
    <p:sldId id="273" r:id="rId27"/>
    <p:sldId id="301" r:id="rId28"/>
    <p:sldId id="302" r:id="rId29"/>
    <p:sldId id="304" r:id="rId30"/>
    <p:sldId id="298" r:id="rId31"/>
    <p:sldId id="300" r:id="rId32"/>
    <p:sldId id="259" r:id="rId33"/>
    <p:sldId id="334" r:id="rId34"/>
    <p:sldId id="283" r:id="rId35"/>
    <p:sldId id="266" r:id="rId36"/>
    <p:sldId id="312" r:id="rId37"/>
    <p:sldId id="331" r:id="rId38"/>
    <p:sldId id="324" r:id="rId39"/>
    <p:sldId id="265" r:id="rId40"/>
    <p:sldId id="316" r:id="rId41"/>
    <p:sldId id="320" r:id="rId42"/>
    <p:sldId id="321" r:id="rId43"/>
    <p:sldId id="314" r:id="rId44"/>
    <p:sldId id="322" r:id="rId45"/>
    <p:sldId id="335" r:id="rId46"/>
    <p:sldId id="313" r:id="rId47"/>
    <p:sldId id="279" r:id="rId48"/>
    <p:sldId id="276" r:id="rId49"/>
    <p:sldId id="268" r:id="rId50"/>
    <p:sldId id="330" r:id="rId51"/>
    <p:sldId id="337" r:id="rId52"/>
    <p:sldId id="339" r:id="rId53"/>
    <p:sldId id="280" r:id="rId54"/>
    <p:sldId id="326" r:id="rId55"/>
    <p:sldId id="270"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7C0"/>
    <a:srgbClr val="E10098"/>
    <a:srgbClr val="FFB86C"/>
    <a:srgbClr val="BD93F9"/>
    <a:srgbClr val="8BE9FD"/>
    <a:srgbClr val="50FA7B"/>
    <a:srgbClr val="3D464F"/>
    <a:srgbClr val="F1FA8C"/>
    <a:srgbClr val="D0D981"/>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39" d="100"/>
          <a:sy n="139" d="100"/>
        </p:scale>
        <p:origin x="144"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31.03.2019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acebook.github.io/graphql/October2016/#sec-Data"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 Überschriften!!!</a:t>
            </a:r>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query arrives at the server.</a:t>
            </a:r>
          </a:p>
          <a:p>
            <a:r>
              <a:rPr lang="en-US" sz="1200" b="0" i="0" kern="1200" dirty="0">
                <a:solidFill>
                  <a:schemeClr val="tx1"/>
                </a:solidFill>
                <a:effectLst/>
                <a:latin typeface="+mn-lt"/>
                <a:ea typeface="+mn-ea"/>
                <a:cs typeface="+mn-cs"/>
              </a:rPr>
              <a:t>The server invokes the resolver for the root field user — let’s assume </a:t>
            </a:r>
            <a:r>
              <a:rPr lang="en-US" sz="1200" b="0" i="0" kern="1200" dirty="0" err="1">
                <a:solidFill>
                  <a:schemeClr val="tx1"/>
                </a:solidFill>
                <a:effectLst/>
                <a:latin typeface="+mn-lt"/>
                <a:ea typeface="+mn-ea"/>
                <a:cs typeface="+mn-cs"/>
              </a:rPr>
              <a:t>fetchUserById</a:t>
            </a:r>
            <a:r>
              <a:rPr lang="en-US" sz="1200" b="0" i="0" kern="1200" dirty="0">
                <a:solidFill>
                  <a:schemeClr val="tx1"/>
                </a:solidFill>
                <a:effectLst/>
                <a:latin typeface="+mn-lt"/>
                <a:ea typeface="+mn-ea"/>
                <a:cs typeface="+mn-cs"/>
              </a:rPr>
              <a:t> returns this object: { "id":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"name": "Sarah" }</a:t>
            </a:r>
          </a:p>
          <a:p>
            <a:r>
              <a:rPr lang="en-US" sz="1200" b="0" i="0" kern="1200" dirty="0">
                <a:solidFill>
                  <a:schemeClr val="tx1"/>
                </a:solidFill>
                <a:effectLst/>
                <a:latin typeface="+mn-lt"/>
                <a:ea typeface="+mn-ea"/>
                <a:cs typeface="+mn-cs"/>
              </a:rPr>
              <a:t>The server invokes the resolver for the field id on the User type. The root input argument for this resolver is the return value from the previous invocation, so it can simply return root.id.</a:t>
            </a:r>
          </a:p>
          <a:p>
            <a:r>
              <a:rPr lang="en-US" sz="1200" b="0" i="0" kern="1200" dirty="0">
                <a:solidFill>
                  <a:schemeClr val="tx1"/>
                </a:solidFill>
                <a:effectLst/>
                <a:latin typeface="+mn-lt"/>
                <a:ea typeface="+mn-ea"/>
                <a:cs typeface="+mn-cs"/>
              </a:rPr>
              <a:t>Analogous to 3, but returns root.name in the end. (Note that 3 and 4 can happen in parallel.)</a:t>
            </a:r>
          </a:p>
          <a:p>
            <a:r>
              <a:rPr lang="en-US" sz="1200" b="0" i="0" kern="1200" dirty="0">
                <a:solidFill>
                  <a:schemeClr val="tx1"/>
                </a:solidFill>
                <a:effectLst/>
                <a:latin typeface="+mn-lt"/>
                <a:ea typeface="+mn-ea"/>
                <a:cs typeface="+mn-cs"/>
              </a:rPr>
              <a:t>The resolution process is terminated — finally the result gets wrapped with a </a:t>
            </a:r>
            <a:r>
              <a:rPr lang="en-US" sz="1200" b="0" i="0" kern="1200" dirty="0" err="1">
                <a:solidFill>
                  <a:schemeClr val="tx1"/>
                </a:solidFill>
                <a:effectLst/>
                <a:latin typeface="+mn-lt"/>
                <a:ea typeface="+mn-ea"/>
                <a:cs typeface="+mn-cs"/>
              </a:rPr>
              <a:t>datafield</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3"/>
              </a:rPr>
              <a:t>adhere to the </a:t>
            </a:r>
            <a:r>
              <a:rPr lang="en-US" sz="1200" b="0" i="0" u="none" strike="noStrike" kern="1200" dirty="0" err="1">
                <a:solidFill>
                  <a:schemeClr val="tx1"/>
                </a:solidFill>
                <a:effectLst/>
                <a:latin typeface="+mn-lt"/>
                <a:ea typeface="+mn-ea"/>
                <a:cs typeface="+mn-cs"/>
                <a:hlinkClick r:id="rId3"/>
              </a:rPr>
              <a:t>GraphQL</a:t>
            </a:r>
            <a:r>
              <a:rPr lang="en-US" sz="1200" b="0" i="0" u="none" strike="noStrike" kern="1200" dirty="0">
                <a:solidFill>
                  <a:schemeClr val="tx1"/>
                </a:solidFill>
                <a:effectLst/>
                <a:latin typeface="+mn-lt"/>
                <a:ea typeface="+mn-ea"/>
                <a:cs typeface="+mn-cs"/>
                <a:hlinkClick r:id="rId3"/>
              </a:rPr>
              <a:t> spec</a:t>
            </a:r>
            <a:r>
              <a:rPr lang="en-US" sz="1200" b="0" i="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347668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39</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40</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50</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1897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53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31.03.2019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31.03.2019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s://twitter.com/kingxelor" TargetMode="External"/><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solidFill>
                  <a:schemeClr val="bg1"/>
                </a:solidFill>
              </a:rPr>
              <a:t>GraphQL</a:t>
            </a:r>
            <a:endParaRPr lang="de-DE" dirty="0">
              <a:solidFill>
                <a:schemeClr val="bg1"/>
              </a:solidFill>
            </a:endParaRPr>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solidFill>
                  <a:schemeClr val="bg1"/>
                </a:solidFill>
              </a:rPr>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67230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F577C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577C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F577C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235476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50FA7B"/>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50FA7B"/>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50FA7B"/>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12853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90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en-US" dirty="0">
                <a:solidFill>
                  <a:srgbClr val="F1FA8C"/>
                </a:solidFill>
                <a:latin typeface="Fira Code" panose="020B0509050000020004" pitchFamily="49" charset="0"/>
              </a:rPr>
              <a:t>posts</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F1FA8C"/>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p:nvPr/>
        </p:nvCxnSpPr>
        <p:spPr>
          <a:xfrm flipH="1">
            <a:off x="6553200" y="3567499"/>
            <a:ext cx="1181100"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4545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1149073"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24318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421461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71413"/>
            <a:ext cx="0" cy="4356947"/>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data</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posts</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76145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solidFill>
                  <a:schemeClr val="bg1"/>
                </a:solidFill>
              </a:rPr>
              <a:t>GraphQL</a:t>
            </a:r>
            <a:r>
              <a:rPr lang="de-DE" dirty="0">
                <a:solidFill>
                  <a:schemeClr val="bg1"/>
                </a:solidFill>
              </a:rPr>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solidFill>
                  <a:schemeClr val="bg1"/>
                </a:solidFill>
              </a:rPr>
              <a:t>@</a:t>
            </a:r>
            <a:r>
              <a:rPr lang="de-DE" dirty="0" err="1">
                <a:solidFill>
                  <a:schemeClr val="bg1"/>
                </a:solidFill>
              </a:rPr>
              <a:t>Al_exHo</a:t>
            </a:r>
            <a:endParaRPr lang="de-DE" dirty="0">
              <a:solidFill>
                <a:schemeClr val="bg1"/>
              </a:solidFill>
            </a:endParaRPr>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solidFill>
                  <a:schemeClr val="bg1"/>
                </a:solidFill>
                <a:latin typeface="Segoe UI" panose="020B0502040204020203" pitchFamily="34" charset="0"/>
              </a:rPr>
              <a:t>@</a:t>
            </a:r>
            <a:r>
              <a:rPr lang="de-DE" dirty="0" err="1">
                <a:solidFill>
                  <a:schemeClr val="bg1"/>
                </a:solidFill>
                <a:latin typeface="Segoe UI" panose="020B0502040204020203" pitchFamily="34" charset="0"/>
              </a:rPr>
              <a:t>kingxelor</a:t>
            </a:r>
            <a:r>
              <a:rPr lang="de-DE" b="1" dirty="0">
                <a:solidFill>
                  <a:schemeClr val="bg1"/>
                </a:solidFill>
                <a:latin typeface="Segoe UI" panose="020B0502040204020203" pitchFamily="34" charset="0"/>
                <a:hlinkClick r:id="rId7">
                  <a:extLst>
                    <a:ext uri="{A12FA001-AC4F-418D-AE19-62706E023703}">
                      <ahyp:hlinkClr xmlns:ahyp="http://schemas.microsoft.com/office/drawing/2018/hyperlinkcolor" val="tx"/>
                    </a:ext>
                  </a:extLst>
                </a:hlinkClick>
              </a:rPr>
              <a:t> </a:t>
            </a:r>
            <a:endParaRPr lang="de-DE" dirty="0">
              <a:solidFill>
                <a:schemeClr val="bg1"/>
              </a:solidFill>
            </a:endParaRPr>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solidFill>
                  <a:schemeClr val="bg1"/>
                </a:solidFill>
                <a:latin typeface="Segoe UI" panose="020B0502040204020203" pitchFamily="34" charset="0"/>
              </a:rPr>
              <a:t>Matthias Drescher</a:t>
            </a:r>
            <a:endParaRPr lang="de-DE" dirty="0">
              <a:solidFill>
                <a:schemeClr val="bg1"/>
              </a:solidFill>
            </a:endParaRPr>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solidFill>
                  <a:schemeClr val="bg1"/>
                </a:solidFill>
                <a:latin typeface="Segoe UI" panose="020B0502040204020203" pitchFamily="34" charset="0"/>
              </a:rPr>
              <a:t>Alexander Horn</a:t>
            </a:r>
            <a:endParaRPr lang="de-DE" dirty="0">
              <a:solidFill>
                <a:schemeClr val="bg1"/>
              </a:solidFill>
            </a:endParaRPr>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solidFill>
                  <a:schemeClr val="bg1"/>
                </a:solidFill>
                <a:latin typeface="Segoe UI" panose="020B0502040204020203" pitchFamily="34" charset="0"/>
              </a:rPr>
              <a:t>Webentwickler &amp; </a:t>
            </a:r>
            <a:r>
              <a:rPr lang="de-DE" dirty="0" err="1">
                <a:solidFill>
                  <a:schemeClr val="bg1"/>
                </a:solidFill>
                <a:latin typeface="Segoe UI" panose="020B0502040204020203" pitchFamily="34" charset="0"/>
              </a:rPr>
              <a:t>Scrum</a:t>
            </a:r>
            <a:r>
              <a:rPr lang="de-DE" dirty="0">
                <a:solidFill>
                  <a:schemeClr val="bg1"/>
                </a:solidFill>
                <a:latin typeface="Segoe UI" panose="020B0502040204020203" pitchFamily="34" charset="0"/>
              </a:rPr>
              <a:t> Master</a:t>
            </a:r>
            <a:endParaRPr lang="de-DE" dirty="0">
              <a:solidFill>
                <a:schemeClr val="bg1"/>
              </a:solidFill>
            </a:endParaRPr>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solidFill>
                  <a:schemeClr val="bg1"/>
                </a:solidFill>
                <a:latin typeface="Segoe UI" panose="020B0502040204020203" pitchFamily="34" charset="0"/>
              </a:rPr>
              <a:t>Webentwickler</a:t>
            </a:r>
            <a:endParaRPr lang="de-DE" dirty="0">
              <a:solidFill>
                <a:schemeClr val="bg1"/>
              </a:solidFill>
            </a:endParaRPr>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chemeClr val="bg1"/>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98398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FFB86C"/>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265471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4439080" cy="1323439"/>
          </a:xfrm>
          <a:prstGeom prst="rect">
            <a:avLst/>
          </a:prstGeom>
        </p:spPr>
        <p:txBody>
          <a:bodyPr wrap="square">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92D050"/>
                </a:solidFill>
              </a:rPr>
              <a:t>Return </a:t>
            </a:r>
            <a:r>
              <a:rPr lang="de-DE" dirty="0" err="1">
                <a:solidFill>
                  <a:srgbClr val="92D050"/>
                </a:solidFill>
              </a:rPr>
              <a:t>Types</a:t>
            </a:r>
            <a:endParaRPr lang="de-DE" dirty="0">
              <a:solidFill>
                <a:srgbClr val="92D050"/>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49573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solidFill>
                  <a:schemeClr val="bg1"/>
                </a:solidFill>
              </a:rPr>
              <a:t>Types</a:t>
            </a:r>
            <a:endParaRPr lang="de-DE" dirty="0">
              <a:solidFill>
                <a:schemeClr val="bg1"/>
              </a:solidFill>
            </a:endParaRPr>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solidFill>
                  <a:schemeClr val="bg1"/>
                </a:solidFill>
              </a:rPr>
              <a:t>Int</a:t>
            </a:r>
            <a:r>
              <a:rPr lang="de-DE" dirty="0">
                <a:solidFill>
                  <a:schemeClr val="bg1"/>
                </a:solidFill>
              </a:rPr>
              <a:t>	</a:t>
            </a:r>
            <a:r>
              <a:rPr lang="de-DE" dirty="0" err="1">
                <a:solidFill>
                  <a:schemeClr val="bg1"/>
                </a:solidFill>
              </a:rPr>
              <a:t>Float</a:t>
            </a:r>
            <a:r>
              <a:rPr lang="de-DE" dirty="0">
                <a:solidFill>
                  <a:schemeClr val="bg1"/>
                </a:solidFill>
              </a:rPr>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solidFill>
                  <a:schemeClr val="bg1"/>
                </a:solidFill>
              </a:rPr>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solidFill>
                  <a:schemeClr val="bg1"/>
                </a:solidFill>
              </a:rPr>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solidFill>
                  <a:schemeClr val="bg1"/>
                </a:solidFill>
              </a:rPr>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solidFill>
                  <a:schemeClr val="bg1"/>
                </a:solidFill>
              </a:rPr>
              <a:t>Enums</a:t>
            </a:r>
            <a:endParaRPr lang="de-DE" dirty="0">
              <a:solidFill>
                <a:schemeClr val="bg1"/>
              </a:solidFill>
            </a:endParaRPr>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solidFill>
                  <a:schemeClr val="bg1"/>
                </a:solidFill>
              </a:rPr>
              <a:t>Special:</a:t>
            </a:r>
          </a:p>
        </p:txBody>
      </p:sp>
    </p:spTree>
    <p:extLst>
      <p:ext uri="{BB962C8B-B14F-4D97-AF65-F5344CB8AC3E}">
        <p14:creationId xmlns:p14="http://schemas.microsoft.com/office/powerpoint/2010/main" val="10320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09120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343025"/>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324845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8BE9FD"/>
                </a:solidFill>
              </a:rPr>
              <a:t>Object</a:t>
            </a:r>
            <a:r>
              <a:rPr lang="de-DE" dirty="0">
                <a:solidFill>
                  <a:srgbClr val="8BE9FD"/>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8BE9FD"/>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ECC1DCAA-8A5E-4DC4-9DAE-58059FCDC97E}"/>
              </a:ext>
            </a:extLst>
          </p:cNvPr>
          <p:cNvSpPr/>
          <p:nvPr/>
        </p:nvSpPr>
        <p:spPr>
          <a:xfrm>
            <a:off x="4572000" y="2134434"/>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name: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posts: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5" name="Rechteck 14">
            <a:extLst>
              <a:ext uri="{FF2B5EF4-FFF2-40B4-BE49-F238E27FC236}">
                <a16:creationId xmlns:a16="http://schemas.microsoft.com/office/drawing/2014/main" id="{7461BED4-12CF-4FB6-90F2-4B4F46E719C5}"/>
              </a:ext>
            </a:extLst>
          </p:cNvPr>
          <p:cNvSpPr/>
          <p:nvPr/>
        </p:nvSpPr>
        <p:spPr>
          <a:xfrm>
            <a:off x="4572000" y="4212764"/>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title: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content: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161718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3"/>
          </p:cNvCxnSpPr>
          <p:nvPr/>
        </p:nvCxnSpPr>
        <p:spPr>
          <a:xfrm flipV="1">
            <a:off x="2426370" y="2715699"/>
            <a:ext cx="2578767" cy="73221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98FF9F4C-27B1-497D-9904-FF580BE961EB}"/>
              </a:ext>
            </a:extLst>
          </p:cNvPr>
          <p:cNvSpPr/>
          <p:nvPr/>
        </p:nvSpPr>
        <p:spPr>
          <a:xfrm>
            <a:off x="4572000" y="2134436"/>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Rechteck 15">
            <a:extLst>
              <a:ext uri="{FF2B5EF4-FFF2-40B4-BE49-F238E27FC236}">
                <a16:creationId xmlns:a16="http://schemas.microsoft.com/office/drawing/2014/main" id="{92FACF62-A238-4CF5-8BB8-4C7DF0025E81}"/>
              </a:ext>
            </a:extLst>
          </p:cNvPr>
          <p:cNvSpPr/>
          <p:nvPr/>
        </p:nvSpPr>
        <p:spPr>
          <a:xfrm>
            <a:off x="4572000" y="4212766"/>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Titel 1">
            <a:extLst>
              <a:ext uri="{FF2B5EF4-FFF2-40B4-BE49-F238E27FC236}">
                <a16:creationId xmlns:a16="http://schemas.microsoft.com/office/drawing/2014/main" id="{52ABEBCB-A4C7-4ED8-A022-DC173869A6B9}"/>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13849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92D050"/>
                </a:solidFill>
              </a:rPr>
              <a:t>Types</a:t>
            </a:r>
            <a:r>
              <a:rPr lang="de-DE" dirty="0">
                <a:solidFill>
                  <a:srgbClr val="92D050"/>
                </a:solidFill>
              </a:rPr>
              <a:t> </a:t>
            </a:r>
            <a:r>
              <a:rPr lang="de-DE" dirty="0" err="1">
                <a:solidFill>
                  <a:srgbClr val="92D050"/>
                </a:solidFill>
              </a:rPr>
              <a:t>of</a:t>
            </a:r>
            <a:r>
              <a:rPr lang="de-DE" dirty="0">
                <a:solidFill>
                  <a:srgbClr val="92D050"/>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a:extLst>
              <a:ext uri="{FF2B5EF4-FFF2-40B4-BE49-F238E27FC236}">
                <a16:creationId xmlns:a16="http://schemas.microsoft.com/office/drawing/2014/main" id="{1D7E9975-3F4D-48C9-B85A-0D3FAFED8D94}"/>
              </a:ext>
            </a:extLst>
          </p:cNvPr>
          <p:cNvSpPr/>
          <p:nvPr/>
        </p:nvSpPr>
        <p:spPr>
          <a:xfrm>
            <a:off x="4572000" y="2134443"/>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rPr>
              <a:t>!</a:t>
            </a:r>
            <a:endParaRPr lang="de-DE" dirty="0">
              <a:solidFill>
                <a:srgbClr val="FF79C6"/>
              </a:solidFill>
              <a:latin typeface="Fira Code" panose="020B0509050000020004" pitchFamily="49"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Rechteck 16">
            <a:extLst>
              <a:ext uri="{FF2B5EF4-FFF2-40B4-BE49-F238E27FC236}">
                <a16:creationId xmlns:a16="http://schemas.microsoft.com/office/drawing/2014/main" id="{51BB44E1-25BC-4350-9986-41DA7E76B4FF}"/>
              </a:ext>
            </a:extLst>
          </p:cNvPr>
          <p:cNvSpPr/>
          <p:nvPr/>
        </p:nvSpPr>
        <p:spPr>
          <a:xfrm>
            <a:off x="4572000" y="4212773"/>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8" name="Titel 1">
            <a:extLst>
              <a:ext uri="{FF2B5EF4-FFF2-40B4-BE49-F238E27FC236}">
                <a16:creationId xmlns:a16="http://schemas.microsoft.com/office/drawing/2014/main" id="{298CC272-7A33-45E8-80AE-F751D9DB3324}"/>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63561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1D15129-2B6E-4954-8925-58E25A087F5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spTree>
    <p:extLst>
      <p:ext uri="{BB962C8B-B14F-4D97-AF65-F5344CB8AC3E}">
        <p14:creationId xmlns:p14="http://schemas.microsoft.com/office/powerpoint/2010/main" val="407183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831690"/>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865174"/>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3355258"/>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395019"/>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2368490"/>
            <a:ext cx="2238370"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users</a:t>
            </a:r>
            <a:r>
              <a:rPr lang="de-DE" dirty="0">
                <a:solidFill>
                  <a:schemeClr val="bg1"/>
                </a:solidFill>
              </a:rPr>
              <a:t>/alex/</a:t>
            </a:r>
            <a:r>
              <a:rPr lang="de-DE" dirty="0" err="1">
                <a:solidFill>
                  <a:schemeClr val="bg1"/>
                </a:solidFill>
              </a:rPr>
              <a:t>posts</a:t>
            </a:r>
            <a:endParaRPr lang="de-DE" dirty="0">
              <a:solidFill>
                <a:schemeClr val="bg1"/>
              </a:solidFill>
            </a:endParaRPr>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916182"/>
            <a:ext cx="792205" cy="369332"/>
          </a:xfrm>
          <a:prstGeom prst="rect">
            <a:avLst/>
          </a:prstGeom>
          <a:noFill/>
        </p:spPr>
        <p:txBody>
          <a:bodyPr wrap="none" rtlCol="0">
            <a:spAutoFit/>
          </a:bodyPr>
          <a:lstStyle/>
          <a:p>
            <a:r>
              <a:rPr lang="de-DE" dirty="0">
                <a:solidFill>
                  <a:schemeClr val="bg1"/>
                </a:solidFill>
              </a:rPr>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472623"/>
            <a:ext cx="1629613"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posts</a:t>
            </a:r>
            <a:r>
              <a:rPr lang="de-DE" dirty="0">
                <a:solidFill>
                  <a:schemeClr val="bg1"/>
                </a:solidFill>
              </a:rPr>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952567"/>
            <a:ext cx="322152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name</a:t>
            </a:r>
            <a:r>
              <a:rPr lang="de-DE" dirty="0">
                <a:solidFill>
                  <a:schemeClr val="bg1"/>
                </a:solidFill>
              </a:rPr>
              <a:t>: "…", </a:t>
            </a:r>
            <a:r>
              <a:rPr lang="de-DE" dirty="0" err="1">
                <a:solidFill>
                  <a:schemeClr val="bg1"/>
                </a:solidFill>
              </a:rPr>
              <a:t>commentIDs</a:t>
            </a:r>
            <a:r>
              <a:rPr lang="de-DE" dirty="0">
                <a:solidFill>
                  <a:schemeClr val="bg1"/>
                </a:solidFill>
              </a:rPr>
              <a:t>: [1,2] }</a:t>
            </a:r>
          </a:p>
          <a:p>
            <a:endParaRPr lang="de-DE" dirty="0">
              <a:solidFill>
                <a:schemeClr val="bg1"/>
              </a:solidFill>
            </a:endParaRP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37472"/>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comments</a:t>
            </a:r>
            <a:r>
              <a:rPr lang="de-DE" dirty="0">
                <a:solidFill>
                  <a:schemeClr val="bg1"/>
                </a:solidFill>
              </a:rPr>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content</a:t>
            </a:r>
            <a:r>
              <a:rPr lang="de-DE" dirty="0">
                <a:solidFill>
                  <a:schemeClr val="bg1"/>
                </a:solidFill>
              </a:rPr>
              <a:t>: "…" }</a:t>
            </a:r>
          </a:p>
          <a:p>
            <a:endParaRPr lang="de-DE" dirty="0">
              <a:solidFill>
                <a:schemeClr val="bg1"/>
              </a:solidFill>
            </a:endParaRPr>
          </a:p>
        </p:txBody>
      </p:sp>
    </p:spTree>
    <p:extLst>
      <p:ext uri="{BB962C8B-B14F-4D97-AF65-F5344CB8AC3E}">
        <p14:creationId xmlns:p14="http://schemas.microsoft.com/office/powerpoint/2010/main" val="520831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7E6CE2DD-753E-4765-8177-D5AF82192DDC}"/>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8" name="Gerader Verbinder 7">
            <a:extLst>
              <a:ext uri="{FF2B5EF4-FFF2-40B4-BE49-F238E27FC236}">
                <a16:creationId xmlns:a16="http://schemas.microsoft.com/office/drawing/2014/main" id="{4DAC6F3F-1742-4866-ADE4-118E65CBF191}"/>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1" name="Verbinder: gewinkelt 10">
            <a:extLst>
              <a:ext uri="{FF2B5EF4-FFF2-40B4-BE49-F238E27FC236}">
                <a16:creationId xmlns:a16="http://schemas.microsoft.com/office/drawing/2014/main" id="{202E9181-0456-4943-8BAA-3AB9630453F6}"/>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Gerader Verbinder 17">
            <a:extLst>
              <a:ext uri="{FF2B5EF4-FFF2-40B4-BE49-F238E27FC236}">
                <a16:creationId xmlns:a16="http://schemas.microsoft.com/office/drawing/2014/main" id="{9C307617-3145-4FBA-A15E-59013FDA2E89}"/>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
        <p:nvSpPr>
          <p:cNvPr id="22" name="Rechteck 21">
            <a:extLst>
              <a:ext uri="{FF2B5EF4-FFF2-40B4-BE49-F238E27FC236}">
                <a16:creationId xmlns:a16="http://schemas.microsoft.com/office/drawing/2014/main" id="{589D090A-20CE-4C10-B947-596A642D947E}"/>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Tree>
    <p:extLst>
      <p:ext uri="{BB962C8B-B14F-4D97-AF65-F5344CB8AC3E}">
        <p14:creationId xmlns:p14="http://schemas.microsoft.com/office/powerpoint/2010/main" val="2317039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6DAE14E-487E-4B06-86C1-48A791383485}"/>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E7CC1B3-19C0-4D84-86AB-DBD7C1381952}"/>
              </a:ext>
            </a:extLst>
          </p:cNvPr>
          <p:cNvSpPr/>
          <p:nvPr/>
        </p:nvSpPr>
        <p:spPr>
          <a:xfrm>
            <a:off x="6096000" y="4265749"/>
            <a:ext cx="3048000" cy="1200329"/>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8100FCAC-D374-4E50-BED2-8CEC85881460}"/>
              </a:ext>
            </a:extLst>
          </p:cNvPr>
          <p:cNvCxnSpPr>
            <a:cxnSpLocks/>
          </p:cNvCxnSpPr>
          <p:nvPr/>
        </p:nvCxnSpPr>
        <p:spPr>
          <a:xfrm>
            <a:off x="7837714" y="2990707"/>
            <a:ext cx="90709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2" name="Verbinder: gewinkelt 11">
            <a:extLst>
              <a:ext uri="{FF2B5EF4-FFF2-40B4-BE49-F238E27FC236}">
                <a16:creationId xmlns:a16="http://schemas.microsoft.com/office/drawing/2014/main" id="{DC324156-524C-4F31-B83C-A3F64FC4318B}"/>
              </a:ext>
            </a:extLst>
          </p:cNvPr>
          <p:cNvCxnSpPr>
            <a:cxnSpLocks/>
          </p:cNvCxnSpPr>
          <p:nvPr/>
        </p:nvCxnSpPr>
        <p:spPr>
          <a:xfrm rot="5400000">
            <a:off x="7073004" y="3047276"/>
            <a:ext cx="1275042" cy="116190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Rechteck 14">
            <a:extLst>
              <a:ext uri="{FF2B5EF4-FFF2-40B4-BE49-F238E27FC236}">
                <a16:creationId xmlns:a16="http://schemas.microsoft.com/office/drawing/2014/main" id="{016D7C86-1970-45FC-982D-F8419D91A5C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16" name="Gerader Verbinder 15">
            <a:extLst>
              <a:ext uri="{FF2B5EF4-FFF2-40B4-BE49-F238E27FC236}">
                <a16:creationId xmlns:a16="http://schemas.microsoft.com/office/drawing/2014/main" id="{1D3332A7-99C4-4A15-B48C-48AC5EB5CF26}"/>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7" name="Verbinder: gewinkelt 16">
            <a:extLst>
              <a:ext uri="{FF2B5EF4-FFF2-40B4-BE49-F238E27FC236}">
                <a16:creationId xmlns:a16="http://schemas.microsoft.com/office/drawing/2014/main" id="{4A26EC69-A0AE-4911-B776-5D2087269CCE}"/>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Gerader Verbinder 18">
            <a:extLst>
              <a:ext uri="{FF2B5EF4-FFF2-40B4-BE49-F238E27FC236}">
                <a16:creationId xmlns:a16="http://schemas.microsoft.com/office/drawing/2014/main" id="{2779CF84-DD23-47C8-8344-0731A29359B5}"/>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13240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Hello World</a:t>
            </a:r>
          </a:p>
        </p:txBody>
      </p:sp>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6000" y="2468880"/>
            <a:ext cx="2160000" cy="2160000"/>
          </a:xfrm>
          <a:prstGeom prst="rect">
            <a:avLst/>
          </a:prstGeom>
        </p:spPr>
      </p:pic>
      <p:pic>
        <p:nvPicPr>
          <p:cNvPr id="6" name="Picture 6">
            <a:extLst>
              <a:ext uri="{FF2B5EF4-FFF2-40B4-BE49-F238E27FC236}">
                <a16:creationId xmlns:a16="http://schemas.microsoft.com/office/drawing/2014/main" id="{2A786520-F846-4148-AB0A-6721D5A754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24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cdn-images-1.medium.com/max/3568/1*_fQh0zWBlDG1OJ-FbMnWcw.png">
            <a:extLst>
              <a:ext uri="{FF2B5EF4-FFF2-40B4-BE49-F238E27FC236}">
                <a16:creationId xmlns:a16="http://schemas.microsoft.com/office/drawing/2014/main" id="{29EC7039-D5D5-4EF6-BBA3-21EA3B0F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957" y="757989"/>
            <a:ext cx="9252086" cy="5342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E8917A7E-6371-4E65-802B-41BB2BD3DC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75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rgbClr val="FF79C6"/>
                </a:solidFill>
                <a:latin typeface="Fira Code" panose="020B0509050000020004" pitchFamily="49" charset="0"/>
              </a:rPr>
              <a:t>type</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title</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content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rgbClr val="F8F8F2"/>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Tree>
    <p:extLst>
      <p:ext uri="{BB962C8B-B14F-4D97-AF65-F5344CB8AC3E}">
        <p14:creationId xmlns:p14="http://schemas.microsoft.com/office/powerpoint/2010/main" val="418079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chemeClr val="bg2">
                    <a:lumMod val="75000"/>
                  </a:schemeClr>
                </a:solidFill>
                <a:latin typeface="Fira Code" panose="020B0509050000020004" pitchFamily="49" charset="0"/>
              </a:rPr>
              <a:t>    authors(</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chemeClr val="bg2">
                    <a:lumMod val="75000"/>
                  </a:schemeClr>
                </a:solidFill>
                <a:latin typeface="Fira Code" panose="020B0509050000020004" pitchFamily="49" charset="0"/>
              </a:rPr>
              <a:t>type </a:t>
            </a:r>
            <a:r>
              <a:rPr lang="de-DE" i="1" dirty="0">
                <a:solidFill>
                  <a:schemeClr val="bg2">
                    <a:lumMod val="75000"/>
                  </a:schemeClr>
                </a:solidFill>
                <a:latin typeface="Fira Code" panose="020B0509050000020004" pitchFamily="49" charset="0"/>
              </a:rPr>
              <a:t>Post</a:t>
            </a:r>
            <a:r>
              <a:rPr lang="de-DE" dirty="0">
                <a:solidFill>
                  <a:schemeClr val="bg2">
                    <a:lumMod val="75000"/>
                  </a:schemeClr>
                </a:solidFill>
                <a:latin typeface="Fira Code" panose="020B0509050000020004" pitchFamily="49" charset="0"/>
              </a:rPr>
              <a:t> {</a:t>
            </a:r>
          </a:p>
          <a:p>
            <a:r>
              <a:rPr lang="de-DE" dirty="0">
                <a:solidFill>
                  <a:schemeClr val="bg2">
                    <a:lumMod val="75000"/>
                  </a:schemeClr>
                </a:solidFill>
                <a:latin typeface="Fira Code" panose="020B0509050000020004" pitchFamily="49" charset="0"/>
              </a:rPr>
              <a:t>    title: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    </a:t>
            </a:r>
            <a:r>
              <a:rPr lang="de-DE" dirty="0" err="1">
                <a:solidFill>
                  <a:schemeClr val="bg2">
                    <a:lumMod val="75000"/>
                  </a:schemeClr>
                </a:solidFill>
                <a:latin typeface="Fira Code" panose="020B0509050000020004" pitchFamily="49" charset="0"/>
              </a:rPr>
              <a:t>content</a:t>
            </a:r>
            <a:r>
              <a:rPr lang="de-DE" dirty="0">
                <a:solidFill>
                  <a:schemeClr val="bg2">
                    <a:lumMod val="75000"/>
                  </a:schemeClr>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chemeClr val="bg2">
                    <a:lumMod val="75000"/>
                  </a:schemeClr>
                </a:solidFill>
                <a:latin typeface="Fira Code" panose="020B0509050000020004" pitchFamily="49" charset="0"/>
              </a:rPr>
              <a:t>):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a:t>
            </a:r>
          </a:p>
        </p:txBody>
      </p:sp>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Tree>
    <p:extLst>
      <p:ext uri="{BB962C8B-B14F-4D97-AF65-F5344CB8AC3E}">
        <p14:creationId xmlns:p14="http://schemas.microsoft.com/office/powerpoint/2010/main" val="16101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 </a:t>
            </a:r>
            <a:r>
              <a:rPr lang="en-US" dirty="0" err="1">
                <a:solidFill>
                  <a:srgbClr val="50FA7B"/>
                </a:solidFill>
                <a:latin typeface="Fira Code" panose="020B0509050000020004" pitchFamily="49" charset="0"/>
              </a:rPr>
              <a:t>AuthorQuery</a:t>
            </a:r>
            <a:r>
              <a:rPr lang="en-US" dirty="0">
                <a:solidFill>
                  <a:schemeClr val="bg1"/>
                </a:solidFill>
                <a:latin typeface="Fira Code" panose="020B0509050000020004" pitchFamily="49" charset="0"/>
              </a:rPr>
              <a:t>(</a:t>
            </a:r>
            <a:r>
              <a:rPr lang="en-US" dirty="0">
                <a:solidFill>
                  <a:srgbClr val="FFB86C"/>
                </a:solidFill>
                <a:latin typeface="Fira Code" panose="020B0509050000020004" pitchFamily="49" charset="0"/>
              </a:rPr>
              <a:t>$first</a:t>
            </a:r>
            <a:r>
              <a:rPr lang="en-US" dirty="0">
                <a:solidFill>
                  <a:srgbClr val="F577C0"/>
                </a:solidFill>
                <a:latin typeface="Fira Code" panose="020B0509050000020004" pitchFamily="49" charset="0"/>
              </a:rPr>
              <a:t>:</a:t>
            </a:r>
            <a:r>
              <a:rPr lang="en-US" dirty="0">
                <a:solidFill>
                  <a:srgbClr val="50FA7B"/>
                </a:solidFill>
                <a:latin typeface="Fira Code" panose="020B0509050000020004" pitchFamily="49" charset="0"/>
              </a:rPr>
              <a:t> </a:t>
            </a:r>
            <a:r>
              <a:rPr lang="en-US" dirty="0">
                <a:solidFill>
                  <a:srgbClr val="8BE9FD"/>
                </a:solidFill>
                <a:latin typeface="Fira Code" panose="020B0509050000020004" pitchFamily="49" charset="0"/>
              </a:rPr>
              <a:t>Int</a:t>
            </a:r>
            <a:r>
              <a:rPr lang="en-US" dirty="0">
                <a:solidFill>
                  <a:schemeClr val="bg1"/>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$first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solidFill>
                  <a:schemeClr val="bg1"/>
                </a:solidFill>
              </a:rPr>
              <a:t>Variablen</a:t>
            </a:r>
          </a:p>
        </p:txBody>
      </p:sp>
    </p:spTree>
    <p:extLst>
      <p:ext uri="{BB962C8B-B14F-4D97-AF65-F5344CB8AC3E}">
        <p14:creationId xmlns:p14="http://schemas.microsoft.com/office/powerpoint/2010/main" val="2668010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8" name="Rechteck 7">
            <a:extLst>
              <a:ext uri="{FF2B5EF4-FFF2-40B4-BE49-F238E27FC236}">
                <a16:creationId xmlns:a16="http://schemas.microsoft.com/office/drawing/2014/main" id="{3A562785-6D54-4F99-8E42-38553330CE0D}"/>
              </a:ext>
            </a:extLst>
          </p:cNvPr>
          <p:cNvSpPr/>
          <p:nvPr/>
        </p:nvSpPr>
        <p:spPr>
          <a:xfrm>
            <a:off x="4747260" y="2306319"/>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users</a:t>
            </a:r>
            <a:endParaRPr lang="de-DE" dirty="0">
              <a:solidFill>
                <a:schemeClr val="bg1"/>
              </a:solidFill>
            </a:endParaRPr>
          </a:p>
        </p:txBody>
      </p:sp>
      <p:sp>
        <p:nvSpPr>
          <p:cNvPr id="12" name="Rechteck 11">
            <a:extLst>
              <a:ext uri="{FF2B5EF4-FFF2-40B4-BE49-F238E27FC236}">
                <a16:creationId xmlns:a16="http://schemas.microsoft.com/office/drawing/2014/main" id="{FBB8FE45-7FD4-4F8E-870F-51E930ABF7D9}"/>
              </a:ext>
            </a:extLst>
          </p:cNvPr>
          <p:cNvSpPr/>
          <p:nvPr/>
        </p:nvSpPr>
        <p:spPr>
          <a:xfrm>
            <a:off x="4747260" y="326466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posts</a:t>
            </a:r>
            <a:endParaRPr lang="de-DE" dirty="0">
              <a:solidFill>
                <a:schemeClr val="bg1"/>
              </a:solidFill>
            </a:endParaRPr>
          </a:p>
        </p:txBody>
      </p:sp>
      <p:sp>
        <p:nvSpPr>
          <p:cNvPr id="14" name="Rechteck 13">
            <a:extLst>
              <a:ext uri="{FF2B5EF4-FFF2-40B4-BE49-F238E27FC236}">
                <a16:creationId xmlns:a16="http://schemas.microsoft.com/office/drawing/2014/main" id="{3F7A4892-8640-4E4F-8A87-189BE907BEA4}"/>
              </a:ext>
            </a:extLst>
          </p:cNvPr>
          <p:cNvSpPr/>
          <p:nvPr/>
        </p:nvSpPr>
        <p:spPr>
          <a:xfrm>
            <a:off x="4747260" y="422300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comments</a:t>
            </a:r>
            <a:endParaRPr lang="de-DE" dirty="0">
              <a:solidFill>
                <a:schemeClr val="bg1"/>
              </a:solidFill>
            </a:endParaRPr>
          </a:p>
        </p:txBody>
      </p:sp>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endCxn id="8" idx="1"/>
          </p:cNvCxnSpPr>
          <p:nvPr/>
        </p:nvCxnSpPr>
        <p:spPr>
          <a:xfrm flipV="1">
            <a:off x="2424928" y="2470659"/>
            <a:ext cx="2322332" cy="95834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endCxn id="12" idx="1"/>
          </p:cNvCxnSpPr>
          <p:nvPr/>
        </p:nvCxnSpPr>
        <p:spPr>
          <a:xfrm>
            <a:off x="2424928" y="3428999"/>
            <a:ext cx="2322332" cy="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endCxn id="14" idx="1"/>
          </p:cNvCxnSpPr>
          <p:nvPr/>
        </p:nvCxnSpPr>
        <p:spPr>
          <a:xfrm>
            <a:off x="2424928" y="3429000"/>
            <a:ext cx="2322332" cy="95834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stCxn id="8" idx="3"/>
            <a:endCxn id="10" idx="2"/>
          </p:cNvCxnSpPr>
          <p:nvPr/>
        </p:nvCxnSpPr>
        <p:spPr>
          <a:xfrm>
            <a:off x="6678656" y="2470659"/>
            <a:ext cx="1232672"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stCxn id="8" idx="3"/>
          </p:cNvCxnSpPr>
          <p:nvPr/>
        </p:nvCxnSpPr>
        <p:spPr>
          <a:xfrm>
            <a:off x="6678656" y="2470659"/>
            <a:ext cx="1232672" cy="20810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stCxn id="12" idx="3"/>
            <a:endCxn id="15" idx="2"/>
          </p:cNvCxnSpPr>
          <p:nvPr/>
        </p:nvCxnSpPr>
        <p:spPr>
          <a:xfrm>
            <a:off x="6678656" y="3429000"/>
            <a:ext cx="12326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Gerade Verbindung mit Pfeil 35">
            <a:extLst>
              <a:ext uri="{FF2B5EF4-FFF2-40B4-BE49-F238E27FC236}">
                <a16:creationId xmlns:a16="http://schemas.microsoft.com/office/drawing/2014/main" id="{5B644552-F8BC-4B8C-A17D-BC33B5205F57}"/>
              </a:ext>
            </a:extLst>
          </p:cNvPr>
          <p:cNvCxnSpPr>
            <a:stCxn id="14" idx="3"/>
            <a:endCxn id="10" idx="2"/>
          </p:cNvCxnSpPr>
          <p:nvPr/>
        </p:nvCxnSpPr>
        <p:spPr>
          <a:xfrm flipV="1">
            <a:off x="6678656" y="2470659"/>
            <a:ext cx="1232672" cy="191668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5B0EAF5F-D95C-4049-842D-2B343A34AA1C}"/>
              </a:ext>
            </a:extLst>
          </p:cNvPr>
          <p:cNvCxnSpPr>
            <a:stCxn id="14" idx="3"/>
            <a:endCxn id="15" idx="2"/>
          </p:cNvCxnSpPr>
          <p:nvPr/>
        </p:nvCxnSpPr>
        <p:spPr>
          <a:xfrm flipV="1">
            <a:off x="6678656" y="3429000"/>
            <a:ext cx="1232672" cy="9583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Picture 6">
            <a:extLst>
              <a:ext uri="{FF2B5EF4-FFF2-40B4-BE49-F238E27FC236}">
                <a16:creationId xmlns:a16="http://schemas.microsoft.com/office/drawing/2014/main" id="{60EE3D5B-5555-4BF1-9473-C6B41493D29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0C1AA0B9-E887-4D4F-A487-8C33F931A95A}"/>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spTree>
    <p:extLst>
      <p:ext uri="{BB962C8B-B14F-4D97-AF65-F5344CB8AC3E}">
        <p14:creationId xmlns:p14="http://schemas.microsoft.com/office/powerpoint/2010/main" val="2425027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2484234" y="2967335"/>
            <a:ext cx="7223532" cy="923330"/>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a:t>
            </a:r>
          </a:p>
          <a:p>
            <a:r>
              <a:rPr lang="de-DE" dirty="0">
                <a:solidFill>
                  <a:srgbClr val="F8F8F2"/>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3105607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i="1" dirty="0">
                <a:solidFill>
                  <a:srgbClr val="8BE9FD"/>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2105809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data</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createPost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id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150</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32837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solidFill>
                  <a:schemeClr val="bg1"/>
                </a:solidFill>
              </a:rPr>
              <a:t>Subscription</a:t>
            </a:r>
            <a:r>
              <a:rPr lang="de-DE" dirty="0">
                <a:solidFill>
                  <a:schemeClr val="bg1"/>
                </a:solidFill>
              </a:rPr>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3048000" y="2136339"/>
            <a:ext cx="6096000" cy="2585323"/>
          </a:xfrm>
          <a:prstGeom prst="rect">
            <a:avLst/>
          </a:prstGeom>
        </p:spPr>
        <p:txBody>
          <a:bodyPr>
            <a:spAutoFit/>
          </a:bodyPr>
          <a:lstStyle/>
          <a:p>
            <a:r>
              <a:rPr lang="de-DE" dirty="0" err="1">
                <a:solidFill>
                  <a:srgbClr val="F577C0"/>
                </a:solidFill>
                <a:latin typeface="Fira Code" panose="020B0509050000020004" pitchFamily="49" charset="0"/>
              </a:rPr>
              <a:t>subscription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NewPostSubScr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postAdded</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title</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content</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author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spTree>
    <p:extLst>
      <p:ext uri="{BB962C8B-B14F-4D97-AF65-F5344CB8AC3E}">
        <p14:creationId xmlns:p14="http://schemas.microsoft.com/office/powerpoint/2010/main" val="454958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477328"/>
          </a:xfrm>
          <a:prstGeom prst="rect">
            <a:avLst/>
          </a:prstGeom>
        </p:spPr>
        <p:txBody>
          <a:bodyPr wrap="square">
            <a:spAutoFit/>
          </a:bodyPr>
          <a:lstStyle/>
          <a:p>
            <a:r>
              <a:rPr lang="fr-FR" dirty="0">
                <a:solidFill>
                  <a:srgbClr val="FF79C6"/>
                </a:solidFill>
                <a:latin typeface="Fira Code" panose="020B0509050000020004" pitchFamily="49" charset="0"/>
              </a:rPr>
              <a:t>fragment</a:t>
            </a:r>
            <a:r>
              <a:rPr lang="fr-FR" dirty="0">
                <a:solidFill>
                  <a:srgbClr val="F8F8F2"/>
                </a:solidFill>
                <a:latin typeface="Fira Code" panose="020B0509050000020004" pitchFamily="49" charset="0"/>
              </a:rPr>
              <a:t> </a:t>
            </a:r>
            <a:r>
              <a:rPr lang="fr-FR" dirty="0" err="1">
                <a:solidFill>
                  <a:srgbClr val="8BE9FD"/>
                </a:solidFill>
                <a:latin typeface="Fira Code" panose="020B0509050000020004" pitchFamily="49" charset="0"/>
              </a:rPr>
              <a:t>PostFragment</a:t>
            </a:r>
            <a:r>
              <a:rPr lang="fr-FR" dirty="0">
                <a:solidFill>
                  <a:srgbClr val="F8F8F2"/>
                </a:solidFill>
                <a:latin typeface="Fira Code" panose="020B0509050000020004" pitchFamily="49" charset="0"/>
              </a:rPr>
              <a:t> </a:t>
            </a:r>
            <a:r>
              <a:rPr lang="fr-FR" dirty="0">
                <a:solidFill>
                  <a:srgbClr val="FF79C6"/>
                </a:solidFill>
                <a:latin typeface="Fira Code" panose="020B0509050000020004" pitchFamily="49" charset="0"/>
              </a:rPr>
              <a:t>on</a:t>
            </a:r>
            <a:r>
              <a:rPr lang="fr-FR" dirty="0">
                <a:solidFill>
                  <a:srgbClr val="F8F8F2"/>
                </a:solidFill>
                <a:latin typeface="Fira Code" panose="020B0509050000020004" pitchFamily="49" charset="0"/>
              </a:rPr>
              <a:t> </a:t>
            </a:r>
            <a:r>
              <a:rPr lang="fr-FR" i="1" dirty="0">
                <a:solidFill>
                  <a:srgbClr val="8BE9FD"/>
                </a:solidFill>
                <a:latin typeface="Fira Code" panose="020B0509050000020004" pitchFamily="49" charset="0"/>
              </a:rPr>
              <a:t>Post</a:t>
            </a:r>
            <a:r>
              <a:rPr lang="fr-FR" dirty="0">
                <a:solidFill>
                  <a:srgbClr val="F8F8F2"/>
                </a:solidFill>
                <a:latin typeface="Fira Code" panose="020B0509050000020004" pitchFamily="49" charset="0"/>
              </a:rPr>
              <a:t> {</a:t>
            </a:r>
          </a:p>
          <a:p>
            <a:r>
              <a:rPr lang="fr-FR" dirty="0">
                <a:solidFill>
                  <a:srgbClr val="F1FA8C"/>
                </a:solidFill>
                <a:latin typeface="Fira Code" panose="020B0509050000020004" pitchFamily="49" charset="0"/>
              </a:rPr>
              <a:t>    </a:t>
            </a:r>
            <a:r>
              <a:rPr lang="fr-FR" dirty="0" err="1">
                <a:solidFill>
                  <a:srgbClr val="F1FA8C"/>
                </a:solidFill>
                <a:latin typeface="Fira Code" panose="020B0509050000020004" pitchFamily="49" charset="0"/>
              </a:rPr>
              <a:t>title</a:t>
            </a:r>
            <a:endParaRPr lang="fr-FR" dirty="0">
              <a:solidFill>
                <a:srgbClr val="F8F8F2"/>
              </a:solidFill>
              <a:latin typeface="Fira Code" panose="020B0509050000020004" pitchFamily="49" charset="0"/>
            </a:endParaRPr>
          </a:p>
          <a:p>
            <a:r>
              <a:rPr lang="fr-FR" dirty="0">
                <a:solidFill>
                  <a:srgbClr val="F1FA8C"/>
                </a:solidFill>
                <a:latin typeface="Fira Code" panose="020B0509050000020004" pitchFamily="49" charset="0"/>
              </a:rPr>
              <a:t>    content</a:t>
            </a:r>
            <a:endParaRPr lang="fr-FR" dirty="0">
              <a:solidFill>
                <a:srgbClr val="F8F8F2"/>
              </a:solidFill>
              <a:latin typeface="Fira Code" panose="020B0509050000020004" pitchFamily="49" charset="0"/>
            </a:endParaRPr>
          </a:p>
          <a:p>
            <a:r>
              <a:rPr lang="fr-FR" dirty="0">
                <a:solidFill>
                  <a:srgbClr val="F8F8F2"/>
                </a:solidFill>
                <a:latin typeface="Fira Code" panose="020B0509050000020004" pitchFamily="49" charset="0"/>
              </a:rPr>
              <a:t>}</a:t>
            </a:r>
          </a:p>
          <a:p>
            <a:pPr>
              <a:spcAft>
                <a:spcPts val="0"/>
              </a:spcAft>
            </a:pPr>
            <a:r>
              <a:rPr lang="en-US"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r>
              <a:rPr lang="en-US" dirty="0">
                <a:solidFill>
                  <a:srgbClr val="50FA7B"/>
                </a:solidFill>
                <a:latin typeface="Fira Code" panose="020B0509050000020004" pitchFamily="49" charset="0"/>
              </a:rPr>
              <a:t>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1FA8C"/>
                </a:solidFill>
                <a:latin typeface="Fira Code" panose="020B0509050000020004" pitchFamily="49" charset="0"/>
              </a:rPr>
              <a:t>        posts</a:t>
            </a:r>
            <a:r>
              <a:rPr lang="en-US" dirty="0">
                <a:solidFill>
                  <a:srgbClr val="F8F8F2"/>
                </a:solidFill>
                <a:latin typeface="Fira Code" panose="020B0509050000020004" pitchFamily="49" charset="0"/>
              </a:rPr>
              <a:t> {</a:t>
            </a:r>
          </a:p>
          <a:p>
            <a:r>
              <a:rPr lang="en-US" dirty="0">
                <a:solidFill>
                  <a:srgbClr val="FF79C6"/>
                </a:solidFill>
                <a:latin typeface="Fira Code" panose="020B0509050000020004" pitchFamily="49" charset="0"/>
              </a:rPr>
              <a:t>            ...</a:t>
            </a:r>
            <a:r>
              <a:rPr lang="en-US" dirty="0" err="1">
                <a:solidFill>
                  <a:srgbClr val="8BE9FD"/>
                </a:solidFill>
                <a:latin typeface="Fira Code" panose="020B0509050000020004" pitchFamily="49" charset="0"/>
              </a:rPr>
              <a:t>PostFragment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solidFill>
                  <a:schemeClr val="bg1"/>
                </a:solidFill>
              </a:rPr>
              <a:t>Fragments</a:t>
            </a:r>
          </a:p>
        </p:txBody>
      </p:sp>
    </p:spTree>
    <p:extLst>
      <p:ext uri="{BB962C8B-B14F-4D97-AF65-F5344CB8AC3E}">
        <p14:creationId xmlns:p14="http://schemas.microsoft.com/office/powerpoint/2010/main" val="3549847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585323"/>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0"/>
              </a:spcAft>
            </a:pPr>
            <a:r>
              <a:rPr lang="de-DE"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first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second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616101"/>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first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Alice</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second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Sarah</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800"/>
              </a:spcAft>
            </a:pPr>
            <a:r>
              <a:rPr lang="de-DE" sz="2000" dirty="0">
                <a:effectLst/>
                <a:latin typeface="Consolas" panose="020B0609020204030204" pitchFamily="49" charset="0"/>
                <a:ea typeface="Calibri" panose="020F0502020204030204" pitchFamily="34" charset="0"/>
                <a:cs typeface="Times New Roman" panose="02020603050405020304" pitchFamily="18" charset="0"/>
              </a:rPr>
              <a:t> </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solidFill>
                  <a:schemeClr val="bg1"/>
                </a:solidFill>
              </a:rPr>
              <a:t>Aliased</a:t>
            </a:r>
            <a:r>
              <a:rPr lang="de-DE" sz="2800" dirty="0">
                <a:solidFill>
                  <a:schemeClr val="bg1"/>
                </a:solidFill>
              </a:rPr>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solidFill>
                  <a:schemeClr val="bg1"/>
                </a:solidFill>
              </a:rPr>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solidFill>
                  <a:schemeClr val="bg1"/>
                </a:solidFill>
              </a:rPr>
              <a:t>Aliasing</a:t>
            </a:r>
          </a:p>
        </p:txBody>
      </p:sp>
    </p:spTree>
    <p:extLst>
      <p:ext uri="{BB962C8B-B14F-4D97-AF65-F5344CB8AC3E}">
        <p14:creationId xmlns:p14="http://schemas.microsoft.com/office/powerpoint/2010/main" val="1079421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solidFill>
                  <a:schemeClr val="bg1"/>
                </a:solidFill>
              </a:rPr>
              <a:t>Introspection</a:t>
            </a:r>
            <a:endParaRPr lang="de-DE" dirty="0">
              <a:solidFill>
                <a:schemeClr val="bg1"/>
              </a:solidFill>
            </a:endParaRPr>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9661363" cy="369332"/>
          </a:xfrm>
          <a:prstGeom prst="rect">
            <a:avLst/>
          </a:prstGeom>
          <a:noFill/>
        </p:spPr>
        <p:txBody>
          <a:bodyPr wrap="none" rtlCol="0">
            <a:spAutoFit/>
          </a:bodyPr>
          <a:lstStyle/>
          <a:p>
            <a:r>
              <a:rPr lang="de-DE" dirty="0">
                <a:solidFill>
                  <a:schemeClr val="bg1"/>
                </a:solidFill>
              </a:rPr>
              <a:t>Ermöglicht es aus dem Schema Informationen zu </a:t>
            </a:r>
            <a:r>
              <a:rPr lang="de-DE" dirty="0" err="1">
                <a:solidFill>
                  <a:schemeClr val="bg1"/>
                </a:solidFill>
              </a:rPr>
              <a:t>Queries</a:t>
            </a:r>
            <a:r>
              <a:rPr lang="de-DE" dirty="0">
                <a:solidFill>
                  <a:schemeClr val="bg1"/>
                </a:solidFill>
              </a:rPr>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49680" y="2608499"/>
            <a:ext cx="2311338" cy="923330"/>
          </a:xfrm>
          <a:prstGeom prst="rect">
            <a:avLst/>
          </a:prstGeom>
          <a:noFill/>
        </p:spPr>
        <p:txBody>
          <a:bodyPr wrap="none" rtlCol="0">
            <a:spAutoFit/>
          </a:bodyPr>
          <a:lstStyle/>
          <a:p>
            <a:pPr marL="285750" indent="-285750">
              <a:buFontTx/>
              <a:buChar char="-"/>
            </a:pPr>
            <a:r>
              <a:rPr lang="de-DE" dirty="0">
                <a:solidFill>
                  <a:schemeClr val="bg1"/>
                </a:solidFill>
              </a:rPr>
              <a:t>Doku aus Schema</a:t>
            </a:r>
          </a:p>
          <a:p>
            <a:pPr marL="285750" indent="-285750">
              <a:buFontTx/>
              <a:buChar char="-"/>
            </a:pPr>
            <a:r>
              <a:rPr lang="de-DE" dirty="0">
                <a:solidFill>
                  <a:schemeClr val="bg1"/>
                </a:solidFill>
              </a:rPr>
              <a:t>Auto </a:t>
            </a:r>
            <a:r>
              <a:rPr lang="de-DE" dirty="0" err="1">
                <a:solidFill>
                  <a:schemeClr val="bg1"/>
                </a:solidFill>
              </a:rPr>
              <a:t>Completion</a:t>
            </a:r>
            <a:endParaRPr lang="de-DE" dirty="0">
              <a:solidFill>
                <a:schemeClr val="bg1"/>
              </a:solidFill>
            </a:endParaRPr>
          </a:p>
          <a:p>
            <a:pPr marL="285750" indent="-285750">
              <a:buFontTx/>
              <a:buChar char="-"/>
            </a:pPr>
            <a:r>
              <a:rPr lang="de-DE" dirty="0" err="1">
                <a:solidFill>
                  <a:schemeClr val="bg1"/>
                </a:solidFill>
              </a:rPr>
              <a:t>Warnings</a:t>
            </a:r>
            <a:r>
              <a:rPr lang="de-DE" dirty="0">
                <a:solidFill>
                  <a:schemeClr val="bg1"/>
                </a:solidFill>
              </a:rPr>
              <a:t> und </a:t>
            </a:r>
            <a:r>
              <a:rPr lang="de-DE" dirty="0" err="1">
                <a:solidFill>
                  <a:schemeClr val="bg1"/>
                </a:solidFill>
              </a:rPr>
              <a:t>Hints</a:t>
            </a:r>
            <a:endParaRPr lang="de-DE" dirty="0">
              <a:solidFill>
                <a:schemeClr val="bg1"/>
              </a:solidFill>
            </a:endParaRPr>
          </a:p>
        </p:txBody>
      </p:sp>
    </p:spTree>
    <p:extLst>
      <p:ext uri="{BB962C8B-B14F-4D97-AF65-F5344CB8AC3E}">
        <p14:creationId xmlns:p14="http://schemas.microsoft.com/office/powerpoint/2010/main" val="206236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solidFill>
                  <a:schemeClr val="bg1"/>
                </a:solidFill>
              </a:rPr>
              <a:t>Underfetching</a:t>
            </a:r>
            <a:r>
              <a:rPr lang="de-DE" dirty="0">
                <a:solidFill>
                  <a:schemeClr val="bg1"/>
                </a:solidFill>
              </a:rPr>
              <a:t>: 	mehrere Aufrufe an verschiedene Endpoints sind nötig um </a:t>
            </a:r>
          </a:p>
          <a:p>
            <a:r>
              <a:rPr lang="de-DE" dirty="0">
                <a:solidFill>
                  <a:schemeClr val="bg1"/>
                </a:solidFill>
              </a:rPr>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solidFill>
                  <a:schemeClr val="bg1"/>
                </a:solidFill>
              </a:rPr>
              <a:t>Overfetching</a:t>
            </a:r>
            <a:r>
              <a:rPr lang="de-DE" dirty="0">
                <a:solidFill>
                  <a:schemeClr val="bg1"/>
                </a:solidFill>
              </a:rPr>
              <a:t>: 	bei einem Aufruf kommen deutlich mehr Informationen mit </a:t>
            </a:r>
          </a:p>
          <a:p>
            <a:r>
              <a:rPr lang="de-DE" dirty="0">
                <a:solidFill>
                  <a:schemeClr val="bg1"/>
                </a:solidFill>
              </a:rPr>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946B83-2EE8-48AB-9594-6CD78F3B38A0}"/>
              </a:ext>
            </a:extLst>
          </p:cNvPr>
          <p:cNvSpPr txBox="1"/>
          <p:nvPr/>
        </p:nvSpPr>
        <p:spPr>
          <a:xfrm>
            <a:off x="4883937" y="2496480"/>
            <a:ext cx="2424125" cy="461665"/>
          </a:xfrm>
          <a:prstGeom prst="rect">
            <a:avLst/>
          </a:prstGeom>
          <a:noFill/>
        </p:spPr>
        <p:txBody>
          <a:bodyPr wrap="none" rtlCol="0">
            <a:spAutoFit/>
          </a:bodyPr>
          <a:lstStyle/>
          <a:p>
            <a:r>
              <a:rPr lang="de-DE" sz="2400" dirty="0">
                <a:solidFill>
                  <a:schemeClr val="bg1"/>
                </a:solidFill>
              </a:rPr>
              <a:t>Rekursive </a:t>
            </a:r>
            <a:r>
              <a:rPr lang="de-DE" sz="2400" dirty="0" err="1">
                <a:solidFill>
                  <a:schemeClr val="bg1"/>
                </a:solidFill>
              </a:rPr>
              <a:t>Queries</a:t>
            </a:r>
            <a:endParaRPr lang="de-DE" sz="2400" dirty="0">
              <a:solidFill>
                <a:schemeClr val="bg1"/>
              </a:solidFill>
            </a:endParaRPr>
          </a:p>
        </p:txBody>
      </p:sp>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a:solidFill>
                  <a:schemeClr val="bg1"/>
                </a:solidFill>
              </a:rPr>
              <a:t>Nachteile</a:t>
            </a:r>
          </a:p>
        </p:txBody>
      </p:sp>
      <p:sp>
        <p:nvSpPr>
          <p:cNvPr id="7" name="Textfeld 6">
            <a:extLst>
              <a:ext uri="{FF2B5EF4-FFF2-40B4-BE49-F238E27FC236}">
                <a16:creationId xmlns:a16="http://schemas.microsoft.com/office/drawing/2014/main" id="{A089DA1C-906A-4802-BC39-1F32E694997C}"/>
              </a:ext>
            </a:extLst>
          </p:cNvPr>
          <p:cNvSpPr txBox="1"/>
          <p:nvPr/>
        </p:nvSpPr>
        <p:spPr>
          <a:xfrm>
            <a:off x="3973526" y="3051892"/>
            <a:ext cx="4244945" cy="461665"/>
          </a:xfrm>
          <a:prstGeom prst="rect">
            <a:avLst/>
          </a:prstGeom>
          <a:noFill/>
        </p:spPr>
        <p:txBody>
          <a:bodyPr wrap="none" rtlCol="0">
            <a:spAutoFit/>
          </a:bodyPr>
          <a:lstStyle/>
          <a:p>
            <a:r>
              <a:rPr lang="de-DE" sz="2400" dirty="0">
                <a:solidFill>
                  <a:schemeClr val="bg1"/>
                </a:solidFill>
              </a:rPr>
              <a:t>Kein Caching auf Netzwerkebene</a:t>
            </a:r>
          </a:p>
        </p:txBody>
      </p:sp>
      <p:sp>
        <p:nvSpPr>
          <p:cNvPr id="8" name="Textfeld 7">
            <a:extLst>
              <a:ext uri="{FF2B5EF4-FFF2-40B4-BE49-F238E27FC236}">
                <a16:creationId xmlns:a16="http://schemas.microsoft.com/office/drawing/2014/main" id="{E78A8F7B-DD53-43B3-B0C2-8C47CBB8C7B0}"/>
              </a:ext>
            </a:extLst>
          </p:cNvPr>
          <p:cNvSpPr txBox="1"/>
          <p:nvPr/>
        </p:nvSpPr>
        <p:spPr>
          <a:xfrm>
            <a:off x="4890605" y="1941068"/>
            <a:ext cx="2417457" cy="461665"/>
          </a:xfrm>
          <a:prstGeom prst="rect">
            <a:avLst/>
          </a:prstGeom>
          <a:noFill/>
        </p:spPr>
        <p:txBody>
          <a:bodyPr wrap="none" rtlCol="0">
            <a:spAutoFit/>
          </a:bodyPr>
          <a:lstStyle/>
          <a:p>
            <a:r>
              <a:rPr lang="de-DE" sz="2400" dirty="0">
                <a:solidFill>
                  <a:schemeClr val="bg1"/>
                </a:solidFill>
              </a:rPr>
              <a:t>Größere </a:t>
            </a:r>
            <a:r>
              <a:rPr lang="de-DE" sz="2400" dirty="0" err="1">
                <a:solidFill>
                  <a:schemeClr val="bg1"/>
                </a:solidFill>
              </a:rPr>
              <a:t>Requests</a:t>
            </a:r>
            <a:endParaRPr lang="de-DE" sz="2400" dirty="0">
              <a:solidFill>
                <a:schemeClr val="bg1"/>
              </a:solidFill>
            </a:endParaRPr>
          </a:p>
        </p:txBody>
      </p:sp>
      <p:sp>
        <p:nvSpPr>
          <p:cNvPr id="9" name="Textfeld 8">
            <a:extLst>
              <a:ext uri="{FF2B5EF4-FFF2-40B4-BE49-F238E27FC236}">
                <a16:creationId xmlns:a16="http://schemas.microsoft.com/office/drawing/2014/main" id="{CCC7EB27-1F0C-46F2-BC94-B3D9CD6CCBAA}"/>
              </a:ext>
            </a:extLst>
          </p:cNvPr>
          <p:cNvSpPr txBox="1"/>
          <p:nvPr/>
        </p:nvSpPr>
        <p:spPr>
          <a:xfrm>
            <a:off x="4251422" y="3607304"/>
            <a:ext cx="3689151" cy="461665"/>
          </a:xfrm>
          <a:prstGeom prst="rect">
            <a:avLst/>
          </a:prstGeom>
          <a:noFill/>
        </p:spPr>
        <p:txBody>
          <a:bodyPr wrap="none" rtlCol="0">
            <a:spAutoFit/>
          </a:bodyPr>
          <a:lstStyle/>
          <a:p>
            <a:r>
              <a:rPr lang="de-DE" sz="2400" dirty="0">
                <a:solidFill>
                  <a:schemeClr val="bg1"/>
                </a:solidFill>
              </a:rPr>
              <a:t>Status Code wird „ignoriert“</a:t>
            </a:r>
          </a:p>
        </p:txBody>
      </p:sp>
    </p:spTree>
    <p:extLst>
      <p:ext uri="{BB962C8B-B14F-4D97-AF65-F5344CB8AC3E}">
        <p14:creationId xmlns:p14="http://schemas.microsoft.com/office/powerpoint/2010/main" val="4235993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1929554603"/>
              </p:ext>
            </p:extLst>
          </p:nvPr>
        </p:nvGraphicFramePr>
        <p:xfrm>
          <a:off x="2032000" y="2600960"/>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Support für mehrere Datenformate</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HTTP Caching frei Haus</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endParaRPr lang="de-DE" dirty="0"/>
                    </a:p>
                  </a:txBody>
                  <a:tcPr/>
                </a:tc>
                <a:tc>
                  <a:txBody>
                    <a:bodyPr/>
                    <a:lstStyle/>
                    <a:p>
                      <a:r>
                        <a:rPr lang="de-DE" dirty="0"/>
                        <a:t>Multiple Endpoints</a:t>
                      </a:r>
                    </a:p>
                  </a:txBody>
                  <a:tcPr/>
                </a:tc>
                <a:extLst>
                  <a:ext uri="{0D108BD9-81ED-4DB2-BD59-A6C34878D82A}">
                    <a16:rowId xmlns:a16="http://schemas.microsoft.com/office/drawing/2014/main" val="928261541"/>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788677" cy="461665"/>
          </a:xfrm>
          <a:prstGeom prst="rect">
            <a:avLst/>
          </a:prstGeom>
          <a:noFill/>
        </p:spPr>
        <p:txBody>
          <a:bodyPr wrap="none" rtlCol="0">
            <a:spAutoFit/>
          </a:bodyPr>
          <a:lstStyle/>
          <a:p>
            <a:r>
              <a:rPr lang="de-DE" sz="2400" dirty="0">
                <a:solidFill>
                  <a:schemeClr val="bg1"/>
                </a:solidFill>
              </a:rPr>
              <a:t>REST</a:t>
            </a:r>
          </a:p>
        </p:txBody>
      </p:sp>
    </p:spTree>
    <p:extLst>
      <p:ext uri="{BB962C8B-B14F-4D97-AF65-F5344CB8AC3E}">
        <p14:creationId xmlns:p14="http://schemas.microsoft.com/office/powerpoint/2010/main" val="4184726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655334349"/>
              </p:ext>
            </p:extLst>
          </p:nvPr>
        </p:nvGraphicFramePr>
        <p:xfrm>
          <a:off x="2032000" y="2600960"/>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Typisierung</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Single </a:t>
                      </a:r>
                      <a:r>
                        <a:rPr lang="de-DE" dirty="0" err="1"/>
                        <a:t>Endpoint</a:t>
                      </a:r>
                      <a:r>
                        <a:rPr lang="de-DE" dirty="0"/>
                        <a:t> für Daten</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r>
                        <a:rPr lang="de-DE" dirty="0"/>
                        <a:t>Client-seitige Datendefinition erlaubt es genau das zu holen was gebraucht wird.</a:t>
                      </a:r>
                    </a:p>
                  </a:txBody>
                  <a:tcPr/>
                </a:tc>
                <a:tc>
                  <a:txBody>
                    <a:bodyPr/>
                    <a:lstStyle/>
                    <a:p>
                      <a:r>
                        <a:rPr lang="de-DE" dirty="0"/>
                        <a:t>Kein Caching Mechanismus</a:t>
                      </a:r>
                    </a:p>
                  </a:txBody>
                  <a:tcPr/>
                </a:tc>
                <a:extLst>
                  <a:ext uri="{0D108BD9-81ED-4DB2-BD59-A6C34878D82A}">
                    <a16:rowId xmlns:a16="http://schemas.microsoft.com/office/drawing/2014/main" val="815016407"/>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1287660" cy="461665"/>
          </a:xfrm>
          <a:prstGeom prst="rect">
            <a:avLst/>
          </a:prstGeom>
          <a:noFill/>
        </p:spPr>
        <p:txBody>
          <a:bodyPr wrap="none" rtlCol="0">
            <a:spAutoFit/>
          </a:bodyPr>
          <a:lstStyle/>
          <a:p>
            <a:r>
              <a:rPr lang="de-DE" sz="2400" dirty="0" err="1">
                <a:solidFill>
                  <a:schemeClr val="bg1"/>
                </a:solidFill>
              </a:rPr>
              <a:t>GraphQL</a:t>
            </a:r>
            <a:endParaRPr lang="de-DE" sz="2400" dirty="0">
              <a:solidFill>
                <a:schemeClr val="bg1"/>
              </a:solidFill>
            </a:endParaRPr>
          </a:p>
        </p:txBody>
      </p:sp>
    </p:spTree>
    <p:extLst>
      <p:ext uri="{BB962C8B-B14F-4D97-AF65-F5344CB8AC3E}">
        <p14:creationId xmlns:p14="http://schemas.microsoft.com/office/powerpoint/2010/main" val="3448801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78F55-DABD-4A59-8888-00C8B8A3CE12}"/>
              </a:ext>
            </a:extLst>
          </p:cNvPr>
          <p:cNvSpPr>
            <a:spLocks noGrp="1"/>
          </p:cNvSpPr>
          <p:nvPr>
            <p:ph type="title"/>
          </p:nvPr>
        </p:nvSpPr>
        <p:spPr>
          <a:xfrm>
            <a:off x="838200" y="2766219"/>
            <a:ext cx="10515600" cy="1325563"/>
          </a:xfrm>
        </p:spPr>
        <p:txBody>
          <a:bodyPr/>
          <a:lstStyle/>
          <a:p>
            <a:pPr algn="ctr"/>
            <a:r>
              <a:rPr lang="de-DE" dirty="0" err="1">
                <a:solidFill>
                  <a:schemeClr val="bg1"/>
                </a:solidFill>
              </a:rPr>
              <a:t>One</a:t>
            </a:r>
            <a:r>
              <a:rPr lang="de-DE" dirty="0">
                <a:solidFill>
                  <a:schemeClr val="bg1"/>
                </a:solidFill>
              </a:rPr>
              <a:t> More Thing</a:t>
            </a:r>
            <a:br>
              <a:rPr lang="de-DE" dirty="0">
                <a:solidFill>
                  <a:schemeClr val="bg1"/>
                </a:solidFill>
              </a:rPr>
            </a:br>
            <a:r>
              <a:rPr lang="de-DE" dirty="0">
                <a:solidFill>
                  <a:schemeClr val="bg1"/>
                </a:solidFill>
              </a:rPr>
              <a:t>(.net Server, </a:t>
            </a:r>
            <a:r>
              <a:rPr lang="de-DE" dirty="0" err="1">
                <a:solidFill>
                  <a:schemeClr val="bg1"/>
                </a:solidFill>
              </a:rPr>
              <a:t>wip</a:t>
            </a:r>
            <a:r>
              <a:rPr lang="de-DE" dirty="0">
                <a:solidFill>
                  <a:schemeClr val="bg1"/>
                </a:solidFill>
              </a:rPr>
              <a:t> für .net </a:t>
            </a:r>
            <a:r>
              <a:rPr lang="de-DE" dirty="0" err="1">
                <a:solidFill>
                  <a:schemeClr val="bg1"/>
                </a:solidFill>
              </a:rPr>
              <a:t>day</a:t>
            </a:r>
            <a:r>
              <a:rPr lang="de-DE" dirty="0">
                <a:solidFill>
                  <a:schemeClr val="bg1"/>
                </a:solidFill>
              </a:rPr>
              <a:t> ;) )</a:t>
            </a:r>
          </a:p>
        </p:txBody>
      </p:sp>
      <p:pic>
        <p:nvPicPr>
          <p:cNvPr id="3" name="Picture 6">
            <a:extLst>
              <a:ext uri="{FF2B5EF4-FFF2-40B4-BE49-F238E27FC236}">
                <a16:creationId xmlns:a16="http://schemas.microsoft.com/office/drawing/2014/main" id="{A44DA2F3-F282-47FC-9DEC-4D64C1329B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33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solidFill>
                  <a:schemeClr val="bg1"/>
                </a:solidFill>
              </a:rPr>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solidFill>
                  <a:schemeClr val="bg1"/>
                </a:solidFill>
                <a:hlinkClick r:id="rId4">
                  <a:extLst>
                    <a:ext uri="{A12FA001-AC4F-418D-AE19-62706E023703}">
                      <ahyp:hlinkClr xmlns:ahyp="http://schemas.microsoft.com/office/drawing/2018/hyperlinkcolor" val="tx"/>
                    </a:ext>
                  </a:extLst>
                </a:hlinkClick>
              </a:rPr>
              <a:t>https://graphql.org/</a:t>
            </a:r>
            <a:endParaRPr lang="de-DE" dirty="0">
              <a:solidFill>
                <a:schemeClr val="bg1"/>
              </a:solidFill>
            </a:endParaRPr>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solidFill>
                  <a:schemeClr val="bg1"/>
                </a:solidFill>
                <a:hlinkClick r:id="rId5">
                  <a:extLst>
                    <a:ext uri="{A12FA001-AC4F-418D-AE19-62706E023703}">
                      <ahyp:hlinkClr xmlns:ahyp="http://schemas.microsoft.com/office/drawing/2018/hyperlinkcolor" val="tx"/>
                    </a:ext>
                  </a:extLst>
                </a:hlinkClick>
              </a:rPr>
              <a:t>https://www.apollographql.com/docs/angular/</a:t>
            </a:r>
            <a:endParaRPr lang="de-DE" dirty="0">
              <a:solidFill>
                <a:schemeClr val="bg1"/>
              </a:solidFill>
            </a:endParaRPr>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solidFill>
                  <a:schemeClr val="bg1"/>
                </a:solidFill>
                <a:hlinkClick r:id="rId6">
                  <a:extLst>
                    <a:ext uri="{A12FA001-AC4F-418D-AE19-62706E023703}">
                      <ahyp:hlinkClr xmlns:ahyp="http://schemas.microsoft.com/office/drawing/2018/hyperlinkcolor" val="tx"/>
                    </a:ext>
                  </a:extLst>
                </a:hlinkClick>
              </a:rPr>
              <a:t>https://github.com/prisma/graphql-yoga</a:t>
            </a:r>
            <a:endParaRPr lang="de-DE" dirty="0">
              <a:solidFill>
                <a:schemeClr val="bg1"/>
              </a:solidFill>
            </a:endParaRPr>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solidFill>
                  <a:schemeClr val="bg1"/>
                </a:solidFill>
                <a:hlinkClick r:id="rId7">
                  <a:extLst>
                    <a:ext uri="{A12FA001-AC4F-418D-AE19-62706E023703}">
                      <ahyp:hlinkClr xmlns:ahyp="http://schemas.microsoft.com/office/drawing/2018/hyperlinkcolor" val="tx"/>
                    </a:ext>
                  </a:extLst>
                </a:hlinkClick>
              </a:rPr>
              <a:t>https://www.howtographql.com/</a:t>
            </a:r>
            <a:endParaRPr lang="de-DE" dirty="0">
              <a:solidFill>
                <a:schemeClr val="bg1"/>
              </a:solidFill>
            </a:endParaRPr>
          </a:p>
        </p:txBody>
      </p:sp>
    </p:spTree>
    <p:extLst>
      <p:ext uri="{BB962C8B-B14F-4D97-AF65-F5344CB8AC3E}">
        <p14:creationId xmlns:p14="http://schemas.microsoft.com/office/powerpoint/2010/main" val="907165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solidFill>
                  <a:schemeClr val="bg1"/>
                </a:solidFill>
              </a:rPr>
              <a:t>Credits</a:t>
            </a:r>
            <a:br>
              <a:rPr lang="de-DE" dirty="0">
                <a:solidFill>
                  <a:schemeClr val="bg1"/>
                </a:solidFill>
              </a:rPr>
            </a:br>
            <a:br>
              <a:rPr lang="de-DE" dirty="0">
                <a:solidFill>
                  <a:schemeClr val="bg1"/>
                </a:solidFill>
              </a:rPr>
            </a:br>
            <a:r>
              <a:rPr lang="de-DE" sz="2400" dirty="0">
                <a:solidFill>
                  <a:schemeClr val="bg1"/>
                </a:solidFill>
              </a:rPr>
              <a:t>Icons</a:t>
            </a:r>
            <a:r>
              <a:rPr lang="de-DE" sz="3200" dirty="0">
                <a:solidFill>
                  <a:schemeClr val="bg1"/>
                </a:solidFill>
              </a:rPr>
              <a:t>:</a:t>
            </a:r>
            <a:br>
              <a:rPr lang="de-DE" dirty="0">
                <a:solidFill>
                  <a:schemeClr val="bg1"/>
                </a:solidFill>
              </a:rPr>
            </a:br>
            <a:r>
              <a:rPr lang="en-US" sz="1200" dirty="0">
                <a:solidFill>
                  <a:schemeClr val="bg1"/>
                </a:solidFill>
              </a:rPr>
              <a:t>Server by Travis Avery from the Noun Project</a:t>
            </a:r>
            <a:br>
              <a:rPr lang="en-US" sz="1200" dirty="0">
                <a:solidFill>
                  <a:schemeClr val="bg1"/>
                </a:solidFill>
              </a:rPr>
            </a:br>
            <a:r>
              <a:rPr lang="en-US" sz="1200" dirty="0">
                <a:solidFill>
                  <a:schemeClr val="bg1"/>
                </a:solidFill>
              </a:rPr>
              <a:t>database by Icons Bazaar from the Noun Project</a:t>
            </a:r>
            <a:br>
              <a:rPr lang="en-US" sz="1200" dirty="0">
                <a:solidFill>
                  <a:schemeClr val="bg1"/>
                </a:solidFill>
              </a:rPr>
            </a:br>
            <a:r>
              <a:rPr lang="en-US" sz="1200" dirty="0">
                <a:solidFill>
                  <a:schemeClr val="bg1"/>
                </a:solidFill>
              </a:rPr>
              <a:t>fork by Nick Bluth from the Noun Project</a:t>
            </a:r>
            <a:br>
              <a:rPr lang="en-US" sz="1200" dirty="0">
                <a:solidFill>
                  <a:schemeClr val="bg1"/>
                </a:solidFill>
              </a:rPr>
            </a:br>
            <a:r>
              <a:rPr lang="en-US" sz="1200" dirty="0">
                <a:solidFill>
                  <a:schemeClr val="bg1"/>
                </a:solidFill>
              </a:rPr>
              <a:t>commit by Yuri Mazursky from the Noun Project</a:t>
            </a:r>
            <a:br>
              <a:rPr lang="en-US" sz="1200" dirty="0">
                <a:solidFill>
                  <a:schemeClr val="bg1"/>
                </a:solidFill>
              </a:rPr>
            </a:br>
            <a:r>
              <a:rPr lang="en-US" sz="1200" dirty="0">
                <a:solidFill>
                  <a:schemeClr val="bg1"/>
                </a:solidFill>
              </a:rPr>
              <a:t>Star by </a:t>
            </a:r>
            <a:r>
              <a:rPr lang="en-US" sz="1200" dirty="0" err="1">
                <a:solidFill>
                  <a:schemeClr val="bg1"/>
                </a:solidFill>
              </a:rPr>
              <a:t>iconsphere</a:t>
            </a:r>
            <a:r>
              <a:rPr lang="en-US" sz="1200" dirty="0">
                <a:solidFill>
                  <a:schemeClr val="bg1"/>
                </a:solidFill>
              </a:rPr>
              <a:t> from the Noun Project</a:t>
            </a:r>
            <a:endParaRPr lang="de-DE" sz="1800" dirty="0">
              <a:solidFill>
                <a:schemeClr val="bg1"/>
              </a:solidFill>
            </a:endParaRPr>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Mögliche Lösungen für Request Problem</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4577472" cy="646331"/>
          </a:xfrm>
          <a:prstGeom prst="rect">
            <a:avLst/>
          </a:prstGeom>
          <a:noFill/>
        </p:spPr>
        <p:txBody>
          <a:bodyPr wrap="none" rtlCol="0">
            <a:spAutoFit/>
          </a:bodyPr>
          <a:lstStyle/>
          <a:p>
            <a:r>
              <a:rPr lang="de-DE" b="1" dirty="0">
                <a:solidFill>
                  <a:schemeClr val="bg1"/>
                </a:solidFill>
              </a:rPr>
              <a:t>naiv</a:t>
            </a:r>
            <a:r>
              <a:rPr lang="de-DE" dirty="0">
                <a:solidFill>
                  <a:schemeClr val="bg1"/>
                </a:solidFill>
              </a:rPr>
              <a:t>: 	</a:t>
            </a:r>
          </a:p>
          <a:p>
            <a:r>
              <a:rPr lang="de-DE" dirty="0">
                <a:solidFill>
                  <a:schemeClr val="bg1"/>
                </a:solidFill>
              </a:rPr>
              <a:t>packe alle Infos für einen Post in eine </a:t>
            </a:r>
            <a:r>
              <a:rPr lang="de-DE" dirty="0" err="1">
                <a:solidFill>
                  <a:schemeClr val="bg1"/>
                </a:solidFill>
              </a:rPr>
              <a:t>Resource</a:t>
            </a:r>
            <a:endParaRPr lang="de-DE" dirty="0">
              <a:solidFill>
                <a:schemeClr val="bg1"/>
              </a:solidFill>
            </a:endParaRP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2878114"/>
            <a:ext cx="3877985" cy="646331"/>
          </a:xfrm>
          <a:prstGeom prst="rect">
            <a:avLst/>
          </a:prstGeom>
          <a:noFill/>
        </p:spPr>
        <p:txBody>
          <a:bodyPr wrap="none" rtlCol="0">
            <a:spAutoFit/>
          </a:bodyPr>
          <a:lstStyle/>
          <a:p>
            <a:r>
              <a:rPr lang="de-DE" b="1" dirty="0">
                <a:solidFill>
                  <a:schemeClr val="bg1"/>
                </a:solidFill>
              </a:rPr>
              <a:t>Query-Parameter / </a:t>
            </a:r>
            <a:r>
              <a:rPr lang="de-DE" b="1" dirty="0" err="1">
                <a:solidFill>
                  <a:schemeClr val="bg1"/>
                </a:solidFill>
              </a:rPr>
              <a:t>Projections</a:t>
            </a:r>
            <a:r>
              <a:rPr lang="de-DE" dirty="0">
                <a:solidFill>
                  <a:schemeClr val="bg1"/>
                </a:solidFill>
              </a:rPr>
              <a:t>: </a:t>
            </a:r>
          </a:p>
          <a:p>
            <a:r>
              <a:rPr lang="de-DE" dirty="0">
                <a:solidFill>
                  <a:schemeClr val="bg1"/>
                </a:solidFill>
              </a:rPr>
              <a:t>/</a:t>
            </a:r>
            <a:r>
              <a:rPr lang="de-DE" dirty="0" err="1">
                <a:solidFill>
                  <a:schemeClr val="bg1"/>
                </a:solidFill>
              </a:rPr>
              <a:t>api</a:t>
            </a:r>
            <a:r>
              <a:rPr lang="de-DE" dirty="0">
                <a:solidFill>
                  <a:schemeClr val="bg1"/>
                </a:solidFill>
              </a:rPr>
              <a:t>/</a:t>
            </a:r>
            <a:r>
              <a:rPr lang="de-DE" dirty="0" err="1">
                <a:solidFill>
                  <a:schemeClr val="bg1"/>
                </a:solidFill>
              </a:rPr>
              <a:t>posts?withComments</a:t>
            </a:r>
            <a:r>
              <a:rPr lang="de-DE" dirty="0">
                <a:solidFill>
                  <a:schemeClr val="bg1"/>
                </a:solidFill>
              </a:rPr>
              <a:t>=</a:t>
            </a:r>
            <a:r>
              <a:rPr lang="de-DE" dirty="0" err="1">
                <a:solidFill>
                  <a:schemeClr val="bg1"/>
                </a:solidFill>
              </a:rPr>
              <a:t>true</a:t>
            </a:r>
            <a:r>
              <a:rPr lang="de-DE" dirty="0">
                <a:solidFill>
                  <a:schemeClr val="bg1"/>
                </a:solidFill>
              </a:rPr>
              <a:t>…	</a:t>
            </a:r>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231783"/>
            <a:ext cx="7105920" cy="369332"/>
          </a:xfrm>
          <a:prstGeom prst="rect">
            <a:avLst/>
          </a:prstGeom>
          <a:noFill/>
        </p:spPr>
        <p:txBody>
          <a:bodyPr wrap="none" rtlCol="0">
            <a:spAutoFit/>
          </a:bodyPr>
          <a:lstStyle/>
          <a:p>
            <a:r>
              <a:rPr lang="de-DE" dirty="0">
                <a:solidFill>
                  <a:schemeClr val="bg1"/>
                </a:solidFill>
              </a:rPr>
              <a:t>- </a:t>
            </a:r>
            <a:r>
              <a:rPr lang="de-DE" dirty="0" err="1">
                <a:solidFill>
                  <a:schemeClr val="bg1"/>
                </a:solidFill>
              </a:rPr>
              <a:t>Overfetching</a:t>
            </a:r>
            <a:r>
              <a:rPr lang="de-DE" dirty="0">
                <a:solidFill>
                  <a:schemeClr val="bg1"/>
                </a:solidFill>
              </a:rPr>
              <a:t>, Hypermedia sinnfrei, da nichts mehr verlinkt werden muss</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524445"/>
            <a:ext cx="2731902" cy="369332"/>
          </a:xfrm>
          <a:prstGeom prst="rect">
            <a:avLst/>
          </a:prstGeom>
          <a:noFill/>
        </p:spPr>
        <p:txBody>
          <a:bodyPr wrap="none" rtlCol="0">
            <a:spAutoFit/>
          </a:bodyPr>
          <a:lstStyle/>
          <a:p>
            <a:r>
              <a:rPr lang="de-DE" dirty="0">
                <a:solidFill>
                  <a:schemeClr val="bg1"/>
                </a:solidFill>
              </a:rPr>
              <a:t>- wird schnell sehr komplex</a:t>
            </a:r>
          </a:p>
        </p:txBody>
      </p:sp>
      <p:sp>
        <p:nvSpPr>
          <p:cNvPr id="9" name="Textfeld 8">
            <a:extLst>
              <a:ext uri="{FF2B5EF4-FFF2-40B4-BE49-F238E27FC236}">
                <a16:creationId xmlns:a16="http://schemas.microsoft.com/office/drawing/2014/main" id="{10A167D3-DC4E-421C-86F5-6A4527096516}"/>
              </a:ext>
            </a:extLst>
          </p:cNvPr>
          <p:cNvSpPr txBox="1"/>
          <p:nvPr/>
        </p:nvSpPr>
        <p:spPr>
          <a:xfrm>
            <a:off x="1249680" y="4170776"/>
            <a:ext cx="2954655" cy="369332"/>
          </a:xfrm>
          <a:prstGeom prst="rect">
            <a:avLst/>
          </a:prstGeom>
          <a:noFill/>
        </p:spPr>
        <p:txBody>
          <a:bodyPr wrap="none" rtlCol="0">
            <a:spAutoFit/>
          </a:bodyPr>
          <a:lstStyle/>
          <a:p>
            <a:r>
              <a:rPr lang="de-DE" b="1" dirty="0">
                <a:solidFill>
                  <a:schemeClr val="bg1"/>
                </a:solidFill>
              </a:rPr>
              <a:t>View-spezifische </a:t>
            </a:r>
            <a:r>
              <a:rPr lang="de-DE" b="1" dirty="0" err="1">
                <a:solidFill>
                  <a:schemeClr val="bg1"/>
                </a:solidFill>
              </a:rPr>
              <a:t>Resourcen</a:t>
            </a:r>
            <a:r>
              <a:rPr lang="de-DE" b="1" dirty="0">
                <a:solidFill>
                  <a:schemeClr val="bg1"/>
                </a:solidFill>
              </a:rPr>
              <a:t>:</a:t>
            </a:r>
            <a:r>
              <a:rPr lang="de-DE" dirty="0">
                <a:solidFill>
                  <a:schemeClr val="bg1"/>
                </a:solidFill>
              </a:rPr>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540108"/>
            <a:ext cx="3260316" cy="369332"/>
          </a:xfrm>
          <a:prstGeom prst="rect">
            <a:avLst/>
          </a:prstGeom>
          <a:noFill/>
        </p:spPr>
        <p:txBody>
          <a:bodyPr wrap="none" rtlCol="0">
            <a:spAutoFit/>
          </a:bodyPr>
          <a:lstStyle/>
          <a:p>
            <a:r>
              <a:rPr lang="de-DE" dirty="0">
                <a:solidFill>
                  <a:schemeClr val="bg1"/>
                </a:solidFill>
              </a:rPr>
              <a:t>- Kopplung von Client und Server</a:t>
            </a:r>
          </a:p>
        </p:txBody>
      </p:sp>
    </p:spTree>
    <p:extLst>
      <p:ext uri="{BB962C8B-B14F-4D97-AF65-F5344CB8AC3E}">
        <p14:creationId xmlns:p14="http://schemas.microsoft.com/office/powerpoint/2010/main" val="183039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solidFill>
                  <a:schemeClr val="bg1"/>
                </a:solidFill>
              </a:rPr>
              <a:t>GraphQL</a:t>
            </a:r>
            <a:endParaRPr lang="de-DE" dirty="0">
              <a:solidFill>
                <a:schemeClr val="bg1"/>
              </a:solidFill>
            </a:endParaRPr>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solidFill>
                  <a:schemeClr val="bg1"/>
                </a:solidFill>
              </a:rPr>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solidFill>
                  <a:schemeClr val="bg1"/>
                </a:solidFill>
              </a:rPr>
              <a:t>sprache</a:t>
            </a:r>
            <a:r>
              <a:rPr lang="de-DE" sz="2400" dirty="0">
                <a:solidFill>
                  <a:schemeClr val="bg1"/>
                </a:solidFill>
              </a:rPr>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solidFill>
                  <a:schemeClr val="bg2"/>
                </a:solidFill>
                <a:hlinkClick r:id="rId2">
                  <a:extLst>
                    <a:ext uri="{A12FA001-AC4F-418D-AE19-62706E023703}">
                      <ahyp:hlinkClr xmlns:ahyp="http://schemas.microsoft.com/office/drawing/2018/hyperlinkcolor" val="tx"/>
                    </a:ext>
                  </a:extLst>
                </a:hlinkClick>
              </a:rPr>
              <a:t>https://github.com/graphql/graphql-js</a:t>
            </a:r>
            <a:endParaRPr lang="de-DE" dirty="0">
              <a:solidFill>
                <a:schemeClr val="bg2"/>
              </a:solidFill>
            </a:endParaRPr>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solidFill>
                  <a:schemeClr val="bg2"/>
                </a:solidFill>
                <a:hlinkClick r:id="rId5">
                  <a:extLst>
                    <a:ext uri="{A12FA001-AC4F-418D-AE19-62706E023703}">
                      <ahyp:hlinkClr xmlns:ahyp="http://schemas.microsoft.com/office/drawing/2018/hyperlinkcolor" val="tx"/>
                    </a:ext>
                  </a:extLst>
                </a:hlinkClick>
              </a:rPr>
              <a:t>https://graphql.github.io/graphql-spec/</a:t>
            </a:r>
            <a:endParaRPr lang="de-DE" dirty="0">
              <a:solidFill>
                <a:schemeClr val="bg2"/>
              </a:solidFill>
            </a:endParaRPr>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solidFill>
                  <a:schemeClr val="bg1"/>
                </a:solidFill>
              </a:rPr>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solidFill>
                  <a:schemeClr val="bg1"/>
                </a:solidFill>
              </a:rPr>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solidFill>
                  <a:schemeClr val="bg1"/>
                </a:solidFill>
              </a:rPr>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solidFill>
                  <a:schemeClr val="bg1"/>
                </a:solidFill>
              </a:rPr>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solidFill>
                  <a:schemeClr val="bg2">
                    <a:lumMod val="75000"/>
                  </a:schemeClr>
                </a:solidFill>
              </a:rPr>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solidFill>
                  <a:schemeClr val="bg1"/>
                </a:solidFill>
              </a:rPr>
              <a:t>GitHub, Pinterest, Twitter, Sky, New York Times, </a:t>
            </a:r>
            <a:r>
              <a:rPr lang="de-DE" dirty="0" err="1">
                <a:solidFill>
                  <a:schemeClr val="bg1"/>
                </a:solidFill>
              </a:rPr>
              <a:t>Shopify</a:t>
            </a:r>
            <a:r>
              <a:rPr lang="de-DE" dirty="0">
                <a:solidFill>
                  <a:schemeClr val="bg1"/>
                </a:solidFill>
              </a:rPr>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endParaRPr lang="de-DE" dirty="0">
              <a:solidFill>
                <a:schemeClr val="bg1"/>
              </a:solidFill>
            </a:endParaRPr>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bg1"/>
                </a:solidFill>
              </a:rPr>
              <a:t>/</a:t>
            </a:r>
            <a:r>
              <a:rPr lang="de-DE" dirty="0" err="1">
                <a:solidFill>
                  <a:schemeClr val="bg1"/>
                </a:solidFill>
              </a:rPr>
              <a:t>graphql</a:t>
            </a:r>
            <a:r>
              <a:rPr lang="de-DE" dirty="0">
                <a:solidFill>
                  <a:schemeClr val="bg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r>
              <a:rPr lang="de-DE" dirty="0">
                <a:solidFill>
                  <a:schemeClr val="bg1"/>
                </a:solidFill>
              </a:rPr>
              <a:t> - Anfrage</a:t>
            </a:r>
          </a:p>
        </p:txBody>
      </p:sp>
    </p:spTree>
    <p:extLst>
      <p:ext uri="{BB962C8B-B14F-4D97-AF65-F5344CB8AC3E}">
        <p14:creationId xmlns:p14="http://schemas.microsoft.com/office/powerpoint/2010/main" val="34517127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2289</Words>
  <Application>Microsoft Office PowerPoint</Application>
  <PresentationFormat>Breitbild</PresentationFormat>
  <Paragraphs>472</Paragraphs>
  <Slides>55</Slides>
  <Notes>27</Notes>
  <HiddenSlides>3</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55</vt:i4>
      </vt:variant>
    </vt:vector>
  </HeadingPairs>
  <TitlesOfParts>
    <vt:vector size="62" baseType="lpstr">
      <vt:lpstr>Arial</vt:lpstr>
      <vt:lpstr>Calibri</vt:lpstr>
      <vt:lpstr>Calibri Light</vt:lpstr>
      <vt:lpstr>Consolas</vt:lpstr>
      <vt:lpstr>Fira Code</vt:lpstr>
      <vt:lpstr>Segoe UI</vt:lpstr>
      <vt:lpstr>Office</vt:lpstr>
      <vt:lpstr>GraphQL</vt:lpstr>
      <vt:lpstr>PowerPoint-Präsentation</vt:lpstr>
      <vt:lpstr>REST</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Object Types</vt:lpstr>
      <vt:lpstr>Object Types</vt:lpstr>
      <vt:lpstr>PowerPoint-Präsentation</vt:lpstr>
      <vt:lpstr>PowerPoint-Präsentation</vt:lpstr>
      <vt:lpstr>PowerPoint-Präsentation</vt:lpstr>
      <vt:lpstr>Demo Time –  Hello World</vt:lpstr>
      <vt:lpstr>Demo Time –  Simple Blog App</vt:lpstr>
      <vt:lpstr>PowerPoint-Präsentation</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Nachteile</vt:lpstr>
      <vt:lpstr>Zusammenfassung</vt:lpstr>
      <vt:lpstr>Zusammenfassung</vt:lpstr>
      <vt:lpstr>One More Thing (.net Server, wip für .net day ;) )</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157</cp:revision>
  <dcterms:created xsi:type="dcterms:W3CDTF">2019-03-19T14:10:26Z</dcterms:created>
  <dcterms:modified xsi:type="dcterms:W3CDTF">2019-03-31T20:43:52Z</dcterms:modified>
</cp:coreProperties>
</file>