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329" r:id="rId4"/>
    <p:sldId id="269" r:id="rId5"/>
    <p:sldId id="332" r:id="rId6"/>
    <p:sldId id="338" r:id="rId7"/>
    <p:sldId id="287" r:id="rId8"/>
    <p:sldId id="288" r:id="rId9"/>
    <p:sldId id="289" r:id="rId10"/>
    <p:sldId id="305" r:id="rId11"/>
    <p:sldId id="306" r:id="rId12"/>
    <p:sldId id="307" r:id="rId13"/>
    <p:sldId id="308" r:id="rId14"/>
    <p:sldId id="309" r:id="rId15"/>
    <p:sldId id="310" r:id="rId16"/>
    <p:sldId id="311" r:id="rId17"/>
    <p:sldId id="281" r:id="rId18"/>
    <p:sldId id="323" r:id="rId19"/>
    <p:sldId id="290" r:id="rId20"/>
    <p:sldId id="291" r:id="rId21"/>
    <p:sldId id="292" r:id="rId22"/>
    <p:sldId id="293" r:id="rId23"/>
    <p:sldId id="294" r:id="rId24"/>
    <p:sldId id="333" r:id="rId25"/>
    <p:sldId id="303" r:id="rId26"/>
    <p:sldId id="273" r:id="rId27"/>
    <p:sldId id="301" r:id="rId28"/>
    <p:sldId id="302" r:id="rId29"/>
    <p:sldId id="304" r:id="rId30"/>
    <p:sldId id="298" r:id="rId31"/>
    <p:sldId id="300" r:id="rId32"/>
    <p:sldId id="259" r:id="rId33"/>
    <p:sldId id="334" r:id="rId34"/>
    <p:sldId id="283" r:id="rId35"/>
    <p:sldId id="266" r:id="rId36"/>
    <p:sldId id="312" r:id="rId37"/>
    <p:sldId id="331" r:id="rId38"/>
    <p:sldId id="324" r:id="rId39"/>
    <p:sldId id="265" r:id="rId40"/>
    <p:sldId id="316" r:id="rId41"/>
    <p:sldId id="320" r:id="rId42"/>
    <p:sldId id="321" r:id="rId43"/>
    <p:sldId id="314" r:id="rId44"/>
    <p:sldId id="322" r:id="rId45"/>
    <p:sldId id="335" r:id="rId46"/>
    <p:sldId id="313" r:id="rId47"/>
    <p:sldId id="279" r:id="rId48"/>
    <p:sldId id="276" r:id="rId49"/>
    <p:sldId id="268" r:id="rId50"/>
    <p:sldId id="330" r:id="rId51"/>
    <p:sldId id="341" r:id="rId52"/>
    <p:sldId id="343" r:id="rId53"/>
    <p:sldId id="340" r:id="rId54"/>
    <p:sldId id="337" r:id="rId55"/>
    <p:sldId id="339" r:id="rId56"/>
    <p:sldId id="280" r:id="rId57"/>
    <p:sldId id="326" r:id="rId58"/>
    <p:sldId id="270" r:id="rId5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7C0"/>
    <a:srgbClr val="E10098"/>
    <a:srgbClr val="FFB86C"/>
    <a:srgbClr val="BD93F9"/>
    <a:srgbClr val="8BE9FD"/>
    <a:srgbClr val="50FA7B"/>
    <a:srgbClr val="3D464F"/>
    <a:srgbClr val="F1FA8C"/>
    <a:srgbClr val="D0D981"/>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86486" autoAdjust="0"/>
  </p:normalViewPr>
  <p:slideViewPr>
    <p:cSldViewPr snapToGrid="0" showGuides="1">
      <p:cViewPr>
        <p:scale>
          <a:sx n="75" d="100"/>
          <a:sy n="75" d="100"/>
        </p:scale>
        <p:origin x="1488" y="6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036E5-7FF6-491F-BDEF-E833DBCA9680}" type="datetimeFigureOut">
              <a:rPr lang="de-DE" smtClean="0"/>
              <a:t>01.04.2019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A4F0-27A8-4C6D-A90A-FB4CDD31FFC6}" type="slidenum">
              <a:rPr lang="de-DE" smtClean="0"/>
              <a:t>‹Nr.›</a:t>
            </a:fld>
            <a:endParaRPr lang="de-DE"/>
          </a:p>
        </p:txBody>
      </p:sp>
    </p:spTree>
    <p:extLst>
      <p:ext uri="{BB962C8B-B14F-4D97-AF65-F5344CB8AC3E}">
        <p14:creationId xmlns:p14="http://schemas.microsoft.com/office/powerpoint/2010/main" val="426787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facebook.github.io/graphql/October2016/#sec-Data"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1</a:t>
            </a:fld>
            <a:endParaRPr lang="de-DE"/>
          </a:p>
        </p:txBody>
      </p:sp>
    </p:spTree>
    <p:extLst>
      <p:ext uri="{BB962C8B-B14F-4D97-AF65-F5344CB8AC3E}">
        <p14:creationId xmlns:p14="http://schemas.microsoft.com/office/powerpoint/2010/main" val="2286197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20</a:t>
            </a:fld>
            <a:endParaRPr lang="de-DE"/>
          </a:p>
        </p:txBody>
      </p:sp>
    </p:spTree>
    <p:extLst>
      <p:ext uri="{BB962C8B-B14F-4D97-AF65-F5344CB8AC3E}">
        <p14:creationId xmlns:p14="http://schemas.microsoft.com/office/powerpoint/2010/main" val="3704860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21</a:t>
            </a:fld>
            <a:endParaRPr lang="de-DE"/>
          </a:p>
        </p:txBody>
      </p:sp>
    </p:spTree>
    <p:extLst>
      <p:ext uri="{BB962C8B-B14F-4D97-AF65-F5344CB8AC3E}">
        <p14:creationId xmlns:p14="http://schemas.microsoft.com/office/powerpoint/2010/main" val="2094132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22</a:t>
            </a:fld>
            <a:endParaRPr lang="de-DE"/>
          </a:p>
        </p:txBody>
      </p:sp>
    </p:spTree>
    <p:extLst>
      <p:ext uri="{BB962C8B-B14F-4D97-AF65-F5344CB8AC3E}">
        <p14:creationId xmlns:p14="http://schemas.microsoft.com/office/powerpoint/2010/main" val="2996534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23</a:t>
            </a:fld>
            <a:endParaRPr lang="de-DE"/>
          </a:p>
        </p:txBody>
      </p:sp>
    </p:spTree>
    <p:extLst>
      <p:ext uri="{BB962C8B-B14F-4D97-AF65-F5344CB8AC3E}">
        <p14:creationId xmlns:p14="http://schemas.microsoft.com/office/powerpoint/2010/main" val="970813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a:t>
            </a:r>
            <a:r>
              <a:rPr lang="de-DE" dirty="0"/>
              <a:t>: </a:t>
            </a:r>
            <a:r>
              <a:rPr lang="de-DE" dirty="0" err="1"/>
              <a:t>signed</a:t>
            </a:r>
            <a:r>
              <a:rPr lang="de-DE" dirty="0"/>
              <a:t> 32bit integer</a:t>
            </a:r>
          </a:p>
          <a:p>
            <a:r>
              <a:rPr lang="de-DE" dirty="0" err="1"/>
              <a:t>Float</a:t>
            </a:r>
            <a:r>
              <a:rPr lang="de-DE" dirty="0"/>
              <a:t> </a:t>
            </a:r>
            <a:r>
              <a:rPr lang="de-DE" dirty="0" err="1"/>
              <a:t>signed</a:t>
            </a:r>
            <a:r>
              <a:rPr lang="de-DE" dirty="0"/>
              <a:t> double </a:t>
            </a:r>
            <a:r>
              <a:rPr lang="de-DE" dirty="0" err="1"/>
              <a:t>precision</a:t>
            </a:r>
            <a:r>
              <a:rPr lang="de-DE" dirty="0"/>
              <a:t> </a:t>
            </a:r>
            <a:r>
              <a:rPr lang="de-DE" dirty="0" err="1"/>
              <a:t>float</a:t>
            </a:r>
            <a:endParaRPr lang="de-DE" dirty="0"/>
          </a:p>
          <a:p>
            <a:r>
              <a:rPr lang="de-DE" dirty="0"/>
              <a:t>String: UTF-8 </a:t>
            </a:r>
            <a:r>
              <a:rPr lang="de-DE" dirty="0" err="1"/>
              <a:t>character</a:t>
            </a:r>
            <a:r>
              <a:rPr lang="de-DE" dirty="0"/>
              <a:t> </a:t>
            </a:r>
            <a:r>
              <a:rPr lang="de-DE" dirty="0" err="1"/>
              <a:t>sequenz</a:t>
            </a:r>
            <a:endParaRPr lang="de-DE" dirty="0"/>
          </a:p>
          <a:p>
            <a:r>
              <a:rPr lang="de-DE" dirty="0"/>
              <a:t>Boolean: </a:t>
            </a:r>
            <a:r>
              <a:rPr lang="de-DE" dirty="0" err="1"/>
              <a:t>true</a:t>
            </a:r>
            <a:r>
              <a:rPr lang="de-DE" dirty="0"/>
              <a:t> / </a:t>
            </a:r>
            <a:r>
              <a:rPr lang="de-DE" dirty="0" err="1"/>
              <a:t>false</a:t>
            </a:r>
            <a:endParaRPr lang="de-DE" dirty="0"/>
          </a:p>
          <a:p>
            <a:r>
              <a:rPr lang="de-DE" dirty="0"/>
              <a:t>Date: wird von manchen </a:t>
            </a:r>
            <a:r>
              <a:rPr lang="de-DE" dirty="0" err="1"/>
              <a:t>libraries</a:t>
            </a:r>
            <a:r>
              <a:rPr lang="de-DE" dirty="0"/>
              <a:t> schon implementiert, wenn nicht bieten die Frameworks an, eigene Scalar Typen zu implementieren.</a:t>
            </a:r>
          </a:p>
          <a:p>
            <a:r>
              <a:rPr lang="de-DE" dirty="0"/>
              <a:t>ID: </a:t>
            </a:r>
            <a:r>
              <a:rPr lang="de-DE" dirty="0" err="1"/>
              <a:t>unique</a:t>
            </a:r>
            <a:r>
              <a:rPr lang="de-DE" dirty="0"/>
              <a:t> </a:t>
            </a:r>
            <a:r>
              <a:rPr lang="de-DE" dirty="0" err="1"/>
              <a:t>identifier</a:t>
            </a:r>
            <a:r>
              <a:rPr lang="de-DE" dirty="0"/>
              <a:t>, um </a:t>
            </a:r>
            <a:r>
              <a:rPr lang="de-DE" dirty="0" err="1"/>
              <a:t>objekt</a:t>
            </a:r>
            <a:r>
              <a:rPr lang="de-DE" dirty="0"/>
              <a:t> wieder zu holen, oder als </a:t>
            </a:r>
            <a:r>
              <a:rPr lang="de-DE" dirty="0" err="1"/>
              <a:t>schlüssel</a:t>
            </a:r>
            <a:r>
              <a:rPr lang="de-DE" dirty="0"/>
              <a:t> für eine </a:t>
            </a:r>
            <a:r>
              <a:rPr lang="de-DE" dirty="0" err="1"/>
              <a:t>cache</a:t>
            </a:r>
            <a:r>
              <a:rPr lang="de-DE" dirty="0"/>
              <a:t> </a:t>
            </a:r>
            <a:r>
              <a:rPr lang="de-DE" dirty="0" err="1"/>
              <a:t>implementierung</a:t>
            </a:r>
            <a:r>
              <a:rPr lang="de-DE" dirty="0"/>
              <a:t>; wird auf die gleiche weise wie ein </a:t>
            </a:r>
            <a:r>
              <a:rPr lang="de-DE" dirty="0" err="1"/>
              <a:t>string</a:t>
            </a:r>
            <a:r>
              <a:rPr lang="de-DE" dirty="0"/>
              <a:t> serialisiert</a:t>
            </a:r>
          </a:p>
        </p:txBody>
      </p:sp>
      <p:sp>
        <p:nvSpPr>
          <p:cNvPr id="4" name="Foliennummernplatzhalter 3"/>
          <p:cNvSpPr>
            <a:spLocks noGrp="1"/>
          </p:cNvSpPr>
          <p:nvPr>
            <p:ph type="sldNum" sz="quarter" idx="5"/>
          </p:nvPr>
        </p:nvSpPr>
        <p:spPr/>
        <p:txBody>
          <a:bodyPr/>
          <a:lstStyle/>
          <a:p>
            <a:fld id="{4951A4F0-27A8-4C6D-A90A-FB4CDD31FFC6}" type="slidenum">
              <a:rPr lang="de-DE" smtClean="0"/>
              <a:t>24</a:t>
            </a:fld>
            <a:endParaRPr lang="de-DE"/>
          </a:p>
        </p:txBody>
      </p:sp>
    </p:spTree>
    <p:extLst>
      <p:ext uri="{BB962C8B-B14F-4D97-AF65-F5344CB8AC3E}">
        <p14:creationId xmlns:p14="http://schemas.microsoft.com/office/powerpoint/2010/main" val="1288450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25</a:t>
            </a:fld>
            <a:endParaRPr lang="de-DE"/>
          </a:p>
        </p:txBody>
      </p:sp>
    </p:spTree>
    <p:extLst>
      <p:ext uri="{BB962C8B-B14F-4D97-AF65-F5344CB8AC3E}">
        <p14:creationId xmlns:p14="http://schemas.microsoft.com/office/powerpoint/2010/main" val="1973032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26</a:t>
            </a:fld>
            <a:endParaRPr lang="de-DE"/>
          </a:p>
        </p:txBody>
      </p:sp>
    </p:spTree>
    <p:extLst>
      <p:ext uri="{BB962C8B-B14F-4D97-AF65-F5344CB8AC3E}">
        <p14:creationId xmlns:p14="http://schemas.microsoft.com/office/powerpoint/2010/main" val="356632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27</a:t>
            </a:fld>
            <a:endParaRPr lang="de-DE"/>
          </a:p>
        </p:txBody>
      </p:sp>
    </p:spTree>
    <p:extLst>
      <p:ext uri="{BB962C8B-B14F-4D97-AF65-F5344CB8AC3E}">
        <p14:creationId xmlns:p14="http://schemas.microsoft.com/office/powerpoint/2010/main" val="251186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28</a:t>
            </a:fld>
            <a:endParaRPr lang="de-DE"/>
          </a:p>
        </p:txBody>
      </p:sp>
    </p:spTree>
    <p:extLst>
      <p:ext uri="{BB962C8B-B14F-4D97-AF65-F5344CB8AC3E}">
        <p14:creationId xmlns:p14="http://schemas.microsoft.com/office/powerpoint/2010/main" val="1847234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anpassen an </a:t>
            </a:r>
            <a:r>
              <a:rPr lang="de-DE" dirty="0" err="1"/>
              <a:t>vorlage</a:t>
            </a:r>
            <a:r>
              <a:rPr lang="de-DE" dirty="0"/>
              <a:t> Siehe </a:t>
            </a:r>
            <a:r>
              <a:rPr lang="de-DE" dirty="0" err="1"/>
              <a:t>skizze</a:t>
            </a:r>
            <a:r>
              <a:rPr lang="de-DE" dirty="0"/>
              <a:t> von </a:t>
            </a:r>
            <a:r>
              <a:rPr lang="de-DE" dirty="0" err="1"/>
              <a:t>matthias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33</a:t>
            </a:fld>
            <a:endParaRPr lang="de-DE"/>
          </a:p>
        </p:txBody>
      </p:sp>
    </p:spTree>
    <p:extLst>
      <p:ext uri="{BB962C8B-B14F-4D97-AF65-F5344CB8AC3E}">
        <p14:creationId xmlns:p14="http://schemas.microsoft.com/office/powerpoint/2010/main" val="4182998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Rest arbeitet mit </a:t>
            </a:r>
            <a:r>
              <a:rPr lang="de-DE" dirty="0" err="1"/>
              <a:t>Resourcen</a:t>
            </a:r>
            <a:r>
              <a:rPr lang="de-DE" dirty="0"/>
              <a:t>, verschiedene </a:t>
            </a:r>
            <a:r>
              <a:rPr lang="de-DE" dirty="0" err="1"/>
              <a:t>identifier</a:t>
            </a:r>
            <a:r>
              <a:rPr lang="de-DE" dirty="0"/>
              <a:t> für </a:t>
            </a:r>
            <a:r>
              <a:rPr lang="de-DE" dirty="0" err="1"/>
              <a:t>resourcen</a:t>
            </a:r>
            <a:r>
              <a:rPr lang="de-DE" dirty="0"/>
              <a:t> =&gt; </a:t>
            </a:r>
            <a:r>
              <a:rPr lang="de-DE" dirty="0" err="1"/>
              <a:t>url</a:t>
            </a:r>
            <a:r>
              <a:rPr lang="de-DE" dirty="0"/>
              <a:t> für </a:t>
            </a:r>
            <a:r>
              <a:rPr lang="de-DE" dirty="0" err="1"/>
              <a:t>resource</a:t>
            </a:r>
            <a:r>
              <a:rPr lang="de-DE" dirty="0"/>
              <a:t> (</a:t>
            </a:r>
            <a:r>
              <a:rPr lang="de-DE" dirty="0" err="1"/>
              <a:t>endpoint</a:t>
            </a:r>
            <a:r>
              <a:rPr lang="de-DE" dirty="0"/>
              <a:t>) sprich wenn mehrere </a:t>
            </a:r>
            <a:r>
              <a:rPr lang="de-DE" dirty="0" err="1"/>
              <a:t>Resourcen</a:t>
            </a:r>
            <a:r>
              <a:rPr lang="de-DE" dirty="0"/>
              <a:t> abgefragt werden müssen, dann werden auch verschiedene </a:t>
            </a:r>
            <a:r>
              <a:rPr lang="de-DE" dirty="0" err="1"/>
              <a:t>endpoints</a:t>
            </a:r>
            <a:r>
              <a:rPr lang="de-DE" dirty="0"/>
              <a:t> angesprochen.</a:t>
            </a:r>
          </a:p>
          <a:p>
            <a:r>
              <a:rPr lang="de-DE" dirty="0"/>
              <a:t>- Die Operation wird durch das Verb </a:t>
            </a:r>
            <a:r>
              <a:rPr lang="de-DE" dirty="0" err="1"/>
              <a:t>bzw</a:t>
            </a:r>
            <a:r>
              <a:rPr lang="de-DE" dirty="0"/>
              <a:t> http Methode bestimmt</a:t>
            </a:r>
          </a:p>
          <a:p>
            <a:r>
              <a:rPr lang="de-DE" dirty="0"/>
              <a:t>- Im Idealfall Hyperlinks zwischen den verschiedenen </a:t>
            </a:r>
            <a:r>
              <a:rPr lang="de-DE" dirty="0" err="1"/>
              <a:t>Resourcen</a:t>
            </a:r>
            <a:endParaRPr lang="de-DE" dirty="0"/>
          </a:p>
          <a:p>
            <a:pPr marL="171450" indent="-171450">
              <a:buFontTx/>
              <a:buChar char="-"/>
            </a:pPr>
            <a:r>
              <a:rPr lang="de-DE" dirty="0"/>
              <a:t>HTTP als Protokoll</a:t>
            </a:r>
          </a:p>
          <a:p>
            <a:pPr marL="171450" indent="-171450">
              <a:buFontTx/>
              <a:buChar char="-"/>
            </a:pPr>
            <a:r>
              <a:rPr lang="de-DE" dirty="0"/>
              <a:t>Verschiedene Repräsentationen der Antwort, z.B. JSON</a:t>
            </a:r>
          </a:p>
        </p:txBody>
      </p:sp>
      <p:sp>
        <p:nvSpPr>
          <p:cNvPr id="4" name="Foliennummernplatzhalter 3"/>
          <p:cNvSpPr>
            <a:spLocks noGrp="1"/>
          </p:cNvSpPr>
          <p:nvPr>
            <p:ph type="sldNum" sz="quarter" idx="5"/>
          </p:nvPr>
        </p:nvSpPr>
        <p:spPr/>
        <p:txBody>
          <a:bodyPr/>
          <a:lstStyle/>
          <a:p>
            <a:fld id="{4951A4F0-27A8-4C6D-A90A-FB4CDD31FFC6}" type="slidenum">
              <a:rPr lang="de-DE" smtClean="0"/>
              <a:t>3</a:t>
            </a:fld>
            <a:endParaRPr lang="de-DE"/>
          </a:p>
        </p:txBody>
      </p:sp>
    </p:spTree>
    <p:extLst>
      <p:ext uri="{BB962C8B-B14F-4D97-AF65-F5344CB8AC3E}">
        <p14:creationId xmlns:p14="http://schemas.microsoft.com/office/powerpoint/2010/main" val="4166114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The query arrives at the server.</a:t>
            </a:r>
          </a:p>
          <a:p>
            <a:r>
              <a:rPr lang="en-US" sz="1200" b="0" i="0" kern="1200" dirty="0">
                <a:solidFill>
                  <a:schemeClr val="tx1"/>
                </a:solidFill>
                <a:effectLst/>
                <a:latin typeface="+mn-lt"/>
                <a:ea typeface="+mn-ea"/>
                <a:cs typeface="+mn-cs"/>
              </a:rPr>
              <a:t>The server invokes the resolver for the root field user — let’s assume </a:t>
            </a:r>
            <a:r>
              <a:rPr lang="en-US" sz="1200" b="0" i="0" kern="1200" dirty="0" err="1">
                <a:solidFill>
                  <a:schemeClr val="tx1"/>
                </a:solidFill>
                <a:effectLst/>
                <a:latin typeface="+mn-lt"/>
                <a:ea typeface="+mn-ea"/>
                <a:cs typeface="+mn-cs"/>
              </a:rPr>
              <a:t>fetchUserById</a:t>
            </a:r>
            <a:r>
              <a:rPr lang="en-US" sz="1200" b="0" i="0" kern="1200" dirty="0">
                <a:solidFill>
                  <a:schemeClr val="tx1"/>
                </a:solidFill>
                <a:effectLst/>
                <a:latin typeface="+mn-lt"/>
                <a:ea typeface="+mn-ea"/>
                <a:cs typeface="+mn-cs"/>
              </a:rPr>
              <a:t> returns this object: { "id": "</a:t>
            </a:r>
            <a:r>
              <a:rPr lang="en-US" sz="1200" b="0" i="0" kern="1200" dirty="0" err="1">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"name": "Sarah" }</a:t>
            </a:r>
          </a:p>
          <a:p>
            <a:r>
              <a:rPr lang="en-US" sz="1200" b="0" i="0" kern="1200" dirty="0">
                <a:solidFill>
                  <a:schemeClr val="tx1"/>
                </a:solidFill>
                <a:effectLst/>
                <a:latin typeface="+mn-lt"/>
                <a:ea typeface="+mn-ea"/>
                <a:cs typeface="+mn-cs"/>
              </a:rPr>
              <a:t>The server invokes the resolver for the field id on the User type. The root input argument for this resolver is the return value from the previous invocation, so it can simply return root.id.</a:t>
            </a:r>
          </a:p>
          <a:p>
            <a:r>
              <a:rPr lang="en-US" sz="1200" b="0" i="0" kern="1200" dirty="0">
                <a:solidFill>
                  <a:schemeClr val="tx1"/>
                </a:solidFill>
                <a:effectLst/>
                <a:latin typeface="+mn-lt"/>
                <a:ea typeface="+mn-ea"/>
                <a:cs typeface="+mn-cs"/>
              </a:rPr>
              <a:t>Analogous to 3, but returns root.name in the end. (Note that 3 and 4 can happen in parallel.)</a:t>
            </a:r>
          </a:p>
          <a:p>
            <a:r>
              <a:rPr lang="en-US" sz="1200" b="0" i="0" kern="1200" dirty="0">
                <a:solidFill>
                  <a:schemeClr val="tx1"/>
                </a:solidFill>
                <a:effectLst/>
                <a:latin typeface="+mn-lt"/>
                <a:ea typeface="+mn-ea"/>
                <a:cs typeface="+mn-cs"/>
              </a:rPr>
              <a:t>The resolution process is terminated — finally the result gets wrapped with a </a:t>
            </a:r>
            <a:r>
              <a:rPr lang="en-US" sz="1200" b="0" i="0" kern="1200" dirty="0" err="1">
                <a:solidFill>
                  <a:schemeClr val="tx1"/>
                </a:solidFill>
                <a:effectLst/>
                <a:latin typeface="+mn-lt"/>
                <a:ea typeface="+mn-ea"/>
                <a:cs typeface="+mn-cs"/>
              </a:rPr>
              <a:t>datafield</a:t>
            </a:r>
            <a:r>
              <a:rPr lang="en-US" sz="1200" b="0" i="0" kern="1200" dirty="0">
                <a:solidFill>
                  <a:schemeClr val="tx1"/>
                </a:solidFill>
                <a:effectLst/>
                <a:latin typeface="+mn-lt"/>
                <a:ea typeface="+mn-ea"/>
                <a:cs typeface="+mn-cs"/>
              </a:rPr>
              <a:t> to </a:t>
            </a:r>
            <a:r>
              <a:rPr lang="en-US" sz="1200" b="0" i="0" u="none" strike="noStrike" kern="1200" dirty="0">
                <a:solidFill>
                  <a:schemeClr val="tx1"/>
                </a:solidFill>
                <a:effectLst/>
                <a:latin typeface="+mn-lt"/>
                <a:ea typeface="+mn-ea"/>
                <a:cs typeface="+mn-cs"/>
                <a:hlinkClick r:id="rId3"/>
              </a:rPr>
              <a:t>adhere to the </a:t>
            </a:r>
            <a:r>
              <a:rPr lang="en-US" sz="1200" b="0" i="0" u="none" strike="noStrike" kern="1200" dirty="0" err="1">
                <a:solidFill>
                  <a:schemeClr val="tx1"/>
                </a:solidFill>
                <a:effectLst/>
                <a:latin typeface="+mn-lt"/>
                <a:ea typeface="+mn-ea"/>
                <a:cs typeface="+mn-cs"/>
                <a:hlinkClick r:id="rId3"/>
              </a:rPr>
              <a:t>GraphQL</a:t>
            </a:r>
            <a:r>
              <a:rPr lang="en-US" sz="1200" b="0" i="0" u="none" strike="noStrike" kern="1200" dirty="0">
                <a:solidFill>
                  <a:schemeClr val="tx1"/>
                </a:solidFill>
                <a:effectLst/>
                <a:latin typeface="+mn-lt"/>
                <a:ea typeface="+mn-ea"/>
                <a:cs typeface="+mn-cs"/>
                <a:hlinkClick r:id="rId3"/>
              </a:rPr>
              <a:t> </a:t>
            </a:r>
            <a:r>
              <a:rPr lang="en-US" sz="1200" b="0" i="0" u="none" strike="noStrike" kern="1200">
                <a:solidFill>
                  <a:schemeClr val="tx1"/>
                </a:solidFill>
                <a:effectLst/>
                <a:latin typeface="+mn-lt"/>
                <a:ea typeface="+mn-ea"/>
                <a:cs typeface="+mn-cs"/>
                <a:hlinkClick r:id="rId3"/>
              </a:rPr>
              <a:t>spec</a:t>
            </a:r>
            <a:r>
              <a:rPr lang="en-US" sz="1200" b="0" i="0" kern="1200" smtClean="0">
                <a:solidFill>
                  <a:schemeClr val="tx1"/>
                </a:solidFill>
                <a:effectLst/>
                <a:latin typeface="+mn-lt"/>
                <a:ea typeface="+mn-ea"/>
                <a:cs typeface="+mn-cs"/>
              </a:rPr>
              <a:t>:</a:t>
            </a:r>
          </a:p>
          <a:p>
            <a:r>
              <a:rPr lang="en-US" sz="1200" b="0" i="0" kern="1200" smtClean="0">
                <a:solidFill>
                  <a:schemeClr val="tx1"/>
                </a:solidFill>
                <a:effectLst/>
                <a:latin typeface="+mn-lt"/>
                <a:ea typeface="+mn-ea"/>
                <a:cs typeface="+mn-cs"/>
              </a:rPr>
              <a:t>Step</a:t>
            </a:r>
            <a:r>
              <a:rPr lang="en-US" sz="1200" b="0" i="0" kern="1200" baseline="0" smtClean="0">
                <a:solidFill>
                  <a:schemeClr val="tx1"/>
                </a:solidFill>
                <a:effectLst/>
                <a:latin typeface="+mn-lt"/>
                <a:ea typeface="+mn-ea"/>
                <a:cs typeface="+mn-cs"/>
              </a:rPr>
              <a:t> by Step einbinden</a:t>
            </a:r>
            <a:endParaRPr lang="en-US" sz="1200" b="0" i="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34</a:t>
            </a:fld>
            <a:endParaRPr lang="de-DE"/>
          </a:p>
        </p:txBody>
      </p:sp>
    </p:spTree>
    <p:extLst>
      <p:ext uri="{BB962C8B-B14F-4D97-AF65-F5344CB8AC3E}">
        <p14:creationId xmlns:p14="http://schemas.microsoft.com/office/powerpoint/2010/main" val="3476681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35</a:t>
            </a:fld>
            <a:endParaRPr lang="de-DE"/>
          </a:p>
        </p:txBody>
      </p:sp>
    </p:spTree>
    <p:extLst>
      <p:ext uri="{BB962C8B-B14F-4D97-AF65-F5344CB8AC3E}">
        <p14:creationId xmlns:p14="http://schemas.microsoft.com/office/powerpoint/2010/main" val="3211781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36</a:t>
            </a:fld>
            <a:endParaRPr lang="de-DE"/>
          </a:p>
        </p:txBody>
      </p:sp>
    </p:spTree>
    <p:extLst>
      <p:ext uri="{BB962C8B-B14F-4D97-AF65-F5344CB8AC3E}">
        <p14:creationId xmlns:p14="http://schemas.microsoft.com/office/powerpoint/2010/main" val="590215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37</a:t>
            </a:fld>
            <a:endParaRPr lang="de-DE"/>
          </a:p>
        </p:txBody>
      </p:sp>
    </p:spTree>
    <p:extLst>
      <p:ext uri="{BB962C8B-B14F-4D97-AF65-F5344CB8AC3E}">
        <p14:creationId xmlns:p14="http://schemas.microsoft.com/office/powerpoint/2010/main" val="3150571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Mutations</a:t>
            </a:r>
            <a:r>
              <a:rPr lang="de-DE" dirty="0"/>
              <a:t> werden benutzt um Daten zu erstellen, upzudaten, oder zu löschen</a:t>
            </a:r>
          </a:p>
          <a:p>
            <a:r>
              <a:rPr lang="de-DE" dirty="0"/>
              <a:t>Mehrere </a:t>
            </a:r>
            <a:r>
              <a:rPr lang="de-DE" dirty="0" err="1"/>
              <a:t>Mutations</a:t>
            </a:r>
            <a:r>
              <a:rPr lang="de-DE" dirty="0"/>
              <a:t> können mit einem einzigen Request gesendet werden. Sie werden vom Server sequentiell, also in der Reihenfolge wie sie definiert wurden, abgearbeitet.</a:t>
            </a:r>
          </a:p>
        </p:txBody>
      </p:sp>
      <p:sp>
        <p:nvSpPr>
          <p:cNvPr id="4" name="Foliennummernplatzhalter 3"/>
          <p:cNvSpPr>
            <a:spLocks noGrp="1"/>
          </p:cNvSpPr>
          <p:nvPr>
            <p:ph type="sldNum" sz="quarter" idx="5"/>
          </p:nvPr>
        </p:nvSpPr>
        <p:spPr/>
        <p:txBody>
          <a:bodyPr/>
          <a:lstStyle/>
          <a:p>
            <a:fld id="{4951A4F0-27A8-4C6D-A90A-FB4CDD31FFC6}" type="slidenum">
              <a:rPr lang="de-DE" smtClean="0"/>
              <a:t>39</a:t>
            </a:fld>
            <a:endParaRPr lang="de-DE"/>
          </a:p>
        </p:txBody>
      </p:sp>
    </p:spTree>
    <p:extLst>
      <p:ext uri="{BB962C8B-B14F-4D97-AF65-F5344CB8AC3E}">
        <p14:creationId xmlns:p14="http://schemas.microsoft.com/office/powerpoint/2010/main" val="2770499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InputTypes</a:t>
            </a:r>
            <a:r>
              <a:rPr lang="de-DE" dirty="0"/>
              <a:t> notwendig, da bisher kennen  </a:t>
            </a:r>
          </a:p>
        </p:txBody>
      </p:sp>
      <p:sp>
        <p:nvSpPr>
          <p:cNvPr id="4" name="Foliennummernplatzhalter 3"/>
          <p:cNvSpPr>
            <a:spLocks noGrp="1"/>
          </p:cNvSpPr>
          <p:nvPr>
            <p:ph type="sldNum" sz="quarter" idx="5"/>
          </p:nvPr>
        </p:nvSpPr>
        <p:spPr/>
        <p:txBody>
          <a:bodyPr/>
          <a:lstStyle/>
          <a:p>
            <a:fld id="{4951A4F0-27A8-4C6D-A90A-FB4CDD31FFC6}" type="slidenum">
              <a:rPr lang="de-DE" smtClean="0"/>
              <a:t>40</a:t>
            </a:fld>
            <a:endParaRPr lang="de-DE"/>
          </a:p>
        </p:txBody>
      </p:sp>
    </p:spTree>
    <p:extLst>
      <p:ext uri="{BB962C8B-B14F-4D97-AF65-F5344CB8AC3E}">
        <p14:creationId xmlns:p14="http://schemas.microsoft.com/office/powerpoint/2010/main" val="4248759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50</a:t>
            </a:fld>
            <a:endParaRPr lang="de-DE"/>
          </a:p>
        </p:txBody>
      </p:sp>
    </p:spTree>
    <p:extLst>
      <p:ext uri="{BB962C8B-B14F-4D97-AF65-F5344CB8AC3E}">
        <p14:creationId xmlns:p14="http://schemas.microsoft.com/office/powerpoint/2010/main" val="2310014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51</a:t>
            </a:fld>
            <a:endParaRPr lang="de-DE"/>
          </a:p>
        </p:txBody>
      </p:sp>
    </p:spTree>
    <p:extLst>
      <p:ext uri="{BB962C8B-B14F-4D97-AF65-F5344CB8AC3E}">
        <p14:creationId xmlns:p14="http://schemas.microsoft.com/office/powerpoint/2010/main" val="2144589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53</a:t>
            </a:fld>
            <a:endParaRPr lang="de-DE"/>
          </a:p>
        </p:txBody>
      </p:sp>
    </p:spTree>
    <p:extLst>
      <p:ext uri="{BB962C8B-B14F-4D97-AF65-F5344CB8AC3E}">
        <p14:creationId xmlns:p14="http://schemas.microsoft.com/office/powerpoint/2010/main" val="24199009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Repo</a:t>
            </a:r>
            <a:r>
              <a:rPr lang="de-DE" dirty="0"/>
              <a:t> link, verwendete </a:t>
            </a:r>
            <a:r>
              <a:rPr lang="de-DE" dirty="0" err="1"/>
              <a:t>frameworks</a:t>
            </a:r>
            <a:r>
              <a:rPr lang="de-DE" dirty="0"/>
              <a:t>, </a:t>
            </a:r>
            <a:r>
              <a:rPr lang="de-DE" dirty="0" err="1"/>
              <a:t>docu</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57</a:t>
            </a:fld>
            <a:endParaRPr lang="de-DE"/>
          </a:p>
        </p:txBody>
      </p:sp>
    </p:spTree>
    <p:extLst>
      <p:ext uri="{BB962C8B-B14F-4D97-AF65-F5344CB8AC3E}">
        <p14:creationId xmlns:p14="http://schemas.microsoft.com/office/powerpoint/2010/main" val="37846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a:t>
            </a:fld>
            <a:endParaRPr lang="de-DE"/>
          </a:p>
        </p:txBody>
      </p:sp>
    </p:spTree>
    <p:extLst>
      <p:ext uri="{BB962C8B-B14F-4D97-AF65-F5344CB8AC3E}">
        <p14:creationId xmlns:p14="http://schemas.microsoft.com/office/powerpoint/2010/main" val="21897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Erfahrungen mit GraphQL</a:t>
            </a:r>
            <a:endParaRPr lang="de-DE"/>
          </a:p>
        </p:txBody>
      </p:sp>
      <p:sp>
        <p:nvSpPr>
          <p:cNvPr id="4" name="Foliennummernplatzhalter 3"/>
          <p:cNvSpPr>
            <a:spLocks noGrp="1"/>
          </p:cNvSpPr>
          <p:nvPr>
            <p:ph type="sldNum" sz="quarter" idx="10"/>
          </p:nvPr>
        </p:nvSpPr>
        <p:spPr/>
        <p:txBody>
          <a:bodyPr/>
          <a:lstStyle/>
          <a:p>
            <a:fld id="{4951A4F0-27A8-4C6D-A90A-FB4CDD31FFC6}" type="slidenum">
              <a:rPr lang="de-DE" smtClean="0"/>
              <a:t>58</a:t>
            </a:fld>
            <a:endParaRPr lang="de-DE"/>
          </a:p>
        </p:txBody>
      </p:sp>
    </p:spTree>
    <p:extLst>
      <p:ext uri="{BB962C8B-B14F-4D97-AF65-F5344CB8AC3E}">
        <p14:creationId xmlns:p14="http://schemas.microsoft.com/office/powerpoint/2010/main" val="129246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a:t>
            </a:fld>
            <a:endParaRPr lang="de-DE"/>
          </a:p>
        </p:txBody>
      </p:sp>
    </p:spTree>
    <p:extLst>
      <p:ext uri="{BB962C8B-B14F-4D97-AF65-F5344CB8AC3E}">
        <p14:creationId xmlns:p14="http://schemas.microsoft.com/office/powerpoint/2010/main" val="2391554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6</a:t>
            </a:fld>
            <a:endParaRPr lang="de-DE"/>
          </a:p>
        </p:txBody>
      </p:sp>
    </p:spTree>
    <p:extLst>
      <p:ext uri="{BB962C8B-B14F-4D97-AF65-F5344CB8AC3E}">
        <p14:creationId xmlns:p14="http://schemas.microsoft.com/office/powerpoint/2010/main" val="2468675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Ursprünglich von Facebook 2012 entwickelt, Grund: Schlechte Performance von ihren mobile Apps, Probleme alle Daten effizient aufzulösen; Mobile App benötigte andere Daten als Web App;</a:t>
            </a:r>
          </a:p>
          <a:p>
            <a:r>
              <a:rPr lang="de-DE" dirty="0"/>
              <a:t>Netflix und Coursera haben ähnliche Konzepte entwickelt, aber nur </a:t>
            </a:r>
            <a:r>
              <a:rPr lang="de-DE" dirty="0" err="1"/>
              <a:t>GraphQL</a:t>
            </a:r>
            <a:r>
              <a:rPr lang="de-DE" dirty="0"/>
              <a:t> hat bisher einen größeren </a:t>
            </a:r>
            <a:r>
              <a:rPr lang="de-DE" dirty="0" err="1"/>
              <a:t>Bekannheitsgrad</a:t>
            </a:r>
            <a:r>
              <a:rPr lang="de-DE" dirty="0"/>
              <a:t> und Akzeptanz erreicht</a:t>
            </a:r>
          </a:p>
          <a:p>
            <a:r>
              <a:rPr lang="de-DE" dirty="0"/>
              <a:t>2015 wurde die Spezifikation dann als Open Source veröffentlicht und stetig weiter entwickelt.</a:t>
            </a:r>
          </a:p>
        </p:txBody>
      </p:sp>
      <p:sp>
        <p:nvSpPr>
          <p:cNvPr id="4" name="Foliennummernplatzhalter 3"/>
          <p:cNvSpPr>
            <a:spLocks noGrp="1"/>
          </p:cNvSpPr>
          <p:nvPr>
            <p:ph type="sldNum" sz="quarter" idx="5"/>
          </p:nvPr>
        </p:nvSpPr>
        <p:spPr/>
        <p:txBody>
          <a:bodyPr/>
          <a:lstStyle/>
          <a:p>
            <a:fld id="{4951A4F0-27A8-4C6D-A90A-FB4CDD31FFC6}" type="slidenum">
              <a:rPr lang="de-DE" smtClean="0"/>
              <a:t>7</a:t>
            </a:fld>
            <a:endParaRPr lang="de-DE"/>
          </a:p>
        </p:txBody>
      </p:sp>
    </p:spTree>
    <p:extLst>
      <p:ext uri="{BB962C8B-B14F-4D97-AF65-F5344CB8AC3E}">
        <p14:creationId xmlns:p14="http://schemas.microsoft.com/office/powerpoint/2010/main" val="123729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Wird häufig mit Abfragesprache für Datenbanken verwechselt</a:t>
            </a:r>
          </a:p>
        </p:txBody>
      </p:sp>
      <p:sp>
        <p:nvSpPr>
          <p:cNvPr id="4" name="Foliennummernplatzhalter 3"/>
          <p:cNvSpPr>
            <a:spLocks noGrp="1"/>
          </p:cNvSpPr>
          <p:nvPr>
            <p:ph type="sldNum" sz="quarter" idx="5"/>
          </p:nvPr>
        </p:nvSpPr>
        <p:spPr/>
        <p:txBody>
          <a:bodyPr/>
          <a:lstStyle/>
          <a:p>
            <a:fld id="{4951A4F0-27A8-4C6D-A90A-FB4CDD31FFC6}" type="slidenum">
              <a:rPr lang="de-DE" smtClean="0"/>
              <a:t>9</a:t>
            </a:fld>
            <a:endParaRPr lang="de-DE"/>
          </a:p>
        </p:txBody>
      </p:sp>
    </p:spTree>
    <p:extLst>
      <p:ext uri="{BB962C8B-B14F-4D97-AF65-F5344CB8AC3E}">
        <p14:creationId xmlns:p14="http://schemas.microsoft.com/office/powerpoint/2010/main" val="1057408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18</a:t>
            </a:fld>
            <a:endParaRPr lang="de-DE"/>
          </a:p>
        </p:txBody>
      </p:sp>
    </p:spTree>
    <p:extLst>
      <p:ext uri="{BB962C8B-B14F-4D97-AF65-F5344CB8AC3E}">
        <p14:creationId xmlns:p14="http://schemas.microsoft.com/office/powerpoint/2010/main" val="151892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19</a:t>
            </a:fld>
            <a:endParaRPr lang="de-DE"/>
          </a:p>
        </p:txBody>
      </p:sp>
    </p:spTree>
    <p:extLst>
      <p:ext uri="{BB962C8B-B14F-4D97-AF65-F5344CB8AC3E}">
        <p14:creationId xmlns:p14="http://schemas.microsoft.com/office/powerpoint/2010/main" val="205308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7D273-AFA6-4DD1-B871-A6BC1C813F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B595D61-ED74-4C47-A421-67E4AA2F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A8D3AA-E8DC-4FDE-BAB6-0F02EBFC2898}"/>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B6C49A83-A467-4D25-9C6B-657BB925D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E228A7-0BC5-4E38-8279-1464734C757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205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24BDB-420B-472F-AF22-4FC4F305348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209198-AEE8-417E-AA0B-658C736BAD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7E0131-E416-49DE-8521-21AABE5F6C0D}"/>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3B24B7EF-CFA2-4954-8079-56B0560B17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B99ABA-FDFC-4EE6-9C1C-A189BBABA63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7997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FBC0B7-5B15-41A2-ACDF-732479CCE2A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A4CBB7-768F-41C6-A384-69D4674F4C7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C8A5E-2CFF-43DF-9C42-ADE09741025F}"/>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2CA41752-8219-4B4C-B3AC-B8241EB797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F2471C-66D3-4507-AE51-EF2F69A69AD8}"/>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60331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B6A-6E48-45F8-A6E6-76D79DE7C1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8F34C76-F8E6-449B-8CBB-18CCD84514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F1FEDF-C0C5-42AA-A0A8-46E99293BFF4}"/>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86CD3D70-D13F-406E-8198-F089A8C38EE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63E6FF-C004-400D-BB31-E354B4830D3C}"/>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4560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13915-06D9-4CF9-BED6-8A8A722BF4C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7087096-6601-4509-80B5-9861F0F42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63B69-2B17-4E71-9F38-D943F484FAFA}"/>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7ECAE02A-E3EC-44AE-87D9-6B1D02DD23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688F8D-A6DF-4BC6-93BF-A7A69956491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22682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719AB-5847-4339-A55B-5593DD4767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0F228E-C0BC-4360-9D14-62B2EC568C5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1CEB62-9402-4FF8-86FE-3B379B501D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E23CBC2-3470-4D15-8503-AF0853EAF794}"/>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6" name="Fußzeilenplatzhalter 5">
            <a:extLst>
              <a:ext uri="{FF2B5EF4-FFF2-40B4-BE49-F238E27FC236}">
                <a16:creationId xmlns:a16="http://schemas.microsoft.com/office/drawing/2014/main" id="{62B9DF26-2CF8-4EF8-AE71-4BE5D00364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953710-85B7-49C9-B63E-AC5BF0072C9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48346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6F671-C8F7-4021-A13A-54782A4405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9B9939-2112-4F03-AAC0-9FADC2511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E549FC8-3B02-417F-B6BF-1DAAC7CBB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42D0D73-4968-4E0B-B343-1A66696AF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25D3DE-C4EA-4C5A-9D9E-1564AAA1D52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23537F9-7B18-4F57-A931-9AEDBFC9935E}"/>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8" name="Fußzeilenplatzhalter 7">
            <a:extLst>
              <a:ext uri="{FF2B5EF4-FFF2-40B4-BE49-F238E27FC236}">
                <a16:creationId xmlns:a16="http://schemas.microsoft.com/office/drawing/2014/main" id="{1DB58B73-5325-4BFE-BBF0-3C411BA3302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21D8FF-7822-4CFA-94E2-088CDA5AC41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3283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C3CB6-37A7-4993-92E5-19D6AC5790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C34136F-870E-4406-A5ED-BC289094AE0B}"/>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4" name="Fußzeilenplatzhalter 3">
            <a:extLst>
              <a:ext uri="{FF2B5EF4-FFF2-40B4-BE49-F238E27FC236}">
                <a16:creationId xmlns:a16="http://schemas.microsoft.com/office/drawing/2014/main" id="{90887004-952A-43BD-8F98-ED6C4FA313B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9678ADE-A307-4D74-91C3-97E89DEB4D4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7689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A50B48F-16E8-45FD-B349-3DC692E85890}"/>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3" name="Fußzeilenplatzhalter 2">
            <a:extLst>
              <a:ext uri="{FF2B5EF4-FFF2-40B4-BE49-F238E27FC236}">
                <a16:creationId xmlns:a16="http://schemas.microsoft.com/office/drawing/2014/main" id="{FB5BEB27-8D92-449C-93D5-2C7CA56E499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ED5E10C-D469-4D04-94B0-AB97C8A00A40}"/>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5636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41C84-E697-47E8-AA90-40B6BA4614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508AA02-093A-4369-A9DC-9B3DCB665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03CE4F5-DF9F-4DF7-AC3B-5FA943999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F7CC9B-5AB6-4E93-A6F9-D5A6846F6ABA}"/>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6" name="Fußzeilenplatzhalter 5">
            <a:extLst>
              <a:ext uri="{FF2B5EF4-FFF2-40B4-BE49-F238E27FC236}">
                <a16:creationId xmlns:a16="http://schemas.microsoft.com/office/drawing/2014/main" id="{358C1976-8B79-426C-B878-02B81C2044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5CC724-9EAB-41AF-95F0-812A8A53E52B}"/>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352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BBEAA-2A40-4D32-8D69-E7340ADEE3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3F43C1-0EC1-46F4-81CA-EAD664A77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8F6C7F-FB03-42BA-9924-815C967FC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1A916F7-29AC-4331-AC00-0F6365063655}"/>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6" name="Fußzeilenplatzhalter 5">
            <a:extLst>
              <a:ext uri="{FF2B5EF4-FFF2-40B4-BE49-F238E27FC236}">
                <a16:creationId xmlns:a16="http://schemas.microsoft.com/office/drawing/2014/main" id="{0883EB1B-9F08-4551-8068-C323B55ADE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891D7A3-46AD-430D-AF11-EE5FF16301D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0750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75E26-C9AB-4A1B-BF58-FD21346F0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20474DA-7F73-41FF-A0E2-EDB14497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B49BD1-EC1A-48F7-9C50-CDA8B1263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4F19E976-C4FB-4B3A-B59A-2929A7C97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3541479-259D-40B6-A56B-E7ADBFB29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C0FD6-990D-491B-9BE0-8A1B94641987}" type="slidenum">
              <a:rPr lang="de-DE" smtClean="0"/>
              <a:t>‹Nr.›</a:t>
            </a:fld>
            <a:endParaRPr lang="de-DE"/>
          </a:p>
        </p:txBody>
      </p:sp>
    </p:spTree>
    <p:extLst>
      <p:ext uri="{BB962C8B-B14F-4D97-AF65-F5344CB8AC3E}">
        <p14:creationId xmlns:p14="http://schemas.microsoft.com/office/powerpoint/2010/main" val="5680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9.sv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9.sv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svg"/><Relationship Id="rId3" Type="http://schemas.openxmlformats.org/officeDocument/2006/relationships/image" Target="../media/image8.png"/><Relationship Id="rId7" Type="http://schemas.openxmlformats.org/officeDocument/2006/relationships/image" Target="../media/image15.svg"/><Relationship Id="rId12" Type="http://schemas.openxmlformats.org/officeDocument/2006/relationships/image" Target="../media/image1.png"/><Relationship Id="rId2" Type="http://schemas.openxmlformats.org/officeDocument/2006/relationships/hyperlink" Target="https://github.com/graphql/graphql-js" TargetMode="Externa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9.svg"/><Relationship Id="rId5" Type="http://schemas.openxmlformats.org/officeDocument/2006/relationships/hyperlink" Target="https://graphql.github.io/graphql-spec/" TargetMode="External"/><Relationship Id="rId10" Type="http://schemas.openxmlformats.org/officeDocument/2006/relationships/image" Target="../media/image11.png"/><Relationship Id="rId4" Type="http://schemas.openxmlformats.org/officeDocument/2006/relationships/image" Target="../media/image13.svg"/><Relationship Id="rId9" Type="http://schemas.openxmlformats.org/officeDocument/2006/relationships/image" Target="../media/image17.svg"/><Relationship Id="rId1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C4FBAE-6C6D-4E7C-81B3-BBA7A9E99A4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016000" y="3432319"/>
            <a:ext cx="2160000" cy="2160000"/>
          </a:xfrm>
          <a:prstGeom prst="rect">
            <a:avLst/>
          </a:prstGeom>
        </p:spPr>
      </p:pic>
      <p:sp>
        <p:nvSpPr>
          <p:cNvPr id="2" name="Titel 1">
            <a:extLst>
              <a:ext uri="{FF2B5EF4-FFF2-40B4-BE49-F238E27FC236}">
                <a16:creationId xmlns:a16="http://schemas.microsoft.com/office/drawing/2014/main" id="{C22C7634-837A-4501-A673-C1AB527B9B30}"/>
              </a:ext>
            </a:extLst>
          </p:cNvPr>
          <p:cNvSpPr>
            <a:spLocks noGrp="1"/>
          </p:cNvSpPr>
          <p:nvPr>
            <p:ph type="ctrTitle"/>
          </p:nvPr>
        </p:nvSpPr>
        <p:spPr>
          <a:xfrm>
            <a:off x="1524000" y="184915"/>
            <a:ext cx="9144000" cy="2387600"/>
          </a:xfrm>
        </p:spPr>
        <p:txBody>
          <a:bodyPr/>
          <a:lstStyle/>
          <a:p>
            <a:r>
              <a:rPr lang="de-DE" dirty="0" err="1">
                <a:solidFill>
                  <a:schemeClr val="bg1"/>
                </a:solidFill>
              </a:rPr>
              <a:t>GraphQL</a:t>
            </a:r>
            <a:endParaRPr lang="de-DE" dirty="0">
              <a:solidFill>
                <a:schemeClr val="bg1"/>
              </a:solidFill>
            </a:endParaRPr>
          </a:p>
        </p:txBody>
      </p:sp>
      <p:sp>
        <p:nvSpPr>
          <p:cNvPr id="3" name="Untertitel 2">
            <a:extLst>
              <a:ext uri="{FF2B5EF4-FFF2-40B4-BE49-F238E27FC236}">
                <a16:creationId xmlns:a16="http://schemas.microsoft.com/office/drawing/2014/main" id="{9F05C59B-393C-4A4D-AF69-AC26B6E1A51B}"/>
              </a:ext>
            </a:extLst>
          </p:cNvPr>
          <p:cNvSpPr>
            <a:spLocks noGrp="1"/>
          </p:cNvSpPr>
          <p:nvPr>
            <p:ph type="subTitle" idx="1"/>
          </p:nvPr>
        </p:nvSpPr>
        <p:spPr>
          <a:xfrm>
            <a:off x="1524000" y="2664590"/>
            <a:ext cx="9144000" cy="1655762"/>
          </a:xfrm>
        </p:spPr>
        <p:txBody>
          <a:bodyPr/>
          <a:lstStyle/>
          <a:p>
            <a:r>
              <a:rPr lang="de-DE" dirty="0">
                <a:solidFill>
                  <a:schemeClr val="bg1"/>
                </a:solidFill>
              </a:rPr>
              <a:t>Das bessere REST?</a:t>
            </a:r>
          </a:p>
        </p:txBody>
      </p:sp>
      <p:pic>
        <p:nvPicPr>
          <p:cNvPr id="6" name="Picture 6">
            <a:extLst>
              <a:ext uri="{FF2B5EF4-FFF2-40B4-BE49-F238E27FC236}">
                <a16:creationId xmlns:a16="http://schemas.microsoft.com/office/drawing/2014/main" id="{8A5095CF-1E67-4EF5-B79B-6AFCA17C1EA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76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50FA7B"/>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posts</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p:txBody>
      </p:sp>
      <p:pic>
        <p:nvPicPr>
          <p:cNvPr id="3" name="Picture 6">
            <a:extLst>
              <a:ext uri="{FF2B5EF4-FFF2-40B4-BE49-F238E27FC236}">
                <a16:creationId xmlns:a16="http://schemas.microsoft.com/office/drawing/2014/main" id="{95304938-8737-439A-B18B-96DED9B54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3D31E87-1475-444D-B032-F4D3721C269A}"/>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3672302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C0C89332-EAA2-45A9-8A22-9B4244C56635}"/>
              </a:ext>
            </a:extLst>
          </p:cNvPr>
          <p:cNvSpPr/>
          <p:nvPr/>
        </p:nvSpPr>
        <p:spPr>
          <a:xfrm>
            <a:off x="3430719" y="1354411"/>
            <a:ext cx="1835675" cy="419387"/>
          </a:xfrm>
          <a:prstGeom prst="rect">
            <a:avLst/>
          </a:prstGeom>
          <a:noFill/>
          <a:ln w="12700">
            <a:solidFill>
              <a:srgbClr val="F577C0"/>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577C0"/>
                </a:solidFill>
                <a:effectLst/>
                <a:uLnTx/>
                <a:uFillTx/>
                <a:latin typeface="Calibri" panose="020F0502020204030204"/>
                <a:ea typeface="+mn-ea"/>
                <a:cs typeface="+mn-cs"/>
              </a:rPr>
              <a:t>Operation Type</a:t>
            </a:r>
          </a:p>
        </p:txBody>
      </p:sp>
      <p:cxnSp>
        <p:nvCxnSpPr>
          <p:cNvPr id="4" name="Gerade Verbindung mit Pfeil 3">
            <a:extLst>
              <a:ext uri="{FF2B5EF4-FFF2-40B4-BE49-F238E27FC236}">
                <a16:creationId xmlns:a16="http://schemas.microsoft.com/office/drawing/2014/main" id="{45F2B197-C07B-41D3-B398-F9D12F240DED}"/>
              </a:ext>
            </a:extLst>
          </p:cNvPr>
          <p:cNvCxnSpPr>
            <a:stCxn id="2" idx="2"/>
          </p:cNvCxnSpPr>
          <p:nvPr/>
        </p:nvCxnSpPr>
        <p:spPr>
          <a:xfrm flipH="1">
            <a:off x="4338244" y="1773798"/>
            <a:ext cx="10313" cy="778039"/>
          </a:xfrm>
          <a:prstGeom prst="straightConnector1">
            <a:avLst/>
          </a:prstGeom>
          <a:ln w="12700">
            <a:solidFill>
              <a:srgbClr val="F577C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BB9C04D6-F394-4D1E-96D2-ADEB04F78F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F4454CB3-97CF-4EAD-B669-9BD58C834AF4}"/>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2354765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50FA7B"/>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D442E31C-7269-41BE-9BF4-7AF922CAF406}"/>
              </a:ext>
            </a:extLst>
          </p:cNvPr>
          <p:cNvSpPr/>
          <p:nvPr/>
        </p:nvSpPr>
        <p:spPr>
          <a:xfrm>
            <a:off x="5630782" y="1354411"/>
            <a:ext cx="1835675" cy="419387"/>
          </a:xfrm>
          <a:prstGeom prst="rect">
            <a:avLst/>
          </a:prstGeom>
          <a:noFill/>
          <a:ln w="12700">
            <a:solidFill>
              <a:srgbClr val="50FA7B"/>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50FA7B"/>
                </a:solidFill>
                <a:effectLst/>
                <a:uLnTx/>
                <a:uFillTx/>
                <a:latin typeface="Calibri" panose="020F0502020204030204"/>
                <a:ea typeface="+mn-ea"/>
                <a:cs typeface="+mn-cs"/>
              </a:rPr>
              <a:t>Operation Name</a:t>
            </a:r>
          </a:p>
        </p:txBody>
      </p:sp>
      <p:cxnSp>
        <p:nvCxnSpPr>
          <p:cNvPr id="4" name="Gerade Verbindung mit Pfeil 3">
            <a:extLst>
              <a:ext uri="{FF2B5EF4-FFF2-40B4-BE49-F238E27FC236}">
                <a16:creationId xmlns:a16="http://schemas.microsoft.com/office/drawing/2014/main" id="{3CFEA932-B19E-48E6-8D6B-9B937CC7847F}"/>
              </a:ext>
            </a:extLst>
          </p:cNvPr>
          <p:cNvCxnSpPr>
            <a:stCxn id="3" idx="2"/>
          </p:cNvCxnSpPr>
          <p:nvPr/>
        </p:nvCxnSpPr>
        <p:spPr>
          <a:xfrm flipH="1">
            <a:off x="6538307" y="1773798"/>
            <a:ext cx="10313" cy="778039"/>
          </a:xfrm>
          <a:prstGeom prst="straightConnector1">
            <a:avLst/>
          </a:prstGeom>
          <a:ln w="12700">
            <a:solidFill>
              <a:srgbClr val="50FA7B"/>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32F36AC8-BE75-4CFD-9F47-4FFC9663C2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DE47D948-9590-4593-B7FA-399AA9723A3F}"/>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3128531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90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lang="en-US" dirty="0">
                <a:solidFill>
                  <a:srgbClr val="F1FA8C"/>
                </a:solidFill>
                <a:latin typeface="Fira Code" panose="020B0509050000020004" pitchFamily="49" charset="0"/>
              </a:rPr>
              <a:t>posts</a:t>
            </a: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FFFF00"/>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FFFF00"/>
                </a:solidFill>
                <a:effectLst/>
                <a:uLnTx/>
                <a:uFillTx/>
                <a:latin typeface="Fira Code" panose="020B0509050000020004" pitchFamily="49" charset="0"/>
                <a:ea typeface="+mn-ea"/>
                <a:cs typeface="+mn-cs"/>
              </a:rPr>
              <a:t>}</a:t>
            </a: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90000"/>
                  </a:srgb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FB4C8FD2-7BF4-4B91-B147-0E702E25DC29}"/>
              </a:ext>
            </a:extLst>
          </p:cNvPr>
          <p:cNvSpPr/>
          <p:nvPr/>
        </p:nvSpPr>
        <p:spPr>
          <a:xfrm>
            <a:off x="7758019" y="3326867"/>
            <a:ext cx="2103808" cy="481264"/>
          </a:xfrm>
          <a:prstGeom prst="rect">
            <a:avLst/>
          </a:prstGeom>
          <a:noFill/>
          <a:ln>
            <a:solidFill>
              <a:srgbClr val="F1FA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F1FA8C"/>
                </a:solidFill>
                <a:effectLst/>
                <a:uLnTx/>
                <a:uFillTx/>
                <a:latin typeface="Calibri" panose="020F0502020204030204"/>
                <a:ea typeface="+mn-ea"/>
                <a:cs typeface="+mn-cs"/>
              </a:rPr>
              <a:t>Selection</a:t>
            </a:r>
            <a:r>
              <a:rPr kumimoji="0" lang="de-DE" sz="1800" b="0" i="0" u="none" strike="noStrike" kern="1200" cap="none" spc="0" normalizeH="0" baseline="0" noProof="0" dirty="0">
                <a:ln>
                  <a:noFill/>
                </a:ln>
                <a:solidFill>
                  <a:srgbClr val="F1FA8C"/>
                </a:solidFill>
                <a:effectLst/>
                <a:uLnTx/>
                <a:uFillTx/>
                <a:latin typeface="Calibri" panose="020F0502020204030204"/>
                <a:ea typeface="+mn-ea"/>
                <a:cs typeface="+mn-cs"/>
              </a:rPr>
              <a:t> Set</a:t>
            </a:r>
          </a:p>
        </p:txBody>
      </p:sp>
      <p:cxnSp>
        <p:nvCxnSpPr>
          <p:cNvPr id="4" name="Gerade Verbindung mit Pfeil 3">
            <a:extLst>
              <a:ext uri="{FF2B5EF4-FFF2-40B4-BE49-F238E27FC236}">
                <a16:creationId xmlns:a16="http://schemas.microsoft.com/office/drawing/2014/main" id="{BC4DFF08-09F0-424F-A9D7-CABD3AD00EC7}"/>
              </a:ext>
            </a:extLst>
          </p:cNvPr>
          <p:cNvCxnSpPr/>
          <p:nvPr/>
        </p:nvCxnSpPr>
        <p:spPr>
          <a:xfrm flipH="1">
            <a:off x="6553200" y="3567499"/>
            <a:ext cx="1181100" cy="0"/>
          </a:xfrm>
          <a:prstGeom prst="straightConnector1">
            <a:avLst/>
          </a:prstGeom>
          <a:ln w="12700">
            <a:solidFill>
              <a:srgbClr val="F1FA8C"/>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A42DF8B7-9BFA-49D2-A7BD-F3BDFC0F53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718FC47D-5A9F-45EA-B906-99774BA5EA4F}"/>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3454512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FA09352F-81B1-4491-8B35-FBF1E5A9EBBE}"/>
              </a:ext>
            </a:extLst>
          </p:cNvPr>
          <p:cNvSpPr/>
          <p:nvPr/>
        </p:nvSpPr>
        <p:spPr>
          <a:xfrm>
            <a:off x="1723962" y="3188368"/>
            <a:ext cx="2103808" cy="481264"/>
          </a:xfrm>
          <a:prstGeom prst="rect">
            <a:avLst/>
          </a:prstGeom>
          <a:noFill/>
          <a:ln>
            <a:solidFill>
              <a:srgbClr val="F1FA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1FA8C"/>
                </a:solidFill>
                <a:effectLst/>
                <a:uLnTx/>
                <a:uFillTx/>
                <a:latin typeface="Calibri" panose="020F0502020204030204"/>
                <a:ea typeface="+mn-ea"/>
                <a:cs typeface="+mn-cs"/>
              </a:rPr>
              <a:t>Fields</a:t>
            </a:r>
          </a:p>
        </p:txBody>
      </p:sp>
      <p:cxnSp>
        <p:nvCxnSpPr>
          <p:cNvPr id="4" name="Gerade Verbindung mit Pfeil 3">
            <a:extLst>
              <a:ext uri="{FF2B5EF4-FFF2-40B4-BE49-F238E27FC236}">
                <a16:creationId xmlns:a16="http://schemas.microsoft.com/office/drawing/2014/main" id="{84AFCB46-55BF-4260-A5A4-0250F68AD171}"/>
              </a:ext>
            </a:extLst>
          </p:cNvPr>
          <p:cNvCxnSpPr>
            <a:cxnSpLocks/>
            <a:stCxn id="3" idx="3"/>
          </p:cNvCxnSpPr>
          <p:nvPr/>
        </p:nvCxnSpPr>
        <p:spPr>
          <a:xfrm>
            <a:off x="3827770" y="3429000"/>
            <a:ext cx="1149073" cy="0"/>
          </a:xfrm>
          <a:prstGeom prst="straightConnector1">
            <a:avLst/>
          </a:prstGeom>
          <a:ln w="12700">
            <a:solidFill>
              <a:srgbClr val="F1FA8C"/>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955FEC5-60E4-4FAD-AF36-2146F3755B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45A6197-A372-42D4-9A88-A48D92264AB9}"/>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1243183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50FA7B"/>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posts</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 name="Picture 6">
            <a:extLst>
              <a:ext uri="{FF2B5EF4-FFF2-40B4-BE49-F238E27FC236}">
                <a16:creationId xmlns:a16="http://schemas.microsoft.com/office/drawing/2014/main" id="{12175F77-165C-4226-B065-F08926E7E6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4">
            <a:extLst>
              <a:ext uri="{FF2B5EF4-FFF2-40B4-BE49-F238E27FC236}">
                <a16:creationId xmlns:a16="http://schemas.microsoft.com/office/drawing/2014/main" id="{FDD14494-A775-4ACC-AD8D-3B2AD3540DF9}"/>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4214613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rgbClr val="50FA7B"/>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posts</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title</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content</a:t>
            </a:r>
            <a:endPar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71413"/>
            <a:ext cx="0" cy="4356947"/>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46188725-D9D9-4E54-9BBC-D1639D2B4400}"/>
              </a:ext>
            </a:extLst>
          </p:cNvPr>
          <p:cNvSpPr/>
          <p:nvPr/>
        </p:nvSpPr>
        <p:spPr>
          <a:xfrm>
            <a:off x="5928360" y="1443840"/>
            <a:ext cx="6096000" cy="397031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err="1">
                <a:ln>
                  <a:noFill/>
                </a:ln>
                <a:solidFill>
                  <a:srgbClr val="8BE9FD"/>
                </a:solidFill>
                <a:effectLst/>
                <a:uLnTx/>
                <a:uFillTx/>
                <a:latin typeface="Fira Code" panose="020B0509050000020004" pitchFamily="49" charset="0"/>
                <a:ea typeface="+mn-ea"/>
                <a:cs typeface="+mn-cs"/>
              </a:rPr>
              <a:t>data</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err="1">
                <a:ln>
                  <a:noFill/>
                </a:ln>
                <a:solidFill>
                  <a:srgbClr val="8BE9FD"/>
                </a:solidFill>
                <a:effectLst/>
                <a:uLnTx/>
                <a:uFillTx/>
                <a:latin typeface="Fira Code" panose="020B0509050000020004" pitchFamily="49" charset="0"/>
                <a:ea typeface="+mn-ea"/>
                <a:cs typeface="+mn-cs"/>
              </a:rPr>
              <a:t>posts</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8BE9FD"/>
                </a:solidFill>
                <a:effectLst/>
                <a:uLnTx/>
                <a:uFillTx/>
                <a:latin typeface="Fira Code" panose="020B0509050000020004" pitchFamily="49" charset="0"/>
                <a:ea typeface="+mn-ea"/>
                <a:cs typeface="+mn-cs"/>
              </a:rPr>
              <a:t>title</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Title 1</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err="1">
                <a:ln>
                  <a:noFill/>
                </a:ln>
                <a:solidFill>
                  <a:srgbClr val="8BE9FD"/>
                </a:solidFill>
                <a:effectLst/>
                <a:uLnTx/>
                <a:uFillTx/>
                <a:latin typeface="Fira Code" panose="020B0509050000020004" pitchFamily="49" charset="0"/>
                <a:ea typeface="+mn-ea"/>
                <a:cs typeface="+mn-cs"/>
              </a:rPr>
              <a:t>content</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Content 1</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endPar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8BE9FD"/>
                </a:solidFill>
                <a:effectLst/>
                <a:uLnTx/>
                <a:uFillTx/>
                <a:latin typeface="Fira Code" panose="020B0509050000020004" pitchFamily="49" charset="0"/>
                <a:ea typeface="+mn-ea"/>
                <a:cs typeface="+mn-cs"/>
              </a:rPr>
              <a:t>title</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Title 2</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err="1">
                <a:ln>
                  <a:noFill/>
                </a:ln>
                <a:solidFill>
                  <a:srgbClr val="8BE9FD"/>
                </a:solidFill>
                <a:effectLst/>
                <a:uLnTx/>
                <a:uFillTx/>
                <a:latin typeface="Fira Code" panose="020B0509050000020004" pitchFamily="49" charset="0"/>
                <a:ea typeface="+mn-ea"/>
                <a:cs typeface="+mn-cs"/>
              </a:rPr>
              <a:t>content</a:t>
            </a:r>
            <a:r>
              <a:rPr kumimoji="0" lang="de-DE" sz="1800" b="0" i="0" u="none" strike="noStrike" kern="1200" cap="none" spc="0" normalizeH="0" baseline="0" noProof="0" dirty="0">
                <a:ln>
                  <a:noFill/>
                </a:ln>
                <a:solidFill>
                  <a:srgbClr val="8BE9FE"/>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F79C6"/>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r>
              <a:rPr kumimoji="0" lang="de-DE"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Content 2</a:t>
            </a:r>
            <a:r>
              <a:rPr kumimoji="0" lang="de-DE" sz="1800" b="0" i="0" u="none" strike="noStrike" kern="1200" cap="none" spc="0" normalizeH="0" baseline="0" noProof="0" dirty="0">
                <a:ln>
                  <a:noFill/>
                </a:ln>
                <a:solidFill>
                  <a:srgbClr val="E9F284"/>
                </a:solidFill>
                <a:effectLst/>
                <a:uLnTx/>
                <a:uFillTx/>
                <a:latin typeface="Fira Code" panose="020B0509050000020004" pitchFamily="49" charset="0"/>
                <a:ea typeface="+mn-ea"/>
                <a:cs typeface="+mn-cs"/>
              </a:rPr>
              <a:t>"</a:t>
            </a:r>
            <a:endPar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a:t>
            </a:r>
          </a:p>
        </p:txBody>
      </p:sp>
      <p:pic>
        <p:nvPicPr>
          <p:cNvPr id="7" name="Picture 6">
            <a:extLst>
              <a:ext uri="{FF2B5EF4-FFF2-40B4-BE49-F238E27FC236}">
                <a16:creationId xmlns:a16="http://schemas.microsoft.com/office/drawing/2014/main" id="{D08DEABA-739C-49DB-A62A-984F4E3757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4">
            <a:extLst>
              <a:ext uri="{FF2B5EF4-FFF2-40B4-BE49-F238E27FC236}">
                <a16:creationId xmlns:a16="http://schemas.microsoft.com/office/drawing/2014/main" id="{7C3E4E49-C1D7-4568-AB2C-0D0B2A3913D7}"/>
              </a:ext>
            </a:extLst>
          </p:cNvPr>
          <p:cNvSpPr>
            <a:spLocks noGrp="1"/>
          </p:cNvSpPr>
          <p:nvPr>
            <p:ph type="title"/>
          </p:nvPr>
        </p:nvSpPr>
        <p:spPr>
          <a:xfrm>
            <a:off x="838200" y="365125"/>
            <a:ext cx="10515600" cy="1325563"/>
          </a:xfrm>
        </p:spPr>
        <p:txBody>
          <a:bodyPr/>
          <a:lstStyle/>
          <a:p>
            <a:pPr algn="ctr"/>
            <a:r>
              <a:rPr lang="de-DE" dirty="0">
                <a:solidFill>
                  <a:schemeClr val="bg1"/>
                </a:solidFill>
              </a:rPr>
              <a:t>Datenabfrage</a:t>
            </a:r>
          </a:p>
        </p:txBody>
      </p:sp>
    </p:spTree>
    <p:extLst>
      <p:ext uri="{BB962C8B-B14F-4D97-AF65-F5344CB8AC3E}">
        <p14:creationId xmlns:p14="http://schemas.microsoft.com/office/powerpoint/2010/main" val="1761459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solidFill>
                  <a:schemeClr val="bg1"/>
                </a:solidFill>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6DEBC4DE-DD94-40D8-9857-BF220A005B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0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84D59-67DE-4359-8CF6-2A9EBD043F3A}"/>
              </a:ext>
            </a:extLst>
          </p:cNvPr>
          <p:cNvSpPr>
            <a:spLocks noGrp="1"/>
          </p:cNvSpPr>
          <p:nvPr>
            <p:ph type="title"/>
          </p:nvPr>
        </p:nvSpPr>
        <p:spPr>
          <a:xfrm>
            <a:off x="1754318" y="2766219"/>
            <a:ext cx="8683364" cy="1325563"/>
          </a:xfrm>
        </p:spPr>
        <p:txBody>
          <a:bodyPr/>
          <a:lstStyle/>
          <a:p>
            <a:r>
              <a:rPr lang="de-DE" dirty="0" err="1">
                <a:solidFill>
                  <a:schemeClr val="bg1"/>
                </a:solidFill>
              </a:rPr>
              <a:t>GraphQL</a:t>
            </a:r>
            <a:r>
              <a:rPr lang="de-DE" dirty="0">
                <a:solidFill>
                  <a:schemeClr val="bg1"/>
                </a:solidFill>
              </a:rPr>
              <a:t> Schema Definition Language</a:t>
            </a:r>
          </a:p>
        </p:txBody>
      </p:sp>
      <p:pic>
        <p:nvPicPr>
          <p:cNvPr id="7" name="Picture 6">
            <a:extLst>
              <a:ext uri="{FF2B5EF4-FFF2-40B4-BE49-F238E27FC236}">
                <a16:creationId xmlns:a16="http://schemas.microsoft.com/office/drawing/2014/main" id="{2D25B2C6-E1EF-4DD3-A588-D2CB2F28C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60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pPr>
              <a:spcAft>
                <a:spcPts val="0"/>
              </a:spcAft>
            </a:pP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type</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rgbClr val="F8F8F2"/>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rgbClr val="F8F8F2"/>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rgbClr val="FFB86C"/>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rgbClr val="92D050"/>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rgbClr val="92D05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909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1026" name="Picture 2" descr="https://dotnet-day-franken.de/media/k2/items/cache/deb45d333d0414ba3de42155789fdb4a_XL.jpg">
            <a:extLst>
              <a:ext uri="{FF2B5EF4-FFF2-40B4-BE49-F238E27FC236}">
                <a16:creationId xmlns:a16="http://schemas.microsoft.com/office/drawing/2014/main" id="{EFF0A15A-A760-449C-A3A8-4F643875E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8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s://dotnet-day-franken.de/media/k2/items/cache/852967248dd3e6cb3942a1fe6af42945_XL.jpg">
            <a:extLst>
              <a:ext uri="{FF2B5EF4-FFF2-40B4-BE49-F238E27FC236}">
                <a16:creationId xmlns:a16="http://schemas.microsoft.com/office/drawing/2014/main" id="{73F5CAC7-69CC-4EEF-A338-4A36F03D4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00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E8CB01-CC8D-4419-B73C-A5BFBA8696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8625F835-E821-4264-AA27-8ABA10E38DD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1716575" y="4266460"/>
            <a:ext cx="386905" cy="314683"/>
          </a:xfrm>
          <a:prstGeom prst="rect">
            <a:avLst/>
          </a:prstGeom>
        </p:spPr>
      </p:pic>
      <p:pic>
        <p:nvPicPr>
          <p:cNvPr id="7" name="Grafik 6">
            <a:extLst>
              <a:ext uri="{FF2B5EF4-FFF2-40B4-BE49-F238E27FC236}">
                <a16:creationId xmlns:a16="http://schemas.microsoft.com/office/drawing/2014/main" id="{9008C4FA-F255-49C4-8F2C-B3DFC5DF905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350095" y="4266460"/>
            <a:ext cx="386905" cy="314683"/>
          </a:xfrm>
          <a:prstGeom prst="rect">
            <a:avLst/>
          </a:prstGeom>
        </p:spPr>
      </p:pic>
      <p:sp>
        <p:nvSpPr>
          <p:cNvPr id="5" name="Rechteck 4">
            <a:extLst>
              <a:ext uri="{FF2B5EF4-FFF2-40B4-BE49-F238E27FC236}">
                <a16:creationId xmlns:a16="http://schemas.microsoft.com/office/drawing/2014/main" id="{BAFB28D1-4CDE-432B-9F73-4D8FD0748637}"/>
              </a:ext>
            </a:extLst>
          </p:cNvPr>
          <p:cNvSpPr/>
          <p:nvPr/>
        </p:nvSpPr>
        <p:spPr>
          <a:xfrm>
            <a:off x="7737000" y="4211811"/>
            <a:ext cx="1170257" cy="369332"/>
          </a:xfrm>
          <a:prstGeom prst="rect">
            <a:avLst/>
          </a:prstGeom>
        </p:spPr>
        <p:txBody>
          <a:bodyPr wrap="none">
            <a:spAutoFit/>
          </a:bodyPr>
          <a:lstStyle/>
          <a:p>
            <a:r>
              <a:rPr lang="de-DE" dirty="0">
                <a:solidFill>
                  <a:schemeClr val="bg1"/>
                </a:solidFill>
              </a:rPr>
              <a:t>@</a:t>
            </a:r>
            <a:r>
              <a:rPr lang="de-DE" dirty="0" err="1">
                <a:solidFill>
                  <a:schemeClr val="bg1"/>
                </a:solidFill>
              </a:rPr>
              <a:t>Al_exHo</a:t>
            </a:r>
            <a:endParaRPr lang="de-DE" dirty="0">
              <a:solidFill>
                <a:schemeClr val="bg1"/>
              </a:solidFill>
            </a:endParaRPr>
          </a:p>
        </p:txBody>
      </p:sp>
      <p:sp>
        <p:nvSpPr>
          <p:cNvPr id="6" name="Rechteck 5">
            <a:extLst>
              <a:ext uri="{FF2B5EF4-FFF2-40B4-BE49-F238E27FC236}">
                <a16:creationId xmlns:a16="http://schemas.microsoft.com/office/drawing/2014/main" id="{CF3D8852-AEC2-40CD-9CE4-AA30F46BD37A}"/>
              </a:ext>
            </a:extLst>
          </p:cNvPr>
          <p:cNvSpPr/>
          <p:nvPr/>
        </p:nvSpPr>
        <p:spPr>
          <a:xfrm>
            <a:off x="2103480" y="4239135"/>
            <a:ext cx="1401153" cy="369332"/>
          </a:xfrm>
          <a:prstGeom prst="rect">
            <a:avLst/>
          </a:prstGeom>
        </p:spPr>
        <p:txBody>
          <a:bodyPr wrap="none">
            <a:spAutoFit/>
          </a:bodyPr>
          <a:lstStyle/>
          <a:p>
            <a:r>
              <a:rPr lang="de-DE" b="1" dirty="0">
                <a:solidFill>
                  <a:schemeClr val="bg1"/>
                </a:solidFill>
                <a:latin typeface="Segoe UI" panose="020B0502040204020203" pitchFamily="34" charset="0"/>
              </a:rPr>
              <a:t>@</a:t>
            </a:r>
            <a:r>
              <a:rPr lang="de-DE" dirty="0" err="1">
                <a:solidFill>
                  <a:schemeClr val="bg1"/>
                </a:solidFill>
                <a:latin typeface="Segoe UI" panose="020B0502040204020203" pitchFamily="34" charset="0"/>
              </a:rPr>
              <a:t>kingxelor</a:t>
            </a:r>
            <a:r>
              <a:rPr lang="de-DE" b="1" dirty="0">
                <a:solidFill>
                  <a:schemeClr val="bg1"/>
                </a:solidFill>
                <a:latin typeface="Segoe UI" panose="020B0502040204020203" pitchFamily="34" charset="0"/>
              </a:rPr>
              <a:t> </a:t>
            </a:r>
            <a:endParaRPr lang="de-DE" dirty="0">
              <a:solidFill>
                <a:schemeClr val="bg1"/>
              </a:solidFill>
            </a:endParaRPr>
          </a:p>
        </p:txBody>
      </p:sp>
      <p:sp>
        <p:nvSpPr>
          <p:cNvPr id="11" name="Rechteck 10">
            <a:extLst>
              <a:ext uri="{FF2B5EF4-FFF2-40B4-BE49-F238E27FC236}">
                <a16:creationId xmlns:a16="http://schemas.microsoft.com/office/drawing/2014/main" id="{6ACDA1E7-8D11-4BD9-9060-8A570813F845}"/>
              </a:ext>
            </a:extLst>
          </p:cNvPr>
          <p:cNvSpPr/>
          <p:nvPr/>
        </p:nvSpPr>
        <p:spPr>
          <a:xfrm>
            <a:off x="2103480" y="3739257"/>
            <a:ext cx="2102760" cy="369332"/>
          </a:xfrm>
          <a:prstGeom prst="rect">
            <a:avLst/>
          </a:prstGeom>
        </p:spPr>
        <p:txBody>
          <a:bodyPr wrap="square">
            <a:spAutoFit/>
          </a:bodyPr>
          <a:lstStyle/>
          <a:p>
            <a:r>
              <a:rPr lang="de-DE" dirty="0">
                <a:solidFill>
                  <a:schemeClr val="bg1"/>
                </a:solidFill>
                <a:latin typeface="Segoe UI" panose="020B0502040204020203" pitchFamily="34" charset="0"/>
              </a:rPr>
              <a:t>Matthias Drescher</a:t>
            </a:r>
            <a:endParaRPr lang="de-DE" dirty="0">
              <a:solidFill>
                <a:schemeClr val="bg1"/>
              </a:solidFill>
            </a:endParaRPr>
          </a:p>
        </p:txBody>
      </p:sp>
      <p:sp>
        <p:nvSpPr>
          <p:cNvPr id="12" name="Rechteck 11">
            <a:extLst>
              <a:ext uri="{FF2B5EF4-FFF2-40B4-BE49-F238E27FC236}">
                <a16:creationId xmlns:a16="http://schemas.microsoft.com/office/drawing/2014/main" id="{724FD4FB-89B5-4326-BFD1-F1C8686095A0}"/>
              </a:ext>
            </a:extLst>
          </p:cNvPr>
          <p:cNvSpPr/>
          <p:nvPr/>
        </p:nvSpPr>
        <p:spPr>
          <a:xfrm>
            <a:off x="7737000" y="3738698"/>
            <a:ext cx="2102760" cy="369332"/>
          </a:xfrm>
          <a:prstGeom prst="rect">
            <a:avLst/>
          </a:prstGeom>
        </p:spPr>
        <p:txBody>
          <a:bodyPr wrap="square">
            <a:spAutoFit/>
          </a:bodyPr>
          <a:lstStyle/>
          <a:p>
            <a:r>
              <a:rPr lang="de-DE" dirty="0">
                <a:solidFill>
                  <a:schemeClr val="bg1"/>
                </a:solidFill>
                <a:latin typeface="Segoe UI" panose="020B0502040204020203" pitchFamily="34" charset="0"/>
              </a:rPr>
              <a:t>Alexander Horn</a:t>
            </a:r>
            <a:endParaRPr lang="de-DE" dirty="0">
              <a:solidFill>
                <a:schemeClr val="bg1"/>
              </a:solidFill>
            </a:endParaRPr>
          </a:p>
        </p:txBody>
      </p:sp>
      <p:sp>
        <p:nvSpPr>
          <p:cNvPr id="13" name="Rechteck 12">
            <a:extLst>
              <a:ext uri="{FF2B5EF4-FFF2-40B4-BE49-F238E27FC236}">
                <a16:creationId xmlns:a16="http://schemas.microsoft.com/office/drawing/2014/main" id="{C5DC15D7-20BB-437A-B5CF-E9080615D5E2}"/>
              </a:ext>
            </a:extLst>
          </p:cNvPr>
          <p:cNvSpPr/>
          <p:nvPr/>
        </p:nvSpPr>
        <p:spPr>
          <a:xfrm>
            <a:off x="2103480" y="4739013"/>
            <a:ext cx="2102760" cy="646331"/>
          </a:xfrm>
          <a:prstGeom prst="rect">
            <a:avLst/>
          </a:prstGeom>
        </p:spPr>
        <p:txBody>
          <a:bodyPr wrap="square">
            <a:spAutoFit/>
          </a:bodyPr>
          <a:lstStyle/>
          <a:p>
            <a:r>
              <a:rPr lang="de-DE" dirty="0">
                <a:solidFill>
                  <a:schemeClr val="bg1"/>
                </a:solidFill>
                <a:latin typeface="Segoe UI" panose="020B0502040204020203" pitchFamily="34" charset="0"/>
              </a:rPr>
              <a:t>Webentwickler &amp; </a:t>
            </a:r>
            <a:r>
              <a:rPr lang="de-DE" dirty="0" err="1">
                <a:solidFill>
                  <a:schemeClr val="bg1"/>
                </a:solidFill>
                <a:latin typeface="Segoe UI" panose="020B0502040204020203" pitchFamily="34" charset="0"/>
              </a:rPr>
              <a:t>Scrum</a:t>
            </a:r>
            <a:r>
              <a:rPr lang="de-DE" dirty="0">
                <a:solidFill>
                  <a:schemeClr val="bg1"/>
                </a:solidFill>
                <a:latin typeface="Segoe UI" panose="020B0502040204020203" pitchFamily="34" charset="0"/>
              </a:rPr>
              <a:t> Master</a:t>
            </a:r>
            <a:endParaRPr lang="de-DE" dirty="0">
              <a:solidFill>
                <a:schemeClr val="bg1"/>
              </a:solidFill>
            </a:endParaRPr>
          </a:p>
        </p:txBody>
      </p:sp>
      <p:sp>
        <p:nvSpPr>
          <p:cNvPr id="14" name="Rechteck 13">
            <a:extLst>
              <a:ext uri="{FF2B5EF4-FFF2-40B4-BE49-F238E27FC236}">
                <a16:creationId xmlns:a16="http://schemas.microsoft.com/office/drawing/2014/main" id="{F4538B15-F0EC-43F9-8AB6-B8606C55BF2C}"/>
              </a:ext>
            </a:extLst>
          </p:cNvPr>
          <p:cNvSpPr/>
          <p:nvPr/>
        </p:nvSpPr>
        <p:spPr>
          <a:xfrm>
            <a:off x="7737000" y="4739013"/>
            <a:ext cx="2102760" cy="369332"/>
          </a:xfrm>
          <a:prstGeom prst="rect">
            <a:avLst/>
          </a:prstGeom>
        </p:spPr>
        <p:txBody>
          <a:bodyPr wrap="square">
            <a:spAutoFit/>
          </a:bodyPr>
          <a:lstStyle/>
          <a:p>
            <a:r>
              <a:rPr lang="de-DE" dirty="0">
                <a:solidFill>
                  <a:schemeClr val="bg1"/>
                </a:solidFill>
                <a:latin typeface="Segoe UI" panose="020B0502040204020203" pitchFamily="34" charset="0"/>
              </a:rPr>
              <a:t>Webentwickler</a:t>
            </a:r>
            <a:endParaRPr lang="de-DE" dirty="0">
              <a:solidFill>
                <a:schemeClr val="bg1"/>
              </a:solidFill>
            </a:endParaRPr>
          </a:p>
        </p:txBody>
      </p:sp>
    </p:spTree>
    <p:extLst>
      <p:ext uri="{BB962C8B-B14F-4D97-AF65-F5344CB8AC3E}">
        <p14:creationId xmlns:p14="http://schemas.microsoft.com/office/powerpoint/2010/main" val="2417779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de-DE" sz="2000"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7E79E112-D79C-448F-BB7C-87418FF35389}"/>
              </a:ext>
            </a:extLst>
          </p:cNvPr>
          <p:cNvCxnSpPr/>
          <p:nvPr/>
        </p:nvCxnSpPr>
        <p:spPr>
          <a:xfrm>
            <a:off x="4324493" y="2234436"/>
            <a:ext cx="0" cy="543140"/>
          </a:xfrm>
          <a:prstGeom prst="straightConnector1">
            <a:avLst/>
          </a:prstGeom>
          <a:ln w="12700">
            <a:solidFill>
              <a:srgbClr val="8BE9FD"/>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42D6CF4-EF1F-4EA8-9550-FE6ADDAEF930}"/>
              </a:ext>
            </a:extLst>
          </p:cNvPr>
          <p:cNvSpPr/>
          <p:nvPr/>
        </p:nvSpPr>
        <p:spPr>
          <a:xfrm>
            <a:off x="3210716" y="1677546"/>
            <a:ext cx="2138166" cy="550015"/>
          </a:xfrm>
          <a:prstGeom prst="rect">
            <a:avLst/>
          </a:prstGeom>
          <a:noFill/>
          <a:ln w="12700" cap="flat" cmpd="sng" algn="ctr">
            <a:solidFill>
              <a:srgbClr val="8BE9FD"/>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dirty="0">
                <a:solidFill>
                  <a:schemeClr val="bg1"/>
                </a:solidFill>
              </a:rPr>
              <a:t>Root Type</a:t>
            </a:r>
          </a:p>
        </p:txBody>
      </p:sp>
    </p:spTree>
    <p:extLst>
      <p:ext uri="{BB962C8B-B14F-4D97-AF65-F5344CB8AC3E}">
        <p14:creationId xmlns:p14="http://schemas.microsoft.com/office/powerpoint/2010/main" val="4064032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rgbClr val="F8F8F2"/>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rgbClr val="F8F8F2"/>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D0C1F605-7631-47F2-90C4-6BE37CD6B898}"/>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Root Fields</a:t>
            </a:r>
          </a:p>
        </p:txBody>
      </p:sp>
      <p:cxnSp>
        <p:nvCxnSpPr>
          <p:cNvPr id="7" name="Gerade Verbindung mit Pfeil 6">
            <a:extLst>
              <a:ext uri="{FF2B5EF4-FFF2-40B4-BE49-F238E27FC236}">
                <a16:creationId xmlns:a16="http://schemas.microsoft.com/office/drawing/2014/main" id="{BA099862-A232-41B9-907B-786597F78517}"/>
              </a:ext>
            </a:extLst>
          </p:cNvPr>
          <p:cNvCxnSpPr>
            <a:cxnSpLocks/>
            <a:stCxn id="5" idx="3"/>
          </p:cNvCxnSpPr>
          <p:nvPr/>
        </p:nvCxnSpPr>
        <p:spPr>
          <a:xfrm>
            <a:off x="2426370" y="3447912"/>
            <a:ext cx="1189979" cy="0"/>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983985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rgbClr val="FFB86C"/>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0DBF99B5-B4E9-4A05-AF39-5B7E29FA8AC6}"/>
              </a:ext>
            </a:extLst>
          </p:cNvPr>
          <p:cNvSpPr/>
          <p:nvPr/>
        </p:nvSpPr>
        <p:spPr>
          <a:xfrm>
            <a:off x="4441373" y="4385508"/>
            <a:ext cx="1958856" cy="474388"/>
          </a:xfrm>
          <a:prstGeom prst="rect">
            <a:avLst/>
          </a:prstGeom>
          <a:noFill/>
          <a:ln w="12700" cap="flat" cmpd="sng" algn="ctr">
            <a:solidFill>
              <a:srgbClr val="FFB86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FFB86C"/>
                </a:solidFill>
              </a:rPr>
              <a:t>Argument</a:t>
            </a:r>
          </a:p>
        </p:txBody>
      </p:sp>
      <p:cxnSp>
        <p:nvCxnSpPr>
          <p:cNvPr id="6" name="Gerade Verbindung mit Pfeil 5">
            <a:extLst>
              <a:ext uri="{FF2B5EF4-FFF2-40B4-BE49-F238E27FC236}">
                <a16:creationId xmlns:a16="http://schemas.microsoft.com/office/drawing/2014/main" id="{323E5449-82C0-4069-B3CF-ABCBAB554F6F}"/>
              </a:ext>
            </a:extLst>
          </p:cNvPr>
          <p:cNvCxnSpPr>
            <a:cxnSpLocks/>
          </p:cNvCxnSpPr>
          <p:nvPr/>
        </p:nvCxnSpPr>
        <p:spPr>
          <a:xfrm flipH="1" flipV="1">
            <a:off x="5438274" y="3766740"/>
            <a:ext cx="1" cy="618767"/>
          </a:xfrm>
          <a:prstGeom prst="straightConnector1">
            <a:avLst/>
          </a:prstGeom>
          <a:ln w="12700" cap="flat" cmpd="sng" algn="ctr">
            <a:solidFill>
              <a:srgbClr val="FFB86C"/>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26547146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4439080" cy="1323439"/>
          </a:xfrm>
          <a:prstGeom prst="rect">
            <a:avLst/>
          </a:prstGeom>
        </p:spPr>
        <p:txBody>
          <a:bodyPr wrap="square">
            <a:spAutoFit/>
          </a:bodyPr>
          <a:lstStyle/>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Query</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posts</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Post</a:t>
            </a:r>
            <a:r>
              <a:rPr lang="de-DE" sz="2000"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de-DE" sz="2000"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r>
              <a:rPr lang="de-DE" sz="2000"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ID</a:t>
            </a: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sz="2000" i="1" dirty="0" err="1">
                <a:solidFill>
                  <a:srgbClr val="92D050"/>
                </a:solidFill>
                <a:latin typeface="Fira Code" panose="020B0509050000020004" pitchFamily="49" charset="0"/>
                <a:ea typeface="Fira Code" panose="020B0509050000020004" pitchFamily="49" charset="0"/>
                <a:cs typeface="Times New Roman" panose="02020603050405020304" pitchFamily="18" charset="0"/>
              </a:rPr>
              <a:t>Author</a:t>
            </a:r>
            <a:endParaRPr lang="de-DE" sz="2000" dirty="0">
              <a:solidFill>
                <a:srgbClr val="92D05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effectLst/>
              <a:latin typeface="Fira Code" panose="020B0509050000020004" pitchFamily="49" charset="0"/>
              <a:ea typeface="Fira Code" panose="020B0509050000020004" pitchFamily="49" charset="0"/>
              <a:cs typeface="Times New Roman" panose="02020603050405020304" pitchFamily="18" charset="0"/>
            </a:endParaRP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B6256DE4-A16C-45B8-9706-BEB921060351}"/>
              </a:ext>
            </a:extLst>
          </p:cNvPr>
          <p:cNvSpPr/>
          <p:nvPr/>
        </p:nvSpPr>
        <p:spPr>
          <a:xfrm>
            <a:off x="8346480" y="3230476"/>
            <a:ext cx="1958856" cy="474388"/>
          </a:xfrm>
          <a:prstGeom prst="rect">
            <a:avLst/>
          </a:prstGeom>
          <a:noFill/>
          <a:ln w="127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92D050"/>
                </a:solidFill>
              </a:rPr>
              <a:t>Return </a:t>
            </a:r>
            <a:r>
              <a:rPr lang="de-DE" dirty="0" err="1">
                <a:solidFill>
                  <a:srgbClr val="92D050"/>
                </a:solidFill>
              </a:rPr>
              <a:t>Types</a:t>
            </a:r>
            <a:endParaRPr lang="de-DE" dirty="0">
              <a:solidFill>
                <a:srgbClr val="92D050"/>
              </a:solidFill>
            </a:endParaRPr>
          </a:p>
        </p:txBody>
      </p:sp>
      <p:cxnSp>
        <p:nvCxnSpPr>
          <p:cNvPr id="6" name="Gerade Verbindung mit Pfeil 5">
            <a:extLst>
              <a:ext uri="{FF2B5EF4-FFF2-40B4-BE49-F238E27FC236}">
                <a16:creationId xmlns:a16="http://schemas.microsoft.com/office/drawing/2014/main" id="{9988760D-687F-4D82-B5A5-4A82C4FA7208}"/>
              </a:ext>
            </a:extLst>
          </p:cNvPr>
          <p:cNvCxnSpPr>
            <a:cxnSpLocks/>
          </p:cNvCxnSpPr>
          <p:nvPr/>
        </p:nvCxnSpPr>
        <p:spPr>
          <a:xfrm flipH="1">
            <a:off x="7404577" y="3467670"/>
            <a:ext cx="941901" cy="0"/>
          </a:xfrm>
          <a:prstGeom prst="straightConnector1">
            <a:avLst/>
          </a:prstGeom>
          <a:ln w="12700" cap="flat" cmpd="sng" algn="ctr">
            <a:solidFill>
              <a:srgbClr val="92D050"/>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34957362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1">
            <a:extLst>
              <a:ext uri="{FF2B5EF4-FFF2-40B4-BE49-F238E27FC236}">
                <a16:creationId xmlns:a16="http://schemas.microsoft.com/office/drawing/2014/main" id="{4F5CE50C-A1C8-4F2E-9F6C-11941A6A2A0F}"/>
              </a:ext>
            </a:extLst>
          </p:cNvPr>
          <p:cNvSpPr>
            <a:spLocks noGrp="1"/>
          </p:cNvSpPr>
          <p:nvPr>
            <p:ph type="title"/>
          </p:nvPr>
        </p:nvSpPr>
        <p:spPr>
          <a:xfrm>
            <a:off x="1754318" y="456512"/>
            <a:ext cx="8683364" cy="1325563"/>
          </a:xfrm>
        </p:spPr>
        <p:txBody>
          <a:bodyPr/>
          <a:lstStyle/>
          <a:p>
            <a:pPr algn="ctr"/>
            <a:r>
              <a:rPr lang="de-DE" dirty="0">
                <a:solidFill>
                  <a:srgbClr val="E10098"/>
                </a:solidFill>
              </a:rPr>
              <a:t>Scalar</a:t>
            </a:r>
            <a:r>
              <a:rPr lang="de-DE" dirty="0">
                <a:solidFill>
                  <a:schemeClr val="bg1"/>
                </a:solidFill>
              </a:rPr>
              <a:t> </a:t>
            </a:r>
            <a:r>
              <a:rPr lang="de-DE" dirty="0" err="1">
                <a:solidFill>
                  <a:schemeClr val="bg1"/>
                </a:solidFill>
              </a:rPr>
              <a:t>Types</a:t>
            </a:r>
            <a:endParaRPr lang="de-DE" dirty="0">
              <a:solidFill>
                <a:schemeClr val="bg1"/>
              </a:solidFill>
            </a:endParaRPr>
          </a:p>
        </p:txBody>
      </p:sp>
      <p:sp>
        <p:nvSpPr>
          <p:cNvPr id="5" name="Textfeld 4">
            <a:extLst>
              <a:ext uri="{FF2B5EF4-FFF2-40B4-BE49-F238E27FC236}">
                <a16:creationId xmlns:a16="http://schemas.microsoft.com/office/drawing/2014/main" id="{AF17D94D-8A95-4858-BDA0-195AB921221D}"/>
              </a:ext>
            </a:extLst>
          </p:cNvPr>
          <p:cNvSpPr txBox="1"/>
          <p:nvPr/>
        </p:nvSpPr>
        <p:spPr>
          <a:xfrm>
            <a:off x="4056819" y="2106506"/>
            <a:ext cx="4078361" cy="369332"/>
          </a:xfrm>
          <a:prstGeom prst="rect">
            <a:avLst/>
          </a:prstGeom>
          <a:noFill/>
        </p:spPr>
        <p:txBody>
          <a:bodyPr wrap="none" rtlCol="0">
            <a:spAutoFit/>
          </a:bodyPr>
          <a:lstStyle/>
          <a:p>
            <a:r>
              <a:rPr lang="de-DE" dirty="0" err="1">
                <a:solidFill>
                  <a:schemeClr val="bg1"/>
                </a:solidFill>
              </a:rPr>
              <a:t>Int</a:t>
            </a:r>
            <a:r>
              <a:rPr lang="de-DE" dirty="0">
                <a:solidFill>
                  <a:schemeClr val="bg1"/>
                </a:solidFill>
              </a:rPr>
              <a:t>	</a:t>
            </a:r>
            <a:r>
              <a:rPr lang="de-DE" dirty="0" err="1">
                <a:solidFill>
                  <a:schemeClr val="bg1"/>
                </a:solidFill>
              </a:rPr>
              <a:t>Float</a:t>
            </a:r>
            <a:r>
              <a:rPr lang="de-DE" dirty="0">
                <a:solidFill>
                  <a:schemeClr val="bg1"/>
                </a:solidFill>
              </a:rPr>
              <a:t>	String	Boolean	ID</a:t>
            </a:r>
          </a:p>
        </p:txBody>
      </p:sp>
      <p:sp>
        <p:nvSpPr>
          <p:cNvPr id="6" name="Textfeld 5">
            <a:extLst>
              <a:ext uri="{FF2B5EF4-FFF2-40B4-BE49-F238E27FC236}">
                <a16:creationId xmlns:a16="http://schemas.microsoft.com/office/drawing/2014/main" id="{A1870D95-761B-439F-8A45-B7CE426ED311}"/>
              </a:ext>
            </a:extLst>
          </p:cNvPr>
          <p:cNvSpPr txBox="1"/>
          <p:nvPr/>
        </p:nvSpPr>
        <p:spPr>
          <a:xfrm>
            <a:off x="2534923" y="2106506"/>
            <a:ext cx="1373292" cy="369332"/>
          </a:xfrm>
          <a:prstGeom prst="rect">
            <a:avLst/>
          </a:prstGeom>
          <a:noFill/>
        </p:spPr>
        <p:txBody>
          <a:bodyPr wrap="square" rtlCol="0">
            <a:spAutoFit/>
          </a:bodyPr>
          <a:lstStyle/>
          <a:p>
            <a:r>
              <a:rPr lang="de-DE" b="1" dirty="0">
                <a:solidFill>
                  <a:schemeClr val="bg1"/>
                </a:solidFill>
              </a:rPr>
              <a:t>Default:</a:t>
            </a:r>
          </a:p>
        </p:txBody>
      </p:sp>
      <p:sp>
        <p:nvSpPr>
          <p:cNvPr id="7" name="Textfeld 6">
            <a:extLst>
              <a:ext uri="{FF2B5EF4-FFF2-40B4-BE49-F238E27FC236}">
                <a16:creationId xmlns:a16="http://schemas.microsoft.com/office/drawing/2014/main" id="{2FD2548E-B0DC-4DB6-B1DB-1456BAA021AC}"/>
              </a:ext>
            </a:extLst>
          </p:cNvPr>
          <p:cNvSpPr txBox="1"/>
          <p:nvPr/>
        </p:nvSpPr>
        <p:spPr>
          <a:xfrm>
            <a:off x="4056819" y="2800269"/>
            <a:ext cx="1281120" cy="369332"/>
          </a:xfrm>
          <a:prstGeom prst="rect">
            <a:avLst/>
          </a:prstGeom>
          <a:noFill/>
        </p:spPr>
        <p:txBody>
          <a:bodyPr wrap="none" rtlCol="0">
            <a:spAutoFit/>
          </a:bodyPr>
          <a:lstStyle/>
          <a:p>
            <a:r>
              <a:rPr lang="de-DE" dirty="0">
                <a:solidFill>
                  <a:schemeClr val="bg1"/>
                </a:solidFill>
              </a:rPr>
              <a:t>Date	…</a:t>
            </a:r>
          </a:p>
        </p:txBody>
      </p:sp>
      <p:sp>
        <p:nvSpPr>
          <p:cNvPr id="8" name="Textfeld 7">
            <a:extLst>
              <a:ext uri="{FF2B5EF4-FFF2-40B4-BE49-F238E27FC236}">
                <a16:creationId xmlns:a16="http://schemas.microsoft.com/office/drawing/2014/main" id="{995BBCB3-037E-4C6C-BE75-C8D6AF1E8D27}"/>
              </a:ext>
            </a:extLst>
          </p:cNvPr>
          <p:cNvSpPr txBox="1"/>
          <p:nvPr/>
        </p:nvSpPr>
        <p:spPr>
          <a:xfrm>
            <a:off x="2534923" y="2800269"/>
            <a:ext cx="1373292" cy="369332"/>
          </a:xfrm>
          <a:prstGeom prst="rect">
            <a:avLst/>
          </a:prstGeom>
          <a:noFill/>
        </p:spPr>
        <p:txBody>
          <a:bodyPr wrap="square" rtlCol="0">
            <a:spAutoFit/>
          </a:bodyPr>
          <a:lstStyle/>
          <a:p>
            <a:r>
              <a:rPr lang="de-DE" b="1" dirty="0">
                <a:solidFill>
                  <a:schemeClr val="bg1"/>
                </a:solidFill>
              </a:rPr>
              <a:t>Custom:</a:t>
            </a:r>
          </a:p>
        </p:txBody>
      </p:sp>
      <p:sp>
        <p:nvSpPr>
          <p:cNvPr id="9" name="Textfeld 8">
            <a:extLst>
              <a:ext uri="{FF2B5EF4-FFF2-40B4-BE49-F238E27FC236}">
                <a16:creationId xmlns:a16="http://schemas.microsoft.com/office/drawing/2014/main" id="{F44A570B-4C8D-4E78-9E30-0E5D215F1DB9}"/>
              </a:ext>
            </a:extLst>
          </p:cNvPr>
          <p:cNvSpPr txBox="1"/>
          <p:nvPr/>
        </p:nvSpPr>
        <p:spPr>
          <a:xfrm>
            <a:off x="4056819" y="3342270"/>
            <a:ext cx="814647" cy="369332"/>
          </a:xfrm>
          <a:prstGeom prst="rect">
            <a:avLst/>
          </a:prstGeom>
          <a:noFill/>
        </p:spPr>
        <p:txBody>
          <a:bodyPr wrap="none" rtlCol="0">
            <a:spAutoFit/>
          </a:bodyPr>
          <a:lstStyle/>
          <a:p>
            <a:r>
              <a:rPr lang="de-DE" dirty="0" err="1">
                <a:solidFill>
                  <a:schemeClr val="bg1"/>
                </a:solidFill>
              </a:rPr>
              <a:t>Enums</a:t>
            </a:r>
            <a:endParaRPr lang="de-DE" dirty="0">
              <a:solidFill>
                <a:schemeClr val="bg1"/>
              </a:solidFill>
            </a:endParaRPr>
          </a:p>
        </p:txBody>
      </p:sp>
      <p:sp>
        <p:nvSpPr>
          <p:cNvPr id="10" name="Textfeld 9">
            <a:extLst>
              <a:ext uri="{FF2B5EF4-FFF2-40B4-BE49-F238E27FC236}">
                <a16:creationId xmlns:a16="http://schemas.microsoft.com/office/drawing/2014/main" id="{694C9188-D5E5-482B-A42A-E22C1199F8C4}"/>
              </a:ext>
            </a:extLst>
          </p:cNvPr>
          <p:cNvSpPr txBox="1"/>
          <p:nvPr/>
        </p:nvSpPr>
        <p:spPr>
          <a:xfrm>
            <a:off x="2534923" y="3342270"/>
            <a:ext cx="1373292" cy="369332"/>
          </a:xfrm>
          <a:prstGeom prst="rect">
            <a:avLst/>
          </a:prstGeom>
          <a:noFill/>
        </p:spPr>
        <p:txBody>
          <a:bodyPr wrap="square" rtlCol="0">
            <a:spAutoFit/>
          </a:bodyPr>
          <a:lstStyle/>
          <a:p>
            <a:r>
              <a:rPr lang="de-DE" b="1" dirty="0">
                <a:solidFill>
                  <a:schemeClr val="bg1"/>
                </a:solidFill>
              </a:rPr>
              <a:t>Special:</a:t>
            </a:r>
          </a:p>
        </p:txBody>
      </p:sp>
    </p:spTree>
    <p:extLst>
      <p:ext uri="{BB962C8B-B14F-4D97-AF65-F5344CB8AC3E}">
        <p14:creationId xmlns:p14="http://schemas.microsoft.com/office/powerpoint/2010/main" val="103200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A11AD08-C89A-49B4-AE20-94EAD664DA78}"/>
              </a:ext>
            </a:extLst>
          </p:cNvPr>
          <p:cNvSpPr/>
          <p:nvPr/>
        </p:nvSpPr>
        <p:spPr>
          <a:xfrm>
            <a:off x="4572000" y="2133997"/>
            <a:ext cx="3449052" cy="1091208"/>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name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posts</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sp>
        <p:nvSpPr>
          <p:cNvPr id="9" name="Rechteck 8">
            <a:extLst>
              <a:ext uri="{FF2B5EF4-FFF2-40B4-BE49-F238E27FC236}">
                <a16:creationId xmlns:a16="http://schemas.microsoft.com/office/drawing/2014/main" id="{7A01A501-E246-441E-879E-03C252A680C6}"/>
              </a:ext>
            </a:extLst>
          </p:cNvPr>
          <p:cNvSpPr/>
          <p:nvPr/>
        </p:nvSpPr>
        <p:spPr>
          <a:xfrm>
            <a:off x="4572000" y="4224919"/>
            <a:ext cx="3449053" cy="1343025"/>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title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content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author</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sp>
        <p:nvSpPr>
          <p:cNvPr id="2" name="Rechteck 1">
            <a:extLst>
              <a:ext uri="{FF2B5EF4-FFF2-40B4-BE49-F238E27FC236}">
                <a16:creationId xmlns:a16="http://schemas.microsoft.com/office/drawing/2014/main" id="{0ABC53C0-C776-434B-82AD-7179C53C35ED}"/>
              </a:ext>
            </a:extLst>
          </p:cNvPr>
          <p:cNvSpPr/>
          <p:nvPr/>
        </p:nvSpPr>
        <p:spPr>
          <a:xfrm>
            <a:off x="3048000" y="1997839"/>
            <a:ext cx="6096000" cy="646331"/>
          </a:xfrm>
          <a:prstGeom prst="rect">
            <a:avLst/>
          </a:prstGeom>
        </p:spPr>
        <p:txBody>
          <a:bodyPr>
            <a:spAutoFit/>
          </a:bodyPr>
          <a:lstStyle/>
          <a:p>
            <a:r>
              <a:rPr lang="en-US" dirty="0">
                <a:solidFill>
                  <a:srgbClr val="F8F8F2"/>
                </a:solidFill>
                <a:latin typeface="Fira Code" panose="020B0509050000020004" pitchFamily="49" charset="0"/>
              </a:rPr>
              <a:t/>
            </a:r>
            <a:br>
              <a:rPr lang="en-US" dirty="0">
                <a:solidFill>
                  <a:srgbClr val="F8F8F2"/>
                </a:solidFill>
                <a:latin typeface="Fira Code" panose="020B0509050000020004" pitchFamily="49" charset="0"/>
              </a:rPr>
            </a:b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0216DFE5-9079-41C6-923B-248E5E5AA8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D4789133-FDB0-4265-8420-0742538A8833}"/>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solidFill>
                  <a:schemeClr val="bg1"/>
                </a:solidFill>
              </a:rPr>
              <a:t>Types</a:t>
            </a:r>
            <a:endParaRPr lang="de-DE" dirty="0">
              <a:solidFill>
                <a:schemeClr val="bg1"/>
              </a:solidFill>
            </a:endParaRPr>
          </a:p>
        </p:txBody>
      </p:sp>
    </p:spTree>
    <p:extLst>
      <p:ext uri="{BB962C8B-B14F-4D97-AF65-F5344CB8AC3E}">
        <p14:creationId xmlns:p14="http://schemas.microsoft.com/office/powerpoint/2010/main" val="3324845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9112199" y="2185688"/>
            <a:ext cx="1958856" cy="474388"/>
          </a:xfrm>
          <a:prstGeom prst="rect">
            <a:avLst/>
          </a:prstGeom>
          <a:noFill/>
          <a:ln w="12700" cap="flat" cmpd="sng" algn="ctr">
            <a:solidFill>
              <a:srgbClr val="8BE9FD"/>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8BE9FD"/>
                </a:solidFill>
              </a:rPr>
              <a:t>Object</a:t>
            </a:r>
            <a:r>
              <a:rPr lang="de-DE" dirty="0">
                <a:solidFill>
                  <a:srgbClr val="8BE9FD"/>
                </a:solidFill>
              </a:rPr>
              <a:t> Type</a:t>
            </a:r>
          </a:p>
        </p:txBody>
      </p: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flipH="1">
            <a:off x="6462677" y="2318106"/>
            <a:ext cx="2649522" cy="0"/>
          </a:xfrm>
          <a:prstGeom prst="straightConnector1">
            <a:avLst/>
          </a:prstGeom>
          <a:ln w="12700" cap="flat" cmpd="sng" algn="ctr">
            <a:solidFill>
              <a:srgbClr val="8BE9FD"/>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4" name="Verbinder: gewinkelt 23">
            <a:extLst>
              <a:ext uri="{FF2B5EF4-FFF2-40B4-BE49-F238E27FC236}">
                <a16:creationId xmlns:a16="http://schemas.microsoft.com/office/drawing/2014/main" id="{2AE7C6A8-2E3F-4AFA-814D-EF83C55EEA01}"/>
              </a:ext>
            </a:extLst>
          </p:cNvPr>
          <p:cNvCxnSpPr>
            <a:cxnSpLocks/>
          </p:cNvCxnSpPr>
          <p:nvPr/>
        </p:nvCxnSpPr>
        <p:spPr>
          <a:xfrm rot="10800000" flipV="1">
            <a:off x="5788911" y="2564444"/>
            <a:ext cx="3323289" cy="1648321"/>
          </a:xfrm>
          <a:prstGeom prst="bentConnector3">
            <a:avLst>
              <a:gd name="adj1" fmla="val 50000"/>
            </a:avLst>
          </a:prstGeom>
          <a:ln w="12700">
            <a:solidFill>
              <a:srgbClr val="8BE9FD"/>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42C4363-8F22-49FD-A44C-9AC8243D09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4" name="Rechteck 13">
            <a:extLst>
              <a:ext uri="{FF2B5EF4-FFF2-40B4-BE49-F238E27FC236}">
                <a16:creationId xmlns:a16="http://schemas.microsoft.com/office/drawing/2014/main" id="{ECC1DCAA-8A5E-4DC4-9DAE-58059FCDC97E}"/>
              </a:ext>
            </a:extLst>
          </p:cNvPr>
          <p:cNvSpPr/>
          <p:nvPr/>
        </p:nvSpPr>
        <p:spPr>
          <a:xfrm>
            <a:off x="4572000" y="2134434"/>
            <a:ext cx="3449052" cy="1200329"/>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Author</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name: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posts: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5" name="Rechteck 14">
            <a:extLst>
              <a:ext uri="{FF2B5EF4-FFF2-40B4-BE49-F238E27FC236}">
                <a16:creationId xmlns:a16="http://schemas.microsoft.com/office/drawing/2014/main" id="{7461BED4-12CF-4FB6-90F2-4B4F46E719C5}"/>
              </a:ext>
            </a:extLst>
          </p:cNvPr>
          <p:cNvSpPr/>
          <p:nvPr/>
        </p:nvSpPr>
        <p:spPr>
          <a:xfrm>
            <a:off x="4572000" y="4212764"/>
            <a:ext cx="3449053" cy="1477328"/>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title: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content: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6" name="Titel 1">
            <a:extLst>
              <a:ext uri="{FF2B5EF4-FFF2-40B4-BE49-F238E27FC236}">
                <a16:creationId xmlns:a16="http://schemas.microsoft.com/office/drawing/2014/main" id="{A8E80037-DC33-4FFA-A485-71A0351F265E}"/>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solidFill>
                  <a:schemeClr val="bg1"/>
                </a:solidFill>
              </a:rPr>
              <a:t>Types</a:t>
            </a:r>
            <a:endParaRPr lang="de-DE" dirty="0">
              <a:solidFill>
                <a:schemeClr val="bg1"/>
              </a:solidFill>
            </a:endParaRPr>
          </a:p>
        </p:txBody>
      </p:sp>
    </p:spTree>
    <p:extLst>
      <p:ext uri="{BB962C8B-B14F-4D97-AF65-F5344CB8AC3E}">
        <p14:creationId xmlns:p14="http://schemas.microsoft.com/office/powerpoint/2010/main" val="1617189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p:cNvCxnSpPr>
          <p:nvPr/>
        </p:nvCxnSpPr>
        <p:spPr>
          <a:xfrm>
            <a:off x="2426370" y="3429000"/>
            <a:ext cx="2434388" cy="145238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3"/>
          </p:cNvCxnSpPr>
          <p:nvPr/>
        </p:nvCxnSpPr>
        <p:spPr>
          <a:xfrm flipV="1">
            <a:off x="2426370" y="2715699"/>
            <a:ext cx="2578767" cy="73221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A106BEDF-6D10-4074-9F69-6ADBB473A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5" name="Rechteck 14">
            <a:extLst>
              <a:ext uri="{FF2B5EF4-FFF2-40B4-BE49-F238E27FC236}">
                <a16:creationId xmlns:a16="http://schemas.microsoft.com/office/drawing/2014/main" id="{98FF9F4C-27B1-497D-9904-FF580BE961EB}"/>
              </a:ext>
            </a:extLst>
          </p:cNvPr>
          <p:cNvSpPr/>
          <p:nvPr/>
        </p:nvSpPr>
        <p:spPr>
          <a:xfrm>
            <a:off x="4572000" y="2134436"/>
            <a:ext cx="3449052" cy="1200329"/>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name</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posts</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6" name="Rechteck 15">
            <a:extLst>
              <a:ext uri="{FF2B5EF4-FFF2-40B4-BE49-F238E27FC236}">
                <a16:creationId xmlns:a16="http://schemas.microsoft.com/office/drawing/2014/main" id="{92FACF62-A238-4CF5-8BB8-4C7DF0025E81}"/>
              </a:ext>
            </a:extLst>
          </p:cNvPr>
          <p:cNvSpPr/>
          <p:nvPr/>
        </p:nvSpPr>
        <p:spPr>
          <a:xfrm>
            <a:off x="4572000" y="4212766"/>
            <a:ext cx="3449053" cy="1477328"/>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title</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content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dirty="0" err="1">
                <a:solidFill>
                  <a:schemeClr val="bg1"/>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i="1" dirty="0" err="1">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7" name="Titel 1">
            <a:extLst>
              <a:ext uri="{FF2B5EF4-FFF2-40B4-BE49-F238E27FC236}">
                <a16:creationId xmlns:a16="http://schemas.microsoft.com/office/drawing/2014/main" id="{52ABEBCB-A4C7-4ED8-A022-DC173869A6B9}"/>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solidFill>
                  <a:schemeClr val="bg1"/>
                </a:solidFill>
              </a:rPr>
              <a:t>Types</a:t>
            </a:r>
            <a:endParaRPr lang="de-DE" dirty="0">
              <a:solidFill>
                <a:schemeClr val="bg1"/>
              </a:solidFill>
            </a:endParaRPr>
          </a:p>
        </p:txBody>
      </p:sp>
    </p:spTree>
    <p:extLst>
      <p:ext uri="{BB962C8B-B14F-4D97-AF65-F5344CB8AC3E}">
        <p14:creationId xmlns:p14="http://schemas.microsoft.com/office/powerpoint/2010/main" val="31384983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8021052" y="3595724"/>
            <a:ext cx="1958856" cy="474388"/>
          </a:xfrm>
          <a:prstGeom prst="rect">
            <a:avLst/>
          </a:prstGeom>
          <a:noFill/>
          <a:ln w="127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92D050"/>
                </a:solidFill>
              </a:rPr>
              <a:t>Types</a:t>
            </a:r>
            <a:r>
              <a:rPr lang="de-DE" dirty="0">
                <a:solidFill>
                  <a:srgbClr val="92D050"/>
                </a:solidFill>
              </a:rPr>
              <a:t> </a:t>
            </a:r>
            <a:r>
              <a:rPr lang="de-DE" dirty="0" err="1">
                <a:solidFill>
                  <a:srgbClr val="92D050"/>
                </a:solidFill>
              </a:rPr>
              <a:t>of</a:t>
            </a:r>
            <a:r>
              <a:rPr lang="de-DE" dirty="0">
                <a:solidFill>
                  <a:srgbClr val="92D050"/>
                </a:solidFill>
              </a:rPr>
              <a:t> 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a:stCxn id="10" idx="1"/>
          </p:cNvCxnSpPr>
          <p:nvPr/>
        </p:nvCxnSpPr>
        <p:spPr>
          <a:xfrm flipH="1">
            <a:off x="6875188" y="3832918"/>
            <a:ext cx="1145864" cy="630793"/>
          </a:xfrm>
          <a:prstGeom prst="straightConnector1">
            <a:avLst/>
          </a:prstGeom>
          <a:ln w="12700" cap="flat" cmpd="sng" algn="ctr">
            <a:solidFill>
              <a:srgbClr val="92D050"/>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1"/>
          </p:cNvCxnSpPr>
          <p:nvPr/>
        </p:nvCxnSpPr>
        <p:spPr>
          <a:xfrm flipH="1" flipV="1">
            <a:off x="6875188" y="3038978"/>
            <a:ext cx="1145864" cy="793940"/>
          </a:xfrm>
          <a:prstGeom prst="straightConnector1">
            <a:avLst/>
          </a:prstGeom>
          <a:ln w="12700" cap="flat" cmpd="sng" algn="ctr">
            <a:solidFill>
              <a:srgbClr val="92D050"/>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2C33ACD0-F958-4F5C-842C-179F0D49E8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15">
            <a:extLst>
              <a:ext uri="{FF2B5EF4-FFF2-40B4-BE49-F238E27FC236}">
                <a16:creationId xmlns:a16="http://schemas.microsoft.com/office/drawing/2014/main" id="{1D7E9975-3F4D-48C9-B85A-0D3FAFED8D94}"/>
              </a:ext>
            </a:extLst>
          </p:cNvPr>
          <p:cNvSpPr/>
          <p:nvPr/>
        </p:nvSpPr>
        <p:spPr>
          <a:xfrm>
            <a:off x="4572000" y="2134443"/>
            <a:ext cx="3449052" cy="1200329"/>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Author</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name</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rgbClr val="F577C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posts</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a:t>
            </a:r>
            <a:r>
              <a:rPr lang="en-US"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F79C6"/>
                </a:solidFill>
                <a:latin typeface="Fira Code" panose="020B0509050000020004" pitchFamily="49" charset="0"/>
              </a:rPr>
              <a:t>!</a:t>
            </a:r>
            <a:endParaRPr lang="de-DE" dirty="0">
              <a:solidFill>
                <a:srgbClr val="FF79C6"/>
              </a:solidFill>
              <a:latin typeface="Fira Code" panose="020B0509050000020004" pitchFamily="49"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7" name="Rechteck 16">
            <a:extLst>
              <a:ext uri="{FF2B5EF4-FFF2-40B4-BE49-F238E27FC236}">
                <a16:creationId xmlns:a16="http://schemas.microsoft.com/office/drawing/2014/main" id="{51BB44E1-25BC-4350-9986-41DA7E76B4FF}"/>
              </a:ext>
            </a:extLst>
          </p:cNvPr>
          <p:cNvSpPr/>
          <p:nvPr/>
        </p:nvSpPr>
        <p:spPr>
          <a:xfrm>
            <a:off x="4572000" y="4212773"/>
            <a:ext cx="3449053" cy="1477328"/>
          </a:xfrm>
          <a:prstGeom prst="rect">
            <a:avLst/>
          </a:prstGeom>
        </p:spPr>
        <p:txBody>
          <a:bodyPr wrap="square">
            <a:spAutoFit/>
          </a:bodyPr>
          <a:lstStyle/>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type </a:t>
            </a:r>
            <a:r>
              <a:rPr lang="en-US" i="1"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title</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rgbClr val="F577C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dirty="0">
                <a:solidFill>
                  <a:schemeClr val="bg1"/>
                </a:solidFill>
                <a:latin typeface="Fira Code" panose="020B0509050000020004" pitchFamily="49" charset="0"/>
                <a:ea typeface="Fira Code" panose="020B0509050000020004" pitchFamily="49" charset="0"/>
                <a:cs typeface="Times New Roman" panose="02020603050405020304" pitchFamily="18" charset="0"/>
              </a:rPr>
              <a:t>content</a:t>
            </a: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92D050"/>
                </a:solidFill>
                <a:latin typeface="Fira Code" panose="020B0509050000020004" pitchFamily="49" charset="0"/>
                <a:ea typeface="Fira Code" panose="020B0509050000020004" pitchFamily="49" charset="0"/>
                <a:cs typeface="Times New Roman" panose="02020603050405020304" pitchFamily="18" charset="0"/>
              </a:rPr>
              <a:t>String</a:t>
            </a:r>
            <a:r>
              <a:rPr lang="en-US"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rgbClr val="F577C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dirty="0" err="1">
                <a:solidFill>
                  <a:schemeClr val="bg1"/>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 </a:t>
            </a:r>
            <a:r>
              <a:rPr lang="de-DE" i="1" dirty="0" err="1">
                <a:solidFill>
                  <a:srgbClr val="92D050"/>
                </a:solidFill>
                <a:latin typeface="Fira Code" panose="020B0509050000020004" pitchFamily="49" charset="0"/>
                <a:ea typeface="Fira Code" panose="020B0509050000020004" pitchFamily="49" charset="0"/>
                <a:cs typeface="Times New Roman" panose="02020603050405020304" pitchFamily="18" charset="0"/>
              </a:rPr>
              <a:t>Author</a:t>
            </a:r>
            <a:r>
              <a:rPr lang="de-DE" dirty="0">
                <a:solidFill>
                  <a:srgbClr val="F577C0"/>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rgbClr val="F577C0"/>
              </a:solidFill>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de-DE"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rPr>
              <a:t>}</a:t>
            </a:r>
            <a:endParaRPr lang="de-DE" sz="2000" dirty="0">
              <a:solidFill>
                <a:schemeClr val="bg2">
                  <a:lumMod val="75000"/>
                </a:schemeClr>
              </a:solidFill>
              <a:latin typeface="Fira Code" panose="020B0509050000020004" pitchFamily="49" charset="0"/>
              <a:ea typeface="Fira Code" panose="020B0509050000020004" pitchFamily="49" charset="0"/>
              <a:cs typeface="Times New Roman" panose="02020603050405020304" pitchFamily="18" charset="0"/>
            </a:endParaRPr>
          </a:p>
        </p:txBody>
      </p:sp>
      <p:sp>
        <p:nvSpPr>
          <p:cNvPr id="18" name="Titel 1">
            <a:extLst>
              <a:ext uri="{FF2B5EF4-FFF2-40B4-BE49-F238E27FC236}">
                <a16:creationId xmlns:a16="http://schemas.microsoft.com/office/drawing/2014/main" id="{298CC272-7A33-45E8-80AE-F751D9DB3324}"/>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solidFill>
                  <a:schemeClr val="bg1"/>
                </a:solidFill>
              </a:rPr>
              <a:t>Types</a:t>
            </a:r>
            <a:endParaRPr lang="de-DE" dirty="0">
              <a:solidFill>
                <a:schemeClr val="bg1"/>
              </a:solidFill>
            </a:endParaRPr>
          </a:p>
        </p:txBody>
      </p:sp>
    </p:spTree>
    <p:extLst>
      <p:ext uri="{BB962C8B-B14F-4D97-AF65-F5344CB8AC3E}">
        <p14:creationId xmlns:p14="http://schemas.microsoft.com/office/powerpoint/2010/main" val="635617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3D464F"/>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1D15129-2B6E-4954-8925-58E25A087F50}"/>
              </a:ext>
            </a:extLst>
          </p:cNvPr>
          <p:cNvSpPr/>
          <p:nvPr/>
        </p:nvSpPr>
        <p:spPr>
          <a:xfrm>
            <a:off x="1334646" y="2092548"/>
            <a:ext cx="3087532" cy="923330"/>
          </a:xfrm>
          <a:prstGeom prst="rect">
            <a:avLst/>
          </a:prstGeom>
        </p:spPr>
        <p:txBody>
          <a:bodyPr wrap="square">
            <a:spAutoFit/>
          </a:bodyPr>
          <a:lstStyle/>
          <a:p>
            <a:pPr>
              <a:spcAft>
                <a:spcPts val="0"/>
              </a:spcAft>
            </a:pP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type</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posts</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effectLst/>
                <a:latin typeface="Fira Code" panose="020B0509050000020004" pitchFamily="49" charset="0"/>
                <a:ea typeface="Fira Code" panose="020B0509050000020004" pitchFamily="49" charset="0"/>
                <a:cs typeface="Times New Roman" panose="02020603050405020304" pitchFamily="18" charset="0"/>
              </a:rPr>
              <a:t> </a:t>
            </a:r>
            <a:endParaRPr lang="de-DE" dirty="0">
              <a:effectLst/>
              <a:latin typeface="Fira Code" panose="020B0509050000020004" pitchFamily="49" charset="0"/>
              <a:ea typeface="Fira Code" panose="020B0509050000020004" pitchFamily="49" charset="0"/>
              <a:cs typeface="Times New Roman" panose="02020603050405020304" pitchFamily="18" charset="0"/>
            </a:endParaRPr>
          </a:p>
        </p:txBody>
      </p:sp>
    </p:spTree>
    <p:extLst>
      <p:ext uri="{BB962C8B-B14F-4D97-AF65-F5344CB8AC3E}">
        <p14:creationId xmlns:p14="http://schemas.microsoft.com/office/powerpoint/2010/main" val="4071833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33EA2DE9-A846-433E-8AB1-9419CDF7B0D2}"/>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249680" y="2889000"/>
            <a:ext cx="1080000" cy="1080000"/>
          </a:xfrm>
          <a:prstGeom prst="rect">
            <a:avLst/>
          </a:prstGeom>
        </p:spPr>
      </p:pic>
      <p:pic>
        <p:nvPicPr>
          <p:cNvPr id="7" name="Grafik 6" descr="Server">
            <a:extLst>
              <a:ext uri="{FF2B5EF4-FFF2-40B4-BE49-F238E27FC236}">
                <a16:creationId xmlns:a16="http://schemas.microsoft.com/office/drawing/2014/main" id="{42B439FB-D4E3-4977-B9E0-7BAA0F1C52D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930581" y="3054600"/>
            <a:ext cx="914400" cy="914400"/>
          </a:xfrm>
          <a:prstGeom prst="rect">
            <a:avLst/>
          </a:prstGeom>
        </p:spPr>
      </p:pic>
      <p:cxnSp>
        <p:nvCxnSpPr>
          <p:cNvPr id="17" name="Gerade Verbindung mit Pfeil 16">
            <a:extLst>
              <a:ext uri="{FF2B5EF4-FFF2-40B4-BE49-F238E27FC236}">
                <a16:creationId xmlns:a16="http://schemas.microsoft.com/office/drawing/2014/main" id="{410051E3-C482-4D47-ABAD-529CC269354A}"/>
              </a:ext>
            </a:extLst>
          </p:cNvPr>
          <p:cNvCxnSpPr>
            <a:cxnSpLocks/>
          </p:cNvCxnSpPr>
          <p:nvPr/>
        </p:nvCxnSpPr>
        <p:spPr>
          <a:xfrm>
            <a:off x="2558845" y="2831690"/>
            <a:ext cx="709397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E486BD9-DBF1-4802-AF92-F2E6CBBDD542}"/>
              </a:ext>
            </a:extLst>
          </p:cNvPr>
          <p:cNvCxnSpPr>
            <a:cxnSpLocks/>
          </p:cNvCxnSpPr>
          <p:nvPr/>
        </p:nvCxnSpPr>
        <p:spPr>
          <a:xfrm>
            <a:off x="2558845" y="3865174"/>
            <a:ext cx="709397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E49138B-7DFC-4AFD-BA4D-49557ACDB905}"/>
              </a:ext>
            </a:extLst>
          </p:cNvPr>
          <p:cNvCxnSpPr>
            <a:cxnSpLocks/>
          </p:cNvCxnSpPr>
          <p:nvPr/>
        </p:nvCxnSpPr>
        <p:spPr>
          <a:xfrm>
            <a:off x="2558845" y="3355258"/>
            <a:ext cx="7093974" cy="0"/>
          </a:xfrm>
          <a:prstGeom prst="straightConnector1">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0867F58-7EBA-4A7D-BB2D-572DD2ACB01C}"/>
              </a:ext>
            </a:extLst>
          </p:cNvPr>
          <p:cNvCxnSpPr>
            <a:cxnSpLocks/>
          </p:cNvCxnSpPr>
          <p:nvPr/>
        </p:nvCxnSpPr>
        <p:spPr>
          <a:xfrm>
            <a:off x="2558845" y="4395019"/>
            <a:ext cx="7093974" cy="0"/>
          </a:xfrm>
          <a:prstGeom prst="straightConnector1">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3A5596-258B-4F18-9307-DE51E556213C}"/>
              </a:ext>
            </a:extLst>
          </p:cNvPr>
          <p:cNvSpPr txBox="1"/>
          <p:nvPr/>
        </p:nvSpPr>
        <p:spPr>
          <a:xfrm>
            <a:off x="2558845" y="2368490"/>
            <a:ext cx="2238370" cy="369332"/>
          </a:xfrm>
          <a:prstGeom prst="rect">
            <a:avLst/>
          </a:prstGeom>
          <a:noFill/>
        </p:spPr>
        <p:txBody>
          <a:bodyPr wrap="none" rtlCol="0">
            <a:spAutoFit/>
          </a:bodyPr>
          <a:lstStyle/>
          <a:p>
            <a:r>
              <a:rPr lang="de-DE" dirty="0">
                <a:solidFill>
                  <a:schemeClr val="bg1"/>
                </a:solidFill>
              </a:rPr>
              <a:t>GET /</a:t>
            </a:r>
            <a:r>
              <a:rPr lang="de-DE" dirty="0" err="1">
                <a:solidFill>
                  <a:schemeClr val="bg1"/>
                </a:solidFill>
              </a:rPr>
              <a:t>users</a:t>
            </a:r>
            <a:r>
              <a:rPr lang="de-DE" dirty="0">
                <a:solidFill>
                  <a:schemeClr val="bg1"/>
                </a:solidFill>
              </a:rPr>
              <a:t>/alex/</a:t>
            </a:r>
            <a:r>
              <a:rPr lang="de-DE" dirty="0" err="1">
                <a:solidFill>
                  <a:schemeClr val="bg1"/>
                </a:solidFill>
              </a:rPr>
              <a:t>posts</a:t>
            </a:r>
            <a:endParaRPr lang="de-DE" dirty="0">
              <a:solidFill>
                <a:schemeClr val="bg1"/>
              </a:solidFill>
            </a:endParaRPr>
          </a:p>
        </p:txBody>
      </p:sp>
      <p:sp>
        <p:nvSpPr>
          <p:cNvPr id="27" name="Textfeld 26">
            <a:extLst>
              <a:ext uri="{FF2B5EF4-FFF2-40B4-BE49-F238E27FC236}">
                <a16:creationId xmlns:a16="http://schemas.microsoft.com/office/drawing/2014/main" id="{BEC6349C-E01D-46AE-B57F-25049ADAE601}"/>
              </a:ext>
            </a:extLst>
          </p:cNvPr>
          <p:cNvSpPr txBox="1"/>
          <p:nvPr/>
        </p:nvSpPr>
        <p:spPr>
          <a:xfrm>
            <a:off x="2558845" y="2916182"/>
            <a:ext cx="792205" cy="369332"/>
          </a:xfrm>
          <a:prstGeom prst="rect">
            <a:avLst/>
          </a:prstGeom>
          <a:noFill/>
        </p:spPr>
        <p:txBody>
          <a:bodyPr wrap="none" rtlCol="0">
            <a:spAutoFit/>
          </a:bodyPr>
          <a:lstStyle/>
          <a:p>
            <a:r>
              <a:rPr lang="de-DE" dirty="0">
                <a:solidFill>
                  <a:schemeClr val="bg1"/>
                </a:solidFill>
              </a:rPr>
              <a:t>[1,2,3]</a:t>
            </a:r>
          </a:p>
        </p:txBody>
      </p:sp>
      <p:sp>
        <p:nvSpPr>
          <p:cNvPr id="28" name="Textfeld 27">
            <a:extLst>
              <a:ext uri="{FF2B5EF4-FFF2-40B4-BE49-F238E27FC236}">
                <a16:creationId xmlns:a16="http://schemas.microsoft.com/office/drawing/2014/main" id="{BAD99CAD-832A-42B4-82BF-6331694A5A2E}"/>
              </a:ext>
            </a:extLst>
          </p:cNvPr>
          <p:cNvSpPr txBox="1"/>
          <p:nvPr/>
        </p:nvSpPr>
        <p:spPr>
          <a:xfrm>
            <a:off x="2558845" y="3472623"/>
            <a:ext cx="1629613" cy="369332"/>
          </a:xfrm>
          <a:prstGeom prst="rect">
            <a:avLst/>
          </a:prstGeom>
          <a:noFill/>
        </p:spPr>
        <p:txBody>
          <a:bodyPr wrap="none" rtlCol="0">
            <a:spAutoFit/>
          </a:bodyPr>
          <a:lstStyle/>
          <a:p>
            <a:r>
              <a:rPr lang="de-DE" dirty="0">
                <a:solidFill>
                  <a:schemeClr val="bg1"/>
                </a:solidFill>
              </a:rPr>
              <a:t>GET /</a:t>
            </a:r>
            <a:r>
              <a:rPr lang="de-DE" dirty="0" err="1">
                <a:solidFill>
                  <a:schemeClr val="bg1"/>
                </a:solidFill>
              </a:rPr>
              <a:t>posts</a:t>
            </a:r>
            <a:r>
              <a:rPr lang="de-DE" dirty="0">
                <a:solidFill>
                  <a:schemeClr val="bg1"/>
                </a:solidFill>
              </a:rPr>
              <a:t>/{ID}</a:t>
            </a:r>
          </a:p>
        </p:txBody>
      </p:sp>
      <p:sp>
        <p:nvSpPr>
          <p:cNvPr id="29" name="Textfeld 28">
            <a:extLst>
              <a:ext uri="{FF2B5EF4-FFF2-40B4-BE49-F238E27FC236}">
                <a16:creationId xmlns:a16="http://schemas.microsoft.com/office/drawing/2014/main" id="{DBF6AA26-CA8A-48EC-835D-A49244C27625}"/>
              </a:ext>
            </a:extLst>
          </p:cNvPr>
          <p:cNvSpPr txBox="1"/>
          <p:nvPr/>
        </p:nvSpPr>
        <p:spPr>
          <a:xfrm>
            <a:off x="2558845" y="3952567"/>
            <a:ext cx="3221523" cy="646331"/>
          </a:xfrm>
          <a:prstGeom prst="rect">
            <a:avLst/>
          </a:prstGeom>
          <a:noFill/>
        </p:spPr>
        <p:txBody>
          <a:bodyPr wrap="none" rtlCol="0">
            <a:spAutoFit/>
          </a:bodyPr>
          <a:lstStyle/>
          <a:p>
            <a:r>
              <a:rPr lang="de-DE" dirty="0">
                <a:solidFill>
                  <a:schemeClr val="bg1"/>
                </a:solidFill>
              </a:rPr>
              <a:t>{</a:t>
            </a:r>
            <a:r>
              <a:rPr lang="de-DE" dirty="0" err="1">
                <a:solidFill>
                  <a:schemeClr val="bg1"/>
                </a:solidFill>
              </a:rPr>
              <a:t>name</a:t>
            </a:r>
            <a:r>
              <a:rPr lang="de-DE" dirty="0">
                <a:solidFill>
                  <a:schemeClr val="bg1"/>
                </a:solidFill>
              </a:rPr>
              <a:t>: "…", </a:t>
            </a:r>
            <a:r>
              <a:rPr lang="de-DE" dirty="0" err="1">
                <a:solidFill>
                  <a:schemeClr val="bg1"/>
                </a:solidFill>
              </a:rPr>
              <a:t>commentIDs</a:t>
            </a:r>
            <a:r>
              <a:rPr lang="de-DE" dirty="0">
                <a:solidFill>
                  <a:schemeClr val="bg1"/>
                </a:solidFill>
              </a:rPr>
              <a:t>: [1,2] }</a:t>
            </a:r>
          </a:p>
          <a:p>
            <a:endParaRPr lang="de-DE" dirty="0">
              <a:solidFill>
                <a:schemeClr val="bg1"/>
              </a:solidFill>
            </a:endParaRPr>
          </a:p>
        </p:txBody>
      </p:sp>
      <p:cxnSp>
        <p:nvCxnSpPr>
          <p:cNvPr id="15" name="Gerade Verbindung mit Pfeil 14">
            <a:extLst>
              <a:ext uri="{FF2B5EF4-FFF2-40B4-BE49-F238E27FC236}">
                <a16:creationId xmlns:a16="http://schemas.microsoft.com/office/drawing/2014/main" id="{D8AD2CCA-5CBF-44D8-AAA7-5D6904C7BE97}"/>
              </a:ext>
            </a:extLst>
          </p:cNvPr>
          <p:cNvCxnSpPr>
            <a:cxnSpLocks/>
          </p:cNvCxnSpPr>
          <p:nvPr/>
        </p:nvCxnSpPr>
        <p:spPr>
          <a:xfrm>
            <a:off x="2558845" y="4837472"/>
            <a:ext cx="709397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AC3D1F8-1264-4133-AA12-8066CA5507E9}"/>
              </a:ext>
            </a:extLst>
          </p:cNvPr>
          <p:cNvCxnSpPr>
            <a:cxnSpLocks/>
          </p:cNvCxnSpPr>
          <p:nvPr/>
        </p:nvCxnSpPr>
        <p:spPr>
          <a:xfrm>
            <a:off x="2558845" y="5367317"/>
            <a:ext cx="7093974" cy="0"/>
          </a:xfrm>
          <a:prstGeom prst="straightConnector1">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C7F8FC7-BE41-40AA-90DA-D1BF39A0CBF9}"/>
              </a:ext>
            </a:extLst>
          </p:cNvPr>
          <p:cNvSpPr txBox="1"/>
          <p:nvPr/>
        </p:nvSpPr>
        <p:spPr>
          <a:xfrm>
            <a:off x="2558845" y="4444921"/>
            <a:ext cx="2116092" cy="369332"/>
          </a:xfrm>
          <a:prstGeom prst="rect">
            <a:avLst/>
          </a:prstGeom>
          <a:noFill/>
        </p:spPr>
        <p:txBody>
          <a:bodyPr wrap="none" rtlCol="0">
            <a:spAutoFit/>
          </a:bodyPr>
          <a:lstStyle/>
          <a:p>
            <a:r>
              <a:rPr lang="de-DE" dirty="0">
                <a:solidFill>
                  <a:schemeClr val="bg1"/>
                </a:solidFill>
              </a:rPr>
              <a:t>GET /</a:t>
            </a:r>
            <a:r>
              <a:rPr lang="de-DE" dirty="0" err="1">
                <a:solidFill>
                  <a:schemeClr val="bg1"/>
                </a:solidFill>
              </a:rPr>
              <a:t>comments</a:t>
            </a:r>
            <a:r>
              <a:rPr lang="de-DE" dirty="0">
                <a:solidFill>
                  <a:schemeClr val="bg1"/>
                </a:solidFill>
              </a:rPr>
              <a:t>/{ID}</a:t>
            </a:r>
          </a:p>
        </p:txBody>
      </p:sp>
      <p:sp>
        <p:nvSpPr>
          <p:cNvPr id="19" name="Textfeld 18">
            <a:extLst>
              <a:ext uri="{FF2B5EF4-FFF2-40B4-BE49-F238E27FC236}">
                <a16:creationId xmlns:a16="http://schemas.microsoft.com/office/drawing/2014/main" id="{B7F367C7-B23D-4F79-B34A-17FAA2E3C35E}"/>
              </a:ext>
            </a:extLst>
          </p:cNvPr>
          <p:cNvSpPr txBox="1"/>
          <p:nvPr/>
        </p:nvSpPr>
        <p:spPr>
          <a:xfrm>
            <a:off x="2558845" y="4924865"/>
            <a:ext cx="1565813" cy="646331"/>
          </a:xfrm>
          <a:prstGeom prst="rect">
            <a:avLst/>
          </a:prstGeom>
          <a:noFill/>
        </p:spPr>
        <p:txBody>
          <a:bodyPr wrap="none" rtlCol="0">
            <a:spAutoFit/>
          </a:bodyPr>
          <a:lstStyle/>
          <a:p>
            <a:r>
              <a:rPr lang="de-DE" dirty="0">
                <a:solidFill>
                  <a:schemeClr val="bg1"/>
                </a:solidFill>
              </a:rPr>
              <a:t>{</a:t>
            </a:r>
            <a:r>
              <a:rPr lang="de-DE" dirty="0" err="1">
                <a:solidFill>
                  <a:schemeClr val="bg1"/>
                </a:solidFill>
              </a:rPr>
              <a:t>content</a:t>
            </a:r>
            <a:r>
              <a:rPr lang="de-DE" dirty="0">
                <a:solidFill>
                  <a:schemeClr val="bg1"/>
                </a:solidFill>
              </a:rPr>
              <a:t>: "…" }</a:t>
            </a:r>
          </a:p>
          <a:p>
            <a:endParaRPr lang="de-DE" dirty="0">
              <a:solidFill>
                <a:schemeClr val="bg1"/>
              </a:solidFill>
            </a:endParaRPr>
          </a:p>
        </p:txBody>
      </p:sp>
    </p:spTree>
    <p:extLst>
      <p:ext uri="{BB962C8B-B14F-4D97-AF65-F5344CB8AC3E}">
        <p14:creationId xmlns:p14="http://schemas.microsoft.com/office/powerpoint/2010/main" val="520831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7E6CE2DD-753E-4765-8177-D5AF82192DDC}"/>
              </a:ext>
            </a:extLst>
          </p:cNvPr>
          <p:cNvSpPr/>
          <p:nvPr/>
        </p:nvSpPr>
        <p:spPr>
          <a:xfrm>
            <a:off x="1334646" y="2092548"/>
            <a:ext cx="3087532" cy="923330"/>
          </a:xfrm>
          <a:prstGeom prst="rect">
            <a:avLst/>
          </a:prstGeom>
        </p:spPr>
        <p:txBody>
          <a:bodyPr wrap="square">
            <a:spAutoFit/>
          </a:bodyPr>
          <a:lstStyle/>
          <a:p>
            <a:pPr>
              <a:spcAft>
                <a:spcPts val="0"/>
              </a:spcAft>
            </a:pP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type</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posts</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effectLst/>
                <a:latin typeface="Fira Code" panose="020B0509050000020004" pitchFamily="49" charset="0"/>
                <a:ea typeface="Fira Code" panose="020B0509050000020004" pitchFamily="49" charset="0"/>
                <a:cs typeface="Times New Roman" panose="02020603050405020304" pitchFamily="18" charset="0"/>
              </a:rPr>
              <a:t> </a:t>
            </a:r>
            <a:endParaRPr lang="de-DE" dirty="0">
              <a:effectLst/>
              <a:latin typeface="Fira Code" panose="020B0509050000020004" pitchFamily="49" charset="0"/>
              <a:ea typeface="Fira Code" panose="020B0509050000020004" pitchFamily="49" charset="0"/>
              <a:cs typeface="Times New Roman" panose="02020603050405020304" pitchFamily="18" charset="0"/>
            </a:endParaRPr>
          </a:p>
        </p:txBody>
      </p:sp>
      <p:cxnSp>
        <p:nvCxnSpPr>
          <p:cNvPr id="8" name="Gerader Verbinder 7">
            <a:extLst>
              <a:ext uri="{FF2B5EF4-FFF2-40B4-BE49-F238E27FC236}">
                <a16:creationId xmlns:a16="http://schemas.microsoft.com/office/drawing/2014/main" id="{4DAC6F3F-1742-4866-ADE4-118E65CBF191}"/>
              </a:ext>
            </a:extLst>
          </p:cNvPr>
          <p:cNvCxnSpPr>
            <a:cxnSpLocks/>
          </p:cNvCxnSpPr>
          <p:nvPr/>
        </p:nvCxnSpPr>
        <p:spPr>
          <a:xfrm>
            <a:off x="3086959" y="2701949"/>
            <a:ext cx="584391"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11" name="Verbinder: gewinkelt 10">
            <a:extLst>
              <a:ext uri="{FF2B5EF4-FFF2-40B4-BE49-F238E27FC236}">
                <a16:creationId xmlns:a16="http://schemas.microsoft.com/office/drawing/2014/main" id="{202E9181-0456-4943-8BAA-3AB9630453F6}"/>
              </a:ext>
            </a:extLst>
          </p:cNvPr>
          <p:cNvCxnSpPr>
            <a:cxnSpLocks/>
          </p:cNvCxnSpPr>
          <p:nvPr/>
        </p:nvCxnSpPr>
        <p:spPr>
          <a:xfrm flipV="1">
            <a:off x="3379154" y="2021305"/>
            <a:ext cx="2657261" cy="1155032"/>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8" name="Gerader Verbinder 17">
            <a:extLst>
              <a:ext uri="{FF2B5EF4-FFF2-40B4-BE49-F238E27FC236}">
                <a16:creationId xmlns:a16="http://schemas.microsoft.com/office/drawing/2014/main" id="{9C307617-3145-4FBA-A15E-59013FDA2E89}"/>
              </a:ext>
            </a:extLst>
          </p:cNvPr>
          <p:cNvCxnSpPr>
            <a:cxnSpLocks/>
          </p:cNvCxnSpPr>
          <p:nvPr/>
        </p:nvCxnSpPr>
        <p:spPr>
          <a:xfrm flipV="1">
            <a:off x="3379154" y="2701950"/>
            <a:ext cx="0" cy="474387"/>
          </a:xfrm>
          <a:prstGeom prst="line">
            <a:avLst/>
          </a:prstGeom>
        </p:spPr>
        <p:style>
          <a:lnRef idx="3">
            <a:schemeClr val="accent4"/>
          </a:lnRef>
          <a:fillRef idx="0">
            <a:schemeClr val="accent4"/>
          </a:fillRef>
          <a:effectRef idx="2">
            <a:schemeClr val="accent4"/>
          </a:effectRef>
          <a:fontRef idx="minor">
            <a:schemeClr val="tx1"/>
          </a:fontRef>
        </p:style>
      </p:cxnSp>
      <p:sp>
        <p:nvSpPr>
          <p:cNvPr id="22" name="Rechteck 21">
            <a:extLst>
              <a:ext uri="{FF2B5EF4-FFF2-40B4-BE49-F238E27FC236}">
                <a16:creationId xmlns:a16="http://schemas.microsoft.com/office/drawing/2014/main" id="{589D090A-20CE-4C10-B947-596A642D947E}"/>
              </a:ext>
            </a:extLst>
          </p:cNvPr>
          <p:cNvSpPr/>
          <p:nvPr/>
        </p:nvSpPr>
        <p:spPr>
          <a:xfrm>
            <a:off x="6095999" y="1830937"/>
            <a:ext cx="3309251" cy="1477328"/>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title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content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author</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spTree>
    <p:extLst>
      <p:ext uri="{BB962C8B-B14F-4D97-AF65-F5344CB8AC3E}">
        <p14:creationId xmlns:p14="http://schemas.microsoft.com/office/powerpoint/2010/main" val="2317039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F6DAE14E-487E-4B06-86C1-48A791383485}"/>
              </a:ext>
            </a:extLst>
          </p:cNvPr>
          <p:cNvSpPr/>
          <p:nvPr/>
        </p:nvSpPr>
        <p:spPr>
          <a:xfrm>
            <a:off x="6095999" y="1830937"/>
            <a:ext cx="3309251" cy="1477328"/>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title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content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author</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sp>
        <p:nvSpPr>
          <p:cNvPr id="9" name="Rechteck 8">
            <a:extLst>
              <a:ext uri="{FF2B5EF4-FFF2-40B4-BE49-F238E27FC236}">
                <a16:creationId xmlns:a16="http://schemas.microsoft.com/office/drawing/2014/main" id="{7E7CC1B3-19C0-4D84-86AB-DBD7C1381952}"/>
              </a:ext>
            </a:extLst>
          </p:cNvPr>
          <p:cNvSpPr/>
          <p:nvPr/>
        </p:nvSpPr>
        <p:spPr>
          <a:xfrm>
            <a:off x="6096000" y="4265749"/>
            <a:ext cx="3048000" cy="1200329"/>
          </a:xfrm>
          <a:prstGeom prst="rect">
            <a:avLst/>
          </a:prstGeom>
        </p:spPr>
        <p:txBody>
          <a:bodyPr wrap="square">
            <a:spAutoFit/>
          </a:bodyPr>
          <a:lstStyle/>
          <a:p>
            <a:r>
              <a:rPr lang="en-US" dirty="0">
                <a:solidFill>
                  <a:srgbClr val="FF79C6"/>
                </a:solidFill>
                <a:latin typeface="Fira Code" panose="020B0509050000020004" pitchFamily="49" charset="0"/>
              </a:rPr>
              <a:t>type</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Author</a:t>
            </a:r>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name</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String</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posts</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i="1" dirty="0">
                <a:solidFill>
                  <a:srgbClr val="8BE9FD"/>
                </a:solidFill>
                <a:latin typeface="Fira Code" panose="020B0509050000020004" pitchFamily="49" charset="0"/>
              </a:rPr>
              <a:t>Post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a:t>
            </a:r>
            <a:r>
              <a:rPr lang="en-US" dirty="0">
                <a:solidFill>
                  <a:srgbClr val="FF79C6"/>
                </a:solidFill>
                <a:latin typeface="Fira Code" panose="020B0509050000020004" pitchFamily="49" charset="0"/>
              </a:rPr>
              <a: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a:t>
            </a:r>
          </a:p>
        </p:txBody>
      </p:sp>
      <p:cxnSp>
        <p:nvCxnSpPr>
          <p:cNvPr id="10" name="Gerader Verbinder 9">
            <a:extLst>
              <a:ext uri="{FF2B5EF4-FFF2-40B4-BE49-F238E27FC236}">
                <a16:creationId xmlns:a16="http://schemas.microsoft.com/office/drawing/2014/main" id="{8100FCAC-D374-4E50-BED2-8CEC85881460}"/>
              </a:ext>
            </a:extLst>
          </p:cNvPr>
          <p:cNvCxnSpPr>
            <a:cxnSpLocks/>
          </p:cNvCxnSpPr>
          <p:nvPr/>
        </p:nvCxnSpPr>
        <p:spPr>
          <a:xfrm>
            <a:off x="7837714" y="2990707"/>
            <a:ext cx="907097"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12" name="Verbinder: gewinkelt 11">
            <a:extLst>
              <a:ext uri="{FF2B5EF4-FFF2-40B4-BE49-F238E27FC236}">
                <a16:creationId xmlns:a16="http://schemas.microsoft.com/office/drawing/2014/main" id="{DC324156-524C-4F31-B83C-A3F64FC4318B}"/>
              </a:ext>
            </a:extLst>
          </p:cNvPr>
          <p:cNvCxnSpPr>
            <a:cxnSpLocks/>
          </p:cNvCxnSpPr>
          <p:nvPr/>
        </p:nvCxnSpPr>
        <p:spPr>
          <a:xfrm rot="5400000">
            <a:off x="7073004" y="3047276"/>
            <a:ext cx="1275042" cy="116190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15" name="Rechteck 14">
            <a:extLst>
              <a:ext uri="{FF2B5EF4-FFF2-40B4-BE49-F238E27FC236}">
                <a16:creationId xmlns:a16="http://schemas.microsoft.com/office/drawing/2014/main" id="{016D7C86-1970-45FC-982D-F8419D91A5C0}"/>
              </a:ext>
            </a:extLst>
          </p:cNvPr>
          <p:cNvSpPr/>
          <p:nvPr/>
        </p:nvSpPr>
        <p:spPr>
          <a:xfrm>
            <a:off x="1334646" y="2092548"/>
            <a:ext cx="3087532" cy="923330"/>
          </a:xfrm>
          <a:prstGeom prst="rect">
            <a:avLst/>
          </a:prstGeom>
        </p:spPr>
        <p:txBody>
          <a:bodyPr wrap="square">
            <a:spAutoFit/>
          </a:bodyPr>
          <a:lstStyle/>
          <a:p>
            <a:pPr>
              <a:spcAft>
                <a:spcPts val="0"/>
              </a:spcAft>
            </a:pP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type</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Query</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posts</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 [</a:t>
            </a:r>
            <a:r>
              <a:rPr lang="en-US" i="1" dirty="0">
                <a:solidFill>
                  <a:srgbClr val="8BE9FD"/>
                </a:solidFill>
                <a:latin typeface="Fira Code" panose="020B0509050000020004" pitchFamily="49" charset="0"/>
                <a:ea typeface="Fira Code" panose="020B0509050000020004" pitchFamily="49" charset="0"/>
                <a:cs typeface="Times New Roman" panose="02020603050405020304" pitchFamily="18" charset="0"/>
              </a:rPr>
              <a:t>Post</a:t>
            </a: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solidFill>
                  <a:srgbClr val="FF79C6"/>
                </a:solidFill>
                <a:latin typeface="Fira Code" panose="020B0509050000020004" pitchFamily="49" charset="0"/>
                <a:ea typeface="Fira Code" panose="020B0509050000020004" pitchFamily="49" charset="0"/>
                <a:cs typeface="Times New Roman" panose="02020603050405020304" pitchFamily="18" charset="0"/>
              </a:rPr>
              <a:t>!</a:t>
            </a:r>
            <a:endParaRPr lang="de-DE" dirty="0">
              <a:latin typeface="Fira Code" panose="020B0509050000020004" pitchFamily="49" charset="0"/>
              <a:ea typeface="Fira Code" panose="020B0509050000020004" pitchFamily="49" charset="0"/>
              <a:cs typeface="Times New Roman" panose="02020603050405020304" pitchFamily="18" charset="0"/>
            </a:endParaRPr>
          </a:p>
          <a:p>
            <a:pPr>
              <a:spcAft>
                <a:spcPts val="0"/>
              </a:spcAft>
            </a:pPr>
            <a:r>
              <a:rPr lang="en-US" dirty="0">
                <a:solidFill>
                  <a:srgbClr val="F8F8F2"/>
                </a:solidFill>
                <a:latin typeface="Fira Code" panose="020B0509050000020004" pitchFamily="49" charset="0"/>
                <a:ea typeface="Fira Code" panose="020B0509050000020004" pitchFamily="49" charset="0"/>
                <a:cs typeface="Times New Roman" panose="02020603050405020304" pitchFamily="18" charset="0"/>
              </a:rPr>
              <a:t>}</a:t>
            </a:r>
            <a:r>
              <a:rPr lang="en-US" dirty="0">
                <a:effectLst/>
                <a:latin typeface="Fira Code" panose="020B0509050000020004" pitchFamily="49" charset="0"/>
                <a:ea typeface="Fira Code" panose="020B0509050000020004" pitchFamily="49" charset="0"/>
                <a:cs typeface="Times New Roman" panose="02020603050405020304" pitchFamily="18" charset="0"/>
              </a:rPr>
              <a:t> </a:t>
            </a:r>
            <a:endParaRPr lang="de-DE" dirty="0">
              <a:effectLst/>
              <a:latin typeface="Fira Code" panose="020B0509050000020004" pitchFamily="49" charset="0"/>
              <a:ea typeface="Fira Code" panose="020B0509050000020004" pitchFamily="49" charset="0"/>
              <a:cs typeface="Times New Roman" panose="02020603050405020304" pitchFamily="18" charset="0"/>
            </a:endParaRPr>
          </a:p>
        </p:txBody>
      </p:sp>
      <p:cxnSp>
        <p:nvCxnSpPr>
          <p:cNvPr id="16" name="Gerader Verbinder 15">
            <a:extLst>
              <a:ext uri="{FF2B5EF4-FFF2-40B4-BE49-F238E27FC236}">
                <a16:creationId xmlns:a16="http://schemas.microsoft.com/office/drawing/2014/main" id="{1D3332A7-99C4-4A15-B48C-48AC5EB5CF26}"/>
              </a:ext>
            </a:extLst>
          </p:cNvPr>
          <p:cNvCxnSpPr>
            <a:cxnSpLocks/>
          </p:cNvCxnSpPr>
          <p:nvPr/>
        </p:nvCxnSpPr>
        <p:spPr>
          <a:xfrm>
            <a:off x="3086959" y="2701949"/>
            <a:ext cx="584391"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17" name="Verbinder: gewinkelt 16">
            <a:extLst>
              <a:ext uri="{FF2B5EF4-FFF2-40B4-BE49-F238E27FC236}">
                <a16:creationId xmlns:a16="http://schemas.microsoft.com/office/drawing/2014/main" id="{4A26EC69-A0AE-4911-B776-5D2087269CCE}"/>
              </a:ext>
            </a:extLst>
          </p:cNvPr>
          <p:cNvCxnSpPr>
            <a:cxnSpLocks/>
          </p:cNvCxnSpPr>
          <p:nvPr/>
        </p:nvCxnSpPr>
        <p:spPr>
          <a:xfrm flipV="1">
            <a:off x="3379154" y="2021305"/>
            <a:ext cx="2657261" cy="1155032"/>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9" name="Gerader Verbinder 18">
            <a:extLst>
              <a:ext uri="{FF2B5EF4-FFF2-40B4-BE49-F238E27FC236}">
                <a16:creationId xmlns:a16="http://schemas.microsoft.com/office/drawing/2014/main" id="{2779CF84-DD23-47C8-8344-0731A29359B5}"/>
              </a:ext>
            </a:extLst>
          </p:cNvPr>
          <p:cNvCxnSpPr>
            <a:cxnSpLocks/>
          </p:cNvCxnSpPr>
          <p:nvPr/>
        </p:nvCxnSpPr>
        <p:spPr>
          <a:xfrm flipV="1">
            <a:off x="3379154" y="2701950"/>
            <a:ext cx="0" cy="474387"/>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613240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solidFill>
                  <a:schemeClr val="bg1"/>
                </a:solidFill>
              </a:rPr>
              <a:t>Demo Time –  Hello World</a:t>
            </a:r>
          </a:p>
        </p:txBody>
      </p:sp>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016000" y="2468880"/>
            <a:ext cx="2160000" cy="2160000"/>
          </a:xfrm>
          <a:prstGeom prst="rect">
            <a:avLst/>
          </a:prstGeom>
        </p:spPr>
      </p:pic>
      <p:pic>
        <p:nvPicPr>
          <p:cNvPr id="6" name="Picture 6">
            <a:extLst>
              <a:ext uri="{FF2B5EF4-FFF2-40B4-BE49-F238E27FC236}">
                <a16:creationId xmlns:a16="http://schemas.microsoft.com/office/drawing/2014/main" id="{2A786520-F846-4148-AB0A-6721D5A754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724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solidFill>
                  <a:schemeClr val="bg1"/>
                </a:solidFill>
              </a:rPr>
              <a:t>Demo Time –  Simple Blog App</a:t>
            </a:r>
          </a:p>
        </p:txBody>
      </p:sp>
      <p:pic>
        <p:nvPicPr>
          <p:cNvPr id="5" name="Grafik 4">
            <a:extLst>
              <a:ext uri="{FF2B5EF4-FFF2-40B4-BE49-F238E27FC236}">
                <a16:creationId xmlns:a16="http://schemas.microsoft.com/office/drawing/2014/main" id="{A7F5E196-A167-49C9-B577-3BEA96BC2FC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329196" y="2468880"/>
            <a:ext cx="2160000" cy="2160000"/>
          </a:xfrm>
          <a:prstGeom prst="rect">
            <a:avLst/>
          </a:prstGeom>
        </p:spPr>
      </p:pic>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223322" y="2468880"/>
            <a:ext cx="2160000" cy="2160000"/>
          </a:xfrm>
          <a:prstGeom prst="rect">
            <a:avLst/>
          </a:prstGeom>
        </p:spPr>
      </p:pic>
      <p:cxnSp>
        <p:nvCxnSpPr>
          <p:cNvPr id="9" name="Gerade Verbindung mit Pfeil 8">
            <a:extLst>
              <a:ext uri="{FF2B5EF4-FFF2-40B4-BE49-F238E27FC236}">
                <a16:creationId xmlns:a16="http://schemas.microsoft.com/office/drawing/2014/main" id="{92A1512D-9185-4C9B-A605-587121567BE3}"/>
              </a:ext>
            </a:extLst>
          </p:cNvPr>
          <p:cNvCxnSpPr/>
          <p:nvPr/>
        </p:nvCxnSpPr>
        <p:spPr>
          <a:xfrm>
            <a:off x="4881667" y="3604196"/>
            <a:ext cx="1844168" cy="0"/>
          </a:xfrm>
          <a:prstGeom prst="straightConnector1">
            <a:avLst/>
          </a:prstGeom>
          <a:ln w="76200">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C4D40EAD-6734-4CF2-996C-538E68C7717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08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1026" name="Picture 2" descr="https://cdn-images-1.medium.com/max/3568/1*_fQh0zWBlDG1OJ-FbMnWcw.png">
            <a:extLst>
              <a:ext uri="{FF2B5EF4-FFF2-40B4-BE49-F238E27FC236}">
                <a16:creationId xmlns:a16="http://schemas.microsoft.com/office/drawing/2014/main" id="{29EC7039-D5D5-4EF6-BBA3-21EA3B0F4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957" y="757989"/>
            <a:ext cx="9252086" cy="53420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E8917A7E-6371-4E65-802B-41BB2BD3DC2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8753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rgbClr val="FF79C6"/>
                </a:solidFill>
                <a:latin typeface="Fira Code" panose="020B0509050000020004" pitchFamily="49" charset="0"/>
              </a:rPr>
              <a:t>query</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authors</a:t>
            </a:r>
            <a:r>
              <a:rPr lang="en-US" dirty="0">
                <a:solidFill>
                  <a:srgbClr val="F8F8F2"/>
                </a:solidFill>
                <a:latin typeface="Fira Code" panose="020B0509050000020004" pitchFamily="49" charset="0"/>
              </a:rPr>
              <a:t>(</a:t>
            </a:r>
            <a:r>
              <a:rPr lang="en-US" i="1" dirty="0">
                <a:solidFill>
                  <a:srgbClr val="FFB86C"/>
                </a:solidFill>
                <a:latin typeface="Fira Code" panose="020B0509050000020004" pitchFamily="49" charset="0"/>
              </a:rPr>
              <a:t>first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2</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name</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de-DE" dirty="0">
                <a:solidFill>
                  <a:srgbClr val="FF79C6"/>
                </a:solidFill>
                <a:latin typeface="Fira Code" panose="020B0509050000020004" pitchFamily="49" charset="0"/>
              </a:rPr>
              <a:t>type</a:t>
            </a:r>
            <a:r>
              <a:rPr lang="de-DE" dirty="0">
                <a:solidFill>
                  <a:srgbClr val="F8F8F2"/>
                </a:solidFill>
                <a:latin typeface="Fira Code" panose="020B0509050000020004" pitchFamily="49" charset="0"/>
              </a:rPr>
              <a:t> </a:t>
            </a:r>
            <a:r>
              <a:rPr lang="de-DE" i="1" dirty="0">
                <a:solidFill>
                  <a:srgbClr val="8BE9FD"/>
                </a:solidFill>
                <a:latin typeface="Fira Code" panose="020B0509050000020004" pitchFamily="49" charset="0"/>
              </a:rPr>
              <a:t>Post</a:t>
            </a:r>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title</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a:solidFill>
                  <a:srgbClr val="8BE9FD"/>
                </a:solidFill>
                <a:latin typeface="Fira Code" panose="020B0509050000020004" pitchFamily="49" charset="0"/>
              </a:rPr>
              <a:t>String</a:t>
            </a:r>
            <a:r>
              <a:rPr lang="de-DE" dirty="0">
                <a:solidFill>
                  <a:srgbClr val="FF79C6"/>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content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maxChars</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Int</a:t>
            </a:r>
            <a:r>
              <a:rPr lang="de-DE" dirty="0">
                <a:solidFill>
                  <a:srgbClr val="F8F8F2"/>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a:solidFill>
                  <a:srgbClr val="8BE9FD"/>
                </a:solidFill>
                <a:latin typeface="Fira Code" panose="020B0509050000020004" pitchFamily="49" charset="0"/>
              </a:rPr>
              <a:t>String</a:t>
            </a:r>
            <a:r>
              <a:rPr lang="de-DE" dirty="0">
                <a:solidFill>
                  <a:srgbClr val="FF79C6"/>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a:t>
            </a:r>
          </a:p>
        </p:txBody>
      </p:sp>
      <p:pic>
        <p:nvPicPr>
          <p:cNvPr id="4" name="Picture 6">
            <a:extLst>
              <a:ext uri="{FF2B5EF4-FFF2-40B4-BE49-F238E27FC236}">
                <a16:creationId xmlns:a16="http://schemas.microsoft.com/office/drawing/2014/main" id="{9069BD8E-E099-4E24-9DF2-EC2E16377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F127B0AA-CD3D-4E08-B2EF-24ED0AAFB8B5}"/>
              </a:ext>
            </a:extLst>
          </p:cNvPr>
          <p:cNvSpPr>
            <a:spLocks noGrp="1"/>
          </p:cNvSpPr>
          <p:nvPr>
            <p:ph type="title"/>
          </p:nvPr>
        </p:nvSpPr>
        <p:spPr>
          <a:xfrm>
            <a:off x="1754318" y="456512"/>
            <a:ext cx="8683364" cy="1325563"/>
          </a:xfrm>
        </p:spPr>
        <p:txBody>
          <a:bodyPr/>
          <a:lstStyle/>
          <a:p>
            <a:pPr algn="ctr"/>
            <a:r>
              <a:rPr lang="de-DE" dirty="0">
                <a:solidFill>
                  <a:schemeClr val="bg1"/>
                </a:solidFill>
              </a:rPr>
              <a:t>Argumente</a:t>
            </a:r>
          </a:p>
        </p:txBody>
      </p:sp>
      <p:sp>
        <p:nvSpPr>
          <p:cNvPr id="12" name="Textfeld 11">
            <a:extLst>
              <a:ext uri="{FF2B5EF4-FFF2-40B4-BE49-F238E27FC236}">
                <a16:creationId xmlns:a16="http://schemas.microsoft.com/office/drawing/2014/main" id="{B3C89B06-EE7D-44D8-A605-79603E5D69A5}"/>
              </a:ext>
            </a:extLst>
          </p:cNvPr>
          <p:cNvSpPr txBox="1"/>
          <p:nvPr/>
        </p:nvSpPr>
        <p:spPr>
          <a:xfrm>
            <a:off x="1800291" y="4121977"/>
            <a:ext cx="1710925" cy="523220"/>
          </a:xfrm>
          <a:prstGeom prst="rect">
            <a:avLst/>
          </a:prstGeom>
          <a:noFill/>
        </p:spPr>
        <p:txBody>
          <a:bodyPr wrap="square" rtlCol="0">
            <a:spAutoFit/>
          </a:bodyPr>
          <a:lstStyle/>
          <a:p>
            <a:pPr algn="ctr"/>
            <a:r>
              <a:rPr lang="de-DE" sz="2800" dirty="0">
                <a:solidFill>
                  <a:schemeClr val="bg1"/>
                </a:solidFill>
              </a:rPr>
              <a:t>Query</a:t>
            </a:r>
          </a:p>
        </p:txBody>
      </p:sp>
      <p:sp>
        <p:nvSpPr>
          <p:cNvPr id="13" name="Textfeld 12">
            <a:extLst>
              <a:ext uri="{FF2B5EF4-FFF2-40B4-BE49-F238E27FC236}">
                <a16:creationId xmlns:a16="http://schemas.microsoft.com/office/drawing/2014/main" id="{B3C89B06-EE7D-44D8-A605-79603E5D69A5}"/>
              </a:ext>
            </a:extLst>
          </p:cNvPr>
          <p:cNvSpPr txBox="1"/>
          <p:nvPr/>
        </p:nvSpPr>
        <p:spPr>
          <a:xfrm>
            <a:off x="7433075" y="4121977"/>
            <a:ext cx="1710925" cy="523220"/>
          </a:xfrm>
          <a:prstGeom prst="rect">
            <a:avLst/>
          </a:prstGeom>
          <a:noFill/>
        </p:spPr>
        <p:txBody>
          <a:bodyPr wrap="square" rtlCol="0">
            <a:spAutoFit/>
          </a:bodyPr>
          <a:lstStyle/>
          <a:p>
            <a:pPr algn="ctr"/>
            <a:r>
              <a:rPr lang="de-DE" sz="2800" smtClean="0">
                <a:solidFill>
                  <a:schemeClr val="bg1"/>
                </a:solidFill>
              </a:rPr>
              <a:t>Schema</a:t>
            </a:r>
            <a:endParaRPr lang="de-DE" sz="2800" dirty="0">
              <a:solidFill>
                <a:schemeClr val="bg1"/>
              </a:solidFill>
            </a:endParaRPr>
          </a:p>
        </p:txBody>
      </p:sp>
    </p:spTree>
    <p:extLst>
      <p:ext uri="{BB962C8B-B14F-4D97-AF65-F5344CB8AC3E}">
        <p14:creationId xmlns:p14="http://schemas.microsoft.com/office/powerpoint/2010/main" val="41807907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query {</a:t>
            </a:r>
          </a:p>
          <a:p>
            <a:r>
              <a:rPr lang="en-US" dirty="0">
                <a:solidFill>
                  <a:schemeClr val="bg2">
                    <a:lumMod val="75000"/>
                  </a:schemeClr>
                </a:solidFill>
                <a:latin typeface="Fira Code" panose="020B0509050000020004" pitchFamily="49" charset="0"/>
              </a:rPr>
              <a:t>    authors(</a:t>
            </a:r>
            <a:r>
              <a:rPr lang="en-US" i="1" dirty="0">
                <a:solidFill>
                  <a:srgbClr val="FFB86C"/>
                </a:solidFill>
                <a:latin typeface="Fira Code" panose="020B0509050000020004" pitchFamily="49" charset="0"/>
              </a:rPr>
              <a:t>first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2</a:t>
            </a:r>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        name</a:t>
            </a:r>
          </a:p>
          <a:p>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de-DE" dirty="0">
                <a:solidFill>
                  <a:schemeClr val="bg2">
                    <a:lumMod val="75000"/>
                  </a:schemeClr>
                </a:solidFill>
                <a:latin typeface="Fira Code" panose="020B0509050000020004" pitchFamily="49" charset="0"/>
              </a:rPr>
              <a:t>type </a:t>
            </a:r>
            <a:r>
              <a:rPr lang="de-DE" i="1" dirty="0">
                <a:solidFill>
                  <a:schemeClr val="bg2">
                    <a:lumMod val="75000"/>
                  </a:schemeClr>
                </a:solidFill>
                <a:latin typeface="Fira Code" panose="020B0509050000020004" pitchFamily="49" charset="0"/>
              </a:rPr>
              <a:t>Post</a:t>
            </a:r>
            <a:r>
              <a:rPr lang="de-DE" dirty="0">
                <a:solidFill>
                  <a:schemeClr val="bg2">
                    <a:lumMod val="75000"/>
                  </a:schemeClr>
                </a:solidFill>
                <a:latin typeface="Fira Code" panose="020B0509050000020004" pitchFamily="49" charset="0"/>
              </a:rPr>
              <a:t> {</a:t>
            </a:r>
          </a:p>
          <a:p>
            <a:r>
              <a:rPr lang="de-DE" dirty="0">
                <a:solidFill>
                  <a:schemeClr val="bg2">
                    <a:lumMod val="75000"/>
                  </a:schemeClr>
                </a:solidFill>
                <a:latin typeface="Fira Code" panose="020B0509050000020004" pitchFamily="49" charset="0"/>
              </a:rPr>
              <a:t>    title: </a:t>
            </a:r>
            <a:r>
              <a:rPr lang="de-DE" i="1" dirty="0">
                <a:solidFill>
                  <a:schemeClr val="bg2">
                    <a:lumMod val="75000"/>
                  </a:schemeClr>
                </a:solidFill>
                <a:latin typeface="Fira Code" panose="020B0509050000020004" pitchFamily="49" charset="0"/>
              </a:rPr>
              <a:t>String</a:t>
            </a:r>
            <a:r>
              <a:rPr lang="de-DE" dirty="0">
                <a:solidFill>
                  <a:schemeClr val="bg2">
                    <a:lumMod val="75000"/>
                  </a:schemeClr>
                </a:solidFill>
                <a:latin typeface="Fira Code" panose="020B0509050000020004" pitchFamily="49" charset="0"/>
              </a:rPr>
              <a:t>!</a:t>
            </a:r>
          </a:p>
          <a:p>
            <a:r>
              <a:rPr lang="de-DE" dirty="0">
                <a:solidFill>
                  <a:schemeClr val="bg2">
                    <a:lumMod val="75000"/>
                  </a:schemeClr>
                </a:solidFill>
                <a:latin typeface="Fira Code" panose="020B0509050000020004" pitchFamily="49" charset="0"/>
              </a:rPr>
              <a:t>    </a:t>
            </a:r>
            <a:r>
              <a:rPr lang="de-DE" dirty="0" err="1">
                <a:solidFill>
                  <a:schemeClr val="bg2">
                    <a:lumMod val="75000"/>
                  </a:schemeClr>
                </a:solidFill>
                <a:latin typeface="Fira Code" panose="020B0509050000020004" pitchFamily="49" charset="0"/>
              </a:rPr>
              <a:t>content</a:t>
            </a:r>
            <a:r>
              <a:rPr lang="de-DE" dirty="0">
                <a:solidFill>
                  <a:schemeClr val="bg2">
                    <a:lumMod val="75000"/>
                  </a:schemeClr>
                </a:solidFill>
                <a:latin typeface="Fira Code" panose="020B0509050000020004" pitchFamily="49" charset="0"/>
              </a:rPr>
              <a:t>(</a:t>
            </a:r>
            <a:r>
              <a:rPr lang="de-DE" i="1" dirty="0" err="1">
                <a:solidFill>
                  <a:srgbClr val="FFB86C"/>
                </a:solidFill>
                <a:latin typeface="Fira Code" panose="020B0509050000020004" pitchFamily="49" charset="0"/>
              </a:rPr>
              <a:t>maxChars</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Int</a:t>
            </a:r>
            <a:r>
              <a:rPr lang="de-DE" dirty="0">
                <a:solidFill>
                  <a:schemeClr val="bg2">
                    <a:lumMod val="75000"/>
                  </a:schemeClr>
                </a:solidFill>
                <a:latin typeface="Fira Code" panose="020B0509050000020004" pitchFamily="49" charset="0"/>
              </a:rPr>
              <a:t>): </a:t>
            </a:r>
            <a:r>
              <a:rPr lang="de-DE" i="1" dirty="0">
                <a:solidFill>
                  <a:schemeClr val="bg2">
                    <a:lumMod val="75000"/>
                  </a:schemeClr>
                </a:solidFill>
                <a:latin typeface="Fira Code" panose="020B0509050000020004" pitchFamily="49" charset="0"/>
              </a:rPr>
              <a:t>String</a:t>
            </a:r>
            <a:r>
              <a:rPr lang="de-DE" dirty="0">
                <a:solidFill>
                  <a:schemeClr val="bg2">
                    <a:lumMod val="75000"/>
                  </a:schemeClr>
                </a:solidFill>
                <a:latin typeface="Fira Code" panose="020B0509050000020004" pitchFamily="49" charset="0"/>
              </a:rPr>
              <a:t>!</a:t>
            </a:r>
          </a:p>
          <a:p>
            <a:r>
              <a:rPr lang="de-DE" dirty="0">
                <a:solidFill>
                  <a:schemeClr val="bg2">
                    <a:lumMod val="75000"/>
                  </a:schemeClr>
                </a:solidFill>
                <a:latin typeface="Fira Code" panose="020B0509050000020004" pitchFamily="49" charset="0"/>
              </a:rPr>
              <a:t>}</a:t>
            </a:r>
          </a:p>
        </p:txBody>
      </p:sp>
      <p:sp>
        <p:nvSpPr>
          <p:cNvPr id="2" name="Rechteck 1">
            <a:extLst>
              <a:ext uri="{FF2B5EF4-FFF2-40B4-BE49-F238E27FC236}">
                <a16:creationId xmlns:a16="http://schemas.microsoft.com/office/drawing/2014/main" id="{36088491-B930-4688-80B8-B5977E091FD7}"/>
              </a:ext>
            </a:extLst>
          </p:cNvPr>
          <p:cNvSpPr/>
          <p:nvPr/>
        </p:nvSpPr>
        <p:spPr>
          <a:xfrm>
            <a:off x="4427220" y="4693920"/>
            <a:ext cx="2491740" cy="586740"/>
          </a:xfrm>
          <a:prstGeom prst="rect">
            <a:avLst/>
          </a:prstGeom>
          <a:noFill/>
          <a:ln w="12700" cap="flat" cmpd="sng" algn="ctr">
            <a:solidFill>
              <a:srgbClr val="FFB86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FFB86C"/>
                </a:solidFill>
              </a:rPr>
              <a:t>Arguments</a:t>
            </a:r>
          </a:p>
        </p:txBody>
      </p:sp>
      <p:cxnSp>
        <p:nvCxnSpPr>
          <p:cNvPr id="4" name="Gerade Verbindung mit Pfeil 3">
            <a:extLst>
              <a:ext uri="{FF2B5EF4-FFF2-40B4-BE49-F238E27FC236}">
                <a16:creationId xmlns:a16="http://schemas.microsoft.com/office/drawing/2014/main" id="{E1FC9C58-507D-4FA3-AAB3-66E73AAD6C65}"/>
              </a:ext>
            </a:extLst>
          </p:cNvPr>
          <p:cNvCxnSpPr>
            <a:stCxn id="2" idx="0"/>
          </p:cNvCxnSpPr>
          <p:nvPr/>
        </p:nvCxnSpPr>
        <p:spPr>
          <a:xfrm flipH="1" flipV="1">
            <a:off x="3299460" y="3074908"/>
            <a:ext cx="2373630" cy="1619012"/>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2265A91D-F8F7-4F7E-A9C0-936DD671BFFE}"/>
              </a:ext>
            </a:extLst>
          </p:cNvPr>
          <p:cNvCxnSpPr>
            <a:stCxn id="2" idx="0"/>
          </p:cNvCxnSpPr>
          <p:nvPr/>
        </p:nvCxnSpPr>
        <p:spPr>
          <a:xfrm flipV="1">
            <a:off x="5673090" y="3284220"/>
            <a:ext cx="2434590" cy="14097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370486-F0DE-456C-A6E3-5993A23BC7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9FC2C3DC-0B2E-4214-8EB1-EBBAA639952D}"/>
              </a:ext>
            </a:extLst>
          </p:cNvPr>
          <p:cNvSpPr>
            <a:spLocks noGrp="1"/>
          </p:cNvSpPr>
          <p:nvPr>
            <p:ph type="title"/>
          </p:nvPr>
        </p:nvSpPr>
        <p:spPr>
          <a:xfrm>
            <a:off x="1754318" y="456512"/>
            <a:ext cx="8683364" cy="1325563"/>
          </a:xfrm>
        </p:spPr>
        <p:txBody>
          <a:bodyPr/>
          <a:lstStyle/>
          <a:p>
            <a:pPr algn="ctr"/>
            <a:r>
              <a:rPr lang="de-DE" dirty="0">
                <a:solidFill>
                  <a:schemeClr val="bg1"/>
                </a:solidFill>
              </a:rPr>
              <a:t>Argumente</a:t>
            </a:r>
          </a:p>
        </p:txBody>
      </p:sp>
    </p:spTree>
    <p:extLst>
      <p:ext uri="{BB962C8B-B14F-4D97-AF65-F5344CB8AC3E}">
        <p14:creationId xmlns:p14="http://schemas.microsoft.com/office/powerpoint/2010/main" val="1610156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5359271" y="1919255"/>
            <a:ext cx="2491740" cy="586740"/>
          </a:xfrm>
          <a:prstGeom prst="rect">
            <a:avLst/>
          </a:prstGeom>
          <a:noFill/>
          <a:ln w="12700" cap="flat" cmpd="sng" algn="ctr">
            <a:solidFill>
              <a:srgbClr val="FFB86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FFB86C"/>
                </a:solidFill>
              </a:rPr>
              <a:t>Variable</a:t>
            </a:r>
          </a:p>
        </p:txBody>
      </p:sp>
      <p:cxnSp>
        <p:nvCxnSpPr>
          <p:cNvPr id="4" name="Gerade Verbindung mit Pfeil 3">
            <a:extLst>
              <a:ext uri="{FF2B5EF4-FFF2-40B4-BE49-F238E27FC236}">
                <a16:creationId xmlns:a16="http://schemas.microsoft.com/office/drawing/2014/main" id="{E1FC9C58-507D-4FA3-AAB3-66E73AAD6C65}"/>
              </a:ext>
            </a:extLst>
          </p:cNvPr>
          <p:cNvCxnSpPr>
            <a:cxnSpLocks/>
            <a:stCxn id="2" idx="2"/>
          </p:cNvCxnSpPr>
          <p:nvPr/>
        </p:nvCxnSpPr>
        <p:spPr>
          <a:xfrm>
            <a:off x="6605141" y="2505995"/>
            <a:ext cx="0" cy="955423"/>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A4E6DD30-D2F6-41FF-AD81-D9E47AAE261F}"/>
              </a:ext>
            </a:extLst>
          </p:cNvPr>
          <p:cNvSpPr/>
          <p:nvPr/>
        </p:nvSpPr>
        <p:spPr>
          <a:xfrm>
            <a:off x="3511216" y="3461418"/>
            <a:ext cx="5169568" cy="1477328"/>
          </a:xfrm>
          <a:prstGeom prst="rect">
            <a:avLst/>
          </a:prstGeom>
        </p:spPr>
        <p:txBody>
          <a:bodyPr wrap="square">
            <a:spAutoFit/>
          </a:bodyPr>
          <a:lstStyle/>
          <a:p>
            <a:r>
              <a:rPr lang="en-US" dirty="0">
                <a:solidFill>
                  <a:srgbClr val="FF79C6"/>
                </a:solidFill>
                <a:latin typeface="Fira Code" panose="020B0509050000020004" pitchFamily="49" charset="0"/>
              </a:rPr>
              <a:t>Query </a:t>
            </a:r>
            <a:r>
              <a:rPr lang="en-US" dirty="0" err="1">
                <a:solidFill>
                  <a:srgbClr val="50FA7B"/>
                </a:solidFill>
                <a:latin typeface="Fira Code" panose="020B0509050000020004" pitchFamily="49" charset="0"/>
              </a:rPr>
              <a:t>AuthorQuery</a:t>
            </a:r>
            <a:r>
              <a:rPr lang="en-US" dirty="0">
                <a:solidFill>
                  <a:schemeClr val="bg1"/>
                </a:solidFill>
                <a:latin typeface="Fira Code" panose="020B0509050000020004" pitchFamily="49" charset="0"/>
              </a:rPr>
              <a:t>(</a:t>
            </a:r>
            <a:r>
              <a:rPr lang="en-US" dirty="0">
                <a:solidFill>
                  <a:srgbClr val="FFB86C"/>
                </a:solidFill>
                <a:latin typeface="Fira Code" panose="020B0509050000020004" pitchFamily="49" charset="0"/>
              </a:rPr>
              <a:t>$first</a:t>
            </a:r>
            <a:r>
              <a:rPr lang="en-US" dirty="0">
                <a:solidFill>
                  <a:srgbClr val="F577C0"/>
                </a:solidFill>
                <a:latin typeface="Fira Code" panose="020B0509050000020004" pitchFamily="49" charset="0"/>
              </a:rPr>
              <a:t>:</a:t>
            </a:r>
            <a:r>
              <a:rPr lang="en-US" dirty="0">
                <a:solidFill>
                  <a:srgbClr val="50FA7B"/>
                </a:solidFill>
                <a:latin typeface="Fira Code" panose="020B0509050000020004" pitchFamily="49" charset="0"/>
              </a:rPr>
              <a:t> </a:t>
            </a:r>
            <a:r>
              <a:rPr lang="en-US" dirty="0">
                <a:solidFill>
                  <a:srgbClr val="8BE9FD"/>
                </a:solidFill>
                <a:latin typeface="Fira Code" panose="020B0509050000020004" pitchFamily="49" charset="0"/>
              </a:rPr>
              <a:t>Int</a:t>
            </a:r>
            <a:r>
              <a:rPr lang="en-US" dirty="0">
                <a:solidFill>
                  <a:schemeClr val="bg1"/>
                </a:solidFill>
                <a:latin typeface="Fira Code" panose="020B0509050000020004" pitchFamily="49" charset="0"/>
              </a:rPr>
              <a:t>)</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authors</a:t>
            </a:r>
            <a:r>
              <a:rPr lang="en-US" dirty="0">
                <a:solidFill>
                  <a:srgbClr val="F8F8F2"/>
                </a:solidFill>
                <a:latin typeface="Fira Code" panose="020B0509050000020004" pitchFamily="49" charset="0"/>
              </a:rPr>
              <a:t>(</a:t>
            </a:r>
            <a:r>
              <a:rPr lang="en-US" i="1" dirty="0">
                <a:solidFill>
                  <a:srgbClr val="FFB86C"/>
                </a:solidFill>
                <a:latin typeface="Fira Code" panose="020B0509050000020004" pitchFamily="49" charset="0"/>
              </a:rPr>
              <a:t>first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$first</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name</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p>
        </p:txBody>
      </p:sp>
      <p:pic>
        <p:nvPicPr>
          <p:cNvPr id="13" name="Picture 6">
            <a:extLst>
              <a:ext uri="{FF2B5EF4-FFF2-40B4-BE49-F238E27FC236}">
                <a16:creationId xmlns:a16="http://schemas.microsoft.com/office/drawing/2014/main" id="{843A87E5-4082-4942-8013-D4C9E39045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737A6D4F-CFDC-4DE4-B400-A066EB89C1BC}"/>
              </a:ext>
            </a:extLst>
          </p:cNvPr>
          <p:cNvSpPr>
            <a:spLocks noGrp="1"/>
          </p:cNvSpPr>
          <p:nvPr>
            <p:ph type="title"/>
          </p:nvPr>
        </p:nvSpPr>
        <p:spPr>
          <a:xfrm>
            <a:off x="1754318" y="456512"/>
            <a:ext cx="8683364" cy="1325563"/>
          </a:xfrm>
        </p:spPr>
        <p:txBody>
          <a:bodyPr/>
          <a:lstStyle/>
          <a:p>
            <a:pPr algn="ctr"/>
            <a:r>
              <a:rPr lang="de-DE" dirty="0">
                <a:solidFill>
                  <a:schemeClr val="bg1"/>
                </a:solidFill>
              </a:rPr>
              <a:t>Variablen</a:t>
            </a:r>
          </a:p>
        </p:txBody>
      </p:sp>
    </p:spTree>
    <p:extLst>
      <p:ext uri="{BB962C8B-B14F-4D97-AF65-F5344CB8AC3E}">
        <p14:creationId xmlns:p14="http://schemas.microsoft.com/office/powerpoint/2010/main" val="26680101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solidFill>
                  <a:schemeClr val="bg1"/>
                </a:solidFill>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13B00F37-9E0D-4304-B159-02CDA30C76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183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954107"/>
          </a:xfrm>
          <a:prstGeom prst="rect">
            <a:avLst/>
          </a:prstGeom>
          <a:noFill/>
        </p:spPr>
        <p:txBody>
          <a:bodyPr wrap="square" rtlCol="0">
            <a:spAutoFit/>
          </a:bodyPr>
          <a:lstStyle/>
          <a:p>
            <a:pPr algn="ctr"/>
            <a:r>
              <a:rPr lang="de-DE" sz="2800" dirty="0" err="1">
                <a:solidFill>
                  <a:srgbClr val="E10098"/>
                </a:solidFill>
              </a:rPr>
              <a:t>Mutations</a:t>
            </a:r>
            <a:r>
              <a:rPr lang="de-DE" sz="2800" dirty="0">
                <a:solidFill>
                  <a:schemeClr val="bg1"/>
                </a:solidFill>
              </a:rPr>
              <a:t> – Daten hinzufügen und editieren</a:t>
            </a:r>
          </a:p>
        </p:txBody>
      </p:sp>
      <p:pic>
        <p:nvPicPr>
          <p:cNvPr id="3" name="Picture 6">
            <a:extLst>
              <a:ext uri="{FF2B5EF4-FFF2-40B4-BE49-F238E27FC236}">
                <a16:creationId xmlns:a16="http://schemas.microsoft.com/office/drawing/2014/main" id="{DBB61225-BEF4-4F2D-A9F7-45B031F498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8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EEB06F2-E13A-4677-9159-200FDD714D1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249680" y="2889000"/>
            <a:ext cx="1080000" cy="1080000"/>
          </a:xfrm>
          <a:prstGeom prst="rect">
            <a:avLst/>
          </a:prstGeom>
        </p:spPr>
      </p:pic>
      <p:sp>
        <p:nvSpPr>
          <p:cNvPr id="8" name="Rechteck 7">
            <a:extLst>
              <a:ext uri="{FF2B5EF4-FFF2-40B4-BE49-F238E27FC236}">
                <a16:creationId xmlns:a16="http://schemas.microsoft.com/office/drawing/2014/main" id="{3A562785-6D54-4F99-8E42-38553330CE0D}"/>
              </a:ext>
            </a:extLst>
          </p:cNvPr>
          <p:cNvSpPr/>
          <p:nvPr/>
        </p:nvSpPr>
        <p:spPr>
          <a:xfrm>
            <a:off x="4747260" y="2306319"/>
            <a:ext cx="1931396" cy="32868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bg1"/>
                </a:solidFill>
              </a:rPr>
              <a:t>/</a:t>
            </a:r>
            <a:r>
              <a:rPr lang="de-DE" dirty="0" err="1">
                <a:solidFill>
                  <a:schemeClr val="bg1"/>
                </a:solidFill>
              </a:rPr>
              <a:t>users</a:t>
            </a:r>
            <a:endParaRPr lang="de-DE" dirty="0">
              <a:solidFill>
                <a:schemeClr val="bg1"/>
              </a:solidFill>
            </a:endParaRPr>
          </a:p>
        </p:txBody>
      </p:sp>
      <p:sp>
        <p:nvSpPr>
          <p:cNvPr id="12" name="Rechteck 11">
            <a:extLst>
              <a:ext uri="{FF2B5EF4-FFF2-40B4-BE49-F238E27FC236}">
                <a16:creationId xmlns:a16="http://schemas.microsoft.com/office/drawing/2014/main" id="{FBB8FE45-7FD4-4F8E-870F-51E930ABF7D9}"/>
              </a:ext>
            </a:extLst>
          </p:cNvPr>
          <p:cNvSpPr/>
          <p:nvPr/>
        </p:nvSpPr>
        <p:spPr>
          <a:xfrm>
            <a:off x="4747260" y="3264660"/>
            <a:ext cx="1931396" cy="32868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bg1"/>
                </a:solidFill>
              </a:rPr>
              <a:t>/</a:t>
            </a:r>
            <a:r>
              <a:rPr lang="de-DE" dirty="0" err="1">
                <a:solidFill>
                  <a:schemeClr val="bg1"/>
                </a:solidFill>
              </a:rPr>
              <a:t>posts</a:t>
            </a:r>
            <a:endParaRPr lang="de-DE" dirty="0">
              <a:solidFill>
                <a:schemeClr val="bg1"/>
              </a:solidFill>
            </a:endParaRPr>
          </a:p>
        </p:txBody>
      </p:sp>
      <p:sp>
        <p:nvSpPr>
          <p:cNvPr id="14" name="Rechteck 13">
            <a:extLst>
              <a:ext uri="{FF2B5EF4-FFF2-40B4-BE49-F238E27FC236}">
                <a16:creationId xmlns:a16="http://schemas.microsoft.com/office/drawing/2014/main" id="{3F7A4892-8640-4E4F-8A87-189BE907BEA4}"/>
              </a:ext>
            </a:extLst>
          </p:cNvPr>
          <p:cNvSpPr/>
          <p:nvPr/>
        </p:nvSpPr>
        <p:spPr>
          <a:xfrm>
            <a:off x="4747260" y="4223000"/>
            <a:ext cx="1931396" cy="32868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bg1"/>
                </a:solidFill>
              </a:rPr>
              <a:t>/</a:t>
            </a:r>
            <a:r>
              <a:rPr lang="de-DE" dirty="0" err="1">
                <a:solidFill>
                  <a:schemeClr val="bg1"/>
                </a:solidFill>
              </a:rPr>
              <a:t>comments</a:t>
            </a:r>
            <a:endParaRPr lang="de-DE" dirty="0">
              <a:solidFill>
                <a:schemeClr val="bg1"/>
              </a:solidFill>
            </a:endParaRPr>
          </a:p>
        </p:txBody>
      </p:sp>
      <p:sp>
        <p:nvSpPr>
          <p:cNvPr id="10" name="Zylinder 9">
            <a:extLst>
              <a:ext uri="{FF2B5EF4-FFF2-40B4-BE49-F238E27FC236}">
                <a16:creationId xmlns:a16="http://schemas.microsoft.com/office/drawing/2014/main" id="{9F8A1D98-806D-4D6D-9615-146B4A207E58}"/>
              </a:ext>
            </a:extLst>
          </p:cNvPr>
          <p:cNvSpPr/>
          <p:nvPr/>
        </p:nvSpPr>
        <p:spPr>
          <a:xfrm>
            <a:off x="7911328" y="2127127"/>
            <a:ext cx="879036" cy="687063"/>
          </a:xfrm>
          <a:prstGeom prst="can">
            <a:avLst/>
          </a:prstGeom>
          <a:solidFill>
            <a:srgbClr val="8BE9FD"/>
          </a:solidFill>
          <a:ln>
            <a:solidFill>
              <a:srgbClr val="8BE9F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5" name="Zylinder 14">
            <a:extLst>
              <a:ext uri="{FF2B5EF4-FFF2-40B4-BE49-F238E27FC236}">
                <a16:creationId xmlns:a16="http://schemas.microsoft.com/office/drawing/2014/main" id="{4981D977-0DAE-4421-A4F9-2FE01037C23F}"/>
              </a:ext>
            </a:extLst>
          </p:cNvPr>
          <p:cNvSpPr/>
          <p:nvPr/>
        </p:nvSpPr>
        <p:spPr>
          <a:xfrm>
            <a:off x="7911328" y="3085468"/>
            <a:ext cx="879036" cy="68706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6" name="Zylinder 15">
            <a:extLst>
              <a:ext uri="{FF2B5EF4-FFF2-40B4-BE49-F238E27FC236}">
                <a16:creationId xmlns:a16="http://schemas.microsoft.com/office/drawing/2014/main" id="{EA336567-97CC-4E55-A175-6DBB15A4A335}"/>
              </a:ext>
            </a:extLst>
          </p:cNvPr>
          <p:cNvSpPr/>
          <p:nvPr/>
        </p:nvSpPr>
        <p:spPr>
          <a:xfrm>
            <a:off x="7911328" y="4043808"/>
            <a:ext cx="879036" cy="68706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D052C72E-BD8B-4E7A-83C5-D921E8401305}"/>
              </a:ext>
            </a:extLst>
          </p:cNvPr>
          <p:cNvSpPr txBox="1"/>
          <p:nvPr/>
        </p:nvSpPr>
        <p:spPr>
          <a:xfrm>
            <a:off x="8977286" y="2290932"/>
            <a:ext cx="1338762" cy="369332"/>
          </a:xfrm>
          <a:prstGeom prst="rect">
            <a:avLst/>
          </a:prstGeom>
          <a:noFill/>
        </p:spPr>
        <p:txBody>
          <a:bodyPr wrap="square" rtlCol="0">
            <a:spAutoFit/>
          </a:bodyPr>
          <a:lstStyle/>
          <a:p>
            <a:r>
              <a:rPr lang="de-DE" dirty="0">
                <a:solidFill>
                  <a:schemeClr val="bg1"/>
                </a:solidFill>
              </a:rPr>
              <a:t>Datenbank</a:t>
            </a:r>
          </a:p>
        </p:txBody>
      </p:sp>
      <p:sp>
        <p:nvSpPr>
          <p:cNvPr id="18" name="Textfeld 17">
            <a:extLst>
              <a:ext uri="{FF2B5EF4-FFF2-40B4-BE49-F238E27FC236}">
                <a16:creationId xmlns:a16="http://schemas.microsoft.com/office/drawing/2014/main" id="{4970C317-1549-4663-AFB3-8EDE3A509314}"/>
              </a:ext>
            </a:extLst>
          </p:cNvPr>
          <p:cNvSpPr txBox="1"/>
          <p:nvPr/>
        </p:nvSpPr>
        <p:spPr>
          <a:xfrm>
            <a:off x="8977286" y="3244333"/>
            <a:ext cx="1338762" cy="369332"/>
          </a:xfrm>
          <a:prstGeom prst="rect">
            <a:avLst/>
          </a:prstGeom>
          <a:noFill/>
        </p:spPr>
        <p:txBody>
          <a:bodyPr wrap="square" rtlCol="0">
            <a:spAutoFit/>
          </a:bodyPr>
          <a:lstStyle/>
          <a:p>
            <a:r>
              <a:rPr lang="de-DE" dirty="0">
                <a:solidFill>
                  <a:schemeClr val="bg1"/>
                </a:solidFill>
              </a:rPr>
              <a:t>Service</a:t>
            </a:r>
          </a:p>
        </p:txBody>
      </p:sp>
      <p:sp>
        <p:nvSpPr>
          <p:cNvPr id="19" name="Textfeld 18">
            <a:extLst>
              <a:ext uri="{FF2B5EF4-FFF2-40B4-BE49-F238E27FC236}">
                <a16:creationId xmlns:a16="http://schemas.microsoft.com/office/drawing/2014/main" id="{BE554B3F-4D0F-4C79-95A8-0EDD3CD6066F}"/>
              </a:ext>
            </a:extLst>
          </p:cNvPr>
          <p:cNvSpPr txBox="1"/>
          <p:nvPr/>
        </p:nvSpPr>
        <p:spPr>
          <a:xfrm>
            <a:off x="8977286" y="4202673"/>
            <a:ext cx="1338762" cy="369332"/>
          </a:xfrm>
          <a:prstGeom prst="rect">
            <a:avLst/>
          </a:prstGeom>
          <a:noFill/>
        </p:spPr>
        <p:txBody>
          <a:bodyPr wrap="square" rtlCol="0">
            <a:spAutoFit/>
          </a:bodyPr>
          <a:lstStyle/>
          <a:p>
            <a:r>
              <a:rPr lang="de-DE" dirty="0">
                <a:solidFill>
                  <a:schemeClr val="bg1"/>
                </a:solidFill>
              </a:rPr>
              <a:t>externe API</a:t>
            </a:r>
          </a:p>
        </p:txBody>
      </p:sp>
      <p:cxnSp>
        <p:nvCxnSpPr>
          <p:cNvPr id="21" name="Gerade Verbindung mit Pfeil 20">
            <a:extLst>
              <a:ext uri="{FF2B5EF4-FFF2-40B4-BE49-F238E27FC236}">
                <a16:creationId xmlns:a16="http://schemas.microsoft.com/office/drawing/2014/main" id="{E13F42FD-84AE-40A1-B43A-09093B5DA75A}"/>
              </a:ext>
            </a:extLst>
          </p:cNvPr>
          <p:cNvCxnSpPr>
            <a:endCxn id="8" idx="1"/>
          </p:cNvCxnSpPr>
          <p:nvPr/>
        </p:nvCxnSpPr>
        <p:spPr>
          <a:xfrm flipV="1">
            <a:off x="2424928" y="2470659"/>
            <a:ext cx="2322332" cy="958341"/>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23" name="Gerade Verbindung mit Pfeil 22">
            <a:extLst>
              <a:ext uri="{FF2B5EF4-FFF2-40B4-BE49-F238E27FC236}">
                <a16:creationId xmlns:a16="http://schemas.microsoft.com/office/drawing/2014/main" id="{235D388A-C06B-4ADD-B3CF-A9B00BAAE9EF}"/>
              </a:ext>
            </a:extLst>
          </p:cNvPr>
          <p:cNvCxnSpPr>
            <a:endCxn id="12" idx="1"/>
          </p:cNvCxnSpPr>
          <p:nvPr/>
        </p:nvCxnSpPr>
        <p:spPr>
          <a:xfrm>
            <a:off x="2424928" y="3428999"/>
            <a:ext cx="2322332" cy="1"/>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25" name="Gerade Verbindung mit Pfeil 24">
            <a:extLst>
              <a:ext uri="{FF2B5EF4-FFF2-40B4-BE49-F238E27FC236}">
                <a16:creationId xmlns:a16="http://schemas.microsoft.com/office/drawing/2014/main" id="{C95EAEB9-0278-47D9-9AA1-83AB0B622AC8}"/>
              </a:ext>
            </a:extLst>
          </p:cNvPr>
          <p:cNvCxnSpPr>
            <a:endCxn id="14" idx="1"/>
          </p:cNvCxnSpPr>
          <p:nvPr/>
        </p:nvCxnSpPr>
        <p:spPr>
          <a:xfrm>
            <a:off x="2424928" y="3429000"/>
            <a:ext cx="2322332" cy="95834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27" name="Gerade Verbindung mit Pfeil 26">
            <a:extLst>
              <a:ext uri="{FF2B5EF4-FFF2-40B4-BE49-F238E27FC236}">
                <a16:creationId xmlns:a16="http://schemas.microsoft.com/office/drawing/2014/main" id="{63B47325-F1BC-4F9E-8774-0626793CEB4A}"/>
              </a:ext>
            </a:extLst>
          </p:cNvPr>
          <p:cNvCxnSpPr>
            <a:cxnSpLocks/>
            <a:stCxn id="8" idx="3"/>
            <a:endCxn id="10" idx="2"/>
          </p:cNvCxnSpPr>
          <p:nvPr/>
        </p:nvCxnSpPr>
        <p:spPr>
          <a:xfrm>
            <a:off x="6678656" y="2470659"/>
            <a:ext cx="1232672" cy="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2" name="Gerade Verbindung mit Pfeil 31">
            <a:extLst>
              <a:ext uri="{FF2B5EF4-FFF2-40B4-BE49-F238E27FC236}">
                <a16:creationId xmlns:a16="http://schemas.microsoft.com/office/drawing/2014/main" id="{0465CBC4-EDFC-47DD-BD6B-0E621A36E4D3}"/>
              </a:ext>
            </a:extLst>
          </p:cNvPr>
          <p:cNvCxnSpPr>
            <a:stCxn id="8" idx="3"/>
          </p:cNvCxnSpPr>
          <p:nvPr/>
        </p:nvCxnSpPr>
        <p:spPr>
          <a:xfrm>
            <a:off x="6678656" y="2470659"/>
            <a:ext cx="1232672" cy="208102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4" name="Gerade Verbindung mit Pfeil 33">
            <a:extLst>
              <a:ext uri="{FF2B5EF4-FFF2-40B4-BE49-F238E27FC236}">
                <a16:creationId xmlns:a16="http://schemas.microsoft.com/office/drawing/2014/main" id="{0B06490D-1D25-4CC8-931A-383D9F7083BC}"/>
              </a:ext>
            </a:extLst>
          </p:cNvPr>
          <p:cNvCxnSpPr>
            <a:stCxn id="12" idx="3"/>
            <a:endCxn id="15" idx="2"/>
          </p:cNvCxnSpPr>
          <p:nvPr/>
        </p:nvCxnSpPr>
        <p:spPr>
          <a:xfrm>
            <a:off x="6678656" y="3429000"/>
            <a:ext cx="123267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6" name="Gerade Verbindung mit Pfeil 35">
            <a:extLst>
              <a:ext uri="{FF2B5EF4-FFF2-40B4-BE49-F238E27FC236}">
                <a16:creationId xmlns:a16="http://schemas.microsoft.com/office/drawing/2014/main" id="{5B644552-F8BC-4B8C-A17D-BC33B5205F57}"/>
              </a:ext>
            </a:extLst>
          </p:cNvPr>
          <p:cNvCxnSpPr>
            <a:stCxn id="14" idx="3"/>
            <a:endCxn id="10" idx="2"/>
          </p:cNvCxnSpPr>
          <p:nvPr/>
        </p:nvCxnSpPr>
        <p:spPr>
          <a:xfrm flipV="1">
            <a:off x="6678656" y="2470659"/>
            <a:ext cx="1232672" cy="1916681"/>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8" name="Gerade Verbindung mit Pfeil 37">
            <a:extLst>
              <a:ext uri="{FF2B5EF4-FFF2-40B4-BE49-F238E27FC236}">
                <a16:creationId xmlns:a16="http://schemas.microsoft.com/office/drawing/2014/main" id="{5B0EAF5F-D95C-4049-842D-2B343A34AA1C}"/>
              </a:ext>
            </a:extLst>
          </p:cNvPr>
          <p:cNvCxnSpPr>
            <a:stCxn id="14" idx="3"/>
            <a:endCxn id="15" idx="2"/>
          </p:cNvCxnSpPr>
          <p:nvPr/>
        </p:nvCxnSpPr>
        <p:spPr>
          <a:xfrm flipV="1">
            <a:off x="6678656" y="3429000"/>
            <a:ext cx="1232672" cy="9583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20" name="Picture 6">
            <a:extLst>
              <a:ext uri="{FF2B5EF4-FFF2-40B4-BE49-F238E27FC236}">
                <a16:creationId xmlns:a16="http://schemas.microsoft.com/office/drawing/2014/main" id="{60EE3D5B-5555-4BF1-9473-C6B41493D29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22" name="Titel 4">
            <a:extLst>
              <a:ext uri="{FF2B5EF4-FFF2-40B4-BE49-F238E27FC236}">
                <a16:creationId xmlns:a16="http://schemas.microsoft.com/office/drawing/2014/main" id="{0C1AA0B9-E887-4D4F-A487-8C33F931A95A}"/>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spTree>
    <p:extLst>
      <p:ext uri="{BB962C8B-B14F-4D97-AF65-F5344CB8AC3E}">
        <p14:creationId xmlns:p14="http://schemas.microsoft.com/office/powerpoint/2010/main" val="24250278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4065384" y="4377035"/>
            <a:ext cx="7223532" cy="923330"/>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a:t>
            </a:r>
          </a:p>
          <a:p>
            <a:r>
              <a:rPr lang="de-DE" dirty="0">
                <a:solidFill>
                  <a:srgbClr val="F8F8F2"/>
                </a:solidFill>
                <a:latin typeface="Fira Code" panose="020B0509050000020004" pitchFamily="49" charset="0"/>
              </a:rPr>
              <a:t>}</a:t>
            </a:r>
          </a:p>
        </p:txBody>
      </p:sp>
      <p:pic>
        <p:nvPicPr>
          <p:cNvPr id="3" name="Picture 6">
            <a:extLst>
              <a:ext uri="{FF2B5EF4-FFF2-40B4-BE49-F238E27FC236}">
                <a16:creationId xmlns:a16="http://schemas.microsoft.com/office/drawing/2014/main" id="{CA092936-DD6D-49B0-8F74-2A72222F2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DC6426DA-67BF-4395-B78D-0EF855B07AAC}"/>
              </a:ext>
            </a:extLst>
          </p:cNvPr>
          <p:cNvSpPr>
            <a:spLocks noGrp="1"/>
          </p:cNvSpPr>
          <p:nvPr>
            <p:ph type="title"/>
          </p:nvPr>
        </p:nvSpPr>
        <p:spPr>
          <a:xfrm>
            <a:off x="1754318" y="456512"/>
            <a:ext cx="8683364" cy="1325563"/>
          </a:xfrm>
        </p:spPr>
        <p:txBody>
          <a:bodyPr/>
          <a:lstStyle/>
          <a:p>
            <a:pPr algn="ctr"/>
            <a:r>
              <a:rPr lang="de-DE" dirty="0">
                <a:solidFill>
                  <a:schemeClr val="bg1"/>
                </a:solidFill>
              </a:rPr>
              <a:t>Mutation - Beispiel</a:t>
            </a:r>
          </a:p>
        </p:txBody>
      </p:sp>
      <p:sp>
        <p:nvSpPr>
          <p:cNvPr id="5" name="Rechteck 4">
            <a:extLst>
              <a:ext uri="{FF2B5EF4-FFF2-40B4-BE49-F238E27FC236}">
                <a16:creationId xmlns:a16="http://schemas.microsoft.com/office/drawing/2014/main" id="{5FD08E23-8BA9-4DA9-B317-140050312C18}"/>
              </a:ext>
            </a:extLst>
          </p:cNvPr>
          <p:cNvSpPr/>
          <p:nvPr/>
        </p:nvSpPr>
        <p:spPr>
          <a:xfrm>
            <a:off x="4065384" y="2479390"/>
            <a:ext cx="6096000" cy="923330"/>
          </a:xfrm>
          <a:prstGeom prst="rect">
            <a:avLst/>
          </a:prstGeom>
        </p:spPr>
        <p:txBody>
          <a:bodyPr>
            <a:spAutoFit/>
          </a:bodyPr>
          <a:lstStyle/>
          <a:p>
            <a:r>
              <a:rPr lang="de-DE">
                <a:solidFill>
                  <a:srgbClr val="FF79C6"/>
                </a:solidFill>
                <a:latin typeface="Fira Code" panose="020B0509050000020004" pitchFamily="49" charset="0"/>
              </a:rPr>
              <a:t>type</a:t>
            </a:r>
            <a:r>
              <a:rPr lang="de-DE">
                <a:solidFill>
                  <a:srgbClr val="F8F8F2"/>
                </a:solidFill>
                <a:latin typeface="Fira Code" panose="020B0509050000020004" pitchFamily="49" charset="0"/>
              </a:rPr>
              <a:t> </a:t>
            </a:r>
            <a:r>
              <a:rPr lang="de-DE" i="1" smtClean="0">
                <a:solidFill>
                  <a:srgbClr val="8BE9FD"/>
                </a:solidFill>
                <a:latin typeface="Fira Code" panose="020B0509050000020004" pitchFamily="49" charset="0"/>
              </a:rPr>
              <a:t>Mutation</a:t>
            </a:r>
            <a:r>
              <a:rPr lang="de-DE" smtClean="0">
                <a:solidFill>
                  <a:srgbClr val="F8F8F2"/>
                </a:solidFill>
                <a:latin typeface="Fira Code" panose="020B0509050000020004" pitchFamily="49" charset="0"/>
              </a:rPr>
              <a:t> </a:t>
            </a:r>
            <a:r>
              <a:rPr lang="de-DE" dirty="0">
                <a:solidFill>
                  <a:srgbClr val="F8F8F2"/>
                </a:solidFill>
                <a:latin typeface="Fira Code" panose="020B0509050000020004" pitchFamily="49" charset="0"/>
              </a:rPr>
              <a:t>{</a:t>
            </a:r>
          </a:p>
          <a:p>
            <a:r>
              <a:rPr lang="de-DE">
                <a:solidFill>
                  <a:srgbClr val="F8F8F2"/>
                </a:solidFill>
                <a:latin typeface="Fira Code" panose="020B0509050000020004" pitchFamily="49" charset="0"/>
              </a:rPr>
              <a:t>    </a:t>
            </a:r>
            <a:r>
              <a:rPr lang="de-DE" smtClean="0">
                <a:solidFill>
                  <a:srgbClr val="F8F8F2"/>
                </a:solidFill>
                <a:latin typeface="Fira Code" panose="020B0509050000020004" pitchFamily="49" charset="0"/>
              </a:rPr>
              <a:t>createPost(post</a:t>
            </a:r>
            <a:r>
              <a:rPr lang="de-DE" smtClean="0">
                <a:solidFill>
                  <a:srgbClr val="FF79C6"/>
                </a:solidFill>
                <a:latin typeface="Fira Code" panose="020B0509050000020004" pitchFamily="49" charset="0"/>
              </a:rPr>
              <a:t>:</a:t>
            </a:r>
            <a:r>
              <a:rPr lang="de-DE" smtClean="0">
                <a:solidFill>
                  <a:srgbClr val="F8F8F2"/>
                </a:solidFill>
                <a:latin typeface="Fira Code" panose="020B0509050000020004" pitchFamily="49" charset="0"/>
              </a:rPr>
              <a:t> </a:t>
            </a:r>
            <a:r>
              <a:rPr lang="de-DE" i="1" smtClean="0">
                <a:solidFill>
                  <a:srgbClr val="8BE9FD"/>
                </a:solidFill>
                <a:latin typeface="Fira Code" panose="020B0509050000020004" pitchFamily="49" charset="0"/>
              </a:rPr>
              <a:t>Post</a:t>
            </a:r>
            <a:r>
              <a:rPr lang="de-DE" smtClean="0">
                <a:solidFill>
                  <a:srgbClr val="FF79C6"/>
                </a:solidFill>
                <a:latin typeface="Fira Code" panose="020B0509050000020004" pitchFamily="49" charset="0"/>
              </a:rPr>
              <a:t>!</a:t>
            </a:r>
            <a:r>
              <a:rPr lang="de-DE" smtClean="0">
                <a:solidFill>
                  <a:srgbClr val="F8F8F2"/>
                </a:solidFill>
                <a:latin typeface="Fira Code" panose="020B0509050000020004" pitchFamily="49" charset="0"/>
              </a:rPr>
              <a:t>)</a:t>
            </a:r>
            <a:r>
              <a:rPr lang="de-DE" smtClean="0">
                <a:solidFill>
                  <a:srgbClr val="FF79C6"/>
                </a:solidFill>
                <a:latin typeface="Fira Code" panose="020B0509050000020004" pitchFamily="49" charset="0"/>
              </a:rPr>
              <a:t>:</a:t>
            </a:r>
            <a:r>
              <a:rPr lang="de-DE" smtClean="0">
                <a:solidFill>
                  <a:srgbClr val="F8F8F2"/>
                </a:solidFill>
                <a:latin typeface="Fira Code" panose="020B0509050000020004" pitchFamily="49" charset="0"/>
              </a:rPr>
              <a:t> </a:t>
            </a:r>
            <a:r>
              <a:rPr lang="de-DE" i="1" smtClean="0">
                <a:solidFill>
                  <a:srgbClr val="8BE9FD"/>
                </a:solidFill>
                <a:latin typeface="Fira Code" panose="020B0509050000020004" pitchFamily="49" charset="0"/>
              </a:rPr>
              <a:t>Post</a:t>
            </a:r>
            <a:endParaRPr lang="de-DE" dirty="0">
              <a:solidFill>
                <a:srgbClr val="F8F8F2"/>
              </a:solidFill>
              <a:latin typeface="Fira Code" panose="020B0509050000020004" pitchFamily="49" charset="0"/>
            </a:endParaRPr>
          </a:p>
          <a:p>
            <a:r>
              <a:rPr lang="de-DE" smtClean="0">
                <a:solidFill>
                  <a:srgbClr val="F8F8F2"/>
                </a:solidFill>
                <a:latin typeface="Fira Code" panose="020B0509050000020004" pitchFamily="49" charset="0"/>
              </a:rPr>
              <a:t>}</a:t>
            </a:r>
            <a:endParaRPr lang="de-DE" dirty="0">
              <a:solidFill>
                <a:srgbClr val="F8F8F2"/>
              </a:solidFill>
              <a:latin typeface="Fira Code" panose="020B0509050000020004" pitchFamily="49" charset="0"/>
            </a:endParaRPr>
          </a:p>
        </p:txBody>
      </p:sp>
      <p:sp>
        <p:nvSpPr>
          <p:cNvPr id="6" name="Textfeld 5">
            <a:extLst>
              <a:ext uri="{FF2B5EF4-FFF2-40B4-BE49-F238E27FC236}">
                <a16:creationId xmlns:a16="http://schemas.microsoft.com/office/drawing/2014/main" id="{B3C89B06-EE7D-44D8-A605-79603E5D69A5}"/>
              </a:ext>
            </a:extLst>
          </p:cNvPr>
          <p:cNvSpPr txBox="1"/>
          <p:nvPr/>
        </p:nvSpPr>
        <p:spPr>
          <a:xfrm>
            <a:off x="1331705" y="4421687"/>
            <a:ext cx="1710925" cy="523220"/>
          </a:xfrm>
          <a:prstGeom prst="rect">
            <a:avLst/>
          </a:prstGeom>
          <a:noFill/>
        </p:spPr>
        <p:txBody>
          <a:bodyPr wrap="square" rtlCol="0">
            <a:spAutoFit/>
          </a:bodyPr>
          <a:lstStyle/>
          <a:p>
            <a:r>
              <a:rPr lang="de-DE" sz="2800" dirty="0">
                <a:solidFill>
                  <a:schemeClr val="bg1"/>
                </a:solidFill>
              </a:rPr>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1331705" y="2594435"/>
            <a:ext cx="1710925" cy="523220"/>
          </a:xfrm>
          <a:prstGeom prst="rect">
            <a:avLst/>
          </a:prstGeom>
          <a:noFill/>
        </p:spPr>
        <p:txBody>
          <a:bodyPr wrap="square" rtlCol="0">
            <a:spAutoFit/>
          </a:bodyPr>
          <a:lstStyle/>
          <a:p>
            <a:r>
              <a:rPr lang="de-DE" sz="2800" smtClean="0">
                <a:solidFill>
                  <a:schemeClr val="bg1"/>
                </a:solidFill>
              </a:rPr>
              <a:t>Schema</a:t>
            </a:r>
            <a:endParaRPr lang="de-DE" sz="2800" dirty="0">
              <a:solidFill>
                <a:schemeClr val="bg1"/>
              </a:solidFill>
            </a:endParaRPr>
          </a:p>
        </p:txBody>
      </p:sp>
    </p:spTree>
    <p:extLst>
      <p:ext uri="{BB962C8B-B14F-4D97-AF65-F5344CB8AC3E}">
        <p14:creationId xmlns:p14="http://schemas.microsoft.com/office/powerpoint/2010/main" val="31056071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i="1" dirty="0">
                <a:solidFill>
                  <a:srgbClr val="8BE9FD"/>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r>
              <a:rPr lang="de-DE" dirty="0" err="1">
                <a:solidFill>
                  <a:srgbClr val="F1FA8C"/>
                </a:solidFill>
                <a:latin typeface="Fira Code" panose="020B0509050000020004" pitchFamily="49" charset="0"/>
              </a:rPr>
              <a:t>id</a:t>
            </a:r>
            <a:endParaRPr lang="de-DE" dirty="0">
              <a:solidFill>
                <a:srgbClr val="F1FA8C"/>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p:txBody>
      </p:sp>
      <p:sp>
        <p:nvSpPr>
          <p:cNvPr id="3" name="Rechteck 2">
            <a:extLst>
              <a:ext uri="{FF2B5EF4-FFF2-40B4-BE49-F238E27FC236}">
                <a16:creationId xmlns:a16="http://schemas.microsoft.com/office/drawing/2014/main" id="{626DF96B-876A-4B9A-A12B-F61E9E69F57E}"/>
              </a:ext>
            </a:extLst>
          </p:cNvPr>
          <p:cNvSpPr/>
          <p:nvPr/>
        </p:nvSpPr>
        <p:spPr>
          <a:xfrm>
            <a:off x="3957817" y="3850253"/>
            <a:ext cx="6096000" cy="2031325"/>
          </a:xfrm>
          <a:prstGeom prst="rect">
            <a:avLst/>
          </a:prstGeom>
        </p:spPr>
        <p:txBody>
          <a:bodyPr>
            <a:spAutoFit/>
          </a:bodyPr>
          <a:lstStyle/>
          <a:p>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newPost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title</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title</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content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content</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author_id</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1</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endParaRPr lang="en-US" b="0" dirty="0">
              <a:solidFill>
                <a:srgbClr val="F8F8F2"/>
              </a:solidFill>
              <a:effectLst/>
              <a:latin typeface="Fira Code" panose="020B0509050000020004" pitchFamily="49" charset="0"/>
            </a:endParaRPr>
          </a:p>
        </p:txBody>
      </p:sp>
      <p:cxnSp>
        <p:nvCxnSpPr>
          <p:cNvPr id="6" name="Gerade Verbindung mit Pfeil 5">
            <a:extLst>
              <a:ext uri="{FF2B5EF4-FFF2-40B4-BE49-F238E27FC236}">
                <a16:creationId xmlns:a16="http://schemas.microsoft.com/office/drawing/2014/main" id="{93C5D622-E5DB-42AD-AE28-60E04C1B82F9}"/>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439737-713B-40A9-AE6A-661D47CF37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281473D2-0DE6-47D2-BDAE-97CCBF9E54DB}"/>
              </a:ext>
            </a:extLst>
          </p:cNvPr>
          <p:cNvSpPr>
            <a:spLocks noGrp="1"/>
          </p:cNvSpPr>
          <p:nvPr>
            <p:ph type="title"/>
          </p:nvPr>
        </p:nvSpPr>
        <p:spPr>
          <a:xfrm>
            <a:off x="1754318" y="456512"/>
            <a:ext cx="8683364" cy="1325563"/>
          </a:xfrm>
        </p:spPr>
        <p:txBody>
          <a:bodyPr/>
          <a:lstStyle/>
          <a:p>
            <a:pPr algn="ctr"/>
            <a:r>
              <a:rPr lang="de-DE" dirty="0">
                <a:solidFill>
                  <a:schemeClr val="bg1"/>
                </a:solidFill>
              </a:rPr>
              <a:t>Mutation - Beispiel</a:t>
            </a:r>
          </a:p>
        </p:txBody>
      </p:sp>
    </p:spTree>
    <p:extLst>
      <p:ext uri="{BB962C8B-B14F-4D97-AF65-F5344CB8AC3E}">
        <p14:creationId xmlns:p14="http://schemas.microsoft.com/office/powerpoint/2010/main" val="21058098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r>
              <a:rPr lang="de-DE" dirty="0" err="1">
                <a:solidFill>
                  <a:srgbClr val="F1FA8C"/>
                </a:solidFill>
                <a:latin typeface="Fira Code" panose="020B0509050000020004" pitchFamily="49" charset="0"/>
              </a:rPr>
              <a:t>id</a:t>
            </a:r>
            <a:endParaRPr lang="de-DE" dirty="0">
              <a:solidFill>
                <a:srgbClr val="F1FA8C"/>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p:txBody>
      </p:sp>
      <p:sp>
        <p:nvSpPr>
          <p:cNvPr id="4" name="Rechteck 3">
            <a:extLst>
              <a:ext uri="{FF2B5EF4-FFF2-40B4-BE49-F238E27FC236}">
                <a16:creationId xmlns:a16="http://schemas.microsoft.com/office/drawing/2014/main" id="{5E6576B4-AA79-4404-B8D3-42A5811CC683}"/>
              </a:ext>
            </a:extLst>
          </p:cNvPr>
          <p:cNvSpPr/>
          <p:nvPr/>
        </p:nvSpPr>
        <p:spPr>
          <a:xfrm>
            <a:off x="9056915" y="2303335"/>
            <a:ext cx="2985137" cy="2031325"/>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data</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createPost</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id</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150</a:t>
            </a:r>
            <a:r>
              <a:rPr lang="de-DE" dirty="0">
                <a:solidFill>
                  <a:srgbClr val="E9F284"/>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endParaRPr lang="de-DE" b="0" dirty="0">
              <a:solidFill>
                <a:srgbClr val="F8F8F2"/>
              </a:solidFill>
              <a:effectLst/>
              <a:latin typeface="Fira Code" panose="020B0509050000020004" pitchFamily="49" charset="0"/>
            </a:endParaRPr>
          </a:p>
        </p:txBody>
      </p:sp>
      <p:cxnSp>
        <p:nvCxnSpPr>
          <p:cNvPr id="12" name="Gerader Verbinder 11">
            <a:extLst>
              <a:ext uri="{FF2B5EF4-FFF2-40B4-BE49-F238E27FC236}">
                <a16:creationId xmlns:a16="http://schemas.microsoft.com/office/drawing/2014/main" id="{3345C5A0-9728-40FB-9988-BC984E07E8D2}"/>
              </a:ext>
            </a:extLst>
          </p:cNvPr>
          <p:cNvCxnSpPr>
            <a:cxnSpLocks/>
          </p:cNvCxnSpPr>
          <p:nvPr/>
        </p:nvCxnSpPr>
        <p:spPr>
          <a:xfrm>
            <a:off x="8105847" y="1753173"/>
            <a:ext cx="0" cy="384323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0D871509-E1AB-4802-8ECA-F511583073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2AD166BA-B356-486A-B8E2-B2983BAB0898}"/>
              </a:ext>
            </a:extLst>
          </p:cNvPr>
          <p:cNvSpPr/>
          <p:nvPr/>
        </p:nvSpPr>
        <p:spPr>
          <a:xfrm>
            <a:off x="3957817" y="3850253"/>
            <a:ext cx="6096000" cy="2031325"/>
          </a:xfrm>
          <a:prstGeom prst="rect">
            <a:avLst/>
          </a:prstGeom>
        </p:spPr>
        <p:txBody>
          <a:bodyPr>
            <a:spAutoFit/>
          </a:bodyPr>
          <a:lstStyle/>
          <a:p>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newPost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title</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title</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content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content</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author_id</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1</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endParaRPr lang="en-US" b="0" dirty="0">
              <a:solidFill>
                <a:srgbClr val="F8F8F2"/>
              </a:solidFill>
              <a:effectLst/>
              <a:latin typeface="Fira Code" panose="020B0509050000020004" pitchFamily="49" charset="0"/>
            </a:endParaRPr>
          </a:p>
        </p:txBody>
      </p:sp>
      <p:cxnSp>
        <p:nvCxnSpPr>
          <p:cNvPr id="13" name="Gerade Verbindung mit Pfeil 12">
            <a:extLst>
              <a:ext uri="{FF2B5EF4-FFF2-40B4-BE49-F238E27FC236}">
                <a16:creationId xmlns:a16="http://schemas.microsoft.com/office/drawing/2014/main" id="{BD8F5D8A-62E4-42E8-974B-D8FCF32FD86D}"/>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sp>
        <p:nvSpPr>
          <p:cNvPr id="14" name="Titel 1">
            <a:extLst>
              <a:ext uri="{FF2B5EF4-FFF2-40B4-BE49-F238E27FC236}">
                <a16:creationId xmlns:a16="http://schemas.microsoft.com/office/drawing/2014/main" id="{C44156A4-840D-4FE5-851D-6156594D06D2}"/>
              </a:ext>
            </a:extLst>
          </p:cNvPr>
          <p:cNvSpPr>
            <a:spLocks noGrp="1"/>
          </p:cNvSpPr>
          <p:nvPr>
            <p:ph type="title"/>
          </p:nvPr>
        </p:nvSpPr>
        <p:spPr>
          <a:xfrm>
            <a:off x="1754318" y="456512"/>
            <a:ext cx="8683364" cy="1325563"/>
          </a:xfrm>
        </p:spPr>
        <p:txBody>
          <a:bodyPr/>
          <a:lstStyle/>
          <a:p>
            <a:pPr algn="ctr"/>
            <a:r>
              <a:rPr lang="de-DE" dirty="0">
                <a:solidFill>
                  <a:schemeClr val="bg1"/>
                </a:solidFill>
              </a:rPr>
              <a:t>Mutation - Beispiel</a:t>
            </a:r>
          </a:p>
        </p:txBody>
      </p:sp>
    </p:spTree>
    <p:extLst>
      <p:ext uri="{BB962C8B-B14F-4D97-AF65-F5344CB8AC3E}">
        <p14:creationId xmlns:p14="http://schemas.microsoft.com/office/powerpoint/2010/main" val="328373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solidFill>
                  <a:schemeClr val="bg1"/>
                </a:solidFill>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B1E85E8D-3484-49D1-89E8-DEE61614E3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4140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523220"/>
          </a:xfrm>
          <a:prstGeom prst="rect">
            <a:avLst/>
          </a:prstGeom>
          <a:noFill/>
        </p:spPr>
        <p:txBody>
          <a:bodyPr wrap="square" rtlCol="0">
            <a:spAutoFit/>
          </a:bodyPr>
          <a:lstStyle/>
          <a:p>
            <a:pPr algn="ctr"/>
            <a:r>
              <a:rPr lang="de-DE" sz="2800" dirty="0" err="1">
                <a:solidFill>
                  <a:srgbClr val="E10098"/>
                </a:solidFill>
              </a:rPr>
              <a:t>Subscription</a:t>
            </a:r>
            <a:r>
              <a:rPr lang="de-DE" sz="2800" dirty="0">
                <a:solidFill>
                  <a:schemeClr val="bg1"/>
                </a:solidFill>
              </a:rPr>
              <a:t> – Realtime Updates</a:t>
            </a:r>
          </a:p>
        </p:txBody>
      </p:sp>
      <p:pic>
        <p:nvPicPr>
          <p:cNvPr id="3" name="Picture 6">
            <a:extLst>
              <a:ext uri="{FF2B5EF4-FFF2-40B4-BE49-F238E27FC236}">
                <a16:creationId xmlns:a16="http://schemas.microsoft.com/office/drawing/2014/main" id="{25600EC6-74D6-4B39-9D31-ECFE7A72E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898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E15DCBE-9FC3-450A-B497-EE39E4F11E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E59EC536-0977-47A5-9D2A-E0C7AFDC198B}"/>
              </a:ext>
            </a:extLst>
          </p:cNvPr>
          <p:cNvSpPr>
            <a:spLocks noGrp="1"/>
          </p:cNvSpPr>
          <p:nvPr>
            <p:ph type="title"/>
          </p:nvPr>
        </p:nvSpPr>
        <p:spPr>
          <a:xfrm>
            <a:off x="1754318" y="456512"/>
            <a:ext cx="8683364" cy="1325563"/>
          </a:xfrm>
        </p:spPr>
        <p:txBody>
          <a:bodyPr/>
          <a:lstStyle/>
          <a:p>
            <a:pPr algn="ctr"/>
            <a:r>
              <a:rPr lang="de-DE" dirty="0" err="1">
                <a:solidFill>
                  <a:schemeClr val="bg1"/>
                </a:solidFill>
              </a:rPr>
              <a:t>Subscription</a:t>
            </a:r>
            <a:r>
              <a:rPr lang="de-DE" dirty="0">
                <a:solidFill>
                  <a:schemeClr val="bg1"/>
                </a:solidFill>
              </a:rPr>
              <a:t> - Beispiel</a:t>
            </a:r>
          </a:p>
        </p:txBody>
      </p:sp>
      <p:sp>
        <p:nvSpPr>
          <p:cNvPr id="2" name="Rechteck 1">
            <a:extLst>
              <a:ext uri="{FF2B5EF4-FFF2-40B4-BE49-F238E27FC236}">
                <a16:creationId xmlns:a16="http://schemas.microsoft.com/office/drawing/2014/main" id="{CD33A445-CBB3-4AB7-BEF4-BFC4485CF961}"/>
              </a:ext>
            </a:extLst>
          </p:cNvPr>
          <p:cNvSpPr/>
          <p:nvPr/>
        </p:nvSpPr>
        <p:spPr>
          <a:xfrm>
            <a:off x="1476375" y="2984064"/>
            <a:ext cx="4124325" cy="2585323"/>
          </a:xfrm>
          <a:prstGeom prst="rect">
            <a:avLst/>
          </a:prstGeom>
        </p:spPr>
        <p:txBody>
          <a:bodyPr wrap="square">
            <a:spAutoFit/>
          </a:bodyPr>
          <a:lstStyle/>
          <a:p>
            <a:r>
              <a:rPr lang="de-DE" dirty="0" err="1">
                <a:solidFill>
                  <a:srgbClr val="F577C0"/>
                </a:solidFill>
                <a:latin typeface="Fira Code" panose="020B0509050000020004" pitchFamily="49" charset="0"/>
              </a:rPr>
              <a:t>subscription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NewPostSubScr</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postAdded</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title</a:t>
            </a:r>
            <a:endParaRPr lang="de-DE" dirty="0">
              <a:solidFill>
                <a:srgbClr val="F8F8F2"/>
              </a:solidFill>
              <a:latin typeface="Fira Code" panose="020B0509050000020004" pitchFamily="49" charset="0"/>
            </a:endParaRP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content</a:t>
            </a:r>
            <a:endParaRPr lang="de-DE" dirty="0">
              <a:solidFill>
                <a:srgbClr val="F8F8F2"/>
              </a:solidFill>
              <a:latin typeface="Fira Code" panose="020B0509050000020004" pitchFamily="49" charset="0"/>
            </a:endParaRP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author</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endParaRPr lang="de-DE" b="0" dirty="0">
              <a:solidFill>
                <a:srgbClr val="F8F8F2"/>
              </a:solidFill>
              <a:effectLst/>
              <a:latin typeface="Fira Code" panose="020B0509050000020004" pitchFamily="49" charset="0"/>
            </a:endParaRPr>
          </a:p>
        </p:txBody>
      </p:sp>
      <p:sp>
        <p:nvSpPr>
          <p:cNvPr id="5" name="Rechteck 4">
            <a:extLst>
              <a:ext uri="{FF2B5EF4-FFF2-40B4-BE49-F238E27FC236}">
                <a16:creationId xmlns:a16="http://schemas.microsoft.com/office/drawing/2014/main" id="{5FD08E23-8BA9-4DA9-B317-140050312C18}"/>
              </a:ext>
            </a:extLst>
          </p:cNvPr>
          <p:cNvSpPr/>
          <p:nvPr/>
        </p:nvSpPr>
        <p:spPr>
          <a:xfrm>
            <a:off x="6894309" y="2984064"/>
            <a:ext cx="4545216" cy="923330"/>
          </a:xfrm>
          <a:prstGeom prst="rect">
            <a:avLst/>
          </a:prstGeom>
        </p:spPr>
        <p:txBody>
          <a:bodyPr wrap="square">
            <a:spAutoFit/>
          </a:bodyPr>
          <a:lstStyle/>
          <a:p>
            <a:r>
              <a:rPr lang="de-DE">
                <a:solidFill>
                  <a:srgbClr val="FF79C6"/>
                </a:solidFill>
                <a:latin typeface="Fira Code" panose="020B0509050000020004" pitchFamily="49" charset="0"/>
              </a:rPr>
              <a:t>type</a:t>
            </a:r>
            <a:r>
              <a:rPr lang="de-DE">
                <a:solidFill>
                  <a:srgbClr val="F8F8F2"/>
                </a:solidFill>
                <a:latin typeface="Fira Code" panose="020B0509050000020004" pitchFamily="49" charset="0"/>
              </a:rPr>
              <a:t> </a:t>
            </a:r>
            <a:r>
              <a:rPr lang="de-DE" i="1" smtClean="0">
                <a:solidFill>
                  <a:srgbClr val="8BE9FD"/>
                </a:solidFill>
                <a:latin typeface="Fira Code" panose="020B0509050000020004" pitchFamily="49" charset="0"/>
              </a:rPr>
              <a:t>Subscription</a:t>
            </a:r>
            <a:r>
              <a:rPr lang="de-DE" smtClean="0">
                <a:solidFill>
                  <a:srgbClr val="F8F8F2"/>
                </a:solidFill>
                <a:latin typeface="Fira Code" panose="020B0509050000020004" pitchFamily="49" charset="0"/>
              </a:rPr>
              <a:t> </a:t>
            </a:r>
            <a:r>
              <a:rPr lang="de-DE" dirty="0">
                <a:solidFill>
                  <a:srgbClr val="F8F8F2"/>
                </a:solidFill>
                <a:latin typeface="Fira Code" panose="020B0509050000020004" pitchFamily="49" charset="0"/>
              </a:rPr>
              <a:t>{</a:t>
            </a:r>
          </a:p>
          <a:p>
            <a:r>
              <a:rPr lang="de-DE">
                <a:solidFill>
                  <a:srgbClr val="F8F8F2"/>
                </a:solidFill>
                <a:latin typeface="Fira Code" panose="020B0509050000020004" pitchFamily="49" charset="0"/>
              </a:rPr>
              <a:t>    </a:t>
            </a:r>
            <a:r>
              <a:rPr lang="de-DE" smtClean="0">
                <a:solidFill>
                  <a:srgbClr val="F8F8F2"/>
                </a:solidFill>
                <a:latin typeface="Fira Code" panose="020B0509050000020004" pitchFamily="49" charset="0"/>
              </a:rPr>
              <a:t>postAdded</a:t>
            </a:r>
            <a:r>
              <a:rPr lang="de-DE" smtClean="0">
                <a:solidFill>
                  <a:srgbClr val="FF79C6"/>
                </a:solidFill>
                <a:latin typeface="Fira Code" panose="020B0509050000020004" pitchFamily="49" charset="0"/>
              </a:rPr>
              <a:t>:</a:t>
            </a:r>
            <a:r>
              <a:rPr lang="de-DE" smtClean="0">
                <a:solidFill>
                  <a:srgbClr val="F8F8F2"/>
                </a:solidFill>
                <a:latin typeface="Fira Code" panose="020B0509050000020004" pitchFamily="49" charset="0"/>
              </a:rPr>
              <a:t> </a:t>
            </a:r>
            <a:r>
              <a:rPr lang="de-DE" i="1" smtClean="0">
                <a:solidFill>
                  <a:srgbClr val="8BE9FD"/>
                </a:solidFill>
                <a:latin typeface="Fira Code" panose="020B0509050000020004" pitchFamily="49" charset="0"/>
              </a:rPr>
              <a:t>Post</a:t>
            </a:r>
            <a:endParaRPr lang="de-DE" dirty="0">
              <a:solidFill>
                <a:srgbClr val="F8F8F2"/>
              </a:solidFill>
              <a:latin typeface="Fira Code" panose="020B0509050000020004" pitchFamily="49" charset="0"/>
            </a:endParaRPr>
          </a:p>
          <a:p>
            <a:r>
              <a:rPr lang="de-DE" smtClean="0">
                <a:solidFill>
                  <a:srgbClr val="F8F8F2"/>
                </a:solidFill>
                <a:latin typeface="Fira Code" panose="020B0509050000020004" pitchFamily="49" charset="0"/>
              </a:rPr>
              <a:t>}</a:t>
            </a:r>
            <a:endParaRPr lang="de-DE" dirty="0">
              <a:solidFill>
                <a:srgbClr val="F8F8F2"/>
              </a:solidFill>
              <a:latin typeface="Fira Code" panose="020B0509050000020004" pitchFamily="49" charset="0"/>
            </a:endParaRPr>
          </a:p>
        </p:txBody>
      </p:sp>
      <p:sp>
        <p:nvSpPr>
          <p:cNvPr id="6" name="Textfeld 5">
            <a:extLst>
              <a:ext uri="{FF2B5EF4-FFF2-40B4-BE49-F238E27FC236}">
                <a16:creationId xmlns:a16="http://schemas.microsoft.com/office/drawing/2014/main" id="{B3C89B06-EE7D-44D8-A605-79603E5D69A5}"/>
              </a:ext>
            </a:extLst>
          </p:cNvPr>
          <p:cNvSpPr txBox="1"/>
          <p:nvPr/>
        </p:nvSpPr>
        <p:spPr>
          <a:xfrm>
            <a:off x="1800291" y="2150302"/>
            <a:ext cx="1710925" cy="523220"/>
          </a:xfrm>
          <a:prstGeom prst="rect">
            <a:avLst/>
          </a:prstGeom>
          <a:noFill/>
        </p:spPr>
        <p:txBody>
          <a:bodyPr wrap="square" rtlCol="0">
            <a:spAutoFit/>
          </a:bodyPr>
          <a:lstStyle/>
          <a:p>
            <a:pPr algn="ctr"/>
            <a:r>
              <a:rPr lang="de-DE" sz="2800" dirty="0">
                <a:solidFill>
                  <a:schemeClr val="bg1"/>
                </a:solidFill>
              </a:rPr>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7433075" y="2150302"/>
            <a:ext cx="1710925" cy="523220"/>
          </a:xfrm>
          <a:prstGeom prst="rect">
            <a:avLst/>
          </a:prstGeom>
          <a:noFill/>
        </p:spPr>
        <p:txBody>
          <a:bodyPr wrap="square" rtlCol="0">
            <a:spAutoFit/>
          </a:bodyPr>
          <a:lstStyle/>
          <a:p>
            <a:pPr algn="ctr"/>
            <a:r>
              <a:rPr lang="de-DE" sz="2800" smtClean="0">
                <a:solidFill>
                  <a:schemeClr val="bg1"/>
                </a:solidFill>
              </a:rPr>
              <a:t>Schema</a:t>
            </a:r>
            <a:endParaRPr lang="de-DE" sz="2800" dirty="0">
              <a:solidFill>
                <a:schemeClr val="bg1"/>
              </a:solidFill>
            </a:endParaRPr>
          </a:p>
        </p:txBody>
      </p:sp>
    </p:spTree>
    <p:extLst>
      <p:ext uri="{BB962C8B-B14F-4D97-AF65-F5344CB8AC3E}">
        <p14:creationId xmlns:p14="http://schemas.microsoft.com/office/powerpoint/2010/main" val="4549585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solidFill>
                  <a:schemeClr val="bg1"/>
                </a:solidFill>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0683AFD3-4B56-4EC7-902C-ADF4AC7439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72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D6A9DFA-C34B-4F26-A795-C18759640A69}"/>
              </a:ext>
            </a:extLst>
          </p:cNvPr>
          <p:cNvSpPr/>
          <p:nvPr/>
        </p:nvSpPr>
        <p:spPr>
          <a:xfrm>
            <a:off x="838200" y="2120325"/>
            <a:ext cx="5193632" cy="1477328"/>
          </a:xfrm>
          <a:prstGeom prst="rect">
            <a:avLst/>
          </a:prstGeom>
        </p:spPr>
        <p:txBody>
          <a:bodyPr wrap="square">
            <a:spAutoFit/>
          </a:bodyPr>
          <a:lstStyle/>
          <a:p>
            <a:r>
              <a:rPr lang="fr-FR" dirty="0">
                <a:solidFill>
                  <a:srgbClr val="FF79C6"/>
                </a:solidFill>
                <a:latin typeface="Fira Code" panose="020B0509050000020004" pitchFamily="49" charset="0"/>
              </a:rPr>
              <a:t>fragment</a:t>
            </a:r>
            <a:r>
              <a:rPr lang="fr-FR" dirty="0">
                <a:solidFill>
                  <a:srgbClr val="F8F8F2"/>
                </a:solidFill>
                <a:latin typeface="Fira Code" panose="020B0509050000020004" pitchFamily="49" charset="0"/>
              </a:rPr>
              <a:t> </a:t>
            </a:r>
            <a:r>
              <a:rPr lang="fr-FR" dirty="0" err="1">
                <a:solidFill>
                  <a:srgbClr val="8BE9FD"/>
                </a:solidFill>
                <a:latin typeface="Fira Code" panose="020B0509050000020004" pitchFamily="49" charset="0"/>
              </a:rPr>
              <a:t>PostFragment</a:t>
            </a:r>
            <a:r>
              <a:rPr lang="fr-FR" dirty="0">
                <a:solidFill>
                  <a:srgbClr val="F8F8F2"/>
                </a:solidFill>
                <a:latin typeface="Fira Code" panose="020B0509050000020004" pitchFamily="49" charset="0"/>
              </a:rPr>
              <a:t> </a:t>
            </a:r>
            <a:r>
              <a:rPr lang="fr-FR" dirty="0">
                <a:solidFill>
                  <a:srgbClr val="FF79C6"/>
                </a:solidFill>
                <a:latin typeface="Fira Code" panose="020B0509050000020004" pitchFamily="49" charset="0"/>
              </a:rPr>
              <a:t>on</a:t>
            </a:r>
            <a:r>
              <a:rPr lang="fr-FR" dirty="0">
                <a:solidFill>
                  <a:srgbClr val="F8F8F2"/>
                </a:solidFill>
                <a:latin typeface="Fira Code" panose="020B0509050000020004" pitchFamily="49" charset="0"/>
              </a:rPr>
              <a:t> </a:t>
            </a:r>
            <a:r>
              <a:rPr lang="fr-FR" i="1" dirty="0">
                <a:solidFill>
                  <a:srgbClr val="8BE9FD"/>
                </a:solidFill>
                <a:latin typeface="Fira Code" panose="020B0509050000020004" pitchFamily="49" charset="0"/>
              </a:rPr>
              <a:t>Post</a:t>
            </a:r>
            <a:r>
              <a:rPr lang="fr-FR" dirty="0">
                <a:solidFill>
                  <a:srgbClr val="F8F8F2"/>
                </a:solidFill>
                <a:latin typeface="Fira Code" panose="020B0509050000020004" pitchFamily="49" charset="0"/>
              </a:rPr>
              <a:t> {</a:t>
            </a:r>
          </a:p>
          <a:p>
            <a:r>
              <a:rPr lang="fr-FR" dirty="0">
                <a:solidFill>
                  <a:srgbClr val="F1FA8C"/>
                </a:solidFill>
                <a:latin typeface="Fira Code" panose="020B0509050000020004" pitchFamily="49" charset="0"/>
              </a:rPr>
              <a:t>    </a:t>
            </a:r>
            <a:r>
              <a:rPr lang="fr-FR" dirty="0" err="1">
                <a:solidFill>
                  <a:srgbClr val="F1FA8C"/>
                </a:solidFill>
                <a:latin typeface="Fira Code" panose="020B0509050000020004" pitchFamily="49" charset="0"/>
              </a:rPr>
              <a:t>title</a:t>
            </a:r>
            <a:endParaRPr lang="fr-FR" dirty="0">
              <a:solidFill>
                <a:srgbClr val="F8F8F2"/>
              </a:solidFill>
              <a:latin typeface="Fira Code" panose="020B0509050000020004" pitchFamily="49" charset="0"/>
            </a:endParaRPr>
          </a:p>
          <a:p>
            <a:r>
              <a:rPr lang="fr-FR" dirty="0">
                <a:solidFill>
                  <a:srgbClr val="F1FA8C"/>
                </a:solidFill>
                <a:latin typeface="Fira Code" panose="020B0509050000020004" pitchFamily="49" charset="0"/>
              </a:rPr>
              <a:t>    content</a:t>
            </a:r>
            <a:endParaRPr lang="fr-FR" dirty="0">
              <a:solidFill>
                <a:srgbClr val="F8F8F2"/>
              </a:solidFill>
              <a:latin typeface="Fira Code" panose="020B0509050000020004" pitchFamily="49" charset="0"/>
            </a:endParaRPr>
          </a:p>
          <a:p>
            <a:r>
              <a:rPr lang="fr-FR" dirty="0">
                <a:solidFill>
                  <a:srgbClr val="F8F8F2"/>
                </a:solidFill>
                <a:latin typeface="Fira Code" panose="020B0509050000020004" pitchFamily="49" charset="0"/>
              </a:rPr>
              <a:t>}</a:t>
            </a:r>
          </a:p>
          <a:p>
            <a:pPr>
              <a:spcAft>
                <a:spcPts val="0"/>
              </a:spcAft>
            </a:pPr>
            <a:r>
              <a:rPr lang="en-US" dirty="0">
                <a:solidFill>
                  <a:srgbClr val="6C7680"/>
                </a:solidFill>
                <a:latin typeface="Consolas" panose="020B0609020204030204" pitchFamily="49" charset="0"/>
                <a:ea typeface="Times New Roman" panose="02020603050405020304" pitchFamily="18" charset="0"/>
                <a:cs typeface="Times New Roman" panose="02020603050405020304" pitchFamily="18" charset="0"/>
              </a:rPr>
              <a:t> </a:t>
            </a:r>
            <a:endParaRPr lang="de-DE"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Rechteck 5">
            <a:extLst>
              <a:ext uri="{FF2B5EF4-FFF2-40B4-BE49-F238E27FC236}">
                <a16:creationId xmlns:a16="http://schemas.microsoft.com/office/drawing/2014/main" id="{333F527F-4EC3-4735-9EF1-4C9BC0ACE7A8}"/>
              </a:ext>
            </a:extLst>
          </p:cNvPr>
          <p:cNvSpPr/>
          <p:nvPr/>
        </p:nvSpPr>
        <p:spPr>
          <a:xfrm>
            <a:off x="6499860" y="2120325"/>
            <a:ext cx="5399372" cy="2308324"/>
          </a:xfrm>
          <a:prstGeom prst="rect">
            <a:avLst/>
          </a:prstGeom>
        </p:spPr>
        <p:txBody>
          <a:bodyPr wrap="square">
            <a:spAutoFit/>
          </a:bodyPr>
          <a:lstStyle/>
          <a:p>
            <a:r>
              <a:rPr lang="en-US" dirty="0">
                <a:solidFill>
                  <a:srgbClr val="FF79C6"/>
                </a:solidFill>
                <a:latin typeface="Fira Code" panose="020B0509050000020004" pitchFamily="49" charset="0"/>
              </a:rPr>
              <a:t>query</a:t>
            </a:r>
            <a:r>
              <a:rPr lang="en-US" dirty="0">
                <a:solidFill>
                  <a:srgbClr val="F8F8F2"/>
                </a:solidFill>
                <a:latin typeface="Fira Code" panose="020B0509050000020004" pitchFamily="49" charset="0"/>
              </a:rPr>
              <a:t> </a:t>
            </a:r>
            <a:r>
              <a:rPr lang="en-US" dirty="0">
                <a:solidFill>
                  <a:srgbClr val="50FA7B"/>
                </a:solidFill>
                <a:latin typeface="Fira Code" panose="020B0509050000020004" pitchFamily="49" charset="0"/>
              </a:rPr>
              <a:t>Authors</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authors</a:t>
            </a:r>
            <a:r>
              <a:rPr lang="en-US" dirty="0">
                <a:solidFill>
                  <a:srgbClr val="F8F8F2"/>
                </a:solidFill>
                <a:latin typeface="Fira Code" panose="020B0509050000020004" pitchFamily="49" charset="0"/>
              </a:rPr>
              <a:t> {</a:t>
            </a:r>
          </a:p>
          <a:p>
            <a:r>
              <a:rPr lang="en-US" dirty="0">
                <a:solidFill>
                  <a:srgbClr val="F1FA8C"/>
                </a:solidFill>
                <a:latin typeface="Fira Code" panose="020B0509050000020004" pitchFamily="49" charset="0"/>
              </a:rPr>
              <a:t>        name</a:t>
            </a:r>
            <a:endParaRPr lang="en-US" dirty="0">
              <a:solidFill>
                <a:srgbClr val="F8F8F2"/>
              </a:solidFill>
              <a:latin typeface="Fira Code" panose="020B0509050000020004" pitchFamily="49" charset="0"/>
            </a:endParaRPr>
          </a:p>
          <a:p>
            <a:r>
              <a:rPr lang="en-US" dirty="0">
                <a:solidFill>
                  <a:srgbClr val="F1FA8C"/>
                </a:solidFill>
                <a:latin typeface="Fira Code" panose="020B0509050000020004" pitchFamily="49" charset="0"/>
              </a:rPr>
              <a:t>        posts</a:t>
            </a:r>
            <a:r>
              <a:rPr lang="en-US" dirty="0">
                <a:solidFill>
                  <a:srgbClr val="F8F8F2"/>
                </a:solidFill>
                <a:latin typeface="Fira Code" panose="020B0509050000020004" pitchFamily="49" charset="0"/>
              </a:rPr>
              <a:t> {</a:t>
            </a:r>
          </a:p>
          <a:p>
            <a:r>
              <a:rPr lang="en-US" dirty="0">
                <a:solidFill>
                  <a:srgbClr val="FF79C6"/>
                </a:solidFill>
                <a:latin typeface="Fira Code" panose="020B0509050000020004" pitchFamily="49" charset="0"/>
              </a:rPr>
              <a:t>            ...</a:t>
            </a:r>
            <a:r>
              <a:rPr lang="en-US" dirty="0" err="1">
                <a:solidFill>
                  <a:srgbClr val="8BE9FD"/>
                </a:solidFill>
                <a:latin typeface="Fira Code" panose="020B0509050000020004" pitchFamily="49" charset="0"/>
              </a:rPr>
              <a:t>PostFragment</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5170EC20-DCC4-4A91-B413-2E9688D0E6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85B0C609-49E7-4CBB-855A-7230BC5E1E4A}"/>
              </a:ext>
            </a:extLst>
          </p:cNvPr>
          <p:cNvSpPr>
            <a:spLocks noGrp="1"/>
          </p:cNvSpPr>
          <p:nvPr>
            <p:ph type="title"/>
          </p:nvPr>
        </p:nvSpPr>
        <p:spPr>
          <a:xfrm>
            <a:off x="838200" y="365125"/>
            <a:ext cx="10515600" cy="1325563"/>
          </a:xfrm>
        </p:spPr>
        <p:txBody>
          <a:bodyPr/>
          <a:lstStyle/>
          <a:p>
            <a:pPr algn="ctr"/>
            <a:r>
              <a:rPr lang="de-DE" dirty="0">
                <a:solidFill>
                  <a:schemeClr val="bg1"/>
                </a:solidFill>
              </a:rPr>
              <a:t>Fragments</a:t>
            </a:r>
          </a:p>
        </p:txBody>
      </p:sp>
    </p:spTree>
    <p:extLst>
      <p:ext uri="{BB962C8B-B14F-4D97-AF65-F5344CB8AC3E}">
        <p14:creationId xmlns:p14="http://schemas.microsoft.com/office/powerpoint/2010/main" val="35498470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F5B939-26C9-4CF5-B4BC-D008FCB97C17}"/>
              </a:ext>
            </a:extLst>
          </p:cNvPr>
          <p:cNvSpPr/>
          <p:nvPr/>
        </p:nvSpPr>
        <p:spPr>
          <a:xfrm>
            <a:off x="838200" y="2485118"/>
            <a:ext cx="2971800" cy="2585323"/>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F1FA8C"/>
                </a:solidFill>
                <a:latin typeface="Fira Code" panose="020B0509050000020004" pitchFamily="49" charset="0"/>
              </a:rPr>
              <a:t>  User</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id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1</a:t>
            </a:r>
            <a:r>
              <a:rPr lang="de-DE" dirty="0">
                <a:solidFill>
                  <a:srgbClr val="E9F284"/>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User</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id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2</a:t>
            </a:r>
            <a:r>
              <a:rPr lang="de-DE" dirty="0">
                <a:solidFill>
                  <a:srgbClr val="E9F284"/>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a:p>
            <a:pPr>
              <a:spcAft>
                <a:spcPts val="0"/>
              </a:spcAft>
            </a:pPr>
            <a:r>
              <a:rPr lang="de-DE" dirty="0">
                <a:solidFill>
                  <a:srgbClr val="6C7680"/>
                </a:solidFill>
                <a:latin typeface="Consolas" panose="020B0609020204030204" pitchFamily="49" charset="0"/>
                <a:ea typeface="Times New Roman" panose="02020603050405020304" pitchFamily="18" charset="0"/>
                <a:cs typeface="Times New Roman" panose="02020603050405020304" pitchFamily="18" charset="0"/>
              </a:rPr>
              <a:t> </a:t>
            </a:r>
            <a:endParaRPr lang="de-DE"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Rechteck 4">
            <a:extLst>
              <a:ext uri="{FF2B5EF4-FFF2-40B4-BE49-F238E27FC236}">
                <a16:creationId xmlns:a16="http://schemas.microsoft.com/office/drawing/2014/main" id="{D3B882DD-D767-4762-B2D3-5EF18FC71EBD}"/>
              </a:ext>
            </a:extLst>
          </p:cNvPr>
          <p:cNvSpPr/>
          <p:nvPr/>
        </p:nvSpPr>
        <p:spPr>
          <a:xfrm>
            <a:off x="4287252" y="2485118"/>
            <a:ext cx="3622307" cy="2308324"/>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first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F1FA8C"/>
                </a:solidFill>
                <a:latin typeface="Fira Code" panose="020B0509050000020004" pitchFamily="49" charset="0"/>
              </a:rPr>
              <a:t>User</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id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1</a:t>
            </a:r>
            <a:r>
              <a:rPr lang="de-DE" dirty="0">
                <a:solidFill>
                  <a:srgbClr val="E9F284"/>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second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F1FA8C"/>
                </a:solidFill>
                <a:latin typeface="Fira Code" panose="020B0509050000020004" pitchFamily="49" charset="0"/>
              </a:rPr>
              <a:t>User</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id</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2</a:t>
            </a:r>
            <a:r>
              <a:rPr lang="de-DE" dirty="0">
                <a:solidFill>
                  <a:srgbClr val="E9F284"/>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name</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p:txBody>
      </p:sp>
      <p:sp>
        <p:nvSpPr>
          <p:cNvPr id="6" name="Rechteck 5">
            <a:extLst>
              <a:ext uri="{FF2B5EF4-FFF2-40B4-BE49-F238E27FC236}">
                <a16:creationId xmlns:a16="http://schemas.microsoft.com/office/drawing/2014/main" id="{63059AE8-CB6D-40C4-94FB-6A15E54F94B0}"/>
              </a:ext>
            </a:extLst>
          </p:cNvPr>
          <p:cNvSpPr/>
          <p:nvPr/>
        </p:nvSpPr>
        <p:spPr>
          <a:xfrm>
            <a:off x="8612604" y="2485118"/>
            <a:ext cx="3282215" cy="2616101"/>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first</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name</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Alice</a:t>
            </a:r>
            <a:r>
              <a:rPr lang="de-DE" dirty="0">
                <a:solidFill>
                  <a:srgbClr val="E9F284"/>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second</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name</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Sarah</a:t>
            </a:r>
            <a:r>
              <a:rPr lang="de-DE" dirty="0">
                <a:solidFill>
                  <a:srgbClr val="E9F284"/>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a:p>
            <a:pPr>
              <a:spcAft>
                <a:spcPts val="800"/>
              </a:spcAft>
            </a:pPr>
            <a:r>
              <a:rPr lang="de-DE" sz="2000" dirty="0">
                <a:effectLst/>
                <a:latin typeface="Consolas" panose="020B0609020204030204" pitchFamily="49" charset="0"/>
                <a:ea typeface="Calibri" panose="020F0502020204030204" pitchFamily="34" charset="0"/>
                <a:cs typeface="Times New Roman" panose="02020603050405020304" pitchFamily="18" charset="0"/>
              </a:rPr>
              <a:t> </a:t>
            </a:r>
          </a:p>
        </p:txBody>
      </p:sp>
      <p:sp>
        <p:nvSpPr>
          <p:cNvPr id="7" name="Pfeil: nach rechts 6">
            <a:extLst>
              <a:ext uri="{FF2B5EF4-FFF2-40B4-BE49-F238E27FC236}">
                <a16:creationId xmlns:a16="http://schemas.microsoft.com/office/drawing/2014/main" id="{FD6D3AD0-5250-47C8-86E6-39C01E0A799B}"/>
              </a:ext>
            </a:extLst>
          </p:cNvPr>
          <p:cNvSpPr/>
          <p:nvPr/>
        </p:nvSpPr>
        <p:spPr>
          <a:xfrm>
            <a:off x="3726180" y="3314700"/>
            <a:ext cx="419100" cy="228600"/>
          </a:xfrm>
          <a:prstGeom prst="rightArrow">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1" name="Pfeil: nach rechts 10">
            <a:extLst>
              <a:ext uri="{FF2B5EF4-FFF2-40B4-BE49-F238E27FC236}">
                <a16:creationId xmlns:a16="http://schemas.microsoft.com/office/drawing/2014/main" id="{BB1A975C-19E4-496B-8A4D-3F3C34C00DCC}"/>
              </a:ext>
            </a:extLst>
          </p:cNvPr>
          <p:cNvSpPr/>
          <p:nvPr/>
        </p:nvSpPr>
        <p:spPr>
          <a:xfrm>
            <a:off x="8051531" y="3314700"/>
            <a:ext cx="419100" cy="228600"/>
          </a:xfrm>
          <a:prstGeom prst="rightArrow">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B3C89B06-EE7D-44D8-A605-79603E5D69A5}"/>
              </a:ext>
            </a:extLst>
          </p:cNvPr>
          <p:cNvSpPr txBox="1"/>
          <p:nvPr/>
        </p:nvSpPr>
        <p:spPr>
          <a:xfrm>
            <a:off x="1350328" y="1651342"/>
            <a:ext cx="1710925" cy="523220"/>
          </a:xfrm>
          <a:prstGeom prst="rect">
            <a:avLst/>
          </a:prstGeom>
          <a:noFill/>
        </p:spPr>
        <p:txBody>
          <a:bodyPr wrap="square" rtlCol="0">
            <a:spAutoFit/>
          </a:bodyPr>
          <a:lstStyle/>
          <a:p>
            <a:pPr algn="ctr"/>
            <a:r>
              <a:rPr lang="de-DE" sz="2800" dirty="0">
                <a:solidFill>
                  <a:schemeClr val="bg1"/>
                </a:solidFill>
              </a:rPr>
              <a:t>Query</a:t>
            </a:r>
          </a:p>
        </p:txBody>
      </p:sp>
      <p:sp>
        <p:nvSpPr>
          <p:cNvPr id="9" name="Textfeld 8">
            <a:extLst>
              <a:ext uri="{FF2B5EF4-FFF2-40B4-BE49-F238E27FC236}">
                <a16:creationId xmlns:a16="http://schemas.microsoft.com/office/drawing/2014/main" id="{7776D826-5809-4E2A-985F-EB13EB0A3B01}"/>
              </a:ext>
            </a:extLst>
          </p:cNvPr>
          <p:cNvSpPr txBox="1"/>
          <p:nvPr/>
        </p:nvSpPr>
        <p:spPr>
          <a:xfrm>
            <a:off x="5240537" y="1651342"/>
            <a:ext cx="2398395" cy="523220"/>
          </a:xfrm>
          <a:prstGeom prst="rect">
            <a:avLst/>
          </a:prstGeom>
          <a:noFill/>
        </p:spPr>
        <p:txBody>
          <a:bodyPr wrap="square" rtlCol="0">
            <a:spAutoFit/>
          </a:bodyPr>
          <a:lstStyle/>
          <a:p>
            <a:pPr algn="ctr"/>
            <a:r>
              <a:rPr lang="de-DE" sz="2800" dirty="0" err="1">
                <a:solidFill>
                  <a:schemeClr val="bg1"/>
                </a:solidFill>
              </a:rPr>
              <a:t>Aliased</a:t>
            </a:r>
            <a:r>
              <a:rPr lang="de-DE" sz="2800" dirty="0">
                <a:solidFill>
                  <a:schemeClr val="bg1"/>
                </a:solidFill>
              </a:rPr>
              <a:t> Query</a:t>
            </a:r>
          </a:p>
        </p:txBody>
      </p:sp>
      <p:sp>
        <p:nvSpPr>
          <p:cNvPr id="10" name="Textfeld 9">
            <a:extLst>
              <a:ext uri="{FF2B5EF4-FFF2-40B4-BE49-F238E27FC236}">
                <a16:creationId xmlns:a16="http://schemas.microsoft.com/office/drawing/2014/main" id="{1873C428-A160-4221-9BF9-5EAE1883A14F}"/>
              </a:ext>
            </a:extLst>
          </p:cNvPr>
          <p:cNvSpPr txBox="1"/>
          <p:nvPr/>
        </p:nvSpPr>
        <p:spPr>
          <a:xfrm>
            <a:off x="8869739" y="1651342"/>
            <a:ext cx="2398395" cy="523220"/>
          </a:xfrm>
          <a:prstGeom prst="rect">
            <a:avLst/>
          </a:prstGeom>
          <a:noFill/>
        </p:spPr>
        <p:txBody>
          <a:bodyPr wrap="square" rtlCol="0">
            <a:spAutoFit/>
          </a:bodyPr>
          <a:lstStyle/>
          <a:p>
            <a:pPr algn="ctr"/>
            <a:r>
              <a:rPr lang="de-DE" sz="2800" dirty="0">
                <a:solidFill>
                  <a:schemeClr val="bg1"/>
                </a:solidFill>
              </a:rPr>
              <a:t>Response</a:t>
            </a:r>
          </a:p>
        </p:txBody>
      </p:sp>
      <p:pic>
        <p:nvPicPr>
          <p:cNvPr id="12" name="Picture 6">
            <a:extLst>
              <a:ext uri="{FF2B5EF4-FFF2-40B4-BE49-F238E27FC236}">
                <a16:creationId xmlns:a16="http://schemas.microsoft.com/office/drawing/2014/main" id="{47461866-6F44-4BDF-8BC1-3E9BC713C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88C1B618-6789-4C74-99D0-C6BD4D2BB91C}"/>
              </a:ext>
            </a:extLst>
          </p:cNvPr>
          <p:cNvSpPr>
            <a:spLocks noGrp="1"/>
          </p:cNvSpPr>
          <p:nvPr>
            <p:ph type="title"/>
          </p:nvPr>
        </p:nvSpPr>
        <p:spPr>
          <a:xfrm>
            <a:off x="838200" y="365125"/>
            <a:ext cx="10515600" cy="1325563"/>
          </a:xfrm>
        </p:spPr>
        <p:txBody>
          <a:bodyPr/>
          <a:lstStyle/>
          <a:p>
            <a:pPr algn="ctr"/>
            <a:r>
              <a:rPr lang="de-DE" dirty="0">
                <a:solidFill>
                  <a:schemeClr val="bg1"/>
                </a:solidFill>
              </a:rPr>
              <a:t>Aliasing</a:t>
            </a:r>
          </a:p>
        </p:txBody>
      </p:sp>
    </p:spTree>
    <p:extLst>
      <p:ext uri="{BB962C8B-B14F-4D97-AF65-F5344CB8AC3E}">
        <p14:creationId xmlns:p14="http://schemas.microsoft.com/office/powerpoint/2010/main" val="10794213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A665A4C-B612-4624-82D3-B2935220E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109AE187-0755-4165-837D-189C246735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solidFill>
                  <a:schemeClr val="bg1"/>
                </a:solidFill>
              </a:rPr>
              <a:t>Introspection</a:t>
            </a:r>
            <a:endParaRPr lang="de-DE" dirty="0">
              <a:solidFill>
                <a:schemeClr val="bg1"/>
              </a:solidFill>
            </a:endParaRPr>
          </a:p>
        </p:txBody>
      </p:sp>
      <p:sp>
        <p:nvSpPr>
          <p:cNvPr id="8" name="Textfeld 7">
            <a:extLst>
              <a:ext uri="{FF2B5EF4-FFF2-40B4-BE49-F238E27FC236}">
                <a16:creationId xmlns:a16="http://schemas.microsoft.com/office/drawing/2014/main" id="{0E58C3BF-6A09-48EB-B3F0-A3DDB7F33893}"/>
              </a:ext>
            </a:extLst>
          </p:cNvPr>
          <p:cNvSpPr txBox="1"/>
          <p:nvPr/>
        </p:nvSpPr>
        <p:spPr>
          <a:xfrm>
            <a:off x="1249680" y="2099735"/>
            <a:ext cx="9661363" cy="369332"/>
          </a:xfrm>
          <a:prstGeom prst="rect">
            <a:avLst/>
          </a:prstGeom>
          <a:noFill/>
        </p:spPr>
        <p:txBody>
          <a:bodyPr wrap="none" rtlCol="0">
            <a:spAutoFit/>
          </a:bodyPr>
          <a:lstStyle/>
          <a:p>
            <a:r>
              <a:rPr lang="de-DE" dirty="0">
                <a:solidFill>
                  <a:schemeClr val="bg1"/>
                </a:solidFill>
              </a:rPr>
              <a:t>Ermöglicht es aus dem Schema Informationen zu </a:t>
            </a:r>
            <a:r>
              <a:rPr lang="de-DE" dirty="0" err="1">
                <a:solidFill>
                  <a:schemeClr val="bg1"/>
                </a:solidFill>
              </a:rPr>
              <a:t>Queries</a:t>
            </a:r>
            <a:r>
              <a:rPr lang="de-DE" dirty="0">
                <a:solidFill>
                  <a:schemeClr val="bg1"/>
                </a:solidFill>
              </a:rPr>
              <a:t>, Feldern und Typen zu extrahieren am Client</a:t>
            </a:r>
          </a:p>
        </p:txBody>
      </p:sp>
      <p:sp>
        <p:nvSpPr>
          <p:cNvPr id="9" name="Textfeld 8">
            <a:extLst>
              <a:ext uri="{FF2B5EF4-FFF2-40B4-BE49-F238E27FC236}">
                <a16:creationId xmlns:a16="http://schemas.microsoft.com/office/drawing/2014/main" id="{26BA7CC4-A330-4CC1-8844-1CE9192B9B0D}"/>
              </a:ext>
            </a:extLst>
          </p:cNvPr>
          <p:cNvSpPr txBox="1"/>
          <p:nvPr/>
        </p:nvSpPr>
        <p:spPr>
          <a:xfrm>
            <a:off x="1249680" y="2608499"/>
            <a:ext cx="2311338" cy="923330"/>
          </a:xfrm>
          <a:prstGeom prst="rect">
            <a:avLst/>
          </a:prstGeom>
          <a:noFill/>
        </p:spPr>
        <p:txBody>
          <a:bodyPr wrap="none" rtlCol="0">
            <a:spAutoFit/>
          </a:bodyPr>
          <a:lstStyle/>
          <a:p>
            <a:pPr marL="285750" indent="-285750">
              <a:buFontTx/>
              <a:buChar char="-"/>
            </a:pPr>
            <a:r>
              <a:rPr lang="de-DE" dirty="0">
                <a:solidFill>
                  <a:schemeClr val="bg1"/>
                </a:solidFill>
              </a:rPr>
              <a:t>Doku aus Schema</a:t>
            </a:r>
          </a:p>
          <a:p>
            <a:pPr marL="285750" indent="-285750">
              <a:buFontTx/>
              <a:buChar char="-"/>
            </a:pPr>
            <a:r>
              <a:rPr lang="de-DE" dirty="0">
                <a:solidFill>
                  <a:schemeClr val="bg1"/>
                </a:solidFill>
              </a:rPr>
              <a:t>Auto </a:t>
            </a:r>
            <a:r>
              <a:rPr lang="de-DE" dirty="0" err="1">
                <a:solidFill>
                  <a:schemeClr val="bg1"/>
                </a:solidFill>
              </a:rPr>
              <a:t>Completion</a:t>
            </a:r>
            <a:endParaRPr lang="de-DE" dirty="0">
              <a:solidFill>
                <a:schemeClr val="bg1"/>
              </a:solidFill>
            </a:endParaRPr>
          </a:p>
          <a:p>
            <a:pPr marL="285750" indent="-285750">
              <a:buFontTx/>
              <a:buChar char="-"/>
            </a:pPr>
            <a:r>
              <a:rPr lang="de-DE" dirty="0" err="1">
                <a:solidFill>
                  <a:schemeClr val="bg1"/>
                </a:solidFill>
              </a:rPr>
              <a:t>Warnings</a:t>
            </a:r>
            <a:r>
              <a:rPr lang="de-DE" dirty="0">
                <a:solidFill>
                  <a:schemeClr val="bg1"/>
                </a:solidFill>
              </a:rPr>
              <a:t> und </a:t>
            </a:r>
            <a:r>
              <a:rPr lang="de-DE" dirty="0" err="1">
                <a:solidFill>
                  <a:schemeClr val="bg1"/>
                </a:solidFill>
              </a:rPr>
              <a:t>Hints</a:t>
            </a:r>
            <a:endParaRPr lang="de-DE" dirty="0">
              <a:solidFill>
                <a:schemeClr val="bg1"/>
              </a:solidFill>
            </a:endParaRPr>
          </a:p>
        </p:txBody>
      </p:sp>
    </p:spTree>
    <p:extLst>
      <p:ext uri="{BB962C8B-B14F-4D97-AF65-F5344CB8AC3E}">
        <p14:creationId xmlns:p14="http://schemas.microsoft.com/office/powerpoint/2010/main" val="2062361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solidFill>
                  <a:schemeClr val="bg1"/>
                </a:solidFill>
              </a:rPr>
              <a:t>REST - Probleme</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2099735"/>
            <a:ext cx="7560788" cy="646331"/>
          </a:xfrm>
          <a:prstGeom prst="rect">
            <a:avLst/>
          </a:prstGeom>
          <a:noFill/>
        </p:spPr>
        <p:txBody>
          <a:bodyPr wrap="none" rtlCol="0">
            <a:spAutoFit/>
          </a:bodyPr>
          <a:lstStyle/>
          <a:p>
            <a:r>
              <a:rPr lang="de-DE" b="1" dirty="0" err="1">
                <a:solidFill>
                  <a:schemeClr val="bg1"/>
                </a:solidFill>
              </a:rPr>
              <a:t>Underfetching</a:t>
            </a:r>
            <a:r>
              <a:rPr lang="de-DE" dirty="0">
                <a:solidFill>
                  <a:schemeClr val="bg1"/>
                </a:solidFill>
              </a:rPr>
              <a:t>: 	mehrere Aufrufe an verschiedene Endpoints sind nötig um </a:t>
            </a:r>
          </a:p>
          <a:p>
            <a:r>
              <a:rPr lang="de-DE" dirty="0">
                <a:solidFill>
                  <a:schemeClr val="bg1"/>
                </a:solidFill>
              </a:rPr>
              <a:t>		alle relevanten Informationen abzufragen</a:t>
            </a: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3155113"/>
            <a:ext cx="7683450" cy="646331"/>
          </a:xfrm>
          <a:prstGeom prst="rect">
            <a:avLst/>
          </a:prstGeom>
          <a:noFill/>
        </p:spPr>
        <p:txBody>
          <a:bodyPr wrap="none" rtlCol="0">
            <a:spAutoFit/>
          </a:bodyPr>
          <a:lstStyle/>
          <a:p>
            <a:r>
              <a:rPr lang="de-DE" b="1" dirty="0" err="1">
                <a:solidFill>
                  <a:schemeClr val="bg1"/>
                </a:solidFill>
              </a:rPr>
              <a:t>Overfetching</a:t>
            </a:r>
            <a:r>
              <a:rPr lang="de-DE" dirty="0">
                <a:solidFill>
                  <a:schemeClr val="bg1"/>
                </a:solidFill>
              </a:rPr>
              <a:t>: 	bei einem Aufruf kommen deutlich mehr Informationen mit </a:t>
            </a:r>
          </a:p>
          <a:p>
            <a:r>
              <a:rPr lang="de-DE" dirty="0">
                <a:solidFill>
                  <a:schemeClr val="bg1"/>
                </a:solidFill>
              </a:rPr>
              <a:t>		als eigentlich benötigt werden</a:t>
            </a:r>
          </a:p>
        </p:txBody>
      </p:sp>
    </p:spTree>
    <p:extLst>
      <p:ext uri="{BB962C8B-B14F-4D97-AF65-F5344CB8AC3E}">
        <p14:creationId xmlns:p14="http://schemas.microsoft.com/office/powerpoint/2010/main" val="6484142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smtClean="0">
                <a:solidFill>
                  <a:schemeClr val="bg1"/>
                </a:solidFill>
              </a:rPr>
              <a:t>GraphQL vs. REST</a:t>
            </a:r>
            <a:endParaRPr lang="de-DE" dirty="0">
              <a:solidFill>
                <a:schemeClr val="bg1"/>
              </a:solidFill>
            </a:endParaRPr>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smtClean="0">
                <a:solidFill>
                  <a:schemeClr val="bg1"/>
                </a:solidFill>
              </a:rPr>
              <a:t>REST und GraphQL sind sehr verschieden</a:t>
            </a:r>
          </a:p>
          <a:p>
            <a:pPr marL="342900" indent="-342900">
              <a:buFont typeface="Arial" panose="020B0604020202020204" pitchFamily="34" charset="0"/>
              <a:buChar char="•"/>
            </a:pPr>
            <a:endParaRPr lang="en-US" sz="2400" smtClean="0">
              <a:solidFill>
                <a:schemeClr val="bg1"/>
              </a:solidFill>
            </a:endParaRPr>
          </a:p>
          <a:p>
            <a:pPr marL="342900" indent="-342900">
              <a:buFont typeface="Arial" panose="020B0604020202020204" pitchFamily="34" charset="0"/>
              <a:buChar char="•"/>
            </a:pPr>
            <a:r>
              <a:rPr lang="en-US" sz="2400" smtClean="0">
                <a:solidFill>
                  <a:schemeClr val="bg1"/>
                </a:solidFill>
              </a:rPr>
              <a:t>GraphQL ist keine “silver bullet” für alle Anwendungsfälle</a:t>
            </a:r>
          </a:p>
          <a:p>
            <a:pPr marL="342900" indent="-342900">
              <a:buFont typeface="Arial" panose="020B0604020202020204" pitchFamily="34" charset="0"/>
              <a:buChar char="•"/>
            </a:pPr>
            <a:endParaRPr lang="en-US" sz="2400" smtClean="0">
              <a:solidFill>
                <a:schemeClr val="bg1"/>
              </a:solidFill>
            </a:endParaRPr>
          </a:p>
          <a:p>
            <a:pPr marL="342900" indent="-342900">
              <a:buFont typeface="Arial" panose="020B0604020202020204" pitchFamily="34" charset="0"/>
              <a:buChar char="•"/>
            </a:pPr>
            <a:r>
              <a:rPr lang="en-US" sz="2400" smtClean="0">
                <a:solidFill>
                  <a:schemeClr val="bg1"/>
                </a:solidFill>
              </a:rPr>
              <a:t>Man kann Beides im gleichen Projekt verwenden</a:t>
            </a:r>
          </a:p>
          <a:p>
            <a:pPr marL="342900" indent="-342900">
              <a:buFont typeface="Arial" panose="020B0604020202020204" pitchFamily="34" charset="0"/>
              <a:buChar char="•"/>
            </a:pPr>
            <a:endParaRPr lang="en-US" sz="2400" smtClean="0">
              <a:solidFill>
                <a:schemeClr val="bg1"/>
              </a:solidFill>
            </a:endParaRPr>
          </a:p>
          <a:p>
            <a:pPr marL="342900" indent="-342900">
              <a:buFont typeface="Arial" panose="020B0604020202020204" pitchFamily="34" charset="0"/>
              <a:buChar char="•"/>
            </a:pPr>
            <a:r>
              <a:rPr lang="en-US" sz="2400" smtClean="0">
                <a:solidFill>
                  <a:schemeClr val="bg1"/>
                </a:solidFill>
              </a:rPr>
              <a:t>GraphQL ist richtig cool, wenn man es für das richtige Szenario einsetzt</a:t>
            </a:r>
            <a:endParaRPr lang="de-DE" sz="2400" dirty="0">
              <a:solidFill>
                <a:schemeClr val="bg1"/>
              </a:solidFill>
            </a:endParaRPr>
          </a:p>
        </p:txBody>
      </p:sp>
    </p:spTree>
    <p:extLst>
      <p:ext uri="{BB962C8B-B14F-4D97-AF65-F5344CB8AC3E}">
        <p14:creationId xmlns:p14="http://schemas.microsoft.com/office/powerpoint/2010/main" val="42359939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smtClean="0">
                <a:solidFill>
                  <a:schemeClr val="bg1"/>
                </a:solidFill>
              </a:rPr>
              <a:t>GraphQL vs. REST</a:t>
            </a:r>
            <a:endParaRPr lang="de-DE" dirty="0">
              <a:solidFill>
                <a:schemeClr val="bg1"/>
              </a:solidFill>
            </a:endParaRPr>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smtClean="0">
                <a:solidFill>
                  <a:schemeClr val="bg1"/>
                </a:solidFill>
              </a:rPr>
              <a:t>Wie sehr unterscheiden sich deine Clients?</a:t>
            </a:r>
          </a:p>
          <a:p>
            <a:pPr marL="342900" indent="-342900">
              <a:buFont typeface="Arial" panose="020B0604020202020204" pitchFamily="34" charset="0"/>
              <a:buChar char="•"/>
            </a:pPr>
            <a:endParaRPr lang="en-US" sz="2400" smtClean="0">
              <a:solidFill>
                <a:schemeClr val="bg1"/>
              </a:solidFill>
            </a:endParaRPr>
          </a:p>
          <a:p>
            <a:pPr marL="342900" indent="-342900">
              <a:buFont typeface="Arial" panose="020B0604020202020204" pitchFamily="34" charset="0"/>
              <a:buChar char="•"/>
            </a:pPr>
            <a:r>
              <a:rPr lang="en-US" sz="2400" smtClean="0">
                <a:solidFill>
                  <a:schemeClr val="bg1"/>
                </a:solidFill>
              </a:rPr>
              <a:t>Können sich die Clients selbst um Caching kümmern?</a:t>
            </a:r>
          </a:p>
          <a:p>
            <a:pPr marL="342900" indent="-342900">
              <a:buFont typeface="Arial" panose="020B0604020202020204" pitchFamily="34" charset="0"/>
              <a:buChar char="•"/>
            </a:pPr>
            <a:endParaRPr lang="en-US" sz="2400" smtClean="0">
              <a:solidFill>
                <a:schemeClr val="bg1"/>
              </a:solidFill>
            </a:endParaRPr>
          </a:p>
          <a:p>
            <a:pPr marL="342900" indent="-342900">
              <a:buFont typeface="Arial" panose="020B0604020202020204" pitchFamily="34" charset="0"/>
              <a:buChar char="•"/>
            </a:pPr>
            <a:r>
              <a:rPr lang="en-US" sz="2400" smtClean="0">
                <a:solidFill>
                  <a:schemeClr val="bg1"/>
                </a:solidFill>
              </a:rPr>
              <a:t>Wie verschieden sind die Anfragen?</a:t>
            </a:r>
          </a:p>
          <a:p>
            <a:pPr marL="342900" indent="-342900">
              <a:buFont typeface="Arial" panose="020B0604020202020204" pitchFamily="34" charset="0"/>
              <a:buChar char="•"/>
            </a:pPr>
            <a:endParaRPr lang="en-US" sz="2400" smtClean="0">
              <a:solidFill>
                <a:schemeClr val="bg1"/>
              </a:solidFill>
            </a:endParaRPr>
          </a:p>
          <a:p>
            <a:pPr marL="342900" indent="-342900">
              <a:buFont typeface="Arial" panose="020B0604020202020204" pitchFamily="34" charset="0"/>
              <a:buChar char="•"/>
            </a:pPr>
            <a:r>
              <a:rPr lang="en-US" sz="2400" smtClean="0">
                <a:solidFill>
                  <a:schemeClr val="bg1"/>
                </a:solidFill>
              </a:rPr>
              <a:t>Geht es um CRUD mit JSON oder wird auch Dateitransfer gebracht?</a:t>
            </a:r>
            <a:endParaRPr lang="de-DE" sz="2400" dirty="0">
              <a:solidFill>
                <a:schemeClr val="bg1"/>
              </a:solidFill>
            </a:endParaRPr>
          </a:p>
        </p:txBody>
      </p:sp>
    </p:spTree>
    <p:extLst>
      <p:ext uri="{BB962C8B-B14F-4D97-AF65-F5344CB8AC3E}">
        <p14:creationId xmlns:p14="http://schemas.microsoft.com/office/powerpoint/2010/main" val="33610492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830487083"/>
              </p:ext>
            </p:extLst>
          </p:nvPr>
        </p:nvGraphicFramePr>
        <p:xfrm>
          <a:off x="2032000" y="1924685"/>
          <a:ext cx="8128000" cy="2865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1269249"/>
                    </a:ext>
                  </a:extLst>
                </a:gridCol>
                <a:gridCol w="4064000">
                  <a:extLst>
                    <a:ext uri="{9D8B030D-6E8A-4147-A177-3AD203B41FA5}">
                      <a16:colId xmlns:a16="http://schemas.microsoft.com/office/drawing/2014/main" val="4140112189"/>
                    </a:ext>
                  </a:extLst>
                </a:gridCol>
              </a:tblGrid>
              <a:tr h="370840">
                <a:tc>
                  <a:txBody>
                    <a:bodyPr/>
                    <a:lstStyle/>
                    <a:p>
                      <a:r>
                        <a:rPr lang="de-DE" smtClean="0"/>
                        <a:t>Vorteile GraphQL</a:t>
                      </a:r>
                      <a:endParaRPr lang="de-DE" dirty="0"/>
                    </a:p>
                  </a:txBody>
                  <a:tcPr>
                    <a:solidFill>
                      <a:srgbClr val="92D050"/>
                    </a:solidFill>
                  </a:tcPr>
                </a:tc>
                <a:tc>
                  <a:txBody>
                    <a:bodyPr/>
                    <a:lstStyle/>
                    <a:p>
                      <a:r>
                        <a:rPr lang="de-DE" smtClean="0"/>
                        <a:t>Vorteile REST</a:t>
                      </a:r>
                      <a:endParaRPr lang="de-DE" dirty="0"/>
                    </a:p>
                  </a:txBody>
                  <a:tcPr>
                    <a:solidFill>
                      <a:schemeClr val="accent2"/>
                    </a:solidFill>
                  </a:tcPr>
                </a:tc>
                <a:extLst>
                  <a:ext uri="{0D108BD9-81ED-4DB2-BD59-A6C34878D82A}">
                    <a16:rowId xmlns:a16="http://schemas.microsoft.com/office/drawing/2014/main" val="2380294708"/>
                  </a:ext>
                </a:extLst>
              </a:tr>
              <a:tr h="370840">
                <a:tc>
                  <a:txBody>
                    <a:bodyPr/>
                    <a:lstStyle/>
                    <a:p>
                      <a:r>
                        <a:rPr lang="en-US" smtClean="0"/>
                        <a:t>Man</a:t>
                      </a:r>
                      <a:r>
                        <a:rPr lang="en-US" baseline="0" smtClean="0"/>
                        <a:t> bekommt genau die Daten, die man braucht</a:t>
                      </a:r>
                      <a:endParaRPr lang="de-DE" dirty="0"/>
                    </a:p>
                  </a:txBody>
                  <a:tcPr/>
                </a:tc>
                <a:tc>
                  <a:txBody>
                    <a:bodyPr/>
                    <a:lstStyle/>
                    <a:p>
                      <a:r>
                        <a:rPr lang="en-US" smtClean="0"/>
                        <a:t>Hoch Skalierbar</a:t>
                      </a:r>
                      <a:endParaRPr lang="de-DE" dirty="0"/>
                    </a:p>
                  </a:txBody>
                  <a:tcPr/>
                </a:tc>
                <a:extLst>
                  <a:ext uri="{0D108BD9-81ED-4DB2-BD59-A6C34878D82A}">
                    <a16:rowId xmlns:a16="http://schemas.microsoft.com/office/drawing/2014/main" val="3469410437"/>
                  </a:ext>
                </a:extLst>
              </a:tr>
              <a:tr h="370840">
                <a:tc>
                  <a:txBody>
                    <a:bodyPr/>
                    <a:lstStyle/>
                    <a:p>
                      <a:r>
                        <a:rPr lang="en-US" smtClean="0"/>
                        <a:t>Mehrere Abfragen in einem Request</a:t>
                      </a:r>
                      <a:endParaRPr lang="de-DE" dirty="0"/>
                    </a:p>
                  </a:txBody>
                  <a:tcPr/>
                </a:tc>
                <a:tc>
                  <a:txBody>
                    <a:bodyPr/>
                    <a:lstStyle/>
                    <a:p>
                      <a:r>
                        <a:rPr lang="en-US" smtClean="0"/>
                        <a:t>Http-caching</a:t>
                      </a:r>
                      <a:endParaRPr lang="de-DE" dirty="0"/>
                    </a:p>
                  </a:txBody>
                  <a:tcPr/>
                </a:tc>
                <a:extLst>
                  <a:ext uri="{0D108BD9-81ED-4DB2-BD59-A6C34878D82A}">
                    <a16:rowId xmlns:a16="http://schemas.microsoft.com/office/drawing/2014/main" val="2290994106"/>
                  </a:ext>
                </a:extLst>
              </a:tr>
              <a:tr h="370840">
                <a:tc>
                  <a:txBody>
                    <a:bodyPr/>
                    <a:lstStyle/>
                    <a:p>
                      <a:r>
                        <a:rPr lang="en-US" smtClean="0"/>
                        <a:t>Integrierter Pub-Sub-Mechanismus</a:t>
                      </a:r>
                      <a:endParaRPr lang="de-DE" dirty="0"/>
                    </a:p>
                  </a:txBody>
                  <a:tcPr/>
                </a:tc>
                <a:tc>
                  <a:txBody>
                    <a:bodyPr/>
                    <a:lstStyle/>
                    <a:p>
                      <a:r>
                        <a:rPr lang="en-US" smtClean="0"/>
                        <a:t>Einfacher</a:t>
                      </a:r>
                      <a:r>
                        <a:rPr lang="en-US" baseline="0" smtClean="0"/>
                        <a:t> File-Transfer/Streaming</a:t>
                      </a:r>
                      <a:endParaRPr lang="de-DE" dirty="0"/>
                    </a:p>
                  </a:txBody>
                  <a:tcPr/>
                </a:tc>
                <a:extLst>
                  <a:ext uri="{0D108BD9-81ED-4DB2-BD59-A6C34878D82A}">
                    <a16:rowId xmlns:a16="http://schemas.microsoft.com/office/drawing/2014/main" val="928261541"/>
                  </a:ext>
                </a:extLst>
              </a:tr>
              <a:tr h="370840">
                <a:tc>
                  <a:txBody>
                    <a:bodyPr/>
                    <a:lstStyle/>
                    <a:p>
                      <a:r>
                        <a:rPr lang="en-US" smtClean="0"/>
                        <a:t>Performance-Orientiert</a:t>
                      </a:r>
                      <a:endParaRPr lang="de-DE" dirty="0"/>
                    </a:p>
                  </a:txBody>
                  <a:tcPr/>
                </a:tc>
                <a:tc>
                  <a:txBody>
                    <a:bodyPr/>
                    <a:lstStyle/>
                    <a:p>
                      <a:r>
                        <a:rPr lang="en-US" smtClean="0"/>
                        <a:t>Arbeitet mit allen Media-Typen</a:t>
                      </a:r>
                      <a:endParaRPr lang="de-DE" dirty="0"/>
                    </a:p>
                  </a:txBody>
                  <a:tcPr/>
                </a:tc>
                <a:extLst>
                  <a:ext uri="{0D108BD9-81ED-4DB2-BD59-A6C34878D82A}">
                    <a16:rowId xmlns:a16="http://schemas.microsoft.com/office/drawing/2014/main" val="3950061895"/>
                  </a:ext>
                </a:extLst>
              </a:tr>
              <a:tr h="370840">
                <a:tc>
                  <a:txBody>
                    <a:bodyPr/>
                    <a:lstStyle/>
                    <a:p>
                      <a:r>
                        <a:rPr lang="en-US" smtClean="0"/>
                        <a:t>Integrierte Introspection</a:t>
                      </a:r>
                      <a:endParaRPr lang="de-DE" dirty="0"/>
                    </a:p>
                  </a:txBody>
                  <a:tcPr/>
                </a:tc>
                <a:tc>
                  <a:txBody>
                    <a:bodyPr/>
                    <a:lstStyle/>
                    <a:p>
                      <a:r>
                        <a:rPr lang="en-US" smtClean="0"/>
                        <a:t>Verlinkungen zwischen APIs</a:t>
                      </a:r>
                      <a:endParaRPr lang="de-DE" dirty="0"/>
                    </a:p>
                  </a:txBody>
                  <a:tcPr/>
                </a:tc>
                <a:extLst>
                  <a:ext uri="{0D108BD9-81ED-4DB2-BD59-A6C34878D82A}">
                    <a16:rowId xmlns:a16="http://schemas.microsoft.com/office/drawing/2014/main" val="2364080554"/>
                  </a:ext>
                </a:extLst>
              </a:tr>
              <a:tr h="370840">
                <a:tc>
                  <a:txBody>
                    <a:bodyPr/>
                    <a:lstStyle/>
                    <a:p>
                      <a:r>
                        <a:rPr lang="en-US" smtClean="0"/>
                        <a:t>Weniger API-Design</a:t>
                      </a:r>
                      <a:r>
                        <a:rPr lang="en-US" baseline="0" smtClean="0"/>
                        <a:t> vorab</a:t>
                      </a:r>
                      <a:endParaRPr lang="de-DE" dirty="0"/>
                    </a:p>
                  </a:txBody>
                  <a:tcPr/>
                </a:tc>
                <a:tc>
                  <a:txBody>
                    <a:bodyPr/>
                    <a:lstStyle/>
                    <a:p>
                      <a:r>
                        <a:rPr lang="en-US" smtClean="0"/>
                        <a:t>Rate-Limiting</a:t>
                      </a:r>
                      <a:endParaRPr lang="de-DE" dirty="0"/>
                    </a:p>
                  </a:txBody>
                  <a:tcPr/>
                </a:tc>
                <a:extLst>
                  <a:ext uri="{0D108BD9-81ED-4DB2-BD59-A6C34878D82A}">
                    <a16:rowId xmlns:a16="http://schemas.microsoft.com/office/drawing/2014/main" val="1227437283"/>
                  </a:ext>
                </a:extLst>
              </a:tr>
            </a:tbl>
          </a:graphicData>
        </a:graphic>
      </p:graphicFrame>
      <p:sp>
        <p:nvSpPr>
          <p:cNvPr id="9"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smtClean="0">
                <a:solidFill>
                  <a:schemeClr val="bg1"/>
                </a:solidFill>
              </a:rPr>
              <a:t>GraphQL vs. REST</a:t>
            </a:r>
            <a:endParaRPr lang="de-DE" dirty="0">
              <a:solidFill>
                <a:schemeClr val="bg1"/>
              </a:solidFill>
            </a:endParaRPr>
          </a:p>
        </p:txBody>
      </p:sp>
    </p:spTree>
    <p:extLst>
      <p:ext uri="{BB962C8B-B14F-4D97-AF65-F5344CB8AC3E}">
        <p14:creationId xmlns:p14="http://schemas.microsoft.com/office/powerpoint/2010/main" val="41148405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bg>
      <p:bgPr>
        <a:solidFill>
          <a:srgbClr val="3D464F"/>
        </a:solidFill>
        <a:effectLst/>
      </p:bgPr>
    </p:bg>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2946B83-2EE8-48AB-9594-6CD78F3B38A0}"/>
              </a:ext>
            </a:extLst>
          </p:cNvPr>
          <p:cNvSpPr txBox="1"/>
          <p:nvPr/>
        </p:nvSpPr>
        <p:spPr>
          <a:xfrm>
            <a:off x="4883937" y="2496480"/>
            <a:ext cx="2424125" cy="461665"/>
          </a:xfrm>
          <a:prstGeom prst="rect">
            <a:avLst/>
          </a:prstGeom>
          <a:noFill/>
        </p:spPr>
        <p:txBody>
          <a:bodyPr wrap="none" rtlCol="0">
            <a:spAutoFit/>
          </a:bodyPr>
          <a:lstStyle/>
          <a:p>
            <a:r>
              <a:rPr lang="de-DE" sz="2400" dirty="0">
                <a:solidFill>
                  <a:schemeClr val="bg1"/>
                </a:solidFill>
              </a:rPr>
              <a:t>Rekursive </a:t>
            </a:r>
            <a:r>
              <a:rPr lang="de-DE" sz="2400" dirty="0" err="1">
                <a:solidFill>
                  <a:schemeClr val="bg1"/>
                </a:solidFill>
              </a:rPr>
              <a:t>Queries</a:t>
            </a:r>
            <a:endParaRPr lang="de-DE" sz="2400" dirty="0">
              <a:solidFill>
                <a:schemeClr val="bg1"/>
              </a:solidFill>
            </a:endParaRPr>
          </a:p>
        </p:txBody>
      </p:sp>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smtClean="0">
                <a:solidFill>
                  <a:schemeClr val="bg1"/>
                </a:solidFill>
              </a:rPr>
              <a:t>Nachteile</a:t>
            </a:r>
            <a:endParaRPr lang="de-DE" dirty="0">
              <a:solidFill>
                <a:schemeClr val="bg1"/>
              </a:solidFill>
            </a:endParaRPr>
          </a:p>
        </p:txBody>
      </p:sp>
      <p:sp>
        <p:nvSpPr>
          <p:cNvPr id="7" name="Textfeld 6">
            <a:extLst>
              <a:ext uri="{FF2B5EF4-FFF2-40B4-BE49-F238E27FC236}">
                <a16:creationId xmlns:a16="http://schemas.microsoft.com/office/drawing/2014/main" id="{A089DA1C-906A-4802-BC39-1F32E694997C}"/>
              </a:ext>
            </a:extLst>
          </p:cNvPr>
          <p:cNvSpPr txBox="1"/>
          <p:nvPr/>
        </p:nvSpPr>
        <p:spPr>
          <a:xfrm>
            <a:off x="3973526" y="3051892"/>
            <a:ext cx="4244945" cy="461665"/>
          </a:xfrm>
          <a:prstGeom prst="rect">
            <a:avLst/>
          </a:prstGeom>
          <a:noFill/>
        </p:spPr>
        <p:txBody>
          <a:bodyPr wrap="none" rtlCol="0">
            <a:spAutoFit/>
          </a:bodyPr>
          <a:lstStyle/>
          <a:p>
            <a:r>
              <a:rPr lang="de-DE" sz="2400" dirty="0">
                <a:solidFill>
                  <a:schemeClr val="bg1"/>
                </a:solidFill>
              </a:rPr>
              <a:t>Kein Caching auf Netzwerkebene</a:t>
            </a:r>
          </a:p>
        </p:txBody>
      </p:sp>
      <p:sp>
        <p:nvSpPr>
          <p:cNvPr id="8" name="Textfeld 7">
            <a:extLst>
              <a:ext uri="{FF2B5EF4-FFF2-40B4-BE49-F238E27FC236}">
                <a16:creationId xmlns:a16="http://schemas.microsoft.com/office/drawing/2014/main" id="{E78A8F7B-DD53-43B3-B0C2-8C47CBB8C7B0}"/>
              </a:ext>
            </a:extLst>
          </p:cNvPr>
          <p:cNvSpPr txBox="1"/>
          <p:nvPr/>
        </p:nvSpPr>
        <p:spPr>
          <a:xfrm>
            <a:off x="4890605" y="1941068"/>
            <a:ext cx="2417457" cy="461665"/>
          </a:xfrm>
          <a:prstGeom prst="rect">
            <a:avLst/>
          </a:prstGeom>
          <a:noFill/>
        </p:spPr>
        <p:txBody>
          <a:bodyPr wrap="none" rtlCol="0">
            <a:spAutoFit/>
          </a:bodyPr>
          <a:lstStyle/>
          <a:p>
            <a:r>
              <a:rPr lang="de-DE" sz="2400" dirty="0">
                <a:solidFill>
                  <a:schemeClr val="bg1"/>
                </a:solidFill>
              </a:rPr>
              <a:t>Größere </a:t>
            </a:r>
            <a:r>
              <a:rPr lang="de-DE" sz="2400" dirty="0" err="1">
                <a:solidFill>
                  <a:schemeClr val="bg1"/>
                </a:solidFill>
              </a:rPr>
              <a:t>Requests</a:t>
            </a:r>
            <a:endParaRPr lang="de-DE" sz="2400" dirty="0">
              <a:solidFill>
                <a:schemeClr val="bg1"/>
              </a:solidFill>
            </a:endParaRPr>
          </a:p>
        </p:txBody>
      </p:sp>
      <p:sp>
        <p:nvSpPr>
          <p:cNvPr id="9" name="Textfeld 8">
            <a:extLst>
              <a:ext uri="{FF2B5EF4-FFF2-40B4-BE49-F238E27FC236}">
                <a16:creationId xmlns:a16="http://schemas.microsoft.com/office/drawing/2014/main" id="{CCC7EB27-1F0C-46F2-BC94-B3D9CD6CCBAA}"/>
              </a:ext>
            </a:extLst>
          </p:cNvPr>
          <p:cNvSpPr txBox="1"/>
          <p:nvPr/>
        </p:nvSpPr>
        <p:spPr>
          <a:xfrm>
            <a:off x="4251422" y="3607304"/>
            <a:ext cx="3689151" cy="461665"/>
          </a:xfrm>
          <a:prstGeom prst="rect">
            <a:avLst/>
          </a:prstGeom>
          <a:noFill/>
        </p:spPr>
        <p:txBody>
          <a:bodyPr wrap="none" rtlCol="0">
            <a:spAutoFit/>
          </a:bodyPr>
          <a:lstStyle/>
          <a:p>
            <a:r>
              <a:rPr lang="de-DE" sz="2400" dirty="0">
                <a:solidFill>
                  <a:schemeClr val="bg1"/>
                </a:solidFill>
              </a:rPr>
              <a:t>Status Code wird „ignoriert“</a:t>
            </a:r>
          </a:p>
        </p:txBody>
      </p:sp>
    </p:spTree>
    <p:extLst>
      <p:ext uri="{BB962C8B-B14F-4D97-AF65-F5344CB8AC3E}">
        <p14:creationId xmlns:p14="http://schemas.microsoft.com/office/powerpoint/2010/main" val="2126656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54E79840-823A-474B-8B9D-CE50BA358F9C}"/>
              </a:ext>
            </a:extLst>
          </p:cNvPr>
          <p:cNvSpPr>
            <a:spLocks noGrp="1"/>
          </p:cNvSpPr>
          <p:nvPr>
            <p:ph type="title"/>
          </p:nvPr>
        </p:nvSpPr>
        <p:spPr>
          <a:xfrm>
            <a:off x="838200" y="365125"/>
            <a:ext cx="10515600" cy="1325563"/>
          </a:xfrm>
        </p:spPr>
        <p:txBody>
          <a:bodyPr/>
          <a:lstStyle/>
          <a:p>
            <a:pPr algn="ctr"/>
            <a:r>
              <a:rPr lang="de-DE" dirty="0">
                <a:solidFill>
                  <a:schemeClr val="bg1"/>
                </a:solidFill>
              </a:rPr>
              <a:t>Zusammenfassung</a:t>
            </a:r>
          </a:p>
        </p:txBody>
      </p:sp>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1929554603"/>
              </p:ext>
            </p:extLst>
          </p:nvPr>
        </p:nvGraphicFramePr>
        <p:xfrm>
          <a:off x="2032000" y="2600960"/>
          <a:ext cx="8128000" cy="2026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1269249"/>
                    </a:ext>
                  </a:extLst>
                </a:gridCol>
                <a:gridCol w="4064000">
                  <a:extLst>
                    <a:ext uri="{9D8B030D-6E8A-4147-A177-3AD203B41FA5}">
                      <a16:colId xmlns:a16="http://schemas.microsoft.com/office/drawing/2014/main" val="4140112189"/>
                    </a:ext>
                  </a:extLst>
                </a:gridCol>
              </a:tblGrid>
              <a:tr h="370840">
                <a:tc>
                  <a:txBody>
                    <a:bodyPr/>
                    <a:lstStyle/>
                    <a:p>
                      <a:r>
                        <a:rPr lang="de-DE" dirty="0"/>
                        <a:t>Vorteile</a:t>
                      </a:r>
                    </a:p>
                  </a:txBody>
                  <a:tcPr>
                    <a:solidFill>
                      <a:srgbClr val="92D050"/>
                    </a:solidFill>
                  </a:tcPr>
                </a:tc>
                <a:tc>
                  <a:txBody>
                    <a:bodyPr/>
                    <a:lstStyle/>
                    <a:p>
                      <a:r>
                        <a:rPr lang="de-DE" dirty="0"/>
                        <a:t>Nachteile</a:t>
                      </a:r>
                    </a:p>
                  </a:txBody>
                  <a:tcPr>
                    <a:solidFill>
                      <a:schemeClr val="accent2"/>
                    </a:solidFill>
                  </a:tcPr>
                </a:tc>
                <a:extLst>
                  <a:ext uri="{0D108BD9-81ED-4DB2-BD59-A6C34878D82A}">
                    <a16:rowId xmlns:a16="http://schemas.microsoft.com/office/drawing/2014/main" val="2380294708"/>
                  </a:ext>
                </a:extLst>
              </a:tr>
              <a:tr h="370840">
                <a:tc>
                  <a:txBody>
                    <a:bodyPr/>
                    <a:lstStyle/>
                    <a:p>
                      <a:r>
                        <a:rPr lang="de-DE" dirty="0"/>
                        <a:t>Support für mehrere Datenformate</a:t>
                      </a:r>
                    </a:p>
                  </a:txBody>
                  <a:tcPr/>
                </a:tc>
                <a:tc>
                  <a:txBody>
                    <a:bodyPr/>
                    <a:lstStyle/>
                    <a:p>
                      <a:r>
                        <a:rPr lang="de-DE" dirty="0"/>
                        <a:t>Keine statische Typisierung der Daten kann zu Kommunikationsproblemen führen</a:t>
                      </a:r>
                    </a:p>
                  </a:txBody>
                  <a:tcPr/>
                </a:tc>
                <a:extLst>
                  <a:ext uri="{0D108BD9-81ED-4DB2-BD59-A6C34878D82A}">
                    <a16:rowId xmlns:a16="http://schemas.microsoft.com/office/drawing/2014/main" val="3469410437"/>
                  </a:ext>
                </a:extLst>
              </a:tr>
              <a:tr h="370840">
                <a:tc>
                  <a:txBody>
                    <a:bodyPr/>
                    <a:lstStyle/>
                    <a:p>
                      <a:r>
                        <a:rPr lang="de-DE" dirty="0"/>
                        <a:t>HTTP Caching frei Haus</a:t>
                      </a:r>
                    </a:p>
                  </a:txBody>
                  <a:tcPr/>
                </a:tc>
                <a:tc>
                  <a:txBody>
                    <a:bodyPr/>
                    <a:lstStyle/>
                    <a:p>
                      <a:r>
                        <a:rPr lang="de-DE" dirty="0"/>
                        <a:t>Data Over- und </a:t>
                      </a:r>
                      <a:r>
                        <a:rPr lang="de-DE" dirty="0" err="1"/>
                        <a:t>Underfetching</a:t>
                      </a:r>
                      <a:endParaRPr lang="de-DE" dirty="0"/>
                    </a:p>
                  </a:txBody>
                  <a:tcPr/>
                </a:tc>
                <a:extLst>
                  <a:ext uri="{0D108BD9-81ED-4DB2-BD59-A6C34878D82A}">
                    <a16:rowId xmlns:a16="http://schemas.microsoft.com/office/drawing/2014/main" val="2290994106"/>
                  </a:ext>
                </a:extLst>
              </a:tr>
              <a:tr h="370840">
                <a:tc>
                  <a:txBody>
                    <a:bodyPr/>
                    <a:lstStyle/>
                    <a:p>
                      <a:endParaRPr lang="de-DE" dirty="0"/>
                    </a:p>
                  </a:txBody>
                  <a:tcPr/>
                </a:tc>
                <a:tc>
                  <a:txBody>
                    <a:bodyPr/>
                    <a:lstStyle/>
                    <a:p>
                      <a:r>
                        <a:rPr lang="de-DE" dirty="0"/>
                        <a:t>Multiple Endpoints</a:t>
                      </a:r>
                    </a:p>
                  </a:txBody>
                  <a:tcPr/>
                </a:tc>
                <a:extLst>
                  <a:ext uri="{0D108BD9-81ED-4DB2-BD59-A6C34878D82A}">
                    <a16:rowId xmlns:a16="http://schemas.microsoft.com/office/drawing/2014/main" val="928261541"/>
                  </a:ext>
                </a:extLst>
              </a:tr>
            </a:tbl>
          </a:graphicData>
        </a:graphic>
      </p:graphicFrame>
      <p:sp>
        <p:nvSpPr>
          <p:cNvPr id="8" name="Textfeld 7">
            <a:extLst>
              <a:ext uri="{FF2B5EF4-FFF2-40B4-BE49-F238E27FC236}">
                <a16:creationId xmlns:a16="http://schemas.microsoft.com/office/drawing/2014/main" id="{4014A25F-812B-45C6-B440-2905674FE933}"/>
              </a:ext>
            </a:extLst>
          </p:cNvPr>
          <p:cNvSpPr txBox="1"/>
          <p:nvPr/>
        </p:nvSpPr>
        <p:spPr>
          <a:xfrm>
            <a:off x="2032000" y="1941068"/>
            <a:ext cx="788677" cy="461665"/>
          </a:xfrm>
          <a:prstGeom prst="rect">
            <a:avLst/>
          </a:prstGeom>
          <a:noFill/>
        </p:spPr>
        <p:txBody>
          <a:bodyPr wrap="none" rtlCol="0">
            <a:spAutoFit/>
          </a:bodyPr>
          <a:lstStyle/>
          <a:p>
            <a:r>
              <a:rPr lang="de-DE" sz="2400" dirty="0">
                <a:solidFill>
                  <a:schemeClr val="bg1"/>
                </a:solidFill>
              </a:rPr>
              <a:t>REST</a:t>
            </a:r>
          </a:p>
        </p:txBody>
      </p:sp>
    </p:spTree>
    <p:extLst>
      <p:ext uri="{BB962C8B-B14F-4D97-AF65-F5344CB8AC3E}">
        <p14:creationId xmlns:p14="http://schemas.microsoft.com/office/powerpoint/2010/main" val="4184726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54E79840-823A-474B-8B9D-CE50BA358F9C}"/>
              </a:ext>
            </a:extLst>
          </p:cNvPr>
          <p:cNvSpPr>
            <a:spLocks noGrp="1"/>
          </p:cNvSpPr>
          <p:nvPr>
            <p:ph type="title"/>
          </p:nvPr>
        </p:nvSpPr>
        <p:spPr>
          <a:xfrm>
            <a:off x="838200" y="365125"/>
            <a:ext cx="10515600" cy="1325563"/>
          </a:xfrm>
        </p:spPr>
        <p:txBody>
          <a:bodyPr/>
          <a:lstStyle/>
          <a:p>
            <a:pPr algn="ctr"/>
            <a:r>
              <a:rPr lang="de-DE" dirty="0">
                <a:solidFill>
                  <a:schemeClr val="bg1"/>
                </a:solidFill>
              </a:rPr>
              <a:t>Zusammenfassung</a:t>
            </a:r>
          </a:p>
        </p:txBody>
      </p:sp>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655334349"/>
              </p:ext>
            </p:extLst>
          </p:nvPr>
        </p:nvGraphicFramePr>
        <p:xfrm>
          <a:off x="2032000" y="2600960"/>
          <a:ext cx="8128000" cy="2296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1269249"/>
                    </a:ext>
                  </a:extLst>
                </a:gridCol>
                <a:gridCol w="4064000">
                  <a:extLst>
                    <a:ext uri="{9D8B030D-6E8A-4147-A177-3AD203B41FA5}">
                      <a16:colId xmlns:a16="http://schemas.microsoft.com/office/drawing/2014/main" val="4140112189"/>
                    </a:ext>
                  </a:extLst>
                </a:gridCol>
              </a:tblGrid>
              <a:tr h="370840">
                <a:tc>
                  <a:txBody>
                    <a:bodyPr/>
                    <a:lstStyle/>
                    <a:p>
                      <a:r>
                        <a:rPr lang="de-DE" dirty="0"/>
                        <a:t>Vorteile</a:t>
                      </a:r>
                    </a:p>
                  </a:txBody>
                  <a:tcPr>
                    <a:solidFill>
                      <a:srgbClr val="92D050"/>
                    </a:solidFill>
                  </a:tcPr>
                </a:tc>
                <a:tc>
                  <a:txBody>
                    <a:bodyPr/>
                    <a:lstStyle/>
                    <a:p>
                      <a:r>
                        <a:rPr lang="de-DE" dirty="0"/>
                        <a:t>Nachteile</a:t>
                      </a:r>
                    </a:p>
                  </a:txBody>
                  <a:tcPr>
                    <a:solidFill>
                      <a:schemeClr val="accent2"/>
                    </a:solidFill>
                  </a:tcPr>
                </a:tc>
                <a:extLst>
                  <a:ext uri="{0D108BD9-81ED-4DB2-BD59-A6C34878D82A}">
                    <a16:rowId xmlns:a16="http://schemas.microsoft.com/office/drawing/2014/main" val="2380294708"/>
                  </a:ext>
                </a:extLst>
              </a:tr>
              <a:tr h="370840">
                <a:tc>
                  <a:txBody>
                    <a:bodyPr/>
                    <a:lstStyle/>
                    <a:p>
                      <a:r>
                        <a:rPr lang="de-DE" dirty="0"/>
                        <a:t>Typisierung</a:t>
                      </a:r>
                    </a:p>
                  </a:txBody>
                  <a:tcPr/>
                </a:tc>
                <a:tc>
                  <a:txBody>
                    <a:bodyPr/>
                    <a:lstStyle/>
                    <a:p>
                      <a:r>
                        <a:rPr lang="de-DE" dirty="0"/>
                        <a:t>Keine statische Typisierung der Daten kann zu Kommunikationsproblemen führen</a:t>
                      </a:r>
                    </a:p>
                  </a:txBody>
                  <a:tcPr/>
                </a:tc>
                <a:extLst>
                  <a:ext uri="{0D108BD9-81ED-4DB2-BD59-A6C34878D82A}">
                    <a16:rowId xmlns:a16="http://schemas.microsoft.com/office/drawing/2014/main" val="3469410437"/>
                  </a:ext>
                </a:extLst>
              </a:tr>
              <a:tr h="370840">
                <a:tc>
                  <a:txBody>
                    <a:bodyPr/>
                    <a:lstStyle/>
                    <a:p>
                      <a:r>
                        <a:rPr lang="de-DE" dirty="0"/>
                        <a:t>Single </a:t>
                      </a:r>
                      <a:r>
                        <a:rPr lang="de-DE" dirty="0" err="1"/>
                        <a:t>Endpoint</a:t>
                      </a:r>
                      <a:r>
                        <a:rPr lang="de-DE" dirty="0"/>
                        <a:t> für Daten</a:t>
                      </a:r>
                    </a:p>
                  </a:txBody>
                  <a:tcPr/>
                </a:tc>
                <a:tc>
                  <a:txBody>
                    <a:bodyPr/>
                    <a:lstStyle/>
                    <a:p>
                      <a:r>
                        <a:rPr lang="de-DE" dirty="0"/>
                        <a:t>Data Over- und </a:t>
                      </a:r>
                      <a:r>
                        <a:rPr lang="de-DE" dirty="0" err="1"/>
                        <a:t>Underfetching</a:t>
                      </a:r>
                      <a:endParaRPr lang="de-DE" dirty="0"/>
                    </a:p>
                  </a:txBody>
                  <a:tcPr/>
                </a:tc>
                <a:extLst>
                  <a:ext uri="{0D108BD9-81ED-4DB2-BD59-A6C34878D82A}">
                    <a16:rowId xmlns:a16="http://schemas.microsoft.com/office/drawing/2014/main" val="2290994106"/>
                  </a:ext>
                </a:extLst>
              </a:tr>
              <a:tr h="370840">
                <a:tc>
                  <a:txBody>
                    <a:bodyPr/>
                    <a:lstStyle/>
                    <a:p>
                      <a:r>
                        <a:rPr lang="de-DE" dirty="0"/>
                        <a:t>Client-seitige Datendefinition erlaubt es genau das zu holen was gebraucht wird.</a:t>
                      </a:r>
                    </a:p>
                  </a:txBody>
                  <a:tcPr/>
                </a:tc>
                <a:tc>
                  <a:txBody>
                    <a:bodyPr/>
                    <a:lstStyle/>
                    <a:p>
                      <a:r>
                        <a:rPr lang="de-DE" dirty="0"/>
                        <a:t>Kein Caching Mechanismus</a:t>
                      </a:r>
                    </a:p>
                  </a:txBody>
                  <a:tcPr/>
                </a:tc>
                <a:extLst>
                  <a:ext uri="{0D108BD9-81ED-4DB2-BD59-A6C34878D82A}">
                    <a16:rowId xmlns:a16="http://schemas.microsoft.com/office/drawing/2014/main" val="815016407"/>
                  </a:ext>
                </a:extLst>
              </a:tr>
            </a:tbl>
          </a:graphicData>
        </a:graphic>
      </p:graphicFrame>
      <p:sp>
        <p:nvSpPr>
          <p:cNvPr id="8" name="Textfeld 7">
            <a:extLst>
              <a:ext uri="{FF2B5EF4-FFF2-40B4-BE49-F238E27FC236}">
                <a16:creationId xmlns:a16="http://schemas.microsoft.com/office/drawing/2014/main" id="{4014A25F-812B-45C6-B440-2905674FE933}"/>
              </a:ext>
            </a:extLst>
          </p:cNvPr>
          <p:cNvSpPr txBox="1"/>
          <p:nvPr/>
        </p:nvSpPr>
        <p:spPr>
          <a:xfrm>
            <a:off x="2032000" y="1941068"/>
            <a:ext cx="1287660" cy="461665"/>
          </a:xfrm>
          <a:prstGeom prst="rect">
            <a:avLst/>
          </a:prstGeom>
          <a:noFill/>
        </p:spPr>
        <p:txBody>
          <a:bodyPr wrap="none" rtlCol="0">
            <a:spAutoFit/>
          </a:bodyPr>
          <a:lstStyle/>
          <a:p>
            <a:r>
              <a:rPr lang="de-DE" sz="2400" dirty="0" err="1">
                <a:solidFill>
                  <a:schemeClr val="bg1"/>
                </a:solidFill>
              </a:rPr>
              <a:t>GraphQL</a:t>
            </a:r>
            <a:endParaRPr lang="de-DE" sz="2400" dirty="0">
              <a:solidFill>
                <a:schemeClr val="bg1"/>
              </a:solidFill>
            </a:endParaRPr>
          </a:p>
        </p:txBody>
      </p:sp>
    </p:spTree>
    <p:extLst>
      <p:ext uri="{BB962C8B-B14F-4D97-AF65-F5344CB8AC3E}">
        <p14:creationId xmlns:p14="http://schemas.microsoft.com/office/powerpoint/2010/main" val="34488012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278F55-DABD-4A59-8888-00C8B8A3CE12}"/>
              </a:ext>
            </a:extLst>
          </p:cNvPr>
          <p:cNvSpPr>
            <a:spLocks noGrp="1"/>
          </p:cNvSpPr>
          <p:nvPr>
            <p:ph type="title"/>
          </p:nvPr>
        </p:nvSpPr>
        <p:spPr>
          <a:xfrm>
            <a:off x="838200" y="2766219"/>
            <a:ext cx="10515600" cy="1325563"/>
          </a:xfrm>
        </p:spPr>
        <p:txBody>
          <a:bodyPr/>
          <a:lstStyle/>
          <a:p>
            <a:pPr algn="ctr"/>
            <a:r>
              <a:rPr lang="de-DE" dirty="0" err="1">
                <a:solidFill>
                  <a:schemeClr val="bg1"/>
                </a:solidFill>
              </a:rPr>
              <a:t>One</a:t>
            </a:r>
            <a:r>
              <a:rPr lang="de-DE" dirty="0">
                <a:solidFill>
                  <a:schemeClr val="bg1"/>
                </a:solidFill>
              </a:rPr>
              <a:t> More Thing</a:t>
            </a:r>
            <a:br>
              <a:rPr lang="de-DE" dirty="0">
                <a:solidFill>
                  <a:schemeClr val="bg1"/>
                </a:solidFill>
              </a:rPr>
            </a:br>
            <a:r>
              <a:rPr lang="de-DE" dirty="0">
                <a:solidFill>
                  <a:schemeClr val="bg1"/>
                </a:solidFill>
              </a:rPr>
              <a:t>(.net Server, </a:t>
            </a:r>
            <a:r>
              <a:rPr lang="de-DE" dirty="0" err="1">
                <a:solidFill>
                  <a:schemeClr val="bg1"/>
                </a:solidFill>
              </a:rPr>
              <a:t>wip</a:t>
            </a:r>
            <a:r>
              <a:rPr lang="de-DE" dirty="0">
                <a:solidFill>
                  <a:schemeClr val="bg1"/>
                </a:solidFill>
              </a:rPr>
              <a:t> </a:t>
            </a:r>
            <a:r>
              <a:rPr lang="de-DE">
                <a:solidFill>
                  <a:schemeClr val="bg1"/>
                </a:solidFill>
              </a:rPr>
              <a:t>für </a:t>
            </a:r>
            <a:r>
              <a:rPr lang="de-DE" smtClean="0">
                <a:solidFill>
                  <a:schemeClr val="bg1"/>
                </a:solidFill>
              </a:rPr>
              <a:t>.NET </a:t>
            </a:r>
            <a:r>
              <a:rPr lang="de-DE" dirty="0" err="1">
                <a:solidFill>
                  <a:schemeClr val="bg1"/>
                </a:solidFill>
              </a:rPr>
              <a:t>D</a:t>
            </a:r>
            <a:r>
              <a:rPr lang="de-DE" smtClean="0">
                <a:solidFill>
                  <a:schemeClr val="bg1"/>
                </a:solidFill>
              </a:rPr>
              <a:t>ay </a:t>
            </a:r>
            <a:r>
              <a:rPr lang="de-DE" dirty="0">
                <a:solidFill>
                  <a:schemeClr val="bg1"/>
                </a:solidFill>
              </a:rPr>
              <a:t>;) )</a:t>
            </a:r>
          </a:p>
        </p:txBody>
      </p:sp>
      <p:pic>
        <p:nvPicPr>
          <p:cNvPr id="3" name="Picture 6">
            <a:extLst>
              <a:ext uri="{FF2B5EF4-FFF2-40B4-BE49-F238E27FC236}">
                <a16:creationId xmlns:a16="http://schemas.microsoft.com/office/drawing/2014/main" id="{A44DA2F3-F282-47FC-9DEC-4D64C1329B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6334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EAB57C1-72B1-4DD3-940F-18E78A0B93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a:solidFill>
                  <a:schemeClr val="bg1"/>
                </a:solidFill>
              </a:rPr>
              <a:t>Weiteres Material</a:t>
            </a:r>
          </a:p>
        </p:txBody>
      </p:sp>
      <p:sp>
        <p:nvSpPr>
          <p:cNvPr id="7" name="Rechteck 6">
            <a:extLst>
              <a:ext uri="{FF2B5EF4-FFF2-40B4-BE49-F238E27FC236}">
                <a16:creationId xmlns:a16="http://schemas.microsoft.com/office/drawing/2014/main" id="{F48D9697-3985-4581-9360-3E49B43E4AE1}"/>
              </a:ext>
            </a:extLst>
          </p:cNvPr>
          <p:cNvSpPr/>
          <p:nvPr/>
        </p:nvSpPr>
        <p:spPr>
          <a:xfrm>
            <a:off x="5055777" y="2907453"/>
            <a:ext cx="2080441" cy="369332"/>
          </a:xfrm>
          <a:prstGeom prst="rect">
            <a:avLst/>
          </a:prstGeom>
        </p:spPr>
        <p:txBody>
          <a:bodyPr wrap="none">
            <a:spAutoFit/>
          </a:bodyPr>
          <a:lstStyle/>
          <a:p>
            <a:r>
              <a:rPr lang="de-DE" dirty="0">
                <a:solidFill>
                  <a:schemeClr val="bg1"/>
                </a:solidFill>
              </a:rPr>
              <a:t>https://graphql.org/</a:t>
            </a:r>
          </a:p>
        </p:txBody>
      </p:sp>
      <p:sp>
        <p:nvSpPr>
          <p:cNvPr id="8" name="Rechteck 7">
            <a:extLst>
              <a:ext uri="{FF2B5EF4-FFF2-40B4-BE49-F238E27FC236}">
                <a16:creationId xmlns:a16="http://schemas.microsoft.com/office/drawing/2014/main" id="{6A50DB05-A893-45B1-B48A-3720EAC809F8}"/>
              </a:ext>
            </a:extLst>
          </p:cNvPr>
          <p:cNvSpPr/>
          <p:nvPr/>
        </p:nvSpPr>
        <p:spPr>
          <a:xfrm>
            <a:off x="3867569" y="3765881"/>
            <a:ext cx="4605876" cy="369332"/>
          </a:xfrm>
          <a:prstGeom prst="rect">
            <a:avLst/>
          </a:prstGeom>
        </p:spPr>
        <p:txBody>
          <a:bodyPr wrap="none">
            <a:spAutoFit/>
          </a:bodyPr>
          <a:lstStyle/>
          <a:p>
            <a:r>
              <a:rPr lang="de-DE" dirty="0">
                <a:solidFill>
                  <a:schemeClr val="bg1"/>
                </a:solidFill>
              </a:rPr>
              <a:t>https://www.apollographql.com/docs/angular/</a:t>
            </a:r>
          </a:p>
        </p:txBody>
      </p:sp>
      <p:sp>
        <p:nvSpPr>
          <p:cNvPr id="9" name="Rechteck 8">
            <a:extLst>
              <a:ext uri="{FF2B5EF4-FFF2-40B4-BE49-F238E27FC236}">
                <a16:creationId xmlns:a16="http://schemas.microsoft.com/office/drawing/2014/main" id="{4FF54F35-7D3C-42D1-9BD9-1CB5993ADC4A}"/>
              </a:ext>
            </a:extLst>
          </p:cNvPr>
          <p:cNvSpPr/>
          <p:nvPr/>
        </p:nvSpPr>
        <p:spPr>
          <a:xfrm>
            <a:off x="4093332" y="4195095"/>
            <a:ext cx="4005327" cy="369332"/>
          </a:xfrm>
          <a:prstGeom prst="rect">
            <a:avLst/>
          </a:prstGeom>
        </p:spPr>
        <p:txBody>
          <a:bodyPr wrap="none">
            <a:spAutoFit/>
          </a:bodyPr>
          <a:lstStyle/>
          <a:p>
            <a:r>
              <a:rPr lang="de-DE" dirty="0">
                <a:solidFill>
                  <a:schemeClr val="bg1"/>
                </a:solidFill>
              </a:rPr>
              <a:t>https://github.com/prisma/graphql-yoga</a:t>
            </a:r>
          </a:p>
        </p:txBody>
      </p:sp>
      <p:sp>
        <p:nvSpPr>
          <p:cNvPr id="10" name="Rechteck 9">
            <a:extLst>
              <a:ext uri="{FF2B5EF4-FFF2-40B4-BE49-F238E27FC236}">
                <a16:creationId xmlns:a16="http://schemas.microsoft.com/office/drawing/2014/main" id="{55432C48-4D6A-44E0-AC97-0BBB22F69CEA}"/>
              </a:ext>
            </a:extLst>
          </p:cNvPr>
          <p:cNvSpPr/>
          <p:nvPr/>
        </p:nvSpPr>
        <p:spPr>
          <a:xfrm>
            <a:off x="4438331" y="3336667"/>
            <a:ext cx="3315331" cy="369332"/>
          </a:xfrm>
          <a:prstGeom prst="rect">
            <a:avLst/>
          </a:prstGeom>
        </p:spPr>
        <p:txBody>
          <a:bodyPr wrap="none">
            <a:spAutoFit/>
          </a:bodyPr>
          <a:lstStyle/>
          <a:p>
            <a:r>
              <a:rPr lang="de-DE" dirty="0">
                <a:solidFill>
                  <a:schemeClr val="bg1"/>
                </a:solidFill>
              </a:rPr>
              <a:t>https://www.howtographql.com/</a:t>
            </a:r>
          </a:p>
        </p:txBody>
      </p:sp>
    </p:spTree>
    <p:extLst>
      <p:ext uri="{BB962C8B-B14F-4D97-AF65-F5344CB8AC3E}">
        <p14:creationId xmlns:p14="http://schemas.microsoft.com/office/powerpoint/2010/main" val="9071657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D7EBC-97AE-4244-819F-7C37A395D38D}"/>
              </a:ext>
            </a:extLst>
          </p:cNvPr>
          <p:cNvSpPr>
            <a:spLocks noGrp="1"/>
          </p:cNvSpPr>
          <p:nvPr>
            <p:ph type="title"/>
          </p:nvPr>
        </p:nvSpPr>
        <p:spPr>
          <a:xfrm>
            <a:off x="838200" y="365125"/>
            <a:ext cx="10515600" cy="6131928"/>
          </a:xfrm>
        </p:spPr>
        <p:txBody>
          <a:bodyPr>
            <a:normAutofit/>
          </a:bodyPr>
          <a:lstStyle/>
          <a:p>
            <a:r>
              <a:rPr lang="de-DE" dirty="0" err="1">
                <a:solidFill>
                  <a:schemeClr val="bg1"/>
                </a:solidFill>
              </a:rPr>
              <a:t>Credits</a:t>
            </a:r>
            <a:r>
              <a:rPr lang="de-DE" dirty="0">
                <a:solidFill>
                  <a:schemeClr val="bg1"/>
                </a:solidFill>
              </a:rPr>
              <a:t/>
            </a:r>
            <a:br>
              <a:rPr lang="de-DE" dirty="0">
                <a:solidFill>
                  <a:schemeClr val="bg1"/>
                </a:solidFill>
              </a:rPr>
            </a:br>
            <a:r>
              <a:rPr lang="de-DE" dirty="0">
                <a:solidFill>
                  <a:schemeClr val="bg1"/>
                </a:solidFill>
              </a:rPr>
              <a:t/>
            </a:r>
            <a:br>
              <a:rPr lang="de-DE" dirty="0">
                <a:solidFill>
                  <a:schemeClr val="bg1"/>
                </a:solidFill>
              </a:rPr>
            </a:br>
            <a:r>
              <a:rPr lang="de-DE" sz="2400" dirty="0">
                <a:solidFill>
                  <a:schemeClr val="bg1"/>
                </a:solidFill>
              </a:rPr>
              <a:t>Icons</a:t>
            </a:r>
            <a:r>
              <a:rPr lang="de-DE" sz="3200" dirty="0">
                <a:solidFill>
                  <a:schemeClr val="bg1"/>
                </a:solidFill>
              </a:rPr>
              <a:t>:</a:t>
            </a:r>
            <a:r>
              <a:rPr lang="de-DE" dirty="0">
                <a:solidFill>
                  <a:schemeClr val="bg1"/>
                </a:solidFill>
              </a:rPr>
              <a:t/>
            </a:r>
            <a:br>
              <a:rPr lang="de-DE" dirty="0">
                <a:solidFill>
                  <a:schemeClr val="bg1"/>
                </a:solidFill>
              </a:rPr>
            </a:br>
            <a:r>
              <a:rPr lang="en-US" sz="1200" dirty="0">
                <a:solidFill>
                  <a:schemeClr val="bg1"/>
                </a:solidFill>
              </a:rPr>
              <a:t>Server by Travis Avery from the Noun Project</a:t>
            </a:r>
            <a:br>
              <a:rPr lang="en-US" sz="1200" dirty="0">
                <a:solidFill>
                  <a:schemeClr val="bg1"/>
                </a:solidFill>
              </a:rPr>
            </a:br>
            <a:r>
              <a:rPr lang="en-US" sz="1200" dirty="0">
                <a:solidFill>
                  <a:schemeClr val="bg1"/>
                </a:solidFill>
              </a:rPr>
              <a:t>database by Icons Bazaar from the Noun Project</a:t>
            </a:r>
            <a:br>
              <a:rPr lang="en-US" sz="1200" dirty="0">
                <a:solidFill>
                  <a:schemeClr val="bg1"/>
                </a:solidFill>
              </a:rPr>
            </a:br>
            <a:r>
              <a:rPr lang="en-US" sz="1200" dirty="0">
                <a:solidFill>
                  <a:schemeClr val="bg1"/>
                </a:solidFill>
              </a:rPr>
              <a:t>fork by Nick Bluth from the Noun Project</a:t>
            </a:r>
            <a:br>
              <a:rPr lang="en-US" sz="1200" dirty="0">
                <a:solidFill>
                  <a:schemeClr val="bg1"/>
                </a:solidFill>
              </a:rPr>
            </a:br>
            <a:r>
              <a:rPr lang="en-US" sz="1200" dirty="0">
                <a:solidFill>
                  <a:schemeClr val="bg1"/>
                </a:solidFill>
              </a:rPr>
              <a:t>commit by Yuri Mazursky from the Noun Project</a:t>
            </a:r>
            <a:br>
              <a:rPr lang="en-US" sz="1200" dirty="0">
                <a:solidFill>
                  <a:schemeClr val="bg1"/>
                </a:solidFill>
              </a:rPr>
            </a:br>
            <a:r>
              <a:rPr lang="en-US" sz="1200" dirty="0">
                <a:solidFill>
                  <a:schemeClr val="bg1"/>
                </a:solidFill>
              </a:rPr>
              <a:t>Star by </a:t>
            </a:r>
            <a:r>
              <a:rPr lang="en-US" sz="1200" dirty="0" err="1">
                <a:solidFill>
                  <a:schemeClr val="bg1"/>
                </a:solidFill>
              </a:rPr>
              <a:t>iconsphere</a:t>
            </a:r>
            <a:r>
              <a:rPr lang="en-US" sz="1200" dirty="0">
                <a:solidFill>
                  <a:schemeClr val="bg1"/>
                </a:solidFill>
              </a:rPr>
              <a:t> from the Noun Project</a:t>
            </a:r>
            <a:endParaRPr lang="de-DE" sz="1800" dirty="0">
              <a:solidFill>
                <a:schemeClr val="bg1"/>
              </a:solidFill>
            </a:endParaRPr>
          </a:p>
        </p:txBody>
      </p:sp>
      <p:pic>
        <p:nvPicPr>
          <p:cNvPr id="3" name="Picture 6">
            <a:extLst>
              <a:ext uri="{FF2B5EF4-FFF2-40B4-BE49-F238E27FC236}">
                <a16:creationId xmlns:a16="http://schemas.microsoft.com/office/drawing/2014/main" id="{85EF222F-3E9C-4478-897D-EAA919107E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008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solidFill>
                  <a:schemeClr val="bg1"/>
                </a:solidFill>
              </a:rPr>
              <a:t>Mögliche Lösungen für Request Problem</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1585452"/>
            <a:ext cx="4667240" cy="646331"/>
          </a:xfrm>
          <a:prstGeom prst="rect">
            <a:avLst/>
          </a:prstGeom>
          <a:noFill/>
        </p:spPr>
        <p:txBody>
          <a:bodyPr wrap="none" rtlCol="0">
            <a:spAutoFit/>
          </a:bodyPr>
          <a:lstStyle/>
          <a:p>
            <a:r>
              <a:rPr lang="de-DE" b="1" dirty="0">
                <a:solidFill>
                  <a:schemeClr val="bg1"/>
                </a:solidFill>
              </a:rPr>
              <a:t>naiv</a:t>
            </a:r>
            <a:r>
              <a:rPr lang="de-DE" dirty="0">
                <a:solidFill>
                  <a:schemeClr val="bg1"/>
                </a:solidFill>
              </a:rPr>
              <a:t>: 	</a:t>
            </a:r>
          </a:p>
          <a:p>
            <a:r>
              <a:rPr lang="de-DE" dirty="0">
                <a:solidFill>
                  <a:schemeClr val="bg1"/>
                </a:solidFill>
              </a:rPr>
              <a:t>packe alle Infos für einen Post in </a:t>
            </a:r>
            <a:r>
              <a:rPr lang="de-DE">
                <a:solidFill>
                  <a:schemeClr val="bg1"/>
                </a:solidFill>
              </a:rPr>
              <a:t>eine </a:t>
            </a:r>
            <a:r>
              <a:rPr lang="de-DE" smtClean="0">
                <a:solidFill>
                  <a:schemeClr val="bg1"/>
                </a:solidFill>
              </a:rPr>
              <a:t>Ressource</a:t>
            </a:r>
            <a:endParaRPr lang="de-DE" dirty="0">
              <a:solidFill>
                <a:schemeClr val="bg1"/>
              </a:solidFill>
            </a:endParaRP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2878114"/>
            <a:ext cx="3877985" cy="646331"/>
          </a:xfrm>
          <a:prstGeom prst="rect">
            <a:avLst/>
          </a:prstGeom>
          <a:noFill/>
        </p:spPr>
        <p:txBody>
          <a:bodyPr wrap="none" rtlCol="0">
            <a:spAutoFit/>
          </a:bodyPr>
          <a:lstStyle/>
          <a:p>
            <a:r>
              <a:rPr lang="de-DE" b="1" dirty="0">
                <a:solidFill>
                  <a:schemeClr val="bg1"/>
                </a:solidFill>
              </a:rPr>
              <a:t>Query-Parameter / </a:t>
            </a:r>
            <a:r>
              <a:rPr lang="de-DE" b="1" dirty="0" err="1">
                <a:solidFill>
                  <a:schemeClr val="bg1"/>
                </a:solidFill>
              </a:rPr>
              <a:t>Projections</a:t>
            </a:r>
            <a:r>
              <a:rPr lang="de-DE" dirty="0">
                <a:solidFill>
                  <a:schemeClr val="bg1"/>
                </a:solidFill>
              </a:rPr>
              <a:t>: </a:t>
            </a:r>
          </a:p>
          <a:p>
            <a:r>
              <a:rPr lang="de-DE" dirty="0">
                <a:solidFill>
                  <a:schemeClr val="bg1"/>
                </a:solidFill>
              </a:rPr>
              <a:t>/</a:t>
            </a:r>
            <a:r>
              <a:rPr lang="de-DE" dirty="0" err="1">
                <a:solidFill>
                  <a:schemeClr val="bg1"/>
                </a:solidFill>
              </a:rPr>
              <a:t>api</a:t>
            </a:r>
            <a:r>
              <a:rPr lang="de-DE" dirty="0">
                <a:solidFill>
                  <a:schemeClr val="bg1"/>
                </a:solidFill>
              </a:rPr>
              <a:t>/</a:t>
            </a:r>
            <a:r>
              <a:rPr lang="de-DE" dirty="0" err="1">
                <a:solidFill>
                  <a:schemeClr val="bg1"/>
                </a:solidFill>
              </a:rPr>
              <a:t>posts?withComments</a:t>
            </a:r>
            <a:r>
              <a:rPr lang="de-DE" dirty="0">
                <a:solidFill>
                  <a:schemeClr val="bg1"/>
                </a:solidFill>
              </a:rPr>
              <a:t>=</a:t>
            </a:r>
            <a:r>
              <a:rPr lang="de-DE" dirty="0" err="1">
                <a:solidFill>
                  <a:schemeClr val="bg1"/>
                </a:solidFill>
              </a:rPr>
              <a:t>true</a:t>
            </a:r>
            <a:r>
              <a:rPr lang="de-DE" dirty="0">
                <a:solidFill>
                  <a:schemeClr val="bg1"/>
                </a:solidFill>
              </a:rPr>
              <a:t>…	</a:t>
            </a:r>
          </a:p>
        </p:txBody>
      </p:sp>
      <p:sp>
        <p:nvSpPr>
          <p:cNvPr id="7" name="Textfeld 6">
            <a:extLst>
              <a:ext uri="{FF2B5EF4-FFF2-40B4-BE49-F238E27FC236}">
                <a16:creationId xmlns:a16="http://schemas.microsoft.com/office/drawing/2014/main" id="{9479B7B8-1F13-44C2-B358-E43152BCB3C7}"/>
              </a:ext>
            </a:extLst>
          </p:cNvPr>
          <p:cNvSpPr txBox="1"/>
          <p:nvPr/>
        </p:nvSpPr>
        <p:spPr>
          <a:xfrm>
            <a:off x="1249680" y="2231783"/>
            <a:ext cx="7105920" cy="369332"/>
          </a:xfrm>
          <a:prstGeom prst="rect">
            <a:avLst/>
          </a:prstGeom>
          <a:noFill/>
        </p:spPr>
        <p:txBody>
          <a:bodyPr wrap="none" rtlCol="0">
            <a:spAutoFit/>
          </a:bodyPr>
          <a:lstStyle/>
          <a:p>
            <a:r>
              <a:rPr lang="de-DE" dirty="0">
                <a:solidFill>
                  <a:schemeClr val="bg1"/>
                </a:solidFill>
              </a:rPr>
              <a:t>- </a:t>
            </a:r>
            <a:r>
              <a:rPr lang="de-DE" dirty="0" err="1">
                <a:solidFill>
                  <a:schemeClr val="bg1"/>
                </a:solidFill>
              </a:rPr>
              <a:t>Overfetching</a:t>
            </a:r>
            <a:r>
              <a:rPr lang="de-DE" dirty="0">
                <a:solidFill>
                  <a:schemeClr val="bg1"/>
                </a:solidFill>
              </a:rPr>
              <a:t>, Hypermedia sinnfrei, da nichts mehr verlinkt werden muss</a:t>
            </a:r>
          </a:p>
        </p:txBody>
      </p:sp>
      <p:sp>
        <p:nvSpPr>
          <p:cNvPr id="8" name="Textfeld 7">
            <a:extLst>
              <a:ext uri="{FF2B5EF4-FFF2-40B4-BE49-F238E27FC236}">
                <a16:creationId xmlns:a16="http://schemas.microsoft.com/office/drawing/2014/main" id="{8D0B29F1-3842-45AB-929E-2C63AE387641}"/>
              </a:ext>
            </a:extLst>
          </p:cNvPr>
          <p:cNvSpPr txBox="1"/>
          <p:nvPr/>
        </p:nvSpPr>
        <p:spPr>
          <a:xfrm>
            <a:off x="1249680" y="3524445"/>
            <a:ext cx="2731902" cy="369332"/>
          </a:xfrm>
          <a:prstGeom prst="rect">
            <a:avLst/>
          </a:prstGeom>
          <a:noFill/>
        </p:spPr>
        <p:txBody>
          <a:bodyPr wrap="none" rtlCol="0">
            <a:spAutoFit/>
          </a:bodyPr>
          <a:lstStyle/>
          <a:p>
            <a:r>
              <a:rPr lang="de-DE" dirty="0">
                <a:solidFill>
                  <a:schemeClr val="bg1"/>
                </a:solidFill>
              </a:rPr>
              <a:t>- wird schnell sehr komplex</a:t>
            </a:r>
          </a:p>
        </p:txBody>
      </p:sp>
      <p:sp>
        <p:nvSpPr>
          <p:cNvPr id="9" name="Textfeld 8">
            <a:extLst>
              <a:ext uri="{FF2B5EF4-FFF2-40B4-BE49-F238E27FC236}">
                <a16:creationId xmlns:a16="http://schemas.microsoft.com/office/drawing/2014/main" id="{10A167D3-DC4E-421C-86F5-6A4527096516}"/>
              </a:ext>
            </a:extLst>
          </p:cNvPr>
          <p:cNvSpPr txBox="1"/>
          <p:nvPr/>
        </p:nvSpPr>
        <p:spPr>
          <a:xfrm>
            <a:off x="1249680" y="4170776"/>
            <a:ext cx="3877985" cy="369332"/>
          </a:xfrm>
          <a:prstGeom prst="rect">
            <a:avLst/>
          </a:prstGeom>
          <a:noFill/>
        </p:spPr>
        <p:txBody>
          <a:bodyPr wrap="none" rtlCol="0">
            <a:spAutoFit/>
          </a:bodyPr>
          <a:lstStyle/>
          <a:p>
            <a:r>
              <a:rPr lang="de-DE" b="1">
                <a:solidFill>
                  <a:schemeClr val="bg1"/>
                </a:solidFill>
              </a:rPr>
              <a:t>View-spezifische </a:t>
            </a:r>
            <a:r>
              <a:rPr lang="de-DE" b="1" smtClean="0">
                <a:solidFill>
                  <a:schemeClr val="bg1"/>
                </a:solidFill>
              </a:rPr>
              <a:t>Ressourcen</a:t>
            </a:r>
            <a:r>
              <a:rPr lang="de-DE" b="1" dirty="0">
                <a:solidFill>
                  <a:schemeClr val="bg1"/>
                </a:solidFill>
              </a:rPr>
              <a:t>:</a:t>
            </a:r>
            <a:r>
              <a:rPr lang="de-DE" dirty="0">
                <a:solidFill>
                  <a:schemeClr val="bg1"/>
                </a:solidFill>
              </a:rPr>
              <a:t>	</a:t>
            </a:r>
          </a:p>
        </p:txBody>
      </p:sp>
      <p:sp>
        <p:nvSpPr>
          <p:cNvPr id="10" name="Textfeld 9">
            <a:extLst>
              <a:ext uri="{FF2B5EF4-FFF2-40B4-BE49-F238E27FC236}">
                <a16:creationId xmlns:a16="http://schemas.microsoft.com/office/drawing/2014/main" id="{6B63E292-E165-4D2F-9D2B-FCC3AD233A9C}"/>
              </a:ext>
            </a:extLst>
          </p:cNvPr>
          <p:cNvSpPr txBox="1"/>
          <p:nvPr/>
        </p:nvSpPr>
        <p:spPr>
          <a:xfrm>
            <a:off x="1249680" y="4540108"/>
            <a:ext cx="3260316" cy="369332"/>
          </a:xfrm>
          <a:prstGeom prst="rect">
            <a:avLst/>
          </a:prstGeom>
          <a:noFill/>
        </p:spPr>
        <p:txBody>
          <a:bodyPr wrap="none" rtlCol="0">
            <a:spAutoFit/>
          </a:bodyPr>
          <a:lstStyle/>
          <a:p>
            <a:r>
              <a:rPr lang="de-DE" dirty="0">
                <a:solidFill>
                  <a:schemeClr val="bg1"/>
                </a:solidFill>
              </a:rPr>
              <a:t>- Kopplung von Client und Server</a:t>
            </a:r>
          </a:p>
        </p:txBody>
      </p:sp>
    </p:spTree>
    <p:extLst>
      <p:ext uri="{BB962C8B-B14F-4D97-AF65-F5344CB8AC3E}">
        <p14:creationId xmlns:p14="http://schemas.microsoft.com/office/powerpoint/2010/main" val="1830396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p:txBody>
          <a:bodyPr/>
          <a:lstStyle/>
          <a:p>
            <a:pPr algn="ctr"/>
            <a:r>
              <a:rPr lang="de-DE" dirty="0" err="1">
                <a:solidFill>
                  <a:schemeClr val="bg1"/>
                </a:solidFill>
              </a:rPr>
              <a:t>GraphQL</a:t>
            </a:r>
            <a:endParaRPr lang="de-DE" dirty="0">
              <a:solidFill>
                <a:schemeClr val="bg1"/>
              </a:solidFill>
            </a:endParaRPr>
          </a:p>
        </p:txBody>
      </p:sp>
      <p:sp>
        <p:nvSpPr>
          <p:cNvPr id="2" name="Rechteck 1">
            <a:extLst>
              <a:ext uri="{FF2B5EF4-FFF2-40B4-BE49-F238E27FC236}">
                <a16:creationId xmlns:a16="http://schemas.microsoft.com/office/drawing/2014/main" id="{7CB5F765-4F43-45F3-9C22-1C7D4EF58C77}"/>
              </a:ext>
            </a:extLst>
          </p:cNvPr>
          <p:cNvSpPr/>
          <p:nvPr/>
        </p:nvSpPr>
        <p:spPr>
          <a:xfrm>
            <a:off x="3048000" y="2598003"/>
            <a:ext cx="6096000" cy="830997"/>
          </a:xfrm>
          <a:prstGeom prst="rect">
            <a:avLst/>
          </a:prstGeom>
        </p:spPr>
        <p:txBody>
          <a:bodyPr>
            <a:spAutoFit/>
          </a:bodyPr>
          <a:lstStyle/>
          <a:p>
            <a:pPr lvl="1" algn="ctr"/>
            <a:r>
              <a:rPr lang="de-DE" sz="2400" dirty="0">
                <a:solidFill>
                  <a:schemeClr val="bg1"/>
                </a:solidFill>
              </a:rPr>
              <a:t>Ein neuer Standard um eine API zu designen. </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5CD09B57-6E00-4B2D-8F8C-8E4B0471A38F}"/>
              </a:ext>
            </a:extLst>
          </p:cNvPr>
          <p:cNvSpPr/>
          <p:nvPr/>
        </p:nvSpPr>
        <p:spPr>
          <a:xfrm>
            <a:off x="3525232" y="3692412"/>
            <a:ext cx="5141536" cy="461665"/>
          </a:xfrm>
          <a:prstGeom prst="rect">
            <a:avLst/>
          </a:prstGeom>
        </p:spPr>
        <p:txBody>
          <a:bodyPr wrap="none">
            <a:spAutoFit/>
          </a:bodyPr>
          <a:lstStyle/>
          <a:p>
            <a:pPr lvl="1" algn="ctr"/>
            <a:r>
              <a:rPr lang="de-DE" sz="2400" dirty="0" err="1">
                <a:solidFill>
                  <a:srgbClr val="E10098"/>
                </a:solidFill>
              </a:rPr>
              <a:t>Query</a:t>
            </a:r>
            <a:r>
              <a:rPr lang="de-DE" sz="2400" dirty="0" err="1">
                <a:solidFill>
                  <a:schemeClr val="bg1"/>
                </a:solidFill>
              </a:rPr>
              <a:t>sprache</a:t>
            </a:r>
            <a:r>
              <a:rPr lang="de-DE" sz="2400" dirty="0">
                <a:solidFill>
                  <a:schemeClr val="bg1"/>
                </a:solidFill>
              </a:rPr>
              <a:t> um Daten abzufragen</a:t>
            </a:r>
          </a:p>
        </p:txBody>
      </p:sp>
    </p:spTree>
    <p:extLst>
      <p:ext uri="{BB962C8B-B14F-4D97-AF65-F5344CB8AC3E}">
        <p14:creationId xmlns:p14="http://schemas.microsoft.com/office/powerpoint/2010/main" val="16751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6BCF93-9BD3-4261-9C2A-0FC6FBA84625}"/>
              </a:ext>
            </a:extLst>
          </p:cNvPr>
          <p:cNvSpPr/>
          <p:nvPr/>
        </p:nvSpPr>
        <p:spPr>
          <a:xfrm>
            <a:off x="4205610" y="5906254"/>
            <a:ext cx="3780779" cy="369332"/>
          </a:xfrm>
          <a:prstGeom prst="rect">
            <a:avLst/>
          </a:prstGeom>
        </p:spPr>
        <p:txBody>
          <a:bodyPr wrap="none">
            <a:spAutoFit/>
          </a:bodyPr>
          <a:lstStyle/>
          <a:p>
            <a:r>
              <a:rPr lang="de-DE" dirty="0">
                <a:solidFill>
                  <a:schemeClr val="bg2"/>
                </a:solidFill>
                <a:hlinkClick r:id="rId2">
                  <a:extLst>
                    <a:ext uri="{A12FA001-AC4F-418D-AE19-62706E023703}">
                      <ahyp:hlinkClr xmlns="" xmlns:ahyp="http://schemas.microsoft.com/office/drawing/2018/hyperlinkcolor" val="tx"/>
                    </a:ext>
                  </a:extLst>
                </a:hlinkClick>
              </a:rPr>
              <a:t>https://github.com/graphql/graphql-js</a:t>
            </a:r>
            <a:endParaRPr lang="de-DE" dirty="0">
              <a:solidFill>
                <a:schemeClr val="bg2"/>
              </a:solidFill>
            </a:endParaRPr>
          </a:p>
        </p:txBody>
      </p:sp>
      <p:pic>
        <p:nvPicPr>
          <p:cNvPr id="5" name="Grafik 4" descr="Uhr">
            <a:extLst>
              <a:ext uri="{FF2B5EF4-FFF2-40B4-BE49-F238E27FC236}">
                <a16:creationId xmlns:a16="http://schemas.microsoft.com/office/drawing/2014/main" id="{1F46AA8F-D52E-4E39-8B03-38905A68A5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915997" y="1702434"/>
            <a:ext cx="360000" cy="360000"/>
          </a:xfrm>
          <a:prstGeom prst="rect">
            <a:avLst/>
          </a:prstGeom>
        </p:spPr>
      </p:pic>
      <p:sp>
        <p:nvSpPr>
          <p:cNvPr id="6" name="Rechteck 5">
            <a:extLst>
              <a:ext uri="{FF2B5EF4-FFF2-40B4-BE49-F238E27FC236}">
                <a16:creationId xmlns:a16="http://schemas.microsoft.com/office/drawing/2014/main" id="{B9B98293-EB70-4400-8878-E413BC4C8486}"/>
              </a:ext>
            </a:extLst>
          </p:cNvPr>
          <p:cNvSpPr/>
          <p:nvPr/>
        </p:nvSpPr>
        <p:spPr>
          <a:xfrm>
            <a:off x="4146907" y="5418574"/>
            <a:ext cx="3898183" cy="369332"/>
          </a:xfrm>
          <a:prstGeom prst="rect">
            <a:avLst/>
          </a:prstGeom>
        </p:spPr>
        <p:txBody>
          <a:bodyPr wrap="none">
            <a:spAutoFit/>
          </a:bodyPr>
          <a:lstStyle/>
          <a:p>
            <a:r>
              <a:rPr lang="de-DE" dirty="0">
                <a:solidFill>
                  <a:schemeClr val="bg2"/>
                </a:solidFill>
                <a:hlinkClick r:id="rId5">
                  <a:extLst>
                    <a:ext uri="{A12FA001-AC4F-418D-AE19-62706E023703}">
                      <ahyp:hlinkClr xmlns="" xmlns:ahyp="http://schemas.microsoft.com/office/drawing/2018/hyperlinkcolor" val="tx"/>
                    </a:ext>
                  </a:extLst>
                </a:hlinkClick>
              </a:rPr>
              <a:t>https://graphql.github.io/graphql-spec/</a:t>
            </a:r>
            <a:endParaRPr lang="de-DE" dirty="0">
              <a:solidFill>
                <a:schemeClr val="bg2"/>
              </a:solidFill>
            </a:endParaRPr>
          </a:p>
        </p:txBody>
      </p:sp>
      <p:pic>
        <p:nvPicPr>
          <p:cNvPr id="14" name="Grafik 13">
            <a:extLst>
              <a:ext uri="{FF2B5EF4-FFF2-40B4-BE49-F238E27FC236}">
                <a16:creationId xmlns:a16="http://schemas.microsoft.com/office/drawing/2014/main" id="{81DF3B63-0EFF-483F-9631-FA48160518BD}"/>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5818869" y="3573516"/>
            <a:ext cx="554255" cy="554255"/>
          </a:xfrm>
          <a:prstGeom prst="rect">
            <a:avLst/>
          </a:prstGeom>
        </p:spPr>
      </p:pic>
      <p:pic>
        <p:nvPicPr>
          <p:cNvPr id="16" name="Grafik 15">
            <a:extLst>
              <a:ext uri="{FF2B5EF4-FFF2-40B4-BE49-F238E27FC236}">
                <a16:creationId xmlns:a16="http://schemas.microsoft.com/office/drawing/2014/main" id="{97399A91-E849-4F1A-8A02-6D42BB2F46A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5890184" y="2276580"/>
            <a:ext cx="411626" cy="504825"/>
          </a:xfrm>
          <a:prstGeom prst="rect">
            <a:avLst/>
          </a:prstGeom>
        </p:spPr>
      </p:pic>
      <p:pic>
        <p:nvPicPr>
          <p:cNvPr id="18" name="Grafik 17">
            <a:extLst>
              <a:ext uri="{FF2B5EF4-FFF2-40B4-BE49-F238E27FC236}">
                <a16:creationId xmlns:a16="http://schemas.microsoft.com/office/drawing/2014/main" id="{7FA71E37-1451-4E2D-8562-4ECFAB3C0EE5}"/>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5619747" y="2781405"/>
            <a:ext cx="952500" cy="952500"/>
          </a:xfrm>
          <a:prstGeom prst="rect">
            <a:avLst/>
          </a:prstGeom>
        </p:spPr>
      </p:pic>
      <p:pic>
        <p:nvPicPr>
          <p:cNvPr id="19" name="Grafik 18">
            <a:extLst>
              <a:ext uri="{FF2B5EF4-FFF2-40B4-BE49-F238E27FC236}">
                <a16:creationId xmlns:a16="http://schemas.microsoft.com/office/drawing/2014/main" id="{BD94C656-C696-48BD-9203-B5A6CECA3F8B}"/>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3066907" y="1749208"/>
            <a:ext cx="2160000" cy="2160000"/>
          </a:xfrm>
          <a:prstGeom prst="rect">
            <a:avLst/>
          </a:prstGeom>
        </p:spPr>
      </p:pic>
      <p:sp>
        <p:nvSpPr>
          <p:cNvPr id="2" name="Textfeld 1">
            <a:extLst>
              <a:ext uri="{FF2B5EF4-FFF2-40B4-BE49-F238E27FC236}">
                <a16:creationId xmlns:a16="http://schemas.microsoft.com/office/drawing/2014/main" id="{37F0FA59-C917-48A2-99B3-B22143DBD475}"/>
              </a:ext>
            </a:extLst>
          </p:cNvPr>
          <p:cNvSpPr txBox="1"/>
          <p:nvPr/>
        </p:nvSpPr>
        <p:spPr>
          <a:xfrm>
            <a:off x="6802395" y="1697768"/>
            <a:ext cx="652743" cy="369332"/>
          </a:xfrm>
          <a:prstGeom prst="rect">
            <a:avLst/>
          </a:prstGeom>
          <a:noFill/>
        </p:spPr>
        <p:txBody>
          <a:bodyPr wrap="none" rtlCol="0">
            <a:spAutoFit/>
          </a:bodyPr>
          <a:lstStyle/>
          <a:p>
            <a:r>
              <a:rPr lang="de-DE" dirty="0">
                <a:solidFill>
                  <a:schemeClr val="bg1"/>
                </a:solidFill>
              </a:rPr>
              <a:t>2015</a:t>
            </a:r>
          </a:p>
        </p:txBody>
      </p:sp>
      <p:sp>
        <p:nvSpPr>
          <p:cNvPr id="10" name="Textfeld 9">
            <a:extLst>
              <a:ext uri="{FF2B5EF4-FFF2-40B4-BE49-F238E27FC236}">
                <a16:creationId xmlns:a16="http://schemas.microsoft.com/office/drawing/2014/main" id="{2F36EFC5-9E4A-4FF8-855D-0481AB40DC18}"/>
              </a:ext>
            </a:extLst>
          </p:cNvPr>
          <p:cNvSpPr txBox="1"/>
          <p:nvPr/>
        </p:nvSpPr>
        <p:spPr>
          <a:xfrm>
            <a:off x="6802395" y="2344326"/>
            <a:ext cx="652743" cy="369332"/>
          </a:xfrm>
          <a:prstGeom prst="rect">
            <a:avLst/>
          </a:prstGeom>
          <a:noFill/>
        </p:spPr>
        <p:txBody>
          <a:bodyPr wrap="none" rtlCol="0">
            <a:spAutoFit/>
          </a:bodyPr>
          <a:lstStyle/>
          <a:p>
            <a:r>
              <a:rPr lang="de-DE" dirty="0">
                <a:solidFill>
                  <a:schemeClr val="bg1"/>
                </a:solidFill>
              </a:rPr>
              <a:t>1106</a:t>
            </a:r>
          </a:p>
        </p:txBody>
      </p:sp>
      <p:sp>
        <p:nvSpPr>
          <p:cNvPr id="11" name="Textfeld 10">
            <a:extLst>
              <a:ext uri="{FF2B5EF4-FFF2-40B4-BE49-F238E27FC236}">
                <a16:creationId xmlns:a16="http://schemas.microsoft.com/office/drawing/2014/main" id="{66305469-8257-447A-8A04-604B40CD0670}"/>
              </a:ext>
            </a:extLst>
          </p:cNvPr>
          <p:cNvSpPr txBox="1"/>
          <p:nvPr/>
        </p:nvSpPr>
        <p:spPr>
          <a:xfrm>
            <a:off x="6802395" y="3117112"/>
            <a:ext cx="769763" cy="369332"/>
          </a:xfrm>
          <a:prstGeom prst="rect">
            <a:avLst/>
          </a:prstGeom>
          <a:noFill/>
        </p:spPr>
        <p:txBody>
          <a:bodyPr wrap="none" rtlCol="0">
            <a:spAutoFit/>
          </a:bodyPr>
          <a:lstStyle/>
          <a:p>
            <a:r>
              <a:rPr lang="de-DE" dirty="0">
                <a:solidFill>
                  <a:schemeClr val="bg1"/>
                </a:solidFill>
              </a:rPr>
              <a:t>13341</a:t>
            </a:r>
          </a:p>
        </p:txBody>
      </p:sp>
      <p:sp>
        <p:nvSpPr>
          <p:cNvPr id="12" name="Textfeld 11">
            <a:extLst>
              <a:ext uri="{FF2B5EF4-FFF2-40B4-BE49-F238E27FC236}">
                <a16:creationId xmlns:a16="http://schemas.microsoft.com/office/drawing/2014/main" id="{502083DE-35AB-4483-B1F4-700F7B5A5D7F}"/>
              </a:ext>
            </a:extLst>
          </p:cNvPr>
          <p:cNvSpPr txBox="1"/>
          <p:nvPr/>
        </p:nvSpPr>
        <p:spPr>
          <a:xfrm>
            <a:off x="6802395" y="3660942"/>
            <a:ext cx="652743" cy="369332"/>
          </a:xfrm>
          <a:prstGeom prst="rect">
            <a:avLst/>
          </a:prstGeom>
          <a:noFill/>
        </p:spPr>
        <p:txBody>
          <a:bodyPr wrap="none" rtlCol="0">
            <a:spAutoFit/>
          </a:bodyPr>
          <a:lstStyle/>
          <a:p>
            <a:r>
              <a:rPr lang="de-DE" dirty="0">
                <a:solidFill>
                  <a:schemeClr val="bg1"/>
                </a:solidFill>
              </a:rPr>
              <a:t>1955</a:t>
            </a:r>
          </a:p>
        </p:txBody>
      </p:sp>
      <p:sp>
        <p:nvSpPr>
          <p:cNvPr id="4" name="Textfeld 3">
            <a:extLst>
              <a:ext uri="{FF2B5EF4-FFF2-40B4-BE49-F238E27FC236}">
                <a16:creationId xmlns:a16="http://schemas.microsoft.com/office/drawing/2014/main" id="{8DA59DB5-7DC8-4EBD-A1FA-7E2642093C3E}"/>
              </a:ext>
            </a:extLst>
          </p:cNvPr>
          <p:cNvSpPr txBox="1"/>
          <p:nvPr/>
        </p:nvSpPr>
        <p:spPr>
          <a:xfrm>
            <a:off x="6802395" y="4031410"/>
            <a:ext cx="1314784" cy="261610"/>
          </a:xfrm>
          <a:prstGeom prst="rect">
            <a:avLst/>
          </a:prstGeom>
          <a:noFill/>
        </p:spPr>
        <p:txBody>
          <a:bodyPr wrap="none" rtlCol="0">
            <a:spAutoFit/>
          </a:bodyPr>
          <a:lstStyle/>
          <a:p>
            <a:r>
              <a:rPr lang="de-DE" sz="1100" dirty="0">
                <a:solidFill>
                  <a:schemeClr val="bg2">
                    <a:lumMod val="75000"/>
                  </a:schemeClr>
                </a:solidFill>
              </a:rPr>
              <a:t>(Stand: 29.03.2019)</a:t>
            </a:r>
          </a:p>
        </p:txBody>
      </p:sp>
      <p:pic>
        <p:nvPicPr>
          <p:cNvPr id="15" name="Picture 6">
            <a:extLst>
              <a:ext uri="{FF2B5EF4-FFF2-40B4-BE49-F238E27FC236}">
                <a16:creationId xmlns:a16="http://schemas.microsoft.com/office/drawing/2014/main" id="{9BDEA36E-C42A-495C-949C-68A82E8996CC}"/>
              </a:ext>
            </a:extLst>
          </p:cNvPr>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1994B4CD-9FB1-4F02-AAF6-0CB46AA5371F}"/>
              </a:ext>
            </a:extLst>
          </p:cNvPr>
          <p:cNvSpPr txBox="1"/>
          <p:nvPr/>
        </p:nvSpPr>
        <p:spPr>
          <a:xfrm>
            <a:off x="2903794" y="4490127"/>
            <a:ext cx="6024406" cy="369332"/>
          </a:xfrm>
          <a:prstGeom prst="rect">
            <a:avLst/>
          </a:prstGeom>
          <a:noFill/>
        </p:spPr>
        <p:txBody>
          <a:bodyPr wrap="none" rtlCol="0">
            <a:spAutoFit/>
          </a:bodyPr>
          <a:lstStyle/>
          <a:p>
            <a:r>
              <a:rPr lang="de-DE" dirty="0">
                <a:solidFill>
                  <a:schemeClr val="bg1"/>
                </a:solidFill>
              </a:rPr>
              <a:t>GitHub, Pinterest, Twitter, Sky, New York Times, </a:t>
            </a:r>
            <a:r>
              <a:rPr lang="de-DE" dirty="0" err="1">
                <a:solidFill>
                  <a:schemeClr val="bg1"/>
                </a:solidFill>
              </a:rPr>
              <a:t>Shopify</a:t>
            </a:r>
            <a:r>
              <a:rPr lang="de-DE" dirty="0">
                <a:solidFill>
                  <a:schemeClr val="bg1"/>
                </a:solidFill>
              </a:rPr>
              <a:t>, Yelp,…</a:t>
            </a:r>
          </a:p>
        </p:txBody>
      </p:sp>
      <p:sp>
        <p:nvSpPr>
          <p:cNvPr id="17" name="Titel 4">
            <a:extLst>
              <a:ext uri="{FF2B5EF4-FFF2-40B4-BE49-F238E27FC236}">
                <a16:creationId xmlns:a16="http://schemas.microsoft.com/office/drawing/2014/main" id="{2CE417B8-A063-4D7D-B7F2-3828588EC2E8}"/>
              </a:ext>
            </a:extLst>
          </p:cNvPr>
          <p:cNvSpPr>
            <a:spLocks noGrp="1"/>
          </p:cNvSpPr>
          <p:nvPr>
            <p:ph type="title"/>
          </p:nvPr>
        </p:nvSpPr>
        <p:spPr>
          <a:xfrm>
            <a:off x="838200" y="365125"/>
            <a:ext cx="10515600" cy="1325563"/>
          </a:xfrm>
        </p:spPr>
        <p:txBody>
          <a:bodyPr/>
          <a:lstStyle/>
          <a:p>
            <a:pPr algn="ctr"/>
            <a:r>
              <a:rPr lang="de-DE" dirty="0" err="1">
                <a:solidFill>
                  <a:schemeClr val="bg1"/>
                </a:solidFill>
              </a:rPr>
              <a:t>GraphQL</a:t>
            </a:r>
            <a:endParaRPr lang="de-DE" dirty="0">
              <a:solidFill>
                <a:schemeClr val="bg1"/>
              </a:solidFill>
            </a:endParaRPr>
          </a:p>
        </p:txBody>
      </p:sp>
    </p:spTree>
    <p:extLst>
      <p:ext uri="{BB962C8B-B14F-4D97-AF65-F5344CB8AC3E}">
        <p14:creationId xmlns:p14="http://schemas.microsoft.com/office/powerpoint/2010/main" val="28461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D464F"/>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EEB06F2-E13A-4677-9159-200FDD714D1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249680" y="2889000"/>
            <a:ext cx="1080000" cy="1080000"/>
          </a:xfrm>
          <a:prstGeom prst="rect">
            <a:avLst/>
          </a:prstGeom>
        </p:spPr>
      </p:pic>
      <p:sp>
        <p:nvSpPr>
          <p:cNvPr id="10" name="Zylinder 9">
            <a:extLst>
              <a:ext uri="{FF2B5EF4-FFF2-40B4-BE49-F238E27FC236}">
                <a16:creationId xmlns:a16="http://schemas.microsoft.com/office/drawing/2014/main" id="{9F8A1D98-806D-4D6D-9615-146B4A207E58}"/>
              </a:ext>
            </a:extLst>
          </p:cNvPr>
          <p:cNvSpPr/>
          <p:nvPr/>
        </p:nvSpPr>
        <p:spPr>
          <a:xfrm>
            <a:off x="7911328" y="2127127"/>
            <a:ext cx="879036" cy="687063"/>
          </a:xfrm>
          <a:prstGeom prst="can">
            <a:avLst/>
          </a:prstGeom>
          <a:solidFill>
            <a:srgbClr val="8BE9FD"/>
          </a:solidFill>
          <a:ln>
            <a:solidFill>
              <a:srgbClr val="8BE9F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5" name="Zylinder 14">
            <a:extLst>
              <a:ext uri="{FF2B5EF4-FFF2-40B4-BE49-F238E27FC236}">
                <a16:creationId xmlns:a16="http://schemas.microsoft.com/office/drawing/2014/main" id="{4981D977-0DAE-4421-A4F9-2FE01037C23F}"/>
              </a:ext>
            </a:extLst>
          </p:cNvPr>
          <p:cNvSpPr/>
          <p:nvPr/>
        </p:nvSpPr>
        <p:spPr>
          <a:xfrm>
            <a:off x="7911328" y="3085468"/>
            <a:ext cx="879036" cy="68706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6" name="Zylinder 15">
            <a:extLst>
              <a:ext uri="{FF2B5EF4-FFF2-40B4-BE49-F238E27FC236}">
                <a16:creationId xmlns:a16="http://schemas.microsoft.com/office/drawing/2014/main" id="{EA336567-97CC-4E55-A175-6DBB15A4A335}"/>
              </a:ext>
            </a:extLst>
          </p:cNvPr>
          <p:cNvSpPr/>
          <p:nvPr/>
        </p:nvSpPr>
        <p:spPr>
          <a:xfrm>
            <a:off x="7911328" y="4043808"/>
            <a:ext cx="879036" cy="68706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D052C72E-BD8B-4E7A-83C5-D921E8401305}"/>
              </a:ext>
            </a:extLst>
          </p:cNvPr>
          <p:cNvSpPr txBox="1"/>
          <p:nvPr/>
        </p:nvSpPr>
        <p:spPr>
          <a:xfrm>
            <a:off x="8977286" y="2290932"/>
            <a:ext cx="1338762" cy="369332"/>
          </a:xfrm>
          <a:prstGeom prst="rect">
            <a:avLst/>
          </a:prstGeom>
          <a:noFill/>
        </p:spPr>
        <p:txBody>
          <a:bodyPr wrap="square" rtlCol="0">
            <a:spAutoFit/>
          </a:bodyPr>
          <a:lstStyle/>
          <a:p>
            <a:r>
              <a:rPr lang="de-DE" dirty="0">
                <a:solidFill>
                  <a:schemeClr val="bg1"/>
                </a:solidFill>
              </a:rPr>
              <a:t>Datenbank</a:t>
            </a:r>
          </a:p>
        </p:txBody>
      </p:sp>
      <p:sp>
        <p:nvSpPr>
          <p:cNvPr id="18" name="Textfeld 17">
            <a:extLst>
              <a:ext uri="{FF2B5EF4-FFF2-40B4-BE49-F238E27FC236}">
                <a16:creationId xmlns:a16="http://schemas.microsoft.com/office/drawing/2014/main" id="{4970C317-1549-4663-AFB3-8EDE3A509314}"/>
              </a:ext>
            </a:extLst>
          </p:cNvPr>
          <p:cNvSpPr txBox="1"/>
          <p:nvPr/>
        </p:nvSpPr>
        <p:spPr>
          <a:xfrm>
            <a:off x="8977286" y="3244333"/>
            <a:ext cx="1338762" cy="369332"/>
          </a:xfrm>
          <a:prstGeom prst="rect">
            <a:avLst/>
          </a:prstGeom>
          <a:noFill/>
        </p:spPr>
        <p:txBody>
          <a:bodyPr wrap="square" rtlCol="0">
            <a:spAutoFit/>
          </a:bodyPr>
          <a:lstStyle/>
          <a:p>
            <a:r>
              <a:rPr lang="de-DE" dirty="0">
                <a:solidFill>
                  <a:schemeClr val="bg1"/>
                </a:solidFill>
              </a:rPr>
              <a:t>Service</a:t>
            </a:r>
          </a:p>
        </p:txBody>
      </p:sp>
      <p:sp>
        <p:nvSpPr>
          <p:cNvPr id="19" name="Textfeld 18">
            <a:extLst>
              <a:ext uri="{FF2B5EF4-FFF2-40B4-BE49-F238E27FC236}">
                <a16:creationId xmlns:a16="http://schemas.microsoft.com/office/drawing/2014/main" id="{BE554B3F-4D0F-4C79-95A8-0EDD3CD6066F}"/>
              </a:ext>
            </a:extLst>
          </p:cNvPr>
          <p:cNvSpPr txBox="1"/>
          <p:nvPr/>
        </p:nvSpPr>
        <p:spPr>
          <a:xfrm>
            <a:off x="8977286" y="4202673"/>
            <a:ext cx="1338762" cy="369332"/>
          </a:xfrm>
          <a:prstGeom prst="rect">
            <a:avLst/>
          </a:prstGeom>
          <a:noFill/>
        </p:spPr>
        <p:txBody>
          <a:bodyPr wrap="square" rtlCol="0">
            <a:spAutoFit/>
          </a:bodyPr>
          <a:lstStyle/>
          <a:p>
            <a:r>
              <a:rPr lang="de-DE" dirty="0">
                <a:solidFill>
                  <a:schemeClr val="bg1"/>
                </a:solidFill>
              </a:rPr>
              <a:t>externe API</a:t>
            </a:r>
          </a:p>
        </p:txBody>
      </p:sp>
      <p:cxnSp>
        <p:nvCxnSpPr>
          <p:cNvPr id="21" name="Gerade Verbindung mit Pfeil 20">
            <a:extLst>
              <a:ext uri="{FF2B5EF4-FFF2-40B4-BE49-F238E27FC236}">
                <a16:creationId xmlns:a16="http://schemas.microsoft.com/office/drawing/2014/main" id="{E13F42FD-84AE-40A1-B43A-09093B5DA75A}"/>
              </a:ext>
            </a:extLst>
          </p:cNvPr>
          <p:cNvCxnSpPr>
            <a:cxnSpLocks/>
          </p:cNvCxnSpPr>
          <p:nvPr/>
        </p:nvCxnSpPr>
        <p:spPr>
          <a:xfrm>
            <a:off x="2465344" y="2949829"/>
            <a:ext cx="2958685" cy="1"/>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3" name="Gerade Verbindung mit Pfeil 22">
            <a:extLst>
              <a:ext uri="{FF2B5EF4-FFF2-40B4-BE49-F238E27FC236}">
                <a16:creationId xmlns:a16="http://schemas.microsoft.com/office/drawing/2014/main" id="{235D388A-C06B-4ADD-B3CF-A9B00BAAE9EF}"/>
              </a:ext>
            </a:extLst>
          </p:cNvPr>
          <p:cNvCxnSpPr>
            <a:cxnSpLocks/>
            <a:endCxn id="26" idx="1"/>
          </p:cNvCxnSpPr>
          <p:nvPr/>
        </p:nvCxnSpPr>
        <p:spPr>
          <a:xfrm flipV="1">
            <a:off x="2465344" y="3428994"/>
            <a:ext cx="2975589" cy="6"/>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5" name="Gerade Verbindung mit Pfeil 24">
            <a:extLst>
              <a:ext uri="{FF2B5EF4-FFF2-40B4-BE49-F238E27FC236}">
                <a16:creationId xmlns:a16="http://schemas.microsoft.com/office/drawing/2014/main" id="{C95EAEB9-0278-47D9-9AA1-83AB0B622AC8}"/>
              </a:ext>
            </a:extLst>
          </p:cNvPr>
          <p:cNvCxnSpPr>
            <a:cxnSpLocks/>
          </p:cNvCxnSpPr>
          <p:nvPr/>
        </p:nvCxnSpPr>
        <p:spPr>
          <a:xfrm>
            <a:off x="2465344" y="3849573"/>
            <a:ext cx="2958685" cy="0"/>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7" name="Gerade Verbindung mit Pfeil 26">
            <a:extLst>
              <a:ext uri="{FF2B5EF4-FFF2-40B4-BE49-F238E27FC236}">
                <a16:creationId xmlns:a16="http://schemas.microsoft.com/office/drawing/2014/main" id="{63B47325-F1BC-4F9E-8774-0626793CEB4A}"/>
              </a:ext>
            </a:extLst>
          </p:cNvPr>
          <p:cNvCxnSpPr>
            <a:cxnSpLocks/>
            <a:endCxn id="10" idx="2"/>
          </p:cNvCxnSpPr>
          <p:nvPr/>
        </p:nvCxnSpPr>
        <p:spPr>
          <a:xfrm>
            <a:off x="6096000" y="2470659"/>
            <a:ext cx="1815328" cy="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2" name="Gerade Verbindung mit Pfeil 31">
            <a:extLst>
              <a:ext uri="{FF2B5EF4-FFF2-40B4-BE49-F238E27FC236}">
                <a16:creationId xmlns:a16="http://schemas.microsoft.com/office/drawing/2014/main" id="{0465CBC4-EDFC-47DD-BD6B-0E621A36E4D3}"/>
              </a:ext>
            </a:extLst>
          </p:cNvPr>
          <p:cNvCxnSpPr>
            <a:cxnSpLocks/>
          </p:cNvCxnSpPr>
          <p:nvPr/>
        </p:nvCxnSpPr>
        <p:spPr>
          <a:xfrm>
            <a:off x="6112904" y="4551678"/>
            <a:ext cx="1798424" cy="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4" name="Gerade Verbindung mit Pfeil 33">
            <a:extLst>
              <a:ext uri="{FF2B5EF4-FFF2-40B4-BE49-F238E27FC236}">
                <a16:creationId xmlns:a16="http://schemas.microsoft.com/office/drawing/2014/main" id="{0B06490D-1D25-4CC8-931A-383D9F7083BC}"/>
              </a:ext>
            </a:extLst>
          </p:cNvPr>
          <p:cNvCxnSpPr>
            <a:cxnSpLocks/>
            <a:stCxn id="26" idx="3"/>
            <a:endCxn id="15" idx="2"/>
          </p:cNvCxnSpPr>
          <p:nvPr/>
        </p:nvCxnSpPr>
        <p:spPr>
          <a:xfrm>
            <a:off x="6096000" y="3428994"/>
            <a:ext cx="1815328" cy="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6" name="Rechteck 25">
            <a:extLst>
              <a:ext uri="{FF2B5EF4-FFF2-40B4-BE49-F238E27FC236}">
                <a16:creationId xmlns:a16="http://schemas.microsoft.com/office/drawing/2014/main" id="{C46E75DA-7AD7-48AD-8761-113EBF4B43EE}"/>
              </a:ext>
            </a:extLst>
          </p:cNvPr>
          <p:cNvSpPr/>
          <p:nvPr/>
        </p:nvSpPr>
        <p:spPr>
          <a:xfrm>
            <a:off x="5440933" y="2127127"/>
            <a:ext cx="655067" cy="2603734"/>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vert="vert" rtlCol="0" anchor="ctr"/>
          <a:lstStyle/>
          <a:p>
            <a:pPr algn="ctr"/>
            <a:r>
              <a:rPr lang="de-DE" dirty="0">
                <a:solidFill>
                  <a:schemeClr val="bg1"/>
                </a:solidFill>
              </a:rPr>
              <a:t>/</a:t>
            </a:r>
            <a:r>
              <a:rPr lang="de-DE" dirty="0" err="1">
                <a:solidFill>
                  <a:schemeClr val="bg1"/>
                </a:solidFill>
              </a:rPr>
              <a:t>graphql</a:t>
            </a:r>
            <a:r>
              <a:rPr lang="de-DE" dirty="0">
                <a:solidFill>
                  <a:schemeClr val="bg1"/>
                </a:solidFill>
              </a:rPr>
              <a:t>/</a:t>
            </a:r>
          </a:p>
        </p:txBody>
      </p:sp>
      <p:pic>
        <p:nvPicPr>
          <p:cNvPr id="20" name="Picture 6">
            <a:extLst>
              <a:ext uri="{FF2B5EF4-FFF2-40B4-BE49-F238E27FC236}">
                <a16:creationId xmlns:a16="http://schemas.microsoft.com/office/drawing/2014/main" id="{42B71188-402B-4E86-A07F-A53171CFE21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22" name="Titel 4">
            <a:extLst>
              <a:ext uri="{FF2B5EF4-FFF2-40B4-BE49-F238E27FC236}">
                <a16:creationId xmlns:a16="http://schemas.microsoft.com/office/drawing/2014/main" id="{21C7EAFE-603F-42C0-9774-26FD911FFFA0}"/>
              </a:ext>
            </a:extLst>
          </p:cNvPr>
          <p:cNvSpPr>
            <a:spLocks noGrp="1"/>
          </p:cNvSpPr>
          <p:nvPr>
            <p:ph type="title"/>
          </p:nvPr>
        </p:nvSpPr>
        <p:spPr>
          <a:xfrm>
            <a:off x="838200" y="365125"/>
            <a:ext cx="10515600" cy="1325563"/>
          </a:xfrm>
        </p:spPr>
        <p:txBody>
          <a:bodyPr/>
          <a:lstStyle/>
          <a:p>
            <a:pPr algn="ctr"/>
            <a:r>
              <a:rPr lang="de-DE" dirty="0" err="1">
                <a:solidFill>
                  <a:schemeClr val="bg1"/>
                </a:solidFill>
              </a:rPr>
              <a:t>GraphQL</a:t>
            </a:r>
            <a:r>
              <a:rPr lang="de-DE" dirty="0">
                <a:solidFill>
                  <a:schemeClr val="bg1"/>
                </a:solidFill>
              </a:rPr>
              <a:t> - Anfrage</a:t>
            </a:r>
          </a:p>
        </p:txBody>
      </p:sp>
    </p:spTree>
    <p:extLst>
      <p:ext uri="{BB962C8B-B14F-4D97-AF65-F5344CB8AC3E}">
        <p14:creationId xmlns:p14="http://schemas.microsoft.com/office/powerpoint/2010/main" val="3451712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A8AB48-C1AE-4A82-A3B9-D73417C972EA}">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2510</Words>
  <Application>Microsoft Office PowerPoint</Application>
  <PresentationFormat>Breitbild</PresentationFormat>
  <Paragraphs>523</Paragraphs>
  <Slides>58</Slides>
  <Notes>30</Notes>
  <HiddenSlides>6</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58</vt:i4>
      </vt:variant>
    </vt:vector>
  </HeadingPairs>
  <TitlesOfParts>
    <vt:vector size="66" baseType="lpstr">
      <vt:lpstr>Arial</vt:lpstr>
      <vt:lpstr>Calibri</vt:lpstr>
      <vt:lpstr>Calibri Light</vt:lpstr>
      <vt:lpstr>Consolas</vt:lpstr>
      <vt:lpstr>Fira Code</vt:lpstr>
      <vt:lpstr>Segoe UI</vt:lpstr>
      <vt:lpstr>Times New Roman</vt:lpstr>
      <vt:lpstr>Office</vt:lpstr>
      <vt:lpstr>GraphQL</vt:lpstr>
      <vt:lpstr>PowerPoint-Präsentation</vt:lpstr>
      <vt:lpstr>REST</vt:lpstr>
      <vt:lpstr>REST</vt:lpstr>
      <vt:lpstr>REST - Probleme</vt:lpstr>
      <vt:lpstr>Mögliche Lösungen für Request Problem</vt:lpstr>
      <vt:lpstr>GraphQL</vt:lpstr>
      <vt:lpstr>GraphQL</vt:lpstr>
      <vt:lpstr>GraphQL - Anfrage</vt:lpstr>
      <vt:lpstr>Datenabfrage</vt:lpstr>
      <vt:lpstr>Datenabfrage</vt:lpstr>
      <vt:lpstr>Datenabfrage</vt:lpstr>
      <vt:lpstr>Datenabfrage</vt:lpstr>
      <vt:lpstr>Datenabfrage</vt:lpstr>
      <vt:lpstr>Datenabfrage</vt:lpstr>
      <vt:lpstr>Datenabfrage</vt:lpstr>
      <vt:lpstr>PowerPoint-Präsentation</vt:lpstr>
      <vt:lpstr>GraphQL Schema Definition Language</vt:lpstr>
      <vt:lpstr>PowerPoint-Präsentation</vt:lpstr>
      <vt:lpstr>PowerPoint-Präsentation</vt:lpstr>
      <vt:lpstr>PowerPoint-Präsentation</vt:lpstr>
      <vt:lpstr>PowerPoint-Präsentation</vt:lpstr>
      <vt:lpstr>PowerPoint-Präsentation</vt:lpstr>
      <vt:lpstr>Scalar Types</vt:lpstr>
      <vt:lpstr>Object Types</vt:lpstr>
      <vt:lpstr>Object Types</vt:lpstr>
      <vt:lpstr>Object Types</vt:lpstr>
      <vt:lpstr>Object Types</vt:lpstr>
      <vt:lpstr>PowerPoint-Präsentation</vt:lpstr>
      <vt:lpstr>PowerPoint-Präsentation</vt:lpstr>
      <vt:lpstr>PowerPoint-Präsentation</vt:lpstr>
      <vt:lpstr>Demo Time –  Hello World</vt:lpstr>
      <vt:lpstr>Demo Time –  Simple Blog App</vt:lpstr>
      <vt:lpstr>PowerPoint-Präsentation</vt:lpstr>
      <vt:lpstr>Argumente</vt:lpstr>
      <vt:lpstr>Argumente</vt:lpstr>
      <vt:lpstr>Variablen</vt:lpstr>
      <vt:lpstr>PowerPoint-Präsentation</vt:lpstr>
      <vt:lpstr>PowerPoint-Präsentation</vt:lpstr>
      <vt:lpstr>Mutation - Beispiel</vt:lpstr>
      <vt:lpstr>Mutation - Beispiel</vt:lpstr>
      <vt:lpstr>Mutation - Beispiel</vt:lpstr>
      <vt:lpstr>PowerPoint-Präsentation</vt:lpstr>
      <vt:lpstr>PowerPoint-Präsentation</vt:lpstr>
      <vt:lpstr>Subscription - Beispiel</vt:lpstr>
      <vt:lpstr>PowerPoint-Präsentation</vt:lpstr>
      <vt:lpstr>Fragments</vt:lpstr>
      <vt:lpstr>Aliasing</vt:lpstr>
      <vt:lpstr>PowerPoint-Präsentation</vt:lpstr>
      <vt:lpstr>GraphQL vs. REST</vt:lpstr>
      <vt:lpstr>GraphQL vs. REST</vt:lpstr>
      <vt:lpstr>GraphQL vs. REST</vt:lpstr>
      <vt:lpstr>Nachteile</vt:lpstr>
      <vt:lpstr>Zusammenfassung</vt:lpstr>
      <vt:lpstr>Zusammenfassung</vt:lpstr>
      <vt:lpstr>One More Thing (.net Server, wip für .NET Day ;) )</vt:lpstr>
      <vt:lpstr>PowerPoint-Präsentation</vt:lpstr>
      <vt:lpstr>Credits  Icons: Server by Travis Avery from the Noun Project database by Icons Bazaar from the Noun Project fork by Nick Bluth from the Noun Project commit by Yuri Mazursky from the Noun Project Star by iconsphere from the Noun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Alexander Horn</dc:creator>
  <cp:lastModifiedBy>Matthias Drescher</cp:lastModifiedBy>
  <cp:revision>170</cp:revision>
  <dcterms:created xsi:type="dcterms:W3CDTF">2019-03-19T14:10:26Z</dcterms:created>
  <dcterms:modified xsi:type="dcterms:W3CDTF">2019-04-01T12:24:59Z</dcterms:modified>
</cp:coreProperties>
</file>