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46" r:id="rId3"/>
    <p:sldId id="257" r:id="rId4"/>
    <p:sldId id="347" r:id="rId5"/>
    <p:sldId id="329" r:id="rId6"/>
    <p:sldId id="332" r:id="rId7"/>
    <p:sldId id="338" r:id="rId8"/>
    <p:sldId id="353" r:id="rId9"/>
    <p:sldId id="287" r:id="rId10"/>
    <p:sldId id="288" r:id="rId11"/>
    <p:sldId id="305" r:id="rId12"/>
    <p:sldId id="306" r:id="rId13"/>
    <p:sldId id="307" r:id="rId14"/>
    <p:sldId id="308" r:id="rId15"/>
    <p:sldId id="309" r:id="rId16"/>
    <p:sldId id="310" r:id="rId17"/>
    <p:sldId id="311" r:id="rId18"/>
    <p:sldId id="345" r:id="rId19"/>
    <p:sldId id="281" r:id="rId20"/>
    <p:sldId id="344" r:id="rId21"/>
    <p:sldId id="323" r:id="rId22"/>
    <p:sldId id="290" r:id="rId23"/>
    <p:sldId id="291" r:id="rId24"/>
    <p:sldId id="292" r:id="rId25"/>
    <p:sldId id="293" r:id="rId26"/>
    <p:sldId id="294" r:id="rId27"/>
    <p:sldId id="333" r:id="rId28"/>
    <p:sldId id="303" r:id="rId29"/>
    <p:sldId id="273" r:id="rId30"/>
    <p:sldId id="301" r:id="rId31"/>
    <p:sldId id="302" r:id="rId32"/>
    <p:sldId id="348" r:id="rId33"/>
    <p:sldId id="334" r:id="rId34"/>
    <p:sldId id="349" r:id="rId35"/>
    <p:sldId id="266" r:id="rId36"/>
    <p:sldId id="312" r:id="rId37"/>
    <p:sldId id="331" r:id="rId38"/>
    <p:sldId id="265" r:id="rId39"/>
    <p:sldId id="316" r:id="rId40"/>
    <p:sldId id="320" r:id="rId41"/>
    <p:sldId id="321" r:id="rId42"/>
    <p:sldId id="322" r:id="rId43"/>
    <p:sldId id="335" r:id="rId44"/>
    <p:sldId id="350" r:id="rId45"/>
    <p:sldId id="313" r:id="rId46"/>
    <p:sldId id="351" r:id="rId47"/>
    <p:sldId id="279" r:id="rId48"/>
    <p:sldId id="276" r:id="rId49"/>
    <p:sldId id="268" r:id="rId50"/>
    <p:sldId id="352" r:id="rId51"/>
    <p:sldId id="330" r:id="rId52"/>
    <p:sldId id="341" r:id="rId53"/>
    <p:sldId id="343" r:id="rId54"/>
    <p:sldId id="326" r:id="rId55"/>
    <p:sldId id="270" r:id="rId5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08E"/>
    <a:srgbClr val="DC3EB7"/>
    <a:srgbClr val="2F86D2"/>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57" d="100"/>
          <a:sy n="57" d="100"/>
        </p:scale>
        <p:origin x="56" y="4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25.06.2019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GraphQL</a:t>
            </a:r>
            <a:r>
              <a:rPr lang="de-DE" dirty="0"/>
              <a:t> Services können prinzipiell in der Sprache geschrieben werden. Deswegen kann man sich bei der Schemadefinition nicht nur auf eine Sprachspezifische Syntax festlegen. </a:t>
            </a:r>
          </a:p>
          <a:p>
            <a:r>
              <a:rPr lang="de-DE" dirty="0"/>
              <a:t>Aus diesem Grund wurde die </a:t>
            </a:r>
            <a:r>
              <a:rPr lang="de-DE" dirty="0" err="1"/>
              <a:t>GraphQL</a:t>
            </a:r>
            <a:r>
              <a:rPr lang="de-DE" dirty="0"/>
              <a:t> Schema </a:t>
            </a:r>
            <a:r>
              <a:rPr lang="de-DE" dirty="0" err="1"/>
              <a:t>language</a:t>
            </a:r>
            <a:r>
              <a:rPr lang="de-DE" dirty="0"/>
              <a:t> eingeführt. Sie ähnelt in einigen Teilen der Query Sprache und erlaubt es Schemas sprachagnostisch zu definieren.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205308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370486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 = Das Feld ist nicht </a:t>
            </a:r>
            <a:r>
              <a:rPr lang="de-DE" dirty="0" err="1"/>
              <a:t>nullable</a:t>
            </a:r>
            <a:r>
              <a:rPr lang="de-DE" dirty="0"/>
              <a:t> =&gt; Server verspricht immer einen gültigen und von null verschiedenen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29</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pPr marL="0" indent="0">
              <a:buFontTx/>
              <a:buNone/>
            </a:pPr>
            <a:r>
              <a:rPr lang="de-DE" dirty="0"/>
              <a:t>- 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31</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 Reihenfolge ist irrelevant in der Query</a:t>
            </a:r>
          </a:p>
        </p:txBody>
      </p:sp>
      <p:sp>
        <p:nvSpPr>
          <p:cNvPr id="4" name="Foliennummernplatzhalter 3"/>
          <p:cNvSpPr>
            <a:spLocks noGrp="1"/>
          </p:cNvSpPr>
          <p:nvPr>
            <p:ph type="sldNum" sz="quarter" idx="5"/>
          </p:nvPr>
        </p:nvSpPr>
        <p:spPr/>
        <p:txBody>
          <a:bodyPr/>
          <a:lstStyle/>
          <a:p>
            <a:fld id="{4951A4F0-27A8-4C6D-A90A-FB4CDD31FFC6}" type="slidenum">
              <a:rPr lang="de-DE" smtClean="0"/>
              <a:t>35</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36</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37</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38</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39</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51</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52</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54</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7</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Bekanntheitsgrad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9</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Repository Statistiken von </a:t>
            </a:r>
            <a:r>
              <a:rPr lang="de-DE" dirty="0" err="1"/>
              <a:t>graphql-js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10</a:t>
            </a:fld>
            <a:endParaRPr lang="de-DE"/>
          </a:p>
        </p:txBody>
      </p:sp>
    </p:spTree>
    <p:extLst>
      <p:ext uri="{BB962C8B-B14F-4D97-AF65-F5344CB8AC3E}">
        <p14:creationId xmlns:p14="http://schemas.microsoft.com/office/powerpoint/2010/main" val="253339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11</a:t>
            </a:fld>
            <a:endParaRPr lang="de-DE"/>
          </a:p>
        </p:txBody>
      </p:sp>
    </p:spTree>
    <p:extLst>
      <p:ext uri="{BB962C8B-B14F-4D97-AF65-F5344CB8AC3E}">
        <p14:creationId xmlns:p14="http://schemas.microsoft.com/office/powerpoint/2010/main" val="372181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möchte die Query abfragen? Beinhaltet also die Auswahl an Feldern, die die Query abfragen möchte</a:t>
            </a:r>
          </a:p>
        </p:txBody>
      </p:sp>
      <p:sp>
        <p:nvSpPr>
          <p:cNvPr id="4" name="Foliennummernplatzhalter 3"/>
          <p:cNvSpPr>
            <a:spLocks noGrp="1"/>
          </p:cNvSpPr>
          <p:nvPr>
            <p:ph type="sldNum" sz="quarter" idx="5"/>
          </p:nvPr>
        </p:nvSpPr>
        <p:spPr/>
        <p:txBody>
          <a:bodyPr/>
          <a:lstStyle/>
          <a:p>
            <a:fld id="{4951A4F0-27A8-4C6D-A90A-FB4CDD31FFC6}" type="slidenum">
              <a:rPr lang="de-DE" smtClean="0"/>
              <a:t>14</a:t>
            </a:fld>
            <a:endParaRPr lang="de-DE"/>
          </a:p>
        </p:txBody>
      </p:sp>
    </p:spTree>
    <p:extLst>
      <p:ext uri="{BB962C8B-B14F-4D97-AF65-F5344CB8AC3E}">
        <p14:creationId xmlns:p14="http://schemas.microsoft.com/office/powerpoint/2010/main" val="2484616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Selection</a:t>
            </a:r>
            <a:r>
              <a:rPr lang="de-DE" dirty="0"/>
              <a:t> Set setzt sich hauptsächlich aus Feldern zusammen. Feld beschreibt einen </a:t>
            </a:r>
            <a:r>
              <a:rPr lang="de-DE" dirty="0" err="1"/>
              <a:t>einen</a:t>
            </a:r>
            <a:r>
              <a:rPr lang="de-DE" dirty="0"/>
              <a:t> konkreten Teil einer Information die für die Abfrage in diesem </a:t>
            </a:r>
            <a:r>
              <a:rPr lang="de-DE" dirty="0" err="1"/>
              <a:t>Selection</a:t>
            </a:r>
            <a:r>
              <a:rPr lang="de-DE" dirty="0"/>
              <a:t> Set verfügbar ist.</a:t>
            </a:r>
          </a:p>
          <a:p>
            <a:r>
              <a:rPr lang="de-DE" dirty="0"/>
              <a:t>Felder können wiederum </a:t>
            </a:r>
            <a:r>
              <a:rPr lang="de-DE" dirty="0" err="1"/>
              <a:t>Selection</a:t>
            </a:r>
            <a:r>
              <a:rPr lang="de-DE" dirty="0"/>
              <a:t> Sets beinhalten um komplexe Datentypen oder Beziehungen zwischen Datentypen zu beschreiben.</a:t>
            </a:r>
          </a:p>
          <a:p>
            <a:r>
              <a:rPr lang="de-DE" dirty="0"/>
              <a:t>Wichtig: Alle Operationen müssen bis auf skalare Felder aufgeschlüsselt werden</a:t>
            </a:r>
          </a:p>
        </p:txBody>
      </p:sp>
      <p:sp>
        <p:nvSpPr>
          <p:cNvPr id="4" name="Foliennummernplatzhalter 3"/>
          <p:cNvSpPr>
            <a:spLocks noGrp="1"/>
          </p:cNvSpPr>
          <p:nvPr>
            <p:ph type="sldNum" sz="quarter" idx="5"/>
          </p:nvPr>
        </p:nvSpPr>
        <p:spPr/>
        <p:txBody>
          <a:bodyPr/>
          <a:lstStyle/>
          <a:p>
            <a:fld id="{4951A4F0-27A8-4C6D-A90A-FB4CDD31FFC6}" type="slidenum">
              <a:rPr lang="de-DE" smtClean="0"/>
              <a:t>15</a:t>
            </a:fld>
            <a:endParaRPr lang="de-DE"/>
          </a:p>
        </p:txBody>
      </p:sp>
    </p:spTree>
    <p:extLst>
      <p:ext uri="{BB962C8B-B14F-4D97-AF65-F5344CB8AC3E}">
        <p14:creationId xmlns:p14="http://schemas.microsoft.com/office/powerpoint/2010/main" val="160821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svg"/><Relationship Id="rId11" Type="http://schemas.openxmlformats.org/officeDocument/2006/relationships/image" Target="../media/image1.png"/><Relationship Id="rId5" Type="http://schemas.openxmlformats.org/officeDocument/2006/relationships/image" Target="../media/image14.png"/><Relationship Id="rId15" Type="http://schemas.openxmlformats.org/officeDocument/2006/relationships/hyperlink" Target="https://graphql.github.io/graphql-spec/" TargetMode="External"/><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hyperlink" Target="https://github.com/graphql/graphql-j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openxmlformats.org/officeDocument/2006/relationships/hyperlink" Target="https://github.com/bytePassion/GraphQL-Talk" TargetMode="External"/><Relationship Id="rId3" Type="http://schemas.openxmlformats.org/officeDocument/2006/relationships/image" Target="../media/image3.png"/><Relationship Id="rId7" Type="http://schemas.openxmlformats.org/officeDocument/2006/relationships/hyperlink" Target="https://www.howtographql.com/"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997" y="1702434"/>
            <a:ext cx="360000" cy="360000"/>
          </a:xfrm>
          <a:prstGeom prst="rect">
            <a:avLst/>
          </a:prstGeom>
        </p:spPr>
      </p:pic>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1195</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14027</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2111</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23.06.2019)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grpSp>
        <p:nvGrpSpPr>
          <p:cNvPr id="8" name="Gruppieren 7">
            <a:extLst>
              <a:ext uri="{FF2B5EF4-FFF2-40B4-BE49-F238E27FC236}">
                <a16:creationId xmlns:a16="http://schemas.microsoft.com/office/drawing/2014/main" id="{D53358EA-2C81-42E6-B7CD-BDA09B5029A4}"/>
              </a:ext>
            </a:extLst>
          </p:cNvPr>
          <p:cNvGrpSpPr/>
          <p:nvPr/>
        </p:nvGrpSpPr>
        <p:grpSpPr>
          <a:xfrm>
            <a:off x="2423486" y="5403185"/>
            <a:ext cx="6392521" cy="875801"/>
            <a:chOff x="1222067" y="5403185"/>
            <a:chExt cx="6392521" cy="875801"/>
          </a:xfrm>
        </p:grpSpPr>
        <p:sp>
          <p:nvSpPr>
            <p:cNvPr id="3" name="Rechteck 2">
              <a:extLst>
                <a:ext uri="{FF2B5EF4-FFF2-40B4-BE49-F238E27FC236}">
                  <a16:creationId xmlns:a16="http://schemas.microsoft.com/office/drawing/2014/main" id="{3D6BCF93-9BD3-4261-9C2A-0FC6FBA84625}"/>
                </a:ext>
              </a:extLst>
            </p:cNvPr>
            <p:cNvSpPr/>
            <p:nvPr/>
          </p:nvSpPr>
          <p:spPr>
            <a:xfrm>
              <a:off x="4146907" y="5925043"/>
              <a:ext cx="3365665" cy="338554"/>
            </a:xfrm>
            <a:prstGeom prst="rect">
              <a:avLst/>
            </a:prstGeom>
          </p:spPr>
          <p:txBody>
            <a:bodyPr wrap="none">
              <a:spAutoFit/>
            </a:bodyPr>
            <a:lstStyle/>
            <a:p>
              <a:r>
                <a:rPr lang="de-DE" sz="1600" dirty="0">
                  <a:hlinkClick r:id="rId14">
                    <a:extLst>
                      <a:ext uri="{A12FA001-AC4F-418D-AE19-62706E023703}">
                        <ahyp:hlinkClr xmlns:ahyp="http://schemas.microsoft.com/office/drawing/2018/hyperlinkcolor" val="tx"/>
                      </a:ext>
                    </a:extLst>
                  </a:hlinkClick>
                </a:rPr>
                <a:t>https://github.com/graphql/graphql-js</a:t>
              </a:r>
              <a:endParaRPr lang="de-DE" sz="1600" dirty="0"/>
            </a:p>
          </p:txBody>
        </p:sp>
        <p:sp>
          <p:nvSpPr>
            <p:cNvPr id="6" name="Rechteck 5">
              <a:extLst>
                <a:ext uri="{FF2B5EF4-FFF2-40B4-BE49-F238E27FC236}">
                  <a16:creationId xmlns:a16="http://schemas.microsoft.com/office/drawing/2014/main" id="{B9B98293-EB70-4400-8878-E413BC4C8486}"/>
                </a:ext>
              </a:extLst>
            </p:cNvPr>
            <p:cNvSpPr/>
            <p:nvPr/>
          </p:nvSpPr>
          <p:spPr>
            <a:xfrm>
              <a:off x="4146907" y="5418574"/>
              <a:ext cx="3467681" cy="338554"/>
            </a:xfrm>
            <a:prstGeom prst="rect">
              <a:avLst/>
            </a:prstGeom>
          </p:spPr>
          <p:txBody>
            <a:bodyPr wrap="none">
              <a:spAutoFit/>
            </a:bodyPr>
            <a:lstStyle/>
            <a:p>
              <a:r>
                <a:rPr lang="de-DE" sz="1600" dirty="0">
                  <a:hlinkClick r:id="rId15">
                    <a:extLst>
                      <a:ext uri="{A12FA001-AC4F-418D-AE19-62706E023703}">
                        <ahyp:hlinkClr xmlns:ahyp="http://schemas.microsoft.com/office/drawing/2018/hyperlinkcolor" val="tx"/>
                      </a:ext>
                    </a:extLst>
                  </a:hlinkClick>
                </a:rPr>
                <a:t>https://graphql.github.io/graphql-spec/</a:t>
              </a:r>
              <a:endParaRPr lang="de-DE" sz="1600" dirty="0"/>
            </a:p>
          </p:txBody>
        </p:sp>
        <p:sp>
          <p:nvSpPr>
            <p:cNvPr id="20" name="Rechteck 19">
              <a:extLst>
                <a:ext uri="{FF2B5EF4-FFF2-40B4-BE49-F238E27FC236}">
                  <a16:creationId xmlns:a16="http://schemas.microsoft.com/office/drawing/2014/main" id="{57FDEEB5-0611-4D23-BB3B-9E9FA88988CD}"/>
                </a:ext>
              </a:extLst>
            </p:cNvPr>
            <p:cNvSpPr/>
            <p:nvPr/>
          </p:nvSpPr>
          <p:spPr>
            <a:xfrm>
              <a:off x="1222067" y="5909654"/>
              <a:ext cx="2974532" cy="369332"/>
            </a:xfrm>
            <a:prstGeom prst="rect">
              <a:avLst/>
            </a:prstGeom>
          </p:spPr>
          <p:txBody>
            <a:bodyPr wrap="none">
              <a:spAutoFit/>
            </a:bodyPr>
            <a:lstStyle/>
            <a:p>
              <a:r>
                <a:rPr lang="de-DE" dirty="0"/>
                <a:t>Referenzimplementierung JS:</a:t>
              </a:r>
            </a:p>
          </p:txBody>
        </p:sp>
        <p:sp>
          <p:nvSpPr>
            <p:cNvPr id="21" name="Rechteck 20">
              <a:extLst>
                <a:ext uri="{FF2B5EF4-FFF2-40B4-BE49-F238E27FC236}">
                  <a16:creationId xmlns:a16="http://schemas.microsoft.com/office/drawing/2014/main" id="{B261D34E-8275-4A59-9E89-08E6354EF382}"/>
                </a:ext>
              </a:extLst>
            </p:cNvPr>
            <p:cNvSpPr/>
            <p:nvPr/>
          </p:nvSpPr>
          <p:spPr>
            <a:xfrm>
              <a:off x="1823001" y="5403185"/>
              <a:ext cx="2323906" cy="369332"/>
            </a:xfrm>
            <a:prstGeom prst="rect">
              <a:avLst/>
            </a:prstGeom>
          </p:spPr>
          <p:txBody>
            <a:bodyPr wrap="none">
              <a:spAutoFit/>
            </a:bodyPr>
            <a:lstStyle/>
            <a:p>
              <a:r>
                <a:rPr lang="de-DE" dirty="0" err="1"/>
                <a:t>GraphQL</a:t>
              </a:r>
              <a:r>
                <a:rPr lang="de-DE" dirty="0"/>
                <a:t> </a:t>
              </a:r>
              <a:r>
                <a:rPr lang="de-DE" dirty="0" err="1"/>
                <a:t>Specification</a:t>
              </a:r>
              <a:r>
                <a:rPr lang="de-DE" dirty="0"/>
                <a:t>:</a:t>
              </a:r>
            </a:p>
          </p:txBody>
        </p:sp>
      </p:gr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3" name="Rechteck 2">
            <a:extLst>
              <a:ext uri="{FF2B5EF4-FFF2-40B4-BE49-F238E27FC236}">
                <a16:creationId xmlns:a16="http://schemas.microsoft.com/office/drawing/2014/main" id="{7A71CF1B-35C7-44F9-AEE3-A57ED5FCE676}"/>
              </a:ext>
            </a:extLst>
          </p:cNvPr>
          <p:cNvSpPr/>
          <p:nvPr/>
        </p:nvSpPr>
        <p:spPr>
          <a:xfrm>
            <a:off x="5208686" y="1383988"/>
            <a:ext cx="1220783" cy="369332"/>
          </a:xfrm>
          <a:prstGeom prst="rect">
            <a:avLst/>
          </a:prstGeom>
        </p:spPr>
        <p:txBody>
          <a:bodyPr wrap="none">
            <a:spAutoFit/>
          </a:bodyPr>
          <a:lstStyle/>
          <a:p>
            <a:pPr algn="ctr">
              <a:defRPr/>
            </a:pPr>
            <a:r>
              <a:rPr lang="en-US" dirty="0">
                <a:solidFill>
                  <a:srgbClr val="7B30D0"/>
                </a:solidFill>
                <a:latin typeface="Calibri" panose="020F0502020204030204"/>
              </a:rPr>
              <a:t>(optional*)</a:t>
            </a:r>
            <a:endParaRPr lang="de-DE" dirty="0">
              <a:solidFill>
                <a:srgbClr val="7B30D0"/>
              </a:solidFill>
              <a:latin typeface="Calibri" panose="020F0502020204030204"/>
            </a:endParaRPr>
          </a:p>
        </p:txBody>
      </p:sp>
      <p:sp>
        <p:nvSpPr>
          <p:cNvPr id="8" name="Rechteck 7">
            <a:extLst>
              <a:ext uri="{FF2B5EF4-FFF2-40B4-BE49-F238E27FC236}">
                <a16:creationId xmlns:a16="http://schemas.microsoft.com/office/drawing/2014/main" id="{FB0D355D-11E3-4928-936A-ED901163972A}"/>
              </a:ext>
            </a:extLst>
          </p:cNvPr>
          <p:cNvSpPr/>
          <p:nvPr/>
        </p:nvSpPr>
        <p:spPr>
          <a:xfrm>
            <a:off x="468166" y="5925124"/>
            <a:ext cx="2156622" cy="369332"/>
          </a:xfrm>
          <a:prstGeom prst="rect">
            <a:avLst/>
          </a:prstGeom>
        </p:spPr>
        <p:txBody>
          <a:bodyPr wrap="square">
            <a:spAutoFit/>
          </a:bodyPr>
          <a:lstStyle/>
          <a:p>
            <a:pPr>
              <a:defRPr/>
            </a:pPr>
            <a:r>
              <a:rPr lang="en-US" dirty="0">
                <a:solidFill>
                  <a:srgbClr val="7B30D0"/>
                </a:solidFill>
                <a:latin typeface="Calibri" panose="020F0502020204030204"/>
              </a:rPr>
              <a:t>* </a:t>
            </a:r>
            <a:r>
              <a:rPr lang="en-US" dirty="0" err="1">
                <a:solidFill>
                  <a:srgbClr val="7B30D0"/>
                </a:solidFill>
                <a:latin typeface="Calibri" panose="020F0502020204030204"/>
              </a:rPr>
              <a:t>Abgekürzte</a:t>
            </a:r>
            <a:r>
              <a:rPr lang="en-US" dirty="0">
                <a:solidFill>
                  <a:srgbClr val="7B30D0"/>
                </a:solidFill>
                <a:latin typeface="Calibri" panose="020F0502020204030204"/>
              </a:rPr>
              <a:t> Syntax</a:t>
            </a:r>
            <a:endParaRPr lang="de-DE" dirty="0">
              <a:solidFill>
                <a:srgbClr val="7B30D0"/>
              </a:solidFill>
              <a:latin typeface="Calibri" panose="020F0502020204030204"/>
            </a:endParaRPr>
          </a:p>
        </p:txBody>
      </p:sp>
    </p:spTree>
    <p:extLst>
      <p:ext uri="{BB962C8B-B14F-4D97-AF65-F5344CB8AC3E}">
        <p14:creationId xmlns:p14="http://schemas.microsoft.com/office/powerpoint/2010/main" val="2354765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8" name="Rechteck 7">
            <a:extLst>
              <a:ext uri="{FF2B5EF4-FFF2-40B4-BE49-F238E27FC236}">
                <a16:creationId xmlns:a16="http://schemas.microsoft.com/office/drawing/2014/main" id="{8EE47CB2-2CCD-40CC-8EF6-8A8C8024110E}"/>
              </a:ext>
            </a:extLst>
          </p:cNvPr>
          <p:cNvSpPr/>
          <p:nvPr/>
        </p:nvSpPr>
        <p:spPr>
          <a:xfrm>
            <a:off x="468166" y="5925124"/>
            <a:ext cx="2156622" cy="369332"/>
          </a:xfrm>
          <a:prstGeom prst="rect">
            <a:avLst/>
          </a:prstGeom>
        </p:spPr>
        <p:txBody>
          <a:bodyPr wrap="square">
            <a:spAutoFit/>
          </a:bodyPr>
          <a:lstStyle/>
          <a:p>
            <a:pPr>
              <a:defRPr/>
            </a:pPr>
            <a:r>
              <a:rPr lang="en-US" dirty="0">
                <a:solidFill>
                  <a:srgbClr val="B1108E"/>
                </a:solidFill>
                <a:latin typeface="Calibri" panose="020F0502020204030204"/>
              </a:rPr>
              <a:t>* </a:t>
            </a:r>
            <a:r>
              <a:rPr lang="en-US" dirty="0" err="1">
                <a:solidFill>
                  <a:srgbClr val="B1108E"/>
                </a:solidFill>
                <a:latin typeface="Calibri" panose="020F0502020204030204"/>
              </a:rPr>
              <a:t>Abgekürzte</a:t>
            </a:r>
            <a:r>
              <a:rPr lang="en-US" dirty="0">
                <a:solidFill>
                  <a:srgbClr val="B1108E"/>
                </a:solidFill>
                <a:latin typeface="Calibri" panose="020F0502020204030204"/>
              </a:rPr>
              <a:t> Syntax</a:t>
            </a:r>
            <a:endParaRPr lang="de-DE" dirty="0">
              <a:solidFill>
                <a:srgbClr val="B1108E"/>
              </a:solidFill>
              <a:latin typeface="Calibri" panose="020F0502020204030204"/>
            </a:endParaRPr>
          </a:p>
        </p:txBody>
      </p:sp>
      <p:sp>
        <p:nvSpPr>
          <p:cNvPr id="9" name="Rechteck 8">
            <a:extLst>
              <a:ext uri="{FF2B5EF4-FFF2-40B4-BE49-F238E27FC236}">
                <a16:creationId xmlns:a16="http://schemas.microsoft.com/office/drawing/2014/main" id="{6522B70C-6DD9-4C38-8652-4A50A843E8B5}"/>
              </a:ext>
            </a:extLst>
          </p:cNvPr>
          <p:cNvSpPr/>
          <p:nvPr/>
        </p:nvSpPr>
        <p:spPr>
          <a:xfrm>
            <a:off x="7466457" y="1379438"/>
            <a:ext cx="1220783" cy="369332"/>
          </a:xfrm>
          <a:prstGeom prst="rect">
            <a:avLst/>
          </a:prstGeom>
        </p:spPr>
        <p:txBody>
          <a:bodyPr wrap="none">
            <a:spAutoFit/>
          </a:bodyPr>
          <a:lstStyle/>
          <a:p>
            <a:pPr algn="ctr">
              <a:defRPr/>
            </a:pPr>
            <a:r>
              <a:rPr lang="en-US" dirty="0">
                <a:solidFill>
                  <a:srgbClr val="B1108E"/>
                </a:solidFill>
                <a:latin typeface="Calibri" panose="020F0502020204030204"/>
              </a:rPr>
              <a:t>(optional*)</a:t>
            </a:r>
            <a:endParaRPr lang="de-DE" dirty="0">
              <a:solidFill>
                <a:srgbClr val="B1108E"/>
              </a:solidFill>
              <a:latin typeface="Calibri" panose="020F0502020204030204"/>
            </a:endParaRPr>
          </a:p>
        </p:txBody>
      </p:sp>
    </p:spTree>
    <p:extLst>
      <p:ext uri="{BB962C8B-B14F-4D97-AF65-F5344CB8AC3E}">
        <p14:creationId xmlns:p14="http://schemas.microsoft.com/office/powerpoint/2010/main" val="312853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FF72C537-EF9A-4917-AFAB-69B000A1062D}"/>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5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51759-DA98-4AA6-898E-6F362C63A25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380713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DBB613-A523-4AF8-AC4B-BED13D1CDC70}"/>
              </a:ext>
            </a:extLst>
          </p:cNvPr>
          <p:cNvSpPr>
            <a:spLocks noGrp="1"/>
          </p:cNvSpPr>
          <p:nvPr>
            <p:ph type="title"/>
          </p:nvPr>
        </p:nvSpPr>
        <p:spPr/>
        <p:txBody>
          <a:bodyPr/>
          <a:lstStyle/>
          <a:p>
            <a:r>
              <a:rPr lang="de-DE" dirty="0"/>
              <a:t>Gemeinsam</a:t>
            </a:r>
          </a:p>
        </p:txBody>
      </p:sp>
      <p:sp>
        <p:nvSpPr>
          <p:cNvPr id="3" name="Inhaltsplatzhalter 2">
            <a:extLst>
              <a:ext uri="{FF2B5EF4-FFF2-40B4-BE49-F238E27FC236}">
                <a16:creationId xmlns:a16="http://schemas.microsoft.com/office/drawing/2014/main" id="{1497A684-A647-4862-B982-636B86CB5CB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70380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51759-DA98-4AA6-898E-6F362C63A250}"/>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1749084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754326"/>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a:latin typeface="Segoe UI" panose="020B0502040204020203" pitchFamily="34" charset="0"/>
              </a:rPr>
              <a:t>Scrum Master &amp; Webentwickler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976949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3366612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a:t>
            </a:r>
          </a:p>
          <a:p>
            <a:r>
              <a:rPr lang="de-DE"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Mutation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5A6E56-CCE7-49D6-A5D2-0B0CAB92FF54}"/>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3581460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data</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createPost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id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"150"</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479237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4201189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1" grpId="0" animBg="1"/>
      <p:bldP spid="8" grpId="0"/>
      <p:bldP spid="9"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10104120" cy="830997"/>
          </a:xfrm>
          <a:prstGeom prst="rect">
            <a:avLst/>
          </a:prstGeom>
          <a:noFill/>
        </p:spPr>
        <p:txBody>
          <a:bodyPr wrap="square" rtlCol="0">
            <a:spAutoFit/>
          </a:bodyPr>
          <a:lstStyle/>
          <a:p>
            <a:r>
              <a:rPr lang="de-DE" sz="2400" dirty="0"/>
              <a:t>Ermöglicht es aus dem Schema Informationen zu </a:t>
            </a:r>
            <a:r>
              <a:rPr lang="de-DE" sz="2400" dirty="0" err="1"/>
              <a:t>Queries</a:t>
            </a:r>
            <a:r>
              <a:rPr lang="de-DE" sz="2400"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65319" y="2930732"/>
            <a:ext cx="9661362" cy="22048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400" dirty="0"/>
              <a:t>Doku aus Schema</a:t>
            </a:r>
          </a:p>
          <a:p>
            <a:pPr marL="285750" indent="-285750">
              <a:lnSpc>
                <a:spcPct val="200000"/>
              </a:lnSpc>
              <a:buFont typeface="Arial" panose="020B0604020202020204" pitchFamily="34" charset="0"/>
              <a:buChar char="•"/>
            </a:pPr>
            <a:r>
              <a:rPr lang="de-DE" sz="2400" dirty="0"/>
              <a:t>Auto </a:t>
            </a:r>
            <a:r>
              <a:rPr lang="de-DE" sz="2400" dirty="0" err="1"/>
              <a:t>Completion</a:t>
            </a:r>
            <a:endParaRPr lang="de-DE" sz="2400" dirty="0"/>
          </a:p>
          <a:p>
            <a:pPr marL="285750" indent="-285750">
              <a:lnSpc>
                <a:spcPct val="200000"/>
              </a:lnSpc>
              <a:buFont typeface="Arial" panose="020B0604020202020204" pitchFamily="34" charset="0"/>
              <a:buChar char="•"/>
            </a:pPr>
            <a:r>
              <a:rPr lang="de-DE" sz="2400" dirty="0" err="1"/>
              <a:t>Warnings</a:t>
            </a:r>
            <a:r>
              <a:rPr lang="de-DE" sz="2400" dirty="0"/>
              <a:t> und </a:t>
            </a:r>
            <a:r>
              <a:rPr lang="de-DE" sz="2400" dirty="0" err="1"/>
              <a:t>Hints</a:t>
            </a:r>
            <a:endParaRPr lang="de-DE" sz="2400" dirty="0"/>
          </a:p>
        </p:txBody>
      </p:sp>
    </p:spTree>
    <p:extLst>
      <p:ext uri="{BB962C8B-B14F-4D97-AF65-F5344CB8AC3E}">
        <p14:creationId xmlns:p14="http://schemas.microsoft.com/office/powerpoint/2010/main" val="206236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368073"/>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594388"/>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2891641"/>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124233"/>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1904873"/>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452565"/>
            <a:ext cx="1728999" cy="369332"/>
          </a:xfrm>
          <a:prstGeom prst="rect">
            <a:avLst/>
          </a:prstGeom>
          <a:noFill/>
          <a:ln>
            <a:solidFill>
              <a:schemeClr val="tx1"/>
            </a:solidFill>
          </a:ln>
        </p:spPr>
        <p:txBody>
          <a:bodyPr wrap="none" rtlCol="0">
            <a:spAutoFit/>
          </a:bodyPr>
          <a:lstStyle/>
          <a:p>
            <a:r>
              <a:rPr lang="de-DE" dirty="0"/>
              <a:t>{</a:t>
            </a:r>
            <a:r>
              <a:rPr lang="de-DE" dirty="0" err="1"/>
              <a:t>postIds</a:t>
            </a:r>
            <a:r>
              <a:rPr lang="de-DE" dirty="0"/>
              <a:t>: [1,2,3]}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168244"/>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681781"/>
            <a:ext cx="3221523" cy="369332"/>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7013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369332"/>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8"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1840129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Wie </a:t>
            </a:r>
            <a:r>
              <a:rPr lang="en-US" sz="2400" dirty="0" err="1"/>
              <a:t>sehr</a:t>
            </a:r>
            <a:r>
              <a:rPr lang="en-US" sz="2400" dirty="0"/>
              <a:t> </a:t>
            </a:r>
            <a:r>
              <a:rPr lang="en-US" sz="2400" dirty="0" err="1"/>
              <a:t>unterscheiden</a:t>
            </a:r>
            <a:r>
              <a:rPr lang="en-US" sz="2400" dirty="0"/>
              <a:t> </a:t>
            </a:r>
            <a:r>
              <a:rPr lang="en-US" sz="2400" dirty="0" err="1"/>
              <a:t>sich</a:t>
            </a:r>
            <a:r>
              <a:rPr lang="en-US" sz="2400" dirty="0"/>
              <a:t> die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Können</a:t>
            </a:r>
            <a:r>
              <a:rPr lang="en-US" sz="2400" dirty="0"/>
              <a:t> </a:t>
            </a:r>
            <a:r>
              <a:rPr lang="en-US" sz="2400" dirty="0" err="1"/>
              <a:t>sich</a:t>
            </a:r>
            <a:r>
              <a:rPr lang="en-US" sz="2400" dirty="0"/>
              <a:t> die Clients </a:t>
            </a:r>
            <a:r>
              <a:rPr lang="en-US" sz="2400" dirty="0" err="1"/>
              <a:t>selbst</a:t>
            </a:r>
            <a:r>
              <a:rPr lang="en-US" sz="2400" dirty="0"/>
              <a:t> um Caching </a:t>
            </a:r>
            <a:r>
              <a:rPr lang="en-US" sz="2400" dirty="0" err="1"/>
              <a:t>kümmern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Wie </a:t>
            </a:r>
            <a:r>
              <a:rPr lang="en-US" sz="2400" dirty="0" err="1"/>
              <a:t>verschieden</a:t>
            </a:r>
            <a:r>
              <a:rPr lang="en-US" sz="2400" dirty="0"/>
              <a:t> </a:t>
            </a:r>
            <a:r>
              <a:rPr lang="en-US" sz="2400" dirty="0" err="1"/>
              <a:t>sind</a:t>
            </a:r>
            <a:r>
              <a:rPr lang="en-US" sz="2400" dirty="0"/>
              <a:t> die </a:t>
            </a:r>
            <a:r>
              <a:rPr lang="en-US" sz="2400" dirty="0" err="1"/>
              <a:t>Anfragen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Geht</a:t>
            </a:r>
            <a:r>
              <a:rPr lang="en-US" sz="2400" dirty="0"/>
              <a:t> es um CRUD </a:t>
            </a:r>
            <a:r>
              <a:rPr lang="en-US" sz="2400" dirty="0" err="1"/>
              <a:t>mit</a:t>
            </a:r>
            <a:r>
              <a:rPr lang="en-US" sz="2400" dirty="0"/>
              <a:t> JSON </a:t>
            </a:r>
            <a:r>
              <a:rPr lang="en-US" sz="2400" dirty="0" err="1"/>
              <a:t>oder</a:t>
            </a:r>
            <a:r>
              <a:rPr lang="en-US" sz="2400" dirty="0"/>
              <a:t> </a:t>
            </a:r>
            <a:r>
              <a:rPr lang="en-US" sz="2400" dirty="0" err="1"/>
              <a:t>wird</a:t>
            </a:r>
            <a:r>
              <a:rPr lang="en-US" sz="2400" dirty="0"/>
              <a:t> </a:t>
            </a:r>
            <a:r>
              <a:rPr lang="en-US" sz="2400" dirty="0" err="1"/>
              <a:t>auch</a:t>
            </a:r>
            <a:r>
              <a:rPr lang="en-US" sz="2400" dirty="0"/>
              <a:t> </a:t>
            </a:r>
            <a:r>
              <a:rPr lang="en-US" sz="2400" dirty="0" err="1"/>
              <a:t>Dateitransfer</a:t>
            </a:r>
            <a:r>
              <a:rPr lang="en-US" sz="2400" dirty="0"/>
              <a:t> </a:t>
            </a:r>
            <a:r>
              <a:rPr lang="en-US" sz="2400" dirty="0" err="1"/>
              <a:t>gebracht</a:t>
            </a:r>
            <a:r>
              <a:rPr lang="en-US" sz="2400" dirty="0"/>
              <a:t>?</a:t>
            </a:r>
            <a:endParaRPr lang="de-DE" sz="2400" dirty="0"/>
          </a:p>
        </p:txBody>
      </p:sp>
    </p:spTree>
    <p:extLst>
      <p:ext uri="{BB962C8B-B14F-4D97-AF65-F5344CB8AC3E}">
        <p14:creationId xmlns:p14="http://schemas.microsoft.com/office/powerpoint/2010/main" val="3361049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451836912"/>
              </p:ext>
            </p:extLst>
          </p:nvPr>
        </p:nvGraphicFramePr>
        <p:xfrm>
          <a:off x="2032000" y="1924685"/>
          <a:ext cx="4064000" cy="249428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tblGrid>
              <a:tr h="370840">
                <a:tc>
                  <a:txBody>
                    <a:bodyPr/>
                    <a:lstStyle/>
                    <a:p>
                      <a:r>
                        <a:rPr lang="de-DE" dirty="0"/>
                        <a:t>Vorteile </a:t>
                      </a:r>
                      <a:r>
                        <a:rPr lang="de-DE" dirty="0" err="1"/>
                        <a:t>GraphQL</a:t>
                      </a:r>
                      <a:endParaRPr lang="de-DE" dirty="0"/>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extLst>
                  <a:ext uri="{0D108BD9-81ED-4DB2-BD59-A6C34878D82A}">
                    <a16:rowId xmlns:a16="http://schemas.microsoft.com/office/drawing/2014/main" val="928261541"/>
                  </a:ext>
                </a:extLst>
              </a:tr>
              <a:tr h="370840">
                <a:tc>
                  <a:txBody>
                    <a:bodyPr/>
                    <a:lstStyle/>
                    <a:p>
                      <a:r>
                        <a:rPr lang="en-US"/>
                        <a:t>Integrierte Introspection</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graphicFrame>
        <p:nvGraphicFramePr>
          <p:cNvPr id="2" name="Tabelle 1">
            <a:extLst>
              <a:ext uri="{FF2B5EF4-FFF2-40B4-BE49-F238E27FC236}">
                <a16:creationId xmlns:a16="http://schemas.microsoft.com/office/drawing/2014/main" id="{416FE2F1-F9EC-4B8D-8E45-5584AFE76099}"/>
              </a:ext>
            </a:extLst>
          </p:cNvPr>
          <p:cNvGraphicFramePr>
            <a:graphicFrameLocks noGrp="1"/>
          </p:cNvGraphicFramePr>
          <p:nvPr>
            <p:extLst>
              <p:ext uri="{D42A27DB-BD31-4B8C-83A1-F6EECF244321}">
                <p14:modId xmlns:p14="http://schemas.microsoft.com/office/powerpoint/2010/main" val="1467546726"/>
              </p:ext>
            </p:extLst>
          </p:nvPr>
        </p:nvGraphicFramePr>
        <p:xfrm>
          <a:off x="6379029" y="1924685"/>
          <a:ext cx="4064000" cy="185420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62660983"/>
                    </a:ext>
                  </a:extLst>
                </a:gridCol>
              </a:tblGrid>
              <a:tr h="370840">
                <a:tc>
                  <a:txBody>
                    <a:bodyPr/>
                    <a:lstStyle/>
                    <a:p>
                      <a:r>
                        <a:rPr lang="de-DE" dirty="0"/>
                        <a:t>Vorteile REST</a:t>
                      </a:r>
                    </a:p>
                  </a:txBody>
                  <a:tcPr/>
                </a:tc>
                <a:extLst>
                  <a:ext uri="{0D108BD9-81ED-4DB2-BD59-A6C34878D82A}">
                    <a16:rowId xmlns:a16="http://schemas.microsoft.com/office/drawing/2014/main" val="4082404148"/>
                  </a:ext>
                </a:extLst>
              </a:tr>
              <a:tr h="370840">
                <a:tc>
                  <a:txBody>
                    <a:bodyPr/>
                    <a:lstStyle/>
                    <a:p>
                      <a:r>
                        <a:rPr lang="en-US" dirty="0"/>
                        <a:t>Http-caching</a:t>
                      </a:r>
                      <a:endParaRPr lang="de-DE" dirty="0"/>
                    </a:p>
                  </a:txBody>
                  <a:tcPr/>
                </a:tc>
                <a:extLst>
                  <a:ext uri="{0D108BD9-81ED-4DB2-BD59-A6C34878D82A}">
                    <a16:rowId xmlns:a16="http://schemas.microsoft.com/office/drawing/2014/main" val="2982143416"/>
                  </a:ext>
                </a:extLst>
              </a:tr>
              <a:tr h="370840">
                <a:tc>
                  <a:txBody>
                    <a:bodyPr/>
                    <a:lstStyle/>
                    <a:p>
                      <a:r>
                        <a:rPr lang="en-US" dirty="0" err="1"/>
                        <a:t>Einfacher</a:t>
                      </a:r>
                      <a:r>
                        <a:rPr lang="en-US" baseline="0" dirty="0"/>
                        <a:t> File-Transfer/Streaming</a:t>
                      </a:r>
                      <a:endParaRPr lang="de-DE" dirty="0"/>
                    </a:p>
                  </a:txBody>
                  <a:tcPr/>
                </a:tc>
                <a:extLst>
                  <a:ext uri="{0D108BD9-81ED-4DB2-BD59-A6C34878D82A}">
                    <a16:rowId xmlns:a16="http://schemas.microsoft.com/office/drawing/2014/main" val="1125339442"/>
                  </a:ext>
                </a:extLst>
              </a:tr>
              <a:tr h="370840">
                <a:tc>
                  <a:txBody>
                    <a:bodyPr/>
                    <a:lstStyle/>
                    <a:p>
                      <a:r>
                        <a:rPr lang="en-US" dirty="0" err="1"/>
                        <a:t>Arbeitet</a:t>
                      </a:r>
                      <a:r>
                        <a:rPr lang="en-US" dirty="0"/>
                        <a:t> </a:t>
                      </a:r>
                      <a:r>
                        <a:rPr lang="en-US" dirty="0" err="1"/>
                        <a:t>mit</a:t>
                      </a:r>
                      <a:r>
                        <a:rPr lang="en-US" dirty="0"/>
                        <a:t> </a:t>
                      </a:r>
                      <a:r>
                        <a:rPr lang="en-US" dirty="0" err="1"/>
                        <a:t>allen</a:t>
                      </a:r>
                      <a:r>
                        <a:rPr lang="en-US" dirty="0"/>
                        <a:t> Media-</a:t>
                      </a:r>
                      <a:r>
                        <a:rPr lang="en-US" dirty="0" err="1"/>
                        <a:t>Typen</a:t>
                      </a:r>
                      <a:endParaRPr lang="de-DE" dirty="0"/>
                    </a:p>
                  </a:txBody>
                  <a:tcPr/>
                </a:tc>
                <a:extLst>
                  <a:ext uri="{0D108BD9-81ED-4DB2-BD59-A6C34878D82A}">
                    <a16:rowId xmlns:a16="http://schemas.microsoft.com/office/drawing/2014/main" val="441112983"/>
                  </a:ext>
                </a:extLst>
              </a:tr>
              <a:tr h="370840">
                <a:tc>
                  <a:txBody>
                    <a:bodyPr/>
                    <a:lstStyle/>
                    <a:p>
                      <a:r>
                        <a:rPr lang="en-US" dirty="0" err="1"/>
                        <a:t>Verlinkungen</a:t>
                      </a:r>
                      <a:r>
                        <a:rPr lang="en-US" dirty="0"/>
                        <a:t> </a:t>
                      </a:r>
                      <a:r>
                        <a:rPr lang="en-US" dirty="0" err="1"/>
                        <a:t>zwischen</a:t>
                      </a:r>
                      <a:r>
                        <a:rPr lang="en-US" dirty="0"/>
                        <a:t> APIs</a:t>
                      </a:r>
                      <a:endParaRPr lang="de-DE" dirty="0"/>
                    </a:p>
                  </a:txBody>
                  <a:tcPr/>
                </a:tc>
                <a:extLst>
                  <a:ext uri="{0D108BD9-81ED-4DB2-BD59-A6C34878D82A}">
                    <a16:rowId xmlns:a16="http://schemas.microsoft.com/office/drawing/2014/main" val="557935675"/>
                  </a:ext>
                </a:extLst>
              </a:tr>
            </a:tbl>
          </a:graphicData>
        </a:graphic>
      </p:graphicFrame>
    </p:spTree>
    <p:extLst>
      <p:ext uri="{BB962C8B-B14F-4D97-AF65-F5344CB8AC3E}">
        <p14:creationId xmlns:p14="http://schemas.microsoft.com/office/powerpoint/2010/main" val="4114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val="tx"/>
                    </a:ext>
                  </a:extLst>
                </a:hlinkClick>
              </a:rPr>
              <a:t>https://www.howtographql.com/</a:t>
            </a:r>
            <a:endParaRPr lang="de-DE" dirty="0"/>
          </a:p>
        </p:txBody>
      </p:sp>
      <p:sp>
        <p:nvSpPr>
          <p:cNvPr id="11" name="Rechteck 10">
            <a:extLst>
              <a:ext uri="{FF2B5EF4-FFF2-40B4-BE49-F238E27FC236}">
                <a16:creationId xmlns:a16="http://schemas.microsoft.com/office/drawing/2014/main" id="{F48D9697-3985-4581-9360-3E49B43E4AE1}"/>
              </a:ext>
            </a:extLst>
          </p:cNvPr>
          <p:cNvSpPr/>
          <p:nvPr/>
        </p:nvSpPr>
        <p:spPr>
          <a:xfrm>
            <a:off x="3833676" y="1959679"/>
            <a:ext cx="4524637" cy="369332"/>
          </a:xfrm>
          <a:prstGeom prst="rect">
            <a:avLst/>
          </a:prstGeom>
        </p:spPr>
        <p:txBody>
          <a:bodyPr wrap="none">
            <a:spAutoFit/>
          </a:bodyPr>
          <a:lstStyle/>
          <a:p>
            <a:r>
              <a:rPr lang="de-DE">
                <a:hlinkClick r:id="rId8">
                  <a:extLst>
                    <a:ext uri="{A12FA001-AC4F-418D-AE19-62706E023703}">
                      <ahyp:hlinkClr xmlns:ahyp="http://schemas.microsoft.com/office/drawing/2018/hyperlinkcolor" val="tx"/>
                    </a:ext>
                  </a:extLst>
                </a:hlinkClick>
              </a:rPr>
              <a:t>https://github.com/bytePassion/GraphQL-Talk</a:t>
            </a:r>
            <a:endParaRPr lang="de-DE" dirty="0"/>
          </a:p>
        </p:txBody>
      </p:sp>
    </p:spTree>
    <p:extLst>
      <p:ext uri="{BB962C8B-B14F-4D97-AF65-F5344CB8AC3E}">
        <p14:creationId xmlns:p14="http://schemas.microsoft.com/office/powerpoint/2010/main" val="907165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br>
              <a:rPr lang="de-DE" dirty="0"/>
            </a:br>
            <a:br>
              <a:rPr lang="de-DE" dirty="0"/>
            </a:br>
            <a:r>
              <a:rPr lang="de-DE" sz="2400" dirty="0"/>
              <a:t>Icons</a:t>
            </a:r>
            <a:r>
              <a:rPr lang="de-DE" sz="3200" dirty="0"/>
              <a:t>:</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4362449" y="2432050"/>
            <a:ext cx="631507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9600"/>
              <a:t>Fragen?</a:t>
            </a:r>
            <a:endParaRPr lang="de-DE" sz="9600" dirty="0"/>
          </a:p>
        </p:txBody>
      </p:sp>
    </p:spTree>
    <p:extLst>
      <p:ext uri="{BB962C8B-B14F-4D97-AF65-F5344CB8AC3E}">
        <p14:creationId xmlns:p14="http://schemas.microsoft.com/office/powerpoint/2010/main" val="193700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klassische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grpSp>
        <p:nvGrpSpPr>
          <p:cNvPr id="11" name="Gruppieren 10">
            <a:extLst>
              <a:ext uri="{FF2B5EF4-FFF2-40B4-BE49-F238E27FC236}">
                <a16:creationId xmlns:a16="http://schemas.microsoft.com/office/drawing/2014/main" id="{BEB8DDF0-EEE0-4CC0-B9C0-B98EEC92A76F}"/>
              </a:ext>
            </a:extLst>
          </p:cNvPr>
          <p:cNvGrpSpPr/>
          <p:nvPr/>
        </p:nvGrpSpPr>
        <p:grpSpPr>
          <a:xfrm>
            <a:off x="1249680" y="1585452"/>
            <a:ext cx="9396355" cy="1293589"/>
            <a:chOff x="1249680" y="1585452"/>
            <a:chExt cx="9396355" cy="1293589"/>
          </a:xfrm>
        </p:grpSpPr>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6026778" cy="830997"/>
            </a:xfrm>
            <a:prstGeom prst="rect">
              <a:avLst/>
            </a:prstGeom>
            <a:noFill/>
          </p:spPr>
          <p:txBody>
            <a:bodyPr wrap="none" rtlCol="0">
              <a:spAutoFit/>
            </a:bodyPr>
            <a:lstStyle/>
            <a:p>
              <a:r>
                <a:rPr lang="de-DE" sz="2400" b="1" dirty="0"/>
                <a:t>naiv</a:t>
              </a:r>
              <a:r>
                <a:rPr lang="de-DE" sz="2400" dirty="0"/>
                <a:t>: 	</a:t>
              </a:r>
            </a:p>
            <a:p>
              <a:r>
                <a:rPr lang="de-DE" sz="2400" dirty="0"/>
                <a:t>packe alle Infos für einen Post in eine </a:t>
              </a:r>
              <a:r>
                <a:rPr lang="de-DE" sz="2400" dirty="0" err="1"/>
                <a:t>Resource</a:t>
              </a:r>
              <a:endParaRPr lang="de-DE" sz="2400" dirty="0"/>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417376"/>
              <a:ext cx="9396355" cy="461665"/>
            </a:xfrm>
            <a:prstGeom prst="rect">
              <a:avLst/>
            </a:prstGeom>
            <a:noFill/>
          </p:spPr>
          <p:txBody>
            <a:bodyPr wrap="none" rtlCol="0">
              <a:spAutoFit/>
            </a:bodyPr>
            <a:lstStyle/>
            <a:p>
              <a:r>
                <a:rPr lang="de-DE" sz="2400" dirty="0"/>
                <a:t>- </a:t>
              </a:r>
              <a:r>
                <a:rPr lang="de-DE" sz="2400" dirty="0" err="1"/>
                <a:t>Overfetching</a:t>
              </a:r>
              <a:r>
                <a:rPr lang="de-DE" sz="2400" dirty="0"/>
                <a:t>, Hypermedia sinnfrei, da nichts mehr verlinkt werden muss</a:t>
              </a:r>
            </a:p>
          </p:txBody>
        </p:sp>
      </p:grpSp>
      <p:grpSp>
        <p:nvGrpSpPr>
          <p:cNvPr id="5" name="Gruppieren 4">
            <a:extLst>
              <a:ext uri="{FF2B5EF4-FFF2-40B4-BE49-F238E27FC236}">
                <a16:creationId xmlns:a16="http://schemas.microsoft.com/office/drawing/2014/main" id="{8469D57E-B299-466C-B9F7-9F255C72A5D7}"/>
              </a:ext>
            </a:extLst>
          </p:cNvPr>
          <p:cNvGrpSpPr/>
          <p:nvPr/>
        </p:nvGrpSpPr>
        <p:grpSpPr>
          <a:xfrm>
            <a:off x="1249680" y="3284004"/>
            <a:ext cx="4801314" cy="1306973"/>
            <a:chOff x="1249680" y="2960266"/>
            <a:chExt cx="4801314" cy="1306973"/>
          </a:xfrm>
        </p:grpSpPr>
        <p:sp>
          <p:nvSpPr>
            <p:cNvPr id="6" name="Textfeld 5">
              <a:extLst>
                <a:ext uri="{FF2B5EF4-FFF2-40B4-BE49-F238E27FC236}">
                  <a16:creationId xmlns:a16="http://schemas.microsoft.com/office/drawing/2014/main" id="{9C229089-E25E-4FCF-BEFC-522BE5308AD8}"/>
                </a:ext>
              </a:extLst>
            </p:cNvPr>
            <p:cNvSpPr txBox="1"/>
            <p:nvPr/>
          </p:nvSpPr>
          <p:spPr>
            <a:xfrm>
              <a:off x="1249680" y="2960266"/>
              <a:ext cx="4801314" cy="830997"/>
            </a:xfrm>
            <a:prstGeom prst="rect">
              <a:avLst/>
            </a:prstGeom>
            <a:noFill/>
          </p:spPr>
          <p:txBody>
            <a:bodyPr wrap="none" rtlCol="0">
              <a:spAutoFit/>
            </a:bodyPr>
            <a:lstStyle/>
            <a:p>
              <a:r>
                <a:rPr lang="de-DE" sz="2400" b="1" dirty="0"/>
                <a:t>Query-Parameter / </a:t>
              </a:r>
              <a:r>
                <a:rPr lang="de-DE" sz="2400" b="1" dirty="0" err="1"/>
                <a:t>Projections</a:t>
              </a:r>
              <a:r>
                <a:rPr lang="de-DE" sz="2400" dirty="0"/>
                <a:t>: </a:t>
              </a:r>
            </a:p>
            <a:p>
              <a:r>
                <a:rPr lang="de-DE" sz="2400" dirty="0"/>
                <a:t>/</a:t>
              </a:r>
              <a:r>
                <a:rPr lang="de-DE" sz="2400" dirty="0" err="1"/>
                <a:t>api</a:t>
              </a:r>
              <a:r>
                <a:rPr lang="de-DE" sz="2400" dirty="0"/>
                <a:t>/</a:t>
              </a:r>
              <a:r>
                <a:rPr lang="de-DE" sz="2400" dirty="0" err="1"/>
                <a:t>posts?withComments</a:t>
              </a:r>
              <a:r>
                <a:rPr lang="de-DE" sz="2400" dirty="0"/>
                <a:t>=</a:t>
              </a:r>
              <a:r>
                <a:rPr lang="de-DE" sz="2400" dirty="0" err="1"/>
                <a:t>true</a:t>
              </a:r>
              <a:r>
                <a:rPr lang="de-DE" sz="2400" dirty="0"/>
                <a:t>…	</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805574"/>
              <a:ext cx="3573351" cy="461665"/>
            </a:xfrm>
            <a:prstGeom prst="rect">
              <a:avLst/>
            </a:prstGeom>
            <a:noFill/>
          </p:spPr>
          <p:txBody>
            <a:bodyPr wrap="none" rtlCol="0">
              <a:spAutoFit/>
            </a:bodyPr>
            <a:lstStyle/>
            <a:p>
              <a:r>
                <a:rPr lang="de-DE" sz="2400" dirty="0"/>
                <a:t>- wird schnell sehr komplex</a:t>
              </a:r>
            </a:p>
          </p:txBody>
        </p:sp>
      </p:grpSp>
      <p:grpSp>
        <p:nvGrpSpPr>
          <p:cNvPr id="2" name="Gruppieren 1">
            <a:extLst>
              <a:ext uri="{FF2B5EF4-FFF2-40B4-BE49-F238E27FC236}">
                <a16:creationId xmlns:a16="http://schemas.microsoft.com/office/drawing/2014/main" id="{588D071E-AB75-43A1-988A-B5FBD5726E4B}"/>
              </a:ext>
            </a:extLst>
          </p:cNvPr>
          <p:cNvGrpSpPr/>
          <p:nvPr/>
        </p:nvGrpSpPr>
        <p:grpSpPr>
          <a:xfrm>
            <a:off x="1249680" y="4995941"/>
            <a:ext cx="4272067" cy="923330"/>
            <a:chOff x="1249680" y="4429553"/>
            <a:chExt cx="4272067" cy="923330"/>
          </a:xfrm>
        </p:grpSpPr>
        <p:sp>
          <p:nvSpPr>
            <p:cNvPr id="9" name="Textfeld 8">
              <a:extLst>
                <a:ext uri="{FF2B5EF4-FFF2-40B4-BE49-F238E27FC236}">
                  <a16:creationId xmlns:a16="http://schemas.microsoft.com/office/drawing/2014/main" id="{10A167D3-DC4E-421C-86F5-6A4527096516}"/>
                </a:ext>
              </a:extLst>
            </p:cNvPr>
            <p:cNvSpPr txBox="1"/>
            <p:nvPr/>
          </p:nvSpPr>
          <p:spPr>
            <a:xfrm>
              <a:off x="1249680" y="4429553"/>
              <a:ext cx="3877985" cy="461665"/>
            </a:xfrm>
            <a:prstGeom prst="rect">
              <a:avLst/>
            </a:prstGeom>
            <a:noFill/>
          </p:spPr>
          <p:txBody>
            <a:bodyPr wrap="none" rtlCol="0">
              <a:spAutoFit/>
            </a:bodyPr>
            <a:lstStyle/>
            <a:p>
              <a:r>
                <a:rPr lang="de-DE" sz="2400" b="1" dirty="0"/>
                <a:t>View-spezifische </a:t>
              </a:r>
              <a:r>
                <a:rPr lang="de-DE" sz="2400" b="1" dirty="0" err="1"/>
                <a:t>Resourcen</a:t>
              </a:r>
              <a:r>
                <a:rPr lang="de-DE" sz="2400" b="1" dirty="0"/>
                <a:t>:</a:t>
              </a:r>
              <a:r>
                <a:rPr lang="de-DE" sz="2400"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891218"/>
              <a:ext cx="4272067" cy="461665"/>
            </a:xfrm>
            <a:prstGeom prst="rect">
              <a:avLst/>
            </a:prstGeom>
            <a:noFill/>
          </p:spPr>
          <p:txBody>
            <a:bodyPr wrap="none" rtlCol="0">
              <a:spAutoFit/>
            </a:bodyPr>
            <a:lstStyle/>
            <a:p>
              <a:r>
                <a:rPr lang="de-DE" sz="2400" dirty="0"/>
                <a:t>- Kopplung von Client und Server</a:t>
              </a:r>
            </a:p>
          </p:txBody>
        </p:sp>
      </p:grpSp>
    </p:spTree>
    <p:extLst>
      <p:ext uri="{BB962C8B-B14F-4D97-AF65-F5344CB8AC3E}">
        <p14:creationId xmlns:p14="http://schemas.microsoft.com/office/powerpoint/2010/main" val="183039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9E73A2F-DC12-4C63-A335-B9E870DBF181}"/>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6000" y="2349000"/>
            <a:ext cx="2160000" cy="2160000"/>
          </a:xfrm>
          <a:prstGeom prst="rect">
            <a:avLst/>
          </a:prstGeom>
        </p:spPr>
      </p:pic>
      <p:sp>
        <p:nvSpPr>
          <p:cNvPr id="4" name="Titel 4">
            <a:extLst>
              <a:ext uri="{FF2B5EF4-FFF2-40B4-BE49-F238E27FC236}">
                <a16:creationId xmlns:a16="http://schemas.microsoft.com/office/drawing/2014/main" id="{D67159A6-8772-4761-88FD-10816C887384}"/>
              </a:ext>
            </a:extLst>
          </p:cNvPr>
          <p:cNvSpPr txBox="1">
            <a:spLocks/>
          </p:cNvSpPr>
          <p:nvPr/>
        </p:nvSpPr>
        <p:spPr>
          <a:xfrm>
            <a:off x="838200" y="4698586"/>
            <a:ext cx="10515600" cy="7991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GraphQL</a:t>
            </a:r>
            <a:endParaRPr lang="de-DE" dirty="0"/>
          </a:p>
        </p:txBody>
      </p:sp>
    </p:spTree>
    <p:extLst>
      <p:ext uri="{BB962C8B-B14F-4D97-AF65-F5344CB8AC3E}">
        <p14:creationId xmlns:p14="http://schemas.microsoft.com/office/powerpoint/2010/main" val="281385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104795" y="3270613"/>
            <a:ext cx="6096000" cy="461665"/>
          </a:xfrm>
          <a:prstGeom prst="rect">
            <a:avLst/>
          </a:prstGeom>
        </p:spPr>
        <p:txBody>
          <a:bodyPr>
            <a:spAutoFit/>
          </a:bodyPr>
          <a:lstStyle/>
          <a:p>
            <a:pPr lvl="1" algn="ctr"/>
            <a:r>
              <a:rPr lang="de-DE" sz="2400" dirty="0" err="1"/>
              <a:t>Runtime</a:t>
            </a:r>
            <a:r>
              <a:rPr lang="de-DE" sz="2400" dirty="0"/>
              <a:t> um die </a:t>
            </a:r>
            <a:r>
              <a:rPr lang="de-DE" sz="2400" dirty="0" err="1"/>
              <a:t>Queries</a:t>
            </a:r>
            <a:r>
              <a:rPr lang="de-DE" sz="2400" dirty="0"/>
              <a:t> zu erfüllen</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2249818"/>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2126</Words>
  <Application>Microsoft Office PowerPoint</Application>
  <PresentationFormat>Breitbild</PresentationFormat>
  <Paragraphs>453</Paragraphs>
  <Slides>55</Slides>
  <Notes>29</Notes>
  <HiddenSlides>10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55</vt:i4>
      </vt:variant>
    </vt:vector>
  </HeadingPairs>
  <TitlesOfParts>
    <vt:vector size="61" baseType="lpstr">
      <vt:lpstr>Arial</vt:lpstr>
      <vt:lpstr>Calibri</vt:lpstr>
      <vt:lpstr>Calibri Light</vt:lpstr>
      <vt:lpstr>Fira Code</vt:lpstr>
      <vt:lpstr>Segoe UI</vt:lpstr>
      <vt:lpstr>Office</vt:lpstr>
      <vt:lpstr>GraphQL</vt:lpstr>
      <vt:lpstr>Gemeinsam</vt:lpstr>
      <vt:lpstr>PowerPoint-Präsentation</vt:lpstr>
      <vt:lpstr>Alex</vt:lpstr>
      <vt:lpstr>REST</vt:lpstr>
      <vt:lpstr>REST – klassische Probleme</vt:lpstr>
      <vt:lpstr>Mögliche Lösungen für Request Problem</vt:lpstr>
      <vt:lpstr>PowerPoint-Präsentation</vt:lpstr>
      <vt:lpstr>GraphQL</vt:lpstr>
      <vt:lpstr>GraphQL</vt:lpstr>
      <vt:lpstr>Datenabfrage</vt:lpstr>
      <vt:lpstr>Datenabfrage</vt:lpstr>
      <vt:lpstr>Datenabfrage</vt:lpstr>
      <vt:lpstr>Datenabfrage</vt:lpstr>
      <vt:lpstr>Datenabfrage</vt:lpstr>
      <vt:lpstr>Datenabfrage</vt:lpstr>
      <vt:lpstr>Datenabfrage</vt:lpstr>
      <vt:lpstr>Matthias</vt:lpstr>
      <vt:lpstr>PowerPoint-Präsentation</vt:lpstr>
      <vt:lpstr>Alex</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Matthias</vt:lpstr>
      <vt:lpstr>Demo Time –  Simple Blog App</vt:lpstr>
      <vt:lpstr>Alex</vt:lpstr>
      <vt:lpstr>Argumente</vt:lpstr>
      <vt:lpstr>Argumente</vt:lpstr>
      <vt:lpstr>Variablen</vt:lpstr>
      <vt:lpstr>PowerPoint-Präsentation</vt:lpstr>
      <vt:lpstr>Mutation - Beispiel</vt:lpstr>
      <vt:lpstr>Mutation - Beispiel</vt:lpstr>
      <vt:lpstr>Mutation - Beispiel</vt:lpstr>
      <vt:lpstr>PowerPoint-Präsentation</vt:lpstr>
      <vt:lpstr>Subscription - Beispiel</vt:lpstr>
      <vt:lpstr>Matthias</vt:lpstr>
      <vt:lpstr>PowerPoint-Präsentation</vt:lpstr>
      <vt:lpstr>Alex</vt:lpstr>
      <vt:lpstr>Fragments</vt:lpstr>
      <vt:lpstr>Aliasing</vt:lpstr>
      <vt:lpstr>PowerPoint-Präsentation</vt:lpstr>
      <vt:lpstr>Matthias</vt:lpstr>
      <vt:lpstr>GraphQL vs. REST</vt:lpstr>
      <vt:lpstr>GraphQL vs. REST</vt:lpstr>
      <vt:lpstr>GraphQL vs. REST</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Alexander Horn</cp:lastModifiedBy>
  <cp:revision>228</cp:revision>
  <dcterms:created xsi:type="dcterms:W3CDTF">2019-03-19T14:10:26Z</dcterms:created>
  <dcterms:modified xsi:type="dcterms:W3CDTF">2019-06-25T18:09:48Z</dcterms:modified>
</cp:coreProperties>
</file>