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2" name="Shape 1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6" name="Shape 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03" name="Shape 1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Suppose we log on to HDFC nebanking. Right now the webpage is my views and I can input my username and password. The controller, will take in this input and send it to the model to check to see if any such account exists. Since the controller import the model and the view. So in this case, the view would have some input() statements, the model some sql query statements, and the controller the function which takes in the input and pushes it to the model for the query string. </a:t>
            </a:r>
            <a:endParaRPr/>
          </a:p>
        </p:txBody>
      </p:sp>
      <p:sp>
        <p:nvSpPr>
          <p:cNvPr id="117" name="Shape 1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24" name="Shape 1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Suppose we log on to HDFC netbanking. Right now the webpage is my views and I can input my username and password. The controller, will take in this input and send it to the model to check to see if any such account exists. Since the controller import the model and the view. So in this case, the view would have some input() statements, the model some sql query statements, and the controller the function which takes in the input and pushes it to the model for the query string. </a:t>
            </a:r>
            <a:endParaRPr/>
          </a:p>
        </p:txBody>
      </p:sp>
      <p:sp>
        <p:nvSpPr>
          <p:cNvPr id="139" name="Shape 1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t/>
            </a:r>
            <a:endParaRPr b="0" i="0" sz="6000" u="none" cap="none" strike="noStrike">
              <a:solidFill>
                <a:schemeClr val="dk1"/>
              </a:solidFill>
              <a:latin typeface="Calibri"/>
              <a:ea typeface="Calibri"/>
              <a:cs typeface="Calibri"/>
              <a:sym typeface="Calibri"/>
            </a:endParaRPr>
          </a:p>
        </p:txBody>
      </p:sp>
      <p:sp>
        <p:nvSpPr>
          <p:cNvPr id="85" name="Shape 8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86" name="Shape 8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7" name="Shape 87"/>
          <p:cNvSpPr txBox="1"/>
          <p:nvPr/>
        </p:nvSpPr>
        <p:spPr>
          <a:xfrm>
            <a:off x="2641600" y="5747657"/>
            <a:ext cx="67636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Shape 154"/>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Shape 9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3" name="Shape 93"/>
          <p:cNvSpPr txBox="1"/>
          <p:nvPr/>
        </p:nvSpPr>
        <p:spPr>
          <a:xfrm>
            <a:off x="7184575" y="2688252"/>
            <a:ext cx="4717200" cy="177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E69138"/>
                </a:solidFill>
                <a:latin typeface="Calibri"/>
                <a:ea typeface="Calibri"/>
                <a:cs typeface="Calibri"/>
                <a:sym typeface="Calibri"/>
              </a:rPr>
              <a:t>MVC and Python</a:t>
            </a:r>
            <a:endParaRPr sz="4400">
              <a:solidFill>
                <a:srgbClr val="E6913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Shape 9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9" name="Shape 99"/>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What is MVC?</a:t>
            </a:r>
            <a:endParaRPr sz="1800">
              <a:solidFill>
                <a:schemeClr val="dk1"/>
              </a:solidFill>
              <a:latin typeface="Calibri"/>
              <a:ea typeface="Calibri"/>
              <a:cs typeface="Calibri"/>
              <a:sym typeface="Calibri"/>
            </a:endParaRPr>
          </a:p>
        </p:txBody>
      </p:sp>
      <p:sp>
        <p:nvSpPr>
          <p:cNvPr id="100" name="Shape 100"/>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MVC is a widely used software architectural pattern in GUI-based applications. The idea is to </a:t>
            </a:r>
            <a:r>
              <a:rPr lang="en-US" sz="2800">
                <a:solidFill>
                  <a:srgbClr val="FEE599"/>
                </a:solidFill>
                <a:latin typeface="Calibri"/>
                <a:ea typeface="Calibri"/>
                <a:cs typeface="Calibri"/>
                <a:sym typeface="Calibri"/>
              </a:rPr>
              <a:t>separate</a:t>
            </a:r>
            <a:r>
              <a:rPr lang="en-US" sz="2800">
                <a:solidFill>
                  <a:srgbClr val="FEE599"/>
                </a:solidFill>
                <a:latin typeface="Calibri"/>
                <a:ea typeface="Calibri"/>
                <a:cs typeface="Calibri"/>
                <a:sym typeface="Calibri"/>
              </a:rPr>
              <a:t> the internal </a:t>
            </a:r>
            <a:r>
              <a:rPr lang="en-US" sz="2800">
                <a:solidFill>
                  <a:srgbClr val="FEE599"/>
                </a:solidFill>
                <a:latin typeface="Calibri"/>
                <a:ea typeface="Calibri"/>
                <a:cs typeface="Calibri"/>
                <a:sym typeface="Calibri"/>
              </a:rPr>
              <a:t>representation</a:t>
            </a:r>
            <a:r>
              <a:rPr lang="en-US" sz="2800">
                <a:solidFill>
                  <a:srgbClr val="FEE599"/>
                </a:solidFill>
                <a:latin typeface="Calibri"/>
                <a:ea typeface="Calibri"/>
                <a:cs typeface="Calibri"/>
                <a:sym typeface="Calibri"/>
              </a:rPr>
              <a:t> of the data from the way it is presented to the user.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There are others, MVP(Presenter), MVVM, but the most common one is MVC.</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So, what do the model, controller and view, </a:t>
            </a:r>
            <a:r>
              <a:rPr lang="en-US" sz="2800">
                <a:solidFill>
                  <a:srgbClr val="FEE599"/>
                </a:solidFill>
                <a:latin typeface="Calibri"/>
                <a:ea typeface="Calibri"/>
                <a:cs typeface="Calibri"/>
                <a:sym typeface="Calibri"/>
              </a:rPr>
              <a:t>respectively</a:t>
            </a:r>
            <a:r>
              <a:rPr lang="en-US" sz="2800">
                <a:solidFill>
                  <a:srgbClr val="FEE599"/>
                </a:solidFill>
                <a:latin typeface="Calibri"/>
                <a:ea typeface="Calibri"/>
                <a:cs typeface="Calibri"/>
                <a:sym typeface="Calibri"/>
              </a:rPr>
              <a:t>, do?</a:t>
            </a:r>
            <a:endParaRPr sz="2800">
              <a:solidFill>
                <a:srgbClr val="FEE599"/>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Shape 10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6" name="Shape 106"/>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Model?</a:t>
            </a:r>
            <a:endParaRPr sz="1800">
              <a:solidFill>
                <a:schemeClr val="dk1"/>
              </a:solidFill>
              <a:latin typeface="Calibri"/>
              <a:ea typeface="Calibri"/>
              <a:cs typeface="Calibri"/>
              <a:sym typeface="Calibri"/>
            </a:endParaRPr>
          </a:p>
        </p:txBody>
      </p:sp>
      <p:sp>
        <p:nvSpPr>
          <p:cNvPr id="107" name="Shape 107"/>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model component of the MVC architecture represents the data of the application. It also represents the core business logic that acts on such data. The model has no knowledge of the view or the controller. When the data in the model changes, it just notifies its listeners about this change. In this context, the controller object is its listener.</a:t>
            </a:r>
            <a:endParaRPr sz="2800">
              <a:solidFill>
                <a:srgbClr val="FEE599"/>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Shape 11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3" name="Shape 113"/>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View</a:t>
            </a:r>
            <a:endParaRPr sz="1800">
              <a:solidFill>
                <a:schemeClr val="dk1"/>
              </a:solidFill>
              <a:latin typeface="Calibri"/>
              <a:ea typeface="Calibri"/>
              <a:cs typeface="Calibri"/>
              <a:sym typeface="Calibri"/>
            </a:endParaRPr>
          </a:p>
        </p:txBody>
      </p:sp>
      <p:sp>
        <p:nvSpPr>
          <p:cNvPr id="114" name="Shape 114"/>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view component is the user interface. It is responsible for displaying the current state of the model to the user, and also provides a means for the user to interact with the application. If a user action (like the click of a button) changes this state, the view is refreshed to display that change.</a:t>
            </a:r>
            <a:br>
              <a:rPr lang="en-US" sz="2800">
                <a:solidFill>
                  <a:srgbClr val="FEE599"/>
                </a:solidFill>
                <a:latin typeface="Calibri"/>
                <a:ea typeface="Calibri"/>
                <a:cs typeface="Calibri"/>
                <a:sym typeface="Calibri"/>
              </a:rPr>
            </a:br>
            <a:br>
              <a:rPr lang="en-US" sz="2800">
                <a:solidFill>
                  <a:srgbClr val="FEE599"/>
                </a:solidFill>
                <a:latin typeface="Calibri"/>
                <a:ea typeface="Calibri"/>
                <a:cs typeface="Calibri"/>
                <a:sym typeface="Calibri"/>
              </a:rPr>
            </a:br>
            <a:br>
              <a:rPr lang="en-US" sz="2800">
                <a:solidFill>
                  <a:srgbClr val="FEE599"/>
                </a:solidFill>
                <a:latin typeface="Calibri"/>
                <a:ea typeface="Calibri"/>
                <a:cs typeface="Calibri"/>
                <a:sym typeface="Calibri"/>
              </a:rPr>
            </a:br>
            <a:endParaRPr sz="2800">
              <a:solidFill>
                <a:srgbClr val="FEE599"/>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Shape 11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0" name="Shape 120"/>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Controller</a:t>
            </a:r>
            <a:endParaRPr sz="1800">
              <a:solidFill>
                <a:schemeClr val="dk1"/>
              </a:solidFill>
              <a:latin typeface="Calibri"/>
              <a:ea typeface="Calibri"/>
              <a:cs typeface="Calibri"/>
              <a:sym typeface="Calibri"/>
            </a:endParaRPr>
          </a:p>
        </p:txBody>
      </p:sp>
      <p:sp>
        <p:nvSpPr>
          <p:cNvPr id="121" name="Shape 121"/>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controller is responsible for responding to the user input and perform interactions on the data model objects. The controller receives the input, optionally validates the input and then passes the input to the model.</a:t>
            </a:r>
            <a:endParaRPr sz="2800">
              <a:solidFill>
                <a:srgbClr val="FEE599"/>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Shape 12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7" name="Shape 127"/>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Controller</a:t>
            </a:r>
            <a:endParaRPr sz="1800">
              <a:solidFill>
                <a:schemeClr val="dk1"/>
              </a:solidFill>
              <a:latin typeface="Calibri"/>
              <a:ea typeface="Calibri"/>
              <a:cs typeface="Calibri"/>
              <a:sym typeface="Calibri"/>
            </a:endParaRPr>
          </a:p>
        </p:txBody>
      </p:sp>
      <p:sp>
        <p:nvSpPr>
          <p:cNvPr id="128" name="Shape 128"/>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sp>
        <p:nvSpPr>
          <p:cNvPr id="129" name="Shape 129"/>
          <p:cNvSpPr/>
          <p:nvPr/>
        </p:nvSpPr>
        <p:spPr>
          <a:xfrm>
            <a:off x="2784825" y="2821600"/>
            <a:ext cx="2058900" cy="114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US" sz="3000"/>
              <a:t>USER</a:t>
            </a:r>
            <a:endParaRPr sz="3000"/>
          </a:p>
        </p:txBody>
      </p:sp>
      <p:sp>
        <p:nvSpPr>
          <p:cNvPr id="130" name="Shape 130"/>
          <p:cNvSpPr/>
          <p:nvPr/>
        </p:nvSpPr>
        <p:spPr>
          <a:xfrm>
            <a:off x="7099425" y="1169150"/>
            <a:ext cx="2058900" cy="114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t>VIEWS</a:t>
            </a:r>
            <a:endParaRPr sz="3000"/>
          </a:p>
        </p:txBody>
      </p:sp>
      <p:sp>
        <p:nvSpPr>
          <p:cNvPr id="131" name="Shape 131"/>
          <p:cNvSpPr/>
          <p:nvPr/>
        </p:nvSpPr>
        <p:spPr>
          <a:xfrm>
            <a:off x="7099425" y="3069375"/>
            <a:ext cx="2058900" cy="114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US" sz="3000"/>
              <a:t>Controller</a:t>
            </a:r>
            <a:endParaRPr sz="3000"/>
          </a:p>
        </p:txBody>
      </p:sp>
      <p:sp>
        <p:nvSpPr>
          <p:cNvPr id="132" name="Shape 132"/>
          <p:cNvSpPr/>
          <p:nvPr/>
        </p:nvSpPr>
        <p:spPr>
          <a:xfrm>
            <a:off x="7099425" y="5089550"/>
            <a:ext cx="2058900" cy="114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t>MODEL</a:t>
            </a:r>
            <a:endParaRPr sz="3000"/>
          </a:p>
        </p:txBody>
      </p:sp>
      <p:cxnSp>
        <p:nvCxnSpPr>
          <p:cNvPr id="133" name="Shape 133"/>
          <p:cNvCxnSpPr/>
          <p:nvPr/>
        </p:nvCxnSpPr>
        <p:spPr>
          <a:xfrm flipH="1" rot="10800000">
            <a:off x="4606725" y="1636650"/>
            <a:ext cx="2221800" cy="1110900"/>
          </a:xfrm>
          <a:prstGeom prst="straightConnector1">
            <a:avLst/>
          </a:prstGeom>
          <a:noFill/>
          <a:ln cap="flat" cmpd="sng" w="38100">
            <a:solidFill>
              <a:srgbClr val="FF0000"/>
            </a:solidFill>
            <a:prstDash val="solid"/>
            <a:round/>
            <a:headEnd len="med" w="med" type="none"/>
            <a:tailEnd len="med" w="med" type="stealth"/>
          </a:ln>
        </p:spPr>
      </p:cxnSp>
      <p:cxnSp>
        <p:nvCxnSpPr>
          <p:cNvPr id="134" name="Shape 134"/>
          <p:cNvCxnSpPr>
            <a:stCxn id="130" idx="2"/>
            <a:endCxn id="131" idx="0"/>
          </p:cNvCxnSpPr>
          <p:nvPr/>
        </p:nvCxnSpPr>
        <p:spPr>
          <a:xfrm>
            <a:off x="8128875" y="2309750"/>
            <a:ext cx="0" cy="759600"/>
          </a:xfrm>
          <a:prstGeom prst="straightConnector1">
            <a:avLst/>
          </a:prstGeom>
          <a:noFill/>
          <a:ln cap="flat" cmpd="sng" w="38100">
            <a:solidFill>
              <a:srgbClr val="FF0000"/>
            </a:solidFill>
            <a:prstDash val="solid"/>
            <a:round/>
            <a:headEnd len="med" w="med" type="none"/>
            <a:tailEnd len="med" w="med" type="stealth"/>
          </a:ln>
        </p:spPr>
      </p:cxnSp>
      <p:cxnSp>
        <p:nvCxnSpPr>
          <p:cNvPr id="135" name="Shape 135"/>
          <p:cNvCxnSpPr/>
          <p:nvPr/>
        </p:nvCxnSpPr>
        <p:spPr>
          <a:xfrm>
            <a:off x="8128875" y="4269963"/>
            <a:ext cx="0" cy="759600"/>
          </a:xfrm>
          <a:prstGeom prst="straightConnector1">
            <a:avLst/>
          </a:prstGeom>
          <a:noFill/>
          <a:ln cap="flat" cmpd="sng" w="38100">
            <a:solidFill>
              <a:srgbClr val="FF0000"/>
            </a:solidFill>
            <a:prstDash val="solid"/>
            <a:round/>
            <a:headEnd len="med" w="med" type="none"/>
            <a:tailEnd len="med" w="med" type="stealth"/>
          </a:ln>
        </p:spPr>
      </p:cxnSp>
      <p:cxnSp>
        <p:nvCxnSpPr>
          <p:cNvPr id="136" name="Shape 136"/>
          <p:cNvCxnSpPr/>
          <p:nvPr/>
        </p:nvCxnSpPr>
        <p:spPr>
          <a:xfrm flipH="1" rot="10800000">
            <a:off x="8741425" y="2310188"/>
            <a:ext cx="1800" cy="758700"/>
          </a:xfrm>
          <a:prstGeom prst="straightConnector1">
            <a:avLst/>
          </a:prstGeom>
          <a:noFill/>
          <a:ln cap="flat" cmpd="sng" w="38100">
            <a:solidFill>
              <a:srgbClr val="FF0000"/>
            </a:solidFill>
            <a:prstDash val="solid"/>
            <a:round/>
            <a:headEnd len="med" w="med" type="none"/>
            <a:tailEnd len="med" w="med" type="stealth"/>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id="141" name="Shape 14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2" name="Shape 142"/>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Two other things</a:t>
            </a:r>
            <a:endParaRPr sz="1800">
              <a:solidFill>
                <a:schemeClr val="dk1"/>
              </a:solidFill>
              <a:latin typeface="Calibri"/>
              <a:ea typeface="Calibri"/>
              <a:cs typeface="Calibri"/>
              <a:sym typeface="Calibri"/>
            </a:endParaRPr>
          </a:p>
        </p:txBody>
      </p:sp>
      <p:sp>
        <p:nvSpPr>
          <p:cNvPr id="143" name="Shape 143"/>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Right now we are missing two things, a module which actually creates the db. In  ours case, the db is not pre-existing but needs to be specified. This is called the ORM.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other, is a module which mangages where our data comes from, maybe an API. This is called the wrapper. </a:t>
            </a:r>
            <a:endParaRPr sz="2800">
              <a:solidFill>
                <a:srgbClr val="FEE599"/>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 name="Shape 149"/>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0" lvl="0" marL="0">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