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1"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fb807ee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fb807ee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fb807eed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fb807eed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fba65f02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fba65f02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A6F31-93A6-41AA-B61A-39399CEB69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659DA6-9E72-4F25-BFA9-715DF96CB8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19F332-6640-48F3-B49E-5AB036CA0D66}"/>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6F0D232-38E6-410F-B3C3-937B4D7157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82B4E8-ECAB-4DF7-A0E5-0A0217ED06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0464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550C-D34B-46D6-91E4-9A4378C10E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C0CDC5-3A36-4E4C-816D-F598F6328A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746070-6C92-436A-8562-79AAA984E7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BD009B0-BE25-4142-8FC9-896EEFA74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F46F13-F14E-4C25-8B5D-AC7335C04A1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0767567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A9AA4-B98F-4E0C-9305-A6274275DD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0F4539-76D7-4332-A860-5438960716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47ACBA-8D98-46D2-8889-6DE7229CD2C5}"/>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F5BB6BE-FF2A-4E9E-81F4-F50BD5A7EC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DF7FD2-C6A7-420C-907B-A431500A9B4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308518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51F2-C0AF-444F-B243-293377E1BD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62267E-ABAD-43AE-82C2-A007020EA3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874120-19D6-4F74-8A1E-C4C8055FA2D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B6EECA7-6278-4562-A978-81921156F0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77F513-3380-44A7-81F0-E82CB1FDE89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57857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67195-73A9-40B3-AB30-259974964E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1B7251-06AF-49FF-BD57-F947B0B9BF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F2DB1E-176F-4171-A541-31E3A6D361F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F7DD824A-611E-4D05-8E0B-DAF074B826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81B2BC-CD99-4F7C-9719-9C06EA283AC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8913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4E8CE-D0FC-4307-8EE5-0B8CECB1EF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6F58F-BE14-40BD-B73C-567B413124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21231E-C65F-4BCA-A1F7-1E8B31339C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1FA69A-E11C-4D73-86B9-7D62673B546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C80C8799-FC22-44C5-8351-CA1D59D098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AE0346-E572-4448-BC4E-DA2132B5670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3532626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A2F47-908D-43BE-8BBF-2095088779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019367-508C-4AF2-8EB8-F77C183664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7B1E6F-3708-43B0-84E0-7037191914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3B4378-5F16-4106-9AD1-BC8F353AD8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E6495A-129D-4A35-A6A0-D402D79677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230D5D-AC87-460A-B965-EB38D1E56E3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BA098F65-086D-4B88-871D-D35158478A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31EB40-B1F4-4B3C-A861-9AA7305A1B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7214517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7687-D986-4415-87D7-0238350B38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4033B0-AD2F-42EB-8344-D86012925469}"/>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9EF674A1-A54B-4D21-ADDB-D47EA3A473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0663A2-37D9-40DF-8376-435F7545200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507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706959-71A4-46E1-9C74-000E12CD8AB6}"/>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52B7EE55-2E62-419C-A716-59E68BB2ED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8A773B-4BE2-4885-B1B3-186E2680988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0340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08914-F5AC-4C66-A8D9-AC9EB6148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54E22F-68E6-4D03-AA95-11FC3862CC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F1FFB2-BEBC-4559-A6A6-9687D82ED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B57AFF-F166-4857-A2D8-62ECF61981E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BB68939-BA69-42A0-AB5C-FB59E2D9A7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9AFB29-1B97-4033-9B34-6AFE896CE19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88701667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15CE-8E54-4EEB-A817-167A38C0C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2D3F3B-0DFA-4CE1-99DE-12998855C2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5117A9-8964-4759-99C2-390E60F8D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8CA3AA-E569-41D5-A14D-8D942F7EFEE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DDCA9BCA-AC26-4D1A-BE26-A4AEC15C42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E3DEED-3FBA-4C2A-85BE-BF54D7C3488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17614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092B6F-C5EE-43F6-9867-C2D8538860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CE59ED-D517-404F-8FF4-87BB9E768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9A771F-F69C-4E88-B81D-68ADE8B22A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9B4C0B8C-A851-4BDF-8B04-CB884B3764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090187-0821-4BD3-9689-2C849156BD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1155081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32925" y="326763"/>
            <a:ext cx="9144000" cy="23877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000"/>
              <a:buFont typeface="Calibri"/>
              <a:buNone/>
            </a:pPr>
            <a:r>
              <a:rPr lang="en-IN"/>
              <a:t>Kernel SVM : Linear / Polynomial / Radial</a:t>
            </a:r>
            <a:endParaRPr sz="6000" b="0" i="0" u="none" strike="noStrike" cap="none">
              <a:solidFill>
                <a:schemeClr val="dk1"/>
              </a:solidFill>
              <a:latin typeface="Calibri"/>
              <a:ea typeface="Calibri"/>
              <a:cs typeface="Calibri"/>
              <a:sym typeface="Calibri"/>
            </a:endParaRPr>
          </a:p>
        </p:txBody>
      </p:sp>
      <p:sp>
        <p:nvSpPr>
          <p:cNvPr id="85" name="Google Shape;85;p13"/>
          <p:cNvSpPr txBox="1">
            <a:spLocks noGrp="1"/>
          </p:cNvSpPr>
          <p:nvPr>
            <p:ph type="subTitle" idx="1"/>
          </p:nvPr>
        </p:nvSpPr>
        <p:spPr>
          <a:xfrm>
            <a:off x="2653750" y="5781967"/>
            <a:ext cx="9144000" cy="59880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dk1"/>
              </a:buClr>
              <a:buSzPts val="2400"/>
              <a:buFont typeface="Arial"/>
              <a:buNone/>
            </a:pPr>
            <a:r>
              <a:rPr lang="en-IN" dirty="0"/>
              <a:t> Jithin J Kumar</a:t>
            </a: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Calibri"/>
              <a:buNone/>
            </a:pPr>
            <a:r>
              <a:rPr lang="en-IN"/>
              <a:t>SVM ?</a:t>
            </a:r>
            <a:endParaRPr/>
          </a:p>
        </p:txBody>
      </p:sp>
      <p:sp>
        <p:nvSpPr>
          <p:cNvPr id="91" name="Google Shape;91;p1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457200" marR="0" lvl="0" indent="-406400" algn="l" rtl="0">
              <a:lnSpc>
                <a:spcPct val="90000"/>
              </a:lnSpc>
              <a:spcBef>
                <a:spcPts val="0"/>
              </a:spcBef>
              <a:spcAft>
                <a:spcPts val="0"/>
              </a:spcAft>
              <a:buSzPts val="2800"/>
              <a:buChar char="❖"/>
            </a:pPr>
            <a:r>
              <a:rPr lang="en-IN"/>
              <a:t>A Support Vector Machine (SVM) is a supervised machine learning algorithm that can be employed for both classification and regression purposes. SVMs are more commonly used in classification problems.</a:t>
            </a:r>
            <a:endParaRPr/>
          </a:p>
          <a:p>
            <a:pPr marL="457200" marR="0" lvl="0" indent="-406400" algn="l" rtl="0">
              <a:lnSpc>
                <a:spcPct val="90000"/>
              </a:lnSpc>
              <a:spcBef>
                <a:spcPts val="0"/>
              </a:spcBef>
              <a:spcAft>
                <a:spcPts val="0"/>
              </a:spcAft>
              <a:buSzPts val="2800"/>
              <a:buChar char="❖"/>
            </a:pPr>
            <a:r>
              <a:rPr lang="en-IN"/>
              <a:t>SVMs are based on the idea of finding a hyperplane that best divides a dataset</a:t>
            </a:r>
            <a:endParaRPr/>
          </a:p>
          <a:p>
            <a:pPr marL="457200" marR="0" lvl="0" indent="0" algn="l" rtl="0">
              <a:lnSpc>
                <a:spcPct val="90000"/>
              </a:lnSpc>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Calibri"/>
              <a:buNone/>
            </a:pPr>
            <a:r>
              <a:rPr lang="en-IN"/>
              <a:t>Support Vectors</a:t>
            </a:r>
            <a:endParaRPr sz="4000" b="0" i="0" u="none" strike="noStrike" cap="none">
              <a:solidFill>
                <a:schemeClr val="dk1"/>
              </a:solidFill>
              <a:latin typeface="Calibri"/>
              <a:ea typeface="Calibri"/>
              <a:cs typeface="Calibri"/>
              <a:sym typeface="Calibri"/>
            </a:endParaRPr>
          </a:p>
        </p:txBody>
      </p:sp>
      <p:sp>
        <p:nvSpPr>
          <p:cNvPr id="97" name="Google Shape;97;p1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0"/>
              </a:spcAft>
              <a:buClr>
                <a:schemeClr val="dk1"/>
              </a:buClr>
              <a:buSzPts val="2800"/>
              <a:buFont typeface="Arial"/>
              <a:buNone/>
            </a:pPr>
            <a:r>
              <a:rPr lang="en-IN"/>
              <a:t>Support vectors are the data points nearest to the hyperplane, the points of a data set that, if removed, would alter the position of the dividing hyperplane. Because of this, they can be considered the critical elements of a data set.</a:t>
            </a:r>
            <a:endParaRPr sz="2800" b="0" i="0" u="none" strike="noStrike" cap="none">
              <a:solidFill>
                <a:schemeClr val="dk1"/>
              </a:solidFill>
              <a:latin typeface="Calibri"/>
              <a:ea typeface="Calibri"/>
              <a:cs typeface="Calibri"/>
              <a:sym typeface="Calibri"/>
            </a:endParaRPr>
          </a:p>
        </p:txBody>
      </p:sp>
      <p:pic>
        <p:nvPicPr>
          <p:cNvPr id="98" name="Google Shape;98;p15"/>
          <p:cNvPicPr preferRelativeResize="0"/>
          <p:nvPr/>
        </p:nvPicPr>
        <p:blipFill rotWithShape="1">
          <a:blip r:embed="rId3">
            <a:alphaModFix/>
          </a:blip>
          <a:srcRect l="30262" t="14228" r="21153" b="8777"/>
          <a:stretch/>
        </p:blipFill>
        <p:spPr>
          <a:xfrm>
            <a:off x="7598625" y="3484725"/>
            <a:ext cx="3755175" cy="2975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Calibri"/>
              <a:buNone/>
            </a:pPr>
            <a:r>
              <a:rPr lang="en-IN"/>
              <a:t>How do we find the right hyperplane?</a:t>
            </a:r>
            <a:endParaRPr sz="4000" b="0" i="0" u="none" strike="noStrike" cap="none">
              <a:solidFill>
                <a:schemeClr val="dk1"/>
              </a:solidFill>
              <a:latin typeface="Calibri"/>
              <a:ea typeface="Calibri"/>
              <a:cs typeface="Calibri"/>
              <a:sym typeface="Calibri"/>
            </a:endParaRPr>
          </a:p>
        </p:txBody>
      </p:sp>
      <p:sp>
        <p:nvSpPr>
          <p:cNvPr id="104" name="Google Shape;104;p1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0"/>
              </a:spcAft>
              <a:buClr>
                <a:schemeClr val="dk1"/>
              </a:buClr>
              <a:buSzPts val="2800"/>
              <a:buFont typeface="Arial"/>
              <a:buNone/>
            </a:pPr>
            <a:r>
              <a:rPr lang="en-IN"/>
              <a:t>The distance between the hyperplane and the nearest data point from either set is known as the margin. The goal is to choose a hyperplane with the greatest possible margin between the hyperplane and any point within the training set, giving a greater chance of new data being classified correctly.</a:t>
            </a:r>
            <a:endParaRPr sz="2800" b="0" i="0" u="none" strike="noStrike" cap="none">
              <a:solidFill>
                <a:schemeClr val="dk1"/>
              </a:solidFill>
              <a:latin typeface="Calibri"/>
              <a:ea typeface="Calibri"/>
              <a:cs typeface="Calibri"/>
              <a:sym typeface="Calibri"/>
            </a:endParaRPr>
          </a:p>
        </p:txBody>
      </p:sp>
      <p:pic>
        <p:nvPicPr>
          <p:cNvPr id="105" name="Google Shape;105;p16"/>
          <p:cNvPicPr preferRelativeResize="0"/>
          <p:nvPr/>
        </p:nvPicPr>
        <p:blipFill>
          <a:blip r:embed="rId3">
            <a:alphaModFix/>
          </a:blip>
          <a:stretch>
            <a:fillRect/>
          </a:stretch>
        </p:blipFill>
        <p:spPr>
          <a:xfrm>
            <a:off x="5760075" y="3755825"/>
            <a:ext cx="5673275" cy="2836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But what if there is no clear hyperplane?</a:t>
            </a:r>
            <a:endParaRPr/>
          </a:p>
        </p:txBody>
      </p:sp>
      <p:sp>
        <p:nvSpPr>
          <p:cNvPr id="111" name="Google Shape;111;p17"/>
          <p:cNvSpPr txBox="1">
            <a:spLocks noGrp="1"/>
          </p:cNvSpPr>
          <p:nvPr>
            <p:ph idx="1"/>
          </p:nvPr>
        </p:nvSpPr>
        <p:spPr>
          <a:xfrm>
            <a:off x="588750" y="1331625"/>
            <a:ext cx="5616600" cy="2662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In order to classify a dataset like the one above it’s necessary to move away from a 2d view of the data to a 3d view.</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
        <p:nvSpPr>
          <p:cNvPr id="114" name="Google Shape;114;p17"/>
          <p:cNvSpPr txBox="1">
            <a:spLocks noGrp="1"/>
          </p:cNvSpPr>
          <p:nvPr>
            <p:ph type="body" idx="4294967295"/>
          </p:nvPr>
        </p:nvSpPr>
        <p:spPr>
          <a:xfrm>
            <a:off x="6575425" y="3994150"/>
            <a:ext cx="5616575" cy="2662238"/>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This ‘lifting’ of the balls represents the mapping of data into a higher dimension. This is known as kernelling</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pic>
        <p:nvPicPr>
          <p:cNvPr id="112" name="Google Shape;112;p17"/>
          <p:cNvPicPr preferRelativeResize="0"/>
          <p:nvPr/>
        </p:nvPicPr>
        <p:blipFill>
          <a:blip r:embed="rId3">
            <a:alphaModFix/>
          </a:blip>
          <a:stretch>
            <a:fillRect/>
          </a:stretch>
        </p:blipFill>
        <p:spPr>
          <a:xfrm>
            <a:off x="6356550" y="1331625"/>
            <a:ext cx="5143500" cy="2571750"/>
          </a:xfrm>
          <a:prstGeom prst="rect">
            <a:avLst/>
          </a:prstGeom>
          <a:noFill/>
          <a:ln>
            <a:noFill/>
          </a:ln>
        </p:spPr>
      </p:pic>
      <p:pic>
        <p:nvPicPr>
          <p:cNvPr id="113" name="Google Shape;113;p17"/>
          <p:cNvPicPr preferRelativeResize="0"/>
          <p:nvPr/>
        </p:nvPicPr>
        <p:blipFill>
          <a:blip r:embed="rId4">
            <a:alphaModFix/>
          </a:blip>
          <a:stretch>
            <a:fillRect/>
          </a:stretch>
        </p:blipFill>
        <p:spPr>
          <a:xfrm>
            <a:off x="666750" y="3903375"/>
            <a:ext cx="5143500" cy="257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Kernel Functions.</a:t>
            </a:r>
            <a:endParaRPr/>
          </a:p>
        </p:txBody>
      </p:sp>
      <p:pic>
        <p:nvPicPr>
          <p:cNvPr id="120" name="Google Shape;120;p18"/>
          <p:cNvPicPr preferRelativeResize="0"/>
          <p:nvPr/>
        </p:nvPicPr>
        <p:blipFill>
          <a:blip r:embed="rId3">
            <a:alphaModFix/>
          </a:blip>
          <a:stretch>
            <a:fillRect/>
          </a:stretch>
        </p:blipFill>
        <p:spPr>
          <a:xfrm>
            <a:off x="617100" y="3602356"/>
            <a:ext cx="4533900" cy="1695450"/>
          </a:xfrm>
          <a:prstGeom prst="rect">
            <a:avLst/>
          </a:prstGeom>
          <a:noFill/>
          <a:ln>
            <a:noFill/>
          </a:ln>
        </p:spPr>
      </p:pic>
      <p:pic>
        <p:nvPicPr>
          <p:cNvPr id="121" name="Google Shape;121;p18"/>
          <p:cNvPicPr preferRelativeResize="0"/>
          <p:nvPr/>
        </p:nvPicPr>
        <p:blipFill>
          <a:blip r:embed="rId4">
            <a:alphaModFix/>
          </a:blip>
          <a:stretch>
            <a:fillRect/>
          </a:stretch>
        </p:blipFill>
        <p:spPr>
          <a:xfrm>
            <a:off x="5355475" y="3602344"/>
            <a:ext cx="6257925" cy="2676525"/>
          </a:xfrm>
          <a:prstGeom prst="rect">
            <a:avLst/>
          </a:prstGeom>
          <a:noFill/>
          <a:ln>
            <a:noFill/>
          </a:ln>
        </p:spPr>
      </p:pic>
      <p:sp>
        <p:nvSpPr>
          <p:cNvPr id="122" name="Google Shape;122;p18"/>
          <p:cNvSpPr txBox="1"/>
          <p:nvPr/>
        </p:nvSpPr>
        <p:spPr>
          <a:xfrm>
            <a:off x="617100" y="925750"/>
            <a:ext cx="10614900" cy="267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400"/>
              <a:t>The function of kernel is to take data as input and transform it into the required form. Different SVM algorithms use different types of kernel functions. These functions can be different types. For example linear, nonlinear, polynomial, radial basis function (RBF), and sigmoid.</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Applications of SVM</a:t>
            </a:r>
            <a:endParaRPr/>
          </a:p>
        </p:txBody>
      </p:sp>
      <p:sp>
        <p:nvSpPr>
          <p:cNvPr id="128" name="Google Shape;128;p19"/>
          <p:cNvSpPr txBox="1">
            <a:spLocks noGrp="1"/>
          </p:cNvSpPr>
          <p:nvPr>
            <p:ph idx="1"/>
          </p:nvPr>
        </p:nvSpPr>
        <p:spPr>
          <a:xfrm>
            <a:off x="551775" y="1348275"/>
            <a:ext cx="10515600" cy="5159700"/>
          </a:xfrm>
          <a:prstGeom prst="rect">
            <a:avLst/>
          </a:prstGeom>
        </p:spPr>
        <p:txBody>
          <a:bodyPr spcFirstLastPara="1" wrap="square" lIns="91425" tIns="45700" rIns="91425" bIns="45700" anchor="t" anchorCtr="0">
            <a:noAutofit/>
          </a:bodyPr>
          <a:lstStyle/>
          <a:p>
            <a:pPr marL="457200" lvl="0" indent="-355600" algn="l" rtl="0">
              <a:spcBef>
                <a:spcPts val="1000"/>
              </a:spcBef>
              <a:spcAft>
                <a:spcPts val="0"/>
              </a:spcAft>
              <a:buSzPts val="2000"/>
              <a:buChar char="❖"/>
            </a:pPr>
            <a:r>
              <a:rPr lang="en-IN" sz="2000"/>
              <a:t>Face detection – SVMc classify parts of the image as a face and non-face and create a square boundary around the face.</a:t>
            </a:r>
            <a:endParaRPr sz="2000"/>
          </a:p>
          <a:p>
            <a:pPr marL="457200" lvl="0" indent="-355600" algn="l" rtl="0">
              <a:spcBef>
                <a:spcPts val="0"/>
              </a:spcBef>
              <a:spcAft>
                <a:spcPts val="0"/>
              </a:spcAft>
              <a:buSzPts val="2000"/>
              <a:buChar char="❖"/>
            </a:pPr>
            <a:r>
              <a:rPr lang="en-IN" sz="2000"/>
              <a:t>Text and hypertext categorization – SVMs allow Text and hyper text categorization for both inductive and transductive models. They use training data to classify documents into different categories. It categorizes on the basis of the score generated and then compares with the threshold value.</a:t>
            </a:r>
            <a:endParaRPr sz="2000"/>
          </a:p>
          <a:p>
            <a:pPr marL="457200" lvl="0" indent="-355600" algn="l" rtl="0">
              <a:spcBef>
                <a:spcPts val="0"/>
              </a:spcBef>
              <a:spcAft>
                <a:spcPts val="0"/>
              </a:spcAft>
              <a:buSzPts val="2000"/>
              <a:buChar char="❖"/>
            </a:pPr>
            <a:r>
              <a:rPr lang="en-IN" sz="2000"/>
              <a:t>Classification of images – Use of SVMs provides better search accuracy for image classification. It provides better accuracy in comparison to the traditional query based searching techniques.</a:t>
            </a:r>
            <a:endParaRPr sz="2000"/>
          </a:p>
          <a:p>
            <a:pPr marL="457200" lvl="0" indent="-355600" algn="l" rtl="0">
              <a:spcBef>
                <a:spcPts val="0"/>
              </a:spcBef>
              <a:spcAft>
                <a:spcPts val="0"/>
              </a:spcAft>
              <a:buSzPts val="2000"/>
              <a:buChar char="❖"/>
            </a:pPr>
            <a:r>
              <a:rPr lang="en-IN" sz="2000"/>
              <a:t>Bioinformatics – It includes protein classification and cancer classification. We use SVM for identifying the classification of genes, patients on the basis of genes and other biological problems.</a:t>
            </a:r>
            <a:endParaRPr sz="2000"/>
          </a:p>
          <a:p>
            <a:pPr marL="457200" lvl="0" indent="-355600" algn="l" rtl="0">
              <a:spcBef>
                <a:spcPts val="0"/>
              </a:spcBef>
              <a:spcAft>
                <a:spcPts val="0"/>
              </a:spcAft>
              <a:buSzPts val="2000"/>
              <a:buChar char="❖"/>
            </a:pPr>
            <a:r>
              <a:rPr lang="en-IN" sz="2000"/>
              <a:t>Protein fold and remote homology detection – Apply SVM algorithms for protein remote homology detection.</a:t>
            </a:r>
            <a:endParaRPr sz="2000"/>
          </a:p>
          <a:p>
            <a:pPr marL="457200" lvl="0" indent="-355600" algn="l" rtl="0">
              <a:spcBef>
                <a:spcPts val="0"/>
              </a:spcBef>
              <a:spcAft>
                <a:spcPts val="0"/>
              </a:spcAft>
              <a:buSzPts val="2000"/>
              <a:buChar char="❖"/>
            </a:pPr>
            <a:r>
              <a:rPr lang="en-IN" sz="2000"/>
              <a:t>Handwriting recognition – We use SVMs to recognize hand written characters used widely.</a:t>
            </a:r>
            <a:endParaRPr sz="2000"/>
          </a:p>
          <a:p>
            <a:pPr marL="457200" lvl="0" indent="-355600" algn="l" rtl="0">
              <a:spcBef>
                <a:spcPts val="0"/>
              </a:spcBef>
              <a:spcAft>
                <a:spcPts val="0"/>
              </a:spcAft>
              <a:buSzPts val="2000"/>
              <a:buChar char="❖"/>
            </a:pPr>
            <a:r>
              <a:rPr lang="en-IN" sz="2000"/>
              <a:t>Generalized predictive control(GPC) – Use SVM based GPC to control chaotic dynamics with useful parameters</a:t>
            </a:r>
            <a:endParaRPr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466</Words>
  <Application>Microsoft Office PowerPoint</Application>
  <PresentationFormat>Widescreen</PresentationFormat>
  <Paragraphs>22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Kernel SVM : Linear / Polynomial / Radial</vt:lpstr>
      <vt:lpstr>SVM ?</vt:lpstr>
      <vt:lpstr>Support Vectors</vt:lpstr>
      <vt:lpstr>How do we find the right hyperplane?</vt:lpstr>
      <vt:lpstr>But what if there is no clear hyperplane?</vt:lpstr>
      <vt:lpstr>Kernel Functions.</vt:lpstr>
      <vt:lpstr>Applications of SVM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Kernel SVM : Linear / Polynomial / Radial</dc:title>
  <cp:lastModifiedBy>Jithin J Kumar</cp:lastModifiedBy>
  <cp:revision>2</cp:revision>
  <dcterms:modified xsi:type="dcterms:W3CDTF">2019-06-19T03:54:25Z</dcterms:modified>
</cp:coreProperties>
</file>