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4678A01-8207-418B-AF0F-6D423E87B8A3}">
  <a:tblStyle styleId="{A4678A01-8207-418B-AF0F-6D423E87B8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Introduction to Web Scraping</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a:spcBef>
                <a:spcPts val="0"/>
              </a:spcBef>
              <a:spcAft>
                <a:spcPts val="0"/>
              </a:spcAft>
              <a:buNone/>
            </a:pPr>
            <a:r>
              <a:rPr lang="en"/>
              <a:t>What is Webscraping?</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Char char="-"/>
            </a:pPr>
            <a:r>
              <a:rPr lang="en" sz="2000">
                <a:solidFill>
                  <a:srgbClr val="000000"/>
                </a:solidFill>
              </a:rPr>
              <a:t>Webscraping is the process of extracting information from webpages.</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en" sz="2000">
                <a:solidFill>
                  <a:srgbClr val="000000"/>
                </a:solidFill>
              </a:rPr>
              <a:t>In this sense, it is an alternative for using an API to get information.</a:t>
            </a:r>
            <a:endParaRPr sz="2000">
              <a:solidFill>
                <a:srgbClr val="000000"/>
              </a:solidFill>
            </a:endParaRPr>
          </a:p>
          <a:p>
            <a:pPr indent="0" lvl="0" marL="0" marR="0" rtl="0" algn="l">
              <a:lnSpc>
                <a:spcPct val="115000"/>
              </a:lnSpc>
              <a:spcBef>
                <a:spcPts val="1600"/>
              </a:spcBef>
              <a:spcAft>
                <a:spcPts val="0"/>
              </a:spcAft>
              <a:buNone/>
            </a:pPr>
            <a:r>
              <a:rPr lang="en" sz="2000">
                <a:solidFill>
                  <a:srgbClr val="000000"/>
                </a:solidFill>
              </a:rPr>
              <a:t>What is needed for webscraping?</a:t>
            </a:r>
            <a:endParaRPr sz="2000">
              <a:solidFill>
                <a:srgbClr val="000000"/>
              </a:solidFill>
            </a:endParaRPr>
          </a:p>
          <a:p>
            <a:pPr indent="-355600" lvl="0" marL="457200" marR="0" rtl="0" algn="l">
              <a:lnSpc>
                <a:spcPct val="115000"/>
              </a:lnSpc>
              <a:spcBef>
                <a:spcPts val="1600"/>
              </a:spcBef>
              <a:spcAft>
                <a:spcPts val="0"/>
              </a:spcAft>
              <a:buClr>
                <a:srgbClr val="000000"/>
              </a:buClr>
              <a:buSzPts val="2000"/>
              <a:buChar char="-"/>
            </a:pPr>
            <a:r>
              <a:rPr lang="en" sz="2000">
                <a:solidFill>
                  <a:srgbClr val="000000"/>
                </a:solidFill>
              </a:rPr>
              <a:t>Basic understanding of HTML, CSS and JS tags</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en" sz="2000">
                <a:solidFill>
                  <a:srgbClr val="000000"/>
                </a:solidFill>
              </a:rPr>
              <a:t>A way to send requests to webpages to get their HTML code</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en" sz="2000">
                <a:solidFill>
                  <a:srgbClr val="000000"/>
                </a:solidFill>
              </a:rPr>
              <a:t>A way to use the tags to extract relevant information </a:t>
            </a:r>
            <a:endParaRPr sz="2000">
              <a:solidFill>
                <a:srgbClr val="000000"/>
              </a:solidFill>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2743200">
              <a:spcBef>
                <a:spcPts val="0"/>
              </a:spcBef>
              <a:spcAft>
                <a:spcPts val="0"/>
              </a:spcAft>
              <a:buNone/>
            </a:pPr>
            <a:r>
              <a:rPr lang="en"/>
              <a:t>Simple HTML code</a:t>
            </a:r>
            <a:endParaRPr/>
          </a:p>
        </p:txBody>
      </p:sp>
      <p:pic>
        <p:nvPicPr>
          <p:cNvPr id="68" name="Shape 68"/>
          <p:cNvPicPr preferRelativeResize="0"/>
          <p:nvPr/>
        </p:nvPicPr>
        <p:blipFill>
          <a:blip r:embed="rId3">
            <a:alphaModFix/>
          </a:blip>
          <a:stretch>
            <a:fillRect/>
          </a:stretch>
        </p:blipFill>
        <p:spPr>
          <a:xfrm>
            <a:off x="929350" y="1170125"/>
            <a:ext cx="6735575" cy="3756375"/>
          </a:xfrm>
          <a:prstGeom prst="rect">
            <a:avLst/>
          </a:prstGeom>
          <a:noFill/>
          <a:ln>
            <a:noFill/>
          </a:ln>
        </p:spPr>
      </p:pic>
      <p:pic>
        <p:nvPicPr>
          <p:cNvPr id="69" name="Shape 69"/>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a:spcBef>
                <a:spcPts val="0"/>
              </a:spcBef>
              <a:spcAft>
                <a:spcPts val="0"/>
              </a:spcAft>
              <a:buNone/>
            </a:pPr>
            <a:r>
              <a:rPr lang="en"/>
              <a:t>Common HTML Tags</a:t>
            </a:r>
            <a:endParaRPr/>
          </a:p>
        </p:txBody>
      </p:sp>
      <p:sp>
        <p:nvSpPr>
          <p:cNvPr id="75" name="Shape 75"/>
          <p:cNvSpPr txBox="1"/>
          <p:nvPr>
            <p:ph idx="1" type="body"/>
          </p:nvPr>
        </p:nvSpPr>
        <p:spPr>
          <a:xfrm>
            <a:off x="311700" y="1152475"/>
            <a:ext cx="8678700" cy="4058400"/>
          </a:xfrm>
          <a:prstGeom prst="rect">
            <a:avLst/>
          </a:prstGeom>
        </p:spPr>
        <p:txBody>
          <a:bodyPr anchorCtr="0" anchor="t" bIns="91425" lIns="91425" spcFirstLastPara="1" rIns="91425" wrap="square" tIns="91425">
            <a:noAutofit/>
          </a:bodyPr>
          <a:lstStyle/>
          <a:p>
            <a:pPr indent="-342900" lvl="0" marL="457200" marR="215900" rtl="0">
              <a:lnSpc>
                <a:spcPct val="160000"/>
              </a:lnSpc>
              <a:spcBef>
                <a:spcPts val="0"/>
              </a:spcBef>
              <a:spcAft>
                <a:spcPts val="0"/>
              </a:spcAft>
              <a:buClr>
                <a:srgbClr val="000000"/>
              </a:buClr>
              <a:buSzPts val="1800"/>
              <a:buFont typeface="Georgia"/>
              <a:buChar char="●"/>
            </a:pPr>
            <a:r>
              <a:rPr lang="en">
                <a:solidFill>
                  <a:srgbClr val="000000"/>
                </a:solidFill>
                <a:highlight>
                  <a:srgbClr val="FFFFFF"/>
                </a:highlight>
              </a:rPr>
              <a:t>div - indicates a division, or area, of the page.</a:t>
            </a:r>
            <a:endParaRPr>
              <a:solidFill>
                <a:srgbClr val="000000"/>
              </a:solidFill>
              <a:highlight>
                <a:srgbClr val="FFFFFF"/>
              </a:highlight>
            </a:endParaRPr>
          </a:p>
          <a:p>
            <a:pPr indent="-342900" lvl="0" marL="457200" marR="215900" rtl="0">
              <a:lnSpc>
                <a:spcPct val="160000"/>
              </a:lnSpc>
              <a:spcBef>
                <a:spcPts val="0"/>
              </a:spcBef>
              <a:spcAft>
                <a:spcPts val="0"/>
              </a:spcAft>
              <a:buClr>
                <a:srgbClr val="000000"/>
              </a:buClr>
              <a:buSzPts val="1800"/>
              <a:buFont typeface="Georgia"/>
              <a:buChar char="●"/>
            </a:pPr>
            <a:r>
              <a:rPr lang="en">
                <a:solidFill>
                  <a:srgbClr val="000000"/>
                </a:solidFill>
                <a:highlight>
                  <a:srgbClr val="FFFFFF"/>
                </a:highlight>
              </a:rPr>
              <a:t>b - bolds any text inside.</a:t>
            </a:r>
            <a:endParaRPr>
              <a:solidFill>
                <a:srgbClr val="000000"/>
              </a:solidFill>
              <a:highlight>
                <a:srgbClr val="FFFFFF"/>
              </a:highlight>
            </a:endParaRPr>
          </a:p>
          <a:p>
            <a:pPr indent="-342900" lvl="0" marL="457200" marR="215900" rtl="0">
              <a:lnSpc>
                <a:spcPct val="160000"/>
              </a:lnSpc>
              <a:spcBef>
                <a:spcPts val="0"/>
              </a:spcBef>
              <a:spcAft>
                <a:spcPts val="0"/>
              </a:spcAft>
              <a:buClr>
                <a:srgbClr val="000000"/>
              </a:buClr>
              <a:buSzPts val="1800"/>
              <a:buFont typeface="Georgia"/>
              <a:buChar char="●"/>
            </a:pPr>
            <a:r>
              <a:rPr lang="en">
                <a:solidFill>
                  <a:srgbClr val="000000"/>
                </a:solidFill>
                <a:highlight>
                  <a:srgbClr val="FFFFFF"/>
                </a:highlight>
              </a:rPr>
              <a:t>i - italicizes any text inside.</a:t>
            </a:r>
            <a:endParaRPr>
              <a:solidFill>
                <a:srgbClr val="000000"/>
              </a:solidFill>
              <a:highlight>
                <a:srgbClr val="FFFFFF"/>
              </a:highlight>
            </a:endParaRPr>
          </a:p>
          <a:p>
            <a:pPr indent="-342900" lvl="0" marL="457200" marR="215900" rtl="0">
              <a:lnSpc>
                <a:spcPct val="160000"/>
              </a:lnSpc>
              <a:spcBef>
                <a:spcPts val="0"/>
              </a:spcBef>
              <a:spcAft>
                <a:spcPts val="0"/>
              </a:spcAft>
              <a:buClr>
                <a:srgbClr val="000000"/>
              </a:buClr>
              <a:buSzPts val="1800"/>
              <a:buFont typeface="Georgia"/>
              <a:buChar char="●"/>
            </a:pPr>
            <a:r>
              <a:rPr lang="en">
                <a:solidFill>
                  <a:srgbClr val="000000"/>
                </a:solidFill>
                <a:highlight>
                  <a:srgbClr val="FFFFFF"/>
                </a:highlight>
              </a:rPr>
              <a:t>Table - creates a table.</a:t>
            </a:r>
            <a:endParaRPr>
              <a:solidFill>
                <a:srgbClr val="000000"/>
              </a:solidFill>
              <a:highlight>
                <a:srgbClr val="FFFFFF"/>
              </a:highlight>
            </a:endParaRPr>
          </a:p>
          <a:p>
            <a:pPr indent="-342900" lvl="0" marL="457200" marR="215900" rtl="0">
              <a:lnSpc>
                <a:spcPct val="160000"/>
              </a:lnSpc>
              <a:spcBef>
                <a:spcPts val="0"/>
              </a:spcBef>
              <a:spcAft>
                <a:spcPts val="0"/>
              </a:spcAft>
              <a:buClr>
                <a:srgbClr val="000000"/>
              </a:buClr>
              <a:buSzPts val="1800"/>
              <a:buFont typeface="Georgia"/>
              <a:buChar char="●"/>
            </a:pPr>
            <a:r>
              <a:rPr lang="en">
                <a:solidFill>
                  <a:srgbClr val="000000"/>
                </a:solidFill>
                <a:highlight>
                  <a:srgbClr val="FFFFFF"/>
                </a:highlight>
              </a:rPr>
              <a:t>form - creates an input form.</a:t>
            </a:r>
            <a:endParaRPr>
              <a:solidFill>
                <a:srgbClr val="000000"/>
              </a:solidFill>
              <a:highlight>
                <a:srgbClr val="FFFFFF"/>
              </a:highlight>
            </a:endParaRPr>
          </a:p>
          <a:p>
            <a:pPr indent="-342900" lvl="0" marL="457200" marR="215900" rtl="0">
              <a:lnSpc>
                <a:spcPct val="160000"/>
              </a:lnSpc>
              <a:spcBef>
                <a:spcPts val="0"/>
              </a:spcBef>
              <a:spcAft>
                <a:spcPts val="0"/>
              </a:spcAft>
              <a:buClr>
                <a:srgbClr val="000000"/>
              </a:buClr>
              <a:buSzPts val="1800"/>
              <a:buFont typeface="Arial"/>
              <a:buChar char="●"/>
            </a:pPr>
            <a:r>
              <a:rPr lang="en">
                <a:solidFill>
                  <a:srgbClr val="000000"/>
                </a:solidFill>
                <a:highlight>
                  <a:srgbClr val="FFFFFF"/>
                </a:highlight>
              </a:rPr>
              <a:t>a - creates a link</a:t>
            </a:r>
            <a:endParaRPr>
              <a:solidFill>
                <a:srgbClr val="000000"/>
              </a:solidFill>
              <a:highlight>
                <a:srgbClr val="FFFFFF"/>
              </a:highlight>
            </a:endParaRPr>
          </a:p>
          <a:p>
            <a:pPr indent="-333375" lvl="0" marL="457200" marR="215900" rtl="0">
              <a:lnSpc>
                <a:spcPct val="160000"/>
              </a:lnSpc>
              <a:spcBef>
                <a:spcPts val="0"/>
              </a:spcBef>
              <a:spcAft>
                <a:spcPts val="0"/>
              </a:spcAft>
              <a:buClr>
                <a:srgbClr val="000000"/>
              </a:buClr>
              <a:buSzPts val="1650"/>
              <a:buFont typeface="Georgia"/>
              <a:buChar char="●"/>
            </a:pPr>
            <a:r>
              <a:rPr lang="en">
                <a:solidFill>
                  <a:srgbClr val="000000"/>
                </a:solidFill>
                <a:highlight>
                  <a:srgbClr val="FFFFFF"/>
                </a:highlight>
              </a:rPr>
              <a:t>href - location of link</a:t>
            </a:r>
            <a:endParaRPr>
              <a:solidFill>
                <a:srgbClr val="000000"/>
              </a:solidFill>
              <a:highlight>
                <a:srgbClr val="FFFFFF"/>
              </a:highlight>
            </a:endParaRPr>
          </a:p>
          <a:p>
            <a:pPr indent="0" lvl="0" marL="0" marR="215900" rtl="0">
              <a:lnSpc>
                <a:spcPct val="160000"/>
              </a:lnSpc>
              <a:spcBef>
                <a:spcPts val="2500"/>
              </a:spcBef>
              <a:spcAft>
                <a:spcPts val="0"/>
              </a:spcAft>
              <a:buNone/>
            </a:pPr>
            <a:r>
              <a:rPr i="1" lang="en">
                <a:solidFill>
                  <a:srgbClr val="000000"/>
                </a:solidFill>
                <a:highlight>
                  <a:srgbClr val="FFFFFF"/>
                </a:highlight>
              </a:rPr>
              <a:t>For full list of tags: https://developer.mozilla.org/en-US/docs/Web/HTML/Element </a:t>
            </a:r>
            <a:endParaRPr i="1">
              <a:solidFill>
                <a:srgbClr val="000000"/>
              </a:solidFill>
              <a:highlight>
                <a:srgbClr val="FFFFFF"/>
              </a:highlight>
            </a:endParaRPr>
          </a:p>
          <a:p>
            <a:pPr indent="0" lvl="0" marL="0">
              <a:spcBef>
                <a:spcPts val="2500"/>
              </a:spcBef>
              <a:spcAft>
                <a:spcPts val="1600"/>
              </a:spcAft>
              <a:buNone/>
            </a:pPr>
            <a:r>
              <a:t/>
            </a:r>
            <a:endParaRPr/>
          </a:p>
        </p:txBody>
      </p:sp>
      <p:pic>
        <p:nvPicPr>
          <p:cNvPr id="76" name="Shape 76"/>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Request </a:t>
            </a:r>
            <a:r>
              <a:rPr lang="en"/>
              <a:t>Methods</a:t>
            </a:r>
            <a:endParaRPr/>
          </a:p>
        </p:txBody>
      </p:sp>
      <p:graphicFrame>
        <p:nvGraphicFramePr>
          <p:cNvPr id="82" name="Shape 82"/>
          <p:cNvGraphicFramePr/>
          <p:nvPr/>
        </p:nvGraphicFramePr>
        <p:xfrm>
          <a:off x="463100" y="1162975"/>
          <a:ext cx="3000000" cy="3000000"/>
        </p:xfrm>
        <a:graphic>
          <a:graphicData uri="http://schemas.openxmlformats.org/drawingml/2006/table">
            <a:tbl>
              <a:tblPr>
                <a:noFill/>
                <a:tableStyleId>{A4678A01-8207-418B-AF0F-6D423E87B8A3}</a:tableStyleId>
              </a:tblPr>
              <a:tblGrid>
                <a:gridCol w="4184600"/>
                <a:gridCol w="4184600"/>
              </a:tblGrid>
              <a:tr h="556600">
                <a:tc>
                  <a:txBody>
                    <a:bodyPr>
                      <a:noAutofit/>
                    </a:bodyPr>
                    <a:lstStyle/>
                    <a:p>
                      <a:pPr indent="0" lvl="0" marL="0" rtl="0">
                        <a:spcBef>
                          <a:spcPts val="0"/>
                        </a:spcBef>
                        <a:spcAft>
                          <a:spcPts val="0"/>
                        </a:spcAft>
                        <a:buNone/>
                      </a:pPr>
                      <a:r>
                        <a:rPr b="1" lang="en"/>
                        <a:t>Method</a:t>
                      </a:r>
                      <a:endParaRPr b="1"/>
                    </a:p>
                  </a:txBody>
                  <a:tcPr marT="91425" marB="91425" marR="91425" marL="91425"/>
                </a:tc>
                <a:tc>
                  <a:txBody>
                    <a:bodyPr>
                      <a:noAutofit/>
                    </a:bodyPr>
                    <a:lstStyle/>
                    <a:p>
                      <a:pPr indent="0" lvl="0" marL="0" rtl="0">
                        <a:spcBef>
                          <a:spcPts val="0"/>
                        </a:spcBef>
                        <a:spcAft>
                          <a:spcPts val="0"/>
                        </a:spcAft>
                        <a:buNone/>
                      </a:pPr>
                      <a:r>
                        <a:rPr b="1" lang="en"/>
                        <a:t>CRUD Operation</a:t>
                      </a:r>
                      <a:endParaRPr b="1"/>
                    </a:p>
                  </a:txBody>
                  <a:tcPr marT="91425" marB="91425" marR="91425" marL="91425"/>
                </a:tc>
              </a:tr>
              <a:tr h="556600">
                <a:tc>
                  <a:txBody>
                    <a:bodyPr>
                      <a:noAutofit/>
                    </a:bodyPr>
                    <a:lstStyle/>
                    <a:p>
                      <a:pPr indent="0" lvl="0" marL="0" rtl="0">
                        <a:spcBef>
                          <a:spcPts val="0"/>
                        </a:spcBef>
                        <a:spcAft>
                          <a:spcPts val="0"/>
                        </a:spcAft>
                        <a:buNone/>
                      </a:pPr>
                      <a:r>
                        <a:rPr lang="en"/>
                        <a:t>GET</a:t>
                      </a:r>
                      <a:endParaRPr/>
                    </a:p>
                  </a:txBody>
                  <a:tcPr marT="91425" marB="91425" marR="91425" marL="91425"/>
                </a:tc>
                <a:tc>
                  <a:txBody>
                    <a:bodyPr>
                      <a:noAutofit/>
                    </a:bodyPr>
                    <a:lstStyle/>
                    <a:p>
                      <a:pPr indent="0" lvl="0" marL="0" rtl="0">
                        <a:spcBef>
                          <a:spcPts val="0"/>
                        </a:spcBef>
                        <a:spcAft>
                          <a:spcPts val="0"/>
                        </a:spcAft>
                        <a:buNone/>
                      </a:pPr>
                      <a:r>
                        <a:rPr lang="en"/>
                        <a:t>Read/Retrieve </a:t>
                      </a:r>
                      <a:endParaRPr/>
                    </a:p>
                  </a:txBody>
                  <a:tcPr marT="91425" marB="91425" marR="91425" marL="91425"/>
                </a:tc>
              </a:tr>
              <a:tr h="556600">
                <a:tc>
                  <a:txBody>
                    <a:bodyPr>
                      <a:noAutofit/>
                    </a:bodyPr>
                    <a:lstStyle/>
                    <a:p>
                      <a:pPr indent="0" lvl="0" marL="0" rtl="0">
                        <a:spcBef>
                          <a:spcPts val="0"/>
                        </a:spcBef>
                        <a:spcAft>
                          <a:spcPts val="0"/>
                        </a:spcAft>
                        <a:buNone/>
                      </a:pPr>
                      <a:r>
                        <a:rPr lang="en"/>
                        <a:t>POST</a:t>
                      </a:r>
                      <a:endParaRPr/>
                    </a:p>
                  </a:txBody>
                  <a:tcPr marT="91425" marB="91425" marR="91425" marL="91425"/>
                </a:tc>
                <a:tc>
                  <a:txBody>
                    <a:bodyPr>
                      <a:noAutofit/>
                    </a:bodyPr>
                    <a:lstStyle/>
                    <a:p>
                      <a:pPr indent="0" lvl="0" marL="0" rtl="0">
                        <a:spcBef>
                          <a:spcPts val="0"/>
                        </a:spcBef>
                        <a:spcAft>
                          <a:spcPts val="0"/>
                        </a:spcAft>
                        <a:buNone/>
                      </a:pPr>
                      <a:r>
                        <a:rPr lang="en"/>
                        <a:t>Create</a:t>
                      </a:r>
                      <a:endParaRPr/>
                    </a:p>
                  </a:txBody>
                  <a:tcPr marT="91425" marB="91425" marR="91425" marL="91425"/>
                </a:tc>
              </a:tr>
              <a:tr h="556600">
                <a:tc>
                  <a:txBody>
                    <a:bodyPr>
                      <a:noAutofit/>
                    </a:bodyPr>
                    <a:lstStyle/>
                    <a:p>
                      <a:pPr indent="0" lvl="0" marL="0" rtl="0">
                        <a:spcBef>
                          <a:spcPts val="0"/>
                        </a:spcBef>
                        <a:spcAft>
                          <a:spcPts val="0"/>
                        </a:spcAft>
                        <a:buNone/>
                      </a:pPr>
                      <a:r>
                        <a:rPr lang="en"/>
                        <a:t>PUT</a:t>
                      </a:r>
                      <a:endParaRPr/>
                    </a:p>
                  </a:txBody>
                  <a:tcPr marT="91425" marB="91425" marR="91425" marL="91425"/>
                </a:tc>
                <a:tc>
                  <a:txBody>
                    <a:bodyPr>
                      <a:noAutofit/>
                    </a:bodyPr>
                    <a:lstStyle/>
                    <a:p>
                      <a:pPr indent="0" lvl="0" marL="0" rtl="0">
                        <a:spcBef>
                          <a:spcPts val="0"/>
                        </a:spcBef>
                        <a:spcAft>
                          <a:spcPts val="0"/>
                        </a:spcAft>
                        <a:buNone/>
                      </a:pPr>
                      <a:r>
                        <a:rPr lang="en"/>
                        <a:t>Update/Replace</a:t>
                      </a:r>
                      <a:endParaRPr/>
                    </a:p>
                  </a:txBody>
                  <a:tcPr marT="91425" marB="91425" marR="91425" marL="91425"/>
                </a:tc>
              </a:tr>
              <a:tr h="556600">
                <a:tc>
                  <a:txBody>
                    <a:bodyPr>
                      <a:noAutofit/>
                    </a:bodyPr>
                    <a:lstStyle/>
                    <a:p>
                      <a:pPr indent="0" lvl="0" marL="0" rtl="0">
                        <a:spcBef>
                          <a:spcPts val="0"/>
                        </a:spcBef>
                        <a:spcAft>
                          <a:spcPts val="0"/>
                        </a:spcAft>
                        <a:buNone/>
                      </a:pPr>
                      <a:r>
                        <a:rPr lang="en"/>
                        <a:t>DELETE</a:t>
                      </a:r>
                      <a:endParaRPr/>
                    </a:p>
                  </a:txBody>
                  <a:tcPr marT="91425" marB="91425" marR="91425" marL="91425"/>
                </a:tc>
                <a:tc>
                  <a:txBody>
                    <a:bodyPr>
                      <a:noAutofit/>
                    </a:bodyPr>
                    <a:lstStyle/>
                    <a:p>
                      <a:pPr indent="0" lvl="0" marL="0" rtl="0">
                        <a:spcBef>
                          <a:spcPts val="0"/>
                        </a:spcBef>
                        <a:spcAft>
                          <a:spcPts val="0"/>
                        </a:spcAft>
                        <a:buNone/>
                      </a:pPr>
                      <a:r>
                        <a:rPr lang="en"/>
                        <a:t>Remove</a:t>
                      </a:r>
                      <a:endParaRPr/>
                    </a:p>
                  </a:txBody>
                  <a:tcPr marT="91425" marB="91425" marR="91425" marL="91425"/>
                </a:tc>
              </a:tr>
              <a:tr h="556600">
                <a:tc>
                  <a:txBody>
                    <a:bodyPr>
                      <a:noAutofit/>
                    </a:bodyPr>
                    <a:lstStyle/>
                    <a:p>
                      <a:pPr indent="0" lvl="0" marL="0" rtl="0">
                        <a:spcBef>
                          <a:spcPts val="0"/>
                        </a:spcBef>
                        <a:spcAft>
                          <a:spcPts val="0"/>
                        </a:spcAft>
                        <a:buNone/>
                      </a:pPr>
                      <a:r>
                        <a:rPr lang="en"/>
                        <a:t>PATCH</a:t>
                      </a:r>
                      <a:endParaRPr/>
                    </a:p>
                  </a:txBody>
                  <a:tcPr marT="91425" marB="91425" marR="91425" marL="91425"/>
                </a:tc>
                <a:tc>
                  <a:txBody>
                    <a:bodyPr>
                      <a:noAutofit/>
                    </a:bodyPr>
                    <a:lstStyle/>
                    <a:p>
                      <a:pPr indent="0" lvl="0" marL="0" rtl="0">
                        <a:spcBef>
                          <a:spcPts val="0"/>
                        </a:spcBef>
                        <a:spcAft>
                          <a:spcPts val="0"/>
                        </a:spcAft>
                        <a:buNone/>
                      </a:pPr>
                      <a:r>
                        <a:rPr lang="en"/>
                        <a:t>Partial Update/Replace</a:t>
                      </a:r>
                      <a:endParaRPr/>
                    </a:p>
                  </a:txBody>
                  <a:tcPr marT="91425" marB="91425" marR="91425" marL="91425"/>
                </a:tc>
              </a:tr>
            </a:tbl>
          </a:graphicData>
        </a:graphic>
      </p:graphicFrame>
      <p:pic>
        <p:nvPicPr>
          <p:cNvPr id="83" name="Shape 83"/>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Beautiful Soup: Using HTML tags</a:t>
            </a:r>
            <a:endParaRPr/>
          </a:p>
        </p:txBody>
      </p:sp>
      <p:sp>
        <p:nvSpPr>
          <p:cNvPr id="89" name="Shape 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highlight>
                  <a:srgbClr val="FFFFFF"/>
                </a:highlight>
              </a:rPr>
              <a:t>Python library that </a:t>
            </a:r>
            <a:r>
              <a:rPr lang="en">
                <a:solidFill>
                  <a:srgbClr val="000000"/>
                </a:solidFill>
                <a:highlight>
                  <a:srgbClr val="FFFFFF"/>
                </a:highlight>
              </a:rPr>
              <a:t>provides ways of navigating, searching, and modifying the parse tree of HTML tags.</a:t>
            </a:r>
            <a:endParaRPr>
              <a:solidFill>
                <a:srgbClr val="000000"/>
              </a:solidFill>
              <a:highlight>
                <a:srgbClr val="FFFFFF"/>
              </a:highlight>
            </a:endParaRPr>
          </a:p>
          <a:p>
            <a:pPr indent="-342900" lvl="0" marL="457200" rtl="0">
              <a:spcBef>
                <a:spcPts val="0"/>
              </a:spcBef>
              <a:spcAft>
                <a:spcPts val="0"/>
              </a:spcAft>
              <a:buClr>
                <a:srgbClr val="000000"/>
              </a:buClr>
              <a:buSzPts val="1800"/>
              <a:buChar char="-"/>
            </a:pPr>
            <a:r>
              <a:rPr lang="en">
                <a:solidFill>
                  <a:srgbClr val="000000"/>
                </a:solidFill>
                <a:highlight>
                  <a:srgbClr val="FFFFFF"/>
                </a:highlight>
              </a:rPr>
              <a:t>Basically, Beautiful Soup allows you to access the HTML or CSS tags where the information you want is held. For example, if you want to extract tabular data, we would use the &lt;table&gt; tag. </a:t>
            </a:r>
            <a:endParaRPr>
              <a:solidFill>
                <a:srgbClr val="000000"/>
              </a:solidFill>
              <a:highlight>
                <a:srgbClr val="FFFFFF"/>
              </a:highlight>
            </a:endParaRPr>
          </a:p>
          <a:p>
            <a:pPr indent="0" lvl="0" marL="0" rtl="0">
              <a:spcBef>
                <a:spcPts val="1600"/>
              </a:spcBef>
              <a:spcAft>
                <a:spcPts val="0"/>
              </a:spcAft>
              <a:buNone/>
            </a:pPr>
            <a:r>
              <a:t/>
            </a:r>
            <a:endParaRPr>
              <a:solidFill>
                <a:srgbClr val="000000"/>
              </a:solidFill>
              <a:highlight>
                <a:srgbClr val="FFFFFF"/>
              </a:highlight>
            </a:endParaRPr>
          </a:p>
          <a:p>
            <a:pPr indent="0" lvl="0" marL="0">
              <a:spcBef>
                <a:spcPts val="1600"/>
              </a:spcBef>
              <a:spcAft>
                <a:spcPts val="1600"/>
              </a:spcAft>
              <a:buNone/>
            </a:pPr>
            <a:r>
              <a:t/>
            </a:r>
            <a:endParaRPr>
              <a:solidFill>
                <a:srgbClr val="000000"/>
              </a:solidFill>
              <a:highlight>
                <a:srgbClr val="FFFFFF"/>
              </a:highlight>
            </a:endParaRPr>
          </a:p>
        </p:txBody>
      </p:sp>
      <p:pic>
        <p:nvPicPr>
          <p:cNvPr id="90" name="Shape 9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