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Derivation availble at https://are.berkeley.edu/courses/EEP118/current/derive_ols.pdf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Equation is = </a:t>
            </a:r>
            <a:r>
              <a:rPr lang="en"/>
              <a:t>90.515+8.039(X)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914400" algn="l">
              <a:spcBef>
                <a:spcPts val="0"/>
              </a:spcBef>
              <a:spcAft>
                <a:spcPts val="0"/>
              </a:spcAft>
              <a:buNone/>
            </a:pPr>
            <a:r>
              <a:rPr lang="en"/>
              <a:t>Linear Regression - I</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Evaluating the Regression Model</a:t>
            </a:r>
            <a:endParaRPr/>
          </a:p>
        </p:txBody>
      </p:sp>
      <p:sp>
        <p:nvSpPr>
          <p:cNvPr id="130" name="Shape 130"/>
          <p:cNvSpPr txBox="1"/>
          <p:nvPr>
            <p:ph idx="1" type="body"/>
          </p:nvPr>
        </p:nvSpPr>
        <p:spPr>
          <a:xfrm>
            <a:off x="311700" y="1152475"/>
            <a:ext cx="8520600" cy="3627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Ok, so we now have statistically significant </a:t>
            </a:r>
            <a:r>
              <a:rPr lang="en">
                <a:solidFill>
                  <a:srgbClr val="000000"/>
                </a:solidFill>
              </a:rPr>
              <a:t>coefficients</a:t>
            </a:r>
            <a:r>
              <a:rPr lang="en">
                <a:solidFill>
                  <a:srgbClr val="000000"/>
                </a:solidFill>
              </a:rPr>
              <a:t>. But a coefficient can be statistically significant but have a very low value (eg. a </a:t>
            </a:r>
            <a:r>
              <a:rPr lang="en">
                <a:solidFill>
                  <a:srgbClr val="000000"/>
                </a:solidFill>
              </a:rPr>
              <a:t>βˆ</a:t>
            </a:r>
            <a:r>
              <a:rPr baseline="-25000" lang="en">
                <a:solidFill>
                  <a:srgbClr val="000000"/>
                </a:solidFill>
              </a:rPr>
              <a:t>1 </a:t>
            </a:r>
            <a:r>
              <a:rPr lang="en">
                <a:solidFill>
                  <a:srgbClr val="000000"/>
                </a:solidFill>
              </a:rPr>
              <a:t>= 0.007). This means that the coefficient for a variable is not able to explain much variation in Y. </a:t>
            </a:r>
            <a:endParaRPr>
              <a:solidFill>
                <a:srgbClr val="000000"/>
              </a:solidFill>
            </a:endParaRPr>
          </a:p>
          <a:p>
            <a:pPr indent="-342900" lvl="0" marL="457200" rtl="0">
              <a:spcBef>
                <a:spcPts val="0"/>
              </a:spcBef>
              <a:spcAft>
                <a:spcPts val="0"/>
              </a:spcAft>
              <a:buClr>
                <a:schemeClr val="dk1"/>
              </a:buClr>
              <a:buSzPts val="1800"/>
              <a:buChar char="-"/>
            </a:pPr>
            <a:r>
              <a:rPr lang="en">
                <a:solidFill>
                  <a:schemeClr val="dk1"/>
                </a:solidFill>
              </a:rPr>
              <a:t>How can we formalize how well or badly a regression predicts changes in the response variables? If we trained our model on, say, 80% of the data (training dataset) and used the other 20% to test our predictions(test dataset), we know how far away our prediction was from the true answer. This difference is our error, our measure.</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We use something called the Mean Square Error (MSE) or its square root RMSE. </a:t>
            </a:r>
            <a:endParaRPr>
              <a:solidFill>
                <a:schemeClr val="dk1"/>
              </a:solidFill>
            </a:endParaRPr>
          </a:p>
        </p:txBody>
      </p:sp>
      <p:pic>
        <p:nvPicPr>
          <p:cNvPr id="131" name="Shape 131"/>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32" name="Shape 132"/>
          <p:cNvPicPr preferRelativeResize="0"/>
          <p:nvPr/>
        </p:nvPicPr>
        <p:blipFill>
          <a:blip r:embed="rId4">
            <a:alphaModFix/>
          </a:blip>
          <a:stretch>
            <a:fillRect/>
          </a:stretch>
        </p:blipFill>
        <p:spPr>
          <a:xfrm>
            <a:off x="3001925" y="4442125"/>
            <a:ext cx="2907900" cy="64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Measures</a:t>
            </a:r>
            <a:endParaRPr/>
          </a:p>
        </p:txBody>
      </p:sp>
      <p:sp>
        <p:nvSpPr>
          <p:cNvPr id="138" name="Shape 138"/>
          <p:cNvSpPr txBox="1"/>
          <p:nvPr>
            <p:ph idx="1" type="body"/>
          </p:nvPr>
        </p:nvSpPr>
        <p:spPr>
          <a:xfrm>
            <a:off x="311700" y="1152475"/>
            <a:ext cx="8520600" cy="383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a lower MSE or RMSE is obviously better than a higher value, but how low is “good”?</a:t>
            </a:r>
            <a:endParaRPr/>
          </a:p>
          <a:p>
            <a:pPr indent="-342900" lvl="0" marL="457200" rtl="0">
              <a:spcBef>
                <a:spcPts val="0"/>
              </a:spcBef>
              <a:spcAft>
                <a:spcPts val="0"/>
              </a:spcAft>
              <a:buSzPts val="1800"/>
              <a:buChar char="-"/>
            </a:pPr>
            <a:r>
              <a:rPr lang="en"/>
              <a:t>One way to understand how much our model has truly “learned” is by comparing RMSE of our training dataset and test dataset. While the error of the test is usually higher because there is less data, if the two values are close, we have a “good” model.</a:t>
            </a:r>
            <a:endParaRPr/>
          </a:p>
          <a:p>
            <a:pPr indent="-342900" lvl="0" marL="457200" rtl="0">
              <a:spcBef>
                <a:spcPts val="0"/>
              </a:spcBef>
              <a:spcAft>
                <a:spcPts val="0"/>
              </a:spcAft>
              <a:buSzPts val="1800"/>
              <a:buChar char="-"/>
            </a:pPr>
            <a:r>
              <a:rPr lang="en"/>
              <a:t>Another common measure is R</a:t>
            </a:r>
            <a:r>
              <a:rPr baseline="30000" lang="en"/>
              <a:t>2</a:t>
            </a:r>
            <a:r>
              <a:rPr lang="en"/>
              <a:t>, which is </a:t>
            </a:r>
            <a:r>
              <a:rPr lang="en"/>
              <a:t>derived</a:t>
            </a:r>
            <a:r>
              <a:rPr lang="en"/>
              <a:t> from our RSS.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R</a:t>
            </a:r>
            <a:r>
              <a:rPr baseline="30000" lang="en"/>
              <a:t>2</a:t>
            </a:r>
            <a:r>
              <a:rPr lang="en"/>
              <a:t> is measures the “goodness of fit” and exists between interval 0 &lt; R</a:t>
            </a:r>
            <a:r>
              <a:rPr baseline="30000" lang="en"/>
              <a:t>2</a:t>
            </a:r>
            <a:r>
              <a:rPr lang="en"/>
              <a:t>&lt;1 </a:t>
            </a:r>
            <a:endParaRPr/>
          </a:p>
        </p:txBody>
      </p:sp>
      <p:pic>
        <p:nvPicPr>
          <p:cNvPr id="139" name="Shape 139"/>
          <p:cNvPicPr preferRelativeResize="0"/>
          <p:nvPr/>
        </p:nvPicPr>
        <p:blipFill>
          <a:blip r:embed="rId3">
            <a:alphaModFix/>
          </a:blip>
          <a:stretch>
            <a:fillRect/>
          </a:stretch>
        </p:blipFill>
        <p:spPr>
          <a:xfrm>
            <a:off x="2389900" y="3480525"/>
            <a:ext cx="4169350" cy="108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Simple Linear Regression?</a:t>
            </a:r>
            <a:endParaRPr/>
          </a:p>
        </p:txBody>
      </p:sp>
      <p:sp>
        <p:nvSpPr>
          <p:cNvPr id="61" name="Shape 6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000000"/>
              </a:buClr>
              <a:buSzPts val="1800"/>
              <a:buChar char="-"/>
            </a:pPr>
            <a:r>
              <a:rPr lang="en">
                <a:solidFill>
                  <a:srgbClr val="000000"/>
                </a:solidFill>
              </a:rPr>
              <a:t>A Simple linear regression is an approach (basically a function) for predicting a </a:t>
            </a:r>
            <a:r>
              <a:rPr b="1" lang="en">
                <a:solidFill>
                  <a:srgbClr val="000000"/>
                </a:solidFill>
              </a:rPr>
              <a:t>quantitative response variable (Y) </a:t>
            </a:r>
            <a:r>
              <a:rPr lang="en">
                <a:solidFill>
                  <a:srgbClr val="000000"/>
                </a:solidFill>
              </a:rPr>
              <a:t>on the basis of a single  </a:t>
            </a:r>
            <a:r>
              <a:rPr b="1" lang="en">
                <a:solidFill>
                  <a:srgbClr val="000000"/>
                </a:solidFill>
              </a:rPr>
              <a:t>predictor variable (X). </a:t>
            </a:r>
            <a:endParaRPr b="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Just like y = mx+b, which  is used to predict (Y) along a straight line, a simple regression has the form </a:t>
            </a:r>
            <a:endParaRPr>
              <a:solidFill>
                <a:srgbClr val="000000"/>
              </a:solidFill>
            </a:endParaRPr>
          </a:p>
          <a:p>
            <a:pPr indent="0" lvl="0" marL="0">
              <a:spcBef>
                <a:spcPts val="1600"/>
              </a:spcBef>
              <a:spcAft>
                <a:spcPts val="0"/>
              </a:spcAft>
              <a:buNone/>
            </a:pPr>
            <a:r>
              <a:rPr b="1" lang="en">
                <a:solidFill>
                  <a:srgbClr val="000000"/>
                </a:solidFill>
              </a:rPr>
              <a:t>					</a:t>
            </a:r>
            <a:r>
              <a:rPr lang="en" sz="1100">
                <a:solidFill>
                  <a:srgbClr val="000000"/>
                </a:solidFill>
              </a:rPr>
              <a:t>	</a:t>
            </a:r>
            <a:r>
              <a:rPr lang="en">
                <a:solidFill>
                  <a:srgbClr val="000000"/>
                </a:solidFill>
              </a:rPr>
              <a:t>	 Y ≈ β</a:t>
            </a:r>
            <a:r>
              <a:rPr baseline="-25000" lang="en">
                <a:solidFill>
                  <a:srgbClr val="000000"/>
                </a:solidFill>
              </a:rPr>
              <a:t>0</a:t>
            </a:r>
            <a:r>
              <a:rPr lang="en">
                <a:solidFill>
                  <a:srgbClr val="000000"/>
                </a:solidFill>
              </a:rPr>
              <a:t> + β</a:t>
            </a:r>
            <a:r>
              <a:rPr baseline="-25000" lang="en">
                <a:solidFill>
                  <a:srgbClr val="000000"/>
                </a:solidFill>
              </a:rPr>
              <a:t>1</a:t>
            </a:r>
            <a:r>
              <a:rPr lang="en">
                <a:solidFill>
                  <a:srgbClr val="000000"/>
                </a:solidFill>
              </a:rPr>
              <a:t>X </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Just like (m), (β</a:t>
            </a:r>
            <a:r>
              <a:rPr baseline="-25000" lang="en">
                <a:solidFill>
                  <a:srgbClr val="000000"/>
                </a:solidFill>
              </a:rPr>
              <a:t>1</a:t>
            </a:r>
            <a:r>
              <a:rPr lang="en">
                <a:solidFill>
                  <a:srgbClr val="000000"/>
                </a:solidFill>
              </a:rPr>
              <a:t>) is the </a:t>
            </a:r>
            <a:r>
              <a:rPr i="1" lang="en">
                <a:solidFill>
                  <a:srgbClr val="000000"/>
                </a:solidFill>
              </a:rPr>
              <a:t>slope intercep</a:t>
            </a:r>
            <a:r>
              <a:rPr lang="en">
                <a:solidFill>
                  <a:srgbClr val="000000"/>
                </a:solidFill>
              </a:rPr>
              <a:t>t and is defined by (ΔY/ΔX). Just like (b), β</a:t>
            </a:r>
            <a:r>
              <a:rPr baseline="-25000" lang="en">
                <a:solidFill>
                  <a:srgbClr val="000000"/>
                </a:solidFill>
              </a:rPr>
              <a:t>0</a:t>
            </a:r>
            <a:r>
              <a:rPr lang="en">
                <a:solidFill>
                  <a:srgbClr val="000000"/>
                </a:solidFill>
              </a:rPr>
              <a:t> is the </a:t>
            </a:r>
            <a:r>
              <a:rPr i="1" lang="en">
                <a:solidFill>
                  <a:srgbClr val="000000"/>
                </a:solidFill>
              </a:rPr>
              <a:t>intercept.</a:t>
            </a:r>
            <a:endParaRPr i="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Mostly, we use the notation </a:t>
            </a:r>
            <a:r>
              <a:rPr lang="en">
                <a:solidFill>
                  <a:schemeClr val="dk1"/>
                </a:solidFill>
              </a:rPr>
              <a:t>yˆ =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 where each “hat” indicates a sample estimate of the true population value. </a:t>
            </a:r>
            <a:endParaRPr>
              <a:solidFill>
                <a:schemeClr val="dk1"/>
              </a:solidFill>
            </a:endParaRPr>
          </a:p>
          <a:p>
            <a:pPr indent="0" lvl="0" marL="0" rtl="0">
              <a:spcBef>
                <a:spcPts val="1600"/>
              </a:spcBef>
              <a:spcAft>
                <a:spcPts val="0"/>
              </a:spcAft>
              <a:buNone/>
            </a:pPr>
            <a:r>
              <a:t/>
            </a:r>
            <a:endParaRPr>
              <a:solidFill>
                <a:srgbClr val="000000"/>
              </a:solidFill>
            </a:endParaRPr>
          </a:p>
          <a:p>
            <a:pPr indent="0" lvl="0" marL="0">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0"/>
              </a:spcAft>
              <a:buClr>
                <a:schemeClr val="dk1"/>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1600"/>
              </a:spcAft>
              <a:buNone/>
            </a:pPr>
            <a:r>
              <a:t/>
            </a:r>
            <a:endParaRPr b="1">
              <a:solidFill>
                <a:srgbClr val="000000"/>
              </a:solidFill>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 are our goals</a:t>
            </a:r>
            <a:endParaRPr/>
          </a:p>
        </p:txBody>
      </p:sp>
      <p:sp>
        <p:nvSpPr>
          <p:cNvPr id="68" name="Shape 6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Our </a:t>
            </a:r>
            <a:r>
              <a:rPr lang="en"/>
              <a:t>primary</a:t>
            </a:r>
            <a:r>
              <a:rPr lang="en"/>
              <a:t> task is to calculate a ‘robust’ </a:t>
            </a:r>
            <a:r>
              <a:rPr lang="en">
                <a:solidFill>
                  <a:schemeClr val="dk1"/>
                </a:solidFill>
              </a:rPr>
              <a:t>βˆ</a:t>
            </a:r>
            <a:r>
              <a:rPr baseline="-25000" lang="en">
                <a:solidFill>
                  <a:schemeClr val="dk1"/>
                </a:solidFill>
              </a:rPr>
              <a:t>1</a:t>
            </a:r>
            <a:r>
              <a:rPr lang="en"/>
              <a:t> . Robust here means that </a:t>
            </a:r>
            <a:r>
              <a:rPr b="1" lang="en"/>
              <a:t>a) </a:t>
            </a:r>
            <a:r>
              <a:rPr lang="en"/>
              <a:t>the slope </a:t>
            </a:r>
            <a:r>
              <a:rPr lang="en"/>
              <a:t>coefficient</a:t>
            </a:r>
            <a:r>
              <a:rPr lang="en"/>
              <a:t> should have the correct sign (if Y is weight and X is height,</a:t>
            </a:r>
            <a:r>
              <a:rPr lang="en"/>
              <a:t> there should be a positive relationship, a positive coefficient) and b) statistically significant.</a:t>
            </a:r>
            <a:endParaRPr/>
          </a:p>
          <a:p>
            <a:pPr indent="-342900" lvl="0" marL="457200" rtl="0">
              <a:spcBef>
                <a:spcPts val="0"/>
              </a:spcBef>
              <a:spcAft>
                <a:spcPts val="0"/>
              </a:spcAft>
              <a:buSzPts val="1800"/>
              <a:buChar char="-"/>
            </a:pPr>
            <a:r>
              <a:rPr lang="en"/>
              <a:t>We will accomplish this by using the </a:t>
            </a:r>
            <a:r>
              <a:rPr b="1" lang="en"/>
              <a:t>Ordinary Least Squares (OLS). </a:t>
            </a:r>
            <a:r>
              <a:rPr lang="en"/>
              <a:t>OLS is a regression estimation technique that calculates the </a:t>
            </a:r>
            <a:r>
              <a:rPr lang="en">
                <a:solidFill>
                  <a:schemeClr val="dk1"/>
                </a:solidFill>
              </a:rPr>
              <a:t>βˆ</a:t>
            </a:r>
            <a:r>
              <a:rPr lang="en"/>
              <a:t>􏱅s so as to minimize the sum of the squared residuals. That is,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b="1" i="1" lang="en"/>
              <a:t>Wait. What are sum of squared residuals?? Lets visualize!!</a:t>
            </a:r>
            <a:endParaRPr b="1" i="1"/>
          </a:p>
          <a:p>
            <a:pPr indent="0" lvl="0" marL="0">
              <a:spcBef>
                <a:spcPts val="1600"/>
              </a:spcBef>
              <a:spcAft>
                <a:spcPts val="1600"/>
              </a:spcAft>
              <a:buNone/>
            </a:pPr>
            <a:r>
              <a:rPr lang="en"/>
              <a:t>		</a:t>
            </a:r>
            <a:endParaRPr/>
          </a:p>
        </p:txBody>
      </p:sp>
      <p:pic>
        <p:nvPicPr>
          <p:cNvPr id="69" name="Shape 69"/>
          <p:cNvPicPr preferRelativeResize="0"/>
          <p:nvPr/>
        </p:nvPicPr>
        <p:blipFill>
          <a:blip r:embed="rId3">
            <a:alphaModFix/>
          </a:blip>
          <a:stretch>
            <a:fillRect/>
          </a:stretch>
        </p:blipFill>
        <p:spPr>
          <a:xfrm>
            <a:off x="3127025" y="3433875"/>
            <a:ext cx="2615575" cy="1066675"/>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BMI vs. Fat % for an individual</a:t>
            </a:r>
            <a:endParaRPr/>
          </a:p>
        </p:txBody>
      </p:sp>
      <p:pic>
        <p:nvPicPr>
          <p:cNvPr id="76" name="Shape 76"/>
          <p:cNvPicPr preferRelativeResize="0"/>
          <p:nvPr/>
        </p:nvPicPr>
        <p:blipFill>
          <a:blip r:embed="rId3">
            <a:alphaModFix/>
          </a:blip>
          <a:stretch>
            <a:fillRect/>
          </a:stretch>
        </p:blipFill>
        <p:spPr>
          <a:xfrm>
            <a:off x="1417375" y="1105375"/>
            <a:ext cx="6137151" cy="3892000"/>
          </a:xfrm>
          <a:prstGeom prst="rect">
            <a:avLst/>
          </a:prstGeom>
          <a:noFill/>
          <a:ln>
            <a:noFill/>
          </a:ln>
        </p:spPr>
      </p:pic>
      <p:cxnSp>
        <p:nvCxnSpPr>
          <p:cNvPr id="77" name="Shape 77"/>
          <p:cNvCxnSpPr/>
          <p:nvPr/>
        </p:nvCxnSpPr>
        <p:spPr>
          <a:xfrm flipH="1" rot="10800000">
            <a:off x="2089550" y="1738700"/>
            <a:ext cx="4646700" cy="2674200"/>
          </a:xfrm>
          <a:prstGeom prst="straightConnector1">
            <a:avLst/>
          </a:prstGeom>
          <a:noFill/>
          <a:ln cap="flat" cmpd="sng" w="9525">
            <a:solidFill>
              <a:srgbClr val="FF0000"/>
            </a:solidFill>
            <a:prstDash val="solid"/>
            <a:round/>
            <a:headEnd len="med" w="med" type="none"/>
            <a:tailEnd len="med" w="med" type="none"/>
          </a:ln>
        </p:spPr>
      </p:cxnSp>
      <p:sp>
        <p:nvSpPr>
          <p:cNvPr id="78" name="Shape 78"/>
          <p:cNvSpPr txBox="1"/>
          <p:nvPr/>
        </p:nvSpPr>
        <p:spPr>
          <a:xfrm>
            <a:off x="4400025" y="3433875"/>
            <a:ext cx="3346200" cy="74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500"/>
              <a:t>Residuals are the perpendicular distances between y</a:t>
            </a:r>
            <a:r>
              <a:rPr i="1" lang="en" sz="1500"/>
              <a:t>ˆ􏱅 and y</a:t>
            </a:r>
            <a:r>
              <a:rPr baseline="-25000" i="1" lang="en" sz="1500"/>
              <a:t>actual</a:t>
            </a:r>
            <a:endParaRPr baseline="-25000" i="1" sz="1500"/>
          </a:p>
        </p:txBody>
      </p:sp>
      <p:sp>
        <p:nvSpPr>
          <p:cNvPr id="79" name="Shape 79"/>
          <p:cNvSpPr txBox="1"/>
          <p:nvPr/>
        </p:nvSpPr>
        <p:spPr>
          <a:xfrm>
            <a:off x="5224925" y="2937375"/>
            <a:ext cx="10374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a:solidFill>
                  <a:schemeClr val="dk1"/>
                </a:solidFill>
              </a:rPr>
              <a:t>y</a:t>
            </a:r>
            <a:r>
              <a:rPr b="1" baseline="-25000" lang="en">
                <a:solidFill>
                  <a:schemeClr val="dk1"/>
                </a:solidFill>
              </a:rPr>
              <a:t>actual</a:t>
            </a:r>
            <a:endParaRPr b="1"/>
          </a:p>
        </p:txBody>
      </p:sp>
      <p:cxnSp>
        <p:nvCxnSpPr>
          <p:cNvPr id="80" name="Shape 80"/>
          <p:cNvCxnSpPr/>
          <p:nvPr/>
        </p:nvCxnSpPr>
        <p:spPr>
          <a:xfrm rot="10800000">
            <a:off x="5357900" y="2586525"/>
            <a:ext cx="3300" cy="390900"/>
          </a:xfrm>
          <a:prstGeom prst="straightConnector1">
            <a:avLst/>
          </a:prstGeom>
          <a:noFill/>
          <a:ln cap="flat" cmpd="sng" w="19050">
            <a:solidFill>
              <a:srgbClr val="FF0000"/>
            </a:solidFill>
            <a:prstDash val="solid"/>
            <a:round/>
            <a:headEnd len="med" w="med" type="none"/>
            <a:tailEnd len="med" w="med" type="stealth"/>
          </a:ln>
        </p:spPr>
      </p:cxnSp>
      <p:sp>
        <p:nvSpPr>
          <p:cNvPr id="81" name="Shape 81"/>
          <p:cNvSpPr txBox="1"/>
          <p:nvPr/>
        </p:nvSpPr>
        <p:spPr>
          <a:xfrm>
            <a:off x="5205500" y="2212925"/>
            <a:ext cx="566700" cy="39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chemeClr val="dk1"/>
                </a:solidFill>
              </a:rPr>
              <a:t>y</a:t>
            </a:r>
            <a:r>
              <a:rPr b="1" lang="en" sz="1800">
                <a:solidFill>
                  <a:schemeClr val="dk1"/>
                </a:solidFill>
              </a:rPr>
              <a:t>ˆ􏱅</a:t>
            </a:r>
            <a:endParaRPr b="1" sz="1800"/>
          </a:p>
        </p:txBody>
      </p:sp>
      <p:pic>
        <p:nvPicPr>
          <p:cNvPr id="82" name="Shape 82"/>
          <p:cNvPicPr preferRelativeResize="0"/>
          <p:nvPr/>
        </p:nvPicPr>
        <p:blipFill>
          <a:blip r:embed="rId4">
            <a:alphaModFix/>
          </a:blip>
          <a:stretch>
            <a:fillRect/>
          </a:stretch>
        </p:blipFill>
        <p:spPr>
          <a:xfrm>
            <a:off x="1417375" y="1105375"/>
            <a:ext cx="6137150" cy="3892000"/>
          </a:xfrm>
          <a:prstGeom prst="rect">
            <a:avLst/>
          </a:prstGeom>
          <a:noFill/>
          <a:ln>
            <a:noFill/>
          </a:ln>
        </p:spPr>
      </p:pic>
      <p:pic>
        <p:nvPicPr>
          <p:cNvPr id="83" name="Shape 83"/>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RSS: Residual sum of Squares </a:t>
            </a:r>
            <a:endParaRPr/>
          </a:p>
        </p:txBody>
      </p:sp>
      <p:sp>
        <p:nvSpPr>
          <p:cNvPr id="89" name="Shape 89"/>
          <p:cNvSpPr txBox="1"/>
          <p:nvPr>
            <p:ph idx="1" type="body"/>
          </p:nvPr>
        </p:nvSpPr>
        <p:spPr>
          <a:xfrm>
            <a:off x="311700" y="1152475"/>
            <a:ext cx="8520600" cy="39183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000000"/>
              </a:buClr>
              <a:buSzPts val="1800"/>
              <a:buChar char="-"/>
            </a:pPr>
            <a:r>
              <a:rPr lang="en">
                <a:solidFill>
                  <a:srgbClr val="000000"/>
                </a:solidFill>
              </a:rPr>
              <a:t>So when we say that OLS </a:t>
            </a:r>
            <a:r>
              <a:rPr lang="en">
                <a:solidFill>
                  <a:srgbClr val="000000"/>
                </a:solidFill>
              </a:rPr>
              <a:t>minimizes</a:t>
            </a:r>
            <a:r>
              <a:rPr lang="en">
                <a:solidFill>
                  <a:srgbClr val="000000"/>
                </a:solidFill>
              </a:rPr>
              <a:t> e</a:t>
            </a:r>
            <a:r>
              <a:rPr baseline="30000" lang="en">
                <a:solidFill>
                  <a:srgbClr val="000000"/>
                </a:solidFill>
              </a:rPr>
              <a:t>2</a:t>
            </a:r>
            <a:r>
              <a:rPr lang="en">
                <a:solidFill>
                  <a:srgbClr val="000000"/>
                </a:solidFill>
              </a:rPr>
              <a:t>, we are trying to find a straight line that minimizes the </a:t>
            </a:r>
            <a:r>
              <a:rPr b="1" lang="en">
                <a:solidFill>
                  <a:srgbClr val="000000"/>
                </a:solidFill>
              </a:rPr>
              <a:t>residuals </a:t>
            </a:r>
            <a:r>
              <a:rPr lang="en">
                <a:solidFill>
                  <a:srgbClr val="000000"/>
                </a:solidFill>
              </a:rPr>
              <a:t>(</a:t>
            </a:r>
            <a:r>
              <a:rPr lang="en">
                <a:solidFill>
                  <a:schemeClr val="dk1"/>
                </a:solidFill>
              </a:rPr>
              <a:t>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a:t>
            </a:r>
            <a:r>
              <a:rPr lang="en">
                <a:solidFill>
                  <a:srgbClr val="000000"/>
                </a:solidFill>
              </a:rPr>
              <a:t>or perpendicular distances between the actual observations and our </a:t>
            </a:r>
            <a:r>
              <a:rPr b="1" lang="en">
                <a:solidFill>
                  <a:srgbClr val="000000"/>
                </a:solidFill>
              </a:rPr>
              <a:t>line of best fit. </a:t>
            </a:r>
            <a:r>
              <a:rPr lang="en" sz="1100">
                <a:solidFill>
                  <a:srgbClr val="000000"/>
                </a:solidFill>
              </a:rPr>
              <a:t>				</a:t>
            </a:r>
            <a:endParaRPr sz="1100">
              <a:solidFill>
                <a:srgbClr val="000000"/>
              </a:solidFill>
            </a:endParaRPr>
          </a:p>
          <a:p>
            <a:pPr indent="-342900" lvl="0" marL="457200" rtl="0">
              <a:lnSpc>
                <a:spcPct val="115000"/>
              </a:lnSpc>
              <a:spcBef>
                <a:spcPts val="0"/>
              </a:spcBef>
              <a:spcAft>
                <a:spcPts val="0"/>
              </a:spcAft>
              <a:buClr>
                <a:srgbClr val="000000"/>
              </a:buClr>
              <a:buSzPts val="1800"/>
              <a:buChar char="-"/>
            </a:pPr>
            <a:r>
              <a:rPr lang="en">
                <a:solidFill>
                  <a:srgbClr val="000000"/>
                </a:solidFill>
              </a:rPr>
              <a:t>We define the residual sum of squares (RSS) as RSS = e</a:t>
            </a:r>
            <a:r>
              <a:rPr baseline="30000" lang="en">
                <a:solidFill>
                  <a:srgbClr val="000000"/>
                </a:solidFill>
              </a:rPr>
              <a:t>2</a:t>
            </a:r>
            <a:r>
              <a:rPr baseline="-25000" lang="en">
                <a:solidFill>
                  <a:srgbClr val="000000"/>
                </a:solidFill>
              </a:rPr>
              <a:t>1</a:t>
            </a:r>
            <a:r>
              <a:rPr lang="en">
                <a:solidFill>
                  <a:srgbClr val="000000"/>
                </a:solidFill>
              </a:rPr>
              <a:t> + e</a:t>
            </a:r>
            <a:r>
              <a:rPr baseline="30000" lang="en">
                <a:solidFill>
                  <a:srgbClr val="000000"/>
                </a:solidFill>
              </a:rPr>
              <a:t>2</a:t>
            </a:r>
            <a:r>
              <a:rPr baseline="-25000" lang="en">
                <a:solidFill>
                  <a:srgbClr val="000000"/>
                </a:solidFill>
              </a:rPr>
              <a:t>2</a:t>
            </a:r>
            <a:r>
              <a:rPr lang="en">
                <a:solidFill>
                  <a:srgbClr val="000000"/>
                </a:solidFill>
              </a:rPr>
              <a:t> + … + e</a:t>
            </a:r>
            <a:r>
              <a:rPr baseline="30000" lang="en">
                <a:solidFill>
                  <a:srgbClr val="000000"/>
                </a:solidFill>
              </a:rPr>
              <a:t>2</a:t>
            </a:r>
            <a:r>
              <a:rPr baseline="-25000" lang="en">
                <a:solidFill>
                  <a:srgbClr val="000000"/>
                </a:solidFill>
              </a:rPr>
              <a:t>n</a:t>
            </a:r>
            <a:r>
              <a:rPr lang="en">
                <a:solidFill>
                  <a:srgbClr val="000000"/>
                </a:solidFill>
              </a:rPr>
              <a:t> </a:t>
            </a:r>
            <a:r>
              <a:rPr lang="en" sz="1100">
                <a:solidFill>
                  <a:srgbClr val="000000"/>
                </a:solidFill>
              </a:rPr>
              <a:t>		</a:t>
            </a:r>
            <a:endParaRPr sz="1100">
              <a:solidFill>
                <a:srgbClr val="000000"/>
              </a:solidFill>
            </a:endParaRPr>
          </a:p>
          <a:p>
            <a:pPr indent="-342900" lvl="0" marL="457200" rtl="0">
              <a:lnSpc>
                <a:spcPct val="115000"/>
              </a:lnSpc>
              <a:spcBef>
                <a:spcPts val="0"/>
              </a:spcBef>
              <a:spcAft>
                <a:spcPts val="0"/>
              </a:spcAft>
              <a:buClr>
                <a:srgbClr val="000000"/>
              </a:buClr>
              <a:buSzPts val="1800"/>
              <a:buChar char="-"/>
            </a:pPr>
            <a:r>
              <a:rPr b="1" lang="en">
                <a:solidFill>
                  <a:srgbClr val="000000"/>
                </a:solidFill>
              </a:rPr>
              <a:t>We can further elaborate by substituting </a:t>
            </a:r>
            <a:r>
              <a:rPr lang="en">
                <a:solidFill>
                  <a:schemeClr val="dk1"/>
                </a:solidFill>
              </a:rPr>
              <a:t> (yˆ =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into e</a:t>
            </a:r>
            <a:r>
              <a:rPr baseline="-25000" lang="en">
                <a:solidFill>
                  <a:schemeClr val="dk1"/>
                </a:solidFill>
              </a:rPr>
              <a:t>i</a:t>
            </a:r>
            <a:r>
              <a:rPr lang="en">
                <a:solidFill>
                  <a:schemeClr val="dk1"/>
                </a:solidFill>
              </a:rPr>
              <a:t>; RSS=(y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1</a:t>
            </a:r>
            <a:r>
              <a:rPr lang="en">
                <a:solidFill>
                  <a:schemeClr val="dk1"/>
                </a:solidFill>
              </a:rPr>
              <a:t>)</a:t>
            </a:r>
            <a:r>
              <a:rPr baseline="30000" lang="en">
                <a:solidFill>
                  <a:schemeClr val="dk1"/>
                </a:solidFill>
              </a:rPr>
              <a:t>2</a:t>
            </a:r>
            <a:r>
              <a:rPr lang="en">
                <a:solidFill>
                  <a:schemeClr val="dk1"/>
                </a:solidFill>
              </a:rPr>
              <a:t> + (y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2</a:t>
            </a:r>
            <a:r>
              <a:rPr lang="en">
                <a:solidFill>
                  <a:schemeClr val="dk1"/>
                </a:solidFill>
              </a:rPr>
              <a:t>)</a:t>
            </a:r>
            <a:r>
              <a:rPr baseline="30000" lang="en">
                <a:solidFill>
                  <a:schemeClr val="dk1"/>
                </a:solidFill>
              </a:rPr>
              <a:t>2</a:t>
            </a:r>
            <a:r>
              <a:rPr lang="en">
                <a:solidFill>
                  <a:schemeClr val="dk1"/>
                </a:solidFill>
              </a:rPr>
              <a:t> + …+  (y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n</a:t>
            </a:r>
            <a:r>
              <a:rPr lang="en">
                <a:solidFill>
                  <a:schemeClr val="dk1"/>
                </a:solidFill>
              </a:rPr>
              <a:t>)</a:t>
            </a:r>
            <a:r>
              <a:rPr baseline="30000" lang="en">
                <a:solidFill>
                  <a:schemeClr val="dk1"/>
                </a:solidFill>
              </a:rPr>
              <a:t>2</a:t>
            </a:r>
            <a:r>
              <a:rPr lang="en">
                <a:solidFill>
                  <a:schemeClr val="dk1"/>
                </a:solidFill>
              </a:rPr>
              <a:t> </a:t>
            </a:r>
            <a:endParaRPr>
              <a:solidFill>
                <a:schemeClr val="dk1"/>
              </a:solidFill>
            </a:endParaRPr>
          </a:p>
          <a:p>
            <a:pPr indent="-342900" lvl="0" marL="457200" rtl="0">
              <a:lnSpc>
                <a:spcPct val="115000"/>
              </a:lnSpc>
              <a:spcBef>
                <a:spcPts val="0"/>
              </a:spcBef>
              <a:spcAft>
                <a:spcPts val="0"/>
              </a:spcAft>
              <a:buClr>
                <a:schemeClr val="dk1"/>
              </a:buClr>
              <a:buSzPts val="1800"/>
              <a:buChar char="-"/>
            </a:pPr>
            <a:r>
              <a:t/>
            </a:r>
            <a:endParaRPr>
              <a:solidFill>
                <a:schemeClr val="dk1"/>
              </a:solidFill>
            </a:endParaRPr>
          </a:p>
          <a:p>
            <a:pPr indent="-342900" lvl="0" marL="457200" rtl="0">
              <a:lnSpc>
                <a:spcPct val="115000"/>
              </a:lnSpc>
              <a:spcBef>
                <a:spcPts val="0"/>
              </a:spcBef>
              <a:spcAft>
                <a:spcPts val="0"/>
              </a:spcAft>
              <a:buClr>
                <a:srgbClr val="000000"/>
              </a:buClr>
              <a:buSzPts val="1800"/>
              <a:buChar char="-"/>
            </a:pPr>
            <a:r>
              <a:rPr lang="en">
                <a:solidFill>
                  <a:schemeClr val="dk1"/>
                </a:solidFill>
              </a:rPr>
              <a:t>So we use OLS to calculate βˆ</a:t>
            </a:r>
            <a:r>
              <a:rPr baseline="-25000" lang="en">
                <a:solidFill>
                  <a:schemeClr val="dk1"/>
                </a:solidFill>
              </a:rPr>
              <a:t>0</a:t>
            </a:r>
            <a:r>
              <a:rPr lang="en">
                <a:solidFill>
                  <a:schemeClr val="dk1"/>
                </a:solidFill>
              </a:rPr>
              <a:t> and βˆ</a:t>
            </a:r>
            <a:r>
              <a:rPr baseline="-25000" lang="en">
                <a:solidFill>
                  <a:schemeClr val="dk1"/>
                </a:solidFill>
              </a:rPr>
              <a:t>1</a:t>
            </a:r>
            <a:r>
              <a:rPr lang="en">
                <a:solidFill>
                  <a:schemeClr val="dk1"/>
                </a:solidFill>
              </a:rPr>
              <a:t> such that</a:t>
            </a:r>
            <a:endParaRPr>
              <a:solidFill>
                <a:schemeClr val="dk1"/>
              </a:solidFill>
            </a:endParaRPr>
          </a:p>
          <a:p>
            <a:pPr indent="-342900" lvl="0" marL="457200" rtl="0">
              <a:lnSpc>
                <a:spcPct val="115000"/>
              </a:lnSpc>
              <a:spcBef>
                <a:spcPts val="0"/>
              </a:spcBef>
              <a:spcAft>
                <a:spcPts val="0"/>
              </a:spcAft>
              <a:buClr>
                <a:srgbClr val="000000"/>
              </a:buClr>
              <a:buSzPts val="1800"/>
              <a:buChar char="-"/>
            </a:pPr>
            <a:r>
              <a:t/>
            </a:r>
            <a:endParaRPr>
              <a:solidFill>
                <a:schemeClr val="dk1"/>
              </a:solidFill>
            </a:endParaRPr>
          </a:p>
          <a:p>
            <a:pPr indent="-342900" lvl="0" marL="457200" rtl="0">
              <a:lnSpc>
                <a:spcPct val="115000"/>
              </a:lnSpc>
              <a:spcBef>
                <a:spcPts val="0"/>
              </a:spcBef>
              <a:spcAft>
                <a:spcPts val="0"/>
              </a:spcAft>
              <a:buClr>
                <a:srgbClr val="000000"/>
              </a:buClr>
              <a:buSzPts val="1800"/>
              <a:buChar char="-"/>
            </a:pPr>
            <a:r>
              <a:rPr lang="en">
                <a:solidFill>
                  <a:schemeClr val="dk1"/>
                </a:solidFill>
              </a:rPr>
              <a:t>After taking partial derivatives, we find  </a:t>
            </a:r>
            <a:endParaRPr b="1">
              <a:solidFill>
                <a:srgbClr val="000000"/>
              </a:solidFill>
            </a:endParaRPr>
          </a:p>
        </p:txBody>
      </p:sp>
      <p:pic>
        <p:nvPicPr>
          <p:cNvPr id="90" name="Shape 90"/>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91" name="Shape 91"/>
          <p:cNvPicPr preferRelativeResize="0"/>
          <p:nvPr/>
        </p:nvPicPr>
        <p:blipFill>
          <a:blip r:embed="rId4">
            <a:alphaModFix/>
          </a:blip>
          <a:stretch>
            <a:fillRect/>
          </a:stretch>
        </p:blipFill>
        <p:spPr>
          <a:xfrm>
            <a:off x="5847975" y="3356350"/>
            <a:ext cx="2724475" cy="722925"/>
          </a:xfrm>
          <a:prstGeom prst="rect">
            <a:avLst/>
          </a:prstGeom>
          <a:noFill/>
          <a:ln>
            <a:noFill/>
          </a:ln>
        </p:spPr>
      </p:pic>
      <p:pic>
        <p:nvPicPr>
          <p:cNvPr id="92" name="Shape 92"/>
          <p:cNvPicPr preferRelativeResize="0"/>
          <p:nvPr/>
        </p:nvPicPr>
        <p:blipFill>
          <a:blip r:embed="rId5">
            <a:alphaModFix/>
          </a:blip>
          <a:stretch>
            <a:fillRect/>
          </a:stretch>
        </p:blipFill>
        <p:spPr>
          <a:xfrm>
            <a:off x="4923225" y="4137400"/>
            <a:ext cx="2841303" cy="93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do a problem by hand</a:t>
            </a:r>
            <a:endParaRPr/>
          </a:p>
        </p:txBody>
      </p:sp>
      <p:sp>
        <p:nvSpPr>
          <p:cNvPr id="98" name="Shape 98"/>
          <p:cNvSpPr txBox="1"/>
          <p:nvPr/>
        </p:nvSpPr>
        <p:spPr>
          <a:xfrm>
            <a:off x="494000" y="1191425"/>
            <a:ext cx="41844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OBS	X_(inches above 5ft)	Y_(lbs)</a:t>
            </a:r>
            <a:br>
              <a:rPr lang="en" sz="1800"/>
            </a:br>
            <a:r>
              <a:rPr lang="en" sz="1800"/>
              <a:t>1				5	 		140</a:t>
            </a:r>
            <a:br>
              <a:rPr lang="en" sz="1800"/>
            </a:br>
            <a:r>
              <a:rPr lang="en" sz="1800"/>
              <a:t>2				9			157</a:t>
            </a:r>
            <a:br>
              <a:rPr lang="en" sz="1800"/>
            </a:br>
            <a:r>
              <a:rPr lang="en" sz="1800"/>
              <a:t>3			   13				205</a:t>
            </a:r>
            <a:br>
              <a:rPr lang="en" sz="1800"/>
            </a:br>
            <a:r>
              <a:rPr lang="en" sz="1800"/>
              <a:t>4			   12				198</a:t>
            </a:r>
            <a:br>
              <a:rPr lang="en" sz="1800"/>
            </a:br>
            <a:r>
              <a:rPr lang="en" sz="1800"/>
              <a:t>5			   10				162</a:t>
            </a:r>
            <a:br>
              <a:rPr lang="en" sz="1800"/>
            </a:br>
            <a:r>
              <a:rPr lang="en" sz="1800"/>
              <a:t>6			   11				174</a:t>
            </a:r>
            <a:br>
              <a:rPr lang="en" sz="1800"/>
            </a:br>
            <a:r>
              <a:rPr lang="en" sz="1800"/>
              <a:t>7			     8				150</a:t>
            </a:r>
            <a:br>
              <a:rPr lang="en" sz="1800"/>
            </a:br>
            <a:r>
              <a:rPr lang="en" sz="1800"/>
              <a:t>8			     9				165</a:t>
            </a:r>
            <a:br>
              <a:rPr lang="en" sz="1800"/>
            </a:br>
            <a:r>
              <a:rPr lang="en" sz="1800"/>
              <a:t>9			   10				170</a:t>
            </a:r>
            <a:br>
              <a:rPr lang="en" sz="1800"/>
            </a:br>
            <a:r>
              <a:rPr lang="en" sz="1800"/>
              <a:t>10			   12				180</a:t>
            </a:r>
            <a:endParaRPr sz="1800"/>
          </a:p>
        </p:txBody>
      </p:sp>
      <p:pic>
        <p:nvPicPr>
          <p:cNvPr id="99" name="Shape 99"/>
          <p:cNvPicPr preferRelativeResize="0"/>
          <p:nvPr/>
        </p:nvPicPr>
        <p:blipFill>
          <a:blip r:embed="rId3">
            <a:alphaModFix/>
          </a:blip>
          <a:stretch>
            <a:fillRect/>
          </a:stretch>
        </p:blipFill>
        <p:spPr>
          <a:xfrm>
            <a:off x="5032075" y="1867063"/>
            <a:ext cx="3908500" cy="1409375"/>
          </a:xfrm>
          <a:prstGeom prst="rect">
            <a:avLst/>
          </a:prstGeom>
          <a:noFill/>
          <a:ln>
            <a:noFill/>
          </a:ln>
        </p:spPr>
      </p:pic>
      <p:pic>
        <p:nvPicPr>
          <p:cNvPr id="100" name="Shape 10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Interpreting the linear regression Equation</a:t>
            </a:r>
            <a:endParaRPr/>
          </a:p>
        </p:txBody>
      </p:sp>
      <p:sp>
        <p:nvSpPr>
          <p:cNvPr id="106" name="Shape 106"/>
          <p:cNvSpPr txBox="1"/>
          <p:nvPr>
            <p:ph idx="1" type="body"/>
          </p:nvPr>
        </p:nvSpPr>
        <p:spPr>
          <a:xfrm>
            <a:off x="311700" y="1152475"/>
            <a:ext cx="8520600" cy="3700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So, our answer was </a:t>
            </a:r>
            <a:r>
              <a:rPr lang="en">
                <a:solidFill>
                  <a:srgbClr val="000000"/>
                </a:solidFill>
              </a:rPr>
              <a:t>90.515+8.039x. What does this mean?</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 βˆ</a:t>
            </a:r>
            <a:r>
              <a:rPr baseline="-25000" lang="en">
                <a:solidFill>
                  <a:srgbClr val="000000"/>
                </a:solidFill>
              </a:rPr>
              <a:t>1 </a:t>
            </a:r>
            <a:r>
              <a:rPr lang="en">
                <a:solidFill>
                  <a:srgbClr val="000000"/>
                </a:solidFill>
              </a:rPr>
              <a:t>=  8.039 implies that a 1 inch increase in height leads to a 8 pound increase in weight. More generally, a 1 unit change in X leads to a β change in 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When we have multiple response variables, the interpretation is the same with one change: “A 1 unit change in X</a:t>
            </a:r>
            <a:r>
              <a:rPr baseline="-25000" lang="en">
                <a:solidFill>
                  <a:srgbClr val="000000"/>
                </a:solidFill>
              </a:rPr>
              <a:t>n</a:t>
            </a:r>
            <a:r>
              <a:rPr lang="en">
                <a:solidFill>
                  <a:srgbClr val="000000"/>
                </a:solidFill>
              </a:rPr>
              <a:t> leads to a </a:t>
            </a:r>
            <a:r>
              <a:rPr lang="en">
                <a:solidFill>
                  <a:schemeClr val="dk1"/>
                </a:solidFill>
              </a:rPr>
              <a:t>β</a:t>
            </a:r>
            <a:r>
              <a:rPr baseline="-25000" lang="en">
                <a:solidFill>
                  <a:schemeClr val="dk1"/>
                </a:solidFill>
              </a:rPr>
              <a:t>n </a:t>
            </a:r>
            <a:r>
              <a:rPr lang="en">
                <a:solidFill>
                  <a:schemeClr val="dk1"/>
                </a:solidFill>
              </a:rPr>
              <a:t>change in Y, holding all other variables constant”.</a:t>
            </a:r>
            <a:endParaRPr>
              <a:solidFill>
                <a:schemeClr val="dk1"/>
              </a:solidFill>
            </a:endParaRPr>
          </a:p>
          <a:p>
            <a:pPr indent="-342900" lvl="0" marL="457200">
              <a:spcBef>
                <a:spcPts val="0"/>
              </a:spcBef>
              <a:spcAft>
                <a:spcPts val="0"/>
              </a:spcAft>
              <a:buClr>
                <a:schemeClr val="dk1"/>
              </a:buClr>
              <a:buSzPts val="1800"/>
              <a:buChar char="-"/>
            </a:pPr>
            <a:r>
              <a:rPr lang="en">
                <a:solidFill>
                  <a:schemeClr val="dk1"/>
                </a:solidFill>
              </a:rPr>
              <a:t>If we want to understand combined effects,(for example, what is the combined effect of years of experience and centuries score on a cricketers salary? Do young player with 5 centuries get paid less than players with 8 years and 5 centuries?) we create new variables called</a:t>
            </a:r>
            <a:r>
              <a:rPr i="1" lang="en">
                <a:solidFill>
                  <a:schemeClr val="dk1"/>
                </a:solidFill>
              </a:rPr>
              <a:t> interaction terms</a:t>
            </a:r>
            <a:r>
              <a:rPr lang="en">
                <a:solidFill>
                  <a:schemeClr val="dk1"/>
                </a:solidFill>
              </a:rPr>
              <a:t>.</a:t>
            </a:r>
            <a:endParaRPr>
              <a:solidFill>
                <a:schemeClr val="dk1"/>
              </a:solidFill>
            </a:endParaRPr>
          </a:p>
        </p:txBody>
      </p:sp>
      <p:pic>
        <p:nvPicPr>
          <p:cNvPr id="107" name="Shape 10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reliable are our coefficient </a:t>
            </a:r>
            <a:r>
              <a:rPr i="1" lang="en"/>
              <a:t>estimates</a:t>
            </a:r>
            <a:r>
              <a:rPr lang="en"/>
              <a:t>?	</a:t>
            </a:r>
            <a:endParaRPr/>
          </a:p>
        </p:txBody>
      </p:sp>
      <p:sp>
        <p:nvSpPr>
          <p:cNvPr id="113" name="Shape 113"/>
          <p:cNvSpPr txBox="1"/>
          <p:nvPr>
            <p:ph idx="1" type="body"/>
          </p:nvPr>
        </p:nvSpPr>
        <p:spPr>
          <a:xfrm>
            <a:off x="311700" y="1152475"/>
            <a:ext cx="8520600" cy="3613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A good </a:t>
            </a:r>
            <a:r>
              <a:rPr lang="en">
                <a:solidFill>
                  <a:srgbClr val="000000"/>
                </a:solidFill>
              </a:rPr>
              <a:t>βˆ</a:t>
            </a:r>
            <a:r>
              <a:rPr baseline="-25000" lang="en">
                <a:solidFill>
                  <a:srgbClr val="000000"/>
                </a:solidFill>
              </a:rPr>
              <a:t>1</a:t>
            </a:r>
            <a:r>
              <a:rPr lang="en">
                <a:solidFill>
                  <a:srgbClr val="000000"/>
                </a:solidFill>
              </a:rPr>
              <a:t>estimate, is one that is close to the population </a:t>
            </a:r>
            <a:r>
              <a:rPr lang="en">
                <a:solidFill>
                  <a:srgbClr val="000000"/>
                </a:solidFill>
              </a:rPr>
              <a:t>β</a:t>
            </a:r>
            <a:r>
              <a:rPr baseline="-25000" lang="en">
                <a:solidFill>
                  <a:srgbClr val="000000"/>
                </a:solidFill>
              </a:rPr>
              <a:t>1</a:t>
            </a:r>
            <a:r>
              <a:rPr lang="en">
                <a:solidFill>
                  <a:srgbClr val="000000"/>
                </a:solidFill>
              </a:rPr>
              <a:t> But, as we have discussed before we can never observe the true relationship b/w (Y) and (X).</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Thinking back to our discussion of sampling and estimation, one way to gauge the reliability of our </a:t>
            </a:r>
            <a:r>
              <a:rPr lang="en">
                <a:solidFill>
                  <a:srgbClr val="000000"/>
                </a:solidFill>
              </a:rPr>
              <a:t>coefficient</a:t>
            </a:r>
            <a:r>
              <a:rPr lang="en">
                <a:solidFill>
                  <a:srgbClr val="000000"/>
                </a:solidFill>
              </a:rPr>
              <a:t> is a </a:t>
            </a:r>
            <a:r>
              <a:rPr b="1" lang="en">
                <a:solidFill>
                  <a:srgbClr val="000000"/>
                </a:solidFill>
              </a:rPr>
              <a:t>Hypothesis Test. </a:t>
            </a:r>
            <a:endParaRPr b="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Here is what the hypothesis setup would look like:</a:t>
            </a:r>
            <a:endParaRPr>
              <a:solidFill>
                <a:srgbClr val="000000"/>
              </a:solidFill>
            </a:endParaRPr>
          </a:p>
          <a:p>
            <a:pPr indent="0" lvl="0" marL="0">
              <a:spcBef>
                <a:spcPts val="1600"/>
              </a:spcBef>
              <a:spcAft>
                <a:spcPts val="0"/>
              </a:spcAft>
              <a:buNone/>
            </a:pPr>
            <a:r>
              <a:rPr lang="en">
                <a:solidFill>
                  <a:srgbClr val="000000"/>
                </a:solidFill>
              </a:rPr>
              <a:t>	</a:t>
            </a:r>
            <a:r>
              <a:rPr i="1" lang="en">
                <a:solidFill>
                  <a:srgbClr val="000000"/>
                </a:solidFill>
              </a:rPr>
              <a:t>Null Hypothesis: </a:t>
            </a:r>
            <a:r>
              <a:rPr lang="en">
                <a:solidFill>
                  <a:srgbClr val="000000"/>
                </a:solidFill>
              </a:rPr>
              <a:t>βˆ</a:t>
            </a:r>
            <a:r>
              <a:rPr baseline="-25000" lang="en">
                <a:solidFill>
                  <a:srgbClr val="000000"/>
                </a:solidFill>
              </a:rPr>
              <a:t>1 </a:t>
            </a:r>
            <a:r>
              <a:rPr lang="en">
                <a:solidFill>
                  <a:srgbClr val="000000"/>
                </a:solidFill>
              </a:rPr>
              <a:t>= 0 (There is no relationship between X and Y)</a:t>
            </a:r>
            <a:endParaRPr>
              <a:solidFill>
                <a:srgbClr val="000000"/>
              </a:solidFill>
            </a:endParaRPr>
          </a:p>
          <a:p>
            <a:pPr indent="0" lvl="0" marL="0">
              <a:spcBef>
                <a:spcPts val="1600"/>
              </a:spcBef>
              <a:spcAft>
                <a:spcPts val="0"/>
              </a:spcAft>
              <a:buNone/>
            </a:pPr>
            <a:r>
              <a:rPr lang="en">
                <a:solidFill>
                  <a:srgbClr val="000000"/>
                </a:solidFill>
              </a:rPr>
              <a:t>	</a:t>
            </a:r>
            <a:r>
              <a:rPr i="1" lang="en">
                <a:solidFill>
                  <a:srgbClr val="000000"/>
                </a:solidFill>
              </a:rPr>
              <a:t>Alternative Hypothesis : </a:t>
            </a:r>
            <a:r>
              <a:rPr lang="en">
                <a:solidFill>
                  <a:srgbClr val="000000"/>
                </a:solidFill>
              </a:rPr>
              <a:t>βˆ</a:t>
            </a:r>
            <a:r>
              <a:rPr baseline="-25000" lang="en">
                <a:solidFill>
                  <a:srgbClr val="000000"/>
                </a:solidFill>
              </a:rPr>
              <a:t>1 </a:t>
            </a:r>
            <a:r>
              <a:rPr lang="en">
                <a:solidFill>
                  <a:srgbClr val="000000"/>
                </a:solidFill>
              </a:rPr>
              <a:t>≄0 (There is some relationship between X and Y)</a:t>
            </a:r>
            <a:endParaRPr>
              <a:solidFill>
                <a:srgbClr val="000000"/>
              </a:solidFill>
            </a:endParaRPr>
          </a:p>
          <a:p>
            <a:pPr indent="-342900" lvl="0" marL="457200" rtl="0">
              <a:spcBef>
                <a:spcPts val="1600"/>
              </a:spcBef>
              <a:spcAft>
                <a:spcPts val="0"/>
              </a:spcAft>
              <a:buClr>
                <a:schemeClr val="dk1"/>
              </a:buClr>
              <a:buSzPts val="1800"/>
              <a:buChar char="-"/>
            </a:pPr>
            <a:r>
              <a:rPr lang="en">
                <a:solidFill>
                  <a:schemeClr val="dk1"/>
                </a:solidFill>
              </a:rPr>
              <a:t>Here we can use the t-test to reject or accept the null or use p-values. Luckily, statsmodel reports these for us. </a:t>
            </a:r>
            <a:endParaRPr>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a:spcBef>
                <a:spcPts val="1600"/>
              </a:spcBef>
              <a:spcAft>
                <a:spcPts val="1600"/>
              </a:spcAft>
              <a:buNone/>
            </a:pPr>
            <a:r>
              <a:t/>
            </a:r>
            <a:endParaRPr>
              <a:solidFill>
                <a:schemeClr val="dk1"/>
              </a:solidFill>
            </a:endParaRPr>
          </a:p>
        </p:txBody>
      </p:sp>
      <p:pic>
        <p:nvPicPr>
          <p:cNvPr id="114" name="Shape 11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t-stat, p-value reporting</a:t>
            </a:r>
            <a:endParaRPr/>
          </a:p>
        </p:txBody>
      </p:sp>
      <p:pic>
        <p:nvPicPr>
          <p:cNvPr id="120" name="Shape 120"/>
          <p:cNvPicPr preferRelativeResize="0"/>
          <p:nvPr/>
        </p:nvPicPr>
        <p:blipFill>
          <a:blip r:embed="rId3">
            <a:alphaModFix/>
          </a:blip>
          <a:stretch>
            <a:fillRect/>
          </a:stretch>
        </p:blipFill>
        <p:spPr>
          <a:xfrm>
            <a:off x="2499250" y="1152475"/>
            <a:ext cx="6084100" cy="1277325"/>
          </a:xfrm>
          <a:prstGeom prst="rect">
            <a:avLst/>
          </a:prstGeom>
          <a:noFill/>
          <a:ln>
            <a:noFill/>
          </a:ln>
        </p:spPr>
      </p:pic>
      <p:sp>
        <p:nvSpPr>
          <p:cNvPr id="121" name="Shape 121"/>
          <p:cNvSpPr txBox="1"/>
          <p:nvPr/>
        </p:nvSpPr>
        <p:spPr>
          <a:xfrm>
            <a:off x="2499250" y="1903375"/>
            <a:ext cx="987900" cy="468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solidFill>
                  <a:schemeClr val="dk1"/>
                </a:solidFill>
              </a:rPr>
              <a:t>βˆ</a:t>
            </a:r>
            <a:r>
              <a:rPr baseline="-25000" lang="en" sz="1800">
                <a:solidFill>
                  <a:schemeClr val="dk1"/>
                </a:solidFill>
              </a:rPr>
              <a:t>1 </a:t>
            </a:r>
            <a:endParaRPr/>
          </a:p>
        </p:txBody>
      </p:sp>
      <p:sp>
        <p:nvSpPr>
          <p:cNvPr id="122" name="Shape 122"/>
          <p:cNvSpPr txBox="1"/>
          <p:nvPr/>
        </p:nvSpPr>
        <p:spPr>
          <a:xfrm>
            <a:off x="2499250" y="1598575"/>
            <a:ext cx="987900" cy="468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chemeClr val="dk1"/>
                </a:solidFill>
              </a:rPr>
              <a:t>βˆ</a:t>
            </a:r>
            <a:r>
              <a:rPr baseline="-25000" lang="en" sz="1800">
                <a:solidFill>
                  <a:schemeClr val="dk1"/>
                </a:solidFill>
              </a:rPr>
              <a:t>0</a:t>
            </a:r>
            <a:endParaRPr/>
          </a:p>
        </p:txBody>
      </p:sp>
      <p:sp>
        <p:nvSpPr>
          <p:cNvPr id="123" name="Shape 123"/>
          <p:cNvSpPr txBox="1"/>
          <p:nvPr/>
        </p:nvSpPr>
        <p:spPr>
          <a:xfrm>
            <a:off x="552125" y="2760650"/>
            <a:ext cx="7334700" cy="85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As you can see, both the intercept and </a:t>
            </a:r>
            <a:r>
              <a:rPr lang="en" sz="1800"/>
              <a:t>coefficient</a:t>
            </a:r>
            <a:r>
              <a:rPr lang="en" sz="1800"/>
              <a:t> are statistically significant at all levels of confidence and therefore the null must be rejected. </a:t>
            </a:r>
            <a:endParaRPr sz="1800"/>
          </a:p>
        </p:txBody>
      </p:sp>
      <p:pic>
        <p:nvPicPr>
          <p:cNvPr id="124" name="Shape 124"/>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