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x_t is the input at time step t. For example, x_1 could be a one-hot vector corresponding to the second word of a sentence.</a:t>
            </a:r>
            <a:br>
              <a:rPr lang="en"/>
            </a:br>
            <a:r>
              <a:rPr lang="en"/>
              <a:t>s_t is the hidden state at time step t. It’s the “memory” of the network. s_t is calculated based on the previous hidden state and the input at the current step: s_t=f(Ux_t + Ws_{t-1}). The function f usually is a nonlinearity such as tanh or ReLU.  s_{-1}, which is required to calculate the first hidden state, is typically initialized to all zeroes.</a:t>
            </a:r>
            <a:br>
              <a:rPr lang="en"/>
            </a:br>
            <a:r>
              <a:rPr lang="en"/>
              <a:t>o_t is the output at step t. For example, if we wanted to predict the next word in a sentence it would be a vector of probabilities across our vocabulary. o_t = \mathrm{softmax}(Vs_t).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Recurrent Neural Networks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Usage</a:t>
            </a:r>
            <a:endParaRPr/>
          </a:p>
        </p:txBody>
      </p:sp>
      <p:sp>
        <p:nvSpPr>
          <p:cNvPr id="113" name="Shape 113"/>
          <p:cNvSpPr txBox="1"/>
          <p:nvPr>
            <p:ph idx="1" type="body"/>
          </p:nvPr>
        </p:nvSpPr>
        <p:spPr>
          <a:xfrm>
            <a:off x="311700" y="1152475"/>
            <a:ext cx="8520600" cy="3860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sometimes useful to stack several recurrent layers one after the other in order to increase the representational power of a network. In such a setup, you have to get all of the intermediate layers to </a:t>
            </a:r>
            <a:r>
              <a:rPr b="1" lang="en"/>
              <a:t>return full sequence of outputs:</a:t>
            </a:r>
            <a:endParaRPr b="1"/>
          </a:p>
          <a:p>
            <a:pPr indent="0" lvl="0" marL="0">
              <a:spcBef>
                <a:spcPts val="1600"/>
              </a:spcBef>
              <a:spcAft>
                <a:spcPts val="1600"/>
              </a:spcAft>
              <a:buNone/>
            </a:pPr>
            <a:br>
              <a:rPr lang="en"/>
            </a:br>
            <a:r>
              <a:rPr lang="en"/>
              <a:t>&gt;&gt;&gt; model = Sequential()</a:t>
            </a:r>
            <a:br>
              <a:rPr lang="en"/>
            </a:br>
            <a:r>
              <a:rPr lang="en"/>
              <a:t>&gt;&gt;&gt; model.add(Embedding(10000, 32))</a:t>
            </a:r>
            <a:br>
              <a:rPr lang="en"/>
            </a:br>
            <a:r>
              <a:rPr lang="en"/>
              <a:t>&gt;&gt;&gt; model.add(SimpleRNN(32, return_sequences=True))</a:t>
            </a:r>
            <a:br>
              <a:rPr lang="en"/>
            </a:br>
            <a:r>
              <a:rPr lang="en"/>
              <a:t>&gt;&gt;&gt; model.add(SimpleRNN(32, return_sequences=True))</a:t>
            </a:r>
            <a:br>
              <a:rPr lang="en"/>
            </a:br>
            <a:r>
              <a:rPr lang="en"/>
              <a:t>&gt;&gt;&gt; model.add(SimpleRNN(32, return_sequences=True))</a:t>
            </a:r>
            <a:br>
              <a:rPr lang="en"/>
            </a:br>
            <a:r>
              <a:rPr lang="en"/>
              <a:t>&gt;&gt;&gt; model.add(SimpleRNN(32))</a:t>
            </a:r>
            <a:br>
              <a:rPr lang="en"/>
            </a:br>
            <a:r>
              <a:rPr lang="en"/>
              <a:t>&gt;&gt;&gt; model.summary()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Layers so far</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Both Dense and Covnets we have used so far have had no memory. Each input shown to them is processed independently, with no state kept in between input. These are called feedforward networks. </a:t>
            </a:r>
            <a:endParaRPr/>
          </a:p>
          <a:p>
            <a:pPr indent="-342900" lvl="0" marL="457200" rtl="0">
              <a:spcBef>
                <a:spcPts val="0"/>
              </a:spcBef>
              <a:spcAft>
                <a:spcPts val="0"/>
              </a:spcAft>
              <a:buSzPts val="1800"/>
              <a:buChar char="-"/>
            </a:pPr>
            <a:r>
              <a:rPr lang="en"/>
              <a:t>In contrast, as you’re reading the present sentence, you’re processing it word by word—or rather, eye saccade by eye saccade—while keeping memories of what came before; this gives you a fluid representation of the meaning conveyed by this sentence.</a:t>
            </a:r>
            <a:endParaRPr/>
          </a:p>
          <a:p>
            <a:pPr indent="-342900" lvl="0" marL="457200">
              <a:spcBef>
                <a:spcPts val="0"/>
              </a:spcBef>
              <a:spcAft>
                <a:spcPts val="0"/>
              </a:spcAft>
              <a:buSzPts val="1800"/>
              <a:buChar char="-"/>
            </a:pPr>
            <a:r>
              <a:rPr lang="en"/>
              <a:t>A recurrent neural network adopts the same principle, it processes sequences by iterating through the sequence elements and maintaining a state containing information relative to what it has seen so far.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In simple words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idea behind RNNs is to make use of sequential information. In a traditional neural network we assume that all inputs (and outputs) are independent of each other. But for many tasks that’s a very bad idea. </a:t>
            </a:r>
            <a:endParaRPr/>
          </a:p>
          <a:p>
            <a:pPr indent="-342900" lvl="0" marL="457200" rtl="0">
              <a:spcBef>
                <a:spcPts val="0"/>
              </a:spcBef>
              <a:spcAft>
                <a:spcPts val="0"/>
              </a:spcAft>
              <a:buSzPts val="1800"/>
              <a:buChar char="-"/>
            </a:pPr>
            <a:r>
              <a:rPr lang="en"/>
              <a:t>If you want to predict the next word in a sentence you better know which words came before it. RNNs are called recurrent because they perform the same task for every element of a sequence, with the output being depended on the previous computations. </a:t>
            </a:r>
            <a:endParaRPr/>
          </a:p>
          <a:p>
            <a:pPr indent="-342900" lvl="0" marL="457200">
              <a:spcBef>
                <a:spcPts val="0"/>
              </a:spcBef>
              <a:spcAft>
                <a:spcPts val="0"/>
              </a:spcAft>
              <a:buSzPts val="1800"/>
              <a:buChar char="-"/>
            </a:pPr>
            <a:r>
              <a:rPr lang="en"/>
              <a:t>Another way to think about RNNs is that they have a “memory” which captures information about what has been calculated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4" name="Shape 74"/>
          <p:cNvPicPr preferRelativeResize="0"/>
          <p:nvPr/>
        </p:nvPicPr>
        <p:blipFill>
          <a:blip r:embed="rId3">
            <a:alphaModFix/>
          </a:blip>
          <a:stretch>
            <a:fillRect/>
          </a:stretch>
        </p:blipFill>
        <p:spPr>
          <a:xfrm>
            <a:off x="616613" y="1199163"/>
            <a:ext cx="7572375" cy="303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PseudoCode</a:t>
            </a:r>
            <a:endParaRPr/>
          </a:p>
        </p:txBody>
      </p:sp>
      <p:sp>
        <p:nvSpPr>
          <p:cNvPr id="80" name="Shape 80"/>
          <p:cNvSpPr txBox="1"/>
          <p:nvPr>
            <p:ph idx="1" type="body"/>
          </p:nvPr>
        </p:nvSpPr>
        <p:spPr>
          <a:xfrm>
            <a:off x="311700" y="1152475"/>
            <a:ext cx="8737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state_t = 0  ← </a:t>
            </a:r>
            <a:r>
              <a:rPr b="1" i="1" lang="en"/>
              <a:t>Initialized state</a:t>
            </a:r>
            <a:br>
              <a:rPr lang="en"/>
            </a:br>
            <a:r>
              <a:rPr lang="en"/>
              <a:t>for input_t in input_sequence: ←</a:t>
            </a:r>
            <a:r>
              <a:rPr b="1" i="1" lang="en"/>
              <a:t> #The state at t Iterates over sequence elements</a:t>
            </a:r>
            <a:br>
              <a:rPr b="1" i="1" lang="en"/>
            </a:br>
            <a:r>
              <a:rPr lang="en"/>
              <a:t>￼￼￼￼	output_t = f(input_t, state_t)</a:t>
            </a:r>
            <a:br>
              <a:rPr lang="en"/>
            </a:br>
            <a:r>
              <a:rPr lang="en"/>
              <a:t>	state_t = output_t ←</a:t>
            </a:r>
            <a:r>
              <a:rPr b="1" i="1" lang="en"/>
              <a:t> #The previous output becomes the state for the next iteration.</a:t>
            </a:r>
            <a:endParaRPr b="1" i="1"/>
          </a:p>
          <a:p>
            <a:pPr indent="0" lvl="0" marL="0">
              <a:spcBef>
                <a:spcPts val="1600"/>
              </a:spcBef>
              <a:spcAft>
                <a:spcPts val="0"/>
              </a:spcAft>
              <a:buNone/>
            </a:pPr>
            <a:r>
              <a:rPr i="1" lang="en"/>
              <a:t>state_t = 0</a:t>
            </a:r>
            <a:br>
              <a:rPr i="1" lang="en"/>
            </a:br>
            <a:r>
              <a:rPr i="1" lang="en"/>
              <a:t>for input_t in input_sequence:</a:t>
            </a:r>
            <a:br>
              <a:rPr i="1" lang="en"/>
            </a:br>
            <a:r>
              <a:rPr i="1" lang="en"/>
              <a:t>    output_t = </a:t>
            </a:r>
            <a:r>
              <a:rPr b="1" lang="en"/>
              <a:t>activation(dot(W, input_t) + dot(U, state_t) + b)</a:t>
            </a:r>
            <a:br>
              <a:rPr i="1" lang="en"/>
            </a:br>
            <a:r>
              <a:rPr i="1" lang="en"/>
              <a:t>    state_t = output_t</a:t>
            </a:r>
            <a:br>
              <a:rPr b="1" i="1" lang="en"/>
            </a:br>
            <a:endParaRPr b="1" i="1"/>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927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 Use cases</a:t>
            </a:r>
            <a:endParaRPr/>
          </a:p>
        </p:txBody>
      </p:sp>
      <p:sp>
        <p:nvSpPr>
          <p:cNvPr id="86" name="Shape 86"/>
          <p:cNvSpPr txBox="1"/>
          <p:nvPr>
            <p:ph idx="1" type="body"/>
          </p:nvPr>
        </p:nvSpPr>
        <p:spPr>
          <a:xfrm>
            <a:off x="311700" y="8001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Easy enough: in summary, an RNN is a for loop that reuses quantities computed during the previous iteration of the loop, nothing more.</a:t>
            </a:r>
            <a:endParaRPr/>
          </a:p>
          <a:p>
            <a:pPr indent="0" lvl="0" marL="0">
              <a:spcBef>
                <a:spcPts val="1600"/>
              </a:spcBef>
              <a:spcAft>
                <a:spcPts val="0"/>
              </a:spcAft>
              <a:buNone/>
            </a:pPr>
            <a:r>
              <a:rPr lang="en"/>
              <a:t>So far, RNN have found greatest success in NLP and Language modelling. Together with convolutional Neural Networks, RNNs have also been used as part of a model to generate descriptions for unlabeled images.</a:t>
            </a:r>
            <a:endParaRPr/>
          </a:p>
          <a:p>
            <a:pPr indent="0" lvl="0" marL="0">
              <a:spcBef>
                <a:spcPts val="1600"/>
              </a:spcBef>
              <a:spcAft>
                <a:spcPts val="1600"/>
              </a:spcAft>
              <a:buNone/>
            </a:pPr>
            <a:r>
              <a:t/>
            </a:r>
            <a:endParaRPr/>
          </a:p>
        </p:txBody>
      </p:sp>
      <p:pic>
        <p:nvPicPr>
          <p:cNvPr id="87" name="Shape 87"/>
          <p:cNvPicPr preferRelativeResize="0"/>
          <p:nvPr/>
        </p:nvPicPr>
        <p:blipFill>
          <a:blip r:embed="rId3">
            <a:alphaModFix/>
          </a:blip>
          <a:stretch>
            <a:fillRect/>
          </a:stretch>
        </p:blipFill>
        <p:spPr>
          <a:xfrm>
            <a:off x="-964325" y="237025"/>
            <a:ext cx="10168724" cy="468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RNNs: Tricky</a:t>
            </a:r>
            <a:endParaRPr/>
          </a:p>
        </p:txBody>
      </p:sp>
      <p:sp>
        <p:nvSpPr>
          <p:cNvPr id="93" name="Shape 93"/>
          <p:cNvSpPr txBox="1"/>
          <p:nvPr>
            <p:ph idx="1" type="body"/>
          </p:nvPr>
        </p:nvSpPr>
        <p:spPr>
          <a:xfrm>
            <a:off x="266575" y="10848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Training a RNN is similar to training a traditional Neural Network. We also use the backpropagation algorithm, but with a little twist. Because the parameters are shared by all time steps in the network, the gradient at each output depends not only on the calculations of the current time step, but also the previous time steps. For example, in order to calculate the gradient at t=4 we would need to backpropagate 3 steps and sum up the gradients. This is called Backpropagation Through Time (BPTT).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RNN’s in Keras</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most common RNN layer in Keras is </a:t>
            </a:r>
            <a:r>
              <a:rPr lang="en"/>
              <a:t>SimpleRNN .</a:t>
            </a:r>
            <a:endParaRPr/>
          </a:p>
          <a:p>
            <a:pPr indent="-342900" lvl="0" marL="457200" rtl="0">
              <a:spcBef>
                <a:spcPts val="0"/>
              </a:spcBef>
              <a:spcAft>
                <a:spcPts val="0"/>
              </a:spcAft>
              <a:buSzPts val="1800"/>
              <a:buChar char="-"/>
            </a:pPr>
            <a:r>
              <a:rPr lang="en"/>
              <a:t>Like all recurrent layers in Keras, SimpleRNN can be run in two different modes: it can return either the full sequences of successive outputs for each timestep (a 3D tensor of shape (batch_size, timesteps, output_features)) or only the last output for each input sequence (a 2D tensor of shape (batch_size, output_features)).</a:t>
            </a:r>
            <a:endParaRPr/>
          </a:p>
          <a:p>
            <a:pPr indent="-342900" lvl="0" marL="457200">
              <a:spcBef>
                <a:spcPts val="0"/>
              </a:spcBef>
              <a:spcAft>
                <a:spcPts val="0"/>
              </a:spcAft>
              <a:buSzPts val="1800"/>
              <a:buChar char="-"/>
            </a:pPr>
            <a:r>
              <a:rPr lang="en"/>
              <a:t>This is controlled by the </a:t>
            </a:r>
            <a:r>
              <a:rPr i="1" lang="en"/>
              <a:t>return_sequences</a:t>
            </a:r>
            <a:r>
              <a:rPr lang="en"/>
              <a:t> positional argument which accepts boolean values.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one is which?</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6" name="Shape 106"/>
          <p:cNvPicPr preferRelativeResize="0"/>
          <p:nvPr/>
        </p:nvPicPr>
        <p:blipFill>
          <a:blip r:embed="rId3">
            <a:alphaModFix/>
          </a:blip>
          <a:stretch>
            <a:fillRect/>
          </a:stretch>
        </p:blipFill>
        <p:spPr>
          <a:xfrm>
            <a:off x="398638" y="1185288"/>
            <a:ext cx="5000625" cy="1676400"/>
          </a:xfrm>
          <a:prstGeom prst="rect">
            <a:avLst/>
          </a:prstGeom>
          <a:noFill/>
          <a:ln>
            <a:noFill/>
          </a:ln>
        </p:spPr>
      </p:pic>
      <p:pic>
        <p:nvPicPr>
          <p:cNvPr id="107" name="Shape 107"/>
          <p:cNvPicPr preferRelativeResize="0"/>
          <p:nvPr/>
        </p:nvPicPr>
        <p:blipFill>
          <a:blip r:embed="rId4">
            <a:alphaModFix/>
          </a:blip>
          <a:stretch>
            <a:fillRect/>
          </a:stretch>
        </p:blipFill>
        <p:spPr>
          <a:xfrm>
            <a:off x="469125" y="3029275"/>
            <a:ext cx="5257800"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