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58" r:id="rId8"/>
    <p:sldId id="260" r:id="rId9"/>
    <p:sldId id="261" r:id="rId10"/>
    <p:sldId id="262" r:id="rId11"/>
    <p:sldId id="263" r:id="rId12"/>
    <p:sldId id="268" r:id="rId13"/>
    <p:sldId id="264" r:id="rId14"/>
    <p:sldId id="281" r:id="rId15"/>
    <p:sldId id="265" r:id="rId16"/>
    <p:sldId id="267" r:id="rId17"/>
    <p:sldId id="269" r:id="rId18"/>
    <p:sldId id="266" r:id="rId19"/>
    <p:sldId id="270" r:id="rId20"/>
    <p:sldId id="271" r:id="rId21"/>
    <p:sldId id="272" r:id="rId22"/>
    <p:sldId id="273" r:id="rId23"/>
    <p:sldId id="282" r:id="rId24"/>
    <p:sldId id="283" r:id="rId25"/>
    <p:sldId id="284" r:id="rId26"/>
    <p:sldId id="305" r:id="rId27"/>
    <p:sldId id="306" r:id="rId28"/>
    <p:sldId id="307" r:id="rId29"/>
    <p:sldId id="308" r:id="rId30"/>
    <p:sldId id="309" r:id="rId31"/>
    <p:sldId id="31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0" r:id="rId42"/>
    <p:sldId id="301" r:id="rId43"/>
    <p:sldId id="302" r:id="rId44"/>
    <p:sldId id="303" r:id="rId45"/>
    <p:sldId id="304" r:id="rId46"/>
    <p:sldId id="295" r:id="rId47"/>
    <p:sldId id="296" r:id="rId48"/>
    <p:sldId id="297" r:id="rId49"/>
    <p:sldId id="299" r:id="rId50"/>
    <p:sldId id="298" r:id="rId5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1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268" autoAdjust="0"/>
  </p:normalViewPr>
  <p:slideViewPr>
    <p:cSldViewPr snapToGrid="0">
      <p:cViewPr varScale="1">
        <p:scale>
          <a:sx n="114" d="100"/>
          <a:sy n="114" d="100"/>
        </p:scale>
        <p:origin x="34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9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8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6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06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01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4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0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6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8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8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1AB-C0DE-40D3-96F0-E9871E3E37DE}" type="datetimeFigureOut">
              <a:rPr lang="pl-PL" smtClean="0"/>
              <a:t>05.08.2017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1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14617" y="1194486"/>
            <a:ext cx="97783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”Hello, </a:t>
            </a:r>
          </a:p>
          <a:p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my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Mariusz”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862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9766" y="1215571"/>
            <a:ext cx="1161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„The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billion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dolar //   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mistake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9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72284" y="2631196"/>
            <a:ext cx="910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77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991013" y="2474753"/>
            <a:ext cx="740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9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1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396436" y="3393816"/>
            <a:ext cx="145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21" name="Łącznik prosty ze strzałką 20"/>
          <p:cNvCxnSpPr>
            <a:endCxn id="16" idx="1"/>
          </p:cNvCxnSpPr>
          <p:nvPr/>
        </p:nvCxnSpPr>
        <p:spPr>
          <a:xfrm>
            <a:off x="4637901" y="3624649"/>
            <a:ext cx="2202071" cy="3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8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</a:p>
          <a:p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pl-PL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412912" y="3396903"/>
            <a:ext cx="141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s=0x4f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7566450" y="4563414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7669427" y="4620905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68" y="4620904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0x4f</a:t>
            </a:r>
          </a:p>
        </p:txBody>
      </p:sp>
      <p:cxnSp>
        <p:nvCxnSpPr>
          <p:cNvPr id="17" name="Łącznik prosty ze strzałką 16"/>
          <p:cNvCxnSpPr>
            <a:endCxn id="16" idx="1"/>
          </p:cNvCxnSpPr>
          <p:nvPr/>
        </p:nvCxnSpPr>
        <p:spPr>
          <a:xfrm>
            <a:off x="4637901" y="3641124"/>
            <a:ext cx="2202067" cy="1164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82315" y="2655909"/>
            <a:ext cx="501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34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2629AF88-EC38-4E5D-AA19-28013FEFA39D}"/>
              </a:ext>
            </a:extLst>
          </p:cNvPr>
          <p:cNvSpPr/>
          <p:nvPr/>
        </p:nvSpPr>
        <p:spPr>
          <a:xfrm rot="16200000">
            <a:off x="3468848" y="4760752"/>
            <a:ext cx="1208015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0FB1E7FD-E5DE-4268-926E-709C74CFB4F1}"/>
              </a:ext>
            </a:extLst>
          </p:cNvPr>
          <p:cNvSpPr/>
          <p:nvPr/>
        </p:nvSpPr>
        <p:spPr>
          <a:xfrm rot="16200000">
            <a:off x="5106101" y="4290969"/>
            <a:ext cx="214758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7683F14B-E8B4-41D3-9246-3C0C75068C6C}"/>
              </a:ext>
            </a:extLst>
          </p:cNvPr>
          <p:cNvSpPr/>
          <p:nvPr/>
        </p:nvSpPr>
        <p:spPr>
          <a:xfrm rot="16200000">
            <a:off x="6634298" y="3712128"/>
            <a:ext cx="330526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C6BD66-3371-4513-BBBF-7DDB58DEF852}"/>
              </a:ext>
            </a:extLst>
          </p:cNvPr>
          <p:cNvSpPr txBox="1"/>
          <p:nvPr/>
        </p:nvSpPr>
        <p:spPr>
          <a:xfrm>
            <a:off x="685103" y="1035095"/>
            <a:ext cx="1098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Priviledge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escalation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9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43851" y="2314833"/>
            <a:ext cx="2380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429349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2329DAF-9148-4A4D-B105-8F99B7922CCE}"/>
              </a:ext>
            </a:extLst>
          </p:cNvPr>
          <p:cNvSpPr txBox="1"/>
          <p:nvPr/>
        </p:nvSpPr>
        <p:spPr>
          <a:xfrm>
            <a:off x="1893138" y="47585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2CF2BFF-3B92-488E-979B-CABEAD3B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9" y="2114027"/>
            <a:ext cx="8433731" cy="474397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1308C7E-E4C7-4956-8777-F8FD4B93CAB8}"/>
              </a:ext>
            </a:extLst>
          </p:cNvPr>
          <p:cNvSpPr txBox="1"/>
          <p:nvPr/>
        </p:nvSpPr>
        <p:spPr>
          <a:xfrm>
            <a:off x="947957" y="662730"/>
            <a:ext cx="5176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Copperplate Gothic Bold" panose="020E0705020206020404" pitchFamily="34" charset="0"/>
              </a:rPr>
              <a:t>NULL OR NOT NULL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791606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AFF46BE8-00F0-4732-BE38-4967E15748E9}"/>
              </a:ext>
            </a:extLst>
          </p:cNvPr>
          <p:cNvSpPr/>
          <p:nvPr/>
        </p:nvSpPr>
        <p:spPr>
          <a:xfrm>
            <a:off x="2533475" y="3716323"/>
            <a:ext cx="3565321" cy="545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755010" y="554300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 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4000" dirty="0">
                <a:latin typeface="Consolas" panose="020B0609020204030204" pitchFamily="49" charset="0"/>
              </a:rPr>
              <a:t> id = </a:t>
            </a:r>
            <a:r>
              <a:rPr lang="pl-PL" sz="4000" dirty="0" err="1">
                <a:latin typeface="Consolas" panose="020B0609020204030204" pitchFamily="49" charset="0"/>
              </a:rPr>
              <a:t>database.find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(id == 0)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(id);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54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3956AB8-50DD-4F65-A844-07D608B8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49" y="2801923"/>
            <a:ext cx="4623616" cy="398825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6F19D73-3AC3-4AA8-AB45-B9B362D4949F}"/>
              </a:ext>
            </a:extLst>
          </p:cNvPr>
          <p:cNvSpPr txBox="1"/>
          <p:nvPr/>
        </p:nvSpPr>
        <p:spPr>
          <a:xfrm>
            <a:off x="218114" y="385894"/>
            <a:ext cx="11811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err="1">
                <a:latin typeface="Joystix Monospace" panose="020B0609020001010101" pitchFamily="49" charset="-18"/>
              </a:rPr>
              <a:t>Computer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  <a:r>
              <a:rPr lang="pl-PL" sz="6000" dirty="0" err="1">
                <a:latin typeface="Joystix Monospace" panose="020B0609020001010101" pitchFamily="49" charset="-18"/>
              </a:rPr>
              <a:t>Thinking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</a:p>
          <a:p>
            <a:pPr algn="ctr"/>
            <a:r>
              <a:rPr lang="pl-PL" sz="6000" dirty="0"/>
              <a:t>vs</a:t>
            </a:r>
          </a:p>
          <a:p>
            <a:pPr algn="ctr"/>
            <a:r>
              <a:rPr lang="pl-PL" sz="6000" dirty="0">
                <a:latin typeface="Consolas" panose="020B0609020204030204" pitchFamily="49" charset="0"/>
              </a:rPr>
              <a:t>Object </a:t>
            </a:r>
            <a:r>
              <a:rPr lang="pl-PL" sz="6000" dirty="0" err="1">
                <a:latin typeface="Consolas" panose="020B0609020204030204" pitchFamily="49" charset="0"/>
              </a:rPr>
              <a:t>Thinking</a:t>
            </a:r>
            <a:endParaRPr lang="pl-PL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1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824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271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384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0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Hello.</a:t>
            </a:r>
          </a:p>
        </p:txBody>
      </p:sp>
    </p:spTree>
    <p:extLst>
      <p:ext uri="{BB962C8B-B14F-4D97-AF65-F5344CB8AC3E}">
        <p14:creationId xmlns:p14="http://schemas.microsoft.com/office/powerpoint/2010/main" val="74574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1" y="847288"/>
            <a:ext cx="3429492" cy="520117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616166" y="1907550"/>
            <a:ext cx="537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to do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1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Are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you</a:t>
            </a:r>
            <a:r>
              <a:rPr lang="pl-PL" sz="4000" dirty="0">
                <a:latin typeface="Consolas" panose="020B0609020204030204" pitchFamily="49" charset="0"/>
              </a:rPr>
              <a:t> NULL?</a:t>
            </a:r>
          </a:p>
        </p:txBody>
      </p:sp>
    </p:spTree>
    <p:extLst>
      <p:ext uri="{BB962C8B-B14F-4D97-AF65-F5344CB8AC3E}">
        <p14:creationId xmlns:p14="http://schemas.microsoft.com/office/powerpoint/2010/main" val="3945731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Are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you</a:t>
            </a:r>
            <a:r>
              <a:rPr lang="pl-PL" sz="4000" dirty="0">
                <a:latin typeface="Consolas" panose="020B0609020204030204" pitchFamily="49" charset="0"/>
              </a:rPr>
              <a:t> NULL?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6BCFB8-DDFA-402B-B1F7-17D5EEEE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28" y="3002160"/>
            <a:ext cx="2519494" cy="37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679509" y="2886440"/>
            <a:ext cx="1109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(String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66277E5-41C3-4E2E-8CE0-980E0E92B625}"/>
              </a:ext>
            </a:extLst>
          </p:cNvPr>
          <p:cNvCxnSpPr>
            <a:cxnSpLocks/>
          </p:cNvCxnSpPr>
          <p:nvPr/>
        </p:nvCxnSpPr>
        <p:spPr>
          <a:xfrm>
            <a:off x="5058561" y="3305262"/>
            <a:ext cx="2793534" cy="0"/>
          </a:xfrm>
          <a:prstGeom prst="line">
            <a:avLst/>
          </a:prstGeom>
          <a:ln w="76200">
            <a:solidFill>
              <a:srgbClr val="FF0000">
                <a:alpha val="7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62FA78-B5EE-436F-BF34-03C1D1363E13}"/>
              </a:ext>
            </a:extLst>
          </p:cNvPr>
          <p:cNvSpPr txBox="1"/>
          <p:nvPr/>
        </p:nvSpPr>
        <p:spPr>
          <a:xfrm>
            <a:off x="3783436" y="2092254"/>
            <a:ext cx="583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>
                <a:latin typeface="Consolas" panose="020B0609020204030204" pitchFamily="49" charset="0"/>
              </a:rPr>
              <a:t>getByNameOrNullIfNotFound</a:t>
            </a:r>
            <a:endParaRPr lang="pl-PL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AC11407-E352-4EB4-841A-8061F543A7F4}"/>
              </a:ext>
            </a:extLst>
          </p:cNvPr>
          <p:cNvSpPr txBox="1"/>
          <p:nvPr/>
        </p:nvSpPr>
        <p:spPr>
          <a:xfrm>
            <a:off x="1837189" y="494950"/>
            <a:ext cx="81037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 err="1">
                <a:latin typeface="Slow Motion" panose="02000000000000000000" pitchFamily="2" charset="0"/>
              </a:rPr>
              <a:t>Slow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  <a:r>
              <a:rPr lang="pl-PL" sz="15000" dirty="0" err="1">
                <a:latin typeface="Slow Motion" panose="02000000000000000000" pitchFamily="2" charset="0"/>
              </a:rPr>
              <a:t>Failing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</a:p>
          <a:p>
            <a:pPr algn="ctr"/>
            <a:r>
              <a:rPr lang="pl-PL" sz="9600" dirty="0"/>
              <a:t>vs</a:t>
            </a:r>
          </a:p>
          <a:p>
            <a:pPr algn="ctr"/>
            <a:r>
              <a:rPr lang="pl-PL" sz="9600" dirty="0" err="1">
                <a:latin typeface="Barbatrick" panose="02000400000000000000" pitchFamily="2" charset="0"/>
              </a:rPr>
              <a:t>Failing</a:t>
            </a:r>
            <a:r>
              <a:rPr lang="pl-PL" sz="9600" dirty="0">
                <a:latin typeface="Barbatrick" panose="02000400000000000000" pitchFamily="2" charset="0"/>
              </a:rPr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47147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14F46C98-68F4-4BAC-B981-D4710C4A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46" y="2812351"/>
            <a:ext cx="3731064" cy="373106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5DF9EC1-8882-4AEC-96EB-B3B3696BA7CD}"/>
              </a:ext>
            </a:extLst>
          </p:cNvPr>
          <p:cNvSpPr txBox="1"/>
          <p:nvPr/>
        </p:nvSpPr>
        <p:spPr>
          <a:xfrm>
            <a:off x="796954" y="444617"/>
            <a:ext cx="1051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err="1">
                <a:latin typeface="Consolas" panose="020B0609020204030204" pitchFamily="49" charset="0"/>
              </a:rPr>
              <a:t>Use</a:t>
            </a:r>
            <a:r>
              <a:rPr lang="pl-PL" sz="5400" dirty="0">
                <a:latin typeface="Consolas" panose="020B0609020204030204" pitchFamily="49" charset="0"/>
              </a:rPr>
              <a:t> NULL and </a:t>
            </a:r>
            <a:r>
              <a:rPr lang="pl-PL" sz="5400" dirty="0" err="1">
                <a:latin typeface="Consolas" panose="020B0609020204030204" pitchFamily="49" charset="0"/>
              </a:rPr>
              <a:t>die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slowly</a:t>
            </a:r>
            <a:r>
              <a:rPr lang="pl-PL" sz="5400" dirty="0">
                <a:latin typeface="Consolas" panose="020B0609020204030204" pitchFamily="49" charset="0"/>
              </a:rPr>
              <a:t>, </a:t>
            </a:r>
            <a:r>
              <a:rPr lang="pl-PL" sz="5400" dirty="0" err="1">
                <a:latin typeface="Consolas" panose="020B0609020204030204" pitchFamily="49" charset="0"/>
              </a:rPr>
              <a:t>killing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others</a:t>
            </a:r>
            <a:r>
              <a:rPr lang="pl-PL" sz="5400" dirty="0">
                <a:latin typeface="Consolas" panose="020B0609020204030204" pitchFamily="49" charset="0"/>
              </a:rPr>
              <a:t> on the </a:t>
            </a:r>
            <a:r>
              <a:rPr lang="pl-PL" sz="5400" dirty="0" err="1">
                <a:latin typeface="Consolas" panose="020B0609020204030204" pitchFamily="49" charset="0"/>
              </a:rPr>
              <a:t>way</a:t>
            </a:r>
            <a:endParaRPr lang="pl-PL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3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55DE0E0-B673-49CC-B282-BD94CB9999CE}"/>
              </a:ext>
            </a:extLst>
          </p:cNvPr>
          <p:cNvSpPr/>
          <p:nvPr/>
        </p:nvSpPr>
        <p:spPr>
          <a:xfrm>
            <a:off x="2575420" y="3523376"/>
            <a:ext cx="7994708" cy="11325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9E5D0CE-2437-4081-B388-1EBA0328736E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346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532661" y="1472306"/>
            <a:ext cx="112923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employees.containsKey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3107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452763" y="1445673"/>
            <a:ext cx="112923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</a:t>
            </a:r>
            <a:r>
              <a:rPr lang="pl-PL" sz="4000" dirty="0">
                <a:latin typeface="Consolas" panose="020B0609020204030204" pitchFamily="49" charset="0"/>
              </a:rPr>
              <a:t> = </a:t>
            </a:r>
            <a:r>
              <a:rPr lang="pl-PL" sz="4000" dirty="0" err="1">
                <a:latin typeface="Consolas" panose="020B0609020204030204" pitchFamily="49" charset="0"/>
              </a:rPr>
              <a:t>Map.search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found.hasNext</a:t>
            </a:r>
            <a:r>
              <a:rPr lang="pl-PL" sz="4000" dirty="0">
                <a:latin typeface="Consolas" panose="020B0609020204030204" pitchFamily="49" charset="0"/>
              </a:rPr>
              <a:t>())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found.next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70999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47C1C79-9707-49C8-ADCF-8A6D53F61C1F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NullObjectPattern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B9A1579-941B-4023-B11C-3D203713FA02}"/>
              </a:ext>
            </a:extLst>
          </p:cNvPr>
          <p:cNvSpPr/>
          <p:nvPr/>
        </p:nvSpPr>
        <p:spPr>
          <a:xfrm>
            <a:off x="825623" y="1305018"/>
            <a:ext cx="11061577" cy="5237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22BF999-9154-4F45-9D21-16A8E9E3B508}"/>
              </a:ext>
            </a:extLst>
          </p:cNvPr>
          <p:cNvSpPr/>
          <p:nvPr/>
        </p:nvSpPr>
        <p:spPr>
          <a:xfrm>
            <a:off x="275208" y="0"/>
            <a:ext cx="117362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{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static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readonly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Employee</a:t>
            </a:r>
            <a:r>
              <a:rPr lang="pl-PL" sz="4000" dirty="0"/>
              <a:t> </a:t>
            </a:r>
            <a:r>
              <a:rPr lang="pl-PL" sz="4000" dirty="0" err="1"/>
              <a:t>Null</a:t>
            </a:r>
            <a:r>
              <a:rPr lang="pl-PL" sz="4000" dirty="0"/>
              <a:t> =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/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();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private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 :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     {</a:t>
            </a:r>
          </a:p>
          <a:p>
            <a:r>
              <a:rPr lang="pl-PL" sz="4000" dirty="0"/>
              <a:t>		</a:t>
            </a:r>
            <a:r>
              <a:rPr lang="pl-PL" sz="4000" dirty="0">
                <a:solidFill>
                  <a:srgbClr val="0070C0"/>
                </a:solidFill>
              </a:rPr>
              <a:t>public </a:t>
            </a:r>
            <a:r>
              <a:rPr lang="pl-PL" sz="4000" dirty="0" err="1">
                <a:solidFill>
                  <a:srgbClr val="0070C0"/>
                </a:solidFill>
              </a:rPr>
              <a:t>override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void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SomeMethod</a:t>
            </a:r>
            <a:r>
              <a:rPr lang="pl-PL" sz="4000" dirty="0"/>
              <a:t>()</a:t>
            </a:r>
          </a:p>
          <a:p>
            <a:r>
              <a:rPr lang="pl-PL" sz="4000" dirty="0"/>
              <a:t>		{</a:t>
            </a:r>
          </a:p>
          <a:p>
            <a:r>
              <a:rPr lang="pl-PL" sz="4000" dirty="0"/>
              <a:t>			</a:t>
            </a:r>
            <a:r>
              <a:rPr lang="pl-PL" sz="4000" dirty="0">
                <a:solidFill>
                  <a:srgbClr val="00B050"/>
                </a:solidFill>
              </a:rPr>
              <a:t>//</a:t>
            </a:r>
            <a:r>
              <a:rPr lang="pl-PL" sz="4000" dirty="0" err="1">
                <a:solidFill>
                  <a:srgbClr val="00B050"/>
                </a:solidFill>
              </a:rPr>
              <a:t>purposfully</a:t>
            </a:r>
            <a:r>
              <a:rPr lang="pl-PL" sz="4000" dirty="0">
                <a:solidFill>
                  <a:srgbClr val="00B050"/>
                </a:solidFill>
              </a:rPr>
              <a:t> </a:t>
            </a:r>
            <a:r>
              <a:rPr lang="pl-PL" sz="4000" dirty="0" err="1">
                <a:solidFill>
                  <a:srgbClr val="00B050"/>
                </a:solidFill>
              </a:rPr>
              <a:t>provides</a:t>
            </a:r>
            <a:r>
              <a:rPr lang="pl-PL" sz="4000" dirty="0">
                <a:solidFill>
                  <a:srgbClr val="00B050"/>
                </a:solidFill>
              </a:rPr>
              <a:t> no </a:t>
            </a:r>
            <a:r>
              <a:rPr lang="pl-PL" sz="4000" dirty="0" err="1">
                <a:solidFill>
                  <a:srgbClr val="00B050"/>
                </a:solidFill>
              </a:rPr>
              <a:t>behavior</a:t>
            </a:r>
            <a:endParaRPr lang="pl-PL" sz="4000" dirty="0">
              <a:solidFill>
                <a:srgbClr val="00B050"/>
              </a:solidFill>
            </a:endParaRPr>
          </a:p>
          <a:p>
            <a:r>
              <a:rPr lang="pl-PL" sz="4000" dirty="0"/>
              <a:t>		}</a:t>
            </a:r>
          </a:p>
          <a:p>
            <a:r>
              <a:rPr lang="pl-PL" sz="4000" dirty="0"/>
              <a:t>     }</a:t>
            </a:r>
          </a:p>
          <a:p>
            <a:r>
              <a:rPr lang="pl-PL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0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{nenio}</a:t>
            </a:r>
          </a:p>
        </p:txBody>
      </p:sp>
    </p:spTree>
    <p:extLst>
      <p:ext uri="{BB962C8B-B14F-4D97-AF65-F5344CB8AC3E}">
        <p14:creationId xmlns:p14="http://schemas.microsoft.com/office/powerpoint/2010/main" val="284063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89D5B25-9098-4337-95E6-2EDF7BA9DE75}"/>
              </a:ext>
            </a:extLst>
          </p:cNvPr>
          <p:cNvSpPr/>
          <p:nvPr/>
        </p:nvSpPr>
        <p:spPr>
          <a:xfrm>
            <a:off x="2583402" y="3506680"/>
            <a:ext cx="6001305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46621" y="34457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Employee.Null</a:t>
            </a:r>
            <a:r>
              <a:rPr lang="pl-PL" sz="4000" dirty="0">
                <a:latin typeface="Consolas" panose="020B0609020204030204" pitchFamily="49" charset="0"/>
              </a:rPr>
              <a:t>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41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C5C471E-F1A8-4AFB-B413-86EE3EAC39AD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MayObjectPattern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65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2823995" y="1836024"/>
            <a:ext cx="7500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Maybe</a:t>
            </a:r>
            <a:r>
              <a:rPr lang="pl-PL" sz="4000" dirty="0">
                <a:latin typeface="Consolas" panose="020B0609020204030204" pitchFamily="49" charset="0"/>
              </a:rPr>
              <a:t>&lt;T&gt;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HasValue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T Value();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7729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2699709" y="117693"/>
            <a:ext cx="73409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Some</a:t>
            </a:r>
            <a:r>
              <a:rPr lang="pl-PL" sz="3600" dirty="0">
                <a:latin typeface="Consolas" panose="020B0609020204030204" pitchFamily="49" charset="0"/>
              </a:rPr>
              <a:t>&lt;T&gt;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readonly</a:t>
            </a:r>
            <a:r>
              <a:rPr lang="pl-PL" sz="3600" dirty="0">
                <a:latin typeface="Consolas" panose="020B0609020204030204" pitchFamily="49" charset="0"/>
              </a:rPr>
              <a:t> T </a:t>
            </a:r>
            <a:r>
              <a:rPr lang="pl-PL" sz="3600" dirty="0" err="1">
                <a:latin typeface="Consolas" panose="020B0609020204030204" pitchFamily="49" charset="0"/>
              </a:rPr>
              <a:t>t</a:t>
            </a:r>
            <a:r>
              <a:rPr lang="pl-PL" sz="3600" dirty="0">
                <a:latin typeface="Consolas" panose="020B0609020204030204" pitchFamily="49" charset="0"/>
              </a:rPr>
              <a:t>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3600" dirty="0"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Some</a:t>
            </a:r>
            <a:r>
              <a:rPr lang="pl-PL" sz="3600" dirty="0">
                <a:latin typeface="Consolas" panose="020B0609020204030204" pitchFamily="49" charset="0"/>
              </a:rPr>
              <a:t>(T t)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pl-PL" sz="3600" dirty="0">
                <a:latin typeface="Consolas" panose="020B0609020204030204" pitchFamily="49" charset="0"/>
              </a:rPr>
              <a:t>.t = t;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36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HasValue</a:t>
            </a:r>
            <a:r>
              <a:rPr lang="pl-PL" sz="3600" dirty="0">
                <a:latin typeface="Consolas" panose="020B0609020204030204" pitchFamily="49" charset="0"/>
              </a:rPr>
              <a:t>()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3600" dirty="0">
                <a:latin typeface="Consolas" panose="020B0609020204030204" pitchFamily="49" charset="0"/>
              </a:rPr>
              <a:t> </a:t>
            </a:r>
            <a:r>
              <a:rPr lang="pl-PL" sz="3600" dirty="0" err="1">
                <a:latin typeface="Consolas" panose="020B0609020204030204" pitchFamily="49" charset="0"/>
              </a:rPr>
              <a:t>true</a:t>
            </a:r>
            <a:r>
              <a:rPr lang="pl-PL" sz="3600" dirty="0">
                <a:latin typeface="Consolas" panose="020B0609020204030204" pitchFamily="49" charset="0"/>
              </a:rPr>
              <a:t>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3600" dirty="0">
                <a:latin typeface="Consolas" panose="020B0609020204030204" pitchFamily="49" charset="0"/>
              </a:rPr>
              <a:t> T Value() {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	</a:t>
            </a:r>
            <a:r>
              <a:rPr lang="pl-PL" sz="3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3600" dirty="0">
                <a:latin typeface="Consolas" panose="020B0609020204030204" pitchFamily="49" charset="0"/>
              </a:rPr>
              <a:t> t;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36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2073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21F81F5-4A9F-4236-B058-E296E34D44B6}"/>
              </a:ext>
            </a:extLst>
          </p:cNvPr>
          <p:cNvSpPr txBox="1"/>
          <p:nvPr/>
        </p:nvSpPr>
        <p:spPr>
          <a:xfrm>
            <a:off x="426128" y="268614"/>
            <a:ext cx="115853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None</a:t>
            </a:r>
            <a:r>
              <a:rPr lang="pl-PL" sz="4000" dirty="0">
                <a:latin typeface="Consolas" panose="020B0609020204030204" pitchFamily="49" charset="0"/>
              </a:rPr>
              <a:t>&lt;T&gt; {</a:t>
            </a:r>
          </a:p>
          <a:p>
            <a:endParaRPr lang="pl-PL" sz="4000" dirty="0"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HasValue</a:t>
            </a:r>
            <a:r>
              <a:rPr lang="pl-PL" sz="4000" dirty="0">
                <a:latin typeface="Consolas" panose="020B0609020204030204" pitchFamily="49" charset="0"/>
              </a:rPr>
              <a:t>() 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false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endParaRPr lang="pl-PL" sz="4000" dirty="0"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T Value() 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NotImplementedException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27503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89D5B25-9098-4337-95E6-2EDF7BA9DE75}"/>
              </a:ext>
            </a:extLst>
          </p:cNvPr>
          <p:cNvSpPr/>
          <p:nvPr/>
        </p:nvSpPr>
        <p:spPr>
          <a:xfrm>
            <a:off x="2450238" y="3822863"/>
            <a:ext cx="8149701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2C80DE7-7FB7-4C41-A0C2-A02FD4CB2D03}"/>
              </a:ext>
            </a:extLst>
          </p:cNvPr>
          <p:cNvSpPr/>
          <p:nvPr/>
        </p:nvSpPr>
        <p:spPr>
          <a:xfrm>
            <a:off x="1679360" y="5070630"/>
            <a:ext cx="8149701" cy="5592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02234" y="68608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None</a:t>
            </a:r>
            <a:r>
              <a:rPr lang="pl-PL" sz="4000" dirty="0">
                <a:latin typeface="Consolas" panose="020B0609020204030204" pitchFamily="49" charset="0"/>
              </a:rPr>
              <a:t>&lt;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&gt;();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Some</a:t>
            </a:r>
            <a:r>
              <a:rPr lang="pl-PL" sz="4000" dirty="0">
                <a:latin typeface="Consolas" panose="020B0609020204030204" pitchFamily="49" charset="0"/>
              </a:rPr>
              <a:t>&lt;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&gt;(e);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489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65AB94B-8F43-4449-AF38-AADE058EC648}"/>
              </a:ext>
            </a:extLst>
          </p:cNvPr>
          <p:cNvSpPr txBox="1"/>
          <p:nvPr/>
        </p:nvSpPr>
        <p:spPr>
          <a:xfrm>
            <a:off x="266329" y="1951418"/>
            <a:ext cx="11691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50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</a:t>
            </a:r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203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50DB7475-3AB0-4DF2-A1A5-A6C4269F9AA0}"/>
              </a:ext>
            </a:extLst>
          </p:cNvPr>
          <p:cNvSpPr/>
          <p:nvPr/>
        </p:nvSpPr>
        <p:spPr>
          <a:xfrm>
            <a:off x="1716350" y="1015014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3D4C7C4-59C9-40E8-AA8B-F368DCB3DBB4}"/>
              </a:ext>
            </a:extLst>
          </p:cNvPr>
          <p:cNvSpPr/>
          <p:nvPr/>
        </p:nvSpPr>
        <p:spPr>
          <a:xfrm>
            <a:off x="2274164" y="4049697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A870B3-D539-49DF-9E43-1728C5427B07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,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544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A90A0D8-4E10-4B08-8F35-E74ACB0D8E2A}"/>
              </a:ext>
            </a:extLst>
          </p:cNvPr>
          <p:cNvSpPr/>
          <p:nvPr/>
        </p:nvSpPr>
        <p:spPr>
          <a:xfrm>
            <a:off x="443883" y="1969455"/>
            <a:ext cx="11487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throwIfNotFound</a:t>
            </a:r>
            <a:r>
              <a:rPr lang="pl-PL" sz="4000" dirty="0"/>
              <a:t> = () =&gt; </a:t>
            </a:r>
            <a:r>
              <a:rPr lang="pl-PL" sz="4000" dirty="0" err="1">
                <a:solidFill>
                  <a:srgbClr val="0070C0"/>
                </a:solidFill>
              </a:rPr>
              <a:t>throw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/>
              <a:t>		</a:t>
            </a:r>
            <a:r>
              <a:rPr lang="pl-PL" sz="4000" dirty="0" err="1"/>
              <a:t>EmployeeNotFoundException</a:t>
            </a:r>
            <a:r>
              <a:rPr lang="pl-PL" sz="4000" dirty="0"/>
              <a:t>(); </a:t>
            </a:r>
          </a:p>
          <a:p>
            <a:endParaRPr lang="pl-PL" sz="4000" dirty="0"/>
          </a:p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r>
              <a:rPr lang="pl-PL" sz="4000" dirty="0"/>
              <a:t> = </a:t>
            </a:r>
            <a:r>
              <a:rPr lang="pl-PL" sz="4000" dirty="0" err="1"/>
              <a:t>getByName</a:t>
            </a:r>
            <a:r>
              <a:rPr lang="pl-PL" sz="4000" dirty="0"/>
              <a:t>(</a:t>
            </a:r>
            <a:r>
              <a:rPr lang="pl-PL" sz="4000" dirty="0">
                <a:solidFill>
                  <a:srgbClr val="C00000"/>
                </a:solidFill>
              </a:rPr>
              <a:t>”Bob”</a:t>
            </a:r>
            <a:r>
              <a:rPr lang="pl-PL" sz="4000" dirty="0"/>
              <a:t>, </a:t>
            </a:r>
            <a:r>
              <a:rPr lang="pl-PL" sz="4000" dirty="0" err="1"/>
              <a:t>throwIfNotFound</a:t>
            </a:r>
            <a:r>
              <a:rPr lang="pl-PL" sz="4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742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laptop, komputer, sprzęt elektroniczny, wewnątrz&#10;&#10;Opis wygenerowany przy bardzo wysokim poziomie pewności">
            <a:extLst>
              <a:ext uri="{FF2B5EF4-FFF2-40B4-BE49-F238E27FC236}">
                <a16:creationId xmlns:a16="http://schemas.microsoft.com/office/drawing/2014/main" id="{B389E000-AE8C-4593-8B65-7BA12A9A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DF8527E-CCAD-4DCC-8BD1-7497B4F9F7B5}"/>
              </a:ext>
            </a:extLst>
          </p:cNvPr>
          <p:cNvSpPr txBox="1"/>
          <p:nvPr/>
        </p:nvSpPr>
        <p:spPr>
          <a:xfrm>
            <a:off x="3432698" y="745724"/>
            <a:ext cx="5326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Consolas" panose="020B0609020204030204" pitchFamily="49" charset="0"/>
              </a:rPr>
              <a:t>NULL</a:t>
            </a:r>
          </a:p>
          <a:p>
            <a:pPr algn="ctr"/>
            <a:r>
              <a:rPr lang="pl-PL" sz="6000" b="1" dirty="0">
                <a:latin typeface="Consolas" panose="020B0609020204030204" pitchFamily="49" charset="0"/>
              </a:rPr>
              <a:t>USE WITH </a:t>
            </a:r>
          </a:p>
        </p:txBody>
      </p:sp>
    </p:spTree>
    <p:extLst>
      <p:ext uri="{BB962C8B-B14F-4D97-AF65-F5344CB8AC3E}">
        <p14:creationId xmlns:p14="http://schemas.microsoft.com/office/powerpoint/2010/main" val="92967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{nihil}</a:t>
            </a:r>
          </a:p>
        </p:txBody>
      </p:sp>
    </p:spTree>
    <p:extLst>
      <p:ext uri="{BB962C8B-B14F-4D97-AF65-F5344CB8AC3E}">
        <p14:creationId xmlns:p14="http://schemas.microsoft.com/office/powerpoint/2010/main" val="4076854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7E689C7-505F-422E-A0A9-F3A5A051FD0A}"/>
              </a:ext>
            </a:extLst>
          </p:cNvPr>
          <p:cNvSpPr txBox="1"/>
          <p:nvPr/>
        </p:nvSpPr>
        <p:spPr>
          <a:xfrm>
            <a:off x="1809927" y="830502"/>
            <a:ext cx="88432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 Presentation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~Presentation()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965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{NULL}</a:t>
            </a:r>
          </a:p>
        </p:txBody>
      </p:sp>
    </p:spTree>
    <p:extLst>
      <p:ext uri="{BB962C8B-B14F-4D97-AF65-F5344CB8AC3E}">
        <p14:creationId xmlns:p14="http://schemas.microsoft.com/office/powerpoint/2010/main" val="25440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13645" y="2632350"/>
            <a:ext cx="1176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7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Presentation(</a:t>
            </a:r>
            <a:r>
              <a:rPr lang="pl-PL" sz="7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6700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01578" y="541811"/>
            <a:ext cx="1120346" cy="4794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5288691" y="1452091"/>
            <a:ext cx="1120346" cy="3884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275804" y="1884578"/>
            <a:ext cx="1120346" cy="34516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501346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70%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488459" y="3163328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55%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9475572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50%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76084" y="5715596"/>
            <a:ext cx="366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pl-PL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910140" y="5702966"/>
            <a:ext cx="37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7770855" y="5702966"/>
            <a:ext cx="442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2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2F18C2B8-51BF-4DE1-8B81-67515AE7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64623C1-A5BD-4D4B-ACA5-01F399720560}"/>
              </a:ext>
            </a:extLst>
          </p:cNvPr>
          <p:cNvSpPr/>
          <p:nvPr/>
        </p:nvSpPr>
        <p:spPr>
          <a:xfrm>
            <a:off x="5361963" y="822121"/>
            <a:ext cx="1468073" cy="33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rgbClr val="0311AA"/>
                </a:solidFill>
                <a:latin typeface="Lucida Console" panose="020B0609040504020204" pitchFamily="49" charset="0"/>
              </a:rPr>
              <a:t>ANY OS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5E21FD9-2C4A-44D9-A240-8640DF7137BB}"/>
              </a:ext>
            </a:extLst>
          </p:cNvPr>
          <p:cNvSpPr txBox="1"/>
          <p:nvPr/>
        </p:nvSpPr>
        <p:spPr>
          <a:xfrm>
            <a:off x="1997977" y="1853967"/>
            <a:ext cx="819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Null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reference</a:t>
            </a:r>
            <a:endParaRPr lang="pl-PL" sz="36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Causing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errors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since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1965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D12EC2C-A328-4728-8737-07BCD06E6D3A}"/>
              </a:ext>
            </a:extLst>
          </p:cNvPr>
          <p:cNvSpPr txBox="1"/>
          <p:nvPr/>
        </p:nvSpPr>
        <p:spPr>
          <a:xfrm>
            <a:off x="4191698" y="4402150"/>
            <a:ext cx="39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Press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any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key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to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continue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601395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500</Words>
  <Application>Microsoft Office PowerPoint</Application>
  <PresentationFormat>Panoramiczny</PresentationFormat>
  <Paragraphs>221</Paragraphs>
  <Slides>50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50</vt:i4>
      </vt:variant>
    </vt:vector>
  </HeadingPairs>
  <TitlesOfParts>
    <vt:vector size="61" baseType="lpstr">
      <vt:lpstr>Arial</vt:lpstr>
      <vt:lpstr>Barbatrick</vt:lpstr>
      <vt:lpstr>Calibri</vt:lpstr>
      <vt:lpstr>Calibri Light</vt:lpstr>
      <vt:lpstr>Consolas</vt:lpstr>
      <vt:lpstr>Copperplate Gothic Bold</vt:lpstr>
      <vt:lpstr>Joystix Monospace</vt:lpstr>
      <vt:lpstr>Lucida Console</vt:lpstr>
      <vt:lpstr>Slow Motion</vt:lpstr>
      <vt:lpstr>Symbol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Dobrowolski</dc:creator>
  <cp:lastModifiedBy>mariusz</cp:lastModifiedBy>
  <cp:revision>52</cp:revision>
  <dcterms:created xsi:type="dcterms:W3CDTF">2017-07-28T11:04:06Z</dcterms:created>
  <dcterms:modified xsi:type="dcterms:W3CDTF">2017-08-05T15:08:15Z</dcterms:modified>
</cp:coreProperties>
</file>