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2"/>
  </p:sldMasterIdLst>
  <p:notesMasterIdLst>
    <p:notesMasterId r:id="rId41"/>
  </p:notesMasterIdLst>
  <p:handoutMasterIdLst>
    <p:handoutMasterId r:id="rId42"/>
  </p:handoutMasterIdLst>
  <p:sldIdLst>
    <p:sldId id="402" r:id="rId3"/>
    <p:sldId id="493" r:id="rId4"/>
    <p:sldId id="508" r:id="rId5"/>
    <p:sldId id="467" r:id="rId6"/>
    <p:sldId id="543" r:id="rId7"/>
    <p:sldId id="544" r:id="rId8"/>
    <p:sldId id="545" r:id="rId9"/>
    <p:sldId id="546" r:id="rId10"/>
    <p:sldId id="547" r:id="rId11"/>
    <p:sldId id="548" r:id="rId12"/>
    <p:sldId id="549" r:id="rId13"/>
    <p:sldId id="550" r:id="rId14"/>
    <p:sldId id="551" r:id="rId15"/>
    <p:sldId id="552" r:id="rId16"/>
    <p:sldId id="553" r:id="rId17"/>
    <p:sldId id="554" r:id="rId18"/>
    <p:sldId id="555" r:id="rId19"/>
    <p:sldId id="556" r:id="rId20"/>
    <p:sldId id="539" r:id="rId21"/>
    <p:sldId id="558" r:id="rId22"/>
    <p:sldId id="559" r:id="rId23"/>
    <p:sldId id="560" r:id="rId24"/>
    <p:sldId id="561" r:id="rId25"/>
    <p:sldId id="562" r:id="rId26"/>
    <p:sldId id="563" r:id="rId27"/>
    <p:sldId id="564" r:id="rId28"/>
    <p:sldId id="571" r:id="rId29"/>
    <p:sldId id="566" r:id="rId30"/>
    <p:sldId id="567" r:id="rId31"/>
    <p:sldId id="568" r:id="rId32"/>
    <p:sldId id="569" r:id="rId33"/>
    <p:sldId id="570" r:id="rId34"/>
    <p:sldId id="349" r:id="rId35"/>
    <p:sldId id="578" r:id="rId36"/>
    <p:sldId id="579" r:id="rId37"/>
    <p:sldId id="580" r:id="rId38"/>
    <p:sldId id="581" r:id="rId39"/>
    <p:sldId id="582"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93"/>
            <p14:sldId id="508"/>
          </p14:sldIdLst>
        </p14:section>
        <p14:section name="Inheritance" id="{434EBAE8-1691-433D-9596-8AE3E67F67B5}">
          <p14:sldIdLst>
            <p14:sldId id="467"/>
            <p14:sldId id="543"/>
            <p14:sldId id="544"/>
            <p14:sldId id="545"/>
            <p14:sldId id="546"/>
            <p14:sldId id="547"/>
            <p14:sldId id="548"/>
            <p14:sldId id="549"/>
            <p14:sldId id="550"/>
            <p14:sldId id="551"/>
            <p14:sldId id="552"/>
            <p14:sldId id="553"/>
            <p14:sldId id="554"/>
            <p14:sldId id="555"/>
            <p14:sldId id="556"/>
          </p14:sldIdLst>
        </p14:section>
        <p14:section name="Reusing Classes" id="{0CBB760E-C5D5-4A66-BF06-60DE8A8988E0}">
          <p14:sldIdLst>
            <p14:sldId id="539"/>
            <p14:sldId id="558"/>
            <p14:sldId id="559"/>
            <p14:sldId id="560"/>
            <p14:sldId id="561"/>
            <p14:sldId id="562"/>
            <p14:sldId id="563"/>
            <p14:sldId id="564"/>
            <p14:sldId id="571"/>
            <p14:sldId id="566"/>
            <p14:sldId id="567"/>
            <p14:sldId id="568"/>
            <p14:sldId id="569"/>
            <p14:sldId id="570"/>
          </p14:sldIdLst>
        </p14:section>
        <p14:section name="Conclusion" id="{10E03AB1-9AA8-4E86-9A64-D741901E50A2}">
          <p14:sldIdLst>
            <p14:sldId id="349"/>
            <p14:sldId id="578"/>
            <p14:sldId id="579"/>
            <p14:sldId id="580"/>
            <p14:sldId id="581"/>
            <p14:sldId id="58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8" autoAdjust="0"/>
    <p:restoredTop sz="94479" autoAdjust="0"/>
  </p:normalViewPr>
  <p:slideViewPr>
    <p:cSldViewPr>
      <p:cViewPr varScale="1">
        <p:scale>
          <a:sx n="77" d="100"/>
          <a:sy n="77" d="100"/>
        </p:scale>
        <p:origin x="802" y="62"/>
      </p:cViewPr>
      <p:guideLst>
        <p:guide orient="horz" pos="2160"/>
        <p:guide pos="3839"/>
      </p:guideLst>
    </p:cSldViewPr>
  </p:slideViewPr>
  <p:outlineViewPr>
    <p:cViewPr>
      <p:scale>
        <a:sx n="33" d="100"/>
        <a:sy n="33" d="100"/>
      </p:scale>
      <p:origin x="0" y="-3619"/>
    </p:cViewPr>
  </p:outlineViewPr>
  <p:notesTextViewPr>
    <p:cViewPr>
      <p:scale>
        <a:sx n="1" d="1"/>
        <a:sy n="1" d="1"/>
      </p:scale>
      <p:origin x="0" y="0"/>
    </p:cViewPr>
  </p:notesTextViewPr>
  <p:sorterViewPr>
    <p:cViewPr>
      <p:scale>
        <a:sx n="100" d="100"/>
        <a:sy n="100" d="100"/>
      </p:scale>
      <p:origin x="0" y="-3504"/>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3/6/2019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96813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358905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425291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896966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28966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67769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197044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41097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2667899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6049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3562353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3218030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417280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746088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095513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1841012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3464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35785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00614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72348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134753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4018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3/6/2019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9989638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Date Placeholder 2">
            <a:extLst>
              <a:ext uri="{FF2B5EF4-FFF2-40B4-BE49-F238E27FC236}">
                <a16:creationId xmlns:a16="http://schemas.microsoft.com/office/drawing/2014/main" id="{A0C5090E-6CF8-44E5-B9E1-699141F0FFCC}"/>
              </a:ext>
            </a:extLst>
          </p:cNvPr>
          <p:cNvSpPr>
            <a:spLocks noGrp="1"/>
          </p:cNvSpPr>
          <p:nvPr>
            <p:ph type="dt" sz="half" idx="10"/>
          </p:nvPr>
        </p:nvSpPr>
        <p:spPr/>
        <p:txBody>
          <a:bodyPr/>
          <a:lstStyle/>
          <a:p>
            <a:fld id="{055373AC-9AA7-423B-BA00-BA1C74164DBD}" type="datetime1">
              <a:rPr lang="en-US" smtClean="0"/>
              <a:pPr/>
              <a:t>3/6/2019</a:t>
            </a:fld>
            <a:endParaRPr lang="en-US" dirty="0"/>
          </a:p>
        </p:txBody>
      </p:sp>
      <p:sp>
        <p:nvSpPr>
          <p:cNvPr id="4" name="Footer Placeholder 3">
            <a:extLst>
              <a:ext uri="{FF2B5EF4-FFF2-40B4-BE49-F238E27FC236}">
                <a16:creationId xmlns:a16="http://schemas.microsoft.com/office/drawing/2014/main" id="{F9194957-EA63-44EA-BE91-D0BBA7D925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D72737-4098-4B82-8447-1DD1996BC197}"/>
              </a:ext>
            </a:extLst>
          </p:cNvPr>
          <p:cNvSpPr>
            <a:spLocks noGrp="1"/>
          </p:cNvSpPr>
          <p:nvPr>
            <p:ph type="sldNum" sz="quarter" idx="12"/>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6143927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5887980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3/6/2019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2255483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3/6/2019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59213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3/6/2019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2567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45440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3/6/2019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94238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3/6/2019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19905390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3/6/2019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4462072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573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3/6/2019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812946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3/6/2019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850868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3/6/2019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0789935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6" r:id="rId13"/>
    <p:sldLayoutId id="2147483687"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https://judge.softuni.bg/Contests/1499/Inheritance-Lab"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courses/csharp-advanced"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s://netpeak.bg/" TargetMode="Externa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38.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0.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hyperlink" Target="https://aeternity.com/" TargetMode="External"/><Relationship Id="rId24" Type="http://schemas.openxmlformats.org/officeDocument/2006/relationships/image" Target="../media/image44.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46.png"/><Relationship Id="rId10" Type="http://schemas.openxmlformats.org/officeDocument/2006/relationships/image" Target="../media/image37.jpeg"/><Relationship Id="rId19" Type="http://schemas.openxmlformats.org/officeDocument/2006/relationships/hyperlink" Target="http://www.xs-software.com/" TargetMode="External"/><Relationship Id="rId4" Type="http://schemas.openxmlformats.org/officeDocument/2006/relationships/image" Target="../media/image34.png"/><Relationship Id="rId9" Type="http://schemas.openxmlformats.org/officeDocument/2006/relationships/hyperlink" Target="https://www.liebherr.com/en/deu/start/start-page.html" TargetMode="Externa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hyperlink" Target="http://smartit.b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7.jpeg"/><Relationship Id="rId7" Type="http://schemas.openxmlformats.org/officeDocument/2006/relationships/image" Target="../media/image49.jpe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48.png"/><Relationship Id="rId4" Type="http://schemas.openxmlformats.org/officeDocument/2006/relationships/hyperlink" Target="https://www.onebitsoftware.net/" TargetMode="External"/><Relationship Id="rId9" Type="http://schemas.openxmlformats.org/officeDocument/2006/relationships/image" Target="../media/image50.gif"/></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52.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980" y="2057400"/>
            <a:ext cx="3334864" cy="35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2214696" y="1905000"/>
            <a:ext cx="7375257"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214696" y="3886200"/>
            <a:ext cx="737525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6" name="Text Placeholder 5"/>
          <p:cNvSpPr txBox="1">
            <a:spLocks/>
          </p:cNvSpPr>
          <p:nvPr/>
        </p:nvSpPr>
        <p:spPr>
          <a:xfrm>
            <a:off x="2208212" y="2631799"/>
            <a:ext cx="7772400" cy="39781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class Student </a:t>
            </a:r>
            <a:r>
              <a:rPr lang="en-US" dirty="0">
                <a:solidFill>
                  <a:schemeClr val="bg1"/>
                </a:solidFill>
              </a:rPr>
              <a:t>:</a:t>
            </a:r>
            <a:r>
              <a:rPr lang="en-US" dirty="0"/>
              <a:t> Person {</a:t>
            </a:r>
          </a:p>
          <a:p>
            <a:pPr>
              <a:spcAft>
                <a:spcPts val="300"/>
              </a:spcAft>
            </a:pPr>
            <a:r>
              <a:rPr lang="en-US" dirty="0"/>
              <a:t>  private School school;</a:t>
            </a:r>
          </a:p>
          <a:p>
            <a:pPr>
              <a:spcAft>
                <a:spcPts val="300"/>
              </a:spcAft>
            </a:pPr>
            <a:r>
              <a:rPr lang="en-US" dirty="0"/>
              <a:t>  public Student(String name, School school)</a:t>
            </a:r>
          </a:p>
          <a:p>
            <a:pPr>
              <a:spcAft>
                <a:spcPts val="300"/>
              </a:spcAft>
            </a:pPr>
            <a:r>
              <a:rPr lang="en-US" dirty="0"/>
              <a:t>    </a:t>
            </a:r>
            <a:r>
              <a:rPr lang="en-US" dirty="0">
                <a:solidFill>
                  <a:schemeClr val="bg1"/>
                </a:solidFill>
              </a:rPr>
              <a:t>:base</a:t>
            </a:r>
            <a:r>
              <a:rPr lang="en-US" dirty="0"/>
              <a:t>(name)</a:t>
            </a:r>
          </a:p>
          <a:p>
            <a:pPr>
              <a:spcAft>
                <a:spcPts val="300"/>
              </a:spcAft>
            </a:pPr>
            <a:r>
              <a:rPr lang="en-US" dirty="0"/>
              <a:t>  {</a:t>
            </a:r>
          </a:p>
          <a:p>
            <a:pPr>
              <a:spcAft>
                <a:spcPts val="300"/>
              </a:spcAft>
            </a:pPr>
            <a:r>
              <a:rPr lang="en-US" dirty="0"/>
              <a:t>    this.school = school;</a:t>
            </a:r>
          </a:p>
          <a:p>
            <a:pPr>
              <a:spcAft>
                <a:spcPts val="300"/>
              </a:spcAft>
            </a:pPr>
            <a:r>
              <a:rPr lang="en-US" dirty="0"/>
              <a:t>  }</a:t>
            </a:r>
          </a:p>
          <a:p>
            <a:pPr>
              <a:spcAft>
                <a:spcPts val="300"/>
              </a:spcAft>
            </a:pPr>
            <a:r>
              <a:rPr lang="en-US" dirty="0"/>
              <a:t>}</a:t>
            </a:r>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12</a:t>
            </a:fld>
            <a:endParaRPr lang="en-US" dirty="0"/>
          </a:p>
        </p:txBody>
      </p:sp>
      <p:sp>
        <p:nvSpPr>
          <p:cNvPr id="13" name="Rectangle: Rounded Corners 12"/>
          <p:cNvSpPr/>
          <p:nvPr/>
        </p:nvSpPr>
        <p:spPr>
          <a:xfrm>
            <a:off x="1674812" y="2057400"/>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Student (Derived Class)</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+Study():void</a:t>
            </a:r>
          </a:p>
        </p:txBody>
      </p:sp>
      <p:sp>
        <p:nvSpPr>
          <p:cNvPr id="10" name="Rectangle: Rounded Corners 9"/>
          <p:cNvSpPr/>
          <p:nvPr/>
        </p:nvSpPr>
        <p:spPr>
          <a:xfrm>
            <a:off x="1687364" y="2069969"/>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effectLst>
                  <a:outerShdw blurRad="38100" dist="38100" dir="2700000" algn="tl">
                    <a:srgbClr val="000000">
                      <a:alpha val="43137"/>
                    </a:srgbClr>
                  </a:outerShdw>
                </a:effectLst>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(Derived Class)</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+Work():void</a:t>
            </a:r>
          </a:p>
        </p:txBody>
      </p:sp>
      <p:sp>
        <p:nvSpPr>
          <p:cNvPr id="12" name="Rectangle: Rounded Corners 11"/>
          <p:cNvSpPr/>
          <p:nvPr/>
        </p:nvSpPr>
        <p:spPr>
          <a:xfrm>
            <a:off x="1917520"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Person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(Base Class)</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+Sleep():void</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13</a:t>
            </a:fld>
            <a:endParaRPr lang="en-US" dirty="0"/>
          </a:p>
        </p:txBody>
      </p:sp>
      <p:sp>
        <p:nvSpPr>
          <p:cNvPr id="7" name="Text Placeholder 5"/>
          <p:cNvSpPr txBox="1">
            <a:spLocks/>
          </p:cNvSpPr>
          <p:nvPr/>
        </p:nvSpPr>
        <p:spPr>
          <a:xfrm>
            <a:off x="2694686" y="1867633"/>
            <a:ext cx="6415277"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2132012" y="3810000"/>
            <a:ext cx="32400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12" name="Rectangle: Rounded Corners 11"/>
          <p:cNvSpPr/>
          <p:nvPr/>
        </p:nvSpPr>
        <p:spPr>
          <a:xfrm>
            <a:off x="7008812" y="5809799"/>
            <a:ext cx="340370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CollegeStudent</a:t>
            </a:r>
            <a:endParaRPr lang="en-US" sz="28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4653013" y="4809900"/>
            <a:ext cx="32400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no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4418012" y="4953001"/>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CollegeStudent</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765649" y="3435178"/>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sp>
        <p:nvSpPr>
          <p:cNvPr id="12" name="Arrow: Right 20"/>
          <p:cNvSpPr/>
          <p:nvPr/>
        </p:nvSpPr>
        <p:spPr>
          <a:xfrm rot="20013444">
            <a:off x="6181757"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0319"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0213"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6" name="Text Placeholder 5"/>
          <p:cNvSpPr txBox="1">
            <a:spLocks/>
          </p:cNvSpPr>
          <p:nvPr/>
        </p:nvSpPr>
        <p:spPr>
          <a:xfrm>
            <a:off x="1368425" y="1839594"/>
            <a:ext cx="9067800" cy="47703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Employee : Person</a:t>
            </a:r>
          </a:p>
          <a:p>
            <a:r>
              <a:rPr lang="en-US" dirty="0"/>
              <a:t>{ </a:t>
            </a:r>
          </a:p>
          <a:p>
            <a:r>
              <a:rPr lang="en-US" dirty="0"/>
              <a:t>  public void Fire(string reasons)</a:t>
            </a:r>
          </a:p>
          <a:p>
            <a:r>
              <a:rPr lang="en-US" dirty="0"/>
              <a:t>  { </a:t>
            </a:r>
          </a:p>
          <a:p>
            <a:r>
              <a:rPr lang="en-US" dirty="0"/>
              <a:t>    Console.Writeline(</a:t>
            </a:r>
          </a:p>
          <a:p>
            <a:r>
              <a:rPr lang="en-US" dirty="0"/>
              <a:t>     $"{</a:t>
            </a:r>
            <a:r>
              <a:rPr lang="en-US" dirty="0">
                <a:solidFill>
                  <a:schemeClr val="bg1"/>
                </a:solidFill>
              </a:rPr>
              <a:t>base.name</a:t>
            </a:r>
            <a:r>
              <a:rPr lang="en-US" dirty="0"/>
              <a:t>} got fired because of {</a:t>
            </a:r>
            <a:r>
              <a:rPr lang="en-US" dirty="0">
                <a:solidFill>
                  <a:schemeClr val="bg1"/>
                </a:solidFill>
              </a:rPr>
              <a:t>reasons</a:t>
            </a:r>
            <a:r>
              <a:rPr lang="en-US" dirty="0"/>
              <a:t>}");</a:t>
            </a:r>
          </a:p>
          <a:p>
            <a:r>
              <a:rPr lang="en-US" dirty="0"/>
              <a:t>  }</a:t>
            </a:r>
          </a:p>
          <a:p>
            <a:r>
              <a:rPr lang="en-US" dirty="0"/>
              <a:t>}</a:t>
            </a:r>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16</a:t>
            </a:fld>
            <a:endParaRPr lang="en-US" dirty="0"/>
          </a:p>
        </p:txBody>
      </p:sp>
      <p:grpSp>
        <p:nvGrpSpPr>
          <p:cNvPr id="6" name="Group 5"/>
          <p:cNvGrpSpPr/>
          <p:nvPr/>
        </p:nvGrpSpPr>
        <p:grpSpPr>
          <a:xfrm>
            <a:off x="2331584" y="2220129"/>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338234" y="4048236"/>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5906503" y="3462661"/>
            <a:ext cx="926476" cy="485782"/>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17" name="Arrow: Right 29"/>
          <p:cNvSpPr/>
          <p:nvPr/>
        </p:nvSpPr>
        <p:spPr>
          <a:xfrm rot="16200000">
            <a:off x="3410146" y="3583645"/>
            <a:ext cx="586075" cy="28445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7542212" y="2889092"/>
            <a:ext cx="3800221"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dirty="0" smtClean="0"/>
              <a:t>Multiple </a:t>
            </a:r>
            <a:r>
              <a:rPr lang="en-US" sz="4000" dirty="0"/>
              <a:t>Inheritance</a:t>
            </a:r>
            <a:endParaRPr lang="bg-BG" sz="4000" dirty="0"/>
          </a:p>
        </p:txBody>
      </p:sp>
      <p:sp>
        <p:nvSpPr>
          <p:cNvPr id="3" name="Content Placeholder 2"/>
          <p:cNvSpPr>
            <a:spLocks noGrp="1"/>
          </p:cNvSpPr>
          <p:nvPr>
            <p:ph idx="4294967295"/>
          </p:nvPr>
        </p:nvSpPr>
        <p:spPr>
          <a:xfrm>
            <a:off x="0" y="1150938"/>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17</a:t>
            </a:fld>
            <a:endParaRPr lang="en-US" dirty="0"/>
          </a:p>
        </p:txBody>
      </p:sp>
      <p:grpSp>
        <p:nvGrpSpPr>
          <p:cNvPr id="6" name="Group 5"/>
          <p:cNvGrpSpPr/>
          <p:nvPr/>
        </p:nvGrpSpPr>
        <p:grpSpPr>
          <a:xfrm>
            <a:off x="2027266" y="1496306"/>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028360"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5212268" y="3243075"/>
            <a:ext cx="805944" cy="462149"/>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2027266" y="4592491"/>
            <a:ext cx="2460860" cy="1182781"/>
            <a:chOff x="-306388" y="2077297"/>
            <a:chExt cx="3131324" cy="1344612"/>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+Weep():void</a:t>
              </a:r>
            </a:p>
          </p:txBody>
        </p:sp>
      </p:grpSp>
      <p:sp>
        <p:nvSpPr>
          <p:cNvPr id="24" name="Arrow: Right 29"/>
          <p:cNvSpPr/>
          <p:nvPr/>
        </p:nvSpPr>
        <p:spPr>
          <a:xfrm rot="16200000">
            <a:off x="3214285" y="4281365"/>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5" name="Arrow: Right 29"/>
          <p:cNvSpPr/>
          <p:nvPr/>
        </p:nvSpPr>
        <p:spPr>
          <a:xfrm rot="16200000">
            <a:off x="3214285" y="2719588"/>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780213" y="2396239"/>
            <a:ext cx="4648200"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Puppy </a:t>
            </a:r>
            <a:r>
              <a:rPr lang="en-US" dirty="0" err="1"/>
              <a:t>puppy</a:t>
            </a:r>
            <a:r>
              <a:rPr lang="en-US" dirty="0"/>
              <a:t> = new </a:t>
            </a:r>
            <a:r>
              <a:rPr lang="en-US" dirty="0">
                <a:solidFill>
                  <a:schemeClr val="bg1"/>
                </a:solidFill>
              </a:rPr>
              <a:t>Puppy();</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a:t>
            </a:r>
            <a:r>
              <a:rPr lang="en-US" dirty="0" smtClean="0"/>
              <a:t>here: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4" grpId="0" animBg="1"/>
      <p:bldP spid="25"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18</a:t>
            </a:fld>
            <a:endParaRPr lang="en-US" dirty="0"/>
          </a:p>
        </p:txBody>
      </p:sp>
      <p:grpSp>
        <p:nvGrpSpPr>
          <p:cNvPr id="6" name="Group 5"/>
          <p:cNvGrpSpPr/>
          <p:nvPr/>
        </p:nvGrpSpPr>
        <p:grpSpPr>
          <a:xfrm>
            <a:off x="1715986" y="2408668"/>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556334" y="3955435"/>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t>
              </a:r>
              <a:r>
                <a:rPr lang="en-US" sz="2398" b="1" noProof="1" smtClean="0">
                  <a:latin typeface="Consolas" pitchFamily="49" charset="0"/>
                  <a:cs typeface="Consolas" pitchFamily="49" charset="0"/>
                </a:rPr>
                <a:t>Bark</a:t>
              </a:r>
              <a:r>
                <a:rPr lang="en-US" sz="2398" b="1" noProof="1">
                  <a:latin typeface="Consolas" pitchFamily="49" charset="0"/>
                  <a:cs typeface="Consolas" pitchFamily="49" charset="0"/>
                </a:rPr>
                <a:t>():void</a:t>
              </a:r>
            </a:p>
          </p:txBody>
        </p:sp>
      </p:grpSp>
      <p:sp>
        <p:nvSpPr>
          <p:cNvPr id="30" name="Arrow: Right 29"/>
          <p:cNvSpPr/>
          <p:nvPr/>
        </p:nvSpPr>
        <p:spPr>
          <a:xfrm>
            <a:off x="6119304" y="3403600"/>
            <a:ext cx="687061" cy="528345"/>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4551" y="3954234"/>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t>
              </a:r>
              <a:r>
                <a:rPr lang="en-US" sz="2398" b="1" noProof="1" smtClean="0">
                  <a:latin typeface="Consolas" pitchFamily="49" charset="0"/>
                  <a:cs typeface="Consolas" pitchFamily="49" charset="0"/>
                </a:rPr>
                <a:t>Meow</a:t>
              </a:r>
              <a:r>
                <a:rPr lang="en-US" sz="2398" b="1" noProof="1">
                  <a:latin typeface="Consolas" pitchFamily="49" charset="0"/>
                  <a:cs typeface="Consolas" pitchFamily="49" charset="0"/>
                </a:rPr>
                <a:t>():void</a:t>
              </a:r>
            </a:p>
          </p:txBody>
        </p:sp>
      </p:grpSp>
      <p:sp>
        <p:nvSpPr>
          <p:cNvPr id="25" name="Arrow: Right 29"/>
          <p:cNvSpPr/>
          <p:nvPr/>
        </p:nvSpPr>
        <p:spPr>
          <a:xfrm rot="16200000">
            <a:off x="1887884" y="3625422"/>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6" name="Arrow: Right 29"/>
          <p:cNvSpPr/>
          <p:nvPr/>
        </p:nvSpPr>
        <p:spPr>
          <a:xfrm rot="16200000">
            <a:off x="4272804" y="3609933"/>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336129" y="1805513"/>
            <a:ext cx="3800221" cy="37245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6"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Reusing Classes</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Reusing Code at Class Level</a:t>
            </a:r>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a:t>Table of Contents</a:t>
            </a:r>
            <a:endParaRPr lang="en-US"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a:t>Inheritance</a:t>
            </a:r>
          </a:p>
          <a:p>
            <a:r>
              <a:rPr lang="en-US"/>
              <a:t>Class Hierarchies</a:t>
            </a:r>
          </a:p>
          <a:p>
            <a:r>
              <a:rPr lang="en-US"/>
              <a:t>Inheritance in C#</a:t>
            </a:r>
          </a:p>
          <a:p>
            <a:r>
              <a:rPr lang="en-US"/>
              <a:t>Accessing Members of the Base Class</a:t>
            </a:r>
          </a:p>
          <a:p>
            <a:r>
              <a:rPr lang="en-US"/>
              <a:t>When to Use Inheritance</a:t>
            </a:r>
          </a:p>
          <a:p>
            <a:r>
              <a:rPr lang="en-US"/>
              <a:t>Composition</a:t>
            </a:r>
            <a:endParaRPr lang="en-GB"/>
          </a:p>
          <a:p>
            <a:endParaRPr lang="en-US" dirty="0"/>
          </a:p>
        </p:txBody>
      </p:sp>
      <p:sp>
        <p:nvSpPr>
          <p:cNvPr id="2" name="Slide Number Placeholder 1">
            <a:extLst>
              <a:ext uri="{FF2B5EF4-FFF2-40B4-BE49-F238E27FC236}">
                <a16:creationId xmlns:a16="http://schemas.microsoft.com/office/drawing/2014/main" id="{CA3C29A2-801E-45B5-8313-8492EDF9966A}"/>
              </a:ext>
            </a:extLst>
          </p:cNvPr>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They can</a:t>
            </a:r>
            <a:r>
              <a:rPr lang="en-US" sz="2400" noProof="1"/>
              <a:t> </a:t>
            </a:r>
            <a:r>
              <a:rPr lang="en-US" noProof="1"/>
              <a:t>access </a:t>
            </a:r>
            <a:r>
              <a:rPr lang="en-US" b="1" noProof="1">
                <a:solidFill>
                  <a:schemeClr val="bg1"/>
                </a:solidFill>
              </a:rPr>
              <a:t>internal</a:t>
            </a:r>
            <a:r>
              <a:rPr lang="en-US" noProof="1"/>
              <a:t> members </a:t>
            </a:r>
            <a:r>
              <a:rPr lang="en-US" b="1" noProof="1">
                <a:solidFill>
                  <a:schemeClr val="bg1"/>
                </a:solidFill>
              </a:rPr>
              <a:t>if in same assembly</a:t>
            </a:r>
          </a:p>
          <a:p>
            <a:pPr>
              <a:buClr>
                <a:schemeClr val="tx1"/>
              </a:buClr>
            </a:pPr>
            <a:r>
              <a:rPr lang="en-US" b="1" noProof="1">
                <a:solidFill>
                  <a:schemeClr val="bg1"/>
                </a:solidFill>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sp>
        <p:nvSpPr>
          <p:cNvPr id="6" name="Text Placeholder 5"/>
          <p:cNvSpPr txBox="1">
            <a:spLocks/>
          </p:cNvSpPr>
          <p:nvPr/>
        </p:nvSpPr>
        <p:spPr>
          <a:xfrm>
            <a:off x="3687667" y="3352800"/>
            <a:ext cx="4813489"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a:t>
            </a:r>
          </a:p>
          <a:p>
            <a:r>
              <a:rPr lang="en-US" dirty="0"/>
              <a:t>  </a:t>
            </a:r>
            <a:r>
              <a:rPr lang="en-US" dirty="0">
                <a:solidFill>
                  <a:schemeClr val="bg1"/>
                </a:solidFill>
              </a:rPr>
              <a:t>private</a:t>
            </a:r>
            <a:r>
              <a:rPr lang="en-US" dirty="0"/>
              <a:t> string id;</a:t>
            </a:r>
          </a:p>
          <a:p>
            <a:r>
              <a:rPr lang="en-US" dirty="0"/>
              <a:t>  </a:t>
            </a:r>
            <a:r>
              <a:rPr lang="en-US" dirty="0">
                <a:solidFill>
                  <a:schemeClr val="bg1"/>
                </a:solidFill>
              </a:rPr>
              <a:t>string</a:t>
            </a:r>
            <a:r>
              <a:rPr lang="en-US" dirty="0"/>
              <a:t> name;</a:t>
            </a:r>
          </a:p>
          <a:p>
            <a:r>
              <a:rPr lang="en-US" dirty="0"/>
              <a:t>  </a:t>
            </a:r>
            <a:r>
              <a:rPr lang="en-US" dirty="0">
                <a:solidFill>
                  <a:schemeClr val="bg1"/>
                </a:solidFill>
              </a:rPr>
              <a:t>protected</a:t>
            </a:r>
            <a:r>
              <a:rPr lang="en-US" dirty="0"/>
              <a:t> string address;</a:t>
            </a:r>
          </a:p>
          <a:p>
            <a:r>
              <a:rPr lang="en-US" dirty="0"/>
              <a:t>  </a:t>
            </a:r>
            <a:r>
              <a:rPr lang="en-US" dirty="0">
                <a:solidFill>
                  <a:schemeClr val="bg1"/>
                </a:solidFill>
              </a:rPr>
              <a:t>public</a:t>
            </a:r>
            <a:r>
              <a:rPr lang="en-US" dirty="0"/>
              <a:t> void Sleep();</a:t>
            </a:r>
          </a:p>
          <a:p>
            <a:r>
              <a:rPr lang="en-US" dirty="0"/>
              <a:t>}</a:t>
            </a:r>
          </a:p>
        </p:txBody>
      </p:sp>
      <p:sp>
        <p:nvSpPr>
          <p:cNvPr id="7" name="AutoShape 6"/>
          <p:cNvSpPr>
            <a:spLocks noChangeArrowheads="1"/>
          </p:cNvSpPr>
          <p:nvPr/>
        </p:nvSpPr>
        <p:spPr bwMode="auto">
          <a:xfrm>
            <a:off x="7932269" y="3505200"/>
            <a:ext cx="3523314" cy="810112"/>
          </a:xfrm>
          <a:prstGeom prst="wedgeRoundRectCallout">
            <a:avLst>
              <a:gd name="adj1" fmla="val -54415"/>
              <a:gd name="adj2" fmla="val 2522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be accessed through other methods</a:t>
            </a:r>
            <a:endParaRPr lang="bg-BG" sz="2400" b="1" dirty="0">
              <a:solidFill>
                <a:schemeClr val="bg2"/>
              </a:solidFill>
            </a:endParaRPr>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21</a:t>
            </a:fld>
            <a:endParaRPr lang="en-US" dirty="0"/>
          </a:p>
        </p:txBody>
      </p:sp>
      <p:sp>
        <p:nvSpPr>
          <p:cNvPr id="8" name="Text Placeholder 5"/>
          <p:cNvSpPr txBox="1">
            <a:spLocks/>
          </p:cNvSpPr>
          <p:nvPr/>
        </p:nvSpPr>
        <p:spPr>
          <a:xfrm>
            <a:off x="2823822" y="2390449"/>
            <a:ext cx="6643877" cy="42474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 </a:t>
            </a:r>
          </a:p>
          <a:p>
            <a:r>
              <a:rPr lang="en-US" dirty="0"/>
              <a:t>{</a:t>
            </a:r>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822234" y="1795461"/>
            <a:ext cx="664387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protected </a:t>
            </a:r>
            <a:r>
              <a:rPr lang="en-US" dirty="0">
                <a:solidFill>
                  <a:schemeClr val="bg1"/>
                </a:solidFill>
              </a:rPr>
              <a:t>int</a:t>
            </a:r>
            <a:r>
              <a:rPr lang="en-US" dirty="0"/>
              <a:t> weight; }</a:t>
            </a:r>
          </a:p>
        </p:txBody>
      </p:sp>
      <p:sp>
        <p:nvSpPr>
          <p:cNvPr id="7" name="AutoShape 6"/>
          <p:cNvSpPr>
            <a:spLocks noChangeArrowheads="1"/>
          </p:cNvSpPr>
          <p:nvPr/>
        </p:nvSpPr>
        <p:spPr bwMode="auto">
          <a:xfrm>
            <a:off x="5637212" y="2937281"/>
            <a:ext cx="2362200" cy="497893"/>
          </a:xfrm>
          <a:prstGeom prst="wedgeRoundRectCallout">
            <a:avLst>
              <a:gd name="adj1" fmla="val -58556"/>
              <a:gd name="adj2" fmla="val 41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Hides </a:t>
            </a:r>
            <a:r>
              <a:rPr lang="en-US" sz="2400" b="1" noProof="1">
                <a:solidFill>
                  <a:schemeClr val="bg1"/>
                </a:solidFill>
                <a:effectLst>
                  <a:outerShdw blurRad="38100" dist="38100" dir="2700000" algn="tl">
                    <a:srgbClr val="000000">
                      <a:alpha val="43137"/>
                    </a:srgbClr>
                  </a:outerShdw>
                </a:effectLst>
              </a:rPr>
              <a:t>int</a:t>
            </a:r>
            <a:r>
              <a:rPr lang="en-US" sz="2400" b="1" dirty="0">
                <a:solidFill>
                  <a:schemeClr val="bg1"/>
                </a:solidFill>
                <a:effectLst>
                  <a:outerShdw blurRad="38100" dist="38100" dir="2700000" algn="tl">
                    <a:srgbClr val="000000">
                      <a:alpha val="43137"/>
                    </a:srgbClr>
                  </a:outerShdw>
                </a:effectLst>
              </a:rPr>
              <a:t> weight</a:t>
            </a:r>
            <a:endParaRPr lang="bg-BG" sz="2400" b="1" dirty="0">
              <a:solidFill>
                <a:schemeClr val="bg1"/>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341812" y="5562600"/>
            <a:ext cx="2590800" cy="3810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Hides </a:t>
            </a:r>
            <a:r>
              <a:rPr lang="en-US" sz="2400" b="1" dirty="0">
                <a:solidFill>
                  <a:schemeClr val="bg1"/>
                </a:solidFill>
                <a:effectLst>
                  <a:outerShdw blurRad="38100" dist="38100" dir="2700000" algn="tl">
                    <a:srgbClr val="000000">
                      <a:alpha val="43137"/>
                    </a:srgbClr>
                  </a:outerShdw>
                </a:effectLst>
              </a:rPr>
              <a:t>float weight</a:t>
            </a:r>
            <a:endParaRPr lang="bg-BG"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rPr>
              <a:t>base</a:t>
            </a:r>
            <a:r>
              <a:rPr lang="en-US" noProof="1"/>
              <a:t> and </a:t>
            </a:r>
            <a:r>
              <a:rPr lang="en-US" b="1" noProof="1">
                <a:solidFill>
                  <a:schemeClr val="bg1"/>
                </a:solidFill>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8" name="Text Placeholder 5"/>
          <p:cNvSpPr txBox="1">
            <a:spLocks/>
          </p:cNvSpPr>
          <p:nvPr/>
        </p:nvSpPr>
        <p:spPr>
          <a:xfrm>
            <a:off x="3570986" y="1792594"/>
            <a:ext cx="4662678" cy="47703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a:t>
            </a:r>
          </a:p>
          <a:p>
            <a:r>
              <a:rPr lang="en-US" dirty="0"/>
              <a:t>{</a:t>
            </a:r>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7661912" y="4529146"/>
            <a:ext cx="2614422" cy="533400"/>
          </a:xfrm>
          <a:prstGeom prst="wedgeRoundRectCallout">
            <a:avLst>
              <a:gd name="adj1" fmla="val -54017"/>
              <a:gd name="adj2" fmla="val -2095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Instance member</a:t>
            </a:r>
            <a:endParaRPr lang="bg-BG" sz="2400" b="1" dirty="0">
              <a:solidFill>
                <a:srgbClr val="FFFFFF"/>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1398778" y="4772034"/>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 member</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7389812" y="2387186"/>
            <a:ext cx="2050279" cy="533400"/>
          </a:xfrm>
          <a:prstGeom prst="wedgeRoundRectCallout">
            <a:avLst>
              <a:gd name="adj1" fmla="val -56424"/>
              <a:gd name="adj2" fmla="val 5305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Local variable</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7" name="Text Placeholder 5"/>
          <p:cNvSpPr txBox="1">
            <a:spLocks/>
          </p:cNvSpPr>
          <p:nvPr/>
        </p:nvSpPr>
        <p:spPr>
          <a:xfrm>
            <a:off x="3288222" y="1981200"/>
            <a:ext cx="580567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3288222" y="4139240"/>
            <a:ext cx="580567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Dog </a:t>
            </a:r>
            <a:r>
              <a:rPr lang="en-US" dirty="0">
                <a:solidFill>
                  <a:schemeClr val="bg1"/>
                </a:solidFill>
              </a:rPr>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Rectangle: Rounded Corners 7"/>
          <p:cNvSpPr/>
          <p:nvPr/>
        </p:nvSpPr>
        <p:spPr>
          <a:xfrm>
            <a:off x="3541712"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effectLst>
                  <a:outerShdw blurRad="38100" dist="38100" dir="2700000" algn="tl">
                    <a:srgbClr val="000000">
                      <a:alpha val="43137"/>
                    </a:srgbClr>
                  </a:outerShdw>
                </a:effectLst>
              </a:rPr>
              <a:t>List</a:t>
            </a:r>
          </a:p>
        </p:txBody>
      </p:sp>
      <p:sp>
        <p:nvSpPr>
          <p:cNvPr id="11" name="Rectangle: Rounded Corners 10"/>
          <p:cNvSpPr/>
          <p:nvPr/>
        </p:nvSpPr>
        <p:spPr>
          <a:xfrm>
            <a:off x="3250819"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effectLst>
                  <a:outerShdw blurRad="38100" dist="38100" dir="2700000" algn="tl">
                    <a:srgbClr val="000000">
                      <a:alpha val="43137"/>
                    </a:srgbClr>
                  </a:outerShdw>
                </a:effectLst>
              </a:rPr>
              <a:t>CustomList</a:t>
            </a:r>
          </a:p>
        </p:txBody>
      </p:sp>
      <p:sp>
        <p:nvSpPr>
          <p:cNvPr id="15" name="AutoShape 6"/>
          <p:cNvSpPr>
            <a:spLocks noChangeArrowheads="1"/>
          </p:cNvSpPr>
          <p:nvPr/>
        </p:nvSpPr>
        <p:spPr bwMode="auto">
          <a:xfrm>
            <a:off x="4667248" y="4394034"/>
            <a:ext cx="1257301" cy="433200"/>
          </a:xfrm>
          <a:prstGeom prst="wedgeRoundRectCallout">
            <a:avLst>
              <a:gd name="adj1" fmla="val 55951"/>
              <a:gd name="adj2" fmla="val -23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Extends</a:t>
            </a:r>
            <a:endParaRPr lang="bg-BG" sz="2400" b="1" dirty="0">
              <a:solidFill>
                <a:srgbClr val="FFFFFF"/>
              </a:solidFill>
              <a:effectLst>
                <a:outerShdw blurRad="38100" dist="38100" dir="2700000" algn="tl">
                  <a:srgbClr val="000000">
                    <a:alpha val="43137"/>
                  </a:srgbClr>
                </a:outerShdw>
              </a:effectLst>
            </a:endParaRPr>
          </a:p>
        </p:txBody>
      </p:sp>
      <p:sp>
        <p:nvSpPr>
          <p:cNvPr id="12" name="Arrow: Right 29"/>
          <p:cNvSpPr/>
          <p:nvPr/>
        </p:nvSpPr>
        <p:spPr>
          <a:xfrm rot="16200000">
            <a:off x="5375478"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t>
            </a:r>
            <a:r>
              <a:rPr lang="en-US" dirty="0" smtClean="0"/>
              <a:t>list </a:t>
            </a:r>
            <a:r>
              <a:rPr lang="en-US" dirty="0"/>
              <a:t>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smtClean="0"/>
              <a:t>Method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a:t>Random List</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18" name="Rectangle: Rounded Corners 17"/>
          <p:cNvSpPr/>
          <p:nvPr/>
        </p:nvSpPr>
        <p:spPr>
          <a:xfrm>
            <a:off x="3517248"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19" name="Rectangle: Rounded Corners 18"/>
          <p:cNvSpPr/>
          <p:nvPr/>
        </p:nvSpPr>
        <p:spPr>
          <a:xfrm>
            <a:off x="3728223" y="4212085"/>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effectLst>
                  <a:outerShdw blurRad="38100" dist="38100" dir="2700000" algn="tl">
                    <a:srgbClr val="000000">
                      <a:alpha val="43137"/>
                    </a:srgbClr>
                  </a:outerShdw>
                </a:effectLst>
              </a:rPr>
              <a:t>List&lt;string&gt;</a:t>
            </a:r>
            <a:endParaRPr lang="en-GB" sz="2800" b="1" noProof="1">
              <a:solidFill>
                <a:schemeClr val="bg2"/>
              </a:solidFill>
              <a:effectLst>
                <a:outerShdw blurRad="38100" dist="38100" dir="2700000" algn="tl">
                  <a:srgbClr val="000000">
                    <a:alpha val="43137"/>
                  </a:srgbClr>
                </a:outerShdw>
              </a:effectLst>
            </a:endParaRPr>
          </a:p>
        </p:txBody>
      </p:sp>
      <p:sp>
        <p:nvSpPr>
          <p:cNvPr id="20" name="Rectangle: Rounded Corners 19"/>
          <p:cNvSpPr/>
          <p:nvPr/>
        </p:nvSpPr>
        <p:spPr>
          <a:xfrm>
            <a:off x="3332034" y="5638800"/>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solidFill>
                  <a:schemeClr val="bg2"/>
                </a:solidFill>
                <a:effectLst>
                  <a:outerShdw blurRad="38100" dist="38100" dir="2700000" algn="tl">
                    <a:srgbClr val="000000">
                      <a:alpha val="43137"/>
                    </a:srgbClr>
                  </a:outerShdw>
                </a:effectLst>
              </a:rPr>
              <a:t>RandomList</a:t>
            </a:r>
            <a:endParaRPr lang="en-GB" sz="2800" b="1" noProof="1">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8317848" y="5448247"/>
            <a:ext cx="3523314" cy="645714"/>
          </a:xfrm>
          <a:prstGeom prst="wedgeRoundRectCallout">
            <a:avLst>
              <a:gd name="adj1" fmla="val -54063"/>
              <a:gd name="adj2" fmla="val 2570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a:t>
            </a:r>
            <a:r>
              <a:rPr lang="en-US" sz="2400" b="1" noProof="1">
                <a:solidFill>
                  <a:srgbClr val="FFFFFF"/>
                </a:solidFill>
                <a:effectLst>
                  <a:outerShdw blurRad="38100" dist="38100" dir="2700000" algn="tl">
                    <a:srgbClr val="000000">
                      <a:alpha val="43137"/>
                    </a:srgbClr>
                  </a:outerShdw>
                </a:effectLst>
              </a:rPr>
              <a:t>RandomElement</a:t>
            </a:r>
            <a:r>
              <a:rPr lang="en-US" sz="2400" b="1" dirty="0">
                <a:solidFill>
                  <a:srgbClr val="FFFFFF"/>
                </a:solidFill>
                <a:effectLst>
                  <a:outerShdw blurRad="38100" dist="38100" dir="2700000" algn="tl">
                    <a:srgbClr val="000000">
                      <a:alpha val="43137"/>
                    </a:srgbClr>
                  </a:outerShdw>
                </a:effectLst>
              </a:rPr>
              <a:t>():string</a:t>
            </a:r>
            <a:endParaRPr lang="bg-BG" sz="2400" b="1" dirty="0">
              <a:solidFill>
                <a:srgbClr val="FFFFFF"/>
              </a:solidFill>
              <a:effectLst>
                <a:outerShdw blurRad="38100" dist="38100" dir="2700000" algn="tl">
                  <a:srgbClr val="000000">
                    <a:alpha val="43137"/>
                  </a:srgbClr>
                </a:outerShdw>
              </a:effectLst>
            </a:endParaRPr>
          </a:p>
        </p:txBody>
      </p:sp>
      <p:sp>
        <p:nvSpPr>
          <p:cNvPr id="11" name="Arrow: Right 29"/>
          <p:cNvSpPr/>
          <p:nvPr/>
        </p:nvSpPr>
        <p:spPr>
          <a:xfrm rot="16200000">
            <a:off x="5286489"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Random List</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2055812" y="1241869"/>
            <a:ext cx="8305800" cy="49469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RandomList </a:t>
            </a:r>
            <a:r>
              <a:rPr lang="en-US" dirty="0">
                <a:solidFill>
                  <a:schemeClr val="bg1"/>
                </a:solidFill>
              </a:rPr>
              <a:t>: List&lt;string&gt; </a:t>
            </a:r>
            <a:r>
              <a:rPr lang="en-US" dirty="0"/>
              <a:t>{</a:t>
            </a:r>
          </a:p>
          <a:p>
            <a:pPr>
              <a:spcAft>
                <a:spcPts val="300"/>
              </a:spcAft>
            </a:pPr>
            <a:r>
              <a:rPr lang="en-US" dirty="0"/>
              <a:t>  private Random rnd; </a:t>
            </a:r>
            <a:r>
              <a:rPr lang="en-US" dirty="0">
                <a:solidFill>
                  <a:schemeClr val="accent2"/>
                </a:solidFill>
              </a:rPr>
              <a:t>//TODO:</a:t>
            </a:r>
            <a:r>
              <a:rPr lang="en-US" i="1" dirty="0">
                <a:solidFill>
                  <a:schemeClr val="accent2"/>
                </a:solidFill>
              </a:rPr>
              <a:t> Add constructor</a:t>
            </a:r>
          </a:p>
          <a:p>
            <a:pPr>
              <a:spcAft>
                <a:spcPts val="300"/>
              </a:spcAft>
            </a:pPr>
            <a:r>
              <a:rPr lang="en-US" dirty="0"/>
              <a:t>  public string </a:t>
            </a:r>
            <a:r>
              <a:rPr lang="en-US" dirty="0">
                <a:solidFill>
                  <a:schemeClr val="bg1"/>
                </a:solidFill>
              </a:rPr>
              <a:t>RemoveRandomElement</a:t>
            </a:r>
            <a:r>
              <a:rPr lang="en-US" dirty="0"/>
              <a:t>()</a:t>
            </a:r>
          </a:p>
          <a:p>
            <a:pPr>
              <a:spcAft>
                <a:spcPts val="300"/>
              </a:spcAft>
            </a:pPr>
            <a:r>
              <a:rPr lang="en-US" dirty="0"/>
              <a:t>  {</a:t>
            </a:r>
          </a:p>
          <a:p>
            <a:pPr>
              <a:spcAft>
                <a:spcPts val="300"/>
              </a:spcAft>
            </a:pPr>
            <a:r>
              <a:rPr lang="en-US" dirty="0"/>
              <a:t>    int index = rnd.Next(0, data.Count - 1);</a:t>
            </a:r>
          </a:p>
          <a:p>
            <a:pPr>
              <a:spcAft>
                <a:spcPts val="300"/>
              </a:spcAft>
            </a:pPr>
            <a:r>
              <a:rPr lang="en-US" dirty="0"/>
              <a:t>    string str = data[index];</a:t>
            </a:r>
          </a:p>
          <a:p>
            <a:pPr>
              <a:spcAft>
                <a:spcPts val="300"/>
              </a:spcAft>
            </a:pPr>
            <a:r>
              <a:rPr lang="en-US" dirty="0"/>
              <a:t>    data.RemoveAt(index);</a:t>
            </a:r>
          </a:p>
          <a:p>
            <a:pPr>
              <a:spcAft>
                <a:spcPts val="300"/>
              </a:spcAft>
            </a:pPr>
            <a:r>
              <a:rPr lang="en-US" dirty="0"/>
              <a:t>    return str;</a:t>
            </a:r>
          </a:p>
          <a:p>
            <a:pPr>
              <a:spcAft>
                <a:spcPts val="300"/>
              </a:spcAft>
            </a:pPr>
            <a:r>
              <a:rPr lang="en-US" dirty="0"/>
              <a:t>  } </a:t>
            </a:r>
          </a:p>
          <a:p>
            <a:pPr>
              <a:spcAft>
                <a:spcPts val="300"/>
              </a:spcAft>
            </a:pPr>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798512" y="6447303"/>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Types of Class Reuse</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Extension, Composition, Delegation</a:t>
            </a:r>
          </a:p>
        </p:txBody>
      </p:sp>
      <p:pic>
        <p:nvPicPr>
          <p:cNvPr id="3076"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13" y="609599"/>
            <a:ext cx="4115796" cy="407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28</a:t>
            </a:fld>
            <a:endParaRPr lang="en-US">
              <a:solidFill>
                <a:prstClr val="white">
                  <a:tint val="75000"/>
                </a:prstClr>
              </a:solidFill>
            </a:endParaRPr>
          </a:p>
        </p:txBody>
      </p:sp>
      <p:sp>
        <p:nvSpPr>
          <p:cNvPr id="11" name="Rectangle: Rounded Corners 10"/>
          <p:cNvSpPr/>
          <p:nvPr/>
        </p:nvSpPr>
        <p:spPr>
          <a:xfrm>
            <a:off x="3427412"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List</a:t>
            </a:r>
            <a:r>
              <a:rPr lang="bg-BG" sz="2800" b="1" noProof="1">
                <a:solidFill>
                  <a:schemeClr val="bg2"/>
                </a:solidFill>
                <a:effectLst>
                  <a:outerShdw blurRad="38100" dist="38100" dir="2700000" algn="tl">
                    <a:srgbClr val="000000">
                      <a:alpha val="43137"/>
                    </a:srgbClr>
                  </a:outerShdw>
                </a:effectLst>
              </a:rPr>
              <a:t>&lt;</a:t>
            </a:r>
            <a:r>
              <a:rPr lang="af-ZA" sz="2800" b="1" noProof="1">
                <a:solidFill>
                  <a:schemeClr val="bg2"/>
                </a:solidFill>
                <a:effectLst>
                  <a:outerShdw blurRad="38100" dist="38100" dir="2700000" algn="tl">
                    <a:srgbClr val="000000">
                      <a:alpha val="43137"/>
                    </a:srgbClr>
                  </a:outerShdw>
                </a:effectLst>
              </a:rPr>
              <a:t>string</a:t>
            </a:r>
            <a:r>
              <a:rPr lang="bg-BG" sz="2800" b="1" noProof="1">
                <a:solidFill>
                  <a:schemeClr val="bg2"/>
                </a:solidFill>
                <a:effectLst>
                  <a:outerShdw blurRad="38100" dist="38100" dir="2700000" algn="tl">
                    <a:srgbClr val="000000">
                      <a:alpha val="43137"/>
                    </a:srgbClr>
                  </a:outerShdw>
                </a:effectLst>
              </a:rPr>
              <a:t>&gt;</a:t>
            </a:r>
            <a:endParaRPr lang="en-GB" sz="2800" b="1" noProof="1">
              <a:solidFill>
                <a:schemeClr val="bg2"/>
              </a:solidFill>
              <a:effectLst>
                <a:outerShdw blurRad="38100" dist="38100" dir="2700000" algn="tl">
                  <a:srgbClr val="000000">
                    <a:alpha val="43137"/>
                  </a:srgbClr>
                </a:outerShdw>
              </a:effectLst>
            </a:endParaRPr>
          </a:p>
        </p:txBody>
      </p:sp>
      <p:sp>
        <p:nvSpPr>
          <p:cNvPr id="13" name="Rectangle: Rounded Corners 12"/>
          <p:cNvSpPr/>
          <p:nvPr/>
        </p:nvSpPr>
        <p:spPr>
          <a:xfrm>
            <a:off x="3136519"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CustomList</a:t>
            </a:r>
          </a:p>
        </p:txBody>
      </p:sp>
      <p:sp>
        <p:nvSpPr>
          <p:cNvPr id="10" name="Arrow: Right 29"/>
          <p:cNvSpPr/>
          <p:nvPr/>
        </p:nvSpPr>
        <p:spPr>
          <a:xfrm rot="16200000">
            <a:off x="5694661"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a:t>Composition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29</a:t>
            </a:fld>
            <a:endParaRPr lang="en-US">
              <a:solidFill>
                <a:prstClr val="white">
                  <a:tint val="75000"/>
                </a:prstClr>
              </a:solidFill>
            </a:endParaRPr>
          </a:p>
        </p:txBody>
      </p:sp>
      <p:sp>
        <p:nvSpPr>
          <p:cNvPr id="19" name="Text Placeholder 5"/>
          <p:cNvSpPr txBox="1">
            <a:spLocks/>
          </p:cNvSpPr>
          <p:nvPr/>
        </p:nvSpPr>
        <p:spPr>
          <a:xfrm>
            <a:off x="1751012" y="2389743"/>
            <a:ext cx="3705583"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884612" y="4650832"/>
            <a:ext cx="1352561" cy="797957"/>
          </a:xfrm>
          <a:prstGeom prst="wedgeRoundRectCallout">
            <a:avLst>
              <a:gd name="adj1" fmla="val -36204"/>
              <a:gd name="adj2" fmla="val -670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classes</a:t>
            </a:r>
            <a:endParaRPr lang="bg-BG" sz="2400" b="1" dirty="0">
              <a:solidFill>
                <a:srgbClr val="FFFFFF"/>
              </a:solidFill>
              <a:effectLst>
                <a:outerShdw blurRad="38100" dist="38100" dir="2700000" algn="tl">
                  <a:srgbClr val="000000">
                    <a:alpha val="43137"/>
                  </a:srgbClr>
                </a:outerShdw>
              </a:effectLst>
            </a:endParaRPr>
          </a:p>
        </p:txBody>
      </p:sp>
      <p:sp>
        <p:nvSpPr>
          <p:cNvPr id="7" name="Rectangle: Rounded Corners 6"/>
          <p:cNvSpPr/>
          <p:nvPr/>
        </p:nvSpPr>
        <p:spPr>
          <a:xfrm>
            <a:off x="6688677"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Monitor</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Touchpad</a:t>
            </a:r>
            <a:endParaRPr lang="en-US" sz="2800" b="1" dirty="0">
              <a:solidFill>
                <a:schemeClr val="bg2"/>
              </a:solidFill>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Keyboard</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a:t>
            </a:r>
            <a:r>
              <a:rPr lang="en-US" sz="11500" b="1" dirty="0" err="1"/>
              <a:t>csharp</a:t>
            </a:r>
            <a:endParaRPr lang="en-US" sz="11500" dirty="0"/>
          </a:p>
        </p:txBody>
      </p:sp>
      <p:sp>
        <p:nvSpPr>
          <p:cNvPr id="6"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solidFill>
                  <a:prstClr val="white">
                    <a:tint val="75000"/>
                  </a:prstClr>
                </a:solidFill>
              </a:rPr>
              <a:pPr/>
              <a:t>30</a:t>
            </a:fld>
            <a:endParaRPr lang="en-US">
              <a:solidFill>
                <a:prstClr val="white">
                  <a:tint val="75000"/>
                </a:prstClr>
              </a:solidFill>
            </a:endParaRPr>
          </a:p>
        </p:txBody>
      </p:sp>
      <p:sp>
        <p:nvSpPr>
          <p:cNvPr id="19" name="Text Placeholder 5"/>
          <p:cNvSpPr txBox="1">
            <a:spLocks/>
          </p:cNvSpPr>
          <p:nvPr/>
        </p:nvSpPr>
        <p:spPr>
          <a:xfrm>
            <a:off x="1827212" y="1325026"/>
            <a:ext cx="4343400" cy="489374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monitor.Dim();</a:t>
            </a:r>
          </a:p>
          <a:p>
            <a:r>
              <a:rPr lang="en-US" dirty="0"/>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effectLst>
                    <a:outerShdw blurRad="38100" dist="38100" dir="2700000" algn="tl">
                      <a:srgbClr val="000000">
                        <a:alpha val="43137"/>
                      </a:srgbClr>
                    </a:outerShdw>
                  </a:effectLst>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effectLst>
                    <a:outerShdw blurRad="38100" dist="38100" dir="2700000" algn="tl">
                      <a:srgbClr val="000000">
                        <a:alpha val="43137"/>
                      </a:srgbClr>
                    </a:outerShdw>
                  </a:effectLst>
                </a:rPr>
                <a:t>increaseBrightness</a:t>
              </a:r>
              <a:r>
                <a:rPr lang="en-GB" sz="3200" b="1" dirty="0">
                  <a:solidFill>
                    <a:schemeClr val="bg2"/>
                  </a:solidFill>
                  <a:effectLst>
                    <a:outerShdw blurRad="38100" dist="38100" dir="2700000" algn="tl">
                      <a:srgbClr val="000000">
                        <a:alpha val="43137"/>
                      </a:srgbClr>
                    </a:outerShdw>
                  </a:effectLst>
                </a:rPr>
                <a:t>()</a:t>
              </a:r>
            </a:p>
            <a:p>
              <a:pPr algn="ctr"/>
              <a:r>
                <a:rPr lang="en-GB" sz="3200" b="1" noProof="1">
                  <a:solidFill>
                    <a:schemeClr val="bg2"/>
                  </a:solidFill>
                  <a:effectLst>
                    <a:outerShdw blurRad="38100" dist="38100" dir="2700000" algn="tl">
                      <a:srgbClr val="000000">
                        <a:alpha val="43137"/>
                      </a:srgbClr>
                    </a:outerShdw>
                  </a:effectLst>
                </a:rPr>
                <a:t>decreaseBrightness</a:t>
              </a:r>
              <a:r>
                <a:rPr lang="en-GB" sz="3200" b="1" dirty="0">
                  <a:solidFill>
                    <a:schemeClr val="bg2"/>
                  </a:solidFill>
                  <a:effectLst>
                    <a:outerShdw blurRad="38100" dist="38100" dir="2700000" algn="tl">
                      <a:srgbClr val="000000">
                        <a:alpha val="43137"/>
                      </a:srgbClr>
                    </a:outerShdw>
                  </a:effectLst>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Monitor</a:t>
              </a:r>
              <a:endParaRPr lang="en-US" sz="2800" b="1" dirty="0">
                <a:solidFill>
                  <a:schemeClr val="bg2"/>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196125"/>
            <a:ext cx="11815018" cy="1383874"/>
          </a:xfrm>
          <a:prstGeom prst="rect">
            <a:avLst/>
          </a:prstGeom>
        </p:spPr>
        <p:txBody>
          <a:bodyPr>
            <a:normAutofit/>
          </a:bodyPr>
          <a:lstStyle/>
          <a:p>
            <a:pPr>
              <a:lnSpc>
                <a:spcPct val="100000"/>
              </a:lnSpc>
            </a:pPr>
            <a:r>
              <a:rPr lang="en-US" dirty="0"/>
              <a:t>Create a simple </a:t>
            </a:r>
            <a:r>
              <a:rPr lang="en-US" b="1" dirty="0" smtClean="0">
                <a:solidFill>
                  <a:schemeClr val="bg1"/>
                </a:solidFill>
              </a:rPr>
              <a:t>StackOfStrings</a:t>
            </a:r>
            <a:r>
              <a:rPr lang="en-US" dirty="0" smtClean="0"/>
              <a:t> </a:t>
            </a:r>
            <a:r>
              <a:rPr lang="en-US" dirty="0"/>
              <a:t>class which </a:t>
            </a:r>
            <a:r>
              <a:rPr lang="en-US" b="1" dirty="0">
                <a:solidFill>
                  <a:schemeClr val="bg1"/>
                </a:solidFill>
              </a:rPr>
              <a:t>i</a:t>
            </a:r>
            <a:r>
              <a:rPr lang="en-US" b="1" dirty="0" smtClean="0">
                <a:solidFill>
                  <a:schemeClr val="bg1"/>
                </a:solidFill>
              </a:rPr>
              <a:t>nherits </a:t>
            </a:r>
            <a:r>
              <a:rPr lang="en-US" dirty="0" smtClean="0"/>
              <a:t>the </a:t>
            </a:r>
            <a:br>
              <a:rPr lang="en-US" dirty="0" smtClean="0"/>
            </a:br>
            <a:r>
              <a:rPr lang="en-US" dirty="0" smtClean="0"/>
              <a:t>Stack&lt;string&gt;</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grpSp>
        <p:nvGrpSpPr>
          <p:cNvPr id="6" name="Group 5"/>
          <p:cNvGrpSpPr/>
          <p:nvPr/>
        </p:nvGrpSpPr>
        <p:grpSpPr>
          <a:xfrm>
            <a:off x="985837" y="3200400"/>
            <a:ext cx="5029200" cy="1731290"/>
            <a:chOff x="-307405" y="2077297"/>
            <a:chExt cx="3132342" cy="1731290"/>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5" y="269856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smtClean="0">
                  <a:latin typeface="Consolas" pitchFamily="49" charset="0"/>
                  <a:cs typeface="Consolas" pitchFamily="49" charset="0"/>
                </a:rPr>
                <a:t>+</a:t>
              </a:r>
              <a:r>
                <a:rPr lang="en-US" sz="2398" b="1" noProof="1">
                  <a:latin typeface="Consolas" pitchFamily="49" charset="0"/>
                  <a:cs typeface="Consolas" pitchFamily="49" charset="0"/>
                </a:rPr>
                <a:t>IsEmpty(): </a:t>
              </a:r>
              <a:r>
                <a:rPr lang="en-US" sz="2398" b="1" noProof="1" smtClean="0">
                  <a:latin typeface="Consolas" pitchFamily="49" charset="0"/>
                  <a:cs typeface="Consolas" pitchFamily="49" charset="0"/>
                </a:rPr>
                <a:t>Boolean</a:t>
              </a:r>
            </a:p>
            <a:p>
              <a:pPr defTabSz="1218438" latinLnBrk="1">
                <a:spcBef>
                  <a:spcPts val="600"/>
                </a:spcBef>
                <a:spcAft>
                  <a:spcPts val="600"/>
                </a:spcAft>
                <a:buFont typeface="Wingdings" panose="05000000000000000000" pitchFamily="2" charset="2"/>
                <a:buNone/>
              </a:pPr>
              <a:r>
                <a:rPr lang="en-US" sz="2398" b="1" noProof="1" smtClean="0">
                  <a:latin typeface="Consolas" pitchFamily="49" charset="0"/>
                  <a:cs typeface="Consolas" pitchFamily="49" charset="0"/>
                </a:rPr>
                <a:t>+AddRange(): void</a:t>
              </a:r>
              <a:endParaRPr lang="en-US" sz="2398" b="1" noProof="1">
                <a:latin typeface="Consolas" pitchFamily="49" charset="0"/>
                <a:cs typeface="Consolas" pitchFamily="49" charset="0"/>
              </a:endParaRP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2"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a:t>
            </a:r>
            <a:r>
              <a:rPr lang="en-US" dirty="0"/>
              <a:t>: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32</a:t>
            </a:fld>
            <a:endParaRPr lang="en-US" dirty="0"/>
          </a:p>
        </p:txBody>
      </p:sp>
      <p:sp>
        <p:nvSpPr>
          <p:cNvPr id="11" name="Text Placeholder 5"/>
          <p:cNvSpPr txBox="1">
            <a:spLocks/>
          </p:cNvSpPr>
          <p:nvPr/>
        </p:nvSpPr>
        <p:spPr>
          <a:xfrm>
            <a:off x="1293812" y="1557259"/>
            <a:ext cx="9677400" cy="44625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StackOfStrings </a:t>
            </a:r>
            <a:r>
              <a:rPr lang="bg-BG" dirty="0" smtClean="0"/>
              <a:t>: </a:t>
            </a:r>
            <a:r>
              <a:rPr lang="en-US" dirty="0" smtClean="0"/>
              <a:t>Stack&lt;string&gt;</a:t>
            </a:r>
            <a:r>
              <a:rPr lang="en-US" dirty="0"/>
              <a:t> </a:t>
            </a:r>
            <a:r>
              <a:rPr lang="en-US" dirty="0" smtClean="0"/>
              <a:t>{</a:t>
            </a:r>
          </a:p>
          <a:p>
            <a:pPr>
              <a:spcAft>
                <a:spcPts val="300"/>
              </a:spcAft>
            </a:pPr>
            <a:r>
              <a:rPr lang="en-US" dirty="0"/>
              <a:t> </a:t>
            </a:r>
            <a:r>
              <a:rPr lang="en-US" dirty="0" smtClean="0"/>
              <a:t> </a:t>
            </a:r>
            <a:r>
              <a:rPr lang="en-US" dirty="0"/>
              <a:t>public bool </a:t>
            </a:r>
            <a:r>
              <a:rPr lang="en-US" dirty="0" err="1"/>
              <a:t>IsEmpty</a:t>
            </a:r>
            <a:r>
              <a:rPr lang="en-US" dirty="0"/>
              <a:t>() </a:t>
            </a:r>
            <a:r>
              <a:rPr lang="en-US" dirty="0" smtClean="0"/>
              <a:t>{</a:t>
            </a:r>
            <a:endParaRPr lang="en-US" dirty="0"/>
          </a:p>
          <a:p>
            <a:pPr>
              <a:spcAft>
                <a:spcPts val="300"/>
              </a:spcAft>
            </a:pPr>
            <a:r>
              <a:rPr lang="en-US" dirty="0"/>
              <a:t>    return </a:t>
            </a:r>
            <a:r>
              <a:rPr lang="en-US" dirty="0" err="1" smtClean="0"/>
              <a:t>this.Count</a:t>
            </a:r>
            <a:r>
              <a:rPr lang="en-US" dirty="0" smtClean="0"/>
              <a:t> </a:t>
            </a:r>
            <a:r>
              <a:rPr lang="en-US" dirty="0"/>
              <a:t>== 0;</a:t>
            </a:r>
          </a:p>
          <a:p>
            <a:pPr>
              <a:spcAft>
                <a:spcPts val="300"/>
              </a:spcAft>
            </a:pPr>
            <a:r>
              <a:rPr lang="en-US" dirty="0"/>
              <a:t>  }</a:t>
            </a:r>
          </a:p>
          <a:p>
            <a:pPr>
              <a:spcAft>
                <a:spcPts val="300"/>
              </a:spcAft>
            </a:pPr>
            <a:r>
              <a:rPr lang="en-US" dirty="0" smtClean="0"/>
              <a:t>  public void </a:t>
            </a:r>
            <a:r>
              <a:rPr lang="en-US" dirty="0" err="1" smtClean="0"/>
              <a:t>AddRange</a:t>
            </a:r>
            <a:r>
              <a:rPr lang="en-US" dirty="0" smtClean="0"/>
              <a:t>(</a:t>
            </a:r>
            <a:r>
              <a:rPr lang="en-US" dirty="0" err="1" smtClean="0"/>
              <a:t>IEnumerable</a:t>
            </a:r>
            <a:r>
              <a:rPr lang="en-US" dirty="0" smtClean="0"/>
              <a:t>&lt;string&gt; collection) {</a:t>
            </a:r>
          </a:p>
          <a:p>
            <a:pPr>
              <a:spcAft>
                <a:spcPts val="300"/>
              </a:spcAft>
            </a:pPr>
            <a:r>
              <a:rPr lang="en-US" dirty="0"/>
              <a:t> </a:t>
            </a:r>
            <a:r>
              <a:rPr lang="en-US" dirty="0" smtClean="0"/>
              <a:t>   </a:t>
            </a:r>
            <a:r>
              <a:rPr lang="en-US" dirty="0" err="1" smtClean="0"/>
              <a:t>foreach</a:t>
            </a:r>
            <a:r>
              <a:rPr lang="en-US" dirty="0" smtClean="0"/>
              <a:t> (</a:t>
            </a:r>
            <a:r>
              <a:rPr lang="en-US" dirty="0" err="1" smtClean="0"/>
              <a:t>var</a:t>
            </a:r>
            <a:r>
              <a:rPr lang="en-US" dirty="0" smtClean="0"/>
              <a:t> element in collection)</a:t>
            </a:r>
          </a:p>
          <a:p>
            <a:pPr>
              <a:spcAft>
                <a:spcPts val="300"/>
              </a:spcAft>
            </a:pPr>
            <a:r>
              <a:rPr lang="en-US" dirty="0" smtClean="0"/>
              <a:t>      </a:t>
            </a:r>
            <a:r>
              <a:rPr lang="en-US" dirty="0" err="1" smtClean="0"/>
              <a:t>this.Push</a:t>
            </a:r>
            <a:r>
              <a:rPr lang="en-US" dirty="0" smtClean="0"/>
              <a:t>(element);</a:t>
            </a:r>
            <a:endParaRPr lang="en-US" dirty="0" smtClean="0"/>
          </a:p>
          <a:p>
            <a:pPr>
              <a:spcAft>
                <a:spcPts val="300"/>
              </a:spcAft>
            </a:pPr>
            <a:r>
              <a:rPr lang="en-US" dirty="0"/>
              <a:t> </a:t>
            </a:r>
            <a:r>
              <a:rPr lang="en-US" dirty="0" smtClean="0"/>
              <a:t> }</a:t>
            </a:r>
          </a:p>
          <a:p>
            <a:pPr>
              <a:spcAft>
                <a:spcPts val="300"/>
              </a:spcAft>
            </a:pPr>
            <a:r>
              <a:rPr lang="en-US" dirty="0"/>
              <a:t>}</a:t>
            </a:r>
            <a:endParaRPr lang="en-US" dirty="0" smtClean="0"/>
          </a:p>
        </p:txBody>
      </p:sp>
      <p:sp>
        <p:nvSpPr>
          <p:cNvPr id="8"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a:t>
            </a:r>
            <a:r>
              <a:rPr lang="en-US" dirty="0"/>
              <a:t>: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33</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solidFill>
              </a:rPr>
              <a:t>code reuse</a:t>
            </a:r>
          </a:p>
          <a:p>
            <a:pPr>
              <a:lnSpc>
                <a:spcPct val="100000"/>
              </a:lnSpc>
              <a:buClr>
                <a:schemeClr val="bg2"/>
              </a:buClr>
            </a:pPr>
            <a:r>
              <a:rPr lang="en-US" sz="3600" b="1" dirty="0">
                <a:solidFill>
                  <a:schemeClr val="bg1"/>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solidFill>
              </a:rPr>
              <a:t>Superclass</a:t>
            </a:r>
            <a:r>
              <a:rPr lang="en-US" sz="3600" dirty="0">
                <a:solidFill>
                  <a:schemeClr val="bg2"/>
                </a:solidFill>
              </a:rPr>
              <a:t> and can </a:t>
            </a:r>
            <a:r>
              <a:rPr lang="en-US" sz="3600" b="1" dirty="0">
                <a:solidFill>
                  <a:schemeClr val="bg1"/>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solidFill>
              </a:rPr>
              <a:t>same role</a:t>
            </a:r>
          </a:p>
          <a:p>
            <a:pPr>
              <a:lnSpc>
                <a:spcPct val="100000"/>
              </a:lnSpc>
            </a:pPr>
            <a:r>
              <a:rPr lang="en-US" sz="3600" dirty="0">
                <a:solidFill>
                  <a:schemeClr val="bg2"/>
                </a:solidFill>
              </a:rPr>
              <a:t>Look for </a:t>
            </a:r>
            <a:r>
              <a:rPr lang="en-US" sz="3600" b="1" dirty="0">
                <a:solidFill>
                  <a:schemeClr val="bg1"/>
                </a:solidFill>
              </a:rPr>
              <a:t>IS-A</a:t>
            </a:r>
            <a:r>
              <a:rPr lang="en-US" sz="3600" dirty="0">
                <a:solidFill>
                  <a:schemeClr val="bg2"/>
                </a:solidFill>
              </a:rPr>
              <a:t> and </a:t>
            </a:r>
            <a:r>
              <a:rPr lang="en-US" sz="3600" b="1" dirty="0">
                <a:solidFill>
                  <a:schemeClr val="bg1"/>
                </a:solidFill>
              </a:rPr>
              <a:t>IS-A-SUBSTITUTE</a:t>
            </a:r>
            <a:endParaRPr lang="en-US" sz="3600" dirty="0">
              <a:solidFill>
                <a:schemeClr val="bg2"/>
              </a:solidFill>
            </a:endParaRPr>
          </a:p>
          <a:p>
            <a:pPr>
              <a:lnSpc>
                <a:spcPct val="100000"/>
              </a:lnSpc>
            </a:pPr>
            <a:r>
              <a:rPr lang="en-US" sz="3600" dirty="0">
                <a:solidFill>
                  <a:schemeClr val="bg2"/>
                </a:solidFill>
              </a:rPr>
              <a:t>Consider </a:t>
            </a:r>
            <a:r>
              <a:rPr lang="en-US" sz="3600" b="1" dirty="0">
                <a:solidFill>
                  <a:schemeClr val="bg1"/>
                </a:solidFill>
              </a:rPr>
              <a:t>Composition </a:t>
            </a:r>
            <a:r>
              <a:rPr lang="en-US" sz="3600" dirty="0">
                <a:solidFill>
                  <a:schemeClr val="bg2"/>
                </a:solidFill>
              </a:rPr>
              <a:t>and </a:t>
            </a:r>
            <a:r>
              <a:rPr lang="en-US" sz="3600" b="1" dirty="0">
                <a:solidFill>
                  <a:schemeClr val="bg1"/>
                </a:solidFill>
              </a:rPr>
              <a:t>Delegation</a:t>
            </a:r>
            <a:endParaRPr lang="en-US" sz="3600" dirty="0">
              <a:solidFill>
                <a:schemeClr val="bg2"/>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7" y="6400026"/>
            <a:ext cx="12111057" cy="363443"/>
          </a:xfrm>
        </p:spPr>
        <p:txBody>
          <a:bodyPr>
            <a:normAutofit fontScale="62500" lnSpcReduction="20000"/>
          </a:bodyPr>
          <a:lstStyle/>
          <a:p>
            <a:pPr algn="ctr"/>
            <a:r>
              <a:rPr lang="en-US" dirty="0">
                <a:hlinkClick r:id="rId3"/>
              </a:rPr>
              <a:t>https://softuni.bg/courses/csharp-advanced</a:t>
            </a:r>
            <a:endParaRPr lang="en-US" dirty="0"/>
          </a:p>
        </p:txBody>
      </p:sp>
    </p:spTree>
    <p:extLst>
      <p:ext uri="{BB962C8B-B14F-4D97-AF65-F5344CB8AC3E}">
        <p14:creationId xmlns:p14="http://schemas.microsoft.com/office/powerpoint/2010/main" val="4084379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526"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418" y="4535261"/>
            <a:ext cx="3960082" cy="86315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2216" y="5565254"/>
            <a:ext cx="1748192" cy="86315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8418" y="5565254"/>
            <a:ext cx="5564664" cy="86315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3333" y="5565254"/>
            <a:ext cx="1954844"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29586" y="2475274"/>
            <a:ext cx="5790822" cy="86315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8419" y="2475274"/>
            <a:ext cx="3856369" cy="86315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3505" y="1445280"/>
            <a:ext cx="2446901" cy="86315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8418" y="1445280"/>
            <a:ext cx="4183612" cy="86315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r="-689"/>
          <a:stretch/>
        </p:blipFill>
        <p:spPr>
          <a:xfrm>
            <a:off x="5606617" y="1445280"/>
            <a:ext cx="2712303" cy="86315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0348" y="3505268"/>
            <a:ext cx="2518346" cy="86315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1337" y="3505268"/>
            <a:ext cx="2269071" cy="86315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8419" y="3505268"/>
            <a:ext cx="4539290" cy="86315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324262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757"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12055895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8" dirty="0"/>
              <a:t>Software University – High-Quality Education and </a:t>
            </a:r>
            <a:br>
              <a:rPr lang="en-US" sz="3198" dirty="0"/>
            </a:br>
            <a:r>
              <a:rPr lang="en-US" sz="3198" dirty="0"/>
              <a:t>Employment Opportunities </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lvl="1">
              <a:lnSpc>
                <a:spcPct val="100000"/>
              </a:lnSpc>
              <a:tabLst>
                <a:tab pos="282405" algn="l"/>
              </a:tabLst>
              <a:defRPr/>
            </a:pPr>
            <a:r>
              <a:rPr lang="en-US" sz="2898" noProof="1">
                <a:solidFill>
                  <a:srgbClr val="234465"/>
                </a:solidFill>
                <a:hlinkClick r:id="rId5"/>
              </a:rPr>
              <a:t>facebook.com/SoftwareUniversity</a:t>
            </a:r>
            <a:endParaRPr lang="en-US" sz="2898" noProof="1">
              <a:solidFill>
                <a:srgbClr val="234465"/>
              </a:solidFill>
            </a:endParaRPr>
          </a:p>
          <a:p>
            <a:pPr>
              <a:lnSpc>
                <a:spcPct val="100000"/>
              </a:lnSpc>
            </a:pPr>
            <a:r>
              <a:rPr lang="en-US" sz="3198" dirty="0"/>
              <a:t>Software University Forums</a:t>
            </a:r>
          </a:p>
          <a:p>
            <a:pPr lvl="1">
              <a:lnSpc>
                <a:spcPct val="100000"/>
              </a:lnSpc>
              <a:tabLst>
                <a:tab pos="282405" algn="l"/>
              </a:tabLst>
              <a:defRPr/>
            </a:pPr>
            <a:r>
              <a:rPr lang="en-US" sz="2798" dirty="0">
                <a:hlinkClick r:id="rId6"/>
              </a:rPr>
              <a:t>forum.softuni.bg</a:t>
            </a:r>
            <a:endParaRPr lang="en-US" sz="2798"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5" y="2538346"/>
            <a:ext cx="2122030" cy="529273"/>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2" y="2057758"/>
            <a:ext cx="3365989" cy="4481790"/>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5" y="3654314"/>
            <a:ext cx="1118158" cy="1118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165"/>
            <a:ext cx="1041691" cy="1041691"/>
          </a:xfrm>
          <a:prstGeom prst="rect">
            <a:avLst/>
          </a:prstGeom>
        </p:spPr>
      </p:pic>
    </p:spTree>
    <p:extLst>
      <p:ext uri="{BB962C8B-B14F-4D97-AF65-F5344CB8AC3E}">
        <p14:creationId xmlns:p14="http://schemas.microsoft.com/office/powerpoint/2010/main" val="428573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1999"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5" y="3809901"/>
            <a:ext cx="4641124" cy="1623821"/>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55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a:t>Inheritance</a:t>
            </a:r>
          </a:p>
        </p:txBody>
      </p:sp>
      <p:sp>
        <p:nvSpPr>
          <p:cNvPr id="7"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p:txBody>
          <a:bodyPr/>
          <a:lstStyle/>
          <a:p>
            <a:r>
              <a:rPr lang="en-US" dirty="0"/>
              <a:t>Extending Classes</a:t>
            </a:r>
          </a:p>
        </p:txBody>
      </p:sp>
      <p:pic>
        <p:nvPicPr>
          <p:cNvPr id="4" name="Картина 3">
            <a:extLst>
              <a:ext uri="{FF2B5EF4-FFF2-40B4-BE49-F238E27FC236}">
                <a16:creationId xmlns:a16="http://schemas.microsoft.com/office/drawing/2014/main" id="{6AF563EE-2E46-4BDF-8973-5D72CB73D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012" y="1937092"/>
            <a:ext cx="1981200" cy="1269392"/>
          </a:xfrm>
          <a:prstGeom prst="rect">
            <a:avLst/>
          </a:prstGeom>
        </p:spPr>
      </p:pic>
      <p:pic>
        <p:nvPicPr>
          <p:cNvPr id="8" name="Картина 7">
            <a:extLst>
              <a:ext uri="{FF2B5EF4-FFF2-40B4-BE49-F238E27FC236}">
                <a16:creationId xmlns:a16="http://schemas.microsoft.com/office/drawing/2014/main" id="{8C212C45-974F-4E01-ACDA-6980CB430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12" y="2438400"/>
            <a:ext cx="957545" cy="768084"/>
          </a:xfrm>
          <a:prstGeom prst="rect">
            <a:avLst/>
          </a:prstGeom>
        </p:spPr>
      </p:pic>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4477402" y="43266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effectLst>
                  <a:outerShdw blurRad="38100" dist="38100" dir="2700000" algn="tl">
                    <a:srgbClr val="000000">
                      <a:alpha val="43137"/>
                    </a:srgbClr>
                  </a:outerShdw>
                </a:effectLst>
              </a:rPr>
              <a:t>Superclass</a:t>
            </a:r>
          </a:p>
        </p:txBody>
      </p:sp>
      <p:sp>
        <p:nvSpPr>
          <p:cNvPr id="6" name="Rectangle: Rounded Corners 5"/>
          <p:cNvSpPr>
            <a:spLocks noChangeArrowheads="1"/>
          </p:cNvSpPr>
          <p:nvPr/>
        </p:nvSpPr>
        <p:spPr bwMode="auto">
          <a:xfrm>
            <a:off x="4477400" y="56894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2589212" y="5333999"/>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093727" y="38862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a:t>
            </a:r>
            <a:endParaRPr lang="bg-BG" sz="2400" b="1" dirty="0">
              <a:solidFill>
                <a:srgbClr val="FFFFFF"/>
              </a:solidFill>
              <a:effectLst>
                <a:outerShdw blurRad="38100" dist="38100" dir="2700000" algn="tl">
                  <a:srgbClr val="000000">
                    <a:alpha val="43137"/>
                  </a:srgbClr>
                </a:outerShdw>
              </a:effectLst>
            </a:endParaRPr>
          </a:p>
        </p:txBody>
      </p:sp>
      <p:sp>
        <p:nvSpPr>
          <p:cNvPr id="11" name="Down Arrow 10"/>
          <p:cNvSpPr/>
          <p:nvPr/>
        </p:nvSpPr>
        <p:spPr bwMode="auto">
          <a:xfrm rot="10800000">
            <a:off x="5905358" y="4928484"/>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4294967295"/>
          </p:nvPr>
        </p:nvSpPr>
        <p:spPr>
          <a:xfrm>
            <a:off x="11760200" y="6524625"/>
            <a:ext cx="428625" cy="196850"/>
          </a:xfrm>
          <a:prstGeom prst="rect">
            <a:avLst/>
          </a:prstGeom>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4365547" y="1612900"/>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Person</a:t>
            </a:r>
          </a:p>
        </p:txBody>
      </p:sp>
      <p:sp>
        <p:nvSpPr>
          <p:cNvPr id="6" name="Rectangle 5"/>
          <p:cNvSpPr>
            <a:spLocks noChangeArrowheads="1"/>
          </p:cNvSpPr>
          <p:nvPr/>
        </p:nvSpPr>
        <p:spPr bwMode="auto">
          <a:xfrm>
            <a:off x="4365547" y="2189163"/>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+Name: </a:t>
            </a:r>
            <a:r>
              <a:rPr lang="en-US" sz="2398" b="1" noProof="1">
                <a:latin typeface="Consolas" pitchFamily="49" charset="0"/>
                <a:cs typeface="Consolas" pitchFamily="49" charset="0"/>
              </a:rPr>
              <a:t>s</a:t>
            </a:r>
            <a:r>
              <a:rPr lang="en-GB" sz="2398" b="1" noProof="1">
                <a:latin typeface="Consolas" pitchFamily="49" charset="0"/>
                <a:cs typeface="Consolas" pitchFamily="49" charset="0"/>
              </a:rPr>
              <a:t>tring</a:t>
            </a:r>
          </a:p>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+Address: string</a:t>
            </a:r>
          </a:p>
        </p:txBody>
      </p:sp>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35538"/>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Company: string</a:t>
            </a:r>
          </a:p>
        </p:txBody>
      </p:sp>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School: string</a:t>
            </a:r>
          </a:p>
        </p:txBody>
      </p:sp>
      <p:sp>
        <p:nvSpPr>
          <p:cNvPr id="21" name="AutoShape 6"/>
          <p:cNvSpPr>
            <a:spLocks noChangeArrowheads="1"/>
          </p:cNvSpPr>
          <p:nvPr/>
        </p:nvSpPr>
        <p:spPr bwMode="auto">
          <a:xfrm>
            <a:off x="1617324" y="3540611"/>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 class</a:t>
            </a:r>
            <a:endParaRPr lang="bg-BG" sz="2400" b="1" dirty="0">
              <a:solidFill>
                <a:srgbClr val="FFFFFF"/>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770812" y="3608763"/>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 class</a:t>
            </a:r>
            <a:endParaRPr lang="bg-BG" sz="2400" b="1" dirty="0">
              <a:solidFill>
                <a:srgbClr val="FFFFFF"/>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6812" y="1295400"/>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a:t>
            </a:r>
            <a:endParaRPr lang="bg-BG" sz="2400" b="1" dirty="0">
              <a:solidFill>
                <a:srgbClr val="FFFFFF"/>
              </a:solidFill>
              <a:effectLst>
                <a:outerShdw blurRad="38100" dist="38100" dir="2700000" algn="tl">
                  <a:srgbClr val="000000">
                    <a:alpha val="43137"/>
                  </a:srgbClr>
                </a:outerShdw>
              </a:effectLst>
            </a:endParaRPr>
          </a:p>
        </p:txBody>
      </p:sp>
      <p:sp>
        <p:nvSpPr>
          <p:cNvPr id="24" name="Down Arrow 23"/>
          <p:cNvSpPr/>
          <p:nvPr/>
        </p:nvSpPr>
        <p:spPr bwMode="auto">
          <a:xfrm rot="10800000">
            <a:off x="6764755" y="3472544"/>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Down Arrow 24"/>
          <p:cNvSpPr/>
          <p:nvPr/>
        </p:nvSpPr>
        <p:spPr bwMode="auto">
          <a:xfrm rot="10800000">
            <a:off x="4742441" y="3472545"/>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7</a:t>
            </a:fld>
            <a:endParaRPr lang="en-US" dirty="0"/>
          </a:p>
        </p:txBody>
      </p:sp>
      <p:sp>
        <p:nvSpPr>
          <p:cNvPr id="2058" name="Text Box 16"/>
          <p:cNvSpPr txBox="1">
            <a:spLocks noChangeArrowheads="1"/>
          </p:cNvSpPr>
          <p:nvPr/>
        </p:nvSpPr>
        <p:spPr bwMode="auto">
          <a:xfrm>
            <a:off x="4619552" y="2438400"/>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Solitaire</a:t>
            </a:r>
          </a:p>
        </p:txBody>
      </p:sp>
      <p:sp>
        <p:nvSpPr>
          <p:cNvPr id="34" name="AutoShape 6"/>
          <p:cNvSpPr>
            <a:spLocks noChangeArrowheads="1"/>
          </p:cNvSpPr>
          <p:nvPr/>
        </p:nvSpPr>
        <p:spPr bwMode="auto">
          <a:xfrm>
            <a:off x="7958911" y="1970334"/>
            <a:ext cx="2585604" cy="1205984"/>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 holds </a:t>
            </a:r>
            <a:r>
              <a:rPr lang="en-US" sz="2400" b="1" dirty="0">
                <a:solidFill>
                  <a:schemeClr val="bg1"/>
                </a:solidFill>
                <a:effectLst>
                  <a:outerShdw blurRad="38100" dist="38100" dir="2700000" algn="tl">
                    <a:srgbClr val="000000">
                      <a:alpha val="43137"/>
                    </a:srgbClr>
                  </a:outerShdw>
                </a:effectLst>
              </a:rPr>
              <a:t>common characteristics</a:t>
            </a:r>
            <a:endParaRPr lang="bg-BG" sz="2400" b="1" dirty="0">
              <a:solidFill>
                <a:schemeClr val="bg1"/>
              </a:solidFill>
              <a:effectLst>
                <a:outerShdw blurRad="38100" dist="38100" dir="2700000" algn="tl">
                  <a:srgbClr val="000000">
                    <a:alpha val="43137"/>
                  </a:srgbClr>
                </a:outerShdw>
              </a:effectLst>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a:t>
            </a:r>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8</a:t>
            </a:fld>
            <a:endParaRPr lang="en-US" dirty="0"/>
          </a:p>
        </p:txBody>
      </p:sp>
      <p:sp>
        <p:nvSpPr>
          <p:cNvPr id="7" name="Text Placeholder 5"/>
          <p:cNvSpPr txBox="1">
            <a:spLocks/>
          </p:cNvSpPr>
          <p:nvPr/>
        </p:nvSpPr>
        <p:spPr>
          <a:xfrm>
            <a:off x="531812" y="2393192"/>
            <a:ext cx="5181600"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endParaRPr lang="en-US" dirty="0"/>
          </a:p>
          <a:p>
            <a:r>
              <a:rPr lang="en-US" dirty="0"/>
              <a:t>class Student : Person { … }</a:t>
            </a:r>
          </a:p>
          <a:p>
            <a:r>
              <a:rPr lang="en-US" dirty="0"/>
              <a:t>class Employee : Person { … }</a:t>
            </a:r>
          </a:p>
        </p:txBody>
      </p:sp>
      <p:sp>
        <p:nvSpPr>
          <p:cNvPr id="9" name="Rectangle: Rounded Corners 8"/>
          <p:cNvSpPr/>
          <p:nvPr/>
        </p:nvSpPr>
        <p:spPr>
          <a:xfrm>
            <a:off x="7804148" y="2417004"/>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12" name="Rectangle: Rounded Corners 11"/>
          <p:cNvSpPr/>
          <p:nvPr/>
        </p:nvSpPr>
        <p:spPr>
          <a:xfrm>
            <a:off x="92519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Employee</a:t>
            </a:r>
            <a:endParaRPr lang="en-US" sz="2800" b="1" dirty="0">
              <a:solidFill>
                <a:schemeClr val="bg2"/>
              </a:solidFill>
              <a:effectLst>
                <a:outerShdw blurRad="38100" dist="38100" dir="2700000" algn="tl">
                  <a:srgbClr val="000000">
                    <a:alpha val="43137"/>
                  </a:srgbClr>
                </a:outerShdw>
              </a:effectLst>
            </a:endParaRPr>
          </a:p>
        </p:txBody>
      </p:sp>
      <p:sp>
        <p:nvSpPr>
          <p:cNvPr id="17" name="AutoShape 6"/>
          <p:cNvSpPr>
            <a:spLocks noChangeArrowheads="1"/>
          </p:cNvSpPr>
          <p:nvPr/>
        </p:nvSpPr>
        <p:spPr bwMode="auto">
          <a:xfrm>
            <a:off x="4265612" y="4799938"/>
            <a:ext cx="2471736" cy="625997"/>
          </a:xfrm>
          <a:prstGeom prst="wedgeRoundRectCallout">
            <a:avLst>
              <a:gd name="adj1" fmla="val 57380"/>
              <a:gd name="adj2" fmla="val -570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Student : Person</a:t>
            </a:r>
            <a:endParaRPr lang="bg-BG" sz="2400" b="1" dirty="0">
              <a:solidFill>
                <a:srgbClr val="FFFFFF"/>
              </a:solidFill>
              <a:effectLst>
                <a:outerShdw blurRad="38100" dist="38100" dir="2700000" algn="tl">
                  <a:srgbClr val="000000">
                    <a:alpha val="43137"/>
                  </a:srgbClr>
                </a:outerShdw>
              </a:effectLst>
            </a:endParaRPr>
          </a:p>
        </p:txBody>
      </p:sp>
      <p:sp>
        <p:nvSpPr>
          <p:cNvPr id="21" name="Rectangle: Rounded Corners 20"/>
          <p:cNvSpPr/>
          <p:nvPr/>
        </p:nvSpPr>
        <p:spPr>
          <a:xfrm>
            <a:off x="62801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sp>
        <p:nvSpPr>
          <p:cNvPr id="14" name="Arrow: Right 20"/>
          <p:cNvSpPr/>
          <p:nvPr/>
        </p:nvSpPr>
        <p:spPr>
          <a:xfrm rot="19112432">
            <a:off x="7619598"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498789"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9</a:t>
            </a:fld>
            <a:endParaRPr lang="en-US">
              <a:solidFill>
                <a:prstClr val="white">
                  <a:tint val="75000"/>
                </a:prstClr>
              </a:solidFill>
            </a:endParaRPr>
          </a:p>
        </p:txBody>
      </p:sp>
      <p:sp>
        <p:nvSpPr>
          <p:cNvPr id="7" name="Rectangle: Rounded Corners 6"/>
          <p:cNvSpPr/>
          <p:nvPr/>
        </p:nvSpPr>
        <p:spPr>
          <a:xfrm>
            <a:off x="3490052"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Person</a:t>
            </a:r>
          </a:p>
        </p:txBody>
      </p:sp>
      <p:sp>
        <p:nvSpPr>
          <p:cNvPr id="8" name="Rectangle: Rounded Corners 7"/>
          <p:cNvSpPr/>
          <p:nvPr/>
        </p:nvSpPr>
        <p:spPr>
          <a:xfrm>
            <a:off x="2132012" y="4990817"/>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Student : Person</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102210" y="4990817"/>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Employee : Person</a:t>
            </a:r>
            <a:endParaRPr lang="en-US" sz="2800" b="1" dirty="0">
              <a:solidFill>
                <a:schemeClr val="bg2"/>
              </a:solidFill>
              <a:effectLst>
                <a:outerShdw blurRad="38100" dist="38100" dir="2700000" algn="tl">
                  <a:srgbClr val="000000">
                    <a:alpha val="43137"/>
                  </a:srgbClr>
                </a:outerShdw>
              </a:effectLst>
            </a:endParaRPr>
          </a:p>
        </p:txBody>
      </p:sp>
      <p:sp>
        <p:nvSpPr>
          <p:cNvPr id="13" name="Rectangle: Rounded Corners 12"/>
          <p:cNvSpPr/>
          <p:nvPr/>
        </p:nvSpPr>
        <p:spPr>
          <a:xfrm>
            <a:off x="3746871"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Mother : Person</a:t>
            </a:r>
            <a:endParaRPr lang="en-US" sz="2800" b="1" dirty="0">
              <a:solidFill>
                <a:schemeClr val="bg2"/>
              </a:solidFill>
              <a:effectLst>
                <a:outerShdw blurRad="38100" dist="38100" dir="2700000" algn="tl">
                  <a:srgbClr val="000000">
                    <a:alpha val="43137"/>
                  </a:srgbClr>
                </a:outerShdw>
              </a:effectLst>
            </a:endParaRPr>
          </a:p>
        </p:txBody>
      </p:sp>
      <p:sp>
        <p:nvSpPr>
          <p:cNvPr id="14" name="Rectangle: Rounded Corners 13"/>
          <p:cNvSpPr/>
          <p:nvPr/>
        </p:nvSpPr>
        <p:spPr>
          <a:xfrm>
            <a:off x="3746871"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Father : Person</a:t>
            </a:r>
            <a:endParaRPr lang="en-US" sz="2800" b="1" dirty="0">
              <a:solidFill>
                <a:schemeClr val="bg2"/>
              </a:solidFill>
              <a:effectLst>
                <a:outerShdw blurRad="38100" dist="38100" dir="2700000" algn="tl">
                  <a:srgbClr val="000000">
                    <a:alpha val="43137"/>
                  </a:srgbClr>
                </a:outerShdw>
              </a:effectLst>
            </a:endParaRPr>
          </a:p>
        </p:txBody>
      </p:sp>
      <p:sp>
        <p:nvSpPr>
          <p:cNvPr id="15" name="Rectangle: Rounded Corners 14"/>
          <p:cNvSpPr/>
          <p:nvPr/>
        </p:nvSpPr>
        <p:spPr>
          <a:xfrm>
            <a:off x="2283950"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Online</a:t>
            </a:r>
            <a:endParaRPr lang="en-US" sz="2800" b="1" dirty="0">
              <a:solidFill>
                <a:schemeClr val="bg2"/>
              </a:solidFill>
              <a:effectLst>
                <a:outerShdw blurRad="38100" dist="38100" dir="2700000" algn="tl">
                  <a:srgbClr val="000000">
                    <a:alpha val="43137"/>
                  </a:srgbClr>
                </a:outerShdw>
              </a:effectLst>
            </a:endParaRPr>
          </a:p>
        </p:txBody>
      </p:sp>
      <p:sp>
        <p:nvSpPr>
          <p:cNvPr id="16" name="Rectangle: Rounded Corners 15"/>
          <p:cNvSpPr/>
          <p:nvPr/>
        </p:nvSpPr>
        <p:spPr>
          <a:xfrm>
            <a:off x="628446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Contract</a:t>
            </a:r>
            <a:endParaRPr lang="en-US" sz="2800" b="1" dirty="0">
              <a:solidFill>
                <a:schemeClr val="bg2"/>
              </a:solidFill>
              <a:effectLst>
                <a:outerShdw blurRad="38100" dist="38100" dir="2700000" algn="tl">
                  <a:srgbClr val="000000">
                    <a:alpha val="43137"/>
                  </a:srgbClr>
                </a:outerShdw>
              </a:effectLst>
            </a:endParaRPr>
          </a:p>
        </p:txBody>
      </p:sp>
      <p:sp>
        <p:nvSpPr>
          <p:cNvPr id="31" name="AutoShape 6"/>
          <p:cNvSpPr>
            <a:spLocks noChangeArrowheads="1"/>
          </p:cNvSpPr>
          <p:nvPr/>
        </p:nvSpPr>
        <p:spPr bwMode="auto">
          <a:xfrm>
            <a:off x="8555122"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Person</a:t>
            </a:r>
            <a:endParaRPr lang="bg-BG" sz="2400" b="1" dirty="0">
              <a:solidFill>
                <a:srgbClr val="FFFFFF"/>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Onsite</a:t>
            </a:r>
            <a:endParaRPr lang="en-US" sz="2800" b="1" dirty="0">
              <a:solidFill>
                <a:schemeClr val="bg2"/>
              </a:solidFill>
              <a:effectLst>
                <a:outerShdw blurRad="38100" dist="38100" dir="2700000" algn="tl">
                  <a:srgbClr val="000000">
                    <a:alpha val="43137"/>
                  </a:srgbClr>
                </a:outerShdw>
              </a:effectLst>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Civil</a:t>
            </a:r>
            <a:endParaRPr lang="en-US" sz="2800" b="1" dirty="0">
              <a:solidFill>
                <a:schemeClr val="bg2"/>
              </a:solidFill>
              <a:effectLst>
                <a:outerShdw blurRad="38100" dist="38100" dir="2700000" algn="tl">
                  <a:srgbClr val="000000">
                    <a:alpha val="43137"/>
                  </a:srgbClr>
                </a:outerShdw>
              </a:effectLst>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040" y="5533066"/>
            <a:ext cx="1629070" cy="692247"/>
          </a:xfrm>
          <a:prstGeom prst="wedgeRoundRectCallout">
            <a:avLst>
              <a:gd name="adj1" fmla="val -62258"/>
              <a:gd name="adj2" fmla="val 176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Employee</a:t>
            </a:r>
            <a:endParaRPr lang="bg-BG" sz="2400" b="1" dirty="0">
              <a:solidFill>
                <a:srgbClr val="FFFFFF"/>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5607" y="5533066"/>
            <a:ext cx="1460888" cy="812534"/>
          </a:xfrm>
          <a:prstGeom prst="wedgeRoundRectCallout">
            <a:avLst>
              <a:gd name="adj1" fmla="val 65054"/>
              <a:gd name="adj2" fmla="val 255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Student</a:t>
            </a:r>
            <a:endParaRPr lang="bg-BG" sz="2400" b="1" dirty="0">
              <a:solidFill>
                <a:srgbClr val="FFFFFF"/>
              </a:solidFill>
              <a:effectLst>
                <a:outerShdw blurRad="38100" dist="38100" dir="2700000" algn="tl">
                  <a:srgbClr val="000000">
                    <a:alpha val="43137"/>
                  </a:srgbClr>
                </a:outerShdw>
              </a:effectLst>
            </a:endParaRPr>
          </a:p>
        </p:txBody>
      </p:sp>
      <p:sp>
        <p:nvSpPr>
          <p:cNvPr id="20" name="Arrow: Right 20"/>
          <p:cNvSpPr/>
          <p:nvPr/>
        </p:nvSpPr>
        <p:spPr>
          <a:xfrm rot="19112432">
            <a:off x="3757072"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7825" y="4480339"/>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theme/theme1.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1994</TotalTime>
  <Words>4523</Words>
  <Application>Microsoft Office PowerPoint</Application>
  <PresentationFormat>Custom</PresentationFormat>
  <Paragraphs>595</Paragraphs>
  <Slides>38</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맑은 고딕</vt:lpstr>
      <vt:lpstr>Arial</vt:lpstr>
      <vt:lpstr>Calibri</vt:lpstr>
      <vt:lpstr>Consolas</vt:lpstr>
      <vt:lpstr>Wingdings</vt:lpstr>
      <vt:lpstr>Wingdings 2</vt:lpstr>
      <vt:lpstr>SoftUni3_1</vt:lpstr>
      <vt:lpstr>Inheritance</vt:lpstr>
      <vt:lpstr>Table of Contents</vt:lpstr>
      <vt:lpstr>Have a Question?</vt:lpstr>
      <vt:lpstr>PowerPoint Presentation</vt:lpstr>
      <vt:lpstr>Inheritance</vt:lpstr>
      <vt:lpstr>Inheritance – Example</vt:lpstr>
      <vt:lpstr>Class Hierarchies</vt:lpstr>
      <vt:lpstr>Inheritance in C#</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Virtual Methods</vt:lpstr>
      <vt:lpstr>Inheritance Benefits – Extension</vt:lpstr>
      <vt:lpstr>Problem: Random List</vt:lpstr>
      <vt:lpstr>Solution: Random List</vt:lpstr>
      <vt:lpstr>PowerPoint Presentation</vt:lpstr>
      <vt:lpstr>Extension</vt:lpstr>
      <vt:lpstr>Composition</vt:lpstr>
      <vt:lpstr>Delegation</vt:lpstr>
      <vt:lpstr>Problem: Stack of Strings</vt:lpstr>
      <vt:lpstr>Solution: Stack of Strings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Inheritance</dc:title>
  <dc:subject>C# OOP – Practical Training Course @ SoftUni</dc:subject>
  <dc:creator>Software University Foundation</dc:creator>
  <cp:keywords>CSharp OOP, Inheritance, tech, fundamentals, technologySoftware University, SoftUni, programming, coding, software development, education, training, course</cp:keywords>
  <dc:description>C# OOP Course @ SoftUni – https://softuni.bg/courses/csharp-oop-basics</dc:description>
  <cp:lastModifiedBy>Galin</cp:lastModifiedBy>
  <cp:revision>394</cp:revision>
  <dcterms:created xsi:type="dcterms:W3CDTF">2014-01-02T17:00:34Z</dcterms:created>
  <dcterms:modified xsi:type="dcterms:W3CDTF">2019-03-06T11:59:59Z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