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4"/>
  </p:sldMasterIdLst>
  <p:notesMasterIdLst>
    <p:notesMasterId r:id="rId35"/>
  </p:notesMasterIdLst>
  <p:handoutMasterIdLst>
    <p:handoutMasterId r:id="rId36"/>
  </p:handoutMasterIdLst>
  <p:sldIdLst>
    <p:sldId id="256" r:id="rId5"/>
    <p:sldId id="260" r:id="rId6"/>
    <p:sldId id="1399" r:id="rId7"/>
    <p:sldId id="435" r:id="rId8"/>
    <p:sldId id="1425" r:id="rId9"/>
    <p:sldId id="596" r:id="rId10"/>
    <p:sldId id="1413" r:id="rId11"/>
    <p:sldId id="1426" r:id="rId12"/>
    <p:sldId id="1398" r:id="rId13"/>
    <p:sldId id="595" r:id="rId14"/>
    <p:sldId id="598" r:id="rId15"/>
    <p:sldId id="1427" r:id="rId16"/>
    <p:sldId id="1429" r:id="rId17"/>
    <p:sldId id="1431" r:id="rId18"/>
    <p:sldId id="1432" r:id="rId19"/>
    <p:sldId id="1433" r:id="rId20"/>
    <p:sldId id="1435" r:id="rId21"/>
    <p:sldId id="1436" r:id="rId22"/>
    <p:sldId id="1437" r:id="rId23"/>
    <p:sldId id="1438" r:id="rId24"/>
    <p:sldId id="1440" r:id="rId25"/>
    <p:sldId id="1441" r:id="rId26"/>
    <p:sldId id="1442" r:id="rId27"/>
    <p:sldId id="1443" r:id="rId28"/>
    <p:sldId id="608" r:id="rId29"/>
    <p:sldId id="1375" r:id="rId30"/>
    <p:sldId id="1361" r:id="rId31"/>
    <p:sldId id="1366" r:id="rId32"/>
    <p:sldId id="272"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C5342A28-2390-49AC-8D6E-AF1F0D84A1DA}">
          <p14:sldIdLst>
            <p14:sldId id="256"/>
            <p14:sldId id="260"/>
          </p14:sldIdLst>
        </p14:section>
        <p14:section name="Cloud Strategy" id="{9F24E6B6-01D0-0841-B33D-FD5FD5349FBE}">
          <p14:sldIdLst>
            <p14:sldId id="1399"/>
            <p14:sldId id="435"/>
            <p14:sldId id="1425"/>
            <p14:sldId id="596"/>
            <p14:sldId id="1413"/>
            <p14:sldId id="1426"/>
          </p14:sldIdLst>
        </p14:section>
        <p14:section name="Workload Placement" id="{5FEA54F2-7172-6D46-AA0F-20072D42BC2C}">
          <p14:sldIdLst>
            <p14:sldId id="1398"/>
            <p14:sldId id="595"/>
            <p14:sldId id="598"/>
          </p14:sldIdLst>
        </p14:section>
        <p14:section name="Testimonial Private Cloud" id="{4C2858A4-F4A2-4ED9-926A-F5343AEB81FF}">
          <p14:sldIdLst>
            <p14:sldId id="1427"/>
            <p14:sldId id="1429"/>
            <p14:sldId id="1431"/>
            <p14:sldId id="1432"/>
            <p14:sldId id="1433"/>
            <p14:sldId id="1435"/>
            <p14:sldId id="1436"/>
            <p14:sldId id="1437"/>
            <p14:sldId id="1438"/>
            <p14:sldId id="1440"/>
            <p14:sldId id="1441"/>
            <p14:sldId id="1442"/>
            <p14:sldId id="1443"/>
          </p14:sldIdLst>
        </p14:section>
        <p14:section name="Testimonial Public Cloud" id="{78511C6B-62E1-4EE0-900D-0F5FB99BF3ED}">
          <p14:sldIdLst>
            <p14:sldId id="608"/>
            <p14:sldId id="1375"/>
            <p14:sldId id="1361"/>
            <p14:sldId id="1366"/>
          </p14:sldIdLst>
        </p14:section>
        <p14:section name="Closing Slide" id="{43749174-0982-4D47-991C-15D33C33AAFE}">
          <p14:sldIdLst>
            <p14:sldId id="272"/>
            <p14:sldId id="273"/>
          </p14:sldIdLst>
        </p14:section>
        <p14:section name="Launchpad Appendix" id="{D65348A8-454A-4893-9065-FD03953F8914}">
          <p14:sldIdLst/>
        </p14:section>
        <p14:section name="Slide starters" id="{A9C746AC-6EA9-450E-BBE0-B0658637B2FF}">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a Gilmore" initials="CG" lastIdx="1" clrIdx="0">
    <p:extLst>
      <p:ext uri="{19B8F6BF-5375-455C-9EA6-DF929625EA0E}">
        <p15:presenceInfo xmlns:p15="http://schemas.microsoft.com/office/powerpoint/2012/main" userId="Cara Gilmo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722"/>
    <a:srgbClr val="008770"/>
    <a:srgbClr val="D0D0CE"/>
    <a:srgbClr val="B1B3B3"/>
    <a:srgbClr val="888B8D"/>
    <a:srgbClr val="63666A"/>
    <a:srgbClr val="F2B411"/>
    <a:srgbClr val="FFFFFF"/>
    <a:srgbClr val="55565A"/>
    <a:srgbClr val="A22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77633" autoAdjust="0"/>
  </p:normalViewPr>
  <p:slideViewPr>
    <p:cSldViewPr snapToGrid="0">
      <p:cViewPr varScale="1">
        <p:scale>
          <a:sx n="116" d="100"/>
          <a:sy n="116" d="100"/>
        </p:scale>
        <p:origin x="192" y="264"/>
      </p:cViewPr>
      <p:guideLst>
        <p:guide orient="horz" pos="2160"/>
        <p:guide pos="3840"/>
      </p:guideLst>
    </p:cSldViewPr>
  </p:slideViewPr>
  <p:notesTextViewPr>
    <p:cViewPr>
      <p:scale>
        <a:sx n="1" d="1"/>
        <a:sy n="1" d="1"/>
      </p:scale>
      <p:origin x="0" y="0"/>
    </p:cViewPr>
  </p:notesTextViewPr>
  <p:sorterViewPr>
    <p:cViewPr>
      <p:scale>
        <a:sx n="100" d="100"/>
        <a:sy n="100" d="100"/>
      </p:scale>
      <p:origin x="0" y="-12304"/>
    </p:cViewPr>
  </p:sorterViewPr>
  <p:notesViewPr>
    <p:cSldViewPr snapToGrid="0">
      <p:cViewPr varScale="1">
        <p:scale>
          <a:sx n="95" d="100"/>
          <a:sy n="95" d="100"/>
        </p:scale>
        <p:origin x="348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C8623D-2600-8B4E-9880-1F8F2866E3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823E524F-FC6C-9844-8394-D4AA353F6C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AF9069-B7F4-F34D-9B36-2A35E465BB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B7199D-25F8-A745-8C7F-F9C786EEBB02}" type="slidenum">
              <a:rPr lang="en-US" smtClean="0"/>
              <a:t>‹#›</a:t>
            </a:fld>
            <a:endParaRPr lang="en-US"/>
          </a:p>
        </p:txBody>
      </p:sp>
      <p:sp>
        <p:nvSpPr>
          <p:cNvPr id="6" name="Date Placeholder 5">
            <a:extLst>
              <a:ext uri="{FF2B5EF4-FFF2-40B4-BE49-F238E27FC236}">
                <a16:creationId xmlns:a16="http://schemas.microsoft.com/office/drawing/2014/main" id="{2632D081-565B-C446-8631-F3EAC4DA2C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E9ED82-0CB5-7D41-A2C7-2F0BC902BB2A}" type="datetimeFigureOut">
              <a:rPr lang="en-US" smtClean="0"/>
              <a:t>5/29/19</a:t>
            </a:fld>
            <a:endParaRPr lang="en-US"/>
          </a:p>
        </p:txBody>
      </p:sp>
    </p:spTree>
    <p:extLst>
      <p:ext uri="{BB962C8B-B14F-4D97-AF65-F5344CB8AC3E}">
        <p14:creationId xmlns:p14="http://schemas.microsoft.com/office/powerpoint/2010/main" val="1713921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059E1-8A92-412E-9FFC-46DC2A12AD11}" type="datetimeFigureOut">
              <a:rPr lang="en-US" smtClean="0"/>
              <a:t>5/29/19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1AA27-3892-4360-B986-D6B124C223BF}" type="slidenum">
              <a:rPr lang="en-US" smtClean="0"/>
              <a:t>‹#›</a:t>
            </a:fld>
            <a:endParaRPr lang="en-US"/>
          </a:p>
        </p:txBody>
      </p:sp>
    </p:spTree>
    <p:extLst>
      <p:ext uri="{BB962C8B-B14F-4D97-AF65-F5344CB8AC3E}">
        <p14:creationId xmlns:p14="http://schemas.microsoft.com/office/powerpoint/2010/main" val="274408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a:t>
            </a:fld>
            <a:endParaRPr lang="en-US"/>
          </a:p>
        </p:txBody>
      </p:sp>
    </p:spTree>
    <p:extLst>
      <p:ext uri="{BB962C8B-B14F-4D97-AF65-F5344CB8AC3E}">
        <p14:creationId xmlns:p14="http://schemas.microsoft.com/office/powerpoint/2010/main" val="283423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18</a:t>
            </a:fld>
            <a:endParaRPr lang="en-US"/>
          </a:p>
        </p:txBody>
      </p:sp>
    </p:spTree>
    <p:extLst>
      <p:ext uri="{BB962C8B-B14F-4D97-AF65-F5344CB8AC3E}">
        <p14:creationId xmlns:p14="http://schemas.microsoft.com/office/powerpoint/2010/main" val="1921651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a:t>
            </a:r>
            <a:r>
              <a:rPr lang="en-US" dirty="0" err="1"/>
              <a:t>DataExternalization</a:t>
            </a:r>
            <a:r>
              <a:rPr lang="en-US" dirty="0"/>
              <a:t>/eligibility-</a:t>
            </a:r>
            <a:r>
              <a:rPr lang="en-US" dirty="0" err="1"/>
              <a:t>api</a:t>
            </a:r>
            <a:r>
              <a:rPr lang="en-US" dirty="0"/>
              <a:t>-consumer/blob/master/osedeploy.yaml#L245</a:t>
            </a:r>
          </a:p>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19</a:t>
            </a:fld>
            <a:endParaRPr lang="en-US"/>
          </a:p>
        </p:txBody>
      </p:sp>
    </p:spTree>
    <p:extLst>
      <p:ext uri="{BB962C8B-B14F-4D97-AF65-F5344CB8AC3E}">
        <p14:creationId xmlns:p14="http://schemas.microsoft.com/office/powerpoint/2010/main" val="2783619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a:t>
            </a:r>
            <a:r>
              <a:rPr lang="en-US" dirty="0" err="1"/>
              <a:t>DataExternalization</a:t>
            </a:r>
            <a:r>
              <a:rPr lang="en-US" dirty="0"/>
              <a:t>/eligibility-</a:t>
            </a:r>
            <a:r>
              <a:rPr lang="en-US" dirty="0" err="1"/>
              <a:t>api</a:t>
            </a:r>
            <a:r>
              <a:rPr lang="en-US" dirty="0"/>
              <a:t>-consumer/blob/master/osedeploy.yaml#L33</a:t>
            </a:r>
          </a:p>
        </p:txBody>
      </p:sp>
      <p:sp>
        <p:nvSpPr>
          <p:cNvPr id="4" name="Slide Number Placeholder 3"/>
          <p:cNvSpPr>
            <a:spLocks noGrp="1"/>
          </p:cNvSpPr>
          <p:nvPr>
            <p:ph type="sldNum" sz="quarter" idx="5"/>
          </p:nvPr>
        </p:nvSpPr>
        <p:spPr/>
        <p:txBody>
          <a:bodyPr/>
          <a:lstStyle/>
          <a:p>
            <a:fld id="{71B1AA27-3892-4360-B986-D6B124C223BF}" type="slidenum">
              <a:rPr lang="en-US" smtClean="0"/>
              <a:t>20</a:t>
            </a:fld>
            <a:endParaRPr lang="en-US"/>
          </a:p>
        </p:txBody>
      </p:sp>
    </p:spTree>
    <p:extLst>
      <p:ext uri="{BB962C8B-B14F-4D97-AF65-F5344CB8AC3E}">
        <p14:creationId xmlns:p14="http://schemas.microsoft.com/office/powerpoint/2010/main" val="2886716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/gist/</a:t>
            </a:r>
            <a:r>
              <a:rPr lang="en-US" dirty="0" err="1"/>
              <a:t>aaronkorver</a:t>
            </a:r>
            <a:r>
              <a:rPr lang="en-US" dirty="0"/>
              <a:t>/3f130bb388766ee95441f09a70e0f82b</a:t>
            </a:r>
          </a:p>
        </p:txBody>
      </p:sp>
      <p:sp>
        <p:nvSpPr>
          <p:cNvPr id="4" name="Slide Number Placeholder 3"/>
          <p:cNvSpPr>
            <a:spLocks noGrp="1"/>
          </p:cNvSpPr>
          <p:nvPr>
            <p:ph type="sldNum" sz="quarter" idx="5"/>
          </p:nvPr>
        </p:nvSpPr>
        <p:spPr/>
        <p:txBody>
          <a:bodyPr/>
          <a:lstStyle/>
          <a:p>
            <a:fld id="{71B1AA27-3892-4360-B986-D6B124C223BF}" type="slidenum">
              <a:rPr lang="en-US" smtClean="0"/>
              <a:t>21</a:t>
            </a:fld>
            <a:endParaRPr lang="en-US"/>
          </a:p>
        </p:txBody>
      </p:sp>
    </p:spTree>
    <p:extLst>
      <p:ext uri="{BB962C8B-B14F-4D97-AF65-F5344CB8AC3E}">
        <p14:creationId xmlns:p14="http://schemas.microsoft.com/office/powerpoint/2010/main" val="1707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/gist/</a:t>
            </a:r>
            <a:r>
              <a:rPr lang="en-US" dirty="0" err="1"/>
              <a:t>aaronkorver</a:t>
            </a:r>
            <a:r>
              <a:rPr lang="en-US" dirty="0"/>
              <a:t>/3f130bb388766ee95441f09a70e0f82b</a:t>
            </a:r>
          </a:p>
        </p:txBody>
      </p:sp>
      <p:sp>
        <p:nvSpPr>
          <p:cNvPr id="4" name="Slide Number Placeholder 3"/>
          <p:cNvSpPr>
            <a:spLocks noGrp="1"/>
          </p:cNvSpPr>
          <p:nvPr>
            <p:ph type="sldNum" sz="quarter" idx="5"/>
          </p:nvPr>
        </p:nvSpPr>
        <p:spPr/>
        <p:txBody>
          <a:bodyPr/>
          <a:lstStyle/>
          <a:p>
            <a:fld id="{71B1AA27-3892-4360-B986-D6B124C223BF}" type="slidenum">
              <a:rPr lang="en-US" smtClean="0"/>
              <a:t>22</a:t>
            </a:fld>
            <a:endParaRPr lang="en-US"/>
          </a:p>
        </p:txBody>
      </p:sp>
    </p:spTree>
    <p:extLst>
      <p:ext uri="{BB962C8B-B14F-4D97-AF65-F5344CB8AC3E}">
        <p14:creationId xmlns:p14="http://schemas.microsoft.com/office/powerpoint/2010/main" val="1127204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23</a:t>
            </a:fld>
            <a:endParaRPr lang="en-US"/>
          </a:p>
        </p:txBody>
      </p:sp>
    </p:spTree>
    <p:extLst>
      <p:ext uri="{BB962C8B-B14F-4D97-AF65-F5344CB8AC3E}">
        <p14:creationId xmlns:p14="http://schemas.microsoft.com/office/powerpoint/2010/main" val="3964381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24</a:t>
            </a:fld>
            <a:endParaRPr lang="en-US"/>
          </a:p>
        </p:txBody>
      </p:sp>
    </p:spTree>
    <p:extLst>
      <p:ext uri="{BB962C8B-B14F-4D97-AF65-F5344CB8AC3E}">
        <p14:creationId xmlns:p14="http://schemas.microsoft.com/office/powerpoint/2010/main" val="68208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25</a:t>
            </a:fld>
            <a:endParaRPr lang="en-US"/>
          </a:p>
        </p:txBody>
      </p:sp>
    </p:spTree>
    <p:extLst>
      <p:ext uri="{BB962C8B-B14F-4D97-AF65-F5344CB8AC3E}">
        <p14:creationId xmlns:p14="http://schemas.microsoft.com/office/powerpoint/2010/main" val="241664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26</a:t>
            </a:fld>
            <a:endParaRPr lang="en-US" dirty="0"/>
          </a:p>
        </p:txBody>
      </p:sp>
    </p:spTree>
    <p:extLst>
      <p:ext uri="{BB962C8B-B14F-4D97-AF65-F5344CB8AC3E}">
        <p14:creationId xmlns:p14="http://schemas.microsoft.com/office/powerpoint/2010/main" val="76111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F01560-87C0-4F5C-A8D4-49B8CF15AF9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50222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3464"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346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8015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01560-87C0-4F5C-A8D4-49B8CF15AF9C}" type="slidenum">
              <a:rPr lang="en-US" smtClean="0"/>
              <a:pPr/>
              <a:t>8</a:t>
            </a:fld>
            <a:endParaRPr lang="en-US" dirty="0"/>
          </a:p>
        </p:txBody>
      </p:sp>
    </p:spTree>
    <p:extLst>
      <p:ext uri="{BB962C8B-B14F-4D97-AF65-F5344CB8AC3E}">
        <p14:creationId xmlns:p14="http://schemas.microsoft.com/office/powerpoint/2010/main" val="426061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9</a:t>
            </a:fld>
            <a:endParaRPr lang="en-US"/>
          </a:p>
        </p:txBody>
      </p:sp>
    </p:spTree>
    <p:extLst>
      <p:ext uri="{BB962C8B-B14F-4D97-AF65-F5344CB8AC3E}">
        <p14:creationId xmlns:p14="http://schemas.microsoft.com/office/powerpoint/2010/main" val="3640147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/EAIP/meme-http/blob/master/build.gradle#L45</a:t>
            </a:r>
          </a:p>
          <a:p>
            <a:endParaRPr lang="en-US" dirty="0"/>
          </a:p>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14</a:t>
            </a:fld>
            <a:endParaRPr lang="en-US"/>
          </a:p>
        </p:txBody>
      </p:sp>
    </p:spTree>
    <p:extLst>
      <p:ext uri="{BB962C8B-B14F-4D97-AF65-F5344CB8AC3E}">
        <p14:creationId xmlns:p14="http://schemas.microsoft.com/office/powerpoint/2010/main" val="353104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github.optum.com</a:t>
            </a:r>
            <a:r>
              <a:rPr lang="en-US" dirty="0"/>
              <a:t>/</a:t>
            </a:r>
            <a:r>
              <a:rPr lang="en-US" dirty="0" err="1"/>
              <a:t>OPTUMSource</a:t>
            </a:r>
            <a:r>
              <a:rPr lang="en-US" dirty="0"/>
              <a:t>/blank/blob/master/web/</a:t>
            </a:r>
            <a:r>
              <a:rPr lang="en-US" dirty="0" err="1"/>
              <a:t>src</a:t>
            </a:r>
            <a:r>
              <a:rPr lang="en-US" dirty="0"/>
              <a:t>/main/resources/</a:t>
            </a:r>
            <a:r>
              <a:rPr lang="en-US" dirty="0" err="1"/>
              <a:t>application.yml</a:t>
            </a:r>
            <a:endParaRPr lang="en-US" dirty="0"/>
          </a:p>
          <a:p>
            <a:endParaRPr lang="en-US" dirty="0"/>
          </a:p>
          <a:p>
            <a:r>
              <a:rPr lang="en-US" dirty="0"/>
              <a:t>https://</a:t>
            </a:r>
            <a:r>
              <a:rPr lang="en-US" dirty="0" err="1"/>
              <a:t>github.optum.com</a:t>
            </a:r>
            <a:r>
              <a:rPr lang="en-US" dirty="0"/>
              <a:t>/</a:t>
            </a:r>
            <a:r>
              <a:rPr lang="en-US" dirty="0" err="1"/>
              <a:t>DataExternalization</a:t>
            </a:r>
            <a:r>
              <a:rPr lang="en-US" dirty="0"/>
              <a:t>/eligibility-</a:t>
            </a:r>
            <a:r>
              <a:rPr lang="en-US" dirty="0" err="1"/>
              <a:t>api</a:t>
            </a:r>
            <a:r>
              <a:rPr lang="en-US" dirty="0"/>
              <a:t>-consumer/blob/master/</a:t>
            </a:r>
            <a:r>
              <a:rPr lang="en-US" dirty="0" err="1"/>
              <a:t>src</a:t>
            </a:r>
            <a:r>
              <a:rPr lang="en-US" dirty="0"/>
              <a:t>/main/resources/application.yml#L143 and https://</a:t>
            </a:r>
            <a:r>
              <a:rPr lang="en-US" dirty="0" err="1"/>
              <a:t>github.optum.com</a:t>
            </a:r>
            <a:r>
              <a:rPr lang="en-US" dirty="0"/>
              <a:t>/</a:t>
            </a:r>
            <a:r>
              <a:rPr lang="en-US" dirty="0" err="1"/>
              <a:t>DataExternalization</a:t>
            </a:r>
            <a:r>
              <a:rPr lang="en-US" dirty="0"/>
              <a:t>/eligibility-</a:t>
            </a:r>
            <a:r>
              <a:rPr lang="en-US" dirty="0" err="1"/>
              <a:t>api</a:t>
            </a:r>
            <a:r>
              <a:rPr lang="en-US" dirty="0"/>
              <a:t>-consumer/blob/master/osedeploy.yaml#L92 </a:t>
            </a:r>
          </a:p>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15</a:t>
            </a:fld>
            <a:endParaRPr lang="en-US"/>
          </a:p>
        </p:txBody>
      </p:sp>
    </p:spTree>
    <p:extLst>
      <p:ext uri="{BB962C8B-B14F-4D97-AF65-F5344CB8AC3E}">
        <p14:creationId xmlns:p14="http://schemas.microsoft.com/office/powerpoint/2010/main" val="1221199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16</a:t>
            </a:fld>
            <a:endParaRPr lang="en-US"/>
          </a:p>
        </p:txBody>
      </p:sp>
    </p:spTree>
    <p:extLst>
      <p:ext uri="{BB962C8B-B14F-4D97-AF65-F5344CB8AC3E}">
        <p14:creationId xmlns:p14="http://schemas.microsoft.com/office/powerpoint/2010/main" val="4071734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1AA27-3892-4360-B986-D6B124C223BF}" type="slidenum">
              <a:rPr lang="en-US" smtClean="0"/>
              <a:t>17</a:t>
            </a:fld>
            <a:endParaRPr lang="en-US"/>
          </a:p>
        </p:txBody>
      </p:sp>
    </p:spTree>
    <p:extLst>
      <p:ext uri="{BB962C8B-B14F-4D97-AF65-F5344CB8AC3E}">
        <p14:creationId xmlns:p14="http://schemas.microsoft.com/office/powerpoint/2010/main" val="1313482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v Days - Intro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BC4B5F-4801-1049-98FD-CF515D3699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8287"/>
          <a:stretch/>
        </p:blipFill>
        <p:spPr>
          <a:xfrm>
            <a:off x="2778553" y="9940"/>
            <a:ext cx="9413448" cy="6846513"/>
          </a:xfrm>
          <a:prstGeom prst="rect">
            <a:avLst/>
          </a:prstGeom>
        </p:spPr>
      </p:pic>
      <p:sp>
        <p:nvSpPr>
          <p:cNvPr id="4" name="Rectangle 3">
            <a:extLst>
              <a:ext uri="{FF2B5EF4-FFF2-40B4-BE49-F238E27FC236}">
                <a16:creationId xmlns:a16="http://schemas.microsoft.com/office/drawing/2014/main" id="{0A0D225F-4753-B44A-8AF4-63AE627A2F4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6" name="Picture 5">
            <a:extLst>
              <a:ext uri="{FF2B5EF4-FFF2-40B4-BE49-F238E27FC236}">
                <a16:creationId xmlns:a16="http://schemas.microsoft.com/office/drawing/2014/main" id="{E3562FAE-D3E7-4AF2-9F04-7B5F288F013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186" t="19533" r="8101" b="19620"/>
          <a:stretch/>
        </p:blipFill>
        <p:spPr>
          <a:xfrm>
            <a:off x="495300" y="6063065"/>
            <a:ext cx="1310805" cy="400317"/>
          </a:xfrm>
          <a:prstGeom prst="rect">
            <a:avLst/>
          </a:prstGeom>
        </p:spPr>
      </p:pic>
      <p:pic>
        <p:nvPicPr>
          <p:cNvPr id="5" name="Picture 4">
            <a:extLst>
              <a:ext uri="{FF2B5EF4-FFF2-40B4-BE49-F238E27FC236}">
                <a16:creationId xmlns:a16="http://schemas.microsoft.com/office/drawing/2014/main" id="{4CE143B5-0A6F-F246-854A-AA32DB5C34B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
        <p:nvSpPr>
          <p:cNvPr id="2" name="Title 1"/>
          <p:cNvSpPr>
            <a:spLocks noGrp="1"/>
          </p:cNvSpPr>
          <p:nvPr userDrawn="1">
            <p:ph type="ctrTitle" hasCustomPrompt="1"/>
          </p:nvPr>
        </p:nvSpPr>
        <p:spPr bwMode="gray">
          <a:xfrm>
            <a:off x="495301" y="2171700"/>
            <a:ext cx="7440386" cy="2037635"/>
          </a:xfrm>
        </p:spPr>
        <p:txBody>
          <a:bodyPr anchor="b"/>
          <a:lstStyle>
            <a:lvl1pPr algn="l">
              <a:defRPr sz="4800"/>
            </a:lvl1pPr>
          </a:lstStyle>
          <a:p>
            <a:r>
              <a:rPr lang="en-US" dirty="0"/>
              <a:t>Insightful presentation title in sentence case</a:t>
            </a:r>
          </a:p>
        </p:txBody>
      </p:sp>
      <p:sp>
        <p:nvSpPr>
          <p:cNvPr id="3" name="Subtitle 2"/>
          <p:cNvSpPr>
            <a:spLocks noGrp="1"/>
          </p:cNvSpPr>
          <p:nvPr userDrawn="1">
            <p:ph type="subTitle" idx="1" hasCustomPrompt="1"/>
          </p:nvPr>
        </p:nvSpPr>
        <p:spPr bwMode="gray">
          <a:xfrm>
            <a:off x="495301" y="4292897"/>
            <a:ext cx="7440386" cy="661876"/>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11" name="Text Placeholder 10"/>
          <p:cNvSpPr>
            <a:spLocks noGrp="1"/>
          </p:cNvSpPr>
          <p:nvPr userDrawn="1">
            <p:ph type="body" sz="quarter" idx="13" hasCustomPrompt="1"/>
          </p:nvPr>
        </p:nvSpPr>
        <p:spPr bwMode="gray">
          <a:xfrm>
            <a:off x="495300" y="5033179"/>
            <a:ext cx="7440011" cy="432200"/>
          </a:xfrm>
        </p:spPr>
        <p:txBody>
          <a:bodyPr/>
          <a:lstStyle>
            <a:lvl1pPr>
              <a:defRPr>
                <a:solidFill>
                  <a:schemeClr val="tx1"/>
                </a:solidFill>
              </a:defRPr>
            </a:lvl1pPr>
          </a:lstStyle>
          <a:p>
            <a:pPr lvl="0"/>
            <a:r>
              <a:rPr lang="en-US" dirty="0"/>
              <a:t>Month DD, YYYY</a:t>
            </a:r>
          </a:p>
        </p:txBody>
      </p:sp>
    </p:spTree>
    <p:extLst>
      <p:ext uri="{BB962C8B-B14F-4D97-AF65-F5344CB8AC3E}">
        <p14:creationId xmlns:p14="http://schemas.microsoft.com/office/powerpoint/2010/main" val="130920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BC942B76-AB4F-F14C-83C8-F25C5E51E2AB}"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36576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336293" y="1828797"/>
            <a:ext cx="36576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8177285" y="1828797"/>
            <a:ext cx="36576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336293"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8177285"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6328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DA0C1A62-0478-454C-A69B-F944B514978F}"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299" y="1828800"/>
            <a:ext cx="54864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313712" y="1828797"/>
            <a:ext cx="54864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313712"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41518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3730CDC2-F133-E341-8591-0235C128830C}"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2194560" cy="1970316"/>
          </a:xfrm>
          <a:solidFill>
            <a:schemeClr val="tx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2780847" y="1828798"/>
            <a:ext cx="2194560" cy="1970316"/>
          </a:xfrm>
          <a:solidFill>
            <a:schemeClr val="accent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5066394" y="1828798"/>
            <a:ext cx="2194560" cy="1970316"/>
          </a:xfrm>
          <a:solidFill>
            <a:schemeClr val="accent4"/>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351941" y="1828798"/>
            <a:ext cx="2194560" cy="1970316"/>
          </a:xfrm>
          <a:solidFill>
            <a:schemeClr val="accent1"/>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9637486" y="1828798"/>
            <a:ext cx="2194560" cy="1970316"/>
          </a:xfrm>
          <a:solidFill>
            <a:srgbClr val="A22B38"/>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495300"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2780844" y="3799114"/>
            <a:ext cx="2194563"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5066394"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7351941"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9637486"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Tree>
    <p:extLst>
      <p:ext uri="{BB962C8B-B14F-4D97-AF65-F5344CB8AC3E}">
        <p14:creationId xmlns:p14="http://schemas.microsoft.com/office/powerpoint/2010/main" val="313343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9BD1AE46-959B-3A40-A449-10D5E9AFE6CE}"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61456"/>
            <a:ext cx="1697450" cy="1307592"/>
          </a:xfrm>
          <a:solidFill>
            <a:schemeClr val="tx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3223758"/>
            <a:ext cx="1697450" cy="1307592"/>
          </a:xfrm>
          <a:solidFill>
            <a:schemeClr val="accent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4586060"/>
            <a:ext cx="1697450" cy="1307592"/>
          </a:xfrm>
          <a:solidFill>
            <a:schemeClr val="accent4"/>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318204" y="1861456"/>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318204" y="3242808"/>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318204" y="4624161"/>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125291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0B76C33D-7178-A941-B245-FA9A1EA00B5F}"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61456"/>
            <a:ext cx="1700784" cy="987552"/>
          </a:xfrm>
          <a:solidFill>
            <a:schemeClr val="tx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887905"/>
            <a:ext cx="1700784" cy="987552"/>
          </a:xfrm>
          <a:solidFill>
            <a:schemeClr val="accent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914354"/>
            <a:ext cx="1700784" cy="987552"/>
          </a:xfrm>
          <a:solidFill>
            <a:schemeClr val="accent4"/>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79650" y="1861456"/>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79650" y="2888302"/>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83278" y="3914354"/>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940802"/>
            <a:ext cx="1700784" cy="987552"/>
          </a:xfrm>
          <a:solidFill>
            <a:schemeClr val="accent1"/>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283278" y="4940406"/>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38813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CF2C9496-67E8-814E-8D7E-5030D6468F6C}"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61456"/>
            <a:ext cx="1050471" cy="768096"/>
          </a:xfrm>
          <a:solidFill>
            <a:schemeClr val="tx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681880"/>
            <a:ext cx="1050471" cy="768096"/>
          </a:xfrm>
          <a:solidFill>
            <a:schemeClr val="accent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502304"/>
            <a:ext cx="1050471" cy="768096"/>
          </a:xfrm>
          <a:solidFill>
            <a:schemeClr val="accent4"/>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1629229" y="1861456"/>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1632857" y="2679568"/>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1632857" y="3497680"/>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322728"/>
            <a:ext cx="1050471" cy="768096"/>
          </a:xfrm>
          <a:solidFill>
            <a:schemeClr val="accent1"/>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1629229" y="4315792"/>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495300" y="5143150"/>
            <a:ext cx="1050471" cy="768096"/>
          </a:xfrm>
          <a:solidFill>
            <a:srgbClr val="A22B38"/>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1632857" y="5133905"/>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56664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w/photo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FFD86AB2-76A9-E34E-A446-267C7AE5F892}"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9" name="Text Placeholder 8"/>
          <p:cNvSpPr>
            <a:spLocks noGrp="1"/>
          </p:cNvSpPr>
          <p:nvPr>
            <p:ph type="body" sz="quarter" idx="18" hasCustomPrompt="1"/>
          </p:nvPr>
        </p:nvSpPr>
        <p:spPr>
          <a:xfrm>
            <a:off x="495299" y="1861456"/>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299" y="3242808"/>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299" y="4624161"/>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185353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w/photo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33459302-CCAA-534E-8783-C6B48FB3FB03}"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9" name="Text Placeholder 8"/>
          <p:cNvSpPr>
            <a:spLocks noGrp="1"/>
          </p:cNvSpPr>
          <p:nvPr>
            <p:ph type="body" sz="quarter" idx="18" hasCustomPrompt="1"/>
          </p:nvPr>
        </p:nvSpPr>
        <p:spPr>
          <a:xfrm>
            <a:off x="495300" y="1861457"/>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0" y="2889431"/>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0" y="3917405"/>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0" y="4945380"/>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767589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w/photo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8CE7CD94-6250-9C42-B0DE-1F79F6C18443}"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9" name="Text Placeholder 8"/>
          <p:cNvSpPr>
            <a:spLocks noGrp="1"/>
          </p:cNvSpPr>
          <p:nvPr>
            <p:ph type="body" sz="quarter" idx="18" hasCustomPrompt="1"/>
          </p:nvPr>
        </p:nvSpPr>
        <p:spPr>
          <a:xfrm>
            <a:off x="495300" y="186145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0" y="2696209"/>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0" y="3530961"/>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0" y="4365713"/>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3" name="Text Placeholder 8"/>
          <p:cNvSpPr>
            <a:spLocks noGrp="1"/>
          </p:cNvSpPr>
          <p:nvPr>
            <p:ph type="body" sz="quarter" idx="23" hasCustomPrompt="1"/>
          </p:nvPr>
        </p:nvSpPr>
        <p:spPr>
          <a:xfrm>
            <a:off x="495300" y="520046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419881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
        <p:nvSpPr>
          <p:cNvPr id="7" name="Text Placeholder 6"/>
          <p:cNvSpPr>
            <a:spLocks noGrp="1"/>
          </p:cNvSpPr>
          <p:nvPr>
            <p:ph type="body" sz="quarter" idx="13" hasCustomPrompt="1"/>
          </p:nvPr>
        </p:nvSpPr>
        <p:spPr bwMode="gray">
          <a:xfrm>
            <a:off x="4513262" y="2975655"/>
            <a:ext cx="3165475" cy="609373"/>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183281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5/29/19</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162728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v Days - Section Break">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FDEAF4-8957-784B-B325-D33476FB69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3763"/>
          <a:stretch/>
        </p:blipFill>
        <p:spPr>
          <a:xfrm>
            <a:off x="2236771" y="9940"/>
            <a:ext cx="9955229" cy="6848059"/>
          </a:xfrm>
          <a:prstGeom prst="rect">
            <a:avLst/>
          </a:prstGeom>
        </p:spPr>
      </p:pic>
      <p:sp>
        <p:nvSpPr>
          <p:cNvPr id="21" name="Rectangle 20">
            <a:extLst>
              <a:ext uri="{FF2B5EF4-FFF2-40B4-BE49-F238E27FC236}">
                <a16:creationId xmlns:a16="http://schemas.microsoft.com/office/drawing/2014/main" id="{B2004E28-9CD8-8440-9DAA-A6649192771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18" name="Title 1">
            <a:extLst>
              <a:ext uri="{FF2B5EF4-FFF2-40B4-BE49-F238E27FC236}">
                <a16:creationId xmlns:a16="http://schemas.microsoft.com/office/drawing/2014/main" id="{F9AB787C-50D7-D04C-9FED-E7BD276D6BF3}"/>
              </a:ext>
            </a:extLst>
          </p:cNvPr>
          <p:cNvSpPr>
            <a:spLocks noGrp="1"/>
          </p:cNvSpPr>
          <p:nvPr>
            <p:ph type="title" hasCustomPrompt="1"/>
          </p:nvPr>
        </p:nvSpPr>
        <p:spPr bwMode="gray">
          <a:xfrm>
            <a:off x="514350" y="1828800"/>
            <a:ext cx="5133416" cy="2128837"/>
          </a:xfrm>
        </p:spPr>
        <p:txBody>
          <a:bodyPr anchor="b"/>
          <a:lstStyle>
            <a:lvl1pPr>
              <a:defRPr sz="4800"/>
            </a:lvl1pPr>
          </a:lstStyle>
          <a:p>
            <a:r>
              <a:rPr lang="en-US" dirty="0"/>
              <a:t>Section title in sentence case </a:t>
            </a:r>
          </a:p>
        </p:txBody>
      </p:sp>
      <p:sp>
        <p:nvSpPr>
          <p:cNvPr id="19" name="Text Placeholder 2">
            <a:extLst>
              <a:ext uri="{FF2B5EF4-FFF2-40B4-BE49-F238E27FC236}">
                <a16:creationId xmlns:a16="http://schemas.microsoft.com/office/drawing/2014/main" id="{F6C97C89-3D33-E648-80C4-619665C3B5AD}"/>
              </a:ext>
            </a:extLst>
          </p:cNvPr>
          <p:cNvSpPr>
            <a:spLocks noGrp="1"/>
          </p:cNvSpPr>
          <p:nvPr>
            <p:ph type="body" idx="1" hasCustomPrompt="1"/>
          </p:nvPr>
        </p:nvSpPr>
        <p:spPr bwMode="gray">
          <a:xfrm>
            <a:off x="514350" y="4122057"/>
            <a:ext cx="5133416"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7D34A865-C388-EA4D-982F-2D7B6302E8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Tree>
    <p:extLst>
      <p:ext uri="{BB962C8B-B14F-4D97-AF65-F5344CB8AC3E}">
        <p14:creationId xmlns:p14="http://schemas.microsoft.com/office/powerpoint/2010/main" val="3641634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4DE6-CBB7-404F-9537-50B68124667B}"/>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6BED32B-24BC-6947-87DD-6E5C33D7E31E}"/>
              </a:ext>
            </a:extLst>
          </p:cNvPr>
          <p:cNvSpPr>
            <a:spLocks noGrp="1"/>
          </p:cNvSpPr>
          <p:nvPr>
            <p:ph type="ftr" sz="quarter" idx="10"/>
          </p:nvPr>
        </p:nvSpPr>
        <p:spPr/>
        <p:txBody>
          <a:bodyPr/>
          <a:lstStyle/>
          <a:p>
            <a:r>
              <a:rPr lang="en-US"/>
              <a:t>Confidential property of Optum. Do not distribute or reproduce without express permission from Optum.</a:t>
            </a:r>
            <a:endParaRPr lang="en-US" dirty="0"/>
          </a:p>
        </p:txBody>
      </p:sp>
      <p:sp>
        <p:nvSpPr>
          <p:cNvPr id="4" name="Slide Number Placeholder 3">
            <a:extLst>
              <a:ext uri="{FF2B5EF4-FFF2-40B4-BE49-F238E27FC236}">
                <a16:creationId xmlns:a16="http://schemas.microsoft.com/office/drawing/2014/main" id="{52E91AFD-C880-9D44-A3AB-615872EC7927}"/>
              </a:ext>
            </a:extLst>
          </p:cNvPr>
          <p:cNvSpPr>
            <a:spLocks noGrp="1"/>
          </p:cNvSpPr>
          <p:nvPr>
            <p:ph type="sldNum" sz="quarter" idx="11"/>
          </p:nvPr>
        </p:nvSpPr>
        <p:spPr/>
        <p:txBody>
          <a:bodyPr/>
          <a:lstStyle/>
          <a:p>
            <a:fld id="{3310D8EA-3107-4873-B9AB-DD7D3E79053A}" type="slidenum">
              <a:rPr lang="en-US" smtClean="0"/>
              <a:t>‹#›</a:t>
            </a:fld>
            <a:endParaRPr lang="en-US" dirty="0"/>
          </a:p>
        </p:txBody>
      </p:sp>
    </p:spTree>
    <p:extLst>
      <p:ext uri="{BB962C8B-B14F-4D97-AF65-F5344CB8AC3E}">
        <p14:creationId xmlns:p14="http://schemas.microsoft.com/office/powerpoint/2010/main" val="350531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2474B351-B70F-40D4-9AE2-195CAECD3DE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8646021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323795B-315D-40E0-8657-DA4CE38547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3466029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C240E585-40DF-4776-A7CC-4AAC028AA2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1834939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39E92DE-FB09-4887-9870-C8EA7C39077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972971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75655" y="2285998"/>
            <a:ext cx="5440691" cy="2286005"/>
          </a:xfrm>
          <a:prstGeom prst="rect">
            <a:avLst/>
          </a:prstGeom>
        </p:spPr>
      </p:pic>
    </p:spTree>
    <p:extLst>
      <p:ext uri="{BB962C8B-B14F-4D97-AF65-F5344CB8AC3E}">
        <p14:creationId xmlns:p14="http://schemas.microsoft.com/office/powerpoint/2010/main" val="3840638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3904343"/>
            <a:ext cx="7178221" cy="482887"/>
          </a:xfrm>
        </p:spPr>
        <p:txBody>
          <a:bodyPr anchor="ctr"/>
          <a:lstStyle>
            <a:lvl1pPr>
              <a:defRPr sz="2400">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49" y="4452943"/>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TextBox 3"/>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8" name="TextBox 7"/>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9" name="Text Placeholder 2"/>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a:t>
            </a:r>
            <a:r>
              <a:rPr lang="en-US"/>
              <a:t>: 123-456-7890</a:t>
            </a:r>
            <a:endParaRPr lang="en-US" dirty="0"/>
          </a:p>
        </p:txBody>
      </p:sp>
      <p:sp>
        <p:nvSpPr>
          <p:cNvPr id="13" name="TextBox 12"/>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4" name="TextBox 13"/>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15" name="TextBox 14"/>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6" name="TextBox 15"/>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Tree>
    <p:extLst>
      <p:ext uri="{BB962C8B-B14F-4D97-AF65-F5344CB8AC3E}">
        <p14:creationId xmlns:p14="http://schemas.microsoft.com/office/powerpoint/2010/main" val="1802894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18F5FCC-583C-47C6-9953-2F6AD74D46AE}" type="slidenum">
              <a:rPr lang="en-US" smtClean="0">
                <a:solidFill>
                  <a:srgbClr val="55565A">
                    <a:tint val="75000"/>
                  </a:srgbClr>
                </a:solidFill>
              </a:rPr>
              <a:pPr/>
              <a:t>‹#›</a:t>
            </a:fld>
            <a:endParaRPr lang="en-US" dirty="0">
              <a:solidFill>
                <a:srgbClr val="55565A">
                  <a:tint val="75000"/>
                </a:srgbClr>
              </a:solidFill>
            </a:endParaRPr>
          </a:p>
        </p:txBody>
      </p:sp>
      <p:sp>
        <p:nvSpPr>
          <p:cNvPr id="5" name="Text Placeholder 4"/>
          <p:cNvSpPr>
            <a:spLocks noGrp="1"/>
          </p:cNvSpPr>
          <p:nvPr>
            <p:ph type="body" sz="quarter" idx="11"/>
          </p:nvPr>
        </p:nvSpPr>
        <p:spPr>
          <a:xfrm>
            <a:off x="609601" y="1354156"/>
            <a:ext cx="11201400" cy="4792663"/>
          </a:xfrm>
        </p:spPr>
        <p:txBody>
          <a:bodyPr/>
          <a:lstStyle>
            <a:lvl2pPr marL="228370" indent="-228370">
              <a:defRPr/>
            </a:lvl2pPr>
            <a:lvl3pPr marL="537081" indent="-219909">
              <a:defRPr/>
            </a:lvl3pPr>
            <a:lvl4pPr marL="837350" indent="-228370">
              <a:defRPr/>
            </a:lvl4pPr>
            <a:lvl5pPr marL="1217952" indent="-3023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9601" y="1162755"/>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28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5/29/19</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83476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000" y="7386865"/>
            <a:ext cx="2743200" cy="365125"/>
          </a:xfrm>
          <a:prstGeom prst="rect">
            <a:avLst/>
          </a:prstGeom>
        </p:spPr>
        <p:txBody>
          <a:bodyPr/>
          <a:lstStyle/>
          <a:p>
            <a:fld id="{A43B22B7-E70D-5C40-876F-2AAFEE548D55}" type="datetime1">
              <a:rPr lang="en-US" smtClean="0"/>
              <a:t>5/29/19</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32885"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935360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5/29/19</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605861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Dev Days - Section Break">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FDEAF4-8957-784B-B325-D33476FB69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3763"/>
          <a:stretch/>
        </p:blipFill>
        <p:spPr>
          <a:xfrm>
            <a:off x="2236771" y="9940"/>
            <a:ext cx="9955229" cy="6848059"/>
          </a:xfrm>
          <a:prstGeom prst="rect">
            <a:avLst/>
          </a:prstGeom>
        </p:spPr>
      </p:pic>
      <p:sp>
        <p:nvSpPr>
          <p:cNvPr id="21" name="Rectangle 20">
            <a:extLst>
              <a:ext uri="{FF2B5EF4-FFF2-40B4-BE49-F238E27FC236}">
                <a16:creationId xmlns:a16="http://schemas.microsoft.com/office/drawing/2014/main" id="{B2004E28-9CD8-8440-9DAA-A6649192771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18" name="Title 1">
            <a:extLst>
              <a:ext uri="{FF2B5EF4-FFF2-40B4-BE49-F238E27FC236}">
                <a16:creationId xmlns:a16="http://schemas.microsoft.com/office/drawing/2014/main" id="{F9AB787C-50D7-D04C-9FED-E7BD276D6BF3}"/>
              </a:ext>
            </a:extLst>
          </p:cNvPr>
          <p:cNvSpPr>
            <a:spLocks noGrp="1"/>
          </p:cNvSpPr>
          <p:nvPr>
            <p:ph type="title" hasCustomPrompt="1"/>
          </p:nvPr>
        </p:nvSpPr>
        <p:spPr bwMode="gray">
          <a:xfrm>
            <a:off x="514350" y="1828800"/>
            <a:ext cx="5133416" cy="2128837"/>
          </a:xfrm>
        </p:spPr>
        <p:txBody>
          <a:bodyPr anchor="b"/>
          <a:lstStyle>
            <a:lvl1pPr>
              <a:defRPr sz="4800"/>
            </a:lvl1pPr>
          </a:lstStyle>
          <a:p>
            <a:r>
              <a:rPr lang="en-US" dirty="0"/>
              <a:t>Section title in sentence case </a:t>
            </a:r>
          </a:p>
        </p:txBody>
      </p:sp>
      <p:sp>
        <p:nvSpPr>
          <p:cNvPr id="19" name="Text Placeholder 2">
            <a:extLst>
              <a:ext uri="{FF2B5EF4-FFF2-40B4-BE49-F238E27FC236}">
                <a16:creationId xmlns:a16="http://schemas.microsoft.com/office/drawing/2014/main" id="{F6C97C89-3D33-E648-80C4-619665C3B5AD}"/>
              </a:ext>
            </a:extLst>
          </p:cNvPr>
          <p:cNvSpPr>
            <a:spLocks noGrp="1"/>
          </p:cNvSpPr>
          <p:nvPr>
            <p:ph type="body" idx="1" hasCustomPrompt="1"/>
          </p:nvPr>
        </p:nvSpPr>
        <p:spPr bwMode="gray">
          <a:xfrm>
            <a:off x="514350" y="4122057"/>
            <a:ext cx="5133416"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7D34A865-C388-EA4D-982F-2D7B6302E8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Tree>
    <p:extLst>
      <p:ext uri="{BB962C8B-B14F-4D97-AF65-F5344CB8AC3E}">
        <p14:creationId xmlns:p14="http://schemas.microsoft.com/office/powerpoint/2010/main" val="2501745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18F5FCC-583C-47C6-9953-2F6AD74D46AE}" type="slidenum">
              <a:rPr lang="en-US" smtClean="0">
                <a:solidFill>
                  <a:srgbClr val="55565A">
                    <a:tint val="75000"/>
                  </a:srgbClr>
                </a:solidFill>
              </a:rPr>
              <a:pPr/>
              <a:t>‹#›</a:t>
            </a:fld>
            <a:endParaRPr lang="en-US" dirty="0">
              <a:solidFill>
                <a:srgbClr val="55565A">
                  <a:tint val="75000"/>
                </a:srgbClr>
              </a:solidFill>
            </a:endParaRPr>
          </a:p>
        </p:txBody>
      </p:sp>
      <p:sp>
        <p:nvSpPr>
          <p:cNvPr id="5" name="Text Placeholder 4"/>
          <p:cNvSpPr>
            <a:spLocks noGrp="1"/>
          </p:cNvSpPr>
          <p:nvPr>
            <p:ph type="body" sz="quarter" idx="11"/>
          </p:nvPr>
        </p:nvSpPr>
        <p:spPr>
          <a:xfrm>
            <a:off x="609601" y="1354156"/>
            <a:ext cx="11201400" cy="4792663"/>
          </a:xfrm>
        </p:spPr>
        <p:txBody>
          <a:bodyPr/>
          <a:lstStyle>
            <a:lvl2pPr marL="228370" indent="-228370">
              <a:defRPr/>
            </a:lvl2pPr>
            <a:lvl3pPr marL="537081" indent="-219909">
              <a:defRPr/>
            </a:lvl3pPr>
            <a:lvl4pPr marL="837350" indent="-228370">
              <a:defRPr/>
            </a:lvl4pPr>
            <a:lvl5pPr marL="1217952" indent="-3023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9601" y="1162755"/>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88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Slide w/o arrow">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Straight Connector 7"/>
          <p:cNvCxnSpPr/>
          <p:nvPr userDrawn="1"/>
        </p:nvCxnSpPr>
        <p:spPr>
          <a:xfrm>
            <a:off x="0" y="1092200"/>
            <a:ext cx="9956800" cy="0"/>
          </a:xfrm>
          <a:prstGeom prst="line">
            <a:avLst/>
          </a:prstGeom>
          <a:ln w="19050">
            <a:solidFill>
              <a:srgbClr val="727376"/>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9956800" y="943357"/>
            <a:ext cx="304800" cy="304800"/>
          </a:xfrm>
          <a:prstGeom prst="ellipse">
            <a:avLst/>
          </a:prstGeom>
          <a:noFill/>
          <a:ln w="19050">
            <a:solidFill>
              <a:srgbClr val="EF7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Content Placeholder 2"/>
          <p:cNvSpPr>
            <a:spLocks noGrp="1"/>
          </p:cNvSpPr>
          <p:nvPr>
            <p:ph idx="1"/>
          </p:nvPr>
        </p:nvSpPr>
        <p:spPr>
          <a:xfrm>
            <a:off x="609600" y="1600201"/>
            <a:ext cx="10972800" cy="4525433"/>
          </a:xfrm>
          <a:prstGeom prst="rect">
            <a:avLst/>
          </a:prstGeom>
        </p:spPr>
        <p:txBody>
          <a:bodyPr/>
          <a:lstStyle>
            <a:lvl1pPr marL="0" indent="0">
              <a:buNone/>
              <a:defRPr sz="2400">
                <a:solidFill>
                  <a:srgbClr val="727376"/>
                </a:solidFill>
                <a:latin typeface="Century Gothic" panose="020B0502020202020204" pitchFamily="34" charset="0"/>
              </a:defRPr>
            </a:lvl1pPr>
          </a:lstStyle>
          <a:p>
            <a:pPr lvl="0"/>
            <a:r>
              <a:rPr lang="en-US" dirty="0"/>
              <a:t>Click to edit Master text styles</a:t>
            </a:r>
          </a:p>
        </p:txBody>
      </p:sp>
      <p:sp>
        <p:nvSpPr>
          <p:cNvPr id="12" name="Text Placeholder 13"/>
          <p:cNvSpPr>
            <a:spLocks noGrp="1"/>
          </p:cNvSpPr>
          <p:nvPr>
            <p:ph type="body" sz="quarter" idx="10"/>
          </p:nvPr>
        </p:nvSpPr>
        <p:spPr>
          <a:xfrm>
            <a:off x="14818" y="55034"/>
            <a:ext cx="9840383" cy="1037167"/>
          </a:xfrm>
          <a:prstGeom prst="rect">
            <a:avLst/>
          </a:prstGeom>
        </p:spPr>
        <p:txBody>
          <a:bodyPr anchor="b"/>
          <a:lstStyle>
            <a:lvl1pPr marL="0" indent="0">
              <a:spcBef>
                <a:spcPts val="0"/>
              </a:spcBef>
              <a:buNone/>
              <a:defRPr sz="3200">
                <a:solidFill>
                  <a:srgbClr val="EF7521"/>
                </a:solidFill>
                <a:latin typeface="Century Gothic" panose="020B0502020202020204" pitchFamily="34" charset="0"/>
              </a:defRPr>
            </a:lvl1pPr>
            <a:lvl2pPr marL="609585" indent="0">
              <a:buNone/>
              <a:defRPr sz="3200">
                <a:solidFill>
                  <a:srgbClr val="EF7521"/>
                </a:solidFill>
                <a:latin typeface="Century Gothic" panose="020B0502020202020204" pitchFamily="34" charset="0"/>
              </a:defRPr>
            </a:lvl2pPr>
            <a:lvl3pPr marL="1219170" indent="0">
              <a:buNone/>
              <a:defRPr sz="3200">
                <a:solidFill>
                  <a:srgbClr val="EF7521"/>
                </a:solidFill>
                <a:latin typeface="Century Gothic" panose="020B0502020202020204" pitchFamily="34" charset="0"/>
              </a:defRPr>
            </a:lvl3pPr>
            <a:lvl4pPr marL="1828754" indent="0">
              <a:buNone/>
              <a:defRPr sz="3200">
                <a:solidFill>
                  <a:srgbClr val="EF7521"/>
                </a:solidFill>
                <a:latin typeface="Century Gothic" panose="020B0502020202020204" pitchFamily="34" charset="0"/>
              </a:defRPr>
            </a:lvl4pPr>
            <a:lvl5pPr marL="2438339" indent="0">
              <a:buNone/>
              <a:defRPr sz="3200">
                <a:solidFill>
                  <a:srgbClr val="EF7521"/>
                </a:solidFill>
                <a:latin typeface="Century Gothic" panose="020B0502020202020204" pitchFamily="34" charset="0"/>
              </a:defRPr>
            </a:lvl5pPr>
          </a:lstStyle>
          <a:p>
            <a:pPr lvl="0"/>
            <a:endParaRPr lang="en-US" dirty="0"/>
          </a:p>
          <a:p>
            <a:pPr lvl="0"/>
            <a:r>
              <a:rPr lang="en-US" dirty="0"/>
              <a:t>Click to edit Master title</a:t>
            </a:r>
          </a:p>
        </p:txBody>
      </p:sp>
      <p:pic>
        <p:nvPicPr>
          <p:cNvPr id="7"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1498"/>
          <a:stretch/>
        </p:blipFill>
        <p:spPr bwMode="auto">
          <a:xfrm>
            <a:off x="10483566" y="0"/>
            <a:ext cx="1708433" cy="119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658423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_Dev Days - Section Break">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DFDEAF4-8957-784B-B325-D33476FB691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3763"/>
          <a:stretch/>
        </p:blipFill>
        <p:spPr>
          <a:xfrm>
            <a:off x="2236771" y="9940"/>
            <a:ext cx="9955229" cy="6848059"/>
          </a:xfrm>
          <a:prstGeom prst="rect">
            <a:avLst/>
          </a:prstGeom>
        </p:spPr>
      </p:pic>
      <p:sp>
        <p:nvSpPr>
          <p:cNvPr id="21" name="Rectangle 20">
            <a:extLst>
              <a:ext uri="{FF2B5EF4-FFF2-40B4-BE49-F238E27FC236}">
                <a16:creationId xmlns:a16="http://schemas.microsoft.com/office/drawing/2014/main" id="{B2004E28-9CD8-8440-9DAA-A66491927719}"/>
              </a:ext>
            </a:extLst>
          </p:cNvPr>
          <p:cNvSpPr/>
          <p:nvPr userDrawn="1"/>
        </p:nvSpPr>
        <p:spPr>
          <a:xfrm>
            <a:off x="0" y="9940"/>
            <a:ext cx="11608904" cy="6858000"/>
          </a:xfrm>
          <a:prstGeom prst="rect">
            <a:avLst/>
          </a:prstGeom>
          <a:gradFill>
            <a:gsLst>
              <a:gs pos="75000">
                <a:srgbClr val="F9F9F9">
                  <a:alpha val="50000"/>
                </a:srgbClr>
              </a:gs>
              <a:gs pos="33000">
                <a:schemeClr val="bg1"/>
              </a:gs>
              <a:gs pos="10000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18" name="Title 1">
            <a:extLst>
              <a:ext uri="{FF2B5EF4-FFF2-40B4-BE49-F238E27FC236}">
                <a16:creationId xmlns:a16="http://schemas.microsoft.com/office/drawing/2014/main" id="{F9AB787C-50D7-D04C-9FED-E7BD276D6BF3}"/>
              </a:ext>
            </a:extLst>
          </p:cNvPr>
          <p:cNvSpPr>
            <a:spLocks noGrp="1"/>
          </p:cNvSpPr>
          <p:nvPr>
            <p:ph type="title" hasCustomPrompt="1"/>
          </p:nvPr>
        </p:nvSpPr>
        <p:spPr bwMode="gray">
          <a:xfrm>
            <a:off x="514350" y="1828800"/>
            <a:ext cx="5133416" cy="2128837"/>
          </a:xfrm>
        </p:spPr>
        <p:txBody>
          <a:bodyPr anchor="b"/>
          <a:lstStyle>
            <a:lvl1pPr>
              <a:defRPr sz="4800"/>
            </a:lvl1pPr>
          </a:lstStyle>
          <a:p>
            <a:r>
              <a:rPr lang="en-US" dirty="0"/>
              <a:t>Section title in sentence case </a:t>
            </a:r>
          </a:p>
        </p:txBody>
      </p:sp>
      <p:sp>
        <p:nvSpPr>
          <p:cNvPr id="19" name="Text Placeholder 2">
            <a:extLst>
              <a:ext uri="{FF2B5EF4-FFF2-40B4-BE49-F238E27FC236}">
                <a16:creationId xmlns:a16="http://schemas.microsoft.com/office/drawing/2014/main" id="{F6C97C89-3D33-E648-80C4-619665C3B5AD}"/>
              </a:ext>
            </a:extLst>
          </p:cNvPr>
          <p:cNvSpPr>
            <a:spLocks noGrp="1"/>
          </p:cNvSpPr>
          <p:nvPr>
            <p:ph type="body" idx="1" hasCustomPrompt="1"/>
          </p:nvPr>
        </p:nvSpPr>
        <p:spPr bwMode="gray">
          <a:xfrm>
            <a:off x="514350" y="4122057"/>
            <a:ext cx="5133416"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7D34A865-C388-EA4D-982F-2D7B6302E8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3861" y="1299210"/>
            <a:ext cx="3017518" cy="862148"/>
          </a:xfrm>
          <a:prstGeom prst="rect">
            <a:avLst/>
          </a:prstGeom>
        </p:spPr>
      </p:pic>
    </p:spTree>
    <p:extLst>
      <p:ext uri="{BB962C8B-B14F-4D97-AF65-F5344CB8AC3E}">
        <p14:creationId xmlns:p14="http://schemas.microsoft.com/office/powerpoint/2010/main" val="20350803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F18F5FCC-583C-47C6-9953-2F6AD74D46AE}" type="slidenum">
              <a:rPr lang="en-US" smtClean="0">
                <a:solidFill>
                  <a:srgbClr val="55565A">
                    <a:tint val="75000"/>
                  </a:srgbClr>
                </a:solidFill>
              </a:rPr>
              <a:pPr/>
              <a:t>‹#›</a:t>
            </a:fld>
            <a:endParaRPr lang="en-US" dirty="0">
              <a:solidFill>
                <a:srgbClr val="55565A">
                  <a:tint val="75000"/>
                </a:srgbClr>
              </a:solidFill>
            </a:endParaRPr>
          </a:p>
        </p:txBody>
      </p:sp>
      <p:sp>
        <p:nvSpPr>
          <p:cNvPr id="5" name="Text Placeholder 4"/>
          <p:cNvSpPr>
            <a:spLocks noGrp="1"/>
          </p:cNvSpPr>
          <p:nvPr>
            <p:ph type="body" sz="quarter" idx="11"/>
          </p:nvPr>
        </p:nvSpPr>
        <p:spPr>
          <a:xfrm>
            <a:off x="609601" y="1354156"/>
            <a:ext cx="11201400" cy="4792663"/>
          </a:xfrm>
        </p:spPr>
        <p:txBody>
          <a:bodyPr/>
          <a:lstStyle>
            <a:lvl2pPr marL="228370" indent="-228370">
              <a:defRPr/>
            </a:lvl2pPr>
            <a:lvl3pPr marL="537081" indent="-219909">
              <a:defRPr/>
            </a:lvl3pPr>
            <a:lvl4pPr marL="837350" indent="-228370">
              <a:defRPr/>
            </a:lvl4pPr>
            <a:lvl5pPr marL="1217952" indent="-3023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609601" y="1162755"/>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40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Slide w/o arrow">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Straight Connector 7"/>
          <p:cNvCxnSpPr/>
          <p:nvPr userDrawn="1"/>
        </p:nvCxnSpPr>
        <p:spPr>
          <a:xfrm>
            <a:off x="0" y="1092200"/>
            <a:ext cx="9956800" cy="0"/>
          </a:xfrm>
          <a:prstGeom prst="line">
            <a:avLst/>
          </a:prstGeom>
          <a:ln w="19050">
            <a:solidFill>
              <a:srgbClr val="727376"/>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9956800" y="943357"/>
            <a:ext cx="304800" cy="304800"/>
          </a:xfrm>
          <a:prstGeom prst="ellipse">
            <a:avLst/>
          </a:prstGeom>
          <a:noFill/>
          <a:ln w="19050">
            <a:solidFill>
              <a:srgbClr val="EF75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Content Placeholder 2"/>
          <p:cNvSpPr>
            <a:spLocks noGrp="1"/>
          </p:cNvSpPr>
          <p:nvPr>
            <p:ph idx="1"/>
          </p:nvPr>
        </p:nvSpPr>
        <p:spPr>
          <a:xfrm>
            <a:off x="609600" y="1600201"/>
            <a:ext cx="10972800" cy="4525433"/>
          </a:xfrm>
          <a:prstGeom prst="rect">
            <a:avLst/>
          </a:prstGeom>
        </p:spPr>
        <p:txBody>
          <a:bodyPr/>
          <a:lstStyle>
            <a:lvl1pPr marL="0" indent="0">
              <a:buNone/>
              <a:defRPr sz="2400">
                <a:solidFill>
                  <a:srgbClr val="727376"/>
                </a:solidFill>
                <a:latin typeface="Century Gothic" panose="020B0502020202020204" pitchFamily="34" charset="0"/>
              </a:defRPr>
            </a:lvl1pPr>
          </a:lstStyle>
          <a:p>
            <a:pPr lvl="0"/>
            <a:r>
              <a:rPr lang="en-US" dirty="0"/>
              <a:t>Click to edit Master text styles</a:t>
            </a:r>
          </a:p>
        </p:txBody>
      </p:sp>
      <p:sp>
        <p:nvSpPr>
          <p:cNvPr id="12" name="Text Placeholder 13"/>
          <p:cNvSpPr>
            <a:spLocks noGrp="1"/>
          </p:cNvSpPr>
          <p:nvPr>
            <p:ph type="body" sz="quarter" idx="10"/>
          </p:nvPr>
        </p:nvSpPr>
        <p:spPr>
          <a:xfrm>
            <a:off x="14818" y="55034"/>
            <a:ext cx="9840383" cy="1037167"/>
          </a:xfrm>
          <a:prstGeom prst="rect">
            <a:avLst/>
          </a:prstGeom>
        </p:spPr>
        <p:txBody>
          <a:bodyPr anchor="b"/>
          <a:lstStyle>
            <a:lvl1pPr marL="0" indent="0">
              <a:spcBef>
                <a:spcPts val="0"/>
              </a:spcBef>
              <a:buNone/>
              <a:defRPr sz="3200">
                <a:solidFill>
                  <a:srgbClr val="EF7521"/>
                </a:solidFill>
                <a:latin typeface="Century Gothic" panose="020B0502020202020204" pitchFamily="34" charset="0"/>
              </a:defRPr>
            </a:lvl1pPr>
            <a:lvl2pPr marL="609585" indent="0">
              <a:buNone/>
              <a:defRPr sz="3200">
                <a:solidFill>
                  <a:srgbClr val="EF7521"/>
                </a:solidFill>
                <a:latin typeface="Century Gothic" panose="020B0502020202020204" pitchFamily="34" charset="0"/>
              </a:defRPr>
            </a:lvl2pPr>
            <a:lvl3pPr marL="1219170" indent="0">
              <a:buNone/>
              <a:defRPr sz="3200">
                <a:solidFill>
                  <a:srgbClr val="EF7521"/>
                </a:solidFill>
                <a:latin typeface="Century Gothic" panose="020B0502020202020204" pitchFamily="34" charset="0"/>
              </a:defRPr>
            </a:lvl3pPr>
            <a:lvl4pPr marL="1828754" indent="0">
              <a:buNone/>
              <a:defRPr sz="3200">
                <a:solidFill>
                  <a:srgbClr val="EF7521"/>
                </a:solidFill>
                <a:latin typeface="Century Gothic" panose="020B0502020202020204" pitchFamily="34" charset="0"/>
              </a:defRPr>
            </a:lvl4pPr>
            <a:lvl5pPr marL="2438339" indent="0">
              <a:buNone/>
              <a:defRPr sz="3200">
                <a:solidFill>
                  <a:srgbClr val="EF7521"/>
                </a:solidFill>
                <a:latin typeface="Century Gothic" panose="020B0502020202020204" pitchFamily="34" charset="0"/>
              </a:defRPr>
            </a:lvl5pPr>
          </a:lstStyle>
          <a:p>
            <a:pPr lvl="0"/>
            <a:endParaRPr lang="en-US" dirty="0"/>
          </a:p>
          <a:p>
            <a:pPr lvl="0"/>
            <a:r>
              <a:rPr lang="en-US" dirty="0"/>
              <a:t>Click to edit Master title</a:t>
            </a:r>
          </a:p>
        </p:txBody>
      </p:sp>
      <p:pic>
        <p:nvPicPr>
          <p:cNvPr id="7"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1498"/>
          <a:stretch/>
        </p:blipFill>
        <p:spPr bwMode="auto">
          <a:xfrm>
            <a:off x="10483566" y="0"/>
            <a:ext cx="1708433" cy="1196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1652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000" y="7386865"/>
            <a:ext cx="2743200" cy="365125"/>
          </a:xfrm>
          <a:prstGeom prst="rect">
            <a:avLst/>
          </a:prstGeom>
        </p:spPr>
        <p:txBody>
          <a:bodyPr/>
          <a:lstStyle/>
          <a:p>
            <a:fld id="{27F0BFFF-AA19-A248-B278-6D3F06A4B752}" type="datetime1">
              <a:rPr lang="en-US" smtClean="0"/>
              <a:t>5/29/19</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9" name="Text Placeholder 2"/>
          <p:cNvSpPr>
            <a:spLocks noGrp="1"/>
          </p:cNvSpPr>
          <p:nvPr>
            <p:ph type="body" idx="13" hasCustomPrompt="1"/>
          </p:nvPr>
        </p:nvSpPr>
        <p:spPr>
          <a:xfrm>
            <a:off x="495300" y="1118282"/>
            <a:ext cx="5502275"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Short subhead</a:t>
            </a:r>
          </a:p>
        </p:txBody>
      </p:sp>
      <p:sp>
        <p:nvSpPr>
          <p:cNvPr id="10" name="Text Placeholder 4"/>
          <p:cNvSpPr>
            <a:spLocks noGrp="1"/>
          </p:cNvSpPr>
          <p:nvPr>
            <p:ph type="body" sz="quarter" idx="3" hasCustomPrompt="1"/>
          </p:nvPr>
        </p:nvSpPr>
        <p:spPr>
          <a:xfrm>
            <a:off x="6172200" y="1118282"/>
            <a:ext cx="2467708"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Short subhead</a:t>
            </a:r>
          </a:p>
        </p:txBody>
      </p:sp>
    </p:spTree>
    <p:extLst>
      <p:ext uri="{BB962C8B-B14F-4D97-AF65-F5344CB8AC3E}">
        <p14:creationId xmlns:p14="http://schemas.microsoft.com/office/powerpoint/2010/main" val="70746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66CCC73E-47F9-FC40-A96F-1496DECD9ED4}" type="datetime1">
              <a:rPr lang="en-US" smtClean="0"/>
              <a:t>5/29/19</a:t>
            </a:fld>
            <a:endParaRPr lang="en-US"/>
          </a:p>
        </p:txBody>
      </p:sp>
      <p:sp>
        <p:nvSpPr>
          <p:cNvPr id="5" name="Slide Number Placeholder 4"/>
          <p:cNvSpPr>
            <a:spLocks noGrp="1"/>
          </p:cNvSpPr>
          <p:nvPr>
            <p:ph type="sldNum" sz="quarter" idx="12"/>
          </p:nvPr>
        </p:nvSpPr>
        <p:spPr>
          <a:xfrm>
            <a:off x="11220450" y="6486982"/>
            <a:ext cx="612322" cy="365125"/>
          </a:xfrm>
        </p:spPr>
        <p:txBody>
          <a:bodyPr/>
          <a:lstStyle/>
          <a:p>
            <a:fld id="{3310D8EA-3107-4873-B9AB-DD7D3E79053A}" type="slidenum">
              <a:rPr lang="en-US" smtClean="0"/>
              <a:t>‹#›</a:t>
            </a:fld>
            <a:endParaRPr lang="en-US"/>
          </a:p>
        </p:txBody>
      </p:sp>
      <p:sp>
        <p:nvSpPr>
          <p:cNvPr id="7" name="Footer Placeholder 4"/>
          <p:cNvSpPr>
            <a:spLocks noGrp="1"/>
          </p:cNvSpPr>
          <p:nvPr>
            <p:ph type="ftr" sz="quarter" idx="3"/>
          </p:nvPr>
        </p:nvSpPr>
        <p:spPr bwMode="gray">
          <a:xfrm>
            <a:off x="5295900" y="6486982"/>
            <a:ext cx="592454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dirty="0"/>
              <a:t>Confidential property of Optum. Do not distribute or reproduce without express permission from Optum.</a:t>
            </a:r>
          </a:p>
        </p:txBody>
      </p:sp>
    </p:spTree>
    <p:extLst>
      <p:ext uri="{BB962C8B-B14F-4D97-AF65-F5344CB8AC3E}">
        <p14:creationId xmlns:p14="http://schemas.microsoft.com/office/powerpoint/2010/main" val="190323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362DF9DB-8334-D945-AB69-E456494DD0B0}"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1" y="1118282"/>
            <a:ext cx="8144608" cy="492125"/>
          </a:xfrm>
        </p:spPr>
        <p:txBody>
          <a:bodyPr/>
          <a:lstStyle>
            <a:lvl1pPr>
              <a:defRPr sz="2600">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66584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FBE6979F-CB61-594E-83EE-7A39EC78DBD5}"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10" name="Text Placeholder 9"/>
          <p:cNvSpPr>
            <a:spLocks noGrp="1"/>
          </p:cNvSpPr>
          <p:nvPr>
            <p:ph type="body" sz="quarter" idx="14" hasCustomPrompt="1"/>
          </p:nvPr>
        </p:nvSpPr>
        <p:spPr>
          <a:xfrm>
            <a:off x="151956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517189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910814"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784513"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4436843"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8175761"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784514" y="3868738"/>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4436843" y="3865340"/>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8175761" y="3865340"/>
            <a:ext cx="3335482" cy="457200"/>
          </a:xfrm>
        </p:spPr>
        <p:txBody>
          <a:bodyPr/>
          <a:lstStyle>
            <a:lvl1pPr>
              <a:defRPr sz="1600">
                <a:solidFill>
                  <a:schemeClr val="accent1"/>
                </a:solidFill>
              </a:defRPr>
            </a:lvl1pPr>
          </a:lstStyle>
          <a:p>
            <a:pPr lvl="0"/>
            <a:r>
              <a:rPr lang="en-US" dirty="0"/>
              <a:t>Type subhead in 16 pt orange | Max two lines</a:t>
            </a:r>
          </a:p>
        </p:txBody>
      </p:sp>
    </p:spTree>
    <p:extLst>
      <p:ext uri="{BB962C8B-B14F-4D97-AF65-F5344CB8AC3E}">
        <p14:creationId xmlns:p14="http://schemas.microsoft.com/office/powerpoint/2010/main" val="37750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A131AD87-B724-594E-98FD-35F8EA8B27DF}"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219456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2780847" y="1828798"/>
            <a:ext cx="219456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5066394" y="1828798"/>
            <a:ext cx="219456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7351941" y="1828798"/>
            <a:ext cx="2194560" cy="663575"/>
          </a:xfrm>
          <a:solidFill>
            <a:srgbClr val="E8772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9637486" y="1828798"/>
            <a:ext cx="2194560" cy="663575"/>
          </a:xfrm>
          <a:solidFill>
            <a:srgbClr val="A22B38"/>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2780847"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5066394"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7351941"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9637488"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329471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Type insightful headline</a:t>
            </a:r>
          </a:p>
        </p:txBody>
      </p:sp>
      <p:sp>
        <p:nvSpPr>
          <p:cNvPr id="3" name="Date Placeholder 2"/>
          <p:cNvSpPr>
            <a:spLocks noGrp="1"/>
          </p:cNvSpPr>
          <p:nvPr>
            <p:ph type="dt" sz="half" idx="10"/>
          </p:nvPr>
        </p:nvSpPr>
        <p:spPr>
          <a:xfrm>
            <a:off x="381000" y="7386865"/>
            <a:ext cx="2743200" cy="365125"/>
          </a:xfrm>
          <a:prstGeom prst="rect">
            <a:avLst/>
          </a:prstGeom>
        </p:spPr>
        <p:txBody>
          <a:bodyPr/>
          <a:lstStyle/>
          <a:p>
            <a:fld id="{17D79F98-2828-F343-AAD4-254357817DCF}" type="datetime1">
              <a:rPr lang="en-US" smtClean="0"/>
              <a:t>5/29/19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8156331" cy="492125"/>
          </a:xfrm>
        </p:spPr>
        <p:txBody>
          <a:bodyPr/>
          <a:lstStyle>
            <a:lvl1pPr>
              <a:defRPr sz="2600">
                <a:solidFill>
                  <a:schemeClr val="accent4"/>
                </a:solidFill>
              </a:defRPr>
            </a:lvl1pPr>
          </a:lstStyle>
          <a:p>
            <a:pPr lvl="0"/>
            <a:r>
              <a:rPr lang="en-US" dirty="0"/>
              <a:t>Use this space for one line subhead if needed</a:t>
            </a:r>
          </a:p>
        </p:txBody>
      </p:sp>
      <p:sp>
        <p:nvSpPr>
          <p:cNvPr id="8" name="Text Placeholder 7"/>
          <p:cNvSpPr>
            <a:spLocks noGrp="1"/>
          </p:cNvSpPr>
          <p:nvPr>
            <p:ph type="body" sz="quarter" idx="14" hasCustomPrompt="1"/>
          </p:nvPr>
        </p:nvSpPr>
        <p:spPr>
          <a:xfrm>
            <a:off x="495300" y="1828797"/>
            <a:ext cx="27432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3356581" y="1828798"/>
            <a:ext cx="27432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217862" y="1828798"/>
            <a:ext cx="27432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9079143" y="1828798"/>
            <a:ext cx="2743200" cy="663575"/>
          </a:xfrm>
          <a:solidFill>
            <a:schemeClr val="accent1"/>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3356581"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217862"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9079143"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80568266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userDrawn="1"/>
        </p:nvPicPr>
        <p:blipFill rotWithShape="1">
          <a:blip r:embed="rId38" cstate="print">
            <a:extLst>
              <a:ext uri="{28A0092B-C50C-407E-A947-70E740481C1C}">
                <a14:useLocalDpi xmlns:a14="http://schemas.microsoft.com/office/drawing/2010/main" val="0"/>
              </a:ext>
            </a:extLst>
          </a:blip>
          <a:srcRect l="7994" t="18631" r="7973" b="19012"/>
          <a:stretch/>
        </p:blipFill>
        <p:spPr>
          <a:xfrm>
            <a:off x="392613" y="6263366"/>
            <a:ext cx="1425757" cy="444533"/>
          </a:xfrm>
          <a:prstGeom prst="rect">
            <a:avLst/>
          </a:prstGeom>
        </p:spPr>
      </p:pic>
      <p:sp>
        <p:nvSpPr>
          <p:cNvPr id="2" name="Title Placeholder 1"/>
          <p:cNvSpPr>
            <a:spLocks noGrp="1"/>
          </p:cNvSpPr>
          <p:nvPr>
            <p:ph type="title"/>
          </p:nvPr>
        </p:nvSpPr>
        <p:spPr bwMode="gray">
          <a:xfrm>
            <a:off x="495300" y="0"/>
            <a:ext cx="8132885" cy="1074058"/>
          </a:xfrm>
          <a:prstGeom prst="rect">
            <a:avLst/>
          </a:prstGeom>
        </p:spPr>
        <p:txBody>
          <a:bodyPr vert="horz" lIns="0" tIns="0" rIns="0" bIns="0" rtlCol="0" anchor="b">
            <a:noAutofit/>
          </a:bodyPr>
          <a:lstStyle/>
          <a:p>
            <a:r>
              <a:rPr lang="en-US" dirty="0"/>
              <a:t>Healthcare Cloud Platforms</a:t>
            </a:r>
          </a:p>
        </p:txBody>
      </p:sp>
      <p:sp>
        <p:nvSpPr>
          <p:cNvPr id="3" name="Text Placeholder 2"/>
          <p:cNvSpPr>
            <a:spLocks noGrp="1"/>
          </p:cNvSpPr>
          <p:nvPr>
            <p:ph type="body" idx="1"/>
          </p:nvPr>
        </p:nvSpPr>
        <p:spPr bwMode="gray">
          <a:xfrm>
            <a:off x="495300" y="1825625"/>
            <a:ext cx="11315700" cy="407443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Footer Placeholder 4"/>
          <p:cNvSpPr>
            <a:spLocks noGrp="1"/>
          </p:cNvSpPr>
          <p:nvPr>
            <p:ph type="ftr" sz="quarter" idx="3"/>
          </p:nvPr>
        </p:nvSpPr>
        <p:spPr bwMode="gray">
          <a:xfrm>
            <a:off x="5295900" y="6486982"/>
            <a:ext cx="592454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dirty="0"/>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11264900" y="6486982"/>
            <a:ext cx="542472" cy="365125"/>
          </a:xfrm>
          <a:prstGeom prst="rect">
            <a:avLst/>
          </a:prstGeom>
        </p:spPr>
        <p:txBody>
          <a:bodyPr vert="horz" lIns="0" tIns="0" rIns="0" bIns="0" rtlCol="0" anchor="ctr"/>
          <a:lstStyle>
            <a:lvl1pPr algn="r">
              <a:defRPr sz="1200">
                <a:solidFill>
                  <a:schemeClr val="tx1">
                    <a:tint val="75000"/>
                  </a:schemeClr>
                </a:solidFill>
              </a:defRPr>
            </a:lvl1pPr>
          </a:lstStyle>
          <a:p>
            <a:fld id="{3310D8EA-3107-4873-B9AB-DD7D3E79053A}" type="slidenum">
              <a:rPr lang="en-US" smtClean="0"/>
              <a:t>‹#›</a:t>
            </a:fld>
            <a:endParaRPr lang="en-US" dirty="0"/>
          </a:p>
        </p:txBody>
      </p:sp>
      <p:cxnSp>
        <p:nvCxnSpPr>
          <p:cNvPr id="8" name="Straight Connector 7"/>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BB688D-E130-6B4B-B95F-999C95E08F8A}"/>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9942197" y="453391"/>
            <a:ext cx="1960241" cy="560069"/>
          </a:xfrm>
          <a:prstGeom prst="rect">
            <a:avLst/>
          </a:prstGeom>
        </p:spPr>
      </p:pic>
    </p:spTree>
    <p:extLst>
      <p:ext uri="{BB962C8B-B14F-4D97-AF65-F5344CB8AC3E}">
        <p14:creationId xmlns:p14="http://schemas.microsoft.com/office/powerpoint/2010/main" val="3129217218"/>
      </p:ext>
    </p:extLst>
  </p:cSld>
  <p:clrMap bg1="lt1" tx1="dk1" bg2="lt2" tx2="dk2" accent1="accent1" accent2="accent2" accent3="accent3" accent4="accent4" accent5="accent5" accent6="accent6" hlink="hlink" folHlink="folHlink"/>
  <p:sldLayoutIdLst>
    <p:sldLayoutId id="2147483846"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6" r:id="rId20"/>
    <p:sldLayoutId id="2147483883" r:id="rId21"/>
    <p:sldLayoutId id="2147483872" r:id="rId22"/>
    <p:sldLayoutId id="2147483873" r:id="rId23"/>
    <p:sldLayoutId id="2147483874" r:id="rId24"/>
    <p:sldLayoutId id="2147483875" r:id="rId25"/>
    <p:sldLayoutId id="2147483877" r:id="rId26"/>
    <p:sldLayoutId id="2147483878" r:id="rId27"/>
    <p:sldLayoutId id="2147483887" r:id="rId28"/>
    <p:sldLayoutId id="2147483909" r:id="rId29"/>
    <p:sldLayoutId id="2147483910" r:id="rId30"/>
    <p:sldLayoutId id="2147483903" r:id="rId31"/>
    <p:sldLayoutId id="2147483904" r:id="rId32"/>
    <p:sldLayoutId id="2147483905" r:id="rId33"/>
    <p:sldLayoutId id="2147483925" r:id="rId34"/>
    <p:sldLayoutId id="2147483926" r:id="rId35"/>
    <p:sldLayoutId id="2147483927" r:id="rId36"/>
  </p:sldLayoutIdLst>
  <p:hf hdr="0" dt="0"/>
  <p:txStyles>
    <p:title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p:titleStyle>
    <p:body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2" pos="3816" userDrawn="1">
          <p15:clr>
            <a:srgbClr val="FDE53C"/>
          </p15:clr>
        </p15:guide>
        <p15:guide id="73" orient="horz" pos="3720" userDrawn="1">
          <p15:clr>
            <a:srgbClr val="F26B43"/>
          </p15:clr>
        </p15:guide>
        <p15:guide id="74" userDrawn="1">
          <p15:clr>
            <a:srgbClr val="F26B43"/>
          </p15:clr>
        </p15:guide>
        <p15:guide id="75" pos="7440" userDrawn="1">
          <p15:clr>
            <a:srgbClr val="F26B43"/>
          </p15:clr>
        </p15:guide>
        <p15:guide id="76" pos="264" userDrawn="1">
          <p15:clr>
            <a:srgbClr val="F26B43"/>
          </p15:clr>
        </p15:guide>
        <p15:guide id="77" orient="horz" pos="4080" userDrawn="1">
          <p15:clr>
            <a:srgbClr val="F26B43"/>
          </p15:clr>
        </p15:guide>
        <p15:guide id="78" pos="312"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7392" userDrawn="1">
          <p15:clr>
            <a:srgbClr val="F26B43"/>
          </p15:clr>
        </p15:guide>
        <p15:guide id="85" pos="3864" userDrawn="1">
          <p15:clr>
            <a:srgbClr val="FDE53C"/>
          </p15:clr>
        </p15:guide>
        <p15:guide id="86" pos="2688" userDrawn="1">
          <p15:clr>
            <a:srgbClr val="F26B43"/>
          </p15:clr>
        </p15:guide>
        <p15:guide id="87" pos="4992" userDrawn="1">
          <p15:clr>
            <a:srgbClr val="F26B43"/>
          </p15:clr>
        </p15:guide>
        <p15:guide id="88" pos="2640" userDrawn="1">
          <p15:clr>
            <a:srgbClr val="F26B43"/>
          </p15:clr>
        </p15:guide>
        <p15:guide id="89" pos="504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tiff"/><Relationship Id="rId3" Type="http://schemas.openxmlformats.org/officeDocument/2006/relationships/image" Target="../media/image25.png"/><Relationship Id="rId21" Type="http://schemas.openxmlformats.org/officeDocument/2006/relationships/image" Target="../media/image43.tiff"/><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39.png"/><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38.png"/><Relationship Id="rId4" Type="http://schemas.openxmlformats.org/officeDocument/2006/relationships/image" Target="../media/image46.png"/><Relationship Id="rId9"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D1C96B-52B9-0A45-9D88-21CCC6F7C870}"/>
              </a:ext>
            </a:extLst>
          </p:cNvPr>
          <p:cNvSpPr>
            <a:spLocks noGrp="1"/>
          </p:cNvSpPr>
          <p:nvPr>
            <p:ph type="ctrTitle"/>
          </p:nvPr>
        </p:nvSpPr>
        <p:spPr/>
        <p:txBody>
          <a:bodyPr/>
          <a:lstStyle/>
          <a:p>
            <a:r>
              <a:rPr lang="en-US" dirty="0"/>
              <a:t>Expectations for Cloud Ready Applications</a:t>
            </a:r>
          </a:p>
        </p:txBody>
      </p:sp>
      <p:sp>
        <p:nvSpPr>
          <p:cNvPr id="6" name="Subtitle 2">
            <a:extLst>
              <a:ext uri="{FF2B5EF4-FFF2-40B4-BE49-F238E27FC236}">
                <a16:creationId xmlns:a16="http://schemas.microsoft.com/office/drawing/2014/main" id="{66605D20-B62B-494C-A599-9599ED52387E}"/>
              </a:ext>
            </a:extLst>
          </p:cNvPr>
          <p:cNvSpPr>
            <a:spLocks noGrp="1"/>
          </p:cNvSpPr>
          <p:nvPr>
            <p:ph type="subTitle" idx="1"/>
          </p:nvPr>
        </p:nvSpPr>
        <p:spPr/>
        <p:txBody>
          <a:bodyPr/>
          <a:lstStyle/>
          <a:p>
            <a:r>
              <a:rPr lang="en-US" dirty="0"/>
              <a:t>Speaker</a:t>
            </a:r>
          </a:p>
        </p:txBody>
      </p:sp>
      <p:sp>
        <p:nvSpPr>
          <p:cNvPr id="8" name="Text Placeholder 3">
            <a:extLst>
              <a:ext uri="{FF2B5EF4-FFF2-40B4-BE49-F238E27FC236}">
                <a16:creationId xmlns:a16="http://schemas.microsoft.com/office/drawing/2014/main" id="{609D99EA-E445-2941-AE41-FF4C6119ED54}"/>
              </a:ext>
            </a:extLst>
          </p:cNvPr>
          <p:cNvSpPr>
            <a:spLocks noGrp="1"/>
          </p:cNvSpPr>
          <p:nvPr>
            <p:ph type="body" sz="quarter" idx="13"/>
          </p:nvPr>
        </p:nvSpPr>
        <p:spPr>
          <a:xfrm>
            <a:off x="495300" y="5033179"/>
            <a:ext cx="7440011" cy="471150"/>
          </a:xfrm>
        </p:spPr>
        <p:txBody>
          <a:bodyPr>
            <a:normAutofit/>
          </a:bodyPr>
          <a:lstStyle/>
          <a:p>
            <a:r>
              <a:rPr lang="en-US" dirty="0"/>
              <a:t>Day, Month Year</a:t>
            </a:r>
          </a:p>
        </p:txBody>
      </p:sp>
    </p:spTree>
    <p:extLst>
      <p:ext uri="{BB962C8B-B14F-4D97-AF65-F5344CB8AC3E}">
        <p14:creationId xmlns:p14="http://schemas.microsoft.com/office/powerpoint/2010/main" val="105054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310D8EA-3107-4873-B9AB-DD7D3E79053A}" type="slidenum">
              <a:rPr lang="en-US" smtClean="0">
                <a:solidFill>
                  <a:srgbClr val="55565A">
                    <a:tint val="75000"/>
                  </a:srgbClr>
                </a:solidFill>
              </a:rPr>
              <a:pPr/>
              <a:t>10</a:t>
            </a:fld>
            <a:endParaRPr lang="en-US">
              <a:solidFill>
                <a:srgbClr val="55565A">
                  <a:tint val="75000"/>
                </a:srgbClr>
              </a:solidFill>
            </a:endParaRPr>
          </a:p>
        </p:txBody>
      </p:sp>
      <p:sp>
        <p:nvSpPr>
          <p:cNvPr id="4" name="Footer Placeholder 3"/>
          <p:cNvSpPr>
            <a:spLocks noGrp="1"/>
          </p:cNvSpPr>
          <p:nvPr>
            <p:ph type="ftr" sz="quarter" idx="3"/>
          </p:nvPr>
        </p:nvSpPr>
        <p:spPr/>
        <p:txBody>
          <a:bodyPr/>
          <a:lstStyle/>
          <a:p>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6" name="Title 1">
            <a:extLst>
              <a:ext uri="{FF2B5EF4-FFF2-40B4-BE49-F238E27FC236}">
                <a16:creationId xmlns:a16="http://schemas.microsoft.com/office/drawing/2014/main" id="{157864AE-1D72-3448-B7D7-732FA7F7ACDD}"/>
              </a:ext>
            </a:extLst>
          </p:cNvPr>
          <p:cNvSpPr txBox="1">
            <a:spLocks/>
          </p:cNvSpPr>
          <p:nvPr/>
        </p:nvSpPr>
        <p:spPr bwMode="gray">
          <a:xfrm>
            <a:off x="492098" y="376620"/>
            <a:ext cx="11315700" cy="6520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a:lstStyle>
          <a:p>
            <a:r>
              <a:rPr lang="en-US" sz="2667" b="1" dirty="0"/>
              <a:t>Health Care Cloud </a:t>
            </a:r>
            <a:r>
              <a:rPr lang="en-US" sz="2400" b="1" dirty="0"/>
              <a:t>| </a:t>
            </a:r>
            <a:r>
              <a:rPr lang="en-US" sz="2400" b="1" dirty="0">
                <a:solidFill>
                  <a:srgbClr val="E87722"/>
                </a:solidFill>
              </a:rPr>
              <a:t>What is Cloud Readiness?</a:t>
            </a:r>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0845" y="114300"/>
            <a:ext cx="901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9185" y="76200"/>
            <a:ext cx="109548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600" y="381000"/>
            <a:ext cx="107852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205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04F9-C84D-4D49-9389-7BFB62B20E8E}"/>
              </a:ext>
            </a:extLst>
          </p:cNvPr>
          <p:cNvSpPr>
            <a:spLocks noGrp="1"/>
          </p:cNvSpPr>
          <p:nvPr>
            <p:ph type="title"/>
          </p:nvPr>
        </p:nvSpPr>
        <p:spPr>
          <a:xfrm>
            <a:off x="495300" y="0"/>
            <a:ext cx="8686800" cy="1074058"/>
          </a:xfrm>
        </p:spPr>
        <p:txBody>
          <a:bodyPr/>
          <a:lstStyle/>
          <a:p>
            <a:r>
              <a:rPr lang="en-US" sz="2667" b="1" dirty="0"/>
              <a:t>Health Care Cloud |</a:t>
            </a:r>
            <a:r>
              <a:rPr lang="en-US" sz="2667" b="1" dirty="0">
                <a:solidFill>
                  <a:srgbClr val="003C71"/>
                </a:solidFill>
                <a:latin typeface="arial" panose="020B0604020202020204" pitchFamily="34" charset="0"/>
              </a:rPr>
              <a:t> </a:t>
            </a:r>
            <a:r>
              <a:rPr lang="en-US" sz="2667" b="1" dirty="0">
                <a:solidFill>
                  <a:schemeClr val="accent1"/>
                </a:solidFill>
                <a:latin typeface="arial" panose="020B0604020202020204" pitchFamily="34" charset="0"/>
              </a:rPr>
              <a:t>Cloud Readiness Vs Cloud Native</a:t>
            </a:r>
            <a:endParaRPr lang="en-US" sz="2667" dirty="0">
              <a:solidFill>
                <a:schemeClr val="accent1"/>
              </a:solidFill>
            </a:endParaRPr>
          </a:p>
        </p:txBody>
      </p:sp>
      <p:sp>
        <p:nvSpPr>
          <p:cNvPr id="3" name="Slide Number Placeholder 2">
            <a:extLst>
              <a:ext uri="{FF2B5EF4-FFF2-40B4-BE49-F238E27FC236}">
                <a16:creationId xmlns:a16="http://schemas.microsoft.com/office/drawing/2014/main" id="{E954FDD8-5510-444D-8172-859ED533311E}"/>
              </a:ext>
            </a:extLst>
          </p:cNvPr>
          <p:cNvSpPr>
            <a:spLocks noGrp="1"/>
          </p:cNvSpPr>
          <p:nvPr>
            <p:ph type="sldNum" sz="quarter" idx="12"/>
          </p:nvPr>
        </p:nvSpPr>
        <p:spPr/>
        <p:txBody>
          <a:bodyPr/>
          <a:lstStyle/>
          <a:p>
            <a:fld id="{3310D8EA-3107-4873-B9AB-DD7D3E79053A}" type="slidenum">
              <a:rPr lang="en-US" smtClean="0">
                <a:solidFill>
                  <a:srgbClr val="55565A">
                    <a:tint val="75000"/>
                  </a:srgbClr>
                </a:solidFill>
              </a:rPr>
              <a:pPr/>
              <a:t>11</a:t>
            </a:fld>
            <a:endParaRPr lang="en-US">
              <a:solidFill>
                <a:srgbClr val="55565A">
                  <a:tint val="75000"/>
                </a:srgbClr>
              </a:solidFill>
            </a:endParaRPr>
          </a:p>
        </p:txBody>
      </p:sp>
      <p:sp>
        <p:nvSpPr>
          <p:cNvPr id="4" name="Footer Placeholder 3">
            <a:extLst>
              <a:ext uri="{FF2B5EF4-FFF2-40B4-BE49-F238E27FC236}">
                <a16:creationId xmlns:a16="http://schemas.microsoft.com/office/drawing/2014/main" id="{E12631B5-BF1C-FE4E-82DB-1DDB2E10AAC3}"/>
              </a:ext>
            </a:extLst>
          </p:cNvPr>
          <p:cNvSpPr>
            <a:spLocks noGrp="1"/>
          </p:cNvSpPr>
          <p:nvPr>
            <p:ph type="ftr" sz="quarter" idx="3"/>
          </p:nvPr>
        </p:nvSpPr>
        <p:spPr/>
        <p:txBody>
          <a:bodyPr/>
          <a:lstStyle/>
          <a:p>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Tree>
    <p:extLst>
      <p:ext uri="{BB962C8B-B14F-4D97-AF65-F5344CB8AC3E}">
        <p14:creationId xmlns:p14="http://schemas.microsoft.com/office/powerpoint/2010/main" val="350096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769B806-5CCF-9542-84A2-B61AEDD9740B}"/>
              </a:ext>
            </a:extLst>
          </p:cNvPr>
          <p:cNvSpPr>
            <a:spLocks noGrp="1"/>
          </p:cNvSpPr>
          <p:nvPr>
            <p:ph type="title"/>
          </p:nvPr>
        </p:nvSpPr>
        <p:spPr>
          <a:xfrm>
            <a:off x="514350" y="1828800"/>
            <a:ext cx="7791450" cy="2128837"/>
          </a:xfrm>
        </p:spPr>
        <p:txBody>
          <a:bodyPr/>
          <a:lstStyle/>
          <a:p>
            <a:r>
              <a:rPr lang="en-US" dirty="0"/>
              <a:t>12 Factor Application</a:t>
            </a:r>
          </a:p>
        </p:txBody>
      </p:sp>
      <p:sp>
        <p:nvSpPr>
          <p:cNvPr id="18" name="Text Placeholder 4">
            <a:extLst>
              <a:ext uri="{FF2B5EF4-FFF2-40B4-BE49-F238E27FC236}">
                <a16:creationId xmlns:a16="http://schemas.microsoft.com/office/drawing/2014/main" id="{167FC8B3-6454-DF47-8F58-9B6639544AC1}"/>
              </a:ext>
            </a:extLst>
          </p:cNvPr>
          <p:cNvSpPr>
            <a:spLocks noGrp="1"/>
          </p:cNvSpPr>
          <p:nvPr>
            <p:ph type="body" idx="1"/>
          </p:nvPr>
        </p:nvSpPr>
        <p:spPr>
          <a:xfrm>
            <a:off x="514350" y="4122057"/>
            <a:ext cx="5561598" cy="1783443"/>
          </a:xfrm>
        </p:spPr>
        <p:txBody>
          <a:bodyPr/>
          <a:lstStyle/>
          <a:p>
            <a:r>
              <a:rPr lang="en-US" dirty="0"/>
              <a:t>Speaker Name</a:t>
            </a:r>
          </a:p>
        </p:txBody>
      </p:sp>
    </p:spTree>
    <p:extLst>
      <p:ext uri="{BB962C8B-B14F-4D97-AF65-F5344CB8AC3E}">
        <p14:creationId xmlns:p14="http://schemas.microsoft.com/office/powerpoint/2010/main" val="337426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04F9-C84D-4D49-9389-7BFB62B20E8E}"/>
              </a:ext>
            </a:extLst>
          </p:cNvPr>
          <p:cNvSpPr>
            <a:spLocks noGrp="1"/>
          </p:cNvSpPr>
          <p:nvPr>
            <p:ph type="title"/>
          </p:nvPr>
        </p:nvSpPr>
        <p:spPr>
          <a:xfrm>
            <a:off x="495300" y="0"/>
            <a:ext cx="8686800" cy="1074058"/>
          </a:xfrm>
        </p:spPr>
        <p:txBody>
          <a:bodyPr/>
          <a:lstStyle/>
          <a:p>
            <a:r>
              <a:rPr lang="en-US" sz="2800" dirty="0"/>
              <a:t>#1 Codebase</a:t>
            </a:r>
          </a:p>
        </p:txBody>
      </p:sp>
      <p:sp>
        <p:nvSpPr>
          <p:cNvPr id="3" name="Slide Number Placeholder 2">
            <a:extLst>
              <a:ext uri="{FF2B5EF4-FFF2-40B4-BE49-F238E27FC236}">
                <a16:creationId xmlns:a16="http://schemas.microsoft.com/office/drawing/2014/main" id="{E954FDD8-5510-444D-8172-859ED533311E}"/>
              </a:ext>
            </a:extLst>
          </p:cNvPr>
          <p:cNvSpPr>
            <a:spLocks noGrp="1"/>
          </p:cNvSpPr>
          <p:nvPr>
            <p:ph type="sldNum" sz="quarter" idx="12"/>
          </p:nvPr>
        </p:nvSpPr>
        <p:spPr/>
        <p:txBody>
          <a:bodyPr/>
          <a:lstStyle/>
          <a:p>
            <a:fld id="{3310D8EA-3107-4873-B9AB-DD7D3E79053A}" type="slidenum">
              <a:rPr lang="en-US" smtClean="0">
                <a:solidFill>
                  <a:srgbClr val="55565A">
                    <a:tint val="75000"/>
                  </a:srgbClr>
                </a:solidFill>
              </a:rPr>
              <a:pPr/>
              <a:t>13</a:t>
            </a:fld>
            <a:endParaRPr lang="en-US">
              <a:solidFill>
                <a:srgbClr val="55565A">
                  <a:tint val="75000"/>
                </a:srgbClr>
              </a:solidFill>
            </a:endParaRPr>
          </a:p>
        </p:txBody>
      </p:sp>
      <p:sp>
        <p:nvSpPr>
          <p:cNvPr id="4" name="Footer Placeholder 3">
            <a:extLst>
              <a:ext uri="{FF2B5EF4-FFF2-40B4-BE49-F238E27FC236}">
                <a16:creationId xmlns:a16="http://schemas.microsoft.com/office/drawing/2014/main" id="{E12631B5-BF1C-FE4E-82DB-1DDB2E10AAC3}"/>
              </a:ext>
            </a:extLst>
          </p:cNvPr>
          <p:cNvSpPr>
            <a:spLocks noGrp="1"/>
          </p:cNvSpPr>
          <p:nvPr>
            <p:ph type="ftr" sz="quarter" idx="3"/>
          </p:nvPr>
        </p:nvSpPr>
        <p:spPr/>
        <p:txBody>
          <a:bodyPr/>
          <a:lstStyle/>
          <a:p>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8" name="Rectangle 7">
            <a:extLst>
              <a:ext uri="{FF2B5EF4-FFF2-40B4-BE49-F238E27FC236}">
                <a16:creationId xmlns:a16="http://schemas.microsoft.com/office/drawing/2014/main" id="{BD821B47-DD56-B748-A1D1-3E37AD734088}"/>
              </a:ext>
            </a:extLst>
          </p:cNvPr>
          <p:cNvSpPr/>
          <p:nvPr/>
        </p:nvSpPr>
        <p:spPr>
          <a:xfrm>
            <a:off x="495300" y="1270000"/>
            <a:ext cx="6886001" cy="4064190"/>
          </a:xfrm>
          <a:prstGeom prst="rect">
            <a:avLst/>
          </a:prstGeom>
        </p:spPr>
        <p:txBody>
          <a:bodyPr wrap="square">
            <a:spAutoFit/>
          </a:bodyPr>
          <a:lstStyle/>
          <a:p>
            <a:pPr marL="342900" indent="-342900">
              <a:lnSpc>
                <a:spcPct val="95000"/>
              </a:lnSpc>
              <a:spcBef>
                <a:spcPts val="800"/>
              </a:spcBef>
              <a:spcAft>
                <a:spcPts val="600"/>
              </a:spcAft>
              <a:buFont typeface="Arial" panose="020B0604020202020204" pitchFamily="34" charset="0"/>
              <a:buChar char="•"/>
            </a:pPr>
            <a:r>
              <a:rPr lang="en-US" sz="2200" dirty="0">
                <a:solidFill>
                  <a:schemeClr val="tx2"/>
                </a:solidFill>
              </a:rPr>
              <a:t>One Codebase should be used to track all changes to the application</a:t>
            </a:r>
          </a:p>
          <a:p>
            <a:pPr marL="800100" lvl="1" indent="-342900">
              <a:lnSpc>
                <a:spcPct val="95000"/>
              </a:lnSpc>
              <a:spcBef>
                <a:spcPts val="800"/>
              </a:spcBef>
              <a:spcAft>
                <a:spcPts val="600"/>
              </a:spcAft>
              <a:buFont typeface="Arial" panose="020B0604020202020204" pitchFamily="34" charset="0"/>
              <a:buChar char="•"/>
            </a:pPr>
            <a:r>
              <a:rPr lang="en-US" sz="2200" dirty="0">
                <a:solidFill>
                  <a:schemeClr val="tx2"/>
                </a:solidFill>
              </a:rPr>
              <a:t>Git</a:t>
            </a:r>
          </a:p>
          <a:p>
            <a:pPr marL="800100" lvl="1" indent="-342900">
              <a:lnSpc>
                <a:spcPct val="95000"/>
              </a:lnSpc>
              <a:spcBef>
                <a:spcPts val="800"/>
              </a:spcBef>
              <a:spcAft>
                <a:spcPts val="600"/>
              </a:spcAft>
              <a:buFont typeface="Arial" panose="020B0604020202020204" pitchFamily="34" charset="0"/>
              <a:buChar char="•"/>
            </a:pPr>
            <a:r>
              <a:rPr lang="en-US" sz="2200" dirty="0">
                <a:solidFill>
                  <a:schemeClr val="tx2"/>
                </a:solidFill>
              </a:rPr>
              <a:t>Subversion</a:t>
            </a:r>
          </a:p>
          <a:p>
            <a:pPr marL="342900" indent="-342900">
              <a:lnSpc>
                <a:spcPct val="95000"/>
              </a:lnSpc>
              <a:spcBef>
                <a:spcPts val="800"/>
              </a:spcBef>
              <a:spcAft>
                <a:spcPts val="600"/>
              </a:spcAft>
              <a:buFont typeface="Arial" panose="020B0604020202020204" pitchFamily="34" charset="0"/>
              <a:buChar char="•"/>
            </a:pPr>
            <a:r>
              <a:rPr lang="en-US" sz="2200" dirty="0">
                <a:solidFill>
                  <a:schemeClr val="tx2"/>
                </a:solidFill>
              </a:rPr>
              <a:t>Each Codebase can have numerous different deploys for all of the environments needed</a:t>
            </a:r>
          </a:p>
          <a:p>
            <a:pPr marL="800100" lvl="1" indent="-342900">
              <a:lnSpc>
                <a:spcPct val="95000"/>
              </a:lnSpc>
              <a:spcBef>
                <a:spcPts val="800"/>
              </a:spcBef>
              <a:spcAft>
                <a:spcPts val="600"/>
              </a:spcAft>
              <a:buFont typeface="Arial" panose="020B0604020202020204" pitchFamily="34" charset="0"/>
              <a:buChar char="•"/>
            </a:pPr>
            <a:r>
              <a:rPr lang="en-US" sz="2200" dirty="0">
                <a:solidFill>
                  <a:schemeClr val="tx2"/>
                </a:solidFill>
              </a:rPr>
              <a:t>Prod Deploy</a:t>
            </a:r>
          </a:p>
          <a:p>
            <a:pPr marL="800100" lvl="1" indent="-342900">
              <a:lnSpc>
                <a:spcPct val="95000"/>
              </a:lnSpc>
              <a:spcBef>
                <a:spcPts val="800"/>
              </a:spcBef>
              <a:spcAft>
                <a:spcPts val="600"/>
              </a:spcAft>
              <a:buFont typeface="Arial" panose="020B0604020202020204" pitchFamily="34" charset="0"/>
              <a:buChar char="•"/>
            </a:pPr>
            <a:r>
              <a:rPr lang="en-US" sz="2200" dirty="0">
                <a:solidFill>
                  <a:schemeClr val="tx2"/>
                </a:solidFill>
              </a:rPr>
              <a:t>Non Prod Deploy</a:t>
            </a:r>
          </a:p>
          <a:p>
            <a:pPr marL="800100" lvl="1" indent="-342900">
              <a:lnSpc>
                <a:spcPct val="95000"/>
              </a:lnSpc>
              <a:spcBef>
                <a:spcPts val="800"/>
              </a:spcBef>
              <a:spcAft>
                <a:spcPts val="600"/>
              </a:spcAft>
              <a:buFont typeface="Arial" panose="020B0604020202020204" pitchFamily="34" charset="0"/>
              <a:buChar char="•"/>
            </a:pPr>
            <a:r>
              <a:rPr lang="en-US" sz="2200" dirty="0">
                <a:solidFill>
                  <a:schemeClr val="tx2"/>
                </a:solidFill>
              </a:rPr>
              <a:t>Stage Deploy</a:t>
            </a:r>
          </a:p>
        </p:txBody>
      </p:sp>
      <p:pic>
        <p:nvPicPr>
          <p:cNvPr id="6" name="Content Placeholder 6">
            <a:extLst>
              <a:ext uri="{FF2B5EF4-FFF2-40B4-BE49-F238E27FC236}">
                <a16:creationId xmlns:a16="http://schemas.microsoft.com/office/drawing/2014/main" id="{AD6B5F68-990C-1D41-B6B8-BBB857925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301" y="1531345"/>
            <a:ext cx="4060661" cy="4164040"/>
          </a:xfrm>
          <a:prstGeom prst="rect">
            <a:avLst/>
          </a:prstGeom>
        </p:spPr>
      </p:pic>
      <p:pic>
        <p:nvPicPr>
          <p:cNvPr id="5122" name="Picture 2" descr="Image result for git">
            <a:extLst>
              <a:ext uri="{FF2B5EF4-FFF2-40B4-BE49-F238E27FC236}">
                <a16:creationId xmlns:a16="http://schemas.microsoft.com/office/drawing/2014/main" id="{09500FC1-9E8F-8A44-9D9E-F61F06228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8789" y="4907878"/>
            <a:ext cx="1885873" cy="78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4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#2 Dependencies</a:t>
            </a:r>
          </a:p>
        </p:txBody>
      </p:sp>
      <p:sp>
        <p:nvSpPr>
          <p:cNvPr id="3" name="Content Placeholder 2">
            <a:extLst>
              <a:ext uri="{FF2B5EF4-FFF2-40B4-BE49-F238E27FC236}">
                <a16:creationId xmlns:a16="http://schemas.microsoft.com/office/drawing/2014/main" id="{2C34F7F9-499C-DA40-B92B-030F1CAAE18F}"/>
              </a:ext>
            </a:extLst>
          </p:cNvPr>
          <p:cNvSpPr>
            <a:spLocks noGrp="1"/>
          </p:cNvSpPr>
          <p:nvPr>
            <p:ph idx="1"/>
          </p:nvPr>
        </p:nvSpPr>
        <p:spPr>
          <a:xfrm>
            <a:off x="495300" y="1825625"/>
            <a:ext cx="11315700" cy="4074432"/>
          </a:xfrm>
        </p:spPr>
        <p:txBody>
          <a:bodyPr/>
          <a:lstStyle/>
          <a:p>
            <a:pPr marL="342900" indent="-342900">
              <a:buFont typeface="Arial" panose="020B0604020202020204" pitchFamily="34" charset="0"/>
              <a:buChar char="•"/>
            </a:pPr>
            <a:r>
              <a:rPr lang="en-US" dirty="0"/>
              <a:t>Dependencies should be explicitly declared and isolated</a:t>
            </a:r>
          </a:p>
          <a:p>
            <a:pPr marL="342900" indent="-342900">
              <a:buFont typeface="Arial" panose="020B0604020202020204" pitchFamily="34" charset="0"/>
              <a:buChar char="•"/>
            </a:pPr>
            <a:r>
              <a:rPr lang="en-US" dirty="0"/>
              <a:t>Handled by common tools such as </a:t>
            </a:r>
            <a:r>
              <a:rPr lang="en-US" dirty="0" err="1"/>
              <a:t>gradle</a:t>
            </a:r>
            <a:r>
              <a:rPr lang="en-US" dirty="0"/>
              <a:t> or maven</a:t>
            </a:r>
          </a:p>
          <a:p>
            <a:pPr marL="342900" indent="-342900">
              <a:buFont typeface="Arial" panose="020B0604020202020204" pitchFamily="34" charset="0"/>
              <a:buChar char="•"/>
            </a:pPr>
            <a:r>
              <a:rPr lang="en-US" dirty="0"/>
              <a:t>Eliminates Dependency on system-level tools or libraries.</a:t>
            </a:r>
          </a:p>
          <a:p>
            <a:endParaRPr lang="en-US" dirty="0"/>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14</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pic>
        <p:nvPicPr>
          <p:cNvPr id="3074" name="Picture 2" descr="Image result for gradle">
            <a:extLst>
              <a:ext uri="{FF2B5EF4-FFF2-40B4-BE49-F238E27FC236}">
                <a16:creationId xmlns:a16="http://schemas.microsoft.com/office/drawing/2014/main" id="{722B179C-E3A5-2840-9D05-73CEE8226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278" y="3163499"/>
            <a:ext cx="4023094" cy="13986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Maven">
            <a:extLst>
              <a:ext uri="{FF2B5EF4-FFF2-40B4-BE49-F238E27FC236}">
                <a16:creationId xmlns:a16="http://schemas.microsoft.com/office/drawing/2014/main" id="{D0C0250E-43B7-0D4F-A7A8-703C74A9E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906" y="4562182"/>
            <a:ext cx="4318000" cy="109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4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#3 Config</a:t>
            </a:r>
          </a:p>
        </p:txBody>
      </p:sp>
      <p:sp>
        <p:nvSpPr>
          <p:cNvPr id="3" name="Content Placeholder 2">
            <a:extLst>
              <a:ext uri="{FF2B5EF4-FFF2-40B4-BE49-F238E27FC236}">
                <a16:creationId xmlns:a16="http://schemas.microsoft.com/office/drawing/2014/main" id="{2C34F7F9-499C-DA40-B92B-030F1CAAE18F}"/>
              </a:ext>
            </a:extLst>
          </p:cNvPr>
          <p:cNvSpPr>
            <a:spLocks noGrp="1"/>
          </p:cNvSpPr>
          <p:nvPr>
            <p:ph idx="1"/>
          </p:nvPr>
        </p:nvSpPr>
        <p:spPr>
          <a:xfrm>
            <a:off x="495300" y="1825625"/>
            <a:ext cx="11315700" cy="4074432"/>
          </a:xfrm>
        </p:spPr>
        <p:txBody>
          <a:bodyPr/>
          <a:lstStyle/>
          <a:p>
            <a:pPr marL="342900" indent="-342900">
              <a:buFont typeface="Arial" panose="020B0604020202020204" pitchFamily="34" charset="0"/>
              <a:buChar char="•"/>
            </a:pPr>
            <a:r>
              <a:rPr lang="en-US" dirty="0"/>
              <a:t>Configurations should be stored within environment variables </a:t>
            </a:r>
          </a:p>
          <a:p>
            <a:pPr marL="573088" lvl="1" indent="-342900"/>
            <a:r>
              <a:rPr lang="en-US" dirty="0"/>
              <a:t>Within Kubernetes this can be done via your deployment </a:t>
            </a:r>
            <a:r>
              <a:rPr lang="en-US" dirty="0" err="1"/>
              <a:t>yaml</a:t>
            </a:r>
            <a:r>
              <a:rPr lang="en-US" dirty="0"/>
              <a:t> or through </a:t>
            </a:r>
            <a:r>
              <a:rPr lang="en-US" dirty="0" err="1"/>
              <a:t>configmaps</a:t>
            </a:r>
            <a:endParaRPr lang="en-US" dirty="0"/>
          </a:p>
          <a:p>
            <a:pPr marL="342900" indent="-342900">
              <a:buFont typeface="Arial" panose="020B0604020202020204" pitchFamily="34" charset="0"/>
              <a:buChar char="•"/>
            </a:pPr>
            <a:r>
              <a:rPr lang="en-US" dirty="0"/>
              <a:t>Be cautious of storing a password in environment variables as if the container or runtime is compromised these passwords can be accessed</a:t>
            </a:r>
          </a:p>
          <a:p>
            <a:pPr marL="342900" indent="-342900">
              <a:buFont typeface="Arial" panose="020B0604020202020204" pitchFamily="34" charset="0"/>
              <a:buChar char="•"/>
            </a:pPr>
            <a:r>
              <a:rPr lang="en-US" dirty="0"/>
              <a:t>Better to mount a secret volume and point at the password directory within Kubernetes</a:t>
            </a:r>
          </a:p>
          <a:p>
            <a:pPr marL="342900" indent="-342900"/>
            <a:endParaRPr lang="en-US" dirty="0"/>
          </a:p>
          <a:p>
            <a:pPr marL="342900" indent="-342900"/>
            <a:endParaRPr lang="en-US" dirty="0"/>
          </a:p>
          <a:p>
            <a:endParaRPr lang="en-US" dirty="0"/>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15</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7405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#4 Backing Services</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16</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6A336927-1A56-3F40-97D2-2F9CF744195F}"/>
              </a:ext>
            </a:extLst>
          </p:cNvPr>
          <p:cNvSpPr>
            <a:spLocks noGrp="1"/>
          </p:cNvSpPr>
          <p:nvPr>
            <p:ph idx="1"/>
          </p:nvPr>
        </p:nvSpPr>
        <p:spPr/>
        <p:txBody>
          <a:bodyPr/>
          <a:lstStyle/>
          <a:p>
            <a:pPr marL="342900" indent="-342900">
              <a:buFont typeface="Arial" panose="020B0604020202020204" pitchFamily="34" charset="0"/>
              <a:buChar char="•"/>
            </a:pPr>
            <a:r>
              <a:rPr lang="en-US" dirty="0"/>
              <a:t>Think of backed databases, caches, </a:t>
            </a:r>
            <a:r>
              <a:rPr lang="en-US" dirty="0" err="1"/>
              <a:t>etc</a:t>
            </a:r>
            <a:r>
              <a:rPr lang="en-US" dirty="0"/>
              <a:t> as attached resources. </a:t>
            </a:r>
          </a:p>
          <a:p>
            <a:pPr marL="573088" lvl="1" indent="-342900"/>
            <a:r>
              <a:rPr lang="en-US" dirty="0"/>
              <a:t>Code should be agnostic of the backed</a:t>
            </a:r>
          </a:p>
          <a:p>
            <a:pPr marL="573088" lvl="1" indent="-342900"/>
            <a:r>
              <a:rPr lang="en-US" dirty="0"/>
              <a:t>Easily switch between different types of databases with no code change</a:t>
            </a:r>
          </a:p>
          <a:p>
            <a:pPr marL="573088" lvl="1" indent="-342900"/>
            <a:endParaRPr lang="en-US" dirty="0"/>
          </a:p>
        </p:txBody>
      </p:sp>
      <p:pic>
        <p:nvPicPr>
          <p:cNvPr id="2050" name="Picture 2" descr="Image result for backing services">
            <a:extLst>
              <a:ext uri="{FF2B5EF4-FFF2-40B4-BE49-F238E27FC236}">
                <a16:creationId xmlns:a16="http://schemas.microsoft.com/office/drawing/2014/main" id="{D754E19E-6C02-6940-AB42-46D28F154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256" y="3103968"/>
            <a:ext cx="6161489" cy="320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7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#5 Build, Release, Run</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17</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112430BE-4BBF-4F43-A563-C5F0317388EB}"/>
              </a:ext>
            </a:extLst>
          </p:cNvPr>
          <p:cNvSpPr>
            <a:spLocks noGrp="1"/>
          </p:cNvSpPr>
          <p:nvPr>
            <p:ph idx="1"/>
          </p:nvPr>
        </p:nvSpPr>
        <p:spPr/>
        <p:txBody>
          <a:bodyPr/>
          <a:lstStyle/>
          <a:p>
            <a:pPr marL="342900" indent="-342900">
              <a:buFont typeface="Arial" panose="020B0604020202020204" pitchFamily="34" charset="0"/>
              <a:buChar char="•"/>
            </a:pPr>
            <a:r>
              <a:rPr lang="en-US" dirty="0"/>
              <a:t>Build – Code that has been compiled and has all of the needed dependencies downloaded by the dependency manager</a:t>
            </a:r>
          </a:p>
          <a:p>
            <a:pPr marL="342900" indent="-342900">
              <a:buFont typeface="Arial" panose="020B0604020202020204" pitchFamily="34" charset="0"/>
              <a:buChar char="•"/>
            </a:pPr>
            <a:r>
              <a:rPr lang="en-US" dirty="0"/>
              <a:t>Release – A release combines the built code with the current deployments configuration. A package that is </a:t>
            </a:r>
          </a:p>
          <a:p>
            <a:pPr marL="342900" indent="-342900">
              <a:buFont typeface="Arial" panose="020B0604020202020204" pitchFamily="34" charset="0"/>
              <a:buChar char="•"/>
            </a:pPr>
            <a:r>
              <a:rPr lang="en-US" dirty="0"/>
              <a:t>Run – An app running in an execution environment that is comprised of numerous processes</a:t>
            </a:r>
          </a:p>
          <a:p>
            <a:pPr marL="573088" lvl="1" indent="-342900"/>
            <a:endParaRPr lang="en-US" dirty="0"/>
          </a:p>
        </p:txBody>
      </p:sp>
    </p:spTree>
    <p:extLst>
      <p:ext uri="{BB962C8B-B14F-4D97-AF65-F5344CB8AC3E}">
        <p14:creationId xmlns:p14="http://schemas.microsoft.com/office/powerpoint/2010/main" val="133726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#6 Processes</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18</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112430BE-4BBF-4F43-A563-C5F0317388EB}"/>
              </a:ext>
            </a:extLst>
          </p:cNvPr>
          <p:cNvSpPr>
            <a:spLocks noGrp="1"/>
          </p:cNvSpPr>
          <p:nvPr>
            <p:ph idx="1"/>
          </p:nvPr>
        </p:nvSpPr>
        <p:spPr/>
        <p:txBody>
          <a:bodyPr/>
          <a:lstStyle/>
          <a:p>
            <a:pPr marL="342900" indent="-342900">
              <a:buFont typeface="Arial" panose="020B0604020202020204" pitchFamily="34" charset="0"/>
              <a:buChar char="•"/>
            </a:pPr>
            <a:r>
              <a:rPr lang="en-US" dirty="0"/>
              <a:t>Execute the app as one or more stateless processes</a:t>
            </a:r>
          </a:p>
          <a:p>
            <a:pPr marL="342900" indent="-342900">
              <a:buFont typeface="Arial" panose="020B0604020202020204" pitchFamily="34" charset="0"/>
              <a:buChar char="•"/>
            </a:pPr>
            <a:r>
              <a:rPr lang="en-US" dirty="0"/>
              <a:t>Any data that needs to be persisted should use a persistent data backend</a:t>
            </a:r>
          </a:p>
          <a:p>
            <a:pPr marL="342900" indent="-342900">
              <a:buFont typeface="Arial" panose="020B0604020202020204" pitchFamily="34" charset="0"/>
              <a:buChar char="•"/>
            </a:pPr>
            <a:r>
              <a:rPr lang="en-US" dirty="0"/>
              <a:t>Avoid using sticky sessions at all costs. Session data should be stored in a datastore such as </a:t>
            </a:r>
            <a:r>
              <a:rPr lang="en-US" dirty="0" err="1"/>
              <a:t>Redis</a:t>
            </a:r>
            <a:r>
              <a:rPr lang="en-US" dirty="0"/>
              <a:t> or </a:t>
            </a:r>
            <a:r>
              <a:rPr lang="en-US" dirty="0" err="1"/>
              <a:t>Memchaced</a:t>
            </a:r>
            <a:endParaRPr lang="en-US" dirty="0"/>
          </a:p>
        </p:txBody>
      </p:sp>
    </p:spTree>
    <p:extLst>
      <p:ext uri="{BB962C8B-B14F-4D97-AF65-F5344CB8AC3E}">
        <p14:creationId xmlns:p14="http://schemas.microsoft.com/office/powerpoint/2010/main" val="17722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#7 Port Binding</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19</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112430BE-4BBF-4F43-A563-C5F0317388EB}"/>
              </a:ext>
            </a:extLst>
          </p:cNvPr>
          <p:cNvSpPr>
            <a:spLocks noGrp="1"/>
          </p:cNvSpPr>
          <p:nvPr>
            <p:ph idx="1"/>
          </p:nvPr>
        </p:nvSpPr>
        <p:spPr/>
        <p:txBody>
          <a:bodyPr/>
          <a:lstStyle/>
          <a:p>
            <a:pPr marL="342900" indent="-342900">
              <a:buFont typeface="Arial" panose="020B0604020202020204" pitchFamily="34" charset="0"/>
              <a:buChar char="•"/>
            </a:pPr>
            <a:r>
              <a:rPr lang="en-US" dirty="0"/>
              <a:t>Each Application should be bound to a specific port so that it can be easily accessed by other applications</a:t>
            </a:r>
          </a:p>
          <a:p>
            <a:pPr marL="573088" lvl="1" indent="-342900"/>
            <a:r>
              <a:rPr lang="en-US" dirty="0"/>
              <a:t>Should not rely on a runtime injection of a webserver</a:t>
            </a:r>
          </a:p>
          <a:p>
            <a:pPr marL="342900" indent="-342900">
              <a:buFont typeface="Arial" panose="020B0604020202020204" pitchFamily="34" charset="0"/>
              <a:buChar char="•"/>
            </a:pPr>
            <a:r>
              <a:rPr lang="en-US" dirty="0"/>
              <a:t>An exception to this would be a consumer that pulls and pushes data but does not expose anything itself</a:t>
            </a:r>
          </a:p>
          <a:p>
            <a:pPr marL="342900" indent="-342900">
              <a:buFont typeface="Arial" panose="020B0604020202020204" pitchFamily="34" charset="0"/>
              <a:buChar char="•"/>
            </a:pPr>
            <a:r>
              <a:rPr lang="en-US" dirty="0"/>
              <a:t>If one app is a backing service for another app the details on this port can be stored within the config.</a:t>
            </a:r>
          </a:p>
          <a:p>
            <a:pPr marL="573088" lvl="1" indent="-342900"/>
            <a:r>
              <a:rPr lang="en-US" dirty="0"/>
              <a:t>Within Kubernetes you can rely on internal DNS Names to map to the containers IP and Port</a:t>
            </a:r>
          </a:p>
        </p:txBody>
      </p:sp>
    </p:spTree>
    <p:extLst>
      <p:ext uri="{BB962C8B-B14F-4D97-AF65-F5344CB8AC3E}">
        <p14:creationId xmlns:p14="http://schemas.microsoft.com/office/powerpoint/2010/main" val="203023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822AC-F38C-4B9F-B6C0-73F44E226988}"/>
              </a:ext>
            </a:extLst>
          </p:cNvPr>
          <p:cNvSpPr>
            <a:spLocks noGrp="1"/>
          </p:cNvSpPr>
          <p:nvPr>
            <p:ph type="title"/>
          </p:nvPr>
        </p:nvSpPr>
        <p:spPr/>
        <p:txBody>
          <a:bodyPr/>
          <a:lstStyle/>
          <a:p>
            <a:r>
              <a:rPr lang="en-US" dirty="0"/>
              <a:t>Healthcare Cloud Platforms</a:t>
            </a:r>
          </a:p>
        </p:txBody>
      </p:sp>
      <p:sp>
        <p:nvSpPr>
          <p:cNvPr id="9" name="Content Placeholder 8">
            <a:extLst>
              <a:ext uri="{FF2B5EF4-FFF2-40B4-BE49-F238E27FC236}">
                <a16:creationId xmlns:a16="http://schemas.microsoft.com/office/drawing/2014/main" id="{757D4CB0-5236-4417-A5B0-E5AD7BF567C2}"/>
              </a:ext>
            </a:extLst>
          </p:cNvPr>
          <p:cNvSpPr>
            <a:spLocks noGrp="1"/>
          </p:cNvSpPr>
          <p:nvPr>
            <p:ph idx="1"/>
          </p:nvPr>
        </p:nvSpPr>
        <p:spPr/>
        <p:txBody>
          <a:bodyPr/>
          <a:lstStyle/>
          <a:p>
            <a:pPr marL="573088" lvl="1" indent="-342900"/>
            <a:r>
              <a:rPr lang="en-US" dirty="0"/>
              <a:t>OSFI Kubernetes</a:t>
            </a:r>
          </a:p>
          <a:p>
            <a:pPr marL="573088" lvl="1" indent="-342900"/>
            <a:r>
              <a:rPr lang="en-US" dirty="0"/>
              <a:t>OSFI </a:t>
            </a:r>
            <a:r>
              <a:rPr lang="en-US" dirty="0" err="1"/>
              <a:t>Openshift</a:t>
            </a:r>
            <a:r>
              <a:rPr lang="en-US" dirty="0"/>
              <a:t> Origin</a:t>
            </a:r>
          </a:p>
          <a:p>
            <a:pPr marL="573088" lvl="1" indent="-342900"/>
            <a:r>
              <a:rPr lang="en-US" dirty="0"/>
              <a:t>OSFI </a:t>
            </a:r>
            <a:r>
              <a:rPr lang="en-US" dirty="0" err="1"/>
              <a:t>Openshift</a:t>
            </a:r>
            <a:r>
              <a:rPr lang="en-US" dirty="0"/>
              <a:t> Enterprise</a:t>
            </a:r>
          </a:p>
          <a:p>
            <a:pPr marL="573088" lvl="1" indent="-342900"/>
            <a:r>
              <a:rPr lang="en-US" dirty="0"/>
              <a:t>Azure Public</a:t>
            </a:r>
          </a:p>
          <a:p>
            <a:pPr marL="573088" lvl="1" indent="-342900"/>
            <a:r>
              <a:rPr lang="en-US" dirty="0" err="1"/>
              <a:t>BDPaaS</a:t>
            </a:r>
            <a:r>
              <a:rPr lang="en-US" dirty="0"/>
              <a:t>?</a:t>
            </a:r>
          </a:p>
          <a:p>
            <a:pPr lvl="1" indent="0">
              <a:buNone/>
            </a:pPr>
            <a:endParaRPr lang="en-US" dirty="0"/>
          </a:p>
        </p:txBody>
      </p:sp>
      <p:sp>
        <p:nvSpPr>
          <p:cNvPr id="29" name="Footer Placeholder 28"/>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pPr/>
              <a:t>2</a:t>
            </a:fld>
            <a:endParaRPr lang="en-US"/>
          </a:p>
        </p:txBody>
      </p:sp>
      <p:sp>
        <p:nvSpPr>
          <p:cNvPr id="10" name="Text Placeholder 9">
            <a:extLst>
              <a:ext uri="{FF2B5EF4-FFF2-40B4-BE49-F238E27FC236}">
                <a16:creationId xmlns:a16="http://schemas.microsoft.com/office/drawing/2014/main" id="{7F8CE163-FBA4-4544-8312-5087E1E50185}"/>
              </a:ext>
            </a:extLst>
          </p:cNvPr>
          <p:cNvSpPr>
            <a:spLocks noGrp="1"/>
          </p:cNvSpPr>
          <p:nvPr>
            <p:ph type="body" sz="quarter" idx="13"/>
          </p:nvPr>
        </p:nvSpPr>
        <p:spPr/>
        <p:txBody>
          <a:bodyPr/>
          <a:lstStyle/>
          <a:p>
            <a:r>
              <a:rPr lang="en-US" dirty="0"/>
              <a:t>Objectives</a:t>
            </a:r>
          </a:p>
        </p:txBody>
      </p:sp>
    </p:spTree>
    <p:extLst>
      <p:ext uri="{BB962C8B-B14F-4D97-AF65-F5344CB8AC3E}">
        <p14:creationId xmlns:p14="http://schemas.microsoft.com/office/powerpoint/2010/main" val="2447686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#8 Concurrency</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20</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8" name="Content Placeholder 7">
            <a:extLst>
              <a:ext uri="{FF2B5EF4-FFF2-40B4-BE49-F238E27FC236}">
                <a16:creationId xmlns:a16="http://schemas.microsoft.com/office/drawing/2014/main" id="{112430BE-4BBF-4F43-A563-C5F0317388EB}"/>
              </a:ext>
            </a:extLst>
          </p:cNvPr>
          <p:cNvSpPr>
            <a:spLocks noGrp="1"/>
          </p:cNvSpPr>
          <p:nvPr>
            <p:ph idx="1"/>
          </p:nvPr>
        </p:nvSpPr>
        <p:spPr>
          <a:xfrm>
            <a:off x="495300" y="1825625"/>
            <a:ext cx="5167370" cy="4074432"/>
          </a:xfrm>
        </p:spPr>
        <p:txBody>
          <a:bodyPr/>
          <a:lstStyle/>
          <a:p>
            <a:pPr marL="342900" indent="-342900">
              <a:buFont typeface="Arial" panose="020B0604020202020204" pitchFamily="34" charset="0"/>
              <a:buChar char="•"/>
            </a:pPr>
            <a:r>
              <a:rPr lang="en-US" dirty="0"/>
              <a:t>Each type of workload should be handled by creating a new process</a:t>
            </a:r>
          </a:p>
          <a:p>
            <a:pPr marL="342900" indent="-342900">
              <a:buFont typeface="Arial" panose="020B0604020202020204" pitchFamily="34" charset="0"/>
              <a:buChar char="•"/>
            </a:pPr>
            <a:r>
              <a:rPr lang="en-US" dirty="0"/>
              <a:t>In order to achieve concurrency duplicate processes can be spun up and load can be split across them.</a:t>
            </a:r>
          </a:p>
          <a:p>
            <a:pPr marL="573088" lvl="1" indent="-342900"/>
            <a:r>
              <a:rPr lang="en-US" dirty="0"/>
              <a:t>Container Orchestration Engines Handle a lot of this for you (Kubernetes, </a:t>
            </a:r>
            <a:r>
              <a:rPr lang="en-US" dirty="0" err="1"/>
              <a:t>Openshift</a:t>
            </a:r>
            <a:r>
              <a:rPr lang="en-US" dirty="0"/>
              <a:t>)</a:t>
            </a:r>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3E44B269-3707-CB41-A7A7-453F6D896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765" y="1738041"/>
            <a:ext cx="4660135" cy="4249599"/>
          </a:xfrm>
          <a:prstGeom prst="rect">
            <a:avLst/>
          </a:prstGeom>
        </p:spPr>
      </p:pic>
    </p:spTree>
    <p:extLst>
      <p:ext uri="{BB962C8B-B14F-4D97-AF65-F5344CB8AC3E}">
        <p14:creationId xmlns:p14="http://schemas.microsoft.com/office/powerpoint/2010/main" val="1268519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#9 Disposability</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21</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7860A84-5954-0C44-9F60-9C0D3E1B9B1C}"/>
              </a:ext>
            </a:extLst>
          </p:cNvPr>
          <p:cNvSpPr>
            <a:spLocks noGrp="1"/>
          </p:cNvSpPr>
          <p:nvPr>
            <p:ph idx="1"/>
          </p:nvPr>
        </p:nvSpPr>
        <p:spPr/>
        <p:txBody>
          <a:bodyPr/>
          <a:lstStyle/>
          <a:p>
            <a:pPr marL="342900" indent="-342900">
              <a:buFont typeface="Arial" panose="020B0604020202020204" pitchFamily="34" charset="0"/>
              <a:buChar char="•"/>
            </a:pPr>
            <a:r>
              <a:rPr lang="en-US" dirty="0"/>
              <a:t>Applications need to be able to be torn down and restarted quickly</a:t>
            </a:r>
          </a:p>
          <a:p>
            <a:pPr marL="342900" indent="-342900">
              <a:buFont typeface="Arial" panose="020B0604020202020204" pitchFamily="34" charset="0"/>
              <a:buChar char="•"/>
            </a:pPr>
            <a:r>
              <a:rPr lang="en-US" dirty="0"/>
              <a:t>In a containerized world containers can move to a different physical node at any point</a:t>
            </a:r>
          </a:p>
          <a:p>
            <a:pPr marL="573088" lvl="1" indent="-342900"/>
            <a:r>
              <a:rPr lang="en-US" dirty="0"/>
              <a:t>SIGTERM can be utilized when a graceful shutdown happens</a:t>
            </a:r>
          </a:p>
          <a:p>
            <a:pPr marL="573088" lvl="1" indent="-342900"/>
            <a:r>
              <a:rPr lang="en-US" dirty="0"/>
              <a:t>A queue can be used for crash events where events are placed back in the queue in the event of a timeout</a:t>
            </a:r>
          </a:p>
          <a:p>
            <a:endParaRPr lang="en-US" dirty="0"/>
          </a:p>
        </p:txBody>
      </p:sp>
    </p:spTree>
    <p:extLst>
      <p:ext uri="{BB962C8B-B14F-4D97-AF65-F5344CB8AC3E}">
        <p14:creationId xmlns:p14="http://schemas.microsoft.com/office/powerpoint/2010/main" val="624016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#10 Dev/prod parity</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22</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7860A84-5954-0C44-9F60-9C0D3E1B9B1C}"/>
              </a:ext>
            </a:extLst>
          </p:cNvPr>
          <p:cNvSpPr>
            <a:spLocks noGrp="1"/>
          </p:cNvSpPr>
          <p:nvPr>
            <p:ph idx="1"/>
          </p:nvPr>
        </p:nvSpPr>
        <p:spPr/>
        <p:txBody>
          <a:bodyPr/>
          <a:lstStyle/>
          <a:p>
            <a:pPr marL="342900" indent="-342900">
              <a:buFont typeface="Arial" panose="020B0604020202020204" pitchFamily="34" charset="0"/>
              <a:buChar char="•"/>
            </a:pPr>
            <a:r>
              <a:rPr lang="en-US" dirty="0"/>
              <a:t>Time Gap – Within hours or minutes after a developer writes code it should be deployed to production</a:t>
            </a:r>
          </a:p>
          <a:p>
            <a:pPr marL="342900" indent="-342900">
              <a:buFont typeface="Arial" panose="020B0604020202020204" pitchFamily="34" charset="0"/>
              <a:buChar char="•"/>
            </a:pPr>
            <a:r>
              <a:rPr lang="en-US" dirty="0"/>
              <a:t>Personnel Gap – A developer who writes code should be involved during the deployment and also monitor the applications behavior </a:t>
            </a:r>
          </a:p>
          <a:p>
            <a:pPr marL="342900" indent="-342900">
              <a:buFont typeface="Arial" panose="020B0604020202020204" pitchFamily="34" charset="0"/>
              <a:buChar char="•"/>
            </a:pPr>
            <a:r>
              <a:rPr lang="en-US" dirty="0"/>
              <a:t>Tools Gap – Tools used in a development environment should be identical to those used in production. In a containerized world this is very possible. Eliminates many one of issues that arise</a:t>
            </a:r>
          </a:p>
          <a:p>
            <a:endParaRPr lang="en-US" dirty="0"/>
          </a:p>
        </p:txBody>
      </p:sp>
    </p:spTree>
    <p:extLst>
      <p:ext uri="{BB962C8B-B14F-4D97-AF65-F5344CB8AC3E}">
        <p14:creationId xmlns:p14="http://schemas.microsoft.com/office/powerpoint/2010/main" val="71916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#11 Logs</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23</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7860A84-5954-0C44-9F60-9C0D3E1B9B1C}"/>
              </a:ext>
            </a:extLst>
          </p:cNvPr>
          <p:cNvSpPr>
            <a:spLocks noGrp="1"/>
          </p:cNvSpPr>
          <p:nvPr>
            <p:ph idx="1"/>
          </p:nvPr>
        </p:nvSpPr>
        <p:spPr/>
        <p:txBody>
          <a:bodyPr/>
          <a:lstStyle/>
          <a:p>
            <a:pPr marL="342900" indent="-342900">
              <a:buFont typeface="Arial" panose="020B0604020202020204" pitchFamily="34" charset="0"/>
              <a:buChar char="•"/>
            </a:pPr>
            <a:r>
              <a:rPr lang="en-US" dirty="0"/>
              <a:t>Logs should be an event stream</a:t>
            </a:r>
          </a:p>
          <a:p>
            <a:pPr marL="342900" indent="-342900">
              <a:buFont typeface="Arial" panose="020B0604020202020204" pitchFamily="34" charset="0"/>
              <a:buChar char="•"/>
            </a:pPr>
            <a:r>
              <a:rPr lang="en-US" dirty="0"/>
              <a:t>Send them to </a:t>
            </a:r>
            <a:r>
              <a:rPr lang="en-US" dirty="0" err="1"/>
              <a:t>stdout</a:t>
            </a:r>
            <a:r>
              <a:rPr lang="en-US" dirty="0"/>
              <a:t> and stderr for aggregation</a:t>
            </a:r>
          </a:p>
          <a:p>
            <a:pPr marL="342900" indent="-342900">
              <a:buFont typeface="Arial" panose="020B0604020202020204" pitchFamily="34" charset="0"/>
              <a:buChar char="•"/>
            </a:pPr>
            <a:r>
              <a:rPr lang="en-US" dirty="0"/>
              <a:t>Have a collector running such as </a:t>
            </a:r>
            <a:r>
              <a:rPr lang="en-US" dirty="0" err="1"/>
              <a:t>Fluentd</a:t>
            </a:r>
            <a:r>
              <a:rPr lang="en-US" dirty="0"/>
              <a:t> or </a:t>
            </a:r>
            <a:r>
              <a:rPr lang="en-US" dirty="0" err="1"/>
              <a:t>Filebeat</a:t>
            </a:r>
            <a:r>
              <a:rPr lang="en-US" dirty="0"/>
              <a:t> that ships the logging over to an analytics tool such as Splunk or Elasticsearch</a:t>
            </a:r>
          </a:p>
          <a:p>
            <a:endParaRPr lang="en-US" dirty="0"/>
          </a:p>
        </p:txBody>
      </p:sp>
      <p:pic>
        <p:nvPicPr>
          <p:cNvPr id="4098" name="Picture 2" descr="Image result for Splunk logo">
            <a:extLst>
              <a:ext uri="{FF2B5EF4-FFF2-40B4-BE49-F238E27FC236}">
                <a16:creationId xmlns:a16="http://schemas.microsoft.com/office/drawing/2014/main" id="{85E3B8F5-6920-7441-A963-521991558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708" y="3393195"/>
            <a:ext cx="1591937" cy="15919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elasticsearch logo">
            <a:extLst>
              <a:ext uri="{FF2B5EF4-FFF2-40B4-BE49-F238E27FC236}">
                <a16:creationId xmlns:a16="http://schemas.microsoft.com/office/drawing/2014/main" id="{F95A828F-E90A-A943-85CF-91D00E990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168" y="4502137"/>
            <a:ext cx="2267027" cy="7764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fluentd logo">
            <a:extLst>
              <a:ext uri="{FF2B5EF4-FFF2-40B4-BE49-F238E27FC236}">
                <a16:creationId xmlns:a16="http://schemas.microsoft.com/office/drawing/2014/main" id="{1DC13D9E-6394-DD4F-A5A4-8F5B7AD13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812" y="5195321"/>
            <a:ext cx="1661099" cy="107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4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F624-74A0-FB46-AF22-204E88A4117E}"/>
              </a:ext>
            </a:extLst>
          </p:cNvPr>
          <p:cNvSpPr>
            <a:spLocks noGrp="1"/>
          </p:cNvSpPr>
          <p:nvPr>
            <p:ph type="title"/>
          </p:nvPr>
        </p:nvSpPr>
        <p:spPr/>
        <p:txBody>
          <a:bodyPr/>
          <a:lstStyle/>
          <a:p>
            <a:r>
              <a:rPr lang="en-US" dirty="0"/>
              <a:t>#12 Admin Processes</a:t>
            </a:r>
          </a:p>
        </p:txBody>
      </p:sp>
      <p:sp>
        <p:nvSpPr>
          <p:cNvPr id="4" name="Footer Placeholder 3">
            <a:extLst>
              <a:ext uri="{FF2B5EF4-FFF2-40B4-BE49-F238E27FC236}">
                <a16:creationId xmlns:a16="http://schemas.microsoft.com/office/drawing/2014/main" id="{9B69678A-8C9D-024A-A7F4-BF393D7F9039}"/>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5F2B4809-71FE-2D4A-94F0-9627C8B35546}"/>
              </a:ext>
            </a:extLst>
          </p:cNvPr>
          <p:cNvSpPr>
            <a:spLocks noGrp="1"/>
          </p:cNvSpPr>
          <p:nvPr>
            <p:ph type="sldNum" sz="quarter" idx="12"/>
          </p:nvPr>
        </p:nvSpPr>
        <p:spPr/>
        <p:txBody>
          <a:bodyPr/>
          <a:lstStyle/>
          <a:p>
            <a:fld id="{3310D8EA-3107-4873-B9AB-DD7D3E79053A}" type="slidenum">
              <a:rPr lang="en-US" smtClean="0"/>
              <a:t>24</a:t>
            </a:fld>
            <a:endParaRPr lang="en-US"/>
          </a:p>
        </p:txBody>
      </p:sp>
      <p:sp>
        <p:nvSpPr>
          <p:cNvPr id="6" name="Text Placeholder 5">
            <a:extLst>
              <a:ext uri="{FF2B5EF4-FFF2-40B4-BE49-F238E27FC236}">
                <a16:creationId xmlns:a16="http://schemas.microsoft.com/office/drawing/2014/main" id="{F3A7AEE8-41ED-1F41-A31E-C45BDA7FC5B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7860A84-5954-0C44-9F60-9C0D3E1B9B1C}"/>
              </a:ext>
            </a:extLst>
          </p:cNvPr>
          <p:cNvSpPr>
            <a:spLocks noGrp="1"/>
          </p:cNvSpPr>
          <p:nvPr>
            <p:ph idx="1"/>
          </p:nvPr>
        </p:nvSpPr>
        <p:spPr/>
        <p:txBody>
          <a:bodyPr/>
          <a:lstStyle/>
          <a:p>
            <a:pPr marL="342900" indent="-342900">
              <a:buFont typeface="Arial" panose="020B0604020202020204" pitchFamily="34" charset="0"/>
              <a:buChar char="•"/>
            </a:pPr>
            <a:r>
              <a:rPr lang="en-US" dirty="0"/>
              <a:t>Run admin/management tasks as one-off processes</a:t>
            </a:r>
          </a:p>
          <a:p>
            <a:pPr marL="342900" indent="-342900">
              <a:buFont typeface="Arial" panose="020B0604020202020204" pitchFamily="34" charset="0"/>
              <a:buChar char="•"/>
            </a:pPr>
            <a:r>
              <a:rPr lang="en-US" dirty="0"/>
              <a:t>Keep admin tasks in source control and packaged alongside the application to ensure it is run in the same environment as the application.</a:t>
            </a:r>
          </a:p>
          <a:p>
            <a:endParaRPr lang="en-US" dirty="0"/>
          </a:p>
        </p:txBody>
      </p:sp>
    </p:spTree>
    <p:extLst>
      <p:ext uri="{BB962C8B-B14F-4D97-AF65-F5344CB8AC3E}">
        <p14:creationId xmlns:p14="http://schemas.microsoft.com/office/powerpoint/2010/main" val="218928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D02-BD86-4059-8785-06FA46AD9FE5}"/>
              </a:ext>
            </a:extLst>
          </p:cNvPr>
          <p:cNvSpPr>
            <a:spLocks noGrp="1"/>
          </p:cNvSpPr>
          <p:nvPr>
            <p:ph type="title"/>
          </p:nvPr>
        </p:nvSpPr>
        <p:spPr>
          <a:xfrm>
            <a:off x="514350" y="1828800"/>
            <a:ext cx="7689850" cy="2128837"/>
          </a:xfrm>
        </p:spPr>
        <p:txBody>
          <a:bodyPr/>
          <a:lstStyle/>
          <a:p>
            <a:r>
              <a:rPr lang="en-US" dirty="0"/>
              <a:t>Data Centric Applications in Cloud</a:t>
            </a:r>
          </a:p>
        </p:txBody>
      </p:sp>
      <p:sp>
        <p:nvSpPr>
          <p:cNvPr id="3" name="Text Placeholder 2">
            <a:extLst>
              <a:ext uri="{FF2B5EF4-FFF2-40B4-BE49-F238E27FC236}">
                <a16:creationId xmlns:a16="http://schemas.microsoft.com/office/drawing/2014/main" id="{35BE94EF-7825-4930-8DB8-D70DF53FA9AF}"/>
              </a:ext>
            </a:extLst>
          </p:cNvPr>
          <p:cNvSpPr>
            <a:spLocks noGrp="1"/>
          </p:cNvSpPr>
          <p:nvPr>
            <p:ph type="body" idx="1"/>
          </p:nvPr>
        </p:nvSpPr>
        <p:spPr/>
        <p:txBody>
          <a:bodyPr/>
          <a:lstStyle/>
          <a:p>
            <a:r>
              <a:rPr lang="en-US" dirty="0"/>
              <a:t>Speaker Name</a:t>
            </a:r>
          </a:p>
          <a:p>
            <a:endParaRPr lang="en-US" dirty="0"/>
          </a:p>
        </p:txBody>
      </p:sp>
    </p:spTree>
    <p:extLst>
      <p:ext uri="{BB962C8B-B14F-4D97-AF65-F5344CB8AC3E}">
        <p14:creationId xmlns:p14="http://schemas.microsoft.com/office/powerpoint/2010/main" val="4178731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095022"/>
            <a:ext cx="3537538" cy="57629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p>
        </p:txBody>
      </p:sp>
      <p:sp>
        <p:nvSpPr>
          <p:cNvPr id="2" name="Title 1"/>
          <p:cNvSpPr>
            <a:spLocks noGrp="1"/>
          </p:cNvSpPr>
          <p:nvPr>
            <p:ph type="title"/>
          </p:nvPr>
        </p:nvSpPr>
        <p:spPr/>
        <p:txBody>
          <a:bodyPr/>
          <a:lstStyle/>
          <a:p>
            <a:r>
              <a:rPr lang="en-US" dirty="0"/>
              <a:t>Data Centric Applications in Cloud</a:t>
            </a:r>
          </a:p>
        </p:txBody>
      </p:sp>
      <p:sp>
        <p:nvSpPr>
          <p:cNvPr id="3" name="Content Placeholder 2"/>
          <p:cNvSpPr>
            <a:spLocks noGrp="1"/>
          </p:cNvSpPr>
          <p:nvPr>
            <p:ph idx="1"/>
          </p:nvPr>
        </p:nvSpPr>
        <p:spPr>
          <a:xfrm>
            <a:off x="3713365" y="1271752"/>
            <a:ext cx="7979880" cy="5202619"/>
          </a:xfrm>
        </p:spPr>
        <p:txBody>
          <a:bodyPr/>
          <a:lstStyle/>
          <a:p>
            <a:pPr lvl="1"/>
            <a:r>
              <a:rPr lang="en-US" sz="1800" dirty="0"/>
              <a:t>Initially Figured Data Services Would be Further Down the Road</a:t>
            </a:r>
          </a:p>
          <a:p>
            <a:pPr lvl="3"/>
            <a:r>
              <a:rPr lang="en-US" sz="1600" dirty="0"/>
              <a:t>Storage and networking bandwidth requirements made data services prohibitively slow in cloud environments</a:t>
            </a:r>
          </a:p>
          <a:p>
            <a:pPr lvl="3"/>
            <a:r>
              <a:rPr lang="en-US" sz="1600" dirty="0"/>
              <a:t>Some advantages to applications don’t apply to data products (e.g. horizontal scalability, etc.)</a:t>
            </a:r>
          </a:p>
          <a:p>
            <a:pPr lvl="3"/>
            <a:r>
              <a:rPr lang="en-US" sz="1600" dirty="0"/>
              <a:t>Software not designed to run under container orchestration systems</a:t>
            </a:r>
          </a:p>
          <a:p>
            <a:pPr lvl="3"/>
            <a:endParaRPr lang="en-US" sz="1600" dirty="0"/>
          </a:p>
          <a:p>
            <a:pPr lvl="1"/>
            <a:r>
              <a:rPr lang="en-US" sz="1800" dirty="0"/>
              <a:t>However</a:t>
            </a:r>
          </a:p>
          <a:p>
            <a:pPr lvl="3"/>
            <a:r>
              <a:rPr lang="en-US" sz="1600" dirty="0"/>
              <a:t>Storage and networking infrastructure have made amazing strides recently</a:t>
            </a:r>
          </a:p>
          <a:p>
            <a:pPr lvl="3"/>
            <a:r>
              <a:rPr lang="en-US" sz="1600" dirty="0"/>
              <a:t>Open source communities are creating Kubernetes compatible versions of software</a:t>
            </a:r>
          </a:p>
          <a:p>
            <a:pPr lvl="3"/>
            <a:endParaRPr lang="en-US" sz="1600" dirty="0"/>
          </a:p>
          <a:p>
            <a:pPr lvl="1"/>
            <a:r>
              <a:rPr lang="en-US" sz="1800" dirty="0"/>
              <a:t>Cloud Advantages for Data Stores and Analytics Workloads</a:t>
            </a:r>
          </a:p>
          <a:p>
            <a:pPr lvl="3"/>
            <a:r>
              <a:rPr lang="en-US" sz="1600" dirty="0"/>
              <a:t>Leveraging elastic compute resources for exploratory and periodic analytics work loads</a:t>
            </a:r>
          </a:p>
          <a:p>
            <a:pPr lvl="3"/>
            <a:r>
              <a:rPr lang="en-US" sz="1600" dirty="0"/>
              <a:t>Dynamically provision test environments</a:t>
            </a:r>
          </a:p>
          <a:p>
            <a:pPr lvl="3"/>
            <a:r>
              <a:rPr lang="en-US" sz="1600" dirty="0"/>
              <a:t>Usage based chargeback models</a:t>
            </a:r>
          </a:p>
          <a:p>
            <a:pPr lvl="3"/>
            <a:r>
              <a:rPr lang="en-US" sz="1600" dirty="0"/>
              <a:t>Flexibility, Scalability, et.</a:t>
            </a:r>
          </a:p>
        </p:txBody>
      </p:sp>
      <p:sp>
        <p:nvSpPr>
          <p:cNvPr id="7" name="Footer Placeholder 6">
            <a:extLst>
              <a:ext uri="{FF2B5EF4-FFF2-40B4-BE49-F238E27FC236}">
                <a16:creationId xmlns:a16="http://schemas.microsoft.com/office/drawing/2014/main" id="{71F3103C-64BF-7F4A-A0B1-B1E43D665E58}"/>
              </a:ext>
            </a:extLst>
          </p:cNvPr>
          <p:cNvSpPr>
            <a:spLocks noGrp="1"/>
          </p:cNvSpPr>
          <p:nvPr>
            <p:ph type="ftr" sz="quarter" idx="11"/>
          </p:nvPr>
        </p:nvSpPr>
        <p:spPr/>
        <p:txBody>
          <a:bodyPr/>
          <a:lstStyle/>
          <a:p>
            <a:r>
              <a:rPr lang="en-US"/>
              <a:t>Confidential property of Optum. Do not distribute or reproduce without express permission from Optum</a:t>
            </a:r>
            <a:endParaRPr lang="en-US" dirty="0"/>
          </a:p>
        </p:txBody>
      </p:sp>
      <p:sp>
        <p:nvSpPr>
          <p:cNvPr id="9" name="TextBox 8"/>
          <p:cNvSpPr txBox="1"/>
          <p:nvPr/>
        </p:nvSpPr>
        <p:spPr>
          <a:xfrm>
            <a:off x="405749" y="2237052"/>
            <a:ext cx="2726042" cy="3724096"/>
          </a:xfrm>
          <a:prstGeom prst="rect">
            <a:avLst/>
          </a:prstGeom>
          <a:solidFill>
            <a:schemeClr val="accent1">
              <a:lumMod val="75000"/>
            </a:schemeClr>
          </a:solidFill>
          <a:ln>
            <a:noFill/>
          </a:ln>
        </p:spPr>
        <p:txBody>
          <a:bodyPr wrap="square" rtlCol="0">
            <a:spAutoFit/>
          </a:bodyPr>
          <a:lstStyle/>
          <a:p>
            <a:r>
              <a:rPr lang="en-US" sz="2400" b="1" dirty="0">
                <a:solidFill>
                  <a:schemeClr val="bg1"/>
                </a:solidFill>
              </a:rPr>
              <a:t>Given advancements in infrastructure and </a:t>
            </a:r>
            <a:r>
              <a:rPr lang="en-US" sz="2400" b="1" dirty="0" err="1">
                <a:solidFill>
                  <a:schemeClr val="bg1"/>
                </a:solidFill>
              </a:rPr>
              <a:t>stateful</a:t>
            </a:r>
            <a:r>
              <a:rPr lang="en-US" sz="2400" b="1" dirty="0">
                <a:solidFill>
                  <a:schemeClr val="bg1"/>
                </a:solidFill>
              </a:rPr>
              <a:t> software we’re pushing ahead with offering data services within OSFI </a:t>
            </a:r>
          </a:p>
          <a:p>
            <a:endParaRPr lang="en-US" sz="2000" b="1" dirty="0">
              <a:solidFill>
                <a:schemeClr val="bg1"/>
              </a:solidFill>
            </a:endParaRPr>
          </a:p>
        </p:txBody>
      </p:sp>
    </p:spTree>
    <p:extLst>
      <p:ext uri="{BB962C8B-B14F-4D97-AF65-F5344CB8AC3E}">
        <p14:creationId xmlns:p14="http://schemas.microsoft.com/office/powerpoint/2010/main" val="1761429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387BFB8-90FA-0D46-8364-BAAF5794AA76}"/>
              </a:ext>
            </a:extLst>
          </p:cNvPr>
          <p:cNvSpPr/>
          <p:nvPr/>
        </p:nvSpPr>
        <p:spPr bwMode="auto">
          <a:xfrm>
            <a:off x="487741" y="1460811"/>
            <a:ext cx="11294693" cy="716441"/>
          </a:xfrm>
          <a:prstGeom prst="rect">
            <a:avLst/>
          </a:prstGeom>
          <a:solidFill>
            <a:schemeClr val="bg1"/>
          </a:solidFill>
          <a:ln>
            <a:solidFill>
              <a:schemeClr val="tx2"/>
            </a:solidFill>
            <a:prstDash val="lgDash"/>
            <a:miter lim="800000"/>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sp>
        <p:nvSpPr>
          <p:cNvPr id="2" name="Title 1">
            <a:extLst>
              <a:ext uri="{FF2B5EF4-FFF2-40B4-BE49-F238E27FC236}">
                <a16:creationId xmlns:a16="http://schemas.microsoft.com/office/drawing/2014/main" id="{01C1DBA5-C4DA-C14B-B537-4F915BB9BA54}"/>
              </a:ext>
            </a:extLst>
          </p:cNvPr>
          <p:cNvSpPr>
            <a:spLocks noGrp="1"/>
          </p:cNvSpPr>
          <p:nvPr>
            <p:ph type="title"/>
          </p:nvPr>
        </p:nvSpPr>
        <p:spPr/>
        <p:txBody>
          <a:bodyPr/>
          <a:lstStyle/>
          <a:p>
            <a:r>
              <a:rPr lang="en-US" dirty="0"/>
              <a:t>Data Centric Applications - Strategy</a:t>
            </a:r>
          </a:p>
        </p:txBody>
      </p:sp>
      <p:sp>
        <p:nvSpPr>
          <p:cNvPr id="3" name="Slide Number Placeholder 2">
            <a:extLst>
              <a:ext uri="{FF2B5EF4-FFF2-40B4-BE49-F238E27FC236}">
                <a16:creationId xmlns:a16="http://schemas.microsoft.com/office/drawing/2014/main" id="{F9821BD0-3EAD-CD4F-9F7F-D5BA8C6E596A}"/>
              </a:ext>
            </a:extLst>
          </p:cNvPr>
          <p:cNvSpPr>
            <a:spLocks noGrp="1"/>
          </p:cNvSpPr>
          <p:nvPr>
            <p:ph type="sldNum" sz="quarter" idx="12"/>
          </p:nvPr>
        </p:nvSpPr>
        <p:spPr/>
        <p:txBody>
          <a:bodyPr/>
          <a:lstStyle/>
          <a:p>
            <a:fld id="{3310D8EA-3107-4873-B9AB-DD7D3E79053A}" type="slidenum">
              <a:rPr lang="en-US" smtClean="0"/>
              <a:t>27</a:t>
            </a:fld>
            <a:endParaRPr lang="en-US"/>
          </a:p>
        </p:txBody>
      </p:sp>
      <p:sp>
        <p:nvSpPr>
          <p:cNvPr id="4" name="Footer Placeholder 3">
            <a:extLst>
              <a:ext uri="{FF2B5EF4-FFF2-40B4-BE49-F238E27FC236}">
                <a16:creationId xmlns:a16="http://schemas.microsoft.com/office/drawing/2014/main" id="{C79F8A40-7DC0-E043-9A73-8B76474BB1C9}"/>
              </a:ext>
            </a:extLst>
          </p:cNvPr>
          <p:cNvSpPr>
            <a:spLocks noGrp="1"/>
          </p:cNvSpPr>
          <p:nvPr>
            <p:ph type="ftr" sz="quarter" idx="3"/>
          </p:nvPr>
        </p:nvSpPr>
        <p:spPr/>
        <p:txBody>
          <a:bodyPr/>
          <a:lstStyle/>
          <a:p>
            <a:r>
              <a:rPr lang="en-US" dirty="0"/>
              <a:t>Confidential property of Optum. Do not distribute or reproduce without express permission from Optum.</a:t>
            </a:r>
          </a:p>
        </p:txBody>
      </p:sp>
      <p:sp>
        <p:nvSpPr>
          <p:cNvPr id="5" name="Rectangle 4">
            <a:extLst>
              <a:ext uri="{FF2B5EF4-FFF2-40B4-BE49-F238E27FC236}">
                <a16:creationId xmlns:a16="http://schemas.microsoft.com/office/drawing/2014/main" id="{66D7A58C-CECB-294D-908E-69B48AC91FD4}"/>
              </a:ext>
            </a:extLst>
          </p:cNvPr>
          <p:cNvSpPr/>
          <p:nvPr/>
        </p:nvSpPr>
        <p:spPr bwMode="auto">
          <a:xfrm>
            <a:off x="522992" y="2627923"/>
            <a:ext cx="8101013" cy="1629301"/>
          </a:xfrm>
          <a:prstGeom prst="rect">
            <a:avLst/>
          </a:prstGeom>
          <a:noFill/>
          <a:ln w="76200" cmpd="sng">
            <a:solidFill>
              <a:schemeClr val="accent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rgbClr val="FFFFFF"/>
              </a:solidFill>
              <a:ea typeface="ＭＳ Ｐゴシック" charset="0"/>
              <a:cs typeface="ＭＳ Ｐゴシック" charset="0"/>
            </a:endParaRPr>
          </a:p>
        </p:txBody>
      </p:sp>
      <p:grpSp>
        <p:nvGrpSpPr>
          <p:cNvPr id="6" name="Group 96">
            <a:extLst>
              <a:ext uri="{FF2B5EF4-FFF2-40B4-BE49-F238E27FC236}">
                <a16:creationId xmlns:a16="http://schemas.microsoft.com/office/drawing/2014/main" id="{66DD4141-8677-4D49-8FF6-71ECB1B79260}"/>
              </a:ext>
            </a:extLst>
          </p:cNvPr>
          <p:cNvGrpSpPr>
            <a:grpSpLocks/>
          </p:cNvGrpSpPr>
          <p:nvPr/>
        </p:nvGrpSpPr>
        <p:grpSpPr bwMode="auto">
          <a:xfrm>
            <a:off x="629355" y="3405065"/>
            <a:ext cx="7896225" cy="787430"/>
            <a:chOff x="-113868" y="2726022"/>
            <a:chExt cx="9410833" cy="1045833"/>
          </a:xfrm>
        </p:grpSpPr>
        <p:sp>
          <p:nvSpPr>
            <p:cNvPr id="8" name="Rectangle 7">
              <a:extLst>
                <a:ext uri="{FF2B5EF4-FFF2-40B4-BE49-F238E27FC236}">
                  <a16:creationId xmlns:a16="http://schemas.microsoft.com/office/drawing/2014/main" id="{EF4A753C-FDE8-4649-8182-5A70DA96F28F}"/>
                </a:ext>
              </a:extLst>
            </p:cNvPr>
            <p:cNvSpPr/>
            <p:nvPr/>
          </p:nvSpPr>
          <p:spPr>
            <a:xfrm>
              <a:off x="-113868" y="2726022"/>
              <a:ext cx="9410833" cy="47610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5613" eaLnBrk="1" hangingPunct="1">
                <a:defRPr/>
              </a:pPr>
              <a:r>
                <a:rPr lang="en-US" sz="1500" dirty="0">
                  <a:solidFill>
                    <a:srgbClr val="FFFFFF"/>
                  </a:solidFill>
                  <a:latin typeface="Calibri" charset="0"/>
                  <a:ea typeface="MS PGothic" charset="0"/>
                  <a:cs typeface="Geneva" charset="0"/>
                </a:rPr>
                <a:t>Elastic Compute – Self-service, multi-tenant</a:t>
              </a:r>
            </a:p>
          </p:txBody>
        </p:sp>
        <p:sp>
          <p:nvSpPr>
            <p:cNvPr id="9" name="Rectangle 8">
              <a:extLst>
                <a:ext uri="{FF2B5EF4-FFF2-40B4-BE49-F238E27FC236}">
                  <a16:creationId xmlns:a16="http://schemas.microsoft.com/office/drawing/2014/main" id="{710733B8-4C61-3946-9DA2-F4672C8B4734}"/>
                </a:ext>
              </a:extLst>
            </p:cNvPr>
            <p:cNvSpPr/>
            <p:nvPr/>
          </p:nvSpPr>
          <p:spPr>
            <a:xfrm>
              <a:off x="-113868" y="3264786"/>
              <a:ext cx="9410833" cy="50706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5613">
                <a:defRPr/>
              </a:pPr>
              <a:r>
                <a:rPr lang="en-US" sz="1500" dirty="0">
                  <a:solidFill>
                    <a:srgbClr val="FFFFFF"/>
                  </a:solidFill>
                  <a:latin typeface="Calibri" charset="0"/>
                  <a:ea typeface="MS PGothic" charset="0"/>
                  <a:cs typeface="Geneva" charset="0"/>
                </a:rPr>
                <a:t>Flexible Storage – HDFS with S3, Volume Plugins</a:t>
              </a:r>
            </a:p>
          </p:txBody>
        </p:sp>
      </p:grpSp>
      <p:sp>
        <p:nvSpPr>
          <p:cNvPr id="10" name="TextBox 97">
            <a:extLst>
              <a:ext uri="{FF2B5EF4-FFF2-40B4-BE49-F238E27FC236}">
                <a16:creationId xmlns:a16="http://schemas.microsoft.com/office/drawing/2014/main" id="{18069BE1-5027-E84F-9984-0A64C03413B5}"/>
              </a:ext>
            </a:extLst>
          </p:cNvPr>
          <p:cNvSpPr txBox="1">
            <a:spLocks noChangeArrowheads="1"/>
          </p:cNvSpPr>
          <p:nvPr/>
        </p:nvSpPr>
        <p:spPr bwMode="auto">
          <a:xfrm>
            <a:off x="3703259" y="2411110"/>
            <a:ext cx="1197718" cy="40010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2000" b="1" dirty="0">
                <a:solidFill>
                  <a:srgbClr val="004875"/>
                </a:solidFill>
                <a:cs typeface="Geneva" charset="0"/>
              </a:rPr>
              <a:t>      OSFI</a:t>
            </a:r>
          </a:p>
        </p:txBody>
      </p:sp>
      <p:grpSp>
        <p:nvGrpSpPr>
          <p:cNvPr id="11" name="Group 98">
            <a:extLst>
              <a:ext uri="{FF2B5EF4-FFF2-40B4-BE49-F238E27FC236}">
                <a16:creationId xmlns:a16="http://schemas.microsoft.com/office/drawing/2014/main" id="{0A0EE16C-C00C-5143-9F55-C682833434B9}"/>
              </a:ext>
            </a:extLst>
          </p:cNvPr>
          <p:cNvGrpSpPr>
            <a:grpSpLocks/>
          </p:cNvGrpSpPr>
          <p:nvPr/>
        </p:nvGrpSpPr>
        <p:grpSpPr bwMode="auto">
          <a:xfrm>
            <a:off x="2029530" y="1543156"/>
            <a:ext cx="8308609" cy="811212"/>
            <a:chOff x="996565" y="797258"/>
            <a:chExt cx="11736690" cy="1145108"/>
          </a:xfrm>
        </p:grpSpPr>
        <p:grpSp>
          <p:nvGrpSpPr>
            <p:cNvPr id="12" name="Group 136">
              <a:extLst>
                <a:ext uri="{FF2B5EF4-FFF2-40B4-BE49-F238E27FC236}">
                  <a16:creationId xmlns:a16="http://schemas.microsoft.com/office/drawing/2014/main" id="{AFDB5956-B7EB-7044-8EAC-BC9612EF1FF8}"/>
                </a:ext>
              </a:extLst>
            </p:cNvPr>
            <p:cNvGrpSpPr>
              <a:grpSpLocks/>
            </p:cNvGrpSpPr>
            <p:nvPr/>
          </p:nvGrpSpPr>
          <p:grpSpPr bwMode="auto">
            <a:xfrm>
              <a:off x="996565" y="797258"/>
              <a:ext cx="11736690" cy="1145108"/>
              <a:chOff x="1034388" y="1079500"/>
              <a:chExt cx="12489341" cy="1218542"/>
            </a:xfrm>
          </p:grpSpPr>
          <p:grpSp>
            <p:nvGrpSpPr>
              <p:cNvPr id="17" name="Group 142">
                <a:extLst>
                  <a:ext uri="{FF2B5EF4-FFF2-40B4-BE49-F238E27FC236}">
                    <a16:creationId xmlns:a16="http://schemas.microsoft.com/office/drawing/2014/main" id="{1002059D-8BFE-B74D-B29A-4D8D924ACF50}"/>
                  </a:ext>
                </a:extLst>
              </p:cNvPr>
              <p:cNvGrpSpPr>
                <a:grpSpLocks/>
              </p:cNvGrpSpPr>
              <p:nvPr/>
            </p:nvGrpSpPr>
            <p:grpSpPr bwMode="auto">
              <a:xfrm>
                <a:off x="1034388" y="1079500"/>
                <a:ext cx="1876642" cy="894125"/>
                <a:chOff x="5688" y="1079500"/>
                <a:chExt cx="1876642" cy="894125"/>
              </a:xfrm>
            </p:grpSpPr>
            <p:pic>
              <p:nvPicPr>
                <p:cNvPr id="27" name="Picture 155" descr="tenent-etc.png">
                  <a:extLst>
                    <a:ext uri="{FF2B5EF4-FFF2-40B4-BE49-F238E27FC236}">
                      <a16:creationId xmlns:a16="http://schemas.microsoft.com/office/drawing/2014/main" id="{4E767806-B383-804F-80CA-6968C0EBC70D}"/>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81862" y="1079500"/>
                  <a:ext cx="533400" cy="533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TextBox 156">
                  <a:extLst>
                    <a:ext uri="{FF2B5EF4-FFF2-40B4-BE49-F238E27FC236}">
                      <a16:creationId xmlns:a16="http://schemas.microsoft.com/office/drawing/2014/main" id="{306E04E6-B8DF-BA43-95AE-4BC81CC12893}"/>
                    </a:ext>
                  </a:extLst>
                </p:cNvPr>
                <p:cNvSpPr txBox="1">
                  <a:spLocks noChangeArrowheads="1"/>
                </p:cNvSpPr>
                <p:nvPr/>
              </p:nvSpPr>
              <p:spPr bwMode="auto">
                <a:xfrm>
                  <a:off x="5688" y="1511305"/>
                  <a:ext cx="1876642" cy="46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400" dirty="0">
                      <a:solidFill>
                        <a:schemeClr val="tx2"/>
                      </a:solidFill>
                      <a:cs typeface="Geneva" charset="0"/>
                    </a:rPr>
                    <a:t>Data Scientists</a:t>
                  </a:r>
                </a:p>
              </p:txBody>
            </p:sp>
          </p:grpSp>
          <p:grpSp>
            <p:nvGrpSpPr>
              <p:cNvPr id="18" name="Group 143">
                <a:extLst>
                  <a:ext uri="{FF2B5EF4-FFF2-40B4-BE49-F238E27FC236}">
                    <a16:creationId xmlns:a16="http://schemas.microsoft.com/office/drawing/2014/main" id="{64E390E8-E8CF-1F42-9786-A63B47052F91}"/>
                  </a:ext>
                </a:extLst>
              </p:cNvPr>
              <p:cNvGrpSpPr>
                <a:grpSpLocks/>
              </p:cNvGrpSpPr>
              <p:nvPr/>
            </p:nvGrpSpPr>
            <p:grpSpPr bwMode="auto">
              <a:xfrm>
                <a:off x="4824066" y="1079500"/>
                <a:ext cx="1549400" cy="894119"/>
                <a:chOff x="2496791" y="1079500"/>
                <a:chExt cx="1549400" cy="894119"/>
              </a:xfrm>
            </p:grpSpPr>
            <p:pic>
              <p:nvPicPr>
                <p:cNvPr id="25" name="Picture 153" descr="tenent-etc.png">
                  <a:extLst>
                    <a:ext uri="{FF2B5EF4-FFF2-40B4-BE49-F238E27FC236}">
                      <a16:creationId xmlns:a16="http://schemas.microsoft.com/office/drawing/2014/main" id="{2D1B9806-4348-3945-8C63-7762DDA6399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04792" y="1079500"/>
                  <a:ext cx="533400" cy="533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TextBox 154">
                  <a:extLst>
                    <a:ext uri="{FF2B5EF4-FFF2-40B4-BE49-F238E27FC236}">
                      <a16:creationId xmlns:a16="http://schemas.microsoft.com/office/drawing/2014/main" id="{6B314F7A-A522-6744-9682-538CD17908DE}"/>
                    </a:ext>
                  </a:extLst>
                </p:cNvPr>
                <p:cNvSpPr txBox="1">
                  <a:spLocks noChangeArrowheads="1"/>
                </p:cNvSpPr>
                <p:nvPr/>
              </p:nvSpPr>
              <p:spPr bwMode="auto">
                <a:xfrm>
                  <a:off x="2496791" y="1511299"/>
                  <a:ext cx="1549400" cy="46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400">
                      <a:solidFill>
                        <a:schemeClr val="tx2"/>
                      </a:solidFill>
                      <a:cs typeface="Geneva" charset="0"/>
                    </a:rPr>
                    <a:t>Developers</a:t>
                  </a:r>
                </a:p>
              </p:txBody>
            </p:sp>
          </p:grpSp>
          <p:grpSp>
            <p:nvGrpSpPr>
              <p:cNvPr id="19" name="Group 144">
                <a:extLst>
                  <a:ext uri="{FF2B5EF4-FFF2-40B4-BE49-F238E27FC236}">
                    <a16:creationId xmlns:a16="http://schemas.microsoft.com/office/drawing/2014/main" id="{2E1A9E53-8BB9-0C43-B3F6-A4FFC49C5A3B}"/>
                  </a:ext>
                </a:extLst>
              </p:cNvPr>
              <p:cNvGrpSpPr>
                <a:grpSpLocks/>
              </p:cNvGrpSpPr>
              <p:nvPr/>
            </p:nvGrpSpPr>
            <p:grpSpPr bwMode="auto">
              <a:xfrm>
                <a:off x="7973535" y="1079500"/>
                <a:ext cx="1933228" cy="1218538"/>
                <a:chOff x="4347685" y="1079500"/>
                <a:chExt cx="1933228" cy="1218538"/>
              </a:xfrm>
            </p:grpSpPr>
            <p:pic>
              <p:nvPicPr>
                <p:cNvPr id="23" name="Picture 151" descr="tenent-etc.png">
                  <a:extLst>
                    <a:ext uri="{FF2B5EF4-FFF2-40B4-BE49-F238E27FC236}">
                      <a16:creationId xmlns:a16="http://schemas.microsoft.com/office/drawing/2014/main" id="{21F18BFD-DD0F-4248-9C8D-9FF87223967F}"/>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051461" y="1079500"/>
                  <a:ext cx="533402"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TextBox 152">
                  <a:extLst>
                    <a:ext uri="{FF2B5EF4-FFF2-40B4-BE49-F238E27FC236}">
                      <a16:creationId xmlns:a16="http://schemas.microsoft.com/office/drawing/2014/main" id="{9A7415AC-6333-7440-9E3E-003AF6475834}"/>
                    </a:ext>
                  </a:extLst>
                </p:cNvPr>
                <p:cNvSpPr txBox="1">
                  <a:spLocks noChangeArrowheads="1"/>
                </p:cNvSpPr>
                <p:nvPr/>
              </p:nvSpPr>
              <p:spPr bwMode="auto">
                <a:xfrm>
                  <a:off x="4347685" y="1511300"/>
                  <a:ext cx="1933228" cy="78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400">
                      <a:solidFill>
                        <a:schemeClr val="tx2"/>
                      </a:solidFill>
                      <a:cs typeface="Geneva" charset="0"/>
                    </a:rPr>
                    <a:t>Data Engineers</a:t>
                  </a:r>
                </a:p>
                <a:p>
                  <a:pPr algn="ctr" eaLnBrk="1" hangingPunct="1"/>
                  <a:endParaRPr lang="en-US" sz="1400">
                    <a:solidFill>
                      <a:schemeClr val="tx2"/>
                    </a:solidFill>
                    <a:cs typeface="Geneva" charset="0"/>
                  </a:endParaRPr>
                </a:p>
              </p:txBody>
            </p:sp>
          </p:grpSp>
          <p:grpSp>
            <p:nvGrpSpPr>
              <p:cNvPr id="20" name="Group 146">
                <a:extLst>
                  <a:ext uri="{FF2B5EF4-FFF2-40B4-BE49-F238E27FC236}">
                    <a16:creationId xmlns:a16="http://schemas.microsoft.com/office/drawing/2014/main" id="{6A757C2C-ED55-BD45-8819-21766068F2BD}"/>
                  </a:ext>
                </a:extLst>
              </p:cNvPr>
              <p:cNvGrpSpPr>
                <a:grpSpLocks/>
              </p:cNvGrpSpPr>
              <p:nvPr/>
            </p:nvGrpSpPr>
            <p:grpSpPr bwMode="auto">
              <a:xfrm>
                <a:off x="11734556" y="1079500"/>
                <a:ext cx="1789173" cy="1218542"/>
                <a:chOff x="5511556" y="1079500"/>
                <a:chExt cx="1789173" cy="1218542"/>
              </a:xfrm>
            </p:grpSpPr>
            <p:pic>
              <p:nvPicPr>
                <p:cNvPr id="21" name="Picture 147" descr="tenent-etc.png">
                  <a:extLst>
                    <a:ext uri="{FF2B5EF4-FFF2-40B4-BE49-F238E27FC236}">
                      <a16:creationId xmlns:a16="http://schemas.microsoft.com/office/drawing/2014/main" id="{78C88D12-BBA7-CA45-B92F-D895F7E5FE1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41003" y="1079500"/>
                  <a:ext cx="533398" cy="533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TextBox 148">
                  <a:extLst>
                    <a:ext uri="{FF2B5EF4-FFF2-40B4-BE49-F238E27FC236}">
                      <a16:creationId xmlns:a16="http://schemas.microsoft.com/office/drawing/2014/main" id="{AA8EEAC0-DA8E-FC44-9B54-F68A7A838685}"/>
                    </a:ext>
                  </a:extLst>
                </p:cNvPr>
                <p:cNvSpPr txBox="1">
                  <a:spLocks noChangeArrowheads="1"/>
                </p:cNvSpPr>
                <p:nvPr/>
              </p:nvSpPr>
              <p:spPr bwMode="auto">
                <a:xfrm>
                  <a:off x="5511556" y="1511302"/>
                  <a:ext cx="1789173" cy="786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400" dirty="0">
                      <a:solidFill>
                        <a:schemeClr val="tx2"/>
                      </a:solidFill>
                      <a:cs typeface="Geneva" charset="0"/>
                    </a:rPr>
                    <a:t>Data Analysts</a:t>
                  </a:r>
                </a:p>
                <a:p>
                  <a:pPr algn="ctr" eaLnBrk="1" hangingPunct="1"/>
                  <a:endParaRPr lang="en-US" sz="1400" dirty="0">
                    <a:solidFill>
                      <a:schemeClr val="tx2"/>
                    </a:solidFill>
                    <a:cs typeface="Geneva" charset="0"/>
                  </a:endParaRPr>
                </a:p>
              </p:txBody>
            </p:sp>
          </p:grpSp>
        </p:grpSp>
        <p:cxnSp>
          <p:nvCxnSpPr>
            <p:cNvPr id="13" name="Straight Connector 12">
              <a:extLst>
                <a:ext uri="{FF2B5EF4-FFF2-40B4-BE49-F238E27FC236}">
                  <a16:creationId xmlns:a16="http://schemas.microsoft.com/office/drawing/2014/main" id="{2E242F7E-FDFF-8E42-B37D-033482568322}"/>
                </a:ext>
              </a:extLst>
            </p:cNvPr>
            <p:cNvCxnSpPr/>
            <p:nvPr/>
          </p:nvCxnSpPr>
          <p:spPr>
            <a:xfrm>
              <a:off x="7327110" y="1642083"/>
              <a:ext cx="0" cy="8739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7CD9AC4-3136-5E4E-A2E5-D6CD6D6A303E}"/>
                </a:ext>
              </a:extLst>
            </p:cNvPr>
            <p:cNvCxnSpPr/>
            <p:nvPr/>
          </p:nvCxnSpPr>
          <p:spPr>
            <a:xfrm>
              <a:off x="5512937" y="1626397"/>
              <a:ext cx="0" cy="873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223890D-791A-B145-B893-729CBA31C43F}"/>
                </a:ext>
              </a:extLst>
            </p:cNvPr>
            <p:cNvCxnSpPr/>
            <p:nvPr/>
          </p:nvCxnSpPr>
          <p:spPr>
            <a:xfrm>
              <a:off x="3692036" y="1626397"/>
              <a:ext cx="0" cy="873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CCD9308-A459-064B-92E5-6C0B321ED763}"/>
                </a:ext>
              </a:extLst>
            </p:cNvPr>
            <p:cNvCxnSpPr/>
            <p:nvPr/>
          </p:nvCxnSpPr>
          <p:spPr>
            <a:xfrm>
              <a:off x="1882347" y="1626397"/>
              <a:ext cx="0" cy="87395"/>
            </a:xfrm>
            <a:prstGeom prst="line">
              <a:avLst/>
            </a:prstGeom>
            <a:effectLst/>
          </p:spPr>
          <p:style>
            <a:lnRef idx="2">
              <a:schemeClr val="accent1"/>
            </a:lnRef>
            <a:fillRef idx="0">
              <a:schemeClr val="accent1"/>
            </a:fillRef>
            <a:effectRef idx="1">
              <a:schemeClr val="accent1"/>
            </a:effectRef>
            <a:fontRef idx="minor">
              <a:schemeClr val="tx1"/>
            </a:fontRef>
          </p:style>
        </p:cxnSp>
      </p:grpSp>
      <p:pic>
        <p:nvPicPr>
          <p:cNvPr id="29" name="Picture 99" descr="security_blur.png">
            <a:extLst>
              <a:ext uri="{FF2B5EF4-FFF2-40B4-BE49-F238E27FC236}">
                <a16:creationId xmlns:a16="http://schemas.microsoft.com/office/drawing/2014/main" id="{49F3D276-F4CE-8C45-8164-656BBF28D22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681030" y="2272473"/>
            <a:ext cx="447675" cy="4476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 name="Rectangle 29">
            <a:extLst>
              <a:ext uri="{FF2B5EF4-FFF2-40B4-BE49-F238E27FC236}">
                <a16:creationId xmlns:a16="http://schemas.microsoft.com/office/drawing/2014/main" id="{281534D8-A454-C142-A437-7E0C06362B70}"/>
              </a:ext>
            </a:extLst>
          </p:cNvPr>
          <p:cNvSpPr/>
          <p:nvPr/>
        </p:nvSpPr>
        <p:spPr bwMode="auto">
          <a:xfrm>
            <a:off x="5406442" y="2761578"/>
            <a:ext cx="1535112" cy="574675"/>
          </a:xfrm>
          <a:prstGeom prst="rect">
            <a:avLst/>
          </a:prstGeom>
          <a:solidFill>
            <a:schemeClr val="bg1"/>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pic>
        <p:nvPicPr>
          <p:cNvPr id="31" name="Picture 135" descr="container_blue.png">
            <a:extLst>
              <a:ext uri="{FF2B5EF4-FFF2-40B4-BE49-F238E27FC236}">
                <a16:creationId xmlns:a16="http://schemas.microsoft.com/office/drawing/2014/main" id="{E672C76F-A49A-8649-95E8-F46B773CA161}"/>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377992" y="2725066"/>
            <a:ext cx="574675"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TextBox 133">
            <a:extLst>
              <a:ext uri="{FF2B5EF4-FFF2-40B4-BE49-F238E27FC236}">
                <a16:creationId xmlns:a16="http://schemas.microsoft.com/office/drawing/2014/main" id="{314ACF4E-4516-0E46-B0D2-67C04828D5BD}"/>
              </a:ext>
            </a:extLst>
          </p:cNvPr>
          <p:cNvSpPr txBox="1">
            <a:spLocks noChangeArrowheads="1"/>
          </p:cNvSpPr>
          <p:nvPr/>
        </p:nvSpPr>
        <p:spPr bwMode="auto">
          <a:xfrm>
            <a:off x="3795485" y="3096541"/>
            <a:ext cx="1223781"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200" dirty="0">
                <a:solidFill>
                  <a:schemeClr val="tx2"/>
                </a:solidFill>
                <a:cs typeface="Geneva" charset="0"/>
              </a:rPr>
              <a:t>Data Services</a:t>
            </a:r>
          </a:p>
        </p:txBody>
      </p:sp>
      <p:sp>
        <p:nvSpPr>
          <p:cNvPr id="34" name="Rectangle 33">
            <a:extLst>
              <a:ext uri="{FF2B5EF4-FFF2-40B4-BE49-F238E27FC236}">
                <a16:creationId xmlns:a16="http://schemas.microsoft.com/office/drawing/2014/main" id="{B8547EE8-7929-E841-A5CF-CBB06C6AEA18}"/>
              </a:ext>
            </a:extLst>
          </p:cNvPr>
          <p:cNvSpPr/>
          <p:nvPr/>
        </p:nvSpPr>
        <p:spPr bwMode="auto">
          <a:xfrm>
            <a:off x="2223205" y="2761578"/>
            <a:ext cx="1535112" cy="57467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sp>
        <p:nvSpPr>
          <p:cNvPr id="36" name="Rectangle 35">
            <a:extLst>
              <a:ext uri="{FF2B5EF4-FFF2-40B4-BE49-F238E27FC236}">
                <a16:creationId xmlns:a16="http://schemas.microsoft.com/office/drawing/2014/main" id="{8109FB3E-4952-4344-B67B-093036CAC8DA}"/>
              </a:ext>
            </a:extLst>
          </p:cNvPr>
          <p:cNvSpPr/>
          <p:nvPr/>
        </p:nvSpPr>
        <p:spPr bwMode="auto">
          <a:xfrm>
            <a:off x="3822117" y="2761578"/>
            <a:ext cx="1535112" cy="57467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sp>
        <p:nvSpPr>
          <p:cNvPr id="38" name="Rectangle 37">
            <a:extLst>
              <a:ext uri="{FF2B5EF4-FFF2-40B4-BE49-F238E27FC236}">
                <a16:creationId xmlns:a16="http://schemas.microsoft.com/office/drawing/2014/main" id="{BA02E863-9743-8049-A85D-3E041C44EECB}"/>
              </a:ext>
            </a:extLst>
          </p:cNvPr>
          <p:cNvSpPr/>
          <p:nvPr/>
        </p:nvSpPr>
        <p:spPr bwMode="auto">
          <a:xfrm>
            <a:off x="632530" y="2761578"/>
            <a:ext cx="1535112" cy="57467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pic>
        <p:nvPicPr>
          <p:cNvPr id="40" name="Picture 39" descr="down-arrow.png">
            <a:extLst>
              <a:ext uri="{FF2B5EF4-FFF2-40B4-BE49-F238E27FC236}">
                <a16:creationId xmlns:a16="http://schemas.microsoft.com/office/drawing/2014/main" id="{239D4C39-7D39-8746-A483-827407132307}"/>
              </a:ext>
            </a:extLst>
          </p:cNvPr>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bwMode="auto">
          <a:xfrm>
            <a:off x="4372540" y="4178854"/>
            <a:ext cx="385046" cy="384935"/>
          </a:xfrm>
          <a:prstGeom prst="rect">
            <a:avLst/>
          </a:prstGeom>
          <a:noFill/>
          <a:ln>
            <a:noFill/>
          </a:ln>
        </p:spPr>
      </p:pic>
      <p:sp>
        <p:nvSpPr>
          <p:cNvPr id="46" name="TextBox 133">
            <a:extLst>
              <a:ext uri="{FF2B5EF4-FFF2-40B4-BE49-F238E27FC236}">
                <a16:creationId xmlns:a16="http://schemas.microsoft.com/office/drawing/2014/main" id="{2E1D74C0-83D2-0740-9047-A9D117D54312}"/>
              </a:ext>
            </a:extLst>
          </p:cNvPr>
          <p:cNvSpPr txBox="1">
            <a:spLocks noChangeArrowheads="1"/>
          </p:cNvSpPr>
          <p:nvPr/>
        </p:nvSpPr>
        <p:spPr bwMode="auto">
          <a:xfrm>
            <a:off x="5292142" y="3098128"/>
            <a:ext cx="13557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a:solidFill>
                  <a:schemeClr val="tx2"/>
                </a:solidFill>
                <a:cs typeface="Geneva" charset="0"/>
              </a:rPr>
              <a:t>Bring-Your-Own</a:t>
            </a:r>
          </a:p>
        </p:txBody>
      </p:sp>
      <p:pic>
        <p:nvPicPr>
          <p:cNvPr id="47" name="Picture 119" descr="big-data-tools.png">
            <a:extLst>
              <a:ext uri="{FF2B5EF4-FFF2-40B4-BE49-F238E27FC236}">
                <a16:creationId xmlns:a16="http://schemas.microsoft.com/office/drawing/2014/main" id="{2FE64F77-4012-C74B-97C9-B450C42148CA}"/>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725529" y="2801266"/>
            <a:ext cx="388938"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 name="Picture 83" descr="spark.png">
            <a:extLst>
              <a:ext uri="{FF2B5EF4-FFF2-40B4-BE49-F238E27FC236}">
                <a16:creationId xmlns:a16="http://schemas.microsoft.com/office/drawing/2014/main" id="{81101E6B-CAE8-5F4C-A617-0E390DDAD15D}"/>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173867" y="2840953"/>
            <a:ext cx="47625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 name="Picture 49" descr="2.png">
            <a:extLst>
              <a:ext uri="{FF2B5EF4-FFF2-40B4-BE49-F238E27FC236}">
                <a16:creationId xmlns:a16="http://schemas.microsoft.com/office/drawing/2014/main" id="{F72A67B6-561B-9C47-B98D-A8C45D7137E3}"/>
              </a:ext>
            </a:extLst>
          </p:cNvPr>
          <p:cNvPicPr>
            <a:picLocks noChangeAspect="1"/>
          </p:cNvPicPr>
          <p:nvPr/>
        </p:nvPicPr>
        <p:blipFill>
          <a:blip r:embed="rId8"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02147" y="2850478"/>
            <a:ext cx="351588" cy="274878"/>
          </a:xfrm>
          <a:prstGeom prst="rect">
            <a:avLst/>
          </a:prstGeom>
        </p:spPr>
      </p:pic>
      <p:pic>
        <p:nvPicPr>
          <p:cNvPr id="51" name="Picture 50" descr="kafka-logo-wide.png">
            <a:extLst>
              <a:ext uri="{FF2B5EF4-FFF2-40B4-BE49-F238E27FC236}">
                <a16:creationId xmlns:a16="http://schemas.microsoft.com/office/drawing/2014/main" id="{AE025912-FA90-3042-BA86-4898B830F6D4}"/>
              </a:ext>
            </a:extLst>
          </p:cNvPr>
          <p:cNvPicPr>
            <a:picLocks noChangeAspect="1"/>
          </p:cNvPicPr>
          <p:nvPr/>
        </p:nvPicPr>
        <p:blipFill>
          <a:blip r:embed="rId9"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053218" y="2747250"/>
            <a:ext cx="558800" cy="293729"/>
          </a:xfrm>
          <a:prstGeom prst="rect">
            <a:avLst/>
          </a:prstGeom>
        </p:spPr>
      </p:pic>
      <p:sp>
        <p:nvSpPr>
          <p:cNvPr id="52" name="Rectangle 51">
            <a:extLst>
              <a:ext uri="{FF2B5EF4-FFF2-40B4-BE49-F238E27FC236}">
                <a16:creationId xmlns:a16="http://schemas.microsoft.com/office/drawing/2014/main" id="{1E3708ED-BD3A-1F41-A251-7947D34210BA}"/>
              </a:ext>
            </a:extLst>
          </p:cNvPr>
          <p:cNvSpPr/>
          <p:nvPr/>
        </p:nvSpPr>
        <p:spPr bwMode="auto">
          <a:xfrm>
            <a:off x="2879185" y="4565934"/>
            <a:ext cx="3830894" cy="947738"/>
          </a:xfrm>
          <a:prstGeom prst="rect">
            <a:avLst/>
          </a:prstGeom>
          <a:solidFill>
            <a:schemeClr val="bg1"/>
          </a:solidFill>
          <a:ln>
            <a:solidFill>
              <a:schemeClr val="tx2"/>
            </a:solidFill>
            <a:prstDash val="lgDash"/>
            <a:miter lim="800000"/>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pic>
        <p:nvPicPr>
          <p:cNvPr id="53" name="Picture 52" descr="down-arrow.png">
            <a:extLst>
              <a:ext uri="{FF2B5EF4-FFF2-40B4-BE49-F238E27FC236}">
                <a16:creationId xmlns:a16="http://schemas.microsoft.com/office/drawing/2014/main" id="{E512F50D-4FAF-8947-9033-21F6C8DD7C0C}"/>
              </a:ext>
            </a:extLst>
          </p:cNvPr>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bwMode="auto">
          <a:xfrm>
            <a:off x="4372540" y="4178854"/>
            <a:ext cx="385046" cy="384935"/>
          </a:xfrm>
          <a:prstGeom prst="rect">
            <a:avLst/>
          </a:prstGeom>
          <a:noFill/>
          <a:ln>
            <a:noFill/>
          </a:ln>
        </p:spPr>
      </p:pic>
      <p:sp>
        <p:nvSpPr>
          <p:cNvPr id="54" name="TextBox 126">
            <a:extLst>
              <a:ext uri="{FF2B5EF4-FFF2-40B4-BE49-F238E27FC236}">
                <a16:creationId xmlns:a16="http://schemas.microsoft.com/office/drawing/2014/main" id="{927779E1-852A-8F45-A0A8-3640A5B8B61B}"/>
              </a:ext>
            </a:extLst>
          </p:cNvPr>
          <p:cNvSpPr txBox="1">
            <a:spLocks noChangeArrowheads="1"/>
          </p:cNvSpPr>
          <p:nvPr/>
        </p:nvSpPr>
        <p:spPr bwMode="auto">
          <a:xfrm>
            <a:off x="3660079" y="5208880"/>
            <a:ext cx="1094434" cy="276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dirty="0">
                <a:solidFill>
                  <a:schemeClr val="tx2"/>
                </a:solidFill>
                <a:cs typeface="Geneva" charset="0"/>
              </a:rPr>
              <a:t>NAS/FLASH</a:t>
            </a:r>
          </a:p>
        </p:txBody>
      </p:sp>
      <p:pic>
        <p:nvPicPr>
          <p:cNvPr id="55" name="Picture 119" descr="storage.png">
            <a:extLst>
              <a:ext uri="{FF2B5EF4-FFF2-40B4-BE49-F238E27FC236}">
                <a16:creationId xmlns:a16="http://schemas.microsoft.com/office/drawing/2014/main" id="{C1518BDB-CA7E-6B41-A4E0-98943B33A4C2}"/>
              </a:ext>
            </a:extLst>
          </p:cNvPr>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3993778" y="4929295"/>
            <a:ext cx="336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TextBox 120">
            <a:extLst>
              <a:ext uri="{FF2B5EF4-FFF2-40B4-BE49-F238E27FC236}">
                <a16:creationId xmlns:a16="http://schemas.microsoft.com/office/drawing/2014/main" id="{CCC3CD3B-D023-9F40-87A6-5A49471DD168}"/>
              </a:ext>
            </a:extLst>
          </p:cNvPr>
          <p:cNvSpPr txBox="1">
            <a:spLocks noChangeArrowheads="1"/>
          </p:cNvSpPr>
          <p:nvPr/>
        </p:nvSpPr>
        <p:spPr bwMode="auto">
          <a:xfrm>
            <a:off x="5077577" y="5203933"/>
            <a:ext cx="893440" cy="276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dirty="0">
                <a:solidFill>
                  <a:schemeClr val="tx2"/>
                </a:solidFill>
                <a:cs typeface="Geneva" charset="0"/>
              </a:rPr>
              <a:t>SSD/HDD</a:t>
            </a:r>
          </a:p>
        </p:txBody>
      </p:sp>
      <p:pic>
        <p:nvPicPr>
          <p:cNvPr id="57" name="Picture 84" descr="server.png">
            <a:extLst>
              <a:ext uri="{FF2B5EF4-FFF2-40B4-BE49-F238E27FC236}">
                <a16:creationId xmlns:a16="http://schemas.microsoft.com/office/drawing/2014/main" id="{DB9F9B4A-048F-E546-8374-24F2AED5961C}"/>
              </a:ext>
            </a:extLst>
          </p:cNvPr>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645195" y="4632433"/>
            <a:ext cx="333375" cy="3333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58" name="TextBox 126">
            <a:extLst>
              <a:ext uri="{FF2B5EF4-FFF2-40B4-BE49-F238E27FC236}">
                <a16:creationId xmlns:a16="http://schemas.microsoft.com/office/drawing/2014/main" id="{C4459360-FF31-7247-B836-AF57B69CCDFA}"/>
              </a:ext>
            </a:extLst>
          </p:cNvPr>
          <p:cNvSpPr txBox="1">
            <a:spLocks noChangeArrowheads="1"/>
          </p:cNvSpPr>
          <p:nvPr/>
        </p:nvSpPr>
        <p:spPr bwMode="auto">
          <a:xfrm>
            <a:off x="1877474" y="4622908"/>
            <a:ext cx="9906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r" eaLnBrk="1" hangingPunct="1"/>
            <a:r>
              <a:rPr lang="en-US" sz="1600">
                <a:solidFill>
                  <a:schemeClr val="tx2"/>
                </a:solidFill>
                <a:cs typeface="Geneva" charset="0"/>
              </a:rPr>
              <a:t>Compute</a:t>
            </a:r>
          </a:p>
        </p:txBody>
      </p:sp>
      <p:sp>
        <p:nvSpPr>
          <p:cNvPr id="59" name="TextBox 126">
            <a:extLst>
              <a:ext uri="{FF2B5EF4-FFF2-40B4-BE49-F238E27FC236}">
                <a16:creationId xmlns:a16="http://schemas.microsoft.com/office/drawing/2014/main" id="{B56AFDA8-CEAB-C746-9567-F16D73F6A62F}"/>
              </a:ext>
            </a:extLst>
          </p:cNvPr>
          <p:cNvSpPr txBox="1">
            <a:spLocks noChangeArrowheads="1"/>
          </p:cNvSpPr>
          <p:nvPr/>
        </p:nvSpPr>
        <p:spPr bwMode="auto">
          <a:xfrm>
            <a:off x="1874299" y="5154720"/>
            <a:ext cx="9906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r" eaLnBrk="1" hangingPunct="1"/>
            <a:r>
              <a:rPr lang="en-US" sz="1600">
                <a:solidFill>
                  <a:schemeClr val="tx2"/>
                </a:solidFill>
                <a:cs typeface="Geneva" charset="0"/>
              </a:rPr>
              <a:t>Storage</a:t>
            </a:r>
          </a:p>
        </p:txBody>
      </p:sp>
      <p:sp>
        <p:nvSpPr>
          <p:cNvPr id="60" name="TextBox 126">
            <a:extLst>
              <a:ext uri="{FF2B5EF4-FFF2-40B4-BE49-F238E27FC236}">
                <a16:creationId xmlns:a16="http://schemas.microsoft.com/office/drawing/2014/main" id="{13C2CD02-FA4B-F445-9851-D728BD45DDFE}"/>
              </a:ext>
            </a:extLst>
          </p:cNvPr>
          <p:cNvSpPr txBox="1">
            <a:spLocks noChangeArrowheads="1"/>
          </p:cNvSpPr>
          <p:nvPr/>
        </p:nvSpPr>
        <p:spPr bwMode="auto">
          <a:xfrm>
            <a:off x="3291935" y="5516670"/>
            <a:ext cx="1589529" cy="33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600" dirty="0">
                <a:solidFill>
                  <a:schemeClr val="tx2"/>
                </a:solidFill>
                <a:cs typeface="Geneva" charset="0"/>
              </a:rPr>
              <a:t>On-Premises DC</a:t>
            </a:r>
          </a:p>
        </p:txBody>
      </p:sp>
      <p:pic>
        <p:nvPicPr>
          <p:cNvPr id="62" name="Picture 119" descr="storage.png">
            <a:extLst>
              <a:ext uri="{FF2B5EF4-FFF2-40B4-BE49-F238E27FC236}">
                <a16:creationId xmlns:a16="http://schemas.microsoft.com/office/drawing/2014/main" id="{50D17FB2-4C5D-0848-AFEA-84CC148A7CBE}"/>
              </a:ext>
            </a:extLst>
          </p:cNvPr>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270679" y="4930883"/>
            <a:ext cx="336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Picture 84" descr="server.png">
            <a:extLst>
              <a:ext uri="{FF2B5EF4-FFF2-40B4-BE49-F238E27FC236}">
                <a16:creationId xmlns:a16="http://schemas.microsoft.com/office/drawing/2014/main" id="{A53FA8E4-0600-5E41-B0A3-F998402406F9}"/>
              </a:ext>
            </a:extLst>
          </p:cNvPr>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6105338" y="4626083"/>
            <a:ext cx="334963" cy="3333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64" name="Picture 84" descr="server.png">
            <a:extLst>
              <a:ext uri="{FF2B5EF4-FFF2-40B4-BE49-F238E27FC236}">
                <a16:creationId xmlns:a16="http://schemas.microsoft.com/office/drawing/2014/main" id="{F5BFF14B-4CB7-9346-923A-A54293053EB7}"/>
              </a:ext>
            </a:extLst>
          </p:cNvPr>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514186" y="4627670"/>
            <a:ext cx="333375" cy="3333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72" name="Picture 60">
            <a:extLst>
              <a:ext uri="{FF2B5EF4-FFF2-40B4-BE49-F238E27FC236}">
                <a16:creationId xmlns:a16="http://schemas.microsoft.com/office/drawing/2014/main" id="{503F8589-237C-C04B-8148-8F3775D0BF4A}"/>
              </a:ext>
            </a:extLst>
          </p:cNvPr>
          <p:cNvPicPr>
            <a:picLocks noChangeAspect="1"/>
          </p:cNvPicPr>
          <p:nvPr/>
        </p:nvPicPr>
        <p:blipFill>
          <a:blip r:embed="rId12"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256569" y="2859549"/>
            <a:ext cx="446690" cy="381000"/>
          </a:xfrm>
          <a:prstGeom prst="rect">
            <a:avLst/>
          </a:prstGeom>
          <a:extLst/>
        </p:spPr>
      </p:pic>
      <p:sp>
        <p:nvSpPr>
          <p:cNvPr id="73" name="TextBox 133">
            <a:extLst>
              <a:ext uri="{FF2B5EF4-FFF2-40B4-BE49-F238E27FC236}">
                <a16:creationId xmlns:a16="http://schemas.microsoft.com/office/drawing/2014/main" id="{9F99D04D-4CFC-FE41-B835-E4519D7D3511}"/>
              </a:ext>
            </a:extLst>
          </p:cNvPr>
          <p:cNvSpPr txBox="1">
            <a:spLocks noChangeArrowheads="1"/>
          </p:cNvSpPr>
          <p:nvPr/>
        </p:nvSpPr>
        <p:spPr bwMode="auto">
          <a:xfrm>
            <a:off x="438855" y="3098128"/>
            <a:ext cx="13557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a:solidFill>
                  <a:schemeClr val="tx2"/>
                </a:solidFill>
                <a:cs typeface="Geneva" charset="0"/>
              </a:rPr>
              <a:t>Big Data Tools</a:t>
            </a:r>
          </a:p>
        </p:txBody>
      </p:sp>
      <p:sp>
        <p:nvSpPr>
          <p:cNvPr id="74" name="TextBox 133">
            <a:extLst>
              <a:ext uri="{FF2B5EF4-FFF2-40B4-BE49-F238E27FC236}">
                <a16:creationId xmlns:a16="http://schemas.microsoft.com/office/drawing/2014/main" id="{37BB1B13-76D0-6540-82F9-97F0D11CE7A0}"/>
              </a:ext>
            </a:extLst>
          </p:cNvPr>
          <p:cNvSpPr txBox="1">
            <a:spLocks noChangeArrowheads="1"/>
          </p:cNvSpPr>
          <p:nvPr/>
        </p:nvSpPr>
        <p:spPr bwMode="auto">
          <a:xfrm>
            <a:off x="2020005" y="3098128"/>
            <a:ext cx="13557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a:solidFill>
                  <a:schemeClr val="tx2"/>
                </a:solidFill>
                <a:cs typeface="Geneva" charset="0"/>
              </a:rPr>
              <a:t>ML / DL Tools</a:t>
            </a:r>
          </a:p>
        </p:txBody>
      </p:sp>
      <p:sp>
        <p:nvSpPr>
          <p:cNvPr id="76" name="TextBox 126">
            <a:extLst>
              <a:ext uri="{FF2B5EF4-FFF2-40B4-BE49-F238E27FC236}">
                <a16:creationId xmlns:a16="http://schemas.microsoft.com/office/drawing/2014/main" id="{97333BA3-0F5B-B245-A428-C6CE4993317A}"/>
              </a:ext>
            </a:extLst>
          </p:cNvPr>
          <p:cNvSpPr txBox="1">
            <a:spLocks noChangeArrowheads="1"/>
          </p:cNvSpPr>
          <p:nvPr/>
        </p:nvSpPr>
        <p:spPr bwMode="auto">
          <a:xfrm>
            <a:off x="4100683" y="4649895"/>
            <a:ext cx="639762" cy="276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dirty="0">
                <a:solidFill>
                  <a:schemeClr val="tx2"/>
                </a:solidFill>
                <a:cs typeface="Geneva" charset="0"/>
              </a:rPr>
              <a:t>CPUs</a:t>
            </a:r>
          </a:p>
        </p:txBody>
      </p:sp>
      <p:sp>
        <p:nvSpPr>
          <p:cNvPr id="77" name="TextBox 126">
            <a:extLst>
              <a:ext uri="{FF2B5EF4-FFF2-40B4-BE49-F238E27FC236}">
                <a16:creationId xmlns:a16="http://schemas.microsoft.com/office/drawing/2014/main" id="{A9B68EEB-214F-924F-9A48-ED158E3DD478}"/>
              </a:ext>
            </a:extLst>
          </p:cNvPr>
          <p:cNvSpPr txBox="1">
            <a:spLocks noChangeArrowheads="1"/>
          </p:cNvSpPr>
          <p:nvPr/>
        </p:nvSpPr>
        <p:spPr bwMode="auto">
          <a:xfrm>
            <a:off x="5575113" y="4649895"/>
            <a:ext cx="639763" cy="276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dirty="0">
                <a:solidFill>
                  <a:schemeClr val="tx2"/>
                </a:solidFill>
                <a:cs typeface="Geneva" charset="0"/>
              </a:rPr>
              <a:t>GPUs</a:t>
            </a:r>
          </a:p>
        </p:txBody>
      </p:sp>
      <p:pic>
        <p:nvPicPr>
          <p:cNvPr id="79" name="Picture 78" descr="Jupyter_grscl.png">
            <a:extLst>
              <a:ext uri="{FF2B5EF4-FFF2-40B4-BE49-F238E27FC236}">
                <a16:creationId xmlns:a16="http://schemas.microsoft.com/office/drawing/2014/main" id="{3727D1BF-F8DE-4D4D-943D-CB5CA7F2895E}"/>
              </a:ext>
            </a:extLst>
          </p:cNvPr>
          <p:cNvPicPr>
            <a:picLocks noChangeAspect="1"/>
          </p:cNvPicPr>
          <p:nvPr/>
        </p:nvPicPr>
        <p:blipFill>
          <a:blip r:embed="rId1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948517" y="2802548"/>
            <a:ext cx="318638" cy="338911"/>
          </a:xfrm>
          <a:prstGeom prst="rect">
            <a:avLst/>
          </a:prstGeom>
        </p:spPr>
      </p:pic>
      <p:pic>
        <p:nvPicPr>
          <p:cNvPr id="80" name="Picture 33836" descr="Programming-Python-icon.png">
            <a:extLst>
              <a:ext uri="{FF2B5EF4-FFF2-40B4-BE49-F238E27FC236}">
                <a16:creationId xmlns:a16="http://schemas.microsoft.com/office/drawing/2014/main" id="{4B8053CF-472E-964B-97DD-D2C1921A0CD1}"/>
              </a:ext>
            </a:extLst>
          </p:cNvPr>
          <p:cNvPicPr>
            <a:picLocks noChangeAspect="1"/>
          </p:cNvPicPr>
          <p:nvPr/>
        </p:nvPicPr>
        <p:blipFill>
          <a:blip r:embed="rId14" cstate="screen">
            <a:lum bright="70000" contrast="-70000"/>
            <a:extLst>
              <a:ext uri="{28A0092B-C50C-407E-A947-70E740481C1C}">
                <a14:useLocalDpi xmlns:a14="http://schemas.microsoft.com/office/drawing/2010/main"/>
              </a:ext>
            </a:extLst>
          </a:blip>
          <a:srcRect/>
          <a:stretch>
            <a:fillRect/>
          </a:stretch>
        </p:blipFill>
        <p:spPr bwMode="auto">
          <a:xfrm>
            <a:off x="2542397" y="2855937"/>
            <a:ext cx="282735" cy="2848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 name="Picture 80" descr="Rlogo-grscl.png">
            <a:extLst>
              <a:ext uri="{FF2B5EF4-FFF2-40B4-BE49-F238E27FC236}">
                <a16:creationId xmlns:a16="http://schemas.microsoft.com/office/drawing/2014/main" id="{A788A59F-F834-9347-80CC-CF8CFD6667BC}"/>
              </a:ext>
            </a:extLst>
          </p:cNvPr>
          <p:cNvPicPr>
            <a:picLocks noChangeAspect="1"/>
          </p:cNvPicPr>
          <p:nvPr/>
        </p:nvPicPr>
        <p:blipFill>
          <a:blip r:embed="rId15"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268174" y="2823683"/>
            <a:ext cx="231582" cy="175683"/>
          </a:xfrm>
          <a:prstGeom prst="rect">
            <a:avLst/>
          </a:prstGeom>
        </p:spPr>
      </p:pic>
      <p:sp>
        <p:nvSpPr>
          <p:cNvPr id="82" name="Rectangle 81">
            <a:extLst>
              <a:ext uri="{FF2B5EF4-FFF2-40B4-BE49-F238E27FC236}">
                <a16:creationId xmlns:a16="http://schemas.microsoft.com/office/drawing/2014/main" id="{B52FE6E8-BBD5-4244-A61E-2E02AC24DB08}"/>
              </a:ext>
            </a:extLst>
          </p:cNvPr>
          <p:cNvSpPr/>
          <p:nvPr/>
        </p:nvSpPr>
        <p:spPr bwMode="auto">
          <a:xfrm>
            <a:off x="6989479" y="2761578"/>
            <a:ext cx="1535112" cy="57467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sp>
        <p:nvSpPr>
          <p:cNvPr id="88" name="TextBox 133">
            <a:extLst>
              <a:ext uri="{FF2B5EF4-FFF2-40B4-BE49-F238E27FC236}">
                <a16:creationId xmlns:a16="http://schemas.microsoft.com/office/drawing/2014/main" id="{40549EB7-E4D5-8842-9FB6-2FE6C090AE5D}"/>
              </a:ext>
            </a:extLst>
          </p:cNvPr>
          <p:cNvSpPr txBox="1">
            <a:spLocks noChangeArrowheads="1"/>
          </p:cNvSpPr>
          <p:nvPr/>
        </p:nvSpPr>
        <p:spPr bwMode="auto">
          <a:xfrm>
            <a:off x="6942207" y="3099715"/>
            <a:ext cx="13557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200" dirty="0">
                <a:solidFill>
                  <a:schemeClr val="tx2"/>
                </a:solidFill>
                <a:cs typeface="Geneva" charset="0"/>
              </a:rPr>
              <a:t>Data Catalog</a:t>
            </a:r>
          </a:p>
        </p:txBody>
      </p:sp>
      <p:sp>
        <p:nvSpPr>
          <p:cNvPr id="89" name="Rectangle 88">
            <a:extLst>
              <a:ext uri="{FF2B5EF4-FFF2-40B4-BE49-F238E27FC236}">
                <a16:creationId xmlns:a16="http://schemas.microsoft.com/office/drawing/2014/main" id="{077C70AD-16D6-0A49-B958-26DD1FDF0701}"/>
              </a:ext>
            </a:extLst>
          </p:cNvPr>
          <p:cNvSpPr/>
          <p:nvPr/>
        </p:nvSpPr>
        <p:spPr>
          <a:xfrm>
            <a:off x="7051796" y="2852844"/>
            <a:ext cx="94845" cy="11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2"/>
              </a:solidFill>
            </a:endParaRPr>
          </a:p>
        </p:txBody>
      </p:sp>
      <p:sp>
        <p:nvSpPr>
          <p:cNvPr id="90" name="TextBox 89">
            <a:extLst>
              <a:ext uri="{FF2B5EF4-FFF2-40B4-BE49-F238E27FC236}">
                <a16:creationId xmlns:a16="http://schemas.microsoft.com/office/drawing/2014/main" id="{35B9D2A0-A86D-0F46-A4FE-99DF7F2242A5}"/>
              </a:ext>
            </a:extLst>
          </p:cNvPr>
          <p:cNvSpPr txBox="1"/>
          <p:nvPr/>
        </p:nvSpPr>
        <p:spPr>
          <a:xfrm>
            <a:off x="7105103" y="2793328"/>
            <a:ext cx="760499" cy="230832"/>
          </a:xfrm>
          <a:prstGeom prst="rect">
            <a:avLst/>
          </a:prstGeom>
          <a:noFill/>
          <a:ln>
            <a:noFill/>
          </a:ln>
        </p:spPr>
        <p:txBody>
          <a:bodyPr wrap="square" rtlCol="0">
            <a:spAutoFit/>
          </a:bodyPr>
          <a:lstStyle/>
          <a:p>
            <a:r>
              <a:rPr lang="en-US" sz="900" b="1" dirty="0">
                <a:solidFill>
                  <a:schemeClr val="tx2"/>
                </a:solidFill>
              </a:rPr>
              <a:t>Member</a:t>
            </a:r>
          </a:p>
        </p:txBody>
      </p:sp>
      <p:sp>
        <p:nvSpPr>
          <p:cNvPr id="92" name="TextBox 91">
            <a:extLst>
              <a:ext uri="{FF2B5EF4-FFF2-40B4-BE49-F238E27FC236}">
                <a16:creationId xmlns:a16="http://schemas.microsoft.com/office/drawing/2014/main" id="{7444EEBA-C05B-BF46-AAB2-741DA8C4D783}"/>
              </a:ext>
            </a:extLst>
          </p:cNvPr>
          <p:cNvSpPr txBox="1"/>
          <p:nvPr/>
        </p:nvSpPr>
        <p:spPr>
          <a:xfrm>
            <a:off x="7809887" y="2794526"/>
            <a:ext cx="760499" cy="230832"/>
          </a:xfrm>
          <a:prstGeom prst="rect">
            <a:avLst/>
          </a:prstGeom>
          <a:noFill/>
          <a:ln>
            <a:noFill/>
          </a:ln>
        </p:spPr>
        <p:txBody>
          <a:bodyPr wrap="square" rtlCol="0">
            <a:spAutoFit/>
          </a:bodyPr>
          <a:lstStyle/>
          <a:p>
            <a:r>
              <a:rPr lang="en-US" sz="900" b="1" dirty="0">
                <a:solidFill>
                  <a:schemeClr val="tx2"/>
                </a:solidFill>
              </a:rPr>
              <a:t>Provider</a:t>
            </a:r>
            <a:endParaRPr lang="en-US" sz="1050" b="1" dirty="0">
              <a:solidFill>
                <a:schemeClr val="tx2"/>
              </a:solidFill>
            </a:endParaRPr>
          </a:p>
        </p:txBody>
      </p:sp>
      <p:sp>
        <p:nvSpPr>
          <p:cNvPr id="97" name="Rectangle 96">
            <a:extLst>
              <a:ext uri="{FF2B5EF4-FFF2-40B4-BE49-F238E27FC236}">
                <a16:creationId xmlns:a16="http://schemas.microsoft.com/office/drawing/2014/main" id="{AAE2B857-D291-0544-A6C5-F8AC2F8F0872}"/>
              </a:ext>
            </a:extLst>
          </p:cNvPr>
          <p:cNvSpPr/>
          <p:nvPr/>
        </p:nvSpPr>
        <p:spPr>
          <a:xfrm>
            <a:off x="7748524" y="2849601"/>
            <a:ext cx="94845" cy="11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2"/>
              </a:solidFill>
            </a:endParaRPr>
          </a:p>
        </p:txBody>
      </p:sp>
      <p:sp>
        <p:nvSpPr>
          <p:cNvPr id="98" name="TextBox 97">
            <a:extLst>
              <a:ext uri="{FF2B5EF4-FFF2-40B4-BE49-F238E27FC236}">
                <a16:creationId xmlns:a16="http://schemas.microsoft.com/office/drawing/2014/main" id="{F2E681BE-44C6-1D4E-B48B-DB93A90FDF7B}"/>
              </a:ext>
            </a:extLst>
          </p:cNvPr>
          <p:cNvSpPr txBox="1"/>
          <p:nvPr/>
        </p:nvSpPr>
        <p:spPr>
          <a:xfrm>
            <a:off x="7104107" y="2979286"/>
            <a:ext cx="619724" cy="230832"/>
          </a:xfrm>
          <a:prstGeom prst="rect">
            <a:avLst/>
          </a:prstGeom>
          <a:noFill/>
          <a:ln>
            <a:noFill/>
          </a:ln>
        </p:spPr>
        <p:txBody>
          <a:bodyPr wrap="square" rtlCol="0">
            <a:spAutoFit/>
          </a:bodyPr>
          <a:lstStyle/>
          <a:p>
            <a:r>
              <a:rPr lang="en-US" sz="900" b="1" dirty="0">
                <a:solidFill>
                  <a:schemeClr val="tx2"/>
                </a:solidFill>
              </a:rPr>
              <a:t>Claims</a:t>
            </a:r>
            <a:endParaRPr lang="en-US" sz="1050" b="1" dirty="0">
              <a:solidFill>
                <a:schemeClr val="tx2"/>
              </a:solidFill>
            </a:endParaRPr>
          </a:p>
        </p:txBody>
      </p:sp>
      <p:pic>
        <p:nvPicPr>
          <p:cNvPr id="1026" name="Picture 2" descr="Image result for kubernetes icon">
            <a:extLst>
              <a:ext uri="{FF2B5EF4-FFF2-40B4-BE49-F238E27FC236}">
                <a16:creationId xmlns:a16="http://schemas.microsoft.com/office/drawing/2014/main" id="{879601EF-BB33-E342-85E3-5D2671C995F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775" y="2394402"/>
            <a:ext cx="375274" cy="364501"/>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a:extLst>
              <a:ext uri="{FF2B5EF4-FFF2-40B4-BE49-F238E27FC236}">
                <a16:creationId xmlns:a16="http://schemas.microsoft.com/office/drawing/2014/main" id="{9FDCBFC9-26C6-9441-93CB-16640C5D54CD}"/>
              </a:ext>
            </a:extLst>
          </p:cNvPr>
          <p:cNvSpPr/>
          <p:nvPr/>
        </p:nvSpPr>
        <p:spPr bwMode="auto">
          <a:xfrm>
            <a:off x="9233822" y="2627923"/>
            <a:ext cx="2548613" cy="1629301"/>
          </a:xfrm>
          <a:prstGeom prst="rect">
            <a:avLst/>
          </a:prstGeom>
          <a:noFill/>
          <a:ln w="76200" cmpd="sng">
            <a:solidFill>
              <a:schemeClr val="accent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rgbClr val="FFFFFF"/>
              </a:solidFill>
              <a:ea typeface="ＭＳ Ｐゴシック" charset="0"/>
              <a:cs typeface="ＭＳ Ｐゴシック" charset="0"/>
            </a:endParaRPr>
          </a:p>
        </p:txBody>
      </p:sp>
      <p:sp>
        <p:nvSpPr>
          <p:cNvPr id="102" name="TextBox 97">
            <a:extLst>
              <a:ext uri="{FF2B5EF4-FFF2-40B4-BE49-F238E27FC236}">
                <a16:creationId xmlns:a16="http://schemas.microsoft.com/office/drawing/2014/main" id="{88C20A96-0009-7F4F-B19D-13D48EA96C65}"/>
              </a:ext>
            </a:extLst>
          </p:cNvPr>
          <p:cNvSpPr txBox="1">
            <a:spLocks noChangeArrowheads="1"/>
          </p:cNvSpPr>
          <p:nvPr/>
        </p:nvSpPr>
        <p:spPr bwMode="auto">
          <a:xfrm>
            <a:off x="9756094" y="2411110"/>
            <a:ext cx="1068281" cy="40010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2000" b="1" dirty="0" err="1">
                <a:solidFill>
                  <a:srgbClr val="004875"/>
                </a:solidFill>
                <a:cs typeface="Geneva" charset="0"/>
              </a:rPr>
              <a:t>BDPaaS</a:t>
            </a:r>
            <a:endParaRPr lang="en-US" sz="2000" b="1" dirty="0">
              <a:solidFill>
                <a:srgbClr val="004875"/>
              </a:solidFill>
              <a:cs typeface="Geneva" charset="0"/>
            </a:endParaRPr>
          </a:p>
        </p:txBody>
      </p:sp>
      <p:pic>
        <p:nvPicPr>
          <p:cNvPr id="103" name="Picture 99" descr="security_blur.png">
            <a:extLst>
              <a:ext uri="{FF2B5EF4-FFF2-40B4-BE49-F238E27FC236}">
                <a16:creationId xmlns:a16="http://schemas.microsoft.com/office/drawing/2014/main" id="{EAF0E0CD-6933-724D-AB54-1DA6CD87E9B9}"/>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074077" y="2319724"/>
            <a:ext cx="447675" cy="4476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4" name="Rectangle 103">
            <a:extLst>
              <a:ext uri="{FF2B5EF4-FFF2-40B4-BE49-F238E27FC236}">
                <a16:creationId xmlns:a16="http://schemas.microsoft.com/office/drawing/2014/main" id="{7DC3E6BE-4CB8-5E48-A1C5-6934AD321F55}"/>
              </a:ext>
            </a:extLst>
          </p:cNvPr>
          <p:cNvSpPr/>
          <p:nvPr/>
        </p:nvSpPr>
        <p:spPr bwMode="auto">
          <a:xfrm>
            <a:off x="9421957" y="2784115"/>
            <a:ext cx="2147420" cy="574675"/>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p>
            <a:pPr algn="ctr" defTabSz="457189" eaLnBrk="1" hangingPunct="1">
              <a:defRPr/>
            </a:pPr>
            <a:endParaRPr lang="en-US">
              <a:solidFill>
                <a:schemeClr val="tx2"/>
              </a:solidFill>
              <a:ea typeface="ＭＳ Ｐゴシック" charset="0"/>
              <a:cs typeface="ＭＳ Ｐゴシック" charset="0"/>
            </a:endParaRPr>
          </a:p>
        </p:txBody>
      </p:sp>
      <p:pic>
        <p:nvPicPr>
          <p:cNvPr id="106" name="Picture 83" descr="spark.png">
            <a:extLst>
              <a:ext uri="{FF2B5EF4-FFF2-40B4-BE49-F238E27FC236}">
                <a16:creationId xmlns:a16="http://schemas.microsoft.com/office/drawing/2014/main" id="{6DE85892-5C41-7848-AA33-09D0C0F357F1}"/>
              </a:ext>
            </a:extLst>
          </p:cNvPr>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954004" y="2765594"/>
            <a:ext cx="47625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106" descr="2.png">
            <a:extLst>
              <a:ext uri="{FF2B5EF4-FFF2-40B4-BE49-F238E27FC236}">
                <a16:creationId xmlns:a16="http://schemas.microsoft.com/office/drawing/2014/main" id="{4081F978-68D3-B846-A7C4-2EE58979B9D2}"/>
              </a:ext>
            </a:extLst>
          </p:cNvPr>
          <p:cNvPicPr>
            <a:picLocks noChangeAspect="1"/>
          </p:cNvPicPr>
          <p:nvPr/>
        </p:nvPicPr>
        <p:blipFill>
          <a:blip r:embed="rId8"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9491574" y="2873015"/>
            <a:ext cx="351588" cy="274878"/>
          </a:xfrm>
          <a:prstGeom prst="rect">
            <a:avLst/>
          </a:prstGeom>
        </p:spPr>
      </p:pic>
      <p:sp>
        <p:nvSpPr>
          <p:cNvPr id="109" name="TextBox 133">
            <a:extLst>
              <a:ext uri="{FF2B5EF4-FFF2-40B4-BE49-F238E27FC236}">
                <a16:creationId xmlns:a16="http://schemas.microsoft.com/office/drawing/2014/main" id="{EEE13C9C-19DB-EE45-B319-3FCB6012788E}"/>
              </a:ext>
            </a:extLst>
          </p:cNvPr>
          <p:cNvSpPr txBox="1">
            <a:spLocks noChangeArrowheads="1"/>
          </p:cNvSpPr>
          <p:nvPr/>
        </p:nvSpPr>
        <p:spPr bwMode="auto">
          <a:xfrm>
            <a:off x="9228282" y="3120665"/>
            <a:ext cx="2157991" cy="276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dirty="0">
                <a:solidFill>
                  <a:schemeClr val="tx2"/>
                </a:solidFill>
                <a:cs typeface="Geneva" charset="0"/>
              </a:rPr>
              <a:t>Traditional Big Data Tools</a:t>
            </a:r>
          </a:p>
        </p:txBody>
      </p:sp>
      <p:pic>
        <p:nvPicPr>
          <p:cNvPr id="1028" name="Picture 4" descr="Image result for hive icon">
            <a:extLst>
              <a:ext uri="{FF2B5EF4-FFF2-40B4-BE49-F238E27FC236}">
                <a16:creationId xmlns:a16="http://schemas.microsoft.com/office/drawing/2014/main" id="{7741CD13-A2BB-6041-BDA0-3DC5DF970AC9}"/>
              </a:ext>
            </a:extLst>
          </p:cNvPr>
          <p:cNvPicPr>
            <a:picLocks noChangeAspect="1" noChangeArrowheads="1"/>
          </p:cNvPicPr>
          <p:nvPr/>
        </p:nvPicPr>
        <p:blipFill>
          <a:blip r:embed="rId17">
            <a:alphaModFix amt="50000"/>
            <a:extLst>
              <a:ext uri="{28A0092B-C50C-407E-A947-70E740481C1C}">
                <a14:useLocalDpi xmlns:a14="http://schemas.microsoft.com/office/drawing/2010/main" val="0"/>
              </a:ext>
            </a:extLst>
          </a:blip>
          <a:srcRect/>
          <a:stretch>
            <a:fillRect/>
          </a:stretch>
        </p:blipFill>
        <p:spPr bwMode="auto">
          <a:xfrm>
            <a:off x="10588977" y="2830449"/>
            <a:ext cx="400927" cy="360327"/>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CA2A1920-CB8A-6649-A02B-8BBF93A78878}"/>
              </a:ext>
            </a:extLst>
          </p:cNvPr>
          <p:cNvPicPr>
            <a:picLocks noChangeAspect="1"/>
          </p:cNvPicPr>
          <p:nvPr/>
        </p:nvPicPr>
        <p:blipFill>
          <a:blip r:embed="rId18">
            <a:alphaModFix amt="50000"/>
          </a:blip>
          <a:stretch>
            <a:fillRect/>
          </a:stretch>
        </p:blipFill>
        <p:spPr>
          <a:xfrm>
            <a:off x="11081473" y="2854211"/>
            <a:ext cx="448677" cy="349816"/>
          </a:xfrm>
          <a:prstGeom prst="rect">
            <a:avLst/>
          </a:prstGeom>
        </p:spPr>
      </p:pic>
      <p:sp>
        <p:nvSpPr>
          <p:cNvPr id="112" name="Rectangle 111">
            <a:extLst>
              <a:ext uri="{FF2B5EF4-FFF2-40B4-BE49-F238E27FC236}">
                <a16:creationId xmlns:a16="http://schemas.microsoft.com/office/drawing/2014/main" id="{8463BBA0-4EB1-E948-A329-887634139BF6}"/>
              </a:ext>
            </a:extLst>
          </p:cNvPr>
          <p:cNvSpPr/>
          <p:nvPr/>
        </p:nvSpPr>
        <p:spPr bwMode="auto">
          <a:xfrm>
            <a:off x="9322698" y="3424115"/>
            <a:ext cx="2372592" cy="35846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5613" eaLnBrk="1" hangingPunct="1">
              <a:defRPr/>
            </a:pPr>
            <a:r>
              <a:rPr lang="en-US" sz="1500" dirty="0">
                <a:solidFill>
                  <a:srgbClr val="FFFFFF"/>
                </a:solidFill>
                <a:latin typeface="Calibri" charset="0"/>
                <a:ea typeface="MS PGothic" charset="0"/>
                <a:cs typeface="Geneva" charset="0"/>
              </a:rPr>
              <a:t>YARN – Multi-tenant</a:t>
            </a:r>
          </a:p>
        </p:txBody>
      </p:sp>
      <p:sp>
        <p:nvSpPr>
          <p:cNvPr id="113" name="Rectangle 112">
            <a:extLst>
              <a:ext uri="{FF2B5EF4-FFF2-40B4-BE49-F238E27FC236}">
                <a16:creationId xmlns:a16="http://schemas.microsoft.com/office/drawing/2014/main" id="{1CE60E13-BB7A-0F46-A900-248EAEA7DAAD}"/>
              </a:ext>
            </a:extLst>
          </p:cNvPr>
          <p:cNvSpPr/>
          <p:nvPr/>
        </p:nvSpPr>
        <p:spPr bwMode="auto">
          <a:xfrm>
            <a:off x="9328341" y="3836162"/>
            <a:ext cx="2372592" cy="358467"/>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5613" eaLnBrk="1" hangingPunct="1">
              <a:defRPr/>
            </a:pPr>
            <a:r>
              <a:rPr lang="en-US" sz="1500" dirty="0">
                <a:solidFill>
                  <a:srgbClr val="FFFFFF"/>
                </a:solidFill>
                <a:latin typeface="Calibri" charset="0"/>
                <a:ea typeface="MS PGothic" charset="0"/>
                <a:cs typeface="Geneva" charset="0"/>
              </a:rPr>
              <a:t>Big Data Storage - </a:t>
            </a:r>
            <a:r>
              <a:rPr lang="en-US" sz="1500" dirty="0" err="1">
                <a:solidFill>
                  <a:srgbClr val="FFFFFF"/>
                </a:solidFill>
                <a:latin typeface="Calibri" charset="0"/>
                <a:ea typeface="MS PGothic" charset="0"/>
                <a:cs typeface="Geneva" charset="0"/>
              </a:rPr>
              <a:t>MapRFS</a:t>
            </a:r>
            <a:endParaRPr lang="en-US" sz="1500" dirty="0">
              <a:solidFill>
                <a:srgbClr val="FFFFFF"/>
              </a:solidFill>
              <a:latin typeface="Calibri" charset="0"/>
              <a:ea typeface="MS PGothic" charset="0"/>
              <a:cs typeface="Geneva" charset="0"/>
            </a:endParaRPr>
          </a:p>
        </p:txBody>
      </p:sp>
      <p:sp>
        <p:nvSpPr>
          <p:cNvPr id="110" name="Left-Right Arrow 109">
            <a:extLst>
              <a:ext uri="{FF2B5EF4-FFF2-40B4-BE49-F238E27FC236}">
                <a16:creationId xmlns:a16="http://schemas.microsoft.com/office/drawing/2014/main" id="{3CD4161F-8B0F-CE4A-91FE-70507C18DE41}"/>
              </a:ext>
            </a:extLst>
          </p:cNvPr>
          <p:cNvSpPr/>
          <p:nvPr/>
        </p:nvSpPr>
        <p:spPr>
          <a:xfrm>
            <a:off x="8726309" y="3351029"/>
            <a:ext cx="397789" cy="261527"/>
          </a:xfrm>
          <a:prstGeom prst="lef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pic>
        <p:nvPicPr>
          <p:cNvPr id="117" name="Picture 116" descr="down-arrow.png">
            <a:extLst>
              <a:ext uri="{FF2B5EF4-FFF2-40B4-BE49-F238E27FC236}">
                <a16:creationId xmlns:a16="http://schemas.microsoft.com/office/drawing/2014/main" id="{3F148373-CA04-F149-AA4D-786FFA77D52F}"/>
              </a:ext>
            </a:extLst>
          </p:cNvPr>
          <p:cNvPicPr>
            <a:picLocks noChangeAspect="1"/>
          </p:cNvPicPr>
          <p:nvPr/>
        </p:nvPicPr>
        <p:blipFill>
          <a:blip r:embed="rId5"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bwMode="auto">
          <a:xfrm>
            <a:off x="6330313" y="2128943"/>
            <a:ext cx="385046" cy="384935"/>
          </a:xfrm>
          <a:prstGeom prst="rect">
            <a:avLst/>
          </a:prstGeom>
          <a:noFill/>
          <a:ln>
            <a:noFill/>
          </a:ln>
        </p:spPr>
      </p:pic>
      <p:pic>
        <p:nvPicPr>
          <p:cNvPr id="118" name="Picture 4" descr="Image result for hive icon">
            <a:extLst>
              <a:ext uri="{FF2B5EF4-FFF2-40B4-BE49-F238E27FC236}">
                <a16:creationId xmlns:a16="http://schemas.microsoft.com/office/drawing/2014/main" id="{BBC02BD1-774A-5640-91C2-CC19B6792969}"/>
              </a:ext>
            </a:extLst>
          </p:cNvPr>
          <p:cNvPicPr>
            <a:picLocks noChangeAspect="1" noChangeArrowheads="1"/>
          </p:cNvPicPr>
          <p:nvPr/>
        </p:nvPicPr>
        <p:blipFill>
          <a:blip r:embed="rId17">
            <a:alphaModFix amt="50000"/>
            <a:extLst>
              <a:ext uri="{28A0092B-C50C-407E-A947-70E740481C1C}">
                <a14:useLocalDpi xmlns:a14="http://schemas.microsoft.com/office/drawing/2010/main" val="0"/>
              </a:ext>
            </a:extLst>
          </a:blip>
          <a:srcRect/>
          <a:stretch>
            <a:fillRect/>
          </a:stretch>
        </p:blipFill>
        <p:spPr bwMode="auto">
          <a:xfrm>
            <a:off x="1698739" y="2893799"/>
            <a:ext cx="400927" cy="360327"/>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a:extLst>
              <a:ext uri="{FF2B5EF4-FFF2-40B4-BE49-F238E27FC236}">
                <a16:creationId xmlns:a16="http://schemas.microsoft.com/office/drawing/2014/main" id="{122E2B78-C060-F24D-81FD-69121575EFD6}"/>
              </a:ext>
            </a:extLst>
          </p:cNvPr>
          <p:cNvSpPr/>
          <p:nvPr/>
        </p:nvSpPr>
        <p:spPr>
          <a:xfrm>
            <a:off x="7057439" y="3039111"/>
            <a:ext cx="94845" cy="11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2"/>
              </a:solidFill>
            </a:endParaRPr>
          </a:p>
        </p:txBody>
      </p:sp>
      <p:sp>
        <p:nvSpPr>
          <p:cNvPr id="120" name="TextBox 119">
            <a:extLst>
              <a:ext uri="{FF2B5EF4-FFF2-40B4-BE49-F238E27FC236}">
                <a16:creationId xmlns:a16="http://schemas.microsoft.com/office/drawing/2014/main" id="{0A2C8AF2-88E0-4D49-9B15-EEE8AED5D496}"/>
              </a:ext>
            </a:extLst>
          </p:cNvPr>
          <p:cNvSpPr txBox="1"/>
          <p:nvPr/>
        </p:nvSpPr>
        <p:spPr>
          <a:xfrm>
            <a:off x="7804241" y="2992082"/>
            <a:ext cx="760499" cy="230832"/>
          </a:xfrm>
          <a:prstGeom prst="rect">
            <a:avLst/>
          </a:prstGeom>
          <a:noFill/>
          <a:ln>
            <a:noFill/>
          </a:ln>
        </p:spPr>
        <p:txBody>
          <a:bodyPr wrap="square" rtlCol="0">
            <a:spAutoFit/>
          </a:bodyPr>
          <a:lstStyle/>
          <a:p>
            <a:r>
              <a:rPr lang="en-US" sz="900" b="1" dirty="0">
                <a:solidFill>
                  <a:schemeClr val="tx2"/>
                </a:solidFill>
              </a:rPr>
              <a:t>Clinical</a:t>
            </a:r>
            <a:endParaRPr lang="en-US" sz="1050" b="1" dirty="0">
              <a:solidFill>
                <a:schemeClr val="tx2"/>
              </a:solidFill>
            </a:endParaRPr>
          </a:p>
        </p:txBody>
      </p:sp>
      <p:sp>
        <p:nvSpPr>
          <p:cNvPr id="121" name="Rectangle 120">
            <a:extLst>
              <a:ext uri="{FF2B5EF4-FFF2-40B4-BE49-F238E27FC236}">
                <a16:creationId xmlns:a16="http://schemas.microsoft.com/office/drawing/2014/main" id="{95011722-5114-424A-907B-06AC68AFC935}"/>
              </a:ext>
            </a:extLst>
          </p:cNvPr>
          <p:cNvSpPr/>
          <p:nvPr/>
        </p:nvSpPr>
        <p:spPr>
          <a:xfrm>
            <a:off x="7742878" y="3047157"/>
            <a:ext cx="94845" cy="11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2"/>
              </a:solidFill>
            </a:endParaRPr>
          </a:p>
        </p:txBody>
      </p:sp>
      <p:pic>
        <p:nvPicPr>
          <p:cNvPr id="1030" name="Picture 6" descr="Image result for elasticsearch icon">
            <a:extLst>
              <a:ext uri="{FF2B5EF4-FFF2-40B4-BE49-F238E27FC236}">
                <a16:creationId xmlns:a16="http://schemas.microsoft.com/office/drawing/2014/main" id="{C7CFE617-1D23-0B40-A40A-44B3819C545F}"/>
              </a:ext>
            </a:extLst>
          </p:cNvPr>
          <p:cNvPicPr>
            <a:picLocks noChangeAspect="1" noChangeArrowheads="1"/>
          </p:cNvPicPr>
          <p:nvPr/>
        </p:nvPicPr>
        <p:blipFill>
          <a:blip r:embed="rId19">
            <a:alphaModFix amt="50000"/>
            <a:extLst>
              <a:ext uri="{28A0092B-C50C-407E-A947-70E740481C1C}">
                <a14:useLocalDpi xmlns:a14="http://schemas.microsoft.com/office/drawing/2010/main" val="0"/>
              </a:ext>
            </a:extLst>
          </a:blip>
          <a:srcRect/>
          <a:stretch>
            <a:fillRect/>
          </a:stretch>
        </p:blipFill>
        <p:spPr bwMode="auto">
          <a:xfrm>
            <a:off x="4940079" y="2877891"/>
            <a:ext cx="352063" cy="3520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ssandra icon">
            <a:extLst>
              <a:ext uri="{FF2B5EF4-FFF2-40B4-BE49-F238E27FC236}">
                <a16:creationId xmlns:a16="http://schemas.microsoft.com/office/drawing/2014/main" id="{95D94EB7-E5D9-234A-983E-306F3436468A}"/>
              </a:ext>
            </a:extLst>
          </p:cNvPr>
          <p:cNvPicPr>
            <a:picLocks noChangeAspect="1" noChangeArrowheads="1"/>
          </p:cNvPicPr>
          <p:nvPr/>
        </p:nvPicPr>
        <p:blipFill>
          <a:blip r:embed="rId20">
            <a:alphaModFix amt="50000"/>
            <a:extLst>
              <a:ext uri="{28A0092B-C50C-407E-A947-70E740481C1C}">
                <a14:useLocalDpi xmlns:a14="http://schemas.microsoft.com/office/drawing/2010/main" val="0"/>
              </a:ext>
            </a:extLst>
          </a:blip>
          <a:srcRect/>
          <a:stretch>
            <a:fillRect/>
          </a:stretch>
        </p:blipFill>
        <p:spPr bwMode="auto">
          <a:xfrm>
            <a:off x="4483288" y="2837458"/>
            <a:ext cx="417689" cy="280041"/>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10">
            <a:extLst>
              <a:ext uri="{FF2B5EF4-FFF2-40B4-BE49-F238E27FC236}">
                <a16:creationId xmlns:a16="http://schemas.microsoft.com/office/drawing/2014/main" id="{E2312DE3-CE81-D147-94C4-6F2D6E3BFB32}"/>
              </a:ext>
            </a:extLst>
          </p:cNvPr>
          <p:cNvPicPr>
            <a:picLocks noChangeAspect="1"/>
          </p:cNvPicPr>
          <p:nvPr/>
        </p:nvPicPr>
        <p:blipFill>
          <a:blip r:embed="rId21">
            <a:alphaModFix amt="50000"/>
          </a:blip>
          <a:stretch>
            <a:fillRect/>
          </a:stretch>
        </p:blipFill>
        <p:spPr>
          <a:xfrm>
            <a:off x="3881702" y="2875467"/>
            <a:ext cx="507217" cy="206787"/>
          </a:xfrm>
          <a:prstGeom prst="rect">
            <a:avLst/>
          </a:prstGeom>
        </p:spPr>
      </p:pic>
      <p:sp>
        <p:nvSpPr>
          <p:cNvPr id="125" name="Rectangle 124">
            <a:extLst>
              <a:ext uri="{FF2B5EF4-FFF2-40B4-BE49-F238E27FC236}">
                <a16:creationId xmlns:a16="http://schemas.microsoft.com/office/drawing/2014/main" id="{412AA582-B53A-DB4A-8E11-005ADCF568FA}"/>
              </a:ext>
            </a:extLst>
          </p:cNvPr>
          <p:cNvSpPr/>
          <p:nvPr/>
        </p:nvSpPr>
        <p:spPr>
          <a:xfrm>
            <a:off x="2864898" y="5499016"/>
            <a:ext cx="3907497" cy="449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bg1"/>
                </a:solidFill>
              </a:rPr>
              <a:t>Availability Zones – Optum Data Centers</a:t>
            </a:r>
          </a:p>
        </p:txBody>
      </p:sp>
      <p:sp>
        <p:nvSpPr>
          <p:cNvPr id="131" name="TextBox 126">
            <a:extLst>
              <a:ext uri="{FF2B5EF4-FFF2-40B4-BE49-F238E27FC236}">
                <a16:creationId xmlns:a16="http://schemas.microsoft.com/office/drawing/2014/main" id="{3E7038C0-41A4-A442-8720-E15383107606}"/>
              </a:ext>
            </a:extLst>
          </p:cNvPr>
          <p:cNvSpPr txBox="1">
            <a:spLocks noChangeArrowheads="1"/>
          </p:cNvSpPr>
          <p:nvPr/>
        </p:nvSpPr>
        <p:spPr bwMode="auto">
          <a:xfrm>
            <a:off x="2944008" y="4635535"/>
            <a:ext cx="639762" cy="276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8" tIns="45719" rIns="91438" bIns="45719">
            <a:spAutoFit/>
          </a:bodyPr>
          <a:lstStyle>
            <a:lvl1pPr defTabSz="455613">
              <a:defRPr sz="2400">
                <a:solidFill>
                  <a:schemeClr val="tx1"/>
                </a:solidFill>
                <a:latin typeface="Calibri" charset="0"/>
                <a:ea typeface="MS PGothic" charset="0"/>
                <a:cs typeface="MS PGothic" charset="0"/>
              </a:defRPr>
            </a:lvl1pPr>
            <a:lvl2pPr marL="742950" indent="-285750" defTabSz="455613">
              <a:defRPr sz="2400">
                <a:solidFill>
                  <a:schemeClr val="tx1"/>
                </a:solidFill>
                <a:latin typeface="Calibri" charset="0"/>
                <a:ea typeface="MS PGothic" charset="0"/>
                <a:cs typeface="MS PGothic" charset="0"/>
              </a:defRPr>
            </a:lvl2pPr>
            <a:lvl3pPr marL="1143000" indent="-228600" defTabSz="455613">
              <a:defRPr sz="2400">
                <a:solidFill>
                  <a:schemeClr val="tx1"/>
                </a:solidFill>
                <a:latin typeface="Calibri" charset="0"/>
                <a:ea typeface="MS PGothic" charset="0"/>
                <a:cs typeface="MS PGothic" charset="0"/>
              </a:defRPr>
            </a:lvl3pPr>
            <a:lvl4pPr marL="1600200" indent="-228600" defTabSz="455613">
              <a:defRPr sz="2400">
                <a:solidFill>
                  <a:schemeClr val="tx1"/>
                </a:solidFill>
                <a:latin typeface="Calibri" charset="0"/>
                <a:ea typeface="MS PGothic" charset="0"/>
                <a:cs typeface="MS PGothic" charset="0"/>
              </a:defRPr>
            </a:lvl4pPr>
            <a:lvl5pPr marL="2057400" indent="-228600" defTabSz="455613">
              <a:defRPr sz="2400">
                <a:solidFill>
                  <a:schemeClr val="tx1"/>
                </a:solidFill>
                <a:latin typeface="Calibri" charset="0"/>
                <a:ea typeface="MS PGothic" charset="0"/>
                <a:cs typeface="MS PGothic" charset="0"/>
              </a:defRPr>
            </a:lvl5pPr>
            <a:lvl6pPr marL="25146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defTabSz="455613"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1200" dirty="0">
                <a:solidFill>
                  <a:schemeClr val="tx2"/>
                </a:solidFill>
                <a:cs typeface="Geneva" charset="0"/>
              </a:rPr>
              <a:t>RAM</a:t>
            </a:r>
          </a:p>
        </p:txBody>
      </p:sp>
    </p:spTree>
    <p:extLst>
      <p:ext uri="{BB962C8B-B14F-4D97-AF65-F5344CB8AC3E}">
        <p14:creationId xmlns:p14="http://schemas.microsoft.com/office/powerpoint/2010/main" val="910933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D402-3593-2246-A62C-F6A66C0347B2}"/>
              </a:ext>
            </a:extLst>
          </p:cNvPr>
          <p:cNvSpPr>
            <a:spLocks noGrp="1"/>
          </p:cNvSpPr>
          <p:nvPr>
            <p:ph type="title"/>
          </p:nvPr>
        </p:nvSpPr>
        <p:spPr>
          <a:xfrm>
            <a:off x="495300" y="0"/>
            <a:ext cx="8840611" cy="1074058"/>
          </a:xfrm>
        </p:spPr>
        <p:txBody>
          <a:bodyPr/>
          <a:lstStyle/>
          <a:p>
            <a:r>
              <a:rPr lang="en-US" dirty="0"/>
              <a:t>How to Run Data Centric Tools in OSFI</a:t>
            </a:r>
          </a:p>
        </p:txBody>
      </p:sp>
      <p:sp>
        <p:nvSpPr>
          <p:cNvPr id="3" name="Slide Number Placeholder 2">
            <a:extLst>
              <a:ext uri="{FF2B5EF4-FFF2-40B4-BE49-F238E27FC236}">
                <a16:creationId xmlns:a16="http://schemas.microsoft.com/office/drawing/2014/main" id="{601B9307-68C7-B64A-8E5D-0D04F3E2C94D}"/>
              </a:ext>
            </a:extLst>
          </p:cNvPr>
          <p:cNvSpPr>
            <a:spLocks noGrp="1"/>
          </p:cNvSpPr>
          <p:nvPr>
            <p:ph type="sldNum" sz="quarter" idx="12"/>
          </p:nvPr>
        </p:nvSpPr>
        <p:spPr/>
        <p:txBody>
          <a:bodyPr/>
          <a:lstStyle/>
          <a:p>
            <a:fld id="{3310D8EA-3107-4873-B9AB-DD7D3E79053A}" type="slidenum">
              <a:rPr lang="en-US" smtClean="0"/>
              <a:t>28</a:t>
            </a:fld>
            <a:endParaRPr lang="en-US"/>
          </a:p>
        </p:txBody>
      </p:sp>
      <p:sp>
        <p:nvSpPr>
          <p:cNvPr id="4" name="Footer Placeholder 3">
            <a:extLst>
              <a:ext uri="{FF2B5EF4-FFF2-40B4-BE49-F238E27FC236}">
                <a16:creationId xmlns:a16="http://schemas.microsoft.com/office/drawing/2014/main" id="{C00B99E5-580E-034D-8283-45DA80D841A8}"/>
              </a:ext>
            </a:extLst>
          </p:cNvPr>
          <p:cNvSpPr>
            <a:spLocks noGrp="1"/>
          </p:cNvSpPr>
          <p:nvPr>
            <p:ph type="ftr" sz="quarter" idx="3"/>
          </p:nvPr>
        </p:nvSpPr>
        <p:spPr/>
        <p:txBody>
          <a:bodyPr/>
          <a:lstStyle/>
          <a:p>
            <a:r>
              <a:rPr lang="en-US"/>
              <a:t>Confidential property of Optum. Do not distribute or reproduce without express permission from Optum.</a:t>
            </a:r>
          </a:p>
        </p:txBody>
      </p:sp>
      <p:pic>
        <p:nvPicPr>
          <p:cNvPr id="3074" name="Picture 2" descr="Image result for github icon">
            <a:extLst>
              <a:ext uri="{FF2B5EF4-FFF2-40B4-BE49-F238E27FC236}">
                <a16:creationId xmlns:a16="http://schemas.microsoft.com/office/drawing/2014/main" id="{A799BFA7-478A-1347-8C2C-35CA9308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909710"/>
            <a:ext cx="903111" cy="9031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jenkins icon">
            <a:extLst>
              <a:ext uri="{FF2B5EF4-FFF2-40B4-BE49-F238E27FC236}">
                <a16:creationId xmlns:a16="http://schemas.microsoft.com/office/drawing/2014/main" id="{50C2275C-91EF-7D47-BA4B-1C2210AF1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549" y="2909710"/>
            <a:ext cx="719943" cy="9962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helm kubernetes icon">
            <a:extLst>
              <a:ext uri="{FF2B5EF4-FFF2-40B4-BE49-F238E27FC236}">
                <a16:creationId xmlns:a16="http://schemas.microsoft.com/office/drawing/2014/main" id="{7A4011C1-A9F7-D841-B52F-24787F2CC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313" y="2778125"/>
            <a:ext cx="1259416" cy="12594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kubernetes icon">
            <a:extLst>
              <a:ext uri="{FF2B5EF4-FFF2-40B4-BE49-F238E27FC236}">
                <a16:creationId xmlns:a16="http://schemas.microsoft.com/office/drawing/2014/main" id="{C70172E4-3795-B44F-A800-A2293FDD6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107" y="2957949"/>
            <a:ext cx="830473" cy="8066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49239C8-8314-944C-9CC2-AF00D3EDB54E}"/>
              </a:ext>
            </a:extLst>
          </p:cNvPr>
          <p:cNvSpPr/>
          <p:nvPr/>
        </p:nvSpPr>
        <p:spPr>
          <a:xfrm>
            <a:off x="6581419" y="1964269"/>
            <a:ext cx="2435930" cy="1512711"/>
          </a:xfrm>
          <a:prstGeom prst="rect">
            <a:avLst/>
          </a:prstGeom>
          <a:noFill/>
          <a:ln>
            <a:solidFill>
              <a:srgbClr val="C560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7" name="Snip Single Corner Rectangle 6">
            <a:extLst>
              <a:ext uri="{FF2B5EF4-FFF2-40B4-BE49-F238E27FC236}">
                <a16:creationId xmlns:a16="http://schemas.microsoft.com/office/drawing/2014/main" id="{5B0E96C3-3C23-0142-A955-444357BCCD5D}"/>
              </a:ext>
            </a:extLst>
          </p:cNvPr>
          <p:cNvSpPr/>
          <p:nvPr/>
        </p:nvSpPr>
        <p:spPr>
          <a:xfrm>
            <a:off x="6841063" y="2111024"/>
            <a:ext cx="886178" cy="564444"/>
          </a:xfrm>
          <a:prstGeom prst="snip1Rect">
            <a:avLst/>
          </a:prstGeom>
          <a:solidFill>
            <a:srgbClr val="E670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Master</a:t>
            </a:r>
          </a:p>
        </p:txBody>
      </p:sp>
      <p:sp>
        <p:nvSpPr>
          <p:cNvPr id="12" name="Snip Single Corner Rectangle 11">
            <a:extLst>
              <a:ext uri="{FF2B5EF4-FFF2-40B4-BE49-F238E27FC236}">
                <a16:creationId xmlns:a16="http://schemas.microsoft.com/office/drawing/2014/main" id="{BBCA9C2E-C015-5240-85BA-AF91AF344454}"/>
              </a:ext>
            </a:extLst>
          </p:cNvPr>
          <p:cNvSpPr/>
          <p:nvPr/>
        </p:nvSpPr>
        <p:spPr>
          <a:xfrm>
            <a:off x="7953019" y="2111024"/>
            <a:ext cx="886178" cy="564444"/>
          </a:xfrm>
          <a:prstGeom prst="snip1Rect">
            <a:avLst/>
          </a:prstGeom>
          <a:solidFill>
            <a:srgbClr val="E670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Worker</a:t>
            </a:r>
          </a:p>
        </p:txBody>
      </p:sp>
      <p:sp>
        <p:nvSpPr>
          <p:cNvPr id="13" name="Snip Single Corner Rectangle 12">
            <a:extLst>
              <a:ext uri="{FF2B5EF4-FFF2-40B4-BE49-F238E27FC236}">
                <a16:creationId xmlns:a16="http://schemas.microsoft.com/office/drawing/2014/main" id="{FFA02CC1-F10D-CC48-859A-CF0E0739BD30}"/>
              </a:ext>
            </a:extLst>
          </p:cNvPr>
          <p:cNvSpPr/>
          <p:nvPr/>
        </p:nvSpPr>
        <p:spPr>
          <a:xfrm>
            <a:off x="7953019" y="2819401"/>
            <a:ext cx="886178" cy="564444"/>
          </a:xfrm>
          <a:prstGeom prst="snip1Rect">
            <a:avLst/>
          </a:prstGeom>
          <a:solidFill>
            <a:srgbClr val="E670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Worker</a:t>
            </a:r>
          </a:p>
        </p:txBody>
      </p:sp>
      <p:pic>
        <p:nvPicPr>
          <p:cNvPr id="3080" name="Picture 8" descr="Image result for hadoop spark icon">
            <a:extLst>
              <a:ext uri="{FF2B5EF4-FFF2-40B4-BE49-F238E27FC236}">
                <a16:creationId xmlns:a16="http://schemas.microsoft.com/office/drawing/2014/main" id="{C9C2A6D7-7DAC-734A-B817-B9963BF2B0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2149" y="2794200"/>
            <a:ext cx="857250" cy="44654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hive hadoop icon">
            <a:extLst>
              <a:ext uri="{FF2B5EF4-FFF2-40B4-BE49-F238E27FC236}">
                <a16:creationId xmlns:a16="http://schemas.microsoft.com/office/drawing/2014/main" id="{5C43C764-748F-3548-8917-EE9850211A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4091" y="3801966"/>
            <a:ext cx="895350" cy="80468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2BFE588-B768-454E-AB51-1C09F8AA8040}"/>
              </a:ext>
            </a:extLst>
          </p:cNvPr>
          <p:cNvSpPr/>
          <p:nvPr/>
        </p:nvSpPr>
        <p:spPr>
          <a:xfrm>
            <a:off x="6578244" y="3711531"/>
            <a:ext cx="1148997" cy="1187850"/>
          </a:xfrm>
          <a:prstGeom prst="rect">
            <a:avLst/>
          </a:prstGeom>
          <a:noFill/>
          <a:ln>
            <a:solidFill>
              <a:srgbClr val="C560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8" name="TextBox 7">
            <a:extLst>
              <a:ext uri="{FF2B5EF4-FFF2-40B4-BE49-F238E27FC236}">
                <a16:creationId xmlns:a16="http://schemas.microsoft.com/office/drawing/2014/main" id="{FAAC3CF9-660C-B340-9D8C-D041AE9DFC98}"/>
              </a:ext>
            </a:extLst>
          </p:cNvPr>
          <p:cNvSpPr txBox="1"/>
          <p:nvPr/>
        </p:nvSpPr>
        <p:spPr>
          <a:xfrm>
            <a:off x="6836312" y="4606648"/>
            <a:ext cx="652743" cy="307777"/>
          </a:xfrm>
          <a:prstGeom prst="rect">
            <a:avLst/>
          </a:prstGeom>
          <a:noFill/>
        </p:spPr>
        <p:txBody>
          <a:bodyPr wrap="none" rtlCol="0">
            <a:spAutoFit/>
          </a:bodyPr>
          <a:lstStyle/>
          <a:p>
            <a:r>
              <a:rPr lang="en-US" sz="1400" b="1" dirty="0"/>
              <a:t>LLAP</a:t>
            </a:r>
          </a:p>
        </p:txBody>
      </p:sp>
      <p:sp>
        <p:nvSpPr>
          <p:cNvPr id="19" name="Rectangle 18">
            <a:extLst>
              <a:ext uri="{FF2B5EF4-FFF2-40B4-BE49-F238E27FC236}">
                <a16:creationId xmlns:a16="http://schemas.microsoft.com/office/drawing/2014/main" id="{BD68104E-8AF2-E74A-8D99-D37D7B0230B4}"/>
              </a:ext>
            </a:extLst>
          </p:cNvPr>
          <p:cNvSpPr/>
          <p:nvPr/>
        </p:nvSpPr>
        <p:spPr>
          <a:xfrm>
            <a:off x="7868352" y="3711531"/>
            <a:ext cx="1148997" cy="1187850"/>
          </a:xfrm>
          <a:prstGeom prst="rect">
            <a:avLst/>
          </a:prstGeom>
          <a:noFill/>
          <a:ln>
            <a:solidFill>
              <a:srgbClr val="C560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pic>
        <p:nvPicPr>
          <p:cNvPr id="3084" name="Picture 12" descr="Image result for jupyter icon">
            <a:extLst>
              <a:ext uri="{FF2B5EF4-FFF2-40B4-BE49-F238E27FC236}">
                <a16:creationId xmlns:a16="http://schemas.microsoft.com/office/drawing/2014/main" id="{5E3C2260-BF7F-7043-B44C-852D856F90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4841" y="3828204"/>
            <a:ext cx="445398" cy="44539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python icon">
            <a:extLst>
              <a:ext uri="{FF2B5EF4-FFF2-40B4-BE49-F238E27FC236}">
                <a16:creationId xmlns:a16="http://schemas.microsoft.com/office/drawing/2014/main" id="{CC1DCC40-5CB2-054B-9C0A-0E18249982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5309" y="4272917"/>
            <a:ext cx="521120" cy="521120"/>
          </a:xfrm>
          <a:prstGeom prst="rect">
            <a:avLst/>
          </a:prstGeom>
          <a:noFill/>
          <a:extLst>
            <a:ext uri="{909E8E84-426E-40DD-AFC4-6F175D3DCCD1}">
              <a14:hiddenFill xmlns:a14="http://schemas.microsoft.com/office/drawing/2010/main">
                <a:solidFill>
                  <a:srgbClr val="FFFFFF"/>
                </a:solidFill>
              </a14:hiddenFill>
            </a:ext>
          </a:extLst>
        </p:spPr>
      </p:pic>
      <p:sp>
        <p:nvSpPr>
          <p:cNvPr id="10" name="Left Bracket 9">
            <a:extLst>
              <a:ext uri="{FF2B5EF4-FFF2-40B4-BE49-F238E27FC236}">
                <a16:creationId xmlns:a16="http://schemas.microsoft.com/office/drawing/2014/main" id="{815F1250-18C3-EC40-8CE3-9BB21BA007D1}"/>
              </a:ext>
            </a:extLst>
          </p:cNvPr>
          <p:cNvSpPr/>
          <p:nvPr/>
        </p:nvSpPr>
        <p:spPr>
          <a:xfrm>
            <a:off x="9744420" y="1964269"/>
            <a:ext cx="144644" cy="3059286"/>
          </a:xfrm>
          <a:prstGeom prst="leftBracket">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4C0BB2B9-D450-4140-B914-F9034D02F415}"/>
              </a:ext>
            </a:extLst>
          </p:cNvPr>
          <p:cNvSpPr txBox="1"/>
          <p:nvPr/>
        </p:nvSpPr>
        <p:spPr>
          <a:xfrm>
            <a:off x="9860242" y="2113113"/>
            <a:ext cx="1719737" cy="2677656"/>
          </a:xfrm>
          <a:prstGeom prst="rect">
            <a:avLst/>
          </a:prstGeom>
          <a:noFill/>
        </p:spPr>
        <p:txBody>
          <a:bodyPr wrap="square" rtlCol="0">
            <a:spAutoFit/>
          </a:bodyPr>
          <a:lstStyle/>
          <a:p>
            <a:pPr marL="285750" indent="-285750">
              <a:buFont typeface="Wingdings" pitchFamily="2" charset="2"/>
              <a:buChar char="v"/>
            </a:pPr>
            <a:r>
              <a:rPr lang="en-US" sz="1200" b="1" dirty="0"/>
              <a:t>HDFS with S3</a:t>
            </a:r>
          </a:p>
          <a:p>
            <a:endParaRPr lang="en-US" sz="1200" b="1" dirty="0"/>
          </a:p>
          <a:p>
            <a:endParaRPr lang="en-US" sz="1200" b="1" dirty="0"/>
          </a:p>
          <a:p>
            <a:pPr marL="285750" indent="-285750">
              <a:buFont typeface="Wingdings" pitchFamily="2" charset="2"/>
              <a:buChar char="v"/>
            </a:pPr>
            <a:r>
              <a:rPr lang="en-US" sz="1200" b="1" dirty="0" err="1"/>
              <a:t>MapRFS</a:t>
            </a:r>
            <a:r>
              <a:rPr lang="en-US" sz="1200" b="1" dirty="0"/>
              <a:t> / </a:t>
            </a:r>
            <a:r>
              <a:rPr lang="en-US" sz="1200" b="1" dirty="0" err="1"/>
              <a:t>BDPaaS</a:t>
            </a:r>
            <a:endParaRPr lang="en-US" sz="1200" b="1" dirty="0"/>
          </a:p>
          <a:p>
            <a:endParaRPr lang="en-US" sz="1200" b="1" dirty="0"/>
          </a:p>
          <a:p>
            <a:pPr marL="285750" indent="-285750">
              <a:buFont typeface="Wingdings" pitchFamily="2" charset="2"/>
              <a:buChar char="v"/>
            </a:pPr>
            <a:r>
              <a:rPr lang="en-US" sz="1200" b="1" dirty="0"/>
              <a:t>ISCSI Block Storage - Flash</a:t>
            </a:r>
          </a:p>
          <a:p>
            <a:pPr marL="285750" indent="-285750">
              <a:buFont typeface="Wingdings" pitchFamily="2" charset="2"/>
              <a:buChar char="v"/>
            </a:pPr>
            <a:endParaRPr lang="en-US" sz="1200" b="1" dirty="0"/>
          </a:p>
          <a:p>
            <a:pPr marL="285750" indent="-285750">
              <a:buFont typeface="Wingdings" pitchFamily="2" charset="2"/>
              <a:buChar char="v"/>
            </a:pPr>
            <a:r>
              <a:rPr lang="en-US" sz="1200" b="1" dirty="0"/>
              <a:t>NFS NAS/Flash</a:t>
            </a:r>
          </a:p>
          <a:p>
            <a:endParaRPr lang="en-US" sz="1200" b="1" dirty="0"/>
          </a:p>
          <a:p>
            <a:endParaRPr lang="en-US" sz="1200" b="1" dirty="0"/>
          </a:p>
          <a:p>
            <a:pPr marL="285750" indent="-285750">
              <a:buFont typeface="Wingdings" pitchFamily="2" charset="2"/>
              <a:buChar char="v"/>
            </a:pPr>
            <a:r>
              <a:rPr lang="en-US" sz="1200" b="1" dirty="0"/>
              <a:t>Optum Object-Store</a:t>
            </a:r>
          </a:p>
        </p:txBody>
      </p:sp>
      <p:sp>
        <p:nvSpPr>
          <p:cNvPr id="11" name="Right Arrow 10">
            <a:extLst>
              <a:ext uri="{FF2B5EF4-FFF2-40B4-BE49-F238E27FC236}">
                <a16:creationId xmlns:a16="http://schemas.microsoft.com/office/drawing/2014/main" id="{DE6C6B97-D27B-D344-9C98-C5D448C8646D}"/>
              </a:ext>
            </a:extLst>
          </p:cNvPr>
          <p:cNvSpPr/>
          <p:nvPr/>
        </p:nvSpPr>
        <p:spPr>
          <a:xfrm>
            <a:off x="1591733" y="3263320"/>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6" name="Right Arrow 25">
            <a:extLst>
              <a:ext uri="{FF2B5EF4-FFF2-40B4-BE49-F238E27FC236}">
                <a16:creationId xmlns:a16="http://schemas.microsoft.com/office/drawing/2014/main" id="{0A7A37BF-6C3D-9848-A74C-AE2B2BE71B18}"/>
              </a:ext>
            </a:extLst>
          </p:cNvPr>
          <p:cNvSpPr/>
          <p:nvPr/>
        </p:nvSpPr>
        <p:spPr>
          <a:xfrm>
            <a:off x="3007482" y="3265508"/>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Right Arrow 26">
            <a:extLst>
              <a:ext uri="{FF2B5EF4-FFF2-40B4-BE49-F238E27FC236}">
                <a16:creationId xmlns:a16="http://schemas.microsoft.com/office/drawing/2014/main" id="{33B64EF8-7D0D-B048-824E-892C0E514994}"/>
              </a:ext>
            </a:extLst>
          </p:cNvPr>
          <p:cNvSpPr/>
          <p:nvPr/>
        </p:nvSpPr>
        <p:spPr>
          <a:xfrm>
            <a:off x="4605807" y="3263320"/>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Right Arrow 27">
            <a:extLst>
              <a:ext uri="{FF2B5EF4-FFF2-40B4-BE49-F238E27FC236}">
                <a16:creationId xmlns:a16="http://schemas.microsoft.com/office/drawing/2014/main" id="{FEBBC150-32C6-2F44-A1E3-D17D2D6EAC6C}"/>
              </a:ext>
            </a:extLst>
          </p:cNvPr>
          <p:cNvSpPr/>
          <p:nvPr/>
        </p:nvSpPr>
        <p:spPr>
          <a:xfrm rot="20017846">
            <a:off x="5886178" y="2899223"/>
            <a:ext cx="579802" cy="14730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9" name="Right Arrow 28">
            <a:extLst>
              <a:ext uri="{FF2B5EF4-FFF2-40B4-BE49-F238E27FC236}">
                <a16:creationId xmlns:a16="http://schemas.microsoft.com/office/drawing/2014/main" id="{88725CDC-2EDB-344E-BA45-5AF9FF549EA1}"/>
              </a:ext>
            </a:extLst>
          </p:cNvPr>
          <p:cNvSpPr/>
          <p:nvPr/>
        </p:nvSpPr>
        <p:spPr>
          <a:xfrm rot="2120791">
            <a:off x="5782765" y="3787023"/>
            <a:ext cx="612421" cy="17566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30" name="Right Arrow 29">
            <a:extLst>
              <a:ext uri="{FF2B5EF4-FFF2-40B4-BE49-F238E27FC236}">
                <a16:creationId xmlns:a16="http://schemas.microsoft.com/office/drawing/2014/main" id="{F8EE6731-8685-A34D-B78E-69870EF66392}"/>
              </a:ext>
            </a:extLst>
          </p:cNvPr>
          <p:cNvSpPr/>
          <p:nvPr/>
        </p:nvSpPr>
        <p:spPr>
          <a:xfrm>
            <a:off x="9218079" y="2755549"/>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31" name="Right Arrow 30">
            <a:extLst>
              <a:ext uri="{FF2B5EF4-FFF2-40B4-BE49-F238E27FC236}">
                <a16:creationId xmlns:a16="http://schemas.microsoft.com/office/drawing/2014/main" id="{F0783568-6D15-3344-800A-3996E7540A09}"/>
              </a:ext>
            </a:extLst>
          </p:cNvPr>
          <p:cNvSpPr/>
          <p:nvPr/>
        </p:nvSpPr>
        <p:spPr>
          <a:xfrm>
            <a:off x="9165339" y="4138365"/>
            <a:ext cx="383823" cy="16709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14" name="TextBox 13">
            <a:extLst>
              <a:ext uri="{FF2B5EF4-FFF2-40B4-BE49-F238E27FC236}">
                <a16:creationId xmlns:a16="http://schemas.microsoft.com/office/drawing/2014/main" id="{FC760140-718F-9A41-9E36-9675E96587A2}"/>
              </a:ext>
            </a:extLst>
          </p:cNvPr>
          <p:cNvSpPr txBox="1"/>
          <p:nvPr/>
        </p:nvSpPr>
        <p:spPr>
          <a:xfrm>
            <a:off x="377748" y="3979479"/>
            <a:ext cx="1213985" cy="1107996"/>
          </a:xfrm>
          <a:prstGeom prst="rect">
            <a:avLst/>
          </a:prstGeom>
          <a:noFill/>
        </p:spPr>
        <p:txBody>
          <a:bodyPr wrap="square" rtlCol="0">
            <a:spAutoFit/>
          </a:bodyPr>
          <a:lstStyle/>
          <a:p>
            <a:pPr marL="171450" indent="-171450">
              <a:buFont typeface="Arial" panose="020B0604020202020204" pitchFamily="34" charset="0"/>
              <a:buChar char="•"/>
            </a:pPr>
            <a:r>
              <a:rPr lang="en-US" sz="1100" b="1" dirty="0"/>
              <a:t>Clone Optum Chart repo</a:t>
            </a:r>
          </a:p>
          <a:p>
            <a:pPr marL="171450" indent="-171450">
              <a:buFont typeface="Arial" panose="020B0604020202020204" pitchFamily="34" charset="0"/>
              <a:buChar char="•"/>
            </a:pPr>
            <a:endParaRPr lang="en-US" sz="1100" b="1" dirty="0"/>
          </a:p>
          <a:p>
            <a:pPr marL="171450" indent="-171450">
              <a:buFont typeface="Arial" panose="020B0604020202020204" pitchFamily="34" charset="0"/>
              <a:buChar char="•"/>
            </a:pPr>
            <a:r>
              <a:rPr lang="en-US" sz="1100" b="1" dirty="0"/>
              <a:t>Customize Charts</a:t>
            </a:r>
          </a:p>
        </p:txBody>
      </p:sp>
      <p:sp>
        <p:nvSpPr>
          <p:cNvPr id="33" name="TextBox 32">
            <a:extLst>
              <a:ext uri="{FF2B5EF4-FFF2-40B4-BE49-F238E27FC236}">
                <a16:creationId xmlns:a16="http://schemas.microsoft.com/office/drawing/2014/main" id="{53985A22-662C-FC4C-9896-7CF75AEAFB85}"/>
              </a:ext>
            </a:extLst>
          </p:cNvPr>
          <p:cNvSpPr txBox="1"/>
          <p:nvPr/>
        </p:nvSpPr>
        <p:spPr>
          <a:xfrm>
            <a:off x="1962691" y="3979479"/>
            <a:ext cx="1213985" cy="769441"/>
          </a:xfrm>
          <a:prstGeom prst="rect">
            <a:avLst/>
          </a:prstGeom>
          <a:noFill/>
        </p:spPr>
        <p:txBody>
          <a:bodyPr wrap="square" rtlCol="0">
            <a:spAutoFit/>
          </a:bodyPr>
          <a:lstStyle/>
          <a:p>
            <a:pPr marL="171450" indent="-171450">
              <a:buFont typeface="Arial" panose="020B0604020202020204" pitchFamily="34" charset="0"/>
              <a:buChar char="•"/>
            </a:pPr>
            <a:r>
              <a:rPr lang="en-US" sz="1100" b="1" dirty="0"/>
              <a:t>Create and test build pipeline</a:t>
            </a:r>
          </a:p>
          <a:p>
            <a:endParaRPr lang="en-US" sz="1100" b="1" dirty="0"/>
          </a:p>
        </p:txBody>
      </p:sp>
      <p:sp>
        <p:nvSpPr>
          <p:cNvPr id="34" name="TextBox 33">
            <a:extLst>
              <a:ext uri="{FF2B5EF4-FFF2-40B4-BE49-F238E27FC236}">
                <a16:creationId xmlns:a16="http://schemas.microsoft.com/office/drawing/2014/main" id="{DB4B75C0-6779-8346-B7B0-6BEA20B18123}"/>
              </a:ext>
            </a:extLst>
          </p:cNvPr>
          <p:cNvSpPr txBox="1"/>
          <p:nvPr/>
        </p:nvSpPr>
        <p:spPr>
          <a:xfrm>
            <a:off x="3426093" y="3982679"/>
            <a:ext cx="1213985" cy="1107996"/>
          </a:xfrm>
          <a:prstGeom prst="rect">
            <a:avLst/>
          </a:prstGeom>
          <a:noFill/>
        </p:spPr>
        <p:txBody>
          <a:bodyPr wrap="square" rtlCol="0">
            <a:spAutoFit/>
          </a:bodyPr>
          <a:lstStyle/>
          <a:p>
            <a:pPr marL="171450" indent="-171450">
              <a:buFont typeface="Arial" panose="020B0604020202020204" pitchFamily="34" charset="0"/>
              <a:buChar char="•"/>
            </a:pPr>
            <a:r>
              <a:rPr lang="en-US" sz="1100" b="1" dirty="0"/>
              <a:t>Deploy applications</a:t>
            </a:r>
          </a:p>
          <a:p>
            <a:pPr marL="171450" indent="-171450">
              <a:buFont typeface="Arial" panose="020B0604020202020204" pitchFamily="34" charset="0"/>
              <a:buChar char="•"/>
            </a:pPr>
            <a:endParaRPr lang="en-US" sz="1100" b="1" dirty="0"/>
          </a:p>
          <a:p>
            <a:pPr marL="171450" indent="-171450">
              <a:buFont typeface="Arial" panose="020B0604020202020204" pitchFamily="34" charset="0"/>
              <a:buChar char="•"/>
            </a:pPr>
            <a:r>
              <a:rPr lang="en-US" sz="1100" b="1" dirty="0"/>
              <a:t>Manage versions</a:t>
            </a:r>
          </a:p>
          <a:p>
            <a:endParaRPr lang="en-US" sz="1100" b="1" dirty="0"/>
          </a:p>
        </p:txBody>
      </p:sp>
      <p:sp>
        <p:nvSpPr>
          <p:cNvPr id="35" name="TextBox 34">
            <a:extLst>
              <a:ext uri="{FF2B5EF4-FFF2-40B4-BE49-F238E27FC236}">
                <a16:creationId xmlns:a16="http://schemas.microsoft.com/office/drawing/2014/main" id="{150B8764-BFAF-FB48-82C6-6539CF8C4778}"/>
              </a:ext>
            </a:extLst>
          </p:cNvPr>
          <p:cNvSpPr txBox="1"/>
          <p:nvPr/>
        </p:nvSpPr>
        <p:spPr>
          <a:xfrm>
            <a:off x="7280933" y="5080000"/>
            <a:ext cx="1213985" cy="430887"/>
          </a:xfrm>
          <a:prstGeom prst="rect">
            <a:avLst/>
          </a:prstGeom>
          <a:noFill/>
        </p:spPr>
        <p:txBody>
          <a:bodyPr wrap="square" rtlCol="0">
            <a:spAutoFit/>
          </a:bodyPr>
          <a:lstStyle/>
          <a:p>
            <a:r>
              <a:rPr lang="en-US" sz="1100" b="1" dirty="0"/>
              <a:t>Applications</a:t>
            </a:r>
          </a:p>
          <a:p>
            <a:endParaRPr lang="en-US" sz="1100" b="1" dirty="0"/>
          </a:p>
        </p:txBody>
      </p:sp>
      <p:sp>
        <p:nvSpPr>
          <p:cNvPr id="36" name="TextBox 35">
            <a:extLst>
              <a:ext uri="{FF2B5EF4-FFF2-40B4-BE49-F238E27FC236}">
                <a16:creationId xmlns:a16="http://schemas.microsoft.com/office/drawing/2014/main" id="{9468619D-6885-244F-A072-B46B6436BE0B}"/>
              </a:ext>
            </a:extLst>
          </p:cNvPr>
          <p:cNvSpPr txBox="1"/>
          <p:nvPr/>
        </p:nvSpPr>
        <p:spPr>
          <a:xfrm>
            <a:off x="10006464" y="5079999"/>
            <a:ext cx="1213985" cy="430887"/>
          </a:xfrm>
          <a:prstGeom prst="rect">
            <a:avLst/>
          </a:prstGeom>
          <a:noFill/>
        </p:spPr>
        <p:txBody>
          <a:bodyPr wrap="square" rtlCol="0">
            <a:spAutoFit/>
          </a:bodyPr>
          <a:lstStyle/>
          <a:p>
            <a:r>
              <a:rPr lang="en-US" sz="1100" b="1" dirty="0"/>
              <a:t>Big Data Store</a:t>
            </a:r>
          </a:p>
          <a:p>
            <a:endParaRPr lang="en-US" sz="1100" b="1" dirty="0"/>
          </a:p>
        </p:txBody>
      </p:sp>
      <p:sp>
        <p:nvSpPr>
          <p:cNvPr id="37" name="TextBox 36">
            <a:extLst>
              <a:ext uri="{FF2B5EF4-FFF2-40B4-BE49-F238E27FC236}">
                <a16:creationId xmlns:a16="http://schemas.microsoft.com/office/drawing/2014/main" id="{5DD5AF72-CC63-9F41-AE56-4143130E5476}"/>
              </a:ext>
            </a:extLst>
          </p:cNvPr>
          <p:cNvSpPr txBox="1"/>
          <p:nvPr/>
        </p:nvSpPr>
        <p:spPr>
          <a:xfrm>
            <a:off x="416277" y="1671029"/>
            <a:ext cx="5865008" cy="523220"/>
          </a:xfrm>
          <a:prstGeom prst="rect">
            <a:avLst/>
          </a:prstGeom>
          <a:noFill/>
        </p:spPr>
        <p:txBody>
          <a:bodyPr wrap="square" rtlCol="0">
            <a:spAutoFit/>
          </a:bodyPr>
          <a:lstStyle/>
          <a:p>
            <a:r>
              <a:rPr lang="en-US" sz="1400" b="1" dirty="0"/>
              <a:t>Reusable and customizable Big Data tools will be published and managed in Optum Helm Chart repo</a:t>
            </a:r>
          </a:p>
        </p:txBody>
      </p:sp>
    </p:spTree>
    <p:extLst>
      <p:ext uri="{BB962C8B-B14F-4D97-AF65-F5344CB8AC3E}">
        <p14:creationId xmlns:p14="http://schemas.microsoft.com/office/powerpoint/2010/main" val="2168737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649075" y="6486525"/>
            <a:ext cx="542925" cy="365125"/>
          </a:xfrm>
        </p:spPr>
        <p:txBody>
          <a:bodyPr/>
          <a:lstStyle/>
          <a:p>
            <a:fld id="{3310D8EA-3107-4873-B9AB-DD7D3E79053A}" type="slidenum">
              <a:rPr lang="en-US" smtClean="0"/>
              <a:t>29</a:t>
            </a:fld>
            <a:endParaRPr lang="en-US"/>
          </a:p>
        </p:txBody>
      </p:sp>
    </p:spTree>
    <p:extLst>
      <p:ext uri="{BB962C8B-B14F-4D97-AF65-F5344CB8AC3E}">
        <p14:creationId xmlns:p14="http://schemas.microsoft.com/office/powerpoint/2010/main" val="227667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769B806-5CCF-9542-84A2-B61AEDD9740B}"/>
              </a:ext>
            </a:extLst>
          </p:cNvPr>
          <p:cNvSpPr>
            <a:spLocks noGrp="1"/>
          </p:cNvSpPr>
          <p:nvPr>
            <p:ph type="title"/>
          </p:nvPr>
        </p:nvSpPr>
        <p:spPr>
          <a:xfrm>
            <a:off x="514350" y="1828800"/>
            <a:ext cx="7791450" cy="2128837"/>
          </a:xfrm>
        </p:spPr>
        <p:txBody>
          <a:bodyPr/>
          <a:lstStyle/>
          <a:p>
            <a:r>
              <a:rPr lang="en-US" dirty="0"/>
              <a:t>Health Care Cloud Overview</a:t>
            </a:r>
          </a:p>
        </p:txBody>
      </p:sp>
      <p:sp>
        <p:nvSpPr>
          <p:cNvPr id="18" name="Text Placeholder 4">
            <a:extLst>
              <a:ext uri="{FF2B5EF4-FFF2-40B4-BE49-F238E27FC236}">
                <a16:creationId xmlns:a16="http://schemas.microsoft.com/office/drawing/2014/main" id="{167FC8B3-6454-DF47-8F58-9B6639544AC1}"/>
              </a:ext>
            </a:extLst>
          </p:cNvPr>
          <p:cNvSpPr>
            <a:spLocks noGrp="1"/>
          </p:cNvSpPr>
          <p:nvPr>
            <p:ph type="body" idx="1"/>
          </p:nvPr>
        </p:nvSpPr>
        <p:spPr>
          <a:xfrm>
            <a:off x="514350" y="4122057"/>
            <a:ext cx="5561598" cy="1783443"/>
          </a:xfrm>
        </p:spPr>
        <p:txBody>
          <a:bodyPr/>
          <a:lstStyle/>
          <a:p>
            <a:r>
              <a:rPr lang="en-US" dirty="0"/>
              <a:t>Speaker Name</a:t>
            </a:r>
          </a:p>
        </p:txBody>
      </p:sp>
    </p:spTree>
    <p:extLst>
      <p:ext uri="{BB962C8B-B14F-4D97-AF65-F5344CB8AC3E}">
        <p14:creationId xmlns:p14="http://schemas.microsoft.com/office/powerpoint/2010/main" val="21158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A0691C-8289-4134-A8E7-8D9C85502A19}"/>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331B605C-8899-4FA8-AF9D-64A5A015E280}"/>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0DCDD6DB-9377-4AEB-BFDC-91092182016C}"/>
              </a:ext>
            </a:extLst>
          </p:cNvPr>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327537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203379" y="3249826"/>
            <a:ext cx="9654371" cy="2862322"/>
          </a:xfrm>
          <a:prstGeom prst="rect">
            <a:avLst/>
          </a:prstGeom>
          <a:noFill/>
        </p:spPr>
        <p:txBody>
          <a:bodyPr wrap="square" rtlCol="0">
            <a:spAutoFit/>
          </a:bodyPr>
          <a:lstStyle/>
          <a:p>
            <a:r>
              <a:rPr lang="en-US" sz="18000" dirty="0">
                <a:solidFill>
                  <a:schemeClr val="accent2">
                    <a:lumMod val="20000"/>
                    <a:lumOff val="80000"/>
                  </a:schemeClr>
                </a:solidFill>
              </a:rPr>
              <a:t>Partners</a:t>
            </a:r>
          </a:p>
        </p:txBody>
      </p:sp>
      <p:sp>
        <p:nvSpPr>
          <p:cNvPr id="3" name="Slide Number Placeholder 2"/>
          <p:cNvSpPr>
            <a:spLocks noGrp="1"/>
          </p:cNvSpPr>
          <p:nvPr>
            <p:ph type="sldNum" sz="quarter" idx="12"/>
          </p:nvPr>
        </p:nvSpPr>
        <p:spPr>
          <a:xfrm>
            <a:off x="11277600" y="6127277"/>
            <a:ext cx="515373" cy="247227"/>
          </a:xfrm>
        </p:spPr>
        <p:txBody>
          <a:bodyPr/>
          <a:lstStyle/>
          <a:p>
            <a:fld id="{3310D8EA-3107-4873-B9AB-DD7D3E79053A}" type="slidenum">
              <a:rPr lang="en-US" smtClean="0">
                <a:solidFill>
                  <a:srgbClr val="55565A">
                    <a:tint val="75000"/>
                  </a:srgbClr>
                </a:solidFill>
              </a:rPr>
              <a:pPr/>
              <a:t>4</a:t>
            </a:fld>
            <a:endParaRPr lang="en-US">
              <a:solidFill>
                <a:srgbClr val="55565A">
                  <a:tint val="75000"/>
                </a:srgbClr>
              </a:solidFill>
            </a:endParaRPr>
          </a:p>
        </p:txBody>
      </p:sp>
      <p:sp>
        <p:nvSpPr>
          <p:cNvPr id="4" name="Footer Placeholder 3"/>
          <p:cNvSpPr>
            <a:spLocks noGrp="1"/>
          </p:cNvSpPr>
          <p:nvPr>
            <p:ph type="ftr" sz="quarter" idx="3"/>
          </p:nvPr>
        </p:nvSpPr>
        <p:spPr/>
        <p:txBody>
          <a:bodyPr/>
          <a:lstStyle/>
          <a:p>
            <a:r>
              <a:rPr lang="en-US" dirty="0">
                <a:solidFill>
                  <a:schemeClr val="bg1"/>
                </a:solidFill>
              </a:rPr>
              <a:t>x</a:t>
            </a:r>
          </a:p>
        </p:txBody>
      </p:sp>
      <p:sp>
        <p:nvSpPr>
          <p:cNvPr id="5" name="Rectangle 4"/>
          <p:cNvSpPr/>
          <p:nvPr/>
        </p:nvSpPr>
        <p:spPr>
          <a:xfrm>
            <a:off x="2634201" y="3124200"/>
            <a:ext cx="2033427" cy="3954929"/>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Agile &amp; proactive approach to development of modules.</a:t>
            </a:r>
          </a:p>
          <a:p>
            <a:pPr marL="171446" indent="-171446" defTabSz="914270">
              <a:spcBef>
                <a:spcPts val="600"/>
              </a:spcBef>
              <a:buClr>
                <a:srgbClr val="D45D00"/>
              </a:buClr>
              <a:buFont typeface="Arial"/>
              <a:buChar char="•"/>
              <a:defRPr/>
            </a:pPr>
            <a:r>
              <a:rPr lang="en-US" sz="1200" dirty="0">
                <a:solidFill>
                  <a:srgbClr val="53565A"/>
                </a:solidFill>
              </a:rPr>
              <a:t>Solutions pre-assembled via business portfolio (i.e. Data analytics).</a:t>
            </a:r>
          </a:p>
          <a:p>
            <a:pPr marL="171446" indent="-171446" defTabSz="914270">
              <a:spcBef>
                <a:spcPts val="600"/>
              </a:spcBef>
              <a:buClr>
                <a:srgbClr val="D45D00"/>
              </a:buClr>
              <a:buFont typeface="Arial"/>
              <a:buChar char="•"/>
              <a:defRPr/>
            </a:pPr>
            <a:r>
              <a:rPr lang="en-US" sz="1200" dirty="0">
                <a:solidFill>
                  <a:srgbClr val="53565A"/>
                </a:solidFill>
              </a:rPr>
              <a:t>Provide a library of reusable modules.</a:t>
            </a:r>
          </a:p>
          <a:p>
            <a:pPr marL="171446" indent="-171446" defTabSz="914270">
              <a:spcBef>
                <a:spcPts val="600"/>
              </a:spcBef>
              <a:buClr>
                <a:srgbClr val="D45D00"/>
              </a:buClr>
              <a:buFont typeface="Arial"/>
              <a:buChar char="•"/>
              <a:defRPr/>
            </a:pPr>
            <a:r>
              <a:rPr lang="en-US" sz="1200" dirty="0">
                <a:solidFill>
                  <a:srgbClr val="53565A"/>
                </a:solidFill>
              </a:rPr>
              <a:t>Inner-Source/ Coaching/Training materials&amp; opportunities.</a:t>
            </a:r>
          </a:p>
          <a:p>
            <a:pPr marL="171446" indent="-171446" defTabSz="914270">
              <a:spcBef>
                <a:spcPts val="600"/>
              </a:spcBef>
              <a:buClr>
                <a:srgbClr val="D45D00"/>
              </a:buClr>
              <a:buFont typeface="Arial"/>
              <a:buChar char="•"/>
              <a:defRPr/>
            </a:pPr>
            <a:r>
              <a:rPr lang="en-US" sz="1200" dirty="0">
                <a:solidFill>
                  <a:srgbClr val="53565A"/>
                </a:solidFill>
              </a:rPr>
              <a:t>Security Framework with no interruption to application or services.</a:t>
            </a:r>
          </a:p>
          <a:p>
            <a:pPr marL="171446" indent="-171446" defTabSz="914270">
              <a:spcBef>
                <a:spcPts val="600"/>
              </a:spcBef>
              <a:buClr>
                <a:srgbClr val="D45D00"/>
              </a:buClr>
              <a:buFont typeface="Arial"/>
              <a:buChar char="•"/>
              <a:defRPr/>
            </a:pPr>
            <a:endParaRPr lang="en-US" sz="1200" dirty="0">
              <a:solidFill>
                <a:srgbClr val="53565A"/>
              </a:solidFill>
            </a:endParaRPr>
          </a:p>
          <a:p>
            <a:pPr marL="171446" indent="-171446" defTabSz="914270">
              <a:spcBef>
                <a:spcPts val="600"/>
              </a:spcBef>
              <a:buClr>
                <a:srgbClr val="D45D00"/>
              </a:buClr>
              <a:buFont typeface="Arial"/>
              <a:buChar char="•"/>
              <a:defRPr/>
            </a:pPr>
            <a:endParaRPr lang="en-US" sz="1200" dirty="0">
              <a:solidFill>
                <a:srgbClr val="53565A"/>
              </a:solidFill>
            </a:endParaRP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6" name="Rectangle 5"/>
          <p:cNvSpPr/>
          <p:nvPr/>
        </p:nvSpPr>
        <p:spPr>
          <a:xfrm>
            <a:off x="4939253" y="3136569"/>
            <a:ext cx="2033539" cy="3062377"/>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Delivering Value at the lowest risk to the business.</a:t>
            </a:r>
          </a:p>
          <a:p>
            <a:pPr marL="171446" indent="-171446" defTabSz="914270">
              <a:spcBef>
                <a:spcPts val="600"/>
              </a:spcBef>
              <a:buClr>
                <a:srgbClr val="D45D00"/>
              </a:buClr>
              <a:buFont typeface="Arial"/>
              <a:buChar char="•"/>
              <a:defRPr/>
            </a:pPr>
            <a:r>
              <a:rPr lang="en-US" sz="1200" dirty="0">
                <a:solidFill>
                  <a:srgbClr val="53565A"/>
                </a:solidFill>
              </a:rPr>
              <a:t>Meetings Compliance &amp; Security Policies. </a:t>
            </a:r>
          </a:p>
          <a:p>
            <a:pPr marL="171446" indent="-171446" defTabSz="914270">
              <a:spcBef>
                <a:spcPts val="600"/>
              </a:spcBef>
              <a:buClr>
                <a:srgbClr val="D45D00"/>
              </a:buClr>
              <a:buFont typeface="Arial"/>
              <a:buChar char="•"/>
              <a:defRPr/>
            </a:pPr>
            <a:r>
              <a:rPr lang="en-US" sz="1200" dirty="0">
                <a:solidFill>
                  <a:srgbClr val="53565A"/>
                </a:solidFill>
              </a:rPr>
              <a:t>Monitoring/ remediation/ reporting on risk.</a:t>
            </a:r>
          </a:p>
          <a:p>
            <a:pPr marL="171446" indent="-171446" defTabSz="914270">
              <a:spcBef>
                <a:spcPts val="600"/>
              </a:spcBef>
              <a:buClr>
                <a:srgbClr val="D45D00"/>
              </a:buClr>
              <a:buFont typeface="Arial"/>
              <a:buChar char="•"/>
              <a:defRPr/>
            </a:pPr>
            <a:r>
              <a:rPr lang="en-US" sz="1200" dirty="0">
                <a:solidFill>
                  <a:srgbClr val="53565A"/>
                </a:solidFill>
              </a:rPr>
              <a:t>Offering out services priced to break-even.</a:t>
            </a:r>
          </a:p>
          <a:p>
            <a:pPr marL="171446" indent="-171446" defTabSz="914270">
              <a:spcBef>
                <a:spcPts val="600"/>
              </a:spcBef>
              <a:buClr>
                <a:srgbClr val="D45D00"/>
              </a:buClr>
              <a:buFont typeface="Arial"/>
              <a:buChar char="•"/>
              <a:defRPr/>
            </a:pPr>
            <a:r>
              <a:rPr lang="en-US" sz="1200" dirty="0">
                <a:solidFill>
                  <a:srgbClr val="53565A"/>
                </a:solidFill>
              </a:rPr>
              <a:t>Multiple Vendor Options to meet various business needs across the organization.</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7" name="Rectangle 6"/>
          <p:cNvSpPr/>
          <p:nvPr/>
        </p:nvSpPr>
        <p:spPr>
          <a:xfrm>
            <a:off x="7283047" y="3136567"/>
            <a:ext cx="2033315" cy="2539157"/>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5565A"/>
                </a:solidFill>
              </a:rPr>
              <a:t>Multi-channel/market approach consolidates investment in common platforms/ services &amp; capabilities.</a:t>
            </a:r>
          </a:p>
          <a:p>
            <a:pPr marL="171446" indent="-171446" defTabSz="914270">
              <a:spcBef>
                <a:spcPts val="600"/>
              </a:spcBef>
              <a:buClr>
                <a:srgbClr val="D45D00"/>
              </a:buClr>
              <a:buFont typeface="Arial"/>
              <a:buChar char="•"/>
              <a:defRPr/>
            </a:pPr>
            <a:r>
              <a:rPr lang="en-US" sz="1200" dirty="0">
                <a:solidFill>
                  <a:srgbClr val="55565A"/>
                </a:solidFill>
              </a:rPr>
              <a:t>Product interoperability existing CSP security and compliance.</a:t>
            </a:r>
          </a:p>
          <a:p>
            <a:pPr marL="171446" indent="-171446" defTabSz="914270">
              <a:spcBef>
                <a:spcPts val="600"/>
              </a:spcBef>
              <a:buClr>
                <a:srgbClr val="D45D00"/>
              </a:buClr>
              <a:buFont typeface="Arial"/>
              <a:buChar char="•"/>
              <a:defRPr/>
            </a:pPr>
            <a:r>
              <a:rPr lang="en-US" sz="1200" dirty="0">
                <a:solidFill>
                  <a:srgbClr val="55565A"/>
                </a:solidFill>
              </a:rPr>
              <a:t>Cost Savings by leveraging power in numbers.</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8" name="Rectangle 7"/>
          <p:cNvSpPr/>
          <p:nvPr/>
        </p:nvSpPr>
        <p:spPr bwMode="auto">
          <a:xfrm>
            <a:off x="2657563" y="2514600"/>
            <a:ext cx="2020728" cy="609600"/>
          </a:xfrm>
          <a:prstGeom prst="rect">
            <a:avLst/>
          </a:prstGeom>
          <a:solidFill>
            <a:schemeClr val="bg1">
              <a:lumMod val="50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a typeface="ＭＳ Ｐゴシック" pitchFamily="34" charset="-128"/>
                <a:cs typeface="Arial Unicode MS"/>
              </a:rPr>
              <a:t>Internal Technical Partners</a:t>
            </a:r>
          </a:p>
        </p:txBody>
      </p:sp>
      <p:sp>
        <p:nvSpPr>
          <p:cNvPr id="9" name="Rectangle 8"/>
          <p:cNvSpPr/>
          <p:nvPr/>
        </p:nvSpPr>
        <p:spPr bwMode="auto">
          <a:xfrm>
            <a:off x="4984826" y="2514600"/>
            <a:ext cx="2023247" cy="609600"/>
          </a:xfrm>
          <a:prstGeom prst="rect">
            <a:avLst/>
          </a:prstGeom>
          <a:solidFill>
            <a:srgbClr val="E87722"/>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ffectLst>
                  <a:outerShdw blurRad="38100" dist="38100" dir="2700000" algn="tl">
                    <a:srgbClr val="000000">
                      <a:alpha val="43137"/>
                    </a:srgbClr>
                  </a:outerShdw>
                </a:effectLst>
                <a:ea typeface="ＭＳ Ｐゴシック" pitchFamily="34" charset="-128"/>
                <a:cs typeface="Arial Unicode MS"/>
              </a:rPr>
              <a:t>UHG- Enterprise</a:t>
            </a:r>
          </a:p>
        </p:txBody>
      </p:sp>
      <p:sp>
        <p:nvSpPr>
          <p:cNvPr id="10" name="Rectangle 9"/>
          <p:cNvSpPr/>
          <p:nvPr/>
        </p:nvSpPr>
        <p:spPr bwMode="auto">
          <a:xfrm>
            <a:off x="7314607" y="2514600"/>
            <a:ext cx="2025196" cy="609600"/>
          </a:xfrm>
          <a:prstGeom prst="rect">
            <a:avLst/>
          </a:prstGeom>
          <a:solidFill>
            <a:schemeClr val="accent1">
              <a:lumMod val="75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ffectLst>
                  <a:outerShdw blurRad="38100" dist="38100" dir="2700000" algn="tl">
                    <a:srgbClr val="000000">
                      <a:alpha val="43137"/>
                    </a:srgbClr>
                  </a:outerShdw>
                </a:effectLst>
                <a:ea typeface="ＭＳ Ｐゴシック" pitchFamily="34" charset="-128"/>
                <a:cs typeface="Arial Unicode MS"/>
              </a:rPr>
              <a:t>External Clients</a:t>
            </a:r>
          </a:p>
        </p:txBody>
      </p:sp>
      <p:sp>
        <p:nvSpPr>
          <p:cNvPr id="11" name="Rectangle 10"/>
          <p:cNvSpPr/>
          <p:nvPr/>
        </p:nvSpPr>
        <p:spPr>
          <a:xfrm>
            <a:off x="467716" y="3126998"/>
            <a:ext cx="2033427" cy="3139321"/>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Offering Choices with flexibility &amp; Agility in the offerings and bundling of those offerings.</a:t>
            </a:r>
          </a:p>
          <a:p>
            <a:pPr marL="171446" indent="-171446" defTabSz="914270">
              <a:spcBef>
                <a:spcPts val="600"/>
              </a:spcBef>
              <a:buClr>
                <a:srgbClr val="D45D00"/>
              </a:buClr>
              <a:buFont typeface="Arial"/>
              <a:buChar char="•"/>
              <a:defRPr/>
            </a:pPr>
            <a:r>
              <a:rPr lang="en-US" sz="1200" dirty="0">
                <a:solidFill>
                  <a:srgbClr val="53565A"/>
                </a:solidFill>
              </a:rPr>
              <a:t>Lowest cost option regardless of platform.</a:t>
            </a:r>
          </a:p>
          <a:p>
            <a:pPr marL="171446" indent="-171446" defTabSz="914270">
              <a:spcBef>
                <a:spcPts val="600"/>
              </a:spcBef>
              <a:buClr>
                <a:srgbClr val="D45D00"/>
              </a:buClr>
              <a:buFont typeface="Arial"/>
              <a:buChar char="•"/>
              <a:defRPr/>
            </a:pPr>
            <a:r>
              <a:rPr lang="en-US" sz="1200" dirty="0">
                <a:solidFill>
                  <a:srgbClr val="53565A"/>
                </a:solidFill>
              </a:rPr>
              <a:t>No vendor lock-in.</a:t>
            </a:r>
          </a:p>
          <a:p>
            <a:pPr marL="171446" indent="-171446" defTabSz="914270">
              <a:spcBef>
                <a:spcPts val="600"/>
              </a:spcBef>
              <a:buClr>
                <a:srgbClr val="D45D00"/>
              </a:buClr>
              <a:buFont typeface="Arial"/>
              <a:buChar char="•"/>
              <a:defRPr/>
            </a:pPr>
            <a:r>
              <a:rPr lang="en-US" sz="1200" dirty="0">
                <a:solidFill>
                  <a:srgbClr val="53565A"/>
                </a:solidFill>
              </a:rPr>
              <a:t>Ease to scale and agility to chose when.</a:t>
            </a:r>
          </a:p>
          <a:p>
            <a:pPr marL="171446" indent="-171446" defTabSz="914270">
              <a:spcBef>
                <a:spcPts val="600"/>
              </a:spcBef>
              <a:buClr>
                <a:srgbClr val="D45D00"/>
              </a:buClr>
              <a:buFont typeface="Arial"/>
              <a:buChar char="•"/>
              <a:defRPr/>
            </a:pPr>
            <a:r>
              <a:rPr lang="en-US" sz="1200" dirty="0">
                <a:solidFill>
                  <a:srgbClr val="55565A"/>
                </a:solidFill>
              </a:rPr>
              <a:t>Education and strategy considerations.</a:t>
            </a:r>
          </a:p>
          <a:p>
            <a:pPr marL="171446" indent="-171446" defTabSz="914270">
              <a:spcBef>
                <a:spcPts val="600"/>
              </a:spcBef>
              <a:buClr>
                <a:srgbClr val="D45D00"/>
              </a:buClr>
              <a:buFont typeface="Arial"/>
              <a:buChar char="•"/>
              <a:defRPr/>
            </a:pPr>
            <a:r>
              <a:rPr lang="en-US" sz="1200" dirty="0">
                <a:solidFill>
                  <a:srgbClr val="55565A"/>
                </a:solidFill>
              </a:rPr>
              <a:t>End to end audit and compliance traceability.</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12" name="Rectangle 11"/>
          <p:cNvSpPr/>
          <p:nvPr/>
        </p:nvSpPr>
        <p:spPr bwMode="auto">
          <a:xfrm>
            <a:off x="491077" y="2505031"/>
            <a:ext cx="2020728" cy="609600"/>
          </a:xfrm>
          <a:prstGeom prst="rect">
            <a:avLst/>
          </a:prstGeom>
          <a:solidFill>
            <a:schemeClr val="accent1">
              <a:lumMod val="75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a typeface="ＭＳ Ｐゴシック" pitchFamily="34" charset="-128"/>
                <a:cs typeface="Arial Unicode MS"/>
              </a:rPr>
              <a:t>Internal Business Partners</a:t>
            </a:r>
          </a:p>
        </p:txBody>
      </p:sp>
      <p:sp>
        <p:nvSpPr>
          <p:cNvPr id="14" name="Title 1">
            <a:extLst>
              <a:ext uri="{FF2B5EF4-FFF2-40B4-BE49-F238E27FC236}">
                <a16:creationId xmlns:a16="http://schemas.microsoft.com/office/drawing/2014/main" id="{157864AE-1D72-3448-B7D7-732FA7F7ACDD}"/>
              </a:ext>
            </a:extLst>
          </p:cNvPr>
          <p:cNvSpPr txBox="1">
            <a:spLocks/>
          </p:cNvSpPr>
          <p:nvPr/>
        </p:nvSpPr>
        <p:spPr bwMode="gray">
          <a:xfrm>
            <a:off x="655759" y="418636"/>
            <a:ext cx="11315700" cy="6520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a:lstStyle>
          <a:p>
            <a:r>
              <a:rPr lang="en-US" sz="2667" b="1" dirty="0"/>
              <a:t>Health Care Cloud | </a:t>
            </a:r>
            <a:r>
              <a:rPr lang="en-US" sz="2667" b="1" dirty="0">
                <a:solidFill>
                  <a:srgbClr val="E87722"/>
                </a:solidFill>
              </a:rPr>
              <a:t>Enterprise Cloud Strategy</a:t>
            </a:r>
            <a:endParaRPr lang="en-US" sz="2667" dirty="0"/>
          </a:p>
        </p:txBody>
      </p:sp>
      <p:sp>
        <p:nvSpPr>
          <p:cNvPr id="15" name="Rectangle 14"/>
          <p:cNvSpPr/>
          <p:nvPr/>
        </p:nvSpPr>
        <p:spPr>
          <a:xfrm>
            <a:off x="9617888" y="3137234"/>
            <a:ext cx="2033315" cy="2769989"/>
          </a:xfrm>
          <a:prstGeom prst="rect">
            <a:avLst/>
          </a:prstGeom>
        </p:spPr>
        <p:txBody>
          <a:bodyPr wrap="square">
            <a:spAutoFit/>
          </a:bodyPr>
          <a:lstStyle/>
          <a:p>
            <a:pPr marL="171446" indent="-171446" defTabSz="914270">
              <a:spcBef>
                <a:spcPts val="600"/>
              </a:spcBef>
              <a:buClr>
                <a:srgbClr val="D45D00"/>
              </a:buClr>
              <a:buFont typeface="Arial"/>
              <a:buChar char="•"/>
              <a:defRPr/>
            </a:pPr>
            <a:r>
              <a:rPr lang="en-US" sz="1200" dirty="0">
                <a:solidFill>
                  <a:srgbClr val="53565A"/>
                </a:solidFill>
              </a:rPr>
              <a:t>IaaS/PaaS strategy.</a:t>
            </a:r>
          </a:p>
          <a:p>
            <a:pPr marL="171446" indent="-171446" defTabSz="914270">
              <a:spcBef>
                <a:spcPts val="600"/>
              </a:spcBef>
              <a:buClr>
                <a:srgbClr val="D45D00"/>
              </a:buClr>
              <a:buFont typeface="Arial"/>
              <a:buChar char="•"/>
              <a:defRPr/>
            </a:pPr>
            <a:r>
              <a:rPr lang="en-US" sz="1200" dirty="0">
                <a:solidFill>
                  <a:srgbClr val="53565A"/>
                </a:solidFill>
              </a:rPr>
              <a:t>Help vendor maximize cost/value proposition</a:t>
            </a:r>
          </a:p>
          <a:p>
            <a:pPr marL="171446" indent="-171446" defTabSz="914270">
              <a:spcBef>
                <a:spcPts val="600"/>
              </a:spcBef>
              <a:buClr>
                <a:srgbClr val="D45D00"/>
              </a:buClr>
              <a:buFont typeface="Arial"/>
              <a:buChar char="•"/>
              <a:defRPr/>
            </a:pPr>
            <a:r>
              <a:rPr lang="en-US" sz="1200" dirty="0">
                <a:solidFill>
                  <a:srgbClr val="53565A"/>
                </a:solidFill>
              </a:rPr>
              <a:t>New Vendor Service models:</a:t>
            </a:r>
          </a:p>
          <a:p>
            <a:pPr marL="628635" lvl="1" indent="-171446" defTabSz="914270">
              <a:spcBef>
                <a:spcPts val="600"/>
              </a:spcBef>
              <a:buClr>
                <a:srgbClr val="D45D00"/>
              </a:buClr>
              <a:buFont typeface="Arial"/>
              <a:buChar char="•"/>
              <a:defRPr/>
            </a:pPr>
            <a:r>
              <a:rPr lang="en-US" sz="1200" dirty="0">
                <a:solidFill>
                  <a:srgbClr val="53565A"/>
                </a:solidFill>
              </a:rPr>
              <a:t>Micro-service injections</a:t>
            </a:r>
          </a:p>
          <a:p>
            <a:pPr marL="628635" lvl="1" indent="-171446" defTabSz="914270">
              <a:spcBef>
                <a:spcPts val="600"/>
              </a:spcBef>
              <a:buClr>
                <a:srgbClr val="D45D00"/>
              </a:buClr>
              <a:buFont typeface="Arial"/>
              <a:buChar char="•"/>
              <a:defRPr/>
            </a:pPr>
            <a:r>
              <a:rPr lang="en-US" sz="1200" dirty="0">
                <a:solidFill>
                  <a:srgbClr val="53565A"/>
                </a:solidFill>
              </a:rPr>
              <a:t>Blended data/code ownership</a:t>
            </a:r>
          </a:p>
          <a:p>
            <a:pPr marL="628635" lvl="1" indent="-171446" defTabSz="914270">
              <a:spcBef>
                <a:spcPts val="600"/>
              </a:spcBef>
              <a:buClr>
                <a:srgbClr val="D45D00"/>
              </a:buClr>
              <a:buFont typeface="Arial"/>
              <a:buChar char="•"/>
              <a:defRPr/>
            </a:pPr>
            <a:r>
              <a:rPr lang="en-US" sz="1200" dirty="0">
                <a:solidFill>
                  <a:srgbClr val="53565A"/>
                </a:solidFill>
              </a:rPr>
              <a:t>New life cycles</a:t>
            </a:r>
          </a:p>
          <a:p>
            <a:pPr marL="171446" indent="-171446" defTabSz="914270">
              <a:spcBef>
                <a:spcPts val="600"/>
              </a:spcBef>
              <a:buClr>
                <a:srgbClr val="D45D00"/>
              </a:buClr>
              <a:buFont typeface="Arial"/>
              <a:buChar char="•"/>
              <a:defRPr/>
            </a:pPr>
            <a:endParaRPr lang="en-US" sz="1200" dirty="0">
              <a:solidFill>
                <a:srgbClr val="53565A"/>
              </a:solidFill>
            </a:endParaRPr>
          </a:p>
        </p:txBody>
      </p:sp>
      <p:sp>
        <p:nvSpPr>
          <p:cNvPr id="16" name="Rectangle 15"/>
          <p:cNvSpPr/>
          <p:nvPr/>
        </p:nvSpPr>
        <p:spPr bwMode="auto">
          <a:xfrm>
            <a:off x="9626007" y="2497792"/>
            <a:ext cx="2025196" cy="609600"/>
          </a:xfrm>
          <a:prstGeom prst="rect">
            <a:avLst/>
          </a:prstGeom>
          <a:solidFill>
            <a:schemeClr val="bg2">
              <a:lumMod val="75000"/>
            </a:schemeClr>
          </a:solidFill>
          <a:ln>
            <a:solidFill>
              <a:schemeClr val="tx1"/>
            </a:solidFill>
          </a:ln>
          <a:effectLst>
            <a:outerShdw blurRad="127000" dist="25400" dir="5400000" algn="ctr" rotWithShape="0">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a:spcAft>
                <a:spcPct val="0"/>
              </a:spcAft>
              <a:defRPr/>
            </a:pPr>
            <a:r>
              <a:rPr lang="en-US" sz="1600" kern="0" dirty="0">
                <a:solidFill>
                  <a:srgbClr val="FFFFFF"/>
                </a:solidFill>
                <a:effectLst>
                  <a:outerShdw blurRad="38100" dist="38100" dir="2700000" algn="tl">
                    <a:srgbClr val="000000">
                      <a:alpha val="43137"/>
                    </a:srgbClr>
                  </a:outerShdw>
                </a:effectLst>
                <a:ea typeface="ＭＳ Ｐゴシック" pitchFamily="34" charset="-128"/>
                <a:cs typeface="Arial Unicode MS"/>
              </a:rPr>
              <a:t>Vendors</a:t>
            </a:r>
          </a:p>
        </p:txBody>
      </p:sp>
      <p:sp>
        <p:nvSpPr>
          <p:cNvPr id="2" name="TextBox 1">
            <a:extLst>
              <a:ext uri="{FF2B5EF4-FFF2-40B4-BE49-F238E27FC236}">
                <a16:creationId xmlns:a16="http://schemas.microsoft.com/office/drawing/2014/main" id="{5D15C76D-E3DB-A847-99CC-DB3C77F9D3BE}"/>
              </a:ext>
            </a:extLst>
          </p:cNvPr>
          <p:cNvSpPr txBox="1"/>
          <p:nvPr/>
        </p:nvSpPr>
        <p:spPr>
          <a:xfrm>
            <a:off x="492403" y="1409582"/>
            <a:ext cx="11158800" cy="769634"/>
          </a:xfrm>
          <a:prstGeom prst="rect">
            <a:avLst/>
          </a:prstGeom>
          <a:noFill/>
          <a:ln>
            <a:solidFill>
              <a:prstClr val="black"/>
            </a:solidFill>
            <a:prstDash val="sysDash"/>
          </a:ln>
        </p:spPr>
        <p:txBody>
          <a:bodyPr wrap="square" rtlCol="0">
            <a:spAutoFit/>
          </a:bodyPr>
          <a:lstStyle/>
          <a:p>
            <a:pPr algn="ctr" fontAlgn="base"/>
            <a:r>
              <a:rPr lang="en-US" sz="1467" b="1" dirty="0">
                <a:solidFill>
                  <a:srgbClr val="2F4F4F"/>
                </a:solidFill>
              </a:rPr>
              <a:t>Enabling teams to deliver value safely, quickly and </a:t>
            </a:r>
            <a:r>
              <a:rPr lang="en-US" sz="1467" b="1" dirty="0"/>
              <a:t>sustainably in the </a:t>
            </a:r>
            <a:r>
              <a:rPr lang="en-US" sz="1467" b="1" dirty="0">
                <a:solidFill>
                  <a:schemeClr val="accent1"/>
                </a:solidFill>
              </a:rPr>
              <a:t>Healthcare Cloud. </a:t>
            </a:r>
            <a:br>
              <a:rPr lang="en-US" sz="1467" b="1" dirty="0">
                <a:solidFill>
                  <a:schemeClr val="accent1"/>
                </a:solidFill>
              </a:rPr>
            </a:br>
            <a:r>
              <a:rPr lang="en-US" sz="1467" dirty="0"/>
              <a:t>Providing for an orderly adoption of Healthcare Cloud services with visibility into who is utilizing, what is being used, </a:t>
            </a:r>
            <a:br>
              <a:rPr lang="en-US" sz="1467" dirty="0"/>
            </a:br>
            <a:r>
              <a:rPr lang="en-US" sz="1467" dirty="0"/>
              <a:t>how much we are spending, and what risks we are being exposed to.</a:t>
            </a:r>
            <a:endParaRPr lang="en-US" sz="1467" b="1" dirty="0">
              <a:solidFill>
                <a:schemeClr val="accent1"/>
              </a:solidFill>
            </a:endParaRPr>
          </a:p>
        </p:txBody>
      </p:sp>
    </p:spTree>
    <p:extLst>
      <p:ext uri="{BB962C8B-B14F-4D97-AF65-F5344CB8AC3E}">
        <p14:creationId xmlns:p14="http://schemas.microsoft.com/office/powerpoint/2010/main" val="60675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264900" y="6721475"/>
            <a:ext cx="542472" cy="365125"/>
          </a:xfrm>
        </p:spPr>
        <p:txBody>
          <a:bodyPr/>
          <a:lstStyle/>
          <a:p>
            <a:pPr algn="r"/>
            <a:fld id="{F18F5FCC-583C-47C6-9953-2F6AD74D46AE}" type="slidenum">
              <a:rPr>
                <a:solidFill>
                  <a:srgbClr val="55565A"/>
                </a:solidFill>
              </a:rPr>
              <a:pPr algn="r"/>
              <a:t>5</a:t>
            </a:fld>
            <a:endParaRPr dirty="0">
              <a:solidFill>
                <a:srgbClr val="55565A"/>
              </a:solidFill>
            </a:endParaRPr>
          </a:p>
        </p:txBody>
      </p:sp>
      <p:grpSp>
        <p:nvGrpSpPr>
          <p:cNvPr id="6" name="Group 9"/>
          <p:cNvGrpSpPr>
            <a:grpSpLocks/>
          </p:cNvGrpSpPr>
          <p:nvPr/>
        </p:nvGrpSpPr>
        <p:grpSpPr bwMode="auto">
          <a:xfrm>
            <a:off x="2539734" y="1347100"/>
            <a:ext cx="9377229" cy="270699"/>
            <a:chOff x="774896" y="1153649"/>
            <a:chExt cx="9377684" cy="271537"/>
          </a:xfrm>
        </p:grpSpPr>
        <p:sp>
          <p:nvSpPr>
            <p:cNvPr id="7" name="TextBox 3"/>
            <p:cNvSpPr txBox="1">
              <a:spLocks noChangeArrowheads="1"/>
            </p:cNvSpPr>
            <p:nvPr/>
          </p:nvSpPr>
          <p:spPr bwMode="auto">
            <a:xfrm>
              <a:off x="774896" y="1153649"/>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55565A"/>
                  </a:solidFill>
                </a:rPr>
                <a:t>Level  0</a:t>
              </a:r>
              <a:endParaRPr lang="en-US" altLang="en-US" sz="1200" dirty="0">
                <a:solidFill>
                  <a:srgbClr val="55565A"/>
                </a:solidFill>
              </a:endParaRPr>
            </a:p>
          </p:txBody>
        </p:sp>
        <p:sp>
          <p:nvSpPr>
            <p:cNvPr id="8" name="TextBox 4"/>
            <p:cNvSpPr txBox="1">
              <a:spLocks noChangeArrowheads="1"/>
            </p:cNvSpPr>
            <p:nvPr/>
          </p:nvSpPr>
          <p:spPr bwMode="auto">
            <a:xfrm>
              <a:off x="2488968" y="1154881"/>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55565A"/>
                  </a:solidFill>
                </a:rPr>
                <a:t>Level  1</a:t>
              </a:r>
              <a:endParaRPr lang="en-US" altLang="en-US" sz="1200" dirty="0">
                <a:solidFill>
                  <a:srgbClr val="55565A"/>
                </a:solidFill>
              </a:endParaRPr>
            </a:p>
          </p:txBody>
        </p:sp>
        <p:sp>
          <p:nvSpPr>
            <p:cNvPr id="9" name="TextBox 5"/>
            <p:cNvSpPr txBox="1">
              <a:spLocks noChangeArrowheads="1"/>
            </p:cNvSpPr>
            <p:nvPr/>
          </p:nvSpPr>
          <p:spPr bwMode="auto">
            <a:xfrm>
              <a:off x="4203040" y="1156591"/>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FF0000"/>
                  </a:solidFill>
                </a:rPr>
                <a:t>Level  2</a:t>
              </a:r>
              <a:endParaRPr lang="en-US" altLang="en-US" sz="1200" dirty="0">
                <a:solidFill>
                  <a:srgbClr val="FF0000"/>
                </a:solidFill>
              </a:endParaRPr>
            </a:p>
          </p:txBody>
        </p:sp>
        <p:sp>
          <p:nvSpPr>
            <p:cNvPr id="10" name="TextBox 6"/>
            <p:cNvSpPr txBox="1">
              <a:spLocks noChangeArrowheads="1"/>
            </p:cNvSpPr>
            <p:nvPr/>
          </p:nvSpPr>
          <p:spPr bwMode="auto">
            <a:xfrm>
              <a:off x="5917112" y="1156591"/>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E87722"/>
                  </a:solidFill>
                </a:rPr>
                <a:t>Level  3</a:t>
              </a:r>
              <a:endParaRPr lang="en-US" altLang="en-US" sz="1200" dirty="0">
                <a:solidFill>
                  <a:srgbClr val="E87722"/>
                </a:solidFill>
              </a:endParaRPr>
            </a:p>
          </p:txBody>
        </p:sp>
        <p:sp>
          <p:nvSpPr>
            <p:cNvPr id="11" name="TextBox 7"/>
            <p:cNvSpPr txBox="1">
              <a:spLocks noChangeArrowheads="1"/>
            </p:cNvSpPr>
            <p:nvPr/>
          </p:nvSpPr>
          <p:spPr bwMode="auto">
            <a:xfrm>
              <a:off x="7631184" y="1153649"/>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0070C0"/>
                  </a:solidFill>
                </a:rPr>
                <a:t>Level  4</a:t>
              </a:r>
              <a:endParaRPr lang="en-US" altLang="en-US" sz="1200" dirty="0">
                <a:solidFill>
                  <a:srgbClr val="0070C0"/>
                </a:solidFill>
              </a:endParaRPr>
            </a:p>
          </p:txBody>
        </p:sp>
        <p:sp>
          <p:nvSpPr>
            <p:cNvPr id="12" name="TextBox 8"/>
            <p:cNvSpPr txBox="1">
              <a:spLocks noChangeArrowheads="1"/>
            </p:cNvSpPr>
            <p:nvPr/>
          </p:nvSpPr>
          <p:spPr bwMode="auto">
            <a:xfrm>
              <a:off x="9345256" y="1153649"/>
              <a:ext cx="807324" cy="26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200" b="1" dirty="0">
                  <a:solidFill>
                    <a:srgbClr val="008770"/>
                  </a:solidFill>
                </a:rPr>
                <a:t>Level  5</a:t>
              </a:r>
              <a:endParaRPr lang="en-US" altLang="en-US" sz="1200" dirty="0">
                <a:solidFill>
                  <a:srgbClr val="008770"/>
                </a:solidFill>
              </a:endParaRPr>
            </a:p>
          </p:txBody>
        </p:sp>
      </p:grpSp>
      <p:sp>
        <p:nvSpPr>
          <p:cNvPr id="13" name="TextBox 11"/>
          <p:cNvSpPr txBox="1">
            <a:spLocks noChangeArrowheads="1"/>
          </p:cNvSpPr>
          <p:nvPr/>
        </p:nvSpPr>
        <p:spPr bwMode="auto">
          <a:xfrm>
            <a:off x="387143" y="2075706"/>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Partially automated test/build process (CI) (e.g. </a:t>
            </a:r>
            <a:r>
              <a:rPr lang="en-US" altLang="en-US" sz="1067" b="1" dirty="0">
                <a:solidFill>
                  <a:srgbClr val="55565A"/>
                </a:solidFill>
              </a:rPr>
              <a:t>Jenkins</a:t>
            </a:r>
            <a:r>
              <a:rPr lang="en-US" altLang="en-US" sz="1067" dirty="0">
                <a:solidFill>
                  <a:srgbClr val="55565A"/>
                </a:solidFill>
              </a:rPr>
              <a:t>)</a:t>
            </a:r>
            <a:endParaRPr lang="en-US" altLang="en-US" sz="1067" b="1" dirty="0">
              <a:solidFill>
                <a:srgbClr val="55565A"/>
              </a:solidFill>
            </a:endParaRPr>
          </a:p>
        </p:txBody>
      </p:sp>
      <p:sp>
        <p:nvSpPr>
          <p:cNvPr id="14" name="TextBox 13"/>
          <p:cNvSpPr txBox="1">
            <a:spLocks noChangeArrowheads="1"/>
          </p:cNvSpPr>
          <p:nvPr/>
        </p:nvSpPr>
        <p:spPr bwMode="auto">
          <a:xfrm>
            <a:off x="379180" y="1513735"/>
            <a:ext cx="1982760" cy="58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lnSpc>
                <a:spcPct val="100000"/>
              </a:lnSpc>
              <a:spcAft>
                <a:spcPct val="0"/>
              </a:spcAft>
              <a:buClr>
                <a:srgbClr val="E87722"/>
              </a:buClr>
              <a:buFontTx/>
              <a:buNone/>
            </a:pPr>
            <a:r>
              <a:rPr lang="en-US" altLang="en-US" sz="1067" dirty="0">
                <a:solidFill>
                  <a:srgbClr val="55565A"/>
                </a:solidFill>
              </a:rPr>
              <a:t>Source code management </a:t>
            </a:r>
          </a:p>
          <a:p>
            <a:pPr>
              <a:lnSpc>
                <a:spcPct val="100000"/>
              </a:lnSpc>
              <a:spcAft>
                <a:spcPct val="0"/>
              </a:spcAft>
              <a:buClr>
                <a:srgbClr val="E87722"/>
              </a:buClr>
              <a:buFontTx/>
              <a:buNone/>
            </a:pPr>
            <a:r>
              <a:rPr lang="en-US" altLang="en-US" sz="1067" dirty="0">
                <a:solidFill>
                  <a:srgbClr val="55565A"/>
                </a:solidFill>
              </a:rPr>
              <a:t>using Git, EGH and Pull Requests</a:t>
            </a:r>
          </a:p>
        </p:txBody>
      </p:sp>
      <p:sp>
        <p:nvSpPr>
          <p:cNvPr id="15" name="TextBox 23"/>
          <p:cNvSpPr txBox="1">
            <a:spLocks noChangeArrowheads="1"/>
          </p:cNvSpPr>
          <p:nvPr/>
        </p:nvSpPr>
        <p:spPr bwMode="auto">
          <a:xfrm>
            <a:off x="383967" y="2510677"/>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Fully automated test/build process (CI) (e.g. </a:t>
            </a:r>
            <a:r>
              <a:rPr lang="en-US" altLang="en-US" sz="1067" b="1" dirty="0">
                <a:solidFill>
                  <a:srgbClr val="55565A"/>
                </a:solidFill>
              </a:rPr>
              <a:t>Sonar</a:t>
            </a:r>
            <a:r>
              <a:rPr lang="en-US" altLang="en-US" sz="1067" dirty="0">
                <a:solidFill>
                  <a:srgbClr val="55565A"/>
                </a:solidFill>
              </a:rPr>
              <a:t>)</a:t>
            </a:r>
            <a:endParaRPr lang="en-US" altLang="en-US" sz="1067" b="1" dirty="0">
              <a:solidFill>
                <a:srgbClr val="55565A"/>
              </a:solidFill>
            </a:endParaRPr>
          </a:p>
        </p:txBody>
      </p:sp>
      <p:sp>
        <p:nvSpPr>
          <p:cNvPr id="16" name="TextBox 24"/>
          <p:cNvSpPr txBox="1">
            <a:spLocks noChangeArrowheads="1"/>
          </p:cNvSpPr>
          <p:nvPr/>
        </p:nvSpPr>
        <p:spPr bwMode="auto">
          <a:xfrm>
            <a:off x="390317" y="2955171"/>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Partially automated deployment process (CD)</a:t>
            </a:r>
            <a:endParaRPr lang="en-US" altLang="en-US" sz="1067" b="1" dirty="0">
              <a:solidFill>
                <a:srgbClr val="55565A"/>
              </a:solidFill>
            </a:endParaRPr>
          </a:p>
        </p:txBody>
      </p:sp>
      <p:sp>
        <p:nvSpPr>
          <p:cNvPr id="17" name="TextBox 25"/>
          <p:cNvSpPr txBox="1">
            <a:spLocks noChangeArrowheads="1"/>
          </p:cNvSpPr>
          <p:nvPr/>
        </p:nvSpPr>
        <p:spPr bwMode="auto">
          <a:xfrm>
            <a:off x="379179" y="3399663"/>
            <a:ext cx="1985935"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Logging/Monitoring in place across all env’s (e.g. </a:t>
            </a:r>
            <a:r>
              <a:rPr lang="en-US" altLang="en-US" sz="1067" b="1" dirty="0">
                <a:solidFill>
                  <a:srgbClr val="55565A"/>
                </a:solidFill>
              </a:rPr>
              <a:t>Ruxit</a:t>
            </a:r>
            <a:r>
              <a:rPr lang="en-US" altLang="en-US" sz="1067" dirty="0">
                <a:solidFill>
                  <a:srgbClr val="55565A"/>
                </a:solidFill>
              </a:rPr>
              <a:t>)</a:t>
            </a:r>
            <a:endParaRPr lang="en-US" altLang="en-US" sz="1067" b="1" dirty="0">
              <a:solidFill>
                <a:srgbClr val="55565A"/>
              </a:solidFill>
            </a:endParaRPr>
          </a:p>
        </p:txBody>
      </p:sp>
      <p:sp>
        <p:nvSpPr>
          <p:cNvPr id="18" name="TextBox 28"/>
          <p:cNvSpPr txBox="1">
            <a:spLocks noChangeArrowheads="1"/>
          </p:cNvSpPr>
          <p:nvPr/>
        </p:nvSpPr>
        <p:spPr bwMode="auto">
          <a:xfrm>
            <a:off x="390317" y="3785415"/>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Service based (API-centric) design leveraging containers</a:t>
            </a:r>
            <a:endParaRPr lang="en-US" altLang="en-US" sz="1067" b="1" dirty="0">
              <a:solidFill>
                <a:srgbClr val="55565A"/>
              </a:solidFill>
            </a:endParaRPr>
          </a:p>
        </p:txBody>
      </p:sp>
      <p:sp>
        <p:nvSpPr>
          <p:cNvPr id="19" name="TextBox 29"/>
          <p:cNvSpPr txBox="1">
            <a:spLocks noChangeArrowheads="1"/>
          </p:cNvSpPr>
          <p:nvPr/>
        </p:nvSpPr>
        <p:spPr bwMode="auto">
          <a:xfrm>
            <a:off x="390317" y="4225153"/>
            <a:ext cx="1987523"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IAC in place as part of the CI/CD pipeline (e.g. </a:t>
            </a:r>
            <a:r>
              <a:rPr lang="en-US" altLang="en-US" sz="1067" b="1" dirty="0">
                <a:solidFill>
                  <a:srgbClr val="55565A"/>
                </a:solidFill>
              </a:rPr>
              <a:t>Chef</a:t>
            </a:r>
            <a:r>
              <a:rPr lang="en-US" altLang="en-US" sz="1067" dirty="0">
                <a:solidFill>
                  <a:srgbClr val="55565A"/>
                </a:solidFill>
              </a:rPr>
              <a:t>)</a:t>
            </a:r>
            <a:endParaRPr lang="en-US" altLang="en-US" sz="1067" b="1" dirty="0">
              <a:solidFill>
                <a:srgbClr val="55565A"/>
              </a:solidFill>
            </a:endParaRPr>
          </a:p>
        </p:txBody>
      </p:sp>
      <p:sp>
        <p:nvSpPr>
          <p:cNvPr id="20" name="TextBox 31"/>
          <p:cNvSpPr txBox="1">
            <a:spLocks noChangeArrowheads="1"/>
          </p:cNvSpPr>
          <p:nvPr/>
        </p:nvSpPr>
        <p:spPr bwMode="auto">
          <a:xfrm>
            <a:off x="379179" y="4664886"/>
            <a:ext cx="1985935" cy="40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Serverless UI/Single Page Web App (SPA)</a:t>
            </a:r>
            <a:endParaRPr lang="en-US" altLang="en-US" sz="1067" b="1" dirty="0">
              <a:solidFill>
                <a:srgbClr val="55565A"/>
              </a:solidFill>
            </a:endParaRPr>
          </a:p>
        </p:txBody>
      </p:sp>
      <p:sp>
        <p:nvSpPr>
          <p:cNvPr id="21" name="TextBox 32"/>
          <p:cNvSpPr txBox="1">
            <a:spLocks noChangeArrowheads="1"/>
          </p:cNvSpPr>
          <p:nvPr/>
        </p:nvSpPr>
        <p:spPr bwMode="auto">
          <a:xfrm>
            <a:off x="414659" y="5073645"/>
            <a:ext cx="1987523" cy="71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API calls routed through public cloud edge networks or using cloud based DNS configuration</a:t>
            </a:r>
            <a:endParaRPr lang="en-US" altLang="en-US" sz="1067" b="1" dirty="0">
              <a:solidFill>
                <a:srgbClr val="55565A"/>
              </a:solidFill>
            </a:endParaRPr>
          </a:p>
        </p:txBody>
      </p:sp>
      <p:sp>
        <p:nvSpPr>
          <p:cNvPr id="22" name="TextBox 33"/>
          <p:cNvSpPr txBox="1">
            <a:spLocks noChangeArrowheads="1"/>
          </p:cNvSpPr>
          <p:nvPr/>
        </p:nvSpPr>
        <p:spPr bwMode="auto">
          <a:xfrm>
            <a:off x="387937" y="5761086"/>
            <a:ext cx="1985935" cy="560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19" rIns="91409" bIns="45719">
            <a:spAutoFit/>
          </a:bodyPr>
          <a:lstStyle>
            <a:lvl1pPr>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1pPr>
            <a:lvl2pPr marL="509588" indent="-227013">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2pPr>
            <a:lvl3pPr marL="795338" indent="-17145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3pPr>
            <a:lvl4pPr marL="1600200" indent="-228600">
              <a:lnSpc>
                <a:spcPct val="95000"/>
              </a:lnSpc>
              <a:spcAft>
                <a:spcPct val="35000"/>
              </a:spcAft>
              <a:buClr>
                <a:schemeClr val="tx1"/>
              </a:buClr>
              <a:buFont typeface="Arial" pitchFamily="34" charset="0"/>
              <a:buChar char="–"/>
              <a:defRPr sz="2000">
                <a:solidFill>
                  <a:schemeClr val="tx1"/>
                </a:solidFill>
                <a:latin typeface="Arial" pitchFamily="34" charset="0"/>
                <a:ea typeface="Arial Unicode MS" pitchFamily="34" charset="-128"/>
                <a:cs typeface="Arial Unicode MS" pitchFamily="34" charset="-128"/>
              </a:defRPr>
            </a:lvl4pPr>
            <a:lvl5pPr marL="2057400" indent="-228600">
              <a:lnSpc>
                <a:spcPct val="95000"/>
              </a:lnSpc>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lnSpc>
                <a:spcPct val="95000"/>
              </a:lnSpc>
              <a:spcBef>
                <a:spcPct val="0"/>
              </a:spcBef>
              <a:spcAft>
                <a:spcPct val="35000"/>
              </a:spcAft>
              <a:buClr>
                <a:schemeClr val="accent1"/>
              </a:buClr>
              <a:buChar char="•"/>
              <a:defRPr sz="2000">
                <a:solidFill>
                  <a:schemeClr val="tx1"/>
                </a:solidFill>
                <a:latin typeface="Arial" pitchFamily="34" charset="0"/>
                <a:ea typeface="Arial Unicode MS" pitchFamily="34" charset="-128"/>
                <a:cs typeface="Arial Unicode MS" pitchFamily="34" charset="-128"/>
              </a:defRPr>
            </a:lvl9pPr>
          </a:lstStyle>
          <a:p>
            <a:pPr>
              <a:buClr>
                <a:srgbClr val="E87722"/>
              </a:buClr>
              <a:buFontTx/>
              <a:buNone/>
            </a:pPr>
            <a:r>
              <a:rPr lang="en-US" altLang="en-US" sz="1067" dirty="0">
                <a:solidFill>
                  <a:srgbClr val="55565A"/>
                </a:solidFill>
              </a:rPr>
              <a:t>Data and API/Service/ Business Logic tiers migrated to public cloud platform</a:t>
            </a:r>
            <a:endParaRPr lang="en-US" altLang="en-US" sz="1067" b="1" dirty="0">
              <a:solidFill>
                <a:srgbClr val="55565A"/>
              </a:solidFill>
            </a:endParaRPr>
          </a:p>
        </p:txBody>
      </p:sp>
      <p:pic>
        <p:nvPicPr>
          <p:cNvPr id="23" name="Picture 3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8496" y="2112231"/>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8496" y="1715341"/>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972" y="2085234"/>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972" y="1689971"/>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448" y="2102694"/>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448" y="1707433"/>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1922" y="20915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1922" y="169629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6398" y="20915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6398" y="169629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0874" y="2102694"/>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0874" y="1707433"/>
            <a:ext cx="252409" cy="2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4247369"/>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385208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423625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3840978"/>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6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423625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3840978"/>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6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4247369"/>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385208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6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796" y="301549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6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796" y="262020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6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303294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6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26376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7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3021842"/>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7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2626551"/>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7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3021842"/>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2626551"/>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3032946"/>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7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2637675"/>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9796" y="3385369"/>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7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272" y="3402837"/>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7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48" y="339331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8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3393313"/>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8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3402837"/>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8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8272" y="4687098"/>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8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1165" y="4687098"/>
            <a:ext cx="252408"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5641" y="4698219"/>
            <a:ext cx="252408"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9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3222" y="5258590"/>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9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5268114"/>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9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698" y="6090430"/>
            <a:ext cx="252409" cy="23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101"/>
          <p:cNvGrpSpPr>
            <a:grpSpLocks/>
          </p:cNvGrpSpPr>
          <p:nvPr/>
        </p:nvGrpSpPr>
        <p:grpSpPr bwMode="auto">
          <a:xfrm>
            <a:off x="379180" y="1631204"/>
            <a:ext cx="11437801" cy="4787832"/>
            <a:chOff x="92287" y="1491759"/>
            <a:chExt cx="11741568" cy="4787623"/>
          </a:xfrm>
        </p:grpSpPr>
        <p:cxnSp>
          <p:nvCxnSpPr>
            <p:cNvPr id="65" name="Straight Connector 15"/>
            <p:cNvCxnSpPr>
              <a:cxnSpLocks noChangeShapeType="1"/>
            </p:cNvCxnSpPr>
            <p:nvPr/>
          </p:nvCxnSpPr>
          <p:spPr bwMode="auto">
            <a:xfrm flipV="1">
              <a:off x="2137027" y="1491759"/>
              <a:ext cx="0" cy="47876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Straight Connector 18"/>
            <p:cNvCxnSpPr>
              <a:cxnSpLocks noChangeShapeType="1"/>
            </p:cNvCxnSpPr>
            <p:nvPr/>
          </p:nvCxnSpPr>
          <p:spPr bwMode="auto">
            <a:xfrm>
              <a:off x="2137026" y="1491759"/>
              <a:ext cx="9690797"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 name="Straight Connector 26"/>
            <p:cNvCxnSpPr>
              <a:cxnSpLocks noChangeShapeType="1"/>
            </p:cNvCxnSpPr>
            <p:nvPr/>
          </p:nvCxnSpPr>
          <p:spPr bwMode="auto">
            <a:xfrm>
              <a:off x="99979" y="2351541"/>
              <a:ext cx="11733876" cy="303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8" name="Straight Connector 27"/>
            <p:cNvCxnSpPr>
              <a:cxnSpLocks noChangeShapeType="1"/>
            </p:cNvCxnSpPr>
            <p:nvPr/>
          </p:nvCxnSpPr>
          <p:spPr bwMode="auto">
            <a:xfrm>
              <a:off x="96720" y="3658060"/>
              <a:ext cx="11731101" cy="478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 name="Straight Connector 34"/>
            <p:cNvCxnSpPr>
              <a:cxnSpLocks noChangeShapeType="1"/>
            </p:cNvCxnSpPr>
            <p:nvPr/>
          </p:nvCxnSpPr>
          <p:spPr bwMode="auto">
            <a:xfrm flipV="1">
              <a:off x="92287" y="4929601"/>
              <a:ext cx="11729504" cy="33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Straight Connector 35"/>
            <p:cNvCxnSpPr>
              <a:cxnSpLocks noChangeShapeType="1"/>
            </p:cNvCxnSpPr>
            <p:nvPr/>
          </p:nvCxnSpPr>
          <p:spPr bwMode="auto">
            <a:xfrm flipV="1">
              <a:off x="99979" y="5572770"/>
              <a:ext cx="11733876" cy="2403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Straight Connector 100"/>
            <p:cNvCxnSpPr>
              <a:cxnSpLocks noChangeShapeType="1"/>
            </p:cNvCxnSpPr>
            <p:nvPr/>
          </p:nvCxnSpPr>
          <p:spPr bwMode="auto">
            <a:xfrm>
              <a:off x="128709" y="4438552"/>
              <a:ext cx="1169307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 name="Rectangle 3"/>
          <p:cNvSpPr/>
          <p:nvPr/>
        </p:nvSpPr>
        <p:spPr>
          <a:xfrm>
            <a:off x="2555634" y="1297324"/>
            <a:ext cx="2573847" cy="3331981"/>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77" tIns="60939" rIns="121877" bIns="60939" rtlCol="0" anchor="ctr"/>
          <a:lstStyle/>
          <a:p>
            <a:pPr algn="ctr"/>
            <a:endParaRPr lang="en-US" sz="2400" dirty="0">
              <a:solidFill>
                <a:srgbClr val="FFFFFF"/>
              </a:solidFill>
            </a:endParaRPr>
          </a:p>
        </p:txBody>
      </p:sp>
      <p:sp>
        <p:nvSpPr>
          <p:cNvPr id="72" name="Left Brace 71"/>
          <p:cNvSpPr/>
          <p:nvPr/>
        </p:nvSpPr>
        <p:spPr>
          <a:xfrm rot="10800000">
            <a:off x="8567866" y="5127938"/>
            <a:ext cx="136197" cy="1471063"/>
          </a:xfrm>
          <a:prstGeom prst="leftBrace">
            <a:avLst>
              <a:gd name="adj1" fmla="val 90936"/>
              <a:gd name="adj2" fmla="val 50000"/>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lIns="121877" tIns="60939" rIns="121877" bIns="60939" rtlCol="0" anchor="ctr"/>
          <a:lstStyle/>
          <a:p>
            <a:pPr algn="ctr"/>
            <a:endParaRPr lang="en-US" sz="1867" dirty="0">
              <a:solidFill>
                <a:srgbClr val="55565A"/>
              </a:solidFill>
            </a:endParaRPr>
          </a:p>
        </p:txBody>
      </p:sp>
      <p:cxnSp>
        <p:nvCxnSpPr>
          <p:cNvPr id="73" name="Straight Connector 72"/>
          <p:cNvCxnSpPr>
            <a:endCxn id="72" idx="1"/>
          </p:cNvCxnSpPr>
          <p:nvPr/>
        </p:nvCxnSpPr>
        <p:spPr>
          <a:xfrm flipH="1">
            <a:off x="8704067" y="4085445"/>
            <a:ext cx="2167069" cy="177802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509795" y="5158280"/>
            <a:ext cx="4058069" cy="1600396"/>
          </a:xfrm>
          <a:prstGeom prst="rect">
            <a:avLst/>
          </a:prstGeom>
          <a:noFill/>
          <a:ln>
            <a:solidFill>
              <a:srgbClr val="FF0000"/>
            </a:solidFill>
          </a:ln>
        </p:spPr>
        <p:txBody>
          <a:bodyPr wrap="square" lIns="121877" tIns="60939" rIns="121877" bIns="60939" rtlCol="0">
            <a:spAutoFit/>
          </a:bodyPr>
          <a:lstStyle/>
          <a:p>
            <a:r>
              <a:rPr lang="en-US" sz="1600" b="1" dirty="0">
                <a:solidFill>
                  <a:srgbClr val="FF0000"/>
                </a:solidFill>
              </a:rPr>
              <a:t>Reality: </a:t>
            </a:r>
            <a:r>
              <a:rPr lang="en-US" sz="1600" dirty="0">
                <a:solidFill>
                  <a:srgbClr val="FF0000"/>
                </a:solidFill>
              </a:rPr>
              <a:t>teams are not at the expected maturity level needed to move to the cloud. </a:t>
            </a:r>
            <a:br>
              <a:rPr lang="en-US" sz="1600" dirty="0">
                <a:solidFill>
                  <a:srgbClr val="FF0000"/>
                </a:solidFill>
              </a:rPr>
            </a:br>
            <a:r>
              <a:rPr lang="en-US" sz="1600" b="1" dirty="0">
                <a:solidFill>
                  <a:srgbClr val="008770"/>
                </a:solidFill>
              </a:rPr>
              <a:t>Expectation:</a:t>
            </a:r>
            <a:r>
              <a:rPr lang="en-US" sz="1600" dirty="0">
                <a:solidFill>
                  <a:srgbClr val="008770"/>
                </a:solidFill>
              </a:rPr>
              <a:t> Only teams/apps at Level 5 consider migrating to Public Cloud with confidence.</a:t>
            </a:r>
          </a:p>
        </p:txBody>
      </p:sp>
      <p:sp>
        <p:nvSpPr>
          <p:cNvPr id="76" name="Rectangle 75"/>
          <p:cNvSpPr/>
          <p:nvPr/>
        </p:nvSpPr>
        <p:spPr>
          <a:xfrm>
            <a:off x="11021787" y="1232563"/>
            <a:ext cx="944232" cy="53664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121877" tIns="60939" rIns="121877" bIns="60939" rtlCol="0" anchor="ctr"/>
          <a:lstStyle/>
          <a:p>
            <a:pPr algn="ctr"/>
            <a:endParaRPr lang="en-US" sz="2400" dirty="0">
              <a:solidFill>
                <a:srgbClr val="FFFFFF"/>
              </a:solidFill>
            </a:endParaRPr>
          </a:p>
        </p:txBody>
      </p:sp>
      <p:cxnSp>
        <p:nvCxnSpPr>
          <p:cNvPr id="77" name="Straight Connector 76"/>
          <p:cNvCxnSpPr>
            <a:cxnSpLocks/>
            <a:endCxn id="74" idx="0"/>
          </p:cNvCxnSpPr>
          <p:nvPr/>
        </p:nvCxnSpPr>
        <p:spPr>
          <a:xfrm>
            <a:off x="4364891" y="4698219"/>
            <a:ext cx="2173939" cy="460061"/>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8" name="Title 2">
            <a:extLst>
              <a:ext uri="{FF2B5EF4-FFF2-40B4-BE49-F238E27FC236}">
                <a16:creationId xmlns:a16="http://schemas.microsoft.com/office/drawing/2014/main" id="{FCE16261-D98C-7546-90E0-AB2597327E2D}"/>
              </a:ext>
            </a:extLst>
          </p:cNvPr>
          <p:cNvSpPr txBox="1">
            <a:spLocks/>
          </p:cNvSpPr>
          <p:nvPr/>
        </p:nvSpPr>
        <p:spPr>
          <a:xfrm>
            <a:off x="414659" y="510516"/>
            <a:ext cx="11551360" cy="620349"/>
          </a:xfrm>
          <a:prstGeom prst="rect">
            <a:avLst/>
          </a:prstGeom>
          <a:solidFill>
            <a:schemeClr val="bg2"/>
          </a:solidFill>
        </p:spPr>
        <p:txBody>
          <a:bodyPr vert="horz" lIns="0" tIns="0" rIns="0" bIns="0" rtlCol="0" anchor="b">
            <a:noAutofit/>
          </a:bodyPr>
          <a:lstStyle>
            <a:lvl1pPr algn="l" defTabSz="913802" rtl="0" eaLnBrk="1" latinLnBrk="0" hangingPunct="1">
              <a:spcBef>
                <a:spcPct val="0"/>
              </a:spcBef>
              <a:buNone/>
              <a:defRPr sz="3000" kern="1200">
                <a:solidFill>
                  <a:schemeClr val="tx1"/>
                </a:solidFill>
                <a:latin typeface="+mj-lt"/>
                <a:ea typeface="+mj-ea"/>
                <a:cs typeface="+mj-cs"/>
              </a:defRPr>
            </a:lvl1pPr>
          </a:lstStyle>
          <a:p>
            <a:r>
              <a:rPr lang="en-US" sz="2667" b="1" dirty="0">
                <a:solidFill>
                  <a:srgbClr val="55565A"/>
                </a:solidFill>
              </a:rPr>
              <a:t>Health Care Cloud | </a:t>
            </a:r>
            <a:r>
              <a:rPr lang="en-US" sz="2667" b="1" dirty="0">
                <a:solidFill>
                  <a:schemeClr val="accent1"/>
                </a:solidFill>
              </a:rPr>
              <a:t>Team</a:t>
            </a:r>
            <a:r>
              <a:rPr lang="en-US" sz="2667" dirty="0">
                <a:solidFill>
                  <a:schemeClr val="accent1"/>
                </a:solidFill>
              </a:rPr>
              <a:t> </a:t>
            </a:r>
            <a:r>
              <a:rPr lang="en-US" sz="2667" b="1" dirty="0">
                <a:solidFill>
                  <a:schemeClr val="accent1"/>
                </a:solidFill>
              </a:rPr>
              <a:t>Maturity Expectations</a:t>
            </a:r>
          </a:p>
        </p:txBody>
      </p:sp>
    </p:spTree>
    <p:extLst>
      <p:ext uri="{BB962C8B-B14F-4D97-AF65-F5344CB8AC3E}">
        <p14:creationId xmlns:p14="http://schemas.microsoft.com/office/powerpoint/2010/main" val="346953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220449" y="-44221400"/>
            <a:ext cx="612323" cy="365125"/>
          </a:xfrm>
        </p:spPr>
        <p:txBody>
          <a:bodyPr/>
          <a:lstStyle/>
          <a:p>
            <a:fld id="{3310D8EA-3107-4873-B9AB-DD7D3E79053A}" type="slidenum">
              <a:rPr lang="en-US" smtClean="0">
                <a:solidFill>
                  <a:srgbClr val="55565A">
                    <a:tint val="75000"/>
                  </a:srgbClr>
                </a:solidFill>
              </a:rPr>
              <a:pPr/>
              <a:t>6</a:t>
            </a:fld>
            <a:endParaRPr lang="en-US">
              <a:solidFill>
                <a:srgbClr val="55565A">
                  <a:tint val="75000"/>
                </a:srgbClr>
              </a:solidFill>
            </a:endParaRPr>
          </a:p>
        </p:txBody>
      </p:sp>
      <p:sp>
        <p:nvSpPr>
          <p:cNvPr id="4" name="Footer Placeholder 3"/>
          <p:cNvSpPr>
            <a:spLocks noGrp="1"/>
          </p:cNvSpPr>
          <p:nvPr>
            <p:ph type="ftr" sz="quarter" idx="3"/>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Rectangle 4"/>
          <p:cNvSpPr/>
          <p:nvPr/>
        </p:nvSpPr>
        <p:spPr>
          <a:xfrm>
            <a:off x="406400" y="1279931"/>
            <a:ext cx="9956800" cy="4381905"/>
          </a:xfrm>
          <a:prstGeom prst="rect">
            <a:avLst/>
          </a:prstGeom>
        </p:spPr>
        <p:txBody>
          <a:bodyPr wrap="square">
            <a:spAutoFit/>
          </a:bodyPr>
          <a:lstStyle/>
          <a:p>
            <a:r>
              <a:rPr lang="en-US" sz="1467" b="1" dirty="0">
                <a:solidFill>
                  <a:srgbClr val="E87722"/>
                </a:solidFill>
                <a:latin typeface="Cambria" panose="02040503050406030204" pitchFamily="18" charset="0"/>
              </a:rPr>
              <a:t>Application Categories</a:t>
            </a:r>
            <a:endParaRPr lang="en-US" sz="1467" dirty="0">
              <a:solidFill>
                <a:srgbClr val="E87722"/>
              </a:solidFill>
              <a:latin typeface="Cambria" panose="02040503050406030204" pitchFamily="18" charset="0"/>
            </a:endParaRPr>
          </a:p>
          <a:p>
            <a:r>
              <a:rPr lang="en-US" sz="1467" dirty="0">
                <a:latin typeface="Cambria" panose="02040503050406030204" pitchFamily="18" charset="0"/>
              </a:rPr>
              <a:t>Even if a team demonstrates readiness for the public cloud, it does not entitle them to deploy to the public cloud.  </a:t>
            </a:r>
          </a:p>
          <a:p>
            <a:r>
              <a:rPr lang="en-US" sz="1467" dirty="0">
                <a:latin typeface="Cambria" panose="02040503050406030204" pitchFamily="18" charset="0"/>
              </a:rPr>
              <a:t>Teams must demonstrate a use case for the Public Cloud offerings based upon one or more of the following criteria:</a:t>
            </a:r>
            <a:br>
              <a:rPr lang="en-US" sz="1467" dirty="0">
                <a:latin typeface="Cambria" panose="02040503050406030204" pitchFamily="18" charset="0"/>
              </a:rPr>
            </a:br>
            <a:endParaRPr lang="en-US" sz="1467" dirty="0">
              <a:latin typeface="Cambria" panose="02040503050406030204" pitchFamily="18" charset="0"/>
            </a:endParaRP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Commerciality</a:t>
            </a:r>
            <a:r>
              <a:rPr lang="en-US" sz="1467" b="1" dirty="0">
                <a:latin typeface="Cambria" panose="02040503050406030204" pitchFamily="18" charset="0"/>
              </a:rPr>
              <a:t>: </a:t>
            </a:r>
            <a:r>
              <a:rPr lang="en-US" sz="1467" dirty="0">
                <a:latin typeface="Cambria" panose="02040503050406030204" pitchFamily="18" charset="0"/>
              </a:rPr>
              <a:t>The application or service is intended for external commercial uses.  Commercial applications, or apps that are used externally that have the potential for “viral” user uncertainty, are good candidates for public cloud (with proper scaling).</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Volatility:  </a:t>
            </a:r>
            <a:r>
              <a:rPr lang="en-US" sz="1467" dirty="0">
                <a:latin typeface="Cambria" panose="02040503050406030204" pitchFamily="18" charset="0"/>
              </a:rPr>
              <a:t>Applications that have very high load peaks compared to its average, also known as seasonality of the workload.  We need to manage the volatility on the public cloud to ensure we do not impact other services and reduce cost if planning for the worse case.  </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Data Gravity</a:t>
            </a:r>
            <a:r>
              <a:rPr lang="en-US" sz="1467" dirty="0">
                <a:solidFill>
                  <a:schemeClr val="tx1">
                    <a:lumMod val="50000"/>
                  </a:schemeClr>
                </a:solidFill>
                <a:latin typeface="Cambria" panose="02040503050406030204" pitchFamily="18" charset="0"/>
              </a:rPr>
              <a:t>:  </a:t>
            </a:r>
            <a:r>
              <a:rPr lang="en-US" sz="1467" dirty="0">
                <a:latin typeface="Cambria" panose="02040503050406030204" pitchFamily="18" charset="0"/>
              </a:rPr>
              <a:t>Big data is difficult, costly and time consuming to move back and forth between data centers.  Application requiring a large amount of data should be hosted close to the data.</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Integration Gravity:  </a:t>
            </a:r>
            <a:r>
              <a:rPr lang="en-US" sz="1467" dirty="0">
                <a:latin typeface="Cambria" panose="02040503050406030204" pitchFamily="18" charset="0"/>
              </a:rPr>
              <a:t>Applications that are deployed to public cloud should not have multiple dependencies on integrations located in the Optum data center.  Integration should only be through streaming methods or API.</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User Gravity:  </a:t>
            </a:r>
            <a:r>
              <a:rPr lang="en-US" sz="1467" dirty="0">
                <a:latin typeface="Cambria" panose="02040503050406030204" pitchFamily="18" charset="0"/>
              </a:rPr>
              <a:t>If the users are all in the UHG network (and if the data is all in the data center), then the application should be hosted in the Optum Data Center. </a:t>
            </a:r>
          </a:p>
          <a:p>
            <a:pPr marL="228594" indent="-228594">
              <a:buClr>
                <a:srgbClr val="E87722"/>
              </a:buClr>
              <a:buFont typeface="Wingdings" panose="05000000000000000000" pitchFamily="2" charset="2"/>
              <a:buChar char="§"/>
            </a:pPr>
            <a:r>
              <a:rPr lang="en-US" sz="1467" b="1" dirty="0">
                <a:solidFill>
                  <a:schemeClr val="tx1">
                    <a:lumMod val="50000"/>
                  </a:schemeClr>
                </a:solidFill>
                <a:latin typeface="Cambria" panose="02040503050406030204" pitchFamily="18" charset="0"/>
              </a:rPr>
              <a:t>PII/PHI:  </a:t>
            </a:r>
            <a:r>
              <a:rPr lang="en-US" sz="1467" dirty="0">
                <a:latin typeface="Cambria" panose="02040503050406030204" pitchFamily="18" charset="0"/>
              </a:rPr>
              <a:t>The presence of PII/PHI is a factor used when evaluating workload placement, but it is not the only criteria.  The volatility of the workload and data gravity has more weight when making workload placement.  Additionally, the controls in place assume the presence of PII/PHI and the controls are mandatory.  </a:t>
            </a:r>
          </a:p>
        </p:txBody>
      </p:sp>
      <p:sp>
        <p:nvSpPr>
          <p:cNvPr id="6" name="Title 1">
            <a:extLst>
              <a:ext uri="{FF2B5EF4-FFF2-40B4-BE49-F238E27FC236}">
                <a16:creationId xmlns:a16="http://schemas.microsoft.com/office/drawing/2014/main" id="{157864AE-1D72-3448-B7D7-732FA7F7ACDD}"/>
              </a:ext>
            </a:extLst>
          </p:cNvPr>
          <p:cNvSpPr txBox="1">
            <a:spLocks/>
          </p:cNvSpPr>
          <p:nvPr/>
        </p:nvSpPr>
        <p:spPr bwMode="gray">
          <a:xfrm>
            <a:off x="496081" y="358785"/>
            <a:ext cx="11315700" cy="6520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a:lstStyle>
          <a:p>
            <a:r>
              <a:rPr lang="en-US" sz="2667" b="1" dirty="0"/>
              <a:t>Health Care Cloud </a:t>
            </a:r>
            <a:r>
              <a:rPr lang="en-US" sz="2400" b="1" dirty="0"/>
              <a:t>| </a:t>
            </a:r>
            <a:r>
              <a:rPr lang="en-US" sz="2400" b="1" dirty="0">
                <a:solidFill>
                  <a:srgbClr val="E87722"/>
                </a:solidFill>
              </a:rPr>
              <a:t>Who moves to the Public Cloud?</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685" y="1279931"/>
            <a:ext cx="1590115" cy="143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1" y="3485663"/>
            <a:ext cx="1206500" cy="1223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8401" y="5461001"/>
            <a:ext cx="14605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0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63FD091-DE5E-CD44-ABEA-64EE4CC0A04E}"/>
              </a:ext>
            </a:extLst>
          </p:cNvPr>
          <p:cNvSpPr txBox="1">
            <a:spLocks noGrp="1"/>
          </p:cNvSpPr>
          <p:nvPr>
            <p:ph type="title"/>
          </p:nvPr>
        </p:nvSpPr>
        <p:spPr>
          <a:xfrm>
            <a:off x="448262" y="225569"/>
            <a:ext cx="11195817" cy="893763"/>
          </a:xfrm>
          <a:prstGeom prst="rect">
            <a:avLst/>
          </a:prstGeom>
        </p:spPr>
        <p:txBody>
          <a:bodyPr vert="horz" lIns="0" tIns="0" rIns="0" bIns="0" rtlCol="0" anchor="b">
            <a:noAutofit/>
          </a:bodyPr>
          <a:lstStyle>
            <a:lvl1pPr algn="l" defTabSz="913802" rtl="0" eaLnBrk="1" latinLnBrk="0" hangingPunct="1">
              <a:spcBef>
                <a:spcPct val="0"/>
              </a:spcBef>
              <a:buNone/>
              <a:defRPr sz="3000" kern="1200">
                <a:solidFill>
                  <a:schemeClr val="tx1"/>
                </a:solidFill>
                <a:latin typeface="+mj-lt"/>
                <a:ea typeface="+mj-ea"/>
                <a:cs typeface="+mj-cs"/>
              </a:defRPr>
            </a:lvl1pPr>
          </a:lstStyle>
          <a:p>
            <a:pPr lvl="0"/>
            <a:r>
              <a:rPr lang="en-US" sz="2667" b="1" dirty="0">
                <a:solidFill>
                  <a:srgbClr val="55565A"/>
                </a:solidFill>
                <a:latin typeface="Arial"/>
              </a:rPr>
              <a:t> Cloud </a:t>
            </a:r>
            <a:r>
              <a:rPr lang="en-US" sz="2400" b="1" dirty="0">
                <a:solidFill>
                  <a:srgbClr val="55565A"/>
                </a:solidFill>
                <a:latin typeface="Arial"/>
              </a:rPr>
              <a:t>| </a:t>
            </a:r>
            <a:r>
              <a:rPr lang="en-US" sz="2400" b="1" dirty="0">
                <a:solidFill>
                  <a:schemeClr val="accent1"/>
                </a:solidFill>
                <a:latin typeface="Arial"/>
              </a:rPr>
              <a:t>Private Cloud Journey Team Experience</a:t>
            </a:r>
          </a:p>
        </p:txBody>
      </p:sp>
      <p:sp>
        <p:nvSpPr>
          <p:cNvPr id="3" name="Slide Number Placeholder 2"/>
          <p:cNvSpPr>
            <a:spLocks noGrp="1"/>
          </p:cNvSpPr>
          <p:nvPr>
            <p:ph type="sldNum" sz="quarter" idx="10"/>
          </p:nvPr>
        </p:nvSpPr>
        <p:spPr>
          <a:xfrm>
            <a:off x="11469159" y="6492875"/>
            <a:ext cx="542472" cy="365125"/>
          </a:xfrm>
        </p:spPr>
        <p:txBody>
          <a:bodyPr/>
          <a:lstStyle/>
          <a:p>
            <a:pPr defTabSz="1217922">
              <a:defRPr/>
            </a:pPr>
            <a:fld id="{F18F5FCC-583C-47C6-9953-2F6AD74D46AE}" type="slidenum">
              <a:rPr lang="en-US">
                <a:solidFill>
                  <a:srgbClr val="55565A">
                    <a:tint val="75000"/>
                  </a:srgbClr>
                </a:solidFill>
                <a:latin typeface="Arial" panose="020B0604020202020204"/>
              </a:rPr>
              <a:pPr defTabSz="1217922">
                <a:defRPr/>
              </a:pPr>
              <a:t>7</a:t>
            </a:fld>
            <a:endParaRPr lang="en-US" dirty="0">
              <a:solidFill>
                <a:srgbClr val="55565A">
                  <a:tint val="75000"/>
                </a:srgbClr>
              </a:solidFill>
              <a:latin typeface="Arial" panose="020B0604020202020204"/>
            </a:endParaRPr>
          </a:p>
        </p:txBody>
      </p:sp>
      <p:sp>
        <p:nvSpPr>
          <p:cNvPr id="4" name="Right Arrow 3"/>
          <p:cNvSpPr/>
          <p:nvPr/>
        </p:nvSpPr>
        <p:spPr>
          <a:xfrm>
            <a:off x="463655" y="2311401"/>
            <a:ext cx="11276740" cy="45466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defTabSz="1217922">
              <a:defRPr/>
            </a:pPr>
            <a:endParaRPr lang="en-US" sz="2400" dirty="0">
              <a:solidFill>
                <a:srgbClr val="53565A"/>
              </a:solidFill>
              <a:latin typeface="Arial" panose="020B0604020202020204"/>
            </a:endParaRPr>
          </a:p>
        </p:txBody>
      </p:sp>
      <p:sp>
        <p:nvSpPr>
          <p:cNvPr id="5" name="TextBox 4"/>
          <p:cNvSpPr txBox="1"/>
          <p:nvPr/>
        </p:nvSpPr>
        <p:spPr>
          <a:xfrm>
            <a:off x="4218021" y="1225883"/>
            <a:ext cx="3313151" cy="420564"/>
          </a:xfrm>
          <a:prstGeom prst="rect">
            <a:avLst/>
          </a:prstGeom>
          <a:noFill/>
        </p:spPr>
        <p:txBody>
          <a:bodyPr wrap="none" rtlCol="0">
            <a:spAutoFit/>
          </a:bodyPr>
          <a:lstStyle/>
          <a:p>
            <a:pPr defTabSz="1217922">
              <a:defRPr/>
            </a:pPr>
            <a:r>
              <a:rPr lang="en-US" sz="2133" i="1" dirty="0">
                <a:solidFill>
                  <a:srgbClr val="FFFFFF">
                    <a:lumMod val="65000"/>
                  </a:srgbClr>
                </a:solidFill>
                <a:latin typeface="Arial" panose="020B0604020202020204"/>
              </a:rPr>
              <a:t>Dev. Team Cloud Journey</a:t>
            </a:r>
          </a:p>
        </p:txBody>
      </p:sp>
      <p:sp>
        <p:nvSpPr>
          <p:cNvPr id="7" name="TextBox 6">
            <a:extLst>
              <a:ext uri="{FF2B5EF4-FFF2-40B4-BE49-F238E27FC236}">
                <a16:creationId xmlns:a16="http://schemas.microsoft.com/office/drawing/2014/main" id="{636A5D6C-DA52-0A4F-9B5B-53EA09CD8E5B}"/>
              </a:ext>
            </a:extLst>
          </p:cNvPr>
          <p:cNvSpPr txBox="1"/>
          <p:nvPr/>
        </p:nvSpPr>
        <p:spPr>
          <a:xfrm>
            <a:off x="1382758" y="2693561"/>
            <a:ext cx="973343"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Crawl</a:t>
            </a:r>
          </a:p>
        </p:txBody>
      </p:sp>
      <p:sp>
        <p:nvSpPr>
          <p:cNvPr id="16" name="TextBox 15">
            <a:extLst>
              <a:ext uri="{FF2B5EF4-FFF2-40B4-BE49-F238E27FC236}">
                <a16:creationId xmlns:a16="http://schemas.microsoft.com/office/drawing/2014/main" id="{BEF627B7-6DFD-0042-AC77-3D4E14082E92}"/>
              </a:ext>
            </a:extLst>
          </p:cNvPr>
          <p:cNvSpPr txBox="1"/>
          <p:nvPr/>
        </p:nvSpPr>
        <p:spPr>
          <a:xfrm>
            <a:off x="4335837" y="2693561"/>
            <a:ext cx="857735"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Walk</a:t>
            </a:r>
          </a:p>
        </p:txBody>
      </p:sp>
      <p:sp>
        <p:nvSpPr>
          <p:cNvPr id="17" name="TextBox 16">
            <a:extLst>
              <a:ext uri="{FF2B5EF4-FFF2-40B4-BE49-F238E27FC236}">
                <a16:creationId xmlns:a16="http://schemas.microsoft.com/office/drawing/2014/main" id="{55BE726C-B58F-794F-9ADF-FE85F056BB2B}"/>
              </a:ext>
            </a:extLst>
          </p:cNvPr>
          <p:cNvSpPr txBox="1"/>
          <p:nvPr/>
        </p:nvSpPr>
        <p:spPr>
          <a:xfrm>
            <a:off x="7189603" y="2733358"/>
            <a:ext cx="750526"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Run</a:t>
            </a:r>
          </a:p>
        </p:txBody>
      </p:sp>
      <p:sp>
        <p:nvSpPr>
          <p:cNvPr id="18" name="TextBox 17">
            <a:extLst>
              <a:ext uri="{FF2B5EF4-FFF2-40B4-BE49-F238E27FC236}">
                <a16:creationId xmlns:a16="http://schemas.microsoft.com/office/drawing/2014/main" id="{CB200A32-7C61-3C4C-BE0F-E3A10CD4CD49}"/>
              </a:ext>
            </a:extLst>
          </p:cNvPr>
          <p:cNvSpPr txBox="1"/>
          <p:nvPr/>
        </p:nvSpPr>
        <p:spPr>
          <a:xfrm>
            <a:off x="9833477" y="2717801"/>
            <a:ext cx="1486304" cy="461665"/>
          </a:xfrm>
          <a:prstGeom prst="rect">
            <a:avLst/>
          </a:prstGeom>
          <a:noFill/>
        </p:spPr>
        <p:txBody>
          <a:bodyPr wrap="none" rtlCol="0">
            <a:spAutoFit/>
          </a:bodyPr>
          <a:lstStyle/>
          <a:p>
            <a:pPr defTabSz="1217922">
              <a:defRPr/>
            </a:pPr>
            <a:r>
              <a:rPr lang="en-US" sz="2400" dirty="0">
                <a:solidFill>
                  <a:srgbClr val="55565A"/>
                </a:solidFill>
                <a:latin typeface="Arial" panose="020B0604020202020204"/>
              </a:rPr>
              <a:t>Marathon</a:t>
            </a:r>
          </a:p>
        </p:txBody>
      </p:sp>
      <p:sp>
        <p:nvSpPr>
          <p:cNvPr id="19" name="TextBox 18">
            <a:extLst>
              <a:ext uri="{FF2B5EF4-FFF2-40B4-BE49-F238E27FC236}">
                <a16:creationId xmlns:a16="http://schemas.microsoft.com/office/drawing/2014/main" id="{920BB837-4A61-054F-B8BE-00A107C94A54}"/>
              </a:ext>
            </a:extLst>
          </p:cNvPr>
          <p:cNvSpPr txBox="1"/>
          <p:nvPr/>
        </p:nvSpPr>
        <p:spPr>
          <a:xfrm>
            <a:off x="575221" y="5740405"/>
            <a:ext cx="10695557" cy="461665"/>
          </a:xfrm>
          <a:prstGeom prst="rect">
            <a:avLst/>
          </a:prstGeom>
          <a:noFill/>
        </p:spPr>
        <p:txBody>
          <a:bodyPr wrap="none" rtlCol="0">
            <a:spAutoFit/>
          </a:bodyPr>
          <a:lstStyle/>
          <a:p>
            <a:pPr defTabSz="1217922">
              <a:defRPr/>
            </a:pPr>
            <a:r>
              <a:rPr lang="en-US" sz="2400" dirty="0">
                <a:solidFill>
                  <a:schemeClr val="tx2">
                    <a:lumMod val="50000"/>
                  </a:schemeClr>
                </a:solidFill>
                <a:latin typeface="Arial" panose="020B0604020202020204"/>
              </a:rPr>
              <a:t>0-1 month                 1-3 months                3-6 Months                   6-8 Months </a:t>
            </a:r>
          </a:p>
        </p:txBody>
      </p:sp>
      <p:pic>
        <p:nvPicPr>
          <p:cNvPr id="20" name="Picture 3">
            <a:extLst>
              <a:ext uri="{FF2B5EF4-FFF2-40B4-BE49-F238E27FC236}">
                <a16:creationId xmlns:a16="http://schemas.microsoft.com/office/drawing/2014/main" id="{B1BAA432-55AF-324E-8217-487DE4E60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837" y="1742757"/>
            <a:ext cx="901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a:extLst>
              <a:ext uri="{FF2B5EF4-FFF2-40B4-BE49-F238E27FC236}">
                <a16:creationId xmlns:a16="http://schemas.microsoft.com/office/drawing/2014/main" id="{7CA87C27-4E7D-7A47-BF20-01CFB961F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380" y="1742757"/>
            <a:ext cx="109548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extLst>
              <a:ext uri="{FF2B5EF4-FFF2-40B4-BE49-F238E27FC236}">
                <a16:creationId xmlns:a16="http://schemas.microsoft.com/office/drawing/2014/main" id="{7A6D3D5C-A230-384A-9340-E5F82152F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877" y="1913161"/>
            <a:ext cx="107852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a:extLst>
              <a:ext uri="{FF2B5EF4-FFF2-40B4-BE49-F238E27FC236}">
                <a16:creationId xmlns:a16="http://schemas.microsoft.com/office/drawing/2014/main" id="{EFB680AC-FB11-C04A-9D85-FF57BD8C65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0864" y="1724305"/>
            <a:ext cx="1617395" cy="91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a:extLst>
              <a:ext uri="{FF2B5EF4-FFF2-40B4-BE49-F238E27FC236}">
                <a16:creationId xmlns:a16="http://schemas.microsoft.com/office/drawing/2014/main" id="{24E80B05-9A03-BA41-8503-0C85EA2D2E14}"/>
              </a:ext>
            </a:extLst>
          </p:cNvPr>
          <p:cNvPicPr>
            <a:picLocks noChangeAspect="1"/>
          </p:cNvPicPr>
          <p:nvPr/>
        </p:nvPicPr>
        <p:blipFill rotWithShape="1">
          <a:blip r:embed="rId6">
            <a:extLst>
              <a:ext uri="{28A0092B-C50C-407E-A947-70E740481C1C}">
                <a14:useLocalDpi xmlns:a14="http://schemas.microsoft.com/office/drawing/2010/main" val="0"/>
              </a:ext>
            </a:extLst>
          </a:blip>
          <a:srcRect l="16151" r="13261"/>
          <a:stretch/>
        </p:blipFill>
        <p:spPr>
          <a:xfrm>
            <a:off x="9827101" y="1702051"/>
            <a:ext cx="987529" cy="963619"/>
          </a:xfrm>
          <a:prstGeom prst="rect">
            <a:avLst/>
          </a:prstGeom>
        </p:spPr>
      </p:pic>
      <p:sp>
        <p:nvSpPr>
          <p:cNvPr id="25" name="TextBox 24">
            <a:extLst>
              <a:ext uri="{FF2B5EF4-FFF2-40B4-BE49-F238E27FC236}">
                <a16:creationId xmlns:a16="http://schemas.microsoft.com/office/drawing/2014/main" id="{6C347381-7008-9D47-8128-0311AF81FDBE}"/>
              </a:ext>
            </a:extLst>
          </p:cNvPr>
          <p:cNvSpPr txBox="1"/>
          <p:nvPr/>
        </p:nvSpPr>
        <p:spPr>
          <a:xfrm>
            <a:off x="495833" y="3153851"/>
            <a:ext cx="2795759" cy="2380746"/>
          </a:xfrm>
          <a:prstGeom prst="rect">
            <a:avLst/>
          </a:prstGeom>
          <a:noFill/>
          <a:ln>
            <a:noFill/>
          </a:ln>
        </p:spPr>
        <p:txBody>
          <a:bodyPr wrap="none" lIns="121885" tIns="60943" rIns="121885" bIns="60943" rtlCol="0">
            <a:spAutoFit/>
          </a:bodyPr>
          <a:lstStyle/>
          <a:p>
            <a:pPr algn="ctr" defTabSz="1217922">
              <a:defRPr/>
            </a:pPr>
            <a:r>
              <a:rPr lang="en-US" sz="1467" b="1" u="sng" dirty="0">
                <a:solidFill>
                  <a:srgbClr val="E87722"/>
                </a:solidFill>
                <a:latin typeface="Arial" panose="020B0604020202020204"/>
              </a:rPr>
              <a:t>Cloud Aligned</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228594" indent="-228594" defTabSz="1217922">
              <a:buFont typeface="Wingdings" pitchFamily="2" charset="2"/>
              <a:buChar char="q"/>
              <a:defRPr/>
            </a:pPr>
            <a:r>
              <a:rPr lang="en-US" sz="1467" dirty="0">
                <a:solidFill>
                  <a:srgbClr val="0070C0"/>
                </a:solidFill>
                <a:latin typeface="Arial" panose="020B0604020202020204"/>
              </a:rPr>
              <a:t>Portfolio/Application </a:t>
            </a:r>
            <a:br>
              <a:rPr lang="en-US" sz="1467" dirty="0">
                <a:solidFill>
                  <a:srgbClr val="0070C0"/>
                </a:solidFill>
                <a:latin typeface="Arial" panose="020B0604020202020204"/>
              </a:rPr>
            </a:br>
            <a:r>
              <a:rPr lang="en-US" sz="1467" dirty="0">
                <a:solidFill>
                  <a:srgbClr val="0070C0"/>
                </a:solidFill>
                <a:latin typeface="Arial" panose="020B0604020202020204"/>
              </a:rPr>
              <a:t>on Cloud Readiness</a:t>
            </a:r>
          </a:p>
          <a:p>
            <a:pPr marL="228594" indent="-228594" defTabSz="1217922">
              <a:buFont typeface="Wingdings" pitchFamily="2" charset="2"/>
              <a:buChar char="q"/>
              <a:defRPr/>
            </a:pPr>
            <a:r>
              <a:rPr lang="en-US" sz="1467" dirty="0">
                <a:solidFill>
                  <a:srgbClr val="0070C0"/>
                </a:solidFill>
                <a:latin typeface="Arial" panose="020B0604020202020204"/>
              </a:rPr>
              <a:t>Team Maturity Assessment</a:t>
            </a:r>
          </a:p>
          <a:p>
            <a:pPr marL="228594" indent="-228594" defTabSz="1217922">
              <a:buFont typeface="Wingdings" pitchFamily="2" charset="2"/>
              <a:buChar char="q"/>
              <a:defRPr/>
            </a:pPr>
            <a:r>
              <a:rPr lang="en-US" sz="1467" dirty="0">
                <a:solidFill>
                  <a:srgbClr val="0070C0"/>
                </a:solidFill>
                <a:latin typeface="Arial" panose="020B0604020202020204"/>
              </a:rPr>
              <a:t>Revise Architecture- </a:t>
            </a:r>
            <a:br>
              <a:rPr lang="en-US" sz="1467" dirty="0">
                <a:solidFill>
                  <a:srgbClr val="0070C0"/>
                </a:solidFill>
                <a:latin typeface="Arial" panose="020B0604020202020204"/>
              </a:rPr>
            </a:br>
            <a:r>
              <a:rPr lang="en-US" sz="1467" dirty="0">
                <a:solidFill>
                  <a:srgbClr val="0070C0"/>
                </a:solidFill>
                <a:latin typeface="Arial" panose="020B0604020202020204"/>
              </a:rPr>
              <a:t>Modernized</a:t>
            </a:r>
          </a:p>
          <a:p>
            <a:pPr marL="228594" indent="-228594" defTabSz="1217922">
              <a:buFont typeface="Wingdings" pitchFamily="2" charset="2"/>
              <a:buChar char="q"/>
              <a:defRPr/>
            </a:pPr>
            <a:r>
              <a:rPr lang="en-US" sz="1467" dirty="0">
                <a:solidFill>
                  <a:srgbClr val="0070C0"/>
                </a:solidFill>
                <a:latin typeface="Arial" panose="020B0604020202020204"/>
              </a:rPr>
              <a:t>Leverage Training Materials</a:t>
            </a:r>
          </a:p>
          <a:p>
            <a:pPr marL="228594" indent="-228594" defTabSz="1217922">
              <a:buFont typeface="Wingdings" pitchFamily="2" charset="2"/>
              <a:buChar char="q"/>
              <a:defRPr/>
            </a:pPr>
            <a:r>
              <a:rPr lang="en-US" sz="1467" dirty="0">
                <a:solidFill>
                  <a:srgbClr val="0070C0"/>
                </a:solidFill>
                <a:latin typeface="Arial" panose="020B0604020202020204"/>
              </a:rPr>
              <a:t>Engage Sprint 0 team</a:t>
            </a:r>
          </a:p>
          <a:p>
            <a:pPr marL="228594" indent="-228594" algn="ctr" defTabSz="1217922">
              <a:buFont typeface="Wingdings" pitchFamily="2" charset="2"/>
              <a:buChar char="q"/>
              <a:defRPr/>
            </a:pPr>
            <a:endParaRPr lang="en-US" sz="1467" dirty="0">
              <a:solidFill>
                <a:srgbClr val="0070C0"/>
              </a:solidFill>
              <a:latin typeface="Arial" panose="020B0604020202020204"/>
            </a:endParaRPr>
          </a:p>
        </p:txBody>
      </p:sp>
      <p:sp>
        <p:nvSpPr>
          <p:cNvPr id="26" name="TextBox 25">
            <a:extLst>
              <a:ext uri="{FF2B5EF4-FFF2-40B4-BE49-F238E27FC236}">
                <a16:creationId xmlns:a16="http://schemas.microsoft.com/office/drawing/2014/main" id="{8CFB47F8-B984-C74D-8E26-39E0665D0E9F}"/>
              </a:ext>
            </a:extLst>
          </p:cNvPr>
          <p:cNvSpPr txBox="1"/>
          <p:nvPr/>
        </p:nvSpPr>
        <p:spPr>
          <a:xfrm>
            <a:off x="3510894" y="3153851"/>
            <a:ext cx="2788305" cy="2154979"/>
          </a:xfrm>
          <a:prstGeom prst="rect">
            <a:avLst/>
          </a:prstGeom>
          <a:noFill/>
          <a:ln>
            <a:noFill/>
            <a:prstDash val="sysDot"/>
          </a:ln>
        </p:spPr>
        <p:txBody>
          <a:bodyPr wrap="square" lIns="121885" tIns="60943" rIns="121885" bIns="60943" rtlCol="0">
            <a:spAutoFit/>
          </a:bodyPr>
          <a:lstStyle/>
          <a:p>
            <a:pPr algn="ctr" defTabSz="1217922">
              <a:defRPr/>
            </a:pPr>
            <a:r>
              <a:rPr lang="en-US" sz="1467" b="1" u="sng" dirty="0">
                <a:solidFill>
                  <a:srgbClr val="E87722"/>
                </a:solidFill>
                <a:latin typeface="Arial" panose="020B0604020202020204"/>
              </a:rPr>
              <a:t>Cloud Enabled</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Cont’d Training/ Coaching</a:t>
            </a:r>
          </a:p>
          <a:p>
            <a:pPr marL="380990" indent="-380990" defTabSz="1217922">
              <a:buFont typeface="Wingdings" pitchFamily="2" charset="2"/>
              <a:buChar char="q"/>
              <a:defRPr/>
            </a:pPr>
            <a:r>
              <a:rPr lang="en-US" sz="1467" dirty="0">
                <a:solidFill>
                  <a:srgbClr val="0070C0"/>
                </a:solidFill>
                <a:latin typeface="Arial" panose="020B0604020202020204"/>
              </a:rPr>
              <a:t>Onboard to Non-Prod</a:t>
            </a:r>
          </a:p>
          <a:p>
            <a:pPr marL="380990" indent="-380990" defTabSz="1217922">
              <a:buFont typeface="Wingdings" pitchFamily="2" charset="2"/>
              <a:buChar char="q"/>
              <a:defRPr/>
            </a:pPr>
            <a:r>
              <a:rPr lang="en-US" sz="1467" dirty="0">
                <a:solidFill>
                  <a:srgbClr val="0070C0"/>
                </a:solidFill>
                <a:latin typeface="Arial" panose="020B0604020202020204"/>
              </a:rPr>
              <a:t>Finalize Target Architecture</a:t>
            </a:r>
          </a:p>
          <a:p>
            <a:pPr marL="380990" indent="-380990" defTabSz="1217922">
              <a:buFont typeface="Wingdings" pitchFamily="2" charset="2"/>
              <a:buChar char="q"/>
              <a:defRPr/>
            </a:pPr>
            <a:r>
              <a:rPr lang="en-US" sz="1467" dirty="0">
                <a:solidFill>
                  <a:srgbClr val="0070C0"/>
                </a:solidFill>
                <a:latin typeface="Arial" panose="020B0604020202020204"/>
              </a:rPr>
              <a:t>POC /Pilot</a:t>
            </a:r>
          </a:p>
          <a:p>
            <a:pPr marL="380990" indent="-380990" algn="ctr" defTabSz="1217922">
              <a:buFont typeface="Wingdings" pitchFamily="2" charset="2"/>
              <a:buChar char="q"/>
              <a:defRPr/>
            </a:pPr>
            <a:endParaRPr lang="en-US" sz="1467" dirty="0">
              <a:solidFill>
                <a:srgbClr val="0070C0"/>
              </a:solidFill>
              <a:latin typeface="Arial" panose="020B0604020202020204"/>
            </a:endParaRPr>
          </a:p>
          <a:p>
            <a:pPr marL="380990" indent="-380990" algn="ctr" defTabSz="1217922">
              <a:buFont typeface="Wingdings" pitchFamily="2" charset="2"/>
              <a:buChar char="q"/>
              <a:defRPr/>
            </a:pPr>
            <a:endParaRPr lang="en-US" sz="1467" dirty="0">
              <a:solidFill>
                <a:srgbClr val="0070C0"/>
              </a:solidFill>
              <a:latin typeface="Arial" panose="020B0604020202020204"/>
            </a:endParaRPr>
          </a:p>
        </p:txBody>
      </p:sp>
      <p:sp>
        <p:nvSpPr>
          <p:cNvPr id="27" name="TextBox 26">
            <a:extLst>
              <a:ext uri="{FF2B5EF4-FFF2-40B4-BE49-F238E27FC236}">
                <a16:creationId xmlns:a16="http://schemas.microsoft.com/office/drawing/2014/main" id="{B13A7286-666A-CB4C-BC48-59F251C2336D}"/>
              </a:ext>
            </a:extLst>
          </p:cNvPr>
          <p:cNvSpPr txBox="1"/>
          <p:nvPr/>
        </p:nvSpPr>
        <p:spPr>
          <a:xfrm>
            <a:off x="6400800" y="3124201"/>
            <a:ext cx="2438400" cy="2606513"/>
          </a:xfrm>
          <a:prstGeom prst="rect">
            <a:avLst/>
          </a:prstGeom>
          <a:noFill/>
          <a:ln>
            <a:noFill/>
          </a:ln>
        </p:spPr>
        <p:txBody>
          <a:bodyPr wrap="square" lIns="121885" tIns="60943" rIns="121885" bIns="60943" rtlCol="0">
            <a:spAutoFit/>
          </a:bodyPr>
          <a:lstStyle/>
          <a:p>
            <a:pPr algn="ctr" defTabSz="1217922">
              <a:defRPr/>
            </a:pPr>
            <a:r>
              <a:rPr lang="en-US" sz="1467" b="1" u="sng" dirty="0">
                <a:solidFill>
                  <a:srgbClr val="E87722"/>
                </a:solidFill>
                <a:latin typeface="Arial" panose="020B0604020202020204"/>
              </a:rPr>
              <a:t>Cloud Ready</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Immutable Containers</a:t>
            </a:r>
          </a:p>
          <a:p>
            <a:pPr marL="380990" indent="-380990" defTabSz="1217922">
              <a:buFont typeface="Wingdings" pitchFamily="2" charset="2"/>
              <a:buChar char="q"/>
              <a:defRPr/>
            </a:pPr>
            <a:r>
              <a:rPr lang="en-US" sz="1467" dirty="0">
                <a:solidFill>
                  <a:srgbClr val="0070C0"/>
                </a:solidFill>
                <a:latin typeface="Arial" panose="020B0604020202020204"/>
              </a:rPr>
              <a:t>CI/CD &amp; </a:t>
            </a:r>
            <a:r>
              <a:rPr lang="en-US" sz="1467" dirty="0" err="1">
                <a:solidFill>
                  <a:srgbClr val="0070C0"/>
                </a:solidFill>
                <a:latin typeface="Arial" panose="020B0604020202020204"/>
              </a:rPr>
              <a:t>gitops</a:t>
            </a:r>
            <a:endParaRPr lang="en-US" sz="1467" dirty="0">
              <a:solidFill>
                <a:srgbClr val="0070C0"/>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Decouple the data</a:t>
            </a:r>
          </a:p>
          <a:p>
            <a:pPr marL="380990" indent="-380990" defTabSz="1217922">
              <a:buFont typeface="Wingdings" pitchFamily="2" charset="2"/>
              <a:buChar char="q"/>
              <a:defRPr/>
            </a:pPr>
            <a:r>
              <a:rPr lang="en-US" sz="1467" dirty="0">
                <a:solidFill>
                  <a:srgbClr val="0070C0"/>
                </a:solidFill>
                <a:latin typeface="Arial" panose="020B0604020202020204"/>
              </a:rPr>
              <a:t>Design for scaling</a:t>
            </a:r>
          </a:p>
          <a:p>
            <a:pPr marL="380990" indent="-380990" defTabSz="1217922">
              <a:buFont typeface="Wingdings" pitchFamily="2" charset="2"/>
              <a:buChar char="q"/>
              <a:defRPr/>
            </a:pPr>
            <a:r>
              <a:rPr lang="en-US" sz="1467" dirty="0">
                <a:solidFill>
                  <a:srgbClr val="0070C0"/>
                </a:solidFill>
                <a:latin typeface="Arial" panose="020B0604020202020204"/>
              </a:rPr>
              <a:t>Observability</a:t>
            </a:r>
          </a:p>
          <a:p>
            <a:pPr marL="380990" indent="-380990" defTabSz="1217922">
              <a:buFont typeface="Wingdings" pitchFamily="2" charset="2"/>
              <a:buChar char="q"/>
              <a:defRPr/>
            </a:pPr>
            <a:endParaRPr lang="en-US" sz="1467" dirty="0">
              <a:solidFill>
                <a:srgbClr val="53565A"/>
              </a:solidFill>
              <a:latin typeface="Arial" panose="020B0604020202020204"/>
            </a:endParaRPr>
          </a:p>
          <a:p>
            <a:pPr marL="380990" indent="-380990" algn="ctr" defTabSz="1217922">
              <a:buFont typeface="Wingdings" panose="05000000000000000000" pitchFamily="2" charset="2"/>
              <a:buChar char="ü"/>
              <a:defRPr/>
            </a:pPr>
            <a:endParaRPr lang="en-US" sz="1467" dirty="0">
              <a:solidFill>
                <a:srgbClr val="53565A"/>
              </a:solidFill>
              <a:latin typeface="Arial" panose="020B0604020202020204"/>
            </a:endParaRPr>
          </a:p>
          <a:p>
            <a:pPr algn="ctr" defTabSz="1217922">
              <a:defRPr/>
            </a:pPr>
            <a:endParaRPr lang="en-US" sz="1467" dirty="0">
              <a:solidFill>
                <a:srgbClr val="53565A"/>
              </a:solidFill>
              <a:latin typeface="Arial" panose="020B0604020202020204"/>
            </a:endParaRPr>
          </a:p>
        </p:txBody>
      </p:sp>
      <p:sp>
        <p:nvSpPr>
          <p:cNvPr id="28" name="TextBox 27">
            <a:extLst>
              <a:ext uri="{FF2B5EF4-FFF2-40B4-BE49-F238E27FC236}">
                <a16:creationId xmlns:a16="http://schemas.microsoft.com/office/drawing/2014/main" id="{FF23B7A9-FCB5-E641-A76C-B5D697B27A99}"/>
              </a:ext>
            </a:extLst>
          </p:cNvPr>
          <p:cNvSpPr txBox="1"/>
          <p:nvPr/>
        </p:nvSpPr>
        <p:spPr>
          <a:xfrm>
            <a:off x="8956628" y="3124200"/>
            <a:ext cx="3235373" cy="2832279"/>
          </a:xfrm>
          <a:prstGeom prst="rect">
            <a:avLst/>
          </a:prstGeom>
          <a:noFill/>
          <a:ln>
            <a:noFill/>
          </a:ln>
        </p:spPr>
        <p:txBody>
          <a:bodyPr wrap="square" lIns="121885" tIns="60943" rIns="121885" bIns="60943" rtlCol="0">
            <a:spAutoFit/>
          </a:bodyPr>
          <a:lstStyle/>
          <a:p>
            <a:pPr algn="ctr" defTabSz="1217922">
              <a:defRPr/>
            </a:pPr>
            <a:r>
              <a:rPr lang="en-US" sz="1467" b="1" u="sng" dirty="0">
                <a:solidFill>
                  <a:srgbClr val="E87722"/>
                </a:solidFill>
                <a:latin typeface="Arial" panose="020B0604020202020204"/>
              </a:rPr>
              <a:t>Cross Cloud</a:t>
            </a:r>
            <a:br>
              <a:rPr lang="en-US" sz="1467" b="1" u="sng" dirty="0">
                <a:solidFill>
                  <a:srgbClr val="E87722"/>
                </a:solidFill>
                <a:latin typeface="Arial" panose="020B0604020202020204"/>
              </a:rPr>
            </a:br>
            <a:endParaRPr lang="en-US" sz="1467" b="1" u="sng" dirty="0">
              <a:solidFill>
                <a:srgbClr val="E87722"/>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Multi-cluster deployment</a:t>
            </a:r>
          </a:p>
          <a:p>
            <a:pPr marL="380990" indent="-380990" defTabSz="1217922">
              <a:buFont typeface="Wingdings" pitchFamily="2" charset="2"/>
              <a:buChar char="q"/>
              <a:defRPr/>
            </a:pPr>
            <a:r>
              <a:rPr lang="en-US" sz="1467" dirty="0">
                <a:solidFill>
                  <a:srgbClr val="0070C0"/>
                </a:solidFill>
                <a:latin typeface="Arial" panose="020B0604020202020204"/>
              </a:rPr>
              <a:t>True </a:t>
            </a:r>
            <a:r>
              <a:rPr lang="en-US" sz="1467" dirty="0" err="1">
                <a:solidFill>
                  <a:srgbClr val="0070C0"/>
                </a:solidFill>
                <a:latin typeface="Arial" panose="020B0604020202020204"/>
              </a:rPr>
              <a:t>devops</a:t>
            </a:r>
            <a:endParaRPr lang="en-US" sz="1467" dirty="0">
              <a:solidFill>
                <a:srgbClr val="0070C0"/>
              </a:solidFill>
              <a:latin typeface="Arial" panose="020B0604020202020204"/>
            </a:endParaRPr>
          </a:p>
          <a:p>
            <a:pPr marL="380990" indent="-380990" defTabSz="1217922">
              <a:buFont typeface="Wingdings" pitchFamily="2" charset="2"/>
              <a:buChar char="q"/>
              <a:defRPr/>
            </a:pPr>
            <a:r>
              <a:rPr lang="en-US" sz="1467" dirty="0">
                <a:solidFill>
                  <a:srgbClr val="0070C0"/>
                </a:solidFill>
                <a:latin typeface="Arial" panose="020B0604020202020204"/>
              </a:rPr>
              <a:t>Serverless if applicable</a:t>
            </a:r>
          </a:p>
          <a:p>
            <a:pPr marL="380990" indent="-380990" defTabSz="1217922">
              <a:buFont typeface="Wingdings" pitchFamily="2" charset="2"/>
              <a:buChar char="q"/>
              <a:defRPr/>
            </a:pPr>
            <a:r>
              <a:rPr lang="en-US" sz="1467" dirty="0">
                <a:solidFill>
                  <a:srgbClr val="0070C0"/>
                </a:solidFill>
                <a:latin typeface="Arial" panose="020B0604020202020204"/>
              </a:rPr>
              <a:t>Mature operation</a:t>
            </a:r>
          </a:p>
          <a:p>
            <a:pPr marL="380990" indent="-380990" defTabSz="1217922">
              <a:buFont typeface="Wingdings" pitchFamily="2" charset="2"/>
              <a:buChar char="q"/>
              <a:defRPr/>
            </a:pPr>
            <a:r>
              <a:rPr lang="en-US" sz="1467" dirty="0">
                <a:solidFill>
                  <a:srgbClr val="0070C0"/>
                </a:solidFill>
                <a:latin typeface="Arial" panose="020B0604020202020204"/>
              </a:rPr>
              <a:t>Self-healing application</a:t>
            </a:r>
          </a:p>
          <a:p>
            <a:pPr marL="380990" indent="-380990" defTabSz="1217922">
              <a:buFont typeface="Wingdings" pitchFamily="2" charset="2"/>
              <a:buChar char="q"/>
              <a:defRPr/>
            </a:pPr>
            <a:r>
              <a:rPr lang="en-US" sz="1467" dirty="0">
                <a:solidFill>
                  <a:srgbClr val="0070C0"/>
                </a:solidFill>
                <a:latin typeface="Arial" panose="020B0604020202020204"/>
              </a:rPr>
              <a:t>Advanced data management</a:t>
            </a:r>
          </a:p>
          <a:p>
            <a:pPr marL="380990" indent="-380990" defTabSz="1217922">
              <a:buFont typeface="Wingdings" pitchFamily="2" charset="2"/>
              <a:buChar char="q"/>
              <a:defRPr/>
            </a:pPr>
            <a:endParaRPr lang="en-US" sz="1467" dirty="0">
              <a:solidFill>
                <a:srgbClr val="0070C0"/>
              </a:solidFill>
              <a:latin typeface="Arial" panose="020B0604020202020204"/>
            </a:endParaRPr>
          </a:p>
          <a:p>
            <a:pPr algn="ctr" defTabSz="1217922">
              <a:defRPr/>
            </a:pPr>
            <a:endParaRPr lang="en-US" sz="1467" dirty="0">
              <a:solidFill>
                <a:srgbClr val="55565A"/>
              </a:solidFill>
              <a:latin typeface="Arial" panose="020B0604020202020204"/>
            </a:endParaRPr>
          </a:p>
          <a:p>
            <a:pPr marL="380990" indent="-380990" algn="ctr" defTabSz="1217922">
              <a:buFont typeface="Wingdings" panose="05000000000000000000" pitchFamily="2" charset="2"/>
              <a:buChar char="ü"/>
              <a:defRPr/>
            </a:pPr>
            <a:endParaRPr lang="en-US" sz="1467" dirty="0">
              <a:solidFill>
                <a:srgbClr val="55565A"/>
              </a:solidFill>
              <a:latin typeface="Arial" panose="020B0604020202020204"/>
            </a:endParaRPr>
          </a:p>
          <a:p>
            <a:pPr algn="ctr" defTabSz="1217922">
              <a:defRPr/>
            </a:pPr>
            <a:endParaRPr lang="en-US" sz="1467" dirty="0">
              <a:solidFill>
                <a:srgbClr val="55565A"/>
              </a:solidFill>
              <a:latin typeface="Arial" panose="020B0604020202020204"/>
            </a:endParaRPr>
          </a:p>
        </p:txBody>
      </p:sp>
    </p:spTree>
    <p:extLst>
      <p:ext uri="{BB962C8B-B14F-4D97-AF65-F5344CB8AC3E}">
        <p14:creationId xmlns:p14="http://schemas.microsoft.com/office/powerpoint/2010/main" val="69789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63FD091-DE5E-CD44-ABEA-64EE4CC0A04E}"/>
              </a:ext>
            </a:extLst>
          </p:cNvPr>
          <p:cNvSpPr txBox="1">
            <a:spLocks noGrp="1"/>
          </p:cNvSpPr>
          <p:nvPr>
            <p:ph type="title"/>
          </p:nvPr>
        </p:nvSpPr>
        <p:spPr>
          <a:xfrm>
            <a:off x="448262" y="225569"/>
            <a:ext cx="11489997" cy="893763"/>
          </a:xfrm>
          <a:prstGeom prst="rect">
            <a:avLst/>
          </a:prstGeom>
          <a:solidFill>
            <a:schemeClr val="bg2"/>
          </a:solidFill>
        </p:spPr>
        <p:txBody>
          <a:bodyPr vert="horz" lIns="0" tIns="0" rIns="0" bIns="0" rtlCol="0" anchor="b">
            <a:noAutofit/>
          </a:bodyPr>
          <a:lstStyle>
            <a:lvl1pPr algn="l" defTabSz="913802" rtl="0" eaLnBrk="1" latinLnBrk="0" hangingPunct="1">
              <a:spcBef>
                <a:spcPct val="0"/>
              </a:spcBef>
              <a:buNone/>
              <a:defRPr sz="3000" kern="1200">
                <a:solidFill>
                  <a:schemeClr val="tx1"/>
                </a:solidFill>
                <a:latin typeface="+mj-lt"/>
                <a:ea typeface="+mj-ea"/>
                <a:cs typeface="+mj-cs"/>
              </a:defRPr>
            </a:lvl1pPr>
          </a:lstStyle>
          <a:p>
            <a:pPr lvl="0"/>
            <a:r>
              <a:rPr lang="en-US" sz="2667" b="1" dirty="0">
                <a:solidFill>
                  <a:srgbClr val="55565A"/>
                </a:solidFill>
                <a:latin typeface="Arial"/>
              </a:rPr>
              <a:t> Cloud </a:t>
            </a:r>
            <a:r>
              <a:rPr lang="en-US" sz="2400" b="1" dirty="0">
                <a:solidFill>
                  <a:srgbClr val="55565A"/>
                </a:solidFill>
                <a:latin typeface="Arial"/>
              </a:rPr>
              <a:t>| </a:t>
            </a:r>
            <a:r>
              <a:rPr lang="en-US" sz="2400" b="1" dirty="0">
                <a:solidFill>
                  <a:schemeClr val="accent1"/>
                </a:solidFill>
                <a:latin typeface="Arial"/>
              </a:rPr>
              <a:t>Public Cloud Journey Team Experience</a:t>
            </a:r>
          </a:p>
        </p:txBody>
      </p:sp>
      <p:sp>
        <p:nvSpPr>
          <p:cNvPr id="3" name="Slide Number Placeholder 2"/>
          <p:cNvSpPr>
            <a:spLocks noGrp="1"/>
          </p:cNvSpPr>
          <p:nvPr>
            <p:ph type="sldNum" sz="quarter" idx="10"/>
          </p:nvPr>
        </p:nvSpPr>
        <p:spPr>
          <a:xfrm>
            <a:off x="11469159" y="6492875"/>
            <a:ext cx="542472" cy="365125"/>
          </a:xfrm>
        </p:spPr>
        <p:txBody>
          <a:bodyPr/>
          <a:lstStyle/>
          <a:p>
            <a:pPr algn="r"/>
            <a:fld id="{F18F5FCC-583C-47C6-9953-2F6AD74D46AE}" type="slidenum">
              <a:rPr lang="en-US" smtClean="0"/>
              <a:pPr algn="r"/>
              <a:t>8</a:t>
            </a:fld>
            <a:endParaRPr lang="en-US" dirty="0"/>
          </a:p>
        </p:txBody>
      </p:sp>
      <p:sp>
        <p:nvSpPr>
          <p:cNvPr id="4" name="Right Arrow 3"/>
          <p:cNvSpPr/>
          <p:nvPr/>
        </p:nvSpPr>
        <p:spPr>
          <a:xfrm>
            <a:off x="463655" y="2311401"/>
            <a:ext cx="11276740" cy="45466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sz="2400" dirty="0">
              <a:solidFill>
                <a:srgbClr val="53565A"/>
              </a:solidFill>
            </a:endParaRPr>
          </a:p>
        </p:txBody>
      </p:sp>
      <p:sp>
        <p:nvSpPr>
          <p:cNvPr id="5" name="TextBox 4"/>
          <p:cNvSpPr txBox="1"/>
          <p:nvPr/>
        </p:nvSpPr>
        <p:spPr>
          <a:xfrm>
            <a:off x="4214909" y="1194077"/>
            <a:ext cx="3313151" cy="420564"/>
          </a:xfrm>
          <a:prstGeom prst="rect">
            <a:avLst/>
          </a:prstGeom>
          <a:noFill/>
        </p:spPr>
        <p:txBody>
          <a:bodyPr wrap="none" rtlCol="0">
            <a:spAutoFit/>
          </a:bodyPr>
          <a:lstStyle/>
          <a:p>
            <a:r>
              <a:rPr lang="en-US" sz="2133" i="1" dirty="0">
                <a:solidFill>
                  <a:schemeClr val="bg1">
                    <a:lumMod val="65000"/>
                  </a:schemeClr>
                </a:solidFill>
              </a:rPr>
              <a:t>Dev. Team Cloud Journey</a:t>
            </a:r>
          </a:p>
        </p:txBody>
      </p:sp>
      <p:sp>
        <p:nvSpPr>
          <p:cNvPr id="2" name="TextBox 1"/>
          <p:cNvSpPr txBox="1"/>
          <p:nvPr/>
        </p:nvSpPr>
        <p:spPr>
          <a:xfrm>
            <a:off x="378062" y="3166755"/>
            <a:ext cx="2848658" cy="2606513"/>
          </a:xfrm>
          <a:prstGeom prst="rect">
            <a:avLst/>
          </a:prstGeom>
          <a:noFill/>
          <a:ln>
            <a:noFill/>
          </a:ln>
        </p:spPr>
        <p:txBody>
          <a:bodyPr wrap="none" lIns="121885" tIns="60943" rIns="121885" bIns="60943" rtlCol="0">
            <a:spAutoFit/>
          </a:bodyPr>
          <a:lstStyle/>
          <a:p>
            <a:pPr algn="ctr"/>
            <a:r>
              <a:rPr lang="en-US" sz="1467" b="1" u="sng" dirty="0">
                <a:solidFill>
                  <a:schemeClr val="accent1"/>
                </a:solidFill>
              </a:rPr>
              <a:t>Cloud Aligned</a:t>
            </a:r>
            <a:br>
              <a:rPr lang="en-US" sz="1467" b="1" u="sng" dirty="0">
                <a:solidFill>
                  <a:schemeClr val="accent1"/>
                </a:solidFill>
              </a:rPr>
            </a:br>
            <a:endParaRPr lang="en-US" sz="1467" b="1" u="sng" dirty="0">
              <a:solidFill>
                <a:schemeClr val="accent1"/>
              </a:solidFill>
            </a:endParaRPr>
          </a:p>
          <a:p>
            <a:pPr marL="228594" indent="-228594">
              <a:buFont typeface="Wingdings" pitchFamily="2" charset="2"/>
              <a:buChar char="q"/>
            </a:pPr>
            <a:r>
              <a:rPr lang="en-US" sz="1467" dirty="0">
                <a:solidFill>
                  <a:srgbClr val="0070C0"/>
                </a:solidFill>
              </a:rPr>
              <a:t>Portfolio/Application </a:t>
            </a:r>
            <a:br>
              <a:rPr lang="en-US" sz="1467" dirty="0">
                <a:solidFill>
                  <a:srgbClr val="0070C0"/>
                </a:solidFill>
              </a:rPr>
            </a:br>
            <a:r>
              <a:rPr lang="en-US" sz="1467" dirty="0">
                <a:solidFill>
                  <a:srgbClr val="0070C0"/>
                </a:solidFill>
              </a:rPr>
              <a:t>on Cloud Readiness</a:t>
            </a:r>
          </a:p>
          <a:p>
            <a:pPr marL="228594" indent="-228594">
              <a:buFont typeface="Wingdings" pitchFamily="2" charset="2"/>
              <a:buChar char="q"/>
            </a:pPr>
            <a:r>
              <a:rPr lang="en-US" sz="1467" dirty="0">
                <a:solidFill>
                  <a:srgbClr val="0070C0"/>
                </a:solidFill>
              </a:rPr>
              <a:t>Team Maturity Assessment</a:t>
            </a:r>
          </a:p>
          <a:p>
            <a:pPr marL="228594" indent="-228594">
              <a:buFont typeface="Wingdings" pitchFamily="2" charset="2"/>
              <a:buChar char="q"/>
            </a:pPr>
            <a:r>
              <a:rPr lang="en-US" sz="1467" dirty="0">
                <a:solidFill>
                  <a:srgbClr val="0070C0"/>
                </a:solidFill>
              </a:rPr>
              <a:t>Revise Architecture- </a:t>
            </a:r>
            <a:br>
              <a:rPr lang="en-US" sz="1467" dirty="0">
                <a:solidFill>
                  <a:srgbClr val="0070C0"/>
                </a:solidFill>
              </a:rPr>
            </a:br>
            <a:r>
              <a:rPr lang="en-US" sz="1467" dirty="0">
                <a:solidFill>
                  <a:srgbClr val="0070C0"/>
                </a:solidFill>
              </a:rPr>
              <a:t>Modernized</a:t>
            </a:r>
          </a:p>
          <a:p>
            <a:pPr marL="228594" indent="-228594">
              <a:buFont typeface="Wingdings" pitchFamily="2" charset="2"/>
              <a:buChar char="q"/>
            </a:pPr>
            <a:r>
              <a:rPr lang="en-US" sz="1467" dirty="0">
                <a:solidFill>
                  <a:srgbClr val="0070C0"/>
                </a:solidFill>
              </a:rPr>
              <a:t>Leverage Training Materials/</a:t>
            </a:r>
            <a:br>
              <a:rPr lang="en-US" sz="1467" dirty="0">
                <a:solidFill>
                  <a:srgbClr val="0070C0"/>
                </a:solidFill>
              </a:rPr>
            </a:br>
            <a:r>
              <a:rPr lang="en-US" sz="1467" dirty="0">
                <a:solidFill>
                  <a:srgbClr val="0070C0"/>
                </a:solidFill>
              </a:rPr>
              <a:t> Workshops/ Redbox</a:t>
            </a:r>
          </a:p>
          <a:p>
            <a:pPr marL="228594" indent="-228594">
              <a:buFont typeface="Wingdings" pitchFamily="2" charset="2"/>
              <a:buChar char="q"/>
            </a:pPr>
            <a:r>
              <a:rPr lang="en-US" sz="1467" dirty="0">
                <a:solidFill>
                  <a:srgbClr val="0070C0"/>
                </a:solidFill>
              </a:rPr>
              <a:t>Engage Coaching Team</a:t>
            </a:r>
          </a:p>
          <a:p>
            <a:pPr marL="228594" indent="-228594" algn="ctr">
              <a:buFont typeface="Wingdings" pitchFamily="2" charset="2"/>
              <a:buChar char="q"/>
            </a:pPr>
            <a:endParaRPr lang="en-US" sz="1467" dirty="0">
              <a:solidFill>
                <a:srgbClr val="0070C0"/>
              </a:solidFill>
            </a:endParaRPr>
          </a:p>
        </p:txBody>
      </p:sp>
      <p:sp>
        <p:nvSpPr>
          <p:cNvPr id="9" name="TextBox 8"/>
          <p:cNvSpPr txBox="1"/>
          <p:nvPr/>
        </p:nvSpPr>
        <p:spPr>
          <a:xfrm>
            <a:off x="3382860" y="3166755"/>
            <a:ext cx="2788305" cy="2606513"/>
          </a:xfrm>
          <a:prstGeom prst="rect">
            <a:avLst/>
          </a:prstGeom>
          <a:noFill/>
          <a:ln>
            <a:noFill/>
            <a:prstDash val="sysDot"/>
          </a:ln>
        </p:spPr>
        <p:txBody>
          <a:bodyPr wrap="square" lIns="121885" tIns="60943" rIns="121885" bIns="60943" rtlCol="0">
            <a:spAutoFit/>
          </a:bodyPr>
          <a:lstStyle/>
          <a:p>
            <a:pPr algn="ctr"/>
            <a:r>
              <a:rPr lang="en-US" sz="1467" b="1" u="sng" dirty="0">
                <a:solidFill>
                  <a:schemeClr val="accent1"/>
                </a:solidFill>
              </a:rPr>
              <a:t>Cloud Enabled</a:t>
            </a:r>
            <a:br>
              <a:rPr lang="en-US" sz="1467" b="1" u="sng" dirty="0">
                <a:solidFill>
                  <a:schemeClr val="accent1"/>
                </a:solidFill>
              </a:rPr>
            </a:br>
            <a:endParaRPr lang="en-US" sz="1467" b="1" u="sng" dirty="0">
              <a:solidFill>
                <a:schemeClr val="accent1"/>
              </a:solidFill>
            </a:endParaRPr>
          </a:p>
          <a:p>
            <a:pPr marL="380990" indent="-380990">
              <a:buFont typeface="Wingdings" pitchFamily="2" charset="2"/>
              <a:buChar char="q"/>
            </a:pPr>
            <a:r>
              <a:rPr lang="en-US" sz="1467" dirty="0">
                <a:solidFill>
                  <a:srgbClr val="0070C0"/>
                </a:solidFill>
              </a:rPr>
              <a:t>Cont’d Training/ Coaching</a:t>
            </a:r>
          </a:p>
          <a:p>
            <a:pPr marL="380990" indent="-380990">
              <a:buFont typeface="Wingdings" pitchFamily="2" charset="2"/>
              <a:buChar char="q"/>
            </a:pPr>
            <a:r>
              <a:rPr lang="en-US" sz="1467" dirty="0">
                <a:solidFill>
                  <a:srgbClr val="0070C0"/>
                </a:solidFill>
              </a:rPr>
              <a:t>Develop in Redbox</a:t>
            </a:r>
          </a:p>
          <a:p>
            <a:pPr marL="380990" indent="-380990">
              <a:buFont typeface="Wingdings" pitchFamily="2" charset="2"/>
              <a:buChar char="q"/>
            </a:pPr>
            <a:r>
              <a:rPr lang="en-US" sz="1467" dirty="0">
                <a:solidFill>
                  <a:srgbClr val="0070C0"/>
                </a:solidFill>
              </a:rPr>
              <a:t>Finalize Target Architecture</a:t>
            </a:r>
          </a:p>
          <a:p>
            <a:pPr marL="380990" indent="-380990">
              <a:buFont typeface="Wingdings" pitchFamily="2" charset="2"/>
              <a:buChar char="q"/>
            </a:pPr>
            <a:r>
              <a:rPr lang="en-US" sz="1467" dirty="0">
                <a:solidFill>
                  <a:srgbClr val="0070C0"/>
                </a:solidFill>
              </a:rPr>
              <a:t>Leverage Automated Modules</a:t>
            </a:r>
          </a:p>
          <a:p>
            <a:pPr marL="380990" indent="-380990">
              <a:buFont typeface="Wingdings" pitchFamily="2" charset="2"/>
              <a:buChar char="q"/>
            </a:pPr>
            <a:r>
              <a:rPr lang="en-US" sz="1467" dirty="0">
                <a:solidFill>
                  <a:srgbClr val="0070C0"/>
                </a:solidFill>
              </a:rPr>
              <a:t>POC Ready</a:t>
            </a:r>
          </a:p>
          <a:p>
            <a:pPr marL="380990" indent="-380990" algn="ctr">
              <a:buFont typeface="Wingdings" pitchFamily="2" charset="2"/>
              <a:buChar char="q"/>
            </a:pPr>
            <a:endParaRPr lang="en-US" sz="1467" dirty="0">
              <a:solidFill>
                <a:srgbClr val="0070C0"/>
              </a:solidFill>
            </a:endParaRPr>
          </a:p>
          <a:p>
            <a:pPr marL="380990" indent="-380990" algn="ctr">
              <a:buFont typeface="Wingdings" pitchFamily="2" charset="2"/>
              <a:buChar char="q"/>
            </a:pPr>
            <a:endParaRPr lang="en-US" sz="1467" dirty="0">
              <a:solidFill>
                <a:srgbClr val="0070C0"/>
              </a:solidFill>
            </a:endParaRPr>
          </a:p>
        </p:txBody>
      </p:sp>
      <p:sp>
        <p:nvSpPr>
          <p:cNvPr id="12" name="TextBox 11"/>
          <p:cNvSpPr txBox="1"/>
          <p:nvPr/>
        </p:nvSpPr>
        <p:spPr>
          <a:xfrm>
            <a:off x="6400800" y="3124200"/>
            <a:ext cx="2438400" cy="2154979"/>
          </a:xfrm>
          <a:prstGeom prst="rect">
            <a:avLst/>
          </a:prstGeom>
          <a:noFill/>
          <a:ln>
            <a:noFill/>
          </a:ln>
        </p:spPr>
        <p:txBody>
          <a:bodyPr wrap="square" lIns="121885" tIns="60943" rIns="121885" bIns="60943" rtlCol="0">
            <a:spAutoFit/>
          </a:bodyPr>
          <a:lstStyle/>
          <a:p>
            <a:pPr algn="ctr"/>
            <a:r>
              <a:rPr lang="en-US" sz="1467" b="1" u="sng" dirty="0">
                <a:solidFill>
                  <a:schemeClr val="accent1"/>
                </a:solidFill>
              </a:rPr>
              <a:t>Cloud Ready</a:t>
            </a:r>
            <a:br>
              <a:rPr lang="en-US" sz="1467" b="1" u="sng" dirty="0">
                <a:solidFill>
                  <a:schemeClr val="accent1"/>
                </a:solidFill>
              </a:rPr>
            </a:br>
            <a:endParaRPr lang="en-US" sz="1467" b="1" u="sng" dirty="0">
              <a:solidFill>
                <a:schemeClr val="accent1"/>
              </a:solidFill>
            </a:endParaRPr>
          </a:p>
          <a:p>
            <a:pPr marL="380990" indent="-380990">
              <a:buFont typeface="Wingdings" pitchFamily="2" charset="2"/>
              <a:buChar char="q"/>
            </a:pPr>
            <a:r>
              <a:rPr lang="en-US" sz="1467" dirty="0">
                <a:solidFill>
                  <a:srgbClr val="0070C0"/>
                </a:solidFill>
              </a:rPr>
              <a:t>Immutable Infrastructure</a:t>
            </a:r>
          </a:p>
          <a:p>
            <a:pPr marL="380990" indent="-380990">
              <a:buFont typeface="Wingdings" pitchFamily="2" charset="2"/>
              <a:buChar char="q"/>
            </a:pPr>
            <a:r>
              <a:rPr lang="en-US" sz="1467" dirty="0">
                <a:solidFill>
                  <a:srgbClr val="0070C0"/>
                </a:solidFill>
              </a:rPr>
              <a:t>IAC/ EAC</a:t>
            </a:r>
          </a:p>
          <a:p>
            <a:pPr marL="380990" indent="-380990">
              <a:buFont typeface="Wingdings" pitchFamily="2" charset="2"/>
              <a:buChar char="q"/>
            </a:pPr>
            <a:r>
              <a:rPr lang="en-US" sz="1467" dirty="0">
                <a:solidFill>
                  <a:srgbClr val="0070C0"/>
                </a:solidFill>
              </a:rPr>
              <a:t>CI/CD</a:t>
            </a:r>
          </a:p>
          <a:p>
            <a:pPr marL="380990" indent="-380990">
              <a:buFont typeface="Wingdings" pitchFamily="2" charset="2"/>
              <a:buChar char="q"/>
            </a:pPr>
            <a:r>
              <a:rPr lang="en-US" sz="1467" dirty="0">
                <a:solidFill>
                  <a:srgbClr val="0070C0"/>
                </a:solidFill>
              </a:rPr>
              <a:t>API Calls</a:t>
            </a:r>
            <a:endParaRPr lang="en-US" sz="1467" dirty="0">
              <a:solidFill>
                <a:srgbClr val="53565A"/>
              </a:solidFill>
            </a:endParaRPr>
          </a:p>
          <a:p>
            <a:pPr marL="380990" indent="-380990" algn="ctr">
              <a:buFont typeface="Wingdings" panose="05000000000000000000" pitchFamily="2" charset="2"/>
              <a:buChar char="ü"/>
            </a:pPr>
            <a:endParaRPr lang="en-US" sz="1467" dirty="0">
              <a:solidFill>
                <a:srgbClr val="53565A"/>
              </a:solidFill>
            </a:endParaRPr>
          </a:p>
          <a:p>
            <a:pPr algn="ctr"/>
            <a:endParaRPr lang="en-US" sz="1467" dirty="0">
              <a:solidFill>
                <a:srgbClr val="53565A"/>
              </a:solidFill>
            </a:endParaRPr>
          </a:p>
        </p:txBody>
      </p:sp>
      <p:sp>
        <p:nvSpPr>
          <p:cNvPr id="8" name="TextBox 7"/>
          <p:cNvSpPr txBox="1"/>
          <p:nvPr/>
        </p:nvSpPr>
        <p:spPr>
          <a:xfrm>
            <a:off x="8956628" y="3124201"/>
            <a:ext cx="3235373" cy="2832279"/>
          </a:xfrm>
          <a:prstGeom prst="rect">
            <a:avLst/>
          </a:prstGeom>
          <a:noFill/>
          <a:ln>
            <a:noFill/>
          </a:ln>
        </p:spPr>
        <p:txBody>
          <a:bodyPr wrap="square" lIns="121885" tIns="60943" rIns="121885" bIns="60943" rtlCol="0">
            <a:spAutoFit/>
          </a:bodyPr>
          <a:lstStyle/>
          <a:p>
            <a:pPr algn="ctr"/>
            <a:r>
              <a:rPr lang="en-US" sz="1467" b="1" u="sng" dirty="0">
                <a:solidFill>
                  <a:schemeClr val="accent1"/>
                </a:solidFill>
              </a:rPr>
              <a:t>Cross Cloud</a:t>
            </a:r>
            <a:br>
              <a:rPr lang="en-US" sz="1467" b="1" u="sng" dirty="0">
                <a:solidFill>
                  <a:schemeClr val="accent1"/>
                </a:solidFill>
              </a:rPr>
            </a:br>
            <a:endParaRPr lang="en-US" sz="1467" b="1" u="sng" dirty="0">
              <a:solidFill>
                <a:schemeClr val="accent1"/>
              </a:solidFill>
            </a:endParaRPr>
          </a:p>
          <a:p>
            <a:pPr marL="380990" indent="-380990">
              <a:buFont typeface="Wingdings" pitchFamily="2" charset="2"/>
              <a:buChar char="q"/>
            </a:pPr>
            <a:r>
              <a:rPr lang="en-US" sz="1467" dirty="0">
                <a:solidFill>
                  <a:srgbClr val="0070C0"/>
                </a:solidFill>
              </a:rPr>
              <a:t>Use Self-Service CSP selection </a:t>
            </a:r>
            <a:br>
              <a:rPr lang="en-US" sz="1467" dirty="0">
                <a:solidFill>
                  <a:srgbClr val="0070C0"/>
                </a:solidFill>
              </a:rPr>
            </a:br>
            <a:r>
              <a:rPr lang="en-US" sz="1467" dirty="0">
                <a:solidFill>
                  <a:srgbClr val="0070C0"/>
                </a:solidFill>
              </a:rPr>
              <a:t>based on Client Needs/Price</a:t>
            </a:r>
          </a:p>
          <a:p>
            <a:pPr marL="380990" indent="-380990">
              <a:buFont typeface="Wingdings" pitchFamily="2" charset="2"/>
              <a:buChar char="q"/>
            </a:pPr>
            <a:r>
              <a:rPr lang="en-US" sz="1467" dirty="0">
                <a:solidFill>
                  <a:srgbClr val="0070C0"/>
                </a:solidFill>
              </a:rPr>
              <a:t>Zero Trust Networking</a:t>
            </a:r>
            <a:br>
              <a:rPr lang="en-US" sz="1467" dirty="0">
                <a:solidFill>
                  <a:srgbClr val="0070C0"/>
                </a:solidFill>
              </a:rPr>
            </a:br>
            <a:r>
              <a:rPr lang="en-US" sz="1467" dirty="0">
                <a:solidFill>
                  <a:srgbClr val="0070C0"/>
                </a:solidFill>
              </a:rPr>
              <a:t> is Realized</a:t>
            </a:r>
          </a:p>
          <a:p>
            <a:pPr marL="380990" indent="-380990">
              <a:buFont typeface="Wingdings" pitchFamily="2" charset="2"/>
              <a:buChar char="q"/>
            </a:pPr>
            <a:r>
              <a:rPr lang="en-US" sz="1467" dirty="0">
                <a:solidFill>
                  <a:srgbClr val="0070C0"/>
                </a:solidFill>
              </a:rPr>
              <a:t>Serverless is Common practice</a:t>
            </a:r>
          </a:p>
          <a:p>
            <a:pPr marL="380990" indent="-380990">
              <a:buFont typeface="Wingdings" pitchFamily="2" charset="2"/>
              <a:buChar char="q"/>
            </a:pPr>
            <a:r>
              <a:rPr lang="en-US" sz="1467" dirty="0">
                <a:solidFill>
                  <a:srgbClr val="0070C0"/>
                </a:solidFill>
              </a:rPr>
              <a:t>Machine Learning</a:t>
            </a:r>
            <a:br>
              <a:rPr lang="en-US" sz="1467" dirty="0">
                <a:solidFill>
                  <a:srgbClr val="0070C0"/>
                </a:solidFill>
              </a:rPr>
            </a:br>
            <a:r>
              <a:rPr lang="en-US" sz="1467" dirty="0">
                <a:solidFill>
                  <a:srgbClr val="0070C0"/>
                </a:solidFill>
              </a:rPr>
              <a:t>Applied to Operations</a:t>
            </a:r>
          </a:p>
          <a:p>
            <a:pPr algn="ctr"/>
            <a:endParaRPr lang="en-US" sz="1467" dirty="0"/>
          </a:p>
          <a:p>
            <a:pPr marL="380990" indent="-380990" algn="ctr">
              <a:buFont typeface="Wingdings" panose="05000000000000000000" pitchFamily="2" charset="2"/>
              <a:buChar char="ü"/>
            </a:pPr>
            <a:endParaRPr lang="en-US" sz="1467" dirty="0"/>
          </a:p>
          <a:p>
            <a:pPr algn="ctr"/>
            <a:endParaRPr lang="en-US" sz="1467" dirty="0"/>
          </a:p>
        </p:txBody>
      </p:sp>
      <p:sp>
        <p:nvSpPr>
          <p:cNvPr id="7" name="TextBox 6">
            <a:extLst>
              <a:ext uri="{FF2B5EF4-FFF2-40B4-BE49-F238E27FC236}">
                <a16:creationId xmlns:a16="http://schemas.microsoft.com/office/drawing/2014/main" id="{636A5D6C-DA52-0A4F-9B5B-53EA09CD8E5B}"/>
              </a:ext>
            </a:extLst>
          </p:cNvPr>
          <p:cNvSpPr txBox="1"/>
          <p:nvPr/>
        </p:nvSpPr>
        <p:spPr>
          <a:xfrm>
            <a:off x="1281158" y="2693561"/>
            <a:ext cx="973343" cy="461665"/>
          </a:xfrm>
          <a:prstGeom prst="rect">
            <a:avLst/>
          </a:prstGeom>
          <a:noFill/>
        </p:spPr>
        <p:txBody>
          <a:bodyPr wrap="none" rtlCol="0">
            <a:spAutoFit/>
          </a:bodyPr>
          <a:lstStyle/>
          <a:p>
            <a:r>
              <a:rPr lang="en-US" sz="2400" dirty="0"/>
              <a:t>Crawl</a:t>
            </a:r>
          </a:p>
        </p:txBody>
      </p:sp>
      <p:sp>
        <p:nvSpPr>
          <p:cNvPr id="16" name="TextBox 15">
            <a:extLst>
              <a:ext uri="{FF2B5EF4-FFF2-40B4-BE49-F238E27FC236}">
                <a16:creationId xmlns:a16="http://schemas.microsoft.com/office/drawing/2014/main" id="{BEF627B7-6DFD-0042-AC77-3D4E14082E92}"/>
              </a:ext>
            </a:extLst>
          </p:cNvPr>
          <p:cNvSpPr txBox="1"/>
          <p:nvPr/>
        </p:nvSpPr>
        <p:spPr>
          <a:xfrm>
            <a:off x="4262887" y="2693561"/>
            <a:ext cx="857735" cy="461665"/>
          </a:xfrm>
          <a:prstGeom prst="rect">
            <a:avLst/>
          </a:prstGeom>
          <a:noFill/>
        </p:spPr>
        <p:txBody>
          <a:bodyPr wrap="none" rtlCol="0">
            <a:spAutoFit/>
          </a:bodyPr>
          <a:lstStyle/>
          <a:p>
            <a:r>
              <a:rPr lang="en-US" sz="2400" dirty="0"/>
              <a:t>Walk</a:t>
            </a:r>
          </a:p>
        </p:txBody>
      </p:sp>
      <p:sp>
        <p:nvSpPr>
          <p:cNvPr id="17" name="TextBox 16">
            <a:extLst>
              <a:ext uri="{FF2B5EF4-FFF2-40B4-BE49-F238E27FC236}">
                <a16:creationId xmlns:a16="http://schemas.microsoft.com/office/drawing/2014/main" id="{55BE726C-B58F-794F-9ADF-FE85F056BB2B}"/>
              </a:ext>
            </a:extLst>
          </p:cNvPr>
          <p:cNvSpPr txBox="1"/>
          <p:nvPr/>
        </p:nvSpPr>
        <p:spPr>
          <a:xfrm>
            <a:off x="7236223" y="2733358"/>
            <a:ext cx="750526" cy="461665"/>
          </a:xfrm>
          <a:prstGeom prst="rect">
            <a:avLst/>
          </a:prstGeom>
          <a:noFill/>
        </p:spPr>
        <p:txBody>
          <a:bodyPr wrap="none" rtlCol="0">
            <a:spAutoFit/>
          </a:bodyPr>
          <a:lstStyle/>
          <a:p>
            <a:r>
              <a:rPr lang="en-US" sz="2400" dirty="0"/>
              <a:t>Run</a:t>
            </a:r>
          </a:p>
        </p:txBody>
      </p:sp>
      <p:sp>
        <p:nvSpPr>
          <p:cNvPr id="18" name="TextBox 17">
            <a:extLst>
              <a:ext uri="{FF2B5EF4-FFF2-40B4-BE49-F238E27FC236}">
                <a16:creationId xmlns:a16="http://schemas.microsoft.com/office/drawing/2014/main" id="{CB200A32-7C61-3C4C-BE0F-E3A10CD4CD49}"/>
              </a:ext>
            </a:extLst>
          </p:cNvPr>
          <p:cNvSpPr txBox="1"/>
          <p:nvPr/>
        </p:nvSpPr>
        <p:spPr>
          <a:xfrm>
            <a:off x="9535811" y="2717801"/>
            <a:ext cx="1486304" cy="461665"/>
          </a:xfrm>
          <a:prstGeom prst="rect">
            <a:avLst/>
          </a:prstGeom>
          <a:noFill/>
        </p:spPr>
        <p:txBody>
          <a:bodyPr wrap="none" rtlCol="0">
            <a:spAutoFit/>
          </a:bodyPr>
          <a:lstStyle/>
          <a:p>
            <a:r>
              <a:rPr lang="en-US" sz="2400" dirty="0"/>
              <a:t>Marathon</a:t>
            </a:r>
          </a:p>
        </p:txBody>
      </p:sp>
      <p:sp>
        <p:nvSpPr>
          <p:cNvPr id="19" name="TextBox 18">
            <a:extLst>
              <a:ext uri="{FF2B5EF4-FFF2-40B4-BE49-F238E27FC236}">
                <a16:creationId xmlns:a16="http://schemas.microsoft.com/office/drawing/2014/main" id="{920BB837-4A61-054F-B8BE-00A107C94A54}"/>
              </a:ext>
            </a:extLst>
          </p:cNvPr>
          <p:cNvSpPr txBox="1"/>
          <p:nvPr/>
        </p:nvSpPr>
        <p:spPr>
          <a:xfrm>
            <a:off x="573323" y="5796932"/>
            <a:ext cx="9664056" cy="461665"/>
          </a:xfrm>
          <a:prstGeom prst="rect">
            <a:avLst/>
          </a:prstGeom>
          <a:noFill/>
        </p:spPr>
        <p:txBody>
          <a:bodyPr wrap="none" rtlCol="0">
            <a:spAutoFit/>
          </a:bodyPr>
          <a:lstStyle/>
          <a:p>
            <a:r>
              <a:rPr lang="en-US" sz="2400" dirty="0">
                <a:solidFill>
                  <a:schemeClr val="tx1">
                    <a:lumMod val="50000"/>
                  </a:schemeClr>
                </a:solidFill>
              </a:rPr>
              <a:t>2-4 months.               4-6 months.              6-9 Months                   TBD</a:t>
            </a:r>
          </a:p>
        </p:txBody>
      </p:sp>
      <p:pic>
        <p:nvPicPr>
          <p:cNvPr id="20" name="Picture 3">
            <a:extLst>
              <a:ext uri="{FF2B5EF4-FFF2-40B4-BE49-F238E27FC236}">
                <a16:creationId xmlns:a16="http://schemas.microsoft.com/office/drawing/2014/main" id="{B1BAA432-55AF-324E-8217-487DE4E60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887" y="1742757"/>
            <a:ext cx="901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
            <a:extLst>
              <a:ext uri="{FF2B5EF4-FFF2-40B4-BE49-F238E27FC236}">
                <a16:creationId xmlns:a16="http://schemas.microsoft.com/office/drawing/2014/main" id="{7CA87C27-4E7D-7A47-BF20-01CFB961F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1742757"/>
            <a:ext cx="109548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3">
            <a:extLst>
              <a:ext uri="{FF2B5EF4-FFF2-40B4-BE49-F238E27FC236}">
                <a16:creationId xmlns:a16="http://schemas.microsoft.com/office/drawing/2014/main" id="{7A6D3D5C-A230-384A-9340-E5F82152F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277" y="1913161"/>
            <a:ext cx="1078523"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a:extLst>
              <a:ext uri="{FF2B5EF4-FFF2-40B4-BE49-F238E27FC236}">
                <a16:creationId xmlns:a16="http://schemas.microsoft.com/office/drawing/2014/main" id="{EFB680AC-FB11-C04A-9D85-FF57BD8C65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0864" y="1724305"/>
            <a:ext cx="1617395" cy="91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a:extLst>
              <a:ext uri="{FF2B5EF4-FFF2-40B4-BE49-F238E27FC236}">
                <a16:creationId xmlns:a16="http://schemas.microsoft.com/office/drawing/2014/main" id="{24E80B05-9A03-BA41-8503-0C85EA2D2E14}"/>
              </a:ext>
            </a:extLst>
          </p:cNvPr>
          <p:cNvPicPr>
            <a:picLocks noChangeAspect="1"/>
          </p:cNvPicPr>
          <p:nvPr/>
        </p:nvPicPr>
        <p:blipFill rotWithShape="1">
          <a:blip r:embed="rId6">
            <a:extLst>
              <a:ext uri="{28A0092B-C50C-407E-A947-70E740481C1C}">
                <a14:useLocalDpi xmlns:a14="http://schemas.microsoft.com/office/drawing/2010/main" val="0"/>
              </a:ext>
            </a:extLst>
          </a:blip>
          <a:srcRect l="16151" r="13261"/>
          <a:stretch/>
        </p:blipFill>
        <p:spPr>
          <a:xfrm>
            <a:off x="9827101" y="1702051"/>
            <a:ext cx="987529" cy="963619"/>
          </a:xfrm>
          <a:prstGeom prst="rect">
            <a:avLst/>
          </a:prstGeom>
        </p:spPr>
      </p:pic>
    </p:spTree>
    <p:extLst>
      <p:ext uri="{BB962C8B-B14F-4D97-AF65-F5344CB8AC3E}">
        <p14:creationId xmlns:p14="http://schemas.microsoft.com/office/powerpoint/2010/main" val="297044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769B806-5CCF-9542-84A2-B61AEDD9740B}"/>
              </a:ext>
            </a:extLst>
          </p:cNvPr>
          <p:cNvSpPr>
            <a:spLocks noGrp="1"/>
          </p:cNvSpPr>
          <p:nvPr>
            <p:ph type="title"/>
          </p:nvPr>
        </p:nvSpPr>
        <p:spPr>
          <a:xfrm>
            <a:off x="514350" y="1828800"/>
            <a:ext cx="9455150" cy="2128837"/>
          </a:xfrm>
        </p:spPr>
        <p:txBody>
          <a:bodyPr/>
          <a:lstStyle/>
          <a:p>
            <a:r>
              <a:rPr lang="en-US" dirty="0"/>
              <a:t>Cloud Ready Applications</a:t>
            </a:r>
          </a:p>
        </p:txBody>
      </p:sp>
      <p:sp>
        <p:nvSpPr>
          <p:cNvPr id="18" name="Text Placeholder 4">
            <a:extLst>
              <a:ext uri="{FF2B5EF4-FFF2-40B4-BE49-F238E27FC236}">
                <a16:creationId xmlns:a16="http://schemas.microsoft.com/office/drawing/2014/main" id="{167FC8B3-6454-DF47-8F58-9B6639544AC1}"/>
              </a:ext>
            </a:extLst>
          </p:cNvPr>
          <p:cNvSpPr>
            <a:spLocks noGrp="1"/>
          </p:cNvSpPr>
          <p:nvPr>
            <p:ph type="body" idx="1"/>
          </p:nvPr>
        </p:nvSpPr>
        <p:spPr>
          <a:xfrm>
            <a:off x="514350" y="4122057"/>
            <a:ext cx="5561598" cy="1783443"/>
          </a:xfrm>
        </p:spPr>
        <p:txBody>
          <a:bodyPr/>
          <a:lstStyle/>
          <a:p>
            <a:r>
              <a:rPr lang="en-US" dirty="0"/>
              <a:t>Speaker Name</a:t>
            </a:r>
          </a:p>
        </p:txBody>
      </p:sp>
    </p:spTree>
    <p:extLst>
      <p:ext uri="{BB962C8B-B14F-4D97-AF65-F5344CB8AC3E}">
        <p14:creationId xmlns:p14="http://schemas.microsoft.com/office/powerpoint/2010/main" val="7798415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8E3879C829A94B86CD0BB0071FF36F" ma:contentTypeVersion="" ma:contentTypeDescription="Create a new document." ma:contentTypeScope="" ma:versionID="a6f9e62a7fe0fb0feac2eba77f0e55f8">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72DBA8-2504-4AD1-BD72-3562DB5094EB}">
  <ds:schemaRefs>
    <ds:schemaRef ds:uri="http://purl.org/dc/elements/1.1/"/>
    <ds:schemaRef ds:uri="http://schemas.microsoft.com/office/2006/metadata/properties"/>
    <ds:schemaRef ds:uri="http://schemas.microsoft.com/office/infopath/2007/PartnerControls"/>
    <ds:schemaRef ds:uri="60da32d0-0e03-4a74-812a-740a271ef0dd"/>
    <ds:schemaRef ds:uri="http://purl.org/dc/terms/"/>
    <ds:schemaRef ds:uri="http://schemas.microsoft.com/office/2006/documentManagement/types"/>
    <ds:schemaRef ds:uri="http://schemas.openxmlformats.org/package/2006/metadata/core-properties"/>
    <ds:schemaRef ds:uri="e746b89e-11d7-4e82-856e-da7d5fae1341"/>
    <ds:schemaRef ds:uri="http://www.w3.org/XML/1998/namespace"/>
    <ds:schemaRef ds:uri="http://purl.org/dc/dcmitype/"/>
  </ds:schemaRefs>
</ds:datastoreItem>
</file>

<file path=customXml/itemProps2.xml><?xml version="1.0" encoding="utf-8"?>
<ds:datastoreItem xmlns:ds="http://schemas.openxmlformats.org/officeDocument/2006/customXml" ds:itemID="{B8164550-37DD-4C74-826A-B72226677A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0297D7-6120-4AEC-BD90-27546ED06F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7356</TotalTime>
  <Words>1978</Words>
  <Application>Microsoft Macintosh PowerPoint</Application>
  <PresentationFormat>Widescreen</PresentationFormat>
  <Paragraphs>344</Paragraphs>
  <Slides>30</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 Unicode MS</vt:lpstr>
      <vt:lpstr>ＭＳ Ｐゴシック</vt:lpstr>
      <vt:lpstr>ＭＳ Ｐゴシック</vt:lpstr>
      <vt:lpstr>Arial</vt:lpstr>
      <vt:lpstr>Arial</vt:lpstr>
      <vt:lpstr>Calibri</vt:lpstr>
      <vt:lpstr>Cambria</vt:lpstr>
      <vt:lpstr>Century Gothic</vt:lpstr>
      <vt:lpstr>Geneva</vt:lpstr>
      <vt:lpstr>Segoe UI</vt:lpstr>
      <vt:lpstr>Wingdings</vt:lpstr>
      <vt:lpstr>Optum WIdescreen 2017</vt:lpstr>
      <vt:lpstr>Expectations for Cloud Ready Applications</vt:lpstr>
      <vt:lpstr>Healthcare Cloud Platforms</vt:lpstr>
      <vt:lpstr>Health Care Cloud Overview</vt:lpstr>
      <vt:lpstr>PowerPoint Presentation</vt:lpstr>
      <vt:lpstr>PowerPoint Presentation</vt:lpstr>
      <vt:lpstr>PowerPoint Presentation</vt:lpstr>
      <vt:lpstr> Cloud | Private Cloud Journey Team Experience</vt:lpstr>
      <vt:lpstr> Cloud | Public Cloud Journey Team Experience</vt:lpstr>
      <vt:lpstr>Cloud Ready Applications</vt:lpstr>
      <vt:lpstr>PowerPoint Presentation</vt:lpstr>
      <vt:lpstr>Health Care Cloud | Cloud Readiness Vs Cloud Native</vt:lpstr>
      <vt:lpstr>12 Factor Application</vt:lpstr>
      <vt:lpstr>#1 Codebase</vt:lpstr>
      <vt:lpstr>#2 Dependencies</vt:lpstr>
      <vt:lpstr>#3 Config</vt:lpstr>
      <vt:lpstr>#4 Backing Services</vt:lpstr>
      <vt:lpstr>#5 Build, Release, Run</vt:lpstr>
      <vt:lpstr>#6 Processes</vt:lpstr>
      <vt:lpstr>#7 Port Binding</vt:lpstr>
      <vt:lpstr>#8 Concurrency</vt:lpstr>
      <vt:lpstr>#9 Disposability</vt:lpstr>
      <vt:lpstr>#10 Dev/prod parity</vt:lpstr>
      <vt:lpstr>#11 Logs</vt:lpstr>
      <vt:lpstr>#12 Admin Processes</vt:lpstr>
      <vt:lpstr>Data Centric Applications in Cloud</vt:lpstr>
      <vt:lpstr>Data Centric Applications in Cloud</vt:lpstr>
      <vt:lpstr>Data Centric Applications - Strategy</vt:lpstr>
      <vt:lpstr>How to Run Data Centric Tools in OSFI</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Optum PowerPoint template - 2017</dc:title>
  <dc:creator>Sandra Johnson</dc:creator>
  <cp:lastModifiedBy>Microsoft Office User</cp:lastModifiedBy>
  <cp:revision>98</cp:revision>
  <dcterms:created xsi:type="dcterms:W3CDTF">2017-07-17T15:17:37Z</dcterms:created>
  <dcterms:modified xsi:type="dcterms:W3CDTF">2019-05-29T19:41:08Z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0x010100908E3879C829A94B86CD0BB0071FF36F</vt:lpwstr>
  </property>
</Properties>
</file>