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6"/>
  </p:notesMasterIdLst>
  <p:sldIdLst>
    <p:sldId id="256" r:id="rId2"/>
    <p:sldId id="560" r:id="rId3"/>
    <p:sldId id="337" r:id="rId4"/>
    <p:sldId id="338" r:id="rId5"/>
    <p:sldId id="513" r:id="rId6"/>
    <p:sldId id="258" r:id="rId7"/>
    <p:sldId id="576" r:id="rId8"/>
    <p:sldId id="574" r:id="rId9"/>
    <p:sldId id="514" r:id="rId10"/>
    <p:sldId id="559" r:id="rId11"/>
    <p:sldId id="553" r:id="rId12"/>
    <p:sldId id="343" r:id="rId13"/>
    <p:sldId id="517" r:id="rId14"/>
    <p:sldId id="521" r:id="rId15"/>
    <p:sldId id="263" r:id="rId16"/>
    <p:sldId id="264" r:id="rId17"/>
    <p:sldId id="525" r:id="rId18"/>
    <p:sldId id="268" r:id="rId19"/>
    <p:sldId id="527" r:id="rId20"/>
    <p:sldId id="529" r:id="rId21"/>
    <p:sldId id="568" r:id="rId22"/>
    <p:sldId id="561" r:id="rId23"/>
    <p:sldId id="572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9" r:id="rId39"/>
    <p:sldId id="301" r:id="rId40"/>
    <p:sldId id="302" r:id="rId41"/>
    <p:sldId id="303" r:id="rId42"/>
    <p:sldId id="304" r:id="rId43"/>
    <p:sldId id="305" r:id="rId44"/>
    <p:sldId id="566" r:id="rId45"/>
    <p:sldId id="308" r:id="rId46"/>
    <p:sldId id="310" r:id="rId47"/>
    <p:sldId id="311" r:id="rId48"/>
    <p:sldId id="570" r:id="rId49"/>
    <p:sldId id="577" r:id="rId50"/>
    <p:sldId id="279" r:id="rId51"/>
    <p:sldId id="280" r:id="rId52"/>
    <p:sldId id="281" r:id="rId53"/>
    <p:sldId id="660" r:id="rId54"/>
    <p:sldId id="661" r:id="rId55"/>
    <p:sldId id="313" r:id="rId56"/>
    <p:sldId id="314" r:id="rId57"/>
    <p:sldId id="562" r:id="rId58"/>
    <p:sldId id="316" r:id="rId59"/>
    <p:sldId id="317" r:id="rId60"/>
    <p:sldId id="318" r:id="rId61"/>
    <p:sldId id="319" r:id="rId62"/>
    <p:sldId id="571" r:id="rId63"/>
    <p:sldId id="664" r:id="rId64"/>
    <p:sldId id="665" r:id="rId65"/>
    <p:sldId id="659" r:id="rId66"/>
    <p:sldId id="555" r:id="rId67"/>
    <p:sldId id="321" r:id="rId68"/>
    <p:sldId id="322" r:id="rId69"/>
    <p:sldId id="666" r:id="rId70"/>
    <p:sldId id="667" r:id="rId71"/>
    <p:sldId id="668" r:id="rId72"/>
    <p:sldId id="669" r:id="rId73"/>
    <p:sldId id="670" r:id="rId74"/>
    <p:sldId id="326" r:id="rId75"/>
    <p:sldId id="327" r:id="rId76"/>
    <p:sldId id="671" r:id="rId77"/>
    <p:sldId id="328" r:id="rId78"/>
    <p:sldId id="652" r:id="rId79"/>
    <p:sldId id="330" r:id="rId80"/>
    <p:sldId id="663" r:id="rId81"/>
    <p:sldId id="331" r:id="rId82"/>
    <p:sldId id="672" r:id="rId83"/>
    <p:sldId id="332" r:id="rId84"/>
    <p:sldId id="333" r:id="rId8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3F9"/>
    <a:srgbClr val="FFC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2754" autoAdjust="0"/>
  </p:normalViewPr>
  <p:slideViewPr>
    <p:cSldViewPr snapToGrid="0">
      <p:cViewPr varScale="1">
        <p:scale>
          <a:sx n="93" d="100"/>
          <a:sy n="93" d="100"/>
        </p:scale>
        <p:origin x="102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BD61B-E758-4BA6-82A6-B7A1DFC6457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23A25-6C0C-4B10-8A9C-CDE3BEF8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test has structure, it ‘s more like a manual describing a</a:t>
            </a:r>
            <a:r>
              <a:rPr lang="en-US" baseline="0" dirty="0"/>
              <a:t> set of constraints that have to hold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47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29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DBEDB6-A515-4764-AA18-854CC5B36F6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434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A8CBC-B765-426F-AC58-C5D559E1B73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970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69D3E2-88B3-4EE7-A042-9971A49579C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87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09431A-E3EA-48A9-863B-3D7FA006106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794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C254C3-45F8-4872-8D28-180E8CBE3ED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89730" tIns="44865" rIns="89730" bIns="44865"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7259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D7F5B-6E3C-4700-9AD4-50BD718FD58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89730" tIns="44865" rIns="89730" bIns="44865"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2855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1A509C-5AFA-42C4-8596-640154AE6237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097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88B26-9BB0-4D9F-8406-81AB87B7035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0332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1B36B4-087A-4116-8E40-24C3296C31A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3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81BE7-14B2-442D-AC6E-B59B0EE19CE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454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5597E-0967-4DCE-B3C8-B263B48594B8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756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14F102-F255-4481-A7B7-3B605A269B4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829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8B5D9-438D-4B6C-819B-11FBDD9FC80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795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90E3B-29E3-4AE8-B700-D4A4098CE41D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06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A377B-F2AC-4EF3-8B51-85D198E16A9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5081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A9129-47DA-4204-B8C5-2A33E88E094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4691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F6C233-9CAC-483E-8BEE-089FFD8ECE46}" type="slidenum">
              <a:rPr lang="en-US" altLang="en-US"/>
              <a:pPr/>
              <a:t>39</a:t>
            </a:fld>
            <a:endParaRPr lang="en-US" altLang="en-US" dirty="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78877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2205B-D8C7-4B32-AAC4-EBFD93EE300B}" type="slidenum">
              <a:rPr lang="en-US" altLang="en-US"/>
              <a:pPr/>
              <a:t>40</a:t>
            </a:fld>
            <a:endParaRPr lang="en-US" alt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1975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248F73-C2C8-481B-834C-213F0712FAEA}" type="slidenum">
              <a:rPr lang="en-US" altLang="en-US"/>
              <a:pPr/>
              <a:t>41</a:t>
            </a:fld>
            <a:endParaRPr lang="en-US" altLang="en-US" dirty="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21244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EF801-1AA5-4739-84CE-B9B6E6985703}" type="slidenum">
              <a:rPr lang="en-US" altLang="en-US"/>
              <a:pPr/>
              <a:t>42</a:t>
            </a:fld>
            <a:endParaRPr lang="en-US" altLang="en-US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0515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23A25-6C0C-4B10-8A9C-CDE3BEF873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57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3735E-5386-411D-BC36-A38E597721B5}" type="slidenum">
              <a:rPr lang="en-US" altLang="en-US"/>
              <a:pPr/>
              <a:t>43</a:t>
            </a:fld>
            <a:endParaRPr lang="en-US" altLang="en-US" dirty="0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8769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82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49085A-B741-47E7-A7CF-89B09F976652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6032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06D5F-1D90-4C31-A74F-C1F8BB1172C3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2296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49F4E3-06D1-4B39-9434-1E50DE683CF0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298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431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9376BA-1DBC-4723-BEA0-08FF7511F527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8110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EA04C1-243E-4263-9A1D-BE055CEEBFDA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6568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2B7E6-DF9C-4A25-95F4-85CB7A0EDB9C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5848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56C802-545F-407D-AA03-A3416E87B4E3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085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425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56C802-545F-407D-AA03-A3416E87B4E3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55075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3C238-908E-4460-BA14-57584F5DD48D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4693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L5D1 –</a:t>
            </a:r>
            <a:r>
              <a:rPr lang="en-US" baseline="0" dirty="0"/>
              <a:t> python demos</a:t>
            </a:r>
          </a:p>
          <a:p>
            <a:endParaRPr lang="en-US" baseline="0" dirty="0"/>
          </a:p>
          <a:p>
            <a:r>
              <a:rPr lang="en-US" baseline="0" dirty="0"/>
              <a:t>Coloring – </a:t>
            </a:r>
            <a:r>
              <a:rPr lang="en-US" baseline="0" dirty="0" err="1"/>
              <a:t>javascript</a:t>
            </a:r>
            <a:r>
              <a:rPr lang="en-US" baseline="0" dirty="0"/>
              <a:t> demos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81376-9A36-40B0-85E2-52E3358E90D5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147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8B1C07-BC21-4E18-9D52-77D98AA2C004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1645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D2C091-DD25-4F16-87F6-96A9D806B625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4408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807EA-50C6-4227-8466-050F5A86CDA9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9334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D0DEE-D666-44EC-8E75-DF1DAAEBBDCC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8781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D0E9F-1CF9-4498-98EA-C0C0BFBAD6D7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4706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AD5DC-8A63-4D36-A7FA-DFBA3FB98B5A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3622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81376-9A36-40B0-85E2-52E3358E90D5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charset="0"/>
              </a:rPr>
              <a:t>O=7, R=4, W=6, U=2, T=8, F=1; 867 + 867 = 1734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D9CA2C-7D38-4F9B-A2C1-D1432DE939B2}" type="slidenum">
              <a:rPr lang="en-US" smtClean="0">
                <a:latin typeface="Arial" charset="0"/>
              </a:rPr>
              <a:pPr>
                <a:defRPr/>
              </a:pPr>
              <a:t>14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81376-9A36-40B0-85E2-52E3358E90D5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093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81376-9A36-40B0-85E2-52E3358E90D5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207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81376-9A36-40B0-85E2-52E3358E90D5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730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81376-9A36-40B0-85E2-52E3358E90D5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910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740FAE-2C19-4C94-A6B8-DEB0502379DE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2096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453FBC-277E-4941-8ECF-24627F47ABFF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8202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EB85A-F8DE-484A-ABCD-84A2FF5FB6C4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4729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45965A-964F-45F6-8858-E8B5EC58AEE7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2789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C49487-80D4-49AB-B5CB-B8E8595866F3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4215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EFB8BB-0245-43CC-9E1A-1DC46426FD9F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316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6ADB0C-E57E-4E3C-B30A-6046663DA75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62292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4EC19D-9062-4D52-9705-BCCDC0325EC2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094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1D33F8-DCA9-4640-8767-429653FEC67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460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DF5DB-680F-4FBE-96B6-BEEE828B779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811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23A25-6C0C-4B10-8A9C-CDE3BEF873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4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10363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143000"/>
            <a:ext cx="104648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3733800"/>
            <a:ext cx="104648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4873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10363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800" y="1143000"/>
            <a:ext cx="51308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143000"/>
            <a:ext cx="51308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812800" y="3733800"/>
            <a:ext cx="104648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216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86" y="274544"/>
            <a:ext cx="10954712" cy="11317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986" y="1599640"/>
            <a:ext cx="10954712" cy="451457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609986" y="6245879"/>
            <a:ext cx="2826712" cy="465044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165986" y="6245879"/>
            <a:ext cx="3842712" cy="465044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737986" y="6245879"/>
            <a:ext cx="2826712" cy="465044"/>
          </a:xfrm>
        </p:spPr>
        <p:txBody>
          <a:bodyPr/>
          <a:lstStyle>
            <a:lvl1pPr>
              <a:defRPr/>
            </a:lvl1pPr>
          </a:lstStyle>
          <a:p>
            <a:fld id="{1081DC4F-5400-4655-A48F-9BCB8400F45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70066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86" y="274544"/>
            <a:ext cx="10954712" cy="11317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986" y="1599640"/>
            <a:ext cx="5384030" cy="4514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743" y="1599640"/>
            <a:ext cx="5385954" cy="2189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78743" y="3923460"/>
            <a:ext cx="5385954" cy="219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>
          <a:xfrm>
            <a:off x="609986" y="6245879"/>
            <a:ext cx="2826712" cy="465044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4165986" y="6245879"/>
            <a:ext cx="3842712" cy="465044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>
          <a:xfrm>
            <a:off x="8737986" y="6245879"/>
            <a:ext cx="2826712" cy="465044"/>
          </a:xfrm>
        </p:spPr>
        <p:txBody>
          <a:bodyPr/>
          <a:lstStyle>
            <a:lvl1pPr>
              <a:defRPr/>
            </a:lvl1pPr>
          </a:lstStyle>
          <a:p>
            <a:fld id="{9196ABF1-B54E-44BE-8278-3E040FA24C5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2143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0" r:id="rId19"/>
    <p:sldLayoutId id="2147483671" r:id="rId20"/>
    <p:sldLayoutId id="2147483672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22.png"/><Relationship Id="rId18" Type="http://schemas.openxmlformats.org/officeDocument/2006/relationships/image" Target="../media/image26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21.png"/><Relationship Id="rId17" Type="http://schemas.openxmlformats.org/officeDocument/2006/relationships/image" Target="../media/image25.png"/><Relationship Id="rId2" Type="http://schemas.openxmlformats.org/officeDocument/2006/relationships/tags" Target="../tags/tag12.xml"/><Relationship Id="rId16" Type="http://schemas.openxmlformats.org/officeDocument/2006/relationships/image" Target="../media/image7.png"/><Relationship Id="rId20" Type="http://schemas.openxmlformats.org/officeDocument/2006/relationships/image" Target="../media/image28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20.png"/><Relationship Id="rId5" Type="http://schemas.openxmlformats.org/officeDocument/2006/relationships/tags" Target="../tags/tag15.xml"/><Relationship Id="rId15" Type="http://schemas.openxmlformats.org/officeDocument/2006/relationships/image" Target="../media/image2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7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8.png"/><Relationship Id="rId3" Type="http://schemas.openxmlformats.org/officeDocument/2006/relationships/tags" Target="../tags/tag22.xml"/><Relationship Id="rId7" Type="http://schemas.openxmlformats.org/officeDocument/2006/relationships/notesSlide" Target="../notesSlides/notesSlide5.xml"/><Relationship Id="rId12" Type="http://schemas.openxmlformats.org/officeDocument/2006/relationships/image" Target="../media/image37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24.xml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tags" Target="../tags/tag23.xml"/><Relationship Id="rId9" Type="http://schemas.openxmlformats.org/officeDocument/2006/relationships/image" Target="../media/image34.wmf"/><Relationship Id="rId1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0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0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0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27.xml"/><Relationship Id="rId7" Type="http://schemas.openxmlformats.org/officeDocument/2006/relationships/notesSlide" Target="../notesSlides/notesSlide39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tags" Target="../tags/tag3.xml"/><Relationship Id="rId7" Type="http://schemas.openxmlformats.org/officeDocument/2006/relationships/image" Target="../media/image6.wmf"/><Relationship Id="rId12" Type="http://schemas.openxmlformats.org/officeDocument/2006/relationships/image" Target="../media/image1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5.xml"/><Relationship Id="rId10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tags" Target="../tags/tag8.xml"/><Relationship Id="rId7" Type="http://schemas.openxmlformats.org/officeDocument/2006/relationships/image" Target="../media/image7.png"/><Relationship Id="rId12" Type="http://schemas.openxmlformats.org/officeDocument/2006/relationships/image" Target="../media/image1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5" Type="http://schemas.openxmlformats.org/officeDocument/2006/relationships/tags" Target="../tags/tag10.xml"/><Relationship Id="rId10" Type="http://schemas.openxmlformats.org/officeDocument/2006/relationships/image" Target="../media/image16.png"/><Relationship Id="rId4" Type="http://schemas.openxmlformats.org/officeDocument/2006/relationships/tags" Target="../tags/tag9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538644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CSC 480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661007"/>
            <a:ext cx="8791575" cy="1655762"/>
          </a:xfrm>
        </p:spPr>
        <p:txBody>
          <a:bodyPr>
            <a:normAutofit/>
          </a:bodyPr>
          <a:lstStyle/>
          <a:p>
            <a:r>
              <a:rPr lang="en-US" sz="2400" dirty="0"/>
              <a:t>Bamshad Mobasher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8CBB93-9CEF-4033-B71F-6F83EF8170F0}"/>
              </a:ext>
            </a:extLst>
          </p:cNvPr>
          <p:cNvSpPr txBox="1">
            <a:spLocks/>
          </p:cNvSpPr>
          <p:nvPr/>
        </p:nvSpPr>
        <p:spPr>
          <a:xfrm>
            <a:off x="1700212" y="3093289"/>
            <a:ext cx="8791575" cy="153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Constraint Satisfaction Problems</a:t>
            </a:r>
          </a:p>
        </p:txBody>
      </p:sp>
    </p:spTree>
    <p:extLst>
      <p:ext uri="{BB962C8B-B14F-4D97-AF65-F5344CB8AC3E}">
        <p14:creationId xmlns:p14="http://schemas.microsoft.com/office/powerpoint/2010/main" val="238108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0186" y="22715"/>
            <a:ext cx="9905998" cy="107742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Example: N-Queens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130156" y="1417637"/>
            <a:ext cx="7404243" cy="4525963"/>
          </a:xfrm>
        </p:spPr>
        <p:txBody>
          <a:bodyPr/>
          <a:lstStyle/>
          <a:p>
            <a:pPr eaLnBrk="1" hangingPunct="1"/>
            <a:r>
              <a:rPr lang="en-US" dirty="0"/>
              <a:t>Formulation 2:</a:t>
            </a:r>
          </a:p>
          <a:p>
            <a:pPr lvl="1" eaLnBrk="1" hangingPunct="1"/>
            <a:r>
              <a:rPr lang="en-US" dirty="0"/>
              <a:t>Variables:          (location of queen on row k</a:t>
            </a:r>
          </a:p>
          <a:p>
            <a:pPr lvl="4"/>
            <a:endParaRPr lang="en-US" dirty="0"/>
          </a:p>
          <a:p>
            <a:pPr lvl="1" eaLnBrk="1" hangingPunct="1"/>
            <a:r>
              <a:rPr lang="en-US" dirty="0"/>
              <a:t>Domains:</a:t>
            </a:r>
          </a:p>
          <a:p>
            <a:pPr lvl="4"/>
            <a:endParaRPr lang="en-US" dirty="0"/>
          </a:p>
          <a:p>
            <a:pPr lvl="1" eaLnBrk="1" hangingPunct="1"/>
            <a:r>
              <a:rPr lang="en-US" dirty="0"/>
              <a:t>Constraints:</a:t>
            </a:r>
          </a:p>
        </p:txBody>
      </p:sp>
      <p:pic>
        <p:nvPicPr>
          <p:cNvPr id="922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24200" y="2014072"/>
            <a:ext cx="395288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955103" y="4554892"/>
            <a:ext cx="43942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8304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955103" y="3983421"/>
            <a:ext cx="45212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999582" y="2797672"/>
            <a:ext cx="1970087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9" name="TextBox 19"/>
          <p:cNvSpPr txBox="1">
            <a:spLocks noChangeArrowheads="1"/>
          </p:cNvSpPr>
          <p:nvPr/>
        </p:nvSpPr>
        <p:spPr bwMode="auto">
          <a:xfrm>
            <a:off x="1855340" y="3977630"/>
            <a:ext cx="19050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dirty="0">
                <a:latin typeface="Calibri" pitchFamily="34" charset="0"/>
              </a:rPr>
              <a:t>Implicit:</a:t>
            </a:r>
          </a:p>
        </p:txBody>
      </p:sp>
      <p:sp>
        <p:nvSpPr>
          <p:cNvPr id="9230" name="TextBox 20"/>
          <p:cNvSpPr txBox="1">
            <a:spLocks noChangeArrowheads="1"/>
          </p:cNvSpPr>
          <p:nvPr/>
        </p:nvSpPr>
        <p:spPr bwMode="auto">
          <a:xfrm>
            <a:off x="1855340" y="4502638"/>
            <a:ext cx="1371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r>
              <a:rPr lang="en-US" dirty="0">
                <a:latin typeface="Calibri" pitchFamily="34" charset="0"/>
              </a:rPr>
              <a:t>Explicit: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955103" y="5028188"/>
            <a:ext cx="5588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56B895A-983D-4D20-8C2A-938951ED1397}"/>
              </a:ext>
            </a:extLst>
          </p:cNvPr>
          <p:cNvGrpSpPr/>
          <p:nvPr/>
        </p:nvGrpSpPr>
        <p:grpSpPr>
          <a:xfrm>
            <a:off x="7924801" y="1100135"/>
            <a:ext cx="2511424" cy="2557465"/>
            <a:chOff x="7924801" y="1100135"/>
            <a:chExt cx="2511424" cy="2557465"/>
          </a:xfrm>
        </p:grpSpPr>
        <p:pic>
          <p:nvPicPr>
            <p:cNvPr id="9224" name="Picture 22"/>
            <p:cNvPicPr>
              <a:picLocks noChangeAspect="1" noChangeArrowheads="1"/>
            </p:cNvPicPr>
            <p:nvPr/>
          </p:nvPicPr>
          <p:blipFill>
            <a:blip r:embed="rId16" cstate="print"/>
            <a:srcRect l="75101" b="14342"/>
            <a:stretch>
              <a:fillRect/>
            </a:stretch>
          </p:blipFill>
          <p:spPr bwMode="auto">
            <a:xfrm>
              <a:off x="8389937" y="1600200"/>
              <a:ext cx="2046288" cy="2057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5" name="Picture 11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7932737" y="1752602"/>
              <a:ext cx="395288" cy="30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6" name="Picture 13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7924801" y="2209802"/>
              <a:ext cx="411163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7" name="Picture 15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7932739" y="2667002"/>
              <a:ext cx="411163" cy="30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8" name="Picture 17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7932739" y="3128964"/>
              <a:ext cx="411163" cy="300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0EE29B5-3D3E-465D-8867-127F64B81356}"/>
                </a:ext>
              </a:extLst>
            </p:cNvPr>
            <p:cNvSpPr txBox="1"/>
            <p:nvPr/>
          </p:nvSpPr>
          <p:spPr>
            <a:xfrm>
              <a:off x="8534399" y="1100135"/>
              <a:ext cx="17267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 </a:t>
              </a:r>
              <a:r>
                <a:rPr lang="en-US" sz="2400" b="1" dirty="0"/>
                <a:t>1   2    3 </a:t>
              </a:r>
              <a:r>
                <a:rPr lang="en-US" sz="2800" b="1" dirty="0"/>
                <a:t>  </a:t>
              </a:r>
              <a:r>
                <a:rPr lang="en-US" sz="2400" b="1" dirty="0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9" grpId="0"/>
      <p:bldP spid="92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449638" y="51850"/>
            <a:ext cx="9905998" cy="1054101"/>
          </a:xfrm>
        </p:spPr>
        <p:txBody>
          <a:bodyPr>
            <a:normAutofit/>
          </a:bodyPr>
          <a:lstStyle/>
          <a:p>
            <a:r>
              <a:rPr lang="en-US" sz="4000" dirty="0"/>
              <a:t>Example: Sudoku</a:t>
            </a:r>
          </a:p>
        </p:txBody>
      </p:sp>
      <p:pic>
        <p:nvPicPr>
          <p:cNvPr id="12291" name="Picture 2" descr="C:\Documents and Settings\Administrator\My Documents\My Pictures\Sudoku_Board_Fi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2702" y="2227859"/>
            <a:ext cx="40513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77000" y="1524000"/>
            <a:ext cx="411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b="1" kern="0" dirty="0">
                <a:solidFill>
                  <a:srgbClr val="FFC000"/>
                </a:solidFill>
                <a:latin typeface="Calibri" pitchFamily="34" charset="0"/>
                <a:cs typeface="+mn-cs"/>
              </a:rPr>
              <a:t>Variables:</a:t>
            </a:r>
          </a:p>
          <a:p>
            <a:pPr marL="457178" lvl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b="1" kern="0" dirty="0">
                <a:solidFill>
                  <a:srgbClr val="FFC000"/>
                </a:solidFill>
                <a:latin typeface="Calibri" pitchFamily="34" charset="0"/>
                <a:cs typeface="+mn-cs"/>
              </a:rPr>
              <a:t>Each (open) square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b="1" kern="0" dirty="0">
                <a:solidFill>
                  <a:srgbClr val="FFC50D"/>
                </a:solidFill>
                <a:latin typeface="Calibri" pitchFamily="34" charset="0"/>
                <a:cs typeface="+mn-cs"/>
              </a:rPr>
              <a:t>Domains:</a:t>
            </a:r>
          </a:p>
          <a:p>
            <a:pPr marL="457178" lvl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b="1" kern="0" dirty="0">
                <a:solidFill>
                  <a:srgbClr val="FFC50D"/>
                </a:solidFill>
                <a:latin typeface="Calibri" pitchFamily="34" charset="0"/>
                <a:cs typeface="+mn-cs"/>
              </a:rPr>
              <a:t>{1,2,…,9}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b="1" kern="0" dirty="0">
                <a:solidFill>
                  <a:srgbClr val="FFC50D"/>
                </a:solidFill>
                <a:latin typeface="Calibri" pitchFamily="34" charset="0"/>
                <a:cs typeface="+mn-cs"/>
              </a:rPr>
              <a:t>Constraints:</a:t>
            </a:r>
          </a:p>
          <a:p>
            <a:pPr marL="800060" lvl="1" indent="-342882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kern="0" dirty="0">
              <a:solidFill>
                <a:srgbClr val="FFC000"/>
              </a:solidFill>
              <a:latin typeface="Calibri" pitchFamily="34" charset="0"/>
              <a:cs typeface="+mn-cs"/>
            </a:endParaRPr>
          </a:p>
          <a:p>
            <a:pPr marL="342882" indent="-342882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kern="0" dirty="0">
              <a:solidFill>
                <a:schemeClr val="accent2"/>
              </a:solidFill>
              <a:latin typeface="Calibri" pitchFamily="34" charset="0"/>
              <a:cs typeface="+mn-cs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752600" y="1503959"/>
            <a:ext cx="2743200" cy="1144587"/>
            <a:chOff x="838200" y="1600200"/>
            <a:chExt cx="2743200" cy="1143793"/>
          </a:xfrm>
        </p:grpSpPr>
        <p:sp>
          <p:nvSpPr>
            <p:cNvPr id="6" name="Rectangle 5"/>
            <p:cNvSpPr/>
            <p:nvPr/>
          </p:nvSpPr>
          <p:spPr>
            <a:xfrm>
              <a:off x="2209800" y="1600200"/>
              <a:ext cx="457200" cy="3807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" name="Straight Connector 7"/>
            <p:cNvCxnSpPr>
              <a:cxnSpLocks/>
              <a:stCxn id="6" idx="2"/>
            </p:cNvCxnSpPr>
            <p:nvPr/>
          </p:nvCxnSpPr>
          <p:spPr>
            <a:xfrm rot="5400000">
              <a:off x="1257564" y="1561571"/>
              <a:ext cx="761471" cy="160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  <a:stCxn id="6" idx="2"/>
            </p:cNvCxnSpPr>
            <p:nvPr/>
          </p:nvCxnSpPr>
          <p:spPr>
            <a:xfrm rot="5400000">
              <a:off x="1448064" y="1752071"/>
              <a:ext cx="761471" cy="1219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  <a:stCxn id="6" idx="2"/>
            </p:cNvCxnSpPr>
            <p:nvPr/>
          </p:nvCxnSpPr>
          <p:spPr>
            <a:xfrm rot="5400000">
              <a:off x="1638564" y="1942571"/>
              <a:ext cx="761471" cy="838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  <a:stCxn id="6" idx="2"/>
            </p:cNvCxnSpPr>
            <p:nvPr/>
          </p:nvCxnSpPr>
          <p:spPr>
            <a:xfrm rot="5400000">
              <a:off x="1829064" y="2133071"/>
              <a:ext cx="761471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  <a:stCxn id="6" idx="2"/>
            </p:cNvCxnSpPr>
            <p:nvPr/>
          </p:nvCxnSpPr>
          <p:spPr>
            <a:xfrm rot="5400000">
              <a:off x="2057665" y="2361670"/>
              <a:ext cx="761471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stCxn id="6" idx="2"/>
            </p:cNvCxnSpPr>
            <p:nvPr/>
          </p:nvCxnSpPr>
          <p:spPr>
            <a:xfrm rot="16200000" flipH="1">
              <a:off x="2438664" y="1980671"/>
              <a:ext cx="761471" cy="76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  <a:stCxn id="6" idx="2"/>
            </p:cNvCxnSpPr>
            <p:nvPr/>
          </p:nvCxnSpPr>
          <p:spPr>
            <a:xfrm rot="16200000" flipH="1">
              <a:off x="2629164" y="1790171"/>
              <a:ext cx="761471" cy="1143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4951413" y="3104159"/>
            <a:ext cx="915987" cy="2819400"/>
            <a:chOff x="4037806" y="3200400"/>
            <a:chExt cx="915194" cy="2819400"/>
          </a:xfrm>
        </p:grpSpPr>
        <p:sp>
          <p:nvSpPr>
            <p:cNvPr id="21" name="Rectangle 20"/>
            <p:cNvSpPr/>
            <p:nvPr/>
          </p:nvSpPr>
          <p:spPr>
            <a:xfrm rot="5400000">
              <a:off x="4534065" y="4229265"/>
              <a:ext cx="457200" cy="3806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3" name="Straight Connector 22"/>
            <p:cNvCxnSpPr>
              <a:stCxn id="21" idx="2"/>
            </p:cNvCxnSpPr>
            <p:nvPr/>
          </p:nvCxnSpPr>
          <p:spPr>
            <a:xfrm rot="10800000">
              <a:off x="4037806" y="3200400"/>
              <a:ext cx="534524" cy="1219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1" idx="2"/>
            </p:cNvCxnSpPr>
            <p:nvPr/>
          </p:nvCxnSpPr>
          <p:spPr>
            <a:xfrm rot="10800000">
              <a:off x="4037806" y="3581400"/>
              <a:ext cx="534524" cy="838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1" idx="2"/>
            </p:cNvCxnSpPr>
            <p:nvPr/>
          </p:nvCxnSpPr>
          <p:spPr>
            <a:xfrm rot="10800000">
              <a:off x="4037806" y="3962400"/>
              <a:ext cx="534524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2"/>
            </p:cNvCxnSpPr>
            <p:nvPr/>
          </p:nvCxnSpPr>
          <p:spPr>
            <a:xfrm rot="10800000" flipV="1">
              <a:off x="4037806" y="4419600"/>
              <a:ext cx="534524" cy="160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1" idx="2"/>
            </p:cNvCxnSpPr>
            <p:nvPr/>
          </p:nvCxnSpPr>
          <p:spPr>
            <a:xfrm flipH="1">
              <a:off x="4037806" y="4419600"/>
              <a:ext cx="534524" cy="76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1" idx="2"/>
            </p:cNvCxnSpPr>
            <p:nvPr/>
          </p:nvCxnSpPr>
          <p:spPr>
            <a:xfrm rot="10800000" flipV="1">
              <a:off x="4037806" y="4419600"/>
              <a:ext cx="534524" cy="1219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4191000" y="1580159"/>
            <a:ext cx="1524000" cy="1828800"/>
            <a:chOff x="3276600" y="1676400"/>
            <a:chExt cx="1524000" cy="1828800"/>
          </a:xfrm>
        </p:grpSpPr>
        <p:sp>
          <p:nvSpPr>
            <p:cNvPr id="33" name="Rectangle 32"/>
            <p:cNvSpPr/>
            <p:nvPr/>
          </p:nvSpPr>
          <p:spPr>
            <a:xfrm rot="5400000">
              <a:off x="4419600" y="1676400"/>
              <a:ext cx="3810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" name="Straight Connector 33"/>
            <p:cNvCxnSpPr>
              <a:stCxn id="33" idx="3"/>
            </p:cNvCxnSpPr>
            <p:nvPr/>
          </p:nvCxnSpPr>
          <p:spPr>
            <a:xfrm rot="5400000">
              <a:off x="3600450" y="1733550"/>
              <a:ext cx="685800" cy="1333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 flipV="1">
              <a:off x="3581400" y="2057400"/>
              <a:ext cx="1028700" cy="685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 flipV="1">
              <a:off x="3276600" y="2057400"/>
              <a:ext cx="1333500" cy="1066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3600450" y="2114550"/>
              <a:ext cx="1066800" cy="952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3829050" y="2266950"/>
              <a:ext cx="990600" cy="571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3429000" y="2362200"/>
              <a:ext cx="1371600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3600450" y="2495550"/>
              <a:ext cx="1447800" cy="571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166495" y="4261247"/>
            <a:ext cx="2823399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9-way </a:t>
            </a:r>
            <a:r>
              <a:rPr lang="en-US" sz="2000" dirty="0" err="1">
                <a:latin typeface="Calibri" pitchFamily="34" charset="0"/>
              </a:rPr>
              <a:t>alldiff</a:t>
            </a:r>
            <a:r>
              <a:rPr lang="en-US" sz="2000" dirty="0">
                <a:latin typeface="Calibri" pitchFamily="34" charset="0"/>
              </a:rPr>
              <a:t> for each row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166497" y="3784006"/>
            <a:ext cx="3196705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r>
              <a:rPr lang="en-US" sz="2000">
                <a:latin typeface="Calibri" pitchFamily="34" charset="0"/>
              </a:rPr>
              <a:t>9-way alldiff for each column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166498" y="4718447"/>
            <a:ext cx="3084815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r>
              <a:rPr lang="en-US" sz="2000">
                <a:latin typeface="Calibri" pitchFamily="34" charset="0"/>
              </a:rPr>
              <a:t>9-way alldiff for each region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166495" y="5175647"/>
            <a:ext cx="2971800" cy="101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sz="2000">
                <a:latin typeface="Calibri" pitchFamily="34" charset="0"/>
              </a:rPr>
              <a:t>(or can have a bunch of pairwise inequality constraints)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udok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173" y="1631165"/>
            <a:ext cx="3865510" cy="386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sudoku">
            <a:extLst>
              <a:ext uri="{FF2B5EF4-FFF2-40B4-BE49-F238E27FC236}">
                <a16:creationId xmlns:a16="http://schemas.microsoft.com/office/drawing/2014/main" id="{0854B4CA-9596-47FF-B023-1F04FFA92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303" y="1631165"/>
            <a:ext cx="3865510" cy="386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9256BE9-F258-45A6-BFD9-DD583DCE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38" y="51850"/>
            <a:ext cx="9905998" cy="1054101"/>
          </a:xfrm>
        </p:spPr>
        <p:txBody>
          <a:bodyPr>
            <a:normAutofit/>
          </a:bodyPr>
          <a:lstStyle/>
          <a:p>
            <a:r>
              <a:rPr lang="en-US" sz="4000" dirty="0"/>
              <a:t>Example: Sudoku</a:t>
            </a:r>
          </a:p>
        </p:txBody>
      </p:sp>
    </p:spTree>
    <p:extLst>
      <p:ext uri="{BB962C8B-B14F-4D97-AF65-F5344CB8AC3E}">
        <p14:creationId xmlns:p14="http://schemas.microsoft.com/office/powerpoint/2010/main" val="341974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3520" y="-15687"/>
            <a:ext cx="9905998" cy="123142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Constraint Graphs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122218" y="1600201"/>
            <a:ext cx="6345382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Binary CSP: each constraint relates (at most) two variables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Binary constraint graph: nodes are variables, arcs show constraints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General-purpose CSP algorithms use the graph structure to speed up search. E.g., Tasmania is an independent </a:t>
            </a:r>
            <a:r>
              <a:rPr lang="en-US" sz="2400" dirty="0" err="1"/>
              <a:t>subproblem</a:t>
            </a:r>
            <a:r>
              <a:rPr lang="en-US" sz="2400" dirty="0"/>
              <a:t>!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2118" y="1776847"/>
            <a:ext cx="3327400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1556" y="62240"/>
            <a:ext cx="9905998" cy="103883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Example: Cryptarithmetic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48768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Variables: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Domains: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Constraints:</a:t>
            </a:r>
          </a:p>
          <a:p>
            <a:pPr eaLnBrk="1" hangingPunct="1"/>
            <a:endParaRPr lang="en-US" sz="28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8" cstate="print"/>
          <a:srcRect l="1343" t="1076"/>
          <a:stretch>
            <a:fillRect/>
          </a:stretch>
        </p:blipFill>
        <p:spPr bwMode="auto">
          <a:xfrm>
            <a:off x="6598024" y="3684495"/>
            <a:ext cx="3993776" cy="247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9" cstate="print"/>
          <a:srcRect l="2014" t="2845"/>
          <a:stretch>
            <a:fillRect/>
          </a:stretch>
        </p:blipFill>
        <p:spPr bwMode="auto">
          <a:xfrm>
            <a:off x="6069106" y="1864661"/>
            <a:ext cx="1703295" cy="122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6800" y="2281237"/>
            <a:ext cx="41148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66800" y="3617917"/>
            <a:ext cx="37226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6800" y="5405010"/>
            <a:ext cx="33147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94589" y="5919270"/>
            <a:ext cx="547688" cy="7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66800" y="4873288"/>
            <a:ext cx="34782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8200" y="1359186"/>
            <a:ext cx="3378200" cy="2057630"/>
          </a:xfrm>
          <a:prstGeom prst="rect">
            <a:avLst/>
          </a:prstGeom>
          <a:noFill/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8BD826B-9584-48BE-9EB6-33FF6D0443E9}"/>
              </a:ext>
            </a:extLst>
          </p:cNvPr>
          <p:cNvCxnSpPr>
            <a:cxnSpLocks/>
            <a:stCxn id="15368" idx="2"/>
          </p:cNvCxnSpPr>
          <p:nvPr/>
        </p:nvCxnSpPr>
        <p:spPr>
          <a:xfrm rot="5400000" flipH="1" flipV="1">
            <a:off x="6308805" y="1615657"/>
            <a:ext cx="514260" cy="7683571"/>
          </a:xfrm>
          <a:prstGeom prst="curvedConnector4">
            <a:avLst>
              <a:gd name="adj1" fmla="val -192294"/>
              <a:gd name="adj2" fmla="val 109190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3042" y="0"/>
            <a:ext cx="10578957" cy="1156144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Varieties of CSPs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5384" y="1017142"/>
            <a:ext cx="9905999" cy="5619963"/>
          </a:xfrm>
        </p:spPr>
        <p:txBody>
          <a:bodyPr>
            <a:noAutofit/>
          </a:bodyPr>
          <a:lstStyle/>
          <a:p>
            <a:r>
              <a:rPr lang="en-US" altLang="en-US" b="1" dirty="0"/>
              <a:t>Discrete variables</a:t>
            </a:r>
          </a:p>
          <a:p>
            <a:pPr lvl="1"/>
            <a:r>
              <a:rPr lang="en-US" altLang="en-US" sz="2400" dirty="0"/>
              <a:t>Finite domains; size </a:t>
            </a:r>
            <a:r>
              <a:rPr lang="en-US" altLang="en-US" sz="2400" i="1" dirty="0"/>
              <a:t>d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i="1" dirty="0"/>
              <a:t>O(</a:t>
            </a:r>
            <a:r>
              <a:rPr lang="en-US" altLang="en-US" sz="2400" i="1" dirty="0" err="1"/>
              <a:t>d</a:t>
            </a:r>
            <a:r>
              <a:rPr lang="en-US" altLang="en-US" sz="2400" i="1" baseline="30000" dirty="0" err="1"/>
              <a:t>n</a:t>
            </a:r>
            <a:r>
              <a:rPr lang="en-US" altLang="en-US" sz="2400" i="1" dirty="0"/>
              <a:t>)</a:t>
            </a:r>
            <a:r>
              <a:rPr lang="en-US" altLang="en-US" sz="2400" dirty="0"/>
              <a:t> complete assignments.</a:t>
            </a:r>
          </a:p>
          <a:p>
            <a:pPr lvl="2"/>
            <a:r>
              <a:rPr lang="en-US" altLang="en-US" sz="2000" dirty="0"/>
              <a:t>E.g. Boolean CSPs: Boolean </a:t>
            </a:r>
            <a:r>
              <a:rPr lang="en-US" altLang="en-US" sz="2000" dirty="0" err="1"/>
              <a:t>satisfiability</a:t>
            </a:r>
            <a:r>
              <a:rPr lang="en-US" altLang="en-US" sz="2000" dirty="0"/>
              <a:t> (NP-complete).</a:t>
            </a:r>
          </a:p>
          <a:p>
            <a:pPr lvl="1"/>
            <a:r>
              <a:rPr lang="en-US" altLang="en-US" sz="2400" dirty="0"/>
              <a:t>Infinite domains (integers, strings, etc.)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/>
              <a:t>E.g. job scheduling, variables are start/end days for each job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/>
              <a:t>Need a constraint language </a:t>
            </a:r>
            <a:r>
              <a:rPr lang="en-US" altLang="en-US" sz="2000" dirty="0" err="1"/>
              <a:t>e.g</a:t>
            </a:r>
            <a:r>
              <a:rPr lang="en-US" altLang="en-US" sz="2000" dirty="0"/>
              <a:t> </a:t>
            </a:r>
            <a:r>
              <a:rPr lang="en-US" altLang="en-US" sz="2000" i="1" dirty="0"/>
              <a:t>StartJob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 +5 ≤ StartJob</a:t>
            </a:r>
            <a:r>
              <a:rPr lang="en-US" altLang="en-US" sz="2000" i="1" baseline="-25000" dirty="0"/>
              <a:t>3</a:t>
            </a:r>
            <a:r>
              <a:rPr lang="en-US" altLang="en-US" sz="2000" i="1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/>
              <a:t>Infinitely many solutions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/>
              <a:t>Linear constraints: solvable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/>
              <a:t>Nonlinear: no general algorithm</a:t>
            </a:r>
          </a:p>
          <a:p>
            <a:r>
              <a:rPr lang="en-US" altLang="en-US" b="1" dirty="0"/>
              <a:t>Continuous variables</a:t>
            </a:r>
          </a:p>
          <a:p>
            <a:pPr lvl="1">
              <a:lnSpc>
                <a:spcPct val="100000"/>
              </a:lnSpc>
            </a:pPr>
            <a:r>
              <a:rPr lang="en-US" altLang="en-US" sz="2200" dirty="0"/>
              <a:t>e.g. building an airline schedule or class schedule.</a:t>
            </a:r>
          </a:p>
          <a:p>
            <a:pPr lvl="1">
              <a:lnSpc>
                <a:spcPct val="100000"/>
              </a:lnSpc>
            </a:pPr>
            <a:r>
              <a:rPr lang="en-US" altLang="en-US" sz="2200" dirty="0"/>
              <a:t>Linear constraints solvable in polynomial time by LP methods.</a:t>
            </a:r>
          </a:p>
        </p:txBody>
      </p:sp>
    </p:spTree>
    <p:extLst>
      <p:ext uri="{BB962C8B-B14F-4D97-AF65-F5344CB8AC3E}">
        <p14:creationId xmlns:p14="http://schemas.microsoft.com/office/powerpoint/2010/main" val="2251593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848" y="0"/>
            <a:ext cx="10661151" cy="1119883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Varieties of constraints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5742" y="1200023"/>
            <a:ext cx="9905999" cy="54062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US" b="1" dirty="0"/>
              <a:t>Unary constraints </a:t>
            </a:r>
            <a:r>
              <a:rPr lang="en-US" altLang="en-US" dirty="0"/>
              <a:t>involve a single variable.</a:t>
            </a:r>
          </a:p>
          <a:p>
            <a:pPr lvl="1">
              <a:lnSpc>
                <a:spcPct val="100000"/>
              </a:lnSpc>
            </a:pPr>
            <a:r>
              <a:rPr lang="en-US" altLang="en-US" sz="2400" dirty="0"/>
              <a:t>e.g. </a:t>
            </a:r>
            <a:r>
              <a:rPr lang="en-US" altLang="en-US" sz="2400" i="1" dirty="0"/>
              <a:t>SA </a:t>
            </a:r>
            <a:r>
              <a:rPr lang="en-US" altLang="en-US" sz="2400" i="1" dirty="0">
                <a:sym typeface="Symbol" panose="05050102010706020507" pitchFamily="18" charset="2"/>
              </a:rPr>
              <a:t></a:t>
            </a:r>
            <a:r>
              <a:rPr lang="en-US" altLang="en-US" sz="2400" i="1" dirty="0"/>
              <a:t> green</a:t>
            </a:r>
            <a:endParaRPr lang="en-US" altLang="en-US" sz="2400" dirty="0"/>
          </a:p>
          <a:p>
            <a:pPr>
              <a:lnSpc>
                <a:spcPct val="100000"/>
              </a:lnSpc>
            </a:pPr>
            <a:r>
              <a:rPr lang="en-US" altLang="en-US" b="1" dirty="0"/>
              <a:t>Binary constraints </a:t>
            </a:r>
            <a:r>
              <a:rPr lang="en-US" altLang="en-US" dirty="0"/>
              <a:t>involve pairs of variables.</a:t>
            </a:r>
          </a:p>
          <a:p>
            <a:pPr lvl="1">
              <a:lnSpc>
                <a:spcPct val="100000"/>
              </a:lnSpc>
            </a:pPr>
            <a:r>
              <a:rPr lang="en-US" altLang="en-US" sz="2400" dirty="0"/>
              <a:t>e.g. </a:t>
            </a:r>
            <a:r>
              <a:rPr lang="en-US" altLang="en-US" sz="2400" i="1" dirty="0"/>
              <a:t>SA </a:t>
            </a:r>
            <a:r>
              <a:rPr lang="en-US" altLang="en-US" sz="2400" i="1" dirty="0">
                <a:sym typeface="Symbol" panose="05050102010706020507" pitchFamily="18" charset="2"/>
              </a:rPr>
              <a:t> </a:t>
            </a:r>
            <a:r>
              <a:rPr lang="en-US" altLang="en-US" sz="2400" i="1" dirty="0"/>
              <a:t>WA</a:t>
            </a:r>
          </a:p>
          <a:p>
            <a:pPr>
              <a:lnSpc>
                <a:spcPct val="100000"/>
              </a:lnSpc>
            </a:pPr>
            <a:r>
              <a:rPr lang="en-US" altLang="en-US" b="1" dirty="0"/>
              <a:t>Higher-order constraints </a:t>
            </a:r>
            <a:r>
              <a:rPr lang="en-US" altLang="en-US" dirty="0"/>
              <a:t>involve 3 or more variables.</a:t>
            </a:r>
          </a:p>
          <a:p>
            <a:pPr lvl="1">
              <a:lnSpc>
                <a:spcPct val="100000"/>
              </a:lnSpc>
            </a:pPr>
            <a:r>
              <a:rPr lang="en-US" altLang="en-US" sz="2400" dirty="0"/>
              <a:t>Professors A, B, and C cannot be on a committee together</a:t>
            </a:r>
          </a:p>
          <a:p>
            <a:pPr lvl="1">
              <a:lnSpc>
                <a:spcPct val="100000"/>
              </a:lnSpc>
            </a:pPr>
            <a:r>
              <a:rPr lang="en-US" altLang="en-US" sz="2400" dirty="0"/>
              <a:t>Can always be represented by multiple binary constraints</a:t>
            </a:r>
          </a:p>
          <a:p>
            <a:pPr>
              <a:lnSpc>
                <a:spcPct val="100000"/>
              </a:lnSpc>
            </a:pPr>
            <a:r>
              <a:rPr lang="en-US" altLang="en-US" b="1" dirty="0"/>
              <a:t>Preference (soft constraints) </a:t>
            </a:r>
          </a:p>
          <a:p>
            <a:pPr lvl="1">
              <a:lnSpc>
                <a:spcPct val="100000"/>
              </a:lnSpc>
            </a:pPr>
            <a:r>
              <a:rPr lang="en-US" altLang="en-US" sz="2400" dirty="0"/>
              <a:t>e.g. </a:t>
            </a:r>
            <a:r>
              <a:rPr lang="en-US" altLang="en-US" sz="2400" i="1" dirty="0"/>
              <a:t>red</a:t>
            </a:r>
            <a:r>
              <a:rPr lang="en-US" altLang="en-US" sz="2400" dirty="0"/>
              <a:t> is better than </a:t>
            </a:r>
            <a:r>
              <a:rPr lang="en-US" altLang="en-US" sz="2400" i="1" dirty="0"/>
              <a:t>green</a:t>
            </a:r>
            <a:endParaRPr lang="en-US" altLang="en-US" sz="2400" dirty="0"/>
          </a:p>
          <a:p>
            <a:pPr lvl="2">
              <a:lnSpc>
                <a:spcPct val="100000"/>
              </a:lnSpc>
            </a:pPr>
            <a:r>
              <a:rPr lang="en-US" altLang="en-US" sz="2000" dirty="0"/>
              <a:t>often can be represented by a cost for each variable assignment 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endParaRPr lang="en-US" altLang="en-US" sz="2000" dirty="0"/>
          </a:p>
          <a:p>
            <a:pPr lvl="1">
              <a:lnSpc>
                <a:spcPct val="100000"/>
              </a:lnSpc>
            </a:pPr>
            <a:r>
              <a:rPr lang="en-US" altLang="en-US" sz="2400" dirty="0"/>
              <a:t>combination of optimization with CSPs</a:t>
            </a:r>
          </a:p>
        </p:txBody>
      </p:sp>
    </p:spTree>
    <p:extLst>
      <p:ext uri="{BB962C8B-B14F-4D97-AF65-F5344CB8AC3E}">
        <p14:creationId xmlns:p14="http://schemas.microsoft.com/office/powerpoint/2010/main" val="1361313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2" y="-30770"/>
            <a:ext cx="9905998" cy="1173286"/>
          </a:xfrm>
        </p:spPr>
        <p:txBody>
          <a:bodyPr/>
          <a:lstStyle/>
          <a:p>
            <a:pPr eaLnBrk="1" hangingPunct="1"/>
            <a:r>
              <a:rPr lang="en-US" dirty="0"/>
              <a:t>Standard Search Formulation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96592" y="1447800"/>
            <a:ext cx="6421349" cy="4572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CSPs can be expressed as a standard search problem</a:t>
            </a:r>
          </a:p>
          <a:p>
            <a:pPr>
              <a:lnSpc>
                <a:spcPct val="80000"/>
              </a:lnSpc>
            </a:pPr>
            <a:endParaRPr lang="en-US" sz="105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States defined by the values assigned so far (partial assignments)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Initial state: the empty assignment, {}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Successor function: assign a value to an unassigned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Goal test: the current assignment is complete and satisfies all constraints</a:t>
            </a:r>
          </a:p>
          <a:p>
            <a:pPr eaLnBrk="1" hangingPunct="1">
              <a:lnSpc>
                <a:spcPct val="80000"/>
              </a:lnSpc>
            </a:pPr>
            <a:endParaRPr lang="en-US" sz="10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We’ll start with the straightforward, naïve approach, then improve it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3157" y="1662381"/>
            <a:ext cx="3700639" cy="28788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7560" y="0"/>
            <a:ext cx="10784440" cy="1243173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CSP as a standard search problem</a:t>
            </a:r>
            <a:endParaRPr lang="en-US" altLang="en-US" sz="48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4428" y="1530296"/>
            <a:ext cx="7180655" cy="422323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Solution is found at depth </a:t>
            </a:r>
            <a:r>
              <a:rPr lang="en-US" altLang="en-US" sz="2800" i="1" dirty="0"/>
              <a:t>n</a:t>
            </a:r>
            <a:r>
              <a:rPr lang="en-US" altLang="en-US" sz="2800" dirty="0"/>
              <a:t> (if there are </a:t>
            </a:r>
            <a:r>
              <a:rPr lang="en-US" altLang="en-US" sz="2800" i="1" dirty="0"/>
              <a:t>n</a:t>
            </a:r>
            <a:r>
              <a:rPr lang="en-US" altLang="en-US" sz="2800" dirty="0"/>
              <a:t> variables).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Consider using BFS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Branching factor </a:t>
            </a:r>
            <a:r>
              <a:rPr lang="en-US" altLang="en-US" sz="2800" i="1" dirty="0"/>
              <a:t>b</a:t>
            </a:r>
            <a:r>
              <a:rPr lang="en-US" altLang="en-US" sz="2800" dirty="0"/>
              <a:t> at the top level is </a:t>
            </a:r>
            <a:r>
              <a:rPr lang="en-US" altLang="en-US" sz="2800" i="1" dirty="0"/>
              <a:t>n </a:t>
            </a:r>
            <a:r>
              <a:rPr lang="en-US" altLang="en-US" sz="2800" dirty="0"/>
              <a:t>x</a:t>
            </a:r>
            <a:r>
              <a:rPr lang="en-US" altLang="en-US" sz="2800" i="1" dirty="0"/>
              <a:t> d</a:t>
            </a:r>
            <a:r>
              <a:rPr lang="en-US" altLang="en-US" sz="28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At next level is (n-1) x d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….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End up with </a:t>
            </a:r>
            <a:r>
              <a:rPr lang="en-US" altLang="en-US" sz="2800" i="1" dirty="0" err="1"/>
              <a:t>n!d</a:t>
            </a:r>
            <a:r>
              <a:rPr lang="en-US" altLang="en-US" sz="2800" i="1" baseline="30000" dirty="0" err="1"/>
              <a:t>n</a:t>
            </a:r>
            <a:r>
              <a:rPr lang="en-US" altLang="en-US" sz="2800" dirty="0"/>
              <a:t> leaves even though there are only </a:t>
            </a:r>
            <a:r>
              <a:rPr lang="en-US" altLang="en-US" sz="2800" i="1" dirty="0" err="1"/>
              <a:t>d</a:t>
            </a:r>
            <a:r>
              <a:rPr lang="en-US" altLang="en-US" sz="2800" i="1" baseline="30000" dirty="0" err="1"/>
              <a:t>n</a:t>
            </a:r>
            <a:r>
              <a:rPr lang="en-US" altLang="en-US" sz="2800" dirty="0"/>
              <a:t> complete assignments!</a:t>
            </a:r>
          </a:p>
          <a:p>
            <a:pPr lvl="1">
              <a:lnSpc>
                <a:spcPct val="90000"/>
              </a:lnSpc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endParaRPr lang="en-US" altLang="en-US" sz="28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27982DF-9200-4121-8662-4F468AE55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229" y="2131635"/>
            <a:ext cx="2973513" cy="2594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5625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9089" y="0"/>
            <a:ext cx="9905998" cy="105989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Backtracking Search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273995" y="1171254"/>
            <a:ext cx="9780997" cy="5153346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The basic uninformed algorithm for solving CSPs</a:t>
            </a:r>
          </a:p>
          <a:p>
            <a:pPr lvl="3">
              <a:lnSpc>
                <a:spcPct val="80000"/>
              </a:lnSpc>
            </a:pPr>
            <a:endParaRPr lang="en-US" sz="800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Idea 1: One variable at a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Variable assignments are commutative, so fix ordering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I.e., [WA = red then NT = green] same as [NT = green then WA = red]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Only need to consider assignments to a single variable at each step</a:t>
            </a:r>
          </a:p>
          <a:p>
            <a:pPr lvl="3">
              <a:lnSpc>
                <a:spcPct val="80000"/>
              </a:lnSpc>
            </a:pPr>
            <a:endParaRPr lang="en-US" sz="800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Idea 2: Check constraints as you go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I.e. consider only values which do not conflict previous assignments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Might have to do some computation to check the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“Incremental goal test”</a:t>
            </a:r>
          </a:p>
          <a:p>
            <a:pPr lvl="3">
              <a:lnSpc>
                <a:spcPct val="80000"/>
              </a:lnSpc>
            </a:pPr>
            <a:endParaRPr lang="en-US" sz="800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Depth-first search with these two improvements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dirty="0"/>
              <a:t>	is called </a:t>
            </a:r>
            <a:r>
              <a:rPr lang="en-US" i="1" dirty="0"/>
              <a:t>backtracking search </a:t>
            </a:r>
            <a:r>
              <a:rPr lang="en-US" dirty="0"/>
              <a:t>(not the best name)</a:t>
            </a:r>
            <a:endParaRPr lang="en-US" i="1" dirty="0"/>
          </a:p>
          <a:p>
            <a:pPr lvl="2">
              <a:lnSpc>
                <a:spcPct val="80000"/>
              </a:lnSpc>
            </a:pPr>
            <a:endParaRPr lang="en-US" sz="800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Can solve n-queens for n </a:t>
            </a:r>
            <a:r>
              <a:rPr lang="en-US" dirty="0">
                <a:sym typeface="Symbol" pitchFamily="18" charset="2"/>
              </a:rPr>
              <a:t></a:t>
            </a:r>
            <a:r>
              <a:rPr lang="en-US" dirty="0"/>
              <a:t>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429089" y="94150"/>
            <a:ext cx="9905998" cy="974362"/>
          </a:xfrm>
        </p:spPr>
        <p:txBody>
          <a:bodyPr/>
          <a:lstStyle/>
          <a:p>
            <a:pPr eaLnBrk="1" hangingPunct="1"/>
            <a:r>
              <a:rPr lang="en-US" dirty="0"/>
              <a:t>What is Search For?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140431" y="1068512"/>
            <a:ext cx="10737636" cy="4729164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/>
              <a:t>Assumptions about the world: a single agent, deterministic actions, fully observed state, discrete state space</a:t>
            </a:r>
          </a:p>
          <a:p>
            <a:pPr lvl="1"/>
            <a:endParaRPr lang="en-US" sz="2000" dirty="0"/>
          </a:p>
          <a:p>
            <a:pPr eaLnBrk="1" hangingPunct="1"/>
            <a:r>
              <a:rPr lang="en-US" sz="2400" dirty="0"/>
              <a:t>Planning: sequences of actions</a:t>
            </a:r>
          </a:p>
          <a:p>
            <a:pPr lvl="1" eaLnBrk="1" hangingPunct="1"/>
            <a:r>
              <a:rPr lang="en-US" sz="2000" dirty="0"/>
              <a:t>The path to the goal is the important thing</a:t>
            </a:r>
          </a:p>
          <a:p>
            <a:pPr lvl="1" eaLnBrk="1" hangingPunct="1"/>
            <a:r>
              <a:rPr lang="en-US" sz="2000" dirty="0"/>
              <a:t>Paths have various costs, depths</a:t>
            </a:r>
          </a:p>
          <a:p>
            <a:pPr lvl="1" eaLnBrk="1" hangingPunct="1"/>
            <a:r>
              <a:rPr lang="en-US" sz="2000" dirty="0"/>
              <a:t>Heuristics give problem-specific guidance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/>
              <a:t>Identification: assignments to variables</a:t>
            </a:r>
          </a:p>
          <a:p>
            <a:pPr lvl="1" eaLnBrk="1" hangingPunct="1"/>
            <a:r>
              <a:rPr lang="en-US" sz="2000" dirty="0"/>
              <a:t>The goal itself is important, not the path</a:t>
            </a:r>
          </a:p>
          <a:p>
            <a:pPr lvl="1" eaLnBrk="1" hangingPunct="1"/>
            <a:r>
              <a:rPr lang="en-US" sz="2000" dirty="0"/>
              <a:t>CSPs: specialized form of search problems for identification problems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7635" y="2042874"/>
            <a:ext cx="3067051" cy="2665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FC2BEE-D98F-42E4-8370-6B1A3DB026E1}"/>
              </a:ext>
            </a:extLst>
          </p:cNvPr>
          <p:cNvSpPr/>
          <p:nvPr/>
        </p:nvSpPr>
        <p:spPr>
          <a:xfrm>
            <a:off x="2291137" y="976045"/>
            <a:ext cx="6431623" cy="55788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7719" y="325"/>
            <a:ext cx="9905998" cy="116065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Backtracking Example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0981" y="1447800"/>
            <a:ext cx="1165225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05" name="Picture 5"/>
          <p:cNvPicPr>
            <a:picLocks noChangeAspect="1" noChangeArrowheads="1"/>
          </p:cNvPicPr>
          <p:nvPr/>
        </p:nvPicPr>
        <p:blipFill>
          <a:blip r:embed="rId3" cstate="print"/>
          <a:srcRect l="983" t="1931"/>
          <a:stretch>
            <a:fillRect/>
          </a:stretch>
        </p:blipFill>
        <p:spPr bwMode="auto">
          <a:xfrm>
            <a:off x="4535581" y="1474413"/>
            <a:ext cx="3846420" cy="204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06" name="Picture 6"/>
          <p:cNvPicPr>
            <a:picLocks noChangeAspect="1" noChangeArrowheads="1"/>
          </p:cNvPicPr>
          <p:nvPr/>
        </p:nvPicPr>
        <p:blipFill>
          <a:blip r:embed="rId4" cstate="print"/>
          <a:srcRect l="645" t="615"/>
          <a:stretch>
            <a:fillRect/>
          </a:stretch>
        </p:blipFill>
        <p:spPr bwMode="auto">
          <a:xfrm>
            <a:off x="3692899" y="1474413"/>
            <a:ext cx="4534647" cy="336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07" name="Picture 7"/>
          <p:cNvPicPr>
            <a:picLocks noChangeAspect="1" noChangeArrowheads="1"/>
          </p:cNvPicPr>
          <p:nvPr/>
        </p:nvPicPr>
        <p:blipFill>
          <a:blip r:embed="rId5" cstate="print"/>
          <a:srcRect l="578" t="520"/>
          <a:stretch>
            <a:fillRect/>
          </a:stretch>
        </p:blipFill>
        <p:spPr bwMode="auto">
          <a:xfrm>
            <a:off x="2823322" y="1483377"/>
            <a:ext cx="5401049" cy="4684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90781" y="3719246"/>
            <a:ext cx="3087555" cy="18057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1" y="0"/>
            <a:ext cx="9905998" cy="117125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Backtracking Search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096784" y="5241533"/>
            <a:ext cx="8229600" cy="1171254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1" dirty="0"/>
              <a:t>Backtracking = DFS + variable-ordering + fail-on-violation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6784" y="1171254"/>
            <a:ext cx="7848600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6622" y="0"/>
            <a:ext cx="9905998" cy="119180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Improving Backtracking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069369" y="140993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/>
              <a:t>General-purpose ideas give huge gains in speed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b="1" dirty="0"/>
              <a:t>Ordering</a:t>
            </a:r>
            <a:r>
              <a:rPr lang="en-US" sz="2800" dirty="0"/>
              <a:t>:</a:t>
            </a:r>
          </a:p>
          <a:p>
            <a:pPr lvl="1" eaLnBrk="1" hangingPunct="1"/>
            <a:r>
              <a:rPr lang="en-US" sz="2400" dirty="0"/>
              <a:t>Which variable should be assigned next?</a:t>
            </a:r>
          </a:p>
          <a:p>
            <a:pPr lvl="1" eaLnBrk="1" hangingPunct="1"/>
            <a:r>
              <a:rPr lang="en-US" sz="2400" dirty="0"/>
              <a:t>In what order should its values be tried?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b="1" dirty="0"/>
              <a:t>Filtering</a:t>
            </a:r>
            <a:r>
              <a:rPr lang="en-US" sz="2800" dirty="0"/>
              <a:t>: Can we detect inevitable failure early?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b="1" dirty="0"/>
              <a:t>Structure</a:t>
            </a:r>
            <a:r>
              <a:rPr lang="en-US" sz="2800" dirty="0"/>
              <a:t>: Can we exploit the problem structure?</a:t>
            </a:r>
          </a:p>
          <a:p>
            <a:pPr lvl="1" eaLnBrk="1" hangingPunct="1"/>
            <a:endParaRPr lang="en-US" sz="2400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6810" y="1942035"/>
            <a:ext cx="3284392" cy="236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154" y="-11721"/>
            <a:ext cx="9379325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Filtering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7295" y="1775307"/>
            <a:ext cx="7237410" cy="4056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7237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609600"/>
          </a:xfrm>
        </p:spPr>
        <p:txBody>
          <a:bodyPr/>
          <a:lstStyle/>
          <a:p>
            <a:pPr algn="ctr"/>
            <a:r>
              <a:rPr lang="en-US" altLang="en-US" dirty="0"/>
              <a:t>Filtering: Forward checking</a:t>
            </a:r>
          </a:p>
        </p:txBody>
      </p:sp>
      <p:pic>
        <p:nvPicPr>
          <p:cNvPr id="522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6103" y="1461107"/>
            <a:ext cx="4648200" cy="14017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2227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1365999" y="3809207"/>
            <a:ext cx="9036050" cy="2438400"/>
          </a:xfrm>
        </p:spPr>
        <p:txBody>
          <a:bodyPr>
            <a:normAutofit/>
          </a:bodyPr>
          <a:lstStyle/>
          <a:p>
            <a:r>
              <a:rPr lang="en-US" b="1" dirty="0"/>
              <a:t>Filtering: </a:t>
            </a:r>
            <a:r>
              <a:rPr lang="en-US" dirty="0"/>
              <a:t>Keep track of domains for unassigned variables and cross off bad options</a:t>
            </a:r>
          </a:p>
          <a:p>
            <a:r>
              <a:rPr lang="en-US" b="1" dirty="0"/>
              <a:t>Forward checking: </a:t>
            </a:r>
            <a:r>
              <a:rPr lang="en-US" dirty="0"/>
              <a:t>Cross off values that violate a constraint when added to the existing assignment</a:t>
            </a:r>
          </a:p>
        </p:txBody>
      </p:sp>
      <p:pic>
        <p:nvPicPr>
          <p:cNvPr id="52229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37803" y="1235067"/>
            <a:ext cx="2843213" cy="24384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700061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609600"/>
          </a:xfrm>
        </p:spPr>
        <p:txBody>
          <a:bodyPr/>
          <a:lstStyle/>
          <a:p>
            <a:pPr algn="ctr"/>
            <a:r>
              <a:rPr lang="en-US" altLang="en-US" dirty="0"/>
              <a:t>Forward checking</a:t>
            </a:r>
          </a:p>
        </p:txBody>
      </p:sp>
      <p:pic>
        <p:nvPicPr>
          <p:cNvPr id="542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3550" y="1618457"/>
            <a:ext cx="4572000" cy="15144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4275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1623316" y="3733800"/>
            <a:ext cx="9654283" cy="24384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Assign</a:t>
            </a:r>
            <a:r>
              <a:rPr lang="en-US" altLang="en-US" sz="2000" i="1" dirty="0"/>
              <a:t> {WA=red}</a:t>
            </a:r>
          </a:p>
          <a:p>
            <a:r>
              <a:rPr lang="en-US" altLang="en-US" sz="2000" dirty="0"/>
              <a:t>Effects on other </a:t>
            </a:r>
            <a:r>
              <a:rPr lang="en-US" altLang="en-US" sz="2800" dirty="0"/>
              <a:t>variables</a:t>
            </a:r>
            <a:r>
              <a:rPr lang="en-US" altLang="en-US" sz="2000" dirty="0"/>
              <a:t> connected by constraints to WA</a:t>
            </a:r>
          </a:p>
          <a:p>
            <a:pPr lvl="1"/>
            <a:r>
              <a:rPr lang="en-US" altLang="en-US" i="1" dirty="0"/>
              <a:t>NT can no longer be red</a:t>
            </a:r>
          </a:p>
          <a:p>
            <a:pPr lvl="1"/>
            <a:r>
              <a:rPr lang="en-US" altLang="en-US" i="1" dirty="0"/>
              <a:t>SA can no longer be red</a:t>
            </a:r>
          </a:p>
        </p:txBody>
      </p:sp>
      <p:pic>
        <p:nvPicPr>
          <p:cNvPr id="54277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59726" y="1190625"/>
            <a:ext cx="2843213" cy="24384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376611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609600"/>
          </a:xfrm>
        </p:spPr>
        <p:txBody>
          <a:bodyPr/>
          <a:lstStyle/>
          <a:p>
            <a:pPr algn="ctr"/>
            <a:r>
              <a:rPr lang="en-US" altLang="en-US" dirty="0"/>
              <a:t>Forward checking</a:t>
            </a:r>
          </a:p>
        </p:txBody>
      </p:sp>
      <p:pic>
        <p:nvPicPr>
          <p:cNvPr id="5632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392238"/>
            <a:ext cx="4495800" cy="16954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6323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1902824" y="3830638"/>
            <a:ext cx="6552807" cy="24384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Assign</a:t>
            </a:r>
            <a:r>
              <a:rPr lang="en-US" altLang="en-US" sz="2000" i="1" dirty="0"/>
              <a:t> {Q=green}</a:t>
            </a:r>
          </a:p>
          <a:p>
            <a:r>
              <a:rPr lang="en-US" altLang="en-US" sz="2000" dirty="0"/>
              <a:t>Effects on other variables connected by constraints with Q</a:t>
            </a:r>
          </a:p>
          <a:p>
            <a:pPr lvl="1"/>
            <a:r>
              <a:rPr lang="en-US" altLang="en-US" i="1" dirty="0"/>
              <a:t>NT can no longer be green</a:t>
            </a:r>
          </a:p>
          <a:p>
            <a:pPr lvl="1"/>
            <a:r>
              <a:rPr lang="en-US" altLang="en-US" i="1" dirty="0"/>
              <a:t>NSW can no longer be green</a:t>
            </a:r>
          </a:p>
          <a:p>
            <a:pPr lvl="1"/>
            <a:r>
              <a:rPr lang="en-US" altLang="en-US" i="1" dirty="0"/>
              <a:t>SA can no longer be green</a:t>
            </a:r>
          </a:p>
          <a:p>
            <a:pPr lvl="1">
              <a:buFontTx/>
              <a:buNone/>
            </a:pPr>
            <a:endParaRPr lang="en-US" altLang="en-US" sz="1400" dirty="0"/>
          </a:p>
        </p:txBody>
      </p:sp>
      <p:pic>
        <p:nvPicPr>
          <p:cNvPr id="56325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45426" y="1392238"/>
            <a:ext cx="2843213" cy="24384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705019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609600"/>
          </a:xfrm>
        </p:spPr>
        <p:txBody>
          <a:bodyPr/>
          <a:lstStyle/>
          <a:p>
            <a:pPr algn="ctr"/>
            <a:r>
              <a:rPr lang="en-US" altLang="en-US" dirty="0"/>
              <a:t>Forward checking</a:t>
            </a:r>
          </a:p>
        </p:txBody>
      </p:sp>
      <p:pic>
        <p:nvPicPr>
          <p:cNvPr id="5837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5600" y="1457326"/>
            <a:ext cx="4419600" cy="199231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1625600" y="3733800"/>
            <a:ext cx="8360881" cy="2438400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If </a:t>
            </a:r>
            <a:r>
              <a:rPr lang="en-US" altLang="en-US" sz="2000" i="1" dirty="0"/>
              <a:t>V</a:t>
            </a:r>
            <a:r>
              <a:rPr lang="en-US" altLang="en-US" sz="2000" dirty="0"/>
              <a:t> is assigned</a:t>
            </a:r>
            <a:r>
              <a:rPr lang="en-US" altLang="en-US" sz="2000" i="1" dirty="0"/>
              <a:t> blue</a:t>
            </a:r>
          </a:p>
          <a:p>
            <a:r>
              <a:rPr lang="en-US" altLang="en-US" sz="2000" dirty="0"/>
              <a:t>Effects on other variables connected by constraints with V</a:t>
            </a:r>
            <a:endParaRPr lang="en-US" altLang="en-US" sz="2000" i="1" dirty="0"/>
          </a:p>
          <a:p>
            <a:pPr lvl="1"/>
            <a:r>
              <a:rPr lang="en-US" altLang="en-US" i="1" dirty="0"/>
              <a:t>NSW can no longer be blue</a:t>
            </a:r>
          </a:p>
          <a:p>
            <a:pPr lvl="1"/>
            <a:r>
              <a:rPr lang="en-US" altLang="en-US" i="1" dirty="0"/>
              <a:t>SA is empty</a:t>
            </a:r>
          </a:p>
          <a:p>
            <a:r>
              <a:rPr lang="en-US" altLang="en-US" sz="2000" dirty="0"/>
              <a:t>FC has detected that partial assignment is </a:t>
            </a:r>
            <a:r>
              <a:rPr lang="en-US" altLang="en-US" sz="2000" i="1" dirty="0"/>
              <a:t>inconsistent</a:t>
            </a:r>
            <a:r>
              <a:rPr lang="en-US" altLang="en-US" sz="2000" dirty="0"/>
              <a:t> with the constraints and backtracking can occur.</a:t>
            </a:r>
          </a:p>
        </p:txBody>
      </p:sp>
      <p:pic>
        <p:nvPicPr>
          <p:cNvPr id="58373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26326" y="1114425"/>
            <a:ext cx="2843213" cy="24384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036009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en-US" altLang="en-US" dirty="0"/>
              <a:t>Example: 4-Queens Problem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2286000" y="2133600"/>
            <a:ext cx="2133600" cy="2209800"/>
            <a:chOff x="624" y="1776"/>
            <a:chExt cx="1344" cy="1392"/>
          </a:xfrm>
        </p:grpSpPr>
        <p:grpSp>
          <p:nvGrpSpPr>
            <p:cNvPr id="60420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60421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22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23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24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25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26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27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28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29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430" name="Text Box 14"/>
            <p:cNvSpPr txBox="1">
              <a:spLocks noChangeArrowheads="1"/>
            </p:cNvSpPr>
            <p:nvPr/>
          </p:nvSpPr>
          <p:spPr bwMode="auto">
            <a:xfrm>
              <a:off x="624" y="201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60431" name="Text Box 15"/>
            <p:cNvSpPr txBox="1">
              <a:spLocks noChangeArrowheads="1"/>
            </p:cNvSpPr>
            <p:nvPr/>
          </p:nvSpPr>
          <p:spPr bwMode="auto">
            <a:xfrm>
              <a:off x="624" y="2592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60432" name="Text Box 16"/>
            <p:cNvSpPr txBox="1">
              <a:spLocks noChangeArrowheads="1"/>
            </p:cNvSpPr>
            <p:nvPr/>
          </p:nvSpPr>
          <p:spPr bwMode="auto">
            <a:xfrm>
              <a:off x="624" y="2304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60433" name="Text Box 17"/>
            <p:cNvSpPr txBox="1">
              <a:spLocks noChangeArrowheads="1"/>
            </p:cNvSpPr>
            <p:nvPr/>
          </p:nvSpPr>
          <p:spPr bwMode="auto">
            <a:xfrm>
              <a:off x="624" y="28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60434" name="Text Box 18"/>
            <p:cNvSpPr txBox="1">
              <a:spLocks noChangeArrowheads="1"/>
            </p:cNvSpPr>
            <p:nvPr/>
          </p:nvSpPr>
          <p:spPr bwMode="auto">
            <a:xfrm>
              <a:off x="1440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60435" name="Text Box 19"/>
            <p:cNvSpPr txBox="1">
              <a:spLocks noChangeArrowheads="1"/>
            </p:cNvSpPr>
            <p:nvPr/>
          </p:nvSpPr>
          <p:spPr bwMode="auto">
            <a:xfrm>
              <a:off x="1152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60436" name="Text Box 20"/>
            <p:cNvSpPr txBox="1">
              <a:spLocks noChangeArrowheads="1"/>
            </p:cNvSpPr>
            <p:nvPr/>
          </p:nvSpPr>
          <p:spPr bwMode="auto">
            <a:xfrm>
              <a:off x="1728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60437" name="Text Box 21"/>
            <p:cNvSpPr txBox="1">
              <a:spLocks noChangeArrowheads="1"/>
            </p:cNvSpPr>
            <p:nvPr/>
          </p:nvSpPr>
          <p:spPr bwMode="auto">
            <a:xfrm>
              <a:off x="864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60438" name="Group 22"/>
          <p:cNvGrpSpPr>
            <a:grpSpLocks/>
          </p:cNvGrpSpPr>
          <p:nvPr/>
        </p:nvGrpSpPr>
        <p:grpSpPr bwMode="auto">
          <a:xfrm>
            <a:off x="5334000" y="1600200"/>
            <a:ext cx="3714750" cy="3270250"/>
            <a:chOff x="2445" y="1344"/>
            <a:chExt cx="2340" cy="2060"/>
          </a:xfrm>
        </p:grpSpPr>
        <p:grpSp>
          <p:nvGrpSpPr>
            <p:cNvPr id="60439" name="Group 23"/>
            <p:cNvGrpSpPr>
              <a:grpSpLocks/>
            </p:cNvGrpSpPr>
            <p:nvPr/>
          </p:nvGrpSpPr>
          <p:grpSpPr bwMode="auto">
            <a:xfrm>
              <a:off x="2445" y="1344"/>
              <a:ext cx="2340" cy="2060"/>
              <a:chOff x="2445" y="1344"/>
              <a:chExt cx="2340" cy="2060"/>
            </a:xfrm>
          </p:grpSpPr>
          <p:sp>
            <p:nvSpPr>
              <p:cNvPr id="60440" name="Text Box 24"/>
              <p:cNvSpPr txBox="1">
                <a:spLocks noChangeArrowheads="1"/>
              </p:cNvSpPr>
              <p:nvPr/>
            </p:nvSpPr>
            <p:spPr bwMode="auto">
              <a:xfrm>
                <a:off x="2445" y="1344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X1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{1,2,3,4}</a:t>
                </a:r>
              </a:p>
            </p:txBody>
          </p:sp>
          <p:sp>
            <p:nvSpPr>
              <p:cNvPr id="60441" name="Text Box 25"/>
              <p:cNvSpPr txBox="1">
                <a:spLocks noChangeArrowheads="1"/>
              </p:cNvSpPr>
              <p:nvPr/>
            </p:nvSpPr>
            <p:spPr bwMode="auto">
              <a:xfrm>
                <a:off x="2445" y="2880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X3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{1,2,3,4}</a:t>
                </a:r>
              </a:p>
            </p:txBody>
          </p:sp>
          <p:sp>
            <p:nvSpPr>
              <p:cNvPr id="60442" name="Text Box 26"/>
              <p:cNvSpPr txBox="1">
                <a:spLocks noChangeArrowheads="1"/>
              </p:cNvSpPr>
              <p:nvPr/>
            </p:nvSpPr>
            <p:spPr bwMode="auto">
              <a:xfrm>
                <a:off x="3885" y="2880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X4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{1,2,3,4}</a:t>
                </a:r>
              </a:p>
            </p:txBody>
          </p:sp>
          <p:sp>
            <p:nvSpPr>
              <p:cNvPr id="60443" name="Text Box 27"/>
              <p:cNvSpPr txBox="1">
                <a:spLocks noChangeArrowheads="1"/>
              </p:cNvSpPr>
              <p:nvPr/>
            </p:nvSpPr>
            <p:spPr bwMode="auto">
              <a:xfrm>
                <a:off x="3885" y="1344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X2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{1,2,3,4}</a:t>
                </a:r>
              </a:p>
            </p:txBody>
          </p:sp>
        </p:grpSp>
        <p:sp>
          <p:nvSpPr>
            <p:cNvPr id="60444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445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446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447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448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449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7075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11790"/>
            <a:ext cx="12192001" cy="1478570"/>
          </a:xfrm>
        </p:spPr>
        <p:txBody>
          <a:bodyPr/>
          <a:lstStyle/>
          <a:p>
            <a:pPr algn="ctr"/>
            <a:r>
              <a:rPr lang="en-US" altLang="en-US" dirty="0"/>
              <a:t>Example: 4-Queens Problem</a:t>
            </a:r>
          </a:p>
        </p:txBody>
      </p:sp>
      <p:grpSp>
        <p:nvGrpSpPr>
          <p:cNvPr id="177155" name="Group 3"/>
          <p:cNvGrpSpPr>
            <a:grpSpLocks/>
          </p:cNvGrpSpPr>
          <p:nvPr/>
        </p:nvGrpSpPr>
        <p:grpSpPr bwMode="auto">
          <a:xfrm>
            <a:off x="2286000" y="2133600"/>
            <a:ext cx="2133600" cy="2209800"/>
            <a:chOff x="624" y="1776"/>
            <a:chExt cx="1344" cy="1392"/>
          </a:xfrm>
        </p:grpSpPr>
        <p:grpSp>
          <p:nvGrpSpPr>
            <p:cNvPr id="177156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177157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58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59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60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61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62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63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64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65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7166" name="Text Box 14"/>
            <p:cNvSpPr txBox="1">
              <a:spLocks noChangeArrowheads="1"/>
            </p:cNvSpPr>
            <p:nvPr/>
          </p:nvSpPr>
          <p:spPr bwMode="auto">
            <a:xfrm>
              <a:off x="624" y="201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77167" name="Text Box 15"/>
            <p:cNvSpPr txBox="1">
              <a:spLocks noChangeArrowheads="1"/>
            </p:cNvSpPr>
            <p:nvPr/>
          </p:nvSpPr>
          <p:spPr bwMode="auto">
            <a:xfrm>
              <a:off x="624" y="2592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77168" name="Text Box 16"/>
            <p:cNvSpPr txBox="1">
              <a:spLocks noChangeArrowheads="1"/>
            </p:cNvSpPr>
            <p:nvPr/>
          </p:nvSpPr>
          <p:spPr bwMode="auto">
            <a:xfrm>
              <a:off x="624" y="2304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77169" name="Text Box 17"/>
            <p:cNvSpPr txBox="1">
              <a:spLocks noChangeArrowheads="1"/>
            </p:cNvSpPr>
            <p:nvPr/>
          </p:nvSpPr>
          <p:spPr bwMode="auto">
            <a:xfrm>
              <a:off x="624" y="28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77170" name="Text Box 18"/>
            <p:cNvSpPr txBox="1">
              <a:spLocks noChangeArrowheads="1"/>
            </p:cNvSpPr>
            <p:nvPr/>
          </p:nvSpPr>
          <p:spPr bwMode="auto">
            <a:xfrm>
              <a:off x="1440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77171" name="Text Box 19"/>
            <p:cNvSpPr txBox="1">
              <a:spLocks noChangeArrowheads="1"/>
            </p:cNvSpPr>
            <p:nvPr/>
          </p:nvSpPr>
          <p:spPr bwMode="auto">
            <a:xfrm>
              <a:off x="1152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77172" name="Text Box 20"/>
            <p:cNvSpPr txBox="1">
              <a:spLocks noChangeArrowheads="1"/>
            </p:cNvSpPr>
            <p:nvPr/>
          </p:nvSpPr>
          <p:spPr bwMode="auto">
            <a:xfrm>
              <a:off x="1728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77173" name="Text Box 21"/>
            <p:cNvSpPr txBox="1">
              <a:spLocks noChangeArrowheads="1"/>
            </p:cNvSpPr>
            <p:nvPr/>
          </p:nvSpPr>
          <p:spPr bwMode="auto">
            <a:xfrm>
              <a:off x="864" y="177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77174" name="Group 22"/>
          <p:cNvGrpSpPr>
            <a:grpSpLocks/>
          </p:cNvGrpSpPr>
          <p:nvPr/>
        </p:nvGrpSpPr>
        <p:grpSpPr bwMode="auto">
          <a:xfrm>
            <a:off x="5334000" y="1600200"/>
            <a:ext cx="3714750" cy="3270250"/>
            <a:chOff x="2445" y="1344"/>
            <a:chExt cx="2340" cy="2060"/>
          </a:xfrm>
        </p:grpSpPr>
        <p:grpSp>
          <p:nvGrpSpPr>
            <p:cNvPr id="177175" name="Group 23"/>
            <p:cNvGrpSpPr>
              <a:grpSpLocks/>
            </p:cNvGrpSpPr>
            <p:nvPr/>
          </p:nvGrpSpPr>
          <p:grpSpPr bwMode="auto">
            <a:xfrm>
              <a:off x="2445" y="1344"/>
              <a:ext cx="2340" cy="2060"/>
              <a:chOff x="2445" y="1344"/>
              <a:chExt cx="2340" cy="2060"/>
            </a:xfrm>
          </p:grpSpPr>
          <p:sp>
            <p:nvSpPr>
              <p:cNvPr id="177176" name="Text Box 24"/>
              <p:cNvSpPr txBox="1">
                <a:spLocks noChangeArrowheads="1"/>
              </p:cNvSpPr>
              <p:nvPr/>
            </p:nvSpPr>
            <p:spPr bwMode="auto">
              <a:xfrm>
                <a:off x="2445" y="1344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X1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</a:t>
                </a:r>
                <a:r>
                  <a:rPr lang="en-US" altLang="en-US" sz="240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1</a:t>
                </a:r>
                <a:r>
                  <a:rPr lang="en-US" altLang="en-US" sz="2400">
                    <a:latin typeface="Tahoma" panose="020B0604030504040204" pitchFamily="34" charset="0"/>
                  </a:rPr>
                  <a:t>,2,3,4}</a:t>
                </a:r>
              </a:p>
            </p:txBody>
          </p:sp>
          <p:sp>
            <p:nvSpPr>
              <p:cNvPr id="177177" name="Text Box 25"/>
              <p:cNvSpPr txBox="1">
                <a:spLocks noChangeArrowheads="1"/>
              </p:cNvSpPr>
              <p:nvPr/>
            </p:nvSpPr>
            <p:spPr bwMode="auto">
              <a:xfrm>
                <a:off x="2445" y="2880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X3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{1,2,3,4}</a:t>
                </a:r>
              </a:p>
            </p:txBody>
          </p:sp>
          <p:sp>
            <p:nvSpPr>
              <p:cNvPr id="177178" name="Text Box 26"/>
              <p:cNvSpPr txBox="1">
                <a:spLocks noChangeArrowheads="1"/>
              </p:cNvSpPr>
              <p:nvPr/>
            </p:nvSpPr>
            <p:spPr bwMode="auto">
              <a:xfrm>
                <a:off x="3885" y="2880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X4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{1,2,3,4}</a:t>
                </a:r>
              </a:p>
            </p:txBody>
          </p:sp>
          <p:sp>
            <p:nvSpPr>
              <p:cNvPr id="177179" name="Text Box 27"/>
              <p:cNvSpPr txBox="1">
                <a:spLocks noChangeArrowheads="1"/>
              </p:cNvSpPr>
              <p:nvPr/>
            </p:nvSpPr>
            <p:spPr bwMode="auto">
              <a:xfrm>
                <a:off x="3885" y="1344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X2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{1,2,3,4}</a:t>
                </a:r>
              </a:p>
            </p:txBody>
          </p:sp>
        </p:grpSp>
        <p:sp>
          <p:nvSpPr>
            <p:cNvPr id="177180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81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82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83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84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85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7186" name="AutoShape 34"/>
          <p:cNvSpPr>
            <a:spLocks noChangeArrowheads="1"/>
          </p:cNvSpPr>
          <p:nvPr/>
        </p:nvSpPr>
        <p:spPr bwMode="auto">
          <a:xfrm>
            <a:off x="2590800" y="25146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2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31794"/>
          </a:xfrm>
        </p:spPr>
        <p:txBody>
          <a:bodyPr/>
          <a:lstStyle/>
          <a:p>
            <a:pPr algn="ctr"/>
            <a:r>
              <a:rPr lang="en-US" altLang="en-US" dirty="0"/>
              <a:t>Queens puzzle</a:t>
            </a:r>
            <a:endParaRPr lang="en-US" altLang="en-US" sz="2912" dirty="0"/>
          </a:p>
        </p:txBody>
      </p:sp>
      <p:graphicFrame>
        <p:nvGraphicFramePr>
          <p:cNvPr id="122177" name="Group 3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796306"/>
              </p:ext>
            </p:extLst>
          </p:nvPr>
        </p:nvGraphicFramePr>
        <p:xfrm>
          <a:off x="3847069" y="1911177"/>
          <a:ext cx="4630032" cy="4292584"/>
        </p:xfrm>
        <a:graphic>
          <a:graphicData uri="http://schemas.openxmlformats.org/drawingml/2006/table">
            <a:tbl>
              <a:tblPr/>
              <a:tblGrid>
                <a:gridCol w="578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7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8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87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87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6573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73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3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573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573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573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573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573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2166" name="Rectangle 310"/>
          <p:cNvSpPr>
            <a:spLocks noChangeArrowheads="1"/>
          </p:cNvSpPr>
          <p:nvPr/>
        </p:nvSpPr>
        <p:spPr bwMode="auto">
          <a:xfrm>
            <a:off x="1725706" y="981916"/>
            <a:ext cx="8807824" cy="698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894" tIns="44788" rIns="89894" bIns="44788"/>
          <a:lstStyle>
            <a:lvl1pPr marL="368300" indent="-368300" algn="l">
              <a:lnSpc>
                <a:spcPct val="12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12800" indent="-317500" algn="l">
              <a:lnSpc>
                <a:spcPct val="124000"/>
              </a:lnSpc>
              <a:spcBef>
                <a:spcPts val="775"/>
              </a:spcBef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8888" indent="-239713" algn="l">
              <a:lnSpc>
                <a:spcPct val="124000"/>
              </a:lnSpc>
              <a:spcBef>
                <a:spcPts val="675"/>
              </a:spcBef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68475" indent="-247650" algn="l">
              <a:lnSpc>
                <a:spcPct val="124000"/>
              </a:lnSpc>
              <a:spcBef>
                <a:spcPts val="550"/>
              </a:spcBef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47650" algn="l">
              <a:lnSpc>
                <a:spcPct val="124000"/>
              </a:lnSpc>
              <a:spcBef>
                <a:spcPts val="550"/>
              </a:spcBef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000" dirty="0">
                <a:solidFill>
                  <a:schemeClr val="tx1"/>
                </a:solidFill>
              </a:rPr>
              <a:t>Place eight queens on a chessboard so that no two attack each other</a:t>
            </a:r>
          </a:p>
        </p:txBody>
      </p:sp>
    </p:spTree>
    <p:extLst>
      <p:ext uri="{BB962C8B-B14F-4D97-AF65-F5344CB8AC3E}">
        <p14:creationId xmlns:p14="http://schemas.microsoft.com/office/powerpoint/2010/main" val="825824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203"/>
            <a:ext cx="12192000" cy="1478570"/>
          </a:xfrm>
        </p:spPr>
        <p:txBody>
          <a:bodyPr/>
          <a:lstStyle/>
          <a:p>
            <a:pPr algn="ctr"/>
            <a:r>
              <a:rPr lang="en-US" altLang="en-US" dirty="0"/>
              <a:t>Example: 4-Queens Problem</a:t>
            </a:r>
          </a:p>
        </p:txBody>
      </p:sp>
      <p:grpSp>
        <p:nvGrpSpPr>
          <p:cNvPr id="175107" name="Group 3"/>
          <p:cNvGrpSpPr>
            <a:grpSpLocks/>
          </p:cNvGrpSpPr>
          <p:nvPr/>
        </p:nvGrpSpPr>
        <p:grpSpPr bwMode="auto">
          <a:xfrm>
            <a:off x="2286000" y="2133600"/>
            <a:ext cx="2133600" cy="2209800"/>
            <a:chOff x="768" y="1680"/>
            <a:chExt cx="1344" cy="1392"/>
          </a:xfrm>
        </p:grpSpPr>
        <p:grpSp>
          <p:nvGrpSpPr>
            <p:cNvPr id="175108" name="Group 4"/>
            <p:cNvGrpSpPr>
              <a:grpSpLocks/>
            </p:cNvGrpSpPr>
            <p:nvPr/>
          </p:nvGrpSpPr>
          <p:grpSpPr bwMode="auto">
            <a:xfrm>
              <a:off x="960" y="1920"/>
              <a:ext cx="1152" cy="1152"/>
              <a:chOff x="576" y="1728"/>
              <a:chExt cx="1152" cy="1152"/>
            </a:xfrm>
          </p:grpSpPr>
          <p:sp>
            <p:nvSpPr>
              <p:cNvPr id="175109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10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11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12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13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14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15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16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17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118" name="Text Box 14"/>
            <p:cNvSpPr txBox="1">
              <a:spLocks noChangeArrowheads="1"/>
            </p:cNvSpPr>
            <p:nvPr/>
          </p:nvSpPr>
          <p:spPr bwMode="auto">
            <a:xfrm>
              <a:off x="768" y="192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75119" name="Text Box 15"/>
            <p:cNvSpPr txBox="1">
              <a:spLocks noChangeArrowheads="1"/>
            </p:cNvSpPr>
            <p:nvPr/>
          </p:nvSpPr>
          <p:spPr bwMode="auto">
            <a:xfrm>
              <a:off x="768" y="249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75120" name="Text Box 16"/>
            <p:cNvSpPr txBox="1">
              <a:spLocks noChangeArrowheads="1"/>
            </p:cNvSpPr>
            <p:nvPr/>
          </p:nvSpPr>
          <p:spPr bwMode="auto">
            <a:xfrm>
              <a:off x="768" y="2208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75121" name="Text Box 17"/>
            <p:cNvSpPr txBox="1">
              <a:spLocks noChangeArrowheads="1"/>
            </p:cNvSpPr>
            <p:nvPr/>
          </p:nvSpPr>
          <p:spPr bwMode="auto">
            <a:xfrm>
              <a:off x="768" y="2784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75122" name="Text Box 18"/>
            <p:cNvSpPr txBox="1">
              <a:spLocks noChangeArrowheads="1"/>
            </p:cNvSpPr>
            <p:nvPr/>
          </p:nvSpPr>
          <p:spPr bwMode="auto">
            <a:xfrm>
              <a:off x="1584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75123" name="Text Box 19"/>
            <p:cNvSpPr txBox="1">
              <a:spLocks noChangeArrowheads="1"/>
            </p:cNvSpPr>
            <p:nvPr/>
          </p:nvSpPr>
          <p:spPr bwMode="auto">
            <a:xfrm>
              <a:off x="1296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75124" name="Text Box 20"/>
            <p:cNvSpPr txBox="1">
              <a:spLocks noChangeArrowheads="1"/>
            </p:cNvSpPr>
            <p:nvPr/>
          </p:nvSpPr>
          <p:spPr bwMode="auto">
            <a:xfrm>
              <a:off x="1872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75125" name="Text Box 21"/>
            <p:cNvSpPr txBox="1">
              <a:spLocks noChangeArrowheads="1"/>
            </p:cNvSpPr>
            <p:nvPr/>
          </p:nvSpPr>
          <p:spPr bwMode="auto">
            <a:xfrm>
              <a:off x="1008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75126" name="Group 22"/>
          <p:cNvGrpSpPr>
            <a:grpSpLocks/>
          </p:cNvGrpSpPr>
          <p:nvPr/>
        </p:nvGrpSpPr>
        <p:grpSpPr bwMode="auto">
          <a:xfrm>
            <a:off x="5308601" y="1600200"/>
            <a:ext cx="3762375" cy="3270250"/>
            <a:chOff x="2429" y="1344"/>
            <a:chExt cx="2370" cy="2060"/>
          </a:xfrm>
        </p:grpSpPr>
        <p:grpSp>
          <p:nvGrpSpPr>
            <p:cNvPr id="175127" name="Group 23"/>
            <p:cNvGrpSpPr>
              <a:grpSpLocks/>
            </p:cNvGrpSpPr>
            <p:nvPr/>
          </p:nvGrpSpPr>
          <p:grpSpPr bwMode="auto">
            <a:xfrm>
              <a:off x="2429" y="1344"/>
              <a:ext cx="2370" cy="2060"/>
              <a:chOff x="2429" y="1344"/>
              <a:chExt cx="2370" cy="2060"/>
            </a:xfrm>
          </p:grpSpPr>
          <p:sp>
            <p:nvSpPr>
              <p:cNvPr id="175128" name="Text Box 24"/>
              <p:cNvSpPr txBox="1">
                <a:spLocks noChangeArrowheads="1"/>
              </p:cNvSpPr>
              <p:nvPr/>
            </p:nvSpPr>
            <p:spPr bwMode="auto">
              <a:xfrm>
                <a:off x="2445" y="1344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X1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</a:t>
                </a:r>
                <a:r>
                  <a:rPr lang="en-US" altLang="en-US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1</a:t>
                </a:r>
                <a:r>
                  <a:rPr lang="en-US" altLang="en-US" sz="2400">
                    <a:latin typeface="Tahoma" panose="020B0604030504040204" pitchFamily="34" charset="0"/>
                  </a:rPr>
                  <a:t>,2,3,4}</a:t>
                </a:r>
              </a:p>
            </p:txBody>
          </p:sp>
          <p:sp>
            <p:nvSpPr>
              <p:cNvPr id="175129" name="Text Box 25"/>
              <p:cNvSpPr txBox="1">
                <a:spLocks noChangeArrowheads="1"/>
              </p:cNvSpPr>
              <p:nvPr/>
            </p:nvSpPr>
            <p:spPr bwMode="auto">
              <a:xfrm>
                <a:off x="2429" y="2880"/>
                <a:ext cx="93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X3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  ,2,  ,4}</a:t>
                </a:r>
              </a:p>
            </p:txBody>
          </p:sp>
          <p:sp>
            <p:nvSpPr>
              <p:cNvPr id="175130" name="Text Box 26"/>
              <p:cNvSpPr txBox="1">
                <a:spLocks noChangeArrowheads="1"/>
              </p:cNvSpPr>
              <p:nvPr/>
            </p:nvSpPr>
            <p:spPr bwMode="auto">
              <a:xfrm>
                <a:off x="3869" y="2880"/>
                <a:ext cx="93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X4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  ,2,3,  }</a:t>
                </a:r>
              </a:p>
            </p:txBody>
          </p:sp>
          <p:sp>
            <p:nvSpPr>
              <p:cNvPr id="175131" name="Text Box 27"/>
              <p:cNvSpPr txBox="1">
                <a:spLocks noChangeArrowheads="1"/>
              </p:cNvSpPr>
              <p:nvPr/>
            </p:nvSpPr>
            <p:spPr bwMode="auto">
              <a:xfrm>
                <a:off x="3869" y="1344"/>
                <a:ext cx="93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X2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  ,  ,3,4}</a:t>
                </a:r>
              </a:p>
            </p:txBody>
          </p:sp>
        </p:grpSp>
        <p:sp>
          <p:nvSpPr>
            <p:cNvPr id="175132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33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34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35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36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37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5138" name="AutoShape 34"/>
          <p:cNvSpPr>
            <a:spLocks noChangeArrowheads="1"/>
          </p:cNvSpPr>
          <p:nvPr/>
        </p:nvSpPr>
        <p:spPr bwMode="auto">
          <a:xfrm>
            <a:off x="2590800" y="25146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39" name="Oval 35"/>
          <p:cNvSpPr>
            <a:spLocks noChangeArrowheads="1"/>
          </p:cNvSpPr>
          <p:nvPr/>
        </p:nvSpPr>
        <p:spPr bwMode="auto">
          <a:xfrm>
            <a:off x="3124200" y="2590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40" name="Oval 36"/>
          <p:cNvSpPr>
            <a:spLocks noChangeArrowheads="1"/>
          </p:cNvSpPr>
          <p:nvPr/>
        </p:nvSpPr>
        <p:spPr bwMode="auto">
          <a:xfrm>
            <a:off x="3581400" y="2590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41" name="Oval 37"/>
          <p:cNvSpPr>
            <a:spLocks noChangeArrowheads="1"/>
          </p:cNvSpPr>
          <p:nvPr/>
        </p:nvSpPr>
        <p:spPr bwMode="auto">
          <a:xfrm>
            <a:off x="4038600" y="2590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42" name="Oval 38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43" name="Oval 39"/>
          <p:cNvSpPr>
            <a:spLocks noChangeArrowheads="1"/>
          </p:cNvSpPr>
          <p:nvPr/>
        </p:nvSpPr>
        <p:spPr bwMode="auto">
          <a:xfrm>
            <a:off x="3581400" y="3505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45" name="Oval 41"/>
          <p:cNvSpPr>
            <a:spLocks noChangeArrowheads="1"/>
          </p:cNvSpPr>
          <p:nvPr/>
        </p:nvSpPr>
        <p:spPr bwMode="auto">
          <a:xfrm>
            <a:off x="3124200" y="3048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97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230"/>
            <a:ext cx="12192000" cy="1478570"/>
          </a:xfrm>
        </p:spPr>
        <p:txBody>
          <a:bodyPr/>
          <a:lstStyle/>
          <a:p>
            <a:pPr algn="ctr"/>
            <a:r>
              <a:rPr lang="en-US" altLang="en-US" dirty="0"/>
              <a:t>Example: 4-Queens Problem</a:t>
            </a:r>
          </a:p>
        </p:txBody>
      </p:sp>
      <p:grpSp>
        <p:nvGrpSpPr>
          <p:cNvPr id="158723" name="Group 3"/>
          <p:cNvGrpSpPr>
            <a:grpSpLocks/>
          </p:cNvGrpSpPr>
          <p:nvPr/>
        </p:nvGrpSpPr>
        <p:grpSpPr bwMode="auto">
          <a:xfrm>
            <a:off x="2286000" y="2133600"/>
            <a:ext cx="2133600" cy="2209800"/>
            <a:chOff x="768" y="1680"/>
            <a:chExt cx="1344" cy="1392"/>
          </a:xfrm>
        </p:grpSpPr>
        <p:grpSp>
          <p:nvGrpSpPr>
            <p:cNvPr id="158724" name="Group 4"/>
            <p:cNvGrpSpPr>
              <a:grpSpLocks/>
            </p:cNvGrpSpPr>
            <p:nvPr/>
          </p:nvGrpSpPr>
          <p:grpSpPr bwMode="auto">
            <a:xfrm>
              <a:off x="960" y="1920"/>
              <a:ext cx="1152" cy="1152"/>
              <a:chOff x="576" y="1728"/>
              <a:chExt cx="1152" cy="1152"/>
            </a:xfrm>
          </p:grpSpPr>
          <p:sp>
            <p:nvSpPr>
              <p:cNvPr id="158725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26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27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28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29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30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31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32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33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8734" name="Text Box 14"/>
            <p:cNvSpPr txBox="1">
              <a:spLocks noChangeArrowheads="1"/>
            </p:cNvSpPr>
            <p:nvPr/>
          </p:nvSpPr>
          <p:spPr bwMode="auto">
            <a:xfrm>
              <a:off x="768" y="192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58735" name="Text Box 15"/>
            <p:cNvSpPr txBox="1">
              <a:spLocks noChangeArrowheads="1"/>
            </p:cNvSpPr>
            <p:nvPr/>
          </p:nvSpPr>
          <p:spPr bwMode="auto">
            <a:xfrm>
              <a:off x="768" y="249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58736" name="Text Box 16"/>
            <p:cNvSpPr txBox="1">
              <a:spLocks noChangeArrowheads="1"/>
            </p:cNvSpPr>
            <p:nvPr/>
          </p:nvSpPr>
          <p:spPr bwMode="auto">
            <a:xfrm>
              <a:off x="768" y="2208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58737" name="Text Box 17"/>
            <p:cNvSpPr txBox="1">
              <a:spLocks noChangeArrowheads="1"/>
            </p:cNvSpPr>
            <p:nvPr/>
          </p:nvSpPr>
          <p:spPr bwMode="auto">
            <a:xfrm>
              <a:off x="768" y="2784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58738" name="Text Box 18"/>
            <p:cNvSpPr txBox="1">
              <a:spLocks noChangeArrowheads="1"/>
            </p:cNvSpPr>
            <p:nvPr/>
          </p:nvSpPr>
          <p:spPr bwMode="auto">
            <a:xfrm>
              <a:off x="1584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58739" name="Text Box 19"/>
            <p:cNvSpPr txBox="1">
              <a:spLocks noChangeArrowheads="1"/>
            </p:cNvSpPr>
            <p:nvPr/>
          </p:nvSpPr>
          <p:spPr bwMode="auto">
            <a:xfrm>
              <a:off x="1296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58740" name="Text Box 20"/>
            <p:cNvSpPr txBox="1">
              <a:spLocks noChangeArrowheads="1"/>
            </p:cNvSpPr>
            <p:nvPr/>
          </p:nvSpPr>
          <p:spPr bwMode="auto">
            <a:xfrm>
              <a:off x="1872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58741" name="Text Box 21"/>
            <p:cNvSpPr txBox="1">
              <a:spLocks noChangeArrowheads="1"/>
            </p:cNvSpPr>
            <p:nvPr/>
          </p:nvSpPr>
          <p:spPr bwMode="auto">
            <a:xfrm>
              <a:off x="1008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58742" name="Group 22"/>
          <p:cNvGrpSpPr>
            <a:grpSpLocks/>
          </p:cNvGrpSpPr>
          <p:nvPr/>
        </p:nvGrpSpPr>
        <p:grpSpPr bwMode="auto">
          <a:xfrm>
            <a:off x="5308601" y="1600200"/>
            <a:ext cx="3762375" cy="3270250"/>
            <a:chOff x="2429" y="1344"/>
            <a:chExt cx="2370" cy="2060"/>
          </a:xfrm>
        </p:grpSpPr>
        <p:grpSp>
          <p:nvGrpSpPr>
            <p:cNvPr id="158743" name="Group 23"/>
            <p:cNvGrpSpPr>
              <a:grpSpLocks/>
            </p:cNvGrpSpPr>
            <p:nvPr/>
          </p:nvGrpSpPr>
          <p:grpSpPr bwMode="auto">
            <a:xfrm>
              <a:off x="2429" y="1344"/>
              <a:ext cx="2370" cy="2060"/>
              <a:chOff x="2429" y="1344"/>
              <a:chExt cx="2370" cy="2060"/>
            </a:xfrm>
          </p:grpSpPr>
          <p:sp>
            <p:nvSpPr>
              <p:cNvPr id="158744" name="Text Box 24"/>
              <p:cNvSpPr txBox="1">
                <a:spLocks noChangeArrowheads="1"/>
              </p:cNvSpPr>
              <p:nvPr/>
            </p:nvSpPr>
            <p:spPr bwMode="auto">
              <a:xfrm>
                <a:off x="2445" y="1344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X1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</a:t>
                </a:r>
                <a:r>
                  <a:rPr lang="en-US" altLang="en-US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1</a:t>
                </a:r>
                <a:r>
                  <a:rPr lang="en-US" altLang="en-US" sz="2400">
                    <a:latin typeface="Tahoma" panose="020B0604030504040204" pitchFamily="34" charset="0"/>
                  </a:rPr>
                  <a:t>,2,3,4}</a:t>
                </a:r>
              </a:p>
            </p:txBody>
          </p:sp>
          <p:sp>
            <p:nvSpPr>
              <p:cNvPr id="158745" name="Text Box 25"/>
              <p:cNvSpPr txBox="1">
                <a:spLocks noChangeArrowheads="1"/>
              </p:cNvSpPr>
              <p:nvPr/>
            </p:nvSpPr>
            <p:spPr bwMode="auto">
              <a:xfrm>
                <a:off x="2429" y="2880"/>
                <a:ext cx="93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X3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  ,2,  ,4}</a:t>
                </a:r>
              </a:p>
            </p:txBody>
          </p:sp>
          <p:sp>
            <p:nvSpPr>
              <p:cNvPr id="158746" name="Text Box 26"/>
              <p:cNvSpPr txBox="1">
                <a:spLocks noChangeArrowheads="1"/>
              </p:cNvSpPr>
              <p:nvPr/>
            </p:nvSpPr>
            <p:spPr bwMode="auto">
              <a:xfrm>
                <a:off x="3869" y="2880"/>
                <a:ext cx="93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X4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  ,2,3,  }</a:t>
                </a:r>
              </a:p>
            </p:txBody>
          </p:sp>
          <p:sp>
            <p:nvSpPr>
              <p:cNvPr id="158747" name="Text Box 27"/>
              <p:cNvSpPr txBox="1">
                <a:spLocks noChangeArrowheads="1"/>
              </p:cNvSpPr>
              <p:nvPr/>
            </p:nvSpPr>
            <p:spPr bwMode="auto">
              <a:xfrm>
                <a:off x="3869" y="1344"/>
                <a:ext cx="93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X2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  ,  ,</a:t>
                </a:r>
                <a:r>
                  <a:rPr lang="en-US" altLang="en-US" sz="240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3</a:t>
                </a:r>
                <a:r>
                  <a:rPr lang="en-US" altLang="en-US" sz="2400">
                    <a:latin typeface="Tahoma" panose="020B0604030504040204" pitchFamily="34" charset="0"/>
                  </a:rPr>
                  <a:t>,4}</a:t>
                </a:r>
              </a:p>
            </p:txBody>
          </p:sp>
        </p:grpSp>
        <p:sp>
          <p:nvSpPr>
            <p:cNvPr id="158748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8749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8750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8751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8752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8753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8754" name="AutoShape 34"/>
          <p:cNvSpPr>
            <a:spLocks noChangeArrowheads="1"/>
          </p:cNvSpPr>
          <p:nvPr/>
        </p:nvSpPr>
        <p:spPr bwMode="auto">
          <a:xfrm>
            <a:off x="2590800" y="25146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56" name="Oval 36"/>
          <p:cNvSpPr>
            <a:spLocks noChangeArrowheads="1"/>
          </p:cNvSpPr>
          <p:nvPr/>
        </p:nvSpPr>
        <p:spPr bwMode="auto">
          <a:xfrm>
            <a:off x="3124200" y="2590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57" name="Oval 37"/>
          <p:cNvSpPr>
            <a:spLocks noChangeArrowheads="1"/>
          </p:cNvSpPr>
          <p:nvPr/>
        </p:nvSpPr>
        <p:spPr bwMode="auto">
          <a:xfrm>
            <a:off x="3581400" y="2590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58" name="Oval 38"/>
          <p:cNvSpPr>
            <a:spLocks noChangeArrowheads="1"/>
          </p:cNvSpPr>
          <p:nvPr/>
        </p:nvSpPr>
        <p:spPr bwMode="auto">
          <a:xfrm>
            <a:off x="4038600" y="2590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60" name="Oval 40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61" name="Oval 41"/>
          <p:cNvSpPr>
            <a:spLocks noChangeArrowheads="1"/>
          </p:cNvSpPr>
          <p:nvPr/>
        </p:nvSpPr>
        <p:spPr bwMode="auto">
          <a:xfrm>
            <a:off x="3581400" y="3505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62" name="AutoShape 42"/>
          <p:cNvSpPr>
            <a:spLocks noChangeArrowheads="1"/>
          </p:cNvSpPr>
          <p:nvPr/>
        </p:nvSpPr>
        <p:spPr bwMode="auto">
          <a:xfrm>
            <a:off x="3048000" y="34290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63" name="Oval 43"/>
          <p:cNvSpPr>
            <a:spLocks noChangeArrowheads="1"/>
          </p:cNvSpPr>
          <p:nvPr/>
        </p:nvSpPr>
        <p:spPr bwMode="auto">
          <a:xfrm>
            <a:off x="3124200" y="3048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04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8055"/>
            <a:ext cx="12192000" cy="1478570"/>
          </a:xfrm>
        </p:spPr>
        <p:txBody>
          <a:bodyPr/>
          <a:lstStyle/>
          <a:p>
            <a:pPr algn="ctr"/>
            <a:r>
              <a:rPr lang="en-US" altLang="en-US" dirty="0"/>
              <a:t>Example: 4-Queens Problem</a:t>
            </a:r>
          </a:p>
        </p:txBody>
      </p:sp>
      <p:grpSp>
        <p:nvGrpSpPr>
          <p:cNvPr id="160771" name="Group 3"/>
          <p:cNvGrpSpPr>
            <a:grpSpLocks/>
          </p:cNvGrpSpPr>
          <p:nvPr/>
        </p:nvGrpSpPr>
        <p:grpSpPr bwMode="auto">
          <a:xfrm>
            <a:off x="2286000" y="2133600"/>
            <a:ext cx="2133600" cy="2209800"/>
            <a:chOff x="768" y="1680"/>
            <a:chExt cx="1344" cy="1392"/>
          </a:xfrm>
        </p:grpSpPr>
        <p:grpSp>
          <p:nvGrpSpPr>
            <p:cNvPr id="160772" name="Group 4"/>
            <p:cNvGrpSpPr>
              <a:grpSpLocks/>
            </p:cNvGrpSpPr>
            <p:nvPr/>
          </p:nvGrpSpPr>
          <p:grpSpPr bwMode="auto">
            <a:xfrm>
              <a:off x="960" y="1920"/>
              <a:ext cx="1152" cy="1152"/>
              <a:chOff x="576" y="1728"/>
              <a:chExt cx="1152" cy="1152"/>
            </a:xfrm>
          </p:grpSpPr>
          <p:sp>
            <p:nvSpPr>
              <p:cNvPr id="160773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774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775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776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777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778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779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780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781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0782" name="Text Box 14"/>
            <p:cNvSpPr txBox="1">
              <a:spLocks noChangeArrowheads="1"/>
            </p:cNvSpPr>
            <p:nvPr/>
          </p:nvSpPr>
          <p:spPr bwMode="auto">
            <a:xfrm>
              <a:off x="768" y="192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60783" name="Text Box 15"/>
            <p:cNvSpPr txBox="1">
              <a:spLocks noChangeArrowheads="1"/>
            </p:cNvSpPr>
            <p:nvPr/>
          </p:nvSpPr>
          <p:spPr bwMode="auto">
            <a:xfrm>
              <a:off x="768" y="249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60784" name="Text Box 16"/>
            <p:cNvSpPr txBox="1">
              <a:spLocks noChangeArrowheads="1"/>
            </p:cNvSpPr>
            <p:nvPr/>
          </p:nvSpPr>
          <p:spPr bwMode="auto">
            <a:xfrm>
              <a:off x="768" y="2208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60785" name="Text Box 17"/>
            <p:cNvSpPr txBox="1">
              <a:spLocks noChangeArrowheads="1"/>
            </p:cNvSpPr>
            <p:nvPr/>
          </p:nvSpPr>
          <p:spPr bwMode="auto">
            <a:xfrm>
              <a:off x="768" y="2784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60786" name="Text Box 18"/>
            <p:cNvSpPr txBox="1">
              <a:spLocks noChangeArrowheads="1"/>
            </p:cNvSpPr>
            <p:nvPr/>
          </p:nvSpPr>
          <p:spPr bwMode="auto">
            <a:xfrm>
              <a:off x="1584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60787" name="Text Box 19"/>
            <p:cNvSpPr txBox="1">
              <a:spLocks noChangeArrowheads="1"/>
            </p:cNvSpPr>
            <p:nvPr/>
          </p:nvSpPr>
          <p:spPr bwMode="auto">
            <a:xfrm>
              <a:off x="1296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60788" name="Text Box 20"/>
            <p:cNvSpPr txBox="1">
              <a:spLocks noChangeArrowheads="1"/>
            </p:cNvSpPr>
            <p:nvPr/>
          </p:nvSpPr>
          <p:spPr bwMode="auto">
            <a:xfrm>
              <a:off x="1872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60789" name="Text Box 21"/>
            <p:cNvSpPr txBox="1">
              <a:spLocks noChangeArrowheads="1"/>
            </p:cNvSpPr>
            <p:nvPr/>
          </p:nvSpPr>
          <p:spPr bwMode="auto">
            <a:xfrm>
              <a:off x="1008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60790" name="Group 22"/>
          <p:cNvGrpSpPr>
            <a:grpSpLocks/>
          </p:cNvGrpSpPr>
          <p:nvPr/>
        </p:nvGrpSpPr>
        <p:grpSpPr bwMode="auto">
          <a:xfrm>
            <a:off x="5330826" y="1600200"/>
            <a:ext cx="3751263" cy="3270250"/>
            <a:chOff x="2443" y="1344"/>
            <a:chExt cx="2363" cy="2060"/>
          </a:xfrm>
        </p:grpSpPr>
        <p:grpSp>
          <p:nvGrpSpPr>
            <p:cNvPr id="160791" name="Group 23"/>
            <p:cNvGrpSpPr>
              <a:grpSpLocks/>
            </p:cNvGrpSpPr>
            <p:nvPr/>
          </p:nvGrpSpPr>
          <p:grpSpPr bwMode="auto">
            <a:xfrm>
              <a:off x="2443" y="1344"/>
              <a:ext cx="2363" cy="2060"/>
              <a:chOff x="2443" y="1344"/>
              <a:chExt cx="2363" cy="2060"/>
            </a:xfrm>
          </p:grpSpPr>
          <p:sp>
            <p:nvSpPr>
              <p:cNvPr id="160792" name="Text Box 24"/>
              <p:cNvSpPr txBox="1">
                <a:spLocks noChangeArrowheads="1"/>
              </p:cNvSpPr>
              <p:nvPr/>
            </p:nvSpPr>
            <p:spPr bwMode="auto">
              <a:xfrm>
                <a:off x="2445" y="1344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X1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</a:t>
                </a:r>
                <a:r>
                  <a:rPr lang="en-US" altLang="en-US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1</a:t>
                </a:r>
                <a:r>
                  <a:rPr lang="en-US" altLang="en-US" sz="2400">
                    <a:latin typeface="Tahoma" panose="020B0604030504040204" pitchFamily="34" charset="0"/>
                  </a:rPr>
                  <a:t>,2,3,4}</a:t>
                </a:r>
              </a:p>
            </p:txBody>
          </p:sp>
          <p:sp>
            <p:nvSpPr>
              <p:cNvPr id="160793" name="Text Box 25"/>
              <p:cNvSpPr txBox="1">
                <a:spLocks noChangeArrowheads="1"/>
              </p:cNvSpPr>
              <p:nvPr/>
            </p:nvSpPr>
            <p:spPr bwMode="auto">
              <a:xfrm>
                <a:off x="2443" y="2880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X3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  ,  ,  , }</a:t>
                </a:r>
              </a:p>
            </p:txBody>
          </p:sp>
          <p:sp>
            <p:nvSpPr>
              <p:cNvPr id="160794" name="Text Box 26"/>
              <p:cNvSpPr txBox="1">
                <a:spLocks noChangeArrowheads="1"/>
              </p:cNvSpPr>
              <p:nvPr/>
            </p:nvSpPr>
            <p:spPr bwMode="auto">
              <a:xfrm>
                <a:off x="3861" y="2880"/>
                <a:ext cx="94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X4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  ,  ,3,  }</a:t>
                </a:r>
              </a:p>
            </p:txBody>
          </p:sp>
          <p:sp>
            <p:nvSpPr>
              <p:cNvPr id="160795" name="Text Box 27"/>
              <p:cNvSpPr txBox="1">
                <a:spLocks noChangeArrowheads="1"/>
              </p:cNvSpPr>
              <p:nvPr/>
            </p:nvSpPr>
            <p:spPr bwMode="auto">
              <a:xfrm>
                <a:off x="3869" y="1344"/>
                <a:ext cx="93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X2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  ,  ,</a:t>
                </a:r>
                <a:r>
                  <a:rPr lang="en-US" altLang="en-US" sz="240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3</a:t>
                </a:r>
                <a:r>
                  <a:rPr lang="en-US" altLang="en-US" sz="2400">
                    <a:latin typeface="Tahoma" panose="020B0604030504040204" pitchFamily="34" charset="0"/>
                  </a:rPr>
                  <a:t>,4}</a:t>
                </a:r>
              </a:p>
            </p:txBody>
          </p:sp>
        </p:grpSp>
        <p:sp>
          <p:nvSpPr>
            <p:cNvPr id="160796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797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798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799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800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801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0802" name="AutoShape 34"/>
          <p:cNvSpPr>
            <a:spLocks noChangeArrowheads="1"/>
          </p:cNvSpPr>
          <p:nvPr/>
        </p:nvSpPr>
        <p:spPr bwMode="auto">
          <a:xfrm>
            <a:off x="2590800" y="25146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3" name="Oval 35"/>
          <p:cNvSpPr>
            <a:spLocks noChangeArrowheads="1"/>
          </p:cNvSpPr>
          <p:nvPr/>
        </p:nvSpPr>
        <p:spPr bwMode="auto">
          <a:xfrm>
            <a:off x="3124200" y="2590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4" name="Oval 36"/>
          <p:cNvSpPr>
            <a:spLocks noChangeArrowheads="1"/>
          </p:cNvSpPr>
          <p:nvPr/>
        </p:nvSpPr>
        <p:spPr bwMode="auto">
          <a:xfrm>
            <a:off x="3581400" y="3962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5" name="Oval 37"/>
          <p:cNvSpPr>
            <a:spLocks noChangeArrowheads="1"/>
          </p:cNvSpPr>
          <p:nvPr/>
        </p:nvSpPr>
        <p:spPr bwMode="auto">
          <a:xfrm>
            <a:off x="4038600" y="2590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6" name="Oval 38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7" name="Oval 39"/>
          <p:cNvSpPr>
            <a:spLocks noChangeArrowheads="1"/>
          </p:cNvSpPr>
          <p:nvPr/>
        </p:nvSpPr>
        <p:spPr bwMode="auto">
          <a:xfrm>
            <a:off x="3581400" y="3505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8" name="AutoShape 40"/>
          <p:cNvSpPr>
            <a:spLocks noChangeArrowheads="1"/>
          </p:cNvSpPr>
          <p:nvPr/>
        </p:nvSpPr>
        <p:spPr bwMode="auto">
          <a:xfrm>
            <a:off x="3048000" y="34290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9" name="Oval 41"/>
          <p:cNvSpPr>
            <a:spLocks noChangeArrowheads="1"/>
          </p:cNvSpPr>
          <p:nvPr/>
        </p:nvSpPr>
        <p:spPr bwMode="auto">
          <a:xfrm>
            <a:off x="3581400" y="3048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10" name="Oval 42"/>
          <p:cNvSpPr>
            <a:spLocks noChangeArrowheads="1"/>
          </p:cNvSpPr>
          <p:nvPr/>
        </p:nvSpPr>
        <p:spPr bwMode="auto">
          <a:xfrm>
            <a:off x="3124200" y="3048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12" name="Oval 44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13" name="Oval 45"/>
          <p:cNvSpPr>
            <a:spLocks noChangeArrowheads="1"/>
          </p:cNvSpPr>
          <p:nvPr/>
        </p:nvSpPr>
        <p:spPr bwMode="auto">
          <a:xfrm>
            <a:off x="3581400" y="2590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01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en-US" altLang="en-US" dirty="0"/>
              <a:t>Example: 4-Queens Problem</a:t>
            </a:r>
          </a:p>
        </p:txBody>
      </p:sp>
      <p:grpSp>
        <p:nvGrpSpPr>
          <p:cNvPr id="179203" name="Group 3"/>
          <p:cNvGrpSpPr>
            <a:grpSpLocks/>
          </p:cNvGrpSpPr>
          <p:nvPr/>
        </p:nvGrpSpPr>
        <p:grpSpPr bwMode="auto">
          <a:xfrm>
            <a:off x="2286000" y="2133600"/>
            <a:ext cx="2133600" cy="2209800"/>
            <a:chOff x="768" y="1680"/>
            <a:chExt cx="1344" cy="1392"/>
          </a:xfrm>
        </p:grpSpPr>
        <p:grpSp>
          <p:nvGrpSpPr>
            <p:cNvPr id="179204" name="Group 4"/>
            <p:cNvGrpSpPr>
              <a:grpSpLocks/>
            </p:cNvGrpSpPr>
            <p:nvPr/>
          </p:nvGrpSpPr>
          <p:grpSpPr bwMode="auto">
            <a:xfrm>
              <a:off x="960" y="1920"/>
              <a:ext cx="1152" cy="1152"/>
              <a:chOff x="576" y="1728"/>
              <a:chExt cx="1152" cy="1152"/>
            </a:xfrm>
          </p:grpSpPr>
          <p:sp>
            <p:nvSpPr>
              <p:cNvPr id="179205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206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207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208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209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210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211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212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213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9214" name="Text Box 14"/>
            <p:cNvSpPr txBox="1">
              <a:spLocks noChangeArrowheads="1"/>
            </p:cNvSpPr>
            <p:nvPr/>
          </p:nvSpPr>
          <p:spPr bwMode="auto">
            <a:xfrm>
              <a:off x="768" y="192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79215" name="Text Box 15"/>
            <p:cNvSpPr txBox="1">
              <a:spLocks noChangeArrowheads="1"/>
            </p:cNvSpPr>
            <p:nvPr/>
          </p:nvSpPr>
          <p:spPr bwMode="auto">
            <a:xfrm>
              <a:off x="768" y="249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79216" name="Text Box 16"/>
            <p:cNvSpPr txBox="1">
              <a:spLocks noChangeArrowheads="1"/>
            </p:cNvSpPr>
            <p:nvPr/>
          </p:nvSpPr>
          <p:spPr bwMode="auto">
            <a:xfrm>
              <a:off x="768" y="2208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79217" name="Text Box 17"/>
            <p:cNvSpPr txBox="1">
              <a:spLocks noChangeArrowheads="1"/>
            </p:cNvSpPr>
            <p:nvPr/>
          </p:nvSpPr>
          <p:spPr bwMode="auto">
            <a:xfrm>
              <a:off x="768" y="2784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79218" name="Text Box 18"/>
            <p:cNvSpPr txBox="1">
              <a:spLocks noChangeArrowheads="1"/>
            </p:cNvSpPr>
            <p:nvPr/>
          </p:nvSpPr>
          <p:spPr bwMode="auto">
            <a:xfrm>
              <a:off x="1584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79219" name="Text Box 19"/>
            <p:cNvSpPr txBox="1">
              <a:spLocks noChangeArrowheads="1"/>
            </p:cNvSpPr>
            <p:nvPr/>
          </p:nvSpPr>
          <p:spPr bwMode="auto">
            <a:xfrm>
              <a:off x="1296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79220" name="Text Box 20"/>
            <p:cNvSpPr txBox="1">
              <a:spLocks noChangeArrowheads="1"/>
            </p:cNvSpPr>
            <p:nvPr/>
          </p:nvSpPr>
          <p:spPr bwMode="auto">
            <a:xfrm>
              <a:off x="1872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79221" name="Text Box 21"/>
            <p:cNvSpPr txBox="1">
              <a:spLocks noChangeArrowheads="1"/>
            </p:cNvSpPr>
            <p:nvPr/>
          </p:nvSpPr>
          <p:spPr bwMode="auto">
            <a:xfrm>
              <a:off x="1008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79222" name="Group 22"/>
          <p:cNvGrpSpPr>
            <a:grpSpLocks/>
          </p:cNvGrpSpPr>
          <p:nvPr/>
        </p:nvGrpSpPr>
        <p:grpSpPr bwMode="auto">
          <a:xfrm>
            <a:off x="5308600" y="1600200"/>
            <a:ext cx="3773488" cy="3270250"/>
            <a:chOff x="2429" y="1344"/>
            <a:chExt cx="2377" cy="2060"/>
          </a:xfrm>
        </p:grpSpPr>
        <p:grpSp>
          <p:nvGrpSpPr>
            <p:cNvPr id="179223" name="Group 23"/>
            <p:cNvGrpSpPr>
              <a:grpSpLocks/>
            </p:cNvGrpSpPr>
            <p:nvPr/>
          </p:nvGrpSpPr>
          <p:grpSpPr bwMode="auto">
            <a:xfrm>
              <a:off x="2429" y="1344"/>
              <a:ext cx="2377" cy="2060"/>
              <a:chOff x="2429" y="1344"/>
              <a:chExt cx="2377" cy="2060"/>
            </a:xfrm>
          </p:grpSpPr>
          <p:sp>
            <p:nvSpPr>
              <p:cNvPr id="179224" name="Text Box 24"/>
              <p:cNvSpPr txBox="1">
                <a:spLocks noChangeArrowheads="1"/>
              </p:cNvSpPr>
              <p:nvPr/>
            </p:nvSpPr>
            <p:spPr bwMode="auto">
              <a:xfrm>
                <a:off x="2445" y="1344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X1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</a:t>
                </a:r>
                <a:r>
                  <a:rPr lang="en-US" altLang="en-US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1</a:t>
                </a:r>
                <a:r>
                  <a:rPr lang="en-US" altLang="en-US" sz="2400">
                    <a:latin typeface="Tahoma" panose="020B0604030504040204" pitchFamily="34" charset="0"/>
                  </a:rPr>
                  <a:t>,2,3,4}</a:t>
                </a:r>
              </a:p>
            </p:txBody>
          </p:sp>
          <p:sp>
            <p:nvSpPr>
              <p:cNvPr id="179225" name="Text Box 25"/>
              <p:cNvSpPr txBox="1">
                <a:spLocks noChangeArrowheads="1"/>
              </p:cNvSpPr>
              <p:nvPr/>
            </p:nvSpPr>
            <p:spPr bwMode="auto">
              <a:xfrm>
                <a:off x="2429" y="2880"/>
                <a:ext cx="93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X3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  ,2,  ,4}</a:t>
                </a:r>
              </a:p>
            </p:txBody>
          </p:sp>
          <p:sp>
            <p:nvSpPr>
              <p:cNvPr id="179226" name="Text Box 26"/>
              <p:cNvSpPr txBox="1">
                <a:spLocks noChangeArrowheads="1"/>
              </p:cNvSpPr>
              <p:nvPr/>
            </p:nvSpPr>
            <p:spPr bwMode="auto">
              <a:xfrm>
                <a:off x="3869" y="2880"/>
                <a:ext cx="93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X4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  ,2,3,  }</a:t>
                </a:r>
              </a:p>
            </p:txBody>
          </p:sp>
          <p:sp>
            <p:nvSpPr>
              <p:cNvPr id="179227" name="Text Box 27"/>
              <p:cNvSpPr txBox="1">
                <a:spLocks noChangeArrowheads="1"/>
              </p:cNvSpPr>
              <p:nvPr/>
            </p:nvSpPr>
            <p:spPr bwMode="auto">
              <a:xfrm>
                <a:off x="3861" y="1344"/>
                <a:ext cx="94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X2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  ,  ,</a:t>
                </a:r>
                <a:r>
                  <a:rPr lang="en-US" altLang="en-US" sz="240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  </a:t>
                </a:r>
                <a:r>
                  <a:rPr lang="en-US" altLang="en-US" sz="2400">
                    <a:latin typeface="Tahoma" panose="020B0604030504040204" pitchFamily="34" charset="0"/>
                  </a:rPr>
                  <a:t>,4}</a:t>
                </a:r>
              </a:p>
            </p:txBody>
          </p:sp>
        </p:grpSp>
        <p:sp>
          <p:nvSpPr>
            <p:cNvPr id="179228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9229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9230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9231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9232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9233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9234" name="AutoShape 34"/>
          <p:cNvSpPr>
            <a:spLocks noChangeArrowheads="1"/>
          </p:cNvSpPr>
          <p:nvPr/>
        </p:nvSpPr>
        <p:spPr bwMode="auto">
          <a:xfrm>
            <a:off x="2590800" y="25146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35" name="Oval 35"/>
          <p:cNvSpPr>
            <a:spLocks noChangeArrowheads="1"/>
          </p:cNvSpPr>
          <p:nvPr/>
        </p:nvSpPr>
        <p:spPr bwMode="auto">
          <a:xfrm>
            <a:off x="3124200" y="2590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36" name="Oval 36"/>
          <p:cNvSpPr>
            <a:spLocks noChangeArrowheads="1"/>
          </p:cNvSpPr>
          <p:nvPr/>
        </p:nvSpPr>
        <p:spPr bwMode="auto">
          <a:xfrm>
            <a:off x="3581400" y="2590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37" name="Oval 37"/>
          <p:cNvSpPr>
            <a:spLocks noChangeArrowheads="1"/>
          </p:cNvSpPr>
          <p:nvPr/>
        </p:nvSpPr>
        <p:spPr bwMode="auto">
          <a:xfrm>
            <a:off x="4038600" y="2590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38" name="Oval 38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39" name="Oval 39"/>
          <p:cNvSpPr>
            <a:spLocks noChangeArrowheads="1"/>
          </p:cNvSpPr>
          <p:nvPr/>
        </p:nvSpPr>
        <p:spPr bwMode="auto">
          <a:xfrm>
            <a:off x="3581400" y="3505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41" name="Oval 41"/>
          <p:cNvSpPr>
            <a:spLocks noChangeArrowheads="1"/>
          </p:cNvSpPr>
          <p:nvPr/>
        </p:nvSpPr>
        <p:spPr bwMode="auto">
          <a:xfrm>
            <a:off x="3124200" y="3048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97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995"/>
            <a:ext cx="12192000" cy="1478570"/>
          </a:xfrm>
        </p:spPr>
        <p:txBody>
          <a:bodyPr/>
          <a:lstStyle/>
          <a:p>
            <a:pPr algn="ctr"/>
            <a:r>
              <a:rPr lang="en-US" altLang="en-US" dirty="0"/>
              <a:t>Example: 4-Queens Problem</a:t>
            </a:r>
          </a:p>
        </p:txBody>
      </p:sp>
      <p:grpSp>
        <p:nvGrpSpPr>
          <p:cNvPr id="164867" name="Group 3"/>
          <p:cNvGrpSpPr>
            <a:grpSpLocks/>
          </p:cNvGrpSpPr>
          <p:nvPr/>
        </p:nvGrpSpPr>
        <p:grpSpPr bwMode="auto">
          <a:xfrm>
            <a:off x="2286000" y="2133600"/>
            <a:ext cx="2133600" cy="2209800"/>
            <a:chOff x="768" y="1680"/>
            <a:chExt cx="1344" cy="1392"/>
          </a:xfrm>
        </p:grpSpPr>
        <p:grpSp>
          <p:nvGrpSpPr>
            <p:cNvPr id="164868" name="Group 4"/>
            <p:cNvGrpSpPr>
              <a:grpSpLocks/>
            </p:cNvGrpSpPr>
            <p:nvPr/>
          </p:nvGrpSpPr>
          <p:grpSpPr bwMode="auto">
            <a:xfrm>
              <a:off x="960" y="1920"/>
              <a:ext cx="1152" cy="1152"/>
              <a:chOff x="576" y="1728"/>
              <a:chExt cx="1152" cy="1152"/>
            </a:xfrm>
          </p:grpSpPr>
          <p:sp>
            <p:nvSpPr>
              <p:cNvPr id="164869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70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71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72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73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74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75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76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77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878" name="Text Box 14"/>
            <p:cNvSpPr txBox="1">
              <a:spLocks noChangeArrowheads="1"/>
            </p:cNvSpPr>
            <p:nvPr/>
          </p:nvSpPr>
          <p:spPr bwMode="auto">
            <a:xfrm>
              <a:off x="768" y="192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64879" name="Text Box 15"/>
            <p:cNvSpPr txBox="1">
              <a:spLocks noChangeArrowheads="1"/>
            </p:cNvSpPr>
            <p:nvPr/>
          </p:nvSpPr>
          <p:spPr bwMode="auto">
            <a:xfrm>
              <a:off x="768" y="249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64880" name="Text Box 16"/>
            <p:cNvSpPr txBox="1">
              <a:spLocks noChangeArrowheads="1"/>
            </p:cNvSpPr>
            <p:nvPr/>
          </p:nvSpPr>
          <p:spPr bwMode="auto">
            <a:xfrm>
              <a:off x="768" y="2208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64881" name="Text Box 17"/>
            <p:cNvSpPr txBox="1">
              <a:spLocks noChangeArrowheads="1"/>
            </p:cNvSpPr>
            <p:nvPr/>
          </p:nvSpPr>
          <p:spPr bwMode="auto">
            <a:xfrm>
              <a:off x="768" y="2784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64882" name="Text Box 18"/>
            <p:cNvSpPr txBox="1">
              <a:spLocks noChangeArrowheads="1"/>
            </p:cNvSpPr>
            <p:nvPr/>
          </p:nvSpPr>
          <p:spPr bwMode="auto">
            <a:xfrm>
              <a:off x="1584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64883" name="Text Box 19"/>
            <p:cNvSpPr txBox="1">
              <a:spLocks noChangeArrowheads="1"/>
            </p:cNvSpPr>
            <p:nvPr/>
          </p:nvSpPr>
          <p:spPr bwMode="auto">
            <a:xfrm>
              <a:off x="1296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64884" name="Text Box 20"/>
            <p:cNvSpPr txBox="1">
              <a:spLocks noChangeArrowheads="1"/>
            </p:cNvSpPr>
            <p:nvPr/>
          </p:nvSpPr>
          <p:spPr bwMode="auto">
            <a:xfrm>
              <a:off x="1872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64885" name="Text Box 21"/>
            <p:cNvSpPr txBox="1">
              <a:spLocks noChangeArrowheads="1"/>
            </p:cNvSpPr>
            <p:nvPr/>
          </p:nvSpPr>
          <p:spPr bwMode="auto">
            <a:xfrm>
              <a:off x="1008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64886" name="Group 22"/>
          <p:cNvGrpSpPr>
            <a:grpSpLocks/>
          </p:cNvGrpSpPr>
          <p:nvPr/>
        </p:nvGrpSpPr>
        <p:grpSpPr bwMode="auto">
          <a:xfrm>
            <a:off x="5308600" y="1600200"/>
            <a:ext cx="3773488" cy="3270250"/>
            <a:chOff x="2429" y="1344"/>
            <a:chExt cx="2377" cy="2060"/>
          </a:xfrm>
        </p:grpSpPr>
        <p:grpSp>
          <p:nvGrpSpPr>
            <p:cNvPr id="164887" name="Group 23"/>
            <p:cNvGrpSpPr>
              <a:grpSpLocks/>
            </p:cNvGrpSpPr>
            <p:nvPr/>
          </p:nvGrpSpPr>
          <p:grpSpPr bwMode="auto">
            <a:xfrm>
              <a:off x="2429" y="1344"/>
              <a:ext cx="2377" cy="2060"/>
              <a:chOff x="2429" y="1344"/>
              <a:chExt cx="2377" cy="2060"/>
            </a:xfrm>
          </p:grpSpPr>
          <p:sp>
            <p:nvSpPr>
              <p:cNvPr id="164888" name="Text Box 24"/>
              <p:cNvSpPr txBox="1">
                <a:spLocks noChangeArrowheads="1"/>
              </p:cNvSpPr>
              <p:nvPr/>
            </p:nvSpPr>
            <p:spPr bwMode="auto">
              <a:xfrm>
                <a:off x="2445" y="1344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X1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</a:t>
                </a:r>
                <a:r>
                  <a:rPr lang="en-US" altLang="en-US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1</a:t>
                </a:r>
                <a:r>
                  <a:rPr lang="en-US" altLang="en-US" sz="2400">
                    <a:latin typeface="Tahoma" panose="020B0604030504040204" pitchFamily="34" charset="0"/>
                  </a:rPr>
                  <a:t>,2,3,4}</a:t>
                </a:r>
              </a:p>
            </p:txBody>
          </p:sp>
          <p:sp>
            <p:nvSpPr>
              <p:cNvPr id="164889" name="Text Box 25"/>
              <p:cNvSpPr txBox="1">
                <a:spLocks noChangeArrowheads="1"/>
              </p:cNvSpPr>
              <p:nvPr/>
            </p:nvSpPr>
            <p:spPr bwMode="auto">
              <a:xfrm>
                <a:off x="2429" y="2880"/>
                <a:ext cx="93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X3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  ,2,  ,4}</a:t>
                </a:r>
              </a:p>
            </p:txBody>
          </p:sp>
          <p:sp>
            <p:nvSpPr>
              <p:cNvPr id="164890" name="Text Box 26"/>
              <p:cNvSpPr txBox="1">
                <a:spLocks noChangeArrowheads="1"/>
              </p:cNvSpPr>
              <p:nvPr/>
            </p:nvSpPr>
            <p:spPr bwMode="auto">
              <a:xfrm>
                <a:off x="3869" y="2880"/>
                <a:ext cx="93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X4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  ,2,3,  }</a:t>
                </a:r>
              </a:p>
            </p:txBody>
          </p:sp>
          <p:sp>
            <p:nvSpPr>
              <p:cNvPr id="164891" name="Text Box 27"/>
              <p:cNvSpPr txBox="1">
                <a:spLocks noChangeArrowheads="1"/>
              </p:cNvSpPr>
              <p:nvPr/>
            </p:nvSpPr>
            <p:spPr bwMode="auto">
              <a:xfrm>
                <a:off x="3861" y="1344"/>
                <a:ext cx="94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X2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  ,  ,</a:t>
                </a:r>
                <a:r>
                  <a:rPr lang="en-US" altLang="en-US" sz="240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  </a:t>
                </a:r>
                <a:r>
                  <a:rPr lang="en-US" altLang="en-US" sz="2400">
                    <a:latin typeface="Tahoma" panose="020B0604030504040204" pitchFamily="34" charset="0"/>
                  </a:rPr>
                  <a:t>,</a:t>
                </a:r>
                <a:r>
                  <a:rPr lang="en-US" altLang="en-US" sz="240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4</a:t>
                </a:r>
                <a:r>
                  <a:rPr lang="en-US" altLang="en-US" sz="2400">
                    <a:latin typeface="Tahoma" panose="020B0604030504040204" pitchFamily="34" charset="0"/>
                  </a:rPr>
                  <a:t>}</a:t>
                </a:r>
              </a:p>
            </p:txBody>
          </p:sp>
        </p:grpSp>
        <p:sp>
          <p:nvSpPr>
            <p:cNvPr id="164892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893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894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895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896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897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4898" name="AutoShape 34"/>
          <p:cNvSpPr>
            <a:spLocks noChangeArrowheads="1"/>
          </p:cNvSpPr>
          <p:nvPr/>
        </p:nvSpPr>
        <p:spPr bwMode="auto">
          <a:xfrm>
            <a:off x="2590800" y="25146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9" name="Oval 35"/>
          <p:cNvSpPr>
            <a:spLocks noChangeArrowheads="1"/>
          </p:cNvSpPr>
          <p:nvPr/>
        </p:nvSpPr>
        <p:spPr bwMode="auto">
          <a:xfrm>
            <a:off x="3124200" y="2590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0" name="Oval 36"/>
          <p:cNvSpPr>
            <a:spLocks noChangeArrowheads="1"/>
          </p:cNvSpPr>
          <p:nvPr/>
        </p:nvSpPr>
        <p:spPr bwMode="auto">
          <a:xfrm>
            <a:off x="3581400" y="2590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1" name="Oval 37"/>
          <p:cNvSpPr>
            <a:spLocks noChangeArrowheads="1"/>
          </p:cNvSpPr>
          <p:nvPr/>
        </p:nvSpPr>
        <p:spPr bwMode="auto">
          <a:xfrm>
            <a:off x="4038600" y="2590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2" name="Oval 38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3" name="Oval 39"/>
          <p:cNvSpPr>
            <a:spLocks noChangeArrowheads="1"/>
          </p:cNvSpPr>
          <p:nvPr/>
        </p:nvSpPr>
        <p:spPr bwMode="auto">
          <a:xfrm>
            <a:off x="3581400" y="3505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4" name="AutoShape 40"/>
          <p:cNvSpPr>
            <a:spLocks noChangeArrowheads="1"/>
          </p:cNvSpPr>
          <p:nvPr/>
        </p:nvSpPr>
        <p:spPr bwMode="auto">
          <a:xfrm>
            <a:off x="3048000" y="3886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5" name="Oval 41"/>
          <p:cNvSpPr>
            <a:spLocks noChangeArrowheads="1"/>
          </p:cNvSpPr>
          <p:nvPr/>
        </p:nvSpPr>
        <p:spPr bwMode="auto">
          <a:xfrm>
            <a:off x="3124200" y="3048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15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-9526" y="0"/>
            <a:ext cx="12201525" cy="1478570"/>
          </a:xfrm>
        </p:spPr>
        <p:txBody>
          <a:bodyPr/>
          <a:lstStyle/>
          <a:p>
            <a:pPr algn="ctr"/>
            <a:r>
              <a:rPr lang="en-US" altLang="en-US" dirty="0"/>
              <a:t>Example: 4-Queens Problem</a:t>
            </a:r>
          </a:p>
        </p:txBody>
      </p:sp>
      <p:grpSp>
        <p:nvGrpSpPr>
          <p:cNvPr id="166915" name="Group 3"/>
          <p:cNvGrpSpPr>
            <a:grpSpLocks/>
          </p:cNvGrpSpPr>
          <p:nvPr/>
        </p:nvGrpSpPr>
        <p:grpSpPr bwMode="auto">
          <a:xfrm>
            <a:off x="2286000" y="2133600"/>
            <a:ext cx="2133600" cy="2209800"/>
            <a:chOff x="768" y="1680"/>
            <a:chExt cx="1344" cy="1392"/>
          </a:xfrm>
        </p:grpSpPr>
        <p:grpSp>
          <p:nvGrpSpPr>
            <p:cNvPr id="166916" name="Group 4"/>
            <p:cNvGrpSpPr>
              <a:grpSpLocks/>
            </p:cNvGrpSpPr>
            <p:nvPr/>
          </p:nvGrpSpPr>
          <p:grpSpPr bwMode="auto">
            <a:xfrm>
              <a:off x="960" y="1920"/>
              <a:ext cx="1152" cy="1152"/>
              <a:chOff x="576" y="1728"/>
              <a:chExt cx="1152" cy="1152"/>
            </a:xfrm>
          </p:grpSpPr>
          <p:sp>
            <p:nvSpPr>
              <p:cNvPr id="166917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18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19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20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21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22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23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24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25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926" name="Text Box 14"/>
            <p:cNvSpPr txBox="1">
              <a:spLocks noChangeArrowheads="1"/>
            </p:cNvSpPr>
            <p:nvPr/>
          </p:nvSpPr>
          <p:spPr bwMode="auto">
            <a:xfrm>
              <a:off x="768" y="192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66927" name="Text Box 15"/>
            <p:cNvSpPr txBox="1">
              <a:spLocks noChangeArrowheads="1"/>
            </p:cNvSpPr>
            <p:nvPr/>
          </p:nvSpPr>
          <p:spPr bwMode="auto">
            <a:xfrm>
              <a:off x="768" y="249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66928" name="Text Box 16"/>
            <p:cNvSpPr txBox="1">
              <a:spLocks noChangeArrowheads="1"/>
            </p:cNvSpPr>
            <p:nvPr/>
          </p:nvSpPr>
          <p:spPr bwMode="auto">
            <a:xfrm>
              <a:off x="768" y="2208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66929" name="Text Box 17"/>
            <p:cNvSpPr txBox="1">
              <a:spLocks noChangeArrowheads="1"/>
            </p:cNvSpPr>
            <p:nvPr/>
          </p:nvSpPr>
          <p:spPr bwMode="auto">
            <a:xfrm>
              <a:off x="768" y="2784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66930" name="Text Box 18"/>
            <p:cNvSpPr txBox="1">
              <a:spLocks noChangeArrowheads="1"/>
            </p:cNvSpPr>
            <p:nvPr/>
          </p:nvSpPr>
          <p:spPr bwMode="auto">
            <a:xfrm>
              <a:off x="1584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66931" name="Text Box 19"/>
            <p:cNvSpPr txBox="1">
              <a:spLocks noChangeArrowheads="1"/>
            </p:cNvSpPr>
            <p:nvPr/>
          </p:nvSpPr>
          <p:spPr bwMode="auto">
            <a:xfrm>
              <a:off x="1296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66932" name="Text Box 20"/>
            <p:cNvSpPr txBox="1">
              <a:spLocks noChangeArrowheads="1"/>
            </p:cNvSpPr>
            <p:nvPr/>
          </p:nvSpPr>
          <p:spPr bwMode="auto">
            <a:xfrm>
              <a:off x="1872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66933" name="Text Box 21"/>
            <p:cNvSpPr txBox="1">
              <a:spLocks noChangeArrowheads="1"/>
            </p:cNvSpPr>
            <p:nvPr/>
          </p:nvSpPr>
          <p:spPr bwMode="auto">
            <a:xfrm>
              <a:off x="1008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66934" name="Group 22"/>
          <p:cNvGrpSpPr>
            <a:grpSpLocks/>
          </p:cNvGrpSpPr>
          <p:nvPr/>
        </p:nvGrpSpPr>
        <p:grpSpPr bwMode="auto">
          <a:xfrm>
            <a:off x="5334000" y="1600200"/>
            <a:ext cx="3748088" cy="3270250"/>
            <a:chOff x="2445" y="1344"/>
            <a:chExt cx="2361" cy="2060"/>
          </a:xfrm>
        </p:grpSpPr>
        <p:grpSp>
          <p:nvGrpSpPr>
            <p:cNvPr id="166935" name="Group 23"/>
            <p:cNvGrpSpPr>
              <a:grpSpLocks/>
            </p:cNvGrpSpPr>
            <p:nvPr/>
          </p:nvGrpSpPr>
          <p:grpSpPr bwMode="auto">
            <a:xfrm>
              <a:off x="2445" y="1344"/>
              <a:ext cx="2361" cy="2060"/>
              <a:chOff x="2445" y="1344"/>
              <a:chExt cx="2361" cy="2060"/>
            </a:xfrm>
          </p:grpSpPr>
          <p:sp>
            <p:nvSpPr>
              <p:cNvPr id="166936" name="Text Box 24"/>
              <p:cNvSpPr txBox="1">
                <a:spLocks noChangeArrowheads="1"/>
              </p:cNvSpPr>
              <p:nvPr/>
            </p:nvSpPr>
            <p:spPr bwMode="auto">
              <a:xfrm>
                <a:off x="2445" y="1344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X1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</a:t>
                </a:r>
                <a:r>
                  <a:rPr lang="en-US" altLang="en-US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1</a:t>
                </a:r>
                <a:r>
                  <a:rPr lang="en-US" altLang="en-US" sz="2400">
                    <a:latin typeface="Tahoma" panose="020B0604030504040204" pitchFamily="34" charset="0"/>
                  </a:rPr>
                  <a:t>,2,3,4}</a:t>
                </a:r>
              </a:p>
            </p:txBody>
          </p:sp>
          <p:sp>
            <p:nvSpPr>
              <p:cNvPr id="166937" name="Text Box 25"/>
              <p:cNvSpPr txBox="1">
                <a:spLocks noChangeArrowheads="1"/>
              </p:cNvSpPr>
              <p:nvPr/>
            </p:nvSpPr>
            <p:spPr bwMode="auto">
              <a:xfrm>
                <a:off x="2451" y="2880"/>
                <a:ext cx="88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X3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  ,2,  , }</a:t>
                </a:r>
              </a:p>
            </p:txBody>
          </p:sp>
          <p:sp>
            <p:nvSpPr>
              <p:cNvPr id="166938" name="Text Box 26"/>
              <p:cNvSpPr txBox="1">
                <a:spLocks noChangeArrowheads="1"/>
              </p:cNvSpPr>
              <p:nvPr/>
            </p:nvSpPr>
            <p:spPr bwMode="auto">
              <a:xfrm>
                <a:off x="3861" y="2880"/>
                <a:ext cx="94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X4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  ,  ,3,  }</a:t>
                </a:r>
              </a:p>
            </p:txBody>
          </p:sp>
          <p:sp>
            <p:nvSpPr>
              <p:cNvPr id="166939" name="Text Box 27"/>
              <p:cNvSpPr txBox="1">
                <a:spLocks noChangeArrowheads="1"/>
              </p:cNvSpPr>
              <p:nvPr/>
            </p:nvSpPr>
            <p:spPr bwMode="auto">
              <a:xfrm>
                <a:off x="3861" y="1344"/>
                <a:ext cx="94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X2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  ,  ,</a:t>
                </a:r>
                <a:r>
                  <a:rPr lang="en-US" altLang="en-US" sz="240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  </a:t>
                </a:r>
                <a:r>
                  <a:rPr lang="en-US" altLang="en-US" sz="2400">
                    <a:latin typeface="Tahoma" panose="020B0604030504040204" pitchFamily="34" charset="0"/>
                  </a:rPr>
                  <a:t>,</a:t>
                </a:r>
                <a:r>
                  <a:rPr lang="en-US" altLang="en-US" sz="240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4</a:t>
                </a:r>
                <a:r>
                  <a:rPr lang="en-US" altLang="en-US" sz="2400">
                    <a:latin typeface="Tahoma" panose="020B0604030504040204" pitchFamily="34" charset="0"/>
                  </a:rPr>
                  <a:t>}</a:t>
                </a:r>
              </a:p>
            </p:txBody>
          </p:sp>
        </p:grpSp>
        <p:sp>
          <p:nvSpPr>
            <p:cNvPr id="166940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6941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6942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6943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6944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6945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6946" name="AutoShape 34"/>
          <p:cNvSpPr>
            <a:spLocks noChangeArrowheads="1"/>
          </p:cNvSpPr>
          <p:nvPr/>
        </p:nvSpPr>
        <p:spPr bwMode="auto">
          <a:xfrm>
            <a:off x="2590800" y="25146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47" name="Oval 35"/>
          <p:cNvSpPr>
            <a:spLocks noChangeArrowheads="1"/>
          </p:cNvSpPr>
          <p:nvPr/>
        </p:nvSpPr>
        <p:spPr bwMode="auto">
          <a:xfrm>
            <a:off x="3124200" y="2590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48" name="Oval 36"/>
          <p:cNvSpPr>
            <a:spLocks noChangeArrowheads="1"/>
          </p:cNvSpPr>
          <p:nvPr/>
        </p:nvSpPr>
        <p:spPr bwMode="auto">
          <a:xfrm>
            <a:off x="3581400" y="2590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49" name="Oval 37"/>
          <p:cNvSpPr>
            <a:spLocks noChangeArrowheads="1"/>
          </p:cNvSpPr>
          <p:nvPr/>
        </p:nvSpPr>
        <p:spPr bwMode="auto">
          <a:xfrm>
            <a:off x="4038600" y="2590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50" name="Oval 38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51" name="Oval 39"/>
          <p:cNvSpPr>
            <a:spLocks noChangeArrowheads="1"/>
          </p:cNvSpPr>
          <p:nvPr/>
        </p:nvSpPr>
        <p:spPr bwMode="auto">
          <a:xfrm>
            <a:off x="3581400" y="3505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52" name="AutoShape 40"/>
          <p:cNvSpPr>
            <a:spLocks noChangeArrowheads="1"/>
          </p:cNvSpPr>
          <p:nvPr/>
        </p:nvSpPr>
        <p:spPr bwMode="auto">
          <a:xfrm>
            <a:off x="3048000" y="3886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53" name="Oval 41"/>
          <p:cNvSpPr>
            <a:spLocks noChangeArrowheads="1"/>
          </p:cNvSpPr>
          <p:nvPr/>
        </p:nvSpPr>
        <p:spPr bwMode="auto">
          <a:xfrm>
            <a:off x="3124200" y="3048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54" name="Oval 42"/>
          <p:cNvSpPr>
            <a:spLocks noChangeArrowheads="1"/>
          </p:cNvSpPr>
          <p:nvPr/>
        </p:nvSpPr>
        <p:spPr bwMode="auto">
          <a:xfrm>
            <a:off x="3581400" y="3962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55" name="Oval 43"/>
          <p:cNvSpPr>
            <a:spLocks noChangeArrowheads="1"/>
          </p:cNvSpPr>
          <p:nvPr/>
        </p:nvSpPr>
        <p:spPr bwMode="auto">
          <a:xfrm>
            <a:off x="4038600" y="3048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55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en-US" altLang="en-US" dirty="0"/>
              <a:t>Example: 4-Queens Problem</a:t>
            </a:r>
          </a:p>
        </p:txBody>
      </p:sp>
      <p:grpSp>
        <p:nvGrpSpPr>
          <p:cNvPr id="168963" name="Group 3"/>
          <p:cNvGrpSpPr>
            <a:grpSpLocks/>
          </p:cNvGrpSpPr>
          <p:nvPr/>
        </p:nvGrpSpPr>
        <p:grpSpPr bwMode="auto">
          <a:xfrm>
            <a:off x="2286000" y="2133600"/>
            <a:ext cx="2133600" cy="2209800"/>
            <a:chOff x="768" y="1680"/>
            <a:chExt cx="1344" cy="1392"/>
          </a:xfrm>
        </p:grpSpPr>
        <p:grpSp>
          <p:nvGrpSpPr>
            <p:cNvPr id="168964" name="Group 4"/>
            <p:cNvGrpSpPr>
              <a:grpSpLocks/>
            </p:cNvGrpSpPr>
            <p:nvPr/>
          </p:nvGrpSpPr>
          <p:grpSpPr bwMode="auto">
            <a:xfrm>
              <a:off x="960" y="1920"/>
              <a:ext cx="1152" cy="1152"/>
              <a:chOff x="576" y="1728"/>
              <a:chExt cx="1152" cy="1152"/>
            </a:xfrm>
          </p:grpSpPr>
          <p:sp>
            <p:nvSpPr>
              <p:cNvPr id="168965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66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67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68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69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70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71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72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73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8974" name="Text Box 14"/>
            <p:cNvSpPr txBox="1">
              <a:spLocks noChangeArrowheads="1"/>
            </p:cNvSpPr>
            <p:nvPr/>
          </p:nvSpPr>
          <p:spPr bwMode="auto">
            <a:xfrm>
              <a:off x="768" y="192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68975" name="Text Box 15"/>
            <p:cNvSpPr txBox="1">
              <a:spLocks noChangeArrowheads="1"/>
            </p:cNvSpPr>
            <p:nvPr/>
          </p:nvSpPr>
          <p:spPr bwMode="auto">
            <a:xfrm>
              <a:off x="768" y="249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68976" name="Text Box 16"/>
            <p:cNvSpPr txBox="1">
              <a:spLocks noChangeArrowheads="1"/>
            </p:cNvSpPr>
            <p:nvPr/>
          </p:nvSpPr>
          <p:spPr bwMode="auto">
            <a:xfrm>
              <a:off x="768" y="2208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68977" name="Text Box 17"/>
            <p:cNvSpPr txBox="1">
              <a:spLocks noChangeArrowheads="1"/>
            </p:cNvSpPr>
            <p:nvPr/>
          </p:nvSpPr>
          <p:spPr bwMode="auto">
            <a:xfrm>
              <a:off x="768" y="2784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68978" name="Text Box 18"/>
            <p:cNvSpPr txBox="1">
              <a:spLocks noChangeArrowheads="1"/>
            </p:cNvSpPr>
            <p:nvPr/>
          </p:nvSpPr>
          <p:spPr bwMode="auto">
            <a:xfrm>
              <a:off x="1584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68979" name="Text Box 19"/>
            <p:cNvSpPr txBox="1">
              <a:spLocks noChangeArrowheads="1"/>
            </p:cNvSpPr>
            <p:nvPr/>
          </p:nvSpPr>
          <p:spPr bwMode="auto">
            <a:xfrm>
              <a:off x="1296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68980" name="Text Box 20"/>
            <p:cNvSpPr txBox="1">
              <a:spLocks noChangeArrowheads="1"/>
            </p:cNvSpPr>
            <p:nvPr/>
          </p:nvSpPr>
          <p:spPr bwMode="auto">
            <a:xfrm>
              <a:off x="1872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1008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68982" name="Group 22"/>
          <p:cNvGrpSpPr>
            <a:grpSpLocks/>
          </p:cNvGrpSpPr>
          <p:nvPr/>
        </p:nvGrpSpPr>
        <p:grpSpPr bwMode="auto">
          <a:xfrm>
            <a:off x="5334000" y="1600200"/>
            <a:ext cx="3748088" cy="3270250"/>
            <a:chOff x="2445" y="1344"/>
            <a:chExt cx="2361" cy="2060"/>
          </a:xfrm>
        </p:grpSpPr>
        <p:grpSp>
          <p:nvGrpSpPr>
            <p:cNvPr id="168983" name="Group 23"/>
            <p:cNvGrpSpPr>
              <a:grpSpLocks/>
            </p:cNvGrpSpPr>
            <p:nvPr/>
          </p:nvGrpSpPr>
          <p:grpSpPr bwMode="auto">
            <a:xfrm>
              <a:off x="2445" y="1344"/>
              <a:ext cx="2361" cy="2060"/>
              <a:chOff x="2445" y="1344"/>
              <a:chExt cx="2361" cy="2060"/>
            </a:xfrm>
          </p:grpSpPr>
          <p:sp>
            <p:nvSpPr>
              <p:cNvPr id="168984" name="Text Box 24"/>
              <p:cNvSpPr txBox="1">
                <a:spLocks noChangeArrowheads="1"/>
              </p:cNvSpPr>
              <p:nvPr/>
            </p:nvSpPr>
            <p:spPr bwMode="auto">
              <a:xfrm>
                <a:off x="2445" y="1344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X1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</a:t>
                </a:r>
                <a:r>
                  <a:rPr lang="en-US" altLang="en-US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1</a:t>
                </a:r>
                <a:r>
                  <a:rPr lang="en-US" altLang="en-US" sz="2400">
                    <a:latin typeface="Tahoma" panose="020B0604030504040204" pitchFamily="34" charset="0"/>
                  </a:rPr>
                  <a:t>,2,3,4}</a:t>
                </a:r>
              </a:p>
            </p:txBody>
          </p:sp>
          <p:sp>
            <p:nvSpPr>
              <p:cNvPr id="168985" name="Text Box 25"/>
              <p:cNvSpPr txBox="1">
                <a:spLocks noChangeArrowheads="1"/>
              </p:cNvSpPr>
              <p:nvPr/>
            </p:nvSpPr>
            <p:spPr bwMode="auto">
              <a:xfrm>
                <a:off x="2451" y="2880"/>
                <a:ext cx="88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X3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  ,</a:t>
                </a:r>
                <a:r>
                  <a:rPr lang="en-US" altLang="en-US" sz="240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2</a:t>
                </a:r>
                <a:r>
                  <a:rPr lang="en-US" altLang="en-US" sz="2400">
                    <a:latin typeface="Tahoma" panose="020B0604030504040204" pitchFamily="34" charset="0"/>
                  </a:rPr>
                  <a:t>,  , }</a:t>
                </a:r>
              </a:p>
            </p:txBody>
          </p:sp>
          <p:sp>
            <p:nvSpPr>
              <p:cNvPr id="168986" name="Text Box 26"/>
              <p:cNvSpPr txBox="1">
                <a:spLocks noChangeArrowheads="1"/>
              </p:cNvSpPr>
              <p:nvPr/>
            </p:nvSpPr>
            <p:spPr bwMode="auto">
              <a:xfrm>
                <a:off x="3861" y="2880"/>
                <a:ext cx="94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X4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  ,  ,3,  }</a:t>
                </a:r>
              </a:p>
            </p:txBody>
          </p:sp>
          <p:sp>
            <p:nvSpPr>
              <p:cNvPr id="168987" name="Text Box 27"/>
              <p:cNvSpPr txBox="1">
                <a:spLocks noChangeArrowheads="1"/>
              </p:cNvSpPr>
              <p:nvPr/>
            </p:nvSpPr>
            <p:spPr bwMode="auto">
              <a:xfrm>
                <a:off x="3861" y="1344"/>
                <a:ext cx="94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X2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  ,  ,</a:t>
                </a:r>
                <a:r>
                  <a:rPr lang="en-US" altLang="en-US" sz="240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  </a:t>
                </a:r>
                <a:r>
                  <a:rPr lang="en-US" altLang="en-US" sz="2400">
                    <a:latin typeface="Tahoma" panose="020B0604030504040204" pitchFamily="34" charset="0"/>
                  </a:rPr>
                  <a:t>,4}</a:t>
                </a:r>
              </a:p>
            </p:txBody>
          </p:sp>
        </p:grpSp>
        <p:sp>
          <p:nvSpPr>
            <p:cNvPr id="168988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989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990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991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992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993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8994" name="AutoShape 34"/>
          <p:cNvSpPr>
            <a:spLocks noChangeArrowheads="1"/>
          </p:cNvSpPr>
          <p:nvPr/>
        </p:nvSpPr>
        <p:spPr bwMode="auto">
          <a:xfrm>
            <a:off x="2590800" y="25146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95" name="Oval 35"/>
          <p:cNvSpPr>
            <a:spLocks noChangeArrowheads="1"/>
          </p:cNvSpPr>
          <p:nvPr/>
        </p:nvSpPr>
        <p:spPr bwMode="auto">
          <a:xfrm>
            <a:off x="3124200" y="2590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96" name="Oval 36"/>
          <p:cNvSpPr>
            <a:spLocks noChangeArrowheads="1"/>
          </p:cNvSpPr>
          <p:nvPr/>
        </p:nvSpPr>
        <p:spPr bwMode="auto">
          <a:xfrm>
            <a:off x="3581400" y="2590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97" name="Oval 37"/>
          <p:cNvSpPr>
            <a:spLocks noChangeArrowheads="1"/>
          </p:cNvSpPr>
          <p:nvPr/>
        </p:nvSpPr>
        <p:spPr bwMode="auto">
          <a:xfrm>
            <a:off x="4038600" y="2590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98" name="Oval 38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99" name="Oval 39"/>
          <p:cNvSpPr>
            <a:spLocks noChangeArrowheads="1"/>
          </p:cNvSpPr>
          <p:nvPr/>
        </p:nvSpPr>
        <p:spPr bwMode="auto">
          <a:xfrm>
            <a:off x="3581400" y="3505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00" name="AutoShape 40"/>
          <p:cNvSpPr>
            <a:spLocks noChangeArrowheads="1"/>
          </p:cNvSpPr>
          <p:nvPr/>
        </p:nvSpPr>
        <p:spPr bwMode="auto">
          <a:xfrm>
            <a:off x="3048000" y="3886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01" name="Oval 41"/>
          <p:cNvSpPr>
            <a:spLocks noChangeArrowheads="1"/>
          </p:cNvSpPr>
          <p:nvPr/>
        </p:nvSpPr>
        <p:spPr bwMode="auto">
          <a:xfrm>
            <a:off x="3124200" y="3048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02" name="Oval 42"/>
          <p:cNvSpPr>
            <a:spLocks noChangeArrowheads="1"/>
          </p:cNvSpPr>
          <p:nvPr/>
        </p:nvSpPr>
        <p:spPr bwMode="auto">
          <a:xfrm>
            <a:off x="3581400" y="3962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03" name="Oval 43"/>
          <p:cNvSpPr>
            <a:spLocks noChangeArrowheads="1"/>
          </p:cNvSpPr>
          <p:nvPr/>
        </p:nvSpPr>
        <p:spPr bwMode="auto">
          <a:xfrm>
            <a:off x="4038600" y="3048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04" name="AutoShape 44"/>
          <p:cNvSpPr>
            <a:spLocks noChangeArrowheads="1"/>
          </p:cNvSpPr>
          <p:nvPr/>
        </p:nvSpPr>
        <p:spPr bwMode="auto">
          <a:xfrm>
            <a:off x="3505200" y="29718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54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8055"/>
            <a:ext cx="12192000" cy="1478570"/>
          </a:xfrm>
        </p:spPr>
        <p:txBody>
          <a:bodyPr/>
          <a:lstStyle/>
          <a:p>
            <a:pPr algn="ctr"/>
            <a:r>
              <a:rPr lang="en-US" altLang="en-US" dirty="0"/>
              <a:t>Example: 4-Queens Problem</a:t>
            </a:r>
          </a:p>
        </p:txBody>
      </p:sp>
      <p:grpSp>
        <p:nvGrpSpPr>
          <p:cNvPr id="171011" name="Group 3"/>
          <p:cNvGrpSpPr>
            <a:grpSpLocks/>
          </p:cNvGrpSpPr>
          <p:nvPr/>
        </p:nvGrpSpPr>
        <p:grpSpPr bwMode="auto">
          <a:xfrm>
            <a:off x="2286000" y="2133600"/>
            <a:ext cx="2133600" cy="2209800"/>
            <a:chOff x="768" y="1680"/>
            <a:chExt cx="1344" cy="1392"/>
          </a:xfrm>
        </p:grpSpPr>
        <p:grpSp>
          <p:nvGrpSpPr>
            <p:cNvPr id="171012" name="Group 4"/>
            <p:cNvGrpSpPr>
              <a:grpSpLocks/>
            </p:cNvGrpSpPr>
            <p:nvPr/>
          </p:nvGrpSpPr>
          <p:grpSpPr bwMode="auto">
            <a:xfrm>
              <a:off x="960" y="1920"/>
              <a:ext cx="1152" cy="1152"/>
              <a:chOff x="576" y="1728"/>
              <a:chExt cx="1152" cy="1152"/>
            </a:xfrm>
          </p:grpSpPr>
          <p:sp>
            <p:nvSpPr>
              <p:cNvPr id="171013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14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15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16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17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18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19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20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21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1022" name="Text Box 14"/>
            <p:cNvSpPr txBox="1">
              <a:spLocks noChangeArrowheads="1"/>
            </p:cNvSpPr>
            <p:nvPr/>
          </p:nvSpPr>
          <p:spPr bwMode="auto">
            <a:xfrm>
              <a:off x="768" y="192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71023" name="Text Box 15"/>
            <p:cNvSpPr txBox="1">
              <a:spLocks noChangeArrowheads="1"/>
            </p:cNvSpPr>
            <p:nvPr/>
          </p:nvSpPr>
          <p:spPr bwMode="auto">
            <a:xfrm>
              <a:off x="768" y="2496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71024" name="Text Box 16"/>
            <p:cNvSpPr txBox="1">
              <a:spLocks noChangeArrowheads="1"/>
            </p:cNvSpPr>
            <p:nvPr/>
          </p:nvSpPr>
          <p:spPr bwMode="auto">
            <a:xfrm>
              <a:off x="768" y="2208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71025" name="Text Box 17"/>
            <p:cNvSpPr txBox="1">
              <a:spLocks noChangeArrowheads="1"/>
            </p:cNvSpPr>
            <p:nvPr/>
          </p:nvSpPr>
          <p:spPr bwMode="auto">
            <a:xfrm>
              <a:off x="768" y="2784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71026" name="Text Box 18"/>
            <p:cNvSpPr txBox="1">
              <a:spLocks noChangeArrowheads="1"/>
            </p:cNvSpPr>
            <p:nvPr/>
          </p:nvSpPr>
          <p:spPr bwMode="auto">
            <a:xfrm>
              <a:off x="1584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71027" name="Text Box 19"/>
            <p:cNvSpPr txBox="1">
              <a:spLocks noChangeArrowheads="1"/>
            </p:cNvSpPr>
            <p:nvPr/>
          </p:nvSpPr>
          <p:spPr bwMode="auto">
            <a:xfrm>
              <a:off x="1296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71028" name="Text Box 20"/>
            <p:cNvSpPr txBox="1">
              <a:spLocks noChangeArrowheads="1"/>
            </p:cNvSpPr>
            <p:nvPr/>
          </p:nvSpPr>
          <p:spPr bwMode="auto">
            <a:xfrm>
              <a:off x="1872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71029" name="Text Box 21"/>
            <p:cNvSpPr txBox="1">
              <a:spLocks noChangeArrowheads="1"/>
            </p:cNvSpPr>
            <p:nvPr/>
          </p:nvSpPr>
          <p:spPr bwMode="auto">
            <a:xfrm>
              <a:off x="1008" y="1680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71030" name="Group 22"/>
          <p:cNvGrpSpPr>
            <a:grpSpLocks/>
          </p:cNvGrpSpPr>
          <p:nvPr/>
        </p:nvGrpSpPr>
        <p:grpSpPr bwMode="auto">
          <a:xfrm>
            <a:off x="5334000" y="1600200"/>
            <a:ext cx="3759200" cy="3270250"/>
            <a:chOff x="2445" y="1344"/>
            <a:chExt cx="2368" cy="2060"/>
          </a:xfrm>
        </p:grpSpPr>
        <p:grpSp>
          <p:nvGrpSpPr>
            <p:cNvPr id="171031" name="Group 23"/>
            <p:cNvGrpSpPr>
              <a:grpSpLocks/>
            </p:cNvGrpSpPr>
            <p:nvPr/>
          </p:nvGrpSpPr>
          <p:grpSpPr bwMode="auto">
            <a:xfrm>
              <a:off x="2445" y="1344"/>
              <a:ext cx="2368" cy="2060"/>
              <a:chOff x="2445" y="1344"/>
              <a:chExt cx="2368" cy="2060"/>
            </a:xfrm>
          </p:grpSpPr>
          <p:sp>
            <p:nvSpPr>
              <p:cNvPr id="171032" name="Text Box 24"/>
              <p:cNvSpPr txBox="1">
                <a:spLocks noChangeArrowheads="1"/>
              </p:cNvSpPr>
              <p:nvPr/>
            </p:nvSpPr>
            <p:spPr bwMode="auto">
              <a:xfrm>
                <a:off x="2445" y="1344"/>
                <a:ext cx="90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X1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</a:t>
                </a:r>
                <a:r>
                  <a:rPr lang="en-US" altLang="en-US" sz="24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1</a:t>
                </a:r>
                <a:r>
                  <a:rPr lang="en-US" altLang="en-US" sz="2400">
                    <a:latin typeface="Tahoma" panose="020B0604030504040204" pitchFamily="34" charset="0"/>
                  </a:rPr>
                  <a:t>,2,3,4}</a:t>
                </a:r>
              </a:p>
            </p:txBody>
          </p:sp>
          <p:sp>
            <p:nvSpPr>
              <p:cNvPr id="171033" name="Text Box 25"/>
              <p:cNvSpPr txBox="1">
                <a:spLocks noChangeArrowheads="1"/>
              </p:cNvSpPr>
              <p:nvPr/>
            </p:nvSpPr>
            <p:spPr bwMode="auto">
              <a:xfrm>
                <a:off x="2451" y="2880"/>
                <a:ext cx="885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X3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  ,</a:t>
                </a:r>
                <a:r>
                  <a:rPr lang="en-US" altLang="en-US" sz="240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2</a:t>
                </a:r>
                <a:r>
                  <a:rPr lang="en-US" altLang="en-US" sz="2400">
                    <a:latin typeface="Tahoma" panose="020B0604030504040204" pitchFamily="34" charset="0"/>
                  </a:rPr>
                  <a:t>,  , }</a:t>
                </a:r>
              </a:p>
            </p:txBody>
          </p:sp>
          <p:sp>
            <p:nvSpPr>
              <p:cNvPr id="171034" name="Text Box 26"/>
              <p:cNvSpPr txBox="1">
                <a:spLocks noChangeArrowheads="1"/>
              </p:cNvSpPr>
              <p:nvPr/>
            </p:nvSpPr>
            <p:spPr bwMode="auto">
              <a:xfrm>
                <a:off x="3853" y="2880"/>
                <a:ext cx="96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X4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  ,  ,  ,  }</a:t>
                </a:r>
              </a:p>
            </p:txBody>
          </p:sp>
          <p:sp>
            <p:nvSpPr>
              <p:cNvPr id="171035" name="Text Box 27"/>
              <p:cNvSpPr txBox="1">
                <a:spLocks noChangeArrowheads="1"/>
              </p:cNvSpPr>
              <p:nvPr/>
            </p:nvSpPr>
            <p:spPr bwMode="auto">
              <a:xfrm>
                <a:off x="3869" y="1344"/>
                <a:ext cx="930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X2</a:t>
                </a:r>
              </a:p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{  ,  ,</a:t>
                </a:r>
                <a:r>
                  <a:rPr lang="en-US" altLang="en-US" sz="240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3</a:t>
                </a:r>
                <a:r>
                  <a:rPr lang="en-US" altLang="en-US" sz="2400">
                    <a:latin typeface="Tahoma" panose="020B0604030504040204" pitchFamily="34" charset="0"/>
                  </a:rPr>
                  <a:t>,4}</a:t>
                </a:r>
              </a:p>
            </p:txBody>
          </p:sp>
        </p:grpSp>
        <p:sp>
          <p:nvSpPr>
            <p:cNvPr id="171036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37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38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39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40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41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1042" name="AutoShape 34"/>
          <p:cNvSpPr>
            <a:spLocks noChangeArrowheads="1"/>
          </p:cNvSpPr>
          <p:nvPr/>
        </p:nvSpPr>
        <p:spPr bwMode="auto">
          <a:xfrm>
            <a:off x="2590800" y="25146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43" name="Oval 35"/>
          <p:cNvSpPr>
            <a:spLocks noChangeArrowheads="1"/>
          </p:cNvSpPr>
          <p:nvPr/>
        </p:nvSpPr>
        <p:spPr bwMode="auto">
          <a:xfrm>
            <a:off x="3124200" y="2590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44" name="Oval 36"/>
          <p:cNvSpPr>
            <a:spLocks noChangeArrowheads="1"/>
          </p:cNvSpPr>
          <p:nvPr/>
        </p:nvSpPr>
        <p:spPr bwMode="auto">
          <a:xfrm>
            <a:off x="3581400" y="2590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45" name="Oval 37"/>
          <p:cNvSpPr>
            <a:spLocks noChangeArrowheads="1"/>
          </p:cNvSpPr>
          <p:nvPr/>
        </p:nvSpPr>
        <p:spPr bwMode="auto">
          <a:xfrm>
            <a:off x="4038600" y="2590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46" name="Oval 38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47" name="Oval 39"/>
          <p:cNvSpPr>
            <a:spLocks noChangeArrowheads="1"/>
          </p:cNvSpPr>
          <p:nvPr/>
        </p:nvSpPr>
        <p:spPr bwMode="auto">
          <a:xfrm>
            <a:off x="3581400" y="3505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48" name="AutoShape 40"/>
          <p:cNvSpPr>
            <a:spLocks noChangeArrowheads="1"/>
          </p:cNvSpPr>
          <p:nvPr/>
        </p:nvSpPr>
        <p:spPr bwMode="auto">
          <a:xfrm>
            <a:off x="3048000" y="3886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49" name="Oval 41"/>
          <p:cNvSpPr>
            <a:spLocks noChangeArrowheads="1"/>
          </p:cNvSpPr>
          <p:nvPr/>
        </p:nvSpPr>
        <p:spPr bwMode="auto">
          <a:xfrm>
            <a:off x="3124200" y="3048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50" name="Oval 42"/>
          <p:cNvSpPr>
            <a:spLocks noChangeArrowheads="1"/>
          </p:cNvSpPr>
          <p:nvPr/>
        </p:nvSpPr>
        <p:spPr bwMode="auto">
          <a:xfrm>
            <a:off x="3581400" y="3962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51" name="Oval 43"/>
          <p:cNvSpPr>
            <a:spLocks noChangeArrowheads="1"/>
          </p:cNvSpPr>
          <p:nvPr/>
        </p:nvSpPr>
        <p:spPr bwMode="auto">
          <a:xfrm>
            <a:off x="4038600" y="30480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52" name="Oval 44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53" name="AutoShape 45"/>
          <p:cNvSpPr>
            <a:spLocks noChangeArrowheads="1"/>
          </p:cNvSpPr>
          <p:nvPr/>
        </p:nvSpPr>
        <p:spPr bwMode="auto">
          <a:xfrm>
            <a:off x="3505200" y="29718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30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609600"/>
          </a:xfrm>
        </p:spPr>
        <p:txBody>
          <a:bodyPr/>
          <a:lstStyle/>
          <a:p>
            <a:pPr algn="ctr"/>
            <a:r>
              <a:rPr lang="en-US" altLang="en-US" dirty="0"/>
              <a:t>Filtering: Constraint propagation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1728789" y="3979202"/>
            <a:ext cx="8693150" cy="24384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Solving CSPs with combination of heuristics plus forward checking is more efficient than either approach alone</a:t>
            </a:r>
          </a:p>
          <a:p>
            <a:r>
              <a:rPr lang="en-US" altLang="en-US" sz="2000" dirty="0"/>
              <a:t>FC does not detect all failures.</a:t>
            </a:r>
          </a:p>
          <a:p>
            <a:pPr lvl="1"/>
            <a:r>
              <a:rPr lang="en-US" altLang="en-US" dirty="0"/>
              <a:t>E.g., NT and SA cannot be blue</a:t>
            </a:r>
          </a:p>
          <a:p>
            <a:r>
              <a:rPr lang="en-US" sz="2000" b="1" i="1" dirty="0"/>
              <a:t>Constraint propagation</a:t>
            </a:r>
            <a:r>
              <a:rPr lang="en-US" sz="2000" i="1" dirty="0"/>
              <a:t>: </a:t>
            </a:r>
            <a:r>
              <a:rPr lang="en-US" sz="2000" dirty="0"/>
              <a:t>reason from constraint to constraint</a:t>
            </a:r>
          </a:p>
          <a:p>
            <a:endParaRPr lang="en-US" altLang="en-US" sz="2000" dirty="0"/>
          </a:p>
        </p:txBody>
      </p:sp>
      <p:pic>
        <p:nvPicPr>
          <p:cNvPr id="84997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78726" y="1190625"/>
            <a:ext cx="2843213" cy="2438400"/>
          </a:xfrm>
          <a:noFill/>
          <a:ln/>
        </p:spPr>
      </p:pic>
      <p:pic>
        <p:nvPicPr>
          <p:cNvPr id="849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44958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09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609600"/>
          </a:xfrm>
        </p:spPr>
        <p:txBody>
          <a:bodyPr/>
          <a:lstStyle/>
          <a:p>
            <a:pPr algn="ctr"/>
            <a:r>
              <a:rPr lang="en-US" altLang="en-US" dirty="0"/>
              <a:t>Arc consistency</a:t>
            </a:r>
          </a:p>
        </p:txBody>
      </p:sp>
      <p:pic>
        <p:nvPicPr>
          <p:cNvPr id="8704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641474"/>
            <a:ext cx="4572000" cy="149701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7043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1981200" y="3428999"/>
            <a:ext cx="7848600" cy="2962275"/>
          </a:xfrm>
        </p:spPr>
        <p:txBody>
          <a:bodyPr>
            <a:noAutofit/>
          </a:bodyPr>
          <a:lstStyle/>
          <a:p>
            <a:r>
              <a:rPr lang="en-US" altLang="en-US" sz="1800" i="1" dirty="0"/>
              <a:t>An Arc X </a:t>
            </a:r>
            <a:r>
              <a:rPr lang="en-US" altLang="en-US" sz="1800" i="1" dirty="0">
                <a:sym typeface="Symbol" panose="05050102010706020507" pitchFamily="18" charset="2"/>
              </a:rPr>
              <a:t> </a:t>
            </a:r>
            <a:r>
              <a:rPr lang="en-US" altLang="en-US" sz="1800" i="1" dirty="0"/>
              <a:t>Y</a:t>
            </a:r>
            <a:r>
              <a:rPr lang="en-US" altLang="en-US" sz="1800" dirty="0"/>
              <a:t> is consistent if</a:t>
            </a:r>
          </a:p>
          <a:p>
            <a:pPr>
              <a:buFontTx/>
              <a:buNone/>
            </a:pPr>
            <a:r>
              <a:rPr lang="en-US" altLang="en-US" sz="1800" dirty="0"/>
              <a:t>		for </a:t>
            </a:r>
            <a:r>
              <a:rPr lang="en-US" altLang="en-US" sz="1800" i="1" dirty="0"/>
              <a:t>every</a:t>
            </a:r>
            <a:r>
              <a:rPr lang="en-US" altLang="en-US" sz="1800" dirty="0"/>
              <a:t> value </a:t>
            </a:r>
            <a:r>
              <a:rPr lang="en-US" altLang="en-US" sz="1800" i="1" dirty="0"/>
              <a:t>x</a:t>
            </a:r>
            <a:r>
              <a:rPr lang="en-US" altLang="en-US" sz="1800" dirty="0"/>
              <a:t> of </a:t>
            </a:r>
            <a:r>
              <a:rPr lang="en-US" altLang="en-US" sz="1800" i="1" dirty="0"/>
              <a:t>X</a:t>
            </a:r>
            <a:r>
              <a:rPr lang="en-US" altLang="en-US" sz="1800" dirty="0"/>
              <a:t> there is some value </a:t>
            </a:r>
            <a:r>
              <a:rPr lang="en-US" altLang="en-US" sz="1800" i="1" dirty="0"/>
              <a:t>y</a:t>
            </a:r>
            <a:r>
              <a:rPr lang="en-US" altLang="en-US" sz="1800" dirty="0"/>
              <a:t> consistent with </a:t>
            </a:r>
            <a:r>
              <a:rPr lang="en-US" altLang="en-US" sz="1800" i="1" dirty="0"/>
              <a:t>x</a:t>
            </a:r>
          </a:p>
          <a:p>
            <a:pPr>
              <a:buFontTx/>
              <a:buNone/>
            </a:pPr>
            <a:r>
              <a:rPr lang="en-US" altLang="en-US" sz="1800" i="1" dirty="0"/>
              <a:t>     (note that this is a directed property)</a:t>
            </a:r>
          </a:p>
          <a:p>
            <a:r>
              <a:rPr lang="en-US" altLang="en-US" sz="1800" dirty="0"/>
              <a:t>Consider state of search after WA and Q are assigned:</a:t>
            </a:r>
          </a:p>
          <a:p>
            <a:pPr>
              <a:buFontTx/>
              <a:buNone/>
            </a:pPr>
            <a:r>
              <a:rPr lang="en-US" altLang="en-US" sz="1800" i="1" dirty="0"/>
              <a:t>    SA </a:t>
            </a:r>
            <a:r>
              <a:rPr lang="en-US" altLang="en-US" sz="1800" i="1" dirty="0">
                <a:sym typeface="Symbol" panose="05050102010706020507" pitchFamily="18" charset="2"/>
              </a:rPr>
              <a:t> </a:t>
            </a:r>
            <a:r>
              <a:rPr lang="en-US" altLang="en-US" sz="1800" i="1" dirty="0"/>
              <a:t>NSW</a:t>
            </a:r>
            <a:r>
              <a:rPr lang="en-US" altLang="en-US" sz="1800" dirty="0"/>
              <a:t> is consistent if</a:t>
            </a:r>
          </a:p>
          <a:p>
            <a:pPr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i="1" dirty="0"/>
              <a:t>SA=blue</a:t>
            </a:r>
            <a:r>
              <a:rPr lang="en-US" altLang="en-US" sz="1800" dirty="0"/>
              <a:t> and </a:t>
            </a:r>
            <a:r>
              <a:rPr lang="en-US" altLang="en-US" sz="1800" i="1" dirty="0"/>
              <a:t>NSW=red</a:t>
            </a:r>
            <a:endParaRPr lang="en-US" altLang="en-US" sz="1800" dirty="0"/>
          </a:p>
        </p:txBody>
      </p:sp>
      <p:pic>
        <p:nvPicPr>
          <p:cNvPr id="87045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62900" y="1350961"/>
            <a:ext cx="2843213" cy="24384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81828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4471"/>
            <a:ext cx="12191999" cy="1131794"/>
          </a:xfrm>
        </p:spPr>
        <p:txBody>
          <a:bodyPr/>
          <a:lstStyle/>
          <a:p>
            <a:pPr algn="ctr"/>
            <a:r>
              <a:rPr lang="en-US" altLang="en-US" sz="3618" dirty="0"/>
              <a:t>Search formulation of the queens puzzle</a:t>
            </a:r>
            <a:endParaRPr lang="en-US" altLang="en-US" sz="2206" dirty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01578" y="729784"/>
            <a:ext cx="9231952" cy="4514569"/>
          </a:xfrm>
        </p:spPr>
        <p:txBody>
          <a:bodyPr>
            <a:normAutofit/>
          </a:bodyPr>
          <a:lstStyle/>
          <a:p>
            <a:pPr marL="302575" indent="-302575">
              <a:lnSpc>
                <a:spcPct val="10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</a:rPr>
              <a:t>Successors</a:t>
            </a:r>
            <a:r>
              <a:rPr lang="en-US" altLang="en-US" sz="2000" dirty="0">
                <a:latin typeface="Times New Roman" panose="02020603050405020304" pitchFamily="18" charset="0"/>
              </a:rPr>
              <a:t>: all valid ways of placing additional queen on the board; </a:t>
            </a:r>
            <a:r>
              <a:rPr lang="en-US" altLang="en-US" sz="2000" b="1" dirty="0">
                <a:latin typeface="Times New Roman" panose="02020603050405020304" pitchFamily="18" charset="0"/>
              </a:rPr>
              <a:t>goal</a:t>
            </a:r>
            <a:r>
              <a:rPr lang="en-US" altLang="en-US" sz="2000" dirty="0">
                <a:latin typeface="Times New Roman" panose="02020603050405020304" pitchFamily="18" charset="0"/>
              </a:rPr>
              <a:t>: eight queens placed</a:t>
            </a:r>
          </a:p>
        </p:txBody>
      </p:sp>
      <p:graphicFrame>
        <p:nvGraphicFramePr>
          <p:cNvPr id="1884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96601"/>
              </p:ext>
            </p:extLst>
          </p:nvPr>
        </p:nvGraphicFramePr>
        <p:xfrm>
          <a:off x="4953000" y="1658471"/>
          <a:ext cx="1748120" cy="1979408"/>
        </p:xfrm>
        <a:graphic>
          <a:graphicData uri="http://schemas.openxmlformats.org/drawingml/2006/table">
            <a:tbl>
              <a:tblPr/>
              <a:tblGrid>
                <a:gridCol w="218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8503" name="Line 87"/>
          <p:cNvSpPr>
            <a:spLocks noChangeShapeType="1"/>
          </p:cNvSpPr>
          <p:nvPr/>
        </p:nvSpPr>
        <p:spPr bwMode="auto">
          <a:xfrm flipH="1">
            <a:off x="3003176" y="3630706"/>
            <a:ext cx="1748118" cy="80682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588" dirty="0"/>
          </a:p>
        </p:txBody>
      </p:sp>
      <p:graphicFrame>
        <p:nvGraphicFramePr>
          <p:cNvPr id="188504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348726"/>
              </p:ext>
            </p:extLst>
          </p:nvPr>
        </p:nvGraphicFramePr>
        <p:xfrm>
          <a:off x="3406588" y="4572000"/>
          <a:ext cx="1748120" cy="1979408"/>
        </p:xfrm>
        <a:graphic>
          <a:graphicData uri="http://schemas.openxmlformats.org/drawingml/2006/table">
            <a:tbl>
              <a:tblPr/>
              <a:tblGrid>
                <a:gridCol w="218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8587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921103"/>
              </p:ext>
            </p:extLst>
          </p:nvPr>
        </p:nvGraphicFramePr>
        <p:xfrm>
          <a:off x="1658470" y="4572000"/>
          <a:ext cx="1748120" cy="1979408"/>
        </p:xfrm>
        <a:graphic>
          <a:graphicData uri="http://schemas.openxmlformats.org/drawingml/2006/table">
            <a:tbl>
              <a:tblPr/>
              <a:tblGrid>
                <a:gridCol w="218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8670" name="Line 254"/>
          <p:cNvSpPr>
            <a:spLocks noChangeShapeType="1"/>
          </p:cNvSpPr>
          <p:nvPr/>
        </p:nvSpPr>
        <p:spPr bwMode="auto">
          <a:xfrm flipH="1">
            <a:off x="4549588" y="3697941"/>
            <a:ext cx="672353" cy="80682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588" dirty="0"/>
          </a:p>
        </p:txBody>
      </p:sp>
      <p:graphicFrame>
        <p:nvGraphicFramePr>
          <p:cNvPr id="188923" name="Group 5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105734"/>
              </p:ext>
            </p:extLst>
          </p:nvPr>
        </p:nvGraphicFramePr>
        <p:xfrm>
          <a:off x="8785412" y="4572000"/>
          <a:ext cx="1748120" cy="1979408"/>
        </p:xfrm>
        <a:graphic>
          <a:graphicData uri="http://schemas.openxmlformats.org/drawingml/2006/table">
            <a:tbl>
              <a:tblPr/>
              <a:tblGrid>
                <a:gridCol w="218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9255" name="Group 8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0548"/>
              </p:ext>
            </p:extLst>
          </p:nvPr>
        </p:nvGraphicFramePr>
        <p:xfrm>
          <a:off x="7037294" y="4572000"/>
          <a:ext cx="1748120" cy="1979408"/>
        </p:xfrm>
        <a:graphic>
          <a:graphicData uri="http://schemas.openxmlformats.org/drawingml/2006/table">
            <a:tbl>
              <a:tblPr/>
              <a:tblGrid>
                <a:gridCol w="218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9423" name="Group 10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30559"/>
              </p:ext>
            </p:extLst>
          </p:nvPr>
        </p:nvGraphicFramePr>
        <p:xfrm>
          <a:off x="5221941" y="4572000"/>
          <a:ext cx="1748120" cy="1979408"/>
        </p:xfrm>
        <a:graphic>
          <a:graphicData uri="http://schemas.openxmlformats.org/drawingml/2006/table">
            <a:tbl>
              <a:tblPr/>
              <a:tblGrid>
                <a:gridCol w="218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85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426"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4000"/>
                        </a:lnSpc>
                        <a:spcBef>
                          <a:spcPts val="900"/>
                        </a:spcBef>
                        <a:buFont typeface="Arial" panose="020B0604020202020204" pitchFamily="34" charset="0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95300" indent="-38100" algn="l">
                        <a:lnSpc>
                          <a:spcPct val="12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19175" indent="-104775" algn="l">
                        <a:lnSpc>
                          <a:spcPct val="124000"/>
                        </a:lnSpc>
                        <a:spcBef>
                          <a:spcPts val="675"/>
                        </a:spcBef>
                        <a:buFont typeface="Arial" panose="020B0604020202020204" pitchFamily="34" charset="0"/>
                        <a:defRPr sz="23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520825" indent="-149225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38350" indent="-209550" algn="l">
                        <a:lnSpc>
                          <a:spcPct val="124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955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527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099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67150" indent="-209550" defTabSz="457200" fontAlgn="base">
                        <a:lnSpc>
                          <a:spcPct val="124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0682" marR="80682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9424" name="Line 1008"/>
          <p:cNvSpPr>
            <a:spLocks noChangeShapeType="1"/>
          </p:cNvSpPr>
          <p:nvPr/>
        </p:nvSpPr>
        <p:spPr bwMode="auto">
          <a:xfrm>
            <a:off x="6028765" y="3697941"/>
            <a:ext cx="67235" cy="739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588" dirty="0"/>
          </a:p>
        </p:txBody>
      </p:sp>
      <p:sp>
        <p:nvSpPr>
          <p:cNvPr id="189425" name="Line 1009"/>
          <p:cNvSpPr>
            <a:spLocks noChangeShapeType="1"/>
          </p:cNvSpPr>
          <p:nvPr/>
        </p:nvSpPr>
        <p:spPr bwMode="auto">
          <a:xfrm>
            <a:off x="6768353" y="3697941"/>
            <a:ext cx="941294" cy="739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588" dirty="0"/>
          </a:p>
        </p:txBody>
      </p:sp>
      <p:sp>
        <p:nvSpPr>
          <p:cNvPr id="189426" name="Line 1010"/>
          <p:cNvSpPr>
            <a:spLocks noChangeShapeType="1"/>
          </p:cNvSpPr>
          <p:nvPr/>
        </p:nvSpPr>
        <p:spPr bwMode="auto">
          <a:xfrm>
            <a:off x="7104529" y="3630706"/>
            <a:ext cx="2084294" cy="80682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588" dirty="0"/>
          </a:p>
        </p:txBody>
      </p:sp>
    </p:spTree>
    <p:extLst>
      <p:ext uri="{BB962C8B-B14F-4D97-AF65-F5344CB8AC3E}">
        <p14:creationId xmlns:p14="http://schemas.microsoft.com/office/powerpoint/2010/main" val="154744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503" grpId="0" animBg="1"/>
      <p:bldP spid="188670" grpId="0" animBg="1"/>
      <p:bldP spid="189424" grpId="0" animBg="1"/>
      <p:bldP spid="189425" grpId="0" animBg="1"/>
      <p:bldP spid="18942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609600"/>
          </a:xfrm>
        </p:spPr>
        <p:txBody>
          <a:bodyPr/>
          <a:lstStyle/>
          <a:p>
            <a:pPr algn="ctr"/>
            <a:r>
              <a:rPr lang="en-US" altLang="en-US" dirty="0"/>
              <a:t>Arc consistency</a:t>
            </a:r>
          </a:p>
        </p:txBody>
      </p:sp>
      <p:pic>
        <p:nvPicPr>
          <p:cNvPr id="8909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4475" y="1588294"/>
            <a:ext cx="4876800" cy="150971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9091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2171700" y="3952875"/>
            <a:ext cx="7848600" cy="24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i="1" dirty="0"/>
              <a:t>X </a:t>
            </a:r>
            <a:r>
              <a:rPr lang="en-US" altLang="en-US" sz="1800" i="1" dirty="0">
                <a:sym typeface="Symbol" panose="05050102010706020507" pitchFamily="18" charset="2"/>
              </a:rPr>
              <a:t> </a:t>
            </a:r>
            <a:r>
              <a:rPr lang="en-US" altLang="en-US" sz="1800" i="1" dirty="0"/>
              <a:t>Y</a:t>
            </a:r>
            <a:r>
              <a:rPr lang="en-US" altLang="en-US" sz="1800" dirty="0"/>
              <a:t> is consistent </a:t>
            </a:r>
            <a:r>
              <a:rPr lang="en-US" altLang="en-US" sz="1800" dirty="0" err="1"/>
              <a:t>iff</a:t>
            </a:r>
            <a:endParaRPr lang="en-US" alt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/>
              <a:t>		for </a:t>
            </a:r>
            <a:r>
              <a:rPr lang="en-US" altLang="en-US" sz="1800" i="1" dirty="0"/>
              <a:t>every</a:t>
            </a:r>
            <a:r>
              <a:rPr lang="en-US" altLang="en-US" sz="1800" dirty="0"/>
              <a:t> value </a:t>
            </a:r>
            <a:r>
              <a:rPr lang="en-US" altLang="en-US" sz="1800" i="1" dirty="0"/>
              <a:t>x</a:t>
            </a:r>
            <a:r>
              <a:rPr lang="en-US" altLang="en-US" sz="1800" dirty="0"/>
              <a:t> of </a:t>
            </a:r>
            <a:r>
              <a:rPr lang="en-US" altLang="en-US" sz="1800" i="1" dirty="0"/>
              <a:t>X</a:t>
            </a:r>
            <a:r>
              <a:rPr lang="en-US" altLang="en-US" sz="1800" dirty="0"/>
              <a:t> there is some value </a:t>
            </a:r>
            <a:r>
              <a:rPr lang="en-US" altLang="en-US" sz="1800" i="1" dirty="0"/>
              <a:t>y</a:t>
            </a:r>
            <a:r>
              <a:rPr lang="en-US" altLang="en-US" sz="1800" dirty="0"/>
              <a:t> consistent with </a:t>
            </a:r>
            <a:r>
              <a:rPr lang="en-US" altLang="en-US" sz="1800" i="1" dirty="0"/>
              <a:t>x</a:t>
            </a: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i="1" dirty="0"/>
              <a:t>NSW </a:t>
            </a:r>
            <a:r>
              <a:rPr lang="en-US" altLang="en-US" sz="1800" i="1" dirty="0">
                <a:sym typeface="Symbol" panose="05050102010706020507" pitchFamily="18" charset="2"/>
              </a:rPr>
              <a:t> </a:t>
            </a:r>
            <a:r>
              <a:rPr lang="en-US" altLang="en-US" sz="1800" i="1" dirty="0"/>
              <a:t>SA</a:t>
            </a:r>
            <a:r>
              <a:rPr lang="en-US" altLang="en-US" sz="1800" dirty="0"/>
              <a:t> is consistent if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i="1" dirty="0"/>
              <a:t>NSW=red</a:t>
            </a:r>
            <a:r>
              <a:rPr lang="en-US" altLang="en-US" sz="1800" dirty="0"/>
              <a:t> and </a:t>
            </a:r>
            <a:r>
              <a:rPr lang="en-US" altLang="en-US" sz="1800" i="1" dirty="0"/>
              <a:t>SA=blue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i="1" dirty="0"/>
              <a:t>		NSW=blue and SA=???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i="1" dirty="0"/>
          </a:p>
        </p:txBody>
      </p:sp>
      <p:pic>
        <p:nvPicPr>
          <p:cNvPr id="89093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26326" y="1181100"/>
            <a:ext cx="2843213" cy="24384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074113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Arc consistency</a:t>
            </a:r>
          </a:p>
        </p:txBody>
      </p:sp>
      <p:pic>
        <p:nvPicPr>
          <p:cNvPr id="9114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447800"/>
            <a:ext cx="4953000" cy="15827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1139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1981200" y="3971925"/>
            <a:ext cx="6792930" cy="24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Can enforce arc-consistency: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/>
              <a:t>		NSW </a:t>
            </a:r>
            <a:r>
              <a:rPr lang="en-US" altLang="en-US" sz="1600" dirty="0">
                <a:sym typeface="Wingdings" panose="05000000000000000000" pitchFamily="2" charset="2"/>
              </a:rPr>
              <a:t> SA</a:t>
            </a:r>
            <a:r>
              <a:rPr lang="en-US" altLang="en-US" sz="1600" dirty="0"/>
              <a:t> can be made consistent by removing </a:t>
            </a:r>
            <a:r>
              <a:rPr lang="en-US" altLang="en-US" sz="1600" i="1" dirty="0"/>
              <a:t>blue</a:t>
            </a:r>
            <a:r>
              <a:rPr lang="en-US" altLang="en-US" sz="1600" dirty="0"/>
              <a:t> from </a:t>
            </a:r>
            <a:r>
              <a:rPr lang="en-US" altLang="en-US" sz="1600" i="1" dirty="0"/>
              <a:t>NSW</a:t>
            </a:r>
            <a:endParaRPr lang="en-US" altLang="en-US" sz="1400" i="1" dirty="0"/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1600" dirty="0"/>
              <a:t>Continue to propagate constraints….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Check </a:t>
            </a:r>
            <a:r>
              <a:rPr lang="en-US" altLang="en-US" i="1" dirty="0"/>
              <a:t>V 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NSW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Not consistent for V = red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Remove red from </a:t>
            </a:r>
            <a:r>
              <a:rPr lang="en-US" altLang="en-US" i="1" dirty="0"/>
              <a:t>V</a:t>
            </a:r>
          </a:p>
        </p:txBody>
      </p:sp>
      <p:pic>
        <p:nvPicPr>
          <p:cNvPr id="91141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54901" y="1143000"/>
            <a:ext cx="2843213" cy="24384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991430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Arc consistency</a:t>
            </a:r>
          </a:p>
        </p:txBody>
      </p:sp>
      <p:pic>
        <p:nvPicPr>
          <p:cNvPr id="9318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604963"/>
            <a:ext cx="4343400" cy="13589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3187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2133600" y="3286126"/>
            <a:ext cx="7848600" cy="289560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i="1" dirty="0"/>
              <a:t> </a:t>
            </a:r>
            <a:r>
              <a:rPr lang="en-US" altLang="en-US" sz="1800" dirty="0"/>
              <a:t>Continue to propagate constraints….</a:t>
            </a:r>
          </a:p>
          <a:p>
            <a:endParaRPr lang="en-US" altLang="en-US" sz="1800" i="1" dirty="0"/>
          </a:p>
          <a:p>
            <a:r>
              <a:rPr lang="en-US" altLang="en-US" sz="1800" i="1" dirty="0"/>
              <a:t>SA </a:t>
            </a:r>
            <a:r>
              <a:rPr lang="en-US" altLang="en-US" sz="1800" i="1" dirty="0">
                <a:sym typeface="Symbol" panose="05050102010706020507" pitchFamily="18" charset="2"/>
              </a:rPr>
              <a:t> </a:t>
            </a:r>
            <a:r>
              <a:rPr lang="en-US" altLang="en-US" sz="1800" i="1" dirty="0"/>
              <a:t>NT</a:t>
            </a:r>
            <a:r>
              <a:rPr lang="en-US" altLang="en-US" sz="1800" dirty="0"/>
              <a:t> is not consistent</a:t>
            </a:r>
          </a:p>
          <a:p>
            <a:pPr lvl="1"/>
            <a:r>
              <a:rPr lang="en-US" altLang="en-US" sz="1800" dirty="0"/>
              <a:t>and cannot be made consistent</a:t>
            </a:r>
          </a:p>
          <a:p>
            <a:endParaRPr lang="en-US" altLang="en-US" sz="1800" dirty="0"/>
          </a:p>
          <a:p>
            <a:r>
              <a:rPr lang="en-US" altLang="en-US" sz="1800" dirty="0"/>
              <a:t>Arc consistency detects failure earlier than FC</a:t>
            </a:r>
          </a:p>
          <a:p>
            <a:endParaRPr lang="en-US" altLang="en-US" sz="1800" dirty="0"/>
          </a:p>
        </p:txBody>
      </p:sp>
      <p:pic>
        <p:nvPicPr>
          <p:cNvPr id="93189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07276" y="1604963"/>
            <a:ext cx="2843213" cy="24384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689691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en-US" altLang="en-US" dirty="0"/>
              <a:t>Arc consistency checking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8655" y="1182686"/>
            <a:ext cx="9010437" cy="5074275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Can be run as a preprocessor or after each assignment  </a:t>
            </a:r>
          </a:p>
          <a:p>
            <a:pPr lvl="1"/>
            <a:r>
              <a:rPr lang="en-US" altLang="en-US" dirty="0"/>
              <a:t>Or as preprocessing before search starts</a:t>
            </a:r>
          </a:p>
          <a:p>
            <a:r>
              <a:rPr lang="en-US" altLang="en-US" sz="2000" dirty="0"/>
              <a:t>AC must be run repeatedly until no inconsistency remains</a:t>
            </a:r>
          </a:p>
          <a:p>
            <a:r>
              <a:rPr lang="en-US" altLang="en-US" sz="2000" dirty="0"/>
              <a:t>Trade-off</a:t>
            </a:r>
          </a:p>
          <a:p>
            <a:pPr lvl="1"/>
            <a:r>
              <a:rPr lang="en-US" altLang="en-US" dirty="0"/>
              <a:t>Requires some overhead, but generally more effective than direct search</a:t>
            </a:r>
          </a:p>
          <a:p>
            <a:pPr lvl="1"/>
            <a:r>
              <a:rPr lang="en-US" altLang="en-US" dirty="0"/>
              <a:t>In effect it can eliminate large (inconsistent) parts of the state space more effectively than search can</a:t>
            </a:r>
          </a:p>
          <a:p>
            <a:r>
              <a:rPr lang="en-US" altLang="en-US" sz="2000" dirty="0"/>
              <a:t>Need a systematic method for arc-checking 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i="1" dirty="0"/>
              <a:t>X</a:t>
            </a:r>
            <a:r>
              <a:rPr lang="en-US" altLang="en-US" dirty="0"/>
              <a:t> loses a value, neighbors of </a:t>
            </a:r>
            <a:r>
              <a:rPr lang="en-US" altLang="en-US" i="1" dirty="0"/>
              <a:t>X</a:t>
            </a:r>
            <a:r>
              <a:rPr lang="en-US" altLang="en-US" dirty="0"/>
              <a:t> need to be rechecked:</a:t>
            </a:r>
          </a:p>
          <a:p>
            <a:pPr>
              <a:buFontTx/>
              <a:buNone/>
            </a:pPr>
            <a:r>
              <a:rPr lang="en-US" altLang="en-US" sz="2000" dirty="0"/>
              <a:t>    		i.e. incoming arcs can become inconsistent again </a:t>
            </a:r>
          </a:p>
          <a:p>
            <a:pPr>
              <a:buFontTx/>
              <a:buNone/>
            </a:pPr>
            <a:r>
              <a:rPr lang="en-US" altLang="en-US" sz="2000" dirty="0"/>
              <a:t>    		(outgoing arcs will stay consistent).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55909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5121" y="0"/>
            <a:ext cx="9905998" cy="1201739"/>
          </a:xfrm>
        </p:spPr>
        <p:txBody>
          <a:bodyPr/>
          <a:lstStyle/>
          <a:p>
            <a:pPr eaLnBrk="1" hangingPunct="1"/>
            <a:r>
              <a:rPr lang="en-US" dirty="0"/>
              <a:t>Enforcing Arc Consistency in a CSP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6583" y="1309956"/>
            <a:ext cx="7482324" cy="445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en-US" altLang="en-US" dirty="0"/>
              <a:t>Complexity of AC-3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1962" y="1725612"/>
            <a:ext cx="8326437" cy="354171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A binary CSP has at most n</a:t>
            </a:r>
            <a:r>
              <a:rPr lang="en-US" altLang="en-US" baseline="30000" dirty="0"/>
              <a:t>2</a:t>
            </a:r>
            <a:r>
              <a:rPr lang="en-US" altLang="en-US" dirty="0"/>
              <a:t> arcs</a:t>
            </a:r>
          </a:p>
          <a:p>
            <a:endParaRPr lang="en-US" altLang="en-US" dirty="0"/>
          </a:p>
          <a:p>
            <a:r>
              <a:rPr lang="en-US" altLang="en-US" dirty="0"/>
              <a:t>Each arc can be inserted in the queue d times (worst case)</a:t>
            </a:r>
          </a:p>
          <a:p>
            <a:pPr lvl="1"/>
            <a:r>
              <a:rPr lang="en-US" altLang="en-US" dirty="0"/>
              <a:t>(X, Y): only d values of X to delete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Consistency of an arc can be checked in O(d</a:t>
            </a:r>
            <a:r>
              <a:rPr lang="en-US" altLang="en-US" baseline="30000" dirty="0"/>
              <a:t>2</a:t>
            </a:r>
            <a:r>
              <a:rPr lang="en-US" altLang="en-US" dirty="0"/>
              <a:t>) time </a:t>
            </a:r>
          </a:p>
          <a:p>
            <a:endParaRPr lang="en-US" altLang="en-US" dirty="0"/>
          </a:p>
          <a:p>
            <a:r>
              <a:rPr lang="en-US" altLang="en-US" dirty="0"/>
              <a:t>Complexity is O(n</a:t>
            </a:r>
            <a:r>
              <a:rPr lang="en-US" altLang="en-US" baseline="30000" dirty="0"/>
              <a:t>2</a:t>
            </a:r>
            <a:r>
              <a:rPr lang="en-US" altLang="en-US" dirty="0"/>
              <a:t> d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9326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12192001" cy="1478570"/>
          </a:xfrm>
        </p:spPr>
        <p:txBody>
          <a:bodyPr/>
          <a:lstStyle/>
          <a:p>
            <a:pPr algn="ctr"/>
            <a:r>
              <a:rPr lang="en-US" altLang="en-US" dirty="0"/>
              <a:t>K-consistency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0676" y="1355280"/>
            <a:ext cx="9905999" cy="439102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Arc consistency does not detect all inconsistencies: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Partial assignment </a:t>
            </a:r>
            <a:r>
              <a:rPr lang="en-US" altLang="en-US" i="1" dirty="0"/>
              <a:t>{WA=red, NSW=red}</a:t>
            </a:r>
            <a:r>
              <a:rPr lang="en-US" altLang="en-US" dirty="0"/>
              <a:t> is inconsistent.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Stronger forms of propagation can be defined using the notion of k-consistency.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 A CSP is k-consistent if for any set of k-1 variables and for any consistent assignment to those variables, a consistent value can always be assigned to any kth variable.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 1-consistency = node-consistency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 2-consistency = arc-consistency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 3-consistency = path-consistency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Strongly k-consistent: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k-consistent for all values  {k, k-1, …2, 1}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1468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en-US" altLang="en-US" dirty="0"/>
              <a:t>Trade-offs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4976" y="1900165"/>
            <a:ext cx="9905999" cy="354171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Running stronger consistency checks…</a:t>
            </a:r>
          </a:p>
          <a:p>
            <a:pPr lvl="1"/>
            <a:r>
              <a:rPr lang="en-US" altLang="en-US" sz="2400" dirty="0"/>
              <a:t>Takes more time</a:t>
            </a:r>
          </a:p>
          <a:p>
            <a:pPr lvl="1"/>
            <a:r>
              <a:rPr lang="en-US" altLang="en-US" sz="2400" dirty="0"/>
              <a:t>But will reduce branching factor and detect more inconsistent partial assignments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No “free lunch”  </a:t>
            </a:r>
          </a:p>
          <a:p>
            <a:pPr lvl="2"/>
            <a:r>
              <a:rPr lang="en-US" altLang="en-US" sz="2000" dirty="0"/>
              <a:t>In worst case n-consistency takes exponential time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58667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46" y="104811"/>
            <a:ext cx="10636445" cy="117945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Ordering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6478" y="1846841"/>
            <a:ext cx="8218054" cy="394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4912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1" y="0"/>
            <a:ext cx="9905998" cy="117125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Backtracking Search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096784" y="5241533"/>
            <a:ext cx="8229600" cy="1171254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1" dirty="0"/>
              <a:t>Backtracking = DFS + variable-ordering + fail-on-violation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1" dirty="0"/>
              <a:t>What are the choice points?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6784" y="1171254"/>
            <a:ext cx="7848600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2EE644-EC17-4D60-BEBB-003883C30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684" y="2509783"/>
            <a:ext cx="7105008" cy="264239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2" y="38468"/>
            <a:ext cx="9905998" cy="1180413"/>
          </a:xfrm>
        </p:spPr>
        <p:txBody>
          <a:bodyPr/>
          <a:lstStyle/>
          <a:p>
            <a:pPr eaLnBrk="1" hangingPunct="1"/>
            <a:r>
              <a:rPr lang="en-US" sz="4000" dirty="0"/>
              <a:t>Constraint Satisfaction Problems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83924" y="1218881"/>
            <a:ext cx="60960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Standard search problems: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State is a “black box”: arbitrary data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Goal test can be any function over states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Successor function can also be anything</a:t>
            </a:r>
          </a:p>
          <a:p>
            <a:pPr lvl="1" eaLnBrk="1" hangingPunct="1">
              <a:lnSpc>
                <a:spcPct val="80000"/>
              </a:lnSpc>
            </a:pPr>
            <a:endParaRPr lang="en-US" sz="19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Constraint satisfaction problems (CSPs):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A special subset of search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State is defined by </a:t>
            </a:r>
            <a:r>
              <a:rPr lang="en-US" sz="1900" dirty="0">
                <a:solidFill>
                  <a:srgbClr val="FFC000"/>
                </a:solidFill>
              </a:rPr>
              <a:t>variables </a:t>
            </a:r>
            <a:r>
              <a:rPr lang="en-US" sz="2000" b="1" i="1" dirty="0">
                <a:solidFill>
                  <a:srgbClr val="FFC000"/>
                </a:solidFill>
                <a:latin typeface="Times New Roman" pitchFamily="18" charset="0"/>
              </a:rPr>
              <a:t>X</a:t>
            </a:r>
            <a:r>
              <a:rPr lang="en-US" sz="2000" b="1" i="1" baseline="-25000" dirty="0">
                <a:solidFill>
                  <a:srgbClr val="FFC000"/>
                </a:solidFill>
                <a:latin typeface="Times New Roman" pitchFamily="18" charset="0"/>
              </a:rPr>
              <a:t>i</a:t>
            </a:r>
            <a:r>
              <a:rPr lang="en-US" sz="1900" dirty="0">
                <a:solidFill>
                  <a:srgbClr val="FFC000"/>
                </a:solidFill>
              </a:rPr>
              <a:t>  </a:t>
            </a:r>
            <a:r>
              <a:rPr lang="en-US" sz="1900" dirty="0"/>
              <a:t>with values from a </a:t>
            </a:r>
            <a:r>
              <a:rPr lang="en-US" sz="1900" dirty="0">
                <a:solidFill>
                  <a:srgbClr val="FFC000"/>
                </a:solidFill>
              </a:rPr>
              <a:t>domain </a:t>
            </a:r>
            <a:r>
              <a:rPr lang="en-US" sz="2000" b="1" i="1" dirty="0">
                <a:solidFill>
                  <a:srgbClr val="FFC000"/>
                </a:solidFill>
                <a:latin typeface="Times New Roman" pitchFamily="18" charset="0"/>
              </a:rPr>
              <a:t>D </a:t>
            </a:r>
            <a:r>
              <a:rPr lang="en-US" sz="1900" dirty="0"/>
              <a:t>(sometimes </a:t>
            </a:r>
            <a:r>
              <a:rPr lang="en-US" sz="2000" b="1" i="1" dirty="0">
                <a:latin typeface="Times New Roman" pitchFamily="18" charset="0"/>
              </a:rPr>
              <a:t>D</a:t>
            </a:r>
            <a:r>
              <a:rPr lang="en-US" sz="1900" dirty="0"/>
              <a:t> depends on </a:t>
            </a:r>
            <a:r>
              <a:rPr lang="en-US" sz="2000" b="1" i="1" dirty="0" err="1">
                <a:latin typeface="Times New Roman" pitchFamily="18" charset="0"/>
              </a:rPr>
              <a:t>i</a:t>
            </a:r>
            <a:r>
              <a:rPr lang="en-US" sz="1900" dirty="0"/>
              <a:t>)</a:t>
            </a:r>
            <a:endParaRPr lang="en-US" sz="1900" i="1" baseline="-25000" dirty="0">
              <a:solidFill>
                <a:srgbClr val="CC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Goal test is a </a:t>
            </a:r>
            <a:r>
              <a:rPr lang="en-US" sz="1900" dirty="0">
                <a:solidFill>
                  <a:srgbClr val="FFC000"/>
                </a:solidFill>
              </a:rPr>
              <a:t>set of constraints </a:t>
            </a:r>
            <a:r>
              <a:rPr lang="en-US" sz="1900" dirty="0"/>
              <a:t>specifying allowable combinations of values for subsets of variables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Allows useful general-purpose algorithms with more power than standard search algorithms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2400" y="1159072"/>
            <a:ext cx="3505200" cy="2726810"/>
          </a:xfrm>
          <a:prstGeom prst="rect">
            <a:avLst/>
          </a:prstGeom>
          <a:noFill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7602" y="4267201"/>
            <a:ext cx="4320801" cy="20002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609600"/>
          </a:xfrm>
        </p:spPr>
        <p:txBody>
          <a:bodyPr/>
          <a:lstStyle/>
          <a:p>
            <a:pPr algn="ctr"/>
            <a:r>
              <a:rPr lang="en-US" altLang="en-US" dirty="0"/>
              <a:t>Minimum remaining values (MRV)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839074" y="1150707"/>
            <a:ext cx="8959065" cy="50934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i="1" dirty="0"/>
              <a:t>Heuristic Rule</a:t>
            </a:r>
            <a:r>
              <a:rPr lang="en-US" altLang="en-US" sz="2800" dirty="0"/>
              <a:t>: choose variable with the fewest legal moves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a.k.a. most constrained variable heuristic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will immediately detect failure if X has no legal values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/>
          </a:p>
        </p:txBody>
      </p:sp>
      <p:pic>
        <p:nvPicPr>
          <p:cNvPr id="4608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6467" y="3135134"/>
            <a:ext cx="8959065" cy="21717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997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609600"/>
          </a:xfrm>
        </p:spPr>
        <p:txBody>
          <a:bodyPr/>
          <a:lstStyle/>
          <a:p>
            <a:pPr algn="ctr"/>
            <a:r>
              <a:rPr lang="en-US" altLang="en-US"/>
              <a:t>Degree heuristic for the initial variable</a:t>
            </a:r>
            <a:endParaRPr lang="en-US" alt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800545" y="1217528"/>
            <a:ext cx="6953036" cy="2416175"/>
          </a:xfrm>
        </p:spPr>
        <p:txBody>
          <a:bodyPr>
            <a:normAutofit/>
          </a:bodyPr>
          <a:lstStyle/>
          <a:p>
            <a:r>
              <a:rPr lang="en-US" altLang="en-US" sz="2000" i="1" dirty="0"/>
              <a:t>Heuristic Rule</a:t>
            </a:r>
            <a:r>
              <a:rPr lang="en-US" altLang="en-US" sz="2000" dirty="0"/>
              <a:t>: select variable that is involved in the largest number of constraints on other unassigned variables.</a:t>
            </a:r>
          </a:p>
          <a:p>
            <a:r>
              <a:rPr lang="en-US" altLang="en-US" sz="2000" dirty="0"/>
              <a:t>Degree heuristic can be useful as a tie breaker.</a:t>
            </a:r>
          </a:p>
          <a:p>
            <a:r>
              <a:rPr lang="en-US" altLang="en-US" sz="2000" i="1" dirty="0"/>
              <a:t>But, in what order should a variable’s values be tried?</a:t>
            </a:r>
          </a:p>
        </p:txBody>
      </p:sp>
      <p:pic>
        <p:nvPicPr>
          <p:cNvPr id="4813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0545" y="3936832"/>
            <a:ext cx="8822933" cy="2012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188238-6955-4104-B624-ECD8E7867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6552" y="1477362"/>
            <a:ext cx="2306926" cy="2013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33206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609600"/>
          </a:xfrm>
        </p:spPr>
        <p:txBody>
          <a:bodyPr/>
          <a:lstStyle/>
          <a:p>
            <a:pPr algn="ctr"/>
            <a:r>
              <a:rPr lang="en-US" altLang="en-US" dirty="0"/>
              <a:t>Least constraining value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726058" y="1074809"/>
            <a:ext cx="8846050" cy="50896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Value Ordering: Least Constraining Value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Given a choice of variable, choose the </a:t>
            </a:r>
            <a:r>
              <a:rPr lang="en-US" sz="2400" i="1" dirty="0"/>
              <a:t>least constraining value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I.e., the one that rules out the fewest values in the remaining variables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Note that it may take some computation to determine this!  (E.g., rerunning filtering)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Combining these ordering ideas makes1000 queens feasible</a:t>
            </a:r>
          </a:p>
          <a:p>
            <a:pPr lvl="1"/>
            <a:endParaRPr lang="en-US" altLang="en-US" sz="1600" i="1" dirty="0"/>
          </a:p>
        </p:txBody>
      </p:sp>
      <p:pic>
        <p:nvPicPr>
          <p:cNvPr id="5018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0858" y="3023705"/>
            <a:ext cx="7848600" cy="19875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313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en-US" altLang="en-US" dirty="0"/>
              <a:t>Iterative improvements: Local search for CSPs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7" y="1193604"/>
            <a:ext cx="9455203" cy="5320212"/>
          </a:xfrm>
        </p:spPr>
        <p:txBody>
          <a:bodyPr>
            <a:noAutofit/>
          </a:bodyPr>
          <a:lstStyle/>
          <a:p>
            <a:r>
              <a:rPr lang="en-US" dirty="0"/>
              <a:t>Tree search keeps unexplored alternatives on the fringe (ensures completeness)</a:t>
            </a:r>
          </a:p>
          <a:p>
            <a:r>
              <a:rPr lang="en-US" dirty="0"/>
              <a:t>Local search: improve a single option until you can’t make it better (no fringe!)</a:t>
            </a:r>
          </a:p>
          <a:p>
            <a:endParaRPr lang="en-US" dirty="0"/>
          </a:p>
          <a:p>
            <a:r>
              <a:rPr lang="en-US" dirty="0"/>
              <a:t>New successor function: local changes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Generally much faster and more memory efficient (but incomplete and suboptimal)</a:t>
            </a:r>
          </a:p>
          <a:p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70E7F6-2725-49FD-A700-810FBFE63E0B}"/>
              </a:ext>
            </a:extLst>
          </p:cNvPr>
          <p:cNvGrpSpPr/>
          <p:nvPr/>
        </p:nvGrpSpPr>
        <p:grpSpPr>
          <a:xfrm>
            <a:off x="6788650" y="3113734"/>
            <a:ext cx="3886200" cy="1994235"/>
            <a:chOff x="1981200" y="2209800"/>
            <a:chExt cx="5791200" cy="2971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FCC5885-3D0B-4761-A66D-EB4D82EA78AC}"/>
                </a:ext>
              </a:extLst>
            </p:cNvPr>
            <p:cNvSpPr/>
            <p:nvPr/>
          </p:nvSpPr>
          <p:spPr>
            <a:xfrm>
              <a:off x="1981200" y="3429000"/>
              <a:ext cx="609600" cy="6096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D10707-8AC4-4E66-A0E3-73079E49590B}"/>
                </a:ext>
              </a:extLst>
            </p:cNvPr>
            <p:cNvSpPr/>
            <p:nvPr/>
          </p:nvSpPr>
          <p:spPr>
            <a:xfrm>
              <a:off x="3200400" y="3429000"/>
              <a:ext cx="609600" cy="6096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5A2FE8-459D-4F6B-8F58-AACDBA45E9C2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590800" y="3733800"/>
              <a:ext cx="60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TP_tmp.png">
              <a:extLst>
                <a:ext uri="{FF2B5EF4-FFF2-40B4-BE49-F238E27FC236}">
                  <a16:creationId xmlns:a16="http://schemas.microsoft.com/office/drawing/2014/main" id="{2C714046-C879-4C5F-AADB-E60F022A688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/>
            <a:stretch>
              <a:fillRect/>
            </a:stretch>
          </p:blipFill>
          <p:spPr>
            <a:xfrm>
              <a:off x="2819400" y="3352800"/>
              <a:ext cx="178307" cy="254507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1CBFFBF-1CC2-4F94-9E0B-7B92FFC4126C}"/>
                </a:ext>
              </a:extLst>
            </p:cNvPr>
            <p:cNvSpPr/>
            <p:nvPr/>
          </p:nvSpPr>
          <p:spPr>
            <a:xfrm>
              <a:off x="5943600" y="3048000"/>
              <a:ext cx="609600" cy="6096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23E6EA-E315-4574-BCE3-705674FC5898}"/>
                </a:ext>
              </a:extLst>
            </p:cNvPr>
            <p:cNvSpPr/>
            <p:nvPr/>
          </p:nvSpPr>
          <p:spPr>
            <a:xfrm>
              <a:off x="7162800" y="3048000"/>
              <a:ext cx="609600" cy="609600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A4DF2BE-9BB9-4900-8C4B-9E8AECA9F4E6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6553200" y="3352800"/>
              <a:ext cx="60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TP_tmp.png">
              <a:extLst>
                <a:ext uri="{FF2B5EF4-FFF2-40B4-BE49-F238E27FC236}">
                  <a16:creationId xmlns:a16="http://schemas.microsoft.com/office/drawing/2014/main" id="{0B15E57C-D360-4C86-93FC-2FD8171DF16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/>
            <a:stretch>
              <a:fillRect/>
            </a:stretch>
          </p:blipFill>
          <p:spPr>
            <a:xfrm>
              <a:off x="6781800" y="2971800"/>
              <a:ext cx="178307" cy="254507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6A22BFF-392C-4C1A-82D9-F7B4C5967180}"/>
                </a:ext>
              </a:extLst>
            </p:cNvPr>
            <p:cNvSpPr/>
            <p:nvPr/>
          </p:nvSpPr>
          <p:spPr>
            <a:xfrm>
              <a:off x="5943600" y="3810000"/>
              <a:ext cx="609600" cy="6096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33890CA-1FA9-4DA4-8D3D-605A4971502F}"/>
                </a:ext>
              </a:extLst>
            </p:cNvPr>
            <p:cNvSpPr/>
            <p:nvPr/>
          </p:nvSpPr>
          <p:spPr>
            <a:xfrm>
              <a:off x="7162800" y="3810000"/>
              <a:ext cx="609600" cy="6096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890C40D-5D85-49C1-B427-30416AC23C26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6553200" y="4114800"/>
              <a:ext cx="60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TP_tmp.png">
              <a:extLst>
                <a:ext uri="{FF2B5EF4-FFF2-40B4-BE49-F238E27FC236}">
                  <a16:creationId xmlns:a16="http://schemas.microsoft.com/office/drawing/2014/main" id="{CD663B6E-C347-4419-84FD-FC55E5E0BD3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/>
            <a:stretch>
              <a:fillRect/>
            </a:stretch>
          </p:blipFill>
          <p:spPr>
            <a:xfrm>
              <a:off x="6781800" y="3733800"/>
              <a:ext cx="178307" cy="254507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0CBE79-A14D-46C4-A04C-7BE9FC3B3D62}"/>
                </a:ext>
              </a:extLst>
            </p:cNvPr>
            <p:cNvSpPr/>
            <p:nvPr/>
          </p:nvSpPr>
          <p:spPr>
            <a:xfrm>
              <a:off x="5943600" y="4572000"/>
              <a:ext cx="609600" cy="609600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5E9A30-04A5-4B52-898D-A2BF662F177F}"/>
                </a:ext>
              </a:extLst>
            </p:cNvPr>
            <p:cNvSpPr/>
            <p:nvPr/>
          </p:nvSpPr>
          <p:spPr>
            <a:xfrm>
              <a:off x="7162800" y="4572000"/>
              <a:ext cx="609600" cy="6096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180AEC2-63BF-43F9-AC03-D3370621614A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>
              <a:off x="6553200" y="4876800"/>
              <a:ext cx="60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 descr="TP_tmp.png">
              <a:extLst>
                <a:ext uri="{FF2B5EF4-FFF2-40B4-BE49-F238E27FC236}">
                  <a16:creationId xmlns:a16="http://schemas.microsoft.com/office/drawing/2014/main" id="{8D68656A-618D-46EE-8117-7F9511655E5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/>
            <a:stretch>
              <a:fillRect/>
            </a:stretch>
          </p:blipFill>
          <p:spPr>
            <a:xfrm>
              <a:off x="6781800" y="4495800"/>
              <a:ext cx="178307" cy="254507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CCC6940-0CC3-4678-9BA3-ECB01FE8226C}"/>
                </a:ext>
              </a:extLst>
            </p:cNvPr>
            <p:cNvCxnSpPr/>
            <p:nvPr/>
          </p:nvCxnSpPr>
          <p:spPr>
            <a:xfrm flipV="1">
              <a:off x="4114800" y="3352800"/>
              <a:ext cx="152400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7ED4BF3-A58F-46A9-AA4C-1E03677208DC}"/>
                </a:ext>
              </a:extLst>
            </p:cNvPr>
            <p:cNvCxnSpPr/>
            <p:nvPr/>
          </p:nvCxnSpPr>
          <p:spPr>
            <a:xfrm flipV="1">
              <a:off x="4114800" y="2590800"/>
              <a:ext cx="1524000" cy="1143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2AB875D-41DC-4E74-919A-2190E733D10C}"/>
                </a:ext>
              </a:extLst>
            </p:cNvPr>
            <p:cNvCxnSpPr/>
            <p:nvPr/>
          </p:nvCxnSpPr>
          <p:spPr>
            <a:xfrm>
              <a:off x="4114800" y="3733800"/>
              <a:ext cx="1524000" cy="1143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1620235-60E4-4F83-90E2-BAA762D26988}"/>
                </a:ext>
              </a:extLst>
            </p:cNvPr>
            <p:cNvSpPr/>
            <p:nvPr/>
          </p:nvSpPr>
          <p:spPr>
            <a:xfrm>
              <a:off x="5943600" y="2286000"/>
              <a:ext cx="609600" cy="6096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551564F-32FE-46A5-94DB-36400C014DF3}"/>
                </a:ext>
              </a:extLst>
            </p:cNvPr>
            <p:cNvSpPr/>
            <p:nvPr/>
          </p:nvSpPr>
          <p:spPr>
            <a:xfrm>
              <a:off x="7162800" y="2286000"/>
              <a:ext cx="609600" cy="6096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B3E353E-268E-4B7E-AF95-29DD6083B096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>
              <a:off x="6553200" y="2590800"/>
              <a:ext cx="60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 descr="TP_tmp.png">
              <a:extLst>
                <a:ext uri="{FF2B5EF4-FFF2-40B4-BE49-F238E27FC236}">
                  <a16:creationId xmlns:a16="http://schemas.microsoft.com/office/drawing/2014/main" id="{E92A89A8-A194-43A3-BEBC-703856EDD2FB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/>
            <a:stretch>
              <a:fillRect/>
            </a:stretch>
          </p:blipFill>
          <p:spPr>
            <a:xfrm>
              <a:off x="6781800" y="2209800"/>
              <a:ext cx="178307" cy="254507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7C198BB-B0F3-495B-AE85-02DEA1903DA4}"/>
                </a:ext>
              </a:extLst>
            </p:cNvPr>
            <p:cNvCxnSpPr/>
            <p:nvPr/>
          </p:nvCxnSpPr>
          <p:spPr>
            <a:xfrm>
              <a:off x="4114800" y="3733800"/>
              <a:ext cx="152400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9625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9978" y="2926370"/>
            <a:ext cx="4739677" cy="2962298"/>
          </a:xfrm>
          <a:prstGeom prst="rect">
            <a:avLst/>
          </a:prstGeom>
          <a:noFill/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397" y="230047"/>
            <a:ext cx="9905998" cy="1013126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/>
              <a:t>Hill Climbing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028396" y="1447800"/>
            <a:ext cx="7658403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Simple, general idea: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Start wherever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Repeat: move to the best neighboring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no neighbors better than current, </a:t>
            </a:r>
            <a:r>
              <a:rPr lang="en-US" sz="2400" b="1" dirty="0">
                <a:solidFill>
                  <a:srgbClr val="FFC000"/>
                </a:solidFill>
              </a:rPr>
              <a:t>quit</a:t>
            </a:r>
          </a:p>
          <a:p>
            <a:pPr eaLnBrk="1" hangingPunct="1">
              <a:lnSpc>
                <a:spcPct val="90000"/>
              </a:lnSpc>
            </a:pPr>
            <a:endParaRPr lang="en-US" sz="19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What’s bad about this approach?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Complete?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Optimal?</a:t>
            </a:r>
          </a:p>
          <a:p>
            <a:pPr eaLnBrk="1" hangingPunct="1">
              <a:lnSpc>
                <a:spcPct val="90000"/>
              </a:lnSpc>
            </a:pPr>
            <a:endParaRPr lang="en-US" sz="19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What’s good about it?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en-US" altLang="en-US" dirty="0"/>
              <a:t>Local search for CSPs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7" y="1193604"/>
            <a:ext cx="9905999" cy="5320212"/>
          </a:xfrm>
        </p:spPr>
        <p:txBody>
          <a:bodyPr>
            <a:noAutofit/>
          </a:bodyPr>
          <a:lstStyle/>
          <a:p>
            <a:r>
              <a:rPr lang="en-US" altLang="en-US" dirty="0"/>
              <a:t>Use complete-state representation</a:t>
            </a:r>
          </a:p>
          <a:p>
            <a:pPr lvl="1"/>
            <a:r>
              <a:rPr lang="en-US" altLang="en-US" dirty="0"/>
              <a:t>Initial state = all variables assigned values</a:t>
            </a:r>
          </a:p>
          <a:p>
            <a:pPr lvl="1"/>
            <a:r>
              <a:rPr lang="en-US" altLang="en-US" dirty="0"/>
              <a:t>Successor states = change 1 (or more) values</a:t>
            </a:r>
          </a:p>
          <a:p>
            <a:r>
              <a:rPr lang="en-US" altLang="en-US" dirty="0"/>
              <a:t>For CSPs</a:t>
            </a:r>
          </a:p>
          <a:p>
            <a:pPr lvl="1"/>
            <a:r>
              <a:rPr lang="en-US" altLang="en-US" dirty="0"/>
              <a:t>allow states with unsatisfied constraints</a:t>
            </a:r>
          </a:p>
          <a:p>
            <a:pPr lvl="1"/>
            <a:r>
              <a:rPr lang="en-US" altLang="en-US" dirty="0"/>
              <a:t>operators </a:t>
            </a:r>
            <a:r>
              <a:rPr lang="en-US" altLang="en-US" b="1" dirty="0"/>
              <a:t>reassign</a:t>
            </a:r>
            <a:r>
              <a:rPr lang="en-US" altLang="en-US" dirty="0"/>
              <a:t> variable values</a:t>
            </a:r>
          </a:p>
          <a:p>
            <a:pPr lvl="1"/>
            <a:r>
              <a:rPr lang="en-US" altLang="en-US" dirty="0"/>
              <a:t>hill-climbing: there is no queue (fringe), so no backtracking</a:t>
            </a:r>
          </a:p>
          <a:p>
            <a:r>
              <a:rPr lang="en-US" altLang="en-US" dirty="0"/>
              <a:t>Variable selection: randomly select any conflicted variable</a:t>
            </a:r>
          </a:p>
          <a:p>
            <a:r>
              <a:rPr lang="en-US" altLang="en-US" dirty="0"/>
              <a:t>Value selection: </a:t>
            </a:r>
            <a:r>
              <a:rPr lang="en-US" altLang="en-US" i="1" dirty="0"/>
              <a:t>min-conflicts heuristic</a:t>
            </a:r>
          </a:p>
          <a:p>
            <a:pPr lvl="1"/>
            <a:r>
              <a:rPr lang="en-US" altLang="en-US" dirty="0"/>
              <a:t>Select new value that results in a minimum number of conflicts with the other variables </a:t>
            </a:r>
          </a:p>
          <a:p>
            <a:pPr lvl="1"/>
            <a:r>
              <a:rPr lang="en-US" dirty="0"/>
              <a:t>i.e., hill climb with h(n) = total number of violated constraints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75821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en-US" altLang="en-US" dirty="0"/>
              <a:t>Local search for CSP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9580" y="1233095"/>
            <a:ext cx="9905999" cy="522935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1800" b="1" dirty="0"/>
              <a:t>function</a:t>
            </a:r>
            <a:r>
              <a:rPr lang="en-US" altLang="en-US" sz="1800" dirty="0"/>
              <a:t> MIN-CONFLICTS(</a:t>
            </a:r>
            <a:r>
              <a:rPr lang="en-US" altLang="en-US" sz="1800" i="1" dirty="0" err="1"/>
              <a:t>csp</a:t>
            </a:r>
            <a:r>
              <a:rPr lang="en-US" altLang="en-US" sz="1800" i="1" dirty="0"/>
              <a:t>, </a:t>
            </a:r>
            <a:r>
              <a:rPr lang="en-US" altLang="en-US" sz="1800" i="1" dirty="0" err="1"/>
              <a:t>max_steps</a:t>
            </a:r>
            <a:r>
              <a:rPr lang="en-US" altLang="en-US" sz="1800" dirty="0"/>
              <a:t>) </a:t>
            </a:r>
            <a:r>
              <a:rPr lang="en-US" altLang="en-US" sz="1800" b="1" dirty="0"/>
              <a:t>return</a:t>
            </a:r>
            <a:r>
              <a:rPr lang="en-US" altLang="en-US" sz="1800" dirty="0"/>
              <a:t> solution or failure</a:t>
            </a:r>
          </a:p>
          <a:p>
            <a:pPr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b="1" dirty="0"/>
              <a:t>inputs</a:t>
            </a:r>
            <a:r>
              <a:rPr lang="en-US" altLang="en-US" sz="1800" dirty="0"/>
              <a:t>: </a:t>
            </a:r>
            <a:r>
              <a:rPr lang="en-US" altLang="en-US" sz="1800" i="1" dirty="0" err="1"/>
              <a:t>csp</a:t>
            </a:r>
            <a:r>
              <a:rPr lang="en-US" altLang="en-US" sz="1800" dirty="0"/>
              <a:t>, a constraint satisfaction problem</a:t>
            </a:r>
          </a:p>
          <a:p>
            <a:pPr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i="1" dirty="0" err="1"/>
              <a:t>max_steps</a:t>
            </a:r>
            <a:r>
              <a:rPr lang="en-US" altLang="en-US" sz="1800" dirty="0"/>
              <a:t>, the number of steps allowed before giving up	</a:t>
            </a:r>
          </a:p>
          <a:p>
            <a:pPr>
              <a:buFontTx/>
              <a:buNone/>
            </a:pPr>
            <a:endParaRPr lang="en-US" altLang="en-US" sz="800" dirty="0"/>
          </a:p>
          <a:p>
            <a:pPr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i="1" dirty="0"/>
              <a:t>current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  </a:t>
            </a:r>
            <a:r>
              <a:rPr lang="en-US" altLang="en-US" sz="1800" dirty="0"/>
              <a:t>an initial complete assignment for </a:t>
            </a:r>
            <a:r>
              <a:rPr lang="en-US" altLang="en-US" sz="1800" i="1" dirty="0" err="1"/>
              <a:t>csp</a:t>
            </a:r>
            <a:endParaRPr lang="en-US" altLang="en-US" sz="1800" dirty="0"/>
          </a:p>
          <a:p>
            <a:pPr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b="1" dirty="0"/>
              <a:t>for 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 </a:t>
            </a:r>
            <a:r>
              <a:rPr lang="en-US" altLang="en-US" sz="1800" i="1" dirty="0"/>
              <a:t>= </a:t>
            </a:r>
            <a:r>
              <a:rPr lang="en-US" altLang="en-US" sz="1800" dirty="0"/>
              <a:t>1 to </a:t>
            </a:r>
            <a:r>
              <a:rPr lang="en-US" altLang="en-US" sz="1800" i="1" dirty="0" err="1"/>
              <a:t>max_steps</a:t>
            </a:r>
            <a:r>
              <a:rPr lang="en-US" altLang="en-US" sz="1800" dirty="0"/>
              <a:t> </a:t>
            </a:r>
            <a:r>
              <a:rPr lang="en-US" altLang="en-US" sz="1800" b="1" dirty="0"/>
              <a:t>do</a:t>
            </a:r>
          </a:p>
          <a:p>
            <a:pPr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b="1" dirty="0"/>
              <a:t>if</a:t>
            </a:r>
            <a:r>
              <a:rPr lang="en-US" altLang="en-US" sz="1800" dirty="0"/>
              <a:t> </a:t>
            </a:r>
            <a:r>
              <a:rPr lang="en-US" altLang="en-US" sz="1800" i="1" dirty="0"/>
              <a:t>current</a:t>
            </a:r>
            <a:r>
              <a:rPr lang="en-US" altLang="en-US" sz="1800" dirty="0"/>
              <a:t> is a solution for </a:t>
            </a:r>
            <a:r>
              <a:rPr lang="en-US" altLang="en-US" sz="1800" i="1" dirty="0" err="1"/>
              <a:t>csp</a:t>
            </a:r>
            <a:r>
              <a:rPr lang="en-US" altLang="en-US" sz="1800" dirty="0"/>
              <a:t> then return </a:t>
            </a:r>
            <a:r>
              <a:rPr lang="en-US" altLang="en-US" sz="1800" i="1" dirty="0"/>
              <a:t>current</a:t>
            </a:r>
            <a:endParaRPr lang="en-US" altLang="en-US" sz="1800" dirty="0"/>
          </a:p>
          <a:p>
            <a:pPr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i="1" dirty="0" err="1"/>
              <a:t>var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  </a:t>
            </a:r>
            <a:r>
              <a:rPr lang="en-US" altLang="en-US" sz="1800" dirty="0"/>
              <a:t>a randomly chosen, conflicted variable from VARIABLES[</a:t>
            </a:r>
            <a:r>
              <a:rPr lang="en-US" altLang="en-US" sz="1800" i="1" dirty="0" err="1"/>
              <a:t>csp</a:t>
            </a:r>
            <a:r>
              <a:rPr lang="en-US" altLang="en-US" sz="1800" dirty="0"/>
              <a:t>]</a:t>
            </a:r>
          </a:p>
          <a:p>
            <a:pPr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i="1" dirty="0"/>
              <a:t>value</a:t>
            </a:r>
            <a:r>
              <a:rPr lang="en-US" altLang="en-US" sz="1800" dirty="0"/>
              <a:t>  </a:t>
            </a:r>
            <a:r>
              <a:rPr lang="en-US" altLang="en-US" sz="1800" dirty="0">
                <a:sym typeface="Symbol" panose="05050102010706020507" pitchFamily="18" charset="2"/>
              </a:rPr>
              <a:t>  </a:t>
            </a:r>
            <a:r>
              <a:rPr lang="en-US" altLang="en-US" sz="1800" dirty="0"/>
              <a:t>the value </a:t>
            </a:r>
            <a:r>
              <a:rPr lang="en-US" altLang="en-US" sz="1800" i="1" dirty="0"/>
              <a:t>v</a:t>
            </a:r>
            <a:r>
              <a:rPr lang="en-US" altLang="en-US" sz="1800" dirty="0"/>
              <a:t> for </a:t>
            </a:r>
            <a:r>
              <a:rPr lang="en-US" altLang="en-US" sz="1800" i="1" dirty="0" err="1"/>
              <a:t>var</a:t>
            </a:r>
            <a:r>
              <a:rPr lang="en-US" altLang="en-US" sz="1800" dirty="0"/>
              <a:t> that minimize CONFLICTS(</a:t>
            </a:r>
            <a:r>
              <a:rPr lang="en-US" altLang="en-US" sz="1800" i="1" dirty="0" err="1"/>
              <a:t>var,v,current,csp</a:t>
            </a:r>
            <a:r>
              <a:rPr lang="en-US" altLang="en-US" sz="1800" dirty="0"/>
              <a:t>)</a:t>
            </a:r>
          </a:p>
          <a:p>
            <a:pPr>
              <a:buFontTx/>
              <a:buNone/>
            </a:pPr>
            <a:r>
              <a:rPr lang="en-US" altLang="en-US" sz="1800" dirty="0"/>
              <a:t>		set </a:t>
            </a:r>
            <a:r>
              <a:rPr lang="en-US" altLang="en-US" sz="1800" i="1" dirty="0" err="1"/>
              <a:t>var</a:t>
            </a:r>
            <a:r>
              <a:rPr lang="en-US" altLang="en-US" sz="1800" i="1" dirty="0"/>
              <a:t> = value</a:t>
            </a:r>
            <a:r>
              <a:rPr lang="en-US" altLang="en-US" sz="1800" dirty="0"/>
              <a:t> in </a:t>
            </a:r>
            <a:r>
              <a:rPr lang="en-US" altLang="en-US" sz="1800" i="1" dirty="0"/>
              <a:t>current</a:t>
            </a:r>
            <a:endParaRPr lang="en-US" altLang="en-US" sz="1800" dirty="0"/>
          </a:p>
          <a:p>
            <a:pPr>
              <a:buFontTx/>
              <a:buNone/>
            </a:pPr>
            <a:r>
              <a:rPr lang="en-US" altLang="en-US" sz="1800" b="1" dirty="0"/>
              <a:t>	return </a:t>
            </a:r>
            <a:r>
              <a:rPr lang="en-US" altLang="en-US" sz="1800" i="1" dirty="0"/>
              <a:t>failure</a:t>
            </a:r>
            <a:endParaRPr lang="en-US" altLang="en-US" sz="1800" b="1" dirty="0"/>
          </a:p>
          <a:p>
            <a:pPr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739184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EB7C9-0E8F-4E09-9E3A-DC4122899BD2}"/>
              </a:ext>
            </a:extLst>
          </p:cNvPr>
          <p:cNvSpPr/>
          <p:nvPr/>
        </p:nvSpPr>
        <p:spPr>
          <a:xfrm>
            <a:off x="2311685" y="1664413"/>
            <a:ext cx="7551506" cy="2434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7719" y="0"/>
            <a:ext cx="9204663" cy="1478570"/>
          </a:xfrm>
        </p:spPr>
        <p:txBody>
          <a:bodyPr/>
          <a:lstStyle/>
          <a:p>
            <a:pPr algn="ctr"/>
            <a:r>
              <a:rPr lang="en-US" altLang="en-US" dirty="0"/>
              <a:t>Min-conflicts example</a:t>
            </a:r>
            <a:r>
              <a:rPr lang="en-US" dirty="0"/>
              <a:t>: 4-Queens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971800" y="4008437"/>
            <a:ext cx="6400800" cy="19351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States: 4 queens in 4 columns (4</a:t>
            </a:r>
            <a:r>
              <a:rPr lang="en-US" sz="2400" baseline="30000" dirty="0"/>
              <a:t>4</a:t>
            </a:r>
            <a:r>
              <a:rPr lang="en-US" sz="2400" dirty="0"/>
              <a:t> = 256 states)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Operators: move queen in column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Goal test: no attacks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Evaluation: c(n) = number of attacks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866902"/>
            <a:ext cx="70707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609600"/>
          </a:xfrm>
        </p:spPr>
        <p:txBody>
          <a:bodyPr/>
          <a:lstStyle/>
          <a:p>
            <a:pPr algn="ctr"/>
            <a:r>
              <a:rPr lang="en-US" altLang="en-US" dirty="0"/>
              <a:t>Min-conflicts example 2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811622" y="4251985"/>
            <a:ext cx="8603418" cy="16176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A two-step solution for an 8-queens problem using min-conflicts heuristic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At each stage a queen is chosen for reassignment in its column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algorithm moves the queen to the min-conflict square breaking ties randomly.</a:t>
            </a:r>
          </a:p>
        </p:txBody>
      </p:sp>
      <p:pic>
        <p:nvPicPr>
          <p:cNvPr id="10957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3611" y="1168031"/>
            <a:ext cx="8771429" cy="264355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3211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88" y="0"/>
            <a:ext cx="12192000" cy="1478570"/>
          </a:xfrm>
        </p:spPr>
        <p:txBody>
          <a:bodyPr/>
          <a:lstStyle/>
          <a:p>
            <a:pPr algn="ctr"/>
            <a:r>
              <a:rPr lang="en-US" altLang="en-US" dirty="0"/>
              <a:t>Comparison of CSP algorithms on</a:t>
            </a:r>
            <a:br>
              <a:rPr lang="en-US" altLang="en-US" dirty="0"/>
            </a:br>
            <a:r>
              <a:rPr lang="en-US" altLang="en-US" dirty="0"/>
              <a:t>different problems</a:t>
            </a:r>
          </a:p>
        </p:txBody>
      </p:sp>
      <p:pic>
        <p:nvPicPr>
          <p:cNvPr id="21606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4812" y="1504950"/>
            <a:ext cx="8839200" cy="2482850"/>
          </a:xfrm>
        </p:spPr>
      </p:pic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2057400" y="4343400"/>
            <a:ext cx="7848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2401887" y="4395788"/>
            <a:ext cx="708342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Verdana" panose="020B0604030504040204" pitchFamily="34" charset="0"/>
              </a:rPr>
              <a:t>Median number of consistency checks over 5 runs to solve problem</a:t>
            </a:r>
          </a:p>
          <a:p>
            <a:endParaRPr lang="en-US" altLang="en-US" sz="1600" dirty="0">
              <a:latin typeface="Verdana" panose="020B0604030504040204" pitchFamily="34" charset="0"/>
            </a:endParaRPr>
          </a:p>
          <a:p>
            <a:r>
              <a:rPr lang="en-US" altLang="en-US" sz="1600" dirty="0">
                <a:latin typeface="Verdana" panose="020B0604030504040204" pitchFamily="34" charset="0"/>
              </a:rPr>
              <a:t>Parentheses -&gt; no solution found</a:t>
            </a:r>
          </a:p>
          <a:p>
            <a:endParaRPr lang="en-US" altLang="en-US" sz="1600" dirty="0">
              <a:latin typeface="Verdana" panose="020B0604030504040204" pitchFamily="34" charset="0"/>
            </a:endParaRPr>
          </a:p>
          <a:p>
            <a:r>
              <a:rPr lang="en-US" altLang="en-US" sz="1600" dirty="0">
                <a:latin typeface="Verdana" panose="020B0604030504040204" pitchFamily="34" charset="0"/>
              </a:rPr>
              <a:t>USA: 4 coloring</a:t>
            </a:r>
          </a:p>
          <a:p>
            <a:r>
              <a:rPr lang="en-US" altLang="en-US" sz="1600" dirty="0">
                <a:latin typeface="Verdana" panose="020B0604030504040204" pitchFamily="34" charset="0"/>
              </a:rPr>
              <a:t>n-queens: n = 2 to 50</a:t>
            </a:r>
          </a:p>
          <a:p>
            <a:r>
              <a:rPr lang="en-US" altLang="en-US" sz="1600" dirty="0">
                <a:latin typeface="Verdana" panose="020B0604030504040204" pitchFamily="34" charset="0"/>
              </a:rPr>
              <a:t>Zebra: see exercise 5.13</a:t>
            </a:r>
          </a:p>
        </p:txBody>
      </p:sp>
    </p:spTree>
    <p:extLst>
      <p:ext uri="{BB962C8B-B14F-4D97-AF65-F5344CB8AC3E}">
        <p14:creationId xmlns:p14="http://schemas.microsoft.com/office/powerpoint/2010/main" val="196603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78569"/>
            <a:ext cx="9905999" cy="4757843"/>
          </a:xfrm>
        </p:spPr>
        <p:txBody>
          <a:bodyPr>
            <a:noAutofit/>
          </a:bodyPr>
          <a:lstStyle/>
          <a:p>
            <a:r>
              <a:rPr lang="en-US" altLang="en-US" dirty="0"/>
              <a:t>An assignment is </a:t>
            </a:r>
            <a:r>
              <a:rPr lang="en-US" altLang="en-US" i="1" dirty="0">
                <a:solidFill>
                  <a:srgbClr val="FFC000"/>
                </a:solidFill>
              </a:rPr>
              <a:t>complete</a:t>
            </a:r>
            <a:r>
              <a:rPr lang="en-US" altLang="en-US" dirty="0"/>
              <a:t> when every variable is accounted for </a:t>
            </a:r>
          </a:p>
          <a:p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C000"/>
                </a:solidFill>
              </a:rPr>
              <a:t>solution</a:t>
            </a:r>
            <a:r>
              <a:rPr lang="en-US" altLang="en-US" dirty="0"/>
              <a:t> to a CSP is a complete assignment that satisfies all constraints</a:t>
            </a:r>
          </a:p>
          <a:p>
            <a:r>
              <a:rPr lang="en-US" altLang="en-US" dirty="0"/>
              <a:t>Some CSPs require a solution that maximizes an </a:t>
            </a:r>
            <a:r>
              <a:rPr lang="en-US" altLang="en-US" i="1" dirty="0"/>
              <a:t>objective function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Examples of Applications: </a:t>
            </a:r>
          </a:p>
          <a:p>
            <a:pPr lvl="1"/>
            <a:r>
              <a:rPr lang="en-US" altLang="en-US" sz="2400" dirty="0"/>
              <a:t>Scheduling the time of observations on the Hubble Space Telescope</a:t>
            </a:r>
          </a:p>
          <a:p>
            <a:pPr lvl="1"/>
            <a:r>
              <a:rPr lang="en-US" altLang="en-US" sz="2400" dirty="0"/>
              <a:t>Airline schedules </a:t>
            </a:r>
          </a:p>
          <a:p>
            <a:pPr lvl="1"/>
            <a:r>
              <a:rPr lang="en-US" altLang="en-US" sz="2400" dirty="0"/>
              <a:t>Cryptography</a:t>
            </a:r>
          </a:p>
          <a:p>
            <a:pPr lvl="1"/>
            <a:r>
              <a:rPr lang="en-US" altLang="en-US" sz="2400" dirty="0"/>
              <a:t>Course planning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599CA4-E39F-4F13-A8A3-76DBBCD2B018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2" y="38468"/>
            <a:ext cx="9905998" cy="118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Constraint Satisfaction Problems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6964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en-GB" altLang="en-US" dirty="0"/>
              <a:t>Advantages of local search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6290" y="1283715"/>
            <a:ext cx="9521575" cy="4932149"/>
          </a:xfrm>
        </p:spPr>
        <p:txBody>
          <a:bodyPr>
            <a:noAutofit/>
          </a:bodyPr>
          <a:lstStyle/>
          <a:p>
            <a:r>
              <a:rPr lang="en-GB" altLang="en-US" sz="2000" dirty="0"/>
              <a:t>Local search can be particularly useful in an online setting</a:t>
            </a:r>
          </a:p>
          <a:p>
            <a:pPr lvl="1"/>
            <a:r>
              <a:rPr lang="en-GB" altLang="en-US" dirty="0"/>
              <a:t>Airline schedule example</a:t>
            </a:r>
          </a:p>
          <a:p>
            <a:pPr lvl="2"/>
            <a:r>
              <a:rPr lang="en-GB" altLang="en-US" sz="2000" dirty="0"/>
              <a:t>E.g., mechanical problems require that 1 plane is taken out of service</a:t>
            </a:r>
          </a:p>
          <a:p>
            <a:pPr lvl="2"/>
            <a:r>
              <a:rPr lang="en-GB" altLang="en-US" sz="2000" dirty="0"/>
              <a:t>Can locally search for another “close” solution in state-space</a:t>
            </a:r>
          </a:p>
          <a:p>
            <a:pPr lvl="2"/>
            <a:r>
              <a:rPr lang="en-GB" altLang="en-US" sz="2000" dirty="0"/>
              <a:t>Much better (and faster) in practice than finding an entirely new schedule</a:t>
            </a:r>
          </a:p>
          <a:p>
            <a:r>
              <a:rPr lang="en-GB" altLang="en-US" sz="2000" dirty="0"/>
              <a:t>The runtime of min-conflicts is roughly independent of problem size.</a:t>
            </a:r>
          </a:p>
          <a:p>
            <a:pPr lvl="1"/>
            <a:r>
              <a:rPr lang="en-GB" altLang="en-US" dirty="0"/>
              <a:t>Can solve the millions-queen problem in roughly 50 steps.</a:t>
            </a:r>
          </a:p>
          <a:p>
            <a:pPr lvl="1"/>
            <a:r>
              <a:rPr lang="en-GB" altLang="en-US" dirty="0"/>
              <a:t>Why?</a:t>
            </a:r>
          </a:p>
          <a:p>
            <a:pPr lvl="2"/>
            <a:r>
              <a:rPr lang="en-GB" altLang="en-US" sz="2000" dirty="0"/>
              <a:t>n-queens is easy for local search because of the relatively high density of solutions in state-space</a:t>
            </a:r>
          </a:p>
          <a:p>
            <a:pPr lvl="2"/>
            <a:endParaRPr lang="en-GB" altLang="en-US" sz="2000" dirty="0"/>
          </a:p>
          <a:p>
            <a:pPr lvl="2"/>
            <a:endParaRPr lang="en-GB" altLang="en-US" sz="2000" dirty="0"/>
          </a:p>
          <a:p>
            <a:pPr lvl="1">
              <a:buFontTx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024488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5" b="8940"/>
          <a:stretch/>
        </p:blipFill>
        <p:spPr bwMode="auto">
          <a:xfrm>
            <a:off x="1644079" y="552236"/>
            <a:ext cx="9242715" cy="575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1969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08917" y="0"/>
            <a:ext cx="10523429" cy="1478570"/>
          </a:xfrm>
        </p:spPr>
        <p:txBody>
          <a:bodyPr/>
          <a:lstStyle/>
          <a:p>
            <a:pPr algn="ctr" eaLnBrk="1" hangingPunct="1"/>
            <a:r>
              <a:rPr lang="en-US" dirty="0"/>
              <a:t>Hill Climbing problems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90" y="1478570"/>
            <a:ext cx="8846267" cy="480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24" y="73987"/>
            <a:ext cx="10800831" cy="1158912"/>
          </a:xfrm>
        </p:spPr>
        <p:txBody>
          <a:bodyPr/>
          <a:lstStyle/>
          <a:p>
            <a:pPr algn="ctr"/>
            <a:r>
              <a:rPr lang="en-US" dirty="0"/>
              <a:t>Hill Climbing Quiz</a:t>
            </a:r>
          </a:p>
        </p:txBody>
      </p:sp>
      <p:pic>
        <p:nvPicPr>
          <p:cNvPr id="5" name="Picture 4" descr="hill-climb-quiz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81" y="1232899"/>
            <a:ext cx="5819454" cy="34671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0309" y="4926459"/>
            <a:ext cx="4272199" cy="163121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Starting from X, where do you end up ?</a:t>
            </a:r>
          </a:p>
          <a:p>
            <a:r>
              <a:rPr lang="en-US" sz="2000" dirty="0">
                <a:latin typeface="Calibri"/>
                <a:cs typeface="Calibri"/>
              </a:rPr>
              <a:t>	</a:t>
            </a:r>
          </a:p>
          <a:p>
            <a:r>
              <a:rPr lang="en-US" sz="2000" dirty="0">
                <a:latin typeface="Calibri"/>
                <a:cs typeface="Calibri"/>
              </a:rPr>
              <a:t>Starting from Y, where do you end up ?</a:t>
            </a:r>
          </a:p>
          <a:p>
            <a:endParaRPr lang="en-US" sz="20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</a:rPr>
              <a:t>Starting from Z, where do you end up ?</a:t>
            </a:r>
          </a:p>
        </p:txBody>
      </p:sp>
    </p:spTree>
    <p:extLst>
      <p:ext uri="{BB962C8B-B14F-4D97-AF65-F5344CB8AC3E}">
        <p14:creationId xmlns:p14="http://schemas.microsoft.com/office/powerpoint/2010/main" val="30466101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80"/>
            <a:ext cx="10501169" cy="997258"/>
          </a:xfrm>
        </p:spPr>
        <p:txBody>
          <a:bodyPr/>
          <a:lstStyle/>
          <a:p>
            <a:pPr algn="ctr" eaLnBrk="1" hangingPunct="1"/>
            <a:r>
              <a:rPr lang="en-US" dirty="0"/>
              <a:t>Simulated Annealing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213861" y="872343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Idea:  Escape local maxima by allowing random downhill moves</a:t>
            </a:r>
          </a:p>
          <a:p>
            <a:pPr lvl="1" eaLnBrk="1" hangingPunct="1"/>
            <a:r>
              <a:rPr lang="en-US" sz="2000" dirty="0"/>
              <a:t>But make them rarer as time goes on</a:t>
            </a:r>
          </a:p>
          <a:p>
            <a:pPr eaLnBrk="1" hangingPunct="1"/>
            <a:endParaRPr lang="en-US" sz="2400" dirty="0"/>
          </a:p>
        </p:txBody>
      </p:sp>
      <p:sp>
        <p:nvSpPr>
          <p:cNvPr id="2970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68B184-C4E0-4180-96FE-94E567DC571B}" type="slidenum">
              <a:rPr lang="en-US" smtClean="0">
                <a:latin typeface="Arial" charset="0"/>
              </a:rPr>
              <a:pPr/>
              <a:t>64</a:t>
            </a:fld>
            <a:endParaRPr lang="en-US">
              <a:latin typeface="Arial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20848" y="1972638"/>
            <a:ext cx="2913947" cy="2720006"/>
          </a:xfrm>
          <a:prstGeom prst="rect">
            <a:avLst/>
          </a:prstGeom>
          <a:noFill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749" y="1972638"/>
            <a:ext cx="7848600" cy="42878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643" y="-21280"/>
            <a:ext cx="10181690" cy="121308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Structure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4E14F5-7A7B-4542-9FA4-F234544B6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7921" y="1438381"/>
            <a:ext cx="5470674" cy="4616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97858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12191999" cy="1476377"/>
          </a:xfrm>
        </p:spPr>
        <p:txBody>
          <a:bodyPr/>
          <a:lstStyle/>
          <a:p>
            <a:pPr algn="ctr" eaLnBrk="1" hangingPunct="1"/>
            <a:r>
              <a:rPr lang="en-US" dirty="0"/>
              <a:t>Problem Structure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17142" y="1325366"/>
            <a:ext cx="6679058" cy="515163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Extreme case: independent </a:t>
            </a:r>
            <a:r>
              <a:rPr lang="en-US" sz="2400" dirty="0" err="1"/>
              <a:t>subproblems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Example: Tasmania and mainland do not interact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Independent </a:t>
            </a:r>
            <a:r>
              <a:rPr lang="en-US" sz="2400" dirty="0" err="1"/>
              <a:t>subproblems</a:t>
            </a:r>
            <a:r>
              <a:rPr lang="en-US" sz="2400" dirty="0"/>
              <a:t> are identifiable as connected components of constraint graph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Suppose a graph of n variables can be broken into </a:t>
            </a:r>
            <a:r>
              <a:rPr lang="en-US" sz="2400" dirty="0" err="1"/>
              <a:t>subproblems</a:t>
            </a:r>
            <a:r>
              <a:rPr lang="en-US" sz="2400" dirty="0"/>
              <a:t> of only c variables: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Worst-case solution cost is O((n/c)(d</a:t>
            </a:r>
            <a:r>
              <a:rPr lang="en-US" sz="2000" baseline="30000" dirty="0"/>
              <a:t>c</a:t>
            </a:r>
            <a:r>
              <a:rPr lang="en-US" sz="2000" dirty="0"/>
              <a:t>)), linear in 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E.g., n = 80, d = 2, c =20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2</a:t>
            </a:r>
            <a:r>
              <a:rPr lang="en-US" sz="2000" baseline="30000" dirty="0"/>
              <a:t>80</a:t>
            </a:r>
            <a:r>
              <a:rPr lang="en-US" sz="2000" dirty="0"/>
              <a:t> = 4 billion years at 10 million nodes/sec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(4)(2</a:t>
            </a:r>
            <a:r>
              <a:rPr lang="en-US" sz="2000" baseline="30000" dirty="0"/>
              <a:t>20</a:t>
            </a:r>
            <a:r>
              <a:rPr lang="en-US" sz="2000" dirty="0"/>
              <a:t>) = 0.4 seconds at 10 million nodes/sec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1" y="1476377"/>
            <a:ext cx="3614739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1950" y="1143794"/>
            <a:ext cx="4019550" cy="21526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609600"/>
          </a:xfrm>
        </p:spPr>
        <p:txBody>
          <a:bodyPr/>
          <a:lstStyle/>
          <a:p>
            <a:pPr algn="ctr"/>
            <a:r>
              <a:rPr lang="en-US" altLang="en-US" dirty="0"/>
              <a:t>Tree-structured CSPs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887020" y="3561557"/>
            <a:ext cx="8613169" cy="2991643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Theorem: </a:t>
            </a:r>
          </a:p>
          <a:p>
            <a:pPr lvl="1"/>
            <a:r>
              <a:rPr lang="en-US" altLang="en-US" sz="2400" dirty="0"/>
              <a:t>if a constraint graph has no loops then the CSP can be solved in </a:t>
            </a:r>
            <a:r>
              <a:rPr lang="en-US" altLang="en-US" sz="2400" i="1" dirty="0"/>
              <a:t>O(nd</a:t>
            </a:r>
            <a:r>
              <a:rPr lang="en-US" altLang="en-US" sz="2400" i="1" baseline="30000" dirty="0"/>
              <a:t>2</a:t>
            </a:r>
            <a:r>
              <a:rPr lang="en-US" altLang="en-US" sz="2400" i="1" dirty="0"/>
              <a:t>)</a:t>
            </a:r>
            <a:r>
              <a:rPr lang="en-US" altLang="en-US" sz="2400" dirty="0"/>
              <a:t> time</a:t>
            </a:r>
          </a:p>
          <a:p>
            <a:pPr lvl="1"/>
            <a:r>
              <a:rPr lang="en-US" altLang="en-US" sz="2400" dirty="0"/>
              <a:t>linear in the number of variables!</a:t>
            </a:r>
          </a:p>
          <a:p>
            <a:r>
              <a:rPr lang="en-US" altLang="en-US" dirty="0"/>
              <a:t>Compare difference with general CSP, where worst case is </a:t>
            </a:r>
            <a:r>
              <a:rPr lang="en-US" altLang="en-US" i="1" dirty="0"/>
              <a:t>O(d </a:t>
            </a:r>
            <a:r>
              <a:rPr lang="en-US" altLang="en-US" i="1" baseline="30000" dirty="0"/>
              <a:t>n</a:t>
            </a:r>
            <a:r>
              <a:rPr lang="en-US" altLang="en-US" i="1" dirty="0"/>
              <a:t>)</a:t>
            </a:r>
          </a:p>
          <a:p>
            <a:r>
              <a:rPr lang="en-US" dirty="0"/>
              <a:t>This property also applies to probabilistic reasoning (later): an example of the relation between syntactic restrictions and the complexity of reasoning</a:t>
            </a:r>
          </a:p>
        </p:txBody>
      </p:sp>
      <p:pic>
        <p:nvPicPr>
          <p:cNvPr id="11776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33645" y="1373982"/>
            <a:ext cx="3352800" cy="173513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3079248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609600"/>
          </a:xfrm>
        </p:spPr>
        <p:txBody>
          <a:bodyPr/>
          <a:lstStyle/>
          <a:p>
            <a:pPr algn="ctr"/>
            <a:r>
              <a:rPr lang="en-US" altLang="en-US" dirty="0"/>
              <a:t>Algorithm for Solving Tree-structured CSPs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469205" y="2624343"/>
            <a:ext cx="8988175" cy="4181475"/>
          </a:xfrm>
        </p:spPr>
        <p:txBody>
          <a:bodyPr>
            <a:normAutofit/>
          </a:bodyPr>
          <a:lstStyle/>
          <a:p>
            <a:pPr lvl="1"/>
            <a:r>
              <a:rPr lang="en-US" altLang="en-US" dirty="0"/>
              <a:t>Choose some variable as root, order variables from root to leaves such that</a:t>
            </a:r>
          </a:p>
          <a:p>
            <a:pPr lvl="1">
              <a:buFontTx/>
              <a:buNone/>
            </a:pPr>
            <a:r>
              <a:rPr lang="en-US" altLang="en-US" dirty="0"/>
              <a:t>     every node’s parent precedes it in the ordering.</a:t>
            </a:r>
          </a:p>
          <a:p>
            <a:pPr lvl="2"/>
            <a:r>
              <a:rPr lang="en-US" altLang="en-US" sz="2000" dirty="0"/>
              <a:t>Label variables from </a:t>
            </a:r>
            <a:r>
              <a:rPr lang="en-US" altLang="en-US" sz="2000" i="1" dirty="0"/>
              <a:t>X</a:t>
            </a:r>
            <a:r>
              <a:rPr lang="en-US" altLang="en-US" sz="2000" i="1" baseline="-25000" dirty="0"/>
              <a:t>1</a:t>
            </a:r>
            <a:r>
              <a:rPr lang="en-US" altLang="en-US" sz="2000" dirty="0"/>
              <a:t> to </a:t>
            </a: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n</a:t>
            </a:r>
            <a:r>
              <a:rPr lang="en-US" altLang="en-US" sz="2000" dirty="0"/>
              <a:t>)</a:t>
            </a:r>
          </a:p>
          <a:p>
            <a:pPr lvl="2"/>
            <a:r>
              <a:rPr lang="en-US" altLang="en-US" sz="2000" dirty="0"/>
              <a:t>Every variable now has 1 parent</a:t>
            </a:r>
          </a:p>
          <a:p>
            <a:pPr lvl="1"/>
            <a:r>
              <a:rPr lang="en-US" altLang="en-US" dirty="0"/>
              <a:t>Backward Pass</a:t>
            </a:r>
          </a:p>
          <a:p>
            <a:pPr lvl="2"/>
            <a:r>
              <a:rPr lang="en-US" altLang="en-US" sz="2000" dirty="0"/>
              <a:t>For </a:t>
            </a:r>
            <a:r>
              <a:rPr lang="en-US" altLang="en-US" sz="2000" i="1" dirty="0"/>
              <a:t>j</a:t>
            </a:r>
            <a:r>
              <a:rPr lang="en-US" altLang="en-US" sz="2000" dirty="0"/>
              <a:t> from </a:t>
            </a:r>
            <a:r>
              <a:rPr lang="en-US" altLang="en-US" sz="2000" i="1" dirty="0"/>
              <a:t>n</a:t>
            </a:r>
            <a:r>
              <a:rPr lang="en-US" altLang="en-US" sz="2000" dirty="0"/>
              <a:t> down to 2, apply arc consistency to arc [Parent(</a:t>
            </a: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), </a:t>
            </a: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) ] </a:t>
            </a:r>
          </a:p>
          <a:p>
            <a:pPr lvl="2"/>
            <a:r>
              <a:rPr lang="en-US" altLang="en-US" sz="2000" dirty="0"/>
              <a:t>Remove values from Parent(</a:t>
            </a: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) if needed</a:t>
            </a:r>
          </a:p>
          <a:p>
            <a:pPr lvl="1"/>
            <a:r>
              <a:rPr lang="en-US" altLang="en-US" dirty="0"/>
              <a:t>Forward Pass</a:t>
            </a:r>
          </a:p>
          <a:p>
            <a:pPr lvl="2"/>
            <a:r>
              <a:rPr lang="en-US" altLang="en-US" sz="2000" dirty="0"/>
              <a:t>For </a:t>
            </a:r>
            <a:r>
              <a:rPr lang="en-US" altLang="en-US" sz="2000" i="1" dirty="0"/>
              <a:t>j</a:t>
            </a:r>
            <a:r>
              <a:rPr lang="en-US" altLang="en-US" sz="2000" dirty="0"/>
              <a:t> from 1 to </a:t>
            </a:r>
            <a:r>
              <a:rPr lang="en-US" altLang="en-US" sz="2000" i="1" dirty="0"/>
              <a:t>n</a:t>
            </a:r>
            <a:r>
              <a:rPr lang="en-US" altLang="en-US" sz="2000" dirty="0"/>
              <a:t> assign </a:t>
            </a: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 consistently with Parent(</a:t>
            </a: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j</a:t>
            </a:r>
            <a:r>
              <a:rPr lang="en-US" altLang="en-US" sz="2000" i="1" baseline="-25000" dirty="0"/>
              <a:t> </a:t>
            </a:r>
            <a:r>
              <a:rPr lang="en-US" altLang="en-US" sz="2000" dirty="0"/>
              <a:t>)</a:t>
            </a:r>
          </a:p>
        </p:txBody>
      </p:sp>
      <p:pic>
        <p:nvPicPr>
          <p:cNvPr id="11981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1032669"/>
            <a:ext cx="5486400" cy="1339850"/>
          </a:xfrm>
        </p:spPr>
      </p:pic>
    </p:spTree>
    <p:extLst>
      <p:ext uri="{BB962C8B-B14F-4D97-AF65-F5344CB8AC3E}">
        <p14:creationId xmlns:p14="http://schemas.microsoft.com/office/powerpoint/2010/main" val="29681762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Tree-Structured CSPs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5013" y="2286000"/>
            <a:ext cx="5386388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1" y="2473325"/>
            <a:ext cx="2544763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119811" y="3387724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7034211" y="36925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auto">
          <a:xfrm>
            <a:off x="7034211" y="39973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37" name="Rectangle 13"/>
          <p:cNvSpPr>
            <a:spLocks noChangeArrowheads="1"/>
          </p:cNvSpPr>
          <p:nvPr/>
        </p:nvSpPr>
        <p:spPr bwMode="auto">
          <a:xfrm>
            <a:off x="7948611" y="36925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38" name="Rectangle 15"/>
          <p:cNvSpPr>
            <a:spLocks noChangeArrowheads="1"/>
          </p:cNvSpPr>
          <p:nvPr/>
        </p:nvSpPr>
        <p:spPr bwMode="auto">
          <a:xfrm>
            <a:off x="8863011" y="3387724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39" name="Rectangle 16"/>
          <p:cNvSpPr>
            <a:spLocks noChangeArrowheads="1"/>
          </p:cNvSpPr>
          <p:nvPr/>
        </p:nvSpPr>
        <p:spPr bwMode="auto">
          <a:xfrm>
            <a:off x="8863011" y="36925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40" name="Rectangle 17"/>
          <p:cNvSpPr>
            <a:spLocks noChangeArrowheads="1"/>
          </p:cNvSpPr>
          <p:nvPr/>
        </p:nvSpPr>
        <p:spPr bwMode="auto">
          <a:xfrm>
            <a:off x="8863011" y="39973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41" name="Rectangle 19"/>
          <p:cNvSpPr>
            <a:spLocks noChangeArrowheads="1"/>
          </p:cNvSpPr>
          <p:nvPr/>
        </p:nvSpPr>
        <p:spPr bwMode="auto">
          <a:xfrm>
            <a:off x="9777411" y="36925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42" name="Rectangle 20"/>
          <p:cNvSpPr>
            <a:spLocks noChangeArrowheads="1"/>
          </p:cNvSpPr>
          <p:nvPr/>
        </p:nvSpPr>
        <p:spPr bwMode="auto">
          <a:xfrm>
            <a:off x="9777411" y="39973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43" name="Rectangle 23"/>
          <p:cNvSpPr>
            <a:spLocks noChangeArrowheads="1"/>
          </p:cNvSpPr>
          <p:nvPr/>
        </p:nvSpPr>
        <p:spPr bwMode="auto">
          <a:xfrm>
            <a:off x="10691811" y="39973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44" name="Rectangle 24"/>
          <p:cNvSpPr>
            <a:spLocks noChangeArrowheads="1"/>
          </p:cNvSpPr>
          <p:nvPr/>
        </p:nvSpPr>
        <p:spPr bwMode="auto">
          <a:xfrm>
            <a:off x="6119811" y="39973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173163" y="3022599"/>
            <a:ext cx="2209800" cy="1004888"/>
            <a:chOff x="6553200" y="1981200"/>
            <a:chExt cx="2209800" cy="1004637"/>
          </a:xfrm>
        </p:grpSpPr>
        <p:sp>
          <p:nvSpPr>
            <p:cNvPr id="18451" name="Rectangle 6"/>
            <p:cNvSpPr>
              <a:spLocks noChangeArrowheads="1"/>
            </p:cNvSpPr>
            <p:nvPr/>
          </p:nvSpPr>
          <p:spPr bwMode="auto">
            <a:xfrm>
              <a:off x="6553200" y="1981200"/>
              <a:ext cx="90237" cy="90237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Rectangle 24"/>
            <p:cNvSpPr>
              <a:spLocks noChangeArrowheads="1"/>
            </p:cNvSpPr>
            <p:nvPr/>
          </p:nvSpPr>
          <p:spPr bwMode="auto">
            <a:xfrm>
              <a:off x="6643437" y="1981200"/>
              <a:ext cx="90237" cy="90237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Rectangle 10"/>
            <p:cNvSpPr>
              <a:spLocks noChangeArrowheads="1"/>
            </p:cNvSpPr>
            <p:nvPr/>
          </p:nvSpPr>
          <p:spPr bwMode="auto">
            <a:xfrm>
              <a:off x="8672763" y="1981200"/>
              <a:ext cx="90237" cy="9023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Rectangle 11"/>
            <p:cNvSpPr>
              <a:spLocks noChangeArrowheads="1"/>
            </p:cNvSpPr>
            <p:nvPr/>
          </p:nvSpPr>
          <p:spPr bwMode="auto">
            <a:xfrm>
              <a:off x="8582526" y="1981200"/>
              <a:ext cx="90237" cy="90237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Rectangle 13"/>
            <p:cNvSpPr>
              <a:spLocks noChangeArrowheads="1"/>
            </p:cNvSpPr>
            <p:nvPr/>
          </p:nvSpPr>
          <p:spPr bwMode="auto">
            <a:xfrm>
              <a:off x="6553200" y="2895600"/>
              <a:ext cx="90237" cy="9023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Rectangle 15"/>
            <p:cNvSpPr>
              <a:spLocks noChangeArrowheads="1"/>
            </p:cNvSpPr>
            <p:nvPr/>
          </p:nvSpPr>
          <p:spPr bwMode="auto">
            <a:xfrm>
              <a:off x="7882690" y="2424363"/>
              <a:ext cx="90237" cy="90237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Rectangle 16"/>
            <p:cNvSpPr>
              <a:spLocks noChangeArrowheads="1"/>
            </p:cNvSpPr>
            <p:nvPr/>
          </p:nvSpPr>
          <p:spPr bwMode="auto">
            <a:xfrm>
              <a:off x="7972927" y="2424363"/>
              <a:ext cx="90237" cy="9023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Rectangle 17"/>
            <p:cNvSpPr>
              <a:spLocks noChangeArrowheads="1"/>
            </p:cNvSpPr>
            <p:nvPr/>
          </p:nvSpPr>
          <p:spPr bwMode="auto">
            <a:xfrm>
              <a:off x="8063163" y="2424363"/>
              <a:ext cx="90237" cy="90237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Rectangle 19"/>
            <p:cNvSpPr>
              <a:spLocks noChangeArrowheads="1"/>
            </p:cNvSpPr>
            <p:nvPr/>
          </p:nvSpPr>
          <p:spPr bwMode="auto">
            <a:xfrm>
              <a:off x="7148763" y="2424363"/>
              <a:ext cx="90237" cy="9023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Rectangle 20"/>
            <p:cNvSpPr>
              <a:spLocks noChangeArrowheads="1"/>
            </p:cNvSpPr>
            <p:nvPr/>
          </p:nvSpPr>
          <p:spPr bwMode="auto">
            <a:xfrm>
              <a:off x="7239000" y="2424363"/>
              <a:ext cx="90237" cy="90237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Rectangle 23"/>
            <p:cNvSpPr>
              <a:spLocks noChangeArrowheads="1"/>
            </p:cNvSpPr>
            <p:nvPr/>
          </p:nvSpPr>
          <p:spPr bwMode="auto">
            <a:xfrm>
              <a:off x="8610600" y="2895600"/>
              <a:ext cx="90237" cy="90237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Right Arrow 30"/>
          <p:cNvSpPr/>
          <p:nvPr/>
        </p:nvSpPr>
        <p:spPr>
          <a:xfrm>
            <a:off x="4191000" y="2778124"/>
            <a:ext cx="990600" cy="1066800"/>
          </a:xfrm>
          <a:prstGeom prst="rightArrow">
            <a:avLst/>
          </a:prstGeom>
          <a:solidFill>
            <a:srgbClr val="6699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469C9E-ABA8-4D14-87E1-438D6321612B}"/>
              </a:ext>
            </a:extLst>
          </p:cNvPr>
          <p:cNvSpPr txBox="1"/>
          <p:nvPr/>
        </p:nvSpPr>
        <p:spPr>
          <a:xfrm>
            <a:off x="3337844" y="516980"/>
            <a:ext cx="5386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Backward Pass</a:t>
            </a:r>
            <a:endParaRPr lang="en-US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nimBg="1"/>
      <p:bldP spid="22535" grpId="0" animBg="1"/>
      <p:bldP spid="22536" grpId="0" animBg="1"/>
      <p:bldP spid="22537" grpId="0" animBg="1"/>
      <p:bldP spid="22538" grpId="0" animBg="1"/>
      <p:bldP spid="22539" grpId="0" animBg="1"/>
      <p:bldP spid="22540" grpId="0" animBg="1"/>
      <p:bldP spid="22541" grpId="0" animBg="1"/>
      <p:bldP spid="22542" grpId="0" animBg="1"/>
      <p:bldP spid="22543" grpId="0" animBg="1"/>
      <p:bldP spid="22544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0" y="1215496"/>
            <a:ext cx="475403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CSP Examples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/>
          <a:srcRect l="1140" t="1105"/>
          <a:stretch>
            <a:fillRect/>
          </a:stretch>
        </p:blipFill>
        <p:spPr bwMode="auto">
          <a:xfrm>
            <a:off x="2379898" y="1081882"/>
            <a:ext cx="2596914" cy="215889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2B3F412-BAB1-4972-8438-4EB1DF112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75101" b="14342"/>
          <a:stretch>
            <a:fillRect/>
          </a:stretch>
        </p:blipFill>
        <p:spPr bwMode="auto">
          <a:xfrm>
            <a:off x="2450197" y="3471863"/>
            <a:ext cx="2355165" cy="236802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94072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eaLnBrk="1" hangingPunct="1"/>
            <a:r>
              <a:rPr lang="en-US"/>
              <a:t>Tree-Structured CSPs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0C2C1663-2B2D-4AB5-9BB1-5F698E853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3213" y="342900"/>
            <a:ext cx="5386388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6">
            <a:extLst>
              <a:ext uri="{FF2B5EF4-FFF2-40B4-BE49-F238E27FC236}">
                <a16:creationId xmlns:a16="http://schemas.microsoft.com/office/drawing/2014/main" id="{5805CA15-1D56-4805-AFB7-947D0F69B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11" y="1444624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E1671727-128D-414B-B3AC-5DA7A18AA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1" y="17494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C901C444-9AF5-4360-9794-47E952BF5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1" y="20542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90389B50-BBC8-47E9-A2C4-B1CDC7583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1" y="17494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DED5FC12-A736-413D-BCAF-704526A96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1" y="1444624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17CD7750-BCED-4461-8987-202E3345F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1" y="17494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25256763-475F-4A9D-A530-6AC39CE51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1" y="20542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2FE95693-63F7-4CE5-82AB-DAEB27F43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1" y="17494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78FC8FEE-7A20-43C0-93A6-08C684ADB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1" y="20542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433AEE79-F669-46DF-B6EC-51D33901E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11" y="20542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42" name="Rectangle 24">
            <a:extLst>
              <a:ext uri="{FF2B5EF4-FFF2-40B4-BE49-F238E27FC236}">
                <a16:creationId xmlns:a16="http://schemas.microsoft.com/office/drawing/2014/main" id="{C5FBFB4C-A1A7-4D05-B538-081474088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11" y="20542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0D843-97BA-4277-86C7-94AFECCDF75E}"/>
              </a:ext>
            </a:extLst>
          </p:cNvPr>
          <p:cNvSpPr txBox="1"/>
          <p:nvPr/>
        </p:nvSpPr>
        <p:spPr>
          <a:xfrm>
            <a:off x="4088809" y="2958370"/>
            <a:ext cx="4621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Start from F. Parent is D. Is D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F consistent? 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No  we need to remove </a:t>
            </a:r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from D.</a:t>
            </a:r>
          </a:p>
        </p:txBody>
      </p:sp>
      <p:sp>
        <p:nvSpPr>
          <p:cNvPr id="59" name="Rectangle 17">
            <a:extLst>
              <a:ext uri="{FF2B5EF4-FFF2-40B4-BE49-F238E27FC236}">
                <a16:creationId xmlns:a16="http://schemas.microsoft.com/office/drawing/2014/main" id="{EB0EF1D7-D332-4B21-959A-28127A22E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618" y="3374215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r>
              <a:rPr lang="en-US" dirty="0"/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489097D7-CAFF-4E42-A752-5F4150D41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6724" y="4199945"/>
            <a:ext cx="5386388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Rectangle 6">
            <a:extLst>
              <a:ext uri="{FF2B5EF4-FFF2-40B4-BE49-F238E27FC236}">
                <a16:creationId xmlns:a16="http://schemas.microsoft.com/office/drawing/2014/main" id="{88370A18-C6A4-4D37-A422-888680E4A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2" y="5301669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2" name="Rectangle 10">
            <a:extLst>
              <a:ext uri="{FF2B5EF4-FFF2-40B4-BE49-F238E27FC236}">
                <a16:creationId xmlns:a16="http://schemas.microsoft.com/office/drawing/2014/main" id="{EFB1E9E6-07A7-4E28-B7DF-BB1A71225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2" y="5606469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77F9AF9E-7933-4221-AED1-DA3FDE9F2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2" y="5911269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4" name="Rectangle 13">
            <a:extLst>
              <a:ext uri="{FF2B5EF4-FFF2-40B4-BE49-F238E27FC236}">
                <a16:creationId xmlns:a16="http://schemas.microsoft.com/office/drawing/2014/main" id="{718B1F98-7649-4FD8-BC9A-71FD0B2C3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2" y="5606469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5" name="Rectangle 15">
            <a:extLst>
              <a:ext uri="{FF2B5EF4-FFF2-40B4-BE49-F238E27FC236}">
                <a16:creationId xmlns:a16="http://schemas.microsoft.com/office/drawing/2014/main" id="{78B5565D-F088-4847-996C-109452BAC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2" y="5301669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6" name="Rectangle 16">
            <a:extLst>
              <a:ext uri="{FF2B5EF4-FFF2-40B4-BE49-F238E27FC236}">
                <a16:creationId xmlns:a16="http://schemas.microsoft.com/office/drawing/2014/main" id="{F27BDBCB-BEB0-4D49-8E3E-C7141B652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2" y="5606469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8" name="Rectangle 19">
            <a:extLst>
              <a:ext uri="{FF2B5EF4-FFF2-40B4-BE49-F238E27FC236}">
                <a16:creationId xmlns:a16="http://schemas.microsoft.com/office/drawing/2014/main" id="{E1442D48-2DE5-48F3-A3AE-7C81A253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22" y="5606469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9" name="Rectangle 20">
            <a:extLst>
              <a:ext uri="{FF2B5EF4-FFF2-40B4-BE49-F238E27FC236}">
                <a16:creationId xmlns:a16="http://schemas.microsoft.com/office/drawing/2014/main" id="{7C7B2193-2026-4174-86B5-1153D813C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22" y="5911269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70" name="Rectangle 23">
            <a:extLst>
              <a:ext uri="{FF2B5EF4-FFF2-40B4-BE49-F238E27FC236}">
                <a16:creationId xmlns:a16="http://schemas.microsoft.com/office/drawing/2014/main" id="{3898DEA5-60FD-4146-9053-A3058643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522" y="5911269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71" name="Rectangle 24">
            <a:extLst>
              <a:ext uri="{FF2B5EF4-FFF2-40B4-BE49-F238E27FC236}">
                <a16:creationId xmlns:a16="http://schemas.microsoft.com/office/drawing/2014/main" id="{0193167B-8EFA-4E6D-A212-912AFCA7B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2" y="5911269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1393D4-6616-40B8-86F1-753CDDF428F8}"/>
              </a:ext>
            </a:extLst>
          </p:cNvPr>
          <p:cNvSpPr txBox="1"/>
          <p:nvPr/>
        </p:nvSpPr>
        <p:spPr>
          <a:xfrm>
            <a:off x="1141413" y="2630285"/>
            <a:ext cx="2165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Backward 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Pass</a:t>
            </a:r>
            <a:endParaRPr lang="en-US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>
            <a:extLst>
              <a:ext uri="{FF2B5EF4-FFF2-40B4-BE49-F238E27FC236}">
                <a16:creationId xmlns:a16="http://schemas.microsoft.com/office/drawing/2014/main" id="{0C2C1663-2B2D-4AB5-9BB1-5F698E853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2613" y="342900"/>
            <a:ext cx="5386388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6">
            <a:extLst>
              <a:ext uri="{FF2B5EF4-FFF2-40B4-BE49-F238E27FC236}">
                <a16:creationId xmlns:a16="http://schemas.microsoft.com/office/drawing/2014/main" id="{5805CA15-1D56-4805-AFB7-947D0F69B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1" y="1444624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E1671727-128D-414B-B3AC-5DA7A18AA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1" y="17494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C901C444-9AF5-4360-9794-47E952BF5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1" y="20542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90389B50-BBC8-47E9-A2C4-B1CDC7583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1" y="17494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DED5FC12-A736-413D-BCAF-704526A96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1" y="1444624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17CD7750-BCED-4461-8987-202E3345F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1" y="17494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2FE95693-63F7-4CE5-82AB-DAEB27F43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1" y="17494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78FC8FEE-7A20-43C0-93A6-08C684ADB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1" y="20542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433AEE79-F669-46DF-B6EC-51D33901E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11" y="20542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42" name="Rectangle 24">
            <a:extLst>
              <a:ext uri="{FF2B5EF4-FFF2-40B4-BE49-F238E27FC236}">
                <a16:creationId xmlns:a16="http://schemas.microsoft.com/office/drawing/2014/main" id="{C5FBFB4C-A1A7-4D05-B538-081474088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1" y="20542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0D843-97BA-4277-86C7-94AFECCDF75E}"/>
              </a:ext>
            </a:extLst>
          </p:cNvPr>
          <p:cNvSpPr txBox="1"/>
          <p:nvPr/>
        </p:nvSpPr>
        <p:spPr>
          <a:xfrm>
            <a:off x="1003300" y="2658055"/>
            <a:ext cx="9448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Next look at E. Parent is D. Is D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E consistent?  Yes  No need to remove a value from D.</a:t>
            </a:r>
          </a:p>
          <a:p>
            <a:endParaRPr lang="en-US" sz="1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Next consider BD. It is also consistent.</a:t>
            </a:r>
          </a:p>
          <a:p>
            <a:endParaRPr lang="en-US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Next: BC. Not consistent; need to remove     from B.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489097D7-CAFF-4E42-A752-5F4150D41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24" y="4339645"/>
            <a:ext cx="5386388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Rectangle 6">
            <a:extLst>
              <a:ext uri="{FF2B5EF4-FFF2-40B4-BE49-F238E27FC236}">
                <a16:creationId xmlns:a16="http://schemas.microsoft.com/office/drawing/2014/main" id="{88370A18-C6A4-4D37-A422-888680E4A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2" y="5441369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2" name="Rectangle 10">
            <a:extLst>
              <a:ext uri="{FF2B5EF4-FFF2-40B4-BE49-F238E27FC236}">
                <a16:creationId xmlns:a16="http://schemas.microsoft.com/office/drawing/2014/main" id="{EFB1E9E6-07A7-4E28-B7DF-BB1A71225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3821830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77F9AF9E-7933-4221-AED1-DA3FDE9F2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322" y="6050969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4" name="Rectangle 13">
            <a:extLst>
              <a:ext uri="{FF2B5EF4-FFF2-40B4-BE49-F238E27FC236}">
                <a16:creationId xmlns:a16="http://schemas.microsoft.com/office/drawing/2014/main" id="{718B1F98-7649-4FD8-BC9A-71FD0B2C3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2" y="5746169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5" name="Rectangle 15">
            <a:extLst>
              <a:ext uri="{FF2B5EF4-FFF2-40B4-BE49-F238E27FC236}">
                <a16:creationId xmlns:a16="http://schemas.microsoft.com/office/drawing/2014/main" id="{78B5565D-F088-4847-996C-109452BAC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2" y="5441369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6" name="Rectangle 16">
            <a:extLst>
              <a:ext uri="{FF2B5EF4-FFF2-40B4-BE49-F238E27FC236}">
                <a16:creationId xmlns:a16="http://schemas.microsoft.com/office/drawing/2014/main" id="{F27BDBCB-BEB0-4D49-8E3E-C7141B652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2" y="5746169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8" name="Rectangle 19">
            <a:extLst>
              <a:ext uri="{FF2B5EF4-FFF2-40B4-BE49-F238E27FC236}">
                <a16:creationId xmlns:a16="http://schemas.microsoft.com/office/drawing/2014/main" id="{E1442D48-2DE5-48F3-A3AE-7C81A253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2" y="5746169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9" name="Rectangle 20">
            <a:extLst>
              <a:ext uri="{FF2B5EF4-FFF2-40B4-BE49-F238E27FC236}">
                <a16:creationId xmlns:a16="http://schemas.microsoft.com/office/drawing/2014/main" id="{7C7B2193-2026-4174-86B5-1153D813C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2" y="6050969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70" name="Rectangle 23">
            <a:extLst>
              <a:ext uri="{FF2B5EF4-FFF2-40B4-BE49-F238E27FC236}">
                <a16:creationId xmlns:a16="http://schemas.microsoft.com/office/drawing/2014/main" id="{3898DEA5-60FD-4146-9053-A3058643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922" y="6050969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71" name="Rectangle 24">
            <a:extLst>
              <a:ext uri="{FF2B5EF4-FFF2-40B4-BE49-F238E27FC236}">
                <a16:creationId xmlns:a16="http://schemas.microsoft.com/office/drawing/2014/main" id="{0193167B-8EFA-4E6D-A212-912AFCA7B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2" y="6050969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>
            <a:extLst>
              <a:ext uri="{FF2B5EF4-FFF2-40B4-BE49-F238E27FC236}">
                <a16:creationId xmlns:a16="http://schemas.microsoft.com/office/drawing/2014/main" id="{0C2C1663-2B2D-4AB5-9BB1-5F698E853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2613" y="342900"/>
            <a:ext cx="5386388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6">
            <a:extLst>
              <a:ext uri="{FF2B5EF4-FFF2-40B4-BE49-F238E27FC236}">
                <a16:creationId xmlns:a16="http://schemas.microsoft.com/office/drawing/2014/main" id="{5805CA15-1D56-4805-AFB7-947D0F69B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1" y="1444624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C901C444-9AF5-4360-9794-47E952BF5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1" y="20542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90389B50-BBC8-47E9-A2C4-B1CDC7583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1" y="17494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DED5FC12-A736-413D-BCAF-704526A96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1" y="1444624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17CD7750-BCED-4461-8987-202E3345F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1" y="17494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2FE95693-63F7-4CE5-82AB-DAEB27F43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1" y="17494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78FC8FEE-7A20-43C0-93A6-08C684ADB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1" y="20542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433AEE79-F669-46DF-B6EC-51D33901E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11" y="20542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42" name="Rectangle 24">
            <a:extLst>
              <a:ext uri="{FF2B5EF4-FFF2-40B4-BE49-F238E27FC236}">
                <a16:creationId xmlns:a16="http://schemas.microsoft.com/office/drawing/2014/main" id="{C5FBFB4C-A1A7-4D05-B538-081474088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1" y="20542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0D843-97BA-4277-86C7-94AFECCDF75E}"/>
              </a:ext>
            </a:extLst>
          </p:cNvPr>
          <p:cNvSpPr txBox="1"/>
          <p:nvPr/>
        </p:nvSpPr>
        <p:spPr>
          <a:xfrm>
            <a:off x="2867022" y="2772354"/>
            <a:ext cx="944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Finally consider A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 B. But, now AB is not arc consistent.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Need to remove     from A.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489097D7-CAFF-4E42-A752-5F4150D41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9424" y="3726684"/>
            <a:ext cx="5386388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Rectangle 6">
            <a:extLst>
              <a:ext uri="{FF2B5EF4-FFF2-40B4-BE49-F238E27FC236}">
                <a16:creationId xmlns:a16="http://schemas.microsoft.com/office/drawing/2014/main" id="{88370A18-C6A4-4D37-A422-888680E4A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2" y="4828408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77F9AF9E-7933-4221-AED1-DA3FDE9F2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2" y="5438008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4" name="Rectangle 13">
            <a:extLst>
              <a:ext uri="{FF2B5EF4-FFF2-40B4-BE49-F238E27FC236}">
                <a16:creationId xmlns:a16="http://schemas.microsoft.com/office/drawing/2014/main" id="{718B1F98-7649-4FD8-BC9A-71FD0B2C3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2" y="5133208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5" name="Rectangle 15">
            <a:extLst>
              <a:ext uri="{FF2B5EF4-FFF2-40B4-BE49-F238E27FC236}">
                <a16:creationId xmlns:a16="http://schemas.microsoft.com/office/drawing/2014/main" id="{78B5565D-F088-4847-996C-109452BAC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422" y="4828408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6" name="Rectangle 16">
            <a:extLst>
              <a:ext uri="{FF2B5EF4-FFF2-40B4-BE49-F238E27FC236}">
                <a16:creationId xmlns:a16="http://schemas.microsoft.com/office/drawing/2014/main" id="{F27BDBCB-BEB0-4D49-8E3E-C7141B652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422" y="5133208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8" name="Rectangle 19">
            <a:extLst>
              <a:ext uri="{FF2B5EF4-FFF2-40B4-BE49-F238E27FC236}">
                <a16:creationId xmlns:a16="http://schemas.microsoft.com/office/drawing/2014/main" id="{E1442D48-2DE5-48F3-A3AE-7C81A253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822" y="5133208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9" name="Rectangle 20">
            <a:extLst>
              <a:ext uri="{FF2B5EF4-FFF2-40B4-BE49-F238E27FC236}">
                <a16:creationId xmlns:a16="http://schemas.microsoft.com/office/drawing/2014/main" id="{7C7B2193-2026-4174-86B5-1153D813C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822" y="5438008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70" name="Rectangle 23">
            <a:extLst>
              <a:ext uri="{FF2B5EF4-FFF2-40B4-BE49-F238E27FC236}">
                <a16:creationId xmlns:a16="http://schemas.microsoft.com/office/drawing/2014/main" id="{3898DEA5-60FD-4146-9053-A3058643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2" y="5438008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71" name="Rectangle 24">
            <a:extLst>
              <a:ext uri="{FF2B5EF4-FFF2-40B4-BE49-F238E27FC236}">
                <a16:creationId xmlns:a16="http://schemas.microsoft.com/office/drawing/2014/main" id="{0193167B-8EFA-4E6D-A212-912AFCA7B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2" y="3165885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273537-89A8-4F4C-9E25-D8075DD0F474}"/>
              </a:ext>
            </a:extLst>
          </p:cNvPr>
          <p:cNvSpPr txBox="1"/>
          <p:nvPr/>
        </p:nvSpPr>
        <p:spPr>
          <a:xfrm>
            <a:off x="1776411" y="5922264"/>
            <a:ext cx="944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Note that we moved backwards and touched each arc just once to make them consistent.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Now we will move forward from A and make value assignments.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1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71" grpId="0" animBg="1"/>
      <p:bldP spid="2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4">
            <a:extLst>
              <a:ext uri="{FF2B5EF4-FFF2-40B4-BE49-F238E27FC236}">
                <a16:creationId xmlns:a16="http://schemas.microsoft.com/office/drawing/2014/main" id="{489097D7-CAFF-4E42-A752-5F4150D41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5724" y="538984"/>
            <a:ext cx="5386388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Rectangle 6">
            <a:extLst>
              <a:ext uri="{FF2B5EF4-FFF2-40B4-BE49-F238E27FC236}">
                <a16:creationId xmlns:a16="http://schemas.microsoft.com/office/drawing/2014/main" id="{88370A18-C6A4-4D37-A422-888680E4A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2" y="1640708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77F9AF9E-7933-4221-AED1-DA3FDE9F2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2" y="2250308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4" name="Rectangle 13">
            <a:extLst>
              <a:ext uri="{FF2B5EF4-FFF2-40B4-BE49-F238E27FC236}">
                <a16:creationId xmlns:a16="http://schemas.microsoft.com/office/drawing/2014/main" id="{718B1F98-7649-4FD8-BC9A-71FD0B2C3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2" y="1945508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5" name="Rectangle 15">
            <a:extLst>
              <a:ext uri="{FF2B5EF4-FFF2-40B4-BE49-F238E27FC236}">
                <a16:creationId xmlns:a16="http://schemas.microsoft.com/office/drawing/2014/main" id="{78B5565D-F088-4847-996C-109452BAC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722" y="1640708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6" name="Rectangle 16">
            <a:extLst>
              <a:ext uri="{FF2B5EF4-FFF2-40B4-BE49-F238E27FC236}">
                <a16:creationId xmlns:a16="http://schemas.microsoft.com/office/drawing/2014/main" id="{F27BDBCB-BEB0-4D49-8E3E-C7141B652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722" y="1945508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8" name="Rectangle 19">
            <a:extLst>
              <a:ext uri="{FF2B5EF4-FFF2-40B4-BE49-F238E27FC236}">
                <a16:creationId xmlns:a16="http://schemas.microsoft.com/office/drawing/2014/main" id="{E1442D48-2DE5-48F3-A3AE-7C81A253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22" y="1945508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9" name="Rectangle 20">
            <a:extLst>
              <a:ext uri="{FF2B5EF4-FFF2-40B4-BE49-F238E27FC236}">
                <a16:creationId xmlns:a16="http://schemas.microsoft.com/office/drawing/2014/main" id="{7C7B2193-2026-4174-86B5-1153D813C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22" y="2250308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70" name="Rectangle 23">
            <a:extLst>
              <a:ext uri="{FF2B5EF4-FFF2-40B4-BE49-F238E27FC236}">
                <a16:creationId xmlns:a16="http://schemas.microsoft.com/office/drawing/2014/main" id="{3898DEA5-60FD-4146-9053-A3058643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2522" y="2250308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273537-89A8-4F4C-9E25-D8075DD0F474}"/>
              </a:ext>
            </a:extLst>
          </p:cNvPr>
          <p:cNvSpPr txBox="1"/>
          <p:nvPr/>
        </p:nvSpPr>
        <p:spPr>
          <a:xfrm>
            <a:off x="4064000" y="2849615"/>
            <a:ext cx="53863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is already </a:t>
            </a:r>
            <a:r>
              <a:rPr lang="en-US" sz="2000" dirty="0">
                <a:solidFill>
                  <a:srgbClr val="FF0000"/>
                </a:solidFill>
              </a:rPr>
              <a:t>red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There is only one value for B: </a:t>
            </a:r>
            <a:r>
              <a:rPr lang="en-US" sz="2000" dirty="0">
                <a:solidFill>
                  <a:srgbClr val="1313F9"/>
                </a:solidFill>
                <a:sym typeface="Wingdings" panose="05000000000000000000" pitchFamily="2" charset="2"/>
              </a:rPr>
              <a:t>blue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BC: only one value for C: </a:t>
            </a:r>
            <a:r>
              <a:rPr lang="en-US" sz="2000" dirty="0">
                <a:solidFill>
                  <a:srgbClr val="00B050"/>
                </a:solidFill>
                <a:sym typeface="Wingdings" panose="05000000000000000000" pitchFamily="2" charset="2"/>
              </a:rPr>
              <a:t>green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. 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BD: two possible values. Let’s pick </a:t>
            </a:r>
            <a:r>
              <a:rPr lang="en-US" sz="2000" dirty="0">
                <a:solidFill>
                  <a:srgbClr val="00B050"/>
                </a:solidFill>
                <a:sym typeface="Wingdings" panose="05000000000000000000" pitchFamily="2" charset="2"/>
              </a:rPr>
              <a:t>green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DE: to stay consistent, must pick </a:t>
            </a: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blue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 for E.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DF: only one value for F: </a:t>
            </a: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blue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6B4B0D-D70D-4EA2-947F-6503A2D4C055}"/>
              </a:ext>
            </a:extLst>
          </p:cNvPr>
          <p:cNvSpPr txBox="1"/>
          <p:nvPr/>
        </p:nvSpPr>
        <p:spPr>
          <a:xfrm>
            <a:off x="2019300" y="5248784"/>
            <a:ext cx="899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Note that at each step forward, we were guaranteed to have a consistent value assignment because in the backward direction we ensured arc consistency for each arc.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 This allowed us to solve the problem in linear time.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992DA7-9C8A-426F-960D-ACF36ABB677D}"/>
              </a:ext>
            </a:extLst>
          </p:cNvPr>
          <p:cNvSpPr txBox="1"/>
          <p:nvPr/>
        </p:nvSpPr>
        <p:spPr>
          <a:xfrm>
            <a:off x="1212950" y="2478908"/>
            <a:ext cx="2165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Forward 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Pass</a:t>
            </a:r>
            <a:endParaRPr lang="en-US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20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en-US" altLang="en-US" dirty="0"/>
              <a:t>Tree CSP complexity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478570"/>
            <a:ext cx="9753599" cy="3541714"/>
          </a:xfrm>
        </p:spPr>
        <p:txBody>
          <a:bodyPr>
            <a:noAutofit/>
          </a:bodyPr>
          <a:lstStyle/>
          <a:p>
            <a:r>
              <a:rPr lang="en-US" altLang="en-US" dirty="0"/>
              <a:t>Backward pass</a:t>
            </a:r>
          </a:p>
          <a:p>
            <a:pPr lvl="1"/>
            <a:r>
              <a:rPr lang="en-US" altLang="en-US" sz="2400" dirty="0"/>
              <a:t>n arc checks</a:t>
            </a:r>
          </a:p>
          <a:p>
            <a:pPr lvl="1"/>
            <a:r>
              <a:rPr lang="en-US" altLang="en-US" sz="2400" dirty="0"/>
              <a:t>Each has complexity d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at worst</a:t>
            </a:r>
          </a:p>
          <a:p>
            <a:r>
              <a:rPr lang="en-US" altLang="en-US" dirty="0"/>
              <a:t>Forward pass</a:t>
            </a:r>
          </a:p>
          <a:p>
            <a:pPr lvl="1"/>
            <a:r>
              <a:rPr lang="en-US" altLang="en-US" sz="2400" dirty="0"/>
              <a:t>n variable assignments, O(</a:t>
            </a:r>
            <a:r>
              <a:rPr lang="en-US" altLang="en-US" sz="2400" dirty="0" err="1"/>
              <a:t>nd</a:t>
            </a:r>
            <a:r>
              <a:rPr lang="en-US" altLang="en-US" sz="2400" dirty="0"/>
              <a:t>)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en-US" sz="2400" dirty="0"/>
              <a:t>Overall complexity is </a:t>
            </a:r>
            <a:r>
              <a:rPr lang="en-US" altLang="en-US" sz="2400" i="1" dirty="0"/>
              <a:t>O(</a:t>
            </a:r>
            <a:r>
              <a:rPr lang="en-US" altLang="en-US" sz="2400" i="1" dirty="0" err="1"/>
              <a:t>nd</a:t>
            </a:r>
            <a:r>
              <a:rPr lang="en-US" altLang="en-US" sz="2400" i="1" dirty="0"/>
              <a:t> </a:t>
            </a:r>
            <a:r>
              <a:rPr lang="en-US" altLang="en-US" sz="2400" i="1" baseline="30000" dirty="0"/>
              <a:t>2</a:t>
            </a:r>
            <a:r>
              <a:rPr lang="en-US" altLang="en-US" sz="2400" i="1" dirty="0"/>
              <a:t>)</a:t>
            </a:r>
            <a:endParaRPr lang="en-US" altLang="en-US" sz="2400" dirty="0"/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/>
              <a:t>Algorithm works because if the backward pass succeeds, then every variable by definition has a legal assignment in the forward pass </a:t>
            </a:r>
          </a:p>
        </p:txBody>
      </p:sp>
    </p:spTree>
    <p:extLst>
      <p:ext uri="{BB962C8B-B14F-4D97-AF65-F5344CB8AC3E}">
        <p14:creationId xmlns:p14="http://schemas.microsoft.com/office/powerpoint/2010/main" val="33013186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/>
              <a:t>What about non-tree CSPs?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072" y="1972085"/>
            <a:ext cx="9905999" cy="3541714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General idea is to convert the graph to a tree</a:t>
            </a:r>
          </a:p>
          <a:p>
            <a:r>
              <a:rPr lang="en-US" altLang="en-US" sz="3200" dirty="0"/>
              <a:t>Two general approaches</a:t>
            </a:r>
          </a:p>
          <a:p>
            <a:pPr lvl="1"/>
            <a:r>
              <a:rPr lang="en-US" altLang="en-US" sz="2800" dirty="0"/>
              <a:t>Assign values to specific variables (</a:t>
            </a:r>
            <a:r>
              <a:rPr lang="en-US" altLang="en-US" sz="2800" dirty="0" err="1"/>
              <a:t>Cutset</a:t>
            </a:r>
            <a:r>
              <a:rPr lang="en-US" altLang="en-US" sz="2800" dirty="0"/>
              <a:t> method)</a:t>
            </a:r>
          </a:p>
          <a:p>
            <a:pPr lvl="1"/>
            <a:r>
              <a:rPr lang="en-US" altLang="en-US" sz="2800" dirty="0"/>
              <a:t>Construct a tree-decomposition of the graph</a:t>
            </a:r>
          </a:p>
        </p:txBody>
      </p:sp>
    </p:spTree>
    <p:extLst>
      <p:ext uri="{BB962C8B-B14F-4D97-AF65-F5344CB8AC3E}">
        <p14:creationId xmlns:p14="http://schemas.microsoft.com/office/powerpoint/2010/main" val="21617663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397" y="0"/>
            <a:ext cx="9905998" cy="1478570"/>
          </a:xfrm>
        </p:spPr>
        <p:txBody>
          <a:bodyPr/>
          <a:lstStyle/>
          <a:p>
            <a:pPr algn="ctr" eaLnBrk="1" hangingPunct="1"/>
            <a:r>
              <a:rPr lang="en-US" dirty="0"/>
              <a:t>Nearly Tree-Structured CSPs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530849" y="4419600"/>
            <a:ext cx="9544694" cy="1981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Conditioning: instantiate a variable, prune its neighbors' domains</a:t>
            </a:r>
          </a:p>
          <a:p>
            <a:pPr lvl="4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2800" dirty="0" err="1"/>
              <a:t>Cutset</a:t>
            </a:r>
            <a:r>
              <a:rPr lang="en-US" sz="2800" dirty="0"/>
              <a:t> conditioning: instantiate (in all ways) a set of variables such that the remaining constraint graph is a tree</a:t>
            </a:r>
          </a:p>
          <a:p>
            <a:pPr lvl="4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2800" dirty="0" err="1"/>
              <a:t>Cutset</a:t>
            </a:r>
            <a:r>
              <a:rPr lang="en-US" sz="2800" dirty="0"/>
              <a:t> size c gives runtime O( (d</a:t>
            </a:r>
            <a:r>
              <a:rPr lang="en-US" sz="2800" baseline="30000" dirty="0"/>
              <a:t>c</a:t>
            </a:r>
            <a:r>
              <a:rPr lang="en-US" sz="2800" dirty="0"/>
              <a:t>) (n-c) d</a:t>
            </a:r>
            <a:r>
              <a:rPr lang="en-US" sz="2800" baseline="30000" dirty="0"/>
              <a:t>2 </a:t>
            </a:r>
            <a:r>
              <a:rPr lang="en-US" sz="2800" dirty="0"/>
              <a:t>), very fast for small c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88" y="1371600"/>
            <a:ext cx="7034213" cy="27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en-US" altLang="en-US" dirty="0" err="1"/>
              <a:t>cutset</a:t>
            </a:r>
            <a:r>
              <a:rPr lang="en-US" altLang="en-US" dirty="0"/>
              <a:t> conditioning Algorithm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0223" y="1559727"/>
            <a:ext cx="8532563" cy="4594493"/>
          </a:xfrm>
        </p:spPr>
        <p:txBody>
          <a:bodyPr>
            <a:normAutofit/>
          </a:bodyPr>
          <a:lstStyle/>
          <a:p>
            <a:r>
              <a:rPr lang="en-US" altLang="en-US" dirty="0"/>
              <a:t>Choose a subset S of variables from the graph so that graph without S is a tree</a:t>
            </a:r>
          </a:p>
          <a:p>
            <a:pPr lvl="1"/>
            <a:r>
              <a:rPr lang="en-US" altLang="en-US" dirty="0"/>
              <a:t>S = “</a:t>
            </a:r>
            <a:r>
              <a:rPr lang="en-US" altLang="en-US" dirty="0" err="1"/>
              <a:t>cutset</a:t>
            </a:r>
            <a:r>
              <a:rPr lang="en-US" altLang="en-US" dirty="0"/>
              <a:t>”</a:t>
            </a:r>
          </a:p>
          <a:p>
            <a:pPr lvl="1"/>
            <a:endParaRPr lang="en-US" altLang="en-US" sz="800" dirty="0"/>
          </a:p>
          <a:p>
            <a:r>
              <a:rPr lang="en-US" altLang="en-US" dirty="0"/>
              <a:t>For each possible consistent assignment for S</a:t>
            </a:r>
          </a:p>
          <a:p>
            <a:pPr lvl="1"/>
            <a:r>
              <a:rPr lang="en-US" altLang="en-US" sz="2400" dirty="0"/>
              <a:t>Remove any inconsistent values from remaining variables that are inconsistent with S</a:t>
            </a:r>
          </a:p>
          <a:p>
            <a:pPr lvl="1"/>
            <a:r>
              <a:rPr lang="en-US" altLang="en-US" dirty="0"/>
              <a:t>Use tree-structured CSP to solve the remaining tree-structure</a:t>
            </a:r>
          </a:p>
          <a:p>
            <a:pPr lvl="2"/>
            <a:r>
              <a:rPr lang="en-US" altLang="en-US" sz="2000" dirty="0"/>
              <a:t>If it has a solution, return it along with S</a:t>
            </a:r>
          </a:p>
          <a:p>
            <a:pPr lvl="2"/>
            <a:r>
              <a:rPr lang="en-US" altLang="en-US" sz="2000" dirty="0"/>
              <a:t>If not, continue to try other assignments for S</a:t>
            </a:r>
          </a:p>
        </p:txBody>
      </p:sp>
    </p:spTree>
    <p:extLst>
      <p:ext uri="{BB962C8B-B14F-4D97-AF65-F5344CB8AC3E}">
        <p14:creationId xmlns:p14="http://schemas.microsoft.com/office/powerpoint/2010/main" val="11486740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30658"/>
            <a:ext cx="10572852" cy="1478570"/>
          </a:xfrm>
        </p:spPr>
        <p:txBody>
          <a:bodyPr/>
          <a:lstStyle/>
          <a:p>
            <a:pPr algn="ctr"/>
            <a:r>
              <a:rPr lang="en-US" dirty="0" err="1"/>
              <a:t>Cutset</a:t>
            </a:r>
            <a:r>
              <a:rPr lang="en-US" dirty="0"/>
              <a:t> Conditioning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643825" y="1538198"/>
            <a:ext cx="1746739" cy="1128804"/>
            <a:chOff x="2677783" y="3378723"/>
            <a:chExt cx="3189617" cy="2061243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 l="153" t="932" r="54502" b="25000"/>
            <a:stretch>
              <a:fillRect/>
            </a:stretch>
          </p:blipFill>
          <p:spPr bwMode="auto">
            <a:xfrm>
              <a:off x="2677783" y="3378723"/>
              <a:ext cx="3189617" cy="2061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Oval 7"/>
            <p:cNvSpPr/>
            <p:nvPr/>
          </p:nvSpPr>
          <p:spPr>
            <a:xfrm>
              <a:off x="3927232" y="4387360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61437" y="4378700"/>
              <a:ext cx="1007111" cy="477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itchFamily="34" charset="0"/>
                </a:rPr>
                <a:t>SA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26917" y="2983701"/>
            <a:ext cx="1744249" cy="1131100"/>
            <a:chOff x="2682328" y="3374530"/>
            <a:chExt cx="3185072" cy="2065436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 l="218" t="781" r="54502" b="25000"/>
            <a:stretch>
              <a:fillRect/>
            </a:stretch>
          </p:blipFill>
          <p:spPr bwMode="auto">
            <a:xfrm>
              <a:off x="2682328" y="3374530"/>
              <a:ext cx="3185072" cy="2065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val 12"/>
            <p:cNvSpPr/>
            <p:nvPr/>
          </p:nvSpPr>
          <p:spPr>
            <a:xfrm>
              <a:off x="3927232" y="4387360"/>
              <a:ext cx="457200" cy="457200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61437" y="4378700"/>
              <a:ext cx="1007111" cy="477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itchFamily="34" charset="0"/>
                </a:rPr>
                <a:t>SA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47777" y="2981196"/>
            <a:ext cx="1742745" cy="1133605"/>
            <a:chOff x="2685074" y="3369956"/>
            <a:chExt cx="3182326" cy="2070010"/>
          </a:xfrm>
        </p:grpSpPr>
        <p:pic>
          <p:nvPicPr>
            <p:cNvPr id="16" name="Picture 15"/>
            <p:cNvPicPr>
              <a:picLocks noChangeAspect="1" noChangeArrowheads="1"/>
            </p:cNvPicPr>
            <p:nvPr/>
          </p:nvPicPr>
          <p:blipFill>
            <a:blip r:embed="rId2" cstate="print"/>
            <a:srcRect l="257" t="616" r="54502" b="25000"/>
            <a:stretch>
              <a:fillRect/>
            </a:stretch>
          </p:blipFill>
          <p:spPr bwMode="auto">
            <a:xfrm>
              <a:off x="2685074" y="3369956"/>
              <a:ext cx="3182326" cy="2070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Oval 16"/>
            <p:cNvSpPr/>
            <p:nvPr/>
          </p:nvSpPr>
          <p:spPr>
            <a:xfrm>
              <a:off x="3927232" y="4387360"/>
              <a:ext cx="457200" cy="4572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61437" y="4378700"/>
              <a:ext cx="1007112" cy="477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itchFamily="34" charset="0"/>
                </a:rPr>
                <a:t>SA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468638" y="2983701"/>
            <a:ext cx="1741327" cy="1131100"/>
            <a:chOff x="2687663" y="3374530"/>
            <a:chExt cx="3179737" cy="2065436"/>
          </a:xfrm>
        </p:grpSpPr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2" cstate="print"/>
            <a:srcRect l="294" t="781" r="54502" b="25000"/>
            <a:stretch>
              <a:fillRect/>
            </a:stretch>
          </p:blipFill>
          <p:spPr bwMode="auto">
            <a:xfrm>
              <a:off x="2687663" y="3374530"/>
              <a:ext cx="3179737" cy="2065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Oval 20"/>
            <p:cNvSpPr/>
            <p:nvPr/>
          </p:nvSpPr>
          <p:spPr>
            <a:xfrm>
              <a:off x="3927232" y="4387360"/>
              <a:ext cx="457200" cy="4572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61438" y="4378700"/>
              <a:ext cx="1007110" cy="477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itchFamily="34" charset="0"/>
                </a:rPr>
                <a:t>SA</a:t>
              </a:r>
            </a:p>
          </p:txBody>
        </p:sp>
      </p:grp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2" cstate="print"/>
          <a:srcRect l="55169" t="1345" b="24863"/>
          <a:stretch>
            <a:fillRect/>
          </a:stretch>
        </p:blipFill>
        <p:spPr bwMode="auto">
          <a:xfrm>
            <a:off x="3774305" y="4744860"/>
            <a:ext cx="1720616" cy="112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 cstate="print"/>
          <a:srcRect l="55245" t="686" b="24863"/>
          <a:stretch>
            <a:fillRect/>
          </a:stretch>
        </p:blipFill>
        <p:spPr bwMode="auto">
          <a:xfrm>
            <a:off x="6672828" y="4734837"/>
            <a:ext cx="1717693" cy="11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/>
          <a:srcRect l="55123" t="1016" b="24863"/>
          <a:stretch>
            <a:fillRect/>
          </a:stretch>
        </p:blipFill>
        <p:spPr bwMode="auto">
          <a:xfrm>
            <a:off x="9468637" y="4739850"/>
            <a:ext cx="1722379" cy="112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>
          <a:xfrm flipH="1">
            <a:off x="5266321" y="2438400"/>
            <a:ext cx="1371600" cy="4572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542921" y="2362201"/>
            <a:ext cx="1371600" cy="5053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476121" y="24384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998302" y="2794570"/>
            <a:ext cx="24384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Instantiate the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cutset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(all possible ways)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98302" y="3937570"/>
            <a:ext cx="24384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Compute residual CSP for each assignment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98302" y="5080570"/>
            <a:ext cx="24384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Solve the residual CSPs (tree structured)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98302" y="1651570"/>
            <a:ext cx="24384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Choose a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cutset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656764" y="40386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476164" y="40386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295564" y="40386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en-US" altLang="en-US" dirty="0"/>
              <a:t>Finding the optimal </a:t>
            </a:r>
            <a:r>
              <a:rPr lang="en-US" altLang="en-US" dirty="0" err="1"/>
              <a:t>cutset</a:t>
            </a:r>
            <a:endParaRPr lang="en-US" alt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6217" y="1658143"/>
            <a:ext cx="7797104" cy="354171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If c is small, this technique works very well</a:t>
            </a:r>
          </a:p>
          <a:p>
            <a:endParaRPr lang="en-US" altLang="en-US" sz="2800" dirty="0"/>
          </a:p>
          <a:p>
            <a:r>
              <a:rPr lang="en-US" altLang="en-US" sz="2800" dirty="0"/>
              <a:t>However, finding smallest </a:t>
            </a:r>
            <a:r>
              <a:rPr lang="en-US" altLang="en-US" sz="2800" dirty="0" err="1"/>
              <a:t>cutset</a:t>
            </a:r>
            <a:r>
              <a:rPr lang="en-US" altLang="en-US" sz="2800" dirty="0"/>
              <a:t> is NP-hard</a:t>
            </a:r>
          </a:p>
          <a:p>
            <a:pPr lvl="1"/>
            <a:r>
              <a:rPr lang="en-US" altLang="en-US" sz="2400" dirty="0"/>
              <a:t>But there are good approximation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331808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725" y="3659"/>
            <a:ext cx="9905998" cy="147857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Example: Map Coloring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76766" y="1371600"/>
            <a:ext cx="6209834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Variables: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Domains: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Constraints: adjacent regions must have different colors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Solutions are assignments satisfying all constraints, e.g.: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7" cstate="print"/>
          <a:srcRect l="1140" t="1105"/>
          <a:stretch>
            <a:fillRect/>
          </a:stretch>
        </p:blipFill>
        <p:spPr bwMode="auto">
          <a:xfrm>
            <a:off x="8009912" y="1118786"/>
            <a:ext cx="3603532" cy="2988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597423" y="1429129"/>
            <a:ext cx="4281583" cy="258601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469922" y="2170273"/>
            <a:ext cx="3023521" cy="296673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378886" y="5562612"/>
            <a:ext cx="5983475" cy="629393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380322" y="3675531"/>
            <a:ext cx="1201079" cy="223965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358455" y="4217897"/>
            <a:ext cx="4759520" cy="259431"/>
          </a:xfrm>
          <a:prstGeom prst="rect">
            <a:avLst/>
          </a:prstGeom>
          <a:noFill/>
          <a:ln/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9912" y="4746294"/>
            <a:ext cx="3603533" cy="1897830"/>
          </a:xfrm>
          <a:prstGeom prst="rect">
            <a:avLst/>
          </a:prstGeom>
          <a:noFill/>
        </p:spPr>
      </p:pic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1219200" y="3562293"/>
            <a:ext cx="1905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Implicit: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1219200" y="4114801"/>
            <a:ext cx="13716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Explicit: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1" y="87989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Cutset</a:t>
            </a:r>
            <a:r>
              <a:rPr lang="en-US" dirty="0"/>
              <a:t>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1" y="1365909"/>
            <a:ext cx="9905999" cy="3541714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dirty="0" err="1"/>
              <a:t>cutset</a:t>
            </a:r>
            <a:r>
              <a:rPr lang="en-US" dirty="0"/>
              <a:t> for the graph below.</a:t>
            </a:r>
          </a:p>
        </p:txBody>
      </p:sp>
      <p:pic>
        <p:nvPicPr>
          <p:cNvPr id="5" name="Picture 4" descr="cutset-quiz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362200"/>
            <a:ext cx="5588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294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en-US" altLang="en-US" dirty="0"/>
              <a:t>Tree Decompositions</a:t>
            </a:r>
          </a:p>
        </p:txBody>
      </p:sp>
      <p:pic>
        <p:nvPicPr>
          <p:cNvPr id="238595" name="Picture 3" descr="CSP-J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" t="52731" r="3194" b="3801"/>
          <a:stretch>
            <a:fillRect/>
          </a:stretch>
        </p:blipFill>
        <p:spPr bwMode="auto">
          <a:xfrm>
            <a:off x="4724400" y="2438401"/>
            <a:ext cx="5791200" cy="384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596" name="Picture 4" descr="australia-cs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2971800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597" name="Line 5"/>
          <p:cNvSpPr>
            <a:spLocks noChangeShapeType="1"/>
          </p:cNvSpPr>
          <p:nvPr/>
        </p:nvSpPr>
        <p:spPr bwMode="auto">
          <a:xfrm>
            <a:off x="4495800" y="2438400"/>
            <a:ext cx="7620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391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371600" y="3352799"/>
            <a:ext cx="1676400" cy="1905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990600" y="52024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Tree Decomposition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 cstate="print"/>
          <a:srcRect l="585" t="953" b="24023"/>
          <a:stretch>
            <a:fillRect/>
          </a:stretch>
        </p:blipFill>
        <p:spPr bwMode="auto">
          <a:xfrm>
            <a:off x="8763000" y="962718"/>
            <a:ext cx="2752732" cy="182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06500" y="1257300"/>
            <a:ext cx="7924800" cy="143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>
                <a:latin typeface="Calibri" pitchFamily="34" charset="0"/>
              </a:rPr>
              <a:t>Idea: create a tree-structured graph of mega-variables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>
                <a:latin typeface="Calibri" pitchFamily="34" charset="0"/>
              </a:rPr>
              <a:t>Each mega-variable encodes part of the original CSP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 err="1">
                <a:latin typeface="Calibri" pitchFamily="34" charset="0"/>
              </a:rPr>
              <a:t>Subproblems</a:t>
            </a:r>
            <a:r>
              <a:rPr lang="en-US" sz="2000" b="1" kern="0" dirty="0">
                <a:latin typeface="Calibri" pitchFamily="34" charset="0"/>
              </a:rPr>
              <a:t> overlap to ensure consistent solutions</a:t>
            </a:r>
          </a:p>
          <a:p>
            <a:pPr marL="342882" indent="-342882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b="1" kern="0" dirty="0">
              <a:latin typeface="Calibri" pitchFamily="34" charset="0"/>
            </a:endParaRPr>
          </a:p>
        </p:txBody>
      </p:sp>
      <p:cxnSp>
        <p:nvCxnSpPr>
          <p:cNvPr id="34" name="Straight Connector 33"/>
          <p:cNvCxnSpPr>
            <a:stCxn id="26" idx="3"/>
            <a:endCxn id="91" idx="1"/>
          </p:cNvCxnSpPr>
          <p:nvPr/>
        </p:nvCxnSpPr>
        <p:spPr>
          <a:xfrm>
            <a:off x="3048000" y="4305299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981200" y="2971801"/>
            <a:ext cx="609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M1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038600" y="2971801"/>
            <a:ext cx="609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M2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096000" y="2971801"/>
            <a:ext cx="609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/>
              <a:t>M3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8153400" y="2971801"/>
            <a:ext cx="609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/>
              <a:t>M4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876300" y="5357814"/>
            <a:ext cx="4495800" cy="78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sz="1500" dirty="0">
                <a:solidFill>
                  <a:srgbClr val="FFC000"/>
                </a:solidFill>
              </a:rPr>
              <a:t>         {(WA=</a:t>
            </a:r>
            <a:r>
              <a:rPr lang="en-US" sz="1500" dirty="0" err="1">
                <a:solidFill>
                  <a:srgbClr val="FFC000"/>
                </a:solidFill>
              </a:rPr>
              <a:t>r,SA</a:t>
            </a:r>
            <a:r>
              <a:rPr lang="en-US" sz="1500" dirty="0">
                <a:solidFill>
                  <a:srgbClr val="FFC000"/>
                </a:solidFill>
              </a:rPr>
              <a:t>=</a:t>
            </a:r>
            <a:r>
              <a:rPr lang="en-US" sz="1500" dirty="0" err="1">
                <a:solidFill>
                  <a:srgbClr val="FFC000"/>
                </a:solidFill>
              </a:rPr>
              <a:t>g,NT</a:t>
            </a:r>
            <a:r>
              <a:rPr lang="en-US" sz="1500" dirty="0">
                <a:solidFill>
                  <a:srgbClr val="FFC000"/>
                </a:solidFill>
              </a:rPr>
              <a:t>=b),      </a:t>
            </a:r>
          </a:p>
          <a:p>
            <a:r>
              <a:rPr lang="en-US" sz="1500" dirty="0">
                <a:solidFill>
                  <a:srgbClr val="FFC000"/>
                </a:solidFill>
              </a:rPr>
              <a:t>          (WA=</a:t>
            </a:r>
            <a:r>
              <a:rPr lang="en-US" sz="1500" dirty="0" err="1">
                <a:solidFill>
                  <a:srgbClr val="FFC000"/>
                </a:solidFill>
              </a:rPr>
              <a:t>b,SA</a:t>
            </a:r>
            <a:r>
              <a:rPr lang="en-US" sz="1500" dirty="0">
                <a:solidFill>
                  <a:srgbClr val="FFC000"/>
                </a:solidFill>
              </a:rPr>
              <a:t>=</a:t>
            </a:r>
            <a:r>
              <a:rPr lang="en-US" sz="1500" dirty="0" err="1">
                <a:solidFill>
                  <a:srgbClr val="FFC000"/>
                </a:solidFill>
              </a:rPr>
              <a:t>r,NT</a:t>
            </a:r>
            <a:r>
              <a:rPr lang="en-US" sz="1500" dirty="0">
                <a:solidFill>
                  <a:srgbClr val="FFC000"/>
                </a:solidFill>
              </a:rPr>
              <a:t>=g),</a:t>
            </a:r>
          </a:p>
          <a:p>
            <a:r>
              <a:rPr lang="en-US" sz="1500" dirty="0">
                <a:solidFill>
                  <a:srgbClr val="FFC000"/>
                </a:solidFill>
              </a:rPr>
              <a:t>          …}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2933700" y="5349844"/>
            <a:ext cx="3124200" cy="78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sz="15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{(NT=</a:t>
            </a:r>
            <a:r>
              <a:rPr lang="en-US" sz="15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r,SA</a:t>
            </a:r>
            <a:r>
              <a:rPr lang="en-US" sz="15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=</a:t>
            </a:r>
            <a:r>
              <a:rPr lang="en-US" sz="15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g,Q</a:t>
            </a:r>
            <a:r>
              <a:rPr lang="en-US" sz="15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=b),</a:t>
            </a:r>
          </a:p>
          <a:p>
            <a:r>
              <a:rPr lang="en-US" sz="15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(NT=</a:t>
            </a:r>
            <a:r>
              <a:rPr lang="en-US" sz="15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b,SA</a:t>
            </a:r>
            <a:r>
              <a:rPr lang="en-US" sz="15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=</a:t>
            </a:r>
            <a:r>
              <a:rPr lang="en-US" sz="15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g,Q</a:t>
            </a:r>
            <a:r>
              <a:rPr lang="en-US" sz="15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=r),</a:t>
            </a:r>
          </a:p>
          <a:p>
            <a:r>
              <a:rPr lang="en-US" sz="15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…}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715000" y="5410200"/>
            <a:ext cx="6096000" cy="58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sz="1600" dirty="0"/>
              <a:t>Agree</a:t>
            </a:r>
            <a:r>
              <a:rPr lang="en-US" sz="1600" dirty="0">
                <a:solidFill>
                  <a:srgbClr val="7030A0"/>
                </a:solidFill>
              </a:rPr>
              <a:t>: 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FC000"/>
                </a:solidFill>
              </a:rPr>
              <a:t>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M2</a:t>
            </a:r>
            <a:r>
              <a:rPr lang="en-US" sz="1600" dirty="0"/>
              <a:t>) </a:t>
            </a:r>
            <a:r>
              <a:rPr lang="en-US" sz="1600" dirty="0">
                <a:sym typeface="Symbol" pitchFamily="18" charset="2"/>
              </a:rPr>
              <a:t> </a:t>
            </a:r>
          </a:p>
          <a:p>
            <a:r>
              <a:rPr lang="en-US" sz="1600" dirty="0">
                <a:sym typeface="Symbol" pitchFamily="18" charset="2"/>
              </a:rPr>
              <a:t>        </a:t>
            </a:r>
            <a:r>
              <a:rPr lang="en-US" sz="1600" dirty="0"/>
              <a:t>{(</a:t>
            </a:r>
            <a:r>
              <a:rPr lang="en-US" sz="1200" dirty="0">
                <a:solidFill>
                  <a:srgbClr val="FFC000"/>
                </a:solidFill>
              </a:rPr>
              <a:t>(WA=</a:t>
            </a:r>
            <a:r>
              <a:rPr lang="en-US" sz="1200" dirty="0" err="1">
                <a:solidFill>
                  <a:srgbClr val="FFC000"/>
                </a:solidFill>
              </a:rPr>
              <a:t>b,SA</a:t>
            </a:r>
            <a:r>
              <a:rPr lang="en-US" sz="1200" dirty="0">
                <a:solidFill>
                  <a:srgbClr val="FFC000"/>
                </a:solidFill>
              </a:rPr>
              <a:t>=</a:t>
            </a:r>
            <a:r>
              <a:rPr lang="en-US" sz="1200" dirty="0" err="1">
                <a:solidFill>
                  <a:srgbClr val="FFC000"/>
                </a:solidFill>
              </a:rPr>
              <a:t>r,NT</a:t>
            </a:r>
            <a:r>
              <a:rPr lang="en-US" sz="1200" dirty="0">
                <a:solidFill>
                  <a:srgbClr val="FFC000"/>
                </a:solidFill>
              </a:rPr>
              <a:t>=g)</a:t>
            </a:r>
            <a:r>
              <a:rPr lang="en-US" sz="1200" dirty="0"/>
              <a:t>,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(NT=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g,SA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=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r,Q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=b)</a:t>
            </a:r>
            <a:r>
              <a:rPr lang="en-US" sz="1600" dirty="0"/>
              <a:t>),  …}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 rot="5400000">
            <a:off x="2157413" y="4548189"/>
            <a:ext cx="2209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sz="1200" dirty="0">
                <a:sym typeface="Symbol" pitchFamily="18" charset="2"/>
              </a:rPr>
              <a:t>Agree on    shared </a:t>
            </a:r>
            <a:r>
              <a:rPr lang="en-US" sz="1200" dirty="0" err="1">
                <a:sym typeface="Symbol" pitchFamily="18" charset="2"/>
              </a:rPr>
              <a:t>vars</a:t>
            </a:r>
            <a:endParaRPr lang="en-US" sz="1200" dirty="0"/>
          </a:p>
        </p:txBody>
      </p:sp>
      <p:grpSp>
        <p:nvGrpSpPr>
          <p:cNvPr id="2" name="Group 139"/>
          <p:cNvGrpSpPr>
            <a:grpSpLocks/>
          </p:cNvGrpSpPr>
          <p:nvPr/>
        </p:nvGrpSpPr>
        <p:grpSpPr bwMode="auto">
          <a:xfrm>
            <a:off x="1447800" y="3500437"/>
            <a:ext cx="1600200" cy="1452563"/>
            <a:chOff x="685800" y="3653136"/>
            <a:chExt cx="1600200" cy="1452265"/>
          </a:xfrm>
        </p:grpSpPr>
        <p:sp>
          <p:nvSpPr>
            <p:cNvPr id="7" name="Oval 6"/>
            <p:cNvSpPr/>
            <p:nvPr/>
          </p:nvSpPr>
          <p:spPr>
            <a:xfrm>
              <a:off x="1600200" y="3734081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NT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143000" y="4495926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SA</a:t>
              </a:r>
            </a:p>
          </p:txBody>
        </p:sp>
        <p:cxnSp>
          <p:nvCxnSpPr>
            <p:cNvPr id="10" name="Straight Connector 9"/>
            <p:cNvCxnSpPr>
              <a:stCxn id="8" idx="7"/>
              <a:endCxn id="7" idx="4"/>
            </p:cNvCxnSpPr>
            <p:nvPr/>
          </p:nvCxnSpPr>
          <p:spPr>
            <a:xfrm rot="5400000" flipH="1" flipV="1">
              <a:off x="1663725" y="4343532"/>
              <a:ext cx="241251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61" name="TextBox 45"/>
            <p:cNvSpPr txBox="1">
              <a:spLocks noChangeArrowheads="1"/>
            </p:cNvSpPr>
            <p:nvPr/>
          </p:nvSpPr>
          <p:spPr bwMode="auto">
            <a:xfrm>
              <a:off x="1295400" y="3653136"/>
              <a:ext cx="533400" cy="369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ym typeface="Symbol" pitchFamily="18" charset="2"/>
                </a:rPr>
                <a:t></a:t>
              </a:r>
              <a:endParaRPr lang="en-US" b="1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685800" y="3734081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WA</a:t>
              </a:r>
            </a:p>
          </p:txBody>
        </p:sp>
        <p:cxnSp>
          <p:nvCxnSpPr>
            <p:cNvPr id="75" name="Straight Connector 74"/>
            <p:cNvCxnSpPr>
              <a:stCxn id="74" idx="4"/>
              <a:endCxn id="8" idx="1"/>
            </p:cNvCxnSpPr>
            <p:nvPr/>
          </p:nvCxnSpPr>
          <p:spPr>
            <a:xfrm rot="16200000" flipH="1">
              <a:off x="990625" y="4343532"/>
              <a:ext cx="241251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74" idx="6"/>
              <a:endCxn id="7" idx="2"/>
            </p:cNvCxnSpPr>
            <p:nvPr/>
          </p:nvCxnSpPr>
          <p:spPr>
            <a:xfrm flipV="1">
              <a:off x="1295400" y="4038819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65" name="TextBox 88"/>
            <p:cNvSpPr txBox="1">
              <a:spLocks noChangeArrowheads="1"/>
            </p:cNvSpPr>
            <p:nvPr/>
          </p:nvSpPr>
          <p:spPr bwMode="auto">
            <a:xfrm>
              <a:off x="762000" y="4262736"/>
              <a:ext cx="533400" cy="369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ym typeface="Symbol" pitchFamily="18" charset="2"/>
                </a:rPr>
                <a:t></a:t>
              </a:r>
              <a:endParaRPr lang="en-US" b="1" dirty="0"/>
            </a:p>
          </p:txBody>
        </p:sp>
        <p:sp>
          <p:nvSpPr>
            <p:cNvPr id="21566" name="TextBox 89"/>
            <p:cNvSpPr txBox="1">
              <a:spLocks noChangeArrowheads="1"/>
            </p:cNvSpPr>
            <p:nvPr/>
          </p:nvSpPr>
          <p:spPr bwMode="auto">
            <a:xfrm>
              <a:off x="1752600" y="4267201"/>
              <a:ext cx="533400" cy="369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ym typeface="Symbol" pitchFamily="18" charset="2"/>
                </a:rPr>
                <a:t></a:t>
              </a:r>
              <a:endParaRPr lang="en-US" b="1" dirty="0"/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3429000" y="3352799"/>
            <a:ext cx="1676400" cy="1905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140"/>
          <p:cNvGrpSpPr>
            <a:grpSpLocks/>
          </p:cNvGrpSpPr>
          <p:nvPr/>
        </p:nvGrpSpPr>
        <p:grpSpPr bwMode="auto">
          <a:xfrm>
            <a:off x="3505200" y="3500437"/>
            <a:ext cx="1600200" cy="1452563"/>
            <a:chOff x="2743200" y="3653137"/>
            <a:chExt cx="1600200" cy="1452265"/>
          </a:xfrm>
        </p:grpSpPr>
        <p:sp>
          <p:nvSpPr>
            <p:cNvPr id="92" name="Oval 91"/>
            <p:cNvSpPr/>
            <p:nvPr/>
          </p:nvSpPr>
          <p:spPr>
            <a:xfrm>
              <a:off x="3657600" y="3734082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93" name="Oval 92"/>
            <p:cNvSpPr/>
            <p:nvPr/>
          </p:nvSpPr>
          <p:spPr>
            <a:xfrm>
              <a:off x="3200400" y="4495927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SA</a:t>
              </a:r>
            </a:p>
          </p:txBody>
        </p:sp>
        <p:cxnSp>
          <p:nvCxnSpPr>
            <p:cNvPr id="94" name="Straight Connector 93"/>
            <p:cNvCxnSpPr>
              <a:stCxn id="93" idx="7"/>
              <a:endCxn id="92" idx="4"/>
            </p:cNvCxnSpPr>
            <p:nvPr/>
          </p:nvCxnSpPr>
          <p:spPr>
            <a:xfrm rot="5400000" flipH="1" flipV="1">
              <a:off x="3721125" y="4343533"/>
              <a:ext cx="241251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52" name="TextBox 94"/>
            <p:cNvSpPr txBox="1">
              <a:spLocks noChangeArrowheads="1"/>
            </p:cNvSpPr>
            <p:nvPr/>
          </p:nvSpPr>
          <p:spPr bwMode="auto">
            <a:xfrm>
              <a:off x="3352800" y="3653137"/>
              <a:ext cx="533400" cy="369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ym typeface="Symbol" pitchFamily="18" charset="2"/>
                </a:rPr>
                <a:t></a:t>
              </a:r>
              <a:endParaRPr lang="en-US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2743200" y="3734082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NT</a:t>
              </a:r>
            </a:p>
          </p:txBody>
        </p:sp>
        <p:cxnSp>
          <p:nvCxnSpPr>
            <p:cNvPr id="97" name="Straight Connector 96"/>
            <p:cNvCxnSpPr>
              <a:stCxn id="96" idx="4"/>
              <a:endCxn id="93" idx="1"/>
            </p:cNvCxnSpPr>
            <p:nvPr/>
          </p:nvCxnSpPr>
          <p:spPr>
            <a:xfrm rot="16200000" flipH="1">
              <a:off x="3048025" y="4343533"/>
              <a:ext cx="241251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6" idx="6"/>
              <a:endCxn id="92" idx="2"/>
            </p:cNvCxnSpPr>
            <p:nvPr/>
          </p:nvCxnSpPr>
          <p:spPr>
            <a:xfrm flipV="1">
              <a:off x="3352800" y="403882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56" name="TextBox 98"/>
            <p:cNvSpPr txBox="1">
              <a:spLocks noChangeArrowheads="1"/>
            </p:cNvSpPr>
            <p:nvPr/>
          </p:nvSpPr>
          <p:spPr bwMode="auto">
            <a:xfrm>
              <a:off x="2819400" y="4262737"/>
              <a:ext cx="533400" cy="369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ym typeface="Symbol" pitchFamily="18" charset="2"/>
                </a:rPr>
                <a:t></a:t>
              </a:r>
              <a:endParaRPr lang="en-US" b="1" dirty="0"/>
            </a:p>
          </p:txBody>
        </p:sp>
        <p:sp>
          <p:nvSpPr>
            <p:cNvPr id="21557" name="TextBox 99"/>
            <p:cNvSpPr txBox="1">
              <a:spLocks noChangeArrowheads="1"/>
            </p:cNvSpPr>
            <p:nvPr/>
          </p:nvSpPr>
          <p:spPr bwMode="auto">
            <a:xfrm>
              <a:off x="3810000" y="4267202"/>
              <a:ext cx="533400" cy="369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ym typeface="Symbol" pitchFamily="18" charset="2"/>
                </a:rPr>
                <a:t></a:t>
              </a:r>
              <a:endParaRPr lang="en-US" b="1" dirty="0"/>
            </a:p>
          </p:txBody>
        </p:sp>
      </p:grpSp>
      <p:cxnSp>
        <p:nvCxnSpPr>
          <p:cNvPr id="102" name="Straight Connector 101"/>
          <p:cNvCxnSpPr>
            <a:stCxn id="91" idx="3"/>
            <a:endCxn id="104" idx="1"/>
          </p:cNvCxnSpPr>
          <p:nvPr/>
        </p:nvCxnSpPr>
        <p:spPr>
          <a:xfrm flipV="1">
            <a:off x="5105400" y="4305299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>
            <a:spLocks noChangeArrowheads="1"/>
          </p:cNvSpPr>
          <p:nvPr/>
        </p:nvSpPr>
        <p:spPr bwMode="auto">
          <a:xfrm rot="5400000">
            <a:off x="4214813" y="4535489"/>
            <a:ext cx="2209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sz="1200" dirty="0">
                <a:sym typeface="Symbol" pitchFamily="18" charset="2"/>
              </a:rPr>
              <a:t>Agree on    shared </a:t>
            </a:r>
            <a:r>
              <a:rPr lang="en-US" sz="1200" dirty="0" err="1">
                <a:sym typeface="Symbol" pitchFamily="18" charset="2"/>
              </a:rPr>
              <a:t>vars</a:t>
            </a:r>
            <a:endParaRPr lang="en-US" sz="1200" dirty="0"/>
          </a:p>
        </p:txBody>
      </p:sp>
      <p:sp>
        <p:nvSpPr>
          <p:cNvPr id="104" name="Rounded Rectangle 103"/>
          <p:cNvSpPr/>
          <p:nvPr/>
        </p:nvSpPr>
        <p:spPr>
          <a:xfrm>
            <a:off x="5486400" y="3352799"/>
            <a:ext cx="1676400" cy="1905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" name="Group 141"/>
          <p:cNvGrpSpPr>
            <a:grpSpLocks/>
          </p:cNvGrpSpPr>
          <p:nvPr/>
        </p:nvGrpSpPr>
        <p:grpSpPr bwMode="auto">
          <a:xfrm>
            <a:off x="5562600" y="3500437"/>
            <a:ext cx="1600200" cy="1452563"/>
            <a:chOff x="4800600" y="3653136"/>
            <a:chExt cx="1600200" cy="1452265"/>
          </a:xfrm>
        </p:grpSpPr>
        <p:sp>
          <p:nvSpPr>
            <p:cNvPr id="105" name="Oval 104"/>
            <p:cNvSpPr/>
            <p:nvPr/>
          </p:nvSpPr>
          <p:spPr>
            <a:xfrm>
              <a:off x="5715000" y="3734081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solidFill>
                    <a:schemeClr val="tx1"/>
                  </a:solidFill>
                  <a:latin typeface="Arial Narrow" pitchFamily="34" charset="0"/>
                </a:rPr>
                <a:t>NSW</a:t>
              </a:r>
            </a:p>
          </p:txBody>
        </p:sp>
        <p:sp>
          <p:nvSpPr>
            <p:cNvPr id="106" name="Oval 105"/>
            <p:cNvSpPr/>
            <p:nvPr/>
          </p:nvSpPr>
          <p:spPr>
            <a:xfrm>
              <a:off x="5257800" y="4495926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SA</a:t>
              </a:r>
            </a:p>
          </p:txBody>
        </p:sp>
        <p:cxnSp>
          <p:nvCxnSpPr>
            <p:cNvPr id="107" name="Straight Connector 106"/>
            <p:cNvCxnSpPr>
              <a:stCxn id="106" idx="7"/>
              <a:endCxn id="105" idx="4"/>
            </p:cNvCxnSpPr>
            <p:nvPr/>
          </p:nvCxnSpPr>
          <p:spPr>
            <a:xfrm rot="5400000" flipH="1" flipV="1">
              <a:off x="5778525" y="4343532"/>
              <a:ext cx="241251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07"/>
            <p:cNvSpPr txBox="1">
              <a:spLocks noChangeArrowheads="1"/>
            </p:cNvSpPr>
            <p:nvPr/>
          </p:nvSpPr>
          <p:spPr bwMode="auto">
            <a:xfrm>
              <a:off x="5410200" y="3653136"/>
              <a:ext cx="533400" cy="369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ym typeface="Symbol" pitchFamily="18" charset="2"/>
                </a:rPr>
                <a:t></a:t>
              </a:r>
              <a:endParaRPr lang="en-US" b="1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4800600" y="3734081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Q</a:t>
              </a:r>
            </a:p>
          </p:txBody>
        </p:sp>
        <p:cxnSp>
          <p:nvCxnSpPr>
            <p:cNvPr id="110" name="Straight Connector 109"/>
            <p:cNvCxnSpPr>
              <a:stCxn id="109" idx="4"/>
              <a:endCxn id="106" idx="1"/>
            </p:cNvCxnSpPr>
            <p:nvPr/>
          </p:nvCxnSpPr>
          <p:spPr>
            <a:xfrm rot="16200000" flipH="1">
              <a:off x="5105425" y="4343532"/>
              <a:ext cx="241251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9" idx="6"/>
              <a:endCxn id="105" idx="2"/>
            </p:cNvCxnSpPr>
            <p:nvPr/>
          </p:nvCxnSpPr>
          <p:spPr>
            <a:xfrm flipV="1">
              <a:off x="5410200" y="4038819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7" name="TextBox 111"/>
            <p:cNvSpPr txBox="1">
              <a:spLocks noChangeArrowheads="1"/>
            </p:cNvSpPr>
            <p:nvPr/>
          </p:nvSpPr>
          <p:spPr bwMode="auto">
            <a:xfrm>
              <a:off x="4876800" y="4262736"/>
              <a:ext cx="533400" cy="369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ym typeface="Symbol" pitchFamily="18" charset="2"/>
                </a:rPr>
                <a:t></a:t>
              </a:r>
              <a:endParaRPr lang="en-US" b="1" dirty="0"/>
            </a:p>
          </p:txBody>
        </p:sp>
        <p:sp>
          <p:nvSpPr>
            <p:cNvPr id="21548" name="TextBox 112"/>
            <p:cNvSpPr txBox="1">
              <a:spLocks noChangeArrowheads="1"/>
            </p:cNvSpPr>
            <p:nvPr/>
          </p:nvSpPr>
          <p:spPr bwMode="auto">
            <a:xfrm>
              <a:off x="5867400" y="4267201"/>
              <a:ext cx="533400" cy="369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ym typeface="Symbol" pitchFamily="18" charset="2"/>
                </a:rPr>
                <a:t></a:t>
              </a:r>
              <a:endParaRPr lang="en-US" b="1" dirty="0"/>
            </a:p>
          </p:txBody>
        </p:sp>
      </p:grpSp>
      <p:cxnSp>
        <p:nvCxnSpPr>
          <p:cNvPr id="116" name="Straight Connector 115"/>
          <p:cNvCxnSpPr>
            <a:endCxn id="118" idx="1"/>
          </p:cNvCxnSpPr>
          <p:nvPr/>
        </p:nvCxnSpPr>
        <p:spPr>
          <a:xfrm>
            <a:off x="7162800" y="4305299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>
            <a:spLocks noChangeArrowheads="1"/>
          </p:cNvSpPr>
          <p:nvPr/>
        </p:nvSpPr>
        <p:spPr bwMode="auto">
          <a:xfrm rot="5400000">
            <a:off x="6272213" y="4510089"/>
            <a:ext cx="2209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sz="1200" dirty="0">
                <a:sym typeface="Symbol" pitchFamily="18" charset="2"/>
              </a:rPr>
              <a:t>Agree on    shared </a:t>
            </a:r>
            <a:r>
              <a:rPr lang="en-US" sz="1200" dirty="0" err="1">
                <a:sym typeface="Symbol" pitchFamily="18" charset="2"/>
              </a:rPr>
              <a:t>vars</a:t>
            </a:r>
            <a:endParaRPr lang="en-US" sz="1200" dirty="0"/>
          </a:p>
        </p:txBody>
      </p:sp>
      <p:sp>
        <p:nvSpPr>
          <p:cNvPr id="118" name="Rounded Rectangle 117"/>
          <p:cNvSpPr/>
          <p:nvPr/>
        </p:nvSpPr>
        <p:spPr>
          <a:xfrm>
            <a:off x="7543800" y="3352799"/>
            <a:ext cx="1676400" cy="1905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42"/>
          <p:cNvGrpSpPr>
            <a:grpSpLocks/>
          </p:cNvGrpSpPr>
          <p:nvPr/>
        </p:nvGrpSpPr>
        <p:grpSpPr bwMode="auto">
          <a:xfrm>
            <a:off x="7620000" y="3500437"/>
            <a:ext cx="1600200" cy="1452563"/>
            <a:chOff x="6858000" y="3653138"/>
            <a:chExt cx="1600200" cy="1452265"/>
          </a:xfrm>
        </p:grpSpPr>
        <p:sp>
          <p:nvSpPr>
            <p:cNvPr id="119" name="Oval 118"/>
            <p:cNvSpPr/>
            <p:nvPr/>
          </p:nvSpPr>
          <p:spPr>
            <a:xfrm>
              <a:off x="7772400" y="3734083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120" name="Oval 119"/>
            <p:cNvSpPr/>
            <p:nvPr/>
          </p:nvSpPr>
          <p:spPr>
            <a:xfrm>
              <a:off x="7315200" y="4495928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SA</a:t>
              </a:r>
            </a:p>
          </p:txBody>
        </p:sp>
        <p:cxnSp>
          <p:nvCxnSpPr>
            <p:cNvPr id="121" name="Straight Connector 120"/>
            <p:cNvCxnSpPr>
              <a:stCxn id="120" idx="7"/>
              <a:endCxn id="119" idx="4"/>
            </p:cNvCxnSpPr>
            <p:nvPr/>
          </p:nvCxnSpPr>
          <p:spPr>
            <a:xfrm rot="5400000" flipH="1" flipV="1">
              <a:off x="7835925" y="4343534"/>
              <a:ext cx="241251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34" name="TextBox 121"/>
            <p:cNvSpPr txBox="1">
              <a:spLocks noChangeArrowheads="1"/>
            </p:cNvSpPr>
            <p:nvPr/>
          </p:nvSpPr>
          <p:spPr bwMode="auto">
            <a:xfrm>
              <a:off x="7467600" y="3653138"/>
              <a:ext cx="533400" cy="369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ym typeface="Symbol" pitchFamily="18" charset="2"/>
                </a:rPr>
                <a:t></a:t>
              </a:r>
              <a:endParaRPr lang="en-US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858000" y="3734083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solidFill>
                    <a:schemeClr val="tx1"/>
                  </a:solidFill>
                  <a:latin typeface="Arial Narrow" pitchFamily="34" charset="0"/>
                </a:rPr>
                <a:t>NSW</a:t>
              </a:r>
            </a:p>
          </p:txBody>
        </p:sp>
        <p:cxnSp>
          <p:nvCxnSpPr>
            <p:cNvPr id="124" name="Straight Connector 123"/>
            <p:cNvCxnSpPr>
              <a:stCxn id="123" idx="4"/>
              <a:endCxn id="120" idx="1"/>
            </p:cNvCxnSpPr>
            <p:nvPr/>
          </p:nvCxnSpPr>
          <p:spPr>
            <a:xfrm rot="16200000" flipH="1">
              <a:off x="7162825" y="4343534"/>
              <a:ext cx="241251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3" idx="6"/>
              <a:endCxn id="119" idx="2"/>
            </p:cNvCxnSpPr>
            <p:nvPr/>
          </p:nvCxnSpPr>
          <p:spPr>
            <a:xfrm flipV="1">
              <a:off x="7467600" y="4038821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38" name="TextBox 125"/>
            <p:cNvSpPr txBox="1">
              <a:spLocks noChangeArrowheads="1"/>
            </p:cNvSpPr>
            <p:nvPr/>
          </p:nvSpPr>
          <p:spPr bwMode="auto">
            <a:xfrm>
              <a:off x="6934200" y="4262738"/>
              <a:ext cx="533400" cy="369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ym typeface="Symbol" pitchFamily="18" charset="2"/>
                </a:rPr>
                <a:t></a:t>
              </a:r>
              <a:endParaRPr lang="en-US" b="1" dirty="0"/>
            </a:p>
          </p:txBody>
        </p:sp>
        <p:sp>
          <p:nvSpPr>
            <p:cNvPr id="21539" name="TextBox 126"/>
            <p:cNvSpPr txBox="1">
              <a:spLocks noChangeArrowheads="1"/>
            </p:cNvSpPr>
            <p:nvPr/>
          </p:nvSpPr>
          <p:spPr bwMode="auto">
            <a:xfrm>
              <a:off x="7924800" y="4267203"/>
              <a:ext cx="533400" cy="369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ym typeface="Symbol" pitchFamily="18" charset="2"/>
                </a:rPr>
                <a:t>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9" grpId="0"/>
      <p:bldP spid="60" grpId="0"/>
      <p:bldP spid="61" grpId="0"/>
      <p:bldP spid="62" grpId="0"/>
      <p:bldP spid="64" grpId="0"/>
      <p:bldP spid="66" grpId="0"/>
      <p:bldP spid="67" grpId="0"/>
      <p:bldP spid="73" grpId="0"/>
      <p:bldP spid="91" grpId="0" animBg="1"/>
      <p:bldP spid="103" grpId="0"/>
      <p:bldP spid="104" grpId="0" animBg="1"/>
      <p:bldP spid="117" grpId="0"/>
      <p:bldP spid="11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12192001" cy="1478570"/>
          </a:xfrm>
        </p:spPr>
        <p:txBody>
          <a:bodyPr/>
          <a:lstStyle/>
          <a:p>
            <a:pPr algn="ctr"/>
            <a:r>
              <a:rPr lang="en-US" altLang="en-US" dirty="0"/>
              <a:t>Rules for a Tree Decomposition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0849" y="1478570"/>
            <a:ext cx="8681663" cy="4459893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Every variable appears in at least one of the </a:t>
            </a:r>
            <a:r>
              <a:rPr lang="en-US" altLang="en-US" sz="2800" dirty="0" err="1"/>
              <a:t>subproblems</a:t>
            </a:r>
            <a:endParaRPr lang="en-US" altLang="en-US" sz="2800" dirty="0"/>
          </a:p>
          <a:p>
            <a:endParaRPr lang="en-US" altLang="en-US" sz="1100" dirty="0"/>
          </a:p>
          <a:p>
            <a:r>
              <a:rPr lang="en-US" altLang="en-US" sz="2800" dirty="0"/>
              <a:t>If two variables are connected in the original problem, they must appear together (with the constraint) in at least one </a:t>
            </a:r>
            <a:r>
              <a:rPr lang="en-US" altLang="en-US" sz="2800" dirty="0" err="1"/>
              <a:t>subproblem</a:t>
            </a:r>
            <a:endParaRPr lang="en-US" altLang="en-US" sz="2800" dirty="0"/>
          </a:p>
          <a:p>
            <a:pPr>
              <a:buFontTx/>
              <a:buNone/>
            </a:pPr>
            <a:endParaRPr lang="en-US" altLang="en-US" sz="1100" dirty="0"/>
          </a:p>
          <a:p>
            <a:r>
              <a:rPr lang="en-US" altLang="en-US" sz="2800" dirty="0"/>
              <a:t>If a variable appears in two </a:t>
            </a:r>
            <a:r>
              <a:rPr lang="en-US" altLang="en-US" sz="2800" dirty="0" err="1"/>
              <a:t>subproblems</a:t>
            </a:r>
            <a:r>
              <a:rPr lang="en-US" altLang="en-US" sz="2800" dirty="0"/>
              <a:t>, it must appear in each node on the path.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10314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en-US" altLang="en-US" dirty="0"/>
              <a:t>Tree Decomposition Algorithm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2" y="1478571"/>
            <a:ext cx="9905999" cy="4870858"/>
          </a:xfrm>
        </p:spPr>
        <p:txBody>
          <a:bodyPr>
            <a:noAutofit/>
          </a:bodyPr>
          <a:lstStyle/>
          <a:p>
            <a:r>
              <a:rPr lang="en-US" altLang="en-US" dirty="0"/>
              <a:t>View each </a:t>
            </a:r>
            <a:r>
              <a:rPr lang="en-US" altLang="en-US" dirty="0" err="1"/>
              <a:t>subproblem</a:t>
            </a:r>
            <a:r>
              <a:rPr lang="en-US" altLang="en-US" dirty="0"/>
              <a:t> as a “super-variable”</a:t>
            </a:r>
          </a:p>
          <a:p>
            <a:pPr lvl="1"/>
            <a:r>
              <a:rPr lang="en-US" altLang="en-US" sz="2400" dirty="0"/>
              <a:t>Domain = set of solutions for the </a:t>
            </a:r>
            <a:r>
              <a:rPr lang="en-US" altLang="en-US" sz="2400" dirty="0" err="1"/>
              <a:t>subproblem</a:t>
            </a:r>
            <a:endParaRPr lang="en-US" altLang="en-US" sz="2400" dirty="0"/>
          </a:p>
          <a:p>
            <a:pPr lvl="1"/>
            <a:r>
              <a:rPr lang="en-US" altLang="en-US" sz="2400" dirty="0"/>
              <a:t>Obtained by running a CSP on each </a:t>
            </a:r>
            <a:r>
              <a:rPr lang="en-US" altLang="en-US" sz="2400" dirty="0" err="1"/>
              <a:t>subproblem</a:t>
            </a:r>
            <a:endParaRPr lang="en-US" altLang="en-US" sz="2400" dirty="0"/>
          </a:p>
          <a:p>
            <a:pPr lvl="1"/>
            <a:r>
              <a:rPr lang="en-US" altLang="en-US" sz="2400" dirty="0"/>
              <a:t>E.g., 6 solutions for 3 fully connected variables in map problem</a:t>
            </a:r>
          </a:p>
          <a:p>
            <a:r>
              <a:rPr lang="en-US" altLang="en-US" dirty="0"/>
              <a:t>Now use the tree CSP algorithm to solve the constraints connecting the </a:t>
            </a:r>
            <a:r>
              <a:rPr lang="en-US" altLang="en-US" dirty="0" err="1"/>
              <a:t>subproblems</a:t>
            </a:r>
            <a:endParaRPr lang="en-US" altLang="en-US" dirty="0"/>
          </a:p>
          <a:p>
            <a:pPr lvl="1"/>
            <a:r>
              <a:rPr lang="en-US" altLang="en-US" sz="2400" dirty="0"/>
              <a:t>Declare a </a:t>
            </a:r>
            <a:r>
              <a:rPr lang="en-US" altLang="en-US" sz="2400" dirty="0" err="1"/>
              <a:t>subproblem</a:t>
            </a:r>
            <a:r>
              <a:rPr lang="en-US" altLang="en-US" sz="2400" dirty="0"/>
              <a:t> a root node, create tree</a:t>
            </a:r>
          </a:p>
          <a:p>
            <a:pPr lvl="1"/>
            <a:r>
              <a:rPr lang="en-US" altLang="en-US" sz="2400" dirty="0"/>
              <a:t>Backward and forward passes</a:t>
            </a:r>
          </a:p>
          <a:p>
            <a:r>
              <a:rPr lang="en-US" altLang="en-US" dirty="0"/>
              <a:t>Example of “divide and conquer” strategy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951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59912" y="-11532"/>
            <a:ext cx="9905998" cy="119306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Example: N-Queens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>
          <a:xfrm>
            <a:off x="824504" y="2055659"/>
            <a:ext cx="9905999" cy="3541714"/>
          </a:xfrm>
        </p:spPr>
        <p:txBody>
          <a:bodyPr/>
          <a:lstStyle/>
          <a:p>
            <a:pPr eaLnBrk="1" hangingPunct="1"/>
            <a:r>
              <a:rPr lang="en-US" dirty="0"/>
              <a:t>Formulation 1:</a:t>
            </a:r>
          </a:p>
          <a:p>
            <a:pPr lvl="1" eaLnBrk="1" hangingPunct="1"/>
            <a:r>
              <a:rPr lang="en-US" dirty="0"/>
              <a:t>Variables:            (each square)</a:t>
            </a:r>
          </a:p>
          <a:p>
            <a:pPr lvl="1" eaLnBrk="1" hangingPunct="1"/>
            <a:r>
              <a:rPr lang="en-US" dirty="0"/>
              <a:t>Domains:</a:t>
            </a:r>
          </a:p>
          <a:p>
            <a:pPr lvl="1" eaLnBrk="1" hangingPunct="1"/>
            <a:r>
              <a:rPr lang="en-US" dirty="0"/>
              <a:t>Constraints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 cstate="print"/>
          <a:srcRect l="75101" b="14342"/>
          <a:stretch>
            <a:fillRect/>
          </a:stretch>
        </p:blipFill>
        <p:spPr bwMode="auto">
          <a:xfrm>
            <a:off x="5257800" y="1524000"/>
            <a:ext cx="204628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215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35369" y="3100912"/>
            <a:ext cx="85407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215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17139" y="2654627"/>
            <a:ext cx="49053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2157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701383" y="4892522"/>
            <a:ext cx="1763712" cy="70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370764" y="3952362"/>
            <a:ext cx="6148585" cy="363244"/>
          </a:xfrm>
          <a:prstGeom prst="rect">
            <a:avLst/>
          </a:prstGeom>
          <a:noFill/>
          <a:ln/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3379" y="1479838"/>
            <a:ext cx="4150020" cy="1948241"/>
          </a:xfrm>
          <a:prstGeom prst="rect">
            <a:avLst/>
          </a:prstGeom>
          <a:noFill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370763" y="4391807"/>
            <a:ext cx="7002160" cy="126423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mathrm{WA}$, $\mathrm{NT}$, $\mathrm{Q}$, $\mathrm{NSW}$, $\mathrm{V}$, $\mathrm{SA}$, $\mathrm{T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36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forall i,j,k \;\; (X_{ij}, X_{kj}) \in \{(0,0), (0,1), (1,0)\}$\\&#10;$\forall i,j,k \;\; (X_{ij}, X_{i+k,j+k}) \in \{(0,0), (0,1), (1,0)\}$\\&#10;$\forall i,j,k \;\; (X_{ij}, X_{i+k,j-k}) \in \{(0,0), (0,1), (1,0)\}$\\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3"/>
  <p:tag name="PICTUREFILESIZE" val="6969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Q_{k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219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(Q_1, Q_2) \in \{(1, 3), (1, 4), \ldots\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8"/>
  <p:tag name="PICTUREFILESIZE" val="1404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orall i,j \;\; \mbox{non-threatening}(Q_i, Q_j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86"/>
  <p:tag name="PICTUREFILESIZE" val="153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{1, 2, 3, \ldots N\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563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_{1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"/>
  <p:tag name="PICTUREFILESIZE" val="174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_{2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"/>
  <p:tag name="PICTUREFILESIZE" val="215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_{3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"/>
  <p:tag name="PICTUREFILESIZE" val="218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_{4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"/>
  <p:tag name="PICTUREFILESIZE" val="19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mathrm{D} = \{\mathrm{red},\mathrm{green},\mathrm{blue}\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4"/>
  <p:tag name="PICTUREFILESIZE" val="932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\ T\ U\ W\ R\ O\ X_1\ X_2\ X_3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52"/>
  <p:tag name="PICTUREFILESIZE" val="1177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{0,1,2,3,4,5,6,7,8,9\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8"/>
  <p:tag name="PICTUREFILESIZE" val="1051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O + O = R + 10\cdot X_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3"/>
  <p:tag name="PICTUREFILESIZE" val="735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dots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box{alldiff}(F,T,U,W,R,O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3"/>
  <p:tag name="PICTUREFILESIZE" val="1087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neq  template TPT1  env TPENV1  fore 0  back 16777215  eqnno 1"/>
  <p:tag name="FILENAME" val="TP_tmp"/>
  <p:tag name="ORIGWIDTH" val="7"/>
  <p:tag name="PICTUREFILESIZE" val="104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neq  template TPT1  env TPENV1  fore 0  back 16777215  eqnno 1"/>
  <p:tag name="FILENAME" val="TP_tmp"/>
  <p:tag name="ORIGWIDTH" val="7"/>
  <p:tag name="PICTUREFILESIZE" val="104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neq  template TPT1  env TPENV1  fore 0  back 16777215  eqnno 1"/>
  <p:tag name="FILENAME" val="TP_tmp"/>
  <p:tag name="ORIGWIDTH" val="7"/>
  <p:tag name="PICTUREFILESIZE" val="104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neq  template TPT1  env TPENV1  fore 0  back 16777215  eqnno 1"/>
  <p:tag name="FILENAME" val="TP_tmp"/>
  <p:tag name="ORIGWIDTH" val="7"/>
  <p:tag name="PICTUREFILESIZE" val="104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neq  template TPT1  env TPENV1  fore 0  back 16777215  eqnno 1"/>
  <p:tag name="FILENAME" val="TP_tmp"/>
  <p:tag name="ORIGWIDTH" val="7"/>
  <p:tag name="PICTUREFILESIZE" val="104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eq{=}&#10;$\{\mathrm{WA}$=$\mathrm{red}$, $\mathrm{NT}$=$\mathrm{green}$, $\mathrm{Q}$=$\mathrm{red}$, $\mathrm{NSW}$=$\mathrm{green}$, $\mathrm{V}$=$\mathrm{red}$, $\mathrm{SA}$=$\mathrm{blue}$, $\mathrm{T}$=$\mathrm{green}\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6"/>
  <p:tag name="PICTUREFILESIZE" val="3346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mathrm{WA}\neq \mathrm{NT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2"/>
  <p:tag name="PICTUREFILESIZE" val="485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(\mathrm{WA},\mathrm{NT}) \in \{(\mathrm{red},\mathrm{green}),(\mathrm{red},\mathrm{blue}),\ldots\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4"/>
  <p:tag name="PICTUREFILESIZE" val="198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{0,1\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23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{ij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1"/>
  <p:tag name="PICTUREFILESIZE" val="237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sum_{i,j} X_{ij} = 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10"/>
  <p:tag name="PICTUREFILESIZE" val="765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forall i,j,k \;\; (X_{ij}, X_{ik}) \in \{(0,0), (0,1), (1,0)\}$\\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9"/>
  <p:tag name="PICTUREFILESIZE" val="2144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3629</Words>
  <Application>Microsoft Office PowerPoint</Application>
  <PresentationFormat>Widescreen</PresentationFormat>
  <Paragraphs>801</Paragraphs>
  <Slides>84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4" baseType="lpstr">
      <vt:lpstr>Arial</vt:lpstr>
      <vt:lpstr>Arial Narrow</vt:lpstr>
      <vt:lpstr>Calibri</vt:lpstr>
      <vt:lpstr>Symbol</vt:lpstr>
      <vt:lpstr>Tahoma</vt:lpstr>
      <vt:lpstr>Times New Roman</vt:lpstr>
      <vt:lpstr>Tw Cen MT</vt:lpstr>
      <vt:lpstr>Verdana</vt:lpstr>
      <vt:lpstr>Wingdings</vt:lpstr>
      <vt:lpstr>Circuit</vt:lpstr>
      <vt:lpstr> CSC 480 Artificial Intelligence</vt:lpstr>
      <vt:lpstr>What is Search For?</vt:lpstr>
      <vt:lpstr>Queens puzzle</vt:lpstr>
      <vt:lpstr>Search formulation of the queens puzzle</vt:lpstr>
      <vt:lpstr>Constraint Satisfaction Problems</vt:lpstr>
      <vt:lpstr>PowerPoint Presentation</vt:lpstr>
      <vt:lpstr>CSP Examples</vt:lpstr>
      <vt:lpstr>Example: Map Coloring</vt:lpstr>
      <vt:lpstr>Example: N-Queens</vt:lpstr>
      <vt:lpstr>Example: N-Queens</vt:lpstr>
      <vt:lpstr>Example: Sudoku</vt:lpstr>
      <vt:lpstr>Example: Sudoku</vt:lpstr>
      <vt:lpstr>Constraint Graphs</vt:lpstr>
      <vt:lpstr>Example: Cryptarithmetic</vt:lpstr>
      <vt:lpstr>Varieties of CSPs</vt:lpstr>
      <vt:lpstr>Varieties of constraints</vt:lpstr>
      <vt:lpstr>Standard Search Formulation</vt:lpstr>
      <vt:lpstr>CSP as a standard search problem</vt:lpstr>
      <vt:lpstr>Backtracking Search</vt:lpstr>
      <vt:lpstr>Backtracking Example</vt:lpstr>
      <vt:lpstr>Backtracking Search</vt:lpstr>
      <vt:lpstr>Improving Backtracking</vt:lpstr>
      <vt:lpstr>Filtering</vt:lpstr>
      <vt:lpstr>Filtering: Forward checking</vt:lpstr>
      <vt:lpstr>Forward checking</vt:lpstr>
      <vt:lpstr>Forward checking</vt:lpstr>
      <vt:lpstr>Forward checking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Filtering: Constraint propagation</vt:lpstr>
      <vt:lpstr>Arc consistency</vt:lpstr>
      <vt:lpstr>Arc consistency</vt:lpstr>
      <vt:lpstr>Arc consistency</vt:lpstr>
      <vt:lpstr>Arc consistency</vt:lpstr>
      <vt:lpstr>Arc consistency checking</vt:lpstr>
      <vt:lpstr>Enforcing Arc Consistency in a CSP</vt:lpstr>
      <vt:lpstr>Complexity of AC-3</vt:lpstr>
      <vt:lpstr>K-consistency</vt:lpstr>
      <vt:lpstr>Trade-offs</vt:lpstr>
      <vt:lpstr>Ordering</vt:lpstr>
      <vt:lpstr>Backtracking Search</vt:lpstr>
      <vt:lpstr>Minimum remaining values (MRV)</vt:lpstr>
      <vt:lpstr>Degree heuristic for the initial variable</vt:lpstr>
      <vt:lpstr>Least constraining value</vt:lpstr>
      <vt:lpstr>Iterative improvements: Local search for CSPs</vt:lpstr>
      <vt:lpstr>Hill Climbing</vt:lpstr>
      <vt:lpstr>Local search for CSPs</vt:lpstr>
      <vt:lpstr>Local search for CSP</vt:lpstr>
      <vt:lpstr>Min-conflicts example: 4-Queens</vt:lpstr>
      <vt:lpstr>Min-conflicts example 2</vt:lpstr>
      <vt:lpstr>Comparison of CSP algorithms on different problems</vt:lpstr>
      <vt:lpstr>Advantages of local search</vt:lpstr>
      <vt:lpstr>PowerPoint Presentation</vt:lpstr>
      <vt:lpstr>Hill Climbing problems</vt:lpstr>
      <vt:lpstr>Hill Climbing Quiz</vt:lpstr>
      <vt:lpstr>Simulated Annealing</vt:lpstr>
      <vt:lpstr>Structure</vt:lpstr>
      <vt:lpstr>Problem Structure</vt:lpstr>
      <vt:lpstr>Tree-structured CSPs</vt:lpstr>
      <vt:lpstr>Algorithm for Solving Tree-structured CSPs</vt:lpstr>
      <vt:lpstr>Tree-Structured CSPs</vt:lpstr>
      <vt:lpstr>Tree-Structured CSPs</vt:lpstr>
      <vt:lpstr>PowerPoint Presentation</vt:lpstr>
      <vt:lpstr>PowerPoint Presentation</vt:lpstr>
      <vt:lpstr>PowerPoint Presentation</vt:lpstr>
      <vt:lpstr>Tree CSP complexity</vt:lpstr>
      <vt:lpstr>What about non-tree CSPs?</vt:lpstr>
      <vt:lpstr>Nearly Tree-Structured CSPs</vt:lpstr>
      <vt:lpstr>cutset conditioning Algorithm</vt:lpstr>
      <vt:lpstr>Cutset Conditioning</vt:lpstr>
      <vt:lpstr>Finding the optimal cutset</vt:lpstr>
      <vt:lpstr>Cutset Quiz</vt:lpstr>
      <vt:lpstr>Tree Decompositions</vt:lpstr>
      <vt:lpstr>Tree Decomposition</vt:lpstr>
      <vt:lpstr>Rules for a Tree Decomposition</vt:lpstr>
      <vt:lpstr>Tree Decomposition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CSC 480 Artificial Intelligence</dc:title>
  <dc:creator>Mobasher, Bamshad</dc:creator>
  <cp:lastModifiedBy>Mobasher, Bamshad</cp:lastModifiedBy>
  <cp:revision>49</cp:revision>
  <dcterms:created xsi:type="dcterms:W3CDTF">2020-04-22T20:20:31Z</dcterms:created>
  <dcterms:modified xsi:type="dcterms:W3CDTF">2020-04-25T06:21:29Z</dcterms:modified>
</cp:coreProperties>
</file>