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77" r:id="rId6"/>
    <p:sldId id="267" r:id="rId7"/>
    <p:sldId id="311" r:id="rId8"/>
    <p:sldId id="278" r:id="rId9"/>
    <p:sldId id="307" r:id="rId10"/>
    <p:sldId id="310" r:id="rId11"/>
    <p:sldId id="330" r:id="rId12"/>
    <p:sldId id="290" r:id="rId13"/>
    <p:sldId id="286" r:id="rId14"/>
    <p:sldId id="295" r:id="rId15"/>
    <p:sldId id="296" r:id="rId16"/>
    <p:sldId id="303" r:id="rId17"/>
    <p:sldId id="294" r:id="rId18"/>
    <p:sldId id="312" r:id="rId19"/>
    <p:sldId id="313" r:id="rId20"/>
    <p:sldId id="314" r:id="rId21"/>
    <p:sldId id="299" r:id="rId22"/>
    <p:sldId id="300" r:id="rId23"/>
    <p:sldId id="346" r:id="rId24"/>
    <p:sldId id="347" r:id="rId25"/>
    <p:sldId id="315" r:id="rId26"/>
    <p:sldId id="316" r:id="rId27"/>
    <p:sldId id="304" r:id="rId28"/>
    <p:sldId id="30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Matter" id="{05CDB963-8A90-4731-BD28-2E30D3FF484D}">
          <p14:sldIdLst>
            <p14:sldId id="256"/>
            <p14:sldId id="277"/>
            <p14:sldId id="267"/>
            <p14:sldId id="311"/>
            <p14:sldId id="278"/>
            <p14:sldId id="307"/>
            <p14:sldId id="310"/>
            <p14:sldId id="330"/>
            <p14:sldId id="290"/>
            <p14:sldId id="286"/>
            <p14:sldId id="295"/>
            <p14:sldId id="296"/>
            <p14:sldId id="303"/>
            <p14:sldId id="294"/>
            <p14:sldId id="312"/>
            <p14:sldId id="313"/>
            <p14:sldId id="314"/>
            <p14:sldId id="299"/>
            <p14:sldId id="300"/>
            <p14:sldId id="346"/>
            <p14:sldId id="347"/>
            <p14:sldId id="315"/>
            <p14:sldId id="316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4" autoAdjust="0"/>
    <p:restoredTop sz="70247" autoAdjust="0"/>
  </p:normalViewPr>
  <p:slideViewPr>
    <p:cSldViewPr snapToGrid="0" showGuides="1">
      <p:cViewPr varScale="1">
        <p:scale>
          <a:sx n="90" d="100"/>
          <a:sy n="90" d="100"/>
        </p:scale>
        <p:origin x="432" y="66"/>
      </p:cViewPr>
      <p:guideLst>
        <p:guide orient="horz" pos="2160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6" Type="http://schemas.openxmlformats.org/officeDocument/2006/relationships/customXml" Target="../customXml/item3.xml"/><Relationship Id="rId35" Type="http://schemas.openxmlformats.org/officeDocument/2006/relationships/customXml" Target="../customXml/item2.xml"/><Relationship Id="rId34" Type="http://schemas.openxmlformats.org/officeDocument/2006/relationships/customXml" Target="../customXml/item1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991DB-DEE8-4174-9435-9D9F721C6C6A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6ED7-631A-46AF-B451-227D0A8685A0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 panose="020F0502020204030204"/>
              </a:rPr>
              <a:t>We designed this template</a:t>
            </a:r>
            <a:r>
              <a:rPr lang="en-US" baseline="0" dirty="0">
                <a:cs typeface="Calibri" panose="020F0502020204030204"/>
              </a:rPr>
              <a:t> so that each member of the project team has a set of slides with its own theme where he/she can present their research. Members, here’s how you add a new slide to just your set: </a:t>
            </a:r>
            <a:endParaRPr lang="en-US" baseline="0" dirty="0">
              <a:cs typeface="Calibri" panose="020F0502020204030204"/>
            </a:endParaRPr>
          </a:p>
          <a:p>
            <a:br>
              <a:rPr lang="en-US" baseline="0" dirty="0">
                <a:cs typeface="Calibri" panose="020F0502020204030204"/>
              </a:rPr>
            </a:br>
            <a:endParaRPr lang="en-US" baseline="0" dirty="0">
              <a:cs typeface="Calibri" panose="020F0502020204030204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cs typeface="Calibri" panose="020F0502020204030204"/>
              </a:rPr>
              <a:t>Mark where you want to add the slide:</a:t>
            </a:r>
            <a:r>
              <a:rPr lang="en-US" baseline="0" dirty="0">
                <a:cs typeface="Calibri" panose="020F0502020204030204"/>
              </a:rPr>
              <a:t> Select </a:t>
            </a:r>
            <a:r>
              <a:rPr lang="en-US" dirty="0">
                <a:cs typeface="Calibri" panose="020F0502020204030204"/>
              </a:rPr>
              <a:t>an </a:t>
            </a:r>
            <a:r>
              <a:rPr lang="en-US" baseline="0" dirty="0">
                <a:cs typeface="Calibri" panose="020F0502020204030204"/>
              </a:rPr>
              <a:t>existing one in the Thumbnails pane, c</a:t>
            </a:r>
            <a:r>
              <a:rPr lang="en-US" dirty="0"/>
              <a:t>lick the New Slide button,</a:t>
            </a:r>
            <a:r>
              <a:rPr lang="en-US" baseline="0" dirty="0"/>
              <a:t> then </a:t>
            </a:r>
            <a:r>
              <a:rPr lang="en-US" dirty="0"/>
              <a:t>choose a layout.</a:t>
            </a:r>
            <a:r>
              <a:rPr lang="en-US" baseline="0" dirty="0"/>
              <a:t> </a:t>
            </a: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br>
              <a:rPr lang="en-US" baseline="0" dirty="0">
                <a:cs typeface="Calibri" panose="020F0502020204030204"/>
              </a:rPr>
            </a:br>
            <a:endParaRPr lang="en-US" baseline="0" dirty="0">
              <a:cs typeface="Calibri" panose="020F0502020204030204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The new slide gets the same theme as the previous one you selected. </a:t>
            </a: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br>
              <a:rPr lang="en-US" b="1" baseline="0" dirty="0">
                <a:cs typeface="Calibri" panose="020F0502020204030204"/>
              </a:rPr>
            </a:br>
            <a:endParaRPr lang="en-US" b="1" baseline="0" dirty="0">
              <a:cs typeface="Calibri" panose="020F0502020204030204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baseline="0" dirty="0"/>
              <a:t>Careful! </a:t>
            </a:r>
            <a:r>
              <a:rPr lang="en-US" baseline="0" dirty="0"/>
              <a:t>Don’t annoy your fellow presenters by accidentally changing their themes. That can happen if you choose a theme Variant from the Design tab, which changes all of the slides in your presentation to that look</a:t>
            </a:r>
            <a:r>
              <a:rPr lang="en-US" baseline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8" name="Google Shape;47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3" name="Google Shape;54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4" name="Google Shape;544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3" name="Google Shape;54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4" name="Google Shape;544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8" name="Google Shape;47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33e4012694_0_11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3" name="Google Shape;483;g133e4012694_0_1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8" name="Google Shape;47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0" name="Google Shape;46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74E2F66-31AA-4C90-97A9-4F669CF12DA7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0DF50-FAF4-45A9-807D-4D8D06C14744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7046-910C-4B81-8FF3-BE2B8FE56D7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A9820C9-BD37-4B53-B9DB-9181472BE39C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2B2D6-2D3D-4CEC-86F1-E9B8637DF594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B385E-9A4E-47E6-950B-6A4A11210412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6BD0-3FBA-435D-81B2-7B3A19579AEB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5E56-EFCD-4FC5-A91A-88E95718C967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33DF-9BE6-4C5F-89F7-EF1C4AF9E0C4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2CF2-E1F3-4CEE-A703-922DCBD315EB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C130A-C02A-4323-805D-685AEF19B010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34F2-6DBD-45B8-9F93-EFA29C57E48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2F8BF41E-20C9-47D5-A7BF-C03BFFC68B88}" type="datetime1">
              <a:rPr lang="en-US" smtClean="0"/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3856-B76C-4799-97D3-0F79BB129BD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5F15-BA15-46F8-860F-D269D9E2495A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ADF2-BBC8-4240-A058-CBD0F6BABB02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BEA82-5F80-485E-A90F-C0AB3BCC221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B4FF-0BF1-4C90-AE74-215396E7A3C6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6E64A-3A9D-40C7-99E5-889E040BBC5F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1B8F8-E7BE-4DFB-9B29-659071025DB0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1CD7-17FF-4FA9-A7B6-6D3E944633B4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A4EF709-27E2-4B22-8C6C-93A3B50501C0}" type="datetime1">
              <a:rPr lang="en-US" smtClean="0"/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1F20171-4BB1-4EAD-A5EA-CEE64FD44F3F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345" indent="-3429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15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175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225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A4410C67-7C1E-4DBA-8216-CBF8075357D6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anose="020B0604020202020204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345" indent="-3429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15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175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225" indent="-228600" algn="l" defTabSz="914400" rtl="0" eaLnBrk="1" latinLnBrk="0" hangingPunct="1">
        <a:lnSpc>
          <a:spcPct val="85000"/>
        </a:lnSpc>
        <a:spcBef>
          <a:spcPts val="600"/>
        </a:spcBef>
        <a:buFont typeface="Arial" panose="020B0604020202020204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096770"/>
            <a:ext cx="12192000" cy="82042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Gold Stock Prediction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7882" y="4566106"/>
            <a:ext cx="4095481" cy="166727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Vishma A S 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484" y="3114970"/>
            <a:ext cx="1154169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Arabic Typesetting" pitchFamily="66" charset="-78"/>
                <a:cs typeface="Arabic Typesetting" pitchFamily="66" charset="-78"/>
              </a:rPr>
              <a:t>Guided By: </a:t>
            </a:r>
            <a:r>
              <a:rPr lang="en-US" sz="2800" b="1" dirty="0">
                <a:solidFill>
                  <a:srgbClr val="002060"/>
                </a:solidFill>
                <a:latin typeface="Arabic Typesetting" pitchFamily="66" charset="-78"/>
                <a:cs typeface="Arabic Typesetting" pitchFamily="66" charset="-78"/>
                <a:sym typeface="+mn-ea"/>
              </a:rPr>
              <a:t>Prof.Pathanjali C</a:t>
            </a:r>
            <a:r>
              <a:rPr lang="en-US" sz="2800" b="1" dirty="0">
                <a:solidFill>
                  <a:srgbClr val="002060"/>
                </a:solidFill>
                <a:latin typeface="Arabic Typesetting" pitchFamily="66" charset="-78"/>
                <a:cs typeface="Arabic Typesetting" pitchFamily="66" charset="-78"/>
              </a:rPr>
              <a:t> </a:t>
            </a:r>
            <a:endParaRPr lang="en-IN" sz="2800" b="1" dirty="0">
              <a:solidFill>
                <a:srgbClr val="002060"/>
              </a:solidFill>
              <a:latin typeface="Arabic Typesetting" pitchFamily="66" charset="-78"/>
              <a:cs typeface="Arabic Typesetting" pitchFamily="66" charset="-78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39486" y="86848"/>
            <a:ext cx="11669486" cy="17235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120" algn="ctr"/>
                <a:tab pos="5730875" algn="r"/>
              </a:tabLst>
            </a:pPr>
            <a:r>
              <a:rPr kumimoji="0" 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Courier New" panose="02070309020205020404" pitchFamily="49" charset="0"/>
              </a:rPr>
              <a:t>GLOBAL ACADEMY OF TECHNOLOGY</a:t>
            </a:r>
            <a:endParaRPr lang="en-US" sz="36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120" algn="ctr"/>
                <a:tab pos="5730875" algn="r"/>
              </a:tabLs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Information Science &amp; Engineering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ell MT" panose="0202050306030502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120" algn="ctr"/>
                <a:tab pos="5730875" algn="r"/>
              </a:tabLst>
            </a:pPr>
            <a:endParaRPr lang="en-US" b="1" dirty="0"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120" algn="ctr"/>
                <a:tab pos="5730875" algn="r"/>
              </a:tabLst>
            </a:pPr>
            <a:r>
              <a:rPr lang="en-US" sz="3200" b="1" dirty="0">
                <a:solidFill>
                  <a:schemeClr val="bg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Mini Project Presentation </a:t>
            </a:r>
            <a:endParaRPr lang="en-US" sz="3200" b="1" dirty="0">
              <a:solidFill>
                <a:schemeClr val="bg1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028" y="94947"/>
            <a:ext cx="1536441" cy="129016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 bwMode="auto">
          <a:xfrm>
            <a:off x="10142377" y="208868"/>
            <a:ext cx="1810138" cy="892144"/>
            <a:chOff x="9470" y="221"/>
            <a:chExt cx="1933" cy="963"/>
          </a:xfrm>
        </p:grpSpPr>
        <p:pic>
          <p:nvPicPr>
            <p:cNvPr id="8" name="Picture 7" descr="1200px-National_Board_of_Accreditati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0" y="221"/>
              <a:ext cx="907" cy="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8" descr="NAAC-Creation-LOGO-final-e1496502132509-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96" y="231"/>
              <a:ext cx="1007" cy="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30553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Aft>
                <a:spcPts val="0"/>
              </a:spcAft>
            </a:pPr>
            <a:r>
              <a:rPr lang="en-US" altLang="en-US" sz="2000">
                <a:sym typeface="+mn-ea"/>
              </a:rPr>
              <a:t>"Predicting gold prices is challenging due to their dependence on various economic and global factors.  This project develops a reliable machine-learning model, using Random Forest Regression to predict gold prices."</a:t>
            </a:r>
            <a:endParaRPr lang="en-US" altLang="en-US" sz="2000"/>
          </a:p>
          <a:p>
            <a:pPr>
              <a:lnSpc>
                <a:spcPct val="130000"/>
              </a:lnSpc>
              <a:spcAft>
                <a:spcPts val="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7"/>
          <p:cNvSpPr txBox="1">
            <a:spLocks noGrp="1"/>
          </p:cNvSpPr>
          <p:nvPr>
            <p:ph type="ctrTitle"/>
          </p:nvPr>
        </p:nvSpPr>
        <p:spPr>
          <a:xfrm>
            <a:off x="704850" y="2514600"/>
            <a:ext cx="107823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 panose="020F0502020204030204"/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Requirements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33e4012694_0_1128"/>
          <p:cNvSpPr txBox="1">
            <a:spLocks noGrp="1"/>
          </p:cNvSpPr>
          <p:nvPr>
            <p:ph type="title"/>
          </p:nvPr>
        </p:nvSpPr>
        <p:spPr>
          <a:xfrm>
            <a:off x="685800" y="216953"/>
            <a:ext cx="11313000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 panose="020F0502020204030204"/>
              <a:buNone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/ Software Requirements Identified</a:t>
            </a:r>
            <a:endParaRPr sz="4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6" name="Google Shape;486;g133e4012694_0_1128"/>
          <p:cNvSpPr txBox="1">
            <a:spLocks noGrp="1"/>
          </p:cNvSpPr>
          <p:nvPr>
            <p:ph type="body" idx="1"/>
          </p:nvPr>
        </p:nvSpPr>
        <p:spPr>
          <a:xfrm>
            <a:off x="508063" y="1163753"/>
            <a:ext cx="11175900" cy="529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/>
          </a:bodyPr>
          <a:lstStyle/>
          <a:p>
            <a:pPr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500"/>
              <a:buNone/>
            </a:pPr>
            <a:r>
              <a:rPr lang="en-US" altLang="en-US" sz="8000" b="1" u="sng">
                <a:sym typeface="+mn-ea"/>
              </a:rPr>
              <a:t>Hardware Requirements:</a:t>
            </a:r>
            <a:endParaRPr lang="en-US" altLang="en-US" sz="8000" b="1" u="sng"/>
          </a:p>
          <a:p>
            <a:pPr marL="434340" lvl="0" indent="-3429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8000">
                <a:sym typeface="+mn-ea"/>
              </a:rPr>
              <a:t>Processor: Intel i5</a:t>
            </a:r>
            <a:endParaRPr lang="en-US" altLang="en-US" sz="8000"/>
          </a:p>
          <a:p>
            <a:pPr marL="434340" lvl="0" indent="-3429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8000">
                <a:sym typeface="+mn-ea"/>
              </a:rPr>
              <a:t>RAM: Minimum 8 GB</a:t>
            </a:r>
            <a:endParaRPr lang="en-US" altLang="en-US" sz="8000">
              <a:sym typeface="+mn-ea"/>
            </a:endParaRPr>
          </a:p>
          <a:p>
            <a:pPr marL="434340" lvl="0" indent="-3429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8000">
                <a:sym typeface="+mn-ea"/>
              </a:rPr>
              <a:t>Storage: At least 256 GB SSD </a:t>
            </a:r>
            <a:endParaRPr lang="en-US" altLang="en-US" sz="8000">
              <a:sym typeface="+mn-ea"/>
            </a:endParaRPr>
          </a:p>
          <a:p>
            <a:pPr marL="434340" lvl="0" indent="-3429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8000">
                <a:sym typeface="+mn-ea"/>
              </a:rPr>
              <a:t>Internet Connection: Stable and high-speed internet for data retrieval and library installation</a:t>
            </a:r>
            <a:endParaRPr lang="en-US" altLang="en-US" sz="8000">
              <a:sym typeface="+mn-ea"/>
            </a:endParaRPr>
          </a:p>
          <a:p>
            <a:pPr marL="434340" lvl="0" indent="-3429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 panose="020B0604020202020204" pitchFamily="34" charset="0"/>
              <a:buChar char="•"/>
            </a:pPr>
            <a:endParaRPr lang="en-US" altLang="en-US" sz="8000"/>
          </a:p>
          <a:p>
            <a:pPr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 panose="020B0604020202020204" pitchFamily="34" charset="0"/>
              <a:buNone/>
            </a:pPr>
            <a:r>
              <a:rPr lang="en-US" altLang="en-US" sz="8000" b="1">
                <a:sym typeface="+mn-ea"/>
              </a:rPr>
              <a:t> </a:t>
            </a:r>
            <a:r>
              <a:rPr lang="en-US" altLang="en-US" sz="8000" b="1" u="sng">
                <a:sym typeface="+mn-ea"/>
              </a:rPr>
              <a:t>Software Requirements:</a:t>
            </a:r>
            <a:endParaRPr lang="en-US" altLang="en-US" sz="8000" b="1" u="sng"/>
          </a:p>
          <a:p>
            <a:pPr marL="434340" lvl="0" indent="-3429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8000">
                <a:sym typeface="+mn-ea"/>
              </a:rPr>
              <a:t>Operating System: Windows 11</a:t>
            </a:r>
            <a:endParaRPr lang="en-US" altLang="en-US" sz="8000"/>
          </a:p>
          <a:p>
            <a:pPr marL="434340" lvl="0" indent="-3429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8000">
                <a:sym typeface="+mn-ea"/>
              </a:rPr>
              <a:t>Programming Language: Python </a:t>
            </a:r>
            <a:endParaRPr lang="en-US" altLang="en-US" sz="8000"/>
          </a:p>
          <a:p>
            <a:pPr marL="434340" lvl="0" indent="-3429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8000">
                <a:sym typeface="+mn-ea"/>
              </a:rPr>
              <a:t>IDE/Code Editor: VS Code</a:t>
            </a:r>
            <a:endParaRPr lang="en-US" altLang="en-US" sz="8000"/>
          </a:p>
          <a:p>
            <a:pPr marL="434340" lvl="0" indent="-3429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8000">
                <a:sym typeface="+mn-ea"/>
              </a:rPr>
              <a:t>Machine Learning Libraries:Pandas, NumPy, Matplotlib</a:t>
            </a:r>
            <a:endParaRPr lang="en-US" altLang="en-US" sz="8000"/>
          </a:p>
          <a:p>
            <a:pPr marL="434340" lvl="0" indent="-3429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8000">
                <a:sym typeface="+mn-ea"/>
              </a:rPr>
              <a:t>Data Source: Historical gold price datasets from Yahoo Finance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7"/>
          <p:cNvSpPr txBox="1">
            <a:spLocks noGrp="1"/>
          </p:cNvSpPr>
          <p:nvPr>
            <p:ph type="ctrTitle"/>
          </p:nvPr>
        </p:nvSpPr>
        <p:spPr>
          <a:xfrm>
            <a:off x="513352" y="2485621"/>
            <a:ext cx="10782300" cy="82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ts val="5400"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sz="6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5"/>
          <p:cNvSpPr txBox="1">
            <a:spLocks noGrp="1"/>
          </p:cNvSpPr>
          <p:nvPr>
            <p:ph type="title"/>
          </p:nvPr>
        </p:nvSpPr>
        <p:spPr>
          <a:xfrm>
            <a:off x="640080" y="242008"/>
            <a:ext cx="10772775" cy="71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 panose="020F0502020204030204"/>
              <a:buNone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</a:t>
            </a:r>
            <a:endParaRPr sz="4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675640" y="1711325"/>
            <a:ext cx="158115" cy="149225"/>
          </a:xfrm>
          <a:prstGeom prst="ellips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3" idx="4"/>
          </p:cNvCxnSpPr>
          <p:nvPr/>
        </p:nvCxnSpPr>
        <p:spPr>
          <a:xfrm flipH="1">
            <a:off x="752475" y="1860550"/>
            <a:ext cx="2540" cy="241935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588645" y="2112010"/>
            <a:ext cx="154305" cy="173355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42950" y="2102485"/>
            <a:ext cx="144145" cy="182880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88645" y="1981200"/>
            <a:ext cx="337820" cy="0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175385" y="2022475"/>
            <a:ext cx="292100" cy="317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1909445" y="1749425"/>
            <a:ext cx="1126490" cy="53594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flipH="1">
            <a:off x="2466975" y="2285365"/>
            <a:ext cx="5715" cy="2794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Rectangles 10"/>
          <p:cNvSpPr/>
          <p:nvPr/>
        </p:nvSpPr>
        <p:spPr>
          <a:xfrm>
            <a:off x="948055" y="2593975"/>
            <a:ext cx="3030855" cy="753110"/>
          </a:xfrm>
          <a:prstGeom prst="rect">
            <a:avLst/>
          </a:prstGeom>
          <a:ln w="9525" cap="flat" cmpd="sng" algn="ctr">
            <a:solidFill>
              <a:prstClr val="black"/>
            </a:solidFill>
            <a:prstDash val="dash"/>
          </a:ln>
        </p:spPr>
        <p:style>
          <a:lnRef idx="0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1052830" y="2764155"/>
            <a:ext cx="829310" cy="337185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1990090" y="2764155"/>
            <a:ext cx="1896110" cy="324485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IN" altLang="en-US"/>
          </a:p>
        </p:txBody>
      </p:sp>
      <p:cxnSp>
        <p:nvCxnSpPr>
          <p:cNvPr id="39" name="Straight Arrow Connector 38"/>
          <p:cNvCxnSpPr>
            <a:stCxn id="12" idx="2"/>
          </p:cNvCxnSpPr>
          <p:nvPr/>
        </p:nvCxnSpPr>
        <p:spPr>
          <a:xfrm>
            <a:off x="1467485" y="3101340"/>
            <a:ext cx="1609725" cy="25069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2458085" y="3075940"/>
            <a:ext cx="1054100" cy="24530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3402330" y="3333750"/>
            <a:ext cx="297180" cy="223329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969635" y="5170170"/>
            <a:ext cx="0" cy="786765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4149090" y="5966460"/>
            <a:ext cx="1863090" cy="1143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144645" y="6142355"/>
            <a:ext cx="2016125" cy="0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6120765" y="5245735"/>
            <a:ext cx="8255" cy="8966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6457950" y="5267325"/>
            <a:ext cx="16510" cy="1066165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102735" y="6333490"/>
            <a:ext cx="2345055" cy="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123690" y="6492875"/>
            <a:ext cx="2673985" cy="0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6781800" y="5220335"/>
            <a:ext cx="5080" cy="126174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" name="Rectangles 50"/>
          <p:cNvSpPr/>
          <p:nvPr/>
        </p:nvSpPr>
        <p:spPr>
          <a:xfrm>
            <a:off x="7784465" y="1860550"/>
            <a:ext cx="2249805" cy="1835785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Rectangles 51"/>
          <p:cNvSpPr/>
          <p:nvPr/>
        </p:nvSpPr>
        <p:spPr>
          <a:xfrm>
            <a:off x="7922260" y="2025650"/>
            <a:ext cx="1973580" cy="32893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Rectangles 52"/>
          <p:cNvSpPr/>
          <p:nvPr/>
        </p:nvSpPr>
        <p:spPr>
          <a:xfrm>
            <a:off x="7922260" y="2481580"/>
            <a:ext cx="1973580" cy="32893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Rectangles 53"/>
          <p:cNvSpPr/>
          <p:nvPr/>
        </p:nvSpPr>
        <p:spPr>
          <a:xfrm>
            <a:off x="7922260" y="2937510"/>
            <a:ext cx="1974215" cy="647700"/>
          </a:xfrm>
          <a:prstGeom prst="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3947160" y="2147570"/>
            <a:ext cx="633095" cy="3460750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86" idx="1"/>
          </p:cNvCxnSpPr>
          <p:nvPr/>
        </p:nvCxnSpPr>
        <p:spPr>
          <a:xfrm flipV="1">
            <a:off x="4589780" y="2179320"/>
            <a:ext cx="3322320" cy="50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4696460" y="2322830"/>
            <a:ext cx="3215640" cy="20955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4102735" y="2354580"/>
            <a:ext cx="636270" cy="333184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3808730" y="1197610"/>
            <a:ext cx="0" cy="1379855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3797935" y="1208405"/>
            <a:ext cx="5156835" cy="20955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912860" y="1208405"/>
            <a:ext cx="0" cy="116840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6" name="Text Box 75"/>
          <p:cNvSpPr txBox="1"/>
          <p:nvPr/>
        </p:nvSpPr>
        <p:spPr>
          <a:xfrm>
            <a:off x="7946390" y="12369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service page</a:t>
            </a:r>
            <a:endParaRPr lang="en-IN" altLang="en-US"/>
          </a:p>
        </p:txBody>
      </p:sp>
      <p:cxnSp>
        <p:nvCxnSpPr>
          <p:cNvPr id="77" name="Straight Arrow Connector 76"/>
          <p:cNvCxnSpPr>
            <a:endCxn id="51" idx="0"/>
          </p:cNvCxnSpPr>
          <p:nvPr/>
        </p:nvCxnSpPr>
        <p:spPr>
          <a:xfrm>
            <a:off x="8902065" y="1590675"/>
            <a:ext cx="7620" cy="26987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76885" y="3760470"/>
            <a:ext cx="11035665" cy="36830"/>
          </a:xfrm>
          <a:prstGeom prst="line">
            <a:avLst/>
          </a:prstGeom>
          <a:ln w="9525" cap="flat" cmpd="sng" algn="ctr">
            <a:solidFill>
              <a:prstClr val="black"/>
            </a:solidFill>
            <a:prstDash val="dash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87680" y="5362575"/>
            <a:ext cx="11136630" cy="26035"/>
          </a:xfrm>
          <a:prstGeom prst="line">
            <a:avLst/>
          </a:prstGeom>
          <a:ln w="9525" cap="flat" cmpd="sng" algn="ctr">
            <a:solidFill>
              <a:prstClr val="black"/>
            </a:solidFill>
            <a:prstDash val="dash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0429875" y="3808095"/>
            <a:ext cx="0" cy="158115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0440670" y="5389245"/>
            <a:ext cx="0" cy="116713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10419080" y="1144905"/>
            <a:ext cx="0" cy="263144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4" name="Text Box 83"/>
          <p:cNvSpPr txBox="1"/>
          <p:nvPr/>
        </p:nvSpPr>
        <p:spPr>
          <a:xfrm>
            <a:off x="7912100" y="3064510"/>
            <a:ext cx="1983740" cy="403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IN" altLang="en-US"/>
              <a:t>    Get  Prediction</a:t>
            </a:r>
            <a:endParaRPr lang="en-IN" altLang="en-US"/>
          </a:p>
        </p:txBody>
      </p:sp>
      <p:sp>
        <p:nvSpPr>
          <p:cNvPr id="85" name="Text Box 84"/>
          <p:cNvSpPr txBox="1"/>
          <p:nvPr/>
        </p:nvSpPr>
        <p:spPr>
          <a:xfrm>
            <a:off x="7912100" y="2481580"/>
            <a:ext cx="1941195" cy="3289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IN" altLang="en-US"/>
              <a:t>      Get  Price</a:t>
            </a:r>
            <a:endParaRPr lang="en-IN" altLang="en-US"/>
          </a:p>
        </p:txBody>
      </p:sp>
      <p:sp>
        <p:nvSpPr>
          <p:cNvPr id="86" name="Text Box 85"/>
          <p:cNvSpPr txBox="1"/>
          <p:nvPr/>
        </p:nvSpPr>
        <p:spPr>
          <a:xfrm>
            <a:off x="7912100" y="2014220"/>
            <a:ext cx="2016760" cy="329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IN" altLang="en-US"/>
              <a:t>       Get Graphs</a:t>
            </a:r>
            <a:endParaRPr lang="en-IN" altLang="en-US"/>
          </a:p>
        </p:txBody>
      </p:sp>
      <p:sp>
        <p:nvSpPr>
          <p:cNvPr id="87" name="Text Box 86"/>
          <p:cNvSpPr txBox="1"/>
          <p:nvPr/>
        </p:nvSpPr>
        <p:spPr>
          <a:xfrm>
            <a:off x="5983605" y="4344035"/>
            <a:ext cx="998220" cy="753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IN" altLang="en-US"/>
              <a:t>Web Services</a:t>
            </a:r>
            <a:endParaRPr lang="en-IN" altLang="en-US"/>
          </a:p>
        </p:txBody>
      </p:sp>
      <p:sp>
        <p:nvSpPr>
          <p:cNvPr id="88" name="Text Box 87"/>
          <p:cNvSpPr txBox="1"/>
          <p:nvPr/>
        </p:nvSpPr>
        <p:spPr>
          <a:xfrm>
            <a:off x="1882140" y="1787525"/>
            <a:ext cx="1262380" cy="535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Home Page</a:t>
            </a:r>
            <a:endParaRPr lang="en-IN" altLang="en-US"/>
          </a:p>
        </p:txBody>
      </p:sp>
      <p:sp>
        <p:nvSpPr>
          <p:cNvPr id="89" name="Text Box 88"/>
          <p:cNvSpPr txBox="1"/>
          <p:nvPr/>
        </p:nvSpPr>
        <p:spPr>
          <a:xfrm>
            <a:off x="476885" y="2263775"/>
            <a:ext cx="974090" cy="297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User</a:t>
            </a:r>
            <a:endParaRPr lang="en-IN" altLang="en-US"/>
          </a:p>
        </p:txBody>
      </p:sp>
      <p:sp>
        <p:nvSpPr>
          <p:cNvPr id="90" name="Text Box 89"/>
          <p:cNvSpPr txBox="1"/>
          <p:nvPr/>
        </p:nvSpPr>
        <p:spPr>
          <a:xfrm>
            <a:off x="1080770" y="2724150"/>
            <a:ext cx="828675" cy="340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Login</a:t>
            </a:r>
            <a:endParaRPr lang="en-IN" altLang="en-US"/>
          </a:p>
        </p:txBody>
      </p:sp>
      <p:sp>
        <p:nvSpPr>
          <p:cNvPr id="91" name="Text Box 90"/>
          <p:cNvSpPr txBox="1"/>
          <p:nvPr/>
        </p:nvSpPr>
        <p:spPr>
          <a:xfrm>
            <a:off x="1989455" y="2736215"/>
            <a:ext cx="1957705" cy="353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      Registration </a:t>
            </a:r>
            <a:endParaRPr lang="en-IN" altLang="en-US"/>
          </a:p>
        </p:txBody>
      </p:sp>
      <p:sp>
        <p:nvSpPr>
          <p:cNvPr id="92" name="Text Box 91"/>
          <p:cNvSpPr txBox="1"/>
          <p:nvPr/>
        </p:nvSpPr>
        <p:spPr>
          <a:xfrm>
            <a:off x="2943860" y="6028055"/>
            <a:ext cx="1205230" cy="610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Data Base</a:t>
            </a:r>
            <a:endParaRPr lang="en-IN" altLang="en-US"/>
          </a:p>
        </p:txBody>
      </p:sp>
      <p:sp>
        <p:nvSpPr>
          <p:cNvPr id="93" name="Text Box 92"/>
          <p:cNvSpPr txBox="1"/>
          <p:nvPr/>
        </p:nvSpPr>
        <p:spPr>
          <a:xfrm>
            <a:off x="5871845" y="847090"/>
            <a:ext cx="2606675" cy="297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Proceed</a:t>
            </a:r>
            <a:endParaRPr lang="en-IN" altLang="en-US"/>
          </a:p>
        </p:txBody>
      </p:sp>
      <p:sp>
        <p:nvSpPr>
          <p:cNvPr id="94" name="Text Box 93"/>
          <p:cNvSpPr txBox="1"/>
          <p:nvPr/>
        </p:nvSpPr>
        <p:spPr>
          <a:xfrm rot="16200000">
            <a:off x="10183495" y="5404485"/>
            <a:ext cx="1588135" cy="1070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Storage Level (DataBase)</a:t>
            </a:r>
            <a:endParaRPr lang="en-IN" altLang="en-US"/>
          </a:p>
        </p:txBody>
      </p:sp>
      <p:sp>
        <p:nvSpPr>
          <p:cNvPr id="95" name="Text Box 94"/>
          <p:cNvSpPr txBox="1"/>
          <p:nvPr/>
        </p:nvSpPr>
        <p:spPr>
          <a:xfrm rot="16200000">
            <a:off x="10173335" y="4028440"/>
            <a:ext cx="1506220" cy="972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Service Level</a:t>
            </a:r>
            <a:endParaRPr lang="en-IN" altLang="en-US"/>
          </a:p>
        </p:txBody>
      </p:sp>
      <p:sp>
        <p:nvSpPr>
          <p:cNvPr id="96" name="Text Box 95"/>
          <p:cNvSpPr txBox="1"/>
          <p:nvPr/>
        </p:nvSpPr>
        <p:spPr>
          <a:xfrm rot="16200000">
            <a:off x="9601835" y="1889760"/>
            <a:ext cx="2535555" cy="855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Presentation Level       (Browser)</a:t>
            </a:r>
            <a:endParaRPr lang="en-IN" altLang="en-US"/>
          </a:p>
        </p:txBody>
      </p:sp>
      <p:sp>
        <p:nvSpPr>
          <p:cNvPr id="97" name="Flowchart: Magnetic Disk 96"/>
          <p:cNvSpPr/>
          <p:nvPr/>
        </p:nvSpPr>
        <p:spPr>
          <a:xfrm>
            <a:off x="2880995" y="5528945"/>
            <a:ext cx="1242695" cy="1275715"/>
          </a:xfrm>
          <a:prstGeom prst="flowChartMagneticDisk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8" name="Flowchart: Magnetic Disk 97"/>
          <p:cNvSpPr/>
          <p:nvPr/>
        </p:nvSpPr>
        <p:spPr>
          <a:xfrm>
            <a:off x="5848985" y="3945890"/>
            <a:ext cx="1250950" cy="1321435"/>
          </a:xfrm>
          <a:prstGeom prst="flowChartMagneticDisk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98" idx="1"/>
            <a:endCxn id="84" idx="1"/>
          </p:cNvCxnSpPr>
          <p:nvPr/>
        </p:nvCxnSpPr>
        <p:spPr>
          <a:xfrm rot="16200000">
            <a:off x="6853555" y="2887345"/>
            <a:ext cx="679450" cy="143764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681470" y="3420110"/>
            <a:ext cx="1214120" cy="548640"/>
          </a:xfrm>
          <a:prstGeom prst="bentConnector3">
            <a:avLst>
              <a:gd name="adj1" fmla="val -941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85" idx="1"/>
          </p:cNvCxnSpPr>
          <p:nvPr/>
        </p:nvCxnSpPr>
        <p:spPr>
          <a:xfrm flipV="1">
            <a:off x="5986780" y="2646045"/>
            <a:ext cx="1925320" cy="1364615"/>
          </a:xfrm>
          <a:prstGeom prst="bentConnector3">
            <a:avLst>
              <a:gd name="adj1" fmla="val -1286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V="1">
            <a:off x="6129020" y="2750185"/>
            <a:ext cx="1766570" cy="1239520"/>
          </a:xfrm>
          <a:prstGeom prst="bentConnector3">
            <a:avLst>
              <a:gd name="adj1" fmla="val -115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84" y="-212"/>
            <a:ext cx="10772775" cy="1658198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34F2-6DBD-45B8-9F93-EFA29C57E48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Deaprtment of Information Science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107690" y="1398270"/>
            <a:ext cx="2064385" cy="1183005"/>
          </a:xfrm>
          <a:prstGeom prst="round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 flipV="1">
            <a:off x="5172075" y="1976755"/>
            <a:ext cx="1447165" cy="133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prstClr val="black"/>
          </a:fillRef>
          <a:effectRef idx="1">
            <a:prstClr val="black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619240" y="1398270"/>
            <a:ext cx="2099310" cy="1183005"/>
          </a:xfrm>
          <a:prstGeom prst="round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7668895" y="2581275"/>
            <a:ext cx="9525" cy="269240"/>
          </a:xfrm>
          <a:prstGeom prst="line">
            <a:avLst/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26505" y="2850515"/>
            <a:ext cx="2747645" cy="0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326505" y="2850515"/>
            <a:ext cx="10795" cy="31877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074150" y="2850515"/>
            <a:ext cx="0" cy="3517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436870" y="3169285"/>
            <a:ext cx="2022475" cy="1275080"/>
          </a:xfrm>
          <a:prstGeom prst="round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140065" y="3180715"/>
            <a:ext cx="2022475" cy="1263650"/>
          </a:xfrm>
          <a:prstGeom prst="round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3107690" y="4881245"/>
            <a:ext cx="2044065" cy="1275080"/>
          </a:xfrm>
          <a:prstGeom prst="round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7376795" y="4881245"/>
            <a:ext cx="2000250" cy="1275080"/>
          </a:xfrm>
          <a:prstGeom prst="roundRect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9154160" y="4467860"/>
            <a:ext cx="2540" cy="214630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6684010" y="4676140"/>
            <a:ext cx="2505075" cy="6350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4" idx="3"/>
          </p:cNvCxnSpPr>
          <p:nvPr/>
        </p:nvCxnSpPr>
        <p:spPr>
          <a:xfrm flipH="1" flipV="1">
            <a:off x="5151755" y="5518785"/>
            <a:ext cx="1549400" cy="190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703695" y="4674870"/>
            <a:ext cx="8255" cy="856615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4" idx="2"/>
          </p:cNvCxnSpPr>
          <p:nvPr/>
        </p:nvCxnSpPr>
        <p:spPr>
          <a:xfrm>
            <a:off x="4130040" y="6156325"/>
            <a:ext cx="4445" cy="386715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110355" y="6543040"/>
            <a:ext cx="4241800" cy="12065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8344535" y="6156325"/>
            <a:ext cx="7620" cy="39941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Text Box 44"/>
          <p:cNvSpPr txBox="1"/>
          <p:nvPr/>
        </p:nvSpPr>
        <p:spPr>
          <a:xfrm>
            <a:off x="3107690" y="1398270"/>
            <a:ext cx="2043430" cy="1188000"/>
          </a:xfrm>
          <a:prstGeom prst="roundRect">
            <a:avLst/>
          </a:prstGeom>
          <a:noFill/>
          <a:effectLst>
            <a:innerShdw blurRad="63500" dist="50800" dir="18900000">
              <a:srgbClr val="0070C0">
                <a:alpha val="50000"/>
              </a:srgbClr>
            </a:innerShdw>
          </a:effectLst>
        </p:spPr>
        <p:txBody>
          <a:bodyPr wrap="square" rtlCol="0">
            <a:noAutofit/>
          </a:bodyPr>
          <a:p>
            <a:pPr algn="ctr">
              <a:lnSpc>
                <a:spcPct val="200000"/>
              </a:lnSpc>
            </a:pPr>
            <a:r>
              <a:rPr lang="en-IN" altLang="en-US" sz="2400" b="1"/>
              <a:t>RAW DATA</a:t>
            </a:r>
            <a:endParaRPr lang="en-IN" altLang="en-US" sz="2400" b="1"/>
          </a:p>
        </p:txBody>
      </p:sp>
      <p:sp>
        <p:nvSpPr>
          <p:cNvPr id="49" name="Text Box 48"/>
          <p:cNvSpPr txBox="1"/>
          <p:nvPr/>
        </p:nvSpPr>
        <p:spPr>
          <a:xfrm>
            <a:off x="6640195" y="1415415"/>
            <a:ext cx="2051050" cy="1166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50000"/>
              </a:lnSpc>
            </a:pPr>
            <a:r>
              <a:rPr lang="en-IN" altLang="en-US" sz="2400" b="1"/>
              <a:t>FEATURE EXTRACTION</a:t>
            </a:r>
            <a:endParaRPr lang="en-IN" altLang="en-US" sz="2400" b="1"/>
          </a:p>
        </p:txBody>
      </p:sp>
      <p:sp>
        <p:nvSpPr>
          <p:cNvPr id="50" name="Text Box 49"/>
          <p:cNvSpPr txBox="1"/>
          <p:nvPr/>
        </p:nvSpPr>
        <p:spPr>
          <a:xfrm>
            <a:off x="5436870" y="3192145"/>
            <a:ext cx="2023110" cy="1242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50000"/>
              </a:lnSpc>
            </a:pPr>
            <a:r>
              <a:rPr lang="en-IN" altLang="en-US" sz="2400" b="1"/>
              <a:t>TRAINING DATA</a:t>
            </a:r>
            <a:endParaRPr lang="en-IN" altLang="en-US" sz="2400" b="1"/>
          </a:p>
        </p:txBody>
      </p:sp>
      <p:sp>
        <p:nvSpPr>
          <p:cNvPr id="51" name="Text Box 50"/>
          <p:cNvSpPr txBox="1"/>
          <p:nvPr/>
        </p:nvSpPr>
        <p:spPr>
          <a:xfrm>
            <a:off x="8139430" y="3180715"/>
            <a:ext cx="2023745" cy="1261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200000"/>
              </a:lnSpc>
            </a:pPr>
            <a:r>
              <a:rPr lang="en-IN" altLang="en-US" sz="2400" b="1"/>
              <a:t>TESTING DATA</a:t>
            </a:r>
            <a:endParaRPr lang="en-IN" altLang="en-US" sz="2400" b="1"/>
          </a:p>
        </p:txBody>
      </p:sp>
      <p:sp>
        <p:nvSpPr>
          <p:cNvPr id="52" name="Text Box 51"/>
          <p:cNvSpPr txBox="1"/>
          <p:nvPr/>
        </p:nvSpPr>
        <p:spPr>
          <a:xfrm>
            <a:off x="3107690" y="4916170"/>
            <a:ext cx="2041525" cy="1240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50000"/>
              </a:lnSpc>
            </a:pPr>
            <a:r>
              <a:rPr lang="en-IN" altLang="en-US" sz="2400" b="1"/>
              <a:t>TRAINED DATA RESULT</a:t>
            </a:r>
            <a:endParaRPr lang="en-IN" altLang="en-US" sz="2400" b="1"/>
          </a:p>
        </p:txBody>
      </p:sp>
      <p:sp>
        <p:nvSpPr>
          <p:cNvPr id="54" name="Text Box 53"/>
          <p:cNvSpPr txBox="1"/>
          <p:nvPr/>
        </p:nvSpPr>
        <p:spPr>
          <a:xfrm>
            <a:off x="7376795" y="4855210"/>
            <a:ext cx="1999615" cy="1296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50000"/>
              </a:lnSpc>
            </a:pPr>
            <a:r>
              <a:rPr lang="en-IN" altLang="en-US" sz="2400" b="1"/>
              <a:t>PREDICTED STOCK PRICE</a:t>
            </a:r>
            <a:endParaRPr lang="en-IN" altLang="en-US" sz="2400" b="1"/>
          </a:p>
        </p:txBody>
      </p:sp>
      <p:cxnSp>
        <p:nvCxnSpPr>
          <p:cNvPr id="55" name="Straight Connector 54"/>
          <p:cNvCxnSpPr>
            <a:stCxn id="50" idx="1"/>
          </p:cNvCxnSpPr>
          <p:nvPr/>
        </p:nvCxnSpPr>
        <p:spPr>
          <a:xfrm flipH="1" flipV="1">
            <a:off x="4079875" y="3801745"/>
            <a:ext cx="1356995" cy="11430"/>
          </a:xfrm>
          <a:prstGeom prst="line">
            <a:avLst/>
          </a:prstGeom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117340" y="3783330"/>
            <a:ext cx="11430" cy="113284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7"/>
          <p:cNvSpPr txBox="1">
            <a:spLocks noGrp="1"/>
          </p:cNvSpPr>
          <p:nvPr>
            <p:ph type="ctrTitle"/>
          </p:nvPr>
        </p:nvSpPr>
        <p:spPr>
          <a:xfrm>
            <a:off x="513352" y="2485621"/>
            <a:ext cx="10782300" cy="82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FFFFFF"/>
              </a:buClr>
              <a:buSzPts val="5400"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sz="6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IN" dirty="0"/>
              <a:t>sqlite3</a:t>
            </a:r>
            <a:endParaRPr lang="en-US" altLang="en-IN" dirty="0"/>
          </a:p>
          <a:p>
            <a:r>
              <a:rPr lang="en-US" altLang="en-IN" dirty="0"/>
              <a:t>yfinance</a:t>
            </a:r>
            <a:endParaRPr lang="en-US" altLang="en-IN" dirty="0"/>
          </a:p>
          <a:p>
            <a:r>
              <a:rPr lang="en-US" altLang="en-IN" dirty="0"/>
              <a:t>pandas</a:t>
            </a:r>
            <a:endParaRPr lang="en-US" altLang="en-IN" dirty="0"/>
          </a:p>
          <a:p>
            <a:r>
              <a:rPr lang="en-US" altLang="en-IN" dirty="0"/>
              <a:t>matplotlib.pyplot</a:t>
            </a:r>
            <a:endParaRPr lang="en-US" altLang="en-IN" dirty="0"/>
          </a:p>
          <a:p>
            <a:r>
              <a:rPr lang="en-US" altLang="en-IN" dirty="0"/>
              <a:t>sklearn.model_selection</a:t>
            </a:r>
            <a:endParaRPr lang="en-US" altLang="en-IN" dirty="0"/>
          </a:p>
          <a:p>
            <a:r>
              <a:rPr lang="en-US" altLang="en-IN" dirty="0"/>
              <a:t>sklearn.ensemble</a:t>
            </a:r>
            <a:endParaRPr lang="en-US" altLang="en-IN" dirty="0"/>
          </a:p>
          <a:p>
            <a:r>
              <a:rPr lang="en-US" altLang="en-IN" dirty="0"/>
              <a:t>sklearn.metrices</a:t>
            </a:r>
            <a:endParaRPr lang="en-US" alt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34F2-6DBD-45B8-9F93-EFA29C57E48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Deaprtment of Information Science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6"/>
          <p:cNvSpPr txBox="1">
            <a:spLocks noGrp="1"/>
          </p:cNvSpPr>
          <p:nvPr>
            <p:ph type="ctrTitle"/>
          </p:nvPr>
        </p:nvSpPr>
        <p:spPr>
          <a:xfrm>
            <a:off x="616383" y="2421228"/>
            <a:ext cx="9609968" cy="102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 panose="020F0502020204030204"/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2025-01-29 0637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5" y="476250"/>
            <a:ext cx="10704830" cy="6077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359" y="295470"/>
            <a:ext cx="9265298" cy="794657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763" y="1101013"/>
            <a:ext cx="9504474" cy="5012094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70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Calibri" panose="020F0502020204030204"/>
              <a:buAutoNum type="arabicPeriod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Overview / Background</a:t>
            </a:r>
            <a:endParaRPr lang="en-IN" b="1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457200" lvl="0" indent="-457200">
              <a:lnSpc>
                <a:spcPct val="170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Calibri" panose="020F0502020204030204"/>
              <a:buAutoNum type="arabicPeriod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Problem Statement</a:t>
            </a:r>
            <a:endParaRPr lang="en-IN" b="1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Calibri" panose="020F0502020204030204"/>
              <a:buAutoNum type="arabicPeriod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Motivation</a:t>
            </a:r>
            <a:endParaRPr lang="en-IN" b="1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Calibri" panose="020F0502020204030204"/>
              <a:buAutoNum type="arabicPeriod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Objectives</a:t>
            </a:r>
            <a:endParaRPr lang="en-IN" b="1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Calibri" panose="020F0502020204030204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Calibri" panose="020F0502020204030204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Requirements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Calibri" panose="020F0502020204030204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70000"/>
              </a:lnSpc>
              <a:spcBef>
                <a:spcPts val="0"/>
              </a:spcBef>
              <a:buClr>
                <a:srgbClr val="262626"/>
              </a:buClr>
              <a:buSzPct val="100000"/>
              <a:buFont typeface="Calibri" panose="020F0502020204030204"/>
              <a:buAutoNum type="arabicPeriod"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Expected Outcome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082143" y="6433457"/>
            <a:ext cx="5029200" cy="228600"/>
          </a:xfrm>
        </p:spPr>
        <p:txBody>
          <a:bodyPr/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Science AND Engineering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5634F2-6DBD-45B8-9F93-EFA29C57E48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Deaprtment of Information Science</a:t>
            </a:r>
            <a:endParaRPr lang="en-US" dirty="0"/>
          </a:p>
        </p:txBody>
      </p:sp>
      <p:pic>
        <p:nvPicPr>
          <p:cNvPr id="7" name="Picture 6" descr="Screenshot 2025-01-29 0644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085" y="198755"/>
            <a:ext cx="10745470" cy="6213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5634F2-6DBD-45B8-9F93-EFA29C57E48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Deaprtment of Information Science</a:t>
            </a:r>
            <a:endParaRPr lang="en-US" dirty="0"/>
          </a:p>
        </p:txBody>
      </p:sp>
      <p:pic>
        <p:nvPicPr>
          <p:cNvPr id="9" name="Picture 8" descr="Screenshot 2025-01-29 0750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030" y="1168400"/>
            <a:ext cx="5093970" cy="2816225"/>
          </a:xfrm>
          <a:prstGeom prst="rect">
            <a:avLst/>
          </a:prstGeom>
        </p:spPr>
      </p:pic>
      <p:pic>
        <p:nvPicPr>
          <p:cNvPr id="10" name="Picture 9" descr="Screenshot 2025-01-29 075116"/>
          <p:cNvPicPr>
            <a:picLocks noChangeAspect="1"/>
          </p:cNvPicPr>
          <p:nvPr/>
        </p:nvPicPr>
        <p:blipFill>
          <a:blip r:embed="rId2"/>
          <a:srcRect l="2293" t="9125"/>
          <a:stretch>
            <a:fillRect/>
          </a:stretch>
        </p:blipFill>
        <p:spPr>
          <a:xfrm>
            <a:off x="6447155" y="1039495"/>
            <a:ext cx="4355465" cy="307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6"/>
          <p:cNvSpPr txBox="1">
            <a:spLocks noGrp="1"/>
          </p:cNvSpPr>
          <p:nvPr>
            <p:ph type="ctrTitle"/>
          </p:nvPr>
        </p:nvSpPr>
        <p:spPr>
          <a:xfrm>
            <a:off x="616383" y="2421228"/>
            <a:ext cx="9609968" cy="102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 panose="020F0502020204030204"/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085850" y="1775460"/>
            <a:ext cx="9551670" cy="3114675"/>
          </a:xfrm>
          <a:prstGeom prst="rect">
            <a:avLst/>
          </a:prstGeom>
        </p:spPr>
        <p:txBody>
          <a:bodyPr>
            <a:noAutofit/>
          </a:bodyPr>
          <a:p>
            <a:r>
              <a:rPr sz="2000"/>
              <a:t>This project serves as an introduction to financial forecasting systems, showcasing the power of machine learning in predicting market trends. With further enhancements, it can evolve into a valuable tool for investors and analysts seeking data-driven insights into gold price movements. 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389678"/>
            <a:ext cx="10772775" cy="87756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50" y="1141730"/>
            <a:ext cx="11874500" cy="3865245"/>
          </a:xfrm>
        </p:spPr>
        <p:txBody>
          <a:bodyPr>
            <a:noAutofit/>
          </a:bodyPr>
          <a:lstStyle/>
          <a:p>
            <a:pPr algn="l">
              <a:lnSpc>
                <a:spcPct val="140000"/>
              </a:lnSpc>
              <a:spcBef>
                <a:spcPts val="400"/>
              </a:spcBef>
              <a:spcAft>
                <a:spcPct val="0"/>
              </a:spcAft>
              <a:buFont typeface="Wingdings" panose="05000000000000000000" charset="0"/>
              <a:buChar char="q"/>
            </a:pPr>
            <a:r>
              <a:rPr lang="en-US" altLang="en-US" sz="1600">
                <a:latin typeface="Microsoft Sans Serif" panose="020B0604020202020204" charset="0"/>
                <a:cs typeface="Microsoft Sans Serif" panose="020B0604020202020204" charset="0"/>
                <a:sym typeface="+mn-ea"/>
              </a:rPr>
              <a:t> Nandini Tripurana,Binodini Kar, Sujata Chakravarty, Bijay K. Paikaray,Suneeta Satpathy,"Gold Price Prediction using Machine Learning Techniques",</a:t>
            </a:r>
            <a:r>
              <a:rPr lang="en-US" sz="1600" dirty="0">
                <a:sym typeface="+mn-ea"/>
              </a:rPr>
              <a:t>Published in </a:t>
            </a:r>
            <a:r>
              <a:rPr lang="en-US" altLang="en-US" sz="1600" dirty="0">
                <a:sym typeface="+mn-ea"/>
              </a:rPr>
              <a:t>International Standard Industrial Classification of All Economic Activities (ISIC),2022.</a:t>
            </a:r>
            <a:endParaRPr lang="en-US" altLang="en-US" sz="1600" dirty="0">
              <a:sym typeface="+mn-ea"/>
            </a:endParaRPr>
          </a:p>
          <a:p>
            <a:pPr marL="0" indent="0" algn="l">
              <a:lnSpc>
                <a:spcPct val="140000"/>
              </a:lnSpc>
              <a:spcBef>
                <a:spcPts val="400"/>
              </a:spcBef>
              <a:spcAft>
                <a:spcPct val="0"/>
              </a:spcAft>
              <a:buFont typeface="Wingdings" panose="05000000000000000000" charset="0"/>
              <a:buNone/>
            </a:pPr>
            <a:endParaRPr lang="en-US" altLang="en-IN" sz="1600" dirty="0">
              <a:sym typeface="+mn-ea"/>
            </a:endParaRPr>
          </a:p>
          <a:p>
            <a:pPr algn="l">
              <a:lnSpc>
                <a:spcPct val="140000"/>
              </a:lnSpc>
              <a:spcBef>
                <a:spcPts val="400"/>
              </a:spcBef>
              <a:spcAft>
                <a:spcPct val="0"/>
              </a:spcAft>
              <a:buFont typeface="Wingdings" panose="05000000000000000000" charset="0"/>
              <a:buChar char="q"/>
            </a:pPr>
            <a:r>
              <a:rPr lang="en-US" altLang="en-IN" sz="1600" dirty="0">
                <a:latin typeface="Microsoft Sans Serif" panose="020B0604020202020204"/>
                <a:cs typeface="Microsoft Sans Serif" panose="020B0604020202020204"/>
                <a:sym typeface="+mn-ea"/>
              </a:rPr>
              <a:t>  </a:t>
            </a:r>
            <a:r>
              <a:rPr lang="en-IN" altLang="en-US" sz="1600" dirty="0">
                <a:latin typeface="Microsoft Sans Serif" panose="020B0604020202020204"/>
                <a:cs typeface="Microsoft Sans Serif" panose="020B0604020202020204"/>
                <a:sym typeface="+mn-ea"/>
              </a:rPr>
              <a:t>A </a:t>
            </a:r>
            <a:r>
              <a:rPr lang="en-US" altLang="en-US" sz="1600" dirty="0">
                <a:latin typeface="Microsoft Sans Serif" panose="020B0604020202020204"/>
                <a:cs typeface="Microsoft Sans Serif" panose="020B0604020202020204"/>
                <a:sym typeface="+mn-ea"/>
              </a:rPr>
              <a:t>Sivasangari,R Deepa,K Geetha Rani, R Surendran,T Tamilvizhi</a:t>
            </a:r>
            <a:r>
              <a:rPr lang="en-IN" altLang="en-US" sz="1600" b="1" dirty="0">
                <a:latin typeface="Microsoft Sans Serif" panose="020B0604020202020204"/>
                <a:cs typeface="Microsoft Sans Serif" panose="020B0604020202020204"/>
                <a:sym typeface="+mn-ea"/>
              </a:rPr>
              <a:t>,</a:t>
            </a:r>
            <a:r>
              <a:rPr lang="en-US" altLang="en-US" sz="1600">
                <a:sym typeface="+mn-ea"/>
              </a:rPr>
              <a:t>"</a:t>
            </a:r>
            <a:r>
              <a:rPr lang="en-US" altLang="en-US" sz="1600">
                <a:latin typeface="Microsoft Sans Serif" panose="020B0604020202020204"/>
                <a:cs typeface="Microsoft Sans Serif" panose="020B0604020202020204"/>
                <a:sym typeface="+mn-ea"/>
              </a:rPr>
              <a:t>High accurate gold rate prediction using random forest regression algorithm</a:t>
            </a:r>
            <a:r>
              <a:rPr lang="en-US" altLang="en-US" sz="1600">
                <a:sym typeface="+mn-ea"/>
              </a:rPr>
              <a:t>"</a:t>
            </a:r>
            <a:r>
              <a:rPr lang="en-IN" altLang="en-US" sz="1600">
                <a:latin typeface="Microsoft Sans Serif" panose="020B0604020202020204"/>
                <a:cs typeface="Microsoft Sans Serif" panose="020B0604020202020204"/>
                <a:sym typeface="+mn-ea"/>
              </a:rPr>
              <a:t>,</a:t>
            </a:r>
            <a:r>
              <a:rPr lang="en-US" altLang="en-US" sz="1600" dirty="0">
                <a:sym typeface="+mn-ea"/>
              </a:rPr>
              <a:t>7th IET Smart Cities Symposium</a:t>
            </a:r>
            <a:r>
              <a:rPr lang="en-IN" altLang="en-US" sz="1600" dirty="0">
                <a:sym typeface="+mn-ea"/>
              </a:rPr>
              <a:t>,2023.</a:t>
            </a:r>
            <a:endParaRPr lang="en-IN" altLang="en-US" sz="1600" dirty="0">
              <a:sym typeface="+mn-ea"/>
            </a:endParaRPr>
          </a:p>
          <a:p>
            <a:pPr marL="0" indent="0" algn="l">
              <a:lnSpc>
                <a:spcPct val="140000"/>
              </a:lnSpc>
              <a:spcBef>
                <a:spcPts val="400"/>
              </a:spcBef>
              <a:spcAft>
                <a:spcPct val="0"/>
              </a:spcAft>
              <a:buFont typeface="Wingdings" panose="05000000000000000000" charset="0"/>
              <a:buNone/>
            </a:pPr>
            <a:endParaRPr lang="en-IN" altLang="en-US" sz="1600" dirty="0">
              <a:sym typeface="+mn-ea"/>
            </a:endParaRPr>
          </a:p>
          <a:p>
            <a:pPr algn="l">
              <a:lnSpc>
                <a:spcPct val="140000"/>
              </a:lnSpc>
              <a:spcBef>
                <a:spcPts val="400"/>
              </a:spcBef>
              <a:spcAft>
                <a:spcPct val="0"/>
              </a:spcAft>
              <a:buFont typeface="Wingdings" panose="05000000000000000000" charset="0"/>
              <a:buChar char="q"/>
            </a:pPr>
            <a:r>
              <a:rPr lang="en-IN" altLang="en-US" sz="1600" dirty="0">
                <a:latin typeface="Microsoft Sans Serif" panose="020B0604020202020204"/>
                <a:cs typeface="Microsoft Sans Serif" panose="020B0604020202020204"/>
                <a:sym typeface="+mn-ea"/>
              </a:rPr>
              <a:t> </a:t>
            </a:r>
            <a:r>
              <a:rPr lang="en-US" altLang="en-US" sz="1600" dirty="0">
                <a:latin typeface="Microsoft Sans Serif" panose="020B0604020202020204"/>
                <a:cs typeface="Microsoft Sans Serif" panose="020B0604020202020204"/>
                <a:sym typeface="+mn-ea"/>
              </a:rPr>
              <a:t>Rutuja Mahajan, Pranjal  Patil, Deptee Chikmurge, Sunita Barve</a:t>
            </a:r>
            <a:r>
              <a:rPr lang="en-IN" altLang="en-US" sz="1600" b="1" dirty="0">
                <a:latin typeface="Microsoft Sans Serif" panose="020B0604020202020204"/>
                <a:cs typeface="Microsoft Sans Serif" panose="020B0604020202020204"/>
                <a:sym typeface="+mn-ea"/>
              </a:rPr>
              <a:t>,</a:t>
            </a:r>
            <a:r>
              <a:rPr lang="en-US" altLang="en-US" sz="1600">
                <a:sym typeface="+mn-ea"/>
              </a:rPr>
              <a:t>"</a:t>
            </a:r>
            <a:r>
              <a:rPr lang="en-US" altLang="en-US" sz="1600" dirty="0">
                <a:latin typeface="Microsoft Sans Serif" panose="020B0604020202020204"/>
                <a:cs typeface="Microsoft Sans Serif" panose="020B0604020202020204"/>
                <a:sym typeface="+mn-ea"/>
              </a:rPr>
              <a:t>Forecasting Gold Price using Ensemble based Machine Learning Approach</a:t>
            </a:r>
            <a:r>
              <a:rPr lang="en-US" altLang="en-US" sz="1600">
                <a:sym typeface="+mn-ea"/>
              </a:rPr>
              <a:t>"</a:t>
            </a:r>
            <a:r>
              <a:rPr lang="en-IN" altLang="en-US" sz="1600" dirty="0">
                <a:latin typeface="Microsoft Sans Serif" panose="020B0604020202020204"/>
                <a:cs typeface="Microsoft Sans Serif" panose="020B0604020202020204"/>
                <a:sym typeface="+mn-ea"/>
              </a:rPr>
              <a:t>,</a:t>
            </a:r>
            <a:r>
              <a:rPr lang="en-US" altLang="en-US" sz="1600" dirty="0">
                <a:sym typeface="+mn-ea"/>
              </a:rPr>
              <a:t>International Conference on Innovative Computing, Intelligent Communication and Smart Electrical Systems (ICSES)</a:t>
            </a:r>
            <a:r>
              <a:rPr lang="en-IN" altLang="en-US" sz="1600" dirty="0">
                <a:sym typeface="+mn-ea"/>
              </a:rPr>
              <a:t>,2023</a:t>
            </a:r>
            <a:endParaRPr lang="en-IN" altLang="en-US" sz="1600" dirty="0">
              <a:sym typeface="+mn-ea"/>
            </a:endParaRPr>
          </a:p>
          <a:p>
            <a:pPr marL="0" indent="0" algn="l">
              <a:lnSpc>
                <a:spcPct val="140000"/>
              </a:lnSpc>
              <a:spcBef>
                <a:spcPts val="400"/>
              </a:spcBef>
              <a:spcAft>
                <a:spcPct val="0"/>
              </a:spcAft>
              <a:buFont typeface="Wingdings" panose="05000000000000000000" charset="0"/>
              <a:buNone/>
            </a:pPr>
            <a:endParaRPr lang="en-IN" altLang="en-US" sz="1600" dirty="0">
              <a:sym typeface="+mn-ea"/>
            </a:endParaRPr>
          </a:p>
          <a:p>
            <a:pPr algn="l">
              <a:lnSpc>
                <a:spcPct val="140000"/>
              </a:lnSpc>
              <a:spcBef>
                <a:spcPts val="400"/>
              </a:spcBef>
              <a:spcAft>
                <a:spcPct val="0"/>
              </a:spcAft>
              <a:buFont typeface="Wingdings" panose="05000000000000000000" charset="0"/>
              <a:buChar char="q"/>
            </a:pPr>
            <a:r>
              <a:rPr lang="en-IN" altLang="en-US" sz="1600">
                <a:latin typeface="Microsoft Sans Serif" panose="020B0604020202020204"/>
                <a:cs typeface="Microsoft Sans Serif" panose="020B0604020202020204"/>
                <a:sym typeface="+mn-ea"/>
              </a:rPr>
              <a:t>  </a:t>
            </a:r>
            <a:r>
              <a:rPr lang="en-US" sz="1600">
                <a:latin typeface="Microsoft Sans Serif" panose="020B0604020202020204"/>
                <a:cs typeface="Microsoft Sans Serif" panose="020B0604020202020204"/>
                <a:sym typeface="+mn-ea"/>
              </a:rPr>
              <a:t>Ran Kong</a:t>
            </a:r>
            <a:r>
              <a:rPr lang="en-IN" altLang="en-US" sz="1600">
                <a:latin typeface="Microsoft Sans Serif" panose="020B0604020202020204"/>
                <a:cs typeface="Microsoft Sans Serif" panose="020B0604020202020204"/>
                <a:sym typeface="+mn-ea"/>
              </a:rPr>
              <a:t>,</a:t>
            </a:r>
            <a:r>
              <a:rPr lang="en-US" altLang="en-US" sz="1600">
                <a:sym typeface="+mn-ea"/>
              </a:rPr>
              <a:t>"</a:t>
            </a:r>
            <a:r>
              <a:rPr lang="en-US" altLang="en-US" sz="1600">
                <a:latin typeface="Microsoft Sans Serif" panose="020B0604020202020204"/>
                <a:cs typeface="Microsoft Sans Serif" panose="020B0604020202020204"/>
                <a:sym typeface="+mn-ea"/>
              </a:rPr>
              <a:t>Machine Learning Models for Gold Price Prediction: A Comparative Analysis and Evaluation</a:t>
            </a:r>
            <a:r>
              <a:rPr lang="en-US" altLang="en-US" sz="1600">
                <a:sym typeface="+mn-ea"/>
              </a:rPr>
              <a:t>"</a:t>
            </a:r>
            <a:r>
              <a:rPr lang="en-IN" altLang="en-US" sz="1600">
                <a:latin typeface="Microsoft Sans Serif" panose="020B0604020202020204"/>
                <a:cs typeface="Microsoft Sans Serif" panose="020B0604020202020204"/>
                <a:sym typeface="+mn-ea"/>
              </a:rPr>
              <a:t>,</a:t>
            </a:r>
            <a:r>
              <a:rPr lang="en-US" altLang="en-US" sz="1600" dirty="0">
                <a:sym typeface="+mn-ea"/>
              </a:rPr>
              <a:t>Highlights in Business Economics and Managemen</a:t>
            </a:r>
            <a:r>
              <a:rPr lang="en-IN" altLang="en-US" sz="1600" dirty="0">
                <a:sym typeface="+mn-ea"/>
              </a:rPr>
              <a:t>t,2024.</a:t>
            </a:r>
            <a:endParaRPr lang="en-IN" altLang="en-US" sz="1600" dirty="0">
              <a:sym typeface="+mn-ea"/>
            </a:endParaRPr>
          </a:p>
          <a:p>
            <a:pPr algn="l">
              <a:lnSpc>
                <a:spcPct val="140000"/>
              </a:lnSpc>
              <a:spcBef>
                <a:spcPts val="400"/>
              </a:spcBef>
              <a:spcAft>
                <a:spcPct val="0"/>
              </a:spcAft>
              <a:buFont typeface="Wingdings" panose="05000000000000000000" charset="0"/>
              <a:buChar char="q"/>
            </a:pPr>
            <a:endParaRPr lang="en-IN" altLang="en-US" sz="1600" dirty="0">
              <a:sym typeface="+mn-ea"/>
            </a:endParaRPr>
          </a:p>
          <a:p>
            <a:pPr marL="294640" indent="-285750" algn="l">
              <a:lnSpc>
                <a:spcPct val="140000"/>
              </a:lnSpc>
              <a:spcBef>
                <a:spcPts val="400"/>
              </a:spcBef>
              <a:spcAft>
                <a:spcPct val="0"/>
              </a:spcAft>
              <a:buFont typeface="Wingdings" panose="05000000000000000000" charset="0"/>
              <a:buChar char="q"/>
            </a:pPr>
            <a:r>
              <a:rPr lang="en-US" altLang="en-US" sz="1600" dirty="0">
                <a:latin typeface="Microsoft Sans Serif" panose="020B0604020202020204"/>
                <a:cs typeface="Microsoft Sans Serif" panose="020B0604020202020204"/>
                <a:sym typeface="+mn-ea"/>
              </a:rPr>
              <a:t>JhansiRani Ganapa,Sudheer Choudari,Madhava rao K</a:t>
            </a:r>
            <a:r>
              <a:rPr lang="en-IN" altLang="en-US" sz="1600" b="1" dirty="0">
                <a:latin typeface="Microsoft Sans Serif" panose="020B0604020202020204"/>
                <a:cs typeface="Microsoft Sans Serif" panose="020B0604020202020204"/>
                <a:sym typeface="+mn-ea"/>
              </a:rPr>
              <a:t>,</a:t>
            </a:r>
            <a:r>
              <a:rPr lang="en-US" altLang="en-US" sz="1600">
                <a:sym typeface="+mn-ea"/>
              </a:rPr>
              <a:t>"</a:t>
            </a:r>
            <a:r>
              <a:rPr lang="en-US" altLang="en-US" sz="1600" dirty="0">
                <a:latin typeface="Microsoft Sans Serif" panose="020B0604020202020204"/>
                <a:cs typeface="Microsoft Sans Serif" panose="020B0604020202020204"/>
                <a:sym typeface="+mn-ea"/>
              </a:rPr>
              <a:t>Gold Price Prediction Using Random Forest Regression</a:t>
            </a:r>
            <a:r>
              <a:rPr lang="en-US" altLang="en-US" sz="1600">
                <a:sym typeface="+mn-ea"/>
              </a:rPr>
              <a:t>"</a:t>
            </a:r>
            <a:r>
              <a:rPr lang="en-IN" altLang="en-US" sz="1600" dirty="0">
                <a:latin typeface="Microsoft Sans Serif" panose="020B0604020202020204"/>
                <a:cs typeface="Microsoft Sans Serif" panose="020B0604020202020204"/>
                <a:sym typeface="+mn-ea"/>
              </a:rPr>
              <a:t>,</a:t>
            </a:r>
            <a:r>
              <a:rPr lang="en-US" altLang="en-US" sz="1600" dirty="0">
                <a:sym typeface="+mn-ea"/>
              </a:rPr>
              <a:t>Educational Administration: Theory and Practice</a:t>
            </a:r>
            <a:r>
              <a:rPr lang="en-IN" altLang="en-US" sz="1600" dirty="0">
                <a:sym typeface="+mn-ea"/>
              </a:rPr>
              <a:t>,2024.</a:t>
            </a:r>
            <a:endParaRPr lang="en-US" altLang="en-US" sz="1600" b="1" dirty="0">
              <a:latin typeface="Microsoft Sans Serif" panose="020B0604020202020204"/>
              <a:cs typeface="Microsoft Sans Serif" panose="020B0604020202020204"/>
            </a:endParaRPr>
          </a:p>
          <a:p>
            <a:pPr>
              <a:lnSpc>
                <a:spcPct val="140000"/>
              </a:lnSpc>
              <a:spcBef>
                <a:spcPts val="400"/>
              </a:spcBef>
              <a:spcAft>
                <a:spcPct val="0"/>
              </a:spcAft>
              <a:buFont typeface="Wingdings" panose="05000000000000000000" charset="0"/>
              <a:buChar char="q"/>
            </a:pPr>
            <a:endParaRPr lang="en-US" altLang="en-US" sz="1600" b="1" dirty="0">
              <a:latin typeface="Microsoft Sans Serif" panose="020B0604020202020204"/>
              <a:cs typeface="Microsoft Sans Serif" panose="020B0604020202020204"/>
            </a:endParaRPr>
          </a:p>
          <a:p>
            <a:endParaRPr lang="en-US" altLang="en-US" sz="600" b="1" dirty="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7912" y="2684654"/>
            <a:ext cx="6455391" cy="1658198"/>
          </a:xfrm>
        </p:spPr>
        <p:txBody>
          <a:bodyPr>
            <a:normAutofit/>
          </a:bodyPr>
          <a:lstStyle/>
          <a:p>
            <a:r>
              <a:rPr lang="en-US" sz="11500" b="1" dirty="0">
                <a:latin typeface="French Script MT" panose="03020402040607040605" pitchFamily="66" charset="0"/>
              </a:rPr>
              <a:t>Thank you </a:t>
            </a:r>
            <a:endParaRPr lang="en-US" sz="11500" b="1" dirty="0">
              <a:latin typeface="French Script MT" panose="03020402040607040605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08781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/ Background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060" y="1545469"/>
            <a:ext cx="11003715" cy="3767328"/>
          </a:xfrm>
        </p:spPr>
        <p:txBody>
          <a:bodyPr>
            <a:noAutofit/>
          </a:bodyPr>
          <a:lstStyle/>
          <a:p>
            <a:pPr lvl="1" algn="l">
              <a:buNone/>
            </a:pPr>
            <a:r>
              <a:rPr lang="en-US" altLang="en-US" b="1">
                <a:sym typeface="+mn-ea"/>
              </a:rPr>
              <a:t>1. Historical Significance: </a:t>
            </a:r>
            <a:r>
              <a:rPr lang="en-US" altLang="en-US">
                <a:sym typeface="+mn-ea"/>
              </a:rPr>
              <a:t> </a:t>
            </a:r>
            <a:endParaRPr lang="en-US" altLang="en-US"/>
          </a:p>
          <a:p>
            <a:pPr lvl="1" algn="l">
              <a:buNone/>
            </a:pPr>
            <a:r>
              <a:rPr lang="en-US" altLang="en-US">
                <a:sym typeface="+mn-ea"/>
              </a:rPr>
              <a:t>   - Gold is a valuable commodity and an essential part of financial markets.  </a:t>
            </a:r>
            <a:endParaRPr lang="en-US" altLang="en-US"/>
          </a:p>
          <a:p>
            <a:pPr lvl="1" algn="l">
              <a:buNone/>
            </a:pPr>
            <a:endParaRPr lang="en-US" altLang="en-US"/>
          </a:p>
          <a:p>
            <a:pPr lvl="1" algn="l">
              <a:buNone/>
            </a:pPr>
            <a:r>
              <a:rPr lang="en-US" altLang="en-US" b="1">
                <a:sym typeface="+mn-ea"/>
              </a:rPr>
              <a:t>2. Factors Affecting Prices:  </a:t>
            </a:r>
            <a:endParaRPr lang="en-US" altLang="en-US" b="1"/>
          </a:p>
          <a:p>
            <a:pPr lvl="1" algn="l">
              <a:buNone/>
            </a:pPr>
            <a:r>
              <a:rPr lang="en-US" altLang="en-US">
                <a:sym typeface="+mn-ea"/>
              </a:rPr>
              <a:t>   - Global economy, currency changes, and geopolitical events influence gold prices.  </a:t>
            </a:r>
            <a:endParaRPr lang="en-US" altLang="en-US"/>
          </a:p>
          <a:p>
            <a:pPr lvl="1" algn="l">
              <a:buNone/>
            </a:pPr>
            <a:endParaRPr lang="en-US" altLang="en-US"/>
          </a:p>
          <a:p>
            <a:pPr lvl="1" algn="l">
              <a:buNone/>
            </a:pPr>
            <a:r>
              <a:rPr lang="en-US" altLang="en-US" b="1">
                <a:sym typeface="+mn-ea"/>
              </a:rPr>
              <a:t>3. Importance of Prediction: </a:t>
            </a:r>
            <a:r>
              <a:rPr lang="en-US" altLang="en-US">
                <a:sym typeface="+mn-ea"/>
              </a:rPr>
              <a:t> </a:t>
            </a:r>
            <a:endParaRPr lang="en-US" altLang="en-US"/>
          </a:p>
          <a:p>
            <a:pPr lvl="1" algn="l">
              <a:buNone/>
            </a:pPr>
            <a:r>
              <a:rPr lang="en-US" altLang="en-US">
                <a:sym typeface="+mn-ea"/>
              </a:rPr>
              <a:t>   - Accurate predictions help investors, businesses, and governments make better decisions.  </a:t>
            </a:r>
            <a:endParaRPr lang="en-US" altLang="en-US"/>
          </a:p>
          <a:p>
            <a:pPr lvl="1" algn="l">
              <a:buNone/>
            </a:pPr>
            <a:endParaRPr lang="en-US" altLang="en-US"/>
          </a:p>
          <a:p>
            <a:pPr lvl="1" algn="l">
              <a:buNone/>
            </a:pPr>
            <a:r>
              <a:rPr lang="en-US" altLang="en-US" b="1">
                <a:sym typeface="+mn-ea"/>
              </a:rPr>
              <a:t>4. Role of Data and Technology:  </a:t>
            </a:r>
            <a:endParaRPr lang="en-US" altLang="en-US" b="1"/>
          </a:p>
          <a:p>
            <a:pPr lvl="1" algn="l">
              <a:buNone/>
            </a:pPr>
            <a:r>
              <a:rPr lang="en-US" altLang="en-US">
                <a:sym typeface="+mn-ea"/>
              </a:rPr>
              <a:t>   - Historical price data and machine learning are used to forecast price trends. </a:t>
            </a:r>
            <a:endParaRPr lang="en-US" altLang="en-US"/>
          </a:p>
          <a:p>
            <a:pPr lvl="1" algn="l">
              <a:buNone/>
            </a:pPr>
            <a:endParaRPr lang="en-US" altLang="en-US"/>
          </a:p>
          <a:p>
            <a:pPr lvl="1" algn="l">
              <a:buNone/>
            </a:pPr>
            <a:r>
              <a:rPr lang="en-US" altLang="en-US" b="1">
                <a:sym typeface="+mn-ea"/>
              </a:rPr>
              <a:t>5. Project Aim:  </a:t>
            </a:r>
            <a:endParaRPr lang="en-US" altLang="en-US" b="1"/>
          </a:p>
          <a:p>
            <a:pPr lvl="1" algn="l">
              <a:buNone/>
            </a:pPr>
            <a:r>
              <a:rPr lang="en-US" altLang="en-US">
                <a:sym typeface="+mn-ea"/>
              </a:rPr>
              <a:t>   - To develop a system predicting future gold prices for effective investment decisions.</a:t>
            </a:r>
            <a:endParaRPr lang="en-US" altLang="en-US"/>
          </a:p>
          <a:p>
            <a:pPr lvl="1" algn="just">
              <a:buNone/>
            </a:pP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24529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9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Objectives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7224" y="1418253"/>
            <a:ext cx="10772774" cy="4785748"/>
          </a:xfrm>
        </p:spPr>
        <p:txBody>
          <a:bodyPr/>
          <a:lstStyle/>
          <a:p>
            <a:pPr marL="0" indent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2000" b="1">
                <a:sym typeface="+mn-ea"/>
              </a:rPr>
              <a:t>1. Prediction of Gold Stock Prices:</a:t>
            </a:r>
            <a:endParaRPr lang="en-US" altLang="en-US" sz="2000" b="1"/>
          </a:p>
          <a:p>
            <a:pPr marL="4445" lvl="1" indent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>
                <a:sym typeface="+mn-ea"/>
              </a:rPr>
              <a:t>Build a machine learning model to predict gold stock prices using historical stock market data.</a:t>
            </a:r>
            <a:endParaRPr lang="en-US" altLang="en-US"/>
          </a:p>
          <a:p>
            <a:pPr marL="4445" lvl="1" indent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b="1">
              <a:sym typeface="+mn-ea"/>
            </a:endParaRPr>
          </a:p>
          <a:p>
            <a:pPr marL="4445" lvl="1" indent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b="1">
                <a:sym typeface="+mn-ea"/>
              </a:rPr>
              <a:t>2.</a:t>
            </a:r>
            <a:r>
              <a:rPr b="1">
                <a:sym typeface="+mn-ea"/>
              </a:rPr>
              <a:t>Performance Evaluation:</a:t>
            </a:r>
            <a:endParaRPr b="1">
              <a:sym typeface="+mn-ea"/>
            </a:endParaRPr>
          </a:p>
          <a:p>
            <a:pPr marL="4445" lvl="1" indent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Evaluate the model using metrics such as Mean Squared Error (MSE)</a:t>
            </a:r>
            <a:r>
              <a:rPr lang="en-US">
                <a:sym typeface="+mn-ea"/>
              </a:rPr>
              <a:t>.</a:t>
            </a:r>
            <a:endParaRPr lang="en-US">
              <a:sym typeface="+mn-ea"/>
            </a:endParaRPr>
          </a:p>
          <a:p>
            <a:pPr marL="4445" lvl="1" indent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>
              <a:sym typeface="+mn-ea"/>
            </a:endParaRPr>
          </a:p>
          <a:p>
            <a:pPr marL="4445" lvl="1" indent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b="1">
                <a:sym typeface="+mn-ea"/>
              </a:rPr>
              <a:t>3.</a:t>
            </a:r>
            <a:r>
              <a:rPr b="1">
                <a:sym typeface="+mn-ea"/>
              </a:rPr>
              <a:t>Visualization of Stock Trends:</a:t>
            </a:r>
            <a:endParaRPr b="1">
              <a:sym typeface="+mn-ea"/>
            </a:endParaRPr>
          </a:p>
          <a:p>
            <a:pPr marL="4445" lvl="1" indent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Visualize both historical and predicted stock price trends using interactive graphs for better understanding.</a:t>
            </a:r>
            <a:endParaRPr>
              <a:sym typeface="+mn-ea"/>
            </a:endParaRPr>
          </a:p>
          <a:p>
            <a:pPr marL="4445" lvl="1" indent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>
              <a:sym typeface="+mn-ea"/>
            </a:endParaRPr>
          </a:p>
          <a:p>
            <a:pPr marL="4445" lvl="1" indent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b="1">
                <a:sym typeface="+mn-ea"/>
              </a:rPr>
              <a:t>4.</a:t>
            </a:r>
            <a:r>
              <a:rPr b="1">
                <a:sym typeface="+mn-ea"/>
              </a:rPr>
              <a:t>Forecast Future Stock Prices:</a:t>
            </a:r>
            <a:endParaRPr b="1">
              <a:sym typeface="+mn-ea"/>
            </a:endParaRPr>
          </a:p>
          <a:p>
            <a:pPr marL="4445" lvl="1" indent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>
                <a:sym typeface="+mn-ea"/>
              </a:rPr>
              <a:t>Forecast gold stock prices to aid in strategic investment planning.</a:t>
            </a:r>
            <a:endParaRPr>
              <a:sym typeface="+mn-ea"/>
            </a:endParaRPr>
          </a:p>
          <a:p>
            <a:pPr marL="4445" lvl="1" indent="0" algn="l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>
              <a:sym typeface="+mn-ea"/>
            </a:endParaRPr>
          </a:p>
          <a:p>
            <a:pPr lvl="1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/>
          </a:p>
          <a:p>
            <a:pPr lvl="1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en-US"/>
          </a:p>
          <a:p>
            <a:pPr marL="0" indent="0">
              <a:lnSpc>
                <a:spcPct val="8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b="1">
                <a:sym typeface="+mn-ea"/>
              </a:rPr>
              <a:t> </a:t>
            </a:r>
            <a:endParaRPr lang="en-US" altLang="en-US"/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028" y="0"/>
            <a:ext cx="10753725" cy="165819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028" y="1706880"/>
            <a:ext cx="10753725" cy="466592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2000" b="1">
                <a:sym typeface="+mn-ea"/>
              </a:rPr>
              <a:t>1.Economic Significance of Gold</a:t>
            </a:r>
            <a:endParaRPr lang="en-US" altLang="en-US" sz="2000" b="1"/>
          </a:p>
          <a:p>
            <a:pPr marL="0" indent="0" algn="just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en-US" sz="2000"/>
          </a:p>
          <a:p>
            <a:pPr marL="0" indent="0" algn="just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2000" b="1">
                <a:sym typeface="+mn-ea"/>
              </a:rPr>
              <a:t>2.Technological Advancements in Machine Learning</a:t>
            </a:r>
            <a:endParaRPr lang="en-US" altLang="en-US" sz="2000" b="1"/>
          </a:p>
          <a:p>
            <a:pPr marL="0" indent="0" algn="just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lang="en-US" altLang="en-US" sz="2000"/>
          </a:p>
          <a:p>
            <a:pPr marL="0" indent="0" algn="just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2000" b="1">
                <a:sym typeface="+mn-ea"/>
              </a:rPr>
              <a:t>3.Growing Investor Interest</a:t>
            </a:r>
            <a:endParaRPr lang="en-US" altLang="en-US" sz="2000" b="1"/>
          </a:p>
          <a:p>
            <a:pPr marL="0" indent="0" algn="just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lang="en-US" altLang="en-US" sz="2000"/>
          </a:p>
          <a:p>
            <a:pPr marL="0" indent="0" algn="just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2000" b="1">
                <a:sym typeface="+mn-ea"/>
              </a:rPr>
              <a:t>4.Interactive graphs and visualizations</a:t>
            </a:r>
            <a:endParaRPr lang="en-US" altLang="en-US" sz="2000"/>
          </a:p>
          <a:p>
            <a:pPr marL="0" indent="0" algn="just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en-US" sz="2000"/>
          </a:p>
          <a:p>
            <a:pPr marL="0" indent="0" algn="just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en-US" sz="2000" b="1">
                <a:sym typeface="+mn-ea"/>
              </a:rPr>
              <a:t>5.Real-World Applications</a:t>
            </a:r>
            <a:endParaRPr lang="en-US" altLang="en-US" sz="2000"/>
          </a:p>
          <a:p>
            <a:pPr algn="just">
              <a:buFont typeface="Courier New" panose="02070309020205020404" pitchFamily="49" charset="0"/>
              <a:buChar char="o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806" y="2914742"/>
            <a:ext cx="10772775" cy="1397039"/>
          </a:xfrm>
        </p:spPr>
        <p:txBody>
          <a:bodyPr>
            <a:normAutofit fontScale="90000"/>
          </a:bodyPr>
          <a:lstStyle/>
          <a:p>
            <a:r>
              <a:rPr lang="en-US" sz="6700" spc="-215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Literature</a:t>
            </a:r>
            <a:r>
              <a:rPr lang="en-US" sz="6700" spc="-12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6700" spc="-235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Review</a:t>
            </a:r>
            <a:br>
              <a:rPr lang="en-IN" dirty="0"/>
            </a:b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215" y="0"/>
            <a:ext cx="10515600" cy="76427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   </a:t>
            </a:r>
            <a:r>
              <a:rPr lang="en-US" sz="4400" spc="-21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US" sz="4400" spc="-12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4400" spc="-23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en-US" sz="44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01600" y="765175"/>
          <a:ext cx="11979910" cy="598106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61795"/>
                <a:gridCol w="2345055"/>
                <a:gridCol w="2331085"/>
                <a:gridCol w="916305"/>
                <a:gridCol w="2729230"/>
                <a:gridCol w="1996440"/>
              </a:tblGrid>
              <a:tr h="342265">
                <a:tc>
                  <a:txBody>
                    <a:bodyPr/>
                    <a:lstStyle/>
                    <a:p>
                      <a:pPr marL="10033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20" dirty="0"/>
                        <a:t>Author</a:t>
                      </a:r>
                      <a:endParaRPr sz="16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32273" marB="0"/>
                </a:tc>
                <a:tc>
                  <a:txBody>
                    <a:bodyPr/>
                    <a:lstStyle/>
                    <a:p>
                      <a:pPr marL="10033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10" dirty="0"/>
                        <a:t>Title</a:t>
                      </a:r>
                      <a:endParaRPr sz="16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32273" marB="0"/>
                </a:tc>
                <a:tc>
                  <a:txBody>
                    <a:bodyPr/>
                    <a:lstStyle/>
                    <a:p>
                      <a:pPr marL="10033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30" dirty="0"/>
                        <a:t>Journal</a:t>
                      </a:r>
                      <a:endParaRPr sz="16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32273" marB="0"/>
                </a:tc>
                <a:tc>
                  <a:txBody>
                    <a:bodyPr/>
                    <a:lstStyle/>
                    <a:p>
                      <a:pPr marL="10033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60" dirty="0"/>
                        <a:t>Year</a:t>
                      </a:r>
                      <a:endParaRPr sz="16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32273" marB="0"/>
                </a:tc>
                <a:tc>
                  <a:txBody>
                    <a:bodyPr/>
                    <a:lstStyle/>
                    <a:p>
                      <a:pPr marL="10033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5" dirty="0"/>
                        <a:t>Approach</a:t>
                      </a:r>
                      <a:endParaRPr sz="16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32273" marB="0"/>
                </a:tc>
                <a:tc>
                  <a:txBody>
                    <a:bodyPr/>
                    <a:lstStyle/>
                    <a:p>
                      <a:pPr marL="10033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65" dirty="0"/>
                        <a:t>Key</a:t>
                      </a:r>
                      <a:r>
                        <a:rPr sz="1600" spc="-50" dirty="0"/>
                        <a:t> </a:t>
                      </a:r>
                      <a:r>
                        <a:rPr sz="1600" spc="-5" dirty="0"/>
                        <a:t>Findings</a:t>
                      </a:r>
                      <a:endParaRPr sz="16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32273" marB="0"/>
                </a:tc>
              </a:tr>
              <a:tr h="1798320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latin typeface="Calibri Light" panose="020F0302020204030204" charset="0"/>
                          <a:cs typeface="Calibri Light" panose="020F0302020204030204" charset="0"/>
                        </a:rPr>
                        <a:t> </a:t>
                      </a:r>
                      <a:r>
                        <a:rPr lang="en-US" altLang="en-US" sz="1600" b="0">
                          <a:latin typeface="Calibri Light" panose="020F0302020204030204" charset="0"/>
                          <a:cs typeface="Calibri Light" panose="020F0302020204030204" charset="0"/>
                        </a:rPr>
                        <a:t>Nandini Tripurana,</a:t>
                      </a:r>
                      <a:endParaRPr lang="en-US" altLang="en-US" sz="1600" b="0"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  <a:p>
                      <a:pPr algn="l"/>
                      <a:r>
                        <a:rPr lang="en-US" altLang="en-US" sz="1600" b="0">
                          <a:latin typeface="Calibri Light" panose="020F0302020204030204" charset="0"/>
                          <a:cs typeface="Calibri Light" panose="020F0302020204030204" charset="0"/>
                        </a:rPr>
                        <a:t> Binodini Kar,</a:t>
                      </a:r>
                      <a:endParaRPr lang="en-US" altLang="en-US" sz="1600" b="0"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  <a:p>
                      <a:pPr algn="l"/>
                      <a:r>
                        <a:rPr lang="en-US" altLang="en-US" sz="1600" b="0">
                          <a:latin typeface="Calibri Light" panose="020F0302020204030204" charset="0"/>
                          <a:cs typeface="Calibri Light" panose="020F0302020204030204" charset="0"/>
                        </a:rPr>
                        <a:t> Sujata Chakravarty,</a:t>
                      </a:r>
                      <a:endParaRPr lang="en-US" altLang="en-US" sz="1600" b="0"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  <a:p>
                      <a:pPr algn="l"/>
                      <a:r>
                        <a:rPr lang="en-US" altLang="en-US" sz="1600" b="0">
                          <a:latin typeface="Calibri Light" panose="020F0302020204030204" charset="0"/>
                          <a:cs typeface="Calibri Light" panose="020F0302020204030204" charset="0"/>
                        </a:rPr>
                        <a:t> Bijay K. Paikaray,</a:t>
                      </a:r>
                      <a:endParaRPr lang="en-US" altLang="en-US" sz="1600" b="0"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  <a:p>
                      <a:pPr algn="l"/>
                      <a:r>
                        <a:rPr lang="en-US" altLang="en-US" sz="1600" b="0">
                          <a:latin typeface="Calibri Light" panose="020F0302020204030204" charset="0"/>
                          <a:cs typeface="Calibri Light" panose="020F0302020204030204" charset="0"/>
                        </a:rPr>
                        <a:t> Suneeta Satpathy</a:t>
                      </a:r>
                      <a:endParaRPr lang="en-US" altLang="en-US" sz="1600" b="0"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 marL="0" marR="0" marT="32273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600">
                          <a:latin typeface="Calibri Light" panose="020F0302020204030204" charset="0"/>
                          <a:cs typeface="Calibri Light" panose="020F0302020204030204" charset="0"/>
                        </a:rPr>
                        <a:t>Gold Price Prediction using Machine Learning Techniques</a:t>
                      </a:r>
                      <a:endParaRPr lang="en-US" altLang="en-US" sz="1600"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Published in </a:t>
                      </a:r>
                      <a:r>
                        <a:rPr lang="en-US" altLang="en-US" sz="1600" dirty="0"/>
                        <a:t>International Standard Industrial Classification of All Economic Activities (ISIC)</a:t>
                      </a:r>
                      <a:endParaRPr lang="en-US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600" dirty="0"/>
                        <a:t>Used 22 market variables and machine learning techniques, including Random Forest Regression, to predict daily gold prices..</a:t>
                      </a:r>
                      <a:endParaRPr lang="en-US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buFont typeface="Wingdings" panose="05000000000000000000" charset="0"/>
                        <a:buNone/>
                      </a:pPr>
                      <a:r>
                        <a:rPr lang="en-US" altLang="en-US" sz="1600" dirty="0"/>
                        <a:t>Ensembled methods like Random Forest achieved high accuracy, effectively capturing complex patterns in gold price trends</a:t>
                      </a:r>
                      <a:endParaRPr lang="en-US" altLang="en-US" sz="1600" dirty="0"/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pPr marL="100330" algn="l">
                        <a:lnSpc>
                          <a:spcPts val="1805"/>
                        </a:lnSpc>
                        <a:spcBef>
                          <a:spcPts val="280"/>
                        </a:spcBef>
                      </a:pPr>
                      <a:r>
                        <a:rPr lang="en-US" altLang="en-US" sz="1600" b="0" dirty="0">
                          <a:latin typeface="Calibri Light" panose="020F0302020204030204" charset="0"/>
                          <a:cs typeface="Calibri Light" panose="020F0302020204030204" charset="0"/>
                        </a:rPr>
                        <a:t>A Sivasangari,</a:t>
                      </a:r>
                      <a:endParaRPr lang="en-US" altLang="en-US" sz="1600" b="0" dirty="0"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  <a:p>
                      <a:pPr marL="100330" algn="l">
                        <a:lnSpc>
                          <a:spcPts val="1805"/>
                        </a:lnSpc>
                        <a:spcBef>
                          <a:spcPts val="280"/>
                        </a:spcBef>
                      </a:pPr>
                      <a:r>
                        <a:rPr lang="en-US" altLang="en-US" sz="1600" b="0" dirty="0">
                          <a:latin typeface="Calibri Light" panose="020F0302020204030204" charset="0"/>
                          <a:cs typeface="Calibri Light" panose="020F0302020204030204" charset="0"/>
                        </a:rPr>
                        <a:t>R Deepa,</a:t>
                      </a:r>
                      <a:endParaRPr lang="en-US" altLang="en-US" sz="1600" b="0" dirty="0"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  <a:p>
                      <a:pPr marL="100330" algn="l">
                        <a:lnSpc>
                          <a:spcPts val="1805"/>
                        </a:lnSpc>
                        <a:spcBef>
                          <a:spcPts val="280"/>
                        </a:spcBef>
                      </a:pPr>
                      <a:r>
                        <a:rPr lang="en-US" altLang="en-US" sz="1600" b="0" dirty="0">
                          <a:latin typeface="Calibri Light" panose="020F0302020204030204" charset="0"/>
                          <a:cs typeface="Calibri Light" panose="020F0302020204030204" charset="0"/>
                        </a:rPr>
                        <a:t>K Geetha Rani, </a:t>
                      </a:r>
                      <a:endParaRPr lang="en-US" altLang="en-US" sz="1600" b="0" dirty="0"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  <a:p>
                      <a:pPr marL="100330" algn="l">
                        <a:lnSpc>
                          <a:spcPts val="1805"/>
                        </a:lnSpc>
                        <a:spcBef>
                          <a:spcPts val="280"/>
                        </a:spcBef>
                      </a:pPr>
                      <a:r>
                        <a:rPr lang="en-US" altLang="en-US" sz="1600" b="0" dirty="0">
                          <a:latin typeface="Calibri Light" panose="020F0302020204030204" charset="0"/>
                          <a:cs typeface="Calibri Light" panose="020F0302020204030204" charset="0"/>
                        </a:rPr>
                        <a:t>R Surendran,</a:t>
                      </a:r>
                      <a:endParaRPr lang="en-US" altLang="en-US" sz="1600" b="0" dirty="0"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  <a:p>
                      <a:pPr marL="100330" algn="l">
                        <a:lnSpc>
                          <a:spcPts val="1805"/>
                        </a:lnSpc>
                        <a:spcBef>
                          <a:spcPts val="280"/>
                        </a:spcBef>
                      </a:pPr>
                      <a:r>
                        <a:rPr lang="en-US" altLang="en-US" sz="1600" b="0" dirty="0">
                          <a:latin typeface="Calibri Light" panose="020F0302020204030204" charset="0"/>
                          <a:cs typeface="Calibri Light" panose="020F0302020204030204" charset="0"/>
                        </a:rPr>
                        <a:t>T Tamilvizhi</a:t>
                      </a:r>
                      <a:endParaRPr lang="en-US" altLang="en-US" sz="1600" b="0" dirty="0"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 marL="0" marR="0" marT="32273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600">
                          <a:latin typeface="Calibri Light" panose="020F0302020204030204" charset="0"/>
                          <a:cs typeface="Calibri Light" panose="020F0302020204030204" charset="0"/>
                          <a:sym typeface="+mn-ea"/>
                        </a:rPr>
                        <a:t>High accurate gold rate prediction using random forest regression algorithm</a:t>
                      </a:r>
                      <a:endParaRPr lang="en-US" altLang="en-US" sz="1600"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  <a:p>
                      <a:pPr algn="l"/>
                      <a:endParaRPr lang="en-US" altLang="en-US" sz="1600" dirty="0"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 marL="0" marR="0" marT="32273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600" dirty="0"/>
                        <a:t> 7th IET Smart Cities Symposium</a:t>
                      </a:r>
                      <a:endParaRPr lang="en-US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600" dirty="0"/>
                        <a:t>Use Random Forest Regression with features such as day of the year, month, moving averages, and lagged prices.</a:t>
                      </a:r>
                      <a:endParaRPr lang="en-US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 algn="l">
                        <a:buFont typeface="Wingdings" panose="05000000000000000000" charset="0"/>
                        <a:buNone/>
                      </a:pPr>
                      <a:r>
                        <a:rPr lang="en-US" altLang="en-US" sz="1600" dirty="0">
                          <a:sym typeface="+mn-ea"/>
                        </a:rPr>
                        <a:t>Random Forest Regression showed high predictive accuracy and effectively captured non-linear relationships in gold price data.</a:t>
                      </a:r>
                      <a:endParaRPr lang="en-US" altLang="en-US" sz="1600" dirty="0"/>
                    </a:p>
                    <a:p>
                      <a:pPr algn="l"/>
                      <a:endParaRPr lang="en-US" sz="1600" dirty="0"/>
                    </a:p>
                  </a:txBody>
                  <a:tcPr/>
                </a:tc>
              </a:tr>
              <a:tr h="1554480">
                <a:tc>
                  <a:txBody>
                    <a:bodyPr/>
                    <a:lstStyle/>
                    <a:p>
                      <a:pPr marL="100330" algn="l">
                        <a:lnSpc>
                          <a:spcPts val="1805"/>
                        </a:lnSpc>
                        <a:spcBef>
                          <a:spcPts val="280"/>
                        </a:spcBef>
                      </a:pPr>
                      <a:r>
                        <a:rPr lang="en-US" altLang="en-US" sz="1600" b="0" dirty="0">
                          <a:latin typeface="Calibri Light" panose="020F0302020204030204" charset="0"/>
                          <a:cs typeface="Calibri Light" panose="020F0302020204030204" charset="0"/>
                        </a:rPr>
                        <a:t>Rutuja Mahajan, Pranjal  Patil, Deptee Chikmurge, Sunita Barve</a:t>
                      </a:r>
                      <a:endParaRPr lang="en-US" altLang="en-US" sz="1600" b="0" dirty="0"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 marL="0" marR="0" marT="32273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600" dirty="0">
                          <a:latin typeface="Calibri Light" panose="020F0302020204030204" charset="0"/>
                          <a:cs typeface="Calibri Light" panose="020F0302020204030204" charset="0"/>
                        </a:rPr>
                        <a:t>Forecasting Gold Price using Ensemble based Machine Learning Approach</a:t>
                      </a:r>
                      <a:endParaRPr lang="en-US" altLang="en-US" sz="1600" dirty="0"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 marL="0" marR="0" marT="32273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600" dirty="0"/>
                        <a:t> 2023 International Conference on Innovative Computing, Intelligent Communication and Smart Electrical Systems (ICSES)</a:t>
                      </a:r>
                      <a:endParaRPr lang="en-US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2023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en-US" sz="1600" dirty="0"/>
                        <a:t>Use ensemble machine learning models such as Random Forest, Gradient Boosting, and XGBoost to predict gold prices.</a:t>
                      </a:r>
                      <a:endParaRPr lang="en-US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algn="l">
                        <a:buFont typeface="Wingdings" panose="05000000000000000000" charset="0"/>
                        <a:buNone/>
                      </a:pPr>
                      <a:r>
                        <a:rPr lang="en-US" altLang="en-US" sz="1600" dirty="0"/>
                        <a:t>XGBoost algorithm achieved the lowest prediction error, proving to be the most accurate.</a:t>
                      </a:r>
                      <a:endParaRPr lang="en-US" altLang="en-US" sz="1600" dirty="0"/>
                    </a:p>
                    <a:p>
                      <a:pPr marL="285750" indent="-285750" algn="l">
                        <a:buFont typeface="Wingdings" panose="05000000000000000000" charset="0"/>
                        <a:buChar char="Ø"/>
                      </a:pPr>
                      <a:endParaRPr lang="en-US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932B2D6-2D3D-4CEC-86F1-E9B8637DF594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Deaprtment of Information Science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90170" y="601980"/>
          <a:ext cx="11970385" cy="483552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96085"/>
                <a:gridCol w="2377440"/>
                <a:gridCol w="2258695"/>
                <a:gridCol w="915670"/>
                <a:gridCol w="2728595"/>
                <a:gridCol w="1993900"/>
              </a:tblGrid>
              <a:tr h="433070">
                <a:tc>
                  <a:txBody>
                    <a:bodyPr/>
                    <a:p>
                      <a:pPr marL="10033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20" dirty="0"/>
                        <a:t>Author</a:t>
                      </a:r>
                      <a:endParaRPr sz="16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32273" marB="0"/>
                </a:tc>
                <a:tc>
                  <a:txBody>
                    <a:bodyPr/>
                    <a:p>
                      <a:pPr marL="10033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10" dirty="0"/>
                        <a:t>Title</a:t>
                      </a:r>
                      <a:endParaRPr sz="16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32273" marB="0"/>
                </a:tc>
                <a:tc>
                  <a:txBody>
                    <a:bodyPr/>
                    <a:p>
                      <a:pPr marL="10033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30" dirty="0"/>
                        <a:t>Journal</a:t>
                      </a:r>
                      <a:endParaRPr sz="16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32273" marB="0"/>
                </a:tc>
                <a:tc>
                  <a:txBody>
                    <a:bodyPr/>
                    <a:p>
                      <a:pPr marL="10033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60" dirty="0"/>
                        <a:t>Year</a:t>
                      </a:r>
                      <a:endParaRPr sz="16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32273" marB="0"/>
                </a:tc>
                <a:tc>
                  <a:txBody>
                    <a:bodyPr/>
                    <a:p>
                      <a:pPr marL="10033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5" dirty="0"/>
                        <a:t>Approach</a:t>
                      </a:r>
                      <a:endParaRPr sz="16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32273" marB="0"/>
                </a:tc>
                <a:tc>
                  <a:txBody>
                    <a:bodyPr/>
                    <a:p>
                      <a:pPr marL="10033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65" dirty="0"/>
                        <a:t>Key</a:t>
                      </a:r>
                      <a:r>
                        <a:rPr sz="1600" spc="-50" dirty="0"/>
                        <a:t> </a:t>
                      </a:r>
                      <a:r>
                        <a:rPr sz="1600" spc="-5" dirty="0"/>
                        <a:t>Findings</a:t>
                      </a:r>
                      <a:endParaRPr sz="1600">
                        <a:latin typeface="Microsoft Sans Serif" panose="020B0604020202020204"/>
                        <a:cs typeface="Microsoft Sans Serif" panose="020B0604020202020204"/>
                      </a:endParaRPr>
                    </a:p>
                  </a:txBody>
                  <a:tcPr marL="0" marR="0" marT="32273" marB="0"/>
                </a:tc>
              </a:tr>
              <a:tr h="2363470">
                <a:tc>
                  <a:txBody>
                    <a:bodyPr/>
                    <a:p>
                      <a:pPr algn="l"/>
                      <a:r>
                        <a:rPr lang="en-US" sz="1600" b="0">
                          <a:latin typeface="Calibri Light" panose="020F0302020204030204" charset="0"/>
                          <a:cs typeface="Calibri Light" panose="020F0302020204030204" charset="0"/>
                        </a:rPr>
                        <a:t> Ran Kong</a:t>
                      </a:r>
                      <a:endParaRPr lang="en-US" sz="1600" b="0"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 marL="0" marR="0" marT="32273" marB="0"/>
                </a:tc>
                <a:tc>
                  <a:txBody>
                    <a:bodyPr/>
                    <a:p>
                      <a:pPr algn="l"/>
                      <a:r>
                        <a:rPr lang="en-US" altLang="en-US" sz="1600">
                          <a:latin typeface="Calibri Light" panose="020F0302020204030204" charset="0"/>
                          <a:cs typeface="Calibri Light" panose="020F0302020204030204" charset="0"/>
                        </a:rPr>
                        <a:t>Machine Learning Models for Gold Price Prediction: A Comparative Analysis and Evaluation</a:t>
                      </a:r>
                      <a:endParaRPr lang="en-US" altLang="en-US" sz="1600"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p>
                      <a:pPr algn="l"/>
                      <a:r>
                        <a:rPr lang="en-US" altLang="en-US" sz="1600" dirty="0"/>
                        <a:t>Highlights in Business Economics and Management</a:t>
                      </a:r>
                      <a:endParaRPr lang="en-US" altLang="en-US" sz="1600" dirty="0"/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sz="1600" dirty="0"/>
                        <a:t>2024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p>
                      <a:pPr algn="l"/>
                      <a:r>
                        <a:rPr lang="en-US" altLang="en-US" sz="1600" dirty="0"/>
                        <a:t>Compare multiple models (Linear Regression, Random Forest, SVM, and LSTM) using R² Score, RMSE, and MAE for evaluation.</a:t>
                      </a:r>
                      <a:endParaRPr lang="en-US" altLang="en-US" sz="1600" dirty="0"/>
                    </a:p>
                  </a:txBody>
                  <a:tcPr/>
                </a:tc>
                <a:tc>
                  <a:txBody>
                    <a:bodyPr/>
                    <a:p>
                      <a:pPr indent="0" algn="l">
                        <a:buFont typeface="Wingdings" panose="05000000000000000000" charset="0"/>
                        <a:buNone/>
                      </a:pPr>
                      <a:r>
                        <a:rPr lang="en-US" altLang="en-US" sz="1600" dirty="0"/>
                        <a:t>Random Forest outperformed traditional regression models, but LSTM excelled in capturing long-term trends.</a:t>
                      </a:r>
                      <a:endParaRPr lang="en-US" altLang="en-US" sz="1600" dirty="0"/>
                    </a:p>
                    <a:p>
                      <a:pPr marL="285750" indent="-285750" algn="l">
                        <a:buFont typeface="Wingdings" panose="05000000000000000000" charset="0"/>
                        <a:buChar char="Ø"/>
                      </a:pPr>
                      <a:endParaRPr lang="en-US" altLang="en-US" sz="1600" dirty="0"/>
                    </a:p>
                  </a:txBody>
                  <a:tcPr/>
                </a:tc>
              </a:tr>
              <a:tr h="2038985">
                <a:tc>
                  <a:txBody>
                    <a:bodyPr/>
                    <a:p>
                      <a:pPr marL="100330" algn="l">
                        <a:lnSpc>
                          <a:spcPts val="1805"/>
                        </a:lnSpc>
                        <a:spcBef>
                          <a:spcPts val="280"/>
                        </a:spcBef>
                        <a:buNone/>
                      </a:pPr>
                      <a:r>
                        <a:rPr lang="en-US" altLang="en-US" sz="1600" b="0" dirty="0">
                          <a:latin typeface="Calibri Light" panose="020F0302020204030204" charset="0"/>
                          <a:cs typeface="Calibri Light" panose="020F0302020204030204" charset="0"/>
                        </a:rPr>
                        <a:t>JhansiRani Ganapa,</a:t>
                      </a:r>
                      <a:endParaRPr lang="en-US" altLang="en-US" sz="1600" b="0" dirty="0"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  <a:p>
                      <a:pPr marL="100330" algn="l">
                        <a:lnSpc>
                          <a:spcPts val="1805"/>
                        </a:lnSpc>
                        <a:spcBef>
                          <a:spcPts val="280"/>
                        </a:spcBef>
                        <a:buNone/>
                      </a:pPr>
                      <a:r>
                        <a:rPr lang="en-US" altLang="en-US" sz="1600" b="0" dirty="0">
                          <a:latin typeface="Calibri Light" panose="020F0302020204030204" charset="0"/>
                          <a:cs typeface="Calibri Light" panose="020F0302020204030204" charset="0"/>
                        </a:rPr>
                        <a:t>Sudheer Choudari,</a:t>
                      </a:r>
                      <a:endParaRPr lang="en-US" altLang="en-US" sz="1600" b="0" dirty="0"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  <a:p>
                      <a:pPr marL="100330" algn="l">
                        <a:lnSpc>
                          <a:spcPts val="1805"/>
                        </a:lnSpc>
                        <a:spcBef>
                          <a:spcPts val="280"/>
                        </a:spcBef>
                        <a:buNone/>
                      </a:pPr>
                      <a:r>
                        <a:rPr lang="en-US" altLang="en-US" sz="1600" b="0" dirty="0">
                          <a:latin typeface="Calibri Light" panose="020F0302020204030204" charset="0"/>
                          <a:cs typeface="Calibri Light" panose="020F0302020204030204" charset="0"/>
                        </a:rPr>
                        <a:t>Madhava rao K</a:t>
                      </a:r>
                      <a:endParaRPr lang="en-US" altLang="en-US" sz="1600" b="0" dirty="0"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 marL="0" marR="0" marT="32273" marB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sz="1600" dirty="0">
                          <a:latin typeface="Calibri Light" panose="020F0302020204030204" charset="0"/>
                          <a:cs typeface="Calibri Light" panose="020F0302020204030204" charset="0"/>
                        </a:rPr>
                        <a:t>Gold Price Prediction Using Random Forest Regression</a:t>
                      </a:r>
                      <a:endParaRPr lang="en-US" altLang="en-US" sz="1600" dirty="0">
                        <a:latin typeface="Calibri Light" panose="020F0302020204030204" charset="0"/>
                        <a:cs typeface="Calibri Light" panose="020F0302020204030204" charset="0"/>
                      </a:endParaRPr>
                    </a:p>
                  </a:txBody>
                  <a:tcPr marL="0" marR="0" marT="32273" marB="0"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sz="1600" dirty="0"/>
                        <a:t>Educational Administration: Theory and Practice</a:t>
                      </a:r>
                      <a:endParaRPr lang="en-US" altLang="en-US" sz="1600" dirty="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600" dirty="0"/>
                        <a:t>2024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sz="1600" dirty="0"/>
                        <a:t>Implement Random Forest Regression using technical indicators like Simple Moving Average (SMA) and Exponential Moving Average (EMA).</a:t>
                      </a:r>
                      <a:endParaRPr lang="en-US" altLang="en-US" sz="1600" dirty="0"/>
                    </a:p>
                  </a:txBody>
                  <a:tcPr/>
                </a:tc>
                <a:tc>
                  <a:txBody>
                    <a:bodyPr/>
                    <a:p>
                      <a:pPr indent="0" algn="l">
                        <a:buFont typeface="Wingdings" panose="05000000000000000000" charset="0"/>
                        <a:buNone/>
                      </a:pPr>
                      <a:r>
                        <a:rPr lang="en-US" altLang="en-US" sz="1600" dirty="0"/>
                        <a:t>The Random Forest model demonstrated excellent performance for short-term predictions.</a:t>
                      </a:r>
                      <a:endParaRPr lang="en-US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6535" y="2189408"/>
            <a:ext cx="10782300" cy="1199763"/>
          </a:xfrm>
        </p:spPr>
        <p:txBody>
          <a:bodyPr/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TABLE_ENDDRAG_ORIGIN_RECT" val="943*470"/>
  <p:tag name="TABLE_ENDDRAG_RECT" val="8*60*943*470"/>
</p:tagLst>
</file>

<file path=ppt/theme/theme1.xml><?xml version="1.0" encoding="utf-8"?>
<a:theme xmlns:a="http://schemas.openxmlformats.org/drawingml/2006/main" name="2_Metropolita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Metropolit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2.xml><?xml version="1.0" encoding="utf-8"?>
<ds:datastoreItem xmlns:ds="http://schemas.openxmlformats.org/officeDocument/2006/customXml" ds:itemID="{FF71E0A8-DA6F-4DC5-84AA-9AE90625C277}">
  <ds:schemaRefs/>
</ds:datastoreItem>
</file>

<file path=customXml/itemProps3.xml><?xml version="1.0" encoding="utf-8"?>
<ds:datastoreItem xmlns:ds="http://schemas.openxmlformats.org/officeDocument/2006/customXml" ds:itemID="{76B64549-C1F2-49EA-8B2D-5EF61BF1CE56}">
  <ds:schemaRefs/>
</ds:datastoreItem>
</file>

<file path=customXml/itemProps4.xml><?xml version="1.0" encoding="utf-8"?>
<ds:datastoreItem xmlns:ds="http://schemas.openxmlformats.org/officeDocument/2006/customXml" ds:itemID="{29F17D79-05FE-43C7-A9B5-360E9D6B5AC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0</TotalTime>
  <Words>6479</Words>
  <Application>WPS Presentation</Application>
  <PresentationFormat>Widescreen</PresentationFormat>
  <Paragraphs>306</Paragraphs>
  <Slides>25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6" baseType="lpstr">
      <vt:lpstr>Arial</vt:lpstr>
      <vt:lpstr>SimSun</vt:lpstr>
      <vt:lpstr>Wingdings</vt:lpstr>
      <vt:lpstr>Times New Roman</vt:lpstr>
      <vt:lpstr>Arabic Typesetting</vt:lpstr>
      <vt:lpstr>Segoe Print</vt:lpstr>
      <vt:lpstr>Cambria</vt:lpstr>
      <vt:lpstr>Calibri</vt:lpstr>
      <vt:lpstr>Courier New</vt:lpstr>
      <vt:lpstr>Bell MT</vt:lpstr>
      <vt:lpstr>Calibri</vt:lpstr>
      <vt:lpstr>Times New Roman</vt:lpstr>
      <vt:lpstr>Microsoft Sans Serif</vt:lpstr>
      <vt:lpstr>Calibri Light</vt:lpstr>
      <vt:lpstr>Wingdings</vt:lpstr>
      <vt:lpstr>Microsoft YaHei</vt:lpstr>
      <vt:lpstr>Arial Unicode MS</vt:lpstr>
      <vt:lpstr>Microsoft Sans Serif</vt:lpstr>
      <vt:lpstr>French Script MT</vt:lpstr>
      <vt:lpstr>2_Metropolitan</vt:lpstr>
      <vt:lpstr>3_Metropolitan</vt:lpstr>
      <vt:lpstr>Gold Stock Prediction</vt:lpstr>
      <vt:lpstr>Agenda</vt:lpstr>
      <vt:lpstr>Overview / Background</vt:lpstr>
      <vt:lpstr>Objectives </vt:lpstr>
      <vt:lpstr>Motivation</vt:lpstr>
      <vt:lpstr>Literature  Review </vt:lpstr>
      <vt:lpstr>   Literature  Review</vt:lpstr>
      <vt:lpstr>PowerPoint 演示文稿</vt:lpstr>
      <vt:lpstr>Problem Statement</vt:lpstr>
      <vt:lpstr>Problem Statement</vt:lpstr>
      <vt:lpstr>Project Requirements</vt:lpstr>
      <vt:lpstr>Hardware / Software Requirements Identified</vt:lpstr>
      <vt:lpstr>System Design</vt:lpstr>
      <vt:lpstr>System Architecture </vt:lpstr>
      <vt:lpstr>Data Flow Diagram</vt:lpstr>
      <vt:lpstr>Implementation</vt:lpstr>
      <vt:lpstr>Modules</vt:lpstr>
      <vt:lpstr>Snapshots</vt:lpstr>
      <vt:lpstr>PowerPoint 演示文稿</vt:lpstr>
      <vt:lpstr>PowerPoint 演示文稿</vt:lpstr>
      <vt:lpstr>PowerPoint 演示文稿</vt:lpstr>
      <vt:lpstr>Conclusion</vt:lpstr>
      <vt:lpstr>PowerPoint 演示文稿</vt:lpstr>
      <vt:lpstr>References 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/>
  <cp:lastModifiedBy>Vishma A.S.</cp:lastModifiedBy>
  <cp:revision>17</cp:revision>
  <dcterms:created xsi:type="dcterms:W3CDTF">2013-06-12T19:28:00Z</dcterms:created>
  <dcterms:modified xsi:type="dcterms:W3CDTF">2025-09-21T10:04:04Z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CV">
    <vt:lpwstr>1767CE51B0B243EEB2FBEFCE055B1A3A_12</vt:lpwstr>
  </property>
  <property fmtid="{D5CDD505-2E9C-101B-9397-08002B2CF9AE}" pid="4" name="KSOProductBuildVer">
    <vt:lpwstr>1033-12.2.0.22549</vt:lpwstr>
  </property>
</Properties>
</file>