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4559875" cy="43919775"/>
  <p:notesSz cx="6858000" cy="9144000"/>
  <p:defaultTextStyle>
    <a:defPPr>
      <a:defRPr lang="en-US"/>
    </a:defPPr>
    <a:lvl1pPr marL="0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1pPr>
    <a:lvl2pPr marL="1883358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2pPr>
    <a:lvl3pPr marL="3766716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3pPr>
    <a:lvl4pPr marL="5650073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4pPr>
    <a:lvl5pPr marL="7533430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5pPr>
    <a:lvl6pPr marL="9416789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6pPr>
    <a:lvl7pPr marL="11300147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7pPr>
    <a:lvl8pPr marL="13183504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8pPr>
    <a:lvl9pPr marL="15066862" algn="l" defTabSz="3766716" rtl="0" eaLnBrk="1" latinLnBrk="0" hangingPunct="1">
      <a:defRPr sz="7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85" userDrawn="1">
          <p15:clr>
            <a:srgbClr val="A4A3A4"/>
          </p15:clr>
        </p15:guide>
        <p15:guide id="2" pos="109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erry Janssens" initials="T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484"/>
    <a:srgbClr val="84270E"/>
    <a:srgbClr val="241193"/>
    <a:srgbClr val="474470"/>
    <a:srgbClr val="7B77AD"/>
    <a:srgbClr val="E49880"/>
    <a:srgbClr val="D96D4B"/>
    <a:srgbClr val="9A331E"/>
    <a:srgbClr val="FAFAF4"/>
    <a:srgbClr val="F5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78" autoAdjust="0"/>
  </p:normalViewPr>
  <p:slideViewPr>
    <p:cSldViewPr snapToGrid="0">
      <p:cViewPr>
        <p:scale>
          <a:sx n="40" d="100"/>
          <a:sy n="40" d="100"/>
        </p:scale>
        <p:origin x="-210" y="-6288"/>
      </p:cViewPr>
      <p:guideLst>
        <p:guide orient="horz" pos="13785"/>
        <p:guide pos="10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angLe\Desktop\fig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fig!$E$5:$E$9</c:f>
              <c:strCache>
                <c:ptCount val="5"/>
                <c:pt idx="0">
                  <c:v>Bacteria</c:v>
                </c:pt>
                <c:pt idx="1">
                  <c:v>Eukaryota</c:v>
                </c:pt>
                <c:pt idx="2">
                  <c:v>Viruses</c:v>
                </c:pt>
                <c:pt idx="3">
                  <c:v>Archaea</c:v>
                </c:pt>
                <c:pt idx="4">
                  <c:v>Unassigned</c:v>
                </c:pt>
              </c:strCache>
            </c:strRef>
          </c:cat>
          <c:val>
            <c:numRef>
              <c:f>fig!$F$5:$F$9</c:f>
              <c:numCache>
                <c:formatCode>General</c:formatCode>
                <c:ptCount val="5"/>
                <c:pt idx="0">
                  <c:v>132640</c:v>
                </c:pt>
                <c:pt idx="1">
                  <c:v>673</c:v>
                </c:pt>
                <c:pt idx="2">
                  <c:v>216</c:v>
                </c:pt>
                <c:pt idx="3">
                  <c:v>33</c:v>
                </c:pt>
                <c:pt idx="4">
                  <c:v>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7-4400-B2F3-43B549887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1911680"/>
        <c:axId val="71917952"/>
      </c:barChart>
      <c:catAx>
        <c:axId val="7191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Species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1917952"/>
        <c:crosses val="autoZero"/>
        <c:auto val="1"/>
        <c:lblAlgn val="ctr"/>
        <c:lblOffset val="100"/>
        <c:noMultiLvlLbl val="0"/>
      </c:catAx>
      <c:valAx>
        <c:axId val="71917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sequences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1911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13EE4-59BB-4071-BA14-96A807AD5C76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685800"/>
            <a:ext cx="2698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6429-9350-4433-B4ED-811D7777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6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C6429-9350-4433-B4ED-811D7777F3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1" y="7187800"/>
            <a:ext cx="29375894" cy="15290588"/>
          </a:xfrm>
        </p:spPr>
        <p:txBody>
          <a:bodyPr anchor="b"/>
          <a:lstStyle>
            <a:lvl1pPr algn="ctr">
              <a:defRPr sz="2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23068052"/>
            <a:ext cx="25919906" cy="10603776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7987" indent="0" algn="ctr">
              <a:buNone/>
              <a:defRPr sz="7559"/>
            </a:lvl2pPr>
            <a:lvl3pPr marL="3455975" indent="0" algn="ctr">
              <a:buNone/>
              <a:defRPr sz="6803"/>
            </a:lvl3pPr>
            <a:lvl4pPr marL="5183962" indent="0" algn="ctr">
              <a:buNone/>
              <a:defRPr sz="6047"/>
            </a:lvl4pPr>
            <a:lvl5pPr marL="6911950" indent="0" algn="ctr">
              <a:buNone/>
              <a:defRPr sz="6047"/>
            </a:lvl5pPr>
            <a:lvl6pPr marL="8639937" indent="0" algn="ctr">
              <a:buNone/>
              <a:defRPr sz="6047"/>
            </a:lvl6pPr>
            <a:lvl7pPr marL="10367924" indent="0" algn="ctr">
              <a:buNone/>
              <a:defRPr sz="6047"/>
            </a:lvl7pPr>
            <a:lvl8pPr marL="12095912" indent="0" algn="ctr">
              <a:buNone/>
              <a:defRPr sz="6047"/>
            </a:lvl8pPr>
            <a:lvl9pPr marL="13823899" indent="0" algn="ctr">
              <a:buNone/>
              <a:defRPr sz="60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2" y="2338321"/>
            <a:ext cx="7451973" cy="372199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5993" y="2338321"/>
            <a:ext cx="21923921" cy="372199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3" y="10949457"/>
            <a:ext cx="29807892" cy="18269403"/>
          </a:xfrm>
        </p:spPr>
        <p:txBody>
          <a:bodyPr anchor="b"/>
          <a:lstStyle>
            <a:lvl1pPr>
              <a:defRPr sz="2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3" y="29391695"/>
            <a:ext cx="29807892" cy="9607448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/>
                </a:solidFill>
              </a:defRPr>
            </a:lvl1pPr>
            <a:lvl2pPr marL="172798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5975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396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1950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39937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7924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591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38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1" y="11691607"/>
            <a:ext cx="14687947" cy="27866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37" y="11691607"/>
            <a:ext cx="14687947" cy="27866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338331"/>
            <a:ext cx="29807892" cy="8489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496" y="10766448"/>
            <a:ext cx="14620445" cy="5276470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496" y="16042918"/>
            <a:ext cx="14620445" cy="23596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39" y="10766448"/>
            <a:ext cx="14692448" cy="5276470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39" y="16042918"/>
            <a:ext cx="14692448" cy="23596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927985"/>
            <a:ext cx="11146459" cy="10247948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48" y="6323644"/>
            <a:ext cx="17495937" cy="31211507"/>
          </a:xfrm>
        </p:spPr>
        <p:txBody>
          <a:bodyPr/>
          <a:lstStyle>
            <a:lvl1pPr>
              <a:defRPr sz="12094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3175932"/>
            <a:ext cx="11146459" cy="24410045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927985"/>
            <a:ext cx="11146459" cy="10247948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6323644"/>
            <a:ext cx="17495937" cy="31211507"/>
          </a:xfrm>
        </p:spPr>
        <p:txBody>
          <a:bodyPr anchor="t"/>
          <a:lstStyle>
            <a:lvl1pPr marL="0" indent="0">
              <a:buNone/>
              <a:defRPr sz="12094"/>
            </a:lvl1pPr>
            <a:lvl2pPr marL="1727987" indent="0">
              <a:buNone/>
              <a:defRPr sz="10583"/>
            </a:lvl2pPr>
            <a:lvl3pPr marL="3455975" indent="0">
              <a:buNone/>
              <a:defRPr sz="9071"/>
            </a:lvl3pPr>
            <a:lvl4pPr marL="5183962" indent="0">
              <a:buNone/>
              <a:defRPr sz="7559"/>
            </a:lvl4pPr>
            <a:lvl5pPr marL="6911950" indent="0">
              <a:buNone/>
              <a:defRPr sz="7559"/>
            </a:lvl5pPr>
            <a:lvl6pPr marL="8639937" indent="0">
              <a:buNone/>
              <a:defRPr sz="7559"/>
            </a:lvl6pPr>
            <a:lvl7pPr marL="10367924" indent="0">
              <a:buNone/>
              <a:defRPr sz="7559"/>
            </a:lvl7pPr>
            <a:lvl8pPr marL="12095912" indent="0">
              <a:buNone/>
              <a:defRPr sz="7559"/>
            </a:lvl8pPr>
            <a:lvl9pPr marL="13823899" indent="0">
              <a:buNone/>
              <a:defRPr sz="755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3175932"/>
            <a:ext cx="11146459" cy="24410045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2338331"/>
            <a:ext cx="29807892" cy="84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11691607"/>
            <a:ext cx="29807892" cy="278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40707135"/>
            <a:ext cx="7775972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CA33-370F-4C88-BDB7-00CF455B401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40707135"/>
            <a:ext cx="11663958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40707135"/>
            <a:ext cx="7775972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5F6E-2A91-4392-AA72-CF3EE8BF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55975" rtl="0" eaLnBrk="1" latinLnBrk="0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94" indent="-863994" algn="l" defTabSz="3455975" rtl="0" eaLnBrk="1" latinLnBrk="0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198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19969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795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594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393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1918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5990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789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798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5975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396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195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3993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7924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591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3899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png"/><Relationship Id="rId18" Type="http://schemas.openxmlformats.org/officeDocument/2006/relationships/image" Target="../media/image14.jpe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2611372" y="19771141"/>
            <a:ext cx="14386529" cy="18623485"/>
          </a:xfrm>
          <a:prstGeom prst="roundRect">
            <a:avLst>
              <a:gd name="adj" fmla="val 6868"/>
            </a:avLst>
          </a:prstGeom>
          <a:solidFill>
            <a:schemeClr val="accent1">
              <a:lumMod val="75000"/>
              <a:alpha val="137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ounded Rectangle 83"/>
          <p:cNvSpPr/>
          <p:nvPr/>
        </p:nvSpPr>
        <p:spPr>
          <a:xfrm>
            <a:off x="17366334" y="9094724"/>
            <a:ext cx="14386529" cy="22292417"/>
          </a:xfrm>
          <a:prstGeom prst="roundRect">
            <a:avLst>
              <a:gd name="adj" fmla="val 6868"/>
            </a:avLst>
          </a:prstGeom>
          <a:solidFill>
            <a:schemeClr val="accent4">
              <a:lumMod val="60000"/>
              <a:lumOff val="40000"/>
              <a:alpha val="137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ounded Rectangle 69"/>
          <p:cNvSpPr/>
          <p:nvPr/>
        </p:nvSpPr>
        <p:spPr>
          <a:xfrm>
            <a:off x="2700000" y="9094724"/>
            <a:ext cx="14386529" cy="10566459"/>
          </a:xfrm>
          <a:prstGeom prst="roundRect">
            <a:avLst>
              <a:gd name="adj" fmla="val 6868"/>
            </a:avLst>
          </a:prstGeom>
          <a:solidFill>
            <a:schemeClr val="accent6">
              <a:lumMod val="60000"/>
              <a:lumOff val="40000"/>
              <a:alpha val="137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4" descr="http://www.cs.vu.nl/%7Emhoogen/temp_images/V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74" y="2738170"/>
            <a:ext cx="5242322" cy="325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17456968" y="31503110"/>
            <a:ext cx="14386529" cy="4252832"/>
          </a:xfrm>
          <a:prstGeom prst="roundRect">
            <a:avLst>
              <a:gd name="adj" fmla="val 6868"/>
            </a:avLst>
          </a:prstGeom>
          <a:solidFill>
            <a:srgbClr val="FF0000">
              <a:alpha val="1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043" y="2839720"/>
            <a:ext cx="22269163" cy="2703882"/>
          </a:xfrm>
        </p:spPr>
        <p:txBody>
          <a:bodyPr>
            <a:noAutofit/>
          </a:bodyPr>
          <a:lstStyle/>
          <a:p>
            <a:pPr>
              <a:lnSpc>
                <a:spcPts val="10000"/>
              </a:lnSpc>
            </a:pPr>
            <a:r>
              <a:rPr lang="en-GB" sz="66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Isolation </a:t>
            </a:r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and </a:t>
            </a:r>
            <a:r>
              <a:rPr lang="en-GB" sz="66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functional characterization of hemi-cellulose breakdown enzymes from </a:t>
            </a:r>
            <a:r>
              <a:rPr lang="en-GB" sz="66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animal gut </a:t>
            </a:r>
            <a:r>
              <a:rPr lang="en-GB" sz="66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microbiome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2138" y="7485672"/>
            <a:ext cx="16408801" cy="139649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i="1" baseline="30000" dirty="0" smtClean="0"/>
              <a:t>1, </a:t>
            </a:r>
            <a:r>
              <a:rPr lang="nl-NL" sz="2400" i="1" dirty="0"/>
              <a:t>Vrije Universiteit Amsterdam, Molecular Cell Physiology, De Boelelaan 1085, 1081HV Amsterdam, the Netherlands; </a:t>
            </a:r>
            <a:endParaRPr lang="en-US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i="1" baseline="30000" dirty="0" smtClean="0"/>
              <a:t>2, </a:t>
            </a:r>
            <a:r>
              <a:rPr lang="en-GB" sz="2400" i="1" dirty="0" smtClean="0"/>
              <a:t>Vietnam Academy of Science and Technology (VAST), Institute of Biotechnology , 18 Hoang </a:t>
            </a:r>
            <a:r>
              <a:rPr lang="en-GB" sz="2400" i="1" dirty="0" err="1" smtClean="0"/>
              <a:t>Quoc</a:t>
            </a:r>
            <a:r>
              <a:rPr lang="en-GB" sz="2400" i="1" dirty="0" smtClean="0"/>
              <a:t> Viet, </a:t>
            </a:r>
            <a:r>
              <a:rPr lang="en-GB" sz="2400" i="1" dirty="0" err="1" smtClean="0"/>
              <a:t>Cau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Giay</a:t>
            </a:r>
            <a:r>
              <a:rPr lang="en-GB" sz="2400" i="1" dirty="0" smtClean="0"/>
              <a:t>, Hanoi, </a:t>
            </a:r>
            <a:r>
              <a:rPr lang="en-GB" sz="2400" i="1" dirty="0" smtClean="0"/>
              <a:t>Vietnam</a:t>
            </a:r>
            <a:endParaRPr lang="en-US" sz="2400" dirty="0" smtClean="0"/>
          </a:p>
        </p:txBody>
      </p:sp>
      <p:pic>
        <p:nvPicPr>
          <p:cNvPr id="2050" name="Picture 2" descr="Be-bas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000" y="2598400"/>
            <a:ext cx="5352610" cy="34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2700000" y="7054495"/>
            <a:ext cx="29160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738600" y="6690436"/>
            <a:ext cx="20821442" cy="698091"/>
          </a:xfrm>
          <a:prstGeom prst="roundRect">
            <a:avLst/>
          </a:prstGeom>
          <a:solidFill>
            <a:schemeClr val="bg2"/>
          </a:solidFill>
          <a:ln>
            <a:solidFill>
              <a:srgbClr val="7B7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>
                <a:solidFill>
                  <a:schemeClr val="tx1"/>
                </a:solidFill>
              </a:rPr>
              <a:t>Giang</a:t>
            </a:r>
            <a:r>
              <a:rPr lang="en-GB" sz="3600" b="1" dirty="0">
                <a:solidFill>
                  <a:schemeClr val="tx1"/>
                </a:solidFill>
              </a:rPr>
              <a:t> </a:t>
            </a:r>
            <a:r>
              <a:rPr lang="en-GB" sz="3600" b="1" dirty="0" smtClean="0">
                <a:solidFill>
                  <a:schemeClr val="tx1"/>
                </a:solidFill>
              </a:rPr>
              <a:t>Le</a:t>
            </a:r>
            <a:r>
              <a:rPr lang="en-GB" sz="3600" b="1" baseline="30000" dirty="0" smtClean="0">
                <a:solidFill>
                  <a:schemeClr val="tx1"/>
                </a:solidFill>
              </a:rPr>
              <a:t>1,2</a:t>
            </a:r>
            <a:r>
              <a:rPr lang="en-GB" sz="3600" b="1" dirty="0" smtClean="0">
                <a:solidFill>
                  <a:schemeClr val="tx1"/>
                </a:solidFill>
              </a:rPr>
              <a:t>, Valeria Agamennone</a:t>
            </a:r>
            <a:r>
              <a:rPr lang="en-GB" sz="3600" b="1" baseline="30000" dirty="0" smtClean="0">
                <a:solidFill>
                  <a:schemeClr val="tx1"/>
                </a:solidFill>
              </a:rPr>
              <a:t>1</a:t>
            </a:r>
            <a:r>
              <a:rPr lang="en-GB" sz="3600" b="1" dirty="0" smtClean="0">
                <a:solidFill>
                  <a:schemeClr val="tx1"/>
                </a:solidFill>
              </a:rPr>
              <a:t>, </a:t>
            </a:r>
            <a:r>
              <a:rPr lang="en-GB" sz="3600" b="1" dirty="0" err="1">
                <a:solidFill>
                  <a:schemeClr val="tx1"/>
                </a:solidFill>
              </a:rPr>
              <a:t>Nico</a:t>
            </a:r>
            <a:r>
              <a:rPr lang="en-GB" sz="3600" b="1" dirty="0">
                <a:solidFill>
                  <a:schemeClr val="tx1"/>
                </a:solidFill>
              </a:rPr>
              <a:t> M. Van </a:t>
            </a:r>
            <a:r>
              <a:rPr lang="en-GB" sz="3600" b="1" dirty="0" smtClean="0">
                <a:solidFill>
                  <a:schemeClr val="tx1"/>
                </a:solidFill>
              </a:rPr>
              <a:t>Straalen</a:t>
            </a:r>
            <a:r>
              <a:rPr lang="en-GB" sz="3600" b="1" baseline="30000" dirty="0" smtClean="0">
                <a:solidFill>
                  <a:schemeClr val="tx1"/>
                </a:solidFill>
              </a:rPr>
              <a:t>1</a:t>
            </a:r>
            <a:r>
              <a:rPr lang="en-GB" sz="3600" b="1" dirty="0" smtClean="0">
                <a:solidFill>
                  <a:schemeClr val="tx1"/>
                </a:solidFill>
              </a:rPr>
              <a:t>, </a:t>
            </a:r>
            <a:r>
              <a:rPr lang="en-GB" sz="3600" b="1" dirty="0">
                <a:solidFill>
                  <a:schemeClr val="tx1"/>
                </a:solidFill>
              </a:rPr>
              <a:t>Truong Nam </a:t>
            </a:r>
            <a:r>
              <a:rPr lang="en-GB" sz="3600" b="1" dirty="0" smtClean="0">
                <a:solidFill>
                  <a:schemeClr val="tx1"/>
                </a:solidFill>
              </a:rPr>
              <a:t>Hai</a:t>
            </a:r>
            <a:r>
              <a:rPr lang="en-GB" sz="3600" b="1" baseline="30000" dirty="0" smtClean="0">
                <a:solidFill>
                  <a:schemeClr val="tx1"/>
                </a:solidFill>
              </a:rPr>
              <a:t>2</a:t>
            </a:r>
            <a:r>
              <a:rPr lang="en-GB" sz="3600" b="1" dirty="0" smtClean="0">
                <a:solidFill>
                  <a:schemeClr val="tx1"/>
                </a:solidFill>
              </a:rPr>
              <a:t>, and </a:t>
            </a:r>
            <a:r>
              <a:rPr lang="en-GB" sz="3600" b="1" dirty="0">
                <a:solidFill>
                  <a:schemeClr val="tx1"/>
                </a:solidFill>
              </a:rPr>
              <a:t>Dick </a:t>
            </a:r>
            <a:r>
              <a:rPr lang="en-GB" sz="3600" b="1" dirty="0" smtClean="0">
                <a:solidFill>
                  <a:schemeClr val="tx1"/>
                </a:solidFill>
              </a:rPr>
              <a:t>Roelofs</a:t>
            </a:r>
            <a:r>
              <a:rPr lang="en-GB" sz="3200" b="1" baseline="30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2700000" y="9096594"/>
            <a:ext cx="6642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  Introduction</a:t>
            </a:r>
            <a:r>
              <a:rPr lang="en-GB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3" name="Rectangle 2062"/>
          <p:cNvSpPr/>
          <p:nvPr/>
        </p:nvSpPr>
        <p:spPr>
          <a:xfrm>
            <a:off x="3463798" y="10153117"/>
            <a:ext cx="1309273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71913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tabLst>
                <a:tab pos="881063" algn="l"/>
              </a:tabLst>
            </a:pP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Agricultural wastes lead to pollution and health problems.</a:t>
            </a:r>
          </a:p>
          <a:p>
            <a:pPr marL="719138" indent="-719138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tabLst>
                <a:tab pos="881063" algn="l"/>
              </a:tabLst>
            </a:pP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Biomass 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is a great bio-renewable </a:t>
            </a:r>
            <a:r>
              <a:rPr lang="en-GB" sz="2800" dirty="0">
                <a:solidFill>
                  <a:schemeClr val="bg2">
                    <a:lumMod val="10000"/>
                  </a:schemeClr>
                </a:solidFill>
              </a:rPr>
              <a:t>carbon 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source for food, feed and 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biofuels</a:t>
            </a:r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. Hemi-cellulose is the second most abundance after cellulose.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74" name="Rectangle 2073"/>
          <p:cNvSpPr/>
          <p:nvPr/>
        </p:nvSpPr>
        <p:spPr>
          <a:xfrm>
            <a:off x="3440698" y="16470520"/>
            <a:ext cx="131158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ts val="4200"/>
              </a:lnSpc>
              <a:buFont typeface="Courier New" pitchFamily="49" charset="0"/>
              <a:buChar char="o"/>
            </a:pP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Investigate 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hemi-cellulose </a:t>
            </a:r>
            <a:r>
              <a:rPr lang="en-GB" sz="3000" dirty="0" err="1" smtClean="0">
                <a:solidFill>
                  <a:schemeClr val="bg2">
                    <a:lumMod val="10000"/>
                  </a:schemeClr>
                </a:solidFill>
              </a:rPr>
              <a:t>degredation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 in animals feeding on woods.</a:t>
            </a:r>
          </a:p>
          <a:p>
            <a:pPr marL="571500" indent="-571500" algn="just">
              <a:lnSpc>
                <a:spcPts val="4200"/>
              </a:lnSpc>
              <a:buFont typeface="Courier New" pitchFamily="49" charset="0"/>
              <a:buChar char="o"/>
            </a:pPr>
            <a:r>
              <a:rPr lang="en-GB" sz="3000" dirty="0" err="1" smtClean="0">
                <a:solidFill>
                  <a:schemeClr val="bg2">
                    <a:lumMod val="10000"/>
                  </a:schemeClr>
                </a:solidFill>
              </a:rPr>
              <a:t>Metagenomic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tools 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have proven to be instrumental in identifying and isolating hemi-cellulose </a:t>
            </a: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degrading genes 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from animal gut microbiomes</a:t>
            </a:r>
          </a:p>
          <a:p>
            <a:pPr marL="571500" indent="-571500" algn="just">
              <a:lnSpc>
                <a:spcPts val="4200"/>
              </a:lnSpc>
              <a:buFont typeface="Courier New" pitchFamily="49" charset="0"/>
              <a:buChar char="o"/>
            </a:pP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Aim: Isolation and functional characterisation of </a:t>
            </a:r>
            <a:r>
              <a:rPr lang="en-GB" sz="3000" dirty="0" err="1">
                <a:solidFill>
                  <a:schemeClr val="bg2">
                    <a:lumMod val="10000"/>
                  </a:schemeClr>
                </a:solidFill>
              </a:rPr>
              <a:t>arabinofuranosidase</a:t>
            </a: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 gene from 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gut </a:t>
            </a: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microbiomes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 2048"/>
          <p:cNvSpPr/>
          <p:nvPr/>
        </p:nvSpPr>
        <p:spPr>
          <a:xfrm>
            <a:off x="2700000" y="19813787"/>
            <a:ext cx="6884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  Material and methods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ectangle 29"/>
          <p:cNvSpPr/>
          <p:nvPr/>
        </p:nvSpPr>
        <p:spPr>
          <a:xfrm>
            <a:off x="17409946" y="9113577"/>
            <a:ext cx="2559803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  Results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56"/>
          <p:cNvSpPr/>
          <p:nvPr/>
        </p:nvSpPr>
        <p:spPr>
          <a:xfrm>
            <a:off x="17490341" y="31582688"/>
            <a:ext cx="3631122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  Conclusion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17664837" y="32578111"/>
            <a:ext cx="13852849" cy="270843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71500" indent="-571500" algn="just">
              <a:lnSpc>
                <a:spcPts val="4200"/>
              </a:lnSpc>
              <a:spcBef>
                <a:spcPts val="12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Two genetically divergent  full length alpha N </a:t>
            </a:r>
            <a:r>
              <a:rPr lang="en-US" sz="3000" dirty="0" err="1" smtClean="0">
                <a:solidFill>
                  <a:schemeClr val="bg2">
                    <a:lumMod val="10000"/>
                  </a:schemeClr>
                </a:solidFill>
              </a:rPr>
              <a:t>arabinofunosidase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genes were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isolated from termite and </a:t>
            </a:r>
            <a:r>
              <a:rPr lang="en-US" sz="3000" dirty="0" err="1" smtClean="0">
                <a:solidFill>
                  <a:schemeClr val="bg2">
                    <a:lumMod val="10000"/>
                  </a:schemeClr>
                </a:solidFill>
              </a:rPr>
              <a:t>Folsomia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bg2">
                    <a:lumMod val="10000"/>
                  </a:schemeClr>
                </a:solidFill>
              </a:rPr>
              <a:t>metagenomic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DNA</a:t>
            </a:r>
          </a:p>
          <a:p>
            <a:pPr marL="571500" indent="-571500" algn="just">
              <a:lnSpc>
                <a:spcPts val="4200"/>
              </a:lnSpc>
              <a:spcBef>
                <a:spcPts val="12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Successful expression of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proteins in soluble fraction.</a:t>
            </a:r>
          </a:p>
          <a:p>
            <a:pPr marL="571500" indent="-571500" algn="just">
              <a:lnSpc>
                <a:spcPts val="4200"/>
              </a:lnSpc>
              <a:spcBef>
                <a:spcPts val="12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Future work: </a:t>
            </a:r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rotein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purification and activity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assay (</a:t>
            </a:r>
            <a:r>
              <a:rPr lang="en-US" sz="3000" dirty="0" err="1" smtClean="0">
                <a:solidFill>
                  <a:schemeClr val="bg2">
                    <a:lumMod val="10000"/>
                  </a:schemeClr>
                </a:solidFill>
              </a:rPr>
              <a:t>Megazyme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kit)</a:t>
            </a: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 56"/>
          <p:cNvSpPr/>
          <p:nvPr/>
        </p:nvSpPr>
        <p:spPr>
          <a:xfrm>
            <a:off x="2871450" y="38632507"/>
            <a:ext cx="6467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Acknowledgements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2801934" y="39454237"/>
            <a:ext cx="2569444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This work is supported by a BE-Basic Foundation-FES grant </a:t>
            </a:r>
            <a:r>
              <a:rPr lang="en-US" sz="3000" smtClean="0"/>
              <a:t>(F07.003.07) from </a:t>
            </a:r>
            <a:r>
              <a:rPr lang="en-US" sz="3000" dirty="0"/>
              <a:t>the Dutch Ministry of Economic Affairs, and by a grant from </a:t>
            </a:r>
            <a:r>
              <a:rPr lang="en-US" sz="3200" dirty="0"/>
              <a:t>Institute of Biotechnology </a:t>
            </a:r>
            <a:r>
              <a:rPr lang="en-US" sz="3000" dirty="0" smtClean="0"/>
              <a:t>(IBT)</a:t>
            </a:r>
            <a:endParaRPr lang="en-US" sz="3000" dirty="0"/>
          </a:p>
        </p:txBody>
      </p:sp>
      <p:pic>
        <p:nvPicPr>
          <p:cNvPr id="68" name="Picture 5" descr="CD search result summ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88" y="19997875"/>
            <a:ext cx="10236397" cy="94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252067" y="15848561"/>
            <a:ext cx="11530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/>
              <a:t>Figure 1:</a:t>
            </a:r>
            <a:r>
              <a:rPr lang="en-GB" sz="2600" dirty="0" smtClean="0"/>
              <a:t> Hemi-cellulose degrading enzymes. (Reviewed by Berlin A, 2013)</a:t>
            </a:r>
            <a:endParaRPr lang="en-GB" sz="2600" dirty="0"/>
          </a:p>
        </p:txBody>
      </p:sp>
      <p:sp>
        <p:nvSpPr>
          <p:cNvPr id="81" name="TextBox 80"/>
          <p:cNvSpPr txBox="1"/>
          <p:nvPr/>
        </p:nvSpPr>
        <p:spPr>
          <a:xfrm>
            <a:off x="4003762" y="34150807"/>
            <a:ext cx="1177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Figure 2: </a:t>
            </a:r>
            <a:r>
              <a:rPr lang="en-GB" sz="2800" dirty="0" smtClean="0"/>
              <a:t>Pipeline for annotating, identifying and expressing genes with carbohydrate-related activity</a:t>
            </a:r>
            <a:endParaRPr lang="en-GB" sz="2800" dirty="0"/>
          </a:p>
        </p:txBody>
      </p:sp>
      <p:sp>
        <p:nvSpPr>
          <p:cNvPr id="74" name="Rectangle 73"/>
          <p:cNvSpPr/>
          <p:nvPr/>
        </p:nvSpPr>
        <p:spPr>
          <a:xfrm>
            <a:off x="4461028" y="21319704"/>
            <a:ext cx="3379682" cy="589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DNA extraction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12955" y="22358680"/>
            <a:ext cx="3075828" cy="589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Sequencing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98845" y="24001538"/>
            <a:ext cx="2304048" cy="58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Assembly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50426" y="25370442"/>
            <a:ext cx="2200886" cy="1328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Proteins sequences</a:t>
            </a:r>
            <a:endParaRPr lang="en-GB" sz="3600" dirty="0">
              <a:solidFill>
                <a:schemeClr val="tx1"/>
              </a:solidFill>
            </a:endParaRPr>
          </a:p>
        </p:txBody>
      </p:sp>
      <p:graphicFrame>
        <p:nvGraphicFramePr>
          <p:cNvPr id="116" name="Chart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403170"/>
              </p:ext>
            </p:extLst>
          </p:nvPr>
        </p:nvGraphicFramePr>
        <p:xfrm>
          <a:off x="17585331" y="10289148"/>
          <a:ext cx="5795052" cy="33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17734109" y="13707009"/>
            <a:ext cx="5605072" cy="3785208"/>
            <a:chOff x="304800" y="1752495"/>
            <a:chExt cx="7703408" cy="5181705"/>
          </a:xfrm>
        </p:grpSpPr>
        <p:pic>
          <p:nvPicPr>
            <p:cNvPr id="123" name="Picture 2" descr="C:\Users\GiangLe\Desktop\CAZY_annotat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98972"/>
              <a:ext cx="7703408" cy="513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/>
            <p:cNvSpPr txBox="1"/>
            <p:nvPr/>
          </p:nvSpPr>
          <p:spPr>
            <a:xfrm>
              <a:off x="1018628" y="6294772"/>
              <a:ext cx="2608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442672" y="1752495"/>
              <a:ext cx="693981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667</a:t>
              </a:r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38255" y="2380458"/>
              <a:ext cx="684906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613</a:t>
              </a:r>
              <a:endParaRPr lang="en-US" sz="14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66663" y="3371060"/>
              <a:ext cx="641071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420</a:t>
              </a:r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70667" y="4676015"/>
              <a:ext cx="669604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218</a:t>
              </a:r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70254" y="5676170"/>
              <a:ext cx="525808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81</a:t>
              </a:r>
              <a:endParaRPr lang="en-US" sz="14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14083" y="6066725"/>
              <a:ext cx="572035" cy="4213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33</a:t>
              </a:r>
              <a:endParaRPr lang="en-US" sz="1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790428" y="6295566"/>
              <a:ext cx="26083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2</a:t>
              </a:r>
              <a:endParaRPr lang="en-US" sz="1400" dirty="0"/>
            </a:p>
          </p:txBody>
        </p:sp>
      </p:grpSp>
      <p:pic>
        <p:nvPicPr>
          <p:cNvPr id="172" name="Picture 4" descr="Image result for caz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16" y="26153994"/>
            <a:ext cx="1090582" cy="10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/>
          <p:cNvSpPr/>
          <p:nvPr/>
        </p:nvSpPr>
        <p:spPr>
          <a:xfrm>
            <a:off x="4481039" y="28131929"/>
            <a:ext cx="3339658" cy="1039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Candidate genes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86" name="Cloud 185"/>
          <p:cNvSpPr/>
          <p:nvPr/>
        </p:nvSpPr>
        <p:spPr>
          <a:xfrm>
            <a:off x="4461023" y="29982473"/>
            <a:ext cx="3379687" cy="1795226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Expression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88" name="Flowchart: Multidocument 187"/>
          <p:cNvSpPr/>
          <p:nvPr/>
        </p:nvSpPr>
        <p:spPr>
          <a:xfrm>
            <a:off x="4763230" y="32288342"/>
            <a:ext cx="2432830" cy="129988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Activity </a:t>
            </a:r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591" y="21285549"/>
            <a:ext cx="4770194" cy="238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31" y="11981017"/>
            <a:ext cx="8145970" cy="37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439944" y="15373707"/>
            <a:ext cx="16172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4" idx="2"/>
            <a:endCxn id="75" idx="0"/>
          </p:cNvCxnSpPr>
          <p:nvPr/>
        </p:nvCxnSpPr>
        <p:spPr>
          <a:xfrm>
            <a:off x="6150869" y="21909228"/>
            <a:ext cx="0" cy="4494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5" idx="2"/>
            <a:endCxn id="88" idx="0"/>
          </p:cNvCxnSpPr>
          <p:nvPr/>
        </p:nvCxnSpPr>
        <p:spPr>
          <a:xfrm>
            <a:off x="6150869" y="22948204"/>
            <a:ext cx="0" cy="10533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6" idx="0"/>
          </p:cNvCxnSpPr>
          <p:nvPr/>
        </p:nvCxnSpPr>
        <p:spPr>
          <a:xfrm>
            <a:off x="6150869" y="24383112"/>
            <a:ext cx="0" cy="9873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6" idx="2"/>
            <a:endCxn id="177" idx="0"/>
          </p:cNvCxnSpPr>
          <p:nvPr/>
        </p:nvCxnSpPr>
        <p:spPr>
          <a:xfrm flipH="1">
            <a:off x="6150868" y="26699285"/>
            <a:ext cx="1" cy="14326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7" idx="2"/>
            <a:endCxn id="186" idx="3"/>
          </p:cNvCxnSpPr>
          <p:nvPr/>
        </p:nvCxnSpPr>
        <p:spPr>
          <a:xfrm flipH="1">
            <a:off x="6150867" y="29171833"/>
            <a:ext cx="1" cy="9132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6" idx="1"/>
            <a:endCxn id="188" idx="0"/>
          </p:cNvCxnSpPr>
          <p:nvPr/>
        </p:nvCxnSpPr>
        <p:spPr>
          <a:xfrm flipH="1">
            <a:off x="6147015" y="31775787"/>
            <a:ext cx="3852" cy="5125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Image result for phyre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61" y="28927453"/>
            <a:ext cx="2305812" cy="9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9" descr="http://cab.spbu.ru/wp-content/uploads/2016/04/SPAdes_transparent_backgroun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626" y="22505458"/>
            <a:ext cx="2024062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rodigal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95" y="24644739"/>
            <a:ext cx="2312194" cy="7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C:\Users\GiangLe\Desktop\cst_mtphlan4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169" y="10041165"/>
            <a:ext cx="7748796" cy="77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Box 2061"/>
          <p:cNvSpPr txBox="1"/>
          <p:nvPr/>
        </p:nvSpPr>
        <p:spPr>
          <a:xfrm>
            <a:off x="13458708" y="23122529"/>
            <a:ext cx="122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SPAdes</a:t>
            </a:r>
            <a:endParaRPr lang="en-US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341766" y="27432784"/>
            <a:ext cx="90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CAZy</a:t>
            </a:r>
            <a:endParaRPr lang="en-US" sz="2800" dirty="0"/>
          </a:p>
        </p:txBody>
      </p:sp>
      <p:sp>
        <p:nvSpPr>
          <p:cNvPr id="2064" name="TextBox 2063"/>
          <p:cNvSpPr txBox="1"/>
          <p:nvPr/>
        </p:nvSpPr>
        <p:spPr>
          <a:xfrm>
            <a:off x="22452555" y="10145109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8122650" y="13860897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796157" y="1696944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589000" y="17949540"/>
            <a:ext cx="11530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/>
              <a:t>Figure 3:</a:t>
            </a:r>
            <a:r>
              <a:rPr lang="en-GB" sz="2600" dirty="0" smtClean="0"/>
              <a:t> A: Annotated 147,851 genes: Majority  map back to bacteria (90%)</a:t>
            </a:r>
          </a:p>
          <a:p>
            <a:pPr algn="ctr"/>
            <a:r>
              <a:rPr lang="en-GB" sz="2600" dirty="0" smtClean="0"/>
              <a:t>B: Carbohydrate activity enzymes found in the </a:t>
            </a:r>
            <a:r>
              <a:rPr lang="en-GB" sz="2600" dirty="0" err="1" smtClean="0"/>
              <a:t>metagenomes</a:t>
            </a:r>
            <a:r>
              <a:rPr lang="en-GB" sz="2600" dirty="0" smtClean="0"/>
              <a:t>.</a:t>
            </a:r>
          </a:p>
          <a:p>
            <a:pPr algn="ctr"/>
            <a:r>
              <a:rPr lang="en-GB" sz="2600" dirty="0" smtClean="0"/>
              <a:t>C: </a:t>
            </a:r>
            <a:r>
              <a:rPr lang="en-GB" sz="2600" dirty="0"/>
              <a:t>Taxonomic distribution of </a:t>
            </a:r>
            <a:r>
              <a:rPr lang="en-GB" sz="2600" dirty="0" smtClean="0"/>
              <a:t>genus </a:t>
            </a:r>
            <a:r>
              <a:rPr lang="en-GB" sz="2600" dirty="0"/>
              <a:t>with </a:t>
            </a:r>
            <a:r>
              <a:rPr lang="en-GB" sz="2600" dirty="0" err="1" smtClean="0"/>
              <a:t>CAZymes</a:t>
            </a:r>
            <a:endParaRPr lang="en-GB" sz="26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18763050" y="23871171"/>
            <a:ext cx="115306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/>
              <a:t>Figure 4: </a:t>
            </a:r>
            <a:r>
              <a:rPr lang="en-GB" sz="2600" dirty="0" smtClean="0"/>
              <a:t>A: </a:t>
            </a:r>
            <a:r>
              <a:rPr lang="en-GB" sz="2600" dirty="0" err="1" smtClean="0"/>
              <a:t>Blastp</a:t>
            </a:r>
            <a:r>
              <a:rPr lang="en-GB" sz="2600" dirty="0" smtClean="0"/>
              <a:t> result </a:t>
            </a:r>
            <a:r>
              <a:rPr lang="en-GB" sz="2600" dirty="0"/>
              <a:t>of </a:t>
            </a:r>
            <a:r>
              <a:rPr lang="en-GB" sz="2600" dirty="0" err="1" smtClean="0"/>
              <a:t>arabinofuranosidase</a:t>
            </a:r>
            <a:r>
              <a:rPr lang="en-GB" sz="2600" dirty="0" smtClean="0"/>
              <a:t> </a:t>
            </a:r>
            <a:r>
              <a:rPr lang="en-GB" sz="2600" dirty="0" smtClean="0"/>
              <a:t>gene.</a:t>
            </a:r>
          </a:p>
          <a:p>
            <a:pPr algn="ctr"/>
            <a:r>
              <a:rPr lang="en-GB" sz="2600" dirty="0" smtClean="0"/>
              <a:t>A: 3D structure of the </a:t>
            </a:r>
            <a:r>
              <a:rPr lang="en-GB" sz="2600" dirty="0" err="1" smtClean="0"/>
              <a:t>arabinofuranosidase</a:t>
            </a:r>
            <a:r>
              <a:rPr lang="en-GB" sz="2600" dirty="0" smtClean="0"/>
              <a:t>  </a:t>
            </a:r>
            <a:r>
              <a:rPr lang="en-GB" sz="2600" dirty="0" smtClean="0"/>
              <a:t>enzymes from springtail (Fc) and termite (Tc).</a:t>
            </a:r>
          </a:p>
          <a:p>
            <a:pPr algn="ctr"/>
            <a:r>
              <a:rPr lang="en-GB" sz="2600" dirty="0" smtClean="0"/>
              <a:t>B: The alignments of the two sequences with the </a:t>
            </a:r>
            <a:r>
              <a:rPr lang="en-GB" sz="2600" dirty="0" smtClean="0"/>
              <a:t>conserved domains (boxes in alignment)</a:t>
            </a:r>
            <a:endParaRPr lang="en-GB" sz="2600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23213181" y="21229120"/>
            <a:ext cx="7851348" cy="2444483"/>
            <a:chOff x="609600" y="3733800"/>
            <a:chExt cx="7851348" cy="2444483"/>
          </a:xfrm>
        </p:grpSpPr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33800"/>
              <a:ext cx="7851348" cy="2444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Rectangle 141"/>
            <p:cNvSpPr/>
            <p:nvPr/>
          </p:nvSpPr>
          <p:spPr>
            <a:xfrm>
              <a:off x="5486400" y="3810000"/>
              <a:ext cx="2590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514600" y="4343400"/>
              <a:ext cx="5562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14600" y="4803641"/>
              <a:ext cx="51054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194" y="26162784"/>
            <a:ext cx="7372187" cy="327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" name="TextBox 4"/>
          <p:cNvSpPr txBox="1"/>
          <p:nvPr/>
        </p:nvSpPr>
        <p:spPr>
          <a:xfrm>
            <a:off x="3240959" y="35490632"/>
            <a:ext cx="13127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Courier New" pitchFamily="49" charset="0"/>
              <a:buChar char="o"/>
            </a:pPr>
            <a:r>
              <a:rPr lang="en-GB" sz="3000" dirty="0" err="1" smtClean="0">
                <a:solidFill>
                  <a:schemeClr val="bg2">
                    <a:lumMod val="10000"/>
                  </a:schemeClr>
                </a:solidFill>
              </a:rPr>
              <a:t>Metagenome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 sequences of springtail, termite and goat were generated.</a:t>
            </a:r>
          </a:p>
          <a:p>
            <a:pPr marL="571500" indent="-571500" algn="just">
              <a:buFont typeface="Courier New" pitchFamily="49" charset="0"/>
              <a:buChar char="o"/>
            </a:pP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Screen gene annotations for potential hemicellulose degrading functions.</a:t>
            </a:r>
          </a:p>
          <a:p>
            <a:pPr marL="571500" indent="-571500" algn="just">
              <a:buFont typeface="Courier New" pitchFamily="49" charset="0"/>
              <a:buChar char="o"/>
            </a:pP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Candidates are being cloned and expressed.</a:t>
            </a:r>
          </a:p>
          <a:p>
            <a:pPr marL="571500" indent="-571500" algn="just">
              <a:buFont typeface="Courier New" pitchFamily="49" charset="0"/>
              <a:buChar char="o"/>
            </a:pP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Cloning performed in pET16 Expression vector. Protein is expressed in </a:t>
            </a:r>
            <a:r>
              <a:rPr lang="en-GB" sz="3000" i="1" dirty="0" err="1" smtClean="0">
                <a:solidFill>
                  <a:schemeClr val="bg2">
                    <a:lumMod val="10000"/>
                  </a:schemeClr>
                </a:solidFill>
              </a:rPr>
              <a:t>E.coli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 expression </a:t>
            </a:r>
            <a:r>
              <a:rPr lang="en-GB" sz="3000" dirty="0">
                <a:solidFill>
                  <a:schemeClr val="bg2">
                    <a:lumMod val="10000"/>
                  </a:schemeClr>
                </a:solidFill>
              </a:rPr>
              <a:t>strain BL21-DE3 and </a:t>
            </a:r>
            <a:r>
              <a:rPr lang="en-GB" sz="3000" dirty="0" smtClean="0">
                <a:solidFill>
                  <a:schemeClr val="bg2">
                    <a:lumMod val="10000"/>
                  </a:schemeClr>
                </a:solidFill>
              </a:rPr>
              <a:t>Rosetta2.</a:t>
            </a:r>
            <a:endParaRPr lang="en-GB" sz="3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571500" algn="just">
              <a:buFont typeface="Courier New" pitchFamily="49" charset="0"/>
              <a:buChar char="o"/>
            </a:pPr>
            <a:endParaRPr lang="en-GB" sz="3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38" name="Picture 14" descr="Image result for blast ncbi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76" y="26361571"/>
            <a:ext cx="19907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/>
          <p:cNvSpPr txBox="1"/>
          <p:nvPr/>
        </p:nvSpPr>
        <p:spPr>
          <a:xfrm>
            <a:off x="18029167" y="29722165"/>
            <a:ext cx="12998461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/>
              <a:t>Figure 5: </a:t>
            </a:r>
            <a:r>
              <a:rPr lang="en-GB" sz="2600" dirty="0" smtClean="0"/>
              <a:t>Expression of soluble </a:t>
            </a:r>
            <a:r>
              <a:rPr lang="en-GB" sz="2600" dirty="0" err="1" smtClean="0">
                <a:solidFill>
                  <a:schemeClr val="bg2">
                    <a:lumMod val="10000"/>
                  </a:schemeClr>
                </a:solidFill>
              </a:rPr>
              <a:t>arabinofuranosidase</a:t>
            </a:r>
            <a:r>
              <a:rPr lang="en-GB" sz="2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2600" dirty="0" err="1" smtClean="0">
                <a:solidFill>
                  <a:schemeClr val="bg2">
                    <a:lumMod val="10000"/>
                  </a:schemeClr>
                </a:solidFill>
              </a:rPr>
              <a:t>aNa</a:t>
            </a:r>
            <a:r>
              <a:rPr lang="en-GB" sz="2600" dirty="0" smtClean="0">
                <a:solidFill>
                  <a:schemeClr val="bg2">
                    <a:lumMod val="10000"/>
                  </a:schemeClr>
                </a:solidFill>
              </a:rPr>
              <a:t>) gene </a:t>
            </a:r>
            <a:r>
              <a:rPr lang="en-GB" sz="2600" dirty="0" smtClean="0">
                <a:solidFill>
                  <a:schemeClr val="bg2">
                    <a:lumMod val="10000"/>
                  </a:schemeClr>
                </a:solidFill>
              </a:rPr>
              <a:t>in BL21-DE3 and Rosetta </a:t>
            </a:r>
            <a:r>
              <a:rPr lang="en-GB" sz="2600" i="1" dirty="0" smtClean="0">
                <a:solidFill>
                  <a:schemeClr val="bg2">
                    <a:lumMod val="10000"/>
                  </a:schemeClr>
                </a:solidFill>
              </a:rPr>
              <a:t>E. coli</a:t>
            </a:r>
            <a:r>
              <a:rPr lang="en-GB" sz="26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en-GB" sz="2600" dirty="0" smtClean="0"/>
          </a:p>
          <a:p>
            <a:pPr algn="ctr"/>
            <a:r>
              <a:rPr lang="en-GB" sz="2600" dirty="0" smtClean="0"/>
              <a:t>B: BL21, R: Rosetta2 : Soluble </a:t>
            </a:r>
            <a:r>
              <a:rPr lang="en-GB" sz="2600" dirty="0" smtClean="0"/>
              <a:t>fraction </a:t>
            </a:r>
            <a:r>
              <a:rPr lang="en-GB" sz="2600" dirty="0" err="1" smtClean="0"/>
              <a:t>Rt</a:t>
            </a:r>
            <a:r>
              <a:rPr lang="en-GB" sz="2600" dirty="0" smtClean="0"/>
              <a:t>: Rosetta total </a:t>
            </a:r>
            <a:r>
              <a:rPr lang="en-GB" sz="2600" dirty="0" smtClean="0"/>
              <a:t>fraction</a:t>
            </a:r>
          </a:p>
          <a:p>
            <a:pPr algn="ctr"/>
            <a:r>
              <a:rPr lang="en-GB" sz="2600" dirty="0" smtClean="0"/>
              <a:t>Fc: </a:t>
            </a:r>
            <a:r>
              <a:rPr lang="en-GB" sz="2600" dirty="0" err="1" smtClean="0"/>
              <a:t>Folsomia</a:t>
            </a:r>
            <a:r>
              <a:rPr lang="en-GB" sz="2600" dirty="0" smtClean="0"/>
              <a:t> clone. Tc: Termite clone</a:t>
            </a:r>
            <a:endParaRPr lang="en-GB" sz="2600" dirty="0"/>
          </a:p>
        </p:txBody>
      </p:sp>
      <p:sp>
        <p:nvSpPr>
          <p:cNvPr id="2066" name="TextBox 2065"/>
          <p:cNvSpPr txBox="1"/>
          <p:nvPr/>
        </p:nvSpPr>
        <p:spPr>
          <a:xfrm>
            <a:off x="18087116" y="23276606"/>
            <a:ext cx="3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462688" y="23276606"/>
            <a:ext cx="3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lang="en-US" sz="1800" dirty="0" err="1" smtClean="0">
                <a:solidFill>
                  <a:schemeClr val="bg1"/>
                </a:solidFill>
              </a:rPr>
              <a:t>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7474551" y="36034322"/>
            <a:ext cx="243746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83358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6716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50073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33430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16789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00147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83504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66862" algn="l" defTabSz="3766716" rtl="0" eaLnBrk="1" latinLnBrk="0" hangingPunct="1">
              <a:defRPr sz="7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  Reference: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7" name="TextBox 2066"/>
          <p:cNvSpPr txBox="1"/>
          <p:nvPr/>
        </p:nvSpPr>
        <p:spPr>
          <a:xfrm>
            <a:off x="17785327" y="36665413"/>
            <a:ext cx="138143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800" dirty="0" smtClean="0"/>
              <a:t>Berlin A </a:t>
            </a:r>
            <a:r>
              <a:rPr lang="en-US" sz="1800" dirty="0"/>
              <a:t>No Barriers to Cellulose </a:t>
            </a:r>
            <a:r>
              <a:rPr lang="en-US" sz="1800" dirty="0" smtClean="0"/>
              <a:t>Breakdown </a:t>
            </a:r>
            <a:r>
              <a:rPr lang="fr-FR" sz="1800" dirty="0" smtClean="0"/>
              <a:t>Science </a:t>
            </a:r>
            <a:r>
              <a:rPr lang="fr-FR" sz="1800" dirty="0"/>
              <a:t>342, 1454 (2013); </a:t>
            </a:r>
            <a:r>
              <a:rPr lang="en-US" sz="1800" dirty="0"/>
              <a:t>DOI: </a:t>
            </a:r>
            <a:r>
              <a:rPr lang="en-US" sz="1800" dirty="0" smtClean="0"/>
              <a:t>10.1126/science.1247697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1800" dirty="0"/>
              <a:t>Do, T.H., Nguyen, T.T., Nguyen, T.N., Le, Q.G., Nguyen, C., Kimura, K., and Truong, N.H. (2014). Mining biomass-degrading genes through </a:t>
            </a:r>
            <a:r>
              <a:rPr lang="en-GB" sz="1800" dirty="0" err="1"/>
              <a:t>Illumina</a:t>
            </a:r>
            <a:r>
              <a:rPr lang="en-GB" sz="1800" dirty="0"/>
              <a:t>-based de </a:t>
            </a:r>
            <a:r>
              <a:rPr lang="en-GB" sz="1800" dirty="0" smtClean="0"/>
              <a:t>novo sequencing </a:t>
            </a:r>
            <a:r>
              <a:rPr lang="en-GB" sz="1800" dirty="0"/>
              <a:t>and </a:t>
            </a:r>
            <a:r>
              <a:rPr lang="en-GB" sz="1800" dirty="0" err="1" smtClean="0"/>
              <a:t>metagenomic</a:t>
            </a:r>
            <a:r>
              <a:rPr lang="en-GB" sz="1800" dirty="0" smtClean="0"/>
              <a:t> analysis </a:t>
            </a:r>
            <a:r>
              <a:rPr lang="en-GB" sz="1800" dirty="0"/>
              <a:t>of free-living bacteria in the gut of the lower termite </a:t>
            </a:r>
            <a:r>
              <a:rPr lang="en-GB" sz="1800" dirty="0" err="1"/>
              <a:t>Coptotermes</a:t>
            </a:r>
            <a:r>
              <a:rPr lang="en-GB" sz="1800" dirty="0"/>
              <a:t> </a:t>
            </a:r>
            <a:r>
              <a:rPr lang="en-GB" sz="1800" dirty="0" err="1"/>
              <a:t>gestroi</a:t>
            </a:r>
            <a:r>
              <a:rPr lang="en-GB" sz="1800" dirty="0"/>
              <a:t> harvested in Vietnam. J. </a:t>
            </a:r>
            <a:r>
              <a:rPr lang="en-GB" sz="1800" dirty="0" err="1"/>
              <a:t>Biosci</a:t>
            </a:r>
            <a:r>
              <a:rPr lang="en-GB" sz="1800" dirty="0"/>
              <a:t>. </a:t>
            </a:r>
            <a:r>
              <a:rPr lang="en-GB" sz="1800" dirty="0" err="1"/>
              <a:t>Bioeng</a:t>
            </a:r>
            <a:r>
              <a:rPr lang="en-GB" sz="1800" dirty="0"/>
              <a:t>. </a:t>
            </a:r>
            <a:r>
              <a:rPr lang="en-GB" sz="1800" i="1" dirty="0"/>
              <a:t>118</a:t>
            </a:r>
            <a:r>
              <a:rPr lang="en-GB" sz="1800" dirty="0"/>
              <a:t>, 665–671.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1040" name="Picture 16" descr="Image result for folsomia candida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2" t="20722" r="10504" b="7664"/>
          <a:stretch/>
        </p:blipFill>
        <p:spPr bwMode="auto">
          <a:xfrm>
            <a:off x="9412595" y="20940316"/>
            <a:ext cx="2642763" cy="13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t="10106" r="4697" b="18751"/>
          <a:stretch/>
        </p:blipFill>
        <p:spPr bwMode="auto">
          <a:xfrm>
            <a:off x="13000579" y="20909227"/>
            <a:ext cx="2212215" cy="136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041" y="38151711"/>
            <a:ext cx="19907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38532" y="20375424"/>
            <a:ext cx="2716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Folsomia</a:t>
            </a:r>
            <a:r>
              <a:rPr lang="en-US" sz="2800" i="1" dirty="0" smtClean="0"/>
              <a:t> candida</a:t>
            </a:r>
            <a:endParaRPr lang="en-US" sz="28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2528818" y="20394701"/>
            <a:ext cx="3155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Coptotermes</a:t>
            </a:r>
            <a:r>
              <a:rPr lang="en-US" sz="2800" i="1" dirty="0" smtClean="0"/>
              <a:t> </a:t>
            </a:r>
            <a:r>
              <a:rPr lang="en-GB" sz="2800" i="1" dirty="0" err="1"/>
              <a:t>gestroi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36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5258</TotalTime>
  <Words>548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Isolation and functional characterization of hemi-cellulose breakdown enzymes from animal gut microbiome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Degradation of halogenated xenobiotics by laccase-producing fungi isolated from Vietnam forests</dc:title>
  <dc:creator>Anh Dao</dc:creator>
  <cp:lastModifiedBy>Roelofs, T.F.M.</cp:lastModifiedBy>
  <cp:revision>264</cp:revision>
  <dcterms:created xsi:type="dcterms:W3CDTF">2016-01-27T17:33:16Z</dcterms:created>
  <dcterms:modified xsi:type="dcterms:W3CDTF">2018-09-24T09:10:20Z</dcterms:modified>
</cp:coreProperties>
</file>