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7" r:id="rId3"/>
    <p:sldId id="269" r:id="rId4"/>
    <p:sldId id="268" r:id="rId5"/>
    <p:sldId id="270" r:id="rId6"/>
    <p:sldId id="271" r:id="rId7"/>
    <p:sldId id="272" r:id="rId8"/>
    <p:sldId id="273" r:id="rId9"/>
  </p:sldIdLst>
  <p:sldSz cx="9144000" cy="5143500" type="screen16x9"/>
  <p:notesSz cx="9144000" cy="6858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643"/>
  </p:normalViewPr>
  <p:slideViewPr>
    <p:cSldViewPr snapToGrid="0" snapToObjects="1">
      <p:cViewPr>
        <p:scale>
          <a:sx n="182" d="100"/>
          <a:sy n="182" d="100"/>
        </p:scale>
        <p:origin x="568" y="2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C369-13E3-C04F-AA91-3C19CF4D27E6}" type="datetimeFigureOut">
              <a:rPr lang="nl-NL" smtClean="0"/>
              <a:t>08-10-2020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B745-3CC2-3B46-A8BC-FE1F07A083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82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42C8-A255-5F4D-A951-1B90F54B60E2}" type="datetimeFigureOut">
              <a:rPr lang="nl-NL" smtClean="0"/>
              <a:t>08-10-2020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5814-5E86-5743-808B-FA33B9637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8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licht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Foto vlaggen Randwijck breedbeeld UM-MUMC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" b="-154"/>
          <a:stretch/>
        </p:blipFill>
        <p:spPr>
          <a:xfrm>
            <a:off x="0" y="-7888"/>
            <a:ext cx="9144000" cy="44622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990" y="175696"/>
            <a:ext cx="7901192" cy="1072027"/>
          </a:xfrm>
        </p:spPr>
        <p:txBody>
          <a:bodyPr>
            <a:noAutofit/>
          </a:bodyPr>
          <a:lstStyle>
            <a:lvl1pPr>
              <a:defRPr sz="50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75991" y="1247723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sp>
        <p:nvSpPr>
          <p:cNvPr id="6" name="Rechthoek 5"/>
          <p:cNvSpPr/>
          <p:nvPr userDrawn="1"/>
        </p:nvSpPr>
        <p:spPr>
          <a:xfrm>
            <a:off x="0" y="-7888"/>
            <a:ext cx="9144000" cy="44554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46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360364" y="972000"/>
            <a:ext cx="8326437" cy="3231923"/>
          </a:xfrm>
        </p:spPr>
        <p:txBody>
          <a:bodyPr/>
          <a:lstStyle/>
          <a:p>
            <a:endParaRPr lang="nl-NL"/>
          </a:p>
        </p:txBody>
      </p:sp>
      <p:pic>
        <p:nvPicPr>
          <p:cNvPr id="9" name="Afbeelding 8" descr="LOGO UM_MUMC+P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4494184"/>
            <a:ext cx="4285976" cy="604601"/>
          </a:xfrm>
          <a:prstGeom prst="rect">
            <a:avLst/>
          </a:prstGeom>
        </p:spPr>
      </p:pic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500487" y="4738971"/>
            <a:ext cx="2694717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16142" y="4738800"/>
            <a:ext cx="37065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3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licht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1"/>
            <a:ext cx="9144000" cy="4447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991" y="175696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75991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48253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donker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1"/>
            <a:ext cx="9144000" cy="44475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991" y="175696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75991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7169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ranj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1"/>
            <a:ext cx="9144000" cy="4447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991" y="175696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75991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4886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500487" y="4738971"/>
            <a:ext cx="2694717" cy="27384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 descr="LOGO UM_MUMC+P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4490328"/>
            <a:ext cx="4285976" cy="6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 donker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1"/>
            <a:ext cx="9144000" cy="44475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16142" y="4738800"/>
            <a:ext cx="37065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197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 licht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1"/>
            <a:ext cx="9144000" cy="4447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500487" y="4738971"/>
            <a:ext cx="2694717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16142" y="4738800"/>
            <a:ext cx="37065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08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/Foto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1" y="310695"/>
            <a:ext cx="3934625" cy="1174423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001" y="1485117"/>
            <a:ext cx="3934624" cy="2857572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45252" y="4738971"/>
            <a:ext cx="3449951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95205" y="4738800"/>
            <a:ext cx="56997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4595044" y="0"/>
            <a:ext cx="4548957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25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4447526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500487" y="4738971"/>
            <a:ext cx="2694717" cy="27384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16142" y="4738800"/>
            <a:ext cx="37065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825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972000"/>
            <a:ext cx="8326799" cy="27203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847583" y="4738971"/>
            <a:ext cx="334762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7" name="Afbeelding 6" descr="LOGO UM_MUMC+PP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4503127"/>
            <a:ext cx="4285976" cy="6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1" r:id="rId4"/>
    <p:sldLayoutId id="2147483650" r:id="rId5"/>
    <p:sldLayoutId id="2147483655" r:id="rId6"/>
    <p:sldLayoutId id="2147483656" r:id="rId7"/>
    <p:sldLayoutId id="2147483663" r:id="rId8"/>
    <p:sldLayoutId id="2147483659" r:id="rId9"/>
    <p:sldLayoutId id="2147483654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6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32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i="1" dirty="0"/>
              <a:t>Dissemination of a mosaic transposon carrying fourteen different antimicrobial resistance genes driven by a polyclonal outbreak in two hospitals.</a:t>
            </a:r>
            <a:endParaRPr lang="en-NL" sz="300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779" y="3269623"/>
            <a:ext cx="4196618" cy="1314450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Casper Jamin</a:t>
            </a:r>
          </a:p>
          <a:p>
            <a:r>
              <a:rPr lang="nl-NL" dirty="0">
                <a:solidFill>
                  <a:schemeClr val="tx1"/>
                </a:solidFill>
              </a:rPr>
              <a:t>PhD Student</a:t>
            </a:r>
          </a:p>
          <a:p>
            <a:r>
              <a:rPr lang="nl-NL" dirty="0">
                <a:solidFill>
                  <a:schemeClr val="tx1"/>
                </a:solidFill>
              </a:rPr>
              <a:t>Maastricht UMC</a:t>
            </a:r>
          </a:p>
        </p:txBody>
      </p:sp>
    </p:spTree>
    <p:extLst>
      <p:ext uri="{BB962C8B-B14F-4D97-AF65-F5344CB8AC3E}">
        <p14:creationId xmlns:p14="http://schemas.microsoft.com/office/powerpoint/2010/main" val="24709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89B96-25E8-1740-B1CC-E2A0F7153B4B}"/>
              </a:ext>
            </a:extLst>
          </p:cNvPr>
          <p:cNvSpPr txBox="1"/>
          <p:nvPr/>
        </p:nvSpPr>
        <p:spPr>
          <a:xfrm>
            <a:off x="642247" y="370668"/>
            <a:ext cx="6663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 err="1"/>
              <a:t>Outbreak</a:t>
            </a:r>
            <a:r>
              <a:rPr lang="nl-NL" sz="3000" dirty="0"/>
              <a:t> of </a:t>
            </a:r>
            <a:r>
              <a:rPr lang="nl-NL" sz="3000" dirty="0" err="1"/>
              <a:t>multidrug</a:t>
            </a:r>
            <a:r>
              <a:rPr lang="nl-NL" sz="3000" dirty="0"/>
              <a:t> </a:t>
            </a:r>
            <a:r>
              <a:rPr lang="nl-NL" sz="3000" dirty="0" err="1"/>
              <a:t>resistant</a:t>
            </a:r>
            <a:r>
              <a:rPr lang="nl-NL" sz="3000" dirty="0"/>
              <a:t> </a:t>
            </a:r>
            <a:r>
              <a:rPr lang="nl-NL" sz="3000" dirty="0" err="1"/>
              <a:t>bacteria</a:t>
            </a:r>
            <a:endParaRPr lang="en-NL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D8F8C-94BB-084F-B5A5-3B7035A73762}"/>
              </a:ext>
            </a:extLst>
          </p:cNvPr>
          <p:cNvSpPr txBox="1"/>
          <p:nvPr/>
        </p:nvSpPr>
        <p:spPr>
          <a:xfrm>
            <a:off x="396476" y="1374732"/>
            <a:ext cx="5152768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350" dirty="0"/>
              <a:t>Typing </a:t>
            </a:r>
            <a:r>
              <a:rPr lang="nl-NL" sz="1350" dirty="0" err="1"/>
              <a:t>request</a:t>
            </a:r>
            <a:r>
              <a:rPr lang="nl-NL" sz="1350" dirty="0"/>
              <a:t> </a:t>
            </a:r>
            <a:r>
              <a:rPr lang="nl-NL" sz="1350" dirty="0" err="1"/>
              <a:t>from</a:t>
            </a:r>
            <a:r>
              <a:rPr lang="nl-NL" sz="1350" dirty="0"/>
              <a:t> </a:t>
            </a:r>
            <a:r>
              <a:rPr lang="nl-NL" sz="1350" dirty="0" err="1"/>
              <a:t>regional</a:t>
            </a:r>
            <a:r>
              <a:rPr lang="nl-NL" sz="1350" dirty="0"/>
              <a:t> </a:t>
            </a:r>
            <a:r>
              <a:rPr lang="nl-NL" sz="1350" dirty="0" err="1"/>
              <a:t>hospital</a:t>
            </a:r>
            <a:endParaRPr lang="nl-NL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nl-NL" sz="1350" dirty="0"/>
              <a:t>Multidrug </a:t>
            </a:r>
            <a:r>
              <a:rPr lang="nl-NL" sz="1350" dirty="0" err="1"/>
              <a:t>resistant</a:t>
            </a:r>
            <a:r>
              <a:rPr lang="nl-NL" sz="1350" dirty="0"/>
              <a:t> </a:t>
            </a:r>
            <a:r>
              <a:rPr lang="nl-NL" sz="1350" i="1" dirty="0" err="1"/>
              <a:t>klebsiella</a:t>
            </a:r>
            <a:r>
              <a:rPr lang="nl-NL" sz="1350" dirty="0"/>
              <a:t> </a:t>
            </a:r>
            <a:r>
              <a:rPr lang="nl-NL" sz="1350" dirty="0" err="1"/>
              <a:t>and</a:t>
            </a:r>
            <a:r>
              <a:rPr lang="nl-NL" sz="1350" dirty="0"/>
              <a:t> </a:t>
            </a:r>
            <a:r>
              <a:rPr lang="nl-NL" sz="1350" i="1" dirty="0" err="1"/>
              <a:t>Enterobacter</a:t>
            </a:r>
            <a:endParaRPr lang="nl-NL" sz="1350" i="1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nl-NL" sz="1350" i="1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nl-NL" sz="1350" dirty="0" err="1"/>
              <a:t>all</a:t>
            </a:r>
            <a:r>
              <a:rPr lang="nl-NL" sz="1350" dirty="0"/>
              <a:t> </a:t>
            </a:r>
            <a:r>
              <a:rPr lang="nl-NL" sz="1350" dirty="0" err="1"/>
              <a:t>resistant</a:t>
            </a:r>
            <a:r>
              <a:rPr lang="nl-NL" sz="1350" dirty="0"/>
              <a:t> </a:t>
            </a:r>
            <a:r>
              <a:rPr lang="nl-NL" sz="1350" dirty="0" err="1"/>
              <a:t>to</a:t>
            </a:r>
            <a:r>
              <a:rPr lang="nl-NL" sz="1350" dirty="0"/>
              <a:t> </a:t>
            </a:r>
            <a:r>
              <a:rPr lang="nl-NL" sz="1350" dirty="0" err="1"/>
              <a:t>antibiotics</a:t>
            </a:r>
            <a:r>
              <a:rPr lang="nl-NL" sz="1350" dirty="0"/>
              <a:t> of first </a:t>
            </a:r>
            <a:r>
              <a:rPr lang="nl-NL" sz="1350" dirty="0" err="1"/>
              <a:t>choice</a:t>
            </a:r>
            <a:r>
              <a:rPr lang="nl-NL" sz="1350" dirty="0"/>
              <a:t>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nl-NL" sz="975" dirty="0" err="1"/>
              <a:t>Ciproflocaxin</a:t>
            </a:r>
            <a:r>
              <a:rPr lang="nl-NL" sz="975" dirty="0"/>
              <a:t> 	</a:t>
            </a:r>
            <a:r>
              <a:rPr lang="nl-NL" sz="975" dirty="0" err="1"/>
              <a:t>Fluoroquinolone</a:t>
            </a:r>
            <a:endParaRPr lang="nl-NL" sz="975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nl-NL" sz="975" dirty="0" err="1"/>
              <a:t>Gentamicin</a:t>
            </a:r>
            <a:r>
              <a:rPr lang="nl-NL" sz="975" dirty="0"/>
              <a:t>	aminoglycoside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nl-NL" sz="975" dirty="0"/>
              <a:t>Cotrimoxazol	</a:t>
            </a:r>
            <a:r>
              <a:rPr lang="nl-NL" sz="975" dirty="0" err="1"/>
              <a:t>trimethoprim</a:t>
            </a:r>
            <a:r>
              <a:rPr lang="nl-NL" sz="975" dirty="0"/>
              <a:t> + </a:t>
            </a:r>
            <a:r>
              <a:rPr lang="nl-NL" sz="975" dirty="0" err="1"/>
              <a:t>sulfonamide</a:t>
            </a:r>
            <a:r>
              <a:rPr lang="nl-NL" sz="975" dirty="0"/>
              <a:t>	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nl-NL" sz="975" dirty="0"/>
              <a:t>Ceftriaxon	</a:t>
            </a:r>
            <a:r>
              <a:rPr lang="nl-NL" sz="975" dirty="0" err="1"/>
              <a:t>beta-lactam</a:t>
            </a:r>
            <a:r>
              <a:rPr lang="nl-NL" sz="975" dirty="0"/>
              <a:t> (3th gen </a:t>
            </a:r>
            <a:r>
              <a:rPr lang="nl-NL" sz="975" dirty="0" err="1"/>
              <a:t>cephalosporin</a:t>
            </a:r>
            <a:r>
              <a:rPr lang="nl-NL" sz="975" dirty="0"/>
              <a:t>)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nl-NL" sz="975" dirty="0" err="1"/>
              <a:t>Augmentin</a:t>
            </a:r>
            <a:r>
              <a:rPr lang="nl-NL" sz="975" dirty="0"/>
              <a:t>	</a:t>
            </a:r>
            <a:r>
              <a:rPr lang="nl-NL" sz="975" dirty="0" err="1"/>
              <a:t>ampicillin</a:t>
            </a:r>
            <a:r>
              <a:rPr lang="nl-NL" sz="975" dirty="0"/>
              <a:t> + </a:t>
            </a:r>
            <a:r>
              <a:rPr lang="nl-NL" sz="975" dirty="0" err="1"/>
              <a:t>clavulanate</a:t>
            </a:r>
            <a:endParaRPr lang="nl-NL" sz="975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endParaRPr lang="nl-NL" sz="975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endParaRPr lang="nl-NL" sz="975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nl-NL" sz="3000" dirty="0" err="1"/>
              <a:t>Clonal</a:t>
            </a:r>
            <a:r>
              <a:rPr lang="nl-NL" sz="3000" dirty="0"/>
              <a:t> </a:t>
            </a:r>
            <a:r>
              <a:rPr lang="nl-NL" sz="3000" dirty="0" err="1"/>
              <a:t>dissemination</a:t>
            </a:r>
            <a:r>
              <a:rPr lang="nl-NL" sz="3000" dirty="0"/>
              <a:t>  &amp; </a:t>
            </a:r>
            <a:r>
              <a:rPr lang="nl-NL" sz="3000" dirty="0" err="1"/>
              <a:t>plasmid</a:t>
            </a:r>
            <a:r>
              <a:rPr lang="nl-NL" sz="3000" dirty="0"/>
              <a:t> </a:t>
            </a:r>
            <a:r>
              <a:rPr lang="nl-NL" sz="3000" dirty="0" err="1"/>
              <a:t>outbreak</a:t>
            </a:r>
            <a:r>
              <a:rPr lang="nl-NL" sz="3000" dirty="0"/>
              <a:t>?</a:t>
            </a:r>
            <a:endParaRPr lang="en-NL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C2EAD-FFBE-254D-8B88-6086970D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26" y="1197850"/>
            <a:ext cx="2569691" cy="2569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F42B8-6FE8-1746-B4A4-455AA987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038411">
            <a:off x="8304485" y="2762449"/>
            <a:ext cx="191061" cy="266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4FD8F-8BC5-4243-B7F2-C26582C4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927359">
            <a:off x="7794836" y="1720687"/>
            <a:ext cx="191061" cy="266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9DDA5D-1E17-D745-873B-C950F8D1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71389">
            <a:off x="6243208" y="1666736"/>
            <a:ext cx="191061" cy="266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3FEEB-FBCD-034B-A802-4B73797B9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038411">
            <a:off x="7019641" y="2782606"/>
            <a:ext cx="191061" cy="266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8CB61-1851-3547-A410-7C2CE638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038411">
            <a:off x="6359270" y="2660821"/>
            <a:ext cx="111919" cy="155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A425D-B99F-704F-A4A3-53AF107D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64561">
            <a:off x="8357244" y="2056039"/>
            <a:ext cx="338797" cy="471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9342F9-40EC-BC46-A2B6-53CD706A2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27629">
            <a:off x="5671905" y="2349901"/>
            <a:ext cx="246275" cy="360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CCF2E8-EFBC-974D-8918-57D36656D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81438">
            <a:off x="6975349" y="2963309"/>
            <a:ext cx="151356" cy="210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A0C300-9B62-7E4C-91E4-A5FEAFDDC533}"/>
              </a:ext>
            </a:extLst>
          </p:cNvPr>
          <p:cNvSpPr txBox="1"/>
          <p:nvPr/>
        </p:nvSpPr>
        <p:spPr>
          <a:xfrm>
            <a:off x="6444518" y="1383082"/>
            <a:ext cx="1570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</a:t>
            </a:r>
            <a:r>
              <a:rPr lang="en-NL" sz="1350" dirty="0"/>
              <a:t>egional hospital</a:t>
            </a:r>
          </a:p>
        </p:txBody>
      </p:sp>
      <p:pic>
        <p:nvPicPr>
          <p:cNvPr id="2050" name="Picture 2" descr="Bacterial Resistance to Antibiotics">
            <a:extLst>
              <a:ext uri="{FF2B5EF4-FFF2-40B4-BE49-F238E27FC236}">
                <a16:creationId xmlns:a16="http://schemas.microsoft.com/office/drawing/2014/main" id="{F222F1EA-C1E3-4447-A091-B2468F06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61" y="3422844"/>
            <a:ext cx="1570853" cy="157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EDC3-17DA-534C-896E-5ED6412F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</a:t>
            </a:r>
            <a:r>
              <a:rPr lang="nl-NL" dirty="0"/>
              <a:t> </a:t>
            </a:r>
            <a:r>
              <a:rPr lang="nl-NL" dirty="0" err="1"/>
              <a:t>hospital</a:t>
            </a:r>
            <a:r>
              <a:rPr lang="nl-NL" dirty="0"/>
              <a:t> </a:t>
            </a:r>
            <a:r>
              <a:rPr lang="nl-NL" dirty="0" err="1"/>
              <a:t>outbreak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C2AC-718E-1A4E-961D-AA67E6A8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err="1"/>
              <a:t>Various</a:t>
            </a:r>
            <a:r>
              <a:rPr lang="nl-NL" sz="2000" dirty="0"/>
              <a:t> different </a:t>
            </a:r>
            <a:r>
              <a:rPr lang="nl-NL" sz="2000" dirty="0" err="1"/>
              <a:t>strains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0B235-BFFF-9744-8454-3FB6BDDDD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7" t="13295" r="8151" b="8694"/>
          <a:stretch/>
        </p:blipFill>
        <p:spPr>
          <a:xfrm>
            <a:off x="3670950" y="773635"/>
            <a:ext cx="4381962" cy="3789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CD069-0C52-EC49-BFE1-1E85EBA66BB8}"/>
              </a:ext>
            </a:extLst>
          </p:cNvPr>
          <p:cNvSpPr txBox="1"/>
          <p:nvPr/>
        </p:nvSpPr>
        <p:spPr>
          <a:xfrm>
            <a:off x="6812054" y="463721"/>
            <a:ext cx="360433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1" dirty="0">
                <a:solidFill>
                  <a:srgbClr val="FF0000"/>
                </a:solidFill>
              </a:rPr>
              <a:t>R</a:t>
            </a:r>
            <a:r>
              <a:rPr lang="en-NL" sz="1801" dirty="0">
                <a:solidFill>
                  <a:srgbClr val="FF0000"/>
                </a:solidFill>
              </a:rPr>
              <a:t>egional hospital</a:t>
            </a:r>
            <a:r>
              <a:rPr lang="en-NL" sz="1801" dirty="0">
                <a:solidFill>
                  <a:srgbClr val="00B050"/>
                </a:solidFill>
              </a:rPr>
              <a:t> </a:t>
            </a:r>
          </a:p>
          <a:p>
            <a:r>
              <a:rPr lang="en-NL" sz="1801" dirty="0">
                <a:solidFill>
                  <a:srgbClr val="00B050"/>
                </a:solidFill>
              </a:rPr>
              <a:t>MUMC+</a:t>
            </a:r>
          </a:p>
        </p:txBody>
      </p:sp>
    </p:spTree>
    <p:extLst>
      <p:ext uri="{BB962C8B-B14F-4D97-AF65-F5344CB8AC3E}">
        <p14:creationId xmlns:p14="http://schemas.microsoft.com/office/powerpoint/2010/main" val="336170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9E55-6286-6647-9E42-2BF93A8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Multidrug </a:t>
            </a:r>
            <a:r>
              <a:rPr lang="nl-NL" dirty="0" err="1"/>
              <a:t>resistance</a:t>
            </a:r>
            <a:r>
              <a:rPr lang="nl-NL" dirty="0"/>
              <a:t> </a:t>
            </a:r>
            <a:r>
              <a:rPr lang="nl-NL" dirty="0" err="1"/>
              <a:t>plasmids</a:t>
            </a:r>
            <a:r>
              <a:rPr lang="nl-NL" dirty="0"/>
              <a:t>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73D7-9E34-C34D-ABFE-A0196DB5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err="1"/>
              <a:t>MinION</a:t>
            </a:r>
            <a:r>
              <a:rPr lang="nl-NL" sz="2000" dirty="0"/>
              <a:t> </a:t>
            </a:r>
            <a:r>
              <a:rPr lang="nl-NL" sz="2000" dirty="0" err="1"/>
              <a:t>sequencing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4 different </a:t>
            </a:r>
            <a:r>
              <a:rPr lang="nl-NL" sz="2000" dirty="0" err="1"/>
              <a:t>plasmids</a:t>
            </a:r>
            <a:r>
              <a:rPr lang="nl-NL" sz="2000" dirty="0"/>
              <a:t> found</a:t>
            </a:r>
          </a:p>
          <a:p>
            <a:endParaRPr lang="nl-NL" sz="2000" dirty="0"/>
          </a:p>
          <a:p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dense</a:t>
            </a:r>
            <a:r>
              <a:rPr lang="nl-NL" sz="2000" dirty="0"/>
              <a:t> </a:t>
            </a:r>
            <a:r>
              <a:rPr lang="nl-NL" sz="2000" dirty="0" err="1"/>
              <a:t>resistance</a:t>
            </a:r>
            <a:r>
              <a:rPr lang="nl-NL" sz="2000" dirty="0"/>
              <a:t> </a:t>
            </a:r>
            <a:r>
              <a:rPr lang="nl-NL" sz="2000" dirty="0" err="1"/>
              <a:t>region</a:t>
            </a:r>
            <a:r>
              <a:rPr lang="nl-NL" sz="2000" dirty="0"/>
              <a:t> </a:t>
            </a:r>
          </a:p>
          <a:p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C1655-50F5-384D-83FA-EBFA46168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5" r="19609"/>
          <a:stretch/>
        </p:blipFill>
        <p:spPr>
          <a:xfrm>
            <a:off x="4383391" y="980442"/>
            <a:ext cx="4017549" cy="31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C421-8D9D-9046-BE88-3EB5ABE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 </a:t>
            </a:r>
            <a:r>
              <a:rPr lang="nl-NL" dirty="0" err="1"/>
              <a:t>multi</a:t>
            </a:r>
            <a:r>
              <a:rPr lang="nl-NL" dirty="0"/>
              <a:t>-drug </a:t>
            </a:r>
            <a:r>
              <a:rPr lang="nl-NL" dirty="0" err="1"/>
              <a:t>resistance</a:t>
            </a:r>
            <a:r>
              <a:rPr lang="nl-NL" dirty="0"/>
              <a:t> </a:t>
            </a:r>
            <a:r>
              <a:rPr lang="nl-NL" dirty="0" err="1"/>
              <a:t>region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0BA9-8507-1946-8CC3-84929F3A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000" dirty="0"/>
              <a:t>Screen </a:t>
            </a:r>
            <a:r>
              <a:rPr lang="nl-NL" sz="3000" dirty="0" err="1"/>
              <a:t>all</a:t>
            </a:r>
            <a:r>
              <a:rPr lang="nl-NL" sz="3000" dirty="0"/>
              <a:t> </a:t>
            </a:r>
            <a:r>
              <a:rPr lang="nl-NL" sz="3000" dirty="0" err="1"/>
              <a:t>local</a:t>
            </a:r>
            <a:r>
              <a:rPr lang="nl-NL" sz="3000" dirty="0"/>
              <a:t> datasets </a:t>
            </a:r>
            <a:r>
              <a:rPr lang="nl-NL" sz="3000" dirty="0" err="1"/>
              <a:t>by</a:t>
            </a:r>
            <a:r>
              <a:rPr lang="nl-NL" sz="3000" dirty="0"/>
              <a:t> </a:t>
            </a:r>
            <a:r>
              <a:rPr lang="nl-NL" sz="3000" dirty="0" err="1"/>
              <a:t>mapping</a:t>
            </a:r>
            <a:r>
              <a:rPr lang="nl-NL" sz="3000" dirty="0"/>
              <a:t> </a:t>
            </a:r>
            <a:r>
              <a:rPr lang="nl-NL" sz="3000" dirty="0" err="1"/>
              <a:t>whole</a:t>
            </a:r>
            <a:r>
              <a:rPr lang="nl-NL" sz="3000" dirty="0"/>
              <a:t> </a:t>
            </a:r>
            <a:r>
              <a:rPr lang="nl-NL" sz="3000" dirty="0" err="1"/>
              <a:t>genome</a:t>
            </a:r>
            <a:r>
              <a:rPr lang="nl-NL" sz="3000" dirty="0"/>
              <a:t> </a:t>
            </a:r>
            <a:r>
              <a:rPr lang="nl-NL" sz="3000" dirty="0" err="1"/>
              <a:t>sequencing</a:t>
            </a:r>
            <a:r>
              <a:rPr lang="nl-NL" sz="3000" dirty="0"/>
              <a:t> </a:t>
            </a:r>
            <a:r>
              <a:rPr lang="nl-NL" sz="3000" dirty="0" err="1"/>
              <a:t>reads</a:t>
            </a:r>
            <a:r>
              <a:rPr lang="nl-NL" sz="3000" dirty="0"/>
              <a:t> </a:t>
            </a:r>
            <a:r>
              <a:rPr lang="nl-NL" sz="3000" dirty="0" err="1"/>
              <a:t>to</a:t>
            </a:r>
            <a:r>
              <a:rPr lang="nl-NL" sz="3000" dirty="0"/>
              <a:t> </a:t>
            </a:r>
            <a:r>
              <a:rPr lang="nl-NL" sz="3000" dirty="0" err="1"/>
              <a:t>reference</a:t>
            </a:r>
            <a:endParaRPr lang="nl-NL" sz="3000" dirty="0"/>
          </a:p>
          <a:p>
            <a:endParaRPr lang="nl-NL" sz="3000" dirty="0"/>
          </a:p>
          <a:p>
            <a:r>
              <a:rPr lang="nl-NL" sz="3000" dirty="0" err="1"/>
              <a:t>Compared</a:t>
            </a:r>
            <a:r>
              <a:rPr lang="nl-NL" sz="3000" dirty="0"/>
              <a:t> </a:t>
            </a:r>
            <a:r>
              <a:rPr lang="nl-NL" sz="3000" dirty="0" err="1"/>
              <a:t>to</a:t>
            </a:r>
            <a:r>
              <a:rPr lang="nl-NL" sz="3000" dirty="0"/>
              <a:t> </a:t>
            </a:r>
            <a:r>
              <a:rPr lang="nl-NL" sz="3000" dirty="0" err="1"/>
              <a:t>representative</a:t>
            </a:r>
            <a:r>
              <a:rPr lang="nl-NL" sz="3000"/>
              <a:t> dataset </a:t>
            </a:r>
            <a:r>
              <a:rPr lang="nl-NL" sz="3000" dirty="0"/>
              <a:t>of 1800 </a:t>
            </a:r>
            <a:r>
              <a:rPr lang="nl-NL" sz="3000" dirty="0" err="1"/>
              <a:t>multidrug</a:t>
            </a:r>
            <a:r>
              <a:rPr lang="nl-NL" sz="3000" dirty="0"/>
              <a:t> </a:t>
            </a:r>
            <a:r>
              <a:rPr lang="nl-NL" sz="3000" dirty="0" err="1"/>
              <a:t>resistant</a:t>
            </a:r>
            <a:r>
              <a:rPr lang="nl-NL" sz="3000" dirty="0"/>
              <a:t> </a:t>
            </a:r>
            <a:r>
              <a:rPr lang="nl-NL" sz="3000" dirty="0" err="1"/>
              <a:t>strains</a:t>
            </a:r>
            <a:r>
              <a:rPr lang="nl-NL" sz="3000" dirty="0"/>
              <a:t> in </a:t>
            </a:r>
            <a:r>
              <a:rPr lang="nl-NL" sz="3000" dirty="0" err="1"/>
              <a:t>the</a:t>
            </a:r>
            <a:r>
              <a:rPr lang="nl-NL" sz="3000" dirty="0"/>
              <a:t> Netherlands</a:t>
            </a:r>
          </a:p>
          <a:p>
            <a:endParaRPr lang="nl-NL" sz="3000" dirty="0"/>
          </a:p>
          <a:p>
            <a:r>
              <a:rPr lang="nl-NL" sz="1000" dirty="0" err="1"/>
              <a:t>Based</a:t>
            </a:r>
            <a:r>
              <a:rPr lang="nl-NL" sz="1000" dirty="0"/>
              <a:t> on </a:t>
            </a:r>
            <a:r>
              <a:rPr lang="nl-NL" sz="1000" dirty="0" err="1"/>
              <a:t>Tetyper</a:t>
            </a:r>
            <a:r>
              <a:rPr lang="nl-NL" sz="1000" dirty="0"/>
              <a:t> (</a:t>
            </a:r>
            <a:r>
              <a:rPr lang="nl-NL" sz="1000" dirty="0" err="1"/>
              <a:t>https</a:t>
            </a:r>
            <a:r>
              <a:rPr lang="nl-NL" sz="1000" dirty="0"/>
              <a:t>://</a:t>
            </a:r>
            <a:r>
              <a:rPr lang="nl-NL" sz="1000" dirty="0" err="1"/>
              <a:t>github.com</a:t>
            </a:r>
            <a:r>
              <a:rPr lang="nl-NL" sz="1000" dirty="0"/>
              <a:t>/</a:t>
            </a:r>
            <a:r>
              <a:rPr lang="nl-NL" sz="1000" dirty="0" err="1"/>
              <a:t>aesheppard</a:t>
            </a:r>
            <a:r>
              <a:rPr lang="nl-NL" sz="1000" dirty="0"/>
              <a:t>/</a:t>
            </a:r>
            <a:r>
              <a:rPr lang="nl-NL" sz="1000" dirty="0" err="1"/>
              <a:t>TETyper</a:t>
            </a:r>
            <a:r>
              <a:rPr lang="nl-NL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32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8584-33E5-2B4E-801A-EE017207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72000"/>
            <a:ext cx="3432205" cy="2720310"/>
          </a:xfrm>
        </p:spPr>
        <p:txBody>
          <a:bodyPr/>
          <a:lstStyle/>
          <a:p>
            <a:r>
              <a:rPr lang="nl-NL" sz="2000" dirty="0"/>
              <a:t>23 / 1800 cluster </a:t>
            </a:r>
            <a:r>
              <a:rPr lang="nl-NL" sz="2000" dirty="0" err="1"/>
              <a:t>very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our</a:t>
            </a:r>
            <a:r>
              <a:rPr lang="nl-NL" sz="2000" dirty="0"/>
              <a:t> </a:t>
            </a:r>
            <a:r>
              <a:rPr lang="nl-NL" sz="2000" dirty="0" err="1"/>
              <a:t>reference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A0DDC-F56D-8F40-8FD3-AC348264BE2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3"/>
          <a:stretch/>
        </p:blipFill>
        <p:spPr bwMode="auto">
          <a:xfrm>
            <a:off x="3792205" y="453454"/>
            <a:ext cx="4991795" cy="403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0">
            <a:extLst>
              <a:ext uri="{FF2B5EF4-FFF2-40B4-BE49-F238E27FC236}">
                <a16:creationId xmlns:a16="http://schemas.microsoft.com/office/drawing/2014/main" id="{997D320B-C8FA-834A-B569-845867A35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3278" r="9019" b="58901"/>
          <a:stretch/>
        </p:blipFill>
        <p:spPr bwMode="auto">
          <a:xfrm>
            <a:off x="983849" y="1946722"/>
            <a:ext cx="2092960" cy="124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2">
            <a:extLst>
              <a:ext uri="{FF2B5EF4-FFF2-40B4-BE49-F238E27FC236}">
                <a16:creationId xmlns:a16="http://schemas.microsoft.com/office/drawing/2014/main" id="{F71638FD-0F27-CB41-A660-CBB693219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6" t="49755" r="66337" b="32288"/>
          <a:stretch/>
        </p:blipFill>
        <p:spPr bwMode="auto">
          <a:xfrm>
            <a:off x="1578088" y="3195141"/>
            <a:ext cx="105697" cy="49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3">
            <a:extLst>
              <a:ext uri="{FF2B5EF4-FFF2-40B4-BE49-F238E27FC236}">
                <a16:creationId xmlns:a16="http://schemas.microsoft.com/office/drawing/2014/main" id="{503EFEBF-4A94-5E40-B2EC-A1E647EF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2" t="51218" r="50333" b="8463"/>
          <a:stretch>
            <a:fillRect/>
          </a:stretch>
        </p:blipFill>
        <p:spPr bwMode="auto">
          <a:xfrm>
            <a:off x="1858459" y="3194150"/>
            <a:ext cx="227846" cy="11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4">
            <a:extLst>
              <a:ext uri="{FF2B5EF4-FFF2-40B4-BE49-F238E27FC236}">
                <a16:creationId xmlns:a16="http://schemas.microsoft.com/office/drawing/2014/main" id="{23557CB7-21F7-EB4D-87D2-D0C57C89B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9" t="53440" r="43056" b="26340"/>
          <a:stretch/>
        </p:blipFill>
        <p:spPr bwMode="auto">
          <a:xfrm>
            <a:off x="2170629" y="3205731"/>
            <a:ext cx="99929" cy="5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5">
            <a:extLst>
              <a:ext uri="{FF2B5EF4-FFF2-40B4-BE49-F238E27FC236}">
                <a16:creationId xmlns:a16="http://schemas.microsoft.com/office/drawing/2014/main" id="{28FAEFE6-2ACF-294F-8B74-44D0A2096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9" t="51105" r="29684" b="27524"/>
          <a:stretch/>
        </p:blipFill>
        <p:spPr bwMode="auto">
          <a:xfrm>
            <a:off x="2457486" y="3205731"/>
            <a:ext cx="123270" cy="59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6">
            <a:extLst>
              <a:ext uri="{FF2B5EF4-FFF2-40B4-BE49-F238E27FC236}">
                <a16:creationId xmlns:a16="http://schemas.microsoft.com/office/drawing/2014/main" id="{11617035-D877-8349-9FC3-A0EB95B05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2" t="51524" r="19049" b="19260"/>
          <a:stretch/>
        </p:blipFill>
        <p:spPr bwMode="auto">
          <a:xfrm>
            <a:off x="2706049" y="3205731"/>
            <a:ext cx="123270" cy="80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FDC54-28A6-4847-BC26-DC2E2C98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mapping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491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6020-344E-904C-B71A-3A51755C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Wrapping</a:t>
            </a:r>
            <a:r>
              <a:rPr lang="nl-NL" dirty="0"/>
              <a:t>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0BF7-4E2A-8A47-8F3F-07E33B27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Spread of </a:t>
            </a:r>
            <a:r>
              <a:rPr lang="nl-NL" dirty="0" err="1"/>
              <a:t>antimicrobial</a:t>
            </a:r>
            <a:r>
              <a:rPr lang="nl-NL" dirty="0"/>
              <a:t> </a:t>
            </a:r>
            <a:r>
              <a:rPr lang="nl-NL" dirty="0" err="1"/>
              <a:t>resistance</a:t>
            </a:r>
            <a:r>
              <a:rPr lang="nl-NL" dirty="0"/>
              <a:t> in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hospitals</a:t>
            </a:r>
            <a:r>
              <a:rPr lang="nl-NL" dirty="0"/>
              <a:t> are on different levels:</a:t>
            </a:r>
          </a:p>
          <a:p>
            <a:pPr lvl="1"/>
            <a:r>
              <a:rPr lang="nl-NL" dirty="0"/>
              <a:t>1. spread of </a:t>
            </a:r>
            <a:r>
              <a:rPr lang="nl-NL" dirty="0" err="1"/>
              <a:t>bacteria</a:t>
            </a:r>
            <a:endParaRPr lang="nl-NL" dirty="0"/>
          </a:p>
          <a:p>
            <a:pPr lvl="1"/>
            <a:r>
              <a:rPr lang="nl-NL" dirty="0"/>
              <a:t>2. spread of </a:t>
            </a:r>
            <a:r>
              <a:rPr lang="nl-NL" dirty="0" err="1"/>
              <a:t>plasmids</a:t>
            </a:r>
            <a:endParaRPr lang="nl-NL" dirty="0"/>
          </a:p>
          <a:p>
            <a:pPr lvl="1"/>
            <a:r>
              <a:rPr lang="nl-NL" dirty="0"/>
              <a:t>3. spread of </a:t>
            </a:r>
            <a:r>
              <a:rPr lang="nl-NL" dirty="0" err="1"/>
              <a:t>transposon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141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977A-37C3-6448-AF5A-A1BA1F13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49C2-7473-234E-BA66-F0CF136E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1162311"/>
      </p:ext>
    </p:extLst>
  </p:cSld>
  <p:clrMapOvr>
    <a:masterClrMapping/>
  </p:clrMapOvr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197</Words>
  <Application>Microsoft Macintosh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Grande</vt:lpstr>
      <vt:lpstr>Maastricht University</vt:lpstr>
      <vt:lpstr>Dissemination of a mosaic transposon carrying fourteen different antimicrobial resistance genes driven by a polyclonal outbreak in two hospitals.</vt:lpstr>
      <vt:lpstr>PowerPoint Presentation</vt:lpstr>
      <vt:lpstr>Inter hospital outbreak?</vt:lpstr>
      <vt:lpstr>Multidrug resistance plasmids found</vt:lpstr>
      <vt:lpstr>Same multi-drug resistance region?</vt:lpstr>
      <vt:lpstr>Reference mapping</vt:lpstr>
      <vt:lpstr>Wrapping up</vt:lpstr>
      <vt:lpstr>Thank you!</vt:lpstr>
    </vt:vector>
  </TitlesOfParts>
  <Manager/>
  <Company>Maastricht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cp:keywords/>
  <dc:description/>
  <cp:lastModifiedBy>Casper Jamin</cp:lastModifiedBy>
  <cp:revision>77</cp:revision>
  <cp:lastPrinted>2019-09-30T09:24:31Z</cp:lastPrinted>
  <dcterms:created xsi:type="dcterms:W3CDTF">2016-01-20T13:07:02Z</dcterms:created>
  <dcterms:modified xsi:type="dcterms:W3CDTF">2020-10-09T09:23:29Z</dcterms:modified>
  <cp:category/>
</cp:coreProperties>
</file>