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2"/>
  </p:notesMasterIdLst>
  <p:handoutMasterIdLst>
    <p:handoutMasterId r:id="rId23"/>
  </p:handout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81" r:id="rId13"/>
    <p:sldId id="283" r:id="rId14"/>
    <p:sldId id="276" r:id="rId15"/>
    <p:sldId id="277" r:id="rId16"/>
    <p:sldId id="278" r:id="rId17"/>
    <p:sldId id="279" r:id="rId18"/>
    <p:sldId id="280" r:id="rId19"/>
    <p:sldId id="282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Data Bricks</a:t>
            </a:r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Apache Spark in Azure Data bricks - 2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533525" y="1825625"/>
            <a:ext cx="9826680" cy="4351338"/>
          </a:xfrm>
        </p:spPr>
        <p:txBody>
          <a:bodyPr>
            <a:normAutofit/>
          </a:bodyPr>
          <a:lstStyle/>
          <a:p>
            <a:r>
              <a:rPr lang="en-US" dirty="0"/>
              <a:t>Workspace for Collaboration</a:t>
            </a:r>
          </a:p>
          <a:p>
            <a:pPr lvl="1"/>
            <a:r>
              <a:rPr lang="en-US" dirty="0"/>
              <a:t>Determine how to use data with easy data exploration</a:t>
            </a:r>
          </a:p>
          <a:p>
            <a:pPr lvl="1"/>
            <a:r>
              <a:rPr lang="en-US" dirty="0"/>
              <a:t>Document the progress in notebook</a:t>
            </a:r>
          </a:p>
          <a:p>
            <a:pPr lvl="1"/>
            <a:r>
              <a:rPr lang="en-US" dirty="0"/>
              <a:t>Visualize data in few clicks</a:t>
            </a:r>
          </a:p>
          <a:p>
            <a:pPr lvl="1"/>
            <a:r>
              <a:rPr lang="en-US" dirty="0"/>
              <a:t>Interactive dashboards to create dynamic reports</a:t>
            </a:r>
          </a:p>
          <a:p>
            <a:pPr lvl="1"/>
            <a:r>
              <a:rPr lang="en-US" dirty="0"/>
              <a:t>Interact with data simultaneously using Spark</a:t>
            </a:r>
          </a:p>
        </p:txBody>
      </p:sp>
    </p:spTree>
    <p:extLst>
      <p:ext uri="{BB962C8B-B14F-4D97-AF65-F5344CB8AC3E}">
        <p14:creationId xmlns:p14="http://schemas.microsoft.com/office/powerpoint/2010/main" val="2177634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Workspace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533525" y="1825625"/>
            <a:ext cx="9826680" cy="4351338"/>
          </a:xfrm>
        </p:spPr>
        <p:txBody>
          <a:bodyPr>
            <a:normAutofit/>
          </a:bodyPr>
          <a:lstStyle/>
          <a:p>
            <a:r>
              <a:rPr lang="en-US" dirty="0"/>
              <a:t>An environment for accessing all </a:t>
            </a:r>
            <a:r>
              <a:rPr lang="en-US" dirty="0" err="1"/>
              <a:t>databricks</a:t>
            </a:r>
            <a:r>
              <a:rPr lang="en-US" dirty="0"/>
              <a:t> assets</a:t>
            </a:r>
          </a:p>
          <a:p>
            <a:r>
              <a:rPr lang="en-US" dirty="0"/>
              <a:t>The workspace organizes objects into folders and provides access to data and other computational resources</a:t>
            </a:r>
          </a:p>
          <a:p>
            <a:r>
              <a:rPr lang="en-US" dirty="0"/>
              <a:t>Workspace can be managed through Workspace UI, Databricks CLI and Databricks REST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3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533525" y="1825625"/>
            <a:ext cx="982668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Databricks cluster is a set of computational resources and configurations on which you need can run data engineering, data science and data analytics workloads such as streaming and ad-hoc analytics and machine learning</a:t>
            </a:r>
          </a:p>
          <a:p>
            <a:pPr algn="just"/>
            <a:r>
              <a:rPr lang="en-US" dirty="0"/>
              <a:t>There are two types of Clusters</a:t>
            </a:r>
          </a:p>
          <a:p>
            <a:pPr lvl="1" algn="just"/>
            <a:r>
              <a:rPr lang="en-US" dirty="0"/>
              <a:t>Interactive clusters can be manually created, restarted and terminate. Such clusters can be shared among multiple users to do interactive analysis</a:t>
            </a:r>
          </a:p>
          <a:p>
            <a:pPr lvl="1" algn="just"/>
            <a:r>
              <a:rPr lang="en-US" dirty="0"/>
              <a:t>Automated cluster which will be created automatically when a job is run and terminated as soon as job is completed</a:t>
            </a:r>
          </a:p>
        </p:txBody>
      </p:sp>
    </p:spTree>
    <p:extLst>
      <p:ext uri="{BB962C8B-B14F-4D97-AF65-F5344CB8AC3E}">
        <p14:creationId xmlns:p14="http://schemas.microsoft.com/office/powerpoint/2010/main" val="2810321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Workload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533525" y="1825625"/>
            <a:ext cx="982668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There are two types of Workloads that Databricks support</a:t>
            </a:r>
          </a:p>
          <a:p>
            <a:pPr lvl="1" algn="just"/>
            <a:r>
              <a:rPr lang="en-US" dirty="0"/>
              <a:t>Data Engineering – An automated workload that runs on automated cluster which the Databricks job scheduler creates for each workload</a:t>
            </a:r>
          </a:p>
          <a:p>
            <a:pPr lvl="1" algn="just"/>
            <a:r>
              <a:rPr lang="en-US" dirty="0"/>
              <a:t>Data Analytics – An interactive workload that runs on interactive cluster within Azure Databricks notebook. Running a job on existing automated cluster is also treated as interactive workload</a:t>
            </a:r>
          </a:p>
        </p:txBody>
      </p:sp>
    </p:spTree>
    <p:extLst>
      <p:ext uri="{BB962C8B-B14F-4D97-AF65-F5344CB8AC3E}">
        <p14:creationId xmlns:p14="http://schemas.microsoft.com/office/powerpoint/2010/main" val="2456691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Notebook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533525" y="1825625"/>
            <a:ext cx="982668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Web based interface to a document that contains runnable code, visualizations and narrative</a:t>
            </a:r>
          </a:p>
          <a:p>
            <a:r>
              <a:rPr lang="en-US" dirty="0"/>
              <a:t>Following are the features of notebook</a:t>
            </a:r>
          </a:p>
          <a:p>
            <a:pPr lvl="1"/>
            <a:r>
              <a:rPr lang="en-US" dirty="0"/>
              <a:t>Manage notebooks</a:t>
            </a:r>
          </a:p>
          <a:p>
            <a:pPr lvl="1"/>
            <a:r>
              <a:rPr lang="en-US" dirty="0"/>
              <a:t>Notebook-scoped python libraries</a:t>
            </a:r>
          </a:p>
          <a:p>
            <a:pPr lvl="1"/>
            <a:r>
              <a:rPr lang="en-US" dirty="0"/>
              <a:t>Visualizations</a:t>
            </a:r>
          </a:p>
          <a:p>
            <a:pPr lvl="1"/>
            <a:r>
              <a:rPr lang="en-US" dirty="0"/>
              <a:t>Dashboards</a:t>
            </a:r>
          </a:p>
          <a:p>
            <a:pPr lvl="1"/>
            <a:r>
              <a:rPr lang="en-US" dirty="0"/>
              <a:t>Widgets</a:t>
            </a:r>
          </a:p>
          <a:p>
            <a:pPr lvl="1"/>
            <a:r>
              <a:rPr lang="en-US" dirty="0"/>
              <a:t>Workflows</a:t>
            </a:r>
          </a:p>
          <a:p>
            <a:pPr lvl="1"/>
            <a:r>
              <a:rPr lang="en-US" dirty="0"/>
              <a:t>Jobs</a:t>
            </a:r>
          </a:p>
        </p:txBody>
      </p:sp>
    </p:spTree>
    <p:extLst>
      <p:ext uri="{BB962C8B-B14F-4D97-AF65-F5344CB8AC3E}">
        <p14:creationId xmlns:p14="http://schemas.microsoft.com/office/powerpoint/2010/main" val="3772743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533525" y="1825625"/>
            <a:ext cx="9826680" cy="4351338"/>
          </a:xfrm>
        </p:spPr>
        <p:txBody>
          <a:bodyPr>
            <a:normAutofit/>
          </a:bodyPr>
          <a:lstStyle/>
          <a:p>
            <a:r>
              <a:rPr lang="en-US" dirty="0"/>
              <a:t>Dashboards allow to visualize data from notebook output and share them in a presentable format</a:t>
            </a:r>
          </a:p>
          <a:p>
            <a:r>
              <a:rPr lang="en-US" dirty="0"/>
              <a:t>Dashboard doesn’t provide live view of data from the dashboard. It needs to be refreshed in specific intervals and the refresh can be scheduled through notebook </a:t>
            </a:r>
          </a:p>
        </p:txBody>
      </p:sp>
    </p:spTree>
    <p:extLst>
      <p:ext uri="{BB962C8B-B14F-4D97-AF65-F5344CB8AC3E}">
        <p14:creationId xmlns:p14="http://schemas.microsoft.com/office/powerpoint/2010/main" val="606902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Libraries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533525" y="1825625"/>
            <a:ext cx="9826680" cy="4351338"/>
          </a:xfrm>
        </p:spPr>
        <p:txBody>
          <a:bodyPr>
            <a:normAutofit/>
          </a:bodyPr>
          <a:lstStyle/>
          <a:p>
            <a:r>
              <a:rPr lang="en-US" dirty="0"/>
              <a:t>Libraries can be installed to make external code(locally-built or third-party) available to notebooks and jobs that run on cluster</a:t>
            </a:r>
          </a:p>
          <a:p>
            <a:r>
              <a:rPr lang="en-US" dirty="0"/>
              <a:t>Azure Databricks supports three types of library modes</a:t>
            </a:r>
          </a:p>
          <a:p>
            <a:pPr lvl="1"/>
            <a:r>
              <a:rPr lang="en-US" dirty="0"/>
              <a:t>Workspace library</a:t>
            </a:r>
          </a:p>
          <a:p>
            <a:pPr lvl="2"/>
            <a:r>
              <a:rPr lang="en-US" dirty="0"/>
              <a:t>Has same attributes as that of Cluster installed library, plus its path in workspace</a:t>
            </a:r>
          </a:p>
          <a:p>
            <a:pPr lvl="2"/>
            <a:r>
              <a:rPr lang="en-US" dirty="0"/>
              <a:t>A template from which cluster installed library can be created – shared path or user folders</a:t>
            </a:r>
          </a:p>
          <a:p>
            <a:pPr lvl="1"/>
            <a:r>
              <a:rPr lang="en-US" dirty="0"/>
              <a:t>Cluster Installed library</a:t>
            </a:r>
          </a:p>
          <a:p>
            <a:pPr lvl="1"/>
            <a:r>
              <a:rPr lang="en-US" dirty="0"/>
              <a:t>Notebook-scoped library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45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Databricks File System (DBFS)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533525" y="1825625"/>
            <a:ext cx="9826680" cy="4351338"/>
          </a:xfrm>
        </p:spPr>
        <p:txBody>
          <a:bodyPr>
            <a:normAutofit/>
          </a:bodyPr>
          <a:lstStyle/>
          <a:p>
            <a:r>
              <a:rPr lang="en-US" dirty="0"/>
              <a:t>Distributed file system mounted into Azure Databricks workspace and available across all clusters</a:t>
            </a:r>
          </a:p>
          <a:p>
            <a:r>
              <a:rPr lang="en-US" dirty="0"/>
              <a:t>Abstraction on top scalable object storage</a:t>
            </a:r>
          </a:p>
          <a:p>
            <a:r>
              <a:rPr lang="en-US" dirty="0"/>
              <a:t>Following are the benefits</a:t>
            </a:r>
          </a:p>
          <a:p>
            <a:pPr lvl="1"/>
            <a:r>
              <a:rPr lang="en-US" dirty="0"/>
              <a:t>Allows to mount storage objects and hence makes data access seamless without requiring storage credentials</a:t>
            </a:r>
          </a:p>
          <a:p>
            <a:pPr lvl="1"/>
            <a:r>
              <a:rPr lang="en-US" dirty="0"/>
              <a:t>Allows to interact with directories and files  directly</a:t>
            </a:r>
          </a:p>
          <a:p>
            <a:pPr lvl="1"/>
            <a:r>
              <a:rPr lang="en-US" dirty="0"/>
              <a:t>Persist data to object storage and files remain even after terminating the cluster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925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Databases and Tables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533525" y="1825625"/>
            <a:ext cx="9826680" cy="4351338"/>
          </a:xfrm>
        </p:spPr>
        <p:txBody>
          <a:bodyPr>
            <a:normAutofit/>
          </a:bodyPr>
          <a:lstStyle/>
          <a:p>
            <a:r>
              <a:rPr lang="en-US" dirty="0"/>
              <a:t>Databricks database is a collection tables and table is a collection of structured data</a:t>
            </a:r>
          </a:p>
          <a:p>
            <a:r>
              <a:rPr lang="en-US" dirty="0"/>
              <a:t>There are two types of tables which are global and local. Global tables are available across all the clusters and local tables in a cluster are not accessible from other cluster</a:t>
            </a:r>
          </a:p>
          <a:p>
            <a:r>
              <a:rPr lang="en-US" dirty="0"/>
              <a:t>Tables can be queried using Spark API or Spark SQL</a:t>
            </a:r>
          </a:p>
          <a:p>
            <a:r>
              <a:rPr lang="en-US" dirty="0"/>
              <a:t>The data can be cached, filtered and can perform any type of operations supported by Apache Spark </a:t>
            </a:r>
            <a:r>
              <a:rPr lang="en-US" dirty="0" err="1"/>
              <a:t>Dataframes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538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Databricks Runtime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533525" y="1825625"/>
            <a:ext cx="9826680" cy="4351338"/>
          </a:xfrm>
        </p:spPr>
        <p:txBody>
          <a:bodyPr>
            <a:normAutofit/>
          </a:bodyPr>
          <a:lstStyle/>
          <a:p>
            <a:r>
              <a:rPr lang="en-US" dirty="0"/>
              <a:t>Set of core components that run on clusters</a:t>
            </a:r>
          </a:p>
          <a:p>
            <a:r>
              <a:rPr lang="en-US" dirty="0"/>
              <a:t>Several types of run times</a:t>
            </a:r>
          </a:p>
          <a:p>
            <a:pPr lvl="1"/>
            <a:r>
              <a:rPr lang="en-US" dirty="0"/>
              <a:t>Databricks Runtime</a:t>
            </a:r>
          </a:p>
          <a:p>
            <a:pPr lvl="1"/>
            <a:r>
              <a:rPr lang="en-US" dirty="0"/>
              <a:t>Databricks Runtime for Machine Learning</a:t>
            </a:r>
          </a:p>
          <a:p>
            <a:pPr lvl="1"/>
            <a:r>
              <a:rPr lang="en-US" dirty="0"/>
              <a:t>Databricks Runtime for Genomics</a:t>
            </a:r>
          </a:p>
          <a:p>
            <a:pPr lvl="1"/>
            <a:r>
              <a:rPr lang="en-US" dirty="0"/>
              <a:t>Databricks Light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321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Apache spark-based analytics platform optimized for Microsoft Azure cloud services</a:t>
            </a:r>
          </a:p>
          <a:p>
            <a:pPr lvl="0" algn="just"/>
            <a:r>
              <a:rPr lang="en-US" dirty="0"/>
              <a:t>Provides one-click setup, streamed workflow and provides interactive workspace between data scientists, data engineers and data analysts</a:t>
            </a:r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Authorization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533525" y="1825625"/>
            <a:ext cx="9826680" cy="4351338"/>
          </a:xfrm>
        </p:spPr>
        <p:txBody>
          <a:bodyPr>
            <a:normAutofit/>
          </a:bodyPr>
          <a:lstStyle/>
          <a:p>
            <a:r>
              <a:rPr lang="en-US" dirty="0"/>
              <a:t>User</a:t>
            </a:r>
          </a:p>
          <a:p>
            <a:r>
              <a:rPr lang="en-US" dirty="0"/>
              <a:t>Group</a:t>
            </a:r>
          </a:p>
          <a:p>
            <a:r>
              <a:rPr lang="en-US" dirty="0"/>
              <a:t>Access Control List</a:t>
            </a:r>
          </a:p>
        </p:txBody>
      </p:sp>
    </p:spTree>
    <p:extLst>
      <p:ext uri="{BB962C8B-B14F-4D97-AF65-F5344CB8AC3E}">
        <p14:creationId xmlns:p14="http://schemas.microsoft.com/office/powerpoint/2010/main" val="3867944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 Bricks Overview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F30DB2-8A93-4CF8-B344-D1430A9EF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8143" y="1682749"/>
            <a:ext cx="7749282" cy="4602679"/>
          </a:xfrm>
        </p:spPr>
      </p:pic>
    </p:spTree>
    <p:extLst>
      <p:ext uri="{BB962C8B-B14F-4D97-AF65-F5344CB8AC3E}">
        <p14:creationId xmlns:p14="http://schemas.microsoft.com/office/powerpoint/2010/main" val="312187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sources of data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533525" y="1825625"/>
            <a:ext cx="9826680" cy="4351338"/>
          </a:xfrm>
        </p:spPr>
        <p:txBody>
          <a:bodyPr/>
          <a:lstStyle/>
          <a:p>
            <a:r>
              <a:rPr lang="en-US" dirty="0"/>
              <a:t>Data analytics in Azure data bricks uses data from multiple sources:</a:t>
            </a:r>
          </a:p>
          <a:p>
            <a:pPr lvl="1"/>
            <a:r>
              <a:rPr lang="en-US" dirty="0"/>
              <a:t>Azure Data Lake</a:t>
            </a:r>
          </a:p>
          <a:p>
            <a:pPr lvl="1"/>
            <a:r>
              <a:rPr lang="en-US" dirty="0"/>
              <a:t>Azure Cosmos DB</a:t>
            </a:r>
          </a:p>
          <a:p>
            <a:pPr lvl="1"/>
            <a:r>
              <a:rPr lang="en-US" dirty="0"/>
              <a:t>Azure Blob storage</a:t>
            </a:r>
          </a:p>
          <a:p>
            <a:pPr lvl="1"/>
            <a:r>
              <a:rPr lang="en-US" dirty="0"/>
              <a:t>Azure SQL Data Warehouse</a:t>
            </a:r>
          </a:p>
          <a:p>
            <a:r>
              <a:rPr lang="en-US" dirty="0"/>
              <a:t>Data bricks converts the data into meaningful insights using Spark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9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bricks Pipeline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B2D313-010F-430A-A39C-CA1486BCA9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33525" y="1861165"/>
            <a:ext cx="9826625" cy="42802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01370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 Ecosystem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533525" y="1825625"/>
            <a:ext cx="9826680" cy="4351338"/>
          </a:xfrm>
        </p:spPr>
        <p:txBody>
          <a:bodyPr/>
          <a:lstStyle/>
          <a:p>
            <a:r>
              <a:rPr lang="en-US" dirty="0"/>
              <a:t>Comprises the complete open-source Apache spark cluster technologies and capabilities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E735A4-4B64-4B98-B498-35FC9020E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976562"/>
            <a:ext cx="7829550" cy="26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78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 Components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533525" y="1825625"/>
            <a:ext cx="982668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Spark SQL and Data frames </a:t>
            </a:r>
          </a:p>
          <a:p>
            <a:pPr lvl="1" algn="just"/>
            <a:r>
              <a:rPr lang="en-US" dirty="0"/>
              <a:t>Spark module for working with structured data. Data frame is a distributed collection of data organized in named columns</a:t>
            </a:r>
          </a:p>
          <a:p>
            <a:r>
              <a:rPr lang="en-US" dirty="0"/>
              <a:t>Streaming </a:t>
            </a:r>
          </a:p>
          <a:p>
            <a:pPr lvl="1"/>
            <a:r>
              <a:rPr lang="en-US" dirty="0"/>
              <a:t> Real time data processing and analytics which integrates HDFS, Flume and Kafka</a:t>
            </a:r>
          </a:p>
          <a:p>
            <a:r>
              <a:rPr lang="en-US" dirty="0" err="1"/>
              <a:t>MLlib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 Machine learning library consisting of common machine learning algorithms and utilities</a:t>
            </a:r>
          </a:p>
        </p:txBody>
      </p:sp>
    </p:spTree>
    <p:extLst>
      <p:ext uri="{BB962C8B-B14F-4D97-AF65-F5344CB8AC3E}">
        <p14:creationId xmlns:p14="http://schemas.microsoft.com/office/powerpoint/2010/main" val="2575509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 Components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533525" y="1825625"/>
            <a:ext cx="9826680" cy="4351338"/>
          </a:xfrm>
        </p:spPr>
        <p:txBody>
          <a:bodyPr>
            <a:normAutofit/>
          </a:bodyPr>
          <a:lstStyle/>
          <a:p>
            <a:r>
              <a:rPr lang="en-US" dirty="0" err="1"/>
              <a:t>GraphX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 Graph computation for broad scope use case of cognitive analytics</a:t>
            </a:r>
          </a:p>
          <a:p>
            <a:r>
              <a:rPr lang="en-US" dirty="0"/>
              <a:t>Spark Core API </a:t>
            </a:r>
          </a:p>
          <a:p>
            <a:pPr lvl="1"/>
            <a:r>
              <a:rPr lang="en-US" dirty="0"/>
              <a:t> Includes support for R, Python, Scala and Java</a:t>
            </a:r>
          </a:p>
        </p:txBody>
      </p:sp>
    </p:spTree>
    <p:extLst>
      <p:ext uri="{BB962C8B-B14F-4D97-AF65-F5344CB8AC3E}">
        <p14:creationId xmlns:p14="http://schemas.microsoft.com/office/powerpoint/2010/main" val="1464345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Apache Spark in Azure Data bricks - 1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533525" y="1825625"/>
            <a:ext cx="9826680" cy="4351338"/>
          </a:xfrm>
        </p:spPr>
        <p:txBody>
          <a:bodyPr>
            <a:normAutofit/>
          </a:bodyPr>
          <a:lstStyle/>
          <a:p>
            <a:r>
              <a:rPr lang="en-US" dirty="0"/>
              <a:t>Fully managed Apache Spark clusters</a:t>
            </a:r>
          </a:p>
          <a:p>
            <a:pPr lvl="1"/>
            <a:r>
              <a:rPr lang="en-US" dirty="0"/>
              <a:t>Create clusters in seconds</a:t>
            </a:r>
          </a:p>
          <a:p>
            <a:pPr lvl="1"/>
            <a:r>
              <a:rPr lang="en-US" dirty="0"/>
              <a:t>Dynamic auto scaling of clusters up and down including serverless clusters</a:t>
            </a:r>
          </a:p>
          <a:p>
            <a:pPr lvl="1"/>
            <a:r>
              <a:rPr lang="en-US" dirty="0"/>
              <a:t>Use clusters programmatically using REST APIs</a:t>
            </a:r>
          </a:p>
          <a:p>
            <a:pPr lvl="1"/>
            <a:r>
              <a:rPr lang="en-US" dirty="0"/>
              <a:t>Get instant access to latest Apache Spark features</a:t>
            </a:r>
          </a:p>
          <a:p>
            <a:r>
              <a:rPr lang="en-US" dirty="0"/>
              <a:t>Databricks Runtime</a:t>
            </a:r>
          </a:p>
          <a:p>
            <a:pPr lvl="1"/>
            <a:r>
              <a:rPr lang="en-US" dirty="0"/>
              <a:t>Azure cloud native built on top of Spark</a:t>
            </a:r>
          </a:p>
          <a:p>
            <a:pPr lvl="1"/>
            <a:r>
              <a:rPr lang="en-US" dirty="0"/>
              <a:t>Spark engine that is faster and performant through various optimizations at the I/O layer and processing layer (Databricks I/O)</a:t>
            </a:r>
          </a:p>
        </p:txBody>
      </p:sp>
    </p:spTree>
    <p:extLst>
      <p:ext uri="{BB962C8B-B14F-4D97-AF65-F5344CB8AC3E}">
        <p14:creationId xmlns:p14="http://schemas.microsoft.com/office/powerpoint/2010/main" val="3629369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slides.potx" id="{A839CB2D-CAF8-4C90-9E08-F1ACA2C5BDD5}" vid="{4C3DFA96-B4CF-43D6-AFA3-6C4764C0CD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1594</TotalTime>
  <Words>799</Words>
  <Application>Microsoft Office PowerPoint</Application>
  <PresentationFormat>Widescreen</PresentationFormat>
  <Paragraphs>100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Cambria</vt:lpstr>
      <vt:lpstr>Cloud skipper design template</vt:lpstr>
      <vt:lpstr>Azure Data Bricks</vt:lpstr>
      <vt:lpstr>Introduction</vt:lpstr>
      <vt:lpstr>Azure Data Bricks Overview</vt:lpstr>
      <vt:lpstr>Multiple sources of data</vt:lpstr>
      <vt:lpstr>Data bricks Pipeline</vt:lpstr>
      <vt:lpstr>Apache Spark Ecosystem</vt:lpstr>
      <vt:lpstr>Apache Spark Components</vt:lpstr>
      <vt:lpstr>Apache Spark Components (Contd…)</vt:lpstr>
      <vt:lpstr>Apache Spark in Azure Data bricks - 1</vt:lpstr>
      <vt:lpstr>Apache Spark in Azure Data bricks - 2</vt:lpstr>
      <vt:lpstr>Workspace</vt:lpstr>
      <vt:lpstr>Cluster</vt:lpstr>
      <vt:lpstr>Workload</vt:lpstr>
      <vt:lpstr>Notebook</vt:lpstr>
      <vt:lpstr>Dashboard</vt:lpstr>
      <vt:lpstr>Libraries</vt:lpstr>
      <vt:lpstr>Databricks File System (DBFS)</vt:lpstr>
      <vt:lpstr>Databases and Tables</vt:lpstr>
      <vt:lpstr>Databricks Runtime</vt:lpstr>
      <vt:lpstr>Authorization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Data Bricks</dc:title>
  <dc:creator>Prakash Gudipati (Byteridge Software Private Lim)</dc:creator>
  <cp:lastModifiedBy>Prakash Gudipati</cp:lastModifiedBy>
  <cp:revision>5</cp:revision>
  <dcterms:created xsi:type="dcterms:W3CDTF">2020-05-10T09:14:43Z</dcterms:created>
  <dcterms:modified xsi:type="dcterms:W3CDTF">2020-05-11T15:30:36Z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f42aa342-8706-4288-bd11-ebb85995028c_Enabled">
    <vt:lpwstr>True</vt:lpwstr>
  </property>
  <property fmtid="{D5CDD505-2E9C-101B-9397-08002B2CF9AE}" pid="13" name="MSIP_Label_f42aa342-8706-4288-bd11-ebb85995028c_SiteId">
    <vt:lpwstr>72f988bf-86f1-41af-91ab-2d7cd011db47</vt:lpwstr>
  </property>
  <property fmtid="{D5CDD505-2E9C-101B-9397-08002B2CF9AE}" pid="14" name="MSIP_Label_f42aa342-8706-4288-bd11-ebb85995028c_Owner">
    <vt:lpwstr>v-pragud@microsoft.com</vt:lpwstr>
  </property>
  <property fmtid="{D5CDD505-2E9C-101B-9397-08002B2CF9AE}" pid="15" name="MSIP_Label_f42aa342-8706-4288-bd11-ebb85995028c_SetDate">
    <vt:lpwstr>2020-05-10T15:06:31.8549678Z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ActionId">
    <vt:lpwstr>b40703dc-5288-42a5-b685-d13c40c78ca3</vt:lpwstr>
  </property>
  <property fmtid="{D5CDD505-2E9C-101B-9397-08002B2CF9AE}" pid="19" name="MSIP_Label_f42aa342-8706-4288-bd11-ebb85995028c_Extended_MSFT_Method">
    <vt:lpwstr>Automatic</vt:lpwstr>
  </property>
  <property fmtid="{D5CDD505-2E9C-101B-9397-08002B2CF9AE}" pid="20" name="Sensitivity">
    <vt:lpwstr>General</vt:lpwstr>
  </property>
</Properties>
</file>