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4"/>
  </p:sldMasterIdLst>
  <p:notesMasterIdLst>
    <p:notesMasterId r:id="rId42"/>
  </p:notesMasterIdLst>
  <p:sldIdLst>
    <p:sldId id="256" r:id="rId5"/>
    <p:sldId id="258" r:id="rId6"/>
    <p:sldId id="318" r:id="rId7"/>
    <p:sldId id="309" r:id="rId8"/>
    <p:sldId id="310" r:id="rId9"/>
    <p:sldId id="311" r:id="rId10"/>
    <p:sldId id="259" r:id="rId11"/>
    <p:sldId id="314" r:id="rId12"/>
    <p:sldId id="260" r:id="rId13"/>
    <p:sldId id="261" r:id="rId14"/>
    <p:sldId id="355" r:id="rId15"/>
    <p:sldId id="264" r:id="rId16"/>
    <p:sldId id="298" r:id="rId17"/>
    <p:sldId id="267" r:id="rId18"/>
    <p:sldId id="297" r:id="rId19"/>
    <p:sldId id="270" r:id="rId20"/>
    <p:sldId id="299" r:id="rId21"/>
    <p:sldId id="301" r:id="rId22"/>
    <p:sldId id="302" r:id="rId23"/>
    <p:sldId id="351" r:id="rId24"/>
    <p:sldId id="332" r:id="rId25"/>
    <p:sldId id="333" r:id="rId26"/>
    <p:sldId id="334" r:id="rId27"/>
    <p:sldId id="335" r:id="rId28"/>
    <p:sldId id="336" r:id="rId29"/>
    <p:sldId id="337" r:id="rId30"/>
    <p:sldId id="338" r:id="rId31"/>
    <p:sldId id="339" r:id="rId32"/>
    <p:sldId id="340" r:id="rId33"/>
    <p:sldId id="341" r:id="rId34"/>
    <p:sldId id="353" r:id="rId35"/>
    <p:sldId id="352" r:id="rId36"/>
    <p:sldId id="307" r:id="rId37"/>
    <p:sldId id="286" r:id="rId38"/>
    <p:sldId id="317" r:id="rId39"/>
    <p:sldId id="315" r:id="rId40"/>
    <p:sldId id="31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77A8C09-6D94-4C0C-A1B1-885498FCB228}">
          <p14:sldIdLst>
            <p14:sldId id="256"/>
            <p14:sldId id="258"/>
            <p14:sldId id="318"/>
            <p14:sldId id="309"/>
            <p14:sldId id="310"/>
            <p14:sldId id="311"/>
            <p14:sldId id="259"/>
            <p14:sldId id="314"/>
            <p14:sldId id="260"/>
            <p14:sldId id="261"/>
            <p14:sldId id="355"/>
            <p14:sldId id="264"/>
            <p14:sldId id="298"/>
            <p14:sldId id="267"/>
            <p14:sldId id="297"/>
            <p14:sldId id="270"/>
            <p14:sldId id="299"/>
            <p14:sldId id="301"/>
            <p14:sldId id="302"/>
            <p14:sldId id="351"/>
            <p14:sldId id="332"/>
            <p14:sldId id="333"/>
            <p14:sldId id="334"/>
            <p14:sldId id="335"/>
            <p14:sldId id="336"/>
            <p14:sldId id="337"/>
            <p14:sldId id="338"/>
            <p14:sldId id="339"/>
            <p14:sldId id="340"/>
            <p14:sldId id="341"/>
            <p14:sldId id="353"/>
            <p14:sldId id="352"/>
            <p14:sldId id="307"/>
            <p14:sldId id="286"/>
            <p14:sldId id="317"/>
            <p14:sldId id="315"/>
            <p14:sldId id="31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ayak Sharma (Byteridge)" initials="VS(" lastIdx="1" clrIdx="0">
    <p:extLst>
      <p:ext uri="{19B8F6BF-5375-455C-9EA6-DF929625EA0E}">
        <p15:presenceInfo xmlns:p15="http://schemas.microsoft.com/office/powerpoint/2012/main" userId="S-1-5-21-2146773085-903363285-719344707-152218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79381"/>
  </p:normalViewPr>
  <p:slideViewPr>
    <p:cSldViewPr snapToGrid="0">
      <p:cViewPr varScale="1">
        <p:scale>
          <a:sx n="54" d="100"/>
          <a:sy n="54" d="100"/>
        </p:scale>
        <p:origin x="228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A9A1F9-3531-4D6E-AE71-5B75FD9ABFB9}" type="datetimeFigureOut">
              <a:rPr lang="en-US" smtClean="0"/>
              <a:t>6/4/19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BA38A-DD32-450C-94BC-95ECF78C3A9A}" type="slidenum">
              <a:rPr lang="en-US" smtClean="0"/>
              <a:t>‹#›</a:t>
            </a:fld>
            <a:endParaRPr lang="en-US"/>
          </a:p>
        </p:txBody>
      </p:sp>
    </p:spTree>
    <p:extLst>
      <p:ext uri="{BB962C8B-B14F-4D97-AF65-F5344CB8AC3E}">
        <p14:creationId xmlns:p14="http://schemas.microsoft.com/office/powerpoint/2010/main" val="2862228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pedia.org/wiki/Reliability_(engineering)"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https://en.wikipedia.org/wiki/Maintainability" TargetMode="External"/><Relationship Id="rId5" Type="http://schemas.openxmlformats.org/officeDocument/2006/relationships/hyperlink" Target="https://en.wikipedia.org/wiki/Security" TargetMode="External"/><Relationship Id="rId4" Type="http://schemas.openxmlformats.org/officeDocument/2006/relationships/hyperlink" Target="https://en.wikipedia.org/wiki/Efficiency"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mountaingoatsoftware.com/sprint-backlo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would you typically</a:t>
            </a:r>
            <a:r>
              <a:rPr lang="en-US" baseline="0" dirty="0"/>
              <a:t> build apps at college? </a:t>
            </a:r>
          </a:p>
          <a:p>
            <a:r>
              <a:rPr lang="en-US" baseline="0" dirty="0"/>
              <a:t>Waterfall Model was followed traditionally. What are the disadvantages of Waterfall model?</a:t>
            </a:r>
          </a:p>
          <a:p>
            <a:r>
              <a:rPr lang="en-US" baseline="0" dirty="0"/>
              <a:t>Why is the process needed? Example: Traffic Signal</a:t>
            </a:r>
            <a:endParaRPr lang="en-US" dirty="0"/>
          </a:p>
        </p:txBody>
      </p:sp>
      <p:sp>
        <p:nvSpPr>
          <p:cNvPr id="4" name="Slide Number Placeholder 3"/>
          <p:cNvSpPr>
            <a:spLocks noGrp="1"/>
          </p:cNvSpPr>
          <p:nvPr>
            <p:ph type="sldNum" sz="quarter" idx="10"/>
          </p:nvPr>
        </p:nvSpPr>
        <p:spPr/>
        <p:txBody>
          <a:bodyPr/>
          <a:lstStyle/>
          <a:p>
            <a:fld id="{DCFBA38A-DD32-450C-94BC-95ECF78C3A9A}" type="slidenum">
              <a:rPr lang="en-US" smtClean="0"/>
              <a:t>2</a:t>
            </a:fld>
            <a:endParaRPr lang="en-US"/>
          </a:p>
        </p:txBody>
      </p:sp>
    </p:spTree>
    <p:extLst>
      <p:ext uri="{BB962C8B-B14F-4D97-AF65-F5344CB8AC3E}">
        <p14:creationId xmlns:p14="http://schemas.microsoft.com/office/powerpoint/2010/main" val="285630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FBA38A-DD32-450C-94BC-95ECF78C3A9A}" type="slidenum">
              <a:rPr lang="en-US" smtClean="0"/>
              <a:t>20</a:t>
            </a:fld>
            <a:endParaRPr lang="en-US"/>
          </a:p>
        </p:txBody>
      </p:sp>
    </p:spTree>
    <p:extLst>
      <p:ext uri="{BB962C8B-B14F-4D97-AF65-F5344CB8AC3E}">
        <p14:creationId xmlns:p14="http://schemas.microsoft.com/office/powerpoint/2010/main" val="30196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FBA38A-DD32-450C-94BC-95ECF78C3A9A}" type="slidenum">
              <a:rPr lang="en-US" smtClean="0"/>
              <a:t>21</a:t>
            </a:fld>
            <a:endParaRPr lang="en-US"/>
          </a:p>
        </p:txBody>
      </p:sp>
    </p:spTree>
    <p:extLst>
      <p:ext uri="{BB962C8B-B14F-4D97-AF65-F5344CB8AC3E}">
        <p14:creationId xmlns:p14="http://schemas.microsoft.com/office/powerpoint/2010/main" val="3533625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A50C8D-EB7A-4B0D-9693-1AB69904F796}" type="slidenum">
              <a:rPr lang="en-US" smtClean="0"/>
              <a:t>26</a:t>
            </a:fld>
            <a:endParaRPr lang="en-US"/>
          </a:p>
        </p:txBody>
      </p:sp>
    </p:spTree>
    <p:extLst>
      <p:ext uri="{BB962C8B-B14F-4D97-AF65-F5344CB8AC3E}">
        <p14:creationId xmlns:p14="http://schemas.microsoft.com/office/powerpoint/2010/main" val="2601391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FBA38A-DD32-450C-94BC-95ECF78C3A9A}" type="slidenum">
              <a:rPr lang="en-US" smtClean="0"/>
              <a:t>31</a:t>
            </a:fld>
            <a:endParaRPr lang="en-US"/>
          </a:p>
        </p:txBody>
      </p:sp>
    </p:spTree>
    <p:extLst>
      <p:ext uri="{BB962C8B-B14F-4D97-AF65-F5344CB8AC3E}">
        <p14:creationId xmlns:p14="http://schemas.microsoft.com/office/powerpoint/2010/main" val="2053481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Quality software</a:t>
            </a:r>
            <a:r>
              <a:rPr lang="en-US" sz="1200" b="0" i="0" kern="1200">
                <a:solidFill>
                  <a:schemeClr val="tx1"/>
                </a:solidFill>
                <a:effectLst/>
                <a:latin typeface="+mn-lt"/>
                <a:ea typeface="+mn-ea"/>
                <a:cs typeface="+mn-cs"/>
              </a:rPr>
              <a:t> is reasonably bug or defect free, delivered on time and within budget, meets requirements and/or expectations, and is maintainable. </a:t>
            </a:r>
          </a:p>
          <a:p>
            <a:r>
              <a:rPr lang="en-US" sz="1200" b="0" i="0" kern="1200">
                <a:solidFill>
                  <a:schemeClr val="tx1"/>
                </a:solidFill>
                <a:effectLst/>
                <a:latin typeface="+mn-lt"/>
                <a:ea typeface="+mn-ea"/>
                <a:cs typeface="+mn-cs"/>
              </a:rPr>
              <a:t>ISO 8402-1986 standard defines </a:t>
            </a:r>
            <a:r>
              <a:rPr lang="en-US" sz="1200" b="1" i="0" kern="1200">
                <a:solidFill>
                  <a:schemeClr val="tx1"/>
                </a:solidFill>
                <a:effectLst/>
                <a:latin typeface="+mn-lt"/>
                <a:ea typeface="+mn-ea"/>
                <a:cs typeface="+mn-cs"/>
              </a:rPr>
              <a:t>quality</a:t>
            </a:r>
            <a:r>
              <a:rPr lang="en-US" sz="1200" b="0" i="0" kern="1200">
                <a:solidFill>
                  <a:schemeClr val="tx1"/>
                </a:solidFill>
                <a:effectLst/>
                <a:latin typeface="+mn-lt"/>
                <a:ea typeface="+mn-ea"/>
                <a:cs typeface="+mn-cs"/>
              </a:rPr>
              <a:t> as “the totality of features and characteristics of a product or service that bears its ability to satisfy stated or implied needs”</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Quality is a perceptual, conditional and somewhat subjective attribute and may be understood differently by different people.</a:t>
            </a:r>
          </a:p>
          <a:p>
            <a:endParaRPr lang="en-US"/>
          </a:p>
          <a:p>
            <a:r>
              <a:rPr lang="en-US" sz="1200" b="1" i="0" u="none" strike="noStrike" kern="1200">
                <a:solidFill>
                  <a:schemeClr val="tx1"/>
                </a:solidFill>
                <a:effectLst/>
                <a:latin typeface="+mn-lt"/>
                <a:ea typeface="+mn-ea"/>
                <a:cs typeface="+mn-cs"/>
                <a:hlinkClick r:id="rId3" tooltip="Reliability (engineering)"/>
              </a:rPr>
              <a:t>Reliability</a:t>
            </a:r>
            <a:r>
              <a:rPr lang="en-US" sz="1200" b="1" i="0" u="none" strike="noStrike" kern="1200">
                <a:solidFill>
                  <a:schemeClr val="tx1"/>
                </a:solidFill>
                <a:effectLst/>
                <a:latin typeface="+mn-lt"/>
                <a:ea typeface="+mn-ea"/>
                <a:cs typeface="+mn-cs"/>
              </a:rPr>
              <a:t>, </a:t>
            </a:r>
            <a:r>
              <a:rPr lang="en-US" sz="1200" b="1" i="0" u="none" strike="noStrike" kern="1200">
                <a:solidFill>
                  <a:schemeClr val="tx1"/>
                </a:solidFill>
                <a:effectLst/>
                <a:latin typeface="+mn-lt"/>
                <a:ea typeface="+mn-ea"/>
                <a:cs typeface="+mn-cs"/>
                <a:hlinkClick r:id="rId4" tooltip="Efficiency"/>
              </a:rPr>
              <a:t>Efficiency</a:t>
            </a:r>
            <a:r>
              <a:rPr lang="en-US" sz="1200" b="1" i="0" u="none" strike="noStrike" kern="1200">
                <a:solidFill>
                  <a:schemeClr val="tx1"/>
                </a:solidFill>
                <a:effectLst/>
                <a:latin typeface="+mn-lt"/>
                <a:ea typeface="+mn-ea"/>
                <a:cs typeface="+mn-cs"/>
              </a:rPr>
              <a:t>, </a:t>
            </a:r>
            <a:r>
              <a:rPr lang="en-US" sz="1200" b="1" i="0" u="none" strike="noStrike" kern="1200">
                <a:solidFill>
                  <a:schemeClr val="tx1"/>
                </a:solidFill>
                <a:effectLst/>
                <a:latin typeface="+mn-lt"/>
                <a:ea typeface="+mn-ea"/>
                <a:cs typeface="+mn-cs"/>
                <a:hlinkClick r:id="rId5" tooltip="Security"/>
              </a:rPr>
              <a:t>Security</a:t>
            </a:r>
            <a:r>
              <a:rPr lang="en-US" sz="1200" b="1" i="0" u="none" strike="noStrike" kern="1200">
                <a:solidFill>
                  <a:schemeClr val="tx1"/>
                </a:solidFill>
                <a:effectLst/>
                <a:latin typeface="+mn-lt"/>
                <a:ea typeface="+mn-ea"/>
                <a:cs typeface="+mn-cs"/>
              </a:rPr>
              <a:t>, </a:t>
            </a:r>
            <a:r>
              <a:rPr lang="en-US" sz="1200" b="1" i="0" u="none" strike="noStrike" kern="1200">
                <a:solidFill>
                  <a:schemeClr val="tx1"/>
                </a:solidFill>
                <a:effectLst/>
                <a:latin typeface="+mn-lt"/>
                <a:ea typeface="+mn-ea"/>
                <a:cs typeface="+mn-cs"/>
                <a:hlinkClick r:id="rId6" tooltip="Maintainability"/>
              </a:rPr>
              <a:t>Maintainability</a:t>
            </a:r>
            <a:r>
              <a:rPr lang="en-US" sz="1200" b="1" i="0" u="none" strike="noStrike" kern="1200">
                <a:solidFill>
                  <a:schemeClr val="tx1"/>
                </a:solidFill>
                <a:effectLst/>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DCFBA38A-DD32-450C-94BC-95ECF78C3A9A}" type="slidenum">
              <a:rPr lang="en-US" smtClean="0"/>
              <a:t>32</a:t>
            </a:fld>
            <a:endParaRPr lang="en-US"/>
          </a:p>
        </p:txBody>
      </p:sp>
    </p:spTree>
    <p:extLst>
      <p:ext uri="{BB962C8B-B14F-4D97-AF65-F5344CB8AC3E}">
        <p14:creationId xmlns:p14="http://schemas.microsoft.com/office/powerpoint/2010/main" val="4115867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FBA38A-DD32-450C-94BC-95ECF78C3A9A}" type="slidenum">
              <a:rPr lang="en-US" smtClean="0"/>
              <a:t>34</a:t>
            </a:fld>
            <a:endParaRPr lang="en-US"/>
          </a:p>
        </p:txBody>
      </p:sp>
    </p:spTree>
    <p:extLst>
      <p:ext uri="{BB962C8B-B14F-4D97-AF65-F5344CB8AC3E}">
        <p14:creationId xmlns:p14="http://schemas.microsoft.com/office/powerpoint/2010/main" val="253683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FBA38A-DD32-450C-94BC-95ECF78C3A9A}" type="slidenum">
              <a:rPr lang="en-US" smtClean="0"/>
              <a:t>35</a:t>
            </a:fld>
            <a:endParaRPr lang="en-US"/>
          </a:p>
        </p:txBody>
      </p:sp>
    </p:spTree>
    <p:extLst>
      <p:ext uri="{BB962C8B-B14F-4D97-AF65-F5344CB8AC3E}">
        <p14:creationId xmlns:p14="http://schemas.microsoft.com/office/powerpoint/2010/main" val="396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6/4/19 9:08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606194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How is idea taken to implementation. </a:t>
            </a:r>
          </a:p>
          <a:p>
            <a:r>
              <a:rPr lang="en-US"/>
              <a:t>What is User Story?</a:t>
            </a:r>
          </a:p>
          <a:p>
            <a:r>
              <a:rPr lang="en-US"/>
              <a:t>Create Product Backlog with estimations. </a:t>
            </a:r>
          </a:p>
          <a:p>
            <a:r>
              <a:rPr lang="en-US"/>
              <a:t>Depending on team</a:t>
            </a:r>
            <a:r>
              <a:rPr lang="en-US" baseline="0"/>
              <a:t> size and product scope sprint duration can be different.</a:t>
            </a:r>
            <a:endParaRPr lang="en-US"/>
          </a:p>
        </p:txBody>
      </p:sp>
      <p:sp>
        <p:nvSpPr>
          <p:cNvPr id="4" name="Slide Number Placeholder 3"/>
          <p:cNvSpPr>
            <a:spLocks noGrp="1"/>
          </p:cNvSpPr>
          <p:nvPr>
            <p:ph type="sldNum" sz="quarter" idx="10"/>
          </p:nvPr>
        </p:nvSpPr>
        <p:spPr/>
        <p:txBody>
          <a:bodyPr/>
          <a:lstStyle/>
          <a:p>
            <a:fld id="{DCFBA38A-DD32-450C-94BC-95ECF78C3A9A}" type="slidenum">
              <a:rPr lang="en-US" smtClean="0"/>
              <a:t>7</a:t>
            </a:fld>
            <a:endParaRPr lang="en-US"/>
          </a:p>
        </p:txBody>
      </p:sp>
    </p:spTree>
    <p:extLst>
      <p:ext uri="{BB962C8B-B14F-4D97-AF65-F5344CB8AC3E}">
        <p14:creationId xmlns:p14="http://schemas.microsoft.com/office/powerpoint/2010/main" val="1546135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142785"/>
          <p:cNvSpPr>
            <a:spLocks noGrp="1" noRot="1" noChangeAspect="1" noChangeArrowheads="1" noTextEdit="1"/>
          </p:cNvSpPr>
          <p:nvPr>
            <p:ph type="sldImg"/>
          </p:nvPr>
        </p:nvSpPr>
        <p:spPr>
          <a:xfrm>
            <a:off x="409575" y="700088"/>
            <a:ext cx="6203950" cy="3490912"/>
          </a:xfrm>
          <a:noFill/>
          <a:ln cap="flat">
            <a:headEnd type="none" w="med" len="med"/>
            <a:tailEnd type="none" w="med" len="med"/>
          </a:ln>
        </p:spPr>
      </p:sp>
      <p:sp>
        <p:nvSpPr>
          <p:cNvPr id="130051" name="Rectangle 1142786"/>
          <p:cNvSpPr>
            <a:spLocks noGrp="1" noChangeArrowheads="1"/>
          </p:cNvSpPr>
          <p:nvPr>
            <p:ph type="body" idx="1"/>
          </p:nvPr>
        </p:nvSpPr>
        <p:spPr>
          <a:noFill/>
          <a:ln/>
        </p:spPr>
        <p:txBody>
          <a:bodyPr/>
          <a:lstStyle/>
          <a:p>
            <a:r>
              <a:rPr lang="en-US" sz="1000"/>
              <a:t>Talk</a:t>
            </a:r>
            <a:r>
              <a:rPr lang="en-US" sz="1000" baseline="0"/>
              <a:t> about how </a:t>
            </a:r>
            <a:r>
              <a:rPr lang="en-US" sz="1000" baseline="0" err="1"/>
              <a:t>dev</a:t>
            </a:r>
            <a:r>
              <a:rPr lang="en-US" sz="1000" baseline="0"/>
              <a:t> and test will breakdown from user stories from tasks</a:t>
            </a:r>
            <a:endParaRPr lang="en-US" sz="1000"/>
          </a:p>
          <a:p>
            <a:endParaRPr lang="en-US" sz="1000"/>
          </a:p>
          <a:p>
            <a:endParaRPr lang="en-US" sz="1000"/>
          </a:p>
          <a:p>
            <a:r>
              <a:rPr lang="en-US" sz="1000"/>
              <a:t>The </a:t>
            </a:r>
            <a:r>
              <a:rPr lang="en-US" sz="1000">
                <a:hlinkClick r:id="rId3"/>
              </a:rPr>
              <a:t>sprint backlog</a:t>
            </a:r>
            <a:r>
              <a:rPr lang="en-US" sz="1000"/>
              <a:t> is the other output of sprint planning. A sprint backlog is a list of the product backlog items the team commits to delivering plus the list of tasks necessary to delivering those product backlog items. Each task on the sprint backlog is also usually estimated.</a:t>
            </a:r>
          </a:p>
          <a:p>
            <a:endParaRPr lang="en-US" sz="1000"/>
          </a:p>
          <a:p>
            <a:r>
              <a:rPr lang="en-US" sz="1000"/>
              <a:t>An important point to reiterate here is that it is the team that selects how much work they can do in the coming sprint. The product owner does not get to say, "We have four sprints left so you need to do one-fourth of everything I need." We can hope the team does that much (or more) but it is up to the team to determine how much they can do in the sprint.</a:t>
            </a:r>
          </a:p>
          <a:p>
            <a:endParaRPr lang="en-US" sz="1000">
              <a:solidFill>
                <a:schemeClr val="bg2"/>
              </a:solidFill>
            </a:endParaRPr>
          </a:p>
        </p:txBody>
      </p:sp>
    </p:spTree>
    <p:extLst>
      <p:ext uri="{BB962C8B-B14F-4D97-AF65-F5344CB8AC3E}">
        <p14:creationId xmlns:p14="http://schemas.microsoft.com/office/powerpoint/2010/main" val="550776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Easy to understand charts above. </a:t>
            </a:r>
          </a:p>
          <a:p>
            <a:r>
              <a:rPr lang="en-US"/>
              <a:t>Burn Down Charts are important to track the progress for large product development teams.</a:t>
            </a:r>
          </a:p>
        </p:txBody>
      </p:sp>
      <p:sp>
        <p:nvSpPr>
          <p:cNvPr id="4" name="Slide Number Placeholder 3"/>
          <p:cNvSpPr>
            <a:spLocks noGrp="1"/>
          </p:cNvSpPr>
          <p:nvPr>
            <p:ph type="sldNum" sz="quarter" idx="10"/>
          </p:nvPr>
        </p:nvSpPr>
        <p:spPr/>
        <p:txBody>
          <a:bodyPr/>
          <a:lstStyle/>
          <a:p>
            <a:fld id="{DCFBA38A-DD32-450C-94BC-95ECF78C3A9A}" type="slidenum">
              <a:rPr lang="en-US" smtClean="0"/>
              <a:t>10</a:t>
            </a:fld>
            <a:endParaRPr lang="en-US"/>
          </a:p>
        </p:txBody>
      </p:sp>
    </p:spTree>
    <p:extLst>
      <p:ext uri="{BB962C8B-B14F-4D97-AF65-F5344CB8AC3E}">
        <p14:creationId xmlns:p14="http://schemas.microsoft.com/office/powerpoint/2010/main" val="3542304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 to https://www.visualstudio.com/ and click on ‘Get Started for</a:t>
            </a:r>
            <a:r>
              <a:rPr lang="en-US" baseline="0"/>
              <a:t> FREE’ for ‘Visual Studio Online’. </a:t>
            </a:r>
          </a:p>
          <a:p>
            <a:endParaRPr lang="en-US" baseline="0"/>
          </a:p>
          <a:p>
            <a:r>
              <a:rPr lang="en-US" baseline="0"/>
              <a:t>If possible try to do this exercise in group by forming teams and a product idea.</a:t>
            </a:r>
            <a:endParaRPr lang="en-US"/>
          </a:p>
        </p:txBody>
      </p:sp>
      <p:sp>
        <p:nvSpPr>
          <p:cNvPr id="4" name="Slide Number Placeholder 3"/>
          <p:cNvSpPr>
            <a:spLocks noGrp="1"/>
          </p:cNvSpPr>
          <p:nvPr>
            <p:ph type="sldNum" sz="quarter" idx="10"/>
          </p:nvPr>
        </p:nvSpPr>
        <p:spPr/>
        <p:txBody>
          <a:bodyPr/>
          <a:lstStyle/>
          <a:p>
            <a:fld id="{DCFBA38A-DD32-450C-94BC-95ECF78C3A9A}" type="slidenum">
              <a:rPr lang="en-US" smtClean="0"/>
              <a:t>13</a:t>
            </a:fld>
            <a:endParaRPr lang="en-US"/>
          </a:p>
        </p:txBody>
      </p:sp>
    </p:spTree>
    <p:extLst>
      <p:ext uri="{BB962C8B-B14F-4D97-AF65-F5344CB8AC3E}">
        <p14:creationId xmlns:p14="http://schemas.microsoft.com/office/powerpoint/2010/main" val="280424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Commit more Push less</a:t>
            </a:r>
          </a:p>
        </p:txBody>
      </p:sp>
      <p:sp>
        <p:nvSpPr>
          <p:cNvPr id="4" name="Slide Number Placeholder 3"/>
          <p:cNvSpPr>
            <a:spLocks noGrp="1"/>
          </p:cNvSpPr>
          <p:nvPr>
            <p:ph type="sldNum" sz="quarter" idx="10"/>
          </p:nvPr>
        </p:nvSpPr>
        <p:spPr/>
        <p:txBody>
          <a:bodyPr/>
          <a:lstStyle/>
          <a:p>
            <a:fld id="{DCFBA38A-DD32-450C-94BC-95ECF78C3A9A}" type="slidenum">
              <a:rPr lang="en-US" smtClean="0"/>
              <a:t>16</a:t>
            </a:fld>
            <a:endParaRPr lang="en-US"/>
          </a:p>
        </p:txBody>
      </p:sp>
    </p:spTree>
    <p:extLst>
      <p:ext uri="{BB962C8B-B14F-4D97-AF65-F5344CB8AC3E}">
        <p14:creationId xmlns:p14="http://schemas.microsoft.com/office/powerpoint/2010/main" val="2687466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Create New Branch. </a:t>
            </a:r>
          </a:p>
          <a:p>
            <a:r>
              <a:rPr lang="en-US"/>
              <a:t>Pull everything. </a:t>
            </a:r>
          </a:p>
          <a:p>
            <a:r>
              <a:rPr lang="en-US"/>
              <a:t>Create a local branch. </a:t>
            </a:r>
          </a:p>
          <a:p>
            <a:r>
              <a:rPr lang="en-US"/>
              <a:t>Make change.</a:t>
            </a:r>
          </a:p>
          <a:p>
            <a:r>
              <a:rPr lang="en-US"/>
              <a:t>Commit</a:t>
            </a:r>
            <a:r>
              <a:rPr lang="en-US" baseline="0"/>
              <a:t> to the new branch.</a:t>
            </a:r>
          </a:p>
          <a:p>
            <a:r>
              <a:rPr lang="en-US" baseline="0"/>
              <a:t>Create a Pull request. And add reviewers. </a:t>
            </a:r>
          </a:p>
          <a:p>
            <a:r>
              <a:rPr lang="en-US" baseline="0"/>
              <a:t>If merge conflicts, it will show up and you have to resolve them. Resolve in the local machine only. </a:t>
            </a:r>
            <a:endParaRPr lang="en-US"/>
          </a:p>
          <a:p>
            <a:endParaRPr lang="en-US"/>
          </a:p>
        </p:txBody>
      </p:sp>
      <p:sp>
        <p:nvSpPr>
          <p:cNvPr id="4" name="Slide Number Placeholder 3"/>
          <p:cNvSpPr>
            <a:spLocks noGrp="1"/>
          </p:cNvSpPr>
          <p:nvPr>
            <p:ph type="sldNum" sz="quarter" idx="10"/>
          </p:nvPr>
        </p:nvSpPr>
        <p:spPr/>
        <p:txBody>
          <a:bodyPr/>
          <a:lstStyle/>
          <a:p>
            <a:fld id="{DCFBA38A-DD32-450C-94BC-95ECF78C3A9A}" type="slidenum">
              <a:rPr lang="en-US" smtClean="0"/>
              <a:t>18</a:t>
            </a:fld>
            <a:endParaRPr lang="en-US"/>
          </a:p>
        </p:txBody>
      </p:sp>
    </p:spTree>
    <p:extLst>
      <p:ext uri="{BB962C8B-B14F-4D97-AF65-F5344CB8AC3E}">
        <p14:creationId xmlns:p14="http://schemas.microsoft.com/office/powerpoint/2010/main" val="1932490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FBA38A-DD32-450C-94BC-95ECF78C3A9A}" type="slidenum">
              <a:rPr lang="en-US" smtClean="0"/>
              <a:t>19</a:t>
            </a:fld>
            <a:endParaRPr lang="en-US"/>
          </a:p>
        </p:txBody>
      </p:sp>
    </p:spTree>
    <p:extLst>
      <p:ext uri="{BB962C8B-B14F-4D97-AF65-F5344CB8AC3E}">
        <p14:creationId xmlns:p14="http://schemas.microsoft.com/office/powerpoint/2010/main" val="3985258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Segoe UI Light" panose="020B0502040204020203" pitchFamily="34" charset="0"/>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Segoe UI Light" panose="020B0502040204020203" pitchFamily="34" charset="0"/>
                <a:cs typeface="Segoe UI Light" panose="020B0502040204020203" pitchFamily="34" charset="0"/>
              </a:defRPr>
            </a:lvl1pPr>
          </a:lstStyle>
          <a:p>
            <a:fld id="{4AAD347D-5ACD-4C99-B74B-A9C85AD731AF}" type="datetimeFigureOut">
              <a:rPr lang="en-US" smtClean="0"/>
              <a:pPr/>
              <a:t>6/4/19</a:t>
            </a:fld>
            <a:endParaRPr lang="en-US"/>
          </a:p>
        </p:txBody>
      </p:sp>
      <p:sp>
        <p:nvSpPr>
          <p:cNvPr id="5" name="Footer Placeholder 4"/>
          <p:cNvSpPr>
            <a:spLocks noGrp="1"/>
          </p:cNvSpPr>
          <p:nvPr>
            <p:ph type="ftr" sz="quarter" idx="11"/>
          </p:nvPr>
        </p:nvSpPr>
        <p:spPr/>
        <p:txBody>
          <a:bodyPr/>
          <a:lstStyle>
            <a:lvl1pPr>
              <a:defRPr>
                <a:latin typeface="Segoe UI Light" panose="020B0502040204020203" pitchFamily="34" charset="0"/>
                <a:cs typeface="Segoe UI Light" panose="020B0502040204020203"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Segoe UI Light" panose="020B0502040204020203" pitchFamily="34" charset="0"/>
                <a:cs typeface="Segoe UI Light" panose="020B0502040204020203" pitchFamily="34" charset="0"/>
              </a:defRPr>
            </a:lvl1pPr>
          </a:lstStyle>
          <a:p>
            <a:fld id="{D57F1E4F-1CFF-5643-939E-02111984F565}" type="slidenum">
              <a:rPr lang="en-US" smtClean="0"/>
              <a:pPr/>
              <a:t>‹#›</a:t>
            </a:fld>
            <a:endParaRPr lang="en-US"/>
          </a:p>
        </p:txBody>
      </p:sp>
    </p:spTree>
    <p:extLst>
      <p:ext uri="{BB962C8B-B14F-4D97-AF65-F5344CB8AC3E}">
        <p14:creationId xmlns:p14="http://schemas.microsoft.com/office/powerpoint/2010/main" val="1391954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6/4/19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84840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6/4/19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469571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802395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58570" y="1255173"/>
            <a:ext cx="11474238" cy="1757854"/>
          </a:xfrm>
        </p:spPr>
        <p:txBody>
          <a:bodyPr>
            <a:spAutoFit/>
          </a:bodyPr>
          <a:lstStyle>
            <a:lvl1pPr>
              <a:spcBef>
                <a:spcPts val="588"/>
              </a:spcBef>
              <a:defRPr sz="1961"/>
            </a:lvl1pPr>
            <a:lvl2pPr>
              <a:spcBef>
                <a:spcPts val="588"/>
              </a:spcBef>
              <a:defRPr sz="1961"/>
            </a:lvl2pPr>
            <a:lvl3pPr>
              <a:spcBef>
                <a:spcPts val="588"/>
              </a:spcBef>
              <a:defRPr sz="1961"/>
            </a:lvl3pPr>
            <a:lvl4pPr>
              <a:spcBef>
                <a:spcPts val="588"/>
              </a:spcBef>
              <a:defRPr sz="1961"/>
            </a:lvl4pPr>
            <a:lvl5pPr>
              <a:spcBef>
                <a:spcPts val="588"/>
              </a:spcBef>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5626197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Segoe UI Light" panose="020B0502040204020203" pitchFamily="34" charset="0"/>
                <a:cs typeface="Segoe UI Light" panose="020B0502040204020203" pitchFamily="34" charset="0"/>
              </a:defRPr>
            </a:lvl1pPr>
            <a:lvl2pPr>
              <a:defRPr>
                <a:latin typeface="Segoe UI Light" panose="020B0502040204020203" pitchFamily="34" charset="0"/>
                <a:cs typeface="Segoe UI Light" panose="020B0502040204020203" pitchFamily="34" charset="0"/>
              </a:defRPr>
            </a:lvl2pPr>
            <a:lvl3pPr>
              <a:defRPr>
                <a:latin typeface="Segoe UI Light" panose="020B0502040204020203" pitchFamily="34" charset="0"/>
                <a:cs typeface="Segoe UI Light" panose="020B0502040204020203" pitchFamily="34" charset="0"/>
              </a:defRPr>
            </a:lvl3pPr>
            <a:lvl4pPr>
              <a:defRPr>
                <a:latin typeface="Segoe UI Light" panose="020B0502040204020203" pitchFamily="34" charset="0"/>
                <a:cs typeface="Segoe UI Light" panose="020B0502040204020203" pitchFamily="34" charset="0"/>
              </a:defRPr>
            </a:lvl4pPr>
            <a:lvl5pPr>
              <a:defRPr>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6/4/19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218164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Segoe UI Light" panose="020B0502040204020203" pitchFamily="34" charset="0"/>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atin typeface="Segoe UI Light" panose="020B0502040204020203" pitchFamily="34" charset="0"/>
                <a:cs typeface="Segoe UI Light" panose="020B0502040204020203" pitchFamily="34" charset="0"/>
              </a:defRPr>
            </a:lvl1pPr>
          </a:lstStyle>
          <a:p>
            <a:fld id="{9796027F-7875-4030-9381-8BD8C4F21935}" type="datetimeFigureOut">
              <a:rPr lang="en-US" smtClean="0"/>
              <a:pPr/>
              <a:t>6/4/19</a:t>
            </a:fld>
            <a:endParaRPr lang="en-US"/>
          </a:p>
        </p:txBody>
      </p:sp>
      <p:sp>
        <p:nvSpPr>
          <p:cNvPr id="5" name="Footer Placeholder 4"/>
          <p:cNvSpPr>
            <a:spLocks noGrp="1"/>
          </p:cNvSpPr>
          <p:nvPr>
            <p:ph type="ftr" sz="quarter" idx="11"/>
          </p:nvPr>
        </p:nvSpPr>
        <p:spPr/>
        <p:txBody>
          <a:bodyPr/>
          <a:lstStyle>
            <a:lvl1pPr>
              <a:defRPr>
                <a:latin typeface="Segoe UI Light" panose="020B0502040204020203" pitchFamily="34" charset="0"/>
                <a:cs typeface="Segoe UI Light" panose="020B0502040204020203"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Segoe UI Light" panose="020B0502040204020203" pitchFamily="34" charset="0"/>
                <a:cs typeface="Segoe UI Light" panose="020B0502040204020203" pitchFamily="34" charset="0"/>
              </a:defRPr>
            </a:lvl1pPr>
          </a:lstStyle>
          <a:p>
            <a:fld id="{D57F1E4F-1CFF-5643-939E-02111984F565}" type="slidenum">
              <a:rPr lang="en-US" smtClean="0"/>
              <a:pPr/>
              <a:t>‹#›</a:t>
            </a:fld>
            <a:endParaRPr lang="en-US"/>
          </a:p>
        </p:txBody>
      </p:sp>
    </p:spTree>
    <p:extLst>
      <p:ext uri="{BB962C8B-B14F-4D97-AF65-F5344CB8AC3E}">
        <p14:creationId xmlns:p14="http://schemas.microsoft.com/office/powerpoint/2010/main" val="215566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Segoe UI Light" panose="020B0502040204020203" pitchFamily="34" charset="0"/>
                <a:cs typeface="Segoe UI Light" panose="020B0502040204020203" pitchFamily="34" charset="0"/>
              </a:defRPr>
            </a:lvl1pPr>
            <a:lvl2pPr>
              <a:defRPr>
                <a:latin typeface="Segoe UI Light" panose="020B0502040204020203" pitchFamily="34" charset="0"/>
                <a:cs typeface="Segoe UI Light" panose="020B0502040204020203" pitchFamily="34" charset="0"/>
              </a:defRPr>
            </a:lvl2pPr>
            <a:lvl3pPr>
              <a:defRPr>
                <a:latin typeface="Segoe UI Light" panose="020B0502040204020203" pitchFamily="34" charset="0"/>
                <a:cs typeface="Segoe UI Light" panose="020B0502040204020203" pitchFamily="34" charset="0"/>
              </a:defRPr>
            </a:lvl3pPr>
            <a:lvl4pPr>
              <a:defRPr>
                <a:latin typeface="Segoe UI Light" panose="020B0502040204020203" pitchFamily="34" charset="0"/>
                <a:cs typeface="Segoe UI Light" panose="020B0502040204020203" pitchFamily="34" charset="0"/>
              </a:defRPr>
            </a:lvl4pPr>
            <a:lvl5pPr>
              <a:defRPr>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Segoe UI Light" panose="020B0502040204020203" pitchFamily="34" charset="0"/>
                <a:cs typeface="Segoe UI Light" panose="020B0502040204020203" pitchFamily="34" charset="0"/>
              </a:defRPr>
            </a:lvl1pPr>
            <a:lvl2pPr>
              <a:defRPr>
                <a:latin typeface="Segoe UI Light" panose="020B0502040204020203" pitchFamily="34" charset="0"/>
                <a:cs typeface="Segoe UI Light" panose="020B0502040204020203" pitchFamily="34" charset="0"/>
              </a:defRPr>
            </a:lvl2pPr>
            <a:lvl3pPr>
              <a:defRPr>
                <a:latin typeface="Segoe UI Light" panose="020B0502040204020203" pitchFamily="34" charset="0"/>
                <a:cs typeface="Segoe UI Light" panose="020B0502040204020203" pitchFamily="34" charset="0"/>
              </a:defRPr>
            </a:lvl3pPr>
            <a:lvl4pPr>
              <a:defRPr>
                <a:latin typeface="Segoe UI Light" panose="020B0502040204020203" pitchFamily="34" charset="0"/>
                <a:cs typeface="Segoe UI Light" panose="020B0502040204020203" pitchFamily="34" charset="0"/>
              </a:defRPr>
            </a:lvl4pPr>
            <a:lvl5pPr>
              <a:defRPr>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atin typeface="Segoe UI Light" panose="020B0502040204020203" pitchFamily="34" charset="0"/>
                <a:cs typeface="Segoe UI Light" panose="020B0502040204020203" pitchFamily="34" charset="0"/>
              </a:defRPr>
            </a:lvl1pPr>
          </a:lstStyle>
          <a:p>
            <a:fld id="{9796027F-7875-4030-9381-8BD8C4F21935}" type="datetimeFigureOut">
              <a:rPr lang="en-US" smtClean="0"/>
              <a:pPr/>
              <a:t>6/4/19</a:t>
            </a:fld>
            <a:endParaRPr lang="en-US"/>
          </a:p>
        </p:txBody>
      </p:sp>
      <p:sp>
        <p:nvSpPr>
          <p:cNvPr id="6" name="Footer Placeholder 5"/>
          <p:cNvSpPr>
            <a:spLocks noGrp="1"/>
          </p:cNvSpPr>
          <p:nvPr>
            <p:ph type="ftr" sz="quarter" idx="11"/>
          </p:nvPr>
        </p:nvSpPr>
        <p:spPr/>
        <p:txBody>
          <a:bodyPr/>
          <a:lstStyle>
            <a:lvl1pPr>
              <a:defRPr>
                <a:latin typeface="Segoe UI Light" panose="020B0502040204020203" pitchFamily="34" charset="0"/>
                <a:cs typeface="Segoe UI Light" panose="020B0502040204020203" pitchFamily="34" charset="0"/>
              </a:defRPr>
            </a:lvl1pPr>
          </a:lstStyle>
          <a:p>
            <a:endParaRPr lang="en-US"/>
          </a:p>
        </p:txBody>
      </p:sp>
      <p:sp>
        <p:nvSpPr>
          <p:cNvPr id="7" name="Slide Number Placeholder 6"/>
          <p:cNvSpPr>
            <a:spLocks noGrp="1"/>
          </p:cNvSpPr>
          <p:nvPr>
            <p:ph type="sldNum" sz="quarter" idx="12"/>
          </p:nvPr>
        </p:nvSpPr>
        <p:spPr/>
        <p:txBody>
          <a:bodyPr/>
          <a:lstStyle>
            <a:lvl1pPr>
              <a:defRPr>
                <a:latin typeface="Segoe UI Light" panose="020B0502040204020203" pitchFamily="34" charset="0"/>
                <a:cs typeface="Segoe UI Light" panose="020B0502040204020203" pitchFamily="34" charset="0"/>
              </a:defRPr>
            </a:lvl1pPr>
          </a:lstStyle>
          <a:p>
            <a:fld id="{D57F1E4F-1CFF-5643-939E-02111984F565}" type="slidenum">
              <a:rPr lang="en-US" smtClean="0"/>
              <a:pPr/>
              <a:t>‹#›</a:t>
            </a:fld>
            <a:endParaRPr lang="en-US"/>
          </a:p>
        </p:txBody>
      </p:sp>
    </p:spTree>
    <p:extLst>
      <p:ext uri="{BB962C8B-B14F-4D97-AF65-F5344CB8AC3E}">
        <p14:creationId xmlns:p14="http://schemas.microsoft.com/office/powerpoint/2010/main" val="1904468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smtClean="0"/>
              <a:t>6/4/19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117374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09A250-FF31-4206-8172-F9D3106AACB1}" type="datetimeFigureOut">
              <a:rPr lang="en-US" smtClean="0"/>
              <a:t>6/4/19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699854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098670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527973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4061964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Segoe UI Light" panose="020B0502040204020203" pitchFamily="34" charset="0"/>
                <a:cs typeface="Segoe UI Light" panose="020B0502040204020203" pitchFamily="34" charset="0"/>
              </a:defRPr>
            </a:lvl1pPr>
          </a:lstStyle>
          <a:p>
            <a:fld id="{4AAD347D-5ACD-4C99-B74B-A9C85AD731AF}" type="datetimeFigureOut">
              <a:rPr lang="en-US" smtClean="0"/>
              <a:pPr/>
              <a:t>6/4/19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Segoe UI Light" panose="020B0502040204020203" pitchFamily="34" charset="0"/>
                <a:cs typeface="Segoe UI Light" panose="020B0502040204020203"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Segoe UI Light" panose="020B0502040204020203" pitchFamily="34" charset="0"/>
                <a:cs typeface="Segoe UI Light" panose="020B0502040204020203" pitchFamily="34" charset="0"/>
              </a:defRPr>
            </a:lvl1pPr>
          </a:lstStyle>
          <a:p>
            <a:fld id="{D57F1E4F-1CFF-5643-939E-02111984F565}" type="slidenum">
              <a:rPr lang="en-US" smtClean="0"/>
              <a:pPr/>
              <a:t>‹#›</a:t>
            </a:fld>
            <a:endParaRPr lang="en-US"/>
          </a:p>
        </p:txBody>
      </p:sp>
    </p:spTree>
    <p:extLst>
      <p:ext uri="{BB962C8B-B14F-4D97-AF65-F5344CB8AC3E}">
        <p14:creationId xmlns:p14="http://schemas.microsoft.com/office/powerpoint/2010/main" val="75967816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toolbox/Janu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ideo" Target="https://www.youtube.com/embed/o9ikluTtgT8" TargetMode="Externa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it-scm.com/book/en/v2/Getting-Started-About-Version-Control" TargetMode="External"/><Relationship Id="rId2" Type="http://schemas.openxmlformats.org/officeDocument/2006/relationships/hyperlink" Target="https://www.visualstudio.com/get-started/overview-of-get-started-tasks-vs" TargetMode="External"/><Relationship Id="rId1" Type="http://schemas.openxmlformats.org/officeDocument/2006/relationships/slideLayout" Target="../slideLayouts/slideLayout2.xml"/><Relationship Id="rId4" Type="http://schemas.openxmlformats.org/officeDocument/2006/relationships/hyperlink" Target="http://codeflow/"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0317"/>
            <a:ext cx="12192000" cy="2246870"/>
          </a:xfrm>
        </p:spPr>
        <p:txBody>
          <a:bodyPr>
            <a:normAutofit/>
          </a:bodyPr>
          <a:lstStyle/>
          <a:p>
            <a:pPr>
              <a:lnSpc>
                <a:spcPct val="150000"/>
              </a:lnSpc>
            </a:pPr>
            <a:r>
              <a:rPr lang="en-US" sz="4400">
                <a:latin typeface="Segoe UI Light" panose="020B0502040204020203" pitchFamily="34" charset="0"/>
                <a:cs typeface="Segoe UI Light" panose="020B0502040204020203" pitchFamily="34" charset="0"/>
              </a:rPr>
              <a:t>Microsoft Product Development Life Cycle,</a:t>
            </a:r>
            <a:br>
              <a:rPr lang="en-US" sz="4400">
                <a:latin typeface="Segoe UI Light" panose="020B0502040204020203" pitchFamily="34" charset="0"/>
                <a:cs typeface="Segoe UI Light" panose="020B0502040204020203" pitchFamily="34" charset="0"/>
              </a:rPr>
            </a:br>
            <a:r>
              <a:rPr lang="en-US" sz="4400">
                <a:latin typeface="Segoe UI Light" panose="020B0502040204020203" pitchFamily="34" charset="0"/>
                <a:cs typeface="Segoe UI Light" panose="020B0502040204020203" pitchFamily="34" charset="0"/>
              </a:rPr>
              <a:t>Systems &amp; Tools</a:t>
            </a:r>
            <a:endParaRPr lang="en-US" sz="4400">
              <a:latin typeface="Segoe UI" panose="020B0502040204020203" pitchFamily="34" charset="0"/>
              <a:cs typeface="Segoe UI" panose="020B0502040204020203" pitchFamily="34" charset="0"/>
            </a:endParaRPr>
          </a:p>
        </p:txBody>
      </p:sp>
      <p:sp>
        <p:nvSpPr>
          <p:cNvPr id="8" name="Title 1"/>
          <p:cNvSpPr txBox="1">
            <a:spLocks/>
          </p:cNvSpPr>
          <p:nvPr/>
        </p:nvSpPr>
        <p:spPr>
          <a:xfrm>
            <a:off x="8116424" y="5738070"/>
            <a:ext cx="3871444" cy="5790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sz="2400">
                <a:latin typeface="Segoe UI Light" panose="020B0502040204020203" pitchFamily="34" charset="0"/>
                <a:cs typeface="Segoe UI Light" panose="020B0502040204020203" pitchFamily="34" charset="0"/>
              </a:rPr>
              <a:t>@ Vinayak Sharma</a:t>
            </a:r>
            <a:endParaRPr lang="en-US" sz="240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00783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006152" y="1846279"/>
            <a:ext cx="3220616" cy="1764566"/>
          </a:xfrm>
          <a:prstGeom prst="rect">
            <a:avLst/>
          </a:prstGeom>
        </p:spPr>
      </p:pic>
      <p:sp>
        <p:nvSpPr>
          <p:cNvPr id="5" name="Title 1"/>
          <p:cNvSpPr>
            <a:spLocks noGrp="1"/>
          </p:cNvSpPr>
          <p:nvPr>
            <p:ph type="title"/>
          </p:nvPr>
        </p:nvSpPr>
        <p:spPr>
          <a:xfrm>
            <a:off x="838200" y="365125"/>
            <a:ext cx="10515600" cy="1325563"/>
          </a:xfrm>
        </p:spPr>
        <p:txBody>
          <a:bodyPr/>
          <a:lstStyle/>
          <a:p>
            <a:r>
              <a:rPr lang="en-US"/>
              <a:t>Burn Down Charts</a:t>
            </a:r>
          </a:p>
        </p:txBody>
      </p:sp>
      <p:pic>
        <p:nvPicPr>
          <p:cNvPr id="6" name="Picture 5"/>
          <p:cNvPicPr>
            <a:picLocks noChangeAspect="1"/>
          </p:cNvPicPr>
          <p:nvPr/>
        </p:nvPicPr>
        <p:blipFill>
          <a:blip r:embed="rId4"/>
          <a:stretch>
            <a:fillRect/>
          </a:stretch>
        </p:blipFill>
        <p:spPr>
          <a:xfrm>
            <a:off x="6503437" y="1716695"/>
            <a:ext cx="3191070" cy="2071128"/>
          </a:xfrm>
          <a:prstGeom prst="rect">
            <a:avLst/>
          </a:prstGeom>
        </p:spPr>
      </p:pic>
      <p:sp>
        <p:nvSpPr>
          <p:cNvPr id="7" name="TextBox 6"/>
          <p:cNvSpPr txBox="1"/>
          <p:nvPr/>
        </p:nvSpPr>
        <p:spPr>
          <a:xfrm>
            <a:off x="8933507" y="2747628"/>
            <a:ext cx="854305" cy="230832"/>
          </a:xfrm>
          <a:prstGeom prst="rect">
            <a:avLst/>
          </a:prstGeom>
          <a:solidFill>
            <a:schemeClr val="accent1">
              <a:lumMod val="20000"/>
              <a:lumOff val="80000"/>
            </a:schemeClr>
          </a:solidFill>
        </p:spPr>
        <p:txBody>
          <a:bodyPr wrap="square" rtlCol="0">
            <a:spAutoFit/>
          </a:bodyPr>
          <a:lstStyle/>
          <a:p>
            <a:r>
              <a:rPr lang="en-US" sz="900"/>
              <a:t>IDEAL TEAM</a:t>
            </a:r>
          </a:p>
        </p:txBody>
      </p:sp>
      <p:pic>
        <p:nvPicPr>
          <p:cNvPr id="8" name="Picture 7"/>
          <p:cNvPicPr>
            <a:picLocks noChangeAspect="1"/>
          </p:cNvPicPr>
          <p:nvPr/>
        </p:nvPicPr>
        <p:blipFill>
          <a:blip r:embed="rId5"/>
          <a:stretch>
            <a:fillRect/>
          </a:stretch>
        </p:blipFill>
        <p:spPr>
          <a:xfrm>
            <a:off x="6503437" y="2230653"/>
            <a:ext cx="219075" cy="1143000"/>
          </a:xfrm>
          <a:prstGeom prst="rect">
            <a:avLst/>
          </a:prstGeom>
        </p:spPr>
      </p:pic>
      <p:sp>
        <p:nvSpPr>
          <p:cNvPr id="9" name="TextBox 8"/>
          <p:cNvSpPr txBox="1"/>
          <p:nvPr/>
        </p:nvSpPr>
        <p:spPr>
          <a:xfrm>
            <a:off x="7814193" y="1969043"/>
            <a:ext cx="1880314" cy="261610"/>
          </a:xfrm>
          <a:prstGeom prst="rect">
            <a:avLst/>
          </a:prstGeom>
          <a:solidFill>
            <a:schemeClr val="accent2">
              <a:lumMod val="40000"/>
              <a:lumOff val="60000"/>
            </a:schemeClr>
          </a:solidFill>
        </p:spPr>
        <p:txBody>
          <a:bodyPr wrap="square" rtlCol="0">
            <a:spAutoFit/>
          </a:bodyPr>
          <a:lstStyle/>
          <a:p>
            <a:r>
              <a:rPr lang="en-US" sz="1100"/>
              <a:t>Steady Progress Throughout</a:t>
            </a:r>
          </a:p>
        </p:txBody>
      </p:sp>
      <p:cxnSp>
        <p:nvCxnSpPr>
          <p:cNvPr id="10" name="Straight Arrow Connector 9"/>
          <p:cNvCxnSpPr/>
          <p:nvPr/>
        </p:nvCxnSpPr>
        <p:spPr bwMode="auto">
          <a:xfrm flipH="1">
            <a:off x="8192278" y="2228419"/>
            <a:ext cx="562072" cy="518899"/>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bwMode="auto">
          <a:xfrm flipH="1">
            <a:off x="9360659" y="3001544"/>
            <a:ext cx="1" cy="516975"/>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pic>
        <p:nvPicPr>
          <p:cNvPr id="16" name="Picture 15"/>
          <p:cNvPicPr>
            <a:picLocks noChangeAspect="1"/>
          </p:cNvPicPr>
          <p:nvPr/>
        </p:nvPicPr>
        <p:blipFill>
          <a:blip r:embed="rId6"/>
          <a:stretch>
            <a:fillRect/>
          </a:stretch>
        </p:blipFill>
        <p:spPr>
          <a:xfrm>
            <a:off x="1015483" y="4455016"/>
            <a:ext cx="2959164" cy="1873641"/>
          </a:xfrm>
          <a:prstGeom prst="rect">
            <a:avLst/>
          </a:prstGeom>
        </p:spPr>
      </p:pic>
      <p:sp>
        <p:nvSpPr>
          <p:cNvPr id="17" name="TextBox 16"/>
          <p:cNvSpPr txBox="1"/>
          <p:nvPr/>
        </p:nvSpPr>
        <p:spPr>
          <a:xfrm>
            <a:off x="3397567" y="5590353"/>
            <a:ext cx="902502" cy="215444"/>
          </a:xfrm>
          <a:prstGeom prst="rect">
            <a:avLst/>
          </a:prstGeom>
          <a:solidFill>
            <a:schemeClr val="accent1">
              <a:lumMod val="20000"/>
              <a:lumOff val="80000"/>
            </a:schemeClr>
          </a:solidFill>
        </p:spPr>
        <p:txBody>
          <a:bodyPr wrap="square" rtlCol="0">
            <a:spAutoFit/>
          </a:bodyPr>
          <a:lstStyle/>
          <a:p>
            <a:r>
              <a:rPr lang="en-US" sz="800"/>
              <a:t>GREAT TEAM  !!</a:t>
            </a:r>
          </a:p>
        </p:txBody>
      </p:sp>
      <p:pic>
        <p:nvPicPr>
          <p:cNvPr id="18" name="Picture 17"/>
          <p:cNvPicPr>
            <a:picLocks noChangeAspect="1"/>
          </p:cNvPicPr>
          <p:nvPr/>
        </p:nvPicPr>
        <p:blipFill>
          <a:blip r:embed="rId5"/>
          <a:stretch>
            <a:fillRect/>
          </a:stretch>
        </p:blipFill>
        <p:spPr>
          <a:xfrm>
            <a:off x="998001" y="4819039"/>
            <a:ext cx="228335" cy="1191316"/>
          </a:xfrm>
          <a:prstGeom prst="rect">
            <a:avLst/>
          </a:prstGeom>
        </p:spPr>
      </p:pic>
      <p:cxnSp>
        <p:nvCxnSpPr>
          <p:cNvPr id="19" name="Straight Arrow Connector 18"/>
          <p:cNvCxnSpPr/>
          <p:nvPr/>
        </p:nvCxnSpPr>
        <p:spPr bwMode="auto">
          <a:xfrm flipH="1">
            <a:off x="3738119" y="5805797"/>
            <a:ext cx="108942" cy="333748"/>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2495065" y="4220583"/>
            <a:ext cx="902502" cy="584775"/>
          </a:xfrm>
          <a:prstGeom prst="rect">
            <a:avLst/>
          </a:prstGeom>
          <a:solidFill>
            <a:schemeClr val="accent2">
              <a:lumMod val="40000"/>
              <a:lumOff val="60000"/>
            </a:schemeClr>
          </a:solidFill>
        </p:spPr>
        <p:txBody>
          <a:bodyPr wrap="square" rtlCol="0">
            <a:spAutoFit/>
          </a:bodyPr>
          <a:lstStyle/>
          <a:p>
            <a:r>
              <a:rPr lang="en-US" sz="800"/>
              <a:t>Almost no progress initially and then a big drop</a:t>
            </a:r>
          </a:p>
        </p:txBody>
      </p:sp>
      <p:cxnSp>
        <p:nvCxnSpPr>
          <p:cNvPr id="21" name="Straight Arrow Connector 20"/>
          <p:cNvCxnSpPr/>
          <p:nvPr/>
        </p:nvCxnSpPr>
        <p:spPr bwMode="auto">
          <a:xfrm flipH="1">
            <a:off x="2090372" y="4626185"/>
            <a:ext cx="404693" cy="34118"/>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bwMode="auto">
          <a:xfrm flipH="1">
            <a:off x="2703833" y="4824473"/>
            <a:ext cx="202126" cy="417141"/>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1445061" y="5732893"/>
            <a:ext cx="1290622" cy="307777"/>
          </a:xfrm>
          <a:prstGeom prst="rect">
            <a:avLst/>
          </a:prstGeom>
          <a:solidFill>
            <a:schemeClr val="accent2">
              <a:lumMod val="40000"/>
              <a:lumOff val="60000"/>
            </a:schemeClr>
          </a:solidFill>
        </p:spPr>
        <p:txBody>
          <a:bodyPr wrap="square" rtlCol="0">
            <a:spAutoFit/>
          </a:bodyPr>
          <a:lstStyle/>
          <a:p>
            <a:r>
              <a:rPr lang="en-US" sz="700"/>
              <a:t>Some more work could have been completed</a:t>
            </a:r>
          </a:p>
        </p:txBody>
      </p:sp>
      <p:cxnSp>
        <p:nvCxnSpPr>
          <p:cNvPr id="24" name="Straight Arrow Connector 23"/>
          <p:cNvCxnSpPr/>
          <p:nvPr/>
        </p:nvCxnSpPr>
        <p:spPr bwMode="auto">
          <a:xfrm>
            <a:off x="2735683" y="5874534"/>
            <a:ext cx="340552" cy="12247"/>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pic>
        <p:nvPicPr>
          <p:cNvPr id="38" name="Picture 37"/>
          <p:cNvPicPr>
            <a:picLocks noChangeAspect="1"/>
          </p:cNvPicPr>
          <p:nvPr/>
        </p:nvPicPr>
        <p:blipFill>
          <a:blip r:embed="rId7"/>
          <a:stretch>
            <a:fillRect/>
          </a:stretch>
        </p:blipFill>
        <p:spPr>
          <a:xfrm>
            <a:off x="6576726" y="3888673"/>
            <a:ext cx="3421560" cy="2416256"/>
          </a:xfrm>
          <a:prstGeom prst="rect">
            <a:avLst/>
          </a:prstGeom>
        </p:spPr>
      </p:pic>
      <p:sp>
        <p:nvSpPr>
          <p:cNvPr id="39" name="TextBox 38"/>
          <p:cNvSpPr txBox="1"/>
          <p:nvPr/>
        </p:nvSpPr>
        <p:spPr>
          <a:xfrm>
            <a:off x="9154012" y="4795937"/>
            <a:ext cx="1525810" cy="415498"/>
          </a:xfrm>
          <a:prstGeom prst="rect">
            <a:avLst/>
          </a:prstGeom>
          <a:solidFill>
            <a:schemeClr val="accent1">
              <a:lumMod val="20000"/>
              <a:lumOff val="80000"/>
            </a:schemeClr>
          </a:solidFill>
        </p:spPr>
        <p:txBody>
          <a:bodyPr wrap="square" rtlCol="0">
            <a:spAutoFit/>
          </a:bodyPr>
          <a:lstStyle/>
          <a:p>
            <a:r>
              <a:rPr lang="en-US" sz="1050"/>
              <a:t>Sprint Commitment Not Finished</a:t>
            </a:r>
          </a:p>
        </p:txBody>
      </p:sp>
      <p:pic>
        <p:nvPicPr>
          <p:cNvPr id="40" name="Picture 39"/>
          <p:cNvPicPr>
            <a:picLocks noChangeAspect="1"/>
          </p:cNvPicPr>
          <p:nvPr/>
        </p:nvPicPr>
        <p:blipFill>
          <a:blip r:embed="rId5"/>
          <a:stretch>
            <a:fillRect/>
          </a:stretch>
        </p:blipFill>
        <p:spPr>
          <a:xfrm>
            <a:off x="6670014" y="4639114"/>
            <a:ext cx="229360" cy="1196656"/>
          </a:xfrm>
          <a:prstGeom prst="rect">
            <a:avLst/>
          </a:prstGeom>
        </p:spPr>
      </p:pic>
      <p:sp>
        <p:nvSpPr>
          <p:cNvPr id="41" name="TextBox 40"/>
          <p:cNvSpPr txBox="1"/>
          <p:nvPr/>
        </p:nvSpPr>
        <p:spPr>
          <a:xfrm>
            <a:off x="8864821" y="8624129"/>
            <a:ext cx="516798" cy="276999"/>
          </a:xfrm>
          <a:prstGeom prst="rect">
            <a:avLst/>
          </a:prstGeom>
          <a:noFill/>
        </p:spPr>
        <p:txBody>
          <a:bodyPr wrap="square" rtlCol="0">
            <a:spAutoFit/>
          </a:bodyPr>
          <a:lstStyle/>
          <a:p>
            <a:r>
              <a:rPr lang="en-US" sz="1200">
                <a:solidFill>
                  <a:schemeClr val="bg2"/>
                </a:solidFill>
              </a:rPr>
              <a:t>Time</a:t>
            </a:r>
          </a:p>
        </p:txBody>
      </p:sp>
      <p:cxnSp>
        <p:nvCxnSpPr>
          <p:cNvPr id="42" name="Straight Arrow Connector 41"/>
          <p:cNvCxnSpPr/>
          <p:nvPr/>
        </p:nvCxnSpPr>
        <p:spPr bwMode="auto">
          <a:xfrm>
            <a:off x="9517964" y="5237442"/>
            <a:ext cx="0" cy="233241"/>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43" name="TextBox 42"/>
          <p:cNvSpPr txBox="1"/>
          <p:nvPr/>
        </p:nvSpPr>
        <p:spPr>
          <a:xfrm>
            <a:off x="7948183" y="4131283"/>
            <a:ext cx="1553270" cy="369332"/>
          </a:xfrm>
          <a:prstGeom prst="rect">
            <a:avLst/>
          </a:prstGeom>
          <a:solidFill>
            <a:schemeClr val="accent1">
              <a:lumMod val="20000"/>
              <a:lumOff val="80000"/>
            </a:schemeClr>
          </a:solidFill>
        </p:spPr>
        <p:txBody>
          <a:bodyPr wrap="square" rtlCol="0">
            <a:spAutoFit/>
          </a:bodyPr>
          <a:lstStyle/>
          <a:p>
            <a:r>
              <a:rPr lang="en-US" sz="900"/>
              <a:t>Team Late for the Entire Sprint</a:t>
            </a:r>
          </a:p>
        </p:txBody>
      </p:sp>
      <p:cxnSp>
        <p:nvCxnSpPr>
          <p:cNvPr id="44" name="Straight Arrow Connector 43"/>
          <p:cNvCxnSpPr/>
          <p:nvPr/>
        </p:nvCxnSpPr>
        <p:spPr bwMode="auto">
          <a:xfrm flipH="1">
            <a:off x="8630816" y="4511002"/>
            <a:ext cx="4398" cy="284935"/>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99440447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152B5D-B7BD-4352-A272-F6485C73600B}"/>
              </a:ext>
            </a:extLst>
          </p:cNvPr>
          <p:cNvPicPr>
            <a:picLocks noChangeAspect="1"/>
          </p:cNvPicPr>
          <p:nvPr/>
        </p:nvPicPr>
        <p:blipFill>
          <a:blip r:embed="rId2"/>
          <a:stretch>
            <a:fillRect/>
          </a:stretch>
        </p:blipFill>
        <p:spPr>
          <a:xfrm>
            <a:off x="2508772" y="1690688"/>
            <a:ext cx="6662937" cy="4301569"/>
          </a:xfrm>
          <a:prstGeom prst="rect">
            <a:avLst/>
          </a:prstGeom>
        </p:spPr>
      </p:pic>
      <p:sp>
        <p:nvSpPr>
          <p:cNvPr id="6" name="Title 1">
            <a:extLst>
              <a:ext uri="{FF2B5EF4-FFF2-40B4-BE49-F238E27FC236}">
                <a16:creationId xmlns:a16="http://schemas.microsoft.com/office/drawing/2014/main" id="{D58DC1BB-439F-41B6-AF6D-AFE87CF3B52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dirty="0"/>
              <a:t>Kanban Board</a:t>
            </a:r>
          </a:p>
        </p:txBody>
      </p:sp>
    </p:spTree>
    <p:extLst>
      <p:ext uri="{BB962C8B-B14F-4D97-AF65-F5344CB8AC3E}">
        <p14:creationId xmlns:p14="http://schemas.microsoft.com/office/powerpoint/2010/main" val="249530329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2392997"/>
            <a:ext cx="10515600" cy="1325563"/>
          </a:xfrm>
        </p:spPr>
        <p:txBody>
          <a:bodyPr/>
          <a:lstStyle/>
          <a:p>
            <a:pPr algn="ctr"/>
            <a:r>
              <a:rPr lang="en-US"/>
              <a:t>Visual Studio Online / TFS</a:t>
            </a:r>
          </a:p>
        </p:txBody>
      </p:sp>
      <p:sp>
        <p:nvSpPr>
          <p:cNvPr id="41" name="TextBox 40"/>
          <p:cNvSpPr txBox="1"/>
          <p:nvPr/>
        </p:nvSpPr>
        <p:spPr>
          <a:xfrm>
            <a:off x="8864821" y="8624129"/>
            <a:ext cx="516798" cy="276999"/>
          </a:xfrm>
          <a:prstGeom prst="rect">
            <a:avLst/>
          </a:prstGeom>
          <a:noFill/>
        </p:spPr>
        <p:txBody>
          <a:bodyPr wrap="square" rtlCol="0">
            <a:spAutoFit/>
          </a:bodyPr>
          <a:lstStyle/>
          <a:p>
            <a:r>
              <a:rPr lang="en-US" sz="1200">
                <a:solidFill>
                  <a:schemeClr val="bg2"/>
                </a:solidFill>
              </a:rPr>
              <a:t>Time</a:t>
            </a:r>
          </a:p>
        </p:txBody>
      </p:sp>
    </p:spTree>
    <p:extLst>
      <p:ext uri="{BB962C8B-B14F-4D97-AF65-F5344CB8AC3E}">
        <p14:creationId xmlns:p14="http://schemas.microsoft.com/office/powerpoint/2010/main" val="110515478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Setting up team project on TFS</a:t>
            </a:r>
          </a:p>
        </p:txBody>
      </p:sp>
      <p:sp>
        <p:nvSpPr>
          <p:cNvPr id="3" name="Content Placeholder 2"/>
          <p:cNvSpPr>
            <a:spLocks noGrp="1"/>
          </p:cNvSpPr>
          <p:nvPr>
            <p:ph idx="1"/>
          </p:nvPr>
        </p:nvSpPr>
        <p:spPr>
          <a:xfrm>
            <a:off x="838200" y="2435228"/>
            <a:ext cx="10515600" cy="4351338"/>
          </a:xfrm>
        </p:spPr>
        <p:txBody>
          <a:bodyPr>
            <a:normAutofit/>
          </a:bodyPr>
          <a:lstStyle/>
          <a:p>
            <a:r>
              <a:rPr lang="en-US" dirty="0"/>
              <a:t>Create Project on TFS (Visual Studio Online)</a:t>
            </a:r>
          </a:p>
          <a:p>
            <a:r>
              <a:rPr lang="en-US" dirty="0"/>
              <a:t>Add Team Members</a:t>
            </a:r>
          </a:p>
          <a:p>
            <a:r>
              <a:rPr lang="en-US" dirty="0"/>
              <a:t>Create User Stories for the Product Idea</a:t>
            </a:r>
          </a:p>
          <a:p>
            <a:r>
              <a:rPr lang="en-US" dirty="0"/>
              <a:t>Add sub-stories &amp; tasks. </a:t>
            </a:r>
          </a:p>
          <a:p>
            <a:r>
              <a:rPr lang="en-US" dirty="0"/>
              <a:t>Assign them to Team Members.</a:t>
            </a:r>
          </a:p>
        </p:txBody>
      </p:sp>
    </p:spTree>
    <p:extLst>
      <p:ext uri="{BB962C8B-B14F-4D97-AF65-F5344CB8AC3E}">
        <p14:creationId xmlns:p14="http://schemas.microsoft.com/office/powerpoint/2010/main" val="1206049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2392997"/>
            <a:ext cx="10515600" cy="1325563"/>
          </a:xfrm>
        </p:spPr>
        <p:txBody>
          <a:bodyPr/>
          <a:lstStyle/>
          <a:p>
            <a:pPr algn="ctr"/>
            <a:r>
              <a:rPr lang="en-US"/>
              <a:t>Setting up Visual Studio Project</a:t>
            </a:r>
          </a:p>
        </p:txBody>
      </p:sp>
    </p:spTree>
    <p:extLst>
      <p:ext uri="{BB962C8B-B14F-4D97-AF65-F5344CB8AC3E}">
        <p14:creationId xmlns:p14="http://schemas.microsoft.com/office/powerpoint/2010/main" val="312699714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Connecting TFS &amp; Team Explorer on VS</a:t>
            </a:r>
          </a:p>
        </p:txBody>
      </p:sp>
      <p:sp>
        <p:nvSpPr>
          <p:cNvPr id="3" name="Content Placeholder 2"/>
          <p:cNvSpPr>
            <a:spLocks noGrp="1"/>
          </p:cNvSpPr>
          <p:nvPr>
            <p:ph idx="1"/>
          </p:nvPr>
        </p:nvSpPr>
        <p:spPr>
          <a:xfrm>
            <a:off x="838199" y="2435228"/>
            <a:ext cx="10730501" cy="4351338"/>
          </a:xfrm>
        </p:spPr>
        <p:txBody>
          <a:bodyPr>
            <a:normAutofit/>
          </a:bodyPr>
          <a:lstStyle/>
          <a:p>
            <a:r>
              <a:rPr lang="en-US"/>
              <a:t>Open Visual Studio. </a:t>
            </a:r>
          </a:p>
          <a:p>
            <a:r>
              <a:rPr lang="en-US"/>
              <a:t>Click on ‘Team Explorer’-&gt;Manage Connections.</a:t>
            </a:r>
          </a:p>
          <a:p>
            <a:r>
              <a:rPr lang="en-US"/>
              <a:t>Select the TFS &amp; the project. </a:t>
            </a:r>
            <a:r>
              <a:rPr lang="en-US" u="sng"/>
              <a:t>Clone the repository.</a:t>
            </a:r>
          </a:p>
          <a:p>
            <a:r>
              <a:rPr lang="en-US"/>
              <a:t>Create a ‘New MVC Solution’ – Connected to Repository + Unit tests</a:t>
            </a:r>
          </a:p>
          <a:p>
            <a:r>
              <a:rPr lang="en-US"/>
              <a:t>Run Unit Tests. Make Changes etc.</a:t>
            </a:r>
          </a:p>
          <a:p>
            <a:r>
              <a:rPr lang="en-US"/>
              <a:t>Click on Changes. Write comment &amp; Commit + Push. </a:t>
            </a:r>
          </a:p>
        </p:txBody>
      </p:sp>
    </p:spTree>
    <p:extLst>
      <p:ext uri="{BB962C8B-B14F-4D97-AF65-F5344CB8AC3E}">
        <p14:creationId xmlns:p14="http://schemas.microsoft.com/office/powerpoint/2010/main" val="2017063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Source Control (</a:t>
            </a:r>
            <a:r>
              <a:rPr lang="en-US" err="1"/>
              <a:t>Git</a:t>
            </a:r>
            <a:r>
              <a:rPr lang="en-US"/>
              <a:t>)</a:t>
            </a:r>
          </a:p>
        </p:txBody>
      </p:sp>
      <p:sp>
        <p:nvSpPr>
          <p:cNvPr id="3" name="Content Placeholder 2"/>
          <p:cNvSpPr>
            <a:spLocks noGrp="1"/>
          </p:cNvSpPr>
          <p:nvPr>
            <p:ph idx="1"/>
          </p:nvPr>
        </p:nvSpPr>
        <p:spPr>
          <a:xfrm>
            <a:off x="838200" y="2435228"/>
            <a:ext cx="10515600" cy="4351338"/>
          </a:xfrm>
        </p:spPr>
        <p:txBody>
          <a:bodyPr>
            <a:normAutofit/>
          </a:bodyPr>
          <a:lstStyle/>
          <a:p>
            <a:r>
              <a:rPr lang="en-US" dirty="0"/>
              <a:t>What is Source Control?</a:t>
            </a:r>
          </a:p>
          <a:p>
            <a:r>
              <a:rPr lang="en-US" dirty="0"/>
              <a:t>Why is Source Control Needed?</a:t>
            </a:r>
          </a:p>
          <a:p>
            <a:r>
              <a:rPr lang="en-US" dirty="0"/>
              <a:t>Diagram of Source Control Commands &lt;Next Slide&gt;</a:t>
            </a:r>
          </a:p>
          <a:p>
            <a:r>
              <a:rPr lang="en-US" dirty="0">
                <a:hlinkClick r:id="rId3"/>
              </a:rPr>
              <a:t>http://toolbox/Janus</a:t>
            </a:r>
            <a:r>
              <a:rPr lang="en-US" dirty="0"/>
              <a:t>  </a:t>
            </a:r>
          </a:p>
        </p:txBody>
      </p:sp>
    </p:spTree>
    <p:extLst>
      <p:ext uri="{BB962C8B-B14F-4D97-AF65-F5344CB8AC3E}">
        <p14:creationId xmlns:p14="http://schemas.microsoft.com/office/powerpoint/2010/main" val="3299641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Git</a:t>
            </a:r>
            <a:r>
              <a:rPr lang="en-US"/>
              <a:t> Transport Commands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1628" y="1774053"/>
            <a:ext cx="4582164" cy="3905795"/>
          </a:xfrm>
          <a:prstGeom prst="rect">
            <a:avLst/>
          </a:prstGeom>
        </p:spPr>
      </p:pic>
    </p:spTree>
    <p:extLst>
      <p:ext uri="{BB962C8B-B14F-4D97-AF65-F5344CB8AC3E}">
        <p14:creationId xmlns:p14="http://schemas.microsoft.com/office/powerpoint/2010/main" val="3042177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sz="4000"/>
              <a:t>Code Review, </a:t>
            </a:r>
            <a:r>
              <a:rPr lang="en-US" sz="4000" err="1"/>
              <a:t>Checkin</a:t>
            </a:r>
            <a:r>
              <a:rPr lang="en-US" sz="4000"/>
              <a:t>, Branching, Pull Request</a:t>
            </a:r>
          </a:p>
        </p:txBody>
      </p:sp>
      <p:sp>
        <p:nvSpPr>
          <p:cNvPr id="7" name="Content Placeholder 2"/>
          <p:cNvSpPr txBox="1">
            <a:spLocks/>
          </p:cNvSpPr>
          <p:nvPr/>
        </p:nvSpPr>
        <p:spPr>
          <a:xfrm>
            <a:off x="838200" y="2379057"/>
            <a:ext cx="10515600" cy="25217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Git &amp; Source Depot Check-in Demo</a:t>
            </a:r>
          </a:p>
          <a:p>
            <a:r>
              <a:rPr lang="en-US" sz="2400" dirty="0"/>
              <a:t>Resolving Conflicts</a:t>
            </a:r>
          </a:p>
          <a:p>
            <a:r>
              <a:rPr lang="en-US" sz="2400" dirty="0"/>
              <a:t>Review Code with Pull Requests on Visual Studio</a:t>
            </a:r>
          </a:p>
          <a:p>
            <a:r>
              <a:rPr lang="en-US" sz="2400" dirty="0"/>
              <a:t>Review Code using CodeFlow (http://</a:t>
            </a:r>
            <a:r>
              <a:rPr lang="en-US" sz="2400" dirty="0" err="1"/>
              <a:t>codeflow</a:t>
            </a:r>
            <a:r>
              <a:rPr lang="en-US" sz="2400" dirty="0"/>
              <a:t>/)</a:t>
            </a:r>
          </a:p>
        </p:txBody>
      </p:sp>
    </p:spTree>
    <p:extLst>
      <p:ext uri="{BB962C8B-B14F-4D97-AF65-F5344CB8AC3E}">
        <p14:creationId xmlns:p14="http://schemas.microsoft.com/office/powerpoint/2010/main" val="2825918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9ikluTtgT8"/>
          <p:cNvPicPr>
            <a:picLocks noGrp="1" noRot="1" noChangeAspect="1"/>
          </p:cNvPicPr>
          <p:nvPr>
            <p:ph idx="1"/>
            <a:videoFile r:link="rId1"/>
          </p:nvPr>
        </p:nvPicPr>
        <p:blipFill>
          <a:blip r:embed="rId4"/>
          <a:stretch>
            <a:fillRect/>
          </a:stretch>
        </p:blipFill>
        <p:spPr>
          <a:xfrm>
            <a:off x="106872" y="164757"/>
            <a:ext cx="11899098" cy="6693243"/>
          </a:xfrm>
          <a:prstGeom prst="rect">
            <a:avLst/>
          </a:prstGeom>
        </p:spPr>
      </p:pic>
    </p:spTree>
    <p:extLst>
      <p:ext uri="{BB962C8B-B14F-4D97-AF65-F5344CB8AC3E}">
        <p14:creationId xmlns:p14="http://schemas.microsoft.com/office/powerpoint/2010/main" val="348922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3286" y="2813131"/>
            <a:ext cx="609600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838200" y="365125"/>
            <a:ext cx="10515600" cy="1325563"/>
          </a:xfrm>
        </p:spPr>
        <p:txBody>
          <a:bodyPr/>
          <a:lstStyle/>
          <a:p>
            <a:r>
              <a:rPr lang="en-US"/>
              <a:t>Traditional S/W Development &amp; Agile</a:t>
            </a:r>
          </a:p>
        </p:txBody>
      </p:sp>
    </p:spTree>
    <p:extLst>
      <p:ext uri="{BB962C8B-B14F-4D97-AF65-F5344CB8AC3E}">
        <p14:creationId xmlns:p14="http://schemas.microsoft.com/office/powerpoint/2010/main" val="1641975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sz="4000"/>
              <a:t>Source Control - Best Practices</a:t>
            </a:r>
          </a:p>
        </p:txBody>
      </p:sp>
      <p:sp>
        <p:nvSpPr>
          <p:cNvPr id="7" name="Content Placeholder 2"/>
          <p:cNvSpPr txBox="1">
            <a:spLocks/>
          </p:cNvSpPr>
          <p:nvPr/>
        </p:nvSpPr>
        <p:spPr>
          <a:xfrm>
            <a:off x="838200" y="2379057"/>
            <a:ext cx="10515600" cy="252171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Unless checked in, it does not exist</a:t>
            </a:r>
          </a:p>
          <a:p>
            <a:r>
              <a:rPr lang="en-US" sz="2400"/>
              <a:t>Commit Early. Commit Often</a:t>
            </a:r>
          </a:p>
          <a:p>
            <a:r>
              <a:rPr lang="en-US" sz="2400"/>
              <a:t>Inspect changes carefully before committing</a:t>
            </a:r>
          </a:p>
          <a:p>
            <a:r>
              <a:rPr lang="en-US" sz="2400"/>
              <a:t>Commit Messages… ‘It Works’, ‘Updated’, ‘Revision 1024’, ‘Axe Murderer’ </a:t>
            </a:r>
          </a:p>
          <a:p>
            <a:r>
              <a:rPr lang="en-US" sz="2400"/>
              <a:t>Commit your changes. Don’t delegate</a:t>
            </a:r>
          </a:p>
          <a:p>
            <a:r>
              <a:rPr lang="en-US" sz="2400"/>
              <a:t>External Dependencies need to go in Source Control. Build Successfully </a:t>
            </a:r>
          </a:p>
        </p:txBody>
      </p:sp>
    </p:spTree>
    <p:extLst>
      <p:ext uri="{BB962C8B-B14F-4D97-AF65-F5344CB8AC3E}">
        <p14:creationId xmlns:p14="http://schemas.microsoft.com/office/powerpoint/2010/main" val="321955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7489"/>
            <a:ext cx="10515600" cy="1325563"/>
          </a:xfrm>
        </p:spPr>
        <p:txBody>
          <a:bodyPr/>
          <a:lstStyle/>
          <a:p>
            <a:pPr algn="ctr"/>
            <a:r>
              <a:rPr lang="en-US"/>
              <a:t>Writing Awesome Code!!</a:t>
            </a:r>
          </a:p>
        </p:txBody>
      </p:sp>
    </p:spTree>
    <p:extLst>
      <p:ext uri="{BB962C8B-B14F-4D97-AF65-F5344CB8AC3E}">
        <p14:creationId xmlns:p14="http://schemas.microsoft.com/office/powerpoint/2010/main" val="3839643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11029" y="329613"/>
            <a:ext cx="10971372" cy="1066800"/>
          </a:xfrm>
        </p:spPr>
        <p:txBody>
          <a:bodyPr vert="horz" lIns="91440" tIns="45720" rIns="91440" bIns="45720" rtlCol="0" anchor="ctr">
            <a:normAutofit/>
          </a:bodyPr>
          <a:lstStyle/>
          <a:p>
            <a:r>
              <a:rPr lang="en-US"/>
              <a:t>Implementation – Area under an arc</a:t>
            </a:r>
          </a:p>
        </p:txBody>
      </p:sp>
      <p:sp>
        <p:nvSpPr>
          <p:cNvPr id="7" name="Content Placeholder 6"/>
          <p:cNvSpPr>
            <a:spLocks noGrp="1"/>
          </p:cNvSpPr>
          <p:nvPr>
            <p:ph idx="1"/>
          </p:nvPr>
        </p:nvSpPr>
        <p:spPr>
          <a:xfrm>
            <a:off x="600737" y="2215124"/>
            <a:ext cx="10287000" cy="4190999"/>
          </a:xfrm>
        </p:spPr>
        <p:txBody>
          <a:bodyPr vert="horz" lIns="91440" tIns="45720" rIns="91440" bIns="45720" rtlCol="0">
            <a:normAutofit/>
          </a:bodyPr>
          <a:lstStyle/>
          <a:p>
            <a:pPr marL="0" indent="0">
              <a:buNone/>
            </a:pPr>
            <a:r>
              <a:rPr lang="en-US" sz="2400"/>
              <a:t>Write a function to compute area under the arc given the radius, and angle in degrees</a:t>
            </a:r>
          </a:p>
        </p:txBody>
      </p:sp>
      <p:pic>
        <p:nvPicPr>
          <p:cNvPr id="1030" name="Picture 6" descr="A=\frac{\alpha}{360} \pi 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0367" y="3957085"/>
            <a:ext cx="203835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499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527" y="2385201"/>
            <a:ext cx="6188936" cy="1782762"/>
          </a:xfrm>
          <a:prstGeom prst="rect">
            <a:avLst/>
          </a:prstGeom>
        </p:spPr>
      </p:pic>
      <p:sp>
        <p:nvSpPr>
          <p:cNvPr id="5" name="Title 5"/>
          <p:cNvSpPr txBox="1">
            <a:spLocks/>
          </p:cNvSpPr>
          <p:nvPr/>
        </p:nvSpPr>
        <p:spPr>
          <a:xfrm>
            <a:off x="611029" y="329613"/>
            <a:ext cx="10971372" cy="1066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a:t>Implementation – First Iteration</a:t>
            </a:r>
          </a:p>
        </p:txBody>
      </p:sp>
    </p:spTree>
    <p:extLst>
      <p:ext uri="{BB962C8B-B14F-4D97-AF65-F5344CB8AC3E}">
        <p14:creationId xmlns:p14="http://schemas.microsoft.com/office/powerpoint/2010/main" val="2316982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5262" y="3987173"/>
            <a:ext cx="8229600" cy="2667000"/>
          </a:xfrm>
        </p:spPr>
        <p:txBody>
          <a:bodyPr vert="horz" lIns="91440" tIns="45720" rIns="91440" bIns="45720" rtlCol="0">
            <a:normAutofit/>
          </a:bodyPr>
          <a:lstStyle/>
          <a:p>
            <a:r>
              <a:rPr lang="en-US" sz="2400"/>
              <a:t>Issues with the above code?</a:t>
            </a:r>
          </a:p>
          <a:p>
            <a:r>
              <a:rPr lang="en-US" sz="2400"/>
              <a:t>r = radius or radians? –</a:t>
            </a:r>
            <a:r>
              <a:rPr lang="en-US" sz="2400" err="1"/>
              <a:t>ve</a:t>
            </a:r>
            <a:r>
              <a:rPr lang="en-US" sz="2400"/>
              <a:t> r?</a:t>
            </a:r>
          </a:p>
          <a:p>
            <a:r>
              <a:rPr lang="en-US" sz="2400"/>
              <a:t>d = diameter or degrees? –</a:t>
            </a:r>
            <a:r>
              <a:rPr lang="en-US" sz="2400" err="1"/>
              <a:t>ve</a:t>
            </a:r>
            <a:r>
              <a:rPr lang="en-US" sz="2400"/>
              <a:t> d? d &gt; 360?</a:t>
            </a:r>
          </a:p>
          <a:p>
            <a:r>
              <a:rPr lang="en-US" sz="2400"/>
              <a:t>area of what?</a:t>
            </a:r>
          </a:p>
          <a:p>
            <a:r>
              <a:rPr lang="en-US" sz="2400"/>
              <a:t>What are the magic numbers?</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5262" y="1800412"/>
            <a:ext cx="6188936" cy="1782762"/>
          </a:xfrm>
          <a:prstGeom prst="rect">
            <a:avLst/>
          </a:prstGeom>
        </p:spPr>
      </p:pic>
      <p:sp>
        <p:nvSpPr>
          <p:cNvPr id="7" name="Title 5"/>
          <p:cNvSpPr txBox="1">
            <a:spLocks/>
          </p:cNvSpPr>
          <p:nvPr/>
        </p:nvSpPr>
        <p:spPr>
          <a:xfrm>
            <a:off x="611029" y="329613"/>
            <a:ext cx="10971372" cy="1066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a:t>Implementation – First Iteration</a:t>
            </a:r>
          </a:p>
        </p:txBody>
      </p:sp>
    </p:spTree>
    <p:extLst>
      <p:ext uri="{BB962C8B-B14F-4D97-AF65-F5344CB8AC3E}">
        <p14:creationId xmlns:p14="http://schemas.microsoft.com/office/powerpoint/2010/main" val="4087199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1" y="1752601"/>
            <a:ext cx="5277587" cy="4363059"/>
          </a:xfrm>
          <a:prstGeom prst="rect">
            <a:avLst/>
          </a:prstGeom>
        </p:spPr>
      </p:pic>
      <p:sp>
        <p:nvSpPr>
          <p:cNvPr id="6" name="Title 5"/>
          <p:cNvSpPr txBox="1">
            <a:spLocks/>
          </p:cNvSpPr>
          <p:nvPr/>
        </p:nvSpPr>
        <p:spPr>
          <a:xfrm>
            <a:off x="611029" y="329613"/>
            <a:ext cx="10971372" cy="1066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a:t>Implementation – Improvement</a:t>
            </a:r>
          </a:p>
        </p:txBody>
      </p:sp>
    </p:spTree>
    <p:extLst>
      <p:ext uri="{BB962C8B-B14F-4D97-AF65-F5344CB8AC3E}">
        <p14:creationId xmlns:p14="http://schemas.microsoft.com/office/powerpoint/2010/main" val="540409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1828801"/>
            <a:ext cx="7354326" cy="4534533"/>
          </a:xfrm>
          <a:prstGeom prst="rect">
            <a:avLst/>
          </a:prstGeom>
        </p:spPr>
      </p:pic>
      <p:sp>
        <p:nvSpPr>
          <p:cNvPr id="5" name="Title 5"/>
          <p:cNvSpPr txBox="1">
            <a:spLocks/>
          </p:cNvSpPr>
          <p:nvPr/>
        </p:nvSpPr>
        <p:spPr>
          <a:xfrm>
            <a:off x="611029" y="329613"/>
            <a:ext cx="10971372" cy="1066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a:t>Implementation – Better Butter</a:t>
            </a:r>
          </a:p>
        </p:txBody>
      </p:sp>
    </p:spTree>
    <p:extLst>
      <p:ext uri="{BB962C8B-B14F-4D97-AF65-F5344CB8AC3E}">
        <p14:creationId xmlns:p14="http://schemas.microsoft.com/office/powerpoint/2010/main" val="160659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0025" y="1690445"/>
            <a:ext cx="5591955" cy="3477110"/>
          </a:xfrm>
          <a:prstGeom prst="rect">
            <a:avLst/>
          </a:prstGeom>
        </p:spPr>
      </p:pic>
      <p:sp>
        <p:nvSpPr>
          <p:cNvPr id="7" name="Title 5"/>
          <p:cNvSpPr txBox="1">
            <a:spLocks/>
          </p:cNvSpPr>
          <p:nvPr/>
        </p:nvSpPr>
        <p:spPr>
          <a:xfrm>
            <a:off x="611029" y="329613"/>
            <a:ext cx="10971372" cy="1066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a:t>Implementation – Readable? </a:t>
            </a:r>
            <a:r>
              <a:rPr lang="en-US">
                <a:sym typeface="Wingdings" panose="05000000000000000000" pitchFamily="2" charset="2"/>
              </a:rPr>
              <a:t></a:t>
            </a:r>
            <a:endParaRPr lang="en-US"/>
          </a:p>
        </p:txBody>
      </p:sp>
    </p:spTree>
    <p:extLst>
      <p:ext uri="{BB962C8B-B14F-4D97-AF65-F5344CB8AC3E}">
        <p14:creationId xmlns:p14="http://schemas.microsoft.com/office/powerpoint/2010/main" val="3045200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4259" y="1914026"/>
            <a:ext cx="5963482" cy="3572374"/>
          </a:xfrm>
          <a:prstGeom prst="rect">
            <a:avLst/>
          </a:prstGeom>
        </p:spPr>
      </p:pic>
      <p:sp>
        <p:nvSpPr>
          <p:cNvPr id="7" name="Title 5"/>
          <p:cNvSpPr txBox="1">
            <a:spLocks/>
          </p:cNvSpPr>
          <p:nvPr/>
        </p:nvSpPr>
        <p:spPr>
          <a:xfrm>
            <a:off x="611029" y="329613"/>
            <a:ext cx="10971372" cy="1066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a:t>Implementation – Readable</a:t>
            </a:r>
          </a:p>
        </p:txBody>
      </p:sp>
    </p:spTree>
    <p:extLst>
      <p:ext uri="{BB962C8B-B14F-4D97-AF65-F5344CB8AC3E}">
        <p14:creationId xmlns:p14="http://schemas.microsoft.com/office/powerpoint/2010/main" val="2811816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8890" y="1418521"/>
            <a:ext cx="6954220" cy="5058481"/>
          </a:xfrm>
          <a:prstGeom prst="rect">
            <a:avLst/>
          </a:prstGeom>
        </p:spPr>
      </p:pic>
      <p:sp>
        <p:nvSpPr>
          <p:cNvPr id="5" name="Title 5"/>
          <p:cNvSpPr txBox="1">
            <a:spLocks/>
          </p:cNvSpPr>
          <p:nvPr/>
        </p:nvSpPr>
        <p:spPr>
          <a:xfrm>
            <a:off x="611029" y="329613"/>
            <a:ext cx="10971372" cy="1066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a:t>Implementation – Readable!</a:t>
            </a:r>
          </a:p>
        </p:txBody>
      </p:sp>
    </p:spTree>
    <p:extLst>
      <p:ext uri="{BB962C8B-B14F-4D97-AF65-F5344CB8AC3E}">
        <p14:creationId xmlns:p14="http://schemas.microsoft.com/office/powerpoint/2010/main" val="4022466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2507" y="1724539"/>
            <a:ext cx="11474238" cy="1431161"/>
          </a:xfrm>
        </p:spPr>
        <p:txBody>
          <a:bodyPr/>
          <a:lstStyle/>
          <a:p>
            <a:r>
              <a:rPr lang="en-US" sz="2000" dirty="0"/>
              <a:t>Software evolves over time</a:t>
            </a:r>
          </a:p>
          <a:p>
            <a:r>
              <a:rPr lang="en-US" sz="2000" dirty="0"/>
              <a:t>Adaptive planning, evolutionary development, early delivery </a:t>
            </a:r>
          </a:p>
          <a:p>
            <a:r>
              <a:rPr lang="en-US" sz="2000" dirty="0"/>
              <a:t>Deliver value to the business sooner </a:t>
            </a:r>
          </a:p>
          <a:p>
            <a:r>
              <a:rPr lang="en-US" sz="2000" dirty="0"/>
              <a:t>Flexible response to change</a:t>
            </a:r>
          </a:p>
        </p:txBody>
      </p:sp>
      <p:sp>
        <p:nvSpPr>
          <p:cNvPr id="3" name="Title 2"/>
          <p:cNvSpPr>
            <a:spLocks noGrp="1"/>
          </p:cNvSpPr>
          <p:nvPr>
            <p:ph type="title"/>
          </p:nvPr>
        </p:nvSpPr>
        <p:spPr>
          <a:xfrm>
            <a:off x="708891" y="387332"/>
            <a:ext cx="10515600" cy="1325563"/>
          </a:xfrm>
        </p:spPr>
        <p:txBody>
          <a:bodyPr>
            <a:normAutofit/>
          </a:bodyPr>
          <a:lstStyle/>
          <a:p>
            <a:r>
              <a:rPr lang="en-US" dirty="0"/>
              <a:t>What is Agile?</a:t>
            </a:r>
          </a:p>
        </p:txBody>
      </p:sp>
      <p:sp>
        <p:nvSpPr>
          <p:cNvPr id="4" name="TextBox 3"/>
          <p:cNvSpPr txBox="1"/>
          <p:nvPr/>
        </p:nvSpPr>
        <p:spPr>
          <a:xfrm>
            <a:off x="8884058" y="4571096"/>
            <a:ext cx="2763977" cy="754315"/>
          </a:xfrm>
          <a:prstGeom prst="rect">
            <a:avLst/>
          </a:prstGeom>
          <a:noFill/>
        </p:spPr>
        <p:txBody>
          <a:bodyPr wrap="square" rtlCol="0">
            <a:spAutoFit/>
          </a:bodyPr>
          <a:lstStyle/>
          <a:p>
            <a:r>
              <a:rPr lang="en-US" sz="4313" b="1" dirty="0">
                <a:solidFill>
                  <a:schemeClr val="tx2">
                    <a:lumMod val="40000"/>
                    <a:lumOff val="60000"/>
                  </a:schemeClr>
                </a:solidFill>
                <a:latin typeface="+mj-lt"/>
              </a:rPr>
              <a:t>Iterative</a:t>
            </a:r>
            <a:endParaRPr lang="en-US" sz="4313" b="1" dirty="0">
              <a:solidFill>
                <a:schemeClr val="tx2">
                  <a:lumMod val="40000"/>
                  <a:lumOff val="60000"/>
                </a:schemeClr>
              </a:solidFill>
              <a:effectLst>
                <a:innerShdw blurRad="63500" dist="50800" dir="16200000">
                  <a:prstClr val="black">
                    <a:alpha val="50000"/>
                  </a:prstClr>
                </a:innerShdw>
              </a:effectLst>
              <a:latin typeface="+mj-lt"/>
            </a:endParaRPr>
          </a:p>
        </p:txBody>
      </p:sp>
      <p:sp>
        <p:nvSpPr>
          <p:cNvPr id="5" name="TextBox 4"/>
          <p:cNvSpPr txBox="1"/>
          <p:nvPr/>
        </p:nvSpPr>
        <p:spPr>
          <a:xfrm>
            <a:off x="8361144" y="3289415"/>
            <a:ext cx="2763977" cy="573280"/>
          </a:xfrm>
          <a:prstGeom prst="rect">
            <a:avLst/>
          </a:prstGeom>
          <a:noFill/>
        </p:spPr>
        <p:txBody>
          <a:bodyPr wrap="square" rtlCol="0">
            <a:spAutoFit/>
          </a:bodyPr>
          <a:lstStyle/>
          <a:p>
            <a:r>
              <a:rPr lang="en-US" sz="3137" b="1" dirty="0">
                <a:solidFill>
                  <a:srgbClr val="00B050"/>
                </a:solidFill>
                <a:latin typeface="+mj-lt"/>
              </a:rPr>
              <a:t>Adaptable</a:t>
            </a:r>
            <a:endParaRPr lang="en-US" sz="3725" b="1" dirty="0">
              <a:solidFill>
                <a:srgbClr val="00B050"/>
              </a:solidFill>
              <a:effectLst>
                <a:innerShdw blurRad="63500" dist="50800" dir="16200000">
                  <a:prstClr val="black">
                    <a:alpha val="50000"/>
                  </a:prstClr>
                </a:innerShdw>
              </a:effectLst>
              <a:latin typeface="+mj-lt"/>
            </a:endParaRPr>
          </a:p>
        </p:txBody>
      </p:sp>
      <p:sp>
        <p:nvSpPr>
          <p:cNvPr id="6" name="TextBox 5"/>
          <p:cNvSpPr txBox="1"/>
          <p:nvPr/>
        </p:nvSpPr>
        <p:spPr>
          <a:xfrm>
            <a:off x="6454685" y="3194189"/>
            <a:ext cx="2763977" cy="754315"/>
          </a:xfrm>
          <a:prstGeom prst="rect">
            <a:avLst/>
          </a:prstGeom>
          <a:noFill/>
        </p:spPr>
        <p:txBody>
          <a:bodyPr wrap="square" rtlCol="0">
            <a:spAutoFit/>
          </a:bodyPr>
          <a:lstStyle/>
          <a:p>
            <a:r>
              <a:rPr lang="en-US" sz="4313" b="1" dirty="0">
                <a:solidFill>
                  <a:schemeClr val="accent6">
                    <a:lumMod val="40000"/>
                    <a:lumOff val="60000"/>
                  </a:schemeClr>
                </a:solidFill>
                <a:latin typeface="+mj-lt"/>
              </a:rPr>
              <a:t>Rapid</a:t>
            </a:r>
            <a:endParaRPr lang="en-US" sz="4313" b="1" dirty="0">
              <a:solidFill>
                <a:schemeClr val="accent6">
                  <a:lumMod val="40000"/>
                  <a:lumOff val="60000"/>
                </a:schemeClr>
              </a:solidFill>
              <a:effectLst>
                <a:innerShdw blurRad="63500" dist="50800" dir="16200000">
                  <a:prstClr val="black">
                    <a:alpha val="50000"/>
                  </a:prstClr>
                </a:innerShdw>
              </a:effectLst>
              <a:latin typeface="+mj-lt"/>
            </a:endParaRPr>
          </a:p>
        </p:txBody>
      </p:sp>
      <p:sp>
        <p:nvSpPr>
          <p:cNvPr id="7" name="TextBox 6"/>
          <p:cNvSpPr txBox="1"/>
          <p:nvPr/>
        </p:nvSpPr>
        <p:spPr>
          <a:xfrm>
            <a:off x="5671870" y="4417880"/>
            <a:ext cx="3735103" cy="754315"/>
          </a:xfrm>
          <a:prstGeom prst="rect">
            <a:avLst/>
          </a:prstGeom>
          <a:noFill/>
        </p:spPr>
        <p:txBody>
          <a:bodyPr wrap="square" rtlCol="0">
            <a:spAutoFit/>
          </a:bodyPr>
          <a:lstStyle/>
          <a:p>
            <a:r>
              <a:rPr lang="en-US" sz="4313" b="1" dirty="0">
                <a:solidFill>
                  <a:schemeClr val="accent5">
                    <a:lumMod val="40000"/>
                    <a:lumOff val="60000"/>
                  </a:schemeClr>
                </a:solidFill>
                <a:latin typeface="+mj-lt"/>
              </a:rPr>
              <a:t>Cooperative</a:t>
            </a:r>
            <a:endParaRPr lang="en-US" sz="4313" b="1" dirty="0">
              <a:solidFill>
                <a:schemeClr val="accent5">
                  <a:lumMod val="40000"/>
                  <a:lumOff val="60000"/>
                </a:schemeClr>
              </a:solidFill>
              <a:effectLst>
                <a:innerShdw blurRad="63500" dist="50800" dir="16200000">
                  <a:prstClr val="black">
                    <a:alpha val="50000"/>
                  </a:prstClr>
                </a:innerShdw>
              </a:effectLst>
              <a:latin typeface="+mj-lt"/>
            </a:endParaRPr>
          </a:p>
        </p:txBody>
      </p:sp>
      <p:sp>
        <p:nvSpPr>
          <p:cNvPr id="8" name="TextBox 7"/>
          <p:cNvSpPr txBox="1"/>
          <p:nvPr/>
        </p:nvSpPr>
        <p:spPr>
          <a:xfrm>
            <a:off x="9442768" y="4015912"/>
            <a:ext cx="2763977" cy="452590"/>
          </a:xfrm>
          <a:prstGeom prst="rect">
            <a:avLst/>
          </a:prstGeom>
          <a:noFill/>
        </p:spPr>
        <p:txBody>
          <a:bodyPr wrap="square" rtlCol="0">
            <a:spAutoFit/>
          </a:bodyPr>
          <a:lstStyle/>
          <a:p>
            <a:r>
              <a:rPr lang="en-US" sz="2353" b="1" dirty="0">
                <a:solidFill>
                  <a:schemeClr val="accent2">
                    <a:lumMod val="40000"/>
                    <a:lumOff val="60000"/>
                  </a:schemeClr>
                </a:solidFill>
                <a:latin typeface="+mj-lt"/>
              </a:rPr>
              <a:t>Quality-driven</a:t>
            </a:r>
            <a:endParaRPr lang="en-US" sz="2353" b="1" dirty="0">
              <a:solidFill>
                <a:schemeClr val="accent2">
                  <a:lumMod val="40000"/>
                  <a:lumOff val="60000"/>
                </a:schemeClr>
              </a:solidFill>
              <a:effectLst>
                <a:innerShdw blurRad="63500" dist="50800" dir="16200000">
                  <a:prstClr val="black">
                    <a:alpha val="50000"/>
                  </a:prstClr>
                </a:innerShdw>
              </a:effectLst>
              <a:latin typeface="+mj-lt"/>
            </a:endParaRPr>
          </a:p>
        </p:txBody>
      </p:sp>
      <p:sp>
        <p:nvSpPr>
          <p:cNvPr id="9" name="Title 1"/>
          <p:cNvSpPr txBox="1">
            <a:spLocks/>
          </p:cNvSpPr>
          <p:nvPr/>
        </p:nvSpPr>
        <p:spPr>
          <a:xfrm>
            <a:off x="6568189" y="3630657"/>
            <a:ext cx="2725070" cy="900874"/>
          </a:xfrm>
          <a:prstGeom prst="rect">
            <a:avLst/>
          </a:prstGeom>
        </p:spPr>
        <p:txBody>
          <a:bodyPr vert="horz" wrap="square" lIns="89642" tIns="89642" rIns="89642" bIns="89642" rtlCol="0" anchor="t">
            <a:noAutofit/>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IN" sz="7842" b="1" dirty="0">
                <a:solidFill>
                  <a:srgbClr val="F6B000"/>
                </a:solidFill>
                <a:cs typeface="Arial" charset="0"/>
              </a:rPr>
              <a:t>AGILE</a:t>
            </a:r>
          </a:p>
        </p:txBody>
      </p:sp>
      <p:sp>
        <p:nvSpPr>
          <p:cNvPr id="10" name="TextBox 9"/>
          <p:cNvSpPr txBox="1"/>
          <p:nvPr/>
        </p:nvSpPr>
        <p:spPr>
          <a:xfrm>
            <a:off x="269239" y="6018542"/>
            <a:ext cx="9606997" cy="663797"/>
          </a:xfrm>
          <a:prstGeom prst="rect">
            <a:avLst/>
          </a:prstGeom>
          <a:noFill/>
        </p:spPr>
        <p:txBody>
          <a:bodyPr wrap="square" rtlCol="0">
            <a:spAutoFit/>
          </a:bodyPr>
          <a:lstStyle/>
          <a:p>
            <a:r>
              <a:rPr lang="en-US" sz="3137" b="1" dirty="0">
                <a:latin typeface="+mj-lt"/>
              </a:rPr>
              <a:t>Not a process</a:t>
            </a:r>
            <a:r>
              <a:rPr lang="en-US" sz="2353" dirty="0">
                <a:latin typeface="+mj-lt"/>
              </a:rPr>
              <a:t>, it's a </a:t>
            </a:r>
            <a:r>
              <a:rPr lang="en-US" sz="3725" b="1" dirty="0">
                <a:solidFill>
                  <a:srgbClr val="F6B000"/>
                </a:solidFill>
                <a:latin typeface="+mj-lt"/>
              </a:rPr>
              <a:t>philosophy </a:t>
            </a:r>
            <a:r>
              <a:rPr lang="en-US" sz="2353" dirty="0">
                <a:latin typeface="+mj-lt"/>
              </a:rPr>
              <a:t>or </a:t>
            </a:r>
            <a:r>
              <a:rPr lang="en-US" sz="3725" b="1" dirty="0">
                <a:solidFill>
                  <a:srgbClr val="F6B000"/>
                </a:solidFill>
                <a:latin typeface="+mj-lt"/>
              </a:rPr>
              <a:t>set of values</a:t>
            </a:r>
          </a:p>
        </p:txBody>
      </p:sp>
    </p:spTree>
    <p:extLst>
      <p:ext uri="{BB962C8B-B14F-4D97-AF65-F5344CB8AC3E}">
        <p14:creationId xmlns:p14="http://schemas.microsoft.com/office/powerpoint/2010/main" val="84395803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956557"/>
            <a:ext cx="6246812" cy="5167312"/>
          </a:xfrm>
        </p:spPr>
        <p:txBody>
          <a:bodyPr vert="horz" lIns="91440" tIns="45720" rIns="91440" bIns="45720" rtlCol="0">
            <a:normAutofit lnSpcReduction="10000"/>
          </a:bodyPr>
          <a:lstStyle/>
          <a:p>
            <a:r>
              <a:rPr lang="en-US" sz="2000"/>
              <a:t>User Input</a:t>
            </a:r>
          </a:p>
          <a:p>
            <a:pPr lvl="1"/>
            <a:r>
              <a:rPr lang="en-US" sz="2000"/>
              <a:t>Validate</a:t>
            </a:r>
          </a:p>
          <a:p>
            <a:pPr lvl="1"/>
            <a:r>
              <a:rPr lang="en-US" sz="2000"/>
              <a:t>Error Message On Failure</a:t>
            </a:r>
          </a:p>
          <a:p>
            <a:r>
              <a:rPr lang="en-US" sz="2000"/>
              <a:t>Public</a:t>
            </a:r>
          </a:p>
          <a:p>
            <a:pPr lvl="1"/>
            <a:r>
              <a:rPr lang="en-US" sz="2000"/>
              <a:t>Visible outside module</a:t>
            </a:r>
          </a:p>
          <a:p>
            <a:pPr lvl="1"/>
            <a:r>
              <a:rPr lang="en-US" sz="2000"/>
              <a:t>Validate &amp; throw exception</a:t>
            </a:r>
          </a:p>
          <a:p>
            <a:r>
              <a:rPr lang="en-US" sz="2000"/>
              <a:t>Internal</a:t>
            </a:r>
          </a:p>
          <a:p>
            <a:pPr lvl="1"/>
            <a:r>
              <a:rPr lang="en-US" sz="2000"/>
              <a:t>Visible outside class</a:t>
            </a:r>
          </a:p>
          <a:p>
            <a:pPr lvl="1"/>
            <a:r>
              <a:rPr lang="en-US" sz="2000"/>
              <a:t>Assert!</a:t>
            </a:r>
          </a:p>
          <a:p>
            <a:pPr lvl="1"/>
            <a:r>
              <a:rPr lang="en-US" sz="2000"/>
              <a:t>Defensive programming</a:t>
            </a:r>
          </a:p>
          <a:p>
            <a:pPr lvl="1"/>
            <a:r>
              <a:rPr lang="en-US" sz="2000"/>
              <a:t>Assert all assumption</a:t>
            </a:r>
          </a:p>
          <a:p>
            <a:pPr lvl="1"/>
            <a:r>
              <a:rPr lang="en-US" sz="2000"/>
              <a:t>Code as document!</a:t>
            </a:r>
          </a:p>
          <a:p>
            <a:r>
              <a:rPr lang="en-US" sz="2000"/>
              <a:t>Private</a:t>
            </a:r>
          </a:p>
          <a:p>
            <a:pPr lvl="1"/>
            <a:r>
              <a:rPr lang="en-US" sz="2000"/>
              <a:t>Not visible outside the class</a:t>
            </a:r>
          </a:p>
          <a:p>
            <a:pPr lvl="1"/>
            <a:r>
              <a:rPr lang="en-US" sz="2000"/>
              <a:t>Assert if not done already</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3115" y="1956557"/>
            <a:ext cx="4348885" cy="5032807"/>
          </a:xfrm>
          <a:prstGeom prst="rect">
            <a:avLst/>
          </a:prstGeom>
        </p:spPr>
      </p:pic>
      <p:sp>
        <p:nvSpPr>
          <p:cNvPr id="5" name="Title 1"/>
          <p:cNvSpPr>
            <a:spLocks noGrp="1"/>
          </p:cNvSpPr>
          <p:nvPr>
            <p:ph type="title"/>
          </p:nvPr>
        </p:nvSpPr>
        <p:spPr>
          <a:xfrm>
            <a:off x="838200" y="365125"/>
            <a:ext cx="10515600" cy="1325563"/>
          </a:xfrm>
        </p:spPr>
        <p:txBody>
          <a:bodyPr/>
          <a:lstStyle/>
          <a:p>
            <a:r>
              <a:rPr lang="en-US"/>
              <a:t>Validation &amp; Error Handling</a:t>
            </a:r>
          </a:p>
        </p:txBody>
      </p:sp>
    </p:spTree>
    <p:extLst>
      <p:ext uri="{BB962C8B-B14F-4D97-AF65-F5344CB8AC3E}">
        <p14:creationId xmlns:p14="http://schemas.microsoft.com/office/powerpoint/2010/main" val="2839625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7489"/>
            <a:ext cx="10515600" cy="1325563"/>
          </a:xfrm>
        </p:spPr>
        <p:txBody>
          <a:bodyPr/>
          <a:lstStyle/>
          <a:p>
            <a:pPr algn="ctr"/>
            <a:r>
              <a:rPr lang="en-US"/>
              <a:t>Why &amp; how to write Unit Tests?</a:t>
            </a:r>
          </a:p>
        </p:txBody>
      </p:sp>
    </p:spTree>
    <p:extLst>
      <p:ext uri="{BB962C8B-B14F-4D97-AF65-F5344CB8AC3E}">
        <p14:creationId xmlns:p14="http://schemas.microsoft.com/office/powerpoint/2010/main" val="27983426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Quality</a:t>
            </a:r>
          </a:p>
        </p:txBody>
      </p:sp>
      <p:sp>
        <p:nvSpPr>
          <p:cNvPr id="3" name="Content Placeholder 2"/>
          <p:cNvSpPr>
            <a:spLocks noGrp="1"/>
          </p:cNvSpPr>
          <p:nvPr>
            <p:ph idx="1"/>
          </p:nvPr>
        </p:nvSpPr>
        <p:spPr>
          <a:xfrm>
            <a:off x="838200" y="2435228"/>
            <a:ext cx="10515600" cy="4351338"/>
          </a:xfrm>
        </p:spPr>
        <p:txBody>
          <a:bodyPr>
            <a:normAutofit/>
          </a:bodyPr>
          <a:lstStyle/>
          <a:p>
            <a:r>
              <a:rPr lang="en-US"/>
              <a:t>What is Quality?</a:t>
            </a:r>
          </a:p>
          <a:p>
            <a:r>
              <a:rPr lang="en-US"/>
              <a:t>Importance &amp; wearing tester hat</a:t>
            </a:r>
          </a:p>
          <a:p>
            <a:r>
              <a:rPr lang="en-US"/>
              <a:t>Planning at start for ensuring during and after execution</a:t>
            </a:r>
          </a:p>
        </p:txBody>
      </p:sp>
    </p:spTree>
    <p:extLst>
      <p:ext uri="{BB962C8B-B14F-4D97-AF65-F5344CB8AC3E}">
        <p14:creationId xmlns:p14="http://schemas.microsoft.com/office/powerpoint/2010/main" val="3012235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Resources</a:t>
            </a:r>
          </a:p>
        </p:txBody>
      </p:sp>
      <p:sp>
        <p:nvSpPr>
          <p:cNvPr id="3" name="Content Placeholder 2"/>
          <p:cNvSpPr>
            <a:spLocks noGrp="1"/>
          </p:cNvSpPr>
          <p:nvPr>
            <p:ph idx="1"/>
          </p:nvPr>
        </p:nvSpPr>
        <p:spPr/>
        <p:txBody>
          <a:bodyPr>
            <a:normAutofit/>
          </a:bodyPr>
          <a:lstStyle/>
          <a:p>
            <a:pPr marL="0" lvl="0" indent="0">
              <a:buNone/>
            </a:pPr>
            <a:endParaRPr lang="en-US" sz="1600" dirty="0"/>
          </a:p>
          <a:p>
            <a:pPr marL="0" indent="0">
              <a:buNone/>
            </a:pPr>
            <a:r>
              <a:rPr lang="en-US" sz="1600" dirty="0"/>
              <a:t>TFS &amp; Visual Studio : </a:t>
            </a:r>
            <a:r>
              <a:rPr lang="en-US" sz="1400" u="sng" dirty="0">
                <a:hlinkClick r:id="rId2"/>
              </a:rPr>
              <a:t>https://www.visualstudio.com/get-started/overview-of-get-started-tasks-vs</a:t>
            </a:r>
            <a:r>
              <a:rPr lang="en-US" sz="1400" u="sng" dirty="0"/>
              <a:t> </a:t>
            </a:r>
            <a:endParaRPr lang="en-US" sz="1600" dirty="0"/>
          </a:p>
          <a:p>
            <a:pPr marL="0" lvl="0" indent="0">
              <a:buNone/>
            </a:pPr>
            <a:r>
              <a:rPr lang="en-US" sz="1600" dirty="0"/>
              <a:t>Source Control &amp; Git : </a:t>
            </a:r>
            <a:r>
              <a:rPr lang="en-US" sz="1400" u="sng" dirty="0">
                <a:hlinkClick r:id="rId3"/>
              </a:rPr>
              <a:t>https://git-scm.com/book/en/v2/Getting-Started-About-Version-Control</a:t>
            </a:r>
            <a:r>
              <a:rPr lang="en-US" sz="1400" u="sng" dirty="0"/>
              <a:t> </a:t>
            </a:r>
          </a:p>
          <a:p>
            <a:pPr marL="0" indent="0">
              <a:buNone/>
            </a:pPr>
            <a:r>
              <a:rPr lang="en-US" sz="1600" dirty="0"/>
              <a:t>CodeFlow for Code Review </a:t>
            </a:r>
            <a:r>
              <a:rPr lang="en-US" sz="1400" dirty="0"/>
              <a:t>: </a:t>
            </a:r>
            <a:r>
              <a:rPr lang="en-US" sz="1400" dirty="0">
                <a:hlinkClick r:id="rId4"/>
              </a:rPr>
              <a:t>http://codeflow/</a:t>
            </a:r>
            <a:r>
              <a:rPr lang="en-US" sz="1400" dirty="0"/>
              <a:t> </a:t>
            </a:r>
          </a:p>
        </p:txBody>
      </p:sp>
    </p:spTree>
    <p:extLst>
      <p:ext uri="{BB962C8B-B14F-4D97-AF65-F5344CB8AC3E}">
        <p14:creationId xmlns:p14="http://schemas.microsoft.com/office/powerpoint/2010/main" val="27381858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935" y="2550773"/>
            <a:ext cx="10515600" cy="1325563"/>
          </a:xfrm>
        </p:spPr>
        <p:txBody>
          <a:bodyPr>
            <a:normAutofit fontScale="90000"/>
          </a:bodyPr>
          <a:lstStyle/>
          <a:p>
            <a:pPr algn="ctr"/>
            <a:r>
              <a:rPr lang="en-US"/>
              <a:t>To the brightest</a:t>
            </a:r>
            <a:br>
              <a:rPr lang="en-US"/>
            </a:br>
            <a:br>
              <a:rPr lang="en-US"/>
            </a:br>
            <a:r>
              <a:rPr lang="en-US"/>
              <a:t>Good luck!! </a:t>
            </a:r>
            <a:br>
              <a:rPr lang="en-US"/>
            </a:br>
            <a:r>
              <a:rPr lang="en-US"/>
              <a:t>Enjoy your time at Microsoft</a:t>
            </a:r>
            <a:br>
              <a:rPr lang="en-US"/>
            </a:br>
            <a:br>
              <a:rPr lang="en-US"/>
            </a:br>
            <a:r>
              <a:rPr lang="en-US">
                <a:sym typeface="Wingdings" panose="05000000000000000000" pitchFamily="2" charset="2"/>
              </a:rPr>
              <a:t></a:t>
            </a:r>
            <a:endParaRPr lang="en-US"/>
          </a:p>
        </p:txBody>
      </p:sp>
    </p:spTree>
    <p:extLst>
      <p:ext uri="{BB962C8B-B14F-4D97-AF65-F5344CB8AC3E}">
        <p14:creationId xmlns:p14="http://schemas.microsoft.com/office/powerpoint/2010/main" val="25395918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935" y="2550773"/>
            <a:ext cx="10515600" cy="1325563"/>
          </a:xfrm>
        </p:spPr>
        <p:txBody>
          <a:bodyPr>
            <a:normAutofit/>
          </a:bodyPr>
          <a:lstStyle/>
          <a:p>
            <a:pPr algn="ctr"/>
            <a:r>
              <a:rPr lang="en-US"/>
              <a:t>Appendix</a:t>
            </a:r>
          </a:p>
        </p:txBody>
      </p:sp>
    </p:spTree>
    <p:extLst>
      <p:ext uri="{BB962C8B-B14F-4D97-AF65-F5344CB8AC3E}">
        <p14:creationId xmlns:p14="http://schemas.microsoft.com/office/powerpoint/2010/main" val="24598389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a:t>User Story Exercise – Let’s try one… </a:t>
            </a:r>
          </a:p>
        </p:txBody>
      </p:sp>
      <p:sp>
        <p:nvSpPr>
          <p:cNvPr id="7" name="Rectangle 6"/>
          <p:cNvSpPr/>
          <p:nvPr/>
        </p:nvSpPr>
        <p:spPr>
          <a:xfrm>
            <a:off x="838200" y="1583309"/>
            <a:ext cx="9370829" cy="2862322"/>
          </a:xfrm>
          <a:prstGeom prst="rect">
            <a:avLst/>
          </a:prstGeom>
        </p:spPr>
        <p:txBody>
          <a:bodyPr wrap="square">
            <a:spAutoFit/>
          </a:bodyPr>
          <a:lstStyle/>
          <a:p>
            <a:r>
              <a:rPr lang="en-US" sz="2000">
                <a:latin typeface="Segoe UI Light" panose="020B0502040204020203" pitchFamily="34" charset="0"/>
                <a:cs typeface="Segoe UI Light" panose="020B0502040204020203" pitchFamily="34" charset="0"/>
              </a:rPr>
              <a:t>Scenario:</a:t>
            </a:r>
          </a:p>
          <a:p>
            <a:r>
              <a:rPr lang="en-US" sz="2000">
                <a:latin typeface="Segoe UI Light" panose="020B0502040204020203" pitchFamily="34" charset="0"/>
                <a:cs typeface="Segoe UI Light" panose="020B0502040204020203" pitchFamily="34" charset="0"/>
              </a:rPr>
              <a:t>Stephanie was driving to work and got rear ended.  Her car has over 100k miles on it and is in decent shape but it’s not worth getting fixed so she finds herself in the market for a new car and she’s very confused and nervous about making the right choice and not spending too much money.  Stephanie decides to start looking and…</a:t>
            </a:r>
          </a:p>
          <a:p>
            <a:r>
              <a:rPr lang="en-US" sz="2000">
                <a:latin typeface="Segoe UI Light" panose="020B0502040204020203" pitchFamily="34" charset="0"/>
                <a:cs typeface="Segoe UI Light" panose="020B0502040204020203" pitchFamily="34" charset="0"/>
              </a:rPr>
              <a:t>&lt;magic happens&gt;</a:t>
            </a:r>
          </a:p>
          <a:p>
            <a:r>
              <a:rPr lang="en-US" sz="2000">
                <a:latin typeface="Segoe UI Light" panose="020B0502040204020203" pitchFamily="34" charset="0"/>
                <a:cs typeface="Segoe UI Light" panose="020B0502040204020203" pitchFamily="34" charset="0"/>
              </a:rPr>
              <a:t>Stephanie now has a great car with low miles and felt that she got a fair price.  She’s relieved and is very happy with the car she chose.</a:t>
            </a:r>
          </a:p>
          <a:p>
            <a:endParaRPr lang="en-US" sz="2000">
              <a:solidFill>
                <a:srgbClr val="FFFF00"/>
              </a:solidFill>
              <a:latin typeface="Segoe UI Light" panose="020B0502040204020203" pitchFamily="34" charset="0"/>
              <a:cs typeface="Segoe UI Light" panose="020B0502040204020203" pitchFamily="34" charset="0"/>
            </a:endParaRPr>
          </a:p>
        </p:txBody>
      </p:sp>
      <p:sp>
        <p:nvSpPr>
          <p:cNvPr id="3" name="Rectangle 2"/>
          <p:cNvSpPr/>
          <p:nvPr/>
        </p:nvSpPr>
        <p:spPr>
          <a:xfrm>
            <a:off x="838200" y="4901908"/>
            <a:ext cx="8339469" cy="1200329"/>
          </a:xfrm>
          <a:prstGeom prst="rect">
            <a:avLst/>
          </a:prstGeom>
        </p:spPr>
        <p:txBody>
          <a:bodyPr wrap="square">
            <a:spAutoFit/>
          </a:bodyPr>
          <a:lstStyle/>
          <a:p>
            <a:endParaRPr lang="en-US">
              <a:latin typeface="Segoe UI Light" panose="020B0502040204020203" pitchFamily="34" charset="0"/>
              <a:cs typeface="Segoe UI Light" panose="020B0502040204020203" pitchFamily="34" charset="0"/>
            </a:endParaRPr>
          </a:p>
          <a:p>
            <a:r>
              <a:rPr lang="en-US">
                <a:latin typeface="Segoe UI Light" panose="020B0502040204020203" pitchFamily="34" charset="0"/>
                <a:cs typeface="Segoe UI Light" panose="020B0502040204020203" pitchFamily="34" charset="0"/>
              </a:rPr>
              <a:t>Story Format:</a:t>
            </a:r>
          </a:p>
          <a:p>
            <a:r>
              <a:rPr lang="en-US">
                <a:latin typeface="Segoe UI Light" panose="020B0502040204020203" pitchFamily="34" charset="0"/>
                <a:cs typeface="Segoe UI Light" panose="020B0502040204020203" pitchFamily="34" charset="0"/>
              </a:rPr>
              <a:t>As a &lt;user&gt;, I want/need &lt;some stuff&gt; so that I can &lt;value; why do I want/need it?&gt;</a:t>
            </a:r>
          </a:p>
          <a:p>
            <a:endParaRPr lang="en-US">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2792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a:t>Example</a:t>
            </a:r>
          </a:p>
        </p:txBody>
      </p:sp>
      <p:sp>
        <p:nvSpPr>
          <p:cNvPr id="7" name="Rectangle 6"/>
          <p:cNvSpPr/>
          <p:nvPr/>
        </p:nvSpPr>
        <p:spPr>
          <a:xfrm>
            <a:off x="838200" y="2295691"/>
            <a:ext cx="9370829" cy="1631216"/>
          </a:xfrm>
          <a:prstGeom prst="rect">
            <a:avLst/>
          </a:prstGeom>
        </p:spPr>
        <p:txBody>
          <a:bodyPr wrap="square">
            <a:spAutoFit/>
          </a:bodyPr>
          <a:lstStyle/>
          <a:p>
            <a:pPr marL="342900" indent="-342900">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As a 'Car Buyer', I can 'search for cars based on ratings' so that I can 'make the right choice'</a:t>
            </a:r>
          </a:p>
          <a:p>
            <a:pPr marL="342900" indent="-342900">
              <a:buFont typeface="Arial" panose="020B0604020202020204" pitchFamily="34" charset="0"/>
              <a:buChar char="•"/>
            </a:pPr>
            <a:endParaRPr lang="en-US" sz="20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As a 'Car Buyer', I can 'read reviews of new cars in the market' so that I can 'be better informed before buying the car'</a:t>
            </a:r>
          </a:p>
        </p:txBody>
      </p:sp>
    </p:spTree>
    <p:extLst>
      <p:ext uri="{BB962C8B-B14F-4D97-AF65-F5344CB8AC3E}">
        <p14:creationId xmlns:p14="http://schemas.microsoft.com/office/powerpoint/2010/main" val="1195159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105"/>
          <p:cNvSpPr txBox="1"/>
          <p:nvPr/>
        </p:nvSpPr>
        <p:spPr>
          <a:xfrm>
            <a:off x="3944679" y="851505"/>
            <a:ext cx="2959846" cy="646331"/>
          </a:xfrm>
          <a:prstGeom prst="rect">
            <a:avLst/>
          </a:prstGeom>
          <a:noFill/>
        </p:spPr>
        <p:txBody>
          <a:bodyPr wrap="square" rtlCol="0">
            <a:spAutoFit/>
          </a:bodyPr>
          <a:lstStyle/>
          <a:p>
            <a:r>
              <a:rPr lang="en-US" sz="3600">
                <a:latin typeface="Segoe UI Light" panose="020B0502040204020203" pitchFamily="34" charset="0"/>
                <a:cs typeface="Segoe UI Light" panose="020B0502040204020203" pitchFamily="34" charset="0"/>
              </a:rPr>
              <a:t>Product Vision</a:t>
            </a:r>
          </a:p>
        </p:txBody>
      </p:sp>
      <p:sp>
        <p:nvSpPr>
          <p:cNvPr id="107" name="TextBox 106"/>
          <p:cNvSpPr txBox="1"/>
          <p:nvPr/>
        </p:nvSpPr>
        <p:spPr>
          <a:xfrm>
            <a:off x="1600024" y="3891325"/>
            <a:ext cx="594360" cy="246221"/>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Task</a:t>
            </a:r>
          </a:p>
        </p:txBody>
      </p:sp>
      <p:sp>
        <p:nvSpPr>
          <p:cNvPr id="108" name="TextBox 107"/>
          <p:cNvSpPr txBox="1"/>
          <p:nvPr/>
        </p:nvSpPr>
        <p:spPr>
          <a:xfrm>
            <a:off x="1531093" y="3127326"/>
            <a:ext cx="594360" cy="246221"/>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Task</a:t>
            </a:r>
          </a:p>
        </p:txBody>
      </p:sp>
      <p:sp>
        <p:nvSpPr>
          <p:cNvPr id="109" name="TextBox 108"/>
          <p:cNvSpPr txBox="1"/>
          <p:nvPr/>
        </p:nvSpPr>
        <p:spPr>
          <a:xfrm>
            <a:off x="1714324" y="3373548"/>
            <a:ext cx="594360" cy="246221"/>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Task</a:t>
            </a:r>
          </a:p>
        </p:txBody>
      </p:sp>
      <p:sp>
        <p:nvSpPr>
          <p:cNvPr id="110" name="TextBox 109"/>
          <p:cNvSpPr txBox="1"/>
          <p:nvPr/>
        </p:nvSpPr>
        <p:spPr>
          <a:xfrm>
            <a:off x="2589708" y="3650781"/>
            <a:ext cx="594360" cy="246221"/>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Task</a:t>
            </a:r>
          </a:p>
        </p:txBody>
      </p:sp>
      <p:sp>
        <p:nvSpPr>
          <p:cNvPr id="111" name="TextBox 110"/>
          <p:cNvSpPr txBox="1"/>
          <p:nvPr/>
        </p:nvSpPr>
        <p:spPr>
          <a:xfrm>
            <a:off x="2507463" y="3250438"/>
            <a:ext cx="594360" cy="246221"/>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Task</a:t>
            </a:r>
          </a:p>
        </p:txBody>
      </p:sp>
      <p:sp>
        <p:nvSpPr>
          <p:cNvPr id="112" name="TextBox 111"/>
          <p:cNvSpPr txBox="1"/>
          <p:nvPr/>
        </p:nvSpPr>
        <p:spPr>
          <a:xfrm>
            <a:off x="2432867" y="4014435"/>
            <a:ext cx="594360" cy="246221"/>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Task</a:t>
            </a:r>
          </a:p>
        </p:txBody>
      </p:sp>
      <p:sp>
        <p:nvSpPr>
          <p:cNvPr id="113" name="TextBox 112"/>
          <p:cNvSpPr txBox="1"/>
          <p:nvPr/>
        </p:nvSpPr>
        <p:spPr>
          <a:xfrm>
            <a:off x="2443963" y="3838117"/>
            <a:ext cx="594360" cy="246221"/>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Task</a:t>
            </a:r>
          </a:p>
        </p:txBody>
      </p:sp>
      <p:sp>
        <p:nvSpPr>
          <p:cNvPr id="114" name="TextBox 113"/>
          <p:cNvSpPr txBox="1"/>
          <p:nvPr/>
        </p:nvSpPr>
        <p:spPr>
          <a:xfrm>
            <a:off x="2727784" y="3467681"/>
            <a:ext cx="594360" cy="246221"/>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Task</a:t>
            </a:r>
          </a:p>
        </p:txBody>
      </p:sp>
      <p:sp>
        <p:nvSpPr>
          <p:cNvPr id="115" name="TextBox 114"/>
          <p:cNvSpPr txBox="1"/>
          <p:nvPr/>
        </p:nvSpPr>
        <p:spPr>
          <a:xfrm>
            <a:off x="2507463" y="4381561"/>
            <a:ext cx="594360" cy="246221"/>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Task</a:t>
            </a:r>
          </a:p>
        </p:txBody>
      </p:sp>
      <p:sp>
        <p:nvSpPr>
          <p:cNvPr id="116" name="TextBox 115"/>
          <p:cNvSpPr txBox="1"/>
          <p:nvPr/>
        </p:nvSpPr>
        <p:spPr>
          <a:xfrm>
            <a:off x="2539348" y="3057475"/>
            <a:ext cx="594360" cy="246221"/>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Task</a:t>
            </a:r>
          </a:p>
        </p:txBody>
      </p:sp>
      <p:grpSp>
        <p:nvGrpSpPr>
          <p:cNvPr id="127" name="Group 126"/>
          <p:cNvGrpSpPr/>
          <p:nvPr/>
        </p:nvGrpSpPr>
        <p:grpSpPr>
          <a:xfrm>
            <a:off x="2393746" y="1497836"/>
            <a:ext cx="3030856" cy="755542"/>
            <a:chOff x="883920" y="1497836"/>
            <a:chExt cx="3030856" cy="755542"/>
          </a:xfrm>
        </p:grpSpPr>
        <p:sp>
          <p:nvSpPr>
            <p:cNvPr id="128" name="TextBox 127"/>
            <p:cNvSpPr txBox="1"/>
            <p:nvPr/>
          </p:nvSpPr>
          <p:spPr>
            <a:xfrm>
              <a:off x="883920" y="1884046"/>
              <a:ext cx="1041187" cy="369332"/>
            </a:xfrm>
            <a:prstGeom prst="rect">
              <a:avLst/>
            </a:prstGeom>
            <a:noFill/>
          </p:spPr>
          <p:txBody>
            <a:bodyPr wrap="square" rtlCol="0">
              <a:spAutoFit/>
            </a:bodyPr>
            <a:lstStyle/>
            <a:p>
              <a:r>
                <a:rPr lang="en-US" sz="1800">
                  <a:latin typeface="Segoe UI Light" panose="020B0502040204020203" pitchFamily="34" charset="0"/>
                  <a:cs typeface="Segoe UI Light" panose="020B0502040204020203" pitchFamily="34" charset="0"/>
                </a:rPr>
                <a:t>Scenario</a:t>
              </a:r>
            </a:p>
          </p:txBody>
        </p:sp>
        <p:cxnSp>
          <p:nvCxnSpPr>
            <p:cNvPr id="129" name="Elbow Connector 128"/>
            <p:cNvCxnSpPr>
              <a:stCxn id="106" idx="2"/>
              <a:endCxn id="128" idx="0"/>
            </p:cNvCxnSpPr>
            <p:nvPr/>
          </p:nvCxnSpPr>
          <p:spPr bwMode="auto">
            <a:xfrm rot="5400000">
              <a:off x="2466540" y="435810"/>
              <a:ext cx="386210" cy="2510262"/>
            </a:xfrm>
            <a:prstGeom prst="bentConnector3">
              <a:avLst/>
            </a:prstGeom>
            <a:solidFill>
              <a:schemeClr val="accent1"/>
            </a:solidFill>
            <a:ln w="3175" cap="flat" cmpd="sng" algn="ctr">
              <a:solidFill>
                <a:schemeClr val="tx2"/>
              </a:solidFill>
              <a:prstDash val="solid"/>
              <a:round/>
              <a:headEnd type="none" w="med" len="med"/>
              <a:tailEnd type="arrow"/>
            </a:ln>
            <a:effectLst/>
          </p:spPr>
        </p:cxnSp>
      </p:grpSp>
      <p:grpSp>
        <p:nvGrpSpPr>
          <p:cNvPr id="130" name="Group 129"/>
          <p:cNvGrpSpPr/>
          <p:nvPr/>
        </p:nvGrpSpPr>
        <p:grpSpPr>
          <a:xfrm>
            <a:off x="4839290" y="1497837"/>
            <a:ext cx="1162046" cy="738625"/>
            <a:chOff x="4828658" y="1495563"/>
            <a:chExt cx="1162046" cy="738625"/>
          </a:xfrm>
        </p:grpSpPr>
        <p:sp>
          <p:nvSpPr>
            <p:cNvPr id="131" name="TextBox 130"/>
            <p:cNvSpPr txBox="1"/>
            <p:nvPr/>
          </p:nvSpPr>
          <p:spPr>
            <a:xfrm>
              <a:off x="4828658" y="1864856"/>
              <a:ext cx="1162046" cy="369332"/>
            </a:xfrm>
            <a:prstGeom prst="rect">
              <a:avLst/>
            </a:prstGeom>
            <a:noFill/>
          </p:spPr>
          <p:txBody>
            <a:bodyPr wrap="square" rtlCol="0">
              <a:spAutoFit/>
            </a:bodyPr>
            <a:lstStyle/>
            <a:p>
              <a:r>
                <a:rPr lang="en-US" sz="1800">
                  <a:latin typeface="Segoe UI Light" panose="020B0502040204020203" pitchFamily="34" charset="0"/>
                  <a:cs typeface="Segoe UI Light" panose="020B0502040204020203" pitchFamily="34" charset="0"/>
                </a:rPr>
                <a:t>Scenario</a:t>
              </a:r>
            </a:p>
          </p:txBody>
        </p:sp>
        <p:cxnSp>
          <p:nvCxnSpPr>
            <p:cNvPr id="132" name="Elbow Connector 131"/>
            <p:cNvCxnSpPr>
              <a:stCxn id="106" idx="2"/>
            </p:cNvCxnSpPr>
            <p:nvPr/>
          </p:nvCxnSpPr>
          <p:spPr bwMode="auto">
            <a:xfrm rot="5400000">
              <a:off x="5217088" y="1687164"/>
              <a:ext cx="388484" cy="5281"/>
            </a:xfrm>
            <a:prstGeom prst="bentConnector3">
              <a:avLst/>
            </a:prstGeom>
            <a:solidFill>
              <a:schemeClr val="accent1"/>
            </a:solidFill>
            <a:ln w="3175" cap="flat" cmpd="sng" algn="ctr">
              <a:solidFill>
                <a:schemeClr val="tx2"/>
              </a:solidFill>
              <a:prstDash val="solid"/>
              <a:round/>
              <a:headEnd type="none" w="med" len="med"/>
              <a:tailEnd type="arrow"/>
            </a:ln>
            <a:effectLst/>
          </p:spPr>
        </p:cxnSp>
      </p:grpSp>
      <p:grpSp>
        <p:nvGrpSpPr>
          <p:cNvPr id="133" name="Group 132"/>
          <p:cNvGrpSpPr/>
          <p:nvPr/>
        </p:nvGrpSpPr>
        <p:grpSpPr>
          <a:xfrm>
            <a:off x="5424603" y="1497835"/>
            <a:ext cx="3338511" cy="704446"/>
            <a:chOff x="3914777" y="1497835"/>
            <a:chExt cx="3338511" cy="704446"/>
          </a:xfrm>
        </p:grpSpPr>
        <p:sp>
          <p:nvSpPr>
            <p:cNvPr id="134" name="TextBox 133"/>
            <p:cNvSpPr txBox="1"/>
            <p:nvPr/>
          </p:nvSpPr>
          <p:spPr>
            <a:xfrm>
              <a:off x="5895867" y="1832949"/>
              <a:ext cx="1357421" cy="369332"/>
            </a:xfrm>
            <a:prstGeom prst="rect">
              <a:avLst/>
            </a:prstGeom>
            <a:noFill/>
          </p:spPr>
          <p:txBody>
            <a:bodyPr wrap="square" rtlCol="0">
              <a:spAutoFit/>
            </a:bodyPr>
            <a:lstStyle/>
            <a:p>
              <a:r>
                <a:rPr lang="en-US" sz="1800">
                  <a:latin typeface="Segoe UI Light" panose="020B0502040204020203" pitchFamily="34" charset="0"/>
                  <a:cs typeface="Segoe UI Light" panose="020B0502040204020203" pitchFamily="34" charset="0"/>
                </a:rPr>
                <a:t>Scenario</a:t>
              </a:r>
            </a:p>
          </p:txBody>
        </p:sp>
        <p:cxnSp>
          <p:nvCxnSpPr>
            <p:cNvPr id="135" name="Elbow Connector 134"/>
            <p:cNvCxnSpPr>
              <a:stCxn id="106" idx="2"/>
              <a:endCxn id="134" idx="0"/>
            </p:cNvCxnSpPr>
            <p:nvPr/>
          </p:nvCxnSpPr>
          <p:spPr bwMode="auto">
            <a:xfrm rot="16200000" flipH="1">
              <a:off x="5077121" y="335491"/>
              <a:ext cx="335113" cy="2659802"/>
            </a:xfrm>
            <a:prstGeom prst="bentConnector3">
              <a:avLst>
                <a:gd name="adj1" fmla="val 50000"/>
              </a:avLst>
            </a:prstGeom>
            <a:solidFill>
              <a:schemeClr val="accent1"/>
            </a:solidFill>
            <a:ln w="3175" cap="flat" cmpd="sng" algn="ctr">
              <a:solidFill>
                <a:schemeClr val="tx2"/>
              </a:solidFill>
              <a:prstDash val="solid"/>
              <a:round/>
              <a:headEnd type="none" w="med" len="med"/>
              <a:tailEnd type="arrow"/>
            </a:ln>
            <a:effectLst/>
          </p:spPr>
        </p:cxnSp>
      </p:grpSp>
      <p:grpSp>
        <p:nvGrpSpPr>
          <p:cNvPr id="136" name="Group 135"/>
          <p:cNvGrpSpPr/>
          <p:nvPr/>
        </p:nvGrpSpPr>
        <p:grpSpPr>
          <a:xfrm>
            <a:off x="1509826" y="2253377"/>
            <a:ext cx="2805739" cy="556082"/>
            <a:chOff x="0" y="2253377"/>
            <a:chExt cx="2805739" cy="556082"/>
          </a:xfrm>
        </p:grpSpPr>
        <p:sp>
          <p:nvSpPr>
            <p:cNvPr id="137" name="TextBox 136"/>
            <p:cNvSpPr txBox="1"/>
            <p:nvPr/>
          </p:nvSpPr>
          <p:spPr>
            <a:xfrm>
              <a:off x="0" y="2486443"/>
              <a:ext cx="944880" cy="307777"/>
            </a:xfrm>
            <a:prstGeom prst="rect">
              <a:avLst/>
            </a:prstGeom>
            <a:noFill/>
          </p:spPr>
          <p:txBody>
            <a:bodyPr wrap="square" rtlCol="0">
              <a:spAutoFit/>
            </a:bodyPr>
            <a:lstStyle/>
            <a:p>
              <a:r>
                <a:rPr lang="en-US" sz="1400">
                  <a:latin typeface="Segoe UI Light" panose="020B0502040204020203" pitchFamily="34" charset="0"/>
                  <a:cs typeface="Segoe UI Light" panose="020B0502040204020203" pitchFamily="34" charset="0"/>
                </a:rPr>
                <a:t>Story</a:t>
              </a:r>
            </a:p>
          </p:txBody>
        </p:sp>
        <p:sp>
          <p:nvSpPr>
            <p:cNvPr id="138" name="TextBox 137"/>
            <p:cNvSpPr txBox="1"/>
            <p:nvPr/>
          </p:nvSpPr>
          <p:spPr>
            <a:xfrm>
              <a:off x="1860859" y="2501682"/>
              <a:ext cx="944880" cy="307777"/>
            </a:xfrm>
            <a:prstGeom prst="rect">
              <a:avLst/>
            </a:prstGeom>
            <a:noFill/>
          </p:spPr>
          <p:txBody>
            <a:bodyPr wrap="square" rtlCol="0">
              <a:spAutoFit/>
            </a:bodyPr>
            <a:lstStyle/>
            <a:p>
              <a:r>
                <a:rPr lang="en-US" sz="1400">
                  <a:latin typeface="Segoe UI Light" panose="020B0502040204020203" pitchFamily="34" charset="0"/>
                  <a:cs typeface="Segoe UI Light" panose="020B0502040204020203" pitchFamily="34" charset="0"/>
                </a:rPr>
                <a:t>Story</a:t>
              </a:r>
            </a:p>
          </p:txBody>
        </p:sp>
        <p:sp>
          <p:nvSpPr>
            <p:cNvPr id="139" name="TextBox 138"/>
            <p:cNvSpPr txBox="1"/>
            <p:nvPr/>
          </p:nvSpPr>
          <p:spPr>
            <a:xfrm>
              <a:off x="919920" y="2501680"/>
              <a:ext cx="944880" cy="307777"/>
            </a:xfrm>
            <a:prstGeom prst="rect">
              <a:avLst/>
            </a:prstGeom>
            <a:noFill/>
          </p:spPr>
          <p:txBody>
            <a:bodyPr wrap="square" rtlCol="0">
              <a:spAutoFit/>
            </a:bodyPr>
            <a:lstStyle/>
            <a:p>
              <a:r>
                <a:rPr lang="en-US" sz="1400">
                  <a:latin typeface="Segoe UI Light" panose="020B0502040204020203" pitchFamily="34" charset="0"/>
                  <a:cs typeface="Segoe UI Light" panose="020B0502040204020203" pitchFamily="34" charset="0"/>
                </a:rPr>
                <a:t>Story</a:t>
              </a:r>
            </a:p>
          </p:txBody>
        </p:sp>
        <p:cxnSp>
          <p:nvCxnSpPr>
            <p:cNvPr id="140" name="Elbow Connector 139"/>
            <p:cNvCxnSpPr>
              <a:stCxn id="128" idx="2"/>
              <a:endCxn id="137" idx="0"/>
            </p:cNvCxnSpPr>
            <p:nvPr/>
          </p:nvCxnSpPr>
          <p:spPr bwMode="auto">
            <a:xfrm rot="5400000">
              <a:off x="821945" y="1903873"/>
              <a:ext cx="233065" cy="932074"/>
            </a:xfrm>
            <a:prstGeom prst="bentConnector3">
              <a:avLst/>
            </a:prstGeom>
            <a:solidFill>
              <a:schemeClr val="accent1"/>
            </a:solidFill>
            <a:ln w="3175" cap="flat" cmpd="sng" algn="ctr">
              <a:solidFill>
                <a:schemeClr val="tx2"/>
              </a:solidFill>
              <a:prstDash val="solid"/>
              <a:round/>
              <a:headEnd type="none" w="med" len="med"/>
              <a:tailEnd type="arrow"/>
            </a:ln>
            <a:effectLst/>
          </p:spPr>
        </p:cxnSp>
        <p:cxnSp>
          <p:nvCxnSpPr>
            <p:cNvPr id="141" name="Elbow Connector 140"/>
            <p:cNvCxnSpPr>
              <a:stCxn id="128" idx="2"/>
              <a:endCxn id="139" idx="0"/>
            </p:cNvCxnSpPr>
            <p:nvPr/>
          </p:nvCxnSpPr>
          <p:spPr bwMode="auto">
            <a:xfrm rot="5400000">
              <a:off x="1274286" y="2371452"/>
              <a:ext cx="248302" cy="12154"/>
            </a:xfrm>
            <a:prstGeom prst="bentConnector3">
              <a:avLst/>
            </a:prstGeom>
            <a:solidFill>
              <a:schemeClr val="accent1"/>
            </a:solidFill>
            <a:ln w="3175" cap="flat" cmpd="sng" algn="ctr">
              <a:solidFill>
                <a:schemeClr val="tx2"/>
              </a:solidFill>
              <a:prstDash val="solid"/>
              <a:round/>
              <a:headEnd type="none" w="med" len="med"/>
              <a:tailEnd type="arrow"/>
            </a:ln>
            <a:effectLst/>
          </p:spPr>
        </p:cxnSp>
        <p:cxnSp>
          <p:nvCxnSpPr>
            <p:cNvPr id="142" name="Elbow Connector 141"/>
            <p:cNvCxnSpPr>
              <a:stCxn id="128" idx="2"/>
              <a:endCxn id="138" idx="0"/>
            </p:cNvCxnSpPr>
            <p:nvPr/>
          </p:nvCxnSpPr>
          <p:spPr bwMode="auto">
            <a:xfrm rot="16200000" flipH="1">
              <a:off x="1744754" y="1913137"/>
              <a:ext cx="248304" cy="928785"/>
            </a:xfrm>
            <a:prstGeom prst="bentConnector3">
              <a:avLst>
                <a:gd name="adj1" fmla="val 50000"/>
              </a:avLst>
            </a:prstGeom>
            <a:solidFill>
              <a:schemeClr val="accent1"/>
            </a:solidFill>
            <a:ln w="3175" cap="flat" cmpd="sng" algn="ctr">
              <a:solidFill>
                <a:schemeClr val="tx2"/>
              </a:solidFill>
              <a:prstDash val="solid"/>
              <a:round/>
              <a:headEnd type="none" w="med" len="med"/>
              <a:tailEnd type="arrow"/>
            </a:ln>
            <a:effectLst/>
          </p:spPr>
        </p:cxnSp>
      </p:grpSp>
      <p:grpSp>
        <p:nvGrpSpPr>
          <p:cNvPr id="143" name="Group 142"/>
          <p:cNvGrpSpPr/>
          <p:nvPr/>
        </p:nvGrpSpPr>
        <p:grpSpPr>
          <a:xfrm>
            <a:off x="4555196" y="2236461"/>
            <a:ext cx="1893968" cy="589907"/>
            <a:chOff x="3045370" y="2236461"/>
            <a:chExt cx="1893968" cy="589907"/>
          </a:xfrm>
        </p:grpSpPr>
        <p:sp>
          <p:nvSpPr>
            <p:cNvPr id="144" name="TextBox 143"/>
            <p:cNvSpPr txBox="1"/>
            <p:nvPr/>
          </p:nvSpPr>
          <p:spPr>
            <a:xfrm>
              <a:off x="3045370" y="2517757"/>
              <a:ext cx="944880" cy="307777"/>
            </a:xfrm>
            <a:prstGeom prst="rect">
              <a:avLst/>
            </a:prstGeom>
            <a:noFill/>
          </p:spPr>
          <p:txBody>
            <a:bodyPr wrap="square" rtlCol="0">
              <a:spAutoFit/>
            </a:bodyPr>
            <a:lstStyle/>
            <a:p>
              <a:r>
                <a:rPr lang="en-US" sz="1400">
                  <a:latin typeface="Segoe UI Light" panose="020B0502040204020203" pitchFamily="34" charset="0"/>
                  <a:cs typeface="Segoe UI Light" panose="020B0502040204020203" pitchFamily="34" charset="0"/>
                </a:rPr>
                <a:t>Story</a:t>
              </a:r>
            </a:p>
          </p:txBody>
        </p:sp>
        <p:sp>
          <p:nvSpPr>
            <p:cNvPr id="145" name="TextBox 144"/>
            <p:cNvSpPr txBox="1"/>
            <p:nvPr/>
          </p:nvSpPr>
          <p:spPr>
            <a:xfrm>
              <a:off x="3994458" y="2518591"/>
              <a:ext cx="944880" cy="307777"/>
            </a:xfrm>
            <a:prstGeom prst="rect">
              <a:avLst/>
            </a:prstGeom>
            <a:noFill/>
          </p:spPr>
          <p:txBody>
            <a:bodyPr wrap="square" rtlCol="0">
              <a:spAutoFit/>
            </a:bodyPr>
            <a:lstStyle/>
            <a:p>
              <a:r>
                <a:rPr lang="en-US" sz="1400">
                  <a:latin typeface="Segoe UI Light" panose="020B0502040204020203" pitchFamily="34" charset="0"/>
                  <a:cs typeface="Segoe UI Light" panose="020B0502040204020203" pitchFamily="34" charset="0"/>
                </a:rPr>
                <a:t>Story</a:t>
              </a:r>
            </a:p>
          </p:txBody>
        </p:sp>
        <p:cxnSp>
          <p:nvCxnSpPr>
            <p:cNvPr id="146" name="Elbow Connector 145"/>
            <p:cNvCxnSpPr>
              <a:stCxn id="131" idx="2"/>
              <a:endCxn id="144" idx="0"/>
            </p:cNvCxnSpPr>
            <p:nvPr/>
          </p:nvCxnSpPr>
          <p:spPr bwMode="auto">
            <a:xfrm rot="5400000">
              <a:off x="3573502" y="2180771"/>
              <a:ext cx="281295" cy="392677"/>
            </a:xfrm>
            <a:prstGeom prst="bentConnector3">
              <a:avLst/>
            </a:prstGeom>
            <a:solidFill>
              <a:schemeClr val="accent1"/>
            </a:solidFill>
            <a:ln w="3175" cap="flat" cmpd="sng" algn="ctr">
              <a:solidFill>
                <a:schemeClr val="tx2"/>
              </a:solidFill>
              <a:prstDash val="solid"/>
              <a:round/>
              <a:headEnd type="none" w="med" len="med"/>
              <a:tailEnd type="arrow"/>
            </a:ln>
            <a:effectLst/>
          </p:spPr>
        </p:cxnSp>
        <p:cxnSp>
          <p:nvCxnSpPr>
            <p:cNvPr id="147" name="Elbow Connector 146"/>
            <p:cNvCxnSpPr>
              <a:stCxn id="131" idx="2"/>
              <a:endCxn id="145" idx="0"/>
            </p:cNvCxnSpPr>
            <p:nvPr/>
          </p:nvCxnSpPr>
          <p:spPr bwMode="auto">
            <a:xfrm rot="16200000" flipH="1">
              <a:off x="4047628" y="2099320"/>
              <a:ext cx="282129" cy="556411"/>
            </a:xfrm>
            <a:prstGeom prst="bentConnector3">
              <a:avLst/>
            </a:prstGeom>
            <a:solidFill>
              <a:schemeClr val="accent1"/>
            </a:solidFill>
            <a:ln w="3175" cap="flat" cmpd="sng" algn="ctr">
              <a:solidFill>
                <a:schemeClr val="tx2"/>
              </a:solidFill>
              <a:prstDash val="solid"/>
              <a:round/>
              <a:headEnd type="none" w="med" len="med"/>
              <a:tailEnd type="arrow"/>
            </a:ln>
            <a:effectLst/>
          </p:spPr>
        </p:cxnSp>
      </p:grpSp>
      <p:grpSp>
        <p:nvGrpSpPr>
          <p:cNvPr id="148" name="Group 147"/>
          <p:cNvGrpSpPr/>
          <p:nvPr/>
        </p:nvGrpSpPr>
        <p:grpSpPr>
          <a:xfrm>
            <a:off x="6676186" y="2202280"/>
            <a:ext cx="3783202" cy="638494"/>
            <a:chOff x="5166360" y="2202280"/>
            <a:chExt cx="3783202" cy="638494"/>
          </a:xfrm>
        </p:grpSpPr>
        <p:sp>
          <p:nvSpPr>
            <p:cNvPr id="149" name="TextBox 148"/>
            <p:cNvSpPr txBox="1"/>
            <p:nvPr/>
          </p:nvSpPr>
          <p:spPr>
            <a:xfrm>
              <a:off x="5166360" y="2532997"/>
              <a:ext cx="944880" cy="307777"/>
            </a:xfrm>
            <a:prstGeom prst="rect">
              <a:avLst/>
            </a:prstGeom>
            <a:noFill/>
          </p:spPr>
          <p:txBody>
            <a:bodyPr wrap="square" rtlCol="0">
              <a:spAutoFit/>
            </a:bodyPr>
            <a:lstStyle/>
            <a:p>
              <a:r>
                <a:rPr lang="en-US" sz="1400">
                  <a:latin typeface="Segoe UI Light" panose="020B0502040204020203" pitchFamily="34" charset="0"/>
                  <a:cs typeface="Segoe UI Light" panose="020B0502040204020203" pitchFamily="34" charset="0"/>
                </a:rPr>
                <a:t>Story</a:t>
              </a:r>
            </a:p>
          </p:txBody>
        </p:sp>
        <p:sp>
          <p:nvSpPr>
            <p:cNvPr id="150" name="TextBox 149"/>
            <p:cNvSpPr txBox="1"/>
            <p:nvPr/>
          </p:nvSpPr>
          <p:spPr>
            <a:xfrm>
              <a:off x="6084442" y="2501682"/>
              <a:ext cx="944880" cy="307777"/>
            </a:xfrm>
            <a:prstGeom prst="rect">
              <a:avLst/>
            </a:prstGeom>
            <a:noFill/>
          </p:spPr>
          <p:txBody>
            <a:bodyPr wrap="square" rtlCol="0">
              <a:spAutoFit/>
            </a:bodyPr>
            <a:lstStyle/>
            <a:p>
              <a:r>
                <a:rPr lang="en-US" sz="1400">
                  <a:latin typeface="Segoe UI Light" panose="020B0502040204020203" pitchFamily="34" charset="0"/>
                  <a:cs typeface="Segoe UI Light" panose="020B0502040204020203" pitchFamily="34" charset="0"/>
                </a:rPr>
                <a:t>Story</a:t>
              </a:r>
            </a:p>
          </p:txBody>
        </p:sp>
        <p:sp>
          <p:nvSpPr>
            <p:cNvPr id="151" name="TextBox 150"/>
            <p:cNvSpPr txBox="1"/>
            <p:nvPr/>
          </p:nvSpPr>
          <p:spPr>
            <a:xfrm>
              <a:off x="7000420" y="2501681"/>
              <a:ext cx="944880" cy="307777"/>
            </a:xfrm>
            <a:prstGeom prst="rect">
              <a:avLst/>
            </a:prstGeom>
            <a:noFill/>
          </p:spPr>
          <p:txBody>
            <a:bodyPr wrap="square" rtlCol="0">
              <a:spAutoFit/>
            </a:bodyPr>
            <a:lstStyle/>
            <a:p>
              <a:r>
                <a:rPr lang="en-US" sz="1400">
                  <a:latin typeface="Segoe UI Light" panose="020B0502040204020203" pitchFamily="34" charset="0"/>
                  <a:cs typeface="Segoe UI Light" panose="020B0502040204020203" pitchFamily="34" charset="0"/>
                </a:rPr>
                <a:t>Story</a:t>
              </a:r>
            </a:p>
          </p:txBody>
        </p:sp>
        <p:sp>
          <p:nvSpPr>
            <p:cNvPr id="152" name="TextBox 151"/>
            <p:cNvSpPr txBox="1"/>
            <p:nvPr/>
          </p:nvSpPr>
          <p:spPr>
            <a:xfrm>
              <a:off x="8004682" y="2484954"/>
              <a:ext cx="944880" cy="307777"/>
            </a:xfrm>
            <a:prstGeom prst="rect">
              <a:avLst/>
            </a:prstGeom>
            <a:noFill/>
          </p:spPr>
          <p:txBody>
            <a:bodyPr wrap="square" rtlCol="0">
              <a:spAutoFit/>
            </a:bodyPr>
            <a:lstStyle/>
            <a:p>
              <a:r>
                <a:rPr lang="en-US" sz="1400">
                  <a:latin typeface="Segoe UI Light" panose="020B0502040204020203" pitchFamily="34" charset="0"/>
                  <a:cs typeface="Segoe UI Light" panose="020B0502040204020203" pitchFamily="34" charset="0"/>
                </a:rPr>
                <a:t>Story</a:t>
              </a:r>
            </a:p>
          </p:txBody>
        </p:sp>
        <p:cxnSp>
          <p:nvCxnSpPr>
            <p:cNvPr id="153" name="Elbow Connector 152"/>
            <p:cNvCxnSpPr>
              <a:stCxn id="134" idx="2"/>
              <a:endCxn id="149" idx="0"/>
            </p:cNvCxnSpPr>
            <p:nvPr/>
          </p:nvCxnSpPr>
          <p:spPr bwMode="auto">
            <a:xfrm rot="5400000">
              <a:off x="5941331" y="1899750"/>
              <a:ext cx="330716" cy="935778"/>
            </a:xfrm>
            <a:prstGeom prst="bentConnector3">
              <a:avLst/>
            </a:prstGeom>
            <a:solidFill>
              <a:schemeClr val="accent1"/>
            </a:solidFill>
            <a:ln w="3175" cap="flat" cmpd="sng" algn="ctr">
              <a:solidFill>
                <a:schemeClr val="tx2"/>
              </a:solidFill>
              <a:prstDash val="solid"/>
              <a:round/>
              <a:headEnd type="none" w="med" len="med"/>
              <a:tailEnd type="arrow"/>
            </a:ln>
            <a:effectLst/>
          </p:spPr>
        </p:cxnSp>
        <p:cxnSp>
          <p:nvCxnSpPr>
            <p:cNvPr id="154" name="Elbow Connector 153"/>
            <p:cNvCxnSpPr>
              <a:stCxn id="134" idx="2"/>
              <a:endCxn id="150" idx="0"/>
            </p:cNvCxnSpPr>
            <p:nvPr/>
          </p:nvCxnSpPr>
          <p:spPr bwMode="auto">
            <a:xfrm rot="5400000">
              <a:off x="6416030" y="2343133"/>
              <a:ext cx="299401" cy="17696"/>
            </a:xfrm>
            <a:prstGeom prst="bentConnector3">
              <a:avLst>
                <a:gd name="adj1" fmla="val 50000"/>
              </a:avLst>
            </a:prstGeom>
            <a:solidFill>
              <a:schemeClr val="accent1"/>
            </a:solidFill>
            <a:ln w="3175" cap="flat" cmpd="sng" algn="ctr">
              <a:solidFill>
                <a:schemeClr val="tx2"/>
              </a:solidFill>
              <a:prstDash val="solid"/>
              <a:round/>
              <a:headEnd type="none" w="med" len="med"/>
              <a:tailEnd type="arrow"/>
            </a:ln>
            <a:effectLst/>
          </p:spPr>
        </p:cxnSp>
        <p:cxnSp>
          <p:nvCxnSpPr>
            <p:cNvPr id="155" name="Elbow Connector 154"/>
            <p:cNvCxnSpPr>
              <a:stCxn id="134" idx="2"/>
              <a:endCxn id="151" idx="0"/>
            </p:cNvCxnSpPr>
            <p:nvPr/>
          </p:nvCxnSpPr>
          <p:spPr bwMode="auto">
            <a:xfrm rot="16200000" flipH="1">
              <a:off x="6874019" y="1902840"/>
              <a:ext cx="299400" cy="898282"/>
            </a:xfrm>
            <a:prstGeom prst="bentConnector3">
              <a:avLst>
                <a:gd name="adj1" fmla="val 50000"/>
              </a:avLst>
            </a:prstGeom>
            <a:solidFill>
              <a:schemeClr val="accent1"/>
            </a:solidFill>
            <a:ln w="3175" cap="flat" cmpd="sng" algn="ctr">
              <a:solidFill>
                <a:schemeClr val="tx2"/>
              </a:solidFill>
              <a:prstDash val="solid"/>
              <a:round/>
              <a:headEnd type="none" w="med" len="med"/>
              <a:tailEnd type="arrow"/>
            </a:ln>
            <a:effectLst/>
          </p:spPr>
        </p:cxnSp>
        <p:cxnSp>
          <p:nvCxnSpPr>
            <p:cNvPr id="156" name="Elbow Connector 155"/>
            <p:cNvCxnSpPr>
              <a:stCxn id="134" idx="2"/>
              <a:endCxn id="152" idx="0"/>
            </p:cNvCxnSpPr>
            <p:nvPr/>
          </p:nvCxnSpPr>
          <p:spPr bwMode="auto">
            <a:xfrm rot="16200000" flipH="1">
              <a:off x="7384514" y="1392345"/>
              <a:ext cx="282673" cy="1902544"/>
            </a:xfrm>
            <a:prstGeom prst="bentConnector3">
              <a:avLst>
                <a:gd name="adj1" fmla="val 50000"/>
              </a:avLst>
            </a:prstGeom>
            <a:solidFill>
              <a:schemeClr val="accent1"/>
            </a:solidFill>
            <a:ln w="3175" cap="flat" cmpd="sng" algn="ctr">
              <a:solidFill>
                <a:schemeClr val="tx2"/>
              </a:solidFill>
              <a:prstDash val="solid"/>
              <a:round/>
              <a:headEnd type="none" w="med" len="med"/>
              <a:tailEnd type="arrow"/>
            </a:ln>
            <a:effectLst/>
          </p:spPr>
        </p:cxnSp>
      </p:grpSp>
      <p:grpSp>
        <p:nvGrpSpPr>
          <p:cNvPr id="157" name="Group 156"/>
          <p:cNvGrpSpPr/>
          <p:nvPr/>
        </p:nvGrpSpPr>
        <p:grpSpPr>
          <a:xfrm>
            <a:off x="1475564" y="2839631"/>
            <a:ext cx="8847348" cy="2136405"/>
            <a:chOff x="50800" y="3498850"/>
            <a:chExt cx="8847348" cy="609164"/>
          </a:xfrm>
        </p:grpSpPr>
        <p:sp>
          <p:nvSpPr>
            <p:cNvPr id="158" name="Oval 157"/>
            <p:cNvSpPr/>
            <p:nvPr/>
          </p:nvSpPr>
          <p:spPr bwMode="auto">
            <a:xfrm>
              <a:off x="50800" y="3498850"/>
              <a:ext cx="833120" cy="562630"/>
            </a:xfrm>
            <a:prstGeom prst="ellipse">
              <a:avLst/>
            </a:prstGeom>
            <a:noFill/>
            <a:ln w="3175" cap="flat" cmpd="sng" algn="ctr">
              <a:solidFill>
                <a:schemeClr val="tx2"/>
              </a:solidFill>
              <a:prstDash val="solid"/>
              <a:round/>
              <a:headEnd type="none" w="med" len="med"/>
              <a:tailEnd type="none" w="med" len="med"/>
            </a:ln>
            <a:effectLst/>
          </p:spPr>
          <p:txBody>
            <a:bodyPr vert="horz" wrap="square" lIns="91440" tIns="45720" rIns="91440" bIns="45720" rtlCol="0" anchor="t" compatLnSpc="1">
              <a:spAutoFit/>
            </a:bodyPr>
            <a:lstStyle/>
            <a:p>
              <a:pPr marL="0" marR="0" indent="0" algn="ctr" defTabSz="914400" rtl="0" eaLnBrk="0" fontAlgn="base" latinLnBrk="0" hangingPunct="0">
                <a:lnSpc>
                  <a:spcPct val="100000"/>
                </a:lnSpc>
                <a:spcBef>
                  <a:spcPct val="50000"/>
                </a:spcBef>
                <a:spcAft>
                  <a:spcPct val="0"/>
                </a:spcAft>
                <a:buNone/>
                <a:tabLst/>
              </a:pPr>
              <a:endParaRPr kumimoji="0" lang="en-US" sz="2000" b="0" i="0" u="none" strike="noStrike" baseline="0">
                <a:solidFill>
                  <a:schemeClr val="tx1">
                    <a:alpha val="100000"/>
                  </a:schemeClr>
                </a:solidFill>
                <a:effectLst/>
                <a:latin typeface="Segoe UI Light" panose="020B0502040204020203" pitchFamily="34" charset="0"/>
                <a:cs typeface="Segoe UI Light" panose="020B0502040204020203" pitchFamily="34" charset="0"/>
              </a:endParaRPr>
            </a:p>
          </p:txBody>
        </p:sp>
        <p:sp>
          <p:nvSpPr>
            <p:cNvPr id="159" name="Oval 158"/>
            <p:cNvSpPr/>
            <p:nvPr/>
          </p:nvSpPr>
          <p:spPr bwMode="auto">
            <a:xfrm>
              <a:off x="989330" y="3539034"/>
              <a:ext cx="833120" cy="562630"/>
            </a:xfrm>
            <a:prstGeom prst="ellipse">
              <a:avLst/>
            </a:prstGeom>
            <a:noFill/>
            <a:ln w="3175" cap="flat" cmpd="sng" algn="ctr">
              <a:solidFill>
                <a:schemeClr val="tx2"/>
              </a:solidFill>
              <a:prstDash val="solid"/>
              <a:round/>
              <a:headEnd type="none" w="med" len="med"/>
              <a:tailEnd type="none" w="med" len="med"/>
            </a:ln>
            <a:effectLst/>
          </p:spPr>
          <p:txBody>
            <a:bodyPr vert="horz" wrap="square" lIns="91440" tIns="45720" rIns="91440" bIns="45720" rtlCol="0" anchor="t" compatLnSpc="1">
              <a:spAutoFit/>
            </a:bodyPr>
            <a:lstStyle/>
            <a:p>
              <a:pPr marL="0" marR="0" indent="0" algn="ctr" defTabSz="914400" rtl="0" eaLnBrk="0" fontAlgn="base" latinLnBrk="0" hangingPunct="0">
                <a:lnSpc>
                  <a:spcPct val="100000"/>
                </a:lnSpc>
                <a:spcBef>
                  <a:spcPct val="50000"/>
                </a:spcBef>
                <a:spcAft>
                  <a:spcPct val="0"/>
                </a:spcAft>
                <a:buNone/>
                <a:tabLst/>
              </a:pPr>
              <a:endParaRPr kumimoji="0" lang="en-US" sz="2000" b="0" i="0" u="none" strike="noStrike" baseline="0">
                <a:solidFill>
                  <a:schemeClr val="tx1">
                    <a:alpha val="100000"/>
                  </a:schemeClr>
                </a:solidFill>
                <a:effectLst/>
                <a:latin typeface="Segoe UI Light" panose="020B0502040204020203" pitchFamily="34" charset="0"/>
                <a:cs typeface="Segoe UI Light" panose="020B0502040204020203" pitchFamily="34" charset="0"/>
              </a:endParaRPr>
            </a:p>
          </p:txBody>
        </p:sp>
        <p:sp>
          <p:nvSpPr>
            <p:cNvPr id="160" name="Oval 159"/>
            <p:cNvSpPr/>
            <p:nvPr/>
          </p:nvSpPr>
          <p:spPr bwMode="auto">
            <a:xfrm>
              <a:off x="1961669" y="3533357"/>
              <a:ext cx="833120" cy="562630"/>
            </a:xfrm>
            <a:prstGeom prst="ellipse">
              <a:avLst/>
            </a:prstGeom>
            <a:noFill/>
            <a:ln w="3175" cap="flat" cmpd="sng" algn="ctr">
              <a:solidFill>
                <a:schemeClr val="tx2"/>
              </a:solidFill>
              <a:prstDash val="solid"/>
              <a:round/>
              <a:headEnd type="none" w="med" len="med"/>
              <a:tailEnd type="none" w="med" len="med"/>
            </a:ln>
            <a:effectLst/>
          </p:spPr>
          <p:txBody>
            <a:bodyPr vert="horz" wrap="square" lIns="91440" tIns="45720" rIns="91440" bIns="45720" rtlCol="0" anchor="t" compatLnSpc="1">
              <a:spAutoFit/>
            </a:bodyPr>
            <a:lstStyle/>
            <a:p>
              <a:pPr marL="0" marR="0" indent="0" algn="ctr" defTabSz="914400" rtl="0" eaLnBrk="0" fontAlgn="base" latinLnBrk="0" hangingPunct="0">
                <a:lnSpc>
                  <a:spcPct val="100000"/>
                </a:lnSpc>
                <a:spcBef>
                  <a:spcPct val="50000"/>
                </a:spcBef>
                <a:spcAft>
                  <a:spcPct val="0"/>
                </a:spcAft>
                <a:buNone/>
                <a:tabLst/>
              </a:pPr>
              <a:endParaRPr kumimoji="0" lang="en-US" sz="2000" b="0" i="0" u="none" strike="noStrike" baseline="0">
                <a:solidFill>
                  <a:schemeClr val="tx1">
                    <a:alpha val="100000"/>
                  </a:schemeClr>
                </a:solidFill>
                <a:effectLst/>
                <a:latin typeface="Segoe UI Light" panose="020B0502040204020203" pitchFamily="34" charset="0"/>
                <a:cs typeface="Segoe UI Light" panose="020B0502040204020203" pitchFamily="34" charset="0"/>
              </a:endParaRPr>
            </a:p>
          </p:txBody>
        </p:sp>
        <p:sp>
          <p:nvSpPr>
            <p:cNvPr id="161" name="Oval 160"/>
            <p:cNvSpPr/>
            <p:nvPr/>
          </p:nvSpPr>
          <p:spPr bwMode="auto">
            <a:xfrm>
              <a:off x="3064030" y="3539034"/>
              <a:ext cx="833120" cy="562630"/>
            </a:xfrm>
            <a:prstGeom prst="ellipse">
              <a:avLst/>
            </a:prstGeom>
            <a:noFill/>
            <a:ln w="3175" cap="flat" cmpd="sng" algn="ctr">
              <a:solidFill>
                <a:schemeClr val="tx2"/>
              </a:solidFill>
              <a:prstDash val="solid"/>
              <a:round/>
              <a:headEnd type="none" w="med" len="med"/>
              <a:tailEnd type="none" w="med" len="med"/>
            </a:ln>
            <a:effectLst/>
          </p:spPr>
          <p:txBody>
            <a:bodyPr vert="horz" wrap="square" lIns="91440" tIns="45720" rIns="91440" bIns="45720" rtlCol="0" anchor="t" compatLnSpc="1">
              <a:spAutoFit/>
            </a:bodyPr>
            <a:lstStyle/>
            <a:p>
              <a:pPr marL="0" marR="0" indent="0" algn="ctr" defTabSz="914400" rtl="0" eaLnBrk="0" fontAlgn="base" latinLnBrk="0" hangingPunct="0">
                <a:lnSpc>
                  <a:spcPct val="100000"/>
                </a:lnSpc>
                <a:spcBef>
                  <a:spcPct val="50000"/>
                </a:spcBef>
                <a:spcAft>
                  <a:spcPct val="0"/>
                </a:spcAft>
                <a:buNone/>
                <a:tabLst/>
              </a:pPr>
              <a:endParaRPr kumimoji="0" lang="en-US" sz="2000" b="0" i="0" u="none" strike="noStrike" baseline="0">
                <a:solidFill>
                  <a:schemeClr val="tx1">
                    <a:alpha val="100000"/>
                  </a:schemeClr>
                </a:solidFill>
                <a:effectLst/>
                <a:latin typeface="Segoe UI Light" panose="020B0502040204020203" pitchFamily="34" charset="0"/>
                <a:cs typeface="Segoe UI Light" panose="020B0502040204020203" pitchFamily="34" charset="0"/>
              </a:endParaRPr>
            </a:p>
          </p:txBody>
        </p:sp>
        <p:sp>
          <p:nvSpPr>
            <p:cNvPr id="162" name="Oval 161"/>
            <p:cNvSpPr/>
            <p:nvPr/>
          </p:nvSpPr>
          <p:spPr bwMode="auto">
            <a:xfrm>
              <a:off x="4050338" y="3539034"/>
              <a:ext cx="833120" cy="562630"/>
            </a:xfrm>
            <a:prstGeom prst="ellipse">
              <a:avLst/>
            </a:prstGeom>
            <a:noFill/>
            <a:ln w="3175" cap="flat" cmpd="sng" algn="ctr">
              <a:solidFill>
                <a:schemeClr val="tx2"/>
              </a:solidFill>
              <a:prstDash val="solid"/>
              <a:round/>
              <a:headEnd type="none" w="med" len="med"/>
              <a:tailEnd type="none" w="med" len="med"/>
            </a:ln>
            <a:effectLst/>
          </p:spPr>
          <p:txBody>
            <a:bodyPr vert="horz" wrap="square" lIns="91440" tIns="45720" rIns="91440" bIns="45720" rtlCol="0" anchor="t" compatLnSpc="1">
              <a:spAutoFit/>
            </a:bodyPr>
            <a:lstStyle/>
            <a:p>
              <a:pPr marL="0" marR="0" indent="0" algn="ctr" defTabSz="914400" rtl="0" eaLnBrk="0" fontAlgn="base" latinLnBrk="0" hangingPunct="0">
                <a:lnSpc>
                  <a:spcPct val="100000"/>
                </a:lnSpc>
                <a:spcBef>
                  <a:spcPct val="50000"/>
                </a:spcBef>
                <a:spcAft>
                  <a:spcPct val="0"/>
                </a:spcAft>
                <a:buNone/>
                <a:tabLst/>
              </a:pPr>
              <a:endParaRPr kumimoji="0" lang="en-US" sz="2000" b="0" i="0" u="none" strike="noStrike" baseline="0">
                <a:solidFill>
                  <a:schemeClr val="tx1">
                    <a:alpha val="100000"/>
                  </a:schemeClr>
                </a:solidFill>
                <a:effectLst/>
                <a:latin typeface="Segoe UI Light" panose="020B0502040204020203" pitchFamily="34" charset="0"/>
                <a:cs typeface="Segoe UI Light" panose="020B0502040204020203" pitchFamily="34" charset="0"/>
              </a:endParaRPr>
            </a:p>
          </p:txBody>
        </p:sp>
        <p:sp>
          <p:nvSpPr>
            <p:cNvPr id="163" name="Oval 162"/>
            <p:cNvSpPr/>
            <p:nvPr/>
          </p:nvSpPr>
          <p:spPr bwMode="auto">
            <a:xfrm>
              <a:off x="5221971" y="3545384"/>
              <a:ext cx="833120" cy="562630"/>
            </a:xfrm>
            <a:prstGeom prst="ellipse">
              <a:avLst/>
            </a:prstGeom>
            <a:noFill/>
            <a:ln w="3175" cap="flat" cmpd="sng" algn="ctr">
              <a:solidFill>
                <a:schemeClr val="tx2"/>
              </a:solidFill>
              <a:prstDash val="solid"/>
              <a:round/>
              <a:headEnd type="none" w="med" len="med"/>
              <a:tailEnd type="none" w="med" len="med"/>
            </a:ln>
            <a:effectLst/>
          </p:spPr>
          <p:txBody>
            <a:bodyPr vert="horz" wrap="square" lIns="91440" tIns="45720" rIns="91440" bIns="45720" rtlCol="0" anchor="t" compatLnSpc="1">
              <a:spAutoFit/>
            </a:bodyPr>
            <a:lstStyle/>
            <a:p>
              <a:pPr marL="0" marR="0" indent="0" algn="ctr" defTabSz="914400" rtl="0" eaLnBrk="0" fontAlgn="base" latinLnBrk="0" hangingPunct="0">
                <a:lnSpc>
                  <a:spcPct val="100000"/>
                </a:lnSpc>
                <a:spcBef>
                  <a:spcPct val="50000"/>
                </a:spcBef>
                <a:spcAft>
                  <a:spcPct val="0"/>
                </a:spcAft>
                <a:buNone/>
                <a:tabLst/>
              </a:pPr>
              <a:endParaRPr kumimoji="0" lang="en-US" sz="2000" b="0" i="0" u="none" strike="noStrike" baseline="0">
                <a:solidFill>
                  <a:schemeClr val="tx1">
                    <a:alpha val="100000"/>
                  </a:schemeClr>
                </a:solidFill>
                <a:effectLst/>
                <a:latin typeface="Segoe UI Light" panose="020B0502040204020203" pitchFamily="34" charset="0"/>
                <a:cs typeface="Segoe UI Light" panose="020B0502040204020203" pitchFamily="34" charset="0"/>
              </a:endParaRPr>
            </a:p>
          </p:txBody>
        </p:sp>
        <p:sp>
          <p:nvSpPr>
            <p:cNvPr id="164" name="Oval 163"/>
            <p:cNvSpPr/>
            <p:nvPr/>
          </p:nvSpPr>
          <p:spPr bwMode="auto">
            <a:xfrm>
              <a:off x="6165722" y="3511550"/>
              <a:ext cx="833120" cy="562630"/>
            </a:xfrm>
            <a:prstGeom prst="ellipse">
              <a:avLst/>
            </a:prstGeom>
            <a:noFill/>
            <a:ln w="3175" cap="flat" cmpd="sng" algn="ctr">
              <a:solidFill>
                <a:schemeClr val="tx2"/>
              </a:solidFill>
              <a:prstDash val="solid"/>
              <a:round/>
              <a:headEnd type="none" w="med" len="med"/>
              <a:tailEnd type="none" w="med" len="med"/>
            </a:ln>
            <a:effectLst/>
          </p:spPr>
          <p:txBody>
            <a:bodyPr vert="horz" wrap="square" lIns="91440" tIns="45720" rIns="91440" bIns="45720" rtlCol="0" anchor="t" compatLnSpc="1">
              <a:spAutoFit/>
            </a:bodyPr>
            <a:lstStyle/>
            <a:p>
              <a:pPr marL="0" marR="0" indent="0" algn="ctr" defTabSz="914400" rtl="0" eaLnBrk="0" fontAlgn="base" latinLnBrk="0" hangingPunct="0">
                <a:lnSpc>
                  <a:spcPct val="100000"/>
                </a:lnSpc>
                <a:spcBef>
                  <a:spcPct val="50000"/>
                </a:spcBef>
                <a:spcAft>
                  <a:spcPct val="0"/>
                </a:spcAft>
                <a:buNone/>
                <a:tabLst/>
              </a:pPr>
              <a:endParaRPr kumimoji="0" lang="en-US" sz="2000" b="0" i="0" u="none" strike="noStrike" baseline="0">
                <a:solidFill>
                  <a:schemeClr val="tx1">
                    <a:alpha val="100000"/>
                  </a:schemeClr>
                </a:solidFill>
                <a:effectLst/>
                <a:latin typeface="Segoe UI Light" panose="020B0502040204020203" pitchFamily="34" charset="0"/>
                <a:cs typeface="Segoe UI Light" panose="020B0502040204020203" pitchFamily="34" charset="0"/>
              </a:endParaRPr>
            </a:p>
          </p:txBody>
        </p:sp>
        <p:sp>
          <p:nvSpPr>
            <p:cNvPr id="165" name="Oval 164"/>
            <p:cNvSpPr/>
            <p:nvPr/>
          </p:nvSpPr>
          <p:spPr bwMode="auto">
            <a:xfrm>
              <a:off x="7112180" y="3533357"/>
              <a:ext cx="833120" cy="562630"/>
            </a:xfrm>
            <a:prstGeom prst="ellipse">
              <a:avLst/>
            </a:prstGeom>
            <a:noFill/>
            <a:ln w="3175" cap="flat" cmpd="sng" algn="ctr">
              <a:solidFill>
                <a:schemeClr val="tx2"/>
              </a:solidFill>
              <a:prstDash val="solid"/>
              <a:round/>
              <a:headEnd type="none" w="med" len="med"/>
              <a:tailEnd type="none" w="med" len="med"/>
            </a:ln>
            <a:effectLst/>
          </p:spPr>
          <p:txBody>
            <a:bodyPr vert="horz" wrap="square" lIns="91440" tIns="45720" rIns="91440" bIns="45720" rtlCol="0" anchor="t" compatLnSpc="1">
              <a:spAutoFit/>
            </a:bodyPr>
            <a:lstStyle/>
            <a:p>
              <a:pPr marL="0" marR="0" indent="0" algn="ctr" defTabSz="914400" rtl="0" eaLnBrk="0" fontAlgn="base" latinLnBrk="0" hangingPunct="0">
                <a:lnSpc>
                  <a:spcPct val="100000"/>
                </a:lnSpc>
                <a:spcBef>
                  <a:spcPct val="50000"/>
                </a:spcBef>
                <a:spcAft>
                  <a:spcPct val="0"/>
                </a:spcAft>
                <a:buNone/>
                <a:tabLst/>
              </a:pPr>
              <a:endParaRPr kumimoji="0" lang="en-US" sz="2000" b="0" i="0" u="none" strike="noStrike" baseline="0">
                <a:solidFill>
                  <a:schemeClr val="tx1">
                    <a:alpha val="100000"/>
                  </a:schemeClr>
                </a:solidFill>
                <a:effectLst/>
                <a:latin typeface="Segoe UI Light" panose="020B0502040204020203" pitchFamily="34" charset="0"/>
                <a:cs typeface="Segoe UI Light" panose="020B0502040204020203" pitchFamily="34" charset="0"/>
              </a:endParaRPr>
            </a:p>
          </p:txBody>
        </p:sp>
        <p:sp>
          <p:nvSpPr>
            <p:cNvPr id="166" name="Oval 165"/>
            <p:cNvSpPr/>
            <p:nvPr/>
          </p:nvSpPr>
          <p:spPr bwMode="auto">
            <a:xfrm>
              <a:off x="8065028" y="3545384"/>
              <a:ext cx="833120" cy="562630"/>
            </a:xfrm>
            <a:prstGeom prst="ellipse">
              <a:avLst/>
            </a:prstGeom>
            <a:noFill/>
            <a:ln w="3175" cap="flat" cmpd="sng" algn="ctr">
              <a:solidFill>
                <a:schemeClr val="tx2"/>
              </a:solidFill>
              <a:prstDash val="solid"/>
              <a:round/>
              <a:headEnd type="none" w="med" len="med"/>
              <a:tailEnd type="none" w="med" len="med"/>
            </a:ln>
            <a:effectLst/>
          </p:spPr>
          <p:txBody>
            <a:bodyPr vert="horz" wrap="square" lIns="91440" tIns="45720" rIns="91440" bIns="45720" rtlCol="0" anchor="t" compatLnSpc="1">
              <a:spAutoFit/>
            </a:bodyPr>
            <a:lstStyle/>
            <a:p>
              <a:pPr marL="0" marR="0" indent="0" algn="ctr" defTabSz="914400" rtl="0" eaLnBrk="0" fontAlgn="base" latinLnBrk="0" hangingPunct="0">
                <a:lnSpc>
                  <a:spcPct val="100000"/>
                </a:lnSpc>
                <a:spcBef>
                  <a:spcPct val="50000"/>
                </a:spcBef>
                <a:spcAft>
                  <a:spcPct val="0"/>
                </a:spcAft>
                <a:buNone/>
                <a:tabLst/>
              </a:pPr>
              <a:endParaRPr kumimoji="0" lang="en-US" sz="2000" b="0" i="0" u="none" strike="noStrike" baseline="0">
                <a:solidFill>
                  <a:schemeClr val="tx1">
                    <a:alpha val="100000"/>
                  </a:schemeClr>
                </a:solidFill>
                <a:effectLst/>
                <a:latin typeface="Segoe UI Light" panose="020B0502040204020203" pitchFamily="34" charset="0"/>
                <a:cs typeface="Segoe UI Light" panose="020B0502040204020203" pitchFamily="34" charset="0"/>
              </a:endParaRPr>
            </a:p>
          </p:txBody>
        </p:sp>
      </p:grpSp>
      <p:grpSp>
        <p:nvGrpSpPr>
          <p:cNvPr id="167" name="Group 166"/>
          <p:cNvGrpSpPr/>
          <p:nvPr/>
        </p:nvGrpSpPr>
        <p:grpSpPr>
          <a:xfrm>
            <a:off x="3460883" y="3127325"/>
            <a:ext cx="673753" cy="1313021"/>
            <a:chOff x="2036119" y="3786543"/>
            <a:chExt cx="673753" cy="1313021"/>
          </a:xfrm>
        </p:grpSpPr>
        <p:sp>
          <p:nvSpPr>
            <p:cNvPr id="168" name="TextBox 167"/>
            <p:cNvSpPr txBox="1"/>
            <p:nvPr/>
          </p:nvSpPr>
          <p:spPr>
            <a:xfrm>
              <a:off x="2040566" y="3786543"/>
              <a:ext cx="594360" cy="246221"/>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Task</a:t>
              </a:r>
            </a:p>
          </p:txBody>
        </p:sp>
        <p:sp>
          <p:nvSpPr>
            <p:cNvPr id="169" name="TextBox 168"/>
            <p:cNvSpPr txBox="1"/>
            <p:nvPr/>
          </p:nvSpPr>
          <p:spPr>
            <a:xfrm>
              <a:off x="2115512" y="4115314"/>
              <a:ext cx="594360" cy="246221"/>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Task</a:t>
              </a:r>
            </a:p>
          </p:txBody>
        </p:sp>
        <p:sp>
          <p:nvSpPr>
            <p:cNvPr id="170" name="TextBox 169"/>
            <p:cNvSpPr txBox="1"/>
            <p:nvPr/>
          </p:nvSpPr>
          <p:spPr>
            <a:xfrm>
              <a:off x="2036119" y="4853343"/>
              <a:ext cx="594360" cy="246221"/>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Task</a:t>
              </a:r>
            </a:p>
          </p:txBody>
        </p:sp>
        <p:sp>
          <p:nvSpPr>
            <p:cNvPr id="171" name="TextBox 170"/>
            <p:cNvSpPr txBox="1"/>
            <p:nvPr/>
          </p:nvSpPr>
          <p:spPr>
            <a:xfrm>
              <a:off x="2036119" y="4562569"/>
              <a:ext cx="594360" cy="246221"/>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Task</a:t>
              </a:r>
            </a:p>
          </p:txBody>
        </p:sp>
      </p:grpSp>
      <p:grpSp>
        <p:nvGrpSpPr>
          <p:cNvPr id="172" name="Group 171"/>
          <p:cNvGrpSpPr/>
          <p:nvPr/>
        </p:nvGrpSpPr>
        <p:grpSpPr>
          <a:xfrm>
            <a:off x="4588154" y="3211818"/>
            <a:ext cx="594714" cy="776403"/>
            <a:chOff x="3163390" y="3871036"/>
            <a:chExt cx="594714" cy="776403"/>
          </a:xfrm>
        </p:grpSpPr>
        <p:sp>
          <p:nvSpPr>
            <p:cNvPr id="173" name="TextBox 172"/>
            <p:cNvSpPr txBox="1"/>
            <p:nvPr/>
          </p:nvSpPr>
          <p:spPr>
            <a:xfrm>
              <a:off x="3163390" y="3871036"/>
              <a:ext cx="594360" cy="246221"/>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Task</a:t>
              </a:r>
            </a:p>
          </p:txBody>
        </p:sp>
        <p:sp>
          <p:nvSpPr>
            <p:cNvPr id="174" name="TextBox 173"/>
            <p:cNvSpPr txBox="1"/>
            <p:nvPr/>
          </p:nvSpPr>
          <p:spPr>
            <a:xfrm>
              <a:off x="3163744" y="4401218"/>
              <a:ext cx="594360" cy="246221"/>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Task</a:t>
              </a:r>
            </a:p>
          </p:txBody>
        </p:sp>
      </p:grpSp>
      <p:sp>
        <p:nvSpPr>
          <p:cNvPr id="175" name="TextBox 174"/>
          <p:cNvSpPr txBox="1"/>
          <p:nvPr/>
        </p:nvSpPr>
        <p:spPr>
          <a:xfrm>
            <a:off x="2401543" y="3442476"/>
            <a:ext cx="594360" cy="246221"/>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Task</a:t>
            </a:r>
          </a:p>
        </p:txBody>
      </p:sp>
      <p:grpSp>
        <p:nvGrpSpPr>
          <p:cNvPr id="176" name="Group 175"/>
          <p:cNvGrpSpPr/>
          <p:nvPr/>
        </p:nvGrpSpPr>
        <p:grpSpPr>
          <a:xfrm>
            <a:off x="5428241" y="3034262"/>
            <a:ext cx="958584" cy="1113363"/>
            <a:chOff x="4003477" y="3693480"/>
            <a:chExt cx="958584" cy="1113363"/>
          </a:xfrm>
        </p:grpSpPr>
        <p:sp>
          <p:nvSpPr>
            <p:cNvPr id="177" name="TextBox 176"/>
            <p:cNvSpPr txBox="1"/>
            <p:nvPr/>
          </p:nvSpPr>
          <p:spPr>
            <a:xfrm>
              <a:off x="4229730" y="3693480"/>
              <a:ext cx="594360" cy="246221"/>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Task</a:t>
              </a:r>
            </a:p>
          </p:txBody>
        </p:sp>
        <p:sp>
          <p:nvSpPr>
            <p:cNvPr id="178" name="TextBox 177"/>
            <p:cNvSpPr txBox="1"/>
            <p:nvPr/>
          </p:nvSpPr>
          <p:spPr>
            <a:xfrm>
              <a:off x="4289098" y="3855473"/>
              <a:ext cx="594360" cy="246221"/>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Task</a:t>
              </a:r>
            </a:p>
          </p:txBody>
        </p:sp>
        <p:sp>
          <p:nvSpPr>
            <p:cNvPr id="179" name="TextBox 178"/>
            <p:cNvSpPr txBox="1"/>
            <p:nvPr/>
          </p:nvSpPr>
          <p:spPr>
            <a:xfrm>
              <a:off x="4059698" y="4001324"/>
              <a:ext cx="594360" cy="246221"/>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Task</a:t>
              </a:r>
            </a:p>
          </p:txBody>
        </p:sp>
        <p:sp>
          <p:nvSpPr>
            <p:cNvPr id="180" name="TextBox 179"/>
            <p:cNvSpPr txBox="1"/>
            <p:nvPr/>
          </p:nvSpPr>
          <p:spPr>
            <a:xfrm>
              <a:off x="4367701" y="4033789"/>
              <a:ext cx="594360" cy="246221"/>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Task</a:t>
              </a:r>
            </a:p>
          </p:txBody>
        </p:sp>
        <p:sp>
          <p:nvSpPr>
            <p:cNvPr id="181" name="TextBox 180"/>
            <p:cNvSpPr txBox="1"/>
            <p:nvPr/>
          </p:nvSpPr>
          <p:spPr>
            <a:xfrm>
              <a:off x="4003477" y="4235770"/>
              <a:ext cx="594360" cy="246221"/>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Task</a:t>
              </a:r>
            </a:p>
          </p:txBody>
        </p:sp>
        <p:sp>
          <p:nvSpPr>
            <p:cNvPr id="182" name="TextBox 181"/>
            <p:cNvSpPr txBox="1"/>
            <p:nvPr/>
          </p:nvSpPr>
          <p:spPr>
            <a:xfrm>
              <a:off x="4344978" y="4269814"/>
              <a:ext cx="594360" cy="246221"/>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Task</a:t>
              </a:r>
            </a:p>
          </p:txBody>
        </p:sp>
        <p:sp>
          <p:nvSpPr>
            <p:cNvPr id="183" name="TextBox 182"/>
            <p:cNvSpPr txBox="1"/>
            <p:nvPr/>
          </p:nvSpPr>
          <p:spPr>
            <a:xfrm>
              <a:off x="4134033" y="4560622"/>
              <a:ext cx="594360" cy="246221"/>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Task</a:t>
              </a:r>
            </a:p>
          </p:txBody>
        </p:sp>
      </p:grpSp>
      <p:grpSp>
        <p:nvGrpSpPr>
          <p:cNvPr id="184" name="Group 183"/>
          <p:cNvGrpSpPr/>
          <p:nvPr/>
        </p:nvGrpSpPr>
        <p:grpSpPr>
          <a:xfrm>
            <a:off x="6623023" y="3088707"/>
            <a:ext cx="920125" cy="1418170"/>
            <a:chOff x="5198259" y="3747925"/>
            <a:chExt cx="920125" cy="1418170"/>
          </a:xfrm>
        </p:grpSpPr>
        <p:sp>
          <p:nvSpPr>
            <p:cNvPr id="185" name="TextBox 184"/>
            <p:cNvSpPr txBox="1"/>
            <p:nvPr/>
          </p:nvSpPr>
          <p:spPr>
            <a:xfrm>
              <a:off x="5341351" y="3747925"/>
              <a:ext cx="594360" cy="246221"/>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Task</a:t>
              </a:r>
            </a:p>
          </p:txBody>
        </p:sp>
        <p:sp>
          <p:nvSpPr>
            <p:cNvPr id="186" name="TextBox 185"/>
            <p:cNvSpPr txBox="1"/>
            <p:nvPr/>
          </p:nvSpPr>
          <p:spPr>
            <a:xfrm>
              <a:off x="5524024" y="4033789"/>
              <a:ext cx="594360" cy="246221"/>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Task</a:t>
              </a:r>
            </a:p>
          </p:txBody>
        </p:sp>
        <p:sp>
          <p:nvSpPr>
            <p:cNvPr id="187" name="TextBox 186"/>
            <p:cNvSpPr txBox="1"/>
            <p:nvPr/>
          </p:nvSpPr>
          <p:spPr>
            <a:xfrm>
              <a:off x="5198259" y="4195181"/>
              <a:ext cx="594360" cy="246221"/>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Task</a:t>
              </a:r>
            </a:p>
          </p:txBody>
        </p:sp>
        <p:sp>
          <p:nvSpPr>
            <p:cNvPr id="188" name="TextBox 187"/>
            <p:cNvSpPr txBox="1"/>
            <p:nvPr/>
          </p:nvSpPr>
          <p:spPr>
            <a:xfrm>
              <a:off x="5402580" y="4548078"/>
              <a:ext cx="594360" cy="246221"/>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Task</a:t>
              </a:r>
            </a:p>
          </p:txBody>
        </p:sp>
        <p:sp>
          <p:nvSpPr>
            <p:cNvPr id="189" name="TextBox 188"/>
            <p:cNvSpPr txBox="1"/>
            <p:nvPr/>
          </p:nvSpPr>
          <p:spPr>
            <a:xfrm>
              <a:off x="5341620" y="4919874"/>
              <a:ext cx="594360" cy="246221"/>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Task</a:t>
              </a:r>
            </a:p>
          </p:txBody>
        </p:sp>
      </p:grpSp>
      <p:grpSp>
        <p:nvGrpSpPr>
          <p:cNvPr id="190" name="Group 189"/>
          <p:cNvGrpSpPr/>
          <p:nvPr/>
        </p:nvGrpSpPr>
        <p:grpSpPr>
          <a:xfrm>
            <a:off x="7543148" y="3364375"/>
            <a:ext cx="767782" cy="959781"/>
            <a:chOff x="6118384" y="4023593"/>
            <a:chExt cx="767782" cy="959781"/>
          </a:xfrm>
        </p:grpSpPr>
        <p:sp>
          <p:nvSpPr>
            <p:cNvPr id="191" name="TextBox 190"/>
            <p:cNvSpPr txBox="1"/>
            <p:nvPr/>
          </p:nvSpPr>
          <p:spPr>
            <a:xfrm>
              <a:off x="6285102" y="4023593"/>
              <a:ext cx="594360" cy="246221"/>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Task</a:t>
              </a:r>
            </a:p>
          </p:txBody>
        </p:sp>
        <p:sp>
          <p:nvSpPr>
            <p:cNvPr id="192" name="TextBox 191"/>
            <p:cNvSpPr txBox="1"/>
            <p:nvPr/>
          </p:nvSpPr>
          <p:spPr>
            <a:xfrm>
              <a:off x="6291806" y="4737153"/>
              <a:ext cx="594360" cy="246221"/>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Task</a:t>
              </a:r>
            </a:p>
          </p:txBody>
        </p:sp>
        <p:sp>
          <p:nvSpPr>
            <p:cNvPr id="193" name="TextBox 192"/>
            <p:cNvSpPr txBox="1"/>
            <p:nvPr/>
          </p:nvSpPr>
          <p:spPr>
            <a:xfrm>
              <a:off x="6118384" y="4327102"/>
              <a:ext cx="594360" cy="246221"/>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Task</a:t>
              </a:r>
            </a:p>
          </p:txBody>
        </p:sp>
      </p:grpSp>
      <p:grpSp>
        <p:nvGrpSpPr>
          <p:cNvPr id="194" name="Group 193"/>
          <p:cNvGrpSpPr/>
          <p:nvPr/>
        </p:nvGrpSpPr>
        <p:grpSpPr>
          <a:xfrm>
            <a:off x="8486889" y="3069957"/>
            <a:ext cx="872136" cy="1325836"/>
            <a:chOff x="7062125" y="3729175"/>
            <a:chExt cx="872136" cy="1325836"/>
          </a:xfrm>
        </p:grpSpPr>
        <p:sp>
          <p:nvSpPr>
            <p:cNvPr id="195" name="TextBox 194"/>
            <p:cNvSpPr txBox="1"/>
            <p:nvPr/>
          </p:nvSpPr>
          <p:spPr>
            <a:xfrm>
              <a:off x="7305073" y="3729175"/>
              <a:ext cx="594360" cy="246221"/>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Task</a:t>
              </a:r>
            </a:p>
          </p:txBody>
        </p:sp>
        <p:sp>
          <p:nvSpPr>
            <p:cNvPr id="196" name="TextBox 195"/>
            <p:cNvSpPr txBox="1"/>
            <p:nvPr/>
          </p:nvSpPr>
          <p:spPr>
            <a:xfrm>
              <a:off x="7339901" y="3948960"/>
              <a:ext cx="594360" cy="246221"/>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Task</a:t>
              </a:r>
            </a:p>
          </p:txBody>
        </p:sp>
        <p:sp>
          <p:nvSpPr>
            <p:cNvPr id="197" name="TextBox 196"/>
            <p:cNvSpPr txBox="1"/>
            <p:nvPr/>
          </p:nvSpPr>
          <p:spPr>
            <a:xfrm>
              <a:off x="7062125" y="4117257"/>
              <a:ext cx="594360" cy="246221"/>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Task</a:t>
              </a:r>
            </a:p>
          </p:txBody>
        </p:sp>
        <p:sp>
          <p:nvSpPr>
            <p:cNvPr id="198" name="TextBox 197"/>
            <p:cNvSpPr txBox="1"/>
            <p:nvPr/>
          </p:nvSpPr>
          <p:spPr>
            <a:xfrm>
              <a:off x="7319748" y="4808790"/>
              <a:ext cx="594360" cy="246221"/>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Task</a:t>
              </a:r>
            </a:p>
          </p:txBody>
        </p:sp>
      </p:grpSp>
      <p:grpSp>
        <p:nvGrpSpPr>
          <p:cNvPr id="199" name="Group 198"/>
          <p:cNvGrpSpPr/>
          <p:nvPr/>
        </p:nvGrpSpPr>
        <p:grpSpPr>
          <a:xfrm>
            <a:off x="9604706" y="3127325"/>
            <a:ext cx="594360" cy="976736"/>
            <a:chOff x="8179942" y="3786543"/>
            <a:chExt cx="594360" cy="976736"/>
          </a:xfrm>
        </p:grpSpPr>
        <p:sp>
          <p:nvSpPr>
            <p:cNvPr id="200" name="TextBox 199"/>
            <p:cNvSpPr txBox="1"/>
            <p:nvPr/>
          </p:nvSpPr>
          <p:spPr>
            <a:xfrm>
              <a:off x="8179942" y="3786543"/>
              <a:ext cx="594360" cy="246221"/>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Task</a:t>
              </a:r>
            </a:p>
          </p:txBody>
        </p:sp>
        <p:sp>
          <p:nvSpPr>
            <p:cNvPr id="201" name="TextBox 200"/>
            <p:cNvSpPr txBox="1"/>
            <p:nvPr/>
          </p:nvSpPr>
          <p:spPr>
            <a:xfrm>
              <a:off x="8179942" y="4517058"/>
              <a:ext cx="594360" cy="246221"/>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Task</a:t>
              </a:r>
            </a:p>
          </p:txBody>
        </p:sp>
      </p:grpSp>
    </p:spTree>
    <p:extLst>
      <p:ext uri="{BB962C8B-B14F-4D97-AF65-F5344CB8AC3E}">
        <p14:creationId xmlns:p14="http://schemas.microsoft.com/office/powerpoint/2010/main" val="786454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dirty="0"/>
              <a:t>User Story – Why?</a:t>
            </a:r>
          </a:p>
        </p:txBody>
      </p:sp>
      <p:sp>
        <p:nvSpPr>
          <p:cNvPr id="7" name="Rectangle 6"/>
          <p:cNvSpPr/>
          <p:nvPr/>
        </p:nvSpPr>
        <p:spPr>
          <a:xfrm>
            <a:off x="838200" y="2017823"/>
            <a:ext cx="9370829" cy="3046988"/>
          </a:xfrm>
          <a:prstGeom prst="rect">
            <a:avLst/>
          </a:prstGeom>
        </p:spPr>
        <p:txBody>
          <a:bodyPr wrap="square">
            <a:spAutoFit/>
          </a:bodyPr>
          <a:lstStyle/>
          <a:p>
            <a:r>
              <a:rPr lang="en-US" sz="2400">
                <a:solidFill>
                  <a:schemeClr val="tx1">
                    <a:lumMod val="50000"/>
                  </a:schemeClr>
                </a:solidFill>
                <a:latin typeface="Segoe UI Light" panose="020B0502040204020203" pitchFamily="34" charset="0"/>
                <a:cs typeface="Segoe UI Light" panose="020B0502040204020203" pitchFamily="34" charset="0"/>
              </a:rPr>
              <a:t>“…</a:t>
            </a:r>
            <a:r>
              <a:rPr lang="en-US" sz="2400">
                <a:solidFill>
                  <a:schemeClr val="bg1">
                    <a:lumMod val="75000"/>
                  </a:schemeClr>
                </a:solidFill>
                <a:latin typeface="Segoe UI Light" panose="020B0502040204020203" pitchFamily="34" charset="0"/>
                <a:cs typeface="Segoe UI Light" panose="020B0502040204020203" pitchFamily="34" charset="0"/>
              </a:rPr>
              <a:t>user stories help focus everyone’s energy on a tangible, </a:t>
            </a:r>
            <a:r>
              <a:rPr lang="en-US" sz="2400" b="1">
                <a:latin typeface="Segoe UI Light" panose="020B0502040204020203" pitchFamily="34" charset="0"/>
                <a:cs typeface="Segoe UI Light" panose="020B0502040204020203" pitchFamily="34" charset="0"/>
              </a:rPr>
              <a:t>customer-facing goal</a:t>
            </a:r>
            <a:r>
              <a:rPr lang="en-US" sz="2400">
                <a:latin typeface="Segoe UI Light" panose="020B0502040204020203" pitchFamily="34" charset="0"/>
                <a:cs typeface="Segoe UI Light" panose="020B0502040204020203" pitchFamily="34" charset="0"/>
              </a:rPr>
              <a:t>.</a:t>
            </a:r>
            <a:r>
              <a:rPr lang="en-US" sz="2400">
                <a:solidFill>
                  <a:schemeClr val="bg1">
                    <a:lumMod val="75000"/>
                  </a:schemeClr>
                </a:solidFill>
                <a:latin typeface="Segoe UI Light" panose="020B0502040204020203" pitchFamily="34" charset="0"/>
                <a:cs typeface="Segoe UI Light" panose="020B0502040204020203" pitchFamily="34" charset="0"/>
              </a:rPr>
              <a:t>  They help </a:t>
            </a:r>
            <a:r>
              <a:rPr lang="en-US" sz="2400" b="1">
                <a:latin typeface="Segoe UI Light" panose="020B0502040204020203" pitchFamily="34" charset="0"/>
                <a:cs typeface="Segoe UI Light" panose="020B0502040204020203" pitchFamily="34" charset="0"/>
              </a:rPr>
              <a:t>avoid putting energy </a:t>
            </a:r>
            <a:r>
              <a:rPr lang="en-US" sz="2400">
                <a:solidFill>
                  <a:schemeClr val="bg1">
                    <a:lumMod val="75000"/>
                  </a:schemeClr>
                </a:solidFill>
                <a:latin typeface="Segoe UI Light" panose="020B0502040204020203" pitchFamily="34" charset="0"/>
                <a:cs typeface="Segoe UI Light" panose="020B0502040204020203" pitchFamily="34" charset="0"/>
              </a:rPr>
              <a:t>into extra code capabilities that are not actually adding value to a specific scenario.  They also help ensure that when everyone thinks something is </a:t>
            </a:r>
            <a:r>
              <a:rPr lang="en-US" sz="2400" b="1">
                <a:latin typeface="Segoe UI Light" panose="020B0502040204020203" pitchFamily="34" charset="0"/>
                <a:cs typeface="Segoe UI Light" panose="020B0502040204020203" pitchFamily="34" charset="0"/>
              </a:rPr>
              <a:t>done</a:t>
            </a:r>
            <a:r>
              <a:rPr lang="en-US" sz="2400">
                <a:latin typeface="Segoe UI Light" panose="020B0502040204020203" pitchFamily="34" charset="0"/>
                <a:cs typeface="Segoe UI Light" panose="020B0502040204020203" pitchFamily="34" charset="0"/>
              </a:rPr>
              <a:t> </a:t>
            </a:r>
            <a:r>
              <a:rPr lang="en-US" sz="2400">
                <a:solidFill>
                  <a:schemeClr val="bg1">
                    <a:lumMod val="75000"/>
                  </a:schemeClr>
                </a:solidFill>
                <a:latin typeface="Segoe UI Light" panose="020B0502040204020203" pitchFamily="34" charset="0"/>
                <a:cs typeface="Segoe UI Light" panose="020B0502040204020203" pitchFamily="34" charset="0"/>
              </a:rPr>
              <a:t>the discussion stays around whether the </a:t>
            </a:r>
            <a:r>
              <a:rPr lang="en-US" sz="2400" b="1">
                <a:latin typeface="Segoe UI Light" panose="020B0502040204020203" pitchFamily="34" charset="0"/>
                <a:cs typeface="Segoe UI Light" panose="020B0502040204020203" pitchFamily="34" charset="0"/>
              </a:rPr>
              <a:t>customer-facing goal has been accomplished</a:t>
            </a:r>
            <a:r>
              <a:rPr lang="en-US" sz="2400">
                <a:latin typeface="Segoe UI Light" panose="020B0502040204020203" pitchFamily="34" charset="0"/>
                <a:cs typeface="Segoe UI Light" panose="020B0502040204020203" pitchFamily="34" charset="0"/>
              </a:rPr>
              <a:t>, </a:t>
            </a:r>
            <a:r>
              <a:rPr lang="en-US" sz="2400">
                <a:solidFill>
                  <a:schemeClr val="bg1">
                    <a:lumMod val="75000"/>
                  </a:schemeClr>
                </a:solidFill>
                <a:latin typeface="Segoe UI Light" panose="020B0502040204020203" pitchFamily="34" charset="0"/>
                <a:cs typeface="Segoe UI Light" panose="020B0502040204020203" pitchFamily="34" charset="0"/>
              </a:rPr>
              <a:t>rather than a bunch of people doing tasks that don’t add up to a coherent goal. </a:t>
            </a:r>
            <a:r>
              <a:rPr lang="en-US" sz="2400">
                <a:solidFill>
                  <a:schemeClr val="tx1">
                    <a:lumMod val="50000"/>
                  </a:schemeClr>
                </a:solidFill>
                <a:latin typeface="Segoe UI Light" panose="020B0502040204020203" pitchFamily="34" charset="0"/>
                <a:cs typeface="Segoe UI Light" panose="020B0502040204020203" pitchFamily="34" charset="0"/>
              </a:rPr>
              <a:t>”</a:t>
            </a:r>
          </a:p>
          <a:p>
            <a:endParaRPr lang="en-US" sz="2400">
              <a:solidFill>
                <a:srgbClr val="FFFF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58144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a:t>User Story – What’s involved?</a:t>
            </a:r>
          </a:p>
        </p:txBody>
      </p:sp>
      <p:sp>
        <p:nvSpPr>
          <p:cNvPr id="7" name="Rectangle 6"/>
          <p:cNvSpPr/>
          <p:nvPr/>
        </p:nvSpPr>
        <p:spPr>
          <a:xfrm>
            <a:off x="838200" y="1690688"/>
            <a:ext cx="9370829" cy="1692771"/>
          </a:xfrm>
          <a:prstGeom prst="rect">
            <a:avLst/>
          </a:prstGeom>
        </p:spPr>
        <p:txBody>
          <a:bodyPr wrap="square">
            <a:spAutoFit/>
          </a:bodyPr>
          <a:lstStyle/>
          <a:p>
            <a:pPr marL="342900" indent="-342900">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Customer focus and value</a:t>
            </a:r>
          </a:p>
          <a:p>
            <a:pPr marL="342900" indent="-342900">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Work that fits in a sprint</a:t>
            </a:r>
          </a:p>
          <a:p>
            <a:pPr marL="342900" indent="-342900">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Relative estimation</a:t>
            </a:r>
          </a:p>
          <a:p>
            <a:pPr marL="342900" indent="-342900">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Acceptance Criteria/done definition</a:t>
            </a:r>
          </a:p>
          <a:p>
            <a:endParaRPr lang="en-US" sz="2400" dirty="0">
              <a:solidFill>
                <a:srgbClr val="FFFF00"/>
              </a:solidFill>
              <a:latin typeface="Segoe UI Light" panose="020B0502040204020203" pitchFamily="34" charset="0"/>
              <a:cs typeface="Segoe UI Light" panose="020B0502040204020203" pitchFamily="34" charset="0"/>
            </a:endParaRPr>
          </a:p>
        </p:txBody>
      </p:sp>
      <p:sp>
        <p:nvSpPr>
          <p:cNvPr id="2" name="Rectangle 1"/>
          <p:cNvSpPr/>
          <p:nvPr/>
        </p:nvSpPr>
        <p:spPr>
          <a:xfrm>
            <a:off x="1219200" y="3402363"/>
            <a:ext cx="8871098" cy="1200329"/>
          </a:xfrm>
          <a:prstGeom prst="rect">
            <a:avLst/>
          </a:prstGeom>
        </p:spPr>
        <p:txBody>
          <a:bodyPr wrap="square">
            <a:spAutoFit/>
          </a:bodyPr>
          <a:lstStyle/>
          <a:p>
            <a:r>
              <a:rPr lang="en-US">
                <a:latin typeface="Segoe UI Light" panose="020B0502040204020203" pitchFamily="34" charset="0"/>
                <a:cs typeface="Segoe UI Light" panose="020B0502040204020203" pitchFamily="34" charset="0"/>
              </a:rPr>
              <a:t>FORMAT:</a:t>
            </a:r>
          </a:p>
          <a:p>
            <a:r>
              <a:rPr lang="en-US">
                <a:latin typeface="Segoe UI Light" panose="020B0502040204020203" pitchFamily="34" charset="0"/>
                <a:cs typeface="Segoe UI Light" panose="020B0502040204020203" pitchFamily="34" charset="0"/>
              </a:rPr>
              <a:t>As a &lt;user&gt;, I want/need &lt;some stuff&gt; so that I can &lt;value; why do I want/need it?&gt;</a:t>
            </a:r>
          </a:p>
          <a:p>
            <a:endParaRPr lang="en-US">
              <a:latin typeface="Segoe UI Light" panose="020B0502040204020203" pitchFamily="34" charset="0"/>
              <a:cs typeface="Segoe UI Light" panose="020B0502040204020203" pitchFamily="34" charset="0"/>
            </a:endParaRPr>
          </a:p>
          <a:p>
            <a:pPr algn="ctr"/>
            <a:r>
              <a:rPr lang="en-US">
                <a:latin typeface="Segoe UI Light" panose="020B0502040204020203" pitchFamily="34" charset="0"/>
                <a:cs typeface="Segoe UI Light" panose="020B0502040204020203" pitchFamily="34" charset="0"/>
              </a:rPr>
              <a:t>User stories support scenarios!!!</a:t>
            </a:r>
          </a:p>
        </p:txBody>
      </p:sp>
      <p:sp>
        <p:nvSpPr>
          <p:cNvPr id="5" name="Rectangle 4"/>
          <p:cNvSpPr/>
          <p:nvPr/>
        </p:nvSpPr>
        <p:spPr>
          <a:xfrm>
            <a:off x="1219200" y="4834256"/>
            <a:ext cx="8871098" cy="923330"/>
          </a:xfrm>
          <a:prstGeom prst="rect">
            <a:avLst/>
          </a:prstGeom>
        </p:spPr>
        <p:txBody>
          <a:bodyPr wrap="square">
            <a:spAutoFit/>
          </a:bodyPr>
          <a:lstStyle/>
          <a:p>
            <a:r>
              <a:rPr lang="en-US">
                <a:latin typeface="Segoe UI Light" panose="020B0502040204020203" pitchFamily="34" charset="0"/>
                <a:cs typeface="Segoe UI Light" panose="020B0502040204020203" pitchFamily="34" charset="0"/>
              </a:rPr>
              <a:t>Example:</a:t>
            </a:r>
          </a:p>
          <a:p>
            <a:r>
              <a:rPr lang="en-US">
                <a:latin typeface="Segoe UI Light" panose="020B0502040204020203" pitchFamily="34" charset="0"/>
                <a:cs typeface="Segoe UI Light" panose="020B0502040204020203" pitchFamily="34" charset="0"/>
              </a:rPr>
              <a:t>As an </a:t>
            </a:r>
            <a:r>
              <a:rPr lang="en-US">
                <a:solidFill>
                  <a:srgbClr val="FF0000"/>
                </a:solidFill>
                <a:latin typeface="Segoe UI Light" panose="020B0502040204020203" pitchFamily="34" charset="0"/>
                <a:cs typeface="Segoe UI Light" panose="020B0502040204020203" pitchFamily="34" charset="0"/>
              </a:rPr>
              <a:t>Android phone user</a:t>
            </a:r>
            <a:r>
              <a:rPr lang="en-US">
                <a:latin typeface="Segoe UI Light" panose="020B0502040204020203" pitchFamily="34" charset="0"/>
                <a:cs typeface="Segoe UI Light" panose="020B0502040204020203" pitchFamily="34" charset="0"/>
              </a:rPr>
              <a:t>, I can quickly </a:t>
            </a:r>
            <a:r>
              <a:rPr lang="en-US">
                <a:solidFill>
                  <a:srgbClr val="FF0000"/>
                </a:solidFill>
                <a:latin typeface="Segoe UI Light" panose="020B0502040204020203" pitchFamily="34" charset="0"/>
                <a:cs typeface="Segoe UI Light" panose="020B0502040204020203" pitchFamily="34" charset="0"/>
              </a:rPr>
              <a:t>share a picture </a:t>
            </a:r>
            <a:r>
              <a:rPr lang="en-US">
                <a:latin typeface="Segoe UI Light" panose="020B0502040204020203" pitchFamily="34" charset="0"/>
                <a:cs typeface="Segoe UI Light" panose="020B0502040204020203" pitchFamily="34" charset="0"/>
              </a:rPr>
              <a:t>that was just taken so that my </a:t>
            </a:r>
            <a:r>
              <a:rPr lang="en-US">
                <a:solidFill>
                  <a:srgbClr val="FF0000"/>
                </a:solidFill>
                <a:latin typeface="Segoe UI Light" panose="020B0502040204020203" pitchFamily="34" charset="0"/>
                <a:cs typeface="Segoe UI Light" panose="020B0502040204020203" pitchFamily="34" charset="0"/>
              </a:rPr>
              <a:t>friends can see </a:t>
            </a:r>
            <a:r>
              <a:rPr lang="en-US">
                <a:latin typeface="Segoe UI Light" panose="020B0502040204020203" pitchFamily="34" charset="0"/>
                <a:cs typeface="Segoe UI Light" panose="020B0502040204020203" pitchFamily="34" charset="0"/>
              </a:rPr>
              <a:t>my vacation.</a:t>
            </a:r>
          </a:p>
        </p:txBody>
      </p:sp>
    </p:spTree>
    <p:extLst>
      <p:ext uri="{BB962C8B-B14F-4D97-AF65-F5344CB8AC3E}">
        <p14:creationId xmlns:p14="http://schemas.microsoft.com/office/powerpoint/2010/main" val="1967514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898148" y="1905292"/>
            <a:ext cx="6380290" cy="3582516"/>
          </a:xfrm>
          <a:prstGeom prst="rect">
            <a:avLst/>
          </a:prstGeom>
        </p:spPr>
      </p:pic>
      <p:sp>
        <p:nvSpPr>
          <p:cNvPr id="6" name="Title 1"/>
          <p:cNvSpPr>
            <a:spLocks noGrp="1"/>
          </p:cNvSpPr>
          <p:nvPr>
            <p:ph type="title"/>
          </p:nvPr>
        </p:nvSpPr>
        <p:spPr>
          <a:xfrm>
            <a:off x="838200" y="365125"/>
            <a:ext cx="10515600" cy="1325563"/>
          </a:xfrm>
        </p:spPr>
        <p:txBody>
          <a:bodyPr/>
          <a:lstStyle/>
          <a:p>
            <a:r>
              <a:rPr lang="en-US"/>
              <a:t>Agile S/W Development Lifecycle</a:t>
            </a:r>
          </a:p>
        </p:txBody>
      </p:sp>
    </p:spTree>
    <p:extLst>
      <p:ext uri="{BB962C8B-B14F-4D97-AF65-F5344CB8AC3E}">
        <p14:creationId xmlns:p14="http://schemas.microsoft.com/office/powerpoint/2010/main" val="1853444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3111" y="3638727"/>
            <a:ext cx="4360787" cy="2431435"/>
          </a:xfrm>
          <a:prstGeom prst="rect">
            <a:avLst/>
          </a:prstGeom>
          <a:solidFill>
            <a:schemeClr val="accent1">
              <a:lumMod val="20000"/>
              <a:lumOff val="80000"/>
            </a:schemeClr>
          </a:solidFill>
        </p:spPr>
        <p:txBody>
          <a:bodyPr wrap="square" rtlCol="0">
            <a:spAutoFit/>
          </a:bodyPr>
          <a:lstStyle/>
          <a:p>
            <a:pPr algn="l">
              <a:defRPr/>
            </a:pPr>
            <a:r>
              <a:rPr lang="en-US" b="1" u="sng">
                <a:solidFill>
                  <a:srgbClr val="C00000"/>
                </a:solidFill>
                <a:latin typeface="Segoe UI Light" panose="020B0502040204020203" pitchFamily="34" charset="0"/>
                <a:ea typeface="Segoe UI Black" panose="020B0A02040204020203" pitchFamily="34" charset="0"/>
                <a:cs typeface="Segoe UI Light" panose="020B0502040204020203" pitchFamily="34" charset="0"/>
              </a:rPr>
              <a:t>1</a:t>
            </a:r>
            <a:r>
              <a:rPr lang="en-US" b="1" u="sng" baseline="30000">
                <a:solidFill>
                  <a:srgbClr val="C00000"/>
                </a:solidFill>
                <a:latin typeface="Segoe UI Light" panose="020B0502040204020203" pitchFamily="34" charset="0"/>
                <a:ea typeface="Segoe UI Black" panose="020B0A02040204020203" pitchFamily="34" charset="0"/>
                <a:cs typeface="Segoe UI Light" panose="020B0502040204020203" pitchFamily="34" charset="0"/>
              </a:rPr>
              <a:t>st</a:t>
            </a:r>
            <a:r>
              <a:rPr lang="en-US" b="1" u="sng">
                <a:solidFill>
                  <a:srgbClr val="C00000"/>
                </a:solidFill>
                <a:latin typeface="Segoe UI Light" panose="020B0502040204020203" pitchFamily="34" charset="0"/>
                <a:ea typeface="Segoe UI Black" panose="020B0A02040204020203" pitchFamily="34" charset="0"/>
                <a:cs typeface="Segoe UI Light" panose="020B0502040204020203" pitchFamily="34" charset="0"/>
              </a:rPr>
              <a:t> Part</a:t>
            </a:r>
          </a:p>
          <a:p>
            <a:pPr marL="342900" indent="-342900" algn="l">
              <a:buFont typeface="Arial" panose="020B0604020202020204" pitchFamily="34" charset="0"/>
              <a:buChar char="•"/>
              <a:defRPr/>
            </a:pPr>
            <a:r>
              <a:rPr lang="en-US" sz="1600">
                <a:latin typeface="Segoe UI Light" panose="020B0502040204020203" pitchFamily="34" charset="0"/>
                <a:cs typeface="Segoe UI Light" panose="020B0502040204020203" pitchFamily="34" charset="0"/>
              </a:rPr>
              <a:t>Deals with ‘WHAT’ will be done in the Sprint. </a:t>
            </a:r>
          </a:p>
          <a:p>
            <a:pPr marL="342900" indent="-342900" algn="l">
              <a:buFont typeface="Arial" panose="020B0604020202020204" pitchFamily="34" charset="0"/>
              <a:buChar char="•"/>
              <a:defRPr/>
            </a:pPr>
            <a:r>
              <a:rPr lang="en-US" sz="1600">
                <a:latin typeface="Segoe UI Light" panose="020B0502040204020203" pitchFamily="34" charset="0"/>
                <a:cs typeface="Segoe UI Light" panose="020B0502040204020203" pitchFamily="34" charset="0"/>
              </a:rPr>
              <a:t>Product Owner describes highest priority items </a:t>
            </a:r>
          </a:p>
          <a:p>
            <a:pPr marL="342900" indent="-342900" algn="l">
              <a:buFont typeface="Arial" panose="020B0604020202020204" pitchFamily="34" charset="0"/>
              <a:buChar char="•"/>
              <a:defRPr/>
            </a:pPr>
            <a:r>
              <a:rPr lang="en-US" sz="1600">
                <a:latin typeface="Segoe UI Light" panose="020B0502040204020203" pitchFamily="34" charset="0"/>
                <a:cs typeface="Segoe UI Light" panose="020B0502040204020203" pitchFamily="34" charset="0"/>
              </a:rPr>
              <a:t>Any clarification questions by team members gets addressed</a:t>
            </a:r>
          </a:p>
          <a:p>
            <a:pPr marL="342900" indent="-342900" algn="l">
              <a:buFont typeface="Arial" panose="020B0604020202020204" pitchFamily="34" charset="0"/>
              <a:buChar char="•"/>
              <a:defRPr/>
            </a:pPr>
            <a:r>
              <a:rPr lang="en-US" sz="1600">
                <a:latin typeface="Segoe UI Light" panose="020B0502040204020203" pitchFamily="34" charset="0"/>
                <a:cs typeface="Segoe UI Light" panose="020B0502040204020203" pitchFamily="34" charset="0"/>
              </a:rPr>
              <a:t>Team commits to as to how many user stories they can take for in the Sprint</a:t>
            </a:r>
          </a:p>
          <a:p>
            <a:pPr algn="l">
              <a:defRPr/>
            </a:pPr>
            <a:endParaRPr lang="en-US">
              <a:latin typeface="Calibri" panose="020F0502020204030204" pitchFamily="34" charset="0"/>
            </a:endParaRPr>
          </a:p>
        </p:txBody>
      </p:sp>
      <p:sp>
        <p:nvSpPr>
          <p:cNvPr id="5" name="TextBox 4"/>
          <p:cNvSpPr txBox="1"/>
          <p:nvPr/>
        </p:nvSpPr>
        <p:spPr>
          <a:xfrm>
            <a:off x="6058644" y="3638727"/>
            <a:ext cx="4360787" cy="1877437"/>
          </a:xfrm>
          <a:prstGeom prst="rect">
            <a:avLst/>
          </a:prstGeom>
          <a:solidFill>
            <a:schemeClr val="accent6">
              <a:lumMod val="20000"/>
              <a:lumOff val="80000"/>
            </a:schemeClr>
          </a:solidFill>
        </p:spPr>
        <p:txBody>
          <a:bodyPr wrap="square" rtlCol="0">
            <a:spAutoFit/>
          </a:bodyPr>
          <a:lstStyle/>
          <a:p>
            <a:pPr>
              <a:defRPr/>
            </a:pPr>
            <a:r>
              <a:rPr lang="en-US" b="1" u="sng">
                <a:solidFill>
                  <a:srgbClr val="C00000"/>
                </a:solidFill>
                <a:latin typeface="Segoe UI Light" panose="020B0502040204020203" pitchFamily="34" charset="0"/>
                <a:ea typeface="Segoe UI Black" panose="020B0A02040204020203" pitchFamily="34" charset="0"/>
                <a:cs typeface="Segoe UI Light" panose="020B0502040204020203" pitchFamily="34" charset="0"/>
              </a:rPr>
              <a:t>2</a:t>
            </a:r>
            <a:r>
              <a:rPr lang="en-US" b="1" u="sng" baseline="30000">
                <a:solidFill>
                  <a:srgbClr val="C00000"/>
                </a:solidFill>
                <a:latin typeface="Segoe UI Light" panose="020B0502040204020203" pitchFamily="34" charset="0"/>
                <a:ea typeface="Segoe UI Black" panose="020B0A02040204020203" pitchFamily="34" charset="0"/>
                <a:cs typeface="Segoe UI Light" panose="020B0502040204020203" pitchFamily="34" charset="0"/>
              </a:rPr>
              <a:t>nd</a:t>
            </a:r>
            <a:r>
              <a:rPr lang="en-US" b="1" u="sng">
                <a:solidFill>
                  <a:srgbClr val="C00000"/>
                </a:solidFill>
                <a:latin typeface="Segoe UI Light" panose="020B0502040204020203" pitchFamily="34" charset="0"/>
                <a:ea typeface="Segoe UI Black" panose="020B0A02040204020203" pitchFamily="34" charset="0"/>
                <a:cs typeface="Segoe UI Light" panose="020B0502040204020203" pitchFamily="34" charset="0"/>
              </a:rPr>
              <a:t> Part</a:t>
            </a:r>
          </a:p>
          <a:p>
            <a:pPr marL="342900" indent="-342900">
              <a:buFont typeface="Arial" panose="020B0604020202020204" pitchFamily="34" charset="0"/>
              <a:buChar char="•"/>
              <a:defRPr/>
            </a:pPr>
            <a:r>
              <a:rPr lang="en-US" sz="1600">
                <a:latin typeface="Segoe UI Light" panose="020B0502040204020203" pitchFamily="34" charset="0"/>
                <a:cs typeface="Segoe UI Light" panose="020B0502040204020203" pitchFamily="34" charset="0"/>
              </a:rPr>
              <a:t>Deals with ‘HOW’ team will handle work item it has taken on</a:t>
            </a:r>
          </a:p>
          <a:p>
            <a:pPr marL="342900" indent="-342900">
              <a:buFont typeface="Arial" panose="020B0604020202020204" pitchFamily="34" charset="0"/>
              <a:buChar char="•"/>
              <a:defRPr/>
            </a:pPr>
            <a:r>
              <a:rPr lang="en-US" sz="1600">
                <a:latin typeface="Segoe UI Light" panose="020B0502040204020203" pitchFamily="34" charset="0"/>
                <a:cs typeface="Segoe UI Light" panose="020B0502040204020203" pitchFamily="34" charset="0"/>
              </a:rPr>
              <a:t>Product Owner available to answer any questions</a:t>
            </a:r>
          </a:p>
          <a:p>
            <a:pPr marL="342900" indent="-342900">
              <a:buFont typeface="Arial" panose="020B0604020202020204" pitchFamily="34" charset="0"/>
              <a:buChar char="•"/>
              <a:defRPr/>
            </a:pPr>
            <a:r>
              <a:rPr lang="en-US" sz="1600">
                <a:latin typeface="Segoe UI Light" panose="020B0502040204020203" pitchFamily="34" charset="0"/>
                <a:cs typeface="Segoe UI Light" panose="020B0502040204020203" pitchFamily="34" charset="0"/>
              </a:rPr>
              <a:t>Team decides as to ‘Who’ take on what tasks</a:t>
            </a:r>
          </a:p>
          <a:p>
            <a:pPr algn="l">
              <a:defRPr/>
            </a:pPr>
            <a:endParaRPr lang="en-US">
              <a:latin typeface="Calibri" panose="020F0502020204030204" pitchFamily="34" charset="0"/>
            </a:endParaRPr>
          </a:p>
        </p:txBody>
      </p:sp>
      <p:sp>
        <p:nvSpPr>
          <p:cNvPr id="6"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a:t>Sprint Planning Meeting</a:t>
            </a:r>
          </a:p>
        </p:txBody>
      </p:sp>
      <p:sp>
        <p:nvSpPr>
          <p:cNvPr id="7" name="Rectangle 6"/>
          <p:cNvSpPr/>
          <p:nvPr/>
        </p:nvSpPr>
        <p:spPr>
          <a:xfrm>
            <a:off x="964018" y="2028456"/>
            <a:ext cx="7807842" cy="830997"/>
          </a:xfrm>
          <a:prstGeom prst="rect">
            <a:avLst/>
          </a:prstGeom>
        </p:spPr>
        <p:txBody>
          <a:bodyPr wrap="square">
            <a:spAutoFit/>
          </a:bodyPr>
          <a:lstStyle/>
          <a:p>
            <a:pPr marL="285750" indent="-285750">
              <a:buFont typeface="Arial" panose="020B0604020202020204" pitchFamily="34" charset="0"/>
              <a:buChar char="•"/>
            </a:pPr>
            <a:r>
              <a:rPr lang="en-US" sz="2400">
                <a:latin typeface="Segoe UI Light" panose="020B0502040204020203" pitchFamily="34" charset="0"/>
                <a:cs typeface="Segoe UI Light" panose="020B0502040204020203" pitchFamily="34" charset="0"/>
              </a:rPr>
              <a:t>Duration : </a:t>
            </a:r>
            <a:r>
              <a:rPr lang="en-US" sz="2400" err="1">
                <a:latin typeface="Segoe UI Light" panose="020B0502040204020203" pitchFamily="34" charset="0"/>
                <a:cs typeface="Segoe UI Light" panose="020B0502040204020203" pitchFamily="34" charset="0"/>
              </a:rPr>
              <a:t>Timeboxed</a:t>
            </a:r>
            <a:r>
              <a:rPr lang="en-US" sz="2400">
                <a:latin typeface="Segoe UI Light" panose="020B0502040204020203" pitchFamily="34" charset="0"/>
                <a:cs typeface="Segoe UI Light" panose="020B0502040204020203" pitchFamily="34" charset="0"/>
              </a:rPr>
              <a:t> to 8/4 </a:t>
            </a:r>
            <a:r>
              <a:rPr lang="en-US" sz="2400" err="1">
                <a:latin typeface="Segoe UI Light" panose="020B0502040204020203" pitchFamily="34" charset="0"/>
                <a:cs typeface="Segoe UI Light" panose="020B0502040204020203" pitchFamily="34" charset="0"/>
              </a:rPr>
              <a:t>hrs</a:t>
            </a:r>
            <a:r>
              <a:rPr lang="en-US" sz="2400">
                <a:latin typeface="Segoe UI Light" panose="020B0502040204020203" pitchFamily="34" charset="0"/>
                <a:cs typeface="Segoe UI Light" panose="020B0502040204020203" pitchFamily="34" charset="0"/>
              </a:rPr>
              <a:t> per week long Sprint</a:t>
            </a:r>
          </a:p>
          <a:p>
            <a:pPr marL="285750" indent="-285750">
              <a:buFont typeface="Arial" panose="020B0604020202020204" pitchFamily="34" charset="0"/>
              <a:buChar char="•"/>
            </a:pPr>
            <a:r>
              <a:rPr lang="en-US" sz="2400">
                <a:latin typeface="Segoe UI Light" panose="020B0502040204020203" pitchFamily="34" charset="0"/>
                <a:cs typeface="Segoe UI Light" panose="020B0502040204020203" pitchFamily="34" charset="0"/>
              </a:rPr>
              <a:t>Broadly split in two parts</a:t>
            </a:r>
          </a:p>
        </p:txBody>
      </p:sp>
    </p:spTree>
    <p:extLst>
      <p:ext uri="{BB962C8B-B14F-4D97-AF65-F5344CB8AC3E}">
        <p14:creationId xmlns:p14="http://schemas.microsoft.com/office/powerpoint/2010/main" val="3504198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909" name="Text Placeholder 1019908"/>
          <p:cNvSpPr>
            <a:spLocks noGrp="1" noChangeArrowheads="1"/>
          </p:cNvSpPr>
          <p:nvPr>
            <p:ph type="body" idx="1"/>
          </p:nvPr>
        </p:nvSpPr>
        <p:spPr>
          <a:xfrm>
            <a:off x="1611683" y="751564"/>
            <a:ext cx="8931057" cy="5473873"/>
          </a:xfrm>
        </p:spPr>
        <p:txBody>
          <a:bodyPr/>
          <a:lstStyle/>
          <a:p>
            <a:pPr marL="0" indent="0">
              <a:buNone/>
              <a:defRPr/>
            </a:pPr>
            <a:endParaRPr lang="en-US">
              <a:effectLst>
                <a:outerShdw blurRad="38100" dist="38100" dir="2700000" algn="tl">
                  <a:srgbClr val="000000">
                    <a:alpha val="43137"/>
                  </a:srgbClr>
                </a:outerShdw>
              </a:effectLst>
            </a:endParaRPr>
          </a:p>
          <a:p>
            <a:pPr marL="400050" lvl="1" indent="0">
              <a:buNone/>
              <a:defRPr/>
            </a:pPr>
            <a:endParaRPr lang="en-US">
              <a:effectLst>
                <a:outerShdw blurRad="38100" dist="38100" dir="2700000" algn="tl">
                  <a:srgbClr val="000000">
                    <a:alpha val="43137"/>
                  </a:srgbClr>
                </a:outerShdw>
              </a:effectLst>
            </a:endParaRPr>
          </a:p>
          <a:p>
            <a:pPr marL="800100" lvl="2" indent="0">
              <a:buNone/>
              <a:defRPr/>
            </a:pPr>
            <a:endParaRPr lang="en-US">
              <a:effectLst>
                <a:outerShdw blurRad="38100" dist="38100" dir="2700000" algn="tl">
                  <a:srgbClr val="000000">
                    <a:alpha val="43137"/>
                  </a:srgbClr>
                </a:outerShdw>
              </a:effectLst>
            </a:endParaRPr>
          </a:p>
          <a:p>
            <a:pPr marL="400050" lvl="1" indent="0">
              <a:buNone/>
              <a:defRPr/>
            </a:pPr>
            <a:endParaRPr lang="en-US"/>
          </a:p>
          <a:p>
            <a:pPr marL="400050" lvl="1" indent="0">
              <a:buNone/>
              <a:defRPr/>
            </a:pPr>
            <a:endParaRPr lang="en-US"/>
          </a:p>
          <a:p>
            <a:pPr marL="400050" lvl="1" indent="0">
              <a:buNone/>
              <a:defRPr/>
            </a:pPr>
            <a:endParaRPr lang="en-US"/>
          </a:p>
        </p:txBody>
      </p:sp>
      <p:sp>
        <p:nvSpPr>
          <p:cNvPr id="4" name="TextBox 3"/>
          <p:cNvSpPr txBox="1"/>
          <p:nvPr/>
        </p:nvSpPr>
        <p:spPr>
          <a:xfrm>
            <a:off x="1382900" y="1893524"/>
            <a:ext cx="3330343" cy="523220"/>
          </a:xfrm>
          <a:prstGeom prst="rect">
            <a:avLst/>
          </a:prstGeom>
          <a:solidFill>
            <a:srgbClr val="92D050"/>
          </a:solidFill>
        </p:spPr>
        <p:txBody>
          <a:bodyPr wrap="square" rtlCol="0">
            <a:spAutoFit/>
          </a:bodyPr>
          <a:lstStyle/>
          <a:p>
            <a:r>
              <a:rPr lang="en-US" sz="1400" b="1">
                <a:latin typeface="Segoe UI Light" panose="020B0502040204020203" pitchFamily="34" charset="0"/>
                <a:cs typeface="Segoe UI Light" panose="020B0502040204020203" pitchFamily="34" charset="0"/>
              </a:rPr>
              <a:t>List of User Stories the team commits to delivering</a:t>
            </a:r>
          </a:p>
        </p:txBody>
      </p:sp>
      <p:sp>
        <p:nvSpPr>
          <p:cNvPr id="5" name="TextBox 4"/>
          <p:cNvSpPr txBox="1"/>
          <p:nvPr/>
        </p:nvSpPr>
        <p:spPr>
          <a:xfrm>
            <a:off x="6139858" y="1893524"/>
            <a:ext cx="3471680" cy="523220"/>
          </a:xfrm>
          <a:prstGeom prst="rect">
            <a:avLst/>
          </a:prstGeom>
          <a:solidFill>
            <a:srgbClr val="FFFF99"/>
          </a:solidFill>
        </p:spPr>
        <p:txBody>
          <a:bodyPr wrap="square" rtlCol="0">
            <a:spAutoFit/>
          </a:bodyPr>
          <a:lstStyle/>
          <a:p>
            <a:r>
              <a:rPr lang="en-US" sz="1400" b="1">
                <a:latin typeface="Segoe UI Light" panose="020B0502040204020203" pitchFamily="34" charset="0"/>
                <a:cs typeface="Segoe UI Light" panose="020B0502040204020203" pitchFamily="34" charset="0"/>
              </a:rPr>
              <a:t>List of Tasks per User Story necessary to deliver on the committed user stories </a:t>
            </a:r>
          </a:p>
        </p:txBody>
      </p:sp>
      <p:pic>
        <p:nvPicPr>
          <p:cNvPr id="3" name="Picture 2"/>
          <p:cNvPicPr>
            <a:picLocks noChangeAspect="1"/>
          </p:cNvPicPr>
          <p:nvPr/>
        </p:nvPicPr>
        <p:blipFill>
          <a:blip r:embed="rId3"/>
          <a:stretch>
            <a:fillRect/>
          </a:stretch>
        </p:blipFill>
        <p:spPr>
          <a:xfrm>
            <a:off x="1425622" y="2496142"/>
            <a:ext cx="7951237" cy="4105368"/>
          </a:xfrm>
          <a:prstGeom prst="rect">
            <a:avLst/>
          </a:prstGeom>
          <a:effectLst>
            <a:softEdge rad="0"/>
          </a:effectLst>
        </p:spPr>
      </p:pic>
      <p:sp>
        <p:nvSpPr>
          <p:cNvPr id="6" name="Plus 5"/>
          <p:cNvSpPr/>
          <p:nvPr/>
        </p:nvSpPr>
        <p:spPr bwMode="auto">
          <a:xfrm>
            <a:off x="4960321" y="1763076"/>
            <a:ext cx="826718" cy="814192"/>
          </a:xfrm>
          <a:prstGeom prst="mathPlus">
            <a:avLst/>
          </a:prstGeom>
          <a:solidFill>
            <a:schemeClr val="accent6">
              <a:lumMod val="50000"/>
            </a:schemeClr>
          </a:solidFill>
          <a:ln w="3175" cap="flat" cmpd="sng" algn="ctr">
            <a:solidFill>
              <a:schemeClr val="tx2"/>
            </a:solidFill>
            <a:prstDash val="solid"/>
            <a:round/>
            <a:headEnd type="none" w="med" len="med"/>
            <a:tailEnd type="none" w="med" len="med"/>
          </a:ln>
          <a:effectLst/>
        </p:spPr>
        <p:txBody>
          <a:bodyPr vert="horz" wrap="square" lIns="91440" tIns="45720" rIns="91440" bIns="45720" rtlCol="0" anchor="t" compatLnSpc="1">
            <a:spAutoFit/>
          </a:bodyPr>
          <a:lstStyle/>
          <a:p>
            <a:pPr algn="ctr" defTabSz="914400" eaLnBrk="0" fontAlgn="base" hangingPunct="0">
              <a:spcBef>
                <a:spcPct val="50000"/>
              </a:spcBef>
              <a:spcAft>
                <a:spcPct val="0"/>
              </a:spcAft>
            </a:pPr>
            <a:endParaRPr lang="en-US" sz="2000">
              <a:solidFill>
                <a:schemeClr val="tx1">
                  <a:alpha val="100000"/>
                </a:schemeClr>
              </a:solidFill>
              <a:latin typeface="Segoe Semibold"/>
            </a:endParaRPr>
          </a:p>
        </p:txBody>
      </p:sp>
      <p:sp>
        <p:nvSpPr>
          <p:cNvPr id="8"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r>
              <a:rPr lang="en-US" dirty="0"/>
              <a:t>Sprint Planning Meeting - Outputs</a:t>
            </a:r>
          </a:p>
        </p:txBody>
      </p:sp>
    </p:spTree>
    <p:extLst>
      <p:ext uri="{BB962C8B-B14F-4D97-AF65-F5344CB8AC3E}">
        <p14:creationId xmlns:p14="http://schemas.microsoft.com/office/powerpoint/2010/main" val="2587554440"/>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8740D0649EF3B4A8F0955173815B913" ma:contentTypeVersion="10" ma:contentTypeDescription="Create a new document." ma:contentTypeScope="" ma:versionID="1fd128b327d115d3c70e0923e85b2e18">
  <xsd:schema xmlns:xsd="http://www.w3.org/2001/XMLSchema" xmlns:xs="http://www.w3.org/2001/XMLSchema" xmlns:p="http://schemas.microsoft.com/office/2006/metadata/properties" xmlns:ns2="fc605b8d-c057-45a2-a113-2ee21f107c59" targetNamespace="http://schemas.microsoft.com/office/2006/metadata/properties" ma:root="true" ma:fieldsID="2bce6a347f2f317a275bf7a52ce83b1e" ns2:_="">
    <xsd:import namespace="fc605b8d-c057-45a2-a113-2ee21f107c5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Location"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605b8d-c057-45a2-a113-2ee21f107c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822763-4782-44CB-9CA1-2E48817C0BC4}">
  <ds:schemaRefs>
    <ds:schemaRef ds:uri="http://schemas.microsoft.com/sharepoint/v3/contenttype/forms"/>
  </ds:schemaRefs>
</ds:datastoreItem>
</file>

<file path=customXml/itemProps2.xml><?xml version="1.0" encoding="utf-8"?>
<ds:datastoreItem xmlns:ds="http://schemas.openxmlformats.org/officeDocument/2006/customXml" ds:itemID="{CAE57D69-7130-4409-9705-386A6B6749FB}">
  <ds:schemaRefs>
    <ds:schemaRef ds:uri="http://schemas.openxmlformats.org/package/2006/metadata/core-properties"/>
    <ds:schemaRef ds:uri="http://schemas.microsoft.com/office/2006/documentManagement/types"/>
    <ds:schemaRef ds:uri="http://purl.org/dc/dcmitype/"/>
    <ds:schemaRef ds:uri="cdff7801-22c8-4686-819a-4ea4a2a8bd22"/>
    <ds:schemaRef ds:uri="http://purl.org/dc/elements/1.1/"/>
    <ds:schemaRef ds:uri="http://schemas.microsoft.com/office/2006/metadata/properties"/>
    <ds:schemaRef ds:uri="http://purl.org/dc/term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77EBE8C3-96C4-4D59-B097-D8AAB9B9E313}"/>
</file>

<file path=docProps/app.xml><?xml version="1.0" encoding="utf-8"?>
<Properties xmlns="http://schemas.openxmlformats.org/officeDocument/2006/extended-properties" xmlns:vt="http://schemas.openxmlformats.org/officeDocument/2006/docPropsVTypes">
  <TotalTime>1655</TotalTime>
  <Words>1312</Words>
  <Application>Microsoft Macintosh PowerPoint</Application>
  <PresentationFormat>Widescreen</PresentationFormat>
  <Paragraphs>247</Paragraphs>
  <Slides>37</Slides>
  <Notes>16</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Segoe Semibold</vt:lpstr>
      <vt:lpstr>Segoe UI</vt:lpstr>
      <vt:lpstr>Segoe UI Light</vt:lpstr>
      <vt:lpstr>Office Theme</vt:lpstr>
      <vt:lpstr>Microsoft Product Development Life Cycle, Systems &amp; Tools</vt:lpstr>
      <vt:lpstr>Traditional S/W Development &amp; Agile</vt:lpstr>
      <vt:lpstr>What is Agile?</vt:lpstr>
      <vt:lpstr>PowerPoint Presentation</vt:lpstr>
      <vt:lpstr>PowerPoint Presentation</vt:lpstr>
      <vt:lpstr>PowerPoint Presentation</vt:lpstr>
      <vt:lpstr>Agile S/W Development Lifecycle</vt:lpstr>
      <vt:lpstr>PowerPoint Presentation</vt:lpstr>
      <vt:lpstr>PowerPoint Presentation</vt:lpstr>
      <vt:lpstr>Burn Down Charts</vt:lpstr>
      <vt:lpstr>PowerPoint Presentation</vt:lpstr>
      <vt:lpstr>Visual Studio Online / TFS</vt:lpstr>
      <vt:lpstr>Setting up team project on TFS</vt:lpstr>
      <vt:lpstr>Setting up Visual Studio Project</vt:lpstr>
      <vt:lpstr>Connecting TFS &amp; Team Explorer on VS</vt:lpstr>
      <vt:lpstr>Source Control (Git)</vt:lpstr>
      <vt:lpstr>Git Transport Commands</vt:lpstr>
      <vt:lpstr>PowerPoint Presentation</vt:lpstr>
      <vt:lpstr>PowerPoint Presentation</vt:lpstr>
      <vt:lpstr>PowerPoint Presentation</vt:lpstr>
      <vt:lpstr>Writing Awesome Code!!</vt:lpstr>
      <vt:lpstr>Implementation – Area under an arc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Validation &amp; Error Handling</vt:lpstr>
      <vt:lpstr>Why &amp; how to write Unit Tests?</vt:lpstr>
      <vt:lpstr>Quality</vt:lpstr>
      <vt:lpstr>Resources</vt:lpstr>
      <vt:lpstr>To the brightest  Good luck!!  Enjoy your time at Microsoft  </vt:lpstr>
      <vt:lpstr>Appendix</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Product Development Life Cycle, Systems &amp; Tools</dc:title>
  <dc:creator>Vinayak Sharma (Byteridge Software Private)</dc:creator>
  <cp:lastModifiedBy>Vinayak Sharma</cp:lastModifiedBy>
  <cp:revision>16</cp:revision>
  <dcterms:modified xsi:type="dcterms:W3CDTF">2019-06-04T03:38:59Z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0x01010098740D0649EF3B4A8F0955173815B913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v-vinas@microsoft.com</vt:lpwstr>
  </property>
  <property fmtid="{D5CDD505-2E9C-101B-9397-08002B2CF9AE}" pid="6" name="MSIP_Label_f42aa342-8706-4288-bd11-ebb85995028c_SetDate">
    <vt:lpwstr>2018-06-12T07:41:04.1633992Z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