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lvl1pPr>
    <a:lvl2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lvl2pPr>
    <a:lvl3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lvl3pPr>
    <a:lvl4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lvl4pPr>
    <a:lvl5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lvl5pPr>
    <a:lvl6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lvl6pPr>
    <a:lvl7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lvl7pPr>
    <a:lvl8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lvl8pPr>
    <a:lvl9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13"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7" name="Body Level One…"/>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0" algn="ctr">
              <a:lnSpc>
                <a:spcPct val="80000"/>
              </a:lnSpc>
              <a:spcBef>
                <a:spcPts val="0"/>
              </a:spcBef>
              <a:buSzTx/>
              <a:buNone/>
              <a:defRPr b="1" spc="-250" sz="25000"/>
            </a:lvl2pPr>
            <a:lvl3pPr marL="0" indent="0" algn="ctr">
              <a:lnSpc>
                <a:spcPct val="80000"/>
              </a:lnSpc>
              <a:spcBef>
                <a:spcPts val="0"/>
              </a:spcBef>
              <a:buSzTx/>
              <a:buNone/>
              <a:defRPr b="1" spc="-250" sz="25000"/>
            </a:lvl3pPr>
            <a:lvl4pPr marL="0" indent="0" algn="ctr">
              <a:lnSpc>
                <a:spcPct val="80000"/>
              </a:lnSpc>
              <a:spcBef>
                <a:spcPts val="0"/>
              </a:spcBef>
              <a:buSzTx/>
              <a:buNone/>
              <a:defRPr b="1" spc="-250" sz="25000"/>
            </a:lvl4pPr>
            <a:lvl5pPr marL="0" indent="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13"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469900">
              <a:spcBef>
                <a:spcPts val="0"/>
              </a:spcBef>
              <a:buSzTx/>
              <a:buNone/>
              <a:defRPr spc="-170" sz="8500">
                <a:latin typeface="Helvetica Neue Medium"/>
                <a:ea typeface="Helvetica Neue Medium"/>
                <a:cs typeface="Helvetica Neue Medium"/>
                <a:sym typeface="Helvetica Neue Medium"/>
              </a:defRPr>
            </a:lvl2pPr>
            <a:lvl3pPr marL="638923" indent="-469900">
              <a:spcBef>
                <a:spcPts val="0"/>
              </a:spcBef>
              <a:buSzTx/>
              <a:buNone/>
              <a:defRPr spc="-170" sz="8500">
                <a:latin typeface="Helvetica Neue Medium"/>
                <a:ea typeface="Helvetica Neue Medium"/>
                <a:cs typeface="Helvetica Neue Medium"/>
                <a:sym typeface="Helvetica Neue Medium"/>
              </a:defRPr>
            </a:lvl3pPr>
            <a:lvl4pPr marL="638923" indent="-469900">
              <a:spcBef>
                <a:spcPts val="0"/>
              </a:spcBef>
              <a:buSzTx/>
              <a:buNone/>
              <a:defRPr spc="-170" sz="8500">
                <a:latin typeface="Helvetica Neue Medium"/>
                <a:ea typeface="Helvetica Neue Medium"/>
                <a:cs typeface="Helvetica Neue Medium"/>
                <a:sym typeface="Helvetica Neue Medium"/>
              </a:defRPr>
            </a:lvl4pPr>
            <a:lvl5pPr marL="638923" indent="-469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862804876_960x639.jpg"/>
          <p:cNvSpPr/>
          <p:nvPr>
            <p:ph type="pic" sz="quarter" idx="13"/>
          </p:nvPr>
        </p:nvSpPr>
        <p:spPr>
          <a:xfrm>
            <a:off x="15430500" y="7085409"/>
            <a:ext cx="8128000" cy="5410201"/>
          </a:xfrm>
          <a:prstGeom prst="rect">
            <a:avLst/>
          </a:prstGeom>
        </p:spPr>
        <p:txBody>
          <a:bodyPr lIns="91439" tIns="45719" rIns="91439" bIns="45719">
            <a:noAutofit/>
          </a:bodyPr>
          <a:lstStyle/>
          <a:p>
            <a:pPr/>
          </a:p>
        </p:txBody>
      </p:sp>
      <p:sp>
        <p:nvSpPr>
          <p:cNvPr id="125" name="824910546_2681x1332.jpg"/>
          <p:cNvSpPr/>
          <p:nvPr>
            <p:ph type="pic" idx="14"/>
          </p:nvPr>
        </p:nvSpPr>
        <p:spPr>
          <a:xfrm>
            <a:off x="-2933700" y="1270000"/>
            <a:ext cx="22699133" cy="11277600"/>
          </a:xfrm>
          <a:prstGeom prst="rect">
            <a:avLst/>
          </a:prstGeom>
        </p:spPr>
        <p:txBody>
          <a:bodyPr lIns="91439" tIns="45719" rIns="91439" bIns="45719">
            <a:noAutofit/>
          </a:bodyPr>
          <a:lstStyle/>
          <a:p>
            <a:pPr/>
          </a:p>
        </p:txBody>
      </p:sp>
      <p:sp>
        <p:nvSpPr>
          <p:cNvPr id="126" name="575395635_960x639.jpg"/>
          <p:cNvSpPr/>
          <p:nvPr>
            <p:ph type="pic" sz="quarter" idx="15"/>
          </p:nvPr>
        </p:nvSpPr>
        <p:spPr>
          <a:xfrm>
            <a:off x="15430500" y="1270000"/>
            <a:ext cx="8128000" cy="54102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13"/>
          </p:nvPr>
        </p:nvSpPr>
        <p:spPr>
          <a:xfrm>
            <a:off x="-1511300" y="-3721100"/>
            <a:ext cx="28511500" cy="19030242"/>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Image"/>
          <p:cNvSpPr/>
          <p:nvPr>
            <p:ph type="pic" idx="13"/>
          </p:nvPr>
        </p:nvSpPr>
        <p:spPr>
          <a:xfrm>
            <a:off x="-431800" y="-4038600"/>
            <a:ext cx="29464000" cy="18034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Presentation Subtitle </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3" name="Body Level One…"/>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4" name="92709243_1322x1323.jpeg"/>
          <p:cNvSpPr/>
          <p:nvPr>
            <p:ph type="pic" sz="half" idx="13"/>
          </p:nvPr>
        </p:nvSpPr>
        <p:spPr>
          <a:xfrm>
            <a:off x="12052303" y="1270000"/>
            <a:ext cx="11188406" cy="11209889"/>
          </a:xfrm>
          <a:prstGeom prst="rect">
            <a:avLst/>
          </a:prstGeom>
        </p:spPr>
        <p:txBody>
          <a:bodyPr lIns="91439" tIns="45719" rIns="91439" bIns="45719">
            <a:noAutofit/>
          </a:bodyPr>
          <a:lstStyle/>
          <a:p>
            <a:pP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1" name="Slide Subtitle"/>
          <p:cNvSpPr txBox="1"/>
          <p:nvPr>
            <p:ph type="body" sz="quarter" idx="13"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2"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3" name="824910546_2681x1332.jpg"/>
          <p:cNvSpPr/>
          <p:nvPr>
            <p:ph type="pic" idx="14"/>
          </p:nvPr>
        </p:nvSpPr>
        <p:spPr>
          <a:xfrm>
            <a:off x="6380200" y="1263848"/>
            <a:ext cx="22529801" cy="11193471"/>
          </a:xfrm>
          <a:prstGeom prst="rect">
            <a:avLst/>
          </a:prstGeom>
        </p:spPr>
        <p:txBody>
          <a:bodyPr lIns="91439" tIns="45719" rIns="91439" bIns="45719">
            <a:noAutofit/>
          </a:bodyPr>
          <a:lstStyle/>
          <a:p>
            <a:pP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13"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buSzTx/>
              <a:buNone/>
              <a:defRPr spc="-115" sz="11500"/>
            </a:lvl1pPr>
            <a:lvl2pPr marL="0" indent="0" defTabSz="825500">
              <a:lnSpc>
                <a:spcPct val="100000"/>
              </a:lnSpc>
              <a:buSzTx/>
              <a:buNone/>
              <a:defRPr spc="-115" sz="11500"/>
            </a:lvl2pPr>
            <a:lvl3pPr marL="0" indent="0" defTabSz="825500">
              <a:lnSpc>
                <a:spcPct val="100000"/>
              </a:lnSpc>
              <a:buSzTx/>
              <a:buNone/>
              <a:defRPr spc="-115" sz="11500"/>
            </a:lvl3pPr>
            <a:lvl4pPr marL="0" indent="0" defTabSz="825500">
              <a:lnSpc>
                <a:spcPct val="100000"/>
              </a:lnSpc>
              <a:buSzTx/>
              <a:buNone/>
              <a:defRPr spc="-115" sz="11500"/>
            </a:lvl4pPr>
            <a:lvl5pPr marL="0" indent="0" defTabSz="825500">
              <a:lnSpc>
                <a:spcPct val="100000"/>
              </a:lnSpc>
              <a:buSzTx/>
              <a:buNone/>
              <a:defRPr spc="-115" sz="11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444500" marR="0" indent="-444500" algn="l" defTabSz="2438338" rtl="0" latinLnBrk="0">
        <a:lnSpc>
          <a:spcPct val="90000"/>
        </a:lnSpc>
        <a:spcBef>
          <a:spcPts val="2500"/>
        </a:spcBef>
        <a:spcAft>
          <a:spcPts val="0"/>
        </a:spcAft>
        <a:buClrTx/>
        <a:buSzPct val="123000"/>
        <a:buFontTx/>
        <a:buChar char="•"/>
        <a:tabLst/>
        <a:defRPr b="0" baseline="0" cap="none" i="0" spc="0" strike="noStrike" sz="3500" u="none">
          <a:solidFill>
            <a:srgbClr val="FFFFFF"/>
          </a:solidFill>
          <a:uFillTx/>
          <a:latin typeface="+mn-lt"/>
          <a:ea typeface="+mn-ea"/>
          <a:cs typeface="+mn-cs"/>
          <a:sym typeface="Helvetica Neue"/>
        </a:defRPr>
      </a:lvl1pPr>
      <a:lvl2pPr marL="1054100" marR="0" indent="-444500" algn="l" defTabSz="2438338" rtl="0" latinLnBrk="0">
        <a:lnSpc>
          <a:spcPct val="90000"/>
        </a:lnSpc>
        <a:spcBef>
          <a:spcPts val="2500"/>
        </a:spcBef>
        <a:spcAft>
          <a:spcPts val="0"/>
        </a:spcAft>
        <a:buClrTx/>
        <a:buSzPct val="123000"/>
        <a:buFontTx/>
        <a:buChar char="•"/>
        <a:tabLst/>
        <a:defRPr b="0" baseline="0" cap="none" i="0" spc="0" strike="noStrike" sz="3500" u="none">
          <a:solidFill>
            <a:srgbClr val="FFFFFF"/>
          </a:solidFill>
          <a:uFillTx/>
          <a:latin typeface="+mn-lt"/>
          <a:ea typeface="+mn-ea"/>
          <a:cs typeface="+mn-cs"/>
          <a:sym typeface="Helvetica Neue"/>
        </a:defRPr>
      </a:lvl2pPr>
      <a:lvl3pPr marL="1663700" marR="0" indent="-444500" algn="l" defTabSz="2438338" rtl="0" latinLnBrk="0">
        <a:lnSpc>
          <a:spcPct val="90000"/>
        </a:lnSpc>
        <a:spcBef>
          <a:spcPts val="2500"/>
        </a:spcBef>
        <a:spcAft>
          <a:spcPts val="0"/>
        </a:spcAft>
        <a:buClrTx/>
        <a:buSzPct val="123000"/>
        <a:buFontTx/>
        <a:buChar char="•"/>
        <a:tabLst/>
        <a:defRPr b="0" baseline="0" cap="none" i="0" spc="0" strike="noStrike" sz="3500" u="none">
          <a:solidFill>
            <a:srgbClr val="FFFFFF"/>
          </a:solidFill>
          <a:uFillTx/>
          <a:latin typeface="+mn-lt"/>
          <a:ea typeface="+mn-ea"/>
          <a:cs typeface="+mn-cs"/>
          <a:sym typeface="Helvetica Neue"/>
        </a:defRPr>
      </a:lvl3pPr>
      <a:lvl4pPr marL="2273300" marR="0" indent="-444500" algn="l" defTabSz="2438338" rtl="0" latinLnBrk="0">
        <a:lnSpc>
          <a:spcPct val="90000"/>
        </a:lnSpc>
        <a:spcBef>
          <a:spcPts val="2500"/>
        </a:spcBef>
        <a:spcAft>
          <a:spcPts val="0"/>
        </a:spcAft>
        <a:buClrTx/>
        <a:buSzPct val="123000"/>
        <a:buFontTx/>
        <a:buChar char="•"/>
        <a:tabLst/>
        <a:defRPr b="0" baseline="0" cap="none" i="0" spc="0" strike="noStrike" sz="3500" u="none">
          <a:solidFill>
            <a:srgbClr val="FFFFFF"/>
          </a:solidFill>
          <a:uFillTx/>
          <a:latin typeface="+mn-lt"/>
          <a:ea typeface="+mn-ea"/>
          <a:cs typeface="+mn-cs"/>
          <a:sym typeface="Helvetica Neue"/>
        </a:defRPr>
      </a:lvl4pPr>
      <a:lvl5pPr marL="2882900" marR="0" indent="-444500" algn="l" defTabSz="2438338" rtl="0" latinLnBrk="0">
        <a:lnSpc>
          <a:spcPct val="90000"/>
        </a:lnSpc>
        <a:spcBef>
          <a:spcPts val="2500"/>
        </a:spcBef>
        <a:spcAft>
          <a:spcPts val="0"/>
        </a:spcAft>
        <a:buClrTx/>
        <a:buSzPct val="123000"/>
        <a:buFontTx/>
        <a:buChar char="•"/>
        <a:tabLst/>
        <a:defRPr b="0" baseline="0" cap="none" i="0" spc="0" strike="noStrike" sz="3500" u="none">
          <a:solidFill>
            <a:srgbClr val="FFFFFF"/>
          </a:solidFill>
          <a:uFillTx/>
          <a:latin typeface="+mn-lt"/>
          <a:ea typeface="+mn-ea"/>
          <a:cs typeface="+mn-cs"/>
          <a:sym typeface="Helvetica Neue"/>
        </a:defRPr>
      </a:lvl5pPr>
      <a:lvl6pPr marL="3492500" marR="0" indent="-444500" algn="l" defTabSz="2438338" rtl="0" latinLnBrk="0">
        <a:lnSpc>
          <a:spcPct val="90000"/>
        </a:lnSpc>
        <a:spcBef>
          <a:spcPts val="2500"/>
        </a:spcBef>
        <a:spcAft>
          <a:spcPts val="0"/>
        </a:spcAft>
        <a:buClrTx/>
        <a:buSzPct val="123000"/>
        <a:buFontTx/>
        <a:buChar char="•"/>
        <a:tabLst/>
        <a:defRPr b="0" baseline="0" cap="none" i="0" spc="0" strike="noStrike" sz="3500" u="none">
          <a:solidFill>
            <a:srgbClr val="FFFFFF"/>
          </a:solidFill>
          <a:uFillTx/>
          <a:latin typeface="+mn-lt"/>
          <a:ea typeface="+mn-ea"/>
          <a:cs typeface="+mn-cs"/>
          <a:sym typeface="Helvetica Neue"/>
        </a:defRPr>
      </a:lvl6pPr>
      <a:lvl7pPr marL="4102100" marR="0" indent="-444500" algn="l" defTabSz="2438338" rtl="0" latinLnBrk="0">
        <a:lnSpc>
          <a:spcPct val="90000"/>
        </a:lnSpc>
        <a:spcBef>
          <a:spcPts val="2500"/>
        </a:spcBef>
        <a:spcAft>
          <a:spcPts val="0"/>
        </a:spcAft>
        <a:buClrTx/>
        <a:buSzPct val="123000"/>
        <a:buFontTx/>
        <a:buChar char="•"/>
        <a:tabLst/>
        <a:defRPr b="0" baseline="0" cap="none" i="0" spc="0" strike="noStrike" sz="3500" u="none">
          <a:solidFill>
            <a:srgbClr val="FFFFFF"/>
          </a:solidFill>
          <a:uFillTx/>
          <a:latin typeface="+mn-lt"/>
          <a:ea typeface="+mn-ea"/>
          <a:cs typeface="+mn-cs"/>
          <a:sym typeface="Helvetica Neue"/>
        </a:defRPr>
      </a:lvl7pPr>
      <a:lvl8pPr marL="4711700" marR="0" indent="-444500" algn="l" defTabSz="2438338" rtl="0" latinLnBrk="0">
        <a:lnSpc>
          <a:spcPct val="90000"/>
        </a:lnSpc>
        <a:spcBef>
          <a:spcPts val="2500"/>
        </a:spcBef>
        <a:spcAft>
          <a:spcPts val="0"/>
        </a:spcAft>
        <a:buClrTx/>
        <a:buSzPct val="123000"/>
        <a:buFontTx/>
        <a:buChar char="•"/>
        <a:tabLst/>
        <a:defRPr b="0" baseline="0" cap="none" i="0" spc="0" strike="noStrike" sz="3500" u="none">
          <a:solidFill>
            <a:srgbClr val="FFFFFF"/>
          </a:solidFill>
          <a:uFillTx/>
          <a:latin typeface="+mn-lt"/>
          <a:ea typeface="+mn-ea"/>
          <a:cs typeface="+mn-cs"/>
          <a:sym typeface="Helvetica Neue"/>
        </a:defRPr>
      </a:lvl8pPr>
      <a:lvl9pPr marL="5321300" marR="0" indent="-444500" algn="l" defTabSz="2438338" rtl="0" latinLnBrk="0">
        <a:lnSpc>
          <a:spcPct val="90000"/>
        </a:lnSpc>
        <a:spcBef>
          <a:spcPts val="2500"/>
        </a:spcBef>
        <a:spcAft>
          <a:spcPts val="0"/>
        </a:spcAft>
        <a:buClrTx/>
        <a:buSzPct val="123000"/>
        <a:buFontTx/>
        <a:buChar char="•"/>
        <a:tabLst/>
        <a:defRPr b="0" baseline="0" cap="none" i="0" spc="0" strike="noStrike" sz="35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kotlinlang.org/docs/tutorials/kotlin-for-py/documentation.html" TargetMode="External"/><Relationship Id="rId3" Type="http://schemas.openxmlformats.org/officeDocument/2006/relationships/hyperlink" Target="https://developer.android.com/docs" TargetMode="External"/><Relationship Id="rId4" Type="http://schemas.openxmlformats.org/officeDocument/2006/relationships/hyperlink" Target="https://developer.android.com/kotlin/campaign/learn"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 Id="rId3" Type="http://schemas.openxmlformats.org/officeDocument/2006/relationships/image" Target="../media/image1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Mrinal Das…"/>
          <p:cNvSpPr txBox="1"/>
          <p:nvPr>
            <p:ph type="body" idx="13"/>
          </p:nvPr>
        </p:nvSpPr>
        <p:spPr>
          <a:xfrm>
            <a:off x="1206498" y="11839048"/>
            <a:ext cx="21971003" cy="1125295"/>
          </a:xfrm>
          <a:prstGeom prst="rect">
            <a:avLst/>
          </a:prstGeom>
          <a:extLst>
            <a:ext uri="{C572A759-6A51-4108-AA02-DFA0A04FC94B}">
              <ma14:wrappingTextBoxFlag xmlns:ma14="http://schemas.microsoft.com/office/mac/drawingml/2011/main" val="1"/>
            </a:ext>
          </a:extLst>
        </p:spPr>
        <p:txBody>
          <a:bodyPr/>
          <a:lstStyle/>
          <a:p>
            <a:pPr defTabSz="784225">
              <a:defRPr sz="3420"/>
            </a:pPr>
            <a:r>
              <a:t>Mrinal Das</a:t>
            </a:r>
          </a:p>
          <a:p>
            <a:pPr defTabSz="784225">
              <a:defRPr sz="3420"/>
            </a:pPr>
            <a:r>
              <a:t>Software Developer, Byteridge.</a:t>
            </a:r>
          </a:p>
        </p:txBody>
      </p:sp>
      <p:sp>
        <p:nvSpPr>
          <p:cNvPr id="152" name="Android Development:"/>
          <p:cNvSpPr txBox="1"/>
          <p:nvPr>
            <p:ph type="ctrTitle"/>
          </p:nvPr>
        </p:nvSpPr>
        <p:spPr>
          <a:xfrm>
            <a:off x="1206498" y="913052"/>
            <a:ext cx="21971004" cy="3561967"/>
          </a:xfrm>
          <a:prstGeom prst="rect">
            <a:avLst/>
          </a:prstGeom>
        </p:spPr>
        <p:txBody>
          <a:bodyPr/>
          <a:lstStyle/>
          <a:p>
            <a:pPr/>
            <a:r>
              <a:t>Android Development:</a:t>
            </a:r>
          </a:p>
        </p:txBody>
      </p:sp>
      <p:sp>
        <p:nvSpPr>
          <p:cNvPr id="153" name="Introduction &amp; Basics"/>
          <p:cNvSpPr txBox="1"/>
          <p:nvPr>
            <p:ph type="subTitle" sz="quarter" idx="1"/>
          </p:nvPr>
        </p:nvSpPr>
        <p:spPr>
          <a:xfrm>
            <a:off x="1206500" y="4412128"/>
            <a:ext cx="21971000" cy="1905001"/>
          </a:xfrm>
          <a:prstGeom prst="rect">
            <a:avLst/>
          </a:prstGeom>
        </p:spPr>
        <p:txBody>
          <a:bodyPr/>
          <a:lstStyle/>
          <a:p>
            <a:pPr/>
            <a:r>
              <a:t>Introduction &amp; Basics</a:t>
            </a:r>
          </a:p>
        </p:txBody>
      </p:sp>
      <p:pic>
        <p:nvPicPr>
          <p:cNvPr id="154" name="logo.png" descr="logo.png"/>
          <p:cNvPicPr>
            <a:picLocks noChangeAspect="1"/>
          </p:cNvPicPr>
          <p:nvPr/>
        </p:nvPicPr>
        <p:blipFill>
          <a:blip r:embed="rId2">
            <a:extLst/>
          </a:blip>
          <a:stretch>
            <a:fillRect/>
          </a:stretch>
        </p:blipFill>
        <p:spPr>
          <a:xfrm>
            <a:off x="5418861" y="3699394"/>
            <a:ext cx="13546278" cy="725668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radle"/>
          <p:cNvSpPr txBox="1"/>
          <p:nvPr>
            <p:ph type="title"/>
          </p:nvPr>
        </p:nvSpPr>
        <p:spPr>
          <a:xfrm>
            <a:off x="1206500" y="952500"/>
            <a:ext cx="9772327" cy="1435100"/>
          </a:xfrm>
          <a:prstGeom prst="rect">
            <a:avLst/>
          </a:prstGeom>
        </p:spPr>
        <p:txBody>
          <a:bodyPr/>
          <a:lstStyle/>
          <a:p>
            <a:pPr/>
            <a:r>
              <a:t>Gradle</a:t>
            </a:r>
          </a:p>
        </p:txBody>
      </p:sp>
      <p:sp>
        <p:nvSpPr>
          <p:cNvPr id="204" name="Android Build Tool"/>
          <p:cNvSpPr txBox="1"/>
          <p:nvPr>
            <p:ph type="body" idx="13"/>
          </p:nvPr>
        </p:nvSpPr>
        <p:spPr>
          <a:xfrm>
            <a:off x="1206500" y="2245962"/>
            <a:ext cx="9339314" cy="934780"/>
          </a:xfrm>
          <a:prstGeom prst="rect">
            <a:avLst/>
          </a:prstGeom>
          <a:extLst>
            <a:ext uri="{C572A759-6A51-4108-AA02-DFA0A04FC94B}">
              <ma14:wrappingTextBoxFlag xmlns:ma14="http://schemas.microsoft.com/office/mac/drawingml/2011/main" val="1"/>
            </a:ext>
          </a:extLst>
        </p:spPr>
        <p:txBody>
          <a:bodyPr/>
          <a:lstStyle/>
          <a:p>
            <a:pPr/>
            <a:r>
              <a:t>Android Build Tool</a:t>
            </a:r>
          </a:p>
        </p:txBody>
      </p:sp>
      <p:sp>
        <p:nvSpPr>
          <p:cNvPr id="205" name="What Devices Run Your App.…"/>
          <p:cNvSpPr txBox="1"/>
          <p:nvPr>
            <p:ph type="body" sz="half" idx="1"/>
          </p:nvPr>
        </p:nvSpPr>
        <p:spPr>
          <a:xfrm>
            <a:off x="1206500" y="3780481"/>
            <a:ext cx="9772327" cy="8256012"/>
          </a:xfrm>
          <a:prstGeom prst="rect">
            <a:avLst/>
          </a:prstGeom>
        </p:spPr>
        <p:txBody>
          <a:bodyPr/>
          <a:lstStyle/>
          <a:p>
            <a:pPr marL="730250" indent="-730250" defTabSz="412750">
              <a:spcBef>
                <a:spcPts val="1200"/>
              </a:spcBef>
              <a:buSzPct val="123000"/>
              <a:buChar char="•"/>
              <a:defRPr spc="-57" sz="5750"/>
            </a:pPr>
            <a:r>
              <a:t>What Devices Run Your App.</a:t>
            </a:r>
          </a:p>
          <a:p>
            <a:pPr marL="730250" indent="-730250" defTabSz="412750">
              <a:spcBef>
                <a:spcPts val="1200"/>
              </a:spcBef>
              <a:buSzPct val="123000"/>
              <a:buChar char="•"/>
              <a:defRPr spc="-57" sz="5750"/>
            </a:pPr>
            <a:r>
              <a:t>Compile To Executable</a:t>
            </a:r>
          </a:p>
          <a:p>
            <a:pPr marL="730250" indent="-730250" defTabSz="412750">
              <a:spcBef>
                <a:spcPts val="1200"/>
              </a:spcBef>
              <a:buSzPct val="123000"/>
              <a:buChar char="•"/>
              <a:defRPr spc="-57" sz="5750"/>
            </a:pPr>
            <a:r>
              <a:t>Dependency Mangement</a:t>
            </a:r>
          </a:p>
          <a:p>
            <a:pPr marL="730250" indent="-730250" defTabSz="412750">
              <a:spcBef>
                <a:spcPts val="1200"/>
              </a:spcBef>
              <a:buSzPct val="123000"/>
              <a:buChar char="•"/>
              <a:defRPr spc="-57" sz="5750"/>
            </a:pPr>
            <a:r>
              <a:t>App signing for Google Play</a:t>
            </a:r>
          </a:p>
          <a:p>
            <a:pPr marL="730250" indent="-730250" defTabSz="412750">
              <a:spcBef>
                <a:spcPts val="1200"/>
              </a:spcBef>
              <a:buSzPct val="123000"/>
              <a:buChar char="•"/>
              <a:defRPr spc="-57" sz="5750"/>
            </a:pPr>
            <a:r>
              <a:t>Automated Tests</a:t>
            </a:r>
          </a:p>
          <a:p>
            <a:pPr marL="730250" indent="-730250" defTabSz="412750">
              <a:spcBef>
                <a:spcPts val="1200"/>
              </a:spcBef>
              <a:buSzPct val="123000"/>
              <a:buChar char="•"/>
              <a:defRPr spc="-57" sz="5750"/>
            </a:pPr>
            <a:r>
              <a:t>Project Level Gradle</a:t>
            </a:r>
          </a:p>
          <a:p>
            <a:pPr marL="730250" indent="-730250" defTabSz="412750">
              <a:spcBef>
                <a:spcPts val="1200"/>
              </a:spcBef>
              <a:buSzPct val="123000"/>
              <a:buChar char="•"/>
              <a:defRPr spc="-57" sz="5750"/>
            </a:pPr>
            <a:r>
              <a:t>Module Level Gradle</a:t>
            </a:r>
          </a:p>
        </p:txBody>
      </p:sp>
      <p:pic>
        <p:nvPicPr>
          <p:cNvPr id="206" name="Screenshot 2020-05-18 at 10.53.06 PM.png" descr="Screenshot 2020-05-18 at 10.53.06 PM.png"/>
          <p:cNvPicPr>
            <a:picLocks noChangeAspect="1"/>
          </p:cNvPicPr>
          <p:nvPr/>
        </p:nvPicPr>
        <p:blipFill>
          <a:blip r:embed="rId2">
            <a:extLst/>
          </a:blip>
          <a:stretch>
            <a:fillRect/>
          </a:stretch>
        </p:blipFill>
        <p:spPr>
          <a:xfrm>
            <a:off x="13519150" y="1013056"/>
            <a:ext cx="7700117" cy="5658148"/>
          </a:xfrm>
          <a:prstGeom prst="rect">
            <a:avLst/>
          </a:prstGeom>
          <a:ln w="12700">
            <a:miter lim="400000"/>
          </a:ln>
        </p:spPr>
      </p:pic>
      <p:pic>
        <p:nvPicPr>
          <p:cNvPr id="207" name="Screenshot 2020-05-18 at 10.55.12 PM.png" descr="Screenshot 2020-05-18 at 10.55.12 PM.png"/>
          <p:cNvPicPr>
            <a:picLocks noChangeAspect="1"/>
          </p:cNvPicPr>
          <p:nvPr/>
        </p:nvPicPr>
        <p:blipFill>
          <a:blip r:embed="rId3">
            <a:extLst/>
          </a:blip>
          <a:stretch>
            <a:fillRect/>
          </a:stretch>
        </p:blipFill>
        <p:spPr>
          <a:xfrm>
            <a:off x="13409624" y="6969625"/>
            <a:ext cx="7919167" cy="608833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Android Compatibility"/>
          <p:cNvSpPr txBox="1"/>
          <p:nvPr>
            <p:ph type="title"/>
          </p:nvPr>
        </p:nvSpPr>
        <p:spPr>
          <a:xfrm>
            <a:off x="551267" y="297267"/>
            <a:ext cx="9779001" cy="1435101"/>
          </a:xfrm>
          <a:prstGeom prst="rect">
            <a:avLst/>
          </a:prstGeom>
        </p:spPr>
        <p:txBody>
          <a:bodyPr/>
          <a:lstStyle>
            <a:lvl1pPr defTabSz="2194505">
              <a:defRPr spc="-153" sz="7650"/>
            </a:lvl1pPr>
          </a:lstStyle>
          <a:p>
            <a:pPr/>
            <a:r>
              <a:t>Android Compatibility</a:t>
            </a:r>
          </a:p>
        </p:txBody>
      </p:sp>
      <p:sp>
        <p:nvSpPr>
          <p:cNvPr id="210" name="Supporting Different Devices"/>
          <p:cNvSpPr txBox="1"/>
          <p:nvPr>
            <p:ph type="body" idx="13"/>
          </p:nvPr>
        </p:nvSpPr>
        <p:spPr>
          <a:xfrm>
            <a:off x="551267" y="1614131"/>
            <a:ext cx="9779001" cy="934780"/>
          </a:xfrm>
          <a:prstGeom prst="rect">
            <a:avLst/>
          </a:prstGeom>
          <a:extLst>
            <a:ext uri="{C572A759-6A51-4108-AA02-DFA0A04FC94B}">
              <ma14:wrappingTextBoxFlag xmlns:ma14="http://schemas.microsoft.com/office/mac/drawingml/2011/main" val="1"/>
            </a:ext>
          </a:extLst>
        </p:spPr>
        <p:txBody>
          <a:bodyPr/>
          <a:lstStyle/>
          <a:p>
            <a:pPr/>
            <a:r>
              <a:t>Supporting Different Devices</a:t>
            </a:r>
          </a:p>
        </p:txBody>
      </p:sp>
      <p:sp>
        <p:nvSpPr>
          <p:cNvPr id="211" name="Android is designed to run on many different types of devices, from phones, AutoMobiles, tablets, watches, PixelBook and televisions.…"/>
          <p:cNvSpPr txBox="1"/>
          <p:nvPr>
            <p:ph type="body" sz="half" idx="1"/>
          </p:nvPr>
        </p:nvSpPr>
        <p:spPr>
          <a:xfrm>
            <a:off x="589311" y="2970951"/>
            <a:ext cx="10377467" cy="10278566"/>
          </a:xfrm>
          <a:prstGeom prst="rect">
            <a:avLst/>
          </a:prstGeom>
        </p:spPr>
        <p:txBody>
          <a:bodyPr/>
          <a:lstStyle/>
          <a:p>
            <a:pPr/>
            <a:r>
              <a:t>Android is designed to run on many different types of devices, from phones, AutoMobiles, tablets, watches, PixelBook and televisions.</a:t>
            </a:r>
          </a:p>
          <a:p>
            <a:pPr/>
            <a:r>
              <a:t>Release of new Android Version each year.</a:t>
            </a:r>
          </a:p>
          <a:p>
            <a:pPr/>
            <a:r>
              <a:t>New Functionality in each new Android Version.</a:t>
            </a:r>
          </a:p>
          <a:p>
            <a:pPr/>
            <a:r>
              <a:t>Setting Minimum SDK.</a:t>
            </a:r>
          </a:p>
          <a:p>
            <a:pPr/>
            <a:r>
              <a:t>Version Checks to execute piece of code.</a:t>
            </a:r>
          </a:p>
          <a:p>
            <a:pPr/>
            <a:r>
              <a:t>Issue with multiple version checks.</a:t>
            </a:r>
          </a:p>
          <a:p>
            <a:pPr/>
            <a:r>
              <a:t>Backward Compatibility support.</a:t>
            </a:r>
          </a:p>
          <a:p>
            <a:pPr/>
            <a:r>
              <a:t>2011 First Support Library Released. Google owned library for backwards compatibility.</a:t>
            </a:r>
          </a:p>
          <a:p>
            <a:pPr/>
            <a:r>
              <a:t>2018 Android Jetpack Released.</a:t>
            </a:r>
          </a:p>
          <a:p>
            <a:pPr/>
            <a:r>
              <a:t>AndroidX is the Namespace for Android Jetpack.</a:t>
            </a:r>
          </a:p>
        </p:txBody>
      </p:sp>
      <p:pic>
        <p:nvPicPr>
          <p:cNvPr id="212" name="Screenshot 2020-05-18 at 11.55.49 PM.png" descr="Screenshot 2020-05-18 at 11.55.49 PM.png"/>
          <p:cNvPicPr>
            <a:picLocks noChangeAspect="1"/>
          </p:cNvPicPr>
          <p:nvPr>
            <p:ph type="pic" idx="14"/>
          </p:nvPr>
        </p:nvPicPr>
        <p:blipFill>
          <a:blip r:embed="rId2">
            <a:extLst/>
          </a:blip>
          <a:srcRect l="0" t="0" r="0" b="0"/>
          <a:stretch>
            <a:fillRect/>
          </a:stretch>
        </p:blipFill>
        <p:spPr>
          <a:xfrm>
            <a:off x="11106348" y="3724876"/>
            <a:ext cx="13038221" cy="7284594"/>
          </a:xfrm>
          <a:prstGeom prst="rect">
            <a:avLst/>
          </a:prstGeom>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Vector Drawables"/>
          <p:cNvSpPr txBox="1"/>
          <p:nvPr>
            <p:ph type="title"/>
          </p:nvPr>
        </p:nvSpPr>
        <p:spPr>
          <a:xfrm>
            <a:off x="1206500" y="461075"/>
            <a:ext cx="21971000" cy="1433164"/>
          </a:xfrm>
          <a:prstGeom prst="rect">
            <a:avLst/>
          </a:prstGeom>
        </p:spPr>
        <p:txBody>
          <a:bodyPr/>
          <a:lstStyle/>
          <a:p>
            <a:pPr/>
            <a:r>
              <a:t>Vector Drawables</a:t>
            </a:r>
          </a:p>
        </p:txBody>
      </p:sp>
      <p:sp>
        <p:nvSpPr>
          <p:cNvPr id="215" name="Support Library For Vector Drawables"/>
          <p:cNvSpPr txBox="1"/>
          <p:nvPr>
            <p:ph type="body" idx="13"/>
          </p:nvPr>
        </p:nvSpPr>
        <p:spPr>
          <a:xfrm>
            <a:off x="1206500" y="1801340"/>
            <a:ext cx="21971000" cy="934780"/>
          </a:xfrm>
          <a:prstGeom prst="rect">
            <a:avLst/>
          </a:prstGeom>
          <a:extLst>
            <a:ext uri="{C572A759-6A51-4108-AA02-DFA0A04FC94B}">
              <ma14:wrappingTextBoxFlag xmlns:ma14="http://schemas.microsoft.com/office/mac/drawingml/2011/main" val="1"/>
            </a:ext>
          </a:extLst>
        </p:spPr>
        <p:txBody>
          <a:bodyPr/>
          <a:lstStyle/>
          <a:p>
            <a:pPr/>
            <a:r>
              <a:t>Support Library For Vector Drawables</a:t>
            </a:r>
          </a:p>
        </p:txBody>
      </p:sp>
      <p:sp>
        <p:nvSpPr>
          <p:cNvPr id="216" name="Vector Drawables scale without loosing quality.…"/>
          <p:cNvSpPr txBox="1"/>
          <p:nvPr>
            <p:ph type="body" idx="1"/>
          </p:nvPr>
        </p:nvSpPr>
        <p:spPr>
          <a:xfrm>
            <a:off x="1206500" y="3757080"/>
            <a:ext cx="21971000" cy="8256012"/>
          </a:xfrm>
          <a:prstGeom prst="rect">
            <a:avLst/>
          </a:prstGeom>
        </p:spPr>
        <p:txBody>
          <a:bodyPr/>
          <a:lstStyle/>
          <a:p>
            <a:pPr/>
            <a:r>
              <a:t>Vector Drawables scale without loosing quality.</a:t>
            </a:r>
          </a:p>
          <a:p>
            <a:pPr/>
            <a:r>
              <a:t>Vector Drawables are supported form Api Level 21(Lollipop) &amp; upwards.</a:t>
            </a:r>
          </a:p>
          <a:p>
            <a:pPr/>
            <a:r>
              <a:t>While “.png” files were supported in Api Level 19(Kitkat) &amp; backwards.</a:t>
            </a:r>
          </a:p>
          <a:p>
            <a:pPr/>
            <a:r>
              <a:t>AndroidX Compatibility libraries for “Vector Drawables” to support all the way unto Api Level 7.</a:t>
            </a:r>
          </a:p>
          <a:p>
            <a:pPr/>
            <a:r>
              <a:t>Vector Drawable Adding Support.</a:t>
            </a:r>
          </a:p>
          <a:p>
            <a:pPr marL="228600" indent="-228600">
              <a:buSzPct val="100000"/>
              <a:buAutoNum type="arabicPeriod" startAt="1"/>
            </a:pPr>
            <a:r>
              <a:t>    Add to build.gradle.</a:t>
            </a:r>
          </a:p>
          <a:p>
            <a:pPr marL="228600" indent="-228600">
              <a:buSzPct val="100000"/>
              <a:buAutoNum type="arabicPeriod" startAt="1"/>
            </a:pPr>
            <a:r>
              <a:t>    Use Correct Layout Namespace.</a:t>
            </a:r>
          </a:p>
          <a:p>
            <a:pPr marL="228600" indent="-228600">
              <a:buSzPct val="100000"/>
              <a:buAutoNum type="arabicPeriod" startAt="1"/>
            </a:pPr>
            <a:r>
              <a:t>    Change src to srcCompat.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Android Activity Lifecycle"/>
          <p:cNvSpPr txBox="1"/>
          <p:nvPr>
            <p:ph type="title"/>
          </p:nvPr>
        </p:nvSpPr>
        <p:spPr>
          <a:prstGeom prst="rect">
            <a:avLst/>
          </a:prstGeom>
        </p:spPr>
        <p:txBody>
          <a:bodyPr/>
          <a:lstStyle>
            <a:lvl1pPr defTabSz="1877520">
              <a:defRPr spc="-130" sz="6544"/>
            </a:lvl1pPr>
          </a:lstStyle>
          <a:p>
            <a:pPr/>
            <a:r>
              <a:t>Android Activity Lifecycle</a:t>
            </a:r>
          </a:p>
        </p:txBody>
      </p:sp>
      <p:sp>
        <p:nvSpPr>
          <p:cNvPr id="219" name="Track Lifecycle State"/>
          <p:cNvSpPr txBox="1"/>
          <p:nvPr>
            <p:ph type="body" idx="13"/>
          </p:nvPr>
        </p:nvSpPr>
        <p:spPr>
          <a:prstGeom prst="rect">
            <a:avLst/>
          </a:prstGeom>
          <a:extLst>
            <a:ext uri="{C572A759-6A51-4108-AA02-DFA0A04FC94B}">
              <ma14:wrappingTextBoxFlag xmlns:ma14="http://schemas.microsoft.com/office/mac/drawingml/2011/main" val="1"/>
            </a:ext>
          </a:extLst>
        </p:spPr>
        <p:txBody>
          <a:bodyPr/>
          <a:lstStyle/>
          <a:p>
            <a:pPr/>
            <a:r>
              <a:t>Track Lifecycle State</a:t>
            </a:r>
          </a:p>
        </p:txBody>
      </p:sp>
      <p:sp>
        <p:nvSpPr>
          <p:cNvPr id="220" name="Each and every entity in this universe has a Lifecycle.…"/>
          <p:cNvSpPr txBox="1"/>
          <p:nvPr>
            <p:ph type="body" sz="half" idx="1"/>
          </p:nvPr>
        </p:nvSpPr>
        <p:spPr>
          <a:xfrm>
            <a:off x="1206500" y="3827283"/>
            <a:ext cx="9779000" cy="8256012"/>
          </a:xfrm>
          <a:prstGeom prst="rect">
            <a:avLst/>
          </a:prstGeom>
        </p:spPr>
        <p:txBody>
          <a:bodyPr/>
          <a:lstStyle/>
          <a:p>
            <a:pPr/>
            <a:r>
              <a:t>Each and every entity in this universe has a Lifecycle.</a:t>
            </a:r>
          </a:p>
          <a:p>
            <a:pPr/>
            <a:r>
              <a:t>Lifecycle are helpful to track app state.</a:t>
            </a:r>
          </a:p>
          <a:p>
            <a:pPr/>
            <a:r>
              <a:t>Good implementation of the lifecycle callbacks can help ensure that your app avoids Crashing, Avoid consuming valuable system resources, Handling data loss during configuration changes.</a:t>
            </a:r>
          </a:p>
          <a:p>
            <a:pPr/>
            <a:r>
              <a:t>Activity class provides a core set of six callbacks: onCreate(), onStart(), onResume(), onPause(), onStop(), and onDestroy(). The system invokes each of these callbacks as an activity enters a new state.</a:t>
            </a:r>
          </a:p>
        </p:txBody>
      </p:sp>
      <p:pic>
        <p:nvPicPr>
          <p:cNvPr id="221" name="Screenshot 2020-05-19 at 12.59.45 AM.png" descr="Screenshot 2020-05-19 at 12.59.45 AM.png"/>
          <p:cNvPicPr>
            <a:picLocks noChangeAspect="1"/>
          </p:cNvPicPr>
          <p:nvPr>
            <p:ph type="pic" idx="14"/>
          </p:nvPr>
        </p:nvPicPr>
        <p:blipFill>
          <a:blip r:embed="rId2">
            <a:extLst/>
          </a:blip>
          <a:srcRect l="0" t="3835" r="0" b="3835"/>
          <a:stretch>
            <a:fillRect/>
          </a:stretch>
        </p:blipFill>
        <p:spPr>
          <a:xfrm>
            <a:off x="12192000" y="1263848"/>
            <a:ext cx="10922000" cy="11188701"/>
          </a:xfrm>
          <a:prstGeom prst="rect">
            <a:avLst/>
          </a:prstGeom>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Reference Links"/>
          <p:cNvSpPr txBox="1"/>
          <p:nvPr>
            <p:ph type="title"/>
          </p:nvPr>
        </p:nvSpPr>
        <p:spPr>
          <a:xfrm>
            <a:off x="1206500" y="578081"/>
            <a:ext cx="21971000" cy="1433164"/>
          </a:xfrm>
          <a:prstGeom prst="rect">
            <a:avLst/>
          </a:prstGeom>
        </p:spPr>
        <p:txBody>
          <a:bodyPr/>
          <a:lstStyle/>
          <a:p>
            <a:pPr/>
            <a:r>
              <a:t>Reference Links</a:t>
            </a:r>
          </a:p>
        </p:txBody>
      </p:sp>
      <p:sp>
        <p:nvSpPr>
          <p:cNvPr id="224" name="LevelUp Your Android Skills"/>
          <p:cNvSpPr txBox="1"/>
          <p:nvPr>
            <p:ph type="body" idx="13"/>
          </p:nvPr>
        </p:nvSpPr>
        <p:spPr>
          <a:xfrm>
            <a:off x="1206500" y="1941747"/>
            <a:ext cx="21971000" cy="934780"/>
          </a:xfrm>
          <a:prstGeom prst="rect">
            <a:avLst/>
          </a:prstGeom>
          <a:extLst>
            <a:ext uri="{C572A759-6A51-4108-AA02-DFA0A04FC94B}">
              <ma14:wrappingTextBoxFlag xmlns:ma14="http://schemas.microsoft.com/office/mac/drawingml/2011/main" val="1"/>
            </a:ext>
          </a:extLst>
        </p:spPr>
        <p:txBody>
          <a:bodyPr/>
          <a:lstStyle/>
          <a:p>
            <a:pPr/>
            <a:r>
              <a:t>LevelUp Your Android Skills</a:t>
            </a:r>
          </a:p>
        </p:txBody>
      </p:sp>
      <p:sp>
        <p:nvSpPr>
          <p:cNvPr id="225" name="Kotlin Documentation - “https://kotlinlang.org/docs/tutorials/kotlin-for-py/documentation.html”…"/>
          <p:cNvSpPr txBox="1"/>
          <p:nvPr>
            <p:ph type="body" idx="1"/>
          </p:nvPr>
        </p:nvSpPr>
        <p:spPr>
          <a:xfrm>
            <a:off x="1206500" y="3415459"/>
            <a:ext cx="21971000" cy="8256012"/>
          </a:xfrm>
          <a:prstGeom prst="rect">
            <a:avLst/>
          </a:prstGeom>
        </p:spPr>
        <p:txBody>
          <a:bodyPr/>
          <a:lstStyle/>
          <a:p>
            <a:pPr>
              <a:spcBef>
                <a:spcPts val="4500"/>
              </a:spcBef>
              <a:defRPr sz="4000"/>
            </a:pPr>
            <a:r>
              <a:t>Kotlin Documentation - “</a:t>
            </a:r>
            <a:r>
              <a:rPr u="sng">
                <a:hlinkClick r:id="rId2" invalidUrl="" action="" tgtFrame="" tooltip="" history="1" highlightClick="0" endSnd="0"/>
              </a:rPr>
              <a:t>https://kotlinlang.org/docs/tutorials/kotlin-for-py/documentation.html</a:t>
            </a:r>
            <a:r>
              <a:t>”</a:t>
            </a:r>
          </a:p>
          <a:p>
            <a:pPr>
              <a:spcBef>
                <a:spcPts val="4500"/>
              </a:spcBef>
              <a:defRPr sz="4000"/>
            </a:pPr>
            <a:r>
              <a:t>Android Documentation - “</a:t>
            </a:r>
            <a:r>
              <a:rPr u="sng">
                <a:hlinkClick r:id="rId3" invalidUrl="" action="" tgtFrame="" tooltip="" history="1" highlightClick="0" endSnd="0"/>
              </a:rPr>
              <a:t>https://developer.android.com/docs</a:t>
            </a:r>
            <a:r>
              <a:t>”</a:t>
            </a:r>
          </a:p>
          <a:p>
            <a:pPr>
              <a:spcBef>
                <a:spcPts val="4500"/>
              </a:spcBef>
              <a:defRPr sz="4000"/>
            </a:pPr>
            <a:r>
              <a:t>Kotlin For Android - “</a:t>
            </a:r>
            <a:r>
              <a:rPr u="sng">
                <a:hlinkClick r:id="rId4" invalidUrl="" action="" tgtFrame="" tooltip="" history="1" highlightClick="0" endSnd="0"/>
              </a:rPr>
              <a:t>https://developer.android.com/kotlin/campaign/learn</a:t>
            </a: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Android Development"/>
          <p:cNvSpPr txBox="1"/>
          <p:nvPr>
            <p:ph type="title"/>
          </p:nvPr>
        </p:nvSpPr>
        <p:spPr>
          <a:xfrm>
            <a:off x="1206500" y="344070"/>
            <a:ext cx="21971000" cy="1435101"/>
          </a:xfrm>
          <a:prstGeom prst="rect">
            <a:avLst/>
          </a:prstGeom>
        </p:spPr>
        <p:txBody>
          <a:bodyPr/>
          <a:lstStyle/>
          <a:p>
            <a:pPr/>
            <a:r>
              <a:t>Android Development</a:t>
            </a:r>
          </a:p>
        </p:txBody>
      </p:sp>
      <p:sp>
        <p:nvSpPr>
          <p:cNvPr id="157" name="Course of contents"/>
          <p:cNvSpPr txBox="1"/>
          <p:nvPr>
            <p:ph type="body" idx="13"/>
          </p:nvPr>
        </p:nvSpPr>
        <p:spPr>
          <a:xfrm>
            <a:off x="1206500" y="2056335"/>
            <a:ext cx="21971000" cy="934779"/>
          </a:xfrm>
          <a:prstGeom prst="rect">
            <a:avLst/>
          </a:prstGeom>
          <a:extLst>
            <a:ext uri="{C572A759-6A51-4108-AA02-DFA0A04FC94B}">
              <ma14:wrappingTextBoxFlag xmlns:ma14="http://schemas.microsoft.com/office/mac/drawingml/2011/main" val="1"/>
            </a:ext>
          </a:extLst>
        </p:spPr>
        <p:txBody>
          <a:bodyPr/>
          <a:lstStyle/>
          <a:p>
            <a:pPr/>
            <a:r>
              <a:t>Course of contents</a:t>
            </a:r>
          </a:p>
        </p:txBody>
      </p:sp>
      <p:sp>
        <p:nvSpPr>
          <p:cNvPr id="158" name="Create &amp; Configure Your First Project.…"/>
          <p:cNvSpPr txBox="1"/>
          <p:nvPr>
            <p:ph type="body" idx="1"/>
          </p:nvPr>
        </p:nvSpPr>
        <p:spPr>
          <a:xfrm>
            <a:off x="1206500" y="3452865"/>
            <a:ext cx="21971000" cy="11248708"/>
          </a:xfrm>
          <a:prstGeom prst="rect">
            <a:avLst/>
          </a:prstGeom>
        </p:spPr>
        <p:txBody>
          <a:bodyPr/>
          <a:lstStyle/>
          <a:p>
            <a:pPr marL="613409" indent="-613409" defTabSz="346709">
              <a:spcBef>
                <a:spcPts val="1000"/>
              </a:spcBef>
              <a:buSzPct val="123000"/>
              <a:buChar char="•"/>
              <a:defRPr spc="-48" sz="4830"/>
            </a:pPr>
            <a:r>
              <a:t>Create &amp; Configure Your First Project.</a:t>
            </a:r>
          </a:p>
          <a:p>
            <a:pPr marL="613409" indent="-613409" defTabSz="346709">
              <a:spcBef>
                <a:spcPts val="1000"/>
              </a:spcBef>
              <a:buSzPct val="123000"/>
              <a:buChar char="•"/>
              <a:defRPr spc="-48" sz="4830"/>
            </a:pPr>
            <a:r>
              <a:t>Setup Emulated Device.</a:t>
            </a:r>
          </a:p>
          <a:p>
            <a:pPr marL="613409" indent="-613409" defTabSz="346709">
              <a:spcBef>
                <a:spcPts val="1000"/>
              </a:spcBef>
              <a:buSzPct val="123000"/>
              <a:buChar char="•"/>
              <a:defRPr spc="-48" sz="4830"/>
            </a:pPr>
            <a:r>
              <a:t>Run on real device.</a:t>
            </a:r>
          </a:p>
          <a:p>
            <a:pPr marL="613409" indent="-613409" defTabSz="346709">
              <a:spcBef>
                <a:spcPts val="1000"/>
              </a:spcBef>
              <a:buSzPct val="123000"/>
              <a:buChar char="•"/>
              <a:defRPr spc="-48" sz="4830"/>
            </a:pPr>
            <a:r>
              <a:t>Project structure overview</a:t>
            </a:r>
          </a:p>
          <a:p>
            <a:pPr marL="613409" indent="-613409" defTabSz="346709">
              <a:spcBef>
                <a:spcPts val="1000"/>
              </a:spcBef>
              <a:buSzPct val="123000"/>
              <a:buChar char="•"/>
              <a:defRPr spc="-48" sz="4830"/>
            </a:pPr>
            <a:r>
              <a:t>Activity &amp; Layout</a:t>
            </a:r>
          </a:p>
          <a:p>
            <a:pPr marL="613409" indent="-613409" defTabSz="346709">
              <a:spcBef>
                <a:spcPts val="1000"/>
              </a:spcBef>
              <a:buSzPct val="123000"/>
              <a:buChar char="•"/>
              <a:defRPr spc="-48" sz="4830"/>
            </a:pPr>
            <a:r>
              <a:t>Hands On</a:t>
            </a:r>
          </a:p>
          <a:p>
            <a:pPr marL="613409" indent="-613409" defTabSz="346709">
              <a:spcBef>
                <a:spcPts val="1000"/>
              </a:spcBef>
              <a:buSzPct val="123000"/>
              <a:buChar char="•"/>
              <a:defRPr spc="-48" sz="4830"/>
            </a:pPr>
            <a:r>
              <a:t>Build.Gradle</a:t>
            </a:r>
          </a:p>
          <a:p>
            <a:pPr marL="613409" indent="-613409" defTabSz="346709">
              <a:spcBef>
                <a:spcPts val="1000"/>
              </a:spcBef>
              <a:buSzPct val="123000"/>
              <a:buChar char="•"/>
              <a:defRPr spc="-48" sz="4830"/>
            </a:pPr>
            <a:r>
              <a:t>Android Compatibility</a:t>
            </a:r>
          </a:p>
          <a:p>
            <a:pPr marL="613409" indent="-613409" defTabSz="346709">
              <a:spcBef>
                <a:spcPts val="1000"/>
              </a:spcBef>
              <a:buSzPct val="123000"/>
              <a:buChar char="•"/>
              <a:defRPr spc="-48" sz="4830"/>
            </a:pPr>
            <a:r>
              <a:t>Vector Drawables</a:t>
            </a:r>
          </a:p>
          <a:p>
            <a:pPr marL="613409" indent="-613409" defTabSz="346709">
              <a:spcBef>
                <a:spcPts val="1000"/>
              </a:spcBef>
              <a:buSzPct val="123000"/>
              <a:buChar char="•"/>
              <a:defRPr spc="-48" sz="4830"/>
            </a:pPr>
            <a:r>
              <a:t>Android Activity Lifecycle</a:t>
            </a:r>
          </a:p>
          <a:p>
            <a:pPr marL="613409" indent="-613409" defTabSz="346709">
              <a:spcBef>
                <a:spcPts val="1000"/>
              </a:spcBef>
              <a:buSzPct val="123000"/>
              <a:buChar char="•"/>
              <a:defRPr spc="-48" sz="4830"/>
            </a:pPr>
            <a:r>
              <a:t>Useful Reference Link’s</a:t>
            </a:r>
          </a:p>
          <a:p>
            <a:pPr defTabSz="346709">
              <a:spcBef>
                <a:spcPts val="1000"/>
              </a:spcBef>
              <a:defRPr spc="-48" sz="4830"/>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Create &amp; Configure"/>
          <p:cNvSpPr txBox="1"/>
          <p:nvPr>
            <p:ph type="title"/>
          </p:nvPr>
        </p:nvSpPr>
        <p:spPr>
          <a:xfrm>
            <a:off x="241127" y="367471"/>
            <a:ext cx="12258485" cy="1272207"/>
          </a:xfrm>
          <a:prstGeom prst="rect">
            <a:avLst/>
          </a:prstGeom>
        </p:spPr>
        <p:txBody>
          <a:bodyPr lIns="38100" tIns="38100" rIns="38100" bIns="38100"/>
          <a:lstStyle>
            <a:lvl1pPr defTabSz="2267655">
              <a:defRPr spc="-158" sz="7905"/>
            </a:lvl1pPr>
          </a:lstStyle>
          <a:p>
            <a:pPr/>
            <a:r>
              <a:t>Create &amp; Configure</a:t>
            </a:r>
          </a:p>
        </p:txBody>
      </p:sp>
      <p:sp>
        <p:nvSpPr>
          <p:cNvPr id="161" name="Making Your First App"/>
          <p:cNvSpPr txBox="1"/>
          <p:nvPr>
            <p:ph type="body" idx="13"/>
          </p:nvPr>
        </p:nvSpPr>
        <p:spPr>
          <a:xfrm>
            <a:off x="423658" y="1520527"/>
            <a:ext cx="12221039" cy="934779"/>
          </a:xfrm>
          <a:prstGeom prst="rect">
            <a:avLst/>
          </a:prstGeom>
          <a:extLst>
            <a:ext uri="{C572A759-6A51-4108-AA02-DFA0A04FC94B}">
              <ma14:wrappingTextBoxFlag xmlns:ma14="http://schemas.microsoft.com/office/mac/drawingml/2011/main" val="1"/>
            </a:ext>
          </a:extLst>
        </p:spPr>
        <p:txBody>
          <a:bodyPr/>
          <a:lstStyle/>
          <a:p>
            <a:pPr/>
            <a:r>
              <a:t>Making Your First App</a:t>
            </a:r>
          </a:p>
        </p:txBody>
      </p:sp>
      <p:sp>
        <p:nvSpPr>
          <p:cNvPr id="162" name="Click “Start A New Android Studio Project”.…"/>
          <p:cNvSpPr txBox="1"/>
          <p:nvPr>
            <p:ph type="body" sz="half" idx="1"/>
          </p:nvPr>
        </p:nvSpPr>
        <p:spPr>
          <a:xfrm>
            <a:off x="245727" y="2757376"/>
            <a:ext cx="10658007" cy="10461113"/>
          </a:xfrm>
          <a:prstGeom prst="rect">
            <a:avLst/>
          </a:prstGeom>
        </p:spPr>
        <p:txBody>
          <a:bodyPr/>
          <a:lstStyle/>
          <a:p>
            <a:pPr marL="590549" indent="-590549" defTabSz="2267655">
              <a:spcBef>
                <a:spcPts val="2300"/>
              </a:spcBef>
              <a:defRPr sz="3720"/>
            </a:pPr>
            <a:r>
              <a:t>Click “Start A New Android Studio Project”.</a:t>
            </a:r>
          </a:p>
          <a:p>
            <a:pPr marL="590549" indent="-590549" defTabSz="2267655">
              <a:spcBef>
                <a:spcPts val="2300"/>
              </a:spcBef>
              <a:defRPr sz="3720"/>
            </a:pPr>
            <a:r>
              <a:t>Choose your project, From the “Phone &amp; Tablet” tab choose “Empty Activity” &amp; click “Next".</a:t>
            </a:r>
          </a:p>
          <a:p>
            <a:pPr marL="590549" indent="-590549" defTabSz="2267655">
              <a:spcBef>
                <a:spcPts val="2300"/>
              </a:spcBef>
              <a:defRPr sz="3720"/>
            </a:pPr>
            <a:r>
              <a:t>Configure Android Project.</a:t>
            </a:r>
          </a:p>
          <a:p>
            <a:pPr lvl="1" marL="212597" indent="-212597" algn="just" defTabSz="2267655">
              <a:spcBef>
                <a:spcPts val="900"/>
              </a:spcBef>
              <a:buClr>
                <a:srgbClr val="FFFFFF"/>
              </a:buClr>
              <a:buSzPct val="100000"/>
              <a:buAutoNum type="arabicPeriod" startAt="1"/>
              <a:defRPr sz="3720"/>
            </a:pPr>
            <a:r>
              <a:t> Name: Project Name.</a:t>
            </a:r>
          </a:p>
          <a:p>
            <a:pPr lvl="1" marL="212597" indent="-212597" algn="just" defTabSz="2267655">
              <a:spcBef>
                <a:spcPts val="900"/>
              </a:spcBef>
              <a:buClr>
                <a:srgbClr val="FFFFFF"/>
              </a:buClr>
              <a:buSzPct val="100000"/>
              <a:buAutoNum type="arabicPeriod" startAt="1"/>
              <a:defRPr sz="3720"/>
            </a:pPr>
            <a:r>
              <a:t> Package: com.example.android.app.</a:t>
            </a:r>
          </a:p>
          <a:p>
            <a:pPr lvl="1" marL="212597" indent="-212597" algn="just" defTabSz="2267655">
              <a:spcBef>
                <a:spcPts val="900"/>
              </a:spcBef>
              <a:buClr>
                <a:srgbClr val="FFFFFF"/>
              </a:buClr>
              <a:buSzPct val="100000"/>
              <a:buAutoNum type="arabicPeriod" startAt="1"/>
              <a:defRPr sz="3720"/>
            </a:pPr>
            <a:r>
              <a:t> Project location: Your Desired Path.</a:t>
            </a:r>
          </a:p>
          <a:p>
            <a:pPr lvl="1" marL="212597" indent="-212597" algn="just" defTabSz="2267655">
              <a:spcBef>
                <a:spcPts val="900"/>
              </a:spcBef>
              <a:buClr>
                <a:srgbClr val="FFFFFF"/>
              </a:buClr>
              <a:buSzPct val="100000"/>
              <a:buAutoNum type="arabicPeriod" startAt="1"/>
              <a:defRPr sz="3720"/>
            </a:pPr>
            <a:r>
              <a:t> Language: Leave the default value.</a:t>
            </a:r>
          </a:p>
          <a:p>
            <a:pPr lvl="1" marL="212597" indent="-212597" algn="just" defTabSz="2267655">
              <a:spcBef>
                <a:spcPts val="900"/>
              </a:spcBef>
              <a:buClr>
                <a:srgbClr val="FFFFFF"/>
              </a:buClr>
              <a:buSzPct val="100000"/>
              <a:buAutoNum type="arabicPeriod" startAt="1"/>
              <a:defRPr sz="3720"/>
            </a:pPr>
            <a:r>
              <a:t> Minimum API: leave the default values.</a:t>
            </a:r>
          </a:p>
          <a:p>
            <a:pPr lvl="1" marL="212597" indent="-212597" algn="just" defTabSz="2267655">
              <a:spcBef>
                <a:spcPts val="900"/>
              </a:spcBef>
              <a:buClr>
                <a:srgbClr val="FFFFFF"/>
              </a:buClr>
              <a:buSzPct val="80000"/>
              <a:buBlip>
                <a:blip r:embed="rId2"/>
              </a:buBlip>
              <a:defRPr sz="3720"/>
            </a:pPr>
          </a:p>
          <a:p>
            <a:pPr lvl="1" marL="212597" indent="-212597" algn="just" defTabSz="2267655">
              <a:spcBef>
                <a:spcPts val="900"/>
              </a:spcBef>
              <a:buClr>
                <a:srgbClr val="FFFFFF"/>
              </a:buClr>
              <a:buSzPct val="80000"/>
              <a:buBlip>
                <a:blip r:embed="rId2"/>
              </a:buBlip>
              <a:defRPr sz="3720"/>
            </a:pPr>
            <a:r>
              <a:t>I’ve decided to build this project for "Phone and Tablet" with Minimum SDK of API 19. As of the time 95.3% coverage of devices and allowed us to have support for many modern features.</a:t>
            </a:r>
          </a:p>
          <a:p>
            <a:pPr lvl="1" marL="212597" indent="-212597" algn="just" defTabSz="2267655">
              <a:spcBef>
                <a:spcPts val="900"/>
              </a:spcBef>
              <a:buClr>
                <a:srgbClr val="FFFFFF"/>
              </a:buClr>
              <a:buSzPct val="80000"/>
              <a:buBlip>
                <a:blip r:embed="rId2"/>
              </a:buBlip>
              <a:defRPr sz="3720"/>
            </a:pPr>
          </a:p>
          <a:p>
            <a:pPr lvl="1" marL="212597" indent="-212597" algn="just" defTabSz="2267655">
              <a:spcBef>
                <a:spcPts val="900"/>
              </a:spcBef>
              <a:buClr>
                <a:srgbClr val="FFFFFF"/>
              </a:buClr>
              <a:buSzPct val="80000"/>
              <a:buBlip>
                <a:blip r:embed="rId2"/>
              </a:buBlip>
              <a:defRPr sz="3720"/>
            </a:pPr>
            <a:r>
              <a:t>Finally, click "Finish" to create your first project.</a:t>
            </a:r>
          </a:p>
        </p:txBody>
      </p:sp>
      <p:pic>
        <p:nvPicPr>
          <p:cNvPr id="163" name="scrn1.png" descr="scrn1.png"/>
          <p:cNvPicPr>
            <a:picLocks noChangeAspect="1"/>
          </p:cNvPicPr>
          <p:nvPr>
            <p:ph type="pic" idx="14"/>
          </p:nvPr>
        </p:nvPicPr>
        <p:blipFill>
          <a:blip r:embed="rId3">
            <a:extLst/>
          </a:blip>
          <a:srcRect l="0" t="0" r="0" b="0"/>
          <a:stretch>
            <a:fillRect/>
          </a:stretch>
        </p:blipFill>
        <p:spPr>
          <a:xfrm>
            <a:off x="10468775" y="2983060"/>
            <a:ext cx="6407143" cy="5034184"/>
          </a:xfrm>
          <a:prstGeom prst="rect">
            <a:avLst/>
          </a:prstGeom>
          <a:ln w="76200">
            <a:solidFill>
              <a:srgbClr val="FFFFFF"/>
            </a:solidFill>
          </a:ln>
        </p:spPr>
      </p:pic>
      <p:pic>
        <p:nvPicPr>
          <p:cNvPr id="164" name="Screenshot 2020-05-17 at 5.21.53 PM.png" descr="Screenshot 2020-05-17 at 5.21.53 PM.png"/>
          <p:cNvPicPr>
            <a:picLocks noChangeAspect="1"/>
          </p:cNvPicPr>
          <p:nvPr/>
        </p:nvPicPr>
        <p:blipFill>
          <a:blip r:embed="rId4">
            <a:extLst/>
          </a:blip>
          <a:stretch>
            <a:fillRect/>
          </a:stretch>
        </p:blipFill>
        <p:spPr>
          <a:xfrm>
            <a:off x="16966685" y="2944960"/>
            <a:ext cx="7291344" cy="5110577"/>
          </a:xfrm>
          <a:prstGeom prst="rect">
            <a:avLst/>
          </a:prstGeom>
          <a:ln w="12700">
            <a:miter lim="400000"/>
          </a:ln>
        </p:spPr>
      </p:pic>
      <p:pic>
        <p:nvPicPr>
          <p:cNvPr id="165" name="Screenshot 2020-05-17 at 5.30.13 PM.png" descr="Screenshot 2020-05-17 at 5.30.13 PM.png"/>
          <p:cNvPicPr>
            <a:picLocks noChangeAspect="1"/>
          </p:cNvPicPr>
          <p:nvPr/>
        </p:nvPicPr>
        <p:blipFill>
          <a:blip r:embed="rId5">
            <a:extLst/>
          </a:blip>
          <a:stretch>
            <a:fillRect/>
          </a:stretch>
        </p:blipFill>
        <p:spPr>
          <a:xfrm>
            <a:off x="13240567" y="8120543"/>
            <a:ext cx="7412272" cy="488189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Run on emulated device"/>
          <p:cNvSpPr txBox="1"/>
          <p:nvPr>
            <p:ph type="title"/>
          </p:nvPr>
        </p:nvSpPr>
        <p:spPr>
          <a:xfrm>
            <a:off x="1206500" y="718488"/>
            <a:ext cx="9779000" cy="1435101"/>
          </a:xfrm>
          <a:prstGeom prst="rect">
            <a:avLst/>
          </a:prstGeom>
        </p:spPr>
        <p:txBody>
          <a:bodyPr/>
          <a:lstStyle>
            <a:lvl1pPr defTabSz="1950671">
              <a:defRPr spc="-136" sz="6800"/>
            </a:lvl1pPr>
          </a:lstStyle>
          <a:p>
            <a:pPr/>
            <a:r>
              <a:t>Run on emulated device</a:t>
            </a:r>
          </a:p>
        </p:txBody>
      </p:sp>
      <p:sp>
        <p:nvSpPr>
          <p:cNvPr id="168" name="Set up your device as follows:"/>
          <p:cNvSpPr txBox="1"/>
          <p:nvPr>
            <p:ph type="body" idx="13"/>
          </p:nvPr>
        </p:nvSpPr>
        <p:spPr>
          <a:xfrm>
            <a:off x="1206500" y="1793636"/>
            <a:ext cx="9779000" cy="934780"/>
          </a:xfrm>
          <a:prstGeom prst="rect">
            <a:avLst/>
          </a:prstGeom>
          <a:extLst>
            <a:ext uri="{C572A759-6A51-4108-AA02-DFA0A04FC94B}">
              <ma14:wrappingTextBoxFlag xmlns:ma14="http://schemas.microsoft.com/office/mac/drawingml/2011/main" val="1"/>
            </a:ext>
          </a:extLst>
        </p:spPr>
        <p:txBody>
          <a:bodyPr/>
          <a:lstStyle>
            <a:lvl1pPr defTabSz="800735">
              <a:defRPr sz="5335"/>
            </a:lvl1pPr>
          </a:lstStyle>
          <a:p>
            <a:pPr/>
            <a:r>
              <a:t>Set up your device as follows:</a:t>
            </a:r>
          </a:p>
        </p:txBody>
      </p:sp>
      <p:sp>
        <p:nvSpPr>
          <p:cNvPr id="169" name="Open the AVD Manager by clicking Tools &gt; AVD Manager.…"/>
          <p:cNvSpPr txBox="1"/>
          <p:nvPr>
            <p:ph type="body" sz="quarter" idx="1"/>
          </p:nvPr>
        </p:nvSpPr>
        <p:spPr>
          <a:xfrm>
            <a:off x="1187777" y="2984842"/>
            <a:ext cx="10600966" cy="5644653"/>
          </a:xfrm>
          <a:prstGeom prst="rect">
            <a:avLst/>
          </a:prstGeom>
        </p:spPr>
        <p:txBody>
          <a:bodyPr/>
          <a:lstStyle/>
          <a:p>
            <a:pPr marL="395604" indent="-395604" defTabSz="2170121">
              <a:spcBef>
                <a:spcPts val="2200"/>
              </a:spcBef>
              <a:defRPr sz="3115"/>
            </a:pPr>
            <a:r>
              <a:t>Open the AVD Manager by clicking Tools &gt; AVD Manager.</a:t>
            </a:r>
          </a:p>
          <a:p>
            <a:pPr marL="395604" indent="-395604" defTabSz="2170121">
              <a:spcBef>
                <a:spcPts val="2200"/>
              </a:spcBef>
              <a:defRPr sz="3115"/>
            </a:pPr>
            <a:r>
              <a:t>Click Create Virtual Device, at the bottom of the AVD Manager dialog.</a:t>
            </a:r>
          </a:p>
          <a:p>
            <a:pPr marL="395604" indent="-395604" defTabSz="2170121">
              <a:spcBef>
                <a:spcPts val="2200"/>
              </a:spcBef>
              <a:defRPr sz="3115"/>
            </a:pPr>
            <a:r>
              <a:t>The Select Hardware page appears.</a:t>
            </a:r>
          </a:p>
          <a:p>
            <a:pPr marL="395604" indent="-395604" defTabSz="2170121">
              <a:spcBef>
                <a:spcPts val="2200"/>
              </a:spcBef>
              <a:defRPr sz="3115"/>
            </a:pPr>
            <a:r>
              <a:t>Select a hardware profile, and then click Next.</a:t>
            </a:r>
          </a:p>
          <a:p>
            <a:pPr marL="395604" indent="-395604" defTabSz="2170121">
              <a:spcBef>
                <a:spcPts val="2200"/>
              </a:spcBef>
              <a:defRPr sz="3115"/>
            </a:pPr>
            <a:r>
              <a:t>Select the system image for a particular API level, and then click Next.</a:t>
            </a:r>
          </a:p>
          <a:p>
            <a:pPr marL="395604" indent="-395604" defTabSz="2170121">
              <a:spcBef>
                <a:spcPts val="2200"/>
              </a:spcBef>
              <a:defRPr sz="3115"/>
            </a:pPr>
            <a:r>
              <a:t>Change AVD properties as needed, and then click Finish.</a:t>
            </a:r>
          </a:p>
        </p:txBody>
      </p:sp>
      <p:pic>
        <p:nvPicPr>
          <p:cNvPr id="170" name="Screenshot 2020-05-17 at 6.26.31 PM.png" descr="Screenshot 2020-05-17 at 6.26.31 PM.png"/>
          <p:cNvPicPr>
            <a:picLocks noChangeAspect="1"/>
          </p:cNvPicPr>
          <p:nvPr>
            <p:ph type="pic" idx="14"/>
          </p:nvPr>
        </p:nvPicPr>
        <p:blipFill>
          <a:blip r:embed="rId2">
            <a:extLst/>
          </a:blip>
          <a:srcRect l="0" t="0" r="0" b="0"/>
          <a:stretch>
            <a:fillRect/>
          </a:stretch>
        </p:blipFill>
        <p:spPr>
          <a:xfrm>
            <a:off x="12205322" y="349675"/>
            <a:ext cx="10287001" cy="3822701"/>
          </a:xfrm>
          <a:prstGeom prst="rect">
            <a:avLst/>
          </a:prstGeom>
        </p:spPr>
      </p:pic>
      <p:pic>
        <p:nvPicPr>
          <p:cNvPr id="171" name="Screenshot 2020-05-17 at 6.27.32 PM.png" descr="Screenshot 2020-05-17 at 6.27.32 PM.png"/>
          <p:cNvPicPr>
            <a:picLocks noChangeAspect="1"/>
          </p:cNvPicPr>
          <p:nvPr/>
        </p:nvPicPr>
        <p:blipFill>
          <a:blip r:embed="rId3">
            <a:extLst/>
          </a:blip>
          <a:stretch>
            <a:fillRect/>
          </a:stretch>
        </p:blipFill>
        <p:spPr>
          <a:xfrm>
            <a:off x="14122823" y="4309510"/>
            <a:ext cx="6452168" cy="4320078"/>
          </a:xfrm>
          <a:prstGeom prst="rect">
            <a:avLst/>
          </a:prstGeom>
          <a:ln w="12700">
            <a:miter lim="400000"/>
          </a:ln>
        </p:spPr>
      </p:pic>
      <p:pic>
        <p:nvPicPr>
          <p:cNvPr id="172" name="Screenshot 2020-05-17 at 6.27.57 PM.png" descr="Screenshot 2020-05-17 at 6.27.57 PM.png"/>
          <p:cNvPicPr>
            <a:picLocks noChangeAspect="1"/>
          </p:cNvPicPr>
          <p:nvPr/>
        </p:nvPicPr>
        <p:blipFill>
          <a:blip r:embed="rId4">
            <a:extLst/>
          </a:blip>
          <a:stretch>
            <a:fillRect/>
          </a:stretch>
        </p:blipFill>
        <p:spPr>
          <a:xfrm>
            <a:off x="9993672" y="8766628"/>
            <a:ext cx="6817705" cy="4578804"/>
          </a:xfrm>
          <a:prstGeom prst="rect">
            <a:avLst/>
          </a:prstGeom>
          <a:ln w="12700">
            <a:miter lim="400000"/>
          </a:ln>
        </p:spPr>
      </p:pic>
      <p:pic>
        <p:nvPicPr>
          <p:cNvPr id="173" name="Screenshot 2020-05-17 at 6.28.14 PM.png" descr="Screenshot 2020-05-17 at 6.28.14 PM.png"/>
          <p:cNvPicPr>
            <a:picLocks noChangeAspect="1"/>
          </p:cNvPicPr>
          <p:nvPr/>
        </p:nvPicPr>
        <p:blipFill>
          <a:blip r:embed="rId5">
            <a:extLst/>
          </a:blip>
          <a:stretch>
            <a:fillRect/>
          </a:stretch>
        </p:blipFill>
        <p:spPr>
          <a:xfrm>
            <a:off x="16950608" y="8766628"/>
            <a:ext cx="6872234" cy="457865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Run on real device"/>
          <p:cNvSpPr txBox="1"/>
          <p:nvPr>
            <p:ph type="title"/>
          </p:nvPr>
        </p:nvSpPr>
        <p:spPr>
          <a:xfrm>
            <a:off x="1187777" y="554680"/>
            <a:ext cx="9779001" cy="1435101"/>
          </a:xfrm>
          <a:prstGeom prst="rect">
            <a:avLst/>
          </a:prstGeom>
        </p:spPr>
        <p:txBody>
          <a:bodyPr/>
          <a:lstStyle/>
          <a:p>
            <a:pPr/>
            <a:r>
              <a:t>Run on real device</a:t>
            </a:r>
          </a:p>
        </p:txBody>
      </p:sp>
      <p:sp>
        <p:nvSpPr>
          <p:cNvPr id="176" name="Configure on-device developer options &amp;…"/>
          <p:cNvSpPr txBox="1"/>
          <p:nvPr>
            <p:ph type="body" idx="13"/>
          </p:nvPr>
        </p:nvSpPr>
        <p:spPr>
          <a:xfrm>
            <a:off x="1206500" y="2011951"/>
            <a:ext cx="9779000" cy="1797788"/>
          </a:xfrm>
          <a:prstGeom prst="rect">
            <a:avLst/>
          </a:prstGeom>
          <a:extLst>
            <a:ext uri="{C572A759-6A51-4108-AA02-DFA0A04FC94B}">
              <ma14:wrappingTextBoxFlag xmlns:ma14="http://schemas.microsoft.com/office/mac/drawingml/2011/main" val="1"/>
            </a:ext>
          </a:extLst>
        </p:spPr>
        <p:txBody>
          <a:bodyPr/>
          <a:lstStyle/>
          <a:p>
            <a:pPr defTabSz="1146019">
              <a:lnSpc>
                <a:spcPct val="80000"/>
              </a:lnSpc>
              <a:defRPr spc="-79" sz="3995"/>
            </a:pPr>
            <a:r>
              <a:t>Configure on-device developer options &amp;</a:t>
            </a:r>
          </a:p>
          <a:p>
            <a:pPr defTabSz="1146019">
              <a:lnSpc>
                <a:spcPct val="80000"/>
              </a:lnSpc>
              <a:defRPr spc="-79" sz="3995"/>
            </a:pPr>
            <a:r>
              <a:t>Enable developer options and USB debugging</a:t>
            </a:r>
          </a:p>
        </p:txBody>
      </p:sp>
      <p:sp>
        <p:nvSpPr>
          <p:cNvPr id="177" name="To enable developer options, tap the Build Number option 7 times. You can find this option in one of the following locations, depending on your Android version:…"/>
          <p:cNvSpPr txBox="1"/>
          <p:nvPr>
            <p:ph type="body" sz="half" idx="1"/>
          </p:nvPr>
        </p:nvSpPr>
        <p:spPr>
          <a:xfrm>
            <a:off x="1206500" y="4248504"/>
            <a:ext cx="9779000" cy="8256012"/>
          </a:xfrm>
          <a:prstGeom prst="rect">
            <a:avLst/>
          </a:prstGeom>
        </p:spPr>
        <p:txBody>
          <a:bodyPr/>
          <a:lstStyle/>
          <a:p>
            <a:pPr/>
            <a:r>
              <a:t>To enable developer options, tap the Build Number option 7 times. You can find this option in one of the following locations, depending on your Android version:</a:t>
            </a:r>
          </a:p>
          <a:p>
            <a:pPr marL="228600" indent="-228600">
              <a:buSzPct val="100000"/>
              <a:buAutoNum type="arabicPeriod" startAt="1"/>
            </a:pPr>
            <a:r>
              <a:t> Android 9 (API level 28) and higher: Settings &gt; About Phone &gt; Build Number.</a:t>
            </a:r>
          </a:p>
          <a:p>
            <a:pPr marL="228600" indent="-228600">
              <a:buSzPct val="100000"/>
              <a:buAutoNum type="arabicPeriod" startAt="1"/>
            </a:pPr>
            <a:r>
              <a:t> Android 8.0.0 (API level 26) and Android 8.1.0 (API level 26): Settings &gt; System &gt; About Phone &gt; Build Number.</a:t>
            </a:r>
          </a:p>
          <a:p>
            <a:pPr marL="228600" indent="-228600">
              <a:buSzPct val="100000"/>
              <a:buAutoNum type="arabicPeriod" startAt="1"/>
            </a:pPr>
            <a:r>
              <a:t> Android 7.1 (API level 25) and lower: Settings &gt; About Phone &gt; Build Number.</a:t>
            </a:r>
          </a:p>
        </p:txBody>
      </p:sp>
      <p:pic>
        <p:nvPicPr>
          <p:cNvPr id="178" name="Screenshot 2020-05-17 at 7.57.34 PM.png" descr="Screenshot 2020-05-17 at 7.57.34 PM.png"/>
          <p:cNvPicPr>
            <a:picLocks noChangeAspect="1"/>
          </p:cNvPicPr>
          <p:nvPr>
            <p:ph type="pic" idx="14"/>
          </p:nvPr>
        </p:nvPicPr>
        <p:blipFill>
          <a:blip r:embed="rId2">
            <a:extLst/>
          </a:blip>
          <a:srcRect l="0" t="0" r="0" b="0"/>
          <a:stretch>
            <a:fillRect/>
          </a:stretch>
        </p:blipFill>
        <p:spPr>
          <a:xfrm>
            <a:off x="15101310" y="650284"/>
            <a:ext cx="5659030" cy="11653766"/>
          </a:xfrm>
          <a:prstGeom prst="rect">
            <a:avLst/>
          </a:prstGeom>
        </p:spPr>
      </p:pic>
      <p:sp>
        <p:nvSpPr>
          <p:cNvPr id="179" name="Fig.1 Developer Options"/>
          <p:cNvSpPr txBox="1"/>
          <p:nvPr/>
        </p:nvSpPr>
        <p:spPr>
          <a:xfrm>
            <a:off x="15469603" y="12518904"/>
            <a:ext cx="4922457"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Fig.1 Developer Options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Run on real device"/>
          <p:cNvSpPr txBox="1"/>
          <p:nvPr>
            <p:ph type="title"/>
          </p:nvPr>
        </p:nvSpPr>
        <p:spPr>
          <a:xfrm>
            <a:off x="1187777" y="461075"/>
            <a:ext cx="9779001" cy="1435101"/>
          </a:xfrm>
          <a:prstGeom prst="rect">
            <a:avLst/>
          </a:prstGeom>
        </p:spPr>
        <p:txBody>
          <a:bodyPr/>
          <a:lstStyle/>
          <a:p>
            <a:pPr/>
            <a:r>
              <a:t>Run on real device</a:t>
            </a:r>
          </a:p>
        </p:txBody>
      </p:sp>
      <p:sp>
        <p:nvSpPr>
          <p:cNvPr id="182" name="Configure on-device developer options &amp;…"/>
          <p:cNvSpPr txBox="1"/>
          <p:nvPr>
            <p:ph type="body" idx="13"/>
          </p:nvPr>
        </p:nvSpPr>
        <p:spPr>
          <a:xfrm>
            <a:off x="1187777" y="1731137"/>
            <a:ext cx="9779001" cy="1229396"/>
          </a:xfrm>
          <a:prstGeom prst="rect">
            <a:avLst/>
          </a:prstGeom>
          <a:extLst>
            <a:ext uri="{C572A759-6A51-4108-AA02-DFA0A04FC94B}">
              <ma14:wrappingTextBoxFlag xmlns:ma14="http://schemas.microsoft.com/office/mac/drawingml/2011/main" val="1"/>
            </a:ext>
          </a:extLst>
        </p:spPr>
        <p:txBody>
          <a:bodyPr/>
          <a:lstStyle/>
          <a:p>
            <a:pPr defTabSz="1024102">
              <a:lnSpc>
                <a:spcPct val="80000"/>
              </a:lnSpc>
              <a:defRPr spc="-71" sz="3570"/>
            </a:pPr>
            <a:r>
              <a:t>Configure on-device developer options &amp;</a:t>
            </a:r>
          </a:p>
          <a:p>
            <a:pPr defTabSz="1024102">
              <a:lnSpc>
                <a:spcPct val="80000"/>
              </a:lnSpc>
              <a:defRPr spc="-71" sz="3570"/>
            </a:pPr>
            <a:r>
              <a:t>Enable developer options and USB debugging.</a:t>
            </a:r>
          </a:p>
        </p:txBody>
      </p:sp>
      <p:sp>
        <p:nvSpPr>
          <p:cNvPr id="183" name="At the top of the Developer options screen, you can toggle the options on and off .…"/>
          <p:cNvSpPr txBox="1"/>
          <p:nvPr>
            <p:ph type="body" sz="half" idx="1"/>
          </p:nvPr>
        </p:nvSpPr>
        <p:spPr>
          <a:xfrm>
            <a:off x="1206500" y="3216715"/>
            <a:ext cx="9779000" cy="9487587"/>
          </a:xfrm>
          <a:prstGeom prst="rect">
            <a:avLst/>
          </a:prstGeom>
        </p:spPr>
        <p:txBody>
          <a:bodyPr/>
          <a:lstStyle/>
          <a:p>
            <a:pPr marL="382270" indent="-382270" defTabSz="2096971">
              <a:spcBef>
                <a:spcPts val="2100"/>
              </a:spcBef>
              <a:defRPr sz="3010"/>
            </a:pPr>
            <a:r>
              <a:t>At the top of the Developer options screen, you can toggle the options on and off .</a:t>
            </a:r>
          </a:p>
          <a:p>
            <a:pPr marL="382270" indent="-382270" defTabSz="2096971">
              <a:spcBef>
                <a:spcPts val="2100"/>
              </a:spcBef>
              <a:defRPr sz="3010"/>
            </a:pPr>
            <a:r>
              <a:t>Enable USB debugging, which allows Android Studio and other SDK tools to recognize your device when connected via USB.</a:t>
            </a:r>
          </a:p>
          <a:p>
            <a:pPr marL="382270" indent="-382270" defTabSz="2096971">
              <a:spcBef>
                <a:spcPts val="2100"/>
              </a:spcBef>
              <a:defRPr sz="3010"/>
            </a:pPr>
            <a:r>
              <a:t>You can find this option in one of the following locations, depending on your Android version:</a:t>
            </a:r>
          </a:p>
          <a:p>
            <a:pPr marL="196596" indent="-196596" defTabSz="2096971">
              <a:spcBef>
                <a:spcPts val="2100"/>
              </a:spcBef>
              <a:buSzPct val="100000"/>
              <a:buAutoNum type="arabicPeriod" startAt="1"/>
              <a:defRPr sz="3010"/>
            </a:pPr>
            <a:r>
              <a:t> Android 9 (API level 28) and higher: Settings &gt; System &gt; Advanced &gt; Developer Options &gt; USB debugging.</a:t>
            </a:r>
          </a:p>
          <a:p>
            <a:pPr marL="196596" indent="-196596" defTabSz="2096971">
              <a:spcBef>
                <a:spcPts val="2100"/>
              </a:spcBef>
              <a:buSzPct val="100000"/>
              <a:buAutoNum type="arabicPeriod" startAt="1"/>
              <a:defRPr sz="3010"/>
            </a:pPr>
            <a:r>
              <a:t> Android 8.0.0 (API level 26) and Android 8.1.0 (API level 26): Settings &gt; System &gt; Developer Options &gt; USB debugging.</a:t>
            </a:r>
          </a:p>
          <a:p>
            <a:pPr marL="196596" indent="-196596" defTabSz="2096971">
              <a:spcBef>
                <a:spcPts val="2100"/>
              </a:spcBef>
              <a:buSzPct val="100000"/>
              <a:buAutoNum type="arabicPeriod" startAt="1"/>
              <a:defRPr sz="3010"/>
            </a:pPr>
            <a:r>
              <a:t> Android 7.1 (API level 25) and lower: Settings &gt; Developer Options &gt; USB debugging.</a:t>
            </a:r>
          </a:p>
          <a:p>
            <a:pPr marL="196596" indent="-196596" defTabSz="2096971">
              <a:spcBef>
                <a:spcPts val="2100"/>
              </a:spcBef>
              <a:buSzPct val="100000"/>
              <a:defRPr sz="3010"/>
            </a:pPr>
            <a:r>
              <a:t> When you connect your device, you should see a pop-up on the phone asking to allow USB debugging. You can tick the "Always allow" option as shown in the image to remember this computer. Click “OK".</a:t>
            </a:r>
          </a:p>
        </p:txBody>
      </p:sp>
      <p:pic>
        <p:nvPicPr>
          <p:cNvPr id="184" name="Screenshot 2020-05-17 at 8.08.53 PM.png" descr="Screenshot 2020-05-17 at 8.08.53 PM.png"/>
          <p:cNvPicPr>
            <a:picLocks noChangeAspect="1"/>
          </p:cNvPicPr>
          <p:nvPr>
            <p:ph type="pic" idx="14"/>
          </p:nvPr>
        </p:nvPicPr>
        <p:blipFill>
          <a:blip r:embed="rId2">
            <a:extLst/>
          </a:blip>
          <a:srcRect l="0" t="0" r="0" b="0"/>
          <a:stretch>
            <a:fillRect/>
          </a:stretch>
        </p:blipFill>
        <p:spPr>
          <a:xfrm>
            <a:off x="13450292" y="4165591"/>
            <a:ext cx="8350177" cy="3842560"/>
          </a:xfrm>
          <a:prstGeom prst="rect">
            <a:avLst/>
          </a:prstGeom>
        </p:spPr>
      </p:pic>
      <p:sp>
        <p:nvSpPr>
          <p:cNvPr id="185" name="Fig 2. Allow Debugging Prompt."/>
          <p:cNvSpPr txBox="1"/>
          <p:nvPr/>
        </p:nvSpPr>
        <p:spPr>
          <a:xfrm>
            <a:off x="14410983" y="8259894"/>
            <a:ext cx="6552439"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Fig 2. Allow Debugging Prompt.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Projects overview"/>
          <p:cNvSpPr txBox="1"/>
          <p:nvPr>
            <p:ph type="title"/>
          </p:nvPr>
        </p:nvSpPr>
        <p:spPr>
          <a:xfrm>
            <a:off x="368737" y="203663"/>
            <a:ext cx="9779001" cy="1435101"/>
          </a:xfrm>
          <a:prstGeom prst="rect">
            <a:avLst/>
          </a:prstGeom>
        </p:spPr>
        <p:txBody>
          <a:bodyPr/>
          <a:lstStyle/>
          <a:p>
            <a:pPr/>
            <a:r>
              <a:t>Projects overview</a:t>
            </a:r>
          </a:p>
        </p:txBody>
      </p:sp>
      <p:sp>
        <p:nvSpPr>
          <p:cNvPr id="188" name="Android Project Structure"/>
          <p:cNvSpPr txBox="1"/>
          <p:nvPr>
            <p:ph type="body" idx="13"/>
          </p:nvPr>
        </p:nvSpPr>
        <p:spPr>
          <a:xfrm>
            <a:off x="368737" y="1426922"/>
            <a:ext cx="9779001" cy="934780"/>
          </a:xfrm>
          <a:prstGeom prst="rect">
            <a:avLst/>
          </a:prstGeom>
          <a:extLst>
            <a:ext uri="{C572A759-6A51-4108-AA02-DFA0A04FC94B}">
              <ma14:wrappingTextBoxFlag xmlns:ma14="http://schemas.microsoft.com/office/mac/drawingml/2011/main" val="1"/>
            </a:ext>
          </a:extLst>
        </p:spPr>
        <p:txBody>
          <a:bodyPr/>
          <a:lstStyle/>
          <a:p>
            <a:pPr/>
            <a:r>
              <a:t>Android Project Structure</a:t>
            </a:r>
          </a:p>
        </p:txBody>
      </p:sp>
      <p:sp>
        <p:nvSpPr>
          <p:cNvPr id="189" name="manifests :…"/>
          <p:cNvSpPr txBox="1"/>
          <p:nvPr>
            <p:ph type="body" idx="1"/>
          </p:nvPr>
        </p:nvSpPr>
        <p:spPr>
          <a:xfrm>
            <a:off x="253285" y="2538758"/>
            <a:ext cx="16353901" cy="10955280"/>
          </a:xfrm>
          <a:prstGeom prst="rect">
            <a:avLst/>
          </a:prstGeom>
        </p:spPr>
        <p:txBody>
          <a:bodyPr/>
          <a:lstStyle/>
          <a:p>
            <a:pPr marL="320040" indent="-320040" defTabSz="1755604">
              <a:spcBef>
                <a:spcPts val="1800"/>
              </a:spcBef>
              <a:defRPr sz="2520"/>
            </a:pPr>
            <a:r>
              <a:t>manifests :</a:t>
            </a:r>
          </a:p>
          <a:p>
            <a:pPr marL="0" indent="0" defTabSz="1755604">
              <a:spcBef>
                <a:spcPts val="0"/>
              </a:spcBef>
              <a:buSzTx/>
              <a:buNone/>
              <a:defRPr sz="2520"/>
            </a:pPr>
            <a:r>
              <a:t>Contains the AndroidManifest.xml file.</a:t>
            </a:r>
          </a:p>
          <a:p>
            <a:pPr marL="320040" indent="-320040" defTabSz="1755604">
              <a:spcBef>
                <a:spcPts val="1800"/>
              </a:spcBef>
              <a:defRPr sz="2520"/>
            </a:pPr>
            <a:r>
              <a:t>java :</a:t>
            </a:r>
          </a:p>
          <a:p>
            <a:pPr marL="0" indent="0" defTabSz="1755604">
              <a:spcBef>
                <a:spcPts val="0"/>
              </a:spcBef>
              <a:buSzTx/>
              <a:buNone/>
              <a:defRPr sz="2520"/>
            </a:pPr>
            <a:r>
              <a:t>Contains the Java source code files, separated by package names, including JUnit test code.</a:t>
            </a:r>
          </a:p>
          <a:p>
            <a:pPr marL="0" indent="0" defTabSz="1755604">
              <a:spcBef>
                <a:spcPts val="0"/>
              </a:spcBef>
              <a:buSzTx/>
              <a:buNone/>
              <a:defRPr sz="2520"/>
            </a:pPr>
          </a:p>
          <a:p>
            <a:pPr marL="320040" indent="-320040" defTabSz="1755604">
              <a:spcBef>
                <a:spcPts val="0"/>
              </a:spcBef>
              <a:defRPr sz="2520"/>
            </a:pPr>
            <a:r>
              <a:t>res/drawable :</a:t>
            </a:r>
          </a:p>
          <a:p>
            <a:pPr marL="0" indent="0" defTabSz="1755604">
              <a:spcBef>
                <a:spcPts val="0"/>
              </a:spcBef>
              <a:buSzTx/>
              <a:buNone/>
              <a:defRPr sz="2520"/>
            </a:pPr>
            <a:r>
              <a:t>Contains bitmap files (eg. png, jpeg), 9-Patch images (stretchable and repeatable images), and drawable shapes (xml).</a:t>
            </a:r>
          </a:p>
          <a:p>
            <a:pPr marL="0" indent="0" defTabSz="1755604">
              <a:spcBef>
                <a:spcPts val="0"/>
              </a:spcBef>
              <a:buSzTx/>
              <a:buNone/>
              <a:defRPr sz="2520"/>
            </a:pPr>
          </a:p>
          <a:p>
            <a:pPr marL="320040" indent="-320040" defTabSz="1755604">
              <a:spcBef>
                <a:spcPts val="0"/>
              </a:spcBef>
              <a:defRPr sz="2520"/>
            </a:pPr>
            <a:r>
              <a:t>res/layout :</a:t>
            </a:r>
          </a:p>
          <a:p>
            <a:pPr marL="0" indent="0" defTabSz="1755604">
              <a:spcBef>
                <a:spcPts val="0"/>
              </a:spcBef>
              <a:buSzTx/>
              <a:buNone/>
              <a:defRPr sz="2520"/>
            </a:pPr>
            <a:r>
              <a:t>Contains XML screen layout files that can be linked to Activities or other components of your application. The layout files are referenced by its filename, while the each component inside the layout can be referenced by their respective ids.</a:t>
            </a:r>
          </a:p>
          <a:p>
            <a:pPr marL="0" indent="0" defTabSz="1755604">
              <a:spcBef>
                <a:spcPts val="0"/>
              </a:spcBef>
              <a:buSzTx/>
              <a:buNone/>
              <a:defRPr sz="2520"/>
            </a:pPr>
          </a:p>
          <a:p>
            <a:pPr marL="320040" indent="-320040" defTabSz="1755604">
              <a:spcBef>
                <a:spcPts val="0"/>
              </a:spcBef>
              <a:defRPr sz="2520"/>
            </a:pPr>
            <a:r>
              <a:t>res/menu :</a:t>
            </a:r>
          </a:p>
          <a:p>
            <a:pPr marL="0" indent="0" defTabSz="1755604">
              <a:spcBef>
                <a:spcPts val="0"/>
              </a:spcBef>
              <a:buSzTx/>
              <a:buNone/>
              <a:defRPr sz="2520"/>
            </a:pPr>
            <a:r>
              <a:t>Contains XML files for menu application.</a:t>
            </a:r>
          </a:p>
          <a:p>
            <a:pPr marL="0" indent="0" defTabSz="1755604">
              <a:spcBef>
                <a:spcPts val="0"/>
              </a:spcBef>
              <a:buSzTx/>
              <a:buNone/>
              <a:defRPr sz="2520"/>
            </a:pPr>
          </a:p>
          <a:p>
            <a:pPr marL="320040" indent="-320040" defTabSz="1755604">
              <a:spcBef>
                <a:spcPts val="0"/>
              </a:spcBef>
              <a:defRPr sz="2520"/>
            </a:pPr>
            <a:r>
              <a:t>res/mipmap : </a:t>
            </a:r>
          </a:p>
          <a:p>
            <a:pPr marL="0" indent="0" defTabSz="1755604">
              <a:spcBef>
                <a:spcPts val="0"/>
              </a:spcBef>
              <a:buSzTx/>
              <a:buNone/>
              <a:defRPr sz="2520"/>
            </a:pPr>
            <a:r>
              <a:t>Contains your app-launcher icons (icon displayed on the home screen) for various screen resolutions.</a:t>
            </a:r>
          </a:p>
          <a:p>
            <a:pPr marL="0" indent="0" defTabSz="1755604">
              <a:spcBef>
                <a:spcPts val="0"/>
              </a:spcBef>
              <a:buSzTx/>
              <a:buNone/>
              <a:defRPr sz="2520"/>
            </a:pPr>
          </a:p>
          <a:p>
            <a:pPr marL="320040" indent="-320040" defTabSz="1755604">
              <a:spcBef>
                <a:spcPts val="0"/>
              </a:spcBef>
              <a:defRPr sz="2520"/>
            </a:pPr>
            <a:r>
              <a:t>res/values : </a:t>
            </a:r>
          </a:p>
          <a:p>
            <a:pPr marL="0" indent="0" defTabSz="1755604">
              <a:spcBef>
                <a:spcPts val="0"/>
              </a:spcBef>
              <a:buSzTx/>
              <a:buNone/>
              <a:defRPr sz="2520"/>
            </a:pPr>
            <a:r>
              <a:t>Contains XML value files for specifying colors, dimensions, strings, styles, etc. Besides for neat organization, classifying values under this directory is useful for reusability if many components of the application need to use the same value.</a:t>
            </a:r>
          </a:p>
          <a:p>
            <a:pPr marL="0" indent="0" defTabSz="1755604">
              <a:spcBef>
                <a:spcPts val="0"/>
              </a:spcBef>
              <a:buSzTx/>
              <a:buNone/>
              <a:defRPr sz="2520"/>
            </a:pPr>
          </a:p>
          <a:p>
            <a:pPr marL="320040" indent="-320040" defTabSz="1755604">
              <a:spcBef>
                <a:spcPts val="0"/>
              </a:spcBef>
              <a:defRPr sz="2520"/>
            </a:pPr>
            <a:r>
              <a:t>build.gradle (Module: app) :</a:t>
            </a:r>
          </a:p>
          <a:p>
            <a:pPr marL="0" indent="0" defTabSz="1755604">
              <a:spcBef>
                <a:spcPts val="0"/>
              </a:spcBef>
              <a:buSzTx/>
              <a:buNone/>
              <a:defRPr sz="2520"/>
            </a:pPr>
            <a:r>
              <a:t>Allows us to customise properties for build system, specific to the module app. It will override default build settings used by the manifest. You will usually add dependency libraries specific to your application here as well.</a:t>
            </a:r>
          </a:p>
          <a:p>
            <a:pPr marL="0" indent="0" defTabSz="1755604">
              <a:spcBef>
                <a:spcPts val="0"/>
              </a:spcBef>
              <a:buSzTx/>
              <a:buNone/>
              <a:defRPr sz="2520"/>
            </a:pPr>
          </a:p>
        </p:txBody>
      </p:sp>
      <p:pic>
        <p:nvPicPr>
          <p:cNvPr id="190" name="Screenshot 2020-05-17 at 8.23.59 PM.png" descr="Screenshot 2020-05-17 at 8.23.59 PM.png"/>
          <p:cNvPicPr>
            <a:picLocks noChangeAspect="1"/>
          </p:cNvPicPr>
          <p:nvPr>
            <p:ph type="pic" idx="14"/>
          </p:nvPr>
        </p:nvPicPr>
        <p:blipFill>
          <a:blip r:embed="rId2">
            <a:extLst/>
          </a:blip>
          <a:srcRect l="0" t="0" r="0" b="0"/>
          <a:stretch>
            <a:fillRect/>
          </a:stretch>
        </p:blipFill>
        <p:spPr>
          <a:xfrm>
            <a:off x="16890728" y="1652587"/>
            <a:ext cx="6746951" cy="10410856"/>
          </a:xfrm>
          <a:prstGeom prst="rect">
            <a:avLst/>
          </a:prstGeom>
        </p:spPr>
      </p:pic>
      <p:sp>
        <p:nvSpPr>
          <p:cNvPr id="191" name="Application-level view of the project"/>
          <p:cNvSpPr txBox="1"/>
          <p:nvPr/>
        </p:nvSpPr>
        <p:spPr>
          <a:xfrm>
            <a:off x="16667461" y="12214689"/>
            <a:ext cx="7193408"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Application-level view of the project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Activity &amp; Layout"/>
          <p:cNvSpPr txBox="1"/>
          <p:nvPr/>
        </p:nvSpPr>
        <p:spPr>
          <a:xfrm>
            <a:off x="1009738" y="317055"/>
            <a:ext cx="11983096" cy="137838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nSpc>
                <a:spcPct val="80000"/>
              </a:lnSpc>
              <a:spcBef>
                <a:spcPts val="0"/>
              </a:spcBef>
              <a:defRPr b="1" spc="-170" sz="8500"/>
            </a:lvl1pPr>
          </a:lstStyle>
          <a:p>
            <a:pPr/>
            <a:r>
              <a:t>Activity &amp; Layout</a:t>
            </a:r>
          </a:p>
        </p:txBody>
      </p:sp>
      <p:sp>
        <p:nvSpPr>
          <p:cNvPr id="194" name="Activity class is a crucial component of an Android app.…"/>
          <p:cNvSpPr txBox="1"/>
          <p:nvPr/>
        </p:nvSpPr>
        <p:spPr>
          <a:xfrm>
            <a:off x="939535" y="1848445"/>
            <a:ext cx="22504929" cy="58039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44500" indent="-444500">
              <a:buSzPct val="123000"/>
              <a:buChar char="•"/>
            </a:pPr>
            <a:r>
              <a:t>Activity class is a crucial component of an Android app.</a:t>
            </a:r>
          </a:p>
          <a:p>
            <a:pPr marL="444500" indent="-444500">
              <a:buSzPct val="123000"/>
              <a:buChar char="•"/>
            </a:pPr>
            <a:r>
              <a:t>The mobile-app experience differs from its desktop counterpart.</a:t>
            </a:r>
          </a:p>
          <a:p>
            <a:pPr marL="444500" indent="-444500">
              <a:buSzPct val="123000"/>
              <a:buChar char="•"/>
            </a:pPr>
            <a:r>
              <a:t>User journey often begins non-deterministically</a:t>
            </a:r>
          </a:p>
          <a:p>
            <a:pPr marL="444500" indent="-444500">
              <a:buSzPct val="123000"/>
              <a:buChar char="•"/>
            </a:pPr>
            <a:r>
              <a:t>An activity provides the window in which the app draws its UI.</a:t>
            </a:r>
          </a:p>
          <a:p>
            <a:pPr marL="444500" indent="-444500">
              <a:buSzPct val="123000"/>
              <a:buChar char="•"/>
            </a:pPr>
            <a:r>
              <a:t>Activities work together to form a cohesive user experience in an app.</a:t>
            </a:r>
          </a:p>
          <a:p>
            <a:pPr marL="444500" indent="-444500">
              <a:buSzPct val="123000"/>
              <a:buChar char="•"/>
            </a:pPr>
            <a:r>
              <a:t>Each activity is only loosely bound to the other activities.</a:t>
            </a:r>
          </a:p>
          <a:p>
            <a:pPr marL="444500" indent="-444500">
              <a:buSzPct val="123000"/>
              <a:buChar char="•"/>
            </a:pPr>
            <a:r>
              <a:t>You must register information about them in the app’s manifest, and you must manage activity lifecycles appropriately.</a:t>
            </a:r>
          </a:p>
        </p:txBody>
      </p:sp>
      <p:sp>
        <p:nvSpPr>
          <p:cNvPr id="195" name="Fig1. Declaring Activity In Manifest."/>
          <p:cNvSpPr txBox="1"/>
          <p:nvPr/>
        </p:nvSpPr>
        <p:spPr>
          <a:xfrm>
            <a:off x="3192702" y="12612508"/>
            <a:ext cx="7103619"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Fig1. Declaring Activity In Manifest.</a:t>
            </a:r>
          </a:p>
        </p:txBody>
      </p:sp>
      <p:pic>
        <p:nvPicPr>
          <p:cNvPr id="196" name="Screenshot 2020-05-17 at 9.21.59 PM.png" descr="Screenshot 2020-05-17 at 9.21.59 PM.png"/>
          <p:cNvPicPr>
            <a:picLocks noChangeAspect="1"/>
          </p:cNvPicPr>
          <p:nvPr/>
        </p:nvPicPr>
        <p:blipFill>
          <a:blip r:embed="rId2">
            <a:extLst/>
          </a:blip>
          <a:stretch>
            <a:fillRect/>
          </a:stretch>
        </p:blipFill>
        <p:spPr>
          <a:xfrm>
            <a:off x="1485887" y="8104235"/>
            <a:ext cx="9752967" cy="4056545"/>
          </a:xfrm>
          <a:prstGeom prst="rect">
            <a:avLst/>
          </a:prstGeom>
          <a:ln w="12700">
            <a:miter lim="400000"/>
          </a:ln>
        </p:spPr>
      </p:pic>
      <p:pic>
        <p:nvPicPr>
          <p:cNvPr id="197" name="Screenshot 2020-05-17 at 9.21.27 PM.png" descr="Screenshot 2020-05-17 at 9.21.27 PM.png"/>
          <p:cNvPicPr>
            <a:picLocks noChangeAspect="1"/>
          </p:cNvPicPr>
          <p:nvPr/>
        </p:nvPicPr>
        <p:blipFill>
          <a:blip r:embed="rId3">
            <a:extLst/>
          </a:blip>
          <a:stretch>
            <a:fillRect/>
          </a:stretch>
        </p:blipFill>
        <p:spPr>
          <a:xfrm>
            <a:off x="11487732" y="8104235"/>
            <a:ext cx="12326453" cy="2881509"/>
          </a:xfrm>
          <a:prstGeom prst="rect">
            <a:avLst/>
          </a:prstGeom>
          <a:ln w="12700">
            <a:miter lim="400000"/>
          </a:ln>
        </p:spPr>
      </p:pic>
      <p:sp>
        <p:nvSpPr>
          <p:cNvPr id="198" name="Fig2. Declaring Activity As Launcher"/>
          <p:cNvSpPr txBox="1"/>
          <p:nvPr/>
        </p:nvSpPr>
        <p:spPr>
          <a:xfrm>
            <a:off x="14564318" y="12612508"/>
            <a:ext cx="7276530"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Fig2. Declaring Activity As Launcher</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Laptop-Android-2019.jpg" descr="Laptop-Android-2019.jpg"/>
          <p:cNvPicPr>
            <a:picLocks noChangeAspect="1"/>
          </p:cNvPicPr>
          <p:nvPr>
            <p:ph type="pic" idx="13"/>
          </p:nvPr>
        </p:nvPicPr>
        <p:blipFill>
          <a:blip r:embed="rId2">
            <a:extLst/>
          </a:blip>
          <a:srcRect l="5555" t="0" r="5555" b="0"/>
          <a:stretch>
            <a:fillRect/>
          </a:stretch>
        </p:blipFill>
        <p:spPr>
          <a:xfrm>
            <a:off x="0" y="0"/>
            <a:ext cx="24384000" cy="13716000"/>
          </a:xfrm>
          <a:prstGeom prst="rect">
            <a:avLst/>
          </a:prstGeom>
        </p:spPr>
      </p:pic>
      <p:sp>
        <p:nvSpPr>
          <p:cNvPr id="201" name="Enough Theory Let’s Code"/>
          <p:cNvSpPr txBox="1"/>
          <p:nvPr>
            <p:ph type="title"/>
          </p:nvPr>
        </p:nvSpPr>
        <p:spPr>
          <a:xfrm>
            <a:off x="761878" y="9065011"/>
            <a:ext cx="21971001" cy="4650185"/>
          </a:xfrm>
          <a:prstGeom prst="rect">
            <a:avLst/>
          </a:prstGeom>
        </p:spPr>
        <p:txBody>
          <a:bodyPr/>
          <a:lstStyle>
            <a:lvl1pPr>
              <a:defRPr>
                <a:solidFill>
                  <a:srgbClr val="15D38A"/>
                </a:solidFill>
              </a:defRPr>
            </a:lvl1pPr>
          </a:lstStyle>
          <a:p>
            <a:pPr/>
            <a:r>
              <a:t>Enough Theory Let’s Code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500"/>
          </a:spcBef>
          <a:spcAft>
            <a:spcPts val="0"/>
          </a:spcAft>
          <a:buClrTx/>
          <a:buSzTx/>
          <a:buFontTx/>
          <a:buNone/>
          <a:tabLst/>
          <a:defRPr b="0" baseline="0" cap="none" i="0" spc="0" strike="noStrike" sz="35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