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8503" r:id="rId2"/>
    <p:sldId id="3320" r:id="rId3"/>
    <p:sldId id="3400" r:id="rId4"/>
    <p:sldId id="8487" r:id="rId5"/>
    <p:sldId id="8498" r:id="rId6"/>
    <p:sldId id="3537" r:id="rId7"/>
    <p:sldId id="8500" r:id="rId8"/>
    <p:sldId id="2220" r:id="rId9"/>
    <p:sldId id="2211" r:id="rId10"/>
    <p:sldId id="3582" r:id="rId11"/>
    <p:sldId id="1953" r:id="rId12"/>
    <p:sldId id="2238" r:id="rId13"/>
    <p:sldId id="2246" r:id="rId14"/>
    <p:sldId id="3472" r:id="rId15"/>
    <p:sldId id="2219" r:id="rId16"/>
    <p:sldId id="2239" r:id="rId17"/>
    <p:sldId id="1915" r:id="rId18"/>
    <p:sldId id="2240" r:id="rId19"/>
    <p:sldId id="2241" r:id="rId20"/>
    <p:sldId id="2658" r:id="rId21"/>
    <p:sldId id="3464" r:id="rId22"/>
    <p:sldId id="1936" r:id="rId23"/>
    <p:sldId id="1937" r:id="rId24"/>
    <p:sldId id="4633" r:id="rId25"/>
    <p:sldId id="4634" r:id="rId26"/>
    <p:sldId id="1940" r:id="rId27"/>
    <p:sldId id="8497" r:id="rId28"/>
    <p:sldId id="3465" r:id="rId29"/>
    <p:sldId id="3583" r:id="rId30"/>
    <p:sldId id="8471" r:id="rId31"/>
    <p:sldId id="1941" r:id="rId32"/>
    <p:sldId id="3466" r:id="rId33"/>
    <p:sldId id="3584" r:id="rId34"/>
    <p:sldId id="3585" r:id="rId35"/>
    <p:sldId id="3586" r:id="rId36"/>
    <p:sldId id="4643" r:id="rId37"/>
    <p:sldId id="3473" r:id="rId38"/>
    <p:sldId id="3576" r:id="rId39"/>
    <p:sldId id="8490" r:id="rId40"/>
    <p:sldId id="8491" r:id="rId41"/>
    <p:sldId id="8493" r:id="rId42"/>
    <p:sldId id="8492" r:id="rId43"/>
    <p:sldId id="3574" r:id="rId44"/>
    <p:sldId id="3468" r:id="rId45"/>
    <p:sldId id="1942" r:id="rId46"/>
    <p:sldId id="3435" r:id="rId47"/>
    <p:sldId id="4639" r:id="rId48"/>
    <p:sldId id="3580" r:id="rId49"/>
    <p:sldId id="3377" r:id="rId50"/>
    <p:sldId id="3579" r:id="rId51"/>
    <p:sldId id="4640" r:id="rId52"/>
    <p:sldId id="8501" r:id="rId53"/>
    <p:sldId id="8496" r:id="rId54"/>
    <p:sldId id="8495" r:id="rId55"/>
    <p:sldId id="1583" r:id="rId56"/>
    <p:sldId id="8502" r:id="rId57"/>
    <p:sldId id="8489" r:id="rId58"/>
    <p:sldId id="1723" r:id="rId59"/>
    <p:sldId id="1697" r:id="rId60"/>
    <p:sldId id="169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285D0A-D855-41EC-BDC4-FD34E94F727D}"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0A2BA4F8-E32D-4DF8-B872-2058CBEDACC9}">
      <dgm:prSet phldrT="[Text]" custT="1"/>
      <dgm:spPr>
        <a:solidFill>
          <a:srgbClr val="0078D4"/>
        </a:solidFill>
        <a:ln w="9525" cap="flat" cmpd="sng" algn="ctr">
          <a:noFill/>
          <a:prstDash val="solid"/>
          <a:headEnd type="none" w="med" len="med"/>
          <a:tailEnd type="none" w="med" len="med"/>
        </a:ln>
        <a:effectLst/>
      </dgm:spPr>
      <dgm:t>
        <a:bodyPr rot="0" spcFirstLastPara="0" vertOverflow="overflow" horzOverflow="overflow" vert="horz" wrap="square" lIns="186521" tIns="149217" rIns="186521" bIns="149217" numCol="1" spcCol="0" rtlCol="0" fromWordArt="0" anchor="t" anchorCtr="0" forceAA="0" compatLnSpc="1">
          <a:prstTxWarp prst="textNoShape">
            <a:avLst/>
          </a:prstTxWarp>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2800" b="1" i="0" u="none" strike="noStrike" kern="1200" cap="none" spc="0" normalizeH="0" baseline="0" dirty="0">
              <a:ln>
                <a:noFill/>
              </a:ln>
              <a:solidFill>
                <a:prstClr val="white"/>
              </a:solidFill>
              <a:effectLst/>
              <a:uLnTx/>
              <a:uFillTx/>
              <a:latin typeface="Segoe UI Light" panose="020B0502040204020203" pitchFamily="34" charset="0"/>
              <a:ea typeface="+mn-ea"/>
              <a:cs typeface="Segoe UI Light" panose="020B0502040204020203" pitchFamily="34" charset="0"/>
            </a:rPr>
            <a:t>Core Engine</a:t>
          </a:r>
        </a:p>
        <a:p>
          <a:pPr marL="0" marR="0" lvl="0" indent="0" algn="ctr" defTabSz="932597" rtl="0" eaLnBrk="1" fontAlgn="auto" latinLnBrk="0" hangingPunct="1">
            <a:lnSpc>
              <a:spcPct val="90000"/>
            </a:lnSpc>
            <a:spcBef>
              <a:spcPts val="0"/>
            </a:spcBef>
            <a:spcAft>
              <a:spcPts val="612"/>
            </a:spcAft>
            <a:buClrTx/>
            <a:buSzTx/>
            <a:buFontTx/>
            <a:buNone/>
            <a:tabLst/>
            <a:defRPr/>
          </a:pPr>
          <a:endPar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Scale through streaming</a:t>
          </a:r>
        </a:p>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Multiple runtimes (Scale Up/Scale Out) single artifact</a:t>
          </a:r>
        </a:p>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Intelligent transforms (by example, </a:t>
          </a:r>
          <a:r>
            <a:rPr kumimoji="0" lang="en-US" sz="1600" b="0" i="0" u="none" strike="noStrike" kern="1200" cap="none" spc="0" normalizeH="0" baseline="0" dirty="0" err="1">
              <a:ln>
                <a:noFill/>
              </a:ln>
              <a:solidFill>
                <a:prstClr val="white"/>
              </a:solidFill>
              <a:effectLst/>
              <a:uLnTx/>
              <a:uFillTx/>
              <a:latin typeface="Segoe UI" panose="020B0502040204020203" pitchFamily="34" charset="0"/>
              <a:ea typeface="+mn-ea"/>
              <a:cs typeface="Segoe UI" panose="020B0502040204020203" pitchFamily="34" charset="0"/>
            </a:rPr>
            <a:t>autoSplit</a:t>
          </a: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 autojoin, fuzzy grouping, …)</a:t>
          </a:r>
        </a:p>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Smart file reading</a:t>
          </a:r>
        </a:p>
      </dgm:t>
    </dgm:pt>
    <dgm:pt modelId="{5DB654AF-9CD8-47B2-90E5-30A77DDB5F0F}" type="parTrans" cxnId="{B9CE4611-D57B-4E57-B45F-152D449B3D34}">
      <dgm:prSet/>
      <dgm:spPr/>
      <dgm:t>
        <a:bodyPr/>
        <a:lstStyle/>
        <a:p>
          <a:endParaRPr lang="en-US"/>
        </a:p>
      </dgm:t>
    </dgm:pt>
    <dgm:pt modelId="{DF27E647-7628-46EF-AA89-28369CDF90D1}" type="sibTrans" cxnId="{B9CE4611-D57B-4E57-B45F-152D449B3D34}">
      <dgm:prSet/>
      <dgm:spPr/>
      <dgm:t>
        <a:bodyPr/>
        <a:lstStyle/>
        <a:p>
          <a:endParaRPr lang="en-US"/>
        </a:p>
      </dgm:t>
    </dgm:pt>
    <dgm:pt modelId="{50D16EB7-8384-4557-8D97-69030297E967}" type="pres">
      <dgm:prSet presAssocID="{96285D0A-D855-41EC-BDC4-FD34E94F727D}" presName="Name0" presStyleCnt="0">
        <dgm:presLayoutVars>
          <dgm:chPref val="1"/>
          <dgm:dir/>
          <dgm:animOne val="branch"/>
          <dgm:animLvl val="lvl"/>
          <dgm:resizeHandles/>
        </dgm:presLayoutVars>
      </dgm:prSet>
      <dgm:spPr/>
    </dgm:pt>
    <dgm:pt modelId="{826FD073-DF20-4403-99F5-B142C0E2B0E0}" type="pres">
      <dgm:prSet presAssocID="{0A2BA4F8-E32D-4DF8-B872-2058CBEDACC9}" presName="vertOne" presStyleCnt="0"/>
      <dgm:spPr/>
    </dgm:pt>
    <dgm:pt modelId="{7B90D662-8C2E-4D09-85B2-82C4E3319067}" type="pres">
      <dgm:prSet presAssocID="{0A2BA4F8-E32D-4DF8-B872-2058CBEDACC9}" presName="txOne" presStyleLbl="node0" presStyleIdx="0" presStyleCnt="1" custScaleX="100176" custScaleY="99548" custLinFactNeighborX="10" custLinFactNeighborY="-10">
        <dgm:presLayoutVars>
          <dgm:chPref val="3"/>
        </dgm:presLayoutVars>
      </dgm:prSet>
      <dgm:spPr>
        <a:xfrm>
          <a:off x="12005" y="148"/>
          <a:ext cx="11777771" cy="2595809"/>
        </a:xfrm>
        <a:prstGeom prst="roundRect">
          <a:avLst>
            <a:gd name="adj" fmla="val 10000"/>
          </a:avLst>
        </a:prstGeom>
      </dgm:spPr>
    </dgm:pt>
    <dgm:pt modelId="{38EE894D-CB73-4DDF-B873-C4E853839A9D}" type="pres">
      <dgm:prSet presAssocID="{0A2BA4F8-E32D-4DF8-B872-2058CBEDACC9}" presName="horzOne" presStyleCnt="0"/>
      <dgm:spPr/>
    </dgm:pt>
  </dgm:ptLst>
  <dgm:cxnLst>
    <dgm:cxn modelId="{B9CE4611-D57B-4E57-B45F-152D449B3D34}" srcId="{96285D0A-D855-41EC-BDC4-FD34E94F727D}" destId="{0A2BA4F8-E32D-4DF8-B872-2058CBEDACC9}" srcOrd="0" destOrd="0" parTransId="{5DB654AF-9CD8-47B2-90E5-30A77DDB5F0F}" sibTransId="{DF27E647-7628-46EF-AA89-28369CDF90D1}"/>
    <dgm:cxn modelId="{32B12BA4-9F21-43F9-B952-68595617598C}" type="presOf" srcId="{0A2BA4F8-E32D-4DF8-B872-2058CBEDACC9}" destId="{7B90D662-8C2E-4D09-85B2-82C4E3319067}" srcOrd="0" destOrd="0" presId="urn:microsoft.com/office/officeart/2005/8/layout/hierarchy4"/>
    <dgm:cxn modelId="{2EE149F3-11DB-4C39-800F-7DC6D10BDD9E}" type="presOf" srcId="{96285D0A-D855-41EC-BDC4-FD34E94F727D}" destId="{50D16EB7-8384-4557-8D97-69030297E967}" srcOrd="0" destOrd="0" presId="urn:microsoft.com/office/officeart/2005/8/layout/hierarchy4"/>
    <dgm:cxn modelId="{9211EB17-242C-4264-98FF-E1263E7E9C5B}" type="presParOf" srcId="{50D16EB7-8384-4557-8D97-69030297E967}" destId="{826FD073-DF20-4403-99F5-B142C0E2B0E0}" srcOrd="0" destOrd="0" presId="urn:microsoft.com/office/officeart/2005/8/layout/hierarchy4"/>
    <dgm:cxn modelId="{442E573D-22A1-4AB4-ADC6-159E4F4342A1}" type="presParOf" srcId="{826FD073-DF20-4403-99F5-B142C0E2B0E0}" destId="{7B90D662-8C2E-4D09-85B2-82C4E3319067}" srcOrd="0" destOrd="0" presId="urn:microsoft.com/office/officeart/2005/8/layout/hierarchy4"/>
    <dgm:cxn modelId="{1EB145A3-774C-4CF0-9A7A-25E8FE4F051B}" type="presParOf" srcId="{826FD073-DF20-4403-99F5-B142C0E2B0E0}" destId="{38EE894D-CB73-4DDF-B873-C4E853839A9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0D662-8C2E-4D09-85B2-82C4E3319067}">
      <dsp:nvSpPr>
        <dsp:cNvPr id="0" name=""/>
        <dsp:cNvSpPr/>
      </dsp:nvSpPr>
      <dsp:spPr>
        <a:xfrm>
          <a:off x="2271" y="4943"/>
          <a:ext cx="11555743" cy="2278397"/>
        </a:xfrm>
        <a:prstGeom prst="roundRect">
          <a:avLst>
            <a:gd name="adj" fmla="val 10000"/>
          </a:avLst>
        </a:prstGeom>
        <a:solidFill>
          <a:srgbClr val="0078D4"/>
        </a:solidFill>
        <a:ln w="9525" cap="flat" cmpd="sng" algn="ctr">
          <a:noFill/>
          <a:prstDash val="solid"/>
          <a:miter lim="800000"/>
          <a:headEnd type="none" w="med" len="med"/>
          <a:tailEnd type="none" w="med" len="med"/>
        </a:ln>
        <a:effectLst/>
      </dsp:spPr>
      <dsp:style>
        <a:lnRef idx="2">
          <a:scrgbClr r="0" g="0" b="0"/>
        </a:lnRef>
        <a:fillRef idx="1">
          <a:scrgbClr r="0" g="0" b="0"/>
        </a:fillRef>
        <a:effectRef idx="0">
          <a:scrgbClr r="0" g="0" b="0"/>
        </a:effectRef>
        <a:fontRef idx="minor">
          <a:schemeClr val="lt1"/>
        </a:fontRef>
      </dsp:style>
      <dsp:txBody>
        <a:bodyPr rot="0" spcFirstLastPara="0" vertOverflow="overflow" horzOverflow="overflow" vert="horz" wrap="square" lIns="186521" tIns="149217" rIns="186521" bIns="149217" numCol="1" spcCol="1270" rtlCol="0" fromWordArt="0" anchor="t" anchorCtr="0" forceAA="0" compatLnSpc="1">
          <a:prstTxWarp prst="textNoShape">
            <a:avLst/>
          </a:prstTxWarp>
          <a:noAutofit/>
        </a:bodyPr>
        <a:lstStyle/>
        <a:p>
          <a:pPr marL="0" marR="0" lvl="0" indent="0" algn="ctr" defTabSz="932597" rtl="0" eaLnBrk="1" fontAlgn="auto" latinLnBrk="0" hangingPunct="1">
            <a:lnSpc>
              <a:spcPct val="90000"/>
            </a:lnSpc>
            <a:spcBef>
              <a:spcPct val="0"/>
            </a:spcBef>
            <a:spcAft>
              <a:spcPts val="612"/>
            </a:spcAft>
            <a:buClrTx/>
            <a:buSzTx/>
            <a:buFontTx/>
            <a:buNone/>
            <a:tabLst/>
            <a:defRPr/>
          </a:pPr>
          <a:r>
            <a:rPr kumimoji="0" lang="en-US" sz="2800" b="1" i="0" u="none" strike="noStrike" kern="1200" cap="none" spc="0" normalizeH="0" baseline="0" dirty="0">
              <a:ln>
                <a:noFill/>
              </a:ln>
              <a:solidFill>
                <a:prstClr val="white"/>
              </a:solidFill>
              <a:effectLst/>
              <a:uLnTx/>
              <a:uFillTx/>
              <a:latin typeface="Segoe UI Light" panose="020B0502040204020203" pitchFamily="34" charset="0"/>
              <a:ea typeface="+mn-ea"/>
              <a:cs typeface="Segoe UI Light" panose="020B0502040204020203" pitchFamily="34" charset="0"/>
            </a:rPr>
            <a:t>Core Engine</a:t>
          </a:r>
        </a:p>
        <a:p>
          <a:pPr marL="0" marR="0" lvl="0" indent="0" algn="ctr" defTabSz="932597" rtl="0" eaLnBrk="1" fontAlgn="auto" latinLnBrk="0" hangingPunct="1">
            <a:lnSpc>
              <a:spcPct val="90000"/>
            </a:lnSpc>
            <a:spcBef>
              <a:spcPct val="0"/>
            </a:spcBef>
            <a:spcAft>
              <a:spcPts val="612"/>
            </a:spcAft>
            <a:buClrTx/>
            <a:buSzTx/>
            <a:buFontTx/>
            <a:buNone/>
            <a:tabLst/>
            <a:defRPr/>
          </a:pPr>
          <a:endPar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ctr" defTabSz="932597" rtl="0" eaLnBrk="1" fontAlgn="auto" latinLnBrk="0" hangingPunct="1">
            <a:lnSpc>
              <a:spcPct val="90000"/>
            </a:lnSpc>
            <a:spcBef>
              <a:spcPct val="0"/>
            </a:spcBef>
            <a:spcAft>
              <a:spcPts val="612"/>
            </a:spcAft>
            <a:buClrTx/>
            <a:buSzTx/>
            <a:buFontTx/>
            <a:buNone/>
            <a:tabLst/>
            <a:defRPr/>
          </a:pP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Scale through streaming</a:t>
          </a:r>
        </a:p>
        <a:p>
          <a:pPr marL="0" marR="0" lvl="0" indent="0" algn="ctr" defTabSz="932597" rtl="0" eaLnBrk="1" fontAlgn="auto" latinLnBrk="0" hangingPunct="1">
            <a:lnSpc>
              <a:spcPct val="90000"/>
            </a:lnSpc>
            <a:spcBef>
              <a:spcPct val="0"/>
            </a:spcBef>
            <a:spcAft>
              <a:spcPts val="612"/>
            </a:spcAft>
            <a:buClrTx/>
            <a:buSzTx/>
            <a:buFontTx/>
            <a:buNone/>
            <a:tabLst/>
            <a:defRPr/>
          </a:pP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Multiple runtimes (Scale Up/Scale Out) single artifact</a:t>
          </a:r>
        </a:p>
        <a:p>
          <a:pPr marL="0" marR="0" lvl="0" indent="0" algn="ctr" defTabSz="932597" rtl="0" eaLnBrk="1" fontAlgn="auto" latinLnBrk="0" hangingPunct="1">
            <a:lnSpc>
              <a:spcPct val="90000"/>
            </a:lnSpc>
            <a:spcBef>
              <a:spcPct val="0"/>
            </a:spcBef>
            <a:spcAft>
              <a:spcPts val="612"/>
            </a:spcAft>
            <a:buClrTx/>
            <a:buSzTx/>
            <a:buFontTx/>
            <a:buNone/>
            <a:tabLst/>
            <a:defRPr/>
          </a:pP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Intelligent transforms (by example, </a:t>
          </a:r>
          <a:r>
            <a:rPr kumimoji="0" lang="en-US" sz="1600" b="0" i="0" u="none" strike="noStrike" kern="1200" cap="none" spc="0" normalizeH="0" baseline="0" dirty="0" err="1">
              <a:ln>
                <a:noFill/>
              </a:ln>
              <a:solidFill>
                <a:prstClr val="white"/>
              </a:solidFill>
              <a:effectLst/>
              <a:uLnTx/>
              <a:uFillTx/>
              <a:latin typeface="Segoe UI" panose="020B0502040204020203" pitchFamily="34" charset="0"/>
              <a:ea typeface="+mn-ea"/>
              <a:cs typeface="Segoe UI" panose="020B0502040204020203" pitchFamily="34" charset="0"/>
            </a:rPr>
            <a:t>autoSplit</a:t>
          </a: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 autojoin, fuzzy grouping, …)</a:t>
          </a:r>
        </a:p>
        <a:p>
          <a:pPr marL="0" marR="0" lvl="0" indent="0" algn="ctr" defTabSz="932597" rtl="0" eaLnBrk="1" fontAlgn="auto" latinLnBrk="0" hangingPunct="1">
            <a:lnSpc>
              <a:spcPct val="90000"/>
            </a:lnSpc>
            <a:spcBef>
              <a:spcPct val="0"/>
            </a:spcBef>
            <a:spcAft>
              <a:spcPts val="612"/>
            </a:spcAft>
            <a:buClrTx/>
            <a:buSzTx/>
            <a:buFontTx/>
            <a:buNone/>
            <a:tabLst/>
            <a:defRPr/>
          </a:pPr>
          <a:r>
            <a:rPr kumimoji="0" lang="en-US" sz="16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Smart file reading</a:t>
          </a:r>
        </a:p>
      </dsp:txBody>
      <dsp:txXfrm>
        <a:off x="69003" y="71675"/>
        <a:ext cx="11422279" cy="21449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0D07F-5FEB-47E2-842E-4134AE80228A}"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FE88E-EB5B-46DB-9050-81C072073CC2}" type="slidenum">
              <a:rPr lang="en-US" smtClean="0"/>
              <a:t>‹#›</a:t>
            </a:fld>
            <a:endParaRPr lang="en-US"/>
          </a:p>
        </p:txBody>
      </p:sp>
    </p:spTree>
    <p:extLst>
      <p:ext uri="{BB962C8B-B14F-4D97-AF65-F5344CB8AC3E}">
        <p14:creationId xmlns:p14="http://schemas.microsoft.com/office/powerpoint/2010/main" val="1265926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arketplace.microsoft.com/marketplace/apps/microsoft-ads.linux-data-science-vm-ubuntu"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zure.microsoft.com/services/hdinsight/apache-spar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230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a:ea typeface="+mn-ea"/>
                <a:cs typeface="+mn-cs"/>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5/16/2019 4:55 PM</a:t>
            </a:fld>
            <a:endParaRPr kumimoji="0" lang="en-US" alt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7905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72F4EBB-2408-42A3-BC3C-009FE632A1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5915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15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72F4EBB-2408-42A3-BC3C-009FE632A1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6148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72F4EBB-2408-42A3-BC3C-009FE632A1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0608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Machine Learning Services empowers you to bring AI to everyone with an end-to-end, scalable, trusted platform.</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Boost your data science productivity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Python pip-installable extensions for Azure Machine Learning that enable data scientists to build and deploy machine learning and deep learning models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Now available for Computer Vision, Text Analytics and Time-Series Forecasting.</a:t>
            </a:r>
          </a:p>
          <a:p>
            <a:endParaRPr lang="en-US" dirty="0"/>
          </a:p>
          <a:p>
            <a:r>
              <a:rPr lang="en-US" sz="1200" b="1" i="0" kern="1200" dirty="0">
                <a:solidFill>
                  <a:schemeClr val="tx1"/>
                </a:solidFill>
                <a:effectLst/>
                <a:latin typeface="+mn-lt"/>
                <a:ea typeface="+mn-ea"/>
                <a:cs typeface="+mn-cs"/>
              </a:rPr>
              <a:t>Increase your rate of experimentation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Rapidly prototype on your desktop, then easily scale up on virtual machines or scale out using Spark clusters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Proactively manage model performance, identify the best model, and promote it using data-driven insights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Collaborate and share solutions using popular Git repositories.</a:t>
            </a:r>
          </a:p>
          <a:p>
            <a:endParaRPr lang="en-US" dirty="0"/>
          </a:p>
          <a:p>
            <a:r>
              <a:rPr lang="en-US" sz="1200" b="1" i="0" kern="1200" dirty="0">
                <a:solidFill>
                  <a:schemeClr val="tx1"/>
                </a:solidFill>
                <a:effectLst/>
                <a:latin typeface="+mn-lt"/>
                <a:ea typeface="+mn-ea"/>
                <a:cs typeface="+mn-cs"/>
              </a:rPr>
              <a:t>Deploy and manage your models everywhere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Docker containers to deploy models into production faster in the cloud, on-premises, or at the edge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Promote your best performing models into production and retrain them when their performance degrades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Azure Machine Learning Services are built with your needs in mind, providing: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GPU-enabled virtual machines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Low-latency predictions at scale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Integration with popular Python IDEs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Role-based access controls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Model versioning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Automated model retraining</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(Optional: other services)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Azure Machine Learning Workbench integrates with ONNX models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 with your ONNX models from Visual Studio Code Tools for AI.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Build deep learning models and call services straight from your favorite IDE easier with Azure Machine Learning services built right in.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Create a seamless developer experience across desktop, cloud, or at the edge.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AI Toolkit for Azure IoT Edge</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MMLSpark</a:t>
            </a:r>
            <a:r>
              <a:rPr lang="en-US" sz="1200" b="0" i="0" kern="1200" dirty="0">
                <a:solidFill>
                  <a:schemeClr val="tx1"/>
                </a:solidFill>
                <a:effectLst/>
                <a:latin typeface="+mn-lt"/>
                <a:ea typeface="+mn-ea"/>
                <a:cs typeface="+mn-cs"/>
              </a:rPr>
              <a:t> is an open-source Spark package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that enables you to quickly create powerful, highly-scalable predictive and analytical models for large image and text datasets by using deep learning and data science tools for Apache Spark.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Machine Learning Services seamlessly integrates with the rest of the Azure portfolio.</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&lt;Transition&gt;: Azure Machine Learning Services allows you to deploy models to many different production environments.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A76015-0069-40CB-B3C1-9C16255696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563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a:solidFill>
                  <a:schemeClr val="tx1"/>
                </a:solidFill>
                <a:effectLst/>
                <a:latin typeface="+mn-lt"/>
                <a:ea typeface="+mn-ea"/>
                <a:cs typeface="+mn-cs"/>
              </a:rPr>
              <a:t>Our approach to ML frameworks is simple. </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We give customers the flexibility to choose their deep learning framework, without getting locked one framework.</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To help with this we’ve created a community project in partnership with Facebook that allows customers to train in one framework and use another one for inference</a:t>
            </a:r>
          </a:p>
          <a:p>
            <a:r>
              <a:rPr lang="en-US" sz="1200" kern="1200">
                <a:solidFill>
                  <a:schemeClr val="tx1"/>
                </a:solidFill>
                <a:effectLst/>
                <a:latin typeface="+mn-lt"/>
                <a:ea typeface="+mn-ea"/>
                <a:cs typeface="+mn-cs"/>
              </a:rPr>
              <a:t> </a:t>
            </a:r>
          </a:p>
          <a:p>
            <a:r>
              <a:rPr lang="en-US" sz="1200" i="1" kern="1200">
                <a:solidFill>
                  <a:schemeClr val="tx1"/>
                </a:solidFill>
                <a:effectLst/>
                <a:latin typeface="+mn-lt"/>
                <a:ea typeface="+mn-ea"/>
                <a:cs typeface="+mn-cs"/>
              </a:rPr>
              <a:t>Now, let me move to the ML services on Azure</a:t>
            </a:r>
            <a:endParaRPr lang="en-US" i="1"/>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1921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a:solidFill>
                  <a:schemeClr val="tx1"/>
                </a:solidFill>
                <a:effectLst/>
                <a:latin typeface="+mn-lt"/>
                <a:ea typeface="+mn-ea"/>
                <a:cs typeface="+mn-cs"/>
              </a:rPr>
              <a:t>Our approach to ML frameworks is simple. </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We give customers the flexibility to choose their deep learning framework, without getting locked one framework.</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To help with this we’ve created a community project in partnership with Facebook that allows customers to train in one framework and use another one for inference</a:t>
            </a:r>
          </a:p>
          <a:p>
            <a:r>
              <a:rPr lang="en-US" sz="1200" kern="1200">
                <a:solidFill>
                  <a:schemeClr val="tx1"/>
                </a:solidFill>
                <a:effectLst/>
                <a:latin typeface="+mn-lt"/>
                <a:ea typeface="+mn-ea"/>
                <a:cs typeface="+mn-cs"/>
              </a:rPr>
              <a:t> </a:t>
            </a:r>
          </a:p>
          <a:p>
            <a:r>
              <a:rPr lang="en-US" sz="1200" i="1" kern="1200">
                <a:solidFill>
                  <a:schemeClr val="tx1"/>
                </a:solidFill>
                <a:effectLst/>
                <a:latin typeface="+mn-lt"/>
                <a:ea typeface="+mn-ea"/>
                <a:cs typeface="+mn-cs"/>
              </a:rPr>
              <a:t>Now, let me move to the ML services on Azure</a:t>
            </a:r>
            <a:endParaRPr lang="en-US" i="1"/>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68666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Our approach to ML frameworks is simple.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give customers the flexibility to choose their deep learning framework, without getting locked one framework.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help with this we’ve created a community project in partnership with Facebook that allows customers to train in one framework and use another one for inference</a:t>
            </a:r>
          </a:p>
          <a:p>
            <a:r>
              <a:rPr lang="en-US" sz="1200" kern="1200" dirty="0">
                <a:solidFill>
                  <a:schemeClr val="tx1"/>
                </a:solidFill>
                <a:effectLst/>
                <a:latin typeface="+mn-lt"/>
                <a:ea typeface="+mn-ea"/>
                <a:cs typeface="+mn-cs"/>
              </a:rPr>
              <a:t> </a:t>
            </a:r>
          </a:p>
          <a:p>
            <a:r>
              <a:rPr lang="en-US" sz="1200" i="1" kern="1200" dirty="0">
                <a:solidFill>
                  <a:schemeClr val="tx1"/>
                </a:solidFill>
                <a:effectLst/>
                <a:latin typeface="+mn-lt"/>
                <a:ea typeface="+mn-ea"/>
                <a:cs typeface="+mn-cs"/>
              </a:rPr>
              <a:t>Now, let me move to the ML services on Azure</a:t>
            </a:r>
            <a:endParaRPr lang="en-US" i="1" dirty="0"/>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8240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Our approach to ML frameworks is simple.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give customers the flexibility to choose their deep learning framework, without getting locked one framework.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help with this we’ve created a community project in partnership with Facebook that allows customers to train in one framework and use another one for inference</a:t>
            </a:r>
          </a:p>
          <a:p>
            <a:r>
              <a:rPr lang="en-US" sz="1200" kern="1200" dirty="0">
                <a:solidFill>
                  <a:schemeClr val="tx1"/>
                </a:solidFill>
                <a:effectLst/>
                <a:latin typeface="+mn-lt"/>
                <a:ea typeface="+mn-ea"/>
                <a:cs typeface="+mn-cs"/>
              </a:rPr>
              <a:t> </a:t>
            </a:r>
          </a:p>
          <a:p>
            <a:r>
              <a:rPr lang="en-US" sz="1200" i="1" kern="1200" dirty="0">
                <a:solidFill>
                  <a:schemeClr val="tx1"/>
                </a:solidFill>
                <a:effectLst/>
                <a:latin typeface="+mn-lt"/>
                <a:ea typeface="+mn-ea"/>
                <a:cs typeface="+mn-cs"/>
              </a:rPr>
              <a:t>Now, let me move to the ML services on Azure</a:t>
            </a:r>
            <a:endParaRPr lang="en-US" i="1" dirty="0"/>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54316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16520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a:solidFill>
                  <a:schemeClr val="tx1"/>
                </a:solidFill>
                <a:effectLst/>
                <a:latin typeface="+mn-lt"/>
                <a:ea typeface="+mn-ea"/>
                <a:cs typeface="+mn-cs"/>
              </a:rPr>
              <a:t>Our approach to ML frameworks is simple. </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We give customers the flexibility to choose their deep learning framework, without getting locked one framework.</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To help with this we’ve created a community project in partnership with Facebook that allows customers to train in one framework and use another one for inference</a:t>
            </a:r>
          </a:p>
          <a:p>
            <a:r>
              <a:rPr lang="en-US" sz="1200" kern="1200">
                <a:solidFill>
                  <a:schemeClr val="tx1"/>
                </a:solidFill>
                <a:effectLst/>
                <a:latin typeface="+mn-lt"/>
                <a:ea typeface="+mn-ea"/>
                <a:cs typeface="+mn-cs"/>
              </a:rPr>
              <a:t> </a:t>
            </a:r>
          </a:p>
          <a:p>
            <a:r>
              <a:rPr lang="en-US" sz="1200" i="1" kern="1200">
                <a:solidFill>
                  <a:schemeClr val="tx1"/>
                </a:solidFill>
                <a:effectLst/>
                <a:latin typeface="+mn-lt"/>
                <a:ea typeface="+mn-ea"/>
                <a:cs typeface="+mn-cs"/>
              </a:rPr>
              <a:t>Now, let me move to the ML services on Azure</a:t>
            </a:r>
            <a:endParaRPr lang="en-US" i="1"/>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83057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600"/>
              </a:spcAft>
            </a:pPr>
            <a:r>
              <a:rPr lang="en-US" sz="1200" dirty="0">
                <a:gradFill>
                  <a:gsLst>
                    <a:gs pos="2917">
                      <a:schemeClr val="tx1"/>
                    </a:gs>
                    <a:gs pos="30000">
                      <a:schemeClr val="tx1"/>
                    </a:gs>
                  </a:gsLst>
                  <a:lin ang="5400000" scaled="0"/>
                </a:gradFill>
              </a:rPr>
              <a:t>Explain the inner workings of machine learning by analyzing the ML pipeline and all involved steps </a:t>
            </a:r>
          </a:p>
          <a:p>
            <a:pPr>
              <a:lnSpc>
                <a:spcPct val="150000"/>
              </a:lnSpc>
              <a:spcAft>
                <a:spcPts val="600"/>
              </a:spcAft>
            </a:pPr>
            <a:r>
              <a:rPr lang="en-US" sz="1200" dirty="0">
                <a:gradFill>
                  <a:gsLst>
                    <a:gs pos="2917">
                      <a:schemeClr val="tx1"/>
                    </a:gs>
                    <a:gs pos="30000">
                      <a:schemeClr val="tx1"/>
                    </a:gs>
                  </a:gsLst>
                  <a:lin ang="5400000" scaled="0"/>
                </a:gradFill>
              </a:rPr>
              <a:t>Analyze global feature importance on-demand before finalizing a model for deployment </a:t>
            </a:r>
          </a:p>
          <a:p>
            <a:pPr>
              <a:lnSpc>
                <a:spcPct val="150000"/>
              </a:lnSpc>
              <a:spcAft>
                <a:spcPts val="600"/>
              </a:spcAft>
            </a:pPr>
            <a:r>
              <a:rPr lang="en-US" sz="1200" dirty="0">
                <a:gradFill>
                  <a:gsLst>
                    <a:gs pos="2917">
                      <a:schemeClr val="tx1"/>
                    </a:gs>
                    <a:gs pos="30000">
                      <a:schemeClr val="tx1"/>
                    </a:gs>
                  </a:gsLst>
                  <a:lin ang="5400000" scaled="0"/>
                </a:gradFill>
              </a:rPr>
              <a:t>Enable model explain-ability for every automated ML iteration, not just the optimal model </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920B32-6D80-4A6C-84E7-947AB57699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775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CE49D36-8E4E-4332-BFCB-3EBC396FCEC7}" type="slidenum">
              <a:rPr kumimoji="0" lang="en-US" alt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2406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r>
              <a:rPr lang="en-US" sz="1200" b="0" i="0" u="none" strike="noStrike" kern="1200">
                <a:solidFill>
                  <a:schemeClr val="tx1"/>
                </a:solidFill>
                <a:effectLst/>
                <a:latin typeface="+mn-lt"/>
                <a:ea typeface="+mn-ea"/>
                <a:cs typeface="+mn-cs"/>
              </a:rPr>
              <a:t>We have the most comprehensive AI infrastructure </a:t>
            </a:r>
          </a:p>
          <a:p>
            <a:pPr marL="171450" indent="-171450" rtl="0" fontAlgn="base">
              <a:buFont typeface="Arial" panose="020B0604020202020204" pitchFamily="34" charset="0"/>
              <a:buChar char="•"/>
            </a:pPr>
            <a:r>
              <a:rPr lang="en-US" sz="1200" b="0" i="0" u="none" strike="noStrike" kern="1200">
                <a:solidFill>
                  <a:schemeClr val="tx1"/>
                </a:solidFill>
                <a:effectLst/>
                <a:latin typeface="+mn-lt"/>
                <a:ea typeface="+mn-ea"/>
                <a:cs typeface="+mn-cs"/>
              </a:rPr>
              <a:t>From general purpose CPUs to specialized HW (FPGAs) </a:t>
            </a:r>
          </a:p>
          <a:p>
            <a:pPr marL="171450" indent="-171450" rtl="0" fontAlgn="base">
              <a:buFont typeface="Arial" panose="020B0604020202020204" pitchFamily="34" charset="0"/>
              <a:buChar char="•"/>
            </a:pPr>
            <a:r>
              <a:rPr lang="en-US" sz="1200" b="0" i="0" u="none" strike="noStrike" kern="1200">
                <a:solidFill>
                  <a:schemeClr val="tx1"/>
                </a:solidFill>
                <a:effectLst/>
                <a:latin typeface="+mn-lt"/>
                <a:ea typeface="+mn-ea"/>
                <a:cs typeface="+mn-cs"/>
              </a:rPr>
              <a:t>FPGA -&gt; lowest cost inferencing. Lower than Google’s TPUs </a:t>
            </a:r>
          </a:p>
          <a:p>
            <a:pPr marL="171450" indent="-171450" rtl="0" fontAlgn="base">
              <a:buFont typeface="Arial" panose="020B0604020202020204" pitchFamily="34" charset="0"/>
              <a:buChar char="•"/>
            </a:pPr>
            <a:r>
              <a:rPr lang="en-US" sz="1200" b="0" i="0" u="none" strike="noStrike" kern="1200">
                <a:solidFill>
                  <a:schemeClr val="tx1"/>
                </a:solidFill>
                <a:effectLst/>
                <a:latin typeface="+mn-lt"/>
                <a:ea typeface="+mn-ea"/>
                <a:cs typeface="+mn-cs"/>
              </a:rPr>
              <a:t>Most comprehensive set of GPU options so customers can choose the right one for their project. (best price/performance) </a:t>
            </a:r>
          </a:p>
          <a:p>
            <a:pPr rtl="0" fontAlgn="base"/>
            <a:r>
              <a:rPr lang="en-US" sz="1200" b="0" i="0" u="none" strike="noStrike" kern="1200">
                <a:solidFill>
                  <a:schemeClr val="tx1"/>
                </a:solidFill>
                <a:effectLst/>
                <a:latin typeface="+mn-lt"/>
                <a:ea typeface="+mn-ea"/>
                <a:cs typeface="+mn-cs"/>
              </a:rPr>
              <a:t> </a:t>
            </a:r>
          </a:p>
          <a:p>
            <a:pPr rtl="0" fontAlgn="base"/>
            <a:r>
              <a:rPr lang="en-US" sz="1200" b="0" i="0" u="none" strike="noStrike" kern="1200">
                <a:solidFill>
                  <a:schemeClr val="tx1"/>
                </a:solidFill>
                <a:effectLst/>
                <a:latin typeface="+mn-lt"/>
                <a:ea typeface="+mn-ea"/>
                <a:cs typeface="+mn-cs"/>
              </a:rPr>
              <a:t>&lt;Transition&gt; Let me move to the last part of our ML portfolio.  </a:t>
            </a:r>
          </a:p>
          <a:p>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08122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the data scientist’s inner loop of work</a:t>
            </a: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6654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the data scientist’s inner loop of work</a:t>
            </a: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4765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845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Optimized for specific chipsets (Intel?, Qualcomm, Nvidia)</a:t>
            </a:r>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6460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724" indent="-349724" defTabSz="932060">
              <a:spcBef>
                <a:spcPts val="1800"/>
              </a:spcBef>
              <a:buFont typeface="Arial" panose="020B0604020202020204" pitchFamily="34" charset="0"/>
              <a:buChar char="•"/>
              <a:defRPr/>
            </a:pPr>
            <a:r>
              <a:rPr lang="en-US" sz="900" dirty="0">
                <a:latin typeface="Calibri" panose="020F0502020204030204"/>
              </a:rPr>
              <a:t>Deploy models to Azure Kubernetes service with automatic scaling capability</a:t>
            </a:r>
          </a:p>
          <a:p>
            <a:pPr marL="349724" indent="-349724" defTabSz="932060">
              <a:spcBef>
                <a:spcPts val="1800"/>
              </a:spcBef>
              <a:buFont typeface="Arial" panose="020B0604020202020204" pitchFamily="34" charset="0"/>
              <a:buChar char="•"/>
              <a:defRPr/>
            </a:pPr>
            <a:r>
              <a:rPr lang="en-US" sz="900" dirty="0">
                <a:latin typeface="Calibri" panose="020F0502020204030204"/>
              </a:rPr>
              <a:t>Container-based hosting for improved time to market </a:t>
            </a:r>
          </a:p>
          <a:p>
            <a:pPr marL="349724" indent="-349724" defTabSz="932060">
              <a:spcBef>
                <a:spcPts val="1800"/>
              </a:spcBef>
              <a:buFont typeface="Arial" panose="020B0604020202020204" pitchFamily="34" charset="0"/>
              <a:buChar char="•"/>
              <a:defRPr/>
            </a:pPr>
            <a:r>
              <a:rPr lang="en-US" sz="900" dirty="0">
                <a:latin typeface="Calibri" panose="020F0502020204030204"/>
              </a:rPr>
              <a:t>Deploy models to the cloud, on-premises, to IoT edge and to FPGAs</a:t>
            </a:r>
          </a:p>
          <a:p>
            <a:pPr marL="349724" indent="-349724" defTabSz="932060">
              <a:spcBef>
                <a:spcPts val="1800"/>
              </a:spcBef>
              <a:buFont typeface="Arial" panose="020B0604020202020204" pitchFamily="34" charset="0"/>
              <a:buChar char="•"/>
              <a:defRPr/>
            </a:pPr>
            <a:r>
              <a:rPr lang="en-US" sz="900" dirty="0">
                <a:latin typeface="Calibri" panose="020F0502020204030204"/>
              </a:rPr>
              <a:t>Automatically optimize models to take advantage of new hardware accelerators in edge devices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9654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a:solidFill>
                  <a:schemeClr val="tx1"/>
                </a:solidFill>
                <a:effectLst/>
                <a:latin typeface="+mn-lt"/>
                <a:ea typeface="+mn-ea"/>
                <a:cs typeface="+mn-cs"/>
              </a:rPr>
              <a:t>Azure truly is the best place for Machine Learning</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Most comprehensive set of pretrained services</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Open &amp; interoperable framework approach</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Most comprehensive AI infrastructure with the lowest cost inferencing with FPGAs</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The most flexible deployment options from cloud to the edge</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It’s exciting. We should be able to win all Machine Learning engagements.</a:t>
            </a:r>
          </a:p>
          <a:p>
            <a:r>
              <a:rPr lang="en-US" sz="1200" kern="1200">
                <a:solidFill>
                  <a:schemeClr val="tx1"/>
                </a:solidFill>
                <a:effectLst/>
                <a:latin typeface="+mn-lt"/>
                <a:ea typeface="+mn-ea"/>
                <a:cs typeface="+mn-cs"/>
              </a:rPr>
              <a:t> </a:t>
            </a:r>
          </a:p>
          <a:p>
            <a:r>
              <a:rPr lang="en-US" sz="1200" i="1" kern="1200">
                <a:solidFill>
                  <a:schemeClr val="tx1"/>
                </a:solidFill>
                <a:effectLst/>
                <a:latin typeface="+mn-lt"/>
                <a:ea typeface="+mn-ea"/>
                <a:cs typeface="+mn-cs"/>
              </a:rPr>
              <a:t>Now, let’s transition to the last solution area Knowledge Mining</a:t>
            </a:r>
            <a:endParaRPr lang="en-US" i="1"/>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49</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4980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194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ABEE-72D2-4711-B507-13A06E438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989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6145" indent="-336145">
              <a:buFont typeface="Calibri" panose="020F0502020204030204" pitchFamily="34" charset="0"/>
              <a:buChar char="-"/>
            </a:pPr>
            <a:r>
              <a:rPr lang="en-US" sz="1961" i="1">
                <a:solidFill>
                  <a:srgbClr val="000000"/>
                </a:solidFill>
                <a:latin typeface="Calibri" panose="020F0502020204030204" pitchFamily="34" charset="0"/>
                <a:ea typeface="Times New Roman" panose="02020603050405020304" pitchFamily="18" charset="0"/>
              </a:rPr>
              <a:t>Intelligent Transforms</a:t>
            </a:r>
            <a:r>
              <a:rPr lang="en-US" sz="1961">
                <a:solidFill>
                  <a:srgbClr val="000000"/>
                </a:solidFill>
                <a:latin typeface="Calibri" panose="020F0502020204030204" pitchFamily="34" charset="0"/>
                <a:ea typeface="Times New Roman" panose="02020603050405020304" pitchFamily="18" charset="0"/>
              </a:rPr>
              <a:t> </a:t>
            </a:r>
          </a:p>
          <a:p>
            <a:pPr marL="793328" lvl="1" indent="-336145">
              <a:buFont typeface="Calibri" panose="020F0502020204030204" pitchFamily="34" charset="0"/>
              <a:buChar char="-"/>
            </a:pPr>
            <a:r>
              <a:rPr lang="en-US" sz="1961">
                <a:latin typeface="Calibri" panose="020F0502020204030204" pitchFamily="34" charset="0"/>
                <a:ea typeface="Times New Roman" panose="02020603050405020304" pitchFamily="18" charset="0"/>
              </a:rPr>
              <a:t>This includes Derived Column By Example, </a:t>
            </a:r>
            <a:r>
              <a:rPr lang="en-US" sz="1961" err="1">
                <a:latin typeface="Calibri" panose="020F0502020204030204" pitchFamily="34" charset="0"/>
                <a:ea typeface="Times New Roman" panose="02020603050405020304" pitchFamily="18" charset="0"/>
              </a:rPr>
              <a:t>AutoSplit</a:t>
            </a:r>
            <a:r>
              <a:rPr lang="en-US" sz="1961">
                <a:latin typeface="Calibri" panose="020F0502020204030204" pitchFamily="34" charset="0"/>
                <a:ea typeface="Times New Roman" panose="02020603050405020304" pitchFamily="18" charset="0"/>
              </a:rPr>
              <a:t>, </a:t>
            </a:r>
            <a:r>
              <a:rPr lang="en-US" sz="1961" err="1">
                <a:latin typeface="Calibri" panose="020F0502020204030204" pitchFamily="34" charset="0"/>
                <a:ea typeface="Times New Roman" panose="02020603050405020304" pitchFamily="18" charset="0"/>
              </a:rPr>
              <a:t>AutoJoin</a:t>
            </a:r>
            <a:r>
              <a:rPr lang="en-US" sz="1961">
                <a:latin typeface="Calibri" panose="020F0502020204030204" pitchFamily="34" charset="0"/>
                <a:ea typeface="Times New Roman" panose="02020603050405020304" pitchFamily="18" charset="0"/>
              </a:rPr>
              <a:t>, Fuzzy Grouping</a:t>
            </a:r>
            <a:endParaRPr lang="en-US" sz="1961">
              <a:latin typeface="Calibri" panose="020F0502020204030204" pitchFamily="34" charset="0"/>
              <a:ea typeface="Calibri" panose="020F0502020204030204" pitchFamily="34" charset="0"/>
            </a:endParaRPr>
          </a:p>
          <a:p>
            <a:pPr marL="336145" indent="-336145">
              <a:buFont typeface="Calibri" panose="020F0502020204030204" pitchFamily="34" charset="0"/>
              <a:buChar char="-"/>
            </a:pPr>
            <a:r>
              <a:rPr lang="en-US" sz="1961" i="1">
                <a:solidFill>
                  <a:srgbClr val="000000"/>
                </a:solidFill>
                <a:latin typeface="Calibri" panose="020F0502020204030204" pitchFamily="34" charset="0"/>
                <a:ea typeface="Times New Roman" panose="02020603050405020304" pitchFamily="18" charset="0"/>
              </a:rPr>
              <a:t>Smart File Reading</a:t>
            </a:r>
            <a:r>
              <a:rPr lang="en-US" sz="1961">
                <a:solidFill>
                  <a:srgbClr val="000000"/>
                </a:solidFill>
                <a:latin typeface="Calibri" panose="020F0502020204030204" pitchFamily="34" charset="0"/>
                <a:ea typeface="Times New Roman" panose="02020603050405020304" pitchFamily="18" charset="0"/>
              </a:rPr>
              <a:t> </a:t>
            </a:r>
          </a:p>
          <a:p>
            <a:pPr marL="793328" lvl="1" indent="-336145">
              <a:buFont typeface="Calibri" panose="020F0502020204030204" pitchFamily="34" charset="0"/>
              <a:buChar char="-"/>
            </a:pPr>
            <a:r>
              <a:rPr lang="en-US" sz="1961">
                <a:latin typeface="Calibri" panose="020F0502020204030204" pitchFamily="34" charset="0"/>
                <a:ea typeface="Times New Roman" panose="02020603050405020304" pitchFamily="18" charset="0"/>
              </a:rPr>
              <a:t>Point the file reader at any one of the supported file types. So, no need to remember how to use a csv reader, a flat file reader, or an excel reader etc.</a:t>
            </a:r>
            <a:endParaRPr lang="en-US" sz="1961">
              <a:latin typeface="Calibri" panose="020F0502020204030204" pitchFamily="34" charset="0"/>
              <a:ea typeface="Calibri" panose="020F0502020204030204" pitchFamily="34" charset="0"/>
            </a:endParaRPr>
          </a:p>
          <a:p>
            <a:pPr marL="336145" indent="-336145">
              <a:buFont typeface="Calibri" panose="020F0502020204030204" pitchFamily="34" charset="0"/>
              <a:buChar char="-"/>
            </a:pPr>
            <a:r>
              <a:rPr lang="en-US" sz="1961" i="1">
                <a:solidFill>
                  <a:srgbClr val="000000"/>
                </a:solidFill>
                <a:latin typeface="Calibri" panose="020F0502020204030204" pitchFamily="34" charset="0"/>
                <a:ea typeface="Times New Roman" panose="02020603050405020304" pitchFamily="18" charset="0"/>
              </a:rPr>
              <a:t>Varying Schema per row</a:t>
            </a:r>
            <a:r>
              <a:rPr lang="en-US" sz="1961">
                <a:solidFill>
                  <a:srgbClr val="000000"/>
                </a:solidFill>
                <a:latin typeface="Calibri" panose="020F0502020204030204" pitchFamily="34" charset="0"/>
                <a:ea typeface="Times New Roman" panose="02020603050405020304" pitchFamily="18" charset="0"/>
              </a:rPr>
              <a:t> </a:t>
            </a:r>
          </a:p>
          <a:p>
            <a:pPr marL="793328" lvl="1" indent="-336145">
              <a:buFont typeface="Calibri" panose="020F0502020204030204" pitchFamily="34" charset="0"/>
              <a:buChar char="-"/>
            </a:pPr>
            <a:r>
              <a:rPr lang="en-US" sz="1961">
                <a:latin typeface="Calibri" panose="020F0502020204030204" pitchFamily="34" charset="0"/>
                <a:ea typeface="Times New Roman" panose="02020603050405020304" pitchFamily="18" charset="0"/>
              </a:rPr>
              <a:t>The Data Prep engine has the ability to support different columns per row so that inconsistent data can still be read and then processed</a:t>
            </a:r>
            <a:endParaRPr lang="en-US" sz="1961">
              <a:latin typeface="Calibri" panose="020F0502020204030204" pitchFamily="34" charset="0"/>
              <a:ea typeface="Calibri" panose="020F0502020204030204" pitchFamily="34" charset="0"/>
            </a:endParaRPr>
          </a:p>
          <a:p>
            <a:pPr marL="336145" indent="-336145">
              <a:buFont typeface="Calibri" panose="020F0502020204030204" pitchFamily="34" charset="0"/>
              <a:buChar char="-"/>
            </a:pPr>
            <a:r>
              <a:rPr lang="en-US" sz="1961" i="1">
                <a:solidFill>
                  <a:srgbClr val="000000"/>
                </a:solidFill>
                <a:latin typeface="Calibri" panose="020F0502020204030204" pitchFamily="34" charset="0"/>
                <a:ea typeface="Times New Roman" panose="02020603050405020304" pitchFamily="18" charset="0"/>
              </a:rPr>
              <a:t>Scale through streaming</a:t>
            </a:r>
            <a:r>
              <a:rPr lang="en-US" sz="1961">
                <a:solidFill>
                  <a:srgbClr val="000000"/>
                </a:solidFill>
                <a:latin typeface="Calibri" panose="020F0502020204030204" pitchFamily="34" charset="0"/>
                <a:ea typeface="Times New Roman" panose="02020603050405020304" pitchFamily="18" charset="0"/>
              </a:rPr>
              <a:t> </a:t>
            </a:r>
          </a:p>
          <a:p>
            <a:pPr marL="793328" lvl="1" indent="-336145">
              <a:buFont typeface="Calibri" panose="020F0502020204030204" pitchFamily="34" charset="0"/>
              <a:buChar char="-"/>
            </a:pPr>
            <a:r>
              <a:rPr lang="en-US" sz="1961">
                <a:latin typeface="Calibri" panose="020F0502020204030204" pitchFamily="34" charset="0"/>
                <a:ea typeface="Times New Roman" panose="02020603050405020304" pitchFamily="18" charset="0"/>
              </a:rPr>
              <a:t>Unlike many other APIs, the Data Prep engine does not load all the data into memory; it streams it so it scales and performs much better than traditional APIs</a:t>
            </a:r>
            <a:endParaRPr lang="en-US" sz="1961">
              <a:latin typeface="Calibri" panose="020F0502020204030204" pitchFamily="34" charset="0"/>
              <a:ea typeface="Calibri" panose="020F0502020204030204" pitchFamily="34" charset="0"/>
            </a:endParaRPr>
          </a:p>
          <a:p>
            <a:pPr marL="336145" indent="-336145">
              <a:buFont typeface="Calibri" panose="020F0502020204030204" pitchFamily="34" charset="0"/>
              <a:buChar char="-"/>
            </a:pPr>
            <a:r>
              <a:rPr lang="en-US" sz="1961" i="1">
                <a:solidFill>
                  <a:srgbClr val="000000"/>
                </a:solidFill>
                <a:latin typeface="Calibri" panose="020F0502020204030204" pitchFamily="34" charset="0"/>
                <a:ea typeface="Times New Roman" panose="02020603050405020304" pitchFamily="18" charset="0"/>
              </a:rPr>
              <a:t>X-Plat with a single code artifact</a:t>
            </a:r>
            <a:r>
              <a:rPr lang="en-US" sz="1961">
                <a:solidFill>
                  <a:srgbClr val="000000"/>
                </a:solidFill>
                <a:latin typeface="Calibri" panose="020F0502020204030204" pitchFamily="34" charset="0"/>
                <a:ea typeface="Times New Roman" panose="02020603050405020304" pitchFamily="18" charset="0"/>
              </a:rPr>
              <a:t> </a:t>
            </a:r>
          </a:p>
          <a:p>
            <a:pPr marL="793328" lvl="1" indent="-336145">
              <a:buFont typeface="Calibri" panose="020F0502020204030204" pitchFamily="34" charset="0"/>
              <a:buChar char="-"/>
            </a:pPr>
            <a:r>
              <a:rPr lang="en-US" sz="1961">
                <a:latin typeface="Calibri" panose="020F0502020204030204" pitchFamily="34" charset="0"/>
                <a:ea typeface="Times New Roman" panose="02020603050405020304" pitchFamily="18" charset="0"/>
              </a:rPr>
              <a:t>Write to a single Data Prep API and have it run on Windows, macOS, Linux, Spark in a scale up or scale out manner</a:t>
            </a:r>
          </a:p>
          <a:p>
            <a:pPr marL="336128" indent="-336145">
              <a:buFont typeface="Calibri" panose="020F0502020204030204" pitchFamily="34" charset="0"/>
              <a:buChar char="-"/>
            </a:pPr>
            <a:r>
              <a:rPr lang="en-US" sz="1961" i="1">
                <a:latin typeface="Calibri" panose="020F0502020204030204" pitchFamily="34" charset="0"/>
                <a:ea typeface="Calibri" panose="020F0502020204030204" pitchFamily="34" charset="0"/>
              </a:rPr>
              <a:t>Right tool for the problem at hand</a:t>
            </a:r>
          </a:p>
          <a:p>
            <a:pPr marL="793328" lvl="1" indent="-336145">
              <a:buFont typeface="Calibri" panose="020F0502020204030204" pitchFamily="34" charset="0"/>
              <a:buChar char="-"/>
            </a:pPr>
            <a:r>
              <a:rPr lang="en-US" sz="1961">
                <a:latin typeface="Calibri" panose="020F0502020204030204" pitchFamily="34" charset="0"/>
                <a:ea typeface="Calibri" panose="020F0502020204030204" pitchFamily="34" charset="0"/>
              </a:rPr>
              <a:t>Use code and GUI together, best tool for the job, go back and forth via .</a:t>
            </a:r>
            <a:r>
              <a:rPr lang="en-US" sz="1961" err="1">
                <a:latin typeface="Calibri" panose="020F0502020204030204" pitchFamily="34" charset="0"/>
                <a:ea typeface="Calibri" panose="020F0502020204030204" pitchFamily="34" charset="0"/>
              </a:rPr>
              <a:t>dprep</a:t>
            </a:r>
            <a:r>
              <a:rPr lang="en-US" sz="1961">
                <a:latin typeface="Calibri" panose="020F0502020204030204" pitchFamily="34" charset="0"/>
                <a:ea typeface="Calibri" panose="020F0502020204030204" pitchFamily="34" charset="0"/>
              </a:rPr>
              <a:t> serialization</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1DF332-78A6-4D8A-8F87-4E741AD2D3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2102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Machine Learning Services empowers you to bring AI to everyone with an end-to-end, scalable, trusted platform.</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Boost your data science productivity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Python pip-installable extensions for Azure Machine Learning that enable data scientists to build and deploy machine learning and deep learning models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Now available for Computer Vision, Text Analytics and Time-Series Forecasting.</a:t>
            </a:r>
          </a:p>
          <a:p>
            <a:endParaRPr lang="en-US" dirty="0"/>
          </a:p>
          <a:p>
            <a:r>
              <a:rPr lang="en-US" sz="1200" b="1" i="0" kern="1200" dirty="0">
                <a:solidFill>
                  <a:schemeClr val="tx1"/>
                </a:solidFill>
                <a:effectLst/>
                <a:latin typeface="+mn-lt"/>
                <a:ea typeface="+mn-ea"/>
                <a:cs typeface="+mn-cs"/>
              </a:rPr>
              <a:t>Increase your rate of experimentation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Rapidly prototype on your desktop, then easily scale up on virtual machines or scale out using Spark clusters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Proactively manage model performance, identify the best model, and promote it using data-driven insights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Collaborate and share solutions using popular Git repositories.</a:t>
            </a:r>
          </a:p>
          <a:p>
            <a:endParaRPr lang="en-US" dirty="0"/>
          </a:p>
          <a:p>
            <a:r>
              <a:rPr lang="en-US" sz="1200" b="1" i="0" kern="1200" dirty="0">
                <a:solidFill>
                  <a:schemeClr val="tx1"/>
                </a:solidFill>
                <a:effectLst/>
                <a:latin typeface="+mn-lt"/>
                <a:ea typeface="+mn-ea"/>
                <a:cs typeface="+mn-cs"/>
              </a:rPr>
              <a:t>Deploy and manage your models everywhere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Docker containers to deploy models into production faster in the cloud, on-premises, or at the edge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Promote your best performing models into production and retrain them when their performance degrades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Azure Machine Learning Services are built with your needs in mind, providing: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GPU-enabled virtual machines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Low-latency predictions at scale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Integration with popular Python IDEs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Role-based access controls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Model versioning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Automated model retraining</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(Optional: other services)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Azure Machine Learning Workbench integrates with ONNX models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 with your ONNX models from Visual Studio Code Tools for AI.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Build deep learning models and call services straight from your favorite IDE easier with Azure Machine Learning services built right in.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Create a seamless developer experience across desktop, cloud, or at the edge.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AI Toolkit for Azure IoT Edge</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MMLSpark</a:t>
            </a:r>
            <a:r>
              <a:rPr lang="en-US" sz="1200" b="0" i="0" kern="1200" dirty="0">
                <a:solidFill>
                  <a:schemeClr val="tx1"/>
                </a:solidFill>
                <a:effectLst/>
                <a:latin typeface="+mn-lt"/>
                <a:ea typeface="+mn-ea"/>
                <a:cs typeface="+mn-cs"/>
              </a:rPr>
              <a:t> is an open-source Spark package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that enables you to quickly create powerful, highly-scalable predictive and analytical models for large image and text datasets by using deep learning and data science tools for Apache Spark.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Machine Learning Services seamlessly integrates with the rest of the Azure portfolio.</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&lt;Transition&gt;: Azure Machine Learning Services allows you to deploy models to many different production environments.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A76015-0069-40CB-B3C1-9C16255696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4588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5/16/2019 4:55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2018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5/16/2019 4:55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3662659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A9BDA18-00F5-4542-8B20-BAA755C4D0E4}"/>
              </a:ext>
            </a:extLst>
          </p:cNvPr>
          <p:cNvSpPr>
            <a:spLocks noGrp="1"/>
          </p:cNvSpPr>
          <p:nvPr>
            <p:ph type="body" idx="1"/>
          </p:nvPr>
        </p:nvSpPr>
        <p:spPr/>
        <p:txBody>
          <a:bodyPr/>
          <a:lstStyle/>
          <a:p>
            <a:pPr defTabSz="914225" fontAlgn="base">
              <a:spcBef>
                <a:spcPct val="0"/>
              </a:spcBef>
              <a:spcAft>
                <a:spcPts val="1200"/>
              </a:spcAft>
              <a:buClr>
                <a:prstClr val="white"/>
              </a:buClr>
              <a:buSzPct val="100000"/>
              <a:defRPr/>
            </a:pPr>
            <a:r>
              <a:rPr lang="en-US" sz="2400" b="1" kern="1200">
                <a:solidFill>
                  <a:prstClr val="white"/>
                </a:solidFill>
                <a:latin typeface="+mn-lt"/>
                <a:ea typeface="Segoe UI" panose="020B0502040204020203" pitchFamily="34" charset="0"/>
                <a:cs typeface="Segoe UI" panose="020B0502040204020203" pitchFamily="34" charset="0"/>
              </a:rPr>
              <a:t>https://blogs.technet.microsoft.com/machinelearning/2016/11/02/connected-drones-3-powerful-lessons-we-can-all-take-away/</a:t>
            </a:r>
          </a:p>
          <a:p>
            <a:pPr defTabSz="914225" fontAlgn="base">
              <a:spcBef>
                <a:spcPct val="0"/>
              </a:spcBef>
              <a:spcAft>
                <a:spcPts val="1200"/>
              </a:spcAft>
              <a:buClr>
                <a:prstClr val="white"/>
              </a:buClr>
              <a:buSzPct val="100000"/>
              <a:defRPr/>
            </a:pPr>
            <a:endParaRPr lang="en-US" sz="2400" b="1" kern="1200">
              <a:solidFill>
                <a:prstClr val="white"/>
              </a:solidFill>
              <a:latin typeface="+mn-lt"/>
              <a:ea typeface="Segoe UI" panose="020B0502040204020203" pitchFamily="34" charset="0"/>
              <a:cs typeface="Segoe UI" panose="020B0502040204020203" pitchFamily="34" charset="0"/>
            </a:endParaRPr>
          </a:p>
          <a:p>
            <a:pPr defTabSz="914225" fontAlgn="base">
              <a:spcBef>
                <a:spcPct val="0"/>
              </a:spcBef>
              <a:spcAft>
                <a:spcPts val="1200"/>
              </a:spcAft>
              <a:buClr>
                <a:prstClr val="white"/>
              </a:buClr>
              <a:buSzPct val="100000"/>
              <a:defRPr/>
            </a:pPr>
            <a:r>
              <a:rPr lang="en-US" sz="2400" b="1" kern="1200">
                <a:solidFill>
                  <a:prstClr val="white"/>
                </a:solidFill>
                <a:latin typeface="+mn-lt"/>
                <a:ea typeface="Segoe UI" panose="020B0502040204020203" pitchFamily="34" charset="0"/>
                <a:cs typeface="Segoe UI" panose="020B0502040204020203" pitchFamily="34" charset="0"/>
              </a:rPr>
              <a:t>Challenge </a:t>
            </a:r>
          </a:p>
          <a:p>
            <a:pPr marL="173702" indent="-173702" defTabSz="914225" fontAlgn="ctr">
              <a:spcBef>
                <a:spcPts val="200"/>
              </a:spcBef>
              <a:buFont typeface="Wingdings" panose="05000000000000000000" pitchFamily="2" charset="2"/>
              <a:buChar char="§"/>
              <a:defRPr/>
            </a:pPr>
            <a:r>
              <a:rPr lang="en-US" sz="1200" kern="0">
                <a:solidFill>
                  <a:srgbClr val="FFFFFF"/>
                </a:solidFill>
                <a:latin typeface="+mn-lt"/>
                <a:ea typeface="+mn-ea"/>
                <a:cs typeface="Segoe UI Semilight" panose="020B0402040204020203" pitchFamily="34" charset="0"/>
              </a:rPr>
              <a:t>Power line inspection service based on drone collected imagery </a:t>
            </a:r>
          </a:p>
          <a:p>
            <a:pPr marL="173702" indent="-173702" defTabSz="914225" fontAlgn="ctr">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Large scale image scoring service </a:t>
            </a:r>
          </a:p>
          <a:p>
            <a:pPr marL="173702" indent="-173702" defTabSz="914225" fontAlgn="ctr">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Low cost per image </a:t>
            </a:r>
          </a:p>
          <a:p>
            <a:pPr marL="173702" indent="-173702" defTabSz="914225" fontAlgn="ctr">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Support for multiple customers concurrently</a:t>
            </a:r>
          </a:p>
          <a:p>
            <a:pPr marL="173702" indent="-173702" defTabSz="914225" fontAlgn="ctr">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Enable offline DNN model training </a:t>
            </a:r>
          </a:p>
          <a:p>
            <a:pPr marL="173702" indent="-173702" defTabSz="914225" fontAlgn="ctr">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Consistency of training and deployment environments</a:t>
            </a:r>
          </a:p>
          <a:p>
            <a:endParaRPr lang="en-US"/>
          </a:p>
          <a:p>
            <a:pPr defTabSz="914225" fontAlgn="base">
              <a:spcBef>
                <a:spcPct val="0"/>
              </a:spcBef>
              <a:spcAft>
                <a:spcPts val="1200"/>
              </a:spcAft>
              <a:buClr>
                <a:prstClr val="white"/>
              </a:buClr>
              <a:buSzPct val="100000"/>
              <a:defRPr/>
            </a:pPr>
            <a:r>
              <a:rPr lang="en-US" sz="2400" b="1" kern="1200">
                <a:solidFill>
                  <a:prstClr val="white"/>
                </a:solidFill>
                <a:latin typeface="+mn-lt"/>
                <a:ea typeface="Segoe UI" panose="020B0502040204020203" pitchFamily="34" charset="0"/>
                <a:cs typeface="Segoe UI" panose="020B0502040204020203" pitchFamily="34" charset="0"/>
              </a:rPr>
              <a:t>Strategy</a:t>
            </a:r>
            <a:endParaRPr lang="en-US" sz="2800" b="1" kern="1200">
              <a:solidFill>
                <a:prstClr val="white"/>
              </a:solidFill>
              <a:latin typeface="+mn-lt"/>
              <a:ea typeface="Segoe UI" panose="020B0502040204020203" pitchFamily="34" charset="0"/>
              <a:cs typeface="Segoe UI" panose="020B0502040204020203" pitchFamily="34" charset="0"/>
            </a:endParaRPr>
          </a:p>
          <a:p>
            <a:pPr marL="173702" indent="-173702" defTabSz="914225" fontAlgn="ctr">
              <a:lnSpc>
                <a:spcPct val="90000"/>
              </a:lnSpc>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Offline DNN training (SSD/Caffe) </a:t>
            </a:r>
          </a:p>
          <a:p>
            <a:pPr marL="173702" indent="-173702" defTabSz="914225" fontAlgn="ctr">
              <a:lnSpc>
                <a:spcPct val="90000"/>
              </a:lnSpc>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Highly elastic, scaling out solution based on Azure Batch Shipyards</a:t>
            </a:r>
          </a:p>
          <a:p>
            <a:pPr marL="173702" indent="-173702" defTabSz="914225" fontAlgn="ctr">
              <a:lnSpc>
                <a:spcPct val="90000"/>
              </a:lnSpc>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Smart load distribution based on Azure Function</a:t>
            </a:r>
          </a:p>
          <a:p>
            <a:pPr marL="173702" indent="-173702" defTabSz="914225" fontAlgn="ctr">
              <a:lnSpc>
                <a:spcPct val="90000"/>
              </a:lnSpc>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Consistency of environment by deploying Docker images</a:t>
            </a:r>
          </a:p>
          <a:p>
            <a:pPr marL="173702" indent="-173702" defTabSz="914225" fontAlgn="ctr">
              <a:lnSpc>
                <a:spcPct val="90000"/>
              </a:lnSpc>
              <a:spcBef>
                <a:spcPts val="200"/>
              </a:spcBef>
              <a:buFont typeface="Wingdings" panose="05000000000000000000" pitchFamily="2" charset="2"/>
              <a:buChar char="§"/>
              <a:defRPr/>
            </a:pPr>
            <a:r>
              <a:rPr lang="en-US" sz="1200" kern="1200">
                <a:solidFill>
                  <a:srgbClr val="FFFFFF"/>
                </a:solidFill>
                <a:latin typeface="+mn-lt"/>
                <a:ea typeface="+mn-ea"/>
                <a:cs typeface="Segoe UI Semilight" panose="020B0402040204020203" pitchFamily="34" charset="0"/>
              </a:rPr>
              <a:t>Flexible cost control on scalability parameters</a:t>
            </a:r>
          </a:p>
          <a:p>
            <a:pPr marL="173702" indent="-173702" defTabSz="914225" fontAlgn="ctr">
              <a:lnSpc>
                <a:spcPct val="90000"/>
              </a:lnSpc>
              <a:spcBef>
                <a:spcPts val="200"/>
              </a:spcBef>
              <a:buFont typeface="Wingdings" panose="05000000000000000000" pitchFamily="2" charset="2"/>
              <a:buChar char="§"/>
              <a:defRPr/>
            </a:pPr>
            <a:endParaRPr lang="en-US" sz="1200" kern="1200">
              <a:solidFill>
                <a:srgbClr val="FFFFFF"/>
              </a:solidFill>
              <a:latin typeface="+mn-lt"/>
              <a:ea typeface="+mn-ea"/>
              <a:cs typeface="Segoe UI Semilight" panose="020B0402040204020203" pitchFamily="34" charset="0"/>
            </a:endParaRPr>
          </a:p>
          <a:p>
            <a:pPr defTabSz="914225" fontAlgn="base">
              <a:spcBef>
                <a:spcPct val="0"/>
              </a:spcBef>
              <a:spcAft>
                <a:spcPts val="1200"/>
              </a:spcAft>
              <a:buClr>
                <a:prstClr val="white"/>
              </a:buClr>
              <a:buSzPct val="100000"/>
              <a:defRPr/>
            </a:pPr>
            <a:r>
              <a:rPr lang="en-US" sz="2000" b="1" kern="1200">
                <a:solidFill>
                  <a:prstClr val="white"/>
                </a:solidFill>
                <a:latin typeface="+mn-lt"/>
                <a:ea typeface="Segoe UI" panose="020B0502040204020203" pitchFamily="34" charset="0"/>
                <a:cs typeface="Segoe UI" panose="020B0502040204020203" pitchFamily="34" charset="0"/>
              </a:rPr>
              <a:t>Results</a:t>
            </a:r>
            <a:endParaRPr lang="en-US" sz="2400" b="1" kern="1200">
              <a:solidFill>
                <a:prstClr val="white"/>
              </a:solidFill>
              <a:latin typeface="+mn-lt"/>
              <a:ea typeface="Segoe UI" panose="020B0502040204020203" pitchFamily="34" charset="0"/>
              <a:cs typeface="Segoe UI" panose="020B0502040204020203" pitchFamily="34" charset="0"/>
            </a:endParaRPr>
          </a:p>
          <a:p>
            <a:pPr marL="173636" indent="-173636" defTabSz="914225" fontAlgn="base">
              <a:lnSpc>
                <a:spcPts val="1370"/>
              </a:lnSpc>
              <a:spcBef>
                <a:spcPct val="0"/>
              </a:spcBef>
              <a:buClr>
                <a:prstClr val="white"/>
              </a:buClr>
              <a:buSzPct val="100000"/>
              <a:buFont typeface="Arial" panose="020B0604020202020204" pitchFamily="34" charset="0"/>
              <a:buChar char="•"/>
              <a:defRPr/>
            </a:pPr>
            <a:r>
              <a:rPr lang="en-US" sz="1100" kern="1200">
                <a:solidFill>
                  <a:prstClr val="white"/>
                </a:solidFill>
                <a:latin typeface="+mn-lt"/>
                <a:ea typeface="Segoe UI" pitchFamily="34" charset="0"/>
                <a:cs typeface="Segoe UI" pitchFamily="34" charset="0"/>
              </a:rPr>
              <a:t>Connected Drone Product Launched on 6/1/17</a:t>
            </a:r>
          </a:p>
          <a:p>
            <a:pPr marL="173702" indent="-173702" defTabSz="914225" fontAlgn="ctr">
              <a:lnSpc>
                <a:spcPct val="90000"/>
              </a:lnSpc>
              <a:spcBef>
                <a:spcPts val="200"/>
              </a:spcBef>
              <a:buFont typeface="Wingdings" panose="05000000000000000000" pitchFamily="2" charset="2"/>
              <a:buChar char="§"/>
              <a:defRPr/>
            </a:pPr>
            <a:r>
              <a:rPr lang="en-US" sz="1100" kern="1200">
                <a:solidFill>
                  <a:srgbClr val="FFFFFF"/>
                </a:solidFill>
                <a:latin typeface="+mn-lt"/>
                <a:ea typeface="+mn-ea"/>
                <a:cs typeface="Segoe UI Semilight" panose="020B0402040204020203" pitchFamily="34" charset="0"/>
              </a:rPr>
              <a:t>Scalability at cost</a:t>
            </a:r>
          </a:p>
          <a:p>
            <a:pPr marL="173702" indent="-173702" defTabSz="914225" fontAlgn="ctr">
              <a:lnSpc>
                <a:spcPct val="90000"/>
              </a:lnSpc>
              <a:spcBef>
                <a:spcPts val="200"/>
              </a:spcBef>
              <a:buFont typeface="Wingdings" panose="05000000000000000000" pitchFamily="2" charset="2"/>
              <a:buChar char="§"/>
              <a:defRPr/>
            </a:pPr>
            <a:r>
              <a:rPr lang="en-US" sz="1100" kern="1200">
                <a:solidFill>
                  <a:srgbClr val="FFFFFF"/>
                </a:solidFill>
                <a:latin typeface="+mn-lt"/>
                <a:ea typeface="+mn-ea"/>
                <a:cs typeface="Segoe UI Semilight" panose="020B0402040204020203" pitchFamily="34" charset="0"/>
              </a:rPr>
              <a:t>Reliability and availability</a:t>
            </a:r>
          </a:p>
          <a:p>
            <a:pPr marL="173702" indent="-173702" defTabSz="914225" fontAlgn="ctr">
              <a:lnSpc>
                <a:spcPct val="90000"/>
              </a:lnSpc>
              <a:spcBef>
                <a:spcPts val="200"/>
              </a:spcBef>
              <a:buFont typeface="Wingdings" panose="05000000000000000000" pitchFamily="2" charset="2"/>
              <a:buChar char="§"/>
              <a:defRPr/>
            </a:pPr>
            <a:r>
              <a:rPr lang="en-US" sz="1100" kern="1200">
                <a:solidFill>
                  <a:srgbClr val="FFFFFF"/>
                </a:solidFill>
                <a:latin typeface="+mn-lt"/>
                <a:ea typeface="+mn-ea"/>
                <a:cs typeface="Segoe UI Semilight" panose="020B0402040204020203" pitchFamily="34" charset="0"/>
              </a:rPr>
              <a:t>Consistency with training environment</a:t>
            </a:r>
          </a:p>
          <a:p>
            <a:pPr marL="173702" indent="-173702" defTabSz="914225" fontAlgn="ctr">
              <a:lnSpc>
                <a:spcPct val="90000"/>
              </a:lnSpc>
              <a:spcBef>
                <a:spcPts val="200"/>
              </a:spcBef>
              <a:buFont typeface="Wingdings" panose="05000000000000000000" pitchFamily="2" charset="2"/>
              <a:buChar char="§"/>
              <a:defRPr/>
            </a:pPr>
            <a:endParaRPr lang="en-US" sz="1174" kern="1200">
              <a:solidFill>
                <a:srgbClr val="FFFFFF"/>
              </a:solidFill>
              <a:latin typeface="+mn-lt"/>
              <a:ea typeface="Segoe UI" pitchFamily="34" charset="0"/>
              <a:cs typeface="Segoe UI" pitchFamily="34" charset="0"/>
            </a:endParaRPr>
          </a:p>
          <a:p>
            <a:endParaRPr lang="en-US"/>
          </a:p>
        </p:txBody>
      </p:sp>
    </p:spTree>
    <p:extLst>
      <p:ext uri="{BB962C8B-B14F-4D97-AF65-F5344CB8AC3E}">
        <p14:creationId xmlns:p14="http://schemas.microsoft.com/office/powerpoint/2010/main" val="4076067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E43D0E-7445-4C76-84DE-7178B008E0E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823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72F4EBB-2408-42A3-BC3C-009FE632A1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309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72F4EBB-2408-42A3-BC3C-009FE632A1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668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2734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72F4EBB-2408-42A3-BC3C-009FE632A1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7643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283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5/16/2019 4:55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D08F7C29-348D-41AE-B707-DAB559B83F82}"/>
              </a:ext>
            </a:extLst>
          </p:cNvPr>
          <p:cNvSpPr>
            <a:spLocks noGrp="1"/>
          </p:cNvSpPr>
          <p:nvPr>
            <p:ph type="body" idx="1"/>
          </p:nvPr>
        </p:nvSpPr>
        <p:spPr/>
        <p:txBody>
          <a:bodyPr/>
          <a:lstStyle/>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Azure Machine Learning Experimentation Service enables data scientists to execute their experiments using AML execution and run management capabilities.</a:t>
            </a:r>
          </a:p>
          <a:p>
            <a:pPr marL="171450" indent="-171450">
              <a:buFont typeface="Arial" panose="020B0604020202020204" pitchFamily="34" charset="0"/>
              <a:buChar char="•"/>
            </a:pPr>
            <a:r>
              <a:rPr lang="en-US" sz="900" b="0" i="0" kern="1200">
                <a:solidFill>
                  <a:schemeClr val="tx1"/>
                </a:solidFill>
                <a:effectLst/>
                <a:latin typeface="Segoe UI Light" pitchFamily="34" charset="0"/>
                <a:ea typeface="+mn-ea"/>
                <a:cs typeface="+mn-cs"/>
              </a:rPr>
              <a:t>AML SDK</a:t>
            </a:r>
            <a:r>
              <a:rPr lang="en-US" sz="900" b="0" i="0" kern="1200" dirty="0">
                <a:solidFill>
                  <a:schemeClr val="tx1"/>
                </a:solidFill>
                <a:effectLst/>
                <a:latin typeface="Segoe UI Light" pitchFamily="34" charset="0"/>
                <a:ea typeface="+mn-ea"/>
                <a:cs typeface="+mn-cs"/>
              </a:rPr>
              <a:t> allows you to start with local runs on your machine and also an easy path for scaling up / out to other environments such as remote Data Science VMs with GPU or HDInsight Clusters running Spark.</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Experimentation Service is built for providing </a:t>
            </a:r>
            <a:r>
              <a:rPr lang="en-US" sz="900" b="1" i="0" kern="1200" dirty="0">
                <a:solidFill>
                  <a:schemeClr val="tx1"/>
                </a:solidFill>
                <a:effectLst/>
                <a:latin typeface="Segoe UI Light" pitchFamily="34" charset="0"/>
                <a:ea typeface="+mn-ea"/>
                <a:cs typeface="+mn-cs"/>
              </a:rPr>
              <a:t>isolated, reproducible, and consistent runs </a:t>
            </a:r>
            <a:r>
              <a:rPr lang="en-US" sz="900" b="0" i="0" kern="1200" dirty="0">
                <a:solidFill>
                  <a:schemeClr val="tx1"/>
                </a:solidFill>
                <a:effectLst/>
                <a:latin typeface="Segoe UI Light" pitchFamily="34" charset="0"/>
                <a:ea typeface="+mn-ea"/>
                <a:cs typeface="+mn-cs"/>
              </a:rPr>
              <a:t>of your experiments. </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It helps you manage your compute targets, execution environments, and run configurations. </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You can execute a Python or PySpark script in a project locally or at scale in the cloud.</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You can run your scripts on:</a:t>
            </a:r>
          </a:p>
          <a:p>
            <a:pPr marL="388712" lvl="1"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Python (3.5.2) environment on your local computer installed by Workbench</a:t>
            </a:r>
          </a:p>
          <a:p>
            <a:pPr marL="388712" lvl="1"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Conda Python environment inside of a Docker container on local computer</a:t>
            </a:r>
          </a:p>
          <a:p>
            <a:pPr marL="388712" lvl="1"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On a Python environment that you own and manage on a remote Linux Machine</a:t>
            </a:r>
          </a:p>
          <a:p>
            <a:pPr marL="388712" lvl="1"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Conda Python environment inside of a Docker container on a remote Linux machine. For example, an </a:t>
            </a:r>
            <a:r>
              <a:rPr lang="en-US" sz="900" b="0" i="0" u="none" strike="noStrike" kern="1200" dirty="0">
                <a:solidFill>
                  <a:schemeClr val="tx1"/>
                </a:solidFill>
                <a:effectLst/>
                <a:latin typeface="Segoe UI Light" pitchFamily="34" charset="0"/>
                <a:ea typeface="+mn-ea"/>
                <a:cs typeface="+mn-cs"/>
                <a:hlinkClick r:id="rId3"/>
              </a:rPr>
              <a:t>Ubuntu-based DSVM on Azure</a:t>
            </a:r>
            <a:endParaRPr lang="en-US" sz="900" b="0" i="0" kern="1200" dirty="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hlinkClick r:id="rId4"/>
              </a:rPr>
              <a:t>HDInsight for Spark</a:t>
            </a:r>
            <a:r>
              <a:rPr lang="en-US" sz="900" b="0" i="0" kern="1200" dirty="0">
                <a:solidFill>
                  <a:schemeClr val="tx1"/>
                </a:solidFill>
                <a:effectLst/>
                <a:latin typeface="Segoe UI Light" pitchFamily="34" charset="0"/>
                <a:ea typeface="+mn-ea"/>
                <a:cs typeface="+mn-cs"/>
              </a:rPr>
              <a:t> on Azure</a:t>
            </a:r>
          </a:p>
          <a:p>
            <a:endParaRPr lang="en-US" dirty="0"/>
          </a:p>
        </p:txBody>
      </p:sp>
    </p:spTree>
    <p:extLst>
      <p:ext uri="{BB962C8B-B14F-4D97-AF65-F5344CB8AC3E}">
        <p14:creationId xmlns:p14="http://schemas.microsoft.com/office/powerpoint/2010/main" val="405300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BFCB-B846-47A0-854A-373826672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A9A07A-3482-43B1-BF61-DEF1F6ADE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08F86D-F33F-40A9-B361-7C16C6AA52A0}"/>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5" name="Footer Placeholder 4">
            <a:extLst>
              <a:ext uri="{FF2B5EF4-FFF2-40B4-BE49-F238E27FC236}">
                <a16:creationId xmlns:a16="http://schemas.microsoft.com/office/drawing/2014/main" id="{361C309B-D3B7-48A5-B903-175CD0663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D314D-1861-4A02-B30B-7632D0487183}"/>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1976410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8F57-3850-4894-A526-9399DC2372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43EC6D-E7AC-4FDE-941D-800D5387B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75705-163C-44C4-BAD4-DDE36AFE7EB3}"/>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5" name="Footer Placeholder 4">
            <a:extLst>
              <a:ext uri="{FF2B5EF4-FFF2-40B4-BE49-F238E27FC236}">
                <a16:creationId xmlns:a16="http://schemas.microsoft.com/office/drawing/2014/main" id="{2EDEA58E-25C1-4FD9-A133-BA56619EB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15ADA-68D3-4BDC-A6BE-BD0EDCE14B6C}"/>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158346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5FD805-8BC6-4D8D-8297-0463CB8A4B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CA98E6-9526-48F6-AEFB-1B7A4F58A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97385-FD58-498D-BF9D-DC89209AA829}"/>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5" name="Footer Placeholder 4">
            <a:extLst>
              <a:ext uri="{FF2B5EF4-FFF2-40B4-BE49-F238E27FC236}">
                <a16:creationId xmlns:a16="http://schemas.microsoft.com/office/drawing/2014/main" id="{83C5C2BB-7DF1-4F91-9CF9-102257EAA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D6D8A-F3CB-4967-8006-7F84B0F6FA2E}"/>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3536837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32402705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07160"/>
            <a:ext cx="11280010" cy="1158793"/>
          </a:xfrm>
          <a:noFill/>
        </p:spPr>
        <p:txBody>
          <a:bodyPr wrap="square"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43726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06390971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dirty="0"/>
              <a:t>Subtitle Segoe UI</a:t>
            </a:r>
          </a:p>
        </p:txBody>
      </p:sp>
    </p:spTree>
    <p:extLst>
      <p:ext uri="{BB962C8B-B14F-4D97-AF65-F5344CB8AC3E}">
        <p14:creationId xmlns:p14="http://schemas.microsoft.com/office/powerpoint/2010/main" val="13394468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00890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2"/>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23767034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6521-4C76-43A8-B745-A1C55FB65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96E03-61B6-43A4-97D7-A9434073C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9303E-8166-4E07-B3E6-C4A59B8E0905}"/>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5" name="Footer Placeholder 4">
            <a:extLst>
              <a:ext uri="{FF2B5EF4-FFF2-40B4-BE49-F238E27FC236}">
                <a16:creationId xmlns:a16="http://schemas.microsoft.com/office/drawing/2014/main" id="{5CFD7B2E-42F6-47F0-A091-FBC881B75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80B05-3FAE-40D0-AAA7-772AB8001AC8}"/>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279006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668E-49AB-46C6-A9CF-2274F1F40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EC4EE-FF60-41D9-A050-1A225440E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FDCDA7-6EEF-4855-A60E-B12E1F2A2BD9}"/>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5" name="Footer Placeholder 4">
            <a:extLst>
              <a:ext uri="{FF2B5EF4-FFF2-40B4-BE49-F238E27FC236}">
                <a16:creationId xmlns:a16="http://schemas.microsoft.com/office/drawing/2014/main" id="{AC9927AF-2834-4077-9FDB-51EF92214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DCD72-872B-4244-9C8C-2A288CE71071}"/>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326364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7A37-55DA-47B8-A27E-1BDF697BE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2E65D-ABFD-44D6-B903-E084CBEE9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B2594B-F649-482E-B6B7-C4853760B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81BA1-044F-4E96-B164-40EE74DEEB95}"/>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6" name="Footer Placeholder 5">
            <a:extLst>
              <a:ext uri="{FF2B5EF4-FFF2-40B4-BE49-F238E27FC236}">
                <a16:creationId xmlns:a16="http://schemas.microsoft.com/office/drawing/2014/main" id="{8DFF8503-DC56-4958-9415-4A5DE4034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00ACB-9748-48EC-96C5-59FC05F137EA}"/>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325640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AB9E-C473-4B38-836B-B6154ADF53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11AB6-250C-4479-A772-970FD4D6C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A0A23-016E-4954-9657-3935C8C1B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8EB4B6-8C56-4100-B562-9B3D2241D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239330-A62B-4AE9-B723-266C255323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91B7BB-3403-4E70-A094-E4E725A94954}"/>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8" name="Footer Placeholder 7">
            <a:extLst>
              <a:ext uri="{FF2B5EF4-FFF2-40B4-BE49-F238E27FC236}">
                <a16:creationId xmlns:a16="http://schemas.microsoft.com/office/drawing/2014/main" id="{1BADDDAA-3F85-481E-87D4-14540375EC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E5C27-89EF-4A63-BA2F-BFBD0355D21B}"/>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23851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4F67-772E-4BFE-8877-5A31C168B2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740D2F-3B80-41A3-B360-7DB504E284FE}"/>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4" name="Footer Placeholder 3">
            <a:extLst>
              <a:ext uri="{FF2B5EF4-FFF2-40B4-BE49-F238E27FC236}">
                <a16:creationId xmlns:a16="http://schemas.microsoft.com/office/drawing/2014/main" id="{50413CC9-DCE5-4621-9AC4-63392DB93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C5A2DB-6C7B-4B30-8B55-82F529A619F2}"/>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282379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636C5A-4455-447C-9FC1-D0328024C5FE}"/>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3" name="Footer Placeholder 2">
            <a:extLst>
              <a:ext uri="{FF2B5EF4-FFF2-40B4-BE49-F238E27FC236}">
                <a16:creationId xmlns:a16="http://schemas.microsoft.com/office/drawing/2014/main" id="{E59F516F-8602-4DA9-A31E-3AD9811606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AEB6E3-4B05-4CA8-A00C-0B42D4EF0E2E}"/>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413602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F17E-5DCC-401F-93A4-ECD70368B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99D5BD-01AE-4167-B4E9-893E6CC67F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503273-7863-4AD0-BEE4-15A823855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426A8-5123-4C3D-A747-E41573256F64}"/>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6" name="Footer Placeholder 5">
            <a:extLst>
              <a:ext uri="{FF2B5EF4-FFF2-40B4-BE49-F238E27FC236}">
                <a16:creationId xmlns:a16="http://schemas.microsoft.com/office/drawing/2014/main" id="{C05C1220-3E41-4412-9A18-A41F34F3B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69D635-62B5-4116-9FBF-0922B77FCB98}"/>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268781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81F1-99B9-4FA6-980A-61AD3B9C5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8D76E-6AC5-4E0C-9A28-082DE94AB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205AB-F7E1-4261-A122-A16AC8891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6D631-D48F-43E5-9EF6-6C244AFD53FD}"/>
              </a:ext>
            </a:extLst>
          </p:cNvPr>
          <p:cNvSpPr>
            <a:spLocks noGrp="1"/>
          </p:cNvSpPr>
          <p:nvPr>
            <p:ph type="dt" sz="half" idx="10"/>
          </p:nvPr>
        </p:nvSpPr>
        <p:spPr/>
        <p:txBody>
          <a:bodyPr/>
          <a:lstStyle/>
          <a:p>
            <a:fld id="{D5BB3527-974E-48D8-9014-C890AB84DF4E}" type="datetimeFigureOut">
              <a:rPr lang="en-US" smtClean="0"/>
              <a:t>5/16/2019</a:t>
            </a:fld>
            <a:endParaRPr lang="en-US"/>
          </a:p>
        </p:txBody>
      </p:sp>
      <p:sp>
        <p:nvSpPr>
          <p:cNvPr id="6" name="Footer Placeholder 5">
            <a:extLst>
              <a:ext uri="{FF2B5EF4-FFF2-40B4-BE49-F238E27FC236}">
                <a16:creationId xmlns:a16="http://schemas.microsoft.com/office/drawing/2014/main" id="{7073DEFD-51E1-4AAB-94CB-02D314BD2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8A4D41-97ED-429E-B118-954C874408DE}"/>
              </a:ext>
            </a:extLst>
          </p:cNvPr>
          <p:cNvSpPr>
            <a:spLocks noGrp="1"/>
          </p:cNvSpPr>
          <p:nvPr>
            <p:ph type="sldNum" sz="quarter" idx="12"/>
          </p:nvPr>
        </p:nvSpPr>
        <p:spPr/>
        <p:txBody>
          <a:bodyPr/>
          <a:lstStyle/>
          <a:p>
            <a:fld id="{9965F403-34C1-4FEF-B1B3-63A3B6124A62}" type="slidenum">
              <a:rPr lang="en-US" smtClean="0"/>
              <a:t>‹#›</a:t>
            </a:fld>
            <a:endParaRPr lang="en-US"/>
          </a:p>
        </p:txBody>
      </p:sp>
    </p:spTree>
    <p:extLst>
      <p:ext uri="{BB962C8B-B14F-4D97-AF65-F5344CB8AC3E}">
        <p14:creationId xmlns:p14="http://schemas.microsoft.com/office/powerpoint/2010/main" val="387233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73FE3-93C1-4418-8E36-7FD309923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37671D-BB03-4CF5-AEED-BDA6BE54D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F970D-0C36-4ACE-9641-83921D658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B3527-974E-48D8-9014-C890AB84DF4E}" type="datetimeFigureOut">
              <a:rPr lang="en-US" smtClean="0"/>
              <a:t>5/16/2019</a:t>
            </a:fld>
            <a:endParaRPr lang="en-US"/>
          </a:p>
        </p:txBody>
      </p:sp>
      <p:sp>
        <p:nvSpPr>
          <p:cNvPr id="5" name="Footer Placeholder 4">
            <a:extLst>
              <a:ext uri="{FF2B5EF4-FFF2-40B4-BE49-F238E27FC236}">
                <a16:creationId xmlns:a16="http://schemas.microsoft.com/office/drawing/2014/main" id="{012657B7-91C1-45CF-B289-4006851319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649DEA-5481-44A0-A9A6-5D25BDFF5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5F403-34C1-4FEF-B1B3-63A3B6124A62}" type="slidenum">
              <a:rPr lang="en-US" smtClean="0"/>
              <a:t>‹#›</a:t>
            </a:fld>
            <a:endParaRPr lang="en-US"/>
          </a:p>
        </p:txBody>
      </p:sp>
    </p:spTree>
    <p:extLst>
      <p:ext uri="{BB962C8B-B14F-4D97-AF65-F5344CB8AC3E}">
        <p14:creationId xmlns:p14="http://schemas.microsoft.com/office/powerpoint/2010/main" val="133837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0.png"/><Relationship Id="rId12" Type="http://schemas.microsoft.com/office/2007/relationships/hdphoto" Target="../media/hdphoto2.wdp"/><Relationship Id="rId2" Type="http://schemas.openxmlformats.org/officeDocument/2006/relationships/notesSlide" Target="../notesSlides/notesSlide29.xml"/><Relationship Id="rId16" Type="http://schemas.microsoft.com/office/2007/relationships/hdphoto" Target="../media/hdphoto4.wdp"/><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6.png"/><Relationship Id="rId10" Type="http://schemas.openxmlformats.org/officeDocument/2006/relationships/image" Target="../media/image13.png"/><Relationship Id="rId4" Type="http://schemas.microsoft.com/office/2007/relationships/hdphoto" Target="../media/hdphoto1.wdp"/><Relationship Id="rId9" Type="http://schemas.openxmlformats.org/officeDocument/2006/relationships/image" Target="../media/image12.png"/><Relationship Id="rId14" Type="http://schemas.microsoft.com/office/2007/relationships/hdphoto" Target="../media/hdphoto3.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22.emf"/><Relationship Id="rId10" Type="http://schemas.openxmlformats.org/officeDocument/2006/relationships/image" Target="../media/image19.png"/><Relationship Id="rId4" Type="http://schemas.openxmlformats.org/officeDocument/2006/relationships/image" Target="../media/image21.svg"/><Relationship Id="rId9" Type="http://schemas.openxmlformats.org/officeDocument/2006/relationships/image" Target="../media/image2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630052-9FB2-4D9D-AB65-DC8936925625}"/>
              </a:ext>
            </a:extLst>
          </p:cNvPr>
          <p:cNvSpPr txBox="1">
            <a:spLocks/>
          </p:cNvSpPr>
          <p:nvPr/>
        </p:nvSpPr>
        <p:spPr>
          <a:xfrm>
            <a:off x="1155731" y="2269006"/>
            <a:ext cx="9880537" cy="17931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Azure Machine Learning service</a:t>
            </a:r>
            <a:endParaRPr lang="en-US" dirty="0"/>
          </a:p>
        </p:txBody>
      </p:sp>
    </p:spTree>
    <p:extLst>
      <p:ext uri="{BB962C8B-B14F-4D97-AF65-F5344CB8AC3E}">
        <p14:creationId xmlns:p14="http://schemas.microsoft.com/office/powerpoint/2010/main" val="343197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CA9FBC-B523-4A93-BB0D-5DD7C8AC44B9}"/>
              </a:ext>
            </a:extLst>
          </p:cNvPr>
          <p:cNvSpPr/>
          <p:nvPr/>
        </p:nvSpPr>
        <p:spPr>
          <a:xfrm>
            <a:off x="1135110" y="4705161"/>
            <a:ext cx="1777357"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Prepare data</a:t>
            </a:r>
          </a:p>
        </p:txBody>
      </p:sp>
      <p:sp>
        <p:nvSpPr>
          <p:cNvPr id="166" name="Rectangle 165">
            <a:extLst>
              <a:ext uri="{FF2B5EF4-FFF2-40B4-BE49-F238E27FC236}">
                <a16:creationId xmlns:a16="http://schemas.microsoft.com/office/drawing/2014/main" id="{9EFE15A1-E885-4535-BFBD-E19E41773C02}"/>
              </a:ext>
            </a:extLst>
          </p:cNvPr>
          <p:cNvSpPr/>
          <p:nvPr/>
        </p:nvSpPr>
        <p:spPr>
          <a:xfrm>
            <a:off x="4989206" y="4705161"/>
            <a:ext cx="2025966"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Build and train</a:t>
            </a:r>
          </a:p>
        </p:txBody>
      </p:sp>
      <p:sp>
        <p:nvSpPr>
          <p:cNvPr id="167" name="Rectangle 166">
            <a:extLst>
              <a:ext uri="{FF2B5EF4-FFF2-40B4-BE49-F238E27FC236}">
                <a16:creationId xmlns:a16="http://schemas.microsoft.com/office/drawing/2014/main" id="{E6DAEA1B-DC96-4B5D-BFC5-75B256D4D14F}"/>
              </a:ext>
            </a:extLst>
          </p:cNvPr>
          <p:cNvSpPr/>
          <p:nvPr/>
        </p:nvSpPr>
        <p:spPr>
          <a:xfrm>
            <a:off x="9468437" y="4705161"/>
            <a:ext cx="1070500"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Deploy</a:t>
            </a:r>
          </a:p>
        </p:txBody>
      </p:sp>
      <p:sp>
        <p:nvSpPr>
          <p:cNvPr id="3" name="Title 2">
            <a:extLst>
              <a:ext uri="{FF2B5EF4-FFF2-40B4-BE49-F238E27FC236}">
                <a16:creationId xmlns:a16="http://schemas.microsoft.com/office/drawing/2014/main" id="{A53E7BBA-9986-5F47-9056-ED32C5F563EC}"/>
              </a:ext>
            </a:extLst>
          </p:cNvPr>
          <p:cNvSpPr>
            <a:spLocks noGrp="1"/>
          </p:cNvSpPr>
          <p:nvPr>
            <p:ph type="title"/>
          </p:nvPr>
        </p:nvSpPr>
        <p:spPr/>
        <p:txBody>
          <a:bodyPr/>
          <a:lstStyle/>
          <a:p>
            <a:r>
              <a:rPr lang="en-US" dirty="0"/>
              <a:t>Building your own AI models</a:t>
            </a:r>
          </a:p>
        </p:txBody>
      </p:sp>
      <p:sp>
        <p:nvSpPr>
          <p:cNvPr id="4" name="Text Placeholder 3">
            <a:extLst>
              <a:ext uri="{FF2B5EF4-FFF2-40B4-BE49-F238E27FC236}">
                <a16:creationId xmlns:a16="http://schemas.microsoft.com/office/drawing/2014/main" id="{1F4684A0-6FA0-8B40-9754-1BB61EFFC6BB}"/>
              </a:ext>
            </a:extLst>
          </p:cNvPr>
          <p:cNvSpPr>
            <a:spLocks noGrp="1"/>
          </p:cNvSpPr>
          <p:nvPr>
            <p:ph type="body" sz="quarter" idx="12"/>
          </p:nvPr>
        </p:nvSpPr>
        <p:spPr/>
        <p:txBody>
          <a:bodyPr/>
          <a:lstStyle/>
          <a:p>
            <a:r>
              <a:rPr lang="en-US" dirty="0"/>
              <a:t>Transforming data into intelligence</a:t>
            </a:r>
          </a:p>
        </p:txBody>
      </p:sp>
      <p:grpSp>
        <p:nvGrpSpPr>
          <p:cNvPr id="9" name="Group 8">
            <a:extLst>
              <a:ext uri="{FF2B5EF4-FFF2-40B4-BE49-F238E27FC236}">
                <a16:creationId xmlns:a16="http://schemas.microsoft.com/office/drawing/2014/main" id="{99BF8526-DA0A-4647-B3D7-5991EF756188}"/>
              </a:ext>
            </a:extLst>
          </p:cNvPr>
          <p:cNvGrpSpPr/>
          <p:nvPr/>
        </p:nvGrpSpPr>
        <p:grpSpPr>
          <a:xfrm>
            <a:off x="9012965" y="2581371"/>
            <a:ext cx="1981445" cy="1637978"/>
            <a:chOff x="9524460" y="2632636"/>
            <a:chExt cx="2021177" cy="1670823"/>
          </a:xfrm>
        </p:grpSpPr>
        <p:sp>
          <p:nvSpPr>
            <p:cNvPr id="60" name="gear_3">
              <a:extLst>
                <a:ext uri="{FF2B5EF4-FFF2-40B4-BE49-F238E27FC236}">
                  <a16:creationId xmlns:a16="http://schemas.microsoft.com/office/drawing/2014/main" id="{67050993-F9B5-8240-AAD9-B11E05FAE48F}"/>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61" name="gear_3">
              <a:extLst>
                <a:ext uri="{FF2B5EF4-FFF2-40B4-BE49-F238E27FC236}">
                  <a16:creationId xmlns:a16="http://schemas.microsoft.com/office/drawing/2014/main" id="{DA6C2E52-D5EE-5C4C-AF7F-BB609E56C666}"/>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62" name="gear_3">
              <a:extLst>
                <a:ext uri="{FF2B5EF4-FFF2-40B4-BE49-F238E27FC236}">
                  <a16:creationId xmlns:a16="http://schemas.microsoft.com/office/drawing/2014/main" id="{8D579812-8A97-0147-AE26-C5807904C54B}"/>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grpSp>
        <p:nvGrpSpPr>
          <p:cNvPr id="10" name="Group 9">
            <a:extLst>
              <a:ext uri="{FF2B5EF4-FFF2-40B4-BE49-F238E27FC236}">
                <a16:creationId xmlns:a16="http://schemas.microsoft.com/office/drawing/2014/main" id="{664F42B7-F9B2-494E-99B3-33C0B57C2BF1}"/>
              </a:ext>
            </a:extLst>
          </p:cNvPr>
          <p:cNvGrpSpPr/>
          <p:nvPr/>
        </p:nvGrpSpPr>
        <p:grpSpPr>
          <a:xfrm>
            <a:off x="1144934" y="2677641"/>
            <a:ext cx="1757706" cy="1650960"/>
            <a:chOff x="1239394" y="2531811"/>
            <a:chExt cx="1792952" cy="1684065"/>
          </a:xfrm>
        </p:grpSpPr>
        <p:grpSp>
          <p:nvGrpSpPr>
            <p:cNvPr id="64" name="Group 63">
              <a:extLst>
                <a:ext uri="{FF2B5EF4-FFF2-40B4-BE49-F238E27FC236}">
                  <a16:creationId xmlns:a16="http://schemas.microsoft.com/office/drawing/2014/main" id="{E26DEDDE-7218-6C4C-AFFF-418DBC6A84C7}"/>
                </a:ext>
              </a:extLst>
            </p:cNvPr>
            <p:cNvGrpSpPr/>
            <p:nvPr/>
          </p:nvGrpSpPr>
          <p:grpSpPr>
            <a:xfrm>
              <a:off x="1239394" y="2531811"/>
              <a:ext cx="523013" cy="1684065"/>
              <a:chOff x="1395310" y="3332039"/>
              <a:chExt cx="430961" cy="1387665"/>
            </a:xfrm>
            <a:solidFill>
              <a:schemeClr val="bg1"/>
            </a:solidFill>
          </p:grpSpPr>
          <p:sp>
            <p:nvSpPr>
              <p:cNvPr id="65" name="Isosceles Triangle 86">
                <a:extLst>
                  <a:ext uri="{FF2B5EF4-FFF2-40B4-BE49-F238E27FC236}">
                    <a16:creationId xmlns:a16="http://schemas.microsoft.com/office/drawing/2014/main" id="{9AA62143-B08F-FA4C-ACEE-7ACE1F59AD8F}"/>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1057CEB9-3014-A547-99CB-50A539109E74}"/>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 name="Oval 66">
                <a:extLst>
                  <a:ext uri="{FF2B5EF4-FFF2-40B4-BE49-F238E27FC236}">
                    <a16:creationId xmlns:a16="http://schemas.microsoft.com/office/drawing/2014/main" id="{16EA03E3-BB99-7F46-A3E1-F1C790C96CB9}"/>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68" name="Group 67">
              <a:extLst>
                <a:ext uri="{FF2B5EF4-FFF2-40B4-BE49-F238E27FC236}">
                  <a16:creationId xmlns:a16="http://schemas.microsoft.com/office/drawing/2014/main" id="{7BD98EB6-EFD9-0F48-B1A0-E1DCFB5C8FB1}"/>
                </a:ext>
              </a:extLst>
            </p:cNvPr>
            <p:cNvGrpSpPr/>
            <p:nvPr/>
          </p:nvGrpSpPr>
          <p:grpSpPr>
            <a:xfrm>
              <a:off x="1874363" y="2531811"/>
              <a:ext cx="523013" cy="1684065"/>
              <a:chOff x="1395310" y="3332039"/>
              <a:chExt cx="430961" cy="1387665"/>
            </a:xfrm>
            <a:solidFill>
              <a:schemeClr val="bg1"/>
            </a:solidFill>
          </p:grpSpPr>
          <p:sp>
            <p:nvSpPr>
              <p:cNvPr id="69" name="Isosceles Triangle 83">
                <a:extLst>
                  <a:ext uri="{FF2B5EF4-FFF2-40B4-BE49-F238E27FC236}">
                    <a16:creationId xmlns:a16="http://schemas.microsoft.com/office/drawing/2014/main" id="{488517EF-3727-6B4B-8290-0B6818D3EA00}"/>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F17C0045-9597-C043-9B71-9D29199BB551}"/>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9" name="Oval 108">
                <a:extLst>
                  <a:ext uri="{FF2B5EF4-FFF2-40B4-BE49-F238E27FC236}">
                    <a16:creationId xmlns:a16="http://schemas.microsoft.com/office/drawing/2014/main" id="{D57C9C83-8576-0C48-BA0F-FBC007A8A2F7}"/>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110" name="Group 109">
              <a:extLst>
                <a:ext uri="{FF2B5EF4-FFF2-40B4-BE49-F238E27FC236}">
                  <a16:creationId xmlns:a16="http://schemas.microsoft.com/office/drawing/2014/main" id="{E5950AC5-7EC3-3845-A8B5-13CB51AEDF81}"/>
                </a:ext>
              </a:extLst>
            </p:cNvPr>
            <p:cNvGrpSpPr/>
            <p:nvPr/>
          </p:nvGrpSpPr>
          <p:grpSpPr>
            <a:xfrm>
              <a:off x="2509333" y="2531811"/>
              <a:ext cx="523013" cy="1684065"/>
              <a:chOff x="1395310" y="3332039"/>
              <a:chExt cx="430961" cy="1387665"/>
            </a:xfrm>
            <a:solidFill>
              <a:schemeClr val="bg1"/>
            </a:solidFill>
          </p:grpSpPr>
          <p:sp>
            <p:nvSpPr>
              <p:cNvPr id="111" name="Isosceles Triangle 80">
                <a:extLst>
                  <a:ext uri="{FF2B5EF4-FFF2-40B4-BE49-F238E27FC236}">
                    <a16:creationId xmlns:a16="http://schemas.microsoft.com/office/drawing/2014/main" id="{FA60E729-178D-AD40-B0B4-34D1CC2548A6}"/>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2" name="Rectangle 111">
                <a:extLst>
                  <a:ext uri="{FF2B5EF4-FFF2-40B4-BE49-F238E27FC236}">
                    <a16:creationId xmlns:a16="http://schemas.microsoft.com/office/drawing/2014/main" id="{58D1FB39-ED51-1A41-A0DB-66D26AD45583}"/>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Oval 112">
                <a:extLst>
                  <a:ext uri="{FF2B5EF4-FFF2-40B4-BE49-F238E27FC236}">
                    <a16:creationId xmlns:a16="http://schemas.microsoft.com/office/drawing/2014/main" id="{497F9986-29C2-F14A-BC1F-6A89BB2C9B54}"/>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grpSp>
        <p:nvGrpSpPr>
          <p:cNvPr id="14" name="Group 13">
            <a:extLst>
              <a:ext uri="{FF2B5EF4-FFF2-40B4-BE49-F238E27FC236}">
                <a16:creationId xmlns:a16="http://schemas.microsoft.com/office/drawing/2014/main" id="{CA8F26BB-BC3C-404A-97C9-18420A5EA55F}"/>
              </a:ext>
            </a:extLst>
          </p:cNvPr>
          <p:cNvGrpSpPr/>
          <p:nvPr/>
        </p:nvGrpSpPr>
        <p:grpSpPr>
          <a:xfrm>
            <a:off x="4848627" y="2491813"/>
            <a:ext cx="2301051" cy="1998974"/>
            <a:chOff x="4986639" y="2541282"/>
            <a:chExt cx="2347192" cy="2039058"/>
          </a:xfrm>
        </p:grpSpPr>
        <p:sp>
          <p:nvSpPr>
            <p:cNvPr id="117" name="Line 19">
              <a:extLst>
                <a:ext uri="{FF2B5EF4-FFF2-40B4-BE49-F238E27FC236}">
                  <a16:creationId xmlns:a16="http://schemas.microsoft.com/office/drawing/2014/main" id="{6400F715-456F-2940-8B9D-D8D0DE045D4C}"/>
                </a:ext>
              </a:extLst>
            </p:cNvPr>
            <p:cNvSpPr>
              <a:spLocks noChangeShapeType="1"/>
            </p:cNvSpPr>
            <p:nvPr/>
          </p:nvSpPr>
          <p:spPr bwMode="auto">
            <a:xfrm rot="16200000">
              <a:off x="6005770" y="34017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grpSp>
          <p:nvGrpSpPr>
            <p:cNvPr id="53" name="Group 11">
              <a:extLst>
                <a:ext uri="{FF2B5EF4-FFF2-40B4-BE49-F238E27FC236}">
                  <a16:creationId xmlns:a16="http://schemas.microsoft.com/office/drawing/2014/main" id="{FD0EAA60-A639-2B4A-9832-4878CF2F5E0D}"/>
                </a:ext>
              </a:extLst>
            </p:cNvPr>
            <p:cNvGrpSpPr>
              <a:grpSpLocks noChangeAspect="1"/>
            </p:cNvGrpSpPr>
            <p:nvPr/>
          </p:nvGrpSpPr>
          <p:grpSpPr bwMode="auto">
            <a:xfrm>
              <a:off x="5712422" y="3055262"/>
              <a:ext cx="1007365" cy="1097312"/>
              <a:chOff x="3861" y="4291602"/>
              <a:chExt cx="112" cy="244433"/>
            </a:xfrm>
          </p:grpSpPr>
          <p:sp>
            <p:nvSpPr>
              <p:cNvPr id="54" name="Freeform 12">
                <a:extLst>
                  <a:ext uri="{FF2B5EF4-FFF2-40B4-BE49-F238E27FC236}">
                    <a16:creationId xmlns:a16="http://schemas.microsoft.com/office/drawing/2014/main" id="{8A40B6BB-DB28-6D43-BEEE-D4FECD53F60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5" name="Line 13">
                <a:extLst>
                  <a:ext uri="{FF2B5EF4-FFF2-40B4-BE49-F238E27FC236}">
                    <a16:creationId xmlns:a16="http://schemas.microsoft.com/office/drawing/2014/main" id="{598370C0-A526-DD49-93F6-9E7B67113464}"/>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6" name="Line 14">
                <a:extLst>
                  <a:ext uri="{FF2B5EF4-FFF2-40B4-BE49-F238E27FC236}">
                    <a16:creationId xmlns:a16="http://schemas.microsoft.com/office/drawing/2014/main" id="{7EE7ADFE-504A-3840-8C1B-ACD1041F204D}"/>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7" name="Line 15">
                <a:extLst>
                  <a:ext uri="{FF2B5EF4-FFF2-40B4-BE49-F238E27FC236}">
                    <a16:creationId xmlns:a16="http://schemas.microsoft.com/office/drawing/2014/main" id="{708451EC-0BF5-9247-A380-9F245A8DF0E5}"/>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8" name="Line 16">
                <a:extLst>
                  <a:ext uri="{FF2B5EF4-FFF2-40B4-BE49-F238E27FC236}">
                    <a16:creationId xmlns:a16="http://schemas.microsoft.com/office/drawing/2014/main" id="{8A79B9F9-DBF6-854D-9F28-8467BF1DDD48}"/>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9" name="Line 17">
                <a:extLst>
                  <a:ext uri="{FF2B5EF4-FFF2-40B4-BE49-F238E27FC236}">
                    <a16:creationId xmlns:a16="http://schemas.microsoft.com/office/drawing/2014/main" id="{988AC340-451E-AD43-85A6-1412ED65468B}"/>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grpSp>
          <p:nvGrpSpPr>
            <p:cNvPr id="12" name="Group 11">
              <a:extLst>
                <a:ext uri="{FF2B5EF4-FFF2-40B4-BE49-F238E27FC236}">
                  <a16:creationId xmlns:a16="http://schemas.microsoft.com/office/drawing/2014/main" id="{FE9AD725-38BF-8945-B223-81A36CF5EA84}"/>
                </a:ext>
              </a:extLst>
            </p:cNvPr>
            <p:cNvGrpSpPr/>
            <p:nvPr/>
          </p:nvGrpSpPr>
          <p:grpSpPr>
            <a:xfrm>
              <a:off x="5359189" y="2541282"/>
              <a:ext cx="1974642" cy="1799700"/>
              <a:chOff x="4723382" y="2415376"/>
              <a:chExt cx="2374103" cy="2163771"/>
            </a:xfrm>
          </p:grpSpPr>
          <p:sp>
            <p:nvSpPr>
              <p:cNvPr id="120" name="Freeform 22">
                <a:extLst>
                  <a:ext uri="{FF2B5EF4-FFF2-40B4-BE49-F238E27FC236}">
                    <a16:creationId xmlns:a16="http://schemas.microsoft.com/office/drawing/2014/main" id="{23656A44-69AA-E946-955A-A9A16D787C5D}"/>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1" name="Arc 10">
                <a:extLst>
                  <a:ext uri="{FF2B5EF4-FFF2-40B4-BE49-F238E27FC236}">
                    <a16:creationId xmlns:a16="http://schemas.microsoft.com/office/drawing/2014/main" id="{1988ECD6-E95D-3445-A3A8-A3EC490A81E7}"/>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nvGrpSpPr>
            <p:cNvPr id="122" name="Group 121">
              <a:extLst>
                <a:ext uri="{FF2B5EF4-FFF2-40B4-BE49-F238E27FC236}">
                  <a16:creationId xmlns:a16="http://schemas.microsoft.com/office/drawing/2014/main" id="{CAA23768-31BA-644D-B37F-AB391D0A6488}"/>
                </a:ext>
              </a:extLst>
            </p:cNvPr>
            <p:cNvGrpSpPr/>
            <p:nvPr/>
          </p:nvGrpSpPr>
          <p:grpSpPr>
            <a:xfrm rot="10800000">
              <a:off x="4986639" y="2780640"/>
              <a:ext cx="1974642" cy="1799700"/>
              <a:chOff x="4723382" y="2415376"/>
              <a:chExt cx="2374103" cy="2163771"/>
            </a:xfrm>
          </p:grpSpPr>
          <p:sp>
            <p:nvSpPr>
              <p:cNvPr id="123" name="Freeform 22">
                <a:extLst>
                  <a:ext uri="{FF2B5EF4-FFF2-40B4-BE49-F238E27FC236}">
                    <a16:creationId xmlns:a16="http://schemas.microsoft.com/office/drawing/2014/main" id="{B66DD1C0-1FCA-764C-9409-D1DF0886CCAA}"/>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24" name="Arc 123">
                <a:extLst>
                  <a:ext uri="{FF2B5EF4-FFF2-40B4-BE49-F238E27FC236}">
                    <a16:creationId xmlns:a16="http://schemas.microsoft.com/office/drawing/2014/main" id="{F7C36541-133F-1945-9FF2-F5086BF88B37}"/>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sp>
        <p:nvSpPr>
          <p:cNvPr id="125" name="Freeform 124">
            <a:extLst>
              <a:ext uri="{FF2B5EF4-FFF2-40B4-BE49-F238E27FC236}">
                <a16:creationId xmlns:a16="http://schemas.microsoft.com/office/drawing/2014/main" id="{C1D4D852-CFB4-3A49-B0AF-EE2DE2580953}"/>
              </a:ext>
            </a:extLst>
          </p:cNvPr>
          <p:cNvSpPr/>
          <p:nvPr/>
        </p:nvSpPr>
        <p:spPr bwMode="auto">
          <a:xfrm flipH="1">
            <a:off x="7970370"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26" name="Freeform 125">
            <a:extLst>
              <a:ext uri="{FF2B5EF4-FFF2-40B4-BE49-F238E27FC236}">
                <a16:creationId xmlns:a16="http://schemas.microsoft.com/office/drawing/2014/main" id="{5E40651C-87D8-3643-A1F6-82D7AAAFE17A}"/>
              </a:ext>
            </a:extLst>
          </p:cNvPr>
          <p:cNvSpPr/>
          <p:nvPr/>
        </p:nvSpPr>
        <p:spPr bwMode="auto">
          <a:xfrm flipH="1">
            <a:off x="3591924"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2" name="Rectangle 1">
            <a:extLst>
              <a:ext uri="{FF2B5EF4-FFF2-40B4-BE49-F238E27FC236}">
                <a16:creationId xmlns:a16="http://schemas.microsoft.com/office/drawing/2014/main" id="{9ACE4237-BF5D-7043-9860-D7B58A7F3199}"/>
              </a:ext>
            </a:extLst>
          </p:cNvPr>
          <p:cNvSpPr/>
          <p:nvPr/>
        </p:nvSpPr>
        <p:spPr bwMode="auto">
          <a:xfrm>
            <a:off x="3418923" y="2272820"/>
            <a:ext cx="8067823" cy="3315382"/>
          </a:xfrm>
          <a:prstGeom prst="rect">
            <a:avLst/>
          </a:prstGeom>
          <a:solidFill>
            <a:schemeClr val="bg1">
              <a:alpha val="7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2686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 name="Group 243">
            <a:extLst>
              <a:ext uri="{FF2B5EF4-FFF2-40B4-BE49-F238E27FC236}">
                <a16:creationId xmlns:a16="http://schemas.microsoft.com/office/drawing/2014/main" id="{7B84CBFD-AF4B-4B60-BE6F-B79C84C55D0F}"/>
              </a:ext>
            </a:extLst>
          </p:cNvPr>
          <p:cNvGrpSpPr/>
          <p:nvPr/>
        </p:nvGrpSpPr>
        <p:grpSpPr>
          <a:xfrm>
            <a:off x="5596045" y="3520089"/>
            <a:ext cx="1189380" cy="843020"/>
            <a:chOff x="6078612" y="3211594"/>
            <a:chExt cx="279253" cy="197932"/>
          </a:xfrm>
        </p:grpSpPr>
        <p:cxnSp>
          <p:nvCxnSpPr>
            <p:cNvPr id="247" name="Straight Connector 246">
              <a:extLst>
                <a:ext uri="{FF2B5EF4-FFF2-40B4-BE49-F238E27FC236}">
                  <a16:creationId xmlns:a16="http://schemas.microsoft.com/office/drawing/2014/main" id="{610D3E8A-9A26-4655-B6F3-4C135965B221}"/>
                </a:ext>
              </a:extLst>
            </p:cNvPr>
            <p:cNvCxnSpPr>
              <a:cxnSpLocks/>
            </p:cNvCxnSpPr>
            <p:nvPr/>
          </p:nvCxnSpPr>
          <p:spPr>
            <a:xfrm>
              <a:off x="6078612" y="3310743"/>
              <a:ext cx="279253" cy="0"/>
            </a:xfrm>
            <a:prstGeom prst="line">
              <a:avLst/>
            </a:prstGeom>
            <a:solidFill>
              <a:schemeClr val="tx2"/>
            </a:solidFill>
            <a:ln w="38100">
              <a:solidFill>
                <a:schemeClr val="accent4">
                  <a:lumMod val="9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248" name="Rectangle 5">
              <a:extLst>
                <a:ext uri="{FF2B5EF4-FFF2-40B4-BE49-F238E27FC236}">
                  <a16:creationId xmlns:a16="http://schemas.microsoft.com/office/drawing/2014/main" id="{5AAE50F0-0A42-4A39-8FFD-9972F32E0D17}"/>
                </a:ext>
              </a:extLst>
            </p:cNvPr>
            <p:cNvSpPr/>
            <p:nvPr/>
          </p:nvSpPr>
          <p:spPr bwMode="auto">
            <a:xfrm rot="8100000">
              <a:off x="6121000" y="3211594"/>
              <a:ext cx="197933" cy="197932"/>
            </a:xfrm>
            <a:custGeom>
              <a:avLst/>
              <a:gdLst>
                <a:gd name="connsiteX0" fmla="*/ 0 w 880533"/>
                <a:gd name="connsiteY0" fmla="*/ 0 h 880533"/>
                <a:gd name="connsiteX1" fmla="*/ 880533 w 880533"/>
                <a:gd name="connsiteY1" fmla="*/ 0 h 880533"/>
                <a:gd name="connsiteX2" fmla="*/ 880533 w 880533"/>
                <a:gd name="connsiteY2" fmla="*/ 880533 h 880533"/>
                <a:gd name="connsiteX3" fmla="*/ 0 w 880533"/>
                <a:gd name="connsiteY3" fmla="*/ 880533 h 880533"/>
                <a:gd name="connsiteX4" fmla="*/ 0 w 880533"/>
                <a:gd name="connsiteY4" fmla="*/ 0 h 880533"/>
                <a:gd name="connsiteX0" fmla="*/ 880533 w 971973"/>
                <a:gd name="connsiteY0" fmla="*/ 880533 h 971973"/>
                <a:gd name="connsiteX1" fmla="*/ 0 w 971973"/>
                <a:gd name="connsiteY1" fmla="*/ 880533 h 971973"/>
                <a:gd name="connsiteX2" fmla="*/ 0 w 971973"/>
                <a:gd name="connsiteY2" fmla="*/ 0 h 971973"/>
                <a:gd name="connsiteX3" fmla="*/ 880533 w 971973"/>
                <a:gd name="connsiteY3" fmla="*/ 0 h 971973"/>
                <a:gd name="connsiteX4" fmla="*/ 971973 w 971973"/>
                <a:gd name="connsiteY4" fmla="*/ 971973 h 971973"/>
                <a:gd name="connsiteX0" fmla="*/ 880533 w 880533"/>
                <a:gd name="connsiteY0" fmla="*/ 880533 h 880533"/>
                <a:gd name="connsiteX1" fmla="*/ 0 w 880533"/>
                <a:gd name="connsiteY1" fmla="*/ 880533 h 880533"/>
                <a:gd name="connsiteX2" fmla="*/ 0 w 880533"/>
                <a:gd name="connsiteY2" fmla="*/ 0 h 880533"/>
                <a:gd name="connsiteX3" fmla="*/ 880533 w 880533"/>
                <a:gd name="connsiteY3" fmla="*/ 0 h 880533"/>
                <a:gd name="connsiteX0" fmla="*/ 0 w 880533"/>
                <a:gd name="connsiteY0" fmla="*/ 880533 h 880533"/>
                <a:gd name="connsiteX1" fmla="*/ 0 w 880533"/>
                <a:gd name="connsiteY1" fmla="*/ 0 h 880533"/>
                <a:gd name="connsiteX2" fmla="*/ 880533 w 880533"/>
                <a:gd name="connsiteY2" fmla="*/ 0 h 880533"/>
              </a:gdLst>
              <a:ahLst/>
              <a:cxnLst>
                <a:cxn ang="0">
                  <a:pos x="connsiteX0" y="connsiteY0"/>
                </a:cxn>
                <a:cxn ang="0">
                  <a:pos x="connsiteX1" y="connsiteY1"/>
                </a:cxn>
                <a:cxn ang="0">
                  <a:pos x="connsiteX2" y="connsiteY2"/>
                </a:cxn>
              </a:cxnLst>
              <a:rect l="l" t="t" r="r" b="b"/>
              <a:pathLst>
                <a:path w="880533" h="880533">
                  <a:moveTo>
                    <a:pt x="0" y="880533"/>
                  </a:moveTo>
                  <a:lnTo>
                    <a:pt x="0" y="0"/>
                  </a:lnTo>
                  <a:lnTo>
                    <a:pt x="880533" y="0"/>
                  </a:lnTo>
                </a:path>
              </a:pathLst>
            </a:custGeom>
            <a:noFill/>
            <a:ln w="38100">
              <a:solidFill>
                <a:schemeClr val="accent4">
                  <a:lumMod val="90000"/>
                </a:schemeClr>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922" fontAlgn="base">
                <a:lnSpc>
                  <a:spcPct val="90000"/>
                </a:lnSpc>
                <a:spcBef>
                  <a:spcPct val="0"/>
                </a:spcBef>
                <a:spcAft>
                  <a:spcPct val="0"/>
                </a:spcAft>
                <a:defRPr/>
              </a:pPr>
              <a:endParaRPr lang="en-US" sz="2307" kern="0" err="1">
                <a:solidFill>
                  <a:srgbClr val="002060"/>
                </a:solidFill>
                <a:latin typeface="Segoe UI Semilight"/>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B6CB2748-11D5-8E48-AC01-BE8C648EC19A}"/>
              </a:ext>
            </a:extLst>
          </p:cNvPr>
          <p:cNvGrpSpPr/>
          <p:nvPr/>
        </p:nvGrpSpPr>
        <p:grpSpPr>
          <a:xfrm>
            <a:off x="-309642" y="1746196"/>
            <a:ext cx="6091945" cy="5583022"/>
            <a:chOff x="-310244" y="1758135"/>
            <a:chExt cx="6214101" cy="5694973"/>
          </a:xfrm>
        </p:grpSpPr>
        <p:sp>
          <p:nvSpPr>
            <p:cNvPr id="309" name="Isosceles Triangle 308">
              <a:extLst>
                <a:ext uri="{FF2B5EF4-FFF2-40B4-BE49-F238E27FC236}">
                  <a16:creationId xmlns:a16="http://schemas.microsoft.com/office/drawing/2014/main" id="{D4D4976F-BC72-4F92-AEDD-4074F051651A}"/>
                </a:ext>
              </a:extLst>
            </p:cNvPr>
            <p:cNvSpPr/>
            <p:nvPr/>
          </p:nvSpPr>
          <p:spPr bwMode="auto">
            <a:xfrm>
              <a:off x="1426775" y="3031706"/>
              <a:ext cx="665592" cy="573786"/>
            </a:xfrm>
            <a:prstGeom prst="triangl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0" name="Rectangle 309">
              <a:extLst>
                <a:ext uri="{FF2B5EF4-FFF2-40B4-BE49-F238E27FC236}">
                  <a16:creationId xmlns:a16="http://schemas.microsoft.com/office/drawing/2014/main" id="{1B36EB82-37EC-4EDB-8CC3-5B88E4B24A74}"/>
                </a:ext>
              </a:extLst>
            </p:cNvPr>
            <p:cNvSpPr/>
            <p:nvPr/>
          </p:nvSpPr>
          <p:spPr bwMode="auto">
            <a:xfrm>
              <a:off x="517108" y="1758135"/>
              <a:ext cx="532253" cy="532252"/>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1" name="Oval 310">
              <a:extLst>
                <a:ext uri="{FF2B5EF4-FFF2-40B4-BE49-F238E27FC236}">
                  <a16:creationId xmlns:a16="http://schemas.microsoft.com/office/drawing/2014/main" id="{87EFF531-C3BA-4348-A7AD-68514648FCEB}"/>
                </a:ext>
              </a:extLst>
            </p:cNvPr>
            <p:cNvSpPr/>
            <p:nvPr/>
          </p:nvSpPr>
          <p:spPr bwMode="auto">
            <a:xfrm>
              <a:off x="643230" y="3251913"/>
              <a:ext cx="608969" cy="608967"/>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sp>
          <p:nvSpPr>
            <p:cNvPr id="313" name="Isosceles Triangle 312">
              <a:extLst>
                <a:ext uri="{FF2B5EF4-FFF2-40B4-BE49-F238E27FC236}">
                  <a16:creationId xmlns:a16="http://schemas.microsoft.com/office/drawing/2014/main" id="{64D89E73-D5DC-40A6-A924-E0D600B7991E}"/>
                </a:ext>
              </a:extLst>
            </p:cNvPr>
            <p:cNvSpPr/>
            <p:nvPr/>
          </p:nvSpPr>
          <p:spPr bwMode="auto">
            <a:xfrm>
              <a:off x="3693398" y="3726513"/>
              <a:ext cx="665592" cy="573786"/>
            </a:xfrm>
            <a:prstGeom prst="triangl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4" name="Rectangle 313">
              <a:extLst>
                <a:ext uri="{FF2B5EF4-FFF2-40B4-BE49-F238E27FC236}">
                  <a16:creationId xmlns:a16="http://schemas.microsoft.com/office/drawing/2014/main" id="{10FFBA5A-D439-4B2A-9CB2-AE8F98B61530}"/>
                </a:ext>
              </a:extLst>
            </p:cNvPr>
            <p:cNvSpPr/>
            <p:nvPr/>
          </p:nvSpPr>
          <p:spPr bwMode="auto">
            <a:xfrm>
              <a:off x="4572329" y="4908150"/>
              <a:ext cx="532253" cy="532252"/>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5" name="Oval 314">
              <a:extLst>
                <a:ext uri="{FF2B5EF4-FFF2-40B4-BE49-F238E27FC236}">
                  <a16:creationId xmlns:a16="http://schemas.microsoft.com/office/drawing/2014/main" id="{0AEA8A94-D40E-4BFA-8ECC-2D84B69788CF}"/>
                </a:ext>
              </a:extLst>
            </p:cNvPr>
            <p:cNvSpPr/>
            <p:nvPr/>
          </p:nvSpPr>
          <p:spPr bwMode="auto">
            <a:xfrm>
              <a:off x="2459763" y="2615787"/>
              <a:ext cx="608969" cy="608967"/>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sp>
          <p:nvSpPr>
            <p:cNvPr id="317" name="Isosceles Triangle 316">
              <a:extLst>
                <a:ext uri="{FF2B5EF4-FFF2-40B4-BE49-F238E27FC236}">
                  <a16:creationId xmlns:a16="http://schemas.microsoft.com/office/drawing/2014/main" id="{C89D38C2-E802-4918-A23F-F8104A66AD69}"/>
                </a:ext>
              </a:extLst>
            </p:cNvPr>
            <p:cNvSpPr/>
            <p:nvPr/>
          </p:nvSpPr>
          <p:spPr bwMode="auto">
            <a:xfrm>
              <a:off x="4652115" y="3076169"/>
              <a:ext cx="665592" cy="573786"/>
            </a:xfrm>
            <a:prstGeom prst="triangl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9" name="Oval 318">
              <a:extLst>
                <a:ext uri="{FF2B5EF4-FFF2-40B4-BE49-F238E27FC236}">
                  <a16:creationId xmlns:a16="http://schemas.microsoft.com/office/drawing/2014/main" id="{C18E345A-F506-40C7-BF48-5E4078FCA7D9}"/>
                </a:ext>
              </a:extLst>
            </p:cNvPr>
            <p:cNvSpPr/>
            <p:nvPr/>
          </p:nvSpPr>
          <p:spPr bwMode="auto">
            <a:xfrm>
              <a:off x="2038894" y="5790140"/>
              <a:ext cx="608969" cy="608967"/>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sp>
          <p:nvSpPr>
            <p:cNvPr id="321" name="Isosceles Triangle 320">
              <a:extLst>
                <a:ext uri="{FF2B5EF4-FFF2-40B4-BE49-F238E27FC236}">
                  <a16:creationId xmlns:a16="http://schemas.microsoft.com/office/drawing/2014/main" id="{C7FBDAC0-BFC1-4C7D-AAC4-3D07473CEB8E}"/>
                </a:ext>
              </a:extLst>
            </p:cNvPr>
            <p:cNvSpPr/>
            <p:nvPr/>
          </p:nvSpPr>
          <p:spPr bwMode="auto">
            <a:xfrm>
              <a:off x="3874856" y="5342414"/>
              <a:ext cx="815542" cy="703054"/>
            </a:xfrm>
            <a:prstGeom prst="triangl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2" name="Rectangle 321">
              <a:extLst>
                <a:ext uri="{FF2B5EF4-FFF2-40B4-BE49-F238E27FC236}">
                  <a16:creationId xmlns:a16="http://schemas.microsoft.com/office/drawing/2014/main" id="{A20FC32D-430C-4928-AC52-E0C5DAA558BA}"/>
                </a:ext>
              </a:extLst>
            </p:cNvPr>
            <p:cNvSpPr/>
            <p:nvPr/>
          </p:nvSpPr>
          <p:spPr bwMode="auto">
            <a:xfrm>
              <a:off x="4137845" y="4548592"/>
              <a:ext cx="652164" cy="652164"/>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3" name="Oval 322">
              <a:extLst>
                <a:ext uri="{FF2B5EF4-FFF2-40B4-BE49-F238E27FC236}">
                  <a16:creationId xmlns:a16="http://schemas.microsoft.com/office/drawing/2014/main" id="{533F54B0-995C-40B8-990E-4A614F4D6432}"/>
                </a:ext>
              </a:extLst>
            </p:cNvPr>
            <p:cNvSpPr/>
            <p:nvPr/>
          </p:nvSpPr>
          <p:spPr bwMode="auto">
            <a:xfrm>
              <a:off x="2844265" y="2456976"/>
              <a:ext cx="746164" cy="746162"/>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sp>
          <p:nvSpPr>
            <p:cNvPr id="325" name="Isosceles Triangle 324">
              <a:extLst>
                <a:ext uri="{FF2B5EF4-FFF2-40B4-BE49-F238E27FC236}">
                  <a16:creationId xmlns:a16="http://schemas.microsoft.com/office/drawing/2014/main" id="{5F73D84D-B4CA-4366-9D89-A1D5E3708691}"/>
                </a:ext>
              </a:extLst>
            </p:cNvPr>
            <p:cNvSpPr/>
            <p:nvPr/>
          </p:nvSpPr>
          <p:spPr bwMode="auto">
            <a:xfrm>
              <a:off x="1614779" y="3226953"/>
              <a:ext cx="815542" cy="703054"/>
            </a:xfrm>
            <a:prstGeom prst="triangl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6" name="Rectangle 325">
              <a:extLst>
                <a:ext uri="{FF2B5EF4-FFF2-40B4-BE49-F238E27FC236}">
                  <a16:creationId xmlns:a16="http://schemas.microsoft.com/office/drawing/2014/main" id="{4BDB3394-A051-4F76-A3D7-84E180FECDEC}"/>
                </a:ext>
              </a:extLst>
            </p:cNvPr>
            <p:cNvSpPr/>
            <p:nvPr/>
          </p:nvSpPr>
          <p:spPr bwMode="auto">
            <a:xfrm>
              <a:off x="1668975" y="5393303"/>
              <a:ext cx="652164" cy="652164"/>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7" name="Oval 326">
              <a:extLst>
                <a:ext uri="{FF2B5EF4-FFF2-40B4-BE49-F238E27FC236}">
                  <a16:creationId xmlns:a16="http://schemas.microsoft.com/office/drawing/2014/main" id="{7F5EB805-E5BB-4887-A68E-EC853C696E34}"/>
                </a:ext>
              </a:extLst>
            </p:cNvPr>
            <p:cNvSpPr/>
            <p:nvPr/>
          </p:nvSpPr>
          <p:spPr bwMode="auto">
            <a:xfrm>
              <a:off x="3008684" y="4494683"/>
              <a:ext cx="746164" cy="746162"/>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sp>
          <p:nvSpPr>
            <p:cNvPr id="329" name="Isosceles Triangle 328">
              <a:extLst>
                <a:ext uri="{FF2B5EF4-FFF2-40B4-BE49-F238E27FC236}">
                  <a16:creationId xmlns:a16="http://schemas.microsoft.com/office/drawing/2014/main" id="{521B3549-43AF-4F27-A86E-4BCA3AD298D9}"/>
                </a:ext>
              </a:extLst>
            </p:cNvPr>
            <p:cNvSpPr/>
            <p:nvPr/>
          </p:nvSpPr>
          <p:spPr bwMode="auto">
            <a:xfrm>
              <a:off x="2544356" y="3322679"/>
              <a:ext cx="815542" cy="703054"/>
            </a:xfrm>
            <a:prstGeom prst="triangl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0" name="Rectangle 329">
              <a:extLst>
                <a:ext uri="{FF2B5EF4-FFF2-40B4-BE49-F238E27FC236}">
                  <a16:creationId xmlns:a16="http://schemas.microsoft.com/office/drawing/2014/main" id="{572CE65D-6C90-4C60-862A-D98F92F5562F}"/>
                </a:ext>
              </a:extLst>
            </p:cNvPr>
            <p:cNvSpPr/>
            <p:nvPr/>
          </p:nvSpPr>
          <p:spPr bwMode="auto">
            <a:xfrm>
              <a:off x="5251693" y="5790140"/>
              <a:ext cx="652164" cy="652164"/>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3" name="Isosceles Triangle 332">
              <a:extLst>
                <a:ext uri="{FF2B5EF4-FFF2-40B4-BE49-F238E27FC236}">
                  <a16:creationId xmlns:a16="http://schemas.microsoft.com/office/drawing/2014/main" id="{F0DEA0D4-5EE5-479B-93A7-3D05047E2633}"/>
                </a:ext>
              </a:extLst>
            </p:cNvPr>
            <p:cNvSpPr/>
            <p:nvPr/>
          </p:nvSpPr>
          <p:spPr bwMode="auto">
            <a:xfrm>
              <a:off x="3515220" y="3079066"/>
              <a:ext cx="1044102" cy="900087"/>
            </a:xfrm>
            <a:prstGeom prst="triangl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4" name="Rectangle 333">
              <a:extLst>
                <a:ext uri="{FF2B5EF4-FFF2-40B4-BE49-F238E27FC236}">
                  <a16:creationId xmlns:a16="http://schemas.microsoft.com/office/drawing/2014/main" id="{6ABBE6E7-EF42-4C05-97BE-66FCC7DBDA1E}"/>
                </a:ext>
              </a:extLst>
            </p:cNvPr>
            <p:cNvSpPr/>
            <p:nvPr/>
          </p:nvSpPr>
          <p:spPr bwMode="auto">
            <a:xfrm>
              <a:off x="316391" y="5889063"/>
              <a:ext cx="834935" cy="834935"/>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5" name="Oval 334">
              <a:extLst>
                <a:ext uri="{FF2B5EF4-FFF2-40B4-BE49-F238E27FC236}">
                  <a16:creationId xmlns:a16="http://schemas.microsoft.com/office/drawing/2014/main" id="{BD57E93B-4DC5-41A6-B6AB-628FE70EB955}"/>
                </a:ext>
              </a:extLst>
            </p:cNvPr>
            <p:cNvSpPr/>
            <p:nvPr/>
          </p:nvSpPr>
          <p:spPr bwMode="auto">
            <a:xfrm>
              <a:off x="2321140" y="6497831"/>
              <a:ext cx="955279" cy="955277"/>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sp>
          <p:nvSpPr>
            <p:cNvPr id="337" name="Isosceles Triangle 336">
              <a:extLst>
                <a:ext uri="{FF2B5EF4-FFF2-40B4-BE49-F238E27FC236}">
                  <a16:creationId xmlns:a16="http://schemas.microsoft.com/office/drawing/2014/main" id="{14F78473-5240-4CD5-A72D-8EDC5C01B19E}"/>
                </a:ext>
              </a:extLst>
            </p:cNvPr>
            <p:cNvSpPr/>
            <p:nvPr/>
          </p:nvSpPr>
          <p:spPr bwMode="auto">
            <a:xfrm>
              <a:off x="904724" y="1910645"/>
              <a:ext cx="1044102" cy="900087"/>
            </a:xfrm>
            <a:prstGeom prst="triangl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8" name="Rectangle 337">
              <a:extLst>
                <a:ext uri="{FF2B5EF4-FFF2-40B4-BE49-F238E27FC236}">
                  <a16:creationId xmlns:a16="http://schemas.microsoft.com/office/drawing/2014/main" id="{985DF86E-FA16-428D-B5B3-5DE57B527221}"/>
                </a:ext>
              </a:extLst>
            </p:cNvPr>
            <p:cNvSpPr/>
            <p:nvPr/>
          </p:nvSpPr>
          <p:spPr bwMode="auto">
            <a:xfrm>
              <a:off x="1941016" y="4332068"/>
              <a:ext cx="834935" cy="834935"/>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9" name="Oval 338">
              <a:extLst>
                <a:ext uri="{FF2B5EF4-FFF2-40B4-BE49-F238E27FC236}">
                  <a16:creationId xmlns:a16="http://schemas.microsoft.com/office/drawing/2014/main" id="{FB00834E-3DA0-4283-956F-1181A4311DF0}"/>
                </a:ext>
              </a:extLst>
            </p:cNvPr>
            <p:cNvSpPr/>
            <p:nvPr/>
          </p:nvSpPr>
          <p:spPr bwMode="auto">
            <a:xfrm>
              <a:off x="3153262" y="5663559"/>
              <a:ext cx="955279" cy="955277"/>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sp>
          <p:nvSpPr>
            <p:cNvPr id="341" name="Isosceles Triangle 340">
              <a:extLst>
                <a:ext uri="{FF2B5EF4-FFF2-40B4-BE49-F238E27FC236}">
                  <a16:creationId xmlns:a16="http://schemas.microsoft.com/office/drawing/2014/main" id="{9D039AE8-9402-4097-A445-A56E961A4389}"/>
                </a:ext>
              </a:extLst>
            </p:cNvPr>
            <p:cNvSpPr/>
            <p:nvPr/>
          </p:nvSpPr>
          <p:spPr bwMode="auto">
            <a:xfrm>
              <a:off x="-310244" y="2239532"/>
              <a:ext cx="1044102" cy="900087"/>
            </a:xfrm>
            <a:prstGeom prst="triangl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2" name="Rectangle 341">
              <a:extLst>
                <a:ext uri="{FF2B5EF4-FFF2-40B4-BE49-F238E27FC236}">
                  <a16:creationId xmlns:a16="http://schemas.microsoft.com/office/drawing/2014/main" id="{2C9A137C-1783-4B47-ABE6-48EFD780F432}"/>
                </a:ext>
              </a:extLst>
            </p:cNvPr>
            <p:cNvSpPr/>
            <p:nvPr/>
          </p:nvSpPr>
          <p:spPr bwMode="auto">
            <a:xfrm>
              <a:off x="4137844" y="6526855"/>
              <a:ext cx="834935" cy="834935"/>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43" name="Oval 342">
              <a:extLst>
                <a:ext uri="{FF2B5EF4-FFF2-40B4-BE49-F238E27FC236}">
                  <a16:creationId xmlns:a16="http://schemas.microsoft.com/office/drawing/2014/main" id="{67D3524D-50BA-470A-8FF5-A7031C798AE2}"/>
                </a:ext>
              </a:extLst>
            </p:cNvPr>
            <p:cNvSpPr/>
            <p:nvPr/>
          </p:nvSpPr>
          <p:spPr bwMode="auto">
            <a:xfrm>
              <a:off x="507599" y="4267170"/>
              <a:ext cx="955279" cy="955277"/>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sp>
        <p:nvSpPr>
          <p:cNvPr id="4" name="Title 3">
            <a:extLst>
              <a:ext uri="{FF2B5EF4-FFF2-40B4-BE49-F238E27FC236}">
                <a16:creationId xmlns:a16="http://schemas.microsoft.com/office/drawing/2014/main" id="{15163981-7D1D-B341-96AD-E763B05B90BE}"/>
              </a:ext>
            </a:extLst>
          </p:cNvPr>
          <p:cNvSpPr>
            <a:spLocks noGrp="1"/>
          </p:cNvSpPr>
          <p:nvPr>
            <p:ph type="title"/>
          </p:nvPr>
        </p:nvSpPr>
        <p:spPr/>
        <p:txBody>
          <a:bodyPr/>
          <a:lstStyle/>
          <a:p>
            <a:r>
              <a:rPr lang="en-US" dirty="0"/>
              <a:t>Building your own AI models</a:t>
            </a:r>
          </a:p>
        </p:txBody>
      </p:sp>
      <p:sp>
        <p:nvSpPr>
          <p:cNvPr id="5" name="Text Placeholder 4">
            <a:extLst>
              <a:ext uri="{FF2B5EF4-FFF2-40B4-BE49-F238E27FC236}">
                <a16:creationId xmlns:a16="http://schemas.microsoft.com/office/drawing/2014/main" id="{D3EC6FB1-EB2F-8241-B586-2F7166EBC630}"/>
              </a:ext>
            </a:extLst>
          </p:cNvPr>
          <p:cNvSpPr>
            <a:spLocks noGrp="1"/>
          </p:cNvSpPr>
          <p:nvPr>
            <p:ph type="body" sz="quarter" idx="12"/>
          </p:nvPr>
        </p:nvSpPr>
        <p:spPr/>
        <p:txBody>
          <a:bodyPr/>
          <a:lstStyle/>
          <a:p>
            <a:r>
              <a:rPr lang="en-US" dirty="0">
                <a:latin typeface="+mj-lt"/>
              </a:rPr>
              <a:t>Step 1: </a:t>
            </a:r>
            <a:r>
              <a:rPr lang="en-US" dirty="0"/>
              <a:t>Prepare data</a:t>
            </a:r>
          </a:p>
        </p:txBody>
      </p:sp>
      <p:grpSp>
        <p:nvGrpSpPr>
          <p:cNvPr id="91" name="Group 90">
            <a:extLst>
              <a:ext uri="{FF2B5EF4-FFF2-40B4-BE49-F238E27FC236}">
                <a16:creationId xmlns:a16="http://schemas.microsoft.com/office/drawing/2014/main" id="{1BA93A30-D6C0-CB4B-BD3D-9050CDB25AAA}"/>
              </a:ext>
            </a:extLst>
          </p:cNvPr>
          <p:cNvGrpSpPr/>
          <p:nvPr/>
        </p:nvGrpSpPr>
        <p:grpSpPr>
          <a:xfrm>
            <a:off x="7512367" y="2245882"/>
            <a:ext cx="3422566" cy="3214712"/>
            <a:chOff x="1239394" y="2531811"/>
            <a:chExt cx="1792952" cy="1684065"/>
          </a:xfrm>
        </p:grpSpPr>
        <p:grpSp>
          <p:nvGrpSpPr>
            <p:cNvPr id="92" name="Group 91">
              <a:extLst>
                <a:ext uri="{FF2B5EF4-FFF2-40B4-BE49-F238E27FC236}">
                  <a16:creationId xmlns:a16="http://schemas.microsoft.com/office/drawing/2014/main" id="{FD6847F0-2D31-5E4F-B1AE-5397BB33BD05}"/>
                </a:ext>
              </a:extLst>
            </p:cNvPr>
            <p:cNvGrpSpPr/>
            <p:nvPr/>
          </p:nvGrpSpPr>
          <p:grpSpPr>
            <a:xfrm>
              <a:off x="1239394" y="2531811"/>
              <a:ext cx="523013" cy="1684065"/>
              <a:chOff x="1395310" y="3332039"/>
              <a:chExt cx="430961" cy="1387665"/>
            </a:xfrm>
            <a:solidFill>
              <a:schemeClr val="bg1"/>
            </a:solidFill>
          </p:grpSpPr>
          <p:sp>
            <p:nvSpPr>
              <p:cNvPr id="101" name="Isosceles Triangle 86">
                <a:extLst>
                  <a:ext uri="{FF2B5EF4-FFF2-40B4-BE49-F238E27FC236}">
                    <a16:creationId xmlns:a16="http://schemas.microsoft.com/office/drawing/2014/main" id="{A1299052-0AA8-DD4B-9FBF-2317B4A7A1DE}"/>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2" name="Rectangle 101">
                <a:extLst>
                  <a:ext uri="{FF2B5EF4-FFF2-40B4-BE49-F238E27FC236}">
                    <a16:creationId xmlns:a16="http://schemas.microsoft.com/office/drawing/2014/main" id="{F435F918-CA64-6646-A4DA-B0622DBB679D}"/>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3" name="Oval 102">
                <a:extLst>
                  <a:ext uri="{FF2B5EF4-FFF2-40B4-BE49-F238E27FC236}">
                    <a16:creationId xmlns:a16="http://schemas.microsoft.com/office/drawing/2014/main" id="{B73D76D2-3A1C-7446-B7A8-D84721D97CCC}"/>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93" name="Group 92">
              <a:extLst>
                <a:ext uri="{FF2B5EF4-FFF2-40B4-BE49-F238E27FC236}">
                  <a16:creationId xmlns:a16="http://schemas.microsoft.com/office/drawing/2014/main" id="{D3CFF055-9F94-7E41-9E03-2EE27377E749}"/>
                </a:ext>
              </a:extLst>
            </p:cNvPr>
            <p:cNvGrpSpPr/>
            <p:nvPr/>
          </p:nvGrpSpPr>
          <p:grpSpPr>
            <a:xfrm>
              <a:off x="1874363" y="2531811"/>
              <a:ext cx="523013" cy="1684065"/>
              <a:chOff x="1395310" y="3332039"/>
              <a:chExt cx="430961" cy="1387665"/>
            </a:xfrm>
            <a:solidFill>
              <a:schemeClr val="bg1"/>
            </a:solidFill>
          </p:grpSpPr>
          <p:sp>
            <p:nvSpPr>
              <p:cNvPr id="98" name="Isosceles Triangle 83">
                <a:extLst>
                  <a:ext uri="{FF2B5EF4-FFF2-40B4-BE49-F238E27FC236}">
                    <a16:creationId xmlns:a16="http://schemas.microsoft.com/office/drawing/2014/main" id="{C9D3DF8C-6F84-C749-8EE0-379D8ED79A19}"/>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 name="Rectangle 98">
                <a:extLst>
                  <a:ext uri="{FF2B5EF4-FFF2-40B4-BE49-F238E27FC236}">
                    <a16:creationId xmlns:a16="http://schemas.microsoft.com/office/drawing/2014/main" id="{575EB150-C0FC-CF4B-B5AB-DF6D9D95C058}"/>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D1D800C2-2D9B-8F49-B1A6-FC7253897D80}"/>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94" name="Group 93">
              <a:extLst>
                <a:ext uri="{FF2B5EF4-FFF2-40B4-BE49-F238E27FC236}">
                  <a16:creationId xmlns:a16="http://schemas.microsoft.com/office/drawing/2014/main" id="{8F37BF0A-4E7F-7042-89A3-D1B6A56AF9E3}"/>
                </a:ext>
              </a:extLst>
            </p:cNvPr>
            <p:cNvGrpSpPr/>
            <p:nvPr/>
          </p:nvGrpSpPr>
          <p:grpSpPr>
            <a:xfrm>
              <a:off x="2509333" y="2531811"/>
              <a:ext cx="523013" cy="1684065"/>
              <a:chOff x="1395310" y="3332039"/>
              <a:chExt cx="430961" cy="1387665"/>
            </a:xfrm>
            <a:solidFill>
              <a:schemeClr val="bg1"/>
            </a:solidFill>
          </p:grpSpPr>
          <p:sp>
            <p:nvSpPr>
              <p:cNvPr id="95" name="Isosceles Triangle 80">
                <a:extLst>
                  <a:ext uri="{FF2B5EF4-FFF2-40B4-BE49-F238E27FC236}">
                    <a16:creationId xmlns:a16="http://schemas.microsoft.com/office/drawing/2014/main" id="{57368EB8-26DF-9F4A-9E06-4084E6DB177F}"/>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6" name="Rectangle 95">
                <a:extLst>
                  <a:ext uri="{FF2B5EF4-FFF2-40B4-BE49-F238E27FC236}">
                    <a16:creationId xmlns:a16="http://schemas.microsoft.com/office/drawing/2014/main" id="{4C194685-F2FC-9147-83CD-34D301E4AA06}"/>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7" name="Oval 96">
                <a:extLst>
                  <a:ext uri="{FF2B5EF4-FFF2-40B4-BE49-F238E27FC236}">
                    <a16:creationId xmlns:a16="http://schemas.microsoft.com/office/drawing/2014/main" id="{A26F8D63-08F3-E345-AA0C-A8FE9A8563C7}"/>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spTree>
    <p:extLst>
      <p:ext uri="{BB962C8B-B14F-4D97-AF65-F5344CB8AC3E}">
        <p14:creationId xmlns:p14="http://schemas.microsoft.com/office/powerpoint/2010/main" val="451990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4"/>
                                        </p:tgtEl>
                                        <p:attrNameLst>
                                          <p:attrName>style.visibility</p:attrName>
                                        </p:attrNameLst>
                                      </p:cBhvr>
                                      <p:to>
                                        <p:strVal val="visible"/>
                                      </p:to>
                                    </p:set>
                                    <p:animEffect transition="in" filter="wipe(left)">
                                      <p:cBhvr>
                                        <p:cTn id="11" dur="500"/>
                                        <p:tgtEl>
                                          <p:spTgt spid="24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52A67E-4419-2843-BC07-157F99FC4C5D}"/>
              </a:ext>
            </a:extLst>
          </p:cNvPr>
          <p:cNvSpPr>
            <a:spLocks noGrp="1"/>
          </p:cNvSpPr>
          <p:nvPr>
            <p:ph type="title"/>
          </p:nvPr>
        </p:nvSpPr>
        <p:spPr/>
        <p:txBody>
          <a:bodyPr/>
          <a:lstStyle/>
          <a:p>
            <a:r>
              <a:rPr lang="en-US" dirty="0"/>
              <a:t>Building your own AI models</a:t>
            </a:r>
          </a:p>
        </p:txBody>
      </p:sp>
      <p:sp>
        <p:nvSpPr>
          <p:cNvPr id="4" name="Text Placeholder 3">
            <a:extLst>
              <a:ext uri="{FF2B5EF4-FFF2-40B4-BE49-F238E27FC236}">
                <a16:creationId xmlns:a16="http://schemas.microsoft.com/office/drawing/2014/main" id="{EA5608BD-4C8D-F548-8F23-6D736182978A}"/>
              </a:ext>
            </a:extLst>
          </p:cNvPr>
          <p:cNvSpPr>
            <a:spLocks noGrp="1"/>
          </p:cNvSpPr>
          <p:nvPr>
            <p:ph type="body" sz="quarter" idx="12"/>
          </p:nvPr>
        </p:nvSpPr>
        <p:spPr/>
        <p:txBody>
          <a:bodyPr/>
          <a:lstStyle/>
          <a:p>
            <a:r>
              <a:rPr lang="en-US" dirty="0"/>
              <a:t>Transforming data into intelligence</a:t>
            </a:r>
          </a:p>
        </p:txBody>
      </p:sp>
      <p:sp>
        <p:nvSpPr>
          <p:cNvPr id="118" name="Rectangle 117">
            <a:extLst>
              <a:ext uri="{FF2B5EF4-FFF2-40B4-BE49-F238E27FC236}">
                <a16:creationId xmlns:a16="http://schemas.microsoft.com/office/drawing/2014/main" id="{5A3C1B2C-B3B4-C74C-99AC-6A3FFA6B3940}"/>
              </a:ext>
            </a:extLst>
          </p:cNvPr>
          <p:cNvSpPr/>
          <p:nvPr/>
        </p:nvSpPr>
        <p:spPr>
          <a:xfrm>
            <a:off x="1135110" y="4705161"/>
            <a:ext cx="1777357"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Prepare data</a:t>
            </a:r>
          </a:p>
        </p:txBody>
      </p:sp>
      <p:sp>
        <p:nvSpPr>
          <p:cNvPr id="119" name="Rectangle 118">
            <a:extLst>
              <a:ext uri="{FF2B5EF4-FFF2-40B4-BE49-F238E27FC236}">
                <a16:creationId xmlns:a16="http://schemas.microsoft.com/office/drawing/2014/main" id="{0A1DA62F-5932-2C48-8F3B-5F6E0BF5F288}"/>
              </a:ext>
            </a:extLst>
          </p:cNvPr>
          <p:cNvSpPr/>
          <p:nvPr/>
        </p:nvSpPr>
        <p:spPr>
          <a:xfrm>
            <a:off x="4989206" y="4705161"/>
            <a:ext cx="2025966"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Build and train</a:t>
            </a:r>
          </a:p>
        </p:txBody>
      </p:sp>
      <p:sp>
        <p:nvSpPr>
          <p:cNvPr id="120" name="Rectangle 119">
            <a:extLst>
              <a:ext uri="{FF2B5EF4-FFF2-40B4-BE49-F238E27FC236}">
                <a16:creationId xmlns:a16="http://schemas.microsoft.com/office/drawing/2014/main" id="{36210D1F-F05D-684D-8201-85333A9C517F}"/>
              </a:ext>
            </a:extLst>
          </p:cNvPr>
          <p:cNvSpPr/>
          <p:nvPr/>
        </p:nvSpPr>
        <p:spPr>
          <a:xfrm>
            <a:off x="9468437" y="4705161"/>
            <a:ext cx="1070500"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Deploy</a:t>
            </a:r>
          </a:p>
        </p:txBody>
      </p:sp>
      <p:grpSp>
        <p:nvGrpSpPr>
          <p:cNvPr id="121" name="Group 120">
            <a:extLst>
              <a:ext uri="{FF2B5EF4-FFF2-40B4-BE49-F238E27FC236}">
                <a16:creationId xmlns:a16="http://schemas.microsoft.com/office/drawing/2014/main" id="{F791AC36-7353-4544-8311-0DD19E818157}"/>
              </a:ext>
            </a:extLst>
          </p:cNvPr>
          <p:cNvGrpSpPr/>
          <p:nvPr/>
        </p:nvGrpSpPr>
        <p:grpSpPr>
          <a:xfrm>
            <a:off x="9012965" y="2581371"/>
            <a:ext cx="1981445" cy="1637978"/>
            <a:chOff x="9524460" y="2632636"/>
            <a:chExt cx="2021177" cy="1670823"/>
          </a:xfrm>
        </p:grpSpPr>
        <p:sp>
          <p:nvSpPr>
            <p:cNvPr id="122" name="gear_3">
              <a:extLst>
                <a:ext uri="{FF2B5EF4-FFF2-40B4-BE49-F238E27FC236}">
                  <a16:creationId xmlns:a16="http://schemas.microsoft.com/office/drawing/2014/main" id="{C48D4DC8-AACC-3B40-BFF2-B49521E0352E}"/>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123" name="gear_3">
              <a:extLst>
                <a:ext uri="{FF2B5EF4-FFF2-40B4-BE49-F238E27FC236}">
                  <a16:creationId xmlns:a16="http://schemas.microsoft.com/office/drawing/2014/main" id="{EEA65478-AF57-8D44-8F7B-EBE6DFE683E1}"/>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124" name="gear_3">
              <a:extLst>
                <a:ext uri="{FF2B5EF4-FFF2-40B4-BE49-F238E27FC236}">
                  <a16:creationId xmlns:a16="http://schemas.microsoft.com/office/drawing/2014/main" id="{B3092EFB-61B1-B248-837E-2D577570D41F}"/>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grpSp>
        <p:nvGrpSpPr>
          <p:cNvPr id="125" name="Group 124">
            <a:extLst>
              <a:ext uri="{FF2B5EF4-FFF2-40B4-BE49-F238E27FC236}">
                <a16:creationId xmlns:a16="http://schemas.microsoft.com/office/drawing/2014/main" id="{16E5E83C-A781-604B-B13C-DC8458680525}"/>
              </a:ext>
            </a:extLst>
          </p:cNvPr>
          <p:cNvGrpSpPr/>
          <p:nvPr/>
        </p:nvGrpSpPr>
        <p:grpSpPr>
          <a:xfrm>
            <a:off x="1144934" y="2677641"/>
            <a:ext cx="1757706" cy="1650960"/>
            <a:chOff x="1239394" y="2531811"/>
            <a:chExt cx="1792952" cy="1684065"/>
          </a:xfrm>
        </p:grpSpPr>
        <p:grpSp>
          <p:nvGrpSpPr>
            <p:cNvPr id="126" name="Group 125">
              <a:extLst>
                <a:ext uri="{FF2B5EF4-FFF2-40B4-BE49-F238E27FC236}">
                  <a16:creationId xmlns:a16="http://schemas.microsoft.com/office/drawing/2014/main" id="{3D9A6F9F-4C12-2F48-A890-09A7BD1237D1}"/>
                </a:ext>
              </a:extLst>
            </p:cNvPr>
            <p:cNvGrpSpPr/>
            <p:nvPr/>
          </p:nvGrpSpPr>
          <p:grpSpPr>
            <a:xfrm>
              <a:off x="1239394" y="2531811"/>
              <a:ext cx="523013" cy="1684065"/>
              <a:chOff x="1395310" y="3332039"/>
              <a:chExt cx="430961" cy="1387665"/>
            </a:xfrm>
            <a:solidFill>
              <a:schemeClr val="bg1"/>
            </a:solidFill>
          </p:grpSpPr>
          <p:sp>
            <p:nvSpPr>
              <p:cNvPr id="135" name="Isosceles Triangle 86">
                <a:extLst>
                  <a:ext uri="{FF2B5EF4-FFF2-40B4-BE49-F238E27FC236}">
                    <a16:creationId xmlns:a16="http://schemas.microsoft.com/office/drawing/2014/main" id="{946C8413-795E-2649-A6A9-9D1BB0969AEB}"/>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6" name="Rectangle 135">
                <a:extLst>
                  <a:ext uri="{FF2B5EF4-FFF2-40B4-BE49-F238E27FC236}">
                    <a16:creationId xmlns:a16="http://schemas.microsoft.com/office/drawing/2014/main" id="{8146B92A-F2B5-B041-8224-AEC81229AD9C}"/>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7" name="Oval 136">
                <a:extLst>
                  <a:ext uri="{FF2B5EF4-FFF2-40B4-BE49-F238E27FC236}">
                    <a16:creationId xmlns:a16="http://schemas.microsoft.com/office/drawing/2014/main" id="{1EAD2D7A-6736-0844-9375-5F50BAF12411}"/>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127" name="Group 126">
              <a:extLst>
                <a:ext uri="{FF2B5EF4-FFF2-40B4-BE49-F238E27FC236}">
                  <a16:creationId xmlns:a16="http://schemas.microsoft.com/office/drawing/2014/main" id="{09FC1093-5098-0F44-BE72-B003A3AD1919}"/>
                </a:ext>
              </a:extLst>
            </p:cNvPr>
            <p:cNvGrpSpPr/>
            <p:nvPr/>
          </p:nvGrpSpPr>
          <p:grpSpPr>
            <a:xfrm>
              <a:off x="1874363" y="2531811"/>
              <a:ext cx="523013" cy="1684065"/>
              <a:chOff x="1395310" y="3332039"/>
              <a:chExt cx="430961" cy="1387665"/>
            </a:xfrm>
            <a:solidFill>
              <a:schemeClr val="bg1"/>
            </a:solidFill>
          </p:grpSpPr>
          <p:sp>
            <p:nvSpPr>
              <p:cNvPr id="132" name="Isosceles Triangle 83">
                <a:extLst>
                  <a:ext uri="{FF2B5EF4-FFF2-40B4-BE49-F238E27FC236}">
                    <a16:creationId xmlns:a16="http://schemas.microsoft.com/office/drawing/2014/main" id="{AFFD7FFA-7C5D-0349-A613-8C40492963C3}"/>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3" name="Rectangle 132">
                <a:extLst>
                  <a:ext uri="{FF2B5EF4-FFF2-40B4-BE49-F238E27FC236}">
                    <a16:creationId xmlns:a16="http://schemas.microsoft.com/office/drawing/2014/main" id="{EF360715-12EB-9347-939A-E2FDABE8F42C}"/>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4" name="Oval 133">
                <a:extLst>
                  <a:ext uri="{FF2B5EF4-FFF2-40B4-BE49-F238E27FC236}">
                    <a16:creationId xmlns:a16="http://schemas.microsoft.com/office/drawing/2014/main" id="{947FEA15-F9E1-864C-90D3-AF81FBC25751}"/>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128" name="Group 127">
              <a:extLst>
                <a:ext uri="{FF2B5EF4-FFF2-40B4-BE49-F238E27FC236}">
                  <a16:creationId xmlns:a16="http://schemas.microsoft.com/office/drawing/2014/main" id="{1C6A4630-8DD8-104A-A753-7C73F39F5857}"/>
                </a:ext>
              </a:extLst>
            </p:cNvPr>
            <p:cNvGrpSpPr/>
            <p:nvPr/>
          </p:nvGrpSpPr>
          <p:grpSpPr>
            <a:xfrm>
              <a:off x="2509333" y="2531811"/>
              <a:ext cx="523013" cy="1684065"/>
              <a:chOff x="1395310" y="3332039"/>
              <a:chExt cx="430961" cy="1387665"/>
            </a:xfrm>
            <a:solidFill>
              <a:schemeClr val="bg1"/>
            </a:solidFill>
          </p:grpSpPr>
          <p:sp>
            <p:nvSpPr>
              <p:cNvPr id="129" name="Isosceles Triangle 80">
                <a:extLst>
                  <a:ext uri="{FF2B5EF4-FFF2-40B4-BE49-F238E27FC236}">
                    <a16:creationId xmlns:a16="http://schemas.microsoft.com/office/drawing/2014/main" id="{1A33E083-F57D-104B-B7F3-71688FC43B70}"/>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0" name="Rectangle 129">
                <a:extLst>
                  <a:ext uri="{FF2B5EF4-FFF2-40B4-BE49-F238E27FC236}">
                    <a16:creationId xmlns:a16="http://schemas.microsoft.com/office/drawing/2014/main" id="{21ED9B57-70FE-8642-A32E-CDB851721033}"/>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1" name="Oval 130">
                <a:extLst>
                  <a:ext uri="{FF2B5EF4-FFF2-40B4-BE49-F238E27FC236}">
                    <a16:creationId xmlns:a16="http://schemas.microsoft.com/office/drawing/2014/main" id="{4C2CEF76-4B9B-F048-BFA6-8CA596552A23}"/>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grpSp>
        <p:nvGrpSpPr>
          <p:cNvPr id="138" name="Group 137">
            <a:extLst>
              <a:ext uri="{FF2B5EF4-FFF2-40B4-BE49-F238E27FC236}">
                <a16:creationId xmlns:a16="http://schemas.microsoft.com/office/drawing/2014/main" id="{2FA9F120-A106-A84A-B10A-9C165F5D2C54}"/>
              </a:ext>
            </a:extLst>
          </p:cNvPr>
          <p:cNvGrpSpPr/>
          <p:nvPr/>
        </p:nvGrpSpPr>
        <p:grpSpPr>
          <a:xfrm>
            <a:off x="4848627" y="2491813"/>
            <a:ext cx="2301051" cy="1998974"/>
            <a:chOff x="4986639" y="2541282"/>
            <a:chExt cx="2347192" cy="2039058"/>
          </a:xfrm>
        </p:grpSpPr>
        <p:sp>
          <p:nvSpPr>
            <p:cNvPr id="139" name="Line 19">
              <a:extLst>
                <a:ext uri="{FF2B5EF4-FFF2-40B4-BE49-F238E27FC236}">
                  <a16:creationId xmlns:a16="http://schemas.microsoft.com/office/drawing/2014/main" id="{AB87D879-E78C-254D-812C-85020B9837AF}"/>
                </a:ext>
              </a:extLst>
            </p:cNvPr>
            <p:cNvSpPr>
              <a:spLocks noChangeShapeType="1"/>
            </p:cNvSpPr>
            <p:nvPr/>
          </p:nvSpPr>
          <p:spPr bwMode="auto">
            <a:xfrm rot="16200000">
              <a:off x="6005770" y="34017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grpSp>
          <p:nvGrpSpPr>
            <p:cNvPr id="140" name="Group 11">
              <a:extLst>
                <a:ext uri="{FF2B5EF4-FFF2-40B4-BE49-F238E27FC236}">
                  <a16:creationId xmlns:a16="http://schemas.microsoft.com/office/drawing/2014/main" id="{FCFC211C-BB05-5A43-B883-72A0CE389053}"/>
                </a:ext>
              </a:extLst>
            </p:cNvPr>
            <p:cNvGrpSpPr>
              <a:grpSpLocks noChangeAspect="1"/>
            </p:cNvGrpSpPr>
            <p:nvPr/>
          </p:nvGrpSpPr>
          <p:grpSpPr bwMode="auto">
            <a:xfrm>
              <a:off x="5712422" y="3055262"/>
              <a:ext cx="1007365" cy="1097312"/>
              <a:chOff x="3861" y="4291602"/>
              <a:chExt cx="112" cy="244433"/>
            </a:xfrm>
          </p:grpSpPr>
          <p:sp>
            <p:nvSpPr>
              <p:cNvPr id="147" name="Freeform 12">
                <a:extLst>
                  <a:ext uri="{FF2B5EF4-FFF2-40B4-BE49-F238E27FC236}">
                    <a16:creationId xmlns:a16="http://schemas.microsoft.com/office/drawing/2014/main" id="{7D16A6C1-F47A-1344-BD0D-6C4EBE561BAE}"/>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48" name="Line 13">
                <a:extLst>
                  <a:ext uri="{FF2B5EF4-FFF2-40B4-BE49-F238E27FC236}">
                    <a16:creationId xmlns:a16="http://schemas.microsoft.com/office/drawing/2014/main" id="{D185B70E-566B-B646-9056-400CCFA0562B}"/>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49" name="Line 14">
                <a:extLst>
                  <a:ext uri="{FF2B5EF4-FFF2-40B4-BE49-F238E27FC236}">
                    <a16:creationId xmlns:a16="http://schemas.microsoft.com/office/drawing/2014/main" id="{7A3C2288-5880-3048-9852-44974CF8597D}"/>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50" name="Line 15">
                <a:extLst>
                  <a:ext uri="{FF2B5EF4-FFF2-40B4-BE49-F238E27FC236}">
                    <a16:creationId xmlns:a16="http://schemas.microsoft.com/office/drawing/2014/main" id="{56A50B7D-7BD0-0F4B-91AC-134843D720F6}"/>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51" name="Line 16">
                <a:extLst>
                  <a:ext uri="{FF2B5EF4-FFF2-40B4-BE49-F238E27FC236}">
                    <a16:creationId xmlns:a16="http://schemas.microsoft.com/office/drawing/2014/main" id="{C188A97B-B7F4-F84B-8AF6-8955BD2DD50F}"/>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52" name="Line 17">
                <a:extLst>
                  <a:ext uri="{FF2B5EF4-FFF2-40B4-BE49-F238E27FC236}">
                    <a16:creationId xmlns:a16="http://schemas.microsoft.com/office/drawing/2014/main" id="{3BD5A299-8CC3-2A4B-A9B9-D7105F7B7AF7}"/>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grpSp>
          <p:nvGrpSpPr>
            <p:cNvPr id="141" name="Group 140">
              <a:extLst>
                <a:ext uri="{FF2B5EF4-FFF2-40B4-BE49-F238E27FC236}">
                  <a16:creationId xmlns:a16="http://schemas.microsoft.com/office/drawing/2014/main" id="{79417432-0734-BE47-828A-AB2E88294C99}"/>
                </a:ext>
              </a:extLst>
            </p:cNvPr>
            <p:cNvGrpSpPr/>
            <p:nvPr/>
          </p:nvGrpSpPr>
          <p:grpSpPr>
            <a:xfrm>
              <a:off x="5359189" y="2541282"/>
              <a:ext cx="1974642" cy="1799700"/>
              <a:chOff x="4723382" y="2415376"/>
              <a:chExt cx="2374103" cy="2163771"/>
            </a:xfrm>
          </p:grpSpPr>
          <p:sp>
            <p:nvSpPr>
              <p:cNvPr id="145" name="Freeform 22">
                <a:extLst>
                  <a:ext uri="{FF2B5EF4-FFF2-40B4-BE49-F238E27FC236}">
                    <a16:creationId xmlns:a16="http://schemas.microsoft.com/office/drawing/2014/main" id="{37344596-742D-B748-88C7-D29D50CD0CE7}"/>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46" name="Arc 145">
                <a:extLst>
                  <a:ext uri="{FF2B5EF4-FFF2-40B4-BE49-F238E27FC236}">
                    <a16:creationId xmlns:a16="http://schemas.microsoft.com/office/drawing/2014/main" id="{A8452E54-ABC5-054C-9C34-9036C092088A}"/>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nvGrpSpPr>
            <p:cNvPr id="142" name="Group 141">
              <a:extLst>
                <a:ext uri="{FF2B5EF4-FFF2-40B4-BE49-F238E27FC236}">
                  <a16:creationId xmlns:a16="http://schemas.microsoft.com/office/drawing/2014/main" id="{A36409B5-2575-3A45-8D75-04F006D335C9}"/>
                </a:ext>
              </a:extLst>
            </p:cNvPr>
            <p:cNvGrpSpPr/>
            <p:nvPr/>
          </p:nvGrpSpPr>
          <p:grpSpPr>
            <a:xfrm rot="10800000">
              <a:off x="4986639" y="2780640"/>
              <a:ext cx="1974642" cy="1799700"/>
              <a:chOff x="4723382" y="2415376"/>
              <a:chExt cx="2374103" cy="2163771"/>
            </a:xfrm>
          </p:grpSpPr>
          <p:sp>
            <p:nvSpPr>
              <p:cNvPr id="143" name="Freeform 22">
                <a:extLst>
                  <a:ext uri="{FF2B5EF4-FFF2-40B4-BE49-F238E27FC236}">
                    <a16:creationId xmlns:a16="http://schemas.microsoft.com/office/drawing/2014/main" id="{112F0F44-3B6E-BD4E-A9CA-A7EA2535CA80}"/>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44" name="Arc 143">
                <a:extLst>
                  <a:ext uri="{FF2B5EF4-FFF2-40B4-BE49-F238E27FC236}">
                    <a16:creationId xmlns:a16="http://schemas.microsoft.com/office/drawing/2014/main" id="{13441DF4-BEC1-B04E-93A8-98D5BDB12AB0}"/>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sp>
        <p:nvSpPr>
          <p:cNvPr id="153" name="Freeform 152">
            <a:extLst>
              <a:ext uri="{FF2B5EF4-FFF2-40B4-BE49-F238E27FC236}">
                <a16:creationId xmlns:a16="http://schemas.microsoft.com/office/drawing/2014/main" id="{BDBAAA28-1FCE-2F47-8A1A-371F249DB942}"/>
              </a:ext>
            </a:extLst>
          </p:cNvPr>
          <p:cNvSpPr/>
          <p:nvPr/>
        </p:nvSpPr>
        <p:spPr bwMode="auto">
          <a:xfrm flipH="1">
            <a:off x="7970370"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54" name="Freeform 153">
            <a:extLst>
              <a:ext uri="{FF2B5EF4-FFF2-40B4-BE49-F238E27FC236}">
                <a16:creationId xmlns:a16="http://schemas.microsoft.com/office/drawing/2014/main" id="{24B17B1B-4296-5A47-8655-9B822AA47680}"/>
              </a:ext>
            </a:extLst>
          </p:cNvPr>
          <p:cNvSpPr/>
          <p:nvPr/>
        </p:nvSpPr>
        <p:spPr bwMode="auto">
          <a:xfrm flipH="1">
            <a:off x="3591924"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55" name="Rectangle 154">
            <a:extLst>
              <a:ext uri="{FF2B5EF4-FFF2-40B4-BE49-F238E27FC236}">
                <a16:creationId xmlns:a16="http://schemas.microsoft.com/office/drawing/2014/main" id="{DC58B128-7217-7B4C-96E4-E8FC2055AB5F}"/>
              </a:ext>
            </a:extLst>
          </p:cNvPr>
          <p:cNvSpPr/>
          <p:nvPr/>
        </p:nvSpPr>
        <p:spPr bwMode="auto">
          <a:xfrm>
            <a:off x="713461" y="2272819"/>
            <a:ext cx="3365528" cy="2854757"/>
          </a:xfrm>
          <a:prstGeom prst="rect">
            <a:avLst/>
          </a:prstGeom>
          <a:solidFill>
            <a:schemeClr val="bg1">
              <a:alpha val="7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156" name="Rectangle 155">
            <a:extLst>
              <a:ext uri="{FF2B5EF4-FFF2-40B4-BE49-F238E27FC236}">
                <a16:creationId xmlns:a16="http://schemas.microsoft.com/office/drawing/2014/main" id="{1700D9EB-8AC1-FB41-B4F1-7A11FB99A99C}"/>
              </a:ext>
            </a:extLst>
          </p:cNvPr>
          <p:cNvSpPr/>
          <p:nvPr/>
        </p:nvSpPr>
        <p:spPr bwMode="auto">
          <a:xfrm>
            <a:off x="7854196" y="2272820"/>
            <a:ext cx="3365528" cy="3210452"/>
          </a:xfrm>
          <a:prstGeom prst="rect">
            <a:avLst/>
          </a:prstGeom>
          <a:solidFill>
            <a:schemeClr val="bg1">
              <a:alpha val="7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85064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E150A-A63F-471C-9709-B61674C7B52D}"/>
              </a:ext>
            </a:extLst>
          </p:cNvPr>
          <p:cNvSpPr/>
          <p:nvPr/>
        </p:nvSpPr>
        <p:spPr bwMode="auto">
          <a:xfrm>
            <a:off x="559343" y="2231643"/>
            <a:ext cx="3187365" cy="3491370"/>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961" dirty="0">
                <a:solidFill>
                  <a:schemeClr val="tx2"/>
                </a:solidFill>
                <a:latin typeface="Segoe UI Semibold" panose="020B0702040204020203" pitchFamily="34" charset="0"/>
                <a:ea typeface="Segoe UI" pitchFamily="34" charset="0"/>
                <a:cs typeface="Segoe UI Semibold" panose="020B0702040204020203" pitchFamily="34" charset="0"/>
              </a:rPr>
              <a:t>X</a:t>
            </a:r>
          </a:p>
        </p:txBody>
      </p:sp>
      <p:sp>
        <p:nvSpPr>
          <p:cNvPr id="47" name="Rectangle 46">
            <a:extLst>
              <a:ext uri="{FF2B5EF4-FFF2-40B4-BE49-F238E27FC236}">
                <a16:creationId xmlns:a16="http://schemas.microsoft.com/office/drawing/2014/main" id="{C5F3CACC-079D-D848-AE92-E8C2B56DA557}"/>
              </a:ext>
            </a:extLst>
          </p:cNvPr>
          <p:cNvSpPr/>
          <p:nvPr/>
        </p:nvSpPr>
        <p:spPr bwMode="auto">
          <a:xfrm>
            <a:off x="3669087" y="2957934"/>
            <a:ext cx="192249" cy="240890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3" name="Straight Connector 52">
            <a:extLst>
              <a:ext uri="{FF2B5EF4-FFF2-40B4-BE49-F238E27FC236}">
                <a16:creationId xmlns:a16="http://schemas.microsoft.com/office/drawing/2014/main" id="{D534E4B0-48AB-4F4B-BD7E-E88D1899B427}"/>
              </a:ext>
            </a:extLst>
          </p:cNvPr>
          <p:cNvCxnSpPr>
            <a:cxnSpLocks/>
          </p:cNvCxnSpPr>
          <p:nvPr/>
        </p:nvCxnSpPr>
        <p:spPr>
          <a:xfrm flipH="1" flipV="1">
            <a:off x="7024584" y="4213763"/>
            <a:ext cx="1322337" cy="5985"/>
          </a:xfrm>
          <a:prstGeom prst="line">
            <a:avLst/>
          </a:prstGeom>
          <a:ln w="19050">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69513E0E-8D11-47A7-AF39-45828A6911FE}"/>
              </a:ext>
            </a:extLst>
          </p:cNvPr>
          <p:cNvSpPr/>
          <p:nvPr/>
        </p:nvSpPr>
        <p:spPr bwMode="auto">
          <a:xfrm>
            <a:off x="8346726" y="3400380"/>
            <a:ext cx="3187365" cy="1617888"/>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961" dirty="0">
                <a:solidFill>
                  <a:schemeClr val="tx2"/>
                </a:solidFill>
                <a:latin typeface="Segoe UI Semibold" panose="020B0702040204020203" pitchFamily="34" charset="0"/>
                <a:ea typeface="Segoe UI" pitchFamily="34" charset="0"/>
                <a:cs typeface="Segoe UI Semibold" panose="020B0702040204020203" pitchFamily="34" charset="0"/>
              </a:rPr>
              <a:t>Y</a:t>
            </a:r>
          </a:p>
        </p:txBody>
      </p:sp>
      <p:sp>
        <p:nvSpPr>
          <p:cNvPr id="5" name="Rectangle 4">
            <a:extLst>
              <a:ext uri="{FF2B5EF4-FFF2-40B4-BE49-F238E27FC236}">
                <a16:creationId xmlns:a16="http://schemas.microsoft.com/office/drawing/2014/main" id="{51A8CFDC-123D-4849-8132-4B9FDA22157B}"/>
              </a:ext>
            </a:extLst>
          </p:cNvPr>
          <p:cNvSpPr/>
          <p:nvPr/>
        </p:nvSpPr>
        <p:spPr bwMode="auto">
          <a:xfrm>
            <a:off x="794202" y="2861826"/>
            <a:ext cx="2717648" cy="7261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Car brand</a:t>
            </a:r>
          </a:p>
        </p:txBody>
      </p:sp>
      <p:sp>
        <p:nvSpPr>
          <p:cNvPr id="170" name="Rectangle 169">
            <a:extLst>
              <a:ext uri="{FF2B5EF4-FFF2-40B4-BE49-F238E27FC236}">
                <a16:creationId xmlns:a16="http://schemas.microsoft.com/office/drawing/2014/main" id="{693E43BD-C6B2-4D91-8F47-2871F38894DC}"/>
              </a:ext>
            </a:extLst>
          </p:cNvPr>
          <p:cNvSpPr/>
          <p:nvPr/>
        </p:nvSpPr>
        <p:spPr bwMode="auto">
          <a:xfrm>
            <a:off x="794202" y="3795507"/>
            <a:ext cx="2717648" cy="7240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Year of make</a:t>
            </a:r>
          </a:p>
        </p:txBody>
      </p:sp>
      <p:sp>
        <p:nvSpPr>
          <p:cNvPr id="171" name="Rectangle 170">
            <a:extLst>
              <a:ext uri="{FF2B5EF4-FFF2-40B4-BE49-F238E27FC236}">
                <a16:creationId xmlns:a16="http://schemas.microsoft.com/office/drawing/2014/main" id="{8CE89132-B9CF-4A12-8007-6121C496A030}"/>
              </a:ext>
            </a:extLst>
          </p:cNvPr>
          <p:cNvSpPr/>
          <p:nvPr/>
        </p:nvSpPr>
        <p:spPr bwMode="auto">
          <a:xfrm>
            <a:off x="794202" y="4729189"/>
            <a:ext cx="2717648" cy="7240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Mileage</a:t>
            </a:r>
          </a:p>
        </p:txBody>
      </p:sp>
      <p:sp>
        <p:nvSpPr>
          <p:cNvPr id="173" name="Rectangle 172">
            <a:extLst>
              <a:ext uri="{FF2B5EF4-FFF2-40B4-BE49-F238E27FC236}">
                <a16:creationId xmlns:a16="http://schemas.microsoft.com/office/drawing/2014/main" id="{1BB153EB-0D40-4658-B018-C4BA5E1B45A3}"/>
              </a:ext>
            </a:extLst>
          </p:cNvPr>
          <p:cNvSpPr/>
          <p:nvPr/>
        </p:nvSpPr>
        <p:spPr bwMode="auto">
          <a:xfrm>
            <a:off x="8573198" y="4013787"/>
            <a:ext cx="2716167" cy="7261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Car value</a:t>
            </a:r>
          </a:p>
        </p:txBody>
      </p:sp>
      <p:sp>
        <p:nvSpPr>
          <p:cNvPr id="7" name="Oval 6">
            <a:extLst>
              <a:ext uri="{FF2B5EF4-FFF2-40B4-BE49-F238E27FC236}">
                <a16:creationId xmlns:a16="http://schemas.microsoft.com/office/drawing/2014/main" id="{899ABF68-592C-40E1-802E-F3C81693107E}"/>
              </a:ext>
            </a:extLst>
          </p:cNvPr>
          <p:cNvSpPr/>
          <p:nvPr/>
        </p:nvSpPr>
        <p:spPr bwMode="auto">
          <a:xfrm>
            <a:off x="4834186" y="2957933"/>
            <a:ext cx="2523629" cy="2523629"/>
          </a:xfrm>
          <a:prstGeom prst="ellipse">
            <a:avLst/>
          </a:prstGeom>
          <a:solidFill>
            <a:schemeClr val="accent5"/>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endParaRPr>
          </a:p>
        </p:txBody>
      </p:sp>
      <p:sp>
        <p:nvSpPr>
          <p:cNvPr id="19" name="Rectangle 18">
            <a:extLst>
              <a:ext uri="{FF2B5EF4-FFF2-40B4-BE49-F238E27FC236}">
                <a16:creationId xmlns:a16="http://schemas.microsoft.com/office/drawing/2014/main" id="{9EB225CA-84BB-4C0B-A1E4-948EA0E03F35}"/>
              </a:ext>
            </a:extLst>
          </p:cNvPr>
          <p:cNvSpPr/>
          <p:nvPr/>
        </p:nvSpPr>
        <p:spPr bwMode="auto">
          <a:xfrm>
            <a:off x="4735619" y="4537545"/>
            <a:ext cx="2717648" cy="8292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961" dirty="0">
                <a:solidFill>
                  <a:schemeClr val="tx2"/>
                </a:solidFill>
                <a:latin typeface="Segoe UI Semibold" panose="020B0702040204020203" pitchFamily="34" charset="0"/>
                <a:ea typeface="Segoe UI" pitchFamily="34" charset="0"/>
                <a:cs typeface="Segoe UI Semibold" panose="020B0702040204020203" pitchFamily="34" charset="0"/>
              </a:rPr>
              <a:t>Model</a:t>
            </a:r>
          </a:p>
        </p:txBody>
      </p:sp>
      <p:sp>
        <p:nvSpPr>
          <p:cNvPr id="12" name="Title 11">
            <a:extLst>
              <a:ext uri="{FF2B5EF4-FFF2-40B4-BE49-F238E27FC236}">
                <a16:creationId xmlns:a16="http://schemas.microsoft.com/office/drawing/2014/main" id="{7E13C980-E81F-EB4A-81DA-0996AC983B57}"/>
              </a:ext>
            </a:extLst>
          </p:cNvPr>
          <p:cNvSpPr>
            <a:spLocks noGrp="1"/>
          </p:cNvSpPr>
          <p:nvPr>
            <p:ph type="title"/>
          </p:nvPr>
        </p:nvSpPr>
        <p:spPr/>
        <p:txBody>
          <a:bodyPr/>
          <a:lstStyle/>
          <a:p>
            <a:r>
              <a:rPr lang="en-US" dirty="0"/>
              <a:t>Building your own AI models</a:t>
            </a:r>
          </a:p>
        </p:txBody>
      </p:sp>
      <p:sp>
        <p:nvSpPr>
          <p:cNvPr id="14" name="Text Placeholder 13">
            <a:extLst>
              <a:ext uri="{FF2B5EF4-FFF2-40B4-BE49-F238E27FC236}">
                <a16:creationId xmlns:a16="http://schemas.microsoft.com/office/drawing/2014/main" id="{C94EF732-65A6-D649-AC1B-28798640115D}"/>
              </a:ext>
            </a:extLst>
          </p:cNvPr>
          <p:cNvSpPr>
            <a:spLocks noGrp="1"/>
          </p:cNvSpPr>
          <p:nvPr>
            <p:ph type="body" sz="quarter" idx="12"/>
          </p:nvPr>
        </p:nvSpPr>
        <p:spPr/>
        <p:txBody>
          <a:bodyPr/>
          <a:lstStyle/>
          <a:p>
            <a:r>
              <a:rPr lang="en-US" b="1" dirty="0">
                <a:latin typeface="Segoe UI Semibold" panose="020B0502040204020203" pitchFamily="34" charset="0"/>
                <a:cs typeface="Segoe UI Semibold" panose="020B0502040204020203" pitchFamily="34" charset="0"/>
              </a:rPr>
              <a:t>Step 2</a:t>
            </a:r>
            <a:r>
              <a:rPr lang="en-US" dirty="0"/>
              <a:t>: Build and Train</a:t>
            </a:r>
          </a:p>
        </p:txBody>
      </p:sp>
      <p:grpSp>
        <p:nvGrpSpPr>
          <p:cNvPr id="40" name="Group 11">
            <a:extLst>
              <a:ext uri="{FF2B5EF4-FFF2-40B4-BE49-F238E27FC236}">
                <a16:creationId xmlns:a16="http://schemas.microsoft.com/office/drawing/2014/main" id="{E32D2C72-8C41-D244-B8B8-310B2900E801}"/>
              </a:ext>
            </a:extLst>
          </p:cNvPr>
          <p:cNvGrpSpPr>
            <a:grpSpLocks noChangeAspect="1"/>
          </p:cNvGrpSpPr>
          <p:nvPr/>
        </p:nvGrpSpPr>
        <p:grpSpPr bwMode="auto">
          <a:xfrm>
            <a:off x="5600663" y="3429000"/>
            <a:ext cx="987562" cy="1075741"/>
            <a:chOff x="3861" y="4291602"/>
            <a:chExt cx="112" cy="244433"/>
          </a:xfrm>
        </p:grpSpPr>
        <p:sp>
          <p:nvSpPr>
            <p:cNvPr id="41" name="Freeform 12">
              <a:extLst>
                <a:ext uri="{FF2B5EF4-FFF2-40B4-BE49-F238E27FC236}">
                  <a16:creationId xmlns:a16="http://schemas.microsoft.com/office/drawing/2014/main" id="{3F8B3F14-F539-E547-89D2-5F6A75254893}"/>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42" name="Line 13">
              <a:extLst>
                <a:ext uri="{FF2B5EF4-FFF2-40B4-BE49-F238E27FC236}">
                  <a16:creationId xmlns:a16="http://schemas.microsoft.com/office/drawing/2014/main" id="{242E0B58-E01B-8249-A9EF-FB29FDDF6B98}"/>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43" name="Line 14">
              <a:extLst>
                <a:ext uri="{FF2B5EF4-FFF2-40B4-BE49-F238E27FC236}">
                  <a16:creationId xmlns:a16="http://schemas.microsoft.com/office/drawing/2014/main" id="{450BF87F-AB00-3840-A272-CEDE16B6B671}"/>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44" name="Line 15">
              <a:extLst>
                <a:ext uri="{FF2B5EF4-FFF2-40B4-BE49-F238E27FC236}">
                  <a16:creationId xmlns:a16="http://schemas.microsoft.com/office/drawing/2014/main" id="{864497AC-2698-124C-B259-E1E328B04FA6}"/>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45" name="Line 16">
              <a:extLst>
                <a:ext uri="{FF2B5EF4-FFF2-40B4-BE49-F238E27FC236}">
                  <a16:creationId xmlns:a16="http://schemas.microsoft.com/office/drawing/2014/main" id="{70EA48C4-25C6-B044-B9A2-A76AD4311647}"/>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46" name="Line 17">
              <a:extLst>
                <a:ext uri="{FF2B5EF4-FFF2-40B4-BE49-F238E27FC236}">
                  <a16:creationId xmlns:a16="http://schemas.microsoft.com/office/drawing/2014/main" id="{4DAD2D03-9806-194B-A325-A04E492D4B56}"/>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cxnSp>
        <p:nvCxnSpPr>
          <p:cNvPr id="29" name="Straight Connector 28">
            <a:extLst>
              <a:ext uri="{FF2B5EF4-FFF2-40B4-BE49-F238E27FC236}">
                <a16:creationId xmlns:a16="http://schemas.microsoft.com/office/drawing/2014/main" id="{08520BCF-4966-E044-898C-5D305D837379}"/>
              </a:ext>
            </a:extLst>
          </p:cNvPr>
          <p:cNvCxnSpPr>
            <a:stCxn id="7" idx="2"/>
          </p:cNvCxnSpPr>
          <p:nvPr/>
        </p:nvCxnSpPr>
        <p:spPr>
          <a:xfrm flipH="1" flipV="1">
            <a:off x="3511849" y="4213763"/>
            <a:ext cx="1322337" cy="5985"/>
          </a:xfrm>
          <a:prstGeom prst="line">
            <a:avLst/>
          </a:prstGeom>
          <a:ln w="19050">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58" name="Right Bracket 57">
            <a:extLst>
              <a:ext uri="{FF2B5EF4-FFF2-40B4-BE49-F238E27FC236}">
                <a16:creationId xmlns:a16="http://schemas.microsoft.com/office/drawing/2014/main" id="{612C9922-8CC2-AB4B-A780-A98274E473FD}"/>
              </a:ext>
            </a:extLst>
          </p:cNvPr>
          <p:cNvSpPr/>
          <p:nvPr/>
        </p:nvSpPr>
        <p:spPr>
          <a:xfrm>
            <a:off x="3508647" y="3219467"/>
            <a:ext cx="670109" cy="1861345"/>
          </a:xfrm>
          <a:prstGeom prst="rightBracket">
            <a:avLst>
              <a:gd name="adj" fmla="val 0"/>
            </a:avLst>
          </a:prstGeom>
          <a:ln w="19050">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Tree>
    <p:extLst>
      <p:ext uri="{BB962C8B-B14F-4D97-AF65-F5344CB8AC3E}">
        <p14:creationId xmlns:p14="http://schemas.microsoft.com/office/powerpoint/2010/main" val="27288915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250"/>
                                        <p:tgtEl>
                                          <p:spTgt spid="170"/>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250"/>
                                        <p:tgtEl>
                                          <p:spTgt spid="171"/>
                                        </p:tgtEl>
                                      </p:cBhvr>
                                    </p:animEffect>
                                  </p:childTnLst>
                                </p:cTn>
                              </p:par>
                            </p:childTnLst>
                          </p:cTn>
                        </p:par>
                        <p:par>
                          <p:cTn id="20" fill="hold">
                            <p:stCondLst>
                              <p:cond delay="1250"/>
                            </p:stCondLst>
                            <p:childTnLst>
                              <p:par>
                                <p:cTn id="21" presetID="10" presetClass="entr" presetSubtype="0" fill="hold" grpId="0" nodeType="afterEffect">
                                  <p:stCondLst>
                                    <p:cond delay="0"/>
                                  </p:stCondLst>
                                  <p:childTnLst>
                                    <p:set>
                                      <p:cBhvr>
                                        <p:cTn id="22" dur="1" fill="hold">
                                          <p:stCondLst>
                                            <p:cond delay="0"/>
                                          </p:stCondLst>
                                        </p:cTn>
                                        <p:tgtEl>
                                          <p:spTgt spid="174"/>
                                        </p:tgtEl>
                                        <p:attrNameLst>
                                          <p:attrName>style.visibility</p:attrName>
                                        </p:attrNameLst>
                                      </p:cBhvr>
                                      <p:to>
                                        <p:strVal val="visible"/>
                                      </p:to>
                                    </p:set>
                                    <p:animEffect transition="in" filter="fade">
                                      <p:cBhvr>
                                        <p:cTn id="23" dur="500"/>
                                        <p:tgtEl>
                                          <p:spTgt spid="174"/>
                                        </p:tgtEl>
                                      </p:cBhvr>
                                    </p:animEffect>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173"/>
                                        </p:tgtEl>
                                        <p:attrNameLst>
                                          <p:attrName>style.visibility</p:attrName>
                                        </p:attrNameLst>
                                      </p:cBhvr>
                                      <p:to>
                                        <p:strVal val="visible"/>
                                      </p:to>
                                    </p:set>
                                    <p:animEffect transition="in" filter="fade">
                                      <p:cBhvr>
                                        <p:cTn id="2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4" grpId="0" animBg="1"/>
      <p:bldP spid="5" grpId="0" animBg="1"/>
      <p:bldP spid="170" grpId="0" animBg="1"/>
      <p:bldP spid="171" grpId="0" animBg="1"/>
      <p:bldP spid="1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1" name="Straight Connector 100">
            <a:extLst>
              <a:ext uri="{FF2B5EF4-FFF2-40B4-BE49-F238E27FC236}">
                <a16:creationId xmlns:a16="http://schemas.microsoft.com/office/drawing/2014/main" id="{B3BBDDC6-5FEE-4FCC-9A8B-8F576045E732}"/>
              </a:ext>
            </a:extLst>
          </p:cNvPr>
          <p:cNvCxnSpPr>
            <a:cxnSpLocks/>
          </p:cNvCxnSpPr>
          <p:nvPr/>
        </p:nvCxnSpPr>
        <p:spPr>
          <a:xfrm>
            <a:off x="6853749" y="3919127"/>
            <a:ext cx="1657343" cy="0"/>
          </a:xfrm>
          <a:prstGeom prst="line">
            <a:avLst/>
          </a:prstGeom>
          <a:ln w="19050">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865955D-FDFF-43C3-A44A-7D699C54F65F}"/>
              </a:ext>
            </a:extLst>
          </p:cNvPr>
          <p:cNvCxnSpPr>
            <a:cxnSpLocks/>
          </p:cNvCxnSpPr>
          <p:nvPr/>
        </p:nvCxnSpPr>
        <p:spPr>
          <a:xfrm>
            <a:off x="3835865" y="3919127"/>
            <a:ext cx="1375908" cy="0"/>
          </a:xfrm>
          <a:prstGeom prst="line">
            <a:avLst/>
          </a:prstGeom>
          <a:ln w="19050">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67DC3B26-3D91-4987-8C18-EAF47B71F060}"/>
              </a:ext>
            </a:extLst>
          </p:cNvPr>
          <p:cNvSpPr/>
          <p:nvPr/>
        </p:nvSpPr>
        <p:spPr>
          <a:xfrm>
            <a:off x="4809351" y="4769848"/>
            <a:ext cx="2427369" cy="693970"/>
          </a:xfrm>
          <a:prstGeom prst="rect">
            <a:avLst/>
          </a:prstGeom>
        </p:spPr>
        <p:txBody>
          <a:bodyPr wrap="square">
            <a:spAutoFit/>
          </a:bodyPr>
          <a:lstStyle/>
          <a:p>
            <a:pPr algn="ctr" defTabSz="931399">
              <a:spcBef>
                <a:spcPts val="1000"/>
              </a:spcBef>
              <a:defRPr/>
            </a:pPr>
            <a:r>
              <a:rPr lang="en-US" sz="1961" dirty="0">
                <a:solidFill>
                  <a:srgbClr val="0078D4"/>
                </a:solidFill>
                <a:latin typeface="Segoe UI Semibold"/>
              </a:rPr>
              <a:t>Azure Machine Learning service</a:t>
            </a:r>
          </a:p>
        </p:txBody>
      </p:sp>
      <p:sp>
        <p:nvSpPr>
          <p:cNvPr id="2" name="Title 1">
            <a:extLst>
              <a:ext uri="{FF2B5EF4-FFF2-40B4-BE49-F238E27FC236}">
                <a16:creationId xmlns:a16="http://schemas.microsoft.com/office/drawing/2014/main" id="{B6FEE0EE-24D2-B945-B7D7-EC142204954D}"/>
              </a:ext>
            </a:extLst>
          </p:cNvPr>
          <p:cNvSpPr>
            <a:spLocks noGrp="1"/>
          </p:cNvSpPr>
          <p:nvPr>
            <p:ph type="title"/>
          </p:nvPr>
        </p:nvSpPr>
        <p:spPr/>
        <p:txBody>
          <a:bodyPr/>
          <a:lstStyle/>
          <a:p>
            <a:r>
              <a:rPr lang="en-US" dirty="0"/>
              <a:t>Azure Machine Learning service</a:t>
            </a:r>
          </a:p>
        </p:txBody>
      </p:sp>
      <p:sp>
        <p:nvSpPr>
          <p:cNvPr id="3" name="Text Placeholder 2">
            <a:extLst>
              <a:ext uri="{FF2B5EF4-FFF2-40B4-BE49-F238E27FC236}">
                <a16:creationId xmlns:a16="http://schemas.microsoft.com/office/drawing/2014/main" id="{DC43B8D9-0D1B-9C40-A287-A552FEE235E0}"/>
              </a:ext>
            </a:extLst>
          </p:cNvPr>
          <p:cNvSpPr>
            <a:spLocks noGrp="1"/>
          </p:cNvSpPr>
          <p:nvPr>
            <p:ph type="body" sz="quarter" idx="12"/>
          </p:nvPr>
        </p:nvSpPr>
        <p:spPr/>
        <p:txBody>
          <a:bodyPr/>
          <a:lstStyle/>
          <a:p>
            <a:r>
              <a:rPr lang="en-US" dirty="0"/>
              <a:t>Build and train models anywhere</a:t>
            </a:r>
          </a:p>
        </p:txBody>
      </p:sp>
      <p:grpSp>
        <p:nvGrpSpPr>
          <p:cNvPr id="20" name="Group 19">
            <a:extLst>
              <a:ext uri="{FF2B5EF4-FFF2-40B4-BE49-F238E27FC236}">
                <a16:creationId xmlns:a16="http://schemas.microsoft.com/office/drawing/2014/main" id="{89FEF42A-84A9-1B4F-AEA6-54991D115CA0}"/>
              </a:ext>
            </a:extLst>
          </p:cNvPr>
          <p:cNvGrpSpPr/>
          <p:nvPr/>
        </p:nvGrpSpPr>
        <p:grpSpPr>
          <a:xfrm>
            <a:off x="5313570" y="3160506"/>
            <a:ext cx="1418932" cy="1517242"/>
            <a:chOff x="8882196" y="3721867"/>
            <a:chExt cx="285941" cy="305752"/>
          </a:xfrm>
          <a:solidFill>
            <a:schemeClr val="bg1"/>
          </a:solidFill>
        </p:grpSpPr>
        <p:sp>
          <p:nvSpPr>
            <p:cNvPr id="21" name="Rectangle 20">
              <a:extLst>
                <a:ext uri="{FF2B5EF4-FFF2-40B4-BE49-F238E27FC236}">
                  <a16:creationId xmlns:a16="http://schemas.microsoft.com/office/drawing/2014/main" id="{3A4D787F-5665-314A-99B5-498CBF0A7DAC}"/>
                </a:ext>
              </a:extLst>
            </p:cNvPr>
            <p:cNvSpPr/>
            <p:nvPr/>
          </p:nvSpPr>
          <p:spPr bwMode="auto">
            <a:xfrm>
              <a:off x="8901347" y="3950022"/>
              <a:ext cx="247639" cy="77597"/>
            </a:xfrm>
            <a:prstGeom prst="rect">
              <a:avLst/>
            </a:prstGeom>
            <a:grpFill/>
            <a:ln w="1905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Freeform 123">
              <a:extLst>
                <a:ext uri="{FF2B5EF4-FFF2-40B4-BE49-F238E27FC236}">
                  <a16:creationId xmlns:a16="http://schemas.microsoft.com/office/drawing/2014/main" id="{2AE2204A-03D6-584A-8A11-9615B4E75C66}"/>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905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Freeform 124">
              <a:extLst>
                <a:ext uri="{FF2B5EF4-FFF2-40B4-BE49-F238E27FC236}">
                  <a16:creationId xmlns:a16="http://schemas.microsoft.com/office/drawing/2014/main" id="{96BCAD42-AA72-C84E-9DB4-B11EC47D6E99}"/>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905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5C56304D-ECFF-7849-9073-F34B0E9DF6C5}"/>
              </a:ext>
            </a:extLst>
          </p:cNvPr>
          <p:cNvGrpSpPr/>
          <p:nvPr/>
        </p:nvGrpSpPr>
        <p:grpSpPr>
          <a:xfrm>
            <a:off x="1063275" y="2793919"/>
            <a:ext cx="2513528" cy="2241216"/>
            <a:chOff x="765544" y="2860000"/>
            <a:chExt cx="2563929" cy="2286157"/>
          </a:xfrm>
        </p:grpSpPr>
        <p:sp>
          <p:nvSpPr>
            <p:cNvPr id="7" name="Rectangle 6">
              <a:extLst>
                <a:ext uri="{FF2B5EF4-FFF2-40B4-BE49-F238E27FC236}">
                  <a16:creationId xmlns:a16="http://schemas.microsoft.com/office/drawing/2014/main" id="{8524270F-6BFF-0443-B69C-3F0250F8ACE6}"/>
                </a:ext>
              </a:extLst>
            </p:cNvPr>
            <p:cNvSpPr/>
            <p:nvPr/>
          </p:nvSpPr>
          <p:spPr bwMode="auto">
            <a:xfrm>
              <a:off x="765544" y="2860000"/>
              <a:ext cx="2563929" cy="4470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23">
                <a:spcBef>
                  <a:spcPts val="1000"/>
                </a:spcBef>
                <a:defRPr/>
              </a:pPr>
              <a:r>
                <a:rPr lang="en-US" sz="1372" dirty="0">
                  <a:solidFill>
                    <a:schemeClr val="bg1"/>
                  </a:solidFill>
                </a:rPr>
                <a:t>Machine Learning CLI</a:t>
              </a:r>
            </a:p>
          </p:txBody>
        </p:sp>
        <p:sp>
          <p:nvSpPr>
            <p:cNvPr id="25" name="Rectangle 24">
              <a:extLst>
                <a:ext uri="{FF2B5EF4-FFF2-40B4-BE49-F238E27FC236}">
                  <a16:creationId xmlns:a16="http://schemas.microsoft.com/office/drawing/2014/main" id="{BACC4C14-3FA5-044D-90EA-F7A290835652}"/>
                </a:ext>
              </a:extLst>
            </p:cNvPr>
            <p:cNvSpPr/>
            <p:nvPr/>
          </p:nvSpPr>
          <p:spPr bwMode="auto">
            <a:xfrm>
              <a:off x="765544" y="3473035"/>
              <a:ext cx="2563929" cy="4470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23">
                <a:spcBef>
                  <a:spcPts val="1000"/>
                </a:spcBef>
                <a:defRPr/>
              </a:pPr>
              <a:r>
                <a:rPr lang="en-US" sz="1372" dirty="0">
                  <a:solidFill>
                    <a:schemeClr val="bg1"/>
                  </a:solidFill>
                </a:rPr>
                <a:t>VS Code ML extension</a:t>
              </a:r>
            </a:p>
          </p:txBody>
        </p:sp>
        <p:sp>
          <p:nvSpPr>
            <p:cNvPr id="26" name="Rectangle 25">
              <a:extLst>
                <a:ext uri="{FF2B5EF4-FFF2-40B4-BE49-F238E27FC236}">
                  <a16:creationId xmlns:a16="http://schemas.microsoft.com/office/drawing/2014/main" id="{835B4E52-A317-394C-B0E9-B494C2311911}"/>
                </a:ext>
              </a:extLst>
            </p:cNvPr>
            <p:cNvSpPr/>
            <p:nvPr/>
          </p:nvSpPr>
          <p:spPr bwMode="auto">
            <a:xfrm>
              <a:off x="765544" y="4086069"/>
              <a:ext cx="2563929" cy="4470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23">
                <a:spcBef>
                  <a:spcPts val="1000"/>
                </a:spcBef>
                <a:defRPr/>
              </a:pPr>
              <a:r>
                <a:rPr lang="en-US" sz="1372" dirty="0">
                  <a:solidFill>
                    <a:schemeClr val="bg1"/>
                  </a:solidFill>
                </a:rPr>
                <a:t>Notebooks</a:t>
              </a:r>
            </a:p>
          </p:txBody>
        </p:sp>
        <p:sp>
          <p:nvSpPr>
            <p:cNvPr id="27" name="Rectangle 26">
              <a:extLst>
                <a:ext uri="{FF2B5EF4-FFF2-40B4-BE49-F238E27FC236}">
                  <a16:creationId xmlns:a16="http://schemas.microsoft.com/office/drawing/2014/main" id="{1FC45532-64AC-BD44-814A-4DBDDB555B87}"/>
                </a:ext>
              </a:extLst>
            </p:cNvPr>
            <p:cNvSpPr/>
            <p:nvPr/>
          </p:nvSpPr>
          <p:spPr bwMode="auto">
            <a:xfrm>
              <a:off x="765544" y="4699103"/>
              <a:ext cx="2563929" cy="4470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23">
                <a:spcBef>
                  <a:spcPts val="1000"/>
                </a:spcBef>
                <a:defRPr/>
              </a:pPr>
              <a:r>
                <a:rPr lang="en-US" sz="1372" dirty="0">
                  <a:solidFill>
                    <a:schemeClr val="bg1"/>
                  </a:solidFill>
                </a:rPr>
                <a:t>Open source Python IDEs</a:t>
              </a:r>
            </a:p>
          </p:txBody>
        </p:sp>
      </p:grpSp>
      <p:grpSp>
        <p:nvGrpSpPr>
          <p:cNvPr id="9" name="Group 8">
            <a:extLst>
              <a:ext uri="{FF2B5EF4-FFF2-40B4-BE49-F238E27FC236}">
                <a16:creationId xmlns:a16="http://schemas.microsoft.com/office/drawing/2014/main" id="{C8B9B841-790A-DD4C-A548-E10F833DC5C3}"/>
              </a:ext>
            </a:extLst>
          </p:cNvPr>
          <p:cNvGrpSpPr/>
          <p:nvPr/>
        </p:nvGrpSpPr>
        <p:grpSpPr>
          <a:xfrm>
            <a:off x="8595465" y="3099011"/>
            <a:ext cx="2513528" cy="1640233"/>
            <a:chOff x="9219431" y="2761796"/>
            <a:chExt cx="2563929" cy="1673123"/>
          </a:xfrm>
        </p:grpSpPr>
        <p:sp>
          <p:nvSpPr>
            <p:cNvPr id="28" name="Rectangle 27">
              <a:extLst>
                <a:ext uri="{FF2B5EF4-FFF2-40B4-BE49-F238E27FC236}">
                  <a16:creationId xmlns:a16="http://schemas.microsoft.com/office/drawing/2014/main" id="{C5D86D2E-FC5A-7346-A23F-C40B7E5310A8}"/>
                </a:ext>
              </a:extLst>
            </p:cNvPr>
            <p:cNvSpPr/>
            <p:nvPr/>
          </p:nvSpPr>
          <p:spPr bwMode="auto">
            <a:xfrm>
              <a:off x="9219431" y="2761796"/>
              <a:ext cx="2563929" cy="4470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23">
                <a:lnSpc>
                  <a:spcPct val="90000"/>
                </a:lnSpc>
                <a:spcBef>
                  <a:spcPts val="1000"/>
                </a:spcBef>
                <a:defRPr/>
              </a:pPr>
              <a:r>
                <a:rPr lang="en-US" sz="1372" dirty="0">
                  <a:solidFill>
                    <a:schemeClr val="bg1"/>
                  </a:solidFill>
                </a:rPr>
                <a:t>Local machine</a:t>
              </a:r>
            </a:p>
          </p:txBody>
        </p:sp>
        <p:sp>
          <p:nvSpPr>
            <p:cNvPr id="29" name="Rectangle 28">
              <a:extLst>
                <a:ext uri="{FF2B5EF4-FFF2-40B4-BE49-F238E27FC236}">
                  <a16:creationId xmlns:a16="http://schemas.microsoft.com/office/drawing/2014/main" id="{83A8FB96-E008-B844-B580-93FD4A20380A}"/>
                </a:ext>
              </a:extLst>
            </p:cNvPr>
            <p:cNvSpPr/>
            <p:nvPr/>
          </p:nvSpPr>
          <p:spPr bwMode="auto">
            <a:xfrm>
              <a:off x="9219431" y="3374831"/>
              <a:ext cx="2563929" cy="4470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ctr" anchorCtr="0" forceAA="0" compatLnSpc="1">
              <a:prstTxWarp prst="textNoShape">
                <a:avLst/>
              </a:prstTxWarp>
              <a:noAutofit/>
            </a:bodyPr>
            <a:lstStyle/>
            <a:p>
              <a:pPr algn="ctr" defTabSz="913523">
                <a:lnSpc>
                  <a:spcPct val="80000"/>
                </a:lnSpc>
                <a:defRPr/>
              </a:pPr>
              <a:r>
                <a:rPr lang="en-US" sz="1372" dirty="0">
                  <a:solidFill>
                    <a:schemeClr val="bg1"/>
                  </a:solidFill>
                </a:rPr>
                <a:t>Scale out with </a:t>
              </a:r>
              <a:br>
                <a:rPr lang="en-US" sz="1372" dirty="0">
                  <a:solidFill>
                    <a:schemeClr val="bg1"/>
                  </a:solidFill>
                </a:rPr>
              </a:br>
              <a:r>
                <a:rPr lang="en-US" sz="1372" dirty="0">
                  <a:solidFill>
                    <a:schemeClr val="bg1"/>
                  </a:solidFill>
                </a:rPr>
                <a:t>Azure ML compute</a:t>
              </a:r>
            </a:p>
          </p:txBody>
        </p:sp>
        <p:sp>
          <p:nvSpPr>
            <p:cNvPr id="30" name="Rectangle 29">
              <a:extLst>
                <a:ext uri="{FF2B5EF4-FFF2-40B4-BE49-F238E27FC236}">
                  <a16:creationId xmlns:a16="http://schemas.microsoft.com/office/drawing/2014/main" id="{787BDF66-9226-FC41-87EC-0AEBC33D641B}"/>
                </a:ext>
              </a:extLst>
            </p:cNvPr>
            <p:cNvSpPr/>
            <p:nvPr/>
          </p:nvSpPr>
          <p:spPr bwMode="auto">
            <a:xfrm>
              <a:off x="9219431" y="3987865"/>
              <a:ext cx="2563929" cy="4470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523">
                <a:lnSpc>
                  <a:spcPct val="90000"/>
                </a:lnSpc>
                <a:spcBef>
                  <a:spcPts val="1000"/>
                </a:spcBef>
                <a:defRPr/>
              </a:pPr>
              <a:r>
                <a:rPr lang="en-US" sz="1372" dirty="0">
                  <a:solidFill>
                    <a:schemeClr val="bg1"/>
                  </a:solidFill>
                </a:rPr>
                <a:t>Scale out with Apache Spark</a:t>
              </a:r>
            </a:p>
          </p:txBody>
        </p:sp>
      </p:grpSp>
      <p:sp>
        <p:nvSpPr>
          <p:cNvPr id="11" name="Right Bracket 10">
            <a:extLst>
              <a:ext uri="{FF2B5EF4-FFF2-40B4-BE49-F238E27FC236}">
                <a16:creationId xmlns:a16="http://schemas.microsoft.com/office/drawing/2014/main" id="{80B145D7-A67E-FF4C-BAE6-6DA423730670}"/>
              </a:ext>
            </a:extLst>
          </p:cNvPr>
          <p:cNvSpPr/>
          <p:nvPr/>
        </p:nvSpPr>
        <p:spPr>
          <a:xfrm>
            <a:off x="3722866" y="2616796"/>
            <a:ext cx="113691" cy="2595463"/>
          </a:xfrm>
          <a:prstGeom prst="rightBracket">
            <a:avLst>
              <a:gd name="adj" fmla="val 0"/>
            </a:avLst>
          </a:prstGeom>
          <a:ln w="19050">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37" name="Right Bracket 36">
            <a:extLst>
              <a:ext uri="{FF2B5EF4-FFF2-40B4-BE49-F238E27FC236}">
                <a16:creationId xmlns:a16="http://schemas.microsoft.com/office/drawing/2014/main" id="{DE89A5CE-1127-6340-8D05-B0C3F1ABC907}"/>
              </a:ext>
            </a:extLst>
          </p:cNvPr>
          <p:cNvSpPr/>
          <p:nvPr/>
        </p:nvSpPr>
        <p:spPr>
          <a:xfrm rot="10800000">
            <a:off x="8209515" y="3319780"/>
            <a:ext cx="290915" cy="1198695"/>
          </a:xfrm>
          <a:prstGeom prst="rightBracket">
            <a:avLst>
              <a:gd name="adj" fmla="val 0"/>
            </a:avLst>
          </a:prstGeom>
          <a:ln w="1905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Tree>
    <p:extLst>
      <p:ext uri="{BB962C8B-B14F-4D97-AF65-F5344CB8AC3E}">
        <p14:creationId xmlns:p14="http://schemas.microsoft.com/office/powerpoint/2010/main" val="214393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6DA8C529-DA21-48E3-B6BD-E1C2049ADD9B}"/>
              </a:ext>
            </a:extLst>
          </p:cNvPr>
          <p:cNvCxnSpPr>
            <a:cxnSpLocks/>
          </p:cNvCxnSpPr>
          <p:nvPr/>
        </p:nvCxnSpPr>
        <p:spPr>
          <a:xfrm flipV="1">
            <a:off x="3152872" y="4010420"/>
            <a:ext cx="1868331" cy="1216"/>
          </a:xfrm>
          <a:prstGeom prst="line">
            <a:avLst/>
          </a:prstGeom>
          <a:ln w="19050">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ABC3E16B-3AB4-A14D-8CD4-673545AB6149}"/>
              </a:ext>
            </a:extLst>
          </p:cNvPr>
          <p:cNvSpPr>
            <a:spLocks noGrp="1"/>
          </p:cNvSpPr>
          <p:nvPr>
            <p:ph type="title"/>
          </p:nvPr>
        </p:nvSpPr>
        <p:spPr/>
        <p:txBody>
          <a:bodyPr/>
          <a:lstStyle/>
          <a:p>
            <a:r>
              <a:rPr lang="en-US" dirty="0"/>
              <a:t>Building your own AI models</a:t>
            </a:r>
          </a:p>
        </p:txBody>
      </p:sp>
      <p:sp>
        <p:nvSpPr>
          <p:cNvPr id="8" name="Text Placeholder 7">
            <a:extLst>
              <a:ext uri="{FF2B5EF4-FFF2-40B4-BE49-F238E27FC236}">
                <a16:creationId xmlns:a16="http://schemas.microsoft.com/office/drawing/2014/main" id="{A6A0D912-DD6C-9344-AC2D-F27B17E5A749}"/>
              </a:ext>
            </a:extLst>
          </p:cNvPr>
          <p:cNvSpPr>
            <a:spLocks noGrp="1"/>
          </p:cNvSpPr>
          <p:nvPr>
            <p:ph type="body" sz="quarter" idx="12"/>
          </p:nvPr>
        </p:nvSpPr>
        <p:spPr/>
        <p:txBody>
          <a:bodyPr/>
          <a:lstStyle/>
          <a:p>
            <a:r>
              <a:rPr lang="en-US" b="1" dirty="0">
                <a:latin typeface="Segoe UI Semibold" panose="020B0502040204020203" pitchFamily="34" charset="0"/>
                <a:cs typeface="Segoe UI Semibold" panose="020B0502040204020203" pitchFamily="34" charset="0"/>
              </a:rPr>
              <a:t>Step 2: </a:t>
            </a:r>
            <a:r>
              <a:rPr lang="en-US" dirty="0"/>
              <a:t>Build and train</a:t>
            </a:r>
          </a:p>
        </p:txBody>
      </p:sp>
      <p:sp>
        <p:nvSpPr>
          <p:cNvPr id="29" name="Oval 28">
            <a:extLst>
              <a:ext uri="{FF2B5EF4-FFF2-40B4-BE49-F238E27FC236}">
                <a16:creationId xmlns:a16="http://schemas.microsoft.com/office/drawing/2014/main" id="{C9058876-5599-6446-A754-019BEF5F775B}"/>
              </a:ext>
            </a:extLst>
          </p:cNvPr>
          <p:cNvSpPr/>
          <p:nvPr/>
        </p:nvSpPr>
        <p:spPr bwMode="auto">
          <a:xfrm>
            <a:off x="659437" y="2749821"/>
            <a:ext cx="2523629" cy="2523629"/>
          </a:xfrm>
          <a:prstGeom prst="ellipse">
            <a:avLst/>
          </a:prstGeom>
          <a:solidFill>
            <a:schemeClr val="accent5"/>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endParaRPr>
          </a:p>
        </p:txBody>
      </p:sp>
      <p:sp>
        <p:nvSpPr>
          <p:cNvPr id="30" name="Rectangle 29">
            <a:extLst>
              <a:ext uri="{FF2B5EF4-FFF2-40B4-BE49-F238E27FC236}">
                <a16:creationId xmlns:a16="http://schemas.microsoft.com/office/drawing/2014/main" id="{17103F03-82E8-0344-B9D2-DD070B647C1F}"/>
              </a:ext>
            </a:extLst>
          </p:cNvPr>
          <p:cNvSpPr/>
          <p:nvPr/>
        </p:nvSpPr>
        <p:spPr bwMode="auto">
          <a:xfrm>
            <a:off x="560870" y="4329433"/>
            <a:ext cx="2717648" cy="8292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961" dirty="0">
                <a:solidFill>
                  <a:schemeClr val="tx2"/>
                </a:solidFill>
                <a:latin typeface="Segoe UI Semibold" panose="020B0702040204020203" pitchFamily="34" charset="0"/>
                <a:ea typeface="Segoe UI" pitchFamily="34" charset="0"/>
                <a:cs typeface="Segoe UI Semibold" panose="020B0702040204020203" pitchFamily="34" charset="0"/>
              </a:rPr>
              <a:t>Model</a:t>
            </a:r>
          </a:p>
        </p:txBody>
      </p:sp>
      <p:grpSp>
        <p:nvGrpSpPr>
          <p:cNvPr id="31" name="Group 11">
            <a:extLst>
              <a:ext uri="{FF2B5EF4-FFF2-40B4-BE49-F238E27FC236}">
                <a16:creationId xmlns:a16="http://schemas.microsoft.com/office/drawing/2014/main" id="{5DD05E5F-5DA4-FB45-81B2-6F3C3A4AEDE9}"/>
              </a:ext>
            </a:extLst>
          </p:cNvPr>
          <p:cNvGrpSpPr>
            <a:grpSpLocks noChangeAspect="1"/>
          </p:cNvGrpSpPr>
          <p:nvPr/>
        </p:nvGrpSpPr>
        <p:grpSpPr bwMode="auto">
          <a:xfrm>
            <a:off x="1425914" y="3220888"/>
            <a:ext cx="987562" cy="1075741"/>
            <a:chOff x="3861" y="4291602"/>
            <a:chExt cx="112" cy="244433"/>
          </a:xfrm>
        </p:grpSpPr>
        <p:sp>
          <p:nvSpPr>
            <p:cNvPr id="32" name="Freeform 12">
              <a:extLst>
                <a:ext uri="{FF2B5EF4-FFF2-40B4-BE49-F238E27FC236}">
                  <a16:creationId xmlns:a16="http://schemas.microsoft.com/office/drawing/2014/main" id="{BAD9B2B5-DD1D-394D-A53B-A78CB603A74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33" name="Line 13">
              <a:extLst>
                <a:ext uri="{FF2B5EF4-FFF2-40B4-BE49-F238E27FC236}">
                  <a16:creationId xmlns:a16="http://schemas.microsoft.com/office/drawing/2014/main" id="{472201AF-0D59-D443-8F7E-1D5CE4F1BA6F}"/>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34" name="Line 14">
              <a:extLst>
                <a:ext uri="{FF2B5EF4-FFF2-40B4-BE49-F238E27FC236}">
                  <a16:creationId xmlns:a16="http://schemas.microsoft.com/office/drawing/2014/main" id="{AC5F0F42-CF6B-5645-B764-BFBD79136A8F}"/>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35" name="Line 15">
              <a:extLst>
                <a:ext uri="{FF2B5EF4-FFF2-40B4-BE49-F238E27FC236}">
                  <a16:creationId xmlns:a16="http://schemas.microsoft.com/office/drawing/2014/main" id="{04294FEF-B5D3-EF4C-9977-D87DE61677A6}"/>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36" name="Line 16">
              <a:extLst>
                <a:ext uri="{FF2B5EF4-FFF2-40B4-BE49-F238E27FC236}">
                  <a16:creationId xmlns:a16="http://schemas.microsoft.com/office/drawing/2014/main" id="{CCBB0163-4F60-2C42-AF54-B28DF4F5C5D3}"/>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37" name="Line 17">
              <a:extLst>
                <a:ext uri="{FF2B5EF4-FFF2-40B4-BE49-F238E27FC236}">
                  <a16:creationId xmlns:a16="http://schemas.microsoft.com/office/drawing/2014/main" id="{D6AA55D1-377B-C84A-84F4-E4FC69775C90}"/>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sp>
        <p:nvSpPr>
          <p:cNvPr id="20" name="Freeform 19">
            <a:extLst>
              <a:ext uri="{FF2B5EF4-FFF2-40B4-BE49-F238E27FC236}">
                <a16:creationId xmlns:a16="http://schemas.microsoft.com/office/drawing/2014/main" id="{0B34FA62-271A-2043-9149-9BE1AABD3948}"/>
              </a:ext>
            </a:extLst>
          </p:cNvPr>
          <p:cNvSpPr/>
          <p:nvPr/>
        </p:nvSpPr>
        <p:spPr bwMode="auto">
          <a:xfrm>
            <a:off x="6518670" y="3235860"/>
            <a:ext cx="3987544" cy="1864976"/>
          </a:xfrm>
          <a:custGeom>
            <a:avLst/>
            <a:gdLst>
              <a:gd name="connsiteX0" fmla="*/ 0 w 4067503"/>
              <a:gd name="connsiteY0" fmla="*/ 1902373 h 1902373"/>
              <a:gd name="connsiteX1" fmla="*/ 325820 w 4067503"/>
              <a:gd name="connsiteY1" fmla="*/ 1513490 h 1902373"/>
              <a:gd name="connsiteX2" fmla="*/ 683172 w 4067503"/>
              <a:gd name="connsiteY2" fmla="*/ 840828 h 1902373"/>
              <a:gd name="connsiteX3" fmla="*/ 998482 w 4067503"/>
              <a:gd name="connsiteY3" fmla="*/ 672662 h 1902373"/>
              <a:gd name="connsiteX4" fmla="*/ 1355834 w 4067503"/>
              <a:gd name="connsiteY4" fmla="*/ 515007 h 1902373"/>
              <a:gd name="connsiteX5" fmla="*/ 1681655 w 4067503"/>
              <a:gd name="connsiteY5" fmla="*/ 231228 h 1902373"/>
              <a:gd name="connsiteX6" fmla="*/ 2049517 w 4067503"/>
              <a:gd name="connsiteY6" fmla="*/ 241738 h 1902373"/>
              <a:gd name="connsiteX7" fmla="*/ 2364827 w 4067503"/>
              <a:gd name="connsiteY7" fmla="*/ 115614 h 1902373"/>
              <a:gd name="connsiteX8" fmla="*/ 2711669 w 4067503"/>
              <a:gd name="connsiteY8" fmla="*/ 115614 h 1902373"/>
              <a:gd name="connsiteX9" fmla="*/ 3037489 w 4067503"/>
              <a:gd name="connsiteY9" fmla="*/ 0 h 1902373"/>
              <a:gd name="connsiteX10" fmla="*/ 3394841 w 4067503"/>
              <a:gd name="connsiteY10" fmla="*/ 21021 h 1902373"/>
              <a:gd name="connsiteX11" fmla="*/ 3720662 w 4067503"/>
              <a:gd name="connsiteY11" fmla="*/ 10511 h 1902373"/>
              <a:gd name="connsiteX12" fmla="*/ 4067503 w 4067503"/>
              <a:gd name="connsiteY12" fmla="*/ 10511 h 190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67503" h="1902373">
                <a:moveTo>
                  <a:pt x="0" y="1902373"/>
                </a:moveTo>
                <a:lnTo>
                  <a:pt x="325820" y="1513490"/>
                </a:lnTo>
                <a:lnTo>
                  <a:pt x="683172" y="840828"/>
                </a:lnTo>
                <a:lnTo>
                  <a:pt x="998482" y="672662"/>
                </a:lnTo>
                <a:lnTo>
                  <a:pt x="1355834" y="515007"/>
                </a:lnTo>
                <a:lnTo>
                  <a:pt x="1681655" y="231228"/>
                </a:lnTo>
                <a:lnTo>
                  <a:pt x="2049517" y="241738"/>
                </a:lnTo>
                <a:lnTo>
                  <a:pt x="2364827" y="115614"/>
                </a:lnTo>
                <a:lnTo>
                  <a:pt x="2711669" y="115614"/>
                </a:lnTo>
                <a:lnTo>
                  <a:pt x="3037489" y="0"/>
                </a:lnTo>
                <a:lnTo>
                  <a:pt x="3394841" y="21021"/>
                </a:lnTo>
                <a:lnTo>
                  <a:pt x="3720662" y="10511"/>
                </a:lnTo>
                <a:lnTo>
                  <a:pt x="4067503" y="10511"/>
                </a:lnTo>
              </a:path>
            </a:pathLst>
          </a:cu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21" name="Oval 20">
            <a:extLst>
              <a:ext uri="{FF2B5EF4-FFF2-40B4-BE49-F238E27FC236}">
                <a16:creationId xmlns:a16="http://schemas.microsoft.com/office/drawing/2014/main" id="{D1D3DD7B-3108-F645-8A0F-9D73B4D0C038}"/>
              </a:ext>
            </a:extLst>
          </p:cNvPr>
          <p:cNvSpPr>
            <a:spLocks noChangeAspect="1"/>
          </p:cNvSpPr>
          <p:nvPr/>
        </p:nvSpPr>
        <p:spPr bwMode="auto">
          <a:xfrm>
            <a:off x="6441092" y="5033797"/>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585E99C8-B615-8A44-B57D-E9283E2E446D}"/>
              </a:ext>
            </a:extLst>
          </p:cNvPr>
          <p:cNvSpPr>
            <a:spLocks noChangeAspect="1"/>
          </p:cNvSpPr>
          <p:nvPr/>
        </p:nvSpPr>
        <p:spPr bwMode="auto">
          <a:xfrm>
            <a:off x="6777900" y="4671082"/>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a:extLst>
              <a:ext uri="{FF2B5EF4-FFF2-40B4-BE49-F238E27FC236}">
                <a16:creationId xmlns:a16="http://schemas.microsoft.com/office/drawing/2014/main" id="{8E902CDF-25BD-DD43-AAD5-79C007B4BD5A}"/>
              </a:ext>
            </a:extLst>
          </p:cNvPr>
          <p:cNvSpPr>
            <a:spLocks noChangeAspect="1"/>
          </p:cNvSpPr>
          <p:nvPr/>
        </p:nvSpPr>
        <p:spPr bwMode="auto">
          <a:xfrm>
            <a:off x="7109525" y="4002649"/>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C42340C3-004B-A54C-A7CF-CD394B9C9619}"/>
              </a:ext>
            </a:extLst>
          </p:cNvPr>
          <p:cNvSpPr>
            <a:spLocks noChangeAspect="1"/>
          </p:cNvSpPr>
          <p:nvPr/>
        </p:nvSpPr>
        <p:spPr bwMode="auto">
          <a:xfrm>
            <a:off x="7435968" y="3821110"/>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9D03C3A1-A0C1-3B4A-A1D3-F1EE56F2EC26}"/>
              </a:ext>
            </a:extLst>
          </p:cNvPr>
          <p:cNvSpPr>
            <a:spLocks noChangeAspect="1"/>
          </p:cNvSpPr>
          <p:nvPr/>
        </p:nvSpPr>
        <p:spPr bwMode="auto">
          <a:xfrm>
            <a:off x="7772775" y="3676205"/>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EA5E1DE0-EF5B-024F-A7CB-C0EBB1EE675E}"/>
              </a:ext>
            </a:extLst>
          </p:cNvPr>
          <p:cNvSpPr>
            <a:spLocks noChangeAspect="1"/>
          </p:cNvSpPr>
          <p:nvPr/>
        </p:nvSpPr>
        <p:spPr bwMode="auto">
          <a:xfrm>
            <a:off x="8109583" y="3406760"/>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5CA865A-CEC3-FB4D-AC4A-A61DCF9500C7}"/>
              </a:ext>
            </a:extLst>
          </p:cNvPr>
          <p:cNvSpPr>
            <a:spLocks noChangeAspect="1"/>
          </p:cNvSpPr>
          <p:nvPr/>
        </p:nvSpPr>
        <p:spPr bwMode="auto">
          <a:xfrm>
            <a:off x="8441209" y="3411942"/>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2FBE8B91-FA9E-8B43-8C4D-97349B609D62}"/>
              </a:ext>
            </a:extLst>
          </p:cNvPr>
          <p:cNvSpPr>
            <a:spLocks noChangeAspect="1"/>
          </p:cNvSpPr>
          <p:nvPr/>
        </p:nvSpPr>
        <p:spPr bwMode="auto">
          <a:xfrm>
            <a:off x="8778015" y="3282401"/>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31ECDA91-26BD-D449-A81C-9D0647D0A870}"/>
              </a:ext>
            </a:extLst>
          </p:cNvPr>
          <p:cNvSpPr>
            <a:spLocks noChangeAspect="1"/>
          </p:cNvSpPr>
          <p:nvPr/>
        </p:nvSpPr>
        <p:spPr bwMode="auto">
          <a:xfrm>
            <a:off x="9114823" y="3282401"/>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687651D9-8FFE-BE43-AEC6-CB7EFE7D5974}"/>
              </a:ext>
            </a:extLst>
          </p:cNvPr>
          <p:cNvSpPr>
            <a:spLocks noChangeAspect="1"/>
          </p:cNvSpPr>
          <p:nvPr/>
        </p:nvSpPr>
        <p:spPr bwMode="auto">
          <a:xfrm>
            <a:off x="9446448" y="3183949"/>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6FF14C0-5831-4E4D-B7EA-90F4C6207C83}"/>
              </a:ext>
            </a:extLst>
          </p:cNvPr>
          <p:cNvSpPr>
            <a:spLocks noChangeAspect="1"/>
          </p:cNvSpPr>
          <p:nvPr/>
        </p:nvSpPr>
        <p:spPr bwMode="auto">
          <a:xfrm>
            <a:off x="10114880" y="3183949"/>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a:extLst>
              <a:ext uri="{FF2B5EF4-FFF2-40B4-BE49-F238E27FC236}">
                <a16:creationId xmlns:a16="http://schemas.microsoft.com/office/drawing/2014/main" id="{FC17F8CF-B1BB-B94D-8A5C-D1FD059BD723}"/>
              </a:ext>
            </a:extLst>
          </p:cNvPr>
          <p:cNvSpPr>
            <a:spLocks noChangeAspect="1"/>
          </p:cNvSpPr>
          <p:nvPr/>
        </p:nvSpPr>
        <p:spPr bwMode="auto">
          <a:xfrm>
            <a:off x="10446506" y="3183949"/>
            <a:ext cx="125499" cy="125499"/>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85404B22-FBD5-804E-9B13-94A8D3A8E287}"/>
              </a:ext>
            </a:extLst>
          </p:cNvPr>
          <p:cNvSpPr txBox="1"/>
          <p:nvPr/>
        </p:nvSpPr>
        <p:spPr>
          <a:xfrm>
            <a:off x="5573013" y="3069627"/>
            <a:ext cx="622280" cy="2237050"/>
          </a:xfrm>
          <a:prstGeom prst="rect">
            <a:avLst/>
          </a:prstGeom>
          <a:noFill/>
        </p:spPr>
        <p:txBody>
          <a:bodyPr wrap="square" lIns="179285" tIns="143428" rIns="179285" bIns="143428" rtlCol="0">
            <a:spAutoFit/>
          </a:bodyPr>
          <a:lstStyle/>
          <a:p>
            <a:pPr algn="r">
              <a:lnSpc>
                <a:spcPts val="1706"/>
              </a:lnSpc>
            </a:pPr>
            <a:r>
              <a:rPr lang="en-US" sz="1176" dirty="0">
                <a:gradFill>
                  <a:gsLst>
                    <a:gs pos="2917">
                      <a:schemeClr val="tx1"/>
                    </a:gs>
                    <a:gs pos="30000">
                      <a:schemeClr val="tx1"/>
                    </a:gs>
                  </a:gsLst>
                  <a:lin ang="5400000" scaled="0"/>
                </a:gradFill>
              </a:rPr>
              <a:t>0.95</a:t>
            </a:r>
          </a:p>
          <a:p>
            <a:pPr algn="r">
              <a:lnSpc>
                <a:spcPts val="1706"/>
              </a:lnSpc>
            </a:pPr>
            <a:r>
              <a:rPr lang="en-US" sz="1176" dirty="0">
                <a:gradFill>
                  <a:gsLst>
                    <a:gs pos="2917">
                      <a:schemeClr val="tx1"/>
                    </a:gs>
                    <a:gs pos="30000">
                      <a:schemeClr val="tx1"/>
                    </a:gs>
                  </a:gsLst>
                  <a:lin ang="5400000" scaled="0"/>
                </a:gradFill>
              </a:rPr>
              <a:t>0.9</a:t>
            </a:r>
          </a:p>
          <a:p>
            <a:pPr algn="r">
              <a:lnSpc>
                <a:spcPts val="1706"/>
              </a:lnSpc>
            </a:pPr>
            <a:r>
              <a:rPr lang="en-US" sz="1176" dirty="0">
                <a:gradFill>
                  <a:gsLst>
                    <a:gs pos="2917">
                      <a:schemeClr val="tx1"/>
                    </a:gs>
                    <a:gs pos="30000">
                      <a:schemeClr val="tx1"/>
                    </a:gs>
                  </a:gsLst>
                  <a:lin ang="5400000" scaled="0"/>
                </a:gradFill>
              </a:rPr>
              <a:t>0.85</a:t>
            </a:r>
          </a:p>
          <a:p>
            <a:pPr algn="r">
              <a:lnSpc>
                <a:spcPts val="1706"/>
              </a:lnSpc>
            </a:pPr>
            <a:r>
              <a:rPr lang="en-US" sz="1176" dirty="0">
                <a:gradFill>
                  <a:gsLst>
                    <a:gs pos="2917">
                      <a:schemeClr val="tx1"/>
                    </a:gs>
                    <a:gs pos="30000">
                      <a:schemeClr val="tx1"/>
                    </a:gs>
                  </a:gsLst>
                  <a:lin ang="5400000" scaled="0"/>
                </a:gradFill>
              </a:rPr>
              <a:t>0.8</a:t>
            </a:r>
          </a:p>
          <a:p>
            <a:pPr algn="r">
              <a:lnSpc>
                <a:spcPts val="1706"/>
              </a:lnSpc>
            </a:pPr>
            <a:r>
              <a:rPr lang="en-US" sz="1176" dirty="0">
                <a:gradFill>
                  <a:gsLst>
                    <a:gs pos="2917">
                      <a:schemeClr val="tx1"/>
                    </a:gs>
                    <a:gs pos="30000">
                      <a:schemeClr val="tx1"/>
                    </a:gs>
                  </a:gsLst>
                  <a:lin ang="5400000" scaled="0"/>
                </a:gradFill>
              </a:rPr>
              <a:t>0.75</a:t>
            </a:r>
          </a:p>
          <a:p>
            <a:pPr algn="r">
              <a:lnSpc>
                <a:spcPts val="1706"/>
              </a:lnSpc>
            </a:pPr>
            <a:r>
              <a:rPr lang="en-US" sz="1176" dirty="0">
                <a:gradFill>
                  <a:gsLst>
                    <a:gs pos="2917">
                      <a:schemeClr val="tx1"/>
                    </a:gs>
                    <a:gs pos="30000">
                      <a:schemeClr val="tx1"/>
                    </a:gs>
                  </a:gsLst>
                  <a:lin ang="5400000" scaled="0"/>
                </a:gradFill>
              </a:rPr>
              <a:t>0.7</a:t>
            </a:r>
          </a:p>
        </p:txBody>
      </p:sp>
      <p:sp>
        <p:nvSpPr>
          <p:cNvPr id="54" name="Freeform 53">
            <a:extLst>
              <a:ext uri="{FF2B5EF4-FFF2-40B4-BE49-F238E27FC236}">
                <a16:creationId xmlns:a16="http://schemas.microsoft.com/office/drawing/2014/main" id="{E8C25A5C-E7D0-5A47-B53D-B907EA9BA2B4}"/>
              </a:ext>
            </a:extLst>
          </p:cNvPr>
          <p:cNvSpPr/>
          <p:nvPr/>
        </p:nvSpPr>
        <p:spPr bwMode="auto">
          <a:xfrm>
            <a:off x="6219383" y="3030263"/>
            <a:ext cx="4621104" cy="2279282"/>
          </a:xfrm>
          <a:custGeom>
            <a:avLst/>
            <a:gdLst>
              <a:gd name="connsiteX0" fmla="*/ 0 w 4713767"/>
              <a:gd name="connsiteY0" fmla="*/ 0 h 2324986"/>
              <a:gd name="connsiteX1" fmla="*/ 0 w 4713767"/>
              <a:gd name="connsiteY1" fmla="*/ 2324986 h 2324986"/>
              <a:gd name="connsiteX2" fmla="*/ 77972 w 4713767"/>
              <a:gd name="connsiteY2" fmla="*/ 2324986 h 2324986"/>
              <a:gd name="connsiteX3" fmla="*/ 4713767 w 4713767"/>
              <a:gd name="connsiteY3" fmla="*/ 2324986 h 2324986"/>
            </a:gdLst>
            <a:ahLst/>
            <a:cxnLst>
              <a:cxn ang="0">
                <a:pos x="connsiteX0" y="connsiteY0"/>
              </a:cxn>
              <a:cxn ang="0">
                <a:pos x="connsiteX1" y="connsiteY1"/>
              </a:cxn>
              <a:cxn ang="0">
                <a:pos x="connsiteX2" y="connsiteY2"/>
              </a:cxn>
              <a:cxn ang="0">
                <a:pos x="connsiteX3" y="connsiteY3"/>
              </a:cxn>
            </a:cxnLst>
            <a:rect l="l" t="t" r="r" b="b"/>
            <a:pathLst>
              <a:path w="4713767" h="2324986">
                <a:moveTo>
                  <a:pt x="0" y="0"/>
                </a:moveTo>
                <a:lnTo>
                  <a:pt x="0" y="2324986"/>
                </a:lnTo>
                <a:lnTo>
                  <a:pt x="77972" y="2324986"/>
                </a:lnTo>
                <a:lnTo>
                  <a:pt x="4713767" y="2324986"/>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nvGrpSpPr>
          <p:cNvPr id="67" name="Group 66">
            <a:extLst>
              <a:ext uri="{FF2B5EF4-FFF2-40B4-BE49-F238E27FC236}">
                <a16:creationId xmlns:a16="http://schemas.microsoft.com/office/drawing/2014/main" id="{D35F82FC-6A1D-2A4C-AFCC-EFC86E2F0792}"/>
              </a:ext>
            </a:extLst>
          </p:cNvPr>
          <p:cNvGrpSpPr/>
          <p:nvPr/>
        </p:nvGrpSpPr>
        <p:grpSpPr>
          <a:xfrm>
            <a:off x="6143629" y="3030263"/>
            <a:ext cx="80678" cy="2280466"/>
            <a:chOff x="6585798" y="3090530"/>
            <a:chExt cx="82296" cy="2326194"/>
          </a:xfrm>
        </p:grpSpPr>
        <p:cxnSp>
          <p:nvCxnSpPr>
            <p:cNvPr id="56" name="Straight Connector 55">
              <a:extLst>
                <a:ext uri="{FF2B5EF4-FFF2-40B4-BE49-F238E27FC236}">
                  <a16:creationId xmlns:a16="http://schemas.microsoft.com/office/drawing/2014/main" id="{89F4944A-E37D-2A43-863E-39487A41412E}"/>
                </a:ext>
              </a:extLst>
            </p:cNvPr>
            <p:cNvCxnSpPr>
              <a:cxnSpLocks/>
            </p:cNvCxnSpPr>
            <p:nvPr/>
          </p:nvCxnSpPr>
          <p:spPr>
            <a:xfrm flipH="1">
              <a:off x="6585798" y="3090530"/>
              <a:ext cx="82296"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DEDEEF0-DF50-2A4A-BB92-CCD16FF78BAE}"/>
                </a:ext>
              </a:extLst>
            </p:cNvPr>
            <p:cNvCxnSpPr>
              <a:cxnSpLocks/>
            </p:cNvCxnSpPr>
            <p:nvPr/>
          </p:nvCxnSpPr>
          <p:spPr>
            <a:xfrm flipH="1">
              <a:off x="6585798" y="3423801"/>
              <a:ext cx="82296"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863E6F-DA6A-1A45-BC3E-7B2656F17ED7}"/>
                </a:ext>
              </a:extLst>
            </p:cNvPr>
            <p:cNvCxnSpPr>
              <a:cxnSpLocks/>
            </p:cNvCxnSpPr>
            <p:nvPr/>
          </p:nvCxnSpPr>
          <p:spPr>
            <a:xfrm flipH="1">
              <a:off x="6585798" y="3757071"/>
              <a:ext cx="82296"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F0D1B96-0466-134F-B4E0-1F530C5D9C57}"/>
                </a:ext>
              </a:extLst>
            </p:cNvPr>
            <p:cNvCxnSpPr>
              <a:cxnSpLocks/>
            </p:cNvCxnSpPr>
            <p:nvPr/>
          </p:nvCxnSpPr>
          <p:spPr>
            <a:xfrm flipH="1">
              <a:off x="6585798" y="4090341"/>
              <a:ext cx="82296"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DCDB9BD-D565-EA4F-B3A9-FBC5C84D80CD}"/>
                </a:ext>
              </a:extLst>
            </p:cNvPr>
            <p:cNvCxnSpPr>
              <a:cxnSpLocks/>
            </p:cNvCxnSpPr>
            <p:nvPr/>
          </p:nvCxnSpPr>
          <p:spPr>
            <a:xfrm flipH="1">
              <a:off x="6585798" y="4423611"/>
              <a:ext cx="82296"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1D7E186-6837-1849-A91F-CDF3C25F99F8}"/>
                </a:ext>
              </a:extLst>
            </p:cNvPr>
            <p:cNvCxnSpPr>
              <a:cxnSpLocks/>
            </p:cNvCxnSpPr>
            <p:nvPr/>
          </p:nvCxnSpPr>
          <p:spPr>
            <a:xfrm flipH="1">
              <a:off x="6585798" y="4756881"/>
              <a:ext cx="82296"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94A25CD-CDC6-BC43-948D-6D5C1726F2AA}"/>
                </a:ext>
              </a:extLst>
            </p:cNvPr>
            <p:cNvCxnSpPr>
              <a:cxnSpLocks/>
            </p:cNvCxnSpPr>
            <p:nvPr/>
          </p:nvCxnSpPr>
          <p:spPr>
            <a:xfrm flipH="1">
              <a:off x="6585798" y="5090153"/>
              <a:ext cx="82296"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C9E7EAA-687D-CF45-AE35-77975AFA4FCD}"/>
                </a:ext>
              </a:extLst>
            </p:cNvPr>
            <p:cNvCxnSpPr>
              <a:cxnSpLocks/>
            </p:cNvCxnSpPr>
            <p:nvPr/>
          </p:nvCxnSpPr>
          <p:spPr>
            <a:xfrm flipH="1">
              <a:off x="6585798" y="5416724"/>
              <a:ext cx="82296"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1CD9830C-CE87-0144-B9C4-DF4F2E4DBDCD}"/>
              </a:ext>
            </a:extLst>
          </p:cNvPr>
          <p:cNvGrpSpPr/>
          <p:nvPr/>
        </p:nvGrpSpPr>
        <p:grpSpPr>
          <a:xfrm>
            <a:off x="6509265" y="5298436"/>
            <a:ext cx="4031668" cy="96326"/>
            <a:chOff x="6958765" y="5404184"/>
            <a:chExt cx="4112511" cy="98258"/>
          </a:xfrm>
        </p:grpSpPr>
        <p:cxnSp>
          <p:nvCxnSpPr>
            <p:cNvPr id="70" name="Straight Connector 69">
              <a:extLst>
                <a:ext uri="{FF2B5EF4-FFF2-40B4-BE49-F238E27FC236}">
                  <a16:creationId xmlns:a16="http://schemas.microsoft.com/office/drawing/2014/main" id="{6A3CFC12-B55D-B743-A225-A6992D1C5026}"/>
                </a:ext>
              </a:extLst>
            </p:cNvPr>
            <p:cNvCxnSpPr>
              <a:cxnSpLocks/>
            </p:cNvCxnSpPr>
            <p:nvPr/>
          </p:nvCxnSpPr>
          <p:spPr>
            <a:xfrm rot="16200000" flipH="1">
              <a:off x="6909636" y="5453313"/>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0EEF80F-8166-5F41-A90E-22B5762E3BCC}"/>
                </a:ext>
              </a:extLst>
            </p:cNvPr>
            <p:cNvCxnSpPr>
              <a:cxnSpLocks/>
            </p:cNvCxnSpPr>
            <p:nvPr/>
          </p:nvCxnSpPr>
          <p:spPr>
            <a:xfrm rot="16200000" flipH="1">
              <a:off x="7252345" y="5453313"/>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5107B15-00FB-D043-A2D2-6B68C0C27CA3}"/>
                </a:ext>
              </a:extLst>
            </p:cNvPr>
            <p:cNvCxnSpPr>
              <a:cxnSpLocks/>
            </p:cNvCxnSpPr>
            <p:nvPr/>
          </p:nvCxnSpPr>
          <p:spPr>
            <a:xfrm rot="16200000" flipH="1">
              <a:off x="7595054" y="5453313"/>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C105E87-4C86-6E4E-BB57-B96B13CF092E}"/>
                </a:ext>
              </a:extLst>
            </p:cNvPr>
            <p:cNvCxnSpPr>
              <a:cxnSpLocks/>
            </p:cNvCxnSpPr>
            <p:nvPr/>
          </p:nvCxnSpPr>
          <p:spPr>
            <a:xfrm rot="16200000" flipH="1">
              <a:off x="7937763" y="5453313"/>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284AA89-0EF2-974A-ADB3-0395874F87D3}"/>
                </a:ext>
              </a:extLst>
            </p:cNvPr>
            <p:cNvCxnSpPr>
              <a:cxnSpLocks/>
            </p:cNvCxnSpPr>
            <p:nvPr/>
          </p:nvCxnSpPr>
          <p:spPr>
            <a:xfrm rot="16200000" flipH="1">
              <a:off x="8280472" y="5453313"/>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C74A6FE-CF09-C94C-BAC0-193577555BC9}"/>
                </a:ext>
              </a:extLst>
            </p:cNvPr>
            <p:cNvCxnSpPr>
              <a:cxnSpLocks/>
            </p:cNvCxnSpPr>
            <p:nvPr/>
          </p:nvCxnSpPr>
          <p:spPr>
            <a:xfrm rot="16200000" flipH="1">
              <a:off x="8623181" y="5453313"/>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2CE1062-5BA2-5649-A8CF-0535C2559819}"/>
                </a:ext>
              </a:extLst>
            </p:cNvPr>
            <p:cNvCxnSpPr>
              <a:cxnSpLocks/>
            </p:cNvCxnSpPr>
            <p:nvPr/>
          </p:nvCxnSpPr>
          <p:spPr>
            <a:xfrm rot="16200000" flipH="1">
              <a:off x="8965890" y="5453313"/>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77DA88E-040E-D942-8A29-2F2937371AB1}"/>
                </a:ext>
              </a:extLst>
            </p:cNvPr>
            <p:cNvCxnSpPr>
              <a:cxnSpLocks/>
            </p:cNvCxnSpPr>
            <p:nvPr/>
          </p:nvCxnSpPr>
          <p:spPr>
            <a:xfrm rot="16200000" flipH="1">
              <a:off x="9308599" y="5453313"/>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D9E9BE8-772D-C44B-8A4D-6CA184DACDE9}"/>
                </a:ext>
              </a:extLst>
            </p:cNvPr>
            <p:cNvCxnSpPr>
              <a:cxnSpLocks/>
            </p:cNvCxnSpPr>
            <p:nvPr/>
          </p:nvCxnSpPr>
          <p:spPr>
            <a:xfrm rot="16200000" flipH="1">
              <a:off x="9651308" y="5453314"/>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003904D-43CA-994B-9FE8-2131F62644EE}"/>
                </a:ext>
              </a:extLst>
            </p:cNvPr>
            <p:cNvCxnSpPr>
              <a:cxnSpLocks/>
            </p:cNvCxnSpPr>
            <p:nvPr/>
          </p:nvCxnSpPr>
          <p:spPr>
            <a:xfrm rot="16200000" flipH="1">
              <a:off x="9994017" y="5453314"/>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7743CFB-96BE-5441-B3D7-EF965D405955}"/>
                </a:ext>
              </a:extLst>
            </p:cNvPr>
            <p:cNvCxnSpPr>
              <a:cxnSpLocks/>
            </p:cNvCxnSpPr>
            <p:nvPr/>
          </p:nvCxnSpPr>
          <p:spPr>
            <a:xfrm rot="16200000" flipH="1">
              <a:off x="10336726" y="5453314"/>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905FA17-8C6D-5448-85E1-50ED7D144661}"/>
                </a:ext>
              </a:extLst>
            </p:cNvPr>
            <p:cNvCxnSpPr>
              <a:cxnSpLocks/>
            </p:cNvCxnSpPr>
            <p:nvPr/>
          </p:nvCxnSpPr>
          <p:spPr>
            <a:xfrm rot="16200000" flipH="1">
              <a:off x="10679435" y="5453314"/>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6D9BBB-BB61-B74D-ADF6-56B3FF70111F}"/>
                </a:ext>
              </a:extLst>
            </p:cNvPr>
            <p:cNvCxnSpPr>
              <a:cxnSpLocks/>
            </p:cNvCxnSpPr>
            <p:nvPr/>
          </p:nvCxnSpPr>
          <p:spPr>
            <a:xfrm rot="16200000" flipH="1">
              <a:off x="11022147" y="5453314"/>
              <a:ext cx="98257" cy="0"/>
            </a:xfrm>
            <a:prstGeom prst="line">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563BAF7D-BB8E-7949-9D4D-47636083B703}"/>
              </a:ext>
            </a:extLst>
          </p:cNvPr>
          <p:cNvSpPr txBox="1"/>
          <p:nvPr/>
        </p:nvSpPr>
        <p:spPr>
          <a:xfrm>
            <a:off x="6408970"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9</a:t>
            </a:r>
          </a:p>
        </p:txBody>
      </p:sp>
      <p:sp>
        <p:nvSpPr>
          <p:cNvPr id="91" name="TextBox 90">
            <a:extLst>
              <a:ext uri="{FF2B5EF4-FFF2-40B4-BE49-F238E27FC236}">
                <a16:creationId xmlns:a16="http://schemas.microsoft.com/office/drawing/2014/main" id="{31EDA913-68B8-C847-AED5-E16460817A2F}"/>
              </a:ext>
            </a:extLst>
          </p:cNvPr>
          <p:cNvSpPr txBox="1"/>
          <p:nvPr/>
        </p:nvSpPr>
        <p:spPr>
          <a:xfrm>
            <a:off x="6745045"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11</a:t>
            </a:r>
          </a:p>
        </p:txBody>
      </p:sp>
      <p:sp>
        <p:nvSpPr>
          <p:cNvPr id="92" name="TextBox 91">
            <a:extLst>
              <a:ext uri="{FF2B5EF4-FFF2-40B4-BE49-F238E27FC236}">
                <a16:creationId xmlns:a16="http://schemas.microsoft.com/office/drawing/2014/main" id="{83B1FACB-DC71-DB45-B237-566DFFF29524}"/>
              </a:ext>
            </a:extLst>
          </p:cNvPr>
          <p:cNvSpPr txBox="1"/>
          <p:nvPr/>
        </p:nvSpPr>
        <p:spPr>
          <a:xfrm>
            <a:off x="7081120"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13</a:t>
            </a:r>
          </a:p>
        </p:txBody>
      </p:sp>
      <p:sp>
        <p:nvSpPr>
          <p:cNvPr id="93" name="TextBox 92">
            <a:extLst>
              <a:ext uri="{FF2B5EF4-FFF2-40B4-BE49-F238E27FC236}">
                <a16:creationId xmlns:a16="http://schemas.microsoft.com/office/drawing/2014/main" id="{93E4579D-3540-2247-8D54-691B142204F7}"/>
              </a:ext>
            </a:extLst>
          </p:cNvPr>
          <p:cNvSpPr txBox="1"/>
          <p:nvPr/>
        </p:nvSpPr>
        <p:spPr>
          <a:xfrm>
            <a:off x="7417195"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14</a:t>
            </a:r>
          </a:p>
        </p:txBody>
      </p:sp>
      <p:sp>
        <p:nvSpPr>
          <p:cNvPr id="94" name="TextBox 93">
            <a:extLst>
              <a:ext uri="{FF2B5EF4-FFF2-40B4-BE49-F238E27FC236}">
                <a16:creationId xmlns:a16="http://schemas.microsoft.com/office/drawing/2014/main" id="{84DC752A-406F-0140-9B68-F60CA9F0FED8}"/>
              </a:ext>
            </a:extLst>
          </p:cNvPr>
          <p:cNvSpPr txBox="1"/>
          <p:nvPr/>
        </p:nvSpPr>
        <p:spPr>
          <a:xfrm>
            <a:off x="7753270"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15</a:t>
            </a:r>
          </a:p>
        </p:txBody>
      </p:sp>
      <p:sp>
        <p:nvSpPr>
          <p:cNvPr id="95" name="TextBox 94">
            <a:extLst>
              <a:ext uri="{FF2B5EF4-FFF2-40B4-BE49-F238E27FC236}">
                <a16:creationId xmlns:a16="http://schemas.microsoft.com/office/drawing/2014/main" id="{993E2325-E038-2D43-BD20-BFD3F5B2A9B3}"/>
              </a:ext>
            </a:extLst>
          </p:cNvPr>
          <p:cNvSpPr txBox="1"/>
          <p:nvPr/>
        </p:nvSpPr>
        <p:spPr>
          <a:xfrm>
            <a:off x="8089345"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16</a:t>
            </a:r>
          </a:p>
        </p:txBody>
      </p:sp>
      <p:sp>
        <p:nvSpPr>
          <p:cNvPr id="96" name="TextBox 95">
            <a:extLst>
              <a:ext uri="{FF2B5EF4-FFF2-40B4-BE49-F238E27FC236}">
                <a16:creationId xmlns:a16="http://schemas.microsoft.com/office/drawing/2014/main" id="{58A17167-E239-E045-9B8B-913012052875}"/>
              </a:ext>
            </a:extLst>
          </p:cNvPr>
          <p:cNvSpPr txBox="1"/>
          <p:nvPr/>
        </p:nvSpPr>
        <p:spPr>
          <a:xfrm>
            <a:off x="8425420"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17</a:t>
            </a:r>
          </a:p>
        </p:txBody>
      </p:sp>
      <p:sp>
        <p:nvSpPr>
          <p:cNvPr id="97" name="TextBox 96">
            <a:extLst>
              <a:ext uri="{FF2B5EF4-FFF2-40B4-BE49-F238E27FC236}">
                <a16:creationId xmlns:a16="http://schemas.microsoft.com/office/drawing/2014/main" id="{9CE5BEA8-856C-F942-87D4-42221C50A0CB}"/>
              </a:ext>
            </a:extLst>
          </p:cNvPr>
          <p:cNvSpPr txBox="1"/>
          <p:nvPr/>
        </p:nvSpPr>
        <p:spPr>
          <a:xfrm>
            <a:off x="8761495"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18</a:t>
            </a:r>
          </a:p>
        </p:txBody>
      </p:sp>
      <p:sp>
        <p:nvSpPr>
          <p:cNvPr id="98" name="TextBox 97">
            <a:extLst>
              <a:ext uri="{FF2B5EF4-FFF2-40B4-BE49-F238E27FC236}">
                <a16:creationId xmlns:a16="http://schemas.microsoft.com/office/drawing/2014/main" id="{CE5EC248-DE8F-2140-933D-C88F43478CF3}"/>
              </a:ext>
            </a:extLst>
          </p:cNvPr>
          <p:cNvSpPr txBox="1"/>
          <p:nvPr/>
        </p:nvSpPr>
        <p:spPr>
          <a:xfrm>
            <a:off x="9097570"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19</a:t>
            </a:r>
          </a:p>
        </p:txBody>
      </p:sp>
      <p:sp>
        <p:nvSpPr>
          <p:cNvPr id="99" name="TextBox 98">
            <a:extLst>
              <a:ext uri="{FF2B5EF4-FFF2-40B4-BE49-F238E27FC236}">
                <a16:creationId xmlns:a16="http://schemas.microsoft.com/office/drawing/2014/main" id="{ED5EA271-A4C6-C44D-8430-4569126FE5DC}"/>
              </a:ext>
            </a:extLst>
          </p:cNvPr>
          <p:cNvSpPr txBox="1"/>
          <p:nvPr/>
        </p:nvSpPr>
        <p:spPr>
          <a:xfrm>
            <a:off x="9433645"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20</a:t>
            </a:r>
          </a:p>
        </p:txBody>
      </p:sp>
      <p:sp>
        <p:nvSpPr>
          <p:cNvPr id="100" name="TextBox 99">
            <a:extLst>
              <a:ext uri="{FF2B5EF4-FFF2-40B4-BE49-F238E27FC236}">
                <a16:creationId xmlns:a16="http://schemas.microsoft.com/office/drawing/2014/main" id="{B3E34348-C34B-6842-A274-8A47C2437A4F}"/>
              </a:ext>
            </a:extLst>
          </p:cNvPr>
          <p:cNvSpPr txBox="1"/>
          <p:nvPr/>
        </p:nvSpPr>
        <p:spPr>
          <a:xfrm>
            <a:off x="9769720"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21</a:t>
            </a:r>
          </a:p>
        </p:txBody>
      </p:sp>
      <p:sp>
        <p:nvSpPr>
          <p:cNvPr id="101" name="TextBox 100">
            <a:extLst>
              <a:ext uri="{FF2B5EF4-FFF2-40B4-BE49-F238E27FC236}">
                <a16:creationId xmlns:a16="http://schemas.microsoft.com/office/drawing/2014/main" id="{F19E10A3-B7BE-5646-A6D1-8BF73E20C609}"/>
              </a:ext>
            </a:extLst>
          </p:cNvPr>
          <p:cNvSpPr txBox="1"/>
          <p:nvPr/>
        </p:nvSpPr>
        <p:spPr>
          <a:xfrm>
            <a:off x="10105795"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22</a:t>
            </a:r>
          </a:p>
        </p:txBody>
      </p:sp>
      <p:sp>
        <p:nvSpPr>
          <p:cNvPr id="102" name="TextBox 101">
            <a:extLst>
              <a:ext uri="{FF2B5EF4-FFF2-40B4-BE49-F238E27FC236}">
                <a16:creationId xmlns:a16="http://schemas.microsoft.com/office/drawing/2014/main" id="{7F02BE3F-FE37-614D-BDB8-79F575C32561}"/>
              </a:ext>
            </a:extLst>
          </p:cNvPr>
          <p:cNvSpPr txBox="1"/>
          <p:nvPr/>
        </p:nvSpPr>
        <p:spPr>
          <a:xfrm>
            <a:off x="10441875" y="5386944"/>
            <a:ext cx="199317" cy="232179"/>
          </a:xfrm>
          <a:prstGeom prst="rect">
            <a:avLst/>
          </a:prstGeom>
          <a:noFill/>
        </p:spPr>
        <p:txBody>
          <a:bodyPr wrap="square" lIns="0" tIns="0" rIns="0" bIns="0" rtlCol="0">
            <a:spAutoFit/>
          </a:bodyPr>
          <a:lstStyle/>
          <a:p>
            <a:pPr algn="ctr">
              <a:lnSpc>
                <a:spcPts val="1985"/>
              </a:lnSpc>
              <a:spcAft>
                <a:spcPts val="588"/>
              </a:spcAft>
            </a:pPr>
            <a:r>
              <a:rPr lang="en-US" sz="1176" dirty="0">
                <a:gradFill>
                  <a:gsLst>
                    <a:gs pos="2917">
                      <a:schemeClr val="tx1"/>
                    </a:gs>
                    <a:gs pos="30000">
                      <a:schemeClr val="tx1"/>
                    </a:gs>
                  </a:gsLst>
                  <a:lin ang="5400000" scaled="0"/>
                </a:gradFill>
              </a:rPr>
              <a:t>23</a:t>
            </a:r>
          </a:p>
        </p:txBody>
      </p:sp>
      <p:grpSp>
        <p:nvGrpSpPr>
          <p:cNvPr id="105" name="Group 104">
            <a:extLst>
              <a:ext uri="{FF2B5EF4-FFF2-40B4-BE49-F238E27FC236}">
                <a16:creationId xmlns:a16="http://schemas.microsoft.com/office/drawing/2014/main" id="{D120FB68-33A7-FC43-BB0C-395606C0747D}"/>
              </a:ext>
            </a:extLst>
          </p:cNvPr>
          <p:cNvGrpSpPr/>
          <p:nvPr/>
        </p:nvGrpSpPr>
        <p:grpSpPr>
          <a:xfrm>
            <a:off x="9728651" y="2479330"/>
            <a:ext cx="621069" cy="388315"/>
            <a:chOff x="9776063" y="1963199"/>
            <a:chExt cx="1267045" cy="792203"/>
          </a:xfrm>
        </p:grpSpPr>
        <p:sp>
          <p:nvSpPr>
            <p:cNvPr id="3" name="Speech Bubble: Rectangle 2">
              <a:extLst>
                <a:ext uri="{FF2B5EF4-FFF2-40B4-BE49-F238E27FC236}">
                  <a16:creationId xmlns:a16="http://schemas.microsoft.com/office/drawing/2014/main" id="{DFF93EC6-5564-4339-B504-445D3EA1B17C}"/>
                </a:ext>
              </a:extLst>
            </p:cNvPr>
            <p:cNvSpPr/>
            <p:nvPr/>
          </p:nvSpPr>
          <p:spPr bwMode="auto">
            <a:xfrm>
              <a:off x="9776063" y="1963199"/>
              <a:ext cx="1267045" cy="792203"/>
            </a:xfrm>
            <a:prstGeom prst="wedgeRectCallout">
              <a:avLst>
                <a:gd name="adj1" fmla="val -31507"/>
                <a:gd name="adj2" fmla="val 8764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3" name="Freeform 5">
              <a:extLst>
                <a:ext uri="{FF2B5EF4-FFF2-40B4-BE49-F238E27FC236}">
                  <a16:creationId xmlns:a16="http://schemas.microsoft.com/office/drawing/2014/main" id="{65670CF4-BAA5-7348-AB48-9BE6F4AE1FC5}"/>
                </a:ext>
              </a:extLst>
            </p:cNvPr>
            <p:cNvSpPr>
              <a:spLocks noEditPoints="1"/>
            </p:cNvSpPr>
            <p:nvPr/>
          </p:nvSpPr>
          <p:spPr bwMode="auto">
            <a:xfrm>
              <a:off x="10008615" y="2119628"/>
              <a:ext cx="775380" cy="466487"/>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905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latin typeface="Segoe UI Semilight"/>
              </a:endParaRPr>
            </a:p>
          </p:txBody>
        </p:sp>
      </p:grpSp>
      <p:sp>
        <p:nvSpPr>
          <p:cNvPr id="104" name="Rectangle 103">
            <a:extLst>
              <a:ext uri="{FF2B5EF4-FFF2-40B4-BE49-F238E27FC236}">
                <a16:creationId xmlns:a16="http://schemas.microsoft.com/office/drawing/2014/main" id="{F58073F1-52F0-0E4C-8A62-5E896DD640A8}"/>
              </a:ext>
            </a:extLst>
          </p:cNvPr>
          <p:cNvSpPr/>
          <p:nvPr/>
        </p:nvSpPr>
        <p:spPr bwMode="auto">
          <a:xfrm>
            <a:off x="7066596" y="1898917"/>
            <a:ext cx="2717648" cy="8292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961" dirty="0">
                <a:solidFill>
                  <a:schemeClr val="tx2"/>
                </a:solidFill>
                <a:latin typeface="Segoe UI Semibold" panose="020B0702040204020203" pitchFamily="34" charset="0"/>
                <a:ea typeface="Segoe UI" pitchFamily="34" charset="0"/>
                <a:cs typeface="Segoe UI Semibold" panose="020B0702040204020203" pitchFamily="34" charset="0"/>
              </a:rPr>
              <a:t>Accuracy</a:t>
            </a:r>
          </a:p>
        </p:txBody>
      </p:sp>
      <p:sp>
        <p:nvSpPr>
          <p:cNvPr id="106" name="Oval 105">
            <a:extLst>
              <a:ext uri="{FF2B5EF4-FFF2-40B4-BE49-F238E27FC236}">
                <a16:creationId xmlns:a16="http://schemas.microsoft.com/office/drawing/2014/main" id="{6B260759-BF82-4A4F-870C-43C7EB2AA676}"/>
              </a:ext>
            </a:extLst>
          </p:cNvPr>
          <p:cNvSpPr/>
          <p:nvPr/>
        </p:nvSpPr>
        <p:spPr bwMode="auto">
          <a:xfrm>
            <a:off x="9728651" y="3141963"/>
            <a:ext cx="225382" cy="22538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a:extLst>
              <a:ext uri="{FF2B5EF4-FFF2-40B4-BE49-F238E27FC236}">
                <a16:creationId xmlns:a16="http://schemas.microsoft.com/office/drawing/2014/main" id="{D222D3F0-CD70-324B-9E44-C3EF1A674D29}"/>
              </a:ext>
            </a:extLst>
          </p:cNvPr>
          <p:cNvSpPr/>
          <p:nvPr/>
        </p:nvSpPr>
        <p:spPr bwMode="auto">
          <a:xfrm>
            <a:off x="5174817" y="2112928"/>
            <a:ext cx="6357748" cy="3747041"/>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844122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C047E9-12C1-B54D-A831-3510A78FDB32}"/>
              </a:ext>
            </a:extLst>
          </p:cNvPr>
          <p:cNvSpPr>
            <a:spLocks noGrp="1"/>
          </p:cNvSpPr>
          <p:nvPr>
            <p:ph type="title"/>
          </p:nvPr>
        </p:nvSpPr>
        <p:spPr/>
        <p:txBody>
          <a:bodyPr/>
          <a:lstStyle/>
          <a:p>
            <a:r>
              <a:rPr lang="en-US" dirty="0"/>
              <a:t>Building your own AI models</a:t>
            </a:r>
          </a:p>
        </p:txBody>
      </p:sp>
      <p:sp>
        <p:nvSpPr>
          <p:cNvPr id="4" name="Text Placeholder 3">
            <a:extLst>
              <a:ext uri="{FF2B5EF4-FFF2-40B4-BE49-F238E27FC236}">
                <a16:creationId xmlns:a16="http://schemas.microsoft.com/office/drawing/2014/main" id="{CF0CD7D1-8A86-2F49-AE71-43A5B4C995FA}"/>
              </a:ext>
            </a:extLst>
          </p:cNvPr>
          <p:cNvSpPr>
            <a:spLocks noGrp="1"/>
          </p:cNvSpPr>
          <p:nvPr>
            <p:ph type="body" sz="quarter" idx="12"/>
          </p:nvPr>
        </p:nvSpPr>
        <p:spPr/>
        <p:txBody>
          <a:bodyPr/>
          <a:lstStyle/>
          <a:p>
            <a:r>
              <a:rPr lang="en-US" dirty="0"/>
              <a:t>Transforming data into intelligence</a:t>
            </a:r>
          </a:p>
        </p:txBody>
      </p:sp>
      <p:sp>
        <p:nvSpPr>
          <p:cNvPr id="76" name="Rectangle 75">
            <a:extLst>
              <a:ext uri="{FF2B5EF4-FFF2-40B4-BE49-F238E27FC236}">
                <a16:creationId xmlns:a16="http://schemas.microsoft.com/office/drawing/2014/main" id="{EA9FA490-CBF3-494E-8220-FE673C4F6B6F}"/>
              </a:ext>
            </a:extLst>
          </p:cNvPr>
          <p:cNvSpPr/>
          <p:nvPr/>
        </p:nvSpPr>
        <p:spPr>
          <a:xfrm>
            <a:off x="1135110" y="4705161"/>
            <a:ext cx="1777357"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Prepare data</a:t>
            </a:r>
          </a:p>
        </p:txBody>
      </p:sp>
      <p:sp>
        <p:nvSpPr>
          <p:cNvPr id="77" name="Rectangle 76">
            <a:extLst>
              <a:ext uri="{FF2B5EF4-FFF2-40B4-BE49-F238E27FC236}">
                <a16:creationId xmlns:a16="http://schemas.microsoft.com/office/drawing/2014/main" id="{0DA2EC07-53F5-3B4F-AF9E-A3A294FBACC4}"/>
              </a:ext>
            </a:extLst>
          </p:cNvPr>
          <p:cNvSpPr/>
          <p:nvPr/>
        </p:nvSpPr>
        <p:spPr>
          <a:xfrm>
            <a:off x="4989206" y="4705161"/>
            <a:ext cx="2025966"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Build and train</a:t>
            </a:r>
          </a:p>
        </p:txBody>
      </p:sp>
      <p:sp>
        <p:nvSpPr>
          <p:cNvPr id="78" name="Rectangle 77">
            <a:extLst>
              <a:ext uri="{FF2B5EF4-FFF2-40B4-BE49-F238E27FC236}">
                <a16:creationId xmlns:a16="http://schemas.microsoft.com/office/drawing/2014/main" id="{1B9C28C2-8A4B-9942-BD1A-1DC55EB6175D}"/>
              </a:ext>
            </a:extLst>
          </p:cNvPr>
          <p:cNvSpPr/>
          <p:nvPr/>
        </p:nvSpPr>
        <p:spPr>
          <a:xfrm>
            <a:off x="9468437" y="4705161"/>
            <a:ext cx="1070500"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Deploy</a:t>
            </a:r>
          </a:p>
        </p:txBody>
      </p:sp>
      <p:grpSp>
        <p:nvGrpSpPr>
          <p:cNvPr id="79" name="Group 78">
            <a:extLst>
              <a:ext uri="{FF2B5EF4-FFF2-40B4-BE49-F238E27FC236}">
                <a16:creationId xmlns:a16="http://schemas.microsoft.com/office/drawing/2014/main" id="{F9240BDF-6B05-AD49-8D24-763228C8FF6C}"/>
              </a:ext>
            </a:extLst>
          </p:cNvPr>
          <p:cNvGrpSpPr/>
          <p:nvPr/>
        </p:nvGrpSpPr>
        <p:grpSpPr>
          <a:xfrm>
            <a:off x="9012965" y="2581371"/>
            <a:ext cx="1981445" cy="1637978"/>
            <a:chOff x="9524460" y="2632636"/>
            <a:chExt cx="2021177" cy="1670823"/>
          </a:xfrm>
        </p:grpSpPr>
        <p:sp>
          <p:nvSpPr>
            <p:cNvPr id="80" name="gear_3">
              <a:extLst>
                <a:ext uri="{FF2B5EF4-FFF2-40B4-BE49-F238E27FC236}">
                  <a16:creationId xmlns:a16="http://schemas.microsoft.com/office/drawing/2014/main" id="{010DA379-9386-1647-A54E-923BEBBC3F55}"/>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81" name="gear_3">
              <a:extLst>
                <a:ext uri="{FF2B5EF4-FFF2-40B4-BE49-F238E27FC236}">
                  <a16:creationId xmlns:a16="http://schemas.microsoft.com/office/drawing/2014/main" id="{F4428B06-4335-1042-B130-E8D3869BF19A}"/>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82" name="gear_3">
              <a:extLst>
                <a:ext uri="{FF2B5EF4-FFF2-40B4-BE49-F238E27FC236}">
                  <a16:creationId xmlns:a16="http://schemas.microsoft.com/office/drawing/2014/main" id="{13D0DF77-B720-714C-B017-F74D6CEDAD63}"/>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grpSp>
        <p:nvGrpSpPr>
          <p:cNvPr id="83" name="Group 82">
            <a:extLst>
              <a:ext uri="{FF2B5EF4-FFF2-40B4-BE49-F238E27FC236}">
                <a16:creationId xmlns:a16="http://schemas.microsoft.com/office/drawing/2014/main" id="{D9F1B450-B203-9E40-A2F9-B3457E98D384}"/>
              </a:ext>
            </a:extLst>
          </p:cNvPr>
          <p:cNvGrpSpPr/>
          <p:nvPr/>
        </p:nvGrpSpPr>
        <p:grpSpPr>
          <a:xfrm>
            <a:off x="1144934" y="2677641"/>
            <a:ext cx="1757706" cy="1650960"/>
            <a:chOff x="1239394" y="2531811"/>
            <a:chExt cx="1792952" cy="1684065"/>
          </a:xfrm>
        </p:grpSpPr>
        <p:grpSp>
          <p:nvGrpSpPr>
            <p:cNvPr id="84" name="Group 83">
              <a:extLst>
                <a:ext uri="{FF2B5EF4-FFF2-40B4-BE49-F238E27FC236}">
                  <a16:creationId xmlns:a16="http://schemas.microsoft.com/office/drawing/2014/main" id="{086886B6-F080-E546-9656-F879EA17439A}"/>
                </a:ext>
              </a:extLst>
            </p:cNvPr>
            <p:cNvGrpSpPr/>
            <p:nvPr/>
          </p:nvGrpSpPr>
          <p:grpSpPr>
            <a:xfrm>
              <a:off x="1239394" y="2531811"/>
              <a:ext cx="523013" cy="1684065"/>
              <a:chOff x="1395310" y="3332039"/>
              <a:chExt cx="430961" cy="1387665"/>
            </a:xfrm>
            <a:solidFill>
              <a:schemeClr val="bg1"/>
            </a:solidFill>
          </p:grpSpPr>
          <p:sp>
            <p:nvSpPr>
              <p:cNvPr id="93" name="Isosceles Triangle 86">
                <a:extLst>
                  <a:ext uri="{FF2B5EF4-FFF2-40B4-BE49-F238E27FC236}">
                    <a16:creationId xmlns:a16="http://schemas.microsoft.com/office/drawing/2014/main" id="{F4D46995-B37D-394C-B67F-11FB0F4E80EB}"/>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4" name="Rectangle 93">
                <a:extLst>
                  <a:ext uri="{FF2B5EF4-FFF2-40B4-BE49-F238E27FC236}">
                    <a16:creationId xmlns:a16="http://schemas.microsoft.com/office/drawing/2014/main" id="{DB6D5717-5A77-C546-9AAB-A72440A6B44A}"/>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5" name="Oval 94">
                <a:extLst>
                  <a:ext uri="{FF2B5EF4-FFF2-40B4-BE49-F238E27FC236}">
                    <a16:creationId xmlns:a16="http://schemas.microsoft.com/office/drawing/2014/main" id="{54B3B62E-BA96-A648-A27E-2D7A7807C8CC}"/>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85" name="Group 84">
              <a:extLst>
                <a:ext uri="{FF2B5EF4-FFF2-40B4-BE49-F238E27FC236}">
                  <a16:creationId xmlns:a16="http://schemas.microsoft.com/office/drawing/2014/main" id="{089F6C72-582E-984A-8587-C9D56450A12F}"/>
                </a:ext>
              </a:extLst>
            </p:cNvPr>
            <p:cNvGrpSpPr/>
            <p:nvPr/>
          </p:nvGrpSpPr>
          <p:grpSpPr>
            <a:xfrm>
              <a:off x="1874363" y="2531811"/>
              <a:ext cx="523013" cy="1684065"/>
              <a:chOff x="1395310" y="3332039"/>
              <a:chExt cx="430961" cy="1387665"/>
            </a:xfrm>
            <a:solidFill>
              <a:schemeClr val="bg1"/>
            </a:solidFill>
          </p:grpSpPr>
          <p:sp>
            <p:nvSpPr>
              <p:cNvPr id="90" name="Isosceles Triangle 83">
                <a:extLst>
                  <a:ext uri="{FF2B5EF4-FFF2-40B4-BE49-F238E27FC236}">
                    <a16:creationId xmlns:a16="http://schemas.microsoft.com/office/drawing/2014/main" id="{40F0F70B-B914-DF43-8E9F-010351A3630C}"/>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 name="Rectangle 90">
                <a:extLst>
                  <a:ext uri="{FF2B5EF4-FFF2-40B4-BE49-F238E27FC236}">
                    <a16:creationId xmlns:a16="http://schemas.microsoft.com/office/drawing/2014/main" id="{09C4FA8D-B314-8F46-87AF-616EE1DCC44A}"/>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2" name="Oval 91">
                <a:extLst>
                  <a:ext uri="{FF2B5EF4-FFF2-40B4-BE49-F238E27FC236}">
                    <a16:creationId xmlns:a16="http://schemas.microsoft.com/office/drawing/2014/main" id="{1D5FFC60-3118-E741-9DD6-1C3DEE75D1DB}"/>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86" name="Group 85">
              <a:extLst>
                <a:ext uri="{FF2B5EF4-FFF2-40B4-BE49-F238E27FC236}">
                  <a16:creationId xmlns:a16="http://schemas.microsoft.com/office/drawing/2014/main" id="{BED2F9DF-7079-014C-A275-9E8DCD704DFF}"/>
                </a:ext>
              </a:extLst>
            </p:cNvPr>
            <p:cNvGrpSpPr/>
            <p:nvPr/>
          </p:nvGrpSpPr>
          <p:grpSpPr>
            <a:xfrm>
              <a:off x="2509333" y="2531811"/>
              <a:ext cx="523013" cy="1684065"/>
              <a:chOff x="1395310" y="3332039"/>
              <a:chExt cx="430961" cy="1387665"/>
            </a:xfrm>
            <a:solidFill>
              <a:schemeClr val="bg1"/>
            </a:solidFill>
          </p:grpSpPr>
          <p:sp>
            <p:nvSpPr>
              <p:cNvPr id="87" name="Isosceles Triangle 80">
                <a:extLst>
                  <a:ext uri="{FF2B5EF4-FFF2-40B4-BE49-F238E27FC236}">
                    <a16:creationId xmlns:a16="http://schemas.microsoft.com/office/drawing/2014/main" id="{FAC7CB9A-86FF-DD4F-9AA7-AAC69139A9A3}"/>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8" name="Rectangle 87">
                <a:extLst>
                  <a:ext uri="{FF2B5EF4-FFF2-40B4-BE49-F238E27FC236}">
                    <a16:creationId xmlns:a16="http://schemas.microsoft.com/office/drawing/2014/main" id="{189C852B-B2FE-B94A-A439-1652E781ACF2}"/>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9" name="Oval 88">
                <a:extLst>
                  <a:ext uri="{FF2B5EF4-FFF2-40B4-BE49-F238E27FC236}">
                    <a16:creationId xmlns:a16="http://schemas.microsoft.com/office/drawing/2014/main" id="{2D0520C8-8C59-5A44-B4D9-900EEE4E237D}"/>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grpSp>
        <p:nvGrpSpPr>
          <p:cNvPr id="96" name="Group 95">
            <a:extLst>
              <a:ext uri="{FF2B5EF4-FFF2-40B4-BE49-F238E27FC236}">
                <a16:creationId xmlns:a16="http://schemas.microsoft.com/office/drawing/2014/main" id="{B1E5F12C-0B3B-4F44-A3A9-34D491940DCE}"/>
              </a:ext>
            </a:extLst>
          </p:cNvPr>
          <p:cNvGrpSpPr/>
          <p:nvPr/>
        </p:nvGrpSpPr>
        <p:grpSpPr>
          <a:xfrm>
            <a:off x="4848627" y="2491813"/>
            <a:ext cx="2301051" cy="1998974"/>
            <a:chOff x="4986639" y="2541282"/>
            <a:chExt cx="2347192" cy="2039058"/>
          </a:xfrm>
        </p:grpSpPr>
        <p:sp>
          <p:nvSpPr>
            <p:cNvPr id="97" name="Line 19">
              <a:extLst>
                <a:ext uri="{FF2B5EF4-FFF2-40B4-BE49-F238E27FC236}">
                  <a16:creationId xmlns:a16="http://schemas.microsoft.com/office/drawing/2014/main" id="{403063CA-9A8A-8B43-BBEF-D97E85FAC477}"/>
                </a:ext>
              </a:extLst>
            </p:cNvPr>
            <p:cNvSpPr>
              <a:spLocks noChangeShapeType="1"/>
            </p:cNvSpPr>
            <p:nvPr/>
          </p:nvSpPr>
          <p:spPr bwMode="auto">
            <a:xfrm rot="16200000">
              <a:off x="6005770" y="34017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grpSp>
          <p:nvGrpSpPr>
            <p:cNvPr id="98" name="Group 11">
              <a:extLst>
                <a:ext uri="{FF2B5EF4-FFF2-40B4-BE49-F238E27FC236}">
                  <a16:creationId xmlns:a16="http://schemas.microsoft.com/office/drawing/2014/main" id="{920898A3-3BB9-374D-BA5D-AA77FDB36747}"/>
                </a:ext>
              </a:extLst>
            </p:cNvPr>
            <p:cNvGrpSpPr>
              <a:grpSpLocks noChangeAspect="1"/>
            </p:cNvGrpSpPr>
            <p:nvPr/>
          </p:nvGrpSpPr>
          <p:grpSpPr bwMode="auto">
            <a:xfrm>
              <a:off x="5712422" y="3055262"/>
              <a:ext cx="1007365" cy="1097312"/>
              <a:chOff x="3861" y="4291602"/>
              <a:chExt cx="112" cy="244433"/>
            </a:xfrm>
          </p:grpSpPr>
          <p:sp>
            <p:nvSpPr>
              <p:cNvPr id="105" name="Freeform 12">
                <a:extLst>
                  <a:ext uri="{FF2B5EF4-FFF2-40B4-BE49-F238E27FC236}">
                    <a16:creationId xmlns:a16="http://schemas.microsoft.com/office/drawing/2014/main" id="{89828247-5BC5-8F4C-8CF4-5C10EE739F5A}"/>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06" name="Line 13">
                <a:extLst>
                  <a:ext uri="{FF2B5EF4-FFF2-40B4-BE49-F238E27FC236}">
                    <a16:creationId xmlns:a16="http://schemas.microsoft.com/office/drawing/2014/main" id="{F4A4A98C-32F1-4F4E-9EF1-191D6CF38E5A}"/>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07" name="Line 14">
                <a:extLst>
                  <a:ext uri="{FF2B5EF4-FFF2-40B4-BE49-F238E27FC236}">
                    <a16:creationId xmlns:a16="http://schemas.microsoft.com/office/drawing/2014/main" id="{252E7C43-C52A-4249-BBDA-8C1804407BE1}"/>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08" name="Line 15">
                <a:extLst>
                  <a:ext uri="{FF2B5EF4-FFF2-40B4-BE49-F238E27FC236}">
                    <a16:creationId xmlns:a16="http://schemas.microsoft.com/office/drawing/2014/main" id="{63F88EB8-0EC0-AA44-8BC4-4BDEEAB1388E}"/>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09" name="Line 16">
                <a:extLst>
                  <a:ext uri="{FF2B5EF4-FFF2-40B4-BE49-F238E27FC236}">
                    <a16:creationId xmlns:a16="http://schemas.microsoft.com/office/drawing/2014/main" id="{0460214C-CE7A-4E4F-A542-AF47F452DDD6}"/>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10" name="Line 17">
                <a:extLst>
                  <a:ext uri="{FF2B5EF4-FFF2-40B4-BE49-F238E27FC236}">
                    <a16:creationId xmlns:a16="http://schemas.microsoft.com/office/drawing/2014/main" id="{2C434F0B-B024-F941-96DD-28E2D8E5DD1E}"/>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grpSp>
          <p:nvGrpSpPr>
            <p:cNvPr id="99" name="Group 98">
              <a:extLst>
                <a:ext uri="{FF2B5EF4-FFF2-40B4-BE49-F238E27FC236}">
                  <a16:creationId xmlns:a16="http://schemas.microsoft.com/office/drawing/2014/main" id="{91C31877-853F-B34C-BEAA-79EE924FB6B9}"/>
                </a:ext>
              </a:extLst>
            </p:cNvPr>
            <p:cNvGrpSpPr/>
            <p:nvPr/>
          </p:nvGrpSpPr>
          <p:grpSpPr>
            <a:xfrm>
              <a:off x="5359189" y="2541282"/>
              <a:ext cx="1974642" cy="1799700"/>
              <a:chOff x="4723382" y="2415376"/>
              <a:chExt cx="2374103" cy="2163771"/>
            </a:xfrm>
          </p:grpSpPr>
          <p:sp>
            <p:nvSpPr>
              <p:cNvPr id="103" name="Freeform 22">
                <a:extLst>
                  <a:ext uri="{FF2B5EF4-FFF2-40B4-BE49-F238E27FC236}">
                    <a16:creationId xmlns:a16="http://schemas.microsoft.com/office/drawing/2014/main" id="{EA702CFD-5514-CE49-9DD4-33210DCAFE4E}"/>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04" name="Arc 103">
                <a:extLst>
                  <a:ext uri="{FF2B5EF4-FFF2-40B4-BE49-F238E27FC236}">
                    <a16:creationId xmlns:a16="http://schemas.microsoft.com/office/drawing/2014/main" id="{715D6AE3-18C7-0C4F-8E72-07E69EEED28F}"/>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nvGrpSpPr>
            <p:cNvPr id="100" name="Group 99">
              <a:extLst>
                <a:ext uri="{FF2B5EF4-FFF2-40B4-BE49-F238E27FC236}">
                  <a16:creationId xmlns:a16="http://schemas.microsoft.com/office/drawing/2014/main" id="{1AB33EB3-5CF9-4D45-8772-7C380D0598BC}"/>
                </a:ext>
              </a:extLst>
            </p:cNvPr>
            <p:cNvGrpSpPr/>
            <p:nvPr/>
          </p:nvGrpSpPr>
          <p:grpSpPr>
            <a:xfrm rot="10800000">
              <a:off x="4986639" y="2780640"/>
              <a:ext cx="1974642" cy="1799700"/>
              <a:chOff x="4723382" y="2415376"/>
              <a:chExt cx="2374103" cy="2163771"/>
            </a:xfrm>
          </p:grpSpPr>
          <p:sp>
            <p:nvSpPr>
              <p:cNvPr id="101" name="Freeform 22">
                <a:extLst>
                  <a:ext uri="{FF2B5EF4-FFF2-40B4-BE49-F238E27FC236}">
                    <a16:creationId xmlns:a16="http://schemas.microsoft.com/office/drawing/2014/main" id="{E562E5DB-1BF6-5B4A-9C99-7E895B48D136}"/>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02" name="Arc 101">
                <a:extLst>
                  <a:ext uri="{FF2B5EF4-FFF2-40B4-BE49-F238E27FC236}">
                    <a16:creationId xmlns:a16="http://schemas.microsoft.com/office/drawing/2014/main" id="{DEB4BA75-EE96-794E-B20E-925FA31A3517}"/>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sp>
        <p:nvSpPr>
          <p:cNvPr id="111" name="Freeform 110">
            <a:extLst>
              <a:ext uri="{FF2B5EF4-FFF2-40B4-BE49-F238E27FC236}">
                <a16:creationId xmlns:a16="http://schemas.microsoft.com/office/drawing/2014/main" id="{5520309F-6321-5A41-A101-EC044091382B}"/>
              </a:ext>
            </a:extLst>
          </p:cNvPr>
          <p:cNvSpPr/>
          <p:nvPr/>
        </p:nvSpPr>
        <p:spPr bwMode="auto">
          <a:xfrm flipH="1">
            <a:off x="7970370"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12" name="Freeform 111">
            <a:extLst>
              <a:ext uri="{FF2B5EF4-FFF2-40B4-BE49-F238E27FC236}">
                <a16:creationId xmlns:a16="http://schemas.microsoft.com/office/drawing/2014/main" id="{F39B4A7C-28D5-804B-A17A-6A0066A02C2D}"/>
              </a:ext>
            </a:extLst>
          </p:cNvPr>
          <p:cNvSpPr/>
          <p:nvPr/>
        </p:nvSpPr>
        <p:spPr bwMode="auto">
          <a:xfrm flipH="1">
            <a:off x="3591924"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13" name="Rectangle 112">
            <a:extLst>
              <a:ext uri="{FF2B5EF4-FFF2-40B4-BE49-F238E27FC236}">
                <a16:creationId xmlns:a16="http://schemas.microsoft.com/office/drawing/2014/main" id="{EF45380B-5EE2-FC43-9426-C5B3A219D3E4}"/>
              </a:ext>
            </a:extLst>
          </p:cNvPr>
          <p:cNvSpPr/>
          <p:nvPr/>
        </p:nvSpPr>
        <p:spPr bwMode="auto">
          <a:xfrm>
            <a:off x="505472" y="2272820"/>
            <a:ext cx="8067823" cy="3593227"/>
          </a:xfrm>
          <a:prstGeom prst="rect">
            <a:avLst/>
          </a:prstGeom>
          <a:solidFill>
            <a:schemeClr val="bg1">
              <a:alpha val="7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0050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5929C79D-CEC6-4510-ADDE-FBD37A0D7E7C}"/>
              </a:ext>
            </a:extLst>
          </p:cNvPr>
          <p:cNvSpPr/>
          <p:nvPr/>
        </p:nvSpPr>
        <p:spPr>
          <a:xfrm>
            <a:off x="4957590" y="4732694"/>
            <a:ext cx="1418935" cy="343443"/>
          </a:xfrm>
          <a:prstGeom prst="rect">
            <a:avLst/>
          </a:prstGeom>
        </p:spPr>
        <p:txBody>
          <a:bodyPr wrap="square">
            <a:spAutoFit/>
          </a:bodyPr>
          <a:lstStyle/>
          <a:p>
            <a:pPr algn="ctr" defTabSz="931399">
              <a:spcBef>
                <a:spcPts val="1000"/>
              </a:spcBef>
              <a:defRPr/>
            </a:pPr>
            <a:r>
              <a:rPr lang="en-US" sz="1600" dirty="0">
                <a:solidFill>
                  <a:srgbClr val="0078D4"/>
                </a:solidFill>
                <a:latin typeface="Segoe UI Semibold"/>
              </a:rPr>
              <a:t>Docker</a:t>
            </a:r>
          </a:p>
        </p:txBody>
      </p:sp>
      <p:sp>
        <p:nvSpPr>
          <p:cNvPr id="112" name="Rectangle 111">
            <a:extLst>
              <a:ext uri="{FF2B5EF4-FFF2-40B4-BE49-F238E27FC236}">
                <a16:creationId xmlns:a16="http://schemas.microsoft.com/office/drawing/2014/main" id="{1A40313A-C93B-403B-BBC7-A3F00E30F9C3}"/>
              </a:ext>
            </a:extLst>
          </p:cNvPr>
          <p:cNvSpPr/>
          <p:nvPr/>
        </p:nvSpPr>
        <p:spPr>
          <a:xfrm>
            <a:off x="9044683" y="2057008"/>
            <a:ext cx="2742811" cy="261830"/>
          </a:xfrm>
          <a:prstGeom prst="rect">
            <a:avLst/>
          </a:prstGeom>
        </p:spPr>
        <p:txBody>
          <a:bodyPr wrap="square">
            <a:spAutoFit/>
          </a:bodyPr>
          <a:lstStyle/>
          <a:p>
            <a:pPr defTabSz="913523">
              <a:lnSpc>
                <a:spcPct val="90000"/>
              </a:lnSpc>
              <a:spcBef>
                <a:spcPts val="1000"/>
              </a:spcBef>
              <a:defRPr/>
            </a:pPr>
            <a:r>
              <a:rPr lang="en-US" sz="1200" dirty="0">
                <a:solidFill>
                  <a:srgbClr val="1A1A1A"/>
                </a:solidFill>
                <a:latin typeface="Segoe UI"/>
              </a:rPr>
              <a:t>On-prem deployment</a:t>
            </a:r>
          </a:p>
        </p:txBody>
      </p:sp>
      <p:sp>
        <p:nvSpPr>
          <p:cNvPr id="113" name="Rectangle 112">
            <a:extLst>
              <a:ext uri="{FF2B5EF4-FFF2-40B4-BE49-F238E27FC236}">
                <a16:creationId xmlns:a16="http://schemas.microsoft.com/office/drawing/2014/main" id="{485D191E-75C6-4E89-A68D-E8AB7AD728A9}"/>
              </a:ext>
            </a:extLst>
          </p:cNvPr>
          <p:cNvSpPr/>
          <p:nvPr/>
        </p:nvSpPr>
        <p:spPr>
          <a:xfrm>
            <a:off x="9044683" y="3467721"/>
            <a:ext cx="2742811" cy="261830"/>
          </a:xfrm>
          <a:prstGeom prst="rect">
            <a:avLst/>
          </a:prstGeom>
        </p:spPr>
        <p:txBody>
          <a:bodyPr wrap="square">
            <a:spAutoFit/>
          </a:bodyPr>
          <a:lstStyle/>
          <a:p>
            <a:pPr defTabSz="913523">
              <a:lnSpc>
                <a:spcPct val="90000"/>
              </a:lnSpc>
              <a:spcBef>
                <a:spcPts val="1000"/>
              </a:spcBef>
              <a:defRPr/>
            </a:pPr>
            <a:r>
              <a:rPr lang="en-US" sz="1200" dirty="0">
                <a:solidFill>
                  <a:srgbClr val="1A1A1A"/>
                </a:solidFill>
                <a:latin typeface="Segoe UI"/>
              </a:rPr>
              <a:t>Azure Container Instance</a:t>
            </a:r>
          </a:p>
        </p:txBody>
      </p:sp>
      <p:sp>
        <p:nvSpPr>
          <p:cNvPr id="114" name="Rectangle 113">
            <a:extLst>
              <a:ext uri="{FF2B5EF4-FFF2-40B4-BE49-F238E27FC236}">
                <a16:creationId xmlns:a16="http://schemas.microsoft.com/office/drawing/2014/main" id="{01E389C3-1871-42FE-A052-F664A220D1E4}"/>
              </a:ext>
            </a:extLst>
          </p:cNvPr>
          <p:cNvSpPr/>
          <p:nvPr/>
        </p:nvSpPr>
        <p:spPr>
          <a:xfrm>
            <a:off x="9044683" y="2713915"/>
            <a:ext cx="2742811" cy="261830"/>
          </a:xfrm>
          <a:prstGeom prst="rect">
            <a:avLst/>
          </a:prstGeom>
        </p:spPr>
        <p:txBody>
          <a:bodyPr wrap="square">
            <a:spAutoFit/>
          </a:bodyPr>
          <a:lstStyle/>
          <a:p>
            <a:pPr defTabSz="913523">
              <a:lnSpc>
                <a:spcPct val="90000"/>
              </a:lnSpc>
              <a:spcBef>
                <a:spcPts val="1000"/>
              </a:spcBef>
              <a:defRPr/>
            </a:pPr>
            <a:r>
              <a:rPr lang="en-US" sz="1200" dirty="0">
                <a:solidFill>
                  <a:srgbClr val="1A1A1A"/>
                </a:solidFill>
                <a:latin typeface="Segoe UI"/>
              </a:rPr>
              <a:t>Azure IoT edge</a:t>
            </a:r>
          </a:p>
        </p:txBody>
      </p:sp>
      <p:sp>
        <p:nvSpPr>
          <p:cNvPr id="115" name="Rectangle 114">
            <a:extLst>
              <a:ext uri="{FF2B5EF4-FFF2-40B4-BE49-F238E27FC236}">
                <a16:creationId xmlns:a16="http://schemas.microsoft.com/office/drawing/2014/main" id="{0CC502B3-2262-4596-AD25-ECC8A35D32F8}"/>
              </a:ext>
            </a:extLst>
          </p:cNvPr>
          <p:cNvSpPr/>
          <p:nvPr/>
        </p:nvSpPr>
        <p:spPr>
          <a:xfrm>
            <a:off x="9044683" y="4898382"/>
            <a:ext cx="2843183" cy="261830"/>
          </a:xfrm>
          <a:prstGeom prst="rect">
            <a:avLst/>
          </a:prstGeom>
        </p:spPr>
        <p:txBody>
          <a:bodyPr wrap="square">
            <a:spAutoFit/>
          </a:bodyPr>
          <a:lstStyle/>
          <a:p>
            <a:pPr defTabSz="913523">
              <a:lnSpc>
                <a:spcPct val="90000"/>
              </a:lnSpc>
              <a:spcBef>
                <a:spcPts val="1000"/>
              </a:spcBef>
              <a:defRPr/>
            </a:pPr>
            <a:r>
              <a:rPr lang="en-US" sz="1200" dirty="0" err="1">
                <a:solidFill>
                  <a:srgbClr val="1A1A1A"/>
                </a:solidFill>
                <a:latin typeface="Segoe UI"/>
              </a:rPr>
              <a:t>IoT</a:t>
            </a:r>
            <a:r>
              <a:rPr lang="en-US" sz="1200" dirty="0">
                <a:solidFill>
                  <a:srgbClr val="1A1A1A"/>
                </a:solidFill>
                <a:latin typeface="Segoe UI"/>
              </a:rPr>
              <a:t> accelerated targets</a:t>
            </a:r>
          </a:p>
        </p:txBody>
      </p:sp>
      <p:sp>
        <p:nvSpPr>
          <p:cNvPr id="116" name="Rectangle 115">
            <a:extLst>
              <a:ext uri="{FF2B5EF4-FFF2-40B4-BE49-F238E27FC236}">
                <a16:creationId xmlns:a16="http://schemas.microsoft.com/office/drawing/2014/main" id="{1B88131D-D0D0-434C-A5DB-D5A2C1FFA83A}"/>
              </a:ext>
            </a:extLst>
          </p:cNvPr>
          <p:cNvSpPr/>
          <p:nvPr/>
        </p:nvSpPr>
        <p:spPr>
          <a:xfrm>
            <a:off x="9044683" y="5604217"/>
            <a:ext cx="2742811" cy="261830"/>
          </a:xfrm>
          <a:prstGeom prst="rect">
            <a:avLst/>
          </a:prstGeom>
        </p:spPr>
        <p:txBody>
          <a:bodyPr wrap="square">
            <a:spAutoFit/>
          </a:bodyPr>
          <a:lstStyle/>
          <a:p>
            <a:pPr defTabSz="913523">
              <a:lnSpc>
                <a:spcPct val="90000"/>
              </a:lnSpc>
              <a:spcBef>
                <a:spcPts val="1000"/>
              </a:spcBef>
              <a:defRPr/>
            </a:pPr>
            <a:r>
              <a:rPr lang="en-US" sz="1200" dirty="0">
                <a:solidFill>
                  <a:srgbClr val="1A1A1A"/>
                </a:solidFill>
                <a:latin typeface="Segoe UI"/>
              </a:rPr>
              <a:t>Project Brainwave (FPGAs)</a:t>
            </a:r>
          </a:p>
        </p:txBody>
      </p:sp>
      <p:cxnSp>
        <p:nvCxnSpPr>
          <p:cNvPr id="117" name="Straight Connector 116">
            <a:extLst>
              <a:ext uri="{FF2B5EF4-FFF2-40B4-BE49-F238E27FC236}">
                <a16:creationId xmlns:a16="http://schemas.microsoft.com/office/drawing/2014/main" id="{0FF4AE60-A8E5-46BD-A150-051D4B229268}"/>
              </a:ext>
            </a:extLst>
          </p:cNvPr>
          <p:cNvCxnSpPr>
            <a:cxnSpLocks/>
          </p:cNvCxnSpPr>
          <p:nvPr/>
        </p:nvCxnSpPr>
        <p:spPr>
          <a:xfrm>
            <a:off x="8401532" y="2183510"/>
            <a:ext cx="0" cy="3558824"/>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27A7F45-F155-4C0C-99B5-FE8DDC714335}"/>
              </a:ext>
            </a:extLst>
          </p:cNvPr>
          <p:cNvCxnSpPr>
            <a:cxnSpLocks/>
          </p:cNvCxnSpPr>
          <p:nvPr/>
        </p:nvCxnSpPr>
        <p:spPr>
          <a:xfrm>
            <a:off x="8392909" y="2193773"/>
            <a:ext cx="581930" cy="447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DE720B9-005D-4375-BF1A-899BB58FB3ED}"/>
              </a:ext>
            </a:extLst>
          </p:cNvPr>
          <p:cNvCxnSpPr>
            <a:cxnSpLocks/>
          </p:cNvCxnSpPr>
          <p:nvPr/>
        </p:nvCxnSpPr>
        <p:spPr>
          <a:xfrm>
            <a:off x="8392909" y="2904370"/>
            <a:ext cx="581930" cy="447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9C39CE6-3D04-47AA-86DA-49F62D8D8E33}"/>
              </a:ext>
            </a:extLst>
          </p:cNvPr>
          <p:cNvCxnSpPr>
            <a:cxnSpLocks/>
          </p:cNvCxnSpPr>
          <p:nvPr/>
        </p:nvCxnSpPr>
        <p:spPr>
          <a:xfrm>
            <a:off x="8392909" y="3614967"/>
            <a:ext cx="581930" cy="447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1D359A4-D71A-4779-A404-A3E75205E156}"/>
              </a:ext>
            </a:extLst>
          </p:cNvPr>
          <p:cNvCxnSpPr>
            <a:cxnSpLocks/>
          </p:cNvCxnSpPr>
          <p:nvPr/>
        </p:nvCxnSpPr>
        <p:spPr>
          <a:xfrm>
            <a:off x="8392909" y="4325564"/>
            <a:ext cx="581930" cy="447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54239AE3-DA91-449F-93BB-27744D748BDB}"/>
              </a:ext>
            </a:extLst>
          </p:cNvPr>
          <p:cNvCxnSpPr>
            <a:cxnSpLocks/>
          </p:cNvCxnSpPr>
          <p:nvPr/>
        </p:nvCxnSpPr>
        <p:spPr>
          <a:xfrm>
            <a:off x="8392909" y="5036161"/>
            <a:ext cx="581930" cy="447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6F316B2A-2D93-4F08-9608-5E4005B1B211}"/>
              </a:ext>
            </a:extLst>
          </p:cNvPr>
          <p:cNvCxnSpPr>
            <a:cxnSpLocks/>
          </p:cNvCxnSpPr>
          <p:nvPr/>
        </p:nvCxnSpPr>
        <p:spPr>
          <a:xfrm>
            <a:off x="8392909" y="5746757"/>
            <a:ext cx="581930" cy="447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0C13835-44C9-4658-A909-DDAA260C5110}"/>
              </a:ext>
            </a:extLst>
          </p:cNvPr>
          <p:cNvCxnSpPr>
            <a:cxnSpLocks/>
          </p:cNvCxnSpPr>
          <p:nvPr/>
        </p:nvCxnSpPr>
        <p:spPr>
          <a:xfrm>
            <a:off x="6366102" y="4330038"/>
            <a:ext cx="2016384" cy="0"/>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8E9FF05-B223-4D73-85FB-558A45F06945}"/>
              </a:ext>
            </a:extLst>
          </p:cNvPr>
          <p:cNvCxnSpPr>
            <a:cxnSpLocks/>
          </p:cNvCxnSpPr>
          <p:nvPr/>
        </p:nvCxnSpPr>
        <p:spPr>
          <a:xfrm>
            <a:off x="2515128" y="4330038"/>
            <a:ext cx="2016384" cy="0"/>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954DC156-F26D-4B3F-BBA4-D538DAE30F5A}"/>
              </a:ext>
            </a:extLst>
          </p:cNvPr>
          <p:cNvSpPr/>
          <p:nvPr/>
        </p:nvSpPr>
        <p:spPr>
          <a:xfrm>
            <a:off x="509736" y="4680323"/>
            <a:ext cx="2688511" cy="582960"/>
          </a:xfrm>
          <a:prstGeom prst="rect">
            <a:avLst/>
          </a:prstGeom>
        </p:spPr>
        <p:txBody>
          <a:bodyPr wrap="square">
            <a:spAutoFit/>
          </a:bodyPr>
          <a:lstStyle/>
          <a:p>
            <a:pPr algn="ctr" defTabSz="931399">
              <a:spcBef>
                <a:spcPts val="1000"/>
              </a:spcBef>
              <a:defRPr/>
            </a:pPr>
            <a:r>
              <a:rPr lang="en-US" sz="1600" dirty="0">
                <a:solidFill>
                  <a:srgbClr val="0078D4"/>
                </a:solidFill>
                <a:latin typeface="Segoe UI Semibold"/>
              </a:rPr>
              <a:t>Azure Machine Learning Service</a:t>
            </a:r>
          </a:p>
        </p:txBody>
      </p:sp>
      <p:sp>
        <p:nvSpPr>
          <p:cNvPr id="128" name="Rectangle 127">
            <a:extLst>
              <a:ext uri="{FF2B5EF4-FFF2-40B4-BE49-F238E27FC236}">
                <a16:creationId xmlns:a16="http://schemas.microsoft.com/office/drawing/2014/main" id="{B2596F82-C2A8-4347-A846-082D4A1F0FBF}"/>
              </a:ext>
            </a:extLst>
          </p:cNvPr>
          <p:cNvSpPr/>
          <p:nvPr/>
        </p:nvSpPr>
        <p:spPr>
          <a:xfrm>
            <a:off x="9044683" y="4202925"/>
            <a:ext cx="2742811" cy="261830"/>
          </a:xfrm>
          <a:prstGeom prst="rect">
            <a:avLst/>
          </a:prstGeom>
        </p:spPr>
        <p:txBody>
          <a:bodyPr wrap="square">
            <a:spAutoFit/>
          </a:bodyPr>
          <a:lstStyle/>
          <a:p>
            <a:pPr defTabSz="913523">
              <a:lnSpc>
                <a:spcPct val="90000"/>
              </a:lnSpc>
              <a:spcBef>
                <a:spcPts val="1000"/>
              </a:spcBef>
              <a:defRPr/>
            </a:pPr>
            <a:r>
              <a:rPr lang="en-US" sz="1200" dirty="0">
                <a:solidFill>
                  <a:srgbClr val="1A1A1A"/>
                </a:solidFill>
                <a:latin typeface="Segoe UI"/>
              </a:rPr>
              <a:t>Azure Managed Kubernetes Service</a:t>
            </a:r>
          </a:p>
        </p:txBody>
      </p:sp>
      <p:grpSp>
        <p:nvGrpSpPr>
          <p:cNvPr id="129" name="Group 128">
            <a:extLst>
              <a:ext uri="{FF2B5EF4-FFF2-40B4-BE49-F238E27FC236}">
                <a16:creationId xmlns:a16="http://schemas.microsoft.com/office/drawing/2014/main" id="{B037562A-18F5-4CFE-AF14-287E1B85DF16}"/>
              </a:ext>
            </a:extLst>
          </p:cNvPr>
          <p:cNvGrpSpPr/>
          <p:nvPr/>
        </p:nvGrpSpPr>
        <p:grpSpPr>
          <a:xfrm>
            <a:off x="4895953" y="3667525"/>
            <a:ext cx="1268393" cy="838532"/>
            <a:chOff x="5429066" y="4114799"/>
            <a:chExt cx="689178" cy="455613"/>
          </a:xfrm>
        </p:grpSpPr>
        <p:sp>
          <p:nvSpPr>
            <p:cNvPr id="130" name="Freeform 67">
              <a:extLst>
                <a:ext uri="{FF2B5EF4-FFF2-40B4-BE49-F238E27FC236}">
                  <a16:creationId xmlns:a16="http://schemas.microsoft.com/office/drawing/2014/main" id="{48A2FDE3-FA17-4241-B5FE-1B477065F02C}"/>
                </a:ext>
              </a:extLst>
            </p:cNvPr>
            <p:cNvSpPr>
              <a:spLocks/>
            </p:cNvSpPr>
            <p:nvPr/>
          </p:nvSpPr>
          <p:spPr bwMode="auto">
            <a:xfrm>
              <a:off x="5429066" y="4114799"/>
              <a:ext cx="689178" cy="455613"/>
            </a:xfrm>
            <a:custGeom>
              <a:avLst/>
              <a:gdLst>
                <a:gd name="T0" fmla="*/ 524 w 1006"/>
                <a:gd name="T1" fmla="*/ 203 h 643"/>
                <a:gd name="T2" fmla="*/ 627 w 1006"/>
                <a:gd name="T3" fmla="*/ 203 h 643"/>
                <a:gd name="T4" fmla="*/ 627 w 1006"/>
                <a:gd name="T5" fmla="*/ 307 h 643"/>
                <a:gd name="T6" fmla="*/ 678 w 1006"/>
                <a:gd name="T7" fmla="*/ 307 h 643"/>
                <a:gd name="T8" fmla="*/ 750 w 1006"/>
                <a:gd name="T9" fmla="*/ 295 h 643"/>
                <a:gd name="T10" fmla="*/ 784 w 1006"/>
                <a:gd name="T11" fmla="*/ 280 h 643"/>
                <a:gd name="T12" fmla="*/ 760 w 1006"/>
                <a:gd name="T13" fmla="*/ 214 h 643"/>
                <a:gd name="T14" fmla="*/ 785 w 1006"/>
                <a:gd name="T15" fmla="*/ 116 h 643"/>
                <a:gd name="T16" fmla="*/ 796 w 1006"/>
                <a:gd name="T17" fmla="*/ 104 h 643"/>
                <a:gd name="T18" fmla="*/ 809 w 1006"/>
                <a:gd name="T19" fmla="*/ 114 h 643"/>
                <a:gd name="T20" fmla="*/ 873 w 1006"/>
                <a:gd name="T21" fmla="*/ 217 h 643"/>
                <a:gd name="T22" fmla="*/ 992 w 1006"/>
                <a:gd name="T23" fmla="*/ 228 h 643"/>
                <a:gd name="T24" fmla="*/ 1006 w 1006"/>
                <a:gd name="T25" fmla="*/ 236 h 643"/>
                <a:gd name="T26" fmla="*/ 999 w 1006"/>
                <a:gd name="T27" fmla="*/ 250 h 643"/>
                <a:gd name="T28" fmla="*/ 850 w 1006"/>
                <a:gd name="T29" fmla="*/ 320 h 643"/>
                <a:gd name="T30" fmla="*/ 334 w 1006"/>
                <a:gd name="T31" fmla="*/ 643 h 643"/>
                <a:gd name="T32" fmla="*/ 39 w 1006"/>
                <a:gd name="T33" fmla="*/ 492 h 643"/>
                <a:gd name="T34" fmla="*/ 38 w 1006"/>
                <a:gd name="T35" fmla="*/ 490 h 643"/>
                <a:gd name="T36" fmla="*/ 29 w 1006"/>
                <a:gd name="T37" fmla="*/ 472 h 643"/>
                <a:gd name="T38" fmla="*/ 5 w 1006"/>
                <a:gd name="T39" fmla="*/ 322 h 643"/>
                <a:gd name="T40" fmla="*/ 7 w 1006"/>
                <a:gd name="T41" fmla="*/ 307 h 643"/>
                <a:gd name="T42" fmla="*/ 94 w 1006"/>
                <a:gd name="T43" fmla="*/ 307 h 643"/>
                <a:gd name="T44" fmla="*/ 94 w 1006"/>
                <a:gd name="T45" fmla="*/ 203 h 643"/>
                <a:gd name="T46" fmla="*/ 197 w 1006"/>
                <a:gd name="T47" fmla="*/ 203 h 643"/>
                <a:gd name="T48" fmla="*/ 197 w 1006"/>
                <a:gd name="T49" fmla="*/ 102 h 643"/>
                <a:gd name="T50" fmla="*/ 401 w 1006"/>
                <a:gd name="T51" fmla="*/ 102 h 643"/>
                <a:gd name="T52" fmla="*/ 401 w 1006"/>
                <a:gd name="T53" fmla="*/ 0 h 643"/>
                <a:gd name="T54" fmla="*/ 524 w 1006"/>
                <a:gd name="T55" fmla="*/ 0 h 643"/>
                <a:gd name="T56" fmla="*/ 524 w 1006"/>
                <a:gd name="T57" fmla="*/ 20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6" h="643">
                  <a:moveTo>
                    <a:pt x="524" y="203"/>
                  </a:moveTo>
                  <a:cubicBezTo>
                    <a:pt x="627" y="203"/>
                    <a:pt x="627" y="203"/>
                    <a:pt x="627" y="203"/>
                  </a:cubicBezTo>
                  <a:cubicBezTo>
                    <a:pt x="627" y="307"/>
                    <a:pt x="627" y="307"/>
                    <a:pt x="627" y="307"/>
                  </a:cubicBezTo>
                  <a:cubicBezTo>
                    <a:pt x="678" y="307"/>
                    <a:pt x="678" y="307"/>
                    <a:pt x="678" y="307"/>
                  </a:cubicBezTo>
                  <a:cubicBezTo>
                    <a:pt x="702" y="307"/>
                    <a:pt x="727" y="303"/>
                    <a:pt x="750" y="295"/>
                  </a:cubicBezTo>
                  <a:cubicBezTo>
                    <a:pt x="761" y="291"/>
                    <a:pt x="773" y="286"/>
                    <a:pt x="784" y="280"/>
                  </a:cubicBezTo>
                  <a:cubicBezTo>
                    <a:pt x="770" y="261"/>
                    <a:pt x="762" y="237"/>
                    <a:pt x="760" y="214"/>
                  </a:cubicBezTo>
                  <a:cubicBezTo>
                    <a:pt x="757" y="182"/>
                    <a:pt x="764" y="141"/>
                    <a:pt x="785" y="116"/>
                  </a:cubicBezTo>
                  <a:cubicBezTo>
                    <a:pt x="796" y="104"/>
                    <a:pt x="796" y="104"/>
                    <a:pt x="796" y="104"/>
                  </a:cubicBezTo>
                  <a:cubicBezTo>
                    <a:pt x="809" y="114"/>
                    <a:pt x="809" y="114"/>
                    <a:pt x="809" y="114"/>
                  </a:cubicBezTo>
                  <a:cubicBezTo>
                    <a:pt x="841" y="140"/>
                    <a:pt x="868" y="176"/>
                    <a:pt x="873" y="217"/>
                  </a:cubicBezTo>
                  <a:cubicBezTo>
                    <a:pt x="912" y="205"/>
                    <a:pt x="958" y="208"/>
                    <a:pt x="992" y="228"/>
                  </a:cubicBezTo>
                  <a:cubicBezTo>
                    <a:pt x="1006" y="236"/>
                    <a:pt x="1006" y="236"/>
                    <a:pt x="1006" y="236"/>
                  </a:cubicBezTo>
                  <a:cubicBezTo>
                    <a:pt x="999" y="250"/>
                    <a:pt x="999" y="250"/>
                    <a:pt x="999" y="250"/>
                  </a:cubicBezTo>
                  <a:cubicBezTo>
                    <a:pt x="970" y="306"/>
                    <a:pt x="909" y="324"/>
                    <a:pt x="850" y="320"/>
                  </a:cubicBezTo>
                  <a:cubicBezTo>
                    <a:pt x="761" y="539"/>
                    <a:pt x="568" y="643"/>
                    <a:pt x="334" y="643"/>
                  </a:cubicBezTo>
                  <a:cubicBezTo>
                    <a:pt x="213" y="643"/>
                    <a:pt x="102" y="598"/>
                    <a:pt x="39" y="492"/>
                  </a:cubicBezTo>
                  <a:cubicBezTo>
                    <a:pt x="38" y="490"/>
                    <a:pt x="38" y="490"/>
                    <a:pt x="38" y="490"/>
                  </a:cubicBezTo>
                  <a:cubicBezTo>
                    <a:pt x="29" y="472"/>
                    <a:pt x="29" y="472"/>
                    <a:pt x="29" y="472"/>
                  </a:cubicBezTo>
                  <a:cubicBezTo>
                    <a:pt x="8" y="425"/>
                    <a:pt x="0" y="373"/>
                    <a:pt x="5" y="322"/>
                  </a:cubicBezTo>
                  <a:cubicBezTo>
                    <a:pt x="7" y="307"/>
                    <a:pt x="7" y="307"/>
                    <a:pt x="7" y="307"/>
                  </a:cubicBezTo>
                  <a:cubicBezTo>
                    <a:pt x="94" y="307"/>
                    <a:pt x="94" y="307"/>
                    <a:pt x="94" y="307"/>
                  </a:cubicBezTo>
                  <a:cubicBezTo>
                    <a:pt x="94" y="203"/>
                    <a:pt x="94" y="203"/>
                    <a:pt x="94" y="203"/>
                  </a:cubicBezTo>
                  <a:cubicBezTo>
                    <a:pt x="197" y="203"/>
                    <a:pt x="197" y="203"/>
                    <a:pt x="197" y="203"/>
                  </a:cubicBezTo>
                  <a:cubicBezTo>
                    <a:pt x="197" y="102"/>
                    <a:pt x="197" y="102"/>
                    <a:pt x="197" y="102"/>
                  </a:cubicBezTo>
                  <a:cubicBezTo>
                    <a:pt x="401" y="102"/>
                    <a:pt x="401" y="102"/>
                    <a:pt x="401" y="102"/>
                  </a:cubicBezTo>
                  <a:cubicBezTo>
                    <a:pt x="401" y="0"/>
                    <a:pt x="401" y="0"/>
                    <a:pt x="401" y="0"/>
                  </a:cubicBezTo>
                  <a:cubicBezTo>
                    <a:pt x="524" y="0"/>
                    <a:pt x="524" y="0"/>
                    <a:pt x="524" y="0"/>
                  </a:cubicBezTo>
                  <a:lnTo>
                    <a:pt x="524" y="203"/>
                  </a:lnTo>
                  <a:close/>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32" name="Freeform 68">
              <a:extLst>
                <a:ext uri="{FF2B5EF4-FFF2-40B4-BE49-F238E27FC236}">
                  <a16:creationId xmlns:a16="http://schemas.microsoft.com/office/drawing/2014/main" id="{D0AB2118-686C-4C3C-BAFD-AA950851E71A}"/>
                </a:ext>
              </a:extLst>
            </p:cNvPr>
            <p:cNvSpPr>
              <a:spLocks/>
            </p:cNvSpPr>
            <p:nvPr/>
          </p:nvSpPr>
          <p:spPr bwMode="auto">
            <a:xfrm>
              <a:off x="5441317" y="4203702"/>
              <a:ext cx="661611" cy="354013"/>
            </a:xfrm>
            <a:custGeom>
              <a:avLst/>
              <a:gdLst>
                <a:gd name="T0" fmla="*/ 839 w 966"/>
                <a:gd name="T1" fmla="*/ 114 h 499"/>
                <a:gd name="T2" fmla="*/ 781 w 966"/>
                <a:gd name="T3" fmla="*/ 0 h 499"/>
                <a:gd name="T4" fmla="*/ 793 w 966"/>
                <a:gd name="T5" fmla="*/ 155 h 499"/>
                <a:gd name="T6" fmla="*/ 661 w 966"/>
                <a:gd name="T7" fmla="*/ 197 h 499"/>
                <a:gd name="T8" fmla="*/ 5 w 966"/>
                <a:gd name="T9" fmla="*/ 197 h 499"/>
                <a:gd name="T10" fmla="*/ 32 w 966"/>
                <a:gd name="T11" fmla="*/ 348 h 499"/>
                <a:gd name="T12" fmla="*/ 40 w 966"/>
                <a:gd name="T13" fmla="*/ 362 h 499"/>
                <a:gd name="T14" fmla="*/ 55 w 966"/>
                <a:gd name="T15" fmla="*/ 385 h 499"/>
                <a:gd name="T16" fmla="*/ 55 w 966"/>
                <a:gd name="T17" fmla="*/ 385 h 499"/>
                <a:gd name="T18" fmla="*/ 130 w 966"/>
                <a:gd name="T19" fmla="*/ 386 h 499"/>
                <a:gd name="T20" fmla="*/ 130 w 966"/>
                <a:gd name="T21" fmla="*/ 386 h 499"/>
                <a:gd name="T22" fmla="*/ 239 w 966"/>
                <a:gd name="T23" fmla="*/ 371 h 499"/>
                <a:gd name="T24" fmla="*/ 249 w 966"/>
                <a:gd name="T25" fmla="*/ 375 h 499"/>
                <a:gd name="T26" fmla="*/ 244 w 966"/>
                <a:gd name="T27" fmla="*/ 385 h 499"/>
                <a:gd name="T28" fmla="*/ 233 w 966"/>
                <a:gd name="T29" fmla="*/ 389 h 499"/>
                <a:gd name="T30" fmla="*/ 233 w 966"/>
                <a:gd name="T31" fmla="*/ 389 h 499"/>
                <a:gd name="T32" fmla="*/ 157 w 966"/>
                <a:gd name="T33" fmla="*/ 401 h 499"/>
                <a:gd name="T34" fmla="*/ 155 w 966"/>
                <a:gd name="T35" fmla="*/ 401 h 499"/>
                <a:gd name="T36" fmla="*/ 152 w 966"/>
                <a:gd name="T37" fmla="*/ 402 h 499"/>
                <a:gd name="T38" fmla="*/ 114 w 966"/>
                <a:gd name="T39" fmla="*/ 402 h 499"/>
                <a:gd name="T40" fmla="*/ 70 w 966"/>
                <a:gd name="T41" fmla="*/ 401 h 499"/>
                <a:gd name="T42" fmla="*/ 70 w 966"/>
                <a:gd name="T43" fmla="*/ 402 h 499"/>
                <a:gd name="T44" fmla="*/ 317 w 966"/>
                <a:gd name="T45" fmla="*/ 499 h 499"/>
                <a:gd name="T46" fmla="*/ 821 w 966"/>
                <a:gd name="T47" fmla="*/ 176 h 499"/>
                <a:gd name="T48" fmla="*/ 966 w 966"/>
                <a:gd name="T49" fmla="*/ 115 h 499"/>
                <a:gd name="T50" fmla="*/ 839 w 966"/>
                <a:gd name="T51" fmla="*/ 11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6" h="499">
                  <a:moveTo>
                    <a:pt x="839" y="114"/>
                  </a:moveTo>
                  <a:cubicBezTo>
                    <a:pt x="846" y="62"/>
                    <a:pt x="806" y="20"/>
                    <a:pt x="781" y="0"/>
                  </a:cubicBezTo>
                  <a:cubicBezTo>
                    <a:pt x="753" y="33"/>
                    <a:pt x="748" y="119"/>
                    <a:pt x="793" y="155"/>
                  </a:cubicBezTo>
                  <a:cubicBezTo>
                    <a:pt x="768" y="177"/>
                    <a:pt x="715" y="197"/>
                    <a:pt x="661" y="197"/>
                  </a:cubicBezTo>
                  <a:cubicBezTo>
                    <a:pt x="5" y="197"/>
                    <a:pt x="5" y="197"/>
                    <a:pt x="5" y="197"/>
                  </a:cubicBezTo>
                  <a:cubicBezTo>
                    <a:pt x="0" y="253"/>
                    <a:pt x="10" y="304"/>
                    <a:pt x="32" y="348"/>
                  </a:cubicBezTo>
                  <a:cubicBezTo>
                    <a:pt x="40" y="362"/>
                    <a:pt x="40" y="362"/>
                    <a:pt x="40" y="362"/>
                  </a:cubicBezTo>
                  <a:cubicBezTo>
                    <a:pt x="45" y="369"/>
                    <a:pt x="50" y="377"/>
                    <a:pt x="55" y="385"/>
                  </a:cubicBezTo>
                  <a:cubicBezTo>
                    <a:pt x="55" y="385"/>
                    <a:pt x="55" y="385"/>
                    <a:pt x="55" y="385"/>
                  </a:cubicBezTo>
                  <a:cubicBezTo>
                    <a:pt x="82" y="386"/>
                    <a:pt x="107" y="387"/>
                    <a:pt x="130" y="386"/>
                  </a:cubicBezTo>
                  <a:cubicBezTo>
                    <a:pt x="130" y="386"/>
                    <a:pt x="130" y="386"/>
                    <a:pt x="130" y="386"/>
                  </a:cubicBezTo>
                  <a:cubicBezTo>
                    <a:pt x="175" y="385"/>
                    <a:pt x="211" y="380"/>
                    <a:pt x="239" y="371"/>
                  </a:cubicBezTo>
                  <a:cubicBezTo>
                    <a:pt x="243" y="369"/>
                    <a:pt x="247" y="371"/>
                    <a:pt x="249" y="375"/>
                  </a:cubicBezTo>
                  <a:cubicBezTo>
                    <a:pt x="250" y="380"/>
                    <a:pt x="248" y="384"/>
                    <a:pt x="244" y="385"/>
                  </a:cubicBezTo>
                  <a:cubicBezTo>
                    <a:pt x="240" y="387"/>
                    <a:pt x="236" y="388"/>
                    <a:pt x="233" y="389"/>
                  </a:cubicBezTo>
                  <a:cubicBezTo>
                    <a:pt x="233" y="389"/>
                    <a:pt x="233" y="389"/>
                    <a:pt x="233" y="389"/>
                  </a:cubicBezTo>
                  <a:cubicBezTo>
                    <a:pt x="211" y="395"/>
                    <a:pt x="187" y="399"/>
                    <a:pt x="157" y="401"/>
                  </a:cubicBezTo>
                  <a:cubicBezTo>
                    <a:pt x="159" y="401"/>
                    <a:pt x="155" y="401"/>
                    <a:pt x="155" y="401"/>
                  </a:cubicBezTo>
                  <a:cubicBezTo>
                    <a:pt x="154" y="401"/>
                    <a:pt x="153" y="402"/>
                    <a:pt x="152" y="402"/>
                  </a:cubicBezTo>
                  <a:cubicBezTo>
                    <a:pt x="140" y="402"/>
                    <a:pt x="127" y="402"/>
                    <a:pt x="114" y="402"/>
                  </a:cubicBezTo>
                  <a:cubicBezTo>
                    <a:pt x="100" y="402"/>
                    <a:pt x="86" y="402"/>
                    <a:pt x="70" y="401"/>
                  </a:cubicBezTo>
                  <a:cubicBezTo>
                    <a:pt x="70" y="402"/>
                    <a:pt x="70" y="402"/>
                    <a:pt x="70" y="402"/>
                  </a:cubicBezTo>
                  <a:cubicBezTo>
                    <a:pt x="124" y="463"/>
                    <a:pt x="210" y="499"/>
                    <a:pt x="317" y="499"/>
                  </a:cubicBezTo>
                  <a:cubicBezTo>
                    <a:pt x="544" y="499"/>
                    <a:pt x="736" y="399"/>
                    <a:pt x="821" y="176"/>
                  </a:cubicBezTo>
                  <a:cubicBezTo>
                    <a:pt x="882" y="182"/>
                    <a:pt x="940" y="167"/>
                    <a:pt x="966" y="115"/>
                  </a:cubicBezTo>
                  <a:cubicBezTo>
                    <a:pt x="924" y="91"/>
                    <a:pt x="870" y="99"/>
                    <a:pt x="839" y="114"/>
                  </a:cubicBezTo>
                  <a:close/>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33" name="Freeform 72">
              <a:extLst>
                <a:ext uri="{FF2B5EF4-FFF2-40B4-BE49-F238E27FC236}">
                  <a16:creationId xmlns:a16="http://schemas.microsoft.com/office/drawing/2014/main" id="{055562BA-1576-46CD-A5D0-2EA1A8D90F49}"/>
                </a:ext>
              </a:extLst>
            </p:cNvPr>
            <p:cNvSpPr>
              <a:spLocks noEditPoints="1"/>
            </p:cNvSpPr>
            <p:nvPr/>
          </p:nvSpPr>
          <p:spPr bwMode="auto">
            <a:xfrm>
              <a:off x="5505641"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34" name="Freeform 73">
              <a:extLst>
                <a:ext uri="{FF2B5EF4-FFF2-40B4-BE49-F238E27FC236}">
                  <a16:creationId xmlns:a16="http://schemas.microsoft.com/office/drawing/2014/main" id="{18BC7806-2A07-48A1-B37A-BC11B1705F9C}"/>
                </a:ext>
              </a:extLst>
            </p:cNvPr>
            <p:cNvSpPr>
              <a:spLocks noEditPoints="1"/>
            </p:cNvSpPr>
            <p:nvPr/>
          </p:nvSpPr>
          <p:spPr bwMode="auto">
            <a:xfrm>
              <a:off x="5576090"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35" name="Freeform 74">
              <a:extLst>
                <a:ext uri="{FF2B5EF4-FFF2-40B4-BE49-F238E27FC236}">
                  <a16:creationId xmlns:a16="http://schemas.microsoft.com/office/drawing/2014/main" id="{28EA09CD-0CEA-4065-A265-F78174F93003}"/>
                </a:ext>
              </a:extLst>
            </p:cNvPr>
            <p:cNvSpPr>
              <a:spLocks noEditPoints="1"/>
            </p:cNvSpPr>
            <p:nvPr/>
          </p:nvSpPr>
          <p:spPr bwMode="auto">
            <a:xfrm>
              <a:off x="5576090"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36" name="Freeform 75">
              <a:extLst>
                <a:ext uri="{FF2B5EF4-FFF2-40B4-BE49-F238E27FC236}">
                  <a16:creationId xmlns:a16="http://schemas.microsoft.com/office/drawing/2014/main" id="{E8A86FB9-29F2-4C93-9DD6-E64CD710440A}"/>
                </a:ext>
              </a:extLst>
            </p:cNvPr>
            <p:cNvSpPr>
              <a:spLocks noEditPoints="1"/>
            </p:cNvSpPr>
            <p:nvPr/>
          </p:nvSpPr>
          <p:spPr bwMode="auto">
            <a:xfrm>
              <a:off x="564653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40" name="Freeform 76">
              <a:extLst>
                <a:ext uri="{FF2B5EF4-FFF2-40B4-BE49-F238E27FC236}">
                  <a16:creationId xmlns:a16="http://schemas.microsoft.com/office/drawing/2014/main" id="{6742F7A3-9DE6-4AB2-8436-4EB9B09BA494}"/>
                </a:ext>
              </a:extLst>
            </p:cNvPr>
            <p:cNvSpPr>
              <a:spLocks noEditPoints="1"/>
            </p:cNvSpPr>
            <p:nvPr/>
          </p:nvSpPr>
          <p:spPr bwMode="auto">
            <a:xfrm>
              <a:off x="564653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41" name="Freeform 77">
              <a:extLst>
                <a:ext uri="{FF2B5EF4-FFF2-40B4-BE49-F238E27FC236}">
                  <a16:creationId xmlns:a16="http://schemas.microsoft.com/office/drawing/2014/main" id="{7D6CCE65-F232-49D6-86B6-FD71644537DB}"/>
                </a:ext>
              </a:extLst>
            </p:cNvPr>
            <p:cNvSpPr>
              <a:spLocks noEditPoints="1"/>
            </p:cNvSpPr>
            <p:nvPr/>
          </p:nvSpPr>
          <p:spPr bwMode="auto">
            <a:xfrm>
              <a:off x="571698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42" name="Freeform 78">
              <a:extLst>
                <a:ext uri="{FF2B5EF4-FFF2-40B4-BE49-F238E27FC236}">
                  <a16:creationId xmlns:a16="http://schemas.microsoft.com/office/drawing/2014/main" id="{832E96A7-332C-4D42-B290-357E718711AF}"/>
                </a:ext>
              </a:extLst>
            </p:cNvPr>
            <p:cNvSpPr>
              <a:spLocks noEditPoints="1"/>
            </p:cNvSpPr>
            <p:nvPr/>
          </p:nvSpPr>
          <p:spPr bwMode="auto">
            <a:xfrm>
              <a:off x="571698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43" name="Freeform 79">
              <a:extLst>
                <a:ext uri="{FF2B5EF4-FFF2-40B4-BE49-F238E27FC236}">
                  <a16:creationId xmlns:a16="http://schemas.microsoft.com/office/drawing/2014/main" id="{A88C11BD-5401-4BEB-922D-B6C50456BEF9}"/>
                </a:ext>
              </a:extLst>
            </p:cNvPr>
            <p:cNvSpPr>
              <a:spLocks noEditPoints="1"/>
            </p:cNvSpPr>
            <p:nvPr/>
          </p:nvSpPr>
          <p:spPr bwMode="auto">
            <a:xfrm>
              <a:off x="5716989" y="4125913"/>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44" name="Freeform 80">
              <a:extLst>
                <a:ext uri="{FF2B5EF4-FFF2-40B4-BE49-F238E27FC236}">
                  <a16:creationId xmlns:a16="http://schemas.microsoft.com/office/drawing/2014/main" id="{44359ED2-0DA3-4DD5-A144-D137DDAA930A}"/>
                </a:ext>
              </a:extLst>
            </p:cNvPr>
            <p:cNvSpPr>
              <a:spLocks noEditPoints="1"/>
            </p:cNvSpPr>
            <p:nvPr/>
          </p:nvSpPr>
          <p:spPr bwMode="auto">
            <a:xfrm>
              <a:off x="5787438"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45" name="Oval 81">
              <a:extLst>
                <a:ext uri="{FF2B5EF4-FFF2-40B4-BE49-F238E27FC236}">
                  <a16:creationId xmlns:a16="http://schemas.microsoft.com/office/drawing/2014/main" id="{6B070C48-6805-492C-9173-0F3CC21AFA1E}"/>
                </a:ext>
              </a:extLst>
            </p:cNvPr>
            <p:cNvSpPr>
              <a:spLocks noChangeArrowheads="1"/>
            </p:cNvSpPr>
            <p:nvPr/>
          </p:nvSpPr>
          <p:spPr bwMode="auto">
            <a:xfrm>
              <a:off x="5615909" y="4433888"/>
              <a:ext cx="33693" cy="333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46" name="Freeform 82">
              <a:extLst>
                <a:ext uri="{FF2B5EF4-FFF2-40B4-BE49-F238E27FC236}">
                  <a16:creationId xmlns:a16="http://schemas.microsoft.com/office/drawing/2014/main" id="{9CF09907-485A-4AD4-B23A-14D84FF8B2A0}"/>
                </a:ext>
              </a:extLst>
            </p:cNvPr>
            <p:cNvSpPr>
              <a:spLocks/>
            </p:cNvSpPr>
            <p:nvPr/>
          </p:nvSpPr>
          <p:spPr bwMode="auto">
            <a:xfrm>
              <a:off x="5622035" y="4438650"/>
              <a:ext cx="24504" cy="23813"/>
            </a:xfrm>
            <a:custGeom>
              <a:avLst/>
              <a:gdLst>
                <a:gd name="T0" fmla="*/ 18 w 35"/>
                <a:gd name="T1" fmla="*/ 0 h 34"/>
                <a:gd name="T2" fmla="*/ 24 w 35"/>
                <a:gd name="T3" fmla="*/ 1 h 34"/>
                <a:gd name="T4" fmla="*/ 21 w 35"/>
                <a:gd name="T5" fmla="*/ 7 h 34"/>
                <a:gd name="T6" fmla="*/ 28 w 35"/>
                <a:gd name="T7" fmla="*/ 14 h 34"/>
                <a:gd name="T8" fmla="*/ 34 w 35"/>
                <a:gd name="T9" fmla="*/ 10 h 34"/>
                <a:gd name="T10" fmla="*/ 35 w 35"/>
                <a:gd name="T11" fmla="*/ 17 h 34"/>
                <a:gd name="T12" fmla="*/ 18 w 35"/>
                <a:gd name="T13" fmla="*/ 34 h 34"/>
                <a:gd name="T14" fmla="*/ 0 w 35"/>
                <a:gd name="T15" fmla="*/ 17 h 34"/>
                <a:gd name="T16" fmla="*/ 1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8" y="0"/>
                  </a:moveTo>
                  <a:cubicBezTo>
                    <a:pt x="20" y="0"/>
                    <a:pt x="22" y="0"/>
                    <a:pt x="24" y="1"/>
                  </a:cubicBezTo>
                  <a:cubicBezTo>
                    <a:pt x="22" y="2"/>
                    <a:pt x="21" y="4"/>
                    <a:pt x="21" y="7"/>
                  </a:cubicBezTo>
                  <a:cubicBezTo>
                    <a:pt x="21" y="11"/>
                    <a:pt x="24" y="14"/>
                    <a:pt x="28" y="14"/>
                  </a:cubicBezTo>
                  <a:cubicBezTo>
                    <a:pt x="30" y="14"/>
                    <a:pt x="33" y="13"/>
                    <a:pt x="34" y="10"/>
                  </a:cubicBezTo>
                  <a:cubicBezTo>
                    <a:pt x="35" y="12"/>
                    <a:pt x="35" y="15"/>
                    <a:pt x="35" y="17"/>
                  </a:cubicBezTo>
                  <a:cubicBezTo>
                    <a:pt x="35" y="27"/>
                    <a:pt x="28" y="34"/>
                    <a:pt x="18" y="34"/>
                  </a:cubicBezTo>
                  <a:cubicBezTo>
                    <a:pt x="8" y="34"/>
                    <a:pt x="0" y="27"/>
                    <a:pt x="0" y="17"/>
                  </a:cubicBezTo>
                  <a:cubicBezTo>
                    <a:pt x="0" y="7"/>
                    <a:pt x="8" y="0"/>
                    <a:pt x="18" y="0"/>
                  </a:cubicBezTo>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48" name="Freeform 84">
              <a:extLst>
                <a:ext uri="{FF2B5EF4-FFF2-40B4-BE49-F238E27FC236}">
                  <a16:creationId xmlns:a16="http://schemas.microsoft.com/office/drawing/2014/main" id="{923B10E4-C8AC-45E5-956A-3638BEAF71B8}"/>
                </a:ext>
              </a:extLst>
            </p:cNvPr>
            <p:cNvSpPr>
              <a:spLocks/>
            </p:cNvSpPr>
            <p:nvPr/>
          </p:nvSpPr>
          <p:spPr bwMode="auto">
            <a:xfrm>
              <a:off x="5487263" y="4479925"/>
              <a:ext cx="189907" cy="77788"/>
            </a:xfrm>
            <a:custGeom>
              <a:avLst/>
              <a:gdLst>
                <a:gd name="T0" fmla="*/ 279 w 279"/>
                <a:gd name="T1" fmla="*/ 110 h 110"/>
                <a:gd name="T2" fmla="*/ 167 w 279"/>
                <a:gd name="T3" fmla="*/ 0 h 110"/>
                <a:gd name="T4" fmla="*/ 85 w 279"/>
                <a:gd name="T5" fmla="*/ 12 h 110"/>
                <a:gd name="T6" fmla="*/ 48 w 279"/>
                <a:gd name="T7" fmla="*/ 13 h 110"/>
                <a:gd name="T8" fmla="*/ 0 w 279"/>
                <a:gd name="T9" fmla="*/ 12 h 110"/>
                <a:gd name="T10" fmla="*/ 251 w 279"/>
                <a:gd name="T11" fmla="*/ 110 h 110"/>
                <a:gd name="T12" fmla="*/ 279 w 279"/>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79" h="110">
                  <a:moveTo>
                    <a:pt x="279" y="110"/>
                  </a:moveTo>
                  <a:cubicBezTo>
                    <a:pt x="218" y="81"/>
                    <a:pt x="185" y="42"/>
                    <a:pt x="167" y="0"/>
                  </a:cubicBezTo>
                  <a:cubicBezTo>
                    <a:pt x="144" y="6"/>
                    <a:pt x="117" y="10"/>
                    <a:pt x="85" y="12"/>
                  </a:cubicBezTo>
                  <a:cubicBezTo>
                    <a:pt x="74" y="13"/>
                    <a:pt x="61" y="13"/>
                    <a:pt x="48" y="13"/>
                  </a:cubicBezTo>
                  <a:cubicBezTo>
                    <a:pt x="33" y="13"/>
                    <a:pt x="17" y="13"/>
                    <a:pt x="0" y="12"/>
                  </a:cubicBezTo>
                  <a:cubicBezTo>
                    <a:pt x="56" y="67"/>
                    <a:pt x="124" y="109"/>
                    <a:pt x="251" y="110"/>
                  </a:cubicBezTo>
                  <a:cubicBezTo>
                    <a:pt x="260" y="110"/>
                    <a:pt x="270" y="110"/>
                    <a:pt x="279"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grpSp>
      <p:sp>
        <p:nvSpPr>
          <p:cNvPr id="2" name="Title 1">
            <a:extLst>
              <a:ext uri="{FF2B5EF4-FFF2-40B4-BE49-F238E27FC236}">
                <a16:creationId xmlns:a16="http://schemas.microsoft.com/office/drawing/2014/main" id="{5138F45C-CA7E-1A48-B84E-B70459EC669B}"/>
              </a:ext>
            </a:extLst>
          </p:cNvPr>
          <p:cNvSpPr>
            <a:spLocks noGrp="1"/>
          </p:cNvSpPr>
          <p:nvPr>
            <p:ph type="title"/>
          </p:nvPr>
        </p:nvSpPr>
        <p:spPr/>
        <p:txBody>
          <a:bodyPr/>
          <a:lstStyle/>
          <a:p>
            <a:r>
              <a:rPr lang="en-US" dirty="0"/>
              <a:t>Building your own AI models</a:t>
            </a:r>
            <a:br>
              <a:rPr lang="en-US" dirty="0"/>
            </a:br>
            <a:endParaRPr lang="en-US" dirty="0"/>
          </a:p>
        </p:txBody>
      </p:sp>
      <p:sp>
        <p:nvSpPr>
          <p:cNvPr id="3" name="Text Placeholder 2">
            <a:extLst>
              <a:ext uri="{FF2B5EF4-FFF2-40B4-BE49-F238E27FC236}">
                <a16:creationId xmlns:a16="http://schemas.microsoft.com/office/drawing/2014/main" id="{70FCB086-6C5C-D849-A307-5C208D57FCCD}"/>
              </a:ext>
            </a:extLst>
          </p:cNvPr>
          <p:cNvSpPr>
            <a:spLocks noGrp="1"/>
          </p:cNvSpPr>
          <p:nvPr>
            <p:ph type="body" sz="quarter" idx="12"/>
          </p:nvPr>
        </p:nvSpPr>
        <p:spPr/>
        <p:txBody>
          <a:bodyPr/>
          <a:lstStyle/>
          <a:p>
            <a:r>
              <a:rPr lang="en-US" b="1" dirty="0">
                <a:latin typeface="Segoe UI Semibold" panose="020B0502040204020203" pitchFamily="34" charset="0"/>
                <a:cs typeface="Segoe UI Semibold" panose="020B0502040204020203" pitchFamily="34" charset="0"/>
              </a:rPr>
              <a:t>Step 3: </a:t>
            </a:r>
            <a:r>
              <a:rPr lang="en-US" dirty="0"/>
              <a:t>Deploy</a:t>
            </a:r>
          </a:p>
        </p:txBody>
      </p:sp>
      <p:grpSp>
        <p:nvGrpSpPr>
          <p:cNvPr id="42" name="Group 41">
            <a:extLst>
              <a:ext uri="{FF2B5EF4-FFF2-40B4-BE49-F238E27FC236}">
                <a16:creationId xmlns:a16="http://schemas.microsoft.com/office/drawing/2014/main" id="{7EC33928-B64B-354B-89DA-1397236E594D}"/>
              </a:ext>
            </a:extLst>
          </p:cNvPr>
          <p:cNvGrpSpPr/>
          <p:nvPr/>
        </p:nvGrpSpPr>
        <p:grpSpPr>
          <a:xfrm>
            <a:off x="1297097" y="3557506"/>
            <a:ext cx="876794" cy="937542"/>
            <a:chOff x="8882196" y="3721867"/>
            <a:chExt cx="285941" cy="305752"/>
          </a:xfrm>
          <a:solidFill>
            <a:schemeClr val="bg1"/>
          </a:solidFill>
        </p:grpSpPr>
        <p:sp>
          <p:nvSpPr>
            <p:cNvPr id="43" name="Rectangle 42">
              <a:extLst>
                <a:ext uri="{FF2B5EF4-FFF2-40B4-BE49-F238E27FC236}">
                  <a16:creationId xmlns:a16="http://schemas.microsoft.com/office/drawing/2014/main" id="{F625485A-ED42-5444-9589-7521F20379A7}"/>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Freeform 123">
              <a:extLst>
                <a:ext uri="{FF2B5EF4-FFF2-40B4-BE49-F238E27FC236}">
                  <a16:creationId xmlns:a16="http://schemas.microsoft.com/office/drawing/2014/main" id="{2824889F-E5DD-5941-A5F0-26FE58663091}"/>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Freeform 124">
              <a:extLst>
                <a:ext uri="{FF2B5EF4-FFF2-40B4-BE49-F238E27FC236}">
                  <a16:creationId xmlns:a16="http://schemas.microsoft.com/office/drawing/2014/main" id="{96DB359C-B80A-F647-B29D-BD493BC6A177}"/>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24030893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B008-C98E-6646-BA67-98FCF1CC1F48}"/>
              </a:ext>
            </a:extLst>
          </p:cNvPr>
          <p:cNvSpPr>
            <a:spLocks noGrp="1"/>
          </p:cNvSpPr>
          <p:nvPr>
            <p:ph type="title"/>
          </p:nvPr>
        </p:nvSpPr>
        <p:spPr/>
        <p:txBody>
          <a:bodyPr/>
          <a:lstStyle/>
          <a:p>
            <a:r>
              <a:rPr lang="en-US" dirty="0"/>
              <a:t>Building your own AI models</a:t>
            </a:r>
          </a:p>
        </p:txBody>
      </p:sp>
      <p:sp>
        <p:nvSpPr>
          <p:cNvPr id="3" name="Text Placeholder 2">
            <a:extLst>
              <a:ext uri="{FF2B5EF4-FFF2-40B4-BE49-F238E27FC236}">
                <a16:creationId xmlns:a16="http://schemas.microsoft.com/office/drawing/2014/main" id="{0F6F9D08-FD90-2140-ACFD-1BDC53440D24}"/>
              </a:ext>
            </a:extLst>
          </p:cNvPr>
          <p:cNvSpPr>
            <a:spLocks noGrp="1"/>
          </p:cNvSpPr>
          <p:nvPr>
            <p:ph type="body" sz="quarter" idx="12"/>
          </p:nvPr>
        </p:nvSpPr>
        <p:spPr/>
        <p:txBody>
          <a:bodyPr/>
          <a:lstStyle/>
          <a:p>
            <a:r>
              <a:rPr lang="en-US" dirty="0"/>
              <a:t>Transforming data into intelligence</a:t>
            </a:r>
          </a:p>
        </p:txBody>
      </p:sp>
      <p:sp>
        <p:nvSpPr>
          <p:cNvPr id="75" name="Rectangle 74">
            <a:extLst>
              <a:ext uri="{FF2B5EF4-FFF2-40B4-BE49-F238E27FC236}">
                <a16:creationId xmlns:a16="http://schemas.microsoft.com/office/drawing/2014/main" id="{1C3B3968-26A4-8F47-88AC-2673202B3C4F}"/>
              </a:ext>
            </a:extLst>
          </p:cNvPr>
          <p:cNvSpPr/>
          <p:nvPr/>
        </p:nvSpPr>
        <p:spPr>
          <a:xfrm>
            <a:off x="1135110" y="4705161"/>
            <a:ext cx="1777357"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Prepare data</a:t>
            </a:r>
          </a:p>
        </p:txBody>
      </p:sp>
      <p:sp>
        <p:nvSpPr>
          <p:cNvPr id="76" name="Rectangle 75">
            <a:extLst>
              <a:ext uri="{FF2B5EF4-FFF2-40B4-BE49-F238E27FC236}">
                <a16:creationId xmlns:a16="http://schemas.microsoft.com/office/drawing/2014/main" id="{9B389D86-52C4-2D4D-A8ED-50EED5B6FA31}"/>
              </a:ext>
            </a:extLst>
          </p:cNvPr>
          <p:cNvSpPr/>
          <p:nvPr/>
        </p:nvSpPr>
        <p:spPr>
          <a:xfrm>
            <a:off x="4989206" y="4705161"/>
            <a:ext cx="2025966"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Build and train</a:t>
            </a:r>
          </a:p>
        </p:txBody>
      </p:sp>
      <p:sp>
        <p:nvSpPr>
          <p:cNvPr id="77" name="Rectangle 76">
            <a:extLst>
              <a:ext uri="{FF2B5EF4-FFF2-40B4-BE49-F238E27FC236}">
                <a16:creationId xmlns:a16="http://schemas.microsoft.com/office/drawing/2014/main" id="{9D501BCA-152A-1E4F-B632-A870FB0AFF75}"/>
              </a:ext>
            </a:extLst>
          </p:cNvPr>
          <p:cNvSpPr/>
          <p:nvPr/>
        </p:nvSpPr>
        <p:spPr>
          <a:xfrm>
            <a:off x="9468437" y="4705161"/>
            <a:ext cx="1070500"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Deploy</a:t>
            </a:r>
          </a:p>
        </p:txBody>
      </p:sp>
      <p:grpSp>
        <p:nvGrpSpPr>
          <p:cNvPr id="78" name="Group 77">
            <a:extLst>
              <a:ext uri="{FF2B5EF4-FFF2-40B4-BE49-F238E27FC236}">
                <a16:creationId xmlns:a16="http://schemas.microsoft.com/office/drawing/2014/main" id="{0DE24FE9-005E-3B43-B2E9-EAD5D11E9CB3}"/>
              </a:ext>
            </a:extLst>
          </p:cNvPr>
          <p:cNvGrpSpPr/>
          <p:nvPr/>
        </p:nvGrpSpPr>
        <p:grpSpPr>
          <a:xfrm>
            <a:off x="9012965" y="2581371"/>
            <a:ext cx="1981445" cy="1637978"/>
            <a:chOff x="9524460" y="2632636"/>
            <a:chExt cx="2021177" cy="1670823"/>
          </a:xfrm>
        </p:grpSpPr>
        <p:sp>
          <p:nvSpPr>
            <p:cNvPr id="79" name="gear_3">
              <a:extLst>
                <a:ext uri="{FF2B5EF4-FFF2-40B4-BE49-F238E27FC236}">
                  <a16:creationId xmlns:a16="http://schemas.microsoft.com/office/drawing/2014/main" id="{704F2D56-647B-4047-B96C-1E3C20BFA8FB}"/>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80" name="gear_3">
              <a:extLst>
                <a:ext uri="{FF2B5EF4-FFF2-40B4-BE49-F238E27FC236}">
                  <a16:creationId xmlns:a16="http://schemas.microsoft.com/office/drawing/2014/main" id="{70740903-624E-8F4B-8D84-3119D0193BD1}"/>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81" name="gear_3">
              <a:extLst>
                <a:ext uri="{FF2B5EF4-FFF2-40B4-BE49-F238E27FC236}">
                  <a16:creationId xmlns:a16="http://schemas.microsoft.com/office/drawing/2014/main" id="{F998CEF3-EEFF-D342-A50C-1DC77FCD9F4C}"/>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grpSp>
        <p:nvGrpSpPr>
          <p:cNvPr id="82" name="Group 81">
            <a:extLst>
              <a:ext uri="{FF2B5EF4-FFF2-40B4-BE49-F238E27FC236}">
                <a16:creationId xmlns:a16="http://schemas.microsoft.com/office/drawing/2014/main" id="{D837E3BE-BC6A-6949-B639-E3DD2D94D0E4}"/>
              </a:ext>
            </a:extLst>
          </p:cNvPr>
          <p:cNvGrpSpPr/>
          <p:nvPr/>
        </p:nvGrpSpPr>
        <p:grpSpPr>
          <a:xfrm>
            <a:off x="1144934" y="2677641"/>
            <a:ext cx="1757706" cy="1650960"/>
            <a:chOff x="1239394" y="2531811"/>
            <a:chExt cx="1792952" cy="1684065"/>
          </a:xfrm>
        </p:grpSpPr>
        <p:grpSp>
          <p:nvGrpSpPr>
            <p:cNvPr id="83" name="Group 82">
              <a:extLst>
                <a:ext uri="{FF2B5EF4-FFF2-40B4-BE49-F238E27FC236}">
                  <a16:creationId xmlns:a16="http://schemas.microsoft.com/office/drawing/2014/main" id="{3511E66E-22CF-7A4F-AB74-E89116E22B57}"/>
                </a:ext>
              </a:extLst>
            </p:cNvPr>
            <p:cNvGrpSpPr/>
            <p:nvPr/>
          </p:nvGrpSpPr>
          <p:grpSpPr>
            <a:xfrm>
              <a:off x="1239394" y="2531811"/>
              <a:ext cx="523013" cy="1684065"/>
              <a:chOff x="1395310" y="3332039"/>
              <a:chExt cx="430961" cy="1387665"/>
            </a:xfrm>
            <a:solidFill>
              <a:schemeClr val="bg1"/>
            </a:solidFill>
          </p:grpSpPr>
          <p:sp>
            <p:nvSpPr>
              <p:cNvPr id="92" name="Isosceles Triangle 86">
                <a:extLst>
                  <a:ext uri="{FF2B5EF4-FFF2-40B4-BE49-F238E27FC236}">
                    <a16:creationId xmlns:a16="http://schemas.microsoft.com/office/drawing/2014/main" id="{E9666272-04E8-BE47-A08D-3AAABFFBE8CA}"/>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3" name="Rectangle 92">
                <a:extLst>
                  <a:ext uri="{FF2B5EF4-FFF2-40B4-BE49-F238E27FC236}">
                    <a16:creationId xmlns:a16="http://schemas.microsoft.com/office/drawing/2014/main" id="{CD0BBD34-986C-EB4D-B1FF-5156118693B3}"/>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4" name="Oval 93">
                <a:extLst>
                  <a:ext uri="{FF2B5EF4-FFF2-40B4-BE49-F238E27FC236}">
                    <a16:creationId xmlns:a16="http://schemas.microsoft.com/office/drawing/2014/main" id="{A66D751E-7F70-924E-815A-88F84E827FFF}"/>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84" name="Group 83">
              <a:extLst>
                <a:ext uri="{FF2B5EF4-FFF2-40B4-BE49-F238E27FC236}">
                  <a16:creationId xmlns:a16="http://schemas.microsoft.com/office/drawing/2014/main" id="{6DADAA1D-7468-FB44-9115-39D24A0D3886}"/>
                </a:ext>
              </a:extLst>
            </p:cNvPr>
            <p:cNvGrpSpPr/>
            <p:nvPr/>
          </p:nvGrpSpPr>
          <p:grpSpPr>
            <a:xfrm>
              <a:off x="1874363" y="2531811"/>
              <a:ext cx="523013" cy="1684065"/>
              <a:chOff x="1395310" y="3332039"/>
              <a:chExt cx="430961" cy="1387665"/>
            </a:xfrm>
            <a:solidFill>
              <a:schemeClr val="bg1"/>
            </a:solidFill>
          </p:grpSpPr>
          <p:sp>
            <p:nvSpPr>
              <p:cNvPr id="89" name="Isosceles Triangle 83">
                <a:extLst>
                  <a:ext uri="{FF2B5EF4-FFF2-40B4-BE49-F238E27FC236}">
                    <a16:creationId xmlns:a16="http://schemas.microsoft.com/office/drawing/2014/main" id="{9C5BE7A0-6561-1441-AA5C-D808A113A932}"/>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0" name="Rectangle 89">
                <a:extLst>
                  <a:ext uri="{FF2B5EF4-FFF2-40B4-BE49-F238E27FC236}">
                    <a16:creationId xmlns:a16="http://schemas.microsoft.com/office/drawing/2014/main" id="{B55571EC-E8E1-1443-A6AC-D6AABACB41A8}"/>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 name="Oval 90">
                <a:extLst>
                  <a:ext uri="{FF2B5EF4-FFF2-40B4-BE49-F238E27FC236}">
                    <a16:creationId xmlns:a16="http://schemas.microsoft.com/office/drawing/2014/main" id="{C6313B18-0DD5-6F44-A2BA-1D8C6994EF0E}"/>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85" name="Group 84">
              <a:extLst>
                <a:ext uri="{FF2B5EF4-FFF2-40B4-BE49-F238E27FC236}">
                  <a16:creationId xmlns:a16="http://schemas.microsoft.com/office/drawing/2014/main" id="{1A787792-5FE2-6C49-B359-DB54C21F797F}"/>
                </a:ext>
              </a:extLst>
            </p:cNvPr>
            <p:cNvGrpSpPr/>
            <p:nvPr/>
          </p:nvGrpSpPr>
          <p:grpSpPr>
            <a:xfrm>
              <a:off x="2509333" y="2531811"/>
              <a:ext cx="523013" cy="1684065"/>
              <a:chOff x="1395310" y="3332039"/>
              <a:chExt cx="430961" cy="1387665"/>
            </a:xfrm>
            <a:solidFill>
              <a:schemeClr val="bg1"/>
            </a:solidFill>
          </p:grpSpPr>
          <p:sp>
            <p:nvSpPr>
              <p:cNvPr id="86" name="Isosceles Triangle 80">
                <a:extLst>
                  <a:ext uri="{FF2B5EF4-FFF2-40B4-BE49-F238E27FC236}">
                    <a16:creationId xmlns:a16="http://schemas.microsoft.com/office/drawing/2014/main" id="{E0468EE2-9C89-7C46-A84B-5690418A0241}"/>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 name="Rectangle 86">
                <a:extLst>
                  <a:ext uri="{FF2B5EF4-FFF2-40B4-BE49-F238E27FC236}">
                    <a16:creationId xmlns:a16="http://schemas.microsoft.com/office/drawing/2014/main" id="{4F71CAE2-302A-8B42-A8AF-AE5E246346E4}"/>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8" name="Oval 87">
                <a:extLst>
                  <a:ext uri="{FF2B5EF4-FFF2-40B4-BE49-F238E27FC236}">
                    <a16:creationId xmlns:a16="http://schemas.microsoft.com/office/drawing/2014/main" id="{B143D7F4-AEBA-2A41-8E92-0B56D5710A7E}"/>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grpSp>
        <p:nvGrpSpPr>
          <p:cNvPr id="95" name="Group 94">
            <a:extLst>
              <a:ext uri="{FF2B5EF4-FFF2-40B4-BE49-F238E27FC236}">
                <a16:creationId xmlns:a16="http://schemas.microsoft.com/office/drawing/2014/main" id="{008326FA-D852-314A-9F8D-227D5A2881BE}"/>
              </a:ext>
            </a:extLst>
          </p:cNvPr>
          <p:cNvGrpSpPr/>
          <p:nvPr/>
        </p:nvGrpSpPr>
        <p:grpSpPr>
          <a:xfrm>
            <a:off x="4848627" y="2491813"/>
            <a:ext cx="2301051" cy="1998974"/>
            <a:chOff x="4986639" y="2541282"/>
            <a:chExt cx="2347192" cy="2039058"/>
          </a:xfrm>
        </p:grpSpPr>
        <p:sp>
          <p:nvSpPr>
            <p:cNvPr id="96" name="Line 19">
              <a:extLst>
                <a:ext uri="{FF2B5EF4-FFF2-40B4-BE49-F238E27FC236}">
                  <a16:creationId xmlns:a16="http://schemas.microsoft.com/office/drawing/2014/main" id="{554D43DF-7F26-0A4B-8800-65436EA41756}"/>
                </a:ext>
              </a:extLst>
            </p:cNvPr>
            <p:cNvSpPr>
              <a:spLocks noChangeShapeType="1"/>
            </p:cNvSpPr>
            <p:nvPr/>
          </p:nvSpPr>
          <p:spPr bwMode="auto">
            <a:xfrm rot="16200000">
              <a:off x="6005770" y="34017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grpSp>
          <p:nvGrpSpPr>
            <p:cNvPr id="97" name="Group 11">
              <a:extLst>
                <a:ext uri="{FF2B5EF4-FFF2-40B4-BE49-F238E27FC236}">
                  <a16:creationId xmlns:a16="http://schemas.microsoft.com/office/drawing/2014/main" id="{5E94C35C-3346-8F44-83DE-6795B6930B7B}"/>
                </a:ext>
              </a:extLst>
            </p:cNvPr>
            <p:cNvGrpSpPr>
              <a:grpSpLocks noChangeAspect="1"/>
            </p:cNvGrpSpPr>
            <p:nvPr/>
          </p:nvGrpSpPr>
          <p:grpSpPr bwMode="auto">
            <a:xfrm>
              <a:off x="5712422" y="3055262"/>
              <a:ext cx="1007365" cy="1097312"/>
              <a:chOff x="3861" y="4291602"/>
              <a:chExt cx="112" cy="244433"/>
            </a:xfrm>
          </p:grpSpPr>
          <p:sp>
            <p:nvSpPr>
              <p:cNvPr id="104" name="Freeform 12">
                <a:extLst>
                  <a:ext uri="{FF2B5EF4-FFF2-40B4-BE49-F238E27FC236}">
                    <a16:creationId xmlns:a16="http://schemas.microsoft.com/office/drawing/2014/main" id="{2F0900AA-2D4D-5044-B251-2216B5F0B2B2}"/>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05" name="Line 13">
                <a:extLst>
                  <a:ext uri="{FF2B5EF4-FFF2-40B4-BE49-F238E27FC236}">
                    <a16:creationId xmlns:a16="http://schemas.microsoft.com/office/drawing/2014/main" id="{37FCEECE-7E75-4E47-BD1C-9B7D4DE2C996}"/>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06" name="Line 14">
                <a:extLst>
                  <a:ext uri="{FF2B5EF4-FFF2-40B4-BE49-F238E27FC236}">
                    <a16:creationId xmlns:a16="http://schemas.microsoft.com/office/drawing/2014/main" id="{C981225F-E4DB-1A4C-B5B3-BDB59A65AD43}"/>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07" name="Line 15">
                <a:extLst>
                  <a:ext uri="{FF2B5EF4-FFF2-40B4-BE49-F238E27FC236}">
                    <a16:creationId xmlns:a16="http://schemas.microsoft.com/office/drawing/2014/main" id="{64037CB9-A8CB-BF44-9605-FFDC71EEAA9D}"/>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08" name="Line 16">
                <a:extLst>
                  <a:ext uri="{FF2B5EF4-FFF2-40B4-BE49-F238E27FC236}">
                    <a16:creationId xmlns:a16="http://schemas.microsoft.com/office/drawing/2014/main" id="{27C804A6-F112-0748-8D5C-4CC0F018E66F}"/>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09" name="Line 17">
                <a:extLst>
                  <a:ext uri="{FF2B5EF4-FFF2-40B4-BE49-F238E27FC236}">
                    <a16:creationId xmlns:a16="http://schemas.microsoft.com/office/drawing/2014/main" id="{F8036C0D-6DAA-664A-894B-109B39C0C2EF}"/>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grpSp>
          <p:nvGrpSpPr>
            <p:cNvPr id="98" name="Group 97">
              <a:extLst>
                <a:ext uri="{FF2B5EF4-FFF2-40B4-BE49-F238E27FC236}">
                  <a16:creationId xmlns:a16="http://schemas.microsoft.com/office/drawing/2014/main" id="{9FE668BD-F09C-C944-9FEB-D8372B26CF85}"/>
                </a:ext>
              </a:extLst>
            </p:cNvPr>
            <p:cNvGrpSpPr/>
            <p:nvPr/>
          </p:nvGrpSpPr>
          <p:grpSpPr>
            <a:xfrm>
              <a:off x="5359189" y="2541282"/>
              <a:ext cx="1974642" cy="1799700"/>
              <a:chOff x="4723382" y="2415376"/>
              <a:chExt cx="2374103" cy="2163771"/>
            </a:xfrm>
          </p:grpSpPr>
          <p:sp>
            <p:nvSpPr>
              <p:cNvPr id="102" name="Freeform 22">
                <a:extLst>
                  <a:ext uri="{FF2B5EF4-FFF2-40B4-BE49-F238E27FC236}">
                    <a16:creationId xmlns:a16="http://schemas.microsoft.com/office/drawing/2014/main" id="{6C641964-27D8-5346-8B18-DDD94A0DDFF4}"/>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03" name="Arc 102">
                <a:extLst>
                  <a:ext uri="{FF2B5EF4-FFF2-40B4-BE49-F238E27FC236}">
                    <a16:creationId xmlns:a16="http://schemas.microsoft.com/office/drawing/2014/main" id="{D625BE68-BF56-0D4E-B7D7-E95D452CAE37}"/>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nvGrpSpPr>
            <p:cNvPr id="99" name="Group 98">
              <a:extLst>
                <a:ext uri="{FF2B5EF4-FFF2-40B4-BE49-F238E27FC236}">
                  <a16:creationId xmlns:a16="http://schemas.microsoft.com/office/drawing/2014/main" id="{130F85D9-7292-8344-93EA-F5BE0DAE5C4C}"/>
                </a:ext>
              </a:extLst>
            </p:cNvPr>
            <p:cNvGrpSpPr/>
            <p:nvPr/>
          </p:nvGrpSpPr>
          <p:grpSpPr>
            <a:xfrm rot="10800000">
              <a:off x="4986639" y="2780640"/>
              <a:ext cx="1974642" cy="1799700"/>
              <a:chOff x="4723382" y="2415376"/>
              <a:chExt cx="2374103" cy="2163771"/>
            </a:xfrm>
          </p:grpSpPr>
          <p:sp>
            <p:nvSpPr>
              <p:cNvPr id="100" name="Freeform 22">
                <a:extLst>
                  <a:ext uri="{FF2B5EF4-FFF2-40B4-BE49-F238E27FC236}">
                    <a16:creationId xmlns:a16="http://schemas.microsoft.com/office/drawing/2014/main" id="{8863C34A-A3FC-9143-84BA-D1264C2BE2BE}"/>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01" name="Arc 100">
                <a:extLst>
                  <a:ext uri="{FF2B5EF4-FFF2-40B4-BE49-F238E27FC236}">
                    <a16:creationId xmlns:a16="http://schemas.microsoft.com/office/drawing/2014/main" id="{C85B8CE6-D821-5841-B404-D7683E8CD5D5}"/>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sp>
        <p:nvSpPr>
          <p:cNvPr id="110" name="Freeform 109">
            <a:extLst>
              <a:ext uri="{FF2B5EF4-FFF2-40B4-BE49-F238E27FC236}">
                <a16:creationId xmlns:a16="http://schemas.microsoft.com/office/drawing/2014/main" id="{D9B594C6-6906-0649-BE83-A11D33411D6F}"/>
              </a:ext>
            </a:extLst>
          </p:cNvPr>
          <p:cNvSpPr/>
          <p:nvPr/>
        </p:nvSpPr>
        <p:spPr bwMode="auto">
          <a:xfrm flipH="1">
            <a:off x="7970370"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11" name="Freeform 110">
            <a:extLst>
              <a:ext uri="{FF2B5EF4-FFF2-40B4-BE49-F238E27FC236}">
                <a16:creationId xmlns:a16="http://schemas.microsoft.com/office/drawing/2014/main" id="{053F215C-7A43-2A46-89C9-9964BF0E8814}"/>
              </a:ext>
            </a:extLst>
          </p:cNvPr>
          <p:cNvSpPr/>
          <p:nvPr/>
        </p:nvSpPr>
        <p:spPr bwMode="auto">
          <a:xfrm flipH="1">
            <a:off x="3591924"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Tree>
    <p:extLst>
      <p:ext uri="{BB962C8B-B14F-4D97-AF65-F5344CB8AC3E}">
        <p14:creationId xmlns:p14="http://schemas.microsoft.com/office/powerpoint/2010/main" val="4102538042"/>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8347E53-860F-4E37-A4DC-80B7AE48F338}"/>
              </a:ext>
            </a:extLst>
          </p:cNvPr>
          <p:cNvSpPr txBox="1"/>
          <p:nvPr/>
        </p:nvSpPr>
        <p:spPr>
          <a:xfrm>
            <a:off x="469829" y="2104782"/>
            <a:ext cx="2001840" cy="3761266"/>
          </a:xfrm>
          <a:prstGeom prst="rect">
            <a:avLst/>
          </a:prstGeom>
          <a:noFill/>
        </p:spPr>
        <p:txBody>
          <a:bodyPr wrap="square" rtlCol="0">
            <a:spAutoFit/>
          </a:bodyPr>
          <a:lstStyle/>
          <a:p>
            <a:pPr defTabSz="914192">
              <a:lnSpc>
                <a:spcPct val="200000"/>
              </a:lnSpc>
            </a:pPr>
            <a:r>
              <a:rPr lang="en-US" sz="2000" dirty="0">
                <a:latin typeface="Segoe UI Semibold" panose="020B0702040204020203" pitchFamily="34" charset="0"/>
                <a:cs typeface="Segoe UI Semibold" panose="020B0702040204020203" pitchFamily="34" charset="0"/>
              </a:rPr>
              <a:t>SQL DB</a:t>
            </a:r>
          </a:p>
          <a:p>
            <a:pPr defTabSz="914192">
              <a:lnSpc>
                <a:spcPct val="200000"/>
              </a:lnSpc>
            </a:pPr>
            <a:r>
              <a:rPr lang="en-US" sz="2000" dirty="0">
                <a:latin typeface="Segoe UI Semibold" panose="020B0702040204020203" pitchFamily="34" charset="0"/>
                <a:cs typeface="Segoe UI Semibold" panose="020B0702040204020203" pitchFamily="34" charset="0"/>
              </a:rPr>
              <a:t>Cosmos DB</a:t>
            </a:r>
          </a:p>
          <a:p>
            <a:pPr defTabSz="914192">
              <a:lnSpc>
                <a:spcPct val="200000"/>
              </a:lnSpc>
            </a:pPr>
            <a:r>
              <a:rPr lang="en-US" sz="2000" dirty="0">
                <a:latin typeface="Segoe UI Semibold" panose="020B0702040204020203" pitchFamily="34" charset="0"/>
                <a:cs typeface="Segoe UI Semibold" panose="020B0702040204020203" pitchFamily="34" charset="0"/>
              </a:rPr>
              <a:t>Datawarehouse</a:t>
            </a:r>
          </a:p>
          <a:p>
            <a:pPr defTabSz="914192">
              <a:lnSpc>
                <a:spcPct val="200000"/>
              </a:lnSpc>
            </a:pPr>
            <a:r>
              <a:rPr lang="en-US" sz="2000" dirty="0">
                <a:latin typeface="Segoe UI Semibold" panose="020B0702040204020203" pitchFamily="34" charset="0"/>
                <a:cs typeface="Segoe UI Semibold" panose="020B0702040204020203" pitchFamily="34" charset="0"/>
              </a:rPr>
              <a:t>Data lake</a:t>
            </a:r>
          </a:p>
          <a:p>
            <a:pPr defTabSz="914192">
              <a:lnSpc>
                <a:spcPct val="200000"/>
              </a:lnSpc>
            </a:pPr>
            <a:r>
              <a:rPr lang="en-US" sz="2000" dirty="0">
                <a:latin typeface="Segoe UI Semibold" panose="020B0702040204020203" pitchFamily="34" charset="0"/>
                <a:cs typeface="Segoe UI Semibold" panose="020B0702040204020203" pitchFamily="34" charset="0"/>
              </a:rPr>
              <a:t>Blob storage</a:t>
            </a:r>
          </a:p>
          <a:p>
            <a:pPr defTabSz="914192">
              <a:lnSpc>
                <a:spcPct val="200000"/>
              </a:lnSpc>
            </a:pPr>
            <a:r>
              <a:rPr lang="en-US" sz="2000" dirty="0">
                <a:latin typeface="Segoe UI Semibold" panose="020B0702040204020203" pitchFamily="34" charset="0"/>
                <a:cs typeface="Segoe UI Semibold" panose="020B0702040204020203" pitchFamily="34" charset="0"/>
              </a:rPr>
              <a:t>…</a:t>
            </a:r>
          </a:p>
        </p:txBody>
      </p:sp>
      <p:sp>
        <p:nvSpPr>
          <p:cNvPr id="18" name="Right Brace 17">
            <a:extLst>
              <a:ext uri="{FF2B5EF4-FFF2-40B4-BE49-F238E27FC236}">
                <a16:creationId xmlns:a16="http://schemas.microsoft.com/office/drawing/2014/main" id="{38F0BD91-4FBD-4959-AB74-E0BDC7AC1060}"/>
              </a:ext>
            </a:extLst>
          </p:cNvPr>
          <p:cNvSpPr/>
          <p:nvPr/>
        </p:nvSpPr>
        <p:spPr>
          <a:xfrm>
            <a:off x="2367156" y="2186326"/>
            <a:ext cx="637461" cy="3538627"/>
          </a:xfrm>
          <a:prstGeom prst="rightBrace">
            <a:avLst>
              <a:gd name="adj1" fmla="val 54386"/>
              <a:gd name="adj2" fmla="val 50000"/>
            </a:avLst>
          </a:prstGeom>
          <a:ln w="190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65">
              <a:solidFill>
                <a:srgbClr val="505050"/>
              </a:solidFill>
              <a:latin typeface="Segoe UI Semilight"/>
            </a:endParaRPr>
          </a:p>
        </p:txBody>
      </p:sp>
      <p:sp>
        <p:nvSpPr>
          <p:cNvPr id="2" name="Title 1">
            <a:extLst>
              <a:ext uri="{FF2B5EF4-FFF2-40B4-BE49-F238E27FC236}">
                <a16:creationId xmlns:a16="http://schemas.microsoft.com/office/drawing/2014/main" id="{CF7E7A2D-204A-5547-88FD-85A433758156}"/>
              </a:ext>
            </a:extLst>
          </p:cNvPr>
          <p:cNvSpPr>
            <a:spLocks noGrp="1"/>
          </p:cNvSpPr>
          <p:nvPr>
            <p:ph type="title"/>
          </p:nvPr>
        </p:nvSpPr>
        <p:spPr/>
        <p:txBody>
          <a:bodyPr/>
          <a:lstStyle/>
          <a:p>
            <a:r>
              <a:rPr lang="en-US" dirty="0"/>
              <a:t>Building your own AI models</a:t>
            </a:r>
          </a:p>
        </p:txBody>
      </p:sp>
      <p:sp>
        <p:nvSpPr>
          <p:cNvPr id="3" name="Text Placeholder 2">
            <a:extLst>
              <a:ext uri="{FF2B5EF4-FFF2-40B4-BE49-F238E27FC236}">
                <a16:creationId xmlns:a16="http://schemas.microsoft.com/office/drawing/2014/main" id="{8C2E59B7-366D-0E43-93D1-2DA1E8A702F9}"/>
              </a:ext>
            </a:extLst>
          </p:cNvPr>
          <p:cNvSpPr>
            <a:spLocks noGrp="1"/>
          </p:cNvSpPr>
          <p:nvPr>
            <p:ph type="body" sz="quarter" idx="12"/>
          </p:nvPr>
        </p:nvSpPr>
        <p:spPr/>
        <p:txBody>
          <a:bodyPr/>
          <a:lstStyle/>
          <a:p>
            <a:r>
              <a:rPr lang="en-US" dirty="0"/>
              <a:t>Transforming data into intelligence</a:t>
            </a:r>
          </a:p>
        </p:txBody>
      </p:sp>
      <p:grpSp>
        <p:nvGrpSpPr>
          <p:cNvPr id="6" name="Group 5">
            <a:extLst>
              <a:ext uri="{FF2B5EF4-FFF2-40B4-BE49-F238E27FC236}">
                <a16:creationId xmlns:a16="http://schemas.microsoft.com/office/drawing/2014/main" id="{26FB8E91-682A-E04B-9708-A553D91A67CA}"/>
              </a:ext>
            </a:extLst>
          </p:cNvPr>
          <p:cNvGrpSpPr/>
          <p:nvPr/>
        </p:nvGrpSpPr>
        <p:grpSpPr>
          <a:xfrm>
            <a:off x="3582599" y="2975782"/>
            <a:ext cx="7411810" cy="2033755"/>
            <a:chOff x="817750" y="2541282"/>
            <a:chExt cx="10397120" cy="2852905"/>
          </a:xfrm>
        </p:grpSpPr>
        <p:sp>
          <p:nvSpPr>
            <p:cNvPr id="92" name="Rectangle 91">
              <a:extLst>
                <a:ext uri="{FF2B5EF4-FFF2-40B4-BE49-F238E27FC236}">
                  <a16:creationId xmlns:a16="http://schemas.microsoft.com/office/drawing/2014/main" id="{A4B215C2-725C-2645-B3D5-AD872F7FAB61}"/>
                </a:ext>
              </a:extLst>
            </p:cNvPr>
            <p:cNvSpPr/>
            <p:nvPr/>
          </p:nvSpPr>
          <p:spPr>
            <a:xfrm>
              <a:off x="817750" y="4799014"/>
              <a:ext cx="2493237" cy="592556"/>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Prepare data</a:t>
              </a:r>
            </a:p>
          </p:txBody>
        </p:sp>
        <p:sp>
          <p:nvSpPr>
            <p:cNvPr id="93" name="Rectangle 92">
              <a:extLst>
                <a:ext uri="{FF2B5EF4-FFF2-40B4-BE49-F238E27FC236}">
                  <a16:creationId xmlns:a16="http://schemas.microsoft.com/office/drawing/2014/main" id="{1383E1CE-C0B8-4C47-9E05-7E04BDC819B5}"/>
                </a:ext>
              </a:extLst>
            </p:cNvPr>
            <p:cNvSpPr/>
            <p:nvPr/>
          </p:nvSpPr>
          <p:spPr>
            <a:xfrm>
              <a:off x="4701555" y="4799012"/>
              <a:ext cx="2841981" cy="592556"/>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Build and train</a:t>
              </a:r>
            </a:p>
          </p:txBody>
        </p:sp>
        <p:sp>
          <p:nvSpPr>
            <p:cNvPr id="94" name="Rectangle 93">
              <a:extLst>
                <a:ext uri="{FF2B5EF4-FFF2-40B4-BE49-F238E27FC236}">
                  <a16:creationId xmlns:a16="http://schemas.microsoft.com/office/drawing/2014/main" id="{0D2FBFF2-F561-2447-8071-FCEE5B9A16F2}"/>
                </a:ext>
              </a:extLst>
            </p:cNvPr>
            <p:cNvSpPr/>
            <p:nvPr/>
          </p:nvSpPr>
          <p:spPr>
            <a:xfrm>
              <a:off x="9449632" y="4799012"/>
              <a:ext cx="1509300" cy="595175"/>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Deploy</a:t>
              </a:r>
            </a:p>
          </p:txBody>
        </p:sp>
        <p:grpSp>
          <p:nvGrpSpPr>
            <p:cNvPr id="95" name="Group 94">
              <a:extLst>
                <a:ext uri="{FF2B5EF4-FFF2-40B4-BE49-F238E27FC236}">
                  <a16:creationId xmlns:a16="http://schemas.microsoft.com/office/drawing/2014/main" id="{E81A1464-36CB-3146-B2B7-CA259124829D}"/>
                </a:ext>
              </a:extLst>
            </p:cNvPr>
            <p:cNvGrpSpPr/>
            <p:nvPr/>
          </p:nvGrpSpPr>
          <p:grpSpPr>
            <a:xfrm>
              <a:off x="9193693" y="2632636"/>
              <a:ext cx="2021177" cy="1670823"/>
              <a:chOff x="9524460" y="2632636"/>
              <a:chExt cx="2021177" cy="1670823"/>
            </a:xfrm>
          </p:grpSpPr>
          <p:sp>
            <p:nvSpPr>
              <p:cNvPr id="96" name="gear_3">
                <a:extLst>
                  <a:ext uri="{FF2B5EF4-FFF2-40B4-BE49-F238E27FC236}">
                    <a16:creationId xmlns:a16="http://schemas.microsoft.com/office/drawing/2014/main" id="{A82C3C39-F88D-634C-A43A-E31B7C7003EF}"/>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7" name="gear_3">
                <a:extLst>
                  <a:ext uri="{FF2B5EF4-FFF2-40B4-BE49-F238E27FC236}">
                    <a16:creationId xmlns:a16="http://schemas.microsoft.com/office/drawing/2014/main" id="{F381D6AE-77A9-A24D-8F55-D0A220934854}"/>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8" name="gear_3">
                <a:extLst>
                  <a:ext uri="{FF2B5EF4-FFF2-40B4-BE49-F238E27FC236}">
                    <a16:creationId xmlns:a16="http://schemas.microsoft.com/office/drawing/2014/main" id="{D27B7D0A-6289-0E47-89F5-E3DED1455A9F}"/>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grpSp>
          <p:nvGrpSpPr>
            <p:cNvPr id="99" name="Group 98">
              <a:extLst>
                <a:ext uri="{FF2B5EF4-FFF2-40B4-BE49-F238E27FC236}">
                  <a16:creationId xmlns:a16="http://schemas.microsoft.com/office/drawing/2014/main" id="{DEB3DA22-2C9B-BF49-8ADC-EA707D511980}"/>
                </a:ext>
              </a:extLst>
            </p:cNvPr>
            <p:cNvGrpSpPr/>
            <p:nvPr/>
          </p:nvGrpSpPr>
          <p:grpSpPr>
            <a:xfrm>
              <a:off x="1167892" y="2730836"/>
              <a:ext cx="1792952" cy="1684065"/>
              <a:chOff x="1239394" y="2531811"/>
              <a:chExt cx="1792952" cy="1684065"/>
            </a:xfrm>
          </p:grpSpPr>
          <p:grpSp>
            <p:nvGrpSpPr>
              <p:cNvPr id="100" name="Group 99">
                <a:extLst>
                  <a:ext uri="{FF2B5EF4-FFF2-40B4-BE49-F238E27FC236}">
                    <a16:creationId xmlns:a16="http://schemas.microsoft.com/office/drawing/2014/main" id="{61B2D0B3-15D5-2646-8A0A-54B5A864F84D}"/>
                  </a:ext>
                </a:extLst>
              </p:cNvPr>
              <p:cNvGrpSpPr/>
              <p:nvPr/>
            </p:nvGrpSpPr>
            <p:grpSpPr>
              <a:xfrm>
                <a:off x="1239394" y="2531811"/>
                <a:ext cx="523013" cy="1684065"/>
                <a:chOff x="1395310" y="3332039"/>
                <a:chExt cx="430961" cy="1387665"/>
              </a:xfrm>
              <a:solidFill>
                <a:schemeClr val="bg1"/>
              </a:solidFill>
            </p:grpSpPr>
            <p:sp>
              <p:nvSpPr>
                <p:cNvPr id="109" name="Isosceles Triangle 86">
                  <a:extLst>
                    <a:ext uri="{FF2B5EF4-FFF2-40B4-BE49-F238E27FC236}">
                      <a16:creationId xmlns:a16="http://schemas.microsoft.com/office/drawing/2014/main" id="{D7535FFA-2626-7F4A-8FBD-A869A5FF53AC}"/>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0" name="Rectangle 109">
                  <a:extLst>
                    <a:ext uri="{FF2B5EF4-FFF2-40B4-BE49-F238E27FC236}">
                      <a16:creationId xmlns:a16="http://schemas.microsoft.com/office/drawing/2014/main" id="{858527BF-6E1B-0943-8982-1A39ADF2D11A}"/>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1" name="Oval 110">
                  <a:extLst>
                    <a:ext uri="{FF2B5EF4-FFF2-40B4-BE49-F238E27FC236}">
                      <a16:creationId xmlns:a16="http://schemas.microsoft.com/office/drawing/2014/main" id="{39BB6DD3-6357-5549-8B18-723C55370BF4}"/>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101" name="Group 100">
                <a:extLst>
                  <a:ext uri="{FF2B5EF4-FFF2-40B4-BE49-F238E27FC236}">
                    <a16:creationId xmlns:a16="http://schemas.microsoft.com/office/drawing/2014/main" id="{1C13059E-1BB5-7A4E-9DE1-23E95E44B16D}"/>
                  </a:ext>
                </a:extLst>
              </p:cNvPr>
              <p:cNvGrpSpPr/>
              <p:nvPr/>
            </p:nvGrpSpPr>
            <p:grpSpPr>
              <a:xfrm>
                <a:off x="1874363" y="2531811"/>
                <a:ext cx="523013" cy="1684065"/>
                <a:chOff x="1395310" y="3332039"/>
                <a:chExt cx="430961" cy="1387665"/>
              </a:xfrm>
              <a:solidFill>
                <a:schemeClr val="bg1"/>
              </a:solidFill>
            </p:grpSpPr>
            <p:sp>
              <p:nvSpPr>
                <p:cNvPr id="106" name="Isosceles Triangle 83">
                  <a:extLst>
                    <a:ext uri="{FF2B5EF4-FFF2-40B4-BE49-F238E27FC236}">
                      <a16:creationId xmlns:a16="http://schemas.microsoft.com/office/drawing/2014/main" id="{92DF2687-9FFF-E046-AE75-87DCFA8BF0C9}"/>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7" name="Rectangle 106">
                  <a:extLst>
                    <a:ext uri="{FF2B5EF4-FFF2-40B4-BE49-F238E27FC236}">
                      <a16:creationId xmlns:a16="http://schemas.microsoft.com/office/drawing/2014/main" id="{99680654-6039-B34F-A9CC-58BC1073A65B}"/>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8" name="Oval 107">
                  <a:extLst>
                    <a:ext uri="{FF2B5EF4-FFF2-40B4-BE49-F238E27FC236}">
                      <a16:creationId xmlns:a16="http://schemas.microsoft.com/office/drawing/2014/main" id="{0FEA6DD3-D329-B84F-A2EE-810286E72798}"/>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102" name="Group 101">
                <a:extLst>
                  <a:ext uri="{FF2B5EF4-FFF2-40B4-BE49-F238E27FC236}">
                    <a16:creationId xmlns:a16="http://schemas.microsoft.com/office/drawing/2014/main" id="{C23A51A6-4B2B-CC41-BA3C-FE1DE0A9C652}"/>
                  </a:ext>
                </a:extLst>
              </p:cNvPr>
              <p:cNvGrpSpPr/>
              <p:nvPr/>
            </p:nvGrpSpPr>
            <p:grpSpPr>
              <a:xfrm>
                <a:off x="2509333" y="2531811"/>
                <a:ext cx="523013" cy="1684065"/>
                <a:chOff x="1395310" y="3332039"/>
                <a:chExt cx="430961" cy="1387665"/>
              </a:xfrm>
              <a:solidFill>
                <a:schemeClr val="bg1"/>
              </a:solidFill>
            </p:grpSpPr>
            <p:sp>
              <p:nvSpPr>
                <p:cNvPr id="103" name="Isosceles Triangle 80">
                  <a:extLst>
                    <a:ext uri="{FF2B5EF4-FFF2-40B4-BE49-F238E27FC236}">
                      <a16:creationId xmlns:a16="http://schemas.microsoft.com/office/drawing/2014/main" id="{55FBBE93-EB22-8B4B-8156-59B99C5B4499}"/>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4" name="Rectangle 103">
                  <a:extLst>
                    <a:ext uri="{FF2B5EF4-FFF2-40B4-BE49-F238E27FC236}">
                      <a16:creationId xmlns:a16="http://schemas.microsoft.com/office/drawing/2014/main" id="{EDEB4399-8001-0941-8A8B-A3F8548262BD}"/>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Oval 104">
                  <a:extLst>
                    <a:ext uri="{FF2B5EF4-FFF2-40B4-BE49-F238E27FC236}">
                      <a16:creationId xmlns:a16="http://schemas.microsoft.com/office/drawing/2014/main" id="{823E4C7B-FCA1-A640-9383-E51AFC9E0B43}"/>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grpSp>
          <p:nvGrpSpPr>
            <p:cNvPr id="112" name="Group 111">
              <a:extLst>
                <a:ext uri="{FF2B5EF4-FFF2-40B4-BE49-F238E27FC236}">
                  <a16:creationId xmlns:a16="http://schemas.microsoft.com/office/drawing/2014/main" id="{1F9BFC8E-5C08-3148-BF3C-DDFC52882BA5}"/>
                </a:ext>
              </a:extLst>
            </p:cNvPr>
            <p:cNvGrpSpPr/>
            <p:nvPr/>
          </p:nvGrpSpPr>
          <p:grpSpPr>
            <a:xfrm>
              <a:off x="4945851" y="2541282"/>
              <a:ext cx="2347192" cy="2039058"/>
              <a:chOff x="4986639" y="2541282"/>
              <a:chExt cx="2347192" cy="2039058"/>
            </a:xfrm>
          </p:grpSpPr>
          <p:sp>
            <p:nvSpPr>
              <p:cNvPr id="113" name="Line 19">
                <a:extLst>
                  <a:ext uri="{FF2B5EF4-FFF2-40B4-BE49-F238E27FC236}">
                    <a16:creationId xmlns:a16="http://schemas.microsoft.com/office/drawing/2014/main" id="{C9C728F8-3678-6047-82FF-D1E42F91D478}"/>
                  </a:ext>
                </a:extLst>
              </p:cNvPr>
              <p:cNvSpPr>
                <a:spLocks noChangeShapeType="1"/>
              </p:cNvSpPr>
              <p:nvPr/>
            </p:nvSpPr>
            <p:spPr bwMode="auto">
              <a:xfrm rot="16200000">
                <a:off x="6005770" y="34017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grpSp>
            <p:nvGrpSpPr>
              <p:cNvPr id="114" name="Group 11">
                <a:extLst>
                  <a:ext uri="{FF2B5EF4-FFF2-40B4-BE49-F238E27FC236}">
                    <a16:creationId xmlns:a16="http://schemas.microsoft.com/office/drawing/2014/main" id="{E8E6D660-3CAF-224D-A905-0F2229699017}"/>
                  </a:ext>
                </a:extLst>
              </p:cNvPr>
              <p:cNvGrpSpPr>
                <a:grpSpLocks noChangeAspect="1"/>
              </p:cNvGrpSpPr>
              <p:nvPr/>
            </p:nvGrpSpPr>
            <p:grpSpPr bwMode="auto">
              <a:xfrm>
                <a:off x="5712422" y="3055262"/>
                <a:ext cx="1007365" cy="1097312"/>
                <a:chOff x="3861" y="4291602"/>
                <a:chExt cx="112" cy="244433"/>
              </a:xfrm>
            </p:grpSpPr>
            <p:sp>
              <p:nvSpPr>
                <p:cNvPr id="121" name="Freeform 12">
                  <a:extLst>
                    <a:ext uri="{FF2B5EF4-FFF2-40B4-BE49-F238E27FC236}">
                      <a16:creationId xmlns:a16="http://schemas.microsoft.com/office/drawing/2014/main" id="{B6038F85-2C4E-0946-A086-AE4C5C3A6638}"/>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22" name="Line 13">
                  <a:extLst>
                    <a:ext uri="{FF2B5EF4-FFF2-40B4-BE49-F238E27FC236}">
                      <a16:creationId xmlns:a16="http://schemas.microsoft.com/office/drawing/2014/main" id="{487C4706-1E7E-674D-B441-35BB39D7B0D2}"/>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68" name="Line 14">
                  <a:extLst>
                    <a:ext uri="{FF2B5EF4-FFF2-40B4-BE49-F238E27FC236}">
                      <a16:creationId xmlns:a16="http://schemas.microsoft.com/office/drawing/2014/main" id="{0128D749-5F95-104B-BF6F-77FFF15FD764}"/>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69" name="Line 15">
                  <a:extLst>
                    <a:ext uri="{FF2B5EF4-FFF2-40B4-BE49-F238E27FC236}">
                      <a16:creationId xmlns:a16="http://schemas.microsoft.com/office/drawing/2014/main" id="{47C464ED-B1A7-D847-9777-608D67180F66}"/>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70" name="Line 16">
                  <a:extLst>
                    <a:ext uri="{FF2B5EF4-FFF2-40B4-BE49-F238E27FC236}">
                      <a16:creationId xmlns:a16="http://schemas.microsoft.com/office/drawing/2014/main" id="{C0B84E2E-DA73-8948-BE15-42A6B336A5FB}"/>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171" name="Line 17">
                  <a:extLst>
                    <a:ext uri="{FF2B5EF4-FFF2-40B4-BE49-F238E27FC236}">
                      <a16:creationId xmlns:a16="http://schemas.microsoft.com/office/drawing/2014/main" id="{BED25CC9-0761-0C4E-B231-886E37DF70A2}"/>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grpSp>
            <p:nvGrpSpPr>
              <p:cNvPr id="115" name="Group 114">
                <a:extLst>
                  <a:ext uri="{FF2B5EF4-FFF2-40B4-BE49-F238E27FC236}">
                    <a16:creationId xmlns:a16="http://schemas.microsoft.com/office/drawing/2014/main" id="{C16E7D55-C0D1-C24A-8AF9-828E6686927F}"/>
                  </a:ext>
                </a:extLst>
              </p:cNvPr>
              <p:cNvGrpSpPr/>
              <p:nvPr/>
            </p:nvGrpSpPr>
            <p:grpSpPr>
              <a:xfrm>
                <a:off x="5359189" y="2541282"/>
                <a:ext cx="1974642" cy="1799700"/>
                <a:chOff x="4723382" y="2415376"/>
                <a:chExt cx="2374103" cy="2163771"/>
              </a:xfrm>
            </p:grpSpPr>
            <p:sp>
              <p:nvSpPr>
                <p:cNvPr id="119" name="Freeform 22">
                  <a:extLst>
                    <a:ext uri="{FF2B5EF4-FFF2-40B4-BE49-F238E27FC236}">
                      <a16:creationId xmlns:a16="http://schemas.microsoft.com/office/drawing/2014/main" id="{84527370-80F2-5942-B577-37AC159AA3DE}"/>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20" name="Arc 119">
                  <a:extLst>
                    <a:ext uri="{FF2B5EF4-FFF2-40B4-BE49-F238E27FC236}">
                      <a16:creationId xmlns:a16="http://schemas.microsoft.com/office/drawing/2014/main" id="{8B130DDB-65F8-B848-9318-96998415CF15}"/>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nvGrpSpPr>
              <p:cNvPr id="116" name="Group 115">
                <a:extLst>
                  <a:ext uri="{FF2B5EF4-FFF2-40B4-BE49-F238E27FC236}">
                    <a16:creationId xmlns:a16="http://schemas.microsoft.com/office/drawing/2014/main" id="{7BD1CE3F-42D6-FA44-A8DD-6307E1DE0F54}"/>
                  </a:ext>
                </a:extLst>
              </p:cNvPr>
              <p:cNvGrpSpPr/>
              <p:nvPr/>
            </p:nvGrpSpPr>
            <p:grpSpPr>
              <a:xfrm rot="10800000">
                <a:off x="4986639" y="2780640"/>
                <a:ext cx="1974642" cy="1799700"/>
                <a:chOff x="4723382" y="2415376"/>
                <a:chExt cx="2374103" cy="2163771"/>
              </a:xfrm>
            </p:grpSpPr>
            <p:sp>
              <p:nvSpPr>
                <p:cNvPr id="117" name="Freeform 22">
                  <a:extLst>
                    <a:ext uri="{FF2B5EF4-FFF2-40B4-BE49-F238E27FC236}">
                      <a16:creationId xmlns:a16="http://schemas.microsoft.com/office/drawing/2014/main" id="{5A446F35-F98D-224E-8A8B-538563CFF804}"/>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18" name="Arc 117">
                  <a:extLst>
                    <a:ext uri="{FF2B5EF4-FFF2-40B4-BE49-F238E27FC236}">
                      <a16:creationId xmlns:a16="http://schemas.microsoft.com/office/drawing/2014/main" id="{2C0BE3CC-C1B5-AD4C-BA1D-4DF0545BE7E3}"/>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sp>
          <p:nvSpPr>
            <p:cNvPr id="172" name="Freeform 171">
              <a:extLst>
                <a:ext uri="{FF2B5EF4-FFF2-40B4-BE49-F238E27FC236}">
                  <a16:creationId xmlns:a16="http://schemas.microsoft.com/office/drawing/2014/main" id="{3D253DA2-F383-C742-8BBC-D6AD33935B6E}"/>
                </a:ext>
              </a:extLst>
            </p:cNvPr>
            <p:cNvSpPr/>
            <p:nvPr/>
          </p:nvSpPr>
          <p:spPr bwMode="auto">
            <a:xfrm flipH="1">
              <a:off x="8130192" y="3199111"/>
              <a:ext cx="409923" cy="917547"/>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73" name="Freeform 172">
              <a:extLst>
                <a:ext uri="{FF2B5EF4-FFF2-40B4-BE49-F238E27FC236}">
                  <a16:creationId xmlns:a16="http://schemas.microsoft.com/office/drawing/2014/main" id="{55CFCE41-00B0-5247-8708-C76D1D3E8630}"/>
                </a:ext>
              </a:extLst>
            </p:cNvPr>
            <p:cNvSpPr/>
            <p:nvPr/>
          </p:nvSpPr>
          <p:spPr bwMode="auto">
            <a:xfrm flipH="1">
              <a:off x="3663949" y="3199111"/>
              <a:ext cx="409923" cy="917547"/>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spTree>
    <p:extLst>
      <p:ext uri="{BB962C8B-B14F-4D97-AF65-F5344CB8AC3E}">
        <p14:creationId xmlns:p14="http://schemas.microsoft.com/office/powerpoint/2010/main" val="3462548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013AED52-AB0A-4D1C-A46A-5CBE117F1FE7}"/>
              </a:ext>
            </a:extLst>
          </p:cNvPr>
          <p:cNvSpPr/>
          <p:nvPr/>
        </p:nvSpPr>
        <p:spPr bwMode="auto">
          <a:xfrm>
            <a:off x="1456253" y="4564692"/>
            <a:ext cx="2486101" cy="53173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1935" fontAlgn="base">
              <a:spcBef>
                <a:spcPct val="0"/>
              </a:spcBef>
              <a:spcAft>
                <a:spcPct val="0"/>
              </a:spcAft>
              <a:defRPr/>
            </a:pPr>
            <a:r>
              <a:rPr lang="en-US" sz="1400">
                <a:solidFill>
                  <a:srgbClr val="1A1A1A"/>
                </a:solidFill>
                <a:latin typeface="Segoe UI Semibold"/>
              </a:rPr>
              <a:t>Azure Bot Service</a:t>
            </a:r>
          </a:p>
          <a:p>
            <a:pPr algn="ctr" defTabSz="931935" fontAlgn="base">
              <a:spcBef>
                <a:spcPct val="0"/>
              </a:spcBef>
              <a:spcAft>
                <a:spcPct val="0"/>
              </a:spcAft>
              <a:defRPr/>
            </a:pPr>
            <a:r>
              <a:rPr lang="en-US" sz="1400">
                <a:solidFill>
                  <a:srgbClr val="1A1A1A"/>
                </a:solidFill>
                <a:latin typeface="Segoe UI Semibold"/>
              </a:rPr>
              <a:t>Azure Cognitive Services</a:t>
            </a:r>
          </a:p>
        </p:txBody>
      </p:sp>
      <p:sp>
        <p:nvSpPr>
          <p:cNvPr id="65" name="Rectangle 64">
            <a:extLst>
              <a:ext uri="{FF2B5EF4-FFF2-40B4-BE49-F238E27FC236}">
                <a16:creationId xmlns:a16="http://schemas.microsoft.com/office/drawing/2014/main" id="{DF120853-7BCA-4DFB-86C5-3E72C8B21C60}"/>
              </a:ext>
            </a:extLst>
          </p:cNvPr>
          <p:cNvSpPr/>
          <p:nvPr/>
        </p:nvSpPr>
        <p:spPr bwMode="auto">
          <a:xfrm>
            <a:off x="8117411" y="4571356"/>
            <a:ext cx="2486101" cy="312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1935" fontAlgn="base">
              <a:spcBef>
                <a:spcPct val="0"/>
              </a:spcBef>
              <a:spcAft>
                <a:spcPct val="0"/>
              </a:spcAft>
              <a:defRPr/>
            </a:pPr>
            <a:r>
              <a:rPr lang="en-US" sz="1400">
                <a:solidFill>
                  <a:srgbClr val="1A1A1A"/>
                </a:solidFill>
                <a:latin typeface="Segoe UI Semibold"/>
              </a:rPr>
              <a:t>Azure Cognitive Search</a:t>
            </a:r>
          </a:p>
        </p:txBody>
      </p:sp>
      <p:sp>
        <p:nvSpPr>
          <p:cNvPr id="66" name="Rectangle 65">
            <a:extLst>
              <a:ext uri="{FF2B5EF4-FFF2-40B4-BE49-F238E27FC236}">
                <a16:creationId xmlns:a16="http://schemas.microsoft.com/office/drawing/2014/main" id="{1D2CE252-9D55-4B16-BB03-13EE0BC7EECE}"/>
              </a:ext>
            </a:extLst>
          </p:cNvPr>
          <p:cNvSpPr/>
          <p:nvPr/>
        </p:nvSpPr>
        <p:spPr bwMode="auto">
          <a:xfrm>
            <a:off x="4852950" y="4548161"/>
            <a:ext cx="2486101" cy="53173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1935" fontAlgn="base">
              <a:spcBef>
                <a:spcPct val="0"/>
              </a:spcBef>
              <a:spcAft>
                <a:spcPct val="0"/>
              </a:spcAft>
              <a:defRPr/>
            </a:pPr>
            <a:r>
              <a:rPr lang="en-US" sz="1400" dirty="0">
                <a:solidFill>
                  <a:srgbClr val="1A1A1A"/>
                </a:solidFill>
                <a:latin typeface="Segoe UI Semibold"/>
              </a:rPr>
              <a:t>Azure Databricks</a:t>
            </a:r>
          </a:p>
          <a:p>
            <a:pPr algn="ctr" defTabSz="931935" fontAlgn="base">
              <a:spcBef>
                <a:spcPct val="0"/>
              </a:spcBef>
              <a:spcAft>
                <a:spcPct val="0"/>
              </a:spcAft>
              <a:defRPr/>
            </a:pPr>
            <a:r>
              <a:rPr lang="en-US" sz="1400" dirty="0">
                <a:solidFill>
                  <a:srgbClr val="1A1A1A"/>
                </a:solidFill>
                <a:latin typeface="Segoe UI Semibold"/>
              </a:rPr>
              <a:t>Azure Machine Learning</a:t>
            </a:r>
          </a:p>
        </p:txBody>
      </p:sp>
      <p:sp>
        <p:nvSpPr>
          <p:cNvPr id="108" name="TextBox 107">
            <a:extLst>
              <a:ext uri="{FF2B5EF4-FFF2-40B4-BE49-F238E27FC236}">
                <a16:creationId xmlns:a16="http://schemas.microsoft.com/office/drawing/2014/main" id="{7C85FDAA-2058-4A84-9B12-4D1FC7753A7D}"/>
              </a:ext>
            </a:extLst>
          </p:cNvPr>
          <p:cNvSpPr txBox="1"/>
          <p:nvPr/>
        </p:nvSpPr>
        <p:spPr>
          <a:xfrm>
            <a:off x="8373012" y="2515890"/>
            <a:ext cx="1974900" cy="276999"/>
          </a:xfrm>
          <a:prstGeom prst="rect">
            <a:avLst/>
          </a:prstGeom>
          <a:noFill/>
        </p:spPr>
        <p:txBody>
          <a:bodyPr wrap="none" lIns="0" tIns="0" rIns="0" bIns="0" rtlCol="0">
            <a:spAutoFit/>
          </a:bodyPr>
          <a:lstStyle/>
          <a:p>
            <a:pPr algn="ctr" defTabSz="931935" fontAlgn="base">
              <a:spcBef>
                <a:spcPct val="0"/>
              </a:spcBef>
              <a:defRPr/>
            </a:pPr>
            <a:r>
              <a:rPr lang="en-US">
                <a:solidFill>
                  <a:srgbClr val="0078D4"/>
                </a:solidFill>
                <a:latin typeface="Segoe UI Semibold"/>
              </a:rPr>
              <a:t>Knowledge mining</a:t>
            </a:r>
          </a:p>
        </p:txBody>
      </p:sp>
      <p:sp>
        <p:nvSpPr>
          <p:cNvPr id="112" name="TextBox 111">
            <a:extLst>
              <a:ext uri="{FF2B5EF4-FFF2-40B4-BE49-F238E27FC236}">
                <a16:creationId xmlns:a16="http://schemas.microsoft.com/office/drawing/2014/main" id="{7D742A05-61B8-4692-85FD-1C3F94F436FE}"/>
              </a:ext>
            </a:extLst>
          </p:cNvPr>
          <p:cNvSpPr txBox="1"/>
          <p:nvPr/>
        </p:nvSpPr>
        <p:spPr>
          <a:xfrm>
            <a:off x="1810262" y="2509227"/>
            <a:ext cx="1779333" cy="276999"/>
          </a:xfrm>
          <a:prstGeom prst="rect">
            <a:avLst/>
          </a:prstGeom>
          <a:noFill/>
        </p:spPr>
        <p:txBody>
          <a:bodyPr wrap="none" lIns="0" tIns="0" rIns="0" bIns="0" rtlCol="0" anchor="t">
            <a:spAutoFit/>
          </a:bodyPr>
          <a:lstStyle/>
          <a:p>
            <a:pPr algn="ctr" defTabSz="931935" fontAlgn="base">
              <a:spcBef>
                <a:spcPct val="0"/>
              </a:spcBef>
              <a:defRPr/>
            </a:pPr>
            <a:r>
              <a:rPr lang="en-US">
                <a:solidFill>
                  <a:srgbClr val="0078D4"/>
                </a:solidFill>
                <a:latin typeface="Segoe UI Semibold"/>
              </a:rPr>
              <a:t>AI apps &amp; agents</a:t>
            </a:r>
          </a:p>
        </p:txBody>
      </p:sp>
      <p:sp>
        <p:nvSpPr>
          <p:cNvPr id="116" name="TextBox 115">
            <a:extLst>
              <a:ext uri="{FF2B5EF4-FFF2-40B4-BE49-F238E27FC236}">
                <a16:creationId xmlns:a16="http://schemas.microsoft.com/office/drawing/2014/main" id="{6A6C0BCD-75D3-4D79-A0AF-023B62D83899}"/>
              </a:ext>
            </a:extLst>
          </p:cNvPr>
          <p:cNvSpPr txBox="1"/>
          <p:nvPr/>
        </p:nvSpPr>
        <p:spPr>
          <a:xfrm>
            <a:off x="5186297" y="2492694"/>
            <a:ext cx="1819409" cy="276999"/>
          </a:xfrm>
          <a:prstGeom prst="rect">
            <a:avLst/>
          </a:prstGeom>
          <a:noFill/>
        </p:spPr>
        <p:txBody>
          <a:bodyPr wrap="none" lIns="0" tIns="0" rIns="0" bIns="0" rtlCol="0">
            <a:spAutoFit/>
          </a:bodyPr>
          <a:lstStyle/>
          <a:p>
            <a:pPr algn="ctr" defTabSz="931935" fontAlgn="base">
              <a:spcBef>
                <a:spcPct val="0"/>
              </a:spcBef>
              <a:defRPr/>
            </a:pPr>
            <a:r>
              <a:rPr lang="en-US">
                <a:solidFill>
                  <a:srgbClr val="0078D4"/>
                </a:solidFill>
                <a:latin typeface="Segoe UI Semibold"/>
              </a:rPr>
              <a:t>Machine learning</a:t>
            </a:r>
          </a:p>
        </p:txBody>
      </p:sp>
      <p:grpSp>
        <p:nvGrpSpPr>
          <p:cNvPr id="48" name="Group 47">
            <a:extLst>
              <a:ext uri="{FF2B5EF4-FFF2-40B4-BE49-F238E27FC236}">
                <a16:creationId xmlns:a16="http://schemas.microsoft.com/office/drawing/2014/main" id="{1147F312-E8EC-411B-AC73-0FF194E1D68A}"/>
              </a:ext>
            </a:extLst>
          </p:cNvPr>
          <p:cNvGrpSpPr/>
          <p:nvPr/>
        </p:nvGrpSpPr>
        <p:grpSpPr>
          <a:xfrm>
            <a:off x="2179197" y="3197798"/>
            <a:ext cx="981710" cy="981710"/>
            <a:chOff x="2234350" y="1976027"/>
            <a:chExt cx="1158327" cy="1158328"/>
          </a:xfrm>
        </p:grpSpPr>
        <p:sp>
          <p:nvSpPr>
            <p:cNvPr id="72" name="Oval 9">
              <a:extLst>
                <a:ext uri="{FF2B5EF4-FFF2-40B4-BE49-F238E27FC236}">
                  <a16:creationId xmlns:a16="http://schemas.microsoft.com/office/drawing/2014/main" id="{908C9DCF-81CC-45ED-A1DB-1EA8F7A99004}"/>
                </a:ext>
              </a:extLst>
            </p:cNvPr>
            <p:cNvSpPr>
              <a:spLocks noChangeArrowheads="1"/>
            </p:cNvSpPr>
            <p:nvPr/>
          </p:nvSpPr>
          <p:spPr bwMode="auto">
            <a:xfrm>
              <a:off x="2234350" y="1976027"/>
              <a:ext cx="1158327" cy="1158328"/>
            </a:xfrm>
            <a:prstGeom prst="ellipse">
              <a:avLst/>
            </a:prstGeom>
            <a:solidFill>
              <a:srgbClr val="0078D7"/>
            </a:solidFill>
            <a:ln w="10795"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de-DE" sz="2000" kern="0">
                <a:solidFill>
                  <a:srgbClr val="0078D4"/>
                </a:solidFill>
                <a:latin typeface="Segoe UI Semilight"/>
              </a:endParaRPr>
            </a:p>
          </p:txBody>
        </p:sp>
        <p:grpSp>
          <p:nvGrpSpPr>
            <p:cNvPr id="73" name="Group 72">
              <a:extLst>
                <a:ext uri="{FF2B5EF4-FFF2-40B4-BE49-F238E27FC236}">
                  <a16:creationId xmlns:a16="http://schemas.microsoft.com/office/drawing/2014/main" id="{99FD8372-BF6E-42C0-9647-2012E395D0EB}"/>
                </a:ext>
              </a:extLst>
            </p:cNvPr>
            <p:cNvGrpSpPr/>
            <p:nvPr/>
          </p:nvGrpSpPr>
          <p:grpSpPr>
            <a:xfrm>
              <a:off x="2506262" y="2276142"/>
              <a:ext cx="629742" cy="436179"/>
              <a:chOff x="3186734" y="2614346"/>
              <a:chExt cx="675958" cy="468190"/>
            </a:xfrm>
          </p:grpSpPr>
          <p:sp>
            <p:nvSpPr>
              <p:cNvPr id="74" name="Freeform: Shape 73">
                <a:extLst>
                  <a:ext uri="{FF2B5EF4-FFF2-40B4-BE49-F238E27FC236}">
                    <a16:creationId xmlns:a16="http://schemas.microsoft.com/office/drawing/2014/main" id="{CAA73395-8999-41C0-A434-2C108ECC8139}"/>
                  </a:ext>
                </a:extLst>
              </p:cNvPr>
              <p:cNvSpPr>
                <a:spLocks/>
              </p:cNvSpPr>
              <p:nvPr/>
            </p:nvSpPr>
            <p:spPr bwMode="auto">
              <a:xfrm>
                <a:off x="3186734" y="2614346"/>
                <a:ext cx="501632" cy="403440"/>
              </a:xfrm>
              <a:custGeom>
                <a:avLst/>
                <a:gdLst>
                  <a:gd name="connsiteX0" fmla="*/ 486708 w 3583341"/>
                  <a:gd name="connsiteY0" fmla="*/ 0 h 2881921"/>
                  <a:gd name="connsiteX1" fmla="*/ 3293031 w 3583341"/>
                  <a:gd name="connsiteY1" fmla="*/ 0 h 2881921"/>
                  <a:gd name="connsiteX2" fmla="*/ 3583341 w 3583341"/>
                  <a:gd name="connsiteY2" fmla="*/ 289571 h 2881921"/>
                  <a:gd name="connsiteX3" fmla="*/ 3583341 w 3583341"/>
                  <a:gd name="connsiteY3" fmla="*/ 2592350 h 2881921"/>
                  <a:gd name="connsiteX4" fmla="*/ 3293031 w 3583341"/>
                  <a:gd name="connsiteY4" fmla="*/ 2881921 h 2881921"/>
                  <a:gd name="connsiteX5" fmla="*/ 486708 w 3583341"/>
                  <a:gd name="connsiteY5" fmla="*/ 2881921 h 2881921"/>
                  <a:gd name="connsiteX6" fmla="*/ 203310 w 3583341"/>
                  <a:gd name="connsiteY6" fmla="*/ 2592350 h 2881921"/>
                  <a:gd name="connsiteX7" fmla="*/ 203310 w 3583341"/>
                  <a:gd name="connsiteY7" fmla="*/ 1261056 h 2881921"/>
                  <a:gd name="connsiteX8" fmla="*/ 203310 w 3583341"/>
                  <a:gd name="connsiteY8" fmla="*/ 1169815 h 2881921"/>
                  <a:gd name="connsiteX9" fmla="*/ 0 w 3583341"/>
                  <a:gd name="connsiteY9" fmla="*/ 986054 h 2881921"/>
                  <a:gd name="connsiteX10" fmla="*/ 203310 w 3583341"/>
                  <a:gd name="connsiteY10" fmla="*/ 794473 h 2881921"/>
                  <a:gd name="connsiteX11" fmla="*/ 203310 w 3583341"/>
                  <a:gd name="connsiteY11" fmla="*/ 771589 h 2881921"/>
                  <a:gd name="connsiteX12" fmla="*/ 203310 w 3583341"/>
                  <a:gd name="connsiteY12" fmla="*/ 289571 h 2881921"/>
                  <a:gd name="connsiteX13" fmla="*/ 486708 w 3583341"/>
                  <a:gd name="connsiteY13" fmla="*/ 0 h 288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3341" h="2881921">
                    <a:moveTo>
                      <a:pt x="486708" y="0"/>
                    </a:moveTo>
                    <a:cubicBezTo>
                      <a:pt x="3293031" y="0"/>
                      <a:pt x="3293031" y="0"/>
                      <a:pt x="3293031" y="0"/>
                    </a:cubicBezTo>
                    <a:cubicBezTo>
                      <a:pt x="3452011" y="0"/>
                      <a:pt x="3583341" y="130996"/>
                      <a:pt x="3583341" y="289571"/>
                    </a:cubicBezTo>
                    <a:cubicBezTo>
                      <a:pt x="3583341" y="2592350"/>
                      <a:pt x="3583341" y="2592350"/>
                      <a:pt x="3583341" y="2592350"/>
                    </a:cubicBezTo>
                    <a:cubicBezTo>
                      <a:pt x="3583341" y="2750925"/>
                      <a:pt x="3452011" y="2881921"/>
                      <a:pt x="3293031" y="2881921"/>
                    </a:cubicBezTo>
                    <a:cubicBezTo>
                      <a:pt x="486708" y="2881921"/>
                      <a:pt x="486708" y="2881921"/>
                      <a:pt x="486708" y="2881921"/>
                    </a:cubicBezTo>
                    <a:cubicBezTo>
                      <a:pt x="327729" y="2881921"/>
                      <a:pt x="203310" y="2750925"/>
                      <a:pt x="203310" y="2592350"/>
                    </a:cubicBezTo>
                    <a:cubicBezTo>
                      <a:pt x="203310" y="2016655"/>
                      <a:pt x="203310" y="1584884"/>
                      <a:pt x="203310" y="1261056"/>
                    </a:cubicBezTo>
                    <a:lnTo>
                      <a:pt x="203310" y="1169815"/>
                    </a:lnTo>
                    <a:lnTo>
                      <a:pt x="0" y="986054"/>
                    </a:lnTo>
                    <a:lnTo>
                      <a:pt x="203310" y="794473"/>
                    </a:lnTo>
                    <a:lnTo>
                      <a:pt x="203310" y="771589"/>
                    </a:lnTo>
                    <a:cubicBezTo>
                      <a:pt x="203310" y="289571"/>
                      <a:pt x="203310" y="289571"/>
                      <a:pt x="203310" y="289571"/>
                    </a:cubicBezTo>
                    <a:cubicBezTo>
                      <a:pt x="203310" y="130996"/>
                      <a:pt x="327729" y="0"/>
                      <a:pt x="486708" y="0"/>
                    </a:cubicBezTo>
                    <a:close/>
                  </a:path>
                </a:pathLst>
              </a:custGeom>
              <a:solidFill>
                <a:srgbClr val="09538F"/>
              </a:solidFill>
              <a:ln w="7938" cap="flat">
                <a:noFill/>
                <a:prstDash val="solid"/>
                <a:miter lim="800000"/>
                <a:headEnd/>
                <a:tailEnd/>
              </a:ln>
            </p:spPr>
            <p:txBody>
              <a:bodyPr vert="horz" wrap="square" lIns="91427" tIns="45713" rIns="91427" bIns="45713" numCol="1" anchor="t" anchorCtr="0" compatLnSpc="1">
                <a:prstTxWarp prst="textNoShape">
                  <a:avLst/>
                </a:prstTxWarp>
                <a:noAutofit/>
              </a:bodyPr>
              <a:lstStyle/>
              <a:p>
                <a:pPr defTabSz="914225">
                  <a:defRPr/>
                </a:pPr>
                <a:endParaRPr lang="en-US" kern="0">
                  <a:solidFill>
                    <a:srgbClr val="1A1A1A"/>
                  </a:solidFill>
                  <a:latin typeface="Segoe UI"/>
                </a:endParaRPr>
              </a:p>
            </p:txBody>
          </p:sp>
          <p:sp>
            <p:nvSpPr>
              <p:cNvPr id="75" name="Rectangle 27">
                <a:extLst>
                  <a:ext uri="{FF2B5EF4-FFF2-40B4-BE49-F238E27FC236}">
                    <a16:creationId xmlns:a16="http://schemas.microsoft.com/office/drawing/2014/main" id="{B450AEA2-1BAC-4AFE-950F-6BC2D5F5E19C}"/>
                  </a:ext>
                </a:extLst>
              </p:cNvPr>
              <p:cNvSpPr>
                <a:spLocks noChangeArrowheads="1"/>
              </p:cNvSpPr>
              <p:nvPr/>
            </p:nvSpPr>
            <p:spPr bwMode="auto">
              <a:xfrm>
                <a:off x="3271407" y="2666288"/>
                <a:ext cx="248326" cy="23481"/>
              </a:xfrm>
              <a:prstGeom prst="rect">
                <a:avLst/>
              </a:prstGeom>
              <a:solidFill>
                <a:srgbClr val="459BDD"/>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76" name="Rectangle 31">
                <a:extLst>
                  <a:ext uri="{FF2B5EF4-FFF2-40B4-BE49-F238E27FC236}">
                    <a16:creationId xmlns:a16="http://schemas.microsoft.com/office/drawing/2014/main" id="{EF7DB52E-4ECF-4123-A660-12EF27BB5DFC}"/>
                  </a:ext>
                </a:extLst>
              </p:cNvPr>
              <p:cNvSpPr>
                <a:spLocks noChangeArrowheads="1"/>
              </p:cNvSpPr>
              <p:nvPr/>
            </p:nvSpPr>
            <p:spPr bwMode="auto">
              <a:xfrm>
                <a:off x="3271407" y="2723211"/>
                <a:ext cx="335844" cy="23481"/>
              </a:xfrm>
              <a:prstGeom prst="rect">
                <a:avLst/>
              </a:prstGeom>
              <a:solidFill>
                <a:srgbClr val="459BDD"/>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77" name="Rectangle 32">
                <a:extLst>
                  <a:ext uri="{FF2B5EF4-FFF2-40B4-BE49-F238E27FC236}">
                    <a16:creationId xmlns:a16="http://schemas.microsoft.com/office/drawing/2014/main" id="{1B767CED-A7CA-4505-8103-38D9D5B648A8}"/>
                  </a:ext>
                </a:extLst>
              </p:cNvPr>
              <p:cNvSpPr>
                <a:spLocks noChangeArrowheads="1"/>
              </p:cNvSpPr>
              <p:nvPr/>
            </p:nvSpPr>
            <p:spPr bwMode="auto">
              <a:xfrm>
                <a:off x="3271407" y="2781557"/>
                <a:ext cx="335844" cy="22769"/>
              </a:xfrm>
              <a:prstGeom prst="rect">
                <a:avLst/>
              </a:prstGeom>
              <a:solidFill>
                <a:srgbClr val="459BDD"/>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78" name="Freeform: Shape 77">
                <a:extLst>
                  <a:ext uri="{FF2B5EF4-FFF2-40B4-BE49-F238E27FC236}">
                    <a16:creationId xmlns:a16="http://schemas.microsoft.com/office/drawing/2014/main" id="{56E39BCC-9C85-451C-9B6E-F502A32A6B5F}"/>
                  </a:ext>
                </a:extLst>
              </p:cNvPr>
              <p:cNvSpPr>
                <a:spLocks/>
              </p:cNvSpPr>
              <p:nvPr/>
            </p:nvSpPr>
            <p:spPr bwMode="auto">
              <a:xfrm>
                <a:off x="3359637" y="2768749"/>
                <a:ext cx="503055" cy="313787"/>
              </a:xfrm>
              <a:custGeom>
                <a:avLst/>
                <a:gdLst>
                  <a:gd name="connsiteX0" fmla="*/ 290309 w 3593507"/>
                  <a:gd name="connsiteY0" fmla="*/ 0 h 2241494"/>
                  <a:gd name="connsiteX1" fmla="*/ 3096634 w 3593507"/>
                  <a:gd name="connsiteY1" fmla="*/ 0 h 2241494"/>
                  <a:gd name="connsiteX2" fmla="*/ 3380031 w 3593507"/>
                  <a:gd name="connsiteY2" fmla="*/ 289670 h 2241494"/>
                  <a:gd name="connsiteX3" fmla="*/ 3380031 w 3593507"/>
                  <a:gd name="connsiteY3" fmla="*/ 1162855 h 2241494"/>
                  <a:gd name="connsiteX4" fmla="*/ 3380031 w 3593507"/>
                  <a:gd name="connsiteY4" fmla="*/ 1222011 h 2241494"/>
                  <a:gd name="connsiteX5" fmla="*/ 3593507 w 3593507"/>
                  <a:gd name="connsiteY5" fmla="*/ 1423171 h 2241494"/>
                  <a:gd name="connsiteX6" fmla="*/ 3380031 w 3593507"/>
                  <a:gd name="connsiteY6" fmla="*/ 1616120 h 2241494"/>
                  <a:gd name="connsiteX7" fmla="*/ 3380031 w 3593507"/>
                  <a:gd name="connsiteY7" fmla="*/ 1661666 h 2241494"/>
                  <a:gd name="connsiteX8" fmla="*/ 3380031 w 3593507"/>
                  <a:gd name="connsiteY8" fmla="*/ 1958721 h 2241494"/>
                  <a:gd name="connsiteX9" fmla="*/ 3096634 w 3593507"/>
                  <a:gd name="connsiteY9" fmla="*/ 2241494 h 2241494"/>
                  <a:gd name="connsiteX10" fmla="*/ 290309 w 3593507"/>
                  <a:gd name="connsiteY10" fmla="*/ 2241494 h 2241494"/>
                  <a:gd name="connsiteX11" fmla="*/ 0 w 3593507"/>
                  <a:gd name="connsiteY11" fmla="*/ 1958721 h 2241494"/>
                  <a:gd name="connsiteX12" fmla="*/ 0 w 3593507"/>
                  <a:gd name="connsiteY12" fmla="*/ 289670 h 2241494"/>
                  <a:gd name="connsiteX13" fmla="*/ 290309 w 3593507"/>
                  <a:gd name="connsiteY13" fmla="*/ 0 h 224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3507" h="2241494">
                    <a:moveTo>
                      <a:pt x="290309" y="0"/>
                    </a:moveTo>
                    <a:cubicBezTo>
                      <a:pt x="3096634" y="0"/>
                      <a:pt x="3096634" y="0"/>
                      <a:pt x="3096634" y="0"/>
                    </a:cubicBezTo>
                    <a:cubicBezTo>
                      <a:pt x="3255613" y="0"/>
                      <a:pt x="3380031" y="131041"/>
                      <a:pt x="3380031" y="289670"/>
                    </a:cubicBezTo>
                    <a:cubicBezTo>
                      <a:pt x="3380031" y="654775"/>
                      <a:pt x="3380031" y="940013"/>
                      <a:pt x="3380031" y="1162855"/>
                    </a:cubicBezTo>
                    <a:lnTo>
                      <a:pt x="3380031" y="1222011"/>
                    </a:lnTo>
                    <a:lnTo>
                      <a:pt x="3593507" y="1423171"/>
                    </a:lnTo>
                    <a:lnTo>
                      <a:pt x="3380031" y="1616120"/>
                    </a:lnTo>
                    <a:lnTo>
                      <a:pt x="3380031" y="1661666"/>
                    </a:lnTo>
                    <a:cubicBezTo>
                      <a:pt x="3380031" y="1958721"/>
                      <a:pt x="3380031" y="1958721"/>
                      <a:pt x="3380031" y="1958721"/>
                    </a:cubicBezTo>
                    <a:cubicBezTo>
                      <a:pt x="3380031" y="2117350"/>
                      <a:pt x="3255613" y="2241494"/>
                      <a:pt x="3096634" y="2241494"/>
                    </a:cubicBezTo>
                    <a:cubicBezTo>
                      <a:pt x="290309" y="2241494"/>
                      <a:pt x="290309" y="2241494"/>
                      <a:pt x="290309" y="2241494"/>
                    </a:cubicBezTo>
                    <a:cubicBezTo>
                      <a:pt x="131330" y="2241494"/>
                      <a:pt x="0" y="2117350"/>
                      <a:pt x="0" y="1958721"/>
                    </a:cubicBezTo>
                    <a:cubicBezTo>
                      <a:pt x="0" y="289670"/>
                      <a:pt x="0" y="289670"/>
                      <a:pt x="0" y="289670"/>
                    </a:cubicBezTo>
                    <a:cubicBezTo>
                      <a:pt x="0" y="131041"/>
                      <a:pt x="131330" y="0"/>
                      <a:pt x="290309" y="0"/>
                    </a:cubicBezTo>
                    <a:close/>
                  </a:path>
                </a:pathLst>
              </a:custGeom>
              <a:solidFill>
                <a:schemeClr val="bg1"/>
              </a:solidFill>
              <a:ln w="7938" cap="flat">
                <a:noFill/>
                <a:prstDash val="solid"/>
                <a:miter lim="800000"/>
                <a:headEnd/>
                <a:tailEnd/>
              </a:ln>
            </p:spPr>
            <p:txBody>
              <a:bodyPr vert="horz" wrap="square" lIns="91427" tIns="45713" rIns="91427" bIns="45713" numCol="1" anchor="t" anchorCtr="0" compatLnSpc="1">
                <a:prstTxWarp prst="textNoShape">
                  <a:avLst/>
                </a:prstTxWarp>
                <a:noAutofit/>
              </a:bodyPr>
              <a:lstStyle/>
              <a:p>
                <a:pPr defTabSz="914225">
                  <a:defRPr/>
                </a:pPr>
                <a:endParaRPr lang="en-US" kern="0">
                  <a:solidFill>
                    <a:srgbClr val="1A1A1A"/>
                  </a:solidFill>
                  <a:latin typeface="Segoe UI"/>
                </a:endParaRPr>
              </a:p>
            </p:txBody>
          </p:sp>
          <p:sp>
            <p:nvSpPr>
              <p:cNvPr id="79" name="Rectangle 78">
                <a:extLst>
                  <a:ext uri="{FF2B5EF4-FFF2-40B4-BE49-F238E27FC236}">
                    <a16:creationId xmlns:a16="http://schemas.microsoft.com/office/drawing/2014/main" id="{D906EA5D-00CC-4CE8-B419-37E460C37036}"/>
                  </a:ext>
                </a:extLst>
              </p:cNvPr>
              <p:cNvSpPr>
                <a:spLocks noChangeArrowheads="1"/>
              </p:cNvSpPr>
              <p:nvPr/>
            </p:nvSpPr>
            <p:spPr bwMode="auto">
              <a:xfrm>
                <a:off x="3679828" y="2892556"/>
                <a:ext cx="108153" cy="22058"/>
              </a:xfrm>
              <a:prstGeom prst="rect">
                <a:avLst/>
              </a:prstGeom>
              <a:solidFill>
                <a:srgbClr val="D9D9D9"/>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0" name="Rectangle 79">
                <a:extLst>
                  <a:ext uri="{FF2B5EF4-FFF2-40B4-BE49-F238E27FC236}">
                    <a16:creationId xmlns:a16="http://schemas.microsoft.com/office/drawing/2014/main" id="{136E7930-C1C4-4D2B-BB3C-CAD427482BC7}"/>
                  </a:ext>
                </a:extLst>
              </p:cNvPr>
              <p:cNvSpPr>
                <a:spLocks noChangeArrowheads="1"/>
              </p:cNvSpPr>
              <p:nvPr/>
            </p:nvSpPr>
            <p:spPr bwMode="auto">
              <a:xfrm>
                <a:off x="3642828" y="2950190"/>
                <a:ext cx="145153" cy="22058"/>
              </a:xfrm>
              <a:prstGeom prst="rect">
                <a:avLst/>
              </a:prstGeom>
              <a:solidFill>
                <a:srgbClr val="D9D9D9"/>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1" name="Rectangle 80">
                <a:extLst>
                  <a:ext uri="{FF2B5EF4-FFF2-40B4-BE49-F238E27FC236}">
                    <a16:creationId xmlns:a16="http://schemas.microsoft.com/office/drawing/2014/main" id="{00D5509A-4B04-4757-A3B4-E7EB8ACD0F08}"/>
                  </a:ext>
                </a:extLst>
              </p:cNvPr>
              <p:cNvSpPr>
                <a:spLocks noChangeArrowheads="1"/>
              </p:cNvSpPr>
              <p:nvPr/>
            </p:nvSpPr>
            <p:spPr bwMode="auto">
              <a:xfrm>
                <a:off x="3721097" y="3008536"/>
                <a:ext cx="66884" cy="22058"/>
              </a:xfrm>
              <a:prstGeom prst="rect">
                <a:avLst/>
              </a:prstGeom>
              <a:solidFill>
                <a:srgbClr val="D9D9D9"/>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2" name="Oval 33">
                <a:extLst>
                  <a:ext uri="{FF2B5EF4-FFF2-40B4-BE49-F238E27FC236}">
                    <a16:creationId xmlns:a16="http://schemas.microsoft.com/office/drawing/2014/main" id="{B6E7F327-AD15-4821-B1D5-FF7A3CD7454F}"/>
                  </a:ext>
                </a:extLst>
              </p:cNvPr>
              <p:cNvSpPr>
                <a:spLocks noChangeArrowheads="1"/>
              </p:cNvSpPr>
              <p:nvPr/>
            </p:nvSpPr>
            <p:spPr bwMode="auto">
              <a:xfrm>
                <a:off x="3483444" y="2884018"/>
                <a:ext cx="27038" cy="27038"/>
              </a:xfrm>
              <a:prstGeom prst="ellipse">
                <a:avLst/>
              </a:prstGeom>
              <a:solidFill>
                <a:srgbClr val="005A9F"/>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3" name="Oval 34">
                <a:extLst>
                  <a:ext uri="{FF2B5EF4-FFF2-40B4-BE49-F238E27FC236}">
                    <a16:creationId xmlns:a16="http://schemas.microsoft.com/office/drawing/2014/main" id="{EF6B4B9B-925C-4EF8-8DD1-4E4C9BE080B4}"/>
                  </a:ext>
                </a:extLst>
              </p:cNvPr>
              <p:cNvSpPr>
                <a:spLocks noChangeArrowheads="1"/>
              </p:cNvSpPr>
              <p:nvPr/>
            </p:nvSpPr>
            <p:spPr bwMode="auto">
              <a:xfrm>
                <a:off x="3529694" y="2884018"/>
                <a:ext cx="27038" cy="27038"/>
              </a:xfrm>
              <a:prstGeom prst="ellipse">
                <a:avLst/>
              </a:prstGeom>
              <a:solidFill>
                <a:srgbClr val="005A9F"/>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4" name="Freeform 35">
                <a:extLst>
                  <a:ext uri="{FF2B5EF4-FFF2-40B4-BE49-F238E27FC236}">
                    <a16:creationId xmlns:a16="http://schemas.microsoft.com/office/drawing/2014/main" id="{EC2CA8BC-219F-45A2-AF08-176479DD3F78}"/>
                  </a:ext>
                </a:extLst>
              </p:cNvPr>
              <p:cNvSpPr>
                <a:spLocks/>
              </p:cNvSpPr>
              <p:nvPr/>
            </p:nvSpPr>
            <p:spPr bwMode="auto">
              <a:xfrm>
                <a:off x="3397348" y="2814287"/>
                <a:ext cx="102461" cy="168634"/>
              </a:xfrm>
              <a:custGeom>
                <a:avLst/>
                <a:gdLst>
                  <a:gd name="T0" fmla="*/ 89 w 106"/>
                  <a:gd name="T1" fmla="*/ 0 h 175"/>
                  <a:gd name="T2" fmla="*/ 7 w 106"/>
                  <a:gd name="T3" fmla="*/ 81 h 175"/>
                  <a:gd name="T4" fmla="*/ 7 w 106"/>
                  <a:gd name="T5" fmla="*/ 94 h 175"/>
                  <a:gd name="T6" fmla="*/ 89 w 106"/>
                  <a:gd name="T7" fmla="*/ 175 h 175"/>
                  <a:gd name="T8" fmla="*/ 106 w 106"/>
                  <a:gd name="T9" fmla="*/ 158 h 175"/>
                  <a:gd name="T10" fmla="*/ 34 w 106"/>
                  <a:gd name="T11" fmla="*/ 86 h 175"/>
                  <a:gd name="T12" fmla="*/ 106 w 106"/>
                  <a:gd name="T13" fmla="*/ 16 h 175"/>
                  <a:gd name="T14" fmla="*/ 89 w 106"/>
                  <a:gd name="T15" fmla="*/ 0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75">
                    <a:moveTo>
                      <a:pt x="89" y="0"/>
                    </a:moveTo>
                    <a:cubicBezTo>
                      <a:pt x="7" y="81"/>
                      <a:pt x="7" y="81"/>
                      <a:pt x="7" y="81"/>
                    </a:cubicBezTo>
                    <a:cubicBezTo>
                      <a:pt x="7" y="81"/>
                      <a:pt x="0" y="88"/>
                      <a:pt x="7" y="94"/>
                    </a:cubicBezTo>
                    <a:cubicBezTo>
                      <a:pt x="13" y="100"/>
                      <a:pt x="89" y="175"/>
                      <a:pt x="89" y="175"/>
                    </a:cubicBezTo>
                    <a:cubicBezTo>
                      <a:pt x="106" y="158"/>
                      <a:pt x="106" y="158"/>
                      <a:pt x="106" y="158"/>
                    </a:cubicBezTo>
                    <a:cubicBezTo>
                      <a:pt x="34" y="86"/>
                      <a:pt x="34" y="86"/>
                      <a:pt x="34" y="86"/>
                    </a:cubicBezTo>
                    <a:cubicBezTo>
                      <a:pt x="106" y="16"/>
                      <a:pt x="106" y="16"/>
                      <a:pt x="106" y="16"/>
                    </a:cubicBezTo>
                    <a:lnTo>
                      <a:pt x="89" y="0"/>
                    </a:lnTo>
                    <a:close/>
                  </a:path>
                </a:pathLst>
              </a:custGeom>
              <a:solidFill>
                <a:srgbClr val="005A9F"/>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5" name="Freeform 36">
                <a:extLst>
                  <a:ext uri="{FF2B5EF4-FFF2-40B4-BE49-F238E27FC236}">
                    <a16:creationId xmlns:a16="http://schemas.microsoft.com/office/drawing/2014/main" id="{DD516209-F549-475E-BFFB-CB8418E43BBE}"/>
                  </a:ext>
                </a:extLst>
              </p:cNvPr>
              <p:cNvSpPr>
                <a:spLocks/>
              </p:cNvSpPr>
              <p:nvPr/>
            </p:nvSpPr>
            <p:spPr bwMode="auto">
              <a:xfrm>
                <a:off x="3536098" y="2814287"/>
                <a:ext cx="103172" cy="168634"/>
              </a:xfrm>
              <a:custGeom>
                <a:avLst/>
                <a:gdLst>
                  <a:gd name="T0" fmla="*/ 17 w 106"/>
                  <a:gd name="T1" fmla="*/ 0 h 175"/>
                  <a:gd name="T2" fmla="*/ 99 w 106"/>
                  <a:gd name="T3" fmla="*/ 81 h 175"/>
                  <a:gd name="T4" fmla="*/ 99 w 106"/>
                  <a:gd name="T5" fmla="*/ 94 h 175"/>
                  <a:gd name="T6" fmla="*/ 17 w 106"/>
                  <a:gd name="T7" fmla="*/ 175 h 175"/>
                  <a:gd name="T8" fmla="*/ 0 w 106"/>
                  <a:gd name="T9" fmla="*/ 158 h 175"/>
                  <a:gd name="T10" fmla="*/ 72 w 106"/>
                  <a:gd name="T11" fmla="*/ 86 h 175"/>
                  <a:gd name="T12" fmla="*/ 0 w 106"/>
                  <a:gd name="T13" fmla="*/ 16 h 175"/>
                  <a:gd name="T14" fmla="*/ 17 w 106"/>
                  <a:gd name="T15" fmla="*/ 0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75">
                    <a:moveTo>
                      <a:pt x="17" y="0"/>
                    </a:moveTo>
                    <a:cubicBezTo>
                      <a:pt x="99" y="81"/>
                      <a:pt x="99" y="81"/>
                      <a:pt x="99" y="81"/>
                    </a:cubicBezTo>
                    <a:cubicBezTo>
                      <a:pt x="99" y="81"/>
                      <a:pt x="106" y="88"/>
                      <a:pt x="99" y="94"/>
                    </a:cubicBezTo>
                    <a:cubicBezTo>
                      <a:pt x="93" y="100"/>
                      <a:pt x="17" y="175"/>
                      <a:pt x="17" y="175"/>
                    </a:cubicBezTo>
                    <a:cubicBezTo>
                      <a:pt x="0" y="158"/>
                      <a:pt x="0" y="158"/>
                      <a:pt x="0" y="158"/>
                    </a:cubicBezTo>
                    <a:cubicBezTo>
                      <a:pt x="72" y="86"/>
                      <a:pt x="72" y="86"/>
                      <a:pt x="72" y="86"/>
                    </a:cubicBezTo>
                    <a:cubicBezTo>
                      <a:pt x="0" y="16"/>
                      <a:pt x="0" y="16"/>
                      <a:pt x="0" y="16"/>
                    </a:cubicBezTo>
                    <a:lnTo>
                      <a:pt x="17" y="0"/>
                    </a:lnTo>
                    <a:close/>
                  </a:path>
                </a:pathLst>
              </a:custGeom>
              <a:solidFill>
                <a:srgbClr val="005A9F"/>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grpSp>
      </p:grpSp>
      <p:grpSp>
        <p:nvGrpSpPr>
          <p:cNvPr id="3" name="Group 2">
            <a:extLst>
              <a:ext uri="{FF2B5EF4-FFF2-40B4-BE49-F238E27FC236}">
                <a16:creationId xmlns:a16="http://schemas.microsoft.com/office/drawing/2014/main" id="{9CEDD205-3FF8-45D9-9515-D67A9FA9BD84}"/>
              </a:ext>
            </a:extLst>
          </p:cNvPr>
          <p:cNvGrpSpPr/>
          <p:nvPr/>
        </p:nvGrpSpPr>
        <p:grpSpPr>
          <a:xfrm>
            <a:off x="8943445" y="3236121"/>
            <a:ext cx="981710" cy="972443"/>
            <a:chOff x="5468716" y="6021113"/>
            <a:chExt cx="1158327" cy="1158328"/>
          </a:xfrm>
        </p:grpSpPr>
        <p:sp>
          <p:nvSpPr>
            <p:cNvPr id="137" name="Oval 9">
              <a:extLst>
                <a:ext uri="{FF2B5EF4-FFF2-40B4-BE49-F238E27FC236}">
                  <a16:creationId xmlns:a16="http://schemas.microsoft.com/office/drawing/2014/main" id="{EC410C70-87EC-4C98-B21D-420E610D977A}"/>
                </a:ext>
              </a:extLst>
            </p:cNvPr>
            <p:cNvSpPr>
              <a:spLocks noChangeArrowheads="1"/>
            </p:cNvSpPr>
            <p:nvPr/>
          </p:nvSpPr>
          <p:spPr bwMode="auto">
            <a:xfrm>
              <a:off x="5468716" y="6021113"/>
              <a:ext cx="1158327" cy="1158328"/>
            </a:xfrm>
            <a:prstGeom prst="ellipse">
              <a:avLst/>
            </a:prstGeom>
            <a:solidFill>
              <a:srgbClr val="0078D7"/>
            </a:solidFill>
            <a:ln w="10795"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de-DE" sz="2000" kern="0">
                <a:solidFill>
                  <a:srgbClr val="0078D4"/>
                </a:solidFill>
                <a:latin typeface="Segoe UI Semilight"/>
              </a:endParaRPr>
            </a:p>
          </p:txBody>
        </p:sp>
        <p:sp>
          <p:nvSpPr>
            <p:cNvPr id="138" name="Freeform 6">
              <a:extLst>
                <a:ext uri="{FF2B5EF4-FFF2-40B4-BE49-F238E27FC236}">
                  <a16:creationId xmlns:a16="http://schemas.microsoft.com/office/drawing/2014/main" id="{7AF3E6DA-CB4C-4CCA-A7CE-3D5E05B1EE2B}"/>
                </a:ext>
              </a:extLst>
            </p:cNvPr>
            <p:cNvSpPr>
              <a:spLocks/>
            </p:cNvSpPr>
            <p:nvPr/>
          </p:nvSpPr>
          <p:spPr bwMode="auto">
            <a:xfrm>
              <a:off x="5981019" y="6721480"/>
              <a:ext cx="75918" cy="25519"/>
            </a:xfrm>
            <a:custGeom>
              <a:avLst/>
              <a:gdLst>
                <a:gd name="T0" fmla="*/ 0 w 57"/>
                <a:gd name="T1" fmla="*/ 19 h 19"/>
                <a:gd name="T2" fmla="*/ 0 w 57"/>
                <a:gd name="T3" fmla="*/ 14 h 19"/>
                <a:gd name="T4" fmla="*/ 15 w 57"/>
                <a:gd name="T5" fmla="*/ 0 h 19"/>
                <a:gd name="T6" fmla="*/ 57 w 57"/>
                <a:gd name="T7" fmla="*/ 0 h 19"/>
              </a:gdLst>
              <a:ahLst/>
              <a:cxnLst>
                <a:cxn ang="0">
                  <a:pos x="T0" y="T1"/>
                </a:cxn>
                <a:cxn ang="0">
                  <a:pos x="T2" y="T3"/>
                </a:cxn>
                <a:cxn ang="0">
                  <a:pos x="T4" y="T5"/>
                </a:cxn>
                <a:cxn ang="0">
                  <a:pos x="T6" y="T7"/>
                </a:cxn>
              </a:cxnLst>
              <a:rect l="0" t="0" r="r" b="b"/>
              <a:pathLst>
                <a:path w="57" h="19">
                  <a:moveTo>
                    <a:pt x="0" y="19"/>
                  </a:moveTo>
                  <a:cubicBezTo>
                    <a:pt x="0" y="14"/>
                    <a:pt x="0" y="14"/>
                    <a:pt x="0" y="14"/>
                  </a:cubicBezTo>
                  <a:cubicBezTo>
                    <a:pt x="0" y="6"/>
                    <a:pt x="6" y="0"/>
                    <a:pt x="15" y="0"/>
                  </a:cubicBezTo>
                  <a:cubicBezTo>
                    <a:pt x="57" y="0"/>
                    <a:pt x="57" y="0"/>
                    <a:pt x="57" y="0"/>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39" name="Freeform 7">
              <a:extLst>
                <a:ext uri="{FF2B5EF4-FFF2-40B4-BE49-F238E27FC236}">
                  <a16:creationId xmlns:a16="http://schemas.microsoft.com/office/drawing/2014/main" id="{089973CA-B7E3-4195-A6EE-34AB1520C8C8}"/>
                </a:ext>
              </a:extLst>
            </p:cNvPr>
            <p:cNvSpPr>
              <a:spLocks/>
            </p:cNvSpPr>
            <p:nvPr/>
          </p:nvSpPr>
          <p:spPr bwMode="auto">
            <a:xfrm>
              <a:off x="6193463" y="6579851"/>
              <a:ext cx="78470" cy="153750"/>
            </a:xfrm>
            <a:custGeom>
              <a:avLst/>
              <a:gdLst>
                <a:gd name="T0" fmla="*/ 0 w 59"/>
                <a:gd name="T1" fmla="*/ 0 h 115"/>
                <a:gd name="T2" fmla="*/ 0 w 59"/>
                <a:gd name="T3" fmla="*/ 62 h 115"/>
                <a:gd name="T4" fmla="*/ 15 w 59"/>
                <a:gd name="T5" fmla="*/ 77 h 115"/>
                <a:gd name="T6" fmla="*/ 45 w 59"/>
                <a:gd name="T7" fmla="*/ 77 h 115"/>
                <a:gd name="T8" fmla="*/ 59 w 59"/>
                <a:gd name="T9" fmla="*/ 91 h 115"/>
                <a:gd name="T10" fmla="*/ 59 w 59"/>
                <a:gd name="T11" fmla="*/ 115 h 115"/>
              </a:gdLst>
              <a:ahLst/>
              <a:cxnLst>
                <a:cxn ang="0">
                  <a:pos x="T0" y="T1"/>
                </a:cxn>
                <a:cxn ang="0">
                  <a:pos x="T2" y="T3"/>
                </a:cxn>
                <a:cxn ang="0">
                  <a:pos x="T4" y="T5"/>
                </a:cxn>
                <a:cxn ang="0">
                  <a:pos x="T6" y="T7"/>
                </a:cxn>
                <a:cxn ang="0">
                  <a:pos x="T8" y="T9"/>
                </a:cxn>
                <a:cxn ang="0">
                  <a:pos x="T10" y="T11"/>
                </a:cxn>
              </a:cxnLst>
              <a:rect l="0" t="0" r="r" b="b"/>
              <a:pathLst>
                <a:path w="59" h="115">
                  <a:moveTo>
                    <a:pt x="0" y="0"/>
                  </a:moveTo>
                  <a:cubicBezTo>
                    <a:pt x="0" y="62"/>
                    <a:pt x="0" y="62"/>
                    <a:pt x="0" y="62"/>
                  </a:cubicBezTo>
                  <a:cubicBezTo>
                    <a:pt x="0" y="70"/>
                    <a:pt x="7" y="77"/>
                    <a:pt x="15" y="77"/>
                  </a:cubicBezTo>
                  <a:cubicBezTo>
                    <a:pt x="45" y="77"/>
                    <a:pt x="45" y="77"/>
                    <a:pt x="45" y="77"/>
                  </a:cubicBezTo>
                  <a:cubicBezTo>
                    <a:pt x="53" y="77"/>
                    <a:pt x="59" y="83"/>
                    <a:pt x="59" y="91"/>
                  </a:cubicBezTo>
                  <a:cubicBezTo>
                    <a:pt x="59" y="115"/>
                    <a:pt x="59" y="115"/>
                    <a:pt x="59" y="115"/>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0" name="Freeform 8">
              <a:extLst>
                <a:ext uri="{FF2B5EF4-FFF2-40B4-BE49-F238E27FC236}">
                  <a16:creationId xmlns:a16="http://schemas.microsoft.com/office/drawing/2014/main" id="{40A3E175-82D3-4031-97A9-66DAA2E86A3E}"/>
                </a:ext>
              </a:extLst>
            </p:cNvPr>
            <p:cNvSpPr>
              <a:spLocks/>
            </p:cNvSpPr>
            <p:nvPr/>
          </p:nvSpPr>
          <p:spPr bwMode="auto">
            <a:xfrm>
              <a:off x="6221533" y="6456086"/>
              <a:ext cx="107179" cy="46572"/>
            </a:xfrm>
            <a:custGeom>
              <a:avLst/>
              <a:gdLst>
                <a:gd name="T0" fmla="*/ 0 w 80"/>
                <a:gd name="T1" fmla="*/ 35 h 35"/>
                <a:gd name="T2" fmla="*/ 69 w 80"/>
                <a:gd name="T3" fmla="*/ 35 h 35"/>
                <a:gd name="T4" fmla="*/ 80 w 80"/>
                <a:gd name="T5" fmla="*/ 23 h 35"/>
                <a:gd name="T6" fmla="*/ 80 w 80"/>
                <a:gd name="T7" fmla="*/ 0 h 35"/>
              </a:gdLst>
              <a:ahLst/>
              <a:cxnLst>
                <a:cxn ang="0">
                  <a:pos x="T0" y="T1"/>
                </a:cxn>
                <a:cxn ang="0">
                  <a:pos x="T2" y="T3"/>
                </a:cxn>
                <a:cxn ang="0">
                  <a:pos x="T4" y="T5"/>
                </a:cxn>
                <a:cxn ang="0">
                  <a:pos x="T6" y="T7"/>
                </a:cxn>
              </a:cxnLst>
              <a:rect l="0" t="0" r="r" b="b"/>
              <a:pathLst>
                <a:path w="80" h="35">
                  <a:moveTo>
                    <a:pt x="0" y="35"/>
                  </a:moveTo>
                  <a:cubicBezTo>
                    <a:pt x="69" y="35"/>
                    <a:pt x="69" y="35"/>
                    <a:pt x="69" y="35"/>
                  </a:cubicBezTo>
                  <a:cubicBezTo>
                    <a:pt x="75" y="35"/>
                    <a:pt x="80" y="30"/>
                    <a:pt x="80" y="23"/>
                  </a:cubicBezTo>
                  <a:cubicBezTo>
                    <a:pt x="80" y="0"/>
                    <a:pt x="80" y="0"/>
                    <a:pt x="80" y="0"/>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1" name="Oval 9">
              <a:extLst>
                <a:ext uri="{FF2B5EF4-FFF2-40B4-BE49-F238E27FC236}">
                  <a16:creationId xmlns:a16="http://schemas.microsoft.com/office/drawing/2014/main" id="{90DFCEBC-F008-41C2-B4C0-3D68C4E28E19}"/>
                </a:ext>
              </a:extLst>
            </p:cNvPr>
            <p:cNvSpPr>
              <a:spLocks noChangeArrowheads="1"/>
            </p:cNvSpPr>
            <p:nvPr/>
          </p:nvSpPr>
          <p:spPr bwMode="auto">
            <a:xfrm>
              <a:off x="5949759" y="6745722"/>
              <a:ext cx="61883" cy="61883"/>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2" name="Oval 11">
              <a:extLst>
                <a:ext uri="{FF2B5EF4-FFF2-40B4-BE49-F238E27FC236}">
                  <a16:creationId xmlns:a16="http://schemas.microsoft.com/office/drawing/2014/main" id="{9A1083B6-9C56-410E-980D-BC9F1355DDC0}"/>
                </a:ext>
              </a:extLst>
            </p:cNvPr>
            <p:cNvSpPr>
              <a:spLocks noChangeArrowheads="1"/>
            </p:cNvSpPr>
            <p:nvPr/>
          </p:nvSpPr>
          <p:spPr bwMode="auto">
            <a:xfrm>
              <a:off x="6241310" y="6733601"/>
              <a:ext cx="61883" cy="61883"/>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3" name="Oval 12">
              <a:extLst>
                <a:ext uri="{FF2B5EF4-FFF2-40B4-BE49-F238E27FC236}">
                  <a16:creationId xmlns:a16="http://schemas.microsoft.com/office/drawing/2014/main" id="{3D2486D4-E721-48FE-8410-BD3A07CF1D51}"/>
                </a:ext>
              </a:extLst>
            </p:cNvPr>
            <p:cNvSpPr>
              <a:spLocks noChangeArrowheads="1"/>
            </p:cNvSpPr>
            <p:nvPr/>
          </p:nvSpPr>
          <p:spPr bwMode="auto">
            <a:xfrm>
              <a:off x="6297451" y="6394203"/>
              <a:ext cx="61883" cy="61883"/>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4" name="Freeform 5">
              <a:extLst>
                <a:ext uri="{FF2B5EF4-FFF2-40B4-BE49-F238E27FC236}">
                  <a16:creationId xmlns:a16="http://schemas.microsoft.com/office/drawing/2014/main" id="{F6C77C85-B438-4767-99A3-6BA4F4999262}"/>
                </a:ext>
              </a:extLst>
            </p:cNvPr>
            <p:cNvSpPr>
              <a:spLocks/>
            </p:cNvSpPr>
            <p:nvPr/>
          </p:nvSpPr>
          <p:spPr bwMode="auto">
            <a:xfrm>
              <a:off x="6056938" y="6640458"/>
              <a:ext cx="54865" cy="213719"/>
            </a:xfrm>
            <a:custGeom>
              <a:avLst/>
              <a:gdLst>
                <a:gd name="T0" fmla="*/ 0 w 41"/>
                <a:gd name="T1" fmla="*/ 0 h 160"/>
                <a:gd name="T2" fmla="*/ 0 w 41"/>
                <a:gd name="T3" fmla="*/ 145 h 160"/>
                <a:gd name="T4" fmla="*/ 15 w 41"/>
                <a:gd name="T5" fmla="*/ 160 h 160"/>
                <a:gd name="T6" fmla="*/ 41 w 41"/>
                <a:gd name="T7" fmla="*/ 160 h 160"/>
              </a:gdLst>
              <a:ahLst/>
              <a:cxnLst>
                <a:cxn ang="0">
                  <a:pos x="T0" y="T1"/>
                </a:cxn>
                <a:cxn ang="0">
                  <a:pos x="T2" y="T3"/>
                </a:cxn>
                <a:cxn ang="0">
                  <a:pos x="T4" y="T5"/>
                </a:cxn>
                <a:cxn ang="0">
                  <a:pos x="T6" y="T7"/>
                </a:cxn>
              </a:cxnLst>
              <a:rect l="0" t="0" r="r" b="b"/>
              <a:pathLst>
                <a:path w="41" h="160">
                  <a:moveTo>
                    <a:pt x="0" y="0"/>
                  </a:moveTo>
                  <a:cubicBezTo>
                    <a:pt x="0" y="145"/>
                    <a:pt x="0" y="145"/>
                    <a:pt x="0" y="145"/>
                  </a:cubicBezTo>
                  <a:cubicBezTo>
                    <a:pt x="0" y="154"/>
                    <a:pt x="6" y="160"/>
                    <a:pt x="15" y="160"/>
                  </a:cubicBezTo>
                  <a:cubicBezTo>
                    <a:pt x="41" y="160"/>
                    <a:pt x="41" y="160"/>
                    <a:pt x="41" y="160"/>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5" name="Oval 10">
              <a:extLst>
                <a:ext uri="{FF2B5EF4-FFF2-40B4-BE49-F238E27FC236}">
                  <a16:creationId xmlns:a16="http://schemas.microsoft.com/office/drawing/2014/main" id="{97C14A75-2B3C-4D41-8500-0A030524DDEE}"/>
                </a:ext>
              </a:extLst>
            </p:cNvPr>
            <p:cNvSpPr>
              <a:spLocks noChangeArrowheads="1"/>
            </p:cNvSpPr>
            <p:nvPr/>
          </p:nvSpPr>
          <p:spPr bwMode="auto">
            <a:xfrm>
              <a:off x="6111803" y="6823554"/>
              <a:ext cx="61245" cy="61245"/>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grpSp>
          <p:nvGrpSpPr>
            <p:cNvPr id="146" name="Magnifying_Glass">
              <a:extLst>
                <a:ext uri="{FF2B5EF4-FFF2-40B4-BE49-F238E27FC236}">
                  <a16:creationId xmlns:a16="http://schemas.microsoft.com/office/drawing/2014/main" id="{F6290101-5A29-43F1-B176-104533BA7924}"/>
                </a:ext>
              </a:extLst>
            </p:cNvPr>
            <p:cNvGrpSpPr/>
            <p:nvPr/>
          </p:nvGrpSpPr>
          <p:grpSpPr>
            <a:xfrm flipH="1">
              <a:off x="5690450" y="6269810"/>
              <a:ext cx="562017" cy="562017"/>
              <a:chOff x="5741782" y="1706805"/>
              <a:chExt cx="657225" cy="657225"/>
            </a:xfrm>
          </p:grpSpPr>
          <p:sp>
            <p:nvSpPr>
              <p:cNvPr id="147" name="Freeform: Shape 146">
                <a:extLst>
                  <a:ext uri="{FF2B5EF4-FFF2-40B4-BE49-F238E27FC236}">
                    <a16:creationId xmlns:a16="http://schemas.microsoft.com/office/drawing/2014/main" id="{F1A29348-42FF-40E2-93C5-45EECCA66E7F}"/>
                  </a:ext>
                </a:extLst>
              </p:cNvPr>
              <p:cNvSpPr/>
              <p:nvPr/>
            </p:nvSpPr>
            <p:spPr>
              <a:xfrm>
                <a:off x="5769524" y="1733237"/>
                <a:ext cx="390525" cy="390525"/>
              </a:xfrm>
              <a:custGeom>
                <a:avLst/>
                <a:gdLst/>
                <a:ahLst/>
                <a:cxnLst/>
                <a:rect l="0" t="0" r="0" b="0"/>
                <a:pathLst>
                  <a:path w="390525" h="390525">
                    <a:moveTo>
                      <a:pt x="390049" y="198596"/>
                    </a:moveTo>
                    <a:cubicBezTo>
                      <a:pt x="390049" y="304333"/>
                      <a:pt x="304333" y="390049"/>
                      <a:pt x="198596" y="390049"/>
                    </a:cubicBezTo>
                    <a:cubicBezTo>
                      <a:pt x="92860" y="390049"/>
                      <a:pt x="7144" y="304333"/>
                      <a:pt x="7144" y="198596"/>
                    </a:cubicBezTo>
                    <a:cubicBezTo>
                      <a:pt x="7144" y="92860"/>
                      <a:pt x="92860" y="7144"/>
                      <a:pt x="198596" y="7144"/>
                    </a:cubicBezTo>
                    <a:cubicBezTo>
                      <a:pt x="304333" y="7144"/>
                      <a:pt x="390049" y="92860"/>
                      <a:pt x="390049" y="198596"/>
                    </a:cubicBezTo>
                    <a:close/>
                  </a:path>
                </a:pathLst>
              </a:custGeom>
              <a:solidFill>
                <a:schemeClr val="bg1">
                  <a:lumMod val="85000"/>
                </a:schemeClr>
              </a:solidFill>
              <a:ln w="9525" cap="flat">
                <a:noFill/>
                <a:prstDash val="solid"/>
                <a:miter/>
              </a:ln>
            </p:spPr>
            <p:txBody>
              <a:bodyPr/>
              <a:lstStyle/>
              <a:p>
                <a:pPr defTabSz="914192">
                  <a:defRPr/>
                </a:pPr>
                <a:endParaRPr lang="en-US" sz="1765">
                  <a:solidFill>
                    <a:srgbClr val="1A1A1A"/>
                  </a:solidFill>
                  <a:latin typeface="Segoe UI"/>
                </a:endParaRPr>
              </a:p>
            </p:txBody>
          </p:sp>
          <p:sp>
            <p:nvSpPr>
              <p:cNvPr id="161" name="Freeform: Shape 160">
                <a:extLst>
                  <a:ext uri="{FF2B5EF4-FFF2-40B4-BE49-F238E27FC236}">
                    <a16:creationId xmlns:a16="http://schemas.microsoft.com/office/drawing/2014/main" id="{8705D8FF-8D0E-4438-A8F6-14E2934B9101}"/>
                  </a:ext>
                </a:extLst>
              </p:cNvPr>
              <p:cNvSpPr/>
              <p:nvPr/>
            </p:nvSpPr>
            <p:spPr>
              <a:xfrm>
                <a:off x="5741782" y="1706805"/>
                <a:ext cx="657225" cy="657225"/>
              </a:xfrm>
              <a:custGeom>
                <a:avLst/>
                <a:gdLst/>
                <a:ahLst/>
                <a:cxnLst/>
                <a:rect l="0" t="0" r="0" b="0"/>
                <a:pathLst>
                  <a:path w="657225" h="657225">
                    <a:moveTo>
                      <a:pt x="649248" y="579358"/>
                    </a:moveTo>
                    <a:lnTo>
                      <a:pt x="464463" y="395526"/>
                    </a:lnTo>
                    <a:cubicBezTo>
                      <a:pt x="459701" y="390763"/>
                      <a:pt x="453033" y="390763"/>
                      <a:pt x="448271" y="395526"/>
                    </a:cubicBezTo>
                    <a:lnTo>
                      <a:pt x="439698" y="404098"/>
                    </a:lnTo>
                    <a:lnTo>
                      <a:pt x="395883" y="360283"/>
                    </a:lnTo>
                    <a:cubicBezTo>
                      <a:pt x="464463" y="274558"/>
                      <a:pt x="458748" y="149781"/>
                      <a:pt x="379691" y="70723"/>
                    </a:cubicBezTo>
                    <a:cubicBezTo>
                      <a:pt x="294918" y="-14049"/>
                      <a:pt x="156806" y="-14049"/>
                      <a:pt x="71081" y="70723"/>
                    </a:cubicBezTo>
                    <a:cubicBezTo>
                      <a:pt x="-14644" y="155496"/>
                      <a:pt x="-13692" y="293608"/>
                      <a:pt x="71081" y="379333"/>
                    </a:cubicBezTo>
                    <a:cubicBezTo>
                      <a:pt x="150138" y="458391"/>
                      <a:pt x="274916" y="464106"/>
                      <a:pt x="360641" y="395526"/>
                    </a:cubicBezTo>
                    <a:lnTo>
                      <a:pt x="404456" y="439341"/>
                    </a:lnTo>
                    <a:lnTo>
                      <a:pt x="395883" y="447913"/>
                    </a:lnTo>
                    <a:cubicBezTo>
                      <a:pt x="391121" y="452676"/>
                      <a:pt x="391121" y="459343"/>
                      <a:pt x="395883" y="464106"/>
                    </a:cubicBezTo>
                    <a:lnTo>
                      <a:pt x="579716" y="647938"/>
                    </a:lnTo>
                    <a:cubicBezTo>
                      <a:pt x="584478" y="652701"/>
                      <a:pt x="591146" y="652701"/>
                      <a:pt x="595908" y="647938"/>
                    </a:cubicBezTo>
                    <a:lnTo>
                      <a:pt x="647343" y="596503"/>
                    </a:lnTo>
                    <a:cubicBezTo>
                      <a:pt x="653058" y="591741"/>
                      <a:pt x="653058" y="584121"/>
                      <a:pt x="649248" y="579358"/>
                    </a:cubicBezTo>
                    <a:close/>
                    <a:moveTo>
                      <a:pt x="104418" y="346948"/>
                    </a:moveTo>
                    <a:cubicBezTo>
                      <a:pt x="36791" y="279321"/>
                      <a:pt x="36791" y="170736"/>
                      <a:pt x="104418" y="103108"/>
                    </a:cubicBezTo>
                    <a:cubicBezTo>
                      <a:pt x="172046" y="35481"/>
                      <a:pt x="280631" y="35481"/>
                      <a:pt x="348258" y="103108"/>
                    </a:cubicBezTo>
                    <a:cubicBezTo>
                      <a:pt x="415886" y="170736"/>
                      <a:pt x="415886" y="279321"/>
                      <a:pt x="348258" y="346948"/>
                    </a:cubicBezTo>
                    <a:cubicBezTo>
                      <a:pt x="280631" y="414576"/>
                      <a:pt x="172046" y="414576"/>
                      <a:pt x="104418" y="346948"/>
                    </a:cubicBezTo>
                    <a:close/>
                  </a:path>
                </a:pathLst>
              </a:custGeom>
              <a:solidFill>
                <a:srgbClr val="005A9F"/>
              </a:solidFill>
              <a:ln w="9525" cap="flat">
                <a:noFill/>
                <a:prstDash val="solid"/>
                <a:miter/>
              </a:ln>
            </p:spPr>
            <p:txBody>
              <a:bodyPr/>
              <a:lstStyle/>
              <a:p>
                <a:pPr defTabSz="914192">
                  <a:defRPr/>
                </a:pPr>
                <a:endParaRPr lang="en-US" sz="1765">
                  <a:solidFill>
                    <a:srgbClr val="1A1A1A"/>
                  </a:solidFill>
                  <a:latin typeface="Segoe UI"/>
                </a:endParaRPr>
              </a:p>
            </p:txBody>
          </p:sp>
          <p:sp>
            <p:nvSpPr>
              <p:cNvPr id="163" name="Freeform: Shape 162">
                <a:extLst>
                  <a:ext uri="{FF2B5EF4-FFF2-40B4-BE49-F238E27FC236}">
                    <a16:creationId xmlns:a16="http://schemas.microsoft.com/office/drawing/2014/main" id="{9AD3E42B-EBAE-4CCE-A290-C3D2E149E383}"/>
                  </a:ext>
                </a:extLst>
              </p:cNvPr>
              <p:cNvSpPr/>
              <p:nvPr/>
            </p:nvSpPr>
            <p:spPr>
              <a:xfrm>
                <a:off x="5913352" y="1788482"/>
                <a:ext cx="104775" cy="104775"/>
              </a:xfrm>
              <a:custGeom>
                <a:avLst/>
                <a:gdLst/>
                <a:ahLst/>
                <a:cxnLst/>
                <a:rect l="0" t="0" r="0" b="0"/>
                <a:pathLst>
                  <a:path w="104775" h="104775">
                    <a:moveTo>
                      <a:pt x="98584" y="52864"/>
                    </a:moveTo>
                    <a:cubicBezTo>
                      <a:pt x="98584" y="78114"/>
                      <a:pt x="78114" y="98584"/>
                      <a:pt x="52864" y="98584"/>
                    </a:cubicBezTo>
                    <a:cubicBezTo>
                      <a:pt x="27613" y="98584"/>
                      <a:pt x="7144" y="78114"/>
                      <a:pt x="7144" y="52864"/>
                    </a:cubicBezTo>
                    <a:cubicBezTo>
                      <a:pt x="7144" y="27613"/>
                      <a:pt x="27613" y="7144"/>
                      <a:pt x="52864" y="7144"/>
                    </a:cubicBezTo>
                    <a:cubicBezTo>
                      <a:pt x="78114" y="7144"/>
                      <a:pt x="98584" y="27613"/>
                      <a:pt x="98584" y="52864"/>
                    </a:cubicBezTo>
                    <a:close/>
                  </a:path>
                </a:pathLst>
              </a:custGeom>
              <a:solidFill>
                <a:srgbClr val="FFFFFF"/>
              </a:solidFill>
              <a:ln w="9525" cap="flat">
                <a:noFill/>
                <a:prstDash val="solid"/>
                <a:miter/>
              </a:ln>
            </p:spPr>
            <p:txBody>
              <a:bodyPr/>
              <a:lstStyle/>
              <a:p>
                <a:pPr defTabSz="914192">
                  <a:defRPr/>
                </a:pPr>
                <a:endParaRPr lang="en-US" sz="1765">
                  <a:solidFill>
                    <a:srgbClr val="1A1A1A"/>
                  </a:solidFill>
                  <a:latin typeface="Segoe UI"/>
                </a:endParaRPr>
              </a:p>
            </p:txBody>
          </p:sp>
          <p:sp>
            <p:nvSpPr>
              <p:cNvPr id="164" name="Freeform: Shape 163">
                <a:extLst>
                  <a:ext uri="{FF2B5EF4-FFF2-40B4-BE49-F238E27FC236}">
                    <a16:creationId xmlns:a16="http://schemas.microsoft.com/office/drawing/2014/main" id="{E96F46A6-CB14-4B5C-8F3B-5160F1DEC859}"/>
                  </a:ext>
                </a:extLst>
              </p:cNvPr>
              <p:cNvSpPr/>
              <p:nvPr/>
            </p:nvSpPr>
            <p:spPr>
              <a:xfrm>
                <a:off x="6128617" y="2121857"/>
                <a:ext cx="266700" cy="238125"/>
              </a:xfrm>
              <a:custGeom>
                <a:avLst/>
                <a:gdLst/>
                <a:ahLst/>
                <a:cxnLst/>
                <a:rect l="0" t="0" r="0" b="0"/>
                <a:pathLst>
                  <a:path w="266700" h="238125">
                    <a:moveTo>
                      <a:pt x="10001" y="32861"/>
                    </a:moveTo>
                    <a:lnTo>
                      <a:pt x="35719" y="7144"/>
                    </a:lnTo>
                    <a:lnTo>
                      <a:pt x="214789" y="186214"/>
                    </a:lnTo>
                    <a:cubicBezTo>
                      <a:pt x="216694" y="188119"/>
                      <a:pt x="219551" y="188119"/>
                      <a:pt x="221456" y="186214"/>
                    </a:cubicBezTo>
                    <a:lnTo>
                      <a:pt x="251936" y="155734"/>
                    </a:lnTo>
                    <a:lnTo>
                      <a:pt x="261461" y="165259"/>
                    </a:lnTo>
                    <a:cubicBezTo>
                      <a:pt x="265271" y="169069"/>
                      <a:pt x="265271" y="175736"/>
                      <a:pt x="261461" y="180499"/>
                    </a:cubicBezTo>
                    <a:lnTo>
                      <a:pt x="208121" y="233839"/>
                    </a:lnTo>
                    <a:cubicBezTo>
                      <a:pt x="204311" y="237649"/>
                      <a:pt x="197644" y="237649"/>
                      <a:pt x="192881" y="233839"/>
                    </a:cubicBezTo>
                    <a:lnTo>
                      <a:pt x="10001" y="48101"/>
                    </a:lnTo>
                    <a:cubicBezTo>
                      <a:pt x="6191" y="44291"/>
                      <a:pt x="6191" y="36671"/>
                      <a:pt x="10001" y="32861"/>
                    </a:cubicBezTo>
                    <a:close/>
                  </a:path>
                </a:pathLst>
              </a:custGeom>
              <a:solidFill>
                <a:srgbClr val="163E6A"/>
              </a:solidFill>
              <a:ln w="9525" cap="flat">
                <a:noFill/>
                <a:prstDash val="solid"/>
                <a:miter/>
              </a:ln>
            </p:spPr>
            <p:txBody>
              <a:bodyPr/>
              <a:lstStyle/>
              <a:p>
                <a:pPr defTabSz="914192">
                  <a:defRPr/>
                </a:pPr>
                <a:endParaRPr lang="en-US" sz="1765">
                  <a:solidFill>
                    <a:srgbClr val="1A1A1A"/>
                  </a:solidFill>
                  <a:latin typeface="Segoe UI"/>
                </a:endParaRPr>
              </a:p>
            </p:txBody>
          </p:sp>
        </p:grpSp>
      </p:grpSp>
      <p:grpSp>
        <p:nvGrpSpPr>
          <p:cNvPr id="5" name="Group 4">
            <a:extLst>
              <a:ext uri="{FF2B5EF4-FFF2-40B4-BE49-F238E27FC236}">
                <a16:creationId xmlns:a16="http://schemas.microsoft.com/office/drawing/2014/main" id="{9FE3CFAE-A582-4034-943A-0EE702EA61DF}"/>
              </a:ext>
            </a:extLst>
          </p:cNvPr>
          <p:cNvGrpSpPr/>
          <p:nvPr/>
        </p:nvGrpSpPr>
        <p:grpSpPr>
          <a:xfrm>
            <a:off x="5605147" y="3228505"/>
            <a:ext cx="981710" cy="944577"/>
            <a:chOff x="5605076" y="3228477"/>
            <a:chExt cx="981849" cy="944711"/>
          </a:xfrm>
        </p:grpSpPr>
        <p:sp>
          <p:nvSpPr>
            <p:cNvPr id="165" name="Oval 9">
              <a:extLst>
                <a:ext uri="{FF2B5EF4-FFF2-40B4-BE49-F238E27FC236}">
                  <a16:creationId xmlns:a16="http://schemas.microsoft.com/office/drawing/2014/main" id="{BD01BF5A-5952-4916-BAD1-8B62B1C800DB}"/>
                </a:ext>
              </a:extLst>
            </p:cNvPr>
            <p:cNvSpPr>
              <a:spLocks noChangeArrowheads="1"/>
            </p:cNvSpPr>
            <p:nvPr/>
          </p:nvSpPr>
          <p:spPr bwMode="auto">
            <a:xfrm>
              <a:off x="5605076" y="3228477"/>
              <a:ext cx="981849" cy="944711"/>
            </a:xfrm>
            <a:prstGeom prst="ellipse">
              <a:avLst/>
            </a:prstGeom>
            <a:solidFill>
              <a:srgbClr val="0078D7"/>
            </a:solidFill>
            <a:ln w="10795" cap="flat" cmpd="sng" algn="ctr">
              <a:noFill/>
              <a:prstDash val="soli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de-DE" sz="2000" kern="0">
                <a:solidFill>
                  <a:srgbClr val="0078D4"/>
                </a:solidFill>
                <a:latin typeface="Segoe UI Semilight"/>
              </a:endParaRPr>
            </a:p>
          </p:txBody>
        </p:sp>
        <p:grpSp>
          <p:nvGrpSpPr>
            <p:cNvPr id="166" name="Group 30">
              <a:extLst>
                <a:ext uri="{FF2B5EF4-FFF2-40B4-BE49-F238E27FC236}">
                  <a16:creationId xmlns:a16="http://schemas.microsoft.com/office/drawing/2014/main" id="{F29C8C81-1445-4502-A068-7DF6E2E5EC70}"/>
                </a:ext>
              </a:extLst>
            </p:cNvPr>
            <p:cNvGrpSpPr>
              <a:grpSpLocks noChangeAspect="1"/>
            </p:cNvGrpSpPr>
            <p:nvPr/>
          </p:nvGrpSpPr>
          <p:grpSpPr bwMode="auto">
            <a:xfrm>
              <a:off x="5825227" y="3487459"/>
              <a:ext cx="541546" cy="437907"/>
              <a:chOff x="3469" y="1860"/>
              <a:chExt cx="742" cy="600"/>
            </a:xfrm>
            <a:solidFill>
              <a:schemeClr val="bg1"/>
            </a:solidFill>
          </p:grpSpPr>
          <p:sp>
            <p:nvSpPr>
              <p:cNvPr id="167" name="Freeform 31">
                <a:extLst>
                  <a:ext uri="{FF2B5EF4-FFF2-40B4-BE49-F238E27FC236}">
                    <a16:creationId xmlns:a16="http://schemas.microsoft.com/office/drawing/2014/main" id="{FA8F903D-79E1-4B48-B619-28BFF604EF86}"/>
                  </a:ext>
                </a:extLst>
              </p:cNvPr>
              <p:cNvSpPr>
                <a:spLocks/>
              </p:cNvSpPr>
              <p:nvPr/>
            </p:nvSpPr>
            <p:spPr bwMode="auto">
              <a:xfrm>
                <a:off x="3662" y="1906"/>
                <a:ext cx="375" cy="508"/>
              </a:xfrm>
              <a:custGeom>
                <a:avLst/>
                <a:gdLst>
                  <a:gd name="T0" fmla="*/ 186 w 375"/>
                  <a:gd name="T1" fmla="*/ 508 h 508"/>
                  <a:gd name="T2" fmla="*/ 0 w 375"/>
                  <a:gd name="T3" fmla="*/ 204 h 508"/>
                  <a:gd name="T4" fmla="*/ 16 w 375"/>
                  <a:gd name="T5" fmla="*/ 195 h 508"/>
                  <a:gd name="T6" fmla="*/ 168 w 375"/>
                  <a:gd name="T7" fmla="*/ 444 h 508"/>
                  <a:gd name="T8" fmla="*/ 168 w 375"/>
                  <a:gd name="T9" fmla="*/ 0 h 508"/>
                  <a:gd name="T10" fmla="*/ 375 w 375"/>
                  <a:gd name="T11" fmla="*/ 192 h 508"/>
                  <a:gd name="T12" fmla="*/ 365 w 375"/>
                  <a:gd name="T13" fmla="*/ 206 h 508"/>
                  <a:gd name="T14" fmla="*/ 186 w 375"/>
                  <a:gd name="T15" fmla="*/ 41 h 508"/>
                  <a:gd name="T16" fmla="*/ 186 w 375"/>
                  <a:gd name="T17" fmla="*/ 50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508">
                    <a:moveTo>
                      <a:pt x="186" y="508"/>
                    </a:moveTo>
                    <a:lnTo>
                      <a:pt x="0" y="204"/>
                    </a:lnTo>
                    <a:lnTo>
                      <a:pt x="16" y="195"/>
                    </a:lnTo>
                    <a:lnTo>
                      <a:pt x="168" y="444"/>
                    </a:lnTo>
                    <a:lnTo>
                      <a:pt x="168" y="0"/>
                    </a:lnTo>
                    <a:lnTo>
                      <a:pt x="375" y="192"/>
                    </a:lnTo>
                    <a:lnTo>
                      <a:pt x="365" y="206"/>
                    </a:lnTo>
                    <a:lnTo>
                      <a:pt x="186" y="41"/>
                    </a:lnTo>
                    <a:lnTo>
                      <a:pt x="186" y="50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68" name="Freeform 32">
                <a:extLst>
                  <a:ext uri="{FF2B5EF4-FFF2-40B4-BE49-F238E27FC236}">
                    <a16:creationId xmlns:a16="http://schemas.microsoft.com/office/drawing/2014/main" id="{5163E9A5-D4D7-46F3-A68A-31DBCD0120CB}"/>
                  </a:ext>
                </a:extLst>
              </p:cNvPr>
              <p:cNvSpPr>
                <a:spLocks/>
              </p:cNvSpPr>
              <p:nvPr/>
            </p:nvSpPr>
            <p:spPr bwMode="auto">
              <a:xfrm>
                <a:off x="3536" y="2098"/>
                <a:ext cx="501" cy="298"/>
              </a:xfrm>
              <a:custGeom>
                <a:avLst/>
                <a:gdLst>
                  <a:gd name="T0" fmla="*/ 9 w 501"/>
                  <a:gd name="T1" fmla="*/ 298 h 298"/>
                  <a:gd name="T2" fmla="*/ 0 w 501"/>
                  <a:gd name="T3" fmla="*/ 282 h 298"/>
                  <a:gd name="T4" fmla="*/ 493 w 501"/>
                  <a:gd name="T5" fmla="*/ 0 h 298"/>
                  <a:gd name="T6" fmla="*/ 501 w 501"/>
                  <a:gd name="T7" fmla="*/ 14 h 298"/>
                  <a:gd name="T8" fmla="*/ 9 w 501"/>
                  <a:gd name="T9" fmla="*/ 298 h 298"/>
                </a:gdLst>
                <a:ahLst/>
                <a:cxnLst>
                  <a:cxn ang="0">
                    <a:pos x="T0" y="T1"/>
                  </a:cxn>
                  <a:cxn ang="0">
                    <a:pos x="T2" y="T3"/>
                  </a:cxn>
                  <a:cxn ang="0">
                    <a:pos x="T4" y="T5"/>
                  </a:cxn>
                  <a:cxn ang="0">
                    <a:pos x="T6" y="T7"/>
                  </a:cxn>
                  <a:cxn ang="0">
                    <a:pos x="T8" y="T9"/>
                  </a:cxn>
                </a:cxnLst>
                <a:rect l="0" t="0" r="r" b="b"/>
                <a:pathLst>
                  <a:path w="501" h="298">
                    <a:moveTo>
                      <a:pt x="9" y="298"/>
                    </a:moveTo>
                    <a:lnTo>
                      <a:pt x="0" y="282"/>
                    </a:lnTo>
                    <a:lnTo>
                      <a:pt x="493" y="0"/>
                    </a:lnTo>
                    <a:lnTo>
                      <a:pt x="501" y="14"/>
                    </a:lnTo>
                    <a:lnTo>
                      <a:pt x="9" y="2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69" name="Freeform 33">
                <a:extLst>
                  <a:ext uri="{FF2B5EF4-FFF2-40B4-BE49-F238E27FC236}">
                    <a16:creationId xmlns:a16="http://schemas.microsoft.com/office/drawing/2014/main" id="{933F7354-1A4F-4F3A-A729-897D80E3E614}"/>
                  </a:ext>
                </a:extLst>
              </p:cNvPr>
              <p:cNvSpPr>
                <a:spLocks/>
              </p:cNvSpPr>
              <p:nvPr/>
            </p:nvSpPr>
            <p:spPr bwMode="auto">
              <a:xfrm>
                <a:off x="3533" y="2096"/>
                <a:ext cx="614" cy="295"/>
              </a:xfrm>
              <a:custGeom>
                <a:avLst/>
                <a:gdLst>
                  <a:gd name="T0" fmla="*/ 16 w 614"/>
                  <a:gd name="T1" fmla="*/ 295 h 295"/>
                  <a:gd name="T2" fmla="*/ 0 w 614"/>
                  <a:gd name="T3" fmla="*/ 287 h 295"/>
                  <a:gd name="T4" fmla="*/ 131 w 614"/>
                  <a:gd name="T5" fmla="*/ 0 h 295"/>
                  <a:gd name="T6" fmla="*/ 506 w 614"/>
                  <a:gd name="T7" fmla="*/ 0 h 295"/>
                  <a:gd name="T8" fmla="*/ 614 w 614"/>
                  <a:gd name="T9" fmla="*/ 287 h 295"/>
                  <a:gd name="T10" fmla="*/ 596 w 614"/>
                  <a:gd name="T11" fmla="*/ 295 h 295"/>
                  <a:gd name="T12" fmla="*/ 494 w 614"/>
                  <a:gd name="T13" fmla="*/ 18 h 295"/>
                  <a:gd name="T14" fmla="*/ 143 w 614"/>
                  <a:gd name="T15" fmla="*/ 18 h 295"/>
                  <a:gd name="T16" fmla="*/ 16 w 614"/>
                  <a:gd name="T17"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295">
                    <a:moveTo>
                      <a:pt x="16" y="295"/>
                    </a:moveTo>
                    <a:lnTo>
                      <a:pt x="0" y="287"/>
                    </a:lnTo>
                    <a:lnTo>
                      <a:pt x="131" y="0"/>
                    </a:lnTo>
                    <a:lnTo>
                      <a:pt x="506" y="0"/>
                    </a:lnTo>
                    <a:lnTo>
                      <a:pt x="614" y="287"/>
                    </a:lnTo>
                    <a:lnTo>
                      <a:pt x="596" y="295"/>
                    </a:lnTo>
                    <a:lnTo>
                      <a:pt x="494" y="18"/>
                    </a:lnTo>
                    <a:lnTo>
                      <a:pt x="143" y="18"/>
                    </a:lnTo>
                    <a:lnTo>
                      <a:pt x="16" y="29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0" name="Oval 34">
                <a:extLst>
                  <a:ext uri="{FF2B5EF4-FFF2-40B4-BE49-F238E27FC236}">
                    <a16:creationId xmlns:a16="http://schemas.microsoft.com/office/drawing/2014/main" id="{FAE0B13E-4DC0-42EA-9229-E31F144CC222}"/>
                  </a:ext>
                </a:extLst>
              </p:cNvPr>
              <p:cNvSpPr>
                <a:spLocks noChangeArrowheads="1"/>
              </p:cNvSpPr>
              <p:nvPr/>
            </p:nvSpPr>
            <p:spPr bwMode="auto">
              <a:xfrm>
                <a:off x="3768" y="1860"/>
                <a:ext cx="144" cy="144"/>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1" name="Oval 35">
                <a:extLst>
                  <a:ext uri="{FF2B5EF4-FFF2-40B4-BE49-F238E27FC236}">
                    <a16:creationId xmlns:a16="http://schemas.microsoft.com/office/drawing/2014/main" id="{0F1BE207-4473-49D2-A333-3FD92563DFE4}"/>
                  </a:ext>
                </a:extLst>
              </p:cNvPr>
              <p:cNvSpPr>
                <a:spLocks noChangeArrowheads="1"/>
              </p:cNvSpPr>
              <p:nvPr/>
            </p:nvSpPr>
            <p:spPr bwMode="auto">
              <a:xfrm>
                <a:off x="3604" y="2039"/>
                <a:ext cx="145" cy="146"/>
              </a:xfrm>
              <a:prstGeom prst="ellipse">
                <a:avLst/>
              </a:pr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2" name="Oval 36">
                <a:extLst>
                  <a:ext uri="{FF2B5EF4-FFF2-40B4-BE49-F238E27FC236}">
                    <a16:creationId xmlns:a16="http://schemas.microsoft.com/office/drawing/2014/main" id="{A363ECD9-8017-4D90-A72D-CF4756DCD64C}"/>
                  </a:ext>
                </a:extLst>
              </p:cNvPr>
              <p:cNvSpPr>
                <a:spLocks noChangeArrowheads="1"/>
              </p:cNvSpPr>
              <p:nvPr/>
            </p:nvSpPr>
            <p:spPr bwMode="auto">
              <a:xfrm>
                <a:off x="3959" y="2032"/>
                <a:ext cx="146" cy="146"/>
              </a:xfrm>
              <a:prstGeom prst="ellipse">
                <a:avLst/>
              </a:prstGeom>
              <a:solidFill>
                <a:srgbClr val="013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3" name="Oval 37">
                <a:extLst>
                  <a:ext uri="{FF2B5EF4-FFF2-40B4-BE49-F238E27FC236}">
                    <a16:creationId xmlns:a16="http://schemas.microsoft.com/office/drawing/2014/main" id="{D76149A3-1614-48AC-95B4-B1BB21C635AE}"/>
                  </a:ext>
                </a:extLst>
              </p:cNvPr>
              <p:cNvSpPr>
                <a:spLocks noChangeArrowheads="1"/>
              </p:cNvSpPr>
              <p:nvPr/>
            </p:nvSpPr>
            <p:spPr bwMode="auto">
              <a:xfrm>
                <a:off x="3768" y="2314"/>
                <a:ext cx="144" cy="146"/>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4" name="Oval 38">
                <a:extLst>
                  <a:ext uri="{FF2B5EF4-FFF2-40B4-BE49-F238E27FC236}">
                    <a16:creationId xmlns:a16="http://schemas.microsoft.com/office/drawing/2014/main" id="{D2F3C3F6-5AF6-4553-BAE5-8857AFA0FF7F}"/>
                  </a:ext>
                </a:extLst>
              </p:cNvPr>
              <p:cNvSpPr>
                <a:spLocks noChangeArrowheads="1"/>
              </p:cNvSpPr>
              <p:nvPr/>
            </p:nvSpPr>
            <p:spPr bwMode="auto">
              <a:xfrm>
                <a:off x="3469" y="2314"/>
                <a:ext cx="145" cy="146"/>
              </a:xfrm>
              <a:prstGeom prst="ellipse">
                <a:avLst/>
              </a:prstGeom>
              <a:solidFill>
                <a:srgbClr val="013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5" name="Oval 39">
                <a:extLst>
                  <a:ext uri="{FF2B5EF4-FFF2-40B4-BE49-F238E27FC236}">
                    <a16:creationId xmlns:a16="http://schemas.microsoft.com/office/drawing/2014/main" id="{290F50AE-B4F5-4B30-BE67-2C9A71D5770C}"/>
                  </a:ext>
                </a:extLst>
              </p:cNvPr>
              <p:cNvSpPr>
                <a:spLocks noChangeArrowheads="1"/>
              </p:cNvSpPr>
              <p:nvPr/>
            </p:nvSpPr>
            <p:spPr bwMode="auto">
              <a:xfrm>
                <a:off x="4066" y="2314"/>
                <a:ext cx="145" cy="146"/>
              </a:xfrm>
              <a:prstGeom prst="ellipse">
                <a:avLst/>
              </a:pr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grpSp>
      </p:grpSp>
      <p:sp>
        <p:nvSpPr>
          <p:cNvPr id="2" name="Title 1">
            <a:extLst>
              <a:ext uri="{FF2B5EF4-FFF2-40B4-BE49-F238E27FC236}">
                <a16:creationId xmlns:a16="http://schemas.microsoft.com/office/drawing/2014/main" id="{5BBE4CA2-8C90-4E71-8871-11D37DEE5346}"/>
              </a:ext>
            </a:extLst>
          </p:cNvPr>
          <p:cNvSpPr>
            <a:spLocks noGrp="1"/>
          </p:cNvSpPr>
          <p:nvPr>
            <p:ph type="title"/>
          </p:nvPr>
        </p:nvSpPr>
        <p:spPr/>
        <p:txBody>
          <a:bodyPr/>
          <a:lstStyle/>
          <a:p>
            <a:r>
              <a:rPr lang="en-US" dirty="0"/>
              <a:t>Azure AI</a:t>
            </a:r>
          </a:p>
        </p:txBody>
      </p:sp>
    </p:spTree>
    <p:extLst>
      <p:ext uri="{BB962C8B-B14F-4D97-AF65-F5344CB8AC3E}">
        <p14:creationId xmlns:p14="http://schemas.microsoft.com/office/powerpoint/2010/main" val="358151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anim calcmode="lin" valueType="num">
                                      <p:cBhvr>
                                        <p:cTn id="8" dur="500" fill="hold"/>
                                        <p:tgtEl>
                                          <p:spTgt spid="63"/>
                                        </p:tgtEl>
                                        <p:attrNameLst>
                                          <p:attrName>ppt_x</p:attrName>
                                        </p:attrNameLst>
                                      </p:cBhvr>
                                      <p:tavLst>
                                        <p:tav tm="0">
                                          <p:val>
                                            <p:strVal val="#ppt_x"/>
                                          </p:val>
                                        </p:tav>
                                        <p:tav tm="100000">
                                          <p:val>
                                            <p:strVal val="#ppt_x"/>
                                          </p:val>
                                        </p:tav>
                                      </p:tavLst>
                                    </p:anim>
                                    <p:anim calcmode="lin" valueType="num">
                                      <p:cBhvr>
                                        <p:cTn id="9" dur="500" fill="hold"/>
                                        <p:tgtEl>
                                          <p:spTgt spid="6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anim calcmode="lin" valueType="num">
                                      <p:cBhvr>
                                        <p:cTn id="18" dur="500" fill="hold"/>
                                        <p:tgtEl>
                                          <p:spTgt spid="66"/>
                                        </p:tgtEl>
                                        <p:attrNameLst>
                                          <p:attrName>ppt_x</p:attrName>
                                        </p:attrNameLst>
                                      </p:cBhvr>
                                      <p:tavLst>
                                        <p:tav tm="0">
                                          <p:val>
                                            <p:strVal val="#ppt_x"/>
                                          </p:val>
                                        </p:tav>
                                        <p:tav tm="100000">
                                          <p:val>
                                            <p:strVal val="#ppt_x"/>
                                          </p:val>
                                        </p:tav>
                                      </p:tavLst>
                                    </p:anim>
                                    <p:anim calcmode="lin" valueType="num">
                                      <p:cBhvr>
                                        <p:cTn id="19" dur="500" fill="hold"/>
                                        <p:tgtEl>
                                          <p:spTgt spid="6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anim calcmode="lin" valueType="num">
                                      <p:cBhvr>
                                        <p:cTn id="28" dur="500" fill="hold"/>
                                        <p:tgtEl>
                                          <p:spTgt spid="48"/>
                                        </p:tgtEl>
                                        <p:attrNameLst>
                                          <p:attrName>ppt_x</p:attrName>
                                        </p:attrNameLst>
                                      </p:cBhvr>
                                      <p:tavLst>
                                        <p:tav tm="0">
                                          <p:val>
                                            <p:strVal val="#ppt_x"/>
                                          </p:val>
                                        </p:tav>
                                        <p:tav tm="100000">
                                          <p:val>
                                            <p:strVal val="#ppt_x"/>
                                          </p:val>
                                        </p:tav>
                                      </p:tavLst>
                                    </p:anim>
                                    <p:anim calcmode="lin" valueType="num">
                                      <p:cBhvr>
                                        <p:cTn id="29" dur="500" fill="hold"/>
                                        <p:tgtEl>
                                          <p:spTgt spid="4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4">
            <a:extLst>
              <a:ext uri="{FF2B5EF4-FFF2-40B4-BE49-F238E27FC236}">
                <a16:creationId xmlns:a16="http://schemas.microsoft.com/office/drawing/2014/main" id="{A5F3BD6B-18ED-4BA4-9942-943FBDA18367}"/>
              </a:ext>
            </a:extLst>
          </p:cNvPr>
          <p:cNvGrpSpPr/>
          <p:nvPr/>
        </p:nvGrpSpPr>
        <p:grpSpPr>
          <a:xfrm>
            <a:off x="11408775" y="186780"/>
            <a:ext cx="515479" cy="545802"/>
            <a:chOff x="11448302" y="6116320"/>
            <a:chExt cx="515552" cy="545879"/>
          </a:xfrm>
        </p:grpSpPr>
        <p:sp>
          <p:nvSpPr>
            <p:cNvPr id="15" name="Freeform: Shape 14">
              <a:extLst>
                <a:ext uri="{FF2B5EF4-FFF2-40B4-BE49-F238E27FC236}">
                  <a16:creationId xmlns:a16="http://schemas.microsoft.com/office/drawing/2014/main" id="{298EB83F-099E-488F-9FC3-3E3C12ADFC4F}"/>
                </a:ext>
              </a:extLst>
            </p:cNvPr>
            <p:cNvSpPr/>
            <p:nvPr/>
          </p:nvSpPr>
          <p:spPr>
            <a:xfrm>
              <a:off x="11471805" y="6521938"/>
              <a:ext cx="470062" cy="151633"/>
            </a:xfrm>
            <a:custGeom>
              <a:avLst/>
              <a:gdLst>
                <a:gd name="connsiteX0" fmla="*/ 11372 w 470062"/>
                <a:gd name="connsiteY0" fmla="*/ 146326 h 151633"/>
                <a:gd name="connsiteX1" fmla="*/ 466271 w 470062"/>
                <a:gd name="connsiteY1" fmla="*/ 146326 h 151633"/>
                <a:gd name="connsiteX2" fmla="*/ 338900 w 470062"/>
                <a:gd name="connsiteY2" fmla="*/ 11372 h 151633"/>
                <a:gd name="connsiteX3" fmla="*/ 117516 w 470062"/>
                <a:gd name="connsiteY3" fmla="*/ 11372 h 151633"/>
              </a:gdLst>
              <a:ahLst/>
              <a:cxnLst>
                <a:cxn ang="0">
                  <a:pos x="connsiteX0" y="connsiteY0"/>
                </a:cxn>
                <a:cxn ang="0">
                  <a:pos x="connsiteX1" y="connsiteY1"/>
                </a:cxn>
                <a:cxn ang="0">
                  <a:pos x="connsiteX2" y="connsiteY2"/>
                </a:cxn>
                <a:cxn ang="0">
                  <a:pos x="connsiteX3" y="connsiteY3"/>
                </a:cxn>
              </a:cxnLst>
              <a:rect l="l" t="t" r="r" b="b"/>
              <a:pathLst>
                <a:path w="470062" h="151633">
                  <a:moveTo>
                    <a:pt x="11372" y="146326"/>
                  </a:moveTo>
                  <a:lnTo>
                    <a:pt x="466271" y="146326"/>
                  </a:lnTo>
                  <a:lnTo>
                    <a:pt x="338900" y="11372"/>
                  </a:lnTo>
                  <a:lnTo>
                    <a:pt x="117516" y="11372"/>
                  </a:lnTo>
                  <a:close/>
                </a:path>
              </a:pathLst>
            </a:custGeom>
            <a:solidFill>
              <a:srgbClr val="153C63"/>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6" name="Freeform: Shape 15">
              <a:extLst>
                <a:ext uri="{FF2B5EF4-FFF2-40B4-BE49-F238E27FC236}">
                  <a16:creationId xmlns:a16="http://schemas.microsoft.com/office/drawing/2014/main" id="{C96E63E2-8FF3-497D-8FAB-53306EF43A2D}"/>
                </a:ext>
              </a:extLst>
            </p:cNvPr>
            <p:cNvSpPr/>
            <p:nvPr/>
          </p:nvSpPr>
          <p:spPr>
            <a:xfrm>
              <a:off x="11436930" y="6315717"/>
              <a:ext cx="348756" cy="363919"/>
            </a:xfrm>
            <a:custGeom>
              <a:avLst/>
              <a:gdLst>
                <a:gd name="connsiteX0" fmla="*/ 46248 w 348755"/>
                <a:gd name="connsiteY0" fmla="*/ 352547 h 363919"/>
                <a:gd name="connsiteX1" fmla="*/ 11372 w 348755"/>
                <a:gd name="connsiteY1" fmla="*/ 217593 h 363919"/>
                <a:gd name="connsiteX2" fmla="*/ 203946 w 348755"/>
                <a:gd name="connsiteY2" fmla="*/ 11372 h 363919"/>
                <a:gd name="connsiteX3" fmla="*/ 338900 w 348755"/>
                <a:gd name="connsiteY3" fmla="*/ 11372 h 363919"/>
              </a:gdLst>
              <a:ahLst/>
              <a:cxnLst>
                <a:cxn ang="0">
                  <a:pos x="connsiteX0" y="connsiteY0"/>
                </a:cxn>
                <a:cxn ang="0">
                  <a:pos x="connsiteX1" y="connsiteY1"/>
                </a:cxn>
                <a:cxn ang="0">
                  <a:pos x="connsiteX2" y="connsiteY2"/>
                </a:cxn>
                <a:cxn ang="0">
                  <a:pos x="connsiteX3" y="connsiteY3"/>
                </a:cxn>
              </a:cxnLst>
              <a:rect l="l" t="t" r="r" b="b"/>
              <a:pathLst>
                <a:path w="348755" h="363919">
                  <a:moveTo>
                    <a:pt x="46248" y="352547"/>
                  </a:moveTo>
                  <a:lnTo>
                    <a:pt x="11372" y="217593"/>
                  </a:lnTo>
                  <a:lnTo>
                    <a:pt x="203946" y="11372"/>
                  </a:lnTo>
                  <a:lnTo>
                    <a:pt x="338900" y="11372"/>
                  </a:lnTo>
                  <a:close/>
                </a:path>
              </a:pathLst>
            </a:custGeom>
            <a:solidFill>
              <a:srgbClr val="1C93D6"/>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7" name="Freeform: Shape 16">
              <a:extLst>
                <a:ext uri="{FF2B5EF4-FFF2-40B4-BE49-F238E27FC236}">
                  <a16:creationId xmlns:a16="http://schemas.microsoft.com/office/drawing/2014/main" id="{AA44F0CA-C6D4-4842-A1B2-4755F56F6A2F}"/>
                </a:ext>
              </a:extLst>
            </p:cNvPr>
            <p:cNvSpPr/>
            <p:nvPr/>
          </p:nvSpPr>
          <p:spPr>
            <a:xfrm>
              <a:off x="11627987" y="6104948"/>
              <a:ext cx="151633" cy="227450"/>
            </a:xfrm>
            <a:custGeom>
              <a:avLst/>
              <a:gdLst>
                <a:gd name="connsiteX0" fmla="*/ 11372 w 151632"/>
                <a:gd name="connsiteY0" fmla="*/ 11372 h 227449"/>
                <a:gd name="connsiteX1" fmla="*/ 147842 w 151632"/>
                <a:gd name="connsiteY1" fmla="*/ 11372 h 227449"/>
                <a:gd name="connsiteX2" fmla="*/ 147842 w 151632"/>
                <a:gd name="connsiteY2" fmla="*/ 222142 h 227449"/>
                <a:gd name="connsiteX3" fmla="*/ 12889 w 151632"/>
                <a:gd name="connsiteY3" fmla="*/ 222142 h 227449"/>
              </a:gdLst>
              <a:ahLst/>
              <a:cxnLst>
                <a:cxn ang="0">
                  <a:pos x="connsiteX0" y="connsiteY0"/>
                </a:cxn>
                <a:cxn ang="0">
                  <a:pos x="connsiteX1" y="connsiteY1"/>
                </a:cxn>
                <a:cxn ang="0">
                  <a:pos x="connsiteX2" y="connsiteY2"/>
                </a:cxn>
                <a:cxn ang="0">
                  <a:pos x="connsiteX3" y="connsiteY3"/>
                </a:cxn>
              </a:cxnLst>
              <a:rect l="l" t="t" r="r" b="b"/>
              <a:pathLst>
                <a:path w="151632" h="227449">
                  <a:moveTo>
                    <a:pt x="11372" y="11372"/>
                  </a:moveTo>
                  <a:lnTo>
                    <a:pt x="147842" y="11372"/>
                  </a:lnTo>
                  <a:lnTo>
                    <a:pt x="147842" y="222142"/>
                  </a:lnTo>
                  <a:lnTo>
                    <a:pt x="12889" y="222142"/>
                  </a:lnTo>
                  <a:close/>
                </a:path>
              </a:pathLst>
            </a:custGeom>
            <a:solidFill>
              <a:srgbClr val="0478B6"/>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8" name="Freeform: Shape 17">
              <a:extLst>
                <a:ext uri="{FF2B5EF4-FFF2-40B4-BE49-F238E27FC236}">
                  <a16:creationId xmlns:a16="http://schemas.microsoft.com/office/drawing/2014/main" id="{8D9C93CB-684A-4F9F-8AB5-4D6862CFE053}"/>
                </a:ext>
              </a:extLst>
            </p:cNvPr>
            <p:cNvSpPr/>
            <p:nvPr/>
          </p:nvSpPr>
          <p:spPr>
            <a:xfrm>
              <a:off x="11714418" y="6350593"/>
              <a:ext cx="257776" cy="318429"/>
            </a:xfrm>
            <a:custGeom>
              <a:avLst/>
              <a:gdLst>
                <a:gd name="connsiteX0" fmla="*/ 11372 w 257776"/>
                <a:gd name="connsiteY0" fmla="*/ 111450 h 318429"/>
                <a:gd name="connsiteX1" fmla="*/ 97803 w 257776"/>
                <a:gd name="connsiteY1" fmla="*/ 11372 h 318429"/>
                <a:gd name="connsiteX2" fmla="*/ 253985 w 257776"/>
                <a:gd name="connsiteY2" fmla="*/ 185751 h 318429"/>
                <a:gd name="connsiteX3" fmla="*/ 223659 w 257776"/>
                <a:gd name="connsiteY3" fmla="*/ 317671 h 318429"/>
              </a:gdLst>
              <a:ahLst/>
              <a:cxnLst>
                <a:cxn ang="0">
                  <a:pos x="connsiteX0" y="connsiteY0"/>
                </a:cxn>
                <a:cxn ang="0">
                  <a:pos x="connsiteX1" y="connsiteY1"/>
                </a:cxn>
                <a:cxn ang="0">
                  <a:pos x="connsiteX2" y="connsiteY2"/>
                </a:cxn>
                <a:cxn ang="0">
                  <a:pos x="connsiteX3" y="connsiteY3"/>
                </a:cxn>
              </a:cxnLst>
              <a:rect l="l" t="t" r="r" b="b"/>
              <a:pathLst>
                <a:path w="257776" h="318429">
                  <a:moveTo>
                    <a:pt x="11372" y="111450"/>
                  </a:moveTo>
                  <a:lnTo>
                    <a:pt x="97803" y="11372"/>
                  </a:lnTo>
                  <a:lnTo>
                    <a:pt x="253985" y="185751"/>
                  </a:lnTo>
                  <a:lnTo>
                    <a:pt x="223659" y="317671"/>
                  </a:lnTo>
                  <a:close/>
                </a:path>
              </a:pathLst>
            </a:custGeom>
            <a:solidFill>
              <a:srgbClr val="0273B1"/>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sp>
        <p:nvSpPr>
          <p:cNvPr id="2" name="Title 1">
            <a:extLst>
              <a:ext uri="{FF2B5EF4-FFF2-40B4-BE49-F238E27FC236}">
                <a16:creationId xmlns:a16="http://schemas.microsoft.com/office/drawing/2014/main" id="{3B2C09AD-6BE5-45FA-9E70-0BCAD44AABA2}"/>
              </a:ext>
            </a:extLst>
          </p:cNvPr>
          <p:cNvSpPr>
            <a:spLocks noGrp="1"/>
          </p:cNvSpPr>
          <p:nvPr>
            <p:ph type="title"/>
          </p:nvPr>
        </p:nvSpPr>
        <p:spPr/>
        <p:txBody>
          <a:bodyPr/>
          <a:lstStyle/>
          <a:p>
            <a:r>
              <a:rPr lang="en-US" dirty="0"/>
              <a:t>Azure Machine Learning service</a:t>
            </a:r>
          </a:p>
        </p:txBody>
      </p:sp>
      <p:sp>
        <p:nvSpPr>
          <p:cNvPr id="4" name="Text Placeholder 3">
            <a:extLst>
              <a:ext uri="{FF2B5EF4-FFF2-40B4-BE49-F238E27FC236}">
                <a16:creationId xmlns:a16="http://schemas.microsoft.com/office/drawing/2014/main" id="{CEDF0BAC-00F6-A04E-B392-760A025E1BEC}"/>
              </a:ext>
            </a:extLst>
          </p:cNvPr>
          <p:cNvSpPr>
            <a:spLocks noGrp="1"/>
          </p:cNvSpPr>
          <p:nvPr>
            <p:ph type="body" sz="quarter" idx="12"/>
          </p:nvPr>
        </p:nvSpPr>
        <p:spPr/>
        <p:txBody>
          <a:bodyPr/>
          <a:lstStyle/>
          <a:p>
            <a:r>
              <a:rPr lang="en-US" dirty="0"/>
              <a:t>Bring AI to everyone with an end-to-end, scalable, trusted platform</a:t>
            </a:r>
          </a:p>
        </p:txBody>
      </p:sp>
      <p:grpSp>
        <p:nvGrpSpPr>
          <p:cNvPr id="3" name="Group 2">
            <a:extLst>
              <a:ext uri="{FF2B5EF4-FFF2-40B4-BE49-F238E27FC236}">
                <a16:creationId xmlns:a16="http://schemas.microsoft.com/office/drawing/2014/main" id="{8F2B65B5-A5F6-4D55-84CC-C23AFB8CA240}"/>
              </a:ext>
            </a:extLst>
          </p:cNvPr>
          <p:cNvGrpSpPr/>
          <p:nvPr/>
        </p:nvGrpSpPr>
        <p:grpSpPr>
          <a:xfrm>
            <a:off x="6760306" y="1859904"/>
            <a:ext cx="4023437" cy="4015918"/>
            <a:chOff x="6760399" y="1859681"/>
            <a:chExt cx="4024007" cy="4016488"/>
          </a:xfrm>
        </p:grpSpPr>
        <p:sp>
          <p:nvSpPr>
            <p:cNvPr id="104" name="Oval 103">
              <a:extLst>
                <a:ext uri="{FF2B5EF4-FFF2-40B4-BE49-F238E27FC236}">
                  <a16:creationId xmlns:a16="http://schemas.microsoft.com/office/drawing/2014/main" id="{132BDB20-C202-4F02-A9D4-2118A1F4E3AD}"/>
                </a:ext>
              </a:extLst>
            </p:cNvPr>
            <p:cNvSpPr/>
            <p:nvPr/>
          </p:nvSpPr>
          <p:spPr bwMode="auto">
            <a:xfrm>
              <a:off x="6826028" y="1925310"/>
              <a:ext cx="748300" cy="748300"/>
            </a:xfrm>
            <a:prstGeom prst="ellipse">
              <a:avLst/>
            </a:prstGeom>
            <a:solidFill>
              <a:schemeClr val="bg1"/>
            </a:solid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sz="24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Arc 104">
              <a:extLst>
                <a:ext uri="{FF2B5EF4-FFF2-40B4-BE49-F238E27FC236}">
                  <a16:creationId xmlns:a16="http://schemas.microsoft.com/office/drawing/2014/main" id="{2174FB03-703A-41F3-B932-BFF12A1D8D2B}"/>
                </a:ext>
              </a:extLst>
            </p:cNvPr>
            <p:cNvSpPr/>
            <p:nvPr/>
          </p:nvSpPr>
          <p:spPr bwMode="auto">
            <a:xfrm flipV="1">
              <a:off x="6760399" y="1859681"/>
              <a:ext cx="879558" cy="879558"/>
            </a:xfrm>
            <a:prstGeom prst="arc">
              <a:avLst/>
            </a:prstGeom>
            <a:noFill/>
            <a:ln w="6350">
              <a:solidFill>
                <a:schemeClr val="bg1">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sz="24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8E9B11E9-F5B7-46F7-AD97-3A3CF87AA4A5}"/>
                </a:ext>
              </a:extLst>
            </p:cNvPr>
            <p:cNvCxnSpPr>
              <a:cxnSpLocks/>
              <a:stCxn id="105" idx="2"/>
            </p:cNvCxnSpPr>
            <p:nvPr/>
          </p:nvCxnSpPr>
          <p:spPr>
            <a:xfrm>
              <a:off x="7639957" y="2299460"/>
              <a:ext cx="3144449" cy="0"/>
            </a:xfrm>
            <a:prstGeom prst="line">
              <a:avLst/>
            </a:prstGeom>
            <a:ln w="63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087AD9B-81CD-4777-88BC-F44649275C19}"/>
                </a:ext>
              </a:extLst>
            </p:cNvPr>
            <p:cNvCxnSpPr>
              <a:cxnSpLocks/>
              <a:stCxn id="105" idx="0"/>
            </p:cNvCxnSpPr>
            <p:nvPr/>
          </p:nvCxnSpPr>
          <p:spPr>
            <a:xfrm>
              <a:off x="7200178" y="2739239"/>
              <a:ext cx="0" cy="3136930"/>
            </a:xfrm>
            <a:prstGeom prst="line">
              <a:avLst/>
            </a:prstGeom>
            <a:ln w="63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885E410-DC7E-403B-A656-94613B7616E2}"/>
                </a:ext>
              </a:extLst>
            </p:cNvPr>
            <p:cNvSpPr/>
            <p:nvPr/>
          </p:nvSpPr>
          <p:spPr bwMode="auto">
            <a:xfrm>
              <a:off x="7662492" y="2069550"/>
              <a:ext cx="2814119" cy="2154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400" dirty="0">
                  <a:solidFill>
                    <a:srgbClr val="0078D7"/>
                  </a:solidFill>
                  <a:latin typeface="Segoe UI Semibold" panose="020B0702040204020203" pitchFamily="34" charset="0"/>
                  <a:ea typeface="Segoe UI" pitchFamily="34" charset="0"/>
                  <a:cs typeface="Segoe UI Semibold" panose="020B0702040204020203" pitchFamily="34" charset="0"/>
                </a:rPr>
                <a:t>Built with your needs in mind</a:t>
              </a:r>
            </a:p>
          </p:txBody>
        </p:sp>
        <p:sp>
          <p:nvSpPr>
            <p:cNvPr id="100" name="Rectangle 99">
              <a:extLst>
                <a:ext uri="{FF2B5EF4-FFF2-40B4-BE49-F238E27FC236}">
                  <a16:creationId xmlns:a16="http://schemas.microsoft.com/office/drawing/2014/main" id="{3B9AD2B3-C520-4E08-AB4C-2FFEE05B8706}"/>
                </a:ext>
              </a:extLst>
            </p:cNvPr>
            <p:cNvSpPr/>
            <p:nvPr/>
          </p:nvSpPr>
          <p:spPr bwMode="auto">
            <a:xfrm>
              <a:off x="7469989" y="4914844"/>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Support for open source frameworks</a:t>
              </a:r>
            </a:p>
          </p:txBody>
        </p:sp>
        <p:sp>
          <p:nvSpPr>
            <p:cNvPr id="109" name="Oval 108">
              <a:extLst>
                <a:ext uri="{FF2B5EF4-FFF2-40B4-BE49-F238E27FC236}">
                  <a16:creationId xmlns:a16="http://schemas.microsoft.com/office/drawing/2014/main" id="{C1866CB6-6ED3-4206-BF5F-4EF0843A8E56}"/>
                </a:ext>
              </a:extLst>
            </p:cNvPr>
            <p:cNvSpPr/>
            <p:nvPr/>
          </p:nvSpPr>
          <p:spPr bwMode="auto">
            <a:xfrm>
              <a:off x="7151769" y="292467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01" name="Rectangle 100">
              <a:extLst>
                <a:ext uri="{FF2B5EF4-FFF2-40B4-BE49-F238E27FC236}">
                  <a16:creationId xmlns:a16="http://schemas.microsoft.com/office/drawing/2014/main" id="{E6BC52FB-0566-411B-9E0A-C6986F3139B4}"/>
                </a:ext>
              </a:extLst>
            </p:cNvPr>
            <p:cNvSpPr/>
            <p:nvPr/>
          </p:nvSpPr>
          <p:spPr bwMode="auto">
            <a:xfrm>
              <a:off x="7485109" y="3389366"/>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Managed compute</a:t>
              </a:r>
            </a:p>
          </p:txBody>
        </p:sp>
        <p:sp>
          <p:nvSpPr>
            <p:cNvPr id="110" name="Oval 109">
              <a:extLst>
                <a:ext uri="{FF2B5EF4-FFF2-40B4-BE49-F238E27FC236}">
                  <a16:creationId xmlns:a16="http://schemas.microsoft.com/office/drawing/2014/main" id="{45FB452C-EDC0-4F26-80C2-9EF2D4E49BA6}"/>
                </a:ext>
              </a:extLst>
            </p:cNvPr>
            <p:cNvSpPr/>
            <p:nvPr/>
          </p:nvSpPr>
          <p:spPr bwMode="auto">
            <a:xfrm>
              <a:off x="7151769" y="3432813"/>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11" name="Oval 110">
              <a:extLst>
                <a:ext uri="{FF2B5EF4-FFF2-40B4-BE49-F238E27FC236}">
                  <a16:creationId xmlns:a16="http://schemas.microsoft.com/office/drawing/2014/main" id="{73721510-1896-46A1-96B0-7C85D78FC80C}"/>
                </a:ext>
              </a:extLst>
            </p:cNvPr>
            <p:cNvSpPr/>
            <p:nvPr/>
          </p:nvSpPr>
          <p:spPr bwMode="auto">
            <a:xfrm>
              <a:off x="7151769" y="394094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32" name="Rectangle 131">
              <a:extLst>
                <a:ext uri="{FF2B5EF4-FFF2-40B4-BE49-F238E27FC236}">
                  <a16:creationId xmlns:a16="http://schemas.microsoft.com/office/drawing/2014/main" id="{098989D0-4151-46B2-87D3-A14595CF90C5}"/>
                </a:ext>
              </a:extLst>
            </p:cNvPr>
            <p:cNvSpPr/>
            <p:nvPr/>
          </p:nvSpPr>
          <p:spPr bwMode="auto">
            <a:xfrm>
              <a:off x="7486352" y="4393247"/>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DevOps for machine learning</a:t>
              </a:r>
            </a:p>
          </p:txBody>
        </p:sp>
        <p:sp>
          <p:nvSpPr>
            <p:cNvPr id="129" name="Oval 128">
              <a:extLst>
                <a:ext uri="{FF2B5EF4-FFF2-40B4-BE49-F238E27FC236}">
                  <a16:creationId xmlns:a16="http://schemas.microsoft.com/office/drawing/2014/main" id="{9EDF74D9-F261-4D40-873C-12214DDD7205}"/>
                </a:ext>
              </a:extLst>
            </p:cNvPr>
            <p:cNvSpPr/>
            <p:nvPr/>
          </p:nvSpPr>
          <p:spPr bwMode="auto">
            <a:xfrm>
              <a:off x="7151769" y="4449083"/>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35" name="Rectangle 134">
              <a:extLst>
                <a:ext uri="{FF2B5EF4-FFF2-40B4-BE49-F238E27FC236}">
                  <a16:creationId xmlns:a16="http://schemas.microsoft.com/office/drawing/2014/main" id="{AE1991C8-2A3B-4965-8B55-A7410749ED72}"/>
                </a:ext>
              </a:extLst>
            </p:cNvPr>
            <p:cNvSpPr/>
            <p:nvPr/>
          </p:nvSpPr>
          <p:spPr bwMode="auto">
            <a:xfrm>
              <a:off x="7486352" y="3900212"/>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Simple deployment</a:t>
              </a:r>
            </a:p>
          </p:txBody>
        </p:sp>
        <p:sp>
          <p:nvSpPr>
            <p:cNvPr id="130" name="Oval 129">
              <a:extLst>
                <a:ext uri="{FF2B5EF4-FFF2-40B4-BE49-F238E27FC236}">
                  <a16:creationId xmlns:a16="http://schemas.microsoft.com/office/drawing/2014/main" id="{1C368C97-24FA-4B27-B3A0-273E79F2575E}"/>
                </a:ext>
              </a:extLst>
            </p:cNvPr>
            <p:cNvSpPr/>
            <p:nvPr/>
          </p:nvSpPr>
          <p:spPr bwMode="auto">
            <a:xfrm>
              <a:off x="7151769" y="495721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31" name="Oval 130">
              <a:extLst>
                <a:ext uri="{FF2B5EF4-FFF2-40B4-BE49-F238E27FC236}">
                  <a16:creationId xmlns:a16="http://schemas.microsoft.com/office/drawing/2014/main" id="{CE077823-6247-4857-A2BD-8DBAE03AB89E}"/>
                </a:ext>
              </a:extLst>
            </p:cNvPr>
            <p:cNvSpPr/>
            <p:nvPr/>
          </p:nvSpPr>
          <p:spPr bwMode="auto">
            <a:xfrm>
              <a:off x="7151769" y="5465355"/>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37" name="Rectangle 136">
              <a:extLst>
                <a:ext uri="{FF2B5EF4-FFF2-40B4-BE49-F238E27FC236}">
                  <a16:creationId xmlns:a16="http://schemas.microsoft.com/office/drawing/2014/main" id="{DCE43057-CD55-4FBF-8E5E-EFD7EF03BD4D}"/>
                </a:ext>
              </a:extLst>
            </p:cNvPr>
            <p:cNvSpPr/>
            <p:nvPr/>
          </p:nvSpPr>
          <p:spPr bwMode="auto">
            <a:xfrm>
              <a:off x="7468746" y="2889269"/>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Automated machine learning</a:t>
              </a:r>
            </a:p>
          </p:txBody>
        </p:sp>
        <p:sp>
          <p:nvSpPr>
            <p:cNvPr id="138" name="Freeform 96" title="Icon of a gear with a wrench">
              <a:extLst>
                <a:ext uri="{FF2B5EF4-FFF2-40B4-BE49-F238E27FC236}">
                  <a16:creationId xmlns:a16="http://schemas.microsoft.com/office/drawing/2014/main" id="{8B98717F-F834-4139-A1B6-20837FEB5C5B}"/>
                </a:ext>
              </a:extLst>
            </p:cNvPr>
            <p:cNvSpPr>
              <a:spLocks noChangeAspect="1" noEditPoints="1"/>
            </p:cNvSpPr>
            <p:nvPr/>
          </p:nvSpPr>
          <p:spPr bwMode="auto">
            <a:xfrm>
              <a:off x="6987276" y="2103429"/>
              <a:ext cx="425804" cy="3920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a:gradFill>
                  <a:gsLst>
                    <a:gs pos="0">
                      <a:srgbClr val="505050"/>
                    </a:gs>
                    <a:gs pos="100000">
                      <a:srgbClr val="505050"/>
                    </a:gs>
                  </a:gsLst>
                </a:gradFill>
                <a:latin typeface="Segoe UI Semilight"/>
              </a:endParaRPr>
            </a:p>
          </p:txBody>
        </p:sp>
      </p:grpSp>
      <p:sp>
        <p:nvSpPr>
          <p:cNvPr id="95" name="TextBox 94">
            <a:extLst>
              <a:ext uri="{FF2B5EF4-FFF2-40B4-BE49-F238E27FC236}">
                <a16:creationId xmlns:a16="http://schemas.microsoft.com/office/drawing/2014/main" id="{F19CAC52-6D06-4653-8D27-33860E16AD49}"/>
              </a:ext>
            </a:extLst>
          </p:cNvPr>
          <p:cNvSpPr txBox="1"/>
          <p:nvPr/>
        </p:nvSpPr>
        <p:spPr>
          <a:xfrm>
            <a:off x="4169346" y="6392899"/>
            <a:ext cx="3853310" cy="614348"/>
          </a:xfrm>
          <a:prstGeom prst="rect">
            <a:avLst/>
          </a:prstGeom>
          <a:noFill/>
        </p:spPr>
        <p:txBody>
          <a:bodyPr wrap="square" lIns="358519" tIns="179259" rIns="89580" bIns="146180" rtlCol="0">
            <a:noAutofit/>
          </a:bodyPr>
          <a:lstStyle/>
          <a:p>
            <a:pPr algn="ctr" defTabSz="932293" fontAlgn="base">
              <a:spcBef>
                <a:spcPct val="0"/>
              </a:spcBef>
              <a:spcAft>
                <a:spcPct val="0"/>
              </a:spcAft>
              <a:defRPr/>
            </a:pPr>
            <a:r>
              <a:rPr lang="en-US" sz="1200" dirty="0">
                <a:solidFill>
                  <a:srgbClr val="505050"/>
                </a:solidFill>
                <a:latin typeface="Segoe UI Semilight"/>
                <a:cs typeface="Segoe UI Semibold" panose="020B0702040204020203" pitchFamily="34" charset="0"/>
              </a:rPr>
              <a:t>Seamlessly integrated with the Azure Portfolio</a:t>
            </a:r>
          </a:p>
        </p:txBody>
      </p:sp>
      <p:cxnSp>
        <p:nvCxnSpPr>
          <p:cNvPr id="96" name="Straight Connector 95">
            <a:extLst>
              <a:ext uri="{FF2B5EF4-FFF2-40B4-BE49-F238E27FC236}">
                <a16:creationId xmlns:a16="http://schemas.microsoft.com/office/drawing/2014/main" id="{33AFBAC2-B708-472A-B297-B92C17C47E12}"/>
              </a:ext>
            </a:extLst>
          </p:cNvPr>
          <p:cNvCxnSpPr>
            <a:cxnSpLocks/>
          </p:cNvCxnSpPr>
          <p:nvPr/>
        </p:nvCxnSpPr>
        <p:spPr>
          <a:xfrm flipH="1">
            <a:off x="1232718" y="6438569"/>
            <a:ext cx="9726565" cy="0"/>
          </a:xfrm>
          <a:prstGeom prst="line">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DC8608C-880D-42B8-B153-9D44AB940C4A}"/>
              </a:ext>
            </a:extLst>
          </p:cNvPr>
          <p:cNvGrpSpPr/>
          <p:nvPr/>
        </p:nvGrpSpPr>
        <p:grpSpPr>
          <a:xfrm>
            <a:off x="1673216" y="1993673"/>
            <a:ext cx="4859282" cy="672750"/>
            <a:chOff x="1672587" y="1993469"/>
            <a:chExt cx="4859972" cy="672845"/>
          </a:xfrm>
        </p:grpSpPr>
        <p:sp>
          <p:nvSpPr>
            <p:cNvPr id="11" name="Rectangle 10">
              <a:extLst>
                <a:ext uri="{FF2B5EF4-FFF2-40B4-BE49-F238E27FC236}">
                  <a16:creationId xmlns:a16="http://schemas.microsoft.com/office/drawing/2014/main" id="{D88CF9A1-0ACF-4E45-B06C-2AB62194FDC8}"/>
                </a:ext>
              </a:extLst>
            </p:cNvPr>
            <p:cNvSpPr/>
            <p:nvPr/>
          </p:nvSpPr>
          <p:spPr>
            <a:xfrm>
              <a:off x="3124235" y="2211781"/>
              <a:ext cx="3408324" cy="215474"/>
            </a:xfrm>
            <a:prstGeom prst="rect">
              <a:avLst/>
            </a:prstGeom>
          </p:spPr>
          <p:txBody>
            <a:bodyPr wrap="square" lIns="0" tIns="0" rIns="0" bIns="0">
              <a:spAutoFit/>
            </a:bodyPr>
            <a:lstStyle/>
            <a:p>
              <a:pPr defTabSz="913874">
                <a:spcAft>
                  <a:spcPts val="2400"/>
                </a:spcAft>
                <a:defRPr/>
              </a:pPr>
              <a:r>
                <a:rPr lang="en-US" sz="1400" b="1" kern="0" dirty="0">
                  <a:solidFill>
                    <a:srgbClr val="0078D7"/>
                  </a:solidFill>
                  <a:latin typeface="Segoe UI Semibold" charset="0"/>
                  <a:cs typeface="Segoe UI Semibold" charset="0"/>
                </a:rPr>
                <a:t>Boost your data science productivity</a:t>
              </a:r>
            </a:p>
          </p:txBody>
        </p:sp>
        <p:cxnSp>
          <p:nvCxnSpPr>
            <p:cNvPr id="31" name="Straight Connector 30">
              <a:extLst>
                <a:ext uri="{FF2B5EF4-FFF2-40B4-BE49-F238E27FC236}">
                  <a16:creationId xmlns:a16="http://schemas.microsoft.com/office/drawing/2014/main" id="{E6AA3606-949B-4AC4-922A-B52E6C26EC2D}"/>
                </a:ext>
              </a:extLst>
            </p:cNvPr>
            <p:cNvCxnSpPr/>
            <p:nvPr/>
          </p:nvCxnSpPr>
          <p:spPr>
            <a:xfrm>
              <a:off x="2844745" y="2033380"/>
              <a:ext cx="0" cy="603023"/>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aphic 6">
              <a:extLst>
                <a:ext uri="{FF2B5EF4-FFF2-40B4-BE49-F238E27FC236}">
                  <a16:creationId xmlns:a16="http://schemas.microsoft.com/office/drawing/2014/main" id="{130E1048-F7EE-4FC1-90AD-B6BE56991CC2}"/>
                </a:ext>
              </a:extLst>
            </p:cNvPr>
            <p:cNvGrpSpPr/>
            <p:nvPr/>
          </p:nvGrpSpPr>
          <p:grpSpPr>
            <a:xfrm>
              <a:off x="1672587" y="1993469"/>
              <a:ext cx="672845" cy="672845"/>
              <a:chOff x="165227" y="2054828"/>
              <a:chExt cx="2133600" cy="2133600"/>
            </a:xfrm>
          </p:grpSpPr>
          <p:sp>
            <p:nvSpPr>
              <p:cNvPr id="42" name="Freeform: Shape 41">
                <a:extLst>
                  <a:ext uri="{FF2B5EF4-FFF2-40B4-BE49-F238E27FC236}">
                    <a16:creationId xmlns:a16="http://schemas.microsoft.com/office/drawing/2014/main" id="{7111A606-CE67-44F3-A22F-524EAD80F3DD}"/>
                  </a:ext>
                </a:extLst>
              </p:cNvPr>
              <p:cNvSpPr/>
              <p:nvPr/>
            </p:nvSpPr>
            <p:spPr>
              <a:xfrm>
                <a:off x="158078" y="2047683"/>
                <a:ext cx="2143125" cy="2143125"/>
              </a:xfrm>
              <a:custGeom>
                <a:avLst/>
                <a:gdLst>
                  <a:gd name="connsiteX0" fmla="*/ 1080292 w 2143125"/>
                  <a:gd name="connsiteY0" fmla="*/ 7144 h 2143125"/>
                  <a:gd name="connsiteX1" fmla="*/ 2137577 w 2143125"/>
                  <a:gd name="connsiteY1" fmla="*/ 404012 h 2143125"/>
                  <a:gd name="connsiteX2" fmla="*/ 2137577 w 2143125"/>
                  <a:gd name="connsiteY2" fmla="*/ 1734342 h 2143125"/>
                  <a:gd name="connsiteX3" fmla="*/ 1089817 w 2143125"/>
                  <a:gd name="connsiteY3" fmla="*/ 2140745 h 2143125"/>
                  <a:gd name="connsiteX4" fmla="*/ 7144 w 2143125"/>
                  <a:gd name="connsiteY4" fmla="*/ 1734342 h 2143125"/>
                  <a:gd name="connsiteX5" fmla="*/ 7144 w 2143125"/>
                  <a:gd name="connsiteY5" fmla="*/ 404012 h 2143125"/>
                  <a:gd name="connsiteX6" fmla="*/ 1080292 w 2143125"/>
                  <a:gd name="connsiteY6" fmla="*/ 7144 h 2143125"/>
                  <a:gd name="connsiteX7" fmla="*/ 188119 w 2143125"/>
                  <a:gd name="connsiteY7" fmla="*/ 1622147 h 2143125"/>
                  <a:gd name="connsiteX8" fmla="*/ 1077130 w 2143125"/>
                  <a:gd name="connsiteY8" fmla="*/ 1953417 h 2143125"/>
                  <a:gd name="connsiteX9" fmla="*/ 1969308 w 2143125"/>
                  <a:gd name="connsiteY9" fmla="*/ 1610517 h 2143125"/>
                  <a:gd name="connsiteX10" fmla="*/ 1969308 w 2143125"/>
                  <a:gd name="connsiteY10" fmla="*/ 521018 h 2143125"/>
                  <a:gd name="connsiteX11" fmla="*/ 1078940 w 2143125"/>
                  <a:gd name="connsiteY11" fmla="*/ 188395 h 2143125"/>
                  <a:gd name="connsiteX12" fmla="*/ 188119 w 2143125"/>
                  <a:gd name="connsiteY12" fmla="*/ 531019 h 2143125"/>
                  <a:gd name="connsiteX13" fmla="*/ 188119 w 2143125"/>
                  <a:gd name="connsiteY13" fmla="*/ 1622147 h 214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5" h="2143125">
                    <a:moveTo>
                      <a:pt x="1080292" y="7144"/>
                    </a:moveTo>
                    <a:lnTo>
                      <a:pt x="2137577" y="404012"/>
                    </a:lnTo>
                    <a:lnTo>
                      <a:pt x="2137577" y="1734342"/>
                    </a:lnTo>
                    <a:lnTo>
                      <a:pt x="1089817" y="2140745"/>
                    </a:lnTo>
                    <a:lnTo>
                      <a:pt x="7144" y="1734342"/>
                    </a:lnTo>
                    <a:lnTo>
                      <a:pt x="7144" y="404012"/>
                    </a:lnTo>
                    <a:lnTo>
                      <a:pt x="1080292" y="7144"/>
                    </a:lnTo>
                    <a:close/>
                    <a:moveTo>
                      <a:pt x="188119" y="1622147"/>
                    </a:moveTo>
                    <a:lnTo>
                      <a:pt x="1077130" y="1953417"/>
                    </a:lnTo>
                    <a:lnTo>
                      <a:pt x="1969308" y="1610517"/>
                    </a:lnTo>
                    <a:lnTo>
                      <a:pt x="1969308" y="521018"/>
                    </a:lnTo>
                    <a:lnTo>
                      <a:pt x="1078940" y="188395"/>
                    </a:lnTo>
                    <a:lnTo>
                      <a:pt x="188119" y="531019"/>
                    </a:lnTo>
                    <a:lnTo>
                      <a:pt x="188119" y="1622147"/>
                    </a:lnTo>
                    <a:close/>
                  </a:path>
                </a:pathLst>
              </a:custGeom>
              <a:solidFill>
                <a:srgbClr val="0075D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43" name="Freeform: Shape 42">
                <a:extLst>
                  <a:ext uri="{FF2B5EF4-FFF2-40B4-BE49-F238E27FC236}">
                    <a16:creationId xmlns:a16="http://schemas.microsoft.com/office/drawing/2014/main" id="{0FE6A089-ECEE-4E5B-A372-72F68D5F6C14}"/>
                  </a:ext>
                </a:extLst>
              </p:cNvPr>
              <p:cNvSpPr/>
              <p:nvPr/>
            </p:nvSpPr>
            <p:spPr>
              <a:xfrm>
                <a:off x="761333" y="2535050"/>
                <a:ext cx="952500" cy="314325"/>
              </a:xfrm>
              <a:custGeom>
                <a:avLst/>
                <a:gdLst>
                  <a:gd name="connsiteX0" fmla="*/ 816766 w 952500"/>
                  <a:gd name="connsiteY0" fmla="*/ 308762 h 314325"/>
                  <a:gd name="connsiteX1" fmla="*/ 472275 w 952500"/>
                  <a:gd name="connsiteY1" fmla="*/ 156362 h 314325"/>
                  <a:gd name="connsiteX2" fmla="*/ 135731 w 952500"/>
                  <a:gd name="connsiteY2" fmla="*/ 307181 h 314325"/>
                  <a:gd name="connsiteX3" fmla="*/ 7144 w 952500"/>
                  <a:gd name="connsiteY3" fmla="*/ 227800 h 314325"/>
                  <a:gd name="connsiteX4" fmla="*/ 467513 w 952500"/>
                  <a:gd name="connsiteY4" fmla="*/ 7144 h 314325"/>
                  <a:gd name="connsiteX5" fmla="*/ 953288 w 952500"/>
                  <a:gd name="connsiteY5" fmla="*/ 22780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314325">
                    <a:moveTo>
                      <a:pt x="816766" y="308762"/>
                    </a:moveTo>
                    <a:lnTo>
                      <a:pt x="472275" y="156362"/>
                    </a:lnTo>
                    <a:lnTo>
                      <a:pt x="135731" y="307181"/>
                    </a:lnTo>
                    <a:lnTo>
                      <a:pt x="7144" y="227800"/>
                    </a:lnTo>
                    <a:lnTo>
                      <a:pt x="467513" y="7144"/>
                    </a:lnTo>
                    <a:lnTo>
                      <a:pt x="953288" y="227800"/>
                    </a:lnTo>
                    <a:close/>
                  </a:path>
                </a:pathLst>
              </a:custGeom>
              <a:solidFill>
                <a:srgbClr val="0075D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44" name="Freeform: Shape 43">
                <a:extLst>
                  <a:ext uri="{FF2B5EF4-FFF2-40B4-BE49-F238E27FC236}">
                    <a16:creationId xmlns:a16="http://schemas.microsoft.com/office/drawing/2014/main" id="{E5808C01-9EFA-41DF-9097-E4CA34746091}"/>
                  </a:ext>
                </a:extLst>
              </p:cNvPr>
              <p:cNvSpPr/>
              <p:nvPr/>
            </p:nvSpPr>
            <p:spPr>
              <a:xfrm>
                <a:off x="696248" y="2890647"/>
                <a:ext cx="466725" cy="771525"/>
              </a:xfrm>
              <a:custGeom>
                <a:avLst/>
                <a:gdLst>
                  <a:gd name="connsiteX0" fmla="*/ 464342 w 466725"/>
                  <a:gd name="connsiteY0" fmla="*/ 629441 h 771525"/>
                  <a:gd name="connsiteX1" fmla="*/ 461161 w 466725"/>
                  <a:gd name="connsiteY1" fmla="*/ 772316 h 771525"/>
                  <a:gd name="connsiteX2" fmla="*/ 7144 w 466725"/>
                  <a:gd name="connsiteY2" fmla="*/ 561975 h 771525"/>
                  <a:gd name="connsiteX3" fmla="*/ 7144 w 466725"/>
                  <a:gd name="connsiteY3" fmla="*/ 7144 h 771525"/>
                  <a:gd name="connsiteX4" fmla="*/ 137312 w 466725"/>
                  <a:gd name="connsiteY4" fmla="*/ 83344 h 771525"/>
                  <a:gd name="connsiteX5" fmla="*/ 137312 w 466725"/>
                  <a:gd name="connsiteY5" fmla="*/ 475460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771525">
                    <a:moveTo>
                      <a:pt x="464342" y="629441"/>
                    </a:moveTo>
                    <a:lnTo>
                      <a:pt x="461161" y="772316"/>
                    </a:lnTo>
                    <a:lnTo>
                      <a:pt x="7144" y="561975"/>
                    </a:lnTo>
                    <a:lnTo>
                      <a:pt x="7144" y="7144"/>
                    </a:lnTo>
                    <a:lnTo>
                      <a:pt x="137312" y="83344"/>
                    </a:lnTo>
                    <a:lnTo>
                      <a:pt x="137312" y="475460"/>
                    </a:lnTo>
                    <a:close/>
                  </a:path>
                </a:pathLst>
              </a:custGeom>
              <a:solidFill>
                <a:srgbClr val="0075D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45" name="Freeform: Shape 44">
                <a:extLst>
                  <a:ext uri="{FF2B5EF4-FFF2-40B4-BE49-F238E27FC236}">
                    <a16:creationId xmlns:a16="http://schemas.microsoft.com/office/drawing/2014/main" id="{38FD17EC-EC63-4939-BFE7-9FAE03C403A1}"/>
                  </a:ext>
                </a:extLst>
              </p:cNvPr>
              <p:cNvSpPr/>
              <p:nvPr/>
            </p:nvSpPr>
            <p:spPr>
              <a:xfrm>
                <a:off x="1301083" y="2890647"/>
                <a:ext cx="466725" cy="771525"/>
              </a:xfrm>
              <a:custGeom>
                <a:avLst/>
                <a:gdLst>
                  <a:gd name="connsiteX0" fmla="*/ 7144 w 466725"/>
                  <a:gd name="connsiteY0" fmla="*/ 629441 h 771525"/>
                  <a:gd name="connsiteX1" fmla="*/ 10316 w 466725"/>
                  <a:gd name="connsiteY1" fmla="*/ 772316 h 771525"/>
                  <a:gd name="connsiteX2" fmla="*/ 464344 w 466725"/>
                  <a:gd name="connsiteY2" fmla="*/ 561975 h 771525"/>
                  <a:gd name="connsiteX3" fmla="*/ 464344 w 466725"/>
                  <a:gd name="connsiteY3" fmla="*/ 7144 h 771525"/>
                  <a:gd name="connsiteX4" fmla="*/ 334166 w 466725"/>
                  <a:gd name="connsiteY4" fmla="*/ 83344 h 771525"/>
                  <a:gd name="connsiteX5" fmla="*/ 334166 w 466725"/>
                  <a:gd name="connsiteY5" fmla="*/ 475460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771525">
                    <a:moveTo>
                      <a:pt x="7144" y="629441"/>
                    </a:moveTo>
                    <a:lnTo>
                      <a:pt x="10316" y="772316"/>
                    </a:lnTo>
                    <a:lnTo>
                      <a:pt x="464344" y="561975"/>
                    </a:lnTo>
                    <a:lnTo>
                      <a:pt x="464344" y="7144"/>
                    </a:lnTo>
                    <a:lnTo>
                      <a:pt x="334166" y="83344"/>
                    </a:lnTo>
                    <a:lnTo>
                      <a:pt x="334166" y="475460"/>
                    </a:lnTo>
                    <a:close/>
                  </a:path>
                </a:pathLst>
              </a:custGeom>
              <a:solidFill>
                <a:srgbClr val="0075DA"/>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grpSp>
      <p:grpSp>
        <p:nvGrpSpPr>
          <p:cNvPr id="21" name="Group 20">
            <a:extLst>
              <a:ext uri="{FF2B5EF4-FFF2-40B4-BE49-F238E27FC236}">
                <a16:creationId xmlns:a16="http://schemas.microsoft.com/office/drawing/2014/main" id="{84EBBFA0-641F-4847-87DF-208A8F05CD5A}"/>
              </a:ext>
            </a:extLst>
          </p:cNvPr>
          <p:cNvGrpSpPr/>
          <p:nvPr/>
        </p:nvGrpSpPr>
        <p:grpSpPr>
          <a:xfrm>
            <a:off x="1461720" y="3502870"/>
            <a:ext cx="5251382" cy="737000"/>
            <a:chOff x="1461062" y="3524273"/>
            <a:chExt cx="5252127" cy="737104"/>
          </a:xfrm>
        </p:grpSpPr>
        <p:sp>
          <p:nvSpPr>
            <p:cNvPr id="12" name="Rectangle 11">
              <a:extLst>
                <a:ext uri="{FF2B5EF4-FFF2-40B4-BE49-F238E27FC236}">
                  <a16:creationId xmlns:a16="http://schemas.microsoft.com/office/drawing/2014/main" id="{54C3F0E5-8EFB-4AD7-8D7F-2A838942A046}"/>
                </a:ext>
              </a:extLst>
            </p:cNvPr>
            <p:cNvSpPr/>
            <p:nvPr/>
          </p:nvSpPr>
          <p:spPr>
            <a:xfrm>
              <a:off x="3124235" y="3752885"/>
              <a:ext cx="3588954" cy="215474"/>
            </a:xfrm>
            <a:prstGeom prst="rect">
              <a:avLst/>
            </a:prstGeom>
          </p:spPr>
          <p:txBody>
            <a:bodyPr wrap="square" lIns="0" tIns="0" rIns="0" bIns="0">
              <a:spAutoFit/>
            </a:bodyPr>
            <a:lstStyle/>
            <a:p>
              <a:pPr defTabSz="913874" fontAlgn="base">
                <a:spcBef>
                  <a:spcPct val="0"/>
                </a:spcBef>
                <a:spcAft>
                  <a:spcPts val="2400"/>
                </a:spcAft>
                <a:defRPr/>
              </a:pPr>
              <a:r>
                <a:rPr lang="en-US" sz="1400" b="1" kern="0" dirty="0">
                  <a:solidFill>
                    <a:srgbClr val="0078D7"/>
                  </a:solidFill>
                  <a:latin typeface="Segoe UI Semibold" charset="0"/>
                  <a:cs typeface="Segoe UI Semibold" charset="0"/>
                </a:rPr>
                <a:t>Increase your rate of experimentation</a:t>
              </a:r>
            </a:p>
          </p:txBody>
        </p:sp>
        <p:grpSp>
          <p:nvGrpSpPr>
            <p:cNvPr id="20" name="Group 19">
              <a:extLst>
                <a:ext uri="{FF2B5EF4-FFF2-40B4-BE49-F238E27FC236}">
                  <a16:creationId xmlns:a16="http://schemas.microsoft.com/office/drawing/2014/main" id="{69183BAC-79E4-4CB8-AC82-08A4E94B8F78}"/>
                </a:ext>
              </a:extLst>
            </p:cNvPr>
            <p:cNvGrpSpPr/>
            <p:nvPr/>
          </p:nvGrpSpPr>
          <p:grpSpPr>
            <a:xfrm>
              <a:off x="1461062" y="3524273"/>
              <a:ext cx="1383683" cy="737104"/>
              <a:chOff x="1461062" y="3524273"/>
              <a:chExt cx="1383683" cy="737104"/>
            </a:xfrm>
          </p:grpSpPr>
          <p:cxnSp>
            <p:nvCxnSpPr>
              <p:cNvPr id="140" name="Straight Connector 139">
                <a:extLst>
                  <a:ext uri="{FF2B5EF4-FFF2-40B4-BE49-F238E27FC236}">
                    <a16:creationId xmlns:a16="http://schemas.microsoft.com/office/drawing/2014/main" id="{3C0AEF2B-C342-44AC-9A7F-9A125AF2DB3E}"/>
                  </a:ext>
                </a:extLst>
              </p:cNvPr>
              <p:cNvCxnSpPr/>
              <p:nvPr/>
            </p:nvCxnSpPr>
            <p:spPr>
              <a:xfrm>
                <a:off x="2844745" y="3574484"/>
                <a:ext cx="0" cy="603023"/>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83" name="Graphic 97">
                <a:extLst>
                  <a:ext uri="{FF2B5EF4-FFF2-40B4-BE49-F238E27FC236}">
                    <a16:creationId xmlns:a16="http://schemas.microsoft.com/office/drawing/2014/main" id="{46C8DCEC-48E4-41F6-8795-2DEF7ED677C4}"/>
                  </a:ext>
                </a:extLst>
              </p:cNvPr>
              <p:cNvGrpSpPr/>
              <p:nvPr/>
            </p:nvGrpSpPr>
            <p:grpSpPr>
              <a:xfrm>
                <a:off x="1461062" y="3524273"/>
                <a:ext cx="981471" cy="737104"/>
                <a:chOff x="619072" y="3029620"/>
                <a:chExt cx="2333625" cy="1752600"/>
              </a:xfrm>
            </p:grpSpPr>
            <p:sp>
              <p:nvSpPr>
                <p:cNvPr id="84" name="Freeform: Shape 83">
                  <a:extLst>
                    <a:ext uri="{FF2B5EF4-FFF2-40B4-BE49-F238E27FC236}">
                      <a16:creationId xmlns:a16="http://schemas.microsoft.com/office/drawing/2014/main" id="{971EC907-BDCD-40E7-914D-BE4DF7A64679}"/>
                    </a:ext>
                  </a:extLst>
                </p:cNvPr>
                <p:cNvSpPr/>
                <p:nvPr/>
              </p:nvSpPr>
              <p:spPr>
                <a:xfrm>
                  <a:off x="1739012" y="3849656"/>
                  <a:ext cx="752475" cy="228600"/>
                </a:xfrm>
                <a:custGeom>
                  <a:avLst/>
                  <a:gdLst>
                    <a:gd name="connsiteX0" fmla="*/ 545354 w 752475"/>
                    <a:gd name="connsiteY0" fmla="*/ 7144 h 228600"/>
                    <a:gd name="connsiteX1" fmla="*/ 237515 w 752475"/>
                    <a:gd name="connsiteY1" fmla="*/ 7144 h 228600"/>
                    <a:gd name="connsiteX2" fmla="*/ 7144 w 752475"/>
                    <a:gd name="connsiteY2" fmla="*/ 156467 h 228600"/>
                    <a:gd name="connsiteX3" fmla="*/ 7144 w 752475"/>
                    <a:gd name="connsiteY3" fmla="*/ 224857 h 228600"/>
                    <a:gd name="connsiteX4" fmla="*/ 747332 w 752475"/>
                    <a:gd name="connsiteY4" fmla="*/ 224857 h 228600"/>
                    <a:gd name="connsiteX5" fmla="*/ 747332 w 752475"/>
                    <a:gd name="connsiteY5" fmla="*/ 156477 h 228600"/>
                    <a:gd name="connsiteX6" fmla="*/ 545344 w 752475"/>
                    <a:gd name="connsiteY6" fmla="*/ 7153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475" h="228600">
                      <a:moveTo>
                        <a:pt x="545354" y="7144"/>
                      </a:moveTo>
                      <a:lnTo>
                        <a:pt x="237515" y="7144"/>
                      </a:lnTo>
                      <a:cubicBezTo>
                        <a:pt x="274511" y="137741"/>
                        <a:pt x="224809" y="156467"/>
                        <a:pt x="7144" y="156467"/>
                      </a:cubicBezTo>
                      <a:lnTo>
                        <a:pt x="7144" y="224857"/>
                      </a:lnTo>
                      <a:lnTo>
                        <a:pt x="747332" y="224857"/>
                      </a:lnTo>
                      <a:lnTo>
                        <a:pt x="747332" y="156477"/>
                      </a:lnTo>
                      <a:cubicBezTo>
                        <a:pt x="529657" y="156477"/>
                        <a:pt x="508311" y="137817"/>
                        <a:pt x="545344" y="7153"/>
                      </a:cubicBezTo>
                    </a:path>
                  </a:pathLst>
                </a:custGeom>
                <a:solidFill>
                  <a:srgbClr val="7A7A7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5" name="Freeform: Shape 84">
                  <a:extLst>
                    <a:ext uri="{FF2B5EF4-FFF2-40B4-BE49-F238E27FC236}">
                      <a16:creationId xmlns:a16="http://schemas.microsoft.com/office/drawing/2014/main" id="{959FDA9B-7FA4-4707-AD20-E7D50158C0E2}"/>
                    </a:ext>
                  </a:extLst>
                </p:cNvPr>
                <p:cNvSpPr/>
                <p:nvPr/>
              </p:nvSpPr>
              <p:spPr>
                <a:xfrm>
                  <a:off x="1543081" y="3022476"/>
                  <a:ext cx="1143000" cy="838200"/>
                </a:xfrm>
                <a:custGeom>
                  <a:avLst/>
                  <a:gdLst>
                    <a:gd name="connsiteX0" fmla="*/ 1070802 w 1143000"/>
                    <a:gd name="connsiteY0" fmla="*/ 7144 h 838200"/>
                    <a:gd name="connsiteX1" fmla="*/ 68658 w 1143000"/>
                    <a:gd name="connsiteY1" fmla="*/ 7144 h 838200"/>
                    <a:gd name="connsiteX2" fmla="*/ 7146 w 1143000"/>
                    <a:gd name="connsiteY2" fmla="*/ 71599 h 838200"/>
                    <a:gd name="connsiteX3" fmla="*/ 7146 w 1143000"/>
                    <a:gd name="connsiteY3" fmla="*/ 770449 h 838200"/>
                    <a:gd name="connsiteX4" fmla="*/ 68658 w 1143000"/>
                    <a:gd name="connsiteY4" fmla="*/ 834361 h 838200"/>
                    <a:gd name="connsiteX5" fmla="*/ 1070802 w 1143000"/>
                    <a:gd name="connsiteY5" fmla="*/ 834361 h 838200"/>
                    <a:gd name="connsiteX6" fmla="*/ 1139201 w 1143000"/>
                    <a:gd name="connsiteY6" fmla="*/ 770449 h 838200"/>
                    <a:gd name="connsiteX7" fmla="*/ 1139201 w 1143000"/>
                    <a:gd name="connsiteY7" fmla="*/ 71599 h 838200"/>
                    <a:gd name="connsiteX8" fmla="*/ 1070802 w 1143000"/>
                    <a:gd name="connsiteY8" fmla="*/ 7144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838200">
                      <a:moveTo>
                        <a:pt x="1070802" y="7144"/>
                      </a:moveTo>
                      <a:lnTo>
                        <a:pt x="68658" y="7144"/>
                      </a:lnTo>
                      <a:cubicBezTo>
                        <a:pt x="34120" y="8500"/>
                        <a:pt x="6887" y="37032"/>
                        <a:pt x="7146" y="71599"/>
                      </a:cubicBezTo>
                      <a:lnTo>
                        <a:pt x="7146" y="770449"/>
                      </a:lnTo>
                      <a:cubicBezTo>
                        <a:pt x="6997" y="804881"/>
                        <a:pt x="34244" y="833193"/>
                        <a:pt x="68658" y="834361"/>
                      </a:cubicBezTo>
                      <a:lnTo>
                        <a:pt x="1070802" y="834361"/>
                      </a:lnTo>
                      <a:cubicBezTo>
                        <a:pt x="1104787" y="834361"/>
                        <a:pt x="1139201" y="804253"/>
                        <a:pt x="1139201" y="770449"/>
                      </a:cubicBezTo>
                      <a:lnTo>
                        <a:pt x="1139201" y="71599"/>
                      </a:lnTo>
                      <a:cubicBezTo>
                        <a:pt x="1139201" y="37509"/>
                        <a:pt x="1104816" y="7144"/>
                        <a:pt x="1070802" y="7144"/>
                      </a:cubicBezTo>
                    </a:path>
                  </a:pathLst>
                </a:custGeom>
                <a:solidFill>
                  <a:srgbClr val="A0A1A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6" name="Freeform: Shape 85">
                  <a:extLst>
                    <a:ext uri="{FF2B5EF4-FFF2-40B4-BE49-F238E27FC236}">
                      <a16:creationId xmlns:a16="http://schemas.microsoft.com/office/drawing/2014/main" id="{58AB6947-0C3F-40B1-80B8-DF3CB5E75CA7}"/>
                    </a:ext>
                  </a:extLst>
                </p:cNvPr>
                <p:cNvSpPr/>
                <p:nvPr/>
              </p:nvSpPr>
              <p:spPr>
                <a:xfrm>
                  <a:off x="1543052" y="3022543"/>
                  <a:ext cx="1076325" cy="838200"/>
                </a:xfrm>
                <a:custGeom>
                  <a:avLst/>
                  <a:gdLst>
                    <a:gd name="connsiteX0" fmla="*/ 1071507 w 1076325"/>
                    <a:gd name="connsiteY0" fmla="*/ 7144 h 838200"/>
                    <a:gd name="connsiteX1" fmla="*/ 1070802 w 1076325"/>
                    <a:gd name="connsiteY1" fmla="*/ 7144 h 838200"/>
                    <a:gd name="connsiteX2" fmla="*/ 68658 w 1076325"/>
                    <a:gd name="connsiteY2" fmla="*/ 7144 h 838200"/>
                    <a:gd name="connsiteX3" fmla="*/ 7145 w 1076325"/>
                    <a:gd name="connsiteY3" fmla="*/ 71561 h 838200"/>
                    <a:gd name="connsiteX4" fmla="*/ 7145 w 1076325"/>
                    <a:gd name="connsiteY4" fmla="*/ 770382 h 838200"/>
                    <a:gd name="connsiteX5" fmla="*/ 68658 w 1076325"/>
                    <a:gd name="connsiteY5" fmla="*/ 834323 h 838200"/>
                    <a:gd name="connsiteX6" fmla="*/ 92470 w 1076325"/>
                    <a:gd name="connsiteY6" fmla="*/ 834323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325" h="838200">
                      <a:moveTo>
                        <a:pt x="1071507" y="7144"/>
                      </a:moveTo>
                      <a:cubicBezTo>
                        <a:pt x="1071259" y="7144"/>
                        <a:pt x="1071031" y="7144"/>
                        <a:pt x="1070802" y="7144"/>
                      </a:cubicBezTo>
                      <a:lnTo>
                        <a:pt x="68658" y="7144"/>
                      </a:lnTo>
                      <a:cubicBezTo>
                        <a:pt x="34130" y="8490"/>
                        <a:pt x="6898" y="37004"/>
                        <a:pt x="7145" y="71561"/>
                      </a:cubicBezTo>
                      <a:lnTo>
                        <a:pt x="7145" y="770382"/>
                      </a:lnTo>
                      <a:cubicBezTo>
                        <a:pt x="6982" y="804824"/>
                        <a:pt x="34235" y="833155"/>
                        <a:pt x="68658" y="834323"/>
                      </a:cubicBezTo>
                      <a:lnTo>
                        <a:pt x="92470" y="834323"/>
                      </a:lnTo>
                      <a:close/>
                    </a:path>
                  </a:pathLst>
                </a:custGeom>
                <a:solidFill>
                  <a:srgbClr val="FFFFFF">
                    <a:alpha val="2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7" name="Freeform: Shape 86">
                  <a:extLst>
                    <a:ext uri="{FF2B5EF4-FFF2-40B4-BE49-F238E27FC236}">
                      <a16:creationId xmlns:a16="http://schemas.microsoft.com/office/drawing/2014/main" id="{819280F9-775F-46ED-964D-01E623505377}"/>
                    </a:ext>
                  </a:extLst>
                </p:cNvPr>
                <p:cNvSpPr/>
                <p:nvPr/>
              </p:nvSpPr>
              <p:spPr>
                <a:xfrm>
                  <a:off x="1628865" y="3109601"/>
                  <a:ext cx="971550" cy="666750"/>
                </a:xfrm>
                <a:custGeom>
                  <a:avLst/>
                  <a:gdLst>
                    <a:gd name="connsiteX0" fmla="*/ 965044 w 971550"/>
                    <a:gd name="connsiteY0" fmla="*/ 7144 h 666750"/>
                    <a:gd name="connsiteX1" fmla="*/ 965044 w 971550"/>
                    <a:gd name="connsiteY1" fmla="*/ 660140 h 666750"/>
                    <a:gd name="connsiteX2" fmla="*/ 7144 w 971550"/>
                    <a:gd name="connsiteY2" fmla="*/ 660140 h 666750"/>
                    <a:gd name="connsiteX3" fmla="*/ 7144 w 971550"/>
                    <a:gd name="connsiteY3" fmla="*/ 7144 h 666750"/>
                    <a:gd name="connsiteX4" fmla="*/ 965044 w 971550"/>
                    <a:gd name="connsiteY4" fmla="*/ 7144 h 66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50" h="666750">
                      <a:moveTo>
                        <a:pt x="965044" y="7144"/>
                      </a:moveTo>
                      <a:lnTo>
                        <a:pt x="965044" y="660140"/>
                      </a:lnTo>
                      <a:lnTo>
                        <a:pt x="7144" y="660140"/>
                      </a:lnTo>
                      <a:lnTo>
                        <a:pt x="7144" y="7144"/>
                      </a:lnTo>
                      <a:lnTo>
                        <a:pt x="965044" y="7144"/>
                      </a:lnTo>
                      <a:close/>
                    </a:path>
                  </a:pathLst>
                </a:custGeom>
                <a:solidFill>
                  <a:srgbClr val="59B4D9"/>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8" name="Freeform: Shape 87">
                  <a:extLst>
                    <a:ext uri="{FF2B5EF4-FFF2-40B4-BE49-F238E27FC236}">
                      <a16:creationId xmlns:a16="http://schemas.microsoft.com/office/drawing/2014/main" id="{FC0C33F5-9322-4779-8D11-539B381D2B8E}"/>
                    </a:ext>
                  </a:extLst>
                </p:cNvPr>
                <p:cNvSpPr/>
                <p:nvPr/>
              </p:nvSpPr>
              <p:spPr>
                <a:xfrm>
                  <a:off x="1628865" y="3108306"/>
                  <a:ext cx="885825" cy="666750"/>
                </a:xfrm>
                <a:custGeom>
                  <a:avLst/>
                  <a:gdLst>
                    <a:gd name="connsiteX0" fmla="*/ 7144 w 885825"/>
                    <a:gd name="connsiteY0" fmla="*/ 661435 h 666750"/>
                    <a:gd name="connsiteX1" fmla="*/ 8458 w 885825"/>
                    <a:gd name="connsiteY1" fmla="*/ 661435 h 666750"/>
                    <a:gd name="connsiteX2" fmla="*/ 8458 w 885825"/>
                    <a:gd name="connsiteY2" fmla="*/ 8458 h 666750"/>
                    <a:gd name="connsiteX3" fmla="*/ 884215 w 885825"/>
                    <a:gd name="connsiteY3" fmla="*/ 7144 h 666750"/>
                    <a:gd name="connsiteX4" fmla="*/ 884263 w 885825"/>
                    <a:gd name="connsiteY4" fmla="*/ 7144 h 666750"/>
                    <a:gd name="connsiteX5" fmla="*/ 7144 w 885825"/>
                    <a:gd name="connsiteY5" fmla="*/ 8458 h 666750"/>
                    <a:gd name="connsiteX6" fmla="*/ 7144 w 885825"/>
                    <a:gd name="connsiteY6" fmla="*/ 661435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825" h="666750">
                      <a:moveTo>
                        <a:pt x="7144" y="661435"/>
                      </a:moveTo>
                      <a:lnTo>
                        <a:pt x="8458" y="661435"/>
                      </a:lnTo>
                      <a:lnTo>
                        <a:pt x="8458" y="8458"/>
                      </a:lnTo>
                      <a:lnTo>
                        <a:pt x="884215" y="7144"/>
                      </a:lnTo>
                      <a:lnTo>
                        <a:pt x="884263" y="7144"/>
                      </a:lnTo>
                      <a:lnTo>
                        <a:pt x="7144" y="8458"/>
                      </a:lnTo>
                      <a:lnTo>
                        <a:pt x="7144" y="661435"/>
                      </a:lnTo>
                      <a:close/>
                    </a:path>
                  </a:pathLst>
                </a:custGeom>
                <a:solidFill>
                  <a:srgbClr val="59B4D9"/>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9" name="Freeform: Shape 88">
                  <a:extLst>
                    <a:ext uri="{FF2B5EF4-FFF2-40B4-BE49-F238E27FC236}">
                      <a16:creationId xmlns:a16="http://schemas.microsoft.com/office/drawing/2014/main" id="{461CD7B4-E72C-48D4-AE84-D83736D56A1E}"/>
                    </a:ext>
                  </a:extLst>
                </p:cNvPr>
                <p:cNvSpPr/>
                <p:nvPr/>
              </p:nvSpPr>
              <p:spPr>
                <a:xfrm>
                  <a:off x="1739012" y="3998951"/>
                  <a:ext cx="752475" cy="76200"/>
                </a:xfrm>
                <a:custGeom>
                  <a:avLst/>
                  <a:gdLst>
                    <a:gd name="connsiteX0" fmla="*/ 7144 w 752475"/>
                    <a:gd name="connsiteY0" fmla="*/ 7144 h 76200"/>
                    <a:gd name="connsiteX1" fmla="*/ 747332 w 752475"/>
                    <a:gd name="connsiteY1" fmla="*/ 7144 h 76200"/>
                    <a:gd name="connsiteX2" fmla="*/ 747332 w 752475"/>
                    <a:gd name="connsiteY2" fmla="*/ 75543 h 76200"/>
                    <a:gd name="connsiteX3" fmla="*/ 7144 w 752475"/>
                    <a:gd name="connsiteY3" fmla="*/ 75543 h 76200"/>
                  </a:gdLst>
                  <a:ahLst/>
                  <a:cxnLst>
                    <a:cxn ang="0">
                      <a:pos x="connsiteX0" y="connsiteY0"/>
                    </a:cxn>
                    <a:cxn ang="0">
                      <a:pos x="connsiteX1" y="connsiteY1"/>
                    </a:cxn>
                    <a:cxn ang="0">
                      <a:pos x="connsiteX2" y="connsiteY2"/>
                    </a:cxn>
                    <a:cxn ang="0">
                      <a:pos x="connsiteX3" y="connsiteY3"/>
                    </a:cxn>
                  </a:cxnLst>
                  <a:rect l="l" t="t" r="r" b="b"/>
                  <a:pathLst>
                    <a:path w="752475" h="76200">
                      <a:moveTo>
                        <a:pt x="7144" y="7144"/>
                      </a:moveTo>
                      <a:lnTo>
                        <a:pt x="747332" y="7144"/>
                      </a:lnTo>
                      <a:lnTo>
                        <a:pt x="747332" y="75543"/>
                      </a:lnTo>
                      <a:lnTo>
                        <a:pt x="7144" y="75543"/>
                      </a:lnTo>
                      <a:close/>
                    </a:path>
                  </a:pathLst>
                </a:custGeom>
                <a:solidFill>
                  <a:srgbClr val="A0A1A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0" name="Freeform: Shape 89">
                  <a:extLst>
                    <a:ext uri="{FF2B5EF4-FFF2-40B4-BE49-F238E27FC236}">
                      <a16:creationId xmlns:a16="http://schemas.microsoft.com/office/drawing/2014/main" id="{D523D95F-DB43-40BE-A026-65185B048180}"/>
                    </a:ext>
                  </a:extLst>
                </p:cNvPr>
                <p:cNvSpPr/>
                <p:nvPr/>
              </p:nvSpPr>
              <p:spPr>
                <a:xfrm>
                  <a:off x="2088675" y="3053833"/>
                  <a:ext cx="38100" cy="38100"/>
                </a:xfrm>
                <a:custGeom>
                  <a:avLst/>
                  <a:gdLst>
                    <a:gd name="connsiteX0" fmla="*/ 39281 w 38100"/>
                    <a:gd name="connsiteY0" fmla="*/ 23222 h 38100"/>
                    <a:gd name="connsiteX1" fmla="*/ 23203 w 38100"/>
                    <a:gd name="connsiteY1" fmla="*/ 39281 h 38100"/>
                    <a:gd name="connsiteX2" fmla="*/ 7144 w 38100"/>
                    <a:gd name="connsiteY2" fmla="*/ 23203 h 38100"/>
                    <a:gd name="connsiteX3" fmla="*/ 23203 w 38100"/>
                    <a:gd name="connsiteY3" fmla="*/ 7144 h 38100"/>
                    <a:gd name="connsiteX4" fmla="*/ 39281 w 38100"/>
                    <a:gd name="connsiteY4" fmla="*/ 232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281" y="23222"/>
                      </a:moveTo>
                      <a:cubicBezTo>
                        <a:pt x="39272" y="32096"/>
                        <a:pt x="32080" y="39286"/>
                        <a:pt x="23203" y="39281"/>
                      </a:cubicBezTo>
                      <a:cubicBezTo>
                        <a:pt x="14326" y="39276"/>
                        <a:pt x="7134" y="32077"/>
                        <a:pt x="7144" y="23203"/>
                      </a:cubicBezTo>
                      <a:cubicBezTo>
                        <a:pt x="7153" y="14336"/>
                        <a:pt x="14335" y="7149"/>
                        <a:pt x="23203" y="7144"/>
                      </a:cubicBezTo>
                      <a:cubicBezTo>
                        <a:pt x="32080" y="7144"/>
                        <a:pt x="39281" y="14342"/>
                        <a:pt x="39281" y="23222"/>
                      </a:cubicBezTo>
                    </a:path>
                  </a:pathLst>
                </a:custGeom>
                <a:solidFill>
                  <a:srgbClr val="B8D43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1" name="Freeform: Shape 90">
                  <a:extLst>
                    <a:ext uri="{FF2B5EF4-FFF2-40B4-BE49-F238E27FC236}">
                      <a16:creationId xmlns:a16="http://schemas.microsoft.com/office/drawing/2014/main" id="{53F800DF-20CE-434C-A77F-70237DC37D7C}"/>
                    </a:ext>
                  </a:extLst>
                </p:cNvPr>
                <p:cNvSpPr/>
                <p:nvPr/>
              </p:nvSpPr>
              <p:spPr>
                <a:xfrm>
                  <a:off x="1628865" y="3109601"/>
                  <a:ext cx="962025" cy="666750"/>
                </a:xfrm>
                <a:custGeom>
                  <a:avLst/>
                  <a:gdLst>
                    <a:gd name="connsiteX0" fmla="*/ 7144 w 962025"/>
                    <a:gd name="connsiteY0" fmla="*/ 7144 h 666750"/>
                    <a:gd name="connsiteX1" fmla="*/ 963159 w 962025"/>
                    <a:gd name="connsiteY1" fmla="*/ 7144 h 666750"/>
                    <a:gd name="connsiteX2" fmla="*/ 963159 w 962025"/>
                    <a:gd name="connsiteY2" fmla="*/ 660140 h 666750"/>
                    <a:gd name="connsiteX3" fmla="*/ 7144 w 962025"/>
                    <a:gd name="connsiteY3" fmla="*/ 660140 h 666750"/>
                  </a:gdLst>
                  <a:ahLst/>
                  <a:cxnLst>
                    <a:cxn ang="0">
                      <a:pos x="connsiteX0" y="connsiteY0"/>
                    </a:cxn>
                    <a:cxn ang="0">
                      <a:pos x="connsiteX1" y="connsiteY1"/>
                    </a:cxn>
                    <a:cxn ang="0">
                      <a:pos x="connsiteX2" y="connsiteY2"/>
                    </a:cxn>
                    <a:cxn ang="0">
                      <a:pos x="connsiteX3" y="connsiteY3"/>
                    </a:cxn>
                  </a:cxnLst>
                  <a:rect l="l" t="t" r="r" b="b"/>
                  <a:pathLst>
                    <a:path w="962025" h="666750">
                      <a:moveTo>
                        <a:pt x="7144" y="7144"/>
                      </a:moveTo>
                      <a:lnTo>
                        <a:pt x="963159" y="7144"/>
                      </a:lnTo>
                      <a:lnTo>
                        <a:pt x="963159" y="660140"/>
                      </a:lnTo>
                      <a:lnTo>
                        <a:pt x="7144" y="660140"/>
                      </a:lnTo>
                      <a:close/>
                    </a:path>
                  </a:pathLst>
                </a:custGeom>
                <a:solidFill>
                  <a:srgbClr val="1B348E"/>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2" name="Freeform: Shape 91">
                  <a:extLst>
                    <a:ext uri="{FF2B5EF4-FFF2-40B4-BE49-F238E27FC236}">
                      <a16:creationId xmlns:a16="http://schemas.microsoft.com/office/drawing/2014/main" id="{78095D1B-DF8D-430D-B790-269CBD97046C}"/>
                    </a:ext>
                  </a:extLst>
                </p:cNvPr>
                <p:cNvSpPr/>
                <p:nvPr/>
              </p:nvSpPr>
              <p:spPr>
                <a:xfrm>
                  <a:off x="1708532" y="3207547"/>
                  <a:ext cx="247650" cy="400050"/>
                </a:xfrm>
                <a:custGeom>
                  <a:avLst/>
                  <a:gdLst>
                    <a:gd name="connsiteX0" fmla="*/ 7144 w 247650"/>
                    <a:gd name="connsiteY0" fmla="*/ 7144 h 400050"/>
                    <a:gd name="connsiteX1" fmla="*/ 246145 w 247650"/>
                    <a:gd name="connsiteY1" fmla="*/ 7144 h 400050"/>
                    <a:gd name="connsiteX2" fmla="*/ 246145 w 247650"/>
                    <a:gd name="connsiteY2" fmla="*/ 398945 h 400050"/>
                    <a:gd name="connsiteX3" fmla="*/ 7144 w 247650"/>
                    <a:gd name="connsiteY3" fmla="*/ 398945 h 400050"/>
                  </a:gdLst>
                  <a:ahLst/>
                  <a:cxnLst>
                    <a:cxn ang="0">
                      <a:pos x="connsiteX0" y="connsiteY0"/>
                    </a:cxn>
                    <a:cxn ang="0">
                      <a:pos x="connsiteX1" y="connsiteY1"/>
                    </a:cxn>
                    <a:cxn ang="0">
                      <a:pos x="connsiteX2" y="connsiteY2"/>
                    </a:cxn>
                    <a:cxn ang="0">
                      <a:pos x="connsiteX3" y="connsiteY3"/>
                    </a:cxn>
                  </a:cxnLst>
                  <a:rect l="l" t="t" r="r" b="b"/>
                  <a:pathLst>
                    <a:path w="247650" h="400050">
                      <a:moveTo>
                        <a:pt x="7144" y="7144"/>
                      </a:moveTo>
                      <a:lnTo>
                        <a:pt x="246145" y="7144"/>
                      </a:lnTo>
                      <a:lnTo>
                        <a:pt x="246145" y="398945"/>
                      </a:lnTo>
                      <a:lnTo>
                        <a:pt x="7144" y="398945"/>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3" name="Freeform: Shape 92">
                  <a:extLst>
                    <a:ext uri="{FF2B5EF4-FFF2-40B4-BE49-F238E27FC236}">
                      <a16:creationId xmlns:a16="http://schemas.microsoft.com/office/drawing/2014/main" id="{6E4F0518-9A3D-430A-9158-EC685E5EB05D}"/>
                    </a:ext>
                  </a:extLst>
                </p:cNvPr>
                <p:cNvSpPr/>
                <p:nvPr/>
              </p:nvSpPr>
              <p:spPr>
                <a:xfrm>
                  <a:off x="1987367" y="3207547"/>
                  <a:ext cx="447675" cy="209550"/>
                </a:xfrm>
                <a:custGeom>
                  <a:avLst/>
                  <a:gdLst>
                    <a:gd name="connsiteX0" fmla="*/ 7144 w 447675"/>
                    <a:gd name="connsiteY0" fmla="*/ 7144 h 209550"/>
                    <a:gd name="connsiteX1" fmla="*/ 445313 w 447675"/>
                    <a:gd name="connsiteY1" fmla="*/ 7144 h 209550"/>
                    <a:gd name="connsiteX2" fmla="*/ 445313 w 447675"/>
                    <a:gd name="connsiteY2" fmla="*/ 203044 h 209550"/>
                    <a:gd name="connsiteX3" fmla="*/ 7144 w 447675"/>
                    <a:gd name="connsiteY3" fmla="*/ 203044 h 209550"/>
                  </a:gdLst>
                  <a:ahLst/>
                  <a:cxnLst>
                    <a:cxn ang="0">
                      <a:pos x="connsiteX0" y="connsiteY0"/>
                    </a:cxn>
                    <a:cxn ang="0">
                      <a:pos x="connsiteX1" y="connsiteY1"/>
                    </a:cxn>
                    <a:cxn ang="0">
                      <a:pos x="connsiteX2" y="connsiteY2"/>
                    </a:cxn>
                    <a:cxn ang="0">
                      <a:pos x="connsiteX3" y="connsiteY3"/>
                    </a:cxn>
                  </a:cxnLst>
                  <a:rect l="l" t="t" r="r" b="b"/>
                  <a:pathLst>
                    <a:path w="447675" h="209550">
                      <a:moveTo>
                        <a:pt x="7144" y="7144"/>
                      </a:moveTo>
                      <a:lnTo>
                        <a:pt x="445313" y="7144"/>
                      </a:lnTo>
                      <a:lnTo>
                        <a:pt x="445313" y="203044"/>
                      </a:lnTo>
                      <a:lnTo>
                        <a:pt x="7144" y="203044"/>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4" name="Freeform: Shape 93">
                  <a:extLst>
                    <a:ext uri="{FF2B5EF4-FFF2-40B4-BE49-F238E27FC236}">
                      <a16:creationId xmlns:a16="http://schemas.microsoft.com/office/drawing/2014/main" id="{DB0F39B7-1CC7-4AE4-8558-69B54FE1BB78}"/>
                    </a:ext>
                  </a:extLst>
                </p:cNvPr>
                <p:cNvSpPr/>
                <p:nvPr/>
              </p:nvSpPr>
              <p:spPr>
                <a:xfrm>
                  <a:off x="1987367" y="3436099"/>
                  <a:ext cx="209550" cy="171450"/>
                </a:xfrm>
                <a:custGeom>
                  <a:avLst/>
                  <a:gdLst>
                    <a:gd name="connsiteX0" fmla="*/ 7144 w 209550"/>
                    <a:gd name="connsiteY0" fmla="*/ 7144 h 171450"/>
                    <a:gd name="connsiteX1" fmla="*/ 206312 w 209550"/>
                    <a:gd name="connsiteY1" fmla="*/ 7144 h 171450"/>
                    <a:gd name="connsiteX2" fmla="*/ 206312 w 209550"/>
                    <a:gd name="connsiteY2" fmla="*/ 170393 h 171450"/>
                    <a:gd name="connsiteX3" fmla="*/ 7144 w 209550"/>
                    <a:gd name="connsiteY3" fmla="*/ 170393 h 171450"/>
                  </a:gdLst>
                  <a:ahLst/>
                  <a:cxnLst>
                    <a:cxn ang="0">
                      <a:pos x="connsiteX0" y="connsiteY0"/>
                    </a:cxn>
                    <a:cxn ang="0">
                      <a:pos x="connsiteX1" y="connsiteY1"/>
                    </a:cxn>
                    <a:cxn ang="0">
                      <a:pos x="connsiteX2" y="connsiteY2"/>
                    </a:cxn>
                    <a:cxn ang="0">
                      <a:pos x="connsiteX3" y="connsiteY3"/>
                    </a:cxn>
                  </a:cxnLst>
                  <a:rect l="l" t="t" r="r" b="b"/>
                  <a:pathLst>
                    <a:path w="209550" h="171450">
                      <a:moveTo>
                        <a:pt x="7144" y="7144"/>
                      </a:moveTo>
                      <a:lnTo>
                        <a:pt x="206312" y="7144"/>
                      </a:lnTo>
                      <a:lnTo>
                        <a:pt x="206312" y="170393"/>
                      </a:lnTo>
                      <a:lnTo>
                        <a:pt x="7144" y="170393"/>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7" name="Freeform: Shape 96">
                  <a:extLst>
                    <a:ext uri="{FF2B5EF4-FFF2-40B4-BE49-F238E27FC236}">
                      <a16:creationId xmlns:a16="http://schemas.microsoft.com/office/drawing/2014/main" id="{CFCAFCA1-76B1-4C9B-9711-343AE79A80CA}"/>
                    </a:ext>
                  </a:extLst>
                </p:cNvPr>
                <p:cNvSpPr/>
                <p:nvPr/>
              </p:nvSpPr>
              <p:spPr>
                <a:xfrm>
                  <a:off x="2226368" y="3436099"/>
                  <a:ext cx="209550" cy="171450"/>
                </a:xfrm>
                <a:custGeom>
                  <a:avLst/>
                  <a:gdLst>
                    <a:gd name="connsiteX0" fmla="*/ 7144 w 209550"/>
                    <a:gd name="connsiteY0" fmla="*/ 7144 h 171450"/>
                    <a:gd name="connsiteX1" fmla="*/ 206311 w 209550"/>
                    <a:gd name="connsiteY1" fmla="*/ 7144 h 171450"/>
                    <a:gd name="connsiteX2" fmla="*/ 206311 w 209550"/>
                    <a:gd name="connsiteY2" fmla="*/ 170393 h 171450"/>
                    <a:gd name="connsiteX3" fmla="*/ 7144 w 209550"/>
                    <a:gd name="connsiteY3" fmla="*/ 170393 h 171450"/>
                  </a:gdLst>
                  <a:ahLst/>
                  <a:cxnLst>
                    <a:cxn ang="0">
                      <a:pos x="connsiteX0" y="connsiteY0"/>
                    </a:cxn>
                    <a:cxn ang="0">
                      <a:pos x="connsiteX1" y="connsiteY1"/>
                    </a:cxn>
                    <a:cxn ang="0">
                      <a:pos x="connsiteX2" y="connsiteY2"/>
                    </a:cxn>
                    <a:cxn ang="0">
                      <a:pos x="connsiteX3" y="connsiteY3"/>
                    </a:cxn>
                  </a:cxnLst>
                  <a:rect l="l" t="t" r="r" b="b"/>
                  <a:pathLst>
                    <a:path w="209550" h="171450">
                      <a:moveTo>
                        <a:pt x="7144" y="7144"/>
                      </a:moveTo>
                      <a:lnTo>
                        <a:pt x="206311" y="7144"/>
                      </a:lnTo>
                      <a:lnTo>
                        <a:pt x="206311" y="170393"/>
                      </a:lnTo>
                      <a:lnTo>
                        <a:pt x="7144" y="170393"/>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8" name="Freeform: Shape 97">
                  <a:extLst>
                    <a:ext uri="{FF2B5EF4-FFF2-40B4-BE49-F238E27FC236}">
                      <a16:creationId xmlns:a16="http://schemas.microsoft.com/office/drawing/2014/main" id="{BCA46B70-B633-4BF2-84E7-55AB1A61FA0E}"/>
                    </a:ext>
                  </a:extLst>
                </p:cNvPr>
                <p:cNvSpPr/>
                <p:nvPr/>
              </p:nvSpPr>
              <p:spPr>
                <a:xfrm>
                  <a:off x="914452" y="4562793"/>
                  <a:ext cx="533400" cy="161925"/>
                </a:xfrm>
                <a:custGeom>
                  <a:avLst/>
                  <a:gdLst>
                    <a:gd name="connsiteX0" fmla="*/ 387477 w 533400"/>
                    <a:gd name="connsiteY0" fmla="*/ 7144 h 161925"/>
                    <a:gd name="connsiteX1" fmla="*/ 169945 w 533400"/>
                    <a:gd name="connsiteY1" fmla="*/ 7144 h 161925"/>
                    <a:gd name="connsiteX2" fmla="*/ 7144 w 533400"/>
                    <a:gd name="connsiteY2" fmla="*/ 112662 h 161925"/>
                    <a:gd name="connsiteX3" fmla="*/ 7144 w 533400"/>
                    <a:gd name="connsiteY3" fmla="*/ 160982 h 161925"/>
                    <a:gd name="connsiteX4" fmla="*/ 530219 w 533400"/>
                    <a:gd name="connsiteY4" fmla="*/ 160982 h 161925"/>
                    <a:gd name="connsiteX5" fmla="*/ 530219 w 533400"/>
                    <a:gd name="connsiteY5" fmla="*/ 112662 h 161925"/>
                    <a:gd name="connsiteX6" fmla="*/ 387487 w 533400"/>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400" h="161925">
                      <a:moveTo>
                        <a:pt x="387477" y="7144"/>
                      </a:moveTo>
                      <a:lnTo>
                        <a:pt x="169945" y="7144"/>
                      </a:lnTo>
                      <a:cubicBezTo>
                        <a:pt x="196091" y="99431"/>
                        <a:pt x="160973" y="112662"/>
                        <a:pt x="7144" y="112662"/>
                      </a:cubicBezTo>
                      <a:lnTo>
                        <a:pt x="7144" y="160982"/>
                      </a:lnTo>
                      <a:lnTo>
                        <a:pt x="530219" y="160982"/>
                      </a:lnTo>
                      <a:lnTo>
                        <a:pt x="530219" y="112662"/>
                      </a:lnTo>
                      <a:cubicBezTo>
                        <a:pt x="376399" y="112662"/>
                        <a:pt x="361312" y="99479"/>
                        <a:pt x="387487" y="7144"/>
                      </a:cubicBezTo>
                    </a:path>
                  </a:pathLst>
                </a:custGeom>
                <a:solidFill>
                  <a:srgbClr val="7A7A7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9" name="Freeform: Shape 98">
                  <a:extLst>
                    <a:ext uri="{FF2B5EF4-FFF2-40B4-BE49-F238E27FC236}">
                      <a16:creationId xmlns:a16="http://schemas.microsoft.com/office/drawing/2014/main" id="{73F048E0-0DE4-48F6-A73D-B8F24A4F618A}"/>
                    </a:ext>
                  </a:extLst>
                </p:cNvPr>
                <p:cNvSpPr/>
                <p:nvPr/>
              </p:nvSpPr>
              <p:spPr>
                <a:xfrm>
                  <a:off x="775986" y="3978253"/>
                  <a:ext cx="809625" cy="590550"/>
                </a:xfrm>
                <a:custGeom>
                  <a:avLst/>
                  <a:gdLst>
                    <a:gd name="connsiteX0" fmla="*/ 758810 w 809625"/>
                    <a:gd name="connsiteY0" fmla="*/ 7144 h 590550"/>
                    <a:gd name="connsiteX1" fmla="*/ 50617 w 809625"/>
                    <a:gd name="connsiteY1" fmla="*/ 7144 h 590550"/>
                    <a:gd name="connsiteX2" fmla="*/ 7145 w 809625"/>
                    <a:gd name="connsiteY2" fmla="*/ 52692 h 590550"/>
                    <a:gd name="connsiteX3" fmla="*/ 7145 w 809625"/>
                    <a:gd name="connsiteY3" fmla="*/ 546545 h 590550"/>
                    <a:gd name="connsiteX4" fmla="*/ 50617 w 809625"/>
                    <a:gd name="connsiteY4" fmla="*/ 591712 h 590550"/>
                    <a:gd name="connsiteX5" fmla="*/ 758801 w 809625"/>
                    <a:gd name="connsiteY5" fmla="*/ 591712 h 590550"/>
                    <a:gd name="connsiteX6" fmla="*/ 807140 w 809625"/>
                    <a:gd name="connsiteY6" fmla="*/ 546545 h 590550"/>
                    <a:gd name="connsiteX7" fmla="*/ 807140 w 809625"/>
                    <a:gd name="connsiteY7" fmla="*/ 52692 h 590550"/>
                    <a:gd name="connsiteX8" fmla="*/ 758801 w 809625"/>
                    <a:gd name="connsiteY8" fmla="*/ 714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590550">
                      <a:moveTo>
                        <a:pt x="758810" y="7144"/>
                      </a:moveTo>
                      <a:lnTo>
                        <a:pt x="50617" y="7144"/>
                      </a:lnTo>
                      <a:cubicBezTo>
                        <a:pt x="26206" y="8096"/>
                        <a:pt x="6962" y="28261"/>
                        <a:pt x="7145" y="52692"/>
                      </a:cubicBezTo>
                      <a:lnTo>
                        <a:pt x="7145" y="546545"/>
                      </a:lnTo>
                      <a:cubicBezTo>
                        <a:pt x="7038" y="570881"/>
                        <a:pt x="26297" y="590893"/>
                        <a:pt x="50617" y="591712"/>
                      </a:cubicBezTo>
                      <a:lnTo>
                        <a:pt x="758801" y="591712"/>
                      </a:lnTo>
                      <a:cubicBezTo>
                        <a:pt x="782813" y="591712"/>
                        <a:pt x="807140" y="570433"/>
                        <a:pt x="807140" y="546545"/>
                      </a:cubicBezTo>
                      <a:lnTo>
                        <a:pt x="807140" y="52692"/>
                      </a:lnTo>
                      <a:cubicBezTo>
                        <a:pt x="805064" y="27375"/>
                        <a:pt x="784198" y="7715"/>
                        <a:pt x="758801" y="7144"/>
                      </a:cubicBezTo>
                    </a:path>
                  </a:pathLst>
                </a:custGeom>
                <a:solidFill>
                  <a:srgbClr val="A0A1A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02" name="Freeform: Shape 101">
                  <a:extLst>
                    <a:ext uri="{FF2B5EF4-FFF2-40B4-BE49-F238E27FC236}">
                      <a16:creationId xmlns:a16="http://schemas.microsoft.com/office/drawing/2014/main" id="{51311F6B-DD90-44EA-A203-0AFCCBF2A6C5}"/>
                    </a:ext>
                  </a:extLst>
                </p:cNvPr>
                <p:cNvSpPr/>
                <p:nvPr/>
              </p:nvSpPr>
              <p:spPr>
                <a:xfrm>
                  <a:off x="775976" y="3978300"/>
                  <a:ext cx="762000" cy="590550"/>
                </a:xfrm>
                <a:custGeom>
                  <a:avLst/>
                  <a:gdLst>
                    <a:gd name="connsiteX0" fmla="*/ 759315 w 762000"/>
                    <a:gd name="connsiteY0" fmla="*/ 7144 h 590550"/>
                    <a:gd name="connsiteX1" fmla="*/ 758820 w 762000"/>
                    <a:gd name="connsiteY1" fmla="*/ 7144 h 590550"/>
                    <a:gd name="connsiteX2" fmla="*/ 50617 w 762000"/>
                    <a:gd name="connsiteY2" fmla="*/ 7144 h 590550"/>
                    <a:gd name="connsiteX3" fmla="*/ 7145 w 762000"/>
                    <a:gd name="connsiteY3" fmla="*/ 52692 h 590550"/>
                    <a:gd name="connsiteX4" fmla="*/ 7145 w 762000"/>
                    <a:gd name="connsiteY4" fmla="*/ 546526 h 590550"/>
                    <a:gd name="connsiteX5" fmla="*/ 50617 w 762000"/>
                    <a:gd name="connsiteY5" fmla="*/ 591712 h 590550"/>
                    <a:gd name="connsiteX6" fmla="*/ 67467 w 762000"/>
                    <a:gd name="connsiteY6" fmla="*/ 591712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0" h="590550">
                      <a:moveTo>
                        <a:pt x="759315" y="7144"/>
                      </a:moveTo>
                      <a:cubicBezTo>
                        <a:pt x="759144" y="7144"/>
                        <a:pt x="758982" y="7144"/>
                        <a:pt x="758820" y="7144"/>
                      </a:cubicBezTo>
                      <a:lnTo>
                        <a:pt x="50617" y="7144"/>
                      </a:lnTo>
                      <a:cubicBezTo>
                        <a:pt x="26204" y="8096"/>
                        <a:pt x="6957" y="28261"/>
                        <a:pt x="7145" y="52692"/>
                      </a:cubicBezTo>
                      <a:lnTo>
                        <a:pt x="7145" y="546526"/>
                      </a:lnTo>
                      <a:cubicBezTo>
                        <a:pt x="7028" y="570871"/>
                        <a:pt x="26289" y="590883"/>
                        <a:pt x="50617" y="591712"/>
                      </a:cubicBezTo>
                      <a:lnTo>
                        <a:pt x="67467" y="591712"/>
                      </a:lnTo>
                      <a:close/>
                    </a:path>
                  </a:pathLst>
                </a:custGeom>
                <a:solidFill>
                  <a:srgbClr val="FFFFFF">
                    <a:alpha val="2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03" name="Freeform: Shape 102">
                  <a:extLst>
                    <a:ext uri="{FF2B5EF4-FFF2-40B4-BE49-F238E27FC236}">
                      <a16:creationId xmlns:a16="http://schemas.microsoft.com/office/drawing/2014/main" id="{A85C2B73-D2A1-456B-8E51-9211D204A417}"/>
                    </a:ext>
                  </a:extLst>
                </p:cNvPr>
                <p:cNvSpPr/>
                <p:nvPr/>
              </p:nvSpPr>
              <p:spPr>
                <a:xfrm>
                  <a:off x="836613" y="4039822"/>
                  <a:ext cx="685800" cy="466725"/>
                </a:xfrm>
                <a:custGeom>
                  <a:avLst/>
                  <a:gdLst>
                    <a:gd name="connsiteX0" fmla="*/ 684066 w 685800"/>
                    <a:gd name="connsiteY0" fmla="*/ 7144 h 466725"/>
                    <a:gd name="connsiteX1" fmla="*/ 684066 w 685800"/>
                    <a:gd name="connsiteY1" fmla="*/ 468592 h 466725"/>
                    <a:gd name="connsiteX2" fmla="*/ 7144 w 685800"/>
                    <a:gd name="connsiteY2" fmla="*/ 468592 h 466725"/>
                    <a:gd name="connsiteX3" fmla="*/ 7144 w 685800"/>
                    <a:gd name="connsiteY3" fmla="*/ 7144 h 466725"/>
                    <a:gd name="connsiteX4" fmla="*/ 684066 w 685800"/>
                    <a:gd name="connsiteY4" fmla="*/ 7144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466725">
                      <a:moveTo>
                        <a:pt x="684066" y="7144"/>
                      </a:moveTo>
                      <a:lnTo>
                        <a:pt x="684066" y="468592"/>
                      </a:lnTo>
                      <a:lnTo>
                        <a:pt x="7144" y="468592"/>
                      </a:lnTo>
                      <a:lnTo>
                        <a:pt x="7144" y="7144"/>
                      </a:lnTo>
                      <a:lnTo>
                        <a:pt x="684066" y="7144"/>
                      </a:lnTo>
                      <a:close/>
                    </a:path>
                  </a:pathLst>
                </a:custGeom>
                <a:solidFill>
                  <a:srgbClr val="59B4D9"/>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2" name="Freeform: Shape 111">
                  <a:extLst>
                    <a:ext uri="{FF2B5EF4-FFF2-40B4-BE49-F238E27FC236}">
                      <a16:creationId xmlns:a16="http://schemas.microsoft.com/office/drawing/2014/main" id="{F1DF301C-E3C7-4F92-BAE2-10D9758EB88A}"/>
                    </a:ext>
                  </a:extLst>
                </p:cNvPr>
                <p:cNvSpPr/>
                <p:nvPr/>
              </p:nvSpPr>
              <p:spPr>
                <a:xfrm>
                  <a:off x="836613" y="4038908"/>
                  <a:ext cx="628650" cy="476250"/>
                </a:xfrm>
                <a:custGeom>
                  <a:avLst/>
                  <a:gdLst>
                    <a:gd name="connsiteX0" fmla="*/ 7144 w 628650"/>
                    <a:gd name="connsiteY0" fmla="*/ 469506 h 476250"/>
                    <a:gd name="connsiteX1" fmla="*/ 8077 w 628650"/>
                    <a:gd name="connsiteY1" fmla="*/ 469506 h 476250"/>
                    <a:gd name="connsiteX2" fmla="*/ 8077 w 628650"/>
                    <a:gd name="connsiteY2" fmla="*/ 8068 h 476250"/>
                    <a:gd name="connsiteX3" fmla="*/ 626945 w 628650"/>
                    <a:gd name="connsiteY3" fmla="*/ 7144 h 476250"/>
                    <a:gd name="connsiteX4" fmla="*/ 626983 w 628650"/>
                    <a:gd name="connsiteY4" fmla="*/ 7144 h 476250"/>
                    <a:gd name="connsiteX5" fmla="*/ 7144 w 628650"/>
                    <a:gd name="connsiteY5" fmla="*/ 8068 h 476250"/>
                    <a:gd name="connsiteX6" fmla="*/ 7144 w 628650"/>
                    <a:gd name="connsiteY6" fmla="*/ 469506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476250">
                      <a:moveTo>
                        <a:pt x="7144" y="469506"/>
                      </a:moveTo>
                      <a:lnTo>
                        <a:pt x="8077" y="469506"/>
                      </a:lnTo>
                      <a:lnTo>
                        <a:pt x="8077" y="8068"/>
                      </a:lnTo>
                      <a:lnTo>
                        <a:pt x="626945" y="7144"/>
                      </a:lnTo>
                      <a:lnTo>
                        <a:pt x="626983" y="7144"/>
                      </a:lnTo>
                      <a:lnTo>
                        <a:pt x="7144" y="8068"/>
                      </a:lnTo>
                      <a:lnTo>
                        <a:pt x="7144" y="469506"/>
                      </a:lnTo>
                      <a:close/>
                    </a:path>
                  </a:pathLst>
                </a:custGeom>
                <a:solidFill>
                  <a:srgbClr val="59B4D9"/>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3" name="Freeform: Shape 112">
                  <a:extLst>
                    <a:ext uri="{FF2B5EF4-FFF2-40B4-BE49-F238E27FC236}">
                      <a16:creationId xmlns:a16="http://schemas.microsoft.com/office/drawing/2014/main" id="{947CBE55-F6BA-4B0A-A9C6-FAD09DE96A45}"/>
                    </a:ext>
                  </a:extLst>
                </p:cNvPr>
                <p:cNvSpPr/>
                <p:nvPr/>
              </p:nvSpPr>
              <p:spPr>
                <a:xfrm>
                  <a:off x="914452" y="4668291"/>
                  <a:ext cx="533400" cy="57150"/>
                </a:xfrm>
                <a:custGeom>
                  <a:avLst/>
                  <a:gdLst>
                    <a:gd name="connsiteX0" fmla="*/ 7144 w 533400"/>
                    <a:gd name="connsiteY0" fmla="*/ 7144 h 57150"/>
                    <a:gd name="connsiteX1" fmla="*/ 530209 w 533400"/>
                    <a:gd name="connsiteY1" fmla="*/ 7144 h 57150"/>
                    <a:gd name="connsiteX2" fmla="*/ 530209 w 533400"/>
                    <a:gd name="connsiteY2" fmla="*/ 55483 h 57150"/>
                    <a:gd name="connsiteX3" fmla="*/ 7144 w 533400"/>
                    <a:gd name="connsiteY3" fmla="*/ 55483 h 57150"/>
                  </a:gdLst>
                  <a:ahLst/>
                  <a:cxnLst>
                    <a:cxn ang="0">
                      <a:pos x="connsiteX0" y="connsiteY0"/>
                    </a:cxn>
                    <a:cxn ang="0">
                      <a:pos x="connsiteX1" y="connsiteY1"/>
                    </a:cxn>
                    <a:cxn ang="0">
                      <a:pos x="connsiteX2" y="connsiteY2"/>
                    </a:cxn>
                    <a:cxn ang="0">
                      <a:pos x="connsiteX3" y="connsiteY3"/>
                    </a:cxn>
                  </a:cxnLst>
                  <a:rect l="l" t="t" r="r" b="b"/>
                  <a:pathLst>
                    <a:path w="533400" h="57150">
                      <a:moveTo>
                        <a:pt x="7144" y="7144"/>
                      </a:moveTo>
                      <a:lnTo>
                        <a:pt x="530209" y="7144"/>
                      </a:lnTo>
                      <a:lnTo>
                        <a:pt x="530209" y="55483"/>
                      </a:lnTo>
                      <a:lnTo>
                        <a:pt x="7144" y="55483"/>
                      </a:lnTo>
                      <a:close/>
                    </a:path>
                  </a:pathLst>
                </a:custGeom>
                <a:solidFill>
                  <a:srgbClr val="A0A1A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4" name="Freeform: Shape 113">
                  <a:extLst>
                    <a:ext uri="{FF2B5EF4-FFF2-40B4-BE49-F238E27FC236}">
                      <a16:creationId xmlns:a16="http://schemas.microsoft.com/office/drawing/2014/main" id="{770B407D-A2EB-4BD3-B009-9627B2C61977}"/>
                    </a:ext>
                  </a:extLst>
                </p:cNvPr>
                <p:cNvSpPr/>
                <p:nvPr/>
              </p:nvSpPr>
              <p:spPr>
                <a:xfrm>
                  <a:off x="1161549" y="4000408"/>
                  <a:ext cx="28575" cy="28575"/>
                </a:xfrm>
                <a:custGeom>
                  <a:avLst/>
                  <a:gdLst>
                    <a:gd name="connsiteX0" fmla="*/ 29851 w 28575"/>
                    <a:gd name="connsiteY0" fmla="*/ 18507 h 28575"/>
                    <a:gd name="connsiteX1" fmla="*/ 18488 w 28575"/>
                    <a:gd name="connsiteY1" fmla="*/ 29851 h 28575"/>
                    <a:gd name="connsiteX2" fmla="*/ 7144 w 28575"/>
                    <a:gd name="connsiteY2" fmla="*/ 18488 h 28575"/>
                    <a:gd name="connsiteX3" fmla="*/ 18488 w 28575"/>
                    <a:gd name="connsiteY3" fmla="*/ 7144 h 28575"/>
                    <a:gd name="connsiteX4" fmla="*/ 29851 w 28575"/>
                    <a:gd name="connsiteY4" fmla="*/ 18507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851" y="18507"/>
                      </a:moveTo>
                      <a:cubicBezTo>
                        <a:pt x="29846" y="24775"/>
                        <a:pt x="24758" y="29861"/>
                        <a:pt x="18488" y="29851"/>
                      </a:cubicBezTo>
                      <a:cubicBezTo>
                        <a:pt x="12218" y="29842"/>
                        <a:pt x="7138" y="24755"/>
                        <a:pt x="7144" y="18488"/>
                      </a:cubicBezTo>
                      <a:cubicBezTo>
                        <a:pt x="7149" y="12221"/>
                        <a:pt x="12225" y="7153"/>
                        <a:pt x="18488" y="7144"/>
                      </a:cubicBezTo>
                      <a:cubicBezTo>
                        <a:pt x="24764" y="7144"/>
                        <a:pt x="29851" y="12230"/>
                        <a:pt x="29851" y="18507"/>
                      </a:cubicBezTo>
                    </a:path>
                  </a:pathLst>
                </a:custGeom>
                <a:solidFill>
                  <a:srgbClr val="B8D43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5" name="Freeform: Shape 114">
                  <a:extLst>
                    <a:ext uri="{FF2B5EF4-FFF2-40B4-BE49-F238E27FC236}">
                      <a16:creationId xmlns:a16="http://schemas.microsoft.com/office/drawing/2014/main" id="{53F3A886-709B-40BF-89F2-C69393EF3CA9}"/>
                    </a:ext>
                  </a:extLst>
                </p:cNvPr>
                <p:cNvSpPr/>
                <p:nvPr/>
              </p:nvSpPr>
              <p:spPr>
                <a:xfrm>
                  <a:off x="1896499" y="3791225"/>
                  <a:ext cx="1057275" cy="438150"/>
                </a:xfrm>
                <a:custGeom>
                  <a:avLst/>
                  <a:gdLst>
                    <a:gd name="connsiteX0" fmla="*/ 987751 w 1057275"/>
                    <a:gd name="connsiteY0" fmla="*/ 291860 h 438150"/>
                    <a:gd name="connsiteX1" fmla="*/ 985236 w 1057275"/>
                    <a:gd name="connsiteY1" fmla="*/ 292089 h 438150"/>
                    <a:gd name="connsiteX2" fmla="*/ 885233 w 1057275"/>
                    <a:gd name="connsiteY2" fmla="*/ 114147 h 438150"/>
                    <a:gd name="connsiteX3" fmla="*/ 748483 w 1057275"/>
                    <a:gd name="connsiteY3" fmla="*/ 146956 h 438150"/>
                    <a:gd name="connsiteX4" fmla="*/ 515959 w 1057275"/>
                    <a:gd name="connsiteY4" fmla="*/ 13825 h 438150"/>
                    <a:gd name="connsiteX5" fmla="*/ 377008 w 1057275"/>
                    <a:gd name="connsiteY5" fmla="*/ 179103 h 438150"/>
                    <a:gd name="connsiteX6" fmla="*/ 372245 w 1057275"/>
                    <a:gd name="connsiteY6" fmla="*/ 178341 h 438150"/>
                    <a:gd name="connsiteX7" fmla="*/ 168611 w 1057275"/>
                    <a:gd name="connsiteY7" fmla="*/ 186409 h 438150"/>
                    <a:gd name="connsiteX8" fmla="*/ 137826 w 1057275"/>
                    <a:gd name="connsiteY8" fmla="*/ 238406 h 438150"/>
                    <a:gd name="connsiteX9" fmla="*/ 105650 w 1057275"/>
                    <a:gd name="connsiteY9" fmla="*/ 232919 h 438150"/>
                    <a:gd name="connsiteX10" fmla="*/ 7171 w 1057275"/>
                    <a:gd name="connsiteY10" fmla="*/ 327398 h 438150"/>
                    <a:gd name="connsiteX11" fmla="*/ 7152 w 1057275"/>
                    <a:gd name="connsiteY11" fmla="*/ 329074 h 438150"/>
                    <a:gd name="connsiteX12" fmla="*/ 104536 w 1057275"/>
                    <a:gd name="connsiteY12" fmla="*/ 429830 h 438150"/>
                    <a:gd name="connsiteX13" fmla="*/ 336289 w 1057275"/>
                    <a:gd name="connsiteY13" fmla="*/ 429830 h 438150"/>
                    <a:gd name="connsiteX14" fmla="*/ 355148 w 1057275"/>
                    <a:gd name="connsiteY14" fmla="*/ 429830 h 438150"/>
                    <a:gd name="connsiteX15" fmla="*/ 987751 w 1057275"/>
                    <a:gd name="connsiteY15" fmla="*/ 429830 h 438150"/>
                    <a:gd name="connsiteX16" fmla="*/ 1056741 w 1057275"/>
                    <a:gd name="connsiteY16" fmla="*/ 360840 h 438150"/>
                    <a:gd name="connsiteX17" fmla="*/ 987751 w 1057275"/>
                    <a:gd name="connsiteY17" fmla="*/ 29185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7275" h="438150">
                      <a:moveTo>
                        <a:pt x="987751" y="291860"/>
                      </a:moveTo>
                      <a:cubicBezTo>
                        <a:pt x="986875" y="291860"/>
                        <a:pt x="986113" y="292060"/>
                        <a:pt x="985236" y="292089"/>
                      </a:cubicBezTo>
                      <a:cubicBezTo>
                        <a:pt x="1006763" y="215336"/>
                        <a:pt x="961986" y="135669"/>
                        <a:pt x="885233" y="114147"/>
                      </a:cubicBezTo>
                      <a:cubicBezTo>
                        <a:pt x="837046" y="100634"/>
                        <a:pt x="785297" y="113050"/>
                        <a:pt x="748483" y="146956"/>
                      </a:cubicBezTo>
                      <a:cubicBezTo>
                        <a:pt x="721032" y="45984"/>
                        <a:pt x="616933" y="-13622"/>
                        <a:pt x="515959" y="13825"/>
                      </a:cubicBezTo>
                      <a:cubicBezTo>
                        <a:pt x="439711" y="34552"/>
                        <a:pt x="384323" y="100426"/>
                        <a:pt x="377008" y="179103"/>
                      </a:cubicBezTo>
                      <a:cubicBezTo>
                        <a:pt x="375427" y="178808"/>
                        <a:pt x="373865" y="178579"/>
                        <a:pt x="372245" y="178341"/>
                      </a:cubicBezTo>
                      <a:cubicBezTo>
                        <a:pt x="313791" y="124337"/>
                        <a:pt x="222617" y="127949"/>
                        <a:pt x="168611" y="186409"/>
                      </a:cubicBezTo>
                      <a:cubicBezTo>
                        <a:pt x="154790" y="201373"/>
                        <a:pt x="144293" y="219089"/>
                        <a:pt x="137826" y="238406"/>
                      </a:cubicBezTo>
                      <a:cubicBezTo>
                        <a:pt x="127481" y="234786"/>
                        <a:pt x="116604" y="232938"/>
                        <a:pt x="105650" y="232919"/>
                      </a:cubicBezTo>
                      <a:cubicBezTo>
                        <a:pt x="52367" y="231814"/>
                        <a:pt x="8276" y="274115"/>
                        <a:pt x="7171" y="327398"/>
                      </a:cubicBezTo>
                      <a:cubicBezTo>
                        <a:pt x="7162" y="327960"/>
                        <a:pt x="7152" y="328512"/>
                        <a:pt x="7152" y="329074"/>
                      </a:cubicBezTo>
                      <a:cubicBezTo>
                        <a:pt x="6447" y="383700"/>
                        <a:pt x="49920" y="428677"/>
                        <a:pt x="104536" y="429830"/>
                      </a:cubicBezTo>
                      <a:lnTo>
                        <a:pt x="336289" y="429830"/>
                      </a:lnTo>
                      <a:cubicBezTo>
                        <a:pt x="342404" y="437097"/>
                        <a:pt x="348776" y="429830"/>
                        <a:pt x="355148" y="429830"/>
                      </a:cubicBezTo>
                      <a:lnTo>
                        <a:pt x="987751" y="429830"/>
                      </a:lnTo>
                      <a:cubicBezTo>
                        <a:pt x="1025851" y="429830"/>
                        <a:pt x="1056741" y="398940"/>
                        <a:pt x="1056741" y="360840"/>
                      </a:cubicBezTo>
                      <a:cubicBezTo>
                        <a:pt x="1056741" y="322740"/>
                        <a:pt x="1025851" y="291851"/>
                        <a:pt x="987751" y="291851"/>
                      </a:cubicBezTo>
                      <a:close/>
                    </a:path>
                  </a:pathLst>
                </a:custGeom>
                <a:solidFill>
                  <a:srgbClr val="CBEBF5">
                    <a:alpha val="8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6" name="Freeform: Shape 115">
                  <a:extLst>
                    <a:ext uri="{FF2B5EF4-FFF2-40B4-BE49-F238E27FC236}">
                      <a16:creationId xmlns:a16="http://schemas.microsoft.com/office/drawing/2014/main" id="{D81D3DCF-C8BA-41FF-A86B-91019D2473A2}"/>
                    </a:ext>
                  </a:extLst>
                </p:cNvPr>
                <p:cNvSpPr/>
                <p:nvPr/>
              </p:nvSpPr>
              <p:spPr>
                <a:xfrm>
                  <a:off x="611928" y="4716021"/>
                  <a:ext cx="1743075" cy="66675"/>
                </a:xfrm>
                <a:custGeom>
                  <a:avLst/>
                  <a:gdLst>
                    <a:gd name="connsiteX0" fmla="*/ 7144 w 1743075"/>
                    <a:gd name="connsiteY0" fmla="*/ 7144 h 66675"/>
                    <a:gd name="connsiteX1" fmla="*/ 1739894 w 1743075"/>
                    <a:gd name="connsiteY1" fmla="*/ 7144 h 66675"/>
                    <a:gd name="connsiteX2" fmla="*/ 1739894 w 1743075"/>
                    <a:gd name="connsiteY2" fmla="*/ 67885 h 66675"/>
                    <a:gd name="connsiteX3" fmla="*/ 7144 w 1743075"/>
                    <a:gd name="connsiteY3" fmla="*/ 67885 h 66675"/>
                  </a:gdLst>
                  <a:ahLst/>
                  <a:cxnLst>
                    <a:cxn ang="0">
                      <a:pos x="connsiteX0" y="connsiteY0"/>
                    </a:cxn>
                    <a:cxn ang="0">
                      <a:pos x="connsiteX1" y="connsiteY1"/>
                    </a:cxn>
                    <a:cxn ang="0">
                      <a:pos x="connsiteX2" y="connsiteY2"/>
                    </a:cxn>
                    <a:cxn ang="0">
                      <a:pos x="connsiteX3" y="connsiteY3"/>
                    </a:cxn>
                  </a:cxnLst>
                  <a:rect l="l" t="t" r="r" b="b"/>
                  <a:pathLst>
                    <a:path w="1743075" h="66675">
                      <a:moveTo>
                        <a:pt x="7144" y="7144"/>
                      </a:moveTo>
                      <a:lnTo>
                        <a:pt x="1739894" y="7144"/>
                      </a:lnTo>
                      <a:lnTo>
                        <a:pt x="1739894" y="67885"/>
                      </a:lnTo>
                      <a:lnTo>
                        <a:pt x="7144" y="67885"/>
                      </a:lnTo>
                      <a:close/>
                    </a:path>
                  </a:pathLst>
                </a:custGeom>
                <a:solidFill>
                  <a:srgbClr val="6A6A6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7" name="Freeform: Shape 116">
                  <a:extLst>
                    <a:ext uri="{FF2B5EF4-FFF2-40B4-BE49-F238E27FC236}">
                      <a16:creationId xmlns:a16="http://schemas.microsoft.com/office/drawing/2014/main" id="{0DDC47A7-52F6-4D24-8432-AC659A67AB03}"/>
                    </a:ext>
                  </a:extLst>
                </p:cNvPr>
                <p:cNvSpPr/>
                <p:nvPr/>
              </p:nvSpPr>
              <p:spPr>
                <a:xfrm>
                  <a:off x="1751899" y="4567850"/>
                  <a:ext cx="200025" cy="161925"/>
                </a:xfrm>
                <a:custGeom>
                  <a:avLst/>
                  <a:gdLst>
                    <a:gd name="connsiteX0" fmla="*/ 194520 w 200025"/>
                    <a:gd name="connsiteY0" fmla="*/ 23689 h 161925"/>
                    <a:gd name="connsiteX1" fmla="*/ 158191 w 200025"/>
                    <a:gd name="connsiteY1" fmla="*/ 23689 h 161925"/>
                    <a:gd name="connsiteX2" fmla="*/ 161049 w 200025"/>
                    <a:gd name="connsiteY2" fmla="*/ 7144 h 161925"/>
                    <a:gd name="connsiteX3" fmla="*/ 7144 w 200025"/>
                    <a:gd name="connsiteY3" fmla="*/ 7144 h 161925"/>
                    <a:gd name="connsiteX4" fmla="*/ 37871 w 200025"/>
                    <a:gd name="connsiteY4" fmla="*/ 155315 h 161925"/>
                    <a:gd name="connsiteX5" fmla="*/ 135617 w 200025"/>
                    <a:gd name="connsiteY5" fmla="*/ 155315 h 161925"/>
                    <a:gd name="connsiteX6" fmla="*/ 138474 w 200025"/>
                    <a:gd name="connsiteY6" fmla="*/ 138398 h 161925"/>
                    <a:gd name="connsiteX7" fmla="*/ 194482 w 200025"/>
                    <a:gd name="connsiteY7" fmla="*/ 138398 h 161925"/>
                    <a:gd name="connsiteX8" fmla="*/ 171717 w 200025"/>
                    <a:gd name="connsiteY8" fmla="*/ 115595 h 161925"/>
                    <a:gd name="connsiteX9" fmla="*/ 142427 w 200025"/>
                    <a:gd name="connsiteY9" fmla="*/ 115595 h 161925"/>
                    <a:gd name="connsiteX10" fmla="*/ 154286 w 200025"/>
                    <a:gd name="connsiteY10" fmla="*/ 46482 h 161925"/>
                    <a:gd name="connsiteX11" fmla="*/ 171726 w 200025"/>
                    <a:gd name="connsiteY11" fmla="*/ 4648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5" h="161925">
                      <a:moveTo>
                        <a:pt x="194520" y="23689"/>
                      </a:moveTo>
                      <a:lnTo>
                        <a:pt x="158191" y="23689"/>
                      </a:lnTo>
                      <a:lnTo>
                        <a:pt x="161049" y="7144"/>
                      </a:lnTo>
                      <a:lnTo>
                        <a:pt x="7144" y="7144"/>
                      </a:lnTo>
                      <a:lnTo>
                        <a:pt x="37871" y="155315"/>
                      </a:lnTo>
                      <a:lnTo>
                        <a:pt x="135617" y="155315"/>
                      </a:lnTo>
                      <a:lnTo>
                        <a:pt x="138474" y="138398"/>
                      </a:lnTo>
                      <a:lnTo>
                        <a:pt x="194482" y="138398"/>
                      </a:lnTo>
                      <a:close/>
                      <a:moveTo>
                        <a:pt x="171717" y="115595"/>
                      </a:moveTo>
                      <a:lnTo>
                        <a:pt x="142427" y="115595"/>
                      </a:lnTo>
                      <a:lnTo>
                        <a:pt x="154286" y="46482"/>
                      </a:lnTo>
                      <a:lnTo>
                        <a:pt x="171726" y="46482"/>
                      </a:lnTo>
                      <a:close/>
                    </a:path>
                  </a:pathLst>
                </a:custGeom>
                <a:solidFill>
                  <a:srgbClr val="1A1A1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8" name="Freeform: Shape 117">
                  <a:extLst>
                    <a:ext uri="{FF2B5EF4-FFF2-40B4-BE49-F238E27FC236}">
                      <a16:creationId xmlns:a16="http://schemas.microsoft.com/office/drawing/2014/main" id="{3581A756-2A1D-4B7A-BA9A-BD9ACCA320FE}"/>
                    </a:ext>
                  </a:extLst>
                </p:cNvPr>
                <p:cNvSpPr/>
                <p:nvPr/>
              </p:nvSpPr>
              <p:spPr>
                <a:xfrm>
                  <a:off x="1283479" y="4269051"/>
                  <a:ext cx="171450" cy="180975"/>
                </a:xfrm>
                <a:custGeom>
                  <a:avLst/>
                  <a:gdLst>
                    <a:gd name="connsiteX0" fmla="*/ 164706 w 171450"/>
                    <a:gd name="connsiteY0" fmla="*/ 7144 h 180975"/>
                    <a:gd name="connsiteX1" fmla="*/ 7144 w 171450"/>
                    <a:gd name="connsiteY1" fmla="*/ 176670 h 180975"/>
                  </a:gdLst>
                  <a:ahLst/>
                  <a:cxnLst>
                    <a:cxn ang="0">
                      <a:pos x="connsiteX0" y="connsiteY0"/>
                    </a:cxn>
                    <a:cxn ang="0">
                      <a:pos x="connsiteX1" y="connsiteY1"/>
                    </a:cxn>
                  </a:cxnLst>
                  <a:rect l="l" t="t" r="r" b="b"/>
                  <a:pathLst>
                    <a:path w="171450" h="180975">
                      <a:moveTo>
                        <a:pt x="164706" y="7144"/>
                      </a:moveTo>
                      <a:lnTo>
                        <a:pt x="7144" y="176670"/>
                      </a:lnTo>
                    </a:path>
                  </a:pathLst>
                </a:custGeom>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9" name="Freeform: Shape 118">
                  <a:extLst>
                    <a:ext uri="{FF2B5EF4-FFF2-40B4-BE49-F238E27FC236}">
                      <a16:creationId xmlns:a16="http://schemas.microsoft.com/office/drawing/2014/main" id="{481B1AD4-BB51-4F47-B1CB-69BCC06F01F7}"/>
                    </a:ext>
                  </a:extLst>
                </p:cNvPr>
                <p:cNvSpPr/>
                <p:nvPr/>
              </p:nvSpPr>
              <p:spPr>
                <a:xfrm>
                  <a:off x="1067233" y="3108887"/>
                  <a:ext cx="571500" cy="1304925"/>
                </a:xfrm>
                <a:custGeom>
                  <a:avLst/>
                  <a:gdLst>
                    <a:gd name="connsiteX0" fmla="*/ 568776 w 571500"/>
                    <a:gd name="connsiteY0" fmla="*/ 660854 h 1304925"/>
                    <a:gd name="connsiteX1" fmla="*/ 7144 w 571500"/>
                    <a:gd name="connsiteY1" fmla="*/ 1305058 h 1304925"/>
                    <a:gd name="connsiteX2" fmla="*/ 7144 w 571500"/>
                    <a:gd name="connsiteY2" fmla="*/ 937165 h 1304925"/>
                    <a:gd name="connsiteX3" fmla="*/ 568785 w 571500"/>
                    <a:gd name="connsiteY3" fmla="*/ 7144 h 1304925"/>
                    <a:gd name="connsiteX4" fmla="*/ 568776 w 571500"/>
                    <a:gd name="connsiteY4" fmla="*/ 660854 h 13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1304925">
                      <a:moveTo>
                        <a:pt x="568776" y="660854"/>
                      </a:moveTo>
                      <a:lnTo>
                        <a:pt x="7144" y="1305058"/>
                      </a:lnTo>
                      <a:lnTo>
                        <a:pt x="7144" y="937165"/>
                      </a:lnTo>
                      <a:lnTo>
                        <a:pt x="568785" y="7144"/>
                      </a:lnTo>
                      <a:lnTo>
                        <a:pt x="568776" y="660854"/>
                      </a:lnTo>
                      <a:close/>
                    </a:path>
                  </a:pathLst>
                </a:custGeom>
                <a:solidFill>
                  <a:srgbClr val="0072C6">
                    <a:alpha val="4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0" name="Freeform: Shape 119">
                  <a:extLst>
                    <a:ext uri="{FF2B5EF4-FFF2-40B4-BE49-F238E27FC236}">
                      <a16:creationId xmlns:a16="http://schemas.microsoft.com/office/drawing/2014/main" id="{C8F81A3B-1357-4A9A-BE10-D476C71C0762}"/>
                    </a:ext>
                  </a:extLst>
                </p:cNvPr>
                <p:cNvSpPr/>
                <p:nvPr/>
              </p:nvSpPr>
              <p:spPr>
                <a:xfrm>
                  <a:off x="1513536" y="3109601"/>
                  <a:ext cx="1085850" cy="1247775"/>
                </a:xfrm>
                <a:custGeom>
                  <a:avLst/>
                  <a:gdLst>
                    <a:gd name="connsiteX0" fmla="*/ 7144 w 1085850"/>
                    <a:gd name="connsiteY0" fmla="*/ 1241012 h 1247775"/>
                    <a:gd name="connsiteX1" fmla="*/ 1080373 w 1085850"/>
                    <a:gd name="connsiteY1" fmla="*/ 660140 h 1247775"/>
                    <a:gd name="connsiteX2" fmla="*/ 1080373 w 1085850"/>
                    <a:gd name="connsiteY2" fmla="*/ 7144 h 1247775"/>
                    <a:gd name="connsiteX3" fmla="*/ 7144 w 1085850"/>
                    <a:gd name="connsiteY3" fmla="*/ 937365 h 1247775"/>
                    <a:gd name="connsiteX4" fmla="*/ 7144 w 1085850"/>
                    <a:gd name="connsiteY4" fmla="*/ 1241012 h 1247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850" h="1247775">
                      <a:moveTo>
                        <a:pt x="7144" y="1241012"/>
                      </a:moveTo>
                      <a:lnTo>
                        <a:pt x="1080373" y="660140"/>
                      </a:lnTo>
                      <a:lnTo>
                        <a:pt x="1080373" y="7144"/>
                      </a:lnTo>
                      <a:lnTo>
                        <a:pt x="7144" y="937365"/>
                      </a:lnTo>
                      <a:lnTo>
                        <a:pt x="7144" y="1241012"/>
                      </a:lnTo>
                      <a:close/>
                    </a:path>
                  </a:pathLst>
                </a:custGeom>
                <a:solidFill>
                  <a:srgbClr val="0072C6">
                    <a:alpha val="4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1" name="Freeform: Shape 120">
                  <a:extLst>
                    <a:ext uri="{FF2B5EF4-FFF2-40B4-BE49-F238E27FC236}">
                      <a16:creationId xmlns:a16="http://schemas.microsoft.com/office/drawing/2014/main" id="{91EF670B-04CB-471A-8739-CF4ED6F3EF84}"/>
                    </a:ext>
                  </a:extLst>
                </p:cNvPr>
                <p:cNvSpPr/>
                <p:nvPr/>
              </p:nvSpPr>
              <p:spPr>
                <a:xfrm>
                  <a:off x="759956" y="3220831"/>
                  <a:ext cx="828675" cy="514350"/>
                </a:xfrm>
                <a:custGeom>
                  <a:avLst/>
                  <a:gdLst>
                    <a:gd name="connsiteX0" fmla="*/ 728872 w 828675"/>
                    <a:gd name="connsiteY0" fmla="*/ 499971 h 514350"/>
                    <a:gd name="connsiteX1" fmla="*/ 820979 w 828675"/>
                    <a:gd name="connsiteY1" fmla="*/ 368680 h 514350"/>
                    <a:gd name="connsiteX2" fmla="*/ 709279 w 828675"/>
                    <a:gd name="connsiteY2" fmla="*/ 274867 h 514350"/>
                    <a:gd name="connsiteX3" fmla="*/ 708146 w 828675"/>
                    <a:gd name="connsiteY3" fmla="*/ 274867 h 514350"/>
                    <a:gd name="connsiteX4" fmla="*/ 709098 w 828675"/>
                    <a:gd name="connsiteY4" fmla="*/ 253007 h 514350"/>
                    <a:gd name="connsiteX5" fmla="*/ 463243 w 828675"/>
                    <a:gd name="connsiteY5" fmla="*/ 7144 h 514350"/>
                    <a:gd name="connsiteX6" fmla="*/ 230134 w 828675"/>
                    <a:gd name="connsiteY6" fmla="*/ 174845 h 514350"/>
                    <a:gd name="connsiteX7" fmla="*/ 175203 w 828675"/>
                    <a:gd name="connsiteY7" fmla="*/ 165501 h 514350"/>
                    <a:gd name="connsiteX8" fmla="*/ 7144 w 828675"/>
                    <a:gd name="connsiteY8" fmla="*/ 337017 h 514350"/>
                    <a:gd name="connsiteX9" fmla="*/ 175203 w 828675"/>
                    <a:gd name="connsiteY9" fmla="*/ 508572 h 514350"/>
                    <a:gd name="connsiteX10" fmla="*/ 175431 w 828675"/>
                    <a:gd name="connsiteY10" fmla="*/ 508572 h 514350"/>
                    <a:gd name="connsiteX11" fmla="*/ 728872 w 828675"/>
                    <a:gd name="connsiteY11" fmla="*/ 499971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5" h="514350">
                      <a:moveTo>
                        <a:pt x="728872" y="499971"/>
                      </a:moveTo>
                      <a:cubicBezTo>
                        <a:pt x="790562" y="489152"/>
                        <a:pt x="831799" y="430371"/>
                        <a:pt x="820979" y="368680"/>
                      </a:cubicBezTo>
                      <a:cubicBezTo>
                        <a:pt x="811467" y="314435"/>
                        <a:pt x="764354" y="274866"/>
                        <a:pt x="709279" y="274867"/>
                      </a:cubicBezTo>
                      <a:lnTo>
                        <a:pt x="708146" y="274867"/>
                      </a:lnTo>
                      <a:cubicBezTo>
                        <a:pt x="708784" y="267656"/>
                        <a:pt x="709098" y="260370"/>
                        <a:pt x="709098" y="253007"/>
                      </a:cubicBezTo>
                      <a:cubicBezTo>
                        <a:pt x="709100" y="117222"/>
                        <a:pt x="599027" y="7146"/>
                        <a:pt x="463243" y="7144"/>
                      </a:cubicBezTo>
                      <a:cubicBezTo>
                        <a:pt x="357575" y="7142"/>
                        <a:pt x="263725" y="74659"/>
                        <a:pt x="230134" y="174845"/>
                      </a:cubicBezTo>
                      <a:cubicBezTo>
                        <a:pt x="212471" y="168693"/>
                        <a:pt x="193905" y="165536"/>
                        <a:pt x="175203" y="165501"/>
                      </a:cubicBezTo>
                      <a:cubicBezTo>
                        <a:pt x="82372" y="165501"/>
                        <a:pt x="7144" y="244215"/>
                        <a:pt x="7144" y="337017"/>
                      </a:cubicBezTo>
                      <a:cubicBezTo>
                        <a:pt x="7144" y="429819"/>
                        <a:pt x="82391" y="508572"/>
                        <a:pt x="175203" y="508572"/>
                      </a:cubicBezTo>
                      <a:lnTo>
                        <a:pt x="175431" y="508572"/>
                      </a:lnTo>
                      <a:cubicBezTo>
                        <a:pt x="175431" y="508572"/>
                        <a:pt x="728234" y="500085"/>
                        <a:pt x="728872" y="499971"/>
                      </a:cubicBezTo>
                      <a:close/>
                    </a:path>
                  </a:pathLst>
                </a:custGeom>
                <a:solidFill>
                  <a:srgbClr val="CBEBF5">
                    <a:alpha val="8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3" name="Freeform: Shape 122">
                  <a:extLst>
                    <a:ext uri="{FF2B5EF4-FFF2-40B4-BE49-F238E27FC236}">
                      <a16:creationId xmlns:a16="http://schemas.microsoft.com/office/drawing/2014/main" id="{B28A8D31-E98C-4B0C-80AD-8B93FFEBEFF7}"/>
                    </a:ext>
                  </a:extLst>
                </p:cNvPr>
                <p:cNvSpPr/>
                <p:nvPr/>
              </p:nvSpPr>
              <p:spPr>
                <a:xfrm>
                  <a:off x="1067233" y="4038908"/>
                  <a:ext cx="457200" cy="314325"/>
                </a:xfrm>
                <a:custGeom>
                  <a:avLst/>
                  <a:gdLst>
                    <a:gd name="connsiteX0" fmla="*/ 7144 w 457200"/>
                    <a:gd name="connsiteY0" fmla="*/ 7144 h 314325"/>
                    <a:gd name="connsiteX1" fmla="*/ 453447 w 457200"/>
                    <a:gd name="connsiteY1" fmla="*/ 7144 h 314325"/>
                    <a:gd name="connsiteX2" fmla="*/ 453447 w 457200"/>
                    <a:gd name="connsiteY2" fmla="*/ 311706 h 314325"/>
                    <a:gd name="connsiteX3" fmla="*/ 7144 w 457200"/>
                    <a:gd name="connsiteY3" fmla="*/ 311706 h 314325"/>
                  </a:gdLst>
                  <a:ahLst/>
                  <a:cxnLst>
                    <a:cxn ang="0">
                      <a:pos x="connsiteX0" y="connsiteY0"/>
                    </a:cxn>
                    <a:cxn ang="0">
                      <a:pos x="connsiteX1" y="connsiteY1"/>
                    </a:cxn>
                    <a:cxn ang="0">
                      <a:pos x="connsiteX2" y="connsiteY2"/>
                    </a:cxn>
                    <a:cxn ang="0">
                      <a:pos x="connsiteX3" y="connsiteY3"/>
                    </a:cxn>
                  </a:cxnLst>
                  <a:rect l="l" t="t" r="r" b="b"/>
                  <a:pathLst>
                    <a:path w="457200" h="314325">
                      <a:moveTo>
                        <a:pt x="7144" y="7144"/>
                      </a:moveTo>
                      <a:lnTo>
                        <a:pt x="453447" y="7144"/>
                      </a:lnTo>
                      <a:lnTo>
                        <a:pt x="453447" y="311706"/>
                      </a:lnTo>
                      <a:lnTo>
                        <a:pt x="7144" y="311706"/>
                      </a:lnTo>
                      <a:close/>
                    </a:path>
                  </a:pathLst>
                </a:custGeom>
                <a:solidFill>
                  <a:srgbClr val="1B348E"/>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4" name="Freeform: Shape 123">
                  <a:extLst>
                    <a:ext uri="{FF2B5EF4-FFF2-40B4-BE49-F238E27FC236}">
                      <a16:creationId xmlns:a16="http://schemas.microsoft.com/office/drawing/2014/main" id="{CC0F0B99-C56D-4C08-BFD5-D217D2ED584B}"/>
                    </a:ext>
                  </a:extLst>
                </p:cNvPr>
                <p:cNvSpPr/>
                <p:nvPr/>
              </p:nvSpPr>
              <p:spPr>
                <a:xfrm>
                  <a:off x="1104428" y="4084590"/>
                  <a:ext cx="123825" cy="190500"/>
                </a:xfrm>
                <a:custGeom>
                  <a:avLst/>
                  <a:gdLst>
                    <a:gd name="connsiteX0" fmla="*/ 7144 w 123825"/>
                    <a:gd name="connsiteY0" fmla="*/ 7144 h 190500"/>
                    <a:gd name="connsiteX1" fmla="*/ 118720 w 123825"/>
                    <a:gd name="connsiteY1" fmla="*/ 7144 h 190500"/>
                    <a:gd name="connsiteX2" fmla="*/ 118720 w 123825"/>
                    <a:gd name="connsiteY2" fmla="*/ 189881 h 190500"/>
                    <a:gd name="connsiteX3" fmla="*/ 7144 w 123825"/>
                    <a:gd name="connsiteY3" fmla="*/ 189881 h 190500"/>
                  </a:gdLst>
                  <a:ahLst/>
                  <a:cxnLst>
                    <a:cxn ang="0">
                      <a:pos x="connsiteX0" y="connsiteY0"/>
                    </a:cxn>
                    <a:cxn ang="0">
                      <a:pos x="connsiteX1" y="connsiteY1"/>
                    </a:cxn>
                    <a:cxn ang="0">
                      <a:pos x="connsiteX2" y="connsiteY2"/>
                    </a:cxn>
                    <a:cxn ang="0">
                      <a:pos x="connsiteX3" y="connsiteY3"/>
                    </a:cxn>
                  </a:cxnLst>
                  <a:rect l="l" t="t" r="r" b="b"/>
                  <a:pathLst>
                    <a:path w="123825" h="190500">
                      <a:moveTo>
                        <a:pt x="7144" y="7144"/>
                      </a:moveTo>
                      <a:lnTo>
                        <a:pt x="118720" y="7144"/>
                      </a:lnTo>
                      <a:lnTo>
                        <a:pt x="118720" y="189881"/>
                      </a:lnTo>
                      <a:lnTo>
                        <a:pt x="7144" y="189881"/>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5" name="Freeform: Shape 124">
                  <a:extLst>
                    <a:ext uri="{FF2B5EF4-FFF2-40B4-BE49-F238E27FC236}">
                      <a16:creationId xmlns:a16="http://schemas.microsoft.com/office/drawing/2014/main" id="{4F15EB48-DB87-4862-929D-636A97455584}"/>
                    </a:ext>
                  </a:extLst>
                </p:cNvPr>
                <p:cNvSpPr/>
                <p:nvPr/>
              </p:nvSpPr>
              <p:spPr>
                <a:xfrm>
                  <a:off x="1234597" y="4084590"/>
                  <a:ext cx="209550" cy="104775"/>
                </a:xfrm>
                <a:custGeom>
                  <a:avLst/>
                  <a:gdLst>
                    <a:gd name="connsiteX0" fmla="*/ 7144 w 209550"/>
                    <a:gd name="connsiteY0" fmla="*/ 7144 h 104775"/>
                    <a:gd name="connsiteX1" fmla="*/ 211703 w 209550"/>
                    <a:gd name="connsiteY1" fmla="*/ 7144 h 104775"/>
                    <a:gd name="connsiteX2" fmla="*/ 211703 w 209550"/>
                    <a:gd name="connsiteY2" fmla="*/ 98517 h 104775"/>
                    <a:gd name="connsiteX3" fmla="*/ 7144 w 209550"/>
                    <a:gd name="connsiteY3" fmla="*/ 98517 h 104775"/>
                  </a:gdLst>
                  <a:ahLst/>
                  <a:cxnLst>
                    <a:cxn ang="0">
                      <a:pos x="connsiteX0" y="connsiteY0"/>
                    </a:cxn>
                    <a:cxn ang="0">
                      <a:pos x="connsiteX1" y="connsiteY1"/>
                    </a:cxn>
                    <a:cxn ang="0">
                      <a:pos x="connsiteX2" y="connsiteY2"/>
                    </a:cxn>
                    <a:cxn ang="0">
                      <a:pos x="connsiteX3" y="connsiteY3"/>
                    </a:cxn>
                  </a:cxnLst>
                  <a:rect l="l" t="t" r="r" b="b"/>
                  <a:pathLst>
                    <a:path w="209550" h="104775">
                      <a:moveTo>
                        <a:pt x="7144" y="7144"/>
                      </a:moveTo>
                      <a:lnTo>
                        <a:pt x="211703" y="7144"/>
                      </a:lnTo>
                      <a:lnTo>
                        <a:pt x="211703" y="98517"/>
                      </a:lnTo>
                      <a:lnTo>
                        <a:pt x="7144" y="9851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6" name="Freeform: Shape 125">
                  <a:extLst>
                    <a:ext uri="{FF2B5EF4-FFF2-40B4-BE49-F238E27FC236}">
                      <a16:creationId xmlns:a16="http://schemas.microsoft.com/office/drawing/2014/main" id="{19C9D373-AAEF-4BC4-8256-A28094FD5B88}"/>
                    </a:ext>
                  </a:extLst>
                </p:cNvPr>
                <p:cNvSpPr/>
                <p:nvPr/>
              </p:nvSpPr>
              <p:spPr>
                <a:xfrm>
                  <a:off x="1234597" y="4191184"/>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7" name="Freeform: Shape 126">
                  <a:extLst>
                    <a:ext uri="{FF2B5EF4-FFF2-40B4-BE49-F238E27FC236}">
                      <a16:creationId xmlns:a16="http://schemas.microsoft.com/office/drawing/2014/main" id="{4605E245-F8E4-4D34-A259-3653753AB4BF}"/>
                    </a:ext>
                  </a:extLst>
                </p:cNvPr>
                <p:cNvSpPr/>
                <p:nvPr/>
              </p:nvSpPr>
              <p:spPr>
                <a:xfrm>
                  <a:off x="1346172" y="4191184"/>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8" name="Freeform: Shape 127">
                  <a:extLst>
                    <a:ext uri="{FF2B5EF4-FFF2-40B4-BE49-F238E27FC236}">
                      <a16:creationId xmlns:a16="http://schemas.microsoft.com/office/drawing/2014/main" id="{01C49E70-DCAA-4FA3-BFFD-FAA6EC148917}"/>
                    </a:ext>
                  </a:extLst>
                </p:cNvPr>
                <p:cNvSpPr/>
                <p:nvPr/>
              </p:nvSpPr>
              <p:spPr>
                <a:xfrm>
                  <a:off x="960658" y="4117804"/>
                  <a:ext cx="457200" cy="314325"/>
                </a:xfrm>
                <a:custGeom>
                  <a:avLst/>
                  <a:gdLst>
                    <a:gd name="connsiteX0" fmla="*/ 7144 w 457200"/>
                    <a:gd name="connsiteY0" fmla="*/ 7144 h 314325"/>
                    <a:gd name="connsiteX1" fmla="*/ 453447 w 457200"/>
                    <a:gd name="connsiteY1" fmla="*/ 7144 h 314325"/>
                    <a:gd name="connsiteX2" fmla="*/ 453447 w 457200"/>
                    <a:gd name="connsiteY2" fmla="*/ 311706 h 314325"/>
                    <a:gd name="connsiteX3" fmla="*/ 7144 w 457200"/>
                    <a:gd name="connsiteY3" fmla="*/ 311706 h 314325"/>
                  </a:gdLst>
                  <a:ahLst/>
                  <a:cxnLst>
                    <a:cxn ang="0">
                      <a:pos x="connsiteX0" y="connsiteY0"/>
                    </a:cxn>
                    <a:cxn ang="0">
                      <a:pos x="connsiteX1" y="connsiteY1"/>
                    </a:cxn>
                    <a:cxn ang="0">
                      <a:pos x="connsiteX2" y="connsiteY2"/>
                    </a:cxn>
                    <a:cxn ang="0">
                      <a:pos x="connsiteX3" y="connsiteY3"/>
                    </a:cxn>
                  </a:cxnLst>
                  <a:rect l="l" t="t" r="r" b="b"/>
                  <a:pathLst>
                    <a:path w="457200" h="314325">
                      <a:moveTo>
                        <a:pt x="7144" y="7144"/>
                      </a:moveTo>
                      <a:lnTo>
                        <a:pt x="453447" y="7144"/>
                      </a:lnTo>
                      <a:lnTo>
                        <a:pt x="453447" y="311706"/>
                      </a:lnTo>
                      <a:lnTo>
                        <a:pt x="7144" y="311706"/>
                      </a:lnTo>
                      <a:close/>
                    </a:path>
                  </a:pathLst>
                </a:custGeom>
                <a:solidFill>
                  <a:srgbClr val="495DA5"/>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33" name="Freeform: Shape 132">
                  <a:extLst>
                    <a:ext uri="{FF2B5EF4-FFF2-40B4-BE49-F238E27FC236}">
                      <a16:creationId xmlns:a16="http://schemas.microsoft.com/office/drawing/2014/main" id="{F7EA5AD0-C561-4582-8B04-CD4DACE30521}"/>
                    </a:ext>
                  </a:extLst>
                </p:cNvPr>
                <p:cNvSpPr/>
                <p:nvPr/>
              </p:nvSpPr>
              <p:spPr>
                <a:xfrm>
                  <a:off x="997853" y="4163495"/>
                  <a:ext cx="342900" cy="190500"/>
                </a:xfrm>
                <a:custGeom>
                  <a:avLst/>
                  <a:gdLst>
                    <a:gd name="connsiteX0" fmla="*/ 341871 w 342900"/>
                    <a:gd name="connsiteY0" fmla="*/ 7144 h 190500"/>
                    <a:gd name="connsiteX1" fmla="*/ 7144 w 342900"/>
                    <a:gd name="connsiteY1" fmla="*/ 7144 h 190500"/>
                    <a:gd name="connsiteX2" fmla="*/ 7144 w 342900"/>
                    <a:gd name="connsiteY2" fmla="*/ 189881 h 190500"/>
                    <a:gd name="connsiteX3" fmla="*/ 144580 w 342900"/>
                    <a:gd name="connsiteY3" fmla="*/ 189881 h 190500"/>
                    <a:gd name="connsiteX4" fmla="*/ 144580 w 342900"/>
                    <a:gd name="connsiteY4" fmla="*/ 98508 h 190500"/>
                    <a:gd name="connsiteX5" fmla="*/ 341871 w 342900"/>
                    <a:gd name="connsiteY5" fmla="*/ 98508 h 190500"/>
                    <a:gd name="connsiteX6" fmla="*/ 341871 w 342900"/>
                    <a:gd name="connsiteY6" fmla="*/ 71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90500">
                      <a:moveTo>
                        <a:pt x="341871" y="7144"/>
                      </a:moveTo>
                      <a:lnTo>
                        <a:pt x="7144" y="7144"/>
                      </a:lnTo>
                      <a:lnTo>
                        <a:pt x="7144" y="189881"/>
                      </a:lnTo>
                      <a:lnTo>
                        <a:pt x="144580" y="189881"/>
                      </a:lnTo>
                      <a:lnTo>
                        <a:pt x="144580" y="98508"/>
                      </a:lnTo>
                      <a:lnTo>
                        <a:pt x="341871" y="98508"/>
                      </a:lnTo>
                      <a:lnTo>
                        <a:pt x="341871" y="7144"/>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1" name="Freeform: Shape 140">
                  <a:extLst>
                    <a:ext uri="{FF2B5EF4-FFF2-40B4-BE49-F238E27FC236}">
                      <a16:creationId xmlns:a16="http://schemas.microsoft.com/office/drawing/2014/main" id="{F93CC698-4773-4EF8-9623-5E5575CDB554}"/>
                    </a:ext>
                  </a:extLst>
                </p:cNvPr>
                <p:cNvSpPr/>
                <p:nvPr/>
              </p:nvSpPr>
              <p:spPr>
                <a:xfrm>
                  <a:off x="1128021" y="4270089"/>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2" name="Freeform: Shape 141">
                  <a:extLst>
                    <a:ext uri="{FF2B5EF4-FFF2-40B4-BE49-F238E27FC236}">
                      <a16:creationId xmlns:a16="http://schemas.microsoft.com/office/drawing/2014/main" id="{833D282D-1BE4-4E1F-945A-878EEECBE35E}"/>
                    </a:ext>
                  </a:extLst>
                </p:cNvPr>
                <p:cNvSpPr/>
                <p:nvPr/>
              </p:nvSpPr>
              <p:spPr>
                <a:xfrm>
                  <a:off x="1239597" y="4270089"/>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3" name="Freeform: Shape 142">
                  <a:extLst>
                    <a:ext uri="{FF2B5EF4-FFF2-40B4-BE49-F238E27FC236}">
                      <a16:creationId xmlns:a16="http://schemas.microsoft.com/office/drawing/2014/main" id="{B80BF7C4-8A09-4888-AE85-7364BBAFD81F}"/>
                    </a:ext>
                  </a:extLst>
                </p:cNvPr>
                <p:cNvSpPr/>
                <p:nvPr/>
              </p:nvSpPr>
              <p:spPr>
                <a:xfrm>
                  <a:off x="836613" y="4196709"/>
                  <a:ext cx="457200" cy="314325"/>
                </a:xfrm>
                <a:custGeom>
                  <a:avLst/>
                  <a:gdLst>
                    <a:gd name="connsiteX0" fmla="*/ 7144 w 457200"/>
                    <a:gd name="connsiteY0" fmla="*/ 7144 h 314325"/>
                    <a:gd name="connsiteX1" fmla="*/ 453447 w 457200"/>
                    <a:gd name="connsiteY1" fmla="*/ 7144 h 314325"/>
                    <a:gd name="connsiteX2" fmla="*/ 453447 w 457200"/>
                    <a:gd name="connsiteY2" fmla="*/ 311706 h 314325"/>
                    <a:gd name="connsiteX3" fmla="*/ 7144 w 457200"/>
                    <a:gd name="connsiteY3" fmla="*/ 311706 h 314325"/>
                  </a:gdLst>
                  <a:ahLst/>
                  <a:cxnLst>
                    <a:cxn ang="0">
                      <a:pos x="connsiteX0" y="connsiteY0"/>
                    </a:cxn>
                    <a:cxn ang="0">
                      <a:pos x="connsiteX1" y="connsiteY1"/>
                    </a:cxn>
                    <a:cxn ang="0">
                      <a:pos x="connsiteX2" y="connsiteY2"/>
                    </a:cxn>
                    <a:cxn ang="0">
                      <a:pos x="connsiteX3" y="connsiteY3"/>
                    </a:cxn>
                  </a:cxnLst>
                  <a:rect l="l" t="t" r="r" b="b"/>
                  <a:pathLst>
                    <a:path w="457200" h="314325">
                      <a:moveTo>
                        <a:pt x="7144" y="7144"/>
                      </a:moveTo>
                      <a:lnTo>
                        <a:pt x="453447" y="7144"/>
                      </a:lnTo>
                      <a:lnTo>
                        <a:pt x="453447" y="311706"/>
                      </a:lnTo>
                      <a:lnTo>
                        <a:pt x="7144" y="311706"/>
                      </a:lnTo>
                      <a:close/>
                    </a:path>
                  </a:pathLst>
                </a:custGeom>
                <a:solidFill>
                  <a:srgbClr val="7685BB"/>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4" name="Freeform: Shape 143">
                  <a:extLst>
                    <a:ext uri="{FF2B5EF4-FFF2-40B4-BE49-F238E27FC236}">
                      <a16:creationId xmlns:a16="http://schemas.microsoft.com/office/drawing/2014/main" id="{FA462D71-2A3E-44EF-BCC8-21AB15C064ED}"/>
                    </a:ext>
                  </a:extLst>
                </p:cNvPr>
                <p:cNvSpPr/>
                <p:nvPr/>
              </p:nvSpPr>
              <p:spPr>
                <a:xfrm>
                  <a:off x="873809" y="4242391"/>
                  <a:ext cx="123825" cy="190500"/>
                </a:xfrm>
                <a:custGeom>
                  <a:avLst/>
                  <a:gdLst>
                    <a:gd name="connsiteX0" fmla="*/ 7144 w 123825"/>
                    <a:gd name="connsiteY0" fmla="*/ 7144 h 190500"/>
                    <a:gd name="connsiteX1" fmla="*/ 118720 w 123825"/>
                    <a:gd name="connsiteY1" fmla="*/ 7144 h 190500"/>
                    <a:gd name="connsiteX2" fmla="*/ 118720 w 123825"/>
                    <a:gd name="connsiteY2" fmla="*/ 189881 h 190500"/>
                    <a:gd name="connsiteX3" fmla="*/ 7144 w 123825"/>
                    <a:gd name="connsiteY3" fmla="*/ 189881 h 190500"/>
                  </a:gdLst>
                  <a:ahLst/>
                  <a:cxnLst>
                    <a:cxn ang="0">
                      <a:pos x="connsiteX0" y="connsiteY0"/>
                    </a:cxn>
                    <a:cxn ang="0">
                      <a:pos x="connsiteX1" y="connsiteY1"/>
                    </a:cxn>
                    <a:cxn ang="0">
                      <a:pos x="connsiteX2" y="connsiteY2"/>
                    </a:cxn>
                    <a:cxn ang="0">
                      <a:pos x="connsiteX3" y="connsiteY3"/>
                    </a:cxn>
                  </a:cxnLst>
                  <a:rect l="l" t="t" r="r" b="b"/>
                  <a:pathLst>
                    <a:path w="123825" h="190500">
                      <a:moveTo>
                        <a:pt x="7144" y="7144"/>
                      </a:moveTo>
                      <a:lnTo>
                        <a:pt x="118720" y="7144"/>
                      </a:lnTo>
                      <a:lnTo>
                        <a:pt x="118720" y="189881"/>
                      </a:lnTo>
                      <a:lnTo>
                        <a:pt x="7144" y="189881"/>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5" name="Freeform: Shape 144">
                  <a:extLst>
                    <a:ext uri="{FF2B5EF4-FFF2-40B4-BE49-F238E27FC236}">
                      <a16:creationId xmlns:a16="http://schemas.microsoft.com/office/drawing/2014/main" id="{79728B54-768E-4026-97F0-F0562D04843C}"/>
                    </a:ext>
                  </a:extLst>
                </p:cNvPr>
                <p:cNvSpPr/>
                <p:nvPr/>
              </p:nvSpPr>
              <p:spPr>
                <a:xfrm>
                  <a:off x="1003977" y="4348994"/>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6" name="Freeform: Shape 145">
                  <a:extLst>
                    <a:ext uri="{FF2B5EF4-FFF2-40B4-BE49-F238E27FC236}">
                      <a16:creationId xmlns:a16="http://schemas.microsoft.com/office/drawing/2014/main" id="{47D5962D-DEF9-4D93-BCB9-0B9FD6DC003F}"/>
                    </a:ext>
                  </a:extLst>
                </p:cNvPr>
                <p:cNvSpPr/>
                <p:nvPr/>
              </p:nvSpPr>
              <p:spPr>
                <a:xfrm>
                  <a:off x="1003977" y="4242391"/>
                  <a:ext cx="209550" cy="190500"/>
                </a:xfrm>
                <a:custGeom>
                  <a:avLst/>
                  <a:gdLst>
                    <a:gd name="connsiteX0" fmla="*/ 7144 w 209550"/>
                    <a:gd name="connsiteY0" fmla="*/ 7144 h 190500"/>
                    <a:gd name="connsiteX1" fmla="*/ 7144 w 209550"/>
                    <a:gd name="connsiteY1" fmla="*/ 98517 h 190500"/>
                    <a:gd name="connsiteX2" fmla="*/ 118720 w 209550"/>
                    <a:gd name="connsiteY2" fmla="*/ 98517 h 190500"/>
                    <a:gd name="connsiteX3" fmla="*/ 118720 w 209550"/>
                    <a:gd name="connsiteY3" fmla="*/ 189881 h 190500"/>
                    <a:gd name="connsiteX4" fmla="*/ 211703 w 209550"/>
                    <a:gd name="connsiteY4" fmla="*/ 189881 h 190500"/>
                    <a:gd name="connsiteX5" fmla="*/ 211703 w 209550"/>
                    <a:gd name="connsiteY5" fmla="*/ 7144 h 190500"/>
                    <a:gd name="connsiteX6" fmla="*/ 7144 w 209550"/>
                    <a:gd name="connsiteY6" fmla="*/ 71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190500">
                      <a:moveTo>
                        <a:pt x="7144" y="7144"/>
                      </a:moveTo>
                      <a:lnTo>
                        <a:pt x="7144" y="98517"/>
                      </a:lnTo>
                      <a:lnTo>
                        <a:pt x="118720" y="98517"/>
                      </a:lnTo>
                      <a:lnTo>
                        <a:pt x="118720" y="189881"/>
                      </a:lnTo>
                      <a:lnTo>
                        <a:pt x="211703" y="189881"/>
                      </a:lnTo>
                      <a:lnTo>
                        <a:pt x="211703" y="7144"/>
                      </a:lnTo>
                      <a:lnTo>
                        <a:pt x="7144" y="7144"/>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7" name="Freeform: Shape 146">
                  <a:extLst>
                    <a:ext uri="{FF2B5EF4-FFF2-40B4-BE49-F238E27FC236}">
                      <a16:creationId xmlns:a16="http://schemas.microsoft.com/office/drawing/2014/main" id="{6CFC2A13-8B3C-4E1F-B068-70CDF12F0BAE}"/>
                    </a:ext>
                  </a:extLst>
                </p:cNvPr>
                <p:cNvSpPr/>
                <p:nvPr/>
              </p:nvSpPr>
              <p:spPr>
                <a:xfrm>
                  <a:off x="1231072" y="4220778"/>
                  <a:ext cx="238125" cy="238125"/>
                </a:xfrm>
                <a:custGeom>
                  <a:avLst/>
                  <a:gdLst>
                    <a:gd name="connsiteX0" fmla="*/ 233724 w 238125"/>
                    <a:gd name="connsiteY0" fmla="*/ 120129 h 238125"/>
                    <a:gd name="connsiteX1" fmla="*/ 120434 w 238125"/>
                    <a:gd name="connsiteY1" fmla="*/ 233115 h 238125"/>
                    <a:gd name="connsiteX2" fmla="*/ 7144 w 238125"/>
                    <a:gd name="connsiteY2" fmla="*/ 120129 h 238125"/>
                    <a:gd name="connsiteX3" fmla="*/ 120434 w 238125"/>
                    <a:gd name="connsiteY3" fmla="*/ 7144 h 238125"/>
                    <a:gd name="connsiteX4" fmla="*/ 233724 w 238125"/>
                    <a:gd name="connsiteY4" fmla="*/ 120129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238125">
                      <a:moveTo>
                        <a:pt x="233724" y="120129"/>
                      </a:moveTo>
                      <a:cubicBezTo>
                        <a:pt x="233724" y="182530"/>
                        <a:pt x="183003" y="233115"/>
                        <a:pt x="120434" y="233115"/>
                      </a:cubicBezTo>
                      <a:cubicBezTo>
                        <a:pt x="57866" y="233115"/>
                        <a:pt x="7144" y="182530"/>
                        <a:pt x="7144" y="120129"/>
                      </a:cubicBezTo>
                      <a:cubicBezTo>
                        <a:pt x="7144" y="57729"/>
                        <a:pt x="57866" y="7144"/>
                        <a:pt x="120434" y="7144"/>
                      </a:cubicBezTo>
                      <a:cubicBezTo>
                        <a:pt x="183003" y="7144"/>
                        <a:pt x="233724" y="57729"/>
                        <a:pt x="233724" y="120129"/>
                      </a:cubicBezTo>
                      <a:close/>
                    </a:path>
                  </a:pathLst>
                </a:custGeom>
                <a:solidFill>
                  <a:srgbClr val="D5D841"/>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8" name="Freeform: Shape 147">
                  <a:extLst>
                    <a:ext uri="{FF2B5EF4-FFF2-40B4-BE49-F238E27FC236}">
                      <a16:creationId xmlns:a16="http://schemas.microsoft.com/office/drawing/2014/main" id="{EEA8514B-AB6D-4607-ABEE-EDC3E6C4C08C}"/>
                    </a:ext>
                  </a:extLst>
                </p:cNvPr>
                <p:cNvSpPr/>
                <p:nvPr/>
              </p:nvSpPr>
              <p:spPr>
                <a:xfrm>
                  <a:off x="1272327" y="4271832"/>
                  <a:ext cx="57150" cy="123825"/>
                </a:xfrm>
                <a:custGeom>
                  <a:avLst/>
                  <a:gdLst>
                    <a:gd name="connsiteX0" fmla="*/ 30526 w 57150"/>
                    <a:gd name="connsiteY0" fmla="*/ 123977 h 123825"/>
                    <a:gd name="connsiteX1" fmla="*/ 26599 w 57150"/>
                    <a:gd name="connsiteY1" fmla="*/ 20812 h 123825"/>
                    <a:gd name="connsiteX2" fmla="*/ 43765 w 57150"/>
                    <a:gd name="connsiteY2" fmla="*/ 7144 h 123825"/>
                    <a:gd name="connsiteX3" fmla="*/ 52947 w 57150"/>
                    <a:gd name="connsiteY3" fmla="*/ 22955 h 123825"/>
                    <a:gd name="connsiteX4" fmla="*/ 25468 w 57150"/>
                    <a:gd name="connsiteY4" fmla="*/ 70447 h 123825"/>
                    <a:gd name="connsiteX5" fmla="*/ 43013 w 57150"/>
                    <a:gd name="connsiteY5" fmla="*/ 11059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23825">
                      <a:moveTo>
                        <a:pt x="30526" y="123977"/>
                      </a:moveTo>
                      <a:cubicBezTo>
                        <a:pt x="954" y="96574"/>
                        <a:pt x="-804" y="50387"/>
                        <a:pt x="26599" y="20812"/>
                      </a:cubicBezTo>
                      <a:cubicBezTo>
                        <a:pt x="31600" y="15421"/>
                        <a:pt x="37387" y="10811"/>
                        <a:pt x="43765" y="7144"/>
                      </a:cubicBezTo>
                      <a:lnTo>
                        <a:pt x="52947" y="22955"/>
                      </a:lnTo>
                      <a:cubicBezTo>
                        <a:pt x="35983" y="32766"/>
                        <a:pt x="25516" y="50854"/>
                        <a:pt x="25468" y="70447"/>
                      </a:cubicBezTo>
                      <a:cubicBezTo>
                        <a:pt x="25406" y="85706"/>
                        <a:pt x="31775" y="100279"/>
                        <a:pt x="43013" y="110595"/>
                      </a:cubicBez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9" name="Freeform: Shape 148">
                  <a:extLst>
                    <a:ext uri="{FF2B5EF4-FFF2-40B4-BE49-F238E27FC236}">
                      <a16:creationId xmlns:a16="http://schemas.microsoft.com/office/drawing/2014/main" id="{8B4E97EF-006D-492F-A42F-7948D0A00CD6}"/>
                    </a:ext>
                  </a:extLst>
                </p:cNvPr>
                <p:cNvSpPr/>
                <p:nvPr/>
              </p:nvSpPr>
              <p:spPr>
                <a:xfrm>
                  <a:off x="1277688" y="4263184"/>
                  <a:ext cx="76200" cy="66675"/>
                </a:xfrm>
                <a:custGeom>
                  <a:avLst/>
                  <a:gdLst>
                    <a:gd name="connsiteX0" fmla="*/ 77219 w 76200"/>
                    <a:gd name="connsiteY0" fmla="*/ 7144 h 66675"/>
                    <a:gd name="connsiteX1" fmla="*/ 60731 w 76200"/>
                    <a:gd name="connsiteY1" fmla="*/ 38005 h 66675"/>
                    <a:gd name="connsiteX2" fmla="*/ 44234 w 76200"/>
                    <a:gd name="connsiteY2" fmla="*/ 68866 h 66675"/>
                    <a:gd name="connsiteX3" fmla="*/ 25689 w 76200"/>
                    <a:gd name="connsiteY3" fmla="*/ 39195 h 66675"/>
                    <a:gd name="connsiteX4" fmla="*/ 7144 w 76200"/>
                    <a:gd name="connsiteY4" fmla="*/ 9516 h 66675"/>
                    <a:gd name="connsiteX5" fmla="*/ 42177 w 76200"/>
                    <a:gd name="connsiteY5" fmla="*/ 8334 h 66675"/>
                    <a:gd name="connsiteX6" fmla="*/ 77219 w 76200"/>
                    <a:gd name="connsiteY6"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66675">
                      <a:moveTo>
                        <a:pt x="77219" y="7144"/>
                      </a:moveTo>
                      <a:lnTo>
                        <a:pt x="60731" y="38005"/>
                      </a:lnTo>
                      <a:lnTo>
                        <a:pt x="44234" y="68866"/>
                      </a:lnTo>
                      <a:lnTo>
                        <a:pt x="25689" y="39195"/>
                      </a:lnTo>
                      <a:lnTo>
                        <a:pt x="7144" y="9516"/>
                      </a:lnTo>
                      <a:lnTo>
                        <a:pt x="42177" y="8334"/>
                      </a:lnTo>
                      <a:lnTo>
                        <a:pt x="77219" y="7144"/>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50" name="Freeform: Shape 149">
                  <a:extLst>
                    <a:ext uri="{FF2B5EF4-FFF2-40B4-BE49-F238E27FC236}">
                      <a16:creationId xmlns:a16="http://schemas.microsoft.com/office/drawing/2014/main" id="{A1F1A636-D376-43F2-B936-49E0291A31F1}"/>
                    </a:ext>
                  </a:extLst>
                </p:cNvPr>
                <p:cNvSpPr/>
                <p:nvPr/>
              </p:nvSpPr>
              <p:spPr>
                <a:xfrm>
                  <a:off x="1370595" y="4278824"/>
                  <a:ext cx="57150" cy="123825"/>
                </a:xfrm>
                <a:custGeom>
                  <a:avLst/>
                  <a:gdLst>
                    <a:gd name="connsiteX0" fmla="*/ 16326 w 57150"/>
                    <a:gd name="connsiteY0" fmla="*/ 124016 h 123825"/>
                    <a:gd name="connsiteX1" fmla="*/ 7144 w 57150"/>
                    <a:gd name="connsiteY1" fmla="*/ 108204 h 123825"/>
                    <a:gd name="connsiteX2" fmla="*/ 27337 w 57150"/>
                    <a:gd name="connsiteY2" fmla="*/ 33452 h 123825"/>
                    <a:gd name="connsiteX3" fmla="*/ 17078 w 57150"/>
                    <a:gd name="connsiteY3" fmla="*/ 20574 h 123825"/>
                    <a:gd name="connsiteX4" fmla="*/ 29527 w 57150"/>
                    <a:gd name="connsiteY4" fmla="*/ 7144 h 123825"/>
                    <a:gd name="connsiteX5" fmla="*/ 33483 w 57150"/>
                    <a:gd name="connsiteY5" fmla="*/ 110290 h 123825"/>
                    <a:gd name="connsiteX6" fmla="*/ 16288 w 57150"/>
                    <a:gd name="connsiteY6" fmla="*/ 12398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23825">
                      <a:moveTo>
                        <a:pt x="16326" y="124016"/>
                      </a:moveTo>
                      <a:lnTo>
                        <a:pt x="7144" y="108204"/>
                      </a:lnTo>
                      <a:cubicBezTo>
                        <a:pt x="33361" y="93135"/>
                        <a:pt x="42401" y="59674"/>
                        <a:pt x="27337" y="33452"/>
                      </a:cubicBezTo>
                      <a:cubicBezTo>
                        <a:pt x="24586" y="28670"/>
                        <a:pt x="21127" y="24327"/>
                        <a:pt x="17078" y="20574"/>
                      </a:cubicBezTo>
                      <a:lnTo>
                        <a:pt x="29527" y="7144"/>
                      </a:lnTo>
                      <a:cubicBezTo>
                        <a:pt x="59104" y="34538"/>
                        <a:pt x="60874" y="80715"/>
                        <a:pt x="33483" y="110290"/>
                      </a:cubicBezTo>
                      <a:cubicBezTo>
                        <a:pt x="28476" y="115700"/>
                        <a:pt x="22678" y="120320"/>
                        <a:pt x="16288" y="123987"/>
                      </a:cubicBez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51" name="Freeform: Shape 150">
                  <a:extLst>
                    <a:ext uri="{FF2B5EF4-FFF2-40B4-BE49-F238E27FC236}">
                      <a16:creationId xmlns:a16="http://schemas.microsoft.com/office/drawing/2014/main" id="{D1166570-B827-46CC-BA08-D6A9824A4356}"/>
                    </a:ext>
                  </a:extLst>
                </p:cNvPr>
                <p:cNvSpPr/>
                <p:nvPr/>
              </p:nvSpPr>
              <p:spPr>
                <a:xfrm>
                  <a:off x="1340972" y="4342622"/>
                  <a:ext cx="76200" cy="66675"/>
                </a:xfrm>
                <a:custGeom>
                  <a:avLst/>
                  <a:gdLst>
                    <a:gd name="connsiteX0" fmla="*/ 7144 w 76200"/>
                    <a:gd name="connsiteY0" fmla="*/ 68856 h 66675"/>
                    <a:gd name="connsiteX1" fmla="*/ 23632 w 76200"/>
                    <a:gd name="connsiteY1" fmla="*/ 38005 h 66675"/>
                    <a:gd name="connsiteX2" fmla="*/ 40119 w 76200"/>
                    <a:gd name="connsiteY2" fmla="*/ 7144 h 66675"/>
                    <a:gd name="connsiteX3" fmla="*/ 58674 w 76200"/>
                    <a:gd name="connsiteY3" fmla="*/ 36814 h 66675"/>
                    <a:gd name="connsiteX4" fmla="*/ 77219 w 76200"/>
                    <a:gd name="connsiteY4" fmla="*/ 66484 h 66675"/>
                    <a:gd name="connsiteX5" fmla="*/ 42177 w 76200"/>
                    <a:gd name="connsiteY5" fmla="*/ 67675 h 66675"/>
                    <a:gd name="connsiteX6" fmla="*/ 7144 w 76200"/>
                    <a:gd name="connsiteY6" fmla="*/ 68856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66675">
                      <a:moveTo>
                        <a:pt x="7144" y="68856"/>
                      </a:moveTo>
                      <a:lnTo>
                        <a:pt x="23632" y="38005"/>
                      </a:lnTo>
                      <a:lnTo>
                        <a:pt x="40119" y="7144"/>
                      </a:lnTo>
                      <a:lnTo>
                        <a:pt x="58674" y="36814"/>
                      </a:lnTo>
                      <a:lnTo>
                        <a:pt x="77219" y="66484"/>
                      </a:lnTo>
                      <a:lnTo>
                        <a:pt x="42177" y="67675"/>
                      </a:lnTo>
                      <a:lnTo>
                        <a:pt x="7144" y="68856"/>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grpSp>
      </p:grpSp>
      <p:grpSp>
        <p:nvGrpSpPr>
          <p:cNvPr id="217" name="Group 216">
            <a:extLst>
              <a:ext uri="{FF2B5EF4-FFF2-40B4-BE49-F238E27FC236}">
                <a16:creationId xmlns:a16="http://schemas.microsoft.com/office/drawing/2014/main" id="{1AFBAF36-7E6B-46ED-B8F7-D94FD1938135}"/>
              </a:ext>
            </a:extLst>
          </p:cNvPr>
          <p:cNvGrpSpPr/>
          <p:nvPr/>
        </p:nvGrpSpPr>
        <p:grpSpPr>
          <a:xfrm>
            <a:off x="10061301" y="2210295"/>
            <a:ext cx="2132877" cy="3341383"/>
            <a:chOff x="10061863" y="2210121"/>
            <a:chExt cx="2133180" cy="3341857"/>
          </a:xfrm>
        </p:grpSpPr>
        <p:sp>
          <p:nvSpPr>
            <p:cNvPr id="22" name="Freeform: Shape 21">
              <a:extLst>
                <a:ext uri="{FF2B5EF4-FFF2-40B4-BE49-F238E27FC236}">
                  <a16:creationId xmlns:a16="http://schemas.microsoft.com/office/drawing/2014/main" id="{4DD08719-89F4-4D24-9D8E-21947D517BE3}"/>
                </a:ext>
              </a:extLst>
            </p:cNvPr>
            <p:cNvSpPr/>
            <p:nvPr/>
          </p:nvSpPr>
          <p:spPr>
            <a:xfrm>
              <a:off x="11385337" y="3549079"/>
              <a:ext cx="295275" cy="95250"/>
            </a:xfrm>
            <a:custGeom>
              <a:avLst/>
              <a:gdLst>
                <a:gd name="connsiteX0" fmla="*/ 7144 w 295275"/>
                <a:gd name="connsiteY0" fmla="*/ 91916 h 95250"/>
                <a:gd name="connsiteX1" fmla="*/ 292894 w 295275"/>
                <a:gd name="connsiteY1" fmla="*/ 91916 h 95250"/>
                <a:gd name="connsiteX2" fmla="*/ 205264 w 295275"/>
                <a:gd name="connsiteY2" fmla="*/ 7144 h 95250"/>
                <a:gd name="connsiteX3" fmla="*/ 80486 w 295275"/>
                <a:gd name="connsiteY3" fmla="*/ 7144 h 95250"/>
              </a:gdLst>
              <a:ahLst/>
              <a:cxnLst>
                <a:cxn ang="0">
                  <a:pos x="connsiteX0" y="connsiteY0"/>
                </a:cxn>
                <a:cxn ang="0">
                  <a:pos x="connsiteX1" y="connsiteY1"/>
                </a:cxn>
                <a:cxn ang="0">
                  <a:pos x="connsiteX2" y="connsiteY2"/>
                </a:cxn>
                <a:cxn ang="0">
                  <a:pos x="connsiteX3" y="connsiteY3"/>
                </a:cxn>
              </a:cxnLst>
              <a:rect l="l" t="t" r="r" b="b"/>
              <a:pathLst>
                <a:path w="295275" h="95250">
                  <a:moveTo>
                    <a:pt x="7144" y="91916"/>
                  </a:moveTo>
                  <a:lnTo>
                    <a:pt x="292894" y="91916"/>
                  </a:lnTo>
                  <a:lnTo>
                    <a:pt x="205264" y="7144"/>
                  </a:lnTo>
                  <a:lnTo>
                    <a:pt x="80486" y="7144"/>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 name="Freeform: Shape 22">
              <a:extLst>
                <a:ext uri="{FF2B5EF4-FFF2-40B4-BE49-F238E27FC236}">
                  <a16:creationId xmlns:a16="http://schemas.microsoft.com/office/drawing/2014/main" id="{778A2542-E575-4AB1-B3AC-80344667E46E}"/>
                </a:ext>
              </a:extLst>
            </p:cNvPr>
            <p:cNvSpPr/>
            <p:nvPr/>
          </p:nvSpPr>
          <p:spPr>
            <a:xfrm>
              <a:off x="11363429" y="3419539"/>
              <a:ext cx="219075" cy="228600"/>
            </a:xfrm>
            <a:custGeom>
              <a:avLst/>
              <a:gdLst>
                <a:gd name="connsiteX0" fmla="*/ 29051 w 219075"/>
                <a:gd name="connsiteY0" fmla="*/ 221456 h 228600"/>
                <a:gd name="connsiteX1" fmla="*/ 7144 w 219075"/>
                <a:gd name="connsiteY1" fmla="*/ 136684 h 228600"/>
                <a:gd name="connsiteX2" fmla="*/ 128111 w 219075"/>
                <a:gd name="connsiteY2" fmla="*/ 7144 h 228600"/>
                <a:gd name="connsiteX3" fmla="*/ 212884 w 219075"/>
                <a:gd name="connsiteY3" fmla="*/ 7144 h 228600"/>
              </a:gdLst>
              <a:ahLst/>
              <a:cxnLst>
                <a:cxn ang="0">
                  <a:pos x="connsiteX0" y="connsiteY0"/>
                </a:cxn>
                <a:cxn ang="0">
                  <a:pos x="connsiteX1" y="connsiteY1"/>
                </a:cxn>
                <a:cxn ang="0">
                  <a:pos x="connsiteX2" y="connsiteY2"/>
                </a:cxn>
                <a:cxn ang="0">
                  <a:pos x="connsiteX3" y="connsiteY3"/>
                </a:cxn>
              </a:cxnLst>
              <a:rect l="l" t="t" r="r" b="b"/>
              <a:pathLst>
                <a:path w="219075" h="228600">
                  <a:moveTo>
                    <a:pt x="29051" y="221456"/>
                  </a:moveTo>
                  <a:lnTo>
                    <a:pt x="7144" y="136684"/>
                  </a:lnTo>
                  <a:lnTo>
                    <a:pt x="128111" y="7144"/>
                  </a:lnTo>
                  <a:lnTo>
                    <a:pt x="212884" y="7144"/>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 name="Freeform: Shape 23">
              <a:extLst>
                <a:ext uri="{FF2B5EF4-FFF2-40B4-BE49-F238E27FC236}">
                  <a16:creationId xmlns:a16="http://schemas.microsoft.com/office/drawing/2014/main" id="{65C929AE-2C19-4846-A141-4D57764E4FA4}"/>
                </a:ext>
              </a:extLst>
            </p:cNvPr>
            <p:cNvSpPr/>
            <p:nvPr/>
          </p:nvSpPr>
          <p:spPr>
            <a:xfrm>
              <a:off x="11483444" y="3287141"/>
              <a:ext cx="95250" cy="142875"/>
            </a:xfrm>
            <a:custGeom>
              <a:avLst/>
              <a:gdLst>
                <a:gd name="connsiteX0" fmla="*/ 7144 w 95250"/>
                <a:gd name="connsiteY0" fmla="*/ 7144 h 142875"/>
                <a:gd name="connsiteX1" fmla="*/ 92869 w 95250"/>
                <a:gd name="connsiteY1" fmla="*/ 7144 h 142875"/>
                <a:gd name="connsiteX2" fmla="*/ 92869 w 95250"/>
                <a:gd name="connsiteY2" fmla="*/ 139541 h 142875"/>
                <a:gd name="connsiteX3" fmla="*/ 8096 w 95250"/>
                <a:gd name="connsiteY3" fmla="*/ 139541 h 142875"/>
              </a:gdLst>
              <a:ahLst/>
              <a:cxnLst>
                <a:cxn ang="0">
                  <a:pos x="connsiteX0" y="connsiteY0"/>
                </a:cxn>
                <a:cxn ang="0">
                  <a:pos x="connsiteX1" y="connsiteY1"/>
                </a:cxn>
                <a:cxn ang="0">
                  <a:pos x="connsiteX2" y="connsiteY2"/>
                </a:cxn>
                <a:cxn ang="0">
                  <a:pos x="connsiteX3" y="connsiteY3"/>
                </a:cxn>
              </a:cxnLst>
              <a:rect l="l" t="t" r="r" b="b"/>
              <a:pathLst>
                <a:path w="95250" h="142875">
                  <a:moveTo>
                    <a:pt x="7144" y="7144"/>
                  </a:moveTo>
                  <a:lnTo>
                    <a:pt x="92869" y="7144"/>
                  </a:lnTo>
                  <a:lnTo>
                    <a:pt x="92869" y="139541"/>
                  </a:lnTo>
                  <a:lnTo>
                    <a:pt x="8096" y="139541"/>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5" name="Freeform: Shape 24">
              <a:extLst>
                <a:ext uri="{FF2B5EF4-FFF2-40B4-BE49-F238E27FC236}">
                  <a16:creationId xmlns:a16="http://schemas.microsoft.com/office/drawing/2014/main" id="{3212D0D7-A74B-490F-B690-1C10AA6A433D}"/>
                </a:ext>
              </a:extLst>
            </p:cNvPr>
            <p:cNvSpPr/>
            <p:nvPr/>
          </p:nvSpPr>
          <p:spPr>
            <a:xfrm>
              <a:off x="11537737" y="3441446"/>
              <a:ext cx="161925" cy="200025"/>
            </a:xfrm>
            <a:custGeom>
              <a:avLst/>
              <a:gdLst>
                <a:gd name="connsiteX0" fmla="*/ 7144 w 161925"/>
                <a:gd name="connsiteY0" fmla="*/ 70009 h 200025"/>
                <a:gd name="connsiteX1" fmla="*/ 61436 w 161925"/>
                <a:gd name="connsiteY1" fmla="*/ 7144 h 200025"/>
                <a:gd name="connsiteX2" fmla="*/ 159544 w 161925"/>
                <a:gd name="connsiteY2" fmla="*/ 116681 h 200025"/>
                <a:gd name="connsiteX3" fmla="*/ 140494 w 161925"/>
                <a:gd name="connsiteY3" fmla="*/ 199549 h 200025"/>
              </a:gdLst>
              <a:ahLst/>
              <a:cxnLst>
                <a:cxn ang="0">
                  <a:pos x="connsiteX0" y="connsiteY0"/>
                </a:cxn>
                <a:cxn ang="0">
                  <a:pos x="connsiteX1" y="connsiteY1"/>
                </a:cxn>
                <a:cxn ang="0">
                  <a:pos x="connsiteX2" y="connsiteY2"/>
                </a:cxn>
                <a:cxn ang="0">
                  <a:pos x="connsiteX3" y="connsiteY3"/>
                </a:cxn>
              </a:cxnLst>
              <a:rect l="l" t="t" r="r" b="b"/>
              <a:pathLst>
                <a:path w="161925" h="200025">
                  <a:moveTo>
                    <a:pt x="7144" y="70009"/>
                  </a:moveTo>
                  <a:lnTo>
                    <a:pt x="61436" y="7144"/>
                  </a:lnTo>
                  <a:lnTo>
                    <a:pt x="159544" y="116681"/>
                  </a:lnTo>
                  <a:lnTo>
                    <a:pt x="140494" y="199549"/>
                  </a:lnTo>
                  <a:close/>
                </a:path>
              </a:pathLst>
            </a:custGeom>
            <a:solidFill>
              <a:schemeClr val="bg1">
                <a:lumMod val="85000"/>
                <a:alpha val="1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7" name="Freeform: Shape 26">
              <a:extLst>
                <a:ext uri="{FF2B5EF4-FFF2-40B4-BE49-F238E27FC236}">
                  <a16:creationId xmlns:a16="http://schemas.microsoft.com/office/drawing/2014/main" id="{85217603-27DE-4781-9D6C-FD0A318635E5}"/>
                </a:ext>
              </a:extLst>
            </p:cNvPr>
            <p:cNvSpPr/>
            <p:nvPr/>
          </p:nvSpPr>
          <p:spPr>
            <a:xfrm>
              <a:off x="11055303" y="4542350"/>
              <a:ext cx="415171" cy="133926"/>
            </a:xfrm>
            <a:custGeom>
              <a:avLst/>
              <a:gdLst>
                <a:gd name="connsiteX0" fmla="*/ 10044 w 415171"/>
                <a:gd name="connsiteY0" fmla="*/ 129239 h 133926"/>
                <a:gd name="connsiteX1" fmla="*/ 411823 w 415171"/>
                <a:gd name="connsiteY1" fmla="*/ 129239 h 133926"/>
                <a:gd name="connsiteX2" fmla="*/ 288611 w 415171"/>
                <a:gd name="connsiteY2" fmla="*/ 10044 h 133926"/>
                <a:gd name="connsiteX3" fmla="*/ 113168 w 415171"/>
                <a:gd name="connsiteY3" fmla="*/ 10044 h 133926"/>
              </a:gdLst>
              <a:ahLst/>
              <a:cxnLst>
                <a:cxn ang="0">
                  <a:pos x="connsiteX0" y="connsiteY0"/>
                </a:cxn>
                <a:cxn ang="0">
                  <a:pos x="connsiteX1" y="connsiteY1"/>
                </a:cxn>
                <a:cxn ang="0">
                  <a:pos x="connsiteX2" y="connsiteY2"/>
                </a:cxn>
                <a:cxn ang="0">
                  <a:pos x="connsiteX3" y="connsiteY3"/>
                </a:cxn>
              </a:cxnLst>
              <a:rect l="l" t="t" r="r" b="b"/>
              <a:pathLst>
                <a:path w="415171" h="133926">
                  <a:moveTo>
                    <a:pt x="10044" y="129239"/>
                  </a:moveTo>
                  <a:lnTo>
                    <a:pt x="411823" y="129239"/>
                  </a:lnTo>
                  <a:lnTo>
                    <a:pt x="288611" y="10044"/>
                  </a:lnTo>
                  <a:lnTo>
                    <a:pt x="113168" y="10044"/>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8" name="Freeform: Shape 27">
              <a:extLst>
                <a:ext uri="{FF2B5EF4-FFF2-40B4-BE49-F238E27FC236}">
                  <a16:creationId xmlns:a16="http://schemas.microsoft.com/office/drawing/2014/main" id="{3302EADB-1F34-4295-9541-F24081D3DA26}"/>
                </a:ext>
              </a:extLst>
            </p:cNvPr>
            <p:cNvSpPr/>
            <p:nvPr/>
          </p:nvSpPr>
          <p:spPr>
            <a:xfrm>
              <a:off x="11024500" y="4360211"/>
              <a:ext cx="308030" cy="321423"/>
            </a:xfrm>
            <a:custGeom>
              <a:avLst/>
              <a:gdLst>
                <a:gd name="connsiteX0" fmla="*/ 40847 w 308030"/>
                <a:gd name="connsiteY0" fmla="*/ 311378 h 321422"/>
                <a:gd name="connsiteX1" fmla="*/ 10044 w 308030"/>
                <a:gd name="connsiteY1" fmla="*/ 192184 h 321422"/>
                <a:gd name="connsiteX2" fmla="*/ 180131 w 308030"/>
                <a:gd name="connsiteY2" fmla="*/ 10044 h 321422"/>
                <a:gd name="connsiteX3" fmla="*/ 299325 w 308030"/>
                <a:gd name="connsiteY3" fmla="*/ 10044 h 321422"/>
              </a:gdLst>
              <a:ahLst/>
              <a:cxnLst>
                <a:cxn ang="0">
                  <a:pos x="connsiteX0" y="connsiteY0"/>
                </a:cxn>
                <a:cxn ang="0">
                  <a:pos x="connsiteX1" y="connsiteY1"/>
                </a:cxn>
                <a:cxn ang="0">
                  <a:pos x="connsiteX2" y="connsiteY2"/>
                </a:cxn>
                <a:cxn ang="0">
                  <a:pos x="connsiteX3" y="connsiteY3"/>
                </a:cxn>
              </a:cxnLst>
              <a:rect l="l" t="t" r="r" b="b"/>
              <a:pathLst>
                <a:path w="308030" h="321422">
                  <a:moveTo>
                    <a:pt x="40847" y="311378"/>
                  </a:moveTo>
                  <a:lnTo>
                    <a:pt x="10044" y="192184"/>
                  </a:lnTo>
                  <a:lnTo>
                    <a:pt x="180131" y="10044"/>
                  </a:lnTo>
                  <a:lnTo>
                    <a:pt x="299325" y="10044"/>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9" name="Freeform: Shape 28">
              <a:extLst>
                <a:ext uri="{FF2B5EF4-FFF2-40B4-BE49-F238E27FC236}">
                  <a16:creationId xmlns:a16="http://schemas.microsoft.com/office/drawing/2014/main" id="{020C05DB-4CB8-4C96-ADA4-00C7AD539FB1}"/>
                </a:ext>
              </a:extLst>
            </p:cNvPr>
            <p:cNvSpPr/>
            <p:nvPr/>
          </p:nvSpPr>
          <p:spPr>
            <a:xfrm>
              <a:off x="11193247" y="4174054"/>
              <a:ext cx="133926" cy="200889"/>
            </a:xfrm>
            <a:custGeom>
              <a:avLst/>
              <a:gdLst>
                <a:gd name="connsiteX0" fmla="*/ 10044 w 133926"/>
                <a:gd name="connsiteY0" fmla="*/ 10044 h 200889"/>
                <a:gd name="connsiteX1" fmla="*/ 130578 w 133926"/>
                <a:gd name="connsiteY1" fmla="*/ 10044 h 200889"/>
                <a:gd name="connsiteX2" fmla="*/ 130578 w 133926"/>
                <a:gd name="connsiteY2" fmla="*/ 196202 h 200889"/>
                <a:gd name="connsiteX3" fmla="*/ 11384 w 133926"/>
                <a:gd name="connsiteY3" fmla="*/ 196202 h 200889"/>
              </a:gdLst>
              <a:ahLst/>
              <a:cxnLst>
                <a:cxn ang="0">
                  <a:pos x="connsiteX0" y="connsiteY0"/>
                </a:cxn>
                <a:cxn ang="0">
                  <a:pos x="connsiteX1" y="connsiteY1"/>
                </a:cxn>
                <a:cxn ang="0">
                  <a:pos x="connsiteX2" y="connsiteY2"/>
                </a:cxn>
                <a:cxn ang="0">
                  <a:pos x="connsiteX3" y="connsiteY3"/>
                </a:cxn>
              </a:cxnLst>
              <a:rect l="l" t="t" r="r" b="b"/>
              <a:pathLst>
                <a:path w="133926" h="200889">
                  <a:moveTo>
                    <a:pt x="10044" y="10044"/>
                  </a:moveTo>
                  <a:lnTo>
                    <a:pt x="130578" y="10044"/>
                  </a:lnTo>
                  <a:lnTo>
                    <a:pt x="130578" y="196202"/>
                  </a:lnTo>
                  <a:lnTo>
                    <a:pt x="11384" y="196202"/>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0" name="Freeform: Shape 29">
              <a:extLst>
                <a:ext uri="{FF2B5EF4-FFF2-40B4-BE49-F238E27FC236}">
                  <a16:creationId xmlns:a16="http://schemas.microsoft.com/office/drawing/2014/main" id="{3F27D918-5CDC-43F5-B438-69BCBD5203BF}"/>
                </a:ext>
              </a:extLst>
            </p:cNvPr>
            <p:cNvSpPr/>
            <p:nvPr/>
          </p:nvSpPr>
          <p:spPr>
            <a:xfrm>
              <a:off x="11269584" y="4391014"/>
              <a:ext cx="227675" cy="281245"/>
            </a:xfrm>
            <a:custGeom>
              <a:avLst/>
              <a:gdLst>
                <a:gd name="connsiteX0" fmla="*/ 10044 w 227674"/>
                <a:gd name="connsiteY0" fmla="*/ 98436 h 281244"/>
                <a:gd name="connsiteX1" fmla="*/ 86382 w 227674"/>
                <a:gd name="connsiteY1" fmla="*/ 10044 h 281244"/>
                <a:gd name="connsiteX2" fmla="*/ 224326 w 227674"/>
                <a:gd name="connsiteY2" fmla="*/ 164059 h 281244"/>
                <a:gd name="connsiteX3" fmla="*/ 197541 w 227674"/>
                <a:gd name="connsiteY3" fmla="*/ 280575 h 281244"/>
              </a:gdLst>
              <a:ahLst/>
              <a:cxnLst>
                <a:cxn ang="0">
                  <a:pos x="connsiteX0" y="connsiteY0"/>
                </a:cxn>
                <a:cxn ang="0">
                  <a:pos x="connsiteX1" y="connsiteY1"/>
                </a:cxn>
                <a:cxn ang="0">
                  <a:pos x="connsiteX2" y="connsiteY2"/>
                </a:cxn>
                <a:cxn ang="0">
                  <a:pos x="connsiteX3" y="connsiteY3"/>
                </a:cxn>
              </a:cxnLst>
              <a:rect l="l" t="t" r="r" b="b"/>
              <a:pathLst>
                <a:path w="227674" h="281244">
                  <a:moveTo>
                    <a:pt x="10044" y="98436"/>
                  </a:moveTo>
                  <a:lnTo>
                    <a:pt x="86382" y="10044"/>
                  </a:lnTo>
                  <a:lnTo>
                    <a:pt x="224326" y="164059"/>
                  </a:lnTo>
                  <a:lnTo>
                    <a:pt x="197541" y="280575"/>
                  </a:lnTo>
                  <a:close/>
                </a:path>
              </a:pathLst>
            </a:custGeom>
            <a:solidFill>
              <a:schemeClr val="bg1">
                <a:lumMod val="85000"/>
                <a:alpha val="1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3" name="Freeform: Shape 32">
              <a:extLst>
                <a:ext uri="{FF2B5EF4-FFF2-40B4-BE49-F238E27FC236}">
                  <a16:creationId xmlns:a16="http://schemas.microsoft.com/office/drawing/2014/main" id="{AD4B44CC-03AB-4FDE-B726-CD976D1322CD}"/>
                </a:ext>
              </a:extLst>
            </p:cNvPr>
            <p:cNvSpPr/>
            <p:nvPr/>
          </p:nvSpPr>
          <p:spPr>
            <a:xfrm>
              <a:off x="10128571" y="3721189"/>
              <a:ext cx="899104" cy="290033"/>
            </a:xfrm>
            <a:custGeom>
              <a:avLst/>
              <a:gdLst>
                <a:gd name="connsiteX0" fmla="*/ 21753 w 899103"/>
                <a:gd name="connsiteY0" fmla="*/ 279882 h 290033"/>
                <a:gd name="connsiteX1" fmla="*/ 891853 w 899103"/>
                <a:gd name="connsiteY1" fmla="*/ 279882 h 290033"/>
                <a:gd name="connsiteX2" fmla="*/ 625022 w 899103"/>
                <a:gd name="connsiteY2" fmla="*/ 21753 h 290033"/>
                <a:gd name="connsiteX3" fmla="*/ 245078 w 899103"/>
                <a:gd name="connsiteY3" fmla="*/ 21753 h 290033"/>
              </a:gdLst>
              <a:ahLst/>
              <a:cxnLst>
                <a:cxn ang="0">
                  <a:pos x="connsiteX0" y="connsiteY0"/>
                </a:cxn>
                <a:cxn ang="0">
                  <a:pos x="connsiteX1" y="connsiteY1"/>
                </a:cxn>
                <a:cxn ang="0">
                  <a:pos x="connsiteX2" y="connsiteY2"/>
                </a:cxn>
                <a:cxn ang="0">
                  <a:pos x="connsiteX3" y="connsiteY3"/>
                </a:cxn>
              </a:cxnLst>
              <a:rect l="l" t="t" r="r" b="b"/>
              <a:pathLst>
                <a:path w="899103" h="290033">
                  <a:moveTo>
                    <a:pt x="21753" y="279882"/>
                  </a:moveTo>
                  <a:lnTo>
                    <a:pt x="891853" y="279882"/>
                  </a:lnTo>
                  <a:lnTo>
                    <a:pt x="625022" y="21753"/>
                  </a:lnTo>
                  <a:lnTo>
                    <a:pt x="245078" y="21753"/>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4" name="Freeform: Shape 33">
              <a:extLst>
                <a:ext uri="{FF2B5EF4-FFF2-40B4-BE49-F238E27FC236}">
                  <a16:creationId xmlns:a16="http://schemas.microsoft.com/office/drawing/2014/main" id="{975B0DD9-CB1F-4460-8FDB-BF182D868BF0}"/>
                </a:ext>
              </a:extLst>
            </p:cNvPr>
            <p:cNvSpPr/>
            <p:nvPr/>
          </p:nvSpPr>
          <p:spPr>
            <a:xfrm>
              <a:off x="10061863" y="3326744"/>
              <a:ext cx="667077" cy="696080"/>
            </a:xfrm>
            <a:custGeom>
              <a:avLst/>
              <a:gdLst>
                <a:gd name="connsiteX0" fmla="*/ 88460 w 667077"/>
                <a:gd name="connsiteY0" fmla="*/ 674328 h 696080"/>
                <a:gd name="connsiteX1" fmla="*/ 21753 w 667077"/>
                <a:gd name="connsiteY1" fmla="*/ 416198 h 696080"/>
                <a:gd name="connsiteX2" fmla="*/ 390095 w 667077"/>
                <a:gd name="connsiteY2" fmla="*/ 21753 h 696080"/>
                <a:gd name="connsiteX3" fmla="*/ 648225 w 667077"/>
                <a:gd name="connsiteY3" fmla="*/ 21753 h 696080"/>
              </a:gdLst>
              <a:ahLst/>
              <a:cxnLst>
                <a:cxn ang="0">
                  <a:pos x="connsiteX0" y="connsiteY0"/>
                </a:cxn>
                <a:cxn ang="0">
                  <a:pos x="connsiteX1" y="connsiteY1"/>
                </a:cxn>
                <a:cxn ang="0">
                  <a:pos x="connsiteX2" y="connsiteY2"/>
                </a:cxn>
                <a:cxn ang="0">
                  <a:pos x="connsiteX3" y="connsiteY3"/>
                </a:cxn>
              </a:cxnLst>
              <a:rect l="l" t="t" r="r" b="b"/>
              <a:pathLst>
                <a:path w="667077" h="696080">
                  <a:moveTo>
                    <a:pt x="88460" y="674328"/>
                  </a:moveTo>
                  <a:lnTo>
                    <a:pt x="21753" y="416198"/>
                  </a:lnTo>
                  <a:lnTo>
                    <a:pt x="390095" y="21753"/>
                  </a:lnTo>
                  <a:lnTo>
                    <a:pt x="648225" y="21753"/>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5" name="Freeform: Shape 34">
              <a:extLst>
                <a:ext uri="{FF2B5EF4-FFF2-40B4-BE49-F238E27FC236}">
                  <a16:creationId xmlns:a16="http://schemas.microsoft.com/office/drawing/2014/main" id="{D5AA2359-6089-46EB-9110-B6D5B028FB34}"/>
                </a:ext>
              </a:extLst>
            </p:cNvPr>
            <p:cNvSpPr/>
            <p:nvPr/>
          </p:nvSpPr>
          <p:spPr>
            <a:xfrm>
              <a:off x="10427306" y="2923598"/>
              <a:ext cx="290034" cy="435050"/>
            </a:xfrm>
            <a:custGeom>
              <a:avLst/>
              <a:gdLst>
                <a:gd name="connsiteX0" fmla="*/ 21753 w 290033"/>
                <a:gd name="connsiteY0" fmla="*/ 21753 h 435050"/>
                <a:gd name="connsiteX1" fmla="*/ 282783 w 290033"/>
                <a:gd name="connsiteY1" fmla="*/ 21753 h 435050"/>
                <a:gd name="connsiteX2" fmla="*/ 282783 w 290033"/>
                <a:gd name="connsiteY2" fmla="*/ 424899 h 435050"/>
                <a:gd name="connsiteX3" fmla="*/ 24653 w 290033"/>
                <a:gd name="connsiteY3" fmla="*/ 424899 h 435050"/>
              </a:gdLst>
              <a:ahLst/>
              <a:cxnLst>
                <a:cxn ang="0">
                  <a:pos x="connsiteX0" y="connsiteY0"/>
                </a:cxn>
                <a:cxn ang="0">
                  <a:pos x="connsiteX1" y="connsiteY1"/>
                </a:cxn>
                <a:cxn ang="0">
                  <a:pos x="connsiteX2" y="connsiteY2"/>
                </a:cxn>
                <a:cxn ang="0">
                  <a:pos x="connsiteX3" y="connsiteY3"/>
                </a:cxn>
              </a:cxnLst>
              <a:rect l="l" t="t" r="r" b="b"/>
              <a:pathLst>
                <a:path w="290033" h="435050">
                  <a:moveTo>
                    <a:pt x="21753" y="21753"/>
                  </a:moveTo>
                  <a:lnTo>
                    <a:pt x="282783" y="21753"/>
                  </a:lnTo>
                  <a:lnTo>
                    <a:pt x="282783" y="424899"/>
                  </a:lnTo>
                  <a:lnTo>
                    <a:pt x="24653" y="424899"/>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6" name="Freeform: Shape 35">
              <a:extLst>
                <a:ext uri="{FF2B5EF4-FFF2-40B4-BE49-F238E27FC236}">
                  <a16:creationId xmlns:a16="http://schemas.microsoft.com/office/drawing/2014/main" id="{9D3EE85A-10F7-49F1-BEC9-C84193102745}"/>
                </a:ext>
              </a:extLst>
            </p:cNvPr>
            <p:cNvSpPr/>
            <p:nvPr/>
          </p:nvSpPr>
          <p:spPr>
            <a:xfrm>
              <a:off x="10592625" y="3393452"/>
              <a:ext cx="493057" cy="609070"/>
            </a:xfrm>
            <a:custGeom>
              <a:avLst/>
              <a:gdLst>
                <a:gd name="connsiteX0" fmla="*/ 21753 w 493057"/>
                <a:gd name="connsiteY0" fmla="*/ 213174 h 609070"/>
                <a:gd name="connsiteX1" fmla="*/ 187072 w 493057"/>
                <a:gd name="connsiteY1" fmla="*/ 21753 h 609070"/>
                <a:gd name="connsiteX2" fmla="*/ 485806 w 493057"/>
                <a:gd name="connsiteY2" fmla="*/ 355291 h 609070"/>
                <a:gd name="connsiteX3" fmla="*/ 427799 w 493057"/>
                <a:gd name="connsiteY3" fmla="*/ 607620 h 609070"/>
              </a:gdLst>
              <a:ahLst/>
              <a:cxnLst>
                <a:cxn ang="0">
                  <a:pos x="connsiteX0" y="connsiteY0"/>
                </a:cxn>
                <a:cxn ang="0">
                  <a:pos x="connsiteX1" y="connsiteY1"/>
                </a:cxn>
                <a:cxn ang="0">
                  <a:pos x="connsiteX2" y="connsiteY2"/>
                </a:cxn>
                <a:cxn ang="0">
                  <a:pos x="connsiteX3" y="connsiteY3"/>
                </a:cxn>
              </a:cxnLst>
              <a:rect l="l" t="t" r="r" b="b"/>
              <a:pathLst>
                <a:path w="493057" h="609070">
                  <a:moveTo>
                    <a:pt x="21753" y="213174"/>
                  </a:moveTo>
                  <a:lnTo>
                    <a:pt x="187072" y="21753"/>
                  </a:lnTo>
                  <a:lnTo>
                    <a:pt x="485806" y="355291"/>
                  </a:lnTo>
                  <a:lnTo>
                    <a:pt x="427799" y="607620"/>
                  </a:lnTo>
                  <a:close/>
                </a:path>
              </a:pathLst>
            </a:custGeom>
            <a:solidFill>
              <a:schemeClr val="bg1">
                <a:lumMod val="85000"/>
                <a:alpha val="1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0" name="Freeform: Shape 209">
              <a:extLst>
                <a:ext uri="{FF2B5EF4-FFF2-40B4-BE49-F238E27FC236}">
                  <a16:creationId xmlns:a16="http://schemas.microsoft.com/office/drawing/2014/main" id="{E64F0650-94FE-4414-B0CA-58258F35DD2F}"/>
                </a:ext>
              </a:extLst>
            </p:cNvPr>
            <p:cNvSpPr/>
            <p:nvPr/>
          </p:nvSpPr>
          <p:spPr>
            <a:xfrm>
              <a:off x="11515354" y="5260941"/>
              <a:ext cx="676646" cy="268418"/>
            </a:xfrm>
            <a:custGeom>
              <a:avLst/>
              <a:gdLst>
                <a:gd name="connsiteX0" fmla="*/ 232227 w 676646"/>
                <a:gd name="connsiteY0" fmla="*/ 0 h 268418"/>
                <a:gd name="connsiteX1" fmla="*/ 627313 w 676646"/>
                <a:gd name="connsiteY1" fmla="*/ 0 h 268418"/>
                <a:gd name="connsiteX2" fmla="*/ 676646 w 676646"/>
                <a:gd name="connsiteY2" fmla="*/ 47725 h 268418"/>
                <a:gd name="connsiteX3" fmla="*/ 676646 w 676646"/>
                <a:gd name="connsiteY3" fmla="*/ 268418 h 268418"/>
                <a:gd name="connsiteX4" fmla="*/ 0 w 676646"/>
                <a:gd name="connsiteY4" fmla="*/ 268418 h 268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46" h="268418">
                  <a:moveTo>
                    <a:pt x="232227" y="0"/>
                  </a:moveTo>
                  <a:lnTo>
                    <a:pt x="627313" y="0"/>
                  </a:lnTo>
                  <a:lnTo>
                    <a:pt x="676646" y="47725"/>
                  </a:lnTo>
                  <a:lnTo>
                    <a:pt x="676646" y="268418"/>
                  </a:lnTo>
                  <a:lnTo>
                    <a:pt x="0" y="268418"/>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9" name="Freeform: Shape 38">
              <a:extLst>
                <a:ext uri="{FF2B5EF4-FFF2-40B4-BE49-F238E27FC236}">
                  <a16:creationId xmlns:a16="http://schemas.microsoft.com/office/drawing/2014/main" id="{C7DA3B30-7A1C-4B62-B62E-F1F6CAD78B0D}"/>
                </a:ext>
              </a:extLst>
            </p:cNvPr>
            <p:cNvSpPr/>
            <p:nvPr/>
          </p:nvSpPr>
          <p:spPr>
            <a:xfrm>
              <a:off x="11423369" y="4828157"/>
              <a:ext cx="693662" cy="723821"/>
            </a:xfrm>
            <a:custGeom>
              <a:avLst/>
              <a:gdLst>
                <a:gd name="connsiteX0" fmla="*/ 91986 w 693662"/>
                <a:gd name="connsiteY0" fmla="*/ 701202 h 723821"/>
                <a:gd name="connsiteX1" fmla="*/ 22619 w 693662"/>
                <a:gd name="connsiteY1" fmla="*/ 432785 h 723821"/>
                <a:gd name="connsiteX2" fmla="*/ 405642 w 693662"/>
                <a:gd name="connsiteY2" fmla="*/ 22619 h 723821"/>
                <a:gd name="connsiteX3" fmla="*/ 674059 w 693662"/>
                <a:gd name="connsiteY3" fmla="*/ 22619 h 723821"/>
              </a:gdLst>
              <a:ahLst/>
              <a:cxnLst>
                <a:cxn ang="0">
                  <a:pos x="connsiteX0" y="connsiteY0"/>
                </a:cxn>
                <a:cxn ang="0">
                  <a:pos x="connsiteX1" y="connsiteY1"/>
                </a:cxn>
                <a:cxn ang="0">
                  <a:pos x="connsiteX2" y="connsiteY2"/>
                </a:cxn>
                <a:cxn ang="0">
                  <a:pos x="connsiteX3" y="connsiteY3"/>
                </a:cxn>
              </a:cxnLst>
              <a:rect l="l" t="t" r="r" b="b"/>
              <a:pathLst>
                <a:path w="693662" h="723821">
                  <a:moveTo>
                    <a:pt x="91986" y="701202"/>
                  </a:moveTo>
                  <a:lnTo>
                    <a:pt x="22619" y="432785"/>
                  </a:lnTo>
                  <a:lnTo>
                    <a:pt x="405642" y="22619"/>
                  </a:lnTo>
                  <a:lnTo>
                    <a:pt x="674059" y="22619"/>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40" name="Freeform: Shape 39">
              <a:extLst>
                <a:ext uri="{FF2B5EF4-FFF2-40B4-BE49-F238E27FC236}">
                  <a16:creationId xmlns:a16="http://schemas.microsoft.com/office/drawing/2014/main" id="{DFDD76FB-91E8-4A6E-9561-9D669C127E23}"/>
                </a:ext>
              </a:extLst>
            </p:cNvPr>
            <p:cNvSpPr/>
            <p:nvPr/>
          </p:nvSpPr>
          <p:spPr>
            <a:xfrm>
              <a:off x="11803375" y="4408944"/>
              <a:ext cx="301592" cy="452388"/>
            </a:xfrm>
            <a:custGeom>
              <a:avLst/>
              <a:gdLst>
                <a:gd name="connsiteX0" fmla="*/ 22619 w 301592"/>
                <a:gd name="connsiteY0" fmla="*/ 22619 h 452388"/>
                <a:gd name="connsiteX1" fmla="*/ 294053 w 301592"/>
                <a:gd name="connsiteY1" fmla="*/ 22619 h 452388"/>
                <a:gd name="connsiteX2" fmla="*/ 294053 w 301592"/>
                <a:gd name="connsiteY2" fmla="*/ 441833 h 452388"/>
                <a:gd name="connsiteX3" fmla="*/ 25635 w 301592"/>
                <a:gd name="connsiteY3" fmla="*/ 441833 h 452388"/>
              </a:gdLst>
              <a:ahLst/>
              <a:cxnLst>
                <a:cxn ang="0">
                  <a:pos x="connsiteX0" y="connsiteY0"/>
                </a:cxn>
                <a:cxn ang="0">
                  <a:pos x="connsiteX1" y="connsiteY1"/>
                </a:cxn>
                <a:cxn ang="0">
                  <a:pos x="connsiteX2" y="connsiteY2"/>
                </a:cxn>
                <a:cxn ang="0">
                  <a:pos x="connsiteX3" y="connsiteY3"/>
                </a:cxn>
              </a:cxnLst>
              <a:rect l="l" t="t" r="r" b="b"/>
              <a:pathLst>
                <a:path w="301592" h="452388">
                  <a:moveTo>
                    <a:pt x="22619" y="22619"/>
                  </a:moveTo>
                  <a:lnTo>
                    <a:pt x="294053" y="22619"/>
                  </a:lnTo>
                  <a:lnTo>
                    <a:pt x="294053" y="441833"/>
                  </a:lnTo>
                  <a:lnTo>
                    <a:pt x="25635" y="441833"/>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03" name="Freeform: Shape 202">
              <a:extLst>
                <a:ext uri="{FF2B5EF4-FFF2-40B4-BE49-F238E27FC236}">
                  <a16:creationId xmlns:a16="http://schemas.microsoft.com/office/drawing/2014/main" id="{C5A55F67-B0BB-4DF9-A636-96EF9F266F62}"/>
                </a:ext>
              </a:extLst>
            </p:cNvPr>
            <p:cNvSpPr/>
            <p:nvPr/>
          </p:nvSpPr>
          <p:spPr>
            <a:xfrm>
              <a:off x="11997902" y="4920143"/>
              <a:ext cx="187704" cy="381393"/>
            </a:xfrm>
            <a:custGeom>
              <a:avLst/>
              <a:gdLst>
                <a:gd name="connsiteX0" fmla="*/ 171908 w 187704"/>
                <a:gd name="connsiteY0" fmla="*/ 0 h 381393"/>
                <a:gd name="connsiteX1" fmla="*/ 187704 w 187704"/>
                <a:gd name="connsiteY1" fmla="*/ 17637 h 381393"/>
                <a:gd name="connsiteX2" fmla="*/ 187704 w 187704"/>
                <a:gd name="connsiteY2" fmla="*/ 381393 h 381393"/>
                <a:gd name="connsiteX3" fmla="*/ 0 w 187704"/>
                <a:gd name="connsiteY3" fmla="*/ 199052 h 381393"/>
              </a:gdLst>
              <a:ahLst/>
              <a:cxnLst>
                <a:cxn ang="0">
                  <a:pos x="connsiteX0" y="connsiteY0"/>
                </a:cxn>
                <a:cxn ang="0">
                  <a:pos x="connsiteX1" y="connsiteY1"/>
                </a:cxn>
                <a:cxn ang="0">
                  <a:pos x="connsiteX2" y="connsiteY2"/>
                </a:cxn>
                <a:cxn ang="0">
                  <a:pos x="connsiteX3" y="connsiteY3"/>
                </a:cxn>
              </a:cxnLst>
              <a:rect l="l" t="t" r="r" b="b"/>
              <a:pathLst>
                <a:path w="187704" h="381393">
                  <a:moveTo>
                    <a:pt x="171908" y="0"/>
                  </a:moveTo>
                  <a:lnTo>
                    <a:pt x="187704" y="17637"/>
                  </a:lnTo>
                  <a:lnTo>
                    <a:pt x="187704" y="381393"/>
                  </a:lnTo>
                  <a:lnTo>
                    <a:pt x="0" y="199052"/>
                  </a:lnTo>
                  <a:close/>
                </a:path>
              </a:pathLst>
            </a:custGeom>
            <a:solidFill>
              <a:schemeClr val="bg1">
                <a:lumMod val="85000"/>
                <a:alpha val="1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2" name="Freeform: Shape 211">
              <a:extLst>
                <a:ext uri="{FF2B5EF4-FFF2-40B4-BE49-F238E27FC236}">
                  <a16:creationId xmlns:a16="http://schemas.microsoft.com/office/drawing/2014/main" id="{34162349-E3B4-4E5D-BE6D-6BCEDF2FB031}"/>
                </a:ext>
              </a:extLst>
            </p:cNvPr>
            <p:cNvSpPr/>
            <p:nvPr/>
          </p:nvSpPr>
          <p:spPr>
            <a:xfrm>
              <a:off x="11808642" y="2971190"/>
              <a:ext cx="386401" cy="246311"/>
            </a:xfrm>
            <a:custGeom>
              <a:avLst/>
              <a:gdLst>
                <a:gd name="connsiteX0" fmla="*/ 213100 w 386401"/>
                <a:gd name="connsiteY0" fmla="*/ 0 h 246311"/>
                <a:gd name="connsiteX1" fmla="*/ 386401 w 386401"/>
                <a:gd name="connsiteY1" fmla="*/ 0 h 246311"/>
                <a:gd name="connsiteX2" fmla="*/ 386401 w 386401"/>
                <a:gd name="connsiteY2" fmla="*/ 246311 h 246311"/>
                <a:gd name="connsiteX3" fmla="*/ 0 w 386401"/>
                <a:gd name="connsiteY3" fmla="*/ 246311 h 246311"/>
              </a:gdLst>
              <a:ahLst/>
              <a:cxnLst>
                <a:cxn ang="0">
                  <a:pos x="connsiteX0" y="connsiteY0"/>
                </a:cxn>
                <a:cxn ang="0">
                  <a:pos x="connsiteX1" y="connsiteY1"/>
                </a:cxn>
                <a:cxn ang="0">
                  <a:pos x="connsiteX2" y="connsiteY2"/>
                </a:cxn>
                <a:cxn ang="0">
                  <a:pos x="connsiteX3" y="connsiteY3"/>
                </a:cxn>
              </a:cxnLst>
              <a:rect l="l" t="t" r="r" b="b"/>
              <a:pathLst>
                <a:path w="386401" h="246311">
                  <a:moveTo>
                    <a:pt x="213100" y="0"/>
                  </a:moveTo>
                  <a:lnTo>
                    <a:pt x="386401" y="0"/>
                  </a:lnTo>
                  <a:lnTo>
                    <a:pt x="386401" y="246311"/>
                  </a:lnTo>
                  <a:lnTo>
                    <a:pt x="0" y="246311"/>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6" name="Freeform: Shape 215">
              <a:extLst>
                <a:ext uri="{FF2B5EF4-FFF2-40B4-BE49-F238E27FC236}">
                  <a16:creationId xmlns:a16="http://schemas.microsoft.com/office/drawing/2014/main" id="{F08DA448-F2F9-47E6-8182-BE259B6E7736}"/>
                </a:ext>
              </a:extLst>
            </p:cNvPr>
            <p:cNvSpPr/>
            <p:nvPr/>
          </p:nvSpPr>
          <p:spPr>
            <a:xfrm>
              <a:off x="11744989" y="2594807"/>
              <a:ext cx="450054" cy="622694"/>
            </a:xfrm>
            <a:custGeom>
              <a:avLst/>
              <a:gdLst>
                <a:gd name="connsiteX0" fmla="*/ 351476 w 450054"/>
                <a:gd name="connsiteY0" fmla="*/ 0 h 622694"/>
                <a:gd name="connsiteX1" fmla="*/ 450054 w 450054"/>
                <a:gd name="connsiteY1" fmla="*/ 0 h 622694"/>
                <a:gd name="connsiteX2" fmla="*/ 450054 w 450054"/>
                <a:gd name="connsiteY2" fmla="*/ 172227 h 622694"/>
                <a:gd name="connsiteX3" fmla="*/ 63654 w 450054"/>
                <a:gd name="connsiteY3" fmla="*/ 622694 h 622694"/>
                <a:gd name="connsiteX4" fmla="*/ 0 w 450054"/>
                <a:gd name="connsiteY4" fmla="*/ 376384 h 622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4" h="622694">
                  <a:moveTo>
                    <a:pt x="351476" y="0"/>
                  </a:moveTo>
                  <a:lnTo>
                    <a:pt x="450054" y="0"/>
                  </a:lnTo>
                  <a:lnTo>
                    <a:pt x="450054" y="172227"/>
                  </a:lnTo>
                  <a:lnTo>
                    <a:pt x="63654" y="622694"/>
                  </a:lnTo>
                  <a:lnTo>
                    <a:pt x="0" y="376384"/>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4" name="Freeform: Shape 213">
              <a:extLst>
                <a:ext uri="{FF2B5EF4-FFF2-40B4-BE49-F238E27FC236}">
                  <a16:creationId xmlns:a16="http://schemas.microsoft.com/office/drawing/2014/main" id="{8C3C8EB4-D84A-4117-862A-A212216D5EFC}"/>
                </a:ext>
              </a:extLst>
            </p:cNvPr>
            <p:cNvSpPr/>
            <p:nvPr/>
          </p:nvSpPr>
          <p:spPr>
            <a:xfrm>
              <a:off x="12093697" y="2210121"/>
              <a:ext cx="101346" cy="384687"/>
            </a:xfrm>
            <a:custGeom>
              <a:avLst/>
              <a:gdLst>
                <a:gd name="connsiteX0" fmla="*/ 0 w 101346"/>
                <a:gd name="connsiteY0" fmla="*/ 0 h 384687"/>
                <a:gd name="connsiteX1" fmla="*/ 101346 w 101346"/>
                <a:gd name="connsiteY1" fmla="*/ 0 h 384687"/>
                <a:gd name="connsiteX2" fmla="*/ 101346 w 101346"/>
                <a:gd name="connsiteY2" fmla="*/ 384687 h 384687"/>
                <a:gd name="connsiteX3" fmla="*/ 2768 w 101346"/>
                <a:gd name="connsiteY3" fmla="*/ 384687 h 384687"/>
              </a:gdLst>
              <a:ahLst/>
              <a:cxnLst>
                <a:cxn ang="0">
                  <a:pos x="connsiteX0" y="connsiteY0"/>
                </a:cxn>
                <a:cxn ang="0">
                  <a:pos x="connsiteX1" y="connsiteY1"/>
                </a:cxn>
                <a:cxn ang="0">
                  <a:pos x="connsiteX2" y="connsiteY2"/>
                </a:cxn>
                <a:cxn ang="0">
                  <a:pos x="connsiteX3" y="connsiteY3"/>
                </a:cxn>
              </a:cxnLst>
              <a:rect l="l" t="t" r="r" b="b"/>
              <a:pathLst>
                <a:path w="101346" h="384687">
                  <a:moveTo>
                    <a:pt x="0" y="0"/>
                  </a:moveTo>
                  <a:lnTo>
                    <a:pt x="101346" y="0"/>
                  </a:lnTo>
                  <a:lnTo>
                    <a:pt x="101346" y="384687"/>
                  </a:lnTo>
                  <a:lnTo>
                    <a:pt x="2768" y="384687"/>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grpSp>
        <p:nvGrpSpPr>
          <p:cNvPr id="32" name="Group 31">
            <a:extLst>
              <a:ext uri="{FF2B5EF4-FFF2-40B4-BE49-F238E27FC236}">
                <a16:creationId xmlns:a16="http://schemas.microsoft.com/office/drawing/2014/main" id="{54BC9290-B149-4DAA-BF8A-A0445641BEFA}"/>
              </a:ext>
            </a:extLst>
          </p:cNvPr>
          <p:cNvGrpSpPr/>
          <p:nvPr/>
        </p:nvGrpSpPr>
        <p:grpSpPr>
          <a:xfrm>
            <a:off x="1369132" y="5083002"/>
            <a:ext cx="5585819" cy="635284"/>
            <a:chOff x="1368462" y="5083237"/>
            <a:chExt cx="5586611" cy="635374"/>
          </a:xfrm>
        </p:grpSpPr>
        <p:sp>
          <p:nvSpPr>
            <p:cNvPr id="13" name="Rectangle 12">
              <a:extLst>
                <a:ext uri="{FF2B5EF4-FFF2-40B4-BE49-F238E27FC236}">
                  <a16:creationId xmlns:a16="http://schemas.microsoft.com/office/drawing/2014/main" id="{98D83CD9-B7FC-4CE5-9248-FD1F384CF6E8}"/>
                </a:ext>
              </a:extLst>
            </p:cNvPr>
            <p:cNvSpPr/>
            <p:nvPr/>
          </p:nvSpPr>
          <p:spPr>
            <a:xfrm>
              <a:off x="3124234" y="5276129"/>
              <a:ext cx="3830839" cy="215475"/>
            </a:xfrm>
            <a:prstGeom prst="rect">
              <a:avLst/>
            </a:prstGeom>
          </p:spPr>
          <p:txBody>
            <a:bodyPr wrap="square" lIns="0" tIns="0" rIns="0" bIns="0">
              <a:spAutoFit/>
            </a:bodyPr>
            <a:lstStyle/>
            <a:p>
              <a:pPr defTabSz="913874">
                <a:spcAft>
                  <a:spcPts val="2400"/>
                </a:spcAft>
                <a:defRPr/>
              </a:pPr>
              <a:r>
                <a:rPr lang="en-US" sz="1400" b="1" kern="0" dirty="0">
                  <a:solidFill>
                    <a:srgbClr val="0078D7"/>
                  </a:solidFill>
                  <a:latin typeface="Segoe UI Semibold" charset="0"/>
                  <a:cs typeface="Segoe UI Semibold" charset="0"/>
                </a:rPr>
                <a:t>Deploy and manage your models everywhere</a:t>
              </a:r>
            </a:p>
          </p:txBody>
        </p:sp>
        <p:cxnSp>
          <p:nvCxnSpPr>
            <p:cNvPr id="139" name="Straight Connector 138">
              <a:extLst>
                <a:ext uri="{FF2B5EF4-FFF2-40B4-BE49-F238E27FC236}">
                  <a16:creationId xmlns:a16="http://schemas.microsoft.com/office/drawing/2014/main" id="{C8DEAE4F-9D4B-4EEE-8144-4C026D9BF91C}"/>
                </a:ext>
              </a:extLst>
            </p:cNvPr>
            <p:cNvCxnSpPr/>
            <p:nvPr/>
          </p:nvCxnSpPr>
          <p:spPr>
            <a:xfrm>
              <a:off x="2844745" y="5115588"/>
              <a:ext cx="0" cy="603023"/>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872BC4A0-8319-401E-984B-0A99AFA22F02}"/>
                </a:ext>
              </a:extLst>
            </p:cNvPr>
            <p:cNvGrpSpPr/>
            <p:nvPr/>
          </p:nvGrpSpPr>
          <p:grpSpPr>
            <a:xfrm>
              <a:off x="1368462" y="5083237"/>
              <a:ext cx="1279589" cy="549204"/>
              <a:chOff x="1349791" y="3168457"/>
              <a:chExt cx="5679659" cy="2437728"/>
            </a:xfrm>
          </p:grpSpPr>
          <p:sp>
            <p:nvSpPr>
              <p:cNvPr id="205" name="Freeform: Shape 204">
                <a:extLst>
                  <a:ext uri="{FF2B5EF4-FFF2-40B4-BE49-F238E27FC236}">
                    <a16:creationId xmlns:a16="http://schemas.microsoft.com/office/drawing/2014/main" id="{384AE23C-D2BA-475C-8743-9A1558EF4334}"/>
                  </a:ext>
                </a:extLst>
              </p:cNvPr>
              <p:cNvSpPr/>
              <p:nvPr/>
            </p:nvSpPr>
            <p:spPr>
              <a:xfrm>
                <a:off x="4411612" y="4538106"/>
                <a:ext cx="2617838" cy="1068079"/>
              </a:xfrm>
              <a:custGeom>
                <a:avLst/>
                <a:gdLst>
                  <a:gd name="connsiteX0" fmla="*/ 1108234 w 1190625"/>
                  <a:gd name="connsiteY0" fmla="*/ 325991 h 485775"/>
                  <a:gd name="connsiteX1" fmla="*/ 1105376 w 1190625"/>
                  <a:gd name="connsiteY1" fmla="*/ 325991 h 485775"/>
                  <a:gd name="connsiteX2" fmla="*/ 992981 w 1190625"/>
                  <a:gd name="connsiteY2" fmla="*/ 126918 h 485775"/>
                  <a:gd name="connsiteX3" fmla="*/ 839629 w 1190625"/>
                  <a:gd name="connsiteY3" fmla="*/ 164066 h 485775"/>
                  <a:gd name="connsiteX4" fmla="*/ 578644 w 1190625"/>
                  <a:gd name="connsiteY4" fmla="*/ 14523 h 485775"/>
                  <a:gd name="connsiteX5" fmla="*/ 422434 w 1190625"/>
                  <a:gd name="connsiteY5" fmla="*/ 200261 h 485775"/>
                  <a:gd name="connsiteX6" fmla="*/ 416719 w 1190625"/>
                  <a:gd name="connsiteY6" fmla="*/ 199308 h 485775"/>
                  <a:gd name="connsiteX7" fmla="*/ 188119 w 1190625"/>
                  <a:gd name="connsiteY7" fmla="*/ 207881 h 485775"/>
                  <a:gd name="connsiteX8" fmla="*/ 153829 w 1190625"/>
                  <a:gd name="connsiteY8" fmla="*/ 265983 h 485775"/>
                  <a:gd name="connsiteX9" fmla="*/ 117634 w 1190625"/>
                  <a:gd name="connsiteY9" fmla="*/ 260268 h 485775"/>
                  <a:gd name="connsiteX10" fmla="*/ 7144 w 1190625"/>
                  <a:gd name="connsiteY10" fmla="*/ 365996 h 485775"/>
                  <a:gd name="connsiteX11" fmla="*/ 7144 w 1190625"/>
                  <a:gd name="connsiteY11" fmla="*/ 367901 h 485775"/>
                  <a:gd name="connsiteX12" fmla="*/ 116681 w 1190625"/>
                  <a:gd name="connsiteY12" fmla="*/ 481248 h 485775"/>
                  <a:gd name="connsiteX13" fmla="*/ 376714 w 1190625"/>
                  <a:gd name="connsiteY13" fmla="*/ 481248 h 485775"/>
                  <a:gd name="connsiteX14" fmla="*/ 397669 w 1190625"/>
                  <a:gd name="connsiteY14" fmla="*/ 481248 h 485775"/>
                  <a:gd name="connsiteX15" fmla="*/ 1107281 w 1190625"/>
                  <a:gd name="connsiteY15" fmla="*/ 481248 h 485775"/>
                  <a:gd name="connsiteX16" fmla="*/ 1185386 w 1190625"/>
                  <a:gd name="connsiteY16" fmla="*/ 405048 h 485775"/>
                  <a:gd name="connsiteX17" fmla="*/ 1109186 w 1190625"/>
                  <a:gd name="connsiteY17" fmla="*/ 326943 h 485775"/>
                  <a:gd name="connsiteX18" fmla="*/ 1108234 w 1190625"/>
                  <a:gd name="connsiteY18" fmla="*/ 325991 h 485775"/>
                  <a:gd name="connsiteX19" fmla="*/ 1108234 w 1190625"/>
                  <a:gd name="connsiteY19" fmla="*/ 32599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90625" h="485775">
                    <a:moveTo>
                      <a:pt x="1108234" y="325991"/>
                    </a:moveTo>
                    <a:cubicBezTo>
                      <a:pt x="1107281" y="325991"/>
                      <a:pt x="1106329" y="325991"/>
                      <a:pt x="1105376" y="325991"/>
                    </a:cubicBezTo>
                    <a:cubicBezTo>
                      <a:pt x="1129189" y="240266"/>
                      <a:pt x="1079659" y="150731"/>
                      <a:pt x="992981" y="126918"/>
                    </a:cubicBezTo>
                    <a:cubicBezTo>
                      <a:pt x="938689" y="111678"/>
                      <a:pt x="880586" y="125966"/>
                      <a:pt x="839629" y="164066"/>
                    </a:cubicBezTo>
                    <a:cubicBezTo>
                      <a:pt x="809149" y="50718"/>
                      <a:pt x="691991" y="-15957"/>
                      <a:pt x="578644" y="14523"/>
                    </a:cubicBezTo>
                    <a:cubicBezTo>
                      <a:pt x="492919" y="37383"/>
                      <a:pt x="431006" y="111678"/>
                      <a:pt x="422434" y="200261"/>
                    </a:cubicBezTo>
                    <a:cubicBezTo>
                      <a:pt x="420529" y="200261"/>
                      <a:pt x="418624" y="199308"/>
                      <a:pt x="416719" y="199308"/>
                    </a:cubicBezTo>
                    <a:cubicBezTo>
                      <a:pt x="350996" y="138348"/>
                      <a:pt x="249079" y="143111"/>
                      <a:pt x="188119" y="207881"/>
                    </a:cubicBezTo>
                    <a:cubicBezTo>
                      <a:pt x="172879" y="225026"/>
                      <a:pt x="160496" y="244076"/>
                      <a:pt x="153829" y="265983"/>
                    </a:cubicBezTo>
                    <a:cubicBezTo>
                      <a:pt x="142399" y="262173"/>
                      <a:pt x="130016" y="260268"/>
                      <a:pt x="117634" y="260268"/>
                    </a:cubicBezTo>
                    <a:cubicBezTo>
                      <a:pt x="57626" y="259316"/>
                      <a:pt x="8096" y="305988"/>
                      <a:pt x="7144" y="365996"/>
                    </a:cubicBezTo>
                    <a:cubicBezTo>
                      <a:pt x="7144" y="366948"/>
                      <a:pt x="7144" y="366948"/>
                      <a:pt x="7144" y="367901"/>
                    </a:cubicBezTo>
                    <a:cubicBezTo>
                      <a:pt x="7144" y="428861"/>
                      <a:pt x="55721" y="481248"/>
                      <a:pt x="116681" y="481248"/>
                    </a:cubicBezTo>
                    <a:lnTo>
                      <a:pt x="376714" y="481248"/>
                    </a:lnTo>
                    <a:cubicBezTo>
                      <a:pt x="383381" y="489821"/>
                      <a:pt x="391001" y="481248"/>
                      <a:pt x="397669" y="481248"/>
                    </a:cubicBezTo>
                    <a:lnTo>
                      <a:pt x="1107281" y="481248"/>
                    </a:lnTo>
                    <a:cubicBezTo>
                      <a:pt x="1150144" y="482201"/>
                      <a:pt x="1185386" y="447911"/>
                      <a:pt x="1185386" y="405048"/>
                    </a:cubicBezTo>
                    <a:cubicBezTo>
                      <a:pt x="1186339" y="362186"/>
                      <a:pt x="1152049" y="326943"/>
                      <a:pt x="1109186" y="326943"/>
                    </a:cubicBezTo>
                    <a:cubicBezTo>
                      <a:pt x="1109186" y="325991"/>
                      <a:pt x="1108234" y="325991"/>
                      <a:pt x="1108234" y="325991"/>
                    </a:cubicBezTo>
                    <a:lnTo>
                      <a:pt x="1108234" y="325991"/>
                    </a:lnTo>
                    <a:close/>
                  </a:path>
                </a:pathLst>
              </a:custGeom>
              <a:solidFill>
                <a:srgbClr val="CBEBF5">
                  <a:alpha val="8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06" name="Freeform: Shape 205">
                <a:extLst>
                  <a:ext uri="{FF2B5EF4-FFF2-40B4-BE49-F238E27FC236}">
                    <a16:creationId xmlns:a16="http://schemas.microsoft.com/office/drawing/2014/main" id="{AB456F5E-3E0F-4FC7-8C85-61053740555C}"/>
                  </a:ext>
                </a:extLst>
              </p:cNvPr>
              <p:cNvSpPr/>
              <p:nvPr/>
            </p:nvSpPr>
            <p:spPr>
              <a:xfrm>
                <a:off x="2008442" y="3914466"/>
                <a:ext cx="4251364" cy="1256563"/>
              </a:xfrm>
              <a:custGeom>
                <a:avLst/>
                <a:gdLst>
                  <a:gd name="connsiteX0" fmla="*/ 42863 w 1933575"/>
                  <a:gd name="connsiteY0" fmla="*/ 165766 h 571500"/>
                  <a:gd name="connsiteX1" fmla="*/ 1016317 w 1933575"/>
                  <a:gd name="connsiteY1" fmla="*/ 102901 h 571500"/>
                  <a:gd name="connsiteX2" fmla="*/ 1894523 w 1933575"/>
                  <a:gd name="connsiteY2" fmla="*/ 528668 h 571500"/>
                </a:gdLst>
                <a:ahLst/>
                <a:cxnLst>
                  <a:cxn ang="0">
                    <a:pos x="connsiteX0" y="connsiteY0"/>
                  </a:cxn>
                  <a:cxn ang="0">
                    <a:pos x="connsiteX1" y="connsiteY1"/>
                  </a:cxn>
                  <a:cxn ang="0">
                    <a:pos x="connsiteX2" y="connsiteY2"/>
                  </a:cxn>
                </a:cxnLst>
                <a:rect l="l" t="t" r="r" b="b"/>
                <a:pathLst>
                  <a:path w="1933575" h="571500">
                    <a:moveTo>
                      <a:pt x="42863" y="165766"/>
                    </a:moveTo>
                    <a:cubicBezTo>
                      <a:pt x="69532" y="30511"/>
                      <a:pt x="505778" y="2888"/>
                      <a:pt x="1016317" y="102901"/>
                    </a:cubicBezTo>
                    <a:cubicBezTo>
                      <a:pt x="1526858" y="202913"/>
                      <a:pt x="1921192" y="393413"/>
                      <a:pt x="1894523" y="528668"/>
                    </a:cubicBezTo>
                  </a:path>
                </a:pathLst>
              </a:custGeom>
              <a:noFill/>
              <a:ln w="57150" cap="flat">
                <a:solidFill>
                  <a:schemeClr val="accent1"/>
                </a:solidFill>
                <a:prstDash val="solid"/>
                <a:miter/>
              </a:ln>
            </p:spPr>
            <p:txBody>
              <a:bodyPr rtlCol="0" anchor="ctr"/>
              <a:lstStyle/>
              <a:p>
                <a:pPr defTabSz="914225">
                  <a:defRPr/>
                </a:pPr>
                <a:endParaRPr lang="en-IN">
                  <a:solidFill>
                    <a:srgbClr val="505050"/>
                  </a:solidFill>
                  <a:latin typeface="Segoe UI Semilight"/>
                </a:endParaRPr>
              </a:p>
            </p:txBody>
          </p:sp>
          <p:sp>
            <p:nvSpPr>
              <p:cNvPr id="207" name="Freeform: Shape 206">
                <a:extLst>
                  <a:ext uri="{FF2B5EF4-FFF2-40B4-BE49-F238E27FC236}">
                    <a16:creationId xmlns:a16="http://schemas.microsoft.com/office/drawing/2014/main" id="{17D699B2-40AC-4E64-9681-0954147679B6}"/>
                  </a:ext>
                </a:extLst>
              </p:cNvPr>
              <p:cNvSpPr/>
              <p:nvPr/>
            </p:nvSpPr>
            <p:spPr>
              <a:xfrm>
                <a:off x="1349791" y="3168457"/>
                <a:ext cx="2617838" cy="1068079"/>
              </a:xfrm>
              <a:custGeom>
                <a:avLst/>
                <a:gdLst>
                  <a:gd name="connsiteX0" fmla="*/ 1106329 w 1190625"/>
                  <a:gd name="connsiteY0" fmla="*/ 325991 h 485775"/>
                  <a:gd name="connsiteX1" fmla="*/ 1103471 w 1190625"/>
                  <a:gd name="connsiteY1" fmla="*/ 325991 h 485775"/>
                  <a:gd name="connsiteX2" fmla="*/ 991076 w 1190625"/>
                  <a:gd name="connsiteY2" fmla="*/ 126918 h 485775"/>
                  <a:gd name="connsiteX3" fmla="*/ 837724 w 1190625"/>
                  <a:gd name="connsiteY3" fmla="*/ 164066 h 485775"/>
                  <a:gd name="connsiteX4" fmla="*/ 577691 w 1190625"/>
                  <a:gd name="connsiteY4" fmla="*/ 14523 h 485775"/>
                  <a:gd name="connsiteX5" fmla="*/ 421481 w 1190625"/>
                  <a:gd name="connsiteY5" fmla="*/ 200261 h 485775"/>
                  <a:gd name="connsiteX6" fmla="*/ 415766 w 1190625"/>
                  <a:gd name="connsiteY6" fmla="*/ 199308 h 485775"/>
                  <a:gd name="connsiteX7" fmla="*/ 187166 w 1190625"/>
                  <a:gd name="connsiteY7" fmla="*/ 207881 h 485775"/>
                  <a:gd name="connsiteX8" fmla="*/ 152876 w 1190625"/>
                  <a:gd name="connsiteY8" fmla="*/ 265983 h 485775"/>
                  <a:gd name="connsiteX9" fmla="*/ 116681 w 1190625"/>
                  <a:gd name="connsiteY9" fmla="*/ 260268 h 485775"/>
                  <a:gd name="connsiteX10" fmla="*/ 7144 w 1190625"/>
                  <a:gd name="connsiteY10" fmla="*/ 365996 h 485775"/>
                  <a:gd name="connsiteX11" fmla="*/ 7144 w 1190625"/>
                  <a:gd name="connsiteY11" fmla="*/ 367901 h 485775"/>
                  <a:gd name="connsiteX12" fmla="*/ 116681 w 1190625"/>
                  <a:gd name="connsiteY12" fmla="*/ 481248 h 485775"/>
                  <a:gd name="connsiteX13" fmla="*/ 376714 w 1190625"/>
                  <a:gd name="connsiteY13" fmla="*/ 481248 h 485775"/>
                  <a:gd name="connsiteX14" fmla="*/ 397669 w 1190625"/>
                  <a:gd name="connsiteY14" fmla="*/ 481248 h 485775"/>
                  <a:gd name="connsiteX15" fmla="*/ 1107281 w 1190625"/>
                  <a:gd name="connsiteY15" fmla="*/ 481248 h 485775"/>
                  <a:gd name="connsiteX16" fmla="*/ 1185386 w 1190625"/>
                  <a:gd name="connsiteY16" fmla="*/ 405048 h 485775"/>
                  <a:gd name="connsiteX17" fmla="*/ 1109186 w 1190625"/>
                  <a:gd name="connsiteY17" fmla="*/ 326943 h 485775"/>
                  <a:gd name="connsiteX18" fmla="*/ 1106329 w 1190625"/>
                  <a:gd name="connsiteY18" fmla="*/ 325991 h 485775"/>
                  <a:gd name="connsiteX19" fmla="*/ 1106329 w 1190625"/>
                  <a:gd name="connsiteY19" fmla="*/ 32599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90625" h="485775">
                    <a:moveTo>
                      <a:pt x="1106329" y="325991"/>
                    </a:moveTo>
                    <a:cubicBezTo>
                      <a:pt x="1105376" y="325991"/>
                      <a:pt x="1104424" y="325991"/>
                      <a:pt x="1103471" y="325991"/>
                    </a:cubicBezTo>
                    <a:cubicBezTo>
                      <a:pt x="1127284" y="240266"/>
                      <a:pt x="1077754" y="150731"/>
                      <a:pt x="991076" y="126918"/>
                    </a:cubicBezTo>
                    <a:cubicBezTo>
                      <a:pt x="936784" y="111678"/>
                      <a:pt x="878681" y="125966"/>
                      <a:pt x="837724" y="164066"/>
                    </a:cubicBezTo>
                    <a:cubicBezTo>
                      <a:pt x="808196" y="50718"/>
                      <a:pt x="691039" y="-15957"/>
                      <a:pt x="577691" y="14523"/>
                    </a:cubicBezTo>
                    <a:cubicBezTo>
                      <a:pt x="491966" y="37383"/>
                      <a:pt x="430054" y="111678"/>
                      <a:pt x="421481" y="200261"/>
                    </a:cubicBezTo>
                    <a:cubicBezTo>
                      <a:pt x="419576" y="200261"/>
                      <a:pt x="417671" y="199308"/>
                      <a:pt x="415766" y="199308"/>
                    </a:cubicBezTo>
                    <a:cubicBezTo>
                      <a:pt x="350044" y="138348"/>
                      <a:pt x="248126" y="143111"/>
                      <a:pt x="187166" y="207881"/>
                    </a:cubicBezTo>
                    <a:cubicBezTo>
                      <a:pt x="171926" y="225026"/>
                      <a:pt x="159544" y="244076"/>
                      <a:pt x="152876" y="265983"/>
                    </a:cubicBezTo>
                    <a:cubicBezTo>
                      <a:pt x="141446" y="262173"/>
                      <a:pt x="129064" y="260268"/>
                      <a:pt x="116681" y="260268"/>
                    </a:cubicBezTo>
                    <a:cubicBezTo>
                      <a:pt x="57626" y="259316"/>
                      <a:pt x="8096" y="305988"/>
                      <a:pt x="7144" y="365996"/>
                    </a:cubicBezTo>
                    <a:cubicBezTo>
                      <a:pt x="7144" y="366948"/>
                      <a:pt x="7144" y="366948"/>
                      <a:pt x="7144" y="367901"/>
                    </a:cubicBezTo>
                    <a:cubicBezTo>
                      <a:pt x="7144" y="428861"/>
                      <a:pt x="55721" y="481248"/>
                      <a:pt x="116681" y="481248"/>
                    </a:cubicBezTo>
                    <a:lnTo>
                      <a:pt x="376714" y="481248"/>
                    </a:lnTo>
                    <a:cubicBezTo>
                      <a:pt x="383381" y="489821"/>
                      <a:pt x="391001" y="481248"/>
                      <a:pt x="397669" y="481248"/>
                    </a:cubicBezTo>
                    <a:lnTo>
                      <a:pt x="1107281" y="481248"/>
                    </a:lnTo>
                    <a:cubicBezTo>
                      <a:pt x="1150144" y="482201"/>
                      <a:pt x="1185386" y="447911"/>
                      <a:pt x="1185386" y="405048"/>
                    </a:cubicBezTo>
                    <a:cubicBezTo>
                      <a:pt x="1185386" y="362186"/>
                      <a:pt x="1152049" y="326943"/>
                      <a:pt x="1109186" y="326943"/>
                    </a:cubicBezTo>
                    <a:cubicBezTo>
                      <a:pt x="1108234" y="325991"/>
                      <a:pt x="1107281" y="325991"/>
                      <a:pt x="1106329" y="325991"/>
                    </a:cubicBezTo>
                    <a:lnTo>
                      <a:pt x="1106329" y="325991"/>
                    </a:lnTo>
                    <a:close/>
                  </a:path>
                </a:pathLst>
              </a:custGeom>
              <a:solidFill>
                <a:srgbClr val="CBEBF5">
                  <a:alpha val="8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08" name="Freeform: Shape 207">
                <a:extLst>
                  <a:ext uri="{FF2B5EF4-FFF2-40B4-BE49-F238E27FC236}">
                    <a16:creationId xmlns:a16="http://schemas.microsoft.com/office/drawing/2014/main" id="{142059EC-5DB9-4607-AADF-DCB6BCDC15F0}"/>
                  </a:ext>
                </a:extLst>
              </p:cNvPr>
              <p:cNvSpPr/>
              <p:nvPr/>
            </p:nvSpPr>
            <p:spPr>
              <a:xfrm>
                <a:off x="3697468" y="3745946"/>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09" name="Freeform: Shape 208">
                <a:extLst>
                  <a:ext uri="{FF2B5EF4-FFF2-40B4-BE49-F238E27FC236}">
                    <a16:creationId xmlns:a16="http://schemas.microsoft.com/office/drawing/2014/main" id="{3144498B-C6D2-4608-8D18-379319CF5E30}"/>
                  </a:ext>
                </a:extLst>
              </p:cNvPr>
              <p:cNvSpPr/>
              <p:nvPr/>
            </p:nvSpPr>
            <p:spPr>
              <a:xfrm>
                <a:off x="3356099" y="375223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1" name="Freeform: Shape 210">
                <a:extLst>
                  <a:ext uri="{FF2B5EF4-FFF2-40B4-BE49-F238E27FC236}">
                    <a16:creationId xmlns:a16="http://schemas.microsoft.com/office/drawing/2014/main" id="{B3A984C1-F389-484D-8C0B-A4D40C8F69B6}"/>
                  </a:ext>
                </a:extLst>
              </p:cNvPr>
              <p:cNvSpPr/>
              <p:nvPr/>
            </p:nvSpPr>
            <p:spPr>
              <a:xfrm>
                <a:off x="4579152" y="3745946"/>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3" name="Freeform: Shape 212">
                <a:extLst>
                  <a:ext uri="{FF2B5EF4-FFF2-40B4-BE49-F238E27FC236}">
                    <a16:creationId xmlns:a16="http://schemas.microsoft.com/office/drawing/2014/main" id="{659302B0-FEA8-4A20-83A5-35EF316E03C8}"/>
                  </a:ext>
                </a:extLst>
              </p:cNvPr>
              <p:cNvSpPr/>
              <p:nvPr/>
            </p:nvSpPr>
            <p:spPr>
              <a:xfrm>
                <a:off x="4239880" y="375223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2391 w 133350"/>
                  <a:gd name="connsiteY24" fmla="*/ 237649 h 285750"/>
                  <a:gd name="connsiteX25" fmla="*/ 82391 w 133350"/>
                  <a:gd name="connsiteY25" fmla="*/ 47149 h 285750"/>
                  <a:gd name="connsiteX26" fmla="*/ 93821 w 133350"/>
                  <a:gd name="connsiteY26" fmla="*/ 45244 h 285750"/>
                  <a:gd name="connsiteX27" fmla="*/ 105251 w 133350"/>
                  <a:gd name="connsiteY27" fmla="*/ 40481 h 285750"/>
                  <a:gd name="connsiteX28" fmla="*/ 118586 w 133350"/>
                  <a:gd name="connsiteY28" fmla="*/ 35719 h 285750"/>
                  <a:gd name="connsiteX29" fmla="*/ 118586 w 133350"/>
                  <a:gd name="connsiteY29" fmla="*/ 249079 h 285750"/>
                  <a:gd name="connsiteX30" fmla="*/ 105251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2391" y="237649"/>
                    </a:lnTo>
                    <a:lnTo>
                      <a:pt x="82391" y="47149"/>
                    </a:lnTo>
                    <a:lnTo>
                      <a:pt x="93821" y="45244"/>
                    </a:lnTo>
                    <a:lnTo>
                      <a:pt x="105251" y="40481"/>
                    </a:lnTo>
                    <a:lnTo>
                      <a:pt x="118586" y="35719"/>
                    </a:lnTo>
                    <a:lnTo>
                      <a:pt x="118586" y="249079"/>
                    </a:lnTo>
                    <a:lnTo>
                      <a:pt x="105251" y="244316"/>
                    </a:lnTo>
                    <a:lnTo>
                      <a:pt x="93821" y="24241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5" name="Freeform: Shape 214">
                <a:extLst>
                  <a:ext uri="{FF2B5EF4-FFF2-40B4-BE49-F238E27FC236}">
                    <a16:creationId xmlns:a16="http://schemas.microsoft.com/office/drawing/2014/main" id="{60DD0ED7-48EE-44C8-90DD-946937BBEF17}"/>
                  </a:ext>
                </a:extLst>
              </p:cNvPr>
              <p:cNvSpPr/>
              <p:nvPr/>
            </p:nvSpPr>
            <p:spPr>
              <a:xfrm>
                <a:off x="3697468" y="4958526"/>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8" name="Freeform: Shape 217">
                <a:extLst>
                  <a:ext uri="{FF2B5EF4-FFF2-40B4-BE49-F238E27FC236}">
                    <a16:creationId xmlns:a16="http://schemas.microsoft.com/office/drawing/2014/main" id="{807B34CE-391D-4CCB-BFE4-71CC54E5E20D}"/>
                  </a:ext>
                </a:extLst>
              </p:cNvPr>
              <p:cNvSpPr/>
              <p:nvPr/>
            </p:nvSpPr>
            <p:spPr>
              <a:xfrm>
                <a:off x="3356099" y="4964810"/>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9" name="Freeform: Shape 218">
                <a:extLst>
                  <a:ext uri="{FF2B5EF4-FFF2-40B4-BE49-F238E27FC236}">
                    <a16:creationId xmlns:a16="http://schemas.microsoft.com/office/drawing/2014/main" id="{136BB401-F1D0-4873-8C08-B8DA672ABDEE}"/>
                  </a:ext>
                </a:extLst>
              </p:cNvPr>
              <p:cNvSpPr/>
              <p:nvPr/>
            </p:nvSpPr>
            <p:spPr>
              <a:xfrm>
                <a:off x="4579152" y="4958526"/>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0" name="Freeform: Shape 219">
                <a:extLst>
                  <a:ext uri="{FF2B5EF4-FFF2-40B4-BE49-F238E27FC236}">
                    <a16:creationId xmlns:a16="http://schemas.microsoft.com/office/drawing/2014/main" id="{79EB0524-2660-4408-8E15-AF28D594AB0F}"/>
                  </a:ext>
                </a:extLst>
              </p:cNvPr>
              <p:cNvSpPr/>
              <p:nvPr/>
            </p:nvSpPr>
            <p:spPr>
              <a:xfrm>
                <a:off x="4239880" y="4964801"/>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3344" y="237649"/>
                    </a:lnTo>
                    <a:lnTo>
                      <a:pt x="83344" y="47149"/>
                    </a:lnTo>
                    <a:lnTo>
                      <a:pt x="94774" y="45244"/>
                    </a:lnTo>
                    <a:lnTo>
                      <a:pt x="106204" y="40481"/>
                    </a:lnTo>
                    <a:lnTo>
                      <a:pt x="119539" y="35719"/>
                    </a:lnTo>
                    <a:lnTo>
                      <a:pt x="119539" y="249079"/>
                    </a:lnTo>
                    <a:lnTo>
                      <a:pt x="106204" y="244316"/>
                    </a:lnTo>
                    <a:lnTo>
                      <a:pt x="93821" y="24241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1" name="Freeform: Shape 220">
                <a:extLst>
                  <a:ext uri="{FF2B5EF4-FFF2-40B4-BE49-F238E27FC236}">
                    <a16:creationId xmlns:a16="http://schemas.microsoft.com/office/drawing/2014/main" id="{1B1770C7-52AC-45D8-B19D-E876ED22BEF1}"/>
                  </a:ext>
                </a:extLst>
              </p:cNvPr>
              <p:cNvSpPr/>
              <p:nvPr/>
            </p:nvSpPr>
            <p:spPr>
              <a:xfrm>
                <a:off x="4170772" y="4353272"/>
                <a:ext cx="397910" cy="628279"/>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2" name="Freeform: Shape 221">
                <a:extLst>
                  <a:ext uri="{FF2B5EF4-FFF2-40B4-BE49-F238E27FC236}">
                    <a16:creationId xmlns:a16="http://schemas.microsoft.com/office/drawing/2014/main" id="{E7073A9C-8FC9-4582-8054-C2D66C4DBE60}"/>
                  </a:ext>
                </a:extLst>
              </p:cNvPr>
              <p:cNvSpPr/>
              <p:nvPr/>
            </p:nvSpPr>
            <p:spPr>
              <a:xfrm>
                <a:off x="3825216" y="435327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3" name="Freeform: Shape 222">
                <a:extLst>
                  <a:ext uri="{FF2B5EF4-FFF2-40B4-BE49-F238E27FC236}">
                    <a16:creationId xmlns:a16="http://schemas.microsoft.com/office/drawing/2014/main" id="{473A8346-4ED0-4F7D-A8DF-7751A200147C}"/>
                  </a:ext>
                </a:extLst>
              </p:cNvPr>
              <p:cNvSpPr/>
              <p:nvPr/>
            </p:nvSpPr>
            <p:spPr>
              <a:xfrm>
                <a:off x="3293270" y="4353272"/>
                <a:ext cx="397910" cy="628279"/>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4" name="Freeform: Shape 223">
                <a:extLst>
                  <a:ext uri="{FF2B5EF4-FFF2-40B4-BE49-F238E27FC236}">
                    <a16:creationId xmlns:a16="http://schemas.microsoft.com/office/drawing/2014/main" id="{9EA22E87-5B72-4177-AF75-2ECF7F224B4A}"/>
                  </a:ext>
                </a:extLst>
              </p:cNvPr>
              <p:cNvSpPr/>
              <p:nvPr/>
            </p:nvSpPr>
            <p:spPr>
              <a:xfrm>
                <a:off x="2947718" y="435327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5" name="Freeform: Shape 224">
                <a:extLst>
                  <a:ext uri="{FF2B5EF4-FFF2-40B4-BE49-F238E27FC236}">
                    <a16:creationId xmlns:a16="http://schemas.microsoft.com/office/drawing/2014/main" id="{B899B82C-A8EE-4A4F-809A-4A1A50FFA3F3}"/>
                  </a:ext>
                </a:extLst>
              </p:cNvPr>
              <p:cNvSpPr/>
              <p:nvPr/>
            </p:nvSpPr>
            <p:spPr>
              <a:xfrm>
                <a:off x="5037799" y="4353272"/>
                <a:ext cx="397910" cy="628279"/>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6" name="Freeform: Shape 225">
                <a:extLst>
                  <a:ext uri="{FF2B5EF4-FFF2-40B4-BE49-F238E27FC236}">
                    <a16:creationId xmlns:a16="http://schemas.microsoft.com/office/drawing/2014/main" id="{A2C4EA52-940E-47B8-AA46-793428A4ED7D}"/>
                  </a:ext>
                </a:extLst>
              </p:cNvPr>
              <p:cNvSpPr/>
              <p:nvPr/>
            </p:nvSpPr>
            <p:spPr>
              <a:xfrm>
                <a:off x="3697468" y="3745937"/>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7" name="Freeform: Shape 226">
                <a:extLst>
                  <a:ext uri="{FF2B5EF4-FFF2-40B4-BE49-F238E27FC236}">
                    <a16:creationId xmlns:a16="http://schemas.microsoft.com/office/drawing/2014/main" id="{7345A46C-F582-478E-A240-3160F224782C}"/>
                  </a:ext>
                </a:extLst>
              </p:cNvPr>
              <p:cNvSpPr/>
              <p:nvPr/>
            </p:nvSpPr>
            <p:spPr>
              <a:xfrm>
                <a:off x="4579152" y="3745937"/>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8" name="Freeform: Shape 227">
                <a:extLst>
                  <a:ext uri="{FF2B5EF4-FFF2-40B4-BE49-F238E27FC236}">
                    <a16:creationId xmlns:a16="http://schemas.microsoft.com/office/drawing/2014/main" id="{FF986498-5289-4CD5-96E7-24F6D6B719F6}"/>
                  </a:ext>
                </a:extLst>
              </p:cNvPr>
              <p:cNvSpPr/>
              <p:nvPr/>
            </p:nvSpPr>
            <p:spPr>
              <a:xfrm>
                <a:off x="3697468" y="4958515"/>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9" name="Freeform: Shape 228">
                <a:extLst>
                  <a:ext uri="{FF2B5EF4-FFF2-40B4-BE49-F238E27FC236}">
                    <a16:creationId xmlns:a16="http://schemas.microsoft.com/office/drawing/2014/main" id="{9A69DB00-7581-4554-A921-712D36201867}"/>
                  </a:ext>
                </a:extLst>
              </p:cNvPr>
              <p:cNvSpPr/>
              <p:nvPr/>
            </p:nvSpPr>
            <p:spPr>
              <a:xfrm>
                <a:off x="4579152" y="4958515"/>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0" name="Freeform: Shape 229">
                <a:extLst>
                  <a:ext uri="{FF2B5EF4-FFF2-40B4-BE49-F238E27FC236}">
                    <a16:creationId xmlns:a16="http://schemas.microsoft.com/office/drawing/2014/main" id="{06E10264-B24B-4809-B5F1-53421A11968F}"/>
                  </a:ext>
                </a:extLst>
              </p:cNvPr>
              <p:cNvSpPr/>
              <p:nvPr/>
            </p:nvSpPr>
            <p:spPr>
              <a:xfrm>
                <a:off x="4170772" y="4353272"/>
                <a:ext cx="397910" cy="628279"/>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1" name="Freeform: Shape 230">
                <a:extLst>
                  <a:ext uri="{FF2B5EF4-FFF2-40B4-BE49-F238E27FC236}">
                    <a16:creationId xmlns:a16="http://schemas.microsoft.com/office/drawing/2014/main" id="{16659F10-7564-4B29-8BAE-B19C1511FECD}"/>
                  </a:ext>
                </a:extLst>
              </p:cNvPr>
              <p:cNvSpPr/>
              <p:nvPr/>
            </p:nvSpPr>
            <p:spPr>
              <a:xfrm>
                <a:off x="3293270" y="4353272"/>
                <a:ext cx="397910" cy="628279"/>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2" name="Freeform: Shape 231">
                <a:extLst>
                  <a:ext uri="{FF2B5EF4-FFF2-40B4-BE49-F238E27FC236}">
                    <a16:creationId xmlns:a16="http://schemas.microsoft.com/office/drawing/2014/main" id="{178C601C-0F55-4ED1-9474-82BD1364B740}"/>
                  </a:ext>
                </a:extLst>
              </p:cNvPr>
              <p:cNvSpPr/>
              <p:nvPr/>
            </p:nvSpPr>
            <p:spPr>
              <a:xfrm>
                <a:off x="5037799" y="4353272"/>
                <a:ext cx="397910" cy="628279"/>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3" name="Freeform: Shape 232">
                <a:extLst>
                  <a:ext uri="{FF2B5EF4-FFF2-40B4-BE49-F238E27FC236}">
                    <a16:creationId xmlns:a16="http://schemas.microsoft.com/office/drawing/2014/main" id="{BB7F4CF2-2037-4C5F-8B68-499CE10687A1}"/>
                  </a:ext>
                </a:extLst>
              </p:cNvPr>
              <p:cNvSpPr/>
              <p:nvPr/>
            </p:nvSpPr>
            <p:spPr>
              <a:xfrm>
                <a:off x="4692243" y="435327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30981 h 285750"/>
                  <a:gd name="connsiteX15" fmla="*/ 46196 w 133350"/>
                  <a:gd name="connsiteY15" fmla="*/ 229076 h 285750"/>
                  <a:gd name="connsiteX16" fmla="*/ 46196 w 133350"/>
                  <a:gd name="connsiteY16" fmla="*/ 60484 h 285750"/>
                  <a:gd name="connsiteX17" fmla="*/ 54769 w 133350"/>
                  <a:gd name="connsiteY17" fmla="*/ 58579 h 285750"/>
                  <a:gd name="connsiteX18" fmla="*/ 63341 w 133350"/>
                  <a:gd name="connsiteY18" fmla="*/ 56674 h 285750"/>
                  <a:gd name="connsiteX19" fmla="*/ 71914 w 133350"/>
                  <a:gd name="connsiteY19" fmla="*/ 54769 h 285750"/>
                  <a:gd name="connsiteX20" fmla="*/ 71914 w 133350"/>
                  <a:gd name="connsiteY20" fmla="*/ 238601 h 285750"/>
                  <a:gd name="connsiteX21" fmla="*/ 63341 w 133350"/>
                  <a:gd name="connsiteY21" fmla="*/ 236696 h 285750"/>
                  <a:gd name="connsiteX22" fmla="*/ 54769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30981"/>
                    </a:moveTo>
                    <a:lnTo>
                      <a:pt x="46196" y="229076"/>
                    </a:lnTo>
                    <a:lnTo>
                      <a:pt x="46196" y="60484"/>
                    </a:lnTo>
                    <a:lnTo>
                      <a:pt x="54769" y="58579"/>
                    </a:lnTo>
                    <a:lnTo>
                      <a:pt x="63341" y="56674"/>
                    </a:lnTo>
                    <a:lnTo>
                      <a:pt x="71914" y="54769"/>
                    </a:lnTo>
                    <a:lnTo>
                      <a:pt x="71914" y="238601"/>
                    </a:lnTo>
                    <a:lnTo>
                      <a:pt x="63341" y="236696"/>
                    </a:lnTo>
                    <a:lnTo>
                      <a:pt x="54769"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4" name="Freeform: Shape 233">
                <a:extLst>
                  <a:ext uri="{FF2B5EF4-FFF2-40B4-BE49-F238E27FC236}">
                    <a16:creationId xmlns:a16="http://schemas.microsoft.com/office/drawing/2014/main" id="{EF3E1B17-4732-47E9-AB38-0288DE5A965F}"/>
                  </a:ext>
                </a:extLst>
              </p:cNvPr>
              <p:cNvSpPr/>
              <p:nvPr/>
            </p:nvSpPr>
            <p:spPr>
              <a:xfrm>
                <a:off x="2005632" y="4184679"/>
                <a:ext cx="4251364" cy="1256561"/>
              </a:xfrm>
              <a:custGeom>
                <a:avLst/>
                <a:gdLst>
                  <a:gd name="connsiteX0" fmla="*/ 1895800 w 1933575"/>
                  <a:gd name="connsiteY0" fmla="*/ 405765 h 571500"/>
                  <a:gd name="connsiteX1" fmla="*/ 922345 w 1933575"/>
                  <a:gd name="connsiteY1" fmla="*/ 468630 h 571500"/>
                  <a:gd name="connsiteX2" fmla="*/ 44139 w 1933575"/>
                  <a:gd name="connsiteY2" fmla="*/ 42863 h 571500"/>
                </a:gdLst>
                <a:ahLst/>
                <a:cxnLst>
                  <a:cxn ang="0">
                    <a:pos x="connsiteX0" y="connsiteY0"/>
                  </a:cxn>
                  <a:cxn ang="0">
                    <a:pos x="connsiteX1" y="connsiteY1"/>
                  </a:cxn>
                  <a:cxn ang="0">
                    <a:pos x="connsiteX2" y="connsiteY2"/>
                  </a:cxn>
                </a:cxnLst>
                <a:rect l="l" t="t" r="r" b="b"/>
                <a:pathLst>
                  <a:path w="1933575" h="571500">
                    <a:moveTo>
                      <a:pt x="1895800" y="405765"/>
                    </a:moveTo>
                    <a:cubicBezTo>
                      <a:pt x="1869130" y="541020"/>
                      <a:pt x="1432885" y="568643"/>
                      <a:pt x="922345" y="468630"/>
                    </a:cubicBezTo>
                    <a:cubicBezTo>
                      <a:pt x="411805" y="368618"/>
                      <a:pt x="17469" y="178118"/>
                      <a:pt x="44139" y="42863"/>
                    </a:cubicBezTo>
                  </a:path>
                </a:pathLst>
              </a:custGeom>
              <a:noFill/>
              <a:ln w="57150" cap="flat">
                <a:solidFill>
                  <a:schemeClr val="accent1"/>
                </a:solidFill>
                <a:prstDash val="solid"/>
                <a:miter/>
              </a:ln>
            </p:spPr>
            <p:txBody>
              <a:bodyPr rtlCol="0" anchor="ctr"/>
              <a:lstStyle/>
              <a:p>
                <a:pPr defTabSz="914225">
                  <a:defRPr/>
                </a:pPr>
                <a:endParaRPr lang="en-IN">
                  <a:solidFill>
                    <a:srgbClr val="505050"/>
                  </a:solidFill>
                  <a:latin typeface="Segoe UI Semilight"/>
                </a:endParaRPr>
              </a:p>
            </p:txBody>
          </p:sp>
          <p:sp>
            <p:nvSpPr>
              <p:cNvPr id="235" name="Freeform: Shape 234">
                <a:extLst>
                  <a:ext uri="{FF2B5EF4-FFF2-40B4-BE49-F238E27FC236}">
                    <a16:creationId xmlns:a16="http://schemas.microsoft.com/office/drawing/2014/main" id="{7DEB6BE4-0563-481B-8F9E-20B220582801}"/>
                  </a:ext>
                </a:extLst>
              </p:cNvPr>
              <p:cNvSpPr/>
              <p:nvPr/>
            </p:nvSpPr>
            <p:spPr>
              <a:xfrm>
                <a:off x="5092248" y="5176315"/>
                <a:ext cx="523566" cy="272253"/>
              </a:xfrm>
              <a:custGeom>
                <a:avLst/>
                <a:gdLst>
                  <a:gd name="connsiteX0" fmla="*/ 136684 w 238125"/>
                  <a:gd name="connsiteY0" fmla="*/ 122396 h 123825"/>
                  <a:gd name="connsiteX1" fmla="*/ 7144 w 238125"/>
                  <a:gd name="connsiteY1" fmla="*/ 39529 h 123825"/>
                  <a:gd name="connsiteX2" fmla="*/ 123349 w 238125"/>
                  <a:gd name="connsiteY2" fmla="*/ 21431 h 123825"/>
                  <a:gd name="connsiteX3" fmla="*/ 226219 w 238125"/>
                  <a:gd name="connsiteY3" fmla="*/ 7144 h 123825"/>
                  <a:gd name="connsiteX4" fmla="*/ 239554 w 238125"/>
                  <a:gd name="connsiteY4" fmla="*/ 10810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23825">
                    <a:moveTo>
                      <a:pt x="136684" y="122396"/>
                    </a:moveTo>
                    <a:lnTo>
                      <a:pt x="7144" y="39529"/>
                    </a:lnTo>
                    <a:lnTo>
                      <a:pt x="123349" y="21431"/>
                    </a:lnTo>
                    <a:lnTo>
                      <a:pt x="226219" y="7144"/>
                    </a:lnTo>
                    <a:lnTo>
                      <a:pt x="239554" y="108109"/>
                    </a:lnTo>
                    <a:close/>
                  </a:path>
                </a:pathLst>
              </a:custGeom>
              <a:solidFill>
                <a:srgbClr val="D83B01">
                  <a:alpha val="6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6" name="Freeform: Shape 235">
                <a:extLst>
                  <a:ext uri="{FF2B5EF4-FFF2-40B4-BE49-F238E27FC236}">
                    <a16:creationId xmlns:a16="http://schemas.microsoft.com/office/drawing/2014/main" id="{98388732-64AC-4E5B-84F2-0E268E359366}"/>
                  </a:ext>
                </a:extLst>
              </p:cNvPr>
              <p:cNvSpPr/>
              <p:nvPr/>
            </p:nvSpPr>
            <p:spPr>
              <a:xfrm>
                <a:off x="5119472" y="5176315"/>
                <a:ext cx="502626" cy="293198"/>
              </a:xfrm>
              <a:custGeom>
                <a:avLst/>
                <a:gdLst>
                  <a:gd name="connsiteX0" fmla="*/ 79534 w 228600"/>
                  <a:gd name="connsiteY0" fmla="*/ 25241 h 133350"/>
                  <a:gd name="connsiteX1" fmla="*/ 7144 w 228600"/>
                  <a:gd name="connsiteY1" fmla="*/ 134779 h 133350"/>
                  <a:gd name="connsiteX2" fmla="*/ 124301 w 228600"/>
                  <a:gd name="connsiteY2" fmla="*/ 122396 h 133350"/>
                  <a:gd name="connsiteX3" fmla="*/ 227171 w 228600"/>
                  <a:gd name="connsiteY3" fmla="*/ 108109 h 133350"/>
                  <a:gd name="connsiteX4" fmla="*/ 213836 w 228600"/>
                  <a:gd name="connsiteY4" fmla="*/ 714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33350">
                    <a:moveTo>
                      <a:pt x="79534" y="25241"/>
                    </a:moveTo>
                    <a:lnTo>
                      <a:pt x="7144" y="134779"/>
                    </a:lnTo>
                    <a:lnTo>
                      <a:pt x="124301" y="122396"/>
                    </a:lnTo>
                    <a:lnTo>
                      <a:pt x="227171" y="108109"/>
                    </a:lnTo>
                    <a:lnTo>
                      <a:pt x="213836" y="7144"/>
                    </a:lnTo>
                    <a:close/>
                  </a:path>
                </a:pathLst>
              </a:custGeom>
              <a:solidFill>
                <a:srgbClr val="DD5900">
                  <a:alpha val="7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7" name="Freeform: Shape 236">
                <a:extLst>
                  <a:ext uri="{FF2B5EF4-FFF2-40B4-BE49-F238E27FC236}">
                    <a16:creationId xmlns:a16="http://schemas.microsoft.com/office/drawing/2014/main" id="{B04F06CE-52FA-4136-ACC9-AA18135B25BC}"/>
                  </a:ext>
                </a:extLst>
              </p:cNvPr>
              <p:cNvSpPr/>
              <p:nvPr/>
            </p:nvSpPr>
            <p:spPr>
              <a:xfrm>
                <a:off x="5027329" y="5176315"/>
                <a:ext cx="607339" cy="272253"/>
              </a:xfrm>
              <a:custGeom>
                <a:avLst/>
                <a:gdLst>
                  <a:gd name="connsiteX0" fmla="*/ 121444 w 276225"/>
                  <a:gd name="connsiteY0" fmla="*/ 25241 h 123825"/>
                  <a:gd name="connsiteX1" fmla="*/ 7144 w 276225"/>
                  <a:gd name="connsiteY1" fmla="*/ 95726 h 123825"/>
                  <a:gd name="connsiteX2" fmla="*/ 166211 w 276225"/>
                  <a:gd name="connsiteY2" fmla="*/ 122396 h 123825"/>
                  <a:gd name="connsiteX3" fmla="*/ 269081 w 276225"/>
                  <a:gd name="connsiteY3" fmla="*/ 108109 h 123825"/>
                  <a:gd name="connsiteX4" fmla="*/ 255746 w 276225"/>
                  <a:gd name="connsiteY4" fmla="*/ 714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123825">
                    <a:moveTo>
                      <a:pt x="121444" y="25241"/>
                    </a:moveTo>
                    <a:lnTo>
                      <a:pt x="7144" y="95726"/>
                    </a:lnTo>
                    <a:lnTo>
                      <a:pt x="166211" y="122396"/>
                    </a:lnTo>
                    <a:lnTo>
                      <a:pt x="269081" y="108109"/>
                    </a:lnTo>
                    <a:lnTo>
                      <a:pt x="255746" y="7144"/>
                    </a:lnTo>
                    <a:close/>
                  </a:path>
                </a:pathLst>
              </a:custGeom>
              <a:solidFill>
                <a:srgbClr val="EAE42D">
                  <a:alpha val="7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8" name="Freeform: Shape 237">
                <a:extLst>
                  <a:ext uri="{FF2B5EF4-FFF2-40B4-BE49-F238E27FC236}">
                    <a16:creationId xmlns:a16="http://schemas.microsoft.com/office/drawing/2014/main" id="{FA981314-88FA-4760-BDAB-6908508DD63B}"/>
                  </a:ext>
                </a:extLst>
              </p:cNvPr>
              <p:cNvSpPr/>
              <p:nvPr/>
            </p:nvSpPr>
            <p:spPr>
              <a:xfrm>
                <a:off x="5278642" y="5111370"/>
                <a:ext cx="314141" cy="125656"/>
              </a:xfrm>
              <a:custGeom>
                <a:avLst/>
                <a:gdLst>
                  <a:gd name="connsiteX0" fmla="*/ 7144 w 142875"/>
                  <a:gd name="connsiteY0" fmla="*/ 54769 h 57150"/>
                  <a:gd name="connsiteX1" fmla="*/ 21431 w 142875"/>
                  <a:gd name="connsiteY1" fmla="*/ 7144 h 57150"/>
                  <a:gd name="connsiteX2" fmla="*/ 141446 w 142875"/>
                  <a:gd name="connsiteY2" fmla="*/ 36671 h 57150"/>
                </a:gdLst>
                <a:ahLst/>
                <a:cxnLst>
                  <a:cxn ang="0">
                    <a:pos x="connsiteX0" y="connsiteY0"/>
                  </a:cxn>
                  <a:cxn ang="0">
                    <a:pos x="connsiteX1" y="connsiteY1"/>
                  </a:cxn>
                  <a:cxn ang="0">
                    <a:pos x="connsiteX2" y="connsiteY2"/>
                  </a:cxn>
                </a:cxnLst>
                <a:rect l="l" t="t" r="r" b="b"/>
                <a:pathLst>
                  <a:path w="142875" h="57150">
                    <a:moveTo>
                      <a:pt x="7144" y="54769"/>
                    </a:moveTo>
                    <a:lnTo>
                      <a:pt x="21431" y="7144"/>
                    </a:lnTo>
                    <a:lnTo>
                      <a:pt x="141446" y="36671"/>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9" name="Freeform: Shape 238">
                <a:extLst>
                  <a:ext uri="{FF2B5EF4-FFF2-40B4-BE49-F238E27FC236}">
                    <a16:creationId xmlns:a16="http://schemas.microsoft.com/office/drawing/2014/main" id="{46852A02-A5DA-431F-9976-867444E2320C}"/>
                  </a:ext>
                </a:extLst>
              </p:cNvPr>
              <p:cNvSpPr/>
              <p:nvPr/>
            </p:nvSpPr>
            <p:spPr>
              <a:xfrm>
                <a:off x="5307962" y="5398277"/>
                <a:ext cx="314141" cy="146597"/>
              </a:xfrm>
              <a:custGeom>
                <a:avLst/>
                <a:gdLst>
                  <a:gd name="connsiteX0" fmla="*/ 7144 w 142875"/>
                  <a:gd name="connsiteY0" fmla="*/ 25241 h 66675"/>
                  <a:gd name="connsiteX1" fmla="*/ 32861 w 142875"/>
                  <a:gd name="connsiteY1" fmla="*/ 68104 h 66675"/>
                  <a:gd name="connsiteX2" fmla="*/ 141446 w 142875"/>
                  <a:gd name="connsiteY2" fmla="*/ 7144 h 66675"/>
                </a:gdLst>
                <a:ahLst/>
                <a:cxnLst>
                  <a:cxn ang="0">
                    <a:pos x="connsiteX0" y="connsiteY0"/>
                  </a:cxn>
                  <a:cxn ang="0">
                    <a:pos x="connsiteX1" y="connsiteY1"/>
                  </a:cxn>
                  <a:cxn ang="0">
                    <a:pos x="connsiteX2" y="connsiteY2"/>
                  </a:cxn>
                </a:cxnLst>
                <a:rect l="l" t="t" r="r" b="b"/>
                <a:pathLst>
                  <a:path w="142875" h="66675">
                    <a:moveTo>
                      <a:pt x="7144" y="25241"/>
                    </a:moveTo>
                    <a:lnTo>
                      <a:pt x="32861" y="68104"/>
                    </a:lnTo>
                    <a:lnTo>
                      <a:pt x="141446" y="7144"/>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0" name="Freeform: Shape 239">
                <a:extLst>
                  <a:ext uri="{FF2B5EF4-FFF2-40B4-BE49-F238E27FC236}">
                    <a16:creationId xmlns:a16="http://schemas.microsoft.com/office/drawing/2014/main" id="{527215B1-C524-47B4-A413-DA4B88F9510E}"/>
                  </a:ext>
                </a:extLst>
              </p:cNvPr>
              <p:cNvSpPr/>
              <p:nvPr/>
            </p:nvSpPr>
            <p:spPr>
              <a:xfrm>
                <a:off x="5343565" y="5153246"/>
                <a:ext cx="502628" cy="188484"/>
              </a:xfrm>
              <a:custGeom>
                <a:avLst/>
                <a:gdLst>
                  <a:gd name="connsiteX0" fmla="*/ 14764 w 228600"/>
                  <a:gd name="connsiteY0" fmla="*/ 80486 h 85725"/>
                  <a:gd name="connsiteX1" fmla="*/ 7144 w 228600"/>
                  <a:gd name="connsiteY1" fmla="*/ 21431 h 85725"/>
                  <a:gd name="connsiteX2" fmla="*/ 215741 w 228600"/>
                  <a:gd name="connsiteY2" fmla="*/ 7144 h 85725"/>
                  <a:gd name="connsiteX3" fmla="*/ 222409 w 228600"/>
                  <a:gd name="connsiteY3" fmla="*/ 53816 h 85725"/>
                </a:gdLst>
                <a:ahLst/>
                <a:cxnLst>
                  <a:cxn ang="0">
                    <a:pos x="connsiteX0" y="connsiteY0"/>
                  </a:cxn>
                  <a:cxn ang="0">
                    <a:pos x="connsiteX1" y="connsiteY1"/>
                  </a:cxn>
                  <a:cxn ang="0">
                    <a:pos x="connsiteX2" y="connsiteY2"/>
                  </a:cxn>
                  <a:cxn ang="0">
                    <a:pos x="connsiteX3" y="connsiteY3"/>
                  </a:cxn>
                </a:cxnLst>
                <a:rect l="l" t="t" r="r" b="b"/>
                <a:pathLst>
                  <a:path w="228600" h="85725">
                    <a:moveTo>
                      <a:pt x="14764" y="80486"/>
                    </a:moveTo>
                    <a:lnTo>
                      <a:pt x="7144" y="21431"/>
                    </a:lnTo>
                    <a:lnTo>
                      <a:pt x="215741" y="7144"/>
                    </a:lnTo>
                    <a:lnTo>
                      <a:pt x="222409" y="53816"/>
                    </a:lnTo>
                    <a:close/>
                  </a:path>
                </a:pathLst>
              </a:custGeom>
              <a:solidFill>
                <a:srgbClr val="354D73"/>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1" name="Freeform: Shape 240">
                <a:extLst>
                  <a:ext uri="{FF2B5EF4-FFF2-40B4-BE49-F238E27FC236}">
                    <a16:creationId xmlns:a16="http://schemas.microsoft.com/office/drawing/2014/main" id="{C8070A25-66F9-4144-BF8B-57A87C48B303}"/>
                  </a:ext>
                </a:extLst>
              </p:cNvPr>
              <p:cNvSpPr/>
              <p:nvPr/>
            </p:nvSpPr>
            <p:spPr>
              <a:xfrm>
                <a:off x="5802208" y="5153213"/>
                <a:ext cx="188485" cy="125656"/>
              </a:xfrm>
              <a:custGeom>
                <a:avLst/>
                <a:gdLst>
                  <a:gd name="connsiteX0" fmla="*/ 13811 w 85725"/>
                  <a:gd name="connsiteY0" fmla="*/ 53816 h 57150"/>
                  <a:gd name="connsiteX1" fmla="*/ 7144 w 85725"/>
                  <a:gd name="connsiteY1" fmla="*/ 7144 h 57150"/>
                  <a:gd name="connsiteX2" fmla="*/ 87154 w 85725"/>
                  <a:gd name="connsiteY2" fmla="*/ 43339 h 57150"/>
                </a:gdLst>
                <a:ahLst/>
                <a:cxnLst>
                  <a:cxn ang="0">
                    <a:pos x="connsiteX0" y="connsiteY0"/>
                  </a:cxn>
                  <a:cxn ang="0">
                    <a:pos x="connsiteX1" y="connsiteY1"/>
                  </a:cxn>
                  <a:cxn ang="0">
                    <a:pos x="connsiteX2" y="connsiteY2"/>
                  </a:cxn>
                </a:cxnLst>
                <a:rect l="l" t="t" r="r" b="b"/>
                <a:pathLst>
                  <a:path w="85725" h="57150">
                    <a:moveTo>
                      <a:pt x="13811" y="53816"/>
                    </a:moveTo>
                    <a:lnTo>
                      <a:pt x="7144" y="7144"/>
                    </a:lnTo>
                    <a:lnTo>
                      <a:pt x="87154" y="43339"/>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2" name="Freeform: Shape 241">
                <a:extLst>
                  <a:ext uri="{FF2B5EF4-FFF2-40B4-BE49-F238E27FC236}">
                    <a16:creationId xmlns:a16="http://schemas.microsoft.com/office/drawing/2014/main" id="{8A39AEDA-7626-45A5-9311-C4A42912F177}"/>
                  </a:ext>
                </a:extLst>
              </p:cNvPr>
              <p:cNvSpPr/>
              <p:nvPr/>
            </p:nvSpPr>
            <p:spPr>
              <a:xfrm>
                <a:off x="5360319" y="5255827"/>
                <a:ext cx="481683" cy="209423"/>
              </a:xfrm>
              <a:custGeom>
                <a:avLst/>
                <a:gdLst>
                  <a:gd name="connsiteX0" fmla="*/ 7144 w 219075"/>
                  <a:gd name="connsiteY0" fmla="*/ 33814 h 95250"/>
                  <a:gd name="connsiteX1" fmla="*/ 15716 w 219075"/>
                  <a:gd name="connsiteY1" fmla="*/ 92869 h 95250"/>
                  <a:gd name="connsiteX2" fmla="*/ 220504 w 219075"/>
                  <a:gd name="connsiteY2" fmla="*/ 52864 h 95250"/>
                  <a:gd name="connsiteX3" fmla="*/ 214789 w 219075"/>
                  <a:gd name="connsiteY3" fmla="*/ 7144 h 95250"/>
                </a:gdLst>
                <a:ahLst/>
                <a:cxnLst>
                  <a:cxn ang="0">
                    <a:pos x="connsiteX0" y="connsiteY0"/>
                  </a:cxn>
                  <a:cxn ang="0">
                    <a:pos x="connsiteX1" y="connsiteY1"/>
                  </a:cxn>
                  <a:cxn ang="0">
                    <a:pos x="connsiteX2" y="connsiteY2"/>
                  </a:cxn>
                  <a:cxn ang="0">
                    <a:pos x="connsiteX3" y="connsiteY3"/>
                  </a:cxn>
                </a:cxnLst>
                <a:rect l="l" t="t" r="r" b="b"/>
                <a:pathLst>
                  <a:path w="219075" h="95250">
                    <a:moveTo>
                      <a:pt x="7144" y="33814"/>
                    </a:moveTo>
                    <a:lnTo>
                      <a:pt x="15716" y="92869"/>
                    </a:lnTo>
                    <a:lnTo>
                      <a:pt x="220504" y="52864"/>
                    </a:lnTo>
                    <a:lnTo>
                      <a:pt x="214789" y="7144"/>
                    </a:lnTo>
                    <a:close/>
                  </a:path>
                </a:pathLst>
              </a:custGeom>
              <a:solidFill>
                <a:srgbClr val="354D73"/>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3" name="Freeform: Shape 242">
                <a:extLst>
                  <a:ext uri="{FF2B5EF4-FFF2-40B4-BE49-F238E27FC236}">
                    <a16:creationId xmlns:a16="http://schemas.microsoft.com/office/drawing/2014/main" id="{2B397CDC-16CE-4400-97C9-8F1BA37AE124}"/>
                  </a:ext>
                </a:extLst>
              </p:cNvPr>
              <p:cNvSpPr/>
              <p:nvPr/>
            </p:nvSpPr>
            <p:spPr>
              <a:xfrm>
                <a:off x="5816878" y="5232829"/>
                <a:ext cx="188485" cy="146597"/>
              </a:xfrm>
              <a:custGeom>
                <a:avLst/>
                <a:gdLst>
                  <a:gd name="connsiteX0" fmla="*/ 7144 w 85725"/>
                  <a:gd name="connsiteY0" fmla="*/ 17621 h 66675"/>
                  <a:gd name="connsiteX1" fmla="*/ 12859 w 85725"/>
                  <a:gd name="connsiteY1" fmla="*/ 63341 h 66675"/>
                  <a:gd name="connsiteX2" fmla="*/ 80486 w 85725"/>
                  <a:gd name="connsiteY2" fmla="*/ 7144 h 66675"/>
                </a:gdLst>
                <a:ahLst/>
                <a:cxnLst>
                  <a:cxn ang="0">
                    <a:pos x="connsiteX0" y="connsiteY0"/>
                  </a:cxn>
                  <a:cxn ang="0">
                    <a:pos x="connsiteX1" y="connsiteY1"/>
                  </a:cxn>
                  <a:cxn ang="0">
                    <a:pos x="connsiteX2" y="connsiteY2"/>
                  </a:cxn>
                </a:cxnLst>
                <a:rect l="l" t="t" r="r" b="b"/>
                <a:pathLst>
                  <a:path w="85725" h="66675">
                    <a:moveTo>
                      <a:pt x="7144" y="17621"/>
                    </a:moveTo>
                    <a:lnTo>
                      <a:pt x="12859" y="63341"/>
                    </a:lnTo>
                    <a:lnTo>
                      <a:pt x="80486" y="7144"/>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4" name="Freeform: Shape 243">
                <a:extLst>
                  <a:ext uri="{FF2B5EF4-FFF2-40B4-BE49-F238E27FC236}">
                    <a16:creationId xmlns:a16="http://schemas.microsoft.com/office/drawing/2014/main" id="{2B793C8C-105B-4A20-AF2F-16F609B70B3E}"/>
                  </a:ext>
                </a:extLst>
              </p:cNvPr>
              <p:cNvSpPr/>
              <p:nvPr/>
            </p:nvSpPr>
            <p:spPr>
              <a:xfrm>
                <a:off x="5224197" y="5257966"/>
                <a:ext cx="356027" cy="104711"/>
              </a:xfrm>
              <a:custGeom>
                <a:avLst/>
                <a:gdLst>
                  <a:gd name="connsiteX0" fmla="*/ 7144 w 161925"/>
                  <a:gd name="connsiteY0" fmla="*/ 43339 h 47625"/>
                  <a:gd name="connsiteX1" fmla="*/ 37624 w 161925"/>
                  <a:gd name="connsiteY1" fmla="*/ 7144 h 47625"/>
                  <a:gd name="connsiteX2" fmla="*/ 155734 w 161925"/>
                  <a:gd name="connsiteY2" fmla="*/ 23336 h 47625"/>
                </a:gdLst>
                <a:ahLst/>
                <a:cxnLst>
                  <a:cxn ang="0">
                    <a:pos x="connsiteX0" y="connsiteY0"/>
                  </a:cxn>
                  <a:cxn ang="0">
                    <a:pos x="connsiteX1" y="connsiteY1"/>
                  </a:cxn>
                  <a:cxn ang="0">
                    <a:pos x="connsiteX2" y="connsiteY2"/>
                  </a:cxn>
                </a:cxnLst>
                <a:rect l="l" t="t" r="r" b="b"/>
                <a:pathLst>
                  <a:path w="161925" h="47625">
                    <a:moveTo>
                      <a:pt x="7144" y="43339"/>
                    </a:moveTo>
                    <a:lnTo>
                      <a:pt x="37624" y="7144"/>
                    </a:lnTo>
                    <a:lnTo>
                      <a:pt x="155734" y="23336"/>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5" name="Freeform: Shape 244">
                <a:extLst>
                  <a:ext uri="{FF2B5EF4-FFF2-40B4-BE49-F238E27FC236}">
                    <a16:creationId xmlns:a16="http://schemas.microsoft.com/office/drawing/2014/main" id="{1664074D-548A-4088-800E-92FB306F971F}"/>
                  </a:ext>
                </a:extLst>
              </p:cNvPr>
              <p:cNvSpPr/>
              <p:nvPr/>
            </p:nvSpPr>
            <p:spPr>
              <a:xfrm>
                <a:off x="5224197" y="5293625"/>
                <a:ext cx="356027" cy="125656"/>
              </a:xfrm>
              <a:custGeom>
                <a:avLst/>
                <a:gdLst>
                  <a:gd name="connsiteX0" fmla="*/ 7144 w 161925"/>
                  <a:gd name="connsiteY0" fmla="*/ 26194 h 57150"/>
                  <a:gd name="connsiteX1" fmla="*/ 45244 w 161925"/>
                  <a:gd name="connsiteY1" fmla="*/ 52864 h 57150"/>
                  <a:gd name="connsiteX2" fmla="*/ 155734 w 161925"/>
                  <a:gd name="connsiteY2" fmla="*/ 7144 h 57150"/>
                </a:gdLst>
                <a:ahLst/>
                <a:cxnLst>
                  <a:cxn ang="0">
                    <a:pos x="connsiteX0" y="connsiteY0"/>
                  </a:cxn>
                  <a:cxn ang="0">
                    <a:pos x="connsiteX1" y="connsiteY1"/>
                  </a:cxn>
                  <a:cxn ang="0">
                    <a:pos x="connsiteX2" y="connsiteY2"/>
                  </a:cxn>
                </a:cxnLst>
                <a:rect l="l" t="t" r="r" b="b"/>
                <a:pathLst>
                  <a:path w="161925" h="57150">
                    <a:moveTo>
                      <a:pt x="7144" y="26194"/>
                    </a:moveTo>
                    <a:lnTo>
                      <a:pt x="45244" y="52864"/>
                    </a:lnTo>
                    <a:lnTo>
                      <a:pt x="155734" y="7144"/>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grpSp>
      <p:sp>
        <p:nvSpPr>
          <p:cNvPr id="153" name="Rectangle 152">
            <a:extLst>
              <a:ext uri="{FF2B5EF4-FFF2-40B4-BE49-F238E27FC236}">
                <a16:creationId xmlns:a16="http://schemas.microsoft.com/office/drawing/2014/main" id="{3378CD5A-7D97-4906-893C-76BCF20F15E6}"/>
              </a:ext>
            </a:extLst>
          </p:cNvPr>
          <p:cNvSpPr/>
          <p:nvPr/>
        </p:nvSpPr>
        <p:spPr bwMode="auto">
          <a:xfrm>
            <a:off x="7467180" y="5407628"/>
            <a:ext cx="3017092" cy="1846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Tool agnostic Python SDK</a:t>
            </a:r>
          </a:p>
        </p:txBody>
      </p:sp>
    </p:spTree>
    <p:extLst>
      <p:ext uri="{BB962C8B-B14F-4D97-AF65-F5344CB8AC3E}">
        <p14:creationId xmlns:p14="http://schemas.microsoft.com/office/powerpoint/2010/main" val="2796881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par>
                                <p:cTn id="26" presetID="10" presetClass="entr" presetSubtype="0" fill="hold" nodeType="with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fade">
                                      <p:cBhvr>
                                        <p:cTn id="2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6DDBC4-D523-4012-B10B-5D86458F9884}"/>
              </a:ext>
            </a:extLst>
          </p:cNvPr>
          <p:cNvSpPr>
            <a:spLocks noGrp="1"/>
          </p:cNvSpPr>
          <p:nvPr>
            <p:ph type="title"/>
          </p:nvPr>
        </p:nvSpPr>
        <p:spPr>
          <a:xfrm>
            <a:off x="1593671" y="3586942"/>
            <a:ext cx="9004658" cy="828148"/>
          </a:xfrm>
        </p:spPr>
        <p:txBody>
          <a:bodyPr anchor="ctr"/>
          <a:lstStyle/>
          <a:p>
            <a:pPr algn="ctr"/>
            <a:r>
              <a:rPr lang="en-US" dirty="0"/>
              <a:t>Automated machine learning</a:t>
            </a:r>
          </a:p>
        </p:txBody>
      </p:sp>
      <p:grpSp>
        <p:nvGrpSpPr>
          <p:cNvPr id="5" name="Group 4">
            <a:extLst>
              <a:ext uri="{FF2B5EF4-FFF2-40B4-BE49-F238E27FC236}">
                <a16:creationId xmlns:a16="http://schemas.microsoft.com/office/drawing/2014/main" id="{5725A2C8-9704-514C-A56C-D5B15A87D0FE}"/>
              </a:ext>
            </a:extLst>
          </p:cNvPr>
          <p:cNvGrpSpPr/>
          <p:nvPr/>
        </p:nvGrpSpPr>
        <p:grpSpPr>
          <a:xfrm>
            <a:off x="5388502" y="2147901"/>
            <a:ext cx="1414996" cy="1123157"/>
            <a:chOff x="4223626" y="2353385"/>
            <a:chExt cx="1173971" cy="931848"/>
          </a:xfrm>
        </p:grpSpPr>
        <p:grpSp>
          <p:nvGrpSpPr>
            <p:cNvPr id="6" name="Group 5">
              <a:extLst>
                <a:ext uri="{FF2B5EF4-FFF2-40B4-BE49-F238E27FC236}">
                  <a16:creationId xmlns:a16="http://schemas.microsoft.com/office/drawing/2014/main" id="{32B248E1-D684-8F49-A820-F2C65837B4E4}"/>
                </a:ext>
              </a:extLst>
            </p:cNvPr>
            <p:cNvGrpSpPr/>
            <p:nvPr/>
          </p:nvGrpSpPr>
          <p:grpSpPr>
            <a:xfrm>
              <a:off x="4273550" y="2402418"/>
              <a:ext cx="1079500" cy="840315"/>
              <a:chOff x="4273550" y="2402418"/>
              <a:chExt cx="1079500" cy="840315"/>
            </a:xfrm>
          </p:grpSpPr>
          <p:cxnSp>
            <p:nvCxnSpPr>
              <p:cNvPr id="15" name="Straight Connector 14">
                <a:extLst>
                  <a:ext uri="{FF2B5EF4-FFF2-40B4-BE49-F238E27FC236}">
                    <a16:creationId xmlns:a16="http://schemas.microsoft.com/office/drawing/2014/main" id="{A95E64BC-0BFE-0E44-A9CE-2D6482AF8641}"/>
                  </a:ext>
                </a:extLst>
              </p:cNvPr>
              <p:cNvCxnSpPr>
                <a:cxnSpLocks/>
              </p:cNvCxnSpPr>
              <p:nvPr/>
            </p:nvCxnSpPr>
            <p:spPr>
              <a:xfrm>
                <a:off x="4997450" y="2413000"/>
                <a:ext cx="355600" cy="232833"/>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 name="Straight Connector 15">
                <a:extLst>
                  <a:ext uri="{FF2B5EF4-FFF2-40B4-BE49-F238E27FC236}">
                    <a16:creationId xmlns:a16="http://schemas.microsoft.com/office/drawing/2014/main" id="{65CF55B8-06F9-DF47-B04A-6CFBF1AE2889}"/>
                  </a:ext>
                </a:extLst>
              </p:cNvPr>
              <p:cNvCxnSpPr>
                <a:cxnSpLocks/>
              </p:cNvCxnSpPr>
              <p:nvPr/>
            </p:nvCxnSpPr>
            <p:spPr>
              <a:xfrm>
                <a:off x="4997450" y="2413000"/>
                <a:ext cx="296333" cy="721783"/>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7" name="Straight Connector 16">
                <a:extLst>
                  <a:ext uri="{FF2B5EF4-FFF2-40B4-BE49-F238E27FC236}">
                    <a16:creationId xmlns:a16="http://schemas.microsoft.com/office/drawing/2014/main" id="{AA0A3CDC-A6D9-E74F-9380-44E9395F34FC}"/>
                  </a:ext>
                </a:extLst>
              </p:cNvPr>
              <p:cNvCxnSpPr>
                <a:cxnSpLocks/>
              </p:cNvCxnSpPr>
              <p:nvPr/>
            </p:nvCxnSpPr>
            <p:spPr>
              <a:xfrm flipV="1">
                <a:off x="4762500" y="3143250"/>
                <a:ext cx="520700" cy="86783"/>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 name="Straight Connector 17">
                <a:extLst>
                  <a:ext uri="{FF2B5EF4-FFF2-40B4-BE49-F238E27FC236}">
                    <a16:creationId xmlns:a16="http://schemas.microsoft.com/office/drawing/2014/main" id="{F06365D7-6E28-AE4C-9E62-C842364A95D8}"/>
                  </a:ext>
                </a:extLst>
              </p:cNvPr>
              <p:cNvCxnSpPr>
                <a:cxnSpLocks/>
              </p:cNvCxnSpPr>
              <p:nvPr/>
            </p:nvCxnSpPr>
            <p:spPr>
              <a:xfrm flipV="1">
                <a:off x="5039783" y="2641600"/>
                <a:ext cx="300567" cy="241300"/>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 name="Straight Connector 18">
                <a:extLst>
                  <a:ext uri="{FF2B5EF4-FFF2-40B4-BE49-F238E27FC236}">
                    <a16:creationId xmlns:a16="http://schemas.microsoft.com/office/drawing/2014/main" id="{C57EF3EB-CCBD-BB42-9A38-2B4D023C5539}"/>
                  </a:ext>
                </a:extLst>
              </p:cNvPr>
              <p:cNvCxnSpPr>
                <a:cxnSpLocks/>
              </p:cNvCxnSpPr>
              <p:nvPr/>
            </p:nvCxnSpPr>
            <p:spPr>
              <a:xfrm flipV="1">
                <a:off x="4413250" y="2413001"/>
                <a:ext cx="571500" cy="126999"/>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0" name="Straight Connector 19">
                <a:extLst>
                  <a:ext uri="{FF2B5EF4-FFF2-40B4-BE49-F238E27FC236}">
                    <a16:creationId xmlns:a16="http://schemas.microsoft.com/office/drawing/2014/main" id="{B3DC11BA-6C68-744E-90A0-E93DC87F2249}"/>
                  </a:ext>
                </a:extLst>
              </p:cNvPr>
              <p:cNvCxnSpPr>
                <a:cxnSpLocks/>
              </p:cNvCxnSpPr>
              <p:nvPr/>
            </p:nvCxnSpPr>
            <p:spPr>
              <a:xfrm flipV="1">
                <a:off x="4703233" y="2450099"/>
                <a:ext cx="251425" cy="248651"/>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1" name="Straight Connector 20">
                <a:extLst>
                  <a:ext uri="{FF2B5EF4-FFF2-40B4-BE49-F238E27FC236}">
                    <a16:creationId xmlns:a16="http://schemas.microsoft.com/office/drawing/2014/main" id="{BF2FD355-0DD5-6347-8583-22DEDC7A67AE}"/>
                  </a:ext>
                </a:extLst>
              </p:cNvPr>
              <p:cNvCxnSpPr>
                <a:cxnSpLocks/>
              </p:cNvCxnSpPr>
              <p:nvPr/>
            </p:nvCxnSpPr>
            <p:spPr>
              <a:xfrm flipV="1">
                <a:off x="4762500" y="2402418"/>
                <a:ext cx="232833" cy="821265"/>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 name="Straight Connector 21">
                <a:extLst>
                  <a:ext uri="{FF2B5EF4-FFF2-40B4-BE49-F238E27FC236}">
                    <a16:creationId xmlns:a16="http://schemas.microsoft.com/office/drawing/2014/main" id="{B54D5BEE-ED87-0F4A-91F4-F589C52F3FFA}"/>
                  </a:ext>
                </a:extLst>
              </p:cNvPr>
              <p:cNvCxnSpPr>
                <a:cxnSpLocks/>
              </p:cNvCxnSpPr>
              <p:nvPr/>
            </p:nvCxnSpPr>
            <p:spPr>
              <a:xfrm flipH="1" flipV="1">
                <a:off x="4273550" y="2984500"/>
                <a:ext cx="495300" cy="251883"/>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3" name="Straight Connector 22">
                <a:extLst>
                  <a:ext uri="{FF2B5EF4-FFF2-40B4-BE49-F238E27FC236}">
                    <a16:creationId xmlns:a16="http://schemas.microsoft.com/office/drawing/2014/main" id="{775B5FD0-E472-774D-8457-251D5C31DEFD}"/>
                  </a:ext>
                </a:extLst>
              </p:cNvPr>
              <p:cNvCxnSpPr>
                <a:cxnSpLocks/>
              </p:cNvCxnSpPr>
              <p:nvPr/>
            </p:nvCxnSpPr>
            <p:spPr>
              <a:xfrm flipH="1" flipV="1">
                <a:off x="4417483" y="2537884"/>
                <a:ext cx="647700" cy="338666"/>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 name="Straight Connector 23">
                <a:extLst>
                  <a:ext uri="{FF2B5EF4-FFF2-40B4-BE49-F238E27FC236}">
                    <a16:creationId xmlns:a16="http://schemas.microsoft.com/office/drawing/2014/main" id="{79BE64EB-1B1D-734F-91BA-A2C994661A20}"/>
                  </a:ext>
                </a:extLst>
              </p:cNvPr>
              <p:cNvCxnSpPr>
                <a:cxnSpLocks/>
              </p:cNvCxnSpPr>
              <p:nvPr/>
            </p:nvCxnSpPr>
            <p:spPr>
              <a:xfrm flipV="1">
                <a:off x="4277783" y="2874433"/>
                <a:ext cx="770467" cy="107950"/>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 name="Straight Connector 24">
                <a:extLst>
                  <a:ext uri="{FF2B5EF4-FFF2-40B4-BE49-F238E27FC236}">
                    <a16:creationId xmlns:a16="http://schemas.microsoft.com/office/drawing/2014/main" id="{AAAEFE72-548A-2E43-BB04-B5A224779E14}"/>
                  </a:ext>
                </a:extLst>
              </p:cNvPr>
              <p:cNvCxnSpPr>
                <a:cxnSpLocks/>
              </p:cNvCxnSpPr>
              <p:nvPr/>
            </p:nvCxnSpPr>
            <p:spPr>
              <a:xfrm flipH="1" flipV="1">
                <a:off x="4413250" y="2531533"/>
                <a:ext cx="353483" cy="698500"/>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6" name="Straight Connector 25">
                <a:extLst>
                  <a:ext uri="{FF2B5EF4-FFF2-40B4-BE49-F238E27FC236}">
                    <a16:creationId xmlns:a16="http://schemas.microsoft.com/office/drawing/2014/main" id="{46620B28-E1A8-0145-B566-BB6FB62D4072}"/>
                  </a:ext>
                </a:extLst>
              </p:cNvPr>
              <p:cNvCxnSpPr>
                <a:cxnSpLocks/>
              </p:cNvCxnSpPr>
              <p:nvPr/>
            </p:nvCxnSpPr>
            <p:spPr>
              <a:xfrm flipH="1" flipV="1">
                <a:off x="4715933" y="2698750"/>
                <a:ext cx="50800" cy="543983"/>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 name="Straight Connector 26">
                <a:extLst>
                  <a:ext uri="{FF2B5EF4-FFF2-40B4-BE49-F238E27FC236}">
                    <a16:creationId xmlns:a16="http://schemas.microsoft.com/office/drawing/2014/main" id="{3D90210E-CA50-2949-8BA1-D02C7702496A}"/>
                  </a:ext>
                </a:extLst>
              </p:cNvPr>
              <p:cNvCxnSpPr>
                <a:cxnSpLocks/>
              </p:cNvCxnSpPr>
              <p:nvPr/>
            </p:nvCxnSpPr>
            <p:spPr>
              <a:xfrm flipH="1" flipV="1">
                <a:off x="5052483" y="2899834"/>
                <a:ext cx="234950" cy="218016"/>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 name="Straight Connector 27">
                <a:extLst>
                  <a:ext uri="{FF2B5EF4-FFF2-40B4-BE49-F238E27FC236}">
                    <a16:creationId xmlns:a16="http://schemas.microsoft.com/office/drawing/2014/main" id="{00A598E5-D697-AC4F-907C-88735AEF8062}"/>
                  </a:ext>
                </a:extLst>
              </p:cNvPr>
              <p:cNvCxnSpPr>
                <a:cxnSpLocks/>
              </p:cNvCxnSpPr>
              <p:nvPr/>
            </p:nvCxnSpPr>
            <p:spPr>
              <a:xfrm flipV="1">
                <a:off x="4762500" y="2876550"/>
                <a:ext cx="292101" cy="340783"/>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7" name="Oval 19">
              <a:extLst>
                <a:ext uri="{FF2B5EF4-FFF2-40B4-BE49-F238E27FC236}">
                  <a16:creationId xmlns:a16="http://schemas.microsoft.com/office/drawing/2014/main" id="{A515C96F-58BF-ED47-88CE-CA70963A1F2C}"/>
                </a:ext>
              </a:extLst>
            </p:cNvPr>
            <p:cNvSpPr>
              <a:spLocks noChangeArrowheads="1"/>
            </p:cNvSpPr>
            <p:nvPr/>
          </p:nvSpPr>
          <p:spPr bwMode="auto">
            <a:xfrm>
              <a:off x="4938065" y="2353385"/>
              <a:ext cx="113307" cy="113307"/>
            </a:xfrm>
            <a:prstGeom prst="ellipse">
              <a:avLst/>
            </a:prstGeom>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8" name="Oval 19">
              <a:extLst>
                <a:ext uri="{FF2B5EF4-FFF2-40B4-BE49-F238E27FC236}">
                  <a16:creationId xmlns:a16="http://schemas.microsoft.com/office/drawing/2014/main" id="{7425EA27-1C1A-CA4B-B840-2589BC42C205}"/>
                </a:ext>
              </a:extLst>
            </p:cNvPr>
            <p:cNvSpPr>
              <a:spLocks noChangeArrowheads="1"/>
            </p:cNvSpPr>
            <p:nvPr/>
          </p:nvSpPr>
          <p:spPr bwMode="auto">
            <a:xfrm>
              <a:off x="5284290" y="2582712"/>
              <a:ext cx="113307" cy="113307"/>
            </a:xfrm>
            <a:prstGeom prst="ellipse">
              <a:avLst/>
            </a:prstGeom>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9" name="Oval 19">
              <a:extLst>
                <a:ext uri="{FF2B5EF4-FFF2-40B4-BE49-F238E27FC236}">
                  <a16:creationId xmlns:a16="http://schemas.microsoft.com/office/drawing/2014/main" id="{170B9D61-514A-E34C-B4BC-91D1F4FD6C15}"/>
                </a:ext>
              </a:extLst>
            </p:cNvPr>
            <p:cNvSpPr>
              <a:spLocks noChangeArrowheads="1"/>
            </p:cNvSpPr>
            <p:nvPr/>
          </p:nvSpPr>
          <p:spPr bwMode="auto">
            <a:xfrm>
              <a:off x="4992571" y="2824202"/>
              <a:ext cx="113307" cy="113307"/>
            </a:xfrm>
            <a:prstGeom prst="ellipse">
              <a:avLst/>
            </a:prstGeom>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0" name="Oval 19">
              <a:extLst>
                <a:ext uri="{FF2B5EF4-FFF2-40B4-BE49-F238E27FC236}">
                  <a16:creationId xmlns:a16="http://schemas.microsoft.com/office/drawing/2014/main" id="{E1691540-0A1F-D841-9621-83573E1931E1}"/>
                </a:ext>
              </a:extLst>
            </p:cNvPr>
            <p:cNvSpPr>
              <a:spLocks noChangeArrowheads="1"/>
            </p:cNvSpPr>
            <p:nvPr/>
          </p:nvSpPr>
          <p:spPr bwMode="auto">
            <a:xfrm>
              <a:off x="5227637" y="3071688"/>
              <a:ext cx="113307" cy="113307"/>
            </a:xfrm>
            <a:prstGeom prst="ellipse">
              <a:avLst/>
            </a:prstGeom>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1" name="Oval 19">
              <a:extLst>
                <a:ext uri="{FF2B5EF4-FFF2-40B4-BE49-F238E27FC236}">
                  <a16:creationId xmlns:a16="http://schemas.microsoft.com/office/drawing/2014/main" id="{0EAA5D1A-B071-5C4F-BCC6-1E54C8D4D3EF}"/>
                </a:ext>
              </a:extLst>
            </p:cNvPr>
            <p:cNvSpPr>
              <a:spLocks noChangeArrowheads="1"/>
            </p:cNvSpPr>
            <p:nvPr/>
          </p:nvSpPr>
          <p:spPr bwMode="auto">
            <a:xfrm>
              <a:off x="4703544" y="3171926"/>
              <a:ext cx="113307" cy="113307"/>
            </a:xfrm>
            <a:prstGeom prst="ellipse">
              <a:avLst/>
            </a:prstGeom>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2" name="Oval 19">
              <a:extLst>
                <a:ext uri="{FF2B5EF4-FFF2-40B4-BE49-F238E27FC236}">
                  <a16:creationId xmlns:a16="http://schemas.microsoft.com/office/drawing/2014/main" id="{650B2524-0148-CD43-B9BE-D8BB98FE6141}"/>
                </a:ext>
              </a:extLst>
            </p:cNvPr>
            <p:cNvSpPr>
              <a:spLocks noChangeArrowheads="1"/>
            </p:cNvSpPr>
            <p:nvPr/>
          </p:nvSpPr>
          <p:spPr bwMode="auto">
            <a:xfrm>
              <a:off x="4223626" y="2924064"/>
              <a:ext cx="113307" cy="113307"/>
            </a:xfrm>
            <a:prstGeom prst="ellipse">
              <a:avLst/>
            </a:prstGeom>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3" name="Oval 19">
              <a:extLst>
                <a:ext uri="{FF2B5EF4-FFF2-40B4-BE49-F238E27FC236}">
                  <a16:creationId xmlns:a16="http://schemas.microsoft.com/office/drawing/2014/main" id="{DE0C8D3D-B686-7A40-B416-38267A1DE390}"/>
                </a:ext>
              </a:extLst>
            </p:cNvPr>
            <p:cNvSpPr>
              <a:spLocks noChangeArrowheads="1"/>
            </p:cNvSpPr>
            <p:nvPr/>
          </p:nvSpPr>
          <p:spPr bwMode="auto">
            <a:xfrm>
              <a:off x="4655543" y="2638231"/>
              <a:ext cx="113307" cy="113307"/>
            </a:xfrm>
            <a:prstGeom prst="ellipse">
              <a:avLst/>
            </a:prstGeom>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4" name="Oval 19">
              <a:extLst>
                <a:ext uri="{FF2B5EF4-FFF2-40B4-BE49-F238E27FC236}">
                  <a16:creationId xmlns:a16="http://schemas.microsoft.com/office/drawing/2014/main" id="{F12ACFC8-4B29-A149-954C-89F50C36C236}"/>
                </a:ext>
              </a:extLst>
            </p:cNvPr>
            <p:cNvSpPr>
              <a:spLocks noChangeArrowheads="1"/>
            </p:cNvSpPr>
            <p:nvPr/>
          </p:nvSpPr>
          <p:spPr bwMode="auto">
            <a:xfrm>
              <a:off x="4363387" y="2482918"/>
              <a:ext cx="113307" cy="113307"/>
            </a:xfrm>
            <a:prstGeom prst="ellipse">
              <a:avLst/>
            </a:prstGeom>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grpSp>
    </p:spTree>
    <p:extLst>
      <p:ext uri="{BB962C8B-B14F-4D97-AF65-F5344CB8AC3E}">
        <p14:creationId xmlns:p14="http://schemas.microsoft.com/office/powerpoint/2010/main" val="9221295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C4AC55CB-1E53-4046-9F18-736C738B94F2}"/>
              </a:ext>
            </a:extLst>
          </p:cNvPr>
          <p:cNvSpPr txBox="1">
            <a:spLocks/>
          </p:cNvSpPr>
          <p:nvPr/>
        </p:nvSpPr>
        <p:spPr>
          <a:xfrm>
            <a:off x="2661281" y="4865388"/>
            <a:ext cx="6885001" cy="576510"/>
          </a:xfrm>
          <a:prstGeom prst="rect">
            <a:avLst/>
          </a:prstGeom>
          <a:noFill/>
        </p:spPr>
        <p:txBody>
          <a:bodyPr wrap="square" tIns="89630" bIns="8963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algn="ctr" defTabSz="914192">
              <a:defRPr/>
            </a:pPr>
            <a:r>
              <a:rPr lang="en-US" sz="2800" spc="-50">
                <a:solidFill>
                  <a:srgbClr val="0078D4"/>
                </a:solidFill>
                <a:latin typeface="Segoe UI Semibold" panose="020B0702040204020203" pitchFamily="34" charset="0"/>
                <a:cs typeface="Segoe UI Semibold" panose="020B0702040204020203" pitchFamily="34" charset="0"/>
              </a:rPr>
              <a:t>How much is this car worth?</a:t>
            </a:r>
          </a:p>
        </p:txBody>
      </p:sp>
      <p:sp>
        <p:nvSpPr>
          <p:cNvPr id="5" name="Freeform 5">
            <a:extLst>
              <a:ext uri="{FF2B5EF4-FFF2-40B4-BE49-F238E27FC236}">
                <a16:creationId xmlns:a16="http://schemas.microsoft.com/office/drawing/2014/main" id="{E3669FDF-B3F4-4C9E-A603-C252A18C2BAB}"/>
              </a:ext>
            </a:extLst>
          </p:cNvPr>
          <p:cNvSpPr>
            <a:spLocks noEditPoints="1"/>
          </p:cNvSpPr>
          <p:nvPr/>
        </p:nvSpPr>
        <p:spPr bwMode="auto">
          <a:xfrm>
            <a:off x="4447048" y="2659605"/>
            <a:ext cx="3297904" cy="1984097"/>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905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latin typeface="Segoe UI Semilight"/>
            </a:endParaRPr>
          </a:p>
        </p:txBody>
      </p:sp>
      <p:sp>
        <p:nvSpPr>
          <p:cNvPr id="4" name="Title 3">
            <a:extLst>
              <a:ext uri="{FF2B5EF4-FFF2-40B4-BE49-F238E27FC236}">
                <a16:creationId xmlns:a16="http://schemas.microsoft.com/office/drawing/2014/main" id="{035693D4-FD57-41B5-995B-476C4411F258}"/>
              </a:ext>
            </a:extLst>
          </p:cNvPr>
          <p:cNvSpPr>
            <a:spLocks noGrp="1"/>
          </p:cNvSpPr>
          <p:nvPr>
            <p:ph type="title"/>
          </p:nvPr>
        </p:nvSpPr>
        <p:spPr/>
        <p:txBody>
          <a:bodyPr/>
          <a:lstStyle/>
          <a:p>
            <a:r>
              <a:rPr lang="en-US" dirty="0"/>
              <a:t>Azure Machine Learning </a:t>
            </a:r>
          </a:p>
        </p:txBody>
      </p:sp>
      <p:sp>
        <p:nvSpPr>
          <p:cNvPr id="2" name="Text Placeholder 1">
            <a:extLst>
              <a:ext uri="{FF2B5EF4-FFF2-40B4-BE49-F238E27FC236}">
                <a16:creationId xmlns:a16="http://schemas.microsoft.com/office/drawing/2014/main" id="{3F59676B-66B3-C940-9521-3C8F8DF249B5}"/>
              </a:ext>
            </a:extLst>
          </p:cNvPr>
          <p:cNvSpPr>
            <a:spLocks noGrp="1"/>
          </p:cNvSpPr>
          <p:nvPr>
            <p:ph type="body" sz="quarter" idx="12"/>
          </p:nvPr>
        </p:nvSpPr>
        <p:spPr/>
        <p:txBody>
          <a:bodyPr/>
          <a:lstStyle/>
          <a:p>
            <a:r>
              <a:rPr lang="en-US" dirty="0"/>
              <a:t>Automated machine learning</a:t>
            </a:r>
          </a:p>
        </p:txBody>
      </p:sp>
    </p:spTree>
    <p:extLst>
      <p:ext uri="{BB962C8B-B14F-4D97-AF65-F5344CB8AC3E}">
        <p14:creationId xmlns:p14="http://schemas.microsoft.com/office/powerpoint/2010/main" val="195648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 presetClass="entr" presetSubtype="8" accel="6667" fill="hold" grpId="0" nodeType="withEffect" p14:presetBounceEnd="35000">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14:bounceEnd="35000">
                                          <p:cBhvr additive="base">
                                            <p:cTn id="10" dur="750" fill="hold"/>
                                            <p:tgtEl>
                                              <p:spTgt spid="5"/>
                                            </p:tgtEl>
                                            <p:attrNameLst>
                                              <p:attrName>ppt_x</p:attrName>
                                            </p:attrNameLst>
                                          </p:cBhvr>
                                          <p:tavLst>
                                            <p:tav tm="0">
                                              <p:val>
                                                <p:strVal val="0-#ppt_w/2"/>
                                              </p:val>
                                            </p:tav>
                                            <p:tav tm="100000">
                                              <p:val>
                                                <p:strVal val="#ppt_x"/>
                                              </p:val>
                                            </p:tav>
                                          </p:tavLst>
                                        </p:anim>
                                        <p:anim calcmode="lin" valueType="num" p14:bounceEnd="35000">
                                          <p:cBhvr additive="base">
                                            <p:cTn id="11"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 presetClass="entr" presetSubtype="8" accel="666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0-#ppt_w/2"/>
                                              </p:val>
                                            </p:tav>
                                            <p:tav tm="100000">
                                              <p:val>
                                                <p:strVal val="#ppt_x"/>
                                              </p:val>
                                            </p:tav>
                                          </p:tavLst>
                                        </p:anim>
                                        <p:anim calcmode="lin" valueType="num">
                                          <p:cBhvr additive="base">
                                            <p:cTn id="11"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68F540-B516-4595-99BE-669BAE43E877}"/>
              </a:ext>
            </a:extLst>
          </p:cNvPr>
          <p:cNvSpPr/>
          <p:nvPr/>
        </p:nvSpPr>
        <p:spPr bwMode="auto">
          <a:xfrm>
            <a:off x="736343" y="2780242"/>
            <a:ext cx="1775612" cy="210460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Mileage</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Condition</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Car brand</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Year of make</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Regulations</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a:t>
            </a:r>
          </a:p>
        </p:txBody>
      </p:sp>
      <p:sp>
        <p:nvSpPr>
          <p:cNvPr id="7" name="Rectangle 6">
            <a:extLst>
              <a:ext uri="{FF2B5EF4-FFF2-40B4-BE49-F238E27FC236}">
                <a16:creationId xmlns:a16="http://schemas.microsoft.com/office/drawing/2014/main" id="{6EA458CC-0786-48FB-A64B-B427CE24316B}"/>
              </a:ext>
            </a:extLst>
          </p:cNvPr>
          <p:cNvSpPr/>
          <p:nvPr/>
        </p:nvSpPr>
        <p:spPr bwMode="auto">
          <a:xfrm>
            <a:off x="5577549" y="2780243"/>
            <a:ext cx="1371450" cy="17506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Parameter 1</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Parameter 2</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Parameter 3</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Parameter 4</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a:t>
            </a:r>
          </a:p>
        </p:txBody>
      </p:sp>
      <p:sp>
        <p:nvSpPr>
          <p:cNvPr id="9" name="Rectangle 8">
            <a:extLst>
              <a:ext uri="{FF2B5EF4-FFF2-40B4-BE49-F238E27FC236}">
                <a16:creationId xmlns:a16="http://schemas.microsoft.com/office/drawing/2014/main" id="{8613D47F-F817-488D-A5C9-E311626DB096}"/>
              </a:ext>
            </a:extLst>
          </p:cNvPr>
          <p:cNvSpPr/>
          <p:nvPr/>
        </p:nvSpPr>
        <p:spPr bwMode="auto">
          <a:xfrm>
            <a:off x="3085138" y="2780242"/>
            <a:ext cx="2281267" cy="210460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Gradient Boosted  </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Nearest Neighbors </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SVM</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Bayesian Regression</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LGBM </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a:t>
            </a:r>
          </a:p>
        </p:txBody>
      </p:sp>
      <p:sp>
        <p:nvSpPr>
          <p:cNvPr id="11" name="Rectangle 10">
            <a:extLst>
              <a:ext uri="{FF2B5EF4-FFF2-40B4-BE49-F238E27FC236}">
                <a16:creationId xmlns:a16="http://schemas.microsoft.com/office/drawing/2014/main" id="{E605D490-EE66-4928-8D25-10151ED50C5B}"/>
              </a:ext>
            </a:extLst>
          </p:cNvPr>
          <p:cNvSpPr/>
          <p:nvPr/>
        </p:nvSpPr>
        <p:spPr bwMode="auto">
          <a:xfrm>
            <a:off x="736343" y="2827305"/>
            <a:ext cx="1859308" cy="2991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200">
                <a:solidFill>
                  <a:prstClr val="white"/>
                </a:solidFill>
                <a:latin typeface="Segoe UI Semibold"/>
                <a:ea typeface="Segoe UI" pitchFamily="34" charset="0"/>
                <a:cs typeface="Segoe UI Semibold" panose="020B0702040204020203" pitchFamily="34" charset="0"/>
              </a:rPr>
              <a:t>Mileage</a:t>
            </a:r>
          </a:p>
        </p:txBody>
      </p:sp>
      <p:sp>
        <p:nvSpPr>
          <p:cNvPr id="12" name="Rectangle 11">
            <a:extLst>
              <a:ext uri="{FF2B5EF4-FFF2-40B4-BE49-F238E27FC236}">
                <a16:creationId xmlns:a16="http://schemas.microsoft.com/office/drawing/2014/main" id="{839EEEBE-474C-4A48-8C83-5F1694ABB77B}"/>
              </a:ext>
            </a:extLst>
          </p:cNvPr>
          <p:cNvSpPr/>
          <p:nvPr/>
        </p:nvSpPr>
        <p:spPr bwMode="auto">
          <a:xfrm>
            <a:off x="3085139" y="2802669"/>
            <a:ext cx="2083918" cy="3411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27428" rIns="91427" bIns="45713" numCol="1" spcCol="0" rtlCol="0" fromWordArt="0" anchor="t" anchorCtr="0" forceAA="0" compatLnSpc="1">
            <a:prstTxWarp prst="textNoShape">
              <a:avLst/>
            </a:prstTxWarp>
            <a:noAutofit/>
          </a:bodyPr>
          <a:lstStyle/>
          <a:p>
            <a:pPr defTabSz="932293" fontAlgn="base">
              <a:lnSpc>
                <a:spcPct val="150000"/>
              </a:lnSpc>
              <a:spcBef>
                <a:spcPct val="0"/>
              </a:spcBef>
              <a:spcAft>
                <a:spcPts val="600"/>
              </a:spcAft>
              <a:defRPr/>
            </a:pPr>
            <a:r>
              <a:rPr lang="en-US" sz="1200">
                <a:solidFill>
                  <a:prstClr val="white"/>
                </a:solidFill>
                <a:latin typeface="Segoe UI Semibold"/>
                <a:cs typeface="Segoe UI Semibold" panose="020B0702040204020203" pitchFamily="34" charset="0"/>
              </a:rPr>
              <a:t>Gradient Boosted</a:t>
            </a:r>
          </a:p>
        </p:txBody>
      </p:sp>
      <p:sp>
        <p:nvSpPr>
          <p:cNvPr id="13" name="Rectangle 12">
            <a:extLst>
              <a:ext uri="{FF2B5EF4-FFF2-40B4-BE49-F238E27FC236}">
                <a16:creationId xmlns:a16="http://schemas.microsoft.com/office/drawing/2014/main" id="{6D24F1C5-AFA1-4EB9-B62D-87EF246C2E29}"/>
              </a:ext>
            </a:extLst>
          </p:cNvPr>
          <p:cNvSpPr/>
          <p:nvPr/>
        </p:nvSpPr>
        <p:spPr bwMode="auto">
          <a:xfrm>
            <a:off x="5577550" y="2780243"/>
            <a:ext cx="1669425" cy="17506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Criterion</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Loss</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Min Samples Split</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Min Samples Leaf</a:t>
            </a:r>
          </a:p>
          <a:p>
            <a:pPr defTabSz="932293" fontAlgn="base">
              <a:lnSpc>
                <a:spcPct val="150000"/>
              </a:lnSpc>
              <a:spcBef>
                <a:spcPct val="0"/>
              </a:spcBef>
              <a:spcAft>
                <a:spcPts val="600"/>
              </a:spcAft>
              <a:defRPr/>
            </a:pPr>
            <a:r>
              <a:rPr lang="en-US" sz="1200">
                <a:solidFill>
                  <a:prstClr val="black">
                    <a:lumMod val="50000"/>
                    <a:lumOff val="50000"/>
                  </a:prstClr>
                </a:solidFill>
                <a:latin typeface="Segoe UI"/>
                <a:ea typeface="Segoe UI" pitchFamily="34" charset="0"/>
                <a:cs typeface="Segoe UI Semibold" panose="020B0702040204020203" pitchFamily="34" charset="0"/>
              </a:rPr>
              <a:t>Others</a:t>
            </a:r>
          </a:p>
        </p:txBody>
      </p:sp>
      <p:grpSp>
        <p:nvGrpSpPr>
          <p:cNvPr id="14" name="Group 13">
            <a:extLst>
              <a:ext uri="{FF2B5EF4-FFF2-40B4-BE49-F238E27FC236}">
                <a16:creationId xmlns:a16="http://schemas.microsoft.com/office/drawing/2014/main" id="{EB7F8B3D-BA5D-451F-A1DB-80D9356B9AD0}"/>
              </a:ext>
            </a:extLst>
          </p:cNvPr>
          <p:cNvGrpSpPr/>
          <p:nvPr/>
        </p:nvGrpSpPr>
        <p:grpSpPr>
          <a:xfrm>
            <a:off x="7294889" y="2893389"/>
            <a:ext cx="1450408" cy="146982"/>
            <a:chOff x="8120217" y="3558128"/>
            <a:chExt cx="1940664" cy="147003"/>
          </a:xfrm>
        </p:grpSpPr>
        <p:cxnSp>
          <p:nvCxnSpPr>
            <p:cNvPr id="15" name="Straight Connector 14">
              <a:extLst>
                <a:ext uri="{FF2B5EF4-FFF2-40B4-BE49-F238E27FC236}">
                  <a16:creationId xmlns:a16="http://schemas.microsoft.com/office/drawing/2014/main" id="{36E66D7F-221D-4A0D-A9EC-9E8497E2AEAA}"/>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721B48-8884-4907-8896-F0A5619E29E6}"/>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70DBDBC-C4D7-4D6E-9975-A40CD248796E}"/>
                </a:ext>
              </a:extLst>
            </p:cNvPr>
            <p:cNvGrpSpPr/>
            <p:nvPr/>
          </p:nvGrpSpPr>
          <p:grpSpPr>
            <a:xfrm>
              <a:off x="8335846" y="3593256"/>
              <a:ext cx="1509402" cy="111875"/>
              <a:chOff x="8335846" y="3498555"/>
              <a:chExt cx="1509402" cy="206573"/>
            </a:xfrm>
          </p:grpSpPr>
          <p:cxnSp>
            <p:nvCxnSpPr>
              <p:cNvPr id="18" name="Straight Connector 17">
                <a:extLst>
                  <a:ext uri="{FF2B5EF4-FFF2-40B4-BE49-F238E27FC236}">
                    <a16:creationId xmlns:a16="http://schemas.microsoft.com/office/drawing/2014/main" id="{33F4E9F9-A7BB-417B-B7D8-44E513C1E35E}"/>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471F8A-A6FF-478F-B21C-16B27F79EA16}"/>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BD7BAD-A456-4CDA-AAF2-5B28F66CF7AC}"/>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D93968D-4ED1-4D98-BC02-7CE789FA38B2}"/>
                  </a:ext>
                </a:extLst>
              </p:cNvPr>
              <p:cNvCxnSpPr>
                <a:cxnSpLocks/>
              </p:cNvCxnSpPr>
              <p:nvPr/>
            </p:nvCxnSpPr>
            <p:spPr>
              <a:xfrm flipV="1">
                <a:off x="8982733" y="3498555"/>
                <a:ext cx="0" cy="206573"/>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F79CF59-778A-4310-9EAA-73FC5193DBEB}"/>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C58FA-21CF-4D4E-8F85-D218ABD5DBD4}"/>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07C462-2E34-4B78-AF4D-6D93FF61EB7D}"/>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82B236-4337-4E82-BF42-5F3BF652CD04}"/>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AE3E6691-849A-42CE-B310-226C974D8545}"/>
              </a:ext>
            </a:extLst>
          </p:cNvPr>
          <p:cNvGrpSpPr/>
          <p:nvPr/>
        </p:nvGrpSpPr>
        <p:grpSpPr>
          <a:xfrm>
            <a:off x="7294889" y="3241041"/>
            <a:ext cx="1450408" cy="146978"/>
            <a:chOff x="8120217" y="3558128"/>
            <a:chExt cx="1940664" cy="146999"/>
          </a:xfrm>
        </p:grpSpPr>
        <p:cxnSp>
          <p:nvCxnSpPr>
            <p:cNvPr id="27" name="Straight Connector 26">
              <a:extLst>
                <a:ext uri="{FF2B5EF4-FFF2-40B4-BE49-F238E27FC236}">
                  <a16:creationId xmlns:a16="http://schemas.microsoft.com/office/drawing/2014/main" id="{4A2AADB1-5ACB-4B06-8960-DA5B2CBA9577}"/>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71EAF7-2482-48BE-B9D1-ED930A7D5255}"/>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B140EAB-319E-4A3D-BADD-1487F2A8610F}"/>
                </a:ext>
              </a:extLst>
            </p:cNvPr>
            <p:cNvGrpSpPr/>
            <p:nvPr/>
          </p:nvGrpSpPr>
          <p:grpSpPr>
            <a:xfrm>
              <a:off x="8335846" y="3592140"/>
              <a:ext cx="1509402" cy="112986"/>
              <a:chOff x="8335846" y="3496504"/>
              <a:chExt cx="1509402" cy="208625"/>
            </a:xfrm>
          </p:grpSpPr>
          <p:cxnSp>
            <p:nvCxnSpPr>
              <p:cNvPr id="31" name="Straight Connector 30">
                <a:extLst>
                  <a:ext uri="{FF2B5EF4-FFF2-40B4-BE49-F238E27FC236}">
                    <a16:creationId xmlns:a16="http://schemas.microsoft.com/office/drawing/2014/main" id="{E00BEBDB-ED9F-4CF4-86F8-6932A394656B}"/>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85136C-A8BF-418A-AC51-79F632211548}"/>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7CE1A0-DB70-4794-98EC-7F2367C9D904}"/>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E2E449-5E21-4074-AE06-FFA79787AFB8}"/>
                  </a:ext>
                </a:extLst>
              </p:cNvPr>
              <p:cNvCxnSpPr>
                <a:cxnSpLocks/>
              </p:cNvCxnSpPr>
              <p:nvPr/>
            </p:nvCxnSpPr>
            <p:spPr>
              <a:xfrm flipV="1">
                <a:off x="8982733" y="3496504"/>
                <a:ext cx="0" cy="208625"/>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693B8E-21A1-4B6A-B15E-5563F05446DF}"/>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085440-B678-4A53-91EA-F68A0F5D3ABF}"/>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CADAF9-6666-4671-8DF5-6C4B0902B046}"/>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39F7B7-30CE-40EC-BD52-084CB961FCF6}"/>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42862650-122D-478D-A643-4F78F1CFC9AD}"/>
              </a:ext>
            </a:extLst>
          </p:cNvPr>
          <p:cNvGrpSpPr/>
          <p:nvPr/>
        </p:nvGrpSpPr>
        <p:grpSpPr>
          <a:xfrm>
            <a:off x="7294889" y="3588690"/>
            <a:ext cx="1450408" cy="146979"/>
            <a:chOff x="8120217" y="3558128"/>
            <a:chExt cx="1940664" cy="147000"/>
          </a:xfrm>
        </p:grpSpPr>
        <p:cxnSp>
          <p:nvCxnSpPr>
            <p:cNvPr id="41" name="Straight Connector 40">
              <a:extLst>
                <a:ext uri="{FF2B5EF4-FFF2-40B4-BE49-F238E27FC236}">
                  <a16:creationId xmlns:a16="http://schemas.microsoft.com/office/drawing/2014/main" id="{9D607C2D-C5DF-442D-8A48-59D656A91493}"/>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DA20C60-AB0F-478B-8CA7-BFE6B3F9DBD4}"/>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0211F3B-8C0B-4A97-9EA8-D67A0CB21FF3}"/>
                </a:ext>
              </a:extLst>
            </p:cNvPr>
            <p:cNvGrpSpPr/>
            <p:nvPr/>
          </p:nvGrpSpPr>
          <p:grpSpPr>
            <a:xfrm>
              <a:off x="8335846" y="3593752"/>
              <a:ext cx="1509402" cy="111376"/>
              <a:chOff x="8335846" y="3499477"/>
              <a:chExt cx="1509402" cy="205652"/>
            </a:xfrm>
          </p:grpSpPr>
          <p:cxnSp>
            <p:nvCxnSpPr>
              <p:cNvPr id="45" name="Straight Connector 44">
                <a:extLst>
                  <a:ext uri="{FF2B5EF4-FFF2-40B4-BE49-F238E27FC236}">
                    <a16:creationId xmlns:a16="http://schemas.microsoft.com/office/drawing/2014/main" id="{7F1B9279-5D72-436B-AA70-8DE4EE1BA9C3}"/>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EFC06FA-2399-48C8-B905-D7338CDD3CDC}"/>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4B3B114-19EA-47E8-BE1A-AABBCF4D4F21}"/>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817593F-BEB3-4069-B7AD-0436D92788C8}"/>
                  </a:ext>
                </a:extLst>
              </p:cNvPr>
              <p:cNvCxnSpPr>
                <a:cxnSpLocks/>
              </p:cNvCxnSpPr>
              <p:nvPr/>
            </p:nvCxnSpPr>
            <p:spPr>
              <a:xfrm flipV="1">
                <a:off x="8982733" y="3499477"/>
                <a:ext cx="0" cy="205652"/>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67F6FE-9B8F-4A1B-A058-5414093A731F}"/>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9F0A976-453B-463F-91D6-0C611B815CBC}"/>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565DDC2-7B47-4B83-A0FB-2DC7C7C8BC1B}"/>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D3691DC-B356-4D59-99E2-0970AE2C758A}"/>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53" name="Group 52">
            <a:extLst>
              <a:ext uri="{FF2B5EF4-FFF2-40B4-BE49-F238E27FC236}">
                <a16:creationId xmlns:a16="http://schemas.microsoft.com/office/drawing/2014/main" id="{B4CEA875-FCA7-44FB-A4C6-37F4D145A96D}"/>
              </a:ext>
            </a:extLst>
          </p:cNvPr>
          <p:cNvGrpSpPr/>
          <p:nvPr/>
        </p:nvGrpSpPr>
        <p:grpSpPr>
          <a:xfrm>
            <a:off x="7294889" y="3936339"/>
            <a:ext cx="1450408" cy="146981"/>
            <a:chOff x="8120217" y="3558128"/>
            <a:chExt cx="1940664" cy="147002"/>
          </a:xfrm>
        </p:grpSpPr>
        <p:cxnSp>
          <p:nvCxnSpPr>
            <p:cNvPr id="54" name="Straight Connector 53">
              <a:extLst>
                <a:ext uri="{FF2B5EF4-FFF2-40B4-BE49-F238E27FC236}">
                  <a16:creationId xmlns:a16="http://schemas.microsoft.com/office/drawing/2014/main" id="{B967AD7B-F52F-4B1F-B557-CDADFF492C20}"/>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85ECC0-806C-4FB5-AAC3-F83E14B7B514}"/>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1E82DF8A-9DA7-42CE-A9D7-D153E0037A75}"/>
                </a:ext>
              </a:extLst>
            </p:cNvPr>
            <p:cNvGrpSpPr/>
            <p:nvPr/>
          </p:nvGrpSpPr>
          <p:grpSpPr>
            <a:xfrm>
              <a:off x="8335846" y="3595364"/>
              <a:ext cx="1509402" cy="109766"/>
              <a:chOff x="8335846" y="3502450"/>
              <a:chExt cx="1509402" cy="202679"/>
            </a:xfrm>
          </p:grpSpPr>
          <p:cxnSp>
            <p:nvCxnSpPr>
              <p:cNvPr id="57" name="Straight Connector 56">
                <a:extLst>
                  <a:ext uri="{FF2B5EF4-FFF2-40B4-BE49-F238E27FC236}">
                    <a16:creationId xmlns:a16="http://schemas.microsoft.com/office/drawing/2014/main" id="{B49411CB-20CD-4961-BCEF-F473BF9DE50E}"/>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03961EE-4D11-41B0-A80C-6F74F6E972D2}"/>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B82067-4994-4ABF-9DFE-E6EDD20ACAD8}"/>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3EC73D7-0229-49D8-9310-B919F1C32BD2}"/>
                  </a:ext>
                </a:extLst>
              </p:cNvPr>
              <p:cNvCxnSpPr>
                <a:cxnSpLocks/>
              </p:cNvCxnSpPr>
              <p:nvPr/>
            </p:nvCxnSpPr>
            <p:spPr>
              <a:xfrm flipV="1">
                <a:off x="8982733" y="3502450"/>
                <a:ext cx="0" cy="20267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EB320E5-A7E5-43E0-B8AA-F97D163948B3}"/>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48D1FB-D453-418E-825B-CD0FE7434ECD}"/>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9C819F-C82D-4546-96FF-9F6354F14FA0}"/>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438182D-82AE-4512-8139-D435A9D2FB23}"/>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66" name="Isosceles Triangle 65">
            <a:extLst>
              <a:ext uri="{FF2B5EF4-FFF2-40B4-BE49-F238E27FC236}">
                <a16:creationId xmlns:a16="http://schemas.microsoft.com/office/drawing/2014/main" id="{B0DD8EC6-0046-4274-B5A9-B81B57C48785}"/>
              </a:ext>
            </a:extLst>
          </p:cNvPr>
          <p:cNvSpPr/>
          <p:nvPr/>
        </p:nvSpPr>
        <p:spPr bwMode="auto">
          <a:xfrm>
            <a:off x="7227677" y="2948939"/>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Isosceles Triangle 66">
            <a:extLst>
              <a:ext uri="{FF2B5EF4-FFF2-40B4-BE49-F238E27FC236}">
                <a16:creationId xmlns:a16="http://schemas.microsoft.com/office/drawing/2014/main" id="{B25060C6-9AA8-42B4-9FAE-2F09F4C71448}"/>
              </a:ext>
            </a:extLst>
          </p:cNvPr>
          <p:cNvSpPr/>
          <p:nvPr/>
        </p:nvSpPr>
        <p:spPr bwMode="auto">
          <a:xfrm>
            <a:off x="7227677" y="3296590"/>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Isosceles Triangle 67">
            <a:extLst>
              <a:ext uri="{FF2B5EF4-FFF2-40B4-BE49-F238E27FC236}">
                <a16:creationId xmlns:a16="http://schemas.microsoft.com/office/drawing/2014/main" id="{3DD55A1A-0126-4F4B-8DAB-7170E3312892}"/>
              </a:ext>
            </a:extLst>
          </p:cNvPr>
          <p:cNvSpPr/>
          <p:nvPr/>
        </p:nvSpPr>
        <p:spPr bwMode="auto">
          <a:xfrm>
            <a:off x="7227677" y="3644241"/>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Isosceles Triangle 68">
            <a:extLst>
              <a:ext uri="{FF2B5EF4-FFF2-40B4-BE49-F238E27FC236}">
                <a16:creationId xmlns:a16="http://schemas.microsoft.com/office/drawing/2014/main" id="{D4F56831-466C-490B-994D-C4E766A67456}"/>
              </a:ext>
            </a:extLst>
          </p:cNvPr>
          <p:cNvSpPr/>
          <p:nvPr/>
        </p:nvSpPr>
        <p:spPr bwMode="auto">
          <a:xfrm>
            <a:off x="7227677" y="3991890"/>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8073F30B-1B75-468A-9E11-233BEF8B686E}"/>
              </a:ext>
            </a:extLst>
          </p:cNvPr>
          <p:cNvSpPr/>
          <p:nvPr/>
        </p:nvSpPr>
        <p:spPr bwMode="auto">
          <a:xfrm>
            <a:off x="9571195" y="3743405"/>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30%</a:t>
            </a:r>
          </a:p>
        </p:txBody>
      </p:sp>
      <p:sp>
        <p:nvSpPr>
          <p:cNvPr id="74" name="TextBox 73">
            <a:extLst>
              <a:ext uri="{FF2B5EF4-FFF2-40B4-BE49-F238E27FC236}">
                <a16:creationId xmlns:a16="http://schemas.microsoft.com/office/drawing/2014/main" id="{5819BF1A-393F-4DC0-AAFF-F23D33A65562}"/>
              </a:ext>
            </a:extLst>
          </p:cNvPr>
          <p:cNvSpPr txBox="1"/>
          <p:nvPr/>
        </p:nvSpPr>
        <p:spPr>
          <a:xfrm>
            <a:off x="9610712" y="4218228"/>
            <a:ext cx="574115" cy="240609"/>
          </a:xfrm>
          <a:prstGeom prst="rect">
            <a:avLst/>
          </a:prstGeom>
          <a:noFill/>
        </p:spPr>
        <p:txBody>
          <a:bodyPr wrap="none" lIns="91427" tIns="45713" rIns="91427" bIns="45713" rtlCol="0">
            <a:spAutoFit/>
          </a:bodyPr>
          <a:lstStyle/>
          <a:p>
            <a:pPr algn="ctr" defTabSz="914225">
              <a:lnSpc>
                <a:spcPct val="90000"/>
              </a:lnSpc>
              <a:spcAft>
                <a:spcPts val="600"/>
              </a:spcAft>
              <a:defRPr/>
            </a:pPr>
            <a:r>
              <a:rPr lang="en-US" sz="1050">
                <a:solidFill>
                  <a:srgbClr val="0078D4"/>
                </a:solidFill>
                <a:latin typeface="Segoe UI"/>
              </a:rPr>
              <a:t>Model</a:t>
            </a:r>
          </a:p>
        </p:txBody>
      </p:sp>
      <p:sp>
        <p:nvSpPr>
          <p:cNvPr id="75" name="Diamond 3">
            <a:extLst>
              <a:ext uri="{FF2B5EF4-FFF2-40B4-BE49-F238E27FC236}">
                <a16:creationId xmlns:a16="http://schemas.microsoft.com/office/drawing/2014/main" id="{59BED6B8-E637-4542-88C4-C688B7867D90}"/>
              </a:ext>
            </a:extLst>
          </p:cNvPr>
          <p:cNvSpPr/>
          <p:nvPr/>
        </p:nvSpPr>
        <p:spPr bwMode="auto">
          <a:xfrm>
            <a:off x="8982110" y="2767743"/>
            <a:ext cx="323873" cy="2410248"/>
          </a:xfrm>
          <a:custGeom>
            <a:avLst/>
            <a:gdLst>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4" fmla="*/ 0 w 594505"/>
              <a:gd name="connsiteY4" fmla="*/ 509452 h 1018903"/>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4" fmla="*/ 91440 w 594505"/>
              <a:gd name="connsiteY4" fmla="*/ 600892 h 1018903"/>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0" fmla="*/ 0 w 297252"/>
              <a:gd name="connsiteY0" fmla="*/ 0 h 1018903"/>
              <a:gd name="connsiteX1" fmla="*/ 297252 w 297252"/>
              <a:gd name="connsiteY1" fmla="*/ 509452 h 1018903"/>
              <a:gd name="connsiteX2" fmla="*/ 0 w 297252"/>
              <a:gd name="connsiteY2" fmla="*/ 1018903 h 1018903"/>
            </a:gdLst>
            <a:ahLst/>
            <a:cxnLst>
              <a:cxn ang="0">
                <a:pos x="connsiteX0" y="connsiteY0"/>
              </a:cxn>
              <a:cxn ang="0">
                <a:pos x="connsiteX1" y="connsiteY1"/>
              </a:cxn>
              <a:cxn ang="0">
                <a:pos x="connsiteX2" y="connsiteY2"/>
              </a:cxn>
            </a:cxnLst>
            <a:rect l="l" t="t" r="r" b="b"/>
            <a:pathLst>
              <a:path w="297252" h="1018903">
                <a:moveTo>
                  <a:pt x="0" y="0"/>
                </a:moveTo>
                <a:lnTo>
                  <a:pt x="297252" y="509452"/>
                </a:lnTo>
                <a:lnTo>
                  <a:pt x="0" y="1018903"/>
                </a:lnTo>
              </a:path>
            </a:pathLst>
          </a:custGeom>
          <a:ln w="12700">
            <a:solidFill>
              <a:schemeClr val="tx2"/>
            </a:solidFill>
            <a:headEnd type="none"/>
            <a:tailEnd type="none"/>
          </a:ln>
        </p:spPr>
        <p:style>
          <a:lnRef idx="1">
            <a:schemeClr val="accent4"/>
          </a:lnRef>
          <a:fillRef idx="0">
            <a:schemeClr val="accent4"/>
          </a:fillRef>
          <a:effectRef idx="0">
            <a:schemeClr val="accent4"/>
          </a:effectRef>
          <a:fontRef idx="minor">
            <a:schemeClr val="tx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00" name="Group 99">
            <a:extLst>
              <a:ext uri="{FF2B5EF4-FFF2-40B4-BE49-F238E27FC236}">
                <a16:creationId xmlns:a16="http://schemas.microsoft.com/office/drawing/2014/main" id="{DE726EF7-D1FA-4062-B4C5-9B6733D5C31E}"/>
              </a:ext>
            </a:extLst>
          </p:cNvPr>
          <p:cNvGrpSpPr/>
          <p:nvPr/>
        </p:nvGrpSpPr>
        <p:grpSpPr>
          <a:xfrm>
            <a:off x="2470274" y="2268209"/>
            <a:ext cx="7251453" cy="346521"/>
            <a:chOff x="735582" y="2268043"/>
            <a:chExt cx="7252482" cy="346570"/>
          </a:xfrm>
        </p:grpSpPr>
        <p:sp>
          <p:nvSpPr>
            <p:cNvPr id="101" name="Rectangle 100">
              <a:extLst>
                <a:ext uri="{FF2B5EF4-FFF2-40B4-BE49-F238E27FC236}">
                  <a16:creationId xmlns:a16="http://schemas.microsoft.com/office/drawing/2014/main" id="{324E18D1-6B94-4650-90E2-157E1950682B}"/>
                </a:ext>
              </a:extLst>
            </p:cNvPr>
            <p:cNvSpPr/>
            <p:nvPr/>
          </p:nvSpPr>
          <p:spPr bwMode="auto">
            <a:xfrm>
              <a:off x="3084709" y="2268043"/>
              <a:ext cx="2211940" cy="346570"/>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defRPr/>
              </a:pPr>
              <a:r>
                <a:rPr lang="en-US">
                  <a:solidFill>
                    <a:srgbClr val="0078D4"/>
                  </a:solidFill>
                  <a:latin typeface="Segoe UI Semibold" panose="020B0702040204020203" pitchFamily="34" charset="0"/>
                  <a:cs typeface="Segoe UI Semibold" panose="020B0702040204020203" pitchFamily="34" charset="0"/>
                </a:rPr>
                <a:t>Which algorithm?</a:t>
              </a:r>
            </a:p>
          </p:txBody>
        </p:sp>
        <p:sp>
          <p:nvSpPr>
            <p:cNvPr id="102" name="Rectangle 101">
              <a:extLst>
                <a:ext uri="{FF2B5EF4-FFF2-40B4-BE49-F238E27FC236}">
                  <a16:creationId xmlns:a16="http://schemas.microsoft.com/office/drawing/2014/main" id="{A3A8272B-7B63-4A7D-A68B-04789BD8FA46}"/>
                </a:ext>
              </a:extLst>
            </p:cNvPr>
            <p:cNvSpPr/>
            <p:nvPr/>
          </p:nvSpPr>
          <p:spPr bwMode="auto">
            <a:xfrm>
              <a:off x="5577476" y="2268043"/>
              <a:ext cx="2410588" cy="346570"/>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defRPr/>
              </a:pPr>
              <a:r>
                <a:rPr lang="en-US">
                  <a:solidFill>
                    <a:srgbClr val="0078D4"/>
                  </a:solidFill>
                  <a:latin typeface="Segoe UI Semibold" panose="020B0702040204020203" pitchFamily="34" charset="0"/>
                  <a:ea typeface="Segoe UI" pitchFamily="34" charset="0"/>
                  <a:cs typeface="Segoe UI Semibold" panose="020B0702040204020203" pitchFamily="34" charset="0"/>
                </a:rPr>
                <a:t>Which parameters?</a:t>
              </a:r>
            </a:p>
          </p:txBody>
        </p:sp>
        <p:sp>
          <p:nvSpPr>
            <p:cNvPr id="103" name="Rectangle 102">
              <a:extLst>
                <a:ext uri="{FF2B5EF4-FFF2-40B4-BE49-F238E27FC236}">
                  <a16:creationId xmlns:a16="http://schemas.microsoft.com/office/drawing/2014/main" id="{10198808-CC0B-495A-81F7-CAE7F8DC4458}"/>
                </a:ext>
              </a:extLst>
            </p:cNvPr>
            <p:cNvSpPr/>
            <p:nvPr/>
          </p:nvSpPr>
          <p:spPr bwMode="auto">
            <a:xfrm>
              <a:off x="735582" y="2268043"/>
              <a:ext cx="2068299" cy="346570"/>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defRPr/>
              </a:pPr>
              <a:r>
                <a:rPr lang="en-US">
                  <a:solidFill>
                    <a:srgbClr val="0078D4"/>
                  </a:solidFill>
                  <a:latin typeface="Segoe UI Semibold" panose="020B0702040204020203" pitchFamily="34" charset="0"/>
                  <a:ea typeface="Segoe UI" pitchFamily="34" charset="0"/>
                  <a:cs typeface="Segoe UI Semibold" panose="020B0702040204020203" pitchFamily="34" charset="0"/>
                </a:rPr>
                <a:t>Which features?</a:t>
              </a:r>
            </a:p>
          </p:txBody>
        </p:sp>
      </p:grpSp>
      <p:sp>
        <p:nvSpPr>
          <p:cNvPr id="104" name="Rectangle 103">
            <a:extLst>
              <a:ext uri="{FF2B5EF4-FFF2-40B4-BE49-F238E27FC236}">
                <a16:creationId xmlns:a16="http://schemas.microsoft.com/office/drawing/2014/main" id="{D0CF168F-2132-4758-BFE1-832832D1F6AC}"/>
              </a:ext>
            </a:extLst>
          </p:cNvPr>
          <p:cNvSpPr/>
          <p:nvPr/>
        </p:nvSpPr>
        <p:spPr bwMode="auto">
          <a:xfrm>
            <a:off x="736343" y="3527090"/>
            <a:ext cx="1859308" cy="2991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200">
                <a:solidFill>
                  <a:prstClr val="white"/>
                </a:solidFill>
                <a:latin typeface="Segoe UI Semibold"/>
                <a:ea typeface="Segoe UI" pitchFamily="34" charset="0"/>
                <a:cs typeface="Segoe UI Semibold" panose="020B0702040204020203" pitchFamily="34" charset="0"/>
              </a:rPr>
              <a:t>Car brand</a:t>
            </a:r>
          </a:p>
        </p:txBody>
      </p:sp>
      <p:sp>
        <p:nvSpPr>
          <p:cNvPr id="105" name="Rectangle 104">
            <a:extLst>
              <a:ext uri="{FF2B5EF4-FFF2-40B4-BE49-F238E27FC236}">
                <a16:creationId xmlns:a16="http://schemas.microsoft.com/office/drawing/2014/main" id="{FD25B7A3-F9AD-4257-871B-494A13D668C1}"/>
              </a:ext>
            </a:extLst>
          </p:cNvPr>
          <p:cNvSpPr/>
          <p:nvPr/>
        </p:nvSpPr>
        <p:spPr bwMode="auto">
          <a:xfrm>
            <a:off x="736343" y="3877336"/>
            <a:ext cx="1859308" cy="2991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200">
                <a:solidFill>
                  <a:prstClr val="white"/>
                </a:solidFill>
                <a:latin typeface="Segoe UI Semibold"/>
                <a:ea typeface="Segoe UI" pitchFamily="34" charset="0"/>
                <a:cs typeface="Segoe UI Semibold" panose="020B0702040204020203" pitchFamily="34" charset="0"/>
              </a:rPr>
              <a:t>Year of make</a:t>
            </a:r>
          </a:p>
        </p:txBody>
      </p:sp>
      <p:grpSp>
        <p:nvGrpSpPr>
          <p:cNvPr id="70" name="Group 69">
            <a:extLst>
              <a:ext uri="{FF2B5EF4-FFF2-40B4-BE49-F238E27FC236}">
                <a16:creationId xmlns:a16="http://schemas.microsoft.com/office/drawing/2014/main" id="{14AA2959-6F4C-429A-A8AB-CE521F9CDFEF}"/>
              </a:ext>
            </a:extLst>
          </p:cNvPr>
          <p:cNvGrpSpPr/>
          <p:nvPr/>
        </p:nvGrpSpPr>
        <p:grpSpPr>
          <a:xfrm>
            <a:off x="7294889" y="4281249"/>
            <a:ext cx="1450408" cy="146981"/>
            <a:chOff x="8120217" y="3558128"/>
            <a:chExt cx="1940664" cy="147002"/>
          </a:xfrm>
        </p:grpSpPr>
        <p:cxnSp>
          <p:nvCxnSpPr>
            <p:cNvPr id="71" name="Straight Connector 70">
              <a:extLst>
                <a:ext uri="{FF2B5EF4-FFF2-40B4-BE49-F238E27FC236}">
                  <a16:creationId xmlns:a16="http://schemas.microsoft.com/office/drawing/2014/main" id="{E7EC2C52-1819-4767-80A1-A75A6DFB7A87}"/>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6190086-0E14-456D-A3EA-699EEEB26E5F}"/>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0DCDE0FC-AFB8-4AF2-968D-59AABFF9ADE3}"/>
                </a:ext>
              </a:extLst>
            </p:cNvPr>
            <p:cNvGrpSpPr/>
            <p:nvPr/>
          </p:nvGrpSpPr>
          <p:grpSpPr>
            <a:xfrm>
              <a:off x="8335846" y="3595364"/>
              <a:ext cx="1509402" cy="109766"/>
              <a:chOff x="8335846" y="3502450"/>
              <a:chExt cx="1509402" cy="202679"/>
            </a:xfrm>
          </p:grpSpPr>
          <p:cxnSp>
            <p:nvCxnSpPr>
              <p:cNvPr id="77" name="Straight Connector 76">
                <a:extLst>
                  <a:ext uri="{FF2B5EF4-FFF2-40B4-BE49-F238E27FC236}">
                    <a16:creationId xmlns:a16="http://schemas.microsoft.com/office/drawing/2014/main" id="{09E16FAD-08D0-4E8C-A18F-711C4CEECCCE}"/>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158C30-719E-4C2C-825D-490990D26729}"/>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BE32757-C701-41B2-9C72-E2617C77806E}"/>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4D0AAB6-5B96-4A7F-B240-D048BDFF71DF}"/>
                  </a:ext>
                </a:extLst>
              </p:cNvPr>
              <p:cNvCxnSpPr>
                <a:cxnSpLocks/>
              </p:cNvCxnSpPr>
              <p:nvPr/>
            </p:nvCxnSpPr>
            <p:spPr>
              <a:xfrm flipV="1">
                <a:off x="8982733" y="3502450"/>
                <a:ext cx="0" cy="20267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900AE66-D293-4436-84A1-E503410EDAC9}"/>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70103E5-57E3-4E59-ACBC-F5BC090D6906}"/>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D410592-BE65-46FC-BB57-A316F21EA63C}"/>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3C2D859-5A03-4D3C-BFBF-A8976DC67BEA}"/>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85" name="Isosceles Triangle 84">
            <a:extLst>
              <a:ext uri="{FF2B5EF4-FFF2-40B4-BE49-F238E27FC236}">
                <a16:creationId xmlns:a16="http://schemas.microsoft.com/office/drawing/2014/main" id="{F6F4027C-0511-46B4-9511-0BB75D5B785C}"/>
              </a:ext>
            </a:extLst>
          </p:cNvPr>
          <p:cNvSpPr/>
          <p:nvPr/>
        </p:nvSpPr>
        <p:spPr bwMode="auto">
          <a:xfrm>
            <a:off x="7227677" y="4336801"/>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3FF32116-3720-4960-BE05-75E1CD6A5103}"/>
              </a:ext>
            </a:extLst>
          </p:cNvPr>
          <p:cNvSpPr>
            <a:spLocks noGrp="1"/>
          </p:cNvSpPr>
          <p:nvPr>
            <p:ph type="title"/>
          </p:nvPr>
        </p:nvSpPr>
        <p:spPr/>
        <p:txBody>
          <a:bodyPr/>
          <a:lstStyle/>
          <a:p>
            <a:r>
              <a:rPr lang="en-US" spc="-147" dirty="0"/>
              <a:t>Model creation is typically a time consuming process </a:t>
            </a:r>
          </a:p>
        </p:txBody>
      </p:sp>
    </p:spTree>
    <p:extLst>
      <p:ext uri="{BB962C8B-B14F-4D97-AF65-F5344CB8AC3E}">
        <p14:creationId xmlns:p14="http://schemas.microsoft.com/office/powerpoint/2010/main" val="304878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4.44444E-6 L -0.14232 4.44444E-6 " pathEditMode="relative" rAng="0" ptsTypes="AA">
                                      <p:cBhvr>
                                        <p:cTn id="6" dur="1000" fill="hold"/>
                                        <p:tgtEl>
                                          <p:spTgt spid="100"/>
                                        </p:tgtEl>
                                        <p:attrNameLst>
                                          <p:attrName>ppt_x</p:attrName>
                                          <p:attrName>ppt_y</p:attrName>
                                        </p:attrNameLst>
                                      </p:cBhvr>
                                      <p:rCtr x="-7122" y="0"/>
                                    </p:animMotion>
                                  </p:childTnLst>
                                </p:cTn>
                              </p:par>
                            </p:childTnLst>
                          </p:cTn>
                        </p:par>
                        <p:par>
                          <p:cTn id="7" fill="hold">
                            <p:stCondLst>
                              <p:cond delay="1000"/>
                            </p:stCondLst>
                            <p:childTnLst>
                              <p:par>
                                <p:cTn id="8" presetID="22" presetClass="entr" presetSubtype="1"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fade">
                                      <p:cBhvr>
                                        <p:cTn id="21" dur="500"/>
                                        <p:tgtEl>
                                          <p:spTgt spid="10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fade">
                                      <p:cBhvr>
                                        <p:cTn id="29" dur="500"/>
                                        <p:tgtEl>
                                          <p:spTgt spid="10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xit" presetSubtype="0" fill="hold" grpId="1" nodeType="withEffect">
                                  <p:stCondLst>
                                    <p:cond delay="50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par>
                                <p:cTn id="46" presetID="22" presetClass="entr" presetSubtype="8"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500"/>
                                        <p:tgtEl>
                                          <p:spTgt spid="26"/>
                                        </p:tgtEl>
                                      </p:cBhvr>
                                    </p:animEffect>
                                  </p:childTnLst>
                                </p:cTn>
                              </p:par>
                              <p:par>
                                <p:cTn id="49" presetID="22" presetClass="entr" presetSubtype="8"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500"/>
                                        <p:tgtEl>
                                          <p:spTgt spid="40"/>
                                        </p:tgtEl>
                                      </p:cBhvr>
                                    </p:animEffect>
                                  </p:childTnLst>
                                </p:cTn>
                              </p:par>
                              <p:par>
                                <p:cTn id="52" presetID="22" presetClass="entr" presetSubtype="8" fill="hold"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500"/>
                                        <p:tgtEl>
                                          <p:spTgt spid="53"/>
                                        </p:tgtEl>
                                      </p:cBhvr>
                                    </p:animEffect>
                                  </p:childTnLst>
                                </p:cTn>
                              </p:par>
                              <p:par>
                                <p:cTn id="55" presetID="22" presetClass="entr" presetSubtype="8"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wipe(left)">
                                      <p:cBhvr>
                                        <p:cTn id="57" dur="500"/>
                                        <p:tgtEl>
                                          <p:spTgt spid="70"/>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250"/>
                                        <p:tgtEl>
                                          <p:spTgt spid="66"/>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250"/>
                                        <p:tgtEl>
                                          <p:spTgt spid="67"/>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250"/>
                                        <p:tgtEl>
                                          <p:spTgt spid="68"/>
                                        </p:tgtEl>
                                      </p:cBhvr>
                                    </p:animEffect>
                                  </p:childTnLst>
                                </p:cTn>
                              </p:par>
                              <p:par>
                                <p:cTn id="67" presetID="10" presetClass="entr" presetSubtype="0" fill="hold" grpId="0" nodeType="withEffect">
                                  <p:stCondLst>
                                    <p:cond delay="250"/>
                                  </p:stCondLst>
                                  <p:childTnLst>
                                    <p:set>
                                      <p:cBhvr>
                                        <p:cTn id="68" dur="1" fill="hold">
                                          <p:stCondLst>
                                            <p:cond delay="0"/>
                                          </p:stCondLst>
                                        </p:cTn>
                                        <p:tgtEl>
                                          <p:spTgt spid="69"/>
                                        </p:tgtEl>
                                        <p:attrNameLst>
                                          <p:attrName>style.visibility</p:attrName>
                                        </p:attrNameLst>
                                      </p:cBhvr>
                                      <p:to>
                                        <p:strVal val="visible"/>
                                      </p:to>
                                    </p:set>
                                    <p:animEffect transition="in" filter="fade">
                                      <p:cBhvr>
                                        <p:cTn id="69" dur="250"/>
                                        <p:tgtEl>
                                          <p:spTgt spid="69"/>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85"/>
                                        </p:tgtEl>
                                        <p:attrNameLst>
                                          <p:attrName>style.visibility</p:attrName>
                                        </p:attrNameLst>
                                      </p:cBhvr>
                                      <p:to>
                                        <p:strVal val="visible"/>
                                      </p:to>
                                    </p:set>
                                    <p:animEffect transition="in" filter="fade">
                                      <p:cBhvr>
                                        <p:cTn id="72" dur="250"/>
                                        <p:tgtEl>
                                          <p:spTgt spid="85"/>
                                        </p:tgtEl>
                                      </p:cBhvr>
                                    </p:animEffect>
                                  </p:childTnLst>
                                </p:cTn>
                              </p:par>
                            </p:childTnLst>
                          </p:cTn>
                        </p:par>
                        <p:par>
                          <p:cTn id="73" fill="hold">
                            <p:stCondLst>
                              <p:cond delay="500"/>
                            </p:stCondLst>
                            <p:childTnLst>
                              <p:par>
                                <p:cTn id="74" presetID="63" presetClass="path" presetSubtype="0" accel="24000" decel="50000" fill="hold" grpId="1" nodeType="afterEffect">
                                  <p:stCondLst>
                                    <p:cond delay="0"/>
                                  </p:stCondLst>
                                  <p:childTnLst>
                                    <p:animMotion origin="layout" path="M 2.5E-6 -4.07407E-6 L 0.09245 -4.07407E-6 " pathEditMode="relative" rAng="0" ptsTypes="AA">
                                      <p:cBhvr>
                                        <p:cTn id="75" dur="750" fill="hold"/>
                                        <p:tgtEl>
                                          <p:spTgt spid="66"/>
                                        </p:tgtEl>
                                        <p:attrNameLst>
                                          <p:attrName>ppt_x</p:attrName>
                                          <p:attrName>ppt_y</p:attrName>
                                        </p:attrNameLst>
                                      </p:cBhvr>
                                      <p:rCtr x="4622" y="0"/>
                                    </p:animMotion>
                                  </p:childTnLst>
                                </p:cTn>
                              </p:par>
                              <p:par>
                                <p:cTn id="76" presetID="63" presetClass="path" presetSubtype="0" accel="24000" decel="50000" fill="hold" grpId="1" nodeType="withEffect">
                                  <p:stCondLst>
                                    <p:cond delay="0"/>
                                  </p:stCondLst>
                                  <p:childTnLst>
                                    <p:animMotion origin="layout" path="M 2.5E-6 -7.40741E-7 L 0.03958 -7.40741E-7 " pathEditMode="relative" rAng="0" ptsTypes="AA">
                                      <p:cBhvr>
                                        <p:cTn id="77" dur="750" fill="hold"/>
                                        <p:tgtEl>
                                          <p:spTgt spid="67"/>
                                        </p:tgtEl>
                                        <p:attrNameLst>
                                          <p:attrName>ppt_x</p:attrName>
                                          <p:attrName>ppt_y</p:attrName>
                                        </p:attrNameLst>
                                      </p:cBhvr>
                                      <p:rCtr x="1979" y="0"/>
                                    </p:animMotion>
                                  </p:childTnLst>
                                </p:cTn>
                              </p:par>
                              <p:par>
                                <p:cTn id="78" presetID="63" presetClass="path" presetSubtype="0" accel="24000" decel="50000" fill="hold" grpId="1" nodeType="withEffect">
                                  <p:stCondLst>
                                    <p:cond delay="0"/>
                                  </p:stCondLst>
                                  <p:childTnLst>
                                    <p:animMotion origin="layout" path="M 2.5E-6 2.59259E-6 L 0.05286 2.59259E-6 " pathEditMode="relative" rAng="0" ptsTypes="AA">
                                      <p:cBhvr>
                                        <p:cTn id="79" dur="750" fill="hold"/>
                                        <p:tgtEl>
                                          <p:spTgt spid="68"/>
                                        </p:tgtEl>
                                        <p:attrNameLst>
                                          <p:attrName>ppt_x</p:attrName>
                                          <p:attrName>ppt_y</p:attrName>
                                        </p:attrNameLst>
                                      </p:cBhvr>
                                      <p:rCtr x="2643" y="0"/>
                                    </p:animMotion>
                                  </p:childTnLst>
                                </p:cTn>
                              </p:par>
                              <p:par>
                                <p:cTn id="80" presetID="63" presetClass="path" presetSubtype="0" accel="24000" decel="50000" fill="hold" grpId="1" nodeType="withEffect">
                                  <p:stCondLst>
                                    <p:cond delay="0"/>
                                  </p:stCondLst>
                                  <p:childTnLst>
                                    <p:animMotion origin="layout" path="M 2.5E-6 -4.07407E-6 L 0.02643 -4.07407E-6 " pathEditMode="relative" rAng="0" ptsTypes="AA">
                                      <p:cBhvr>
                                        <p:cTn id="81" dur="750" fill="hold"/>
                                        <p:tgtEl>
                                          <p:spTgt spid="69"/>
                                        </p:tgtEl>
                                        <p:attrNameLst>
                                          <p:attrName>ppt_x</p:attrName>
                                          <p:attrName>ppt_y</p:attrName>
                                        </p:attrNameLst>
                                      </p:cBhvr>
                                      <p:rCtr x="1315" y="0"/>
                                    </p:animMotion>
                                  </p:childTnLst>
                                </p:cTn>
                              </p:par>
                              <p:par>
                                <p:cTn id="82" presetID="63" presetClass="path" presetSubtype="0" accel="24000" decel="50000" fill="hold" grpId="1" nodeType="withEffect">
                                  <p:stCondLst>
                                    <p:cond delay="0"/>
                                  </p:stCondLst>
                                  <p:childTnLst>
                                    <p:animMotion origin="layout" path="M 2.5E-6 -3.7037E-7 L 0.07916 -3.7037E-7 " pathEditMode="relative" rAng="0" ptsTypes="AA">
                                      <p:cBhvr>
                                        <p:cTn id="83" dur="750" fill="hold"/>
                                        <p:tgtEl>
                                          <p:spTgt spid="85"/>
                                        </p:tgtEl>
                                        <p:attrNameLst>
                                          <p:attrName>ppt_x</p:attrName>
                                          <p:attrName>ppt_y</p:attrName>
                                        </p:attrNameLst>
                                      </p:cBhvr>
                                      <p:rCtr x="3958" y="0"/>
                                    </p:animMotion>
                                  </p:childTnLst>
                                </p:cTn>
                              </p:par>
                            </p:childTnLst>
                          </p:cTn>
                        </p:par>
                        <p:par>
                          <p:cTn id="84" fill="hold">
                            <p:stCondLst>
                              <p:cond delay="1250"/>
                            </p:stCondLst>
                            <p:childTnLst>
                              <p:par>
                                <p:cTn id="85" presetID="12" presetClass="entr" presetSubtype="8"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 calcmode="lin" valueType="num">
                                      <p:cBhvr additive="base">
                                        <p:cTn id="87" dur="500"/>
                                        <p:tgtEl>
                                          <p:spTgt spid="75"/>
                                        </p:tgtEl>
                                        <p:attrNameLst>
                                          <p:attrName>ppt_x</p:attrName>
                                        </p:attrNameLst>
                                      </p:cBhvr>
                                      <p:tavLst>
                                        <p:tav tm="0">
                                          <p:val>
                                            <p:strVal val="#ppt_x-#ppt_w*1.125000"/>
                                          </p:val>
                                        </p:tav>
                                        <p:tav tm="100000">
                                          <p:val>
                                            <p:strVal val="#ppt_x"/>
                                          </p:val>
                                        </p:tav>
                                      </p:tavLst>
                                    </p:anim>
                                    <p:animEffect transition="in" filter="wipe(right)">
                                      <p:cBhvr>
                                        <p:cTn id="88" dur="500"/>
                                        <p:tgtEl>
                                          <p:spTgt spid="75"/>
                                        </p:tgtEl>
                                      </p:cBhvr>
                                    </p:animEffect>
                                  </p:childTnLst>
                                </p:cTn>
                              </p:par>
                            </p:childTnLst>
                          </p:cTn>
                        </p:par>
                        <p:par>
                          <p:cTn id="89" fill="hold">
                            <p:stCondLst>
                              <p:cond delay="1750"/>
                            </p:stCondLst>
                            <p:childTnLst>
                              <p:par>
                                <p:cTn id="90" presetID="22" presetClass="entr" presetSubtype="8" fill="hold" grpId="0" nodeType="after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wipe(left)">
                                      <p:cBhvr>
                                        <p:cTn id="92" dur="500"/>
                                        <p:tgtEl>
                                          <p:spTgt spid="73"/>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wipe(left)">
                                      <p:cBhvr>
                                        <p:cTn id="9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9" grpId="0"/>
      <p:bldP spid="11" grpId="0" animBg="1"/>
      <p:bldP spid="12" grpId="0" animBg="1"/>
      <p:bldP spid="13" grpId="0"/>
      <p:bldP spid="66" grpId="0" animBg="1"/>
      <p:bldP spid="66" grpId="1" animBg="1"/>
      <p:bldP spid="67" grpId="0" animBg="1"/>
      <p:bldP spid="67" grpId="1" animBg="1"/>
      <p:bldP spid="68" grpId="0" animBg="1"/>
      <p:bldP spid="68" grpId="1" animBg="1"/>
      <p:bldP spid="69" grpId="0" animBg="1"/>
      <p:bldP spid="69" grpId="1" animBg="1"/>
      <p:bldP spid="73" grpId="0" animBg="1"/>
      <p:bldP spid="74" grpId="0"/>
      <p:bldP spid="75" grpId="0" animBg="1"/>
      <p:bldP spid="104" grpId="0" animBg="1"/>
      <p:bldP spid="105" grpId="0" animBg="1"/>
      <p:bldP spid="85" grpId="0" animBg="1"/>
      <p:bldP spid="8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85050E8-530B-48B8-8D30-6B4189AAC40C}"/>
              </a:ext>
            </a:extLst>
          </p:cNvPr>
          <p:cNvSpPr/>
          <p:nvPr/>
        </p:nvSpPr>
        <p:spPr bwMode="auto">
          <a:xfrm>
            <a:off x="3085136" y="2268209"/>
            <a:ext cx="2211626" cy="346521"/>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defRPr/>
            </a:pPr>
            <a:r>
              <a:rPr lang="en-US" dirty="0">
                <a:solidFill>
                  <a:srgbClr val="0078D4"/>
                </a:solidFill>
                <a:latin typeface="Segoe UI Semibold" panose="020B0702040204020203" pitchFamily="34" charset="0"/>
                <a:cs typeface="Segoe UI Semibold" panose="020B0702040204020203" pitchFamily="34" charset="0"/>
              </a:rPr>
              <a:t>Which algorithm?</a:t>
            </a:r>
          </a:p>
        </p:txBody>
      </p:sp>
      <p:sp>
        <p:nvSpPr>
          <p:cNvPr id="42" name="Rectangle 41">
            <a:extLst>
              <a:ext uri="{FF2B5EF4-FFF2-40B4-BE49-F238E27FC236}">
                <a16:creationId xmlns:a16="http://schemas.microsoft.com/office/drawing/2014/main" id="{8DFBE1EA-D672-4BA2-8AC5-8F9258F9AE8E}"/>
              </a:ext>
            </a:extLst>
          </p:cNvPr>
          <p:cNvSpPr/>
          <p:nvPr/>
        </p:nvSpPr>
        <p:spPr bwMode="auto">
          <a:xfrm>
            <a:off x="5577549" y="2268209"/>
            <a:ext cx="2410247" cy="346521"/>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defRPr/>
            </a:pPr>
            <a:r>
              <a:rPr lang="en-US" dirty="0">
                <a:solidFill>
                  <a:srgbClr val="0078D4"/>
                </a:solidFill>
                <a:latin typeface="Segoe UI Semibold" panose="020B0702040204020203" pitchFamily="34" charset="0"/>
                <a:ea typeface="Segoe UI" pitchFamily="34" charset="0"/>
                <a:cs typeface="Segoe UI Semibold" panose="020B0702040204020203" pitchFamily="34" charset="0"/>
              </a:rPr>
              <a:t>Which parameters?</a:t>
            </a:r>
          </a:p>
        </p:txBody>
      </p:sp>
      <p:sp>
        <p:nvSpPr>
          <p:cNvPr id="29" name="Rectangle 28">
            <a:extLst>
              <a:ext uri="{FF2B5EF4-FFF2-40B4-BE49-F238E27FC236}">
                <a16:creationId xmlns:a16="http://schemas.microsoft.com/office/drawing/2014/main" id="{22EE7413-F083-4FA4-B233-0BE9A60054A1}"/>
              </a:ext>
            </a:extLst>
          </p:cNvPr>
          <p:cNvSpPr/>
          <p:nvPr/>
        </p:nvSpPr>
        <p:spPr bwMode="auto">
          <a:xfrm>
            <a:off x="736344" y="2268209"/>
            <a:ext cx="2068005" cy="346521"/>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defRPr/>
            </a:pPr>
            <a:r>
              <a:rPr lang="en-US" dirty="0">
                <a:solidFill>
                  <a:srgbClr val="0078D4"/>
                </a:solidFill>
                <a:latin typeface="Segoe UI Semibold" panose="020B0702040204020203" pitchFamily="34" charset="0"/>
                <a:ea typeface="Segoe UI" pitchFamily="34" charset="0"/>
                <a:cs typeface="Segoe UI Semibold" panose="020B0702040204020203" pitchFamily="34" charset="0"/>
              </a:rPr>
              <a:t>Which features?</a:t>
            </a:r>
          </a:p>
        </p:txBody>
      </p:sp>
      <p:sp>
        <p:nvSpPr>
          <p:cNvPr id="6" name="Rectangle 5">
            <a:extLst>
              <a:ext uri="{FF2B5EF4-FFF2-40B4-BE49-F238E27FC236}">
                <a16:creationId xmlns:a16="http://schemas.microsoft.com/office/drawing/2014/main" id="{1168F540-B516-4595-99BE-669BAE43E877}"/>
              </a:ext>
            </a:extLst>
          </p:cNvPr>
          <p:cNvSpPr/>
          <p:nvPr/>
        </p:nvSpPr>
        <p:spPr bwMode="auto">
          <a:xfrm>
            <a:off x="736343" y="2780243"/>
            <a:ext cx="1775612" cy="21371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Mileage</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Condition</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Car brand</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Year of make</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Regulations</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a:t>
            </a:r>
          </a:p>
        </p:txBody>
      </p:sp>
      <p:sp>
        <p:nvSpPr>
          <p:cNvPr id="9" name="Rectangle 8">
            <a:extLst>
              <a:ext uri="{FF2B5EF4-FFF2-40B4-BE49-F238E27FC236}">
                <a16:creationId xmlns:a16="http://schemas.microsoft.com/office/drawing/2014/main" id="{8613D47F-F817-488D-A5C9-E311626DB096}"/>
              </a:ext>
            </a:extLst>
          </p:cNvPr>
          <p:cNvSpPr/>
          <p:nvPr/>
        </p:nvSpPr>
        <p:spPr bwMode="auto">
          <a:xfrm>
            <a:off x="3085138" y="2780243"/>
            <a:ext cx="2281267" cy="21371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Gradient Boosted  </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Nearest Neighbors </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SGD</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Bayesian Regression</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LGBM </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a:t>
            </a:r>
          </a:p>
        </p:txBody>
      </p:sp>
      <p:sp>
        <p:nvSpPr>
          <p:cNvPr id="12" name="Rectangle 11">
            <a:extLst>
              <a:ext uri="{FF2B5EF4-FFF2-40B4-BE49-F238E27FC236}">
                <a16:creationId xmlns:a16="http://schemas.microsoft.com/office/drawing/2014/main" id="{839EEEBE-474C-4A48-8C83-5F1694ABB77B}"/>
              </a:ext>
            </a:extLst>
          </p:cNvPr>
          <p:cNvSpPr/>
          <p:nvPr/>
        </p:nvSpPr>
        <p:spPr bwMode="auto">
          <a:xfrm>
            <a:off x="3085139" y="3156537"/>
            <a:ext cx="2083918" cy="338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32293" fontAlgn="base">
              <a:spcBef>
                <a:spcPct val="0"/>
              </a:spcBef>
              <a:spcAft>
                <a:spcPts val="600"/>
              </a:spcAft>
              <a:defRPr/>
            </a:pPr>
            <a:r>
              <a:rPr lang="en-US" sz="1200" dirty="0">
                <a:solidFill>
                  <a:prstClr val="white"/>
                </a:solidFill>
                <a:latin typeface="Segoe UI Semibold"/>
                <a:ea typeface="Segoe UI" pitchFamily="34" charset="0"/>
                <a:cs typeface="Segoe UI Semibold" panose="020B0702040204020203" pitchFamily="34" charset="0"/>
              </a:rPr>
              <a:t>Nearest Neighbors</a:t>
            </a:r>
          </a:p>
        </p:txBody>
      </p:sp>
      <p:sp>
        <p:nvSpPr>
          <p:cNvPr id="13" name="Rectangle 12">
            <a:extLst>
              <a:ext uri="{FF2B5EF4-FFF2-40B4-BE49-F238E27FC236}">
                <a16:creationId xmlns:a16="http://schemas.microsoft.com/office/drawing/2014/main" id="{6D24F1C5-AFA1-4EB9-B62D-87EF246C2E29}"/>
              </a:ext>
            </a:extLst>
          </p:cNvPr>
          <p:cNvSpPr/>
          <p:nvPr/>
        </p:nvSpPr>
        <p:spPr bwMode="auto">
          <a:xfrm>
            <a:off x="5577550" y="2780243"/>
            <a:ext cx="1669425" cy="17776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cs typeface="Segoe UI Semibold" panose="020B0702040204020203" pitchFamily="34" charset="0"/>
              </a:rPr>
              <a:t>Criterion</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cs typeface="Segoe UI Semibold" panose="020B0702040204020203" pitchFamily="34" charset="0"/>
              </a:rPr>
              <a:t>Loss</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cs typeface="Segoe UI Semibold" panose="020B0702040204020203" pitchFamily="34" charset="0"/>
              </a:rPr>
              <a:t>Min Samples Split</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cs typeface="Segoe UI Semibold" panose="020B0702040204020203" pitchFamily="34" charset="0"/>
              </a:rPr>
              <a:t>Min Samples Leaf</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cs typeface="Segoe UI Semibold" panose="020B0702040204020203" pitchFamily="34" charset="0"/>
              </a:rPr>
              <a:t>XYZ</a:t>
            </a:r>
          </a:p>
        </p:txBody>
      </p:sp>
      <p:grpSp>
        <p:nvGrpSpPr>
          <p:cNvPr id="14" name="Group 13">
            <a:extLst>
              <a:ext uri="{FF2B5EF4-FFF2-40B4-BE49-F238E27FC236}">
                <a16:creationId xmlns:a16="http://schemas.microsoft.com/office/drawing/2014/main" id="{EB7F8B3D-BA5D-451F-A1DB-80D9356B9AD0}"/>
              </a:ext>
            </a:extLst>
          </p:cNvPr>
          <p:cNvGrpSpPr/>
          <p:nvPr/>
        </p:nvGrpSpPr>
        <p:grpSpPr>
          <a:xfrm>
            <a:off x="7294889" y="2917699"/>
            <a:ext cx="1450408" cy="146982"/>
            <a:chOff x="8120217" y="3558128"/>
            <a:chExt cx="1940664" cy="147003"/>
          </a:xfrm>
        </p:grpSpPr>
        <p:cxnSp>
          <p:nvCxnSpPr>
            <p:cNvPr id="15" name="Straight Connector 14">
              <a:extLst>
                <a:ext uri="{FF2B5EF4-FFF2-40B4-BE49-F238E27FC236}">
                  <a16:creationId xmlns:a16="http://schemas.microsoft.com/office/drawing/2014/main" id="{36E66D7F-221D-4A0D-A9EC-9E8497E2AEAA}"/>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721B48-8884-4907-8896-F0A5619E29E6}"/>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70DBDBC-C4D7-4D6E-9975-A40CD248796E}"/>
                </a:ext>
              </a:extLst>
            </p:cNvPr>
            <p:cNvGrpSpPr/>
            <p:nvPr/>
          </p:nvGrpSpPr>
          <p:grpSpPr>
            <a:xfrm>
              <a:off x="8335846" y="3593256"/>
              <a:ext cx="1509402" cy="111875"/>
              <a:chOff x="8335846" y="3498555"/>
              <a:chExt cx="1509402" cy="206573"/>
            </a:xfrm>
          </p:grpSpPr>
          <p:cxnSp>
            <p:nvCxnSpPr>
              <p:cNvPr id="18" name="Straight Connector 17">
                <a:extLst>
                  <a:ext uri="{FF2B5EF4-FFF2-40B4-BE49-F238E27FC236}">
                    <a16:creationId xmlns:a16="http://schemas.microsoft.com/office/drawing/2014/main" id="{33F4E9F9-A7BB-417B-B7D8-44E513C1E35E}"/>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471F8A-A6FF-478F-B21C-16B27F79EA16}"/>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BD7BAD-A456-4CDA-AAF2-5B28F66CF7AC}"/>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D93968D-4ED1-4D98-BC02-7CE789FA38B2}"/>
                  </a:ext>
                </a:extLst>
              </p:cNvPr>
              <p:cNvCxnSpPr>
                <a:cxnSpLocks/>
              </p:cNvCxnSpPr>
              <p:nvPr/>
            </p:nvCxnSpPr>
            <p:spPr>
              <a:xfrm flipV="1">
                <a:off x="8982733" y="3498555"/>
                <a:ext cx="0" cy="206573"/>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F79CF59-778A-4310-9EAA-73FC5193DBEB}"/>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5C58FA-21CF-4D4E-8F85-D218ABD5DBD4}"/>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07C462-2E34-4B78-AF4D-6D93FF61EB7D}"/>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82B236-4337-4E82-BF42-5F3BF652CD04}"/>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AE3E6691-849A-42CE-B310-226C974D8545}"/>
              </a:ext>
            </a:extLst>
          </p:cNvPr>
          <p:cNvGrpSpPr/>
          <p:nvPr/>
        </p:nvGrpSpPr>
        <p:grpSpPr>
          <a:xfrm>
            <a:off x="7294889" y="3257248"/>
            <a:ext cx="1450408" cy="146978"/>
            <a:chOff x="8120217" y="3558128"/>
            <a:chExt cx="1940664" cy="146999"/>
          </a:xfrm>
        </p:grpSpPr>
        <p:cxnSp>
          <p:nvCxnSpPr>
            <p:cNvPr id="27" name="Straight Connector 26">
              <a:extLst>
                <a:ext uri="{FF2B5EF4-FFF2-40B4-BE49-F238E27FC236}">
                  <a16:creationId xmlns:a16="http://schemas.microsoft.com/office/drawing/2014/main" id="{4A2AADB1-5ACB-4B06-8960-DA5B2CBA9577}"/>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71EAF7-2482-48BE-B9D1-ED930A7D5255}"/>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B140EAB-319E-4A3D-BADD-1487F2A8610F}"/>
                </a:ext>
              </a:extLst>
            </p:cNvPr>
            <p:cNvGrpSpPr/>
            <p:nvPr/>
          </p:nvGrpSpPr>
          <p:grpSpPr>
            <a:xfrm>
              <a:off x="8335846" y="3592140"/>
              <a:ext cx="1509402" cy="112986"/>
              <a:chOff x="8335846" y="3496504"/>
              <a:chExt cx="1509402" cy="208625"/>
            </a:xfrm>
          </p:grpSpPr>
          <p:cxnSp>
            <p:nvCxnSpPr>
              <p:cNvPr id="31" name="Straight Connector 30">
                <a:extLst>
                  <a:ext uri="{FF2B5EF4-FFF2-40B4-BE49-F238E27FC236}">
                    <a16:creationId xmlns:a16="http://schemas.microsoft.com/office/drawing/2014/main" id="{E00BEBDB-ED9F-4CF4-86F8-6932A394656B}"/>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85136C-A8BF-418A-AC51-79F632211548}"/>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7CE1A0-DB70-4794-98EC-7F2367C9D904}"/>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E2E449-5E21-4074-AE06-FFA79787AFB8}"/>
                  </a:ext>
                </a:extLst>
              </p:cNvPr>
              <p:cNvCxnSpPr>
                <a:cxnSpLocks/>
              </p:cNvCxnSpPr>
              <p:nvPr/>
            </p:nvCxnSpPr>
            <p:spPr>
              <a:xfrm flipV="1">
                <a:off x="8982733" y="3496504"/>
                <a:ext cx="0" cy="208625"/>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693B8E-21A1-4B6A-B15E-5563F05446DF}"/>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085440-B678-4A53-91EA-F68A0F5D3ABF}"/>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CADAF9-6666-4671-8DF5-6C4B0902B046}"/>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39F7B7-30CE-40EC-BD52-084CB961FCF6}"/>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42862650-122D-478D-A643-4F78F1CFC9AD}"/>
              </a:ext>
            </a:extLst>
          </p:cNvPr>
          <p:cNvGrpSpPr/>
          <p:nvPr/>
        </p:nvGrpSpPr>
        <p:grpSpPr>
          <a:xfrm>
            <a:off x="7294889" y="3596793"/>
            <a:ext cx="1450408" cy="146979"/>
            <a:chOff x="8120217" y="3558128"/>
            <a:chExt cx="1940664" cy="147000"/>
          </a:xfrm>
        </p:grpSpPr>
        <p:cxnSp>
          <p:nvCxnSpPr>
            <p:cNvPr id="41" name="Straight Connector 40">
              <a:extLst>
                <a:ext uri="{FF2B5EF4-FFF2-40B4-BE49-F238E27FC236}">
                  <a16:creationId xmlns:a16="http://schemas.microsoft.com/office/drawing/2014/main" id="{9D607C2D-C5DF-442D-8A48-59D656A91493}"/>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DA20C60-AB0F-478B-8CA7-BFE6B3F9DBD4}"/>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D0211F3B-8C0B-4A97-9EA8-D67A0CB21FF3}"/>
                </a:ext>
              </a:extLst>
            </p:cNvPr>
            <p:cNvGrpSpPr/>
            <p:nvPr/>
          </p:nvGrpSpPr>
          <p:grpSpPr>
            <a:xfrm>
              <a:off x="8335846" y="3593752"/>
              <a:ext cx="1509402" cy="111376"/>
              <a:chOff x="8335846" y="3499477"/>
              <a:chExt cx="1509402" cy="205652"/>
            </a:xfrm>
          </p:grpSpPr>
          <p:cxnSp>
            <p:nvCxnSpPr>
              <p:cNvPr id="45" name="Straight Connector 44">
                <a:extLst>
                  <a:ext uri="{FF2B5EF4-FFF2-40B4-BE49-F238E27FC236}">
                    <a16:creationId xmlns:a16="http://schemas.microsoft.com/office/drawing/2014/main" id="{7F1B9279-5D72-436B-AA70-8DE4EE1BA9C3}"/>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EFC06FA-2399-48C8-B905-D7338CDD3CDC}"/>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4B3B114-19EA-47E8-BE1A-AABBCF4D4F21}"/>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817593F-BEB3-4069-B7AD-0436D92788C8}"/>
                  </a:ext>
                </a:extLst>
              </p:cNvPr>
              <p:cNvCxnSpPr>
                <a:cxnSpLocks/>
              </p:cNvCxnSpPr>
              <p:nvPr/>
            </p:nvCxnSpPr>
            <p:spPr>
              <a:xfrm flipV="1">
                <a:off x="8982733" y="3499477"/>
                <a:ext cx="0" cy="205652"/>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67F6FE-9B8F-4A1B-A058-5414093A731F}"/>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9F0A976-453B-463F-91D6-0C611B815CBC}"/>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565DDC2-7B47-4B83-A0FB-2DC7C7C8BC1B}"/>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D3691DC-B356-4D59-99E2-0970AE2C758A}"/>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53" name="Group 52">
            <a:extLst>
              <a:ext uri="{FF2B5EF4-FFF2-40B4-BE49-F238E27FC236}">
                <a16:creationId xmlns:a16="http://schemas.microsoft.com/office/drawing/2014/main" id="{B4CEA875-FCA7-44FB-A4C6-37F4D145A96D}"/>
              </a:ext>
            </a:extLst>
          </p:cNvPr>
          <p:cNvGrpSpPr/>
          <p:nvPr/>
        </p:nvGrpSpPr>
        <p:grpSpPr>
          <a:xfrm>
            <a:off x="7294889" y="3936339"/>
            <a:ext cx="1450408" cy="146981"/>
            <a:chOff x="8120217" y="3558128"/>
            <a:chExt cx="1940664" cy="147002"/>
          </a:xfrm>
        </p:grpSpPr>
        <p:cxnSp>
          <p:nvCxnSpPr>
            <p:cNvPr id="54" name="Straight Connector 53">
              <a:extLst>
                <a:ext uri="{FF2B5EF4-FFF2-40B4-BE49-F238E27FC236}">
                  <a16:creationId xmlns:a16="http://schemas.microsoft.com/office/drawing/2014/main" id="{B967AD7B-F52F-4B1F-B557-CDADFF492C20}"/>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85ECC0-806C-4FB5-AAC3-F83E14B7B514}"/>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1E82DF8A-9DA7-42CE-A9D7-D153E0037A75}"/>
                </a:ext>
              </a:extLst>
            </p:cNvPr>
            <p:cNvGrpSpPr/>
            <p:nvPr/>
          </p:nvGrpSpPr>
          <p:grpSpPr>
            <a:xfrm>
              <a:off x="8335846" y="3595364"/>
              <a:ext cx="1509402" cy="109766"/>
              <a:chOff x="8335846" y="3502450"/>
              <a:chExt cx="1509402" cy="202679"/>
            </a:xfrm>
          </p:grpSpPr>
          <p:cxnSp>
            <p:nvCxnSpPr>
              <p:cNvPr id="57" name="Straight Connector 56">
                <a:extLst>
                  <a:ext uri="{FF2B5EF4-FFF2-40B4-BE49-F238E27FC236}">
                    <a16:creationId xmlns:a16="http://schemas.microsoft.com/office/drawing/2014/main" id="{B49411CB-20CD-4961-BCEF-F473BF9DE50E}"/>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03961EE-4D11-41B0-A80C-6F74F6E972D2}"/>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B82067-4994-4ABF-9DFE-E6EDD20ACAD8}"/>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3EC73D7-0229-49D8-9310-B919F1C32BD2}"/>
                  </a:ext>
                </a:extLst>
              </p:cNvPr>
              <p:cNvCxnSpPr>
                <a:cxnSpLocks/>
              </p:cNvCxnSpPr>
              <p:nvPr/>
            </p:nvCxnSpPr>
            <p:spPr>
              <a:xfrm flipV="1">
                <a:off x="8982733" y="3502450"/>
                <a:ext cx="0" cy="20267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EB320E5-A7E5-43E0-B8AA-F97D163948B3}"/>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48D1FB-D453-418E-825B-CD0FE7434ECD}"/>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9C819F-C82D-4546-96FF-9F6354F14FA0}"/>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438182D-82AE-4512-8139-D435A9D2FB23}"/>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66" name="Isosceles Triangle 65">
            <a:extLst>
              <a:ext uri="{FF2B5EF4-FFF2-40B4-BE49-F238E27FC236}">
                <a16:creationId xmlns:a16="http://schemas.microsoft.com/office/drawing/2014/main" id="{B0DD8EC6-0046-4274-B5A9-B81B57C48785}"/>
              </a:ext>
            </a:extLst>
          </p:cNvPr>
          <p:cNvSpPr/>
          <p:nvPr/>
        </p:nvSpPr>
        <p:spPr bwMode="auto">
          <a:xfrm>
            <a:off x="8354410" y="2973253"/>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Isosceles Triangle 66">
            <a:extLst>
              <a:ext uri="{FF2B5EF4-FFF2-40B4-BE49-F238E27FC236}">
                <a16:creationId xmlns:a16="http://schemas.microsoft.com/office/drawing/2014/main" id="{B25060C6-9AA8-42B4-9FAE-2F09F4C71448}"/>
              </a:ext>
            </a:extLst>
          </p:cNvPr>
          <p:cNvSpPr/>
          <p:nvPr/>
        </p:nvSpPr>
        <p:spPr bwMode="auto">
          <a:xfrm>
            <a:off x="7712682" y="3312800"/>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Isosceles Triangle 67">
            <a:extLst>
              <a:ext uri="{FF2B5EF4-FFF2-40B4-BE49-F238E27FC236}">
                <a16:creationId xmlns:a16="http://schemas.microsoft.com/office/drawing/2014/main" id="{3DD55A1A-0126-4F4B-8DAB-7170E3312892}"/>
              </a:ext>
            </a:extLst>
          </p:cNvPr>
          <p:cNvSpPr/>
          <p:nvPr/>
        </p:nvSpPr>
        <p:spPr bwMode="auto">
          <a:xfrm>
            <a:off x="7863541" y="3652346"/>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Isosceles Triangle 68">
            <a:extLst>
              <a:ext uri="{FF2B5EF4-FFF2-40B4-BE49-F238E27FC236}">
                <a16:creationId xmlns:a16="http://schemas.microsoft.com/office/drawing/2014/main" id="{D4F56831-466C-490B-994D-C4E766A67456}"/>
              </a:ext>
            </a:extLst>
          </p:cNvPr>
          <p:cNvSpPr/>
          <p:nvPr/>
        </p:nvSpPr>
        <p:spPr bwMode="auto">
          <a:xfrm>
            <a:off x="7542422" y="3991893"/>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8073F30B-1B75-468A-9E11-233BEF8B686E}"/>
              </a:ext>
            </a:extLst>
          </p:cNvPr>
          <p:cNvSpPr/>
          <p:nvPr/>
        </p:nvSpPr>
        <p:spPr bwMode="auto">
          <a:xfrm>
            <a:off x="9571195" y="3743405"/>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50%</a:t>
            </a:r>
          </a:p>
        </p:txBody>
      </p:sp>
      <p:sp>
        <p:nvSpPr>
          <p:cNvPr id="74" name="TextBox 73">
            <a:extLst>
              <a:ext uri="{FF2B5EF4-FFF2-40B4-BE49-F238E27FC236}">
                <a16:creationId xmlns:a16="http://schemas.microsoft.com/office/drawing/2014/main" id="{5819BF1A-393F-4DC0-AAFF-F23D33A65562}"/>
              </a:ext>
            </a:extLst>
          </p:cNvPr>
          <p:cNvSpPr txBox="1"/>
          <p:nvPr/>
        </p:nvSpPr>
        <p:spPr>
          <a:xfrm>
            <a:off x="9615493" y="4225153"/>
            <a:ext cx="564552" cy="237743"/>
          </a:xfrm>
          <a:prstGeom prst="rect">
            <a:avLst/>
          </a:prstGeom>
          <a:noFill/>
        </p:spPr>
        <p:txBody>
          <a:bodyPr wrap="none" lIns="91427" tIns="45713" rIns="91427" bIns="45713" rtlCol="0">
            <a:spAutoFit/>
          </a:bodyPr>
          <a:lstStyle/>
          <a:p>
            <a:pPr algn="ctr" defTabSz="914225">
              <a:lnSpc>
                <a:spcPct val="90000"/>
              </a:lnSpc>
              <a:spcAft>
                <a:spcPts val="600"/>
              </a:spcAft>
              <a:defRPr/>
            </a:pPr>
            <a:r>
              <a:rPr lang="en-US" sz="1050" dirty="0">
                <a:solidFill>
                  <a:srgbClr val="0078D4"/>
                </a:solidFill>
                <a:latin typeface="Segoe UI"/>
              </a:rPr>
              <a:t>Model</a:t>
            </a:r>
          </a:p>
        </p:txBody>
      </p:sp>
      <p:sp>
        <p:nvSpPr>
          <p:cNvPr id="75" name="Diamond 3">
            <a:extLst>
              <a:ext uri="{FF2B5EF4-FFF2-40B4-BE49-F238E27FC236}">
                <a16:creationId xmlns:a16="http://schemas.microsoft.com/office/drawing/2014/main" id="{59BED6B8-E637-4542-88C4-C688B7867D90}"/>
              </a:ext>
            </a:extLst>
          </p:cNvPr>
          <p:cNvSpPr/>
          <p:nvPr/>
        </p:nvSpPr>
        <p:spPr bwMode="auto">
          <a:xfrm>
            <a:off x="8982110" y="2767743"/>
            <a:ext cx="323873" cy="2410248"/>
          </a:xfrm>
          <a:custGeom>
            <a:avLst/>
            <a:gdLst>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4" fmla="*/ 0 w 594505"/>
              <a:gd name="connsiteY4" fmla="*/ 509452 h 1018903"/>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4" fmla="*/ 91440 w 594505"/>
              <a:gd name="connsiteY4" fmla="*/ 600892 h 1018903"/>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0" fmla="*/ 0 w 297252"/>
              <a:gd name="connsiteY0" fmla="*/ 0 h 1018903"/>
              <a:gd name="connsiteX1" fmla="*/ 297252 w 297252"/>
              <a:gd name="connsiteY1" fmla="*/ 509452 h 1018903"/>
              <a:gd name="connsiteX2" fmla="*/ 0 w 297252"/>
              <a:gd name="connsiteY2" fmla="*/ 1018903 h 1018903"/>
            </a:gdLst>
            <a:ahLst/>
            <a:cxnLst>
              <a:cxn ang="0">
                <a:pos x="connsiteX0" y="connsiteY0"/>
              </a:cxn>
              <a:cxn ang="0">
                <a:pos x="connsiteX1" y="connsiteY1"/>
              </a:cxn>
              <a:cxn ang="0">
                <a:pos x="connsiteX2" y="connsiteY2"/>
              </a:cxn>
            </a:cxnLst>
            <a:rect l="l" t="t" r="r" b="b"/>
            <a:pathLst>
              <a:path w="297252" h="1018903">
                <a:moveTo>
                  <a:pt x="0" y="0"/>
                </a:moveTo>
                <a:lnTo>
                  <a:pt x="297252" y="509452"/>
                </a:lnTo>
                <a:lnTo>
                  <a:pt x="0" y="1018903"/>
                </a:lnTo>
              </a:path>
            </a:pathLst>
          </a:custGeom>
          <a:ln w="12700">
            <a:solidFill>
              <a:schemeClr val="tx2"/>
            </a:solidFill>
            <a:headEnd type="none"/>
            <a:tailEnd type="none"/>
          </a:ln>
        </p:spPr>
        <p:style>
          <a:lnRef idx="1">
            <a:schemeClr val="accent4"/>
          </a:lnRef>
          <a:fillRef idx="0">
            <a:schemeClr val="accent4"/>
          </a:fillRef>
          <a:effectRef idx="0">
            <a:schemeClr val="accent4"/>
          </a:effectRef>
          <a:fontRef idx="minor">
            <a:schemeClr val="tx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7" name="Group 76">
            <a:extLst>
              <a:ext uri="{FF2B5EF4-FFF2-40B4-BE49-F238E27FC236}">
                <a16:creationId xmlns:a16="http://schemas.microsoft.com/office/drawing/2014/main" id="{77B495D5-2B30-4AA1-AA98-F45B619A2F83}"/>
              </a:ext>
            </a:extLst>
          </p:cNvPr>
          <p:cNvGrpSpPr/>
          <p:nvPr/>
        </p:nvGrpSpPr>
        <p:grpSpPr>
          <a:xfrm>
            <a:off x="589045" y="5680087"/>
            <a:ext cx="8659839" cy="667278"/>
            <a:chOff x="837631" y="5844617"/>
            <a:chExt cx="9792001" cy="667372"/>
          </a:xfrm>
        </p:grpSpPr>
        <p:cxnSp>
          <p:nvCxnSpPr>
            <p:cNvPr id="78" name="Connector: Elbow 77">
              <a:extLst>
                <a:ext uri="{FF2B5EF4-FFF2-40B4-BE49-F238E27FC236}">
                  <a16:creationId xmlns:a16="http://schemas.microsoft.com/office/drawing/2014/main" id="{CD9E5583-191B-46A7-89A0-4970E92444FC}"/>
                </a:ext>
              </a:extLst>
            </p:cNvPr>
            <p:cNvCxnSpPr>
              <a:cxnSpLocks/>
            </p:cNvCxnSpPr>
            <p:nvPr/>
          </p:nvCxnSpPr>
          <p:spPr>
            <a:xfrm rot="5400000">
              <a:off x="5727282" y="954966"/>
              <a:ext cx="12700" cy="9792001"/>
            </a:xfrm>
            <a:prstGeom prst="bentConnector3">
              <a:avLst>
                <a:gd name="adj1" fmla="val 2170835"/>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619FF23F-887C-46B1-9898-6C2E0700A7A2}"/>
                </a:ext>
              </a:extLst>
            </p:cNvPr>
            <p:cNvSpPr/>
            <p:nvPr/>
          </p:nvSpPr>
          <p:spPr bwMode="auto">
            <a:xfrm>
              <a:off x="4652842" y="6221910"/>
              <a:ext cx="2161581" cy="290079"/>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2293" fontAlgn="base">
                <a:lnSpc>
                  <a:spcPct val="90000"/>
                </a:lnSpc>
                <a:spcBef>
                  <a:spcPct val="0"/>
                </a:spcBef>
                <a:spcAft>
                  <a:spcPct val="0"/>
                </a:spcAft>
                <a:defRPr/>
              </a:pPr>
              <a:r>
                <a:rPr lang="en-US" sz="1400" dirty="0">
                  <a:solidFill>
                    <a:srgbClr val="0078D4"/>
                  </a:solidFill>
                  <a:latin typeface="Segoe UI Semibold" panose="020B0702040204020203" pitchFamily="34" charset="0"/>
                  <a:ea typeface="Segoe UI" pitchFamily="34" charset="0"/>
                  <a:cs typeface="Segoe UI Semibold" panose="020B0702040204020203" pitchFamily="34" charset="0"/>
                </a:rPr>
                <a:t>Iterate</a:t>
              </a:r>
            </a:p>
          </p:txBody>
        </p:sp>
      </p:grpSp>
      <p:sp>
        <p:nvSpPr>
          <p:cNvPr id="80" name="Rectangle 79">
            <a:extLst>
              <a:ext uri="{FF2B5EF4-FFF2-40B4-BE49-F238E27FC236}">
                <a16:creationId xmlns:a16="http://schemas.microsoft.com/office/drawing/2014/main" id="{6C1DA2B4-1C0E-4041-B2C8-AE1DBE888000}"/>
              </a:ext>
            </a:extLst>
          </p:cNvPr>
          <p:cNvSpPr/>
          <p:nvPr/>
        </p:nvSpPr>
        <p:spPr bwMode="auto">
          <a:xfrm>
            <a:off x="9571195" y="3751822"/>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30%</a:t>
            </a:r>
          </a:p>
        </p:txBody>
      </p:sp>
      <p:sp>
        <p:nvSpPr>
          <p:cNvPr id="83" name="Rectangle 82">
            <a:extLst>
              <a:ext uri="{FF2B5EF4-FFF2-40B4-BE49-F238E27FC236}">
                <a16:creationId xmlns:a16="http://schemas.microsoft.com/office/drawing/2014/main" id="{766313DE-E1C9-40AE-938F-A49589B1BBD4}"/>
              </a:ext>
            </a:extLst>
          </p:cNvPr>
          <p:cNvSpPr/>
          <p:nvPr/>
        </p:nvSpPr>
        <p:spPr bwMode="auto">
          <a:xfrm>
            <a:off x="3085139" y="2805555"/>
            <a:ext cx="2083918" cy="338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32293" fontAlgn="base">
              <a:spcBef>
                <a:spcPct val="0"/>
              </a:spcBef>
              <a:spcAft>
                <a:spcPts val="600"/>
              </a:spcAft>
              <a:defRPr/>
            </a:pPr>
            <a:r>
              <a:rPr lang="en-US" sz="1200" dirty="0">
                <a:solidFill>
                  <a:prstClr val="white"/>
                </a:solidFill>
                <a:latin typeface="Segoe UI Semibold"/>
                <a:ea typeface="Segoe UI" pitchFamily="34" charset="0"/>
                <a:cs typeface="Segoe UI Semibold" panose="020B0702040204020203" pitchFamily="34" charset="0"/>
              </a:rPr>
              <a:t>Gradient Boosted</a:t>
            </a:r>
          </a:p>
        </p:txBody>
      </p:sp>
      <p:sp>
        <p:nvSpPr>
          <p:cNvPr id="84" name="Rectangle 83">
            <a:extLst>
              <a:ext uri="{FF2B5EF4-FFF2-40B4-BE49-F238E27FC236}">
                <a16:creationId xmlns:a16="http://schemas.microsoft.com/office/drawing/2014/main" id="{92192048-1443-47D3-9B5E-3646ED6B16D2}"/>
              </a:ext>
            </a:extLst>
          </p:cNvPr>
          <p:cNvSpPr/>
          <p:nvPr/>
        </p:nvSpPr>
        <p:spPr bwMode="auto">
          <a:xfrm>
            <a:off x="5577550" y="2780243"/>
            <a:ext cx="1669425" cy="17776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cs typeface="Segoe UI Semibold" panose="020B0702040204020203" pitchFamily="34" charset="0"/>
              </a:rPr>
              <a:t>N </a:t>
            </a:r>
            <a:r>
              <a:rPr lang="en-US" sz="1200" dirty="0">
                <a:solidFill>
                  <a:prstClr val="black">
                    <a:lumMod val="50000"/>
                    <a:lumOff val="50000"/>
                  </a:prstClr>
                </a:solidFill>
                <a:latin typeface="Segoe UI"/>
                <a:ea typeface="Segoe UI" pitchFamily="34" charset="0"/>
                <a:cs typeface="Segoe UI Semibold" panose="020B0702040204020203" pitchFamily="34" charset="0"/>
              </a:rPr>
              <a:t>Neighbors</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Weights</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Metric</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P</a:t>
            </a:r>
          </a:p>
          <a:p>
            <a:pPr defTabSz="932293" fontAlgn="base">
              <a:lnSpc>
                <a:spcPct val="150000"/>
              </a:lnSpc>
              <a:spcBef>
                <a:spcPct val="0"/>
              </a:spcBef>
              <a:spcAft>
                <a:spcPts val="600"/>
              </a:spcAft>
              <a:defRPr/>
            </a:pPr>
            <a:r>
              <a:rPr lang="en-US" sz="1200" dirty="0">
                <a:solidFill>
                  <a:prstClr val="black">
                    <a:lumMod val="50000"/>
                    <a:lumOff val="50000"/>
                  </a:prstClr>
                </a:solidFill>
                <a:latin typeface="Segoe UI"/>
                <a:ea typeface="Segoe UI" pitchFamily="34" charset="0"/>
                <a:cs typeface="Segoe UI Semibold" panose="020B0702040204020203" pitchFamily="34" charset="0"/>
              </a:rPr>
              <a:t>ZYX</a:t>
            </a:r>
          </a:p>
        </p:txBody>
      </p:sp>
      <p:grpSp>
        <p:nvGrpSpPr>
          <p:cNvPr id="97" name="Group 96">
            <a:extLst>
              <a:ext uri="{FF2B5EF4-FFF2-40B4-BE49-F238E27FC236}">
                <a16:creationId xmlns:a16="http://schemas.microsoft.com/office/drawing/2014/main" id="{A5076285-431D-44B4-824C-4F8DF6C6B7A4}"/>
              </a:ext>
            </a:extLst>
          </p:cNvPr>
          <p:cNvGrpSpPr/>
          <p:nvPr/>
        </p:nvGrpSpPr>
        <p:grpSpPr>
          <a:xfrm>
            <a:off x="736983" y="2829465"/>
            <a:ext cx="1859308" cy="1349172"/>
            <a:chOff x="887982" y="2979620"/>
            <a:chExt cx="1859572" cy="1349364"/>
          </a:xfrm>
          <a:solidFill>
            <a:schemeClr val="tx2"/>
          </a:solidFill>
        </p:grpSpPr>
        <p:sp>
          <p:nvSpPr>
            <p:cNvPr id="98" name="Rectangle 97">
              <a:extLst>
                <a:ext uri="{FF2B5EF4-FFF2-40B4-BE49-F238E27FC236}">
                  <a16:creationId xmlns:a16="http://schemas.microsoft.com/office/drawing/2014/main" id="{2DB19555-5C4A-423A-81BC-6D0081323C7C}"/>
                </a:ext>
              </a:extLst>
            </p:cNvPr>
            <p:cNvSpPr/>
            <p:nvPr/>
          </p:nvSpPr>
          <p:spPr bwMode="auto">
            <a:xfrm>
              <a:off x="887982" y="2979620"/>
              <a:ext cx="1859572" cy="29918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200" dirty="0">
                  <a:solidFill>
                    <a:prstClr val="white"/>
                  </a:solidFill>
                  <a:latin typeface="Segoe UI Semibold"/>
                  <a:ea typeface="Segoe UI" pitchFamily="34" charset="0"/>
                  <a:cs typeface="Segoe UI Semibold" panose="020B0702040204020203" pitchFamily="34" charset="0"/>
                </a:rPr>
                <a:t>Mileage</a:t>
              </a:r>
            </a:p>
          </p:txBody>
        </p:sp>
        <p:sp>
          <p:nvSpPr>
            <p:cNvPr id="99" name="Rectangle 98">
              <a:extLst>
                <a:ext uri="{FF2B5EF4-FFF2-40B4-BE49-F238E27FC236}">
                  <a16:creationId xmlns:a16="http://schemas.microsoft.com/office/drawing/2014/main" id="{71FE8245-9253-4C95-833E-F8CE7A73D919}"/>
                </a:ext>
              </a:extLst>
            </p:cNvPr>
            <p:cNvSpPr/>
            <p:nvPr/>
          </p:nvSpPr>
          <p:spPr bwMode="auto">
            <a:xfrm>
              <a:off x="887982" y="3679504"/>
              <a:ext cx="1859572" cy="29918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200" dirty="0">
                  <a:solidFill>
                    <a:prstClr val="white"/>
                  </a:solidFill>
                  <a:latin typeface="Segoe UI Semibold"/>
                  <a:ea typeface="Segoe UI" pitchFamily="34" charset="0"/>
                  <a:cs typeface="Segoe UI Semibold" panose="020B0702040204020203" pitchFamily="34" charset="0"/>
                </a:rPr>
                <a:t>Car brand</a:t>
              </a:r>
            </a:p>
          </p:txBody>
        </p:sp>
        <p:sp>
          <p:nvSpPr>
            <p:cNvPr id="103" name="Rectangle 102">
              <a:extLst>
                <a:ext uri="{FF2B5EF4-FFF2-40B4-BE49-F238E27FC236}">
                  <a16:creationId xmlns:a16="http://schemas.microsoft.com/office/drawing/2014/main" id="{A5C9A6E2-03E2-4179-B9E9-43BE2661A750}"/>
                </a:ext>
              </a:extLst>
            </p:cNvPr>
            <p:cNvSpPr/>
            <p:nvPr/>
          </p:nvSpPr>
          <p:spPr bwMode="auto">
            <a:xfrm>
              <a:off x="887982" y="4029800"/>
              <a:ext cx="1859572" cy="29918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200" dirty="0">
                  <a:solidFill>
                    <a:prstClr val="white"/>
                  </a:solidFill>
                  <a:latin typeface="Segoe UI Semibold"/>
                  <a:ea typeface="Segoe UI" pitchFamily="34" charset="0"/>
                  <a:cs typeface="Segoe UI Semibold" panose="020B0702040204020203" pitchFamily="34" charset="0"/>
                </a:rPr>
                <a:t>Year of make</a:t>
              </a:r>
            </a:p>
          </p:txBody>
        </p:sp>
      </p:grpSp>
      <p:grpSp>
        <p:nvGrpSpPr>
          <p:cNvPr id="82" name="Group 81">
            <a:extLst>
              <a:ext uri="{FF2B5EF4-FFF2-40B4-BE49-F238E27FC236}">
                <a16:creationId xmlns:a16="http://schemas.microsoft.com/office/drawing/2014/main" id="{112BEC75-D81D-4186-8772-659189043A0B}"/>
              </a:ext>
            </a:extLst>
          </p:cNvPr>
          <p:cNvGrpSpPr/>
          <p:nvPr/>
        </p:nvGrpSpPr>
        <p:grpSpPr>
          <a:xfrm>
            <a:off x="736983" y="3179358"/>
            <a:ext cx="1859308" cy="999280"/>
            <a:chOff x="887982" y="3329562"/>
            <a:chExt cx="1859572" cy="999422"/>
          </a:xfrm>
          <a:solidFill>
            <a:schemeClr val="tx2"/>
          </a:solidFill>
        </p:grpSpPr>
        <p:sp>
          <p:nvSpPr>
            <p:cNvPr id="87" name="Rectangle 86">
              <a:extLst>
                <a:ext uri="{FF2B5EF4-FFF2-40B4-BE49-F238E27FC236}">
                  <a16:creationId xmlns:a16="http://schemas.microsoft.com/office/drawing/2014/main" id="{893B809B-6138-4491-82C4-842FA4297CF5}"/>
                </a:ext>
              </a:extLst>
            </p:cNvPr>
            <p:cNvSpPr/>
            <p:nvPr/>
          </p:nvSpPr>
          <p:spPr bwMode="auto">
            <a:xfrm>
              <a:off x="887982" y="3679504"/>
              <a:ext cx="1859572" cy="29918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200" dirty="0">
                  <a:solidFill>
                    <a:prstClr val="white"/>
                  </a:solidFill>
                  <a:latin typeface="Segoe UI Semibold"/>
                  <a:ea typeface="Segoe UI" pitchFamily="34" charset="0"/>
                  <a:cs typeface="Segoe UI Semibold" panose="020B0702040204020203" pitchFamily="34" charset="0"/>
                </a:rPr>
                <a:t>Car brand</a:t>
              </a:r>
            </a:p>
          </p:txBody>
        </p:sp>
        <p:sp>
          <p:nvSpPr>
            <p:cNvPr id="88" name="Rectangle 87">
              <a:extLst>
                <a:ext uri="{FF2B5EF4-FFF2-40B4-BE49-F238E27FC236}">
                  <a16:creationId xmlns:a16="http://schemas.microsoft.com/office/drawing/2014/main" id="{F10017AA-64D2-4E65-84D5-C84A8DD03586}"/>
                </a:ext>
              </a:extLst>
            </p:cNvPr>
            <p:cNvSpPr/>
            <p:nvPr/>
          </p:nvSpPr>
          <p:spPr bwMode="auto">
            <a:xfrm>
              <a:off x="887982" y="4029800"/>
              <a:ext cx="1859572" cy="29918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200" dirty="0">
                  <a:solidFill>
                    <a:prstClr val="white"/>
                  </a:solidFill>
                  <a:latin typeface="Segoe UI Semibold"/>
                  <a:ea typeface="Segoe UI" pitchFamily="34" charset="0"/>
                  <a:cs typeface="Segoe UI Semibold" panose="020B0702040204020203" pitchFamily="34" charset="0"/>
                </a:rPr>
                <a:t>Year of make</a:t>
              </a:r>
            </a:p>
          </p:txBody>
        </p:sp>
        <p:sp>
          <p:nvSpPr>
            <p:cNvPr id="89" name="Rectangle 88">
              <a:extLst>
                <a:ext uri="{FF2B5EF4-FFF2-40B4-BE49-F238E27FC236}">
                  <a16:creationId xmlns:a16="http://schemas.microsoft.com/office/drawing/2014/main" id="{EF5445C5-73C5-489C-9D10-B4969B450FE9}"/>
                </a:ext>
              </a:extLst>
            </p:cNvPr>
            <p:cNvSpPr/>
            <p:nvPr/>
          </p:nvSpPr>
          <p:spPr bwMode="auto">
            <a:xfrm>
              <a:off x="887982" y="3329562"/>
              <a:ext cx="1859572" cy="29918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r>
                <a:rPr lang="en-US" sz="1200" dirty="0">
                  <a:solidFill>
                    <a:prstClr val="white"/>
                  </a:solidFill>
                  <a:latin typeface="Segoe UI Semibold"/>
                  <a:ea typeface="Segoe UI" pitchFamily="34" charset="0"/>
                  <a:cs typeface="Segoe UI Semibold" panose="020B0702040204020203" pitchFamily="34" charset="0"/>
                </a:rPr>
                <a:t>Condition</a:t>
              </a:r>
            </a:p>
          </p:txBody>
        </p:sp>
      </p:grpSp>
      <p:grpSp>
        <p:nvGrpSpPr>
          <p:cNvPr id="81" name="Group 80">
            <a:extLst>
              <a:ext uri="{FF2B5EF4-FFF2-40B4-BE49-F238E27FC236}">
                <a16:creationId xmlns:a16="http://schemas.microsoft.com/office/drawing/2014/main" id="{ACF85DC9-5BD9-4A30-A0F4-9AD7F813FBBF}"/>
              </a:ext>
            </a:extLst>
          </p:cNvPr>
          <p:cNvGrpSpPr/>
          <p:nvPr/>
        </p:nvGrpSpPr>
        <p:grpSpPr>
          <a:xfrm>
            <a:off x="7294889" y="4281249"/>
            <a:ext cx="1450408" cy="146981"/>
            <a:chOff x="8120217" y="3558128"/>
            <a:chExt cx="1940664" cy="147002"/>
          </a:xfrm>
        </p:grpSpPr>
        <p:cxnSp>
          <p:nvCxnSpPr>
            <p:cNvPr id="86" name="Straight Connector 85">
              <a:extLst>
                <a:ext uri="{FF2B5EF4-FFF2-40B4-BE49-F238E27FC236}">
                  <a16:creationId xmlns:a16="http://schemas.microsoft.com/office/drawing/2014/main" id="{FD831044-E06F-46BE-B791-C4588AA8B0FD}"/>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673CF05-855A-42F6-B8B4-6815B4183A86}"/>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70EB13C6-CB43-4DFB-ACBA-BA73ADB8BA5A}"/>
                </a:ext>
              </a:extLst>
            </p:cNvPr>
            <p:cNvGrpSpPr/>
            <p:nvPr/>
          </p:nvGrpSpPr>
          <p:grpSpPr>
            <a:xfrm>
              <a:off x="8335846" y="3595364"/>
              <a:ext cx="1509402" cy="109766"/>
              <a:chOff x="8335846" y="3502450"/>
              <a:chExt cx="1509402" cy="202679"/>
            </a:xfrm>
          </p:grpSpPr>
          <p:cxnSp>
            <p:nvCxnSpPr>
              <p:cNvPr id="92" name="Straight Connector 91">
                <a:extLst>
                  <a:ext uri="{FF2B5EF4-FFF2-40B4-BE49-F238E27FC236}">
                    <a16:creationId xmlns:a16="http://schemas.microsoft.com/office/drawing/2014/main" id="{36177D08-0A16-4664-BCEF-F8466BAA5189}"/>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8327A26-4063-4476-A929-43C18A757171}"/>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135E53D-F0C8-4E22-A844-588BEFBD2306}"/>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87D8D64-1156-4C04-AC90-9AFA7DFFD56F}"/>
                  </a:ext>
                </a:extLst>
              </p:cNvPr>
              <p:cNvCxnSpPr>
                <a:cxnSpLocks/>
              </p:cNvCxnSpPr>
              <p:nvPr/>
            </p:nvCxnSpPr>
            <p:spPr>
              <a:xfrm flipV="1">
                <a:off x="8982733" y="3502450"/>
                <a:ext cx="0" cy="20267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925A22-FA2D-4017-A757-00855BF459B8}"/>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F5EC524-7BB5-43E7-8A12-AB79994538B1}"/>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4FFD033-D313-436C-B4DD-4B40BA2517DF}"/>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6C3F520-E24D-45F8-8BA0-3C8FC04BB182}"/>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104" name="Isosceles Triangle 103">
            <a:extLst>
              <a:ext uri="{FF2B5EF4-FFF2-40B4-BE49-F238E27FC236}">
                <a16:creationId xmlns:a16="http://schemas.microsoft.com/office/drawing/2014/main" id="{6445037D-370B-4B1F-84C2-A80D4B35AC29}"/>
              </a:ext>
            </a:extLst>
          </p:cNvPr>
          <p:cNvSpPr/>
          <p:nvPr/>
        </p:nvSpPr>
        <p:spPr bwMode="auto">
          <a:xfrm>
            <a:off x="8193254" y="4336801"/>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05" name="Group 104">
            <a:extLst>
              <a:ext uri="{FF2B5EF4-FFF2-40B4-BE49-F238E27FC236}">
                <a16:creationId xmlns:a16="http://schemas.microsoft.com/office/drawing/2014/main" id="{6C391238-5F66-4C8A-A304-CCDA94D8567D}"/>
              </a:ext>
            </a:extLst>
          </p:cNvPr>
          <p:cNvGrpSpPr/>
          <p:nvPr/>
        </p:nvGrpSpPr>
        <p:grpSpPr>
          <a:xfrm>
            <a:off x="9347929" y="1743237"/>
            <a:ext cx="2808891" cy="3976883"/>
            <a:chOff x="9351516" y="1586752"/>
            <a:chExt cx="2809289" cy="4133694"/>
          </a:xfrm>
        </p:grpSpPr>
        <p:sp>
          <p:nvSpPr>
            <p:cNvPr id="106" name="Rectangle 105">
              <a:extLst>
                <a:ext uri="{FF2B5EF4-FFF2-40B4-BE49-F238E27FC236}">
                  <a16:creationId xmlns:a16="http://schemas.microsoft.com/office/drawing/2014/main" id="{5D4D48D9-5A7A-4EB7-896A-2AA61BE32CEE}"/>
                </a:ext>
              </a:extLst>
            </p:cNvPr>
            <p:cNvSpPr/>
            <p:nvPr/>
          </p:nvSpPr>
          <p:spPr bwMode="auto">
            <a:xfrm>
              <a:off x="9615066" y="1756590"/>
              <a:ext cx="2298048" cy="324332"/>
            </a:xfrm>
            <a:prstGeom prst="rect">
              <a:avLst/>
            </a:prstGeom>
            <a:solidFill>
              <a:schemeClr val="bg1"/>
            </a:solidFill>
          </p:spPr>
          <p:txBody>
            <a:bodyPr wrap="square">
              <a:spAutoFit/>
            </a:bodyPr>
            <a:lstStyle/>
            <a:p>
              <a:pPr algn="ctr" defTabSz="914225">
                <a:defRPr/>
              </a:pPr>
              <a:r>
                <a:rPr lang="en-US" sz="1400" dirty="0">
                  <a:solidFill>
                    <a:srgbClr val="0078D4"/>
                  </a:solidFill>
                  <a:latin typeface="Segoe UI Semibold"/>
                </a:rPr>
                <a:t>Track</a:t>
              </a:r>
            </a:p>
          </p:txBody>
        </p:sp>
        <p:sp>
          <p:nvSpPr>
            <p:cNvPr id="107" name="Isosceles Triangle 31">
              <a:extLst>
                <a:ext uri="{FF2B5EF4-FFF2-40B4-BE49-F238E27FC236}">
                  <a16:creationId xmlns:a16="http://schemas.microsoft.com/office/drawing/2014/main" id="{9B155A72-72D4-4E6F-BBCB-2606C125CBB3}"/>
                </a:ext>
              </a:extLst>
            </p:cNvPr>
            <p:cNvSpPr/>
            <p:nvPr/>
          </p:nvSpPr>
          <p:spPr>
            <a:xfrm>
              <a:off x="9351516" y="1586752"/>
              <a:ext cx="2809289" cy="551139"/>
            </a:xfrm>
            <a:custGeom>
              <a:avLst/>
              <a:gdLst>
                <a:gd name="connsiteX0" fmla="*/ 0 w 3934939"/>
                <a:gd name="connsiteY0" fmla="*/ 384890 h 384890"/>
                <a:gd name="connsiteX1" fmla="*/ 1967470 w 3934939"/>
                <a:gd name="connsiteY1" fmla="*/ 0 h 384890"/>
                <a:gd name="connsiteX2" fmla="*/ 3934939 w 3934939"/>
                <a:gd name="connsiteY2" fmla="*/ 384890 h 384890"/>
                <a:gd name="connsiteX3" fmla="*/ 0 w 3934939"/>
                <a:gd name="connsiteY3" fmla="*/ 384890 h 384890"/>
                <a:gd name="connsiteX0" fmla="*/ 0 w 3934939"/>
                <a:gd name="connsiteY0" fmla="*/ 384890 h 469590"/>
                <a:gd name="connsiteX1" fmla="*/ 1967470 w 3934939"/>
                <a:gd name="connsiteY1" fmla="*/ 0 h 469590"/>
                <a:gd name="connsiteX2" fmla="*/ 3934939 w 3934939"/>
                <a:gd name="connsiteY2" fmla="*/ 384890 h 469590"/>
                <a:gd name="connsiteX3" fmla="*/ 2070893 w 3934939"/>
                <a:gd name="connsiteY3" fmla="*/ 469590 h 469590"/>
                <a:gd name="connsiteX4" fmla="*/ 0 w 3934939"/>
                <a:gd name="connsiteY4" fmla="*/ 384890 h 469590"/>
                <a:gd name="connsiteX0" fmla="*/ 2070893 w 3934939"/>
                <a:gd name="connsiteY0" fmla="*/ 469590 h 561030"/>
                <a:gd name="connsiteX1" fmla="*/ 0 w 3934939"/>
                <a:gd name="connsiteY1" fmla="*/ 384890 h 561030"/>
                <a:gd name="connsiteX2" fmla="*/ 1967470 w 3934939"/>
                <a:gd name="connsiteY2" fmla="*/ 0 h 561030"/>
                <a:gd name="connsiteX3" fmla="*/ 3934939 w 3934939"/>
                <a:gd name="connsiteY3" fmla="*/ 384890 h 561030"/>
                <a:gd name="connsiteX4" fmla="*/ 2162333 w 3934939"/>
                <a:gd name="connsiteY4" fmla="*/ 561030 h 561030"/>
                <a:gd name="connsiteX0" fmla="*/ 0 w 3934939"/>
                <a:gd name="connsiteY0" fmla="*/ 384890 h 561030"/>
                <a:gd name="connsiteX1" fmla="*/ 1967470 w 3934939"/>
                <a:gd name="connsiteY1" fmla="*/ 0 h 561030"/>
                <a:gd name="connsiteX2" fmla="*/ 3934939 w 3934939"/>
                <a:gd name="connsiteY2" fmla="*/ 384890 h 561030"/>
                <a:gd name="connsiteX3" fmla="*/ 2162333 w 3934939"/>
                <a:gd name="connsiteY3" fmla="*/ 561030 h 561030"/>
                <a:gd name="connsiteX0" fmla="*/ 0 w 3934939"/>
                <a:gd name="connsiteY0" fmla="*/ 384890 h 384890"/>
                <a:gd name="connsiteX1" fmla="*/ 1967470 w 3934939"/>
                <a:gd name="connsiteY1" fmla="*/ 0 h 384890"/>
                <a:gd name="connsiteX2" fmla="*/ 3934939 w 3934939"/>
                <a:gd name="connsiteY2" fmla="*/ 384890 h 384890"/>
              </a:gdLst>
              <a:ahLst/>
              <a:cxnLst>
                <a:cxn ang="0">
                  <a:pos x="connsiteX0" y="connsiteY0"/>
                </a:cxn>
                <a:cxn ang="0">
                  <a:pos x="connsiteX1" y="connsiteY1"/>
                </a:cxn>
                <a:cxn ang="0">
                  <a:pos x="connsiteX2" y="connsiteY2"/>
                </a:cxn>
              </a:cxnLst>
              <a:rect l="l" t="t" r="r" b="b"/>
              <a:pathLst>
                <a:path w="3934939" h="384890">
                  <a:moveTo>
                    <a:pt x="0" y="384890"/>
                  </a:moveTo>
                  <a:lnTo>
                    <a:pt x="1967470" y="0"/>
                  </a:lnTo>
                  <a:lnTo>
                    <a:pt x="3934939" y="38489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sp>
          <p:nvSpPr>
            <p:cNvPr id="108" name="Rectangle 5">
              <a:extLst>
                <a:ext uri="{FF2B5EF4-FFF2-40B4-BE49-F238E27FC236}">
                  <a16:creationId xmlns:a16="http://schemas.microsoft.com/office/drawing/2014/main" id="{FA011F11-7DEF-420F-9BFE-D4EEF17942EB}"/>
                </a:ext>
              </a:extLst>
            </p:cNvPr>
            <p:cNvSpPr/>
            <p:nvPr/>
          </p:nvSpPr>
          <p:spPr bwMode="auto">
            <a:xfrm>
              <a:off x="9457198" y="2113387"/>
              <a:ext cx="2609823" cy="3607059"/>
            </a:xfrm>
            <a:custGeom>
              <a:avLst/>
              <a:gdLst>
                <a:gd name="connsiteX0" fmla="*/ 0 w 1703540"/>
                <a:gd name="connsiteY0" fmla="*/ 0 h 1703540"/>
                <a:gd name="connsiteX1" fmla="*/ 1703540 w 1703540"/>
                <a:gd name="connsiteY1" fmla="*/ 0 h 1703540"/>
                <a:gd name="connsiteX2" fmla="*/ 1703540 w 1703540"/>
                <a:gd name="connsiteY2" fmla="*/ 1703540 h 1703540"/>
                <a:gd name="connsiteX3" fmla="*/ 0 w 1703540"/>
                <a:gd name="connsiteY3" fmla="*/ 1703540 h 1703540"/>
                <a:gd name="connsiteX4" fmla="*/ 0 w 1703540"/>
                <a:gd name="connsiteY4" fmla="*/ 0 h 1703540"/>
                <a:gd name="connsiteX0" fmla="*/ 1703540 w 1703540"/>
                <a:gd name="connsiteY0" fmla="*/ 0 h 1703540"/>
                <a:gd name="connsiteX1" fmla="*/ 1703540 w 1703540"/>
                <a:gd name="connsiteY1" fmla="*/ 1703540 h 1703540"/>
                <a:gd name="connsiteX2" fmla="*/ 0 w 1703540"/>
                <a:gd name="connsiteY2" fmla="*/ 1703540 h 1703540"/>
                <a:gd name="connsiteX3" fmla="*/ 91440 w 1703540"/>
                <a:gd name="connsiteY3" fmla="*/ 91440 h 1703540"/>
                <a:gd name="connsiteX0" fmla="*/ 1715339 w 1715339"/>
                <a:gd name="connsiteY0" fmla="*/ 0 h 1703540"/>
                <a:gd name="connsiteX1" fmla="*/ 1715339 w 1715339"/>
                <a:gd name="connsiteY1" fmla="*/ 1703540 h 1703540"/>
                <a:gd name="connsiteX2" fmla="*/ 11799 w 1715339"/>
                <a:gd name="connsiteY2" fmla="*/ 1703540 h 1703540"/>
                <a:gd name="connsiteX3" fmla="*/ 0 w 1715339"/>
                <a:gd name="connsiteY3" fmla="*/ 91440 h 1703540"/>
                <a:gd name="connsiteX0" fmla="*/ 1707965 w 1707965"/>
                <a:gd name="connsiteY0" fmla="*/ 0 h 1703540"/>
                <a:gd name="connsiteX1" fmla="*/ 1707965 w 1707965"/>
                <a:gd name="connsiteY1" fmla="*/ 1703540 h 1703540"/>
                <a:gd name="connsiteX2" fmla="*/ 4425 w 1707965"/>
                <a:gd name="connsiteY2" fmla="*/ 1703540 h 1703540"/>
                <a:gd name="connsiteX3" fmla="*/ 0 w 1707965"/>
                <a:gd name="connsiteY3" fmla="*/ 32447 h 1703540"/>
                <a:gd name="connsiteX0" fmla="*/ 1715339 w 1715339"/>
                <a:gd name="connsiteY0" fmla="*/ 19172 h 1722712"/>
                <a:gd name="connsiteX1" fmla="*/ 1715339 w 1715339"/>
                <a:gd name="connsiteY1" fmla="*/ 1722712 h 1722712"/>
                <a:gd name="connsiteX2" fmla="*/ 11799 w 1715339"/>
                <a:gd name="connsiteY2" fmla="*/ 1722712 h 1722712"/>
                <a:gd name="connsiteX3" fmla="*/ 0 w 1715339"/>
                <a:gd name="connsiteY3" fmla="*/ 0 h 1722712"/>
                <a:gd name="connsiteX0" fmla="*/ 1707965 w 1707965"/>
                <a:gd name="connsiteY0" fmla="*/ 0 h 1703540"/>
                <a:gd name="connsiteX1" fmla="*/ 1707965 w 1707965"/>
                <a:gd name="connsiteY1" fmla="*/ 1703540 h 1703540"/>
                <a:gd name="connsiteX2" fmla="*/ 4425 w 1707965"/>
                <a:gd name="connsiteY2" fmla="*/ 1703540 h 1703540"/>
                <a:gd name="connsiteX3" fmla="*/ 0 w 1707965"/>
                <a:gd name="connsiteY3" fmla="*/ 10325 h 1703540"/>
                <a:gd name="connsiteX0" fmla="*/ 1703540 w 1703540"/>
                <a:gd name="connsiteY0" fmla="*/ 5816 h 1709356"/>
                <a:gd name="connsiteX1" fmla="*/ 1703540 w 1703540"/>
                <a:gd name="connsiteY1" fmla="*/ 1709356 h 1709356"/>
                <a:gd name="connsiteX2" fmla="*/ 0 w 1703540"/>
                <a:gd name="connsiteY2" fmla="*/ 1709356 h 1709356"/>
                <a:gd name="connsiteX3" fmla="*/ 706 w 1703540"/>
                <a:gd name="connsiteY3" fmla="*/ 0 h 1709356"/>
              </a:gdLst>
              <a:ahLst/>
              <a:cxnLst>
                <a:cxn ang="0">
                  <a:pos x="connsiteX0" y="connsiteY0"/>
                </a:cxn>
                <a:cxn ang="0">
                  <a:pos x="connsiteX1" y="connsiteY1"/>
                </a:cxn>
                <a:cxn ang="0">
                  <a:pos x="connsiteX2" y="connsiteY2"/>
                </a:cxn>
                <a:cxn ang="0">
                  <a:pos x="connsiteX3" y="connsiteY3"/>
                </a:cxn>
              </a:cxnLst>
              <a:rect l="l" t="t" r="r" b="b"/>
              <a:pathLst>
                <a:path w="1703540" h="1709356">
                  <a:moveTo>
                    <a:pt x="1703540" y="5816"/>
                  </a:moveTo>
                  <a:lnTo>
                    <a:pt x="1703540" y="1709356"/>
                  </a:lnTo>
                  <a:lnTo>
                    <a:pt x="0" y="1709356"/>
                  </a:lnTo>
                  <a:cubicBezTo>
                    <a:pt x="0" y="1141509"/>
                    <a:pt x="706" y="0"/>
                    <a:pt x="706" y="0"/>
                  </a:cubicBez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225"/>
              <a:endParaRPr lang="en-US" dirty="0" err="1">
                <a:solidFill>
                  <a:prstClr val="white"/>
                </a:solidFill>
                <a:latin typeface="Segoe UI"/>
              </a:endParaRPr>
            </a:p>
          </p:txBody>
        </p:sp>
      </p:grpSp>
      <p:sp>
        <p:nvSpPr>
          <p:cNvPr id="110" name="Title 2">
            <a:extLst>
              <a:ext uri="{FF2B5EF4-FFF2-40B4-BE49-F238E27FC236}">
                <a16:creationId xmlns:a16="http://schemas.microsoft.com/office/drawing/2014/main" id="{2A3300AA-C68C-4791-9919-C2EF9113C4F1}"/>
              </a:ext>
            </a:extLst>
          </p:cNvPr>
          <p:cNvSpPr>
            <a:spLocks noGrp="1"/>
          </p:cNvSpPr>
          <p:nvPr>
            <p:ph type="title"/>
          </p:nvPr>
        </p:nvSpPr>
        <p:spPr>
          <a:xfrm>
            <a:off x="426424" y="302995"/>
            <a:ext cx="11354135" cy="757914"/>
          </a:xfrm>
        </p:spPr>
        <p:txBody>
          <a:bodyPr/>
          <a:lstStyle/>
          <a:p>
            <a:r>
              <a:rPr lang="en-US" sz="3725" dirty="0"/>
              <a:t>Model creation is typically a time consuming process</a:t>
            </a:r>
          </a:p>
        </p:txBody>
      </p:sp>
    </p:spTree>
    <p:extLst>
      <p:ext uri="{BB962C8B-B14F-4D97-AF65-F5344CB8AC3E}">
        <p14:creationId xmlns:p14="http://schemas.microsoft.com/office/powerpoint/2010/main" val="260194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1000"/>
                                        <p:tgtEl>
                                          <p:spTgt spid="77"/>
                                        </p:tgtEl>
                                      </p:cBhvr>
                                    </p:animEffect>
                                  </p:childTnLst>
                                </p:cTn>
                              </p:par>
                              <p:par>
                                <p:cTn id="8" presetID="42" presetClass="path" presetSubtype="0" accel="50000" decel="50000" fill="hold" grpId="0" nodeType="withEffect">
                                  <p:stCondLst>
                                    <p:cond delay="0"/>
                                  </p:stCondLst>
                                  <p:childTnLst>
                                    <p:animMotion origin="layout" path="M 1.04167E-6 4.44444E-6 L 0.14284 -0.20348 " pathEditMode="relative" rAng="0" ptsTypes="AA">
                                      <p:cBhvr>
                                        <p:cTn id="9" dur="750" fill="hold"/>
                                        <p:tgtEl>
                                          <p:spTgt spid="80"/>
                                        </p:tgtEl>
                                        <p:attrNameLst>
                                          <p:attrName>ppt_x</p:attrName>
                                          <p:attrName>ppt_y</p:attrName>
                                        </p:attrNameLst>
                                      </p:cBhvr>
                                      <p:rCtr x="7135" y="-10185"/>
                                    </p:animMotion>
                                  </p:childTnLst>
                                </p:cTn>
                              </p:par>
                              <p:par>
                                <p:cTn id="10" presetID="1" presetClass="entr" presetSubtype="0" fill="hold" nodeType="withEffect">
                                  <p:stCondLst>
                                    <p:cond delay="0"/>
                                  </p:stCondLst>
                                  <p:childTnLst>
                                    <p:set>
                                      <p:cBhvr>
                                        <p:cTn id="11" dur="1" fill="hold">
                                          <p:stCondLst>
                                            <p:cond delay="0"/>
                                          </p:stCondLst>
                                        </p:cTn>
                                        <p:tgtEl>
                                          <p:spTgt spid="105"/>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nodeType="afterEffect">
                                  <p:stCondLst>
                                    <p:cond delay="25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175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xit" presetSubtype="1" fill="hold" grpId="0" nodeType="withEffect">
                                  <p:stCondLst>
                                    <p:cond delay="0"/>
                                  </p:stCondLst>
                                  <p:childTnLst>
                                    <p:animEffect transition="out" filter="wipe(up)">
                                      <p:cBhvr>
                                        <p:cTn id="21" dur="500"/>
                                        <p:tgtEl>
                                          <p:spTgt spid="83"/>
                                        </p:tgtEl>
                                      </p:cBhvr>
                                    </p:animEffect>
                                    <p:set>
                                      <p:cBhvr>
                                        <p:cTn id="22" dur="1" fill="hold">
                                          <p:stCondLst>
                                            <p:cond delay="499"/>
                                          </p:stCondLst>
                                        </p:cTn>
                                        <p:tgtEl>
                                          <p:spTgt spid="83"/>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par>
                                <p:cTn id="26" presetID="10" presetClass="exit" presetSubtype="0" fill="hold" grpId="0" nodeType="with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par>
                          <p:cTn id="29" fill="hold">
                            <p:stCondLst>
                              <p:cond delay="2250"/>
                            </p:stCondLst>
                            <p:childTnLst>
                              <p:par>
                                <p:cTn id="30" presetID="63" presetClass="path" presetSubtype="0" accel="24000" decel="50000" fill="hold" grpId="0" nodeType="afterEffect">
                                  <p:stCondLst>
                                    <p:cond delay="0"/>
                                  </p:stCondLst>
                                  <p:childTnLst>
                                    <p:animMotion origin="layout" path="M 4.58333E-6 3.7037E-6 L -0.05287 3.7037E-6 " pathEditMode="relative" rAng="0" ptsTypes="AA">
                                      <p:cBhvr>
                                        <p:cTn id="31" dur="750" fill="hold"/>
                                        <p:tgtEl>
                                          <p:spTgt spid="66"/>
                                        </p:tgtEl>
                                        <p:attrNameLst>
                                          <p:attrName>ppt_x</p:attrName>
                                          <p:attrName>ppt_y</p:attrName>
                                        </p:attrNameLst>
                                      </p:cBhvr>
                                      <p:rCtr x="-2643" y="0"/>
                                    </p:animMotion>
                                  </p:childTnLst>
                                </p:cTn>
                              </p:par>
                              <p:par>
                                <p:cTn id="32" presetID="63" presetClass="path" presetSubtype="0" accel="24000" decel="50000" fill="hold" grpId="0" nodeType="withEffect">
                                  <p:stCondLst>
                                    <p:cond delay="0"/>
                                  </p:stCondLst>
                                  <p:childTnLst>
                                    <p:animMotion origin="layout" path="M -1.25E-6 -3.33333E-6 L 0.07904 -3.33333E-6 " pathEditMode="relative" rAng="0" ptsTypes="AA">
                                      <p:cBhvr>
                                        <p:cTn id="33" dur="750" fill="hold"/>
                                        <p:tgtEl>
                                          <p:spTgt spid="67"/>
                                        </p:tgtEl>
                                        <p:attrNameLst>
                                          <p:attrName>ppt_x</p:attrName>
                                          <p:attrName>ppt_y</p:attrName>
                                        </p:attrNameLst>
                                      </p:cBhvr>
                                      <p:rCtr x="3945" y="0"/>
                                    </p:animMotion>
                                  </p:childTnLst>
                                </p:cTn>
                              </p:par>
                              <p:par>
                                <p:cTn id="34" presetID="63" presetClass="path" presetSubtype="0" accel="50000" decel="50000" fill="hold" grpId="0" nodeType="withEffect">
                                  <p:stCondLst>
                                    <p:cond delay="0"/>
                                  </p:stCondLst>
                                  <p:childTnLst>
                                    <p:animMotion origin="layout" path="M -1.04167E-6 -3.7037E-7 L 0.0138 -3.7037E-7 " pathEditMode="relative" rAng="0" ptsTypes="AA">
                                      <p:cBhvr>
                                        <p:cTn id="35" dur="750" fill="hold"/>
                                        <p:tgtEl>
                                          <p:spTgt spid="68"/>
                                        </p:tgtEl>
                                        <p:attrNameLst>
                                          <p:attrName>ppt_x</p:attrName>
                                          <p:attrName>ppt_y</p:attrName>
                                        </p:attrNameLst>
                                      </p:cBhvr>
                                      <p:rCtr x="690" y="0"/>
                                    </p:animMotion>
                                  </p:childTnLst>
                                </p:cTn>
                              </p:par>
                              <p:par>
                                <p:cTn id="36" presetID="63" presetClass="path" presetSubtype="0" accel="24000" decel="50000" fill="hold" grpId="0" nodeType="withEffect">
                                  <p:stCondLst>
                                    <p:cond delay="0"/>
                                  </p:stCondLst>
                                  <p:childTnLst>
                                    <p:animMotion origin="layout" path="M 1.25E-6 2.59259E-6 L 0.06667 2.59259E-6 " pathEditMode="relative" rAng="0" ptsTypes="AA">
                                      <p:cBhvr>
                                        <p:cTn id="37" dur="750" fill="hold"/>
                                        <p:tgtEl>
                                          <p:spTgt spid="69"/>
                                        </p:tgtEl>
                                        <p:attrNameLst>
                                          <p:attrName>ppt_x</p:attrName>
                                          <p:attrName>ppt_y</p:attrName>
                                        </p:attrNameLst>
                                      </p:cBhvr>
                                      <p:rCtr x="3333" y="0"/>
                                    </p:animMotion>
                                  </p:childTnLst>
                                </p:cTn>
                              </p:par>
                              <p:par>
                                <p:cTn id="38" presetID="63" presetClass="path" presetSubtype="0" accel="24000" decel="50000" fill="hold" grpId="0" nodeType="withEffect">
                                  <p:stCondLst>
                                    <p:cond delay="0"/>
                                  </p:stCondLst>
                                  <p:childTnLst>
                                    <p:animMotion origin="layout" path="M -4.16667E-6 -3.7037E-7 L 0.02709 -3.7037E-7 " pathEditMode="relative" rAng="0" ptsTypes="AA">
                                      <p:cBhvr>
                                        <p:cTn id="39" dur="750" fill="hold"/>
                                        <p:tgtEl>
                                          <p:spTgt spid="104"/>
                                        </p:tgtEl>
                                        <p:attrNameLst>
                                          <p:attrName>ppt_x</p:attrName>
                                          <p:attrName>ppt_y</p:attrName>
                                        </p:attrNameLst>
                                      </p:cBhvr>
                                      <p:rCtr x="1354" y="0"/>
                                    </p:animMotion>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left)">
                                      <p:cBhvr>
                                        <p:cTn id="4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66" grpId="0" animBg="1"/>
      <p:bldP spid="67" grpId="0" animBg="1"/>
      <p:bldP spid="68" grpId="0" animBg="1"/>
      <p:bldP spid="69" grpId="0" animBg="1"/>
      <p:bldP spid="73" grpId="0" animBg="1"/>
      <p:bldP spid="74" grpId="0"/>
      <p:bldP spid="80" grpId="0" animBg="1"/>
      <p:bldP spid="83" grpId="0" animBg="1"/>
      <p:bldP spid="84" grpId="0"/>
      <p:bldP spid="10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1723F3D2-CF5C-4E0F-B5F8-9554765B6632}"/>
              </a:ext>
            </a:extLst>
          </p:cNvPr>
          <p:cNvGrpSpPr/>
          <p:nvPr/>
        </p:nvGrpSpPr>
        <p:grpSpPr>
          <a:xfrm>
            <a:off x="9347929" y="1743237"/>
            <a:ext cx="2808891" cy="3976883"/>
            <a:chOff x="9351516" y="1586752"/>
            <a:chExt cx="2809289" cy="4133694"/>
          </a:xfrm>
        </p:grpSpPr>
        <p:sp>
          <p:nvSpPr>
            <p:cNvPr id="102" name="Rectangle 101">
              <a:extLst>
                <a:ext uri="{FF2B5EF4-FFF2-40B4-BE49-F238E27FC236}">
                  <a16:creationId xmlns:a16="http://schemas.microsoft.com/office/drawing/2014/main" id="{1DC305BE-7241-4195-A554-7A2500E5064F}"/>
                </a:ext>
              </a:extLst>
            </p:cNvPr>
            <p:cNvSpPr/>
            <p:nvPr/>
          </p:nvSpPr>
          <p:spPr bwMode="auto">
            <a:xfrm>
              <a:off x="9615066" y="1756590"/>
              <a:ext cx="2298048" cy="324332"/>
            </a:xfrm>
            <a:prstGeom prst="rect">
              <a:avLst/>
            </a:prstGeom>
            <a:solidFill>
              <a:schemeClr val="bg1"/>
            </a:solidFill>
          </p:spPr>
          <p:txBody>
            <a:bodyPr wrap="square">
              <a:spAutoFit/>
            </a:bodyPr>
            <a:lstStyle/>
            <a:p>
              <a:pPr algn="ctr" defTabSz="914225">
                <a:defRPr/>
              </a:pPr>
              <a:r>
                <a:rPr lang="en-US" sz="1400" dirty="0">
                  <a:solidFill>
                    <a:srgbClr val="0078D4"/>
                  </a:solidFill>
                  <a:latin typeface="Segoe UI Semibold"/>
                </a:rPr>
                <a:t>Track</a:t>
              </a:r>
            </a:p>
          </p:txBody>
        </p:sp>
        <p:sp>
          <p:nvSpPr>
            <p:cNvPr id="103" name="Isosceles Triangle 31">
              <a:extLst>
                <a:ext uri="{FF2B5EF4-FFF2-40B4-BE49-F238E27FC236}">
                  <a16:creationId xmlns:a16="http://schemas.microsoft.com/office/drawing/2014/main" id="{63F6F932-A16A-49F2-ADC7-512149872DD7}"/>
                </a:ext>
              </a:extLst>
            </p:cNvPr>
            <p:cNvSpPr/>
            <p:nvPr/>
          </p:nvSpPr>
          <p:spPr>
            <a:xfrm>
              <a:off x="9351516" y="1586752"/>
              <a:ext cx="2809289" cy="551139"/>
            </a:xfrm>
            <a:custGeom>
              <a:avLst/>
              <a:gdLst>
                <a:gd name="connsiteX0" fmla="*/ 0 w 3934939"/>
                <a:gd name="connsiteY0" fmla="*/ 384890 h 384890"/>
                <a:gd name="connsiteX1" fmla="*/ 1967470 w 3934939"/>
                <a:gd name="connsiteY1" fmla="*/ 0 h 384890"/>
                <a:gd name="connsiteX2" fmla="*/ 3934939 w 3934939"/>
                <a:gd name="connsiteY2" fmla="*/ 384890 h 384890"/>
                <a:gd name="connsiteX3" fmla="*/ 0 w 3934939"/>
                <a:gd name="connsiteY3" fmla="*/ 384890 h 384890"/>
                <a:gd name="connsiteX0" fmla="*/ 0 w 3934939"/>
                <a:gd name="connsiteY0" fmla="*/ 384890 h 469590"/>
                <a:gd name="connsiteX1" fmla="*/ 1967470 w 3934939"/>
                <a:gd name="connsiteY1" fmla="*/ 0 h 469590"/>
                <a:gd name="connsiteX2" fmla="*/ 3934939 w 3934939"/>
                <a:gd name="connsiteY2" fmla="*/ 384890 h 469590"/>
                <a:gd name="connsiteX3" fmla="*/ 2070893 w 3934939"/>
                <a:gd name="connsiteY3" fmla="*/ 469590 h 469590"/>
                <a:gd name="connsiteX4" fmla="*/ 0 w 3934939"/>
                <a:gd name="connsiteY4" fmla="*/ 384890 h 469590"/>
                <a:gd name="connsiteX0" fmla="*/ 2070893 w 3934939"/>
                <a:gd name="connsiteY0" fmla="*/ 469590 h 561030"/>
                <a:gd name="connsiteX1" fmla="*/ 0 w 3934939"/>
                <a:gd name="connsiteY1" fmla="*/ 384890 h 561030"/>
                <a:gd name="connsiteX2" fmla="*/ 1967470 w 3934939"/>
                <a:gd name="connsiteY2" fmla="*/ 0 h 561030"/>
                <a:gd name="connsiteX3" fmla="*/ 3934939 w 3934939"/>
                <a:gd name="connsiteY3" fmla="*/ 384890 h 561030"/>
                <a:gd name="connsiteX4" fmla="*/ 2162333 w 3934939"/>
                <a:gd name="connsiteY4" fmla="*/ 561030 h 561030"/>
                <a:gd name="connsiteX0" fmla="*/ 0 w 3934939"/>
                <a:gd name="connsiteY0" fmla="*/ 384890 h 561030"/>
                <a:gd name="connsiteX1" fmla="*/ 1967470 w 3934939"/>
                <a:gd name="connsiteY1" fmla="*/ 0 h 561030"/>
                <a:gd name="connsiteX2" fmla="*/ 3934939 w 3934939"/>
                <a:gd name="connsiteY2" fmla="*/ 384890 h 561030"/>
                <a:gd name="connsiteX3" fmla="*/ 2162333 w 3934939"/>
                <a:gd name="connsiteY3" fmla="*/ 561030 h 561030"/>
                <a:gd name="connsiteX0" fmla="*/ 0 w 3934939"/>
                <a:gd name="connsiteY0" fmla="*/ 384890 h 384890"/>
                <a:gd name="connsiteX1" fmla="*/ 1967470 w 3934939"/>
                <a:gd name="connsiteY1" fmla="*/ 0 h 384890"/>
                <a:gd name="connsiteX2" fmla="*/ 3934939 w 3934939"/>
                <a:gd name="connsiteY2" fmla="*/ 384890 h 384890"/>
              </a:gdLst>
              <a:ahLst/>
              <a:cxnLst>
                <a:cxn ang="0">
                  <a:pos x="connsiteX0" y="connsiteY0"/>
                </a:cxn>
                <a:cxn ang="0">
                  <a:pos x="connsiteX1" y="connsiteY1"/>
                </a:cxn>
                <a:cxn ang="0">
                  <a:pos x="connsiteX2" y="connsiteY2"/>
                </a:cxn>
              </a:cxnLst>
              <a:rect l="l" t="t" r="r" b="b"/>
              <a:pathLst>
                <a:path w="3934939" h="384890">
                  <a:moveTo>
                    <a:pt x="0" y="384890"/>
                  </a:moveTo>
                  <a:lnTo>
                    <a:pt x="1967470" y="0"/>
                  </a:lnTo>
                  <a:lnTo>
                    <a:pt x="3934939" y="38489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sp>
          <p:nvSpPr>
            <p:cNvPr id="104" name="Rectangle 5">
              <a:extLst>
                <a:ext uri="{FF2B5EF4-FFF2-40B4-BE49-F238E27FC236}">
                  <a16:creationId xmlns:a16="http://schemas.microsoft.com/office/drawing/2014/main" id="{3BE1C11A-A25A-46BF-86FF-8577B49536F2}"/>
                </a:ext>
              </a:extLst>
            </p:cNvPr>
            <p:cNvSpPr/>
            <p:nvPr/>
          </p:nvSpPr>
          <p:spPr bwMode="auto">
            <a:xfrm>
              <a:off x="9457198" y="2113387"/>
              <a:ext cx="2609823" cy="3607059"/>
            </a:xfrm>
            <a:custGeom>
              <a:avLst/>
              <a:gdLst>
                <a:gd name="connsiteX0" fmla="*/ 0 w 1703540"/>
                <a:gd name="connsiteY0" fmla="*/ 0 h 1703540"/>
                <a:gd name="connsiteX1" fmla="*/ 1703540 w 1703540"/>
                <a:gd name="connsiteY1" fmla="*/ 0 h 1703540"/>
                <a:gd name="connsiteX2" fmla="*/ 1703540 w 1703540"/>
                <a:gd name="connsiteY2" fmla="*/ 1703540 h 1703540"/>
                <a:gd name="connsiteX3" fmla="*/ 0 w 1703540"/>
                <a:gd name="connsiteY3" fmla="*/ 1703540 h 1703540"/>
                <a:gd name="connsiteX4" fmla="*/ 0 w 1703540"/>
                <a:gd name="connsiteY4" fmla="*/ 0 h 1703540"/>
                <a:gd name="connsiteX0" fmla="*/ 1703540 w 1703540"/>
                <a:gd name="connsiteY0" fmla="*/ 0 h 1703540"/>
                <a:gd name="connsiteX1" fmla="*/ 1703540 w 1703540"/>
                <a:gd name="connsiteY1" fmla="*/ 1703540 h 1703540"/>
                <a:gd name="connsiteX2" fmla="*/ 0 w 1703540"/>
                <a:gd name="connsiteY2" fmla="*/ 1703540 h 1703540"/>
                <a:gd name="connsiteX3" fmla="*/ 91440 w 1703540"/>
                <a:gd name="connsiteY3" fmla="*/ 91440 h 1703540"/>
                <a:gd name="connsiteX0" fmla="*/ 1715339 w 1715339"/>
                <a:gd name="connsiteY0" fmla="*/ 0 h 1703540"/>
                <a:gd name="connsiteX1" fmla="*/ 1715339 w 1715339"/>
                <a:gd name="connsiteY1" fmla="*/ 1703540 h 1703540"/>
                <a:gd name="connsiteX2" fmla="*/ 11799 w 1715339"/>
                <a:gd name="connsiteY2" fmla="*/ 1703540 h 1703540"/>
                <a:gd name="connsiteX3" fmla="*/ 0 w 1715339"/>
                <a:gd name="connsiteY3" fmla="*/ 91440 h 1703540"/>
                <a:gd name="connsiteX0" fmla="*/ 1707965 w 1707965"/>
                <a:gd name="connsiteY0" fmla="*/ 0 h 1703540"/>
                <a:gd name="connsiteX1" fmla="*/ 1707965 w 1707965"/>
                <a:gd name="connsiteY1" fmla="*/ 1703540 h 1703540"/>
                <a:gd name="connsiteX2" fmla="*/ 4425 w 1707965"/>
                <a:gd name="connsiteY2" fmla="*/ 1703540 h 1703540"/>
                <a:gd name="connsiteX3" fmla="*/ 0 w 1707965"/>
                <a:gd name="connsiteY3" fmla="*/ 32447 h 1703540"/>
                <a:gd name="connsiteX0" fmla="*/ 1715339 w 1715339"/>
                <a:gd name="connsiteY0" fmla="*/ 19172 h 1722712"/>
                <a:gd name="connsiteX1" fmla="*/ 1715339 w 1715339"/>
                <a:gd name="connsiteY1" fmla="*/ 1722712 h 1722712"/>
                <a:gd name="connsiteX2" fmla="*/ 11799 w 1715339"/>
                <a:gd name="connsiteY2" fmla="*/ 1722712 h 1722712"/>
                <a:gd name="connsiteX3" fmla="*/ 0 w 1715339"/>
                <a:gd name="connsiteY3" fmla="*/ 0 h 1722712"/>
                <a:gd name="connsiteX0" fmla="*/ 1707965 w 1707965"/>
                <a:gd name="connsiteY0" fmla="*/ 0 h 1703540"/>
                <a:gd name="connsiteX1" fmla="*/ 1707965 w 1707965"/>
                <a:gd name="connsiteY1" fmla="*/ 1703540 h 1703540"/>
                <a:gd name="connsiteX2" fmla="*/ 4425 w 1707965"/>
                <a:gd name="connsiteY2" fmla="*/ 1703540 h 1703540"/>
                <a:gd name="connsiteX3" fmla="*/ 0 w 1707965"/>
                <a:gd name="connsiteY3" fmla="*/ 10325 h 1703540"/>
                <a:gd name="connsiteX0" fmla="*/ 1703540 w 1703540"/>
                <a:gd name="connsiteY0" fmla="*/ 5816 h 1709356"/>
                <a:gd name="connsiteX1" fmla="*/ 1703540 w 1703540"/>
                <a:gd name="connsiteY1" fmla="*/ 1709356 h 1709356"/>
                <a:gd name="connsiteX2" fmla="*/ 0 w 1703540"/>
                <a:gd name="connsiteY2" fmla="*/ 1709356 h 1709356"/>
                <a:gd name="connsiteX3" fmla="*/ 706 w 1703540"/>
                <a:gd name="connsiteY3" fmla="*/ 0 h 1709356"/>
              </a:gdLst>
              <a:ahLst/>
              <a:cxnLst>
                <a:cxn ang="0">
                  <a:pos x="connsiteX0" y="connsiteY0"/>
                </a:cxn>
                <a:cxn ang="0">
                  <a:pos x="connsiteX1" y="connsiteY1"/>
                </a:cxn>
                <a:cxn ang="0">
                  <a:pos x="connsiteX2" y="connsiteY2"/>
                </a:cxn>
                <a:cxn ang="0">
                  <a:pos x="connsiteX3" y="connsiteY3"/>
                </a:cxn>
              </a:cxnLst>
              <a:rect l="l" t="t" r="r" b="b"/>
              <a:pathLst>
                <a:path w="1703540" h="1709356">
                  <a:moveTo>
                    <a:pt x="1703540" y="5816"/>
                  </a:moveTo>
                  <a:lnTo>
                    <a:pt x="1703540" y="1709356"/>
                  </a:lnTo>
                  <a:lnTo>
                    <a:pt x="0" y="1709356"/>
                  </a:lnTo>
                  <a:cubicBezTo>
                    <a:pt x="0" y="1141509"/>
                    <a:pt x="706" y="0"/>
                    <a:pt x="706" y="0"/>
                  </a:cubicBez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225"/>
              <a:endParaRPr lang="en-US" dirty="0" err="1">
                <a:solidFill>
                  <a:prstClr val="white"/>
                </a:solidFill>
                <a:latin typeface="Segoe UI"/>
              </a:endParaRPr>
            </a:p>
          </p:txBody>
        </p:sp>
      </p:grpSp>
      <p:grpSp>
        <p:nvGrpSpPr>
          <p:cNvPr id="2" name="Group 1">
            <a:extLst>
              <a:ext uri="{FF2B5EF4-FFF2-40B4-BE49-F238E27FC236}">
                <a16:creationId xmlns:a16="http://schemas.microsoft.com/office/drawing/2014/main" id="{BD8AE1ED-2270-4A61-B841-2FB66EFCD65D}"/>
              </a:ext>
            </a:extLst>
          </p:cNvPr>
          <p:cNvGrpSpPr/>
          <p:nvPr/>
        </p:nvGrpSpPr>
        <p:grpSpPr>
          <a:xfrm>
            <a:off x="5884476" y="3044591"/>
            <a:ext cx="1450408" cy="1505168"/>
            <a:chOff x="5884446" y="3044537"/>
            <a:chExt cx="1450614" cy="1505382"/>
          </a:xfrm>
        </p:grpSpPr>
        <p:grpSp>
          <p:nvGrpSpPr>
            <p:cNvPr id="37" name="Group 36">
              <a:extLst>
                <a:ext uri="{FF2B5EF4-FFF2-40B4-BE49-F238E27FC236}">
                  <a16:creationId xmlns:a16="http://schemas.microsoft.com/office/drawing/2014/main" id="{A995BB77-5A05-41A6-9266-9ADBB2F88266}"/>
                </a:ext>
              </a:extLst>
            </p:cNvPr>
            <p:cNvGrpSpPr/>
            <p:nvPr/>
          </p:nvGrpSpPr>
          <p:grpSpPr>
            <a:xfrm>
              <a:off x="5884446" y="3044537"/>
              <a:ext cx="1450614" cy="147003"/>
              <a:chOff x="8120217" y="3558128"/>
              <a:chExt cx="1940664" cy="147003"/>
            </a:xfrm>
          </p:grpSpPr>
          <p:cxnSp>
            <p:nvCxnSpPr>
              <p:cNvPr id="38" name="Straight Connector 37">
                <a:extLst>
                  <a:ext uri="{FF2B5EF4-FFF2-40B4-BE49-F238E27FC236}">
                    <a16:creationId xmlns:a16="http://schemas.microsoft.com/office/drawing/2014/main" id="{A2C03983-943E-4E59-8383-78832CD2E20F}"/>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CFA1416-A1B0-46EB-AA53-BA421B3A6A62}"/>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3FEEBB4-CF81-4A62-A145-6BB88C917CEF}"/>
                  </a:ext>
                </a:extLst>
              </p:cNvPr>
              <p:cNvGrpSpPr/>
              <p:nvPr/>
            </p:nvGrpSpPr>
            <p:grpSpPr>
              <a:xfrm>
                <a:off x="8335846" y="3593256"/>
                <a:ext cx="1509402" cy="111875"/>
                <a:chOff x="8335846" y="3498555"/>
                <a:chExt cx="1509402" cy="206573"/>
              </a:xfrm>
            </p:grpSpPr>
            <p:cxnSp>
              <p:nvCxnSpPr>
                <p:cNvPr id="41" name="Straight Connector 40">
                  <a:extLst>
                    <a:ext uri="{FF2B5EF4-FFF2-40B4-BE49-F238E27FC236}">
                      <a16:creationId xmlns:a16="http://schemas.microsoft.com/office/drawing/2014/main" id="{ABE1743D-D1F2-43E7-B341-1A20A333C275}"/>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C39D94C-F515-4933-9AF5-4B2CFA4290EE}"/>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EC3DB11-A16E-4FA3-81C1-F37D64614F79}"/>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901AC9C-3A65-48E6-8B46-C286C1AB0A94}"/>
                    </a:ext>
                  </a:extLst>
                </p:cNvPr>
                <p:cNvCxnSpPr>
                  <a:cxnSpLocks/>
                </p:cNvCxnSpPr>
                <p:nvPr/>
              </p:nvCxnSpPr>
              <p:spPr>
                <a:xfrm flipV="1">
                  <a:off x="8982733" y="3498555"/>
                  <a:ext cx="0" cy="206573"/>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4013FE-06AA-432A-B791-C38C54872705}"/>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40B3E34-315A-43D8-AA4B-023448EFED54}"/>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BC5764D-496A-4C25-8E2B-2168EE748EB2}"/>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3933A55-06DD-421E-8217-539D482A68B2}"/>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50" name="Group 49">
              <a:extLst>
                <a:ext uri="{FF2B5EF4-FFF2-40B4-BE49-F238E27FC236}">
                  <a16:creationId xmlns:a16="http://schemas.microsoft.com/office/drawing/2014/main" id="{FBC36DC7-6421-41AA-90FB-4B930E7F7699}"/>
                </a:ext>
              </a:extLst>
            </p:cNvPr>
            <p:cNvGrpSpPr/>
            <p:nvPr/>
          </p:nvGrpSpPr>
          <p:grpSpPr>
            <a:xfrm>
              <a:off x="5884446" y="3384135"/>
              <a:ext cx="1450614" cy="146999"/>
              <a:chOff x="8120217" y="3558128"/>
              <a:chExt cx="1940664" cy="146999"/>
            </a:xfrm>
          </p:grpSpPr>
          <p:cxnSp>
            <p:nvCxnSpPr>
              <p:cNvPr id="51" name="Straight Connector 50">
                <a:extLst>
                  <a:ext uri="{FF2B5EF4-FFF2-40B4-BE49-F238E27FC236}">
                    <a16:creationId xmlns:a16="http://schemas.microsoft.com/office/drawing/2014/main" id="{FF018632-D3DD-4FB4-B439-BA2DE4ECF3EB}"/>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DA117C8-247D-4054-83E9-865713E71A63}"/>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2349FF8E-577E-498D-AB2F-B28E2E1BD54A}"/>
                  </a:ext>
                </a:extLst>
              </p:cNvPr>
              <p:cNvGrpSpPr/>
              <p:nvPr/>
            </p:nvGrpSpPr>
            <p:grpSpPr>
              <a:xfrm>
                <a:off x="8335846" y="3592140"/>
                <a:ext cx="1509402" cy="112986"/>
                <a:chOff x="8335846" y="3496504"/>
                <a:chExt cx="1509402" cy="208625"/>
              </a:xfrm>
            </p:grpSpPr>
            <p:cxnSp>
              <p:nvCxnSpPr>
                <p:cNvPr id="54" name="Straight Connector 53">
                  <a:extLst>
                    <a:ext uri="{FF2B5EF4-FFF2-40B4-BE49-F238E27FC236}">
                      <a16:creationId xmlns:a16="http://schemas.microsoft.com/office/drawing/2014/main" id="{2EC5FF38-6339-4622-9F80-B1FD5D7DAF8A}"/>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F03DFD5-DB55-4A40-9412-5171EF8D1835}"/>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4710521-9101-48D4-90EE-618C4FDE2EF6}"/>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BB89D8-D9DB-4D62-8272-8D713528E36F}"/>
                    </a:ext>
                  </a:extLst>
                </p:cNvPr>
                <p:cNvCxnSpPr>
                  <a:cxnSpLocks/>
                </p:cNvCxnSpPr>
                <p:nvPr/>
              </p:nvCxnSpPr>
              <p:spPr>
                <a:xfrm flipV="1">
                  <a:off x="8982733" y="3496504"/>
                  <a:ext cx="0" cy="208625"/>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6CD139-D39D-4878-9E28-BE0C2BD8C6E2}"/>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4A0DD67-A763-48FD-A81D-8F04147AB311}"/>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2CEBA28-FAC1-4C37-B381-EAB4830EBCE2}"/>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1FEE2D7-34CB-46DC-B3D8-70A182BA7CB6}"/>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269E9AA7-0CA8-482A-999E-DCB9FD2B890B}"/>
                </a:ext>
              </a:extLst>
            </p:cNvPr>
            <p:cNvGrpSpPr/>
            <p:nvPr/>
          </p:nvGrpSpPr>
          <p:grpSpPr>
            <a:xfrm>
              <a:off x="5884446" y="3723729"/>
              <a:ext cx="1450614" cy="147000"/>
              <a:chOff x="8120217" y="3558128"/>
              <a:chExt cx="1940664" cy="147000"/>
            </a:xfrm>
          </p:grpSpPr>
          <p:cxnSp>
            <p:nvCxnSpPr>
              <p:cNvPr id="63" name="Straight Connector 62">
                <a:extLst>
                  <a:ext uri="{FF2B5EF4-FFF2-40B4-BE49-F238E27FC236}">
                    <a16:creationId xmlns:a16="http://schemas.microsoft.com/office/drawing/2014/main" id="{91AFD085-E71F-4890-99A1-521333659CBA}"/>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B1AE87-2B7B-44E9-BF9F-8CCF029CD1DD}"/>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4C0965D2-43FB-4D0F-81E7-FA62C2F0C0D3}"/>
                  </a:ext>
                </a:extLst>
              </p:cNvPr>
              <p:cNvGrpSpPr/>
              <p:nvPr/>
            </p:nvGrpSpPr>
            <p:grpSpPr>
              <a:xfrm>
                <a:off x="8335846" y="3593752"/>
                <a:ext cx="1509402" cy="111376"/>
                <a:chOff x="8335846" y="3499477"/>
                <a:chExt cx="1509402" cy="205652"/>
              </a:xfrm>
            </p:grpSpPr>
            <p:cxnSp>
              <p:nvCxnSpPr>
                <p:cNvPr id="67" name="Straight Connector 66">
                  <a:extLst>
                    <a:ext uri="{FF2B5EF4-FFF2-40B4-BE49-F238E27FC236}">
                      <a16:creationId xmlns:a16="http://schemas.microsoft.com/office/drawing/2014/main" id="{EC94363D-8C74-40A0-BFCB-17F1AD4F0698}"/>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890D25-18AF-44F6-9B6F-D4F4487FF2C3}"/>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38C371-61A1-42C9-B4A2-79F976A960C6}"/>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4EF16B2-A7B8-470E-9C44-CDF47811A560}"/>
                    </a:ext>
                  </a:extLst>
                </p:cNvPr>
                <p:cNvCxnSpPr>
                  <a:cxnSpLocks/>
                </p:cNvCxnSpPr>
                <p:nvPr/>
              </p:nvCxnSpPr>
              <p:spPr>
                <a:xfrm flipV="1">
                  <a:off x="8982733" y="3499477"/>
                  <a:ext cx="0" cy="205652"/>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23ABB0-200B-48EE-A948-E4F8F37FB747}"/>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6385DD5-FF34-4167-BBD4-00747FF75FC6}"/>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7FC391A-47BA-4E02-8135-A6E71A404ACC}"/>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BD4B48A-796E-4BBD-B449-EA0E46FBC60F}"/>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76" name="Group 75">
              <a:extLst>
                <a:ext uri="{FF2B5EF4-FFF2-40B4-BE49-F238E27FC236}">
                  <a16:creationId xmlns:a16="http://schemas.microsoft.com/office/drawing/2014/main" id="{F8B8793F-DC9E-4FC7-AD81-64D579C99EDC}"/>
                </a:ext>
              </a:extLst>
            </p:cNvPr>
            <p:cNvGrpSpPr/>
            <p:nvPr/>
          </p:nvGrpSpPr>
          <p:grpSpPr>
            <a:xfrm>
              <a:off x="5884446" y="4063323"/>
              <a:ext cx="1450614" cy="147002"/>
              <a:chOff x="8120217" y="3558128"/>
              <a:chExt cx="1940664" cy="147002"/>
            </a:xfrm>
          </p:grpSpPr>
          <p:cxnSp>
            <p:nvCxnSpPr>
              <p:cNvPr id="82" name="Straight Connector 81">
                <a:extLst>
                  <a:ext uri="{FF2B5EF4-FFF2-40B4-BE49-F238E27FC236}">
                    <a16:creationId xmlns:a16="http://schemas.microsoft.com/office/drawing/2014/main" id="{491D9C4E-1A37-4B3D-B6C5-63A81C2A777A}"/>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89FCC8D-A8D9-4D95-AA3D-2EFCC67F6C29}"/>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A9BFA321-5756-42FA-874C-3A83531A87B3}"/>
                  </a:ext>
                </a:extLst>
              </p:cNvPr>
              <p:cNvGrpSpPr/>
              <p:nvPr/>
            </p:nvGrpSpPr>
            <p:grpSpPr>
              <a:xfrm>
                <a:off x="8335846" y="3595364"/>
                <a:ext cx="1509402" cy="109766"/>
                <a:chOff x="8335846" y="3502450"/>
                <a:chExt cx="1509402" cy="202679"/>
              </a:xfrm>
            </p:grpSpPr>
            <p:cxnSp>
              <p:nvCxnSpPr>
                <p:cNvPr id="85" name="Straight Connector 84">
                  <a:extLst>
                    <a:ext uri="{FF2B5EF4-FFF2-40B4-BE49-F238E27FC236}">
                      <a16:creationId xmlns:a16="http://schemas.microsoft.com/office/drawing/2014/main" id="{65AD5B74-1B00-45C4-B604-AAA31870CB40}"/>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C850950-BA30-47D6-9490-154EC1104819}"/>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92F841C-1B25-438E-9FF8-005F5F97D414}"/>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7ACCF32-A9CE-483B-95B1-4F68EBFC981D}"/>
                    </a:ext>
                  </a:extLst>
                </p:cNvPr>
                <p:cNvCxnSpPr>
                  <a:cxnSpLocks/>
                </p:cNvCxnSpPr>
                <p:nvPr/>
              </p:nvCxnSpPr>
              <p:spPr>
                <a:xfrm flipV="1">
                  <a:off x="8982733" y="3502450"/>
                  <a:ext cx="0" cy="20267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4FB3800-9155-4E5F-AF1E-F31284551263}"/>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02CA657-BE4B-4048-9C8A-8BB682F42557}"/>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F36F5E-8B54-4B75-BCF9-C1D53DF4BE74}"/>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D904617-8559-4E41-BC9D-3E4881C0D034}"/>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05" name="Group 104">
              <a:extLst>
                <a:ext uri="{FF2B5EF4-FFF2-40B4-BE49-F238E27FC236}">
                  <a16:creationId xmlns:a16="http://schemas.microsoft.com/office/drawing/2014/main" id="{4264AE4F-C5AC-4148-B274-D99ABD4D60D6}"/>
                </a:ext>
              </a:extLst>
            </p:cNvPr>
            <p:cNvGrpSpPr/>
            <p:nvPr/>
          </p:nvGrpSpPr>
          <p:grpSpPr>
            <a:xfrm>
              <a:off x="5884446" y="4402917"/>
              <a:ext cx="1450614" cy="147002"/>
              <a:chOff x="8120217" y="3558128"/>
              <a:chExt cx="1940664" cy="147002"/>
            </a:xfrm>
          </p:grpSpPr>
          <p:cxnSp>
            <p:nvCxnSpPr>
              <p:cNvPr id="106" name="Straight Connector 105">
                <a:extLst>
                  <a:ext uri="{FF2B5EF4-FFF2-40B4-BE49-F238E27FC236}">
                    <a16:creationId xmlns:a16="http://schemas.microsoft.com/office/drawing/2014/main" id="{BEFF23A2-946C-4BAD-8E6B-7812762ACDD5}"/>
                  </a:ext>
                </a:extLst>
              </p:cNvPr>
              <p:cNvCxnSpPr/>
              <p:nvPr/>
            </p:nvCxnSpPr>
            <p:spPr>
              <a:xfrm flipV="1">
                <a:off x="8120217"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B64E9A-3596-4F19-9B91-6E0E6F82DF0F}"/>
                  </a:ext>
                </a:extLst>
              </p:cNvPr>
              <p:cNvCxnSpPr/>
              <p:nvPr/>
            </p:nvCxnSpPr>
            <p:spPr>
              <a:xfrm flipV="1">
                <a:off x="1006088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AEF420FF-3ED7-4F4B-848D-720ED8C39485}"/>
                  </a:ext>
                </a:extLst>
              </p:cNvPr>
              <p:cNvGrpSpPr/>
              <p:nvPr/>
            </p:nvGrpSpPr>
            <p:grpSpPr>
              <a:xfrm>
                <a:off x="8335846" y="3595364"/>
                <a:ext cx="1509402" cy="109766"/>
                <a:chOff x="8335846" y="3502450"/>
                <a:chExt cx="1509402" cy="202679"/>
              </a:xfrm>
            </p:grpSpPr>
            <p:cxnSp>
              <p:nvCxnSpPr>
                <p:cNvPr id="112" name="Straight Connector 111">
                  <a:extLst>
                    <a:ext uri="{FF2B5EF4-FFF2-40B4-BE49-F238E27FC236}">
                      <a16:creationId xmlns:a16="http://schemas.microsoft.com/office/drawing/2014/main" id="{D6AF544E-ADDF-4260-8FBC-56810DB4448D}"/>
                    </a:ext>
                  </a:extLst>
                </p:cNvPr>
                <p:cNvCxnSpPr/>
                <p:nvPr/>
              </p:nvCxnSpPr>
              <p:spPr>
                <a:xfrm flipV="1">
                  <a:off x="8335846"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9177729-9337-4D34-946B-DFE4481F5E46}"/>
                    </a:ext>
                  </a:extLst>
                </p:cNvPr>
                <p:cNvCxnSpPr/>
                <p:nvPr/>
              </p:nvCxnSpPr>
              <p:spPr>
                <a:xfrm flipV="1">
                  <a:off x="8551475"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B5F39E7-EF92-481F-B897-34DA903E2595}"/>
                    </a:ext>
                  </a:extLst>
                </p:cNvPr>
                <p:cNvCxnSpPr/>
                <p:nvPr/>
              </p:nvCxnSpPr>
              <p:spPr>
                <a:xfrm flipV="1">
                  <a:off x="8767104"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3BDB3AA-CDE0-4C62-B51C-DC1F3A0E5CC8}"/>
                    </a:ext>
                  </a:extLst>
                </p:cNvPr>
                <p:cNvCxnSpPr>
                  <a:cxnSpLocks/>
                </p:cNvCxnSpPr>
                <p:nvPr/>
              </p:nvCxnSpPr>
              <p:spPr>
                <a:xfrm flipV="1">
                  <a:off x="8982733" y="3502450"/>
                  <a:ext cx="0" cy="20267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67783E9-C504-4723-9867-5BFA3F01AFD6}"/>
                    </a:ext>
                  </a:extLst>
                </p:cNvPr>
                <p:cNvCxnSpPr/>
                <p:nvPr/>
              </p:nvCxnSpPr>
              <p:spPr>
                <a:xfrm flipV="1">
                  <a:off x="9198361"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8A591B9-6BAE-442B-9699-3B4856913C06}"/>
                    </a:ext>
                  </a:extLst>
                </p:cNvPr>
                <p:cNvCxnSpPr/>
                <p:nvPr/>
              </p:nvCxnSpPr>
              <p:spPr>
                <a:xfrm flipV="1">
                  <a:off x="9413990"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8AEBBB1-E1D2-423E-8C80-D660D7BF9FC7}"/>
                    </a:ext>
                  </a:extLst>
                </p:cNvPr>
                <p:cNvCxnSpPr/>
                <p:nvPr/>
              </p:nvCxnSpPr>
              <p:spPr>
                <a:xfrm flipV="1">
                  <a:off x="9629619"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2DBB156-D4D6-4F2B-BB8D-63740E75D9C6}"/>
                    </a:ext>
                  </a:extLst>
                </p:cNvPr>
                <p:cNvCxnSpPr/>
                <p:nvPr/>
              </p:nvCxnSpPr>
              <p:spPr>
                <a:xfrm flipV="1">
                  <a:off x="9845248" y="3558128"/>
                  <a:ext cx="0" cy="146999"/>
                </a:xfrm>
                <a:prstGeom prst="line">
                  <a:avLst/>
                </a:prstGeom>
                <a:ln>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sp>
        <p:nvSpPr>
          <p:cNvPr id="136" name="Rectangle 135">
            <a:extLst>
              <a:ext uri="{FF2B5EF4-FFF2-40B4-BE49-F238E27FC236}">
                <a16:creationId xmlns:a16="http://schemas.microsoft.com/office/drawing/2014/main" id="{B876C16E-02E3-49C5-B773-9B262EC0EB00}"/>
              </a:ext>
            </a:extLst>
          </p:cNvPr>
          <p:cNvSpPr/>
          <p:nvPr/>
        </p:nvSpPr>
        <p:spPr bwMode="auto">
          <a:xfrm>
            <a:off x="3090561" y="2809595"/>
            <a:ext cx="2078488" cy="3201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no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147" name="Rectangle 146">
            <a:extLst>
              <a:ext uri="{FF2B5EF4-FFF2-40B4-BE49-F238E27FC236}">
                <a16:creationId xmlns:a16="http://schemas.microsoft.com/office/drawing/2014/main" id="{AF6BECDC-1136-474D-AD57-07C750BD7A6D}"/>
              </a:ext>
            </a:extLst>
          </p:cNvPr>
          <p:cNvSpPr/>
          <p:nvPr/>
        </p:nvSpPr>
        <p:spPr bwMode="auto">
          <a:xfrm>
            <a:off x="3090561" y="3511931"/>
            <a:ext cx="2078488" cy="3292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no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148" name="Rectangle 147">
            <a:extLst>
              <a:ext uri="{FF2B5EF4-FFF2-40B4-BE49-F238E27FC236}">
                <a16:creationId xmlns:a16="http://schemas.microsoft.com/office/drawing/2014/main" id="{781F9281-CBE0-4766-9CEB-2F25D7221217}"/>
              </a:ext>
            </a:extLst>
          </p:cNvPr>
          <p:cNvSpPr/>
          <p:nvPr/>
        </p:nvSpPr>
        <p:spPr bwMode="auto">
          <a:xfrm>
            <a:off x="3090561" y="3867686"/>
            <a:ext cx="2078488" cy="3292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no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149" name="Rectangle 148">
            <a:extLst>
              <a:ext uri="{FF2B5EF4-FFF2-40B4-BE49-F238E27FC236}">
                <a16:creationId xmlns:a16="http://schemas.microsoft.com/office/drawing/2014/main" id="{446FD518-64A8-443E-85DA-D36BBF1E57EC}"/>
              </a:ext>
            </a:extLst>
          </p:cNvPr>
          <p:cNvSpPr/>
          <p:nvPr/>
        </p:nvSpPr>
        <p:spPr bwMode="auto">
          <a:xfrm>
            <a:off x="3090561" y="4223443"/>
            <a:ext cx="2078488" cy="3292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no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150" name="Rectangle 149">
            <a:extLst>
              <a:ext uri="{FF2B5EF4-FFF2-40B4-BE49-F238E27FC236}">
                <a16:creationId xmlns:a16="http://schemas.microsoft.com/office/drawing/2014/main" id="{76003EBD-BBD0-43A8-ACD9-097C9F3C2F52}"/>
              </a:ext>
            </a:extLst>
          </p:cNvPr>
          <p:cNvSpPr/>
          <p:nvPr/>
        </p:nvSpPr>
        <p:spPr bwMode="auto">
          <a:xfrm>
            <a:off x="3090561" y="3156174"/>
            <a:ext cx="2078488" cy="3292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no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33" name="Rectangle 32">
            <a:extLst>
              <a:ext uri="{FF2B5EF4-FFF2-40B4-BE49-F238E27FC236}">
                <a16:creationId xmlns:a16="http://schemas.microsoft.com/office/drawing/2014/main" id="{E85050E8-530B-48B8-8D30-6B4189AAC40C}"/>
              </a:ext>
            </a:extLst>
          </p:cNvPr>
          <p:cNvSpPr/>
          <p:nvPr/>
        </p:nvSpPr>
        <p:spPr bwMode="auto">
          <a:xfrm>
            <a:off x="3085136" y="2268209"/>
            <a:ext cx="2211626" cy="346521"/>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defRPr/>
            </a:pPr>
            <a:r>
              <a:rPr lang="en-US" dirty="0">
                <a:solidFill>
                  <a:srgbClr val="0078D4"/>
                </a:solidFill>
                <a:latin typeface="Segoe UI Semibold" panose="020B0702040204020203" pitchFamily="34" charset="0"/>
                <a:cs typeface="Segoe UI Semibold" panose="020B0702040204020203" pitchFamily="34" charset="0"/>
              </a:rPr>
              <a:t>Which algorithm?</a:t>
            </a:r>
          </a:p>
        </p:txBody>
      </p:sp>
      <p:sp>
        <p:nvSpPr>
          <p:cNvPr id="42" name="Rectangle 41">
            <a:extLst>
              <a:ext uri="{FF2B5EF4-FFF2-40B4-BE49-F238E27FC236}">
                <a16:creationId xmlns:a16="http://schemas.microsoft.com/office/drawing/2014/main" id="{8DFBE1EA-D672-4BA2-8AC5-8F9258F9AE8E}"/>
              </a:ext>
            </a:extLst>
          </p:cNvPr>
          <p:cNvSpPr/>
          <p:nvPr/>
        </p:nvSpPr>
        <p:spPr bwMode="auto">
          <a:xfrm>
            <a:off x="5577549" y="2268209"/>
            <a:ext cx="2410247" cy="346521"/>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defRPr/>
            </a:pPr>
            <a:r>
              <a:rPr lang="en-US" dirty="0">
                <a:solidFill>
                  <a:srgbClr val="0078D4"/>
                </a:solidFill>
                <a:latin typeface="Segoe UI Semibold" panose="020B0702040204020203" pitchFamily="34" charset="0"/>
                <a:ea typeface="Segoe UI" pitchFamily="34" charset="0"/>
                <a:cs typeface="Segoe UI Semibold" panose="020B0702040204020203" pitchFamily="34" charset="0"/>
              </a:rPr>
              <a:t>Which parameters?</a:t>
            </a:r>
          </a:p>
        </p:txBody>
      </p:sp>
      <p:sp>
        <p:nvSpPr>
          <p:cNvPr id="29" name="Rectangle 28">
            <a:extLst>
              <a:ext uri="{FF2B5EF4-FFF2-40B4-BE49-F238E27FC236}">
                <a16:creationId xmlns:a16="http://schemas.microsoft.com/office/drawing/2014/main" id="{22EE7413-F083-4FA4-B233-0BE9A60054A1}"/>
              </a:ext>
            </a:extLst>
          </p:cNvPr>
          <p:cNvSpPr/>
          <p:nvPr/>
        </p:nvSpPr>
        <p:spPr bwMode="auto">
          <a:xfrm>
            <a:off x="736344" y="2268209"/>
            <a:ext cx="2068005" cy="346521"/>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defTabSz="932293" fontAlgn="base">
              <a:lnSpc>
                <a:spcPct val="90000"/>
              </a:lnSpc>
              <a:spcBef>
                <a:spcPct val="0"/>
              </a:spcBef>
              <a:spcAft>
                <a:spcPct val="0"/>
              </a:spcAft>
              <a:defRPr/>
            </a:pPr>
            <a:r>
              <a:rPr lang="en-US" dirty="0">
                <a:solidFill>
                  <a:srgbClr val="0078D4"/>
                </a:solidFill>
                <a:latin typeface="Segoe UI Semibold" panose="020B0702040204020203" pitchFamily="34" charset="0"/>
                <a:ea typeface="Segoe UI" pitchFamily="34" charset="0"/>
                <a:cs typeface="Segoe UI Semibold" panose="020B0702040204020203" pitchFamily="34" charset="0"/>
              </a:rPr>
              <a:t>Which features?</a:t>
            </a:r>
          </a:p>
        </p:txBody>
      </p:sp>
      <p:sp>
        <p:nvSpPr>
          <p:cNvPr id="75" name="Diamond 3">
            <a:extLst>
              <a:ext uri="{FF2B5EF4-FFF2-40B4-BE49-F238E27FC236}">
                <a16:creationId xmlns:a16="http://schemas.microsoft.com/office/drawing/2014/main" id="{59BED6B8-E637-4542-88C4-C688B7867D90}"/>
              </a:ext>
            </a:extLst>
          </p:cNvPr>
          <p:cNvSpPr/>
          <p:nvPr/>
        </p:nvSpPr>
        <p:spPr bwMode="auto">
          <a:xfrm>
            <a:off x="8982110" y="2767743"/>
            <a:ext cx="323873" cy="2410248"/>
          </a:xfrm>
          <a:custGeom>
            <a:avLst/>
            <a:gdLst>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4" fmla="*/ 0 w 594505"/>
              <a:gd name="connsiteY4" fmla="*/ 509452 h 1018903"/>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4" fmla="*/ 91440 w 594505"/>
              <a:gd name="connsiteY4" fmla="*/ 600892 h 1018903"/>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0" fmla="*/ 0 w 297252"/>
              <a:gd name="connsiteY0" fmla="*/ 0 h 1018903"/>
              <a:gd name="connsiteX1" fmla="*/ 297252 w 297252"/>
              <a:gd name="connsiteY1" fmla="*/ 509452 h 1018903"/>
              <a:gd name="connsiteX2" fmla="*/ 0 w 297252"/>
              <a:gd name="connsiteY2" fmla="*/ 1018903 h 1018903"/>
            </a:gdLst>
            <a:ahLst/>
            <a:cxnLst>
              <a:cxn ang="0">
                <a:pos x="connsiteX0" y="connsiteY0"/>
              </a:cxn>
              <a:cxn ang="0">
                <a:pos x="connsiteX1" y="connsiteY1"/>
              </a:cxn>
              <a:cxn ang="0">
                <a:pos x="connsiteX2" y="connsiteY2"/>
              </a:cxn>
            </a:cxnLst>
            <a:rect l="l" t="t" r="r" b="b"/>
            <a:pathLst>
              <a:path w="297252" h="1018903">
                <a:moveTo>
                  <a:pt x="0" y="0"/>
                </a:moveTo>
                <a:lnTo>
                  <a:pt x="297252" y="509452"/>
                </a:lnTo>
                <a:lnTo>
                  <a:pt x="0" y="1018903"/>
                </a:lnTo>
              </a:path>
            </a:pathLst>
          </a:custGeom>
          <a:ln w="12700">
            <a:solidFill>
              <a:schemeClr val="tx2"/>
            </a:solidFill>
            <a:headEnd type="none"/>
            <a:tailEnd type="none"/>
          </a:ln>
        </p:spPr>
        <p:style>
          <a:lnRef idx="1">
            <a:schemeClr val="accent4"/>
          </a:lnRef>
          <a:fillRef idx="0">
            <a:schemeClr val="accent4"/>
          </a:fillRef>
          <a:effectRef idx="0">
            <a:schemeClr val="accent4"/>
          </a:effectRef>
          <a:fontRef idx="minor">
            <a:schemeClr val="tx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6C1DA2B4-1C0E-4041-B2C8-AE1DBE888000}"/>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50%</a:t>
            </a:r>
          </a:p>
        </p:txBody>
      </p:sp>
      <p:sp>
        <p:nvSpPr>
          <p:cNvPr id="81" name="Rectangle 80">
            <a:extLst>
              <a:ext uri="{FF2B5EF4-FFF2-40B4-BE49-F238E27FC236}">
                <a16:creationId xmlns:a16="http://schemas.microsoft.com/office/drawing/2014/main" id="{5843B82D-D9A4-4766-8C2A-684A866EB0F0}"/>
              </a:ext>
            </a:extLst>
          </p:cNvPr>
          <p:cNvSpPr/>
          <p:nvPr/>
        </p:nvSpPr>
        <p:spPr bwMode="auto">
          <a:xfrm>
            <a:off x="11309461" y="2353971"/>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30%</a:t>
            </a:r>
          </a:p>
        </p:txBody>
      </p:sp>
      <p:sp>
        <p:nvSpPr>
          <p:cNvPr id="90" name="Rectangle 89">
            <a:extLst>
              <a:ext uri="{FF2B5EF4-FFF2-40B4-BE49-F238E27FC236}">
                <a16:creationId xmlns:a16="http://schemas.microsoft.com/office/drawing/2014/main" id="{9E12CE79-1D28-42FF-A8D2-F17C5397AD4B}"/>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70%</a:t>
            </a:r>
          </a:p>
        </p:txBody>
      </p:sp>
      <p:sp>
        <p:nvSpPr>
          <p:cNvPr id="91" name="Rectangle 90">
            <a:extLst>
              <a:ext uri="{FF2B5EF4-FFF2-40B4-BE49-F238E27FC236}">
                <a16:creationId xmlns:a16="http://schemas.microsoft.com/office/drawing/2014/main" id="{2C0B2D7F-DABA-4CF5-986F-41239206EBA7}"/>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30%</a:t>
            </a:r>
          </a:p>
        </p:txBody>
      </p:sp>
      <p:sp>
        <p:nvSpPr>
          <p:cNvPr id="123" name="Rectangle 122">
            <a:extLst>
              <a:ext uri="{FF2B5EF4-FFF2-40B4-BE49-F238E27FC236}">
                <a16:creationId xmlns:a16="http://schemas.microsoft.com/office/drawing/2014/main" id="{C138F34D-E681-4EC2-A776-620ACB5B2ADA}"/>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45%</a:t>
            </a:r>
          </a:p>
        </p:txBody>
      </p:sp>
      <p:sp>
        <p:nvSpPr>
          <p:cNvPr id="137" name="Rectangle 136">
            <a:extLst>
              <a:ext uri="{FF2B5EF4-FFF2-40B4-BE49-F238E27FC236}">
                <a16:creationId xmlns:a16="http://schemas.microsoft.com/office/drawing/2014/main" id="{C2BBE4FC-909C-4345-B6B7-CD98E0800549}"/>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50%</a:t>
            </a:r>
          </a:p>
        </p:txBody>
      </p:sp>
      <p:sp>
        <p:nvSpPr>
          <p:cNvPr id="138" name="Rectangle 137">
            <a:extLst>
              <a:ext uri="{FF2B5EF4-FFF2-40B4-BE49-F238E27FC236}">
                <a16:creationId xmlns:a16="http://schemas.microsoft.com/office/drawing/2014/main" id="{E5DC31E9-1B38-490E-97B1-396F5BC8BD37}"/>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65%</a:t>
            </a:r>
          </a:p>
        </p:txBody>
      </p:sp>
      <p:sp>
        <p:nvSpPr>
          <p:cNvPr id="139" name="Rectangle 138">
            <a:extLst>
              <a:ext uri="{FF2B5EF4-FFF2-40B4-BE49-F238E27FC236}">
                <a16:creationId xmlns:a16="http://schemas.microsoft.com/office/drawing/2014/main" id="{38AE8513-E5E7-4164-8B0A-DCBE47A37897}"/>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95%</a:t>
            </a:r>
          </a:p>
        </p:txBody>
      </p:sp>
      <p:sp>
        <p:nvSpPr>
          <p:cNvPr id="140" name="Rectangle 139">
            <a:extLst>
              <a:ext uri="{FF2B5EF4-FFF2-40B4-BE49-F238E27FC236}">
                <a16:creationId xmlns:a16="http://schemas.microsoft.com/office/drawing/2014/main" id="{B6105E7D-98D4-444D-AAC0-1B90A43BA286}"/>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35%</a:t>
            </a:r>
          </a:p>
        </p:txBody>
      </p:sp>
      <p:sp>
        <p:nvSpPr>
          <p:cNvPr id="141" name="Rectangle 140">
            <a:extLst>
              <a:ext uri="{FF2B5EF4-FFF2-40B4-BE49-F238E27FC236}">
                <a16:creationId xmlns:a16="http://schemas.microsoft.com/office/drawing/2014/main" id="{35207BB3-4EC0-47BD-9F49-6F6AC0CE2C82}"/>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10%</a:t>
            </a:r>
          </a:p>
        </p:txBody>
      </p:sp>
      <p:sp>
        <p:nvSpPr>
          <p:cNvPr id="142" name="Rectangle 141">
            <a:extLst>
              <a:ext uri="{FF2B5EF4-FFF2-40B4-BE49-F238E27FC236}">
                <a16:creationId xmlns:a16="http://schemas.microsoft.com/office/drawing/2014/main" id="{A5FBACE0-802F-4F71-94F2-248DEFE1A4CA}"/>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75%</a:t>
            </a:r>
          </a:p>
        </p:txBody>
      </p:sp>
      <p:sp>
        <p:nvSpPr>
          <p:cNvPr id="143" name="Rectangle 142">
            <a:extLst>
              <a:ext uri="{FF2B5EF4-FFF2-40B4-BE49-F238E27FC236}">
                <a16:creationId xmlns:a16="http://schemas.microsoft.com/office/drawing/2014/main" id="{2EE1EEEC-9147-48AC-AA51-F7D7C757720A}"/>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20%</a:t>
            </a:r>
          </a:p>
        </p:txBody>
      </p:sp>
      <p:sp>
        <p:nvSpPr>
          <p:cNvPr id="144" name="Rectangle 143">
            <a:extLst>
              <a:ext uri="{FF2B5EF4-FFF2-40B4-BE49-F238E27FC236}">
                <a16:creationId xmlns:a16="http://schemas.microsoft.com/office/drawing/2014/main" id="{715BD311-5C47-4D16-84A4-CDE3875B2E28}"/>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70%</a:t>
            </a:r>
          </a:p>
        </p:txBody>
      </p:sp>
      <p:sp>
        <p:nvSpPr>
          <p:cNvPr id="145" name="Rectangle 144">
            <a:extLst>
              <a:ext uri="{FF2B5EF4-FFF2-40B4-BE49-F238E27FC236}">
                <a16:creationId xmlns:a16="http://schemas.microsoft.com/office/drawing/2014/main" id="{5FCC3BB9-011E-43E2-8A6D-CF0B434AEC47}"/>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30%</a:t>
            </a:r>
          </a:p>
        </p:txBody>
      </p:sp>
      <p:sp>
        <p:nvSpPr>
          <p:cNvPr id="146" name="Rectangle 145">
            <a:extLst>
              <a:ext uri="{FF2B5EF4-FFF2-40B4-BE49-F238E27FC236}">
                <a16:creationId xmlns:a16="http://schemas.microsoft.com/office/drawing/2014/main" id="{2E0AC568-B569-4102-91A1-BD4739EF7142}"/>
              </a:ext>
            </a:extLst>
          </p:cNvPr>
          <p:cNvSpPr/>
          <p:nvPr/>
        </p:nvSpPr>
        <p:spPr bwMode="auto">
          <a:xfrm>
            <a:off x="9571192" y="3749303"/>
            <a:ext cx="653145" cy="458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a:ea typeface="Segoe UI" pitchFamily="34" charset="0"/>
                <a:cs typeface="Segoe UI" pitchFamily="34" charset="0"/>
              </a:rPr>
              <a:t>15%</a:t>
            </a:r>
          </a:p>
        </p:txBody>
      </p:sp>
      <p:grpSp>
        <p:nvGrpSpPr>
          <p:cNvPr id="26" name="Group 25">
            <a:extLst>
              <a:ext uri="{FF2B5EF4-FFF2-40B4-BE49-F238E27FC236}">
                <a16:creationId xmlns:a16="http://schemas.microsoft.com/office/drawing/2014/main" id="{630C095D-36FC-4EBB-8DEE-D3469ACDD9BD}"/>
              </a:ext>
            </a:extLst>
          </p:cNvPr>
          <p:cNvGrpSpPr/>
          <p:nvPr/>
        </p:nvGrpSpPr>
        <p:grpSpPr>
          <a:xfrm>
            <a:off x="589045" y="5680087"/>
            <a:ext cx="8659839" cy="667278"/>
            <a:chOff x="837631" y="5844617"/>
            <a:chExt cx="9792001" cy="667372"/>
          </a:xfrm>
        </p:grpSpPr>
        <p:cxnSp>
          <p:nvCxnSpPr>
            <p:cNvPr id="27" name="Connector: Elbow 26">
              <a:extLst>
                <a:ext uri="{FF2B5EF4-FFF2-40B4-BE49-F238E27FC236}">
                  <a16:creationId xmlns:a16="http://schemas.microsoft.com/office/drawing/2014/main" id="{D6DBBF17-7678-4E03-A750-D716BF7D3406}"/>
                </a:ext>
              </a:extLst>
            </p:cNvPr>
            <p:cNvCxnSpPr>
              <a:cxnSpLocks/>
            </p:cNvCxnSpPr>
            <p:nvPr/>
          </p:nvCxnSpPr>
          <p:spPr>
            <a:xfrm rot="5400000">
              <a:off x="5727282" y="954966"/>
              <a:ext cx="12700" cy="9792001"/>
            </a:xfrm>
            <a:prstGeom prst="bentConnector3">
              <a:avLst>
                <a:gd name="adj1" fmla="val 2170835"/>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9C9708C-5222-4249-BB52-52E83A8D83AC}"/>
                </a:ext>
              </a:extLst>
            </p:cNvPr>
            <p:cNvSpPr/>
            <p:nvPr/>
          </p:nvSpPr>
          <p:spPr bwMode="auto">
            <a:xfrm>
              <a:off x="4719049" y="6221910"/>
              <a:ext cx="2029169" cy="290079"/>
            </a:xfrm>
            <a:prstGeom prst="rect">
              <a:avLst/>
            </a:prstGeom>
            <a:noFill/>
          </p:spPr>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2293" fontAlgn="base">
                <a:lnSpc>
                  <a:spcPct val="90000"/>
                </a:lnSpc>
                <a:spcBef>
                  <a:spcPct val="0"/>
                </a:spcBef>
                <a:spcAft>
                  <a:spcPct val="0"/>
                </a:spcAft>
                <a:defRPr/>
              </a:pPr>
              <a:r>
                <a:rPr lang="en-US" sz="1400" dirty="0">
                  <a:solidFill>
                    <a:srgbClr val="0078D4"/>
                  </a:solidFill>
                  <a:latin typeface="Segoe UI Semibold" panose="020B0702040204020203" pitchFamily="34" charset="0"/>
                  <a:ea typeface="Segoe UI" pitchFamily="34" charset="0"/>
                  <a:cs typeface="Segoe UI Semibold" panose="020B0702040204020203" pitchFamily="34" charset="0"/>
                </a:rPr>
                <a:t>Iterate</a:t>
              </a:r>
            </a:p>
          </p:txBody>
        </p:sp>
      </p:grpSp>
      <p:sp>
        <p:nvSpPr>
          <p:cNvPr id="121" name="Title 2">
            <a:extLst>
              <a:ext uri="{FF2B5EF4-FFF2-40B4-BE49-F238E27FC236}">
                <a16:creationId xmlns:a16="http://schemas.microsoft.com/office/drawing/2014/main" id="{D98C01AE-6997-4978-8653-72449A6C28F4}"/>
              </a:ext>
            </a:extLst>
          </p:cNvPr>
          <p:cNvSpPr txBox="1">
            <a:spLocks/>
          </p:cNvSpPr>
          <p:nvPr/>
        </p:nvSpPr>
        <p:spPr>
          <a:xfrm>
            <a:off x="589044" y="457622"/>
            <a:ext cx="11016957" cy="1107839"/>
          </a:xfrm>
          <a:prstGeom prst="rect">
            <a:avLst/>
          </a:prstGeom>
        </p:spPr>
        <p:txBody>
          <a:bodyPr vert="horz" wrap="square" lIns="0" tIns="164569" rIns="0" bIns="0" rtlCol="0" anchor="t">
            <a:noAutofit/>
          </a:bodyPr>
          <a:lstStyle>
            <a:lvl1pPr algn="l" defTabSz="914367" rtl="0" eaLnBrk="1" latinLnBrk="0" hangingPunct="1">
              <a:lnSpc>
                <a:spcPct val="90000"/>
              </a:lnSpc>
              <a:spcBef>
                <a:spcPct val="0"/>
              </a:spcBef>
              <a:buNone/>
              <a:defRPr lang="en-US" sz="3137" b="0" kern="1200" cap="none" spc="-147" baseline="0" dirty="0" smtClean="0">
                <a:ln w="3175">
                  <a:noFill/>
                </a:ln>
                <a:solidFill>
                  <a:srgbClr val="000000"/>
                </a:solidFill>
                <a:effectLst/>
                <a:latin typeface="+mj-lt"/>
                <a:ea typeface="+mn-ea"/>
                <a:cs typeface="Segoe UI" pitchFamily="34" charset="0"/>
              </a:defRPr>
            </a:lvl1pPr>
          </a:lstStyle>
          <a:p>
            <a:pPr defTabSz="914192">
              <a:defRPr/>
            </a:pPr>
            <a:r>
              <a:rPr lang="en-US" sz="3725" dirty="0">
                <a:latin typeface="Segoe UI Semibold"/>
              </a:rPr>
              <a:t>Model creation is typically a time consuming process</a:t>
            </a:r>
          </a:p>
        </p:txBody>
      </p:sp>
      <p:sp>
        <p:nvSpPr>
          <p:cNvPr id="98" name="Isosceles Triangle 97">
            <a:extLst>
              <a:ext uri="{FF2B5EF4-FFF2-40B4-BE49-F238E27FC236}">
                <a16:creationId xmlns:a16="http://schemas.microsoft.com/office/drawing/2014/main" id="{FE4ADEB3-BA1A-4527-97B6-E7A5905F8282}"/>
              </a:ext>
            </a:extLst>
          </p:cNvPr>
          <p:cNvSpPr/>
          <p:nvPr/>
        </p:nvSpPr>
        <p:spPr bwMode="auto">
          <a:xfrm>
            <a:off x="6293842" y="4119124"/>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Isosceles Triangle 110">
            <a:extLst>
              <a:ext uri="{FF2B5EF4-FFF2-40B4-BE49-F238E27FC236}">
                <a16:creationId xmlns:a16="http://schemas.microsoft.com/office/drawing/2014/main" id="{DC995B4C-717D-4215-9C84-59A63A08436E}"/>
              </a:ext>
            </a:extLst>
          </p:cNvPr>
          <p:cNvSpPr/>
          <p:nvPr/>
        </p:nvSpPr>
        <p:spPr bwMode="auto">
          <a:xfrm>
            <a:off x="6460526" y="3779917"/>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Isosceles Triangle 123">
            <a:extLst>
              <a:ext uri="{FF2B5EF4-FFF2-40B4-BE49-F238E27FC236}">
                <a16:creationId xmlns:a16="http://schemas.microsoft.com/office/drawing/2014/main" id="{D97260E6-C543-4A04-8701-4A7AD6348720}"/>
              </a:ext>
            </a:extLst>
          </p:cNvPr>
          <p:cNvSpPr/>
          <p:nvPr/>
        </p:nvSpPr>
        <p:spPr bwMode="auto">
          <a:xfrm>
            <a:off x="6943997" y="3101504"/>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Isosceles Triangle 124">
            <a:extLst>
              <a:ext uri="{FF2B5EF4-FFF2-40B4-BE49-F238E27FC236}">
                <a16:creationId xmlns:a16="http://schemas.microsoft.com/office/drawing/2014/main" id="{084B5AF6-26A2-4842-A41A-6E0C87018759}"/>
              </a:ext>
            </a:extLst>
          </p:cNvPr>
          <p:cNvSpPr/>
          <p:nvPr/>
        </p:nvSpPr>
        <p:spPr bwMode="auto">
          <a:xfrm>
            <a:off x="7103798" y="3440710"/>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4" name="Rectangle 163">
            <a:extLst>
              <a:ext uri="{FF2B5EF4-FFF2-40B4-BE49-F238E27FC236}">
                <a16:creationId xmlns:a16="http://schemas.microsoft.com/office/drawing/2014/main" id="{7ADB0596-0969-46D3-8F50-F5A45D799A8E}"/>
              </a:ext>
            </a:extLst>
          </p:cNvPr>
          <p:cNvSpPr/>
          <p:nvPr/>
        </p:nvSpPr>
        <p:spPr bwMode="auto">
          <a:xfrm>
            <a:off x="736983" y="4229034"/>
            <a:ext cx="1859308" cy="2991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171" name="Rectangle 170">
            <a:extLst>
              <a:ext uri="{FF2B5EF4-FFF2-40B4-BE49-F238E27FC236}">
                <a16:creationId xmlns:a16="http://schemas.microsoft.com/office/drawing/2014/main" id="{FA033DC2-8489-4D03-B39C-76377D071DF5}"/>
              </a:ext>
            </a:extLst>
          </p:cNvPr>
          <p:cNvSpPr/>
          <p:nvPr/>
        </p:nvSpPr>
        <p:spPr bwMode="auto">
          <a:xfrm>
            <a:off x="736983" y="3179358"/>
            <a:ext cx="1859308" cy="2991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173" name="Rectangle 172">
            <a:extLst>
              <a:ext uri="{FF2B5EF4-FFF2-40B4-BE49-F238E27FC236}">
                <a16:creationId xmlns:a16="http://schemas.microsoft.com/office/drawing/2014/main" id="{7465687A-7138-457A-AD69-9EA44E77B92B}"/>
              </a:ext>
            </a:extLst>
          </p:cNvPr>
          <p:cNvSpPr/>
          <p:nvPr/>
        </p:nvSpPr>
        <p:spPr bwMode="auto">
          <a:xfrm>
            <a:off x="736983" y="2829465"/>
            <a:ext cx="1859308" cy="2991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174" name="Rectangle 173">
            <a:extLst>
              <a:ext uri="{FF2B5EF4-FFF2-40B4-BE49-F238E27FC236}">
                <a16:creationId xmlns:a16="http://schemas.microsoft.com/office/drawing/2014/main" id="{3ECF9070-C95C-4AEE-9B8E-522305BBBDAB}"/>
              </a:ext>
            </a:extLst>
          </p:cNvPr>
          <p:cNvSpPr/>
          <p:nvPr/>
        </p:nvSpPr>
        <p:spPr bwMode="auto">
          <a:xfrm>
            <a:off x="736983" y="3529250"/>
            <a:ext cx="1859308" cy="2991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175" name="Rectangle 174">
            <a:extLst>
              <a:ext uri="{FF2B5EF4-FFF2-40B4-BE49-F238E27FC236}">
                <a16:creationId xmlns:a16="http://schemas.microsoft.com/office/drawing/2014/main" id="{AEFA5C18-DBD6-420E-8D38-357F8C70808D}"/>
              </a:ext>
            </a:extLst>
          </p:cNvPr>
          <p:cNvSpPr/>
          <p:nvPr/>
        </p:nvSpPr>
        <p:spPr bwMode="auto">
          <a:xfrm>
            <a:off x="736983" y="3879142"/>
            <a:ext cx="1859308" cy="2991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54856" rIns="91427" bIns="54856" numCol="1" spcCol="0" rtlCol="0" fromWordArt="0" anchor="ctr" anchorCtr="0" forceAA="0" compatLnSpc="1">
            <a:prstTxWarp prst="textNoShape">
              <a:avLst/>
            </a:prstTxWarp>
            <a:spAutoFit/>
          </a:bodyPr>
          <a:lstStyle/>
          <a:p>
            <a:pPr defTabSz="932293" fontAlgn="base">
              <a:spcBef>
                <a:spcPct val="0"/>
              </a:spcBef>
              <a:spcAft>
                <a:spcPts val="600"/>
              </a:spcAft>
              <a:defRPr/>
            </a:pPr>
            <a:endParaRPr lang="en-US" sz="1200" dirty="0">
              <a:solidFill>
                <a:prstClr val="white"/>
              </a:solidFill>
              <a:latin typeface="Segoe UI Semibold"/>
              <a:ea typeface="Segoe UI" pitchFamily="34" charset="0"/>
              <a:cs typeface="Segoe UI Semibold" panose="020B0702040204020203" pitchFamily="34" charset="0"/>
            </a:endParaRPr>
          </a:p>
        </p:txBody>
      </p:sp>
      <p:sp>
        <p:nvSpPr>
          <p:cNvPr id="120" name="Isosceles Triangle 119">
            <a:extLst>
              <a:ext uri="{FF2B5EF4-FFF2-40B4-BE49-F238E27FC236}">
                <a16:creationId xmlns:a16="http://schemas.microsoft.com/office/drawing/2014/main" id="{064EFD16-9865-43CE-AAC0-7320880D3E2A}"/>
              </a:ext>
            </a:extLst>
          </p:cNvPr>
          <p:cNvSpPr/>
          <p:nvPr/>
        </p:nvSpPr>
        <p:spPr bwMode="auto">
          <a:xfrm>
            <a:off x="6779836" y="4458329"/>
            <a:ext cx="137141" cy="9142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58825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1.04167E-6 -2.59259E-6 L 0.14284 -0.10347 " pathEditMode="relative" rAng="0" ptsTypes="AA">
                                      <p:cBhvr>
                                        <p:cTn id="6" dur="150" fill="hold"/>
                                        <p:tgtEl>
                                          <p:spTgt spid="80"/>
                                        </p:tgtEl>
                                        <p:attrNameLst>
                                          <p:attrName>ppt_x</p:attrName>
                                          <p:attrName>ppt_y</p:attrName>
                                        </p:attrNameLst>
                                      </p:cBhvr>
                                      <p:rCtr x="7135" y="-5185"/>
                                    </p:animMotion>
                                  </p:childTnLst>
                                </p:cTn>
                              </p:par>
                              <p:par>
                                <p:cTn id="7" presetID="12" presetClass="entr" presetSubtype="8" fill="hold" grpId="1" nodeType="withEffect">
                                  <p:stCondLst>
                                    <p:cond delay="100"/>
                                  </p:stCondLst>
                                  <p:childTnLst>
                                    <p:set>
                                      <p:cBhvr>
                                        <p:cTn id="8" dur="1" fill="hold">
                                          <p:stCondLst>
                                            <p:cond delay="0"/>
                                          </p:stCondLst>
                                        </p:cTn>
                                        <p:tgtEl>
                                          <p:spTgt spid="90"/>
                                        </p:tgtEl>
                                        <p:attrNameLst>
                                          <p:attrName>style.visibility</p:attrName>
                                        </p:attrNameLst>
                                      </p:cBhvr>
                                      <p:to>
                                        <p:strVal val="visible"/>
                                      </p:to>
                                    </p:set>
                                    <p:anim calcmode="lin" valueType="num">
                                      <p:cBhvr additive="base">
                                        <p:cTn id="9" dur="80"/>
                                        <p:tgtEl>
                                          <p:spTgt spid="90"/>
                                        </p:tgtEl>
                                        <p:attrNameLst>
                                          <p:attrName>ppt_x</p:attrName>
                                        </p:attrNameLst>
                                      </p:cBhvr>
                                      <p:tavLst>
                                        <p:tav tm="0">
                                          <p:val>
                                            <p:strVal val="#ppt_x-#ppt_w*1.125000"/>
                                          </p:val>
                                        </p:tav>
                                        <p:tav tm="100000">
                                          <p:val>
                                            <p:strVal val="#ppt_x"/>
                                          </p:val>
                                        </p:tav>
                                      </p:tavLst>
                                    </p:anim>
                                    <p:animEffect transition="in" filter="wipe(right)">
                                      <p:cBhvr>
                                        <p:cTn id="10" dur="80"/>
                                        <p:tgtEl>
                                          <p:spTgt spid="90"/>
                                        </p:tgtEl>
                                      </p:cBhvr>
                                    </p:animEffect>
                                  </p:childTnLst>
                                </p:cTn>
                              </p:par>
                              <p:par>
                                <p:cTn id="11" presetID="10" presetClass="exit" presetSubtype="0" fill="hold" grpId="1" nodeType="withEffect">
                                  <p:stCondLst>
                                    <p:cond delay="100"/>
                                  </p:stCondLst>
                                  <p:childTnLst>
                                    <p:animEffect transition="out" filter="fade">
                                      <p:cBhvr>
                                        <p:cTn id="12" dur="150"/>
                                        <p:tgtEl>
                                          <p:spTgt spid="136"/>
                                        </p:tgtEl>
                                      </p:cBhvr>
                                    </p:animEffect>
                                    <p:set>
                                      <p:cBhvr>
                                        <p:cTn id="13" dur="1" fill="hold">
                                          <p:stCondLst>
                                            <p:cond delay="149"/>
                                          </p:stCondLst>
                                        </p:cTn>
                                        <p:tgtEl>
                                          <p:spTgt spid="136"/>
                                        </p:tgtEl>
                                        <p:attrNameLst>
                                          <p:attrName>style.visibility</p:attrName>
                                        </p:attrNameLst>
                                      </p:cBhvr>
                                      <p:to>
                                        <p:strVal val="hidden"/>
                                      </p:to>
                                    </p:set>
                                  </p:childTnLst>
                                </p:cTn>
                              </p:par>
                              <p:par>
                                <p:cTn id="14" presetID="10" presetClass="entr" presetSubtype="0" fill="hold" grpId="0" nodeType="withEffect">
                                  <p:stCondLst>
                                    <p:cond delay="10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150"/>
                                        <p:tgtEl>
                                          <p:spTgt spid="147"/>
                                        </p:tgtEl>
                                      </p:cBhvr>
                                    </p:animEffect>
                                  </p:childTnLst>
                                </p:cTn>
                              </p:par>
                              <p:par>
                                <p:cTn id="17" presetID="42" presetClass="path" presetSubtype="0" accel="50000" decel="50000" fill="hold" grpId="0" nodeType="withEffect">
                                  <p:stCondLst>
                                    <p:cond delay="100"/>
                                  </p:stCondLst>
                                  <p:childTnLst>
                                    <p:animMotion origin="layout" path="M 1.04167E-6 -2.59259E-6 L 0.14284 -2.59259E-6 " pathEditMode="relative" rAng="0" ptsTypes="AA">
                                      <p:cBhvr>
                                        <p:cTn id="18" dur="150" fill="hold"/>
                                        <p:tgtEl>
                                          <p:spTgt spid="90"/>
                                        </p:tgtEl>
                                        <p:attrNameLst>
                                          <p:attrName>ppt_x</p:attrName>
                                          <p:attrName>ppt_y</p:attrName>
                                        </p:attrNameLst>
                                      </p:cBhvr>
                                      <p:rCtr x="7135" y="0"/>
                                    </p:animMotion>
                                  </p:childTnLst>
                                </p:cTn>
                              </p:par>
                              <p:par>
                                <p:cTn id="19" presetID="22" presetClass="entr" presetSubtype="1" fill="hold" grpId="0" nodeType="withEffect">
                                  <p:stCondLst>
                                    <p:cond delay="100"/>
                                  </p:stCondLst>
                                  <p:childTnLst>
                                    <p:set>
                                      <p:cBhvr>
                                        <p:cTn id="20" dur="1" fill="hold">
                                          <p:stCondLst>
                                            <p:cond delay="0"/>
                                          </p:stCondLst>
                                        </p:cTn>
                                        <p:tgtEl>
                                          <p:spTgt spid="175"/>
                                        </p:tgtEl>
                                        <p:attrNameLst>
                                          <p:attrName>style.visibility</p:attrName>
                                        </p:attrNameLst>
                                      </p:cBhvr>
                                      <p:to>
                                        <p:strVal val="visible"/>
                                      </p:to>
                                    </p:set>
                                    <p:animEffect transition="in" filter="wipe(up)">
                                      <p:cBhvr>
                                        <p:cTn id="21" dur="150"/>
                                        <p:tgtEl>
                                          <p:spTgt spid="175"/>
                                        </p:tgtEl>
                                      </p:cBhvr>
                                    </p:animEffect>
                                  </p:childTnLst>
                                </p:cTn>
                              </p:par>
                              <p:par>
                                <p:cTn id="22" presetID="22" presetClass="entr" presetSubtype="1" fill="hold" grpId="0" nodeType="withEffect">
                                  <p:stCondLst>
                                    <p:cond delay="100"/>
                                  </p:stCondLst>
                                  <p:childTnLst>
                                    <p:set>
                                      <p:cBhvr>
                                        <p:cTn id="23" dur="1" fill="hold">
                                          <p:stCondLst>
                                            <p:cond delay="0"/>
                                          </p:stCondLst>
                                        </p:cTn>
                                        <p:tgtEl>
                                          <p:spTgt spid="164"/>
                                        </p:tgtEl>
                                        <p:attrNameLst>
                                          <p:attrName>style.visibility</p:attrName>
                                        </p:attrNameLst>
                                      </p:cBhvr>
                                      <p:to>
                                        <p:strVal val="visible"/>
                                      </p:to>
                                    </p:set>
                                    <p:animEffect transition="in" filter="wipe(up)">
                                      <p:cBhvr>
                                        <p:cTn id="24" dur="150"/>
                                        <p:tgtEl>
                                          <p:spTgt spid="164"/>
                                        </p:tgtEl>
                                      </p:cBhvr>
                                    </p:animEffect>
                                  </p:childTnLst>
                                </p:cTn>
                              </p:par>
                              <p:par>
                                <p:cTn id="25" presetID="22" presetClass="exit" presetSubtype="1" fill="hold" grpId="0" nodeType="withEffect">
                                  <p:stCondLst>
                                    <p:cond delay="100"/>
                                  </p:stCondLst>
                                  <p:childTnLst>
                                    <p:animEffect transition="out" filter="wipe(up)">
                                      <p:cBhvr>
                                        <p:cTn id="26" dur="150"/>
                                        <p:tgtEl>
                                          <p:spTgt spid="173"/>
                                        </p:tgtEl>
                                      </p:cBhvr>
                                    </p:animEffect>
                                    <p:set>
                                      <p:cBhvr>
                                        <p:cTn id="27" dur="1" fill="hold">
                                          <p:stCondLst>
                                            <p:cond delay="149"/>
                                          </p:stCondLst>
                                        </p:cTn>
                                        <p:tgtEl>
                                          <p:spTgt spid="173"/>
                                        </p:tgtEl>
                                        <p:attrNameLst>
                                          <p:attrName>style.visibility</p:attrName>
                                        </p:attrNameLst>
                                      </p:cBhvr>
                                      <p:to>
                                        <p:strVal val="hidden"/>
                                      </p:to>
                                    </p:set>
                                  </p:childTnLst>
                                </p:cTn>
                              </p:par>
                              <p:par>
                                <p:cTn id="28" presetID="12" presetClass="entr" presetSubtype="8" fill="hold" grpId="1" nodeType="withEffect">
                                  <p:stCondLst>
                                    <p:cond delay="200"/>
                                  </p:stCondLst>
                                  <p:childTnLst>
                                    <p:set>
                                      <p:cBhvr>
                                        <p:cTn id="29" dur="1" fill="hold">
                                          <p:stCondLst>
                                            <p:cond delay="0"/>
                                          </p:stCondLst>
                                        </p:cTn>
                                        <p:tgtEl>
                                          <p:spTgt spid="123"/>
                                        </p:tgtEl>
                                        <p:attrNameLst>
                                          <p:attrName>style.visibility</p:attrName>
                                        </p:attrNameLst>
                                      </p:cBhvr>
                                      <p:to>
                                        <p:strVal val="visible"/>
                                      </p:to>
                                    </p:set>
                                    <p:anim calcmode="lin" valueType="num">
                                      <p:cBhvr additive="base">
                                        <p:cTn id="30" dur="80"/>
                                        <p:tgtEl>
                                          <p:spTgt spid="123"/>
                                        </p:tgtEl>
                                        <p:attrNameLst>
                                          <p:attrName>ppt_x</p:attrName>
                                        </p:attrNameLst>
                                      </p:cBhvr>
                                      <p:tavLst>
                                        <p:tav tm="0">
                                          <p:val>
                                            <p:strVal val="#ppt_x-#ppt_w*1.125000"/>
                                          </p:val>
                                        </p:tav>
                                        <p:tav tm="100000">
                                          <p:val>
                                            <p:strVal val="#ppt_x"/>
                                          </p:val>
                                        </p:tav>
                                      </p:tavLst>
                                    </p:anim>
                                    <p:animEffect transition="in" filter="wipe(right)">
                                      <p:cBhvr>
                                        <p:cTn id="31" dur="80"/>
                                        <p:tgtEl>
                                          <p:spTgt spid="123"/>
                                        </p:tgtEl>
                                      </p:cBhvr>
                                    </p:animEffect>
                                  </p:childTnLst>
                                </p:cTn>
                              </p:par>
                              <p:par>
                                <p:cTn id="32" presetID="10" presetClass="exit" presetSubtype="0" fill="hold" grpId="5" nodeType="withEffect">
                                  <p:stCondLst>
                                    <p:cond delay="200"/>
                                  </p:stCondLst>
                                  <p:childTnLst>
                                    <p:animEffect transition="out" filter="fade">
                                      <p:cBhvr>
                                        <p:cTn id="33" dur="150"/>
                                        <p:tgtEl>
                                          <p:spTgt spid="147"/>
                                        </p:tgtEl>
                                      </p:cBhvr>
                                    </p:animEffect>
                                    <p:set>
                                      <p:cBhvr>
                                        <p:cTn id="34" dur="1" fill="hold">
                                          <p:stCondLst>
                                            <p:cond delay="149"/>
                                          </p:stCondLst>
                                        </p:cTn>
                                        <p:tgtEl>
                                          <p:spTgt spid="147"/>
                                        </p:tgtEl>
                                        <p:attrNameLst>
                                          <p:attrName>style.visibility</p:attrName>
                                        </p:attrNameLst>
                                      </p:cBhvr>
                                      <p:to>
                                        <p:strVal val="hidden"/>
                                      </p:to>
                                    </p:set>
                                  </p:childTnLst>
                                </p:cTn>
                              </p:par>
                              <p:par>
                                <p:cTn id="35" presetID="10" presetClass="entr" presetSubtype="0" fill="hold" grpId="0" nodeType="withEffect">
                                  <p:stCondLst>
                                    <p:cond delay="200"/>
                                  </p:stCondLst>
                                  <p:childTnLst>
                                    <p:set>
                                      <p:cBhvr>
                                        <p:cTn id="36" dur="1" fill="hold">
                                          <p:stCondLst>
                                            <p:cond delay="0"/>
                                          </p:stCondLst>
                                        </p:cTn>
                                        <p:tgtEl>
                                          <p:spTgt spid="150"/>
                                        </p:tgtEl>
                                        <p:attrNameLst>
                                          <p:attrName>style.visibility</p:attrName>
                                        </p:attrNameLst>
                                      </p:cBhvr>
                                      <p:to>
                                        <p:strVal val="visible"/>
                                      </p:to>
                                    </p:set>
                                    <p:animEffect transition="in" filter="fade">
                                      <p:cBhvr>
                                        <p:cTn id="37" dur="150"/>
                                        <p:tgtEl>
                                          <p:spTgt spid="150"/>
                                        </p:tgtEl>
                                      </p:cBhvr>
                                    </p:animEffect>
                                  </p:childTnLst>
                                </p:cTn>
                              </p:par>
                              <p:par>
                                <p:cTn id="38" presetID="42" presetClass="path" presetSubtype="0" accel="50000" decel="50000" fill="hold" grpId="0" nodeType="withEffect">
                                  <p:stCondLst>
                                    <p:cond delay="200"/>
                                  </p:stCondLst>
                                  <p:childTnLst>
                                    <p:animMotion origin="layout" path="M 1.04167E-6 -2.59259E-6 L 0.1431 0.10139 " pathEditMode="relative" rAng="0" ptsTypes="AA">
                                      <p:cBhvr>
                                        <p:cTn id="39" dur="150" fill="hold"/>
                                        <p:tgtEl>
                                          <p:spTgt spid="123"/>
                                        </p:tgtEl>
                                        <p:attrNameLst>
                                          <p:attrName>ppt_x</p:attrName>
                                          <p:attrName>ppt_y</p:attrName>
                                        </p:attrNameLst>
                                      </p:cBhvr>
                                      <p:rCtr x="7148" y="5069"/>
                                    </p:animMotion>
                                  </p:childTnLst>
                                </p:cTn>
                              </p:par>
                              <p:par>
                                <p:cTn id="40" presetID="22" presetClass="exit" presetSubtype="4" fill="hold" grpId="1" nodeType="withEffect">
                                  <p:stCondLst>
                                    <p:cond delay="200"/>
                                  </p:stCondLst>
                                  <p:childTnLst>
                                    <p:animEffect transition="out" filter="wipe(down)">
                                      <p:cBhvr>
                                        <p:cTn id="41" dur="150"/>
                                        <p:tgtEl>
                                          <p:spTgt spid="164"/>
                                        </p:tgtEl>
                                      </p:cBhvr>
                                    </p:animEffect>
                                    <p:set>
                                      <p:cBhvr>
                                        <p:cTn id="42" dur="1" fill="hold">
                                          <p:stCondLst>
                                            <p:cond delay="149"/>
                                          </p:stCondLst>
                                        </p:cTn>
                                        <p:tgtEl>
                                          <p:spTgt spid="164"/>
                                        </p:tgtEl>
                                        <p:attrNameLst>
                                          <p:attrName>style.visibility</p:attrName>
                                        </p:attrNameLst>
                                      </p:cBhvr>
                                      <p:to>
                                        <p:strVal val="hidden"/>
                                      </p:to>
                                    </p:set>
                                  </p:childTnLst>
                                </p:cTn>
                              </p:par>
                              <p:par>
                                <p:cTn id="43" presetID="12" presetClass="entr" presetSubtype="8" fill="hold" grpId="1" nodeType="withEffect">
                                  <p:stCondLst>
                                    <p:cond delay="300"/>
                                  </p:stCondLst>
                                  <p:childTnLst>
                                    <p:set>
                                      <p:cBhvr>
                                        <p:cTn id="44" dur="1" fill="hold">
                                          <p:stCondLst>
                                            <p:cond delay="0"/>
                                          </p:stCondLst>
                                        </p:cTn>
                                        <p:tgtEl>
                                          <p:spTgt spid="91"/>
                                        </p:tgtEl>
                                        <p:attrNameLst>
                                          <p:attrName>style.visibility</p:attrName>
                                        </p:attrNameLst>
                                      </p:cBhvr>
                                      <p:to>
                                        <p:strVal val="visible"/>
                                      </p:to>
                                    </p:set>
                                    <p:anim calcmode="lin" valueType="num">
                                      <p:cBhvr additive="base">
                                        <p:cTn id="45" dur="80"/>
                                        <p:tgtEl>
                                          <p:spTgt spid="91"/>
                                        </p:tgtEl>
                                        <p:attrNameLst>
                                          <p:attrName>ppt_x</p:attrName>
                                        </p:attrNameLst>
                                      </p:cBhvr>
                                      <p:tavLst>
                                        <p:tav tm="0">
                                          <p:val>
                                            <p:strVal val="#ppt_x-#ppt_w*1.125000"/>
                                          </p:val>
                                        </p:tav>
                                        <p:tav tm="100000">
                                          <p:val>
                                            <p:strVal val="#ppt_x"/>
                                          </p:val>
                                        </p:tav>
                                      </p:tavLst>
                                    </p:anim>
                                    <p:animEffect transition="in" filter="wipe(right)">
                                      <p:cBhvr>
                                        <p:cTn id="46" dur="80"/>
                                        <p:tgtEl>
                                          <p:spTgt spid="91"/>
                                        </p:tgtEl>
                                      </p:cBhvr>
                                    </p:animEffect>
                                  </p:childTnLst>
                                </p:cTn>
                              </p:par>
                              <p:par>
                                <p:cTn id="47" presetID="10" presetClass="exit" presetSubtype="0" fill="hold" grpId="5" nodeType="withEffect">
                                  <p:stCondLst>
                                    <p:cond delay="300"/>
                                  </p:stCondLst>
                                  <p:childTnLst>
                                    <p:animEffect transition="out" filter="fade">
                                      <p:cBhvr>
                                        <p:cTn id="48" dur="150"/>
                                        <p:tgtEl>
                                          <p:spTgt spid="150"/>
                                        </p:tgtEl>
                                      </p:cBhvr>
                                    </p:animEffect>
                                    <p:set>
                                      <p:cBhvr>
                                        <p:cTn id="49" dur="1" fill="hold">
                                          <p:stCondLst>
                                            <p:cond delay="149"/>
                                          </p:stCondLst>
                                        </p:cTn>
                                        <p:tgtEl>
                                          <p:spTgt spid="150"/>
                                        </p:tgtEl>
                                        <p:attrNameLst>
                                          <p:attrName>style.visibility</p:attrName>
                                        </p:attrNameLst>
                                      </p:cBhvr>
                                      <p:to>
                                        <p:strVal val="hidden"/>
                                      </p:to>
                                    </p:set>
                                  </p:childTnLst>
                                </p:cTn>
                              </p:par>
                              <p:par>
                                <p:cTn id="50" presetID="10" presetClass="entr" presetSubtype="0" fill="hold" grpId="0" nodeType="withEffect">
                                  <p:stCondLst>
                                    <p:cond delay="30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50"/>
                                        <p:tgtEl>
                                          <p:spTgt spid="148"/>
                                        </p:tgtEl>
                                      </p:cBhvr>
                                    </p:animEffect>
                                  </p:childTnLst>
                                </p:cTn>
                              </p:par>
                              <p:par>
                                <p:cTn id="53" presetID="42" presetClass="path" presetSubtype="0" accel="50000" decel="50000" fill="hold" grpId="0" nodeType="withEffect">
                                  <p:stCondLst>
                                    <p:cond delay="300"/>
                                  </p:stCondLst>
                                  <p:childTnLst>
                                    <p:animMotion origin="layout" path="M 1.04167E-6 -2.59259E-6 L 0.14219 0.20301 " pathEditMode="relative" rAng="0" ptsTypes="AA">
                                      <p:cBhvr>
                                        <p:cTn id="54" dur="150" fill="hold"/>
                                        <p:tgtEl>
                                          <p:spTgt spid="91"/>
                                        </p:tgtEl>
                                        <p:attrNameLst>
                                          <p:attrName>ppt_x</p:attrName>
                                          <p:attrName>ppt_y</p:attrName>
                                        </p:attrNameLst>
                                      </p:cBhvr>
                                      <p:rCtr x="7109" y="10139"/>
                                    </p:animMotion>
                                  </p:childTnLst>
                                </p:cTn>
                              </p:par>
                              <p:par>
                                <p:cTn id="55" presetID="22" presetClass="entr" presetSubtype="4" fill="hold" grpId="1" nodeType="withEffect">
                                  <p:stCondLst>
                                    <p:cond delay="300"/>
                                  </p:stCondLst>
                                  <p:childTnLst>
                                    <p:set>
                                      <p:cBhvr>
                                        <p:cTn id="56" dur="1" fill="hold">
                                          <p:stCondLst>
                                            <p:cond delay="0"/>
                                          </p:stCondLst>
                                        </p:cTn>
                                        <p:tgtEl>
                                          <p:spTgt spid="173"/>
                                        </p:tgtEl>
                                        <p:attrNameLst>
                                          <p:attrName>style.visibility</p:attrName>
                                        </p:attrNameLst>
                                      </p:cBhvr>
                                      <p:to>
                                        <p:strVal val="visible"/>
                                      </p:to>
                                    </p:set>
                                    <p:animEffect transition="in" filter="wipe(down)">
                                      <p:cBhvr>
                                        <p:cTn id="57" dur="150"/>
                                        <p:tgtEl>
                                          <p:spTgt spid="173"/>
                                        </p:tgtEl>
                                      </p:cBhvr>
                                    </p:animEffect>
                                  </p:childTnLst>
                                </p:cTn>
                              </p:par>
                              <p:par>
                                <p:cTn id="58" presetID="12" presetClass="entr" presetSubtype="8" fill="hold" grpId="1" nodeType="withEffect">
                                  <p:stCondLst>
                                    <p:cond delay="400"/>
                                  </p:stCondLst>
                                  <p:childTnLst>
                                    <p:set>
                                      <p:cBhvr>
                                        <p:cTn id="59" dur="1" fill="hold">
                                          <p:stCondLst>
                                            <p:cond delay="0"/>
                                          </p:stCondLst>
                                        </p:cTn>
                                        <p:tgtEl>
                                          <p:spTgt spid="137"/>
                                        </p:tgtEl>
                                        <p:attrNameLst>
                                          <p:attrName>style.visibility</p:attrName>
                                        </p:attrNameLst>
                                      </p:cBhvr>
                                      <p:to>
                                        <p:strVal val="visible"/>
                                      </p:to>
                                    </p:set>
                                    <p:anim calcmode="lin" valueType="num">
                                      <p:cBhvr additive="base">
                                        <p:cTn id="60" dur="80"/>
                                        <p:tgtEl>
                                          <p:spTgt spid="137"/>
                                        </p:tgtEl>
                                        <p:attrNameLst>
                                          <p:attrName>ppt_x</p:attrName>
                                        </p:attrNameLst>
                                      </p:cBhvr>
                                      <p:tavLst>
                                        <p:tav tm="0">
                                          <p:val>
                                            <p:strVal val="#ppt_x-#ppt_w*1.125000"/>
                                          </p:val>
                                        </p:tav>
                                        <p:tav tm="100000">
                                          <p:val>
                                            <p:strVal val="#ppt_x"/>
                                          </p:val>
                                        </p:tav>
                                      </p:tavLst>
                                    </p:anim>
                                    <p:animEffect transition="in" filter="wipe(right)">
                                      <p:cBhvr>
                                        <p:cTn id="61" dur="80"/>
                                        <p:tgtEl>
                                          <p:spTgt spid="137"/>
                                        </p:tgtEl>
                                      </p:cBhvr>
                                    </p:animEffect>
                                  </p:childTnLst>
                                </p:cTn>
                              </p:par>
                              <p:par>
                                <p:cTn id="62" presetID="10" presetClass="exit" presetSubtype="0" fill="hold" grpId="3" nodeType="withEffect">
                                  <p:stCondLst>
                                    <p:cond delay="400"/>
                                  </p:stCondLst>
                                  <p:childTnLst>
                                    <p:animEffect transition="out" filter="fade">
                                      <p:cBhvr>
                                        <p:cTn id="63" dur="150"/>
                                        <p:tgtEl>
                                          <p:spTgt spid="148"/>
                                        </p:tgtEl>
                                      </p:cBhvr>
                                    </p:animEffect>
                                    <p:set>
                                      <p:cBhvr>
                                        <p:cTn id="64" dur="1" fill="hold">
                                          <p:stCondLst>
                                            <p:cond delay="149"/>
                                          </p:stCondLst>
                                        </p:cTn>
                                        <p:tgtEl>
                                          <p:spTgt spid="148"/>
                                        </p:tgtEl>
                                        <p:attrNameLst>
                                          <p:attrName>style.visibility</p:attrName>
                                        </p:attrNameLst>
                                      </p:cBhvr>
                                      <p:to>
                                        <p:strVal val="hidden"/>
                                      </p:to>
                                    </p:set>
                                  </p:childTnLst>
                                </p:cTn>
                              </p:par>
                              <p:par>
                                <p:cTn id="65" presetID="10" presetClass="entr" presetSubtype="0" fill="hold" grpId="1" nodeType="withEffect">
                                  <p:stCondLst>
                                    <p:cond delay="400"/>
                                  </p:stCondLst>
                                  <p:childTnLst>
                                    <p:set>
                                      <p:cBhvr>
                                        <p:cTn id="66" dur="1" fill="hold">
                                          <p:stCondLst>
                                            <p:cond delay="0"/>
                                          </p:stCondLst>
                                        </p:cTn>
                                        <p:tgtEl>
                                          <p:spTgt spid="147"/>
                                        </p:tgtEl>
                                        <p:attrNameLst>
                                          <p:attrName>style.visibility</p:attrName>
                                        </p:attrNameLst>
                                      </p:cBhvr>
                                      <p:to>
                                        <p:strVal val="visible"/>
                                      </p:to>
                                    </p:set>
                                    <p:animEffect transition="in" filter="fade">
                                      <p:cBhvr>
                                        <p:cTn id="67" dur="150"/>
                                        <p:tgtEl>
                                          <p:spTgt spid="147"/>
                                        </p:tgtEl>
                                      </p:cBhvr>
                                    </p:animEffect>
                                  </p:childTnLst>
                                </p:cTn>
                              </p:par>
                              <p:par>
                                <p:cTn id="68" presetID="42" presetClass="path" presetSubtype="0" accel="50000" decel="50000" fill="hold" grpId="0" nodeType="withEffect">
                                  <p:stCondLst>
                                    <p:cond delay="400"/>
                                  </p:stCondLst>
                                  <p:childTnLst>
                                    <p:animMotion origin="layout" path="M 1.04167E-6 -2.59259E-6 L 0.07161 -0.2037 " pathEditMode="relative" rAng="0" ptsTypes="AA">
                                      <p:cBhvr>
                                        <p:cTn id="69" dur="150" fill="hold"/>
                                        <p:tgtEl>
                                          <p:spTgt spid="137"/>
                                        </p:tgtEl>
                                        <p:attrNameLst>
                                          <p:attrName>ppt_x</p:attrName>
                                          <p:attrName>ppt_y</p:attrName>
                                        </p:attrNameLst>
                                      </p:cBhvr>
                                      <p:rCtr x="3581" y="-10185"/>
                                    </p:animMotion>
                                  </p:childTnLst>
                                </p:cTn>
                              </p:par>
                              <p:par>
                                <p:cTn id="70" presetID="22" presetClass="exit" presetSubtype="1" fill="hold" grpId="0" nodeType="withEffect">
                                  <p:stCondLst>
                                    <p:cond delay="400"/>
                                  </p:stCondLst>
                                  <p:childTnLst>
                                    <p:animEffect transition="out" filter="wipe(up)">
                                      <p:cBhvr>
                                        <p:cTn id="71" dur="150"/>
                                        <p:tgtEl>
                                          <p:spTgt spid="171"/>
                                        </p:tgtEl>
                                      </p:cBhvr>
                                    </p:animEffect>
                                    <p:set>
                                      <p:cBhvr>
                                        <p:cTn id="72" dur="1" fill="hold">
                                          <p:stCondLst>
                                            <p:cond delay="149"/>
                                          </p:stCondLst>
                                        </p:cTn>
                                        <p:tgtEl>
                                          <p:spTgt spid="171"/>
                                        </p:tgtEl>
                                        <p:attrNameLst>
                                          <p:attrName>style.visibility</p:attrName>
                                        </p:attrNameLst>
                                      </p:cBhvr>
                                      <p:to>
                                        <p:strVal val="hidden"/>
                                      </p:to>
                                    </p:set>
                                  </p:childTnLst>
                                </p:cTn>
                              </p:par>
                              <p:par>
                                <p:cTn id="73" presetID="12" presetClass="entr" presetSubtype="8" fill="hold" grpId="1" nodeType="withEffect">
                                  <p:stCondLst>
                                    <p:cond delay="500"/>
                                  </p:stCondLst>
                                  <p:childTnLst>
                                    <p:set>
                                      <p:cBhvr>
                                        <p:cTn id="74" dur="1" fill="hold">
                                          <p:stCondLst>
                                            <p:cond delay="0"/>
                                          </p:stCondLst>
                                        </p:cTn>
                                        <p:tgtEl>
                                          <p:spTgt spid="138"/>
                                        </p:tgtEl>
                                        <p:attrNameLst>
                                          <p:attrName>style.visibility</p:attrName>
                                        </p:attrNameLst>
                                      </p:cBhvr>
                                      <p:to>
                                        <p:strVal val="visible"/>
                                      </p:to>
                                    </p:set>
                                    <p:anim calcmode="lin" valueType="num">
                                      <p:cBhvr additive="base">
                                        <p:cTn id="75" dur="80"/>
                                        <p:tgtEl>
                                          <p:spTgt spid="138"/>
                                        </p:tgtEl>
                                        <p:attrNameLst>
                                          <p:attrName>ppt_x</p:attrName>
                                        </p:attrNameLst>
                                      </p:cBhvr>
                                      <p:tavLst>
                                        <p:tav tm="0">
                                          <p:val>
                                            <p:strVal val="#ppt_x-#ppt_w*1.125000"/>
                                          </p:val>
                                        </p:tav>
                                        <p:tav tm="100000">
                                          <p:val>
                                            <p:strVal val="#ppt_x"/>
                                          </p:val>
                                        </p:tav>
                                      </p:tavLst>
                                    </p:anim>
                                    <p:animEffect transition="in" filter="wipe(right)">
                                      <p:cBhvr>
                                        <p:cTn id="76" dur="80"/>
                                        <p:tgtEl>
                                          <p:spTgt spid="138"/>
                                        </p:tgtEl>
                                      </p:cBhvr>
                                    </p:animEffect>
                                  </p:childTnLst>
                                </p:cTn>
                              </p:par>
                              <p:par>
                                <p:cTn id="77" presetID="10" presetClass="exit" presetSubtype="0" fill="hold" grpId="3" nodeType="withEffect">
                                  <p:stCondLst>
                                    <p:cond delay="500"/>
                                  </p:stCondLst>
                                  <p:childTnLst>
                                    <p:animEffect transition="out" filter="fade">
                                      <p:cBhvr>
                                        <p:cTn id="78" dur="150"/>
                                        <p:tgtEl>
                                          <p:spTgt spid="147"/>
                                        </p:tgtEl>
                                      </p:cBhvr>
                                    </p:animEffect>
                                    <p:set>
                                      <p:cBhvr>
                                        <p:cTn id="79" dur="1" fill="hold">
                                          <p:stCondLst>
                                            <p:cond delay="149"/>
                                          </p:stCondLst>
                                        </p:cTn>
                                        <p:tgtEl>
                                          <p:spTgt spid="147"/>
                                        </p:tgtEl>
                                        <p:attrNameLst>
                                          <p:attrName>style.visibility</p:attrName>
                                        </p:attrNameLst>
                                      </p:cBhvr>
                                      <p:to>
                                        <p:strVal val="hidden"/>
                                      </p:to>
                                    </p:set>
                                  </p:childTnLst>
                                </p:cTn>
                              </p:par>
                              <p:par>
                                <p:cTn id="80" presetID="10" presetClass="entr" presetSubtype="0" fill="hold" grpId="0" nodeType="withEffect">
                                  <p:stCondLst>
                                    <p:cond delay="500"/>
                                  </p:stCondLst>
                                  <p:childTnLst>
                                    <p:set>
                                      <p:cBhvr>
                                        <p:cTn id="81" dur="1" fill="hold">
                                          <p:stCondLst>
                                            <p:cond delay="0"/>
                                          </p:stCondLst>
                                        </p:cTn>
                                        <p:tgtEl>
                                          <p:spTgt spid="149"/>
                                        </p:tgtEl>
                                        <p:attrNameLst>
                                          <p:attrName>style.visibility</p:attrName>
                                        </p:attrNameLst>
                                      </p:cBhvr>
                                      <p:to>
                                        <p:strVal val="visible"/>
                                      </p:to>
                                    </p:set>
                                    <p:animEffect transition="in" filter="fade">
                                      <p:cBhvr>
                                        <p:cTn id="82" dur="150"/>
                                        <p:tgtEl>
                                          <p:spTgt spid="149"/>
                                        </p:tgtEl>
                                      </p:cBhvr>
                                    </p:animEffect>
                                  </p:childTnLst>
                                </p:cTn>
                              </p:par>
                              <p:par>
                                <p:cTn id="83" presetID="42" presetClass="path" presetSubtype="0" accel="50000" decel="50000" fill="hold" grpId="0" nodeType="withEffect">
                                  <p:stCondLst>
                                    <p:cond delay="500"/>
                                  </p:stCondLst>
                                  <p:childTnLst>
                                    <p:animMotion origin="layout" path="M 1.04167E-6 -2.59259E-6 L 0.07161 -0.10185 " pathEditMode="relative" rAng="0" ptsTypes="AA">
                                      <p:cBhvr>
                                        <p:cTn id="84" dur="150" fill="hold"/>
                                        <p:tgtEl>
                                          <p:spTgt spid="138"/>
                                        </p:tgtEl>
                                        <p:attrNameLst>
                                          <p:attrName>ppt_x</p:attrName>
                                          <p:attrName>ppt_y</p:attrName>
                                        </p:attrNameLst>
                                      </p:cBhvr>
                                      <p:rCtr x="3581" y="-5093"/>
                                    </p:animMotion>
                                  </p:childTnLst>
                                </p:cTn>
                              </p:par>
                              <p:par>
                                <p:cTn id="85" presetID="22" presetClass="entr" presetSubtype="1" fill="hold" grpId="2" nodeType="withEffect">
                                  <p:stCondLst>
                                    <p:cond delay="500"/>
                                  </p:stCondLst>
                                  <p:childTnLst>
                                    <p:set>
                                      <p:cBhvr>
                                        <p:cTn id="86" dur="1" fill="hold">
                                          <p:stCondLst>
                                            <p:cond delay="0"/>
                                          </p:stCondLst>
                                        </p:cTn>
                                        <p:tgtEl>
                                          <p:spTgt spid="164"/>
                                        </p:tgtEl>
                                        <p:attrNameLst>
                                          <p:attrName>style.visibility</p:attrName>
                                        </p:attrNameLst>
                                      </p:cBhvr>
                                      <p:to>
                                        <p:strVal val="visible"/>
                                      </p:to>
                                    </p:set>
                                    <p:animEffect transition="in" filter="wipe(up)">
                                      <p:cBhvr>
                                        <p:cTn id="87" dur="150"/>
                                        <p:tgtEl>
                                          <p:spTgt spid="164"/>
                                        </p:tgtEl>
                                      </p:cBhvr>
                                    </p:animEffect>
                                  </p:childTnLst>
                                </p:cTn>
                              </p:par>
                              <p:par>
                                <p:cTn id="88" presetID="12" presetClass="entr" presetSubtype="8" fill="hold" grpId="1" nodeType="withEffect">
                                  <p:stCondLst>
                                    <p:cond delay="600"/>
                                  </p:stCondLst>
                                  <p:childTnLst>
                                    <p:set>
                                      <p:cBhvr>
                                        <p:cTn id="89" dur="1" fill="hold">
                                          <p:stCondLst>
                                            <p:cond delay="0"/>
                                          </p:stCondLst>
                                        </p:cTn>
                                        <p:tgtEl>
                                          <p:spTgt spid="139"/>
                                        </p:tgtEl>
                                        <p:attrNameLst>
                                          <p:attrName>style.visibility</p:attrName>
                                        </p:attrNameLst>
                                      </p:cBhvr>
                                      <p:to>
                                        <p:strVal val="visible"/>
                                      </p:to>
                                    </p:set>
                                    <p:anim calcmode="lin" valueType="num">
                                      <p:cBhvr additive="base">
                                        <p:cTn id="90" dur="80"/>
                                        <p:tgtEl>
                                          <p:spTgt spid="139"/>
                                        </p:tgtEl>
                                        <p:attrNameLst>
                                          <p:attrName>ppt_x</p:attrName>
                                        </p:attrNameLst>
                                      </p:cBhvr>
                                      <p:tavLst>
                                        <p:tav tm="0">
                                          <p:val>
                                            <p:strVal val="#ppt_x-#ppt_w*1.125000"/>
                                          </p:val>
                                        </p:tav>
                                        <p:tav tm="100000">
                                          <p:val>
                                            <p:strVal val="#ppt_x"/>
                                          </p:val>
                                        </p:tav>
                                      </p:tavLst>
                                    </p:anim>
                                    <p:animEffect transition="in" filter="wipe(right)">
                                      <p:cBhvr>
                                        <p:cTn id="91" dur="80"/>
                                        <p:tgtEl>
                                          <p:spTgt spid="139"/>
                                        </p:tgtEl>
                                      </p:cBhvr>
                                    </p:animEffect>
                                  </p:childTnLst>
                                </p:cTn>
                              </p:par>
                              <p:par>
                                <p:cTn id="92" presetID="10" presetClass="exit" presetSubtype="0" fill="hold" grpId="3" nodeType="withEffect">
                                  <p:stCondLst>
                                    <p:cond delay="600"/>
                                  </p:stCondLst>
                                  <p:childTnLst>
                                    <p:animEffect transition="out" filter="fade">
                                      <p:cBhvr>
                                        <p:cTn id="93" dur="150"/>
                                        <p:tgtEl>
                                          <p:spTgt spid="149"/>
                                        </p:tgtEl>
                                      </p:cBhvr>
                                    </p:animEffect>
                                    <p:set>
                                      <p:cBhvr>
                                        <p:cTn id="94" dur="1" fill="hold">
                                          <p:stCondLst>
                                            <p:cond delay="149"/>
                                          </p:stCondLst>
                                        </p:cTn>
                                        <p:tgtEl>
                                          <p:spTgt spid="149"/>
                                        </p:tgtEl>
                                        <p:attrNameLst>
                                          <p:attrName>style.visibility</p:attrName>
                                        </p:attrNameLst>
                                      </p:cBhvr>
                                      <p:to>
                                        <p:strVal val="hidden"/>
                                      </p:to>
                                    </p:set>
                                  </p:childTnLst>
                                </p:cTn>
                              </p:par>
                              <p:par>
                                <p:cTn id="95" presetID="10" presetClass="entr" presetSubtype="0" fill="hold" grpId="0" nodeType="withEffect">
                                  <p:stCondLst>
                                    <p:cond delay="600"/>
                                  </p:stCondLst>
                                  <p:childTnLst>
                                    <p:set>
                                      <p:cBhvr>
                                        <p:cTn id="96" dur="1" fill="hold">
                                          <p:stCondLst>
                                            <p:cond delay="0"/>
                                          </p:stCondLst>
                                        </p:cTn>
                                        <p:tgtEl>
                                          <p:spTgt spid="136"/>
                                        </p:tgtEl>
                                        <p:attrNameLst>
                                          <p:attrName>style.visibility</p:attrName>
                                        </p:attrNameLst>
                                      </p:cBhvr>
                                      <p:to>
                                        <p:strVal val="visible"/>
                                      </p:to>
                                    </p:set>
                                    <p:animEffect transition="in" filter="fade">
                                      <p:cBhvr>
                                        <p:cTn id="97" dur="150"/>
                                        <p:tgtEl>
                                          <p:spTgt spid="136"/>
                                        </p:tgtEl>
                                      </p:cBhvr>
                                    </p:animEffect>
                                  </p:childTnLst>
                                </p:cTn>
                              </p:par>
                              <p:par>
                                <p:cTn id="98" presetID="42" presetClass="path" presetSubtype="0" accel="50000" decel="50000" fill="hold" grpId="0" nodeType="withEffect">
                                  <p:stCondLst>
                                    <p:cond delay="600"/>
                                  </p:stCondLst>
                                  <p:childTnLst>
                                    <p:animMotion origin="layout" path="M 1.04167E-6 -2.59259E-6 L 0.07135 -0.00023 " pathEditMode="relative" rAng="0" ptsTypes="AA">
                                      <p:cBhvr>
                                        <p:cTn id="99" dur="150" fill="hold"/>
                                        <p:tgtEl>
                                          <p:spTgt spid="139"/>
                                        </p:tgtEl>
                                        <p:attrNameLst>
                                          <p:attrName>ppt_x</p:attrName>
                                          <p:attrName>ppt_y</p:attrName>
                                        </p:attrNameLst>
                                      </p:cBhvr>
                                      <p:rCtr x="3568" y="-23"/>
                                    </p:animMotion>
                                  </p:childTnLst>
                                </p:cTn>
                              </p:par>
                              <p:par>
                                <p:cTn id="100" presetID="22" presetClass="entr" presetSubtype="4" fill="hold" grpId="1" nodeType="withEffect">
                                  <p:stCondLst>
                                    <p:cond delay="600"/>
                                  </p:stCondLst>
                                  <p:childTnLst>
                                    <p:set>
                                      <p:cBhvr>
                                        <p:cTn id="101" dur="1" fill="hold">
                                          <p:stCondLst>
                                            <p:cond delay="0"/>
                                          </p:stCondLst>
                                        </p:cTn>
                                        <p:tgtEl>
                                          <p:spTgt spid="171"/>
                                        </p:tgtEl>
                                        <p:attrNameLst>
                                          <p:attrName>style.visibility</p:attrName>
                                        </p:attrNameLst>
                                      </p:cBhvr>
                                      <p:to>
                                        <p:strVal val="visible"/>
                                      </p:to>
                                    </p:set>
                                    <p:animEffect transition="in" filter="wipe(down)">
                                      <p:cBhvr>
                                        <p:cTn id="102" dur="150"/>
                                        <p:tgtEl>
                                          <p:spTgt spid="171"/>
                                        </p:tgtEl>
                                      </p:cBhvr>
                                    </p:animEffect>
                                  </p:childTnLst>
                                </p:cTn>
                              </p:par>
                              <p:par>
                                <p:cTn id="103" presetID="22" presetClass="exit" presetSubtype="1" fill="hold" grpId="2" nodeType="withEffect">
                                  <p:stCondLst>
                                    <p:cond delay="600"/>
                                  </p:stCondLst>
                                  <p:childTnLst>
                                    <p:animEffect transition="out" filter="wipe(up)">
                                      <p:cBhvr>
                                        <p:cTn id="104" dur="150"/>
                                        <p:tgtEl>
                                          <p:spTgt spid="173"/>
                                        </p:tgtEl>
                                      </p:cBhvr>
                                    </p:animEffect>
                                    <p:set>
                                      <p:cBhvr>
                                        <p:cTn id="105" dur="1" fill="hold">
                                          <p:stCondLst>
                                            <p:cond delay="149"/>
                                          </p:stCondLst>
                                        </p:cTn>
                                        <p:tgtEl>
                                          <p:spTgt spid="173"/>
                                        </p:tgtEl>
                                        <p:attrNameLst>
                                          <p:attrName>style.visibility</p:attrName>
                                        </p:attrNameLst>
                                      </p:cBhvr>
                                      <p:to>
                                        <p:strVal val="hidden"/>
                                      </p:to>
                                    </p:set>
                                  </p:childTnLst>
                                </p:cTn>
                              </p:par>
                              <p:par>
                                <p:cTn id="106" presetID="12" presetClass="entr" presetSubtype="8" fill="hold" grpId="1" nodeType="withEffect">
                                  <p:stCondLst>
                                    <p:cond delay="700"/>
                                  </p:stCondLst>
                                  <p:childTnLst>
                                    <p:set>
                                      <p:cBhvr>
                                        <p:cTn id="107" dur="1" fill="hold">
                                          <p:stCondLst>
                                            <p:cond delay="0"/>
                                          </p:stCondLst>
                                        </p:cTn>
                                        <p:tgtEl>
                                          <p:spTgt spid="140"/>
                                        </p:tgtEl>
                                        <p:attrNameLst>
                                          <p:attrName>style.visibility</p:attrName>
                                        </p:attrNameLst>
                                      </p:cBhvr>
                                      <p:to>
                                        <p:strVal val="visible"/>
                                      </p:to>
                                    </p:set>
                                    <p:anim calcmode="lin" valueType="num">
                                      <p:cBhvr additive="base">
                                        <p:cTn id="108" dur="80"/>
                                        <p:tgtEl>
                                          <p:spTgt spid="140"/>
                                        </p:tgtEl>
                                        <p:attrNameLst>
                                          <p:attrName>ppt_x</p:attrName>
                                        </p:attrNameLst>
                                      </p:cBhvr>
                                      <p:tavLst>
                                        <p:tav tm="0">
                                          <p:val>
                                            <p:strVal val="#ppt_x-#ppt_w*1.125000"/>
                                          </p:val>
                                        </p:tav>
                                        <p:tav tm="100000">
                                          <p:val>
                                            <p:strVal val="#ppt_x"/>
                                          </p:val>
                                        </p:tav>
                                      </p:tavLst>
                                    </p:anim>
                                    <p:animEffect transition="in" filter="wipe(right)">
                                      <p:cBhvr>
                                        <p:cTn id="109" dur="80"/>
                                        <p:tgtEl>
                                          <p:spTgt spid="140"/>
                                        </p:tgtEl>
                                      </p:cBhvr>
                                    </p:animEffect>
                                  </p:childTnLst>
                                </p:cTn>
                              </p:par>
                              <p:par>
                                <p:cTn id="110" presetID="10" presetClass="exit" presetSubtype="0" fill="hold" grpId="2" nodeType="withEffect">
                                  <p:stCondLst>
                                    <p:cond delay="700"/>
                                  </p:stCondLst>
                                  <p:childTnLst>
                                    <p:animEffect transition="out" filter="fade">
                                      <p:cBhvr>
                                        <p:cTn id="111" dur="150"/>
                                        <p:tgtEl>
                                          <p:spTgt spid="136"/>
                                        </p:tgtEl>
                                      </p:cBhvr>
                                    </p:animEffect>
                                    <p:set>
                                      <p:cBhvr>
                                        <p:cTn id="112" dur="1" fill="hold">
                                          <p:stCondLst>
                                            <p:cond delay="149"/>
                                          </p:stCondLst>
                                        </p:cTn>
                                        <p:tgtEl>
                                          <p:spTgt spid="136"/>
                                        </p:tgtEl>
                                        <p:attrNameLst>
                                          <p:attrName>style.visibility</p:attrName>
                                        </p:attrNameLst>
                                      </p:cBhvr>
                                      <p:to>
                                        <p:strVal val="hidden"/>
                                      </p:to>
                                    </p:set>
                                  </p:childTnLst>
                                </p:cTn>
                              </p:par>
                              <p:par>
                                <p:cTn id="113" presetID="10" presetClass="entr" presetSubtype="0" fill="hold" grpId="1" nodeType="withEffect">
                                  <p:stCondLst>
                                    <p:cond delay="700"/>
                                  </p:stCondLst>
                                  <p:childTnLst>
                                    <p:set>
                                      <p:cBhvr>
                                        <p:cTn id="114" dur="1" fill="hold">
                                          <p:stCondLst>
                                            <p:cond delay="0"/>
                                          </p:stCondLst>
                                        </p:cTn>
                                        <p:tgtEl>
                                          <p:spTgt spid="150"/>
                                        </p:tgtEl>
                                        <p:attrNameLst>
                                          <p:attrName>style.visibility</p:attrName>
                                        </p:attrNameLst>
                                      </p:cBhvr>
                                      <p:to>
                                        <p:strVal val="visible"/>
                                      </p:to>
                                    </p:set>
                                    <p:animEffect transition="in" filter="fade">
                                      <p:cBhvr>
                                        <p:cTn id="115" dur="150"/>
                                        <p:tgtEl>
                                          <p:spTgt spid="150"/>
                                        </p:tgtEl>
                                      </p:cBhvr>
                                    </p:animEffect>
                                  </p:childTnLst>
                                </p:cTn>
                              </p:par>
                              <p:par>
                                <p:cTn id="116" presetID="42" presetClass="path" presetSubtype="0" accel="50000" decel="50000" fill="hold" grpId="0" nodeType="withEffect">
                                  <p:stCondLst>
                                    <p:cond delay="700"/>
                                  </p:stCondLst>
                                  <p:childTnLst>
                                    <p:animMotion origin="layout" path="M 1.04167E-6 -2.59259E-6 L 0.07174 0.10185 " pathEditMode="relative" rAng="0" ptsTypes="AA">
                                      <p:cBhvr>
                                        <p:cTn id="117" dur="150" fill="hold"/>
                                        <p:tgtEl>
                                          <p:spTgt spid="140"/>
                                        </p:tgtEl>
                                        <p:attrNameLst>
                                          <p:attrName>ppt_x</p:attrName>
                                          <p:attrName>ppt_y</p:attrName>
                                        </p:attrNameLst>
                                      </p:cBhvr>
                                      <p:rCtr x="3581" y="5093"/>
                                    </p:animMotion>
                                  </p:childTnLst>
                                </p:cTn>
                              </p:par>
                              <p:par>
                                <p:cTn id="118" presetID="22" presetClass="exit" presetSubtype="4" fill="hold" grpId="1" nodeType="withEffect">
                                  <p:stCondLst>
                                    <p:cond delay="700"/>
                                  </p:stCondLst>
                                  <p:childTnLst>
                                    <p:animEffect transition="out" filter="wipe(down)">
                                      <p:cBhvr>
                                        <p:cTn id="119" dur="150"/>
                                        <p:tgtEl>
                                          <p:spTgt spid="175"/>
                                        </p:tgtEl>
                                      </p:cBhvr>
                                    </p:animEffect>
                                    <p:set>
                                      <p:cBhvr>
                                        <p:cTn id="120" dur="1" fill="hold">
                                          <p:stCondLst>
                                            <p:cond delay="149"/>
                                          </p:stCondLst>
                                        </p:cTn>
                                        <p:tgtEl>
                                          <p:spTgt spid="175"/>
                                        </p:tgtEl>
                                        <p:attrNameLst>
                                          <p:attrName>style.visibility</p:attrName>
                                        </p:attrNameLst>
                                      </p:cBhvr>
                                      <p:to>
                                        <p:strVal val="hidden"/>
                                      </p:to>
                                    </p:set>
                                  </p:childTnLst>
                                </p:cTn>
                              </p:par>
                              <p:par>
                                <p:cTn id="121" presetID="22" presetClass="exit" presetSubtype="4" fill="hold" grpId="3" nodeType="withEffect">
                                  <p:stCondLst>
                                    <p:cond delay="700"/>
                                  </p:stCondLst>
                                  <p:childTnLst>
                                    <p:animEffect transition="out" filter="wipe(down)">
                                      <p:cBhvr>
                                        <p:cTn id="122" dur="150"/>
                                        <p:tgtEl>
                                          <p:spTgt spid="164"/>
                                        </p:tgtEl>
                                      </p:cBhvr>
                                    </p:animEffect>
                                    <p:set>
                                      <p:cBhvr>
                                        <p:cTn id="123" dur="1" fill="hold">
                                          <p:stCondLst>
                                            <p:cond delay="149"/>
                                          </p:stCondLst>
                                        </p:cTn>
                                        <p:tgtEl>
                                          <p:spTgt spid="164"/>
                                        </p:tgtEl>
                                        <p:attrNameLst>
                                          <p:attrName>style.visibility</p:attrName>
                                        </p:attrNameLst>
                                      </p:cBhvr>
                                      <p:to>
                                        <p:strVal val="hidden"/>
                                      </p:to>
                                    </p:set>
                                  </p:childTnLst>
                                </p:cTn>
                              </p:par>
                              <p:par>
                                <p:cTn id="124" presetID="22" presetClass="exit" presetSubtype="4" fill="hold" grpId="0" nodeType="withEffect">
                                  <p:stCondLst>
                                    <p:cond delay="700"/>
                                  </p:stCondLst>
                                  <p:childTnLst>
                                    <p:animEffect transition="out" filter="wipe(down)">
                                      <p:cBhvr>
                                        <p:cTn id="125" dur="150"/>
                                        <p:tgtEl>
                                          <p:spTgt spid="174"/>
                                        </p:tgtEl>
                                      </p:cBhvr>
                                    </p:animEffect>
                                    <p:set>
                                      <p:cBhvr>
                                        <p:cTn id="126" dur="1" fill="hold">
                                          <p:stCondLst>
                                            <p:cond delay="149"/>
                                          </p:stCondLst>
                                        </p:cTn>
                                        <p:tgtEl>
                                          <p:spTgt spid="174"/>
                                        </p:tgtEl>
                                        <p:attrNameLst>
                                          <p:attrName>style.visibility</p:attrName>
                                        </p:attrNameLst>
                                      </p:cBhvr>
                                      <p:to>
                                        <p:strVal val="hidden"/>
                                      </p:to>
                                    </p:set>
                                  </p:childTnLst>
                                </p:cTn>
                              </p:par>
                              <p:par>
                                <p:cTn id="127" presetID="12" presetClass="entr" presetSubtype="8" fill="hold" grpId="1" nodeType="withEffect">
                                  <p:stCondLst>
                                    <p:cond delay="800"/>
                                  </p:stCondLst>
                                  <p:childTnLst>
                                    <p:set>
                                      <p:cBhvr>
                                        <p:cTn id="128" dur="1" fill="hold">
                                          <p:stCondLst>
                                            <p:cond delay="0"/>
                                          </p:stCondLst>
                                        </p:cTn>
                                        <p:tgtEl>
                                          <p:spTgt spid="141"/>
                                        </p:tgtEl>
                                        <p:attrNameLst>
                                          <p:attrName>style.visibility</p:attrName>
                                        </p:attrNameLst>
                                      </p:cBhvr>
                                      <p:to>
                                        <p:strVal val="visible"/>
                                      </p:to>
                                    </p:set>
                                    <p:anim calcmode="lin" valueType="num">
                                      <p:cBhvr additive="base">
                                        <p:cTn id="129" dur="80"/>
                                        <p:tgtEl>
                                          <p:spTgt spid="141"/>
                                        </p:tgtEl>
                                        <p:attrNameLst>
                                          <p:attrName>ppt_x</p:attrName>
                                        </p:attrNameLst>
                                      </p:cBhvr>
                                      <p:tavLst>
                                        <p:tav tm="0">
                                          <p:val>
                                            <p:strVal val="#ppt_x-#ppt_w*1.125000"/>
                                          </p:val>
                                        </p:tav>
                                        <p:tav tm="100000">
                                          <p:val>
                                            <p:strVal val="#ppt_x"/>
                                          </p:val>
                                        </p:tav>
                                      </p:tavLst>
                                    </p:anim>
                                    <p:animEffect transition="in" filter="wipe(right)">
                                      <p:cBhvr>
                                        <p:cTn id="130" dur="80"/>
                                        <p:tgtEl>
                                          <p:spTgt spid="141"/>
                                        </p:tgtEl>
                                      </p:cBhvr>
                                    </p:animEffect>
                                  </p:childTnLst>
                                </p:cTn>
                              </p:par>
                              <p:par>
                                <p:cTn id="131" presetID="10" presetClass="exit" presetSubtype="0" fill="hold" grpId="3" nodeType="withEffect">
                                  <p:stCondLst>
                                    <p:cond delay="800"/>
                                  </p:stCondLst>
                                  <p:childTnLst>
                                    <p:animEffect transition="out" filter="fade">
                                      <p:cBhvr>
                                        <p:cTn id="132" dur="150"/>
                                        <p:tgtEl>
                                          <p:spTgt spid="150"/>
                                        </p:tgtEl>
                                      </p:cBhvr>
                                    </p:animEffect>
                                    <p:set>
                                      <p:cBhvr>
                                        <p:cTn id="133" dur="1" fill="hold">
                                          <p:stCondLst>
                                            <p:cond delay="149"/>
                                          </p:stCondLst>
                                        </p:cTn>
                                        <p:tgtEl>
                                          <p:spTgt spid="150"/>
                                        </p:tgtEl>
                                        <p:attrNameLst>
                                          <p:attrName>style.visibility</p:attrName>
                                        </p:attrNameLst>
                                      </p:cBhvr>
                                      <p:to>
                                        <p:strVal val="hidden"/>
                                      </p:to>
                                    </p:set>
                                  </p:childTnLst>
                                </p:cTn>
                              </p:par>
                              <p:par>
                                <p:cTn id="134" presetID="10" presetClass="entr" presetSubtype="0" fill="hold" grpId="1" nodeType="withEffect">
                                  <p:stCondLst>
                                    <p:cond delay="800"/>
                                  </p:stCondLst>
                                  <p:childTnLst>
                                    <p:set>
                                      <p:cBhvr>
                                        <p:cTn id="135" dur="1" fill="hold">
                                          <p:stCondLst>
                                            <p:cond delay="0"/>
                                          </p:stCondLst>
                                        </p:cTn>
                                        <p:tgtEl>
                                          <p:spTgt spid="149"/>
                                        </p:tgtEl>
                                        <p:attrNameLst>
                                          <p:attrName>style.visibility</p:attrName>
                                        </p:attrNameLst>
                                      </p:cBhvr>
                                      <p:to>
                                        <p:strVal val="visible"/>
                                      </p:to>
                                    </p:set>
                                    <p:animEffect transition="in" filter="fade">
                                      <p:cBhvr>
                                        <p:cTn id="136" dur="150"/>
                                        <p:tgtEl>
                                          <p:spTgt spid="149"/>
                                        </p:tgtEl>
                                      </p:cBhvr>
                                    </p:animEffect>
                                  </p:childTnLst>
                                </p:cTn>
                              </p:par>
                              <p:par>
                                <p:cTn id="137" presetID="42" presetClass="path" presetSubtype="0" accel="50000" decel="50000" fill="hold" grpId="0" nodeType="withEffect">
                                  <p:stCondLst>
                                    <p:cond delay="800"/>
                                  </p:stCondLst>
                                  <p:childTnLst>
                                    <p:animMotion origin="layout" path="M 1.04167E-6 -2.59259E-6 L 0.07161 0.20278 " pathEditMode="relative" rAng="0" ptsTypes="AA">
                                      <p:cBhvr>
                                        <p:cTn id="138" dur="150" fill="hold"/>
                                        <p:tgtEl>
                                          <p:spTgt spid="141"/>
                                        </p:tgtEl>
                                        <p:attrNameLst>
                                          <p:attrName>ppt_x</p:attrName>
                                          <p:attrName>ppt_y</p:attrName>
                                        </p:attrNameLst>
                                      </p:cBhvr>
                                      <p:rCtr x="3581" y="10139"/>
                                    </p:animMotion>
                                  </p:childTnLst>
                                </p:cTn>
                              </p:par>
                              <p:par>
                                <p:cTn id="139" presetID="12" presetClass="entr" presetSubtype="4" fill="hold" grpId="1" nodeType="withEffect">
                                  <p:stCondLst>
                                    <p:cond delay="900"/>
                                  </p:stCondLst>
                                  <p:childTnLst>
                                    <p:set>
                                      <p:cBhvr>
                                        <p:cTn id="140" dur="1" fill="hold">
                                          <p:stCondLst>
                                            <p:cond delay="0"/>
                                          </p:stCondLst>
                                        </p:cTn>
                                        <p:tgtEl>
                                          <p:spTgt spid="142"/>
                                        </p:tgtEl>
                                        <p:attrNameLst>
                                          <p:attrName>style.visibility</p:attrName>
                                        </p:attrNameLst>
                                      </p:cBhvr>
                                      <p:to>
                                        <p:strVal val="visible"/>
                                      </p:to>
                                    </p:set>
                                    <p:anim calcmode="lin" valueType="num">
                                      <p:cBhvr additive="base">
                                        <p:cTn id="141" dur="80"/>
                                        <p:tgtEl>
                                          <p:spTgt spid="142"/>
                                        </p:tgtEl>
                                        <p:attrNameLst>
                                          <p:attrName>ppt_y</p:attrName>
                                        </p:attrNameLst>
                                      </p:cBhvr>
                                      <p:tavLst>
                                        <p:tav tm="0">
                                          <p:val>
                                            <p:strVal val="#ppt_y+#ppt_h*1.125000"/>
                                          </p:val>
                                        </p:tav>
                                        <p:tav tm="100000">
                                          <p:val>
                                            <p:strVal val="#ppt_y"/>
                                          </p:val>
                                        </p:tav>
                                      </p:tavLst>
                                    </p:anim>
                                    <p:animEffect transition="in" filter="wipe(up)">
                                      <p:cBhvr>
                                        <p:cTn id="142" dur="80"/>
                                        <p:tgtEl>
                                          <p:spTgt spid="142"/>
                                        </p:tgtEl>
                                      </p:cBhvr>
                                    </p:animEffect>
                                  </p:childTnLst>
                                </p:cTn>
                              </p:par>
                              <p:par>
                                <p:cTn id="143" presetID="10" presetClass="exit" presetSubtype="0" fill="hold" grpId="4" nodeType="withEffect">
                                  <p:stCondLst>
                                    <p:cond delay="900"/>
                                  </p:stCondLst>
                                  <p:childTnLst>
                                    <p:animEffect transition="out" filter="fade">
                                      <p:cBhvr>
                                        <p:cTn id="144" dur="150"/>
                                        <p:tgtEl>
                                          <p:spTgt spid="149"/>
                                        </p:tgtEl>
                                      </p:cBhvr>
                                    </p:animEffect>
                                    <p:set>
                                      <p:cBhvr>
                                        <p:cTn id="145" dur="1" fill="hold">
                                          <p:stCondLst>
                                            <p:cond delay="149"/>
                                          </p:stCondLst>
                                        </p:cTn>
                                        <p:tgtEl>
                                          <p:spTgt spid="149"/>
                                        </p:tgtEl>
                                        <p:attrNameLst>
                                          <p:attrName>style.visibility</p:attrName>
                                        </p:attrNameLst>
                                      </p:cBhvr>
                                      <p:to>
                                        <p:strVal val="hidden"/>
                                      </p:to>
                                    </p:set>
                                  </p:childTnLst>
                                </p:cTn>
                              </p:par>
                              <p:par>
                                <p:cTn id="146" presetID="10" presetClass="entr" presetSubtype="0" fill="hold" grpId="2" nodeType="withEffect">
                                  <p:stCondLst>
                                    <p:cond delay="900"/>
                                  </p:stCondLst>
                                  <p:childTnLst>
                                    <p:set>
                                      <p:cBhvr>
                                        <p:cTn id="147" dur="1" fill="hold">
                                          <p:stCondLst>
                                            <p:cond delay="0"/>
                                          </p:stCondLst>
                                        </p:cTn>
                                        <p:tgtEl>
                                          <p:spTgt spid="147"/>
                                        </p:tgtEl>
                                        <p:attrNameLst>
                                          <p:attrName>style.visibility</p:attrName>
                                        </p:attrNameLst>
                                      </p:cBhvr>
                                      <p:to>
                                        <p:strVal val="visible"/>
                                      </p:to>
                                    </p:set>
                                    <p:animEffect transition="in" filter="fade">
                                      <p:cBhvr>
                                        <p:cTn id="148" dur="150"/>
                                        <p:tgtEl>
                                          <p:spTgt spid="147"/>
                                        </p:tgtEl>
                                      </p:cBhvr>
                                    </p:animEffect>
                                  </p:childTnLst>
                                </p:cTn>
                              </p:par>
                              <p:par>
                                <p:cTn id="149" presetID="42" presetClass="path" presetSubtype="0" accel="50000" decel="50000" fill="hold" grpId="0" nodeType="withEffect">
                                  <p:stCondLst>
                                    <p:cond delay="900"/>
                                  </p:stCondLst>
                                  <p:childTnLst>
                                    <p:animMotion origin="layout" path="M 1.04167E-6 -2.59259E-6 L 0.00026 -0.20486 " pathEditMode="relative" rAng="0" ptsTypes="AA">
                                      <p:cBhvr>
                                        <p:cTn id="150" dur="150" fill="hold"/>
                                        <p:tgtEl>
                                          <p:spTgt spid="142"/>
                                        </p:tgtEl>
                                        <p:attrNameLst>
                                          <p:attrName>ppt_x</p:attrName>
                                          <p:attrName>ppt_y</p:attrName>
                                        </p:attrNameLst>
                                      </p:cBhvr>
                                      <p:rCtr x="13" y="-10255"/>
                                    </p:animMotion>
                                  </p:childTnLst>
                                </p:cTn>
                              </p:par>
                              <p:par>
                                <p:cTn id="151" presetID="22" presetClass="entr" presetSubtype="1" fill="hold" grpId="2" nodeType="withEffect">
                                  <p:stCondLst>
                                    <p:cond delay="900"/>
                                  </p:stCondLst>
                                  <p:childTnLst>
                                    <p:set>
                                      <p:cBhvr>
                                        <p:cTn id="152" dur="1" fill="hold">
                                          <p:stCondLst>
                                            <p:cond delay="0"/>
                                          </p:stCondLst>
                                        </p:cTn>
                                        <p:tgtEl>
                                          <p:spTgt spid="175"/>
                                        </p:tgtEl>
                                        <p:attrNameLst>
                                          <p:attrName>style.visibility</p:attrName>
                                        </p:attrNameLst>
                                      </p:cBhvr>
                                      <p:to>
                                        <p:strVal val="visible"/>
                                      </p:to>
                                    </p:set>
                                    <p:animEffect transition="in" filter="wipe(up)">
                                      <p:cBhvr>
                                        <p:cTn id="153" dur="150"/>
                                        <p:tgtEl>
                                          <p:spTgt spid="175"/>
                                        </p:tgtEl>
                                      </p:cBhvr>
                                    </p:animEffect>
                                  </p:childTnLst>
                                </p:cTn>
                              </p:par>
                              <p:par>
                                <p:cTn id="154" presetID="22" presetClass="entr" presetSubtype="1" fill="hold" grpId="1" nodeType="withEffect">
                                  <p:stCondLst>
                                    <p:cond delay="900"/>
                                  </p:stCondLst>
                                  <p:childTnLst>
                                    <p:set>
                                      <p:cBhvr>
                                        <p:cTn id="155" dur="1" fill="hold">
                                          <p:stCondLst>
                                            <p:cond delay="0"/>
                                          </p:stCondLst>
                                        </p:cTn>
                                        <p:tgtEl>
                                          <p:spTgt spid="174"/>
                                        </p:tgtEl>
                                        <p:attrNameLst>
                                          <p:attrName>style.visibility</p:attrName>
                                        </p:attrNameLst>
                                      </p:cBhvr>
                                      <p:to>
                                        <p:strVal val="visible"/>
                                      </p:to>
                                    </p:set>
                                    <p:animEffect transition="in" filter="wipe(up)">
                                      <p:cBhvr>
                                        <p:cTn id="156" dur="150"/>
                                        <p:tgtEl>
                                          <p:spTgt spid="174"/>
                                        </p:tgtEl>
                                      </p:cBhvr>
                                    </p:animEffect>
                                  </p:childTnLst>
                                </p:cTn>
                              </p:par>
                              <p:par>
                                <p:cTn id="157" presetID="22" presetClass="entr" presetSubtype="4" fill="hold" grpId="3" nodeType="withEffect">
                                  <p:stCondLst>
                                    <p:cond delay="900"/>
                                  </p:stCondLst>
                                  <p:childTnLst>
                                    <p:set>
                                      <p:cBhvr>
                                        <p:cTn id="158" dur="1" fill="hold">
                                          <p:stCondLst>
                                            <p:cond delay="0"/>
                                          </p:stCondLst>
                                        </p:cTn>
                                        <p:tgtEl>
                                          <p:spTgt spid="173"/>
                                        </p:tgtEl>
                                        <p:attrNameLst>
                                          <p:attrName>style.visibility</p:attrName>
                                        </p:attrNameLst>
                                      </p:cBhvr>
                                      <p:to>
                                        <p:strVal val="visible"/>
                                      </p:to>
                                    </p:set>
                                    <p:animEffect transition="in" filter="wipe(down)">
                                      <p:cBhvr>
                                        <p:cTn id="159" dur="150"/>
                                        <p:tgtEl>
                                          <p:spTgt spid="173"/>
                                        </p:tgtEl>
                                      </p:cBhvr>
                                    </p:animEffect>
                                  </p:childTnLst>
                                </p:cTn>
                              </p:par>
                              <p:par>
                                <p:cTn id="160" presetID="12" presetClass="entr" presetSubtype="4" fill="hold" grpId="1" nodeType="withEffect">
                                  <p:stCondLst>
                                    <p:cond delay="1000"/>
                                  </p:stCondLst>
                                  <p:childTnLst>
                                    <p:set>
                                      <p:cBhvr>
                                        <p:cTn id="161" dur="1" fill="hold">
                                          <p:stCondLst>
                                            <p:cond delay="0"/>
                                          </p:stCondLst>
                                        </p:cTn>
                                        <p:tgtEl>
                                          <p:spTgt spid="143"/>
                                        </p:tgtEl>
                                        <p:attrNameLst>
                                          <p:attrName>style.visibility</p:attrName>
                                        </p:attrNameLst>
                                      </p:cBhvr>
                                      <p:to>
                                        <p:strVal val="visible"/>
                                      </p:to>
                                    </p:set>
                                    <p:anim calcmode="lin" valueType="num">
                                      <p:cBhvr additive="base">
                                        <p:cTn id="162" dur="80"/>
                                        <p:tgtEl>
                                          <p:spTgt spid="143"/>
                                        </p:tgtEl>
                                        <p:attrNameLst>
                                          <p:attrName>ppt_y</p:attrName>
                                        </p:attrNameLst>
                                      </p:cBhvr>
                                      <p:tavLst>
                                        <p:tav tm="0">
                                          <p:val>
                                            <p:strVal val="#ppt_y+#ppt_h*1.125000"/>
                                          </p:val>
                                        </p:tav>
                                        <p:tav tm="100000">
                                          <p:val>
                                            <p:strVal val="#ppt_y"/>
                                          </p:val>
                                        </p:tav>
                                      </p:tavLst>
                                    </p:anim>
                                    <p:animEffect transition="in" filter="wipe(up)">
                                      <p:cBhvr>
                                        <p:cTn id="163" dur="80"/>
                                        <p:tgtEl>
                                          <p:spTgt spid="143"/>
                                        </p:tgtEl>
                                      </p:cBhvr>
                                    </p:animEffect>
                                  </p:childTnLst>
                                </p:cTn>
                              </p:par>
                              <p:par>
                                <p:cTn id="164" presetID="10" presetClass="exit" presetSubtype="0" fill="hold" grpId="4" nodeType="withEffect">
                                  <p:stCondLst>
                                    <p:cond delay="1000"/>
                                  </p:stCondLst>
                                  <p:childTnLst>
                                    <p:animEffect transition="out" filter="fade">
                                      <p:cBhvr>
                                        <p:cTn id="165" dur="150"/>
                                        <p:tgtEl>
                                          <p:spTgt spid="147"/>
                                        </p:tgtEl>
                                      </p:cBhvr>
                                    </p:animEffect>
                                    <p:set>
                                      <p:cBhvr>
                                        <p:cTn id="166" dur="1" fill="hold">
                                          <p:stCondLst>
                                            <p:cond delay="149"/>
                                          </p:stCondLst>
                                        </p:cTn>
                                        <p:tgtEl>
                                          <p:spTgt spid="147"/>
                                        </p:tgtEl>
                                        <p:attrNameLst>
                                          <p:attrName>style.visibility</p:attrName>
                                        </p:attrNameLst>
                                      </p:cBhvr>
                                      <p:to>
                                        <p:strVal val="hidden"/>
                                      </p:to>
                                    </p:set>
                                  </p:childTnLst>
                                </p:cTn>
                              </p:par>
                              <p:par>
                                <p:cTn id="167" presetID="10" presetClass="entr" presetSubtype="0" fill="hold" grpId="2" nodeType="withEffect">
                                  <p:stCondLst>
                                    <p:cond delay="1000"/>
                                  </p:stCondLst>
                                  <p:childTnLst>
                                    <p:set>
                                      <p:cBhvr>
                                        <p:cTn id="168" dur="1" fill="hold">
                                          <p:stCondLst>
                                            <p:cond delay="0"/>
                                          </p:stCondLst>
                                        </p:cTn>
                                        <p:tgtEl>
                                          <p:spTgt spid="148"/>
                                        </p:tgtEl>
                                        <p:attrNameLst>
                                          <p:attrName>style.visibility</p:attrName>
                                        </p:attrNameLst>
                                      </p:cBhvr>
                                      <p:to>
                                        <p:strVal val="visible"/>
                                      </p:to>
                                    </p:set>
                                    <p:animEffect transition="in" filter="fade">
                                      <p:cBhvr>
                                        <p:cTn id="169" dur="150"/>
                                        <p:tgtEl>
                                          <p:spTgt spid="148"/>
                                        </p:tgtEl>
                                      </p:cBhvr>
                                    </p:animEffect>
                                  </p:childTnLst>
                                </p:cTn>
                              </p:par>
                              <p:par>
                                <p:cTn id="170" presetID="42" presetClass="path" presetSubtype="0" accel="50000" decel="50000" fill="hold" grpId="0" nodeType="withEffect">
                                  <p:stCondLst>
                                    <p:cond delay="1000"/>
                                  </p:stCondLst>
                                  <p:childTnLst>
                                    <p:animMotion origin="layout" path="M 1.04167E-6 -2.59259E-6 L 1.04167E-6 -0.10208 " pathEditMode="relative" rAng="0" ptsTypes="AA">
                                      <p:cBhvr>
                                        <p:cTn id="171" dur="150" fill="hold"/>
                                        <p:tgtEl>
                                          <p:spTgt spid="143"/>
                                        </p:tgtEl>
                                        <p:attrNameLst>
                                          <p:attrName>ppt_x</p:attrName>
                                          <p:attrName>ppt_y</p:attrName>
                                        </p:attrNameLst>
                                      </p:cBhvr>
                                      <p:rCtr x="0" y="-5116"/>
                                    </p:animMotion>
                                  </p:childTnLst>
                                </p:cTn>
                              </p:par>
                              <p:par>
                                <p:cTn id="172" presetID="22" presetClass="entr" presetSubtype="1" fill="hold" grpId="4" nodeType="withEffect">
                                  <p:stCondLst>
                                    <p:cond delay="1000"/>
                                  </p:stCondLst>
                                  <p:childTnLst>
                                    <p:set>
                                      <p:cBhvr>
                                        <p:cTn id="173" dur="1" fill="hold">
                                          <p:stCondLst>
                                            <p:cond delay="0"/>
                                          </p:stCondLst>
                                        </p:cTn>
                                        <p:tgtEl>
                                          <p:spTgt spid="164"/>
                                        </p:tgtEl>
                                        <p:attrNameLst>
                                          <p:attrName>style.visibility</p:attrName>
                                        </p:attrNameLst>
                                      </p:cBhvr>
                                      <p:to>
                                        <p:strVal val="visible"/>
                                      </p:to>
                                    </p:set>
                                    <p:animEffect transition="in" filter="wipe(up)">
                                      <p:cBhvr>
                                        <p:cTn id="174" dur="150"/>
                                        <p:tgtEl>
                                          <p:spTgt spid="164"/>
                                        </p:tgtEl>
                                      </p:cBhvr>
                                    </p:animEffect>
                                  </p:childTnLst>
                                </p:cTn>
                              </p:par>
                              <p:par>
                                <p:cTn id="175" presetID="12" presetClass="entr" presetSubtype="1" fill="hold" grpId="1" nodeType="withEffect">
                                  <p:stCondLst>
                                    <p:cond delay="1100"/>
                                  </p:stCondLst>
                                  <p:childTnLst>
                                    <p:set>
                                      <p:cBhvr>
                                        <p:cTn id="176" dur="1" fill="hold">
                                          <p:stCondLst>
                                            <p:cond delay="0"/>
                                          </p:stCondLst>
                                        </p:cTn>
                                        <p:tgtEl>
                                          <p:spTgt spid="145"/>
                                        </p:tgtEl>
                                        <p:attrNameLst>
                                          <p:attrName>style.visibility</p:attrName>
                                        </p:attrNameLst>
                                      </p:cBhvr>
                                      <p:to>
                                        <p:strVal val="visible"/>
                                      </p:to>
                                    </p:set>
                                    <p:anim calcmode="lin" valueType="num">
                                      <p:cBhvr additive="base">
                                        <p:cTn id="177" dur="80"/>
                                        <p:tgtEl>
                                          <p:spTgt spid="145"/>
                                        </p:tgtEl>
                                        <p:attrNameLst>
                                          <p:attrName>ppt_y</p:attrName>
                                        </p:attrNameLst>
                                      </p:cBhvr>
                                      <p:tavLst>
                                        <p:tav tm="0">
                                          <p:val>
                                            <p:strVal val="#ppt_y-#ppt_h*1.125000"/>
                                          </p:val>
                                        </p:tav>
                                        <p:tav tm="100000">
                                          <p:val>
                                            <p:strVal val="#ppt_y"/>
                                          </p:val>
                                        </p:tav>
                                      </p:tavLst>
                                    </p:anim>
                                    <p:animEffect transition="in" filter="wipe(down)">
                                      <p:cBhvr>
                                        <p:cTn id="178" dur="80"/>
                                        <p:tgtEl>
                                          <p:spTgt spid="145"/>
                                        </p:tgtEl>
                                      </p:cBhvr>
                                    </p:animEffect>
                                  </p:childTnLst>
                                </p:cTn>
                              </p:par>
                              <p:par>
                                <p:cTn id="179" presetID="10" presetClass="entr" presetSubtype="0" fill="hold" grpId="2" nodeType="withEffect">
                                  <p:stCondLst>
                                    <p:cond delay="1100"/>
                                  </p:stCondLst>
                                  <p:childTnLst>
                                    <p:set>
                                      <p:cBhvr>
                                        <p:cTn id="180" dur="1" fill="hold">
                                          <p:stCondLst>
                                            <p:cond delay="0"/>
                                          </p:stCondLst>
                                        </p:cTn>
                                        <p:tgtEl>
                                          <p:spTgt spid="149"/>
                                        </p:tgtEl>
                                        <p:attrNameLst>
                                          <p:attrName>style.visibility</p:attrName>
                                        </p:attrNameLst>
                                      </p:cBhvr>
                                      <p:to>
                                        <p:strVal val="visible"/>
                                      </p:to>
                                    </p:set>
                                    <p:animEffect transition="in" filter="fade">
                                      <p:cBhvr>
                                        <p:cTn id="181" dur="150"/>
                                        <p:tgtEl>
                                          <p:spTgt spid="149"/>
                                        </p:tgtEl>
                                      </p:cBhvr>
                                    </p:animEffect>
                                  </p:childTnLst>
                                </p:cTn>
                              </p:par>
                              <p:par>
                                <p:cTn id="182" presetID="10" presetClass="exit" presetSubtype="0" fill="hold" grpId="4" nodeType="withEffect">
                                  <p:stCondLst>
                                    <p:cond delay="1100"/>
                                  </p:stCondLst>
                                  <p:childTnLst>
                                    <p:animEffect transition="out" filter="fade">
                                      <p:cBhvr>
                                        <p:cTn id="183" dur="150"/>
                                        <p:tgtEl>
                                          <p:spTgt spid="148"/>
                                        </p:tgtEl>
                                      </p:cBhvr>
                                    </p:animEffect>
                                    <p:set>
                                      <p:cBhvr>
                                        <p:cTn id="184" dur="1" fill="hold">
                                          <p:stCondLst>
                                            <p:cond delay="149"/>
                                          </p:stCondLst>
                                        </p:cTn>
                                        <p:tgtEl>
                                          <p:spTgt spid="148"/>
                                        </p:tgtEl>
                                        <p:attrNameLst>
                                          <p:attrName>style.visibility</p:attrName>
                                        </p:attrNameLst>
                                      </p:cBhvr>
                                      <p:to>
                                        <p:strVal val="hidden"/>
                                      </p:to>
                                    </p:set>
                                  </p:childTnLst>
                                </p:cTn>
                              </p:par>
                              <p:par>
                                <p:cTn id="185" presetID="42" presetClass="path" presetSubtype="0" accel="50000" decel="50000" fill="hold" grpId="0" nodeType="withEffect">
                                  <p:stCondLst>
                                    <p:cond delay="1100"/>
                                  </p:stCondLst>
                                  <p:childTnLst>
                                    <p:animMotion origin="layout" path="M 1.04167E-6 -2.59259E-6 L -0.00026 0.10047 " pathEditMode="relative" rAng="0" ptsTypes="AA">
                                      <p:cBhvr>
                                        <p:cTn id="186" dur="150" fill="hold"/>
                                        <p:tgtEl>
                                          <p:spTgt spid="145"/>
                                        </p:tgtEl>
                                        <p:attrNameLst>
                                          <p:attrName>ppt_x</p:attrName>
                                          <p:attrName>ppt_y</p:attrName>
                                        </p:attrNameLst>
                                      </p:cBhvr>
                                      <p:rCtr x="-13" y="5023"/>
                                    </p:animMotion>
                                  </p:childTnLst>
                                </p:cTn>
                              </p:par>
                              <p:par>
                                <p:cTn id="187" presetID="22" presetClass="exit" presetSubtype="1" fill="hold" grpId="4" nodeType="withEffect">
                                  <p:stCondLst>
                                    <p:cond delay="1100"/>
                                  </p:stCondLst>
                                  <p:childTnLst>
                                    <p:animEffect transition="out" filter="wipe(up)">
                                      <p:cBhvr>
                                        <p:cTn id="188" dur="150"/>
                                        <p:tgtEl>
                                          <p:spTgt spid="173"/>
                                        </p:tgtEl>
                                      </p:cBhvr>
                                    </p:animEffect>
                                    <p:set>
                                      <p:cBhvr>
                                        <p:cTn id="189" dur="1" fill="hold">
                                          <p:stCondLst>
                                            <p:cond delay="149"/>
                                          </p:stCondLst>
                                        </p:cTn>
                                        <p:tgtEl>
                                          <p:spTgt spid="173"/>
                                        </p:tgtEl>
                                        <p:attrNameLst>
                                          <p:attrName>style.visibility</p:attrName>
                                        </p:attrNameLst>
                                      </p:cBhvr>
                                      <p:to>
                                        <p:strVal val="hidden"/>
                                      </p:to>
                                    </p:set>
                                  </p:childTnLst>
                                </p:cTn>
                              </p:par>
                              <p:par>
                                <p:cTn id="190" presetID="22" presetClass="exit" presetSubtype="1" fill="hold" grpId="2" nodeType="withEffect">
                                  <p:stCondLst>
                                    <p:cond delay="1100"/>
                                  </p:stCondLst>
                                  <p:childTnLst>
                                    <p:animEffect transition="out" filter="wipe(up)">
                                      <p:cBhvr>
                                        <p:cTn id="191" dur="150"/>
                                        <p:tgtEl>
                                          <p:spTgt spid="171"/>
                                        </p:tgtEl>
                                      </p:cBhvr>
                                    </p:animEffect>
                                    <p:set>
                                      <p:cBhvr>
                                        <p:cTn id="192" dur="1" fill="hold">
                                          <p:stCondLst>
                                            <p:cond delay="149"/>
                                          </p:stCondLst>
                                        </p:cTn>
                                        <p:tgtEl>
                                          <p:spTgt spid="171"/>
                                        </p:tgtEl>
                                        <p:attrNameLst>
                                          <p:attrName>style.visibility</p:attrName>
                                        </p:attrNameLst>
                                      </p:cBhvr>
                                      <p:to>
                                        <p:strVal val="hidden"/>
                                      </p:to>
                                    </p:set>
                                  </p:childTnLst>
                                </p:cTn>
                              </p:par>
                              <p:par>
                                <p:cTn id="193" presetID="22" presetClass="exit" presetSubtype="1" fill="hold" grpId="2" nodeType="withEffect">
                                  <p:stCondLst>
                                    <p:cond delay="1100"/>
                                  </p:stCondLst>
                                  <p:childTnLst>
                                    <p:animEffect transition="out" filter="wipe(up)">
                                      <p:cBhvr>
                                        <p:cTn id="194" dur="150"/>
                                        <p:tgtEl>
                                          <p:spTgt spid="174"/>
                                        </p:tgtEl>
                                      </p:cBhvr>
                                    </p:animEffect>
                                    <p:set>
                                      <p:cBhvr>
                                        <p:cTn id="195" dur="1" fill="hold">
                                          <p:stCondLst>
                                            <p:cond delay="149"/>
                                          </p:stCondLst>
                                        </p:cTn>
                                        <p:tgtEl>
                                          <p:spTgt spid="174"/>
                                        </p:tgtEl>
                                        <p:attrNameLst>
                                          <p:attrName>style.visibility</p:attrName>
                                        </p:attrNameLst>
                                      </p:cBhvr>
                                      <p:to>
                                        <p:strVal val="hidden"/>
                                      </p:to>
                                    </p:set>
                                  </p:childTnLst>
                                </p:cTn>
                              </p:par>
                              <p:par>
                                <p:cTn id="196" presetID="12" presetClass="entr" presetSubtype="1" fill="hold" grpId="1" nodeType="withEffect">
                                  <p:stCondLst>
                                    <p:cond delay="1200"/>
                                  </p:stCondLst>
                                  <p:childTnLst>
                                    <p:set>
                                      <p:cBhvr>
                                        <p:cTn id="197" dur="1" fill="hold">
                                          <p:stCondLst>
                                            <p:cond delay="0"/>
                                          </p:stCondLst>
                                        </p:cTn>
                                        <p:tgtEl>
                                          <p:spTgt spid="146"/>
                                        </p:tgtEl>
                                        <p:attrNameLst>
                                          <p:attrName>style.visibility</p:attrName>
                                        </p:attrNameLst>
                                      </p:cBhvr>
                                      <p:to>
                                        <p:strVal val="visible"/>
                                      </p:to>
                                    </p:set>
                                    <p:anim calcmode="lin" valueType="num">
                                      <p:cBhvr additive="base">
                                        <p:cTn id="198" dur="80"/>
                                        <p:tgtEl>
                                          <p:spTgt spid="146"/>
                                        </p:tgtEl>
                                        <p:attrNameLst>
                                          <p:attrName>ppt_y</p:attrName>
                                        </p:attrNameLst>
                                      </p:cBhvr>
                                      <p:tavLst>
                                        <p:tav tm="0">
                                          <p:val>
                                            <p:strVal val="#ppt_y-#ppt_h*1.125000"/>
                                          </p:val>
                                        </p:tav>
                                        <p:tav tm="100000">
                                          <p:val>
                                            <p:strVal val="#ppt_y"/>
                                          </p:val>
                                        </p:tav>
                                      </p:tavLst>
                                    </p:anim>
                                    <p:animEffect transition="in" filter="wipe(down)">
                                      <p:cBhvr>
                                        <p:cTn id="199" dur="80"/>
                                        <p:tgtEl>
                                          <p:spTgt spid="146"/>
                                        </p:tgtEl>
                                      </p:cBhvr>
                                    </p:animEffect>
                                  </p:childTnLst>
                                </p:cTn>
                              </p:par>
                              <p:par>
                                <p:cTn id="200" presetID="10" presetClass="exit" presetSubtype="0" fill="hold" grpId="5" nodeType="withEffect">
                                  <p:stCondLst>
                                    <p:cond delay="1200"/>
                                  </p:stCondLst>
                                  <p:childTnLst>
                                    <p:animEffect transition="out" filter="fade">
                                      <p:cBhvr>
                                        <p:cTn id="201" dur="150"/>
                                        <p:tgtEl>
                                          <p:spTgt spid="149"/>
                                        </p:tgtEl>
                                      </p:cBhvr>
                                    </p:animEffect>
                                    <p:set>
                                      <p:cBhvr>
                                        <p:cTn id="202" dur="1" fill="hold">
                                          <p:stCondLst>
                                            <p:cond delay="149"/>
                                          </p:stCondLst>
                                        </p:cTn>
                                        <p:tgtEl>
                                          <p:spTgt spid="149"/>
                                        </p:tgtEl>
                                        <p:attrNameLst>
                                          <p:attrName>style.visibility</p:attrName>
                                        </p:attrNameLst>
                                      </p:cBhvr>
                                      <p:to>
                                        <p:strVal val="hidden"/>
                                      </p:to>
                                    </p:set>
                                  </p:childTnLst>
                                </p:cTn>
                              </p:par>
                              <p:par>
                                <p:cTn id="203" presetID="10" presetClass="entr" presetSubtype="0" fill="hold" grpId="2" nodeType="withEffect">
                                  <p:stCondLst>
                                    <p:cond delay="1200"/>
                                  </p:stCondLst>
                                  <p:childTnLst>
                                    <p:set>
                                      <p:cBhvr>
                                        <p:cTn id="204" dur="1" fill="hold">
                                          <p:stCondLst>
                                            <p:cond delay="0"/>
                                          </p:stCondLst>
                                        </p:cTn>
                                        <p:tgtEl>
                                          <p:spTgt spid="150"/>
                                        </p:tgtEl>
                                        <p:attrNameLst>
                                          <p:attrName>style.visibility</p:attrName>
                                        </p:attrNameLst>
                                      </p:cBhvr>
                                      <p:to>
                                        <p:strVal val="visible"/>
                                      </p:to>
                                    </p:set>
                                    <p:animEffect transition="in" filter="fade">
                                      <p:cBhvr>
                                        <p:cTn id="205" dur="150"/>
                                        <p:tgtEl>
                                          <p:spTgt spid="150"/>
                                        </p:tgtEl>
                                      </p:cBhvr>
                                    </p:animEffect>
                                  </p:childTnLst>
                                </p:cTn>
                              </p:par>
                              <p:par>
                                <p:cTn id="206" presetID="42" presetClass="path" presetSubtype="0" accel="50000" decel="50000" fill="hold" grpId="0" nodeType="withEffect">
                                  <p:stCondLst>
                                    <p:cond delay="1200"/>
                                  </p:stCondLst>
                                  <p:childTnLst>
                                    <p:animMotion origin="layout" path="M 1.04167E-6 -2.59259E-6 L -0.00013 0.20139 " pathEditMode="relative" rAng="0" ptsTypes="AA">
                                      <p:cBhvr>
                                        <p:cTn id="207" dur="150" fill="hold"/>
                                        <p:tgtEl>
                                          <p:spTgt spid="146"/>
                                        </p:tgtEl>
                                        <p:attrNameLst>
                                          <p:attrName>ppt_x</p:attrName>
                                          <p:attrName>ppt_y</p:attrName>
                                        </p:attrNameLst>
                                      </p:cBhvr>
                                      <p:rCtr x="-13" y="10069"/>
                                    </p:animMotion>
                                  </p:childTnLst>
                                </p:cTn>
                              </p:par>
                              <p:par>
                                <p:cTn id="208" presetID="22" presetClass="entr" presetSubtype="4" fill="hold" grpId="3" nodeType="withEffect">
                                  <p:stCondLst>
                                    <p:cond delay="1250"/>
                                  </p:stCondLst>
                                  <p:childTnLst>
                                    <p:set>
                                      <p:cBhvr>
                                        <p:cTn id="209" dur="1" fill="hold">
                                          <p:stCondLst>
                                            <p:cond delay="0"/>
                                          </p:stCondLst>
                                        </p:cTn>
                                        <p:tgtEl>
                                          <p:spTgt spid="174"/>
                                        </p:tgtEl>
                                        <p:attrNameLst>
                                          <p:attrName>style.visibility</p:attrName>
                                        </p:attrNameLst>
                                      </p:cBhvr>
                                      <p:to>
                                        <p:strVal val="visible"/>
                                      </p:to>
                                    </p:set>
                                    <p:animEffect transition="in" filter="wipe(down)">
                                      <p:cBhvr>
                                        <p:cTn id="210" dur="150"/>
                                        <p:tgtEl>
                                          <p:spTgt spid="174"/>
                                        </p:tgtEl>
                                      </p:cBhvr>
                                    </p:animEffect>
                                  </p:childTnLst>
                                </p:cTn>
                              </p:par>
                              <p:par>
                                <p:cTn id="211" presetID="12" presetClass="entr" presetSubtype="8" fill="hold" grpId="0" nodeType="withEffect">
                                  <p:stCondLst>
                                    <p:cond delay="1300"/>
                                  </p:stCondLst>
                                  <p:childTnLst>
                                    <p:set>
                                      <p:cBhvr>
                                        <p:cTn id="212" dur="1" fill="hold">
                                          <p:stCondLst>
                                            <p:cond delay="0"/>
                                          </p:stCondLst>
                                        </p:cTn>
                                        <p:tgtEl>
                                          <p:spTgt spid="144"/>
                                        </p:tgtEl>
                                        <p:attrNameLst>
                                          <p:attrName>style.visibility</p:attrName>
                                        </p:attrNameLst>
                                      </p:cBhvr>
                                      <p:to>
                                        <p:strVal val="visible"/>
                                      </p:to>
                                    </p:set>
                                    <p:anim calcmode="lin" valueType="num">
                                      <p:cBhvr additive="base">
                                        <p:cTn id="213" dur="80"/>
                                        <p:tgtEl>
                                          <p:spTgt spid="144"/>
                                        </p:tgtEl>
                                        <p:attrNameLst>
                                          <p:attrName>ppt_x</p:attrName>
                                        </p:attrNameLst>
                                      </p:cBhvr>
                                      <p:tavLst>
                                        <p:tav tm="0">
                                          <p:val>
                                            <p:strVal val="#ppt_x-#ppt_w*1.125000"/>
                                          </p:val>
                                        </p:tav>
                                        <p:tav tm="100000">
                                          <p:val>
                                            <p:strVal val="#ppt_x"/>
                                          </p:val>
                                        </p:tav>
                                      </p:tavLst>
                                    </p:anim>
                                    <p:animEffect transition="in" filter="wipe(right)">
                                      <p:cBhvr>
                                        <p:cTn id="214" dur="80"/>
                                        <p:tgtEl>
                                          <p:spTgt spid="144"/>
                                        </p:tgtEl>
                                      </p:cBhvr>
                                    </p:animEffect>
                                  </p:childTnLst>
                                </p:cTn>
                              </p:par>
                              <p:par>
                                <p:cTn id="215" presetID="10" presetClass="exit" presetSubtype="0" fill="hold" grpId="4" nodeType="withEffect">
                                  <p:stCondLst>
                                    <p:cond delay="1300"/>
                                  </p:stCondLst>
                                  <p:childTnLst>
                                    <p:animEffect transition="out" filter="fade">
                                      <p:cBhvr>
                                        <p:cTn id="216" dur="150"/>
                                        <p:tgtEl>
                                          <p:spTgt spid="150"/>
                                        </p:tgtEl>
                                      </p:cBhvr>
                                    </p:animEffect>
                                    <p:set>
                                      <p:cBhvr>
                                        <p:cTn id="217" dur="1" fill="hold">
                                          <p:stCondLst>
                                            <p:cond delay="149"/>
                                          </p:stCondLst>
                                        </p:cTn>
                                        <p:tgtEl>
                                          <p:spTgt spid="150"/>
                                        </p:tgtEl>
                                        <p:attrNameLst>
                                          <p:attrName>style.visibility</p:attrName>
                                        </p:attrNameLst>
                                      </p:cBhvr>
                                      <p:to>
                                        <p:strVal val="hidden"/>
                                      </p:to>
                                    </p:set>
                                  </p:childTnLst>
                                </p:cTn>
                              </p:par>
                              <p:par>
                                <p:cTn id="218" presetID="10" presetClass="entr" presetSubtype="0" fill="hold" grpId="1" nodeType="withEffect">
                                  <p:stCondLst>
                                    <p:cond delay="1400"/>
                                  </p:stCondLst>
                                  <p:childTnLst>
                                    <p:set>
                                      <p:cBhvr>
                                        <p:cTn id="219" dur="1" fill="hold">
                                          <p:stCondLst>
                                            <p:cond delay="0"/>
                                          </p:stCondLst>
                                        </p:cTn>
                                        <p:tgtEl>
                                          <p:spTgt spid="148"/>
                                        </p:tgtEl>
                                        <p:attrNameLst>
                                          <p:attrName>style.visibility</p:attrName>
                                        </p:attrNameLst>
                                      </p:cBhvr>
                                      <p:to>
                                        <p:strVal val="visible"/>
                                      </p:to>
                                    </p:set>
                                    <p:animEffect transition="in" filter="fade">
                                      <p:cBhvr>
                                        <p:cTn id="220" dur="150"/>
                                        <p:tgtEl>
                                          <p:spTgt spid="148"/>
                                        </p:tgtEl>
                                      </p:cBhvr>
                                    </p:animEffect>
                                  </p:childTnLst>
                                </p:cTn>
                              </p:par>
                              <p:par>
                                <p:cTn id="221" presetID="0" presetClass="path" presetSubtype="0" accel="3226" decel="3226" fill="hold" grpId="0" nodeType="withEffect">
                                  <p:stCondLst>
                                    <p:cond delay="0"/>
                                  </p:stCondLst>
                                  <p:childTnLst>
                                    <p:animMotion origin="layout" path="M -0.00013 0.00046 L -0.05299 0.00046 L -0.02656 0.00046 L -0.07904 0.00046 L 0.01328 0.00046 " pathEditMode="relative" ptsTypes="AAAAA">
                                      <p:cBhvr>
                                        <p:cTn id="222" dur="1550" fill="hold"/>
                                        <p:tgtEl>
                                          <p:spTgt spid="124"/>
                                        </p:tgtEl>
                                        <p:attrNameLst>
                                          <p:attrName>ppt_x</p:attrName>
                                          <p:attrName>ppt_y</p:attrName>
                                        </p:attrNameLst>
                                      </p:cBhvr>
                                    </p:animMotion>
                                  </p:childTnLst>
                                </p:cTn>
                              </p:par>
                              <p:par>
                                <p:cTn id="223" presetID="0" presetClass="path" presetSubtype="0" accel="3226" decel="3226" fill="hold" grpId="0" nodeType="withEffect">
                                  <p:stCondLst>
                                    <p:cond delay="0"/>
                                  </p:stCondLst>
                                  <p:childTnLst>
                                    <p:animMotion origin="layout" path="M -1.25E-6 0.00047 L -0.06601 0.00047 L -0.0263 0.00047 L -0.10573 0.00047 L -0.03945 0.00047 L -0.06601 0.00047 " pathEditMode="relative" ptsTypes="AAAAAA">
                                      <p:cBhvr>
                                        <p:cTn id="224" dur="1550" fill="hold"/>
                                        <p:tgtEl>
                                          <p:spTgt spid="125"/>
                                        </p:tgtEl>
                                        <p:attrNameLst>
                                          <p:attrName>ppt_x</p:attrName>
                                          <p:attrName>ppt_y</p:attrName>
                                        </p:attrNameLst>
                                      </p:cBhvr>
                                    </p:animMotion>
                                  </p:childTnLst>
                                </p:cTn>
                              </p:par>
                              <p:par>
                                <p:cTn id="225" presetID="0" presetClass="path" presetSubtype="0" accel="3226" decel="3226" fill="hold" grpId="0" nodeType="withEffect">
                                  <p:stCondLst>
                                    <p:cond delay="0"/>
                                  </p:stCondLst>
                                  <p:childTnLst>
                                    <p:animMotion origin="layout" path="M 3.125E-6 0.00046 L -0.02657 0.00046 L 0.0401 0.00046 L 0.01341 0.00046 L 0.05299 0.00046 L -0.01328 0.00046 " pathEditMode="relative" ptsTypes="AAAAAA">
                                      <p:cBhvr>
                                        <p:cTn id="226" dur="1550" fill="hold"/>
                                        <p:tgtEl>
                                          <p:spTgt spid="111"/>
                                        </p:tgtEl>
                                        <p:attrNameLst>
                                          <p:attrName>ppt_x</p:attrName>
                                          <p:attrName>ppt_y</p:attrName>
                                        </p:attrNameLst>
                                      </p:cBhvr>
                                    </p:animMotion>
                                  </p:childTnLst>
                                </p:cTn>
                              </p:par>
                              <p:par>
                                <p:cTn id="227" presetID="0" presetClass="path" presetSubtype="0" accel="3226" decel="3226" fill="hold" grpId="0" nodeType="withEffect">
                                  <p:stCondLst>
                                    <p:cond delay="0"/>
                                  </p:stCondLst>
                                  <p:childTnLst>
                                    <p:animMotion origin="layout" path="M 5E-6 0.00092 L 0.01355 0.00092 L -0.02578 0.00092 L 0.03985 0.00092 L 0.0668 0.00092 L 0.05313 0.00092 " pathEditMode="relative" ptsTypes="AAAAAA">
                                      <p:cBhvr>
                                        <p:cTn id="228" dur="1550" fill="hold"/>
                                        <p:tgtEl>
                                          <p:spTgt spid="98"/>
                                        </p:tgtEl>
                                        <p:attrNameLst>
                                          <p:attrName>ppt_x</p:attrName>
                                          <p:attrName>ppt_y</p:attrName>
                                        </p:attrNameLst>
                                      </p:cBhvr>
                                    </p:animMotion>
                                  </p:childTnLst>
                                </p:cTn>
                              </p:par>
                              <p:par>
                                <p:cTn id="229" presetID="0" presetClass="path" presetSubtype="0" accel="3226" decel="3226" fill="hold" grpId="0" nodeType="withEffect">
                                  <p:stCondLst>
                                    <p:cond delay="0"/>
                                  </p:stCondLst>
                                  <p:childTnLst>
                                    <p:animMotion origin="layout" path="M -0.00013 0.00047 L 0.0263 0.00047 L -0.01289 0.00047 L 0.03997 0.00047 L -0.05274 0.00047 L -0.02682 0.00047 " pathEditMode="relative" ptsTypes="AAAAAA">
                                      <p:cBhvr>
                                        <p:cTn id="230" dur="1550" fill="hold"/>
                                        <p:tgtEl>
                                          <p:spTgt spid="120"/>
                                        </p:tgtEl>
                                        <p:attrNameLst>
                                          <p:attrName>ppt_x</p:attrName>
                                          <p:attrName>ppt_y</p:attrName>
                                        </p:attrNameLst>
                                      </p:cBhvr>
                                    </p:animMotion>
                                  </p:childTnLst>
                                </p:cTn>
                              </p:par>
                            </p:childTnLst>
                          </p:cTn>
                        </p:par>
                        <p:par>
                          <p:cTn id="231" fill="hold">
                            <p:stCondLst>
                              <p:cond delay="1550"/>
                            </p:stCondLst>
                            <p:childTnLst>
                              <p:par>
                                <p:cTn id="232" presetID="1" presetClass="emph" presetSubtype="2" fill="hold" nodeType="afterEffect">
                                  <p:stCondLst>
                                    <p:cond delay="500"/>
                                  </p:stCondLst>
                                  <p:childTnLst>
                                    <p:animClr clrSpc="rgb" dir="cw">
                                      <p:cBhvr>
                                        <p:cTn id="233" dur="500" fill="hold"/>
                                        <p:tgtEl>
                                          <p:spTgt spid="139"/>
                                        </p:tgtEl>
                                        <p:attrNameLst>
                                          <p:attrName>fillcolor</p:attrName>
                                        </p:attrNameLst>
                                      </p:cBhvr>
                                      <p:to>
                                        <a:srgbClr val="50E6FF"/>
                                      </p:to>
                                    </p:animClr>
                                    <p:set>
                                      <p:cBhvr>
                                        <p:cTn id="234" dur="500" fill="hold"/>
                                        <p:tgtEl>
                                          <p:spTgt spid="139"/>
                                        </p:tgtEl>
                                        <p:attrNameLst>
                                          <p:attrName>fill.type</p:attrName>
                                        </p:attrNameLst>
                                      </p:cBhvr>
                                      <p:to>
                                        <p:strVal val="solid"/>
                                      </p:to>
                                    </p:set>
                                    <p:set>
                                      <p:cBhvr>
                                        <p:cTn id="235" dur="500" fill="hold"/>
                                        <p:tgtEl>
                                          <p:spTgt spid="139"/>
                                        </p:tgtEl>
                                        <p:attrNameLst>
                                          <p:attrName>fill.on</p:attrName>
                                        </p:attrNameLst>
                                      </p:cBhvr>
                                      <p:to>
                                        <p:strVal val="true"/>
                                      </p:to>
                                    </p:set>
                                  </p:childTnLst>
                                </p:cTn>
                              </p:par>
                              <p:par>
                                <p:cTn id="236" presetID="3" presetClass="emph" presetSubtype="2" fill="hold" grpId="2" nodeType="withEffect">
                                  <p:stCondLst>
                                    <p:cond delay="500"/>
                                  </p:stCondLst>
                                  <p:childTnLst>
                                    <p:animClr clrSpc="rgb" dir="cw">
                                      <p:cBhvr override="childStyle">
                                        <p:cTn id="237" dur="500" fill="hold"/>
                                        <p:tgtEl>
                                          <p:spTgt spid="139"/>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6" grpId="1" animBg="1"/>
      <p:bldP spid="136" grpId="2" animBg="1"/>
      <p:bldP spid="147" grpId="0" animBg="1"/>
      <p:bldP spid="147" grpId="1" animBg="1"/>
      <p:bldP spid="147" grpId="2" animBg="1"/>
      <p:bldP spid="147" grpId="3" animBg="1"/>
      <p:bldP spid="147" grpId="4" animBg="1"/>
      <p:bldP spid="147" grpId="5" animBg="1"/>
      <p:bldP spid="148" grpId="0" animBg="1"/>
      <p:bldP spid="148" grpId="1" animBg="1"/>
      <p:bldP spid="148" grpId="2" animBg="1"/>
      <p:bldP spid="148" grpId="3" animBg="1"/>
      <p:bldP spid="148" grpId="4" animBg="1"/>
      <p:bldP spid="149" grpId="0" animBg="1"/>
      <p:bldP spid="149" grpId="1" animBg="1"/>
      <p:bldP spid="149" grpId="2" animBg="1"/>
      <p:bldP spid="149" grpId="3" animBg="1"/>
      <p:bldP spid="149" grpId="4" animBg="1"/>
      <p:bldP spid="149" grpId="5" animBg="1"/>
      <p:bldP spid="150" grpId="0" animBg="1"/>
      <p:bldP spid="150" grpId="1" animBg="1"/>
      <p:bldP spid="150" grpId="2" animBg="1"/>
      <p:bldP spid="150" grpId="3" animBg="1"/>
      <p:bldP spid="150" grpId="4" animBg="1"/>
      <p:bldP spid="150" grpId="5" animBg="1"/>
      <p:bldP spid="80" grpId="0" animBg="1"/>
      <p:bldP spid="90" grpId="0" animBg="1"/>
      <p:bldP spid="90" grpId="1" animBg="1"/>
      <p:bldP spid="91" grpId="0" animBg="1"/>
      <p:bldP spid="91" grpId="1" animBg="1"/>
      <p:bldP spid="123" grpId="0" animBg="1"/>
      <p:bldP spid="123" grpId="1" animBg="1"/>
      <p:bldP spid="137" grpId="0" animBg="1"/>
      <p:bldP spid="137" grpId="1" animBg="1"/>
      <p:bldP spid="138" grpId="0" animBg="1"/>
      <p:bldP spid="138" grpId="1" animBg="1"/>
      <p:bldP spid="139" grpId="0" animBg="1"/>
      <p:bldP spid="139" grpId="1" animBg="1"/>
      <p:bldP spid="139" grpId="2"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5" grpId="0" animBg="1"/>
      <p:bldP spid="145" grpId="1" animBg="1"/>
      <p:bldP spid="146" grpId="0" animBg="1"/>
      <p:bldP spid="146" grpId="1" animBg="1"/>
      <p:bldP spid="98" grpId="0" animBg="1"/>
      <p:bldP spid="111" grpId="0" animBg="1"/>
      <p:bldP spid="124" grpId="0" animBg="1"/>
      <p:bldP spid="125" grpId="0" animBg="1"/>
      <p:bldP spid="164" grpId="0" animBg="1"/>
      <p:bldP spid="164" grpId="1" animBg="1"/>
      <p:bldP spid="164" grpId="2" animBg="1"/>
      <p:bldP spid="164" grpId="3" animBg="1"/>
      <p:bldP spid="164" grpId="4" animBg="1"/>
      <p:bldP spid="171" grpId="0" animBg="1"/>
      <p:bldP spid="171" grpId="1" animBg="1"/>
      <p:bldP spid="171" grpId="2" animBg="1"/>
      <p:bldP spid="173" grpId="0" animBg="1"/>
      <p:bldP spid="173" grpId="1" animBg="1"/>
      <p:bldP spid="173" grpId="2" animBg="1"/>
      <p:bldP spid="173" grpId="3" animBg="1"/>
      <p:bldP spid="173" grpId="4" animBg="1"/>
      <p:bldP spid="174" grpId="0" animBg="1"/>
      <p:bldP spid="174" grpId="1" animBg="1"/>
      <p:bldP spid="174" grpId="2" animBg="1"/>
      <p:bldP spid="174" grpId="3" animBg="1"/>
      <p:bldP spid="175" grpId="0" animBg="1"/>
      <p:bldP spid="175" grpId="1" animBg="1"/>
      <p:bldP spid="175" grpId="2" animBg="1"/>
      <p:bldP spid="1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4C1EBAD-99B4-4706-8B9B-A388FD36E136}"/>
              </a:ext>
            </a:extLst>
          </p:cNvPr>
          <p:cNvSpPr/>
          <p:nvPr/>
        </p:nvSpPr>
        <p:spPr bwMode="auto">
          <a:xfrm>
            <a:off x="9954125" y="3698684"/>
            <a:ext cx="627901" cy="2397758"/>
          </a:xfrm>
          <a:prstGeom prst="rect">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 name="Group 1">
            <a:extLst>
              <a:ext uri="{FF2B5EF4-FFF2-40B4-BE49-F238E27FC236}">
                <a16:creationId xmlns:a16="http://schemas.microsoft.com/office/drawing/2014/main" id="{6850986F-25EF-462E-AFE9-B47AC9F7A7CB}"/>
              </a:ext>
            </a:extLst>
          </p:cNvPr>
          <p:cNvGrpSpPr/>
          <p:nvPr/>
        </p:nvGrpSpPr>
        <p:grpSpPr>
          <a:xfrm>
            <a:off x="3463387" y="2889406"/>
            <a:ext cx="4654028" cy="3207380"/>
            <a:chOff x="3768656" y="2736507"/>
            <a:chExt cx="4654688" cy="3207835"/>
          </a:xfrm>
        </p:grpSpPr>
        <p:sp>
          <p:nvSpPr>
            <p:cNvPr id="54" name="Rectangle 53">
              <a:extLst>
                <a:ext uri="{FF2B5EF4-FFF2-40B4-BE49-F238E27FC236}">
                  <a16:creationId xmlns:a16="http://schemas.microsoft.com/office/drawing/2014/main" id="{2F280D36-48C5-447B-B202-4C95CFA079B5}"/>
                </a:ext>
              </a:extLst>
            </p:cNvPr>
            <p:cNvSpPr/>
            <p:nvPr/>
          </p:nvSpPr>
          <p:spPr bwMode="auto">
            <a:xfrm>
              <a:off x="7638318" y="543577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911B5D77-C0C2-4145-BD1A-23C098262C5A}"/>
                </a:ext>
              </a:extLst>
            </p:cNvPr>
            <p:cNvSpPr/>
            <p:nvPr/>
          </p:nvSpPr>
          <p:spPr bwMode="auto">
            <a:xfrm>
              <a:off x="3768656" y="2736507"/>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46F07090-D3E6-4F22-840A-A1A7876F0CB0}"/>
                </a:ext>
              </a:extLst>
            </p:cNvPr>
            <p:cNvSpPr/>
            <p:nvPr/>
          </p:nvSpPr>
          <p:spPr bwMode="auto">
            <a:xfrm>
              <a:off x="3768656" y="3411121"/>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151BDBBC-CBDB-454C-86CB-D40DD7A8FCAE}"/>
                </a:ext>
              </a:extLst>
            </p:cNvPr>
            <p:cNvSpPr/>
            <p:nvPr/>
          </p:nvSpPr>
          <p:spPr bwMode="auto">
            <a:xfrm>
              <a:off x="3768656" y="4085734"/>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Rectangle 25">
              <a:extLst>
                <a:ext uri="{FF2B5EF4-FFF2-40B4-BE49-F238E27FC236}">
                  <a16:creationId xmlns:a16="http://schemas.microsoft.com/office/drawing/2014/main" id="{729D55AD-1FD2-44DE-A533-2064B590377F}"/>
                </a:ext>
              </a:extLst>
            </p:cNvPr>
            <p:cNvSpPr/>
            <p:nvPr/>
          </p:nvSpPr>
          <p:spPr bwMode="auto">
            <a:xfrm>
              <a:off x="3768656" y="476139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Rectangle 26">
              <a:extLst>
                <a:ext uri="{FF2B5EF4-FFF2-40B4-BE49-F238E27FC236}">
                  <a16:creationId xmlns:a16="http://schemas.microsoft.com/office/drawing/2014/main" id="{46646093-E38D-416A-A6FB-7A79E33EF466}"/>
                </a:ext>
              </a:extLst>
            </p:cNvPr>
            <p:cNvSpPr/>
            <p:nvPr/>
          </p:nvSpPr>
          <p:spPr bwMode="auto">
            <a:xfrm>
              <a:off x="3768656" y="543577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2AD37EB6-3E23-4256-AC82-87CD99253BA7}"/>
                </a:ext>
              </a:extLst>
            </p:cNvPr>
            <p:cNvSpPr/>
            <p:nvPr/>
          </p:nvSpPr>
          <p:spPr bwMode="auto">
            <a:xfrm>
              <a:off x="4736071" y="2736507"/>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51E1F55E-0711-4784-B8DB-762D99B7512C}"/>
                </a:ext>
              </a:extLst>
            </p:cNvPr>
            <p:cNvSpPr/>
            <p:nvPr/>
          </p:nvSpPr>
          <p:spPr bwMode="auto">
            <a:xfrm>
              <a:off x="4736071" y="3411121"/>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Rectangle 33">
              <a:extLst>
                <a:ext uri="{FF2B5EF4-FFF2-40B4-BE49-F238E27FC236}">
                  <a16:creationId xmlns:a16="http://schemas.microsoft.com/office/drawing/2014/main" id="{216754CB-9E46-4C69-9476-B1D1F92DEC53}"/>
                </a:ext>
              </a:extLst>
            </p:cNvPr>
            <p:cNvSpPr/>
            <p:nvPr/>
          </p:nvSpPr>
          <p:spPr bwMode="auto">
            <a:xfrm>
              <a:off x="4736071" y="4085734"/>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Rectangle 34">
              <a:extLst>
                <a:ext uri="{FF2B5EF4-FFF2-40B4-BE49-F238E27FC236}">
                  <a16:creationId xmlns:a16="http://schemas.microsoft.com/office/drawing/2014/main" id="{83BE506A-5DAA-4185-95F5-34E93169B513}"/>
                </a:ext>
              </a:extLst>
            </p:cNvPr>
            <p:cNvSpPr/>
            <p:nvPr/>
          </p:nvSpPr>
          <p:spPr bwMode="auto">
            <a:xfrm>
              <a:off x="4736071" y="476139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FB0E5C7B-D9FC-46F4-9BC4-F675B3D147F1}"/>
                </a:ext>
              </a:extLst>
            </p:cNvPr>
            <p:cNvSpPr/>
            <p:nvPr/>
          </p:nvSpPr>
          <p:spPr bwMode="auto">
            <a:xfrm>
              <a:off x="4736071" y="543577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122F9112-C498-41E6-B942-83CE8CDB695B}"/>
                </a:ext>
              </a:extLst>
            </p:cNvPr>
            <p:cNvSpPr/>
            <p:nvPr/>
          </p:nvSpPr>
          <p:spPr bwMode="auto">
            <a:xfrm>
              <a:off x="5703486" y="2736507"/>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9284BF3E-7D38-4F0E-8CE7-187DB72A64A6}"/>
                </a:ext>
              </a:extLst>
            </p:cNvPr>
            <p:cNvSpPr/>
            <p:nvPr/>
          </p:nvSpPr>
          <p:spPr bwMode="auto">
            <a:xfrm>
              <a:off x="5703486" y="3411121"/>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33CA47B7-CC0F-4BC6-B542-2B5E008C7CDD}"/>
                </a:ext>
              </a:extLst>
            </p:cNvPr>
            <p:cNvSpPr/>
            <p:nvPr/>
          </p:nvSpPr>
          <p:spPr bwMode="auto">
            <a:xfrm>
              <a:off x="5703486" y="4085734"/>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9D39ECB3-6E34-4CC1-BA3B-3381CCD0D7B2}"/>
                </a:ext>
              </a:extLst>
            </p:cNvPr>
            <p:cNvSpPr/>
            <p:nvPr/>
          </p:nvSpPr>
          <p:spPr bwMode="auto">
            <a:xfrm>
              <a:off x="5703486" y="476139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577A7A81-C685-4E8A-ACC7-BB0CCB1B8BC8}"/>
                </a:ext>
              </a:extLst>
            </p:cNvPr>
            <p:cNvSpPr/>
            <p:nvPr/>
          </p:nvSpPr>
          <p:spPr bwMode="auto">
            <a:xfrm>
              <a:off x="5703486" y="543577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85AB8895-B7EE-4D06-85DD-C090D731E57B}"/>
                </a:ext>
              </a:extLst>
            </p:cNvPr>
            <p:cNvSpPr/>
            <p:nvPr/>
          </p:nvSpPr>
          <p:spPr bwMode="auto">
            <a:xfrm>
              <a:off x="6670901" y="2736507"/>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F8C7BCEA-2BBE-4C8C-AB56-2ED6CAE5D49D}"/>
                </a:ext>
              </a:extLst>
            </p:cNvPr>
            <p:cNvSpPr/>
            <p:nvPr/>
          </p:nvSpPr>
          <p:spPr bwMode="auto">
            <a:xfrm>
              <a:off x="6670901" y="3411121"/>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3F7D14D3-6831-4949-9821-E1AECEEFC079}"/>
                </a:ext>
              </a:extLst>
            </p:cNvPr>
            <p:cNvSpPr/>
            <p:nvPr/>
          </p:nvSpPr>
          <p:spPr bwMode="auto">
            <a:xfrm>
              <a:off x="6670901" y="4085734"/>
              <a:ext cx="785026" cy="508572"/>
            </a:xfrm>
            <a:prstGeom prst="rect">
              <a:avLst/>
            </a:prstGeom>
            <a:solidFill>
              <a:schemeClr val="bg2"/>
            </a:solid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Rectangle 46">
              <a:extLst>
                <a:ext uri="{FF2B5EF4-FFF2-40B4-BE49-F238E27FC236}">
                  <a16:creationId xmlns:a16="http://schemas.microsoft.com/office/drawing/2014/main" id="{652576AB-3056-454D-9838-42C062584668}"/>
                </a:ext>
              </a:extLst>
            </p:cNvPr>
            <p:cNvSpPr/>
            <p:nvPr/>
          </p:nvSpPr>
          <p:spPr bwMode="auto">
            <a:xfrm>
              <a:off x="6670901" y="476139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AFD01C8B-464C-45EE-88E6-3BE6CDBFE865}"/>
                </a:ext>
              </a:extLst>
            </p:cNvPr>
            <p:cNvSpPr/>
            <p:nvPr/>
          </p:nvSpPr>
          <p:spPr bwMode="auto">
            <a:xfrm>
              <a:off x="6670901" y="543577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A04224F8-EF3B-4190-9FA6-1AD26DC0CB6C}"/>
                </a:ext>
              </a:extLst>
            </p:cNvPr>
            <p:cNvSpPr/>
            <p:nvPr/>
          </p:nvSpPr>
          <p:spPr bwMode="auto">
            <a:xfrm>
              <a:off x="7638318" y="2736507"/>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Rectangle 50">
              <a:extLst>
                <a:ext uri="{FF2B5EF4-FFF2-40B4-BE49-F238E27FC236}">
                  <a16:creationId xmlns:a16="http://schemas.microsoft.com/office/drawing/2014/main" id="{69DD1ED9-5170-4CD2-A03F-FFE54E0B6EB4}"/>
                </a:ext>
              </a:extLst>
            </p:cNvPr>
            <p:cNvSpPr/>
            <p:nvPr/>
          </p:nvSpPr>
          <p:spPr bwMode="auto">
            <a:xfrm>
              <a:off x="7638318" y="3411121"/>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Rectangle 51">
              <a:extLst>
                <a:ext uri="{FF2B5EF4-FFF2-40B4-BE49-F238E27FC236}">
                  <a16:creationId xmlns:a16="http://schemas.microsoft.com/office/drawing/2014/main" id="{958144E3-5EE1-4ACA-857B-25FAB64D3CE8}"/>
                </a:ext>
              </a:extLst>
            </p:cNvPr>
            <p:cNvSpPr/>
            <p:nvPr/>
          </p:nvSpPr>
          <p:spPr bwMode="auto">
            <a:xfrm>
              <a:off x="7638318" y="4085734"/>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Rectangle 52">
              <a:extLst>
                <a:ext uri="{FF2B5EF4-FFF2-40B4-BE49-F238E27FC236}">
                  <a16:creationId xmlns:a16="http://schemas.microsoft.com/office/drawing/2014/main" id="{68435E11-A669-4147-9B5B-702060863759}"/>
                </a:ext>
              </a:extLst>
            </p:cNvPr>
            <p:cNvSpPr/>
            <p:nvPr/>
          </p:nvSpPr>
          <p:spPr bwMode="auto">
            <a:xfrm>
              <a:off x="7638318" y="4761390"/>
              <a:ext cx="785026" cy="50857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92" name="Rectangle 91">
            <a:extLst>
              <a:ext uri="{FF2B5EF4-FFF2-40B4-BE49-F238E27FC236}">
                <a16:creationId xmlns:a16="http://schemas.microsoft.com/office/drawing/2014/main" id="{76F03795-B707-4403-8A51-C424E70CB4DB}"/>
              </a:ext>
            </a:extLst>
          </p:cNvPr>
          <p:cNvSpPr/>
          <p:nvPr/>
        </p:nvSpPr>
        <p:spPr bwMode="auto">
          <a:xfrm>
            <a:off x="7332499" y="5588285"/>
            <a:ext cx="784915" cy="508500"/>
          </a:xfrm>
          <a:prstGeom prst="rect">
            <a:avLst/>
          </a:prstGeom>
          <a:solidFill>
            <a:srgbClr val="B8D0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6" name="Rectangle 205">
            <a:extLst>
              <a:ext uri="{FF2B5EF4-FFF2-40B4-BE49-F238E27FC236}">
                <a16:creationId xmlns:a16="http://schemas.microsoft.com/office/drawing/2014/main" id="{8D4B9434-C667-4D5C-9D51-409FE8A78B2D}"/>
              </a:ext>
            </a:extLst>
          </p:cNvPr>
          <p:cNvSpPr/>
          <p:nvPr/>
        </p:nvSpPr>
        <p:spPr bwMode="auto">
          <a:xfrm>
            <a:off x="3463386" y="5588285"/>
            <a:ext cx="784915" cy="508500"/>
          </a:xfrm>
          <a:prstGeom prst="rect">
            <a:avLst/>
          </a:prstGeom>
          <a:solidFill>
            <a:srgbClr val="B8D0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7" name="Rectangle 206">
            <a:extLst>
              <a:ext uri="{FF2B5EF4-FFF2-40B4-BE49-F238E27FC236}">
                <a16:creationId xmlns:a16="http://schemas.microsoft.com/office/drawing/2014/main" id="{87158868-88E1-4F87-9176-674B6F20E510}"/>
              </a:ext>
            </a:extLst>
          </p:cNvPr>
          <p:cNvSpPr/>
          <p:nvPr/>
        </p:nvSpPr>
        <p:spPr bwMode="auto">
          <a:xfrm>
            <a:off x="4430663" y="2889404"/>
            <a:ext cx="784915" cy="508500"/>
          </a:xfrm>
          <a:prstGeom prst="rect">
            <a:avLst/>
          </a:prstGeom>
          <a:solidFill>
            <a:srgbClr val="B8D0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8" name="Rectangle 207">
            <a:extLst>
              <a:ext uri="{FF2B5EF4-FFF2-40B4-BE49-F238E27FC236}">
                <a16:creationId xmlns:a16="http://schemas.microsoft.com/office/drawing/2014/main" id="{E7D7F2FF-0BE7-4CDA-B98A-490AD764A8AB}"/>
              </a:ext>
            </a:extLst>
          </p:cNvPr>
          <p:cNvSpPr/>
          <p:nvPr/>
        </p:nvSpPr>
        <p:spPr bwMode="auto">
          <a:xfrm>
            <a:off x="4430663" y="4914000"/>
            <a:ext cx="784915" cy="508500"/>
          </a:xfrm>
          <a:prstGeom prst="rect">
            <a:avLst/>
          </a:prstGeom>
          <a:solidFill>
            <a:srgbClr val="B8D0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9" name="Rectangle 208">
            <a:extLst>
              <a:ext uri="{FF2B5EF4-FFF2-40B4-BE49-F238E27FC236}">
                <a16:creationId xmlns:a16="http://schemas.microsoft.com/office/drawing/2014/main" id="{A01BB4A5-07ED-4097-8C35-52BD90A6CE81}"/>
              </a:ext>
            </a:extLst>
          </p:cNvPr>
          <p:cNvSpPr/>
          <p:nvPr/>
        </p:nvSpPr>
        <p:spPr bwMode="auto">
          <a:xfrm>
            <a:off x="6365219" y="4238440"/>
            <a:ext cx="784915" cy="508500"/>
          </a:xfrm>
          <a:prstGeom prst="rect">
            <a:avLst/>
          </a:prstGeom>
          <a:solidFill>
            <a:srgbClr val="B8D0E2"/>
          </a:solid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0" name="Rectangle 209">
            <a:extLst>
              <a:ext uri="{FF2B5EF4-FFF2-40B4-BE49-F238E27FC236}">
                <a16:creationId xmlns:a16="http://schemas.microsoft.com/office/drawing/2014/main" id="{170AB3A0-9CA8-4E81-B798-5DA14A42FEDC}"/>
              </a:ext>
            </a:extLst>
          </p:cNvPr>
          <p:cNvSpPr/>
          <p:nvPr/>
        </p:nvSpPr>
        <p:spPr bwMode="auto">
          <a:xfrm>
            <a:off x="7332499" y="3563922"/>
            <a:ext cx="784915" cy="508500"/>
          </a:xfrm>
          <a:prstGeom prst="rect">
            <a:avLst/>
          </a:prstGeom>
          <a:solidFill>
            <a:srgbClr val="B8D0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7" name="Rectangle 146">
            <a:extLst>
              <a:ext uri="{FF2B5EF4-FFF2-40B4-BE49-F238E27FC236}">
                <a16:creationId xmlns:a16="http://schemas.microsoft.com/office/drawing/2014/main" id="{8802926F-928E-4C99-BCA6-C50A340B4827}"/>
              </a:ext>
            </a:extLst>
          </p:cNvPr>
          <p:cNvSpPr/>
          <p:nvPr/>
        </p:nvSpPr>
        <p:spPr>
          <a:xfrm>
            <a:off x="521474" y="3648099"/>
            <a:ext cx="1595404" cy="312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45713" rtlCol="0" anchor="t">
            <a:spAutoFit/>
          </a:bodyPr>
          <a:lstStyle/>
          <a:p>
            <a:pPr algn="ctr" defTabSz="914225">
              <a:defRPr/>
            </a:pPr>
            <a:r>
              <a:rPr lang="en-US" sz="1400" dirty="0">
                <a:solidFill>
                  <a:srgbClr val="0078D4"/>
                </a:solidFill>
                <a:latin typeface="Segoe UI Semibold"/>
              </a:rPr>
              <a:t>Enter data</a:t>
            </a:r>
          </a:p>
        </p:txBody>
      </p:sp>
      <p:sp>
        <p:nvSpPr>
          <p:cNvPr id="148" name="Rectangle 147">
            <a:extLst>
              <a:ext uri="{FF2B5EF4-FFF2-40B4-BE49-F238E27FC236}">
                <a16:creationId xmlns:a16="http://schemas.microsoft.com/office/drawing/2014/main" id="{C8B504DD-81B2-4C36-98A7-1A6BE77AB9CC}"/>
              </a:ext>
            </a:extLst>
          </p:cNvPr>
          <p:cNvSpPr/>
          <p:nvPr/>
        </p:nvSpPr>
        <p:spPr>
          <a:xfrm>
            <a:off x="513744" y="4655322"/>
            <a:ext cx="1610864" cy="312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45713" rtlCol="0" anchor="ctr">
            <a:spAutoFit/>
          </a:bodyPr>
          <a:lstStyle/>
          <a:p>
            <a:pPr algn="ctr" defTabSz="914225">
              <a:defRPr/>
            </a:pPr>
            <a:r>
              <a:rPr lang="en-US" sz="1400">
                <a:solidFill>
                  <a:srgbClr val="0078D4"/>
                </a:solidFill>
                <a:latin typeface="Segoe UI Semibold"/>
              </a:rPr>
              <a:t>Define goals</a:t>
            </a:r>
          </a:p>
        </p:txBody>
      </p:sp>
      <p:sp>
        <p:nvSpPr>
          <p:cNvPr id="149" name="Rectangle 148">
            <a:extLst>
              <a:ext uri="{FF2B5EF4-FFF2-40B4-BE49-F238E27FC236}">
                <a16:creationId xmlns:a16="http://schemas.microsoft.com/office/drawing/2014/main" id="{C858710D-2E37-4079-A01B-AC799219DA2A}"/>
              </a:ext>
            </a:extLst>
          </p:cNvPr>
          <p:cNvSpPr/>
          <p:nvPr/>
        </p:nvSpPr>
        <p:spPr>
          <a:xfrm>
            <a:off x="513744" y="5667288"/>
            <a:ext cx="1610864" cy="306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45713" rtlCol="0" anchor="ctr">
            <a:spAutoFit/>
          </a:bodyPr>
          <a:lstStyle/>
          <a:p>
            <a:pPr algn="ctr" defTabSz="914225">
              <a:defRPr/>
            </a:pPr>
            <a:r>
              <a:rPr lang="en-US" sz="1400">
                <a:solidFill>
                  <a:srgbClr val="0078D4"/>
                </a:solidFill>
                <a:latin typeface="Segoe UI Semibold"/>
              </a:rPr>
              <a:t>Apply constraints</a:t>
            </a:r>
          </a:p>
        </p:txBody>
      </p:sp>
      <p:sp>
        <p:nvSpPr>
          <p:cNvPr id="18" name="Rectangle 17">
            <a:extLst>
              <a:ext uri="{FF2B5EF4-FFF2-40B4-BE49-F238E27FC236}">
                <a16:creationId xmlns:a16="http://schemas.microsoft.com/office/drawing/2014/main" id="{E3CB927C-248B-41A1-AFD0-3C4D3735AD94}"/>
              </a:ext>
            </a:extLst>
          </p:cNvPr>
          <p:cNvSpPr/>
          <p:nvPr/>
        </p:nvSpPr>
        <p:spPr bwMode="auto">
          <a:xfrm>
            <a:off x="9119212" y="2084886"/>
            <a:ext cx="2297722" cy="406208"/>
          </a:xfrm>
          <a:prstGeom prst="rect">
            <a:avLst/>
          </a:prstGeom>
          <a:solidFill>
            <a:schemeClr val="bg1"/>
          </a:solidFill>
        </p:spPr>
        <p:txBody>
          <a:bodyPr wrap="square">
            <a:spAutoFit/>
          </a:bodyPr>
          <a:lstStyle/>
          <a:p>
            <a:pPr algn="ctr" defTabSz="914225">
              <a:defRPr/>
            </a:pPr>
            <a:r>
              <a:rPr lang="en-US" sz="2000">
                <a:solidFill>
                  <a:srgbClr val="0078D4"/>
                </a:solidFill>
                <a:latin typeface="Segoe UI Semibold"/>
              </a:rPr>
              <a:t>Output</a:t>
            </a:r>
          </a:p>
        </p:txBody>
      </p:sp>
      <p:sp>
        <p:nvSpPr>
          <p:cNvPr id="64" name="Title 2"/>
          <p:cNvSpPr>
            <a:spLocks noGrp="1"/>
          </p:cNvSpPr>
          <p:nvPr>
            <p:ph type="title"/>
          </p:nvPr>
        </p:nvSpPr>
        <p:spPr/>
        <p:txBody>
          <a:bodyPr/>
          <a:lstStyle/>
          <a:p>
            <a:r>
              <a:rPr lang="en-US" dirty="0"/>
              <a:t>Automated Machine Learning accelerates </a:t>
            </a:r>
            <a:br>
              <a:rPr lang="en-US" dirty="0"/>
            </a:br>
            <a:r>
              <a:rPr lang="en-US" dirty="0"/>
              <a:t>model development </a:t>
            </a:r>
            <a:br>
              <a:rPr lang="en-US" dirty="0"/>
            </a:br>
            <a:endParaRPr lang="en-US" dirty="0"/>
          </a:p>
        </p:txBody>
      </p:sp>
      <p:sp>
        <p:nvSpPr>
          <p:cNvPr id="150" name="Rectangle 149">
            <a:extLst>
              <a:ext uri="{FF2B5EF4-FFF2-40B4-BE49-F238E27FC236}">
                <a16:creationId xmlns:a16="http://schemas.microsoft.com/office/drawing/2014/main" id="{59D6A392-230C-4B26-9F20-B4A0E248B97E}"/>
              </a:ext>
            </a:extLst>
          </p:cNvPr>
          <p:cNvSpPr/>
          <p:nvPr/>
        </p:nvSpPr>
        <p:spPr>
          <a:xfrm>
            <a:off x="166913" y="2088737"/>
            <a:ext cx="2297722" cy="406208"/>
          </a:xfrm>
          <a:prstGeom prst="rect">
            <a:avLst/>
          </a:prstGeom>
          <a:noFill/>
        </p:spPr>
        <p:txBody>
          <a:bodyPr wrap="square">
            <a:spAutoFit/>
          </a:bodyPr>
          <a:lstStyle/>
          <a:p>
            <a:pPr algn="ctr" defTabSz="914225">
              <a:defRPr/>
            </a:pPr>
            <a:r>
              <a:rPr lang="en-US" sz="2000">
                <a:solidFill>
                  <a:srgbClr val="0078D4"/>
                </a:solidFill>
                <a:latin typeface="Segoe UI Semibold"/>
              </a:rPr>
              <a:t>Input</a:t>
            </a:r>
          </a:p>
        </p:txBody>
      </p:sp>
      <p:sp>
        <p:nvSpPr>
          <p:cNvPr id="32" name="Isosceles Triangle 31">
            <a:extLst>
              <a:ext uri="{FF2B5EF4-FFF2-40B4-BE49-F238E27FC236}">
                <a16:creationId xmlns:a16="http://schemas.microsoft.com/office/drawing/2014/main" id="{A8E8B731-2F28-4A34-834B-B2F0FBC2414D}"/>
              </a:ext>
            </a:extLst>
          </p:cNvPr>
          <p:cNvSpPr/>
          <p:nvPr/>
        </p:nvSpPr>
        <p:spPr>
          <a:xfrm rot="5400000">
            <a:off x="1825941" y="4445690"/>
            <a:ext cx="2099680" cy="318046"/>
          </a:xfrm>
          <a:custGeom>
            <a:avLst/>
            <a:gdLst>
              <a:gd name="connsiteX0" fmla="*/ 0 w 3934939"/>
              <a:gd name="connsiteY0" fmla="*/ 384890 h 384890"/>
              <a:gd name="connsiteX1" fmla="*/ 1967470 w 3934939"/>
              <a:gd name="connsiteY1" fmla="*/ 0 h 384890"/>
              <a:gd name="connsiteX2" fmla="*/ 3934939 w 3934939"/>
              <a:gd name="connsiteY2" fmla="*/ 384890 h 384890"/>
              <a:gd name="connsiteX3" fmla="*/ 0 w 3934939"/>
              <a:gd name="connsiteY3" fmla="*/ 384890 h 384890"/>
              <a:gd name="connsiteX0" fmla="*/ 0 w 3934939"/>
              <a:gd name="connsiteY0" fmla="*/ 384890 h 469590"/>
              <a:gd name="connsiteX1" fmla="*/ 1967470 w 3934939"/>
              <a:gd name="connsiteY1" fmla="*/ 0 h 469590"/>
              <a:gd name="connsiteX2" fmla="*/ 3934939 w 3934939"/>
              <a:gd name="connsiteY2" fmla="*/ 384890 h 469590"/>
              <a:gd name="connsiteX3" fmla="*/ 2070893 w 3934939"/>
              <a:gd name="connsiteY3" fmla="*/ 469590 h 469590"/>
              <a:gd name="connsiteX4" fmla="*/ 0 w 3934939"/>
              <a:gd name="connsiteY4" fmla="*/ 384890 h 469590"/>
              <a:gd name="connsiteX0" fmla="*/ 2070893 w 3934939"/>
              <a:gd name="connsiteY0" fmla="*/ 469590 h 561030"/>
              <a:gd name="connsiteX1" fmla="*/ 0 w 3934939"/>
              <a:gd name="connsiteY1" fmla="*/ 384890 h 561030"/>
              <a:gd name="connsiteX2" fmla="*/ 1967470 w 3934939"/>
              <a:gd name="connsiteY2" fmla="*/ 0 h 561030"/>
              <a:gd name="connsiteX3" fmla="*/ 3934939 w 3934939"/>
              <a:gd name="connsiteY3" fmla="*/ 384890 h 561030"/>
              <a:gd name="connsiteX4" fmla="*/ 2162333 w 3934939"/>
              <a:gd name="connsiteY4" fmla="*/ 561030 h 561030"/>
              <a:gd name="connsiteX0" fmla="*/ 0 w 3934939"/>
              <a:gd name="connsiteY0" fmla="*/ 384890 h 561030"/>
              <a:gd name="connsiteX1" fmla="*/ 1967470 w 3934939"/>
              <a:gd name="connsiteY1" fmla="*/ 0 h 561030"/>
              <a:gd name="connsiteX2" fmla="*/ 3934939 w 3934939"/>
              <a:gd name="connsiteY2" fmla="*/ 384890 h 561030"/>
              <a:gd name="connsiteX3" fmla="*/ 2162333 w 3934939"/>
              <a:gd name="connsiteY3" fmla="*/ 561030 h 561030"/>
              <a:gd name="connsiteX0" fmla="*/ 0 w 3934939"/>
              <a:gd name="connsiteY0" fmla="*/ 384890 h 384890"/>
              <a:gd name="connsiteX1" fmla="*/ 1967470 w 3934939"/>
              <a:gd name="connsiteY1" fmla="*/ 0 h 384890"/>
              <a:gd name="connsiteX2" fmla="*/ 3934939 w 3934939"/>
              <a:gd name="connsiteY2" fmla="*/ 384890 h 384890"/>
            </a:gdLst>
            <a:ahLst/>
            <a:cxnLst>
              <a:cxn ang="0">
                <a:pos x="connsiteX0" y="connsiteY0"/>
              </a:cxn>
              <a:cxn ang="0">
                <a:pos x="connsiteX1" y="connsiteY1"/>
              </a:cxn>
              <a:cxn ang="0">
                <a:pos x="connsiteX2" y="connsiteY2"/>
              </a:cxn>
            </a:cxnLst>
            <a:rect l="l" t="t" r="r" b="b"/>
            <a:pathLst>
              <a:path w="3934939" h="384890">
                <a:moveTo>
                  <a:pt x="0" y="384890"/>
                </a:moveTo>
                <a:lnTo>
                  <a:pt x="1967470" y="0"/>
                </a:lnTo>
                <a:lnTo>
                  <a:pt x="3934939" y="38489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sp>
        <p:nvSpPr>
          <p:cNvPr id="71" name="Isosceles Triangle 70">
            <a:extLst>
              <a:ext uri="{FF2B5EF4-FFF2-40B4-BE49-F238E27FC236}">
                <a16:creationId xmlns:a16="http://schemas.microsoft.com/office/drawing/2014/main" id="{974664E9-2BCA-4C60-950C-8E23DBE06A88}"/>
              </a:ext>
            </a:extLst>
          </p:cNvPr>
          <p:cNvSpPr/>
          <p:nvPr/>
        </p:nvSpPr>
        <p:spPr>
          <a:xfrm rot="5400000">
            <a:off x="7839578" y="4483812"/>
            <a:ext cx="2099682" cy="266375"/>
          </a:xfrm>
          <a:custGeom>
            <a:avLst/>
            <a:gdLst>
              <a:gd name="connsiteX0" fmla="*/ 0 w 3934939"/>
              <a:gd name="connsiteY0" fmla="*/ 322358 h 322358"/>
              <a:gd name="connsiteX1" fmla="*/ 1967470 w 3934939"/>
              <a:gd name="connsiteY1" fmla="*/ 0 h 322358"/>
              <a:gd name="connsiteX2" fmla="*/ 3934939 w 3934939"/>
              <a:gd name="connsiteY2" fmla="*/ 322358 h 322358"/>
              <a:gd name="connsiteX3" fmla="*/ 0 w 3934939"/>
              <a:gd name="connsiteY3" fmla="*/ 322358 h 322358"/>
              <a:gd name="connsiteX0" fmla="*/ 0 w 3934939"/>
              <a:gd name="connsiteY0" fmla="*/ 322358 h 631863"/>
              <a:gd name="connsiteX1" fmla="*/ 1967470 w 3934939"/>
              <a:gd name="connsiteY1" fmla="*/ 0 h 631863"/>
              <a:gd name="connsiteX2" fmla="*/ 3934939 w 3934939"/>
              <a:gd name="connsiteY2" fmla="*/ 322358 h 631863"/>
              <a:gd name="connsiteX3" fmla="*/ 2029576 w 3934939"/>
              <a:gd name="connsiteY3" fmla="*/ 631863 h 631863"/>
              <a:gd name="connsiteX4" fmla="*/ 0 w 3934939"/>
              <a:gd name="connsiteY4" fmla="*/ 322358 h 631863"/>
              <a:gd name="connsiteX0" fmla="*/ 2029576 w 3934939"/>
              <a:gd name="connsiteY0" fmla="*/ 631863 h 723303"/>
              <a:gd name="connsiteX1" fmla="*/ 0 w 3934939"/>
              <a:gd name="connsiteY1" fmla="*/ 322358 h 723303"/>
              <a:gd name="connsiteX2" fmla="*/ 1967470 w 3934939"/>
              <a:gd name="connsiteY2" fmla="*/ 0 h 723303"/>
              <a:gd name="connsiteX3" fmla="*/ 3934939 w 3934939"/>
              <a:gd name="connsiteY3" fmla="*/ 322358 h 723303"/>
              <a:gd name="connsiteX4" fmla="*/ 2121016 w 3934939"/>
              <a:gd name="connsiteY4" fmla="*/ 723303 h 723303"/>
              <a:gd name="connsiteX0" fmla="*/ 0 w 3934939"/>
              <a:gd name="connsiteY0" fmla="*/ 322358 h 723303"/>
              <a:gd name="connsiteX1" fmla="*/ 1967470 w 3934939"/>
              <a:gd name="connsiteY1" fmla="*/ 0 h 723303"/>
              <a:gd name="connsiteX2" fmla="*/ 3934939 w 3934939"/>
              <a:gd name="connsiteY2" fmla="*/ 322358 h 723303"/>
              <a:gd name="connsiteX3" fmla="*/ 2121016 w 3934939"/>
              <a:gd name="connsiteY3" fmla="*/ 723303 h 723303"/>
              <a:gd name="connsiteX0" fmla="*/ 0 w 3934939"/>
              <a:gd name="connsiteY0" fmla="*/ 322358 h 322358"/>
              <a:gd name="connsiteX1" fmla="*/ 1967470 w 3934939"/>
              <a:gd name="connsiteY1" fmla="*/ 0 h 322358"/>
              <a:gd name="connsiteX2" fmla="*/ 3934939 w 3934939"/>
              <a:gd name="connsiteY2" fmla="*/ 322358 h 322358"/>
            </a:gdLst>
            <a:ahLst/>
            <a:cxnLst>
              <a:cxn ang="0">
                <a:pos x="connsiteX0" y="connsiteY0"/>
              </a:cxn>
              <a:cxn ang="0">
                <a:pos x="connsiteX1" y="connsiteY1"/>
              </a:cxn>
              <a:cxn ang="0">
                <a:pos x="connsiteX2" y="connsiteY2"/>
              </a:cxn>
            </a:cxnLst>
            <a:rect l="l" t="t" r="r" b="b"/>
            <a:pathLst>
              <a:path w="3934939" h="322358">
                <a:moveTo>
                  <a:pt x="0" y="322358"/>
                </a:moveTo>
                <a:lnTo>
                  <a:pt x="1967470" y="0"/>
                </a:lnTo>
                <a:lnTo>
                  <a:pt x="3934939" y="322358"/>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sp>
        <p:nvSpPr>
          <p:cNvPr id="3" name="Rectangle 2">
            <a:extLst>
              <a:ext uri="{FF2B5EF4-FFF2-40B4-BE49-F238E27FC236}">
                <a16:creationId xmlns:a16="http://schemas.microsoft.com/office/drawing/2014/main" id="{3F453347-C82D-4EA0-B4DF-408A2100FEBE}"/>
              </a:ext>
            </a:extLst>
          </p:cNvPr>
          <p:cNvSpPr/>
          <p:nvPr/>
        </p:nvSpPr>
        <p:spPr>
          <a:xfrm>
            <a:off x="3165741" y="2084887"/>
            <a:ext cx="5249315" cy="398279"/>
          </a:xfrm>
          <a:prstGeom prst="rect">
            <a:avLst/>
          </a:prstGeom>
          <a:solidFill>
            <a:schemeClr val="bg1"/>
          </a:solidFill>
        </p:spPr>
        <p:txBody>
          <a:bodyPr wrap="square">
            <a:spAutoFit/>
          </a:bodyPr>
          <a:lstStyle/>
          <a:p>
            <a:pPr algn="ctr" defTabSz="914225">
              <a:defRPr/>
            </a:pPr>
            <a:r>
              <a:rPr lang="en-US" sz="2000">
                <a:solidFill>
                  <a:srgbClr val="0078D4"/>
                </a:solidFill>
                <a:latin typeface="Segoe UI Semibold"/>
              </a:rPr>
              <a:t>Intelligently test multiple models in parallel</a:t>
            </a:r>
          </a:p>
        </p:txBody>
      </p:sp>
      <p:sp>
        <p:nvSpPr>
          <p:cNvPr id="56" name="Rectangle 55">
            <a:extLst>
              <a:ext uri="{FF2B5EF4-FFF2-40B4-BE49-F238E27FC236}">
                <a16:creationId xmlns:a16="http://schemas.microsoft.com/office/drawing/2014/main" id="{346B9977-B3BB-4F82-B05A-89F2C5823D34}"/>
              </a:ext>
            </a:extLst>
          </p:cNvPr>
          <p:cNvSpPr/>
          <p:nvPr/>
        </p:nvSpPr>
        <p:spPr bwMode="auto">
          <a:xfrm>
            <a:off x="3463388" y="5589904"/>
            <a:ext cx="784911" cy="505262"/>
          </a:xfrm>
          <a:prstGeom prst="rect">
            <a:avLst/>
          </a:prstGeom>
          <a:solidFill>
            <a:srgbClr val="8ABAD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25%</a:t>
            </a:r>
          </a:p>
        </p:txBody>
      </p:sp>
      <p:sp>
        <p:nvSpPr>
          <p:cNvPr id="57" name="Rectangle 56">
            <a:extLst>
              <a:ext uri="{FF2B5EF4-FFF2-40B4-BE49-F238E27FC236}">
                <a16:creationId xmlns:a16="http://schemas.microsoft.com/office/drawing/2014/main" id="{9521235A-368A-4639-A773-C6E2F81D58B3}"/>
              </a:ext>
            </a:extLst>
          </p:cNvPr>
          <p:cNvSpPr/>
          <p:nvPr/>
        </p:nvSpPr>
        <p:spPr bwMode="auto">
          <a:xfrm>
            <a:off x="4430665" y="2891023"/>
            <a:ext cx="784911" cy="505262"/>
          </a:xfrm>
          <a:prstGeom prst="rect">
            <a:avLst/>
          </a:prstGeom>
          <a:solidFill>
            <a:srgbClr val="8ABAD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25%</a:t>
            </a:r>
          </a:p>
        </p:txBody>
      </p:sp>
      <p:sp>
        <p:nvSpPr>
          <p:cNvPr id="58" name="Rectangle 57">
            <a:extLst>
              <a:ext uri="{FF2B5EF4-FFF2-40B4-BE49-F238E27FC236}">
                <a16:creationId xmlns:a16="http://schemas.microsoft.com/office/drawing/2014/main" id="{675C0FA6-2D64-4834-A491-6EF039ACEEC8}"/>
              </a:ext>
            </a:extLst>
          </p:cNvPr>
          <p:cNvSpPr/>
          <p:nvPr/>
        </p:nvSpPr>
        <p:spPr bwMode="auto">
          <a:xfrm>
            <a:off x="4430665" y="4915619"/>
            <a:ext cx="784911" cy="505262"/>
          </a:xfrm>
          <a:prstGeom prst="rect">
            <a:avLst/>
          </a:prstGeom>
          <a:solidFill>
            <a:srgbClr val="8ABAD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25%</a:t>
            </a:r>
          </a:p>
        </p:txBody>
      </p:sp>
      <p:sp>
        <p:nvSpPr>
          <p:cNvPr id="62" name="Rectangle 61">
            <a:extLst>
              <a:ext uri="{FF2B5EF4-FFF2-40B4-BE49-F238E27FC236}">
                <a16:creationId xmlns:a16="http://schemas.microsoft.com/office/drawing/2014/main" id="{5EF08468-D16A-4ED4-8701-7980A78BDED0}"/>
              </a:ext>
            </a:extLst>
          </p:cNvPr>
          <p:cNvSpPr/>
          <p:nvPr/>
        </p:nvSpPr>
        <p:spPr bwMode="auto">
          <a:xfrm>
            <a:off x="6365221" y="4240059"/>
            <a:ext cx="784911" cy="505262"/>
          </a:xfrm>
          <a:prstGeom prst="rect">
            <a:avLst/>
          </a:prstGeom>
          <a:solidFill>
            <a:srgbClr val="8ABADF"/>
          </a:solid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25%</a:t>
            </a:r>
          </a:p>
        </p:txBody>
      </p:sp>
      <p:sp>
        <p:nvSpPr>
          <p:cNvPr id="63" name="Rectangle 62">
            <a:extLst>
              <a:ext uri="{FF2B5EF4-FFF2-40B4-BE49-F238E27FC236}">
                <a16:creationId xmlns:a16="http://schemas.microsoft.com/office/drawing/2014/main" id="{B432A898-81C5-4603-BFAF-4B2E5F642B1A}"/>
              </a:ext>
            </a:extLst>
          </p:cNvPr>
          <p:cNvSpPr/>
          <p:nvPr/>
        </p:nvSpPr>
        <p:spPr bwMode="auto">
          <a:xfrm>
            <a:off x="7332501" y="3565541"/>
            <a:ext cx="784911" cy="505262"/>
          </a:xfrm>
          <a:prstGeom prst="rect">
            <a:avLst/>
          </a:prstGeom>
          <a:solidFill>
            <a:srgbClr val="8ABAD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25%</a:t>
            </a:r>
          </a:p>
        </p:txBody>
      </p:sp>
      <p:sp>
        <p:nvSpPr>
          <p:cNvPr id="65" name="Rectangle 64">
            <a:extLst>
              <a:ext uri="{FF2B5EF4-FFF2-40B4-BE49-F238E27FC236}">
                <a16:creationId xmlns:a16="http://schemas.microsoft.com/office/drawing/2014/main" id="{59CC870D-04DB-4F1E-9745-CCDD2D891D77}"/>
              </a:ext>
            </a:extLst>
          </p:cNvPr>
          <p:cNvSpPr/>
          <p:nvPr/>
        </p:nvSpPr>
        <p:spPr bwMode="auto">
          <a:xfrm>
            <a:off x="7332499" y="5588285"/>
            <a:ext cx="784911" cy="505262"/>
          </a:xfrm>
          <a:prstGeom prst="rect">
            <a:avLst/>
          </a:prstGeom>
          <a:solidFill>
            <a:srgbClr val="8ABAD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25%</a:t>
            </a:r>
          </a:p>
        </p:txBody>
      </p:sp>
      <p:sp>
        <p:nvSpPr>
          <p:cNvPr id="69" name="Rectangle 68">
            <a:extLst>
              <a:ext uri="{FF2B5EF4-FFF2-40B4-BE49-F238E27FC236}">
                <a16:creationId xmlns:a16="http://schemas.microsoft.com/office/drawing/2014/main" id="{B56BE929-4E78-4328-9FCD-06D03936F734}"/>
              </a:ext>
            </a:extLst>
          </p:cNvPr>
          <p:cNvSpPr/>
          <p:nvPr/>
        </p:nvSpPr>
        <p:spPr bwMode="auto">
          <a:xfrm>
            <a:off x="9951880" y="3572488"/>
            <a:ext cx="632390" cy="2523955"/>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09" name="Group 20">
            <a:extLst>
              <a:ext uri="{FF2B5EF4-FFF2-40B4-BE49-F238E27FC236}">
                <a16:creationId xmlns:a16="http://schemas.microsoft.com/office/drawing/2014/main" id="{4EB75E30-B3D2-4C3B-A35B-9B27FF1C15BB}"/>
              </a:ext>
            </a:extLst>
          </p:cNvPr>
          <p:cNvGrpSpPr>
            <a:grpSpLocks noChangeAspect="1"/>
          </p:cNvGrpSpPr>
          <p:nvPr/>
        </p:nvGrpSpPr>
        <p:grpSpPr bwMode="auto">
          <a:xfrm>
            <a:off x="1069988" y="3186030"/>
            <a:ext cx="498376" cy="436254"/>
            <a:chOff x="3764" y="3313"/>
            <a:chExt cx="353" cy="309"/>
          </a:xfrm>
          <a:noFill/>
        </p:grpSpPr>
        <p:sp>
          <p:nvSpPr>
            <p:cNvPr id="110" name="Freeform 21">
              <a:extLst>
                <a:ext uri="{FF2B5EF4-FFF2-40B4-BE49-F238E27FC236}">
                  <a16:creationId xmlns:a16="http://schemas.microsoft.com/office/drawing/2014/main" id="{BD1FEC2F-B3EF-4D54-A4F0-54A076AB7B40}"/>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1" name="Freeform 22">
              <a:extLst>
                <a:ext uri="{FF2B5EF4-FFF2-40B4-BE49-F238E27FC236}">
                  <a16:creationId xmlns:a16="http://schemas.microsoft.com/office/drawing/2014/main" id="{7F63B60E-7DB5-488E-866F-93EFD0A370F2}"/>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2" name="Freeform 23">
              <a:extLst>
                <a:ext uri="{FF2B5EF4-FFF2-40B4-BE49-F238E27FC236}">
                  <a16:creationId xmlns:a16="http://schemas.microsoft.com/office/drawing/2014/main" id="{57635241-C845-49E4-AB91-802F219852CB}"/>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3" name="Freeform 24">
              <a:extLst>
                <a:ext uri="{FF2B5EF4-FFF2-40B4-BE49-F238E27FC236}">
                  <a16:creationId xmlns:a16="http://schemas.microsoft.com/office/drawing/2014/main" id="{7AC8221E-05C5-44FD-AE36-2F8BEAD0849B}"/>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4" name="Freeform 25">
              <a:extLst>
                <a:ext uri="{FF2B5EF4-FFF2-40B4-BE49-F238E27FC236}">
                  <a16:creationId xmlns:a16="http://schemas.microsoft.com/office/drawing/2014/main" id="{9949F84B-2E66-4817-B219-AD61CE8ED48F}"/>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5" name="Freeform 26">
              <a:extLst>
                <a:ext uri="{FF2B5EF4-FFF2-40B4-BE49-F238E27FC236}">
                  <a16:creationId xmlns:a16="http://schemas.microsoft.com/office/drawing/2014/main" id="{0742F126-3B94-4368-A3B6-4552957A4C9E}"/>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6" name="Freeform 27">
              <a:extLst>
                <a:ext uri="{FF2B5EF4-FFF2-40B4-BE49-F238E27FC236}">
                  <a16:creationId xmlns:a16="http://schemas.microsoft.com/office/drawing/2014/main" id="{1BCE99C9-C0BF-4E7C-AC5C-B51B77D3081F}"/>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7" name="Freeform 28">
              <a:extLst>
                <a:ext uri="{FF2B5EF4-FFF2-40B4-BE49-F238E27FC236}">
                  <a16:creationId xmlns:a16="http://schemas.microsoft.com/office/drawing/2014/main" id="{398C6C3A-DB5A-4EBA-85EC-2D420F4549E2}"/>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8" name="Freeform 29">
              <a:extLst>
                <a:ext uri="{FF2B5EF4-FFF2-40B4-BE49-F238E27FC236}">
                  <a16:creationId xmlns:a16="http://schemas.microsoft.com/office/drawing/2014/main" id="{B1B01E7D-6DF1-4886-9B59-7BD5243E3D42}"/>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9" name="Freeform 30">
              <a:extLst>
                <a:ext uri="{FF2B5EF4-FFF2-40B4-BE49-F238E27FC236}">
                  <a16:creationId xmlns:a16="http://schemas.microsoft.com/office/drawing/2014/main" id="{A56F16CC-423F-4F28-9CC4-6A2300AC7993}"/>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20" name="Freeform 31">
              <a:extLst>
                <a:ext uri="{FF2B5EF4-FFF2-40B4-BE49-F238E27FC236}">
                  <a16:creationId xmlns:a16="http://schemas.microsoft.com/office/drawing/2014/main" id="{BFDE09ED-D17C-4D80-8907-DDC02A4B1980}"/>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21" name="Freeform 32">
              <a:extLst>
                <a:ext uri="{FF2B5EF4-FFF2-40B4-BE49-F238E27FC236}">
                  <a16:creationId xmlns:a16="http://schemas.microsoft.com/office/drawing/2014/main" id="{609C7B92-A8DD-4959-8248-CA063018AFC6}"/>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22" name="Freeform 33">
              <a:extLst>
                <a:ext uri="{FF2B5EF4-FFF2-40B4-BE49-F238E27FC236}">
                  <a16:creationId xmlns:a16="http://schemas.microsoft.com/office/drawing/2014/main" id="{C9DF86B1-D780-4B1F-B717-254F3C2F0BB5}"/>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23" name="Freeform 34">
              <a:extLst>
                <a:ext uri="{FF2B5EF4-FFF2-40B4-BE49-F238E27FC236}">
                  <a16:creationId xmlns:a16="http://schemas.microsoft.com/office/drawing/2014/main" id="{807DD4F0-A770-4045-927B-A19790AA5830}"/>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24" name="Freeform 35">
              <a:extLst>
                <a:ext uri="{FF2B5EF4-FFF2-40B4-BE49-F238E27FC236}">
                  <a16:creationId xmlns:a16="http://schemas.microsoft.com/office/drawing/2014/main" id="{F2EB3B8B-3349-4C49-9DA2-BE2CB6CA5FEF}"/>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25" name="Freeform 36">
              <a:extLst>
                <a:ext uri="{FF2B5EF4-FFF2-40B4-BE49-F238E27FC236}">
                  <a16:creationId xmlns:a16="http://schemas.microsoft.com/office/drawing/2014/main" id="{C3210E19-2877-4D2D-8799-5C996EDB3163}"/>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26" name="Freeform 37">
              <a:extLst>
                <a:ext uri="{FF2B5EF4-FFF2-40B4-BE49-F238E27FC236}">
                  <a16:creationId xmlns:a16="http://schemas.microsoft.com/office/drawing/2014/main" id="{F44E29D8-3D29-4BAF-8E02-EC2BC5774ED8}"/>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27" name="Freeform 38">
              <a:extLst>
                <a:ext uri="{FF2B5EF4-FFF2-40B4-BE49-F238E27FC236}">
                  <a16:creationId xmlns:a16="http://schemas.microsoft.com/office/drawing/2014/main" id="{863F6220-B897-446E-91E3-C0B7172FC292}"/>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grpSp>
      <p:sp>
        <p:nvSpPr>
          <p:cNvPr id="154" name="Rectangle 153">
            <a:extLst>
              <a:ext uri="{FF2B5EF4-FFF2-40B4-BE49-F238E27FC236}">
                <a16:creationId xmlns:a16="http://schemas.microsoft.com/office/drawing/2014/main" id="{56F8C412-B3B9-4D8E-96A2-650D8AA38881}"/>
              </a:ext>
            </a:extLst>
          </p:cNvPr>
          <p:cNvSpPr/>
          <p:nvPr/>
        </p:nvSpPr>
        <p:spPr bwMode="auto">
          <a:xfrm>
            <a:off x="3463388" y="5589904"/>
            <a:ext cx="784911" cy="505262"/>
          </a:xfrm>
          <a:prstGeom prst="rect">
            <a:avLst/>
          </a:prstGeom>
          <a:solidFill>
            <a:srgbClr val="5CA4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40%</a:t>
            </a:r>
          </a:p>
        </p:txBody>
      </p:sp>
      <p:sp>
        <p:nvSpPr>
          <p:cNvPr id="156" name="Rectangle 155">
            <a:extLst>
              <a:ext uri="{FF2B5EF4-FFF2-40B4-BE49-F238E27FC236}">
                <a16:creationId xmlns:a16="http://schemas.microsoft.com/office/drawing/2014/main" id="{B1BD5EB7-7D25-4A2E-9890-4D22892EA68F}"/>
              </a:ext>
            </a:extLst>
          </p:cNvPr>
          <p:cNvSpPr/>
          <p:nvPr/>
        </p:nvSpPr>
        <p:spPr bwMode="auto">
          <a:xfrm>
            <a:off x="4430665" y="4915619"/>
            <a:ext cx="784911" cy="505262"/>
          </a:xfrm>
          <a:prstGeom prst="rect">
            <a:avLst/>
          </a:prstGeom>
          <a:solidFill>
            <a:srgbClr val="5CA4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40%</a:t>
            </a:r>
          </a:p>
        </p:txBody>
      </p:sp>
      <p:sp>
        <p:nvSpPr>
          <p:cNvPr id="160" name="Rectangle 159">
            <a:extLst>
              <a:ext uri="{FF2B5EF4-FFF2-40B4-BE49-F238E27FC236}">
                <a16:creationId xmlns:a16="http://schemas.microsoft.com/office/drawing/2014/main" id="{52810F27-F6D4-44ED-A959-4307288B0F0F}"/>
              </a:ext>
            </a:extLst>
          </p:cNvPr>
          <p:cNvSpPr/>
          <p:nvPr/>
        </p:nvSpPr>
        <p:spPr bwMode="auto">
          <a:xfrm>
            <a:off x="6365221" y="4240059"/>
            <a:ext cx="784911" cy="505262"/>
          </a:xfrm>
          <a:prstGeom prst="rect">
            <a:avLst/>
          </a:prstGeom>
          <a:solidFill>
            <a:srgbClr val="5CA4DB"/>
          </a:solid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40%</a:t>
            </a:r>
          </a:p>
        </p:txBody>
      </p:sp>
      <p:sp>
        <p:nvSpPr>
          <p:cNvPr id="161" name="Rectangle 160">
            <a:extLst>
              <a:ext uri="{FF2B5EF4-FFF2-40B4-BE49-F238E27FC236}">
                <a16:creationId xmlns:a16="http://schemas.microsoft.com/office/drawing/2014/main" id="{3DFD0CFB-7493-447A-9739-F92717140711}"/>
              </a:ext>
            </a:extLst>
          </p:cNvPr>
          <p:cNvSpPr/>
          <p:nvPr/>
        </p:nvSpPr>
        <p:spPr bwMode="auto">
          <a:xfrm>
            <a:off x="7332501" y="3565541"/>
            <a:ext cx="784911" cy="505262"/>
          </a:xfrm>
          <a:prstGeom prst="rect">
            <a:avLst/>
          </a:prstGeom>
          <a:solidFill>
            <a:srgbClr val="5CA4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40%</a:t>
            </a:r>
          </a:p>
        </p:txBody>
      </p:sp>
      <p:sp>
        <p:nvSpPr>
          <p:cNvPr id="162" name="Rectangle 161">
            <a:extLst>
              <a:ext uri="{FF2B5EF4-FFF2-40B4-BE49-F238E27FC236}">
                <a16:creationId xmlns:a16="http://schemas.microsoft.com/office/drawing/2014/main" id="{0B7E7B3B-A7D6-4B9E-9B43-CAA1A8D42874}"/>
              </a:ext>
            </a:extLst>
          </p:cNvPr>
          <p:cNvSpPr/>
          <p:nvPr/>
        </p:nvSpPr>
        <p:spPr bwMode="auto">
          <a:xfrm>
            <a:off x="7332499" y="5588285"/>
            <a:ext cx="784911" cy="505262"/>
          </a:xfrm>
          <a:prstGeom prst="rect">
            <a:avLst/>
          </a:prstGeom>
          <a:solidFill>
            <a:srgbClr val="5CA4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40%</a:t>
            </a:r>
          </a:p>
        </p:txBody>
      </p:sp>
      <p:sp>
        <p:nvSpPr>
          <p:cNvPr id="178" name="Rectangle 177">
            <a:extLst>
              <a:ext uri="{FF2B5EF4-FFF2-40B4-BE49-F238E27FC236}">
                <a16:creationId xmlns:a16="http://schemas.microsoft.com/office/drawing/2014/main" id="{69F286C7-A72E-4B19-BECC-2AD322B91A55}"/>
              </a:ext>
            </a:extLst>
          </p:cNvPr>
          <p:cNvSpPr/>
          <p:nvPr/>
        </p:nvSpPr>
        <p:spPr bwMode="auto">
          <a:xfrm>
            <a:off x="4430665" y="4915619"/>
            <a:ext cx="784911" cy="505262"/>
          </a:xfrm>
          <a:prstGeom prst="rect">
            <a:avLst/>
          </a:prstGeom>
          <a:solidFill>
            <a:srgbClr val="2E8E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70%</a:t>
            </a:r>
          </a:p>
        </p:txBody>
      </p:sp>
      <p:sp>
        <p:nvSpPr>
          <p:cNvPr id="182" name="Rectangle 181">
            <a:extLst>
              <a:ext uri="{FF2B5EF4-FFF2-40B4-BE49-F238E27FC236}">
                <a16:creationId xmlns:a16="http://schemas.microsoft.com/office/drawing/2014/main" id="{F6960B95-9AED-453D-8147-4BE64D2AA752}"/>
              </a:ext>
            </a:extLst>
          </p:cNvPr>
          <p:cNvSpPr/>
          <p:nvPr/>
        </p:nvSpPr>
        <p:spPr bwMode="auto">
          <a:xfrm>
            <a:off x="6365221" y="4240059"/>
            <a:ext cx="784911" cy="505262"/>
          </a:xfrm>
          <a:prstGeom prst="rect">
            <a:avLst/>
          </a:prstGeom>
          <a:solidFill>
            <a:srgbClr val="2E8ED8"/>
          </a:solid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70%</a:t>
            </a:r>
          </a:p>
        </p:txBody>
      </p:sp>
      <p:sp>
        <p:nvSpPr>
          <p:cNvPr id="183" name="Rectangle 182">
            <a:extLst>
              <a:ext uri="{FF2B5EF4-FFF2-40B4-BE49-F238E27FC236}">
                <a16:creationId xmlns:a16="http://schemas.microsoft.com/office/drawing/2014/main" id="{5E1D3D7E-AE78-461B-8984-8550F13D2CAC}"/>
              </a:ext>
            </a:extLst>
          </p:cNvPr>
          <p:cNvSpPr/>
          <p:nvPr/>
        </p:nvSpPr>
        <p:spPr bwMode="auto">
          <a:xfrm>
            <a:off x="7332501" y="3565541"/>
            <a:ext cx="784911" cy="505262"/>
          </a:xfrm>
          <a:prstGeom prst="rect">
            <a:avLst/>
          </a:prstGeom>
          <a:solidFill>
            <a:srgbClr val="2E8E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70%</a:t>
            </a:r>
          </a:p>
        </p:txBody>
      </p:sp>
      <p:sp>
        <p:nvSpPr>
          <p:cNvPr id="184" name="Rectangle 183">
            <a:extLst>
              <a:ext uri="{FF2B5EF4-FFF2-40B4-BE49-F238E27FC236}">
                <a16:creationId xmlns:a16="http://schemas.microsoft.com/office/drawing/2014/main" id="{7AB63D05-2235-48E1-AC5A-5332C75C07D7}"/>
              </a:ext>
            </a:extLst>
          </p:cNvPr>
          <p:cNvSpPr/>
          <p:nvPr/>
        </p:nvSpPr>
        <p:spPr bwMode="auto">
          <a:xfrm>
            <a:off x="7332499" y="5588285"/>
            <a:ext cx="784911" cy="505262"/>
          </a:xfrm>
          <a:prstGeom prst="rect">
            <a:avLst/>
          </a:prstGeom>
          <a:solidFill>
            <a:srgbClr val="2E8ED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70%</a:t>
            </a:r>
          </a:p>
        </p:txBody>
      </p:sp>
      <p:sp>
        <p:nvSpPr>
          <p:cNvPr id="195" name="Rectangle 194">
            <a:extLst>
              <a:ext uri="{FF2B5EF4-FFF2-40B4-BE49-F238E27FC236}">
                <a16:creationId xmlns:a16="http://schemas.microsoft.com/office/drawing/2014/main" id="{195437A0-E144-4350-B464-A76A69AAF11F}"/>
              </a:ext>
            </a:extLst>
          </p:cNvPr>
          <p:cNvSpPr/>
          <p:nvPr/>
        </p:nvSpPr>
        <p:spPr bwMode="auto">
          <a:xfrm>
            <a:off x="6365221" y="4240059"/>
            <a:ext cx="784911" cy="505262"/>
          </a:xfrm>
          <a:prstGeom prst="rect">
            <a:avLst/>
          </a:prstGeom>
          <a:solidFill>
            <a:schemeClr val="tx2"/>
          </a:solid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95%</a:t>
            </a:r>
          </a:p>
        </p:txBody>
      </p:sp>
      <p:sp>
        <p:nvSpPr>
          <p:cNvPr id="196" name="Freeform 5">
            <a:extLst>
              <a:ext uri="{FF2B5EF4-FFF2-40B4-BE49-F238E27FC236}">
                <a16:creationId xmlns:a16="http://schemas.microsoft.com/office/drawing/2014/main" id="{DF9FDED0-2500-4374-B5B2-ED86C9D5D9D3}"/>
              </a:ext>
            </a:extLst>
          </p:cNvPr>
          <p:cNvSpPr>
            <a:spLocks noEditPoints="1"/>
          </p:cNvSpPr>
          <p:nvPr/>
        </p:nvSpPr>
        <p:spPr bwMode="auto">
          <a:xfrm>
            <a:off x="10044550" y="2859269"/>
            <a:ext cx="440106" cy="264778"/>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latin typeface="Segoe UI Semilight"/>
            </a:endParaRPr>
          </a:p>
        </p:txBody>
      </p:sp>
      <p:sp>
        <p:nvSpPr>
          <p:cNvPr id="199" name="Rectangle 198">
            <a:extLst>
              <a:ext uri="{FF2B5EF4-FFF2-40B4-BE49-F238E27FC236}">
                <a16:creationId xmlns:a16="http://schemas.microsoft.com/office/drawing/2014/main" id="{22602F01-A6AD-4809-AE58-134198AE5A95}"/>
              </a:ext>
            </a:extLst>
          </p:cNvPr>
          <p:cNvSpPr/>
          <p:nvPr/>
        </p:nvSpPr>
        <p:spPr bwMode="auto">
          <a:xfrm>
            <a:off x="9828898" y="6107656"/>
            <a:ext cx="878351" cy="9026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E9A9F4A2-34D2-4122-B219-A325533A8008}"/>
              </a:ext>
            </a:extLst>
          </p:cNvPr>
          <p:cNvSpPr txBox="1"/>
          <p:nvPr/>
        </p:nvSpPr>
        <p:spPr>
          <a:xfrm>
            <a:off x="9308967" y="3168468"/>
            <a:ext cx="1918212" cy="312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algn="ctr">
              <a:defRPr sz="1400">
                <a:solidFill>
                  <a:schemeClr val="accen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225">
              <a:defRPr/>
            </a:pPr>
            <a:r>
              <a:rPr lang="en-US">
                <a:solidFill>
                  <a:srgbClr val="0078D4"/>
                </a:solidFill>
                <a:latin typeface="Segoe UI Semibold"/>
              </a:rPr>
              <a:t>Optimized model</a:t>
            </a:r>
          </a:p>
        </p:txBody>
      </p:sp>
      <p:sp>
        <p:nvSpPr>
          <p:cNvPr id="197" name="Rectangle 196">
            <a:extLst>
              <a:ext uri="{FF2B5EF4-FFF2-40B4-BE49-F238E27FC236}">
                <a16:creationId xmlns:a16="http://schemas.microsoft.com/office/drawing/2014/main" id="{A85EB74B-FDD2-45CB-A236-74C66623A549}"/>
              </a:ext>
            </a:extLst>
          </p:cNvPr>
          <p:cNvSpPr/>
          <p:nvPr/>
        </p:nvSpPr>
        <p:spPr bwMode="auto">
          <a:xfrm>
            <a:off x="6508810" y="4341679"/>
            <a:ext cx="497733" cy="302023"/>
          </a:xfrm>
          <a:prstGeom prst="rect">
            <a:avLst/>
          </a:prstGeom>
          <a:no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293" fontAlgn="base">
              <a:spcBef>
                <a:spcPct val="0"/>
              </a:spcBef>
              <a:spcAft>
                <a:spcPct val="0"/>
              </a:spcAft>
              <a:defRPr/>
            </a:pPr>
            <a:r>
              <a:rPr lang="en-US" sz="1600">
                <a:gradFill>
                  <a:gsLst>
                    <a:gs pos="0">
                      <a:srgbClr val="FFFFFF"/>
                    </a:gs>
                    <a:gs pos="100000">
                      <a:srgbClr val="FFFFFF"/>
                    </a:gs>
                  </a:gsLst>
                  <a:lin ang="5400000" scaled="0"/>
                </a:gradFill>
                <a:latin typeface="Segoe UI Semibold"/>
                <a:ea typeface="Segoe UI" pitchFamily="34" charset="0"/>
                <a:cs typeface="Segoe UI" pitchFamily="34" charset="0"/>
              </a:rPr>
              <a:t>95%</a:t>
            </a:r>
          </a:p>
        </p:txBody>
      </p:sp>
      <p:grpSp>
        <p:nvGrpSpPr>
          <p:cNvPr id="212" name="Group 211">
            <a:extLst>
              <a:ext uri="{FF2B5EF4-FFF2-40B4-BE49-F238E27FC236}">
                <a16:creationId xmlns:a16="http://schemas.microsoft.com/office/drawing/2014/main" id="{49DE720E-16FD-4BAD-BC4A-AB88F4C6E793}"/>
              </a:ext>
            </a:extLst>
          </p:cNvPr>
          <p:cNvGrpSpPr/>
          <p:nvPr/>
        </p:nvGrpSpPr>
        <p:grpSpPr>
          <a:xfrm>
            <a:off x="1131402" y="4210192"/>
            <a:ext cx="375548" cy="424666"/>
            <a:chOff x="9005455" y="6149108"/>
            <a:chExt cx="1115925" cy="1261885"/>
          </a:xfrm>
          <a:noFill/>
        </p:grpSpPr>
        <p:sp>
          <p:nvSpPr>
            <p:cNvPr id="213" name="Freeform 938">
              <a:extLst>
                <a:ext uri="{FF2B5EF4-FFF2-40B4-BE49-F238E27FC236}">
                  <a16:creationId xmlns:a16="http://schemas.microsoft.com/office/drawing/2014/main" id="{E6153D3D-A39E-4FF3-9DD7-BF527CAF6B4A}"/>
                </a:ext>
              </a:extLst>
            </p:cNvPr>
            <p:cNvSpPr/>
            <p:nvPr/>
          </p:nvSpPr>
          <p:spPr>
            <a:xfrm>
              <a:off x="9005455" y="6282459"/>
              <a:ext cx="555625" cy="1123950"/>
            </a:xfrm>
            <a:custGeom>
              <a:avLst/>
              <a:gdLst>
                <a:gd name="connsiteX0" fmla="*/ 555625 w 555625"/>
                <a:gd name="connsiteY0" fmla="*/ 1123950 h 1123950"/>
                <a:gd name="connsiteX1" fmla="*/ 0 w 555625"/>
                <a:gd name="connsiteY1" fmla="*/ 1123950 h 1123950"/>
                <a:gd name="connsiteX2" fmla="*/ 0 w 555625"/>
                <a:gd name="connsiteY2" fmla="*/ 0 h 1123950"/>
                <a:gd name="connsiteX3" fmla="*/ 219075 w 555625"/>
                <a:gd name="connsiteY3" fmla="*/ 0 h 1123950"/>
              </a:gdLst>
              <a:ahLst/>
              <a:cxnLst>
                <a:cxn ang="0">
                  <a:pos x="connsiteX0" y="connsiteY0"/>
                </a:cxn>
                <a:cxn ang="0">
                  <a:pos x="connsiteX1" y="connsiteY1"/>
                </a:cxn>
                <a:cxn ang="0">
                  <a:pos x="connsiteX2" y="connsiteY2"/>
                </a:cxn>
                <a:cxn ang="0">
                  <a:pos x="connsiteX3" y="connsiteY3"/>
                </a:cxn>
              </a:cxnLst>
              <a:rect l="l" t="t" r="r" b="b"/>
              <a:pathLst>
                <a:path w="555625" h="1123950">
                  <a:moveTo>
                    <a:pt x="555625" y="1123950"/>
                  </a:moveTo>
                  <a:lnTo>
                    <a:pt x="0" y="1123950"/>
                  </a:lnTo>
                  <a:lnTo>
                    <a:pt x="0" y="0"/>
                  </a:lnTo>
                  <a:lnTo>
                    <a:pt x="219075" y="0"/>
                  </a:lnTo>
                </a:path>
              </a:pathLst>
            </a:cu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sp>
          <p:nvSpPr>
            <p:cNvPr id="214" name="Freeform 939">
              <a:extLst>
                <a:ext uri="{FF2B5EF4-FFF2-40B4-BE49-F238E27FC236}">
                  <a16:creationId xmlns:a16="http://schemas.microsoft.com/office/drawing/2014/main" id="{F26CC79B-EF9A-47A6-80E3-4A5AE6DBC57A}"/>
                </a:ext>
              </a:extLst>
            </p:cNvPr>
            <p:cNvSpPr/>
            <p:nvPr/>
          </p:nvSpPr>
          <p:spPr>
            <a:xfrm>
              <a:off x="9707130" y="6282459"/>
              <a:ext cx="215900" cy="485775"/>
            </a:xfrm>
            <a:custGeom>
              <a:avLst/>
              <a:gdLst>
                <a:gd name="connsiteX0" fmla="*/ 0 w 215900"/>
                <a:gd name="connsiteY0" fmla="*/ 0 h 485775"/>
                <a:gd name="connsiteX1" fmla="*/ 215900 w 215900"/>
                <a:gd name="connsiteY1" fmla="*/ 0 h 485775"/>
                <a:gd name="connsiteX2" fmla="*/ 215900 w 215900"/>
                <a:gd name="connsiteY2" fmla="*/ 485775 h 485775"/>
              </a:gdLst>
              <a:ahLst/>
              <a:cxnLst>
                <a:cxn ang="0">
                  <a:pos x="connsiteX0" y="connsiteY0"/>
                </a:cxn>
                <a:cxn ang="0">
                  <a:pos x="connsiteX1" y="connsiteY1"/>
                </a:cxn>
                <a:cxn ang="0">
                  <a:pos x="connsiteX2" y="connsiteY2"/>
                </a:cxn>
              </a:cxnLst>
              <a:rect l="l" t="t" r="r" b="b"/>
              <a:pathLst>
                <a:path w="215900" h="485775">
                  <a:moveTo>
                    <a:pt x="0" y="0"/>
                  </a:moveTo>
                  <a:lnTo>
                    <a:pt x="215900" y="0"/>
                  </a:lnTo>
                  <a:lnTo>
                    <a:pt x="215900" y="485775"/>
                  </a:lnTo>
                </a:path>
              </a:pathLst>
            </a:cu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sp>
          <p:nvSpPr>
            <p:cNvPr id="215" name="Freeform 940">
              <a:extLst>
                <a:ext uri="{FF2B5EF4-FFF2-40B4-BE49-F238E27FC236}">
                  <a16:creationId xmlns:a16="http://schemas.microsoft.com/office/drawing/2014/main" id="{B00F6E1D-6062-4D94-B78A-CD286D3C86D9}"/>
                </a:ext>
              </a:extLst>
            </p:cNvPr>
            <p:cNvSpPr/>
            <p:nvPr/>
          </p:nvSpPr>
          <p:spPr>
            <a:xfrm>
              <a:off x="9221355" y="6149108"/>
              <a:ext cx="482600" cy="190500"/>
            </a:xfrm>
            <a:custGeom>
              <a:avLst/>
              <a:gdLst>
                <a:gd name="connsiteX0" fmla="*/ 142875 w 482600"/>
                <a:gd name="connsiteY0" fmla="*/ 0 h 190500"/>
                <a:gd name="connsiteX1" fmla="*/ 339725 w 482600"/>
                <a:gd name="connsiteY1" fmla="*/ 0 h 190500"/>
                <a:gd name="connsiteX2" fmla="*/ 339725 w 482600"/>
                <a:gd name="connsiteY2" fmla="*/ 47625 h 190500"/>
                <a:gd name="connsiteX3" fmla="*/ 482600 w 482600"/>
                <a:gd name="connsiteY3" fmla="*/ 47625 h 190500"/>
                <a:gd name="connsiteX4" fmla="*/ 482600 w 482600"/>
                <a:gd name="connsiteY4" fmla="*/ 190500 h 190500"/>
                <a:gd name="connsiteX5" fmla="*/ 0 w 482600"/>
                <a:gd name="connsiteY5" fmla="*/ 190500 h 190500"/>
                <a:gd name="connsiteX6" fmla="*/ 0 w 482600"/>
                <a:gd name="connsiteY6" fmla="*/ 47625 h 190500"/>
                <a:gd name="connsiteX7" fmla="*/ 142875 w 482600"/>
                <a:gd name="connsiteY7" fmla="*/ 4762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00" h="190500">
                  <a:moveTo>
                    <a:pt x="142875" y="0"/>
                  </a:moveTo>
                  <a:lnTo>
                    <a:pt x="339725" y="0"/>
                  </a:lnTo>
                  <a:lnTo>
                    <a:pt x="339725" y="47625"/>
                  </a:lnTo>
                  <a:lnTo>
                    <a:pt x="482600" y="47625"/>
                  </a:lnTo>
                  <a:lnTo>
                    <a:pt x="482600" y="190500"/>
                  </a:lnTo>
                  <a:lnTo>
                    <a:pt x="0" y="190500"/>
                  </a:lnTo>
                  <a:lnTo>
                    <a:pt x="0" y="47625"/>
                  </a:lnTo>
                  <a:lnTo>
                    <a:pt x="142875" y="47625"/>
                  </a:lnTo>
                  <a:close/>
                </a:path>
              </a:pathLst>
            </a:cu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sp>
          <p:nvSpPr>
            <p:cNvPr id="216" name="Freeform 941">
              <a:extLst>
                <a:ext uri="{FF2B5EF4-FFF2-40B4-BE49-F238E27FC236}">
                  <a16:creationId xmlns:a16="http://schemas.microsoft.com/office/drawing/2014/main" id="{17392C07-5E2D-4739-A4F2-D9DF08D5495D}"/>
                </a:ext>
              </a:extLst>
            </p:cNvPr>
            <p:cNvSpPr/>
            <p:nvPr/>
          </p:nvSpPr>
          <p:spPr bwMode="auto">
            <a:xfrm>
              <a:off x="9671568" y="7021832"/>
              <a:ext cx="333569" cy="212271"/>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defRPr/>
              </a:pPr>
              <a:endParaRPr lang="en-US">
                <a:solidFill>
                  <a:prstClr val="white"/>
                </a:solidFill>
                <a:latin typeface="Segoe UI"/>
              </a:endParaRPr>
            </a:p>
          </p:txBody>
        </p:sp>
        <p:sp>
          <p:nvSpPr>
            <p:cNvPr id="217" name="Oval 216">
              <a:extLst>
                <a:ext uri="{FF2B5EF4-FFF2-40B4-BE49-F238E27FC236}">
                  <a16:creationId xmlns:a16="http://schemas.microsoft.com/office/drawing/2014/main" id="{25A47A8E-8060-42E3-A4D3-7A039E09BDC7}"/>
                </a:ext>
              </a:extLst>
            </p:cNvPr>
            <p:cNvSpPr/>
            <p:nvPr/>
          </p:nvSpPr>
          <p:spPr bwMode="auto">
            <a:xfrm>
              <a:off x="9555323" y="6844938"/>
              <a:ext cx="566057" cy="566055"/>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18" name="Group 10">
            <a:extLst>
              <a:ext uri="{FF2B5EF4-FFF2-40B4-BE49-F238E27FC236}">
                <a16:creationId xmlns:a16="http://schemas.microsoft.com/office/drawing/2014/main" id="{830091A3-D67E-42AD-A0B0-88B8CF8365E6}"/>
              </a:ext>
            </a:extLst>
          </p:cNvPr>
          <p:cNvGrpSpPr>
            <a:grpSpLocks noChangeAspect="1"/>
          </p:cNvGrpSpPr>
          <p:nvPr/>
        </p:nvGrpSpPr>
        <p:grpSpPr bwMode="auto">
          <a:xfrm>
            <a:off x="1133148" y="5275402"/>
            <a:ext cx="372058" cy="368826"/>
            <a:chOff x="2536" y="833"/>
            <a:chExt cx="2764" cy="2740"/>
          </a:xfrm>
          <a:noFill/>
        </p:grpSpPr>
        <p:sp>
          <p:nvSpPr>
            <p:cNvPr id="219" name="Freeform 11">
              <a:extLst>
                <a:ext uri="{FF2B5EF4-FFF2-40B4-BE49-F238E27FC236}">
                  <a16:creationId xmlns:a16="http://schemas.microsoft.com/office/drawing/2014/main" id="{E4CB3829-6B57-4320-B2A5-02C096E3EBF1}"/>
                </a:ext>
              </a:extLst>
            </p:cNvPr>
            <p:cNvSpPr>
              <a:spLocks noEditPoints="1"/>
            </p:cNvSpPr>
            <p:nvPr/>
          </p:nvSpPr>
          <p:spPr bwMode="auto">
            <a:xfrm>
              <a:off x="2536" y="833"/>
              <a:ext cx="2739" cy="2740"/>
            </a:xfrm>
            <a:custGeom>
              <a:avLst/>
              <a:gdLst>
                <a:gd name="T0" fmla="*/ 292 w 2739"/>
                <a:gd name="T1" fmla="*/ 1639 h 2740"/>
                <a:gd name="T2" fmla="*/ 1100 w 2739"/>
                <a:gd name="T3" fmla="*/ 1639 h 2740"/>
                <a:gd name="T4" fmla="*/ 1100 w 2739"/>
                <a:gd name="T5" fmla="*/ 2448 h 2740"/>
                <a:gd name="T6" fmla="*/ 1100 w 2739"/>
                <a:gd name="T7" fmla="*/ 1639 h 2740"/>
                <a:gd name="T8" fmla="*/ 0 w 2739"/>
                <a:gd name="T9" fmla="*/ 2740 h 2740"/>
                <a:gd name="T10" fmla="*/ 1639 w 2739"/>
                <a:gd name="T11" fmla="*/ 291 h 2740"/>
                <a:gd name="T12" fmla="*/ 1639 w 2739"/>
                <a:gd name="T13" fmla="*/ 1100 h 2740"/>
                <a:gd name="T14" fmla="*/ 2447 w 2739"/>
                <a:gd name="T15" fmla="*/ 1100 h 2740"/>
                <a:gd name="T16" fmla="*/ 2739 w 2739"/>
                <a:gd name="T17" fmla="*/ 0 h 2740"/>
                <a:gd name="T18" fmla="*/ 1639 w 2739"/>
                <a:gd name="T19" fmla="*/ 1100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9" h="2740">
                  <a:moveTo>
                    <a:pt x="292" y="1639"/>
                  </a:moveTo>
                  <a:lnTo>
                    <a:pt x="1100" y="1639"/>
                  </a:lnTo>
                  <a:lnTo>
                    <a:pt x="1100" y="2448"/>
                  </a:lnTo>
                  <a:moveTo>
                    <a:pt x="1100" y="1639"/>
                  </a:moveTo>
                  <a:lnTo>
                    <a:pt x="0" y="2740"/>
                  </a:lnTo>
                  <a:moveTo>
                    <a:pt x="1639" y="291"/>
                  </a:moveTo>
                  <a:lnTo>
                    <a:pt x="1639" y="1100"/>
                  </a:lnTo>
                  <a:lnTo>
                    <a:pt x="2447" y="1100"/>
                  </a:lnTo>
                  <a:moveTo>
                    <a:pt x="2739" y="0"/>
                  </a:moveTo>
                  <a:lnTo>
                    <a:pt x="1639" y="1100"/>
                  </a:lnTo>
                </a:path>
              </a:pathLst>
            </a:custGeom>
            <a:grpFill/>
            <a:ln w="12700" cap="flat">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FFFFFF"/>
                </a:solidFill>
                <a:latin typeface="Segoe UI Semilight"/>
              </a:endParaRPr>
            </a:p>
          </p:txBody>
        </p:sp>
        <p:sp>
          <p:nvSpPr>
            <p:cNvPr id="220" name="Freeform 12">
              <a:extLst>
                <a:ext uri="{FF2B5EF4-FFF2-40B4-BE49-F238E27FC236}">
                  <a16:creationId xmlns:a16="http://schemas.microsoft.com/office/drawing/2014/main" id="{72B9D2CD-B1E1-4394-A96E-E2E15CE45E8D}"/>
                </a:ext>
              </a:extLst>
            </p:cNvPr>
            <p:cNvSpPr>
              <a:spLocks noEditPoints="1"/>
            </p:cNvSpPr>
            <p:nvPr/>
          </p:nvSpPr>
          <p:spPr bwMode="auto">
            <a:xfrm>
              <a:off x="2561" y="833"/>
              <a:ext cx="2739" cy="2740"/>
            </a:xfrm>
            <a:custGeom>
              <a:avLst/>
              <a:gdLst>
                <a:gd name="T0" fmla="*/ 1638 w 2739"/>
                <a:gd name="T1" fmla="*/ 2448 h 2740"/>
                <a:gd name="T2" fmla="*/ 1638 w 2739"/>
                <a:gd name="T3" fmla="*/ 1639 h 2740"/>
                <a:gd name="T4" fmla="*/ 2446 w 2739"/>
                <a:gd name="T5" fmla="*/ 1639 h 2740"/>
                <a:gd name="T6" fmla="*/ 2739 w 2739"/>
                <a:gd name="T7" fmla="*/ 2740 h 2740"/>
                <a:gd name="T8" fmla="*/ 1638 w 2739"/>
                <a:gd name="T9" fmla="*/ 1639 h 2740"/>
                <a:gd name="T10" fmla="*/ 291 w 2739"/>
                <a:gd name="T11" fmla="*/ 1100 h 2740"/>
                <a:gd name="T12" fmla="*/ 1099 w 2739"/>
                <a:gd name="T13" fmla="*/ 1100 h 2740"/>
                <a:gd name="T14" fmla="*/ 1099 w 2739"/>
                <a:gd name="T15" fmla="*/ 291 h 2740"/>
                <a:gd name="T16" fmla="*/ 1099 w 2739"/>
                <a:gd name="T17" fmla="*/ 1100 h 2740"/>
                <a:gd name="T18" fmla="*/ 0 w 2739"/>
                <a:gd name="T19" fmla="*/ 0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9" h="2740">
                  <a:moveTo>
                    <a:pt x="1638" y="2448"/>
                  </a:moveTo>
                  <a:lnTo>
                    <a:pt x="1638" y="1639"/>
                  </a:lnTo>
                  <a:lnTo>
                    <a:pt x="2446" y="1639"/>
                  </a:lnTo>
                  <a:moveTo>
                    <a:pt x="2739" y="2740"/>
                  </a:moveTo>
                  <a:lnTo>
                    <a:pt x="1638" y="1639"/>
                  </a:lnTo>
                  <a:moveTo>
                    <a:pt x="291" y="1100"/>
                  </a:moveTo>
                  <a:lnTo>
                    <a:pt x="1099" y="1100"/>
                  </a:lnTo>
                  <a:lnTo>
                    <a:pt x="1099" y="291"/>
                  </a:lnTo>
                  <a:moveTo>
                    <a:pt x="1099" y="1100"/>
                  </a:moveTo>
                  <a:lnTo>
                    <a:pt x="0" y="0"/>
                  </a:lnTo>
                </a:path>
              </a:pathLst>
            </a:custGeom>
            <a:grpFill/>
            <a:ln w="12700" cap="flat">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FFFFFF"/>
                </a:solidFill>
                <a:latin typeface="Segoe UI Semilight"/>
              </a:endParaRPr>
            </a:p>
          </p:txBody>
        </p:sp>
      </p:grpSp>
      <p:grpSp>
        <p:nvGrpSpPr>
          <p:cNvPr id="93" name="Group 92">
            <a:extLst>
              <a:ext uri="{FF2B5EF4-FFF2-40B4-BE49-F238E27FC236}">
                <a16:creationId xmlns:a16="http://schemas.microsoft.com/office/drawing/2014/main" id="{FD316AA3-19A9-42FA-8AAB-F3758407BD09}"/>
              </a:ext>
            </a:extLst>
          </p:cNvPr>
          <p:cNvGrpSpPr/>
          <p:nvPr/>
        </p:nvGrpSpPr>
        <p:grpSpPr>
          <a:xfrm>
            <a:off x="9265595" y="2506770"/>
            <a:ext cx="2391412" cy="3241281"/>
            <a:chOff x="9571688" y="2353818"/>
            <a:chExt cx="2391751" cy="3241740"/>
          </a:xfrm>
          <a:solidFill>
            <a:schemeClr val="tx2"/>
          </a:solidFill>
        </p:grpSpPr>
        <p:grpSp>
          <p:nvGrpSpPr>
            <p:cNvPr id="94" name="Group 93">
              <a:extLst>
                <a:ext uri="{FF2B5EF4-FFF2-40B4-BE49-F238E27FC236}">
                  <a16:creationId xmlns:a16="http://schemas.microsoft.com/office/drawing/2014/main" id="{977C835F-68EE-4491-9370-AD6B93543529}"/>
                </a:ext>
              </a:extLst>
            </p:cNvPr>
            <p:cNvGrpSpPr/>
            <p:nvPr/>
          </p:nvGrpSpPr>
          <p:grpSpPr>
            <a:xfrm>
              <a:off x="11310201" y="2353818"/>
              <a:ext cx="653238" cy="3241740"/>
              <a:chOff x="12076928" y="2353818"/>
              <a:chExt cx="653238" cy="3241740"/>
            </a:xfrm>
            <a:grpFill/>
          </p:grpSpPr>
          <p:sp>
            <p:nvSpPr>
              <p:cNvPr id="107" name="Rectangle 106">
                <a:extLst>
                  <a:ext uri="{FF2B5EF4-FFF2-40B4-BE49-F238E27FC236}">
                    <a16:creationId xmlns:a16="http://schemas.microsoft.com/office/drawing/2014/main" id="{019D642A-52B1-41AF-B289-568D576B1625}"/>
                  </a:ext>
                </a:extLst>
              </p:cNvPr>
              <p:cNvSpPr/>
              <p:nvPr/>
            </p:nvSpPr>
            <p:spPr bwMode="auto">
              <a:xfrm>
                <a:off x="12076928" y="2353818"/>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08" name="Rectangle 107">
                <a:extLst>
                  <a:ext uri="{FF2B5EF4-FFF2-40B4-BE49-F238E27FC236}">
                    <a16:creationId xmlns:a16="http://schemas.microsoft.com/office/drawing/2014/main" id="{C22FF296-1C13-424A-877D-765717B945FD}"/>
                  </a:ext>
                </a:extLst>
              </p:cNvPr>
              <p:cNvSpPr/>
              <p:nvPr/>
            </p:nvSpPr>
            <p:spPr bwMode="auto">
              <a:xfrm>
                <a:off x="12076928" y="3049506"/>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28" name="Rectangle 127">
                <a:extLst>
                  <a:ext uri="{FF2B5EF4-FFF2-40B4-BE49-F238E27FC236}">
                    <a16:creationId xmlns:a16="http://schemas.microsoft.com/office/drawing/2014/main" id="{24498DD1-3C59-4026-90A6-E26C2E5BFD1C}"/>
                  </a:ext>
                </a:extLst>
              </p:cNvPr>
              <p:cNvSpPr/>
              <p:nvPr/>
            </p:nvSpPr>
            <p:spPr bwMode="auto">
              <a:xfrm>
                <a:off x="12076928" y="3745193"/>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29" name="Rectangle 128">
                <a:extLst>
                  <a:ext uri="{FF2B5EF4-FFF2-40B4-BE49-F238E27FC236}">
                    <a16:creationId xmlns:a16="http://schemas.microsoft.com/office/drawing/2014/main" id="{DFA15762-E962-4C98-A7F3-FCA2BC38D0D0}"/>
                  </a:ext>
                </a:extLst>
              </p:cNvPr>
              <p:cNvSpPr/>
              <p:nvPr/>
            </p:nvSpPr>
            <p:spPr bwMode="auto">
              <a:xfrm>
                <a:off x="12076928" y="4440881"/>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30" name="Rectangle 129">
                <a:extLst>
                  <a:ext uri="{FF2B5EF4-FFF2-40B4-BE49-F238E27FC236}">
                    <a16:creationId xmlns:a16="http://schemas.microsoft.com/office/drawing/2014/main" id="{340D374C-A398-48E7-9830-A0FCC1E94E77}"/>
                  </a:ext>
                </a:extLst>
              </p:cNvPr>
              <p:cNvSpPr/>
              <p:nvPr/>
            </p:nvSpPr>
            <p:spPr bwMode="auto">
              <a:xfrm>
                <a:off x="12076928" y="5136568"/>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grpSp>
        <p:grpSp>
          <p:nvGrpSpPr>
            <p:cNvPr id="95" name="Group 94">
              <a:extLst>
                <a:ext uri="{FF2B5EF4-FFF2-40B4-BE49-F238E27FC236}">
                  <a16:creationId xmlns:a16="http://schemas.microsoft.com/office/drawing/2014/main" id="{07B89E3D-C38A-4B20-B033-852F0FD39555}"/>
                </a:ext>
              </a:extLst>
            </p:cNvPr>
            <p:cNvGrpSpPr/>
            <p:nvPr/>
          </p:nvGrpSpPr>
          <p:grpSpPr>
            <a:xfrm>
              <a:off x="10440944" y="2353818"/>
              <a:ext cx="653238" cy="3241740"/>
              <a:chOff x="12076928" y="2353818"/>
              <a:chExt cx="653238" cy="3241740"/>
            </a:xfrm>
            <a:grpFill/>
          </p:grpSpPr>
          <p:sp>
            <p:nvSpPr>
              <p:cNvPr id="102" name="Rectangle 101">
                <a:extLst>
                  <a:ext uri="{FF2B5EF4-FFF2-40B4-BE49-F238E27FC236}">
                    <a16:creationId xmlns:a16="http://schemas.microsoft.com/office/drawing/2014/main" id="{C1D3738B-9C16-41D8-A676-3993C5351106}"/>
                  </a:ext>
                </a:extLst>
              </p:cNvPr>
              <p:cNvSpPr/>
              <p:nvPr/>
            </p:nvSpPr>
            <p:spPr bwMode="auto">
              <a:xfrm>
                <a:off x="12076928" y="2353818"/>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03" name="Rectangle 102">
                <a:extLst>
                  <a:ext uri="{FF2B5EF4-FFF2-40B4-BE49-F238E27FC236}">
                    <a16:creationId xmlns:a16="http://schemas.microsoft.com/office/drawing/2014/main" id="{B1A7BF7F-84E6-40B6-A7EC-29EA87D247DC}"/>
                  </a:ext>
                </a:extLst>
              </p:cNvPr>
              <p:cNvSpPr/>
              <p:nvPr/>
            </p:nvSpPr>
            <p:spPr bwMode="auto">
              <a:xfrm>
                <a:off x="12076928" y="3049506"/>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04" name="Rectangle 103">
                <a:extLst>
                  <a:ext uri="{FF2B5EF4-FFF2-40B4-BE49-F238E27FC236}">
                    <a16:creationId xmlns:a16="http://schemas.microsoft.com/office/drawing/2014/main" id="{9273ABB3-4EA8-4BF1-9A20-E110EC58AB5C}"/>
                  </a:ext>
                </a:extLst>
              </p:cNvPr>
              <p:cNvSpPr/>
              <p:nvPr/>
            </p:nvSpPr>
            <p:spPr bwMode="auto">
              <a:xfrm>
                <a:off x="12076928" y="3745193"/>
                <a:ext cx="653238" cy="4589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05" name="Rectangle 104">
                <a:extLst>
                  <a:ext uri="{FF2B5EF4-FFF2-40B4-BE49-F238E27FC236}">
                    <a16:creationId xmlns:a16="http://schemas.microsoft.com/office/drawing/2014/main" id="{CAEC7D98-1785-4AA8-ACBA-2803A5D92604}"/>
                  </a:ext>
                </a:extLst>
              </p:cNvPr>
              <p:cNvSpPr/>
              <p:nvPr/>
            </p:nvSpPr>
            <p:spPr bwMode="auto">
              <a:xfrm>
                <a:off x="12076928" y="4440881"/>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06" name="Rectangle 105">
                <a:extLst>
                  <a:ext uri="{FF2B5EF4-FFF2-40B4-BE49-F238E27FC236}">
                    <a16:creationId xmlns:a16="http://schemas.microsoft.com/office/drawing/2014/main" id="{27582DD6-E929-4B0D-A601-1A9083C5F771}"/>
                  </a:ext>
                </a:extLst>
              </p:cNvPr>
              <p:cNvSpPr/>
              <p:nvPr/>
            </p:nvSpPr>
            <p:spPr bwMode="auto">
              <a:xfrm>
                <a:off x="12076928" y="5136568"/>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grpSp>
        <p:grpSp>
          <p:nvGrpSpPr>
            <p:cNvPr id="96" name="Group 95">
              <a:extLst>
                <a:ext uri="{FF2B5EF4-FFF2-40B4-BE49-F238E27FC236}">
                  <a16:creationId xmlns:a16="http://schemas.microsoft.com/office/drawing/2014/main" id="{F192391C-0131-4AD8-988A-96634C4F150E}"/>
                </a:ext>
              </a:extLst>
            </p:cNvPr>
            <p:cNvGrpSpPr/>
            <p:nvPr/>
          </p:nvGrpSpPr>
          <p:grpSpPr>
            <a:xfrm>
              <a:off x="9571688" y="2353818"/>
              <a:ext cx="653238" cy="3241740"/>
              <a:chOff x="12076928" y="2353818"/>
              <a:chExt cx="653238" cy="3241740"/>
            </a:xfrm>
            <a:grpFill/>
          </p:grpSpPr>
          <p:sp>
            <p:nvSpPr>
              <p:cNvPr id="97" name="Rectangle 96">
                <a:extLst>
                  <a:ext uri="{FF2B5EF4-FFF2-40B4-BE49-F238E27FC236}">
                    <a16:creationId xmlns:a16="http://schemas.microsoft.com/office/drawing/2014/main" id="{6B4F7ED2-6589-4C79-B565-4958E6ECE145}"/>
                  </a:ext>
                </a:extLst>
              </p:cNvPr>
              <p:cNvSpPr/>
              <p:nvPr/>
            </p:nvSpPr>
            <p:spPr bwMode="auto">
              <a:xfrm>
                <a:off x="12076928" y="2353818"/>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98" name="Rectangle 97">
                <a:extLst>
                  <a:ext uri="{FF2B5EF4-FFF2-40B4-BE49-F238E27FC236}">
                    <a16:creationId xmlns:a16="http://schemas.microsoft.com/office/drawing/2014/main" id="{527FA763-23A7-49C7-B1ED-B12087F71970}"/>
                  </a:ext>
                </a:extLst>
              </p:cNvPr>
              <p:cNvSpPr/>
              <p:nvPr/>
            </p:nvSpPr>
            <p:spPr bwMode="auto">
              <a:xfrm>
                <a:off x="12076928" y="3049506"/>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99" name="Rectangle 98">
                <a:extLst>
                  <a:ext uri="{FF2B5EF4-FFF2-40B4-BE49-F238E27FC236}">
                    <a16:creationId xmlns:a16="http://schemas.microsoft.com/office/drawing/2014/main" id="{1FA201D8-95C4-4E67-972E-68C9431637B3}"/>
                  </a:ext>
                </a:extLst>
              </p:cNvPr>
              <p:cNvSpPr/>
              <p:nvPr/>
            </p:nvSpPr>
            <p:spPr bwMode="auto">
              <a:xfrm>
                <a:off x="12076928" y="3745193"/>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00" name="Rectangle 99">
                <a:extLst>
                  <a:ext uri="{FF2B5EF4-FFF2-40B4-BE49-F238E27FC236}">
                    <a16:creationId xmlns:a16="http://schemas.microsoft.com/office/drawing/2014/main" id="{813107D5-145B-4F26-90D8-591D95FFBF2C}"/>
                  </a:ext>
                </a:extLst>
              </p:cNvPr>
              <p:cNvSpPr/>
              <p:nvPr/>
            </p:nvSpPr>
            <p:spPr bwMode="auto">
              <a:xfrm>
                <a:off x="12076928" y="4440881"/>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
            <p:nvSpPr>
              <p:cNvPr id="101" name="Rectangle 100">
                <a:extLst>
                  <a:ext uri="{FF2B5EF4-FFF2-40B4-BE49-F238E27FC236}">
                    <a16:creationId xmlns:a16="http://schemas.microsoft.com/office/drawing/2014/main" id="{ED195665-23B6-4D98-A84B-5BF1D2F02772}"/>
                  </a:ext>
                </a:extLst>
              </p:cNvPr>
              <p:cNvSpPr/>
              <p:nvPr/>
            </p:nvSpPr>
            <p:spPr bwMode="auto">
              <a:xfrm>
                <a:off x="12076928" y="5136568"/>
                <a:ext cx="653238" cy="4589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grpSp>
      </p:grpSp>
      <p:sp>
        <p:nvSpPr>
          <p:cNvPr id="155" name="Freeform: Shape 154">
            <a:extLst>
              <a:ext uri="{FF2B5EF4-FFF2-40B4-BE49-F238E27FC236}">
                <a16:creationId xmlns:a16="http://schemas.microsoft.com/office/drawing/2014/main" id="{EF783045-44B2-41D9-B7F6-6239D9773C13}"/>
              </a:ext>
            </a:extLst>
          </p:cNvPr>
          <p:cNvSpPr/>
          <p:nvPr/>
        </p:nvSpPr>
        <p:spPr bwMode="auto">
          <a:xfrm>
            <a:off x="9265595" y="2506770"/>
            <a:ext cx="2391412" cy="3241281"/>
          </a:xfrm>
          <a:custGeom>
            <a:avLst/>
            <a:gdLst>
              <a:gd name="connsiteX0" fmla="*/ 1738513 w 2391751"/>
              <a:gd name="connsiteY0" fmla="*/ 2782750 h 3241740"/>
              <a:gd name="connsiteX1" fmla="*/ 2391751 w 2391751"/>
              <a:gd name="connsiteY1" fmla="*/ 2782750 h 3241740"/>
              <a:gd name="connsiteX2" fmla="*/ 2391751 w 2391751"/>
              <a:gd name="connsiteY2" fmla="*/ 3241740 h 3241740"/>
              <a:gd name="connsiteX3" fmla="*/ 1738513 w 2391751"/>
              <a:gd name="connsiteY3" fmla="*/ 3241740 h 3241740"/>
              <a:gd name="connsiteX4" fmla="*/ 869256 w 2391751"/>
              <a:gd name="connsiteY4" fmla="*/ 2782750 h 3241740"/>
              <a:gd name="connsiteX5" fmla="*/ 1522494 w 2391751"/>
              <a:gd name="connsiteY5" fmla="*/ 2782750 h 3241740"/>
              <a:gd name="connsiteX6" fmla="*/ 1522494 w 2391751"/>
              <a:gd name="connsiteY6" fmla="*/ 3241740 h 3241740"/>
              <a:gd name="connsiteX7" fmla="*/ 869256 w 2391751"/>
              <a:gd name="connsiteY7" fmla="*/ 3241740 h 3241740"/>
              <a:gd name="connsiteX8" fmla="*/ 0 w 2391751"/>
              <a:gd name="connsiteY8" fmla="*/ 2782750 h 3241740"/>
              <a:gd name="connsiteX9" fmla="*/ 653238 w 2391751"/>
              <a:gd name="connsiteY9" fmla="*/ 2782750 h 3241740"/>
              <a:gd name="connsiteX10" fmla="*/ 653238 w 2391751"/>
              <a:gd name="connsiteY10" fmla="*/ 3241740 h 3241740"/>
              <a:gd name="connsiteX11" fmla="*/ 0 w 2391751"/>
              <a:gd name="connsiteY11" fmla="*/ 3241740 h 3241740"/>
              <a:gd name="connsiteX12" fmla="*/ 1738513 w 2391751"/>
              <a:gd name="connsiteY12" fmla="*/ 2087063 h 3241740"/>
              <a:gd name="connsiteX13" fmla="*/ 2391751 w 2391751"/>
              <a:gd name="connsiteY13" fmla="*/ 2087063 h 3241740"/>
              <a:gd name="connsiteX14" fmla="*/ 2391751 w 2391751"/>
              <a:gd name="connsiteY14" fmla="*/ 2546053 h 3241740"/>
              <a:gd name="connsiteX15" fmla="*/ 1738513 w 2391751"/>
              <a:gd name="connsiteY15" fmla="*/ 2546053 h 3241740"/>
              <a:gd name="connsiteX16" fmla="*/ 869256 w 2391751"/>
              <a:gd name="connsiteY16" fmla="*/ 2087063 h 3241740"/>
              <a:gd name="connsiteX17" fmla="*/ 1522494 w 2391751"/>
              <a:gd name="connsiteY17" fmla="*/ 2087063 h 3241740"/>
              <a:gd name="connsiteX18" fmla="*/ 1522494 w 2391751"/>
              <a:gd name="connsiteY18" fmla="*/ 2546053 h 3241740"/>
              <a:gd name="connsiteX19" fmla="*/ 869256 w 2391751"/>
              <a:gd name="connsiteY19" fmla="*/ 2546053 h 3241740"/>
              <a:gd name="connsiteX20" fmla="*/ 0 w 2391751"/>
              <a:gd name="connsiteY20" fmla="*/ 2087063 h 3241740"/>
              <a:gd name="connsiteX21" fmla="*/ 653238 w 2391751"/>
              <a:gd name="connsiteY21" fmla="*/ 2087063 h 3241740"/>
              <a:gd name="connsiteX22" fmla="*/ 653238 w 2391751"/>
              <a:gd name="connsiteY22" fmla="*/ 2546053 h 3241740"/>
              <a:gd name="connsiteX23" fmla="*/ 0 w 2391751"/>
              <a:gd name="connsiteY23" fmla="*/ 2546053 h 3241740"/>
              <a:gd name="connsiteX24" fmla="*/ 1738513 w 2391751"/>
              <a:gd name="connsiteY24" fmla="*/ 1391375 h 3241740"/>
              <a:gd name="connsiteX25" fmla="*/ 2391751 w 2391751"/>
              <a:gd name="connsiteY25" fmla="*/ 1391375 h 3241740"/>
              <a:gd name="connsiteX26" fmla="*/ 2391751 w 2391751"/>
              <a:gd name="connsiteY26" fmla="*/ 1850365 h 3241740"/>
              <a:gd name="connsiteX27" fmla="*/ 1738513 w 2391751"/>
              <a:gd name="connsiteY27" fmla="*/ 1850365 h 3241740"/>
              <a:gd name="connsiteX28" fmla="*/ 869256 w 2391751"/>
              <a:gd name="connsiteY28" fmla="*/ 1391375 h 3241740"/>
              <a:gd name="connsiteX29" fmla="*/ 1522494 w 2391751"/>
              <a:gd name="connsiteY29" fmla="*/ 1391375 h 3241740"/>
              <a:gd name="connsiteX30" fmla="*/ 1522494 w 2391751"/>
              <a:gd name="connsiteY30" fmla="*/ 1850365 h 3241740"/>
              <a:gd name="connsiteX31" fmla="*/ 869256 w 2391751"/>
              <a:gd name="connsiteY31" fmla="*/ 1850365 h 3241740"/>
              <a:gd name="connsiteX32" fmla="*/ 0 w 2391751"/>
              <a:gd name="connsiteY32" fmla="*/ 1391375 h 3241740"/>
              <a:gd name="connsiteX33" fmla="*/ 653238 w 2391751"/>
              <a:gd name="connsiteY33" fmla="*/ 1391375 h 3241740"/>
              <a:gd name="connsiteX34" fmla="*/ 653238 w 2391751"/>
              <a:gd name="connsiteY34" fmla="*/ 1850365 h 3241740"/>
              <a:gd name="connsiteX35" fmla="*/ 0 w 2391751"/>
              <a:gd name="connsiteY35" fmla="*/ 1850365 h 3241740"/>
              <a:gd name="connsiteX36" fmla="*/ 1738513 w 2391751"/>
              <a:gd name="connsiteY36" fmla="*/ 695688 h 3241740"/>
              <a:gd name="connsiteX37" fmla="*/ 2391751 w 2391751"/>
              <a:gd name="connsiteY37" fmla="*/ 695688 h 3241740"/>
              <a:gd name="connsiteX38" fmla="*/ 2391751 w 2391751"/>
              <a:gd name="connsiteY38" fmla="*/ 1154678 h 3241740"/>
              <a:gd name="connsiteX39" fmla="*/ 1738513 w 2391751"/>
              <a:gd name="connsiteY39" fmla="*/ 1154678 h 3241740"/>
              <a:gd name="connsiteX40" fmla="*/ 869256 w 2391751"/>
              <a:gd name="connsiteY40" fmla="*/ 695688 h 3241740"/>
              <a:gd name="connsiteX41" fmla="*/ 1522494 w 2391751"/>
              <a:gd name="connsiteY41" fmla="*/ 695688 h 3241740"/>
              <a:gd name="connsiteX42" fmla="*/ 1522494 w 2391751"/>
              <a:gd name="connsiteY42" fmla="*/ 1154678 h 3241740"/>
              <a:gd name="connsiteX43" fmla="*/ 869256 w 2391751"/>
              <a:gd name="connsiteY43" fmla="*/ 1154678 h 3241740"/>
              <a:gd name="connsiteX44" fmla="*/ 0 w 2391751"/>
              <a:gd name="connsiteY44" fmla="*/ 695688 h 3241740"/>
              <a:gd name="connsiteX45" fmla="*/ 653238 w 2391751"/>
              <a:gd name="connsiteY45" fmla="*/ 695688 h 3241740"/>
              <a:gd name="connsiteX46" fmla="*/ 653238 w 2391751"/>
              <a:gd name="connsiteY46" fmla="*/ 1154678 h 3241740"/>
              <a:gd name="connsiteX47" fmla="*/ 0 w 2391751"/>
              <a:gd name="connsiteY47" fmla="*/ 1154678 h 3241740"/>
              <a:gd name="connsiteX48" fmla="*/ 1738513 w 2391751"/>
              <a:gd name="connsiteY48" fmla="*/ 0 h 3241740"/>
              <a:gd name="connsiteX49" fmla="*/ 2391751 w 2391751"/>
              <a:gd name="connsiteY49" fmla="*/ 0 h 3241740"/>
              <a:gd name="connsiteX50" fmla="*/ 2391751 w 2391751"/>
              <a:gd name="connsiteY50" fmla="*/ 458990 h 3241740"/>
              <a:gd name="connsiteX51" fmla="*/ 1738513 w 2391751"/>
              <a:gd name="connsiteY51" fmla="*/ 458990 h 3241740"/>
              <a:gd name="connsiteX52" fmla="*/ 869256 w 2391751"/>
              <a:gd name="connsiteY52" fmla="*/ 0 h 3241740"/>
              <a:gd name="connsiteX53" fmla="*/ 1522494 w 2391751"/>
              <a:gd name="connsiteY53" fmla="*/ 0 h 3241740"/>
              <a:gd name="connsiteX54" fmla="*/ 1522494 w 2391751"/>
              <a:gd name="connsiteY54" fmla="*/ 458990 h 3241740"/>
              <a:gd name="connsiteX55" fmla="*/ 869256 w 2391751"/>
              <a:gd name="connsiteY55" fmla="*/ 458990 h 3241740"/>
              <a:gd name="connsiteX56" fmla="*/ 0 w 2391751"/>
              <a:gd name="connsiteY56" fmla="*/ 0 h 3241740"/>
              <a:gd name="connsiteX57" fmla="*/ 653238 w 2391751"/>
              <a:gd name="connsiteY57" fmla="*/ 0 h 3241740"/>
              <a:gd name="connsiteX58" fmla="*/ 653238 w 2391751"/>
              <a:gd name="connsiteY58" fmla="*/ 458990 h 3241740"/>
              <a:gd name="connsiteX59" fmla="*/ 0 w 2391751"/>
              <a:gd name="connsiteY59" fmla="*/ 458990 h 324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391751" h="3241740">
                <a:moveTo>
                  <a:pt x="1738513" y="2782750"/>
                </a:moveTo>
                <a:lnTo>
                  <a:pt x="2391751" y="2782750"/>
                </a:lnTo>
                <a:lnTo>
                  <a:pt x="2391751" y="3241740"/>
                </a:lnTo>
                <a:lnTo>
                  <a:pt x="1738513" y="3241740"/>
                </a:lnTo>
                <a:close/>
                <a:moveTo>
                  <a:pt x="869256" y="2782750"/>
                </a:moveTo>
                <a:lnTo>
                  <a:pt x="1522494" y="2782750"/>
                </a:lnTo>
                <a:lnTo>
                  <a:pt x="1522494" y="3241740"/>
                </a:lnTo>
                <a:lnTo>
                  <a:pt x="869256" y="3241740"/>
                </a:lnTo>
                <a:close/>
                <a:moveTo>
                  <a:pt x="0" y="2782750"/>
                </a:moveTo>
                <a:lnTo>
                  <a:pt x="653238" y="2782750"/>
                </a:lnTo>
                <a:lnTo>
                  <a:pt x="653238" y="3241740"/>
                </a:lnTo>
                <a:lnTo>
                  <a:pt x="0" y="3241740"/>
                </a:lnTo>
                <a:close/>
                <a:moveTo>
                  <a:pt x="1738513" y="2087063"/>
                </a:moveTo>
                <a:lnTo>
                  <a:pt x="2391751" y="2087063"/>
                </a:lnTo>
                <a:lnTo>
                  <a:pt x="2391751" y="2546053"/>
                </a:lnTo>
                <a:lnTo>
                  <a:pt x="1738513" y="2546053"/>
                </a:lnTo>
                <a:close/>
                <a:moveTo>
                  <a:pt x="869256" y="2087063"/>
                </a:moveTo>
                <a:lnTo>
                  <a:pt x="1522494" y="2087063"/>
                </a:lnTo>
                <a:lnTo>
                  <a:pt x="1522494" y="2546053"/>
                </a:lnTo>
                <a:lnTo>
                  <a:pt x="869256" y="2546053"/>
                </a:lnTo>
                <a:close/>
                <a:moveTo>
                  <a:pt x="0" y="2087063"/>
                </a:moveTo>
                <a:lnTo>
                  <a:pt x="653238" y="2087063"/>
                </a:lnTo>
                <a:lnTo>
                  <a:pt x="653238" y="2546053"/>
                </a:lnTo>
                <a:lnTo>
                  <a:pt x="0" y="2546053"/>
                </a:lnTo>
                <a:close/>
                <a:moveTo>
                  <a:pt x="1738513" y="1391375"/>
                </a:moveTo>
                <a:lnTo>
                  <a:pt x="2391751" y="1391375"/>
                </a:lnTo>
                <a:lnTo>
                  <a:pt x="2391751" y="1850365"/>
                </a:lnTo>
                <a:lnTo>
                  <a:pt x="1738513" y="1850365"/>
                </a:lnTo>
                <a:close/>
                <a:moveTo>
                  <a:pt x="869256" y="1391375"/>
                </a:moveTo>
                <a:lnTo>
                  <a:pt x="1522494" y="1391375"/>
                </a:lnTo>
                <a:lnTo>
                  <a:pt x="1522494" y="1850365"/>
                </a:lnTo>
                <a:lnTo>
                  <a:pt x="869256" y="1850365"/>
                </a:lnTo>
                <a:close/>
                <a:moveTo>
                  <a:pt x="0" y="1391375"/>
                </a:moveTo>
                <a:lnTo>
                  <a:pt x="653238" y="1391375"/>
                </a:lnTo>
                <a:lnTo>
                  <a:pt x="653238" y="1850365"/>
                </a:lnTo>
                <a:lnTo>
                  <a:pt x="0" y="1850365"/>
                </a:lnTo>
                <a:close/>
                <a:moveTo>
                  <a:pt x="1738513" y="695688"/>
                </a:moveTo>
                <a:lnTo>
                  <a:pt x="2391751" y="695688"/>
                </a:lnTo>
                <a:lnTo>
                  <a:pt x="2391751" y="1154678"/>
                </a:lnTo>
                <a:lnTo>
                  <a:pt x="1738513" y="1154678"/>
                </a:lnTo>
                <a:close/>
                <a:moveTo>
                  <a:pt x="869256" y="695688"/>
                </a:moveTo>
                <a:lnTo>
                  <a:pt x="1522494" y="695688"/>
                </a:lnTo>
                <a:lnTo>
                  <a:pt x="1522494" y="1154678"/>
                </a:lnTo>
                <a:lnTo>
                  <a:pt x="869256" y="1154678"/>
                </a:lnTo>
                <a:close/>
                <a:moveTo>
                  <a:pt x="0" y="695688"/>
                </a:moveTo>
                <a:lnTo>
                  <a:pt x="653238" y="695688"/>
                </a:lnTo>
                <a:lnTo>
                  <a:pt x="653238" y="1154678"/>
                </a:lnTo>
                <a:lnTo>
                  <a:pt x="0" y="1154678"/>
                </a:lnTo>
                <a:close/>
                <a:moveTo>
                  <a:pt x="1738513" y="0"/>
                </a:moveTo>
                <a:lnTo>
                  <a:pt x="2391751" y="0"/>
                </a:lnTo>
                <a:lnTo>
                  <a:pt x="2391751" y="458990"/>
                </a:lnTo>
                <a:lnTo>
                  <a:pt x="1738513" y="458990"/>
                </a:lnTo>
                <a:close/>
                <a:moveTo>
                  <a:pt x="869256" y="0"/>
                </a:moveTo>
                <a:lnTo>
                  <a:pt x="1522494" y="0"/>
                </a:lnTo>
                <a:lnTo>
                  <a:pt x="1522494" y="458990"/>
                </a:lnTo>
                <a:lnTo>
                  <a:pt x="869256" y="458990"/>
                </a:lnTo>
                <a:close/>
                <a:moveTo>
                  <a:pt x="0" y="0"/>
                </a:moveTo>
                <a:lnTo>
                  <a:pt x="653238" y="0"/>
                </a:lnTo>
                <a:lnTo>
                  <a:pt x="653238" y="458990"/>
                </a:lnTo>
                <a:lnTo>
                  <a:pt x="0" y="45899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endParaRPr lang="en-US" sz="1600">
              <a:gradFill>
                <a:gsLst>
                  <a:gs pos="0">
                    <a:srgbClr val="FFFFFF"/>
                  </a:gs>
                  <a:gs pos="100000">
                    <a:srgbClr val="FFFFFF"/>
                  </a:gs>
                </a:gsLst>
                <a:lin ang="5400000" scaled="0"/>
              </a:gradFill>
              <a:latin typeface="Segoe UI Semibold"/>
              <a:ea typeface="Segoe UI" pitchFamily="34" charset="0"/>
              <a:cs typeface="Segoe UI" pitchFamily="34" charset="0"/>
            </a:endParaRPr>
          </a:p>
        </p:txBody>
      </p:sp>
    </p:spTree>
    <p:extLst>
      <p:ext uri="{BB962C8B-B14F-4D97-AF65-F5344CB8AC3E}">
        <p14:creationId xmlns:p14="http://schemas.microsoft.com/office/powerpoint/2010/main" val="332950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500"/>
                                        <p:tgtEl>
                                          <p:spTgt spid="93"/>
                                        </p:tgtEl>
                                      </p:cBhvr>
                                    </p:animEffect>
                                    <p:set>
                                      <p:cBhvr>
                                        <p:cTn id="7" dur="1" fill="hold">
                                          <p:stCondLst>
                                            <p:cond delay="499"/>
                                          </p:stCondLst>
                                        </p:cTn>
                                        <p:tgtEl>
                                          <p:spTgt spid="93"/>
                                        </p:tgtEl>
                                        <p:attrNameLst>
                                          <p:attrName>style.visibility</p:attrName>
                                        </p:attrNameLst>
                                      </p:cBhvr>
                                      <p:to>
                                        <p:strVal val="hidden"/>
                                      </p:to>
                                    </p:set>
                                  </p:childTnLst>
                                </p:cTn>
                              </p:par>
                              <p:par>
                                <p:cTn id="8" presetID="10" presetClass="entr" presetSubtype="0" fill="hold" grpId="2" nodeType="withEffect">
                                  <p:stCondLst>
                                    <p:cond delay="500"/>
                                  </p:stCondLst>
                                  <p:childTnLst>
                                    <p:set>
                                      <p:cBhvr>
                                        <p:cTn id="9" dur="1" fill="hold">
                                          <p:stCondLst>
                                            <p:cond delay="0"/>
                                          </p:stCondLst>
                                        </p:cTn>
                                        <p:tgtEl>
                                          <p:spTgt spid="155"/>
                                        </p:tgtEl>
                                        <p:attrNameLst>
                                          <p:attrName>style.visibility</p:attrName>
                                        </p:attrNameLst>
                                      </p:cBhvr>
                                      <p:to>
                                        <p:strVal val="visible"/>
                                      </p:to>
                                    </p:set>
                                    <p:animEffect transition="in" filter="fade">
                                      <p:cBhvr>
                                        <p:cTn id="10" dur="500"/>
                                        <p:tgtEl>
                                          <p:spTgt spid="155"/>
                                        </p:tgtEl>
                                      </p:cBhvr>
                                    </p:animEffect>
                                  </p:childTnLst>
                                </p:cTn>
                              </p:par>
                            </p:childTnLst>
                          </p:cTn>
                        </p:par>
                        <p:par>
                          <p:cTn id="11" fill="hold">
                            <p:stCondLst>
                              <p:cond delay="1000"/>
                            </p:stCondLst>
                            <p:childTnLst>
                              <p:par>
                                <p:cTn id="12" presetID="42" presetClass="path" presetSubtype="0" accel="50000" decel="50000" fill="hold" grpId="0" nodeType="afterEffect">
                                  <p:stCondLst>
                                    <p:cond delay="0"/>
                                  </p:stCondLst>
                                  <p:childTnLst>
                                    <p:animMotion origin="layout" path="M -2.91667E-6 3.7037E-7 L -0.38307 0.05301 " pathEditMode="relative" rAng="0" ptsTypes="AA">
                                      <p:cBhvr>
                                        <p:cTn id="13" dur="1500" fill="hold"/>
                                        <p:tgtEl>
                                          <p:spTgt spid="155"/>
                                        </p:tgtEl>
                                        <p:attrNameLst>
                                          <p:attrName>ppt_x</p:attrName>
                                          <p:attrName>ppt_y</p:attrName>
                                        </p:attrNameLst>
                                      </p:cBhvr>
                                      <p:rCtr x="-19154" y="2639"/>
                                    </p:animMotion>
                                  </p:childTnLst>
                                </p:cTn>
                              </p:par>
                              <p:par>
                                <p:cTn id="14" presetID="10" presetClass="exit" presetSubtype="0" fill="hold" grpId="1" nodeType="withEffect">
                                  <p:stCondLst>
                                    <p:cond delay="1000"/>
                                  </p:stCondLst>
                                  <p:childTnLst>
                                    <p:animEffect transition="out" filter="fade">
                                      <p:cBhvr>
                                        <p:cTn id="15" dur="500"/>
                                        <p:tgtEl>
                                          <p:spTgt spid="155"/>
                                        </p:tgtEl>
                                      </p:cBhvr>
                                    </p:animEffect>
                                    <p:set>
                                      <p:cBhvr>
                                        <p:cTn id="16" dur="1" fill="hold">
                                          <p:stCondLst>
                                            <p:cond delay="499"/>
                                          </p:stCondLst>
                                        </p:cTn>
                                        <p:tgtEl>
                                          <p:spTgt spid="155"/>
                                        </p:tgtEl>
                                        <p:attrNameLst>
                                          <p:attrName>style.visibility</p:attrName>
                                        </p:attrNameLst>
                                      </p:cBhvr>
                                      <p:to>
                                        <p:strVal val="hidden"/>
                                      </p:to>
                                    </p:set>
                                  </p:childTnLst>
                                </p:cTn>
                              </p:par>
                              <p:par>
                                <p:cTn id="17" presetID="6" presetClass="emph" presetSubtype="0" fill="hold" grpId="3" nodeType="withEffect">
                                  <p:stCondLst>
                                    <p:cond delay="250"/>
                                  </p:stCondLst>
                                  <p:childTnLst>
                                    <p:animScale>
                                      <p:cBhvr>
                                        <p:cTn id="18" dur="1250" fill="hold"/>
                                        <p:tgtEl>
                                          <p:spTgt spid="155"/>
                                        </p:tgtEl>
                                      </p:cBhvr>
                                      <p:by x="115000" y="100000"/>
                                    </p:animScale>
                                  </p:childTnLst>
                                </p:cTn>
                              </p:par>
                              <p:par>
                                <p:cTn id="19" presetID="10" presetClass="entr" presetSubtype="0" fill="hold" grpId="0" nodeType="withEffect">
                                  <p:stCondLst>
                                    <p:cond delay="75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750"/>
                                        <p:tgtEl>
                                          <p:spTgt spid="18"/>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196"/>
                                        </p:tgtEl>
                                        <p:attrNameLst>
                                          <p:attrName>style.visibility</p:attrName>
                                        </p:attrNameLst>
                                      </p:cBhvr>
                                      <p:to>
                                        <p:strVal val="visible"/>
                                      </p:to>
                                    </p:set>
                                    <p:animEffect transition="in" filter="fade">
                                      <p:cBhvr>
                                        <p:cTn id="24" dur="750"/>
                                        <p:tgtEl>
                                          <p:spTgt spid="196"/>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750"/>
                                        <p:tgtEl>
                                          <p:spTgt spid="5"/>
                                        </p:tgtEl>
                                      </p:cBhvr>
                                    </p:animEffect>
                                  </p:childTnLst>
                                </p:cTn>
                              </p:par>
                              <p:par>
                                <p:cTn id="28" presetID="10" presetClass="entr" presetSubtype="0" fill="hold" grpId="0" nodeType="withEffect">
                                  <p:stCondLst>
                                    <p:cond delay="750"/>
                                  </p:stCondLst>
                                  <p:childTnLst>
                                    <p:set>
                                      <p:cBhvr>
                                        <p:cTn id="29" dur="1" fill="hold">
                                          <p:stCondLst>
                                            <p:cond delay="0"/>
                                          </p:stCondLst>
                                        </p:cTn>
                                        <p:tgtEl>
                                          <p:spTgt spid="69"/>
                                        </p:tgtEl>
                                        <p:attrNameLst>
                                          <p:attrName>style.visibility</p:attrName>
                                        </p:attrNameLst>
                                      </p:cBhvr>
                                      <p:to>
                                        <p:strVal val="visible"/>
                                      </p:to>
                                    </p:set>
                                    <p:animEffect transition="in" filter="fade">
                                      <p:cBhvr>
                                        <p:cTn id="30" dur="750"/>
                                        <p:tgtEl>
                                          <p:spTgt spid="69"/>
                                        </p:tgtEl>
                                      </p:cBhvr>
                                    </p:animEffect>
                                  </p:childTnLst>
                                </p:cTn>
                              </p:par>
                              <p:par>
                                <p:cTn id="31" presetID="10" presetClass="entr" presetSubtype="0" fill="hold" nodeType="withEffect">
                                  <p:stCondLst>
                                    <p:cond delay="75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10" presetClass="entr" presetSubtype="0" fill="hold" grpId="0" nodeType="withEffect">
                                  <p:stCondLst>
                                    <p:cond delay="750"/>
                                  </p:stCondLst>
                                  <p:childTnLst>
                                    <p:set>
                                      <p:cBhvr>
                                        <p:cTn id="35" dur="1" fill="hold">
                                          <p:stCondLst>
                                            <p:cond delay="0"/>
                                          </p:stCondLst>
                                        </p:cTn>
                                        <p:tgtEl>
                                          <p:spTgt spid="147"/>
                                        </p:tgtEl>
                                        <p:attrNameLst>
                                          <p:attrName>style.visibility</p:attrName>
                                        </p:attrNameLst>
                                      </p:cBhvr>
                                      <p:to>
                                        <p:strVal val="visible"/>
                                      </p:to>
                                    </p:set>
                                    <p:animEffect transition="in" filter="fade">
                                      <p:cBhvr>
                                        <p:cTn id="36" dur="750"/>
                                        <p:tgtEl>
                                          <p:spTgt spid="147"/>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148"/>
                                        </p:tgtEl>
                                        <p:attrNameLst>
                                          <p:attrName>style.visibility</p:attrName>
                                        </p:attrNameLst>
                                      </p:cBhvr>
                                      <p:to>
                                        <p:strVal val="visible"/>
                                      </p:to>
                                    </p:set>
                                    <p:animEffect transition="in" filter="fade">
                                      <p:cBhvr>
                                        <p:cTn id="39" dur="750"/>
                                        <p:tgtEl>
                                          <p:spTgt spid="148"/>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149"/>
                                        </p:tgtEl>
                                        <p:attrNameLst>
                                          <p:attrName>style.visibility</p:attrName>
                                        </p:attrNameLst>
                                      </p:cBhvr>
                                      <p:to>
                                        <p:strVal val="visible"/>
                                      </p:to>
                                    </p:set>
                                    <p:animEffect transition="in" filter="fade">
                                      <p:cBhvr>
                                        <p:cTn id="42" dur="750"/>
                                        <p:tgtEl>
                                          <p:spTgt spid="149"/>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150"/>
                                        </p:tgtEl>
                                        <p:attrNameLst>
                                          <p:attrName>style.visibility</p:attrName>
                                        </p:attrNameLst>
                                      </p:cBhvr>
                                      <p:to>
                                        <p:strVal val="visible"/>
                                      </p:to>
                                    </p:set>
                                    <p:animEffect transition="in" filter="fade">
                                      <p:cBhvr>
                                        <p:cTn id="45" dur="750"/>
                                        <p:tgtEl>
                                          <p:spTgt spid="150"/>
                                        </p:tgtEl>
                                      </p:cBhvr>
                                    </p:animEffect>
                                  </p:childTnLst>
                                </p:cTn>
                              </p:par>
                              <p:par>
                                <p:cTn id="46" presetID="10" presetClass="entr" presetSubtype="0" fill="hold" grpId="0" nodeType="withEffect">
                                  <p:stCondLst>
                                    <p:cond delay="75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750"/>
                                        <p:tgtEl>
                                          <p:spTgt spid="32"/>
                                        </p:tgtEl>
                                      </p:cBhvr>
                                    </p:animEffect>
                                  </p:childTnLst>
                                </p:cTn>
                              </p:par>
                              <p:par>
                                <p:cTn id="49" presetID="10" presetClass="entr" presetSubtype="0" fill="hold" nodeType="withEffect">
                                  <p:stCondLst>
                                    <p:cond delay="75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750"/>
                                        <p:tgtEl>
                                          <p:spTgt spid="109"/>
                                        </p:tgtEl>
                                      </p:cBhvr>
                                    </p:animEffect>
                                  </p:childTnLst>
                                </p:cTn>
                              </p:par>
                              <p:par>
                                <p:cTn id="52" presetID="10" presetClass="entr" presetSubtype="0" fill="hold" nodeType="withEffect">
                                  <p:stCondLst>
                                    <p:cond delay="750"/>
                                  </p:stCondLst>
                                  <p:childTnLst>
                                    <p:set>
                                      <p:cBhvr>
                                        <p:cTn id="53" dur="1" fill="hold">
                                          <p:stCondLst>
                                            <p:cond delay="0"/>
                                          </p:stCondLst>
                                        </p:cTn>
                                        <p:tgtEl>
                                          <p:spTgt spid="212"/>
                                        </p:tgtEl>
                                        <p:attrNameLst>
                                          <p:attrName>style.visibility</p:attrName>
                                        </p:attrNameLst>
                                      </p:cBhvr>
                                      <p:to>
                                        <p:strVal val="visible"/>
                                      </p:to>
                                    </p:set>
                                    <p:animEffect transition="in" filter="fade">
                                      <p:cBhvr>
                                        <p:cTn id="54" dur="750"/>
                                        <p:tgtEl>
                                          <p:spTgt spid="212"/>
                                        </p:tgtEl>
                                      </p:cBhvr>
                                    </p:animEffect>
                                  </p:childTnLst>
                                </p:cTn>
                              </p:par>
                              <p:par>
                                <p:cTn id="55" presetID="10" presetClass="entr" presetSubtype="0" fill="hold" grpId="0" nodeType="withEffect">
                                  <p:stCondLst>
                                    <p:cond delay="750"/>
                                  </p:stCondLst>
                                  <p:childTnLst>
                                    <p:set>
                                      <p:cBhvr>
                                        <p:cTn id="56" dur="1" fill="hold">
                                          <p:stCondLst>
                                            <p:cond delay="0"/>
                                          </p:stCondLst>
                                        </p:cTn>
                                        <p:tgtEl>
                                          <p:spTgt spid="71"/>
                                        </p:tgtEl>
                                        <p:attrNameLst>
                                          <p:attrName>style.visibility</p:attrName>
                                        </p:attrNameLst>
                                      </p:cBhvr>
                                      <p:to>
                                        <p:strVal val="visible"/>
                                      </p:to>
                                    </p:set>
                                    <p:animEffect transition="in" filter="fade">
                                      <p:cBhvr>
                                        <p:cTn id="57" dur="750"/>
                                        <p:tgtEl>
                                          <p:spTgt spid="71"/>
                                        </p:tgtEl>
                                      </p:cBhvr>
                                    </p:animEffect>
                                  </p:childTnLst>
                                </p:cTn>
                              </p:par>
                              <p:par>
                                <p:cTn id="58" presetID="10" presetClass="entr" presetSubtype="0" fill="hold" nodeType="withEffect">
                                  <p:stCondLst>
                                    <p:cond delay="750"/>
                                  </p:stCondLst>
                                  <p:childTnLst>
                                    <p:set>
                                      <p:cBhvr>
                                        <p:cTn id="59" dur="1" fill="hold">
                                          <p:stCondLst>
                                            <p:cond delay="0"/>
                                          </p:stCondLst>
                                        </p:cTn>
                                        <p:tgtEl>
                                          <p:spTgt spid="218"/>
                                        </p:tgtEl>
                                        <p:attrNameLst>
                                          <p:attrName>style.visibility</p:attrName>
                                        </p:attrNameLst>
                                      </p:cBhvr>
                                      <p:to>
                                        <p:strVal val="visible"/>
                                      </p:to>
                                    </p:set>
                                    <p:animEffect transition="in" filter="fade">
                                      <p:cBhvr>
                                        <p:cTn id="60" dur="750"/>
                                        <p:tgtEl>
                                          <p:spTgt spid="2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250"/>
                                  </p:stCondLst>
                                  <p:childTnLst>
                                    <p:set>
                                      <p:cBhvr>
                                        <p:cTn id="64" dur="1" fill="hold">
                                          <p:stCondLst>
                                            <p:cond delay="0"/>
                                          </p:stCondLst>
                                        </p:cTn>
                                        <p:tgtEl>
                                          <p:spTgt spid="206"/>
                                        </p:tgtEl>
                                        <p:attrNameLst>
                                          <p:attrName>style.visibility</p:attrName>
                                        </p:attrNameLst>
                                      </p:cBhvr>
                                      <p:to>
                                        <p:strVal val="visible"/>
                                      </p:to>
                                    </p:set>
                                    <p:animEffect transition="in" filter="fade">
                                      <p:cBhvr>
                                        <p:cTn id="65" dur="500"/>
                                        <p:tgtEl>
                                          <p:spTgt spid="206"/>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750"/>
                                        <p:tgtEl>
                                          <p:spTgt spid="3"/>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07"/>
                                        </p:tgtEl>
                                        <p:attrNameLst>
                                          <p:attrName>style.visibility</p:attrName>
                                        </p:attrNameLst>
                                      </p:cBhvr>
                                      <p:to>
                                        <p:strVal val="visible"/>
                                      </p:to>
                                    </p:set>
                                    <p:animEffect transition="in" filter="fade">
                                      <p:cBhvr>
                                        <p:cTn id="71" dur="750"/>
                                        <p:tgtEl>
                                          <p:spTgt spid="207"/>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08"/>
                                        </p:tgtEl>
                                        <p:attrNameLst>
                                          <p:attrName>style.visibility</p:attrName>
                                        </p:attrNameLst>
                                      </p:cBhvr>
                                      <p:to>
                                        <p:strVal val="visible"/>
                                      </p:to>
                                    </p:set>
                                    <p:animEffect transition="in" filter="fade">
                                      <p:cBhvr>
                                        <p:cTn id="74" dur="750"/>
                                        <p:tgtEl>
                                          <p:spTgt spid="208"/>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209"/>
                                        </p:tgtEl>
                                        <p:attrNameLst>
                                          <p:attrName>style.visibility</p:attrName>
                                        </p:attrNameLst>
                                      </p:cBhvr>
                                      <p:to>
                                        <p:strVal val="visible"/>
                                      </p:to>
                                    </p:set>
                                    <p:animEffect transition="in" filter="fade">
                                      <p:cBhvr>
                                        <p:cTn id="77" dur="750"/>
                                        <p:tgtEl>
                                          <p:spTgt spid="20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0"/>
                                        </p:tgtEl>
                                        <p:attrNameLst>
                                          <p:attrName>style.visibility</p:attrName>
                                        </p:attrNameLst>
                                      </p:cBhvr>
                                      <p:to>
                                        <p:strVal val="visible"/>
                                      </p:to>
                                    </p:set>
                                    <p:animEffect transition="in" filter="fade">
                                      <p:cBhvr>
                                        <p:cTn id="80" dur="500"/>
                                        <p:tgtEl>
                                          <p:spTgt spid="210"/>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92"/>
                                        </p:tgtEl>
                                        <p:attrNameLst>
                                          <p:attrName>style.visibility</p:attrName>
                                        </p:attrNameLst>
                                      </p:cBhvr>
                                      <p:to>
                                        <p:strVal val="visible"/>
                                      </p:to>
                                    </p:set>
                                    <p:animEffect transition="in" filter="fade">
                                      <p:cBhvr>
                                        <p:cTn id="83" dur="650"/>
                                        <p:tgtEl>
                                          <p:spTgt spid="92"/>
                                        </p:tgtEl>
                                      </p:cBhvr>
                                    </p:animEffect>
                                  </p:childTnLst>
                                </p:cTn>
                              </p:par>
                              <p:par>
                                <p:cTn id="84" presetID="10" presetClass="entr" presetSubtype="0" fill="hold" grpId="0" nodeType="withEffect">
                                  <p:stCondLst>
                                    <p:cond delay="750"/>
                                  </p:stCondLst>
                                  <p:childTnLst>
                                    <p:set>
                                      <p:cBhvr>
                                        <p:cTn id="85" dur="1" fill="hold">
                                          <p:stCondLst>
                                            <p:cond delay="0"/>
                                          </p:stCondLst>
                                        </p:cTn>
                                        <p:tgtEl>
                                          <p:spTgt spid="56"/>
                                        </p:tgtEl>
                                        <p:attrNameLst>
                                          <p:attrName>style.visibility</p:attrName>
                                        </p:attrNameLst>
                                      </p:cBhvr>
                                      <p:to>
                                        <p:strVal val="visible"/>
                                      </p:to>
                                    </p:set>
                                    <p:animEffect transition="in" filter="fade">
                                      <p:cBhvr>
                                        <p:cTn id="86" dur="500"/>
                                        <p:tgtEl>
                                          <p:spTgt spid="56"/>
                                        </p:tgtEl>
                                      </p:cBhvr>
                                    </p:animEffect>
                                  </p:childTnLst>
                                </p:cTn>
                              </p:par>
                              <p:par>
                                <p:cTn id="87" presetID="10" presetClass="entr" presetSubtype="0" fill="hold" grpId="0" nodeType="withEffect">
                                  <p:stCondLst>
                                    <p:cond delay="1250"/>
                                  </p:stCondLst>
                                  <p:childTnLst>
                                    <p:set>
                                      <p:cBhvr>
                                        <p:cTn id="88" dur="1" fill="hold">
                                          <p:stCondLst>
                                            <p:cond delay="0"/>
                                          </p:stCondLst>
                                        </p:cTn>
                                        <p:tgtEl>
                                          <p:spTgt spid="57"/>
                                        </p:tgtEl>
                                        <p:attrNameLst>
                                          <p:attrName>style.visibility</p:attrName>
                                        </p:attrNameLst>
                                      </p:cBhvr>
                                      <p:to>
                                        <p:strVal val="visible"/>
                                      </p:to>
                                    </p:set>
                                    <p:animEffect transition="in" filter="fade">
                                      <p:cBhvr>
                                        <p:cTn id="89" dur="750"/>
                                        <p:tgtEl>
                                          <p:spTgt spid="57"/>
                                        </p:tgtEl>
                                      </p:cBhvr>
                                    </p:animEffect>
                                  </p:childTnLst>
                                </p:cTn>
                              </p:par>
                              <p:par>
                                <p:cTn id="90" presetID="10" presetClass="entr" presetSubtype="0" fill="hold" grpId="0" nodeType="withEffect">
                                  <p:stCondLst>
                                    <p:cond delay="100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750"/>
                                        <p:tgtEl>
                                          <p:spTgt spid="58"/>
                                        </p:tgtEl>
                                      </p:cBhvr>
                                    </p:animEffect>
                                  </p:childTnLst>
                                </p:cTn>
                              </p:par>
                              <p:par>
                                <p:cTn id="93" presetID="10" presetClass="entr" presetSubtype="0" fill="hold" grpId="0" nodeType="withEffect">
                                  <p:stCondLst>
                                    <p:cond delay="1250"/>
                                  </p:stCondLst>
                                  <p:childTnLst>
                                    <p:set>
                                      <p:cBhvr>
                                        <p:cTn id="94" dur="1" fill="hold">
                                          <p:stCondLst>
                                            <p:cond delay="0"/>
                                          </p:stCondLst>
                                        </p:cTn>
                                        <p:tgtEl>
                                          <p:spTgt spid="62"/>
                                        </p:tgtEl>
                                        <p:attrNameLst>
                                          <p:attrName>style.visibility</p:attrName>
                                        </p:attrNameLst>
                                      </p:cBhvr>
                                      <p:to>
                                        <p:strVal val="visible"/>
                                      </p:to>
                                    </p:set>
                                    <p:animEffect transition="in" filter="fade">
                                      <p:cBhvr>
                                        <p:cTn id="95" dur="750"/>
                                        <p:tgtEl>
                                          <p:spTgt spid="62"/>
                                        </p:tgtEl>
                                      </p:cBhvr>
                                    </p:animEffect>
                                  </p:childTnLst>
                                </p:cTn>
                              </p:par>
                              <p:par>
                                <p:cTn id="96" presetID="10" presetClass="entr" presetSubtype="0" fill="hold" grpId="0" nodeType="withEffect">
                                  <p:stCondLst>
                                    <p:cond delay="50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500"/>
                                        <p:tgtEl>
                                          <p:spTgt spid="63"/>
                                        </p:tgtEl>
                                      </p:cBhvr>
                                    </p:animEffect>
                                  </p:childTnLst>
                                </p:cTn>
                              </p:par>
                              <p:par>
                                <p:cTn id="99" presetID="10" presetClass="entr" presetSubtype="0" fill="hold" grpId="0" nodeType="withEffect">
                                  <p:stCondLst>
                                    <p:cond delay="650"/>
                                  </p:stCondLst>
                                  <p:childTnLst>
                                    <p:set>
                                      <p:cBhvr>
                                        <p:cTn id="100" dur="1" fill="hold">
                                          <p:stCondLst>
                                            <p:cond delay="0"/>
                                          </p:stCondLst>
                                        </p:cTn>
                                        <p:tgtEl>
                                          <p:spTgt spid="65"/>
                                        </p:tgtEl>
                                        <p:attrNameLst>
                                          <p:attrName>style.visibility</p:attrName>
                                        </p:attrNameLst>
                                      </p:cBhvr>
                                      <p:to>
                                        <p:strVal val="visible"/>
                                      </p:to>
                                    </p:set>
                                    <p:animEffect transition="in" filter="fade">
                                      <p:cBhvr>
                                        <p:cTn id="101" dur="650"/>
                                        <p:tgtEl>
                                          <p:spTgt spid="65"/>
                                        </p:tgtEl>
                                      </p:cBhvr>
                                    </p:animEffect>
                                  </p:childTnLst>
                                </p:cTn>
                              </p:par>
                              <p:par>
                                <p:cTn id="102" presetID="10" presetClass="entr" presetSubtype="0" fill="hold" grpId="0" nodeType="withEffect">
                                  <p:stCondLst>
                                    <p:cond delay="1250"/>
                                  </p:stCondLst>
                                  <p:childTnLst>
                                    <p:set>
                                      <p:cBhvr>
                                        <p:cTn id="103" dur="1" fill="hold">
                                          <p:stCondLst>
                                            <p:cond delay="0"/>
                                          </p:stCondLst>
                                        </p:cTn>
                                        <p:tgtEl>
                                          <p:spTgt spid="154"/>
                                        </p:tgtEl>
                                        <p:attrNameLst>
                                          <p:attrName>style.visibility</p:attrName>
                                        </p:attrNameLst>
                                      </p:cBhvr>
                                      <p:to>
                                        <p:strVal val="visible"/>
                                      </p:to>
                                    </p:set>
                                    <p:animEffect transition="in" filter="fade">
                                      <p:cBhvr>
                                        <p:cTn id="104" dur="500"/>
                                        <p:tgtEl>
                                          <p:spTgt spid="154"/>
                                        </p:tgtEl>
                                      </p:cBhvr>
                                    </p:animEffect>
                                  </p:childTnLst>
                                </p:cTn>
                              </p:par>
                              <p:par>
                                <p:cTn id="105" presetID="10" presetClass="entr" presetSubtype="0" fill="hold" grpId="0" nodeType="withEffect">
                                  <p:stCondLst>
                                    <p:cond delay="1750"/>
                                  </p:stCondLst>
                                  <p:childTnLst>
                                    <p:set>
                                      <p:cBhvr>
                                        <p:cTn id="106" dur="1" fill="hold">
                                          <p:stCondLst>
                                            <p:cond delay="0"/>
                                          </p:stCondLst>
                                        </p:cTn>
                                        <p:tgtEl>
                                          <p:spTgt spid="156"/>
                                        </p:tgtEl>
                                        <p:attrNameLst>
                                          <p:attrName>style.visibility</p:attrName>
                                        </p:attrNameLst>
                                      </p:cBhvr>
                                      <p:to>
                                        <p:strVal val="visible"/>
                                      </p:to>
                                    </p:set>
                                    <p:animEffect transition="in" filter="fade">
                                      <p:cBhvr>
                                        <p:cTn id="107" dur="750"/>
                                        <p:tgtEl>
                                          <p:spTgt spid="156"/>
                                        </p:tgtEl>
                                      </p:cBhvr>
                                    </p:animEffect>
                                  </p:childTnLst>
                                </p:cTn>
                              </p:par>
                              <p:par>
                                <p:cTn id="108" presetID="10" presetClass="entr" presetSubtype="0" fill="hold" grpId="0" nodeType="withEffect">
                                  <p:stCondLst>
                                    <p:cond delay="2000"/>
                                  </p:stCondLst>
                                  <p:childTnLst>
                                    <p:set>
                                      <p:cBhvr>
                                        <p:cTn id="109" dur="1" fill="hold">
                                          <p:stCondLst>
                                            <p:cond delay="0"/>
                                          </p:stCondLst>
                                        </p:cTn>
                                        <p:tgtEl>
                                          <p:spTgt spid="160"/>
                                        </p:tgtEl>
                                        <p:attrNameLst>
                                          <p:attrName>style.visibility</p:attrName>
                                        </p:attrNameLst>
                                      </p:cBhvr>
                                      <p:to>
                                        <p:strVal val="visible"/>
                                      </p:to>
                                    </p:set>
                                    <p:animEffect transition="in" filter="fade">
                                      <p:cBhvr>
                                        <p:cTn id="110" dur="750"/>
                                        <p:tgtEl>
                                          <p:spTgt spid="160"/>
                                        </p:tgtEl>
                                      </p:cBhvr>
                                    </p:animEffect>
                                  </p:childTnLst>
                                </p:cTn>
                              </p:par>
                              <p:par>
                                <p:cTn id="111" presetID="10" presetClass="entr" presetSubtype="0" fill="hold" grpId="0" nodeType="withEffect">
                                  <p:stCondLst>
                                    <p:cond delay="1000"/>
                                  </p:stCondLst>
                                  <p:childTnLst>
                                    <p:set>
                                      <p:cBhvr>
                                        <p:cTn id="112" dur="1" fill="hold">
                                          <p:stCondLst>
                                            <p:cond delay="0"/>
                                          </p:stCondLst>
                                        </p:cTn>
                                        <p:tgtEl>
                                          <p:spTgt spid="161"/>
                                        </p:tgtEl>
                                        <p:attrNameLst>
                                          <p:attrName>style.visibility</p:attrName>
                                        </p:attrNameLst>
                                      </p:cBhvr>
                                      <p:to>
                                        <p:strVal val="visible"/>
                                      </p:to>
                                    </p:set>
                                    <p:animEffect transition="in" filter="fade">
                                      <p:cBhvr>
                                        <p:cTn id="113" dur="500"/>
                                        <p:tgtEl>
                                          <p:spTgt spid="161"/>
                                        </p:tgtEl>
                                      </p:cBhvr>
                                    </p:animEffect>
                                  </p:childTnLst>
                                </p:cTn>
                              </p:par>
                              <p:par>
                                <p:cTn id="114" presetID="10" presetClass="entr" presetSubtype="0" fill="hold" grpId="0" nodeType="withEffect">
                                  <p:stCondLst>
                                    <p:cond delay="1300"/>
                                  </p:stCondLst>
                                  <p:childTnLst>
                                    <p:set>
                                      <p:cBhvr>
                                        <p:cTn id="115" dur="1" fill="hold">
                                          <p:stCondLst>
                                            <p:cond delay="0"/>
                                          </p:stCondLst>
                                        </p:cTn>
                                        <p:tgtEl>
                                          <p:spTgt spid="162"/>
                                        </p:tgtEl>
                                        <p:attrNameLst>
                                          <p:attrName>style.visibility</p:attrName>
                                        </p:attrNameLst>
                                      </p:cBhvr>
                                      <p:to>
                                        <p:strVal val="visible"/>
                                      </p:to>
                                    </p:set>
                                    <p:animEffect transition="in" filter="fade">
                                      <p:cBhvr>
                                        <p:cTn id="116" dur="650"/>
                                        <p:tgtEl>
                                          <p:spTgt spid="162"/>
                                        </p:tgtEl>
                                      </p:cBhvr>
                                    </p:animEffect>
                                  </p:childTnLst>
                                </p:cTn>
                              </p:par>
                              <p:par>
                                <p:cTn id="117" presetID="10" presetClass="entr" presetSubtype="0" fill="hold" grpId="0" nodeType="withEffect">
                                  <p:stCondLst>
                                    <p:cond delay="2500"/>
                                  </p:stCondLst>
                                  <p:childTnLst>
                                    <p:set>
                                      <p:cBhvr>
                                        <p:cTn id="118" dur="1" fill="hold">
                                          <p:stCondLst>
                                            <p:cond delay="0"/>
                                          </p:stCondLst>
                                        </p:cTn>
                                        <p:tgtEl>
                                          <p:spTgt spid="178"/>
                                        </p:tgtEl>
                                        <p:attrNameLst>
                                          <p:attrName>style.visibility</p:attrName>
                                        </p:attrNameLst>
                                      </p:cBhvr>
                                      <p:to>
                                        <p:strVal val="visible"/>
                                      </p:to>
                                    </p:set>
                                    <p:animEffect transition="in" filter="fade">
                                      <p:cBhvr>
                                        <p:cTn id="119" dur="750"/>
                                        <p:tgtEl>
                                          <p:spTgt spid="178"/>
                                        </p:tgtEl>
                                      </p:cBhvr>
                                    </p:animEffect>
                                  </p:childTnLst>
                                </p:cTn>
                              </p:par>
                              <p:par>
                                <p:cTn id="120" presetID="10" presetClass="entr" presetSubtype="0" fill="hold" grpId="0" nodeType="withEffect">
                                  <p:stCondLst>
                                    <p:cond delay="2750"/>
                                  </p:stCondLst>
                                  <p:childTnLst>
                                    <p:set>
                                      <p:cBhvr>
                                        <p:cTn id="121" dur="1" fill="hold">
                                          <p:stCondLst>
                                            <p:cond delay="0"/>
                                          </p:stCondLst>
                                        </p:cTn>
                                        <p:tgtEl>
                                          <p:spTgt spid="182"/>
                                        </p:tgtEl>
                                        <p:attrNameLst>
                                          <p:attrName>style.visibility</p:attrName>
                                        </p:attrNameLst>
                                      </p:cBhvr>
                                      <p:to>
                                        <p:strVal val="visible"/>
                                      </p:to>
                                    </p:set>
                                    <p:animEffect transition="in" filter="fade">
                                      <p:cBhvr>
                                        <p:cTn id="122" dur="750"/>
                                        <p:tgtEl>
                                          <p:spTgt spid="182"/>
                                        </p:tgtEl>
                                      </p:cBhvr>
                                    </p:animEffect>
                                  </p:childTnLst>
                                </p:cTn>
                              </p:par>
                              <p:par>
                                <p:cTn id="123" presetID="10" presetClass="entr" presetSubtype="0" fill="hold" grpId="0" nodeType="withEffect">
                                  <p:stCondLst>
                                    <p:cond delay="1500"/>
                                  </p:stCondLst>
                                  <p:childTnLst>
                                    <p:set>
                                      <p:cBhvr>
                                        <p:cTn id="124" dur="1" fill="hold">
                                          <p:stCondLst>
                                            <p:cond delay="0"/>
                                          </p:stCondLst>
                                        </p:cTn>
                                        <p:tgtEl>
                                          <p:spTgt spid="183"/>
                                        </p:tgtEl>
                                        <p:attrNameLst>
                                          <p:attrName>style.visibility</p:attrName>
                                        </p:attrNameLst>
                                      </p:cBhvr>
                                      <p:to>
                                        <p:strVal val="visible"/>
                                      </p:to>
                                    </p:set>
                                    <p:animEffect transition="in" filter="fade">
                                      <p:cBhvr>
                                        <p:cTn id="125" dur="500"/>
                                        <p:tgtEl>
                                          <p:spTgt spid="183"/>
                                        </p:tgtEl>
                                      </p:cBhvr>
                                    </p:animEffect>
                                  </p:childTnLst>
                                </p:cTn>
                              </p:par>
                              <p:par>
                                <p:cTn id="126" presetID="10" presetClass="entr" presetSubtype="0" fill="hold" grpId="0" nodeType="withEffect">
                                  <p:stCondLst>
                                    <p:cond delay="1950"/>
                                  </p:stCondLst>
                                  <p:childTnLst>
                                    <p:set>
                                      <p:cBhvr>
                                        <p:cTn id="127" dur="1" fill="hold">
                                          <p:stCondLst>
                                            <p:cond delay="0"/>
                                          </p:stCondLst>
                                        </p:cTn>
                                        <p:tgtEl>
                                          <p:spTgt spid="184"/>
                                        </p:tgtEl>
                                        <p:attrNameLst>
                                          <p:attrName>style.visibility</p:attrName>
                                        </p:attrNameLst>
                                      </p:cBhvr>
                                      <p:to>
                                        <p:strVal val="visible"/>
                                      </p:to>
                                    </p:set>
                                    <p:animEffect transition="in" filter="fade">
                                      <p:cBhvr>
                                        <p:cTn id="128" dur="650"/>
                                        <p:tgtEl>
                                          <p:spTgt spid="184"/>
                                        </p:tgtEl>
                                      </p:cBhvr>
                                    </p:animEffect>
                                  </p:childTnLst>
                                </p:cTn>
                              </p:par>
                              <p:par>
                                <p:cTn id="129" presetID="10" presetClass="entr" presetSubtype="0" fill="hold" grpId="0" nodeType="withEffect">
                                  <p:stCondLst>
                                    <p:cond delay="3500"/>
                                  </p:stCondLst>
                                  <p:childTnLst>
                                    <p:set>
                                      <p:cBhvr>
                                        <p:cTn id="130" dur="1" fill="hold">
                                          <p:stCondLst>
                                            <p:cond delay="0"/>
                                          </p:stCondLst>
                                        </p:cTn>
                                        <p:tgtEl>
                                          <p:spTgt spid="195"/>
                                        </p:tgtEl>
                                        <p:attrNameLst>
                                          <p:attrName>style.visibility</p:attrName>
                                        </p:attrNameLst>
                                      </p:cBhvr>
                                      <p:to>
                                        <p:strVal val="visible"/>
                                      </p:to>
                                    </p:set>
                                    <p:animEffect transition="in" filter="fade">
                                      <p:cBhvr>
                                        <p:cTn id="131" dur="750"/>
                                        <p:tgtEl>
                                          <p:spTgt spid="195"/>
                                        </p:tgtEl>
                                      </p:cBhvr>
                                    </p:animEffect>
                                  </p:childTnLst>
                                </p:cTn>
                              </p:par>
                            </p:childTnLst>
                          </p:cTn>
                        </p:par>
                        <p:par>
                          <p:cTn id="132" fill="hold">
                            <p:stCondLst>
                              <p:cond delay="4250"/>
                            </p:stCondLst>
                            <p:childTnLst>
                              <p:par>
                                <p:cTn id="133" presetID="10" presetClass="entr" presetSubtype="0" fill="hold" grpId="0" nodeType="afterEffect">
                                  <p:stCondLst>
                                    <p:cond delay="500"/>
                                  </p:stCondLst>
                                  <p:childTnLst>
                                    <p:set>
                                      <p:cBhvr>
                                        <p:cTn id="134" dur="1" fill="hold">
                                          <p:stCondLst>
                                            <p:cond delay="0"/>
                                          </p:stCondLst>
                                        </p:cTn>
                                        <p:tgtEl>
                                          <p:spTgt spid="197"/>
                                        </p:tgtEl>
                                        <p:attrNameLst>
                                          <p:attrName>style.visibility</p:attrName>
                                        </p:attrNameLst>
                                      </p:cBhvr>
                                      <p:to>
                                        <p:strVal val="visible"/>
                                      </p:to>
                                    </p:set>
                                    <p:animEffect transition="in" filter="fade">
                                      <p:cBhvr>
                                        <p:cTn id="135" dur="500"/>
                                        <p:tgtEl>
                                          <p:spTgt spid="197"/>
                                        </p:tgtEl>
                                      </p:cBhvr>
                                    </p:animEffect>
                                  </p:childTnLst>
                                </p:cTn>
                              </p:par>
                              <p:par>
                                <p:cTn id="136" presetID="1" presetClass="emph" presetSubtype="2" fill="hold" nodeType="withEffect">
                                  <p:stCondLst>
                                    <p:cond delay="500"/>
                                  </p:stCondLst>
                                  <p:childTnLst>
                                    <p:animClr clrSpc="rgb" dir="cw">
                                      <p:cBhvr>
                                        <p:cTn id="137" dur="500" fill="hold"/>
                                        <p:tgtEl>
                                          <p:spTgt spid="195"/>
                                        </p:tgtEl>
                                        <p:attrNameLst>
                                          <p:attrName>fillcolor</p:attrName>
                                        </p:attrNameLst>
                                      </p:cBhvr>
                                      <p:to>
                                        <a:srgbClr val="50E6FF"/>
                                      </p:to>
                                    </p:animClr>
                                    <p:set>
                                      <p:cBhvr>
                                        <p:cTn id="138" dur="500" fill="hold"/>
                                        <p:tgtEl>
                                          <p:spTgt spid="195"/>
                                        </p:tgtEl>
                                        <p:attrNameLst>
                                          <p:attrName>fill.type</p:attrName>
                                        </p:attrNameLst>
                                      </p:cBhvr>
                                      <p:to>
                                        <p:strVal val="solid"/>
                                      </p:to>
                                    </p:set>
                                    <p:set>
                                      <p:cBhvr>
                                        <p:cTn id="139" dur="500" fill="hold"/>
                                        <p:tgtEl>
                                          <p:spTgt spid="195"/>
                                        </p:tgtEl>
                                        <p:attrNameLst>
                                          <p:attrName>fill.on</p:attrName>
                                        </p:attrNameLst>
                                      </p:cBhvr>
                                      <p:to>
                                        <p:strVal val="true"/>
                                      </p:to>
                                    </p:set>
                                  </p:childTnLst>
                                </p:cTn>
                              </p:par>
                              <p:par>
                                <p:cTn id="140" presetID="3" presetClass="emph" presetSubtype="2" fill="hold" grpId="1" nodeType="withEffect">
                                  <p:stCondLst>
                                    <p:cond delay="500"/>
                                  </p:stCondLst>
                                  <p:childTnLst>
                                    <p:animClr clrSpc="rgb" dir="cw">
                                      <p:cBhvr override="childStyle">
                                        <p:cTn id="141" dur="500" fill="hold"/>
                                        <p:tgtEl>
                                          <p:spTgt spid="195"/>
                                        </p:tgtEl>
                                        <p:attrNameLst>
                                          <p:attrName>style.color</p:attrName>
                                        </p:attrNameLst>
                                      </p:cBhvr>
                                      <p:to>
                                        <a:srgbClr val="000000"/>
                                      </p:to>
                                    </p:animClr>
                                  </p:childTnLst>
                                </p:cTn>
                              </p:par>
                              <p:par>
                                <p:cTn id="142" presetID="63" presetClass="path" presetSubtype="0" accel="50000" decel="50000" fill="hold" grpId="1" nodeType="withEffect">
                                  <p:stCondLst>
                                    <p:cond delay="500"/>
                                  </p:stCondLst>
                                  <p:childTnLst>
                                    <p:animMotion origin="layout" path="M 3.125E-6 -3.7037E-7 L 0.28776 -3.7037E-7 " pathEditMode="relative" rAng="0" ptsTypes="AA">
                                      <p:cBhvr>
                                        <p:cTn id="143" dur="1750" fill="hold"/>
                                        <p:tgtEl>
                                          <p:spTgt spid="197"/>
                                        </p:tgtEl>
                                        <p:attrNameLst>
                                          <p:attrName>ppt_x</p:attrName>
                                          <p:attrName>ppt_y</p:attrName>
                                        </p:attrNameLst>
                                      </p:cBhvr>
                                      <p:rCtr x="14388" y="0"/>
                                    </p:animMotion>
                                  </p:childTnLst>
                                </p:cTn>
                              </p:par>
                              <p:par>
                                <p:cTn id="144" presetID="2" presetClass="entr" presetSubtype="4" decel="50000" fill="hold" grpId="0" nodeType="withEffect">
                                  <p:stCondLst>
                                    <p:cond delay="500"/>
                                  </p:stCondLst>
                                  <p:childTnLst>
                                    <p:set>
                                      <p:cBhvr>
                                        <p:cTn id="145" dur="1" fill="hold">
                                          <p:stCondLst>
                                            <p:cond delay="0"/>
                                          </p:stCondLst>
                                        </p:cTn>
                                        <p:tgtEl>
                                          <p:spTgt spid="19"/>
                                        </p:tgtEl>
                                        <p:attrNameLst>
                                          <p:attrName>style.visibility</p:attrName>
                                        </p:attrNameLst>
                                      </p:cBhvr>
                                      <p:to>
                                        <p:strVal val="visible"/>
                                      </p:to>
                                    </p:set>
                                    <p:anim calcmode="lin" valueType="num">
                                      <p:cBhvr additive="base">
                                        <p:cTn id="146" dur="1750" fill="hold"/>
                                        <p:tgtEl>
                                          <p:spTgt spid="19"/>
                                        </p:tgtEl>
                                        <p:attrNameLst>
                                          <p:attrName>ppt_x</p:attrName>
                                        </p:attrNameLst>
                                      </p:cBhvr>
                                      <p:tavLst>
                                        <p:tav tm="0">
                                          <p:val>
                                            <p:strVal val="#ppt_x"/>
                                          </p:val>
                                        </p:tav>
                                        <p:tav tm="100000">
                                          <p:val>
                                            <p:strVal val="#ppt_x"/>
                                          </p:val>
                                        </p:tav>
                                      </p:tavLst>
                                    </p:anim>
                                    <p:anim calcmode="lin" valueType="num">
                                      <p:cBhvr additive="base">
                                        <p:cTn id="147" dur="1750" fill="hold"/>
                                        <p:tgtEl>
                                          <p:spTgt spid="19"/>
                                        </p:tgtEl>
                                        <p:attrNameLst>
                                          <p:attrName>ppt_y</p:attrName>
                                        </p:attrNameLst>
                                      </p:cBhvr>
                                      <p:tavLst>
                                        <p:tav tm="0">
                                          <p:val>
                                            <p:strVal val="1+#ppt_h/2"/>
                                          </p:val>
                                        </p:tav>
                                        <p:tav tm="100000">
                                          <p:val>
                                            <p:strVal val="#ppt_y"/>
                                          </p:val>
                                        </p:tav>
                                      </p:tavLst>
                                    </p:anim>
                                  </p:childTnLst>
                                </p:cTn>
                              </p:par>
                              <p:par>
                                <p:cTn id="148" presetID="3" presetClass="emph" presetSubtype="2" fill="hold" grpId="2" nodeType="withEffect">
                                  <p:stCondLst>
                                    <p:cond delay="1750"/>
                                  </p:stCondLst>
                                  <p:childTnLst>
                                    <p:animClr clrSpc="rgb" dir="cw">
                                      <p:cBhvr override="childStyle">
                                        <p:cTn id="149" dur="500" fill="hold"/>
                                        <p:tgtEl>
                                          <p:spTgt spid="197"/>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2" grpId="0" animBg="1"/>
      <p:bldP spid="206" grpId="0" animBg="1"/>
      <p:bldP spid="207" grpId="0" animBg="1"/>
      <p:bldP spid="208" grpId="0" animBg="1"/>
      <p:bldP spid="209" grpId="0" animBg="1"/>
      <p:bldP spid="210" grpId="0" animBg="1"/>
      <p:bldP spid="147" grpId="0"/>
      <p:bldP spid="148" grpId="0"/>
      <p:bldP spid="149" grpId="0"/>
      <p:bldP spid="18" grpId="0" animBg="1"/>
      <p:bldP spid="150" grpId="0"/>
      <p:bldP spid="32" grpId="0" animBg="1"/>
      <p:bldP spid="71" grpId="0" animBg="1"/>
      <p:bldP spid="3" grpId="0" animBg="1"/>
      <p:bldP spid="56" grpId="0" animBg="1"/>
      <p:bldP spid="57" grpId="0" animBg="1"/>
      <p:bldP spid="58" grpId="0" animBg="1"/>
      <p:bldP spid="62" grpId="0" animBg="1"/>
      <p:bldP spid="63" grpId="0" animBg="1"/>
      <p:bldP spid="65" grpId="0" animBg="1"/>
      <p:bldP spid="69" grpId="0" animBg="1"/>
      <p:bldP spid="154" grpId="0" animBg="1"/>
      <p:bldP spid="156" grpId="0" animBg="1"/>
      <p:bldP spid="160" grpId="0" animBg="1"/>
      <p:bldP spid="161" grpId="0" animBg="1"/>
      <p:bldP spid="162" grpId="0" animBg="1"/>
      <p:bldP spid="178" grpId="0" animBg="1"/>
      <p:bldP spid="182" grpId="0" animBg="1"/>
      <p:bldP spid="183" grpId="0" animBg="1"/>
      <p:bldP spid="184" grpId="0" animBg="1"/>
      <p:bldP spid="195" grpId="0" animBg="1"/>
      <p:bldP spid="195" grpId="1" animBg="1"/>
      <p:bldP spid="196" grpId="0" animBg="1"/>
      <p:bldP spid="5" grpId="0"/>
      <p:bldP spid="197" grpId="0"/>
      <p:bldP spid="197" grpId="1"/>
      <p:bldP spid="197" grpId="2"/>
      <p:bldP spid="155" grpId="0" animBg="1"/>
      <p:bldP spid="155" grpId="1" animBg="1"/>
      <p:bldP spid="155" grpId="2" animBg="1"/>
      <p:bldP spid="155" grpId="3"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77FFA27B-0616-42C8-9BA8-A4040D9050D0}"/>
              </a:ext>
            </a:extLst>
          </p:cNvPr>
          <p:cNvGrpSpPr/>
          <p:nvPr/>
        </p:nvGrpSpPr>
        <p:grpSpPr>
          <a:xfrm>
            <a:off x="6604540" y="1636745"/>
            <a:ext cx="5157096" cy="3715568"/>
            <a:chOff x="6604612" y="1636490"/>
            <a:chExt cx="5157828" cy="3716095"/>
          </a:xfrm>
        </p:grpSpPr>
        <p:sp>
          <p:nvSpPr>
            <p:cNvPr id="35" name="Rectangle 34">
              <a:extLst>
                <a:ext uri="{FF2B5EF4-FFF2-40B4-BE49-F238E27FC236}">
                  <a16:creationId xmlns:a16="http://schemas.microsoft.com/office/drawing/2014/main" id="{7CE6DC54-A52A-3445-B256-B1526D653A57}"/>
                </a:ext>
              </a:extLst>
            </p:cNvPr>
            <p:cNvSpPr/>
            <p:nvPr/>
          </p:nvSpPr>
          <p:spPr bwMode="auto">
            <a:xfrm>
              <a:off x="6604612" y="1641749"/>
              <a:ext cx="5157827" cy="443216"/>
            </a:xfrm>
            <a:prstGeom prst="rect">
              <a:avLst/>
            </a:prstGeom>
            <a:solidFill>
              <a:schemeClr val="tx2"/>
            </a:solid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bg1"/>
                </a:soli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C4F2AC0B-FB31-984A-9C37-14D40B5AE21C}"/>
                </a:ext>
              </a:extLst>
            </p:cNvPr>
            <p:cNvSpPr/>
            <p:nvPr/>
          </p:nvSpPr>
          <p:spPr bwMode="auto">
            <a:xfrm>
              <a:off x="6672168" y="1743443"/>
              <a:ext cx="2107397" cy="246256"/>
            </a:xfrm>
            <a:prstGeom prst="rect">
              <a:avLst/>
            </a:prstGeom>
            <a:no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spAutoFit/>
            </a:bodyPr>
            <a:lstStyle/>
            <a:p>
              <a:pPr defTabSz="932293" fontAlgn="base">
                <a:spcBef>
                  <a:spcPct val="0"/>
                </a:spcBef>
                <a:spcAft>
                  <a:spcPct val="0"/>
                </a:spcAft>
                <a:defRPr/>
              </a:pPr>
              <a:r>
                <a:rPr lang="en-US" sz="1600" dirty="0">
                  <a:solidFill>
                    <a:schemeClr val="bg1"/>
                  </a:solidFill>
                  <a:latin typeface="Segoe UI Semibold"/>
                  <a:ea typeface="Segoe UI" pitchFamily="34" charset="0"/>
                  <a:cs typeface="Segoe UI" pitchFamily="34" charset="0"/>
                </a:rPr>
                <a:t>Feature Importance</a:t>
              </a:r>
            </a:p>
          </p:txBody>
        </p:sp>
        <p:sp>
          <p:nvSpPr>
            <p:cNvPr id="37" name="Rectangle 36">
              <a:extLst>
                <a:ext uri="{FF2B5EF4-FFF2-40B4-BE49-F238E27FC236}">
                  <a16:creationId xmlns:a16="http://schemas.microsoft.com/office/drawing/2014/main" id="{BB7430E3-CDE3-434C-A026-10A51B11C6B4}"/>
                </a:ext>
              </a:extLst>
            </p:cNvPr>
            <p:cNvSpPr/>
            <p:nvPr/>
          </p:nvSpPr>
          <p:spPr bwMode="auto">
            <a:xfrm>
              <a:off x="6604613" y="1636490"/>
              <a:ext cx="5157827" cy="3716095"/>
            </a:xfrm>
            <a:prstGeom prst="rect">
              <a:avLst/>
            </a:prstGeom>
            <a:noFill/>
            <a:ln w="19050">
              <a:solidFill>
                <a:schemeClr val="bg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bg1"/>
                </a:solidFill>
                <a:latin typeface="Segoe UI"/>
                <a:ea typeface="Segoe UI" pitchFamily="34" charset="0"/>
                <a:cs typeface="Segoe UI" pitchFamily="34" charset="0"/>
              </a:endParaRPr>
            </a:p>
          </p:txBody>
        </p:sp>
        <p:grpSp>
          <p:nvGrpSpPr>
            <p:cNvPr id="31" name="Group 30">
              <a:extLst>
                <a:ext uri="{FF2B5EF4-FFF2-40B4-BE49-F238E27FC236}">
                  <a16:creationId xmlns:a16="http://schemas.microsoft.com/office/drawing/2014/main" id="{3451E7A0-2C2C-40A5-B09C-2FD21A86EF2E}"/>
                </a:ext>
              </a:extLst>
            </p:cNvPr>
            <p:cNvGrpSpPr/>
            <p:nvPr/>
          </p:nvGrpSpPr>
          <p:grpSpPr>
            <a:xfrm>
              <a:off x="6680624" y="3248921"/>
              <a:ext cx="3216020" cy="327903"/>
              <a:chOff x="6680624" y="2604434"/>
              <a:chExt cx="3216020" cy="327903"/>
            </a:xfrm>
          </p:grpSpPr>
          <p:sp>
            <p:nvSpPr>
              <p:cNvPr id="6" name="Rectangle 5">
                <a:extLst>
                  <a:ext uri="{FF2B5EF4-FFF2-40B4-BE49-F238E27FC236}">
                    <a16:creationId xmlns:a16="http://schemas.microsoft.com/office/drawing/2014/main" id="{0B4B8FB9-9E72-A04C-87F0-1BEEDB5F1CF0}"/>
                  </a:ext>
                </a:extLst>
              </p:cNvPr>
              <p:cNvSpPr/>
              <p:nvPr/>
            </p:nvSpPr>
            <p:spPr bwMode="auto">
              <a:xfrm>
                <a:off x="7954005" y="2604434"/>
                <a:ext cx="1942639" cy="32369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bg1"/>
                  </a:solidFill>
                  <a:latin typeface="Segoe UI"/>
                  <a:ea typeface="Segoe UI" pitchFamily="34" charset="0"/>
                  <a:cs typeface="Segoe UI" pitchFamily="34" charset="0"/>
                </a:endParaRPr>
              </a:p>
            </p:txBody>
          </p:sp>
          <p:sp>
            <p:nvSpPr>
              <p:cNvPr id="67" name="Rectangle 66">
                <a:extLst>
                  <a:ext uri="{FF2B5EF4-FFF2-40B4-BE49-F238E27FC236}">
                    <a16:creationId xmlns:a16="http://schemas.microsoft.com/office/drawing/2014/main" id="{8BF1D61B-3F90-4A8C-A8DD-22C91B10684B}"/>
                  </a:ext>
                </a:extLst>
              </p:cNvPr>
              <p:cNvSpPr/>
              <p:nvPr/>
            </p:nvSpPr>
            <p:spPr bwMode="auto">
              <a:xfrm>
                <a:off x="6680624" y="2620264"/>
                <a:ext cx="1200632" cy="312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schemeClr val="tx1"/>
                    </a:solidFill>
                    <a:latin typeface="Segoe UI"/>
                    <a:cs typeface="Segoe UI Semibold" panose="020B0702040204020203" pitchFamily="34" charset="0"/>
                  </a:rPr>
                  <a:t>Mileage</a:t>
                </a:r>
              </a:p>
            </p:txBody>
          </p:sp>
        </p:grpSp>
        <p:grpSp>
          <p:nvGrpSpPr>
            <p:cNvPr id="33" name="Group 32">
              <a:extLst>
                <a:ext uri="{FF2B5EF4-FFF2-40B4-BE49-F238E27FC236}">
                  <a16:creationId xmlns:a16="http://schemas.microsoft.com/office/drawing/2014/main" id="{B6DEDF56-843D-4100-A32B-6CF4CE87EFC6}"/>
                </a:ext>
              </a:extLst>
            </p:cNvPr>
            <p:cNvGrpSpPr/>
            <p:nvPr/>
          </p:nvGrpSpPr>
          <p:grpSpPr>
            <a:xfrm>
              <a:off x="6680624" y="2277789"/>
              <a:ext cx="4477572" cy="332741"/>
              <a:chOff x="6680624" y="3089982"/>
              <a:chExt cx="4477572" cy="332741"/>
            </a:xfrm>
          </p:grpSpPr>
          <p:sp>
            <p:nvSpPr>
              <p:cNvPr id="7" name="Rectangle 6">
                <a:extLst>
                  <a:ext uri="{FF2B5EF4-FFF2-40B4-BE49-F238E27FC236}">
                    <a16:creationId xmlns:a16="http://schemas.microsoft.com/office/drawing/2014/main" id="{2CAF6BB3-E81C-FF4E-B103-3825B9C74266}"/>
                  </a:ext>
                </a:extLst>
              </p:cNvPr>
              <p:cNvSpPr/>
              <p:nvPr/>
            </p:nvSpPr>
            <p:spPr bwMode="auto">
              <a:xfrm>
                <a:off x="7954005" y="3089982"/>
                <a:ext cx="3204191" cy="32369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bg1"/>
                  </a:solidFill>
                  <a:latin typeface="Segoe UI"/>
                  <a:ea typeface="Segoe UI" pitchFamily="34" charset="0"/>
                  <a:cs typeface="Segoe UI" pitchFamily="34" charset="0"/>
                </a:endParaRPr>
              </a:p>
            </p:txBody>
          </p:sp>
          <p:sp>
            <p:nvSpPr>
              <p:cNvPr id="68" name="Rectangle 67">
                <a:extLst>
                  <a:ext uri="{FF2B5EF4-FFF2-40B4-BE49-F238E27FC236}">
                    <a16:creationId xmlns:a16="http://schemas.microsoft.com/office/drawing/2014/main" id="{29E35EAC-663F-43B8-9093-E4525666EDF7}"/>
                  </a:ext>
                </a:extLst>
              </p:cNvPr>
              <p:cNvSpPr/>
              <p:nvPr/>
            </p:nvSpPr>
            <p:spPr bwMode="auto">
              <a:xfrm>
                <a:off x="6680624" y="3110650"/>
                <a:ext cx="1200632" cy="312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schemeClr val="tx1"/>
                    </a:solidFill>
                    <a:latin typeface="Segoe UI"/>
                    <a:cs typeface="Segoe UI Semibold" panose="020B0702040204020203" pitchFamily="34" charset="0"/>
                  </a:rPr>
                  <a:t>Condition</a:t>
                </a:r>
              </a:p>
            </p:txBody>
          </p:sp>
        </p:grpSp>
        <p:grpSp>
          <p:nvGrpSpPr>
            <p:cNvPr id="34" name="Group 33">
              <a:extLst>
                <a:ext uri="{FF2B5EF4-FFF2-40B4-BE49-F238E27FC236}">
                  <a16:creationId xmlns:a16="http://schemas.microsoft.com/office/drawing/2014/main" id="{F19037CB-972B-40E8-BE2D-74E3D20A703D}"/>
                </a:ext>
              </a:extLst>
            </p:cNvPr>
            <p:cNvGrpSpPr/>
            <p:nvPr/>
          </p:nvGrpSpPr>
          <p:grpSpPr>
            <a:xfrm>
              <a:off x="6680623" y="4220053"/>
              <a:ext cx="1750714" cy="337581"/>
              <a:chOff x="6680623" y="3575528"/>
              <a:chExt cx="1750714" cy="337581"/>
            </a:xfrm>
          </p:grpSpPr>
          <p:sp>
            <p:nvSpPr>
              <p:cNvPr id="8" name="Rectangle 7">
                <a:extLst>
                  <a:ext uri="{FF2B5EF4-FFF2-40B4-BE49-F238E27FC236}">
                    <a16:creationId xmlns:a16="http://schemas.microsoft.com/office/drawing/2014/main" id="{8BCDE5FB-5C6D-104D-BD31-47A26E7B995F}"/>
                  </a:ext>
                </a:extLst>
              </p:cNvPr>
              <p:cNvSpPr/>
              <p:nvPr/>
            </p:nvSpPr>
            <p:spPr bwMode="auto">
              <a:xfrm>
                <a:off x="7954005" y="3575528"/>
                <a:ext cx="477332" cy="32369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bg1"/>
                  </a:solidFill>
                  <a:latin typeface="Segoe UI"/>
                  <a:ea typeface="Segoe UI" pitchFamily="34" charset="0"/>
                  <a:cs typeface="Segoe UI" pitchFamily="34" charset="0"/>
                </a:endParaRPr>
              </a:p>
            </p:txBody>
          </p:sp>
          <p:sp>
            <p:nvSpPr>
              <p:cNvPr id="69" name="Rectangle 68">
                <a:extLst>
                  <a:ext uri="{FF2B5EF4-FFF2-40B4-BE49-F238E27FC236}">
                    <a16:creationId xmlns:a16="http://schemas.microsoft.com/office/drawing/2014/main" id="{E3669193-ADE0-4159-92C8-5CCBBB58542D}"/>
                  </a:ext>
                </a:extLst>
              </p:cNvPr>
              <p:cNvSpPr/>
              <p:nvPr/>
            </p:nvSpPr>
            <p:spPr bwMode="auto">
              <a:xfrm>
                <a:off x="6680623" y="3601036"/>
                <a:ext cx="1200631" cy="312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schemeClr val="tx1"/>
                    </a:solidFill>
                    <a:latin typeface="Segoe UI"/>
                    <a:cs typeface="Segoe UI Semibold" panose="020B0702040204020203" pitchFamily="34" charset="0"/>
                  </a:rPr>
                  <a:t>Car brand</a:t>
                </a:r>
              </a:p>
            </p:txBody>
          </p:sp>
        </p:grpSp>
        <p:grpSp>
          <p:nvGrpSpPr>
            <p:cNvPr id="38" name="Group 37">
              <a:extLst>
                <a:ext uri="{FF2B5EF4-FFF2-40B4-BE49-F238E27FC236}">
                  <a16:creationId xmlns:a16="http://schemas.microsoft.com/office/drawing/2014/main" id="{1D9B18ED-2273-4316-91A1-E48A7E943C9E}"/>
                </a:ext>
              </a:extLst>
            </p:cNvPr>
            <p:cNvGrpSpPr/>
            <p:nvPr/>
          </p:nvGrpSpPr>
          <p:grpSpPr>
            <a:xfrm>
              <a:off x="6680623" y="2763355"/>
              <a:ext cx="4027525" cy="338128"/>
              <a:chOff x="6680623" y="4061078"/>
              <a:chExt cx="4027525" cy="338128"/>
            </a:xfrm>
          </p:grpSpPr>
          <p:sp>
            <p:nvSpPr>
              <p:cNvPr id="9" name="Rectangle 8">
                <a:extLst>
                  <a:ext uri="{FF2B5EF4-FFF2-40B4-BE49-F238E27FC236}">
                    <a16:creationId xmlns:a16="http://schemas.microsoft.com/office/drawing/2014/main" id="{C81FB0AB-33C6-D34B-8371-5D64BD67FF7A}"/>
                  </a:ext>
                </a:extLst>
              </p:cNvPr>
              <p:cNvSpPr/>
              <p:nvPr/>
            </p:nvSpPr>
            <p:spPr bwMode="auto">
              <a:xfrm>
                <a:off x="7954006" y="4061078"/>
                <a:ext cx="2754142" cy="32369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bg1"/>
                  </a:solidFill>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636BEBCC-A3DD-4127-BC20-89FD50FDDD8F}"/>
                  </a:ext>
                </a:extLst>
              </p:cNvPr>
              <p:cNvSpPr/>
              <p:nvPr/>
            </p:nvSpPr>
            <p:spPr bwMode="auto">
              <a:xfrm>
                <a:off x="6680623" y="4091422"/>
                <a:ext cx="1200633" cy="307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schemeClr val="tx1"/>
                    </a:solidFill>
                    <a:latin typeface="Segoe UI"/>
                    <a:cs typeface="Segoe UI Semibold" panose="020B0702040204020203" pitchFamily="34" charset="0"/>
                  </a:rPr>
                  <a:t>Year of make</a:t>
                </a:r>
              </a:p>
            </p:txBody>
          </p:sp>
        </p:grpSp>
        <p:grpSp>
          <p:nvGrpSpPr>
            <p:cNvPr id="72" name="Group 71">
              <a:extLst>
                <a:ext uri="{FF2B5EF4-FFF2-40B4-BE49-F238E27FC236}">
                  <a16:creationId xmlns:a16="http://schemas.microsoft.com/office/drawing/2014/main" id="{D2D116E5-4A19-4833-856C-A26937BECDBC}"/>
                </a:ext>
              </a:extLst>
            </p:cNvPr>
            <p:cNvGrpSpPr/>
            <p:nvPr/>
          </p:nvGrpSpPr>
          <p:grpSpPr>
            <a:xfrm>
              <a:off x="6680623" y="3734487"/>
              <a:ext cx="3138059" cy="347255"/>
              <a:chOff x="6680623" y="4546624"/>
              <a:chExt cx="3138059" cy="347255"/>
            </a:xfrm>
          </p:grpSpPr>
          <p:sp>
            <p:nvSpPr>
              <p:cNvPr id="10" name="Rectangle 9">
                <a:extLst>
                  <a:ext uri="{FF2B5EF4-FFF2-40B4-BE49-F238E27FC236}">
                    <a16:creationId xmlns:a16="http://schemas.microsoft.com/office/drawing/2014/main" id="{03AAAA7C-2A16-3240-B032-C1C9B80D653D}"/>
                  </a:ext>
                </a:extLst>
              </p:cNvPr>
              <p:cNvSpPr/>
              <p:nvPr/>
            </p:nvSpPr>
            <p:spPr bwMode="auto">
              <a:xfrm>
                <a:off x="7954005" y="4546624"/>
                <a:ext cx="1864677" cy="32369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bg1"/>
                  </a:solidFill>
                  <a:latin typeface="Segoe UI"/>
                  <a:ea typeface="Segoe UI" pitchFamily="34" charset="0"/>
                  <a:cs typeface="Segoe UI" pitchFamily="34" charset="0"/>
                </a:endParaRPr>
              </a:p>
            </p:txBody>
          </p:sp>
          <p:sp>
            <p:nvSpPr>
              <p:cNvPr id="71" name="Rectangle 70">
                <a:extLst>
                  <a:ext uri="{FF2B5EF4-FFF2-40B4-BE49-F238E27FC236}">
                    <a16:creationId xmlns:a16="http://schemas.microsoft.com/office/drawing/2014/main" id="{4B0756D7-8D8E-41C9-8BA3-9EB7526A05F8}"/>
                  </a:ext>
                </a:extLst>
              </p:cNvPr>
              <p:cNvSpPr/>
              <p:nvPr/>
            </p:nvSpPr>
            <p:spPr bwMode="auto">
              <a:xfrm>
                <a:off x="6680623" y="4581806"/>
                <a:ext cx="1200632" cy="312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schemeClr val="tx1"/>
                    </a:solidFill>
                    <a:latin typeface="Segoe UI"/>
                    <a:cs typeface="Segoe UI Semibold" panose="020B0702040204020203" pitchFamily="34" charset="0"/>
                  </a:rPr>
                  <a:t>Regulations</a:t>
                </a:r>
              </a:p>
            </p:txBody>
          </p:sp>
        </p:grpSp>
        <p:sp>
          <p:nvSpPr>
            <p:cNvPr id="79" name="TextBox 78">
              <a:extLst>
                <a:ext uri="{FF2B5EF4-FFF2-40B4-BE49-F238E27FC236}">
                  <a16:creationId xmlns:a16="http://schemas.microsoft.com/office/drawing/2014/main" id="{EFA95154-3688-4146-B1D3-BD3DCC7278A6}"/>
                </a:ext>
              </a:extLst>
            </p:cNvPr>
            <p:cNvSpPr txBox="1"/>
            <p:nvPr/>
          </p:nvSpPr>
          <p:spPr>
            <a:xfrm>
              <a:off x="7725405" y="5025077"/>
              <a:ext cx="228600" cy="166223"/>
            </a:xfrm>
            <a:prstGeom prst="rect">
              <a:avLst/>
            </a:prstGeom>
            <a:noFill/>
          </p:spPr>
          <p:txBody>
            <a:bodyPr wrap="square" lIns="0" tIns="0" rIns="0" bIns="0" rtlCol="0">
              <a:spAutoFit/>
            </a:bodyPr>
            <a:lstStyle/>
            <a:p>
              <a:pPr algn="ctr" defTabSz="914225">
                <a:lnSpc>
                  <a:spcPct val="90000"/>
                </a:lnSpc>
                <a:spcAft>
                  <a:spcPts val="600"/>
                </a:spcAft>
                <a:defRPr/>
              </a:pPr>
              <a:r>
                <a:rPr lang="en-US" sz="1200" dirty="0">
                  <a:solidFill>
                    <a:schemeClr val="bg1"/>
                  </a:solidFill>
                  <a:latin typeface="Segoe UI Semibold"/>
                </a:rPr>
                <a:t>0</a:t>
              </a:r>
            </a:p>
          </p:txBody>
        </p:sp>
        <p:sp>
          <p:nvSpPr>
            <p:cNvPr id="80" name="TextBox 79">
              <a:extLst>
                <a:ext uri="{FF2B5EF4-FFF2-40B4-BE49-F238E27FC236}">
                  <a16:creationId xmlns:a16="http://schemas.microsoft.com/office/drawing/2014/main" id="{BE7EDA76-6178-4795-8635-EDAF9B822F5D}"/>
                </a:ext>
              </a:extLst>
            </p:cNvPr>
            <p:cNvSpPr txBox="1"/>
            <p:nvPr/>
          </p:nvSpPr>
          <p:spPr>
            <a:xfrm>
              <a:off x="11454629" y="5025077"/>
              <a:ext cx="228600" cy="166223"/>
            </a:xfrm>
            <a:prstGeom prst="rect">
              <a:avLst/>
            </a:prstGeom>
            <a:noFill/>
          </p:spPr>
          <p:txBody>
            <a:bodyPr wrap="square" lIns="0" tIns="0" rIns="0" bIns="0" rtlCol="0">
              <a:spAutoFit/>
            </a:bodyPr>
            <a:lstStyle/>
            <a:p>
              <a:pPr algn="ctr" defTabSz="914225">
                <a:lnSpc>
                  <a:spcPct val="90000"/>
                </a:lnSpc>
                <a:spcAft>
                  <a:spcPts val="600"/>
                </a:spcAft>
                <a:defRPr/>
              </a:pPr>
              <a:r>
                <a:rPr lang="en-US" sz="1200" dirty="0">
                  <a:solidFill>
                    <a:schemeClr val="bg1"/>
                  </a:solidFill>
                  <a:latin typeface="Segoe UI Semibold"/>
                </a:rPr>
                <a:t>1</a:t>
              </a:r>
            </a:p>
          </p:txBody>
        </p:sp>
        <p:grpSp>
          <p:nvGrpSpPr>
            <p:cNvPr id="81" name="Group 80">
              <a:extLst>
                <a:ext uri="{FF2B5EF4-FFF2-40B4-BE49-F238E27FC236}">
                  <a16:creationId xmlns:a16="http://schemas.microsoft.com/office/drawing/2014/main" id="{5169AF9C-D2D1-4373-890A-CD7B16D37345}"/>
                </a:ext>
              </a:extLst>
            </p:cNvPr>
            <p:cNvGrpSpPr/>
            <p:nvPr/>
          </p:nvGrpSpPr>
          <p:grpSpPr>
            <a:xfrm>
              <a:off x="7839705" y="4803112"/>
              <a:ext cx="3729224" cy="152601"/>
              <a:chOff x="1678964" y="5129683"/>
              <a:chExt cx="3729224" cy="228600"/>
            </a:xfrm>
          </p:grpSpPr>
          <p:cxnSp>
            <p:nvCxnSpPr>
              <p:cNvPr id="82" name="Straight Connector 81">
                <a:extLst>
                  <a:ext uri="{FF2B5EF4-FFF2-40B4-BE49-F238E27FC236}">
                    <a16:creationId xmlns:a16="http://schemas.microsoft.com/office/drawing/2014/main" id="{34EA78D5-9576-4A32-9038-B25BDEA0FB20}"/>
                  </a:ext>
                </a:extLst>
              </p:cNvPr>
              <p:cNvCxnSpPr>
                <a:cxnSpLocks/>
              </p:cNvCxnSpPr>
              <p:nvPr/>
            </p:nvCxnSpPr>
            <p:spPr>
              <a:xfrm>
                <a:off x="1678964" y="5243983"/>
                <a:ext cx="3729224"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1AD6DC-F8A0-4296-83C5-E9F9DF2FA5D6}"/>
                  </a:ext>
                </a:extLst>
              </p:cNvPr>
              <p:cNvCxnSpPr/>
              <p:nvPr/>
            </p:nvCxnSpPr>
            <p:spPr>
              <a:xfrm>
                <a:off x="1678964" y="5129683"/>
                <a:ext cx="0" cy="2286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D3EC87-F410-4A35-AC2F-D7FB0D656142}"/>
                  </a:ext>
                </a:extLst>
              </p:cNvPr>
              <p:cNvCxnSpPr/>
              <p:nvPr/>
            </p:nvCxnSpPr>
            <p:spPr>
              <a:xfrm>
                <a:off x="5408188" y="5129683"/>
                <a:ext cx="0" cy="2286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CB2AEFD-C055-45E8-93C8-9398D321C448}"/>
                  </a:ext>
                </a:extLst>
              </p:cNvPr>
              <p:cNvCxnSpPr/>
              <p:nvPr/>
            </p:nvCxnSpPr>
            <p:spPr>
              <a:xfrm>
                <a:off x="3543576" y="5129683"/>
                <a:ext cx="0" cy="2286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30D8D8-2C37-4732-9229-9A267EB21836}"/>
                  </a:ext>
                </a:extLst>
              </p:cNvPr>
              <p:cNvCxnSpPr/>
              <p:nvPr/>
            </p:nvCxnSpPr>
            <p:spPr>
              <a:xfrm>
                <a:off x="2611270" y="5149520"/>
                <a:ext cx="0" cy="18892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5561B8-6BB4-4E57-A658-562BA3822A3A}"/>
                  </a:ext>
                </a:extLst>
              </p:cNvPr>
              <p:cNvCxnSpPr/>
              <p:nvPr/>
            </p:nvCxnSpPr>
            <p:spPr>
              <a:xfrm>
                <a:off x="4475882" y="5149520"/>
                <a:ext cx="0" cy="18892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9" name="Group 88">
            <a:extLst>
              <a:ext uri="{FF2B5EF4-FFF2-40B4-BE49-F238E27FC236}">
                <a16:creationId xmlns:a16="http://schemas.microsoft.com/office/drawing/2014/main" id="{76C463A8-BC9C-4771-8076-151B6C10E4E7}"/>
              </a:ext>
            </a:extLst>
          </p:cNvPr>
          <p:cNvGrpSpPr/>
          <p:nvPr/>
        </p:nvGrpSpPr>
        <p:grpSpPr>
          <a:xfrm>
            <a:off x="427205" y="1636745"/>
            <a:ext cx="5157095" cy="3715568"/>
            <a:chOff x="426401" y="1636490"/>
            <a:chExt cx="5157827" cy="3716095"/>
          </a:xfrm>
        </p:grpSpPr>
        <p:sp>
          <p:nvSpPr>
            <p:cNvPr id="32" name="Rectangle 31">
              <a:extLst>
                <a:ext uri="{FF2B5EF4-FFF2-40B4-BE49-F238E27FC236}">
                  <a16:creationId xmlns:a16="http://schemas.microsoft.com/office/drawing/2014/main" id="{8462D6EB-A80C-174A-9844-BC23742E0118}"/>
                </a:ext>
              </a:extLst>
            </p:cNvPr>
            <p:cNvSpPr/>
            <p:nvPr/>
          </p:nvSpPr>
          <p:spPr bwMode="auto">
            <a:xfrm>
              <a:off x="426401" y="1641749"/>
              <a:ext cx="5157826" cy="443216"/>
            </a:xfrm>
            <a:prstGeom prst="rect">
              <a:avLst/>
            </a:prstGeom>
            <a:solidFill>
              <a:schemeClr val="accent1"/>
            </a:solid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solidFill>
                  <a:schemeClr val="tx1"/>
                </a:soli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E6F2BDD8-5120-C840-9F94-0DD51405BE6B}"/>
                </a:ext>
              </a:extLst>
            </p:cNvPr>
            <p:cNvSpPr/>
            <p:nvPr/>
          </p:nvSpPr>
          <p:spPr bwMode="auto">
            <a:xfrm>
              <a:off x="493956" y="1743443"/>
              <a:ext cx="2117314" cy="246256"/>
            </a:xfrm>
            <a:prstGeom prst="rect">
              <a:avLst/>
            </a:prstGeom>
            <a:no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spAutoFit/>
            </a:bodyPr>
            <a:lstStyle/>
            <a:p>
              <a:pPr defTabSz="932293" fontAlgn="base">
                <a:spcBef>
                  <a:spcPct val="0"/>
                </a:spcBef>
                <a:spcAft>
                  <a:spcPct val="0"/>
                </a:spcAft>
                <a:defRPr/>
              </a:pPr>
              <a:r>
                <a:rPr lang="en-US" sz="1600" dirty="0">
                  <a:solidFill>
                    <a:schemeClr val="tx1"/>
                  </a:solidFill>
                  <a:latin typeface="Segoe UI Semibold"/>
                  <a:ea typeface="Segoe UI" pitchFamily="34" charset="0"/>
                  <a:cs typeface="Segoe UI" pitchFamily="34" charset="0"/>
                </a:rPr>
                <a:t>Feature Importance</a:t>
              </a:r>
            </a:p>
          </p:txBody>
        </p:sp>
        <p:grpSp>
          <p:nvGrpSpPr>
            <p:cNvPr id="30" name="Group 29">
              <a:extLst>
                <a:ext uri="{FF2B5EF4-FFF2-40B4-BE49-F238E27FC236}">
                  <a16:creationId xmlns:a16="http://schemas.microsoft.com/office/drawing/2014/main" id="{2FEAA007-2D02-484D-9A4A-F53590628F96}"/>
                </a:ext>
              </a:extLst>
            </p:cNvPr>
            <p:cNvGrpSpPr/>
            <p:nvPr/>
          </p:nvGrpSpPr>
          <p:grpSpPr>
            <a:xfrm>
              <a:off x="506809" y="2277789"/>
              <a:ext cx="4901378" cy="327903"/>
              <a:chOff x="506809" y="2604434"/>
              <a:chExt cx="4901378" cy="327903"/>
            </a:xfrm>
          </p:grpSpPr>
          <p:sp>
            <p:nvSpPr>
              <p:cNvPr id="19" name="Rectangle 18">
                <a:extLst>
                  <a:ext uri="{FF2B5EF4-FFF2-40B4-BE49-F238E27FC236}">
                    <a16:creationId xmlns:a16="http://schemas.microsoft.com/office/drawing/2014/main" id="{2C81A125-A3B5-984D-8EB1-E8D135AF59B0}"/>
                  </a:ext>
                </a:extLst>
              </p:cNvPr>
              <p:cNvSpPr/>
              <p:nvPr/>
            </p:nvSpPr>
            <p:spPr bwMode="auto">
              <a:xfrm>
                <a:off x="506809" y="2620264"/>
                <a:ext cx="1247967" cy="312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prstClr val="black"/>
                    </a:solidFill>
                    <a:latin typeface="Segoe UI"/>
                    <a:ea typeface="Segoe UI" pitchFamily="34" charset="0"/>
                    <a:cs typeface="Segoe UI Semibold" panose="020B0702040204020203" pitchFamily="34" charset="0"/>
                  </a:rPr>
                  <a:t>Mileage</a:t>
                </a:r>
              </a:p>
            </p:txBody>
          </p:sp>
          <p:sp>
            <p:nvSpPr>
              <p:cNvPr id="13" name="Rectangle 12">
                <a:extLst>
                  <a:ext uri="{FF2B5EF4-FFF2-40B4-BE49-F238E27FC236}">
                    <a16:creationId xmlns:a16="http://schemas.microsoft.com/office/drawing/2014/main" id="{6719AF30-921A-DC47-8944-F282A861E4B6}"/>
                  </a:ext>
                </a:extLst>
              </p:cNvPr>
              <p:cNvSpPr/>
              <p:nvPr/>
            </p:nvSpPr>
            <p:spPr bwMode="auto">
              <a:xfrm>
                <a:off x="1830786" y="2604434"/>
                <a:ext cx="3577401" cy="3236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9" name="Rectangle 38">
              <a:extLst>
                <a:ext uri="{FF2B5EF4-FFF2-40B4-BE49-F238E27FC236}">
                  <a16:creationId xmlns:a16="http://schemas.microsoft.com/office/drawing/2014/main" id="{45862FEB-0919-DE4D-BF02-5C1DC1CC1731}"/>
                </a:ext>
              </a:extLst>
            </p:cNvPr>
            <p:cNvSpPr/>
            <p:nvPr/>
          </p:nvSpPr>
          <p:spPr bwMode="auto">
            <a:xfrm>
              <a:off x="426401" y="1636490"/>
              <a:ext cx="5157827" cy="3716095"/>
            </a:xfrm>
            <a:prstGeom prst="rect">
              <a:avLst/>
            </a:prstGeom>
            <a:noFill/>
            <a:ln w="19050">
              <a:solidFill>
                <a:schemeClr val="bg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a:extLst>
                <a:ext uri="{FF2B5EF4-FFF2-40B4-BE49-F238E27FC236}">
                  <a16:creationId xmlns:a16="http://schemas.microsoft.com/office/drawing/2014/main" id="{D4C68CB8-B47B-4B58-BF04-1E0729326A24}"/>
                </a:ext>
              </a:extLst>
            </p:cNvPr>
            <p:cNvSpPr txBox="1"/>
            <p:nvPr/>
          </p:nvSpPr>
          <p:spPr>
            <a:xfrm>
              <a:off x="1564664" y="5025077"/>
              <a:ext cx="228600" cy="166223"/>
            </a:xfrm>
            <a:prstGeom prst="rect">
              <a:avLst/>
            </a:prstGeom>
            <a:noFill/>
          </p:spPr>
          <p:txBody>
            <a:bodyPr wrap="square" lIns="0" tIns="0" rIns="0" bIns="0"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0</a:t>
              </a:r>
            </a:p>
          </p:txBody>
        </p:sp>
        <p:sp>
          <p:nvSpPr>
            <p:cNvPr id="42" name="TextBox 41">
              <a:extLst>
                <a:ext uri="{FF2B5EF4-FFF2-40B4-BE49-F238E27FC236}">
                  <a16:creationId xmlns:a16="http://schemas.microsoft.com/office/drawing/2014/main" id="{1703AD90-9E68-4319-9F39-14C7D3E65A54}"/>
                </a:ext>
              </a:extLst>
            </p:cNvPr>
            <p:cNvSpPr txBox="1"/>
            <p:nvPr/>
          </p:nvSpPr>
          <p:spPr>
            <a:xfrm>
              <a:off x="5293888" y="5025077"/>
              <a:ext cx="228600" cy="166223"/>
            </a:xfrm>
            <a:prstGeom prst="rect">
              <a:avLst/>
            </a:prstGeom>
            <a:noFill/>
          </p:spPr>
          <p:txBody>
            <a:bodyPr wrap="square" lIns="0" tIns="0" rIns="0" bIns="0"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1</a:t>
              </a:r>
            </a:p>
          </p:txBody>
        </p:sp>
        <p:grpSp>
          <p:nvGrpSpPr>
            <p:cNvPr id="29" name="Group 28">
              <a:extLst>
                <a:ext uri="{FF2B5EF4-FFF2-40B4-BE49-F238E27FC236}">
                  <a16:creationId xmlns:a16="http://schemas.microsoft.com/office/drawing/2014/main" id="{B27C9428-7800-4959-9804-61FD03C0E049}"/>
                </a:ext>
              </a:extLst>
            </p:cNvPr>
            <p:cNvGrpSpPr/>
            <p:nvPr/>
          </p:nvGrpSpPr>
          <p:grpSpPr>
            <a:xfrm>
              <a:off x="506809" y="3734487"/>
              <a:ext cx="4262749" cy="332741"/>
              <a:chOff x="506809" y="3089982"/>
              <a:chExt cx="4262749" cy="332741"/>
            </a:xfrm>
          </p:grpSpPr>
          <p:sp>
            <p:nvSpPr>
              <p:cNvPr id="14" name="Rectangle 13">
                <a:extLst>
                  <a:ext uri="{FF2B5EF4-FFF2-40B4-BE49-F238E27FC236}">
                    <a16:creationId xmlns:a16="http://schemas.microsoft.com/office/drawing/2014/main" id="{9E661D37-9B2C-A149-9D0B-906EC80961BB}"/>
                  </a:ext>
                </a:extLst>
              </p:cNvPr>
              <p:cNvSpPr/>
              <p:nvPr/>
            </p:nvSpPr>
            <p:spPr bwMode="auto">
              <a:xfrm>
                <a:off x="1830785" y="3089982"/>
                <a:ext cx="2938773" cy="3236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Rectangle 59">
                <a:extLst>
                  <a:ext uri="{FF2B5EF4-FFF2-40B4-BE49-F238E27FC236}">
                    <a16:creationId xmlns:a16="http://schemas.microsoft.com/office/drawing/2014/main" id="{34FB9533-8681-49A7-B7A5-F9145E7C8664}"/>
                  </a:ext>
                </a:extLst>
              </p:cNvPr>
              <p:cNvSpPr/>
              <p:nvPr/>
            </p:nvSpPr>
            <p:spPr bwMode="auto">
              <a:xfrm>
                <a:off x="506809" y="3110650"/>
                <a:ext cx="1247967" cy="312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prstClr val="black"/>
                    </a:solidFill>
                    <a:latin typeface="Segoe UI"/>
                    <a:ea typeface="Segoe UI" pitchFamily="34" charset="0"/>
                    <a:cs typeface="Segoe UI Semibold" panose="020B0702040204020203" pitchFamily="34" charset="0"/>
                  </a:rPr>
                  <a:t>Condition</a:t>
                </a:r>
              </a:p>
            </p:txBody>
          </p:sp>
        </p:grpSp>
        <p:grpSp>
          <p:nvGrpSpPr>
            <p:cNvPr id="28" name="Group 27">
              <a:extLst>
                <a:ext uri="{FF2B5EF4-FFF2-40B4-BE49-F238E27FC236}">
                  <a16:creationId xmlns:a16="http://schemas.microsoft.com/office/drawing/2014/main" id="{8CE2A1DD-1735-4190-B0BC-BB2D5E39F37D}"/>
                </a:ext>
              </a:extLst>
            </p:cNvPr>
            <p:cNvGrpSpPr/>
            <p:nvPr/>
          </p:nvGrpSpPr>
          <p:grpSpPr>
            <a:xfrm>
              <a:off x="506809" y="3248921"/>
              <a:ext cx="4413773" cy="337580"/>
              <a:chOff x="506809" y="3575529"/>
              <a:chExt cx="4413773" cy="337580"/>
            </a:xfrm>
          </p:grpSpPr>
          <p:sp>
            <p:nvSpPr>
              <p:cNvPr id="15" name="Rectangle 14">
                <a:extLst>
                  <a:ext uri="{FF2B5EF4-FFF2-40B4-BE49-F238E27FC236}">
                    <a16:creationId xmlns:a16="http://schemas.microsoft.com/office/drawing/2014/main" id="{8E104472-F268-FB49-B9B5-F5F17C529F59}"/>
                  </a:ext>
                </a:extLst>
              </p:cNvPr>
              <p:cNvSpPr/>
              <p:nvPr/>
            </p:nvSpPr>
            <p:spPr bwMode="auto">
              <a:xfrm>
                <a:off x="1830786" y="3575529"/>
                <a:ext cx="3089796" cy="3236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 name="Rectangle 61">
                <a:extLst>
                  <a:ext uri="{FF2B5EF4-FFF2-40B4-BE49-F238E27FC236}">
                    <a16:creationId xmlns:a16="http://schemas.microsoft.com/office/drawing/2014/main" id="{5AD396AB-618A-48FF-BBCA-A60C619EE259}"/>
                  </a:ext>
                </a:extLst>
              </p:cNvPr>
              <p:cNvSpPr/>
              <p:nvPr/>
            </p:nvSpPr>
            <p:spPr bwMode="auto">
              <a:xfrm>
                <a:off x="506809" y="3601036"/>
                <a:ext cx="1247967" cy="312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prstClr val="black"/>
                    </a:solidFill>
                    <a:latin typeface="Segoe UI"/>
                    <a:ea typeface="Segoe UI" pitchFamily="34" charset="0"/>
                    <a:cs typeface="Segoe UI Semibold" panose="020B0702040204020203" pitchFamily="34" charset="0"/>
                  </a:rPr>
                  <a:t>Car brand</a:t>
                </a:r>
              </a:p>
            </p:txBody>
          </p:sp>
        </p:grpSp>
        <p:grpSp>
          <p:nvGrpSpPr>
            <p:cNvPr id="27" name="Group 26">
              <a:extLst>
                <a:ext uri="{FF2B5EF4-FFF2-40B4-BE49-F238E27FC236}">
                  <a16:creationId xmlns:a16="http://schemas.microsoft.com/office/drawing/2014/main" id="{1AA5CC27-451F-4E2B-BE09-BFEC3C4D0813}"/>
                </a:ext>
              </a:extLst>
            </p:cNvPr>
            <p:cNvGrpSpPr/>
            <p:nvPr/>
          </p:nvGrpSpPr>
          <p:grpSpPr>
            <a:xfrm>
              <a:off x="506809" y="4220053"/>
              <a:ext cx="3162436" cy="342418"/>
              <a:chOff x="506809" y="4061077"/>
              <a:chExt cx="3162436" cy="342418"/>
            </a:xfrm>
          </p:grpSpPr>
          <p:sp>
            <p:nvSpPr>
              <p:cNvPr id="16" name="Rectangle 15">
                <a:extLst>
                  <a:ext uri="{FF2B5EF4-FFF2-40B4-BE49-F238E27FC236}">
                    <a16:creationId xmlns:a16="http://schemas.microsoft.com/office/drawing/2014/main" id="{44606A3E-9FD1-3744-B5A8-757528D648D0}"/>
                  </a:ext>
                </a:extLst>
              </p:cNvPr>
              <p:cNvSpPr/>
              <p:nvPr/>
            </p:nvSpPr>
            <p:spPr bwMode="auto">
              <a:xfrm>
                <a:off x="1830786" y="4061077"/>
                <a:ext cx="1838459" cy="3236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7CA1C11B-2CD8-42D1-BF51-2DED06015BD5}"/>
                  </a:ext>
                </a:extLst>
              </p:cNvPr>
              <p:cNvSpPr/>
              <p:nvPr/>
            </p:nvSpPr>
            <p:spPr bwMode="auto">
              <a:xfrm>
                <a:off x="506809" y="4091422"/>
                <a:ext cx="1247967" cy="312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prstClr val="black"/>
                    </a:solidFill>
                    <a:latin typeface="Segoe UI"/>
                    <a:ea typeface="Segoe UI" pitchFamily="34" charset="0"/>
                    <a:cs typeface="Segoe UI Semibold" panose="020B0702040204020203" pitchFamily="34" charset="0"/>
                  </a:rPr>
                  <a:t>Year of make</a:t>
                </a:r>
              </a:p>
            </p:txBody>
          </p:sp>
        </p:grpSp>
        <p:grpSp>
          <p:nvGrpSpPr>
            <p:cNvPr id="24" name="Group 23">
              <a:extLst>
                <a:ext uri="{FF2B5EF4-FFF2-40B4-BE49-F238E27FC236}">
                  <a16:creationId xmlns:a16="http://schemas.microsoft.com/office/drawing/2014/main" id="{6C53B2A9-CDB7-499F-8DD9-AB95AA342B45}"/>
                </a:ext>
              </a:extLst>
            </p:cNvPr>
            <p:cNvGrpSpPr/>
            <p:nvPr/>
          </p:nvGrpSpPr>
          <p:grpSpPr>
            <a:xfrm>
              <a:off x="506809" y="2763355"/>
              <a:ext cx="4755397" cy="347255"/>
              <a:chOff x="506809" y="4546624"/>
              <a:chExt cx="4755397" cy="347255"/>
            </a:xfrm>
          </p:grpSpPr>
          <p:sp>
            <p:nvSpPr>
              <p:cNvPr id="17" name="Rectangle 16">
                <a:extLst>
                  <a:ext uri="{FF2B5EF4-FFF2-40B4-BE49-F238E27FC236}">
                    <a16:creationId xmlns:a16="http://schemas.microsoft.com/office/drawing/2014/main" id="{6CB6C722-B9BC-9547-BB1F-B16C09F13D0F}"/>
                  </a:ext>
                </a:extLst>
              </p:cNvPr>
              <p:cNvSpPr/>
              <p:nvPr/>
            </p:nvSpPr>
            <p:spPr bwMode="auto">
              <a:xfrm>
                <a:off x="1830786" y="4546624"/>
                <a:ext cx="3431420" cy="3236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Rectangle 65">
                <a:extLst>
                  <a:ext uri="{FF2B5EF4-FFF2-40B4-BE49-F238E27FC236}">
                    <a16:creationId xmlns:a16="http://schemas.microsoft.com/office/drawing/2014/main" id="{D76F6002-7F4A-4128-94DE-8580CBE330DF}"/>
                  </a:ext>
                </a:extLst>
              </p:cNvPr>
              <p:cNvSpPr/>
              <p:nvPr/>
            </p:nvSpPr>
            <p:spPr bwMode="auto">
              <a:xfrm>
                <a:off x="506809" y="4581806"/>
                <a:ext cx="1247967" cy="312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r" defTabSz="932293" fontAlgn="base">
                  <a:spcBef>
                    <a:spcPct val="0"/>
                  </a:spcBef>
                  <a:defRPr/>
                </a:pPr>
                <a:r>
                  <a:rPr lang="en-US" sz="1400" dirty="0">
                    <a:solidFill>
                      <a:prstClr val="black"/>
                    </a:solidFill>
                    <a:latin typeface="Segoe UI"/>
                    <a:ea typeface="Segoe UI" pitchFamily="34" charset="0"/>
                    <a:cs typeface="Segoe UI Semibold" panose="020B0702040204020203" pitchFamily="34" charset="0"/>
                  </a:rPr>
                  <a:t>Regulations</a:t>
                </a:r>
              </a:p>
            </p:txBody>
          </p:sp>
        </p:grpSp>
        <p:grpSp>
          <p:nvGrpSpPr>
            <p:cNvPr id="78" name="Group 77">
              <a:extLst>
                <a:ext uri="{FF2B5EF4-FFF2-40B4-BE49-F238E27FC236}">
                  <a16:creationId xmlns:a16="http://schemas.microsoft.com/office/drawing/2014/main" id="{1EE67698-9E17-47E3-96C7-74BC148B0723}"/>
                </a:ext>
              </a:extLst>
            </p:cNvPr>
            <p:cNvGrpSpPr/>
            <p:nvPr/>
          </p:nvGrpSpPr>
          <p:grpSpPr>
            <a:xfrm>
              <a:off x="1678964" y="4803112"/>
              <a:ext cx="3729224" cy="152601"/>
              <a:chOff x="1678964" y="5129683"/>
              <a:chExt cx="3729224" cy="228600"/>
            </a:xfrm>
          </p:grpSpPr>
          <p:cxnSp>
            <p:nvCxnSpPr>
              <p:cNvPr id="18" name="Straight Connector 17">
                <a:extLst>
                  <a:ext uri="{FF2B5EF4-FFF2-40B4-BE49-F238E27FC236}">
                    <a16:creationId xmlns:a16="http://schemas.microsoft.com/office/drawing/2014/main" id="{BBBC35F0-B517-4C9F-A881-495AD75F324F}"/>
                  </a:ext>
                </a:extLst>
              </p:cNvPr>
              <p:cNvCxnSpPr>
                <a:cxnSpLocks/>
              </p:cNvCxnSpPr>
              <p:nvPr/>
            </p:nvCxnSpPr>
            <p:spPr>
              <a:xfrm>
                <a:off x="1678964" y="5243983"/>
                <a:ext cx="3729224"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92FE89-6863-4BEF-8DE7-49D5B5A02659}"/>
                  </a:ext>
                </a:extLst>
              </p:cNvPr>
              <p:cNvCxnSpPr/>
              <p:nvPr/>
            </p:nvCxnSpPr>
            <p:spPr>
              <a:xfrm>
                <a:off x="1678964" y="5129683"/>
                <a:ext cx="0" cy="2286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66E3A1-5709-4806-A811-6FD431CE9FE1}"/>
                  </a:ext>
                </a:extLst>
              </p:cNvPr>
              <p:cNvCxnSpPr/>
              <p:nvPr/>
            </p:nvCxnSpPr>
            <p:spPr>
              <a:xfrm>
                <a:off x="5408188" y="5129683"/>
                <a:ext cx="0" cy="2286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7332AAA-95E8-492B-8A27-2CC74E677F48}"/>
                  </a:ext>
                </a:extLst>
              </p:cNvPr>
              <p:cNvCxnSpPr/>
              <p:nvPr/>
            </p:nvCxnSpPr>
            <p:spPr>
              <a:xfrm>
                <a:off x="3543576" y="5129683"/>
                <a:ext cx="0" cy="22860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90D446A-07D7-441A-82BA-019B4F43BA33}"/>
                  </a:ext>
                </a:extLst>
              </p:cNvPr>
              <p:cNvCxnSpPr/>
              <p:nvPr/>
            </p:nvCxnSpPr>
            <p:spPr>
              <a:xfrm>
                <a:off x="2611270" y="5149520"/>
                <a:ext cx="0" cy="18892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2E0D493-93D3-4C9F-85BD-43E72AD379D0}"/>
                  </a:ext>
                </a:extLst>
              </p:cNvPr>
              <p:cNvCxnSpPr/>
              <p:nvPr/>
            </p:nvCxnSpPr>
            <p:spPr>
              <a:xfrm>
                <a:off x="4475882" y="5149520"/>
                <a:ext cx="0" cy="18892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45" name="Rectangle 44">
            <a:extLst>
              <a:ext uri="{FF2B5EF4-FFF2-40B4-BE49-F238E27FC236}">
                <a16:creationId xmlns:a16="http://schemas.microsoft.com/office/drawing/2014/main" id="{2522E483-CAC3-5346-BF70-11E8C7D2F1D6}"/>
              </a:ext>
            </a:extLst>
          </p:cNvPr>
          <p:cNvSpPr/>
          <p:nvPr/>
        </p:nvSpPr>
        <p:spPr bwMode="auto">
          <a:xfrm>
            <a:off x="4017942" y="1760915"/>
            <a:ext cx="1146947" cy="211209"/>
          </a:xfrm>
          <a:prstGeom prst="rect">
            <a:avLst/>
          </a:prstGeom>
          <a:solidFill>
            <a:schemeClr val="accent1"/>
          </a:solid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spAutoFit/>
          </a:bodyPr>
          <a:lstStyle/>
          <a:p>
            <a:pPr defTabSz="932293" fontAlgn="base">
              <a:spcBef>
                <a:spcPct val="0"/>
              </a:spcBef>
              <a:spcAft>
                <a:spcPct val="0"/>
              </a:spcAft>
              <a:defRPr/>
            </a:pPr>
            <a:r>
              <a:rPr lang="en-US" sz="1372" dirty="0">
                <a:solidFill>
                  <a:schemeClr val="tx1"/>
                </a:solidFill>
                <a:latin typeface="Segoe UI Semibold"/>
                <a:ea typeface="Segoe UI" pitchFamily="34" charset="0"/>
                <a:cs typeface="Segoe UI" pitchFamily="34" charset="0"/>
              </a:rPr>
              <a:t>95%</a:t>
            </a:r>
          </a:p>
        </p:txBody>
      </p:sp>
      <p:sp>
        <p:nvSpPr>
          <p:cNvPr id="46" name="Rectangle 45">
            <a:extLst>
              <a:ext uri="{FF2B5EF4-FFF2-40B4-BE49-F238E27FC236}">
                <a16:creationId xmlns:a16="http://schemas.microsoft.com/office/drawing/2014/main" id="{816BE22D-0BAE-0747-B734-0496F80C9363}"/>
              </a:ext>
            </a:extLst>
          </p:cNvPr>
          <p:cNvSpPr/>
          <p:nvPr/>
        </p:nvSpPr>
        <p:spPr bwMode="auto">
          <a:xfrm>
            <a:off x="4510889" y="1760642"/>
            <a:ext cx="1148114" cy="211209"/>
          </a:xfrm>
          <a:prstGeom prst="rect">
            <a:avLst/>
          </a:prstGeom>
          <a:no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spAutoFit/>
          </a:bodyPr>
          <a:lstStyle/>
          <a:p>
            <a:pPr defTabSz="932293" fontAlgn="base">
              <a:spcBef>
                <a:spcPct val="0"/>
              </a:spcBef>
              <a:spcAft>
                <a:spcPct val="0"/>
              </a:spcAft>
              <a:defRPr/>
            </a:pPr>
            <a:r>
              <a:rPr lang="en-US" sz="1372" dirty="0">
                <a:solidFill>
                  <a:schemeClr val="tx1"/>
                </a:solidFill>
                <a:latin typeface="Segoe UI Semibold"/>
                <a:ea typeface="Segoe UI" pitchFamily="34" charset="0"/>
                <a:cs typeface="Segoe UI" pitchFamily="34" charset="0"/>
              </a:rPr>
              <a:t>model</a:t>
            </a:r>
          </a:p>
        </p:txBody>
      </p:sp>
      <p:sp>
        <p:nvSpPr>
          <p:cNvPr id="2" name="Title 1">
            <a:extLst>
              <a:ext uri="{FF2B5EF4-FFF2-40B4-BE49-F238E27FC236}">
                <a16:creationId xmlns:a16="http://schemas.microsoft.com/office/drawing/2014/main" id="{578A81E7-9825-4BA3-87D3-030B9AF85035}"/>
              </a:ext>
            </a:extLst>
          </p:cNvPr>
          <p:cNvSpPr>
            <a:spLocks noGrp="1"/>
          </p:cNvSpPr>
          <p:nvPr>
            <p:ph type="title"/>
          </p:nvPr>
        </p:nvSpPr>
        <p:spPr>
          <a:xfrm>
            <a:off x="427204" y="431241"/>
            <a:ext cx="11474412" cy="757914"/>
          </a:xfrm>
        </p:spPr>
        <p:txBody>
          <a:bodyPr/>
          <a:lstStyle/>
          <a:p>
            <a:pPr algn="ctr"/>
            <a:r>
              <a:rPr lang="en-US" dirty="0"/>
              <a:t>Understand the inner workings of ML by analyzing feature importance </a:t>
            </a:r>
          </a:p>
        </p:txBody>
      </p:sp>
      <p:sp>
        <p:nvSpPr>
          <p:cNvPr id="49" name="Rectangle 48">
            <a:extLst>
              <a:ext uri="{FF2B5EF4-FFF2-40B4-BE49-F238E27FC236}">
                <a16:creationId xmlns:a16="http://schemas.microsoft.com/office/drawing/2014/main" id="{DBA7EC58-ACDB-B246-B73C-09B60CADC271}"/>
              </a:ext>
            </a:extLst>
          </p:cNvPr>
          <p:cNvSpPr/>
          <p:nvPr/>
        </p:nvSpPr>
        <p:spPr bwMode="auto">
          <a:xfrm>
            <a:off x="10142533" y="1761190"/>
            <a:ext cx="1257734" cy="211209"/>
          </a:xfrm>
          <a:prstGeom prst="rect">
            <a:avLst/>
          </a:prstGeom>
          <a:no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spAutoFit/>
          </a:bodyPr>
          <a:lstStyle/>
          <a:p>
            <a:pPr defTabSz="932293" fontAlgn="base">
              <a:spcBef>
                <a:spcPct val="0"/>
              </a:spcBef>
              <a:spcAft>
                <a:spcPct val="0"/>
              </a:spcAft>
              <a:defRPr/>
            </a:pPr>
            <a:r>
              <a:rPr lang="en-US" sz="1372" dirty="0">
                <a:solidFill>
                  <a:schemeClr val="bg1"/>
                </a:solidFill>
                <a:latin typeface="Segoe UI Semibold"/>
                <a:ea typeface="Segoe UI" pitchFamily="34" charset="0"/>
                <a:cs typeface="Segoe UI" pitchFamily="34" charset="0"/>
              </a:rPr>
              <a:t>70%</a:t>
            </a:r>
          </a:p>
        </p:txBody>
      </p:sp>
      <p:sp>
        <p:nvSpPr>
          <p:cNvPr id="50" name="Rectangle 49">
            <a:extLst>
              <a:ext uri="{FF2B5EF4-FFF2-40B4-BE49-F238E27FC236}">
                <a16:creationId xmlns:a16="http://schemas.microsoft.com/office/drawing/2014/main" id="{688D9B25-634C-0845-B625-8E3749910BDA}"/>
              </a:ext>
            </a:extLst>
          </p:cNvPr>
          <p:cNvSpPr/>
          <p:nvPr/>
        </p:nvSpPr>
        <p:spPr bwMode="auto">
          <a:xfrm>
            <a:off x="10733047" y="1760642"/>
            <a:ext cx="1148114" cy="211209"/>
          </a:xfrm>
          <a:prstGeom prst="rect">
            <a:avLst/>
          </a:prstGeom>
          <a:noFill/>
          <a:ln w="222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spAutoFit/>
          </a:bodyPr>
          <a:lstStyle/>
          <a:p>
            <a:pPr defTabSz="932293" fontAlgn="base">
              <a:spcBef>
                <a:spcPct val="0"/>
              </a:spcBef>
              <a:spcAft>
                <a:spcPct val="0"/>
              </a:spcAft>
              <a:defRPr/>
            </a:pPr>
            <a:r>
              <a:rPr lang="en-US" sz="1372" dirty="0">
                <a:solidFill>
                  <a:schemeClr val="bg1"/>
                </a:solidFill>
                <a:latin typeface="Segoe UI Semibold"/>
                <a:ea typeface="Segoe UI" pitchFamily="34" charset="0"/>
                <a:cs typeface="Segoe UI" pitchFamily="34" charset="0"/>
              </a:rPr>
              <a:t>model</a:t>
            </a:r>
          </a:p>
        </p:txBody>
      </p:sp>
      <p:sp>
        <p:nvSpPr>
          <p:cNvPr id="3" name="Rectangle 2">
            <a:extLst>
              <a:ext uri="{FF2B5EF4-FFF2-40B4-BE49-F238E27FC236}">
                <a16:creationId xmlns:a16="http://schemas.microsoft.com/office/drawing/2014/main" id="{F4BDAABE-25C4-4FCF-ABD7-49EE5BA23768}"/>
              </a:ext>
            </a:extLst>
          </p:cNvPr>
          <p:cNvSpPr/>
          <p:nvPr/>
        </p:nvSpPr>
        <p:spPr>
          <a:xfrm>
            <a:off x="427207" y="5538078"/>
            <a:ext cx="9910787" cy="374793"/>
          </a:xfrm>
          <a:prstGeom prst="rect">
            <a:avLst/>
          </a:prstGeom>
        </p:spPr>
        <p:txBody>
          <a:bodyPr wrap="square" lIns="0">
            <a:spAutoFit/>
          </a:bodyPr>
          <a:lstStyle/>
          <a:p>
            <a:pPr defTabSz="914225">
              <a:spcAft>
                <a:spcPts val="600"/>
              </a:spcAft>
              <a:defRPr/>
            </a:pPr>
            <a:r>
              <a:rPr lang="en-US" dirty="0">
                <a:gradFill>
                  <a:gsLst>
                    <a:gs pos="2917">
                      <a:prstClr val="black"/>
                    </a:gs>
                    <a:gs pos="30000">
                      <a:prstClr val="black"/>
                    </a:gs>
                  </a:gsLst>
                  <a:lin ang="5400000" scaled="0"/>
                </a:gradFill>
                <a:latin typeface="Segoe UI"/>
              </a:rPr>
              <a:t>Enable model explain-ability for every automated ML iteration, not just the optimal model</a:t>
            </a:r>
          </a:p>
        </p:txBody>
      </p:sp>
    </p:spTree>
    <p:extLst>
      <p:ext uri="{BB962C8B-B14F-4D97-AF65-F5344CB8AC3E}">
        <p14:creationId xmlns:p14="http://schemas.microsoft.com/office/powerpoint/2010/main" val="3301998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8AD2ABB-1A34-2D4F-B02D-4D3702F040B8}"/>
              </a:ext>
            </a:extLst>
          </p:cNvPr>
          <p:cNvSpPr txBox="1">
            <a:spLocks/>
          </p:cNvSpPr>
          <p:nvPr/>
        </p:nvSpPr>
        <p:spPr>
          <a:xfrm>
            <a:off x="1593671" y="3586942"/>
            <a:ext cx="9004658" cy="828148"/>
          </a:xfrm>
          <a:prstGeom prst="rect">
            <a:avLst/>
          </a:prstGeom>
          <a:noFill/>
        </p:spPr>
        <p:txBody>
          <a:bodyPr vert="horz" wrap="square" lIns="0" tIns="0" rIns="0" bIns="0" rtlCol="0" anchor="ctr" anchorCtr="0">
            <a:noAutofit/>
          </a:bodyPr>
          <a:lstStyle>
            <a:lvl1pPr algn="l" defTabSz="932742" rtl="0" eaLnBrk="1" latinLnBrk="0" hangingPunct="1">
              <a:lnSpc>
                <a:spcPct val="90000"/>
              </a:lnSpc>
              <a:spcBef>
                <a:spcPct val="0"/>
              </a:spcBef>
              <a:buNone/>
              <a:defRPr lang="en-US" sz="5400" b="0" kern="1200" cap="none" spc="-150" baseline="0" dirty="0">
                <a:ln w="3175">
                  <a:noFill/>
                </a:ln>
                <a:solidFill>
                  <a:schemeClr val="tx1"/>
                </a:solidFill>
                <a:effectLst/>
                <a:latin typeface="+mj-lt"/>
                <a:ea typeface="+mn-ea"/>
                <a:cs typeface="Segoe UI" pitchFamily="34" charset="0"/>
              </a:defRPr>
            </a:lvl1pPr>
          </a:lstStyle>
          <a:p>
            <a:pPr algn="ctr"/>
            <a:r>
              <a:rPr lang="en-US" sz="5294" dirty="0"/>
              <a:t>Managed compute</a:t>
            </a:r>
          </a:p>
        </p:txBody>
      </p:sp>
      <p:grpSp>
        <p:nvGrpSpPr>
          <p:cNvPr id="7" name="Group 8">
            <a:extLst>
              <a:ext uri="{FF2B5EF4-FFF2-40B4-BE49-F238E27FC236}">
                <a16:creationId xmlns:a16="http://schemas.microsoft.com/office/drawing/2014/main" id="{58F1277D-315C-084C-9912-4157B0AB37D8}"/>
              </a:ext>
            </a:extLst>
          </p:cNvPr>
          <p:cNvGrpSpPr>
            <a:grpSpLocks noChangeAspect="1"/>
          </p:cNvGrpSpPr>
          <p:nvPr/>
        </p:nvGrpSpPr>
        <p:grpSpPr bwMode="auto">
          <a:xfrm>
            <a:off x="5410902" y="2315714"/>
            <a:ext cx="1370197" cy="1113286"/>
            <a:chOff x="5458" y="3157"/>
            <a:chExt cx="304" cy="247"/>
          </a:xfrm>
          <a:solidFill>
            <a:schemeClr val="bg2"/>
          </a:solidFill>
        </p:grpSpPr>
        <p:sp>
          <p:nvSpPr>
            <p:cNvPr id="8" name="Freeform 9">
              <a:extLst>
                <a:ext uri="{FF2B5EF4-FFF2-40B4-BE49-F238E27FC236}">
                  <a16:creationId xmlns:a16="http://schemas.microsoft.com/office/drawing/2014/main" id="{6384D536-AF3A-5049-9F2C-280C4E2C56D3}"/>
                </a:ext>
              </a:extLst>
            </p:cNvPr>
            <p:cNvSpPr>
              <a:spLocks noEditPoints="1"/>
            </p:cNvSpPr>
            <p:nvPr/>
          </p:nvSpPr>
          <p:spPr bwMode="auto">
            <a:xfrm>
              <a:off x="5521" y="3157"/>
              <a:ext cx="241" cy="247"/>
            </a:xfrm>
            <a:custGeom>
              <a:avLst/>
              <a:gdLst>
                <a:gd name="T0" fmla="*/ 35 w 334"/>
                <a:gd name="T1" fmla="*/ 160 h 341"/>
                <a:gd name="T2" fmla="*/ 35 w 334"/>
                <a:gd name="T3" fmla="*/ 61 h 341"/>
                <a:gd name="T4" fmla="*/ 60 w 334"/>
                <a:gd name="T5" fmla="*/ 36 h 341"/>
                <a:gd name="T6" fmla="*/ 266 w 334"/>
                <a:gd name="T7" fmla="*/ 36 h 341"/>
                <a:gd name="T8" fmla="*/ 291 w 334"/>
                <a:gd name="T9" fmla="*/ 61 h 341"/>
                <a:gd name="T10" fmla="*/ 291 w 334"/>
                <a:gd name="T11" fmla="*/ 273 h 341"/>
                <a:gd name="T12" fmla="*/ 266 w 334"/>
                <a:gd name="T13" fmla="*/ 298 h 341"/>
                <a:gd name="T14" fmla="*/ 266 w 334"/>
                <a:gd name="T15" fmla="*/ 298 h 341"/>
                <a:gd name="T16" fmla="*/ 84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5 w 334"/>
                <a:gd name="T35" fmla="*/ 0 h 341"/>
                <a:gd name="T36" fmla="*/ 255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5 w 334"/>
                <a:gd name="T59" fmla="*/ 78 h 341"/>
                <a:gd name="T60" fmla="*/ 0 w 334"/>
                <a:gd name="T61" fmla="*/ 78 h 341"/>
                <a:gd name="T62" fmla="*/ 35 w 334"/>
                <a:gd name="T63" fmla="*/ 121 h 341"/>
                <a:gd name="T64" fmla="*/ 0 w 334"/>
                <a:gd name="T65" fmla="*/ 121 h 341"/>
                <a:gd name="T66" fmla="*/ 35 w 334"/>
                <a:gd name="T67" fmla="*/ 163 h 341"/>
                <a:gd name="T68" fmla="*/ 0 w 334"/>
                <a:gd name="T69" fmla="*/ 163 h 341"/>
                <a:gd name="T70" fmla="*/ 121 w 334"/>
                <a:gd name="T71" fmla="*/ 298 h 341"/>
                <a:gd name="T72" fmla="*/ 121 w 334"/>
                <a:gd name="T73" fmla="*/ 341 h 341"/>
                <a:gd name="T74" fmla="*/ 163 w 334"/>
                <a:gd name="T75" fmla="*/ 341 h 341"/>
                <a:gd name="T76" fmla="*/ 163 w 334"/>
                <a:gd name="T77" fmla="*/ 298 h 341"/>
                <a:gd name="T78" fmla="*/ 206 w 334"/>
                <a:gd name="T79" fmla="*/ 298 h 341"/>
                <a:gd name="T80" fmla="*/ 206 w 334"/>
                <a:gd name="T81" fmla="*/ 341 h 341"/>
                <a:gd name="T82" fmla="*/ 255 w 334"/>
                <a:gd name="T83" fmla="*/ 298 h 341"/>
                <a:gd name="T84" fmla="*/ 255 w 334"/>
                <a:gd name="T8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341">
                  <a:moveTo>
                    <a:pt x="35" y="160"/>
                  </a:moveTo>
                  <a:cubicBezTo>
                    <a:pt x="35" y="65"/>
                    <a:pt x="35" y="61"/>
                    <a:pt x="35" y="61"/>
                  </a:cubicBezTo>
                  <a:cubicBezTo>
                    <a:pt x="35" y="45"/>
                    <a:pt x="48" y="36"/>
                    <a:pt x="60" y="36"/>
                  </a:cubicBezTo>
                  <a:cubicBezTo>
                    <a:pt x="266" y="36"/>
                    <a:pt x="266" y="36"/>
                    <a:pt x="266" y="36"/>
                  </a:cubicBezTo>
                  <a:cubicBezTo>
                    <a:pt x="282" y="36"/>
                    <a:pt x="291" y="45"/>
                    <a:pt x="291" y="61"/>
                  </a:cubicBezTo>
                  <a:cubicBezTo>
                    <a:pt x="291" y="273"/>
                    <a:pt x="291" y="273"/>
                    <a:pt x="291" y="273"/>
                  </a:cubicBezTo>
                  <a:cubicBezTo>
                    <a:pt x="291" y="286"/>
                    <a:pt x="282" y="298"/>
                    <a:pt x="266" y="298"/>
                  </a:cubicBezTo>
                  <a:cubicBezTo>
                    <a:pt x="266" y="298"/>
                    <a:pt x="266" y="298"/>
                    <a:pt x="266" y="298"/>
                  </a:cubicBezTo>
                  <a:cubicBezTo>
                    <a:pt x="161" y="298"/>
                    <a:pt x="110" y="298"/>
                    <a:pt x="84" y="298"/>
                  </a:cubicBezTo>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5" y="0"/>
                  </a:moveTo>
                  <a:cubicBezTo>
                    <a:pt x="255" y="36"/>
                    <a:pt x="255" y="36"/>
                    <a:pt x="255"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5" y="78"/>
                  </a:moveTo>
                  <a:cubicBezTo>
                    <a:pt x="0" y="78"/>
                    <a:pt x="0" y="78"/>
                    <a:pt x="0" y="78"/>
                  </a:cubicBezTo>
                  <a:moveTo>
                    <a:pt x="35" y="121"/>
                  </a:moveTo>
                  <a:cubicBezTo>
                    <a:pt x="0" y="121"/>
                    <a:pt x="0" y="121"/>
                    <a:pt x="0" y="121"/>
                  </a:cubicBezTo>
                  <a:moveTo>
                    <a:pt x="35" y="163"/>
                  </a:moveTo>
                  <a:cubicBezTo>
                    <a:pt x="0" y="163"/>
                    <a:pt x="0" y="163"/>
                    <a:pt x="0" y="163"/>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5" y="298"/>
                  </a:moveTo>
                  <a:cubicBezTo>
                    <a:pt x="255" y="341"/>
                    <a:pt x="255" y="341"/>
                    <a:pt x="255" y="341"/>
                  </a:cubicBezTo>
                </a:path>
              </a:pathLst>
            </a:custGeom>
            <a:grpFill/>
            <a:ln w="19050" cap="flat">
              <a:solidFill>
                <a:schemeClr val="tx1"/>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601">
                <a:gradFill>
                  <a:gsLst>
                    <a:gs pos="0">
                      <a:srgbClr val="505050"/>
                    </a:gs>
                    <a:gs pos="100000">
                      <a:srgbClr val="505050"/>
                    </a:gs>
                  </a:gsLst>
                  <a:lin ang="5400000" scaled="1"/>
                </a:gradFill>
                <a:latin typeface="Segoe UI Semilight"/>
              </a:endParaRPr>
            </a:p>
          </p:txBody>
        </p:sp>
        <p:sp>
          <p:nvSpPr>
            <p:cNvPr id="9" name="Freeform 10">
              <a:extLst>
                <a:ext uri="{FF2B5EF4-FFF2-40B4-BE49-F238E27FC236}">
                  <a16:creationId xmlns:a16="http://schemas.microsoft.com/office/drawing/2014/main" id="{C27C9E8C-CD12-D04D-A90C-F9906851A51F}"/>
                </a:ext>
              </a:extLst>
            </p:cNvPr>
            <p:cNvSpPr>
              <a:spLocks noEditPoints="1"/>
            </p:cNvSpPr>
            <p:nvPr/>
          </p:nvSpPr>
          <p:spPr bwMode="auto">
            <a:xfrm>
              <a:off x="5458" y="3262"/>
              <a:ext cx="138" cy="141"/>
            </a:xfrm>
            <a:custGeom>
              <a:avLst/>
              <a:gdLst>
                <a:gd name="T0" fmla="*/ 153 w 191"/>
                <a:gd name="T1" fmla="*/ 171 h 195"/>
                <a:gd name="T2" fmla="*/ 35 w 191"/>
                <a:gd name="T3" fmla="*/ 171 h 195"/>
                <a:gd name="T4" fmla="*/ 21 w 191"/>
                <a:gd name="T5" fmla="*/ 156 h 195"/>
                <a:gd name="T6" fmla="*/ 21 w 191"/>
                <a:gd name="T7" fmla="*/ 35 h 195"/>
                <a:gd name="T8" fmla="*/ 35 w 191"/>
                <a:gd name="T9" fmla="*/ 20 h 195"/>
                <a:gd name="T10" fmla="*/ 153 w 191"/>
                <a:gd name="T11" fmla="*/ 20 h 195"/>
                <a:gd name="T12" fmla="*/ 167 w 191"/>
                <a:gd name="T13" fmla="*/ 35 h 195"/>
                <a:gd name="T14" fmla="*/ 167 w 191"/>
                <a:gd name="T15" fmla="*/ 156 h 195"/>
                <a:gd name="T16" fmla="*/ 153 w 191"/>
                <a:gd name="T17" fmla="*/ 171 h 195"/>
                <a:gd name="T18" fmla="*/ 45 w 191"/>
                <a:gd name="T19" fmla="*/ 20 h 195"/>
                <a:gd name="T20" fmla="*/ 45 w 191"/>
                <a:gd name="T21" fmla="*/ 0 h 195"/>
                <a:gd name="T22" fmla="*/ 69 w 191"/>
                <a:gd name="T23" fmla="*/ 20 h 195"/>
                <a:gd name="T24" fmla="*/ 69 w 191"/>
                <a:gd name="T25" fmla="*/ 0 h 195"/>
                <a:gd name="T26" fmla="*/ 94 w 191"/>
                <a:gd name="T27" fmla="*/ 0 h 195"/>
                <a:gd name="T28" fmla="*/ 94 w 191"/>
                <a:gd name="T29" fmla="*/ 20 h 195"/>
                <a:gd name="T30" fmla="*/ 118 w 191"/>
                <a:gd name="T31" fmla="*/ 0 h 195"/>
                <a:gd name="T32" fmla="*/ 118 w 191"/>
                <a:gd name="T33" fmla="*/ 20 h 195"/>
                <a:gd name="T34" fmla="*/ 146 w 191"/>
                <a:gd name="T35" fmla="*/ 0 h 195"/>
                <a:gd name="T36" fmla="*/ 146 w 191"/>
                <a:gd name="T37" fmla="*/ 20 h 195"/>
                <a:gd name="T38" fmla="*/ 191 w 191"/>
                <a:gd name="T39" fmla="*/ 45 h 195"/>
                <a:gd name="T40" fmla="*/ 167 w 191"/>
                <a:gd name="T41" fmla="*/ 45 h 195"/>
                <a:gd name="T42" fmla="*/ 191 w 191"/>
                <a:gd name="T43" fmla="*/ 69 h 195"/>
                <a:gd name="T44" fmla="*/ 167 w 191"/>
                <a:gd name="T45" fmla="*/ 69 h 195"/>
                <a:gd name="T46" fmla="*/ 191 w 191"/>
                <a:gd name="T47" fmla="*/ 93 h 195"/>
                <a:gd name="T48" fmla="*/ 167 w 191"/>
                <a:gd name="T49" fmla="*/ 93 h 195"/>
                <a:gd name="T50" fmla="*/ 191 w 191"/>
                <a:gd name="T51" fmla="*/ 122 h 195"/>
                <a:gd name="T52" fmla="*/ 167 w 191"/>
                <a:gd name="T53" fmla="*/ 122 h 195"/>
                <a:gd name="T54" fmla="*/ 191 w 191"/>
                <a:gd name="T55" fmla="*/ 146 h 195"/>
                <a:gd name="T56" fmla="*/ 167 w 191"/>
                <a:gd name="T57" fmla="*/ 146 h 195"/>
                <a:gd name="T58" fmla="*/ 21 w 191"/>
                <a:gd name="T59" fmla="*/ 45 h 195"/>
                <a:gd name="T60" fmla="*/ 0 w 191"/>
                <a:gd name="T61" fmla="*/ 45 h 195"/>
                <a:gd name="T62" fmla="*/ 21 w 191"/>
                <a:gd name="T63" fmla="*/ 69 h 195"/>
                <a:gd name="T64" fmla="*/ 0 w 191"/>
                <a:gd name="T65" fmla="*/ 69 h 195"/>
                <a:gd name="T66" fmla="*/ 21 w 191"/>
                <a:gd name="T67" fmla="*/ 93 h 195"/>
                <a:gd name="T68" fmla="*/ 0 w 191"/>
                <a:gd name="T69" fmla="*/ 93 h 195"/>
                <a:gd name="T70" fmla="*/ 21 w 191"/>
                <a:gd name="T71" fmla="*/ 122 h 195"/>
                <a:gd name="T72" fmla="*/ 0 w 191"/>
                <a:gd name="T73" fmla="*/ 122 h 195"/>
                <a:gd name="T74" fmla="*/ 21 w 191"/>
                <a:gd name="T75" fmla="*/ 146 h 195"/>
                <a:gd name="T76" fmla="*/ 0 w 191"/>
                <a:gd name="T77" fmla="*/ 146 h 195"/>
                <a:gd name="T78" fmla="*/ 45 w 191"/>
                <a:gd name="T79" fmla="*/ 171 h 195"/>
                <a:gd name="T80" fmla="*/ 45 w 191"/>
                <a:gd name="T81" fmla="*/ 195 h 195"/>
                <a:gd name="T82" fmla="*/ 69 w 191"/>
                <a:gd name="T83" fmla="*/ 171 h 195"/>
                <a:gd name="T84" fmla="*/ 69 w 191"/>
                <a:gd name="T85" fmla="*/ 195 h 195"/>
                <a:gd name="T86" fmla="*/ 94 w 191"/>
                <a:gd name="T87" fmla="*/ 195 h 195"/>
                <a:gd name="T88" fmla="*/ 94 w 191"/>
                <a:gd name="T89" fmla="*/ 171 h 195"/>
                <a:gd name="T90" fmla="*/ 118 w 191"/>
                <a:gd name="T91" fmla="*/ 171 h 195"/>
                <a:gd name="T92" fmla="*/ 118 w 191"/>
                <a:gd name="T93" fmla="*/ 195 h 195"/>
                <a:gd name="T94" fmla="*/ 146 w 191"/>
                <a:gd name="T95" fmla="*/ 171 h 195"/>
                <a:gd name="T96" fmla="*/ 146 w 191"/>
                <a:gd name="T9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195">
                  <a:moveTo>
                    <a:pt x="153" y="171"/>
                  </a:moveTo>
                  <a:cubicBezTo>
                    <a:pt x="35" y="171"/>
                    <a:pt x="35" y="171"/>
                    <a:pt x="35" y="171"/>
                  </a:cubicBezTo>
                  <a:cubicBezTo>
                    <a:pt x="28" y="171"/>
                    <a:pt x="21" y="163"/>
                    <a:pt x="21" y="156"/>
                  </a:cubicBezTo>
                  <a:cubicBezTo>
                    <a:pt x="21" y="35"/>
                    <a:pt x="21" y="35"/>
                    <a:pt x="21" y="35"/>
                  </a:cubicBezTo>
                  <a:cubicBezTo>
                    <a:pt x="21" y="26"/>
                    <a:pt x="28" y="20"/>
                    <a:pt x="35" y="20"/>
                  </a:cubicBezTo>
                  <a:cubicBezTo>
                    <a:pt x="153" y="20"/>
                    <a:pt x="153" y="20"/>
                    <a:pt x="153" y="20"/>
                  </a:cubicBezTo>
                  <a:cubicBezTo>
                    <a:pt x="162" y="20"/>
                    <a:pt x="167" y="26"/>
                    <a:pt x="167" y="35"/>
                  </a:cubicBezTo>
                  <a:cubicBezTo>
                    <a:pt x="167" y="156"/>
                    <a:pt x="167" y="156"/>
                    <a:pt x="167" y="156"/>
                  </a:cubicBezTo>
                  <a:cubicBezTo>
                    <a:pt x="167" y="163"/>
                    <a:pt x="162" y="171"/>
                    <a:pt x="153" y="171"/>
                  </a:cubicBezTo>
                  <a:close/>
                  <a:moveTo>
                    <a:pt x="45" y="20"/>
                  </a:moveTo>
                  <a:cubicBezTo>
                    <a:pt x="45" y="0"/>
                    <a:pt x="45" y="0"/>
                    <a:pt x="45" y="0"/>
                  </a:cubicBezTo>
                  <a:moveTo>
                    <a:pt x="69" y="20"/>
                  </a:moveTo>
                  <a:cubicBezTo>
                    <a:pt x="69" y="0"/>
                    <a:pt x="69" y="0"/>
                    <a:pt x="69" y="0"/>
                  </a:cubicBezTo>
                  <a:moveTo>
                    <a:pt x="94" y="0"/>
                  </a:moveTo>
                  <a:cubicBezTo>
                    <a:pt x="94" y="20"/>
                    <a:pt x="94" y="20"/>
                    <a:pt x="94" y="20"/>
                  </a:cubicBezTo>
                  <a:moveTo>
                    <a:pt x="118" y="0"/>
                  </a:moveTo>
                  <a:cubicBezTo>
                    <a:pt x="118" y="20"/>
                    <a:pt x="118" y="20"/>
                    <a:pt x="118" y="20"/>
                  </a:cubicBezTo>
                  <a:moveTo>
                    <a:pt x="146" y="0"/>
                  </a:moveTo>
                  <a:cubicBezTo>
                    <a:pt x="146" y="20"/>
                    <a:pt x="146" y="20"/>
                    <a:pt x="146" y="20"/>
                  </a:cubicBezTo>
                  <a:moveTo>
                    <a:pt x="191" y="45"/>
                  </a:moveTo>
                  <a:cubicBezTo>
                    <a:pt x="167" y="45"/>
                    <a:pt x="167" y="45"/>
                    <a:pt x="167" y="45"/>
                  </a:cubicBezTo>
                  <a:moveTo>
                    <a:pt x="191" y="69"/>
                  </a:moveTo>
                  <a:cubicBezTo>
                    <a:pt x="167" y="69"/>
                    <a:pt x="167" y="69"/>
                    <a:pt x="167" y="69"/>
                  </a:cubicBezTo>
                  <a:moveTo>
                    <a:pt x="191" y="93"/>
                  </a:moveTo>
                  <a:cubicBezTo>
                    <a:pt x="167" y="93"/>
                    <a:pt x="167" y="93"/>
                    <a:pt x="167" y="93"/>
                  </a:cubicBezTo>
                  <a:moveTo>
                    <a:pt x="191" y="122"/>
                  </a:moveTo>
                  <a:cubicBezTo>
                    <a:pt x="167" y="122"/>
                    <a:pt x="167" y="122"/>
                    <a:pt x="167" y="122"/>
                  </a:cubicBezTo>
                  <a:moveTo>
                    <a:pt x="191" y="146"/>
                  </a:moveTo>
                  <a:cubicBezTo>
                    <a:pt x="167" y="146"/>
                    <a:pt x="167" y="146"/>
                    <a:pt x="167" y="146"/>
                  </a:cubicBezTo>
                  <a:moveTo>
                    <a:pt x="21" y="45"/>
                  </a:moveTo>
                  <a:cubicBezTo>
                    <a:pt x="0" y="45"/>
                    <a:pt x="0" y="45"/>
                    <a:pt x="0" y="45"/>
                  </a:cubicBezTo>
                  <a:moveTo>
                    <a:pt x="21" y="69"/>
                  </a:moveTo>
                  <a:cubicBezTo>
                    <a:pt x="0" y="69"/>
                    <a:pt x="0" y="69"/>
                    <a:pt x="0" y="69"/>
                  </a:cubicBezTo>
                  <a:moveTo>
                    <a:pt x="21" y="93"/>
                  </a:moveTo>
                  <a:cubicBezTo>
                    <a:pt x="0" y="93"/>
                    <a:pt x="0" y="93"/>
                    <a:pt x="0" y="93"/>
                  </a:cubicBezTo>
                  <a:moveTo>
                    <a:pt x="21" y="122"/>
                  </a:moveTo>
                  <a:cubicBezTo>
                    <a:pt x="0" y="122"/>
                    <a:pt x="0" y="122"/>
                    <a:pt x="0" y="122"/>
                  </a:cubicBezTo>
                  <a:moveTo>
                    <a:pt x="21" y="146"/>
                  </a:moveTo>
                  <a:cubicBezTo>
                    <a:pt x="0" y="146"/>
                    <a:pt x="0" y="146"/>
                    <a:pt x="0" y="146"/>
                  </a:cubicBezTo>
                  <a:moveTo>
                    <a:pt x="45" y="171"/>
                  </a:moveTo>
                  <a:cubicBezTo>
                    <a:pt x="45" y="195"/>
                    <a:pt x="45" y="195"/>
                    <a:pt x="45" y="195"/>
                  </a:cubicBezTo>
                  <a:moveTo>
                    <a:pt x="69" y="171"/>
                  </a:moveTo>
                  <a:cubicBezTo>
                    <a:pt x="69" y="195"/>
                    <a:pt x="69" y="195"/>
                    <a:pt x="69" y="195"/>
                  </a:cubicBezTo>
                  <a:moveTo>
                    <a:pt x="94" y="195"/>
                  </a:moveTo>
                  <a:cubicBezTo>
                    <a:pt x="94" y="171"/>
                    <a:pt x="94" y="171"/>
                    <a:pt x="94" y="171"/>
                  </a:cubicBezTo>
                  <a:moveTo>
                    <a:pt x="118" y="171"/>
                  </a:moveTo>
                  <a:cubicBezTo>
                    <a:pt x="118" y="195"/>
                    <a:pt x="118" y="195"/>
                    <a:pt x="118" y="195"/>
                  </a:cubicBezTo>
                  <a:moveTo>
                    <a:pt x="146" y="171"/>
                  </a:moveTo>
                  <a:cubicBezTo>
                    <a:pt x="146" y="195"/>
                    <a:pt x="146" y="195"/>
                    <a:pt x="146" y="195"/>
                  </a:cubicBezTo>
                </a:path>
              </a:pathLst>
            </a:custGeom>
            <a:grpFill/>
            <a:ln w="19050" cap="flat">
              <a:solidFill>
                <a:schemeClr val="tx1"/>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601">
                <a:gradFill>
                  <a:gsLst>
                    <a:gs pos="0">
                      <a:srgbClr val="505050"/>
                    </a:gs>
                    <a:gs pos="100000">
                      <a:srgbClr val="505050"/>
                    </a:gs>
                  </a:gsLst>
                  <a:lin ang="5400000" scaled="1"/>
                </a:gradFill>
                <a:latin typeface="Segoe UI Semilight"/>
              </a:endParaRPr>
            </a:p>
          </p:txBody>
        </p:sp>
      </p:grpSp>
    </p:spTree>
    <p:extLst>
      <p:ext uri="{BB962C8B-B14F-4D97-AF65-F5344CB8AC3E}">
        <p14:creationId xmlns:p14="http://schemas.microsoft.com/office/powerpoint/2010/main" val="133993196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0B35A8B-92F4-894A-8D28-3E844BFB489C}"/>
              </a:ext>
            </a:extLst>
          </p:cNvPr>
          <p:cNvSpPr>
            <a:spLocks noGrp="1"/>
          </p:cNvSpPr>
          <p:nvPr>
            <p:ph type="title"/>
          </p:nvPr>
        </p:nvSpPr>
        <p:spPr/>
        <p:txBody>
          <a:bodyPr/>
          <a:lstStyle/>
          <a:p>
            <a:r>
              <a:rPr lang="en-US" dirty="0"/>
              <a:t>Distributed training on managed compute</a:t>
            </a:r>
            <a:br>
              <a:rPr lang="en-US" dirty="0"/>
            </a:br>
            <a:endParaRPr lang="en-US" dirty="0"/>
          </a:p>
        </p:txBody>
      </p:sp>
      <p:sp>
        <p:nvSpPr>
          <p:cNvPr id="2" name="Oval 1">
            <a:extLst>
              <a:ext uri="{FF2B5EF4-FFF2-40B4-BE49-F238E27FC236}">
                <a16:creationId xmlns:a16="http://schemas.microsoft.com/office/drawing/2014/main" id="{CFD9A2FB-175E-4439-8D30-39E360F058F6}"/>
              </a:ext>
            </a:extLst>
          </p:cNvPr>
          <p:cNvSpPr/>
          <p:nvPr/>
        </p:nvSpPr>
        <p:spPr bwMode="auto">
          <a:xfrm>
            <a:off x="3884167" y="2130643"/>
            <a:ext cx="3575703" cy="3478768"/>
          </a:xfrm>
          <a:prstGeom prst="ellipse">
            <a:avLst/>
          </a:prstGeom>
          <a:noFill/>
          <a:ln w="12700" cap="flat" cmpd="sng" algn="ctr">
            <a:solidFill>
              <a:schemeClr val="accent4">
                <a:lumMod val="75000"/>
              </a:schemeClr>
            </a:solidFill>
            <a:prstDash val="solid"/>
            <a:round/>
            <a:headEnd type="none" w="med" len="med"/>
            <a:tailEnd type="none" w="med" len="med"/>
          </a:ln>
          <a:effectLst/>
          <a:extLst>
            <a:ext uri="{AF507438-7753-43e0-B8FC-AC1667EBCBE1}">
              <a14:hiddenEffects xmlns="" xmlns:a16="http://schemas.microsoft.com/office/drawing/2014/main" xmlns:asvg="http://schemas.microsoft.com/office/drawing/2016/SVG/main" xmlns:p14="http://schemas.microsoft.com/office/powerpoint/2010/main" xmlns:a14="http://schemas.microsoft.com/office/drawing/2010/main">
                <a:effectLst>
                  <a:outerShdw blurRad="63500" dist="38099" dir="2700000" algn="ctr" rotWithShape="0">
                    <a:schemeClr val="bg2">
                      <a:alpha val="74998"/>
                    </a:schemeClr>
                  </a:outerShdw>
                </a:effectLst>
              </a14:hiddenEffects>
            </a:ext>
          </a:extLst>
        </p:spPr>
        <p:txBody>
          <a:bodyPr vert="horz" wrap="square" lIns="45706" tIns="22854" rIns="45706" bIns="22854" numCol="1" rtlCol="0" anchor="t" anchorCtr="0" compatLnSpc="1">
            <a:prstTxWarp prst="textNoShape">
              <a:avLst/>
            </a:prstTxWarp>
          </a:bodyPr>
          <a:lstStyle/>
          <a:p>
            <a:pPr algn="ctr" defTabSz="457069" fontAlgn="base">
              <a:spcBef>
                <a:spcPct val="0"/>
              </a:spcBef>
              <a:spcAft>
                <a:spcPct val="0"/>
              </a:spcAft>
            </a:pPr>
            <a:endParaRPr lang="en-GB" sz="5598">
              <a:solidFill>
                <a:srgbClr val="080808"/>
              </a:solidFill>
              <a:latin typeface="Gill Sans" charset="0"/>
              <a:ea typeface="ヒラギノ角ゴ ProN W3" charset="0"/>
              <a:cs typeface="ヒラギノ角ゴ ProN W3" charset="0"/>
              <a:sym typeface="Gill Sans" charset="0"/>
            </a:endParaRPr>
          </a:p>
        </p:txBody>
      </p:sp>
      <p:grpSp>
        <p:nvGrpSpPr>
          <p:cNvPr id="4" name="Group 3">
            <a:extLst>
              <a:ext uri="{FF2B5EF4-FFF2-40B4-BE49-F238E27FC236}">
                <a16:creationId xmlns:a16="http://schemas.microsoft.com/office/drawing/2014/main" id="{E72D2F54-8DA2-48EF-917A-C032A1730C89}"/>
              </a:ext>
            </a:extLst>
          </p:cNvPr>
          <p:cNvGrpSpPr/>
          <p:nvPr/>
        </p:nvGrpSpPr>
        <p:grpSpPr>
          <a:xfrm>
            <a:off x="4714879" y="3293676"/>
            <a:ext cx="1914280" cy="1112157"/>
            <a:chOff x="7491663" y="7142382"/>
            <a:chExt cx="1966752" cy="1142642"/>
          </a:xfrm>
        </p:grpSpPr>
        <p:sp>
          <p:nvSpPr>
            <p:cNvPr id="5" name="Freeform 30">
              <a:extLst>
                <a:ext uri="{FF2B5EF4-FFF2-40B4-BE49-F238E27FC236}">
                  <a16:creationId xmlns:a16="http://schemas.microsoft.com/office/drawing/2014/main" id="{82443C40-C778-41A4-99B7-D6419A240DAC}"/>
                </a:ext>
              </a:extLst>
            </p:cNvPr>
            <p:cNvSpPr>
              <a:spLocks/>
            </p:cNvSpPr>
            <p:nvPr/>
          </p:nvSpPr>
          <p:spPr bwMode="auto">
            <a:xfrm>
              <a:off x="7491663" y="7142382"/>
              <a:ext cx="1966752" cy="1142642"/>
            </a:xfrm>
            <a:custGeom>
              <a:avLst/>
              <a:gdLst>
                <a:gd name="T0" fmla="*/ 270 w 419"/>
                <a:gd name="T1" fmla="*/ 243 h 243"/>
                <a:gd name="T2" fmla="*/ 365 w 419"/>
                <a:gd name="T3" fmla="*/ 243 h 243"/>
                <a:gd name="T4" fmla="*/ 419 w 419"/>
                <a:gd name="T5" fmla="*/ 189 h 243"/>
                <a:gd name="T6" fmla="*/ 365 w 419"/>
                <a:gd name="T7" fmla="*/ 135 h 243"/>
                <a:gd name="T8" fmla="*/ 224 w 419"/>
                <a:gd name="T9" fmla="*/ 0 h 243"/>
                <a:gd name="T10" fmla="*/ 81 w 419"/>
                <a:gd name="T11" fmla="*/ 108 h 243"/>
                <a:gd name="T12" fmla="*/ 70 w 419"/>
                <a:gd name="T13" fmla="*/ 108 h 243"/>
                <a:gd name="T14" fmla="*/ 0 w 419"/>
                <a:gd name="T15" fmla="*/ 175 h 243"/>
                <a:gd name="T16" fmla="*/ 68 w 419"/>
                <a:gd name="T17" fmla="*/ 243 h 243"/>
                <a:gd name="T18" fmla="*/ 270 w 419"/>
                <a:gd name="T19"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9" h="243">
                  <a:moveTo>
                    <a:pt x="270" y="243"/>
                  </a:moveTo>
                  <a:cubicBezTo>
                    <a:pt x="365" y="243"/>
                    <a:pt x="365" y="243"/>
                    <a:pt x="365" y="243"/>
                  </a:cubicBezTo>
                  <a:cubicBezTo>
                    <a:pt x="396" y="243"/>
                    <a:pt x="419" y="218"/>
                    <a:pt x="419" y="189"/>
                  </a:cubicBezTo>
                  <a:cubicBezTo>
                    <a:pt x="419" y="159"/>
                    <a:pt x="396" y="135"/>
                    <a:pt x="365" y="135"/>
                  </a:cubicBezTo>
                  <a:cubicBezTo>
                    <a:pt x="365" y="60"/>
                    <a:pt x="301" y="0"/>
                    <a:pt x="224" y="0"/>
                  </a:cubicBezTo>
                  <a:cubicBezTo>
                    <a:pt x="155" y="0"/>
                    <a:pt x="94" y="45"/>
                    <a:pt x="81" y="108"/>
                  </a:cubicBezTo>
                  <a:cubicBezTo>
                    <a:pt x="81" y="108"/>
                    <a:pt x="76" y="108"/>
                    <a:pt x="70" y="108"/>
                  </a:cubicBezTo>
                  <a:cubicBezTo>
                    <a:pt x="32" y="108"/>
                    <a:pt x="0" y="138"/>
                    <a:pt x="0" y="175"/>
                  </a:cubicBezTo>
                  <a:cubicBezTo>
                    <a:pt x="0" y="212"/>
                    <a:pt x="29" y="243"/>
                    <a:pt x="68" y="243"/>
                  </a:cubicBezTo>
                  <a:cubicBezTo>
                    <a:pt x="270" y="243"/>
                    <a:pt x="270" y="243"/>
                    <a:pt x="270" y="243"/>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06" tIns="22854" rIns="45706" bIns="22854" numCol="1" anchor="t" anchorCtr="0" compatLnSpc="1">
              <a:prstTxWarp prst="textNoShape">
                <a:avLst/>
              </a:prstTxWarp>
            </a:bodyPr>
            <a:lstStyle/>
            <a:p>
              <a:pPr defTabSz="914192"/>
              <a:endParaRPr lang="en-US" sz="900">
                <a:solidFill>
                  <a:srgbClr val="080808"/>
                </a:solidFill>
                <a:latin typeface="Segoe UI Semilight"/>
              </a:endParaRPr>
            </a:p>
          </p:txBody>
        </p:sp>
        <p:pic>
          <p:nvPicPr>
            <p:cNvPr id="6" name="Graphic 5" descr="Gears">
              <a:extLst>
                <a:ext uri="{FF2B5EF4-FFF2-40B4-BE49-F238E27FC236}">
                  <a16:creationId xmlns:a16="http://schemas.microsoft.com/office/drawing/2014/main" id="{B4C10797-EC94-474D-9E31-D479E83F8502}"/>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971346" y="7241284"/>
              <a:ext cx="1043740" cy="1043740"/>
            </a:xfrm>
            <a:prstGeom prst="rect">
              <a:avLst/>
            </a:prstGeom>
          </p:spPr>
        </p:pic>
      </p:grpSp>
      <p:sp>
        <p:nvSpPr>
          <p:cNvPr id="49" name="Oval 48">
            <a:extLst>
              <a:ext uri="{FF2B5EF4-FFF2-40B4-BE49-F238E27FC236}">
                <a16:creationId xmlns:a16="http://schemas.microsoft.com/office/drawing/2014/main" id="{2CCE77D2-7C82-4352-B104-2F0542A18700}"/>
              </a:ext>
            </a:extLst>
          </p:cNvPr>
          <p:cNvSpPr/>
          <p:nvPr/>
        </p:nvSpPr>
        <p:spPr bwMode="auto">
          <a:xfrm>
            <a:off x="5400262" y="1904892"/>
            <a:ext cx="543513" cy="54351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1" name="Oval 50">
            <a:extLst>
              <a:ext uri="{FF2B5EF4-FFF2-40B4-BE49-F238E27FC236}">
                <a16:creationId xmlns:a16="http://schemas.microsoft.com/office/drawing/2014/main" id="{95FB31E4-ED40-4345-B6CF-28ADD63BDBAC}"/>
              </a:ext>
            </a:extLst>
          </p:cNvPr>
          <p:cNvSpPr/>
          <p:nvPr/>
        </p:nvSpPr>
        <p:spPr bwMode="auto">
          <a:xfrm>
            <a:off x="4135595" y="2361973"/>
            <a:ext cx="543513" cy="54351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A9A89E04-C68C-9142-ACB2-3D7D361F2F1A}"/>
              </a:ext>
            </a:extLst>
          </p:cNvPr>
          <p:cNvGrpSpPr/>
          <p:nvPr/>
        </p:nvGrpSpPr>
        <p:grpSpPr>
          <a:xfrm>
            <a:off x="3082711" y="4783753"/>
            <a:ext cx="1596398" cy="543513"/>
            <a:chOff x="3144525" y="4879180"/>
            <a:chExt cx="1628409" cy="554412"/>
          </a:xfrm>
        </p:grpSpPr>
        <p:sp>
          <p:nvSpPr>
            <p:cNvPr id="12" name="Rectangle 2">
              <a:extLst>
                <a:ext uri="{FF2B5EF4-FFF2-40B4-BE49-F238E27FC236}">
                  <a16:creationId xmlns:a16="http://schemas.microsoft.com/office/drawing/2014/main" id="{06C754DA-3553-4F75-BB72-87DED6BABF97}"/>
                </a:ext>
              </a:extLst>
            </p:cNvPr>
            <p:cNvSpPr txBox="1">
              <a:spLocks noChangeArrowheads="1"/>
            </p:cNvSpPr>
            <p:nvPr/>
          </p:nvSpPr>
          <p:spPr bwMode="auto">
            <a:xfrm>
              <a:off x="3144525" y="5092160"/>
              <a:ext cx="1080158" cy="224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044" tIns="19044" rIns="19044" bIns="19044" numCol="1" anchor="t" anchorCtr="0" compatLnSpc="1">
              <a:prstTxWarp prst="textNoShape">
                <a:avLst/>
              </a:prstTxWarp>
            </a:bodyPr>
            <a:lstStyle>
              <a:lvl1pPr marL="457200" indent="-457200" algn="l" rtl="0" eaLnBrk="0" fontAlgn="base" hangingPunct="0">
                <a:spcBef>
                  <a:spcPts val="2100"/>
                </a:spcBef>
                <a:spcAft>
                  <a:spcPct val="0"/>
                </a:spcAft>
                <a:buClr>
                  <a:srgbClr val="D3002D"/>
                </a:buClr>
                <a:buSzPct val="100000"/>
                <a:buFont typeface="Wingdings" panose="05000000000000000000" pitchFamily="2" charset="2"/>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1pPr>
              <a:lvl2pPr marL="876300" indent="-457200" algn="l" rtl="0" eaLnBrk="0" fontAlgn="base" hangingPunct="0">
                <a:spcBef>
                  <a:spcPts val="19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2pPr>
              <a:lvl3pPr marL="1562100" indent="-457200" algn="l" rtl="0" eaLnBrk="0" fontAlgn="base" hangingPunct="0">
                <a:spcBef>
                  <a:spcPts val="16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3pPr>
              <a:lvl4pPr marL="2019300" indent="-457200" algn="l" rtl="0" eaLnBrk="0" fontAlgn="base" hangingPunct="0">
                <a:spcBef>
                  <a:spcPts val="13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4pPr>
              <a:lvl5pPr marL="2476500" indent="-457200" algn="l" rtl="0" eaLnBrk="0" fontAlgn="base" hangingPunct="0">
                <a:spcBef>
                  <a:spcPts val="13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5pPr>
              <a:lvl6pPr marL="29337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6pPr>
              <a:lvl7pPr marL="33909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7pPr>
              <a:lvl8pPr marL="38481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8pPr>
              <a:lvl9pPr marL="43053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9pPr>
            </a:lstStyle>
            <a:p>
              <a:pPr marL="0" indent="0" algn="ctr" defTabSz="914192" eaLnBrk="1" hangingPunct="1">
                <a:buNone/>
              </a:pPr>
              <a:r>
                <a:rPr lang="en-US" altLang="en-US" sz="1176" b="1" kern="0" dirty="0">
                  <a:solidFill>
                    <a:schemeClr val="tx2"/>
                  </a:solidFill>
                  <a:latin typeface="Segoe UI Semibold" panose="020B0502040204020203" pitchFamily="34" charset="0"/>
                  <a:cs typeface="Segoe UI Semibold" panose="020B0502040204020203" pitchFamily="34" charset="0"/>
                </a:rPr>
                <a:t>Gather results</a:t>
              </a:r>
            </a:p>
          </p:txBody>
        </p:sp>
        <p:sp>
          <p:nvSpPr>
            <p:cNvPr id="52" name="Oval 51">
              <a:extLst>
                <a:ext uri="{FF2B5EF4-FFF2-40B4-BE49-F238E27FC236}">
                  <a16:creationId xmlns:a16="http://schemas.microsoft.com/office/drawing/2014/main" id="{F70DB9D4-7DD1-4492-B602-F502A1D592F7}"/>
                </a:ext>
              </a:extLst>
            </p:cNvPr>
            <p:cNvSpPr/>
            <p:nvPr/>
          </p:nvSpPr>
          <p:spPr bwMode="auto">
            <a:xfrm>
              <a:off x="4218522" y="4879180"/>
              <a:ext cx="554412" cy="55441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4" name="browser_3" title="Icon of a browser window with an arrow pointing from the outside to the center">
              <a:extLst>
                <a:ext uri="{FF2B5EF4-FFF2-40B4-BE49-F238E27FC236}">
                  <a16:creationId xmlns:a16="http://schemas.microsoft.com/office/drawing/2014/main" id="{160A8056-DF4F-42EB-9429-845AC91F1A8C}"/>
                </a:ext>
              </a:extLst>
            </p:cNvPr>
            <p:cNvSpPr>
              <a:spLocks noChangeAspect="1" noEditPoints="1"/>
            </p:cNvSpPr>
            <p:nvPr/>
          </p:nvSpPr>
          <p:spPr bwMode="auto">
            <a:xfrm>
              <a:off x="4346326" y="5025869"/>
              <a:ext cx="274431" cy="261033"/>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2700" cap="flat">
              <a:solidFill>
                <a:srgbClr val="0078D4"/>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17" name="Group 16">
            <a:extLst>
              <a:ext uri="{FF2B5EF4-FFF2-40B4-BE49-F238E27FC236}">
                <a16:creationId xmlns:a16="http://schemas.microsoft.com/office/drawing/2014/main" id="{B9FAE527-5E79-0342-8532-6C2E32B30311}"/>
              </a:ext>
            </a:extLst>
          </p:cNvPr>
          <p:cNvGrpSpPr/>
          <p:nvPr/>
        </p:nvGrpSpPr>
        <p:grpSpPr>
          <a:xfrm>
            <a:off x="2514737" y="3598271"/>
            <a:ext cx="1649354" cy="543513"/>
            <a:chOff x="2565162" y="3669927"/>
            <a:chExt cx="1682427" cy="554412"/>
          </a:xfrm>
        </p:grpSpPr>
        <p:sp>
          <p:nvSpPr>
            <p:cNvPr id="40" name="Rectangle 2">
              <a:extLst>
                <a:ext uri="{FF2B5EF4-FFF2-40B4-BE49-F238E27FC236}">
                  <a16:creationId xmlns:a16="http://schemas.microsoft.com/office/drawing/2014/main" id="{DC2DF772-6576-4E65-B288-04355BD05D3C}"/>
                </a:ext>
              </a:extLst>
            </p:cNvPr>
            <p:cNvSpPr txBox="1">
              <a:spLocks noChangeArrowheads="1"/>
            </p:cNvSpPr>
            <p:nvPr/>
          </p:nvSpPr>
          <p:spPr bwMode="auto">
            <a:xfrm>
              <a:off x="2565162" y="3824720"/>
              <a:ext cx="1291689" cy="20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044" tIns="19044" rIns="19044" bIns="19044" numCol="1" anchor="t" anchorCtr="0" compatLnSpc="1">
              <a:prstTxWarp prst="textNoShape">
                <a:avLst/>
              </a:prstTxWarp>
            </a:bodyPr>
            <a:lstStyle>
              <a:lvl1pPr marL="457200" indent="-457200" algn="l" rtl="0" eaLnBrk="0" fontAlgn="base" hangingPunct="0">
                <a:spcBef>
                  <a:spcPts val="2100"/>
                </a:spcBef>
                <a:spcAft>
                  <a:spcPct val="0"/>
                </a:spcAft>
                <a:buClr>
                  <a:srgbClr val="D3002D"/>
                </a:buClr>
                <a:buSzPct val="100000"/>
                <a:buFont typeface="Wingdings" panose="05000000000000000000" pitchFamily="2" charset="2"/>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1pPr>
              <a:lvl2pPr marL="876300" indent="-457200" algn="l" rtl="0" eaLnBrk="0" fontAlgn="base" hangingPunct="0">
                <a:spcBef>
                  <a:spcPts val="19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2pPr>
              <a:lvl3pPr marL="1562100" indent="-457200" algn="l" rtl="0" eaLnBrk="0" fontAlgn="base" hangingPunct="0">
                <a:spcBef>
                  <a:spcPts val="16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3pPr>
              <a:lvl4pPr marL="2019300" indent="-457200" algn="l" rtl="0" eaLnBrk="0" fontAlgn="base" hangingPunct="0">
                <a:spcBef>
                  <a:spcPts val="13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4pPr>
              <a:lvl5pPr marL="2476500" indent="-457200" algn="l" rtl="0" eaLnBrk="0" fontAlgn="base" hangingPunct="0">
                <a:spcBef>
                  <a:spcPts val="13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5pPr>
              <a:lvl6pPr marL="29337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6pPr>
              <a:lvl7pPr marL="33909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7pPr>
              <a:lvl8pPr marL="38481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8pPr>
              <a:lvl9pPr marL="43053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9pPr>
            </a:lstStyle>
            <a:p>
              <a:pPr marL="0" indent="0" algn="ctr" defTabSz="914192" eaLnBrk="1" hangingPunct="1">
                <a:buNone/>
              </a:pPr>
              <a:r>
                <a:rPr lang="en-US" altLang="en-US" sz="1176" b="1" kern="0" dirty="0">
                  <a:solidFill>
                    <a:schemeClr val="tx2"/>
                  </a:solidFill>
                  <a:latin typeface="Segoe UI Semibold" panose="020B0502040204020203" pitchFamily="34" charset="0"/>
                  <a:cs typeface="Segoe UI Semibold" panose="020B0502040204020203" pitchFamily="34" charset="0"/>
                </a:rPr>
                <a:t>Secure Access</a:t>
              </a:r>
            </a:p>
          </p:txBody>
        </p:sp>
        <p:sp>
          <p:nvSpPr>
            <p:cNvPr id="48" name="Oval 47">
              <a:extLst>
                <a:ext uri="{FF2B5EF4-FFF2-40B4-BE49-F238E27FC236}">
                  <a16:creationId xmlns:a16="http://schemas.microsoft.com/office/drawing/2014/main" id="{99E2E98A-4B15-40F6-9C40-18030BA65EDC}"/>
                </a:ext>
              </a:extLst>
            </p:cNvPr>
            <p:cNvSpPr/>
            <p:nvPr/>
          </p:nvSpPr>
          <p:spPr bwMode="auto">
            <a:xfrm>
              <a:off x="3693177" y="3669927"/>
              <a:ext cx="554412" cy="55441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7" name="Shield_EA18" title="Icon of a shield">
              <a:extLst>
                <a:ext uri="{FF2B5EF4-FFF2-40B4-BE49-F238E27FC236}">
                  <a16:creationId xmlns:a16="http://schemas.microsoft.com/office/drawing/2014/main" id="{F892FC8F-DE64-4E66-AC53-FE578F9EA0E9}"/>
                </a:ext>
              </a:extLst>
            </p:cNvPr>
            <p:cNvSpPr>
              <a:spLocks noChangeAspect="1"/>
            </p:cNvSpPr>
            <p:nvPr/>
          </p:nvSpPr>
          <p:spPr bwMode="auto">
            <a:xfrm>
              <a:off x="3841144" y="3802107"/>
              <a:ext cx="258479" cy="275194"/>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59" name="Warning_E7BA" title="Icon of a triangle with an exclaimation point inside">
            <a:extLst>
              <a:ext uri="{FF2B5EF4-FFF2-40B4-BE49-F238E27FC236}">
                <a16:creationId xmlns:a16="http://schemas.microsoft.com/office/drawing/2014/main" id="{EC8A4328-7EBF-4471-A998-DF08722D7D10}"/>
              </a:ext>
            </a:extLst>
          </p:cNvPr>
          <p:cNvSpPr>
            <a:spLocks noChangeAspect="1" noEditPoints="1"/>
          </p:cNvSpPr>
          <p:nvPr/>
        </p:nvSpPr>
        <p:spPr bwMode="auto">
          <a:xfrm>
            <a:off x="4288645" y="2491535"/>
            <a:ext cx="246077" cy="246201"/>
          </a:xfrm>
          <a:custGeom>
            <a:avLst/>
            <a:gdLst>
              <a:gd name="T0" fmla="*/ 0 w 3939"/>
              <a:gd name="T1" fmla="*/ 3941 h 3941"/>
              <a:gd name="T2" fmla="*/ 1970 w 3939"/>
              <a:gd name="T3" fmla="*/ 0 h 3941"/>
              <a:gd name="T4" fmla="*/ 3939 w 3939"/>
              <a:gd name="T5" fmla="*/ 3941 h 3941"/>
              <a:gd name="T6" fmla="*/ 0 w 3939"/>
              <a:gd name="T7" fmla="*/ 3941 h 3941"/>
              <a:gd name="T8" fmla="*/ 1970 w 3939"/>
              <a:gd name="T9" fmla="*/ 1144 h 3941"/>
              <a:gd name="T10" fmla="*/ 1970 w 3939"/>
              <a:gd name="T11" fmla="*/ 2911 h 3941"/>
              <a:gd name="T12" fmla="*/ 1970 w 3939"/>
              <a:gd name="T13" fmla="*/ 3205 h 3941"/>
              <a:gd name="T14" fmla="*/ 1970 w 3939"/>
              <a:gd name="T15" fmla="*/ 3500 h 3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9" h="3941">
                <a:moveTo>
                  <a:pt x="0" y="3941"/>
                </a:moveTo>
                <a:lnTo>
                  <a:pt x="1970" y="0"/>
                </a:lnTo>
                <a:lnTo>
                  <a:pt x="3939" y="3941"/>
                </a:lnTo>
                <a:lnTo>
                  <a:pt x="0" y="3941"/>
                </a:lnTo>
                <a:moveTo>
                  <a:pt x="1970" y="1144"/>
                </a:moveTo>
                <a:lnTo>
                  <a:pt x="1970" y="2911"/>
                </a:lnTo>
                <a:moveTo>
                  <a:pt x="1970" y="3205"/>
                </a:moveTo>
                <a:lnTo>
                  <a:pt x="1970" y="3500"/>
                </a:lnTo>
              </a:path>
            </a:pathLst>
          </a:custGeom>
          <a:noFill/>
          <a:ln w="1270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
        <p:nvSpPr>
          <p:cNvPr id="60" name="people_3" title="Icon of a person surrounded by brackets">
            <a:extLst>
              <a:ext uri="{FF2B5EF4-FFF2-40B4-BE49-F238E27FC236}">
                <a16:creationId xmlns:a16="http://schemas.microsoft.com/office/drawing/2014/main" id="{487AE86E-9032-4C82-92C0-5B094D6FFB18}"/>
              </a:ext>
            </a:extLst>
          </p:cNvPr>
          <p:cNvSpPr>
            <a:spLocks noChangeAspect="1" noEditPoints="1"/>
          </p:cNvSpPr>
          <p:nvPr/>
        </p:nvSpPr>
        <p:spPr bwMode="auto">
          <a:xfrm>
            <a:off x="5548730" y="2050696"/>
            <a:ext cx="248249" cy="250233"/>
          </a:xfrm>
          <a:custGeom>
            <a:avLst/>
            <a:gdLst>
              <a:gd name="T0" fmla="*/ 346 w 346"/>
              <a:gd name="T1" fmla="*/ 265 h 348"/>
              <a:gd name="T2" fmla="*/ 346 w 346"/>
              <a:gd name="T3" fmla="*/ 348 h 348"/>
              <a:gd name="T4" fmla="*/ 263 w 346"/>
              <a:gd name="T5" fmla="*/ 348 h 348"/>
              <a:gd name="T6" fmla="*/ 346 w 346"/>
              <a:gd name="T7" fmla="*/ 83 h 348"/>
              <a:gd name="T8" fmla="*/ 346 w 346"/>
              <a:gd name="T9" fmla="*/ 0 h 348"/>
              <a:gd name="T10" fmla="*/ 263 w 346"/>
              <a:gd name="T11" fmla="*/ 0 h 348"/>
              <a:gd name="T12" fmla="*/ 83 w 346"/>
              <a:gd name="T13" fmla="*/ 0 h 348"/>
              <a:gd name="T14" fmla="*/ 0 w 346"/>
              <a:gd name="T15" fmla="*/ 0 h 348"/>
              <a:gd name="T16" fmla="*/ 0 w 346"/>
              <a:gd name="T17" fmla="*/ 83 h 348"/>
              <a:gd name="T18" fmla="*/ 0 w 346"/>
              <a:gd name="T19" fmla="*/ 265 h 348"/>
              <a:gd name="T20" fmla="*/ 0 w 346"/>
              <a:gd name="T21" fmla="*/ 348 h 348"/>
              <a:gd name="T22" fmla="*/ 83 w 346"/>
              <a:gd name="T23" fmla="*/ 348 h 348"/>
              <a:gd name="T24" fmla="*/ 173 w 346"/>
              <a:gd name="T25" fmla="*/ 184 h 348"/>
              <a:gd name="T26" fmla="*/ 229 w 346"/>
              <a:gd name="T27" fmla="*/ 129 h 348"/>
              <a:gd name="T28" fmla="*/ 173 w 346"/>
              <a:gd name="T29" fmla="*/ 73 h 348"/>
              <a:gd name="T30" fmla="*/ 117 w 346"/>
              <a:gd name="T31" fmla="*/ 129 h 348"/>
              <a:gd name="T32" fmla="*/ 173 w 346"/>
              <a:gd name="T33" fmla="*/ 184 h 348"/>
              <a:gd name="T34" fmla="*/ 262 w 346"/>
              <a:gd name="T35" fmla="*/ 275 h 348"/>
              <a:gd name="T36" fmla="*/ 172 w 346"/>
              <a:gd name="T37" fmla="*/ 184 h 348"/>
              <a:gd name="T38" fmla="*/ 82 w 346"/>
              <a:gd name="T39" fmla="*/ 2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348">
                <a:moveTo>
                  <a:pt x="346" y="265"/>
                </a:moveTo>
                <a:cubicBezTo>
                  <a:pt x="346" y="348"/>
                  <a:pt x="346" y="348"/>
                  <a:pt x="346" y="348"/>
                </a:cubicBezTo>
                <a:cubicBezTo>
                  <a:pt x="263" y="348"/>
                  <a:pt x="263" y="348"/>
                  <a:pt x="263" y="348"/>
                </a:cubicBezTo>
                <a:moveTo>
                  <a:pt x="346" y="83"/>
                </a:moveTo>
                <a:cubicBezTo>
                  <a:pt x="346" y="0"/>
                  <a:pt x="346" y="0"/>
                  <a:pt x="346" y="0"/>
                </a:cubicBezTo>
                <a:cubicBezTo>
                  <a:pt x="263" y="0"/>
                  <a:pt x="263" y="0"/>
                  <a:pt x="263" y="0"/>
                </a:cubicBezTo>
                <a:moveTo>
                  <a:pt x="83" y="0"/>
                </a:moveTo>
                <a:cubicBezTo>
                  <a:pt x="0" y="0"/>
                  <a:pt x="0" y="0"/>
                  <a:pt x="0" y="0"/>
                </a:cubicBezTo>
                <a:cubicBezTo>
                  <a:pt x="0" y="83"/>
                  <a:pt x="0" y="83"/>
                  <a:pt x="0" y="83"/>
                </a:cubicBezTo>
                <a:moveTo>
                  <a:pt x="0" y="265"/>
                </a:moveTo>
                <a:cubicBezTo>
                  <a:pt x="0" y="348"/>
                  <a:pt x="0" y="348"/>
                  <a:pt x="0" y="348"/>
                </a:cubicBezTo>
                <a:cubicBezTo>
                  <a:pt x="83" y="348"/>
                  <a:pt x="83" y="348"/>
                  <a:pt x="83" y="348"/>
                </a:cubicBezTo>
                <a:moveTo>
                  <a:pt x="173" y="184"/>
                </a:moveTo>
                <a:cubicBezTo>
                  <a:pt x="204" y="184"/>
                  <a:pt x="229" y="159"/>
                  <a:pt x="229" y="129"/>
                </a:cubicBezTo>
                <a:cubicBezTo>
                  <a:pt x="229" y="98"/>
                  <a:pt x="204" y="73"/>
                  <a:pt x="173" y="73"/>
                </a:cubicBezTo>
                <a:cubicBezTo>
                  <a:pt x="142" y="73"/>
                  <a:pt x="117" y="98"/>
                  <a:pt x="117" y="129"/>
                </a:cubicBezTo>
                <a:cubicBezTo>
                  <a:pt x="117" y="159"/>
                  <a:pt x="142" y="184"/>
                  <a:pt x="173" y="184"/>
                </a:cubicBezTo>
                <a:close/>
                <a:moveTo>
                  <a:pt x="262" y="275"/>
                </a:moveTo>
                <a:cubicBezTo>
                  <a:pt x="262" y="225"/>
                  <a:pt x="222" y="184"/>
                  <a:pt x="172" y="184"/>
                </a:cubicBezTo>
                <a:cubicBezTo>
                  <a:pt x="122" y="184"/>
                  <a:pt x="82" y="225"/>
                  <a:pt x="82" y="275"/>
                </a:cubicBezTo>
              </a:path>
            </a:pathLst>
          </a:custGeom>
          <a:noFill/>
          <a:ln w="12700" cap="sq">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dirty="0">
              <a:gradFill>
                <a:gsLst>
                  <a:gs pos="0">
                    <a:srgbClr val="505050"/>
                  </a:gs>
                  <a:gs pos="100000">
                    <a:srgbClr val="505050"/>
                  </a:gs>
                </a:gsLst>
              </a:gradFill>
            </a:endParaRPr>
          </a:p>
        </p:txBody>
      </p:sp>
      <p:grpSp>
        <p:nvGrpSpPr>
          <p:cNvPr id="11" name="Group 10">
            <a:extLst>
              <a:ext uri="{FF2B5EF4-FFF2-40B4-BE49-F238E27FC236}">
                <a16:creationId xmlns:a16="http://schemas.microsoft.com/office/drawing/2014/main" id="{4954702E-2EBF-0144-803A-62EABA2B5900}"/>
              </a:ext>
            </a:extLst>
          </p:cNvPr>
          <p:cNvGrpSpPr/>
          <p:nvPr/>
        </p:nvGrpSpPr>
        <p:grpSpPr>
          <a:xfrm>
            <a:off x="6698324" y="4783753"/>
            <a:ext cx="2035130" cy="543513"/>
            <a:chOff x="6832638" y="4879180"/>
            <a:chExt cx="2075939" cy="554412"/>
          </a:xfrm>
        </p:grpSpPr>
        <p:sp>
          <p:nvSpPr>
            <p:cNvPr id="53" name="Oval 52">
              <a:extLst>
                <a:ext uri="{FF2B5EF4-FFF2-40B4-BE49-F238E27FC236}">
                  <a16:creationId xmlns:a16="http://schemas.microsoft.com/office/drawing/2014/main" id="{3D4AB1FD-7FA6-4210-A5A2-BCA4704ED9FB}"/>
                </a:ext>
              </a:extLst>
            </p:cNvPr>
            <p:cNvSpPr/>
            <p:nvPr/>
          </p:nvSpPr>
          <p:spPr bwMode="auto">
            <a:xfrm>
              <a:off x="6832638" y="4879180"/>
              <a:ext cx="554412" cy="55441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5" name="LineChart_E9E6" title="Icon of a line chart with points of varying heights">
              <a:extLst>
                <a:ext uri="{FF2B5EF4-FFF2-40B4-BE49-F238E27FC236}">
                  <a16:creationId xmlns:a16="http://schemas.microsoft.com/office/drawing/2014/main" id="{ECB43D29-3E9E-46E1-BD6F-F37DBD607664}"/>
                </a:ext>
              </a:extLst>
            </p:cNvPr>
            <p:cNvSpPr>
              <a:spLocks noChangeAspect="1" noEditPoints="1"/>
            </p:cNvSpPr>
            <p:nvPr/>
          </p:nvSpPr>
          <p:spPr bwMode="auto">
            <a:xfrm>
              <a:off x="7001321" y="5037450"/>
              <a:ext cx="221146" cy="221198"/>
            </a:xfrm>
            <a:custGeom>
              <a:avLst/>
              <a:gdLst>
                <a:gd name="T0" fmla="*/ 4249 w 4249"/>
                <a:gd name="T1" fmla="*/ 4250 h 4250"/>
                <a:gd name="T2" fmla="*/ 0 w 4249"/>
                <a:gd name="T3" fmla="*/ 4250 h 4250"/>
                <a:gd name="T4" fmla="*/ 0 w 4249"/>
                <a:gd name="T5" fmla="*/ 0 h 4250"/>
                <a:gd name="T6" fmla="*/ 4249 w 4249"/>
                <a:gd name="T7" fmla="*/ 1428 h 4250"/>
                <a:gd name="T8" fmla="*/ 3621 w 4249"/>
                <a:gd name="T9" fmla="*/ 800 h 4250"/>
                <a:gd name="T10" fmla="*/ 1893 w 4249"/>
                <a:gd name="T11" fmla="*/ 2527 h 4250"/>
                <a:gd name="T12" fmla="*/ 1265 w 4249"/>
                <a:gd name="T13" fmla="*/ 1899 h 4250"/>
                <a:gd name="T14" fmla="*/ 3 w 4249"/>
                <a:gd name="T15" fmla="*/ 3161 h 4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9" h="4250">
                  <a:moveTo>
                    <a:pt x="4249" y="4250"/>
                  </a:moveTo>
                  <a:lnTo>
                    <a:pt x="0" y="4250"/>
                  </a:lnTo>
                  <a:lnTo>
                    <a:pt x="0" y="0"/>
                  </a:lnTo>
                  <a:moveTo>
                    <a:pt x="4249" y="1428"/>
                  </a:moveTo>
                  <a:lnTo>
                    <a:pt x="3621" y="800"/>
                  </a:lnTo>
                  <a:lnTo>
                    <a:pt x="1893" y="2527"/>
                  </a:lnTo>
                  <a:lnTo>
                    <a:pt x="1265" y="1899"/>
                  </a:lnTo>
                  <a:lnTo>
                    <a:pt x="3" y="3161"/>
                  </a:ln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 name="Rectangle 2">
              <a:extLst>
                <a:ext uri="{FF2B5EF4-FFF2-40B4-BE49-F238E27FC236}">
                  <a16:creationId xmlns:a16="http://schemas.microsoft.com/office/drawing/2014/main" id="{F80340A4-5B27-4CD7-8E87-1A36216D107E}"/>
                </a:ext>
              </a:extLst>
            </p:cNvPr>
            <p:cNvSpPr/>
            <p:nvPr/>
          </p:nvSpPr>
          <p:spPr>
            <a:xfrm>
              <a:off x="6864745" y="5037610"/>
              <a:ext cx="2043832" cy="276999"/>
            </a:xfrm>
            <a:prstGeom prst="rect">
              <a:avLst/>
            </a:prstGeom>
          </p:spPr>
          <p:txBody>
            <a:bodyPr wrap="square">
              <a:spAutoFit/>
            </a:bodyPr>
            <a:lstStyle/>
            <a:p>
              <a:pPr algn="ctr">
                <a:spcAft>
                  <a:spcPts val="196"/>
                </a:spcAft>
              </a:pPr>
              <a:r>
                <a:rPr lang="en-US" altLang="en-US" sz="1176" b="1" kern="0" dirty="0">
                  <a:solidFill>
                    <a:schemeClr val="tx2"/>
                  </a:solidFill>
                  <a:latin typeface="Segoe UI Semibold" panose="020B0502040204020203" pitchFamily="34" charset="0"/>
                  <a:cs typeface="Segoe UI Semibold" panose="020B0502040204020203" pitchFamily="34" charset="0"/>
                </a:rPr>
                <a:t>Scale resources</a:t>
              </a:r>
            </a:p>
          </p:txBody>
        </p:sp>
      </p:grpSp>
      <p:grpSp>
        <p:nvGrpSpPr>
          <p:cNvPr id="9" name="Group 8">
            <a:extLst>
              <a:ext uri="{FF2B5EF4-FFF2-40B4-BE49-F238E27FC236}">
                <a16:creationId xmlns:a16="http://schemas.microsoft.com/office/drawing/2014/main" id="{BB00AE0B-C038-1843-B5B6-760F975D6A69}"/>
              </a:ext>
            </a:extLst>
          </p:cNvPr>
          <p:cNvGrpSpPr/>
          <p:nvPr/>
        </p:nvGrpSpPr>
        <p:grpSpPr>
          <a:xfrm>
            <a:off x="6689992" y="2370507"/>
            <a:ext cx="1890461" cy="543513"/>
            <a:chOff x="6824139" y="2417544"/>
            <a:chExt cx="1928369" cy="554412"/>
          </a:xfrm>
        </p:grpSpPr>
        <p:sp>
          <p:nvSpPr>
            <p:cNvPr id="36" name="Oval 35">
              <a:extLst>
                <a:ext uri="{FF2B5EF4-FFF2-40B4-BE49-F238E27FC236}">
                  <a16:creationId xmlns:a16="http://schemas.microsoft.com/office/drawing/2014/main" id="{EAA453B2-DE13-42D1-B489-7092D7676C7C}"/>
                </a:ext>
              </a:extLst>
            </p:cNvPr>
            <p:cNvSpPr/>
            <p:nvPr/>
          </p:nvSpPr>
          <p:spPr bwMode="auto">
            <a:xfrm>
              <a:off x="6824139" y="2417544"/>
              <a:ext cx="554412" cy="55441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4" name="DevUpdate_ECC5" title="Icon of a clock with an arrow around it pointing clockwise">
              <a:extLst>
                <a:ext uri="{FF2B5EF4-FFF2-40B4-BE49-F238E27FC236}">
                  <a16:creationId xmlns:a16="http://schemas.microsoft.com/office/drawing/2014/main" id="{387C2C92-BEC8-417D-8D45-958E9C56518F}"/>
                </a:ext>
              </a:extLst>
            </p:cNvPr>
            <p:cNvSpPr>
              <a:spLocks noChangeAspect="1" noEditPoints="1"/>
            </p:cNvSpPr>
            <p:nvPr/>
          </p:nvSpPr>
          <p:spPr bwMode="auto">
            <a:xfrm>
              <a:off x="6990531" y="2566701"/>
              <a:ext cx="238629" cy="238687"/>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2700" cap="flat">
              <a:solidFill>
                <a:srgbClr val="0078D4"/>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7" name="Rectangle 6">
              <a:extLst>
                <a:ext uri="{FF2B5EF4-FFF2-40B4-BE49-F238E27FC236}">
                  <a16:creationId xmlns:a16="http://schemas.microsoft.com/office/drawing/2014/main" id="{856E7B24-3505-4308-9F14-AF7466B76F00}"/>
                </a:ext>
              </a:extLst>
            </p:cNvPr>
            <p:cNvSpPr/>
            <p:nvPr/>
          </p:nvSpPr>
          <p:spPr>
            <a:xfrm>
              <a:off x="6902452" y="2477362"/>
              <a:ext cx="1850056" cy="276999"/>
            </a:xfrm>
            <a:prstGeom prst="rect">
              <a:avLst/>
            </a:prstGeom>
          </p:spPr>
          <p:txBody>
            <a:bodyPr wrap="square">
              <a:spAutoFit/>
            </a:bodyPr>
            <a:lstStyle/>
            <a:p>
              <a:pPr algn="ctr">
                <a:spcAft>
                  <a:spcPts val="196"/>
                </a:spcAft>
              </a:pPr>
              <a:r>
                <a:rPr lang="en-US" altLang="en-US" sz="1176" b="1" kern="0" dirty="0">
                  <a:solidFill>
                    <a:schemeClr val="tx2"/>
                  </a:solidFill>
                  <a:latin typeface="Segoe UI Semibold" panose="020B0502040204020203" pitchFamily="34" charset="0"/>
                  <a:cs typeface="Segoe UI Semibold" panose="020B0502040204020203" pitchFamily="34" charset="0"/>
                </a:rPr>
                <a:t>Schedule jobs</a:t>
              </a:r>
            </a:p>
          </p:txBody>
        </p:sp>
      </p:grpSp>
      <p:sp>
        <p:nvSpPr>
          <p:cNvPr id="8" name="Rectangle 7">
            <a:extLst>
              <a:ext uri="{FF2B5EF4-FFF2-40B4-BE49-F238E27FC236}">
                <a16:creationId xmlns:a16="http://schemas.microsoft.com/office/drawing/2014/main" id="{6060BC7D-C994-4222-B8D6-F915B858C221}"/>
              </a:ext>
            </a:extLst>
          </p:cNvPr>
          <p:cNvSpPr/>
          <p:nvPr/>
        </p:nvSpPr>
        <p:spPr>
          <a:xfrm>
            <a:off x="4345657" y="1736950"/>
            <a:ext cx="2652724" cy="271554"/>
          </a:xfrm>
          <a:prstGeom prst="rect">
            <a:avLst/>
          </a:prstGeom>
        </p:spPr>
        <p:txBody>
          <a:bodyPr wrap="square">
            <a:spAutoFit/>
          </a:bodyPr>
          <a:lstStyle/>
          <a:p>
            <a:pPr algn="ctr">
              <a:spcAft>
                <a:spcPts val="196"/>
              </a:spcAft>
            </a:pPr>
            <a:r>
              <a:rPr lang="en-US" altLang="en-US" sz="1176"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Dependencies and Containers</a:t>
            </a:r>
          </a:p>
        </p:txBody>
      </p:sp>
      <p:grpSp>
        <p:nvGrpSpPr>
          <p:cNvPr id="13" name="Group 12">
            <a:extLst>
              <a:ext uri="{FF2B5EF4-FFF2-40B4-BE49-F238E27FC236}">
                <a16:creationId xmlns:a16="http://schemas.microsoft.com/office/drawing/2014/main" id="{7DDA3495-6B8A-8142-8EC2-027F25A1BDEB}"/>
              </a:ext>
            </a:extLst>
          </p:cNvPr>
          <p:cNvGrpSpPr/>
          <p:nvPr/>
        </p:nvGrpSpPr>
        <p:grpSpPr>
          <a:xfrm>
            <a:off x="4521285" y="5308436"/>
            <a:ext cx="2296982" cy="737548"/>
            <a:chOff x="4611945" y="5414384"/>
            <a:chExt cx="2343041" cy="752337"/>
          </a:xfrm>
        </p:grpSpPr>
        <p:sp>
          <p:nvSpPr>
            <p:cNvPr id="50" name="Oval 49">
              <a:extLst>
                <a:ext uri="{FF2B5EF4-FFF2-40B4-BE49-F238E27FC236}">
                  <a16:creationId xmlns:a16="http://schemas.microsoft.com/office/drawing/2014/main" id="{4DE81D82-0577-4E92-9E8B-9CDCF9DDF9C3}"/>
                </a:ext>
              </a:extLst>
            </p:cNvPr>
            <p:cNvSpPr/>
            <p:nvPr/>
          </p:nvSpPr>
          <p:spPr bwMode="auto">
            <a:xfrm>
              <a:off x="5506260" y="5414384"/>
              <a:ext cx="554412" cy="55441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8" name="network_3" title="Icon of a server connected to a network">
              <a:extLst>
                <a:ext uri="{FF2B5EF4-FFF2-40B4-BE49-F238E27FC236}">
                  <a16:creationId xmlns:a16="http://schemas.microsoft.com/office/drawing/2014/main" id="{6DB266BC-BF41-441B-823C-DEB5B15B8CD0}"/>
                </a:ext>
              </a:extLst>
            </p:cNvPr>
            <p:cNvSpPr>
              <a:spLocks noChangeAspect="1" noEditPoints="1"/>
            </p:cNvSpPr>
            <p:nvPr/>
          </p:nvSpPr>
          <p:spPr bwMode="auto">
            <a:xfrm>
              <a:off x="5633515" y="5522054"/>
              <a:ext cx="304477" cy="315965"/>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dirty="0"/>
            </a:p>
          </p:txBody>
        </p:sp>
        <p:sp>
          <p:nvSpPr>
            <p:cNvPr id="15" name="Rectangle 14">
              <a:extLst>
                <a:ext uri="{FF2B5EF4-FFF2-40B4-BE49-F238E27FC236}">
                  <a16:creationId xmlns:a16="http://schemas.microsoft.com/office/drawing/2014/main" id="{35A184BC-CA1A-4B5F-BAD4-C39D0E4CC08C}"/>
                </a:ext>
              </a:extLst>
            </p:cNvPr>
            <p:cNvSpPr/>
            <p:nvPr/>
          </p:nvSpPr>
          <p:spPr>
            <a:xfrm>
              <a:off x="4611945" y="5889722"/>
              <a:ext cx="2343041" cy="276999"/>
            </a:xfrm>
            <a:prstGeom prst="rect">
              <a:avLst/>
            </a:prstGeom>
          </p:spPr>
          <p:txBody>
            <a:bodyPr wrap="square">
              <a:spAutoFit/>
            </a:bodyPr>
            <a:lstStyle/>
            <a:p>
              <a:pPr algn="ctr">
                <a:spcAft>
                  <a:spcPts val="196"/>
                </a:spcAft>
              </a:pPr>
              <a:r>
                <a:rPr lang="en-US" altLang="en-US" sz="1176" b="1" kern="0" dirty="0">
                  <a:solidFill>
                    <a:schemeClr val="tx2"/>
                  </a:solidFill>
                  <a:latin typeface="Segoe UI Semibold" panose="020B0502040204020203" pitchFamily="34" charset="0"/>
                  <a:cs typeface="Segoe UI Semibold" panose="020B0502040204020203" pitchFamily="34" charset="0"/>
                </a:rPr>
                <a:t>Provision VM clusters</a:t>
              </a:r>
            </a:p>
          </p:txBody>
        </p:sp>
      </p:grpSp>
      <p:grpSp>
        <p:nvGrpSpPr>
          <p:cNvPr id="10" name="Group 9">
            <a:extLst>
              <a:ext uri="{FF2B5EF4-FFF2-40B4-BE49-F238E27FC236}">
                <a16:creationId xmlns:a16="http://schemas.microsoft.com/office/drawing/2014/main" id="{7C961D41-6461-1140-8AD9-F2B1122042EB}"/>
              </a:ext>
            </a:extLst>
          </p:cNvPr>
          <p:cNvGrpSpPr/>
          <p:nvPr/>
        </p:nvGrpSpPr>
        <p:grpSpPr>
          <a:xfrm>
            <a:off x="7188113" y="3598271"/>
            <a:ext cx="2049046" cy="543513"/>
            <a:chOff x="7332249" y="3669927"/>
            <a:chExt cx="2090134" cy="554412"/>
          </a:xfrm>
        </p:grpSpPr>
        <p:sp>
          <p:nvSpPr>
            <p:cNvPr id="47" name="Oval 46">
              <a:extLst>
                <a:ext uri="{FF2B5EF4-FFF2-40B4-BE49-F238E27FC236}">
                  <a16:creationId xmlns:a16="http://schemas.microsoft.com/office/drawing/2014/main" id="{E2445A85-E012-47A4-83D9-763E59345E46}"/>
                </a:ext>
              </a:extLst>
            </p:cNvPr>
            <p:cNvSpPr/>
            <p:nvPr/>
          </p:nvSpPr>
          <p:spPr bwMode="auto">
            <a:xfrm>
              <a:off x="7332249" y="3669927"/>
              <a:ext cx="554412" cy="55441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6" name="Copy_E8C8" title="Icon of two documents stacked together">
              <a:extLst>
                <a:ext uri="{FF2B5EF4-FFF2-40B4-BE49-F238E27FC236}">
                  <a16:creationId xmlns:a16="http://schemas.microsoft.com/office/drawing/2014/main" id="{D8DAE448-5920-495E-91DC-E69703D74C71}"/>
                </a:ext>
              </a:extLst>
            </p:cNvPr>
            <p:cNvSpPr>
              <a:spLocks noChangeAspect="1" noEditPoints="1"/>
            </p:cNvSpPr>
            <p:nvPr/>
          </p:nvSpPr>
          <p:spPr bwMode="auto">
            <a:xfrm>
              <a:off x="7490734" y="3793170"/>
              <a:ext cx="261960" cy="302223"/>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08B040E2-F137-4B6B-979A-A8AFF58A42B2}"/>
                </a:ext>
              </a:extLst>
            </p:cNvPr>
            <p:cNvSpPr/>
            <p:nvPr/>
          </p:nvSpPr>
          <p:spPr>
            <a:xfrm>
              <a:off x="7378551" y="3815612"/>
              <a:ext cx="2043832" cy="276999"/>
            </a:xfrm>
            <a:prstGeom prst="rect">
              <a:avLst/>
            </a:prstGeom>
          </p:spPr>
          <p:txBody>
            <a:bodyPr wrap="square">
              <a:spAutoFit/>
            </a:bodyPr>
            <a:lstStyle/>
            <a:p>
              <a:pPr algn="ctr">
                <a:spcAft>
                  <a:spcPts val="196"/>
                </a:spcAft>
              </a:pPr>
              <a:r>
                <a:rPr lang="en-US" altLang="en-US" sz="1176" b="1" kern="0" dirty="0">
                  <a:solidFill>
                    <a:schemeClr val="tx2"/>
                  </a:solidFill>
                  <a:latin typeface="Segoe UI Semibold" panose="020B0502040204020203" pitchFamily="34" charset="0"/>
                  <a:cs typeface="Segoe UI Semibold" panose="020B0502040204020203" pitchFamily="34" charset="0"/>
                </a:rPr>
                <a:t>Distribute data</a:t>
              </a:r>
            </a:p>
          </p:txBody>
        </p:sp>
      </p:grpSp>
      <p:sp>
        <p:nvSpPr>
          <p:cNvPr id="42" name="Rectangle 2">
            <a:extLst>
              <a:ext uri="{FF2B5EF4-FFF2-40B4-BE49-F238E27FC236}">
                <a16:creationId xmlns:a16="http://schemas.microsoft.com/office/drawing/2014/main" id="{C895361A-B164-C74E-B208-642A80866B7F}"/>
              </a:ext>
            </a:extLst>
          </p:cNvPr>
          <p:cNvSpPr txBox="1">
            <a:spLocks noChangeArrowheads="1"/>
          </p:cNvSpPr>
          <p:nvPr/>
        </p:nvSpPr>
        <p:spPr bwMode="auto">
          <a:xfrm>
            <a:off x="2941456" y="2490553"/>
            <a:ext cx="1378782" cy="19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044" tIns="19044" rIns="19044" bIns="19044" numCol="1" anchor="t" anchorCtr="0" compatLnSpc="1">
            <a:prstTxWarp prst="textNoShape">
              <a:avLst/>
            </a:prstTxWarp>
          </a:bodyPr>
          <a:lstStyle>
            <a:lvl1pPr marL="457200" indent="-457200" algn="l" rtl="0" eaLnBrk="0" fontAlgn="base" hangingPunct="0">
              <a:spcBef>
                <a:spcPts val="2100"/>
              </a:spcBef>
              <a:spcAft>
                <a:spcPct val="0"/>
              </a:spcAft>
              <a:buClr>
                <a:srgbClr val="D3002D"/>
              </a:buClr>
              <a:buSzPct val="100000"/>
              <a:buFont typeface="Wingdings" panose="05000000000000000000" pitchFamily="2" charset="2"/>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1pPr>
            <a:lvl2pPr marL="876300" indent="-457200" algn="l" rtl="0" eaLnBrk="0" fontAlgn="base" hangingPunct="0">
              <a:spcBef>
                <a:spcPts val="19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2pPr>
            <a:lvl3pPr marL="1562100" indent="-457200" algn="l" rtl="0" eaLnBrk="0" fontAlgn="base" hangingPunct="0">
              <a:spcBef>
                <a:spcPts val="16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3pPr>
            <a:lvl4pPr marL="2019300" indent="-457200" algn="l" rtl="0" eaLnBrk="0" fontAlgn="base" hangingPunct="0">
              <a:spcBef>
                <a:spcPts val="13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4pPr>
            <a:lvl5pPr marL="2476500" indent="-457200" algn="l" rtl="0" eaLnBrk="0" fontAlgn="base" hangingPunct="0">
              <a:spcBef>
                <a:spcPts val="1300"/>
              </a:spcBef>
              <a:spcAft>
                <a:spcPct val="0"/>
              </a:spcAft>
              <a:buClr>
                <a:srgbClr val="D3002D"/>
              </a:buClr>
              <a:buSzPct val="100000"/>
              <a:buFont typeface="Arial" panose="020B0604020202020204" pitchFamily="34" charset="0"/>
              <a:buChar char="-"/>
              <a:defRPr sz="4400">
                <a:solidFill>
                  <a:srgbClr val="FFFFFF"/>
                </a:solidFill>
                <a:latin typeface="Segoe UI Light" panose="020B0502040204020203" pitchFamily="34" charset="0"/>
                <a:ea typeface="+mn-ea"/>
                <a:cs typeface="Segoe UI Light" panose="020B0502040204020203" pitchFamily="34" charset="0"/>
                <a:sym typeface="Arial" panose="020B0604020202020204" pitchFamily="34" charset="0"/>
              </a:defRPr>
            </a:lvl5pPr>
            <a:lvl6pPr marL="29337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6pPr>
            <a:lvl7pPr marL="33909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7pPr>
            <a:lvl8pPr marL="38481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8pPr>
            <a:lvl9pPr marL="4305300" indent="-457200" algn="l" rtl="0" fontAlgn="base">
              <a:spcBef>
                <a:spcPts val="1300"/>
              </a:spcBef>
              <a:spcAft>
                <a:spcPct val="0"/>
              </a:spcAft>
              <a:buClr>
                <a:srgbClr val="D3002D"/>
              </a:buClr>
              <a:buSzPct val="100000"/>
              <a:buFont typeface="Arial" charset="0"/>
              <a:buChar char="-"/>
              <a:defRPr sz="4800">
                <a:solidFill>
                  <a:srgbClr val="FFFFFF"/>
                </a:solidFill>
                <a:latin typeface="+mn-lt"/>
                <a:ea typeface="+mn-ea"/>
                <a:cs typeface="+mn-cs"/>
                <a:sym typeface="Arial" charset="0"/>
              </a:defRPr>
            </a:lvl9pPr>
          </a:lstStyle>
          <a:p>
            <a:pPr marL="0" indent="0" algn="ctr" defTabSz="914192" eaLnBrk="1" hangingPunct="1">
              <a:buNone/>
            </a:pPr>
            <a:r>
              <a:rPr lang="en-US" altLang="en-US" sz="1176" b="1" kern="0" dirty="0">
                <a:solidFill>
                  <a:schemeClr val="tx2"/>
                </a:solidFill>
                <a:latin typeface="Segoe UI Semibold" panose="020B0502040204020203" pitchFamily="34" charset="0"/>
                <a:cs typeface="Segoe UI Semibold" panose="020B0502040204020203" pitchFamily="34" charset="0"/>
              </a:rPr>
              <a:t>Handling failures</a:t>
            </a:r>
          </a:p>
        </p:txBody>
      </p:sp>
    </p:spTree>
    <p:extLst>
      <p:ext uri="{BB962C8B-B14F-4D97-AF65-F5344CB8AC3E}">
        <p14:creationId xmlns:p14="http://schemas.microsoft.com/office/powerpoint/2010/main" val="438904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9" grpId="0" animBg="1"/>
      <p:bldP spid="60" grpId="0" animBg="1"/>
      <p:bldP spid="8"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013AED52-AB0A-4D1C-A46A-5CBE117F1FE7}"/>
              </a:ext>
            </a:extLst>
          </p:cNvPr>
          <p:cNvSpPr/>
          <p:nvPr/>
        </p:nvSpPr>
        <p:spPr bwMode="auto">
          <a:xfrm>
            <a:off x="1456253" y="4564692"/>
            <a:ext cx="2486101" cy="53173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1935" fontAlgn="base">
              <a:spcBef>
                <a:spcPct val="0"/>
              </a:spcBef>
              <a:spcAft>
                <a:spcPct val="0"/>
              </a:spcAft>
              <a:defRPr/>
            </a:pPr>
            <a:r>
              <a:rPr lang="en-US" sz="1400" dirty="0">
                <a:solidFill>
                  <a:schemeClr val="bg1">
                    <a:lumMod val="65000"/>
                  </a:schemeClr>
                </a:solidFill>
                <a:latin typeface="Segoe UI Semibold"/>
              </a:rPr>
              <a:t>Azure Bot Service</a:t>
            </a:r>
          </a:p>
          <a:p>
            <a:pPr algn="ctr" defTabSz="931935" fontAlgn="base">
              <a:spcBef>
                <a:spcPct val="0"/>
              </a:spcBef>
              <a:spcAft>
                <a:spcPct val="0"/>
              </a:spcAft>
              <a:defRPr/>
            </a:pPr>
            <a:r>
              <a:rPr lang="en-US" sz="1400" dirty="0">
                <a:solidFill>
                  <a:schemeClr val="bg1">
                    <a:lumMod val="65000"/>
                  </a:schemeClr>
                </a:solidFill>
                <a:latin typeface="Segoe UI Semibold"/>
              </a:rPr>
              <a:t>Azure Cognitive Services</a:t>
            </a:r>
          </a:p>
        </p:txBody>
      </p:sp>
      <p:sp>
        <p:nvSpPr>
          <p:cNvPr id="65" name="Rectangle 64">
            <a:extLst>
              <a:ext uri="{FF2B5EF4-FFF2-40B4-BE49-F238E27FC236}">
                <a16:creationId xmlns:a16="http://schemas.microsoft.com/office/drawing/2014/main" id="{DF120853-7BCA-4DFB-86C5-3E72C8B21C60}"/>
              </a:ext>
            </a:extLst>
          </p:cNvPr>
          <p:cNvSpPr/>
          <p:nvPr/>
        </p:nvSpPr>
        <p:spPr bwMode="auto">
          <a:xfrm>
            <a:off x="8117411" y="4571356"/>
            <a:ext cx="2486101" cy="312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1935" fontAlgn="base">
              <a:spcBef>
                <a:spcPct val="0"/>
              </a:spcBef>
              <a:spcAft>
                <a:spcPct val="0"/>
              </a:spcAft>
              <a:defRPr/>
            </a:pPr>
            <a:r>
              <a:rPr lang="en-US" sz="1400">
                <a:solidFill>
                  <a:schemeClr val="bg1">
                    <a:lumMod val="65000"/>
                  </a:schemeClr>
                </a:solidFill>
                <a:latin typeface="Segoe UI Semibold"/>
              </a:rPr>
              <a:t>Azure Cognitive Search</a:t>
            </a:r>
          </a:p>
        </p:txBody>
      </p:sp>
      <p:sp>
        <p:nvSpPr>
          <p:cNvPr id="66" name="Rectangle 65">
            <a:extLst>
              <a:ext uri="{FF2B5EF4-FFF2-40B4-BE49-F238E27FC236}">
                <a16:creationId xmlns:a16="http://schemas.microsoft.com/office/drawing/2014/main" id="{1D2CE252-9D55-4B16-BB03-13EE0BC7EECE}"/>
              </a:ext>
            </a:extLst>
          </p:cNvPr>
          <p:cNvSpPr/>
          <p:nvPr/>
        </p:nvSpPr>
        <p:spPr bwMode="auto">
          <a:xfrm>
            <a:off x="4852950" y="4548161"/>
            <a:ext cx="2486101" cy="53173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algn="ctr" defTabSz="931935" fontAlgn="base">
              <a:spcBef>
                <a:spcPct val="0"/>
              </a:spcBef>
              <a:spcAft>
                <a:spcPct val="0"/>
              </a:spcAft>
              <a:defRPr/>
            </a:pPr>
            <a:r>
              <a:rPr lang="en-US" sz="1400" dirty="0">
                <a:solidFill>
                  <a:srgbClr val="1A1A1A"/>
                </a:solidFill>
                <a:latin typeface="Segoe UI Semibold"/>
              </a:rPr>
              <a:t>Azure Databricks</a:t>
            </a:r>
          </a:p>
          <a:p>
            <a:pPr algn="ctr" defTabSz="931935" fontAlgn="base">
              <a:spcBef>
                <a:spcPct val="0"/>
              </a:spcBef>
              <a:spcAft>
                <a:spcPct val="0"/>
              </a:spcAft>
              <a:defRPr/>
            </a:pPr>
            <a:r>
              <a:rPr lang="en-US" sz="1400" dirty="0">
                <a:solidFill>
                  <a:srgbClr val="1A1A1A"/>
                </a:solidFill>
                <a:latin typeface="Segoe UI Semibold"/>
              </a:rPr>
              <a:t>Azure Machine Learning</a:t>
            </a:r>
          </a:p>
        </p:txBody>
      </p:sp>
      <p:sp>
        <p:nvSpPr>
          <p:cNvPr id="108" name="TextBox 107">
            <a:extLst>
              <a:ext uri="{FF2B5EF4-FFF2-40B4-BE49-F238E27FC236}">
                <a16:creationId xmlns:a16="http://schemas.microsoft.com/office/drawing/2014/main" id="{7C85FDAA-2058-4A84-9B12-4D1FC7753A7D}"/>
              </a:ext>
            </a:extLst>
          </p:cNvPr>
          <p:cNvSpPr txBox="1"/>
          <p:nvPr/>
        </p:nvSpPr>
        <p:spPr>
          <a:xfrm>
            <a:off x="8373012" y="2515890"/>
            <a:ext cx="1974900" cy="276999"/>
          </a:xfrm>
          <a:prstGeom prst="rect">
            <a:avLst/>
          </a:prstGeom>
          <a:noFill/>
        </p:spPr>
        <p:txBody>
          <a:bodyPr wrap="none" lIns="0" tIns="0" rIns="0" bIns="0" rtlCol="0">
            <a:spAutoFit/>
          </a:bodyPr>
          <a:lstStyle/>
          <a:p>
            <a:pPr algn="ctr" defTabSz="931935" fontAlgn="base">
              <a:spcBef>
                <a:spcPct val="0"/>
              </a:spcBef>
              <a:defRPr/>
            </a:pPr>
            <a:r>
              <a:rPr lang="en-US">
                <a:solidFill>
                  <a:schemeClr val="bg1">
                    <a:lumMod val="65000"/>
                  </a:schemeClr>
                </a:solidFill>
                <a:latin typeface="Segoe UI Semibold"/>
              </a:rPr>
              <a:t>Knowledge mining</a:t>
            </a:r>
          </a:p>
        </p:txBody>
      </p:sp>
      <p:sp>
        <p:nvSpPr>
          <p:cNvPr id="112" name="TextBox 111">
            <a:extLst>
              <a:ext uri="{FF2B5EF4-FFF2-40B4-BE49-F238E27FC236}">
                <a16:creationId xmlns:a16="http://schemas.microsoft.com/office/drawing/2014/main" id="{7D742A05-61B8-4692-85FD-1C3F94F436FE}"/>
              </a:ext>
            </a:extLst>
          </p:cNvPr>
          <p:cNvSpPr txBox="1"/>
          <p:nvPr/>
        </p:nvSpPr>
        <p:spPr>
          <a:xfrm>
            <a:off x="1810262" y="2509227"/>
            <a:ext cx="1779333" cy="276999"/>
          </a:xfrm>
          <a:prstGeom prst="rect">
            <a:avLst/>
          </a:prstGeom>
          <a:noFill/>
        </p:spPr>
        <p:txBody>
          <a:bodyPr wrap="none" lIns="0" tIns="0" rIns="0" bIns="0" rtlCol="0" anchor="t">
            <a:spAutoFit/>
          </a:bodyPr>
          <a:lstStyle/>
          <a:p>
            <a:pPr algn="ctr" defTabSz="931935" fontAlgn="base">
              <a:spcBef>
                <a:spcPct val="0"/>
              </a:spcBef>
              <a:defRPr/>
            </a:pPr>
            <a:r>
              <a:rPr lang="en-US" dirty="0">
                <a:solidFill>
                  <a:schemeClr val="bg1">
                    <a:lumMod val="65000"/>
                  </a:schemeClr>
                </a:solidFill>
                <a:latin typeface="Segoe UI Semibold"/>
              </a:rPr>
              <a:t>AI apps &amp; agents</a:t>
            </a:r>
          </a:p>
        </p:txBody>
      </p:sp>
      <p:sp>
        <p:nvSpPr>
          <p:cNvPr id="116" name="TextBox 115">
            <a:extLst>
              <a:ext uri="{FF2B5EF4-FFF2-40B4-BE49-F238E27FC236}">
                <a16:creationId xmlns:a16="http://schemas.microsoft.com/office/drawing/2014/main" id="{6A6C0BCD-75D3-4D79-A0AF-023B62D83899}"/>
              </a:ext>
            </a:extLst>
          </p:cNvPr>
          <p:cNvSpPr txBox="1"/>
          <p:nvPr/>
        </p:nvSpPr>
        <p:spPr>
          <a:xfrm>
            <a:off x="5186297" y="2492694"/>
            <a:ext cx="1819409" cy="276999"/>
          </a:xfrm>
          <a:prstGeom prst="rect">
            <a:avLst/>
          </a:prstGeom>
          <a:noFill/>
        </p:spPr>
        <p:txBody>
          <a:bodyPr wrap="none" lIns="0" tIns="0" rIns="0" bIns="0" rtlCol="0">
            <a:spAutoFit/>
          </a:bodyPr>
          <a:lstStyle/>
          <a:p>
            <a:pPr algn="ctr" defTabSz="931935" fontAlgn="base">
              <a:spcBef>
                <a:spcPct val="0"/>
              </a:spcBef>
              <a:defRPr/>
            </a:pPr>
            <a:r>
              <a:rPr lang="en-US">
                <a:solidFill>
                  <a:srgbClr val="0078D4"/>
                </a:solidFill>
                <a:latin typeface="Segoe UI Semibold"/>
              </a:rPr>
              <a:t>Machine learning</a:t>
            </a:r>
          </a:p>
        </p:txBody>
      </p:sp>
      <p:grpSp>
        <p:nvGrpSpPr>
          <p:cNvPr id="48" name="Group 47">
            <a:extLst>
              <a:ext uri="{FF2B5EF4-FFF2-40B4-BE49-F238E27FC236}">
                <a16:creationId xmlns:a16="http://schemas.microsoft.com/office/drawing/2014/main" id="{1147F312-E8EC-411B-AC73-0FF194E1D68A}"/>
              </a:ext>
            </a:extLst>
          </p:cNvPr>
          <p:cNvGrpSpPr/>
          <p:nvPr/>
        </p:nvGrpSpPr>
        <p:grpSpPr>
          <a:xfrm>
            <a:off x="2179197" y="3197798"/>
            <a:ext cx="981710" cy="981710"/>
            <a:chOff x="2234350" y="1976027"/>
            <a:chExt cx="1158327" cy="1158328"/>
          </a:xfrm>
        </p:grpSpPr>
        <p:sp>
          <p:nvSpPr>
            <p:cNvPr id="72" name="Oval 9">
              <a:extLst>
                <a:ext uri="{FF2B5EF4-FFF2-40B4-BE49-F238E27FC236}">
                  <a16:creationId xmlns:a16="http://schemas.microsoft.com/office/drawing/2014/main" id="{908C9DCF-81CC-45ED-A1DB-1EA8F7A99004}"/>
                </a:ext>
              </a:extLst>
            </p:cNvPr>
            <p:cNvSpPr>
              <a:spLocks noChangeArrowheads="1"/>
            </p:cNvSpPr>
            <p:nvPr/>
          </p:nvSpPr>
          <p:spPr bwMode="auto">
            <a:xfrm>
              <a:off x="2234350" y="1976027"/>
              <a:ext cx="1158327" cy="1158328"/>
            </a:xfrm>
            <a:prstGeom prst="ellipse">
              <a:avLst/>
            </a:prstGeom>
            <a:solidFill>
              <a:schemeClr val="bg1">
                <a:lumMod val="85000"/>
              </a:schemeClr>
            </a:solidFill>
            <a:ln w="10795"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de-DE" sz="2000" kern="0">
                <a:solidFill>
                  <a:srgbClr val="0078D4"/>
                </a:solidFill>
                <a:latin typeface="Segoe UI Semilight"/>
              </a:endParaRPr>
            </a:p>
          </p:txBody>
        </p:sp>
        <p:grpSp>
          <p:nvGrpSpPr>
            <p:cNvPr id="73" name="Group 72">
              <a:extLst>
                <a:ext uri="{FF2B5EF4-FFF2-40B4-BE49-F238E27FC236}">
                  <a16:creationId xmlns:a16="http://schemas.microsoft.com/office/drawing/2014/main" id="{99FD8372-BF6E-42C0-9647-2012E395D0EB}"/>
                </a:ext>
              </a:extLst>
            </p:cNvPr>
            <p:cNvGrpSpPr/>
            <p:nvPr/>
          </p:nvGrpSpPr>
          <p:grpSpPr>
            <a:xfrm>
              <a:off x="2506262" y="2276142"/>
              <a:ext cx="629742" cy="436179"/>
              <a:chOff x="3186734" y="2614346"/>
              <a:chExt cx="675958" cy="468190"/>
            </a:xfrm>
          </p:grpSpPr>
          <p:sp>
            <p:nvSpPr>
              <p:cNvPr id="74" name="Freeform: Shape 73">
                <a:extLst>
                  <a:ext uri="{FF2B5EF4-FFF2-40B4-BE49-F238E27FC236}">
                    <a16:creationId xmlns:a16="http://schemas.microsoft.com/office/drawing/2014/main" id="{CAA73395-8999-41C0-A434-2C108ECC8139}"/>
                  </a:ext>
                </a:extLst>
              </p:cNvPr>
              <p:cNvSpPr>
                <a:spLocks/>
              </p:cNvSpPr>
              <p:nvPr/>
            </p:nvSpPr>
            <p:spPr bwMode="auto">
              <a:xfrm>
                <a:off x="3186734" y="2614346"/>
                <a:ext cx="501632" cy="403440"/>
              </a:xfrm>
              <a:custGeom>
                <a:avLst/>
                <a:gdLst>
                  <a:gd name="connsiteX0" fmla="*/ 486708 w 3583341"/>
                  <a:gd name="connsiteY0" fmla="*/ 0 h 2881921"/>
                  <a:gd name="connsiteX1" fmla="*/ 3293031 w 3583341"/>
                  <a:gd name="connsiteY1" fmla="*/ 0 h 2881921"/>
                  <a:gd name="connsiteX2" fmla="*/ 3583341 w 3583341"/>
                  <a:gd name="connsiteY2" fmla="*/ 289571 h 2881921"/>
                  <a:gd name="connsiteX3" fmla="*/ 3583341 w 3583341"/>
                  <a:gd name="connsiteY3" fmla="*/ 2592350 h 2881921"/>
                  <a:gd name="connsiteX4" fmla="*/ 3293031 w 3583341"/>
                  <a:gd name="connsiteY4" fmla="*/ 2881921 h 2881921"/>
                  <a:gd name="connsiteX5" fmla="*/ 486708 w 3583341"/>
                  <a:gd name="connsiteY5" fmla="*/ 2881921 h 2881921"/>
                  <a:gd name="connsiteX6" fmla="*/ 203310 w 3583341"/>
                  <a:gd name="connsiteY6" fmla="*/ 2592350 h 2881921"/>
                  <a:gd name="connsiteX7" fmla="*/ 203310 w 3583341"/>
                  <a:gd name="connsiteY7" fmla="*/ 1261056 h 2881921"/>
                  <a:gd name="connsiteX8" fmla="*/ 203310 w 3583341"/>
                  <a:gd name="connsiteY8" fmla="*/ 1169815 h 2881921"/>
                  <a:gd name="connsiteX9" fmla="*/ 0 w 3583341"/>
                  <a:gd name="connsiteY9" fmla="*/ 986054 h 2881921"/>
                  <a:gd name="connsiteX10" fmla="*/ 203310 w 3583341"/>
                  <a:gd name="connsiteY10" fmla="*/ 794473 h 2881921"/>
                  <a:gd name="connsiteX11" fmla="*/ 203310 w 3583341"/>
                  <a:gd name="connsiteY11" fmla="*/ 771589 h 2881921"/>
                  <a:gd name="connsiteX12" fmla="*/ 203310 w 3583341"/>
                  <a:gd name="connsiteY12" fmla="*/ 289571 h 2881921"/>
                  <a:gd name="connsiteX13" fmla="*/ 486708 w 3583341"/>
                  <a:gd name="connsiteY13" fmla="*/ 0 h 288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83341" h="2881921">
                    <a:moveTo>
                      <a:pt x="486708" y="0"/>
                    </a:moveTo>
                    <a:cubicBezTo>
                      <a:pt x="3293031" y="0"/>
                      <a:pt x="3293031" y="0"/>
                      <a:pt x="3293031" y="0"/>
                    </a:cubicBezTo>
                    <a:cubicBezTo>
                      <a:pt x="3452011" y="0"/>
                      <a:pt x="3583341" y="130996"/>
                      <a:pt x="3583341" y="289571"/>
                    </a:cubicBezTo>
                    <a:cubicBezTo>
                      <a:pt x="3583341" y="2592350"/>
                      <a:pt x="3583341" y="2592350"/>
                      <a:pt x="3583341" y="2592350"/>
                    </a:cubicBezTo>
                    <a:cubicBezTo>
                      <a:pt x="3583341" y="2750925"/>
                      <a:pt x="3452011" y="2881921"/>
                      <a:pt x="3293031" y="2881921"/>
                    </a:cubicBezTo>
                    <a:cubicBezTo>
                      <a:pt x="486708" y="2881921"/>
                      <a:pt x="486708" y="2881921"/>
                      <a:pt x="486708" y="2881921"/>
                    </a:cubicBezTo>
                    <a:cubicBezTo>
                      <a:pt x="327729" y="2881921"/>
                      <a:pt x="203310" y="2750925"/>
                      <a:pt x="203310" y="2592350"/>
                    </a:cubicBezTo>
                    <a:cubicBezTo>
                      <a:pt x="203310" y="2016655"/>
                      <a:pt x="203310" y="1584884"/>
                      <a:pt x="203310" y="1261056"/>
                    </a:cubicBezTo>
                    <a:lnTo>
                      <a:pt x="203310" y="1169815"/>
                    </a:lnTo>
                    <a:lnTo>
                      <a:pt x="0" y="986054"/>
                    </a:lnTo>
                    <a:lnTo>
                      <a:pt x="203310" y="794473"/>
                    </a:lnTo>
                    <a:lnTo>
                      <a:pt x="203310" y="771589"/>
                    </a:lnTo>
                    <a:cubicBezTo>
                      <a:pt x="203310" y="289571"/>
                      <a:pt x="203310" y="289571"/>
                      <a:pt x="203310" y="289571"/>
                    </a:cubicBezTo>
                    <a:cubicBezTo>
                      <a:pt x="203310" y="130996"/>
                      <a:pt x="327729" y="0"/>
                      <a:pt x="486708" y="0"/>
                    </a:cubicBezTo>
                    <a:close/>
                  </a:path>
                </a:pathLst>
              </a:custGeom>
              <a:solidFill>
                <a:schemeClr val="bg1">
                  <a:lumMod val="85000"/>
                </a:schemeClr>
              </a:solidFill>
              <a:ln w="7938" cap="flat">
                <a:noFill/>
                <a:prstDash val="solid"/>
                <a:miter lim="800000"/>
                <a:headEnd/>
                <a:tailEnd/>
              </a:ln>
            </p:spPr>
            <p:txBody>
              <a:bodyPr vert="horz" wrap="square" lIns="91427" tIns="45713" rIns="91427" bIns="45713" numCol="1" anchor="t" anchorCtr="0" compatLnSpc="1">
                <a:prstTxWarp prst="textNoShape">
                  <a:avLst/>
                </a:prstTxWarp>
                <a:noAutofit/>
              </a:bodyPr>
              <a:lstStyle/>
              <a:p>
                <a:pPr defTabSz="914225">
                  <a:defRPr/>
                </a:pPr>
                <a:endParaRPr lang="en-US" kern="0">
                  <a:solidFill>
                    <a:srgbClr val="1A1A1A"/>
                  </a:solidFill>
                  <a:latin typeface="Segoe UI"/>
                </a:endParaRPr>
              </a:p>
            </p:txBody>
          </p:sp>
          <p:sp>
            <p:nvSpPr>
              <p:cNvPr id="75" name="Rectangle 27">
                <a:extLst>
                  <a:ext uri="{FF2B5EF4-FFF2-40B4-BE49-F238E27FC236}">
                    <a16:creationId xmlns:a16="http://schemas.microsoft.com/office/drawing/2014/main" id="{B450AEA2-1BAC-4AFE-950F-6BC2D5F5E19C}"/>
                  </a:ext>
                </a:extLst>
              </p:cNvPr>
              <p:cNvSpPr>
                <a:spLocks noChangeArrowheads="1"/>
              </p:cNvSpPr>
              <p:nvPr/>
            </p:nvSpPr>
            <p:spPr bwMode="auto">
              <a:xfrm>
                <a:off x="3271407" y="2666288"/>
                <a:ext cx="248326" cy="23481"/>
              </a:xfrm>
              <a:prstGeom prst="rect">
                <a:avLst/>
              </a:prstGeom>
              <a:solidFill>
                <a:srgbClr val="459BDD"/>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76" name="Rectangle 31">
                <a:extLst>
                  <a:ext uri="{FF2B5EF4-FFF2-40B4-BE49-F238E27FC236}">
                    <a16:creationId xmlns:a16="http://schemas.microsoft.com/office/drawing/2014/main" id="{EF7DB52E-4ECF-4123-A660-12EF27BB5DFC}"/>
                  </a:ext>
                </a:extLst>
              </p:cNvPr>
              <p:cNvSpPr>
                <a:spLocks noChangeArrowheads="1"/>
              </p:cNvSpPr>
              <p:nvPr/>
            </p:nvSpPr>
            <p:spPr bwMode="auto">
              <a:xfrm>
                <a:off x="3271407" y="2723211"/>
                <a:ext cx="335844" cy="23481"/>
              </a:xfrm>
              <a:prstGeom prst="rect">
                <a:avLst/>
              </a:prstGeom>
              <a:solidFill>
                <a:srgbClr val="459BDD"/>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77" name="Rectangle 32">
                <a:extLst>
                  <a:ext uri="{FF2B5EF4-FFF2-40B4-BE49-F238E27FC236}">
                    <a16:creationId xmlns:a16="http://schemas.microsoft.com/office/drawing/2014/main" id="{1B767CED-A7CA-4505-8103-38D9D5B648A8}"/>
                  </a:ext>
                </a:extLst>
              </p:cNvPr>
              <p:cNvSpPr>
                <a:spLocks noChangeArrowheads="1"/>
              </p:cNvSpPr>
              <p:nvPr/>
            </p:nvSpPr>
            <p:spPr bwMode="auto">
              <a:xfrm>
                <a:off x="3271407" y="2781557"/>
                <a:ext cx="335844" cy="22769"/>
              </a:xfrm>
              <a:prstGeom prst="rect">
                <a:avLst/>
              </a:prstGeom>
              <a:solidFill>
                <a:srgbClr val="459BDD"/>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78" name="Freeform: Shape 77">
                <a:extLst>
                  <a:ext uri="{FF2B5EF4-FFF2-40B4-BE49-F238E27FC236}">
                    <a16:creationId xmlns:a16="http://schemas.microsoft.com/office/drawing/2014/main" id="{56E39BCC-9C85-451C-9B6E-F502A32A6B5F}"/>
                  </a:ext>
                </a:extLst>
              </p:cNvPr>
              <p:cNvSpPr>
                <a:spLocks/>
              </p:cNvSpPr>
              <p:nvPr/>
            </p:nvSpPr>
            <p:spPr bwMode="auto">
              <a:xfrm>
                <a:off x="3359637" y="2768749"/>
                <a:ext cx="503055" cy="313787"/>
              </a:xfrm>
              <a:custGeom>
                <a:avLst/>
                <a:gdLst>
                  <a:gd name="connsiteX0" fmla="*/ 290309 w 3593507"/>
                  <a:gd name="connsiteY0" fmla="*/ 0 h 2241494"/>
                  <a:gd name="connsiteX1" fmla="*/ 3096634 w 3593507"/>
                  <a:gd name="connsiteY1" fmla="*/ 0 h 2241494"/>
                  <a:gd name="connsiteX2" fmla="*/ 3380031 w 3593507"/>
                  <a:gd name="connsiteY2" fmla="*/ 289670 h 2241494"/>
                  <a:gd name="connsiteX3" fmla="*/ 3380031 w 3593507"/>
                  <a:gd name="connsiteY3" fmla="*/ 1162855 h 2241494"/>
                  <a:gd name="connsiteX4" fmla="*/ 3380031 w 3593507"/>
                  <a:gd name="connsiteY4" fmla="*/ 1222011 h 2241494"/>
                  <a:gd name="connsiteX5" fmla="*/ 3593507 w 3593507"/>
                  <a:gd name="connsiteY5" fmla="*/ 1423171 h 2241494"/>
                  <a:gd name="connsiteX6" fmla="*/ 3380031 w 3593507"/>
                  <a:gd name="connsiteY6" fmla="*/ 1616120 h 2241494"/>
                  <a:gd name="connsiteX7" fmla="*/ 3380031 w 3593507"/>
                  <a:gd name="connsiteY7" fmla="*/ 1661666 h 2241494"/>
                  <a:gd name="connsiteX8" fmla="*/ 3380031 w 3593507"/>
                  <a:gd name="connsiteY8" fmla="*/ 1958721 h 2241494"/>
                  <a:gd name="connsiteX9" fmla="*/ 3096634 w 3593507"/>
                  <a:gd name="connsiteY9" fmla="*/ 2241494 h 2241494"/>
                  <a:gd name="connsiteX10" fmla="*/ 290309 w 3593507"/>
                  <a:gd name="connsiteY10" fmla="*/ 2241494 h 2241494"/>
                  <a:gd name="connsiteX11" fmla="*/ 0 w 3593507"/>
                  <a:gd name="connsiteY11" fmla="*/ 1958721 h 2241494"/>
                  <a:gd name="connsiteX12" fmla="*/ 0 w 3593507"/>
                  <a:gd name="connsiteY12" fmla="*/ 289670 h 2241494"/>
                  <a:gd name="connsiteX13" fmla="*/ 290309 w 3593507"/>
                  <a:gd name="connsiteY13" fmla="*/ 0 h 224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93507" h="2241494">
                    <a:moveTo>
                      <a:pt x="290309" y="0"/>
                    </a:moveTo>
                    <a:cubicBezTo>
                      <a:pt x="3096634" y="0"/>
                      <a:pt x="3096634" y="0"/>
                      <a:pt x="3096634" y="0"/>
                    </a:cubicBezTo>
                    <a:cubicBezTo>
                      <a:pt x="3255613" y="0"/>
                      <a:pt x="3380031" y="131041"/>
                      <a:pt x="3380031" y="289670"/>
                    </a:cubicBezTo>
                    <a:cubicBezTo>
                      <a:pt x="3380031" y="654775"/>
                      <a:pt x="3380031" y="940013"/>
                      <a:pt x="3380031" y="1162855"/>
                    </a:cubicBezTo>
                    <a:lnTo>
                      <a:pt x="3380031" y="1222011"/>
                    </a:lnTo>
                    <a:lnTo>
                      <a:pt x="3593507" y="1423171"/>
                    </a:lnTo>
                    <a:lnTo>
                      <a:pt x="3380031" y="1616120"/>
                    </a:lnTo>
                    <a:lnTo>
                      <a:pt x="3380031" y="1661666"/>
                    </a:lnTo>
                    <a:cubicBezTo>
                      <a:pt x="3380031" y="1958721"/>
                      <a:pt x="3380031" y="1958721"/>
                      <a:pt x="3380031" y="1958721"/>
                    </a:cubicBezTo>
                    <a:cubicBezTo>
                      <a:pt x="3380031" y="2117350"/>
                      <a:pt x="3255613" y="2241494"/>
                      <a:pt x="3096634" y="2241494"/>
                    </a:cubicBezTo>
                    <a:cubicBezTo>
                      <a:pt x="290309" y="2241494"/>
                      <a:pt x="290309" y="2241494"/>
                      <a:pt x="290309" y="2241494"/>
                    </a:cubicBezTo>
                    <a:cubicBezTo>
                      <a:pt x="131330" y="2241494"/>
                      <a:pt x="0" y="2117350"/>
                      <a:pt x="0" y="1958721"/>
                    </a:cubicBezTo>
                    <a:cubicBezTo>
                      <a:pt x="0" y="289670"/>
                      <a:pt x="0" y="289670"/>
                      <a:pt x="0" y="289670"/>
                    </a:cubicBezTo>
                    <a:cubicBezTo>
                      <a:pt x="0" y="131041"/>
                      <a:pt x="131330" y="0"/>
                      <a:pt x="290309" y="0"/>
                    </a:cubicBezTo>
                    <a:close/>
                  </a:path>
                </a:pathLst>
              </a:custGeom>
              <a:solidFill>
                <a:schemeClr val="bg1"/>
              </a:solidFill>
              <a:ln w="7938" cap="flat">
                <a:noFill/>
                <a:prstDash val="solid"/>
                <a:miter lim="800000"/>
                <a:headEnd/>
                <a:tailEnd/>
              </a:ln>
            </p:spPr>
            <p:txBody>
              <a:bodyPr vert="horz" wrap="square" lIns="91427" tIns="45713" rIns="91427" bIns="45713" numCol="1" anchor="t" anchorCtr="0" compatLnSpc="1">
                <a:prstTxWarp prst="textNoShape">
                  <a:avLst/>
                </a:prstTxWarp>
                <a:noAutofit/>
              </a:bodyPr>
              <a:lstStyle/>
              <a:p>
                <a:pPr defTabSz="914225">
                  <a:defRPr/>
                </a:pPr>
                <a:endParaRPr lang="en-US" kern="0">
                  <a:solidFill>
                    <a:srgbClr val="1A1A1A"/>
                  </a:solidFill>
                  <a:latin typeface="Segoe UI"/>
                </a:endParaRPr>
              </a:p>
            </p:txBody>
          </p:sp>
          <p:sp>
            <p:nvSpPr>
              <p:cNvPr id="79" name="Rectangle 78">
                <a:extLst>
                  <a:ext uri="{FF2B5EF4-FFF2-40B4-BE49-F238E27FC236}">
                    <a16:creationId xmlns:a16="http://schemas.microsoft.com/office/drawing/2014/main" id="{D906EA5D-00CC-4CE8-B419-37E460C37036}"/>
                  </a:ext>
                </a:extLst>
              </p:cNvPr>
              <p:cNvSpPr>
                <a:spLocks noChangeArrowheads="1"/>
              </p:cNvSpPr>
              <p:nvPr/>
            </p:nvSpPr>
            <p:spPr bwMode="auto">
              <a:xfrm>
                <a:off x="3679828" y="2892556"/>
                <a:ext cx="108153" cy="22058"/>
              </a:xfrm>
              <a:prstGeom prst="rect">
                <a:avLst/>
              </a:prstGeom>
              <a:solidFill>
                <a:srgbClr val="D9D9D9"/>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0" name="Rectangle 79">
                <a:extLst>
                  <a:ext uri="{FF2B5EF4-FFF2-40B4-BE49-F238E27FC236}">
                    <a16:creationId xmlns:a16="http://schemas.microsoft.com/office/drawing/2014/main" id="{136E7930-C1C4-4D2B-BB3C-CAD427482BC7}"/>
                  </a:ext>
                </a:extLst>
              </p:cNvPr>
              <p:cNvSpPr>
                <a:spLocks noChangeArrowheads="1"/>
              </p:cNvSpPr>
              <p:nvPr/>
            </p:nvSpPr>
            <p:spPr bwMode="auto">
              <a:xfrm>
                <a:off x="3642828" y="2950190"/>
                <a:ext cx="145153" cy="22058"/>
              </a:xfrm>
              <a:prstGeom prst="rect">
                <a:avLst/>
              </a:prstGeom>
              <a:solidFill>
                <a:srgbClr val="D9D9D9"/>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1" name="Rectangle 80">
                <a:extLst>
                  <a:ext uri="{FF2B5EF4-FFF2-40B4-BE49-F238E27FC236}">
                    <a16:creationId xmlns:a16="http://schemas.microsoft.com/office/drawing/2014/main" id="{00D5509A-4B04-4757-A3B4-E7EB8ACD0F08}"/>
                  </a:ext>
                </a:extLst>
              </p:cNvPr>
              <p:cNvSpPr>
                <a:spLocks noChangeArrowheads="1"/>
              </p:cNvSpPr>
              <p:nvPr/>
            </p:nvSpPr>
            <p:spPr bwMode="auto">
              <a:xfrm>
                <a:off x="3721097" y="3008536"/>
                <a:ext cx="66884" cy="22058"/>
              </a:xfrm>
              <a:prstGeom prst="rect">
                <a:avLst/>
              </a:prstGeom>
              <a:solidFill>
                <a:srgbClr val="D9D9D9"/>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2" name="Oval 33">
                <a:extLst>
                  <a:ext uri="{FF2B5EF4-FFF2-40B4-BE49-F238E27FC236}">
                    <a16:creationId xmlns:a16="http://schemas.microsoft.com/office/drawing/2014/main" id="{B6E7F327-AD15-4821-B1D5-FF7A3CD7454F}"/>
                  </a:ext>
                </a:extLst>
              </p:cNvPr>
              <p:cNvSpPr>
                <a:spLocks noChangeArrowheads="1"/>
              </p:cNvSpPr>
              <p:nvPr/>
            </p:nvSpPr>
            <p:spPr bwMode="auto">
              <a:xfrm>
                <a:off x="3483444" y="2884018"/>
                <a:ext cx="27038" cy="27038"/>
              </a:xfrm>
              <a:prstGeom prst="ellipse">
                <a:avLst/>
              </a:prstGeom>
              <a:solidFill>
                <a:srgbClr val="005A9F"/>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3" name="Oval 34">
                <a:extLst>
                  <a:ext uri="{FF2B5EF4-FFF2-40B4-BE49-F238E27FC236}">
                    <a16:creationId xmlns:a16="http://schemas.microsoft.com/office/drawing/2014/main" id="{EF6B4B9B-925C-4EF8-8DD1-4E4C9BE080B4}"/>
                  </a:ext>
                </a:extLst>
              </p:cNvPr>
              <p:cNvSpPr>
                <a:spLocks noChangeArrowheads="1"/>
              </p:cNvSpPr>
              <p:nvPr/>
            </p:nvSpPr>
            <p:spPr bwMode="auto">
              <a:xfrm>
                <a:off x="3529694" y="2884018"/>
                <a:ext cx="27038" cy="27038"/>
              </a:xfrm>
              <a:prstGeom prst="ellipse">
                <a:avLst/>
              </a:prstGeom>
              <a:solidFill>
                <a:srgbClr val="005A9F"/>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4" name="Freeform 35">
                <a:extLst>
                  <a:ext uri="{FF2B5EF4-FFF2-40B4-BE49-F238E27FC236}">
                    <a16:creationId xmlns:a16="http://schemas.microsoft.com/office/drawing/2014/main" id="{EC2CA8BC-219F-45A2-AF08-176479DD3F78}"/>
                  </a:ext>
                </a:extLst>
              </p:cNvPr>
              <p:cNvSpPr>
                <a:spLocks/>
              </p:cNvSpPr>
              <p:nvPr/>
            </p:nvSpPr>
            <p:spPr bwMode="auto">
              <a:xfrm>
                <a:off x="3397348" y="2814287"/>
                <a:ext cx="102461" cy="168634"/>
              </a:xfrm>
              <a:custGeom>
                <a:avLst/>
                <a:gdLst>
                  <a:gd name="T0" fmla="*/ 89 w 106"/>
                  <a:gd name="T1" fmla="*/ 0 h 175"/>
                  <a:gd name="T2" fmla="*/ 7 w 106"/>
                  <a:gd name="T3" fmla="*/ 81 h 175"/>
                  <a:gd name="T4" fmla="*/ 7 w 106"/>
                  <a:gd name="T5" fmla="*/ 94 h 175"/>
                  <a:gd name="T6" fmla="*/ 89 w 106"/>
                  <a:gd name="T7" fmla="*/ 175 h 175"/>
                  <a:gd name="T8" fmla="*/ 106 w 106"/>
                  <a:gd name="T9" fmla="*/ 158 h 175"/>
                  <a:gd name="T10" fmla="*/ 34 w 106"/>
                  <a:gd name="T11" fmla="*/ 86 h 175"/>
                  <a:gd name="T12" fmla="*/ 106 w 106"/>
                  <a:gd name="T13" fmla="*/ 16 h 175"/>
                  <a:gd name="T14" fmla="*/ 89 w 106"/>
                  <a:gd name="T15" fmla="*/ 0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75">
                    <a:moveTo>
                      <a:pt x="89" y="0"/>
                    </a:moveTo>
                    <a:cubicBezTo>
                      <a:pt x="7" y="81"/>
                      <a:pt x="7" y="81"/>
                      <a:pt x="7" y="81"/>
                    </a:cubicBezTo>
                    <a:cubicBezTo>
                      <a:pt x="7" y="81"/>
                      <a:pt x="0" y="88"/>
                      <a:pt x="7" y="94"/>
                    </a:cubicBezTo>
                    <a:cubicBezTo>
                      <a:pt x="13" y="100"/>
                      <a:pt x="89" y="175"/>
                      <a:pt x="89" y="175"/>
                    </a:cubicBezTo>
                    <a:cubicBezTo>
                      <a:pt x="106" y="158"/>
                      <a:pt x="106" y="158"/>
                      <a:pt x="106" y="158"/>
                    </a:cubicBezTo>
                    <a:cubicBezTo>
                      <a:pt x="34" y="86"/>
                      <a:pt x="34" y="86"/>
                      <a:pt x="34" y="86"/>
                    </a:cubicBezTo>
                    <a:cubicBezTo>
                      <a:pt x="106" y="16"/>
                      <a:pt x="106" y="16"/>
                      <a:pt x="106" y="16"/>
                    </a:cubicBezTo>
                    <a:lnTo>
                      <a:pt x="89" y="0"/>
                    </a:lnTo>
                    <a:close/>
                  </a:path>
                </a:pathLst>
              </a:custGeom>
              <a:solidFill>
                <a:schemeClr val="bg1">
                  <a:lumMod val="85000"/>
                </a:schemeClr>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sp>
            <p:nvSpPr>
              <p:cNvPr id="85" name="Freeform 36">
                <a:extLst>
                  <a:ext uri="{FF2B5EF4-FFF2-40B4-BE49-F238E27FC236}">
                    <a16:creationId xmlns:a16="http://schemas.microsoft.com/office/drawing/2014/main" id="{DD516209-F549-475E-BFFB-CB8418E43BBE}"/>
                  </a:ext>
                </a:extLst>
              </p:cNvPr>
              <p:cNvSpPr>
                <a:spLocks/>
              </p:cNvSpPr>
              <p:nvPr/>
            </p:nvSpPr>
            <p:spPr bwMode="auto">
              <a:xfrm>
                <a:off x="3536098" y="2814287"/>
                <a:ext cx="103172" cy="168634"/>
              </a:xfrm>
              <a:custGeom>
                <a:avLst/>
                <a:gdLst>
                  <a:gd name="T0" fmla="*/ 17 w 106"/>
                  <a:gd name="T1" fmla="*/ 0 h 175"/>
                  <a:gd name="T2" fmla="*/ 99 w 106"/>
                  <a:gd name="T3" fmla="*/ 81 h 175"/>
                  <a:gd name="T4" fmla="*/ 99 w 106"/>
                  <a:gd name="T5" fmla="*/ 94 h 175"/>
                  <a:gd name="T6" fmla="*/ 17 w 106"/>
                  <a:gd name="T7" fmla="*/ 175 h 175"/>
                  <a:gd name="T8" fmla="*/ 0 w 106"/>
                  <a:gd name="T9" fmla="*/ 158 h 175"/>
                  <a:gd name="T10" fmla="*/ 72 w 106"/>
                  <a:gd name="T11" fmla="*/ 86 h 175"/>
                  <a:gd name="T12" fmla="*/ 0 w 106"/>
                  <a:gd name="T13" fmla="*/ 16 h 175"/>
                  <a:gd name="T14" fmla="*/ 17 w 106"/>
                  <a:gd name="T15" fmla="*/ 0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75">
                    <a:moveTo>
                      <a:pt x="17" y="0"/>
                    </a:moveTo>
                    <a:cubicBezTo>
                      <a:pt x="99" y="81"/>
                      <a:pt x="99" y="81"/>
                      <a:pt x="99" y="81"/>
                    </a:cubicBezTo>
                    <a:cubicBezTo>
                      <a:pt x="99" y="81"/>
                      <a:pt x="106" y="88"/>
                      <a:pt x="99" y="94"/>
                    </a:cubicBezTo>
                    <a:cubicBezTo>
                      <a:pt x="93" y="100"/>
                      <a:pt x="17" y="175"/>
                      <a:pt x="17" y="175"/>
                    </a:cubicBezTo>
                    <a:cubicBezTo>
                      <a:pt x="0" y="158"/>
                      <a:pt x="0" y="158"/>
                      <a:pt x="0" y="158"/>
                    </a:cubicBezTo>
                    <a:cubicBezTo>
                      <a:pt x="72" y="86"/>
                      <a:pt x="72" y="86"/>
                      <a:pt x="72" y="86"/>
                    </a:cubicBezTo>
                    <a:cubicBezTo>
                      <a:pt x="0" y="16"/>
                      <a:pt x="0" y="16"/>
                      <a:pt x="0" y="16"/>
                    </a:cubicBezTo>
                    <a:lnTo>
                      <a:pt x="17" y="0"/>
                    </a:lnTo>
                    <a:close/>
                  </a:path>
                </a:pathLst>
              </a:custGeom>
              <a:solidFill>
                <a:schemeClr val="bg1">
                  <a:lumMod val="85000"/>
                </a:schemeClr>
              </a:solidFill>
              <a:ln w="7938" cap="flat">
                <a:no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grpSp>
      </p:grpSp>
      <p:grpSp>
        <p:nvGrpSpPr>
          <p:cNvPr id="3" name="Group 2">
            <a:extLst>
              <a:ext uri="{FF2B5EF4-FFF2-40B4-BE49-F238E27FC236}">
                <a16:creationId xmlns:a16="http://schemas.microsoft.com/office/drawing/2014/main" id="{9CEDD205-3FF8-45D9-9515-D67A9FA9BD84}"/>
              </a:ext>
            </a:extLst>
          </p:cNvPr>
          <p:cNvGrpSpPr/>
          <p:nvPr/>
        </p:nvGrpSpPr>
        <p:grpSpPr>
          <a:xfrm>
            <a:off x="8943445" y="3236121"/>
            <a:ext cx="981710" cy="972443"/>
            <a:chOff x="5468716" y="6021113"/>
            <a:chExt cx="1158327" cy="1158328"/>
          </a:xfrm>
        </p:grpSpPr>
        <p:sp>
          <p:nvSpPr>
            <p:cNvPr id="137" name="Oval 9">
              <a:extLst>
                <a:ext uri="{FF2B5EF4-FFF2-40B4-BE49-F238E27FC236}">
                  <a16:creationId xmlns:a16="http://schemas.microsoft.com/office/drawing/2014/main" id="{EC410C70-87EC-4C98-B21D-420E610D977A}"/>
                </a:ext>
              </a:extLst>
            </p:cNvPr>
            <p:cNvSpPr>
              <a:spLocks noChangeArrowheads="1"/>
            </p:cNvSpPr>
            <p:nvPr/>
          </p:nvSpPr>
          <p:spPr bwMode="auto">
            <a:xfrm>
              <a:off x="5468716" y="6021113"/>
              <a:ext cx="1158327" cy="1158328"/>
            </a:xfrm>
            <a:prstGeom prst="ellipse">
              <a:avLst/>
            </a:prstGeom>
            <a:solidFill>
              <a:schemeClr val="bg1">
                <a:lumMod val="85000"/>
              </a:schemeClr>
            </a:solidFill>
            <a:ln w="10795"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de-DE" sz="2000" kern="0">
                <a:solidFill>
                  <a:srgbClr val="0078D4"/>
                </a:solidFill>
                <a:latin typeface="Segoe UI Semilight"/>
              </a:endParaRPr>
            </a:p>
          </p:txBody>
        </p:sp>
        <p:sp>
          <p:nvSpPr>
            <p:cNvPr id="138" name="Freeform 6">
              <a:extLst>
                <a:ext uri="{FF2B5EF4-FFF2-40B4-BE49-F238E27FC236}">
                  <a16:creationId xmlns:a16="http://schemas.microsoft.com/office/drawing/2014/main" id="{7AF3E6DA-CB4C-4CCA-A7CE-3D5E05B1EE2B}"/>
                </a:ext>
              </a:extLst>
            </p:cNvPr>
            <p:cNvSpPr>
              <a:spLocks/>
            </p:cNvSpPr>
            <p:nvPr/>
          </p:nvSpPr>
          <p:spPr bwMode="auto">
            <a:xfrm>
              <a:off x="5981019" y="6721480"/>
              <a:ext cx="75918" cy="25519"/>
            </a:xfrm>
            <a:custGeom>
              <a:avLst/>
              <a:gdLst>
                <a:gd name="T0" fmla="*/ 0 w 57"/>
                <a:gd name="T1" fmla="*/ 19 h 19"/>
                <a:gd name="T2" fmla="*/ 0 w 57"/>
                <a:gd name="T3" fmla="*/ 14 h 19"/>
                <a:gd name="T4" fmla="*/ 15 w 57"/>
                <a:gd name="T5" fmla="*/ 0 h 19"/>
                <a:gd name="T6" fmla="*/ 57 w 57"/>
                <a:gd name="T7" fmla="*/ 0 h 19"/>
              </a:gdLst>
              <a:ahLst/>
              <a:cxnLst>
                <a:cxn ang="0">
                  <a:pos x="T0" y="T1"/>
                </a:cxn>
                <a:cxn ang="0">
                  <a:pos x="T2" y="T3"/>
                </a:cxn>
                <a:cxn ang="0">
                  <a:pos x="T4" y="T5"/>
                </a:cxn>
                <a:cxn ang="0">
                  <a:pos x="T6" y="T7"/>
                </a:cxn>
              </a:cxnLst>
              <a:rect l="0" t="0" r="r" b="b"/>
              <a:pathLst>
                <a:path w="57" h="19">
                  <a:moveTo>
                    <a:pt x="0" y="19"/>
                  </a:moveTo>
                  <a:cubicBezTo>
                    <a:pt x="0" y="14"/>
                    <a:pt x="0" y="14"/>
                    <a:pt x="0" y="14"/>
                  </a:cubicBezTo>
                  <a:cubicBezTo>
                    <a:pt x="0" y="6"/>
                    <a:pt x="6" y="0"/>
                    <a:pt x="15" y="0"/>
                  </a:cubicBezTo>
                  <a:cubicBezTo>
                    <a:pt x="57" y="0"/>
                    <a:pt x="57" y="0"/>
                    <a:pt x="57" y="0"/>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39" name="Freeform 7">
              <a:extLst>
                <a:ext uri="{FF2B5EF4-FFF2-40B4-BE49-F238E27FC236}">
                  <a16:creationId xmlns:a16="http://schemas.microsoft.com/office/drawing/2014/main" id="{089973CA-B7E3-4195-A6EE-34AB1520C8C8}"/>
                </a:ext>
              </a:extLst>
            </p:cNvPr>
            <p:cNvSpPr>
              <a:spLocks/>
            </p:cNvSpPr>
            <p:nvPr/>
          </p:nvSpPr>
          <p:spPr bwMode="auto">
            <a:xfrm>
              <a:off x="6193463" y="6579851"/>
              <a:ext cx="78470" cy="153750"/>
            </a:xfrm>
            <a:custGeom>
              <a:avLst/>
              <a:gdLst>
                <a:gd name="T0" fmla="*/ 0 w 59"/>
                <a:gd name="T1" fmla="*/ 0 h 115"/>
                <a:gd name="T2" fmla="*/ 0 w 59"/>
                <a:gd name="T3" fmla="*/ 62 h 115"/>
                <a:gd name="T4" fmla="*/ 15 w 59"/>
                <a:gd name="T5" fmla="*/ 77 h 115"/>
                <a:gd name="T6" fmla="*/ 45 w 59"/>
                <a:gd name="T7" fmla="*/ 77 h 115"/>
                <a:gd name="T8" fmla="*/ 59 w 59"/>
                <a:gd name="T9" fmla="*/ 91 h 115"/>
                <a:gd name="T10" fmla="*/ 59 w 59"/>
                <a:gd name="T11" fmla="*/ 115 h 115"/>
              </a:gdLst>
              <a:ahLst/>
              <a:cxnLst>
                <a:cxn ang="0">
                  <a:pos x="T0" y="T1"/>
                </a:cxn>
                <a:cxn ang="0">
                  <a:pos x="T2" y="T3"/>
                </a:cxn>
                <a:cxn ang="0">
                  <a:pos x="T4" y="T5"/>
                </a:cxn>
                <a:cxn ang="0">
                  <a:pos x="T6" y="T7"/>
                </a:cxn>
                <a:cxn ang="0">
                  <a:pos x="T8" y="T9"/>
                </a:cxn>
                <a:cxn ang="0">
                  <a:pos x="T10" y="T11"/>
                </a:cxn>
              </a:cxnLst>
              <a:rect l="0" t="0" r="r" b="b"/>
              <a:pathLst>
                <a:path w="59" h="115">
                  <a:moveTo>
                    <a:pt x="0" y="0"/>
                  </a:moveTo>
                  <a:cubicBezTo>
                    <a:pt x="0" y="62"/>
                    <a:pt x="0" y="62"/>
                    <a:pt x="0" y="62"/>
                  </a:cubicBezTo>
                  <a:cubicBezTo>
                    <a:pt x="0" y="70"/>
                    <a:pt x="7" y="77"/>
                    <a:pt x="15" y="77"/>
                  </a:cubicBezTo>
                  <a:cubicBezTo>
                    <a:pt x="45" y="77"/>
                    <a:pt x="45" y="77"/>
                    <a:pt x="45" y="77"/>
                  </a:cubicBezTo>
                  <a:cubicBezTo>
                    <a:pt x="53" y="77"/>
                    <a:pt x="59" y="83"/>
                    <a:pt x="59" y="91"/>
                  </a:cubicBezTo>
                  <a:cubicBezTo>
                    <a:pt x="59" y="115"/>
                    <a:pt x="59" y="115"/>
                    <a:pt x="59" y="115"/>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0" name="Freeform 8">
              <a:extLst>
                <a:ext uri="{FF2B5EF4-FFF2-40B4-BE49-F238E27FC236}">
                  <a16:creationId xmlns:a16="http://schemas.microsoft.com/office/drawing/2014/main" id="{40A3E175-82D3-4031-97A9-66DAA2E86A3E}"/>
                </a:ext>
              </a:extLst>
            </p:cNvPr>
            <p:cNvSpPr>
              <a:spLocks/>
            </p:cNvSpPr>
            <p:nvPr/>
          </p:nvSpPr>
          <p:spPr bwMode="auto">
            <a:xfrm>
              <a:off x="6221533" y="6456086"/>
              <a:ext cx="107179" cy="46572"/>
            </a:xfrm>
            <a:custGeom>
              <a:avLst/>
              <a:gdLst>
                <a:gd name="T0" fmla="*/ 0 w 80"/>
                <a:gd name="T1" fmla="*/ 35 h 35"/>
                <a:gd name="T2" fmla="*/ 69 w 80"/>
                <a:gd name="T3" fmla="*/ 35 h 35"/>
                <a:gd name="T4" fmla="*/ 80 w 80"/>
                <a:gd name="T5" fmla="*/ 23 h 35"/>
                <a:gd name="T6" fmla="*/ 80 w 80"/>
                <a:gd name="T7" fmla="*/ 0 h 35"/>
              </a:gdLst>
              <a:ahLst/>
              <a:cxnLst>
                <a:cxn ang="0">
                  <a:pos x="T0" y="T1"/>
                </a:cxn>
                <a:cxn ang="0">
                  <a:pos x="T2" y="T3"/>
                </a:cxn>
                <a:cxn ang="0">
                  <a:pos x="T4" y="T5"/>
                </a:cxn>
                <a:cxn ang="0">
                  <a:pos x="T6" y="T7"/>
                </a:cxn>
              </a:cxnLst>
              <a:rect l="0" t="0" r="r" b="b"/>
              <a:pathLst>
                <a:path w="80" h="35">
                  <a:moveTo>
                    <a:pt x="0" y="35"/>
                  </a:moveTo>
                  <a:cubicBezTo>
                    <a:pt x="69" y="35"/>
                    <a:pt x="69" y="35"/>
                    <a:pt x="69" y="35"/>
                  </a:cubicBezTo>
                  <a:cubicBezTo>
                    <a:pt x="75" y="35"/>
                    <a:pt x="80" y="30"/>
                    <a:pt x="80" y="23"/>
                  </a:cubicBezTo>
                  <a:cubicBezTo>
                    <a:pt x="80" y="0"/>
                    <a:pt x="80" y="0"/>
                    <a:pt x="80" y="0"/>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1" name="Oval 9">
              <a:extLst>
                <a:ext uri="{FF2B5EF4-FFF2-40B4-BE49-F238E27FC236}">
                  <a16:creationId xmlns:a16="http://schemas.microsoft.com/office/drawing/2014/main" id="{90DFCEBC-F008-41C2-B4C0-3D68C4E28E19}"/>
                </a:ext>
              </a:extLst>
            </p:cNvPr>
            <p:cNvSpPr>
              <a:spLocks noChangeArrowheads="1"/>
            </p:cNvSpPr>
            <p:nvPr/>
          </p:nvSpPr>
          <p:spPr bwMode="auto">
            <a:xfrm>
              <a:off x="5949759" y="6745722"/>
              <a:ext cx="61883" cy="61883"/>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2" name="Oval 11">
              <a:extLst>
                <a:ext uri="{FF2B5EF4-FFF2-40B4-BE49-F238E27FC236}">
                  <a16:creationId xmlns:a16="http://schemas.microsoft.com/office/drawing/2014/main" id="{9A1083B6-9C56-410E-980D-BC9F1355DDC0}"/>
                </a:ext>
              </a:extLst>
            </p:cNvPr>
            <p:cNvSpPr>
              <a:spLocks noChangeArrowheads="1"/>
            </p:cNvSpPr>
            <p:nvPr/>
          </p:nvSpPr>
          <p:spPr bwMode="auto">
            <a:xfrm>
              <a:off x="6241310" y="6733601"/>
              <a:ext cx="61883" cy="61883"/>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3" name="Oval 12">
              <a:extLst>
                <a:ext uri="{FF2B5EF4-FFF2-40B4-BE49-F238E27FC236}">
                  <a16:creationId xmlns:a16="http://schemas.microsoft.com/office/drawing/2014/main" id="{3D2486D4-E721-48FE-8410-BD3A07CF1D51}"/>
                </a:ext>
              </a:extLst>
            </p:cNvPr>
            <p:cNvSpPr>
              <a:spLocks noChangeArrowheads="1"/>
            </p:cNvSpPr>
            <p:nvPr/>
          </p:nvSpPr>
          <p:spPr bwMode="auto">
            <a:xfrm>
              <a:off x="6297451" y="6394203"/>
              <a:ext cx="61883" cy="61883"/>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4" name="Freeform 5">
              <a:extLst>
                <a:ext uri="{FF2B5EF4-FFF2-40B4-BE49-F238E27FC236}">
                  <a16:creationId xmlns:a16="http://schemas.microsoft.com/office/drawing/2014/main" id="{F6C77C85-B438-4767-99A3-6BA4F4999262}"/>
                </a:ext>
              </a:extLst>
            </p:cNvPr>
            <p:cNvSpPr>
              <a:spLocks/>
            </p:cNvSpPr>
            <p:nvPr/>
          </p:nvSpPr>
          <p:spPr bwMode="auto">
            <a:xfrm>
              <a:off x="6056938" y="6640458"/>
              <a:ext cx="54865" cy="213719"/>
            </a:xfrm>
            <a:custGeom>
              <a:avLst/>
              <a:gdLst>
                <a:gd name="T0" fmla="*/ 0 w 41"/>
                <a:gd name="T1" fmla="*/ 0 h 160"/>
                <a:gd name="T2" fmla="*/ 0 w 41"/>
                <a:gd name="T3" fmla="*/ 145 h 160"/>
                <a:gd name="T4" fmla="*/ 15 w 41"/>
                <a:gd name="T5" fmla="*/ 160 h 160"/>
                <a:gd name="T6" fmla="*/ 41 w 41"/>
                <a:gd name="T7" fmla="*/ 160 h 160"/>
              </a:gdLst>
              <a:ahLst/>
              <a:cxnLst>
                <a:cxn ang="0">
                  <a:pos x="T0" y="T1"/>
                </a:cxn>
                <a:cxn ang="0">
                  <a:pos x="T2" y="T3"/>
                </a:cxn>
                <a:cxn ang="0">
                  <a:pos x="T4" y="T5"/>
                </a:cxn>
                <a:cxn ang="0">
                  <a:pos x="T6" y="T7"/>
                </a:cxn>
              </a:cxnLst>
              <a:rect l="0" t="0" r="r" b="b"/>
              <a:pathLst>
                <a:path w="41" h="160">
                  <a:moveTo>
                    <a:pt x="0" y="0"/>
                  </a:moveTo>
                  <a:cubicBezTo>
                    <a:pt x="0" y="145"/>
                    <a:pt x="0" y="145"/>
                    <a:pt x="0" y="145"/>
                  </a:cubicBezTo>
                  <a:cubicBezTo>
                    <a:pt x="0" y="154"/>
                    <a:pt x="6" y="160"/>
                    <a:pt x="15" y="160"/>
                  </a:cubicBezTo>
                  <a:cubicBezTo>
                    <a:pt x="41" y="160"/>
                    <a:pt x="41" y="160"/>
                    <a:pt x="41" y="160"/>
                  </a:cubicBezTo>
                </a:path>
              </a:pathLst>
            </a:cu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sp>
          <p:nvSpPr>
            <p:cNvPr id="145" name="Oval 10">
              <a:extLst>
                <a:ext uri="{FF2B5EF4-FFF2-40B4-BE49-F238E27FC236}">
                  <a16:creationId xmlns:a16="http://schemas.microsoft.com/office/drawing/2014/main" id="{97C14A75-2B3C-4D41-8500-0A030524DDEE}"/>
                </a:ext>
              </a:extLst>
            </p:cNvPr>
            <p:cNvSpPr>
              <a:spLocks noChangeArrowheads="1"/>
            </p:cNvSpPr>
            <p:nvPr/>
          </p:nvSpPr>
          <p:spPr bwMode="auto">
            <a:xfrm>
              <a:off x="6111803" y="6823554"/>
              <a:ext cx="61245" cy="61245"/>
            </a:xfrm>
            <a:prstGeom prst="ellipse">
              <a:avLst/>
            </a:prstGeom>
            <a:noFill/>
            <a:ln w="22225">
              <a:solidFill>
                <a:schemeClr val="bg1"/>
              </a:solidFill>
            </a:ln>
            <a:effectLst>
              <a:outerShdw dist="12700" dir="2700000" algn="tl" rotWithShape="0">
                <a:prstClr val="black">
                  <a:alpha val="25000"/>
                </a:prstClr>
              </a:outerShdw>
            </a:effectLst>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solidFill>
                  <a:srgbClr val="1A1A1A"/>
                </a:solidFill>
                <a:latin typeface="Segoe UI"/>
              </a:endParaRPr>
            </a:p>
          </p:txBody>
        </p:sp>
        <p:grpSp>
          <p:nvGrpSpPr>
            <p:cNvPr id="146" name="Magnifying_Glass">
              <a:extLst>
                <a:ext uri="{FF2B5EF4-FFF2-40B4-BE49-F238E27FC236}">
                  <a16:creationId xmlns:a16="http://schemas.microsoft.com/office/drawing/2014/main" id="{F6290101-5A29-43F1-B176-104533BA7924}"/>
                </a:ext>
              </a:extLst>
            </p:cNvPr>
            <p:cNvGrpSpPr/>
            <p:nvPr/>
          </p:nvGrpSpPr>
          <p:grpSpPr>
            <a:xfrm flipH="1">
              <a:off x="5690450" y="6269810"/>
              <a:ext cx="562017" cy="562017"/>
              <a:chOff x="5741782" y="1706805"/>
              <a:chExt cx="657225" cy="657225"/>
            </a:xfrm>
          </p:grpSpPr>
          <p:sp>
            <p:nvSpPr>
              <p:cNvPr id="147" name="Freeform: Shape 146">
                <a:extLst>
                  <a:ext uri="{FF2B5EF4-FFF2-40B4-BE49-F238E27FC236}">
                    <a16:creationId xmlns:a16="http://schemas.microsoft.com/office/drawing/2014/main" id="{F1A29348-42FF-40E2-93C5-45EECCA66E7F}"/>
                  </a:ext>
                </a:extLst>
              </p:cNvPr>
              <p:cNvSpPr/>
              <p:nvPr/>
            </p:nvSpPr>
            <p:spPr>
              <a:xfrm>
                <a:off x="5769524" y="1733237"/>
                <a:ext cx="390525" cy="390525"/>
              </a:xfrm>
              <a:custGeom>
                <a:avLst/>
                <a:gdLst/>
                <a:ahLst/>
                <a:cxnLst/>
                <a:rect l="0" t="0" r="0" b="0"/>
                <a:pathLst>
                  <a:path w="390525" h="390525">
                    <a:moveTo>
                      <a:pt x="390049" y="198596"/>
                    </a:moveTo>
                    <a:cubicBezTo>
                      <a:pt x="390049" y="304333"/>
                      <a:pt x="304333" y="390049"/>
                      <a:pt x="198596" y="390049"/>
                    </a:cubicBezTo>
                    <a:cubicBezTo>
                      <a:pt x="92860" y="390049"/>
                      <a:pt x="7144" y="304333"/>
                      <a:pt x="7144" y="198596"/>
                    </a:cubicBezTo>
                    <a:cubicBezTo>
                      <a:pt x="7144" y="92860"/>
                      <a:pt x="92860" y="7144"/>
                      <a:pt x="198596" y="7144"/>
                    </a:cubicBezTo>
                    <a:cubicBezTo>
                      <a:pt x="304333" y="7144"/>
                      <a:pt x="390049" y="92860"/>
                      <a:pt x="390049" y="198596"/>
                    </a:cubicBezTo>
                    <a:close/>
                  </a:path>
                </a:pathLst>
              </a:custGeom>
              <a:solidFill>
                <a:schemeClr val="bg1">
                  <a:lumMod val="85000"/>
                </a:schemeClr>
              </a:solidFill>
              <a:ln w="9525" cap="flat">
                <a:noFill/>
                <a:prstDash val="solid"/>
                <a:miter/>
              </a:ln>
            </p:spPr>
            <p:txBody>
              <a:bodyPr/>
              <a:lstStyle/>
              <a:p>
                <a:pPr defTabSz="914192">
                  <a:defRPr/>
                </a:pPr>
                <a:endParaRPr lang="en-US" sz="1765">
                  <a:solidFill>
                    <a:srgbClr val="1A1A1A"/>
                  </a:solidFill>
                  <a:latin typeface="Segoe UI"/>
                </a:endParaRPr>
              </a:p>
            </p:txBody>
          </p:sp>
          <p:sp>
            <p:nvSpPr>
              <p:cNvPr id="161" name="Freeform: Shape 160">
                <a:extLst>
                  <a:ext uri="{FF2B5EF4-FFF2-40B4-BE49-F238E27FC236}">
                    <a16:creationId xmlns:a16="http://schemas.microsoft.com/office/drawing/2014/main" id="{8705D8FF-8D0E-4438-A8F6-14E2934B9101}"/>
                  </a:ext>
                </a:extLst>
              </p:cNvPr>
              <p:cNvSpPr/>
              <p:nvPr/>
            </p:nvSpPr>
            <p:spPr>
              <a:xfrm>
                <a:off x="5741782" y="1706805"/>
                <a:ext cx="657225" cy="657225"/>
              </a:xfrm>
              <a:custGeom>
                <a:avLst/>
                <a:gdLst/>
                <a:ahLst/>
                <a:cxnLst/>
                <a:rect l="0" t="0" r="0" b="0"/>
                <a:pathLst>
                  <a:path w="657225" h="657225">
                    <a:moveTo>
                      <a:pt x="649248" y="579358"/>
                    </a:moveTo>
                    <a:lnTo>
                      <a:pt x="464463" y="395526"/>
                    </a:lnTo>
                    <a:cubicBezTo>
                      <a:pt x="459701" y="390763"/>
                      <a:pt x="453033" y="390763"/>
                      <a:pt x="448271" y="395526"/>
                    </a:cubicBezTo>
                    <a:lnTo>
                      <a:pt x="439698" y="404098"/>
                    </a:lnTo>
                    <a:lnTo>
                      <a:pt x="395883" y="360283"/>
                    </a:lnTo>
                    <a:cubicBezTo>
                      <a:pt x="464463" y="274558"/>
                      <a:pt x="458748" y="149781"/>
                      <a:pt x="379691" y="70723"/>
                    </a:cubicBezTo>
                    <a:cubicBezTo>
                      <a:pt x="294918" y="-14049"/>
                      <a:pt x="156806" y="-14049"/>
                      <a:pt x="71081" y="70723"/>
                    </a:cubicBezTo>
                    <a:cubicBezTo>
                      <a:pt x="-14644" y="155496"/>
                      <a:pt x="-13692" y="293608"/>
                      <a:pt x="71081" y="379333"/>
                    </a:cubicBezTo>
                    <a:cubicBezTo>
                      <a:pt x="150138" y="458391"/>
                      <a:pt x="274916" y="464106"/>
                      <a:pt x="360641" y="395526"/>
                    </a:cubicBezTo>
                    <a:lnTo>
                      <a:pt x="404456" y="439341"/>
                    </a:lnTo>
                    <a:lnTo>
                      <a:pt x="395883" y="447913"/>
                    </a:lnTo>
                    <a:cubicBezTo>
                      <a:pt x="391121" y="452676"/>
                      <a:pt x="391121" y="459343"/>
                      <a:pt x="395883" y="464106"/>
                    </a:cubicBezTo>
                    <a:lnTo>
                      <a:pt x="579716" y="647938"/>
                    </a:lnTo>
                    <a:cubicBezTo>
                      <a:pt x="584478" y="652701"/>
                      <a:pt x="591146" y="652701"/>
                      <a:pt x="595908" y="647938"/>
                    </a:cubicBezTo>
                    <a:lnTo>
                      <a:pt x="647343" y="596503"/>
                    </a:lnTo>
                    <a:cubicBezTo>
                      <a:pt x="653058" y="591741"/>
                      <a:pt x="653058" y="584121"/>
                      <a:pt x="649248" y="579358"/>
                    </a:cubicBezTo>
                    <a:close/>
                    <a:moveTo>
                      <a:pt x="104418" y="346948"/>
                    </a:moveTo>
                    <a:cubicBezTo>
                      <a:pt x="36791" y="279321"/>
                      <a:pt x="36791" y="170736"/>
                      <a:pt x="104418" y="103108"/>
                    </a:cubicBezTo>
                    <a:cubicBezTo>
                      <a:pt x="172046" y="35481"/>
                      <a:pt x="280631" y="35481"/>
                      <a:pt x="348258" y="103108"/>
                    </a:cubicBezTo>
                    <a:cubicBezTo>
                      <a:pt x="415886" y="170736"/>
                      <a:pt x="415886" y="279321"/>
                      <a:pt x="348258" y="346948"/>
                    </a:cubicBezTo>
                    <a:cubicBezTo>
                      <a:pt x="280631" y="414576"/>
                      <a:pt x="172046" y="414576"/>
                      <a:pt x="104418" y="346948"/>
                    </a:cubicBezTo>
                    <a:close/>
                  </a:path>
                </a:pathLst>
              </a:custGeom>
              <a:solidFill>
                <a:schemeClr val="bg1">
                  <a:lumMod val="85000"/>
                </a:schemeClr>
              </a:solidFill>
              <a:ln w="9525" cap="flat">
                <a:solidFill>
                  <a:schemeClr val="bg1">
                    <a:lumMod val="75000"/>
                  </a:schemeClr>
                </a:solidFill>
                <a:prstDash val="solid"/>
                <a:miter/>
              </a:ln>
            </p:spPr>
            <p:txBody>
              <a:bodyPr/>
              <a:lstStyle/>
              <a:p>
                <a:pPr defTabSz="914192">
                  <a:defRPr/>
                </a:pPr>
                <a:endParaRPr lang="en-US" sz="1765">
                  <a:solidFill>
                    <a:srgbClr val="1A1A1A"/>
                  </a:solidFill>
                  <a:latin typeface="Segoe UI"/>
                </a:endParaRPr>
              </a:p>
            </p:txBody>
          </p:sp>
          <p:sp>
            <p:nvSpPr>
              <p:cNvPr id="163" name="Freeform: Shape 162">
                <a:extLst>
                  <a:ext uri="{FF2B5EF4-FFF2-40B4-BE49-F238E27FC236}">
                    <a16:creationId xmlns:a16="http://schemas.microsoft.com/office/drawing/2014/main" id="{9AD3E42B-EBAE-4CCE-A290-C3D2E149E383}"/>
                  </a:ext>
                </a:extLst>
              </p:cNvPr>
              <p:cNvSpPr/>
              <p:nvPr/>
            </p:nvSpPr>
            <p:spPr>
              <a:xfrm>
                <a:off x="5913352" y="1788482"/>
                <a:ext cx="104775" cy="104775"/>
              </a:xfrm>
              <a:custGeom>
                <a:avLst/>
                <a:gdLst/>
                <a:ahLst/>
                <a:cxnLst/>
                <a:rect l="0" t="0" r="0" b="0"/>
                <a:pathLst>
                  <a:path w="104775" h="104775">
                    <a:moveTo>
                      <a:pt x="98584" y="52864"/>
                    </a:moveTo>
                    <a:cubicBezTo>
                      <a:pt x="98584" y="78114"/>
                      <a:pt x="78114" y="98584"/>
                      <a:pt x="52864" y="98584"/>
                    </a:cubicBezTo>
                    <a:cubicBezTo>
                      <a:pt x="27613" y="98584"/>
                      <a:pt x="7144" y="78114"/>
                      <a:pt x="7144" y="52864"/>
                    </a:cubicBezTo>
                    <a:cubicBezTo>
                      <a:pt x="7144" y="27613"/>
                      <a:pt x="27613" y="7144"/>
                      <a:pt x="52864" y="7144"/>
                    </a:cubicBezTo>
                    <a:cubicBezTo>
                      <a:pt x="78114" y="7144"/>
                      <a:pt x="98584" y="27613"/>
                      <a:pt x="98584" y="52864"/>
                    </a:cubicBezTo>
                    <a:close/>
                  </a:path>
                </a:pathLst>
              </a:custGeom>
              <a:solidFill>
                <a:srgbClr val="FFFFFF"/>
              </a:solidFill>
              <a:ln w="9525" cap="flat">
                <a:noFill/>
                <a:prstDash val="solid"/>
                <a:miter/>
              </a:ln>
            </p:spPr>
            <p:txBody>
              <a:bodyPr/>
              <a:lstStyle/>
              <a:p>
                <a:pPr defTabSz="914192">
                  <a:defRPr/>
                </a:pPr>
                <a:endParaRPr lang="en-US" sz="1765">
                  <a:solidFill>
                    <a:srgbClr val="1A1A1A"/>
                  </a:solidFill>
                  <a:latin typeface="Segoe UI"/>
                </a:endParaRPr>
              </a:p>
            </p:txBody>
          </p:sp>
          <p:sp>
            <p:nvSpPr>
              <p:cNvPr id="164" name="Freeform: Shape 163">
                <a:extLst>
                  <a:ext uri="{FF2B5EF4-FFF2-40B4-BE49-F238E27FC236}">
                    <a16:creationId xmlns:a16="http://schemas.microsoft.com/office/drawing/2014/main" id="{E96F46A6-CB14-4B5C-8F3B-5160F1DEC859}"/>
                  </a:ext>
                </a:extLst>
              </p:cNvPr>
              <p:cNvSpPr/>
              <p:nvPr/>
            </p:nvSpPr>
            <p:spPr>
              <a:xfrm>
                <a:off x="6128617" y="2121857"/>
                <a:ext cx="266700" cy="238125"/>
              </a:xfrm>
              <a:custGeom>
                <a:avLst/>
                <a:gdLst/>
                <a:ahLst/>
                <a:cxnLst/>
                <a:rect l="0" t="0" r="0" b="0"/>
                <a:pathLst>
                  <a:path w="266700" h="238125">
                    <a:moveTo>
                      <a:pt x="10001" y="32861"/>
                    </a:moveTo>
                    <a:lnTo>
                      <a:pt x="35719" y="7144"/>
                    </a:lnTo>
                    <a:lnTo>
                      <a:pt x="214789" y="186214"/>
                    </a:lnTo>
                    <a:cubicBezTo>
                      <a:pt x="216694" y="188119"/>
                      <a:pt x="219551" y="188119"/>
                      <a:pt x="221456" y="186214"/>
                    </a:cubicBezTo>
                    <a:lnTo>
                      <a:pt x="251936" y="155734"/>
                    </a:lnTo>
                    <a:lnTo>
                      <a:pt x="261461" y="165259"/>
                    </a:lnTo>
                    <a:cubicBezTo>
                      <a:pt x="265271" y="169069"/>
                      <a:pt x="265271" y="175736"/>
                      <a:pt x="261461" y="180499"/>
                    </a:cubicBezTo>
                    <a:lnTo>
                      <a:pt x="208121" y="233839"/>
                    </a:lnTo>
                    <a:cubicBezTo>
                      <a:pt x="204311" y="237649"/>
                      <a:pt x="197644" y="237649"/>
                      <a:pt x="192881" y="233839"/>
                    </a:cubicBezTo>
                    <a:lnTo>
                      <a:pt x="10001" y="48101"/>
                    </a:lnTo>
                    <a:cubicBezTo>
                      <a:pt x="6191" y="44291"/>
                      <a:pt x="6191" y="36671"/>
                      <a:pt x="10001" y="32861"/>
                    </a:cubicBezTo>
                    <a:close/>
                  </a:path>
                </a:pathLst>
              </a:custGeom>
              <a:solidFill>
                <a:schemeClr val="bg1">
                  <a:lumMod val="85000"/>
                </a:schemeClr>
              </a:solidFill>
              <a:ln w="9525" cap="flat">
                <a:solidFill>
                  <a:schemeClr val="bg1">
                    <a:lumMod val="75000"/>
                  </a:schemeClr>
                </a:solidFill>
                <a:prstDash val="solid"/>
                <a:miter/>
              </a:ln>
            </p:spPr>
            <p:txBody>
              <a:bodyPr/>
              <a:lstStyle/>
              <a:p>
                <a:pPr defTabSz="914192">
                  <a:defRPr/>
                </a:pPr>
                <a:endParaRPr lang="en-US" sz="1765">
                  <a:solidFill>
                    <a:srgbClr val="1A1A1A"/>
                  </a:solidFill>
                  <a:latin typeface="Segoe UI"/>
                </a:endParaRPr>
              </a:p>
            </p:txBody>
          </p:sp>
        </p:grpSp>
      </p:grpSp>
      <p:grpSp>
        <p:nvGrpSpPr>
          <p:cNvPr id="5" name="Group 4">
            <a:extLst>
              <a:ext uri="{FF2B5EF4-FFF2-40B4-BE49-F238E27FC236}">
                <a16:creationId xmlns:a16="http://schemas.microsoft.com/office/drawing/2014/main" id="{9FE3CFAE-A582-4034-943A-0EE702EA61DF}"/>
              </a:ext>
            </a:extLst>
          </p:cNvPr>
          <p:cNvGrpSpPr/>
          <p:nvPr/>
        </p:nvGrpSpPr>
        <p:grpSpPr>
          <a:xfrm>
            <a:off x="5605147" y="3228505"/>
            <a:ext cx="981710" cy="944577"/>
            <a:chOff x="5605076" y="3228477"/>
            <a:chExt cx="981849" cy="944711"/>
          </a:xfrm>
        </p:grpSpPr>
        <p:sp>
          <p:nvSpPr>
            <p:cNvPr id="165" name="Oval 9">
              <a:extLst>
                <a:ext uri="{FF2B5EF4-FFF2-40B4-BE49-F238E27FC236}">
                  <a16:creationId xmlns:a16="http://schemas.microsoft.com/office/drawing/2014/main" id="{BD01BF5A-5952-4916-BAD1-8B62B1C800DB}"/>
                </a:ext>
              </a:extLst>
            </p:cNvPr>
            <p:cNvSpPr>
              <a:spLocks noChangeArrowheads="1"/>
            </p:cNvSpPr>
            <p:nvPr/>
          </p:nvSpPr>
          <p:spPr bwMode="auto">
            <a:xfrm>
              <a:off x="5605076" y="3228477"/>
              <a:ext cx="981849" cy="944711"/>
            </a:xfrm>
            <a:prstGeom prst="ellipse">
              <a:avLst/>
            </a:prstGeom>
            <a:solidFill>
              <a:srgbClr val="0078D7"/>
            </a:solidFill>
            <a:ln w="10795" cap="flat" cmpd="sng" algn="ctr">
              <a:noFill/>
              <a:prstDash val="soli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de-DE" sz="2000" kern="0">
                <a:solidFill>
                  <a:srgbClr val="0078D4"/>
                </a:solidFill>
                <a:latin typeface="Segoe UI Semilight"/>
              </a:endParaRPr>
            </a:p>
          </p:txBody>
        </p:sp>
        <p:grpSp>
          <p:nvGrpSpPr>
            <p:cNvPr id="166" name="Group 30">
              <a:extLst>
                <a:ext uri="{FF2B5EF4-FFF2-40B4-BE49-F238E27FC236}">
                  <a16:creationId xmlns:a16="http://schemas.microsoft.com/office/drawing/2014/main" id="{F29C8C81-1445-4502-A068-7DF6E2E5EC70}"/>
                </a:ext>
              </a:extLst>
            </p:cNvPr>
            <p:cNvGrpSpPr>
              <a:grpSpLocks noChangeAspect="1"/>
            </p:cNvGrpSpPr>
            <p:nvPr/>
          </p:nvGrpSpPr>
          <p:grpSpPr bwMode="auto">
            <a:xfrm>
              <a:off x="5825227" y="3487459"/>
              <a:ext cx="541546" cy="437907"/>
              <a:chOff x="3469" y="1860"/>
              <a:chExt cx="742" cy="600"/>
            </a:xfrm>
            <a:solidFill>
              <a:schemeClr val="bg1"/>
            </a:solidFill>
          </p:grpSpPr>
          <p:sp>
            <p:nvSpPr>
              <p:cNvPr id="167" name="Freeform 31">
                <a:extLst>
                  <a:ext uri="{FF2B5EF4-FFF2-40B4-BE49-F238E27FC236}">
                    <a16:creationId xmlns:a16="http://schemas.microsoft.com/office/drawing/2014/main" id="{FA8F903D-79E1-4B48-B619-28BFF604EF86}"/>
                  </a:ext>
                </a:extLst>
              </p:cNvPr>
              <p:cNvSpPr>
                <a:spLocks/>
              </p:cNvSpPr>
              <p:nvPr/>
            </p:nvSpPr>
            <p:spPr bwMode="auto">
              <a:xfrm>
                <a:off x="3662" y="1906"/>
                <a:ext cx="375" cy="508"/>
              </a:xfrm>
              <a:custGeom>
                <a:avLst/>
                <a:gdLst>
                  <a:gd name="T0" fmla="*/ 186 w 375"/>
                  <a:gd name="T1" fmla="*/ 508 h 508"/>
                  <a:gd name="T2" fmla="*/ 0 w 375"/>
                  <a:gd name="T3" fmla="*/ 204 h 508"/>
                  <a:gd name="T4" fmla="*/ 16 w 375"/>
                  <a:gd name="T5" fmla="*/ 195 h 508"/>
                  <a:gd name="T6" fmla="*/ 168 w 375"/>
                  <a:gd name="T7" fmla="*/ 444 h 508"/>
                  <a:gd name="T8" fmla="*/ 168 w 375"/>
                  <a:gd name="T9" fmla="*/ 0 h 508"/>
                  <a:gd name="T10" fmla="*/ 375 w 375"/>
                  <a:gd name="T11" fmla="*/ 192 h 508"/>
                  <a:gd name="T12" fmla="*/ 365 w 375"/>
                  <a:gd name="T13" fmla="*/ 206 h 508"/>
                  <a:gd name="T14" fmla="*/ 186 w 375"/>
                  <a:gd name="T15" fmla="*/ 41 h 508"/>
                  <a:gd name="T16" fmla="*/ 186 w 375"/>
                  <a:gd name="T17" fmla="*/ 50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508">
                    <a:moveTo>
                      <a:pt x="186" y="508"/>
                    </a:moveTo>
                    <a:lnTo>
                      <a:pt x="0" y="204"/>
                    </a:lnTo>
                    <a:lnTo>
                      <a:pt x="16" y="195"/>
                    </a:lnTo>
                    <a:lnTo>
                      <a:pt x="168" y="444"/>
                    </a:lnTo>
                    <a:lnTo>
                      <a:pt x="168" y="0"/>
                    </a:lnTo>
                    <a:lnTo>
                      <a:pt x="375" y="192"/>
                    </a:lnTo>
                    <a:lnTo>
                      <a:pt x="365" y="206"/>
                    </a:lnTo>
                    <a:lnTo>
                      <a:pt x="186" y="41"/>
                    </a:lnTo>
                    <a:lnTo>
                      <a:pt x="186" y="50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68" name="Freeform 32">
                <a:extLst>
                  <a:ext uri="{FF2B5EF4-FFF2-40B4-BE49-F238E27FC236}">
                    <a16:creationId xmlns:a16="http://schemas.microsoft.com/office/drawing/2014/main" id="{5163E9A5-D4D7-46F3-A68A-31DBCD0120CB}"/>
                  </a:ext>
                </a:extLst>
              </p:cNvPr>
              <p:cNvSpPr>
                <a:spLocks/>
              </p:cNvSpPr>
              <p:nvPr/>
            </p:nvSpPr>
            <p:spPr bwMode="auto">
              <a:xfrm>
                <a:off x="3536" y="2098"/>
                <a:ext cx="501" cy="298"/>
              </a:xfrm>
              <a:custGeom>
                <a:avLst/>
                <a:gdLst>
                  <a:gd name="T0" fmla="*/ 9 w 501"/>
                  <a:gd name="T1" fmla="*/ 298 h 298"/>
                  <a:gd name="T2" fmla="*/ 0 w 501"/>
                  <a:gd name="T3" fmla="*/ 282 h 298"/>
                  <a:gd name="T4" fmla="*/ 493 w 501"/>
                  <a:gd name="T5" fmla="*/ 0 h 298"/>
                  <a:gd name="T6" fmla="*/ 501 w 501"/>
                  <a:gd name="T7" fmla="*/ 14 h 298"/>
                  <a:gd name="T8" fmla="*/ 9 w 501"/>
                  <a:gd name="T9" fmla="*/ 298 h 298"/>
                </a:gdLst>
                <a:ahLst/>
                <a:cxnLst>
                  <a:cxn ang="0">
                    <a:pos x="T0" y="T1"/>
                  </a:cxn>
                  <a:cxn ang="0">
                    <a:pos x="T2" y="T3"/>
                  </a:cxn>
                  <a:cxn ang="0">
                    <a:pos x="T4" y="T5"/>
                  </a:cxn>
                  <a:cxn ang="0">
                    <a:pos x="T6" y="T7"/>
                  </a:cxn>
                  <a:cxn ang="0">
                    <a:pos x="T8" y="T9"/>
                  </a:cxn>
                </a:cxnLst>
                <a:rect l="0" t="0" r="r" b="b"/>
                <a:pathLst>
                  <a:path w="501" h="298">
                    <a:moveTo>
                      <a:pt x="9" y="298"/>
                    </a:moveTo>
                    <a:lnTo>
                      <a:pt x="0" y="282"/>
                    </a:lnTo>
                    <a:lnTo>
                      <a:pt x="493" y="0"/>
                    </a:lnTo>
                    <a:lnTo>
                      <a:pt x="501" y="14"/>
                    </a:lnTo>
                    <a:lnTo>
                      <a:pt x="9" y="2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69" name="Freeform 33">
                <a:extLst>
                  <a:ext uri="{FF2B5EF4-FFF2-40B4-BE49-F238E27FC236}">
                    <a16:creationId xmlns:a16="http://schemas.microsoft.com/office/drawing/2014/main" id="{933F7354-1A4F-4F3A-A729-897D80E3E614}"/>
                  </a:ext>
                </a:extLst>
              </p:cNvPr>
              <p:cNvSpPr>
                <a:spLocks/>
              </p:cNvSpPr>
              <p:nvPr/>
            </p:nvSpPr>
            <p:spPr bwMode="auto">
              <a:xfrm>
                <a:off x="3533" y="2096"/>
                <a:ext cx="614" cy="295"/>
              </a:xfrm>
              <a:custGeom>
                <a:avLst/>
                <a:gdLst>
                  <a:gd name="T0" fmla="*/ 16 w 614"/>
                  <a:gd name="T1" fmla="*/ 295 h 295"/>
                  <a:gd name="T2" fmla="*/ 0 w 614"/>
                  <a:gd name="T3" fmla="*/ 287 h 295"/>
                  <a:gd name="T4" fmla="*/ 131 w 614"/>
                  <a:gd name="T5" fmla="*/ 0 h 295"/>
                  <a:gd name="T6" fmla="*/ 506 w 614"/>
                  <a:gd name="T7" fmla="*/ 0 h 295"/>
                  <a:gd name="T8" fmla="*/ 614 w 614"/>
                  <a:gd name="T9" fmla="*/ 287 h 295"/>
                  <a:gd name="T10" fmla="*/ 596 w 614"/>
                  <a:gd name="T11" fmla="*/ 295 h 295"/>
                  <a:gd name="T12" fmla="*/ 494 w 614"/>
                  <a:gd name="T13" fmla="*/ 18 h 295"/>
                  <a:gd name="T14" fmla="*/ 143 w 614"/>
                  <a:gd name="T15" fmla="*/ 18 h 295"/>
                  <a:gd name="T16" fmla="*/ 16 w 614"/>
                  <a:gd name="T17" fmla="*/ 29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295">
                    <a:moveTo>
                      <a:pt x="16" y="295"/>
                    </a:moveTo>
                    <a:lnTo>
                      <a:pt x="0" y="287"/>
                    </a:lnTo>
                    <a:lnTo>
                      <a:pt x="131" y="0"/>
                    </a:lnTo>
                    <a:lnTo>
                      <a:pt x="506" y="0"/>
                    </a:lnTo>
                    <a:lnTo>
                      <a:pt x="614" y="287"/>
                    </a:lnTo>
                    <a:lnTo>
                      <a:pt x="596" y="295"/>
                    </a:lnTo>
                    <a:lnTo>
                      <a:pt x="494" y="18"/>
                    </a:lnTo>
                    <a:lnTo>
                      <a:pt x="143" y="18"/>
                    </a:lnTo>
                    <a:lnTo>
                      <a:pt x="16" y="29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0" name="Oval 34">
                <a:extLst>
                  <a:ext uri="{FF2B5EF4-FFF2-40B4-BE49-F238E27FC236}">
                    <a16:creationId xmlns:a16="http://schemas.microsoft.com/office/drawing/2014/main" id="{FAE0B13E-4DC0-42EA-9229-E31F144CC222}"/>
                  </a:ext>
                </a:extLst>
              </p:cNvPr>
              <p:cNvSpPr>
                <a:spLocks noChangeArrowheads="1"/>
              </p:cNvSpPr>
              <p:nvPr/>
            </p:nvSpPr>
            <p:spPr bwMode="auto">
              <a:xfrm>
                <a:off x="3768" y="1860"/>
                <a:ext cx="144" cy="144"/>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1" name="Oval 35">
                <a:extLst>
                  <a:ext uri="{FF2B5EF4-FFF2-40B4-BE49-F238E27FC236}">
                    <a16:creationId xmlns:a16="http://schemas.microsoft.com/office/drawing/2014/main" id="{0F1BE207-4473-49D2-A333-3FD92563DFE4}"/>
                  </a:ext>
                </a:extLst>
              </p:cNvPr>
              <p:cNvSpPr>
                <a:spLocks noChangeArrowheads="1"/>
              </p:cNvSpPr>
              <p:nvPr/>
            </p:nvSpPr>
            <p:spPr bwMode="auto">
              <a:xfrm>
                <a:off x="3604" y="2039"/>
                <a:ext cx="145" cy="146"/>
              </a:xfrm>
              <a:prstGeom prst="ellipse">
                <a:avLst/>
              </a:pr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2" name="Oval 36">
                <a:extLst>
                  <a:ext uri="{FF2B5EF4-FFF2-40B4-BE49-F238E27FC236}">
                    <a16:creationId xmlns:a16="http://schemas.microsoft.com/office/drawing/2014/main" id="{A363ECD9-8017-4D90-A72D-CF4756DCD64C}"/>
                  </a:ext>
                </a:extLst>
              </p:cNvPr>
              <p:cNvSpPr>
                <a:spLocks noChangeArrowheads="1"/>
              </p:cNvSpPr>
              <p:nvPr/>
            </p:nvSpPr>
            <p:spPr bwMode="auto">
              <a:xfrm>
                <a:off x="3959" y="2032"/>
                <a:ext cx="146" cy="146"/>
              </a:xfrm>
              <a:prstGeom prst="ellipse">
                <a:avLst/>
              </a:prstGeom>
              <a:solidFill>
                <a:srgbClr val="013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3" name="Oval 37">
                <a:extLst>
                  <a:ext uri="{FF2B5EF4-FFF2-40B4-BE49-F238E27FC236}">
                    <a16:creationId xmlns:a16="http://schemas.microsoft.com/office/drawing/2014/main" id="{D76149A3-1614-48AC-95B4-B1BB21C635AE}"/>
                  </a:ext>
                </a:extLst>
              </p:cNvPr>
              <p:cNvSpPr>
                <a:spLocks noChangeArrowheads="1"/>
              </p:cNvSpPr>
              <p:nvPr/>
            </p:nvSpPr>
            <p:spPr bwMode="auto">
              <a:xfrm>
                <a:off x="3768" y="2314"/>
                <a:ext cx="144" cy="146"/>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4" name="Oval 38">
                <a:extLst>
                  <a:ext uri="{FF2B5EF4-FFF2-40B4-BE49-F238E27FC236}">
                    <a16:creationId xmlns:a16="http://schemas.microsoft.com/office/drawing/2014/main" id="{D2F3C3F6-5AF6-4553-BAE5-8857AFA0FF7F}"/>
                  </a:ext>
                </a:extLst>
              </p:cNvPr>
              <p:cNvSpPr>
                <a:spLocks noChangeArrowheads="1"/>
              </p:cNvSpPr>
              <p:nvPr/>
            </p:nvSpPr>
            <p:spPr bwMode="auto">
              <a:xfrm>
                <a:off x="3469" y="2314"/>
                <a:ext cx="145" cy="146"/>
              </a:xfrm>
              <a:prstGeom prst="ellipse">
                <a:avLst/>
              </a:prstGeom>
              <a:solidFill>
                <a:srgbClr val="013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sp>
            <p:nvSpPr>
              <p:cNvPr id="175" name="Oval 39">
                <a:extLst>
                  <a:ext uri="{FF2B5EF4-FFF2-40B4-BE49-F238E27FC236}">
                    <a16:creationId xmlns:a16="http://schemas.microsoft.com/office/drawing/2014/main" id="{290F50AE-B4F5-4B30-BE67-2C9A71D5770C}"/>
                  </a:ext>
                </a:extLst>
              </p:cNvPr>
              <p:cNvSpPr>
                <a:spLocks noChangeArrowheads="1"/>
              </p:cNvSpPr>
              <p:nvPr/>
            </p:nvSpPr>
            <p:spPr bwMode="auto">
              <a:xfrm>
                <a:off x="4066" y="2314"/>
                <a:ext cx="145" cy="146"/>
              </a:xfrm>
              <a:prstGeom prst="ellipse">
                <a:avLst/>
              </a:prstGeom>
              <a:solidFill>
                <a:srgbClr val="005A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192">
                  <a:defRPr/>
                </a:pPr>
                <a:endParaRPr lang="en-US" sz="1600">
                  <a:solidFill>
                    <a:srgbClr val="1A1A1A"/>
                  </a:solidFill>
                  <a:latin typeface="Segoe UI"/>
                </a:endParaRPr>
              </a:p>
            </p:txBody>
          </p:sp>
        </p:grpSp>
      </p:grpSp>
      <p:sp>
        <p:nvSpPr>
          <p:cNvPr id="2" name="Title 1">
            <a:extLst>
              <a:ext uri="{FF2B5EF4-FFF2-40B4-BE49-F238E27FC236}">
                <a16:creationId xmlns:a16="http://schemas.microsoft.com/office/drawing/2014/main" id="{5BBE4CA2-8C90-4E71-8871-11D37DEE5346}"/>
              </a:ext>
            </a:extLst>
          </p:cNvPr>
          <p:cNvSpPr>
            <a:spLocks noGrp="1"/>
          </p:cNvSpPr>
          <p:nvPr>
            <p:ph type="title"/>
          </p:nvPr>
        </p:nvSpPr>
        <p:spPr/>
        <p:txBody>
          <a:bodyPr/>
          <a:lstStyle/>
          <a:p>
            <a:r>
              <a:rPr lang="en-US" dirty="0"/>
              <a:t>Azure AI</a:t>
            </a:r>
          </a:p>
        </p:txBody>
      </p:sp>
    </p:spTree>
    <p:extLst>
      <p:ext uri="{BB962C8B-B14F-4D97-AF65-F5344CB8AC3E}">
        <p14:creationId xmlns:p14="http://schemas.microsoft.com/office/powerpoint/2010/main" val="378923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anim calcmode="lin" valueType="num">
                                      <p:cBhvr>
                                        <p:cTn id="8" dur="500" fill="hold"/>
                                        <p:tgtEl>
                                          <p:spTgt spid="63"/>
                                        </p:tgtEl>
                                        <p:attrNameLst>
                                          <p:attrName>ppt_x</p:attrName>
                                        </p:attrNameLst>
                                      </p:cBhvr>
                                      <p:tavLst>
                                        <p:tav tm="0">
                                          <p:val>
                                            <p:strVal val="#ppt_x"/>
                                          </p:val>
                                        </p:tav>
                                        <p:tav tm="100000">
                                          <p:val>
                                            <p:strVal val="#ppt_x"/>
                                          </p:val>
                                        </p:tav>
                                      </p:tavLst>
                                    </p:anim>
                                    <p:anim calcmode="lin" valueType="num">
                                      <p:cBhvr>
                                        <p:cTn id="9" dur="500" fill="hold"/>
                                        <p:tgtEl>
                                          <p:spTgt spid="6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anim calcmode="lin" valueType="num">
                                      <p:cBhvr>
                                        <p:cTn id="18" dur="500" fill="hold"/>
                                        <p:tgtEl>
                                          <p:spTgt spid="66"/>
                                        </p:tgtEl>
                                        <p:attrNameLst>
                                          <p:attrName>ppt_x</p:attrName>
                                        </p:attrNameLst>
                                      </p:cBhvr>
                                      <p:tavLst>
                                        <p:tav tm="0">
                                          <p:val>
                                            <p:strVal val="#ppt_x"/>
                                          </p:val>
                                        </p:tav>
                                        <p:tav tm="100000">
                                          <p:val>
                                            <p:strVal val="#ppt_x"/>
                                          </p:val>
                                        </p:tav>
                                      </p:tavLst>
                                    </p:anim>
                                    <p:anim calcmode="lin" valueType="num">
                                      <p:cBhvr>
                                        <p:cTn id="19" dur="500" fill="hold"/>
                                        <p:tgtEl>
                                          <p:spTgt spid="6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anim calcmode="lin" valueType="num">
                                      <p:cBhvr>
                                        <p:cTn id="28" dur="500" fill="hold"/>
                                        <p:tgtEl>
                                          <p:spTgt spid="48"/>
                                        </p:tgtEl>
                                        <p:attrNameLst>
                                          <p:attrName>ppt_x</p:attrName>
                                        </p:attrNameLst>
                                      </p:cBhvr>
                                      <p:tavLst>
                                        <p:tav tm="0">
                                          <p:val>
                                            <p:strVal val="#ppt_x"/>
                                          </p:val>
                                        </p:tav>
                                        <p:tav tm="100000">
                                          <p:val>
                                            <p:strVal val="#ppt_x"/>
                                          </p:val>
                                        </p:tav>
                                      </p:tavLst>
                                    </p:anim>
                                    <p:anim calcmode="lin" valueType="num">
                                      <p:cBhvr>
                                        <p:cTn id="29" dur="500" fill="hold"/>
                                        <p:tgtEl>
                                          <p:spTgt spid="4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p:bldP spid="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9221-3DCA-46FD-ABF5-B3F0260E2647}"/>
              </a:ext>
            </a:extLst>
          </p:cNvPr>
          <p:cNvSpPr>
            <a:spLocks noGrp="1"/>
          </p:cNvSpPr>
          <p:nvPr>
            <p:ph type="title"/>
          </p:nvPr>
        </p:nvSpPr>
        <p:spPr/>
        <p:txBody>
          <a:bodyPr/>
          <a:lstStyle/>
          <a:p>
            <a:r>
              <a:rPr lang="en-US" dirty="0"/>
              <a:t>Training infrastructure </a:t>
            </a:r>
          </a:p>
        </p:txBody>
      </p:sp>
      <p:sp>
        <p:nvSpPr>
          <p:cNvPr id="3" name="DevUpdate_ECC5" title="Icon of a clock with an arrow around it pointing clockwise">
            <a:extLst>
              <a:ext uri="{FF2B5EF4-FFF2-40B4-BE49-F238E27FC236}">
                <a16:creationId xmlns:a16="http://schemas.microsoft.com/office/drawing/2014/main" id="{94DD81CF-54C1-4BE5-83CC-20736B403CAC}"/>
              </a:ext>
            </a:extLst>
          </p:cNvPr>
          <p:cNvSpPr>
            <a:spLocks noChangeAspect="1" noEditPoints="1"/>
          </p:cNvSpPr>
          <p:nvPr/>
        </p:nvSpPr>
        <p:spPr bwMode="auto">
          <a:xfrm>
            <a:off x="545985" y="3624849"/>
            <a:ext cx="619366" cy="619517"/>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2700" cap="flat">
            <a:solidFill>
              <a:srgbClr val="0078D4"/>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 name="LineChart_E9E6" title="Icon of a line chart with points of varying heights">
            <a:extLst>
              <a:ext uri="{FF2B5EF4-FFF2-40B4-BE49-F238E27FC236}">
                <a16:creationId xmlns:a16="http://schemas.microsoft.com/office/drawing/2014/main" id="{AFC8434E-8B52-499E-B20A-95AC8959F8CF}"/>
              </a:ext>
            </a:extLst>
          </p:cNvPr>
          <p:cNvSpPr>
            <a:spLocks noChangeAspect="1" noEditPoints="1"/>
          </p:cNvSpPr>
          <p:nvPr/>
        </p:nvSpPr>
        <p:spPr bwMode="auto">
          <a:xfrm>
            <a:off x="6234538" y="3664387"/>
            <a:ext cx="540316" cy="540442"/>
          </a:xfrm>
          <a:custGeom>
            <a:avLst/>
            <a:gdLst>
              <a:gd name="T0" fmla="*/ 4249 w 4249"/>
              <a:gd name="T1" fmla="*/ 4250 h 4250"/>
              <a:gd name="T2" fmla="*/ 0 w 4249"/>
              <a:gd name="T3" fmla="*/ 4250 h 4250"/>
              <a:gd name="T4" fmla="*/ 0 w 4249"/>
              <a:gd name="T5" fmla="*/ 0 h 4250"/>
              <a:gd name="T6" fmla="*/ 4249 w 4249"/>
              <a:gd name="T7" fmla="*/ 1428 h 4250"/>
              <a:gd name="T8" fmla="*/ 3621 w 4249"/>
              <a:gd name="T9" fmla="*/ 800 h 4250"/>
              <a:gd name="T10" fmla="*/ 1893 w 4249"/>
              <a:gd name="T11" fmla="*/ 2527 h 4250"/>
              <a:gd name="T12" fmla="*/ 1265 w 4249"/>
              <a:gd name="T13" fmla="*/ 1899 h 4250"/>
              <a:gd name="T14" fmla="*/ 3 w 4249"/>
              <a:gd name="T15" fmla="*/ 3161 h 4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9" h="4250">
                <a:moveTo>
                  <a:pt x="4249" y="4250"/>
                </a:moveTo>
                <a:lnTo>
                  <a:pt x="0" y="4250"/>
                </a:lnTo>
                <a:lnTo>
                  <a:pt x="0" y="0"/>
                </a:lnTo>
                <a:moveTo>
                  <a:pt x="4249" y="1428"/>
                </a:moveTo>
                <a:lnTo>
                  <a:pt x="3621" y="800"/>
                </a:lnTo>
                <a:lnTo>
                  <a:pt x="1893" y="2527"/>
                </a:lnTo>
                <a:lnTo>
                  <a:pt x="1265" y="1899"/>
                </a:lnTo>
                <a:lnTo>
                  <a:pt x="3" y="3161"/>
                </a:ln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5" name="Copy_E8C8" title="Icon of two documents stacked together">
            <a:extLst>
              <a:ext uri="{FF2B5EF4-FFF2-40B4-BE49-F238E27FC236}">
                <a16:creationId xmlns:a16="http://schemas.microsoft.com/office/drawing/2014/main" id="{E0962A64-1BBE-453B-BB3A-5DF330896876}"/>
              </a:ext>
            </a:extLst>
          </p:cNvPr>
          <p:cNvSpPr>
            <a:spLocks noChangeAspect="1" noEditPoints="1"/>
          </p:cNvSpPr>
          <p:nvPr/>
        </p:nvSpPr>
        <p:spPr bwMode="auto">
          <a:xfrm>
            <a:off x="6373613" y="2012600"/>
            <a:ext cx="540316" cy="623361"/>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6" name="network_3" title="Icon of a server connected to a network">
            <a:extLst>
              <a:ext uri="{FF2B5EF4-FFF2-40B4-BE49-F238E27FC236}">
                <a16:creationId xmlns:a16="http://schemas.microsoft.com/office/drawing/2014/main" id="{5B40CCB1-0F79-4117-9BFC-E749F24B7CB0}"/>
              </a:ext>
            </a:extLst>
          </p:cNvPr>
          <p:cNvSpPr>
            <a:spLocks noChangeAspect="1" noEditPoints="1"/>
          </p:cNvSpPr>
          <p:nvPr/>
        </p:nvSpPr>
        <p:spPr bwMode="auto">
          <a:xfrm>
            <a:off x="494646" y="5157238"/>
            <a:ext cx="722044" cy="749287"/>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dirty="0"/>
          </a:p>
        </p:txBody>
      </p:sp>
      <p:sp>
        <p:nvSpPr>
          <p:cNvPr id="7" name="people_3" title="Icon of a person surrounded by brackets">
            <a:extLst>
              <a:ext uri="{FF2B5EF4-FFF2-40B4-BE49-F238E27FC236}">
                <a16:creationId xmlns:a16="http://schemas.microsoft.com/office/drawing/2014/main" id="{7E034153-E695-435F-92B7-119FD5A03FD9}"/>
              </a:ext>
            </a:extLst>
          </p:cNvPr>
          <p:cNvSpPr>
            <a:spLocks noChangeAspect="1" noEditPoints="1"/>
          </p:cNvSpPr>
          <p:nvPr/>
        </p:nvSpPr>
        <p:spPr bwMode="auto">
          <a:xfrm>
            <a:off x="545985" y="2012121"/>
            <a:ext cx="619367" cy="624317"/>
          </a:xfrm>
          <a:custGeom>
            <a:avLst/>
            <a:gdLst>
              <a:gd name="T0" fmla="*/ 346 w 346"/>
              <a:gd name="T1" fmla="*/ 265 h 348"/>
              <a:gd name="T2" fmla="*/ 346 w 346"/>
              <a:gd name="T3" fmla="*/ 348 h 348"/>
              <a:gd name="T4" fmla="*/ 263 w 346"/>
              <a:gd name="T5" fmla="*/ 348 h 348"/>
              <a:gd name="T6" fmla="*/ 346 w 346"/>
              <a:gd name="T7" fmla="*/ 83 h 348"/>
              <a:gd name="T8" fmla="*/ 346 w 346"/>
              <a:gd name="T9" fmla="*/ 0 h 348"/>
              <a:gd name="T10" fmla="*/ 263 w 346"/>
              <a:gd name="T11" fmla="*/ 0 h 348"/>
              <a:gd name="T12" fmla="*/ 83 w 346"/>
              <a:gd name="T13" fmla="*/ 0 h 348"/>
              <a:gd name="T14" fmla="*/ 0 w 346"/>
              <a:gd name="T15" fmla="*/ 0 h 348"/>
              <a:gd name="T16" fmla="*/ 0 w 346"/>
              <a:gd name="T17" fmla="*/ 83 h 348"/>
              <a:gd name="T18" fmla="*/ 0 w 346"/>
              <a:gd name="T19" fmla="*/ 265 h 348"/>
              <a:gd name="T20" fmla="*/ 0 w 346"/>
              <a:gd name="T21" fmla="*/ 348 h 348"/>
              <a:gd name="T22" fmla="*/ 83 w 346"/>
              <a:gd name="T23" fmla="*/ 348 h 348"/>
              <a:gd name="T24" fmla="*/ 173 w 346"/>
              <a:gd name="T25" fmla="*/ 184 h 348"/>
              <a:gd name="T26" fmla="*/ 229 w 346"/>
              <a:gd name="T27" fmla="*/ 129 h 348"/>
              <a:gd name="T28" fmla="*/ 173 w 346"/>
              <a:gd name="T29" fmla="*/ 73 h 348"/>
              <a:gd name="T30" fmla="*/ 117 w 346"/>
              <a:gd name="T31" fmla="*/ 129 h 348"/>
              <a:gd name="T32" fmla="*/ 173 w 346"/>
              <a:gd name="T33" fmla="*/ 184 h 348"/>
              <a:gd name="T34" fmla="*/ 262 w 346"/>
              <a:gd name="T35" fmla="*/ 275 h 348"/>
              <a:gd name="T36" fmla="*/ 172 w 346"/>
              <a:gd name="T37" fmla="*/ 184 h 348"/>
              <a:gd name="T38" fmla="*/ 82 w 346"/>
              <a:gd name="T39" fmla="*/ 2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348">
                <a:moveTo>
                  <a:pt x="346" y="265"/>
                </a:moveTo>
                <a:cubicBezTo>
                  <a:pt x="346" y="348"/>
                  <a:pt x="346" y="348"/>
                  <a:pt x="346" y="348"/>
                </a:cubicBezTo>
                <a:cubicBezTo>
                  <a:pt x="263" y="348"/>
                  <a:pt x="263" y="348"/>
                  <a:pt x="263" y="348"/>
                </a:cubicBezTo>
                <a:moveTo>
                  <a:pt x="346" y="83"/>
                </a:moveTo>
                <a:cubicBezTo>
                  <a:pt x="346" y="0"/>
                  <a:pt x="346" y="0"/>
                  <a:pt x="346" y="0"/>
                </a:cubicBezTo>
                <a:cubicBezTo>
                  <a:pt x="263" y="0"/>
                  <a:pt x="263" y="0"/>
                  <a:pt x="263" y="0"/>
                </a:cubicBezTo>
                <a:moveTo>
                  <a:pt x="83" y="0"/>
                </a:moveTo>
                <a:cubicBezTo>
                  <a:pt x="0" y="0"/>
                  <a:pt x="0" y="0"/>
                  <a:pt x="0" y="0"/>
                </a:cubicBezTo>
                <a:cubicBezTo>
                  <a:pt x="0" y="83"/>
                  <a:pt x="0" y="83"/>
                  <a:pt x="0" y="83"/>
                </a:cubicBezTo>
                <a:moveTo>
                  <a:pt x="0" y="265"/>
                </a:moveTo>
                <a:cubicBezTo>
                  <a:pt x="0" y="348"/>
                  <a:pt x="0" y="348"/>
                  <a:pt x="0" y="348"/>
                </a:cubicBezTo>
                <a:cubicBezTo>
                  <a:pt x="83" y="348"/>
                  <a:pt x="83" y="348"/>
                  <a:pt x="83" y="348"/>
                </a:cubicBezTo>
                <a:moveTo>
                  <a:pt x="173" y="184"/>
                </a:moveTo>
                <a:cubicBezTo>
                  <a:pt x="204" y="184"/>
                  <a:pt x="229" y="159"/>
                  <a:pt x="229" y="129"/>
                </a:cubicBezTo>
                <a:cubicBezTo>
                  <a:pt x="229" y="98"/>
                  <a:pt x="204" y="73"/>
                  <a:pt x="173" y="73"/>
                </a:cubicBezTo>
                <a:cubicBezTo>
                  <a:pt x="142" y="73"/>
                  <a:pt x="117" y="98"/>
                  <a:pt x="117" y="129"/>
                </a:cubicBezTo>
                <a:cubicBezTo>
                  <a:pt x="117" y="159"/>
                  <a:pt x="142" y="184"/>
                  <a:pt x="173" y="184"/>
                </a:cubicBezTo>
                <a:close/>
                <a:moveTo>
                  <a:pt x="262" y="275"/>
                </a:moveTo>
                <a:cubicBezTo>
                  <a:pt x="262" y="225"/>
                  <a:pt x="222" y="184"/>
                  <a:pt x="172" y="184"/>
                </a:cubicBezTo>
                <a:cubicBezTo>
                  <a:pt x="122" y="184"/>
                  <a:pt x="82" y="225"/>
                  <a:pt x="82" y="275"/>
                </a:cubicBezTo>
              </a:path>
            </a:pathLst>
          </a:custGeom>
          <a:noFill/>
          <a:ln w="12700" cap="sq">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8" name="Rectangle 7">
            <a:extLst>
              <a:ext uri="{FF2B5EF4-FFF2-40B4-BE49-F238E27FC236}">
                <a16:creationId xmlns:a16="http://schemas.microsoft.com/office/drawing/2014/main" id="{910585F0-7179-4ADB-AF80-701519E1E02F}"/>
              </a:ext>
            </a:extLst>
          </p:cNvPr>
          <p:cNvSpPr/>
          <p:nvPr/>
        </p:nvSpPr>
        <p:spPr>
          <a:xfrm>
            <a:off x="7043017" y="3544879"/>
            <a:ext cx="3168077" cy="809632"/>
          </a:xfrm>
          <a:prstGeom prst="rect">
            <a:avLst/>
          </a:prstGeom>
        </p:spPr>
        <p:txBody>
          <a:bodyPr wrap="square">
            <a:spAutoFit/>
          </a:bodyPr>
          <a:lstStyle/>
          <a:p>
            <a:pPr>
              <a:spcAft>
                <a:spcPts val="196"/>
              </a:spcAft>
            </a:pPr>
            <a:r>
              <a:rPr lang="en-US" altLang="en-US" sz="1765" b="1" kern="0" dirty="0">
                <a:solidFill>
                  <a:schemeClr val="tx2"/>
                </a:solidFill>
                <a:latin typeface="Segoe UI Semibold" panose="020B0502040204020203" pitchFamily="34" charset="0"/>
                <a:cs typeface="Segoe UI Semibold" panose="020B0502040204020203" pitchFamily="34" charset="0"/>
              </a:rPr>
              <a:t>Scale resources</a:t>
            </a:r>
          </a:p>
          <a:p>
            <a:r>
              <a:rPr lang="en-US" sz="1372" dirty="0">
                <a:latin typeface="Segoe UI" panose="020B0502040204020203" pitchFamily="34" charset="0"/>
                <a:cs typeface="Segoe UI" panose="020B0502040204020203" pitchFamily="34" charset="0"/>
              </a:rPr>
              <a:t>Autoscale resources to only pay while running a job</a:t>
            </a:r>
          </a:p>
        </p:txBody>
      </p:sp>
      <p:sp>
        <p:nvSpPr>
          <p:cNvPr id="9" name="Rectangle 8">
            <a:extLst>
              <a:ext uri="{FF2B5EF4-FFF2-40B4-BE49-F238E27FC236}">
                <a16:creationId xmlns:a16="http://schemas.microsoft.com/office/drawing/2014/main" id="{39177E2E-8F9B-46A3-A536-0B54682EFCA2}"/>
              </a:ext>
            </a:extLst>
          </p:cNvPr>
          <p:cNvSpPr/>
          <p:nvPr/>
        </p:nvSpPr>
        <p:spPr>
          <a:xfrm>
            <a:off x="1401329" y="3544879"/>
            <a:ext cx="3168077" cy="809632"/>
          </a:xfrm>
          <a:prstGeom prst="rect">
            <a:avLst/>
          </a:prstGeom>
        </p:spPr>
        <p:txBody>
          <a:bodyPr wrap="square">
            <a:spAutoFit/>
          </a:bodyPr>
          <a:lstStyle/>
          <a:p>
            <a:pPr>
              <a:spcAft>
                <a:spcPts val="196"/>
              </a:spcAft>
            </a:pPr>
            <a:r>
              <a:rPr lang="en-US" altLang="en-US" sz="1765" b="1" kern="0" dirty="0">
                <a:solidFill>
                  <a:schemeClr val="tx2"/>
                </a:solidFill>
                <a:latin typeface="Segoe UI Semibold" panose="020B0502040204020203" pitchFamily="34" charset="0"/>
                <a:cs typeface="Segoe UI Semibold" panose="020B0502040204020203" pitchFamily="34" charset="0"/>
              </a:rPr>
              <a:t>Schedule jobs</a:t>
            </a:r>
          </a:p>
          <a:p>
            <a:r>
              <a:rPr lang="en-US" sz="1372" dirty="0">
                <a:latin typeface="Segoe UI" panose="020B0502040204020203" pitchFamily="34" charset="0"/>
                <a:cs typeface="Segoe UI" panose="020B0502040204020203" pitchFamily="34" charset="0"/>
              </a:rPr>
              <a:t>Train at cloud scale using a framework of choice</a:t>
            </a:r>
          </a:p>
        </p:txBody>
      </p:sp>
      <p:sp>
        <p:nvSpPr>
          <p:cNvPr id="10" name="Rectangle 9">
            <a:extLst>
              <a:ext uri="{FF2B5EF4-FFF2-40B4-BE49-F238E27FC236}">
                <a16:creationId xmlns:a16="http://schemas.microsoft.com/office/drawing/2014/main" id="{563D0EDF-5454-4599-9D5F-9A64E87D35D3}"/>
              </a:ext>
            </a:extLst>
          </p:cNvPr>
          <p:cNvSpPr/>
          <p:nvPr/>
        </p:nvSpPr>
        <p:spPr>
          <a:xfrm>
            <a:off x="1401329" y="1934551"/>
            <a:ext cx="3341573" cy="809632"/>
          </a:xfrm>
          <a:prstGeom prst="rect">
            <a:avLst/>
          </a:prstGeom>
        </p:spPr>
        <p:txBody>
          <a:bodyPr wrap="square">
            <a:spAutoFit/>
          </a:bodyPr>
          <a:lstStyle/>
          <a:p>
            <a:pPr>
              <a:spcAft>
                <a:spcPts val="196"/>
              </a:spcAft>
            </a:pPr>
            <a:r>
              <a:rPr lang="en-US" altLang="en-US" sz="1765"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Dependencies and Containers</a:t>
            </a:r>
          </a:p>
          <a:p>
            <a:r>
              <a:rPr lang="en-US" sz="1372" dirty="0">
                <a:latin typeface="Segoe UI" panose="020B0502040204020203" pitchFamily="34" charset="0"/>
                <a:cs typeface="Segoe UI" panose="020B0502040204020203" pitchFamily="34" charset="0"/>
              </a:rPr>
              <a:t>Leverage system-managed AML compute or bring your own compute </a:t>
            </a:r>
          </a:p>
        </p:txBody>
      </p:sp>
      <p:sp>
        <p:nvSpPr>
          <p:cNvPr id="11" name="Rectangle 10">
            <a:extLst>
              <a:ext uri="{FF2B5EF4-FFF2-40B4-BE49-F238E27FC236}">
                <a16:creationId xmlns:a16="http://schemas.microsoft.com/office/drawing/2014/main" id="{495AAE77-E3C9-4EE1-92A9-602D8CCE9FAA}"/>
              </a:ext>
            </a:extLst>
          </p:cNvPr>
          <p:cNvSpPr/>
          <p:nvPr/>
        </p:nvSpPr>
        <p:spPr>
          <a:xfrm>
            <a:off x="1401329" y="5142153"/>
            <a:ext cx="3168077" cy="809632"/>
          </a:xfrm>
          <a:prstGeom prst="rect">
            <a:avLst/>
          </a:prstGeom>
        </p:spPr>
        <p:txBody>
          <a:bodyPr wrap="square">
            <a:spAutoFit/>
          </a:bodyPr>
          <a:lstStyle/>
          <a:p>
            <a:pPr>
              <a:spcAft>
                <a:spcPts val="196"/>
              </a:spcAft>
            </a:pPr>
            <a:r>
              <a:rPr lang="en-US" altLang="en-US" sz="1765" b="1" kern="0" dirty="0">
                <a:solidFill>
                  <a:schemeClr val="tx2"/>
                </a:solidFill>
                <a:latin typeface="Segoe UI Semibold" panose="020B0502040204020203" pitchFamily="34" charset="0"/>
                <a:cs typeface="Segoe UI Semibold" panose="020B0502040204020203" pitchFamily="34" charset="0"/>
              </a:rPr>
              <a:t>Provision clusters</a:t>
            </a:r>
          </a:p>
          <a:p>
            <a:r>
              <a:rPr lang="en-US" sz="1372" dirty="0">
                <a:latin typeface="Segoe UI" panose="020B0502040204020203" pitchFamily="34" charset="0"/>
                <a:cs typeface="Segoe UI" panose="020B0502040204020203" pitchFamily="34" charset="0"/>
              </a:rPr>
              <a:t>Use the latest NDv2 series VMs with the NVIDIA V100 GPUs</a:t>
            </a:r>
          </a:p>
        </p:txBody>
      </p:sp>
      <p:sp>
        <p:nvSpPr>
          <p:cNvPr id="12" name="Rectangle 11">
            <a:extLst>
              <a:ext uri="{FF2B5EF4-FFF2-40B4-BE49-F238E27FC236}">
                <a16:creationId xmlns:a16="http://schemas.microsoft.com/office/drawing/2014/main" id="{FB7A5646-C5C0-4E4D-9BC9-84F7426BFEE8}"/>
              </a:ext>
            </a:extLst>
          </p:cNvPr>
          <p:cNvSpPr/>
          <p:nvPr/>
        </p:nvSpPr>
        <p:spPr>
          <a:xfrm>
            <a:off x="7043017" y="1934551"/>
            <a:ext cx="3168077" cy="809632"/>
          </a:xfrm>
          <a:prstGeom prst="rect">
            <a:avLst/>
          </a:prstGeom>
        </p:spPr>
        <p:txBody>
          <a:bodyPr wrap="square">
            <a:spAutoFit/>
          </a:bodyPr>
          <a:lstStyle/>
          <a:p>
            <a:pPr>
              <a:spcAft>
                <a:spcPts val="196"/>
              </a:spcAft>
            </a:pPr>
            <a:r>
              <a:rPr lang="en-US" altLang="en-US" sz="1765" b="1" kern="0" dirty="0">
                <a:solidFill>
                  <a:schemeClr val="tx2"/>
                </a:solidFill>
                <a:latin typeface="Segoe UI Semibold" panose="020B0502040204020203" pitchFamily="34" charset="0"/>
                <a:cs typeface="Segoe UI Semibold" panose="020B0502040204020203" pitchFamily="34" charset="0"/>
              </a:rPr>
              <a:t>Distribute data</a:t>
            </a:r>
          </a:p>
          <a:p>
            <a:r>
              <a:rPr lang="en-US" sz="1372" dirty="0">
                <a:latin typeface="Segoe UI" panose="020B0502040204020203" pitchFamily="34" charset="0"/>
                <a:cs typeface="Segoe UI" panose="020B0502040204020203" pitchFamily="34" charset="0"/>
              </a:rPr>
              <a:t>Manage and share resources across </a:t>
            </a:r>
            <a:br>
              <a:rPr lang="en-US" sz="1372" dirty="0">
                <a:latin typeface="Segoe UI" panose="020B0502040204020203" pitchFamily="34" charset="0"/>
                <a:cs typeface="Segoe UI" panose="020B0502040204020203" pitchFamily="34" charset="0"/>
              </a:rPr>
            </a:br>
            <a:r>
              <a:rPr lang="en-US" sz="1372" dirty="0">
                <a:latin typeface="Segoe UI" panose="020B0502040204020203" pitchFamily="34" charset="0"/>
                <a:cs typeface="Segoe UI" panose="020B0502040204020203" pitchFamily="34" charset="0"/>
              </a:rPr>
              <a:t>a workspace </a:t>
            </a:r>
          </a:p>
        </p:txBody>
      </p:sp>
    </p:spTree>
    <p:extLst>
      <p:ext uri="{BB962C8B-B14F-4D97-AF65-F5344CB8AC3E}">
        <p14:creationId xmlns:p14="http://schemas.microsoft.com/office/powerpoint/2010/main" val="113417681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2"/>
          <p:cNvSpPr>
            <a:spLocks noGrp="1"/>
          </p:cNvSpPr>
          <p:nvPr>
            <p:ph type="title"/>
          </p:nvPr>
        </p:nvSpPr>
        <p:spPr/>
        <p:txBody>
          <a:bodyPr/>
          <a:lstStyle/>
          <a:p>
            <a:r>
              <a:rPr lang="en-US" dirty="0"/>
              <a:t>Powerful infrastructure</a:t>
            </a:r>
          </a:p>
        </p:txBody>
      </p:sp>
      <p:sp>
        <p:nvSpPr>
          <p:cNvPr id="3" name="Text Placeholder 2">
            <a:extLst>
              <a:ext uri="{FF2B5EF4-FFF2-40B4-BE49-F238E27FC236}">
                <a16:creationId xmlns:a16="http://schemas.microsoft.com/office/drawing/2014/main" id="{A0E77913-0C7E-8B42-B2BE-6F77E636D6F0}"/>
              </a:ext>
            </a:extLst>
          </p:cNvPr>
          <p:cNvSpPr>
            <a:spLocks noGrp="1"/>
          </p:cNvSpPr>
          <p:nvPr>
            <p:ph type="body" sz="quarter" idx="12"/>
          </p:nvPr>
        </p:nvSpPr>
        <p:spPr/>
        <p:txBody>
          <a:bodyPr/>
          <a:lstStyle/>
          <a:p>
            <a:r>
              <a:rPr lang="en-US" dirty="0"/>
              <a:t>Accelerate deep learning</a:t>
            </a:r>
          </a:p>
        </p:txBody>
      </p:sp>
      <p:sp>
        <p:nvSpPr>
          <p:cNvPr id="63" name="Arrow: Left-Right 50">
            <a:extLst>
              <a:ext uri="{FF2B5EF4-FFF2-40B4-BE49-F238E27FC236}">
                <a16:creationId xmlns:a16="http://schemas.microsoft.com/office/drawing/2014/main" id="{689B45EF-A0E4-C543-A885-7DB462A5E236}"/>
              </a:ext>
            </a:extLst>
          </p:cNvPr>
          <p:cNvSpPr/>
          <p:nvPr/>
        </p:nvSpPr>
        <p:spPr bwMode="auto">
          <a:xfrm>
            <a:off x="400450" y="4294860"/>
            <a:ext cx="11297446" cy="1020767"/>
          </a:xfrm>
          <a:prstGeom prst="leftRightArrow">
            <a:avLst/>
          </a:prstGeom>
          <a:solidFill>
            <a:srgbClr val="0078D4"/>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0078D4"/>
              </a:solidFill>
              <a:latin typeface="Segoe UI"/>
              <a:ea typeface="Segoe UI" pitchFamily="34" charset="0"/>
              <a:cs typeface="Segoe UI" pitchFamily="34" charset="0"/>
            </a:endParaRPr>
          </a:p>
        </p:txBody>
      </p:sp>
      <p:sp>
        <p:nvSpPr>
          <p:cNvPr id="65" name="Rectangle 64">
            <a:extLst>
              <a:ext uri="{FF2B5EF4-FFF2-40B4-BE49-F238E27FC236}">
                <a16:creationId xmlns:a16="http://schemas.microsoft.com/office/drawing/2014/main" id="{2C76E695-8445-1242-8263-3BABA272211F}"/>
              </a:ext>
            </a:extLst>
          </p:cNvPr>
          <p:cNvSpPr/>
          <p:nvPr/>
        </p:nvSpPr>
        <p:spPr bwMode="auto">
          <a:xfrm>
            <a:off x="176984" y="3219447"/>
            <a:ext cx="3484723" cy="641993"/>
          </a:xfrm>
          <a:prstGeom prst="rect">
            <a:avLst/>
          </a:prstGeom>
          <a:noFill/>
          <a:ln w="1270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kern="0">
                <a:solidFill>
                  <a:srgbClr val="1A1A1A"/>
                </a:solidFill>
                <a:latin typeface="Segoe UI Semilight"/>
                <a:ea typeface="Segoe UI" pitchFamily="34" charset="0"/>
                <a:cs typeface="Segoe UI" pitchFamily="34" charset="0"/>
              </a:rPr>
              <a:t>General purpose machine learning</a:t>
            </a:r>
          </a:p>
          <a:p>
            <a:pPr algn="ctr" defTabSz="913927" fontAlgn="base">
              <a:lnSpc>
                <a:spcPct val="90000"/>
              </a:lnSpc>
              <a:spcBef>
                <a:spcPct val="0"/>
              </a:spcBef>
              <a:spcAft>
                <a:spcPct val="0"/>
              </a:spcAft>
              <a:defRPr/>
            </a:pPr>
            <a:r>
              <a:rPr lang="en-US" sz="1400" kern="0">
                <a:solidFill>
                  <a:srgbClr val="0078D4"/>
                </a:solidFill>
                <a:latin typeface="Segoe UI Semilight"/>
                <a:ea typeface="Segoe UI" pitchFamily="34" charset="0"/>
                <a:cs typeface="Segoe UI" pitchFamily="34" charset="0"/>
              </a:rPr>
              <a:t>D, F, L, M, H Series</a:t>
            </a:r>
            <a:endParaRPr lang="en-US" kern="0">
              <a:solidFill>
                <a:srgbClr val="0078D4"/>
              </a:soli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283227AD-88A3-6343-A6AC-A04C3F46AB80}"/>
              </a:ext>
            </a:extLst>
          </p:cNvPr>
          <p:cNvSpPr/>
          <p:nvPr/>
        </p:nvSpPr>
        <p:spPr bwMode="auto">
          <a:xfrm>
            <a:off x="1402576" y="2850568"/>
            <a:ext cx="912895" cy="276999"/>
          </a:xfrm>
          <a:prstGeom prst="rect">
            <a:avLst/>
          </a:prstGeom>
          <a:noFill/>
          <a:ln w="158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927" fontAlgn="base">
              <a:lnSpc>
                <a:spcPct val="90000"/>
              </a:lnSpc>
              <a:spcBef>
                <a:spcPct val="0"/>
              </a:spcBef>
              <a:spcAft>
                <a:spcPct val="0"/>
              </a:spcAft>
              <a:defRPr/>
            </a:pPr>
            <a:r>
              <a:rPr lang="en-US" sz="2000" kern="0">
                <a:solidFill>
                  <a:srgbClr val="0078D4"/>
                </a:solidFill>
                <a:latin typeface="Segoe UI Semibold" panose="020B0702040204020203" pitchFamily="34" charset="0"/>
                <a:ea typeface="Segoe UI" panose="020B0502040204020203" pitchFamily="34" charset="0"/>
                <a:cs typeface="Segoe UI Semibold" panose="020B0702040204020203" pitchFamily="34" charset="0"/>
              </a:rPr>
              <a:t>CPUs</a:t>
            </a:r>
          </a:p>
        </p:txBody>
      </p:sp>
      <p:sp>
        <p:nvSpPr>
          <p:cNvPr id="67" name="chip">
            <a:extLst>
              <a:ext uri="{FF2B5EF4-FFF2-40B4-BE49-F238E27FC236}">
                <a16:creationId xmlns:a16="http://schemas.microsoft.com/office/drawing/2014/main" id="{1F486F47-0449-3340-8B4E-FCCDF8FDE13A}"/>
              </a:ext>
            </a:extLst>
          </p:cNvPr>
          <p:cNvSpPr>
            <a:spLocks noChangeAspect="1" noEditPoints="1"/>
          </p:cNvSpPr>
          <p:nvPr/>
        </p:nvSpPr>
        <p:spPr bwMode="auto">
          <a:xfrm>
            <a:off x="1669317" y="2310533"/>
            <a:ext cx="379412" cy="387253"/>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270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0078D4"/>
              </a:solidFill>
              <a:latin typeface="Segoe UI Semilight"/>
            </a:endParaRPr>
          </a:p>
        </p:txBody>
      </p:sp>
      <p:sp>
        <p:nvSpPr>
          <p:cNvPr id="68" name="TextBox 67">
            <a:extLst>
              <a:ext uri="{FF2B5EF4-FFF2-40B4-BE49-F238E27FC236}">
                <a16:creationId xmlns:a16="http://schemas.microsoft.com/office/drawing/2014/main" id="{035A2CE4-A06F-7E4A-A12C-B621EA6B5973}"/>
              </a:ext>
            </a:extLst>
          </p:cNvPr>
          <p:cNvSpPr txBox="1"/>
          <p:nvPr/>
        </p:nvSpPr>
        <p:spPr>
          <a:xfrm>
            <a:off x="902041" y="4708296"/>
            <a:ext cx="3189023" cy="193899"/>
          </a:xfrm>
          <a:prstGeom prst="rect">
            <a:avLst/>
          </a:prstGeom>
          <a:noFill/>
          <a:ln w="158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marR="0" lvl="0" indent="0" algn="ctr" defTabSz="914102" fontAlgn="base">
              <a:lnSpc>
                <a:spcPct val="90000"/>
              </a:lnSpc>
              <a:spcBef>
                <a:spcPct val="0"/>
              </a:spcBef>
              <a:spcAft>
                <a:spcPct val="0"/>
              </a:spcAft>
              <a:buClrTx/>
              <a:buSzTx/>
              <a:buFontTx/>
              <a:buNone/>
              <a:tabLst/>
              <a:defRPr kumimoji="0" sz="1400" b="0" i="0" u="none" strike="noStrike" kern="0" cap="none" spc="0" normalizeH="0" baseline="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defRPr>
            </a:lvl1pPr>
          </a:lstStyle>
          <a:p>
            <a:pPr algn="l" defTabSz="913927">
              <a:defRPr/>
            </a:pPr>
            <a:r>
              <a:rPr lang="en-US">
                <a:solidFill>
                  <a:schemeClr val="bg1"/>
                </a:solidFill>
              </a:rPr>
              <a:t>Optimized for flexibility</a:t>
            </a:r>
          </a:p>
        </p:txBody>
      </p:sp>
      <p:sp>
        <p:nvSpPr>
          <p:cNvPr id="71" name="TextBox 70">
            <a:extLst>
              <a:ext uri="{FF2B5EF4-FFF2-40B4-BE49-F238E27FC236}">
                <a16:creationId xmlns:a16="http://schemas.microsoft.com/office/drawing/2014/main" id="{C43BD09E-7817-2540-88D3-BC759D99848A}"/>
              </a:ext>
            </a:extLst>
          </p:cNvPr>
          <p:cNvSpPr txBox="1"/>
          <p:nvPr/>
        </p:nvSpPr>
        <p:spPr>
          <a:xfrm>
            <a:off x="8639694" y="4708296"/>
            <a:ext cx="2429764" cy="193899"/>
          </a:xfrm>
          <a:prstGeom prst="rect">
            <a:avLst/>
          </a:prstGeom>
          <a:noFill/>
          <a:ln w="158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US"/>
            </a:defPPr>
            <a:lvl1pPr marR="0" lvl="0" indent="0" algn="ctr" defTabSz="914102" fontAlgn="base">
              <a:lnSpc>
                <a:spcPct val="90000"/>
              </a:lnSpc>
              <a:spcBef>
                <a:spcPct val="0"/>
              </a:spcBef>
              <a:spcAft>
                <a:spcPct val="0"/>
              </a:spcAft>
              <a:buClrTx/>
              <a:buSzTx/>
              <a:buFontTx/>
              <a:buNone/>
              <a:tabLst/>
              <a:defRPr kumimoji="0" sz="1400" b="0" i="0" u="none" strike="noStrike" kern="0" cap="none" spc="0" normalizeH="0" baseline="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defRPr>
            </a:lvl1pPr>
          </a:lstStyle>
          <a:p>
            <a:pPr algn="r" defTabSz="913927">
              <a:defRPr/>
            </a:pPr>
            <a:r>
              <a:rPr lang="en-US" dirty="0">
                <a:solidFill>
                  <a:schemeClr val="bg1"/>
                </a:solidFill>
              </a:rPr>
              <a:t>Optimized for performance</a:t>
            </a:r>
          </a:p>
        </p:txBody>
      </p:sp>
      <p:sp>
        <p:nvSpPr>
          <p:cNvPr id="72" name="Rectangle 71">
            <a:extLst>
              <a:ext uri="{FF2B5EF4-FFF2-40B4-BE49-F238E27FC236}">
                <a16:creationId xmlns:a16="http://schemas.microsoft.com/office/drawing/2014/main" id="{F3780B3E-15D7-7144-9513-EB118F80CCAD}"/>
              </a:ext>
            </a:extLst>
          </p:cNvPr>
          <p:cNvSpPr/>
          <p:nvPr/>
        </p:nvSpPr>
        <p:spPr bwMode="auto">
          <a:xfrm>
            <a:off x="5635013" y="2850568"/>
            <a:ext cx="726163" cy="276999"/>
          </a:xfrm>
          <a:prstGeom prst="rect">
            <a:avLst/>
          </a:prstGeom>
          <a:noFill/>
          <a:ln w="158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927" fontAlgn="base">
              <a:lnSpc>
                <a:spcPct val="90000"/>
              </a:lnSpc>
              <a:spcBef>
                <a:spcPct val="0"/>
              </a:spcBef>
              <a:spcAft>
                <a:spcPct val="0"/>
              </a:spcAft>
              <a:defRPr/>
            </a:pPr>
            <a:r>
              <a:rPr lang="en-US" sz="2000" kern="0">
                <a:solidFill>
                  <a:srgbClr val="0078D4"/>
                </a:solidFill>
                <a:latin typeface="Segoe UI Semibold" panose="020B0702040204020203" pitchFamily="34" charset="0"/>
                <a:ea typeface="Segoe UI" panose="020B0502040204020203" pitchFamily="34" charset="0"/>
                <a:cs typeface="Segoe UI Semibold" panose="020B0702040204020203" pitchFamily="34" charset="0"/>
              </a:rPr>
              <a:t>GPUs</a:t>
            </a:r>
          </a:p>
        </p:txBody>
      </p:sp>
      <p:grpSp>
        <p:nvGrpSpPr>
          <p:cNvPr id="73" name="Group 72">
            <a:extLst>
              <a:ext uri="{FF2B5EF4-FFF2-40B4-BE49-F238E27FC236}">
                <a16:creationId xmlns:a16="http://schemas.microsoft.com/office/drawing/2014/main" id="{F0C1ABE2-F1AB-F443-BB94-1EAE888DBB67}"/>
              </a:ext>
            </a:extLst>
          </p:cNvPr>
          <p:cNvGrpSpPr/>
          <p:nvPr/>
        </p:nvGrpSpPr>
        <p:grpSpPr>
          <a:xfrm>
            <a:off x="5734285" y="2310535"/>
            <a:ext cx="518232" cy="330626"/>
            <a:chOff x="5842028" y="2023300"/>
            <a:chExt cx="518306" cy="330673"/>
          </a:xfrm>
        </p:grpSpPr>
        <p:sp>
          <p:nvSpPr>
            <p:cNvPr id="74" name="Rectangle: Single Corner Rounded 2">
              <a:extLst>
                <a:ext uri="{FF2B5EF4-FFF2-40B4-BE49-F238E27FC236}">
                  <a16:creationId xmlns:a16="http://schemas.microsoft.com/office/drawing/2014/main" id="{0BEF15DC-08F2-EA48-AEC0-D3C82AE5A9AD}"/>
                </a:ext>
              </a:extLst>
            </p:cNvPr>
            <p:cNvSpPr/>
            <p:nvPr/>
          </p:nvSpPr>
          <p:spPr bwMode="auto">
            <a:xfrm>
              <a:off x="5842028" y="2023300"/>
              <a:ext cx="518306" cy="284908"/>
            </a:xfrm>
            <a:prstGeom prst="round1Rect">
              <a:avLst>
                <a:gd name="adj" fmla="val 19322"/>
              </a:avLst>
            </a:prstGeom>
            <a:noFill/>
            <a:ln w="12700" cap="sq">
              <a:solidFill>
                <a:schemeClr val="tx2"/>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kern="0" err="1">
                <a:solidFill>
                  <a:srgbClr val="0078D4"/>
                </a:solidFill>
                <a:latin typeface="Segoe UI Semilight"/>
              </a:endParaRPr>
            </a:p>
          </p:txBody>
        </p:sp>
        <p:grpSp>
          <p:nvGrpSpPr>
            <p:cNvPr id="75" name="Group 74">
              <a:extLst>
                <a:ext uri="{FF2B5EF4-FFF2-40B4-BE49-F238E27FC236}">
                  <a16:creationId xmlns:a16="http://schemas.microsoft.com/office/drawing/2014/main" id="{D420890A-D1A8-7A47-AC2C-E40E03630673}"/>
                </a:ext>
              </a:extLst>
            </p:cNvPr>
            <p:cNvGrpSpPr/>
            <p:nvPr/>
          </p:nvGrpSpPr>
          <p:grpSpPr>
            <a:xfrm>
              <a:off x="5886781" y="2308208"/>
              <a:ext cx="423110" cy="45765"/>
              <a:chOff x="2805041" y="5363936"/>
              <a:chExt cx="937405" cy="125178"/>
            </a:xfrm>
          </p:grpSpPr>
          <p:grpSp>
            <p:nvGrpSpPr>
              <p:cNvPr id="78" name="Group 77">
                <a:extLst>
                  <a:ext uri="{FF2B5EF4-FFF2-40B4-BE49-F238E27FC236}">
                    <a16:creationId xmlns:a16="http://schemas.microsoft.com/office/drawing/2014/main" id="{5834287D-33DB-EC44-B7FA-CA94ED4CB85E}"/>
                  </a:ext>
                </a:extLst>
              </p:cNvPr>
              <p:cNvGrpSpPr/>
              <p:nvPr/>
            </p:nvGrpSpPr>
            <p:grpSpPr>
              <a:xfrm>
                <a:off x="2805041" y="5363936"/>
                <a:ext cx="304800" cy="125178"/>
                <a:chOff x="685111" y="5810249"/>
                <a:chExt cx="304800" cy="356348"/>
              </a:xfrm>
            </p:grpSpPr>
            <p:cxnSp>
              <p:nvCxnSpPr>
                <p:cNvPr id="83" name="Straight Connector 82">
                  <a:extLst>
                    <a:ext uri="{FF2B5EF4-FFF2-40B4-BE49-F238E27FC236}">
                      <a16:creationId xmlns:a16="http://schemas.microsoft.com/office/drawing/2014/main" id="{FCEF6E83-6543-B24A-86F9-2798BEE9B567}"/>
                    </a:ext>
                  </a:extLst>
                </p:cNvPr>
                <p:cNvCxnSpPr/>
                <p:nvPr/>
              </p:nvCxnSpPr>
              <p:spPr>
                <a:xfrm>
                  <a:off x="685111" y="5810249"/>
                  <a:ext cx="0" cy="356348"/>
                </a:xfrm>
                <a:prstGeom prst="line">
                  <a:avLst/>
                </a:prstGeom>
                <a:noFill/>
                <a:ln w="12700" cap="sq">
                  <a:solidFill>
                    <a:schemeClr val="tx2"/>
                  </a:solidFill>
                  <a:prstDash val="solid"/>
                  <a:miter lim="800000"/>
                  <a:headEnd/>
                  <a:tailEnd/>
                </a:ln>
              </p:spPr>
            </p:cxnSp>
            <p:cxnSp>
              <p:nvCxnSpPr>
                <p:cNvPr id="84" name="Straight Connector 83">
                  <a:extLst>
                    <a:ext uri="{FF2B5EF4-FFF2-40B4-BE49-F238E27FC236}">
                      <a16:creationId xmlns:a16="http://schemas.microsoft.com/office/drawing/2014/main" id="{0C99D5ED-90ED-D140-A94B-A22739EB1752}"/>
                    </a:ext>
                  </a:extLst>
                </p:cNvPr>
                <p:cNvCxnSpPr/>
                <p:nvPr/>
              </p:nvCxnSpPr>
              <p:spPr>
                <a:xfrm>
                  <a:off x="837511" y="5810249"/>
                  <a:ext cx="0" cy="356348"/>
                </a:xfrm>
                <a:prstGeom prst="line">
                  <a:avLst/>
                </a:prstGeom>
                <a:noFill/>
                <a:ln w="12700" cap="sq">
                  <a:solidFill>
                    <a:schemeClr val="tx2"/>
                  </a:solidFill>
                  <a:prstDash val="solid"/>
                  <a:miter lim="800000"/>
                  <a:headEnd/>
                  <a:tailEnd/>
                </a:ln>
              </p:spPr>
            </p:cxnSp>
            <p:cxnSp>
              <p:nvCxnSpPr>
                <p:cNvPr id="85" name="Straight Connector 84">
                  <a:extLst>
                    <a:ext uri="{FF2B5EF4-FFF2-40B4-BE49-F238E27FC236}">
                      <a16:creationId xmlns:a16="http://schemas.microsoft.com/office/drawing/2014/main" id="{CA52F0CA-9DC3-2142-9188-905CBE3CA99B}"/>
                    </a:ext>
                  </a:extLst>
                </p:cNvPr>
                <p:cNvCxnSpPr/>
                <p:nvPr/>
              </p:nvCxnSpPr>
              <p:spPr>
                <a:xfrm>
                  <a:off x="989911" y="5810249"/>
                  <a:ext cx="0" cy="356348"/>
                </a:xfrm>
                <a:prstGeom prst="line">
                  <a:avLst/>
                </a:prstGeom>
                <a:noFill/>
                <a:ln w="12700" cap="sq">
                  <a:solidFill>
                    <a:schemeClr val="tx2"/>
                  </a:solidFill>
                  <a:prstDash val="solid"/>
                  <a:miter lim="800000"/>
                  <a:headEnd/>
                  <a:tailEnd/>
                </a:ln>
              </p:spPr>
            </p:cxnSp>
          </p:grpSp>
          <p:grpSp>
            <p:nvGrpSpPr>
              <p:cNvPr id="79" name="Group 78">
                <a:extLst>
                  <a:ext uri="{FF2B5EF4-FFF2-40B4-BE49-F238E27FC236}">
                    <a16:creationId xmlns:a16="http://schemas.microsoft.com/office/drawing/2014/main" id="{5AC3B4DF-B6C8-0149-A0E2-21647BAF05F9}"/>
                  </a:ext>
                </a:extLst>
              </p:cNvPr>
              <p:cNvGrpSpPr/>
              <p:nvPr/>
            </p:nvGrpSpPr>
            <p:grpSpPr>
              <a:xfrm>
                <a:off x="3437646" y="5363936"/>
                <a:ext cx="304800" cy="125178"/>
                <a:chOff x="685111" y="5810249"/>
                <a:chExt cx="304800" cy="356348"/>
              </a:xfrm>
            </p:grpSpPr>
            <p:cxnSp>
              <p:nvCxnSpPr>
                <p:cNvPr id="80" name="Straight Connector 79">
                  <a:extLst>
                    <a:ext uri="{FF2B5EF4-FFF2-40B4-BE49-F238E27FC236}">
                      <a16:creationId xmlns:a16="http://schemas.microsoft.com/office/drawing/2014/main" id="{4351CA95-56F4-DA45-AEF8-CF53C64DAAFE}"/>
                    </a:ext>
                  </a:extLst>
                </p:cNvPr>
                <p:cNvCxnSpPr/>
                <p:nvPr/>
              </p:nvCxnSpPr>
              <p:spPr>
                <a:xfrm>
                  <a:off x="685111" y="5810249"/>
                  <a:ext cx="0" cy="356348"/>
                </a:xfrm>
                <a:prstGeom prst="line">
                  <a:avLst/>
                </a:prstGeom>
                <a:noFill/>
                <a:ln w="12700" cap="sq">
                  <a:solidFill>
                    <a:schemeClr val="tx2"/>
                  </a:solidFill>
                  <a:prstDash val="solid"/>
                  <a:miter lim="800000"/>
                  <a:headEnd/>
                  <a:tailEnd/>
                </a:ln>
              </p:spPr>
            </p:cxnSp>
            <p:cxnSp>
              <p:nvCxnSpPr>
                <p:cNvPr id="81" name="Straight Connector 80">
                  <a:extLst>
                    <a:ext uri="{FF2B5EF4-FFF2-40B4-BE49-F238E27FC236}">
                      <a16:creationId xmlns:a16="http://schemas.microsoft.com/office/drawing/2014/main" id="{A392A3CB-354E-634C-873B-C83C47CD661D}"/>
                    </a:ext>
                  </a:extLst>
                </p:cNvPr>
                <p:cNvCxnSpPr/>
                <p:nvPr/>
              </p:nvCxnSpPr>
              <p:spPr>
                <a:xfrm>
                  <a:off x="837511" y="5810249"/>
                  <a:ext cx="0" cy="356348"/>
                </a:xfrm>
                <a:prstGeom prst="line">
                  <a:avLst/>
                </a:prstGeom>
                <a:noFill/>
                <a:ln w="12700" cap="sq">
                  <a:solidFill>
                    <a:schemeClr val="tx2"/>
                  </a:solidFill>
                  <a:prstDash val="solid"/>
                  <a:miter lim="800000"/>
                  <a:headEnd/>
                  <a:tailEnd/>
                </a:ln>
              </p:spPr>
            </p:cxnSp>
            <p:cxnSp>
              <p:nvCxnSpPr>
                <p:cNvPr id="82" name="Straight Connector 81">
                  <a:extLst>
                    <a:ext uri="{FF2B5EF4-FFF2-40B4-BE49-F238E27FC236}">
                      <a16:creationId xmlns:a16="http://schemas.microsoft.com/office/drawing/2014/main" id="{17A91DE6-7DCB-0843-9E89-8C95CBA58CE4}"/>
                    </a:ext>
                  </a:extLst>
                </p:cNvPr>
                <p:cNvCxnSpPr/>
                <p:nvPr/>
              </p:nvCxnSpPr>
              <p:spPr>
                <a:xfrm>
                  <a:off x="989911" y="5810249"/>
                  <a:ext cx="0" cy="356348"/>
                </a:xfrm>
                <a:prstGeom prst="line">
                  <a:avLst/>
                </a:prstGeom>
                <a:noFill/>
                <a:ln w="12700" cap="sq">
                  <a:solidFill>
                    <a:schemeClr val="tx2"/>
                  </a:solidFill>
                  <a:prstDash val="solid"/>
                  <a:miter lim="800000"/>
                  <a:headEnd/>
                  <a:tailEnd/>
                </a:ln>
              </p:spPr>
            </p:cxnSp>
          </p:grpSp>
        </p:grpSp>
        <p:sp>
          <p:nvSpPr>
            <p:cNvPr id="76" name="Oval 75">
              <a:extLst>
                <a:ext uri="{FF2B5EF4-FFF2-40B4-BE49-F238E27FC236}">
                  <a16:creationId xmlns:a16="http://schemas.microsoft.com/office/drawing/2014/main" id="{7F0ECD91-A561-DF4F-9781-E86AB902F12F}"/>
                </a:ext>
              </a:extLst>
            </p:cNvPr>
            <p:cNvSpPr/>
            <p:nvPr/>
          </p:nvSpPr>
          <p:spPr bwMode="auto">
            <a:xfrm>
              <a:off x="6135172" y="2083744"/>
              <a:ext cx="158117" cy="164020"/>
            </a:xfrm>
            <a:prstGeom prst="ellipse">
              <a:avLst/>
            </a:prstGeom>
            <a:noFill/>
            <a:ln w="12700" cap="sq">
              <a:solidFill>
                <a:schemeClr val="tx2"/>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kern="0" err="1">
                <a:solidFill>
                  <a:srgbClr val="0078D4"/>
                </a:solidFill>
                <a:latin typeface="Segoe UI Semilight"/>
              </a:endParaRPr>
            </a:p>
          </p:txBody>
        </p:sp>
        <p:sp>
          <p:nvSpPr>
            <p:cNvPr id="77" name="Rectangle 76">
              <a:extLst>
                <a:ext uri="{FF2B5EF4-FFF2-40B4-BE49-F238E27FC236}">
                  <a16:creationId xmlns:a16="http://schemas.microsoft.com/office/drawing/2014/main" id="{DBB607E9-006F-6440-A925-8ACD9DCEE878}"/>
                </a:ext>
              </a:extLst>
            </p:cNvPr>
            <p:cNvSpPr/>
            <p:nvPr/>
          </p:nvSpPr>
          <p:spPr bwMode="auto">
            <a:xfrm>
              <a:off x="5911951" y="2129519"/>
              <a:ext cx="156176" cy="80034"/>
            </a:xfrm>
            <a:prstGeom prst="rect">
              <a:avLst/>
            </a:prstGeom>
            <a:noFill/>
            <a:ln w="12700" cap="sq">
              <a:solidFill>
                <a:schemeClr val="tx2"/>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kern="0" err="1">
                <a:solidFill>
                  <a:srgbClr val="0078D4"/>
                </a:solidFill>
                <a:latin typeface="Segoe UI Semilight"/>
              </a:endParaRPr>
            </a:p>
          </p:txBody>
        </p:sp>
      </p:grpSp>
      <p:sp>
        <p:nvSpPr>
          <p:cNvPr id="86" name="Rectangle 85">
            <a:extLst>
              <a:ext uri="{FF2B5EF4-FFF2-40B4-BE49-F238E27FC236}">
                <a16:creationId xmlns:a16="http://schemas.microsoft.com/office/drawing/2014/main" id="{0D1E0808-F176-C547-AA96-7F898C3EEC57}"/>
              </a:ext>
            </a:extLst>
          </p:cNvPr>
          <p:cNvSpPr/>
          <p:nvPr/>
        </p:nvSpPr>
        <p:spPr bwMode="auto">
          <a:xfrm>
            <a:off x="9772191" y="2850568"/>
            <a:ext cx="768194" cy="276999"/>
          </a:xfrm>
          <a:prstGeom prst="rect">
            <a:avLst/>
          </a:prstGeom>
          <a:noFill/>
          <a:ln w="158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927" fontAlgn="base">
              <a:lnSpc>
                <a:spcPct val="90000"/>
              </a:lnSpc>
              <a:spcBef>
                <a:spcPct val="0"/>
              </a:spcBef>
              <a:spcAft>
                <a:spcPct val="0"/>
              </a:spcAft>
              <a:defRPr/>
            </a:pPr>
            <a:r>
              <a:rPr lang="en-US" sz="2000" kern="0">
                <a:solidFill>
                  <a:srgbClr val="0078D4"/>
                </a:solidFill>
                <a:latin typeface="Segoe UI Semibold" panose="020B0702040204020203" pitchFamily="34" charset="0"/>
                <a:cs typeface="Segoe UI Semibold" panose="020B0702040204020203" pitchFamily="34" charset="0"/>
              </a:rPr>
              <a:t>FPGAs</a:t>
            </a:r>
          </a:p>
        </p:txBody>
      </p:sp>
      <p:grpSp>
        <p:nvGrpSpPr>
          <p:cNvPr id="87" name="Group 86">
            <a:extLst>
              <a:ext uri="{FF2B5EF4-FFF2-40B4-BE49-F238E27FC236}">
                <a16:creationId xmlns:a16="http://schemas.microsoft.com/office/drawing/2014/main" id="{B28BB775-BEFF-3D4D-84F4-C0F51D0ED328}"/>
              </a:ext>
            </a:extLst>
          </p:cNvPr>
          <p:cNvGrpSpPr/>
          <p:nvPr/>
        </p:nvGrpSpPr>
        <p:grpSpPr>
          <a:xfrm>
            <a:off x="9938075" y="2310534"/>
            <a:ext cx="436424" cy="436424"/>
            <a:chOff x="10035278" y="3218678"/>
            <a:chExt cx="247374" cy="247374"/>
          </a:xfrm>
        </p:grpSpPr>
        <p:grpSp>
          <p:nvGrpSpPr>
            <p:cNvPr id="88" name="Group 87">
              <a:extLst>
                <a:ext uri="{FF2B5EF4-FFF2-40B4-BE49-F238E27FC236}">
                  <a16:creationId xmlns:a16="http://schemas.microsoft.com/office/drawing/2014/main" id="{70841A0E-FD38-904C-8504-5C32F65A79C1}"/>
                </a:ext>
              </a:extLst>
            </p:cNvPr>
            <p:cNvGrpSpPr/>
            <p:nvPr/>
          </p:nvGrpSpPr>
          <p:grpSpPr>
            <a:xfrm>
              <a:off x="10035278" y="3218678"/>
              <a:ext cx="247374" cy="247374"/>
              <a:chOff x="3485441" y="4505566"/>
              <a:chExt cx="712494" cy="712494"/>
            </a:xfrm>
          </p:grpSpPr>
          <p:sp>
            <p:nvSpPr>
              <p:cNvPr id="91" name="Rectangle 90">
                <a:extLst>
                  <a:ext uri="{FF2B5EF4-FFF2-40B4-BE49-F238E27FC236}">
                    <a16:creationId xmlns:a16="http://schemas.microsoft.com/office/drawing/2014/main" id="{66AA05E2-628E-494F-BD7B-342E3A7304A6}"/>
                  </a:ext>
                </a:extLst>
              </p:cNvPr>
              <p:cNvSpPr/>
              <p:nvPr/>
            </p:nvSpPr>
            <p:spPr bwMode="auto">
              <a:xfrm>
                <a:off x="3565593" y="4585718"/>
                <a:ext cx="552190" cy="552190"/>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0078D4"/>
                  </a:solidFill>
                  <a:latin typeface="Segoe UI"/>
                  <a:ea typeface="Segoe UI" pitchFamily="34" charset="0"/>
                  <a:cs typeface="Segoe UI" pitchFamily="34" charset="0"/>
                </a:endParaRPr>
              </a:p>
            </p:txBody>
          </p:sp>
          <p:grpSp>
            <p:nvGrpSpPr>
              <p:cNvPr id="92" name="Group 91">
                <a:extLst>
                  <a:ext uri="{FF2B5EF4-FFF2-40B4-BE49-F238E27FC236}">
                    <a16:creationId xmlns:a16="http://schemas.microsoft.com/office/drawing/2014/main" id="{C1145BFE-25F0-354B-91E2-082BB54514DA}"/>
                  </a:ext>
                </a:extLst>
              </p:cNvPr>
              <p:cNvGrpSpPr/>
              <p:nvPr/>
            </p:nvGrpSpPr>
            <p:grpSpPr>
              <a:xfrm>
                <a:off x="3485441" y="4677750"/>
                <a:ext cx="712494" cy="368126"/>
                <a:chOff x="3485441" y="4677750"/>
                <a:chExt cx="712494" cy="368126"/>
              </a:xfrm>
            </p:grpSpPr>
            <p:grpSp>
              <p:nvGrpSpPr>
                <p:cNvPr id="107" name="Group 106">
                  <a:extLst>
                    <a:ext uri="{FF2B5EF4-FFF2-40B4-BE49-F238E27FC236}">
                      <a16:creationId xmlns:a16="http://schemas.microsoft.com/office/drawing/2014/main" id="{3A06960D-ACFF-7E4D-9CEF-BD1BDAE2E432}"/>
                    </a:ext>
                  </a:extLst>
                </p:cNvPr>
                <p:cNvGrpSpPr/>
                <p:nvPr/>
              </p:nvGrpSpPr>
              <p:grpSpPr>
                <a:xfrm>
                  <a:off x="4117783" y="4677750"/>
                  <a:ext cx="80152" cy="368126"/>
                  <a:chOff x="4117783" y="4677750"/>
                  <a:chExt cx="129006" cy="368126"/>
                </a:xfrm>
              </p:grpSpPr>
              <p:cxnSp>
                <p:nvCxnSpPr>
                  <p:cNvPr id="113" name="Straight Connector 112">
                    <a:extLst>
                      <a:ext uri="{FF2B5EF4-FFF2-40B4-BE49-F238E27FC236}">
                        <a16:creationId xmlns:a16="http://schemas.microsoft.com/office/drawing/2014/main" id="{263E0BC3-533E-6D45-B9F2-893C1AED4B08}"/>
                      </a:ext>
                    </a:extLst>
                  </p:cNvPr>
                  <p:cNvCxnSpPr/>
                  <p:nvPr/>
                </p:nvCxnSpPr>
                <p:spPr>
                  <a:xfrm>
                    <a:off x="4117783" y="4677750"/>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867178C-0E23-6A45-9FBB-5EF23CFBE8AA}"/>
                      </a:ext>
                    </a:extLst>
                  </p:cNvPr>
                  <p:cNvCxnSpPr/>
                  <p:nvPr/>
                </p:nvCxnSpPr>
                <p:spPr>
                  <a:xfrm>
                    <a:off x="4117783" y="4769781"/>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71C283B-1A7A-8E4F-9221-6538F8DE40EE}"/>
                      </a:ext>
                    </a:extLst>
                  </p:cNvPr>
                  <p:cNvCxnSpPr/>
                  <p:nvPr/>
                </p:nvCxnSpPr>
                <p:spPr>
                  <a:xfrm>
                    <a:off x="4117783" y="4953845"/>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48CD625-DE21-F447-A286-66CFE2F04C0F}"/>
                      </a:ext>
                    </a:extLst>
                  </p:cNvPr>
                  <p:cNvCxnSpPr/>
                  <p:nvPr/>
                </p:nvCxnSpPr>
                <p:spPr>
                  <a:xfrm>
                    <a:off x="4117783" y="5045876"/>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C5991450-A3A9-3A45-9534-C832DB95FB14}"/>
                    </a:ext>
                  </a:extLst>
                </p:cNvPr>
                <p:cNvGrpSpPr/>
                <p:nvPr/>
              </p:nvGrpSpPr>
              <p:grpSpPr>
                <a:xfrm>
                  <a:off x="3485441" y="4677750"/>
                  <a:ext cx="80152" cy="368126"/>
                  <a:chOff x="4117783" y="4677750"/>
                  <a:chExt cx="129006" cy="368126"/>
                </a:xfrm>
              </p:grpSpPr>
              <p:cxnSp>
                <p:nvCxnSpPr>
                  <p:cNvPr id="109" name="Straight Connector 108">
                    <a:extLst>
                      <a:ext uri="{FF2B5EF4-FFF2-40B4-BE49-F238E27FC236}">
                        <a16:creationId xmlns:a16="http://schemas.microsoft.com/office/drawing/2014/main" id="{E46A0706-D999-124D-A6D2-6720E6F2EE7A}"/>
                      </a:ext>
                    </a:extLst>
                  </p:cNvPr>
                  <p:cNvCxnSpPr/>
                  <p:nvPr/>
                </p:nvCxnSpPr>
                <p:spPr>
                  <a:xfrm>
                    <a:off x="4117783" y="4677750"/>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06856E3-371B-D541-AFCD-CA9A49BC61B4}"/>
                      </a:ext>
                    </a:extLst>
                  </p:cNvPr>
                  <p:cNvCxnSpPr/>
                  <p:nvPr/>
                </p:nvCxnSpPr>
                <p:spPr>
                  <a:xfrm>
                    <a:off x="4117783" y="4769781"/>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CDB64D5-5F1C-F649-A1FE-CB85D3EB845D}"/>
                      </a:ext>
                    </a:extLst>
                  </p:cNvPr>
                  <p:cNvCxnSpPr/>
                  <p:nvPr/>
                </p:nvCxnSpPr>
                <p:spPr>
                  <a:xfrm>
                    <a:off x="4117783" y="4953845"/>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8B225-1BA5-9C4B-97CC-43AC294A7F10}"/>
                      </a:ext>
                    </a:extLst>
                  </p:cNvPr>
                  <p:cNvCxnSpPr/>
                  <p:nvPr/>
                </p:nvCxnSpPr>
                <p:spPr>
                  <a:xfrm>
                    <a:off x="4117783" y="5045876"/>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93" name="Group 92">
                <a:extLst>
                  <a:ext uri="{FF2B5EF4-FFF2-40B4-BE49-F238E27FC236}">
                    <a16:creationId xmlns:a16="http://schemas.microsoft.com/office/drawing/2014/main" id="{8BA23B8A-19E8-9849-B1F4-FCE40FC85846}"/>
                  </a:ext>
                </a:extLst>
              </p:cNvPr>
              <p:cNvGrpSpPr/>
              <p:nvPr/>
            </p:nvGrpSpPr>
            <p:grpSpPr>
              <a:xfrm rot="5400000">
                <a:off x="3480396" y="4677750"/>
                <a:ext cx="712494" cy="368126"/>
                <a:chOff x="3485441" y="4677750"/>
                <a:chExt cx="712494" cy="368126"/>
              </a:xfrm>
            </p:grpSpPr>
            <p:grpSp>
              <p:nvGrpSpPr>
                <p:cNvPr id="95" name="Group 94">
                  <a:extLst>
                    <a:ext uri="{FF2B5EF4-FFF2-40B4-BE49-F238E27FC236}">
                      <a16:creationId xmlns:a16="http://schemas.microsoft.com/office/drawing/2014/main" id="{DFE0E5B8-33CC-5047-ADD7-5A049FBC89B2}"/>
                    </a:ext>
                  </a:extLst>
                </p:cNvPr>
                <p:cNvGrpSpPr/>
                <p:nvPr/>
              </p:nvGrpSpPr>
              <p:grpSpPr>
                <a:xfrm>
                  <a:off x="4117783" y="4677750"/>
                  <a:ext cx="80152" cy="368126"/>
                  <a:chOff x="4117783" y="4677750"/>
                  <a:chExt cx="129006" cy="368126"/>
                </a:xfrm>
              </p:grpSpPr>
              <p:cxnSp>
                <p:nvCxnSpPr>
                  <p:cNvPr id="102" name="Straight Connector 101">
                    <a:extLst>
                      <a:ext uri="{FF2B5EF4-FFF2-40B4-BE49-F238E27FC236}">
                        <a16:creationId xmlns:a16="http://schemas.microsoft.com/office/drawing/2014/main" id="{866BF204-A809-1942-A3B1-455894CA6C77}"/>
                      </a:ext>
                    </a:extLst>
                  </p:cNvPr>
                  <p:cNvCxnSpPr/>
                  <p:nvPr/>
                </p:nvCxnSpPr>
                <p:spPr>
                  <a:xfrm>
                    <a:off x="4117783" y="4677750"/>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030963-EECB-B14D-9D9E-774ABA36244F}"/>
                      </a:ext>
                    </a:extLst>
                  </p:cNvPr>
                  <p:cNvCxnSpPr/>
                  <p:nvPr/>
                </p:nvCxnSpPr>
                <p:spPr>
                  <a:xfrm>
                    <a:off x="4117783" y="4769781"/>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DB131C3-BB50-B14A-B78F-B5E5B4909F5D}"/>
                      </a:ext>
                    </a:extLst>
                  </p:cNvPr>
                  <p:cNvCxnSpPr/>
                  <p:nvPr/>
                </p:nvCxnSpPr>
                <p:spPr>
                  <a:xfrm>
                    <a:off x="4117783" y="4953845"/>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65D464A-85E5-624E-AF45-0E2702A0FFA0}"/>
                      </a:ext>
                    </a:extLst>
                  </p:cNvPr>
                  <p:cNvCxnSpPr/>
                  <p:nvPr/>
                </p:nvCxnSpPr>
                <p:spPr>
                  <a:xfrm>
                    <a:off x="4117783" y="5045876"/>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AEDBEE40-519A-714A-8C9C-E464B4A2A109}"/>
                    </a:ext>
                  </a:extLst>
                </p:cNvPr>
                <p:cNvGrpSpPr/>
                <p:nvPr/>
              </p:nvGrpSpPr>
              <p:grpSpPr>
                <a:xfrm>
                  <a:off x="3485441" y="4677750"/>
                  <a:ext cx="80152" cy="368126"/>
                  <a:chOff x="4117783" y="4677750"/>
                  <a:chExt cx="129006" cy="368126"/>
                </a:xfrm>
              </p:grpSpPr>
              <p:cxnSp>
                <p:nvCxnSpPr>
                  <p:cNvPr id="97" name="Straight Connector 96">
                    <a:extLst>
                      <a:ext uri="{FF2B5EF4-FFF2-40B4-BE49-F238E27FC236}">
                        <a16:creationId xmlns:a16="http://schemas.microsoft.com/office/drawing/2014/main" id="{A0EB92D8-BC3C-214F-B0FE-5638C2BFEEA7}"/>
                      </a:ext>
                    </a:extLst>
                  </p:cNvPr>
                  <p:cNvCxnSpPr/>
                  <p:nvPr/>
                </p:nvCxnSpPr>
                <p:spPr>
                  <a:xfrm>
                    <a:off x="4117783" y="4677750"/>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FE03D00-B106-5248-AF62-53DE24AC8EC2}"/>
                      </a:ext>
                    </a:extLst>
                  </p:cNvPr>
                  <p:cNvCxnSpPr/>
                  <p:nvPr/>
                </p:nvCxnSpPr>
                <p:spPr>
                  <a:xfrm>
                    <a:off x="4117783" y="4769781"/>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F96B2CB-0FAF-3546-87CC-BD1E195F4EF4}"/>
                      </a:ext>
                    </a:extLst>
                  </p:cNvPr>
                  <p:cNvCxnSpPr/>
                  <p:nvPr/>
                </p:nvCxnSpPr>
                <p:spPr>
                  <a:xfrm>
                    <a:off x="4117783" y="4953845"/>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DC6B68F-DC3E-4345-BAC9-A8AE91D1108F}"/>
                      </a:ext>
                    </a:extLst>
                  </p:cNvPr>
                  <p:cNvCxnSpPr/>
                  <p:nvPr/>
                </p:nvCxnSpPr>
                <p:spPr>
                  <a:xfrm>
                    <a:off x="4117783" y="5045876"/>
                    <a:ext cx="129006"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sp>
          <p:nvSpPr>
            <p:cNvPr id="90" name="Freeform: Shape 520">
              <a:extLst>
                <a:ext uri="{FF2B5EF4-FFF2-40B4-BE49-F238E27FC236}">
                  <a16:creationId xmlns:a16="http://schemas.microsoft.com/office/drawing/2014/main" id="{37BDB853-D50C-CB47-9FA0-226FC4FE745F}"/>
                </a:ext>
              </a:extLst>
            </p:cNvPr>
            <p:cNvSpPr/>
            <p:nvPr/>
          </p:nvSpPr>
          <p:spPr bwMode="auto">
            <a:xfrm>
              <a:off x="10124345" y="3293573"/>
              <a:ext cx="71612" cy="91319"/>
            </a:xfrm>
            <a:custGeom>
              <a:avLst/>
              <a:gdLst>
                <a:gd name="connsiteX0" fmla="*/ 699778 w 974972"/>
                <a:gd name="connsiteY0" fmla="*/ 0 h 1504393"/>
                <a:gd name="connsiteX1" fmla="*/ 502371 w 974972"/>
                <a:gd name="connsiteY1" fmla="*/ 571355 h 1504393"/>
                <a:gd name="connsiteX2" fmla="*/ 597565 w 974972"/>
                <a:gd name="connsiteY2" fmla="*/ 571355 h 1504393"/>
                <a:gd name="connsiteX3" fmla="*/ 629015 w 974972"/>
                <a:gd name="connsiteY3" fmla="*/ 571355 h 1504393"/>
                <a:gd name="connsiteX4" fmla="*/ 974972 w 974972"/>
                <a:gd name="connsiteY4" fmla="*/ 571355 h 1504393"/>
                <a:gd name="connsiteX5" fmla="*/ 275193 w 974972"/>
                <a:gd name="connsiteY5" fmla="*/ 1504393 h 1504393"/>
                <a:gd name="connsiteX6" fmla="*/ 472601 w 974972"/>
                <a:gd name="connsiteY6" fmla="*/ 933038 h 1504393"/>
                <a:gd name="connsiteX7" fmla="*/ 377407 w 974972"/>
                <a:gd name="connsiteY7" fmla="*/ 933038 h 1504393"/>
                <a:gd name="connsiteX8" fmla="*/ 349889 w 974972"/>
                <a:gd name="connsiteY8" fmla="*/ 933038 h 1504393"/>
                <a:gd name="connsiteX9" fmla="*/ 0 w 974972"/>
                <a:gd name="connsiteY9" fmla="*/ 933038 h 1504393"/>
                <a:gd name="connsiteX10" fmla="*/ 699778 w 974972"/>
                <a:gd name="connsiteY10" fmla="*/ 0 h 150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4972" h="1504393">
                  <a:moveTo>
                    <a:pt x="699778" y="0"/>
                  </a:moveTo>
                  <a:lnTo>
                    <a:pt x="502371" y="571355"/>
                  </a:lnTo>
                  <a:lnTo>
                    <a:pt x="597565" y="571355"/>
                  </a:lnTo>
                  <a:lnTo>
                    <a:pt x="629015" y="571355"/>
                  </a:lnTo>
                  <a:lnTo>
                    <a:pt x="974972" y="571355"/>
                  </a:lnTo>
                  <a:lnTo>
                    <a:pt x="275193" y="1504393"/>
                  </a:lnTo>
                  <a:lnTo>
                    <a:pt x="472601" y="933038"/>
                  </a:lnTo>
                  <a:lnTo>
                    <a:pt x="377407" y="933038"/>
                  </a:lnTo>
                  <a:lnTo>
                    <a:pt x="349889" y="933038"/>
                  </a:lnTo>
                  <a:lnTo>
                    <a:pt x="0" y="933038"/>
                  </a:lnTo>
                  <a:lnTo>
                    <a:pt x="69977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solidFill>
                  <a:srgbClr val="0078D4"/>
                </a:solidFill>
                <a:latin typeface="Segoe UI"/>
                <a:cs typeface="Segoe UI" pitchFamily="34" charset="0"/>
              </a:endParaRPr>
            </a:p>
          </p:txBody>
        </p:sp>
      </p:grpSp>
      <p:sp>
        <p:nvSpPr>
          <p:cNvPr id="119" name="Rectangle 118">
            <a:extLst>
              <a:ext uri="{FF2B5EF4-FFF2-40B4-BE49-F238E27FC236}">
                <a16:creationId xmlns:a16="http://schemas.microsoft.com/office/drawing/2014/main" id="{6DAAFA46-970B-514B-BC32-98C42C3EEC44}"/>
              </a:ext>
            </a:extLst>
          </p:cNvPr>
          <p:cNvSpPr/>
          <p:nvPr/>
        </p:nvSpPr>
        <p:spPr bwMode="auto">
          <a:xfrm>
            <a:off x="4294898" y="3212218"/>
            <a:ext cx="3484723" cy="436914"/>
          </a:xfrm>
          <a:prstGeom prst="rect">
            <a:avLst/>
          </a:prstGeom>
          <a:noFill/>
          <a:ln w="1270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kern="0">
                <a:solidFill>
                  <a:srgbClr val="1A1A1A"/>
                </a:solidFill>
                <a:latin typeface="Segoe UI Semilight"/>
                <a:ea typeface="Segoe UI" pitchFamily="34" charset="0"/>
                <a:cs typeface="Segoe UI" pitchFamily="34" charset="0"/>
              </a:rPr>
              <a:t>Deep learning</a:t>
            </a:r>
          </a:p>
          <a:p>
            <a:pPr algn="ctr" defTabSz="913927" fontAlgn="base">
              <a:lnSpc>
                <a:spcPct val="90000"/>
              </a:lnSpc>
              <a:spcBef>
                <a:spcPct val="0"/>
              </a:spcBef>
              <a:spcAft>
                <a:spcPct val="0"/>
              </a:spcAft>
              <a:defRPr/>
            </a:pPr>
            <a:endParaRPr lang="en-US" sz="1400" kern="0">
              <a:solidFill>
                <a:srgbClr val="0078D4"/>
              </a:solidFill>
              <a:latin typeface="Segoe UI Semilight"/>
              <a:cs typeface="Segoe UI" pitchFamily="34" charset="0"/>
            </a:endParaRPr>
          </a:p>
          <a:p>
            <a:pPr algn="ctr" defTabSz="913927" fontAlgn="base">
              <a:lnSpc>
                <a:spcPct val="90000"/>
              </a:lnSpc>
              <a:spcBef>
                <a:spcPct val="0"/>
              </a:spcBef>
              <a:spcAft>
                <a:spcPct val="0"/>
              </a:spcAft>
              <a:defRPr/>
            </a:pPr>
            <a:r>
              <a:rPr lang="en-US" sz="1400" kern="0">
                <a:solidFill>
                  <a:srgbClr val="0078D4"/>
                </a:solidFill>
                <a:latin typeface="Segoe UI Semilight"/>
                <a:cs typeface="Segoe UI" pitchFamily="34" charset="0"/>
              </a:rPr>
              <a:t>N Series</a:t>
            </a:r>
          </a:p>
        </p:txBody>
      </p:sp>
      <p:sp>
        <p:nvSpPr>
          <p:cNvPr id="121" name="Rectangle 120">
            <a:extLst>
              <a:ext uri="{FF2B5EF4-FFF2-40B4-BE49-F238E27FC236}">
                <a16:creationId xmlns:a16="http://schemas.microsoft.com/office/drawing/2014/main" id="{19987F5D-EF98-A447-BEF9-71A8D22ED793}"/>
              </a:ext>
            </a:extLst>
          </p:cNvPr>
          <p:cNvSpPr/>
          <p:nvPr/>
        </p:nvSpPr>
        <p:spPr bwMode="auto">
          <a:xfrm>
            <a:off x="8639694" y="3212217"/>
            <a:ext cx="3139749" cy="649223"/>
          </a:xfrm>
          <a:prstGeom prst="rect">
            <a:avLst/>
          </a:prstGeom>
          <a:noFill/>
          <a:ln w="1270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kern="0">
                <a:solidFill>
                  <a:srgbClr val="1A1A1A"/>
                </a:solidFill>
                <a:latin typeface="Segoe UI Semilight"/>
                <a:ea typeface="Segoe UI" pitchFamily="34" charset="0"/>
                <a:cs typeface="Segoe UI" pitchFamily="34" charset="0"/>
              </a:rPr>
              <a:t>Specialized hardware accelerated deep learning</a:t>
            </a:r>
          </a:p>
          <a:p>
            <a:pPr algn="ctr" defTabSz="913927" fontAlgn="base">
              <a:lnSpc>
                <a:spcPct val="90000"/>
              </a:lnSpc>
              <a:spcBef>
                <a:spcPct val="0"/>
              </a:spcBef>
              <a:spcAft>
                <a:spcPct val="0"/>
              </a:spcAft>
              <a:defRPr/>
            </a:pPr>
            <a:r>
              <a:rPr lang="en-US" sz="1400" kern="0">
                <a:solidFill>
                  <a:srgbClr val="0078D4"/>
                </a:solidFill>
                <a:latin typeface="Segoe UI Semilight"/>
                <a:cs typeface="Segoe UI" pitchFamily="34" charset="0"/>
              </a:rPr>
              <a:t>Project Brainwave</a:t>
            </a:r>
          </a:p>
        </p:txBody>
      </p:sp>
      <p:cxnSp>
        <p:nvCxnSpPr>
          <p:cNvPr id="122" name="Straight Connector 121">
            <a:extLst>
              <a:ext uri="{FF2B5EF4-FFF2-40B4-BE49-F238E27FC236}">
                <a16:creationId xmlns:a16="http://schemas.microsoft.com/office/drawing/2014/main" id="{99A53599-9F57-F34F-AB15-DD7A385FA15B}"/>
              </a:ext>
            </a:extLst>
          </p:cNvPr>
          <p:cNvCxnSpPr>
            <a:cxnSpLocks/>
          </p:cNvCxnSpPr>
          <p:nvPr/>
        </p:nvCxnSpPr>
        <p:spPr>
          <a:xfrm>
            <a:off x="9552935" y="3212600"/>
            <a:ext cx="1206702"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F138A13-54A7-294F-9745-F3AA9B3B15C9}"/>
              </a:ext>
            </a:extLst>
          </p:cNvPr>
          <p:cNvCxnSpPr>
            <a:cxnSpLocks/>
          </p:cNvCxnSpPr>
          <p:nvPr/>
        </p:nvCxnSpPr>
        <p:spPr>
          <a:xfrm>
            <a:off x="5386061" y="3215331"/>
            <a:ext cx="1206702" cy="0"/>
          </a:xfrm>
          <a:prstGeom prst="line">
            <a:avLst/>
          </a:prstGeom>
          <a:ln>
            <a:no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157440A-C0A8-FF42-A5A7-504D83D6FAE3}"/>
              </a:ext>
            </a:extLst>
          </p:cNvPr>
          <p:cNvCxnSpPr>
            <a:cxnSpLocks/>
          </p:cNvCxnSpPr>
          <p:nvPr/>
        </p:nvCxnSpPr>
        <p:spPr>
          <a:xfrm>
            <a:off x="1289852" y="3216613"/>
            <a:ext cx="1206702"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ABA2D8E-CDCA-6B4C-B450-1E9DB4B43429}"/>
              </a:ext>
            </a:extLst>
          </p:cNvPr>
          <p:cNvCxnSpPr>
            <a:cxnSpLocks/>
          </p:cNvCxnSpPr>
          <p:nvPr/>
        </p:nvCxnSpPr>
        <p:spPr>
          <a:xfrm>
            <a:off x="5407787" y="3219446"/>
            <a:ext cx="1206702" cy="0"/>
          </a:xfrm>
          <a:prstGeom prst="line">
            <a:avLst/>
          </a:prstGeom>
          <a:ln w="127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8981C0B-6C93-4340-A2D4-61B45B272A16}"/>
              </a:ext>
            </a:extLst>
          </p:cNvPr>
          <p:cNvSpPr/>
          <p:nvPr/>
        </p:nvSpPr>
        <p:spPr bwMode="auto">
          <a:xfrm>
            <a:off x="865" y="5377997"/>
            <a:ext cx="12190271" cy="1479517"/>
          </a:xfrm>
          <a:prstGeom prst="rect">
            <a:avLst/>
          </a:prstGeom>
          <a:solidFill>
            <a:srgbClr val="EDED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14C38580-5C5F-2745-A017-F038D4399D5B}"/>
              </a:ext>
            </a:extLst>
          </p:cNvPr>
          <p:cNvGrpSpPr/>
          <p:nvPr/>
        </p:nvGrpSpPr>
        <p:grpSpPr>
          <a:xfrm>
            <a:off x="4724272" y="5597887"/>
            <a:ext cx="9856360" cy="800171"/>
            <a:chOff x="12144240" y="172899"/>
            <a:chExt cx="3073449" cy="800284"/>
          </a:xfrm>
        </p:grpSpPr>
        <p:sp>
          <p:nvSpPr>
            <p:cNvPr id="69" name="TextBox 68">
              <a:extLst>
                <a:ext uri="{FF2B5EF4-FFF2-40B4-BE49-F238E27FC236}">
                  <a16:creationId xmlns:a16="http://schemas.microsoft.com/office/drawing/2014/main" id="{F08E1ACF-3E18-1C4E-9ADF-38A57EF5FA65}"/>
                </a:ext>
              </a:extLst>
            </p:cNvPr>
            <p:cNvSpPr txBox="1"/>
            <p:nvPr/>
          </p:nvSpPr>
          <p:spPr>
            <a:xfrm>
              <a:off x="12144240" y="511453"/>
              <a:ext cx="3073449" cy="461730"/>
            </a:xfrm>
            <a:prstGeom prst="rect">
              <a:avLst/>
            </a:prstGeom>
            <a:noFill/>
          </p:spPr>
          <p:txBody>
            <a:bodyPr wrap="square" lIns="91427" tIns="0" rIns="0" bIns="0" rtlCol="0">
              <a:spAutoFit/>
            </a:bodyPr>
            <a:lstStyle/>
            <a:p>
              <a:pPr defTabSz="914225">
                <a:defRPr/>
              </a:pPr>
              <a:r>
                <a:rPr lang="en-US" sz="1600" dirty="0">
                  <a:solidFill>
                    <a:srgbClr val="0078D4"/>
                  </a:solidFill>
                  <a:latin typeface="Segoe UI"/>
                </a:rPr>
                <a:t>Support</a:t>
              </a:r>
              <a:r>
                <a:rPr lang="en-US" sz="1400" dirty="0">
                  <a:solidFill>
                    <a:srgbClr val="0078D4"/>
                  </a:solidFill>
                  <a:latin typeface="Segoe UI"/>
                </a:rPr>
                <a:t> for image classification and recognition scenarios</a:t>
              </a:r>
            </a:p>
            <a:p>
              <a:pPr defTabSz="914225">
                <a:defRPr/>
              </a:pPr>
              <a:r>
                <a:rPr lang="en-US" sz="1400" dirty="0" err="1">
                  <a:solidFill>
                    <a:srgbClr val="0078D4"/>
                  </a:solidFill>
                  <a:latin typeface="Segoe UI"/>
                </a:rPr>
                <a:t>ResNet</a:t>
              </a:r>
              <a:r>
                <a:rPr lang="en-US" sz="1400" dirty="0">
                  <a:solidFill>
                    <a:srgbClr val="0078D4"/>
                  </a:solidFill>
                  <a:latin typeface="Segoe UI"/>
                </a:rPr>
                <a:t> 50, </a:t>
              </a:r>
              <a:r>
                <a:rPr lang="en-US" sz="1400" dirty="0" err="1">
                  <a:solidFill>
                    <a:srgbClr val="0078D4"/>
                  </a:solidFill>
                  <a:latin typeface="Segoe UI"/>
                </a:rPr>
                <a:t>ResNet</a:t>
              </a:r>
              <a:r>
                <a:rPr lang="en-US" sz="1400" dirty="0">
                  <a:solidFill>
                    <a:srgbClr val="0078D4"/>
                  </a:solidFill>
                  <a:latin typeface="Segoe UI"/>
                </a:rPr>
                <a:t> 152, VGG-16, SSD-VGG, DenseNet-121</a:t>
              </a:r>
            </a:p>
          </p:txBody>
        </p:sp>
        <p:sp>
          <p:nvSpPr>
            <p:cNvPr id="70" name="Rectangle 69">
              <a:extLst>
                <a:ext uri="{FF2B5EF4-FFF2-40B4-BE49-F238E27FC236}">
                  <a16:creationId xmlns:a16="http://schemas.microsoft.com/office/drawing/2014/main" id="{A5CA18DB-1898-984C-AB37-6B2694D9D686}"/>
                </a:ext>
              </a:extLst>
            </p:cNvPr>
            <p:cNvSpPr/>
            <p:nvPr/>
          </p:nvSpPr>
          <p:spPr>
            <a:xfrm>
              <a:off x="12145453" y="172899"/>
              <a:ext cx="2265901" cy="343492"/>
            </a:xfrm>
            <a:prstGeom prst="rect">
              <a:avLst/>
            </a:prstGeom>
          </p:spPr>
          <p:txBody>
            <a:bodyPr wrap="square">
              <a:spAutoFit/>
            </a:bodyPr>
            <a:lstStyle/>
            <a:p>
              <a:r>
                <a:rPr lang="en-US" sz="1600" dirty="0">
                  <a:solidFill>
                    <a:srgbClr val="0078D4"/>
                  </a:solidFill>
                  <a:latin typeface="+mj-lt"/>
                </a:rPr>
                <a:t>FPGA NEW UPDATES:</a:t>
              </a:r>
            </a:p>
          </p:txBody>
        </p:sp>
      </p:grpSp>
      <p:sp>
        <p:nvSpPr>
          <p:cNvPr id="89" name="Freeform 88">
            <a:extLst>
              <a:ext uri="{FF2B5EF4-FFF2-40B4-BE49-F238E27FC236}">
                <a16:creationId xmlns:a16="http://schemas.microsoft.com/office/drawing/2014/main" id="{EA2AF034-1B22-4341-BA8D-70F77D902F10}"/>
              </a:ext>
            </a:extLst>
          </p:cNvPr>
          <p:cNvSpPr/>
          <p:nvPr/>
        </p:nvSpPr>
        <p:spPr bwMode="auto">
          <a:xfrm rot="8100000">
            <a:off x="4345858" y="5662810"/>
            <a:ext cx="313486" cy="313486"/>
          </a:xfrm>
          <a:custGeom>
            <a:avLst/>
            <a:gdLst>
              <a:gd name="connsiteX0" fmla="*/ 189180 w 480187"/>
              <a:gd name="connsiteY0" fmla="*/ 480186 h 480186"/>
              <a:gd name="connsiteX1" fmla="*/ 0 w 480187"/>
              <a:gd name="connsiteY1" fmla="*/ 291006 h 480186"/>
              <a:gd name="connsiteX2" fmla="*/ 291006 w 480187"/>
              <a:gd name="connsiteY2" fmla="*/ 0 h 480186"/>
              <a:gd name="connsiteX3" fmla="*/ 291006 w 480187"/>
              <a:gd name="connsiteY3" fmla="*/ 189179 h 480186"/>
              <a:gd name="connsiteX4" fmla="*/ 480187 w 480187"/>
              <a:gd name="connsiteY4" fmla="*/ 189179 h 480186"/>
              <a:gd name="connsiteX5" fmla="*/ 189180 w 480187"/>
              <a:gd name="connsiteY5" fmla="*/ 480186 h 48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187" h="480186">
                <a:moveTo>
                  <a:pt x="189180" y="480186"/>
                </a:moveTo>
                <a:lnTo>
                  <a:pt x="0" y="291006"/>
                </a:lnTo>
                <a:lnTo>
                  <a:pt x="291006" y="0"/>
                </a:lnTo>
                <a:lnTo>
                  <a:pt x="291006" y="189179"/>
                </a:lnTo>
                <a:lnTo>
                  <a:pt x="480187" y="189179"/>
                </a:lnTo>
                <a:lnTo>
                  <a:pt x="189180" y="480186"/>
                </a:lnTo>
                <a:close/>
              </a:path>
            </a:pathLst>
          </a:cu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3313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fill="hold"/>
                                        <p:tgtEl>
                                          <p:spTgt spid="89"/>
                                        </p:tgtEl>
                                        <p:attrNameLst>
                                          <p:attrName>ppt_x</p:attrName>
                                        </p:attrNameLst>
                                      </p:cBhvr>
                                      <p:tavLst>
                                        <p:tav tm="0">
                                          <p:val>
                                            <p:strVal val="#ppt_x"/>
                                          </p:val>
                                        </p:tav>
                                        <p:tav tm="100000">
                                          <p:val>
                                            <p:strVal val="#ppt_x"/>
                                          </p:val>
                                        </p:tav>
                                      </p:tavLst>
                                    </p:anim>
                                    <p:anim calcmode="lin" valueType="num">
                                      <p:cBhvr additive="base">
                                        <p:cTn id="12" dur="500" fill="hold"/>
                                        <p:tgtEl>
                                          <p:spTgt spid="8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D1960849-2735-5B4A-8BAE-000303B43F92}"/>
              </a:ext>
            </a:extLst>
          </p:cNvPr>
          <p:cNvSpPr txBox="1">
            <a:spLocks/>
          </p:cNvSpPr>
          <p:nvPr/>
        </p:nvSpPr>
        <p:spPr>
          <a:xfrm>
            <a:off x="1593671" y="3586942"/>
            <a:ext cx="9004658" cy="828148"/>
          </a:xfrm>
          <a:prstGeom prst="rect">
            <a:avLst/>
          </a:prstGeom>
          <a:noFill/>
        </p:spPr>
        <p:txBody>
          <a:bodyPr vert="horz" wrap="square" lIns="0" tIns="0" rIns="0" bIns="0" rtlCol="0" anchor="ctr" anchorCtr="0">
            <a:noAutofit/>
          </a:bodyPr>
          <a:lstStyle>
            <a:lvl1pPr algn="l" defTabSz="932742" rtl="0" eaLnBrk="1" latinLnBrk="0" hangingPunct="1">
              <a:lnSpc>
                <a:spcPct val="90000"/>
              </a:lnSpc>
              <a:spcBef>
                <a:spcPct val="0"/>
              </a:spcBef>
              <a:buNone/>
              <a:defRPr lang="en-US" sz="5400" b="0" kern="1200" cap="none" spc="-150" baseline="0" dirty="0">
                <a:ln w="3175">
                  <a:noFill/>
                </a:ln>
                <a:solidFill>
                  <a:schemeClr val="tx1"/>
                </a:solidFill>
                <a:effectLst/>
                <a:latin typeface="+mj-lt"/>
                <a:ea typeface="+mn-ea"/>
                <a:cs typeface="Segoe UI" pitchFamily="34" charset="0"/>
              </a:defRPr>
            </a:lvl1pPr>
          </a:lstStyle>
          <a:p>
            <a:pPr algn="ctr"/>
            <a:r>
              <a:rPr lang="en-US" sz="5294" dirty="0"/>
              <a:t>DevOps for machine learning</a:t>
            </a:r>
          </a:p>
        </p:txBody>
      </p:sp>
      <p:grpSp>
        <p:nvGrpSpPr>
          <p:cNvPr id="2" name="Group 1">
            <a:extLst>
              <a:ext uri="{FF2B5EF4-FFF2-40B4-BE49-F238E27FC236}">
                <a16:creationId xmlns:a16="http://schemas.microsoft.com/office/drawing/2014/main" id="{F374AFFD-7F69-7843-9402-375EED72A6E1}"/>
              </a:ext>
            </a:extLst>
          </p:cNvPr>
          <p:cNvGrpSpPr/>
          <p:nvPr/>
        </p:nvGrpSpPr>
        <p:grpSpPr>
          <a:xfrm>
            <a:off x="5343629" y="2385221"/>
            <a:ext cx="1504743" cy="1040937"/>
            <a:chOff x="1699369" y="4609126"/>
            <a:chExt cx="2303425" cy="1593442"/>
          </a:xfrm>
        </p:grpSpPr>
        <p:sp>
          <p:nvSpPr>
            <p:cNvPr id="9" name="gear_3">
              <a:extLst>
                <a:ext uri="{FF2B5EF4-FFF2-40B4-BE49-F238E27FC236}">
                  <a16:creationId xmlns:a16="http://schemas.microsoft.com/office/drawing/2014/main" id="{BF65CDE0-9839-3748-9227-4197879F8DC9}"/>
                </a:ext>
              </a:extLst>
            </p:cNvPr>
            <p:cNvSpPr>
              <a:spLocks noChangeAspect="1" noEditPoints="1"/>
            </p:cNvSpPr>
            <p:nvPr/>
          </p:nvSpPr>
          <p:spPr bwMode="auto">
            <a:xfrm>
              <a:off x="1699369" y="4858077"/>
              <a:ext cx="1333197" cy="134449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1"/>
              </a:solidFill>
              <a:prstDash val="solid"/>
              <a:miter lim="800000"/>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gradFill>
              </a:endParaRPr>
            </a:p>
          </p:txBody>
        </p:sp>
        <p:sp>
          <p:nvSpPr>
            <p:cNvPr id="10" name="gear_3">
              <a:extLst>
                <a:ext uri="{FF2B5EF4-FFF2-40B4-BE49-F238E27FC236}">
                  <a16:creationId xmlns:a16="http://schemas.microsoft.com/office/drawing/2014/main" id="{7EA4BD69-2DE1-4C48-9865-17CACC42F302}"/>
                </a:ext>
              </a:extLst>
            </p:cNvPr>
            <p:cNvSpPr>
              <a:spLocks noChangeAspect="1" noEditPoints="1"/>
            </p:cNvSpPr>
            <p:nvPr/>
          </p:nvSpPr>
          <p:spPr bwMode="auto">
            <a:xfrm rot="20593752">
              <a:off x="3139776" y="4609126"/>
              <a:ext cx="863018" cy="870329"/>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1"/>
              </a:solidFill>
              <a:prstDash val="solid"/>
              <a:miter lim="800000"/>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gradFill>
              </a:endParaRPr>
            </a:p>
          </p:txBody>
        </p:sp>
      </p:grpSp>
    </p:spTree>
    <p:extLst>
      <p:ext uri="{BB962C8B-B14F-4D97-AF65-F5344CB8AC3E}">
        <p14:creationId xmlns:p14="http://schemas.microsoft.com/office/powerpoint/2010/main" val="152671455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7C0D3E52-41F2-1046-8180-0F4FE4AA7A39}"/>
              </a:ext>
            </a:extLst>
          </p:cNvPr>
          <p:cNvSpPr txBox="1"/>
          <p:nvPr/>
        </p:nvSpPr>
        <p:spPr>
          <a:xfrm>
            <a:off x="635778" y="5303350"/>
            <a:ext cx="954542"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dirty="0">
                <a:solidFill>
                  <a:prstClr val="black"/>
                </a:solidFill>
                <a:latin typeface="Segoe UI"/>
              </a:rPr>
              <a:t>Prepare Data</a:t>
            </a:r>
          </a:p>
        </p:txBody>
      </p:sp>
      <p:sp>
        <p:nvSpPr>
          <p:cNvPr id="62" name="TextBox 61">
            <a:extLst>
              <a:ext uri="{FF2B5EF4-FFF2-40B4-BE49-F238E27FC236}">
                <a16:creationId xmlns:a16="http://schemas.microsoft.com/office/drawing/2014/main" id="{5354CAAA-A5C5-5943-A218-EFFB6841F5B5}"/>
              </a:ext>
            </a:extLst>
          </p:cNvPr>
          <p:cNvSpPr txBox="1"/>
          <p:nvPr/>
        </p:nvSpPr>
        <p:spPr>
          <a:xfrm>
            <a:off x="6390033" y="5303350"/>
            <a:ext cx="1641765"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dirty="0">
                <a:solidFill>
                  <a:prstClr val="black"/>
                </a:solidFill>
                <a:latin typeface="Segoe UI"/>
              </a:rPr>
              <a:t>Register and </a:t>
            </a:r>
            <a:br>
              <a:rPr lang="en-US" sz="1371" dirty="0">
                <a:solidFill>
                  <a:prstClr val="black"/>
                </a:solidFill>
                <a:latin typeface="Segoe UI"/>
              </a:rPr>
            </a:br>
            <a:r>
              <a:rPr lang="en-US" sz="1371" dirty="0">
                <a:solidFill>
                  <a:prstClr val="black"/>
                </a:solidFill>
                <a:latin typeface="Segoe UI"/>
              </a:rPr>
              <a:t>Manage Model</a:t>
            </a:r>
          </a:p>
        </p:txBody>
      </p:sp>
      <p:sp>
        <p:nvSpPr>
          <p:cNvPr id="122" name="TextBox 121">
            <a:extLst>
              <a:ext uri="{FF2B5EF4-FFF2-40B4-BE49-F238E27FC236}">
                <a16:creationId xmlns:a16="http://schemas.microsoft.com/office/drawing/2014/main" id="{3DFFBA51-DDB4-C446-8DDD-CA7D00BD282B}"/>
              </a:ext>
            </a:extLst>
          </p:cNvPr>
          <p:cNvSpPr txBox="1"/>
          <p:nvPr/>
        </p:nvSpPr>
        <p:spPr>
          <a:xfrm>
            <a:off x="4654178" y="5303350"/>
            <a:ext cx="1366269"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dirty="0">
                <a:solidFill>
                  <a:prstClr val="black"/>
                </a:solidFill>
                <a:latin typeface="Segoe UI"/>
              </a:rPr>
              <a:t>Train &amp; </a:t>
            </a:r>
            <a:br>
              <a:rPr lang="en-US" sz="1371" dirty="0">
                <a:solidFill>
                  <a:prstClr val="black"/>
                </a:solidFill>
                <a:latin typeface="Segoe UI"/>
              </a:rPr>
            </a:br>
            <a:r>
              <a:rPr lang="en-US" sz="1371" dirty="0">
                <a:solidFill>
                  <a:prstClr val="black"/>
                </a:solidFill>
                <a:latin typeface="Segoe UI"/>
              </a:rPr>
              <a:t>Test Model</a:t>
            </a:r>
          </a:p>
        </p:txBody>
      </p:sp>
      <p:sp>
        <p:nvSpPr>
          <p:cNvPr id="123" name="TextBox 122">
            <a:extLst>
              <a:ext uri="{FF2B5EF4-FFF2-40B4-BE49-F238E27FC236}">
                <a16:creationId xmlns:a16="http://schemas.microsoft.com/office/drawing/2014/main" id="{8542FC4E-F233-F749-81B5-9928E2FC680B}"/>
              </a:ext>
            </a:extLst>
          </p:cNvPr>
          <p:cNvSpPr txBox="1"/>
          <p:nvPr/>
        </p:nvSpPr>
        <p:spPr>
          <a:xfrm>
            <a:off x="8653406" y="5303350"/>
            <a:ext cx="857492"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dirty="0">
                <a:solidFill>
                  <a:prstClr val="black"/>
                </a:solidFill>
                <a:latin typeface="Segoe UI"/>
              </a:rPr>
              <a:t>Build Image</a:t>
            </a:r>
          </a:p>
        </p:txBody>
      </p:sp>
      <p:pic>
        <p:nvPicPr>
          <p:cNvPr id="79" name="Picture 78">
            <a:extLst>
              <a:ext uri="{FF2B5EF4-FFF2-40B4-BE49-F238E27FC236}">
                <a16:creationId xmlns:a16="http://schemas.microsoft.com/office/drawing/2014/main" id="{798BF1E4-1A37-C54E-8535-AC06D3124CB2}"/>
              </a:ext>
            </a:extLst>
          </p:cNvPr>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66001" y="2907732"/>
            <a:ext cx="570513" cy="659042"/>
          </a:xfrm>
          <a:prstGeom prst="rect">
            <a:avLst/>
          </a:prstGeom>
        </p:spPr>
      </p:pic>
      <p:pic>
        <p:nvPicPr>
          <p:cNvPr id="82" name="Picture 10" descr="https://ih1.redbubble.net/image.361353434.1330/flat,800x800,075,f.jpg">
            <a:extLst>
              <a:ext uri="{FF2B5EF4-FFF2-40B4-BE49-F238E27FC236}">
                <a16:creationId xmlns:a16="http://schemas.microsoft.com/office/drawing/2014/main" id="{A73AD314-0081-A64B-9795-E5B91910C9ED}"/>
              </a:ext>
            </a:extLst>
          </p:cNvPr>
          <p:cNvPicPr>
            <a:picLocks noChangeAspect="1" noChangeArrowheads="1"/>
          </p:cNvPicPr>
          <p:nvPr/>
        </p:nvPicPr>
        <p:blipFill>
          <a:blip r:embed="rId4" cstate="email">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675626" y="4011924"/>
            <a:ext cx="1158470" cy="401121"/>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a16="http://schemas.microsoft.com/office/drawing/2014/main" id="{9AD86C31-093C-5B43-9E5F-078F98C18134}"/>
              </a:ext>
            </a:extLst>
          </p:cNvPr>
          <p:cNvSpPr txBox="1"/>
          <p:nvPr/>
        </p:nvSpPr>
        <p:spPr>
          <a:xfrm>
            <a:off x="2762178" y="3455032"/>
            <a:ext cx="966608" cy="538680"/>
          </a:xfrm>
          <a:prstGeom prst="rect">
            <a:avLst/>
          </a:prstGeom>
          <a:noFill/>
        </p:spPr>
        <p:txBody>
          <a:bodyPr wrap="square" lIns="179158" tIns="143327" rIns="179158" bIns="143327" rtlCol="0" anchor="t">
            <a:spAutoFit/>
          </a:bodyPr>
          <a:lstStyle/>
          <a:p>
            <a:pPr algn="ctr" defTabSz="895526">
              <a:lnSpc>
                <a:spcPct val="90000"/>
              </a:lnSpc>
              <a:spcAft>
                <a:spcPts val="588"/>
              </a:spcAft>
              <a:defRPr/>
            </a:pPr>
            <a:r>
              <a:rPr lang="en-US" dirty="0">
                <a:solidFill>
                  <a:srgbClr val="0078D4"/>
                </a:solidFill>
                <a:latin typeface="Segoe UI Semibold" panose="020B0702040204020203" pitchFamily="34" charset="0"/>
                <a:cs typeface="Segoe UI Semibold" panose="020B0702040204020203" pitchFamily="34" charset="0"/>
              </a:rPr>
              <a:t>…</a:t>
            </a:r>
          </a:p>
        </p:txBody>
      </p:sp>
      <p:sp>
        <p:nvSpPr>
          <p:cNvPr id="86" name="TextBox 85">
            <a:extLst>
              <a:ext uri="{FF2B5EF4-FFF2-40B4-BE49-F238E27FC236}">
                <a16:creationId xmlns:a16="http://schemas.microsoft.com/office/drawing/2014/main" id="{4C865F4A-240A-CB44-9831-2BE07351C4B7}"/>
              </a:ext>
            </a:extLst>
          </p:cNvPr>
          <p:cNvSpPr txBox="1"/>
          <p:nvPr/>
        </p:nvSpPr>
        <p:spPr>
          <a:xfrm>
            <a:off x="2473696" y="5303350"/>
            <a:ext cx="1543567"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dirty="0">
                <a:solidFill>
                  <a:prstClr val="black"/>
                </a:solidFill>
                <a:latin typeface="Segoe UI"/>
              </a:rPr>
              <a:t>Build model </a:t>
            </a:r>
            <a:br>
              <a:rPr lang="en-US" sz="1371" dirty="0">
                <a:solidFill>
                  <a:prstClr val="black"/>
                </a:solidFill>
                <a:latin typeface="Segoe UI"/>
              </a:rPr>
            </a:br>
            <a:r>
              <a:rPr lang="en-US" sz="1371" dirty="0">
                <a:solidFill>
                  <a:prstClr val="black"/>
                </a:solidFill>
                <a:latin typeface="Segoe UI"/>
              </a:rPr>
              <a:t>(your favorite IDE)</a:t>
            </a:r>
          </a:p>
        </p:txBody>
      </p:sp>
      <p:sp>
        <p:nvSpPr>
          <p:cNvPr id="89" name="TextBox 88">
            <a:extLst>
              <a:ext uri="{FF2B5EF4-FFF2-40B4-BE49-F238E27FC236}">
                <a16:creationId xmlns:a16="http://schemas.microsoft.com/office/drawing/2014/main" id="{2D472361-175F-1B47-8239-C02AA7E2D509}"/>
              </a:ext>
            </a:extLst>
          </p:cNvPr>
          <p:cNvSpPr txBox="1"/>
          <p:nvPr/>
        </p:nvSpPr>
        <p:spPr>
          <a:xfrm>
            <a:off x="10373984" y="5303350"/>
            <a:ext cx="1387676"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dirty="0">
                <a:solidFill>
                  <a:prstClr val="black"/>
                </a:solidFill>
                <a:latin typeface="Segoe UI"/>
              </a:rPr>
              <a:t>Deploy Service</a:t>
            </a:r>
          </a:p>
          <a:p>
            <a:pPr defTabSz="914016">
              <a:defRPr/>
            </a:pPr>
            <a:r>
              <a:rPr lang="en-US" sz="1371" dirty="0">
                <a:solidFill>
                  <a:prstClr val="black"/>
                </a:solidFill>
                <a:latin typeface="Segoe UI"/>
              </a:rPr>
              <a:t>Monitor Model</a:t>
            </a:r>
          </a:p>
        </p:txBody>
      </p:sp>
      <p:sp>
        <p:nvSpPr>
          <p:cNvPr id="90" name="Rectangle 41">
            <a:extLst>
              <a:ext uri="{FF2B5EF4-FFF2-40B4-BE49-F238E27FC236}">
                <a16:creationId xmlns:a16="http://schemas.microsoft.com/office/drawing/2014/main" id="{5053CCA1-0AFE-0246-8FA9-0E40E00A87A9}"/>
              </a:ext>
            </a:extLst>
          </p:cNvPr>
          <p:cNvSpPr>
            <a:spLocks noChangeArrowheads="1"/>
          </p:cNvSpPr>
          <p:nvPr/>
        </p:nvSpPr>
        <p:spPr bwMode="auto">
          <a:xfrm>
            <a:off x="680972" y="1906666"/>
            <a:ext cx="9500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21707" eaLnBrk="0" fontAlgn="base" hangingPunct="0">
              <a:spcBef>
                <a:spcPct val="0"/>
              </a:spcBef>
              <a:spcAft>
                <a:spcPct val="0"/>
              </a:spcAft>
              <a:defRPr/>
            </a:pPr>
            <a:r>
              <a:rPr lang="en-US" altLang="en-US" sz="2000" b="1" kern="0" dirty="0">
                <a:solidFill>
                  <a:srgbClr val="0078D4"/>
                </a:solidFill>
                <a:latin typeface="Segoe UI Semibold" panose="020B0702040204020203" pitchFamily="34" charset="0"/>
              </a:rPr>
              <a:t>Prepare</a:t>
            </a:r>
          </a:p>
        </p:txBody>
      </p:sp>
      <p:cxnSp>
        <p:nvCxnSpPr>
          <p:cNvPr id="91" name="Straight Connector 90">
            <a:extLst>
              <a:ext uri="{FF2B5EF4-FFF2-40B4-BE49-F238E27FC236}">
                <a16:creationId xmlns:a16="http://schemas.microsoft.com/office/drawing/2014/main" id="{0CB05A1D-CFE8-CF46-A024-8070001B6371}"/>
              </a:ext>
            </a:extLst>
          </p:cNvPr>
          <p:cNvCxnSpPr>
            <a:cxnSpLocks/>
          </p:cNvCxnSpPr>
          <p:nvPr/>
        </p:nvCxnSpPr>
        <p:spPr>
          <a:xfrm flipV="1">
            <a:off x="2070888" y="1949687"/>
            <a:ext cx="2223" cy="1477387"/>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55F4D9B-55CB-1947-B988-2A83C667EEB0}"/>
              </a:ext>
            </a:extLst>
          </p:cNvPr>
          <p:cNvCxnSpPr>
            <a:cxnSpLocks/>
          </p:cNvCxnSpPr>
          <p:nvPr/>
        </p:nvCxnSpPr>
        <p:spPr>
          <a:xfrm flipV="1">
            <a:off x="7189027" y="4247740"/>
            <a:ext cx="0" cy="947687"/>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95" name="Rectangle 41">
            <a:extLst>
              <a:ext uri="{FF2B5EF4-FFF2-40B4-BE49-F238E27FC236}">
                <a16:creationId xmlns:a16="http://schemas.microsoft.com/office/drawing/2014/main" id="{B44DF2BC-FFCE-BC42-B260-BB3FFB5592E4}"/>
              </a:ext>
            </a:extLst>
          </p:cNvPr>
          <p:cNvSpPr>
            <a:spLocks noChangeArrowheads="1"/>
          </p:cNvSpPr>
          <p:nvPr/>
        </p:nvSpPr>
        <p:spPr bwMode="auto">
          <a:xfrm>
            <a:off x="2027162" y="1914651"/>
            <a:ext cx="51837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21707" eaLnBrk="0" fontAlgn="base" hangingPunct="0">
              <a:spcBef>
                <a:spcPct val="0"/>
              </a:spcBef>
              <a:spcAft>
                <a:spcPct val="0"/>
              </a:spcAft>
              <a:defRPr/>
            </a:pPr>
            <a:r>
              <a:rPr lang="en-US" altLang="en-US" sz="2000" b="1" kern="0" dirty="0">
                <a:solidFill>
                  <a:srgbClr val="0078D4"/>
                </a:solidFill>
                <a:latin typeface="Segoe UI Semibold" panose="020B0702040204020203" pitchFamily="34" charset="0"/>
              </a:rPr>
              <a:t>Experiment</a:t>
            </a:r>
          </a:p>
        </p:txBody>
      </p:sp>
      <p:sp>
        <p:nvSpPr>
          <p:cNvPr id="96" name="Rectangle 41">
            <a:extLst>
              <a:ext uri="{FF2B5EF4-FFF2-40B4-BE49-F238E27FC236}">
                <a16:creationId xmlns:a16="http://schemas.microsoft.com/office/drawing/2014/main" id="{C86DDABC-B80E-BF40-8A02-4A7F4D53B606}"/>
              </a:ext>
            </a:extLst>
          </p:cNvPr>
          <p:cNvSpPr>
            <a:spLocks noChangeArrowheads="1"/>
          </p:cNvSpPr>
          <p:nvPr/>
        </p:nvSpPr>
        <p:spPr bwMode="auto">
          <a:xfrm>
            <a:off x="7210916" y="1907362"/>
            <a:ext cx="45166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21707" eaLnBrk="0" fontAlgn="base" hangingPunct="0">
              <a:spcBef>
                <a:spcPct val="0"/>
              </a:spcBef>
              <a:spcAft>
                <a:spcPct val="0"/>
              </a:spcAft>
              <a:defRPr/>
            </a:pPr>
            <a:r>
              <a:rPr lang="en-US" altLang="en-US" sz="2000" b="1" kern="0" dirty="0">
                <a:solidFill>
                  <a:srgbClr val="0078D4"/>
                </a:solidFill>
                <a:latin typeface="Segoe UI Semibold" panose="020B0702040204020203" pitchFamily="34" charset="0"/>
              </a:rPr>
              <a:t>Deploy</a:t>
            </a:r>
          </a:p>
        </p:txBody>
      </p:sp>
      <p:cxnSp>
        <p:nvCxnSpPr>
          <p:cNvPr id="107" name="Straight Connector 106">
            <a:extLst>
              <a:ext uri="{FF2B5EF4-FFF2-40B4-BE49-F238E27FC236}">
                <a16:creationId xmlns:a16="http://schemas.microsoft.com/office/drawing/2014/main" id="{D7CB6549-C183-D64D-8C74-E6F95C7E1134}"/>
              </a:ext>
            </a:extLst>
          </p:cNvPr>
          <p:cNvCxnSpPr>
            <a:cxnSpLocks/>
          </p:cNvCxnSpPr>
          <p:nvPr/>
        </p:nvCxnSpPr>
        <p:spPr>
          <a:xfrm flipV="1">
            <a:off x="2071999" y="4116987"/>
            <a:ext cx="0" cy="1730293"/>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FC0168D-6B02-9E41-8253-9997F1A48B6F}"/>
              </a:ext>
            </a:extLst>
          </p:cNvPr>
          <p:cNvCxnSpPr>
            <a:cxnSpLocks/>
          </p:cNvCxnSpPr>
          <p:nvPr/>
        </p:nvCxnSpPr>
        <p:spPr>
          <a:xfrm>
            <a:off x="5337311" y="3545747"/>
            <a:ext cx="0" cy="488533"/>
          </a:xfrm>
          <a:prstGeom prst="straightConnector1">
            <a:avLst/>
          </a:prstGeom>
          <a:ln w="127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D094F7A0-4E67-3C48-A4D8-13DD63409887}"/>
              </a:ext>
            </a:extLst>
          </p:cNvPr>
          <p:cNvSpPr>
            <a:spLocks noGrp="1"/>
          </p:cNvSpPr>
          <p:nvPr>
            <p:ph type="title"/>
          </p:nvPr>
        </p:nvSpPr>
        <p:spPr/>
        <p:txBody>
          <a:bodyPr/>
          <a:lstStyle/>
          <a:p>
            <a:r>
              <a:rPr lang="en-US" dirty="0"/>
              <a:t>DevOps loop for data science </a:t>
            </a:r>
          </a:p>
        </p:txBody>
      </p:sp>
      <p:grpSp>
        <p:nvGrpSpPr>
          <p:cNvPr id="71" name="Group 70">
            <a:extLst>
              <a:ext uri="{FF2B5EF4-FFF2-40B4-BE49-F238E27FC236}">
                <a16:creationId xmlns:a16="http://schemas.microsoft.com/office/drawing/2014/main" id="{E0491AF6-9B30-5F45-8EA4-D20DA8FF11E2}"/>
              </a:ext>
            </a:extLst>
          </p:cNvPr>
          <p:cNvGrpSpPr/>
          <p:nvPr/>
        </p:nvGrpSpPr>
        <p:grpSpPr>
          <a:xfrm>
            <a:off x="5073679" y="4209683"/>
            <a:ext cx="516121" cy="513990"/>
            <a:chOff x="7643146" y="2995601"/>
            <a:chExt cx="270958" cy="269839"/>
          </a:xfrm>
        </p:grpSpPr>
        <p:sp>
          <p:nvSpPr>
            <p:cNvPr id="72" name="Freeform 78">
              <a:extLst>
                <a:ext uri="{FF2B5EF4-FFF2-40B4-BE49-F238E27FC236}">
                  <a16:creationId xmlns:a16="http://schemas.microsoft.com/office/drawing/2014/main" id="{4C6F9623-FD65-A640-A22E-98B1E2B6687C}"/>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73" name="Line 79">
              <a:extLst>
                <a:ext uri="{FF2B5EF4-FFF2-40B4-BE49-F238E27FC236}">
                  <a16:creationId xmlns:a16="http://schemas.microsoft.com/office/drawing/2014/main" id="{4C391E8A-F259-304C-9480-E7A97BF3DF41}"/>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74" name="Line 80">
              <a:extLst>
                <a:ext uri="{FF2B5EF4-FFF2-40B4-BE49-F238E27FC236}">
                  <a16:creationId xmlns:a16="http://schemas.microsoft.com/office/drawing/2014/main" id="{D59AE738-D241-2C42-BA66-70196B7FEDF6}"/>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75" name="Line 81">
              <a:extLst>
                <a:ext uri="{FF2B5EF4-FFF2-40B4-BE49-F238E27FC236}">
                  <a16:creationId xmlns:a16="http://schemas.microsoft.com/office/drawing/2014/main" id="{DEB3FE32-4A49-B445-B10D-93F4DEE8A81B}"/>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76" name="Line 82">
              <a:extLst>
                <a:ext uri="{FF2B5EF4-FFF2-40B4-BE49-F238E27FC236}">
                  <a16:creationId xmlns:a16="http://schemas.microsoft.com/office/drawing/2014/main" id="{0F3ADCCB-9924-5249-8457-5DF762E39C27}"/>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77" name="Line 83">
              <a:extLst>
                <a:ext uri="{FF2B5EF4-FFF2-40B4-BE49-F238E27FC236}">
                  <a16:creationId xmlns:a16="http://schemas.microsoft.com/office/drawing/2014/main" id="{CA2D10B3-7399-C94F-912D-7A734D6C7B07}"/>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78" name="Line 84">
              <a:extLst>
                <a:ext uri="{FF2B5EF4-FFF2-40B4-BE49-F238E27FC236}">
                  <a16:creationId xmlns:a16="http://schemas.microsoft.com/office/drawing/2014/main" id="{26D3651B-F32E-1048-BF91-EF7A817E4497}"/>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80" name="Line 85">
              <a:extLst>
                <a:ext uri="{FF2B5EF4-FFF2-40B4-BE49-F238E27FC236}">
                  <a16:creationId xmlns:a16="http://schemas.microsoft.com/office/drawing/2014/main" id="{85EB7360-EAC0-8042-97D7-5B87DB68F959}"/>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81" name="Line 86">
              <a:extLst>
                <a:ext uri="{FF2B5EF4-FFF2-40B4-BE49-F238E27FC236}">
                  <a16:creationId xmlns:a16="http://schemas.microsoft.com/office/drawing/2014/main" id="{3BF7FF4C-5D0D-C94B-81FB-BE1C9A5130CE}"/>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83" name="Line 87">
              <a:extLst>
                <a:ext uri="{FF2B5EF4-FFF2-40B4-BE49-F238E27FC236}">
                  <a16:creationId xmlns:a16="http://schemas.microsoft.com/office/drawing/2014/main" id="{1A27CD68-47AE-9C4C-9B84-5F57EA3D97D3}"/>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84" name="Line 88">
              <a:extLst>
                <a:ext uri="{FF2B5EF4-FFF2-40B4-BE49-F238E27FC236}">
                  <a16:creationId xmlns:a16="http://schemas.microsoft.com/office/drawing/2014/main" id="{0AC950F5-7618-4B47-A240-5DD763FBE896}"/>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87" name="Line 89">
              <a:extLst>
                <a:ext uri="{FF2B5EF4-FFF2-40B4-BE49-F238E27FC236}">
                  <a16:creationId xmlns:a16="http://schemas.microsoft.com/office/drawing/2014/main" id="{AE13B044-149A-7842-BF90-03450C27B91E}"/>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88" name="Line 90">
              <a:extLst>
                <a:ext uri="{FF2B5EF4-FFF2-40B4-BE49-F238E27FC236}">
                  <a16:creationId xmlns:a16="http://schemas.microsoft.com/office/drawing/2014/main" id="{1283A89B-6582-B743-8162-71EA7292C2E4}"/>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94" name="Line 91">
              <a:extLst>
                <a:ext uri="{FF2B5EF4-FFF2-40B4-BE49-F238E27FC236}">
                  <a16:creationId xmlns:a16="http://schemas.microsoft.com/office/drawing/2014/main" id="{657C910C-4D02-414F-B3EF-2F0003FE5652}"/>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106" name="Line 92">
              <a:extLst>
                <a:ext uri="{FF2B5EF4-FFF2-40B4-BE49-F238E27FC236}">
                  <a16:creationId xmlns:a16="http://schemas.microsoft.com/office/drawing/2014/main" id="{D4459EC0-6F87-C14C-AB14-6EBB88211444}"/>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110" name="Line 93">
              <a:extLst>
                <a:ext uri="{FF2B5EF4-FFF2-40B4-BE49-F238E27FC236}">
                  <a16:creationId xmlns:a16="http://schemas.microsoft.com/office/drawing/2014/main" id="{358601D5-7679-0D48-9C8C-FAFAB79B9928}"/>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112" name="Line 94">
              <a:extLst>
                <a:ext uri="{FF2B5EF4-FFF2-40B4-BE49-F238E27FC236}">
                  <a16:creationId xmlns:a16="http://schemas.microsoft.com/office/drawing/2014/main" id="{3C9DC840-4E4A-0B4B-A8B1-B90D402F3BA2}"/>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113" name="Line 95">
              <a:extLst>
                <a:ext uri="{FF2B5EF4-FFF2-40B4-BE49-F238E27FC236}">
                  <a16:creationId xmlns:a16="http://schemas.microsoft.com/office/drawing/2014/main" id="{9746E63B-2E18-374B-8E01-FB9A3F836ADB}"/>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114" name="Line 96">
              <a:extLst>
                <a:ext uri="{FF2B5EF4-FFF2-40B4-BE49-F238E27FC236}">
                  <a16:creationId xmlns:a16="http://schemas.microsoft.com/office/drawing/2014/main" id="{96E8802E-A1EB-AF41-BC5E-EE511BE4701F}"/>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115" name="Line 97">
              <a:extLst>
                <a:ext uri="{FF2B5EF4-FFF2-40B4-BE49-F238E27FC236}">
                  <a16:creationId xmlns:a16="http://schemas.microsoft.com/office/drawing/2014/main" id="{78BE8D6B-9196-D24D-9A7A-D9AEFFB94A98}"/>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sp>
          <p:nvSpPr>
            <p:cNvPr id="116" name="Line 98">
              <a:extLst>
                <a:ext uri="{FF2B5EF4-FFF2-40B4-BE49-F238E27FC236}">
                  <a16:creationId xmlns:a16="http://schemas.microsoft.com/office/drawing/2014/main" id="{4AFF0015-C80C-974B-B9BF-C828E1032873}"/>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0987" tIns="35494" rIns="70987" bIns="35494" numCol="1" anchor="t" anchorCtr="0" compatLnSpc="1">
              <a:prstTxWarp prst="textNoShape">
                <a:avLst/>
              </a:prstTxWarp>
            </a:bodyPr>
            <a:lstStyle/>
            <a:p>
              <a:pPr defTabSz="878390">
                <a:defRPr/>
              </a:pPr>
              <a:endParaRPr lang="en-US" sz="923" kern="0">
                <a:solidFill>
                  <a:srgbClr val="505050"/>
                </a:solidFill>
                <a:latin typeface="Segoe UI Semilight"/>
              </a:endParaRPr>
            </a:p>
          </p:txBody>
        </p:sp>
      </p:grpSp>
      <p:grpSp>
        <p:nvGrpSpPr>
          <p:cNvPr id="11" name="Group 10">
            <a:extLst>
              <a:ext uri="{FF2B5EF4-FFF2-40B4-BE49-F238E27FC236}">
                <a16:creationId xmlns:a16="http://schemas.microsoft.com/office/drawing/2014/main" id="{19EA6618-51C1-424B-885A-F37EE095BD01}"/>
              </a:ext>
            </a:extLst>
          </p:cNvPr>
          <p:cNvGrpSpPr/>
          <p:nvPr/>
        </p:nvGrpSpPr>
        <p:grpSpPr>
          <a:xfrm>
            <a:off x="4997786" y="2736758"/>
            <a:ext cx="661135" cy="661135"/>
            <a:chOff x="6064661" y="2331652"/>
            <a:chExt cx="674488" cy="674488"/>
          </a:xfrm>
        </p:grpSpPr>
        <p:grpSp>
          <p:nvGrpSpPr>
            <p:cNvPr id="10" name="Group 9">
              <a:extLst>
                <a:ext uri="{FF2B5EF4-FFF2-40B4-BE49-F238E27FC236}">
                  <a16:creationId xmlns:a16="http://schemas.microsoft.com/office/drawing/2014/main" id="{6683E531-888A-4243-9B60-83D497F0ECCC}"/>
                </a:ext>
              </a:extLst>
            </p:cNvPr>
            <p:cNvGrpSpPr/>
            <p:nvPr/>
          </p:nvGrpSpPr>
          <p:grpSpPr>
            <a:xfrm>
              <a:off x="6064661" y="2331652"/>
              <a:ext cx="674488" cy="674488"/>
              <a:chOff x="6064661" y="2331652"/>
              <a:chExt cx="674488" cy="674488"/>
            </a:xfrm>
          </p:grpSpPr>
          <p:sp>
            <p:nvSpPr>
              <p:cNvPr id="8" name="Oval 7">
                <a:extLst>
                  <a:ext uri="{FF2B5EF4-FFF2-40B4-BE49-F238E27FC236}">
                    <a16:creationId xmlns:a16="http://schemas.microsoft.com/office/drawing/2014/main" id="{DB307DB1-4514-2744-BC4C-94A4D941B2A6}"/>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Oval 116">
                <a:extLst>
                  <a:ext uri="{FF2B5EF4-FFF2-40B4-BE49-F238E27FC236}">
                    <a16:creationId xmlns:a16="http://schemas.microsoft.com/office/drawing/2014/main" id="{9DD50550-AC52-F842-B74C-1CC6290E7645}"/>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Oval 117">
                <a:extLst>
                  <a:ext uri="{FF2B5EF4-FFF2-40B4-BE49-F238E27FC236}">
                    <a16:creationId xmlns:a16="http://schemas.microsoft.com/office/drawing/2014/main" id="{74BCF5A8-9D4B-9941-BE25-0CAB088AA337}"/>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9" name="Oval 8">
              <a:extLst>
                <a:ext uri="{FF2B5EF4-FFF2-40B4-BE49-F238E27FC236}">
                  <a16:creationId xmlns:a16="http://schemas.microsoft.com/office/drawing/2014/main" id="{A3DDCCEB-3463-074D-91AD-78F81170C724}"/>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90EF73BA-687F-5F48-8A74-FFE3F031F8BE}"/>
              </a:ext>
            </a:extLst>
          </p:cNvPr>
          <p:cNvGrpSpPr/>
          <p:nvPr/>
        </p:nvGrpSpPr>
        <p:grpSpPr>
          <a:xfrm>
            <a:off x="10524644" y="3545747"/>
            <a:ext cx="631478" cy="559507"/>
            <a:chOff x="10902845" y="2693238"/>
            <a:chExt cx="644231" cy="570807"/>
          </a:xfrm>
        </p:grpSpPr>
        <p:sp>
          <p:nvSpPr>
            <p:cNvPr id="119" name="Freeform 146">
              <a:extLst>
                <a:ext uri="{FF2B5EF4-FFF2-40B4-BE49-F238E27FC236}">
                  <a16:creationId xmlns:a16="http://schemas.microsoft.com/office/drawing/2014/main" id="{8E629EED-BBF2-0845-AEBA-FCEAA4918860}"/>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endParaRPr lang="en-IN" sz="1921" b="1" dirty="0">
                <a:solidFill>
                  <a:srgbClr val="FFFFFF"/>
                </a:solidFill>
                <a:latin typeface="Segoe UI Light"/>
                <a:ea typeface="Segoe UI" pitchFamily="34" charset="0"/>
                <a:cs typeface="Segoe UI" pitchFamily="34" charset="0"/>
              </a:endParaRPr>
            </a:p>
          </p:txBody>
        </p:sp>
        <p:sp>
          <p:nvSpPr>
            <p:cNvPr id="15" name="Rectangle 14">
              <a:extLst>
                <a:ext uri="{FF2B5EF4-FFF2-40B4-BE49-F238E27FC236}">
                  <a16:creationId xmlns:a16="http://schemas.microsoft.com/office/drawing/2014/main" id="{FA201150-C846-1B49-A339-27D05CFE5E9E}"/>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0" name="Straight Arrow Connector 119">
              <a:extLst>
                <a:ext uri="{FF2B5EF4-FFF2-40B4-BE49-F238E27FC236}">
                  <a16:creationId xmlns:a16="http://schemas.microsoft.com/office/drawing/2014/main" id="{7EF4ED0E-7D24-964A-B59A-B41D64AB7691}"/>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08025D7F-666B-8046-81E2-DCCAE897737A}"/>
              </a:ext>
            </a:extLst>
          </p:cNvPr>
          <p:cNvGrpSpPr/>
          <p:nvPr/>
        </p:nvGrpSpPr>
        <p:grpSpPr>
          <a:xfrm>
            <a:off x="901637" y="4082888"/>
            <a:ext cx="491513" cy="500986"/>
            <a:chOff x="7158422" y="1607015"/>
            <a:chExt cx="2726357" cy="2778897"/>
          </a:xfrm>
          <a:solidFill>
            <a:schemeClr val="bg1"/>
          </a:solidFill>
        </p:grpSpPr>
        <p:sp>
          <p:nvSpPr>
            <p:cNvPr id="124" name="Freeform 242">
              <a:extLst>
                <a:ext uri="{FF2B5EF4-FFF2-40B4-BE49-F238E27FC236}">
                  <a16:creationId xmlns:a16="http://schemas.microsoft.com/office/drawing/2014/main" id="{BF7E7839-82FA-E440-B559-74E96918514A}"/>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30" tIns="44814" rIns="89630" bIns="44814" numCol="1" spcCol="0" rtlCol="0" fromWordArt="0" anchor="ctr" anchorCtr="0" forceAA="0" compatLnSpc="1">
              <a:prstTxWarp prst="textNoShape">
                <a:avLst/>
              </a:prstTxWarp>
              <a:noAutofit/>
            </a:bodyPr>
            <a:lstStyle/>
            <a:p>
              <a:pPr defTabSz="896214"/>
              <a:endParaRPr lang="en-US" sz="1765">
                <a:solidFill>
                  <a:prstClr val="black"/>
                </a:solidFill>
                <a:latin typeface="Arial" charset="0"/>
                <a:ea typeface="Arial" charset="0"/>
                <a:cs typeface="Arial" charset="0"/>
              </a:endParaRPr>
            </a:p>
          </p:txBody>
        </p:sp>
        <p:sp>
          <p:nvSpPr>
            <p:cNvPr id="125" name="Diamond 124">
              <a:extLst>
                <a:ext uri="{FF2B5EF4-FFF2-40B4-BE49-F238E27FC236}">
                  <a16:creationId xmlns:a16="http://schemas.microsoft.com/office/drawing/2014/main" id="{FE7B313F-3A79-634F-BD97-BDDF931C8213}"/>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6" name="Freeform 243">
              <a:extLst>
                <a:ext uri="{FF2B5EF4-FFF2-40B4-BE49-F238E27FC236}">
                  <a16:creationId xmlns:a16="http://schemas.microsoft.com/office/drawing/2014/main" id="{41F2E185-D5A7-C84B-9401-202B03432948}"/>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30" tIns="44814" rIns="89630" bIns="44814" numCol="1" spcCol="0" rtlCol="0" fromWordArt="0" anchor="ctr" anchorCtr="0" forceAA="0" compatLnSpc="1">
              <a:prstTxWarp prst="textNoShape">
                <a:avLst/>
              </a:prstTxWarp>
              <a:noAutofit/>
            </a:bodyPr>
            <a:lstStyle/>
            <a:p>
              <a:pPr defTabSz="896214"/>
              <a:endParaRPr lang="en-US" sz="1765">
                <a:solidFill>
                  <a:prstClr val="black"/>
                </a:solidFill>
                <a:latin typeface="Arial" charset="0"/>
                <a:ea typeface="Arial" charset="0"/>
                <a:cs typeface="Arial" charset="0"/>
              </a:endParaRPr>
            </a:p>
          </p:txBody>
        </p:sp>
        <p:sp>
          <p:nvSpPr>
            <p:cNvPr id="127" name="Diamond 126">
              <a:extLst>
                <a:ext uri="{FF2B5EF4-FFF2-40B4-BE49-F238E27FC236}">
                  <a16:creationId xmlns:a16="http://schemas.microsoft.com/office/drawing/2014/main" id="{306809B3-1773-1B44-B80F-977BB074F087}"/>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28" name="Freeform: Shape 830">
            <a:extLst>
              <a:ext uri="{FF2B5EF4-FFF2-40B4-BE49-F238E27FC236}">
                <a16:creationId xmlns:a16="http://schemas.microsoft.com/office/drawing/2014/main" id="{D8C5F275-07C0-C74D-880F-B1647D309435}"/>
              </a:ext>
            </a:extLst>
          </p:cNvPr>
          <p:cNvSpPr>
            <a:spLocks noChangeArrowheads="1"/>
          </p:cNvSpPr>
          <p:nvPr/>
        </p:nvSpPr>
        <p:spPr bwMode="auto">
          <a:xfrm>
            <a:off x="939836" y="3174517"/>
            <a:ext cx="441681" cy="601179"/>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89604" tIns="44802" rIns="89604" bIns="44802" numCol="1" anchor="t" anchorCtr="0" compatLnSpc="1">
            <a:prstTxWarp prst="textNoShape">
              <a:avLst/>
            </a:prstTxWarp>
            <a:noAutofit/>
          </a:bodyPr>
          <a:lstStyle/>
          <a:p>
            <a:pPr defTabSz="913874">
              <a:defRPr/>
            </a:pPr>
            <a:endParaRPr lang="en-US" sz="1765" kern="0" dirty="0">
              <a:solidFill>
                <a:srgbClr val="FFFFFF"/>
              </a:solidFill>
              <a:latin typeface="Segoe UI"/>
            </a:endParaRPr>
          </a:p>
        </p:txBody>
      </p:sp>
      <p:grpSp>
        <p:nvGrpSpPr>
          <p:cNvPr id="36" name="Group 35">
            <a:extLst>
              <a:ext uri="{FF2B5EF4-FFF2-40B4-BE49-F238E27FC236}">
                <a16:creationId xmlns:a16="http://schemas.microsoft.com/office/drawing/2014/main" id="{A90E460A-9C70-F14D-858C-8DB8D728BF62}"/>
              </a:ext>
            </a:extLst>
          </p:cNvPr>
          <p:cNvGrpSpPr/>
          <p:nvPr/>
        </p:nvGrpSpPr>
        <p:grpSpPr>
          <a:xfrm rot="1800000">
            <a:off x="6890378" y="3434252"/>
            <a:ext cx="597302" cy="692222"/>
            <a:chOff x="6281977" y="1925712"/>
            <a:chExt cx="609366" cy="706203"/>
          </a:xfrm>
        </p:grpSpPr>
        <p:sp>
          <p:nvSpPr>
            <p:cNvPr id="18" name="Hexagon 17">
              <a:extLst>
                <a:ext uri="{FF2B5EF4-FFF2-40B4-BE49-F238E27FC236}">
                  <a16:creationId xmlns:a16="http://schemas.microsoft.com/office/drawing/2014/main" id="{AF160ACA-E317-7843-A564-126A5A36EFC2}"/>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FE754B18-4F9B-374E-8126-A6D157270B71}"/>
                </a:ext>
              </a:extLst>
            </p:cNvPr>
            <p:cNvCxnSpPr>
              <a:stCxn id="18" idx="3"/>
              <a:endCxn id="18"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7836A71-D889-3B4D-AB22-C605A9A8CA59}"/>
                </a:ext>
              </a:extLst>
            </p:cNvPr>
            <p:cNvGrpSpPr/>
            <p:nvPr/>
          </p:nvGrpSpPr>
          <p:grpSpPr>
            <a:xfrm>
              <a:off x="6584950" y="2093649"/>
              <a:ext cx="281406" cy="372551"/>
              <a:chOff x="6584950" y="2093146"/>
              <a:chExt cx="281406" cy="372551"/>
            </a:xfrm>
          </p:grpSpPr>
          <p:cxnSp>
            <p:nvCxnSpPr>
              <p:cNvPr id="26" name="Straight Connector 25">
                <a:extLst>
                  <a:ext uri="{FF2B5EF4-FFF2-40B4-BE49-F238E27FC236}">
                    <a16:creationId xmlns:a16="http://schemas.microsoft.com/office/drawing/2014/main" id="{4769026C-FEFE-9F4B-A04A-2F053588B82D}"/>
                  </a:ext>
                </a:extLst>
              </p:cNvPr>
              <p:cNvCxnSpPr>
                <a:cxnSpLocks/>
                <a:stCxn id="18"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CEA1AA3-A4BB-0148-B4CE-FB86085C2F60}"/>
                  </a:ext>
                </a:extLst>
              </p:cNvPr>
              <p:cNvCxnSpPr>
                <a:stCxn id="18"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14C19EC-E569-6046-AD25-9C0915A610B2}"/>
                  </a:ext>
                </a:extLst>
              </p:cNvPr>
              <p:cNvCxnSpPr>
                <a:cxnSpLocks/>
                <a:stCxn id="18"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FE22AA46-5C7A-FB4F-B3B4-C824A3FAF2DE}"/>
                </a:ext>
              </a:extLst>
            </p:cNvPr>
            <p:cNvGrpSpPr/>
            <p:nvPr/>
          </p:nvGrpSpPr>
          <p:grpSpPr>
            <a:xfrm flipH="1">
              <a:off x="6304801" y="2093649"/>
              <a:ext cx="281406" cy="372551"/>
              <a:chOff x="6584950" y="2093146"/>
              <a:chExt cx="281406" cy="372551"/>
            </a:xfrm>
          </p:grpSpPr>
          <p:cxnSp>
            <p:nvCxnSpPr>
              <p:cNvPr id="131" name="Straight Connector 130">
                <a:extLst>
                  <a:ext uri="{FF2B5EF4-FFF2-40B4-BE49-F238E27FC236}">
                    <a16:creationId xmlns:a16="http://schemas.microsoft.com/office/drawing/2014/main" id="{5B13F7B4-58D2-1540-A909-8E33A81753B6}"/>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C94D041-D1B2-944B-8A4B-A1CC33A27B47}"/>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C554105-D40F-344F-AB4D-981B388DAB23}"/>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8CC92139-8474-BB43-8E88-D968DDA7F2A3}"/>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Oval 134">
              <a:extLst>
                <a:ext uri="{FF2B5EF4-FFF2-40B4-BE49-F238E27FC236}">
                  <a16:creationId xmlns:a16="http://schemas.microsoft.com/office/drawing/2014/main" id="{F6E59F5C-6D69-0C49-8943-09C13CFAD6DA}"/>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Oval 135">
              <a:extLst>
                <a:ext uri="{FF2B5EF4-FFF2-40B4-BE49-F238E27FC236}">
                  <a16:creationId xmlns:a16="http://schemas.microsoft.com/office/drawing/2014/main" id="{2E2691A0-59DA-6F47-A3E8-0C98CBD01CD3}"/>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Oval 136">
              <a:extLst>
                <a:ext uri="{FF2B5EF4-FFF2-40B4-BE49-F238E27FC236}">
                  <a16:creationId xmlns:a16="http://schemas.microsoft.com/office/drawing/2014/main" id="{D0ADD5EE-16CD-6D45-BA20-CEE6DFFF32F8}"/>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8" name="Oval 137">
              <a:extLst>
                <a:ext uri="{FF2B5EF4-FFF2-40B4-BE49-F238E27FC236}">
                  <a16:creationId xmlns:a16="http://schemas.microsoft.com/office/drawing/2014/main" id="{37CEA329-00D8-2C49-B8C3-3BE3F517B0A6}"/>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9" name="Oval 138">
              <a:extLst>
                <a:ext uri="{FF2B5EF4-FFF2-40B4-BE49-F238E27FC236}">
                  <a16:creationId xmlns:a16="http://schemas.microsoft.com/office/drawing/2014/main" id="{C0F91D38-427B-9042-8D3C-04E04A8D6F36}"/>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0" name="Oval 139">
              <a:extLst>
                <a:ext uri="{FF2B5EF4-FFF2-40B4-BE49-F238E27FC236}">
                  <a16:creationId xmlns:a16="http://schemas.microsoft.com/office/drawing/2014/main" id="{35CFC60B-57B0-3C47-A200-8A0BD902F79E}"/>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1" name="Oval 140">
              <a:extLst>
                <a:ext uri="{FF2B5EF4-FFF2-40B4-BE49-F238E27FC236}">
                  <a16:creationId xmlns:a16="http://schemas.microsoft.com/office/drawing/2014/main" id="{86CF1A0E-A076-4F42-8236-B1AF63F4FE6A}"/>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42" name="Group 141">
            <a:extLst>
              <a:ext uri="{FF2B5EF4-FFF2-40B4-BE49-F238E27FC236}">
                <a16:creationId xmlns:a16="http://schemas.microsoft.com/office/drawing/2014/main" id="{ECF2AE12-B2D1-E746-BE70-8A4EADB65800}"/>
              </a:ext>
            </a:extLst>
          </p:cNvPr>
          <p:cNvGrpSpPr/>
          <p:nvPr/>
        </p:nvGrpSpPr>
        <p:grpSpPr>
          <a:xfrm>
            <a:off x="8742470" y="3451232"/>
            <a:ext cx="687355" cy="543450"/>
            <a:chOff x="967154" y="1481462"/>
            <a:chExt cx="5331069" cy="4214950"/>
          </a:xfrm>
          <a:noFill/>
        </p:grpSpPr>
        <p:cxnSp>
          <p:nvCxnSpPr>
            <p:cNvPr id="143" name="Straight Connector 142">
              <a:extLst>
                <a:ext uri="{FF2B5EF4-FFF2-40B4-BE49-F238E27FC236}">
                  <a16:creationId xmlns:a16="http://schemas.microsoft.com/office/drawing/2014/main" id="{64089B54-8DB0-B04E-9823-7BE8382A2547}"/>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3CBD3BC3-2F7C-DB4D-BF73-A2CF4B5E2EB1}"/>
                </a:ext>
              </a:extLst>
            </p:cNvPr>
            <p:cNvSpPr/>
            <p:nvPr/>
          </p:nvSpPr>
          <p:spPr bwMode="auto">
            <a:xfrm>
              <a:off x="1286608" y="2696308"/>
              <a:ext cx="2793023" cy="3000104"/>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Rectangle 144">
              <a:extLst>
                <a:ext uri="{FF2B5EF4-FFF2-40B4-BE49-F238E27FC236}">
                  <a16:creationId xmlns:a16="http://schemas.microsoft.com/office/drawing/2014/main" id="{55B47254-3D1A-EE4F-A78A-2BE132CE500B}"/>
                </a:ext>
              </a:extLst>
            </p:cNvPr>
            <p:cNvSpPr/>
            <p:nvPr/>
          </p:nvSpPr>
          <p:spPr bwMode="auto">
            <a:xfrm>
              <a:off x="2225919" y="4700954"/>
              <a:ext cx="914400" cy="995458"/>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6" name="Freeform: Shape 404">
              <a:extLst>
                <a:ext uri="{FF2B5EF4-FFF2-40B4-BE49-F238E27FC236}">
                  <a16:creationId xmlns:a16="http://schemas.microsoft.com/office/drawing/2014/main" id="{B473EF98-2A77-D645-8470-93AC438D260B}"/>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7" name="Freeform: Shape 405">
              <a:extLst>
                <a:ext uri="{FF2B5EF4-FFF2-40B4-BE49-F238E27FC236}">
                  <a16:creationId xmlns:a16="http://schemas.microsoft.com/office/drawing/2014/main" id="{9B4C1DF2-30C7-2340-82CF-A5FDAF802A14}"/>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148" name="Straight Connector 147">
            <a:extLst>
              <a:ext uri="{FF2B5EF4-FFF2-40B4-BE49-F238E27FC236}">
                <a16:creationId xmlns:a16="http://schemas.microsoft.com/office/drawing/2014/main" id="{C55AAC20-8B17-4E4A-8ECF-457329EBB6FA}"/>
              </a:ext>
            </a:extLst>
          </p:cNvPr>
          <p:cNvCxnSpPr>
            <a:cxnSpLocks/>
          </p:cNvCxnSpPr>
          <p:nvPr/>
        </p:nvCxnSpPr>
        <p:spPr>
          <a:xfrm flipV="1">
            <a:off x="7189027" y="1949687"/>
            <a:ext cx="0" cy="1341106"/>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52" name="Freeform 151">
            <a:extLst>
              <a:ext uri="{FF2B5EF4-FFF2-40B4-BE49-F238E27FC236}">
                <a16:creationId xmlns:a16="http://schemas.microsoft.com/office/drawing/2014/main" id="{615C6FEC-BB4E-0947-83BA-D52AC7DFD493}"/>
              </a:ext>
            </a:extLst>
          </p:cNvPr>
          <p:cNvSpPr/>
          <p:nvPr/>
        </p:nvSpPr>
        <p:spPr bwMode="auto">
          <a:xfrm flipH="1">
            <a:off x="2014165" y="3642576"/>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p:nvSpPr>
          <p:cNvPr id="154" name="Freeform 153">
            <a:extLst>
              <a:ext uri="{FF2B5EF4-FFF2-40B4-BE49-F238E27FC236}">
                <a16:creationId xmlns:a16="http://schemas.microsoft.com/office/drawing/2014/main" id="{4342671D-B324-CC45-B54F-4B018589CCE1}"/>
              </a:ext>
            </a:extLst>
          </p:cNvPr>
          <p:cNvSpPr/>
          <p:nvPr/>
        </p:nvSpPr>
        <p:spPr bwMode="auto">
          <a:xfrm flipH="1">
            <a:off x="4407686" y="3642576"/>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p:nvSpPr>
          <p:cNvPr id="155" name="Freeform 154">
            <a:extLst>
              <a:ext uri="{FF2B5EF4-FFF2-40B4-BE49-F238E27FC236}">
                <a16:creationId xmlns:a16="http://schemas.microsoft.com/office/drawing/2014/main" id="{D85E2878-6302-DF4C-A2DD-9DDF2DD478A6}"/>
              </a:ext>
            </a:extLst>
          </p:cNvPr>
          <p:cNvSpPr/>
          <p:nvPr/>
        </p:nvSpPr>
        <p:spPr bwMode="auto">
          <a:xfrm flipH="1">
            <a:off x="6190096" y="3642576"/>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p:nvSpPr>
          <p:cNvPr id="156" name="Freeform 155">
            <a:extLst>
              <a:ext uri="{FF2B5EF4-FFF2-40B4-BE49-F238E27FC236}">
                <a16:creationId xmlns:a16="http://schemas.microsoft.com/office/drawing/2014/main" id="{B3668756-9080-3548-A0EF-C9F633A98E1C}"/>
              </a:ext>
            </a:extLst>
          </p:cNvPr>
          <p:cNvSpPr/>
          <p:nvPr/>
        </p:nvSpPr>
        <p:spPr bwMode="auto">
          <a:xfrm flipH="1">
            <a:off x="8083243" y="3642576"/>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p:nvSpPr>
          <p:cNvPr id="157" name="Freeform 156">
            <a:extLst>
              <a:ext uri="{FF2B5EF4-FFF2-40B4-BE49-F238E27FC236}">
                <a16:creationId xmlns:a16="http://schemas.microsoft.com/office/drawing/2014/main" id="{69AF45C1-2E1D-7B4D-B017-691498B72DB5}"/>
              </a:ext>
            </a:extLst>
          </p:cNvPr>
          <p:cNvSpPr/>
          <p:nvPr/>
        </p:nvSpPr>
        <p:spPr bwMode="auto">
          <a:xfrm flipH="1">
            <a:off x="9916581" y="3642576"/>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Tree>
    <p:extLst>
      <p:ext uri="{BB962C8B-B14F-4D97-AF65-F5344CB8AC3E}">
        <p14:creationId xmlns:p14="http://schemas.microsoft.com/office/powerpoint/2010/main" val="3535486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childTnLst>
                          </p:cTn>
                        </p:par>
                        <p:par>
                          <p:cTn id="14" fill="hold">
                            <p:stCondLst>
                              <p:cond delay="500"/>
                            </p:stCondLst>
                            <p:childTnLst>
                              <p:par>
                                <p:cTn id="15" presetID="10" presetClass="entr" presetSubtype="0" fill="hold" nodeType="afterEffect">
                                  <p:stCondLst>
                                    <p:cond delay="50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childTnLst>
                                </p:cTn>
                              </p:par>
                              <p:par>
                                <p:cTn id="18" presetID="10" presetClass="entr" presetSubtype="0" fill="hold" nodeType="withEffect">
                                  <p:stCondLst>
                                    <p:cond delay="50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par>
                                <p:cTn id="24" presetID="10" presetClass="entr" presetSubtype="0" fill="hold" nodeType="withEffect">
                                  <p:stCondLst>
                                    <p:cond delay="500"/>
                                  </p:stCondLst>
                                  <p:childTnLst>
                                    <p:set>
                                      <p:cBhvr>
                                        <p:cTn id="25" dur="1" fill="hold">
                                          <p:stCondLst>
                                            <p:cond delay="0"/>
                                          </p:stCondLst>
                                        </p:cTn>
                                        <p:tgtEl>
                                          <p:spTgt spid="91"/>
                                        </p:tgtEl>
                                        <p:attrNameLst>
                                          <p:attrName>style.visibility</p:attrName>
                                        </p:attrNameLst>
                                      </p:cBhvr>
                                      <p:to>
                                        <p:strVal val="visible"/>
                                      </p:to>
                                    </p:set>
                                    <p:animEffect transition="in" filter="fade">
                                      <p:cBhvr>
                                        <p:cTn id="26" dur="500"/>
                                        <p:tgtEl>
                                          <p:spTgt spid="91"/>
                                        </p:tgtEl>
                                      </p:cBhvr>
                                    </p:animEffect>
                                  </p:childTnLst>
                                </p:cTn>
                              </p:par>
                              <p:par>
                                <p:cTn id="27" presetID="10" presetClass="entr" presetSubtype="0" fill="hold" nodeType="withEffect">
                                  <p:stCondLst>
                                    <p:cond delay="500"/>
                                  </p:stCondLst>
                                  <p:childTnLst>
                                    <p:set>
                                      <p:cBhvr>
                                        <p:cTn id="28" dur="1" fill="hold">
                                          <p:stCondLst>
                                            <p:cond delay="0"/>
                                          </p:stCondLst>
                                        </p:cTn>
                                        <p:tgtEl>
                                          <p:spTgt spid="107"/>
                                        </p:tgtEl>
                                        <p:attrNameLst>
                                          <p:attrName>style.visibility</p:attrName>
                                        </p:attrNameLst>
                                      </p:cBhvr>
                                      <p:to>
                                        <p:strVal val="visible"/>
                                      </p:to>
                                    </p:set>
                                    <p:animEffect transition="in" filter="fade">
                                      <p:cBhvr>
                                        <p:cTn id="29" dur="500"/>
                                        <p:tgtEl>
                                          <p:spTgt spid="107"/>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52"/>
                                        </p:tgtEl>
                                        <p:attrNameLst>
                                          <p:attrName>style.visibility</p:attrName>
                                        </p:attrNameLst>
                                      </p:cBhvr>
                                      <p:to>
                                        <p:strVal val="visible"/>
                                      </p:to>
                                    </p:set>
                                    <p:animEffect transition="in" filter="fade">
                                      <p:cBhvr>
                                        <p:cTn id="32" dur="500"/>
                                        <p:tgtEl>
                                          <p:spTgt spid="152"/>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86"/>
                                        </p:tgtEl>
                                        <p:attrNameLst>
                                          <p:attrName>style.visibility</p:attrName>
                                        </p:attrNameLst>
                                      </p:cBhvr>
                                      <p:to>
                                        <p:strVal val="visible"/>
                                      </p:to>
                                    </p:set>
                                    <p:animEffect transition="in" filter="fade">
                                      <p:cBhvr>
                                        <p:cTn id="35" dur="500"/>
                                        <p:tgtEl>
                                          <p:spTgt spid="86"/>
                                        </p:tgtEl>
                                      </p:cBhvr>
                                    </p:animEffect>
                                  </p:childTnLst>
                                </p:cTn>
                              </p:par>
                            </p:childTnLst>
                          </p:cTn>
                        </p:par>
                        <p:par>
                          <p:cTn id="36" fill="hold">
                            <p:stCondLst>
                              <p:cond delay="1500"/>
                            </p:stCondLst>
                            <p:childTnLst>
                              <p:par>
                                <p:cTn id="37" presetID="10" presetClass="entr" presetSubtype="0" fill="hold" nodeType="afterEffect">
                                  <p:stCondLst>
                                    <p:cond delay="50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10" presetClass="entr" presetSubtype="0" fill="hold" nodeType="withEffect">
                                  <p:stCondLst>
                                    <p:cond delay="50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par>
                                <p:cTn id="43" presetID="10" presetClass="entr" presetSubtype="0" fill="hold" nodeType="withEffect">
                                  <p:stCondLst>
                                    <p:cond delay="50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154"/>
                                        </p:tgtEl>
                                        <p:attrNameLst>
                                          <p:attrName>style.visibility</p:attrName>
                                        </p:attrNameLst>
                                      </p:cBhvr>
                                      <p:to>
                                        <p:strVal val="visible"/>
                                      </p:to>
                                    </p:set>
                                    <p:animEffect transition="in" filter="fade">
                                      <p:cBhvr>
                                        <p:cTn id="48" dur="500"/>
                                        <p:tgtEl>
                                          <p:spTgt spid="15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22"/>
                                        </p:tgtEl>
                                        <p:attrNameLst>
                                          <p:attrName>style.visibility</p:attrName>
                                        </p:attrNameLst>
                                      </p:cBhvr>
                                      <p:to>
                                        <p:strVal val="visible"/>
                                      </p:to>
                                    </p:set>
                                    <p:animEffect transition="in" filter="fade">
                                      <p:cBhvr>
                                        <p:cTn id="51" dur="500"/>
                                        <p:tgtEl>
                                          <p:spTgt spid="122"/>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nodeType="withEffect">
                                  <p:stCondLst>
                                    <p:cond delay="500"/>
                                  </p:stCondLst>
                                  <p:childTnLst>
                                    <p:set>
                                      <p:cBhvr>
                                        <p:cTn id="57" dur="1" fill="hold">
                                          <p:stCondLst>
                                            <p:cond delay="0"/>
                                          </p:stCondLst>
                                        </p:cTn>
                                        <p:tgtEl>
                                          <p:spTgt spid="93"/>
                                        </p:tgtEl>
                                        <p:attrNameLst>
                                          <p:attrName>style.visibility</p:attrName>
                                        </p:attrNameLst>
                                      </p:cBhvr>
                                      <p:to>
                                        <p:strVal val="visible"/>
                                      </p:to>
                                    </p:set>
                                    <p:animEffect transition="in" filter="fade">
                                      <p:cBhvr>
                                        <p:cTn id="58" dur="500"/>
                                        <p:tgtEl>
                                          <p:spTgt spid="93"/>
                                        </p:tgtEl>
                                      </p:cBhvr>
                                    </p:animEffect>
                                  </p:childTnLst>
                                </p:cTn>
                              </p:par>
                              <p:par>
                                <p:cTn id="59" presetID="10" presetClass="entr" presetSubtype="0" fill="hold" nodeType="withEffect">
                                  <p:stCondLst>
                                    <p:cond delay="50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50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500"/>
                                        <p:tgtEl>
                                          <p:spTgt spid="148"/>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155"/>
                                        </p:tgtEl>
                                        <p:attrNameLst>
                                          <p:attrName>style.visibility</p:attrName>
                                        </p:attrNameLst>
                                      </p:cBhvr>
                                      <p:to>
                                        <p:strVal val="visible"/>
                                      </p:to>
                                    </p:set>
                                    <p:animEffect transition="in" filter="fade">
                                      <p:cBhvr>
                                        <p:cTn id="67" dur="500"/>
                                        <p:tgtEl>
                                          <p:spTgt spid="155"/>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123"/>
                                        </p:tgtEl>
                                        <p:attrNameLst>
                                          <p:attrName>style.visibility</p:attrName>
                                        </p:attrNameLst>
                                      </p:cBhvr>
                                      <p:to>
                                        <p:strVal val="visible"/>
                                      </p:to>
                                    </p:set>
                                    <p:animEffect transition="in" filter="fade">
                                      <p:cBhvr>
                                        <p:cTn id="71" dur="500"/>
                                        <p:tgtEl>
                                          <p:spTgt spid="123"/>
                                        </p:tgtEl>
                                      </p:cBhvr>
                                    </p:animEffect>
                                  </p:childTnLst>
                                </p:cTn>
                              </p:par>
                              <p:par>
                                <p:cTn id="72" presetID="10" presetClass="entr" presetSubtype="0" fill="hold" nodeType="withEffect">
                                  <p:stCondLst>
                                    <p:cond delay="500"/>
                                  </p:stCondLst>
                                  <p:childTnLst>
                                    <p:set>
                                      <p:cBhvr>
                                        <p:cTn id="73" dur="1" fill="hold">
                                          <p:stCondLst>
                                            <p:cond delay="0"/>
                                          </p:stCondLst>
                                        </p:cTn>
                                        <p:tgtEl>
                                          <p:spTgt spid="142"/>
                                        </p:tgtEl>
                                        <p:attrNameLst>
                                          <p:attrName>style.visibility</p:attrName>
                                        </p:attrNameLst>
                                      </p:cBhvr>
                                      <p:to>
                                        <p:strVal val="visible"/>
                                      </p:to>
                                    </p:set>
                                    <p:animEffect transition="in" filter="fade">
                                      <p:cBhvr>
                                        <p:cTn id="74" dur="500"/>
                                        <p:tgtEl>
                                          <p:spTgt spid="14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156"/>
                                        </p:tgtEl>
                                        <p:attrNameLst>
                                          <p:attrName>style.visibility</p:attrName>
                                        </p:attrNameLst>
                                      </p:cBhvr>
                                      <p:to>
                                        <p:strVal val="visible"/>
                                      </p:to>
                                    </p:set>
                                    <p:animEffect transition="in" filter="fade">
                                      <p:cBhvr>
                                        <p:cTn id="77" dur="500"/>
                                        <p:tgtEl>
                                          <p:spTgt spid="156"/>
                                        </p:tgtEl>
                                      </p:cBhvr>
                                    </p:animEffect>
                                  </p:childTnLst>
                                </p:cTn>
                              </p:par>
                            </p:childTnLst>
                          </p:cTn>
                        </p:par>
                        <p:par>
                          <p:cTn id="78" fill="hold">
                            <p:stCondLst>
                              <p:cond delay="4500"/>
                            </p:stCondLst>
                            <p:childTnLst>
                              <p:par>
                                <p:cTn id="79" presetID="10" presetClass="entr" presetSubtype="0" fill="hold" grpId="0" nodeType="afterEffect">
                                  <p:stCondLst>
                                    <p:cond delay="500"/>
                                  </p:stCondLst>
                                  <p:childTnLst>
                                    <p:set>
                                      <p:cBhvr>
                                        <p:cTn id="80" dur="1" fill="hold">
                                          <p:stCondLst>
                                            <p:cond delay="0"/>
                                          </p:stCondLst>
                                        </p:cTn>
                                        <p:tgtEl>
                                          <p:spTgt spid="89"/>
                                        </p:tgtEl>
                                        <p:attrNameLst>
                                          <p:attrName>style.visibility</p:attrName>
                                        </p:attrNameLst>
                                      </p:cBhvr>
                                      <p:to>
                                        <p:strVal val="visible"/>
                                      </p:to>
                                    </p:set>
                                    <p:animEffect transition="in" filter="fade">
                                      <p:cBhvr>
                                        <p:cTn id="81" dur="500"/>
                                        <p:tgtEl>
                                          <p:spTgt spid="89"/>
                                        </p:tgtEl>
                                      </p:cBhvr>
                                    </p:animEffect>
                                  </p:childTnLst>
                                </p:cTn>
                              </p:par>
                              <p:par>
                                <p:cTn id="82" presetID="10" presetClass="entr" presetSubtype="0" fill="hold" nodeType="withEffect">
                                  <p:stCondLst>
                                    <p:cond delay="50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par>
                                <p:cTn id="85" presetID="10" presetClass="entr" presetSubtype="0" fill="hold" grpId="0" nodeType="withEffect">
                                  <p:stCondLst>
                                    <p:cond delay="500"/>
                                  </p:stCondLst>
                                  <p:childTnLst>
                                    <p:set>
                                      <p:cBhvr>
                                        <p:cTn id="86" dur="1" fill="hold">
                                          <p:stCondLst>
                                            <p:cond delay="0"/>
                                          </p:stCondLst>
                                        </p:cTn>
                                        <p:tgtEl>
                                          <p:spTgt spid="157"/>
                                        </p:tgtEl>
                                        <p:attrNameLst>
                                          <p:attrName>style.visibility</p:attrName>
                                        </p:attrNameLst>
                                      </p:cBhvr>
                                      <p:to>
                                        <p:strVal val="visible"/>
                                      </p:to>
                                    </p:set>
                                    <p:animEffect transition="in" filter="fade">
                                      <p:cBhvr>
                                        <p:cTn id="8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2" grpId="0"/>
      <p:bldP spid="122" grpId="0"/>
      <p:bldP spid="123" grpId="0"/>
      <p:bldP spid="85" grpId="0"/>
      <p:bldP spid="86" grpId="0"/>
      <p:bldP spid="89" grpId="0"/>
      <p:bldP spid="128" grpId="0" animBg="1"/>
      <p:bldP spid="152" grpId="0" animBg="1"/>
      <p:bldP spid="154" grpId="0" animBg="1"/>
      <p:bldP spid="155" grpId="0" animBg="1"/>
      <p:bldP spid="156" grpId="0" animBg="1"/>
      <p:bldP spid="1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1C0DF2-3DB4-4E53-B090-90339AC32E84}"/>
              </a:ext>
            </a:extLst>
          </p:cNvPr>
          <p:cNvSpPr txBox="1"/>
          <p:nvPr/>
        </p:nvSpPr>
        <p:spPr>
          <a:xfrm>
            <a:off x="-12995700" y="3408306"/>
            <a:ext cx="12970399" cy="738585"/>
          </a:xfrm>
          <a:prstGeom prst="rect">
            <a:avLst/>
          </a:prstGeom>
          <a:noFill/>
        </p:spPr>
        <p:txBody>
          <a:bodyPr wrap="square" lIns="182854" tIns="146284" rIns="182854" bIns="146284" rtlCol="0">
            <a:spAutoFit/>
          </a:bodyPr>
          <a:lstStyle/>
          <a:p>
            <a:pPr algn="ctr" defTabSz="914225">
              <a:lnSpc>
                <a:spcPct val="90000"/>
              </a:lnSpc>
              <a:spcAft>
                <a:spcPts val="600"/>
              </a:spcAft>
            </a:pPr>
            <a:r>
              <a:rPr lang="en-US" sz="1600" dirty="0">
                <a:solidFill>
                  <a:srgbClr val="0078D4"/>
                </a:solidFill>
                <a:latin typeface="Segoe UI"/>
              </a:rPr>
              <a:t>01010100101001011101101001001001011010100100010001111010010101010010100101010010100101110110100100100101101010010001000111101001010101001010001010010111011010010010010110101001000100011110100101010100101001010100101001011101101001</a:t>
            </a:r>
          </a:p>
        </p:txBody>
      </p:sp>
      <p:sp>
        <p:nvSpPr>
          <p:cNvPr id="12" name="Rectangle 11">
            <a:extLst>
              <a:ext uri="{FF2B5EF4-FFF2-40B4-BE49-F238E27FC236}">
                <a16:creationId xmlns:a16="http://schemas.microsoft.com/office/drawing/2014/main" id="{B252A604-69C1-4219-A4D6-A0B60DE21CD3}"/>
              </a:ext>
            </a:extLst>
          </p:cNvPr>
          <p:cNvSpPr/>
          <p:nvPr/>
        </p:nvSpPr>
        <p:spPr bwMode="auto">
          <a:xfrm>
            <a:off x="2014165" y="3267449"/>
            <a:ext cx="10177836" cy="11697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Oval 1">
            <a:extLst>
              <a:ext uri="{FF2B5EF4-FFF2-40B4-BE49-F238E27FC236}">
                <a16:creationId xmlns:a16="http://schemas.microsoft.com/office/drawing/2014/main" id="{D36671B2-4E12-4BC1-8BE4-D4F2BCF2BF04}"/>
              </a:ext>
            </a:extLst>
          </p:cNvPr>
          <p:cNvSpPr/>
          <p:nvPr/>
        </p:nvSpPr>
        <p:spPr bwMode="auto">
          <a:xfrm>
            <a:off x="3411800" y="1679472"/>
            <a:ext cx="4571352" cy="4571352"/>
          </a:xfrm>
          <a:prstGeom prst="ellipse">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65" dirty="0" err="1">
              <a:solidFill>
                <a:prstClr val="white"/>
              </a:solidFill>
              <a:latin typeface="Segoe UI"/>
            </a:endParaRPr>
          </a:p>
        </p:txBody>
      </p:sp>
      <p:sp>
        <p:nvSpPr>
          <p:cNvPr id="11" name="Rectangle 10">
            <a:extLst>
              <a:ext uri="{FF2B5EF4-FFF2-40B4-BE49-F238E27FC236}">
                <a16:creationId xmlns:a16="http://schemas.microsoft.com/office/drawing/2014/main" id="{1B76C33A-6A1B-49F3-9D07-E2C6BF2A6241}"/>
              </a:ext>
            </a:extLst>
          </p:cNvPr>
          <p:cNvSpPr/>
          <p:nvPr/>
        </p:nvSpPr>
        <p:spPr bwMode="auto">
          <a:xfrm rot="20621471">
            <a:off x="7467590" y="2694127"/>
            <a:ext cx="594471" cy="13427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a:extLst>
              <a:ext uri="{FF2B5EF4-FFF2-40B4-BE49-F238E27FC236}">
                <a16:creationId xmlns:a16="http://schemas.microsoft.com/office/drawing/2014/main" id="{6ACD0EFB-3AC7-0D4B-B247-3A3CF740EE93}"/>
              </a:ext>
            </a:extLst>
          </p:cNvPr>
          <p:cNvSpPr/>
          <p:nvPr/>
        </p:nvSpPr>
        <p:spPr bwMode="auto">
          <a:xfrm>
            <a:off x="3893572" y="4981096"/>
            <a:ext cx="855548" cy="12946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1" name="Rectangle 230">
            <a:extLst>
              <a:ext uri="{FF2B5EF4-FFF2-40B4-BE49-F238E27FC236}">
                <a16:creationId xmlns:a16="http://schemas.microsoft.com/office/drawing/2014/main" id="{92F9C066-AD08-7A4A-ACC1-A6EE38C27EA2}"/>
              </a:ext>
            </a:extLst>
          </p:cNvPr>
          <p:cNvSpPr/>
          <p:nvPr/>
        </p:nvSpPr>
        <p:spPr bwMode="auto">
          <a:xfrm>
            <a:off x="7072816" y="5204915"/>
            <a:ext cx="997214" cy="10772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E701A103-15AE-AE4A-9B9F-68B0C0A71AEA}"/>
              </a:ext>
            </a:extLst>
          </p:cNvPr>
          <p:cNvSpPr/>
          <p:nvPr/>
        </p:nvSpPr>
        <p:spPr bwMode="auto">
          <a:xfrm>
            <a:off x="2998073" y="2888820"/>
            <a:ext cx="875809" cy="17442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itle 3">
            <a:extLst>
              <a:ext uri="{FF2B5EF4-FFF2-40B4-BE49-F238E27FC236}">
                <a16:creationId xmlns:a16="http://schemas.microsoft.com/office/drawing/2014/main" id="{DE017E3F-3E60-6646-95ED-C8AC58A29378}"/>
              </a:ext>
            </a:extLst>
          </p:cNvPr>
          <p:cNvSpPr>
            <a:spLocks noGrp="1"/>
          </p:cNvSpPr>
          <p:nvPr>
            <p:ph type="title"/>
          </p:nvPr>
        </p:nvSpPr>
        <p:spPr/>
        <p:txBody>
          <a:bodyPr/>
          <a:lstStyle/>
          <a:p>
            <a:r>
              <a:rPr lang="en-US" dirty="0"/>
              <a:t>DevOps loop for data science </a:t>
            </a:r>
          </a:p>
        </p:txBody>
      </p:sp>
      <p:sp>
        <p:nvSpPr>
          <p:cNvPr id="66" name="TextBox 65">
            <a:extLst>
              <a:ext uri="{FF2B5EF4-FFF2-40B4-BE49-F238E27FC236}">
                <a16:creationId xmlns:a16="http://schemas.microsoft.com/office/drawing/2014/main" id="{8FA439E5-4D66-114D-8614-9F56DC680B52}"/>
              </a:ext>
            </a:extLst>
          </p:cNvPr>
          <p:cNvSpPr txBox="1"/>
          <p:nvPr/>
        </p:nvSpPr>
        <p:spPr>
          <a:xfrm>
            <a:off x="635778" y="5303350"/>
            <a:ext cx="954542"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dirty="0">
                <a:solidFill>
                  <a:prstClr val="black"/>
                </a:solidFill>
                <a:latin typeface="Segoe UI"/>
              </a:rPr>
              <a:t>Prepare Data</a:t>
            </a:r>
          </a:p>
        </p:txBody>
      </p:sp>
      <p:sp>
        <p:nvSpPr>
          <p:cNvPr id="71" name="Rectangle 41">
            <a:extLst>
              <a:ext uri="{FF2B5EF4-FFF2-40B4-BE49-F238E27FC236}">
                <a16:creationId xmlns:a16="http://schemas.microsoft.com/office/drawing/2014/main" id="{E408D5CA-3289-DC43-AAA8-A7CF8AA7B237}"/>
              </a:ext>
            </a:extLst>
          </p:cNvPr>
          <p:cNvSpPr>
            <a:spLocks noChangeArrowheads="1"/>
          </p:cNvSpPr>
          <p:nvPr/>
        </p:nvSpPr>
        <p:spPr bwMode="auto">
          <a:xfrm>
            <a:off x="680972" y="1906666"/>
            <a:ext cx="9500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21707" eaLnBrk="0" fontAlgn="base" hangingPunct="0">
              <a:spcBef>
                <a:spcPct val="0"/>
              </a:spcBef>
              <a:spcAft>
                <a:spcPct val="0"/>
              </a:spcAft>
              <a:defRPr/>
            </a:pPr>
            <a:r>
              <a:rPr lang="en-US" altLang="en-US" sz="2000" b="1" kern="0" dirty="0">
                <a:solidFill>
                  <a:srgbClr val="0078D4"/>
                </a:solidFill>
                <a:latin typeface="Segoe UI Semibold" panose="020B0702040204020203" pitchFamily="34" charset="0"/>
              </a:rPr>
              <a:t>Prepare</a:t>
            </a:r>
          </a:p>
        </p:txBody>
      </p:sp>
      <p:cxnSp>
        <p:nvCxnSpPr>
          <p:cNvPr id="72" name="Straight Connector 71">
            <a:extLst>
              <a:ext uri="{FF2B5EF4-FFF2-40B4-BE49-F238E27FC236}">
                <a16:creationId xmlns:a16="http://schemas.microsoft.com/office/drawing/2014/main" id="{746CF7DB-25B4-F349-A833-6E872F5FB3AE}"/>
              </a:ext>
            </a:extLst>
          </p:cNvPr>
          <p:cNvCxnSpPr>
            <a:cxnSpLocks/>
          </p:cNvCxnSpPr>
          <p:nvPr/>
        </p:nvCxnSpPr>
        <p:spPr>
          <a:xfrm flipV="1">
            <a:off x="2070888" y="1949687"/>
            <a:ext cx="2223" cy="1477387"/>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0E6ED5B-A379-7547-A9BA-8AF3184E8E91}"/>
              </a:ext>
            </a:extLst>
          </p:cNvPr>
          <p:cNvCxnSpPr>
            <a:cxnSpLocks/>
          </p:cNvCxnSpPr>
          <p:nvPr/>
        </p:nvCxnSpPr>
        <p:spPr>
          <a:xfrm flipV="1">
            <a:off x="2071999" y="4116987"/>
            <a:ext cx="0" cy="1730293"/>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74DFD6A6-4106-A94A-A4E9-0C97AFD2F402}"/>
              </a:ext>
            </a:extLst>
          </p:cNvPr>
          <p:cNvGrpSpPr/>
          <p:nvPr/>
        </p:nvGrpSpPr>
        <p:grpSpPr>
          <a:xfrm>
            <a:off x="901637" y="4229014"/>
            <a:ext cx="491513" cy="500986"/>
            <a:chOff x="7158422" y="1607015"/>
            <a:chExt cx="2726357" cy="2778897"/>
          </a:xfrm>
          <a:solidFill>
            <a:schemeClr val="bg1"/>
          </a:solidFill>
        </p:grpSpPr>
        <p:sp>
          <p:nvSpPr>
            <p:cNvPr id="75" name="Freeform 242">
              <a:extLst>
                <a:ext uri="{FF2B5EF4-FFF2-40B4-BE49-F238E27FC236}">
                  <a16:creationId xmlns:a16="http://schemas.microsoft.com/office/drawing/2014/main" id="{6C9E158D-2B62-DC40-9621-C10AA50EC951}"/>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30" tIns="44814" rIns="89630" bIns="44814" numCol="1" spcCol="0" rtlCol="0" fromWordArt="0" anchor="ctr" anchorCtr="0" forceAA="0" compatLnSpc="1">
              <a:prstTxWarp prst="textNoShape">
                <a:avLst/>
              </a:prstTxWarp>
              <a:noAutofit/>
            </a:bodyPr>
            <a:lstStyle/>
            <a:p>
              <a:pPr defTabSz="896214"/>
              <a:endParaRPr lang="en-US" sz="1765">
                <a:solidFill>
                  <a:prstClr val="black"/>
                </a:solidFill>
                <a:latin typeface="Arial" charset="0"/>
                <a:ea typeface="Arial" charset="0"/>
                <a:cs typeface="Arial" charset="0"/>
              </a:endParaRPr>
            </a:p>
          </p:txBody>
        </p:sp>
        <p:sp>
          <p:nvSpPr>
            <p:cNvPr id="76" name="Diamond 75">
              <a:extLst>
                <a:ext uri="{FF2B5EF4-FFF2-40B4-BE49-F238E27FC236}">
                  <a16:creationId xmlns:a16="http://schemas.microsoft.com/office/drawing/2014/main" id="{1BF9F361-A908-084A-A6A9-5386662A013B}"/>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Freeform 243">
              <a:extLst>
                <a:ext uri="{FF2B5EF4-FFF2-40B4-BE49-F238E27FC236}">
                  <a16:creationId xmlns:a16="http://schemas.microsoft.com/office/drawing/2014/main" id="{718CF2BE-B935-524B-8086-F5FEBF936D80}"/>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30" tIns="44814" rIns="89630" bIns="44814" numCol="1" spcCol="0" rtlCol="0" fromWordArt="0" anchor="ctr" anchorCtr="0" forceAA="0" compatLnSpc="1">
              <a:prstTxWarp prst="textNoShape">
                <a:avLst/>
              </a:prstTxWarp>
              <a:noAutofit/>
            </a:bodyPr>
            <a:lstStyle/>
            <a:p>
              <a:pPr defTabSz="896214"/>
              <a:endParaRPr lang="en-US" sz="1765">
                <a:solidFill>
                  <a:prstClr val="black"/>
                </a:solidFill>
                <a:latin typeface="Arial" charset="0"/>
                <a:ea typeface="Arial" charset="0"/>
                <a:cs typeface="Arial" charset="0"/>
              </a:endParaRPr>
            </a:p>
          </p:txBody>
        </p:sp>
        <p:sp>
          <p:nvSpPr>
            <p:cNvPr id="78" name="Diamond 77">
              <a:extLst>
                <a:ext uri="{FF2B5EF4-FFF2-40B4-BE49-F238E27FC236}">
                  <a16:creationId xmlns:a16="http://schemas.microsoft.com/office/drawing/2014/main" id="{7FAAF3D0-EBBD-E341-A6DC-5F52661CA651}"/>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80" name="Freeform: Shape 830">
            <a:extLst>
              <a:ext uri="{FF2B5EF4-FFF2-40B4-BE49-F238E27FC236}">
                <a16:creationId xmlns:a16="http://schemas.microsoft.com/office/drawing/2014/main" id="{C4539FC2-1636-2F4E-8331-200A17A6A478}"/>
              </a:ext>
            </a:extLst>
          </p:cNvPr>
          <p:cNvSpPr>
            <a:spLocks noChangeArrowheads="1"/>
          </p:cNvSpPr>
          <p:nvPr/>
        </p:nvSpPr>
        <p:spPr bwMode="auto">
          <a:xfrm>
            <a:off x="939836" y="2825295"/>
            <a:ext cx="441681" cy="601179"/>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89604" tIns="44802" rIns="89604" bIns="44802" numCol="1" anchor="t" anchorCtr="0" compatLnSpc="1">
            <a:prstTxWarp prst="textNoShape">
              <a:avLst/>
            </a:prstTxWarp>
            <a:noAutofit/>
          </a:bodyPr>
          <a:lstStyle/>
          <a:p>
            <a:pPr defTabSz="913874">
              <a:defRPr/>
            </a:pPr>
            <a:endParaRPr lang="en-US" sz="1765" kern="0" dirty="0">
              <a:solidFill>
                <a:srgbClr val="FFFFFF"/>
              </a:solidFill>
              <a:latin typeface="Segoe UI"/>
            </a:endParaRPr>
          </a:p>
        </p:txBody>
      </p:sp>
      <p:sp>
        <p:nvSpPr>
          <p:cNvPr id="81" name="Freeform 80">
            <a:extLst>
              <a:ext uri="{FF2B5EF4-FFF2-40B4-BE49-F238E27FC236}">
                <a16:creationId xmlns:a16="http://schemas.microsoft.com/office/drawing/2014/main" id="{37817C08-B07A-3448-AA5E-1985B342F85C}"/>
              </a:ext>
            </a:extLst>
          </p:cNvPr>
          <p:cNvSpPr/>
          <p:nvPr/>
        </p:nvSpPr>
        <p:spPr bwMode="auto">
          <a:xfrm flipH="1">
            <a:off x="2014165" y="3642576"/>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p:nvSpPr>
          <p:cNvPr id="135" name="TextBox 134">
            <a:extLst>
              <a:ext uri="{FF2B5EF4-FFF2-40B4-BE49-F238E27FC236}">
                <a16:creationId xmlns:a16="http://schemas.microsoft.com/office/drawing/2014/main" id="{0609D5E1-9135-7944-9D38-BB89E4A0E250}"/>
              </a:ext>
            </a:extLst>
          </p:cNvPr>
          <p:cNvSpPr txBox="1"/>
          <p:nvPr/>
        </p:nvSpPr>
        <p:spPr>
          <a:xfrm>
            <a:off x="7121174" y="3315566"/>
            <a:ext cx="1380113" cy="362072"/>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176" dirty="0">
                <a:solidFill>
                  <a:prstClr val="black"/>
                </a:solidFill>
                <a:latin typeface="Segoe UI"/>
              </a:rPr>
              <a:t>Register and </a:t>
            </a:r>
            <a:br>
              <a:rPr lang="en-US" sz="1176" dirty="0">
                <a:solidFill>
                  <a:prstClr val="black"/>
                </a:solidFill>
                <a:latin typeface="Segoe UI"/>
              </a:rPr>
            </a:br>
            <a:r>
              <a:rPr lang="en-US" sz="1176" dirty="0">
                <a:solidFill>
                  <a:prstClr val="black"/>
                </a:solidFill>
                <a:latin typeface="Segoe UI"/>
              </a:rPr>
              <a:t>Manage Model</a:t>
            </a:r>
          </a:p>
        </p:txBody>
      </p:sp>
      <p:sp>
        <p:nvSpPr>
          <p:cNvPr id="137" name="TextBox 136">
            <a:extLst>
              <a:ext uri="{FF2B5EF4-FFF2-40B4-BE49-F238E27FC236}">
                <a16:creationId xmlns:a16="http://schemas.microsoft.com/office/drawing/2014/main" id="{8A00FAC3-AEC4-4944-AB77-F6BFB8241EE7}"/>
              </a:ext>
            </a:extLst>
          </p:cNvPr>
          <p:cNvSpPr txBox="1"/>
          <p:nvPr/>
        </p:nvSpPr>
        <p:spPr>
          <a:xfrm>
            <a:off x="7047957" y="5870175"/>
            <a:ext cx="720832" cy="362072"/>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176" dirty="0">
                <a:solidFill>
                  <a:prstClr val="black"/>
                </a:solidFill>
                <a:latin typeface="Segoe UI"/>
              </a:rPr>
              <a:t>Build Image</a:t>
            </a:r>
          </a:p>
        </p:txBody>
      </p:sp>
      <p:pic>
        <p:nvPicPr>
          <p:cNvPr id="138" name="Picture 137">
            <a:extLst>
              <a:ext uri="{FF2B5EF4-FFF2-40B4-BE49-F238E27FC236}">
                <a16:creationId xmlns:a16="http://schemas.microsoft.com/office/drawing/2014/main" id="{0650047C-199C-6245-B15F-21D093C61AF0}"/>
              </a:ext>
            </a:extLst>
          </p:cNvPr>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233050" y="2948347"/>
            <a:ext cx="479590" cy="554008"/>
          </a:xfrm>
          <a:prstGeom prst="rect">
            <a:avLst/>
          </a:prstGeom>
        </p:spPr>
      </p:pic>
      <p:pic>
        <p:nvPicPr>
          <p:cNvPr id="139" name="Picture 10" descr="https://ih1.redbubble.net/image.361353434.1330/flat,800x800,075,f.jpg">
            <a:extLst>
              <a:ext uri="{FF2B5EF4-FFF2-40B4-BE49-F238E27FC236}">
                <a16:creationId xmlns:a16="http://schemas.microsoft.com/office/drawing/2014/main" id="{B9F39449-1DB6-7C45-8416-47F08FFA42E7}"/>
              </a:ext>
            </a:extLst>
          </p:cNvPr>
          <p:cNvPicPr>
            <a:picLocks noChangeAspect="1" noChangeArrowheads="1"/>
          </p:cNvPicPr>
          <p:nvPr/>
        </p:nvPicPr>
        <p:blipFill>
          <a:blip r:embed="rId4" cstate="email">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988954" y="3671045"/>
            <a:ext cx="973842" cy="337194"/>
          </a:xfrm>
          <a:prstGeom prst="rect">
            <a:avLst/>
          </a:prstGeom>
          <a:noFill/>
          <a:extLst>
            <a:ext uri="{909E8E84-426E-40DD-AFC4-6F175D3DCCD1}">
              <a14:hiddenFill xmlns:a14="http://schemas.microsoft.com/office/drawing/2010/main">
                <a:solidFill>
                  <a:srgbClr val="FFFFFF"/>
                </a:solidFill>
              </a14:hiddenFill>
            </a:ext>
          </a:extLst>
        </p:spPr>
      </p:pic>
      <p:sp>
        <p:nvSpPr>
          <p:cNvPr id="140" name="TextBox 139">
            <a:extLst>
              <a:ext uri="{FF2B5EF4-FFF2-40B4-BE49-F238E27FC236}">
                <a16:creationId xmlns:a16="http://schemas.microsoft.com/office/drawing/2014/main" id="{B2E138F8-BB2B-764C-8044-73F033797431}"/>
              </a:ext>
            </a:extLst>
          </p:cNvPr>
          <p:cNvSpPr txBox="1"/>
          <p:nvPr/>
        </p:nvSpPr>
        <p:spPr>
          <a:xfrm>
            <a:off x="3061711" y="3267449"/>
            <a:ext cx="812558" cy="543654"/>
          </a:xfrm>
          <a:prstGeom prst="rect">
            <a:avLst/>
          </a:prstGeom>
          <a:noFill/>
        </p:spPr>
        <p:txBody>
          <a:bodyPr wrap="square" lIns="179158" tIns="143327" rIns="179158" bIns="143327" rtlCol="0" anchor="t">
            <a:spAutoFit/>
          </a:bodyPr>
          <a:lstStyle/>
          <a:p>
            <a:pPr algn="ctr" defTabSz="895526">
              <a:lnSpc>
                <a:spcPct val="90000"/>
              </a:lnSpc>
              <a:spcAft>
                <a:spcPts val="588"/>
              </a:spcAft>
              <a:defRPr/>
            </a:pPr>
            <a:r>
              <a:rPr lang="en-US" dirty="0">
                <a:solidFill>
                  <a:srgbClr val="0078D4"/>
                </a:solidFill>
                <a:latin typeface="Segoe UI Semibold" panose="020B0702040204020203" pitchFamily="34" charset="0"/>
                <a:cs typeface="Segoe UI Semibold" panose="020B0702040204020203" pitchFamily="34" charset="0"/>
              </a:rPr>
              <a:t>…</a:t>
            </a:r>
          </a:p>
        </p:txBody>
      </p:sp>
      <p:sp>
        <p:nvSpPr>
          <p:cNvPr id="141" name="TextBox 140">
            <a:extLst>
              <a:ext uri="{FF2B5EF4-FFF2-40B4-BE49-F238E27FC236}">
                <a16:creationId xmlns:a16="http://schemas.microsoft.com/office/drawing/2014/main" id="{730F2D3D-4A4E-1846-A0C1-0B556171E2C2}"/>
              </a:ext>
            </a:extLst>
          </p:cNvPr>
          <p:cNvSpPr txBox="1"/>
          <p:nvPr/>
        </p:nvSpPr>
        <p:spPr>
          <a:xfrm>
            <a:off x="2470072" y="4148802"/>
            <a:ext cx="1995835"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dirty="0">
                <a:solidFill>
                  <a:prstClr val="black"/>
                </a:solidFill>
                <a:latin typeface="Segoe UI"/>
              </a:rPr>
              <a:t>Build model </a:t>
            </a:r>
            <a:br>
              <a:rPr lang="en-US" sz="1371" dirty="0">
                <a:solidFill>
                  <a:prstClr val="black"/>
                </a:solidFill>
                <a:latin typeface="Segoe UI"/>
              </a:rPr>
            </a:br>
            <a:r>
              <a:rPr lang="en-US" sz="1371" dirty="0">
                <a:solidFill>
                  <a:prstClr val="black"/>
                </a:solidFill>
                <a:latin typeface="Segoe UI"/>
              </a:rPr>
              <a:t>(your favorite IDE)</a:t>
            </a:r>
          </a:p>
        </p:txBody>
      </p:sp>
      <p:sp>
        <p:nvSpPr>
          <p:cNvPr id="142" name="TextBox 141">
            <a:extLst>
              <a:ext uri="{FF2B5EF4-FFF2-40B4-BE49-F238E27FC236}">
                <a16:creationId xmlns:a16="http://schemas.microsoft.com/office/drawing/2014/main" id="{746F5C88-567F-5548-98EB-AB897B28E1E7}"/>
              </a:ext>
            </a:extLst>
          </p:cNvPr>
          <p:cNvSpPr txBox="1"/>
          <p:nvPr/>
        </p:nvSpPr>
        <p:spPr>
          <a:xfrm>
            <a:off x="3624030" y="5730517"/>
            <a:ext cx="1420349" cy="362072"/>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176" dirty="0">
                <a:solidFill>
                  <a:prstClr val="black"/>
                </a:solidFill>
                <a:latin typeface="Segoe UI"/>
              </a:rPr>
              <a:t>Deploy Service</a:t>
            </a:r>
          </a:p>
          <a:p>
            <a:pPr defTabSz="914016">
              <a:defRPr/>
            </a:pPr>
            <a:r>
              <a:rPr lang="en-US" sz="1176" dirty="0">
                <a:solidFill>
                  <a:prstClr val="black"/>
                </a:solidFill>
                <a:latin typeface="Segoe UI"/>
              </a:rPr>
              <a:t>Monitor Model</a:t>
            </a:r>
          </a:p>
        </p:txBody>
      </p:sp>
      <p:grpSp>
        <p:nvGrpSpPr>
          <p:cNvPr id="172" name="Group 171">
            <a:extLst>
              <a:ext uri="{FF2B5EF4-FFF2-40B4-BE49-F238E27FC236}">
                <a16:creationId xmlns:a16="http://schemas.microsoft.com/office/drawing/2014/main" id="{099025A5-4D5D-E740-8A49-61CE2A0DA3C8}"/>
              </a:ext>
            </a:extLst>
          </p:cNvPr>
          <p:cNvGrpSpPr/>
          <p:nvPr/>
        </p:nvGrpSpPr>
        <p:grpSpPr>
          <a:xfrm>
            <a:off x="4000909" y="5172743"/>
            <a:ext cx="530838" cy="470337"/>
            <a:chOff x="10902845" y="2693238"/>
            <a:chExt cx="644231" cy="570807"/>
          </a:xfrm>
        </p:grpSpPr>
        <p:sp>
          <p:nvSpPr>
            <p:cNvPr id="173" name="Freeform 146">
              <a:extLst>
                <a:ext uri="{FF2B5EF4-FFF2-40B4-BE49-F238E27FC236}">
                  <a16:creationId xmlns:a16="http://schemas.microsoft.com/office/drawing/2014/main" id="{FA98D7FB-324E-6042-9CC0-C9155CD31395}"/>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endParaRPr lang="en-IN" sz="1921" b="1" dirty="0">
                <a:solidFill>
                  <a:srgbClr val="FFFFFF"/>
                </a:solidFill>
                <a:latin typeface="Segoe UI Light"/>
                <a:ea typeface="Segoe UI" pitchFamily="34" charset="0"/>
                <a:cs typeface="Segoe UI" pitchFamily="34" charset="0"/>
              </a:endParaRPr>
            </a:p>
          </p:txBody>
        </p:sp>
        <p:sp>
          <p:nvSpPr>
            <p:cNvPr id="174" name="Rectangle 173">
              <a:extLst>
                <a:ext uri="{FF2B5EF4-FFF2-40B4-BE49-F238E27FC236}">
                  <a16:creationId xmlns:a16="http://schemas.microsoft.com/office/drawing/2014/main" id="{8D7E42D0-D9EC-F944-9892-610A464CAAE7}"/>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75" name="Straight Arrow Connector 174">
              <a:extLst>
                <a:ext uri="{FF2B5EF4-FFF2-40B4-BE49-F238E27FC236}">
                  <a16:creationId xmlns:a16="http://schemas.microsoft.com/office/drawing/2014/main" id="{00DEBDC6-6492-F148-8E12-49D6CD21A2EE}"/>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A86BB0FF-4AC9-DF44-A0D3-7DA0508F9A30}"/>
              </a:ext>
            </a:extLst>
          </p:cNvPr>
          <p:cNvGrpSpPr/>
          <p:nvPr/>
        </p:nvGrpSpPr>
        <p:grpSpPr>
          <a:xfrm rot="1800000">
            <a:off x="7560175" y="2645745"/>
            <a:ext cx="502109" cy="581902"/>
            <a:chOff x="6281977" y="1925712"/>
            <a:chExt cx="609366" cy="706203"/>
          </a:xfrm>
        </p:grpSpPr>
        <p:sp>
          <p:nvSpPr>
            <p:cNvPr id="177" name="Hexagon 176">
              <a:extLst>
                <a:ext uri="{FF2B5EF4-FFF2-40B4-BE49-F238E27FC236}">
                  <a16:creationId xmlns:a16="http://schemas.microsoft.com/office/drawing/2014/main" id="{525929D0-BBE2-7549-BF50-EE6F390F4136}"/>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78" name="Straight Connector 177">
              <a:extLst>
                <a:ext uri="{FF2B5EF4-FFF2-40B4-BE49-F238E27FC236}">
                  <a16:creationId xmlns:a16="http://schemas.microsoft.com/office/drawing/2014/main" id="{9C105D50-BBEE-1845-90BC-0EF30FC08E51}"/>
                </a:ext>
              </a:extLst>
            </p:cNvPr>
            <p:cNvCxnSpPr>
              <a:stCxn id="177" idx="3"/>
              <a:endCxn id="177"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5666BB99-699A-BB4A-A87F-433E1A3B07F5}"/>
                </a:ext>
              </a:extLst>
            </p:cNvPr>
            <p:cNvGrpSpPr/>
            <p:nvPr/>
          </p:nvGrpSpPr>
          <p:grpSpPr>
            <a:xfrm>
              <a:off x="6584950" y="2093649"/>
              <a:ext cx="281406" cy="372551"/>
              <a:chOff x="6584950" y="2093146"/>
              <a:chExt cx="281406" cy="372551"/>
            </a:xfrm>
          </p:grpSpPr>
          <p:cxnSp>
            <p:nvCxnSpPr>
              <p:cNvPr id="192" name="Straight Connector 191">
                <a:extLst>
                  <a:ext uri="{FF2B5EF4-FFF2-40B4-BE49-F238E27FC236}">
                    <a16:creationId xmlns:a16="http://schemas.microsoft.com/office/drawing/2014/main" id="{A7077814-1982-794A-B409-3D6FBED1A944}"/>
                  </a:ext>
                </a:extLst>
              </p:cNvPr>
              <p:cNvCxnSpPr>
                <a:cxnSpLocks/>
                <a:stCxn id="177"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4E38DD5-96BD-6E4A-BD6D-9806C6143270}"/>
                  </a:ext>
                </a:extLst>
              </p:cNvPr>
              <p:cNvCxnSpPr>
                <a:stCxn id="177"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4323C2B-5C8D-D940-8C97-7697AFFA4C4E}"/>
                  </a:ext>
                </a:extLst>
              </p:cNvPr>
              <p:cNvCxnSpPr>
                <a:cxnSpLocks/>
                <a:stCxn id="177"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50BC3873-06AC-EF47-9509-95E76B7BAE33}"/>
                </a:ext>
              </a:extLst>
            </p:cNvPr>
            <p:cNvGrpSpPr/>
            <p:nvPr/>
          </p:nvGrpSpPr>
          <p:grpSpPr>
            <a:xfrm flipH="1">
              <a:off x="6304801" y="2093649"/>
              <a:ext cx="281406" cy="372551"/>
              <a:chOff x="6584950" y="2093146"/>
              <a:chExt cx="281406" cy="372551"/>
            </a:xfrm>
          </p:grpSpPr>
          <p:cxnSp>
            <p:nvCxnSpPr>
              <p:cNvPr id="189" name="Straight Connector 188">
                <a:extLst>
                  <a:ext uri="{FF2B5EF4-FFF2-40B4-BE49-F238E27FC236}">
                    <a16:creationId xmlns:a16="http://schemas.microsoft.com/office/drawing/2014/main" id="{021D98BA-5720-0D4F-BC0F-E2B3C6C0A60D}"/>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28ED1E1-FE46-D14E-B6B5-FA134E8017A7}"/>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2B3EA98-E9C3-9241-BF96-AF61696A0B95}"/>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1" name="Oval 180">
              <a:extLst>
                <a:ext uri="{FF2B5EF4-FFF2-40B4-BE49-F238E27FC236}">
                  <a16:creationId xmlns:a16="http://schemas.microsoft.com/office/drawing/2014/main" id="{28D8B1C0-9C53-DA40-8086-BD304ADF2DA6}"/>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Oval 181">
              <a:extLst>
                <a:ext uri="{FF2B5EF4-FFF2-40B4-BE49-F238E27FC236}">
                  <a16:creationId xmlns:a16="http://schemas.microsoft.com/office/drawing/2014/main" id="{61BA9DB7-16AE-A14C-85C2-1A70346706A5}"/>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Oval 182">
              <a:extLst>
                <a:ext uri="{FF2B5EF4-FFF2-40B4-BE49-F238E27FC236}">
                  <a16:creationId xmlns:a16="http://schemas.microsoft.com/office/drawing/2014/main" id="{F92A4BCE-3077-D54C-ABDB-62E0CC9D0B6C}"/>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4" name="Oval 183">
              <a:extLst>
                <a:ext uri="{FF2B5EF4-FFF2-40B4-BE49-F238E27FC236}">
                  <a16:creationId xmlns:a16="http://schemas.microsoft.com/office/drawing/2014/main" id="{9B860905-C32B-BE49-912A-0B52BE6419D4}"/>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5" name="Oval 184">
              <a:extLst>
                <a:ext uri="{FF2B5EF4-FFF2-40B4-BE49-F238E27FC236}">
                  <a16:creationId xmlns:a16="http://schemas.microsoft.com/office/drawing/2014/main" id="{E6A6F9AD-E5FB-FC45-8D91-7E2039D38A65}"/>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6" name="Oval 185">
              <a:extLst>
                <a:ext uri="{FF2B5EF4-FFF2-40B4-BE49-F238E27FC236}">
                  <a16:creationId xmlns:a16="http://schemas.microsoft.com/office/drawing/2014/main" id="{0CF31637-10F1-E94E-95A2-882CEF5D600B}"/>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7" name="Oval 186">
              <a:extLst>
                <a:ext uri="{FF2B5EF4-FFF2-40B4-BE49-F238E27FC236}">
                  <a16:creationId xmlns:a16="http://schemas.microsoft.com/office/drawing/2014/main" id="{61037609-1A15-3E4A-B6FB-8D3444D07326}"/>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8" name="Oval 187">
              <a:extLst>
                <a:ext uri="{FF2B5EF4-FFF2-40B4-BE49-F238E27FC236}">
                  <a16:creationId xmlns:a16="http://schemas.microsoft.com/office/drawing/2014/main" id="{21E30766-5BEA-014A-A71E-0DD9D456F5D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5" name="Group 194">
            <a:extLst>
              <a:ext uri="{FF2B5EF4-FFF2-40B4-BE49-F238E27FC236}">
                <a16:creationId xmlns:a16="http://schemas.microsoft.com/office/drawing/2014/main" id="{31BA5C6F-0674-7C48-9056-BD48849AA1ED}"/>
              </a:ext>
            </a:extLst>
          </p:cNvPr>
          <p:cNvGrpSpPr/>
          <p:nvPr/>
        </p:nvGrpSpPr>
        <p:grpSpPr>
          <a:xfrm>
            <a:off x="7122826" y="5295160"/>
            <a:ext cx="577810" cy="456839"/>
            <a:chOff x="967154" y="1481462"/>
            <a:chExt cx="5331069" cy="4214950"/>
          </a:xfrm>
          <a:noFill/>
        </p:grpSpPr>
        <p:cxnSp>
          <p:nvCxnSpPr>
            <p:cNvPr id="196" name="Straight Connector 195">
              <a:extLst>
                <a:ext uri="{FF2B5EF4-FFF2-40B4-BE49-F238E27FC236}">
                  <a16:creationId xmlns:a16="http://schemas.microsoft.com/office/drawing/2014/main" id="{BEC7017F-7AD2-304C-BE14-D4E66475C6DB}"/>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149C43B7-28BE-CA40-9275-5359BAF500B4}"/>
                </a:ext>
              </a:extLst>
            </p:cNvPr>
            <p:cNvSpPr/>
            <p:nvPr/>
          </p:nvSpPr>
          <p:spPr bwMode="auto">
            <a:xfrm>
              <a:off x="1286608" y="2696308"/>
              <a:ext cx="2793023" cy="3000104"/>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8" name="Rectangle 197">
              <a:extLst>
                <a:ext uri="{FF2B5EF4-FFF2-40B4-BE49-F238E27FC236}">
                  <a16:creationId xmlns:a16="http://schemas.microsoft.com/office/drawing/2014/main" id="{EF98AB08-028C-F543-B507-412E1111B133}"/>
                </a:ext>
              </a:extLst>
            </p:cNvPr>
            <p:cNvSpPr/>
            <p:nvPr/>
          </p:nvSpPr>
          <p:spPr bwMode="auto">
            <a:xfrm>
              <a:off x="2225919" y="4700954"/>
              <a:ext cx="914400" cy="995458"/>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9" name="Freeform: Shape 404">
              <a:extLst>
                <a:ext uri="{FF2B5EF4-FFF2-40B4-BE49-F238E27FC236}">
                  <a16:creationId xmlns:a16="http://schemas.microsoft.com/office/drawing/2014/main" id="{30CF6A7F-B14F-8440-9BE6-2616D465776D}"/>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0" name="Freeform: Shape 405">
              <a:extLst>
                <a:ext uri="{FF2B5EF4-FFF2-40B4-BE49-F238E27FC236}">
                  <a16:creationId xmlns:a16="http://schemas.microsoft.com/office/drawing/2014/main" id="{955D3493-950B-6647-8376-6CD561B3CAFE}"/>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71099D9F-7ED2-6541-8648-491FB43A7D14}"/>
              </a:ext>
            </a:extLst>
          </p:cNvPr>
          <p:cNvSpPr/>
          <p:nvPr/>
        </p:nvSpPr>
        <p:spPr bwMode="auto">
          <a:xfrm>
            <a:off x="4992441" y="1173859"/>
            <a:ext cx="1474194" cy="8992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24" name="Group 223">
            <a:extLst>
              <a:ext uri="{FF2B5EF4-FFF2-40B4-BE49-F238E27FC236}">
                <a16:creationId xmlns:a16="http://schemas.microsoft.com/office/drawing/2014/main" id="{F316505D-6F16-E44C-9488-23A4FE7EF7C6}"/>
              </a:ext>
            </a:extLst>
          </p:cNvPr>
          <p:cNvGrpSpPr/>
          <p:nvPr/>
        </p:nvGrpSpPr>
        <p:grpSpPr>
          <a:xfrm>
            <a:off x="5417064" y="1188264"/>
            <a:ext cx="555768" cy="555768"/>
            <a:chOff x="6064661" y="2331652"/>
            <a:chExt cx="674488" cy="674488"/>
          </a:xfrm>
        </p:grpSpPr>
        <p:grpSp>
          <p:nvGrpSpPr>
            <p:cNvPr id="225" name="Group 224">
              <a:extLst>
                <a:ext uri="{FF2B5EF4-FFF2-40B4-BE49-F238E27FC236}">
                  <a16:creationId xmlns:a16="http://schemas.microsoft.com/office/drawing/2014/main" id="{9EB5162E-3CF7-2E41-A757-63A916103FFC}"/>
                </a:ext>
              </a:extLst>
            </p:cNvPr>
            <p:cNvGrpSpPr/>
            <p:nvPr/>
          </p:nvGrpSpPr>
          <p:grpSpPr>
            <a:xfrm>
              <a:off x="6064661" y="2331652"/>
              <a:ext cx="674488" cy="674488"/>
              <a:chOff x="6064661" y="2331652"/>
              <a:chExt cx="674488" cy="674488"/>
            </a:xfrm>
          </p:grpSpPr>
          <p:sp>
            <p:nvSpPr>
              <p:cNvPr id="227" name="Oval 226">
                <a:extLst>
                  <a:ext uri="{FF2B5EF4-FFF2-40B4-BE49-F238E27FC236}">
                    <a16:creationId xmlns:a16="http://schemas.microsoft.com/office/drawing/2014/main" id="{1308D21E-DFB2-404E-B765-286424858CCB}"/>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8" name="Oval 227">
                <a:extLst>
                  <a:ext uri="{FF2B5EF4-FFF2-40B4-BE49-F238E27FC236}">
                    <a16:creationId xmlns:a16="http://schemas.microsoft.com/office/drawing/2014/main" id="{90A188FC-44AC-4645-A65B-0637B8C096B3}"/>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Oval 228">
                <a:extLst>
                  <a:ext uri="{FF2B5EF4-FFF2-40B4-BE49-F238E27FC236}">
                    <a16:creationId xmlns:a16="http://schemas.microsoft.com/office/drawing/2014/main" id="{BA6C7214-66BB-414A-895A-E7FEA722AEB2}"/>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26" name="Oval 225">
              <a:extLst>
                <a:ext uri="{FF2B5EF4-FFF2-40B4-BE49-F238E27FC236}">
                  <a16:creationId xmlns:a16="http://schemas.microsoft.com/office/drawing/2014/main" id="{DEB97B26-EFED-2E40-A7AE-076E16A751C0}"/>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useBgFill="1">
        <p:nvSpPr>
          <p:cNvPr id="239" name="Freeform 238">
            <a:extLst>
              <a:ext uri="{FF2B5EF4-FFF2-40B4-BE49-F238E27FC236}">
                <a16:creationId xmlns:a16="http://schemas.microsoft.com/office/drawing/2014/main" id="{BF84D008-0197-DB4B-A0C2-9548A308D674}"/>
              </a:ext>
            </a:extLst>
          </p:cNvPr>
          <p:cNvSpPr/>
          <p:nvPr/>
        </p:nvSpPr>
        <p:spPr bwMode="auto">
          <a:xfrm rot="19841501" flipH="1">
            <a:off x="4172713" y="2063812"/>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useBgFill="1">
        <p:nvSpPr>
          <p:cNvPr id="240" name="Freeform 239">
            <a:extLst>
              <a:ext uri="{FF2B5EF4-FFF2-40B4-BE49-F238E27FC236}">
                <a16:creationId xmlns:a16="http://schemas.microsoft.com/office/drawing/2014/main" id="{0EA015D6-8970-F442-96D2-12A12E0331D4}"/>
              </a:ext>
            </a:extLst>
          </p:cNvPr>
          <p:cNvSpPr/>
          <p:nvPr/>
        </p:nvSpPr>
        <p:spPr bwMode="auto">
          <a:xfrm rot="1583341" flipH="1">
            <a:off x="7101775" y="2078287"/>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useBgFill="1">
        <p:nvSpPr>
          <p:cNvPr id="241" name="Freeform 240">
            <a:extLst>
              <a:ext uri="{FF2B5EF4-FFF2-40B4-BE49-F238E27FC236}">
                <a16:creationId xmlns:a16="http://schemas.microsoft.com/office/drawing/2014/main" id="{6B0D99FF-B2E7-624A-B45A-9634031CA932}"/>
              </a:ext>
            </a:extLst>
          </p:cNvPr>
          <p:cNvSpPr/>
          <p:nvPr/>
        </p:nvSpPr>
        <p:spPr bwMode="auto">
          <a:xfrm rot="6586313" flipH="1">
            <a:off x="7855111" y="4441758"/>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useBgFill="1">
        <p:nvSpPr>
          <p:cNvPr id="242" name="Freeform 241">
            <a:extLst>
              <a:ext uri="{FF2B5EF4-FFF2-40B4-BE49-F238E27FC236}">
                <a16:creationId xmlns:a16="http://schemas.microsoft.com/office/drawing/2014/main" id="{F4F68F41-8CEF-A649-9EA5-926EC4FBDD9F}"/>
              </a:ext>
            </a:extLst>
          </p:cNvPr>
          <p:cNvSpPr/>
          <p:nvPr/>
        </p:nvSpPr>
        <p:spPr bwMode="auto">
          <a:xfrm rot="10800000" flipH="1">
            <a:off x="5665013" y="6117408"/>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useBgFill="1">
        <p:nvSpPr>
          <p:cNvPr id="243" name="Freeform 242">
            <a:extLst>
              <a:ext uri="{FF2B5EF4-FFF2-40B4-BE49-F238E27FC236}">
                <a16:creationId xmlns:a16="http://schemas.microsoft.com/office/drawing/2014/main" id="{0ADB20F3-7508-1E48-AF72-636595DAC877}"/>
              </a:ext>
            </a:extLst>
          </p:cNvPr>
          <p:cNvSpPr/>
          <p:nvPr/>
        </p:nvSpPr>
        <p:spPr bwMode="auto">
          <a:xfrm rot="13939501" flipH="1">
            <a:off x="3594852" y="4827904"/>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grpSp>
        <p:nvGrpSpPr>
          <p:cNvPr id="105" name="Group 104">
            <a:extLst>
              <a:ext uri="{FF2B5EF4-FFF2-40B4-BE49-F238E27FC236}">
                <a16:creationId xmlns:a16="http://schemas.microsoft.com/office/drawing/2014/main" id="{D66D741F-9E32-4325-80E2-0E237C1A40B6}"/>
              </a:ext>
            </a:extLst>
          </p:cNvPr>
          <p:cNvGrpSpPr/>
          <p:nvPr/>
        </p:nvGrpSpPr>
        <p:grpSpPr>
          <a:xfrm rot="1758133">
            <a:off x="4929275" y="1014935"/>
            <a:ext cx="1545534" cy="1526999"/>
            <a:chOff x="8588574" y="428487"/>
            <a:chExt cx="1780248" cy="1758899"/>
          </a:xfrm>
        </p:grpSpPr>
        <p:sp>
          <p:nvSpPr>
            <p:cNvPr id="106" name="Oval 105">
              <a:extLst>
                <a:ext uri="{FF2B5EF4-FFF2-40B4-BE49-F238E27FC236}">
                  <a16:creationId xmlns:a16="http://schemas.microsoft.com/office/drawing/2014/main" id="{45353630-40F6-4E37-AD43-550A263DCFD9}"/>
                </a:ext>
              </a:extLst>
            </p:cNvPr>
            <p:cNvSpPr/>
            <p:nvPr/>
          </p:nvSpPr>
          <p:spPr bwMode="auto">
            <a:xfrm>
              <a:off x="8671754" y="459948"/>
              <a:ext cx="1626863" cy="1626863"/>
            </a:xfrm>
            <a:prstGeom prst="ellipse">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65" dirty="0" err="1">
                <a:solidFill>
                  <a:prstClr val="white"/>
                </a:solidFill>
                <a:latin typeface="Segoe UI"/>
              </a:endParaRPr>
            </a:p>
          </p:txBody>
        </p:sp>
        <p:sp>
          <p:nvSpPr>
            <p:cNvPr id="107" name="Rectangle 106">
              <a:extLst>
                <a:ext uri="{FF2B5EF4-FFF2-40B4-BE49-F238E27FC236}">
                  <a16:creationId xmlns:a16="http://schemas.microsoft.com/office/drawing/2014/main" id="{4605EE45-72F0-410F-96CC-92D0209F2B13}"/>
                </a:ext>
              </a:extLst>
            </p:cNvPr>
            <p:cNvSpPr/>
            <p:nvPr/>
          </p:nvSpPr>
          <p:spPr bwMode="auto">
            <a:xfrm>
              <a:off x="9715808" y="428487"/>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a16="http://schemas.microsoft.com/office/drawing/2014/main" id="{07EA252C-F2D3-448B-8D0C-6D5A39BD1C4C}"/>
                </a:ext>
              </a:extLst>
            </p:cNvPr>
            <p:cNvSpPr/>
            <p:nvPr/>
          </p:nvSpPr>
          <p:spPr bwMode="auto">
            <a:xfrm>
              <a:off x="8588574" y="935160"/>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86E866F2-F256-47FD-B1F0-8B9848D87388}"/>
                </a:ext>
              </a:extLst>
            </p:cNvPr>
            <p:cNvSpPr/>
            <p:nvPr/>
          </p:nvSpPr>
          <p:spPr bwMode="auto">
            <a:xfrm>
              <a:off x="9156857" y="1957996"/>
              <a:ext cx="203200" cy="2293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A7E64E60-949F-41B3-8BF1-9993B12A97D3}"/>
                </a:ext>
              </a:extLst>
            </p:cNvPr>
            <p:cNvSpPr/>
            <p:nvPr/>
          </p:nvSpPr>
          <p:spPr bwMode="auto">
            <a:xfrm>
              <a:off x="10165622" y="1425236"/>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111" name="Freeform 238">
              <a:extLst>
                <a:ext uri="{FF2B5EF4-FFF2-40B4-BE49-F238E27FC236}">
                  <a16:creationId xmlns:a16="http://schemas.microsoft.com/office/drawing/2014/main" id="{48EFFA72-4B3A-4E85-B30B-D686A510C2A6}"/>
                </a:ext>
              </a:extLst>
            </p:cNvPr>
            <p:cNvSpPr/>
            <p:nvPr/>
          </p:nvSpPr>
          <p:spPr bwMode="auto">
            <a:xfrm rot="951750" flipH="1">
              <a:off x="9787594" y="434273"/>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useBgFill="1">
          <p:nvSpPr>
            <p:cNvPr id="112" name="Freeform 238">
              <a:extLst>
                <a:ext uri="{FF2B5EF4-FFF2-40B4-BE49-F238E27FC236}">
                  <a16:creationId xmlns:a16="http://schemas.microsoft.com/office/drawing/2014/main" id="{418A59EC-FF1D-46DA-AEE6-5EFE24995F91}"/>
                </a:ext>
              </a:extLst>
            </p:cNvPr>
            <p:cNvSpPr/>
            <p:nvPr/>
          </p:nvSpPr>
          <p:spPr bwMode="auto">
            <a:xfrm rot="12271368" flipH="1">
              <a:off x="9210188" y="1956381"/>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useBgFill="1">
          <p:nvSpPr>
            <p:cNvPr id="113" name="Freeform 238">
              <a:extLst>
                <a:ext uri="{FF2B5EF4-FFF2-40B4-BE49-F238E27FC236}">
                  <a16:creationId xmlns:a16="http://schemas.microsoft.com/office/drawing/2014/main" id="{235452A9-F16F-45AF-95DE-AB6479BF394E}"/>
                </a:ext>
              </a:extLst>
            </p:cNvPr>
            <p:cNvSpPr/>
            <p:nvPr/>
          </p:nvSpPr>
          <p:spPr bwMode="auto">
            <a:xfrm rot="6703119" flipH="1">
              <a:off x="10232242" y="1446507"/>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sp useBgFill="1">
          <p:nvSpPr>
            <p:cNvPr id="114" name="Freeform 238">
              <a:extLst>
                <a:ext uri="{FF2B5EF4-FFF2-40B4-BE49-F238E27FC236}">
                  <a16:creationId xmlns:a16="http://schemas.microsoft.com/office/drawing/2014/main" id="{260BAC64-88C5-4C33-AFE5-308445E49DE1}"/>
                </a:ext>
              </a:extLst>
            </p:cNvPr>
            <p:cNvSpPr/>
            <p:nvPr/>
          </p:nvSpPr>
          <p:spPr bwMode="auto">
            <a:xfrm rot="17572891" flipH="1">
              <a:off x="8689051" y="934765"/>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65">
                <a:solidFill>
                  <a:prstClr val="white"/>
                </a:solidFill>
                <a:latin typeface="Segoe UI"/>
              </a:endParaRPr>
            </a:p>
          </p:txBody>
        </p:sp>
      </p:grpSp>
      <p:sp>
        <p:nvSpPr>
          <p:cNvPr id="136" name="TextBox 135">
            <a:extLst>
              <a:ext uri="{FF2B5EF4-FFF2-40B4-BE49-F238E27FC236}">
                <a16:creationId xmlns:a16="http://schemas.microsoft.com/office/drawing/2014/main" id="{21C7EB02-38D6-F449-B54A-AA4153E5EEE8}"/>
              </a:ext>
            </a:extLst>
          </p:cNvPr>
          <p:cNvSpPr txBox="1"/>
          <p:nvPr/>
        </p:nvSpPr>
        <p:spPr>
          <a:xfrm>
            <a:off x="5138816" y="1801886"/>
            <a:ext cx="1148523"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dirty="0">
                <a:solidFill>
                  <a:prstClr val="black"/>
                </a:solidFill>
                <a:latin typeface="Segoe UI"/>
              </a:rPr>
              <a:t>Train &amp; </a:t>
            </a:r>
            <a:br>
              <a:rPr lang="en-US" sz="1371" dirty="0">
                <a:solidFill>
                  <a:prstClr val="black"/>
                </a:solidFill>
                <a:latin typeface="Segoe UI"/>
              </a:rPr>
            </a:br>
            <a:r>
              <a:rPr lang="en-US" sz="1371" dirty="0">
                <a:solidFill>
                  <a:prstClr val="black"/>
                </a:solidFill>
                <a:latin typeface="Segoe UI"/>
              </a:rPr>
              <a:t>Test Model</a:t>
            </a:r>
          </a:p>
        </p:txBody>
      </p:sp>
    </p:spTree>
    <p:extLst>
      <p:ext uri="{BB962C8B-B14F-4D97-AF65-F5344CB8AC3E}">
        <p14:creationId xmlns:p14="http://schemas.microsoft.com/office/powerpoint/2010/main" val="2648310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1000"/>
                                        <p:tgtEl>
                                          <p:spTgt spid="2"/>
                                        </p:tgtEl>
                                      </p:cBhvr>
                                    </p:animEffect>
                                  </p:childTnLst>
                                </p:cTn>
                              </p:par>
                              <p:par>
                                <p:cTn id="8" presetID="10" presetClass="emph" presetSubtype="0" repeatCount="3000" fill="hold" grpId="0" nodeType="withEffect">
                                  <p:stCondLst>
                                    <p:cond delay="0"/>
                                  </p:stCondLst>
                                  <p:childTnLst>
                                    <p:anim calcmode="discrete" valueType="str">
                                      <p:cBhvr override="childStyle">
                                        <p:cTn id="9" dur="2500" fill="hold"/>
                                        <p:tgtEl>
                                          <p:spTgt spid="13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0" presetID="10" presetClass="emph" presetSubtype="0" repeatCount="3000" fill="hold" grpId="0" nodeType="withEffect">
                                  <p:stCondLst>
                                    <p:cond delay="500"/>
                                  </p:stCondLst>
                                  <p:childTnLst>
                                    <p:anim calcmode="discrete" valueType="str">
                                      <p:cBhvr override="childStyle">
                                        <p:cTn id="11" dur="2500" fill="hold"/>
                                        <p:tgtEl>
                                          <p:spTgt spid="135"/>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2" presetID="10" presetClass="emph" presetSubtype="0" repeatCount="3000" fill="hold" grpId="0" nodeType="withEffect">
                                  <p:stCondLst>
                                    <p:cond delay="1000"/>
                                  </p:stCondLst>
                                  <p:childTnLst>
                                    <p:anim calcmode="discrete" valueType="str">
                                      <p:cBhvr override="childStyle">
                                        <p:cTn id="13" dur="2500" fill="hold"/>
                                        <p:tgtEl>
                                          <p:spTgt spid="14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4" presetID="10" presetClass="emph" presetSubtype="0" repeatCount="3000" fill="hold" grpId="0" nodeType="withEffect">
                                  <p:stCondLst>
                                    <p:cond delay="1500"/>
                                  </p:stCondLst>
                                  <p:childTnLst>
                                    <p:anim calcmode="discrete" valueType="str">
                                      <p:cBhvr override="childStyle">
                                        <p:cTn id="15" dur="2500" fill="hold"/>
                                        <p:tgtEl>
                                          <p:spTgt spid="13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6" presetID="10" presetClass="emph" presetSubtype="0" repeatCount="3000" fill="hold" grpId="0" nodeType="withEffect">
                                  <p:stCondLst>
                                    <p:cond delay="2000"/>
                                  </p:stCondLst>
                                  <p:childTnLst>
                                    <p:anim calcmode="discrete" valueType="str">
                                      <p:cBhvr override="childStyle">
                                        <p:cTn id="17" dur="2500" fill="hold"/>
                                        <p:tgtEl>
                                          <p:spTgt spid="141"/>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8" presetID="8" presetClass="emph" presetSubtype="0" decel="14706" fill="hold" grpId="1" nodeType="withEffect">
                                  <p:stCondLst>
                                    <p:cond delay="1000"/>
                                  </p:stCondLst>
                                  <p:childTnLst>
                                    <p:animRot by="21600000">
                                      <p:cBhvr>
                                        <p:cTn id="19" dur="8500" fill="hold"/>
                                        <p:tgtEl>
                                          <p:spTgt spid="2"/>
                                        </p:tgtEl>
                                        <p:attrNameLst>
                                          <p:attrName>r</p:attrName>
                                        </p:attrNameLst>
                                      </p:cBhvr>
                                    </p:animRot>
                                  </p:childTnLst>
                                </p:cTn>
                              </p:par>
                              <p:par>
                                <p:cTn id="20" presetID="63" presetClass="path" presetSubtype="0" accel="11765" decel="17647" fill="hold" grpId="0" nodeType="withEffect">
                                  <p:stCondLst>
                                    <p:cond delay="0"/>
                                  </p:stCondLst>
                                  <p:childTnLst>
                                    <p:animMotion origin="layout" path="M 4.375E-6 -4.44444E-6 L 1.2375 -4.44444E-6 " pathEditMode="relative" rAng="0" ptsTypes="AA">
                                      <p:cBhvr>
                                        <p:cTn id="21" dur="9500" fill="hold"/>
                                        <p:tgtEl>
                                          <p:spTgt spid="5"/>
                                        </p:tgtEl>
                                        <p:attrNameLst>
                                          <p:attrName>ppt_x</p:attrName>
                                          <p:attrName>ppt_y</p:attrName>
                                        </p:attrNameLst>
                                      </p:cBhvr>
                                      <p:rCtr x="61875" y="0"/>
                                    </p:animMotion>
                                  </p:childTnLst>
                                </p:cTn>
                              </p:par>
                              <p:par>
                                <p:cTn id="22" presetID="21" presetClass="entr" presetSubtype="8" fill="hold" nodeType="withEffect">
                                  <p:stCondLst>
                                    <p:cond delay="500"/>
                                  </p:stCondLst>
                                  <p:childTnLst>
                                    <p:set>
                                      <p:cBhvr>
                                        <p:cTn id="23" dur="1" fill="hold">
                                          <p:stCondLst>
                                            <p:cond delay="0"/>
                                          </p:stCondLst>
                                        </p:cTn>
                                        <p:tgtEl>
                                          <p:spTgt spid="105"/>
                                        </p:tgtEl>
                                        <p:attrNameLst>
                                          <p:attrName>style.visibility</p:attrName>
                                        </p:attrNameLst>
                                      </p:cBhvr>
                                      <p:to>
                                        <p:strVal val="visible"/>
                                      </p:to>
                                    </p:set>
                                    <p:animEffect transition="in" filter="wheel(8)">
                                      <p:cBhvr>
                                        <p:cTn id="24" dur="1000"/>
                                        <p:tgtEl>
                                          <p:spTgt spid="105"/>
                                        </p:tgtEl>
                                      </p:cBhvr>
                                    </p:animEffect>
                                  </p:childTnLst>
                                </p:cTn>
                              </p:par>
                              <p:par>
                                <p:cTn id="25" presetID="8" presetClass="emph" presetSubtype="0" decel="14706" fill="hold" nodeType="withEffect">
                                  <p:stCondLst>
                                    <p:cond delay="500"/>
                                  </p:stCondLst>
                                  <p:childTnLst>
                                    <p:animRot by="21600000">
                                      <p:cBhvr>
                                        <p:cTn id="26" dur="8500" fill="hold"/>
                                        <p:tgtEl>
                                          <p:spTgt spid="10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P spid="135" grpId="0"/>
      <p:bldP spid="137" grpId="0"/>
      <p:bldP spid="141" grpId="0"/>
      <p:bldP spid="142" grpId="0"/>
      <p:bldP spid="13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54D31BD3-BB62-4F0D-8DAF-7835383F56F3}"/>
              </a:ext>
            </a:extLst>
          </p:cNvPr>
          <p:cNvSpPr/>
          <p:nvPr/>
        </p:nvSpPr>
        <p:spPr bwMode="auto">
          <a:xfrm>
            <a:off x="2900719" y="1489542"/>
            <a:ext cx="6475899" cy="4982463"/>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EEDD1F22-5953-46D8-8D95-BE68DAA80DC4}"/>
              </a:ext>
            </a:extLst>
          </p:cNvPr>
          <p:cNvSpPr>
            <a:spLocks noGrp="1"/>
          </p:cNvSpPr>
          <p:nvPr>
            <p:ph type="title"/>
          </p:nvPr>
        </p:nvSpPr>
        <p:spPr/>
        <p:txBody>
          <a:bodyPr/>
          <a:lstStyle/>
          <a:p>
            <a:r>
              <a:rPr lang="en-US" dirty="0"/>
              <a:t>Model management in Azure Machine Learning </a:t>
            </a:r>
          </a:p>
        </p:txBody>
      </p:sp>
      <p:grpSp>
        <p:nvGrpSpPr>
          <p:cNvPr id="2" name="Group 1">
            <a:extLst>
              <a:ext uri="{FF2B5EF4-FFF2-40B4-BE49-F238E27FC236}">
                <a16:creationId xmlns:a16="http://schemas.microsoft.com/office/drawing/2014/main" id="{5C05E201-78F0-2043-AB50-4C9995D08AEA}"/>
              </a:ext>
            </a:extLst>
          </p:cNvPr>
          <p:cNvGrpSpPr/>
          <p:nvPr/>
        </p:nvGrpSpPr>
        <p:grpSpPr>
          <a:xfrm>
            <a:off x="4744878" y="1633334"/>
            <a:ext cx="2652724" cy="1000792"/>
            <a:chOff x="4840022" y="1665589"/>
            <a:chExt cx="2705917" cy="1020860"/>
          </a:xfrm>
        </p:grpSpPr>
        <p:sp>
          <p:nvSpPr>
            <p:cNvPr id="100" name="Oval 99">
              <a:extLst>
                <a:ext uri="{FF2B5EF4-FFF2-40B4-BE49-F238E27FC236}">
                  <a16:creationId xmlns:a16="http://schemas.microsoft.com/office/drawing/2014/main" id="{C4989E93-80AB-694A-935B-C85C9185F43D}"/>
                </a:ext>
              </a:extLst>
            </p:cNvPr>
            <p:cNvSpPr/>
            <p:nvPr/>
          </p:nvSpPr>
          <p:spPr bwMode="auto">
            <a:xfrm>
              <a:off x="5734594" y="1962091"/>
              <a:ext cx="923409" cy="7243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5" name="Rectangle 74">
              <a:extLst>
                <a:ext uri="{FF2B5EF4-FFF2-40B4-BE49-F238E27FC236}">
                  <a16:creationId xmlns:a16="http://schemas.microsoft.com/office/drawing/2014/main" id="{1B7C165C-C301-4E43-AD15-003E2D075DD4}"/>
                </a:ext>
              </a:extLst>
            </p:cNvPr>
            <p:cNvSpPr/>
            <p:nvPr/>
          </p:nvSpPr>
          <p:spPr>
            <a:xfrm>
              <a:off x="4840022" y="1665589"/>
              <a:ext cx="2705917" cy="276999"/>
            </a:xfrm>
            <a:prstGeom prst="rect">
              <a:avLst/>
            </a:prstGeom>
          </p:spPr>
          <p:txBody>
            <a:bodyPr wrap="square">
              <a:spAutoFit/>
            </a:bodyPr>
            <a:lstStyle/>
            <a:p>
              <a:pPr algn="ctr">
                <a:spcAft>
                  <a:spcPts val="196"/>
                </a:spcAft>
              </a:pPr>
              <a:r>
                <a:rPr lang="en-US" altLang="en-US" sz="1176"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Create/retrain model</a:t>
              </a:r>
              <a:endParaRPr lang="en-US" sz="1176" dirty="0">
                <a:latin typeface="Segoe UI" panose="020B0502040204020203" pitchFamily="34" charset="0"/>
                <a:cs typeface="Segoe UI" panose="020B0502040204020203" pitchFamily="34" charset="0"/>
              </a:endParaRPr>
            </a:p>
          </p:txBody>
        </p:sp>
        <p:grpSp>
          <p:nvGrpSpPr>
            <p:cNvPr id="84" name="Group 83">
              <a:extLst>
                <a:ext uri="{FF2B5EF4-FFF2-40B4-BE49-F238E27FC236}">
                  <a16:creationId xmlns:a16="http://schemas.microsoft.com/office/drawing/2014/main" id="{CC7E8C1F-1C07-894F-9D4A-E68BC574769B}"/>
                </a:ext>
              </a:extLst>
            </p:cNvPr>
            <p:cNvGrpSpPr/>
            <p:nvPr/>
          </p:nvGrpSpPr>
          <p:grpSpPr>
            <a:xfrm>
              <a:off x="5908348" y="2012862"/>
              <a:ext cx="569267" cy="548196"/>
              <a:chOff x="8604015" y="4747099"/>
              <a:chExt cx="1221773" cy="1176550"/>
            </a:xfrm>
          </p:grpSpPr>
          <p:grpSp>
            <p:nvGrpSpPr>
              <p:cNvPr id="85" name="Group 84">
                <a:extLst>
                  <a:ext uri="{FF2B5EF4-FFF2-40B4-BE49-F238E27FC236}">
                    <a16:creationId xmlns:a16="http://schemas.microsoft.com/office/drawing/2014/main" id="{A1E8E782-AB7C-BA41-B174-D84663035D1C}"/>
                  </a:ext>
                </a:extLst>
              </p:cNvPr>
              <p:cNvGrpSpPr/>
              <p:nvPr/>
            </p:nvGrpSpPr>
            <p:grpSpPr>
              <a:xfrm>
                <a:off x="9214901" y="4915118"/>
                <a:ext cx="610887" cy="672077"/>
                <a:chOff x="6053699" y="2879832"/>
                <a:chExt cx="279256" cy="307228"/>
              </a:xfrm>
            </p:grpSpPr>
            <p:sp>
              <p:nvSpPr>
                <p:cNvPr id="96" name="Freeform: Shape 843">
                  <a:extLst>
                    <a:ext uri="{FF2B5EF4-FFF2-40B4-BE49-F238E27FC236}">
                      <a16:creationId xmlns:a16="http://schemas.microsoft.com/office/drawing/2014/main" id="{68DDB9B0-849C-584D-BA45-5D0801C7302C}"/>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7" name="Straight Connector 96">
                  <a:extLst>
                    <a:ext uri="{FF2B5EF4-FFF2-40B4-BE49-F238E27FC236}">
                      <a16:creationId xmlns:a16="http://schemas.microsoft.com/office/drawing/2014/main" id="{EB7F09AD-B9B0-7140-B4E2-1A82D2DBBFCC}"/>
                    </a:ext>
                  </a:extLst>
                </p:cNvPr>
                <p:cNvCxnSpPr>
                  <a:cxnSpLocks/>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C4C95D7-BB1A-0944-87D2-3C403B840472}"/>
                    </a:ext>
                  </a:extLst>
                </p:cNvPr>
                <p:cNvCxnSpPr>
                  <a:cxnSpLocks/>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13AC115-E19E-A042-9C1B-BFA197463150}"/>
                    </a:ext>
                  </a:extLst>
                </p:cNvPr>
                <p:cNvCxnSpPr>
                  <a:cxnSpLocks/>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1FF5B42E-3430-C446-B9C9-538E22F9C79F}"/>
                  </a:ext>
                </a:extLst>
              </p:cNvPr>
              <p:cNvGrpSpPr/>
              <p:nvPr/>
            </p:nvGrpSpPr>
            <p:grpSpPr>
              <a:xfrm>
                <a:off x="8604015" y="5251572"/>
                <a:ext cx="610887" cy="672077"/>
                <a:chOff x="6053699" y="2879832"/>
                <a:chExt cx="279256" cy="307228"/>
              </a:xfrm>
            </p:grpSpPr>
            <p:sp>
              <p:nvSpPr>
                <p:cNvPr id="92" name="Freeform: Shape 843">
                  <a:extLst>
                    <a:ext uri="{FF2B5EF4-FFF2-40B4-BE49-F238E27FC236}">
                      <a16:creationId xmlns:a16="http://schemas.microsoft.com/office/drawing/2014/main" id="{DE89988C-FCDD-E141-8512-92F1F0FA8FB6}"/>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02B8B972-5158-B143-80A3-69D8B8AF2F5E}"/>
                    </a:ext>
                  </a:extLst>
                </p:cNvPr>
                <p:cNvCxnSpPr>
                  <a:cxnSpLocks/>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DCA494-D80B-2A44-BD59-94E5C352FE45}"/>
                    </a:ext>
                  </a:extLst>
                </p:cNvPr>
                <p:cNvCxnSpPr>
                  <a:cxnSpLocks/>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C824365-4D3B-CD47-95DC-B21C7BF4A2D4}"/>
                    </a:ext>
                  </a:extLst>
                </p:cNvPr>
                <p:cNvCxnSpPr>
                  <a:cxnSpLocks/>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843D2561-AD79-8E48-BF8C-C5431837233D}"/>
                  </a:ext>
                </a:extLst>
              </p:cNvPr>
              <p:cNvGrpSpPr/>
              <p:nvPr/>
            </p:nvGrpSpPr>
            <p:grpSpPr>
              <a:xfrm>
                <a:off x="8909458" y="4747099"/>
                <a:ext cx="610887" cy="672077"/>
                <a:chOff x="6053699" y="2879832"/>
                <a:chExt cx="279256" cy="307228"/>
              </a:xfrm>
              <a:solidFill>
                <a:schemeClr val="bg1"/>
              </a:solidFill>
            </p:grpSpPr>
            <p:sp>
              <p:nvSpPr>
                <p:cNvPr id="88" name="Freeform: Shape 843">
                  <a:extLst>
                    <a:ext uri="{FF2B5EF4-FFF2-40B4-BE49-F238E27FC236}">
                      <a16:creationId xmlns:a16="http://schemas.microsoft.com/office/drawing/2014/main" id="{65A5CB79-9CFD-6249-8B97-E6D7E6483E5F}"/>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9" name="Straight Connector 88">
                  <a:extLst>
                    <a:ext uri="{FF2B5EF4-FFF2-40B4-BE49-F238E27FC236}">
                      <a16:creationId xmlns:a16="http://schemas.microsoft.com/office/drawing/2014/main" id="{5E0D3E29-9721-0240-A20D-6CCEB2669726}"/>
                    </a:ext>
                  </a:extLst>
                </p:cNvPr>
                <p:cNvCxnSpPr>
                  <a:cxnSpLocks/>
                </p:cNvCxnSpPr>
                <p:nvPr/>
              </p:nvCxnSpPr>
              <p:spPr>
                <a:xfrm>
                  <a:off x="6053699" y="2956449"/>
                  <a:ext cx="139628" cy="76997"/>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713337F-1F20-D14B-9723-E56E6963C63A}"/>
                    </a:ext>
                  </a:extLst>
                </p:cNvPr>
                <p:cNvCxnSpPr>
                  <a:cxnSpLocks/>
                </p:cNvCxnSpPr>
                <p:nvPr/>
              </p:nvCxnSpPr>
              <p:spPr>
                <a:xfrm flipV="1">
                  <a:off x="6193327" y="2956449"/>
                  <a:ext cx="139628" cy="76997"/>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EEE3E36-6E26-A24A-94DA-F85044D8B498}"/>
                    </a:ext>
                  </a:extLst>
                </p:cNvPr>
                <p:cNvCxnSpPr>
                  <a:cxnSpLocks/>
                </p:cNvCxnSpPr>
                <p:nvPr/>
              </p:nvCxnSpPr>
              <p:spPr>
                <a:xfrm flipV="1">
                  <a:off x="6193327" y="3033446"/>
                  <a:ext cx="0" cy="153614"/>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4" name="Group 3">
            <a:extLst>
              <a:ext uri="{FF2B5EF4-FFF2-40B4-BE49-F238E27FC236}">
                <a16:creationId xmlns:a16="http://schemas.microsoft.com/office/drawing/2014/main" id="{D5310C38-DA0D-614E-9795-9C16348D6506}"/>
              </a:ext>
            </a:extLst>
          </p:cNvPr>
          <p:cNvGrpSpPr/>
          <p:nvPr/>
        </p:nvGrpSpPr>
        <p:grpSpPr>
          <a:xfrm>
            <a:off x="7369476" y="4443568"/>
            <a:ext cx="1860380" cy="811834"/>
            <a:chOff x="7517249" y="4532174"/>
            <a:chExt cx="1897684" cy="828113"/>
          </a:xfrm>
        </p:grpSpPr>
        <p:sp>
          <p:nvSpPr>
            <p:cNvPr id="77" name="Rectangle 76">
              <a:extLst>
                <a:ext uri="{FF2B5EF4-FFF2-40B4-BE49-F238E27FC236}">
                  <a16:creationId xmlns:a16="http://schemas.microsoft.com/office/drawing/2014/main" id="{BD788131-D59F-964D-A903-EE1E73CBDB40}"/>
                </a:ext>
              </a:extLst>
            </p:cNvPr>
            <p:cNvSpPr/>
            <p:nvPr/>
          </p:nvSpPr>
          <p:spPr>
            <a:xfrm>
              <a:off x="8133543" y="4654964"/>
              <a:ext cx="1281390" cy="646331"/>
            </a:xfrm>
            <a:prstGeom prst="rect">
              <a:avLst/>
            </a:prstGeom>
          </p:spPr>
          <p:txBody>
            <a:bodyPr wrap="square">
              <a:spAutoFit/>
            </a:bodyPr>
            <a:lstStyle/>
            <a:p>
              <a:pPr algn="ctr">
                <a:spcAft>
                  <a:spcPts val="196"/>
                </a:spcAft>
              </a:pPr>
              <a:r>
                <a:rPr lang="en-US" altLang="en-US" sz="1176"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Create scoring files and dependencies</a:t>
              </a:r>
              <a:endParaRPr lang="en-US" sz="1176" dirty="0">
                <a:latin typeface="Segoe UI" panose="020B0502040204020203" pitchFamily="34" charset="0"/>
                <a:cs typeface="Segoe UI" panose="020B0502040204020203" pitchFamily="34" charset="0"/>
              </a:endParaRPr>
            </a:p>
          </p:txBody>
        </p:sp>
        <p:sp>
          <p:nvSpPr>
            <p:cNvPr id="106" name="Oval 105">
              <a:extLst>
                <a:ext uri="{FF2B5EF4-FFF2-40B4-BE49-F238E27FC236}">
                  <a16:creationId xmlns:a16="http://schemas.microsoft.com/office/drawing/2014/main" id="{EB368205-847F-9444-9F7B-CABCCF8E66B0}"/>
                </a:ext>
              </a:extLst>
            </p:cNvPr>
            <p:cNvSpPr/>
            <p:nvPr/>
          </p:nvSpPr>
          <p:spPr bwMode="auto">
            <a:xfrm>
              <a:off x="7517249" y="4532174"/>
              <a:ext cx="724358" cy="82811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07" name="Group 106">
              <a:extLst>
                <a:ext uri="{FF2B5EF4-FFF2-40B4-BE49-F238E27FC236}">
                  <a16:creationId xmlns:a16="http://schemas.microsoft.com/office/drawing/2014/main" id="{DB5F8891-5C38-8340-8C6F-B57D125EE569}"/>
                </a:ext>
              </a:extLst>
            </p:cNvPr>
            <p:cNvGrpSpPr/>
            <p:nvPr/>
          </p:nvGrpSpPr>
          <p:grpSpPr>
            <a:xfrm>
              <a:off x="7539341" y="4723887"/>
              <a:ext cx="558505" cy="314757"/>
              <a:chOff x="831850" y="2057400"/>
              <a:chExt cx="923925" cy="520700"/>
            </a:xfrm>
          </p:grpSpPr>
          <p:sp>
            <p:nvSpPr>
              <p:cNvPr id="108" name="Freeform 107">
                <a:extLst>
                  <a:ext uri="{FF2B5EF4-FFF2-40B4-BE49-F238E27FC236}">
                    <a16:creationId xmlns:a16="http://schemas.microsoft.com/office/drawing/2014/main" id="{AA30E7D5-C977-584C-9FB8-BF0EA0BC07F6}"/>
                  </a:ext>
                </a:extLst>
              </p:cNvPr>
              <p:cNvSpPr/>
              <p:nvPr/>
            </p:nvSpPr>
            <p:spPr bwMode="auto">
              <a:xfrm>
                <a:off x="831850" y="2181225"/>
                <a:ext cx="250825" cy="269875"/>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09" name="Freeform 108">
                <a:extLst>
                  <a:ext uri="{FF2B5EF4-FFF2-40B4-BE49-F238E27FC236}">
                    <a16:creationId xmlns:a16="http://schemas.microsoft.com/office/drawing/2014/main" id="{F1717919-8DB5-7749-95D2-DAF351F861CB}"/>
                  </a:ext>
                </a:extLst>
              </p:cNvPr>
              <p:cNvSpPr/>
              <p:nvPr/>
            </p:nvSpPr>
            <p:spPr bwMode="auto">
              <a:xfrm flipH="1">
                <a:off x="1504950" y="2181225"/>
                <a:ext cx="250825" cy="269875"/>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cxnSp>
            <p:nvCxnSpPr>
              <p:cNvPr id="110" name="Straight Connector 109">
                <a:extLst>
                  <a:ext uri="{FF2B5EF4-FFF2-40B4-BE49-F238E27FC236}">
                    <a16:creationId xmlns:a16="http://schemas.microsoft.com/office/drawing/2014/main" id="{CEEF7E34-28E5-0846-ACF2-EF8EC421A1DD}"/>
                  </a:ext>
                </a:extLst>
              </p:cNvPr>
              <p:cNvCxnSpPr/>
              <p:nvPr/>
            </p:nvCxnSpPr>
            <p:spPr>
              <a:xfrm flipH="1">
                <a:off x="1181100" y="2057400"/>
                <a:ext cx="215900" cy="5207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FBC2E4A8-FA68-F54E-BBB1-EE1F6E3779A3}"/>
              </a:ext>
            </a:extLst>
          </p:cNvPr>
          <p:cNvGrpSpPr/>
          <p:nvPr/>
        </p:nvGrpSpPr>
        <p:grpSpPr>
          <a:xfrm>
            <a:off x="5306305" y="5343927"/>
            <a:ext cx="2031969" cy="864638"/>
            <a:chOff x="5412707" y="5450587"/>
            <a:chExt cx="2072714" cy="881976"/>
          </a:xfrm>
        </p:grpSpPr>
        <p:sp>
          <p:nvSpPr>
            <p:cNvPr id="111" name="Oval 110">
              <a:extLst>
                <a:ext uri="{FF2B5EF4-FFF2-40B4-BE49-F238E27FC236}">
                  <a16:creationId xmlns:a16="http://schemas.microsoft.com/office/drawing/2014/main" id="{308D41C6-63E8-8441-8095-2C51623F2754}"/>
                </a:ext>
              </a:extLst>
            </p:cNvPr>
            <p:cNvSpPr/>
            <p:nvPr/>
          </p:nvSpPr>
          <p:spPr bwMode="auto">
            <a:xfrm>
              <a:off x="5995185" y="5450587"/>
              <a:ext cx="724358" cy="7243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6" name="Group 5">
              <a:extLst>
                <a:ext uri="{FF2B5EF4-FFF2-40B4-BE49-F238E27FC236}">
                  <a16:creationId xmlns:a16="http://schemas.microsoft.com/office/drawing/2014/main" id="{F8C02F94-BE59-034B-8B40-38DC314BC2C6}"/>
                </a:ext>
              </a:extLst>
            </p:cNvPr>
            <p:cNvGrpSpPr/>
            <p:nvPr/>
          </p:nvGrpSpPr>
          <p:grpSpPr>
            <a:xfrm>
              <a:off x="5412707" y="5576782"/>
              <a:ext cx="2072714" cy="755781"/>
              <a:chOff x="5412707" y="5576782"/>
              <a:chExt cx="2072714" cy="755781"/>
            </a:xfrm>
          </p:grpSpPr>
          <p:grpSp>
            <p:nvGrpSpPr>
              <p:cNvPr id="112" name="Group 111">
                <a:extLst>
                  <a:ext uri="{FF2B5EF4-FFF2-40B4-BE49-F238E27FC236}">
                    <a16:creationId xmlns:a16="http://schemas.microsoft.com/office/drawing/2014/main" id="{DBD8AB2B-7735-9F41-8797-8CC0348C5562}"/>
                  </a:ext>
                </a:extLst>
              </p:cNvPr>
              <p:cNvGrpSpPr/>
              <p:nvPr/>
            </p:nvGrpSpPr>
            <p:grpSpPr>
              <a:xfrm>
                <a:off x="6076567" y="5576782"/>
                <a:ext cx="517461" cy="431739"/>
                <a:chOff x="3428310" y="907009"/>
                <a:chExt cx="3119607" cy="2602811"/>
              </a:xfrm>
              <a:noFill/>
            </p:grpSpPr>
            <p:sp>
              <p:nvSpPr>
                <p:cNvPr id="113" name="Freeform: Shape 463">
                  <a:extLst>
                    <a:ext uri="{FF2B5EF4-FFF2-40B4-BE49-F238E27FC236}">
                      <a16:creationId xmlns:a16="http://schemas.microsoft.com/office/drawing/2014/main" id="{847DA02F-EDB6-594A-BF34-99FA0A6FA8EF}"/>
                    </a:ext>
                  </a:extLst>
                </p:cNvPr>
                <p:cNvSpPr/>
                <p:nvPr/>
              </p:nvSpPr>
              <p:spPr>
                <a:xfrm>
                  <a:off x="3428310" y="907009"/>
                  <a:ext cx="1785134" cy="1128449"/>
                </a:xfrm>
                <a:custGeom>
                  <a:avLst/>
                  <a:gdLst>
                    <a:gd name="connsiteX0" fmla="*/ 931081 w 1785134"/>
                    <a:gd name="connsiteY0" fmla="*/ 0 h 1128449"/>
                    <a:gd name="connsiteX1" fmla="*/ 1376556 w 1785134"/>
                    <a:gd name="connsiteY1" fmla="*/ 281108 h 1128449"/>
                    <a:gd name="connsiteX2" fmla="*/ 1589259 w 1785134"/>
                    <a:gd name="connsiteY2" fmla="*/ 224887 h 1128449"/>
                    <a:gd name="connsiteX3" fmla="*/ 1765091 w 1785134"/>
                    <a:gd name="connsiteY3" fmla="*/ 260778 h 1128449"/>
                    <a:gd name="connsiteX4" fmla="*/ 1785134 w 1785134"/>
                    <a:gd name="connsiteY4" fmla="*/ 271720 h 1128449"/>
                    <a:gd name="connsiteX5" fmla="*/ 1247159 w 1785134"/>
                    <a:gd name="connsiteY5" fmla="*/ 651620 h 1128449"/>
                    <a:gd name="connsiteX6" fmla="*/ 1247159 w 1785134"/>
                    <a:gd name="connsiteY6" fmla="*/ 1128449 h 1128449"/>
                    <a:gd name="connsiteX7" fmla="*/ 1140187 w 1785134"/>
                    <a:gd name="connsiteY7" fmla="*/ 1128449 h 1128449"/>
                    <a:gd name="connsiteX8" fmla="*/ 228757 w 1785134"/>
                    <a:gd name="connsiteY8" fmla="*/ 1128449 h 1128449"/>
                    <a:gd name="connsiteX9" fmla="*/ 0 w 1785134"/>
                    <a:gd name="connsiteY9" fmla="*/ 895531 h 1128449"/>
                    <a:gd name="connsiteX10" fmla="*/ 172571 w 1785134"/>
                    <a:gd name="connsiteY10" fmla="*/ 674660 h 1128449"/>
                    <a:gd name="connsiteX11" fmla="*/ 441461 w 1785134"/>
                    <a:gd name="connsiteY11" fmla="*/ 465837 h 1128449"/>
                    <a:gd name="connsiteX12" fmla="*/ 931081 w 1785134"/>
                    <a:gd name="connsiteY12" fmla="*/ 0 h 1128449"/>
                    <a:gd name="connsiteX0" fmla="*/ 1247159 w 1785134"/>
                    <a:gd name="connsiteY0" fmla="*/ 651620 h 1128449"/>
                    <a:gd name="connsiteX1" fmla="*/ 1247159 w 1785134"/>
                    <a:gd name="connsiteY1" fmla="*/ 1128449 h 1128449"/>
                    <a:gd name="connsiteX2" fmla="*/ 1140187 w 1785134"/>
                    <a:gd name="connsiteY2" fmla="*/ 1128449 h 1128449"/>
                    <a:gd name="connsiteX3" fmla="*/ 228757 w 1785134"/>
                    <a:gd name="connsiteY3" fmla="*/ 1128449 h 1128449"/>
                    <a:gd name="connsiteX4" fmla="*/ 0 w 1785134"/>
                    <a:gd name="connsiteY4" fmla="*/ 895531 h 1128449"/>
                    <a:gd name="connsiteX5" fmla="*/ 172571 w 1785134"/>
                    <a:gd name="connsiteY5" fmla="*/ 674660 h 1128449"/>
                    <a:gd name="connsiteX6" fmla="*/ 441461 w 1785134"/>
                    <a:gd name="connsiteY6" fmla="*/ 465837 h 1128449"/>
                    <a:gd name="connsiteX7" fmla="*/ 931081 w 1785134"/>
                    <a:gd name="connsiteY7" fmla="*/ 0 h 1128449"/>
                    <a:gd name="connsiteX8" fmla="*/ 1376556 w 1785134"/>
                    <a:gd name="connsiteY8" fmla="*/ 281108 h 1128449"/>
                    <a:gd name="connsiteX9" fmla="*/ 1589259 w 1785134"/>
                    <a:gd name="connsiteY9" fmla="*/ 224887 h 1128449"/>
                    <a:gd name="connsiteX10" fmla="*/ 1765091 w 1785134"/>
                    <a:gd name="connsiteY10" fmla="*/ 260778 h 1128449"/>
                    <a:gd name="connsiteX11" fmla="*/ 1785134 w 1785134"/>
                    <a:gd name="connsiteY11" fmla="*/ 271720 h 1128449"/>
                    <a:gd name="connsiteX12" fmla="*/ 1338599 w 1785134"/>
                    <a:gd name="connsiteY12" fmla="*/ 743060 h 1128449"/>
                    <a:gd name="connsiteX0" fmla="*/ 1247159 w 1785134"/>
                    <a:gd name="connsiteY0" fmla="*/ 651620 h 1128449"/>
                    <a:gd name="connsiteX1" fmla="*/ 1247159 w 1785134"/>
                    <a:gd name="connsiteY1" fmla="*/ 1128449 h 1128449"/>
                    <a:gd name="connsiteX2" fmla="*/ 1140187 w 1785134"/>
                    <a:gd name="connsiteY2" fmla="*/ 1128449 h 1128449"/>
                    <a:gd name="connsiteX3" fmla="*/ 228757 w 1785134"/>
                    <a:gd name="connsiteY3" fmla="*/ 1128449 h 1128449"/>
                    <a:gd name="connsiteX4" fmla="*/ 0 w 1785134"/>
                    <a:gd name="connsiteY4" fmla="*/ 895531 h 1128449"/>
                    <a:gd name="connsiteX5" fmla="*/ 172571 w 1785134"/>
                    <a:gd name="connsiteY5" fmla="*/ 674660 h 1128449"/>
                    <a:gd name="connsiteX6" fmla="*/ 441461 w 1785134"/>
                    <a:gd name="connsiteY6" fmla="*/ 465837 h 1128449"/>
                    <a:gd name="connsiteX7" fmla="*/ 931081 w 1785134"/>
                    <a:gd name="connsiteY7" fmla="*/ 0 h 1128449"/>
                    <a:gd name="connsiteX8" fmla="*/ 1376556 w 1785134"/>
                    <a:gd name="connsiteY8" fmla="*/ 281108 h 1128449"/>
                    <a:gd name="connsiteX9" fmla="*/ 1589259 w 1785134"/>
                    <a:gd name="connsiteY9" fmla="*/ 224887 h 1128449"/>
                    <a:gd name="connsiteX10" fmla="*/ 1765091 w 1785134"/>
                    <a:gd name="connsiteY10" fmla="*/ 260778 h 1128449"/>
                    <a:gd name="connsiteX11" fmla="*/ 1785134 w 1785134"/>
                    <a:gd name="connsiteY11" fmla="*/ 271720 h 1128449"/>
                    <a:gd name="connsiteX0" fmla="*/ 1247159 w 1785134"/>
                    <a:gd name="connsiteY0" fmla="*/ 1128449 h 1128449"/>
                    <a:gd name="connsiteX1" fmla="*/ 1140187 w 1785134"/>
                    <a:gd name="connsiteY1" fmla="*/ 1128449 h 1128449"/>
                    <a:gd name="connsiteX2" fmla="*/ 228757 w 1785134"/>
                    <a:gd name="connsiteY2" fmla="*/ 1128449 h 1128449"/>
                    <a:gd name="connsiteX3" fmla="*/ 0 w 1785134"/>
                    <a:gd name="connsiteY3" fmla="*/ 895531 h 1128449"/>
                    <a:gd name="connsiteX4" fmla="*/ 172571 w 1785134"/>
                    <a:gd name="connsiteY4" fmla="*/ 674660 h 1128449"/>
                    <a:gd name="connsiteX5" fmla="*/ 441461 w 1785134"/>
                    <a:gd name="connsiteY5" fmla="*/ 465837 h 1128449"/>
                    <a:gd name="connsiteX6" fmla="*/ 931081 w 1785134"/>
                    <a:gd name="connsiteY6" fmla="*/ 0 h 1128449"/>
                    <a:gd name="connsiteX7" fmla="*/ 1376556 w 1785134"/>
                    <a:gd name="connsiteY7" fmla="*/ 281108 h 1128449"/>
                    <a:gd name="connsiteX8" fmla="*/ 1589259 w 1785134"/>
                    <a:gd name="connsiteY8" fmla="*/ 224887 h 1128449"/>
                    <a:gd name="connsiteX9" fmla="*/ 1765091 w 1785134"/>
                    <a:gd name="connsiteY9" fmla="*/ 260778 h 1128449"/>
                    <a:gd name="connsiteX10" fmla="*/ 1785134 w 1785134"/>
                    <a:gd name="connsiteY10" fmla="*/ 271720 h 1128449"/>
                    <a:gd name="connsiteX0" fmla="*/ 1247159 w 1785134"/>
                    <a:gd name="connsiteY0" fmla="*/ 1128449 h 1128449"/>
                    <a:gd name="connsiteX1" fmla="*/ 228757 w 1785134"/>
                    <a:gd name="connsiteY1" fmla="*/ 1128449 h 1128449"/>
                    <a:gd name="connsiteX2" fmla="*/ 0 w 1785134"/>
                    <a:gd name="connsiteY2" fmla="*/ 895531 h 1128449"/>
                    <a:gd name="connsiteX3" fmla="*/ 172571 w 1785134"/>
                    <a:gd name="connsiteY3" fmla="*/ 674660 h 1128449"/>
                    <a:gd name="connsiteX4" fmla="*/ 441461 w 1785134"/>
                    <a:gd name="connsiteY4" fmla="*/ 465837 h 1128449"/>
                    <a:gd name="connsiteX5" fmla="*/ 931081 w 1785134"/>
                    <a:gd name="connsiteY5" fmla="*/ 0 h 1128449"/>
                    <a:gd name="connsiteX6" fmla="*/ 1376556 w 1785134"/>
                    <a:gd name="connsiteY6" fmla="*/ 281108 h 1128449"/>
                    <a:gd name="connsiteX7" fmla="*/ 1589259 w 1785134"/>
                    <a:gd name="connsiteY7" fmla="*/ 224887 h 1128449"/>
                    <a:gd name="connsiteX8" fmla="*/ 1765091 w 1785134"/>
                    <a:gd name="connsiteY8" fmla="*/ 260778 h 1128449"/>
                    <a:gd name="connsiteX9" fmla="*/ 1785134 w 1785134"/>
                    <a:gd name="connsiteY9" fmla="*/ 271720 h 11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85134" h="1128449">
                      <a:moveTo>
                        <a:pt x="1247159" y="1128449"/>
                      </a:moveTo>
                      <a:lnTo>
                        <a:pt x="228757" y="1128449"/>
                      </a:lnTo>
                      <a:cubicBezTo>
                        <a:pt x="104345" y="1128449"/>
                        <a:pt x="0" y="1024037"/>
                        <a:pt x="0" y="895531"/>
                      </a:cubicBezTo>
                      <a:cubicBezTo>
                        <a:pt x="0" y="787103"/>
                        <a:pt x="72239" y="698755"/>
                        <a:pt x="172571" y="674660"/>
                      </a:cubicBezTo>
                      <a:cubicBezTo>
                        <a:pt x="220731" y="562217"/>
                        <a:pt x="321063" y="481900"/>
                        <a:pt x="441461" y="465837"/>
                      </a:cubicBezTo>
                      <a:cubicBezTo>
                        <a:pt x="453501" y="208823"/>
                        <a:pt x="670218" y="0"/>
                        <a:pt x="931081" y="0"/>
                      </a:cubicBezTo>
                      <a:cubicBezTo>
                        <a:pt x="1123719" y="0"/>
                        <a:pt x="1296290" y="112443"/>
                        <a:pt x="1376556" y="281108"/>
                      </a:cubicBezTo>
                      <a:cubicBezTo>
                        <a:pt x="1440768" y="244966"/>
                        <a:pt x="1513007" y="224887"/>
                        <a:pt x="1589259" y="224887"/>
                      </a:cubicBezTo>
                      <a:cubicBezTo>
                        <a:pt x="1651465" y="224887"/>
                        <a:pt x="1710912" y="237688"/>
                        <a:pt x="1765091" y="260778"/>
                      </a:cubicBezTo>
                      <a:lnTo>
                        <a:pt x="1785134" y="271720"/>
                      </a:lnTo>
                    </a:path>
                  </a:pathLst>
                </a:cu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65"/>
                </a:p>
              </p:txBody>
            </p:sp>
            <p:grpSp>
              <p:nvGrpSpPr>
                <p:cNvPr id="114" name="Group 113">
                  <a:extLst>
                    <a:ext uri="{FF2B5EF4-FFF2-40B4-BE49-F238E27FC236}">
                      <a16:creationId xmlns:a16="http://schemas.microsoft.com/office/drawing/2014/main" id="{A71D9A89-E77C-E24E-9060-1C9361ADCBAB}"/>
                    </a:ext>
                  </a:extLst>
                </p:cNvPr>
                <p:cNvGrpSpPr/>
                <p:nvPr/>
              </p:nvGrpSpPr>
              <p:grpSpPr>
                <a:xfrm>
                  <a:off x="4223912" y="999906"/>
                  <a:ext cx="2324005" cy="2509914"/>
                  <a:chOff x="5140719" y="5534213"/>
                  <a:chExt cx="1095071" cy="1182675"/>
                </a:xfrm>
                <a:grpFill/>
              </p:grpSpPr>
              <p:grpSp>
                <p:nvGrpSpPr>
                  <p:cNvPr id="115" name="Group 114">
                    <a:extLst>
                      <a:ext uri="{FF2B5EF4-FFF2-40B4-BE49-F238E27FC236}">
                        <a16:creationId xmlns:a16="http://schemas.microsoft.com/office/drawing/2014/main" id="{B7A8C969-BF7D-0841-BBE5-31FCA8086351}"/>
                      </a:ext>
                    </a:extLst>
                  </p:cNvPr>
                  <p:cNvGrpSpPr/>
                  <p:nvPr/>
                </p:nvGrpSpPr>
                <p:grpSpPr>
                  <a:xfrm>
                    <a:off x="5140719" y="5851083"/>
                    <a:ext cx="1095071" cy="865805"/>
                    <a:chOff x="967154" y="1481462"/>
                    <a:chExt cx="5331069" cy="4214950"/>
                  </a:xfrm>
                  <a:grpFill/>
                </p:grpSpPr>
                <p:cxnSp>
                  <p:nvCxnSpPr>
                    <p:cNvPr id="117" name="Straight Connector 116">
                      <a:extLst>
                        <a:ext uri="{FF2B5EF4-FFF2-40B4-BE49-F238E27FC236}">
                          <a16:creationId xmlns:a16="http://schemas.microsoft.com/office/drawing/2014/main" id="{35BCDC7D-2414-414B-848A-A30C68AE5E28}"/>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CA576DDB-F0A1-CD48-8FAD-9471E931C9A1}"/>
                        </a:ext>
                      </a:extLst>
                    </p:cNvPr>
                    <p:cNvSpPr/>
                    <p:nvPr/>
                  </p:nvSpPr>
                  <p:spPr bwMode="auto">
                    <a:xfrm>
                      <a:off x="1286608" y="2696308"/>
                      <a:ext cx="2793023" cy="3000104"/>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a:extLst>
                        <a:ext uri="{FF2B5EF4-FFF2-40B4-BE49-F238E27FC236}">
                          <a16:creationId xmlns:a16="http://schemas.microsoft.com/office/drawing/2014/main" id="{B7292C94-A1ED-0143-8B4B-7C3649AC3F39}"/>
                        </a:ext>
                      </a:extLst>
                    </p:cNvPr>
                    <p:cNvSpPr/>
                    <p:nvPr/>
                  </p:nvSpPr>
                  <p:spPr bwMode="auto">
                    <a:xfrm>
                      <a:off x="2225919" y="4700954"/>
                      <a:ext cx="914400" cy="995458"/>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Freeform: Shape 404">
                      <a:extLst>
                        <a:ext uri="{FF2B5EF4-FFF2-40B4-BE49-F238E27FC236}">
                          <a16:creationId xmlns:a16="http://schemas.microsoft.com/office/drawing/2014/main" id="{DD8E60EB-64FD-4E4F-BFF3-B7A61AC68A4D}"/>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1" name="Freeform: Shape 405">
                      <a:extLst>
                        <a:ext uri="{FF2B5EF4-FFF2-40B4-BE49-F238E27FC236}">
                          <a16:creationId xmlns:a16="http://schemas.microsoft.com/office/drawing/2014/main" id="{16CCD134-CC31-AF4E-B953-15005FA503F0}"/>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16" name="Freeform 346">
                    <a:extLst>
                      <a:ext uri="{FF2B5EF4-FFF2-40B4-BE49-F238E27FC236}">
                        <a16:creationId xmlns:a16="http://schemas.microsoft.com/office/drawing/2014/main" id="{291FA9CE-23F7-134A-9855-FC411CD319E1}"/>
                      </a:ext>
                    </a:extLst>
                  </p:cNvPr>
                  <p:cNvSpPr/>
                  <p:nvPr/>
                </p:nvSpPr>
                <p:spPr bwMode="auto">
                  <a:xfrm>
                    <a:off x="5455403" y="5534213"/>
                    <a:ext cx="330632" cy="499794"/>
                  </a:xfrm>
                  <a:custGeom>
                    <a:avLst/>
                    <a:gdLst>
                      <a:gd name="connsiteX0" fmla="*/ 0 w 222142"/>
                      <a:gd name="connsiteY0" fmla="*/ 335797 h 335797"/>
                      <a:gd name="connsiteX1" fmla="*/ 0 w 222142"/>
                      <a:gd name="connsiteY1" fmla="*/ 165315 h 335797"/>
                      <a:gd name="connsiteX2" fmla="*/ 222142 w 222142"/>
                      <a:gd name="connsiteY2" fmla="*/ 0 h 335797"/>
                      <a:gd name="connsiteX3" fmla="*/ 222142 w 222142"/>
                      <a:gd name="connsiteY3" fmla="*/ 165315 h 335797"/>
                    </a:gdLst>
                    <a:ahLst/>
                    <a:cxnLst>
                      <a:cxn ang="0">
                        <a:pos x="connsiteX0" y="connsiteY0"/>
                      </a:cxn>
                      <a:cxn ang="0">
                        <a:pos x="connsiteX1" y="connsiteY1"/>
                      </a:cxn>
                      <a:cxn ang="0">
                        <a:pos x="connsiteX2" y="connsiteY2"/>
                      </a:cxn>
                      <a:cxn ang="0">
                        <a:pos x="connsiteX3" y="connsiteY3"/>
                      </a:cxn>
                    </a:cxnLst>
                    <a:rect l="l" t="t" r="r" b="b"/>
                    <a:pathLst>
                      <a:path w="222142" h="335797">
                        <a:moveTo>
                          <a:pt x="0" y="335797"/>
                        </a:moveTo>
                        <a:lnTo>
                          <a:pt x="0" y="165315"/>
                        </a:lnTo>
                        <a:lnTo>
                          <a:pt x="222142" y="0"/>
                        </a:lnTo>
                        <a:lnTo>
                          <a:pt x="222142" y="165315"/>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sp>
            <p:nvSpPr>
              <p:cNvPr id="171" name="Rectangle 170">
                <a:extLst>
                  <a:ext uri="{FF2B5EF4-FFF2-40B4-BE49-F238E27FC236}">
                    <a16:creationId xmlns:a16="http://schemas.microsoft.com/office/drawing/2014/main" id="{D16AFA9F-89CE-9A47-96D6-A04726293C52}"/>
                  </a:ext>
                </a:extLst>
              </p:cNvPr>
              <p:cNvSpPr/>
              <p:nvPr/>
            </p:nvSpPr>
            <p:spPr>
              <a:xfrm>
                <a:off x="5412707" y="6055564"/>
                <a:ext cx="2072714" cy="276999"/>
              </a:xfrm>
              <a:prstGeom prst="rect">
                <a:avLst/>
              </a:prstGeom>
            </p:spPr>
            <p:txBody>
              <a:bodyPr wrap="square">
                <a:spAutoFit/>
              </a:bodyPr>
              <a:lstStyle/>
              <a:p>
                <a:pPr algn="ctr">
                  <a:spcAft>
                    <a:spcPts val="196"/>
                  </a:spcAft>
                </a:pPr>
                <a:r>
                  <a:rPr lang="en-US" sz="1176"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Create and register image</a:t>
                </a:r>
                <a:endParaRPr lang="en-US" sz="1176" dirty="0">
                  <a:latin typeface="Segoe UI" panose="020B0502040204020203" pitchFamily="34" charset="0"/>
                  <a:cs typeface="Segoe UI" panose="020B0502040204020203" pitchFamily="34" charset="0"/>
                </a:endParaRPr>
              </a:p>
            </p:txBody>
          </p:sp>
        </p:grpSp>
      </p:grpSp>
      <p:grpSp>
        <p:nvGrpSpPr>
          <p:cNvPr id="8" name="Group 7">
            <a:extLst>
              <a:ext uri="{FF2B5EF4-FFF2-40B4-BE49-F238E27FC236}">
                <a16:creationId xmlns:a16="http://schemas.microsoft.com/office/drawing/2014/main" id="{EBC5EB97-C7FA-624F-89CE-B4B873D5E247}"/>
              </a:ext>
            </a:extLst>
          </p:cNvPr>
          <p:cNvGrpSpPr/>
          <p:nvPr/>
        </p:nvGrpSpPr>
        <p:grpSpPr>
          <a:xfrm>
            <a:off x="2978635" y="2723849"/>
            <a:ext cx="2031970" cy="803879"/>
            <a:chOff x="3038362" y="2777971"/>
            <a:chExt cx="2072715" cy="819998"/>
          </a:xfrm>
        </p:grpSpPr>
        <p:sp>
          <p:nvSpPr>
            <p:cNvPr id="80" name="Rectangle 79">
              <a:extLst>
                <a:ext uri="{FF2B5EF4-FFF2-40B4-BE49-F238E27FC236}">
                  <a16:creationId xmlns:a16="http://schemas.microsoft.com/office/drawing/2014/main" id="{85A47E6B-2C0E-804B-8DE5-66D05B9A6599}"/>
                </a:ext>
              </a:extLst>
            </p:cNvPr>
            <p:cNvSpPr/>
            <p:nvPr/>
          </p:nvSpPr>
          <p:spPr>
            <a:xfrm>
              <a:off x="3038362" y="2966600"/>
              <a:ext cx="2072715" cy="276999"/>
            </a:xfrm>
            <a:prstGeom prst="rect">
              <a:avLst/>
            </a:prstGeom>
          </p:spPr>
          <p:txBody>
            <a:bodyPr wrap="square">
              <a:spAutoFit/>
            </a:bodyPr>
            <a:lstStyle/>
            <a:p>
              <a:pPr algn="ctr">
                <a:spcAft>
                  <a:spcPts val="196"/>
                </a:spcAft>
              </a:pPr>
              <a:r>
                <a:rPr lang="en-US" altLang="en-US" sz="1176"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Monitor</a:t>
              </a:r>
              <a:endParaRPr lang="en-US" sz="1176" dirty="0">
                <a:latin typeface="Segoe UI" panose="020B0502040204020203" pitchFamily="34" charset="0"/>
                <a:cs typeface="Segoe UI" panose="020B0502040204020203" pitchFamily="34" charset="0"/>
              </a:endParaRPr>
            </a:p>
          </p:txBody>
        </p:sp>
        <p:sp>
          <p:nvSpPr>
            <p:cNvPr id="123" name="Oval 122">
              <a:extLst>
                <a:ext uri="{FF2B5EF4-FFF2-40B4-BE49-F238E27FC236}">
                  <a16:creationId xmlns:a16="http://schemas.microsoft.com/office/drawing/2014/main" id="{3E788781-8F0B-404F-9A91-AD30972E754E}"/>
                </a:ext>
              </a:extLst>
            </p:cNvPr>
            <p:cNvSpPr/>
            <p:nvPr/>
          </p:nvSpPr>
          <p:spPr bwMode="auto">
            <a:xfrm>
              <a:off x="4371494" y="2777971"/>
              <a:ext cx="724358" cy="81999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4" name="speedometer_2">
              <a:extLst>
                <a:ext uri="{FF2B5EF4-FFF2-40B4-BE49-F238E27FC236}">
                  <a16:creationId xmlns:a16="http://schemas.microsoft.com/office/drawing/2014/main" id="{D4F9920C-346F-684E-B5AF-206E7CA4A5C1}"/>
                </a:ext>
              </a:extLst>
            </p:cNvPr>
            <p:cNvSpPr>
              <a:spLocks noChangeAspect="1" noEditPoints="1"/>
            </p:cNvSpPr>
            <p:nvPr/>
          </p:nvSpPr>
          <p:spPr bwMode="auto">
            <a:xfrm>
              <a:off x="4488678" y="2923334"/>
              <a:ext cx="403517" cy="40351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grpSp>
      <p:grpSp>
        <p:nvGrpSpPr>
          <p:cNvPr id="3" name="Group 2">
            <a:extLst>
              <a:ext uri="{FF2B5EF4-FFF2-40B4-BE49-F238E27FC236}">
                <a16:creationId xmlns:a16="http://schemas.microsoft.com/office/drawing/2014/main" id="{D58667BB-D2A4-A546-A0A4-7B4552F81936}"/>
              </a:ext>
            </a:extLst>
          </p:cNvPr>
          <p:cNvGrpSpPr/>
          <p:nvPr/>
        </p:nvGrpSpPr>
        <p:grpSpPr>
          <a:xfrm>
            <a:off x="7206744" y="2644074"/>
            <a:ext cx="2169874" cy="803880"/>
            <a:chOff x="7351254" y="2696596"/>
            <a:chExt cx="2213384" cy="819999"/>
          </a:xfrm>
        </p:grpSpPr>
        <p:sp>
          <p:nvSpPr>
            <p:cNvPr id="101" name="Oval 100">
              <a:extLst>
                <a:ext uri="{FF2B5EF4-FFF2-40B4-BE49-F238E27FC236}">
                  <a16:creationId xmlns:a16="http://schemas.microsoft.com/office/drawing/2014/main" id="{EBCB70F0-A763-064E-A8A5-45A2072378F1}"/>
                </a:ext>
              </a:extLst>
            </p:cNvPr>
            <p:cNvSpPr/>
            <p:nvPr/>
          </p:nvSpPr>
          <p:spPr bwMode="auto">
            <a:xfrm>
              <a:off x="7351254" y="2696596"/>
              <a:ext cx="755157" cy="81999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02" name="Group 101">
              <a:extLst>
                <a:ext uri="{FF2B5EF4-FFF2-40B4-BE49-F238E27FC236}">
                  <a16:creationId xmlns:a16="http://schemas.microsoft.com/office/drawing/2014/main" id="{6FF3E51C-A5EB-784E-BDB2-BC01184A74A6}"/>
                </a:ext>
              </a:extLst>
            </p:cNvPr>
            <p:cNvGrpSpPr/>
            <p:nvPr/>
          </p:nvGrpSpPr>
          <p:grpSpPr>
            <a:xfrm>
              <a:off x="7450881" y="2734966"/>
              <a:ext cx="502768" cy="537601"/>
              <a:chOff x="8882196" y="3721867"/>
              <a:chExt cx="285941" cy="305752"/>
            </a:xfrm>
            <a:solidFill>
              <a:schemeClr val="bg1"/>
            </a:solidFill>
          </p:grpSpPr>
          <p:sp>
            <p:nvSpPr>
              <p:cNvPr id="103" name="Rectangle 102">
                <a:extLst>
                  <a:ext uri="{FF2B5EF4-FFF2-40B4-BE49-F238E27FC236}">
                    <a16:creationId xmlns:a16="http://schemas.microsoft.com/office/drawing/2014/main" id="{29103002-45A3-794D-B381-6561AF9DE502}"/>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Freeform 123">
                <a:extLst>
                  <a:ext uri="{FF2B5EF4-FFF2-40B4-BE49-F238E27FC236}">
                    <a16:creationId xmlns:a16="http://schemas.microsoft.com/office/drawing/2014/main" id="{92410C45-1FE9-9A4A-977F-E7F17498C94E}"/>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Freeform 124">
                <a:extLst>
                  <a:ext uri="{FF2B5EF4-FFF2-40B4-BE49-F238E27FC236}">
                    <a16:creationId xmlns:a16="http://schemas.microsoft.com/office/drawing/2014/main" id="{32F0047F-A3AB-0C4F-9E97-58B9B1861526}"/>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22" name="Rectangle 121">
              <a:extLst>
                <a:ext uri="{FF2B5EF4-FFF2-40B4-BE49-F238E27FC236}">
                  <a16:creationId xmlns:a16="http://schemas.microsoft.com/office/drawing/2014/main" id="{06D61A00-31E3-6246-957B-E8B13350E3A3}"/>
                </a:ext>
              </a:extLst>
            </p:cNvPr>
            <p:cNvSpPr/>
            <p:nvPr/>
          </p:nvSpPr>
          <p:spPr>
            <a:xfrm>
              <a:off x="7609955" y="2878033"/>
              <a:ext cx="1954683" cy="276999"/>
            </a:xfrm>
            <a:prstGeom prst="rect">
              <a:avLst/>
            </a:prstGeom>
          </p:spPr>
          <p:txBody>
            <a:bodyPr wrap="square">
              <a:spAutoFit/>
            </a:bodyPr>
            <a:lstStyle/>
            <a:p>
              <a:pPr algn="ctr">
                <a:spcAft>
                  <a:spcPts val="196"/>
                </a:spcAft>
              </a:pPr>
              <a:r>
                <a:rPr lang="en-US" altLang="en-US" sz="1176"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Register model</a:t>
              </a:r>
              <a:endParaRPr lang="en-US" sz="1176" dirty="0">
                <a:latin typeface="Segoe UI" panose="020B0502040204020203" pitchFamily="34" charset="0"/>
                <a:cs typeface="Segoe UI" panose="020B0502040204020203" pitchFamily="34" charset="0"/>
              </a:endParaRPr>
            </a:p>
          </p:txBody>
        </p:sp>
      </p:grpSp>
      <p:grpSp>
        <p:nvGrpSpPr>
          <p:cNvPr id="7" name="Group 6">
            <a:extLst>
              <a:ext uri="{FF2B5EF4-FFF2-40B4-BE49-F238E27FC236}">
                <a16:creationId xmlns:a16="http://schemas.microsoft.com/office/drawing/2014/main" id="{D5776F0B-1EEA-454F-9A2A-50B658AB93BE}"/>
              </a:ext>
            </a:extLst>
          </p:cNvPr>
          <p:cNvGrpSpPr/>
          <p:nvPr/>
        </p:nvGrpSpPr>
        <p:grpSpPr>
          <a:xfrm>
            <a:off x="2900719" y="4308016"/>
            <a:ext cx="2559904" cy="977443"/>
            <a:chOff x="2958884" y="4393903"/>
            <a:chExt cx="2611235" cy="997043"/>
          </a:xfrm>
        </p:grpSpPr>
        <p:sp>
          <p:nvSpPr>
            <p:cNvPr id="170" name="Rectangle 169">
              <a:extLst>
                <a:ext uri="{FF2B5EF4-FFF2-40B4-BE49-F238E27FC236}">
                  <a16:creationId xmlns:a16="http://schemas.microsoft.com/office/drawing/2014/main" id="{07F5F7E6-3287-5543-9F24-6CB65FBBCDB3}"/>
                </a:ext>
              </a:extLst>
            </p:cNvPr>
            <p:cNvSpPr/>
            <p:nvPr/>
          </p:nvSpPr>
          <p:spPr bwMode="auto">
            <a:xfrm>
              <a:off x="3739453" y="4393903"/>
              <a:ext cx="1830666" cy="9970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Freeform 146">
              <a:extLst>
                <a:ext uri="{FF2B5EF4-FFF2-40B4-BE49-F238E27FC236}">
                  <a16:creationId xmlns:a16="http://schemas.microsoft.com/office/drawing/2014/main" id="{02276E7C-646F-BC40-B045-726FB1B1244E}"/>
                </a:ext>
              </a:extLst>
            </p:cNvPr>
            <p:cNvSpPr>
              <a:spLocks noChangeAspect="1"/>
            </p:cNvSpPr>
            <p:nvPr/>
          </p:nvSpPr>
          <p:spPr bwMode="auto">
            <a:xfrm>
              <a:off x="3986030" y="4565713"/>
              <a:ext cx="374249" cy="2370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IN" sz="1922" b="1" dirty="0">
                <a:solidFill>
                  <a:srgbClr val="FFFFFF"/>
                </a:solidFill>
                <a:latin typeface="Segoe UI Light"/>
                <a:ea typeface="Segoe UI" pitchFamily="34" charset="0"/>
                <a:cs typeface="Segoe UI" pitchFamily="34" charset="0"/>
              </a:endParaRPr>
            </a:p>
          </p:txBody>
        </p:sp>
        <p:grpSp>
          <p:nvGrpSpPr>
            <p:cNvPr id="126" name="Group 125">
              <a:extLst>
                <a:ext uri="{FF2B5EF4-FFF2-40B4-BE49-F238E27FC236}">
                  <a16:creationId xmlns:a16="http://schemas.microsoft.com/office/drawing/2014/main" id="{D4AAC330-87DA-814C-81E2-C91490C4E019}"/>
                </a:ext>
              </a:extLst>
            </p:cNvPr>
            <p:cNvGrpSpPr/>
            <p:nvPr/>
          </p:nvGrpSpPr>
          <p:grpSpPr>
            <a:xfrm>
              <a:off x="5066083" y="4544840"/>
              <a:ext cx="310968" cy="277889"/>
              <a:chOff x="1275510" y="6073983"/>
              <a:chExt cx="508602" cy="454499"/>
            </a:xfrm>
          </p:grpSpPr>
          <p:grpSp>
            <p:nvGrpSpPr>
              <p:cNvPr id="127" name="Group 126">
                <a:extLst>
                  <a:ext uri="{FF2B5EF4-FFF2-40B4-BE49-F238E27FC236}">
                    <a16:creationId xmlns:a16="http://schemas.microsoft.com/office/drawing/2014/main" id="{6742E77D-416C-654C-80F7-9498105A7A41}"/>
                  </a:ext>
                </a:extLst>
              </p:cNvPr>
              <p:cNvGrpSpPr/>
              <p:nvPr/>
            </p:nvGrpSpPr>
            <p:grpSpPr>
              <a:xfrm>
                <a:off x="1275510" y="6224584"/>
                <a:ext cx="508602" cy="151498"/>
                <a:chOff x="551886" y="4945335"/>
                <a:chExt cx="508602" cy="151498"/>
              </a:xfrm>
            </p:grpSpPr>
            <p:sp>
              <p:nvSpPr>
                <p:cNvPr id="136" name="Rectangle 135">
                  <a:extLst>
                    <a:ext uri="{FF2B5EF4-FFF2-40B4-BE49-F238E27FC236}">
                      <a16:creationId xmlns:a16="http://schemas.microsoft.com/office/drawing/2014/main" id="{7ED10CC8-E2D8-A34B-8AB9-2514CF870E2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Oval 136">
                  <a:extLst>
                    <a:ext uri="{FF2B5EF4-FFF2-40B4-BE49-F238E27FC236}">
                      <a16:creationId xmlns:a16="http://schemas.microsoft.com/office/drawing/2014/main" id="{BE663349-FDAE-F04C-A1AD-5A94BB6622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8" name="Straight Connector 137">
                  <a:extLst>
                    <a:ext uri="{FF2B5EF4-FFF2-40B4-BE49-F238E27FC236}">
                      <a16:creationId xmlns:a16="http://schemas.microsoft.com/office/drawing/2014/main" id="{5487E2B3-B9A8-CA4A-BD47-3961DF3519E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699B8438-6467-0C42-AEA4-980F21622EDF}"/>
                  </a:ext>
                </a:extLst>
              </p:cNvPr>
              <p:cNvGrpSpPr/>
              <p:nvPr/>
            </p:nvGrpSpPr>
            <p:grpSpPr>
              <a:xfrm>
                <a:off x="1275510" y="6376984"/>
                <a:ext cx="508602" cy="151498"/>
                <a:chOff x="551886" y="4945335"/>
                <a:chExt cx="508602" cy="151498"/>
              </a:xfrm>
            </p:grpSpPr>
            <p:sp>
              <p:nvSpPr>
                <p:cNvPr id="133" name="Rectangle 132">
                  <a:extLst>
                    <a:ext uri="{FF2B5EF4-FFF2-40B4-BE49-F238E27FC236}">
                      <a16:creationId xmlns:a16="http://schemas.microsoft.com/office/drawing/2014/main" id="{480AC11F-337E-8D42-8164-1F01E49ECEC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Oval 133">
                  <a:extLst>
                    <a:ext uri="{FF2B5EF4-FFF2-40B4-BE49-F238E27FC236}">
                      <a16:creationId xmlns:a16="http://schemas.microsoft.com/office/drawing/2014/main" id="{68EC219D-EA06-244A-B4D7-0F902C1F9D29}"/>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5" name="Straight Connector 134">
                  <a:extLst>
                    <a:ext uri="{FF2B5EF4-FFF2-40B4-BE49-F238E27FC236}">
                      <a16:creationId xmlns:a16="http://schemas.microsoft.com/office/drawing/2014/main" id="{3B613F57-61CD-134C-B010-2F419173026D}"/>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E8B522B8-4B3B-EC4B-8465-52998E47AB0D}"/>
                  </a:ext>
                </a:extLst>
              </p:cNvPr>
              <p:cNvGrpSpPr/>
              <p:nvPr/>
            </p:nvGrpSpPr>
            <p:grpSpPr>
              <a:xfrm>
                <a:off x="1275510" y="6073983"/>
                <a:ext cx="508602" cy="151498"/>
                <a:chOff x="551886" y="4947134"/>
                <a:chExt cx="508602" cy="151498"/>
              </a:xfrm>
            </p:grpSpPr>
            <p:sp>
              <p:nvSpPr>
                <p:cNvPr id="130" name="Rectangle 129">
                  <a:extLst>
                    <a:ext uri="{FF2B5EF4-FFF2-40B4-BE49-F238E27FC236}">
                      <a16:creationId xmlns:a16="http://schemas.microsoft.com/office/drawing/2014/main" id="{61449346-A91B-F94D-90D9-49B864F2D14F}"/>
                    </a:ext>
                  </a:extLst>
                </p:cNvPr>
                <p:cNvSpPr/>
                <p:nvPr/>
              </p:nvSpPr>
              <p:spPr bwMode="auto">
                <a:xfrm>
                  <a:off x="551886" y="4947134"/>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Oval 130">
                  <a:extLst>
                    <a:ext uri="{FF2B5EF4-FFF2-40B4-BE49-F238E27FC236}">
                      <a16:creationId xmlns:a16="http://schemas.microsoft.com/office/drawing/2014/main" id="{296B32A1-5B94-8942-88A1-EBEF310C78DF}"/>
                    </a:ext>
                  </a:extLst>
                </p:cNvPr>
                <p:cNvSpPr/>
                <p:nvPr/>
              </p:nvSpPr>
              <p:spPr bwMode="auto">
                <a:xfrm flipH="1">
                  <a:off x="955040" y="4995439"/>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2" name="Straight Connector 131">
                  <a:extLst>
                    <a:ext uri="{FF2B5EF4-FFF2-40B4-BE49-F238E27FC236}">
                      <a16:creationId xmlns:a16="http://schemas.microsoft.com/office/drawing/2014/main" id="{CAF63FFA-E50F-3B42-9051-CAA30D658E8C}"/>
                    </a:ext>
                  </a:extLst>
                </p:cNvPr>
                <p:cNvCxnSpPr/>
                <p:nvPr/>
              </p:nvCxnSpPr>
              <p:spPr>
                <a:xfrm>
                  <a:off x="625475" y="5021474"/>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39" name="Group 138">
              <a:extLst>
                <a:ext uri="{FF2B5EF4-FFF2-40B4-BE49-F238E27FC236}">
                  <a16:creationId xmlns:a16="http://schemas.microsoft.com/office/drawing/2014/main" id="{31FB534A-FEB8-364D-B0BF-1BBB56D0EB38}"/>
                </a:ext>
              </a:extLst>
            </p:cNvPr>
            <p:cNvGrpSpPr/>
            <p:nvPr/>
          </p:nvGrpSpPr>
          <p:grpSpPr>
            <a:xfrm>
              <a:off x="4457351" y="4530425"/>
              <a:ext cx="428526" cy="355048"/>
              <a:chOff x="1536274" y="4999772"/>
              <a:chExt cx="511270" cy="423604"/>
            </a:xfrm>
          </p:grpSpPr>
          <p:grpSp>
            <p:nvGrpSpPr>
              <p:cNvPr id="140" name="Group 139">
                <a:extLst>
                  <a:ext uri="{FF2B5EF4-FFF2-40B4-BE49-F238E27FC236}">
                    <a16:creationId xmlns:a16="http://schemas.microsoft.com/office/drawing/2014/main" id="{11811C3C-D7FE-DC42-B6A0-0464CE4F2E3C}"/>
                  </a:ext>
                </a:extLst>
              </p:cNvPr>
              <p:cNvGrpSpPr/>
              <p:nvPr/>
            </p:nvGrpSpPr>
            <p:grpSpPr>
              <a:xfrm>
                <a:off x="1536274" y="4999772"/>
                <a:ext cx="391684" cy="311239"/>
                <a:chOff x="1693079" y="4720470"/>
                <a:chExt cx="391684" cy="311239"/>
              </a:xfrm>
            </p:grpSpPr>
            <p:grpSp>
              <p:nvGrpSpPr>
                <p:cNvPr id="152" name="Group 151">
                  <a:extLst>
                    <a:ext uri="{FF2B5EF4-FFF2-40B4-BE49-F238E27FC236}">
                      <a16:creationId xmlns:a16="http://schemas.microsoft.com/office/drawing/2014/main" id="{0D6DC66A-DACF-6D43-B7EB-1844975A960F}"/>
                    </a:ext>
                  </a:extLst>
                </p:cNvPr>
                <p:cNvGrpSpPr/>
                <p:nvPr/>
              </p:nvGrpSpPr>
              <p:grpSpPr>
                <a:xfrm>
                  <a:off x="1725801" y="4753364"/>
                  <a:ext cx="326240" cy="231386"/>
                  <a:chOff x="992778" y="1508263"/>
                  <a:chExt cx="2777318" cy="1969814"/>
                </a:xfrm>
              </p:grpSpPr>
              <p:sp useBgFill="1">
                <p:nvSpPr>
                  <p:cNvPr id="154" name="Freeform 52">
                    <a:extLst>
                      <a:ext uri="{FF2B5EF4-FFF2-40B4-BE49-F238E27FC236}">
                        <a16:creationId xmlns:a16="http://schemas.microsoft.com/office/drawing/2014/main" id="{1594499F-961F-114C-9B0B-1E0CBBF05503}"/>
                      </a:ext>
                    </a:extLst>
                  </p:cNvPr>
                  <p:cNvSpPr>
                    <a:spLocks noChangeArrowheads="1"/>
                  </p:cNvSpPr>
                  <p:nvPr/>
                </p:nvSpPr>
                <p:spPr bwMode="auto">
                  <a:xfrm>
                    <a:off x="992778" y="1508263"/>
                    <a:ext cx="2777318" cy="1969814"/>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ln w="12700" cap="sq">
                    <a:solidFill>
                      <a:schemeClr val="tx2"/>
                    </a:solidFill>
                    <a:miter lim="800000"/>
                    <a:headEnd/>
                    <a:tailEnd/>
                  </a:ln>
                  <a:effectLst/>
                </p:spPr>
                <p:txBody>
                  <a:bodyPr wrap="none" anchor="ctr"/>
                  <a:lstStyle/>
                  <a:p>
                    <a:pPr defTabSz="896386">
                      <a:defRPr/>
                    </a:pPr>
                    <a:endParaRPr lang="en-US" sz="1765" kern="0">
                      <a:solidFill>
                        <a:prstClr val="black"/>
                      </a:solidFill>
                      <a:latin typeface="Arial" charset="0"/>
                      <a:ea typeface="Arial" charset="0"/>
                      <a:cs typeface="Arial" charset="0"/>
                    </a:endParaRPr>
                  </a:p>
                </p:txBody>
              </p:sp>
              <p:sp useBgFill="1">
                <p:nvSpPr>
                  <p:cNvPr id="155" name="Line 54">
                    <a:extLst>
                      <a:ext uri="{FF2B5EF4-FFF2-40B4-BE49-F238E27FC236}">
                        <a16:creationId xmlns:a16="http://schemas.microsoft.com/office/drawing/2014/main" id="{3FDF6477-6053-724B-A1E1-6711F04D8E83}"/>
                      </a:ext>
                    </a:extLst>
                  </p:cNvPr>
                  <p:cNvSpPr>
                    <a:spLocks noChangeShapeType="1"/>
                  </p:cNvSpPr>
                  <p:nvPr/>
                </p:nvSpPr>
                <p:spPr bwMode="auto">
                  <a:xfrm flipH="1">
                    <a:off x="2619004" y="2828347"/>
                    <a:ext cx="935572" cy="0"/>
                  </a:xfrm>
                  <a:prstGeom prst="line">
                    <a:avLst/>
                  </a:prstGeom>
                  <a:ln w="12700" cap="sq">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896386">
                      <a:defRPr/>
                    </a:pPr>
                    <a:endParaRPr lang="en-US" sz="1765" kern="0">
                      <a:solidFill>
                        <a:prstClr val="black"/>
                      </a:solidFill>
                      <a:latin typeface="Arial" charset="0"/>
                      <a:ea typeface="Arial" charset="0"/>
                      <a:cs typeface="Arial" charset="0"/>
                    </a:endParaRPr>
                  </a:p>
                </p:txBody>
              </p:sp>
              <p:sp useBgFill="1">
                <p:nvSpPr>
                  <p:cNvPr id="156" name="Line 55">
                    <a:extLst>
                      <a:ext uri="{FF2B5EF4-FFF2-40B4-BE49-F238E27FC236}">
                        <a16:creationId xmlns:a16="http://schemas.microsoft.com/office/drawing/2014/main" id="{167EA35D-C328-D344-BE53-21617AC8C45C}"/>
                      </a:ext>
                    </a:extLst>
                  </p:cNvPr>
                  <p:cNvSpPr>
                    <a:spLocks noChangeShapeType="1"/>
                  </p:cNvSpPr>
                  <p:nvPr/>
                </p:nvSpPr>
                <p:spPr bwMode="auto">
                  <a:xfrm flipH="1">
                    <a:off x="3123527" y="3026726"/>
                    <a:ext cx="431049" cy="0"/>
                  </a:xfrm>
                  <a:prstGeom prst="line">
                    <a:avLst/>
                  </a:prstGeom>
                  <a:ln w="12700" cap="sq">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896386">
                      <a:defRPr/>
                    </a:pPr>
                    <a:endParaRPr lang="en-US" sz="1765" kern="0">
                      <a:solidFill>
                        <a:prstClr val="black"/>
                      </a:solidFill>
                      <a:latin typeface="Arial" charset="0"/>
                      <a:ea typeface="Arial" charset="0"/>
                      <a:cs typeface="Arial" charset="0"/>
                    </a:endParaRPr>
                  </a:p>
                </p:txBody>
              </p:sp>
              <p:sp useBgFill="1">
                <p:nvSpPr>
                  <p:cNvPr id="157" name="Line 56">
                    <a:extLst>
                      <a:ext uri="{FF2B5EF4-FFF2-40B4-BE49-F238E27FC236}">
                        <a16:creationId xmlns:a16="http://schemas.microsoft.com/office/drawing/2014/main" id="{B076C072-0321-C545-A9FD-5E6FA4103DBA}"/>
                      </a:ext>
                    </a:extLst>
                  </p:cNvPr>
                  <p:cNvSpPr>
                    <a:spLocks noChangeShapeType="1"/>
                  </p:cNvSpPr>
                  <p:nvPr/>
                </p:nvSpPr>
                <p:spPr bwMode="auto">
                  <a:xfrm flipH="1">
                    <a:off x="2619004" y="2629966"/>
                    <a:ext cx="935572" cy="0"/>
                  </a:xfrm>
                  <a:prstGeom prst="line">
                    <a:avLst/>
                  </a:prstGeom>
                  <a:ln w="12700" cap="sq">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896386">
                      <a:defRPr/>
                    </a:pPr>
                    <a:endParaRPr lang="en-US" sz="1765" kern="0">
                      <a:solidFill>
                        <a:prstClr val="black"/>
                      </a:solidFill>
                      <a:latin typeface="Arial" charset="0"/>
                      <a:ea typeface="Arial" charset="0"/>
                      <a:cs typeface="Arial" charset="0"/>
                    </a:endParaRPr>
                  </a:p>
                </p:txBody>
              </p:sp>
              <p:sp useBgFill="1">
                <p:nvSpPr>
                  <p:cNvPr id="158" name="Freeform 57">
                    <a:extLst>
                      <a:ext uri="{FF2B5EF4-FFF2-40B4-BE49-F238E27FC236}">
                        <a16:creationId xmlns:a16="http://schemas.microsoft.com/office/drawing/2014/main" id="{E25BBA5B-4D32-1F41-9F37-C2DEE8A67BF9}"/>
                      </a:ext>
                    </a:extLst>
                  </p:cNvPr>
                  <p:cNvSpPr>
                    <a:spLocks noChangeArrowheads="1"/>
                  </p:cNvSpPr>
                  <p:nvPr/>
                </p:nvSpPr>
                <p:spPr bwMode="auto">
                  <a:xfrm>
                    <a:off x="2819836" y="2100952"/>
                    <a:ext cx="298792" cy="298796"/>
                  </a:xfrm>
                  <a:prstGeom prst="ellipse">
                    <a:avLst/>
                  </a:prstGeom>
                  <a:ln w="12700" cap="sq">
                    <a:solidFill>
                      <a:schemeClr val="tx2"/>
                    </a:solidFill>
                    <a:miter lim="800000"/>
                    <a:headEnd/>
                    <a:tailEnd/>
                  </a:ln>
                  <a:effectLst/>
                </p:spPr>
                <p:txBody>
                  <a:bodyPr wrap="none" anchor="ctr"/>
                  <a:lstStyle/>
                  <a:p>
                    <a:pPr defTabSz="896386">
                      <a:defRPr/>
                    </a:pPr>
                    <a:endParaRPr lang="en-US" sz="1765" kern="0">
                      <a:solidFill>
                        <a:prstClr val="black"/>
                      </a:solidFill>
                      <a:latin typeface="Arial" charset="0"/>
                      <a:ea typeface="Arial" charset="0"/>
                      <a:cs typeface="Arial" charset="0"/>
                    </a:endParaRPr>
                  </a:p>
                </p:txBody>
              </p:sp>
              <p:sp useBgFill="1">
                <p:nvSpPr>
                  <p:cNvPr id="159" name="Freeform 58">
                    <a:extLst>
                      <a:ext uri="{FF2B5EF4-FFF2-40B4-BE49-F238E27FC236}">
                        <a16:creationId xmlns:a16="http://schemas.microsoft.com/office/drawing/2014/main" id="{42DD3D4F-6F49-FC40-A4BA-A4204BE3A13A}"/>
                      </a:ext>
                    </a:extLst>
                  </p:cNvPr>
                  <p:cNvSpPr>
                    <a:spLocks noChangeArrowheads="1"/>
                  </p:cNvSpPr>
                  <p:nvPr/>
                </p:nvSpPr>
                <p:spPr bwMode="auto">
                  <a:xfrm>
                    <a:off x="1825483" y="2350766"/>
                    <a:ext cx="298797" cy="298792"/>
                  </a:xfrm>
                  <a:prstGeom prst="ellipse">
                    <a:avLst/>
                  </a:prstGeom>
                  <a:ln w="12700" cap="sq">
                    <a:solidFill>
                      <a:schemeClr val="tx2"/>
                    </a:solidFill>
                    <a:miter lim="800000"/>
                    <a:headEnd/>
                    <a:tailEnd/>
                  </a:ln>
                  <a:effectLst/>
                </p:spPr>
                <p:txBody>
                  <a:bodyPr wrap="none" anchor="ctr"/>
                  <a:lstStyle/>
                  <a:p>
                    <a:pPr defTabSz="896386">
                      <a:defRPr/>
                    </a:pPr>
                    <a:endParaRPr lang="en-US" sz="1765" kern="0">
                      <a:solidFill>
                        <a:prstClr val="black"/>
                      </a:solidFill>
                      <a:latin typeface="Arial" charset="0"/>
                      <a:ea typeface="Arial" charset="0"/>
                      <a:cs typeface="Arial" charset="0"/>
                    </a:endParaRPr>
                  </a:p>
                </p:txBody>
              </p:sp>
              <p:sp useBgFill="1">
                <p:nvSpPr>
                  <p:cNvPr id="160" name="Freeform 59">
                    <a:extLst>
                      <a:ext uri="{FF2B5EF4-FFF2-40B4-BE49-F238E27FC236}">
                        <a16:creationId xmlns:a16="http://schemas.microsoft.com/office/drawing/2014/main" id="{1FCBF26A-E370-7E4A-B0ED-6A8297098179}"/>
                      </a:ext>
                    </a:extLst>
                  </p:cNvPr>
                  <p:cNvSpPr>
                    <a:spLocks noChangeArrowheads="1"/>
                  </p:cNvSpPr>
                  <p:nvPr/>
                </p:nvSpPr>
                <p:spPr bwMode="auto">
                  <a:xfrm>
                    <a:off x="1325860" y="1851143"/>
                    <a:ext cx="298797" cy="298792"/>
                  </a:xfrm>
                  <a:prstGeom prst="ellipse">
                    <a:avLst/>
                  </a:prstGeom>
                  <a:ln w="12700" cap="sq">
                    <a:solidFill>
                      <a:schemeClr val="tx2"/>
                    </a:solidFill>
                    <a:miter lim="800000"/>
                    <a:headEnd/>
                    <a:tailEnd/>
                  </a:ln>
                  <a:effectLst/>
                </p:spPr>
                <p:txBody>
                  <a:bodyPr wrap="none" anchor="ctr"/>
                  <a:lstStyle/>
                  <a:p>
                    <a:pPr defTabSz="896386">
                      <a:defRPr/>
                    </a:pPr>
                    <a:endParaRPr lang="en-US" sz="1765" kern="0">
                      <a:solidFill>
                        <a:prstClr val="black"/>
                      </a:solidFill>
                      <a:latin typeface="Arial" charset="0"/>
                      <a:ea typeface="Arial" charset="0"/>
                      <a:cs typeface="Arial" charset="0"/>
                    </a:endParaRPr>
                  </a:p>
                </p:txBody>
              </p:sp>
              <p:sp useBgFill="1">
                <p:nvSpPr>
                  <p:cNvPr id="161" name="Freeform 60">
                    <a:extLst>
                      <a:ext uri="{FF2B5EF4-FFF2-40B4-BE49-F238E27FC236}">
                        <a16:creationId xmlns:a16="http://schemas.microsoft.com/office/drawing/2014/main" id="{B9D3FF09-BA8E-E34B-BD43-91289589443F}"/>
                      </a:ext>
                    </a:extLst>
                  </p:cNvPr>
                  <p:cNvSpPr>
                    <a:spLocks noChangeArrowheads="1"/>
                  </p:cNvSpPr>
                  <p:nvPr/>
                </p:nvSpPr>
                <p:spPr bwMode="auto">
                  <a:xfrm>
                    <a:off x="2472058" y="1753178"/>
                    <a:ext cx="298797" cy="298792"/>
                  </a:xfrm>
                  <a:prstGeom prst="ellipse">
                    <a:avLst/>
                  </a:prstGeom>
                  <a:ln w="12700" cap="sq">
                    <a:solidFill>
                      <a:schemeClr val="tx2"/>
                    </a:solidFill>
                    <a:miter lim="800000"/>
                    <a:headEnd/>
                    <a:tailEnd/>
                  </a:ln>
                  <a:effectLst/>
                </p:spPr>
                <p:txBody>
                  <a:bodyPr wrap="none" anchor="ctr"/>
                  <a:lstStyle/>
                  <a:p>
                    <a:pPr defTabSz="896386">
                      <a:defRPr/>
                    </a:pPr>
                    <a:endParaRPr lang="en-US" sz="1765" kern="0">
                      <a:solidFill>
                        <a:prstClr val="black"/>
                      </a:solidFill>
                      <a:latin typeface="Arial" charset="0"/>
                      <a:ea typeface="Arial" charset="0"/>
                      <a:cs typeface="Arial" charset="0"/>
                    </a:endParaRPr>
                  </a:p>
                </p:txBody>
              </p:sp>
              <p:sp useBgFill="1">
                <p:nvSpPr>
                  <p:cNvPr id="162" name="Freeform 61">
                    <a:extLst>
                      <a:ext uri="{FF2B5EF4-FFF2-40B4-BE49-F238E27FC236}">
                        <a16:creationId xmlns:a16="http://schemas.microsoft.com/office/drawing/2014/main" id="{BE80E2B4-1476-F742-94AF-44F47FC5D2A2}"/>
                      </a:ext>
                    </a:extLst>
                  </p:cNvPr>
                  <p:cNvSpPr>
                    <a:spLocks noChangeArrowheads="1"/>
                  </p:cNvSpPr>
                  <p:nvPr/>
                </p:nvSpPr>
                <p:spPr bwMode="auto">
                  <a:xfrm>
                    <a:off x="3172509" y="1753178"/>
                    <a:ext cx="298792" cy="298792"/>
                  </a:xfrm>
                  <a:prstGeom prst="ellipse">
                    <a:avLst/>
                  </a:prstGeom>
                  <a:ln w="12700" cap="sq">
                    <a:solidFill>
                      <a:schemeClr val="tx2"/>
                    </a:solidFill>
                    <a:miter lim="800000"/>
                    <a:headEnd/>
                    <a:tailEnd/>
                  </a:ln>
                  <a:effectLst/>
                </p:spPr>
                <p:txBody>
                  <a:bodyPr wrap="none" anchor="ctr"/>
                  <a:lstStyle/>
                  <a:p>
                    <a:pPr defTabSz="896386">
                      <a:defRPr/>
                    </a:pPr>
                    <a:endParaRPr lang="en-US" sz="1765" kern="0">
                      <a:solidFill>
                        <a:prstClr val="black"/>
                      </a:solidFill>
                      <a:latin typeface="Arial" charset="0"/>
                      <a:ea typeface="Arial" charset="0"/>
                      <a:cs typeface="Arial" charset="0"/>
                    </a:endParaRPr>
                  </a:p>
                </p:txBody>
              </p:sp>
              <p:cxnSp>
                <p:nvCxnSpPr>
                  <p:cNvPr id="163" name="Straight Connector 162">
                    <a:extLst>
                      <a:ext uri="{FF2B5EF4-FFF2-40B4-BE49-F238E27FC236}">
                        <a16:creationId xmlns:a16="http://schemas.microsoft.com/office/drawing/2014/main" id="{AA306AA0-0EA8-2D4A-A393-22A8AE4AC5D4}"/>
                      </a:ext>
                    </a:extLst>
                  </p:cNvPr>
                  <p:cNvCxnSpPr>
                    <a:stCxn id="161" idx="3"/>
                    <a:endCxn id="159" idx="7"/>
                  </p:cNvCxnSpPr>
                  <p:nvPr/>
                </p:nvCxnSpPr>
                <p:spPr>
                  <a:xfrm flipH="1">
                    <a:off x="2080522" y="2008213"/>
                    <a:ext cx="435294" cy="38631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154A1DC-585B-1D4E-B94C-99B59046A52E}"/>
                      </a:ext>
                    </a:extLst>
                  </p:cNvPr>
                  <p:cNvCxnSpPr>
                    <a:cxnSpLocks/>
                    <a:stCxn id="160" idx="5"/>
                    <a:endCxn id="159" idx="1"/>
                  </p:cNvCxnSpPr>
                  <p:nvPr/>
                </p:nvCxnSpPr>
                <p:spPr>
                  <a:xfrm>
                    <a:off x="1580899" y="2106178"/>
                    <a:ext cx="288342" cy="288345"/>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9F3380-A253-D148-9D11-F07A84FBA33D}"/>
                      </a:ext>
                    </a:extLst>
                  </p:cNvPr>
                  <p:cNvCxnSpPr>
                    <a:cxnSpLocks/>
                    <a:stCxn id="161" idx="5"/>
                    <a:endCxn id="158" idx="1"/>
                  </p:cNvCxnSpPr>
                  <p:nvPr/>
                </p:nvCxnSpPr>
                <p:spPr>
                  <a:xfrm>
                    <a:off x="2727097" y="2008213"/>
                    <a:ext cx="136496" cy="1364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BB60E06-0C21-BF4B-B653-923A657B981B}"/>
                      </a:ext>
                    </a:extLst>
                  </p:cNvPr>
                  <p:cNvCxnSpPr>
                    <a:cxnSpLocks/>
                    <a:stCxn id="158" idx="7"/>
                    <a:endCxn id="162" idx="3"/>
                  </p:cNvCxnSpPr>
                  <p:nvPr/>
                </p:nvCxnSpPr>
                <p:spPr>
                  <a:xfrm flipV="1">
                    <a:off x="3074871" y="2008213"/>
                    <a:ext cx="141395" cy="1364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3" name="Rounded Rectangle 152">
                  <a:extLst>
                    <a:ext uri="{FF2B5EF4-FFF2-40B4-BE49-F238E27FC236}">
                      <a16:creationId xmlns:a16="http://schemas.microsoft.com/office/drawing/2014/main" id="{09B7B872-447E-174C-874F-0DBF83930D96}"/>
                    </a:ext>
                  </a:extLst>
                </p:cNvPr>
                <p:cNvSpPr/>
                <p:nvPr/>
              </p:nvSpPr>
              <p:spPr bwMode="auto">
                <a:xfrm>
                  <a:off x="1693079" y="4720470"/>
                  <a:ext cx="391684" cy="311239"/>
                </a:xfrm>
                <a:prstGeom prst="roundRect">
                  <a:avLst>
                    <a:gd name="adj" fmla="val 7486"/>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1" name="Group 140">
                <a:extLst>
                  <a:ext uri="{FF2B5EF4-FFF2-40B4-BE49-F238E27FC236}">
                    <a16:creationId xmlns:a16="http://schemas.microsoft.com/office/drawing/2014/main" id="{184FC3F1-BDE3-0E41-8716-1DF19D2AC182}"/>
                  </a:ext>
                </a:extLst>
              </p:cNvPr>
              <p:cNvGrpSpPr/>
              <p:nvPr/>
            </p:nvGrpSpPr>
            <p:grpSpPr>
              <a:xfrm>
                <a:off x="1736551" y="5158821"/>
                <a:ext cx="310993" cy="264555"/>
                <a:chOff x="2107244" y="1575258"/>
                <a:chExt cx="310993" cy="264555"/>
              </a:xfrm>
            </p:grpSpPr>
            <p:grpSp>
              <p:nvGrpSpPr>
                <p:cNvPr id="142" name="Group 141">
                  <a:extLst>
                    <a:ext uri="{FF2B5EF4-FFF2-40B4-BE49-F238E27FC236}">
                      <a16:creationId xmlns:a16="http://schemas.microsoft.com/office/drawing/2014/main" id="{6FF7B0B4-491C-0B45-9104-03F4430EC040}"/>
                    </a:ext>
                  </a:extLst>
                </p:cNvPr>
                <p:cNvGrpSpPr/>
                <p:nvPr/>
              </p:nvGrpSpPr>
              <p:grpSpPr>
                <a:xfrm>
                  <a:off x="2107244" y="1575258"/>
                  <a:ext cx="310993" cy="264555"/>
                  <a:chOff x="2107244" y="1575258"/>
                  <a:chExt cx="310993" cy="264555"/>
                </a:xfrm>
              </p:grpSpPr>
              <p:sp>
                <p:nvSpPr>
                  <p:cNvPr id="150" name="Rectangle 9">
                    <a:extLst>
                      <a:ext uri="{FF2B5EF4-FFF2-40B4-BE49-F238E27FC236}">
                        <a16:creationId xmlns:a16="http://schemas.microsoft.com/office/drawing/2014/main" id="{44311FDE-608E-544C-8199-2CFA5DD903B0}"/>
                      </a:ext>
                    </a:extLst>
                  </p:cNvPr>
                  <p:cNvSpPr>
                    <a:spLocks noChangeArrowheads="1"/>
                  </p:cNvSpPr>
                  <p:nvPr/>
                </p:nvSpPr>
                <p:spPr bwMode="auto">
                  <a:xfrm>
                    <a:off x="2107244" y="1575258"/>
                    <a:ext cx="310993" cy="264555"/>
                  </a:xfrm>
                  <a:prstGeom prst="rect">
                    <a:avLst/>
                  </a:prstGeom>
                  <a:solidFill>
                    <a:srgbClr val="FFFFFF"/>
                  </a:solidFill>
                  <a:ln w="12700" cap="flat">
                    <a:solidFill>
                      <a:schemeClr val="tx2"/>
                    </a:solidFill>
                    <a:prstDash val="solid"/>
                    <a:miter lim="800000"/>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151" name="Line 10">
                    <a:extLst>
                      <a:ext uri="{FF2B5EF4-FFF2-40B4-BE49-F238E27FC236}">
                        <a16:creationId xmlns:a16="http://schemas.microsoft.com/office/drawing/2014/main" id="{BD9093A1-0ACF-5847-A685-6A19C2840436}"/>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grpSp>
            <p:grpSp>
              <p:nvGrpSpPr>
                <p:cNvPr id="143" name="Group 142">
                  <a:extLst>
                    <a:ext uri="{FF2B5EF4-FFF2-40B4-BE49-F238E27FC236}">
                      <a16:creationId xmlns:a16="http://schemas.microsoft.com/office/drawing/2014/main" id="{0E36A0CF-2FAD-A048-B4C4-D74AA379AB31}"/>
                    </a:ext>
                  </a:extLst>
                </p:cNvPr>
                <p:cNvGrpSpPr/>
                <p:nvPr/>
              </p:nvGrpSpPr>
              <p:grpSpPr>
                <a:xfrm>
                  <a:off x="2287367" y="1599181"/>
                  <a:ext cx="95690" cy="23923"/>
                  <a:chOff x="2287367" y="1599181"/>
                  <a:chExt cx="95690" cy="23923"/>
                </a:xfrm>
              </p:grpSpPr>
              <p:sp>
                <p:nvSpPr>
                  <p:cNvPr id="147" name="Oval 11">
                    <a:extLst>
                      <a:ext uri="{FF2B5EF4-FFF2-40B4-BE49-F238E27FC236}">
                        <a16:creationId xmlns:a16="http://schemas.microsoft.com/office/drawing/2014/main" id="{EDCC28E9-354E-8148-8B12-5584CD0511F3}"/>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148" name="Oval 12">
                    <a:extLst>
                      <a:ext uri="{FF2B5EF4-FFF2-40B4-BE49-F238E27FC236}">
                        <a16:creationId xmlns:a16="http://schemas.microsoft.com/office/drawing/2014/main" id="{99D6336D-E280-2F47-89C5-EBDD516CC62D}"/>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149" name="Oval 13">
                    <a:extLst>
                      <a:ext uri="{FF2B5EF4-FFF2-40B4-BE49-F238E27FC236}">
                        <a16:creationId xmlns:a16="http://schemas.microsoft.com/office/drawing/2014/main" id="{2BE296A9-A0DA-9849-8699-69223251D105}"/>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grpSp>
            <p:grpSp>
              <p:nvGrpSpPr>
                <p:cNvPr id="144" name="Group 143">
                  <a:extLst>
                    <a:ext uri="{FF2B5EF4-FFF2-40B4-BE49-F238E27FC236}">
                      <a16:creationId xmlns:a16="http://schemas.microsoft.com/office/drawing/2014/main" id="{B6712802-9C4B-8241-B48E-2D67CECB3E2E}"/>
                    </a:ext>
                  </a:extLst>
                </p:cNvPr>
                <p:cNvGrpSpPr/>
                <p:nvPr/>
              </p:nvGrpSpPr>
              <p:grpSpPr>
                <a:xfrm>
                  <a:off x="2202934" y="1701907"/>
                  <a:ext cx="95690" cy="90061"/>
                  <a:chOff x="2202934" y="1701907"/>
                  <a:chExt cx="95690" cy="90061"/>
                </a:xfrm>
              </p:grpSpPr>
              <p:sp>
                <p:nvSpPr>
                  <p:cNvPr id="145" name="Freeform 14">
                    <a:extLst>
                      <a:ext uri="{FF2B5EF4-FFF2-40B4-BE49-F238E27FC236}">
                        <a16:creationId xmlns:a16="http://schemas.microsoft.com/office/drawing/2014/main" id="{054680D8-567B-F84B-A2EA-A61B91D3E12D}"/>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146" name="Line 15">
                    <a:extLst>
                      <a:ext uri="{FF2B5EF4-FFF2-40B4-BE49-F238E27FC236}">
                        <a16:creationId xmlns:a16="http://schemas.microsoft.com/office/drawing/2014/main" id="{3D79FB50-C8F6-0745-921B-FE9385C2A3FD}"/>
                      </a:ext>
                    </a:extLst>
                  </p:cNvPr>
                  <p:cNvSpPr>
                    <a:spLocks noChangeShapeType="1"/>
                  </p:cNvSpPr>
                  <p:nvPr/>
                </p:nvSpPr>
                <p:spPr bwMode="auto">
                  <a:xfrm>
                    <a:off x="2253117" y="1755381"/>
                    <a:ext cx="0" cy="3658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grpSp>
          </p:grpSp>
        </p:grpSp>
        <p:sp>
          <p:nvSpPr>
            <p:cNvPr id="167" name="Rectangle 166">
              <a:extLst>
                <a:ext uri="{FF2B5EF4-FFF2-40B4-BE49-F238E27FC236}">
                  <a16:creationId xmlns:a16="http://schemas.microsoft.com/office/drawing/2014/main" id="{E464F8F9-0EE5-6A47-9084-C8F97117F7F4}"/>
                </a:ext>
              </a:extLst>
            </p:cNvPr>
            <p:cNvSpPr/>
            <p:nvPr/>
          </p:nvSpPr>
          <p:spPr>
            <a:xfrm>
              <a:off x="3855473" y="4866867"/>
              <a:ext cx="617186" cy="230832"/>
            </a:xfrm>
            <a:prstGeom prst="rect">
              <a:avLst/>
            </a:prstGeom>
          </p:spPr>
          <p:txBody>
            <a:bodyPr wrap="square">
              <a:spAutoFit/>
            </a:bodyPr>
            <a:lstStyle/>
            <a:p>
              <a:pPr algn="ctr"/>
              <a:r>
                <a:rPr lang="en-US" sz="882" dirty="0">
                  <a:latin typeface="Segoe UI" panose="020B0502040204020203" pitchFamily="34" charset="0"/>
                  <a:cs typeface="Segoe UI" panose="020B0502040204020203" pitchFamily="34" charset="0"/>
                </a:rPr>
                <a:t>Cloud</a:t>
              </a:r>
            </a:p>
          </p:txBody>
        </p:sp>
        <p:sp>
          <p:nvSpPr>
            <p:cNvPr id="168" name="Rectangle 167">
              <a:extLst>
                <a:ext uri="{FF2B5EF4-FFF2-40B4-BE49-F238E27FC236}">
                  <a16:creationId xmlns:a16="http://schemas.microsoft.com/office/drawing/2014/main" id="{06A752EB-1EC7-024F-9803-3B11718FA41A}"/>
                </a:ext>
              </a:extLst>
            </p:cNvPr>
            <p:cNvSpPr/>
            <p:nvPr/>
          </p:nvSpPr>
          <p:spPr>
            <a:xfrm>
              <a:off x="4425547" y="4866867"/>
              <a:ext cx="617186" cy="369332"/>
            </a:xfrm>
            <a:prstGeom prst="rect">
              <a:avLst/>
            </a:prstGeom>
          </p:spPr>
          <p:txBody>
            <a:bodyPr wrap="square">
              <a:spAutoFit/>
            </a:bodyPr>
            <a:lstStyle/>
            <a:p>
              <a:pPr algn="ctr"/>
              <a:r>
                <a:rPr lang="en-US" sz="882" dirty="0">
                  <a:latin typeface="Segoe UI" panose="020B0502040204020203" pitchFamily="34" charset="0"/>
                  <a:cs typeface="Segoe UI" panose="020B0502040204020203" pitchFamily="34" charset="0"/>
                </a:rPr>
                <a:t>Light Edge</a:t>
              </a:r>
            </a:p>
          </p:txBody>
        </p:sp>
        <p:sp>
          <p:nvSpPr>
            <p:cNvPr id="169" name="Rectangle 168">
              <a:extLst>
                <a:ext uri="{FF2B5EF4-FFF2-40B4-BE49-F238E27FC236}">
                  <a16:creationId xmlns:a16="http://schemas.microsoft.com/office/drawing/2014/main" id="{DAE6A36A-9ECF-EC46-9696-65E5E52EE05F}"/>
                </a:ext>
              </a:extLst>
            </p:cNvPr>
            <p:cNvSpPr/>
            <p:nvPr/>
          </p:nvSpPr>
          <p:spPr>
            <a:xfrm>
              <a:off x="4952933" y="4866867"/>
              <a:ext cx="617186" cy="369332"/>
            </a:xfrm>
            <a:prstGeom prst="rect">
              <a:avLst/>
            </a:prstGeom>
          </p:spPr>
          <p:txBody>
            <a:bodyPr wrap="square">
              <a:spAutoFit/>
            </a:bodyPr>
            <a:lstStyle/>
            <a:p>
              <a:pPr algn="ctr"/>
              <a:r>
                <a:rPr lang="en-US" sz="882" dirty="0">
                  <a:latin typeface="Segoe UI" panose="020B0502040204020203" pitchFamily="34" charset="0"/>
                  <a:cs typeface="Segoe UI" panose="020B0502040204020203" pitchFamily="34" charset="0"/>
                </a:rPr>
                <a:t>Heavy Edge</a:t>
              </a:r>
            </a:p>
          </p:txBody>
        </p:sp>
        <p:sp>
          <p:nvSpPr>
            <p:cNvPr id="173" name="Rectangle 172">
              <a:extLst>
                <a:ext uri="{FF2B5EF4-FFF2-40B4-BE49-F238E27FC236}">
                  <a16:creationId xmlns:a16="http://schemas.microsoft.com/office/drawing/2014/main" id="{1448EFA3-CF39-6549-B2FB-4D0F7C567377}"/>
                </a:ext>
              </a:extLst>
            </p:cNvPr>
            <p:cNvSpPr/>
            <p:nvPr/>
          </p:nvSpPr>
          <p:spPr>
            <a:xfrm>
              <a:off x="2958884" y="4670362"/>
              <a:ext cx="976239" cy="461665"/>
            </a:xfrm>
            <a:prstGeom prst="rect">
              <a:avLst/>
            </a:prstGeom>
          </p:spPr>
          <p:txBody>
            <a:bodyPr wrap="square">
              <a:spAutoFit/>
            </a:bodyPr>
            <a:lstStyle/>
            <a:p>
              <a:pPr algn="ctr">
                <a:spcAft>
                  <a:spcPts val="196"/>
                </a:spcAft>
              </a:pPr>
              <a:r>
                <a:rPr lang="en-US" sz="1176"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Deploy image</a:t>
              </a:r>
              <a:endParaRPr lang="en-US" sz="1176" dirty="0">
                <a:latin typeface="Segoe UI" panose="020B0502040204020203" pitchFamily="34" charset="0"/>
                <a:cs typeface="Segoe UI" panose="020B0502040204020203" pitchFamily="34" charset="0"/>
              </a:endParaRPr>
            </a:p>
          </p:txBody>
        </p:sp>
      </p:grpSp>
      <p:cxnSp>
        <p:nvCxnSpPr>
          <p:cNvPr id="13" name="Straight Arrow Connector 12">
            <a:extLst>
              <a:ext uri="{FF2B5EF4-FFF2-40B4-BE49-F238E27FC236}">
                <a16:creationId xmlns:a16="http://schemas.microsoft.com/office/drawing/2014/main" id="{5B79351B-BC6B-4ECB-85F9-F6AF9E577611}"/>
              </a:ext>
            </a:extLst>
          </p:cNvPr>
          <p:cNvCxnSpPr/>
          <p:nvPr/>
        </p:nvCxnSpPr>
        <p:spPr>
          <a:xfrm>
            <a:off x="8026458" y="3489123"/>
            <a:ext cx="0" cy="679142"/>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67FB5661-0ECE-41D1-9D5E-978421C07C6F}"/>
              </a:ext>
            </a:extLst>
          </p:cNvPr>
          <p:cNvCxnSpPr>
            <a:cxnSpLocks/>
          </p:cNvCxnSpPr>
          <p:nvPr/>
        </p:nvCxnSpPr>
        <p:spPr>
          <a:xfrm flipV="1">
            <a:off x="4298745" y="3447953"/>
            <a:ext cx="0" cy="720312"/>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BB960AE-3216-4AED-8BCD-6902609D39DD}"/>
              </a:ext>
            </a:extLst>
          </p:cNvPr>
          <p:cNvCxnSpPr>
            <a:cxnSpLocks/>
          </p:cNvCxnSpPr>
          <p:nvPr/>
        </p:nvCxnSpPr>
        <p:spPr>
          <a:xfrm flipV="1">
            <a:off x="4247751" y="2064600"/>
            <a:ext cx="695853" cy="460863"/>
          </a:xfrm>
          <a:prstGeom prst="bentConnector3">
            <a:avLst>
              <a:gd name="adj1" fmla="val -993"/>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BDF5C554-87BE-4084-A3BA-CA53D890FAAE}"/>
              </a:ext>
            </a:extLst>
          </p:cNvPr>
          <p:cNvCxnSpPr>
            <a:cxnSpLocks/>
          </p:cNvCxnSpPr>
          <p:nvPr/>
        </p:nvCxnSpPr>
        <p:spPr>
          <a:xfrm>
            <a:off x="7398150" y="2038054"/>
            <a:ext cx="609633" cy="525854"/>
          </a:xfrm>
          <a:prstGeom prst="bentConnector3">
            <a:avLst>
              <a:gd name="adj1" fmla="val 100546"/>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B7B8E4A8-002A-4F5D-BE60-3B44AB966171}"/>
              </a:ext>
            </a:extLst>
          </p:cNvPr>
          <p:cNvCxnSpPr>
            <a:cxnSpLocks/>
          </p:cNvCxnSpPr>
          <p:nvPr/>
        </p:nvCxnSpPr>
        <p:spPr>
          <a:xfrm rot="5400000">
            <a:off x="7449005" y="5518923"/>
            <a:ext cx="625134" cy="522573"/>
          </a:xfrm>
          <a:prstGeom prst="bentConnector3">
            <a:avLst>
              <a:gd name="adj1" fmla="val 9920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87C59888-03BD-4A54-BF92-CAEB118514BF}"/>
              </a:ext>
            </a:extLst>
          </p:cNvPr>
          <p:cNvCxnSpPr>
            <a:cxnSpLocks/>
          </p:cNvCxnSpPr>
          <p:nvPr/>
        </p:nvCxnSpPr>
        <p:spPr>
          <a:xfrm rot="10800000">
            <a:off x="4339346" y="5510348"/>
            <a:ext cx="729208" cy="582430"/>
          </a:xfrm>
          <a:prstGeom prst="bentConnector3">
            <a:avLst>
              <a:gd name="adj1" fmla="val 9994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425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750"/>
                                        <p:tgtEl>
                                          <p:spTgt spid="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750"/>
                                        <p:tgtEl>
                                          <p:spTgt spid="9"/>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750"/>
                                        <p:tgtEl>
                                          <p:spTgt spid="7"/>
                                        </p:tgtEl>
                                      </p:cBhvr>
                                    </p:animEffect>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C036-FAEC-4EE0-AAA5-6DE2C16C634F}"/>
              </a:ext>
            </a:extLst>
          </p:cNvPr>
          <p:cNvSpPr>
            <a:spLocks noGrp="1"/>
          </p:cNvSpPr>
          <p:nvPr>
            <p:ph type="title"/>
          </p:nvPr>
        </p:nvSpPr>
        <p:spPr/>
        <p:txBody>
          <a:bodyPr/>
          <a:lstStyle/>
          <a:p>
            <a:r>
              <a:rPr lang="en-US" dirty="0"/>
              <a:t>Model management in detail  </a:t>
            </a:r>
          </a:p>
        </p:txBody>
      </p:sp>
      <p:sp>
        <p:nvSpPr>
          <p:cNvPr id="4" name="Rectangle 3">
            <a:extLst>
              <a:ext uri="{FF2B5EF4-FFF2-40B4-BE49-F238E27FC236}">
                <a16:creationId xmlns:a16="http://schemas.microsoft.com/office/drawing/2014/main" id="{02D9228A-0516-4692-8B52-287DA4A28B43}"/>
              </a:ext>
            </a:extLst>
          </p:cNvPr>
          <p:cNvSpPr/>
          <p:nvPr/>
        </p:nvSpPr>
        <p:spPr>
          <a:xfrm>
            <a:off x="1188483" y="3977571"/>
            <a:ext cx="2653417" cy="809632"/>
          </a:xfrm>
          <a:prstGeom prst="rect">
            <a:avLst/>
          </a:prstGeom>
        </p:spPr>
        <p:txBody>
          <a:bodyPr wrap="square">
            <a:spAutoFit/>
          </a:bodyPr>
          <a:lstStyle/>
          <a:p>
            <a:pPr algn="ctr">
              <a:spcAft>
                <a:spcPts val="196"/>
              </a:spcAft>
            </a:pPr>
            <a:r>
              <a:rPr lang="en-US" altLang="en-US" sz="1765"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Create/Retrain Model</a:t>
            </a:r>
            <a:endParaRPr lang="en-US" sz="1765" dirty="0">
              <a:latin typeface="Segoe UI" panose="020B0502040204020203" pitchFamily="34" charset="0"/>
              <a:cs typeface="Segoe UI" panose="020B0502040204020203" pitchFamily="34" charset="0"/>
            </a:endParaRPr>
          </a:p>
          <a:p>
            <a:pPr algn="ctr"/>
            <a:r>
              <a:rPr lang="en-US" sz="1372" dirty="0">
                <a:latin typeface="Segoe UI" panose="020B0502040204020203" pitchFamily="34" charset="0"/>
                <a:cs typeface="Segoe UI" panose="020B0502040204020203" pitchFamily="34" charset="0"/>
              </a:rPr>
              <a:t>Enable DevOps with full CI/CD integration with VSTS</a:t>
            </a:r>
          </a:p>
        </p:txBody>
      </p:sp>
      <p:sp>
        <p:nvSpPr>
          <p:cNvPr id="5" name="Rectangle 4">
            <a:extLst>
              <a:ext uri="{FF2B5EF4-FFF2-40B4-BE49-F238E27FC236}">
                <a16:creationId xmlns:a16="http://schemas.microsoft.com/office/drawing/2014/main" id="{5356226B-6562-40FF-A81E-B79975215E34}"/>
              </a:ext>
            </a:extLst>
          </p:cNvPr>
          <p:cNvSpPr/>
          <p:nvPr/>
        </p:nvSpPr>
        <p:spPr>
          <a:xfrm>
            <a:off x="4769292" y="3977571"/>
            <a:ext cx="2653417" cy="809632"/>
          </a:xfrm>
          <a:prstGeom prst="rect">
            <a:avLst/>
          </a:prstGeom>
        </p:spPr>
        <p:txBody>
          <a:bodyPr wrap="square">
            <a:spAutoFit/>
          </a:bodyPr>
          <a:lstStyle/>
          <a:p>
            <a:pPr algn="ctr">
              <a:spcAft>
                <a:spcPts val="196"/>
              </a:spcAft>
            </a:pPr>
            <a:r>
              <a:rPr lang="en-US" altLang="en-US" sz="1765"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Register Model</a:t>
            </a:r>
            <a:endParaRPr lang="en-US" sz="1765" dirty="0">
              <a:latin typeface="Segoe UI" panose="020B0502040204020203" pitchFamily="34" charset="0"/>
              <a:cs typeface="Segoe UI" panose="020B0502040204020203" pitchFamily="34" charset="0"/>
            </a:endParaRPr>
          </a:p>
          <a:p>
            <a:pPr algn="ctr"/>
            <a:r>
              <a:rPr lang="en-US" sz="1372" dirty="0">
                <a:latin typeface="Segoe UI" panose="020B0502040204020203" pitchFamily="34" charset="0"/>
                <a:cs typeface="Segoe UI" panose="020B0502040204020203" pitchFamily="34" charset="0"/>
              </a:rPr>
              <a:t>Track model versions with a central model registry</a:t>
            </a:r>
          </a:p>
        </p:txBody>
      </p:sp>
      <p:sp>
        <p:nvSpPr>
          <p:cNvPr id="6" name="Rectangle 5">
            <a:extLst>
              <a:ext uri="{FF2B5EF4-FFF2-40B4-BE49-F238E27FC236}">
                <a16:creationId xmlns:a16="http://schemas.microsoft.com/office/drawing/2014/main" id="{23CAD021-B24C-4439-BADD-FEDBF984A2F9}"/>
              </a:ext>
            </a:extLst>
          </p:cNvPr>
          <p:cNvSpPr/>
          <p:nvPr/>
        </p:nvSpPr>
        <p:spPr>
          <a:xfrm>
            <a:off x="8350101" y="3977571"/>
            <a:ext cx="2653417" cy="809632"/>
          </a:xfrm>
          <a:prstGeom prst="rect">
            <a:avLst/>
          </a:prstGeom>
        </p:spPr>
        <p:txBody>
          <a:bodyPr wrap="square">
            <a:spAutoFit/>
          </a:bodyPr>
          <a:lstStyle/>
          <a:p>
            <a:pPr algn="ctr">
              <a:spcAft>
                <a:spcPts val="196"/>
              </a:spcAft>
            </a:pPr>
            <a:r>
              <a:rPr lang="en-US" altLang="en-US" sz="1765" b="1" kern="0" dirty="0">
                <a:solidFill>
                  <a:schemeClr val="tx2"/>
                </a:solidFill>
                <a:latin typeface="Segoe UI Semibold" panose="020B0502040204020203" pitchFamily="34" charset="0"/>
                <a:cs typeface="Segoe UI Semibold" panose="020B0502040204020203" pitchFamily="34" charset="0"/>
                <a:sym typeface="Arial" panose="020B0604020202020204" pitchFamily="34" charset="0"/>
              </a:rPr>
              <a:t>Monitor</a:t>
            </a:r>
            <a:endParaRPr lang="en-US" sz="1765" dirty="0">
              <a:latin typeface="Segoe UI" panose="020B0502040204020203" pitchFamily="34" charset="0"/>
              <a:cs typeface="Segoe UI" panose="020B0502040204020203" pitchFamily="34" charset="0"/>
            </a:endParaRPr>
          </a:p>
          <a:p>
            <a:pPr algn="ctr"/>
            <a:r>
              <a:rPr lang="en-US" sz="1372" dirty="0">
                <a:latin typeface="Segoe UI" panose="020B0502040204020203" pitchFamily="34" charset="0"/>
                <a:cs typeface="Segoe UI" panose="020B0502040204020203" pitchFamily="34" charset="0"/>
              </a:rPr>
              <a:t>Oversea deployments through Azure AppInsights</a:t>
            </a:r>
          </a:p>
        </p:txBody>
      </p:sp>
      <p:grpSp>
        <p:nvGrpSpPr>
          <p:cNvPr id="7" name="Group 6">
            <a:extLst>
              <a:ext uri="{FF2B5EF4-FFF2-40B4-BE49-F238E27FC236}">
                <a16:creationId xmlns:a16="http://schemas.microsoft.com/office/drawing/2014/main" id="{57A19D51-D190-4B2B-84AC-70967AFCD24C}"/>
              </a:ext>
            </a:extLst>
          </p:cNvPr>
          <p:cNvGrpSpPr/>
          <p:nvPr/>
        </p:nvGrpSpPr>
        <p:grpSpPr>
          <a:xfrm>
            <a:off x="2073852" y="3003996"/>
            <a:ext cx="882679" cy="850008"/>
            <a:chOff x="8604015" y="4747099"/>
            <a:chExt cx="1221773" cy="1176550"/>
          </a:xfrm>
        </p:grpSpPr>
        <p:grpSp>
          <p:nvGrpSpPr>
            <p:cNvPr id="8" name="Group 7">
              <a:extLst>
                <a:ext uri="{FF2B5EF4-FFF2-40B4-BE49-F238E27FC236}">
                  <a16:creationId xmlns:a16="http://schemas.microsoft.com/office/drawing/2014/main" id="{8069FE1F-86E1-4BE4-BB23-0540A615E352}"/>
                </a:ext>
              </a:extLst>
            </p:cNvPr>
            <p:cNvGrpSpPr/>
            <p:nvPr/>
          </p:nvGrpSpPr>
          <p:grpSpPr>
            <a:xfrm>
              <a:off x="9214901" y="4915118"/>
              <a:ext cx="610887" cy="672077"/>
              <a:chOff x="6053699" y="2879832"/>
              <a:chExt cx="279256" cy="307228"/>
            </a:xfrm>
          </p:grpSpPr>
          <p:sp>
            <p:nvSpPr>
              <p:cNvPr id="19" name="Freeform: Shape 843">
                <a:extLst>
                  <a:ext uri="{FF2B5EF4-FFF2-40B4-BE49-F238E27FC236}">
                    <a16:creationId xmlns:a16="http://schemas.microsoft.com/office/drawing/2014/main" id="{6B2ECD72-2C11-400B-A632-E2C087FFB59A}"/>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CB8E9A7A-F0B2-47E7-9918-F82FF1E0BAA4}"/>
                  </a:ext>
                </a:extLst>
              </p:cNvPr>
              <p:cNvCxnSpPr>
                <a:cxnSpLocks/>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D5E4C8-C581-4EBF-8AC8-3F772B315810}"/>
                  </a:ext>
                </a:extLst>
              </p:cNvPr>
              <p:cNvCxnSpPr>
                <a:cxnSpLocks/>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0039C2-8074-471D-A29C-C4F9040D53B3}"/>
                  </a:ext>
                </a:extLst>
              </p:cNvPr>
              <p:cNvCxnSpPr>
                <a:cxnSpLocks/>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7C83446F-E412-4A98-B1FB-58C01671D44B}"/>
                </a:ext>
              </a:extLst>
            </p:cNvPr>
            <p:cNvGrpSpPr/>
            <p:nvPr/>
          </p:nvGrpSpPr>
          <p:grpSpPr>
            <a:xfrm>
              <a:off x="8604015" y="5251572"/>
              <a:ext cx="610887" cy="672077"/>
              <a:chOff x="6053699" y="2879832"/>
              <a:chExt cx="279256" cy="307228"/>
            </a:xfrm>
          </p:grpSpPr>
          <p:sp>
            <p:nvSpPr>
              <p:cNvPr id="15" name="Freeform: Shape 843">
                <a:extLst>
                  <a:ext uri="{FF2B5EF4-FFF2-40B4-BE49-F238E27FC236}">
                    <a16:creationId xmlns:a16="http://schemas.microsoft.com/office/drawing/2014/main" id="{D2409F5A-9539-4117-B60D-805E4D7A26E9}"/>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2AAC3EB3-D2F4-4288-921F-CA5EC4A3C2A1}"/>
                  </a:ext>
                </a:extLst>
              </p:cNvPr>
              <p:cNvCxnSpPr>
                <a:cxnSpLocks/>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85F1B8D-A0BF-4B3B-8256-16295021ECDB}"/>
                  </a:ext>
                </a:extLst>
              </p:cNvPr>
              <p:cNvCxnSpPr>
                <a:cxnSpLocks/>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EA6983-4665-43F0-8A18-59037A599551}"/>
                  </a:ext>
                </a:extLst>
              </p:cNvPr>
              <p:cNvCxnSpPr>
                <a:cxnSpLocks/>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18AC4869-7B23-46BB-84CF-D5AE3069098E}"/>
                </a:ext>
              </a:extLst>
            </p:cNvPr>
            <p:cNvGrpSpPr/>
            <p:nvPr/>
          </p:nvGrpSpPr>
          <p:grpSpPr>
            <a:xfrm>
              <a:off x="8909458" y="4747099"/>
              <a:ext cx="610887" cy="672077"/>
              <a:chOff x="6053699" y="2879832"/>
              <a:chExt cx="279256" cy="307228"/>
            </a:xfrm>
            <a:solidFill>
              <a:schemeClr val="bg1"/>
            </a:solidFill>
          </p:grpSpPr>
          <p:sp>
            <p:nvSpPr>
              <p:cNvPr id="11" name="Freeform: Shape 843">
                <a:extLst>
                  <a:ext uri="{FF2B5EF4-FFF2-40B4-BE49-F238E27FC236}">
                    <a16:creationId xmlns:a16="http://schemas.microsoft.com/office/drawing/2014/main" id="{8D092B62-A97A-400F-B485-D57B477D22F4}"/>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 name="Straight Connector 11">
                <a:extLst>
                  <a:ext uri="{FF2B5EF4-FFF2-40B4-BE49-F238E27FC236}">
                    <a16:creationId xmlns:a16="http://schemas.microsoft.com/office/drawing/2014/main" id="{E0917734-7C92-4D99-BF98-ACDBD167604D}"/>
                  </a:ext>
                </a:extLst>
              </p:cNvPr>
              <p:cNvCxnSpPr>
                <a:cxnSpLocks/>
              </p:cNvCxnSpPr>
              <p:nvPr/>
            </p:nvCxnSpPr>
            <p:spPr>
              <a:xfrm>
                <a:off x="6053699" y="2956449"/>
                <a:ext cx="139628" cy="76997"/>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24C669-0E0F-4E58-8ECF-6A020B20F4F8}"/>
                  </a:ext>
                </a:extLst>
              </p:cNvPr>
              <p:cNvCxnSpPr>
                <a:cxnSpLocks/>
              </p:cNvCxnSpPr>
              <p:nvPr/>
            </p:nvCxnSpPr>
            <p:spPr>
              <a:xfrm flipV="1">
                <a:off x="6193327" y="2956449"/>
                <a:ext cx="139628" cy="76997"/>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CCC3C31-2690-4157-BC43-A3BE1E9E415A}"/>
                  </a:ext>
                </a:extLst>
              </p:cNvPr>
              <p:cNvCxnSpPr>
                <a:cxnSpLocks/>
              </p:cNvCxnSpPr>
              <p:nvPr/>
            </p:nvCxnSpPr>
            <p:spPr>
              <a:xfrm flipV="1">
                <a:off x="6193327" y="3033446"/>
                <a:ext cx="0" cy="153614"/>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3" name="Group 22">
            <a:extLst>
              <a:ext uri="{FF2B5EF4-FFF2-40B4-BE49-F238E27FC236}">
                <a16:creationId xmlns:a16="http://schemas.microsoft.com/office/drawing/2014/main" id="{7EA0D5B5-61DF-4E9F-B5CF-48DF8EAB81C1}"/>
              </a:ext>
            </a:extLst>
          </p:cNvPr>
          <p:cNvGrpSpPr/>
          <p:nvPr/>
        </p:nvGrpSpPr>
        <p:grpSpPr>
          <a:xfrm>
            <a:off x="5623033" y="3010154"/>
            <a:ext cx="783417" cy="837694"/>
            <a:chOff x="8882196" y="3721867"/>
            <a:chExt cx="285941" cy="305752"/>
          </a:xfrm>
          <a:solidFill>
            <a:schemeClr val="bg1"/>
          </a:solidFill>
        </p:grpSpPr>
        <p:sp>
          <p:nvSpPr>
            <p:cNvPr id="24" name="Rectangle 23">
              <a:extLst>
                <a:ext uri="{FF2B5EF4-FFF2-40B4-BE49-F238E27FC236}">
                  <a16:creationId xmlns:a16="http://schemas.microsoft.com/office/drawing/2014/main" id="{1D5C765E-CA5C-459C-993C-2D8E497B215E}"/>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Freeform 123">
              <a:extLst>
                <a:ext uri="{FF2B5EF4-FFF2-40B4-BE49-F238E27FC236}">
                  <a16:creationId xmlns:a16="http://schemas.microsoft.com/office/drawing/2014/main" id="{DD8C0B17-2CAA-4DB7-8C68-9A66564F8927}"/>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Freeform 124">
              <a:extLst>
                <a:ext uri="{FF2B5EF4-FFF2-40B4-BE49-F238E27FC236}">
                  <a16:creationId xmlns:a16="http://schemas.microsoft.com/office/drawing/2014/main" id="{EBE0A632-9098-4247-AC08-8AD9E5024582}"/>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7" name="speedometer_2">
            <a:extLst>
              <a:ext uri="{FF2B5EF4-FFF2-40B4-BE49-F238E27FC236}">
                <a16:creationId xmlns:a16="http://schemas.microsoft.com/office/drawing/2014/main" id="{8F41E269-6965-4373-B532-8197D5340412}"/>
              </a:ext>
            </a:extLst>
          </p:cNvPr>
          <p:cNvSpPr>
            <a:spLocks noChangeAspect="1" noEditPoints="1"/>
          </p:cNvSpPr>
          <p:nvPr/>
        </p:nvSpPr>
        <p:spPr bwMode="auto">
          <a:xfrm>
            <a:off x="9249651" y="3001842"/>
            <a:ext cx="854317" cy="85431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Tree>
    <p:extLst>
      <p:ext uri="{BB962C8B-B14F-4D97-AF65-F5344CB8AC3E}">
        <p14:creationId xmlns:p14="http://schemas.microsoft.com/office/powerpoint/2010/main" val="213129619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FBA33A-ECBD-4EAA-9576-DCFEE0FC5F72}"/>
              </a:ext>
            </a:extLst>
          </p:cNvPr>
          <p:cNvSpPr txBox="1"/>
          <p:nvPr/>
        </p:nvSpPr>
        <p:spPr>
          <a:xfrm>
            <a:off x="845675" y="5724858"/>
            <a:ext cx="4213197" cy="573266"/>
          </a:xfrm>
          <a:prstGeom prst="rect">
            <a:avLst/>
          </a:prstGeom>
          <a:noFill/>
        </p:spPr>
        <p:txBody>
          <a:bodyPr wrap="square" lIns="89630" tIns="44814" rIns="89630" bIns="44814" rtlCol="0">
            <a:spAutoFit/>
          </a:bodyPr>
          <a:lstStyle/>
          <a:p>
            <a:pPr defTabSz="913698">
              <a:spcBef>
                <a:spcPts val="1765"/>
              </a:spcBef>
              <a:defRPr/>
            </a:pPr>
            <a:r>
              <a:rPr lang="en-US" sz="1568" dirty="0"/>
              <a:t>Use leaderboards, side by side run comparison and model selection</a:t>
            </a:r>
          </a:p>
        </p:txBody>
      </p:sp>
      <p:sp>
        <p:nvSpPr>
          <p:cNvPr id="5" name="TextBox 4">
            <a:extLst>
              <a:ext uri="{FF2B5EF4-FFF2-40B4-BE49-F238E27FC236}">
                <a16:creationId xmlns:a16="http://schemas.microsoft.com/office/drawing/2014/main" id="{5A3E1C3C-1BCA-4338-BF34-16E9C990BBCD}"/>
              </a:ext>
            </a:extLst>
          </p:cNvPr>
          <p:cNvSpPr txBox="1"/>
          <p:nvPr/>
        </p:nvSpPr>
        <p:spPr>
          <a:xfrm>
            <a:off x="6539391" y="5724858"/>
            <a:ext cx="4213197" cy="573266"/>
          </a:xfrm>
          <a:prstGeom prst="rect">
            <a:avLst/>
          </a:prstGeom>
          <a:noFill/>
        </p:spPr>
        <p:txBody>
          <a:bodyPr wrap="square" lIns="89630" tIns="44814" rIns="89630" bIns="44814" rtlCol="0">
            <a:spAutoFit/>
          </a:bodyPr>
          <a:lstStyle/>
          <a:p>
            <a:pPr defTabSz="913698">
              <a:spcBef>
                <a:spcPts val="1765"/>
              </a:spcBef>
              <a:defRPr/>
            </a:pPr>
            <a:r>
              <a:rPr lang="en-US" sz="1568" dirty="0"/>
              <a:t>Conduct a hyperparameter search on traditional ML or DNN</a:t>
            </a:r>
          </a:p>
        </p:txBody>
      </p:sp>
      <p:sp>
        <p:nvSpPr>
          <p:cNvPr id="6" name="TextBox 5">
            <a:extLst>
              <a:ext uri="{FF2B5EF4-FFF2-40B4-BE49-F238E27FC236}">
                <a16:creationId xmlns:a16="http://schemas.microsoft.com/office/drawing/2014/main" id="{7B907708-93CF-CB46-9F01-5B230A22D267}"/>
              </a:ext>
            </a:extLst>
          </p:cNvPr>
          <p:cNvSpPr txBox="1"/>
          <p:nvPr/>
        </p:nvSpPr>
        <p:spPr>
          <a:xfrm>
            <a:off x="845675" y="3196155"/>
            <a:ext cx="4213197" cy="573266"/>
          </a:xfrm>
          <a:prstGeom prst="rect">
            <a:avLst/>
          </a:prstGeom>
          <a:noFill/>
        </p:spPr>
        <p:txBody>
          <a:bodyPr wrap="square" lIns="89630" tIns="44814" rIns="89630" bIns="44814" rtlCol="0">
            <a:spAutoFit/>
          </a:bodyPr>
          <a:lstStyle/>
          <a:p>
            <a:pPr defTabSz="913698">
              <a:spcBef>
                <a:spcPts val="1765"/>
              </a:spcBef>
              <a:defRPr/>
            </a:pPr>
            <a:r>
              <a:rPr lang="en-US" sz="1568" dirty="0"/>
              <a:t>Leverage service-side capture of run metrics, output logs and models </a:t>
            </a:r>
          </a:p>
        </p:txBody>
      </p:sp>
      <p:sp>
        <p:nvSpPr>
          <p:cNvPr id="7" name="TextBox 6">
            <a:extLst>
              <a:ext uri="{FF2B5EF4-FFF2-40B4-BE49-F238E27FC236}">
                <a16:creationId xmlns:a16="http://schemas.microsoft.com/office/drawing/2014/main" id="{98C78B62-9A61-9C45-B63F-1AE5BEB0CEC7}"/>
              </a:ext>
            </a:extLst>
          </p:cNvPr>
          <p:cNvSpPr txBox="1"/>
          <p:nvPr/>
        </p:nvSpPr>
        <p:spPr>
          <a:xfrm>
            <a:off x="6539391" y="3196155"/>
            <a:ext cx="4213197" cy="573266"/>
          </a:xfrm>
          <a:prstGeom prst="rect">
            <a:avLst/>
          </a:prstGeom>
          <a:noFill/>
        </p:spPr>
        <p:txBody>
          <a:bodyPr wrap="square" lIns="89630" tIns="44814" rIns="89630" bIns="44814" rtlCol="0">
            <a:spAutoFit/>
          </a:bodyPr>
          <a:lstStyle/>
          <a:p>
            <a:pPr defTabSz="913698">
              <a:spcBef>
                <a:spcPts val="1765"/>
              </a:spcBef>
              <a:defRPr/>
            </a:pPr>
            <a:r>
              <a:rPr lang="en-US" sz="1568" dirty="0"/>
              <a:t>Manage training jobs locally, scaled-up or scaled-out</a:t>
            </a:r>
          </a:p>
        </p:txBody>
      </p:sp>
      <p:sp>
        <p:nvSpPr>
          <p:cNvPr id="4" name="Title 3">
            <a:extLst>
              <a:ext uri="{FF2B5EF4-FFF2-40B4-BE49-F238E27FC236}">
                <a16:creationId xmlns:a16="http://schemas.microsoft.com/office/drawing/2014/main" id="{F5C0088C-845E-6C4C-A37E-566C649A87A0}"/>
              </a:ext>
            </a:extLst>
          </p:cNvPr>
          <p:cNvSpPr>
            <a:spLocks noGrp="1"/>
          </p:cNvSpPr>
          <p:nvPr>
            <p:ph type="title"/>
          </p:nvPr>
        </p:nvSpPr>
        <p:spPr>
          <a:xfrm>
            <a:off x="426425" y="302995"/>
            <a:ext cx="11336039" cy="757914"/>
          </a:xfrm>
        </p:spPr>
        <p:txBody>
          <a:bodyPr/>
          <a:lstStyle/>
          <a:p>
            <a:r>
              <a:rPr lang="en-US" dirty="0"/>
              <a:t>Experimentation</a:t>
            </a:r>
          </a:p>
        </p:txBody>
      </p:sp>
      <p:grpSp>
        <p:nvGrpSpPr>
          <p:cNvPr id="63" name="Group 62">
            <a:extLst>
              <a:ext uri="{FF2B5EF4-FFF2-40B4-BE49-F238E27FC236}">
                <a16:creationId xmlns:a16="http://schemas.microsoft.com/office/drawing/2014/main" id="{8FDB52CC-88F5-554E-830E-650B226D78E9}"/>
              </a:ext>
            </a:extLst>
          </p:cNvPr>
          <p:cNvGrpSpPr/>
          <p:nvPr/>
        </p:nvGrpSpPr>
        <p:grpSpPr>
          <a:xfrm>
            <a:off x="1433507" y="1969901"/>
            <a:ext cx="1424120" cy="1094291"/>
            <a:chOff x="1054529" y="1695612"/>
            <a:chExt cx="1860399" cy="1429527"/>
          </a:xfrm>
        </p:grpSpPr>
        <p:sp>
          <p:nvSpPr>
            <p:cNvPr id="10" name="Freeform 5">
              <a:extLst>
                <a:ext uri="{FF2B5EF4-FFF2-40B4-BE49-F238E27FC236}">
                  <a16:creationId xmlns:a16="http://schemas.microsoft.com/office/drawing/2014/main" id="{49715EDF-1009-4749-9A68-84A6CD7FA53D}"/>
                </a:ext>
              </a:extLst>
            </p:cNvPr>
            <p:cNvSpPr>
              <a:spLocks noEditPoints="1"/>
            </p:cNvSpPr>
            <p:nvPr/>
          </p:nvSpPr>
          <p:spPr bwMode="auto">
            <a:xfrm>
              <a:off x="1054529" y="2126319"/>
              <a:ext cx="597959" cy="66810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grpSp>
          <p:nvGrpSpPr>
            <p:cNvPr id="20" name="Group 19">
              <a:extLst>
                <a:ext uri="{FF2B5EF4-FFF2-40B4-BE49-F238E27FC236}">
                  <a16:creationId xmlns:a16="http://schemas.microsoft.com/office/drawing/2014/main" id="{BDE77B8F-2258-D349-9850-3798C71955E1}"/>
                </a:ext>
              </a:extLst>
            </p:cNvPr>
            <p:cNvGrpSpPr/>
            <p:nvPr/>
          </p:nvGrpSpPr>
          <p:grpSpPr>
            <a:xfrm flipH="1">
              <a:off x="1486874" y="2560684"/>
              <a:ext cx="335581" cy="410796"/>
              <a:chOff x="3003960" y="3685414"/>
              <a:chExt cx="403310" cy="493707"/>
            </a:xfrm>
            <a:solidFill>
              <a:schemeClr val="bg1"/>
            </a:solidFill>
          </p:grpSpPr>
          <p:sp>
            <p:nvSpPr>
              <p:cNvPr id="26" name="Snip Single Corner Rectangle 26">
                <a:extLst>
                  <a:ext uri="{FF2B5EF4-FFF2-40B4-BE49-F238E27FC236}">
                    <a16:creationId xmlns:a16="http://schemas.microsoft.com/office/drawing/2014/main" id="{23FE9337-4988-5A4A-96B1-BC209FEFDE3E}"/>
                  </a:ext>
                </a:extLst>
              </p:cNvPr>
              <p:cNvSpPr/>
              <p:nvPr/>
            </p:nvSpPr>
            <p:spPr bwMode="auto">
              <a:xfrm flipH="1">
                <a:off x="3003960" y="3685414"/>
                <a:ext cx="403310" cy="493707"/>
              </a:xfrm>
              <a:prstGeom prst="snip1Rect">
                <a:avLst>
                  <a:gd name="adj" fmla="val 28736"/>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riangle 27">
                <a:extLst>
                  <a:ext uri="{FF2B5EF4-FFF2-40B4-BE49-F238E27FC236}">
                    <a16:creationId xmlns:a16="http://schemas.microsoft.com/office/drawing/2014/main" id="{ED8A6BCC-F462-FE4C-A27F-7D2E4E439016}"/>
                  </a:ext>
                </a:extLst>
              </p:cNvPr>
              <p:cNvSpPr/>
              <p:nvPr/>
            </p:nvSpPr>
            <p:spPr bwMode="auto">
              <a:xfrm rot="8100000">
                <a:off x="3012552" y="3733609"/>
                <a:ext cx="160049" cy="80930"/>
              </a:xfrm>
              <a:prstGeom prst="triangle">
                <a:avLst/>
              </a:prstGeom>
              <a:grp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3" name="Group 52">
              <a:extLst>
                <a:ext uri="{FF2B5EF4-FFF2-40B4-BE49-F238E27FC236}">
                  <a16:creationId xmlns:a16="http://schemas.microsoft.com/office/drawing/2014/main" id="{1BC8F475-A3B9-064B-80F2-C5A4D0EC20A0}"/>
                </a:ext>
              </a:extLst>
            </p:cNvPr>
            <p:cNvGrpSpPr/>
            <p:nvPr/>
          </p:nvGrpSpPr>
          <p:grpSpPr>
            <a:xfrm>
              <a:off x="2548269" y="2758480"/>
              <a:ext cx="366659" cy="366659"/>
              <a:chOff x="1672050" y="2651602"/>
              <a:chExt cx="320918" cy="320918"/>
            </a:xfrm>
          </p:grpSpPr>
          <p:grpSp>
            <p:nvGrpSpPr>
              <p:cNvPr id="37" name="Group 36">
                <a:extLst>
                  <a:ext uri="{FF2B5EF4-FFF2-40B4-BE49-F238E27FC236}">
                    <a16:creationId xmlns:a16="http://schemas.microsoft.com/office/drawing/2014/main" id="{691F4673-4770-C24C-9B10-886099E9A2CA}"/>
                  </a:ext>
                </a:extLst>
              </p:cNvPr>
              <p:cNvGrpSpPr/>
              <p:nvPr/>
            </p:nvGrpSpPr>
            <p:grpSpPr>
              <a:xfrm>
                <a:off x="1731528" y="2712993"/>
                <a:ext cx="201963" cy="201963"/>
                <a:chOff x="10194820" y="1273488"/>
                <a:chExt cx="394855" cy="394855"/>
              </a:xfrm>
            </p:grpSpPr>
            <p:cxnSp>
              <p:nvCxnSpPr>
                <p:cNvPr id="38" name="Straight Connector 37">
                  <a:extLst>
                    <a:ext uri="{FF2B5EF4-FFF2-40B4-BE49-F238E27FC236}">
                      <a16:creationId xmlns:a16="http://schemas.microsoft.com/office/drawing/2014/main" id="{5CF718BB-FA19-D640-8BBC-51AD3523E74A}"/>
                    </a:ext>
                  </a:extLst>
                </p:cNvPr>
                <p:cNvCxnSpPr/>
                <p:nvPr/>
              </p:nvCxnSpPr>
              <p:spPr>
                <a:xfrm>
                  <a:off x="10392248" y="1273488"/>
                  <a:ext cx="0" cy="394855"/>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01FEED-23A9-7045-A24E-5FA27C920067}"/>
                    </a:ext>
                  </a:extLst>
                </p:cNvPr>
                <p:cNvCxnSpPr>
                  <a:cxnSpLocks/>
                </p:cNvCxnSpPr>
                <p:nvPr/>
              </p:nvCxnSpPr>
              <p:spPr>
                <a:xfrm rot="16200000" flipV="1">
                  <a:off x="10392248" y="1273488"/>
                  <a:ext cx="0" cy="394855"/>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F38EB863-C4D0-6C42-9833-1505136CE2A3}"/>
                  </a:ext>
                </a:extLst>
              </p:cNvPr>
              <p:cNvSpPr/>
              <p:nvPr/>
            </p:nvSpPr>
            <p:spPr bwMode="auto">
              <a:xfrm>
                <a:off x="1672050" y="2651602"/>
                <a:ext cx="320918" cy="32091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2" name="Group 51">
              <a:extLst>
                <a:ext uri="{FF2B5EF4-FFF2-40B4-BE49-F238E27FC236}">
                  <a16:creationId xmlns:a16="http://schemas.microsoft.com/office/drawing/2014/main" id="{5282E17C-C851-DB4D-B951-D3907241F83F}"/>
                </a:ext>
              </a:extLst>
            </p:cNvPr>
            <p:cNvGrpSpPr/>
            <p:nvPr/>
          </p:nvGrpSpPr>
          <p:grpSpPr>
            <a:xfrm>
              <a:off x="2548269" y="2239742"/>
              <a:ext cx="366659" cy="366659"/>
              <a:chOff x="1672050" y="2197577"/>
              <a:chExt cx="320918" cy="320918"/>
            </a:xfrm>
          </p:grpSpPr>
          <p:grpSp>
            <p:nvGrpSpPr>
              <p:cNvPr id="11" name="Group 10">
                <a:extLst>
                  <a:ext uri="{FF2B5EF4-FFF2-40B4-BE49-F238E27FC236}">
                    <a16:creationId xmlns:a16="http://schemas.microsoft.com/office/drawing/2014/main" id="{5D953A54-B7AE-0341-8F82-E623E92BD3C3}"/>
                  </a:ext>
                </a:extLst>
              </p:cNvPr>
              <p:cNvGrpSpPr/>
              <p:nvPr/>
            </p:nvGrpSpPr>
            <p:grpSpPr>
              <a:xfrm>
                <a:off x="1738082" y="2257784"/>
                <a:ext cx="204537" cy="199247"/>
                <a:chOff x="1047750" y="3578225"/>
                <a:chExt cx="368300" cy="358775"/>
              </a:xfrm>
            </p:grpSpPr>
            <p:cxnSp>
              <p:nvCxnSpPr>
                <p:cNvPr id="13" name="Straight Connector 12">
                  <a:extLst>
                    <a:ext uri="{FF2B5EF4-FFF2-40B4-BE49-F238E27FC236}">
                      <a16:creationId xmlns:a16="http://schemas.microsoft.com/office/drawing/2014/main" id="{2682F748-351A-CB48-981D-D485160FB098}"/>
                    </a:ext>
                  </a:extLst>
                </p:cNvPr>
                <p:cNvCxnSpPr/>
                <p:nvPr/>
              </p:nvCxnSpPr>
              <p:spPr>
                <a:xfrm>
                  <a:off x="1047750" y="3578225"/>
                  <a:ext cx="2159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9D8DBA5-891E-EF4A-9D46-CDF4D2BE99AD}"/>
                    </a:ext>
                  </a:extLst>
                </p:cNvPr>
                <p:cNvCxnSpPr/>
                <p:nvPr/>
              </p:nvCxnSpPr>
              <p:spPr>
                <a:xfrm>
                  <a:off x="1047750" y="3697817"/>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96752B-7D86-734E-B064-E75579804221}"/>
                    </a:ext>
                  </a:extLst>
                </p:cNvPr>
                <p:cNvCxnSpPr/>
                <p:nvPr/>
              </p:nvCxnSpPr>
              <p:spPr>
                <a:xfrm>
                  <a:off x="1047750" y="3817409"/>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7243AA-964F-F04B-9282-3C5BC8FAA1DA}"/>
                    </a:ext>
                  </a:extLst>
                </p:cNvPr>
                <p:cNvCxnSpPr/>
                <p:nvPr/>
              </p:nvCxnSpPr>
              <p:spPr>
                <a:xfrm>
                  <a:off x="1047750" y="3937000"/>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0A80CEBC-C74F-C64D-8B4B-F00FC9E9FE68}"/>
                  </a:ext>
                </a:extLst>
              </p:cNvPr>
              <p:cNvSpPr/>
              <p:nvPr/>
            </p:nvSpPr>
            <p:spPr bwMode="auto">
              <a:xfrm>
                <a:off x="1672050" y="2197577"/>
                <a:ext cx="320918" cy="32091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a:extLst>
                <a:ext uri="{FF2B5EF4-FFF2-40B4-BE49-F238E27FC236}">
                  <a16:creationId xmlns:a16="http://schemas.microsoft.com/office/drawing/2014/main" id="{BD7AA628-4C7D-9E4B-BDA3-8528C6642C75}"/>
                </a:ext>
              </a:extLst>
            </p:cNvPr>
            <p:cNvGrpSpPr/>
            <p:nvPr/>
          </p:nvGrpSpPr>
          <p:grpSpPr>
            <a:xfrm>
              <a:off x="2548269" y="1695612"/>
              <a:ext cx="366659" cy="366659"/>
              <a:chOff x="1672050" y="1721327"/>
              <a:chExt cx="320918" cy="320918"/>
            </a:xfrm>
          </p:grpSpPr>
          <p:grpSp>
            <p:nvGrpSpPr>
              <p:cNvPr id="50" name="Group 49">
                <a:extLst>
                  <a:ext uri="{FF2B5EF4-FFF2-40B4-BE49-F238E27FC236}">
                    <a16:creationId xmlns:a16="http://schemas.microsoft.com/office/drawing/2014/main" id="{E7038CED-FE3C-EF49-859B-76201DA1CCFA}"/>
                  </a:ext>
                </a:extLst>
              </p:cNvPr>
              <p:cNvGrpSpPr/>
              <p:nvPr/>
            </p:nvGrpSpPr>
            <p:grpSpPr>
              <a:xfrm>
                <a:off x="1751232" y="1788652"/>
                <a:ext cx="204931" cy="175496"/>
                <a:chOff x="1751232" y="1788652"/>
                <a:chExt cx="204931" cy="175496"/>
              </a:xfrm>
            </p:grpSpPr>
            <p:grpSp>
              <p:nvGrpSpPr>
                <p:cNvPr id="42" name="Group 41">
                  <a:extLst>
                    <a:ext uri="{FF2B5EF4-FFF2-40B4-BE49-F238E27FC236}">
                      <a16:creationId xmlns:a16="http://schemas.microsoft.com/office/drawing/2014/main" id="{2B4B1955-011F-D04A-9425-D4975CD3B83C}"/>
                    </a:ext>
                  </a:extLst>
                </p:cNvPr>
                <p:cNvGrpSpPr/>
                <p:nvPr/>
              </p:nvGrpSpPr>
              <p:grpSpPr>
                <a:xfrm>
                  <a:off x="1751232" y="1791336"/>
                  <a:ext cx="180165" cy="172812"/>
                  <a:chOff x="10547588" y="3559464"/>
                  <a:chExt cx="623440" cy="597994"/>
                </a:xfrm>
              </p:grpSpPr>
              <p:sp>
                <p:nvSpPr>
                  <p:cNvPr id="40" name="Freeform 39">
                    <a:extLst>
                      <a:ext uri="{FF2B5EF4-FFF2-40B4-BE49-F238E27FC236}">
                        <a16:creationId xmlns:a16="http://schemas.microsoft.com/office/drawing/2014/main" id="{65C6039A-6665-4142-8767-F8D116CDE6AE}"/>
                      </a:ext>
                    </a:extLst>
                  </p:cNvPr>
                  <p:cNvSpPr/>
                  <p:nvPr/>
                </p:nvSpPr>
                <p:spPr bwMode="auto">
                  <a:xfrm>
                    <a:off x="10547588" y="3559464"/>
                    <a:ext cx="623440" cy="597994"/>
                  </a:xfrm>
                  <a:custGeom>
                    <a:avLst/>
                    <a:gdLst>
                      <a:gd name="connsiteX0" fmla="*/ 0 w 509154"/>
                      <a:gd name="connsiteY0" fmla="*/ 0 h 488373"/>
                      <a:gd name="connsiteX1" fmla="*/ 0 w 509154"/>
                      <a:gd name="connsiteY1" fmla="*/ 488373 h 488373"/>
                      <a:gd name="connsiteX2" fmla="*/ 509154 w 509154"/>
                      <a:gd name="connsiteY2" fmla="*/ 488373 h 488373"/>
                    </a:gdLst>
                    <a:ahLst/>
                    <a:cxnLst>
                      <a:cxn ang="0">
                        <a:pos x="connsiteX0" y="connsiteY0"/>
                      </a:cxn>
                      <a:cxn ang="0">
                        <a:pos x="connsiteX1" y="connsiteY1"/>
                      </a:cxn>
                      <a:cxn ang="0">
                        <a:pos x="connsiteX2" y="connsiteY2"/>
                      </a:cxn>
                    </a:cxnLst>
                    <a:rect l="l" t="t" r="r" b="b"/>
                    <a:pathLst>
                      <a:path w="509154" h="488373">
                        <a:moveTo>
                          <a:pt x="0" y="0"/>
                        </a:moveTo>
                        <a:lnTo>
                          <a:pt x="0" y="488373"/>
                        </a:lnTo>
                        <a:lnTo>
                          <a:pt x="509154" y="488373"/>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sp>
                <p:nvSpPr>
                  <p:cNvPr id="41" name="Freeform 40">
                    <a:extLst>
                      <a:ext uri="{FF2B5EF4-FFF2-40B4-BE49-F238E27FC236}">
                        <a16:creationId xmlns:a16="http://schemas.microsoft.com/office/drawing/2014/main" id="{47322E71-C480-BB4A-A00C-D6247538A2E1}"/>
                      </a:ext>
                    </a:extLst>
                  </p:cNvPr>
                  <p:cNvSpPr/>
                  <p:nvPr/>
                </p:nvSpPr>
                <p:spPr bwMode="auto">
                  <a:xfrm>
                    <a:off x="10547588" y="3596957"/>
                    <a:ext cx="616772" cy="560501"/>
                  </a:xfrm>
                  <a:custGeom>
                    <a:avLst/>
                    <a:gdLst>
                      <a:gd name="connsiteX0" fmla="*/ 0 w 540327"/>
                      <a:gd name="connsiteY0" fmla="*/ 415637 h 415637"/>
                      <a:gd name="connsiteX1" fmla="*/ 166254 w 540327"/>
                      <a:gd name="connsiteY1" fmla="*/ 176646 h 415637"/>
                      <a:gd name="connsiteX2" fmla="*/ 311727 w 540327"/>
                      <a:gd name="connsiteY2" fmla="*/ 332509 h 415637"/>
                      <a:gd name="connsiteX3" fmla="*/ 540327 w 540327"/>
                      <a:gd name="connsiteY3" fmla="*/ 0 h 415637"/>
                    </a:gdLst>
                    <a:ahLst/>
                    <a:cxnLst>
                      <a:cxn ang="0">
                        <a:pos x="connsiteX0" y="connsiteY0"/>
                      </a:cxn>
                      <a:cxn ang="0">
                        <a:pos x="connsiteX1" y="connsiteY1"/>
                      </a:cxn>
                      <a:cxn ang="0">
                        <a:pos x="connsiteX2" y="connsiteY2"/>
                      </a:cxn>
                      <a:cxn ang="0">
                        <a:pos x="connsiteX3" y="connsiteY3"/>
                      </a:cxn>
                    </a:cxnLst>
                    <a:rect l="l" t="t" r="r" b="b"/>
                    <a:pathLst>
                      <a:path w="540327" h="415637">
                        <a:moveTo>
                          <a:pt x="0" y="415637"/>
                        </a:moveTo>
                        <a:lnTo>
                          <a:pt x="166254" y="176646"/>
                        </a:lnTo>
                        <a:lnTo>
                          <a:pt x="311727" y="332509"/>
                        </a:lnTo>
                        <a:lnTo>
                          <a:pt x="540327"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sp>
              <p:nvSpPr>
                <p:cNvPr id="46" name="Triangle 45">
                  <a:extLst>
                    <a:ext uri="{FF2B5EF4-FFF2-40B4-BE49-F238E27FC236}">
                      <a16:creationId xmlns:a16="http://schemas.microsoft.com/office/drawing/2014/main" id="{8F62DFDF-A05F-DF42-AC1B-C5B54A8A2434}"/>
                    </a:ext>
                  </a:extLst>
                </p:cNvPr>
                <p:cNvSpPr/>
                <p:nvPr/>
              </p:nvSpPr>
              <p:spPr bwMode="auto">
                <a:xfrm rot="2091474">
                  <a:off x="1888434" y="1788652"/>
                  <a:ext cx="67729" cy="58387"/>
                </a:xfrm>
                <a:prstGeom prst="triangle">
                  <a:avLst/>
                </a:prstGeom>
                <a:solidFill>
                  <a:schemeClr val="tx2"/>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9" name="Rectangle 48">
                <a:extLst>
                  <a:ext uri="{FF2B5EF4-FFF2-40B4-BE49-F238E27FC236}">
                    <a16:creationId xmlns:a16="http://schemas.microsoft.com/office/drawing/2014/main" id="{4B6F0BE6-C85D-EE45-98A3-4C0DF325B60B}"/>
                  </a:ext>
                </a:extLst>
              </p:cNvPr>
              <p:cNvSpPr/>
              <p:nvPr/>
            </p:nvSpPr>
            <p:spPr bwMode="auto">
              <a:xfrm>
                <a:off x="1672050" y="1721327"/>
                <a:ext cx="320918" cy="32091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5" name="Right Bracket 54">
              <a:extLst>
                <a:ext uri="{FF2B5EF4-FFF2-40B4-BE49-F238E27FC236}">
                  <a16:creationId xmlns:a16="http://schemas.microsoft.com/office/drawing/2014/main" id="{3AFC4557-B9EB-C241-8037-6CCFFF11C021}"/>
                </a:ext>
              </a:extLst>
            </p:cNvPr>
            <p:cNvSpPr/>
            <p:nvPr/>
          </p:nvSpPr>
          <p:spPr>
            <a:xfrm flipH="1">
              <a:off x="2254801" y="1865017"/>
              <a:ext cx="293502" cy="1116109"/>
            </a:xfrm>
            <a:prstGeom prst="rightBracket">
              <a:avLst>
                <a:gd name="adj" fmla="val 0"/>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cxnSp>
          <p:nvCxnSpPr>
            <p:cNvPr id="58" name="Elbow Connector 57">
              <a:extLst>
                <a:ext uri="{FF2B5EF4-FFF2-40B4-BE49-F238E27FC236}">
                  <a16:creationId xmlns:a16="http://schemas.microsoft.com/office/drawing/2014/main" id="{C4592277-4358-C448-B63E-ED65EFCF99CA}"/>
                </a:ext>
              </a:extLst>
            </p:cNvPr>
            <p:cNvCxnSpPr>
              <a:cxnSpLocks/>
              <a:stCxn id="48" idx="1"/>
              <a:endCxn id="26" idx="0"/>
            </p:cNvCxnSpPr>
            <p:nvPr/>
          </p:nvCxnSpPr>
          <p:spPr>
            <a:xfrm rot="10800000" flipV="1">
              <a:off x="1822455" y="2423072"/>
              <a:ext cx="725814" cy="343011"/>
            </a:xfrm>
            <a:prstGeom prst="bentConnector3">
              <a:avLst>
                <a:gd name="adj1" fmla="val 66357"/>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4E86658-D64F-4343-AE93-61D9F57DC169}"/>
              </a:ext>
            </a:extLst>
          </p:cNvPr>
          <p:cNvGrpSpPr/>
          <p:nvPr/>
        </p:nvGrpSpPr>
        <p:grpSpPr>
          <a:xfrm>
            <a:off x="6990064" y="1668319"/>
            <a:ext cx="2272698" cy="1395873"/>
            <a:chOff x="6592418" y="1370957"/>
            <a:chExt cx="2856081" cy="1754182"/>
          </a:xfrm>
        </p:grpSpPr>
        <p:grpSp>
          <p:nvGrpSpPr>
            <p:cNvPr id="124" name="Group 123">
              <a:extLst>
                <a:ext uri="{FF2B5EF4-FFF2-40B4-BE49-F238E27FC236}">
                  <a16:creationId xmlns:a16="http://schemas.microsoft.com/office/drawing/2014/main" id="{C668EF45-4AB7-7D40-AC7F-02338B04B974}"/>
                </a:ext>
              </a:extLst>
            </p:cNvPr>
            <p:cNvGrpSpPr/>
            <p:nvPr/>
          </p:nvGrpSpPr>
          <p:grpSpPr>
            <a:xfrm>
              <a:off x="6699946" y="1669788"/>
              <a:ext cx="2344136" cy="1455351"/>
              <a:chOff x="6247662" y="1498279"/>
              <a:chExt cx="2541774" cy="1578054"/>
            </a:xfrm>
          </p:grpSpPr>
          <p:cxnSp>
            <p:nvCxnSpPr>
              <p:cNvPr id="95" name="Straight Arrow Connector 94">
                <a:extLst>
                  <a:ext uri="{FF2B5EF4-FFF2-40B4-BE49-F238E27FC236}">
                    <a16:creationId xmlns:a16="http://schemas.microsoft.com/office/drawing/2014/main" id="{E34D87DD-CB10-834D-A9E7-12EEC54FB771}"/>
                  </a:ext>
                </a:extLst>
              </p:cNvPr>
              <p:cNvCxnSpPr>
                <a:cxnSpLocks/>
              </p:cNvCxnSpPr>
              <p:nvPr/>
            </p:nvCxnSpPr>
            <p:spPr>
              <a:xfrm flipV="1">
                <a:off x="6382002" y="1498279"/>
                <a:ext cx="0" cy="1266073"/>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3D7F4E3-2D71-7843-8652-C264B427923D}"/>
                  </a:ext>
                </a:extLst>
              </p:cNvPr>
              <p:cNvCxnSpPr>
                <a:cxnSpLocks/>
              </p:cNvCxnSpPr>
              <p:nvPr/>
            </p:nvCxnSpPr>
            <p:spPr>
              <a:xfrm>
                <a:off x="6603162" y="2961999"/>
                <a:ext cx="2186274" cy="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24438CDA-162D-3B4E-92C9-74457390BA7A}"/>
                  </a:ext>
                </a:extLst>
              </p:cNvPr>
              <p:cNvGrpSpPr/>
              <p:nvPr/>
            </p:nvGrpSpPr>
            <p:grpSpPr>
              <a:xfrm>
                <a:off x="6247662" y="2807653"/>
                <a:ext cx="268680" cy="268680"/>
                <a:chOff x="2316342" y="2981021"/>
                <a:chExt cx="230749" cy="230749"/>
              </a:xfrm>
            </p:grpSpPr>
            <p:cxnSp>
              <p:nvCxnSpPr>
                <p:cNvPr id="97" name="Straight Connector 96">
                  <a:extLst>
                    <a:ext uri="{FF2B5EF4-FFF2-40B4-BE49-F238E27FC236}">
                      <a16:creationId xmlns:a16="http://schemas.microsoft.com/office/drawing/2014/main" id="{4A8C9533-8DD1-314A-BF25-4B6621BF21AD}"/>
                    </a:ext>
                  </a:extLst>
                </p:cNvPr>
                <p:cNvCxnSpPr/>
                <p:nvPr/>
              </p:nvCxnSpPr>
              <p:spPr>
                <a:xfrm>
                  <a:off x="2431717" y="2981021"/>
                  <a:ext cx="0" cy="23074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23221C0-C55F-D945-9D24-77CA27C37BD3}"/>
                    </a:ext>
                  </a:extLst>
                </p:cNvPr>
                <p:cNvCxnSpPr>
                  <a:cxnSpLocks/>
                </p:cNvCxnSpPr>
                <p:nvPr/>
              </p:nvCxnSpPr>
              <p:spPr>
                <a:xfrm rot="16200000" flipV="1">
                  <a:off x="2431717" y="2981021"/>
                  <a:ext cx="0" cy="23074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20" name="Group 119">
              <a:extLst>
                <a:ext uri="{FF2B5EF4-FFF2-40B4-BE49-F238E27FC236}">
                  <a16:creationId xmlns:a16="http://schemas.microsoft.com/office/drawing/2014/main" id="{3BB184F8-2138-174A-86EF-6C59B730EE90}"/>
                </a:ext>
              </a:extLst>
            </p:cNvPr>
            <p:cNvGrpSpPr/>
            <p:nvPr/>
          </p:nvGrpSpPr>
          <p:grpSpPr>
            <a:xfrm>
              <a:off x="7529939" y="1997967"/>
              <a:ext cx="791117" cy="672986"/>
              <a:chOff x="6728303" y="1805887"/>
              <a:chExt cx="679432" cy="577978"/>
            </a:xfrm>
          </p:grpSpPr>
          <p:grpSp>
            <p:nvGrpSpPr>
              <p:cNvPr id="101" name="Group 100">
                <a:extLst>
                  <a:ext uri="{FF2B5EF4-FFF2-40B4-BE49-F238E27FC236}">
                    <a16:creationId xmlns:a16="http://schemas.microsoft.com/office/drawing/2014/main" id="{21F12630-E8BA-6E4A-BECE-9A8ED68CBD58}"/>
                  </a:ext>
                </a:extLst>
              </p:cNvPr>
              <p:cNvGrpSpPr/>
              <p:nvPr/>
            </p:nvGrpSpPr>
            <p:grpSpPr>
              <a:xfrm>
                <a:off x="6728303" y="1805887"/>
                <a:ext cx="679432" cy="577978"/>
                <a:chOff x="2107244" y="1575258"/>
                <a:chExt cx="310993" cy="264555"/>
              </a:xfrm>
            </p:grpSpPr>
            <p:grpSp>
              <p:nvGrpSpPr>
                <p:cNvPr id="102" name="Group 101">
                  <a:extLst>
                    <a:ext uri="{FF2B5EF4-FFF2-40B4-BE49-F238E27FC236}">
                      <a16:creationId xmlns:a16="http://schemas.microsoft.com/office/drawing/2014/main" id="{1A75DAFC-14A1-7648-B25C-1972F2E19C32}"/>
                    </a:ext>
                  </a:extLst>
                </p:cNvPr>
                <p:cNvGrpSpPr/>
                <p:nvPr/>
              </p:nvGrpSpPr>
              <p:grpSpPr>
                <a:xfrm>
                  <a:off x="2107244" y="1575258"/>
                  <a:ext cx="310993" cy="264555"/>
                  <a:chOff x="2107244" y="1575258"/>
                  <a:chExt cx="310993" cy="264555"/>
                </a:xfrm>
              </p:grpSpPr>
              <p:sp>
                <p:nvSpPr>
                  <p:cNvPr id="110" name="Rectangle 9">
                    <a:extLst>
                      <a:ext uri="{FF2B5EF4-FFF2-40B4-BE49-F238E27FC236}">
                        <a16:creationId xmlns:a16="http://schemas.microsoft.com/office/drawing/2014/main" id="{FBFCEE75-D939-FC45-9758-07DCAF80B889}"/>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111" name="Line 10">
                    <a:extLst>
                      <a:ext uri="{FF2B5EF4-FFF2-40B4-BE49-F238E27FC236}">
                        <a16:creationId xmlns:a16="http://schemas.microsoft.com/office/drawing/2014/main" id="{E8AB4D1B-9B42-3B4C-AEE6-01C1618BA633}"/>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grpSp>
            <p:grpSp>
              <p:nvGrpSpPr>
                <p:cNvPr id="103" name="Group 102">
                  <a:extLst>
                    <a:ext uri="{FF2B5EF4-FFF2-40B4-BE49-F238E27FC236}">
                      <a16:creationId xmlns:a16="http://schemas.microsoft.com/office/drawing/2014/main" id="{629B65BF-97CB-D64E-AECC-49C31E06CA83}"/>
                    </a:ext>
                  </a:extLst>
                </p:cNvPr>
                <p:cNvGrpSpPr/>
                <p:nvPr/>
              </p:nvGrpSpPr>
              <p:grpSpPr>
                <a:xfrm>
                  <a:off x="2287367" y="1599181"/>
                  <a:ext cx="95690" cy="23923"/>
                  <a:chOff x="2287367" y="1599181"/>
                  <a:chExt cx="95690" cy="23923"/>
                </a:xfrm>
              </p:grpSpPr>
              <p:sp>
                <p:nvSpPr>
                  <p:cNvPr id="107" name="Oval 11">
                    <a:extLst>
                      <a:ext uri="{FF2B5EF4-FFF2-40B4-BE49-F238E27FC236}">
                        <a16:creationId xmlns:a16="http://schemas.microsoft.com/office/drawing/2014/main" id="{C3F9AEFD-C4AE-7B45-B4CD-0DFF7B7F212A}"/>
                      </a:ext>
                    </a:extLst>
                  </p:cNvPr>
                  <p:cNvSpPr>
                    <a:spLocks noChangeArrowheads="1"/>
                  </p:cNvSpPr>
                  <p:nvPr/>
                </p:nvSpPr>
                <p:spPr bwMode="auto">
                  <a:xfrm>
                    <a:off x="2287367" y="1599181"/>
                    <a:ext cx="23923" cy="23923"/>
                  </a:xfrm>
                  <a:prstGeom prst="ellipse">
                    <a:avLst/>
                  </a:prstGeom>
                  <a:noFill/>
                  <a:ln w="12700">
                    <a:solidFill>
                      <a:schemeClr val="tx2"/>
                    </a:solid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108" name="Oval 12">
                    <a:extLst>
                      <a:ext uri="{FF2B5EF4-FFF2-40B4-BE49-F238E27FC236}">
                        <a16:creationId xmlns:a16="http://schemas.microsoft.com/office/drawing/2014/main" id="{4069C0DA-D5CA-7344-8F7F-6EFC7D5A8C17}"/>
                      </a:ext>
                    </a:extLst>
                  </p:cNvPr>
                  <p:cNvSpPr>
                    <a:spLocks noChangeArrowheads="1"/>
                  </p:cNvSpPr>
                  <p:nvPr/>
                </p:nvSpPr>
                <p:spPr bwMode="auto">
                  <a:xfrm>
                    <a:off x="2322547" y="1599181"/>
                    <a:ext cx="23923" cy="23923"/>
                  </a:xfrm>
                  <a:prstGeom prst="ellipse">
                    <a:avLst/>
                  </a:prstGeom>
                  <a:noFill/>
                  <a:ln w="12700">
                    <a:solidFill>
                      <a:schemeClr val="tx2"/>
                    </a:solid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109" name="Oval 13">
                    <a:extLst>
                      <a:ext uri="{FF2B5EF4-FFF2-40B4-BE49-F238E27FC236}">
                        <a16:creationId xmlns:a16="http://schemas.microsoft.com/office/drawing/2014/main" id="{BD037F5B-C00D-C442-815A-F96C6B8C0EF3}"/>
                      </a:ext>
                    </a:extLst>
                  </p:cNvPr>
                  <p:cNvSpPr>
                    <a:spLocks noChangeArrowheads="1"/>
                  </p:cNvSpPr>
                  <p:nvPr/>
                </p:nvSpPr>
                <p:spPr bwMode="auto">
                  <a:xfrm>
                    <a:off x="2359134" y="1599181"/>
                    <a:ext cx="23923" cy="23923"/>
                  </a:xfrm>
                  <a:prstGeom prst="ellipse">
                    <a:avLst/>
                  </a:prstGeom>
                  <a:noFill/>
                  <a:ln w="12700">
                    <a:solidFill>
                      <a:schemeClr val="tx2"/>
                    </a:solid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grpSp>
          </p:grpSp>
          <p:grpSp>
            <p:nvGrpSpPr>
              <p:cNvPr id="112" name="Group 111">
                <a:extLst>
                  <a:ext uri="{FF2B5EF4-FFF2-40B4-BE49-F238E27FC236}">
                    <a16:creationId xmlns:a16="http://schemas.microsoft.com/office/drawing/2014/main" id="{A16E32AD-4B50-5042-9B58-998ADC818101}"/>
                  </a:ext>
                </a:extLst>
              </p:cNvPr>
              <p:cNvGrpSpPr/>
              <p:nvPr/>
            </p:nvGrpSpPr>
            <p:grpSpPr>
              <a:xfrm>
                <a:off x="6982403" y="2034308"/>
                <a:ext cx="331099" cy="274222"/>
                <a:chOff x="1672050" y="2197577"/>
                <a:chExt cx="320918" cy="320918"/>
              </a:xfrm>
            </p:grpSpPr>
            <p:grpSp>
              <p:nvGrpSpPr>
                <p:cNvPr id="113" name="Group 112">
                  <a:extLst>
                    <a:ext uri="{FF2B5EF4-FFF2-40B4-BE49-F238E27FC236}">
                      <a16:creationId xmlns:a16="http://schemas.microsoft.com/office/drawing/2014/main" id="{88DF47EB-C692-EC48-B0F1-91747D67DFC8}"/>
                    </a:ext>
                  </a:extLst>
                </p:cNvPr>
                <p:cNvGrpSpPr/>
                <p:nvPr/>
              </p:nvGrpSpPr>
              <p:grpSpPr>
                <a:xfrm>
                  <a:off x="1738082" y="2257784"/>
                  <a:ext cx="204537" cy="199247"/>
                  <a:chOff x="1047750" y="3578225"/>
                  <a:chExt cx="368300" cy="358775"/>
                </a:xfrm>
              </p:grpSpPr>
              <p:cxnSp>
                <p:nvCxnSpPr>
                  <p:cNvPr id="115" name="Straight Connector 114">
                    <a:extLst>
                      <a:ext uri="{FF2B5EF4-FFF2-40B4-BE49-F238E27FC236}">
                        <a16:creationId xmlns:a16="http://schemas.microsoft.com/office/drawing/2014/main" id="{4F278DFF-9374-2C42-A8DA-A188CCD095C3}"/>
                      </a:ext>
                    </a:extLst>
                  </p:cNvPr>
                  <p:cNvCxnSpPr/>
                  <p:nvPr/>
                </p:nvCxnSpPr>
                <p:spPr>
                  <a:xfrm>
                    <a:off x="1047750" y="3578225"/>
                    <a:ext cx="2159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891D15E-184C-2F4B-B58E-9A6A3C10C69D}"/>
                      </a:ext>
                    </a:extLst>
                  </p:cNvPr>
                  <p:cNvCxnSpPr/>
                  <p:nvPr/>
                </p:nvCxnSpPr>
                <p:spPr>
                  <a:xfrm>
                    <a:off x="1047750" y="3697817"/>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0B4C853-FAD4-F544-A3E6-E4DF37269AE9}"/>
                      </a:ext>
                    </a:extLst>
                  </p:cNvPr>
                  <p:cNvCxnSpPr/>
                  <p:nvPr/>
                </p:nvCxnSpPr>
                <p:spPr>
                  <a:xfrm>
                    <a:off x="1047750" y="3817409"/>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C063CB1-86BA-0947-99F4-44316D251D95}"/>
                      </a:ext>
                    </a:extLst>
                  </p:cNvPr>
                  <p:cNvCxnSpPr/>
                  <p:nvPr/>
                </p:nvCxnSpPr>
                <p:spPr>
                  <a:xfrm>
                    <a:off x="1047750" y="3937000"/>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114" name="Rectangle 113">
                  <a:extLst>
                    <a:ext uri="{FF2B5EF4-FFF2-40B4-BE49-F238E27FC236}">
                      <a16:creationId xmlns:a16="http://schemas.microsoft.com/office/drawing/2014/main" id="{326E601F-77B8-9149-A164-EEC84B7F51B8}"/>
                    </a:ext>
                  </a:extLst>
                </p:cNvPr>
                <p:cNvSpPr/>
                <p:nvPr/>
              </p:nvSpPr>
              <p:spPr bwMode="auto">
                <a:xfrm>
                  <a:off x="1672050" y="2197577"/>
                  <a:ext cx="320918" cy="32091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19" name="Rectangle 118">
                <a:extLst>
                  <a:ext uri="{FF2B5EF4-FFF2-40B4-BE49-F238E27FC236}">
                    <a16:creationId xmlns:a16="http://schemas.microsoft.com/office/drawing/2014/main" id="{003C16C9-46B1-C249-9C60-2C0BB2EDFB7B}"/>
                  </a:ext>
                </a:extLst>
              </p:cNvPr>
              <p:cNvSpPr/>
              <p:nvPr/>
            </p:nvSpPr>
            <p:spPr bwMode="auto">
              <a:xfrm>
                <a:off x="6806045" y="2034308"/>
                <a:ext cx="114012" cy="27422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23" name="Freeform 128">
              <a:extLst>
                <a:ext uri="{FF2B5EF4-FFF2-40B4-BE49-F238E27FC236}">
                  <a16:creationId xmlns:a16="http://schemas.microsoft.com/office/drawing/2014/main" id="{3D23086F-CB60-4F11-960D-95D28CDBF9F1}"/>
                </a:ext>
              </a:extLst>
            </p:cNvPr>
            <p:cNvSpPr>
              <a:spLocks noChangeAspect="1"/>
            </p:cNvSpPr>
            <p:nvPr/>
          </p:nvSpPr>
          <p:spPr bwMode="auto">
            <a:xfrm>
              <a:off x="6592418" y="1370957"/>
              <a:ext cx="462844" cy="25912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chemeClr val="tx2"/>
              </a:solidFill>
              <a:miter lim="800000"/>
            </a:ln>
          </p:spPr>
          <p:txBody>
            <a:bodyPr vert="horz" wrap="square" lIns="91427" tIns="45713" rIns="91427" bIns="45713" numCol="1" anchor="t" anchorCtr="0" compatLnSpc="1">
              <a:prstTxWarp prst="textNoShape">
                <a:avLst/>
              </a:prstTxWarp>
            </a:bodyPr>
            <a:lstStyle/>
            <a:p>
              <a:pPr defTabSz="914225">
                <a:defRPr/>
              </a:pPr>
              <a:endParaRPr lang="en-US" sz="1000">
                <a:solidFill>
                  <a:srgbClr val="333333"/>
                </a:solidFill>
                <a:latin typeface="Segoe UI Semibold"/>
              </a:endParaRPr>
            </a:p>
          </p:txBody>
        </p:sp>
        <p:grpSp>
          <p:nvGrpSpPr>
            <p:cNvPr id="94" name="Group 93">
              <a:extLst>
                <a:ext uri="{FF2B5EF4-FFF2-40B4-BE49-F238E27FC236}">
                  <a16:creationId xmlns:a16="http://schemas.microsoft.com/office/drawing/2014/main" id="{E4AFB179-7054-4ACF-860E-8C1992B1CAB9}"/>
                </a:ext>
              </a:extLst>
            </p:cNvPr>
            <p:cNvGrpSpPr/>
            <p:nvPr/>
          </p:nvGrpSpPr>
          <p:grpSpPr>
            <a:xfrm>
              <a:off x="9152692" y="2816821"/>
              <a:ext cx="295807" cy="294541"/>
              <a:chOff x="5775129" y="5528944"/>
              <a:chExt cx="187018" cy="188120"/>
            </a:xfrm>
            <a:noFill/>
          </p:grpSpPr>
          <p:grpSp>
            <p:nvGrpSpPr>
              <p:cNvPr id="104" name="Group 103">
                <a:extLst>
                  <a:ext uri="{FF2B5EF4-FFF2-40B4-BE49-F238E27FC236}">
                    <a16:creationId xmlns:a16="http://schemas.microsoft.com/office/drawing/2014/main" id="{53DAF44E-0743-4C73-B38F-22FD3E6F4084}"/>
                  </a:ext>
                </a:extLst>
              </p:cNvPr>
              <p:cNvGrpSpPr/>
              <p:nvPr/>
            </p:nvGrpSpPr>
            <p:grpSpPr>
              <a:xfrm flipH="1">
                <a:off x="5775129" y="5528944"/>
                <a:ext cx="187018" cy="188120"/>
                <a:chOff x="7749590" y="2876913"/>
                <a:chExt cx="187018" cy="188120"/>
              </a:xfrm>
              <a:grpFill/>
            </p:grpSpPr>
            <p:sp>
              <p:nvSpPr>
                <p:cNvPr id="106" name="Freeform 99">
                  <a:extLst>
                    <a:ext uri="{FF2B5EF4-FFF2-40B4-BE49-F238E27FC236}">
                      <a16:creationId xmlns:a16="http://schemas.microsoft.com/office/drawing/2014/main" id="{FDE09331-041C-4CCF-AA23-BA878F48C892}"/>
                    </a:ext>
                  </a:extLst>
                </p:cNvPr>
                <p:cNvSpPr>
                  <a:spLocks/>
                </p:cNvSpPr>
                <p:nvPr/>
              </p:nvSpPr>
              <p:spPr bwMode="auto">
                <a:xfrm>
                  <a:off x="7749616" y="2951946"/>
                  <a:ext cx="111966" cy="113087"/>
                </a:xfrm>
                <a:custGeom>
                  <a:avLst/>
                  <a:gdLst>
                    <a:gd name="T0" fmla="*/ 0 w 46"/>
                    <a:gd name="T1" fmla="*/ 0 h 47"/>
                    <a:gd name="T2" fmla="*/ 46 w 46"/>
                    <a:gd name="T3" fmla="*/ 47 h 47"/>
                  </a:gdLst>
                  <a:ahLst/>
                  <a:cxnLst>
                    <a:cxn ang="0">
                      <a:pos x="T0" y="T1"/>
                    </a:cxn>
                    <a:cxn ang="0">
                      <a:pos x="T2" y="T3"/>
                    </a:cxn>
                  </a:cxnLst>
                  <a:rect l="0" t="0" r="r" b="b"/>
                  <a:pathLst>
                    <a:path w="46" h="47">
                      <a:moveTo>
                        <a:pt x="0" y="0"/>
                      </a:moveTo>
                      <a:cubicBezTo>
                        <a:pt x="25" y="0"/>
                        <a:pt x="46" y="21"/>
                        <a:pt x="46" y="47"/>
                      </a:cubicBezTo>
                    </a:path>
                  </a:pathLst>
                </a:custGeom>
                <a:grpFill/>
                <a:ln w="12700" cap="flat">
                  <a:solidFill>
                    <a:schemeClr val="tx2"/>
                  </a:solidFill>
                  <a:prstDash val="solid"/>
                  <a:miter lim="800000"/>
                  <a:headEnd/>
                  <a:tailEnd/>
                </a:ln>
              </p:spPr>
              <p:txBody>
                <a:bodyPr vert="horz" wrap="square" lIns="72411" tIns="36206" rIns="72411" bIns="36206" numCol="1" anchor="t" anchorCtr="0" compatLnSpc="1">
                  <a:prstTxWarp prst="textNoShape">
                    <a:avLst/>
                  </a:prstTxWarp>
                </a:bodyPr>
                <a:lstStyle/>
                <a:p>
                  <a:pPr defTabSz="896042">
                    <a:defRPr/>
                  </a:pPr>
                  <a:endParaRPr lang="en-US" sz="1000" kern="0">
                    <a:solidFill>
                      <a:srgbClr val="FFFFFF"/>
                    </a:solidFill>
                    <a:latin typeface="Segoe UI Semibold"/>
                  </a:endParaRPr>
                </a:p>
              </p:txBody>
            </p:sp>
            <p:sp>
              <p:nvSpPr>
                <p:cNvPr id="121" name="Freeform 100">
                  <a:extLst>
                    <a:ext uri="{FF2B5EF4-FFF2-40B4-BE49-F238E27FC236}">
                      <a16:creationId xmlns:a16="http://schemas.microsoft.com/office/drawing/2014/main" id="{D945E8CD-FEDD-47DA-A60B-AEDB72080944}"/>
                    </a:ext>
                  </a:extLst>
                </p:cNvPr>
                <p:cNvSpPr>
                  <a:spLocks/>
                </p:cNvSpPr>
                <p:nvPr/>
              </p:nvSpPr>
              <p:spPr bwMode="auto">
                <a:xfrm>
                  <a:off x="7749590" y="2916113"/>
                  <a:ext cx="150035" cy="148916"/>
                </a:xfrm>
                <a:custGeom>
                  <a:avLst/>
                  <a:gdLst>
                    <a:gd name="T0" fmla="*/ 0 w 62"/>
                    <a:gd name="T1" fmla="*/ 0 h 62"/>
                    <a:gd name="T2" fmla="*/ 62 w 62"/>
                    <a:gd name="T3" fmla="*/ 62 h 62"/>
                  </a:gdLst>
                  <a:ahLst/>
                  <a:cxnLst>
                    <a:cxn ang="0">
                      <a:pos x="T0" y="T1"/>
                    </a:cxn>
                    <a:cxn ang="0">
                      <a:pos x="T2" y="T3"/>
                    </a:cxn>
                  </a:cxnLst>
                  <a:rect l="0" t="0" r="r" b="b"/>
                  <a:pathLst>
                    <a:path w="62" h="62">
                      <a:moveTo>
                        <a:pt x="0" y="0"/>
                      </a:moveTo>
                      <a:cubicBezTo>
                        <a:pt x="34" y="0"/>
                        <a:pt x="62" y="27"/>
                        <a:pt x="62" y="62"/>
                      </a:cubicBezTo>
                    </a:path>
                  </a:pathLst>
                </a:custGeom>
                <a:grpFill/>
                <a:ln w="12700" cap="flat">
                  <a:solidFill>
                    <a:schemeClr val="tx2"/>
                  </a:solidFill>
                  <a:prstDash val="solid"/>
                  <a:miter lim="800000"/>
                  <a:headEnd/>
                  <a:tailEnd/>
                </a:ln>
              </p:spPr>
              <p:txBody>
                <a:bodyPr vert="horz" wrap="square" lIns="72411" tIns="36206" rIns="72411" bIns="36206" numCol="1" anchor="t" anchorCtr="0" compatLnSpc="1">
                  <a:prstTxWarp prst="textNoShape">
                    <a:avLst/>
                  </a:prstTxWarp>
                </a:bodyPr>
                <a:lstStyle/>
                <a:p>
                  <a:pPr defTabSz="896042">
                    <a:defRPr/>
                  </a:pPr>
                  <a:endParaRPr lang="en-US" sz="1000" kern="0">
                    <a:solidFill>
                      <a:srgbClr val="FFFFFF"/>
                    </a:solidFill>
                    <a:latin typeface="Segoe UI Semibold"/>
                  </a:endParaRPr>
                </a:p>
              </p:txBody>
            </p:sp>
            <p:sp>
              <p:nvSpPr>
                <p:cNvPr id="122" name="Freeform 101">
                  <a:extLst>
                    <a:ext uri="{FF2B5EF4-FFF2-40B4-BE49-F238E27FC236}">
                      <a16:creationId xmlns:a16="http://schemas.microsoft.com/office/drawing/2014/main" id="{3C516816-B38B-4B16-B481-2BCE5F3CE44E}"/>
                    </a:ext>
                  </a:extLst>
                </p:cNvPr>
                <p:cNvSpPr>
                  <a:spLocks/>
                </p:cNvSpPr>
                <p:nvPr/>
              </p:nvSpPr>
              <p:spPr bwMode="auto">
                <a:xfrm>
                  <a:off x="7749625" y="2876913"/>
                  <a:ext cx="186983" cy="188103"/>
                </a:xfrm>
                <a:custGeom>
                  <a:avLst/>
                  <a:gdLst>
                    <a:gd name="T0" fmla="*/ 0 w 77"/>
                    <a:gd name="T1" fmla="*/ 0 h 78"/>
                    <a:gd name="T2" fmla="*/ 77 w 77"/>
                    <a:gd name="T3" fmla="*/ 78 h 78"/>
                  </a:gdLst>
                  <a:ahLst/>
                  <a:cxnLst>
                    <a:cxn ang="0">
                      <a:pos x="T0" y="T1"/>
                    </a:cxn>
                    <a:cxn ang="0">
                      <a:pos x="T2" y="T3"/>
                    </a:cxn>
                  </a:cxnLst>
                  <a:rect l="0" t="0" r="r" b="b"/>
                  <a:pathLst>
                    <a:path w="77" h="78">
                      <a:moveTo>
                        <a:pt x="0" y="0"/>
                      </a:moveTo>
                      <a:cubicBezTo>
                        <a:pt x="42" y="0"/>
                        <a:pt x="77" y="35"/>
                        <a:pt x="77" y="78"/>
                      </a:cubicBezTo>
                    </a:path>
                  </a:pathLst>
                </a:custGeom>
                <a:grpFill/>
                <a:ln w="12700" cap="flat">
                  <a:solidFill>
                    <a:schemeClr val="tx2"/>
                  </a:solidFill>
                  <a:prstDash val="solid"/>
                  <a:miter lim="800000"/>
                  <a:headEnd/>
                  <a:tailEnd/>
                </a:ln>
              </p:spPr>
              <p:txBody>
                <a:bodyPr vert="horz" wrap="square" lIns="72411" tIns="36206" rIns="72411" bIns="36206" numCol="1" anchor="t" anchorCtr="0" compatLnSpc="1">
                  <a:prstTxWarp prst="textNoShape">
                    <a:avLst/>
                  </a:prstTxWarp>
                </a:bodyPr>
                <a:lstStyle/>
                <a:p>
                  <a:pPr defTabSz="896042">
                    <a:defRPr/>
                  </a:pPr>
                  <a:endParaRPr lang="en-US" sz="1000" kern="0">
                    <a:solidFill>
                      <a:srgbClr val="FFFFFF"/>
                    </a:solidFill>
                    <a:latin typeface="Segoe UI Semibold"/>
                  </a:endParaRPr>
                </a:p>
              </p:txBody>
            </p:sp>
          </p:grpSp>
          <p:sp>
            <p:nvSpPr>
              <p:cNvPr id="105" name="Oval 104">
                <a:extLst>
                  <a:ext uri="{FF2B5EF4-FFF2-40B4-BE49-F238E27FC236}">
                    <a16:creationId xmlns:a16="http://schemas.microsoft.com/office/drawing/2014/main" id="{3C4A1489-AE37-448D-84F7-57C85182300B}"/>
                  </a:ext>
                </a:extLst>
              </p:cNvPr>
              <p:cNvSpPr/>
              <p:nvPr/>
            </p:nvSpPr>
            <p:spPr bwMode="auto">
              <a:xfrm>
                <a:off x="5900501" y="5653212"/>
                <a:ext cx="56859" cy="56859"/>
              </a:xfrm>
              <a:prstGeom prst="ellipse">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a:solidFill>
                    <a:srgbClr val="FFFFFF"/>
                  </a:solidFill>
                  <a:latin typeface="Segoe UI Semibold"/>
                  <a:ea typeface="Segoe UI" pitchFamily="34" charset="0"/>
                  <a:cs typeface="Segoe UI" pitchFamily="34" charset="0"/>
                </a:endParaRPr>
              </a:p>
            </p:txBody>
          </p:sp>
        </p:grpSp>
      </p:grpSp>
      <p:grpSp>
        <p:nvGrpSpPr>
          <p:cNvPr id="62" name="Group 61">
            <a:extLst>
              <a:ext uri="{FF2B5EF4-FFF2-40B4-BE49-F238E27FC236}">
                <a16:creationId xmlns:a16="http://schemas.microsoft.com/office/drawing/2014/main" id="{A757EC0B-FE6B-B543-BFFA-01749BF1898C}"/>
              </a:ext>
            </a:extLst>
          </p:cNvPr>
          <p:cNvGrpSpPr/>
          <p:nvPr/>
        </p:nvGrpSpPr>
        <p:grpSpPr>
          <a:xfrm>
            <a:off x="6990064" y="4647563"/>
            <a:ext cx="3027189" cy="736566"/>
            <a:chOff x="960129" y="4599348"/>
            <a:chExt cx="3383213" cy="823193"/>
          </a:xfrm>
        </p:grpSpPr>
        <p:grpSp>
          <p:nvGrpSpPr>
            <p:cNvPr id="33" name="Group 32">
              <a:extLst>
                <a:ext uri="{FF2B5EF4-FFF2-40B4-BE49-F238E27FC236}">
                  <a16:creationId xmlns:a16="http://schemas.microsoft.com/office/drawing/2014/main" id="{86EE1784-F2E2-B444-BBAF-A84A32D400E6}"/>
                </a:ext>
              </a:extLst>
            </p:cNvPr>
            <p:cNvGrpSpPr/>
            <p:nvPr/>
          </p:nvGrpSpPr>
          <p:grpSpPr>
            <a:xfrm>
              <a:off x="1785766" y="4763598"/>
              <a:ext cx="548640" cy="535393"/>
              <a:chOff x="1912629" y="4904349"/>
              <a:chExt cx="548640" cy="535393"/>
            </a:xfrm>
          </p:grpSpPr>
          <p:sp>
            <p:nvSpPr>
              <p:cNvPr id="129" name="Rectangle 128">
                <a:extLst>
                  <a:ext uri="{FF2B5EF4-FFF2-40B4-BE49-F238E27FC236}">
                    <a16:creationId xmlns:a16="http://schemas.microsoft.com/office/drawing/2014/main" id="{B695E60A-2E3A-8647-8D98-02FA29CA3C84}"/>
                  </a:ext>
                </a:extLst>
              </p:cNvPr>
              <p:cNvSpPr/>
              <p:nvPr/>
            </p:nvSpPr>
            <p:spPr bwMode="auto">
              <a:xfrm>
                <a:off x="1912629" y="4904349"/>
                <a:ext cx="548640" cy="6400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a:extLst>
                  <a:ext uri="{FF2B5EF4-FFF2-40B4-BE49-F238E27FC236}">
                    <a16:creationId xmlns:a16="http://schemas.microsoft.com/office/drawing/2014/main" id="{F68469B1-1333-7545-8098-4B22BF7EB879}"/>
                  </a:ext>
                </a:extLst>
              </p:cNvPr>
              <p:cNvSpPr/>
              <p:nvPr/>
            </p:nvSpPr>
            <p:spPr bwMode="auto">
              <a:xfrm>
                <a:off x="1912629" y="5059566"/>
                <a:ext cx="548640" cy="6591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a:extLst>
                  <a:ext uri="{FF2B5EF4-FFF2-40B4-BE49-F238E27FC236}">
                    <a16:creationId xmlns:a16="http://schemas.microsoft.com/office/drawing/2014/main" id="{A2AAFA6D-6E9F-ED42-B087-B44CE5C06624}"/>
                  </a:ext>
                </a:extLst>
              </p:cNvPr>
              <p:cNvSpPr/>
              <p:nvPr/>
            </p:nvSpPr>
            <p:spPr bwMode="auto">
              <a:xfrm>
                <a:off x="1912629" y="5216694"/>
                <a:ext cx="548640" cy="6591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a:extLst>
                  <a:ext uri="{FF2B5EF4-FFF2-40B4-BE49-F238E27FC236}">
                    <a16:creationId xmlns:a16="http://schemas.microsoft.com/office/drawing/2014/main" id="{84E650F0-32C1-3F45-9A0F-40D7BCE36AF9}"/>
                  </a:ext>
                </a:extLst>
              </p:cNvPr>
              <p:cNvSpPr/>
              <p:nvPr/>
            </p:nvSpPr>
            <p:spPr bwMode="auto">
              <a:xfrm>
                <a:off x="1912629" y="5373822"/>
                <a:ext cx="548640" cy="65920"/>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6" name="Group 35">
              <a:extLst>
                <a:ext uri="{FF2B5EF4-FFF2-40B4-BE49-F238E27FC236}">
                  <a16:creationId xmlns:a16="http://schemas.microsoft.com/office/drawing/2014/main" id="{1DCC8D08-FCC4-FC4D-9FC1-68B7477A033B}"/>
                </a:ext>
              </a:extLst>
            </p:cNvPr>
            <p:cNvGrpSpPr/>
            <p:nvPr/>
          </p:nvGrpSpPr>
          <p:grpSpPr>
            <a:xfrm>
              <a:off x="2611403" y="4753979"/>
              <a:ext cx="548640" cy="594477"/>
              <a:chOff x="2692208" y="4894730"/>
              <a:chExt cx="548640" cy="594477"/>
            </a:xfrm>
          </p:grpSpPr>
          <p:grpSp>
            <p:nvGrpSpPr>
              <p:cNvPr id="32" name="Group 31">
                <a:extLst>
                  <a:ext uri="{FF2B5EF4-FFF2-40B4-BE49-F238E27FC236}">
                    <a16:creationId xmlns:a16="http://schemas.microsoft.com/office/drawing/2014/main" id="{48F3C650-451F-2343-AF5A-FF4FBF526BDD}"/>
                  </a:ext>
                </a:extLst>
              </p:cNvPr>
              <p:cNvGrpSpPr/>
              <p:nvPr/>
            </p:nvGrpSpPr>
            <p:grpSpPr>
              <a:xfrm>
                <a:off x="2692208" y="4894730"/>
                <a:ext cx="548640" cy="112332"/>
                <a:chOff x="2692208" y="4891555"/>
                <a:chExt cx="548640" cy="112332"/>
              </a:xfrm>
            </p:grpSpPr>
            <p:sp>
              <p:nvSpPr>
                <p:cNvPr id="19" name="Triangle 18">
                  <a:extLst>
                    <a:ext uri="{FF2B5EF4-FFF2-40B4-BE49-F238E27FC236}">
                      <a16:creationId xmlns:a16="http://schemas.microsoft.com/office/drawing/2014/main" id="{856743D7-94D9-D74E-9AFD-E1A4AF735CCE}"/>
                    </a:ext>
                  </a:extLst>
                </p:cNvPr>
                <p:cNvSpPr/>
                <p:nvPr/>
              </p:nvSpPr>
              <p:spPr bwMode="auto">
                <a:xfrm>
                  <a:off x="2799672" y="4954119"/>
                  <a:ext cx="57731" cy="49768"/>
                </a:xfrm>
                <a:prstGeom prst="triangle">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ln w="0"/>
                    <a:solidFill>
                      <a:schemeClr val="accent1"/>
                    </a:solidFill>
                    <a:effectLst>
                      <a:outerShdw blurRad="38100" dist="25400" dir="5400000" algn="ctr" rotWithShape="0">
                        <a:srgbClr val="6E747A">
                          <a:alpha val="43000"/>
                        </a:srgbClr>
                      </a:outerShdw>
                    </a:effectLst>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B5DE261A-9727-6E45-AC68-6C81E5664525}"/>
                    </a:ext>
                  </a:extLst>
                </p:cNvPr>
                <p:cNvCxnSpPr>
                  <a:cxnSpLocks/>
                </p:cNvCxnSpPr>
                <p:nvPr/>
              </p:nvCxnSpPr>
              <p:spPr>
                <a:xfrm>
                  <a:off x="2692392" y="4923559"/>
                  <a:ext cx="548456"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C9A0B97-B345-5049-9118-16CA72171194}"/>
                    </a:ext>
                  </a:extLst>
                </p:cNvPr>
                <p:cNvGrpSpPr/>
                <p:nvPr/>
              </p:nvGrpSpPr>
              <p:grpSpPr>
                <a:xfrm>
                  <a:off x="2692208" y="4891555"/>
                  <a:ext cx="545917" cy="64008"/>
                  <a:chOff x="2692208" y="4891555"/>
                  <a:chExt cx="545917" cy="64008"/>
                </a:xfrm>
              </p:grpSpPr>
              <p:cxnSp>
                <p:nvCxnSpPr>
                  <p:cNvPr id="22" name="Straight Connector 21">
                    <a:extLst>
                      <a:ext uri="{FF2B5EF4-FFF2-40B4-BE49-F238E27FC236}">
                        <a16:creationId xmlns:a16="http://schemas.microsoft.com/office/drawing/2014/main" id="{532F665E-C149-9D41-A94C-79D027F0D3E4}"/>
                      </a:ext>
                    </a:extLst>
                  </p:cNvPr>
                  <p:cNvCxnSpPr/>
                  <p:nvPr/>
                </p:nvCxnSpPr>
                <p:spPr>
                  <a:xfrm>
                    <a:off x="2692208" y="4891555"/>
                    <a:ext cx="0" cy="640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F2F6720-DD9B-294D-BFB8-AC272378B6AB}"/>
                      </a:ext>
                    </a:extLst>
                  </p:cNvPr>
                  <p:cNvCxnSpPr/>
                  <p:nvPr/>
                </p:nvCxnSpPr>
                <p:spPr>
                  <a:xfrm>
                    <a:off x="3238125" y="4891555"/>
                    <a:ext cx="0" cy="640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E312A2E-4006-774E-B6AC-083EA11CB5C2}"/>
                      </a:ext>
                    </a:extLst>
                  </p:cNvPr>
                  <p:cNvCxnSpPr>
                    <a:cxnSpLocks/>
                  </p:cNvCxnSpPr>
                  <p:nvPr/>
                </p:nvCxnSpPr>
                <p:spPr>
                  <a:xfrm>
                    <a:off x="3101645"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D38FD07-751A-964C-A3B0-58D669374B2E}"/>
                      </a:ext>
                    </a:extLst>
                  </p:cNvPr>
                  <p:cNvCxnSpPr>
                    <a:cxnSpLocks/>
                  </p:cNvCxnSpPr>
                  <p:nvPr/>
                </p:nvCxnSpPr>
                <p:spPr>
                  <a:xfrm>
                    <a:off x="2965166"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AD4923D-06B4-834A-A26C-717CE521D0D1}"/>
                      </a:ext>
                    </a:extLst>
                  </p:cNvPr>
                  <p:cNvCxnSpPr>
                    <a:cxnSpLocks/>
                  </p:cNvCxnSpPr>
                  <p:nvPr/>
                </p:nvCxnSpPr>
                <p:spPr>
                  <a:xfrm>
                    <a:off x="2828687"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87" name="Group 186">
                <a:extLst>
                  <a:ext uri="{FF2B5EF4-FFF2-40B4-BE49-F238E27FC236}">
                    <a16:creationId xmlns:a16="http://schemas.microsoft.com/office/drawing/2014/main" id="{F31921A3-18E1-FD40-AC20-CDDCC7F09603}"/>
                  </a:ext>
                </a:extLst>
              </p:cNvPr>
              <p:cNvGrpSpPr/>
              <p:nvPr/>
            </p:nvGrpSpPr>
            <p:grpSpPr>
              <a:xfrm>
                <a:off x="2692208" y="5055445"/>
                <a:ext cx="548640" cy="112332"/>
                <a:chOff x="2692208" y="4891555"/>
                <a:chExt cx="548640" cy="112332"/>
              </a:xfrm>
            </p:grpSpPr>
            <p:sp>
              <p:nvSpPr>
                <p:cNvPr id="188" name="Triangle 187">
                  <a:extLst>
                    <a:ext uri="{FF2B5EF4-FFF2-40B4-BE49-F238E27FC236}">
                      <a16:creationId xmlns:a16="http://schemas.microsoft.com/office/drawing/2014/main" id="{8E25EF90-3F48-4645-8EC9-F0F3C3F8EA71}"/>
                    </a:ext>
                  </a:extLst>
                </p:cNvPr>
                <p:cNvSpPr/>
                <p:nvPr/>
              </p:nvSpPr>
              <p:spPr bwMode="auto">
                <a:xfrm>
                  <a:off x="3069218" y="4954119"/>
                  <a:ext cx="57731" cy="49768"/>
                </a:xfrm>
                <a:prstGeom prst="triangle">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ln w="0"/>
                    <a:solidFill>
                      <a:schemeClr val="accent1"/>
                    </a:solidFill>
                    <a:effectLst>
                      <a:outerShdw blurRad="38100" dist="25400" dir="5400000" algn="ctr" rotWithShape="0">
                        <a:srgbClr val="6E747A">
                          <a:alpha val="43000"/>
                        </a:srgbClr>
                      </a:outerShdw>
                    </a:effectLst>
                    <a:ea typeface="Segoe UI" pitchFamily="34" charset="0"/>
                    <a:cs typeface="Segoe UI" pitchFamily="34" charset="0"/>
                  </a:endParaRPr>
                </a:p>
              </p:txBody>
            </p:sp>
            <p:cxnSp>
              <p:nvCxnSpPr>
                <p:cNvPr id="189" name="Straight Connector 188">
                  <a:extLst>
                    <a:ext uri="{FF2B5EF4-FFF2-40B4-BE49-F238E27FC236}">
                      <a16:creationId xmlns:a16="http://schemas.microsoft.com/office/drawing/2014/main" id="{656D944C-023B-0941-A1F8-FEBAAB31F2AC}"/>
                    </a:ext>
                  </a:extLst>
                </p:cNvPr>
                <p:cNvCxnSpPr>
                  <a:cxnSpLocks/>
                </p:cNvCxnSpPr>
                <p:nvPr/>
              </p:nvCxnSpPr>
              <p:spPr>
                <a:xfrm>
                  <a:off x="2692392" y="4923559"/>
                  <a:ext cx="548456"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7794FD5F-E7B4-6648-B043-649D1DAA3D05}"/>
                    </a:ext>
                  </a:extLst>
                </p:cNvPr>
                <p:cNvGrpSpPr/>
                <p:nvPr/>
              </p:nvGrpSpPr>
              <p:grpSpPr>
                <a:xfrm>
                  <a:off x="2692208" y="4891555"/>
                  <a:ext cx="545917" cy="64008"/>
                  <a:chOff x="2692208" y="4891555"/>
                  <a:chExt cx="545917" cy="64008"/>
                </a:xfrm>
              </p:grpSpPr>
              <p:cxnSp>
                <p:nvCxnSpPr>
                  <p:cNvPr id="191" name="Straight Connector 190">
                    <a:extLst>
                      <a:ext uri="{FF2B5EF4-FFF2-40B4-BE49-F238E27FC236}">
                        <a16:creationId xmlns:a16="http://schemas.microsoft.com/office/drawing/2014/main" id="{3F2FB568-2332-E944-AA25-F1DE2E5CD9DE}"/>
                      </a:ext>
                    </a:extLst>
                  </p:cNvPr>
                  <p:cNvCxnSpPr/>
                  <p:nvPr/>
                </p:nvCxnSpPr>
                <p:spPr>
                  <a:xfrm>
                    <a:off x="2692208" y="4891555"/>
                    <a:ext cx="0" cy="640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5DE7A3F-6074-5943-978A-652AAAD4B292}"/>
                      </a:ext>
                    </a:extLst>
                  </p:cNvPr>
                  <p:cNvCxnSpPr/>
                  <p:nvPr/>
                </p:nvCxnSpPr>
                <p:spPr>
                  <a:xfrm>
                    <a:off x="3238125" y="4891555"/>
                    <a:ext cx="0" cy="640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A56A182-09A9-7A4B-B79F-3D7E12C4AFF2}"/>
                      </a:ext>
                    </a:extLst>
                  </p:cNvPr>
                  <p:cNvCxnSpPr>
                    <a:cxnSpLocks/>
                  </p:cNvCxnSpPr>
                  <p:nvPr/>
                </p:nvCxnSpPr>
                <p:spPr>
                  <a:xfrm>
                    <a:off x="3101645"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0CBD1FA-72A3-494D-AF4B-848BA74AB3C5}"/>
                      </a:ext>
                    </a:extLst>
                  </p:cNvPr>
                  <p:cNvCxnSpPr>
                    <a:cxnSpLocks/>
                  </p:cNvCxnSpPr>
                  <p:nvPr/>
                </p:nvCxnSpPr>
                <p:spPr>
                  <a:xfrm>
                    <a:off x="2965166"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363A623-57BC-1C49-B0FB-32DC3AEE69E2}"/>
                      </a:ext>
                    </a:extLst>
                  </p:cNvPr>
                  <p:cNvCxnSpPr>
                    <a:cxnSpLocks/>
                  </p:cNvCxnSpPr>
                  <p:nvPr/>
                </p:nvCxnSpPr>
                <p:spPr>
                  <a:xfrm>
                    <a:off x="2828687"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96" name="Group 195">
                <a:extLst>
                  <a:ext uri="{FF2B5EF4-FFF2-40B4-BE49-F238E27FC236}">
                    <a16:creationId xmlns:a16="http://schemas.microsoft.com/office/drawing/2014/main" id="{DA3EA0FC-C20B-204B-93CC-8AF5920D3869}"/>
                  </a:ext>
                </a:extLst>
              </p:cNvPr>
              <p:cNvGrpSpPr/>
              <p:nvPr/>
            </p:nvGrpSpPr>
            <p:grpSpPr>
              <a:xfrm>
                <a:off x="2692208" y="5216160"/>
                <a:ext cx="548640" cy="112332"/>
                <a:chOff x="2692208" y="4891555"/>
                <a:chExt cx="548640" cy="112332"/>
              </a:xfrm>
            </p:grpSpPr>
            <p:sp>
              <p:nvSpPr>
                <p:cNvPr id="197" name="Triangle 196">
                  <a:extLst>
                    <a:ext uri="{FF2B5EF4-FFF2-40B4-BE49-F238E27FC236}">
                      <a16:creationId xmlns:a16="http://schemas.microsoft.com/office/drawing/2014/main" id="{AAE1508F-F1A8-BF41-A1E3-51C6E32B02C3}"/>
                    </a:ext>
                  </a:extLst>
                </p:cNvPr>
                <p:cNvSpPr/>
                <p:nvPr/>
              </p:nvSpPr>
              <p:spPr bwMode="auto">
                <a:xfrm>
                  <a:off x="2936300" y="4954119"/>
                  <a:ext cx="57731" cy="49768"/>
                </a:xfrm>
                <a:prstGeom prst="triangle">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ln w="0"/>
                    <a:solidFill>
                      <a:schemeClr val="accent1"/>
                    </a:solidFill>
                    <a:effectLst>
                      <a:outerShdw blurRad="38100" dist="25400" dir="5400000" algn="ctr" rotWithShape="0">
                        <a:srgbClr val="6E747A">
                          <a:alpha val="43000"/>
                        </a:srgbClr>
                      </a:outerShdw>
                    </a:effectLst>
                    <a:ea typeface="Segoe UI" pitchFamily="34" charset="0"/>
                    <a:cs typeface="Segoe UI" pitchFamily="34" charset="0"/>
                  </a:endParaRPr>
                </a:p>
              </p:txBody>
            </p:sp>
            <p:cxnSp>
              <p:nvCxnSpPr>
                <p:cNvPr id="198" name="Straight Connector 197">
                  <a:extLst>
                    <a:ext uri="{FF2B5EF4-FFF2-40B4-BE49-F238E27FC236}">
                      <a16:creationId xmlns:a16="http://schemas.microsoft.com/office/drawing/2014/main" id="{D3E20442-7C28-A64E-8546-2FA0CA178E38}"/>
                    </a:ext>
                  </a:extLst>
                </p:cNvPr>
                <p:cNvCxnSpPr>
                  <a:cxnSpLocks/>
                </p:cNvCxnSpPr>
                <p:nvPr/>
              </p:nvCxnSpPr>
              <p:spPr>
                <a:xfrm>
                  <a:off x="2692392" y="4923559"/>
                  <a:ext cx="548456"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51EB4C81-FD2E-1A4E-BCFC-74BF5E78B02B}"/>
                    </a:ext>
                  </a:extLst>
                </p:cNvPr>
                <p:cNvGrpSpPr/>
                <p:nvPr/>
              </p:nvGrpSpPr>
              <p:grpSpPr>
                <a:xfrm>
                  <a:off x="2692208" y="4891555"/>
                  <a:ext cx="545917" cy="64008"/>
                  <a:chOff x="2692208" y="4891555"/>
                  <a:chExt cx="545917" cy="64008"/>
                </a:xfrm>
              </p:grpSpPr>
              <p:cxnSp>
                <p:nvCxnSpPr>
                  <p:cNvPr id="200" name="Straight Connector 199">
                    <a:extLst>
                      <a:ext uri="{FF2B5EF4-FFF2-40B4-BE49-F238E27FC236}">
                        <a16:creationId xmlns:a16="http://schemas.microsoft.com/office/drawing/2014/main" id="{C7AF2F09-0AE9-2549-A972-C2A6179F0664}"/>
                      </a:ext>
                    </a:extLst>
                  </p:cNvPr>
                  <p:cNvCxnSpPr/>
                  <p:nvPr/>
                </p:nvCxnSpPr>
                <p:spPr>
                  <a:xfrm>
                    <a:off x="2692208" y="4891555"/>
                    <a:ext cx="0" cy="640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0D14174-95E0-3147-8BB1-4367833C81F4}"/>
                      </a:ext>
                    </a:extLst>
                  </p:cNvPr>
                  <p:cNvCxnSpPr/>
                  <p:nvPr/>
                </p:nvCxnSpPr>
                <p:spPr>
                  <a:xfrm>
                    <a:off x="3238125" y="4891555"/>
                    <a:ext cx="0" cy="640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F2D6C14-9EB7-4B42-BCFE-EB6616F959AA}"/>
                      </a:ext>
                    </a:extLst>
                  </p:cNvPr>
                  <p:cNvCxnSpPr>
                    <a:cxnSpLocks/>
                  </p:cNvCxnSpPr>
                  <p:nvPr/>
                </p:nvCxnSpPr>
                <p:spPr>
                  <a:xfrm>
                    <a:off x="3101645"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A8BEB5D-570D-1F4B-9111-BABFBDA46D38}"/>
                      </a:ext>
                    </a:extLst>
                  </p:cNvPr>
                  <p:cNvCxnSpPr>
                    <a:cxnSpLocks/>
                  </p:cNvCxnSpPr>
                  <p:nvPr/>
                </p:nvCxnSpPr>
                <p:spPr>
                  <a:xfrm>
                    <a:off x="2965166"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6A62A95-C2E5-EC42-B510-8341A9EC698C}"/>
                      </a:ext>
                    </a:extLst>
                  </p:cNvPr>
                  <p:cNvCxnSpPr>
                    <a:cxnSpLocks/>
                  </p:cNvCxnSpPr>
                  <p:nvPr/>
                </p:nvCxnSpPr>
                <p:spPr>
                  <a:xfrm>
                    <a:off x="2828687"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05" name="Group 204">
                <a:extLst>
                  <a:ext uri="{FF2B5EF4-FFF2-40B4-BE49-F238E27FC236}">
                    <a16:creationId xmlns:a16="http://schemas.microsoft.com/office/drawing/2014/main" id="{140DD602-82BC-4348-9801-F6F5B5D11BD6}"/>
                  </a:ext>
                </a:extLst>
              </p:cNvPr>
              <p:cNvGrpSpPr/>
              <p:nvPr/>
            </p:nvGrpSpPr>
            <p:grpSpPr>
              <a:xfrm>
                <a:off x="2692208" y="5376875"/>
                <a:ext cx="548640" cy="112332"/>
                <a:chOff x="2692208" y="4891555"/>
                <a:chExt cx="548640" cy="112332"/>
              </a:xfrm>
            </p:grpSpPr>
            <p:sp>
              <p:nvSpPr>
                <p:cNvPr id="206" name="Triangle 205">
                  <a:extLst>
                    <a:ext uri="{FF2B5EF4-FFF2-40B4-BE49-F238E27FC236}">
                      <a16:creationId xmlns:a16="http://schemas.microsoft.com/office/drawing/2014/main" id="{5B13E1BD-97A3-0341-B7D4-3AA3A99C69E9}"/>
                    </a:ext>
                  </a:extLst>
                </p:cNvPr>
                <p:cNvSpPr/>
                <p:nvPr/>
              </p:nvSpPr>
              <p:spPr bwMode="auto">
                <a:xfrm>
                  <a:off x="2799672" y="4954119"/>
                  <a:ext cx="57731" cy="49768"/>
                </a:xfrm>
                <a:prstGeom prst="triangle">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ln w="0"/>
                    <a:solidFill>
                      <a:schemeClr val="accent1"/>
                    </a:solidFill>
                    <a:effectLst>
                      <a:outerShdw blurRad="38100" dist="25400" dir="5400000" algn="ctr" rotWithShape="0">
                        <a:srgbClr val="6E747A">
                          <a:alpha val="43000"/>
                        </a:srgbClr>
                      </a:outerShdw>
                    </a:effectLst>
                    <a:ea typeface="Segoe UI" pitchFamily="34" charset="0"/>
                    <a:cs typeface="Segoe UI" pitchFamily="34" charset="0"/>
                  </a:endParaRPr>
                </a:p>
              </p:txBody>
            </p:sp>
            <p:cxnSp>
              <p:nvCxnSpPr>
                <p:cNvPr id="207" name="Straight Connector 206">
                  <a:extLst>
                    <a:ext uri="{FF2B5EF4-FFF2-40B4-BE49-F238E27FC236}">
                      <a16:creationId xmlns:a16="http://schemas.microsoft.com/office/drawing/2014/main" id="{56369189-5B5B-2946-B6D1-875FCA86080F}"/>
                    </a:ext>
                  </a:extLst>
                </p:cNvPr>
                <p:cNvCxnSpPr>
                  <a:cxnSpLocks/>
                </p:cNvCxnSpPr>
                <p:nvPr/>
              </p:nvCxnSpPr>
              <p:spPr>
                <a:xfrm>
                  <a:off x="2692392" y="4923559"/>
                  <a:ext cx="548456"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8" name="Group 207">
                  <a:extLst>
                    <a:ext uri="{FF2B5EF4-FFF2-40B4-BE49-F238E27FC236}">
                      <a16:creationId xmlns:a16="http://schemas.microsoft.com/office/drawing/2014/main" id="{EEC4E1CB-CFBB-BC48-A032-4C735B862BDB}"/>
                    </a:ext>
                  </a:extLst>
                </p:cNvPr>
                <p:cNvGrpSpPr/>
                <p:nvPr/>
              </p:nvGrpSpPr>
              <p:grpSpPr>
                <a:xfrm>
                  <a:off x="2692208" y="4891555"/>
                  <a:ext cx="545917" cy="64008"/>
                  <a:chOff x="2692208" y="4891555"/>
                  <a:chExt cx="545917" cy="64008"/>
                </a:xfrm>
              </p:grpSpPr>
              <p:cxnSp>
                <p:nvCxnSpPr>
                  <p:cNvPr id="209" name="Straight Connector 208">
                    <a:extLst>
                      <a:ext uri="{FF2B5EF4-FFF2-40B4-BE49-F238E27FC236}">
                        <a16:creationId xmlns:a16="http://schemas.microsoft.com/office/drawing/2014/main" id="{F219E440-E99F-C749-98BE-C0909F38FA4D}"/>
                      </a:ext>
                    </a:extLst>
                  </p:cNvPr>
                  <p:cNvCxnSpPr/>
                  <p:nvPr/>
                </p:nvCxnSpPr>
                <p:spPr>
                  <a:xfrm>
                    <a:off x="2692208" y="4891555"/>
                    <a:ext cx="0" cy="640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A5E9A7F-2913-654A-B890-E019584C7B7A}"/>
                      </a:ext>
                    </a:extLst>
                  </p:cNvPr>
                  <p:cNvCxnSpPr/>
                  <p:nvPr/>
                </p:nvCxnSpPr>
                <p:spPr>
                  <a:xfrm>
                    <a:off x="3238125" y="4891555"/>
                    <a:ext cx="0" cy="640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5A840D1-5BD0-9048-81E4-E849D977EDC1}"/>
                      </a:ext>
                    </a:extLst>
                  </p:cNvPr>
                  <p:cNvCxnSpPr>
                    <a:cxnSpLocks/>
                  </p:cNvCxnSpPr>
                  <p:nvPr/>
                </p:nvCxnSpPr>
                <p:spPr>
                  <a:xfrm>
                    <a:off x="3101645"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96C7B0D1-A31D-174A-B4A3-8AC025C9CE02}"/>
                      </a:ext>
                    </a:extLst>
                  </p:cNvPr>
                  <p:cNvCxnSpPr>
                    <a:cxnSpLocks/>
                  </p:cNvCxnSpPr>
                  <p:nvPr/>
                </p:nvCxnSpPr>
                <p:spPr>
                  <a:xfrm>
                    <a:off x="2965166"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8C42D2E-EE62-B446-8368-9E1F6FAAA47A}"/>
                      </a:ext>
                    </a:extLst>
                  </p:cNvPr>
                  <p:cNvCxnSpPr>
                    <a:cxnSpLocks/>
                  </p:cNvCxnSpPr>
                  <p:nvPr/>
                </p:nvCxnSpPr>
                <p:spPr>
                  <a:xfrm>
                    <a:off x="2828687" y="4904305"/>
                    <a:ext cx="0" cy="3850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14" name="Group 213">
              <a:extLst>
                <a:ext uri="{FF2B5EF4-FFF2-40B4-BE49-F238E27FC236}">
                  <a16:creationId xmlns:a16="http://schemas.microsoft.com/office/drawing/2014/main" id="{8DF6CD97-47E9-F042-8423-B82262B30F91}"/>
                </a:ext>
              </a:extLst>
            </p:cNvPr>
            <p:cNvGrpSpPr/>
            <p:nvPr/>
          </p:nvGrpSpPr>
          <p:grpSpPr>
            <a:xfrm>
              <a:off x="960129" y="4763598"/>
              <a:ext cx="548640" cy="535393"/>
              <a:chOff x="1912629" y="4904349"/>
              <a:chExt cx="548640" cy="535393"/>
            </a:xfrm>
          </p:grpSpPr>
          <p:sp>
            <p:nvSpPr>
              <p:cNvPr id="215" name="Rectangle 214">
                <a:extLst>
                  <a:ext uri="{FF2B5EF4-FFF2-40B4-BE49-F238E27FC236}">
                    <a16:creationId xmlns:a16="http://schemas.microsoft.com/office/drawing/2014/main" id="{278AFE62-2070-8549-8371-6BBA50EB8FB7}"/>
                  </a:ext>
                </a:extLst>
              </p:cNvPr>
              <p:cNvSpPr/>
              <p:nvPr/>
            </p:nvSpPr>
            <p:spPr bwMode="auto">
              <a:xfrm>
                <a:off x="1912629" y="4904349"/>
                <a:ext cx="548640" cy="6400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a:extLst>
                  <a:ext uri="{FF2B5EF4-FFF2-40B4-BE49-F238E27FC236}">
                    <a16:creationId xmlns:a16="http://schemas.microsoft.com/office/drawing/2014/main" id="{3CADC7E2-B84E-9041-96F7-FC119F7FC14A}"/>
                  </a:ext>
                </a:extLst>
              </p:cNvPr>
              <p:cNvSpPr/>
              <p:nvPr/>
            </p:nvSpPr>
            <p:spPr bwMode="auto">
              <a:xfrm>
                <a:off x="1912629" y="5059566"/>
                <a:ext cx="548640" cy="6591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a:extLst>
                  <a:ext uri="{FF2B5EF4-FFF2-40B4-BE49-F238E27FC236}">
                    <a16:creationId xmlns:a16="http://schemas.microsoft.com/office/drawing/2014/main" id="{5AD9EED0-7784-CD4F-A243-1406D3C3CCFA}"/>
                  </a:ext>
                </a:extLst>
              </p:cNvPr>
              <p:cNvSpPr/>
              <p:nvPr/>
            </p:nvSpPr>
            <p:spPr bwMode="auto">
              <a:xfrm>
                <a:off x="1912629" y="5216694"/>
                <a:ext cx="548640" cy="6591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Rectangle 217">
                <a:extLst>
                  <a:ext uri="{FF2B5EF4-FFF2-40B4-BE49-F238E27FC236}">
                    <a16:creationId xmlns:a16="http://schemas.microsoft.com/office/drawing/2014/main" id="{04D78672-B122-3C42-838F-6EA513623E5B}"/>
                  </a:ext>
                </a:extLst>
              </p:cNvPr>
              <p:cNvSpPr/>
              <p:nvPr/>
            </p:nvSpPr>
            <p:spPr bwMode="auto">
              <a:xfrm>
                <a:off x="1912629" y="5373822"/>
                <a:ext cx="548640" cy="65920"/>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21" name="Diamond 3">
              <a:extLst>
                <a:ext uri="{FF2B5EF4-FFF2-40B4-BE49-F238E27FC236}">
                  <a16:creationId xmlns:a16="http://schemas.microsoft.com/office/drawing/2014/main" id="{7248824E-793E-7A4D-AB18-CB9DA2D7BC41}"/>
                </a:ext>
              </a:extLst>
            </p:cNvPr>
            <p:cNvSpPr/>
            <p:nvPr/>
          </p:nvSpPr>
          <p:spPr bwMode="auto">
            <a:xfrm>
              <a:off x="3437040" y="4599348"/>
              <a:ext cx="227786" cy="817976"/>
            </a:xfrm>
            <a:custGeom>
              <a:avLst/>
              <a:gdLst>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4" fmla="*/ 0 w 594505"/>
                <a:gd name="connsiteY4" fmla="*/ 509452 h 1018903"/>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4" fmla="*/ 91440 w 594505"/>
                <a:gd name="connsiteY4" fmla="*/ 600892 h 1018903"/>
                <a:gd name="connsiteX0" fmla="*/ 0 w 594505"/>
                <a:gd name="connsiteY0" fmla="*/ 509452 h 1018903"/>
                <a:gd name="connsiteX1" fmla="*/ 297253 w 594505"/>
                <a:gd name="connsiteY1" fmla="*/ 0 h 1018903"/>
                <a:gd name="connsiteX2" fmla="*/ 594505 w 594505"/>
                <a:gd name="connsiteY2" fmla="*/ 509452 h 1018903"/>
                <a:gd name="connsiteX3" fmla="*/ 297253 w 594505"/>
                <a:gd name="connsiteY3" fmla="*/ 1018903 h 1018903"/>
                <a:gd name="connsiteX0" fmla="*/ 0 w 297252"/>
                <a:gd name="connsiteY0" fmla="*/ 0 h 1018903"/>
                <a:gd name="connsiteX1" fmla="*/ 297252 w 297252"/>
                <a:gd name="connsiteY1" fmla="*/ 509452 h 1018903"/>
                <a:gd name="connsiteX2" fmla="*/ 0 w 297252"/>
                <a:gd name="connsiteY2" fmla="*/ 1018903 h 1018903"/>
              </a:gdLst>
              <a:ahLst/>
              <a:cxnLst>
                <a:cxn ang="0">
                  <a:pos x="connsiteX0" y="connsiteY0"/>
                </a:cxn>
                <a:cxn ang="0">
                  <a:pos x="connsiteX1" y="connsiteY1"/>
                </a:cxn>
                <a:cxn ang="0">
                  <a:pos x="connsiteX2" y="connsiteY2"/>
                </a:cxn>
              </a:cxnLst>
              <a:rect l="l" t="t" r="r" b="b"/>
              <a:pathLst>
                <a:path w="297252" h="1018903">
                  <a:moveTo>
                    <a:pt x="0" y="0"/>
                  </a:moveTo>
                  <a:lnTo>
                    <a:pt x="297252" y="509452"/>
                  </a:lnTo>
                  <a:lnTo>
                    <a:pt x="0" y="1018903"/>
                  </a:lnTo>
                </a:path>
              </a:pathLst>
            </a:custGeom>
            <a:ln w="12700">
              <a:solidFill>
                <a:schemeClr val="tx2"/>
              </a:solidFill>
              <a:headEnd type="none"/>
              <a:tailEnd type="none"/>
            </a:ln>
          </p:spPr>
          <p:style>
            <a:lnRef idx="1">
              <a:schemeClr val="accent4"/>
            </a:lnRef>
            <a:fillRef idx="0">
              <a:schemeClr val="accent4"/>
            </a:fillRef>
            <a:effectRef idx="0">
              <a:schemeClr val="accent4"/>
            </a:effectRef>
            <a:fontRef idx="minor">
              <a:schemeClr val="tx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2" name="Rectangle 221">
              <a:extLst>
                <a:ext uri="{FF2B5EF4-FFF2-40B4-BE49-F238E27FC236}">
                  <a16:creationId xmlns:a16="http://schemas.microsoft.com/office/drawing/2014/main" id="{EFBA54AE-BE16-E348-9503-897392FB09A3}"/>
                </a:ext>
              </a:extLst>
            </p:cNvPr>
            <p:cNvSpPr/>
            <p:nvPr/>
          </p:nvSpPr>
          <p:spPr bwMode="auto">
            <a:xfrm>
              <a:off x="3867315" y="4831729"/>
              <a:ext cx="476027" cy="3344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algn="ctr" defTabSz="932293" fontAlgn="base">
                <a:lnSpc>
                  <a:spcPct val="90000"/>
                </a:lnSpc>
                <a:spcBef>
                  <a:spcPct val="0"/>
                </a:spcBef>
                <a:spcAft>
                  <a:spcPct val="0"/>
                </a:spcAft>
                <a:defRPr/>
              </a:pPr>
              <a:r>
                <a:rPr lang="en-US" sz="980" dirty="0">
                  <a:solidFill>
                    <a:schemeClr val="tx2"/>
                  </a:solidFill>
                  <a:latin typeface="Segoe UI Semibold"/>
                  <a:ea typeface="Segoe UI" pitchFamily="34" charset="0"/>
                  <a:cs typeface="Segoe UI" pitchFamily="34" charset="0"/>
                </a:rPr>
                <a:t>95%</a:t>
              </a:r>
            </a:p>
          </p:txBody>
        </p:sp>
        <p:cxnSp>
          <p:nvCxnSpPr>
            <p:cNvPr id="223" name="Elbow Connector 222">
              <a:extLst>
                <a:ext uri="{FF2B5EF4-FFF2-40B4-BE49-F238E27FC236}">
                  <a16:creationId xmlns:a16="http://schemas.microsoft.com/office/drawing/2014/main" id="{62ADAA52-EAF6-6D47-BE22-5B5D730D1FDA}"/>
                </a:ext>
              </a:extLst>
            </p:cNvPr>
            <p:cNvCxnSpPr>
              <a:cxnSpLocks/>
            </p:cNvCxnSpPr>
            <p:nvPr/>
          </p:nvCxnSpPr>
          <p:spPr>
            <a:xfrm rot="5400000">
              <a:off x="2603496" y="3920708"/>
              <a:ext cx="132787" cy="2870880"/>
            </a:xfrm>
            <a:prstGeom prst="bentConnector3">
              <a:avLst>
                <a:gd name="adj1" fmla="val 278414"/>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2E3DF0F-82DF-455D-8EE2-8C82DCC695BF}"/>
              </a:ext>
            </a:extLst>
          </p:cNvPr>
          <p:cNvGrpSpPr/>
          <p:nvPr/>
        </p:nvGrpSpPr>
        <p:grpSpPr>
          <a:xfrm>
            <a:off x="1407317" y="4192645"/>
            <a:ext cx="2258823" cy="1271094"/>
            <a:chOff x="1124176" y="4110857"/>
            <a:chExt cx="2615477" cy="1461945"/>
          </a:xfrm>
        </p:grpSpPr>
        <p:grpSp>
          <p:nvGrpSpPr>
            <p:cNvPr id="230" name="Group 229">
              <a:extLst>
                <a:ext uri="{FF2B5EF4-FFF2-40B4-BE49-F238E27FC236}">
                  <a16:creationId xmlns:a16="http://schemas.microsoft.com/office/drawing/2014/main" id="{D9816C56-42A3-4DA5-8529-B7BE99ABD265}"/>
                </a:ext>
              </a:extLst>
            </p:cNvPr>
            <p:cNvGrpSpPr/>
            <p:nvPr/>
          </p:nvGrpSpPr>
          <p:grpSpPr>
            <a:xfrm>
              <a:off x="1124176" y="4110857"/>
              <a:ext cx="2092354" cy="1461945"/>
              <a:chOff x="1706565" y="2222055"/>
              <a:chExt cx="367361" cy="267798"/>
            </a:xfrm>
          </p:grpSpPr>
          <p:grpSp>
            <p:nvGrpSpPr>
              <p:cNvPr id="240" name="Group 239">
                <a:extLst>
                  <a:ext uri="{FF2B5EF4-FFF2-40B4-BE49-F238E27FC236}">
                    <a16:creationId xmlns:a16="http://schemas.microsoft.com/office/drawing/2014/main" id="{A5CF0002-FE19-4F56-AA4E-3B5DF36E20AC}"/>
                  </a:ext>
                </a:extLst>
              </p:cNvPr>
              <p:cNvGrpSpPr/>
              <p:nvPr/>
            </p:nvGrpSpPr>
            <p:grpSpPr>
              <a:xfrm>
                <a:off x="1738082" y="2257784"/>
                <a:ext cx="204537" cy="199247"/>
                <a:chOff x="1047750" y="3578225"/>
                <a:chExt cx="368300" cy="358775"/>
              </a:xfrm>
            </p:grpSpPr>
            <p:cxnSp>
              <p:nvCxnSpPr>
                <p:cNvPr id="242" name="Straight Connector 241">
                  <a:extLst>
                    <a:ext uri="{FF2B5EF4-FFF2-40B4-BE49-F238E27FC236}">
                      <a16:creationId xmlns:a16="http://schemas.microsoft.com/office/drawing/2014/main" id="{4E7F4CCE-EF36-45C8-B11D-7C71AECB7203}"/>
                    </a:ext>
                  </a:extLst>
                </p:cNvPr>
                <p:cNvCxnSpPr>
                  <a:cxnSpLocks/>
                </p:cNvCxnSpPr>
                <p:nvPr/>
              </p:nvCxnSpPr>
              <p:spPr>
                <a:xfrm>
                  <a:off x="1047750" y="3578225"/>
                  <a:ext cx="368300" cy="0"/>
                </a:xfrm>
                <a:prstGeom prst="line">
                  <a:avLst/>
                </a:prstGeom>
                <a:ln w="381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70E4FA-B644-44CB-A051-12CCCCCFA03E}"/>
                    </a:ext>
                  </a:extLst>
                </p:cNvPr>
                <p:cNvCxnSpPr/>
                <p:nvPr/>
              </p:nvCxnSpPr>
              <p:spPr>
                <a:xfrm>
                  <a:off x="1047750" y="3697817"/>
                  <a:ext cx="368300" cy="0"/>
                </a:xfrm>
                <a:prstGeom prst="line">
                  <a:avLst/>
                </a:prstGeom>
                <a:ln w="381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ED0B2A0-250E-49ED-B5F3-2C28C04125D9}"/>
                    </a:ext>
                  </a:extLst>
                </p:cNvPr>
                <p:cNvCxnSpPr/>
                <p:nvPr/>
              </p:nvCxnSpPr>
              <p:spPr>
                <a:xfrm>
                  <a:off x="1047750" y="3817409"/>
                  <a:ext cx="368300" cy="0"/>
                </a:xfrm>
                <a:prstGeom prst="line">
                  <a:avLst/>
                </a:prstGeom>
                <a:ln w="381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A368349-50F0-43F8-A8BA-685E93B6859B}"/>
                    </a:ext>
                  </a:extLst>
                </p:cNvPr>
                <p:cNvCxnSpPr/>
                <p:nvPr/>
              </p:nvCxnSpPr>
              <p:spPr>
                <a:xfrm>
                  <a:off x="1047750" y="3937000"/>
                  <a:ext cx="368300" cy="0"/>
                </a:xfrm>
                <a:prstGeom prst="line">
                  <a:avLst/>
                </a:prstGeom>
                <a:ln w="381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241" name="Rectangle 240">
                <a:extLst>
                  <a:ext uri="{FF2B5EF4-FFF2-40B4-BE49-F238E27FC236}">
                    <a16:creationId xmlns:a16="http://schemas.microsoft.com/office/drawing/2014/main" id="{1D65FF94-A358-444B-BC05-FABF5D4283EF}"/>
                  </a:ext>
                </a:extLst>
              </p:cNvPr>
              <p:cNvSpPr/>
              <p:nvPr/>
            </p:nvSpPr>
            <p:spPr bwMode="auto">
              <a:xfrm>
                <a:off x="1706565" y="2222055"/>
                <a:ext cx="367361" cy="2677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4" name="TextBox 23">
              <a:extLst>
                <a:ext uri="{FF2B5EF4-FFF2-40B4-BE49-F238E27FC236}">
                  <a16:creationId xmlns:a16="http://schemas.microsoft.com/office/drawing/2014/main" id="{A7AEBFF9-9F0E-4829-8F06-46BA3DD5C15B}"/>
                </a:ext>
              </a:extLst>
            </p:cNvPr>
            <p:cNvSpPr txBox="1"/>
            <p:nvPr/>
          </p:nvSpPr>
          <p:spPr>
            <a:xfrm>
              <a:off x="2691440" y="4235267"/>
              <a:ext cx="682912" cy="187319"/>
            </a:xfrm>
            <a:prstGeom prst="rect">
              <a:avLst/>
            </a:prstGeom>
            <a:noFill/>
          </p:spPr>
          <p:txBody>
            <a:bodyPr wrap="square" lIns="0" tIns="0" rIns="0" bIns="0" rtlCol="0">
              <a:spAutoFit/>
            </a:bodyPr>
            <a:lstStyle/>
            <a:p>
              <a:pPr>
                <a:lnSpc>
                  <a:spcPct val="90000"/>
                </a:lnSpc>
              </a:pPr>
              <a:r>
                <a:rPr lang="en-US" sz="1176" dirty="0">
                  <a:solidFill>
                    <a:schemeClr val="tx2"/>
                  </a:solidFill>
                  <a:latin typeface="+mj-lt"/>
                </a:rPr>
                <a:t>80%</a:t>
              </a:r>
            </a:p>
          </p:txBody>
        </p:sp>
        <p:sp>
          <p:nvSpPr>
            <p:cNvPr id="254" name="TextBox 253">
              <a:extLst>
                <a:ext uri="{FF2B5EF4-FFF2-40B4-BE49-F238E27FC236}">
                  <a16:creationId xmlns:a16="http://schemas.microsoft.com/office/drawing/2014/main" id="{0924AEB2-BE09-4269-A41F-92BDD01ED1C5}"/>
                </a:ext>
              </a:extLst>
            </p:cNvPr>
            <p:cNvSpPr txBox="1"/>
            <p:nvPr/>
          </p:nvSpPr>
          <p:spPr>
            <a:xfrm>
              <a:off x="2710156" y="4572071"/>
              <a:ext cx="682912" cy="187319"/>
            </a:xfrm>
            <a:prstGeom prst="rect">
              <a:avLst/>
            </a:prstGeom>
            <a:noFill/>
          </p:spPr>
          <p:txBody>
            <a:bodyPr wrap="square" lIns="0" tIns="0" rIns="0" bIns="0" rtlCol="0">
              <a:spAutoFit/>
            </a:bodyPr>
            <a:lstStyle/>
            <a:p>
              <a:pPr>
                <a:lnSpc>
                  <a:spcPct val="90000"/>
                </a:lnSpc>
              </a:pPr>
              <a:r>
                <a:rPr lang="en-US" sz="1176" dirty="0">
                  <a:solidFill>
                    <a:schemeClr val="tx2"/>
                  </a:solidFill>
                  <a:latin typeface="+mj-lt"/>
                </a:rPr>
                <a:t>75%</a:t>
              </a:r>
            </a:p>
          </p:txBody>
        </p:sp>
        <p:sp>
          <p:nvSpPr>
            <p:cNvPr id="255" name="TextBox 254">
              <a:extLst>
                <a:ext uri="{FF2B5EF4-FFF2-40B4-BE49-F238E27FC236}">
                  <a16:creationId xmlns:a16="http://schemas.microsoft.com/office/drawing/2014/main" id="{4C973C67-62DC-4EF1-97C8-07A850604D91}"/>
                </a:ext>
              </a:extLst>
            </p:cNvPr>
            <p:cNvSpPr txBox="1"/>
            <p:nvPr/>
          </p:nvSpPr>
          <p:spPr>
            <a:xfrm>
              <a:off x="2709697" y="4965295"/>
              <a:ext cx="682912" cy="187319"/>
            </a:xfrm>
            <a:prstGeom prst="rect">
              <a:avLst/>
            </a:prstGeom>
            <a:noFill/>
          </p:spPr>
          <p:txBody>
            <a:bodyPr wrap="square" lIns="0" tIns="0" rIns="0" bIns="0" rtlCol="0">
              <a:spAutoFit/>
            </a:bodyPr>
            <a:lstStyle/>
            <a:p>
              <a:pPr>
                <a:lnSpc>
                  <a:spcPct val="90000"/>
                </a:lnSpc>
              </a:pPr>
              <a:r>
                <a:rPr lang="en-US" sz="1176" dirty="0">
                  <a:solidFill>
                    <a:schemeClr val="tx2"/>
                  </a:solidFill>
                  <a:latin typeface="+mj-lt"/>
                </a:rPr>
                <a:t>90%</a:t>
              </a:r>
            </a:p>
          </p:txBody>
        </p:sp>
        <p:sp>
          <p:nvSpPr>
            <p:cNvPr id="28" name="Smiley Face 27">
              <a:extLst>
                <a:ext uri="{FF2B5EF4-FFF2-40B4-BE49-F238E27FC236}">
                  <a16:creationId xmlns:a16="http://schemas.microsoft.com/office/drawing/2014/main" id="{4F145163-BCBF-4D15-B1F9-6A75E935B610}"/>
                </a:ext>
              </a:extLst>
            </p:cNvPr>
            <p:cNvSpPr/>
            <p:nvPr/>
          </p:nvSpPr>
          <p:spPr bwMode="auto">
            <a:xfrm>
              <a:off x="3454624" y="4122351"/>
              <a:ext cx="285029" cy="285029"/>
            </a:xfrm>
            <a:prstGeom prst="smileyFace">
              <a:avLst>
                <a:gd name="adj" fmla="val -1251"/>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6" name="TextBox 255">
              <a:extLst>
                <a:ext uri="{FF2B5EF4-FFF2-40B4-BE49-F238E27FC236}">
                  <a16:creationId xmlns:a16="http://schemas.microsoft.com/office/drawing/2014/main" id="{EB43A098-AC0B-402D-85F4-08419AE68C27}"/>
                </a:ext>
              </a:extLst>
            </p:cNvPr>
            <p:cNvSpPr txBox="1"/>
            <p:nvPr/>
          </p:nvSpPr>
          <p:spPr>
            <a:xfrm>
              <a:off x="2709697" y="5310522"/>
              <a:ext cx="682912" cy="187319"/>
            </a:xfrm>
            <a:prstGeom prst="rect">
              <a:avLst/>
            </a:prstGeom>
            <a:noFill/>
          </p:spPr>
          <p:txBody>
            <a:bodyPr wrap="square" lIns="0" tIns="0" rIns="0" bIns="0" rtlCol="0">
              <a:spAutoFit/>
            </a:bodyPr>
            <a:lstStyle/>
            <a:p>
              <a:pPr>
                <a:lnSpc>
                  <a:spcPct val="90000"/>
                </a:lnSpc>
              </a:pPr>
              <a:r>
                <a:rPr lang="en-US" sz="1176" dirty="0">
                  <a:solidFill>
                    <a:schemeClr val="tx2"/>
                  </a:solidFill>
                  <a:latin typeface="+mj-lt"/>
                </a:rPr>
                <a:t>85%</a:t>
              </a:r>
            </a:p>
          </p:txBody>
        </p:sp>
        <p:sp>
          <p:nvSpPr>
            <p:cNvPr id="257" name="Smiley Face 256">
              <a:extLst>
                <a:ext uri="{FF2B5EF4-FFF2-40B4-BE49-F238E27FC236}">
                  <a16:creationId xmlns:a16="http://schemas.microsoft.com/office/drawing/2014/main" id="{289CBDCE-1C05-4D81-8337-E46B25C8121C}"/>
                </a:ext>
              </a:extLst>
            </p:cNvPr>
            <p:cNvSpPr/>
            <p:nvPr/>
          </p:nvSpPr>
          <p:spPr bwMode="auto">
            <a:xfrm>
              <a:off x="3452021" y="4514781"/>
              <a:ext cx="285029" cy="285029"/>
            </a:xfrm>
            <a:prstGeom prst="smileyFace">
              <a:avLst>
                <a:gd name="adj" fmla="val -4653"/>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8" name="Smiley Face 257">
              <a:extLst>
                <a:ext uri="{FF2B5EF4-FFF2-40B4-BE49-F238E27FC236}">
                  <a16:creationId xmlns:a16="http://schemas.microsoft.com/office/drawing/2014/main" id="{F3B2CF85-2A87-45F1-9425-FCD621D05653}"/>
                </a:ext>
              </a:extLst>
            </p:cNvPr>
            <p:cNvSpPr/>
            <p:nvPr/>
          </p:nvSpPr>
          <p:spPr bwMode="auto">
            <a:xfrm>
              <a:off x="3451555" y="4879160"/>
              <a:ext cx="285029" cy="285029"/>
            </a:xfrm>
            <a:prstGeom prst="smileyFace">
              <a:avLst>
                <a:gd name="adj" fmla="val 4653"/>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9" name="Smiley Face 258">
              <a:extLst>
                <a:ext uri="{FF2B5EF4-FFF2-40B4-BE49-F238E27FC236}">
                  <a16:creationId xmlns:a16="http://schemas.microsoft.com/office/drawing/2014/main" id="{0C075E9E-E32A-4F98-8F9E-05382D78A168}"/>
                </a:ext>
              </a:extLst>
            </p:cNvPr>
            <p:cNvSpPr/>
            <p:nvPr/>
          </p:nvSpPr>
          <p:spPr bwMode="auto">
            <a:xfrm>
              <a:off x="3448952" y="5255406"/>
              <a:ext cx="285029" cy="285029"/>
            </a:xfrm>
            <a:prstGeom prst="smileyFace">
              <a:avLst>
                <a:gd name="adj" fmla="val -267"/>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9003944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C9CED8-DA65-42C2-94AA-B53DC22DEAD6}"/>
              </a:ext>
            </a:extLst>
          </p:cNvPr>
          <p:cNvSpPr>
            <a:spLocks noGrp="1"/>
          </p:cNvSpPr>
          <p:nvPr>
            <p:ph type="title"/>
          </p:nvPr>
        </p:nvSpPr>
        <p:spPr/>
        <p:txBody>
          <a:bodyPr/>
          <a:lstStyle/>
          <a:p>
            <a:r>
              <a:rPr lang="en-US" dirty="0"/>
              <a:t>Azure Machine Learning pipelines</a:t>
            </a:r>
          </a:p>
        </p:txBody>
      </p:sp>
      <p:sp>
        <p:nvSpPr>
          <p:cNvPr id="8" name="Graphic 6">
            <a:extLst>
              <a:ext uri="{FF2B5EF4-FFF2-40B4-BE49-F238E27FC236}">
                <a16:creationId xmlns:a16="http://schemas.microsoft.com/office/drawing/2014/main" id="{637A0659-36C5-406B-A370-2E825523F521}"/>
              </a:ext>
            </a:extLst>
          </p:cNvPr>
          <p:cNvSpPr/>
          <p:nvPr/>
        </p:nvSpPr>
        <p:spPr>
          <a:xfrm>
            <a:off x="5337537" y="1591068"/>
            <a:ext cx="1516927" cy="1516927"/>
          </a:xfrm>
          <a:custGeom>
            <a:avLst/>
            <a:gdLst>
              <a:gd name="connsiteX0" fmla="*/ 1211184 w 1237728"/>
              <a:gd name="connsiteY0" fmla="*/ 143340 h 1237728"/>
              <a:gd name="connsiteX1" fmla="*/ 1211184 w 1237728"/>
              <a:gd name="connsiteY1" fmla="*/ 94802 h 1237728"/>
              <a:gd name="connsiteX2" fmla="*/ 1162646 w 1237728"/>
              <a:gd name="connsiteY2" fmla="*/ 94802 h 1237728"/>
              <a:gd name="connsiteX3" fmla="*/ 1162646 w 1237728"/>
              <a:gd name="connsiteY3" fmla="*/ 46263 h 1237728"/>
              <a:gd name="connsiteX4" fmla="*/ 1114107 w 1237728"/>
              <a:gd name="connsiteY4" fmla="*/ 46263 h 1237728"/>
              <a:gd name="connsiteX5" fmla="*/ 1114107 w 1237728"/>
              <a:gd name="connsiteY5" fmla="*/ 94802 h 1237728"/>
              <a:gd name="connsiteX6" fmla="*/ 361763 w 1237728"/>
              <a:gd name="connsiteY6" fmla="*/ 94802 h 1237728"/>
              <a:gd name="connsiteX7" fmla="*/ 138486 w 1237728"/>
              <a:gd name="connsiteY7" fmla="*/ 187024 h 1237728"/>
              <a:gd name="connsiteX8" fmla="*/ 46263 w 1237728"/>
              <a:gd name="connsiteY8" fmla="*/ 410301 h 1237728"/>
              <a:gd name="connsiteX9" fmla="*/ 138486 w 1237728"/>
              <a:gd name="connsiteY9" fmla="*/ 633578 h 1237728"/>
              <a:gd name="connsiteX10" fmla="*/ 337493 w 1237728"/>
              <a:gd name="connsiteY10" fmla="*/ 725800 h 1237728"/>
              <a:gd name="connsiteX11" fmla="*/ 337493 w 1237728"/>
              <a:gd name="connsiteY11" fmla="*/ 774339 h 1237728"/>
              <a:gd name="connsiteX12" fmla="*/ 386032 w 1237728"/>
              <a:gd name="connsiteY12" fmla="*/ 774339 h 1237728"/>
              <a:gd name="connsiteX13" fmla="*/ 386032 w 1237728"/>
              <a:gd name="connsiteY13" fmla="*/ 725800 h 1237728"/>
              <a:gd name="connsiteX14" fmla="*/ 410301 w 1237728"/>
              <a:gd name="connsiteY14" fmla="*/ 725800 h 1237728"/>
              <a:gd name="connsiteX15" fmla="*/ 410301 w 1237728"/>
              <a:gd name="connsiteY15" fmla="*/ 677262 h 1237728"/>
              <a:gd name="connsiteX16" fmla="*/ 386032 w 1237728"/>
              <a:gd name="connsiteY16" fmla="*/ 677262 h 1237728"/>
              <a:gd name="connsiteX17" fmla="*/ 386032 w 1237728"/>
              <a:gd name="connsiteY17" fmla="*/ 580185 h 1237728"/>
              <a:gd name="connsiteX18" fmla="*/ 410301 w 1237728"/>
              <a:gd name="connsiteY18" fmla="*/ 580185 h 1237728"/>
              <a:gd name="connsiteX19" fmla="*/ 410301 w 1237728"/>
              <a:gd name="connsiteY19" fmla="*/ 531647 h 1237728"/>
              <a:gd name="connsiteX20" fmla="*/ 386032 w 1237728"/>
              <a:gd name="connsiteY20" fmla="*/ 531647 h 1237728"/>
              <a:gd name="connsiteX21" fmla="*/ 386032 w 1237728"/>
              <a:gd name="connsiteY21" fmla="*/ 483109 h 1237728"/>
              <a:gd name="connsiteX22" fmla="*/ 337493 w 1237728"/>
              <a:gd name="connsiteY22" fmla="*/ 483109 h 1237728"/>
              <a:gd name="connsiteX23" fmla="*/ 337493 w 1237728"/>
              <a:gd name="connsiteY23" fmla="*/ 529220 h 1237728"/>
              <a:gd name="connsiteX24" fmla="*/ 276820 w 1237728"/>
              <a:gd name="connsiteY24" fmla="*/ 495243 h 1237728"/>
              <a:gd name="connsiteX25" fmla="*/ 240417 w 1237728"/>
              <a:gd name="connsiteY25" fmla="*/ 410301 h 1237728"/>
              <a:gd name="connsiteX26" fmla="*/ 276820 w 1237728"/>
              <a:gd name="connsiteY26" fmla="*/ 325359 h 1237728"/>
              <a:gd name="connsiteX27" fmla="*/ 361763 w 1237728"/>
              <a:gd name="connsiteY27" fmla="*/ 288955 h 1237728"/>
              <a:gd name="connsiteX28" fmla="*/ 1114107 w 1237728"/>
              <a:gd name="connsiteY28" fmla="*/ 288955 h 1237728"/>
              <a:gd name="connsiteX29" fmla="*/ 1114107 w 1237728"/>
              <a:gd name="connsiteY29" fmla="*/ 337493 h 1237728"/>
              <a:gd name="connsiteX30" fmla="*/ 1162646 w 1237728"/>
              <a:gd name="connsiteY30" fmla="*/ 337493 h 1237728"/>
              <a:gd name="connsiteX31" fmla="*/ 1162646 w 1237728"/>
              <a:gd name="connsiteY31" fmla="*/ 288955 h 1237728"/>
              <a:gd name="connsiteX32" fmla="*/ 1211184 w 1237728"/>
              <a:gd name="connsiteY32" fmla="*/ 288955 h 1237728"/>
              <a:gd name="connsiteX33" fmla="*/ 1211184 w 1237728"/>
              <a:gd name="connsiteY33" fmla="*/ 240417 h 1237728"/>
              <a:gd name="connsiteX34" fmla="*/ 1162646 w 1237728"/>
              <a:gd name="connsiteY34" fmla="*/ 240417 h 1237728"/>
              <a:gd name="connsiteX35" fmla="*/ 1162646 w 1237728"/>
              <a:gd name="connsiteY35" fmla="*/ 143340 h 1237728"/>
              <a:gd name="connsiteX36" fmla="*/ 1211184 w 1237728"/>
              <a:gd name="connsiteY36" fmla="*/ 143340 h 1237728"/>
              <a:gd name="connsiteX37" fmla="*/ 1114107 w 1237728"/>
              <a:gd name="connsiteY37" fmla="*/ 240417 h 1237728"/>
              <a:gd name="connsiteX38" fmla="*/ 361763 w 1237728"/>
              <a:gd name="connsiteY38" fmla="*/ 240417 h 1237728"/>
              <a:gd name="connsiteX39" fmla="*/ 240417 w 1237728"/>
              <a:gd name="connsiteY39" fmla="*/ 291382 h 1237728"/>
              <a:gd name="connsiteX40" fmla="*/ 191878 w 1237728"/>
              <a:gd name="connsiteY40" fmla="*/ 410301 h 1237728"/>
              <a:gd name="connsiteX41" fmla="*/ 242844 w 1237728"/>
              <a:gd name="connsiteY41" fmla="*/ 531647 h 1237728"/>
              <a:gd name="connsiteX42" fmla="*/ 337493 w 1237728"/>
              <a:gd name="connsiteY42" fmla="*/ 580185 h 1237728"/>
              <a:gd name="connsiteX43" fmla="*/ 337493 w 1237728"/>
              <a:gd name="connsiteY43" fmla="*/ 677262 h 1237728"/>
              <a:gd name="connsiteX44" fmla="*/ 172463 w 1237728"/>
              <a:gd name="connsiteY44" fmla="*/ 599601 h 1237728"/>
              <a:gd name="connsiteX45" fmla="*/ 94802 w 1237728"/>
              <a:gd name="connsiteY45" fmla="*/ 410301 h 1237728"/>
              <a:gd name="connsiteX46" fmla="*/ 172463 w 1237728"/>
              <a:gd name="connsiteY46" fmla="*/ 221001 h 1237728"/>
              <a:gd name="connsiteX47" fmla="*/ 361763 w 1237728"/>
              <a:gd name="connsiteY47" fmla="*/ 143340 h 1237728"/>
              <a:gd name="connsiteX48" fmla="*/ 1114107 w 1237728"/>
              <a:gd name="connsiteY48" fmla="*/ 143340 h 1237728"/>
              <a:gd name="connsiteX49" fmla="*/ 1114107 w 1237728"/>
              <a:gd name="connsiteY49" fmla="*/ 240417 h 1237728"/>
              <a:gd name="connsiteX50" fmla="*/ 919954 w 1237728"/>
              <a:gd name="connsiteY50" fmla="*/ 531647 h 1237728"/>
              <a:gd name="connsiteX51" fmla="*/ 919954 w 1237728"/>
              <a:gd name="connsiteY51" fmla="*/ 483109 h 1237728"/>
              <a:gd name="connsiteX52" fmla="*/ 871416 w 1237728"/>
              <a:gd name="connsiteY52" fmla="*/ 483109 h 1237728"/>
              <a:gd name="connsiteX53" fmla="*/ 871416 w 1237728"/>
              <a:gd name="connsiteY53" fmla="*/ 531647 h 1237728"/>
              <a:gd name="connsiteX54" fmla="*/ 847146 w 1237728"/>
              <a:gd name="connsiteY54" fmla="*/ 531647 h 1237728"/>
              <a:gd name="connsiteX55" fmla="*/ 847146 w 1237728"/>
              <a:gd name="connsiteY55" fmla="*/ 580185 h 1237728"/>
              <a:gd name="connsiteX56" fmla="*/ 871416 w 1237728"/>
              <a:gd name="connsiteY56" fmla="*/ 580185 h 1237728"/>
              <a:gd name="connsiteX57" fmla="*/ 871416 w 1237728"/>
              <a:gd name="connsiteY57" fmla="*/ 677262 h 1237728"/>
              <a:gd name="connsiteX58" fmla="*/ 847146 w 1237728"/>
              <a:gd name="connsiteY58" fmla="*/ 677262 h 1237728"/>
              <a:gd name="connsiteX59" fmla="*/ 847146 w 1237728"/>
              <a:gd name="connsiteY59" fmla="*/ 725800 h 1237728"/>
              <a:gd name="connsiteX60" fmla="*/ 871416 w 1237728"/>
              <a:gd name="connsiteY60" fmla="*/ 725800 h 1237728"/>
              <a:gd name="connsiteX61" fmla="*/ 871416 w 1237728"/>
              <a:gd name="connsiteY61" fmla="*/ 774339 h 1237728"/>
              <a:gd name="connsiteX62" fmla="*/ 919954 w 1237728"/>
              <a:gd name="connsiteY62" fmla="*/ 774339 h 1237728"/>
              <a:gd name="connsiteX63" fmla="*/ 919954 w 1237728"/>
              <a:gd name="connsiteY63" fmla="*/ 728227 h 1237728"/>
              <a:gd name="connsiteX64" fmla="*/ 980627 w 1237728"/>
              <a:gd name="connsiteY64" fmla="*/ 762204 h 1237728"/>
              <a:gd name="connsiteX65" fmla="*/ 1017031 w 1237728"/>
              <a:gd name="connsiteY65" fmla="*/ 847146 h 1237728"/>
              <a:gd name="connsiteX66" fmla="*/ 980627 w 1237728"/>
              <a:gd name="connsiteY66" fmla="*/ 932089 h 1237728"/>
              <a:gd name="connsiteX67" fmla="*/ 895685 w 1237728"/>
              <a:gd name="connsiteY67" fmla="*/ 968492 h 1237728"/>
              <a:gd name="connsiteX68" fmla="*/ 143340 w 1237728"/>
              <a:gd name="connsiteY68" fmla="*/ 968492 h 1237728"/>
              <a:gd name="connsiteX69" fmla="*/ 143340 w 1237728"/>
              <a:gd name="connsiteY69" fmla="*/ 919954 h 1237728"/>
              <a:gd name="connsiteX70" fmla="*/ 94802 w 1237728"/>
              <a:gd name="connsiteY70" fmla="*/ 919954 h 1237728"/>
              <a:gd name="connsiteX71" fmla="*/ 94802 w 1237728"/>
              <a:gd name="connsiteY71" fmla="*/ 968492 h 1237728"/>
              <a:gd name="connsiteX72" fmla="*/ 46263 w 1237728"/>
              <a:gd name="connsiteY72" fmla="*/ 968492 h 1237728"/>
              <a:gd name="connsiteX73" fmla="*/ 46263 w 1237728"/>
              <a:gd name="connsiteY73" fmla="*/ 1017031 h 1237728"/>
              <a:gd name="connsiteX74" fmla="*/ 94802 w 1237728"/>
              <a:gd name="connsiteY74" fmla="*/ 1017031 h 1237728"/>
              <a:gd name="connsiteX75" fmla="*/ 94802 w 1237728"/>
              <a:gd name="connsiteY75" fmla="*/ 1114107 h 1237728"/>
              <a:gd name="connsiteX76" fmla="*/ 46263 w 1237728"/>
              <a:gd name="connsiteY76" fmla="*/ 1114107 h 1237728"/>
              <a:gd name="connsiteX77" fmla="*/ 46263 w 1237728"/>
              <a:gd name="connsiteY77" fmla="*/ 1162646 h 1237728"/>
              <a:gd name="connsiteX78" fmla="*/ 94802 w 1237728"/>
              <a:gd name="connsiteY78" fmla="*/ 1162646 h 1237728"/>
              <a:gd name="connsiteX79" fmla="*/ 94802 w 1237728"/>
              <a:gd name="connsiteY79" fmla="*/ 1211184 h 1237728"/>
              <a:gd name="connsiteX80" fmla="*/ 143340 w 1237728"/>
              <a:gd name="connsiteY80" fmla="*/ 1211184 h 1237728"/>
              <a:gd name="connsiteX81" fmla="*/ 143340 w 1237728"/>
              <a:gd name="connsiteY81" fmla="*/ 1162646 h 1237728"/>
              <a:gd name="connsiteX82" fmla="*/ 895685 w 1237728"/>
              <a:gd name="connsiteY82" fmla="*/ 1162646 h 1237728"/>
              <a:gd name="connsiteX83" fmla="*/ 1118961 w 1237728"/>
              <a:gd name="connsiteY83" fmla="*/ 1070423 h 1237728"/>
              <a:gd name="connsiteX84" fmla="*/ 1211184 w 1237728"/>
              <a:gd name="connsiteY84" fmla="*/ 847146 h 1237728"/>
              <a:gd name="connsiteX85" fmla="*/ 1118961 w 1237728"/>
              <a:gd name="connsiteY85" fmla="*/ 623870 h 1237728"/>
              <a:gd name="connsiteX86" fmla="*/ 919954 w 1237728"/>
              <a:gd name="connsiteY86" fmla="*/ 531647 h 1237728"/>
              <a:gd name="connsiteX87" fmla="*/ 1084984 w 1237728"/>
              <a:gd name="connsiteY87" fmla="*/ 1036446 h 1237728"/>
              <a:gd name="connsiteX88" fmla="*/ 895685 w 1237728"/>
              <a:gd name="connsiteY88" fmla="*/ 1114107 h 1237728"/>
              <a:gd name="connsiteX89" fmla="*/ 143340 w 1237728"/>
              <a:gd name="connsiteY89" fmla="*/ 1114107 h 1237728"/>
              <a:gd name="connsiteX90" fmla="*/ 143340 w 1237728"/>
              <a:gd name="connsiteY90" fmla="*/ 1017031 h 1237728"/>
              <a:gd name="connsiteX91" fmla="*/ 895685 w 1237728"/>
              <a:gd name="connsiteY91" fmla="*/ 1017031 h 1237728"/>
              <a:gd name="connsiteX92" fmla="*/ 1014604 w 1237728"/>
              <a:gd name="connsiteY92" fmla="*/ 968492 h 1237728"/>
              <a:gd name="connsiteX93" fmla="*/ 1065569 w 1237728"/>
              <a:gd name="connsiteY93" fmla="*/ 847146 h 1237728"/>
              <a:gd name="connsiteX94" fmla="*/ 1014604 w 1237728"/>
              <a:gd name="connsiteY94" fmla="*/ 725800 h 1237728"/>
              <a:gd name="connsiteX95" fmla="*/ 919954 w 1237728"/>
              <a:gd name="connsiteY95" fmla="*/ 677262 h 1237728"/>
              <a:gd name="connsiteX96" fmla="*/ 919954 w 1237728"/>
              <a:gd name="connsiteY96" fmla="*/ 580185 h 1237728"/>
              <a:gd name="connsiteX97" fmla="*/ 1084984 w 1237728"/>
              <a:gd name="connsiteY97" fmla="*/ 657847 h 1237728"/>
              <a:gd name="connsiteX98" fmla="*/ 1162646 w 1237728"/>
              <a:gd name="connsiteY98" fmla="*/ 847146 h 1237728"/>
              <a:gd name="connsiteX99" fmla="*/ 1084984 w 1237728"/>
              <a:gd name="connsiteY99" fmla="*/ 1036446 h 1237728"/>
              <a:gd name="connsiteX100" fmla="*/ 434570 w 1237728"/>
              <a:gd name="connsiteY100" fmla="*/ 628724 h 1237728"/>
              <a:gd name="connsiteX101" fmla="*/ 628724 w 1237728"/>
              <a:gd name="connsiteY101" fmla="*/ 822877 h 1237728"/>
              <a:gd name="connsiteX102" fmla="*/ 822877 w 1237728"/>
              <a:gd name="connsiteY102" fmla="*/ 628724 h 1237728"/>
              <a:gd name="connsiteX103" fmla="*/ 628724 w 1237728"/>
              <a:gd name="connsiteY103" fmla="*/ 434570 h 1237728"/>
              <a:gd name="connsiteX104" fmla="*/ 434570 w 1237728"/>
              <a:gd name="connsiteY104" fmla="*/ 628724 h 1237728"/>
              <a:gd name="connsiteX105" fmla="*/ 628724 w 1237728"/>
              <a:gd name="connsiteY105" fmla="*/ 774339 h 1237728"/>
              <a:gd name="connsiteX106" fmla="*/ 517085 w 1237728"/>
              <a:gd name="connsiteY106" fmla="*/ 720947 h 1237728"/>
              <a:gd name="connsiteX107" fmla="*/ 582612 w 1237728"/>
              <a:gd name="connsiteY107" fmla="*/ 682116 h 1237728"/>
              <a:gd name="connsiteX108" fmla="*/ 628724 w 1237728"/>
              <a:gd name="connsiteY108" fmla="*/ 699104 h 1237728"/>
              <a:gd name="connsiteX109" fmla="*/ 674835 w 1237728"/>
              <a:gd name="connsiteY109" fmla="*/ 682116 h 1237728"/>
              <a:gd name="connsiteX110" fmla="*/ 740362 w 1237728"/>
              <a:gd name="connsiteY110" fmla="*/ 718520 h 1237728"/>
              <a:gd name="connsiteX111" fmla="*/ 628724 w 1237728"/>
              <a:gd name="connsiteY111" fmla="*/ 774339 h 1237728"/>
              <a:gd name="connsiteX112" fmla="*/ 628724 w 1237728"/>
              <a:gd name="connsiteY112" fmla="*/ 604454 h 1237728"/>
              <a:gd name="connsiteX113" fmla="*/ 652993 w 1237728"/>
              <a:gd name="connsiteY113" fmla="*/ 628724 h 1237728"/>
              <a:gd name="connsiteX114" fmla="*/ 628724 w 1237728"/>
              <a:gd name="connsiteY114" fmla="*/ 652993 h 1237728"/>
              <a:gd name="connsiteX115" fmla="*/ 604454 w 1237728"/>
              <a:gd name="connsiteY115" fmla="*/ 628724 h 1237728"/>
              <a:gd name="connsiteX116" fmla="*/ 628724 w 1237728"/>
              <a:gd name="connsiteY116" fmla="*/ 604454 h 1237728"/>
              <a:gd name="connsiteX117" fmla="*/ 774339 w 1237728"/>
              <a:gd name="connsiteY117" fmla="*/ 628724 h 1237728"/>
              <a:gd name="connsiteX118" fmla="*/ 764631 w 1237728"/>
              <a:gd name="connsiteY118" fmla="*/ 679689 h 1237728"/>
              <a:gd name="connsiteX119" fmla="*/ 699104 w 1237728"/>
              <a:gd name="connsiteY119" fmla="*/ 643285 h 1237728"/>
              <a:gd name="connsiteX120" fmla="*/ 701531 w 1237728"/>
              <a:gd name="connsiteY120" fmla="*/ 631151 h 1237728"/>
              <a:gd name="connsiteX121" fmla="*/ 652993 w 1237728"/>
              <a:gd name="connsiteY121" fmla="*/ 563197 h 1237728"/>
              <a:gd name="connsiteX122" fmla="*/ 652993 w 1237728"/>
              <a:gd name="connsiteY122" fmla="*/ 487962 h 1237728"/>
              <a:gd name="connsiteX123" fmla="*/ 774339 w 1237728"/>
              <a:gd name="connsiteY123" fmla="*/ 628724 h 1237728"/>
              <a:gd name="connsiteX124" fmla="*/ 604454 w 1237728"/>
              <a:gd name="connsiteY124" fmla="*/ 485535 h 1237728"/>
              <a:gd name="connsiteX125" fmla="*/ 604454 w 1237728"/>
              <a:gd name="connsiteY125" fmla="*/ 560770 h 1237728"/>
              <a:gd name="connsiteX126" fmla="*/ 555916 w 1237728"/>
              <a:gd name="connsiteY126" fmla="*/ 628724 h 1237728"/>
              <a:gd name="connsiteX127" fmla="*/ 558343 w 1237728"/>
              <a:gd name="connsiteY127" fmla="*/ 640858 h 1237728"/>
              <a:gd name="connsiteX128" fmla="*/ 492816 w 1237728"/>
              <a:gd name="connsiteY128" fmla="*/ 677262 h 1237728"/>
              <a:gd name="connsiteX129" fmla="*/ 483109 w 1237728"/>
              <a:gd name="connsiteY129" fmla="*/ 628724 h 1237728"/>
              <a:gd name="connsiteX130" fmla="*/ 604454 w 1237728"/>
              <a:gd name="connsiteY130" fmla="*/ 485535 h 1237728"/>
              <a:gd name="connsiteX131" fmla="*/ 555916 w 1237728"/>
              <a:gd name="connsiteY131" fmla="*/ 337493 h 1237728"/>
              <a:gd name="connsiteX132" fmla="*/ 555916 w 1237728"/>
              <a:gd name="connsiteY132" fmla="*/ 386032 h 1237728"/>
              <a:gd name="connsiteX133" fmla="*/ 507378 w 1237728"/>
              <a:gd name="connsiteY133" fmla="*/ 386032 h 1237728"/>
              <a:gd name="connsiteX134" fmla="*/ 507378 w 1237728"/>
              <a:gd name="connsiteY134" fmla="*/ 337493 h 1237728"/>
              <a:gd name="connsiteX135" fmla="*/ 555916 w 1237728"/>
              <a:gd name="connsiteY135" fmla="*/ 337493 h 1237728"/>
              <a:gd name="connsiteX136" fmla="*/ 652993 w 1237728"/>
              <a:gd name="connsiteY136" fmla="*/ 386032 h 1237728"/>
              <a:gd name="connsiteX137" fmla="*/ 604454 w 1237728"/>
              <a:gd name="connsiteY137" fmla="*/ 386032 h 1237728"/>
              <a:gd name="connsiteX138" fmla="*/ 604454 w 1237728"/>
              <a:gd name="connsiteY138" fmla="*/ 337493 h 1237728"/>
              <a:gd name="connsiteX139" fmla="*/ 652993 w 1237728"/>
              <a:gd name="connsiteY139" fmla="*/ 337493 h 1237728"/>
              <a:gd name="connsiteX140" fmla="*/ 652993 w 1237728"/>
              <a:gd name="connsiteY140" fmla="*/ 386032 h 1237728"/>
              <a:gd name="connsiteX141" fmla="*/ 750070 w 1237728"/>
              <a:gd name="connsiteY141" fmla="*/ 337493 h 1237728"/>
              <a:gd name="connsiteX142" fmla="*/ 750070 w 1237728"/>
              <a:gd name="connsiteY142" fmla="*/ 386032 h 1237728"/>
              <a:gd name="connsiteX143" fmla="*/ 701531 w 1237728"/>
              <a:gd name="connsiteY143" fmla="*/ 386032 h 1237728"/>
              <a:gd name="connsiteX144" fmla="*/ 701531 w 1237728"/>
              <a:gd name="connsiteY144" fmla="*/ 337493 h 1237728"/>
              <a:gd name="connsiteX145" fmla="*/ 750070 w 1237728"/>
              <a:gd name="connsiteY145" fmla="*/ 337493 h 1237728"/>
              <a:gd name="connsiteX146" fmla="*/ 507378 w 1237728"/>
              <a:gd name="connsiteY146" fmla="*/ 919954 h 1237728"/>
              <a:gd name="connsiteX147" fmla="*/ 507378 w 1237728"/>
              <a:gd name="connsiteY147" fmla="*/ 871416 h 1237728"/>
              <a:gd name="connsiteX148" fmla="*/ 555916 w 1237728"/>
              <a:gd name="connsiteY148" fmla="*/ 871416 h 1237728"/>
              <a:gd name="connsiteX149" fmla="*/ 555916 w 1237728"/>
              <a:gd name="connsiteY149" fmla="*/ 919954 h 1237728"/>
              <a:gd name="connsiteX150" fmla="*/ 507378 w 1237728"/>
              <a:gd name="connsiteY150" fmla="*/ 919954 h 1237728"/>
              <a:gd name="connsiteX151" fmla="*/ 604454 w 1237728"/>
              <a:gd name="connsiteY151" fmla="*/ 871416 h 1237728"/>
              <a:gd name="connsiteX152" fmla="*/ 652993 w 1237728"/>
              <a:gd name="connsiteY152" fmla="*/ 871416 h 1237728"/>
              <a:gd name="connsiteX153" fmla="*/ 652993 w 1237728"/>
              <a:gd name="connsiteY153" fmla="*/ 919954 h 1237728"/>
              <a:gd name="connsiteX154" fmla="*/ 604454 w 1237728"/>
              <a:gd name="connsiteY154" fmla="*/ 919954 h 1237728"/>
              <a:gd name="connsiteX155" fmla="*/ 604454 w 1237728"/>
              <a:gd name="connsiteY155" fmla="*/ 871416 h 1237728"/>
              <a:gd name="connsiteX156" fmla="*/ 701531 w 1237728"/>
              <a:gd name="connsiteY156" fmla="*/ 919954 h 1237728"/>
              <a:gd name="connsiteX157" fmla="*/ 701531 w 1237728"/>
              <a:gd name="connsiteY157" fmla="*/ 871416 h 1237728"/>
              <a:gd name="connsiteX158" fmla="*/ 750070 w 1237728"/>
              <a:gd name="connsiteY158" fmla="*/ 871416 h 1237728"/>
              <a:gd name="connsiteX159" fmla="*/ 750070 w 1237728"/>
              <a:gd name="connsiteY159" fmla="*/ 919954 h 1237728"/>
              <a:gd name="connsiteX160" fmla="*/ 701531 w 1237728"/>
              <a:gd name="connsiteY160" fmla="*/ 919954 h 123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237728" h="1237728">
                <a:moveTo>
                  <a:pt x="1211184" y="143340"/>
                </a:moveTo>
                <a:lnTo>
                  <a:pt x="1211184" y="94802"/>
                </a:lnTo>
                <a:lnTo>
                  <a:pt x="1162646" y="94802"/>
                </a:lnTo>
                <a:lnTo>
                  <a:pt x="1162646" y="46263"/>
                </a:lnTo>
                <a:lnTo>
                  <a:pt x="1114107" y="46263"/>
                </a:lnTo>
                <a:lnTo>
                  <a:pt x="1114107" y="94802"/>
                </a:lnTo>
                <a:lnTo>
                  <a:pt x="361763" y="94802"/>
                </a:lnTo>
                <a:cubicBezTo>
                  <a:pt x="276820" y="94802"/>
                  <a:pt x="199159" y="128778"/>
                  <a:pt x="138486" y="187024"/>
                </a:cubicBezTo>
                <a:cubicBezTo>
                  <a:pt x="80240" y="247697"/>
                  <a:pt x="46263" y="325359"/>
                  <a:pt x="46263" y="410301"/>
                </a:cubicBezTo>
                <a:cubicBezTo>
                  <a:pt x="46263" y="495243"/>
                  <a:pt x="80240" y="572905"/>
                  <a:pt x="138486" y="633578"/>
                </a:cubicBezTo>
                <a:cubicBezTo>
                  <a:pt x="191878" y="686970"/>
                  <a:pt x="262259" y="718520"/>
                  <a:pt x="337493" y="725800"/>
                </a:cubicBezTo>
                <a:lnTo>
                  <a:pt x="337493" y="774339"/>
                </a:lnTo>
                <a:lnTo>
                  <a:pt x="386032" y="774339"/>
                </a:lnTo>
                <a:lnTo>
                  <a:pt x="386032" y="725800"/>
                </a:lnTo>
                <a:lnTo>
                  <a:pt x="410301" y="725800"/>
                </a:lnTo>
                <a:lnTo>
                  <a:pt x="410301" y="677262"/>
                </a:lnTo>
                <a:lnTo>
                  <a:pt x="386032" y="677262"/>
                </a:lnTo>
                <a:lnTo>
                  <a:pt x="386032" y="580185"/>
                </a:lnTo>
                <a:lnTo>
                  <a:pt x="410301" y="580185"/>
                </a:lnTo>
                <a:lnTo>
                  <a:pt x="410301" y="531647"/>
                </a:lnTo>
                <a:lnTo>
                  <a:pt x="386032" y="531647"/>
                </a:lnTo>
                <a:lnTo>
                  <a:pt x="386032" y="483109"/>
                </a:lnTo>
                <a:lnTo>
                  <a:pt x="337493" y="483109"/>
                </a:lnTo>
                <a:lnTo>
                  <a:pt x="337493" y="529220"/>
                </a:lnTo>
                <a:cubicBezTo>
                  <a:pt x="313224" y="524366"/>
                  <a:pt x="293809" y="512232"/>
                  <a:pt x="276820" y="495243"/>
                </a:cubicBezTo>
                <a:cubicBezTo>
                  <a:pt x="252551" y="473401"/>
                  <a:pt x="240417" y="441851"/>
                  <a:pt x="240417" y="410301"/>
                </a:cubicBezTo>
                <a:cubicBezTo>
                  <a:pt x="240417" y="378751"/>
                  <a:pt x="252551" y="347201"/>
                  <a:pt x="276820" y="325359"/>
                </a:cubicBezTo>
                <a:cubicBezTo>
                  <a:pt x="298663" y="303517"/>
                  <a:pt x="330213" y="288955"/>
                  <a:pt x="361763" y="288955"/>
                </a:cubicBezTo>
                <a:lnTo>
                  <a:pt x="1114107" y="288955"/>
                </a:lnTo>
                <a:lnTo>
                  <a:pt x="1114107" y="337493"/>
                </a:lnTo>
                <a:lnTo>
                  <a:pt x="1162646" y="337493"/>
                </a:lnTo>
                <a:lnTo>
                  <a:pt x="1162646" y="288955"/>
                </a:lnTo>
                <a:lnTo>
                  <a:pt x="1211184" y="288955"/>
                </a:lnTo>
                <a:lnTo>
                  <a:pt x="1211184" y="240417"/>
                </a:lnTo>
                <a:lnTo>
                  <a:pt x="1162646" y="240417"/>
                </a:lnTo>
                <a:lnTo>
                  <a:pt x="1162646" y="143340"/>
                </a:lnTo>
                <a:lnTo>
                  <a:pt x="1211184" y="143340"/>
                </a:lnTo>
                <a:close/>
                <a:moveTo>
                  <a:pt x="1114107" y="240417"/>
                </a:moveTo>
                <a:lnTo>
                  <a:pt x="361763" y="240417"/>
                </a:lnTo>
                <a:cubicBezTo>
                  <a:pt x="315651" y="240417"/>
                  <a:pt x="274394" y="257405"/>
                  <a:pt x="240417" y="291382"/>
                </a:cubicBezTo>
                <a:cubicBezTo>
                  <a:pt x="208867" y="322932"/>
                  <a:pt x="191878" y="366616"/>
                  <a:pt x="191878" y="410301"/>
                </a:cubicBezTo>
                <a:cubicBezTo>
                  <a:pt x="191878" y="453985"/>
                  <a:pt x="208867" y="497670"/>
                  <a:pt x="242844" y="531647"/>
                </a:cubicBezTo>
                <a:cubicBezTo>
                  <a:pt x="269540" y="558343"/>
                  <a:pt x="303517" y="575331"/>
                  <a:pt x="337493" y="580185"/>
                </a:cubicBezTo>
                <a:lnTo>
                  <a:pt x="337493" y="677262"/>
                </a:lnTo>
                <a:cubicBezTo>
                  <a:pt x="274394" y="672408"/>
                  <a:pt x="218574" y="645712"/>
                  <a:pt x="172463" y="599601"/>
                </a:cubicBezTo>
                <a:cubicBezTo>
                  <a:pt x="121498" y="548635"/>
                  <a:pt x="94802" y="480682"/>
                  <a:pt x="94802" y="410301"/>
                </a:cubicBezTo>
                <a:cubicBezTo>
                  <a:pt x="94802" y="339920"/>
                  <a:pt x="121498" y="271967"/>
                  <a:pt x="172463" y="221001"/>
                </a:cubicBezTo>
                <a:cubicBezTo>
                  <a:pt x="223428" y="170036"/>
                  <a:pt x="291382" y="143340"/>
                  <a:pt x="361763" y="143340"/>
                </a:cubicBezTo>
                <a:lnTo>
                  <a:pt x="1114107" y="143340"/>
                </a:lnTo>
                <a:lnTo>
                  <a:pt x="1114107" y="240417"/>
                </a:lnTo>
                <a:close/>
                <a:moveTo>
                  <a:pt x="919954" y="531647"/>
                </a:moveTo>
                <a:lnTo>
                  <a:pt x="919954" y="483109"/>
                </a:lnTo>
                <a:lnTo>
                  <a:pt x="871416" y="483109"/>
                </a:lnTo>
                <a:lnTo>
                  <a:pt x="871416" y="531647"/>
                </a:lnTo>
                <a:lnTo>
                  <a:pt x="847146" y="531647"/>
                </a:lnTo>
                <a:lnTo>
                  <a:pt x="847146" y="580185"/>
                </a:lnTo>
                <a:lnTo>
                  <a:pt x="871416" y="580185"/>
                </a:lnTo>
                <a:lnTo>
                  <a:pt x="871416" y="677262"/>
                </a:lnTo>
                <a:lnTo>
                  <a:pt x="847146" y="677262"/>
                </a:lnTo>
                <a:lnTo>
                  <a:pt x="847146" y="725800"/>
                </a:lnTo>
                <a:lnTo>
                  <a:pt x="871416" y="725800"/>
                </a:lnTo>
                <a:lnTo>
                  <a:pt x="871416" y="774339"/>
                </a:lnTo>
                <a:lnTo>
                  <a:pt x="919954" y="774339"/>
                </a:lnTo>
                <a:lnTo>
                  <a:pt x="919954" y="728227"/>
                </a:lnTo>
                <a:cubicBezTo>
                  <a:pt x="944223" y="733081"/>
                  <a:pt x="963638" y="745216"/>
                  <a:pt x="980627" y="762204"/>
                </a:cubicBezTo>
                <a:cubicBezTo>
                  <a:pt x="1002469" y="784046"/>
                  <a:pt x="1017031" y="815596"/>
                  <a:pt x="1017031" y="847146"/>
                </a:cubicBezTo>
                <a:cubicBezTo>
                  <a:pt x="1017031" y="878696"/>
                  <a:pt x="1004896" y="910246"/>
                  <a:pt x="980627" y="932089"/>
                </a:cubicBezTo>
                <a:cubicBezTo>
                  <a:pt x="958785" y="956358"/>
                  <a:pt x="927235" y="968492"/>
                  <a:pt x="895685" y="968492"/>
                </a:cubicBezTo>
                <a:lnTo>
                  <a:pt x="143340" y="968492"/>
                </a:lnTo>
                <a:lnTo>
                  <a:pt x="143340" y="919954"/>
                </a:lnTo>
                <a:lnTo>
                  <a:pt x="94802" y="919954"/>
                </a:lnTo>
                <a:lnTo>
                  <a:pt x="94802" y="968492"/>
                </a:lnTo>
                <a:lnTo>
                  <a:pt x="46263" y="968492"/>
                </a:lnTo>
                <a:lnTo>
                  <a:pt x="46263" y="1017031"/>
                </a:lnTo>
                <a:lnTo>
                  <a:pt x="94802" y="1017031"/>
                </a:lnTo>
                <a:lnTo>
                  <a:pt x="94802" y="1114107"/>
                </a:lnTo>
                <a:lnTo>
                  <a:pt x="46263" y="1114107"/>
                </a:lnTo>
                <a:lnTo>
                  <a:pt x="46263" y="1162646"/>
                </a:lnTo>
                <a:lnTo>
                  <a:pt x="94802" y="1162646"/>
                </a:lnTo>
                <a:lnTo>
                  <a:pt x="94802" y="1211184"/>
                </a:lnTo>
                <a:lnTo>
                  <a:pt x="143340" y="1211184"/>
                </a:lnTo>
                <a:lnTo>
                  <a:pt x="143340" y="1162646"/>
                </a:lnTo>
                <a:lnTo>
                  <a:pt x="895685" y="1162646"/>
                </a:lnTo>
                <a:cubicBezTo>
                  <a:pt x="980627" y="1162646"/>
                  <a:pt x="1058288" y="1128669"/>
                  <a:pt x="1118961" y="1070423"/>
                </a:cubicBezTo>
                <a:cubicBezTo>
                  <a:pt x="1179634" y="1009750"/>
                  <a:pt x="1211184" y="932089"/>
                  <a:pt x="1211184" y="847146"/>
                </a:cubicBezTo>
                <a:cubicBezTo>
                  <a:pt x="1211184" y="762204"/>
                  <a:pt x="1177207" y="684543"/>
                  <a:pt x="1118961" y="623870"/>
                </a:cubicBezTo>
                <a:cubicBezTo>
                  <a:pt x="1065569" y="570478"/>
                  <a:pt x="995188" y="538928"/>
                  <a:pt x="919954" y="531647"/>
                </a:cubicBezTo>
                <a:close/>
                <a:moveTo>
                  <a:pt x="1084984" y="1036446"/>
                </a:moveTo>
                <a:cubicBezTo>
                  <a:pt x="1034019" y="1087411"/>
                  <a:pt x="966065" y="1114107"/>
                  <a:pt x="895685" y="1114107"/>
                </a:cubicBezTo>
                <a:lnTo>
                  <a:pt x="143340" y="1114107"/>
                </a:lnTo>
                <a:lnTo>
                  <a:pt x="143340" y="1017031"/>
                </a:lnTo>
                <a:lnTo>
                  <a:pt x="895685" y="1017031"/>
                </a:lnTo>
                <a:cubicBezTo>
                  <a:pt x="941796" y="1017031"/>
                  <a:pt x="983054" y="1000042"/>
                  <a:pt x="1014604" y="968492"/>
                </a:cubicBezTo>
                <a:cubicBezTo>
                  <a:pt x="1046154" y="936942"/>
                  <a:pt x="1065569" y="893258"/>
                  <a:pt x="1065569" y="847146"/>
                </a:cubicBezTo>
                <a:cubicBezTo>
                  <a:pt x="1065569" y="801035"/>
                  <a:pt x="1048581" y="759777"/>
                  <a:pt x="1014604" y="725800"/>
                </a:cubicBezTo>
                <a:cubicBezTo>
                  <a:pt x="987908" y="699104"/>
                  <a:pt x="953931" y="682116"/>
                  <a:pt x="919954" y="677262"/>
                </a:cubicBezTo>
                <a:lnTo>
                  <a:pt x="919954" y="580185"/>
                </a:lnTo>
                <a:cubicBezTo>
                  <a:pt x="983054" y="585039"/>
                  <a:pt x="1038873" y="611735"/>
                  <a:pt x="1084984" y="657847"/>
                </a:cubicBezTo>
                <a:cubicBezTo>
                  <a:pt x="1135950" y="708812"/>
                  <a:pt x="1162646" y="774339"/>
                  <a:pt x="1162646" y="847146"/>
                </a:cubicBezTo>
                <a:cubicBezTo>
                  <a:pt x="1162646" y="917527"/>
                  <a:pt x="1135950" y="985481"/>
                  <a:pt x="1084984" y="1036446"/>
                </a:cubicBezTo>
                <a:close/>
                <a:moveTo>
                  <a:pt x="434570" y="628724"/>
                </a:moveTo>
                <a:cubicBezTo>
                  <a:pt x="434570" y="735508"/>
                  <a:pt x="521939" y="822877"/>
                  <a:pt x="628724" y="822877"/>
                </a:cubicBezTo>
                <a:cubicBezTo>
                  <a:pt x="735508" y="822877"/>
                  <a:pt x="822877" y="735508"/>
                  <a:pt x="822877" y="628724"/>
                </a:cubicBezTo>
                <a:cubicBezTo>
                  <a:pt x="822877" y="521939"/>
                  <a:pt x="735508" y="434570"/>
                  <a:pt x="628724" y="434570"/>
                </a:cubicBezTo>
                <a:cubicBezTo>
                  <a:pt x="521939" y="434570"/>
                  <a:pt x="434570" y="521939"/>
                  <a:pt x="434570" y="628724"/>
                </a:cubicBezTo>
                <a:close/>
                <a:moveTo>
                  <a:pt x="628724" y="774339"/>
                </a:moveTo>
                <a:cubicBezTo>
                  <a:pt x="582612" y="774339"/>
                  <a:pt x="543782" y="754923"/>
                  <a:pt x="517085" y="720947"/>
                </a:cubicBezTo>
                <a:lnTo>
                  <a:pt x="582612" y="682116"/>
                </a:lnTo>
                <a:cubicBezTo>
                  <a:pt x="594747" y="691824"/>
                  <a:pt x="611735" y="699104"/>
                  <a:pt x="628724" y="699104"/>
                </a:cubicBezTo>
                <a:cubicBezTo>
                  <a:pt x="645712" y="699104"/>
                  <a:pt x="662701" y="691824"/>
                  <a:pt x="674835" y="682116"/>
                </a:cubicBezTo>
                <a:lnTo>
                  <a:pt x="740362" y="718520"/>
                </a:lnTo>
                <a:cubicBezTo>
                  <a:pt x="713666" y="754923"/>
                  <a:pt x="674835" y="774339"/>
                  <a:pt x="628724" y="774339"/>
                </a:cubicBezTo>
                <a:close/>
                <a:moveTo>
                  <a:pt x="628724" y="604454"/>
                </a:moveTo>
                <a:cubicBezTo>
                  <a:pt x="643285" y="604454"/>
                  <a:pt x="652993" y="614162"/>
                  <a:pt x="652993" y="628724"/>
                </a:cubicBezTo>
                <a:cubicBezTo>
                  <a:pt x="652993" y="643285"/>
                  <a:pt x="643285" y="652993"/>
                  <a:pt x="628724" y="652993"/>
                </a:cubicBezTo>
                <a:cubicBezTo>
                  <a:pt x="614162" y="652993"/>
                  <a:pt x="604454" y="643285"/>
                  <a:pt x="604454" y="628724"/>
                </a:cubicBezTo>
                <a:cubicBezTo>
                  <a:pt x="604454" y="614162"/>
                  <a:pt x="614162" y="604454"/>
                  <a:pt x="628724" y="604454"/>
                </a:cubicBezTo>
                <a:close/>
                <a:moveTo>
                  <a:pt x="774339" y="628724"/>
                </a:moveTo>
                <a:cubicBezTo>
                  <a:pt x="774339" y="645712"/>
                  <a:pt x="771912" y="662701"/>
                  <a:pt x="764631" y="679689"/>
                </a:cubicBezTo>
                <a:lnTo>
                  <a:pt x="699104" y="643285"/>
                </a:lnTo>
                <a:cubicBezTo>
                  <a:pt x="699104" y="638431"/>
                  <a:pt x="701531" y="633578"/>
                  <a:pt x="701531" y="631151"/>
                </a:cubicBezTo>
                <a:cubicBezTo>
                  <a:pt x="701531" y="599601"/>
                  <a:pt x="682116" y="572905"/>
                  <a:pt x="652993" y="563197"/>
                </a:cubicBezTo>
                <a:lnTo>
                  <a:pt x="652993" y="487962"/>
                </a:lnTo>
                <a:cubicBezTo>
                  <a:pt x="720947" y="497670"/>
                  <a:pt x="774339" y="555916"/>
                  <a:pt x="774339" y="628724"/>
                </a:cubicBezTo>
                <a:close/>
                <a:moveTo>
                  <a:pt x="604454" y="485535"/>
                </a:moveTo>
                <a:lnTo>
                  <a:pt x="604454" y="560770"/>
                </a:lnTo>
                <a:cubicBezTo>
                  <a:pt x="575331" y="570478"/>
                  <a:pt x="555916" y="597174"/>
                  <a:pt x="555916" y="628724"/>
                </a:cubicBezTo>
                <a:cubicBezTo>
                  <a:pt x="555916" y="633578"/>
                  <a:pt x="555916" y="638431"/>
                  <a:pt x="558343" y="640858"/>
                </a:cubicBezTo>
                <a:lnTo>
                  <a:pt x="492816" y="677262"/>
                </a:lnTo>
                <a:cubicBezTo>
                  <a:pt x="485535" y="662701"/>
                  <a:pt x="483109" y="645712"/>
                  <a:pt x="483109" y="628724"/>
                </a:cubicBezTo>
                <a:cubicBezTo>
                  <a:pt x="483109" y="555916"/>
                  <a:pt x="536501" y="497670"/>
                  <a:pt x="604454" y="485535"/>
                </a:cubicBezTo>
                <a:close/>
                <a:moveTo>
                  <a:pt x="555916" y="337493"/>
                </a:moveTo>
                <a:lnTo>
                  <a:pt x="555916" y="386032"/>
                </a:lnTo>
                <a:lnTo>
                  <a:pt x="507378" y="386032"/>
                </a:lnTo>
                <a:lnTo>
                  <a:pt x="507378" y="337493"/>
                </a:lnTo>
                <a:lnTo>
                  <a:pt x="555916" y="337493"/>
                </a:lnTo>
                <a:close/>
                <a:moveTo>
                  <a:pt x="652993" y="386032"/>
                </a:moveTo>
                <a:lnTo>
                  <a:pt x="604454" y="386032"/>
                </a:lnTo>
                <a:lnTo>
                  <a:pt x="604454" y="337493"/>
                </a:lnTo>
                <a:lnTo>
                  <a:pt x="652993" y="337493"/>
                </a:lnTo>
                <a:lnTo>
                  <a:pt x="652993" y="386032"/>
                </a:lnTo>
                <a:close/>
                <a:moveTo>
                  <a:pt x="750070" y="337493"/>
                </a:moveTo>
                <a:lnTo>
                  <a:pt x="750070" y="386032"/>
                </a:lnTo>
                <a:lnTo>
                  <a:pt x="701531" y="386032"/>
                </a:lnTo>
                <a:lnTo>
                  <a:pt x="701531" y="337493"/>
                </a:lnTo>
                <a:lnTo>
                  <a:pt x="750070" y="337493"/>
                </a:lnTo>
                <a:close/>
                <a:moveTo>
                  <a:pt x="507378" y="919954"/>
                </a:moveTo>
                <a:lnTo>
                  <a:pt x="507378" y="871416"/>
                </a:lnTo>
                <a:lnTo>
                  <a:pt x="555916" y="871416"/>
                </a:lnTo>
                <a:lnTo>
                  <a:pt x="555916" y="919954"/>
                </a:lnTo>
                <a:lnTo>
                  <a:pt x="507378" y="919954"/>
                </a:lnTo>
                <a:close/>
                <a:moveTo>
                  <a:pt x="604454" y="871416"/>
                </a:moveTo>
                <a:lnTo>
                  <a:pt x="652993" y="871416"/>
                </a:lnTo>
                <a:lnTo>
                  <a:pt x="652993" y="919954"/>
                </a:lnTo>
                <a:lnTo>
                  <a:pt x="604454" y="919954"/>
                </a:lnTo>
                <a:lnTo>
                  <a:pt x="604454" y="871416"/>
                </a:lnTo>
                <a:close/>
                <a:moveTo>
                  <a:pt x="701531" y="919954"/>
                </a:moveTo>
                <a:lnTo>
                  <a:pt x="701531" y="871416"/>
                </a:lnTo>
                <a:lnTo>
                  <a:pt x="750070" y="871416"/>
                </a:lnTo>
                <a:lnTo>
                  <a:pt x="750070" y="919954"/>
                </a:lnTo>
                <a:lnTo>
                  <a:pt x="701531" y="919954"/>
                </a:lnTo>
                <a:close/>
              </a:path>
            </a:pathLst>
          </a:custGeom>
          <a:solidFill>
            <a:schemeClr val="tx1"/>
          </a:solidFill>
          <a:ln w="19050" cap="flat">
            <a:noFill/>
            <a:prstDash val="solid"/>
            <a:miter/>
          </a:ln>
        </p:spPr>
        <p:txBody>
          <a:bodyPr rtlCol="0" anchor="ctr"/>
          <a:lstStyle/>
          <a:p>
            <a:pPr defTabSz="914192">
              <a:defRPr/>
            </a:pPr>
            <a:endParaRPr lang="en-US" sz="1765" dirty="0">
              <a:solidFill>
                <a:prstClr val="white"/>
              </a:solidFill>
              <a:latin typeface="Segoe UI"/>
            </a:endParaRPr>
          </a:p>
        </p:txBody>
      </p:sp>
    </p:spTree>
    <p:extLst>
      <p:ext uri="{BB962C8B-B14F-4D97-AF65-F5344CB8AC3E}">
        <p14:creationId xmlns:p14="http://schemas.microsoft.com/office/powerpoint/2010/main" val="150569908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311F-7318-4D22-9D3B-288154EE1634}"/>
              </a:ext>
            </a:extLst>
          </p:cNvPr>
          <p:cNvSpPr>
            <a:spLocks noGrp="1"/>
          </p:cNvSpPr>
          <p:nvPr>
            <p:ph type="title"/>
          </p:nvPr>
        </p:nvSpPr>
        <p:spPr/>
        <p:txBody>
          <a:bodyPr/>
          <a:lstStyle/>
          <a:p>
            <a:r>
              <a:rPr lang="en-US" dirty="0"/>
              <a:t>Azure Machine Learning pipelines</a:t>
            </a:r>
          </a:p>
        </p:txBody>
      </p:sp>
      <p:sp>
        <p:nvSpPr>
          <p:cNvPr id="7" name="Cylinder 513">
            <a:extLst>
              <a:ext uri="{FF2B5EF4-FFF2-40B4-BE49-F238E27FC236}">
                <a16:creationId xmlns:a16="http://schemas.microsoft.com/office/drawing/2014/main" id="{4AE2F97A-6521-4511-925B-B5023B7B025A}"/>
              </a:ext>
            </a:extLst>
          </p:cNvPr>
          <p:cNvSpPr/>
          <p:nvPr/>
        </p:nvSpPr>
        <p:spPr bwMode="auto">
          <a:xfrm>
            <a:off x="1103373" y="3500934"/>
            <a:ext cx="575384" cy="755915"/>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0078D4"/>
              </a:solidFill>
              <a:latin typeface="Segoe UI Semibold"/>
              <a:ea typeface="Segoe UI" pitchFamily="34" charset="0"/>
              <a:cs typeface="Segoe UI" pitchFamily="34" charset="0"/>
            </a:endParaRPr>
          </a:p>
        </p:txBody>
      </p:sp>
      <p:sp>
        <p:nvSpPr>
          <p:cNvPr id="3" name="TextBox 2">
            <a:extLst>
              <a:ext uri="{FF2B5EF4-FFF2-40B4-BE49-F238E27FC236}">
                <a16:creationId xmlns:a16="http://schemas.microsoft.com/office/drawing/2014/main" id="{C0DF79AE-EBB8-4E87-9122-CCC81C506950}"/>
              </a:ext>
            </a:extLst>
          </p:cNvPr>
          <p:cNvSpPr txBox="1"/>
          <p:nvPr/>
        </p:nvSpPr>
        <p:spPr>
          <a:xfrm>
            <a:off x="2224847" y="1734237"/>
            <a:ext cx="1668128"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Prepare data</a:t>
            </a:r>
          </a:p>
        </p:txBody>
      </p:sp>
      <p:sp>
        <p:nvSpPr>
          <p:cNvPr id="8" name="TextBox 7">
            <a:extLst>
              <a:ext uri="{FF2B5EF4-FFF2-40B4-BE49-F238E27FC236}">
                <a16:creationId xmlns:a16="http://schemas.microsoft.com/office/drawing/2014/main" id="{41996BA7-399E-45C5-B72E-530951EF26BF}"/>
              </a:ext>
            </a:extLst>
          </p:cNvPr>
          <p:cNvSpPr txBox="1"/>
          <p:nvPr/>
        </p:nvSpPr>
        <p:spPr>
          <a:xfrm>
            <a:off x="5388205" y="1734237"/>
            <a:ext cx="2560735"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Build &amp; train models</a:t>
            </a:r>
          </a:p>
        </p:txBody>
      </p:sp>
      <p:sp>
        <p:nvSpPr>
          <p:cNvPr id="9" name="TextBox 8">
            <a:extLst>
              <a:ext uri="{FF2B5EF4-FFF2-40B4-BE49-F238E27FC236}">
                <a16:creationId xmlns:a16="http://schemas.microsoft.com/office/drawing/2014/main" id="{4AA5B7FD-C0A7-4B7E-BFAF-5EA0E8E7272D}"/>
              </a:ext>
            </a:extLst>
          </p:cNvPr>
          <p:cNvSpPr txBox="1"/>
          <p:nvPr/>
        </p:nvSpPr>
        <p:spPr>
          <a:xfrm>
            <a:off x="8873682" y="1734237"/>
            <a:ext cx="2155289"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Deploy &amp; predict</a:t>
            </a:r>
          </a:p>
        </p:txBody>
      </p:sp>
      <p:sp>
        <p:nvSpPr>
          <p:cNvPr id="4" name="Diamond 3">
            <a:extLst>
              <a:ext uri="{FF2B5EF4-FFF2-40B4-BE49-F238E27FC236}">
                <a16:creationId xmlns:a16="http://schemas.microsoft.com/office/drawing/2014/main" id="{1D6C7656-BBFD-45CC-8629-5E3202B652AD}"/>
              </a:ext>
            </a:extLst>
          </p:cNvPr>
          <p:cNvSpPr/>
          <p:nvPr/>
        </p:nvSpPr>
        <p:spPr bwMode="auto">
          <a:xfrm>
            <a:off x="4574081" y="1688078"/>
            <a:ext cx="156944" cy="31388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Diamond 3">
            <a:extLst>
              <a:ext uri="{FF2B5EF4-FFF2-40B4-BE49-F238E27FC236}">
                <a16:creationId xmlns:a16="http://schemas.microsoft.com/office/drawing/2014/main" id="{93FEC840-C882-4EB0-B9A8-1B9C946DDDD4}"/>
              </a:ext>
            </a:extLst>
          </p:cNvPr>
          <p:cNvSpPr/>
          <p:nvPr/>
        </p:nvSpPr>
        <p:spPr bwMode="auto">
          <a:xfrm>
            <a:off x="8343534" y="1688078"/>
            <a:ext cx="156944" cy="31388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393CFCE8-0C21-4F42-81FA-2784AAB24016}"/>
              </a:ext>
            </a:extLst>
          </p:cNvPr>
          <p:cNvSpPr txBox="1"/>
          <p:nvPr/>
        </p:nvSpPr>
        <p:spPr>
          <a:xfrm>
            <a:off x="847407" y="4338250"/>
            <a:ext cx="1087318" cy="431339"/>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storage locations</a:t>
            </a:r>
          </a:p>
        </p:txBody>
      </p:sp>
      <p:sp>
        <p:nvSpPr>
          <p:cNvPr id="13" name="TextBox 12">
            <a:extLst>
              <a:ext uri="{FF2B5EF4-FFF2-40B4-BE49-F238E27FC236}">
                <a16:creationId xmlns:a16="http://schemas.microsoft.com/office/drawing/2014/main" id="{942CE893-2ED8-4A5D-879B-CE0D36B7BCAF}"/>
              </a:ext>
            </a:extLst>
          </p:cNvPr>
          <p:cNvSpPr txBox="1"/>
          <p:nvPr/>
        </p:nvSpPr>
        <p:spPr>
          <a:xfrm>
            <a:off x="785732" y="2533100"/>
            <a:ext cx="1210667" cy="317221"/>
          </a:xfrm>
          <a:prstGeom prst="rect">
            <a:avLst/>
          </a:prstGeom>
          <a:noFill/>
          <a:ln w="12700">
            <a:solidFill>
              <a:schemeClr val="tx2"/>
            </a:solidFill>
          </a:ln>
        </p:spPr>
        <p:txBody>
          <a:bodyPr wrap="square" lIns="91427" tIns="73141" rIns="91427" bIns="73141"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ingestion</a:t>
            </a:r>
          </a:p>
        </p:txBody>
      </p:sp>
      <p:sp>
        <p:nvSpPr>
          <p:cNvPr id="14" name="TextBox 13">
            <a:extLst>
              <a:ext uri="{FF2B5EF4-FFF2-40B4-BE49-F238E27FC236}">
                <a16:creationId xmlns:a16="http://schemas.microsoft.com/office/drawing/2014/main" id="{87E9F519-8310-498F-8EF8-53181D7D8DB3}"/>
              </a:ext>
            </a:extLst>
          </p:cNvPr>
          <p:cNvSpPr txBox="1"/>
          <p:nvPr/>
        </p:nvSpPr>
        <p:spPr>
          <a:xfrm>
            <a:off x="2302214" y="2367263"/>
            <a:ext cx="2129554" cy="2326862"/>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Preparation</a:t>
            </a:r>
          </a:p>
        </p:txBody>
      </p:sp>
      <p:sp>
        <p:nvSpPr>
          <p:cNvPr id="15" name="TextBox 14">
            <a:extLst>
              <a:ext uri="{FF2B5EF4-FFF2-40B4-BE49-F238E27FC236}">
                <a16:creationId xmlns:a16="http://schemas.microsoft.com/office/drawing/2014/main" id="{A2BD09D5-CA7A-45F2-9A64-E14581F0ED51}"/>
              </a:ext>
            </a:extLst>
          </p:cNvPr>
          <p:cNvSpPr txBox="1"/>
          <p:nvPr/>
        </p:nvSpPr>
        <p:spPr>
          <a:xfrm>
            <a:off x="5396833" y="2377520"/>
            <a:ext cx="2664683" cy="2316604"/>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Model building &amp; training</a:t>
            </a:r>
          </a:p>
        </p:txBody>
      </p:sp>
      <p:sp>
        <p:nvSpPr>
          <p:cNvPr id="16" name="TextBox 15">
            <a:extLst>
              <a:ext uri="{FF2B5EF4-FFF2-40B4-BE49-F238E27FC236}">
                <a16:creationId xmlns:a16="http://schemas.microsoft.com/office/drawing/2014/main" id="{8C099951-C1F1-4029-8AA4-518417083281}"/>
              </a:ext>
            </a:extLst>
          </p:cNvPr>
          <p:cNvSpPr txBox="1"/>
          <p:nvPr/>
        </p:nvSpPr>
        <p:spPr>
          <a:xfrm>
            <a:off x="9091040" y="2377519"/>
            <a:ext cx="2008512" cy="1261730"/>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Model deployment</a:t>
            </a:r>
          </a:p>
        </p:txBody>
      </p:sp>
      <p:sp>
        <p:nvSpPr>
          <p:cNvPr id="27" name="TextBox 26">
            <a:extLst>
              <a:ext uri="{FF2B5EF4-FFF2-40B4-BE49-F238E27FC236}">
                <a16:creationId xmlns:a16="http://schemas.microsoft.com/office/drawing/2014/main" id="{38EA0302-8923-4C0E-96D0-30BC35589826}"/>
              </a:ext>
            </a:extLst>
          </p:cNvPr>
          <p:cNvSpPr txBox="1"/>
          <p:nvPr/>
        </p:nvSpPr>
        <p:spPr>
          <a:xfrm>
            <a:off x="2445887" y="2847748"/>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Normalization</a:t>
            </a:r>
          </a:p>
        </p:txBody>
      </p:sp>
      <p:sp>
        <p:nvSpPr>
          <p:cNvPr id="28" name="TextBox 27">
            <a:extLst>
              <a:ext uri="{FF2B5EF4-FFF2-40B4-BE49-F238E27FC236}">
                <a16:creationId xmlns:a16="http://schemas.microsoft.com/office/drawing/2014/main" id="{415C7B3A-13C1-43DC-88A1-C24ED608A78A}"/>
              </a:ext>
            </a:extLst>
          </p:cNvPr>
          <p:cNvSpPr txBox="1"/>
          <p:nvPr/>
        </p:nvSpPr>
        <p:spPr>
          <a:xfrm>
            <a:off x="2445887" y="3319457"/>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Transformation</a:t>
            </a:r>
          </a:p>
        </p:txBody>
      </p:sp>
      <p:sp>
        <p:nvSpPr>
          <p:cNvPr id="29" name="TextBox 28">
            <a:extLst>
              <a:ext uri="{FF2B5EF4-FFF2-40B4-BE49-F238E27FC236}">
                <a16:creationId xmlns:a16="http://schemas.microsoft.com/office/drawing/2014/main" id="{72940010-5613-4FE4-A5CB-998F9DBF2447}"/>
              </a:ext>
            </a:extLst>
          </p:cNvPr>
          <p:cNvSpPr txBox="1"/>
          <p:nvPr/>
        </p:nvSpPr>
        <p:spPr>
          <a:xfrm>
            <a:off x="2445887" y="3791165"/>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Validation</a:t>
            </a:r>
          </a:p>
        </p:txBody>
      </p:sp>
      <p:sp>
        <p:nvSpPr>
          <p:cNvPr id="30" name="TextBox 29">
            <a:extLst>
              <a:ext uri="{FF2B5EF4-FFF2-40B4-BE49-F238E27FC236}">
                <a16:creationId xmlns:a16="http://schemas.microsoft.com/office/drawing/2014/main" id="{4A800819-A83B-4817-9665-E07F77616066}"/>
              </a:ext>
            </a:extLst>
          </p:cNvPr>
          <p:cNvSpPr txBox="1"/>
          <p:nvPr/>
        </p:nvSpPr>
        <p:spPr>
          <a:xfrm>
            <a:off x="2436054" y="4262873"/>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Featurization</a:t>
            </a:r>
          </a:p>
        </p:txBody>
      </p:sp>
      <p:sp>
        <p:nvSpPr>
          <p:cNvPr id="32" name="TextBox 31">
            <a:extLst>
              <a:ext uri="{FF2B5EF4-FFF2-40B4-BE49-F238E27FC236}">
                <a16:creationId xmlns:a16="http://schemas.microsoft.com/office/drawing/2014/main" id="{BBF1D6A8-B070-4C4C-ACB1-2F09B8872C78}"/>
              </a:ext>
            </a:extLst>
          </p:cNvPr>
          <p:cNvSpPr txBox="1"/>
          <p:nvPr/>
        </p:nvSpPr>
        <p:spPr>
          <a:xfrm>
            <a:off x="5531796" y="2847748"/>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Hyper-parameter tuning</a:t>
            </a:r>
          </a:p>
        </p:txBody>
      </p:sp>
      <p:sp>
        <p:nvSpPr>
          <p:cNvPr id="33" name="TextBox 32">
            <a:extLst>
              <a:ext uri="{FF2B5EF4-FFF2-40B4-BE49-F238E27FC236}">
                <a16:creationId xmlns:a16="http://schemas.microsoft.com/office/drawing/2014/main" id="{EC6A2436-90EA-4801-8539-33C6A69CE770}"/>
              </a:ext>
            </a:extLst>
          </p:cNvPr>
          <p:cNvSpPr txBox="1"/>
          <p:nvPr/>
        </p:nvSpPr>
        <p:spPr>
          <a:xfrm>
            <a:off x="5531796" y="3316886"/>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Automatic model selection</a:t>
            </a:r>
          </a:p>
        </p:txBody>
      </p:sp>
      <p:sp>
        <p:nvSpPr>
          <p:cNvPr id="34" name="TextBox 33">
            <a:extLst>
              <a:ext uri="{FF2B5EF4-FFF2-40B4-BE49-F238E27FC236}">
                <a16:creationId xmlns:a16="http://schemas.microsoft.com/office/drawing/2014/main" id="{22C27DA3-EBE5-4026-9919-0763779E8A95}"/>
              </a:ext>
            </a:extLst>
          </p:cNvPr>
          <p:cNvSpPr txBox="1"/>
          <p:nvPr/>
        </p:nvSpPr>
        <p:spPr>
          <a:xfrm>
            <a:off x="5531796" y="3794463"/>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Model testing</a:t>
            </a:r>
          </a:p>
        </p:txBody>
      </p:sp>
      <p:sp>
        <p:nvSpPr>
          <p:cNvPr id="35" name="TextBox 34">
            <a:extLst>
              <a:ext uri="{FF2B5EF4-FFF2-40B4-BE49-F238E27FC236}">
                <a16:creationId xmlns:a16="http://schemas.microsoft.com/office/drawing/2014/main" id="{6EF95D28-4F70-459D-82C3-7BDB768FE864}"/>
              </a:ext>
            </a:extLst>
          </p:cNvPr>
          <p:cNvSpPr txBox="1"/>
          <p:nvPr/>
        </p:nvSpPr>
        <p:spPr>
          <a:xfrm>
            <a:off x="5526798" y="4270686"/>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Model validation</a:t>
            </a:r>
          </a:p>
        </p:txBody>
      </p:sp>
      <p:sp>
        <p:nvSpPr>
          <p:cNvPr id="59" name="TextBox 58">
            <a:extLst>
              <a:ext uri="{FF2B5EF4-FFF2-40B4-BE49-F238E27FC236}">
                <a16:creationId xmlns:a16="http://schemas.microsoft.com/office/drawing/2014/main" id="{9707F7E9-B8B9-45A0-8332-E03AC2C91519}"/>
              </a:ext>
            </a:extLst>
          </p:cNvPr>
          <p:cNvSpPr txBox="1"/>
          <p:nvPr/>
        </p:nvSpPr>
        <p:spPr>
          <a:xfrm>
            <a:off x="9278248" y="2847748"/>
            <a:ext cx="1647593"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Deployment</a:t>
            </a:r>
          </a:p>
        </p:txBody>
      </p:sp>
      <p:sp>
        <p:nvSpPr>
          <p:cNvPr id="60" name="TextBox 59">
            <a:extLst>
              <a:ext uri="{FF2B5EF4-FFF2-40B4-BE49-F238E27FC236}">
                <a16:creationId xmlns:a16="http://schemas.microsoft.com/office/drawing/2014/main" id="{28715C9D-DFEF-44BF-851C-D171BF404B14}"/>
              </a:ext>
            </a:extLst>
          </p:cNvPr>
          <p:cNvSpPr txBox="1"/>
          <p:nvPr/>
        </p:nvSpPr>
        <p:spPr>
          <a:xfrm>
            <a:off x="9278248" y="3243499"/>
            <a:ext cx="1647593"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Batch scoring</a:t>
            </a:r>
          </a:p>
        </p:txBody>
      </p:sp>
    </p:spTree>
    <p:extLst>
      <p:ext uri="{BB962C8B-B14F-4D97-AF65-F5344CB8AC3E}">
        <p14:creationId xmlns:p14="http://schemas.microsoft.com/office/powerpoint/2010/main" val="3654138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500"/>
                                        <p:tgtEl>
                                          <p:spTgt spid="5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8" grpId="0"/>
      <p:bldP spid="9" grpId="0"/>
      <p:bldP spid="4" grpId="0" animBg="1"/>
      <p:bldP spid="10" grpId="0" animBg="1"/>
      <p:bldP spid="12" grpId="0"/>
      <p:bldP spid="13" grpId="0" animBg="1"/>
      <p:bldP spid="14" grpId="0" animBg="1"/>
      <p:bldP spid="15" grpId="0" animBg="1"/>
      <p:bldP spid="16" grpId="0" animBg="1"/>
      <p:bldP spid="27" grpId="0" animBg="1"/>
      <p:bldP spid="28" grpId="0" animBg="1"/>
      <p:bldP spid="29" grpId="0" animBg="1"/>
      <p:bldP spid="30" grpId="0" animBg="1"/>
      <p:bldP spid="32" grpId="0" animBg="1"/>
      <p:bldP spid="33" grpId="0" animBg="1"/>
      <p:bldP spid="34" grpId="0" animBg="1"/>
      <p:bldP spid="35" grpId="0" animBg="1"/>
      <p:bldP spid="59" grpId="0" animBg="1"/>
      <p:bldP spid="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4A84-C164-4BE5-98EA-B20A00FDA067}"/>
              </a:ext>
            </a:extLst>
          </p:cNvPr>
          <p:cNvSpPr>
            <a:spLocks noGrp="1"/>
          </p:cNvSpPr>
          <p:nvPr>
            <p:ph type="title"/>
          </p:nvPr>
        </p:nvSpPr>
        <p:spPr/>
        <p:txBody>
          <a:bodyPr/>
          <a:lstStyle/>
          <a:p>
            <a:r>
              <a:rPr lang="en-US" dirty="0"/>
              <a:t>Building blocks for a Data Science Project</a:t>
            </a:r>
          </a:p>
        </p:txBody>
      </p:sp>
      <p:cxnSp>
        <p:nvCxnSpPr>
          <p:cNvPr id="81" name="Straight Arrow Connector 80">
            <a:extLst>
              <a:ext uri="{FF2B5EF4-FFF2-40B4-BE49-F238E27FC236}">
                <a16:creationId xmlns:a16="http://schemas.microsoft.com/office/drawing/2014/main" id="{24A747A7-FE44-45A8-94D3-B5D3BCF96544}"/>
              </a:ext>
            </a:extLst>
          </p:cNvPr>
          <p:cNvCxnSpPr>
            <a:cxnSpLocks/>
          </p:cNvCxnSpPr>
          <p:nvPr/>
        </p:nvCxnSpPr>
        <p:spPr>
          <a:xfrm>
            <a:off x="2993867" y="3945256"/>
            <a:ext cx="319297"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5038E9B-577C-4712-9A55-31085DF490DD}"/>
              </a:ext>
            </a:extLst>
          </p:cNvPr>
          <p:cNvCxnSpPr>
            <a:cxnSpLocks/>
          </p:cNvCxnSpPr>
          <p:nvPr/>
        </p:nvCxnSpPr>
        <p:spPr>
          <a:xfrm>
            <a:off x="5104059" y="3945256"/>
            <a:ext cx="319297"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ED5DCB4-E541-4A4C-8C8E-18580073F554}"/>
              </a:ext>
            </a:extLst>
          </p:cNvPr>
          <p:cNvCxnSpPr>
            <a:cxnSpLocks/>
          </p:cNvCxnSpPr>
          <p:nvPr/>
        </p:nvCxnSpPr>
        <p:spPr>
          <a:xfrm>
            <a:off x="7225772" y="3927258"/>
            <a:ext cx="319297"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313D4B8-44D4-4119-9670-573BD8BDD19C}"/>
              </a:ext>
            </a:extLst>
          </p:cNvPr>
          <p:cNvCxnSpPr>
            <a:cxnSpLocks/>
          </p:cNvCxnSpPr>
          <p:nvPr/>
        </p:nvCxnSpPr>
        <p:spPr>
          <a:xfrm>
            <a:off x="9364327" y="3919720"/>
            <a:ext cx="319297"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E01BBAB0-3D78-42A0-82F3-BC88A51CF2DD}"/>
              </a:ext>
            </a:extLst>
          </p:cNvPr>
          <p:cNvCxnSpPr>
            <a:cxnSpLocks/>
            <a:stCxn id="78" idx="2"/>
            <a:endCxn id="9" idx="2"/>
          </p:cNvCxnSpPr>
          <p:nvPr/>
        </p:nvCxnSpPr>
        <p:spPr>
          <a:xfrm rot="5400000">
            <a:off x="6441709" y="928212"/>
            <a:ext cx="12450" cy="8462189"/>
          </a:xfrm>
          <a:prstGeom prst="bentConnector3">
            <a:avLst>
              <a:gd name="adj1" fmla="val 3285717"/>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A4D0372B-BC89-4EED-8564-DDAC0BE8A516}"/>
              </a:ext>
            </a:extLst>
          </p:cNvPr>
          <p:cNvGrpSpPr/>
          <p:nvPr/>
        </p:nvGrpSpPr>
        <p:grpSpPr>
          <a:xfrm>
            <a:off x="208593" y="3534139"/>
            <a:ext cx="1046890" cy="1027013"/>
            <a:chOff x="212775" y="3604509"/>
            <a:chExt cx="1067882" cy="1047607"/>
          </a:xfrm>
        </p:grpSpPr>
        <p:sp>
          <p:nvSpPr>
            <p:cNvPr id="93" name="Rectangle 92">
              <a:extLst>
                <a:ext uri="{FF2B5EF4-FFF2-40B4-BE49-F238E27FC236}">
                  <a16:creationId xmlns:a16="http://schemas.microsoft.com/office/drawing/2014/main" id="{19888860-1BF3-4A90-99DF-7FE502089451}"/>
                </a:ext>
              </a:extLst>
            </p:cNvPr>
            <p:cNvSpPr/>
            <p:nvPr/>
          </p:nvSpPr>
          <p:spPr>
            <a:xfrm>
              <a:off x="212775" y="4119385"/>
              <a:ext cx="1067882" cy="532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45713" rtlCol="0" anchor="t">
              <a:spAutoFit/>
            </a:bodyPr>
            <a:lstStyle/>
            <a:p>
              <a:pPr algn="ctr" defTabSz="914225">
                <a:defRPr/>
              </a:pPr>
              <a:r>
                <a:rPr lang="en-US" sz="1400" dirty="0">
                  <a:solidFill>
                    <a:srgbClr val="0078D4"/>
                  </a:solidFill>
                  <a:latin typeface="Segoe UI Semibold"/>
                </a:rPr>
                <a:t>Data sources</a:t>
              </a:r>
            </a:p>
          </p:txBody>
        </p:sp>
        <p:grpSp>
          <p:nvGrpSpPr>
            <p:cNvPr id="94" name="Group 20">
              <a:extLst>
                <a:ext uri="{FF2B5EF4-FFF2-40B4-BE49-F238E27FC236}">
                  <a16:creationId xmlns:a16="http://schemas.microsoft.com/office/drawing/2014/main" id="{C11C2493-B16E-42A0-B345-98647238D8F3}"/>
                </a:ext>
              </a:extLst>
            </p:cNvPr>
            <p:cNvGrpSpPr>
              <a:grpSpLocks noChangeAspect="1"/>
            </p:cNvGrpSpPr>
            <p:nvPr/>
          </p:nvGrpSpPr>
          <p:grpSpPr bwMode="auto">
            <a:xfrm>
              <a:off x="496516" y="3604509"/>
              <a:ext cx="508369" cy="445002"/>
              <a:chOff x="3764" y="3313"/>
              <a:chExt cx="353" cy="309"/>
            </a:xfrm>
            <a:noFill/>
          </p:grpSpPr>
          <p:sp>
            <p:nvSpPr>
              <p:cNvPr id="95" name="Freeform 21">
                <a:extLst>
                  <a:ext uri="{FF2B5EF4-FFF2-40B4-BE49-F238E27FC236}">
                    <a16:creationId xmlns:a16="http://schemas.microsoft.com/office/drawing/2014/main" id="{A1A15F1A-9BE8-49E0-A67C-979D8C37E1B2}"/>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96" name="Freeform 22">
                <a:extLst>
                  <a:ext uri="{FF2B5EF4-FFF2-40B4-BE49-F238E27FC236}">
                    <a16:creationId xmlns:a16="http://schemas.microsoft.com/office/drawing/2014/main" id="{2055A2A4-7698-4C40-8086-0FA30B397950}"/>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97" name="Freeform 23">
                <a:extLst>
                  <a:ext uri="{FF2B5EF4-FFF2-40B4-BE49-F238E27FC236}">
                    <a16:creationId xmlns:a16="http://schemas.microsoft.com/office/drawing/2014/main" id="{B6B9EC88-EEE8-41A5-978B-AA56CBD4600C}"/>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98" name="Freeform 24">
                <a:extLst>
                  <a:ext uri="{FF2B5EF4-FFF2-40B4-BE49-F238E27FC236}">
                    <a16:creationId xmlns:a16="http://schemas.microsoft.com/office/drawing/2014/main" id="{F10AA1AC-9A74-4167-9BBB-F5F2A3C3F74C}"/>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99" name="Freeform 25">
                <a:extLst>
                  <a:ext uri="{FF2B5EF4-FFF2-40B4-BE49-F238E27FC236}">
                    <a16:creationId xmlns:a16="http://schemas.microsoft.com/office/drawing/2014/main" id="{CBBBAFC4-EE6F-491D-A1AB-9F80297B20B8}"/>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0" name="Freeform 26">
                <a:extLst>
                  <a:ext uri="{FF2B5EF4-FFF2-40B4-BE49-F238E27FC236}">
                    <a16:creationId xmlns:a16="http://schemas.microsoft.com/office/drawing/2014/main" id="{9BCA1333-6B31-414D-8214-1DA282536E18}"/>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1" name="Freeform 27">
                <a:extLst>
                  <a:ext uri="{FF2B5EF4-FFF2-40B4-BE49-F238E27FC236}">
                    <a16:creationId xmlns:a16="http://schemas.microsoft.com/office/drawing/2014/main" id="{F5401820-80BC-4A1A-B4A7-8A738D8C8AF6}"/>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2" name="Freeform 28">
                <a:extLst>
                  <a:ext uri="{FF2B5EF4-FFF2-40B4-BE49-F238E27FC236}">
                    <a16:creationId xmlns:a16="http://schemas.microsoft.com/office/drawing/2014/main" id="{351DAC64-765B-491B-97D4-BA394467AA5D}"/>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3" name="Freeform 29">
                <a:extLst>
                  <a:ext uri="{FF2B5EF4-FFF2-40B4-BE49-F238E27FC236}">
                    <a16:creationId xmlns:a16="http://schemas.microsoft.com/office/drawing/2014/main" id="{63F0DE9B-56C6-49AA-B809-8958687B91A2}"/>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4" name="Freeform 30">
                <a:extLst>
                  <a:ext uri="{FF2B5EF4-FFF2-40B4-BE49-F238E27FC236}">
                    <a16:creationId xmlns:a16="http://schemas.microsoft.com/office/drawing/2014/main" id="{C8EABEB9-DEDD-4606-BE2C-422BDC665324}"/>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5" name="Freeform 31">
                <a:extLst>
                  <a:ext uri="{FF2B5EF4-FFF2-40B4-BE49-F238E27FC236}">
                    <a16:creationId xmlns:a16="http://schemas.microsoft.com/office/drawing/2014/main" id="{435A1456-264C-455D-9B1A-C7D8C632826D}"/>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6" name="Freeform 32">
                <a:extLst>
                  <a:ext uri="{FF2B5EF4-FFF2-40B4-BE49-F238E27FC236}">
                    <a16:creationId xmlns:a16="http://schemas.microsoft.com/office/drawing/2014/main" id="{704FA7DF-654D-4CA1-89B2-60AB7EF8CBC6}"/>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7" name="Freeform 33">
                <a:extLst>
                  <a:ext uri="{FF2B5EF4-FFF2-40B4-BE49-F238E27FC236}">
                    <a16:creationId xmlns:a16="http://schemas.microsoft.com/office/drawing/2014/main" id="{809E5023-79B9-4D9E-9C80-A79B374E58E7}"/>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8" name="Freeform 34">
                <a:extLst>
                  <a:ext uri="{FF2B5EF4-FFF2-40B4-BE49-F238E27FC236}">
                    <a16:creationId xmlns:a16="http://schemas.microsoft.com/office/drawing/2014/main" id="{FABC8410-0D83-43D4-B52A-52ACE393D280}"/>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09" name="Freeform 35">
                <a:extLst>
                  <a:ext uri="{FF2B5EF4-FFF2-40B4-BE49-F238E27FC236}">
                    <a16:creationId xmlns:a16="http://schemas.microsoft.com/office/drawing/2014/main" id="{9547E65E-7170-464D-89C1-96883D781184}"/>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0" name="Freeform 36">
                <a:extLst>
                  <a:ext uri="{FF2B5EF4-FFF2-40B4-BE49-F238E27FC236}">
                    <a16:creationId xmlns:a16="http://schemas.microsoft.com/office/drawing/2014/main" id="{750A041D-9DA1-4E8D-B3D2-84076CB88162}"/>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1" name="Freeform 37">
                <a:extLst>
                  <a:ext uri="{FF2B5EF4-FFF2-40B4-BE49-F238E27FC236}">
                    <a16:creationId xmlns:a16="http://schemas.microsoft.com/office/drawing/2014/main" id="{6AB331B9-A44E-473B-BB29-76F5DACBD00B}"/>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sp>
            <p:nvSpPr>
              <p:cNvPr id="112" name="Freeform 38">
                <a:extLst>
                  <a:ext uri="{FF2B5EF4-FFF2-40B4-BE49-F238E27FC236}">
                    <a16:creationId xmlns:a16="http://schemas.microsoft.com/office/drawing/2014/main" id="{68B5B64F-383D-4CB6-950C-0641C9E8732A}"/>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grp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a:solidFill>
                    <a:prstClr val="black"/>
                  </a:solidFill>
                  <a:latin typeface="Segoe UI"/>
                </a:endParaRPr>
              </a:p>
            </p:txBody>
          </p:sp>
        </p:grpSp>
      </p:grpSp>
      <p:sp>
        <p:nvSpPr>
          <p:cNvPr id="113" name="Left Brace 112">
            <a:extLst>
              <a:ext uri="{FF2B5EF4-FFF2-40B4-BE49-F238E27FC236}">
                <a16:creationId xmlns:a16="http://schemas.microsoft.com/office/drawing/2014/main" id="{893EA38A-3513-4FA6-9A9E-4501A9B59F61}"/>
              </a:ext>
            </a:extLst>
          </p:cNvPr>
          <p:cNvSpPr/>
          <p:nvPr/>
        </p:nvSpPr>
        <p:spPr>
          <a:xfrm flipH="1">
            <a:off x="1001324" y="3287378"/>
            <a:ext cx="422553" cy="1316459"/>
          </a:xfrm>
          <a:prstGeom prst="leftBrace">
            <a:avLst>
              <a:gd name="adj1" fmla="val 0"/>
              <a:gd name="adj2" fmla="val 49033"/>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grpSp>
        <p:nvGrpSpPr>
          <p:cNvPr id="284" name="Group 283">
            <a:extLst>
              <a:ext uri="{FF2B5EF4-FFF2-40B4-BE49-F238E27FC236}">
                <a16:creationId xmlns:a16="http://schemas.microsoft.com/office/drawing/2014/main" id="{A5FF9EF8-86B8-4FEF-B7F6-648AF7466B14}"/>
              </a:ext>
            </a:extLst>
          </p:cNvPr>
          <p:cNvGrpSpPr/>
          <p:nvPr/>
        </p:nvGrpSpPr>
        <p:grpSpPr>
          <a:xfrm>
            <a:off x="1163091" y="2403299"/>
            <a:ext cx="2009401" cy="2768945"/>
            <a:chOff x="1186413" y="2450994"/>
            <a:chExt cx="2049694" cy="2824468"/>
          </a:xfrm>
        </p:grpSpPr>
        <p:sp>
          <p:nvSpPr>
            <p:cNvPr id="114" name="TextBox 113">
              <a:extLst>
                <a:ext uri="{FF2B5EF4-FFF2-40B4-BE49-F238E27FC236}">
                  <a16:creationId xmlns:a16="http://schemas.microsoft.com/office/drawing/2014/main" id="{0075502D-4CE5-4706-82B0-EE40DEA0FB89}"/>
                </a:ext>
              </a:extLst>
            </p:cNvPr>
            <p:cNvSpPr txBox="1"/>
            <p:nvPr/>
          </p:nvSpPr>
          <p:spPr>
            <a:xfrm>
              <a:off x="1186413" y="3765690"/>
              <a:ext cx="2015837" cy="44089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Classical ML</a:t>
              </a:r>
            </a:p>
          </p:txBody>
        </p:sp>
        <p:sp>
          <p:nvSpPr>
            <p:cNvPr id="115" name="TextBox 114">
              <a:extLst>
                <a:ext uri="{FF2B5EF4-FFF2-40B4-BE49-F238E27FC236}">
                  <a16:creationId xmlns:a16="http://schemas.microsoft.com/office/drawing/2014/main" id="{5ADBA8F3-0C55-441D-AAEC-212E43983190}"/>
                </a:ext>
              </a:extLst>
            </p:cNvPr>
            <p:cNvSpPr txBox="1"/>
            <p:nvPr/>
          </p:nvSpPr>
          <p:spPr>
            <a:xfrm>
              <a:off x="1220270" y="4834572"/>
              <a:ext cx="2015837" cy="44089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Deep learning</a:t>
              </a:r>
            </a:p>
          </p:txBody>
        </p:sp>
        <p:grpSp>
          <p:nvGrpSpPr>
            <p:cNvPr id="278" name="Group 277">
              <a:extLst>
                <a:ext uri="{FF2B5EF4-FFF2-40B4-BE49-F238E27FC236}">
                  <a16:creationId xmlns:a16="http://schemas.microsoft.com/office/drawing/2014/main" id="{469EAB50-EBA9-4DEE-90B7-4A9CF5B66647}"/>
                </a:ext>
              </a:extLst>
            </p:cNvPr>
            <p:cNvGrpSpPr/>
            <p:nvPr/>
          </p:nvGrpSpPr>
          <p:grpSpPr>
            <a:xfrm>
              <a:off x="1455981" y="2450994"/>
              <a:ext cx="1599571" cy="2811271"/>
              <a:chOff x="1455981" y="2450994"/>
              <a:chExt cx="1599571" cy="2811271"/>
            </a:xfrm>
          </p:grpSpPr>
          <p:sp>
            <p:nvSpPr>
              <p:cNvPr id="4" name="TextBox 3">
                <a:extLst>
                  <a:ext uri="{FF2B5EF4-FFF2-40B4-BE49-F238E27FC236}">
                    <a16:creationId xmlns:a16="http://schemas.microsoft.com/office/drawing/2014/main" id="{7F0406A5-EE37-49A6-9C8A-06AFEA379762}"/>
                  </a:ext>
                </a:extLst>
              </p:cNvPr>
              <p:cNvSpPr txBox="1"/>
              <p:nvPr/>
            </p:nvSpPr>
            <p:spPr>
              <a:xfrm>
                <a:off x="1455981" y="2450994"/>
                <a:ext cx="1597919" cy="550281"/>
              </a:xfrm>
              <a:prstGeom prst="rect">
                <a:avLst/>
              </a:prstGeom>
              <a:noFill/>
            </p:spPr>
            <p:txBody>
              <a:bodyPr wrap="square" lIns="0" tIns="0" rIns="0" bIns="0" rtlCol="0" anchor="ctr">
                <a:noAutofit/>
              </a:bodyPr>
              <a:lstStyle/>
              <a:p>
                <a:pPr algn="ctr">
                  <a:lnSpc>
                    <a:spcPct val="90000"/>
                  </a:lnSpc>
                  <a:spcAft>
                    <a:spcPts val="588"/>
                  </a:spcAft>
                </a:pPr>
                <a:r>
                  <a:rPr lang="en-US" sz="1372" dirty="0">
                    <a:gradFill>
                      <a:gsLst>
                        <a:gs pos="2917">
                          <a:schemeClr val="tx1"/>
                        </a:gs>
                        <a:gs pos="30000">
                          <a:schemeClr val="tx1"/>
                        </a:gs>
                      </a:gsLst>
                      <a:lin ang="5400000" scaled="0"/>
                    </a:gradFill>
                    <a:latin typeface="+mj-lt"/>
                  </a:rPr>
                  <a:t>Build and train models </a:t>
                </a:r>
              </a:p>
            </p:txBody>
          </p:sp>
          <p:grpSp>
            <p:nvGrpSpPr>
              <p:cNvPr id="61" name="Group 60">
                <a:extLst>
                  <a:ext uri="{FF2B5EF4-FFF2-40B4-BE49-F238E27FC236}">
                    <a16:creationId xmlns:a16="http://schemas.microsoft.com/office/drawing/2014/main" id="{01595755-F460-4360-98F0-3CAFAAA91CF6}"/>
                  </a:ext>
                </a:extLst>
              </p:cNvPr>
              <p:cNvGrpSpPr/>
              <p:nvPr/>
            </p:nvGrpSpPr>
            <p:grpSpPr>
              <a:xfrm>
                <a:off x="1455981" y="2457539"/>
                <a:ext cx="1599571" cy="2804726"/>
                <a:chOff x="3208859" y="4070542"/>
                <a:chExt cx="1458309" cy="2411828"/>
              </a:xfrm>
            </p:grpSpPr>
            <p:sp>
              <p:nvSpPr>
                <p:cNvPr id="9" name="Rectangle 8">
                  <a:extLst>
                    <a:ext uri="{FF2B5EF4-FFF2-40B4-BE49-F238E27FC236}">
                      <a16:creationId xmlns:a16="http://schemas.microsoft.com/office/drawing/2014/main" id="{0C1F3467-7240-4443-9238-C1B9E33ADBA6}"/>
                    </a:ext>
                  </a:extLst>
                </p:cNvPr>
                <p:cNvSpPr/>
                <p:nvPr/>
              </p:nvSpPr>
              <p:spPr bwMode="auto">
                <a:xfrm>
                  <a:off x="3208859" y="4070542"/>
                  <a:ext cx="1456803" cy="241182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Connector 9">
                  <a:extLst>
                    <a:ext uri="{FF2B5EF4-FFF2-40B4-BE49-F238E27FC236}">
                      <a16:creationId xmlns:a16="http://schemas.microsoft.com/office/drawing/2014/main" id="{89135A93-B12F-461D-BD1D-B1A00D97B82F}"/>
                    </a:ext>
                  </a:extLst>
                </p:cNvPr>
                <p:cNvCxnSpPr>
                  <a:cxnSpLocks/>
                </p:cNvCxnSpPr>
                <p:nvPr/>
              </p:nvCxnSpPr>
              <p:spPr>
                <a:xfrm>
                  <a:off x="3208859" y="4541668"/>
                  <a:ext cx="1458309"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306D6DB3-B9D9-452E-A0D9-5D80F78F7CD0}"/>
                  </a:ext>
                </a:extLst>
              </p:cNvPr>
              <p:cNvGrpSpPr/>
              <p:nvPr/>
            </p:nvGrpSpPr>
            <p:grpSpPr>
              <a:xfrm>
                <a:off x="1977313" y="4260192"/>
                <a:ext cx="604535" cy="514992"/>
                <a:chOff x="3097731" y="3411002"/>
                <a:chExt cx="3912131" cy="3332680"/>
              </a:xfrm>
            </p:grpSpPr>
            <p:sp>
              <p:nvSpPr>
                <p:cNvPr id="117" name="Freeform: Shape 399">
                  <a:extLst>
                    <a:ext uri="{FF2B5EF4-FFF2-40B4-BE49-F238E27FC236}">
                      <a16:creationId xmlns:a16="http://schemas.microsoft.com/office/drawing/2014/main" id="{2FCFA153-7062-4ABB-8E36-6A7B9ABE3017}"/>
                    </a:ext>
                  </a:extLst>
                </p:cNvPr>
                <p:cNvSpPr/>
                <p:nvPr/>
              </p:nvSpPr>
              <p:spPr bwMode="auto">
                <a:xfrm>
                  <a:off x="3097731" y="3411002"/>
                  <a:ext cx="3912131" cy="3326728"/>
                </a:xfrm>
                <a:custGeom>
                  <a:avLst/>
                  <a:gdLst>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456164 w 4510936"/>
                    <a:gd name="connsiteY13" fmla="*/ 2623998 h 3835942"/>
                    <a:gd name="connsiteX14" fmla="*/ 2009850 w 4510936"/>
                    <a:gd name="connsiteY14" fmla="*/ 3835942 h 3835942"/>
                    <a:gd name="connsiteX15" fmla="*/ 1789458 w 4510936"/>
                    <a:gd name="connsiteY15" fmla="*/ 3835942 h 3835942"/>
                    <a:gd name="connsiteX16" fmla="*/ 1792429 w 4510936"/>
                    <a:gd name="connsiteY16" fmla="*/ 3610035 h 3835942"/>
                    <a:gd name="connsiteX17" fmla="*/ 1770743 w 4510936"/>
                    <a:gd name="connsiteY17" fmla="*/ 2832642 h 3835942"/>
                    <a:gd name="connsiteX18" fmla="*/ 1081314 w 4510936"/>
                    <a:gd name="connsiteY18" fmla="*/ 2061571 h 3835942"/>
                    <a:gd name="connsiteX19" fmla="*/ 1562100 w 4510936"/>
                    <a:gd name="connsiteY19" fmla="*/ 1896471 h 3835942"/>
                    <a:gd name="connsiteX20" fmla="*/ 1034142 w 4510936"/>
                    <a:gd name="connsiteY20" fmla="*/ 1807570 h 3835942"/>
                    <a:gd name="connsiteX21" fmla="*/ 1676400 w 4510936"/>
                    <a:gd name="connsiteY21" fmla="*/ 1096370 h 3835942"/>
                    <a:gd name="connsiteX22" fmla="*/ 1919514 w 4510936"/>
                    <a:gd name="connsiteY22" fmla="*/ 1168942 h 3835942"/>
                    <a:gd name="connsiteX23" fmla="*/ 1850570 w 4510936"/>
                    <a:gd name="connsiteY23" fmla="*/ 2130513 h 3835942"/>
                    <a:gd name="connsiteX24" fmla="*/ 2148114 w 4510936"/>
                    <a:gd name="connsiteY24" fmla="*/ 1901913 h 3835942"/>
                    <a:gd name="connsiteX25" fmla="*/ 2674257 w 4510936"/>
                    <a:gd name="connsiteY25" fmla="*/ 1626142 h 3835942"/>
                    <a:gd name="connsiteX26" fmla="*/ 2238828 w 4510936"/>
                    <a:gd name="connsiteY26" fmla="*/ 1651542 h 3835942"/>
                    <a:gd name="connsiteX27" fmla="*/ 2188028 w 4510936"/>
                    <a:gd name="connsiteY27" fmla="*/ 1194342 h 3835942"/>
                    <a:gd name="connsiteX28" fmla="*/ 2623457 w 4510936"/>
                    <a:gd name="connsiteY28" fmla="*/ 1212485 h 3835942"/>
                    <a:gd name="connsiteX29" fmla="*/ 3131457 w 4510936"/>
                    <a:gd name="connsiteY29" fmla="*/ 1528170 h 3835942"/>
                    <a:gd name="connsiteX30" fmla="*/ 3458028 w 4510936"/>
                    <a:gd name="connsiteY30" fmla="*/ 1742256 h 3835942"/>
                    <a:gd name="connsiteX31" fmla="*/ 3721099 w 4510936"/>
                    <a:gd name="connsiteY31" fmla="*/ 2203084 h 3835942"/>
                    <a:gd name="connsiteX32" fmla="*/ 3599542 w 4510936"/>
                    <a:gd name="connsiteY32" fmla="*/ 1528170 h 3835942"/>
                    <a:gd name="connsiteX33" fmla="*/ 3900714 w 4510936"/>
                    <a:gd name="connsiteY33" fmla="*/ 1212485 h 3835942"/>
                    <a:gd name="connsiteX34" fmla="*/ 3358243 w 4510936"/>
                    <a:gd name="connsiteY34" fmla="*/ 1319527 h 3835942"/>
                    <a:gd name="connsiteX35" fmla="*/ 2895600 w 4510936"/>
                    <a:gd name="connsiteY35" fmla="*/ 1132656 h 3835942"/>
                    <a:gd name="connsiteX36" fmla="*/ 3218542 w 4510936"/>
                    <a:gd name="connsiteY36" fmla="*/ 617399 h 3835942"/>
                    <a:gd name="connsiteX37" fmla="*/ 2715985 w 4510936"/>
                    <a:gd name="connsiteY37" fmla="*/ 947598 h 3835942"/>
                    <a:gd name="connsiteX38" fmla="*/ 1948542 w 4510936"/>
                    <a:gd name="connsiteY38" fmla="*/ 925827 h 3835942"/>
                    <a:gd name="connsiteX39" fmla="*/ 2062843 w 4510936"/>
                    <a:gd name="connsiteY39" fmla="*/ 403313 h 3835942"/>
                    <a:gd name="connsiteX40" fmla="*/ 1816101 w 4510936"/>
                    <a:gd name="connsiteY40" fmla="*/ 780685 h 3835942"/>
                    <a:gd name="connsiteX41" fmla="*/ 1455057 w 4510936"/>
                    <a:gd name="connsiteY41" fmla="*/ 898614 h 3835942"/>
                    <a:gd name="connsiteX42" fmla="*/ 1010556 w 4510936"/>
                    <a:gd name="connsiteY42" fmla="*/ 677270 h 3835942"/>
                    <a:gd name="connsiteX43" fmla="*/ 1248228 w 4510936"/>
                    <a:gd name="connsiteY43" fmla="*/ 994770 h 3835942"/>
                    <a:gd name="connsiteX44" fmla="*/ 801914 w 4510936"/>
                    <a:gd name="connsiteY44" fmla="*/ 1571713 h 3835942"/>
                    <a:gd name="connsiteX45" fmla="*/ 542471 w 4510936"/>
                    <a:gd name="connsiteY45" fmla="*/ 1132656 h 3835942"/>
                    <a:gd name="connsiteX46" fmla="*/ 812800 w 4510936"/>
                    <a:gd name="connsiteY46" fmla="*/ 1843856 h 3835942"/>
                    <a:gd name="connsiteX47" fmla="*/ 925285 w 4510936"/>
                    <a:gd name="connsiteY47" fmla="*/ 2235742 h 3835942"/>
                    <a:gd name="connsiteX48" fmla="*/ 651328 w 4510936"/>
                    <a:gd name="connsiteY48" fmla="*/ 2607670 h 3835942"/>
                    <a:gd name="connsiteX49" fmla="*/ 1063171 w 4510936"/>
                    <a:gd name="connsiteY49" fmla="*/ 2408098 h 3835942"/>
                    <a:gd name="connsiteX50" fmla="*/ 1556657 w 4510936"/>
                    <a:gd name="connsiteY50" fmla="*/ 2852599 h 3835942"/>
                    <a:gd name="connsiteX51" fmla="*/ 1580115 w 4510936"/>
                    <a:gd name="connsiteY51" fmla="*/ 3729193 h 3835942"/>
                    <a:gd name="connsiteX52" fmla="*/ 1581642 w 4510936"/>
                    <a:gd name="connsiteY52" fmla="*/ 3835942 h 3835942"/>
                    <a:gd name="connsiteX53" fmla="*/ 1113971 w 4510936"/>
                    <a:gd name="connsiteY53" fmla="*/ 3835942 h 3835942"/>
                    <a:gd name="connsiteX54" fmla="*/ 836413 w 4510936"/>
                    <a:gd name="connsiteY54" fmla="*/ 3086585 h 3835942"/>
                    <a:gd name="connsiteX55" fmla="*/ 116170 w 4510936"/>
                    <a:gd name="connsiteY55" fmla="*/ 2308285 h 3835942"/>
                    <a:gd name="connsiteX56" fmla="*/ 118297 w 4510936"/>
                    <a:gd name="connsiteY56" fmla="*/ 2287181 h 3835942"/>
                    <a:gd name="connsiteX57" fmla="*/ 98842 w 4510936"/>
                    <a:gd name="connsiteY57" fmla="*/ 2263602 h 3835942"/>
                    <a:gd name="connsiteX58" fmla="*/ 0 w 4510936"/>
                    <a:gd name="connsiteY58" fmla="*/ 1940013 h 3835942"/>
                    <a:gd name="connsiteX59" fmla="*/ 98842 w 4510936"/>
                    <a:gd name="connsiteY59" fmla="*/ 1616424 h 3835942"/>
                    <a:gd name="connsiteX60" fmla="*/ 158494 w 4510936"/>
                    <a:gd name="connsiteY60" fmla="*/ 1544125 h 3835942"/>
                    <a:gd name="connsiteX61" fmla="*/ 138294 w 4510936"/>
                    <a:gd name="connsiteY61" fmla="*/ 1479051 h 3835942"/>
                    <a:gd name="connsiteX62" fmla="*/ 124645 w 4510936"/>
                    <a:gd name="connsiteY62" fmla="*/ 1343654 h 3835942"/>
                    <a:gd name="connsiteX63" fmla="*/ 534966 w 4510936"/>
                    <a:gd name="connsiteY63" fmla="*/ 724623 h 3835942"/>
                    <a:gd name="connsiteX64" fmla="*/ 655270 w 4510936"/>
                    <a:gd name="connsiteY64" fmla="*/ 687278 h 3835942"/>
                    <a:gd name="connsiteX65" fmla="*/ 663127 w 4510936"/>
                    <a:gd name="connsiteY65" fmla="*/ 661967 h 3835942"/>
                    <a:gd name="connsiteX66" fmla="*/ 1282159 w 4510936"/>
                    <a:gd name="connsiteY66" fmla="*/ 251645 h 3835942"/>
                    <a:gd name="connsiteX67" fmla="*/ 1417556 w 4510936"/>
                    <a:gd name="connsiteY67" fmla="*/ 265294 h 3835942"/>
                    <a:gd name="connsiteX68" fmla="*/ 1421411 w 4510936"/>
                    <a:gd name="connsiteY68" fmla="*/ 266491 h 3835942"/>
                    <a:gd name="connsiteX69" fmla="*/ 1478933 w 4510936"/>
                    <a:gd name="connsiteY69" fmla="*/ 196773 h 3835942"/>
                    <a:gd name="connsiteX70" fmla="*/ 1953986 w 4510936"/>
                    <a:gd name="connsiteY70"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456164 w 4510936"/>
                    <a:gd name="connsiteY13" fmla="*/ 2623998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456164 w 4510936"/>
                    <a:gd name="connsiteY13" fmla="*/ 2623998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651328 w 4510936"/>
                    <a:gd name="connsiteY49" fmla="*/ 2607670 h 3835942"/>
                    <a:gd name="connsiteX50" fmla="*/ 1063171 w 4510936"/>
                    <a:gd name="connsiteY50" fmla="*/ 2408098 h 3835942"/>
                    <a:gd name="connsiteX51" fmla="*/ 1556657 w 4510936"/>
                    <a:gd name="connsiteY51" fmla="*/ 2852599 h 3835942"/>
                    <a:gd name="connsiteX52" fmla="*/ 1580115 w 4510936"/>
                    <a:gd name="connsiteY52" fmla="*/ 3729193 h 3835942"/>
                    <a:gd name="connsiteX53" fmla="*/ 1581642 w 4510936"/>
                    <a:gd name="connsiteY53" fmla="*/ 3835942 h 3835942"/>
                    <a:gd name="connsiteX54" fmla="*/ 1113971 w 4510936"/>
                    <a:gd name="connsiteY54" fmla="*/ 3835942 h 3835942"/>
                    <a:gd name="connsiteX55" fmla="*/ 836413 w 4510936"/>
                    <a:gd name="connsiteY55" fmla="*/ 3086585 h 3835942"/>
                    <a:gd name="connsiteX56" fmla="*/ 116170 w 4510936"/>
                    <a:gd name="connsiteY56" fmla="*/ 2308285 h 3835942"/>
                    <a:gd name="connsiteX57" fmla="*/ 118297 w 4510936"/>
                    <a:gd name="connsiteY57" fmla="*/ 2287181 h 3835942"/>
                    <a:gd name="connsiteX58" fmla="*/ 98842 w 4510936"/>
                    <a:gd name="connsiteY58" fmla="*/ 2263602 h 3835942"/>
                    <a:gd name="connsiteX59" fmla="*/ 0 w 4510936"/>
                    <a:gd name="connsiteY59" fmla="*/ 1940013 h 3835942"/>
                    <a:gd name="connsiteX60" fmla="*/ 98842 w 4510936"/>
                    <a:gd name="connsiteY60" fmla="*/ 1616424 h 3835942"/>
                    <a:gd name="connsiteX61" fmla="*/ 158494 w 4510936"/>
                    <a:gd name="connsiteY61" fmla="*/ 1544125 h 3835942"/>
                    <a:gd name="connsiteX62" fmla="*/ 138294 w 4510936"/>
                    <a:gd name="connsiteY62" fmla="*/ 1479051 h 3835942"/>
                    <a:gd name="connsiteX63" fmla="*/ 124645 w 4510936"/>
                    <a:gd name="connsiteY63" fmla="*/ 1343654 h 3835942"/>
                    <a:gd name="connsiteX64" fmla="*/ 534966 w 4510936"/>
                    <a:gd name="connsiteY64" fmla="*/ 724623 h 3835942"/>
                    <a:gd name="connsiteX65" fmla="*/ 655270 w 4510936"/>
                    <a:gd name="connsiteY65" fmla="*/ 687278 h 3835942"/>
                    <a:gd name="connsiteX66" fmla="*/ 663127 w 4510936"/>
                    <a:gd name="connsiteY66" fmla="*/ 661967 h 3835942"/>
                    <a:gd name="connsiteX67" fmla="*/ 1282159 w 4510936"/>
                    <a:gd name="connsiteY67" fmla="*/ 251645 h 3835942"/>
                    <a:gd name="connsiteX68" fmla="*/ 1417556 w 4510936"/>
                    <a:gd name="connsiteY68" fmla="*/ 265294 h 3835942"/>
                    <a:gd name="connsiteX69" fmla="*/ 1421411 w 4510936"/>
                    <a:gd name="connsiteY69" fmla="*/ 266491 h 3835942"/>
                    <a:gd name="connsiteX70" fmla="*/ 1478933 w 4510936"/>
                    <a:gd name="connsiteY70" fmla="*/ 196773 h 3835942"/>
                    <a:gd name="connsiteX71" fmla="*/ 1953986 w 4510936"/>
                    <a:gd name="connsiteY7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1063171 w 4510936"/>
                    <a:gd name="connsiteY49" fmla="*/ 2408098 h 3835942"/>
                    <a:gd name="connsiteX50" fmla="*/ 1556657 w 4510936"/>
                    <a:gd name="connsiteY50" fmla="*/ 2852599 h 3835942"/>
                    <a:gd name="connsiteX51" fmla="*/ 1580115 w 4510936"/>
                    <a:gd name="connsiteY51" fmla="*/ 3729193 h 3835942"/>
                    <a:gd name="connsiteX52" fmla="*/ 1581642 w 4510936"/>
                    <a:gd name="connsiteY52" fmla="*/ 3835942 h 3835942"/>
                    <a:gd name="connsiteX53" fmla="*/ 1113971 w 4510936"/>
                    <a:gd name="connsiteY53" fmla="*/ 3835942 h 3835942"/>
                    <a:gd name="connsiteX54" fmla="*/ 836413 w 4510936"/>
                    <a:gd name="connsiteY54" fmla="*/ 3086585 h 3835942"/>
                    <a:gd name="connsiteX55" fmla="*/ 116170 w 4510936"/>
                    <a:gd name="connsiteY55" fmla="*/ 2308285 h 3835942"/>
                    <a:gd name="connsiteX56" fmla="*/ 118297 w 4510936"/>
                    <a:gd name="connsiteY56" fmla="*/ 2287181 h 3835942"/>
                    <a:gd name="connsiteX57" fmla="*/ 98842 w 4510936"/>
                    <a:gd name="connsiteY57" fmla="*/ 2263602 h 3835942"/>
                    <a:gd name="connsiteX58" fmla="*/ 0 w 4510936"/>
                    <a:gd name="connsiteY58" fmla="*/ 1940013 h 3835942"/>
                    <a:gd name="connsiteX59" fmla="*/ 98842 w 4510936"/>
                    <a:gd name="connsiteY59" fmla="*/ 1616424 h 3835942"/>
                    <a:gd name="connsiteX60" fmla="*/ 158494 w 4510936"/>
                    <a:gd name="connsiteY60" fmla="*/ 1544125 h 3835942"/>
                    <a:gd name="connsiteX61" fmla="*/ 138294 w 4510936"/>
                    <a:gd name="connsiteY61" fmla="*/ 1479051 h 3835942"/>
                    <a:gd name="connsiteX62" fmla="*/ 124645 w 4510936"/>
                    <a:gd name="connsiteY62" fmla="*/ 1343654 h 3835942"/>
                    <a:gd name="connsiteX63" fmla="*/ 534966 w 4510936"/>
                    <a:gd name="connsiteY63" fmla="*/ 724623 h 3835942"/>
                    <a:gd name="connsiteX64" fmla="*/ 655270 w 4510936"/>
                    <a:gd name="connsiteY64" fmla="*/ 687278 h 3835942"/>
                    <a:gd name="connsiteX65" fmla="*/ 663127 w 4510936"/>
                    <a:gd name="connsiteY65" fmla="*/ 661967 h 3835942"/>
                    <a:gd name="connsiteX66" fmla="*/ 1282159 w 4510936"/>
                    <a:gd name="connsiteY66" fmla="*/ 251645 h 3835942"/>
                    <a:gd name="connsiteX67" fmla="*/ 1417556 w 4510936"/>
                    <a:gd name="connsiteY67" fmla="*/ 265294 h 3835942"/>
                    <a:gd name="connsiteX68" fmla="*/ 1421411 w 4510936"/>
                    <a:gd name="connsiteY68" fmla="*/ 266491 h 3835942"/>
                    <a:gd name="connsiteX69" fmla="*/ 1478933 w 4510936"/>
                    <a:gd name="connsiteY69" fmla="*/ 196773 h 3835942"/>
                    <a:gd name="connsiteX70" fmla="*/ 1953986 w 4510936"/>
                    <a:gd name="connsiteY70"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925285 w 4510936"/>
                    <a:gd name="connsiteY48" fmla="*/ 2235742 h 3835942"/>
                    <a:gd name="connsiteX49" fmla="*/ 1556657 w 4510936"/>
                    <a:gd name="connsiteY49" fmla="*/ 2852599 h 3835942"/>
                    <a:gd name="connsiteX50" fmla="*/ 1580115 w 4510936"/>
                    <a:gd name="connsiteY50" fmla="*/ 3729193 h 3835942"/>
                    <a:gd name="connsiteX51" fmla="*/ 1581642 w 4510936"/>
                    <a:gd name="connsiteY51" fmla="*/ 3835942 h 3835942"/>
                    <a:gd name="connsiteX52" fmla="*/ 1113971 w 4510936"/>
                    <a:gd name="connsiteY52" fmla="*/ 3835942 h 3835942"/>
                    <a:gd name="connsiteX53" fmla="*/ 836413 w 4510936"/>
                    <a:gd name="connsiteY53" fmla="*/ 3086585 h 3835942"/>
                    <a:gd name="connsiteX54" fmla="*/ 116170 w 4510936"/>
                    <a:gd name="connsiteY54" fmla="*/ 2308285 h 3835942"/>
                    <a:gd name="connsiteX55" fmla="*/ 118297 w 4510936"/>
                    <a:gd name="connsiteY55" fmla="*/ 2287181 h 3835942"/>
                    <a:gd name="connsiteX56" fmla="*/ 98842 w 4510936"/>
                    <a:gd name="connsiteY56" fmla="*/ 2263602 h 3835942"/>
                    <a:gd name="connsiteX57" fmla="*/ 0 w 4510936"/>
                    <a:gd name="connsiteY57" fmla="*/ 1940013 h 3835942"/>
                    <a:gd name="connsiteX58" fmla="*/ 98842 w 4510936"/>
                    <a:gd name="connsiteY58" fmla="*/ 1616424 h 3835942"/>
                    <a:gd name="connsiteX59" fmla="*/ 158494 w 4510936"/>
                    <a:gd name="connsiteY59" fmla="*/ 1544125 h 3835942"/>
                    <a:gd name="connsiteX60" fmla="*/ 138294 w 4510936"/>
                    <a:gd name="connsiteY60" fmla="*/ 1479051 h 3835942"/>
                    <a:gd name="connsiteX61" fmla="*/ 124645 w 4510936"/>
                    <a:gd name="connsiteY61" fmla="*/ 1343654 h 3835942"/>
                    <a:gd name="connsiteX62" fmla="*/ 534966 w 4510936"/>
                    <a:gd name="connsiteY62" fmla="*/ 724623 h 3835942"/>
                    <a:gd name="connsiteX63" fmla="*/ 655270 w 4510936"/>
                    <a:gd name="connsiteY63" fmla="*/ 687278 h 3835942"/>
                    <a:gd name="connsiteX64" fmla="*/ 663127 w 4510936"/>
                    <a:gd name="connsiteY64" fmla="*/ 661967 h 3835942"/>
                    <a:gd name="connsiteX65" fmla="*/ 1282159 w 4510936"/>
                    <a:gd name="connsiteY65" fmla="*/ 251645 h 3835942"/>
                    <a:gd name="connsiteX66" fmla="*/ 1417556 w 4510936"/>
                    <a:gd name="connsiteY66" fmla="*/ 265294 h 3835942"/>
                    <a:gd name="connsiteX67" fmla="*/ 1421411 w 4510936"/>
                    <a:gd name="connsiteY67" fmla="*/ 266491 h 3835942"/>
                    <a:gd name="connsiteX68" fmla="*/ 1478933 w 4510936"/>
                    <a:gd name="connsiteY68" fmla="*/ 196773 h 3835942"/>
                    <a:gd name="connsiteX69" fmla="*/ 1953986 w 4510936"/>
                    <a:gd name="connsiteY69"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812800 w 4510936"/>
                    <a:gd name="connsiteY47" fmla="*/ 1843856 h 3835942"/>
                    <a:gd name="connsiteX48" fmla="*/ 1556657 w 4510936"/>
                    <a:gd name="connsiteY48" fmla="*/ 2852599 h 3835942"/>
                    <a:gd name="connsiteX49" fmla="*/ 1580115 w 4510936"/>
                    <a:gd name="connsiteY49" fmla="*/ 3729193 h 3835942"/>
                    <a:gd name="connsiteX50" fmla="*/ 1581642 w 4510936"/>
                    <a:gd name="connsiteY50" fmla="*/ 3835942 h 3835942"/>
                    <a:gd name="connsiteX51" fmla="*/ 1113971 w 4510936"/>
                    <a:gd name="connsiteY51" fmla="*/ 3835942 h 3835942"/>
                    <a:gd name="connsiteX52" fmla="*/ 836413 w 4510936"/>
                    <a:gd name="connsiteY52" fmla="*/ 3086585 h 3835942"/>
                    <a:gd name="connsiteX53" fmla="*/ 116170 w 4510936"/>
                    <a:gd name="connsiteY53" fmla="*/ 2308285 h 3835942"/>
                    <a:gd name="connsiteX54" fmla="*/ 118297 w 4510936"/>
                    <a:gd name="connsiteY54" fmla="*/ 2287181 h 3835942"/>
                    <a:gd name="connsiteX55" fmla="*/ 98842 w 4510936"/>
                    <a:gd name="connsiteY55" fmla="*/ 2263602 h 3835942"/>
                    <a:gd name="connsiteX56" fmla="*/ 0 w 4510936"/>
                    <a:gd name="connsiteY56" fmla="*/ 1940013 h 3835942"/>
                    <a:gd name="connsiteX57" fmla="*/ 98842 w 4510936"/>
                    <a:gd name="connsiteY57" fmla="*/ 1616424 h 3835942"/>
                    <a:gd name="connsiteX58" fmla="*/ 158494 w 4510936"/>
                    <a:gd name="connsiteY58" fmla="*/ 1544125 h 3835942"/>
                    <a:gd name="connsiteX59" fmla="*/ 138294 w 4510936"/>
                    <a:gd name="connsiteY59" fmla="*/ 1479051 h 3835942"/>
                    <a:gd name="connsiteX60" fmla="*/ 124645 w 4510936"/>
                    <a:gd name="connsiteY60" fmla="*/ 1343654 h 3835942"/>
                    <a:gd name="connsiteX61" fmla="*/ 534966 w 4510936"/>
                    <a:gd name="connsiteY61" fmla="*/ 724623 h 3835942"/>
                    <a:gd name="connsiteX62" fmla="*/ 655270 w 4510936"/>
                    <a:gd name="connsiteY62" fmla="*/ 687278 h 3835942"/>
                    <a:gd name="connsiteX63" fmla="*/ 663127 w 4510936"/>
                    <a:gd name="connsiteY63" fmla="*/ 661967 h 3835942"/>
                    <a:gd name="connsiteX64" fmla="*/ 1282159 w 4510936"/>
                    <a:gd name="connsiteY64" fmla="*/ 251645 h 3835942"/>
                    <a:gd name="connsiteX65" fmla="*/ 1417556 w 4510936"/>
                    <a:gd name="connsiteY65" fmla="*/ 265294 h 3835942"/>
                    <a:gd name="connsiteX66" fmla="*/ 1421411 w 4510936"/>
                    <a:gd name="connsiteY66" fmla="*/ 266491 h 3835942"/>
                    <a:gd name="connsiteX67" fmla="*/ 1478933 w 4510936"/>
                    <a:gd name="connsiteY67" fmla="*/ 196773 h 3835942"/>
                    <a:gd name="connsiteX68" fmla="*/ 1953986 w 4510936"/>
                    <a:gd name="connsiteY68"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542471 w 4510936"/>
                    <a:gd name="connsiteY46" fmla="*/ 1132656 h 3835942"/>
                    <a:gd name="connsiteX47" fmla="*/ 1556657 w 4510936"/>
                    <a:gd name="connsiteY47" fmla="*/ 2852599 h 3835942"/>
                    <a:gd name="connsiteX48" fmla="*/ 1580115 w 4510936"/>
                    <a:gd name="connsiteY48" fmla="*/ 3729193 h 3835942"/>
                    <a:gd name="connsiteX49" fmla="*/ 1581642 w 4510936"/>
                    <a:gd name="connsiteY49" fmla="*/ 3835942 h 3835942"/>
                    <a:gd name="connsiteX50" fmla="*/ 1113971 w 4510936"/>
                    <a:gd name="connsiteY50" fmla="*/ 3835942 h 3835942"/>
                    <a:gd name="connsiteX51" fmla="*/ 836413 w 4510936"/>
                    <a:gd name="connsiteY51" fmla="*/ 3086585 h 3835942"/>
                    <a:gd name="connsiteX52" fmla="*/ 116170 w 4510936"/>
                    <a:gd name="connsiteY52" fmla="*/ 2308285 h 3835942"/>
                    <a:gd name="connsiteX53" fmla="*/ 118297 w 4510936"/>
                    <a:gd name="connsiteY53" fmla="*/ 2287181 h 3835942"/>
                    <a:gd name="connsiteX54" fmla="*/ 98842 w 4510936"/>
                    <a:gd name="connsiteY54" fmla="*/ 2263602 h 3835942"/>
                    <a:gd name="connsiteX55" fmla="*/ 0 w 4510936"/>
                    <a:gd name="connsiteY55" fmla="*/ 1940013 h 3835942"/>
                    <a:gd name="connsiteX56" fmla="*/ 98842 w 4510936"/>
                    <a:gd name="connsiteY56" fmla="*/ 1616424 h 3835942"/>
                    <a:gd name="connsiteX57" fmla="*/ 158494 w 4510936"/>
                    <a:gd name="connsiteY57" fmla="*/ 1544125 h 3835942"/>
                    <a:gd name="connsiteX58" fmla="*/ 138294 w 4510936"/>
                    <a:gd name="connsiteY58" fmla="*/ 1479051 h 3835942"/>
                    <a:gd name="connsiteX59" fmla="*/ 124645 w 4510936"/>
                    <a:gd name="connsiteY59" fmla="*/ 1343654 h 3835942"/>
                    <a:gd name="connsiteX60" fmla="*/ 534966 w 4510936"/>
                    <a:gd name="connsiteY60" fmla="*/ 724623 h 3835942"/>
                    <a:gd name="connsiteX61" fmla="*/ 655270 w 4510936"/>
                    <a:gd name="connsiteY61" fmla="*/ 687278 h 3835942"/>
                    <a:gd name="connsiteX62" fmla="*/ 663127 w 4510936"/>
                    <a:gd name="connsiteY62" fmla="*/ 661967 h 3835942"/>
                    <a:gd name="connsiteX63" fmla="*/ 1282159 w 4510936"/>
                    <a:gd name="connsiteY63" fmla="*/ 251645 h 3835942"/>
                    <a:gd name="connsiteX64" fmla="*/ 1417556 w 4510936"/>
                    <a:gd name="connsiteY64" fmla="*/ 265294 h 3835942"/>
                    <a:gd name="connsiteX65" fmla="*/ 1421411 w 4510936"/>
                    <a:gd name="connsiteY65" fmla="*/ 266491 h 3835942"/>
                    <a:gd name="connsiteX66" fmla="*/ 1478933 w 4510936"/>
                    <a:gd name="connsiteY66" fmla="*/ 196773 h 3835942"/>
                    <a:gd name="connsiteX67" fmla="*/ 1953986 w 4510936"/>
                    <a:gd name="connsiteY67"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801914 w 4510936"/>
                    <a:gd name="connsiteY45" fmla="*/ 1571713 h 3835942"/>
                    <a:gd name="connsiteX46" fmla="*/ 1556657 w 4510936"/>
                    <a:gd name="connsiteY46" fmla="*/ 2852599 h 3835942"/>
                    <a:gd name="connsiteX47" fmla="*/ 1580115 w 4510936"/>
                    <a:gd name="connsiteY47" fmla="*/ 3729193 h 3835942"/>
                    <a:gd name="connsiteX48" fmla="*/ 1581642 w 4510936"/>
                    <a:gd name="connsiteY48" fmla="*/ 3835942 h 3835942"/>
                    <a:gd name="connsiteX49" fmla="*/ 1113971 w 4510936"/>
                    <a:gd name="connsiteY49" fmla="*/ 3835942 h 3835942"/>
                    <a:gd name="connsiteX50" fmla="*/ 836413 w 4510936"/>
                    <a:gd name="connsiteY50" fmla="*/ 3086585 h 3835942"/>
                    <a:gd name="connsiteX51" fmla="*/ 116170 w 4510936"/>
                    <a:gd name="connsiteY51" fmla="*/ 2308285 h 3835942"/>
                    <a:gd name="connsiteX52" fmla="*/ 118297 w 4510936"/>
                    <a:gd name="connsiteY52" fmla="*/ 2287181 h 3835942"/>
                    <a:gd name="connsiteX53" fmla="*/ 98842 w 4510936"/>
                    <a:gd name="connsiteY53" fmla="*/ 2263602 h 3835942"/>
                    <a:gd name="connsiteX54" fmla="*/ 0 w 4510936"/>
                    <a:gd name="connsiteY54" fmla="*/ 1940013 h 3835942"/>
                    <a:gd name="connsiteX55" fmla="*/ 98842 w 4510936"/>
                    <a:gd name="connsiteY55" fmla="*/ 1616424 h 3835942"/>
                    <a:gd name="connsiteX56" fmla="*/ 158494 w 4510936"/>
                    <a:gd name="connsiteY56" fmla="*/ 1544125 h 3835942"/>
                    <a:gd name="connsiteX57" fmla="*/ 138294 w 4510936"/>
                    <a:gd name="connsiteY57" fmla="*/ 1479051 h 3835942"/>
                    <a:gd name="connsiteX58" fmla="*/ 124645 w 4510936"/>
                    <a:gd name="connsiteY58" fmla="*/ 1343654 h 3835942"/>
                    <a:gd name="connsiteX59" fmla="*/ 534966 w 4510936"/>
                    <a:gd name="connsiteY59" fmla="*/ 724623 h 3835942"/>
                    <a:gd name="connsiteX60" fmla="*/ 655270 w 4510936"/>
                    <a:gd name="connsiteY60" fmla="*/ 687278 h 3835942"/>
                    <a:gd name="connsiteX61" fmla="*/ 663127 w 4510936"/>
                    <a:gd name="connsiteY61" fmla="*/ 661967 h 3835942"/>
                    <a:gd name="connsiteX62" fmla="*/ 1282159 w 4510936"/>
                    <a:gd name="connsiteY62" fmla="*/ 251645 h 3835942"/>
                    <a:gd name="connsiteX63" fmla="*/ 1417556 w 4510936"/>
                    <a:gd name="connsiteY63" fmla="*/ 265294 h 3835942"/>
                    <a:gd name="connsiteX64" fmla="*/ 1421411 w 4510936"/>
                    <a:gd name="connsiteY64" fmla="*/ 266491 h 3835942"/>
                    <a:gd name="connsiteX65" fmla="*/ 1478933 w 4510936"/>
                    <a:gd name="connsiteY65" fmla="*/ 196773 h 3835942"/>
                    <a:gd name="connsiteX66" fmla="*/ 1953986 w 4510936"/>
                    <a:gd name="connsiteY66"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248228 w 4510936"/>
                    <a:gd name="connsiteY44" fmla="*/ 994770 h 3835942"/>
                    <a:gd name="connsiteX45" fmla="*/ 1556657 w 4510936"/>
                    <a:gd name="connsiteY45" fmla="*/ 2852599 h 3835942"/>
                    <a:gd name="connsiteX46" fmla="*/ 1580115 w 4510936"/>
                    <a:gd name="connsiteY46" fmla="*/ 3729193 h 3835942"/>
                    <a:gd name="connsiteX47" fmla="*/ 1581642 w 4510936"/>
                    <a:gd name="connsiteY47" fmla="*/ 3835942 h 3835942"/>
                    <a:gd name="connsiteX48" fmla="*/ 1113971 w 4510936"/>
                    <a:gd name="connsiteY48" fmla="*/ 3835942 h 3835942"/>
                    <a:gd name="connsiteX49" fmla="*/ 836413 w 4510936"/>
                    <a:gd name="connsiteY49" fmla="*/ 3086585 h 3835942"/>
                    <a:gd name="connsiteX50" fmla="*/ 116170 w 4510936"/>
                    <a:gd name="connsiteY50" fmla="*/ 2308285 h 3835942"/>
                    <a:gd name="connsiteX51" fmla="*/ 118297 w 4510936"/>
                    <a:gd name="connsiteY51" fmla="*/ 2287181 h 3835942"/>
                    <a:gd name="connsiteX52" fmla="*/ 98842 w 4510936"/>
                    <a:gd name="connsiteY52" fmla="*/ 2263602 h 3835942"/>
                    <a:gd name="connsiteX53" fmla="*/ 0 w 4510936"/>
                    <a:gd name="connsiteY53" fmla="*/ 1940013 h 3835942"/>
                    <a:gd name="connsiteX54" fmla="*/ 98842 w 4510936"/>
                    <a:gd name="connsiteY54" fmla="*/ 1616424 h 3835942"/>
                    <a:gd name="connsiteX55" fmla="*/ 158494 w 4510936"/>
                    <a:gd name="connsiteY55" fmla="*/ 1544125 h 3835942"/>
                    <a:gd name="connsiteX56" fmla="*/ 138294 w 4510936"/>
                    <a:gd name="connsiteY56" fmla="*/ 1479051 h 3835942"/>
                    <a:gd name="connsiteX57" fmla="*/ 124645 w 4510936"/>
                    <a:gd name="connsiteY57" fmla="*/ 1343654 h 3835942"/>
                    <a:gd name="connsiteX58" fmla="*/ 534966 w 4510936"/>
                    <a:gd name="connsiteY58" fmla="*/ 724623 h 3835942"/>
                    <a:gd name="connsiteX59" fmla="*/ 655270 w 4510936"/>
                    <a:gd name="connsiteY59" fmla="*/ 687278 h 3835942"/>
                    <a:gd name="connsiteX60" fmla="*/ 663127 w 4510936"/>
                    <a:gd name="connsiteY60" fmla="*/ 661967 h 3835942"/>
                    <a:gd name="connsiteX61" fmla="*/ 1282159 w 4510936"/>
                    <a:gd name="connsiteY61" fmla="*/ 251645 h 3835942"/>
                    <a:gd name="connsiteX62" fmla="*/ 1417556 w 4510936"/>
                    <a:gd name="connsiteY62" fmla="*/ 265294 h 3835942"/>
                    <a:gd name="connsiteX63" fmla="*/ 1421411 w 4510936"/>
                    <a:gd name="connsiteY63" fmla="*/ 266491 h 3835942"/>
                    <a:gd name="connsiteX64" fmla="*/ 1478933 w 4510936"/>
                    <a:gd name="connsiteY64" fmla="*/ 196773 h 3835942"/>
                    <a:gd name="connsiteX65" fmla="*/ 1953986 w 4510936"/>
                    <a:gd name="connsiteY65"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010556 w 4510936"/>
                    <a:gd name="connsiteY43" fmla="*/ 677270 h 3835942"/>
                    <a:gd name="connsiteX44" fmla="*/ 1556657 w 4510936"/>
                    <a:gd name="connsiteY44" fmla="*/ 2852599 h 3835942"/>
                    <a:gd name="connsiteX45" fmla="*/ 1580115 w 4510936"/>
                    <a:gd name="connsiteY45" fmla="*/ 3729193 h 3835942"/>
                    <a:gd name="connsiteX46" fmla="*/ 1581642 w 4510936"/>
                    <a:gd name="connsiteY46" fmla="*/ 3835942 h 3835942"/>
                    <a:gd name="connsiteX47" fmla="*/ 1113971 w 4510936"/>
                    <a:gd name="connsiteY47" fmla="*/ 3835942 h 3835942"/>
                    <a:gd name="connsiteX48" fmla="*/ 836413 w 4510936"/>
                    <a:gd name="connsiteY48" fmla="*/ 3086585 h 3835942"/>
                    <a:gd name="connsiteX49" fmla="*/ 116170 w 4510936"/>
                    <a:gd name="connsiteY49" fmla="*/ 2308285 h 3835942"/>
                    <a:gd name="connsiteX50" fmla="*/ 118297 w 4510936"/>
                    <a:gd name="connsiteY50" fmla="*/ 2287181 h 3835942"/>
                    <a:gd name="connsiteX51" fmla="*/ 98842 w 4510936"/>
                    <a:gd name="connsiteY51" fmla="*/ 2263602 h 3835942"/>
                    <a:gd name="connsiteX52" fmla="*/ 0 w 4510936"/>
                    <a:gd name="connsiteY52" fmla="*/ 1940013 h 3835942"/>
                    <a:gd name="connsiteX53" fmla="*/ 98842 w 4510936"/>
                    <a:gd name="connsiteY53" fmla="*/ 1616424 h 3835942"/>
                    <a:gd name="connsiteX54" fmla="*/ 158494 w 4510936"/>
                    <a:gd name="connsiteY54" fmla="*/ 1544125 h 3835942"/>
                    <a:gd name="connsiteX55" fmla="*/ 138294 w 4510936"/>
                    <a:gd name="connsiteY55" fmla="*/ 1479051 h 3835942"/>
                    <a:gd name="connsiteX56" fmla="*/ 124645 w 4510936"/>
                    <a:gd name="connsiteY56" fmla="*/ 1343654 h 3835942"/>
                    <a:gd name="connsiteX57" fmla="*/ 534966 w 4510936"/>
                    <a:gd name="connsiteY57" fmla="*/ 724623 h 3835942"/>
                    <a:gd name="connsiteX58" fmla="*/ 655270 w 4510936"/>
                    <a:gd name="connsiteY58" fmla="*/ 687278 h 3835942"/>
                    <a:gd name="connsiteX59" fmla="*/ 663127 w 4510936"/>
                    <a:gd name="connsiteY59" fmla="*/ 661967 h 3835942"/>
                    <a:gd name="connsiteX60" fmla="*/ 1282159 w 4510936"/>
                    <a:gd name="connsiteY60" fmla="*/ 251645 h 3835942"/>
                    <a:gd name="connsiteX61" fmla="*/ 1417556 w 4510936"/>
                    <a:gd name="connsiteY61" fmla="*/ 265294 h 3835942"/>
                    <a:gd name="connsiteX62" fmla="*/ 1421411 w 4510936"/>
                    <a:gd name="connsiteY62" fmla="*/ 266491 h 3835942"/>
                    <a:gd name="connsiteX63" fmla="*/ 1478933 w 4510936"/>
                    <a:gd name="connsiteY63" fmla="*/ 196773 h 3835942"/>
                    <a:gd name="connsiteX64" fmla="*/ 1953986 w 4510936"/>
                    <a:gd name="connsiteY64"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721099 w 4510936"/>
                    <a:gd name="connsiteY32" fmla="*/ 2203084 h 3835942"/>
                    <a:gd name="connsiteX33" fmla="*/ 3599542 w 4510936"/>
                    <a:gd name="connsiteY33" fmla="*/ 1528170 h 3835942"/>
                    <a:gd name="connsiteX34" fmla="*/ 3900714 w 4510936"/>
                    <a:gd name="connsiteY34" fmla="*/ 1212485 h 3835942"/>
                    <a:gd name="connsiteX35" fmla="*/ 3358243 w 4510936"/>
                    <a:gd name="connsiteY35" fmla="*/ 1319527 h 3835942"/>
                    <a:gd name="connsiteX36" fmla="*/ 2895600 w 4510936"/>
                    <a:gd name="connsiteY36" fmla="*/ 1132656 h 3835942"/>
                    <a:gd name="connsiteX37" fmla="*/ 3218542 w 4510936"/>
                    <a:gd name="connsiteY37" fmla="*/ 617399 h 3835942"/>
                    <a:gd name="connsiteX38" fmla="*/ 2715985 w 4510936"/>
                    <a:gd name="connsiteY38" fmla="*/ 947598 h 3835942"/>
                    <a:gd name="connsiteX39" fmla="*/ 1948542 w 4510936"/>
                    <a:gd name="connsiteY39" fmla="*/ 925827 h 3835942"/>
                    <a:gd name="connsiteX40" fmla="*/ 2062843 w 4510936"/>
                    <a:gd name="connsiteY40" fmla="*/ 403313 h 3835942"/>
                    <a:gd name="connsiteX41" fmla="*/ 1816101 w 4510936"/>
                    <a:gd name="connsiteY41" fmla="*/ 780685 h 3835942"/>
                    <a:gd name="connsiteX42" fmla="*/ 1455057 w 4510936"/>
                    <a:gd name="connsiteY42" fmla="*/ 898614 h 3835942"/>
                    <a:gd name="connsiteX43" fmla="*/ 1556657 w 4510936"/>
                    <a:gd name="connsiteY43" fmla="*/ 2852599 h 3835942"/>
                    <a:gd name="connsiteX44" fmla="*/ 1580115 w 4510936"/>
                    <a:gd name="connsiteY44" fmla="*/ 3729193 h 3835942"/>
                    <a:gd name="connsiteX45" fmla="*/ 1581642 w 4510936"/>
                    <a:gd name="connsiteY45" fmla="*/ 3835942 h 3835942"/>
                    <a:gd name="connsiteX46" fmla="*/ 1113971 w 4510936"/>
                    <a:gd name="connsiteY46" fmla="*/ 3835942 h 3835942"/>
                    <a:gd name="connsiteX47" fmla="*/ 836413 w 4510936"/>
                    <a:gd name="connsiteY47" fmla="*/ 3086585 h 3835942"/>
                    <a:gd name="connsiteX48" fmla="*/ 116170 w 4510936"/>
                    <a:gd name="connsiteY48" fmla="*/ 2308285 h 3835942"/>
                    <a:gd name="connsiteX49" fmla="*/ 118297 w 4510936"/>
                    <a:gd name="connsiteY49" fmla="*/ 2287181 h 3835942"/>
                    <a:gd name="connsiteX50" fmla="*/ 98842 w 4510936"/>
                    <a:gd name="connsiteY50" fmla="*/ 2263602 h 3835942"/>
                    <a:gd name="connsiteX51" fmla="*/ 0 w 4510936"/>
                    <a:gd name="connsiteY51" fmla="*/ 1940013 h 3835942"/>
                    <a:gd name="connsiteX52" fmla="*/ 98842 w 4510936"/>
                    <a:gd name="connsiteY52" fmla="*/ 1616424 h 3835942"/>
                    <a:gd name="connsiteX53" fmla="*/ 158494 w 4510936"/>
                    <a:gd name="connsiteY53" fmla="*/ 1544125 h 3835942"/>
                    <a:gd name="connsiteX54" fmla="*/ 138294 w 4510936"/>
                    <a:gd name="connsiteY54" fmla="*/ 1479051 h 3835942"/>
                    <a:gd name="connsiteX55" fmla="*/ 124645 w 4510936"/>
                    <a:gd name="connsiteY55" fmla="*/ 1343654 h 3835942"/>
                    <a:gd name="connsiteX56" fmla="*/ 534966 w 4510936"/>
                    <a:gd name="connsiteY56" fmla="*/ 724623 h 3835942"/>
                    <a:gd name="connsiteX57" fmla="*/ 655270 w 4510936"/>
                    <a:gd name="connsiteY57" fmla="*/ 687278 h 3835942"/>
                    <a:gd name="connsiteX58" fmla="*/ 663127 w 4510936"/>
                    <a:gd name="connsiteY58" fmla="*/ 661967 h 3835942"/>
                    <a:gd name="connsiteX59" fmla="*/ 1282159 w 4510936"/>
                    <a:gd name="connsiteY59" fmla="*/ 251645 h 3835942"/>
                    <a:gd name="connsiteX60" fmla="*/ 1417556 w 4510936"/>
                    <a:gd name="connsiteY60" fmla="*/ 265294 h 3835942"/>
                    <a:gd name="connsiteX61" fmla="*/ 1421411 w 4510936"/>
                    <a:gd name="connsiteY61" fmla="*/ 266491 h 3835942"/>
                    <a:gd name="connsiteX62" fmla="*/ 1478933 w 4510936"/>
                    <a:gd name="connsiteY62" fmla="*/ 196773 h 3835942"/>
                    <a:gd name="connsiteX63" fmla="*/ 1953986 w 4510936"/>
                    <a:gd name="connsiteY63"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458028 w 4510936"/>
                    <a:gd name="connsiteY31" fmla="*/ 1742256 h 3835942"/>
                    <a:gd name="connsiteX32" fmla="*/ 3599542 w 4510936"/>
                    <a:gd name="connsiteY32" fmla="*/ 1528170 h 3835942"/>
                    <a:gd name="connsiteX33" fmla="*/ 3900714 w 4510936"/>
                    <a:gd name="connsiteY33" fmla="*/ 1212485 h 3835942"/>
                    <a:gd name="connsiteX34" fmla="*/ 3358243 w 4510936"/>
                    <a:gd name="connsiteY34" fmla="*/ 1319527 h 3835942"/>
                    <a:gd name="connsiteX35" fmla="*/ 2895600 w 4510936"/>
                    <a:gd name="connsiteY35" fmla="*/ 1132656 h 3835942"/>
                    <a:gd name="connsiteX36" fmla="*/ 3218542 w 4510936"/>
                    <a:gd name="connsiteY36" fmla="*/ 617399 h 3835942"/>
                    <a:gd name="connsiteX37" fmla="*/ 2715985 w 4510936"/>
                    <a:gd name="connsiteY37" fmla="*/ 947598 h 3835942"/>
                    <a:gd name="connsiteX38" fmla="*/ 1948542 w 4510936"/>
                    <a:gd name="connsiteY38" fmla="*/ 925827 h 3835942"/>
                    <a:gd name="connsiteX39" fmla="*/ 2062843 w 4510936"/>
                    <a:gd name="connsiteY39" fmla="*/ 403313 h 3835942"/>
                    <a:gd name="connsiteX40" fmla="*/ 1816101 w 4510936"/>
                    <a:gd name="connsiteY40" fmla="*/ 780685 h 3835942"/>
                    <a:gd name="connsiteX41" fmla="*/ 1455057 w 4510936"/>
                    <a:gd name="connsiteY41" fmla="*/ 898614 h 3835942"/>
                    <a:gd name="connsiteX42" fmla="*/ 1556657 w 4510936"/>
                    <a:gd name="connsiteY42" fmla="*/ 2852599 h 3835942"/>
                    <a:gd name="connsiteX43" fmla="*/ 1580115 w 4510936"/>
                    <a:gd name="connsiteY43" fmla="*/ 3729193 h 3835942"/>
                    <a:gd name="connsiteX44" fmla="*/ 1581642 w 4510936"/>
                    <a:gd name="connsiteY44" fmla="*/ 3835942 h 3835942"/>
                    <a:gd name="connsiteX45" fmla="*/ 1113971 w 4510936"/>
                    <a:gd name="connsiteY45" fmla="*/ 3835942 h 3835942"/>
                    <a:gd name="connsiteX46" fmla="*/ 836413 w 4510936"/>
                    <a:gd name="connsiteY46" fmla="*/ 3086585 h 3835942"/>
                    <a:gd name="connsiteX47" fmla="*/ 116170 w 4510936"/>
                    <a:gd name="connsiteY47" fmla="*/ 2308285 h 3835942"/>
                    <a:gd name="connsiteX48" fmla="*/ 118297 w 4510936"/>
                    <a:gd name="connsiteY48" fmla="*/ 2287181 h 3835942"/>
                    <a:gd name="connsiteX49" fmla="*/ 98842 w 4510936"/>
                    <a:gd name="connsiteY49" fmla="*/ 2263602 h 3835942"/>
                    <a:gd name="connsiteX50" fmla="*/ 0 w 4510936"/>
                    <a:gd name="connsiteY50" fmla="*/ 1940013 h 3835942"/>
                    <a:gd name="connsiteX51" fmla="*/ 98842 w 4510936"/>
                    <a:gd name="connsiteY51" fmla="*/ 1616424 h 3835942"/>
                    <a:gd name="connsiteX52" fmla="*/ 158494 w 4510936"/>
                    <a:gd name="connsiteY52" fmla="*/ 1544125 h 3835942"/>
                    <a:gd name="connsiteX53" fmla="*/ 138294 w 4510936"/>
                    <a:gd name="connsiteY53" fmla="*/ 1479051 h 3835942"/>
                    <a:gd name="connsiteX54" fmla="*/ 124645 w 4510936"/>
                    <a:gd name="connsiteY54" fmla="*/ 1343654 h 3835942"/>
                    <a:gd name="connsiteX55" fmla="*/ 534966 w 4510936"/>
                    <a:gd name="connsiteY55" fmla="*/ 724623 h 3835942"/>
                    <a:gd name="connsiteX56" fmla="*/ 655270 w 4510936"/>
                    <a:gd name="connsiteY56" fmla="*/ 687278 h 3835942"/>
                    <a:gd name="connsiteX57" fmla="*/ 663127 w 4510936"/>
                    <a:gd name="connsiteY57" fmla="*/ 661967 h 3835942"/>
                    <a:gd name="connsiteX58" fmla="*/ 1282159 w 4510936"/>
                    <a:gd name="connsiteY58" fmla="*/ 251645 h 3835942"/>
                    <a:gd name="connsiteX59" fmla="*/ 1417556 w 4510936"/>
                    <a:gd name="connsiteY59" fmla="*/ 265294 h 3835942"/>
                    <a:gd name="connsiteX60" fmla="*/ 1421411 w 4510936"/>
                    <a:gd name="connsiteY60" fmla="*/ 266491 h 3835942"/>
                    <a:gd name="connsiteX61" fmla="*/ 1478933 w 4510936"/>
                    <a:gd name="connsiteY61" fmla="*/ 196773 h 3835942"/>
                    <a:gd name="connsiteX62" fmla="*/ 1953986 w 4510936"/>
                    <a:gd name="connsiteY62"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599542 w 4510936"/>
                    <a:gd name="connsiteY31" fmla="*/ 1528170 h 3835942"/>
                    <a:gd name="connsiteX32" fmla="*/ 3900714 w 4510936"/>
                    <a:gd name="connsiteY32" fmla="*/ 1212485 h 3835942"/>
                    <a:gd name="connsiteX33" fmla="*/ 3358243 w 4510936"/>
                    <a:gd name="connsiteY33" fmla="*/ 1319527 h 3835942"/>
                    <a:gd name="connsiteX34" fmla="*/ 2895600 w 4510936"/>
                    <a:gd name="connsiteY34" fmla="*/ 1132656 h 3835942"/>
                    <a:gd name="connsiteX35" fmla="*/ 3218542 w 4510936"/>
                    <a:gd name="connsiteY35" fmla="*/ 617399 h 3835942"/>
                    <a:gd name="connsiteX36" fmla="*/ 2715985 w 4510936"/>
                    <a:gd name="connsiteY36" fmla="*/ 947598 h 3835942"/>
                    <a:gd name="connsiteX37" fmla="*/ 1948542 w 4510936"/>
                    <a:gd name="connsiteY37" fmla="*/ 925827 h 3835942"/>
                    <a:gd name="connsiteX38" fmla="*/ 2062843 w 4510936"/>
                    <a:gd name="connsiteY38" fmla="*/ 403313 h 3835942"/>
                    <a:gd name="connsiteX39" fmla="*/ 1816101 w 4510936"/>
                    <a:gd name="connsiteY39" fmla="*/ 780685 h 3835942"/>
                    <a:gd name="connsiteX40" fmla="*/ 1455057 w 4510936"/>
                    <a:gd name="connsiteY40" fmla="*/ 898614 h 3835942"/>
                    <a:gd name="connsiteX41" fmla="*/ 1556657 w 4510936"/>
                    <a:gd name="connsiteY41" fmla="*/ 2852599 h 3835942"/>
                    <a:gd name="connsiteX42" fmla="*/ 1580115 w 4510936"/>
                    <a:gd name="connsiteY42" fmla="*/ 3729193 h 3835942"/>
                    <a:gd name="connsiteX43" fmla="*/ 1581642 w 4510936"/>
                    <a:gd name="connsiteY43" fmla="*/ 3835942 h 3835942"/>
                    <a:gd name="connsiteX44" fmla="*/ 1113971 w 4510936"/>
                    <a:gd name="connsiteY44" fmla="*/ 3835942 h 3835942"/>
                    <a:gd name="connsiteX45" fmla="*/ 836413 w 4510936"/>
                    <a:gd name="connsiteY45" fmla="*/ 3086585 h 3835942"/>
                    <a:gd name="connsiteX46" fmla="*/ 116170 w 4510936"/>
                    <a:gd name="connsiteY46" fmla="*/ 2308285 h 3835942"/>
                    <a:gd name="connsiteX47" fmla="*/ 118297 w 4510936"/>
                    <a:gd name="connsiteY47" fmla="*/ 2287181 h 3835942"/>
                    <a:gd name="connsiteX48" fmla="*/ 98842 w 4510936"/>
                    <a:gd name="connsiteY48" fmla="*/ 2263602 h 3835942"/>
                    <a:gd name="connsiteX49" fmla="*/ 0 w 4510936"/>
                    <a:gd name="connsiteY49" fmla="*/ 1940013 h 3835942"/>
                    <a:gd name="connsiteX50" fmla="*/ 98842 w 4510936"/>
                    <a:gd name="connsiteY50" fmla="*/ 1616424 h 3835942"/>
                    <a:gd name="connsiteX51" fmla="*/ 158494 w 4510936"/>
                    <a:gd name="connsiteY51" fmla="*/ 1544125 h 3835942"/>
                    <a:gd name="connsiteX52" fmla="*/ 138294 w 4510936"/>
                    <a:gd name="connsiteY52" fmla="*/ 1479051 h 3835942"/>
                    <a:gd name="connsiteX53" fmla="*/ 124645 w 4510936"/>
                    <a:gd name="connsiteY53" fmla="*/ 1343654 h 3835942"/>
                    <a:gd name="connsiteX54" fmla="*/ 534966 w 4510936"/>
                    <a:gd name="connsiteY54" fmla="*/ 724623 h 3835942"/>
                    <a:gd name="connsiteX55" fmla="*/ 655270 w 4510936"/>
                    <a:gd name="connsiteY55" fmla="*/ 687278 h 3835942"/>
                    <a:gd name="connsiteX56" fmla="*/ 663127 w 4510936"/>
                    <a:gd name="connsiteY56" fmla="*/ 661967 h 3835942"/>
                    <a:gd name="connsiteX57" fmla="*/ 1282159 w 4510936"/>
                    <a:gd name="connsiteY57" fmla="*/ 251645 h 3835942"/>
                    <a:gd name="connsiteX58" fmla="*/ 1417556 w 4510936"/>
                    <a:gd name="connsiteY58" fmla="*/ 265294 h 3835942"/>
                    <a:gd name="connsiteX59" fmla="*/ 1421411 w 4510936"/>
                    <a:gd name="connsiteY59" fmla="*/ 266491 h 3835942"/>
                    <a:gd name="connsiteX60" fmla="*/ 1478933 w 4510936"/>
                    <a:gd name="connsiteY60" fmla="*/ 196773 h 3835942"/>
                    <a:gd name="connsiteX61" fmla="*/ 1953986 w 4510936"/>
                    <a:gd name="connsiteY6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900714 w 4510936"/>
                    <a:gd name="connsiteY31" fmla="*/ 1212485 h 3835942"/>
                    <a:gd name="connsiteX32" fmla="*/ 3358243 w 4510936"/>
                    <a:gd name="connsiteY32" fmla="*/ 1319527 h 3835942"/>
                    <a:gd name="connsiteX33" fmla="*/ 2895600 w 4510936"/>
                    <a:gd name="connsiteY33" fmla="*/ 1132656 h 3835942"/>
                    <a:gd name="connsiteX34" fmla="*/ 3218542 w 4510936"/>
                    <a:gd name="connsiteY34" fmla="*/ 617399 h 3835942"/>
                    <a:gd name="connsiteX35" fmla="*/ 2715985 w 4510936"/>
                    <a:gd name="connsiteY35" fmla="*/ 947598 h 3835942"/>
                    <a:gd name="connsiteX36" fmla="*/ 1948542 w 4510936"/>
                    <a:gd name="connsiteY36" fmla="*/ 925827 h 3835942"/>
                    <a:gd name="connsiteX37" fmla="*/ 2062843 w 4510936"/>
                    <a:gd name="connsiteY37" fmla="*/ 403313 h 3835942"/>
                    <a:gd name="connsiteX38" fmla="*/ 1816101 w 4510936"/>
                    <a:gd name="connsiteY38" fmla="*/ 780685 h 3835942"/>
                    <a:gd name="connsiteX39" fmla="*/ 1455057 w 4510936"/>
                    <a:gd name="connsiteY39" fmla="*/ 898614 h 3835942"/>
                    <a:gd name="connsiteX40" fmla="*/ 1556657 w 4510936"/>
                    <a:gd name="connsiteY40" fmla="*/ 2852599 h 3835942"/>
                    <a:gd name="connsiteX41" fmla="*/ 1580115 w 4510936"/>
                    <a:gd name="connsiteY41" fmla="*/ 3729193 h 3835942"/>
                    <a:gd name="connsiteX42" fmla="*/ 1581642 w 4510936"/>
                    <a:gd name="connsiteY42" fmla="*/ 3835942 h 3835942"/>
                    <a:gd name="connsiteX43" fmla="*/ 1113971 w 4510936"/>
                    <a:gd name="connsiteY43" fmla="*/ 3835942 h 3835942"/>
                    <a:gd name="connsiteX44" fmla="*/ 836413 w 4510936"/>
                    <a:gd name="connsiteY44" fmla="*/ 3086585 h 3835942"/>
                    <a:gd name="connsiteX45" fmla="*/ 116170 w 4510936"/>
                    <a:gd name="connsiteY45" fmla="*/ 2308285 h 3835942"/>
                    <a:gd name="connsiteX46" fmla="*/ 118297 w 4510936"/>
                    <a:gd name="connsiteY46" fmla="*/ 2287181 h 3835942"/>
                    <a:gd name="connsiteX47" fmla="*/ 98842 w 4510936"/>
                    <a:gd name="connsiteY47" fmla="*/ 2263602 h 3835942"/>
                    <a:gd name="connsiteX48" fmla="*/ 0 w 4510936"/>
                    <a:gd name="connsiteY48" fmla="*/ 1940013 h 3835942"/>
                    <a:gd name="connsiteX49" fmla="*/ 98842 w 4510936"/>
                    <a:gd name="connsiteY49" fmla="*/ 1616424 h 3835942"/>
                    <a:gd name="connsiteX50" fmla="*/ 158494 w 4510936"/>
                    <a:gd name="connsiteY50" fmla="*/ 1544125 h 3835942"/>
                    <a:gd name="connsiteX51" fmla="*/ 138294 w 4510936"/>
                    <a:gd name="connsiteY51" fmla="*/ 1479051 h 3835942"/>
                    <a:gd name="connsiteX52" fmla="*/ 124645 w 4510936"/>
                    <a:gd name="connsiteY52" fmla="*/ 1343654 h 3835942"/>
                    <a:gd name="connsiteX53" fmla="*/ 534966 w 4510936"/>
                    <a:gd name="connsiteY53" fmla="*/ 724623 h 3835942"/>
                    <a:gd name="connsiteX54" fmla="*/ 655270 w 4510936"/>
                    <a:gd name="connsiteY54" fmla="*/ 687278 h 3835942"/>
                    <a:gd name="connsiteX55" fmla="*/ 663127 w 4510936"/>
                    <a:gd name="connsiteY55" fmla="*/ 661967 h 3835942"/>
                    <a:gd name="connsiteX56" fmla="*/ 1282159 w 4510936"/>
                    <a:gd name="connsiteY56" fmla="*/ 251645 h 3835942"/>
                    <a:gd name="connsiteX57" fmla="*/ 1417556 w 4510936"/>
                    <a:gd name="connsiteY57" fmla="*/ 265294 h 3835942"/>
                    <a:gd name="connsiteX58" fmla="*/ 1421411 w 4510936"/>
                    <a:gd name="connsiteY58" fmla="*/ 266491 h 3835942"/>
                    <a:gd name="connsiteX59" fmla="*/ 1478933 w 4510936"/>
                    <a:gd name="connsiteY59" fmla="*/ 196773 h 3835942"/>
                    <a:gd name="connsiteX60" fmla="*/ 1953986 w 4510936"/>
                    <a:gd name="connsiteY60"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358243 w 4510936"/>
                    <a:gd name="connsiteY31" fmla="*/ 1319527 h 3835942"/>
                    <a:gd name="connsiteX32" fmla="*/ 2895600 w 4510936"/>
                    <a:gd name="connsiteY32" fmla="*/ 1132656 h 3835942"/>
                    <a:gd name="connsiteX33" fmla="*/ 3218542 w 4510936"/>
                    <a:gd name="connsiteY33" fmla="*/ 617399 h 3835942"/>
                    <a:gd name="connsiteX34" fmla="*/ 2715985 w 4510936"/>
                    <a:gd name="connsiteY34" fmla="*/ 947598 h 3835942"/>
                    <a:gd name="connsiteX35" fmla="*/ 1948542 w 4510936"/>
                    <a:gd name="connsiteY35" fmla="*/ 925827 h 3835942"/>
                    <a:gd name="connsiteX36" fmla="*/ 2062843 w 4510936"/>
                    <a:gd name="connsiteY36" fmla="*/ 403313 h 3835942"/>
                    <a:gd name="connsiteX37" fmla="*/ 1816101 w 4510936"/>
                    <a:gd name="connsiteY37" fmla="*/ 780685 h 3835942"/>
                    <a:gd name="connsiteX38" fmla="*/ 1455057 w 4510936"/>
                    <a:gd name="connsiteY38" fmla="*/ 898614 h 3835942"/>
                    <a:gd name="connsiteX39" fmla="*/ 1556657 w 4510936"/>
                    <a:gd name="connsiteY39" fmla="*/ 2852599 h 3835942"/>
                    <a:gd name="connsiteX40" fmla="*/ 1580115 w 4510936"/>
                    <a:gd name="connsiteY40" fmla="*/ 3729193 h 3835942"/>
                    <a:gd name="connsiteX41" fmla="*/ 1581642 w 4510936"/>
                    <a:gd name="connsiteY41" fmla="*/ 3835942 h 3835942"/>
                    <a:gd name="connsiteX42" fmla="*/ 1113971 w 4510936"/>
                    <a:gd name="connsiteY42" fmla="*/ 3835942 h 3835942"/>
                    <a:gd name="connsiteX43" fmla="*/ 836413 w 4510936"/>
                    <a:gd name="connsiteY43" fmla="*/ 3086585 h 3835942"/>
                    <a:gd name="connsiteX44" fmla="*/ 116170 w 4510936"/>
                    <a:gd name="connsiteY44" fmla="*/ 2308285 h 3835942"/>
                    <a:gd name="connsiteX45" fmla="*/ 118297 w 4510936"/>
                    <a:gd name="connsiteY45" fmla="*/ 2287181 h 3835942"/>
                    <a:gd name="connsiteX46" fmla="*/ 98842 w 4510936"/>
                    <a:gd name="connsiteY46" fmla="*/ 2263602 h 3835942"/>
                    <a:gd name="connsiteX47" fmla="*/ 0 w 4510936"/>
                    <a:gd name="connsiteY47" fmla="*/ 1940013 h 3835942"/>
                    <a:gd name="connsiteX48" fmla="*/ 98842 w 4510936"/>
                    <a:gd name="connsiteY48" fmla="*/ 1616424 h 3835942"/>
                    <a:gd name="connsiteX49" fmla="*/ 158494 w 4510936"/>
                    <a:gd name="connsiteY49" fmla="*/ 1544125 h 3835942"/>
                    <a:gd name="connsiteX50" fmla="*/ 138294 w 4510936"/>
                    <a:gd name="connsiteY50" fmla="*/ 1479051 h 3835942"/>
                    <a:gd name="connsiteX51" fmla="*/ 124645 w 4510936"/>
                    <a:gd name="connsiteY51" fmla="*/ 1343654 h 3835942"/>
                    <a:gd name="connsiteX52" fmla="*/ 534966 w 4510936"/>
                    <a:gd name="connsiteY52" fmla="*/ 724623 h 3835942"/>
                    <a:gd name="connsiteX53" fmla="*/ 655270 w 4510936"/>
                    <a:gd name="connsiteY53" fmla="*/ 687278 h 3835942"/>
                    <a:gd name="connsiteX54" fmla="*/ 663127 w 4510936"/>
                    <a:gd name="connsiteY54" fmla="*/ 661967 h 3835942"/>
                    <a:gd name="connsiteX55" fmla="*/ 1282159 w 4510936"/>
                    <a:gd name="connsiteY55" fmla="*/ 251645 h 3835942"/>
                    <a:gd name="connsiteX56" fmla="*/ 1417556 w 4510936"/>
                    <a:gd name="connsiteY56" fmla="*/ 265294 h 3835942"/>
                    <a:gd name="connsiteX57" fmla="*/ 1421411 w 4510936"/>
                    <a:gd name="connsiteY57" fmla="*/ 266491 h 3835942"/>
                    <a:gd name="connsiteX58" fmla="*/ 1478933 w 4510936"/>
                    <a:gd name="connsiteY58" fmla="*/ 196773 h 3835942"/>
                    <a:gd name="connsiteX59" fmla="*/ 1953986 w 4510936"/>
                    <a:gd name="connsiteY59"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2895600 w 4510936"/>
                    <a:gd name="connsiteY31" fmla="*/ 1132656 h 3835942"/>
                    <a:gd name="connsiteX32" fmla="*/ 3218542 w 4510936"/>
                    <a:gd name="connsiteY32" fmla="*/ 617399 h 3835942"/>
                    <a:gd name="connsiteX33" fmla="*/ 2715985 w 4510936"/>
                    <a:gd name="connsiteY33" fmla="*/ 947598 h 3835942"/>
                    <a:gd name="connsiteX34" fmla="*/ 1948542 w 4510936"/>
                    <a:gd name="connsiteY34" fmla="*/ 925827 h 3835942"/>
                    <a:gd name="connsiteX35" fmla="*/ 2062843 w 4510936"/>
                    <a:gd name="connsiteY35" fmla="*/ 403313 h 3835942"/>
                    <a:gd name="connsiteX36" fmla="*/ 1816101 w 4510936"/>
                    <a:gd name="connsiteY36" fmla="*/ 780685 h 3835942"/>
                    <a:gd name="connsiteX37" fmla="*/ 1455057 w 4510936"/>
                    <a:gd name="connsiteY37" fmla="*/ 898614 h 3835942"/>
                    <a:gd name="connsiteX38" fmla="*/ 1556657 w 4510936"/>
                    <a:gd name="connsiteY38" fmla="*/ 2852599 h 3835942"/>
                    <a:gd name="connsiteX39" fmla="*/ 1580115 w 4510936"/>
                    <a:gd name="connsiteY39" fmla="*/ 3729193 h 3835942"/>
                    <a:gd name="connsiteX40" fmla="*/ 1581642 w 4510936"/>
                    <a:gd name="connsiteY40" fmla="*/ 3835942 h 3835942"/>
                    <a:gd name="connsiteX41" fmla="*/ 1113971 w 4510936"/>
                    <a:gd name="connsiteY41" fmla="*/ 3835942 h 3835942"/>
                    <a:gd name="connsiteX42" fmla="*/ 836413 w 4510936"/>
                    <a:gd name="connsiteY42" fmla="*/ 3086585 h 3835942"/>
                    <a:gd name="connsiteX43" fmla="*/ 116170 w 4510936"/>
                    <a:gd name="connsiteY43" fmla="*/ 2308285 h 3835942"/>
                    <a:gd name="connsiteX44" fmla="*/ 118297 w 4510936"/>
                    <a:gd name="connsiteY44" fmla="*/ 2287181 h 3835942"/>
                    <a:gd name="connsiteX45" fmla="*/ 98842 w 4510936"/>
                    <a:gd name="connsiteY45" fmla="*/ 2263602 h 3835942"/>
                    <a:gd name="connsiteX46" fmla="*/ 0 w 4510936"/>
                    <a:gd name="connsiteY46" fmla="*/ 1940013 h 3835942"/>
                    <a:gd name="connsiteX47" fmla="*/ 98842 w 4510936"/>
                    <a:gd name="connsiteY47" fmla="*/ 1616424 h 3835942"/>
                    <a:gd name="connsiteX48" fmla="*/ 158494 w 4510936"/>
                    <a:gd name="connsiteY48" fmla="*/ 1544125 h 3835942"/>
                    <a:gd name="connsiteX49" fmla="*/ 138294 w 4510936"/>
                    <a:gd name="connsiteY49" fmla="*/ 1479051 h 3835942"/>
                    <a:gd name="connsiteX50" fmla="*/ 124645 w 4510936"/>
                    <a:gd name="connsiteY50" fmla="*/ 1343654 h 3835942"/>
                    <a:gd name="connsiteX51" fmla="*/ 534966 w 4510936"/>
                    <a:gd name="connsiteY51" fmla="*/ 724623 h 3835942"/>
                    <a:gd name="connsiteX52" fmla="*/ 655270 w 4510936"/>
                    <a:gd name="connsiteY52" fmla="*/ 687278 h 3835942"/>
                    <a:gd name="connsiteX53" fmla="*/ 663127 w 4510936"/>
                    <a:gd name="connsiteY53" fmla="*/ 661967 h 3835942"/>
                    <a:gd name="connsiteX54" fmla="*/ 1282159 w 4510936"/>
                    <a:gd name="connsiteY54" fmla="*/ 251645 h 3835942"/>
                    <a:gd name="connsiteX55" fmla="*/ 1417556 w 4510936"/>
                    <a:gd name="connsiteY55" fmla="*/ 265294 h 3835942"/>
                    <a:gd name="connsiteX56" fmla="*/ 1421411 w 4510936"/>
                    <a:gd name="connsiteY56" fmla="*/ 266491 h 3835942"/>
                    <a:gd name="connsiteX57" fmla="*/ 1478933 w 4510936"/>
                    <a:gd name="connsiteY57" fmla="*/ 196773 h 3835942"/>
                    <a:gd name="connsiteX58" fmla="*/ 1953986 w 4510936"/>
                    <a:gd name="connsiteY58"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238828 w 4510936"/>
                    <a:gd name="connsiteY27" fmla="*/ 1651542 h 3835942"/>
                    <a:gd name="connsiteX28" fmla="*/ 2188028 w 4510936"/>
                    <a:gd name="connsiteY28" fmla="*/ 1194342 h 3835942"/>
                    <a:gd name="connsiteX29" fmla="*/ 2623457 w 4510936"/>
                    <a:gd name="connsiteY29" fmla="*/ 1212485 h 3835942"/>
                    <a:gd name="connsiteX30" fmla="*/ 3131457 w 4510936"/>
                    <a:gd name="connsiteY30" fmla="*/ 1528170 h 3835942"/>
                    <a:gd name="connsiteX31" fmla="*/ 3218542 w 4510936"/>
                    <a:gd name="connsiteY31" fmla="*/ 617399 h 3835942"/>
                    <a:gd name="connsiteX32" fmla="*/ 2715985 w 4510936"/>
                    <a:gd name="connsiteY32" fmla="*/ 947598 h 3835942"/>
                    <a:gd name="connsiteX33" fmla="*/ 1948542 w 4510936"/>
                    <a:gd name="connsiteY33" fmla="*/ 925827 h 3835942"/>
                    <a:gd name="connsiteX34" fmla="*/ 2062843 w 4510936"/>
                    <a:gd name="connsiteY34" fmla="*/ 403313 h 3835942"/>
                    <a:gd name="connsiteX35" fmla="*/ 1816101 w 4510936"/>
                    <a:gd name="connsiteY35" fmla="*/ 780685 h 3835942"/>
                    <a:gd name="connsiteX36" fmla="*/ 1455057 w 4510936"/>
                    <a:gd name="connsiteY36" fmla="*/ 898614 h 3835942"/>
                    <a:gd name="connsiteX37" fmla="*/ 1556657 w 4510936"/>
                    <a:gd name="connsiteY37" fmla="*/ 2852599 h 3835942"/>
                    <a:gd name="connsiteX38" fmla="*/ 1580115 w 4510936"/>
                    <a:gd name="connsiteY38" fmla="*/ 3729193 h 3835942"/>
                    <a:gd name="connsiteX39" fmla="*/ 1581642 w 4510936"/>
                    <a:gd name="connsiteY39" fmla="*/ 3835942 h 3835942"/>
                    <a:gd name="connsiteX40" fmla="*/ 1113971 w 4510936"/>
                    <a:gd name="connsiteY40" fmla="*/ 3835942 h 3835942"/>
                    <a:gd name="connsiteX41" fmla="*/ 836413 w 4510936"/>
                    <a:gd name="connsiteY41" fmla="*/ 3086585 h 3835942"/>
                    <a:gd name="connsiteX42" fmla="*/ 116170 w 4510936"/>
                    <a:gd name="connsiteY42" fmla="*/ 2308285 h 3835942"/>
                    <a:gd name="connsiteX43" fmla="*/ 118297 w 4510936"/>
                    <a:gd name="connsiteY43" fmla="*/ 2287181 h 3835942"/>
                    <a:gd name="connsiteX44" fmla="*/ 98842 w 4510936"/>
                    <a:gd name="connsiteY44" fmla="*/ 2263602 h 3835942"/>
                    <a:gd name="connsiteX45" fmla="*/ 0 w 4510936"/>
                    <a:gd name="connsiteY45" fmla="*/ 1940013 h 3835942"/>
                    <a:gd name="connsiteX46" fmla="*/ 98842 w 4510936"/>
                    <a:gd name="connsiteY46" fmla="*/ 1616424 h 3835942"/>
                    <a:gd name="connsiteX47" fmla="*/ 158494 w 4510936"/>
                    <a:gd name="connsiteY47" fmla="*/ 1544125 h 3835942"/>
                    <a:gd name="connsiteX48" fmla="*/ 138294 w 4510936"/>
                    <a:gd name="connsiteY48" fmla="*/ 1479051 h 3835942"/>
                    <a:gd name="connsiteX49" fmla="*/ 124645 w 4510936"/>
                    <a:gd name="connsiteY49" fmla="*/ 1343654 h 3835942"/>
                    <a:gd name="connsiteX50" fmla="*/ 534966 w 4510936"/>
                    <a:gd name="connsiteY50" fmla="*/ 724623 h 3835942"/>
                    <a:gd name="connsiteX51" fmla="*/ 655270 w 4510936"/>
                    <a:gd name="connsiteY51" fmla="*/ 687278 h 3835942"/>
                    <a:gd name="connsiteX52" fmla="*/ 663127 w 4510936"/>
                    <a:gd name="connsiteY52" fmla="*/ 661967 h 3835942"/>
                    <a:gd name="connsiteX53" fmla="*/ 1282159 w 4510936"/>
                    <a:gd name="connsiteY53" fmla="*/ 251645 h 3835942"/>
                    <a:gd name="connsiteX54" fmla="*/ 1417556 w 4510936"/>
                    <a:gd name="connsiteY54" fmla="*/ 265294 h 3835942"/>
                    <a:gd name="connsiteX55" fmla="*/ 1421411 w 4510936"/>
                    <a:gd name="connsiteY55" fmla="*/ 266491 h 3835942"/>
                    <a:gd name="connsiteX56" fmla="*/ 1478933 w 4510936"/>
                    <a:gd name="connsiteY56" fmla="*/ 196773 h 3835942"/>
                    <a:gd name="connsiteX57" fmla="*/ 1953986 w 4510936"/>
                    <a:gd name="connsiteY57"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188028 w 4510936"/>
                    <a:gd name="connsiteY27" fmla="*/ 1194342 h 3835942"/>
                    <a:gd name="connsiteX28" fmla="*/ 2623457 w 4510936"/>
                    <a:gd name="connsiteY28" fmla="*/ 1212485 h 3835942"/>
                    <a:gd name="connsiteX29" fmla="*/ 3131457 w 4510936"/>
                    <a:gd name="connsiteY29" fmla="*/ 1528170 h 3835942"/>
                    <a:gd name="connsiteX30" fmla="*/ 3218542 w 4510936"/>
                    <a:gd name="connsiteY30" fmla="*/ 617399 h 3835942"/>
                    <a:gd name="connsiteX31" fmla="*/ 2715985 w 4510936"/>
                    <a:gd name="connsiteY31" fmla="*/ 947598 h 3835942"/>
                    <a:gd name="connsiteX32" fmla="*/ 1948542 w 4510936"/>
                    <a:gd name="connsiteY32" fmla="*/ 925827 h 3835942"/>
                    <a:gd name="connsiteX33" fmla="*/ 2062843 w 4510936"/>
                    <a:gd name="connsiteY33" fmla="*/ 403313 h 3835942"/>
                    <a:gd name="connsiteX34" fmla="*/ 1816101 w 4510936"/>
                    <a:gd name="connsiteY34" fmla="*/ 780685 h 3835942"/>
                    <a:gd name="connsiteX35" fmla="*/ 1455057 w 4510936"/>
                    <a:gd name="connsiteY35" fmla="*/ 898614 h 3835942"/>
                    <a:gd name="connsiteX36" fmla="*/ 1556657 w 4510936"/>
                    <a:gd name="connsiteY36" fmla="*/ 2852599 h 3835942"/>
                    <a:gd name="connsiteX37" fmla="*/ 1580115 w 4510936"/>
                    <a:gd name="connsiteY37" fmla="*/ 3729193 h 3835942"/>
                    <a:gd name="connsiteX38" fmla="*/ 1581642 w 4510936"/>
                    <a:gd name="connsiteY38" fmla="*/ 3835942 h 3835942"/>
                    <a:gd name="connsiteX39" fmla="*/ 1113971 w 4510936"/>
                    <a:gd name="connsiteY39" fmla="*/ 3835942 h 3835942"/>
                    <a:gd name="connsiteX40" fmla="*/ 836413 w 4510936"/>
                    <a:gd name="connsiteY40" fmla="*/ 3086585 h 3835942"/>
                    <a:gd name="connsiteX41" fmla="*/ 116170 w 4510936"/>
                    <a:gd name="connsiteY41" fmla="*/ 2308285 h 3835942"/>
                    <a:gd name="connsiteX42" fmla="*/ 118297 w 4510936"/>
                    <a:gd name="connsiteY42" fmla="*/ 2287181 h 3835942"/>
                    <a:gd name="connsiteX43" fmla="*/ 98842 w 4510936"/>
                    <a:gd name="connsiteY43" fmla="*/ 2263602 h 3835942"/>
                    <a:gd name="connsiteX44" fmla="*/ 0 w 4510936"/>
                    <a:gd name="connsiteY44" fmla="*/ 1940013 h 3835942"/>
                    <a:gd name="connsiteX45" fmla="*/ 98842 w 4510936"/>
                    <a:gd name="connsiteY45" fmla="*/ 1616424 h 3835942"/>
                    <a:gd name="connsiteX46" fmla="*/ 158494 w 4510936"/>
                    <a:gd name="connsiteY46" fmla="*/ 1544125 h 3835942"/>
                    <a:gd name="connsiteX47" fmla="*/ 138294 w 4510936"/>
                    <a:gd name="connsiteY47" fmla="*/ 1479051 h 3835942"/>
                    <a:gd name="connsiteX48" fmla="*/ 124645 w 4510936"/>
                    <a:gd name="connsiteY48" fmla="*/ 1343654 h 3835942"/>
                    <a:gd name="connsiteX49" fmla="*/ 534966 w 4510936"/>
                    <a:gd name="connsiteY49" fmla="*/ 724623 h 3835942"/>
                    <a:gd name="connsiteX50" fmla="*/ 655270 w 4510936"/>
                    <a:gd name="connsiteY50" fmla="*/ 687278 h 3835942"/>
                    <a:gd name="connsiteX51" fmla="*/ 663127 w 4510936"/>
                    <a:gd name="connsiteY51" fmla="*/ 661967 h 3835942"/>
                    <a:gd name="connsiteX52" fmla="*/ 1282159 w 4510936"/>
                    <a:gd name="connsiteY52" fmla="*/ 251645 h 3835942"/>
                    <a:gd name="connsiteX53" fmla="*/ 1417556 w 4510936"/>
                    <a:gd name="connsiteY53" fmla="*/ 265294 h 3835942"/>
                    <a:gd name="connsiteX54" fmla="*/ 1421411 w 4510936"/>
                    <a:gd name="connsiteY54" fmla="*/ 266491 h 3835942"/>
                    <a:gd name="connsiteX55" fmla="*/ 1478933 w 4510936"/>
                    <a:gd name="connsiteY55" fmla="*/ 196773 h 3835942"/>
                    <a:gd name="connsiteX56" fmla="*/ 1953986 w 4510936"/>
                    <a:gd name="connsiteY56"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2623457 w 4510936"/>
                    <a:gd name="connsiteY27" fmla="*/ 1212485 h 3835942"/>
                    <a:gd name="connsiteX28" fmla="*/ 3131457 w 4510936"/>
                    <a:gd name="connsiteY28" fmla="*/ 1528170 h 3835942"/>
                    <a:gd name="connsiteX29" fmla="*/ 3218542 w 4510936"/>
                    <a:gd name="connsiteY29" fmla="*/ 617399 h 3835942"/>
                    <a:gd name="connsiteX30" fmla="*/ 2715985 w 4510936"/>
                    <a:gd name="connsiteY30" fmla="*/ 947598 h 3835942"/>
                    <a:gd name="connsiteX31" fmla="*/ 1948542 w 4510936"/>
                    <a:gd name="connsiteY31" fmla="*/ 925827 h 3835942"/>
                    <a:gd name="connsiteX32" fmla="*/ 2062843 w 4510936"/>
                    <a:gd name="connsiteY32" fmla="*/ 403313 h 3835942"/>
                    <a:gd name="connsiteX33" fmla="*/ 1816101 w 4510936"/>
                    <a:gd name="connsiteY33" fmla="*/ 780685 h 3835942"/>
                    <a:gd name="connsiteX34" fmla="*/ 1455057 w 4510936"/>
                    <a:gd name="connsiteY34" fmla="*/ 898614 h 3835942"/>
                    <a:gd name="connsiteX35" fmla="*/ 1556657 w 4510936"/>
                    <a:gd name="connsiteY35" fmla="*/ 2852599 h 3835942"/>
                    <a:gd name="connsiteX36" fmla="*/ 1580115 w 4510936"/>
                    <a:gd name="connsiteY36" fmla="*/ 3729193 h 3835942"/>
                    <a:gd name="connsiteX37" fmla="*/ 1581642 w 4510936"/>
                    <a:gd name="connsiteY37" fmla="*/ 3835942 h 3835942"/>
                    <a:gd name="connsiteX38" fmla="*/ 1113971 w 4510936"/>
                    <a:gd name="connsiteY38" fmla="*/ 3835942 h 3835942"/>
                    <a:gd name="connsiteX39" fmla="*/ 836413 w 4510936"/>
                    <a:gd name="connsiteY39" fmla="*/ 3086585 h 3835942"/>
                    <a:gd name="connsiteX40" fmla="*/ 116170 w 4510936"/>
                    <a:gd name="connsiteY40" fmla="*/ 2308285 h 3835942"/>
                    <a:gd name="connsiteX41" fmla="*/ 118297 w 4510936"/>
                    <a:gd name="connsiteY41" fmla="*/ 2287181 h 3835942"/>
                    <a:gd name="connsiteX42" fmla="*/ 98842 w 4510936"/>
                    <a:gd name="connsiteY42" fmla="*/ 2263602 h 3835942"/>
                    <a:gd name="connsiteX43" fmla="*/ 0 w 4510936"/>
                    <a:gd name="connsiteY43" fmla="*/ 1940013 h 3835942"/>
                    <a:gd name="connsiteX44" fmla="*/ 98842 w 4510936"/>
                    <a:gd name="connsiteY44" fmla="*/ 1616424 h 3835942"/>
                    <a:gd name="connsiteX45" fmla="*/ 158494 w 4510936"/>
                    <a:gd name="connsiteY45" fmla="*/ 1544125 h 3835942"/>
                    <a:gd name="connsiteX46" fmla="*/ 138294 w 4510936"/>
                    <a:gd name="connsiteY46" fmla="*/ 1479051 h 3835942"/>
                    <a:gd name="connsiteX47" fmla="*/ 124645 w 4510936"/>
                    <a:gd name="connsiteY47" fmla="*/ 1343654 h 3835942"/>
                    <a:gd name="connsiteX48" fmla="*/ 534966 w 4510936"/>
                    <a:gd name="connsiteY48" fmla="*/ 724623 h 3835942"/>
                    <a:gd name="connsiteX49" fmla="*/ 655270 w 4510936"/>
                    <a:gd name="connsiteY49" fmla="*/ 687278 h 3835942"/>
                    <a:gd name="connsiteX50" fmla="*/ 663127 w 4510936"/>
                    <a:gd name="connsiteY50" fmla="*/ 661967 h 3835942"/>
                    <a:gd name="connsiteX51" fmla="*/ 1282159 w 4510936"/>
                    <a:gd name="connsiteY51" fmla="*/ 251645 h 3835942"/>
                    <a:gd name="connsiteX52" fmla="*/ 1417556 w 4510936"/>
                    <a:gd name="connsiteY52" fmla="*/ 265294 h 3835942"/>
                    <a:gd name="connsiteX53" fmla="*/ 1421411 w 4510936"/>
                    <a:gd name="connsiteY53" fmla="*/ 266491 h 3835942"/>
                    <a:gd name="connsiteX54" fmla="*/ 1478933 w 4510936"/>
                    <a:gd name="connsiteY54" fmla="*/ 196773 h 3835942"/>
                    <a:gd name="connsiteX55" fmla="*/ 1953986 w 4510936"/>
                    <a:gd name="connsiteY55"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674257 w 4510936"/>
                    <a:gd name="connsiteY26" fmla="*/ 1626142 h 3835942"/>
                    <a:gd name="connsiteX27" fmla="*/ 3131457 w 4510936"/>
                    <a:gd name="connsiteY27" fmla="*/ 1528170 h 3835942"/>
                    <a:gd name="connsiteX28" fmla="*/ 3218542 w 4510936"/>
                    <a:gd name="connsiteY28" fmla="*/ 617399 h 3835942"/>
                    <a:gd name="connsiteX29" fmla="*/ 2715985 w 4510936"/>
                    <a:gd name="connsiteY29" fmla="*/ 947598 h 3835942"/>
                    <a:gd name="connsiteX30" fmla="*/ 1948542 w 4510936"/>
                    <a:gd name="connsiteY30" fmla="*/ 925827 h 3835942"/>
                    <a:gd name="connsiteX31" fmla="*/ 2062843 w 4510936"/>
                    <a:gd name="connsiteY31" fmla="*/ 403313 h 3835942"/>
                    <a:gd name="connsiteX32" fmla="*/ 1816101 w 4510936"/>
                    <a:gd name="connsiteY32" fmla="*/ 780685 h 3835942"/>
                    <a:gd name="connsiteX33" fmla="*/ 1455057 w 4510936"/>
                    <a:gd name="connsiteY33" fmla="*/ 898614 h 3835942"/>
                    <a:gd name="connsiteX34" fmla="*/ 1556657 w 4510936"/>
                    <a:gd name="connsiteY34" fmla="*/ 2852599 h 3835942"/>
                    <a:gd name="connsiteX35" fmla="*/ 1580115 w 4510936"/>
                    <a:gd name="connsiteY35" fmla="*/ 3729193 h 3835942"/>
                    <a:gd name="connsiteX36" fmla="*/ 1581642 w 4510936"/>
                    <a:gd name="connsiteY36" fmla="*/ 3835942 h 3835942"/>
                    <a:gd name="connsiteX37" fmla="*/ 1113971 w 4510936"/>
                    <a:gd name="connsiteY37" fmla="*/ 3835942 h 3835942"/>
                    <a:gd name="connsiteX38" fmla="*/ 836413 w 4510936"/>
                    <a:gd name="connsiteY38" fmla="*/ 3086585 h 3835942"/>
                    <a:gd name="connsiteX39" fmla="*/ 116170 w 4510936"/>
                    <a:gd name="connsiteY39" fmla="*/ 2308285 h 3835942"/>
                    <a:gd name="connsiteX40" fmla="*/ 118297 w 4510936"/>
                    <a:gd name="connsiteY40" fmla="*/ 2287181 h 3835942"/>
                    <a:gd name="connsiteX41" fmla="*/ 98842 w 4510936"/>
                    <a:gd name="connsiteY41" fmla="*/ 2263602 h 3835942"/>
                    <a:gd name="connsiteX42" fmla="*/ 0 w 4510936"/>
                    <a:gd name="connsiteY42" fmla="*/ 1940013 h 3835942"/>
                    <a:gd name="connsiteX43" fmla="*/ 98842 w 4510936"/>
                    <a:gd name="connsiteY43" fmla="*/ 1616424 h 3835942"/>
                    <a:gd name="connsiteX44" fmla="*/ 158494 w 4510936"/>
                    <a:gd name="connsiteY44" fmla="*/ 1544125 h 3835942"/>
                    <a:gd name="connsiteX45" fmla="*/ 138294 w 4510936"/>
                    <a:gd name="connsiteY45" fmla="*/ 1479051 h 3835942"/>
                    <a:gd name="connsiteX46" fmla="*/ 124645 w 4510936"/>
                    <a:gd name="connsiteY46" fmla="*/ 1343654 h 3835942"/>
                    <a:gd name="connsiteX47" fmla="*/ 534966 w 4510936"/>
                    <a:gd name="connsiteY47" fmla="*/ 724623 h 3835942"/>
                    <a:gd name="connsiteX48" fmla="*/ 655270 w 4510936"/>
                    <a:gd name="connsiteY48" fmla="*/ 687278 h 3835942"/>
                    <a:gd name="connsiteX49" fmla="*/ 663127 w 4510936"/>
                    <a:gd name="connsiteY49" fmla="*/ 661967 h 3835942"/>
                    <a:gd name="connsiteX50" fmla="*/ 1282159 w 4510936"/>
                    <a:gd name="connsiteY50" fmla="*/ 251645 h 3835942"/>
                    <a:gd name="connsiteX51" fmla="*/ 1417556 w 4510936"/>
                    <a:gd name="connsiteY51" fmla="*/ 265294 h 3835942"/>
                    <a:gd name="connsiteX52" fmla="*/ 1421411 w 4510936"/>
                    <a:gd name="connsiteY52" fmla="*/ 266491 h 3835942"/>
                    <a:gd name="connsiteX53" fmla="*/ 1478933 w 4510936"/>
                    <a:gd name="connsiteY53" fmla="*/ 196773 h 3835942"/>
                    <a:gd name="connsiteX54" fmla="*/ 1953986 w 4510936"/>
                    <a:gd name="connsiteY54"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3131457 w 4510936"/>
                    <a:gd name="connsiteY26" fmla="*/ 1528170 h 3835942"/>
                    <a:gd name="connsiteX27" fmla="*/ 3218542 w 4510936"/>
                    <a:gd name="connsiteY27" fmla="*/ 617399 h 3835942"/>
                    <a:gd name="connsiteX28" fmla="*/ 2715985 w 4510936"/>
                    <a:gd name="connsiteY28" fmla="*/ 947598 h 3835942"/>
                    <a:gd name="connsiteX29" fmla="*/ 1948542 w 4510936"/>
                    <a:gd name="connsiteY29" fmla="*/ 925827 h 3835942"/>
                    <a:gd name="connsiteX30" fmla="*/ 2062843 w 4510936"/>
                    <a:gd name="connsiteY30" fmla="*/ 403313 h 3835942"/>
                    <a:gd name="connsiteX31" fmla="*/ 1816101 w 4510936"/>
                    <a:gd name="connsiteY31" fmla="*/ 780685 h 3835942"/>
                    <a:gd name="connsiteX32" fmla="*/ 1455057 w 4510936"/>
                    <a:gd name="connsiteY32" fmla="*/ 898614 h 3835942"/>
                    <a:gd name="connsiteX33" fmla="*/ 1556657 w 4510936"/>
                    <a:gd name="connsiteY33" fmla="*/ 2852599 h 3835942"/>
                    <a:gd name="connsiteX34" fmla="*/ 1580115 w 4510936"/>
                    <a:gd name="connsiteY34" fmla="*/ 3729193 h 3835942"/>
                    <a:gd name="connsiteX35" fmla="*/ 1581642 w 4510936"/>
                    <a:gd name="connsiteY35" fmla="*/ 3835942 h 3835942"/>
                    <a:gd name="connsiteX36" fmla="*/ 1113971 w 4510936"/>
                    <a:gd name="connsiteY36" fmla="*/ 3835942 h 3835942"/>
                    <a:gd name="connsiteX37" fmla="*/ 836413 w 4510936"/>
                    <a:gd name="connsiteY37" fmla="*/ 3086585 h 3835942"/>
                    <a:gd name="connsiteX38" fmla="*/ 116170 w 4510936"/>
                    <a:gd name="connsiteY38" fmla="*/ 2308285 h 3835942"/>
                    <a:gd name="connsiteX39" fmla="*/ 118297 w 4510936"/>
                    <a:gd name="connsiteY39" fmla="*/ 2287181 h 3835942"/>
                    <a:gd name="connsiteX40" fmla="*/ 98842 w 4510936"/>
                    <a:gd name="connsiteY40" fmla="*/ 2263602 h 3835942"/>
                    <a:gd name="connsiteX41" fmla="*/ 0 w 4510936"/>
                    <a:gd name="connsiteY41" fmla="*/ 1940013 h 3835942"/>
                    <a:gd name="connsiteX42" fmla="*/ 98842 w 4510936"/>
                    <a:gd name="connsiteY42" fmla="*/ 1616424 h 3835942"/>
                    <a:gd name="connsiteX43" fmla="*/ 158494 w 4510936"/>
                    <a:gd name="connsiteY43" fmla="*/ 1544125 h 3835942"/>
                    <a:gd name="connsiteX44" fmla="*/ 138294 w 4510936"/>
                    <a:gd name="connsiteY44" fmla="*/ 1479051 h 3835942"/>
                    <a:gd name="connsiteX45" fmla="*/ 124645 w 4510936"/>
                    <a:gd name="connsiteY45" fmla="*/ 1343654 h 3835942"/>
                    <a:gd name="connsiteX46" fmla="*/ 534966 w 4510936"/>
                    <a:gd name="connsiteY46" fmla="*/ 724623 h 3835942"/>
                    <a:gd name="connsiteX47" fmla="*/ 655270 w 4510936"/>
                    <a:gd name="connsiteY47" fmla="*/ 687278 h 3835942"/>
                    <a:gd name="connsiteX48" fmla="*/ 663127 w 4510936"/>
                    <a:gd name="connsiteY48" fmla="*/ 661967 h 3835942"/>
                    <a:gd name="connsiteX49" fmla="*/ 1282159 w 4510936"/>
                    <a:gd name="connsiteY49" fmla="*/ 251645 h 3835942"/>
                    <a:gd name="connsiteX50" fmla="*/ 1417556 w 4510936"/>
                    <a:gd name="connsiteY50" fmla="*/ 265294 h 3835942"/>
                    <a:gd name="connsiteX51" fmla="*/ 1421411 w 4510936"/>
                    <a:gd name="connsiteY51" fmla="*/ 266491 h 3835942"/>
                    <a:gd name="connsiteX52" fmla="*/ 1478933 w 4510936"/>
                    <a:gd name="connsiteY52" fmla="*/ 196773 h 3835942"/>
                    <a:gd name="connsiteX53" fmla="*/ 1953986 w 4510936"/>
                    <a:gd name="connsiteY53"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3218542 w 4510936"/>
                    <a:gd name="connsiteY26" fmla="*/ 617399 h 3835942"/>
                    <a:gd name="connsiteX27" fmla="*/ 2715985 w 4510936"/>
                    <a:gd name="connsiteY27" fmla="*/ 947598 h 3835942"/>
                    <a:gd name="connsiteX28" fmla="*/ 1948542 w 4510936"/>
                    <a:gd name="connsiteY28" fmla="*/ 925827 h 3835942"/>
                    <a:gd name="connsiteX29" fmla="*/ 2062843 w 4510936"/>
                    <a:gd name="connsiteY29" fmla="*/ 403313 h 3835942"/>
                    <a:gd name="connsiteX30" fmla="*/ 1816101 w 4510936"/>
                    <a:gd name="connsiteY30" fmla="*/ 780685 h 3835942"/>
                    <a:gd name="connsiteX31" fmla="*/ 1455057 w 4510936"/>
                    <a:gd name="connsiteY31" fmla="*/ 898614 h 3835942"/>
                    <a:gd name="connsiteX32" fmla="*/ 1556657 w 4510936"/>
                    <a:gd name="connsiteY32" fmla="*/ 2852599 h 3835942"/>
                    <a:gd name="connsiteX33" fmla="*/ 1580115 w 4510936"/>
                    <a:gd name="connsiteY33" fmla="*/ 3729193 h 3835942"/>
                    <a:gd name="connsiteX34" fmla="*/ 1581642 w 4510936"/>
                    <a:gd name="connsiteY34" fmla="*/ 3835942 h 3835942"/>
                    <a:gd name="connsiteX35" fmla="*/ 1113971 w 4510936"/>
                    <a:gd name="connsiteY35" fmla="*/ 3835942 h 3835942"/>
                    <a:gd name="connsiteX36" fmla="*/ 836413 w 4510936"/>
                    <a:gd name="connsiteY36" fmla="*/ 3086585 h 3835942"/>
                    <a:gd name="connsiteX37" fmla="*/ 116170 w 4510936"/>
                    <a:gd name="connsiteY37" fmla="*/ 2308285 h 3835942"/>
                    <a:gd name="connsiteX38" fmla="*/ 118297 w 4510936"/>
                    <a:gd name="connsiteY38" fmla="*/ 2287181 h 3835942"/>
                    <a:gd name="connsiteX39" fmla="*/ 98842 w 4510936"/>
                    <a:gd name="connsiteY39" fmla="*/ 2263602 h 3835942"/>
                    <a:gd name="connsiteX40" fmla="*/ 0 w 4510936"/>
                    <a:gd name="connsiteY40" fmla="*/ 1940013 h 3835942"/>
                    <a:gd name="connsiteX41" fmla="*/ 98842 w 4510936"/>
                    <a:gd name="connsiteY41" fmla="*/ 1616424 h 3835942"/>
                    <a:gd name="connsiteX42" fmla="*/ 158494 w 4510936"/>
                    <a:gd name="connsiteY42" fmla="*/ 1544125 h 3835942"/>
                    <a:gd name="connsiteX43" fmla="*/ 138294 w 4510936"/>
                    <a:gd name="connsiteY43" fmla="*/ 1479051 h 3835942"/>
                    <a:gd name="connsiteX44" fmla="*/ 124645 w 4510936"/>
                    <a:gd name="connsiteY44" fmla="*/ 1343654 h 3835942"/>
                    <a:gd name="connsiteX45" fmla="*/ 534966 w 4510936"/>
                    <a:gd name="connsiteY45" fmla="*/ 724623 h 3835942"/>
                    <a:gd name="connsiteX46" fmla="*/ 655270 w 4510936"/>
                    <a:gd name="connsiteY46" fmla="*/ 687278 h 3835942"/>
                    <a:gd name="connsiteX47" fmla="*/ 663127 w 4510936"/>
                    <a:gd name="connsiteY47" fmla="*/ 661967 h 3835942"/>
                    <a:gd name="connsiteX48" fmla="*/ 1282159 w 4510936"/>
                    <a:gd name="connsiteY48" fmla="*/ 251645 h 3835942"/>
                    <a:gd name="connsiteX49" fmla="*/ 1417556 w 4510936"/>
                    <a:gd name="connsiteY49" fmla="*/ 265294 h 3835942"/>
                    <a:gd name="connsiteX50" fmla="*/ 1421411 w 4510936"/>
                    <a:gd name="connsiteY50" fmla="*/ 266491 h 3835942"/>
                    <a:gd name="connsiteX51" fmla="*/ 1478933 w 4510936"/>
                    <a:gd name="connsiteY51" fmla="*/ 196773 h 3835942"/>
                    <a:gd name="connsiteX52" fmla="*/ 1953986 w 4510936"/>
                    <a:gd name="connsiteY52"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715985 w 4510936"/>
                    <a:gd name="connsiteY26" fmla="*/ 947598 h 3835942"/>
                    <a:gd name="connsiteX27" fmla="*/ 1948542 w 4510936"/>
                    <a:gd name="connsiteY27" fmla="*/ 925827 h 3835942"/>
                    <a:gd name="connsiteX28" fmla="*/ 2062843 w 4510936"/>
                    <a:gd name="connsiteY28" fmla="*/ 403313 h 3835942"/>
                    <a:gd name="connsiteX29" fmla="*/ 1816101 w 4510936"/>
                    <a:gd name="connsiteY29" fmla="*/ 780685 h 3835942"/>
                    <a:gd name="connsiteX30" fmla="*/ 1455057 w 4510936"/>
                    <a:gd name="connsiteY30" fmla="*/ 898614 h 3835942"/>
                    <a:gd name="connsiteX31" fmla="*/ 1556657 w 4510936"/>
                    <a:gd name="connsiteY31" fmla="*/ 2852599 h 3835942"/>
                    <a:gd name="connsiteX32" fmla="*/ 1580115 w 4510936"/>
                    <a:gd name="connsiteY32" fmla="*/ 3729193 h 3835942"/>
                    <a:gd name="connsiteX33" fmla="*/ 1581642 w 4510936"/>
                    <a:gd name="connsiteY33" fmla="*/ 3835942 h 3835942"/>
                    <a:gd name="connsiteX34" fmla="*/ 1113971 w 4510936"/>
                    <a:gd name="connsiteY34" fmla="*/ 3835942 h 3835942"/>
                    <a:gd name="connsiteX35" fmla="*/ 836413 w 4510936"/>
                    <a:gd name="connsiteY35" fmla="*/ 3086585 h 3835942"/>
                    <a:gd name="connsiteX36" fmla="*/ 116170 w 4510936"/>
                    <a:gd name="connsiteY36" fmla="*/ 2308285 h 3835942"/>
                    <a:gd name="connsiteX37" fmla="*/ 118297 w 4510936"/>
                    <a:gd name="connsiteY37" fmla="*/ 2287181 h 3835942"/>
                    <a:gd name="connsiteX38" fmla="*/ 98842 w 4510936"/>
                    <a:gd name="connsiteY38" fmla="*/ 2263602 h 3835942"/>
                    <a:gd name="connsiteX39" fmla="*/ 0 w 4510936"/>
                    <a:gd name="connsiteY39" fmla="*/ 1940013 h 3835942"/>
                    <a:gd name="connsiteX40" fmla="*/ 98842 w 4510936"/>
                    <a:gd name="connsiteY40" fmla="*/ 1616424 h 3835942"/>
                    <a:gd name="connsiteX41" fmla="*/ 158494 w 4510936"/>
                    <a:gd name="connsiteY41" fmla="*/ 1544125 h 3835942"/>
                    <a:gd name="connsiteX42" fmla="*/ 138294 w 4510936"/>
                    <a:gd name="connsiteY42" fmla="*/ 1479051 h 3835942"/>
                    <a:gd name="connsiteX43" fmla="*/ 124645 w 4510936"/>
                    <a:gd name="connsiteY43" fmla="*/ 1343654 h 3835942"/>
                    <a:gd name="connsiteX44" fmla="*/ 534966 w 4510936"/>
                    <a:gd name="connsiteY44" fmla="*/ 724623 h 3835942"/>
                    <a:gd name="connsiteX45" fmla="*/ 655270 w 4510936"/>
                    <a:gd name="connsiteY45" fmla="*/ 687278 h 3835942"/>
                    <a:gd name="connsiteX46" fmla="*/ 663127 w 4510936"/>
                    <a:gd name="connsiteY46" fmla="*/ 661967 h 3835942"/>
                    <a:gd name="connsiteX47" fmla="*/ 1282159 w 4510936"/>
                    <a:gd name="connsiteY47" fmla="*/ 251645 h 3835942"/>
                    <a:gd name="connsiteX48" fmla="*/ 1417556 w 4510936"/>
                    <a:gd name="connsiteY48" fmla="*/ 265294 h 3835942"/>
                    <a:gd name="connsiteX49" fmla="*/ 1421411 w 4510936"/>
                    <a:gd name="connsiteY49" fmla="*/ 266491 h 3835942"/>
                    <a:gd name="connsiteX50" fmla="*/ 1478933 w 4510936"/>
                    <a:gd name="connsiteY50" fmla="*/ 196773 h 3835942"/>
                    <a:gd name="connsiteX51" fmla="*/ 1953986 w 4510936"/>
                    <a:gd name="connsiteY5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1948542 w 4510936"/>
                    <a:gd name="connsiteY26" fmla="*/ 925827 h 3835942"/>
                    <a:gd name="connsiteX27" fmla="*/ 2062843 w 4510936"/>
                    <a:gd name="connsiteY27" fmla="*/ 403313 h 3835942"/>
                    <a:gd name="connsiteX28" fmla="*/ 1816101 w 4510936"/>
                    <a:gd name="connsiteY28" fmla="*/ 780685 h 3835942"/>
                    <a:gd name="connsiteX29" fmla="*/ 1455057 w 4510936"/>
                    <a:gd name="connsiteY29" fmla="*/ 898614 h 3835942"/>
                    <a:gd name="connsiteX30" fmla="*/ 1556657 w 4510936"/>
                    <a:gd name="connsiteY30" fmla="*/ 2852599 h 3835942"/>
                    <a:gd name="connsiteX31" fmla="*/ 1580115 w 4510936"/>
                    <a:gd name="connsiteY31" fmla="*/ 3729193 h 3835942"/>
                    <a:gd name="connsiteX32" fmla="*/ 1581642 w 4510936"/>
                    <a:gd name="connsiteY32" fmla="*/ 3835942 h 3835942"/>
                    <a:gd name="connsiteX33" fmla="*/ 1113971 w 4510936"/>
                    <a:gd name="connsiteY33" fmla="*/ 3835942 h 3835942"/>
                    <a:gd name="connsiteX34" fmla="*/ 836413 w 4510936"/>
                    <a:gd name="connsiteY34" fmla="*/ 3086585 h 3835942"/>
                    <a:gd name="connsiteX35" fmla="*/ 116170 w 4510936"/>
                    <a:gd name="connsiteY35" fmla="*/ 2308285 h 3835942"/>
                    <a:gd name="connsiteX36" fmla="*/ 118297 w 4510936"/>
                    <a:gd name="connsiteY36" fmla="*/ 2287181 h 3835942"/>
                    <a:gd name="connsiteX37" fmla="*/ 98842 w 4510936"/>
                    <a:gd name="connsiteY37" fmla="*/ 2263602 h 3835942"/>
                    <a:gd name="connsiteX38" fmla="*/ 0 w 4510936"/>
                    <a:gd name="connsiteY38" fmla="*/ 1940013 h 3835942"/>
                    <a:gd name="connsiteX39" fmla="*/ 98842 w 4510936"/>
                    <a:gd name="connsiteY39" fmla="*/ 1616424 h 3835942"/>
                    <a:gd name="connsiteX40" fmla="*/ 158494 w 4510936"/>
                    <a:gd name="connsiteY40" fmla="*/ 1544125 h 3835942"/>
                    <a:gd name="connsiteX41" fmla="*/ 138294 w 4510936"/>
                    <a:gd name="connsiteY41" fmla="*/ 1479051 h 3835942"/>
                    <a:gd name="connsiteX42" fmla="*/ 124645 w 4510936"/>
                    <a:gd name="connsiteY42" fmla="*/ 1343654 h 3835942"/>
                    <a:gd name="connsiteX43" fmla="*/ 534966 w 4510936"/>
                    <a:gd name="connsiteY43" fmla="*/ 724623 h 3835942"/>
                    <a:gd name="connsiteX44" fmla="*/ 655270 w 4510936"/>
                    <a:gd name="connsiteY44" fmla="*/ 687278 h 3835942"/>
                    <a:gd name="connsiteX45" fmla="*/ 663127 w 4510936"/>
                    <a:gd name="connsiteY45" fmla="*/ 661967 h 3835942"/>
                    <a:gd name="connsiteX46" fmla="*/ 1282159 w 4510936"/>
                    <a:gd name="connsiteY46" fmla="*/ 251645 h 3835942"/>
                    <a:gd name="connsiteX47" fmla="*/ 1417556 w 4510936"/>
                    <a:gd name="connsiteY47" fmla="*/ 265294 h 3835942"/>
                    <a:gd name="connsiteX48" fmla="*/ 1421411 w 4510936"/>
                    <a:gd name="connsiteY48" fmla="*/ 266491 h 3835942"/>
                    <a:gd name="connsiteX49" fmla="*/ 1478933 w 4510936"/>
                    <a:gd name="connsiteY49" fmla="*/ 196773 h 3835942"/>
                    <a:gd name="connsiteX50" fmla="*/ 1953986 w 4510936"/>
                    <a:gd name="connsiteY50"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2062843 w 4510936"/>
                    <a:gd name="connsiteY26" fmla="*/ 403313 h 3835942"/>
                    <a:gd name="connsiteX27" fmla="*/ 1816101 w 4510936"/>
                    <a:gd name="connsiteY27" fmla="*/ 780685 h 3835942"/>
                    <a:gd name="connsiteX28" fmla="*/ 1455057 w 4510936"/>
                    <a:gd name="connsiteY28" fmla="*/ 898614 h 3835942"/>
                    <a:gd name="connsiteX29" fmla="*/ 1556657 w 4510936"/>
                    <a:gd name="connsiteY29" fmla="*/ 2852599 h 3835942"/>
                    <a:gd name="connsiteX30" fmla="*/ 1580115 w 4510936"/>
                    <a:gd name="connsiteY30" fmla="*/ 3729193 h 3835942"/>
                    <a:gd name="connsiteX31" fmla="*/ 1581642 w 4510936"/>
                    <a:gd name="connsiteY31" fmla="*/ 3835942 h 3835942"/>
                    <a:gd name="connsiteX32" fmla="*/ 1113971 w 4510936"/>
                    <a:gd name="connsiteY32" fmla="*/ 3835942 h 3835942"/>
                    <a:gd name="connsiteX33" fmla="*/ 836413 w 4510936"/>
                    <a:gd name="connsiteY33" fmla="*/ 3086585 h 3835942"/>
                    <a:gd name="connsiteX34" fmla="*/ 116170 w 4510936"/>
                    <a:gd name="connsiteY34" fmla="*/ 2308285 h 3835942"/>
                    <a:gd name="connsiteX35" fmla="*/ 118297 w 4510936"/>
                    <a:gd name="connsiteY35" fmla="*/ 2287181 h 3835942"/>
                    <a:gd name="connsiteX36" fmla="*/ 98842 w 4510936"/>
                    <a:gd name="connsiteY36" fmla="*/ 2263602 h 3835942"/>
                    <a:gd name="connsiteX37" fmla="*/ 0 w 4510936"/>
                    <a:gd name="connsiteY37" fmla="*/ 1940013 h 3835942"/>
                    <a:gd name="connsiteX38" fmla="*/ 98842 w 4510936"/>
                    <a:gd name="connsiteY38" fmla="*/ 1616424 h 3835942"/>
                    <a:gd name="connsiteX39" fmla="*/ 158494 w 4510936"/>
                    <a:gd name="connsiteY39" fmla="*/ 1544125 h 3835942"/>
                    <a:gd name="connsiteX40" fmla="*/ 138294 w 4510936"/>
                    <a:gd name="connsiteY40" fmla="*/ 1479051 h 3835942"/>
                    <a:gd name="connsiteX41" fmla="*/ 124645 w 4510936"/>
                    <a:gd name="connsiteY41" fmla="*/ 1343654 h 3835942"/>
                    <a:gd name="connsiteX42" fmla="*/ 534966 w 4510936"/>
                    <a:gd name="connsiteY42" fmla="*/ 724623 h 3835942"/>
                    <a:gd name="connsiteX43" fmla="*/ 655270 w 4510936"/>
                    <a:gd name="connsiteY43" fmla="*/ 687278 h 3835942"/>
                    <a:gd name="connsiteX44" fmla="*/ 663127 w 4510936"/>
                    <a:gd name="connsiteY44" fmla="*/ 661967 h 3835942"/>
                    <a:gd name="connsiteX45" fmla="*/ 1282159 w 4510936"/>
                    <a:gd name="connsiteY45" fmla="*/ 251645 h 3835942"/>
                    <a:gd name="connsiteX46" fmla="*/ 1417556 w 4510936"/>
                    <a:gd name="connsiteY46" fmla="*/ 265294 h 3835942"/>
                    <a:gd name="connsiteX47" fmla="*/ 1421411 w 4510936"/>
                    <a:gd name="connsiteY47" fmla="*/ 266491 h 3835942"/>
                    <a:gd name="connsiteX48" fmla="*/ 1478933 w 4510936"/>
                    <a:gd name="connsiteY48" fmla="*/ 196773 h 3835942"/>
                    <a:gd name="connsiteX49" fmla="*/ 1953986 w 4510936"/>
                    <a:gd name="connsiteY49"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1816101 w 4510936"/>
                    <a:gd name="connsiteY26" fmla="*/ 780685 h 3835942"/>
                    <a:gd name="connsiteX27" fmla="*/ 1455057 w 4510936"/>
                    <a:gd name="connsiteY27" fmla="*/ 898614 h 3835942"/>
                    <a:gd name="connsiteX28" fmla="*/ 1556657 w 4510936"/>
                    <a:gd name="connsiteY28" fmla="*/ 2852599 h 3835942"/>
                    <a:gd name="connsiteX29" fmla="*/ 1580115 w 4510936"/>
                    <a:gd name="connsiteY29" fmla="*/ 3729193 h 3835942"/>
                    <a:gd name="connsiteX30" fmla="*/ 1581642 w 4510936"/>
                    <a:gd name="connsiteY30" fmla="*/ 3835942 h 3835942"/>
                    <a:gd name="connsiteX31" fmla="*/ 1113971 w 4510936"/>
                    <a:gd name="connsiteY31" fmla="*/ 3835942 h 3835942"/>
                    <a:gd name="connsiteX32" fmla="*/ 836413 w 4510936"/>
                    <a:gd name="connsiteY32" fmla="*/ 3086585 h 3835942"/>
                    <a:gd name="connsiteX33" fmla="*/ 116170 w 4510936"/>
                    <a:gd name="connsiteY33" fmla="*/ 2308285 h 3835942"/>
                    <a:gd name="connsiteX34" fmla="*/ 118297 w 4510936"/>
                    <a:gd name="connsiteY34" fmla="*/ 2287181 h 3835942"/>
                    <a:gd name="connsiteX35" fmla="*/ 98842 w 4510936"/>
                    <a:gd name="connsiteY35" fmla="*/ 2263602 h 3835942"/>
                    <a:gd name="connsiteX36" fmla="*/ 0 w 4510936"/>
                    <a:gd name="connsiteY36" fmla="*/ 1940013 h 3835942"/>
                    <a:gd name="connsiteX37" fmla="*/ 98842 w 4510936"/>
                    <a:gd name="connsiteY37" fmla="*/ 1616424 h 3835942"/>
                    <a:gd name="connsiteX38" fmla="*/ 158494 w 4510936"/>
                    <a:gd name="connsiteY38" fmla="*/ 1544125 h 3835942"/>
                    <a:gd name="connsiteX39" fmla="*/ 138294 w 4510936"/>
                    <a:gd name="connsiteY39" fmla="*/ 1479051 h 3835942"/>
                    <a:gd name="connsiteX40" fmla="*/ 124645 w 4510936"/>
                    <a:gd name="connsiteY40" fmla="*/ 1343654 h 3835942"/>
                    <a:gd name="connsiteX41" fmla="*/ 534966 w 4510936"/>
                    <a:gd name="connsiteY41" fmla="*/ 724623 h 3835942"/>
                    <a:gd name="connsiteX42" fmla="*/ 655270 w 4510936"/>
                    <a:gd name="connsiteY42" fmla="*/ 687278 h 3835942"/>
                    <a:gd name="connsiteX43" fmla="*/ 663127 w 4510936"/>
                    <a:gd name="connsiteY43" fmla="*/ 661967 h 3835942"/>
                    <a:gd name="connsiteX44" fmla="*/ 1282159 w 4510936"/>
                    <a:gd name="connsiteY44" fmla="*/ 251645 h 3835942"/>
                    <a:gd name="connsiteX45" fmla="*/ 1417556 w 4510936"/>
                    <a:gd name="connsiteY45" fmla="*/ 265294 h 3835942"/>
                    <a:gd name="connsiteX46" fmla="*/ 1421411 w 4510936"/>
                    <a:gd name="connsiteY46" fmla="*/ 266491 h 3835942"/>
                    <a:gd name="connsiteX47" fmla="*/ 1478933 w 4510936"/>
                    <a:gd name="connsiteY47" fmla="*/ 196773 h 3835942"/>
                    <a:gd name="connsiteX48" fmla="*/ 1953986 w 4510936"/>
                    <a:gd name="connsiteY48"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1455057 w 4510936"/>
                    <a:gd name="connsiteY26" fmla="*/ 898614 h 3835942"/>
                    <a:gd name="connsiteX27" fmla="*/ 1556657 w 4510936"/>
                    <a:gd name="connsiteY27" fmla="*/ 2852599 h 3835942"/>
                    <a:gd name="connsiteX28" fmla="*/ 1580115 w 4510936"/>
                    <a:gd name="connsiteY28" fmla="*/ 3729193 h 3835942"/>
                    <a:gd name="connsiteX29" fmla="*/ 1581642 w 4510936"/>
                    <a:gd name="connsiteY29" fmla="*/ 3835942 h 3835942"/>
                    <a:gd name="connsiteX30" fmla="*/ 1113971 w 4510936"/>
                    <a:gd name="connsiteY30" fmla="*/ 3835942 h 3835942"/>
                    <a:gd name="connsiteX31" fmla="*/ 836413 w 4510936"/>
                    <a:gd name="connsiteY31" fmla="*/ 3086585 h 3835942"/>
                    <a:gd name="connsiteX32" fmla="*/ 116170 w 4510936"/>
                    <a:gd name="connsiteY32" fmla="*/ 2308285 h 3835942"/>
                    <a:gd name="connsiteX33" fmla="*/ 118297 w 4510936"/>
                    <a:gd name="connsiteY33" fmla="*/ 2287181 h 3835942"/>
                    <a:gd name="connsiteX34" fmla="*/ 98842 w 4510936"/>
                    <a:gd name="connsiteY34" fmla="*/ 2263602 h 3835942"/>
                    <a:gd name="connsiteX35" fmla="*/ 0 w 4510936"/>
                    <a:gd name="connsiteY35" fmla="*/ 1940013 h 3835942"/>
                    <a:gd name="connsiteX36" fmla="*/ 98842 w 4510936"/>
                    <a:gd name="connsiteY36" fmla="*/ 1616424 h 3835942"/>
                    <a:gd name="connsiteX37" fmla="*/ 158494 w 4510936"/>
                    <a:gd name="connsiteY37" fmla="*/ 1544125 h 3835942"/>
                    <a:gd name="connsiteX38" fmla="*/ 138294 w 4510936"/>
                    <a:gd name="connsiteY38" fmla="*/ 1479051 h 3835942"/>
                    <a:gd name="connsiteX39" fmla="*/ 124645 w 4510936"/>
                    <a:gd name="connsiteY39" fmla="*/ 1343654 h 3835942"/>
                    <a:gd name="connsiteX40" fmla="*/ 534966 w 4510936"/>
                    <a:gd name="connsiteY40" fmla="*/ 724623 h 3835942"/>
                    <a:gd name="connsiteX41" fmla="*/ 655270 w 4510936"/>
                    <a:gd name="connsiteY41" fmla="*/ 687278 h 3835942"/>
                    <a:gd name="connsiteX42" fmla="*/ 663127 w 4510936"/>
                    <a:gd name="connsiteY42" fmla="*/ 661967 h 3835942"/>
                    <a:gd name="connsiteX43" fmla="*/ 1282159 w 4510936"/>
                    <a:gd name="connsiteY43" fmla="*/ 251645 h 3835942"/>
                    <a:gd name="connsiteX44" fmla="*/ 1417556 w 4510936"/>
                    <a:gd name="connsiteY44" fmla="*/ 265294 h 3835942"/>
                    <a:gd name="connsiteX45" fmla="*/ 1421411 w 4510936"/>
                    <a:gd name="connsiteY45" fmla="*/ 266491 h 3835942"/>
                    <a:gd name="connsiteX46" fmla="*/ 1478933 w 4510936"/>
                    <a:gd name="connsiteY46" fmla="*/ 196773 h 3835942"/>
                    <a:gd name="connsiteX47" fmla="*/ 1953986 w 4510936"/>
                    <a:gd name="connsiteY47"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676400 w 4510936"/>
                    <a:gd name="connsiteY22" fmla="*/ 1096370 h 3835942"/>
                    <a:gd name="connsiteX23" fmla="*/ 1919514 w 4510936"/>
                    <a:gd name="connsiteY23" fmla="*/ 1168942 h 3835942"/>
                    <a:gd name="connsiteX24" fmla="*/ 1850570 w 4510936"/>
                    <a:gd name="connsiteY24" fmla="*/ 2130513 h 3835942"/>
                    <a:gd name="connsiteX25" fmla="*/ 2148114 w 4510936"/>
                    <a:gd name="connsiteY25" fmla="*/ 1901913 h 3835942"/>
                    <a:gd name="connsiteX26" fmla="*/ 1556657 w 4510936"/>
                    <a:gd name="connsiteY26" fmla="*/ 2852599 h 3835942"/>
                    <a:gd name="connsiteX27" fmla="*/ 1580115 w 4510936"/>
                    <a:gd name="connsiteY27" fmla="*/ 3729193 h 3835942"/>
                    <a:gd name="connsiteX28" fmla="*/ 1581642 w 4510936"/>
                    <a:gd name="connsiteY28" fmla="*/ 3835942 h 3835942"/>
                    <a:gd name="connsiteX29" fmla="*/ 1113971 w 4510936"/>
                    <a:gd name="connsiteY29" fmla="*/ 3835942 h 3835942"/>
                    <a:gd name="connsiteX30" fmla="*/ 836413 w 4510936"/>
                    <a:gd name="connsiteY30" fmla="*/ 3086585 h 3835942"/>
                    <a:gd name="connsiteX31" fmla="*/ 116170 w 4510936"/>
                    <a:gd name="connsiteY31" fmla="*/ 2308285 h 3835942"/>
                    <a:gd name="connsiteX32" fmla="*/ 118297 w 4510936"/>
                    <a:gd name="connsiteY32" fmla="*/ 2287181 h 3835942"/>
                    <a:gd name="connsiteX33" fmla="*/ 98842 w 4510936"/>
                    <a:gd name="connsiteY33" fmla="*/ 2263602 h 3835942"/>
                    <a:gd name="connsiteX34" fmla="*/ 0 w 4510936"/>
                    <a:gd name="connsiteY34" fmla="*/ 1940013 h 3835942"/>
                    <a:gd name="connsiteX35" fmla="*/ 98842 w 4510936"/>
                    <a:gd name="connsiteY35" fmla="*/ 1616424 h 3835942"/>
                    <a:gd name="connsiteX36" fmla="*/ 158494 w 4510936"/>
                    <a:gd name="connsiteY36" fmla="*/ 1544125 h 3835942"/>
                    <a:gd name="connsiteX37" fmla="*/ 138294 w 4510936"/>
                    <a:gd name="connsiteY37" fmla="*/ 1479051 h 3835942"/>
                    <a:gd name="connsiteX38" fmla="*/ 124645 w 4510936"/>
                    <a:gd name="connsiteY38" fmla="*/ 1343654 h 3835942"/>
                    <a:gd name="connsiteX39" fmla="*/ 534966 w 4510936"/>
                    <a:gd name="connsiteY39" fmla="*/ 724623 h 3835942"/>
                    <a:gd name="connsiteX40" fmla="*/ 655270 w 4510936"/>
                    <a:gd name="connsiteY40" fmla="*/ 687278 h 3835942"/>
                    <a:gd name="connsiteX41" fmla="*/ 663127 w 4510936"/>
                    <a:gd name="connsiteY41" fmla="*/ 661967 h 3835942"/>
                    <a:gd name="connsiteX42" fmla="*/ 1282159 w 4510936"/>
                    <a:gd name="connsiteY42" fmla="*/ 251645 h 3835942"/>
                    <a:gd name="connsiteX43" fmla="*/ 1417556 w 4510936"/>
                    <a:gd name="connsiteY43" fmla="*/ 265294 h 3835942"/>
                    <a:gd name="connsiteX44" fmla="*/ 1421411 w 4510936"/>
                    <a:gd name="connsiteY44" fmla="*/ 266491 h 3835942"/>
                    <a:gd name="connsiteX45" fmla="*/ 1478933 w 4510936"/>
                    <a:gd name="connsiteY45" fmla="*/ 196773 h 3835942"/>
                    <a:gd name="connsiteX46" fmla="*/ 1953986 w 4510936"/>
                    <a:gd name="connsiteY46"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919514 w 4510936"/>
                    <a:gd name="connsiteY22" fmla="*/ 1168942 h 3835942"/>
                    <a:gd name="connsiteX23" fmla="*/ 1850570 w 4510936"/>
                    <a:gd name="connsiteY23" fmla="*/ 2130513 h 3835942"/>
                    <a:gd name="connsiteX24" fmla="*/ 2148114 w 4510936"/>
                    <a:gd name="connsiteY24" fmla="*/ 1901913 h 3835942"/>
                    <a:gd name="connsiteX25" fmla="*/ 1556657 w 4510936"/>
                    <a:gd name="connsiteY25" fmla="*/ 2852599 h 3835942"/>
                    <a:gd name="connsiteX26" fmla="*/ 1580115 w 4510936"/>
                    <a:gd name="connsiteY26" fmla="*/ 3729193 h 3835942"/>
                    <a:gd name="connsiteX27" fmla="*/ 1581642 w 4510936"/>
                    <a:gd name="connsiteY27" fmla="*/ 3835942 h 3835942"/>
                    <a:gd name="connsiteX28" fmla="*/ 1113971 w 4510936"/>
                    <a:gd name="connsiteY28" fmla="*/ 3835942 h 3835942"/>
                    <a:gd name="connsiteX29" fmla="*/ 836413 w 4510936"/>
                    <a:gd name="connsiteY29" fmla="*/ 3086585 h 3835942"/>
                    <a:gd name="connsiteX30" fmla="*/ 116170 w 4510936"/>
                    <a:gd name="connsiteY30" fmla="*/ 2308285 h 3835942"/>
                    <a:gd name="connsiteX31" fmla="*/ 118297 w 4510936"/>
                    <a:gd name="connsiteY31" fmla="*/ 2287181 h 3835942"/>
                    <a:gd name="connsiteX32" fmla="*/ 98842 w 4510936"/>
                    <a:gd name="connsiteY32" fmla="*/ 2263602 h 3835942"/>
                    <a:gd name="connsiteX33" fmla="*/ 0 w 4510936"/>
                    <a:gd name="connsiteY33" fmla="*/ 1940013 h 3835942"/>
                    <a:gd name="connsiteX34" fmla="*/ 98842 w 4510936"/>
                    <a:gd name="connsiteY34" fmla="*/ 1616424 h 3835942"/>
                    <a:gd name="connsiteX35" fmla="*/ 158494 w 4510936"/>
                    <a:gd name="connsiteY35" fmla="*/ 1544125 h 3835942"/>
                    <a:gd name="connsiteX36" fmla="*/ 138294 w 4510936"/>
                    <a:gd name="connsiteY36" fmla="*/ 1479051 h 3835942"/>
                    <a:gd name="connsiteX37" fmla="*/ 124645 w 4510936"/>
                    <a:gd name="connsiteY37" fmla="*/ 1343654 h 3835942"/>
                    <a:gd name="connsiteX38" fmla="*/ 534966 w 4510936"/>
                    <a:gd name="connsiteY38" fmla="*/ 724623 h 3835942"/>
                    <a:gd name="connsiteX39" fmla="*/ 655270 w 4510936"/>
                    <a:gd name="connsiteY39" fmla="*/ 687278 h 3835942"/>
                    <a:gd name="connsiteX40" fmla="*/ 663127 w 4510936"/>
                    <a:gd name="connsiteY40" fmla="*/ 661967 h 3835942"/>
                    <a:gd name="connsiteX41" fmla="*/ 1282159 w 4510936"/>
                    <a:gd name="connsiteY41" fmla="*/ 251645 h 3835942"/>
                    <a:gd name="connsiteX42" fmla="*/ 1417556 w 4510936"/>
                    <a:gd name="connsiteY42" fmla="*/ 265294 h 3835942"/>
                    <a:gd name="connsiteX43" fmla="*/ 1421411 w 4510936"/>
                    <a:gd name="connsiteY43" fmla="*/ 266491 h 3835942"/>
                    <a:gd name="connsiteX44" fmla="*/ 1478933 w 4510936"/>
                    <a:gd name="connsiteY44" fmla="*/ 196773 h 3835942"/>
                    <a:gd name="connsiteX45" fmla="*/ 1953986 w 4510936"/>
                    <a:gd name="connsiteY45"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034142 w 4510936"/>
                    <a:gd name="connsiteY21" fmla="*/ 1807570 h 3835942"/>
                    <a:gd name="connsiteX22" fmla="*/ 1850570 w 4510936"/>
                    <a:gd name="connsiteY22" fmla="*/ 2130513 h 3835942"/>
                    <a:gd name="connsiteX23" fmla="*/ 2148114 w 4510936"/>
                    <a:gd name="connsiteY23" fmla="*/ 1901913 h 3835942"/>
                    <a:gd name="connsiteX24" fmla="*/ 1556657 w 4510936"/>
                    <a:gd name="connsiteY24" fmla="*/ 2852599 h 3835942"/>
                    <a:gd name="connsiteX25" fmla="*/ 1580115 w 4510936"/>
                    <a:gd name="connsiteY25" fmla="*/ 3729193 h 3835942"/>
                    <a:gd name="connsiteX26" fmla="*/ 1581642 w 4510936"/>
                    <a:gd name="connsiteY26" fmla="*/ 3835942 h 3835942"/>
                    <a:gd name="connsiteX27" fmla="*/ 1113971 w 4510936"/>
                    <a:gd name="connsiteY27" fmla="*/ 3835942 h 3835942"/>
                    <a:gd name="connsiteX28" fmla="*/ 836413 w 4510936"/>
                    <a:gd name="connsiteY28" fmla="*/ 3086585 h 3835942"/>
                    <a:gd name="connsiteX29" fmla="*/ 116170 w 4510936"/>
                    <a:gd name="connsiteY29" fmla="*/ 2308285 h 3835942"/>
                    <a:gd name="connsiteX30" fmla="*/ 118297 w 4510936"/>
                    <a:gd name="connsiteY30" fmla="*/ 2287181 h 3835942"/>
                    <a:gd name="connsiteX31" fmla="*/ 98842 w 4510936"/>
                    <a:gd name="connsiteY31" fmla="*/ 2263602 h 3835942"/>
                    <a:gd name="connsiteX32" fmla="*/ 0 w 4510936"/>
                    <a:gd name="connsiteY32" fmla="*/ 1940013 h 3835942"/>
                    <a:gd name="connsiteX33" fmla="*/ 98842 w 4510936"/>
                    <a:gd name="connsiteY33" fmla="*/ 1616424 h 3835942"/>
                    <a:gd name="connsiteX34" fmla="*/ 158494 w 4510936"/>
                    <a:gd name="connsiteY34" fmla="*/ 1544125 h 3835942"/>
                    <a:gd name="connsiteX35" fmla="*/ 138294 w 4510936"/>
                    <a:gd name="connsiteY35" fmla="*/ 1479051 h 3835942"/>
                    <a:gd name="connsiteX36" fmla="*/ 124645 w 4510936"/>
                    <a:gd name="connsiteY36" fmla="*/ 1343654 h 3835942"/>
                    <a:gd name="connsiteX37" fmla="*/ 534966 w 4510936"/>
                    <a:gd name="connsiteY37" fmla="*/ 724623 h 3835942"/>
                    <a:gd name="connsiteX38" fmla="*/ 655270 w 4510936"/>
                    <a:gd name="connsiteY38" fmla="*/ 687278 h 3835942"/>
                    <a:gd name="connsiteX39" fmla="*/ 663127 w 4510936"/>
                    <a:gd name="connsiteY39" fmla="*/ 661967 h 3835942"/>
                    <a:gd name="connsiteX40" fmla="*/ 1282159 w 4510936"/>
                    <a:gd name="connsiteY40" fmla="*/ 251645 h 3835942"/>
                    <a:gd name="connsiteX41" fmla="*/ 1417556 w 4510936"/>
                    <a:gd name="connsiteY41" fmla="*/ 265294 h 3835942"/>
                    <a:gd name="connsiteX42" fmla="*/ 1421411 w 4510936"/>
                    <a:gd name="connsiteY42" fmla="*/ 266491 h 3835942"/>
                    <a:gd name="connsiteX43" fmla="*/ 1478933 w 4510936"/>
                    <a:gd name="connsiteY43" fmla="*/ 196773 h 3835942"/>
                    <a:gd name="connsiteX44" fmla="*/ 1953986 w 4510936"/>
                    <a:gd name="connsiteY44"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562100 w 4510936"/>
                    <a:gd name="connsiteY20" fmla="*/ 1896471 h 3835942"/>
                    <a:gd name="connsiteX21" fmla="*/ 1850570 w 4510936"/>
                    <a:gd name="connsiteY21" fmla="*/ 2130513 h 3835942"/>
                    <a:gd name="connsiteX22" fmla="*/ 2148114 w 4510936"/>
                    <a:gd name="connsiteY22" fmla="*/ 1901913 h 3835942"/>
                    <a:gd name="connsiteX23" fmla="*/ 1556657 w 4510936"/>
                    <a:gd name="connsiteY23" fmla="*/ 2852599 h 3835942"/>
                    <a:gd name="connsiteX24" fmla="*/ 1580115 w 4510936"/>
                    <a:gd name="connsiteY24" fmla="*/ 3729193 h 3835942"/>
                    <a:gd name="connsiteX25" fmla="*/ 1581642 w 4510936"/>
                    <a:gd name="connsiteY25" fmla="*/ 3835942 h 3835942"/>
                    <a:gd name="connsiteX26" fmla="*/ 1113971 w 4510936"/>
                    <a:gd name="connsiteY26" fmla="*/ 3835942 h 3835942"/>
                    <a:gd name="connsiteX27" fmla="*/ 836413 w 4510936"/>
                    <a:gd name="connsiteY27" fmla="*/ 3086585 h 3835942"/>
                    <a:gd name="connsiteX28" fmla="*/ 116170 w 4510936"/>
                    <a:gd name="connsiteY28" fmla="*/ 2308285 h 3835942"/>
                    <a:gd name="connsiteX29" fmla="*/ 118297 w 4510936"/>
                    <a:gd name="connsiteY29" fmla="*/ 2287181 h 3835942"/>
                    <a:gd name="connsiteX30" fmla="*/ 98842 w 4510936"/>
                    <a:gd name="connsiteY30" fmla="*/ 2263602 h 3835942"/>
                    <a:gd name="connsiteX31" fmla="*/ 0 w 4510936"/>
                    <a:gd name="connsiteY31" fmla="*/ 1940013 h 3835942"/>
                    <a:gd name="connsiteX32" fmla="*/ 98842 w 4510936"/>
                    <a:gd name="connsiteY32" fmla="*/ 1616424 h 3835942"/>
                    <a:gd name="connsiteX33" fmla="*/ 158494 w 4510936"/>
                    <a:gd name="connsiteY33" fmla="*/ 1544125 h 3835942"/>
                    <a:gd name="connsiteX34" fmla="*/ 138294 w 4510936"/>
                    <a:gd name="connsiteY34" fmla="*/ 1479051 h 3835942"/>
                    <a:gd name="connsiteX35" fmla="*/ 124645 w 4510936"/>
                    <a:gd name="connsiteY35" fmla="*/ 1343654 h 3835942"/>
                    <a:gd name="connsiteX36" fmla="*/ 534966 w 4510936"/>
                    <a:gd name="connsiteY36" fmla="*/ 724623 h 3835942"/>
                    <a:gd name="connsiteX37" fmla="*/ 655270 w 4510936"/>
                    <a:gd name="connsiteY37" fmla="*/ 687278 h 3835942"/>
                    <a:gd name="connsiteX38" fmla="*/ 663127 w 4510936"/>
                    <a:gd name="connsiteY38" fmla="*/ 661967 h 3835942"/>
                    <a:gd name="connsiteX39" fmla="*/ 1282159 w 4510936"/>
                    <a:gd name="connsiteY39" fmla="*/ 251645 h 3835942"/>
                    <a:gd name="connsiteX40" fmla="*/ 1417556 w 4510936"/>
                    <a:gd name="connsiteY40" fmla="*/ 265294 h 3835942"/>
                    <a:gd name="connsiteX41" fmla="*/ 1421411 w 4510936"/>
                    <a:gd name="connsiteY41" fmla="*/ 266491 h 3835942"/>
                    <a:gd name="connsiteX42" fmla="*/ 1478933 w 4510936"/>
                    <a:gd name="connsiteY42" fmla="*/ 196773 h 3835942"/>
                    <a:gd name="connsiteX43" fmla="*/ 1953986 w 4510936"/>
                    <a:gd name="connsiteY43"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081314 w 4510936"/>
                    <a:gd name="connsiteY19" fmla="*/ 2061571 h 3835942"/>
                    <a:gd name="connsiteX20" fmla="*/ 1850570 w 4510936"/>
                    <a:gd name="connsiteY20" fmla="*/ 2130513 h 3835942"/>
                    <a:gd name="connsiteX21" fmla="*/ 2148114 w 4510936"/>
                    <a:gd name="connsiteY21" fmla="*/ 1901913 h 3835942"/>
                    <a:gd name="connsiteX22" fmla="*/ 1556657 w 4510936"/>
                    <a:gd name="connsiteY22" fmla="*/ 2852599 h 3835942"/>
                    <a:gd name="connsiteX23" fmla="*/ 1580115 w 4510936"/>
                    <a:gd name="connsiteY23" fmla="*/ 3729193 h 3835942"/>
                    <a:gd name="connsiteX24" fmla="*/ 1581642 w 4510936"/>
                    <a:gd name="connsiteY24" fmla="*/ 3835942 h 3835942"/>
                    <a:gd name="connsiteX25" fmla="*/ 1113971 w 4510936"/>
                    <a:gd name="connsiteY25" fmla="*/ 3835942 h 3835942"/>
                    <a:gd name="connsiteX26" fmla="*/ 836413 w 4510936"/>
                    <a:gd name="connsiteY26" fmla="*/ 3086585 h 3835942"/>
                    <a:gd name="connsiteX27" fmla="*/ 116170 w 4510936"/>
                    <a:gd name="connsiteY27" fmla="*/ 2308285 h 3835942"/>
                    <a:gd name="connsiteX28" fmla="*/ 118297 w 4510936"/>
                    <a:gd name="connsiteY28" fmla="*/ 2287181 h 3835942"/>
                    <a:gd name="connsiteX29" fmla="*/ 98842 w 4510936"/>
                    <a:gd name="connsiteY29" fmla="*/ 2263602 h 3835942"/>
                    <a:gd name="connsiteX30" fmla="*/ 0 w 4510936"/>
                    <a:gd name="connsiteY30" fmla="*/ 1940013 h 3835942"/>
                    <a:gd name="connsiteX31" fmla="*/ 98842 w 4510936"/>
                    <a:gd name="connsiteY31" fmla="*/ 1616424 h 3835942"/>
                    <a:gd name="connsiteX32" fmla="*/ 158494 w 4510936"/>
                    <a:gd name="connsiteY32" fmla="*/ 1544125 h 3835942"/>
                    <a:gd name="connsiteX33" fmla="*/ 138294 w 4510936"/>
                    <a:gd name="connsiteY33" fmla="*/ 1479051 h 3835942"/>
                    <a:gd name="connsiteX34" fmla="*/ 124645 w 4510936"/>
                    <a:gd name="connsiteY34" fmla="*/ 1343654 h 3835942"/>
                    <a:gd name="connsiteX35" fmla="*/ 534966 w 4510936"/>
                    <a:gd name="connsiteY35" fmla="*/ 724623 h 3835942"/>
                    <a:gd name="connsiteX36" fmla="*/ 655270 w 4510936"/>
                    <a:gd name="connsiteY36" fmla="*/ 687278 h 3835942"/>
                    <a:gd name="connsiteX37" fmla="*/ 663127 w 4510936"/>
                    <a:gd name="connsiteY37" fmla="*/ 661967 h 3835942"/>
                    <a:gd name="connsiteX38" fmla="*/ 1282159 w 4510936"/>
                    <a:gd name="connsiteY38" fmla="*/ 251645 h 3835942"/>
                    <a:gd name="connsiteX39" fmla="*/ 1417556 w 4510936"/>
                    <a:gd name="connsiteY39" fmla="*/ 265294 h 3835942"/>
                    <a:gd name="connsiteX40" fmla="*/ 1421411 w 4510936"/>
                    <a:gd name="connsiteY40" fmla="*/ 266491 h 3835942"/>
                    <a:gd name="connsiteX41" fmla="*/ 1478933 w 4510936"/>
                    <a:gd name="connsiteY41" fmla="*/ 196773 h 3835942"/>
                    <a:gd name="connsiteX42" fmla="*/ 1953986 w 4510936"/>
                    <a:gd name="connsiteY42"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1850570 w 4510936"/>
                    <a:gd name="connsiteY19" fmla="*/ 2130513 h 3835942"/>
                    <a:gd name="connsiteX20" fmla="*/ 2148114 w 4510936"/>
                    <a:gd name="connsiteY20" fmla="*/ 1901913 h 3835942"/>
                    <a:gd name="connsiteX21" fmla="*/ 1556657 w 4510936"/>
                    <a:gd name="connsiteY21" fmla="*/ 2852599 h 3835942"/>
                    <a:gd name="connsiteX22" fmla="*/ 1580115 w 4510936"/>
                    <a:gd name="connsiteY22" fmla="*/ 3729193 h 3835942"/>
                    <a:gd name="connsiteX23" fmla="*/ 1581642 w 4510936"/>
                    <a:gd name="connsiteY23" fmla="*/ 3835942 h 3835942"/>
                    <a:gd name="connsiteX24" fmla="*/ 1113971 w 4510936"/>
                    <a:gd name="connsiteY24" fmla="*/ 3835942 h 3835942"/>
                    <a:gd name="connsiteX25" fmla="*/ 836413 w 4510936"/>
                    <a:gd name="connsiteY25" fmla="*/ 3086585 h 3835942"/>
                    <a:gd name="connsiteX26" fmla="*/ 116170 w 4510936"/>
                    <a:gd name="connsiteY26" fmla="*/ 2308285 h 3835942"/>
                    <a:gd name="connsiteX27" fmla="*/ 118297 w 4510936"/>
                    <a:gd name="connsiteY27" fmla="*/ 2287181 h 3835942"/>
                    <a:gd name="connsiteX28" fmla="*/ 98842 w 4510936"/>
                    <a:gd name="connsiteY28" fmla="*/ 2263602 h 3835942"/>
                    <a:gd name="connsiteX29" fmla="*/ 0 w 4510936"/>
                    <a:gd name="connsiteY29" fmla="*/ 1940013 h 3835942"/>
                    <a:gd name="connsiteX30" fmla="*/ 98842 w 4510936"/>
                    <a:gd name="connsiteY30" fmla="*/ 1616424 h 3835942"/>
                    <a:gd name="connsiteX31" fmla="*/ 158494 w 4510936"/>
                    <a:gd name="connsiteY31" fmla="*/ 1544125 h 3835942"/>
                    <a:gd name="connsiteX32" fmla="*/ 138294 w 4510936"/>
                    <a:gd name="connsiteY32" fmla="*/ 1479051 h 3835942"/>
                    <a:gd name="connsiteX33" fmla="*/ 124645 w 4510936"/>
                    <a:gd name="connsiteY33" fmla="*/ 1343654 h 3835942"/>
                    <a:gd name="connsiteX34" fmla="*/ 534966 w 4510936"/>
                    <a:gd name="connsiteY34" fmla="*/ 724623 h 3835942"/>
                    <a:gd name="connsiteX35" fmla="*/ 655270 w 4510936"/>
                    <a:gd name="connsiteY35" fmla="*/ 687278 h 3835942"/>
                    <a:gd name="connsiteX36" fmla="*/ 663127 w 4510936"/>
                    <a:gd name="connsiteY36" fmla="*/ 661967 h 3835942"/>
                    <a:gd name="connsiteX37" fmla="*/ 1282159 w 4510936"/>
                    <a:gd name="connsiteY37" fmla="*/ 251645 h 3835942"/>
                    <a:gd name="connsiteX38" fmla="*/ 1417556 w 4510936"/>
                    <a:gd name="connsiteY38" fmla="*/ 265294 h 3835942"/>
                    <a:gd name="connsiteX39" fmla="*/ 1421411 w 4510936"/>
                    <a:gd name="connsiteY39" fmla="*/ 266491 h 3835942"/>
                    <a:gd name="connsiteX40" fmla="*/ 1478933 w 4510936"/>
                    <a:gd name="connsiteY40" fmla="*/ 196773 h 3835942"/>
                    <a:gd name="connsiteX41" fmla="*/ 1953986 w 4510936"/>
                    <a:gd name="connsiteY4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2148114 w 4510936"/>
                    <a:gd name="connsiteY19" fmla="*/ 1901913 h 3835942"/>
                    <a:gd name="connsiteX20" fmla="*/ 1556657 w 4510936"/>
                    <a:gd name="connsiteY20" fmla="*/ 2852599 h 3835942"/>
                    <a:gd name="connsiteX21" fmla="*/ 1580115 w 4510936"/>
                    <a:gd name="connsiteY21" fmla="*/ 3729193 h 3835942"/>
                    <a:gd name="connsiteX22" fmla="*/ 1581642 w 4510936"/>
                    <a:gd name="connsiteY22" fmla="*/ 3835942 h 3835942"/>
                    <a:gd name="connsiteX23" fmla="*/ 1113971 w 4510936"/>
                    <a:gd name="connsiteY23" fmla="*/ 3835942 h 3835942"/>
                    <a:gd name="connsiteX24" fmla="*/ 836413 w 4510936"/>
                    <a:gd name="connsiteY24" fmla="*/ 3086585 h 3835942"/>
                    <a:gd name="connsiteX25" fmla="*/ 116170 w 4510936"/>
                    <a:gd name="connsiteY25" fmla="*/ 2308285 h 3835942"/>
                    <a:gd name="connsiteX26" fmla="*/ 118297 w 4510936"/>
                    <a:gd name="connsiteY26" fmla="*/ 2287181 h 3835942"/>
                    <a:gd name="connsiteX27" fmla="*/ 98842 w 4510936"/>
                    <a:gd name="connsiteY27" fmla="*/ 2263602 h 3835942"/>
                    <a:gd name="connsiteX28" fmla="*/ 0 w 4510936"/>
                    <a:gd name="connsiteY28" fmla="*/ 1940013 h 3835942"/>
                    <a:gd name="connsiteX29" fmla="*/ 98842 w 4510936"/>
                    <a:gd name="connsiteY29" fmla="*/ 1616424 h 3835942"/>
                    <a:gd name="connsiteX30" fmla="*/ 158494 w 4510936"/>
                    <a:gd name="connsiteY30" fmla="*/ 1544125 h 3835942"/>
                    <a:gd name="connsiteX31" fmla="*/ 138294 w 4510936"/>
                    <a:gd name="connsiteY31" fmla="*/ 1479051 h 3835942"/>
                    <a:gd name="connsiteX32" fmla="*/ 124645 w 4510936"/>
                    <a:gd name="connsiteY32" fmla="*/ 1343654 h 3835942"/>
                    <a:gd name="connsiteX33" fmla="*/ 534966 w 4510936"/>
                    <a:gd name="connsiteY33" fmla="*/ 724623 h 3835942"/>
                    <a:gd name="connsiteX34" fmla="*/ 655270 w 4510936"/>
                    <a:gd name="connsiteY34" fmla="*/ 687278 h 3835942"/>
                    <a:gd name="connsiteX35" fmla="*/ 663127 w 4510936"/>
                    <a:gd name="connsiteY35" fmla="*/ 661967 h 3835942"/>
                    <a:gd name="connsiteX36" fmla="*/ 1282159 w 4510936"/>
                    <a:gd name="connsiteY36" fmla="*/ 251645 h 3835942"/>
                    <a:gd name="connsiteX37" fmla="*/ 1417556 w 4510936"/>
                    <a:gd name="connsiteY37" fmla="*/ 265294 h 3835942"/>
                    <a:gd name="connsiteX38" fmla="*/ 1421411 w 4510936"/>
                    <a:gd name="connsiteY38" fmla="*/ 266491 h 3835942"/>
                    <a:gd name="connsiteX39" fmla="*/ 1478933 w 4510936"/>
                    <a:gd name="connsiteY39" fmla="*/ 196773 h 3835942"/>
                    <a:gd name="connsiteX40" fmla="*/ 1953986 w 4510936"/>
                    <a:gd name="connsiteY40"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770743 w 4510936"/>
                    <a:gd name="connsiteY18" fmla="*/ 2832642 h 3835942"/>
                    <a:gd name="connsiteX19" fmla="*/ 2133865 w 4510936"/>
                    <a:gd name="connsiteY19" fmla="*/ 1977965 h 3835942"/>
                    <a:gd name="connsiteX20" fmla="*/ 2148114 w 4510936"/>
                    <a:gd name="connsiteY20" fmla="*/ 1901913 h 3835942"/>
                    <a:gd name="connsiteX21" fmla="*/ 1556657 w 4510936"/>
                    <a:gd name="connsiteY21" fmla="*/ 2852599 h 3835942"/>
                    <a:gd name="connsiteX22" fmla="*/ 1580115 w 4510936"/>
                    <a:gd name="connsiteY22" fmla="*/ 3729193 h 3835942"/>
                    <a:gd name="connsiteX23" fmla="*/ 1581642 w 4510936"/>
                    <a:gd name="connsiteY23" fmla="*/ 3835942 h 3835942"/>
                    <a:gd name="connsiteX24" fmla="*/ 1113971 w 4510936"/>
                    <a:gd name="connsiteY24" fmla="*/ 3835942 h 3835942"/>
                    <a:gd name="connsiteX25" fmla="*/ 836413 w 4510936"/>
                    <a:gd name="connsiteY25" fmla="*/ 3086585 h 3835942"/>
                    <a:gd name="connsiteX26" fmla="*/ 116170 w 4510936"/>
                    <a:gd name="connsiteY26" fmla="*/ 2308285 h 3835942"/>
                    <a:gd name="connsiteX27" fmla="*/ 118297 w 4510936"/>
                    <a:gd name="connsiteY27" fmla="*/ 2287181 h 3835942"/>
                    <a:gd name="connsiteX28" fmla="*/ 98842 w 4510936"/>
                    <a:gd name="connsiteY28" fmla="*/ 2263602 h 3835942"/>
                    <a:gd name="connsiteX29" fmla="*/ 0 w 4510936"/>
                    <a:gd name="connsiteY29" fmla="*/ 1940013 h 3835942"/>
                    <a:gd name="connsiteX30" fmla="*/ 98842 w 4510936"/>
                    <a:gd name="connsiteY30" fmla="*/ 1616424 h 3835942"/>
                    <a:gd name="connsiteX31" fmla="*/ 158494 w 4510936"/>
                    <a:gd name="connsiteY31" fmla="*/ 1544125 h 3835942"/>
                    <a:gd name="connsiteX32" fmla="*/ 138294 w 4510936"/>
                    <a:gd name="connsiteY32" fmla="*/ 1479051 h 3835942"/>
                    <a:gd name="connsiteX33" fmla="*/ 124645 w 4510936"/>
                    <a:gd name="connsiteY33" fmla="*/ 1343654 h 3835942"/>
                    <a:gd name="connsiteX34" fmla="*/ 534966 w 4510936"/>
                    <a:gd name="connsiteY34" fmla="*/ 724623 h 3835942"/>
                    <a:gd name="connsiteX35" fmla="*/ 655270 w 4510936"/>
                    <a:gd name="connsiteY35" fmla="*/ 687278 h 3835942"/>
                    <a:gd name="connsiteX36" fmla="*/ 663127 w 4510936"/>
                    <a:gd name="connsiteY36" fmla="*/ 661967 h 3835942"/>
                    <a:gd name="connsiteX37" fmla="*/ 1282159 w 4510936"/>
                    <a:gd name="connsiteY37" fmla="*/ 251645 h 3835942"/>
                    <a:gd name="connsiteX38" fmla="*/ 1417556 w 4510936"/>
                    <a:gd name="connsiteY38" fmla="*/ 265294 h 3835942"/>
                    <a:gd name="connsiteX39" fmla="*/ 1421411 w 4510936"/>
                    <a:gd name="connsiteY39" fmla="*/ 266491 h 3835942"/>
                    <a:gd name="connsiteX40" fmla="*/ 1478933 w 4510936"/>
                    <a:gd name="connsiteY40" fmla="*/ 196773 h 3835942"/>
                    <a:gd name="connsiteX41" fmla="*/ 1953986 w 4510936"/>
                    <a:gd name="connsiteY41"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2133865 w 4510936"/>
                    <a:gd name="connsiteY18" fmla="*/ 1977965 h 3835942"/>
                    <a:gd name="connsiteX19" fmla="*/ 2148114 w 4510936"/>
                    <a:gd name="connsiteY19" fmla="*/ 1901913 h 3835942"/>
                    <a:gd name="connsiteX20" fmla="*/ 1556657 w 4510936"/>
                    <a:gd name="connsiteY20" fmla="*/ 2852599 h 3835942"/>
                    <a:gd name="connsiteX21" fmla="*/ 1580115 w 4510936"/>
                    <a:gd name="connsiteY21" fmla="*/ 3729193 h 3835942"/>
                    <a:gd name="connsiteX22" fmla="*/ 1581642 w 4510936"/>
                    <a:gd name="connsiteY22" fmla="*/ 3835942 h 3835942"/>
                    <a:gd name="connsiteX23" fmla="*/ 1113971 w 4510936"/>
                    <a:gd name="connsiteY23" fmla="*/ 3835942 h 3835942"/>
                    <a:gd name="connsiteX24" fmla="*/ 836413 w 4510936"/>
                    <a:gd name="connsiteY24" fmla="*/ 3086585 h 3835942"/>
                    <a:gd name="connsiteX25" fmla="*/ 116170 w 4510936"/>
                    <a:gd name="connsiteY25" fmla="*/ 2308285 h 3835942"/>
                    <a:gd name="connsiteX26" fmla="*/ 118297 w 4510936"/>
                    <a:gd name="connsiteY26" fmla="*/ 2287181 h 3835942"/>
                    <a:gd name="connsiteX27" fmla="*/ 98842 w 4510936"/>
                    <a:gd name="connsiteY27" fmla="*/ 2263602 h 3835942"/>
                    <a:gd name="connsiteX28" fmla="*/ 0 w 4510936"/>
                    <a:gd name="connsiteY28" fmla="*/ 1940013 h 3835942"/>
                    <a:gd name="connsiteX29" fmla="*/ 98842 w 4510936"/>
                    <a:gd name="connsiteY29" fmla="*/ 1616424 h 3835942"/>
                    <a:gd name="connsiteX30" fmla="*/ 158494 w 4510936"/>
                    <a:gd name="connsiteY30" fmla="*/ 1544125 h 3835942"/>
                    <a:gd name="connsiteX31" fmla="*/ 138294 w 4510936"/>
                    <a:gd name="connsiteY31" fmla="*/ 1479051 h 3835942"/>
                    <a:gd name="connsiteX32" fmla="*/ 124645 w 4510936"/>
                    <a:gd name="connsiteY32" fmla="*/ 1343654 h 3835942"/>
                    <a:gd name="connsiteX33" fmla="*/ 534966 w 4510936"/>
                    <a:gd name="connsiteY33" fmla="*/ 724623 h 3835942"/>
                    <a:gd name="connsiteX34" fmla="*/ 655270 w 4510936"/>
                    <a:gd name="connsiteY34" fmla="*/ 687278 h 3835942"/>
                    <a:gd name="connsiteX35" fmla="*/ 663127 w 4510936"/>
                    <a:gd name="connsiteY35" fmla="*/ 661967 h 3835942"/>
                    <a:gd name="connsiteX36" fmla="*/ 1282159 w 4510936"/>
                    <a:gd name="connsiteY36" fmla="*/ 251645 h 3835942"/>
                    <a:gd name="connsiteX37" fmla="*/ 1417556 w 4510936"/>
                    <a:gd name="connsiteY37" fmla="*/ 265294 h 3835942"/>
                    <a:gd name="connsiteX38" fmla="*/ 1421411 w 4510936"/>
                    <a:gd name="connsiteY38" fmla="*/ 266491 h 3835942"/>
                    <a:gd name="connsiteX39" fmla="*/ 1478933 w 4510936"/>
                    <a:gd name="connsiteY39" fmla="*/ 196773 h 3835942"/>
                    <a:gd name="connsiteX40" fmla="*/ 1953986 w 4510936"/>
                    <a:gd name="connsiteY40"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2148114 w 4510936"/>
                    <a:gd name="connsiteY18" fmla="*/ 1901913 h 3835942"/>
                    <a:gd name="connsiteX19" fmla="*/ 1556657 w 4510936"/>
                    <a:gd name="connsiteY19" fmla="*/ 2852599 h 3835942"/>
                    <a:gd name="connsiteX20" fmla="*/ 1580115 w 4510936"/>
                    <a:gd name="connsiteY20" fmla="*/ 3729193 h 3835942"/>
                    <a:gd name="connsiteX21" fmla="*/ 1581642 w 4510936"/>
                    <a:gd name="connsiteY21" fmla="*/ 3835942 h 3835942"/>
                    <a:gd name="connsiteX22" fmla="*/ 1113971 w 4510936"/>
                    <a:gd name="connsiteY22" fmla="*/ 3835942 h 3835942"/>
                    <a:gd name="connsiteX23" fmla="*/ 836413 w 4510936"/>
                    <a:gd name="connsiteY23" fmla="*/ 3086585 h 3835942"/>
                    <a:gd name="connsiteX24" fmla="*/ 116170 w 4510936"/>
                    <a:gd name="connsiteY24" fmla="*/ 2308285 h 3835942"/>
                    <a:gd name="connsiteX25" fmla="*/ 118297 w 4510936"/>
                    <a:gd name="connsiteY25" fmla="*/ 2287181 h 3835942"/>
                    <a:gd name="connsiteX26" fmla="*/ 98842 w 4510936"/>
                    <a:gd name="connsiteY26" fmla="*/ 2263602 h 3835942"/>
                    <a:gd name="connsiteX27" fmla="*/ 0 w 4510936"/>
                    <a:gd name="connsiteY27" fmla="*/ 1940013 h 3835942"/>
                    <a:gd name="connsiteX28" fmla="*/ 98842 w 4510936"/>
                    <a:gd name="connsiteY28" fmla="*/ 1616424 h 3835942"/>
                    <a:gd name="connsiteX29" fmla="*/ 158494 w 4510936"/>
                    <a:gd name="connsiteY29" fmla="*/ 1544125 h 3835942"/>
                    <a:gd name="connsiteX30" fmla="*/ 138294 w 4510936"/>
                    <a:gd name="connsiteY30" fmla="*/ 1479051 h 3835942"/>
                    <a:gd name="connsiteX31" fmla="*/ 124645 w 4510936"/>
                    <a:gd name="connsiteY31" fmla="*/ 1343654 h 3835942"/>
                    <a:gd name="connsiteX32" fmla="*/ 534966 w 4510936"/>
                    <a:gd name="connsiteY32" fmla="*/ 724623 h 3835942"/>
                    <a:gd name="connsiteX33" fmla="*/ 655270 w 4510936"/>
                    <a:gd name="connsiteY33" fmla="*/ 687278 h 3835942"/>
                    <a:gd name="connsiteX34" fmla="*/ 663127 w 4510936"/>
                    <a:gd name="connsiteY34" fmla="*/ 661967 h 3835942"/>
                    <a:gd name="connsiteX35" fmla="*/ 1282159 w 4510936"/>
                    <a:gd name="connsiteY35" fmla="*/ 251645 h 3835942"/>
                    <a:gd name="connsiteX36" fmla="*/ 1417556 w 4510936"/>
                    <a:gd name="connsiteY36" fmla="*/ 265294 h 3835942"/>
                    <a:gd name="connsiteX37" fmla="*/ 1421411 w 4510936"/>
                    <a:gd name="connsiteY37" fmla="*/ 266491 h 3835942"/>
                    <a:gd name="connsiteX38" fmla="*/ 1478933 w 4510936"/>
                    <a:gd name="connsiteY38" fmla="*/ 196773 h 3835942"/>
                    <a:gd name="connsiteX39" fmla="*/ 1953986 w 4510936"/>
                    <a:gd name="connsiteY39"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792429 w 4510936"/>
                    <a:gd name="connsiteY17" fmla="*/ 3610035 h 3835942"/>
                    <a:gd name="connsiteX18" fmla="*/ 1556657 w 4510936"/>
                    <a:gd name="connsiteY18" fmla="*/ 2852599 h 3835942"/>
                    <a:gd name="connsiteX19" fmla="*/ 1580115 w 4510936"/>
                    <a:gd name="connsiteY19" fmla="*/ 3729193 h 3835942"/>
                    <a:gd name="connsiteX20" fmla="*/ 1581642 w 4510936"/>
                    <a:gd name="connsiteY20" fmla="*/ 3835942 h 3835942"/>
                    <a:gd name="connsiteX21" fmla="*/ 1113971 w 4510936"/>
                    <a:gd name="connsiteY21" fmla="*/ 3835942 h 3835942"/>
                    <a:gd name="connsiteX22" fmla="*/ 836413 w 4510936"/>
                    <a:gd name="connsiteY22" fmla="*/ 3086585 h 3835942"/>
                    <a:gd name="connsiteX23" fmla="*/ 116170 w 4510936"/>
                    <a:gd name="connsiteY23" fmla="*/ 2308285 h 3835942"/>
                    <a:gd name="connsiteX24" fmla="*/ 118297 w 4510936"/>
                    <a:gd name="connsiteY24" fmla="*/ 2287181 h 3835942"/>
                    <a:gd name="connsiteX25" fmla="*/ 98842 w 4510936"/>
                    <a:gd name="connsiteY25" fmla="*/ 2263602 h 3835942"/>
                    <a:gd name="connsiteX26" fmla="*/ 0 w 4510936"/>
                    <a:gd name="connsiteY26" fmla="*/ 1940013 h 3835942"/>
                    <a:gd name="connsiteX27" fmla="*/ 98842 w 4510936"/>
                    <a:gd name="connsiteY27" fmla="*/ 1616424 h 3835942"/>
                    <a:gd name="connsiteX28" fmla="*/ 158494 w 4510936"/>
                    <a:gd name="connsiteY28" fmla="*/ 1544125 h 3835942"/>
                    <a:gd name="connsiteX29" fmla="*/ 138294 w 4510936"/>
                    <a:gd name="connsiteY29" fmla="*/ 1479051 h 3835942"/>
                    <a:gd name="connsiteX30" fmla="*/ 124645 w 4510936"/>
                    <a:gd name="connsiteY30" fmla="*/ 1343654 h 3835942"/>
                    <a:gd name="connsiteX31" fmla="*/ 534966 w 4510936"/>
                    <a:gd name="connsiteY31" fmla="*/ 724623 h 3835942"/>
                    <a:gd name="connsiteX32" fmla="*/ 655270 w 4510936"/>
                    <a:gd name="connsiteY32" fmla="*/ 687278 h 3835942"/>
                    <a:gd name="connsiteX33" fmla="*/ 663127 w 4510936"/>
                    <a:gd name="connsiteY33" fmla="*/ 661967 h 3835942"/>
                    <a:gd name="connsiteX34" fmla="*/ 1282159 w 4510936"/>
                    <a:gd name="connsiteY34" fmla="*/ 251645 h 3835942"/>
                    <a:gd name="connsiteX35" fmla="*/ 1417556 w 4510936"/>
                    <a:gd name="connsiteY35" fmla="*/ 265294 h 3835942"/>
                    <a:gd name="connsiteX36" fmla="*/ 1421411 w 4510936"/>
                    <a:gd name="connsiteY36" fmla="*/ 266491 h 3835942"/>
                    <a:gd name="connsiteX37" fmla="*/ 1478933 w 4510936"/>
                    <a:gd name="connsiteY37" fmla="*/ 196773 h 3835942"/>
                    <a:gd name="connsiteX38" fmla="*/ 1953986 w 4510936"/>
                    <a:gd name="connsiteY38"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556657 w 4510936"/>
                    <a:gd name="connsiteY17" fmla="*/ 2852599 h 3835942"/>
                    <a:gd name="connsiteX18" fmla="*/ 1580115 w 4510936"/>
                    <a:gd name="connsiteY18" fmla="*/ 3729193 h 3835942"/>
                    <a:gd name="connsiteX19" fmla="*/ 1581642 w 4510936"/>
                    <a:gd name="connsiteY19" fmla="*/ 3835942 h 3835942"/>
                    <a:gd name="connsiteX20" fmla="*/ 1113971 w 4510936"/>
                    <a:gd name="connsiteY20" fmla="*/ 3835942 h 3835942"/>
                    <a:gd name="connsiteX21" fmla="*/ 836413 w 4510936"/>
                    <a:gd name="connsiteY21" fmla="*/ 3086585 h 3835942"/>
                    <a:gd name="connsiteX22" fmla="*/ 116170 w 4510936"/>
                    <a:gd name="connsiteY22" fmla="*/ 2308285 h 3835942"/>
                    <a:gd name="connsiteX23" fmla="*/ 118297 w 4510936"/>
                    <a:gd name="connsiteY23" fmla="*/ 2287181 h 3835942"/>
                    <a:gd name="connsiteX24" fmla="*/ 98842 w 4510936"/>
                    <a:gd name="connsiteY24" fmla="*/ 2263602 h 3835942"/>
                    <a:gd name="connsiteX25" fmla="*/ 0 w 4510936"/>
                    <a:gd name="connsiteY25" fmla="*/ 1940013 h 3835942"/>
                    <a:gd name="connsiteX26" fmla="*/ 98842 w 4510936"/>
                    <a:gd name="connsiteY26" fmla="*/ 1616424 h 3835942"/>
                    <a:gd name="connsiteX27" fmla="*/ 158494 w 4510936"/>
                    <a:gd name="connsiteY27" fmla="*/ 1544125 h 3835942"/>
                    <a:gd name="connsiteX28" fmla="*/ 138294 w 4510936"/>
                    <a:gd name="connsiteY28" fmla="*/ 1479051 h 3835942"/>
                    <a:gd name="connsiteX29" fmla="*/ 124645 w 4510936"/>
                    <a:gd name="connsiteY29" fmla="*/ 1343654 h 3835942"/>
                    <a:gd name="connsiteX30" fmla="*/ 534966 w 4510936"/>
                    <a:gd name="connsiteY30" fmla="*/ 724623 h 3835942"/>
                    <a:gd name="connsiteX31" fmla="*/ 655270 w 4510936"/>
                    <a:gd name="connsiteY31" fmla="*/ 687278 h 3835942"/>
                    <a:gd name="connsiteX32" fmla="*/ 663127 w 4510936"/>
                    <a:gd name="connsiteY32" fmla="*/ 661967 h 3835942"/>
                    <a:gd name="connsiteX33" fmla="*/ 1282159 w 4510936"/>
                    <a:gd name="connsiteY33" fmla="*/ 251645 h 3835942"/>
                    <a:gd name="connsiteX34" fmla="*/ 1417556 w 4510936"/>
                    <a:gd name="connsiteY34" fmla="*/ 265294 h 3835942"/>
                    <a:gd name="connsiteX35" fmla="*/ 1421411 w 4510936"/>
                    <a:gd name="connsiteY35" fmla="*/ 266491 h 3835942"/>
                    <a:gd name="connsiteX36" fmla="*/ 1478933 w 4510936"/>
                    <a:gd name="connsiteY36" fmla="*/ 196773 h 3835942"/>
                    <a:gd name="connsiteX37" fmla="*/ 1953986 w 4510936"/>
                    <a:gd name="connsiteY37"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556657 w 4510936"/>
                    <a:gd name="connsiteY17" fmla="*/ 2852599 h 3835942"/>
                    <a:gd name="connsiteX18" fmla="*/ 1581642 w 4510936"/>
                    <a:gd name="connsiteY18" fmla="*/ 3835942 h 3835942"/>
                    <a:gd name="connsiteX19" fmla="*/ 1113971 w 4510936"/>
                    <a:gd name="connsiteY19" fmla="*/ 3835942 h 3835942"/>
                    <a:gd name="connsiteX20" fmla="*/ 836413 w 4510936"/>
                    <a:gd name="connsiteY20" fmla="*/ 3086585 h 3835942"/>
                    <a:gd name="connsiteX21" fmla="*/ 116170 w 4510936"/>
                    <a:gd name="connsiteY21" fmla="*/ 2308285 h 3835942"/>
                    <a:gd name="connsiteX22" fmla="*/ 118297 w 4510936"/>
                    <a:gd name="connsiteY22" fmla="*/ 2287181 h 3835942"/>
                    <a:gd name="connsiteX23" fmla="*/ 98842 w 4510936"/>
                    <a:gd name="connsiteY23" fmla="*/ 2263602 h 3835942"/>
                    <a:gd name="connsiteX24" fmla="*/ 0 w 4510936"/>
                    <a:gd name="connsiteY24" fmla="*/ 1940013 h 3835942"/>
                    <a:gd name="connsiteX25" fmla="*/ 98842 w 4510936"/>
                    <a:gd name="connsiteY25" fmla="*/ 1616424 h 3835942"/>
                    <a:gd name="connsiteX26" fmla="*/ 158494 w 4510936"/>
                    <a:gd name="connsiteY26" fmla="*/ 1544125 h 3835942"/>
                    <a:gd name="connsiteX27" fmla="*/ 138294 w 4510936"/>
                    <a:gd name="connsiteY27" fmla="*/ 1479051 h 3835942"/>
                    <a:gd name="connsiteX28" fmla="*/ 124645 w 4510936"/>
                    <a:gd name="connsiteY28" fmla="*/ 1343654 h 3835942"/>
                    <a:gd name="connsiteX29" fmla="*/ 534966 w 4510936"/>
                    <a:gd name="connsiteY29" fmla="*/ 724623 h 3835942"/>
                    <a:gd name="connsiteX30" fmla="*/ 655270 w 4510936"/>
                    <a:gd name="connsiteY30" fmla="*/ 687278 h 3835942"/>
                    <a:gd name="connsiteX31" fmla="*/ 663127 w 4510936"/>
                    <a:gd name="connsiteY31" fmla="*/ 661967 h 3835942"/>
                    <a:gd name="connsiteX32" fmla="*/ 1282159 w 4510936"/>
                    <a:gd name="connsiteY32" fmla="*/ 251645 h 3835942"/>
                    <a:gd name="connsiteX33" fmla="*/ 1417556 w 4510936"/>
                    <a:gd name="connsiteY33" fmla="*/ 265294 h 3835942"/>
                    <a:gd name="connsiteX34" fmla="*/ 1421411 w 4510936"/>
                    <a:gd name="connsiteY34" fmla="*/ 266491 h 3835942"/>
                    <a:gd name="connsiteX35" fmla="*/ 1478933 w 4510936"/>
                    <a:gd name="connsiteY35" fmla="*/ 196773 h 3835942"/>
                    <a:gd name="connsiteX36" fmla="*/ 1953986 w 4510936"/>
                    <a:gd name="connsiteY36" fmla="*/ 0 h 3835942"/>
                    <a:gd name="connsiteX0" fmla="*/ 1953986 w 4510936"/>
                    <a:gd name="connsiteY0" fmla="*/ 0 h 3835942"/>
                    <a:gd name="connsiteX1" fmla="*/ 2329611 w 4510936"/>
                    <a:gd name="connsiteY1" fmla="*/ 114738 h 3835942"/>
                    <a:gd name="connsiteX2" fmla="*/ 2418153 w 4510936"/>
                    <a:gd name="connsiteY2" fmla="*/ 187791 h 3835942"/>
                    <a:gd name="connsiteX3" fmla="*/ 2436328 w 4510936"/>
                    <a:gd name="connsiteY3" fmla="*/ 172795 h 3835942"/>
                    <a:gd name="connsiteX4" fmla="*/ 2811953 w 4510936"/>
                    <a:gd name="connsiteY4" fmla="*/ 58057 h 3835942"/>
                    <a:gd name="connsiteX5" fmla="*/ 3430985 w 4510936"/>
                    <a:gd name="connsiteY5" fmla="*/ 468379 h 3835942"/>
                    <a:gd name="connsiteX6" fmla="*/ 3439052 w 4510936"/>
                    <a:gd name="connsiteY6" fmla="*/ 494366 h 3835942"/>
                    <a:gd name="connsiteX7" fmla="*/ 3483780 w 4510936"/>
                    <a:gd name="connsiteY7" fmla="*/ 489857 h 3835942"/>
                    <a:gd name="connsiteX8" fmla="*/ 4155607 w 4510936"/>
                    <a:gd name="connsiteY8" fmla="*/ 1161684 h 3835942"/>
                    <a:gd name="connsiteX9" fmla="*/ 4153309 w 4510936"/>
                    <a:gd name="connsiteY9" fmla="*/ 1184483 h 3835942"/>
                    <a:gd name="connsiteX10" fmla="*/ 4214734 w 4510936"/>
                    <a:gd name="connsiteY10" fmla="*/ 1217823 h 3835942"/>
                    <a:gd name="connsiteX11" fmla="*/ 4510936 w 4510936"/>
                    <a:gd name="connsiteY11" fmla="*/ 1774913 h 3835942"/>
                    <a:gd name="connsiteX12" fmla="*/ 3839109 w 4510936"/>
                    <a:gd name="connsiteY12" fmla="*/ 2446740 h 3835942"/>
                    <a:gd name="connsiteX13" fmla="*/ 2763472 w 4510936"/>
                    <a:gd name="connsiteY13" fmla="*/ 2548740 h 3835942"/>
                    <a:gd name="connsiteX14" fmla="*/ 2130180 w 4510936"/>
                    <a:gd name="connsiteY14" fmla="*/ 2990785 h 3835942"/>
                    <a:gd name="connsiteX15" fmla="*/ 2009850 w 4510936"/>
                    <a:gd name="connsiteY15" fmla="*/ 3835942 h 3835942"/>
                    <a:gd name="connsiteX16" fmla="*/ 1789458 w 4510936"/>
                    <a:gd name="connsiteY16" fmla="*/ 3835942 h 3835942"/>
                    <a:gd name="connsiteX17" fmla="*/ 1581642 w 4510936"/>
                    <a:gd name="connsiteY17" fmla="*/ 3835942 h 3835942"/>
                    <a:gd name="connsiteX18" fmla="*/ 1113971 w 4510936"/>
                    <a:gd name="connsiteY18" fmla="*/ 3835942 h 3835942"/>
                    <a:gd name="connsiteX19" fmla="*/ 836413 w 4510936"/>
                    <a:gd name="connsiteY19" fmla="*/ 3086585 h 3835942"/>
                    <a:gd name="connsiteX20" fmla="*/ 116170 w 4510936"/>
                    <a:gd name="connsiteY20" fmla="*/ 2308285 h 3835942"/>
                    <a:gd name="connsiteX21" fmla="*/ 118297 w 4510936"/>
                    <a:gd name="connsiteY21" fmla="*/ 2287181 h 3835942"/>
                    <a:gd name="connsiteX22" fmla="*/ 98842 w 4510936"/>
                    <a:gd name="connsiteY22" fmla="*/ 2263602 h 3835942"/>
                    <a:gd name="connsiteX23" fmla="*/ 0 w 4510936"/>
                    <a:gd name="connsiteY23" fmla="*/ 1940013 h 3835942"/>
                    <a:gd name="connsiteX24" fmla="*/ 98842 w 4510936"/>
                    <a:gd name="connsiteY24" fmla="*/ 1616424 h 3835942"/>
                    <a:gd name="connsiteX25" fmla="*/ 158494 w 4510936"/>
                    <a:gd name="connsiteY25" fmla="*/ 1544125 h 3835942"/>
                    <a:gd name="connsiteX26" fmla="*/ 138294 w 4510936"/>
                    <a:gd name="connsiteY26" fmla="*/ 1479051 h 3835942"/>
                    <a:gd name="connsiteX27" fmla="*/ 124645 w 4510936"/>
                    <a:gd name="connsiteY27" fmla="*/ 1343654 h 3835942"/>
                    <a:gd name="connsiteX28" fmla="*/ 534966 w 4510936"/>
                    <a:gd name="connsiteY28" fmla="*/ 724623 h 3835942"/>
                    <a:gd name="connsiteX29" fmla="*/ 655270 w 4510936"/>
                    <a:gd name="connsiteY29" fmla="*/ 687278 h 3835942"/>
                    <a:gd name="connsiteX30" fmla="*/ 663127 w 4510936"/>
                    <a:gd name="connsiteY30" fmla="*/ 661967 h 3835942"/>
                    <a:gd name="connsiteX31" fmla="*/ 1282159 w 4510936"/>
                    <a:gd name="connsiteY31" fmla="*/ 251645 h 3835942"/>
                    <a:gd name="connsiteX32" fmla="*/ 1417556 w 4510936"/>
                    <a:gd name="connsiteY32" fmla="*/ 265294 h 3835942"/>
                    <a:gd name="connsiteX33" fmla="*/ 1421411 w 4510936"/>
                    <a:gd name="connsiteY33" fmla="*/ 266491 h 3835942"/>
                    <a:gd name="connsiteX34" fmla="*/ 1478933 w 4510936"/>
                    <a:gd name="connsiteY34" fmla="*/ 196773 h 3835942"/>
                    <a:gd name="connsiteX35" fmla="*/ 1953986 w 4510936"/>
                    <a:gd name="connsiteY35" fmla="*/ 0 h 3835942"/>
                    <a:gd name="connsiteX0" fmla="*/ 1581642 w 4510936"/>
                    <a:gd name="connsiteY0" fmla="*/ 3835942 h 4045762"/>
                    <a:gd name="connsiteX1" fmla="*/ 1113971 w 4510936"/>
                    <a:gd name="connsiteY1" fmla="*/ 3835942 h 4045762"/>
                    <a:gd name="connsiteX2" fmla="*/ 836413 w 4510936"/>
                    <a:gd name="connsiteY2" fmla="*/ 3086585 h 4045762"/>
                    <a:gd name="connsiteX3" fmla="*/ 116170 w 4510936"/>
                    <a:gd name="connsiteY3" fmla="*/ 2308285 h 4045762"/>
                    <a:gd name="connsiteX4" fmla="*/ 118297 w 4510936"/>
                    <a:gd name="connsiteY4" fmla="*/ 2287181 h 4045762"/>
                    <a:gd name="connsiteX5" fmla="*/ 98842 w 4510936"/>
                    <a:gd name="connsiteY5" fmla="*/ 2263602 h 4045762"/>
                    <a:gd name="connsiteX6" fmla="*/ 0 w 4510936"/>
                    <a:gd name="connsiteY6" fmla="*/ 1940013 h 4045762"/>
                    <a:gd name="connsiteX7" fmla="*/ 98842 w 4510936"/>
                    <a:gd name="connsiteY7" fmla="*/ 1616424 h 4045762"/>
                    <a:gd name="connsiteX8" fmla="*/ 158494 w 4510936"/>
                    <a:gd name="connsiteY8" fmla="*/ 1544125 h 4045762"/>
                    <a:gd name="connsiteX9" fmla="*/ 138294 w 4510936"/>
                    <a:gd name="connsiteY9" fmla="*/ 1479051 h 4045762"/>
                    <a:gd name="connsiteX10" fmla="*/ 124645 w 4510936"/>
                    <a:gd name="connsiteY10" fmla="*/ 1343654 h 4045762"/>
                    <a:gd name="connsiteX11" fmla="*/ 534966 w 4510936"/>
                    <a:gd name="connsiteY11" fmla="*/ 724623 h 4045762"/>
                    <a:gd name="connsiteX12" fmla="*/ 655270 w 4510936"/>
                    <a:gd name="connsiteY12" fmla="*/ 687278 h 4045762"/>
                    <a:gd name="connsiteX13" fmla="*/ 663127 w 4510936"/>
                    <a:gd name="connsiteY13" fmla="*/ 661967 h 4045762"/>
                    <a:gd name="connsiteX14" fmla="*/ 1282159 w 4510936"/>
                    <a:gd name="connsiteY14" fmla="*/ 251645 h 4045762"/>
                    <a:gd name="connsiteX15" fmla="*/ 1417556 w 4510936"/>
                    <a:gd name="connsiteY15" fmla="*/ 265294 h 4045762"/>
                    <a:gd name="connsiteX16" fmla="*/ 1421411 w 4510936"/>
                    <a:gd name="connsiteY16" fmla="*/ 266491 h 4045762"/>
                    <a:gd name="connsiteX17" fmla="*/ 1478933 w 4510936"/>
                    <a:gd name="connsiteY17" fmla="*/ 196773 h 4045762"/>
                    <a:gd name="connsiteX18" fmla="*/ 1953986 w 4510936"/>
                    <a:gd name="connsiteY18" fmla="*/ 0 h 4045762"/>
                    <a:gd name="connsiteX19" fmla="*/ 2329611 w 4510936"/>
                    <a:gd name="connsiteY19" fmla="*/ 114738 h 4045762"/>
                    <a:gd name="connsiteX20" fmla="*/ 2418153 w 4510936"/>
                    <a:gd name="connsiteY20" fmla="*/ 187791 h 4045762"/>
                    <a:gd name="connsiteX21" fmla="*/ 2436328 w 4510936"/>
                    <a:gd name="connsiteY21" fmla="*/ 172795 h 4045762"/>
                    <a:gd name="connsiteX22" fmla="*/ 2811953 w 4510936"/>
                    <a:gd name="connsiteY22" fmla="*/ 58057 h 4045762"/>
                    <a:gd name="connsiteX23" fmla="*/ 3430985 w 4510936"/>
                    <a:gd name="connsiteY23" fmla="*/ 468379 h 4045762"/>
                    <a:gd name="connsiteX24" fmla="*/ 3439052 w 4510936"/>
                    <a:gd name="connsiteY24" fmla="*/ 494366 h 4045762"/>
                    <a:gd name="connsiteX25" fmla="*/ 3483780 w 4510936"/>
                    <a:gd name="connsiteY25" fmla="*/ 489857 h 4045762"/>
                    <a:gd name="connsiteX26" fmla="*/ 4155607 w 4510936"/>
                    <a:gd name="connsiteY26" fmla="*/ 1161684 h 4045762"/>
                    <a:gd name="connsiteX27" fmla="*/ 4153309 w 4510936"/>
                    <a:gd name="connsiteY27" fmla="*/ 1184483 h 4045762"/>
                    <a:gd name="connsiteX28" fmla="*/ 4214734 w 4510936"/>
                    <a:gd name="connsiteY28" fmla="*/ 1217823 h 4045762"/>
                    <a:gd name="connsiteX29" fmla="*/ 4510936 w 4510936"/>
                    <a:gd name="connsiteY29" fmla="*/ 1774913 h 4045762"/>
                    <a:gd name="connsiteX30" fmla="*/ 3839109 w 4510936"/>
                    <a:gd name="connsiteY30" fmla="*/ 2446740 h 4045762"/>
                    <a:gd name="connsiteX31" fmla="*/ 2763472 w 4510936"/>
                    <a:gd name="connsiteY31" fmla="*/ 2548740 h 4045762"/>
                    <a:gd name="connsiteX32" fmla="*/ 2130180 w 4510936"/>
                    <a:gd name="connsiteY32" fmla="*/ 2990785 h 4045762"/>
                    <a:gd name="connsiteX33" fmla="*/ 2009850 w 4510936"/>
                    <a:gd name="connsiteY33" fmla="*/ 3835942 h 4045762"/>
                    <a:gd name="connsiteX34" fmla="*/ 1789458 w 4510936"/>
                    <a:gd name="connsiteY34" fmla="*/ 3835942 h 4045762"/>
                    <a:gd name="connsiteX35" fmla="*/ 1791461 w 4510936"/>
                    <a:gd name="connsiteY35" fmla="*/ 4045762 h 4045762"/>
                    <a:gd name="connsiteX0" fmla="*/ 1581642 w 4510936"/>
                    <a:gd name="connsiteY0" fmla="*/ 3835942 h 3835942"/>
                    <a:gd name="connsiteX1" fmla="*/ 1113971 w 4510936"/>
                    <a:gd name="connsiteY1" fmla="*/ 3835942 h 3835942"/>
                    <a:gd name="connsiteX2" fmla="*/ 836413 w 4510936"/>
                    <a:gd name="connsiteY2" fmla="*/ 3086585 h 3835942"/>
                    <a:gd name="connsiteX3" fmla="*/ 116170 w 4510936"/>
                    <a:gd name="connsiteY3" fmla="*/ 2308285 h 3835942"/>
                    <a:gd name="connsiteX4" fmla="*/ 118297 w 4510936"/>
                    <a:gd name="connsiteY4" fmla="*/ 2287181 h 3835942"/>
                    <a:gd name="connsiteX5" fmla="*/ 98842 w 4510936"/>
                    <a:gd name="connsiteY5" fmla="*/ 2263602 h 3835942"/>
                    <a:gd name="connsiteX6" fmla="*/ 0 w 4510936"/>
                    <a:gd name="connsiteY6" fmla="*/ 1940013 h 3835942"/>
                    <a:gd name="connsiteX7" fmla="*/ 98842 w 4510936"/>
                    <a:gd name="connsiteY7" fmla="*/ 1616424 h 3835942"/>
                    <a:gd name="connsiteX8" fmla="*/ 158494 w 4510936"/>
                    <a:gd name="connsiteY8" fmla="*/ 1544125 h 3835942"/>
                    <a:gd name="connsiteX9" fmla="*/ 138294 w 4510936"/>
                    <a:gd name="connsiteY9" fmla="*/ 1479051 h 3835942"/>
                    <a:gd name="connsiteX10" fmla="*/ 124645 w 4510936"/>
                    <a:gd name="connsiteY10" fmla="*/ 1343654 h 3835942"/>
                    <a:gd name="connsiteX11" fmla="*/ 534966 w 4510936"/>
                    <a:gd name="connsiteY11" fmla="*/ 724623 h 3835942"/>
                    <a:gd name="connsiteX12" fmla="*/ 655270 w 4510936"/>
                    <a:gd name="connsiteY12" fmla="*/ 687278 h 3835942"/>
                    <a:gd name="connsiteX13" fmla="*/ 663127 w 4510936"/>
                    <a:gd name="connsiteY13" fmla="*/ 661967 h 3835942"/>
                    <a:gd name="connsiteX14" fmla="*/ 1282159 w 4510936"/>
                    <a:gd name="connsiteY14" fmla="*/ 251645 h 3835942"/>
                    <a:gd name="connsiteX15" fmla="*/ 1417556 w 4510936"/>
                    <a:gd name="connsiteY15" fmla="*/ 265294 h 3835942"/>
                    <a:gd name="connsiteX16" fmla="*/ 1421411 w 4510936"/>
                    <a:gd name="connsiteY16" fmla="*/ 266491 h 3835942"/>
                    <a:gd name="connsiteX17" fmla="*/ 1478933 w 4510936"/>
                    <a:gd name="connsiteY17" fmla="*/ 196773 h 3835942"/>
                    <a:gd name="connsiteX18" fmla="*/ 1953986 w 4510936"/>
                    <a:gd name="connsiteY18" fmla="*/ 0 h 3835942"/>
                    <a:gd name="connsiteX19" fmla="*/ 2329611 w 4510936"/>
                    <a:gd name="connsiteY19" fmla="*/ 114738 h 3835942"/>
                    <a:gd name="connsiteX20" fmla="*/ 2418153 w 4510936"/>
                    <a:gd name="connsiteY20" fmla="*/ 187791 h 3835942"/>
                    <a:gd name="connsiteX21" fmla="*/ 2436328 w 4510936"/>
                    <a:gd name="connsiteY21" fmla="*/ 172795 h 3835942"/>
                    <a:gd name="connsiteX22" fmla="*/ 2811953 w 4510936"/>
                    <a:gd name="connsiteY22" fmla="*/ 58057 h 3835942"/>
                    <a:gd name="connsiteX23" fmla="*/ 3430985 w 4510936"/>
                    <a:gd name="connsiteY23" fmla="*/ 468379 h 3835942"/>
                    <a:gd name="connsiteX24" fmla="*/ 3439052 w 4510936"/>
                    <a:gd name="connsiteY24" fmla="*/ 494366 h 3835942"/>
                    <a:gd name="connsiteX25" fmla="*/ 3483780 w 4510936"/>
                    <a:gd name="connsiteY25" fmla="*/ 489857 h 3835942"/>
                    <a:gd name="connsiteX26" fmla="*/ 4155607 w 4510936"/>
                    <a:gd name="connsiteY26" fmla="*/ 1161684 h 3835942"/>
                    <a:gd name="connsiteX27" fmla="*/ 4153309 w 4510936"/>
                    <a:gd name="connsiteY27" fmla="*/ 1184483 h 3835942"/>
                    <a:gd name="connsiteX28" fmla="*/ 4214734 w 4510936"/>
                    <a:gd name="connsiteY28" fmla="*/ 1217823 h 3835942"/>
                    <a:gd name="connsiteX29" fmla="*/ 4510936 w 4510936"/>
                    <a:gd name="connsiteY29" fmla="*/ 1774913 h 3835942"/>
                    <a:gd name="connsiteX30" fmla="*/ 3839109 w 4510936"/>
                    <a:gd name="connsiteY30" fmla="*/ 2446740 h 3835942"/>
                    <a:gd name="connsiteX31" fmla="*/ 2763472 w 4510936"/>
                    <a:gd name="connsiteY31" fmla="*/ 2548740 h 3835942"/>
                    <a:gd name="connsiteX32" fmla="*/ 2130180 w 4510936"/>
                    <a:gd name="connsiteY32" fmla="*/ 2990785 h 3835942"/>
                    <a:gd name="connsiteX33" fmla="*/ 2009850 w 4510936"/>
                    <a:gd name="connsiteY33" fmla="*/ 3835942 h 3835942"/>
                    <a:gd name="connsiteX34" fmla="*/ 1789458 w 4510936"/>
                    <a:gd name="connsiteY34" fmla="*/ 3835942 h 3835942"/>
                    <a:gd name="connsiteX0" fmla="*/ 1581642 w 4510936"/>
                    <a:gd name="connsiteY0" fmla="*/ 3835942 h 3835942"/>
                    <a:gd name="connsiteX1" fmla="*/ 1113971 w 4510936"/>
                    <a:gd name="connsiteY1" fmla="*/ 3835942 h 3835942"/>
                    <a:gd name="connsiteX2" fmla="*/ 836413 w 4510936"/>
                    <a:gd name="connsiteY2" fmla="*/ 3086585 h 3835942"/>
                    <a:gd name="connsiteX3" fmla="*/ 116170 w 4510936"/>
                    <a:gd name="connsiteY3" fmla="*/ 2308285 h 3835942"/>
                    <a:gd name="connsiteX4" fmla="*/ 118297 w 4510936"/>
                    <a:gd name="connsiteY4" fmla="*/ 2287181 h 3835942"/>
                    <a:gd name="connsiteX5" fmla="*/ 98842 w 4510936"/>
                    <a:gd name="connsiteY5" fmla="*/ 2263602 h 3835942"/>
                    <a:gd name="connsiteX6" fmla="*/ 0 w 4510936"/>
                    <a:gd name="connsiteY6" fmla="*/ 1940013 h 3835942"/>
                    <a:gd name="connsiteX7" fmla="*/ 98842 w 4510936"/>
                    <a:gd name="connsiteY7" fmla="*/ 1616424 h 3835942"/>
                    <a:gd name="connsiteX8" fmla="*/ 158494 w 4510936"/>
                    <a:gd name="connsiteY8" fmla="*/ 1544125 h 3835942"/>
                    <a:gd name="connsiteX9" fmla="*/ 138294 w 4510936"/>
                    <a:gd name="connsiteY9" fmla="*/ 1479051 h 3835942"/>
                    <a:gd name="connsiteX10" fmla="*/ 124645 w 4510936"/>
                    <a:gd name="connsiteY10" fmla="*/ 1343654 h 3835942"/>
                    <a:gd name="connsiteX11" fmla="*/ 534966 w 4510936"/>
                    <a:gd name="connsiteY11" fmla="*/ 724623 h 3835942"/>
                    <a:gd name="connsiteX12" fmla="*/ 655270 w 4510936"/>
                    <a:gd name="connsiteY12" fmla="*/ 687278 h 3835942"/>
                    <a:gd name="connsiteX13" fmla="*/ 663127 w 4510936"/>
                    <a:gd name="connsiteY13" fmla="*/ 661967 h 3835942"/>
                    <a:gd name="connsiteX14" fmla="*/ 1282159 w 4510936"/>
                    <a:gd name="connsiteY14" fmla="*/ 251645 h 3835942"/>
                    <a:gd name="connsiteX15" fmla="*/ 1417556 w 4510936"/>
                    <a:gd name="connsiteY15" fmla="*/ 265294 h 3835942"/>
                    <a:gd name="connsiteX16" fmla="*/ 1421411 w 4510936"/>
                    <a:gd name="connsiteY16" fmla="*/ 266491 h 3835942"/>
                    <a:gd name="connsiteX17" fmla="*/ 1478933 w 4510936"/>
                    <a:gd name="connsiteY17" fmla="*/ 196773 h 3835942"/>
                    <a:gd name="connsiteX18" fmla="*/ 1953986 w 4510936"/>
                    <a:gd name="connsiteY18" fmla="*/ 0 h 3835942"/>
                    <a:gd name="connsiteX19" fmla="*/ 2329611 w 4510936"/>
                    <a:gd name="connsiteY19" fmla="*/ 114738 h 3835942"/>
                    <a:gd name="connsiteX20" fmla="*/ 2418153 w 4510936"/>
                    <a:gd name="connsiteY20" fmla="*/ 187791 h 3835942"/>
                    <a:gd name="connsiteX21" fmla="*/ 2436328 w 4510936"/>
                    <a:gd name="connsiteY21" fmla="*/ 172795 h 3835942"/>
                    <a:gd name="connsiteX22" fmla="*/ 2811953 w 4510936"/>
                    <a:gd name="connsiteY22" fmla="*/ 58057 h 3835942"/>
                    <a:gd name="connsiteX23" fmla="*/ 3430985 w 4510936"/>
                    <a:gd name="connsiteY23" fmla="*/ 468379 h 3835942"/>
                    <a:gd name="connsiteX24" fmla="*/ 3439052 w 4510936"/>
                    <a:gd name="connsiteY24" fmla="*/ 494366 h 3835942"/>
                    <a:gd name="connsiteX25" fmla="*/ 3483780 w 4510936"/>
                    <a:gd name="connsiteY25" fmla="*/ 489857 h 3835942"/>
                    <a:gd name="connsiteX26" fmla="*/ 4155607 w 4510936"/>
                    <a:gd name="connsiteY26" fmla="*/ 1161684 h 3835942"/>
                    <a:gd name="connsiteX27" fmla="*/ 4153309 w 4510936"/>
                    <a:gd name="connsiteY27" fmla="*/ 1184483 h 3835942"/>
                    <a:gd name="connsiteX28" fmla="*/ 4214734 w 4510936"/>
                    <a:gd name="connsiteY28" fmla="*/ 1217823 h 3835942"/>
                    <a:gd name="connsiteX29" fmla="*/ 4510936 w 4510936"/>
                    <a:gd name="connsiteY29" fmla="*/ 1774913 h 3835942"/>
                    <a:gd name="connsiteX30" fmla="*/ 3839109 w 4510936"/>
                    <a:gd name="connsiteY30" fmla="*/ 2446740 h 3835942"/>
                    <a:gd name="connsiteX31" fmla="*/ 2763472 w 4510936"/>
                    <a:gd name="connsiteY31" fmla="*/ 2548740 h 3835942"/>
                    <a:gd name="connsiteX32" fmla="*/ 2130180 w 4510936"/>
                    <a:gd name="connsiteY32" fmla="*/ 2990785 h 3835942"/>
                    <a:gd name="connsiteX33" fmla="*/ 2009850 w 4510936"/>
                    <a:gd name="connsiteY33" fmla="*/ 3835942 h 3835942"/>
                    <a:gd name="connsiteX0" fmla="*/ 1113971 w 4510936"/>
                    <a:gd name="connsiteY0" fmla="*/ 3835942 h 3835942"/>
                    <a:gd name="connsiteX1" fmla="*/ 836413 w 4510936"/>
                    <a:gd name="connsiteY1" fmla="*/ 3086585 h 3835942"/>
                    <a:gd name="connsiteX2" fmla="*/ 116170 w 4510936"/>
                    <a:gd name="connsiteY2" fmla="*/ 2308285 h 3835942"/>
                    <a:gd name="connsiteX3" fmla="*/ 118297 w 4510936"/>
                    <a:gd name="connsiteY3" fmla="*/ 2287181 h 3835942"/>
                    <a:gd name="connsiteX4" fmla="*/ 98842 w 4510936"/>
                    <a:gd name="connsiteY4" fmla="*/ 2263602 h 3835942"/>
                    <a:gd name="connsiteX5" fmla="*/ 0 w 4510936"/>
                    <a:gd name="connsiteY5" fmla="*/ 1940013 h 3835942"/>
                    <a:gd name="connsiteX6" fmla="*/ 98842 w 4510936"/>
                    <a:gd name="connsiteY6" fmla="*/ 1616424 h 3835942"/>
                    <a:gd name="connsiteX7" fmla="*/ 158494 w 4510936"/>
                    <a:gd name="connsiteY7" fmla="*/ 1544125 h 3835942"/>
                    <a:gd name="connsiteX8" fmla="*/ 138294 w 4510936"/>
                    <a:gd name="connsiteY8" fmla="*/ 1479051 h 3835942"/>
                    <a:gd name="connsiteX9" fmla="*/ 124645 w 4510936"/>
                    <a:gd name="connsiteY9" fmla="*/ 1343654 h 3835942"/>
                    <a:gd name="connsiteX10" fmla="*/ 534966 w 4510936"/>
                    <a:gd name="connsiteY10" fmla="*/ 724623 h 3835942"/>
                    <a:gd name="connsiteX11" fmla="*/ 655270 w 4510936"/>
                    <a:gd name="connsiteY11" fmla="*/ 687278 h 3835942"/>
                    <a:gd name="connsiteX12" fmla="*/ 663127 w 4510936"/>
                    <a:gd name="connsiteY12" fmla="*/ 661967 h 3835942"/>
                    <a:gd name="connsiteX13" fmla="*/ 1282159 w 4510936"/>
                    <a:gd name="connsiteY13" fmla="*/ 251645 h 3835942"/>
                    <a:gd name="connsiteX14" fmla="*/ 1417556 w 4510936"/>
                    <a:gd name="connsiteY14" fmla="*/ 265294 h 3835942"/>
                    <a:gd name="connsiteX15" fmla="*/ 1421411 w 4510936"/>
                    <a:gd name="connsiteY15" fmla="*/ 266491 h 3835942"/>
                    <a:gd name="connsiteX16" fmla="*/ 1478933 w 4510936"/>
                    <a:gd name="connsiteY16" fmla="*/ 196773 h 3835942"/>
                    <a:gd name="connsiteX17" fmla="*/ 1953986 w 4510936"/>
                    <a:gd name="connsiteY17" fmla="*/ 0 h 3835942"/>
                    <a:gd name="connsiteX18" fmla="*/ 2329611 w 4510936"/>
                    <a:gd name="connsiteY18" fmla="*/ 114738 h 3835942"/>
                    <a:gd name="connsiteX19" fmla="*/ 2418153 w 4510936"/>
                    <a:gd name="connsiteY19" fmla="*/ 187791 h 3835942"/>
                    <a:gd name="connsiteX20" fmla="*/ 2436328 w 4510936"/>
                    <a:gd name="connsiteY20" fmla="*/ 172795 h 3835942"/>
                    <a:gd name="connsiteX21" fmla="*/ 2811953 w 4510936"/>
                    <a:gd name="connsiteY21" fmla="*/ 58057 h 3835942"/>
                    <a:gd name="connsiteX22" fmla="*/ 3430985 w 4510936"/>
                    <a:gd name="connsiteY22" fmla="*/ 468379 h 3835942"/>
                    <a:gd name="connsiteX23" fmla="*/ 3439052 w 4510936"/>
                    <a:gd name="connsiteY23" fmla="*/ 494366 h 3835942"/>
                    <a:gd name="connsiteX24" fmla="*/ 3483780 w 4510936"/>
                    <a:gd name="connsiteY24" fmla="*/ 489857 h 3835942"/>
                    <a:gd name="connsiteX25" fmla="*/ 4155607 w 4510936"/>
                    <a:gd name="connsiteY25" fmla="*/ 1161684 h 3835942"/>
                    <a:gd name="connsiteX26" fmla="*/ 4153309 w 4510936"/>
                    <a:gd name="connsiteY26" fmla="*/ 1184483 h 3835942"/>
                    <a:gd name="connsiteX27" fmla="*/ 4214734 w 4510936"/>
                    <a:gd name="connsiteY27" fmla="*/ 1217823 h 3835942"/>
                    <a:gd name="connsiteX28" fmla="*/ 4510936 w 4510936"/>
                    <a:gd name="connsiteY28" fmla="*/ 1774913 h 3835942"/>
                    <a:gd name="connsiteX29" fmla="*/ 3839109 w 4510936"/>
                    <a:gd name="connsiteY29" fmla="*/ 2446740 h 3835942"/>
                    <a:gd name="connsiteX30" fmla="*/ 2763472 w 4510936"/>
                    <a:gd name="connsiteY30" fmla="*/ 2548740 h 3835942"/>
                    <a:gd name="connsiteX31" fmla="*/ 2130180 w 4510936"/>
                    <a:gd name="connsiteY31" fmla="*/ 2990785 h 3835942"/>
                    <a:gd name="connsiteX32" fmla="*/ 2009850 w 4510936"/>
                    <a:gd name="connsiteY32" fmla="*/ 3835942 h 3835942"/>
                    <a:gd name="connsiteX0" fmla="*/ 1113971 w 4510936"/>
                    <a:gd name="connsiteY0" fmla="*/ 3835942 h 3835942"/>
                    <a:gd name="connsiteX1" fmla="*/ 836413 w 4510936"/>
                    <a:gd name="connsiteY1" fmla="*/ 3086585 h 3835942"/>
                    <a:gd name="connsiteX2" fmla="*/ 116170 w 4510936"/>
                    <a:gd name="connsiteY2" fmla="*/ 2308285 h 3835942"/>
                    <a:gd name="connsiteX3" fmla="*/ 118297 w 4510936"/>
                    <a:gd name="connsiteY3" fmla="*/ 2287181 h 3835942"/>
                    <a:gd name="connsiteX4" fmla="*/ 98842 w 4510936"/>
                    <a:gd name="connsiteY4" fmla="*/ 2263602 h 3835942"/>
                    <a:gd name="connsiteX5" fmla="*/ 0 w 4510936"/>
                    <a:gd name="connsiteY5" fmla="*/ 1940013 h 3835942"/>
                    <a:gd name="connsiteX6" fmla="*/ 98842 w 4510936"/>
                    <a:gd name="connsiteY6" fmla="*/ 1616424 h 3835942"/>
                    <a:gd name="connsiteX7" fmla="*/ 158494 w 4510936"/>
                    <a:gd name="connsiteY7" fmla="*/ 1544125 h 3835942"/>
                    <a:gd name="connsiteX8" fmla="*/ 138294 w 4510936"/>
                    <a:gd name="connsiteY8" fmla="*/ 1479051 h 3835942"/>
                    <a:gd name="connsiteX9" fmla="*/ 124645 w 4510936"/>
                    <a:gd name="connsiteY9" fmla="*/ 1343654 h 3835942"/>
                    <a:gd name="connsiteX10" fmla="*/ 534966 w 4510936"/>
                    <a:gd name="connsiteY10" fmla="*/ 724623 h 3835942"/>
                    <a:gd name="connsiteX11" fmla="*/ 655270 w 4510936"/>
                    <a:gd name="connsiteY11" fmla="*/ 687278 h 3835942"/>
                    <a:gd name="connsiteX12" fmla="*/ 663127 w 4510936"/>
                    <a:gd name="connsiteY12" fmla="*/ 661967 h 3835942"/>
                    <a:gd name="connsiteX13" fmla="*/ 1282159 w 4510936"/>
                    <a:gd name="connsiteY13" fmla="*/ 251645 h 3835942"/>
                    <a:gd name="connsiteX14" fmla="*/ 1417556 w 4510936"/>
                    <a:gd name="connsiteY14" fmla="*/ 265294 h 3835942"/>
                    <a:gd name="connsiteX15" fmla="*/ 1421411 w 4510936"/>
                    <a:gd name="connsiteY15" fmla="*/ 266491 h 3835942"/>
                    <a:gd name="connsiteX16" fmla="*/ 1478933 w 4510936"/>
                    <a:gd name="connsiteY16" fmla="*/ 196773 h 3835942"/>
                    <a:gd name="connsiteX17" fmla="*/ 1953986 w 4510936"/>
                    <a:gd name="connsiteY17" fmla="*/ 0 h 3835942"/>
                    <a:gd name="connsiteX18" fmla="*/ 2329611 w 4510936"/>
                    <a:gd name="connsiteY18" fmla="*/ 114738 h 3835942"/>
                    <a:gd name="connsiteX19" fmla="*/ 2418153 w 4510936"/>
                    <a:gd name="connsiteY19" fmla="*/ 187791 h 3835942"/>
                    <a:gd name="connsiteX20" fmla="*/ 2436328 w 4510936"/>
                    <a:gd name="connsiteY20" fmla="*/ 172795 h 3835942"/>
                    <a:gd name="connsiteX21" fmla="*/ 2811953 w 4510936"/>
                    <a:gd name="connsiteY21" fmla="*/ 58057 h 3835942"/>
                    <a:gd name="connsiteX22" fmla="*/ 3430985 w 4510936"/>
                    <a:gd name="connsiteY22" fmla="*/ 468379 h 3835942"/>
                    <a:gd name="connsiteX23" fmla="*/ 3439052 w 4510936"/>
                    <a:gd name="connsiteY23" fmla="*/ 494366 h 3835942"/>
                    <a:gd name="connsiteX24" fmla="*/ 3483780 w 4510936"/>
                    <a:gd name="connsiteY24" fmla="*/ 489857 h 3835942"/>
                    <a:gd name="connsiteX25" fmla="*/ 4155607 w 4510936"/>
                    <a:gd name="connsiteY25" fmla="*/ 1161684 h 3835942"/>
                    <a:gd name="connsiteX26" fmla="*/ 4153309 w 4510936"/>
                    <a:gd name="connsiteY26" fmla="*/ 1184483 h 3835942"/>
                    <a:gd name="connsiteX27" fmla="*/ 4214734 w 4510936"/>
                    <a:gd name="connsiteY27" fmla="*/ 1217823 h 3835942"/>
                    <a:gd name="connsiteX28" fmla="*/ 4510936 w 4510936"/>
                    <a:gd name="connsiteY28" fmla="*/ 1774913 h 3835942"/>
                    <a:gd name="connsiteX29" fmla="*/ 3839109 w 4510936"/>
                    <a:gd name="connsiteY29" fmla="*/ 2446740 h 3835942"/>
                    <a:gd name="connsiteX30" fmla="*/ 2763472 w 4510936"/>
                    <a:gd name="connsiteY30" fmla="*/ 2548740 h 3835942"/>
                    <a:gd name="connsiteX31" fmla="*/ 2130180 w 4510936"/>
                    <a:gd name="connsiteY31" fmla="*/ 2990785 h 3835942"/>
                    <a:gd name="connsiteX32" fmla="*/ 2009850 w 4510936"/>
                    <a:gd name="connsiteY32" fmla="*/ 3835942 h 38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10936" h="3835942">
                      <a:moveTo>
                        <a:pt x="1113971" y="3835942"/>
                      </a:moveTo>
                      <a:cubicBezTo>
                        <a:pt x="1117004" y="3353928"/>
                        <a:pt x="1047465" y="3115028"/>
                        <a:pt x="836413" y="3086585"/>
                      </a:cubicBezTo>
                      <a:cubicBezTo>
                        <a:pt x="446170" y="3033993"/>
                        <a:pt x="116170" y="2702056"/>
                        <a:pt x="116170" y="2308285"/>
                      </a:cubicBezTo>
                      <a:lnTo>
                        <a:pt x="118297" y="2287181"/>
                      </a:lnTo>
                      <a:lnTo>
                        <a:pt x="98842" y="2263602"/>
                      </a:lnTo>
                      <a:cubicBezTo>
                        <a:pt x="36438" y="2171232"/>
                        <a:pt x="0" y="2059878"/>
                        <a:pt x="0" y="1940013"/>
                      </a:cubicBezTo>
                      <a:cubicBezTo>
                        <a:pt x="0" y="1820148"/>
                        <a:pt x="36438" y="1708794"/>
                        <a:pt x="98842" y="1616424"/>
                      </a:cubicBezTo>
                      <a:lnTo>
                        <a:pt x="158494" y="1544125"/>
                      </a:lnTo>
                      <a:lnTo>
                        <a:pt x="138294" y="1479051"/>
                      </a:lnTo>
                      <a:cubicBezTo>
                        <a:pt x="129345" y="1435316"/>
                        <a:pt x="124645" y="1390034"/>
                        <a:pt x="124645" y="1343654"/>
                      </a:cubicBezTo>
                      <a:cubicBezTo>
                        <a:pt x="124645" y="1065374"/>
                        <a:pt x="293838" y="826611"/>
                        <a:pt x="534966" y="724623"/>
                      </a:cubicBezTo>
                      <a:lnTo>
                        <a:pt x="655270" y="687278"/>
                      </a:lnTo>
                      <a:lnTo>
                        <a:pt x="663127" y="661967"/>
                      </a:lnTo>
                      <a:cubicBezTo>
                        <a:pt x="765116" y="420838"/>
                        <a:pt x="1003879" y="251645"/>
                        <a:pt x="1282159" y="251645"/>
                      </a:cubicBezTo>
                      <a:cubicBezTo>
                        <a:pt x="1328539" y="251645"/>
                        <a:pt x="1373822" y="256345"/>
                        <a:pt x="1417556" y="265294"/>
                      </a:cubicBezTo>
                      <a:lnTo>
                        <a:pt x="1421411" y="266491"/>
                      </a:lnTo>
                      <a:lnTo>
                        <a:pt x="1478933" y="196773"/>
                      </a:lnTo>
                      <a:cubicBezTo>
                        <a:pt x="1600510" y="75197"/>
                        <a:pt x="1768466" y="0"/>
                        <a:pt x="1953986" y="0"/>
                      </a:cubicBezTo>
                      <a:cubicBezTo>
                        <a:pt x="2093126" y="0"/>
                        <a:pt x="2222387" y="42298"/>
                        <a:pt x="2329611" y="114738"/>
                      </a:cubicBezTo>
                      <a:lnTo>
                        <a:pt x="2418153" y="187791"/>
                      </a:lnTo>
                      <a:lnTo>
                        <a:pt x="2436328" y="172795"/>
                      </a:lnTo>
                      <a:cubicBezTo>
                        <a:pt x="2543553" y="100355"/>
                        <a:pt x="2672813" y="58057"/>
                        <a:pt x="2811953" y="58057"/>
                      </a:cubicBezTo>
                      <a:cubicBezTo>
                        <a:pt x="3090233" y="58057"/>
                        <a:pt x="3328996" y="227250"/>
                        <a:pt x="3430985" y="468379"/>
                      </a:cubicBezTo>
                      <a:lnTo>
                        <a:pt x="3439052" y="494366"/>
                      </a:lnTo>
                      <a:lnTo>
                        <a:pt x="3483780" y="489857"/>
                      </a:lnTo>
                      <a:cubicBezTo>
                        <a:pt x="3854820" y="489857"/>
                        <a:pt x="4155607" y="790644"/>
                        <a:pt x="4155607" y="1161684"/>
                      </a:cubicBezTo>
                      <a:lnTo>
                        <a:pt x="4153309" y="1184483"/>
                      </a:lnTo>
                      <a:lnTo>
                        <a:pt x="4214734" y="1217823"/>
                      </a:lnTo>
                      <a:cubicBezTo>
                        <a:pt x="4393441" y="1338556"/>
                        <a:pt x="4510936" y="1543013"/>
                        <a:pt x="4510936" y="1774913"/>
                      </a:cubicBezTo>
                      <a:cubicBezTo>
                        <a:pt x="4510936" y="2145953"/>
                        <a:pt x="4124085" y="2449471"/>
                        <a:pt x="3839109" y="2446740"/>
                      </a:cubicBezTo>
                      <a:cubicBezTo>
                        <a:pt x="3585495" y="2638428"/>
                        <a:pt x="3061074" y="2617143"/>
                        <a:pt x="2763472" y="2548740"/>
                      </a:cubicBezTo>
                      <a:cubicBezTo>
                        <a:pt x="2701568" y="2771878"/>
                        <a:pt x="2355083" y="3064742"/>
                        <a:pt x="2130180" y="2990785"/>
                      </a:cubicBezTo>
                      <a:cubicBezTo>
                        <a:pt x="2055794" y="3192776"/>
                        <a:pt x="1994823" y="3676349"/>
                        <a:pt x="2009850" y="3835942"/>
                      </a:cubicBezTo>
                    </a:path>
                  </a:pathLst>
                </a:custGeom>
                <a:noFill/>
                <a:ln w="12700" cap="flat" cmpd="sng" algn="ctr">
                  <a:solidFill>
                    <a:schemeClr val="tx2"/>
                  </a:solid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8" name="Group 117">
                  <a:extLst>
                    <a:ext uri="{FF2B5EF4-FFF2-40B4-BE49-F238E27FC236}">
                      <a16:creationId xmlns:a16="http://schemas.microsoft.com/office/drawing/2014/main" id="{03A88CFF-E7CD-4C75-BE75-333D16586191}"/>
                    </a:ext>
                  </a:extLst>
                </p:cNvPr>
                <p:cNvGrpSpPr/>
                <p:nvPr/>
              </p:nvGrpSpPr>
              <p:grpSpPr>
                <a:xfrm>
                  <a:off x="3558863" y="3838170"/>
                  <a:ext cx="2873016" cy="2905512"/>
                  <a:chOff x="3440120" y="3859753"/>
                  <a:chExt cx="2873016" cy="2905512"/>
                </a:xfrm>
              </p:grpSpPr>
              <p:sp>
                <p:nvSpPr>
                  <p:cNvPr id="119" name="Freeform: Shape 935">
                    <a:extLst>
                      <a:ext uri="{FF2B5EF4-FFF2-40B4-BE49-F238E27FC236}">
                        <a16:creationId xmlns:a16="http://schemas.microsoft.com/office/drawing/2014/main" id="{74D47607-800B-495E-8562-09B6CE273C03}"/>
                      </a:ext>
                    </a:extLst>
                  </p:cNvPr>
                  <p:cNvSpPr/>
                  <p:nvPr/>
                </p:nvSpPr>
                <p:spPr bwMode="auto">
                  <a:xfrm>
                    <a:off x="3729167" y="3859753"/>
                    <a:ext cx="1024256" cy="2905512"/>
                  </a:xfrm>
                  <a:custGeom>
                    <a:avLst/>
                    <a:gdLst>
                      <a:gd name="connsiteX0" fmla="*/ 343153 w 511882"/>
                      <a:gd name="connsiteY0" fmla="*/ 1460046 h 1460046"/>
                      <a:gd name="connsiteX1" fmla="*/ 334989 w 511882"/>
                      <a:gd name="connsiteY1" fmla="*/ 1013732 h 1460046"/>
                      <a:gd name="connsiteX2" fmla="*/ 253 w 511882"/>
                      <a:gd name="connsiteY2" fmla="*/ 511628 h 1460046"/>
                      <a:gd name="connsiteX3" fmla="*/ 394861 w 511882"/>
                      <a:gd name="connsiteY3" fmla="*/ 198664 h 1460046"/>
                      <a:gd name="connsiteX4" fmla="*/ 511882 w 511882"/>
                      <a:gd name="connsiteY4" fmla="*/ 0 h 1460046"/>
                      <a:gd name="connsiteX0" fmla="*/ 343139 w 511868"/>
                      <a:gd name="connsiteY0" fmla="*/ 1460046 h 1460046"/>
                      <a:gd name="connsiteX1" fmla="*/ 334975 w 511868"/>
                      <a:gd name="connsiteY1" fmla="*/ 1013732 h 1460046"/>
                      <a:gd name="connsiteX2" fmla="*/ 239 w 511868"/>
                      <a:gd name="connsiteY2" fmla="*/ 511628 h 1460046"/>
                      <a:gd name="connsiteX3" fmla="*/ 394847 w 511868"/>
                      <a:gd name="connsiteY3" fmla="*/ 198664 h 1460046"/>
                      <a:gd name="connsiteX4" fmla="*/ 511868 w 511868"/>
                      <a:gd name="connsiteY4" fmla="*/ 0 h 1460046"/>
                      <a:gd name="connsiteX0" fmla="*/ 346813 w 515542"/>
                      <a:gd name="connsiteY0" fmla="*/ 1460046 h 1460046"/>
                      <a:gd name="connsiteX1" fmla="*/ 338649 w 515542"/>
                      <a:gd name="connsiteY1" fmla="*/ 1013732 h 1460046"/>
                      <a:gd name="connsiteX2" fmla="*/ 3913 w 515542"/>
                      <a:gd name="connsiteY2" fmla="*/ 511628 h 1460046"/>
                      <a:gd name="connsiteX3" fmla="*/ 398521 w 515542"/>
                      <a:gd name="connsiteY3" fmla="*/ 198664 h 1460046"/>
                      <a:gd name="connsiteX4" fmla="*/ 515542 w 515542"/>
                      <a:gd name="connsiteY4" fmla="*/ 0 h 1460046"/>
                      <a:gd name="connsiteX0" fmla="*/ 347051 w 515780"/>
                      <a:gd name="connsiteY0" fmla="*/ 1460046 h 1460046"/>
                      <a:gd name="connsiteX1" fmla="*/ 338887 w 515780"/>
                      <a:gd name="connsiteY1" fmla="*/ 1013732 h 1460046"/>
                      <a:gd name="connsiteX2" fmla="*/ 4151 w 515780"/>
                      <a:gd name="connsiteY2" fmla="*/ 511628 h 1460046"/>
                      <a:gd name="connsiteX3" fmla="*/ 398759 w 515780"/>
                      <a:gd name="connsiteY3" fmla="*/ 198664 h 1460046"/>
                      <a:gd name="connsiteX4" fmla="*/ 515780 w 515780"/>
                      <a:gd name="connsiteY4" fmla="*/ 0 h 1460046"/>
                      <a:gd name="connsiteX0" fmla="*/ 347051 w 515780"/>
                      <a:gd name="connsiteY0" fmla="*/ 1460046 h 1460046"/>
                      <a:gd name="connsiteX1" fmla="*/ 338887 w 515780"/>
                      <a:gd name="connsiteY1" fmla="*/ 1013732 h 1460046"/>
                      <a:gd name="connsiteX2" fmla="*/ 4151 w 515780"/>
                      <a:gd name="connsiteY2" fmla="*/ 511628 h 1460046"/>
                      <a:gd name="connsiteX3" fmla="*/ 398759 w 515780"/>
                      <a:gd name="connsiteY3" fmla="*/ 198664 h 1460046"/>
                      <a:gd name="connsiteX4" fmla="*/ 515780 w 515780"/>
                      <a:gd name="connsiteY4" fmla="*/ 0 h 1460046"/>
                      <a:gd name="connsiteX0" fmla="*/ 346798 w 515527"/>
                      <a:gd name="connsiteY0" fmla="*/ 1460046 h 1460046"/>
                      <a:gd name="connsiteX1" fmla="*/ 338634 w 515527"/>
                      <a:gd name="connsiteY1" fmla="*/ 1013732 h 1460046"/>
                      <a:gd name="connsiteX2" fmla="*/ 3898 w 515527"/>
                      <a:gd name="connsiteY2" fmla="*/ 511628 h 1460046"/>
                      <a:gd name="connsiteX3" fmla="*/ 398506 w 515527"/>
                      <a:gd name="connsiteY3" fmla="*/ 198664 h 1460046"/>
                      <a:gd name="connsiteX4" fmla="*/ 515527 w 515527"/>
                      <a:gd name="connsiteY4" fmla="*/ 0 h 1460046"/>
                      <a:gd name="connsiteX0" fmla="*/ 346798 w 515527"/>
                      <a:gd name="connsiteY0" fmla="*/ 1460046 h 1460046"/>
                      <a:gd name="connsiteX1" fmla="*/ 338634 w 515527"/>
                      <a:gd name="connsiteY1" fmla="*/ 1013732 h 1460046"/>
                      <a:gd name="connsiteX2" fmla="*/ 3898 w 515527"/>
                      <a:gd name="connsiteY2" fmla="*/ 511628 h 1460046"/>
                      <a:gd name="connsiteX3" fmla="*/ 398506 w 515527"/>
                      <a:gd name="connsiteY3" fmla="*/ 198664 h 1460046"/>
                      <a:gd name="connsiteX4" fmla="*/ 515527 w 515527"/>
                      <a:gd name="connsiteY4" fmla="*/ 0 h 1460046"/>
                      <a:gd name="connsiteX0" fmla="*/ 346798 w 515527"/>
                      <a:gd name="connsiteY0" fmla="*/ 1460046 h 1460046"/>
                      <a:gd name="connsiteX1" fmla="*/ 338634 w 515527"/>
                      <a:gd name="connsiteY1" fmla="*/ 1013732 h 1460046"/>
                      <a:gd name="connsiteX2" fmla="*/ 3898 w 515527"/>
                      <a:gd name="connsiteY2" fmla="*/ 511628 h 1460046"/>
                      <a:gd name="connsiteX3" fmla="*/ 398506 w 515527"/>
                      <a:gd name="connsiteY3" fmla="*/ 198664 h 1460046"/>
                      <a:gd name="connsiteX4" fmla="*/ 515527 w 515527"/>
                      <a:gd name="connsiteY4" fmla="*/ 0 h 1460046"/>
                      <a:gd name="connsiteX0" fmla="*/ 345969 w 514698"/>
                      <a:gd name="connsiteY0" fmla="*/ 1460046 h 1460046"/>
                      <a:gd name="connsiteX1" fmla="*/ 337805 w 514698"/>
                      <a:gd name="connsiteY1" fmla="*/ 1013732 h 1460046"/>
                      <a:gd name="connsiteX2" fmla="*/ 3069 w 514698"/>
                      <a:gd name="connsiteY2" fmla="*/ 511628 h 1460046"/>
                      <a:gd name="connsiteX3" fmla="*/ 397677 w 514698"/>
                      <a:gd name="connsiteY3" fmla="*/ 198664 h 1460046"/>
                      <a:gd name="connsiteX4" fmla="*/ 514698 w 514698"/>
                      <a:gd name="connsiteY4" fmla="*/ 0 h 1460046"/>
                      <a:gd name="connsiteX0" fmla="*/ 345969 w 514698"/>
                      <a:gd name="connsiteY0" fmla="*/ 1460046 h 1460046"/>
                      <a:gd name="connsiteX1" fmla="*/ 337805 w 514698"/>
                      <a:gd name="connsiteY1" fmla="*/ 1013732 h 1460046"/>
                      <a:gd name="connsiteX2" fmla="*/ 3069 w 514698"/>
                      <a:gd name="connsiteY2" fmla="*/ 511628 h 1460046"/>
                      <a:gd name="connsiteX3" fmla="*/ 397677 w 514698"/>
                      <a:gd name="connsiteY3" fmla="*/ 198664 h 1460046"/>
                      <a:gd name="connsiteX4" fmla="*/ 514698 w 514698"/>
                      <a:gd name="connsiteY4" fmla="*/ 0 h 14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698" h="1460046">
                        <a:moveTo>
                          <a:pt x="345969" y="1460046"/>
                        </a:moveTo>
                        <a:cubicBezTo>
                          <a:pt x="343247" y="1279185"/>
                          <a:pt x="359576" y="1110571"/>
                          <a:pt x="337805" y="1013732"/>
                        </a:cubicBezTo>
                        <a:cubicBezTo>
                          <a:pt x="301287" y="851299"/>
                          <a:pt x="-35485" y="768576"/>
                          <a:pt x="3069" y="511628"/>
                        </a:cubicBezTo>
                        <a:cubicBezTo>
                          <a:pt x="41623" y="254680"/>
                          <a:pt x="312406" y="245835"/>
                          <a:pt x="397677" y="198664"/>
                        </a:cubicBezTo>
                        <a:cubicBezTo>
                          <a:pt x="482948" y="151493"/>
                          <a:pt x="507712" y="62166"/>
                          <a:pt x="514698" y="0"/>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sp>
                <p:nvSpPr>
                  <p:cNvPr id="120" name="Freeform: Shape 936">
                    <a:extLst>
                      <a:ext uri="{FF2B5EF4-FFF2-40B4-BE49-F238E27FC236}">
                        <a16:creationId xmlns:a16="http://schemas.microsoft.com/office/drawing/2014/main" id="{8BAB20D3-D675-41B6-88F3-520C44D0D802}"/>
                      </a:ext>
                    </a:extLst>
                  </p:cNvPr>
                  <p:cNvSpPr/>
                  <p:nvPr/>
                </p:nvSpPr>
                <p:spPr bwMode="auto">
                  <a:xfrm>
                    <a:off x="4475931" y="4041179"/>
                    <a:ext cx="1233358" cy="351610"/>
                  </a:xfrm>
                  <a:custGeom>
                    <a:avLst/>
                    <a:gdLst>
                      <a:gd name="connsiteX0" fmla="*/ 640896 w 640896"/>
                      <a:gd name="connsiteY0" fmla="*/ 0 h 180184"/>
                      <a:gd name="connsiteX1" fmla="*/ 336096 w 640896"/>
                      <a:gd name="connsiteY1" fmla="*/ 176892 h 180184"/>
                      <a:gd name="connsiteX2" fmla="*/ 0 w 640896"/>
                      <a:gd name="connsiteY2" fmla="*/ 122464 h 180184"/>
                      <a:gd name="connsiteX0" fmla="*/ 640896 w 640896"/>
                      <a:gd name="connsiteY0" fmla="*/ 0 h 181666"/>
                      <a:gd name="connsiteX1" fmla="*/ 336096 w 640896"/>
                      <a:gd name="connsiteY1" fmla="*/ 176892 h 181666"/>
                      <a:gd name="connsiteX2" fmla="*/ 0 w 640896"/>
                      <a:gd name="connsiteY2" fmla="*/ 122464 h 181666"/>
                      <a:gd name="connsiteX0" fmla="*/ 640896 w 640896"/>
                      <a:gd name="connsiteY0" fmla="*/ 0 h 122464"/>
                      <a:gd name="connsiteX1" fmla="*/ 0 w 640896"/>
                      <a:gd name="connsiteY1" fmla="*/ 122464 h 122464"/>
                      <a:gd name="connsiteX0" fmla="*/ 640896 w 640896"/>
                      <a:gd name="connsiteY0" fmla="*/ 0 h 150251"/>
                      <a:gd name="connsiteX1" fmla="*/ 0 w 640896"/>
                      <a:gd name="connsiteY1" fmla="*/ 122464 h 150251"/>
                      <a:gd name="connsiteX0" fmla="*/ 640896 w 640896"/>
                      <a:gd name="connsiteY0" fmla="*/ 0 h 179415"/>
                      <a:gd name="connsiteX1" fmla="*/ 0 w 640896"/>
                      <a:gd name="connsiteY1" fmla="*/ 122464 h 179415"/>
                      <a:gd name="connsiteX0" fmla="*/ 625928 w 625928"/>
                      <a:gd name="connsiteY0" fmla="*/ 0 h 176687"/>
                      <a:gd name="connsiteX1" fmla="*/ 0 w 625928"/>
                      <a:gd name="connsiteY1" fmla="*/ 118381 h 176687"/>
                      <a:gd name="connsiteX0" fmla="*/ 619774 w 619774"/>
                      <a:gd name="connsiteY0" fmla="*/ 0 h 176687"/>
                      <a:gd name="connsiteX1" fmla="*/ 0 w 619774"/>
                      <a:gd name="connsiteY1" fmla="*/ 118381 h 176687"/>
                    </a:gdLst>
                    <a:ahLst/>
                    <a:cxnLst>
                      <a:cxn ang="0">
                        <a:pos x="connsiteX0" y="connsiteY0"/>
                      </a:cxn>
                      <a:cxn ang="0">
                        <a:pos x="connsiteX1" y="connsiteY1"/>
                      </a:cxn>
                    </a:cxnLst>
                    <a:rect l="l" t="t" r="r" b="b"/>
                    <a:pathLst>
                      <a:path w="619774" h="176687">
                        <a:moveTo>
                          <a:pt x="619774" y="0"/>
                        </a:moveTo>
                        <a:cubicBezTo>
                          <a:pt x="554460" y="204107"/>
                          <a:pt x="205468" y="213631"/>
                          <a:pt x="0" y="118381"/>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sp>
                <p:nvSpPr>
                  <p:cNvPr id="121" name="Freeform: Shape 937">
                    <a:extLst>
                      <a:ext uri="{FF2B5EF4-FFF2-40B4-BE49-F238E27FC236}">
                        <a16:creationId xmlns:a16="http://schemas.microsoft.com/office/drawing/2014/main" id="{3629BF8F-93AB-46CB-9E0B-98A24FBF0CF5}"/>
                      </a:ext>
                    </a:extLst>
                  </p:cNvPr>
                  <p:cNvSpPr/>
                  <p:nvPr/>
                </p:nvSpPr>
                <p:spPr bwMode="auto">
                  <a:xfrm>
                    <a:off x="3903160" y="4041179"/>
                    <a:ext cx="285801" cy="322233"/>
                  </a:xfrm>
                  <a:custGeom>
                    <a:avLst/>
                    <a:gdLst>
                      <a:gd name="connsiteX0" fmla="*/ 0 w 136071"/>
                      <a:gd name="connsiteY0" fmla="*/ 0 h 171450"/>
                      <a:gd name="connsiteX1" fmla="*/ 108857 w 136071"/>
                      <a:gd name="connsiteY1" fmla="*/ 76200 h 171450"/>
                      <a:gd name="connsiteX2" fmla="*/ 136071 w 136071"/>
                      <a:gd name="connsiteY2" fmla="*/ 171450 h 171450"/>
                      <a:gd name="connsiteX0" fmla="*/ 0 w 136071"/>
                      <a:gd name="connsiteY0" fmla="*/ 0 h 171450"/>
                      <a:gd name="connsiteX1" fmla="*/ 136071 w 136071"/>
                      <a:gd name="connsiteY1" fmla="*/ 171450 h 171450"/>
                      <a:gd name="connsiteX0" fmla="*/ 0 w 136071"/>
                      <a:gd name="connsiteY0" fmla="*/ 0 h 171450"/>
                      <a:gd name="connsiteX1" fmla="*/ 136071 w 136071"/>
                      <a:gd name="connsiteY1" fmla="*/ 171450 h 171450"/>
                      <a:gd name="connsiteX0" fmla="*/ 0 w 136071"/>
                      <a:gd name="connsiteY0" fmla="*/ 0 h 171450"/>
                      <a:gd name="connsiteX1" fmla="*/ 136071 w 136071"/>
                      <a:gd name="connsiteY1" fmla="*/ 171450 h 171450"/>
                    </a:gdLst>
                    <a:ahLst/>
                    <a:cxnLst>
                      <a:cxn ang="0">
                        <a:pos x="connsiteX0" y="connsiteY0"/>
                      </a:cxn>
                      <a:cxn ang="0">
                        <a:pos x="connsiteX1" y="connsiteY1"/>
                      </a:cxn>
                    </a:cxnLst>
                    <a:rect l="l" t="t" r="r" b="b"/>
                    <a:pathLst>
                      <a:path w="136071" h="171450">
                        <a:moveTo>
                          <a:pt x="0" y="0"/>
                        </a:moveTo>
                        <a:cubicBezTo>
                          <a:pt x="90058" y="31810"/>
                          <a:pt x="113388" y="112852"/>
                          <a:pt x="136071" y="171450"/>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sp>
                <p:nvSpPr>
                  <p:cNvPr id="122" name="Freeform: Shape 938">
                    <a:extLst>
                      <a:ext uri="{FF2B5EF4-FFF2-40B4-BE49-F238E27FC236}">
                        <a16:creationId xmlns:a16="http://schemas.microsoft.com/office/drawing/2014/main" id="{93FA97AF-40F5-4DFF-BE51-F84C2D34D408}"/>
                      </a:ext>
                    </a:extLst>
                  </p:cNvPr>
                  <p:cNvSpPr/>
                  <p:nvPr/>
                </p:nvSpPr>
                <p:spPr bwMode="auto">
                  <a:xfrm>
                    <a:off x="3440120" y="4482556"/>
                    <a:ext cx="289738" cy="446794"/>
                  </a:xfrm>
                  <a:custGeom>
                    <a:avLst/>
                    <a:gdLst>
                      <a:gd name="connsiteX0" fmla="*/ 0 w 145596"/>
                      <a:gd name="connsiteY0" fmla="*/ 0 h 230238"/>
                      <a:gd name="connsiteX1" fmla="*/ 85725 w 145596"/>
                      <a:gd name="connsiteY1" fmla="*/ 201386 h 230238"/>
                      <a:gd name="connsiteX2" fmla="*/ 145596 w 145596"/>
                      <a:gd name="connsiteY2" fmla="*/ 224518 h 230238"/>
                      <a:gd name="connsiteX0" fmla="*/ 0 w 145596"/>
                      <a:gd name="connsiteY0" fmla="*/ 0 h 224518"/>
                      <a:gd name="connsiteX1" fmla="*/ 145596 w 145596"/>
                      <a:gd name="connsiteY1" fmla="*/ 224518 h 224518"/>
                      <a:gd name="connsiteX0" fmla="*/ 0 w 145596"/>
                      <a:gd name="connsiteY0" fmla="*/ 0 h 224518"/>
                      <a:gd name="connsiteX1" fmla="*/ 145596 w 145596"/>
                      <a:gd name="connsiteY1" fmla="*/ 224518 h 224518"/>
                      <a:gd name="connsiteX0" fmla="*/ 0 w 145596"/>
                      <a:gd name="connsiteY0" fmla="*/ 0 h 224518"/>
                      <a:gd name="connsiteX1" fmla="*/ 145596 w 145596"/>
                      <a:gd name="connsiteY1" fmla="*/ 224518 h 224518"/>
                    </a:gdLst>
                    <a:ahLst/>
                    <a:cxnLst>
                      <a:cxn ang="0">
                        <a:pos x="connsiteX0" y="connsiteY0"/>
                      </a:cxn>
                      <a:cxn ang="0">
                        <a:pos x="connsiteX1" y="connsiteY1"/>
                      </a:cxn>
                    </a:cxnLst>
                    <a:rect l="l" t="t" r="r" b="b"/>
                    <a:pathLst>
                      <a:path w="145596" h="224518">
                        <a:moveTo>
                          <a:pt x="0" y="0"/>
                        </a:moveTo>
                        <a:cubicBezTo>
                          <a:pt x="12976" y="98771"/>
                          <a:pt x="56722" y="206432"/>
                          <a:pt x="145596" y="224518"/>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sp>
                <p:nvSpPr>
                  <p:cNvPr id="123" name="Freeform: Shape 939">
                    <a:extLst>
                      <a:ext uri="{FF2B5EF4-FFF2-40B4-BE49-F238E27FC236}">
                        <a16:creationId xmlns:a16="http://schemas.microsoft.com/office/drawing/2014/main" id="{0E5A4423-E8E2-42AC-99A6-ECB28EA65FFD}"/>
                      </a:ext>
                    </a:extLst>
                  </p:cNvPr>
                  <p:cNvSpPr/>
                  <p:nvPr/>
                </p:nvSpPr>
                <p:spPr bwMode="auto">
                  <a:xfrm>
                    <a:off x="3770503" y="5061350"/>
                    <a:ext cx="452182" cy="87336"/>
                  </a:xfrm>
                  <a:custGeom>
                    <a:avLst/>
                    <a:gdLst>
                      <a:gd name="connsiteX0" fmla="*/ 0 w 229961"/>
                      <a:gd name="connsiteY0" fmla="*/ 46002 h 46002"/>
                      <a:gd name="connsiteX1" fmla="*/ 111579 w 229961"/>
                      <a:gd name="connsiteY1" fmla="*/ 2459 h 46002"/>
                      <a:gd name="connsiteX2" fmla="*/ 229961 w 229961"/>
                      <a:gd name="connsiteY2" fmla="*/ 9262 h 46002"/>
                      <a:gd name="connsiteX0" fmla="*/ 0 w 227226"/>
                      <a:gd name="connsiteY0" fmla="*/ 46002 h 46002"/>
                      <a:gd name="connsiteX1" fmla="*/ 108844 w 227226"/>
                      <a:gd name="connsiteY1" fmla="*/ 2459 h 46002"/>
                      <a:gd name="connsiteX2" fmla="*/ 227226 w 227226"/>
                      <a:gd name="connsiteY2" fmla="*/ 9262 h 46002"/>
                      <a:gd name="connsiteX0" fmla="*/ 0 w 227226"/>
                      <a:gd name="connsiteY0" fmla="*/ 36740 h 36740"/>
                      <a:gd name="connsiteX1" fmla="*/ 227226 w 227226"/>
                      <a:gd name="connsiteY1" fmla="*/ 0 h 36740"/>
                      <a:gd name="connsiteX0" fmla="*/ 0 w 227226"/>
                      <a:gd name="connsiteY0" fmla="*/ 36740 h 36740"/>
                      <a:gd name="connsiteX1" fmla="*/ 227226 w 227226"/>
                      <a:gd name="connsiteY1" fmla="*/ 0 h 36740"/>
                      <a:gd name="connsiteX0" fmla="*/ 0 w 227226"/>
                      <a:gd name="connsiteY0" fmla="*/ 43887 h 43887"/>
                      <a:gd name="connsiteX1" fmla="*/ 227226 w 227226"/>
                      <a:gd name="connsiteY1" fmla="*/ 7147 h 43887"/>
                    </a:gdLst>
                    <a:ahLst/>
                    <a:cxnLst>
                      <a:cxn ang="0">
                        <a:pos x="connsiteX0" y="connsiteY0"/>
                      </a:cxn>
                      <a:cxn ang="0">
                        <a:pos x="connsiteX1" y="connsiteY1"/>
                      </a:cxn>
                    </a:cxnLst>
                    <a:rect l="l" t="t" r="r" b="b"/>
                    <a:pathLst>
                      <a:path w="227226" h="43887">
                        <a:moveTo>
                          <a:pt x="0" y="43887"/>
                        </a:moveTo>
                        <a:cubicBezTo>
                          <a:pt x="82580" y="4289"/>
                          <a:pt x="148065" y="-10008"/>
                          <a:pt x="227226" y="7147"/>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sp>
                <p:nvSpPr>
                  <p:cNvPr id="124" name="Freeform: Shape 940">
                    <a:extLst>
                      <a:ext uri="{FF2B5EF4-FFF2-40B4-BE49-F238E27FC236}">
                        <a16:creationId xmlns:a16="http://schemas.microsoft.com/office/drawing/2014/main" id="{B177B2FD-2DA6-466F-99F0-B7450E4FFE96}"/>
                      </a:ext>
                    </a:extLst>
                  </p:cNvPr>
                  <p:cNvSpPr/>
                  <p:nvPr/>
                </p:nvSpPr>
                <p:spPr bwMode="auto">
                  <a:xfrm>
                    <a:off x="3587852" y="5344832"/>
                    <a:ext cx="315308" cy="304679"/>
                  </a:xfrm>
                  <a:custGeom>
                    <a:avLst/>
                    <a:gdLst>
                      <a:gd name="connsiteX0" fmla="*/ 0 w 171450"/>
                      <a:gd name="connsiteY0" fmla="*/ 163285 h 163285"/>
                      <a:gd name="connsiteX1" fmla="*/ 137432 w 171450"/>
                      <a:gd name="connsiteY1" fmla="*/ 59871 h 163285"/>
                      <a:gd name="connsiteX2" fmla="*/ 171450 w 171450"/>
                      <a:gd name="connsiteY2" fmla="*/ 0 h 163285"/>
                      <a:gd name="connsiteX0" fmla="*/ 0 w 155969"/>
                      <a:gd name="connsiteY0" fmla="*/ 151135 h 151135"/>
                      <a:gd name="connsiteX1" fmla="*/ 121951 w 155969"/>
                      <a:gd name="connsiteY1" fmla="*/ 59871 h 151135"/>
                      <a:gd name="connsiteX2" fmla="*/ 155969 w 155969"/>
                      <a:gd name="connsiteY2" fmla="*/ 0 h 151135"/>
                      <a:gd name="connsiteX0" fmla="*/ 0 w 155969"/>
                      <a:gd name="connsiteY0" fmla="*/ 151135 h 151135"/>
                      <a:gd name="connsiteX1" fmla="*/ 155969 w 155969"/>
                      <a:gd name="connsiteY1" fmla="*/ 0 h 151135"/>
                      <a:gd name="connsiteX0" fmla="*/ 0 w 155969"/>
                      <a:gd name="connsiteY0" fmla="*/ 151135 h 151135"/>
                      <a:gd name="connsiteX1" fmla="*/ 155969 w 155969"/>
                      <a:gd name="connsiteY1" fmla="*/ 0 h 151135"/>
                      <a:gd name="connsiteX0" fmla="*/ 0 w 155969"/>
                      <a:gd name="connsiteY0" fmla="*/ 151135 h 151135"/>
                      <a:gd name="connsiteX1" fmla="*/ 155969 w 155969"/>
                      <a:gd name="connsiteY1" fmla="*/ 0 h 151135"/>
                      <a:gd name="connsiteX0" fmla="*/ 0 w 155969"/>
                      <a:gd name="connsiteY0" fmla="*/ 151135 h 151135"/>
                      <a:gd name="connsiteX1" fmla="*/ 155969 w 155969"/>
                      <a:gd name="connsiteY1" fmla="*/ 0 h 151135"/>
                    </a:gdLst>
                    <a:ahLst/>
                    <a:cxnLst>
                      <a:cxn ang="0">
                        <a:pos x="connsiteX0" y="connsiteY0"/>
                      </a:cxn>
                      <a:cxn ang="0">
                        <a:pos x="connsiteX1" y="connsiteY1"/>
                      </a:cxn>
                    </a:cxnLst>
                    <a:rect l="l" t="t" r="r" b="b"/>
                    <a:pathLst>
                      <a:path w="155969" h="151135">
                        <a:moveTo>
                          <a:pt x="0" y="151135"/>
                        </a:moveTo>
                        <a:cubicBezTo>
                          <a:pt x="67471" y="118307"/>
                          <a:pt x="120134" y="58477"/>
                          <a:pt x="155969" y="0"/>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sp>
                <p:nvSpPr>
                  <p:cNvPr id="125" name="Freeform: Shape 941">
                    <a:extLst>
                      <a:ext uri="{FF2B5EF4-FFF2-40B4-BE49-F238E27FC236}">
                        <a16:creationId xmlns:a16="http://schemas.microsoft.com/office/drawing/2014/main" id="{DBC7548A-FAB9-4300-9939-5F4560ACAC6D}"/>
                      </a:ext>
                    </a:extLst>
                  </p:cNvPr>
                  <p:cNvSpPr/>
                  <p:nvPr/>
                </p:nvSpPr>
                <p:spPr bwMode="auto">
                  <a:xfrm>
                    <a:off x="4642401" y="4363411"/>
                    <a:ext cx="179213" cy="831307"/>
                  </a:xfrm>
                  <a:custGeom>
                    <a:avLst/>
                    <a:gdLst>
                      <a:gd name="connsiteX0" fmla="*/ 0 w 100249"/>
                      <a:gd name="connsiteY0" fmla="*/ 421822 h 421822"/>
                      <a:gd name="connsiteX1" fmla="*/ 99332 w 100249"/>
                      <a:gd name="connsiteY1" fmla="*/ 201386 h 421822"/>
                      <a:gd name="connsiteX2" fmla="*/ 48985 w 100249"/>
                      <a:gd name="connsiteY2" fmla="*/ 0 h 421822"/>
                      <a:gd name="connsiteX0" fmla="*/ 0 w 48985"/>
                      <a:gd name="connsiteY0" fmla="*/ 421822 h 421822"/>
                      <a:gd name="connsiteX1" fmla="*/ 48985 w 48985"/>
                      <a:gd name="connsiteY1" fmla="*/ 0 h 421822"/>
                      <a:gd name="connsiteX0" fmla="*/ 0 w 52272"/>
                      <a:gd name="connsiteY0" fmla="*/ 421822 h 421822"/>
                      <a:gd name="connsiteX1" fmla="*/ 48985 w 52272"/>
                      <a:gd name="connsiteY1" fmla="*/ 0 h 421822"/>
                      <a:gd name="connsiteX0" fmla="*/ 0 w 89757"/>
                      <a:gd name="connsiteY0" fmla="*/ 421822 h 421822"/>
                      <a:gd name="connsiteX1" fmla="*/ 48985 w 89757"/>
                      <a:gd name="connsiteY1" fmla="*/ 0 h 421822"/>
                      <a:gd name="connsiteX0" fmla="*/ 0 w 90056"/>
                      <a:gd name="connsiteY0" fmla="*/ 421822 h 421822"/>
                      <a:gd name="connsiteX1" fmla="*/ 48985 w 90056"/>
                      <a:gd name="connsiteY1" fmla="*/ 0 h 421822"/>
                    </a:gdLst>
                    <a:ahLst/>
                    <a:cxnLst>
                      <a:cxn ang="0">
                        <a:pos x="connsiteX0" y="connsiteY0"/>
                      </a:cxn>
                      <a:cxn ang="0">
                        <a:pos x="connsiteX1" y="connsiteY1"/>
                      </a:cxn>
                    </a:cxnLst>
                    <a:rect l="l" t="t" r="r" b="b"/>
                    <a:pathLst>
                      <a:path w="90056" h="421822">
                        <a:moveTo>
                          <a:pt x="0" y="421822"/>
                        </a:moveTo>
                        <a:cubicBezTo>
                          <a:pt x="90175" y="294333"/>
                          <a:pt x="123598" y="206200"/>
                          <a:pt x="48985" y="0"/>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sp>
                <p:nvSpPr>
                  <p:cNvPr id="126" name="Freeform: Shape 942">
                    <a:extLst>
                      <a:ext uri="{FF2B5EF4-FFF2-40B4-BE49-F238E27FC236}">
                        <a16:creationId xmlns:a16="http://schemas.microsoft.com/office/drawing/2014/main" id="{BA84792D-1D49-4D15-969B-2150E476AD3D}"/>
                      </a:ext>
                    </a:extLst>
                  </p:cNvPr>
                  <p:cNvSpPr/>
                  <p:nvPr/>
                </p:nvSpPr>
                <p:spPr bwMode="auto">
                  <a:xfrm>
                    <a:off x="4785632" y="4875193"/>
                    <a:ext cx="414582" cy="100715"/>
                  </a:xfrm>
                  <a:custGeom>
                    <a:avLst/>
                    <a:gdLst>
                      <a:gd name="connsiteX0" fmla="*/ 213632 w 213632"/>
                      <a:gd name="connsiteY0" fmla="*/ 0 h 55831"/>
                      <a:gd name="connsiteX1" fmla="*/ 84364 w 213632"/>
                      <a:gd name="connsiteY1" fmla="*/ 53067 h 55831"/>
                      <a:gd name="connsiteX2" fmla="*/ 0 w 213632"/>
                      <a:gd name="connsiteY2" fmla="*/ 43542 h 55831"/>
                      <a:gd name="connsiteX0" fmla="*/ 213632 w 213632"/>
                      <a:gd name="connsiteY0" fmla="*/ 0 h 43542"/>
                      <a:gd name="connsiteX1" fmla="*/ 0 w 213632"/>
                      <a:gd name="connsiteY1" fmla="*/ 43542 h 43542"/>
                      <a:gd name="connsiteX0" fmla="*/ 213632 w 213632"/>
                      <a:gd name="connsiteY0" fmla="*/ 0 h 48873"/>
                      <a:gd name="connsiteX1" fmla="*/ 0 w 213632"/>
                      <a:gd name="connsiteY1" fmla="*/ 43542 h 48873"/>
                      <a:gd name="connsiteX0" fmla="*/ 213632 w 213632"/>
                      <a:gd name="connsiteY0" fmla="*/ 0 h 51702"/>
                      <a:gd name="connsiteX1" fmla="*/ 0 w 213632"/>
                      <a:gd name="connsiteY1" fmla="*/ 43542 h 51702"/>
                      <a:gd name="connsiteX0" fmla="*/ 213632 w 213632"/>
                      <a:gd name="connsiteY0" fmla="*/ 0 h 50610"/>
                      <a:gd name="connsiteX1" fmla="*/ 0 w 213632"/>
                      <a:gd name="connsiteY1" fmla="*/ 43542 h 50610"/>
                    </a:gdLst>
                    <a:ahLst/>
                    <a:cxnLst>
                      <a:cxn ang="0">
                        <a:pos x="connsiteX0" y="connsiteY0"/>
                      </a:cxn>
                      <a:cxn ang="0">
                        <a:pos x="connsiteX1" y="connsiteY1"/>
                      </a:cxn>
                    </a:cxnLst>
                    <a:rect l="l" t="t" r="r" b="b"/>
                    <a:pathLst>
                      <a:path w="213632" h="50610">
                        <a:moveTo>
                          <a:pt x="213632" y="0"/>
                        </a:moveTo>
                        <a:cubicBezTo>
                          <a:pt x="168195" y="32976"/>
                          <a:pt x="91725" y="65268"/>
                          <a:pt x="0" y="43542"/>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sp>
                <p:nvSpPr>
                  <p:cNvPr id="127" name="Freeform: Shape 943">
                    <a:extLst>
                      <a:ext uri="{FF2B5EF4-FFF2-40B4-BE49-F238E27FC236}">
                        <a16:creationId xmlns:a16="http://schemas.microsoft.com/office/drawing/2014/main" id="{9811BB00-A8AF-4859-A4CC-0EEF1B60011D}"/>
                      </a:ext>
                    </a:extLst>
                  </p:cNvPr>
                  <p:cNvSpPr/>
                  <p:nvPr/>
                </p:nvSpPr>
                <p:spPr bwMode="auto">
                  <a:xfrm>
                    <a:off x="5311236" y="4363412"/>
                    <a:ext cx="1001900" cy="308046"/>
                  </a:xfrm>
                  <a:custGeom>
                    <a:avLst/>
                    <a:gdLst>
                      <a:gd name="connsiteX0" fmla="*/ 503464 w 503464"/>
                      <a:gd name="connsiteY0" fmla="*/ 106135 h 154882"/>
                      <a:gd name="connsiteX1" fmla="*/ 216354 w 503464"/>
                      <a:gd name="connsiteY1" fmla="*/ 149678 h 154882"/>
                      <a:gd name="connsiteX2" fmla="*/ 0 w 503464"/>
                      <a:gd name="connsiteY2" fmla="*/ 0 h 154882"/>
                      <a:gd name="connsiteX0" fmla="*/ 503464 w 503464"/>
                      <a:gd name="connsiteY0" fmla="*/ 106135 h 106135"/>
                      <a:gd name="connsiteX1" fmla="*/ 0 w 503464"/>
                      <a:gd name="connsiteY1" fmla="*/ 0 h 106135"/>
                      <a:gd name="connsiteX0" fmla="*/ 503464 w 503464"/>
                      <a:gd name="connsiteY0" fmla="*/ 106135 h 106135"/>
                      <a:gd name="connsiteX1" fmla="*/ 0 w 503464"/>
                      <a:gd name="connsiteY1" fmla="*/ 0 h 106135"/>
                      <a:gd name="connsiteX0" fmla="*/ 503464 w 503464"/>
                      <a:gd name="connsiteY0" fmla="*/ 106135 h 154796"/>
                      <a:gd name="connsiteX1" fmla="*/ 0 w 503464"/>
                      <a:gd name="connsiteY1" fmla="*/ 0 h 154796"/>
                    </a:gdLst>
                    <a:ahLst/>
                    <a:cxnLst>
                      <a:cxn ang="0">
                        <a:pos x="connsiteX0" y="connsiteY0"/>
                      </a:cxn>
                      <a:cxn ang="0">
                        <a:pos x="connsiteX1" y="connsiteY1"/>
                      </a:cxn>
                    </a:cxnLst>
                    <a:rect l="l" t="t" r="r" b="b"/>
                    <a:pathLst>
                      <a:path w="503464" h="154796">
                        <a:moveTo>
                          <a:pt x="503464" y="106135"/>
                        </a:moveTo>
                        <a:cubicBezTo>
                          <a:pt x="387609" y="195203"/>
                          <a:pt x="72093" y="163243"/>
                          <a:pt x="0" y="0"/>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sp>
                <p:nvSpPr>
                  <p:cNvPr id="128" name="Freeform: Shape 944">
                    <a:extLst>
                      <a:ext uri="{FF2B5EF4-FFF2-40B4-BE49-F238E27FC236}">
                        <a16:creationId xmlns:a16="http://schemas.microsoft.com/office/drawing/2014/main" id="{71C101D3-6B05-4504-9334-3B4EBFF439DB}"/>
                      </a:ext>
                    </a:extLst>
                  </p:cNvPr>
                  <p:cNvSpPr/>
                  <p:nvPr/>
                </p:nvSpPr>
                <p:spPr bwMode="auto">
                  <a:xfrm>
                    <a:off x="5863318" y="4671458"/>
                    <a:ext cx="349629" cy="604494"/>
                  </a:xfrm>
                  <a:custGeom>
                    <a:avLst/>
                    <a:gdLst>
                      <a:gd name="connsiteX0" fmla="*/ 187779 w 187779"/>
                      <a:gd name="connsiteY0" fmla="*/ 318407 h 318407"/>
                      <a:gd name="connsiteX1" fmla="*/ 99333 w 187779"/>
                      <a:gd name="connsiteY1" fmla="*/ 110218 h 318407"/>
                      <a:gd name="connsiteX2" fmla="*/ 0 w 187779"/>
                      <a:gd name="connsiteY2" fmla="*/ 0 h 318407"/>
                      <a:gd name="connsiteX0" fmla="*/ 187779 w 187779"/>
                      <a:gd name="connsiteY0" fmla="*/ 318407 h 318407"/>
                      <a:gd name="connsiteX1" fmla="*/ 0 w 187779"/>
                      <a:gd name="connsiteY1" fmla="*/ 0 h 318407"/>
                      <a:gd name="connsiteX0" fmla="*/ 187779 w 187779"/>
                      <a:gd name="connsiteY0" fmla="*/ 318407 h 318407"/>
                      <a:gd name="connsiteX1" fmla="*/ 0 w 187779"/>
                      <a:gd name="connsiteY1" fmla="*/ 0 h 318407"/>
                      <a:gd name="connsiteX0" fmla="*/ 187779 w 187779"/>
                      <a:gd name="connsiteY0" fmla="*/ 318407 h 318407"/>
                      <a:gd name="connsiteX1" fmla="*/ 0 w 187779"/>
                      <a:gd name="connsiteY1" fmla="*/ 0 h 318407"/>
                    </a:gdLst>
                    <a:ahLst/>
                    <a:cxnLst>
                      <a:cxn ang="0">
                        <a:pos x="connsiteX0" y="connsiteY0"/>
                      </a:cxn>
                      <a:cxn ang="0">
                        <a:pos x="connsiteX1" y="connsiteY1"/>
                      </a:cxn>
                    </a:cxnLst>
                    <a:rect l="l" t="t" r="r" b="b"/>
                    <a:pathLst>
                      <a:path w="187779" h="318407">
                        <a:moveTo>
                          <a:pt x="187779" y="318407"/>
                        </a:moveTo>
                        <a:cubicBezTo>
                          <a:pt x="179997" y="236640"/>
                          <a:pt x="132751" y="105419"/>
                          <a:pt x="0" y="0"/>
                        </a:cubicBezTo>
                      </a:path>
                    </a:pathLst>
                  </a:custGeom>
                  <a:noFill/>
                  <a:ln w="12700" cap="rnd" cmpd="sng" algn="ctr">
                    <a:solidFill>
                      <a:schemeClr val="tx2"/>
                    </a:solidFill>
                    <a:prstDash val="solid"/>
                    <a:headEnd type="none" w="med" len="med"/>
                    <a:tailEnd type="none" w="med" len="med"/>
                  </a:ln>
                  <a:effectLst/>
                </p:spPr>
                <p:txBody>
                  <a:bodyPr rtlCol="0" anchor="ctr"/>
                  <a:lstStyle/>
                  <a:p>
                    <a:pPr algn="ctr" defTabSz="896386">
                      <a:defRPr/>
                    </a:pPr>
                    <a:endParaRPr lang="en-US" sz="1765" kern="0">
                      <a:solidFill>
                        <a:srgbClr val="FFFFFF"/>
                      </a:solidFill>
                      <a:latin typeface="Segoe UI"/>
                    </a:endParaRPr>
                  </a:p>
                </p:txBody>
              </p:sp>
            </p:grpSp>
          </p:grpSp>
          <p:grpSp>
            <p:nvGrpSpPr>
              <p:cNvPr id="129" name="Group 128">
                <a:extLst>
                  <a:ext uri="{FF2B5EF4-FFF2-40B4-BE49-F238E27FC236}">
                    <a16:creationId xmlns:a16="http://schemas.microsoft.com/office/drawing/2014/main" id="{398550EE-58C5-475B-9366-5696A7B2E8A0}"/>
                  </a:ext>
                </a:extLst>
              </p:cNvPr>
              <p:cNvGrpSpPr/>
              <p:nvPr/>
            </p:nvGrpSpPr>
            <p:grpSpPr>
              <a:xfrm>
                <a:off x="1826397" y="3179833"/>
                <a:ext cx="764471" cy="606801"/>
                <a:chOff x="4223626" y="2353385"/>
                <a:chExt cx="1173971" cy="931848"/>
              </a:xfrm>
            </p:grpSpPr>
            <p:grpSp>
              <p:nvGrpSpPr>
                <p:cNvPr id="130" name="Group 129">
                  <a:extLst>
                    <a:ext uri="{FF2B5EF4-FFF2-40B4-BE49-F238E27FC236}">
                      <a16:creationId xmlns:a16="http://schemas.microsoft.com/office/drawing/2014/main" id="{C1ED8025-2371-4DE7-83C8-F154E9CF56FC}"/>
                    </a:ext>
                  </a:extLst>
                </p:cNvPr>
                <p:cNvGrpSpPr/>
                <p:nvPr/>
              </p:nvGrpSpPr>
              <p:grpSpPr>
                <a:xfrm>
                  <a:off x="4273550" y="2402418"/>
                  <a:ext cx="1079500" cy="840315"/>
                  <a:chOff x="4273550" y="2402418"/>
                  <a:chExt cx="1079500" cy="840315"/>
                </a:xfrm>
              </p:grpSpPr>
              <p:cxnSp>
                <p:nvCxnSpPr>
                  <p:cNvPr id="139" name="Straight Connector 138">
                    <a:extLst>
                      <a:ext uri="{FF2B5EF4-FFF2-40B4-BE49-F238E27FC236}">
                        <a16:creationId xmlns:a16="http://schemas.microsoft.com/office/drawing/2014/main" id="{DECF136F-693D-46DE-9723-DECECA9AA19D}"/>
                      </a:ext>
                    </a:extLst>
                  </p:cNvPr>
                  <p:cNvCxnSpPr>
                    <a:cxnSpLocks/>
                  </p:cNvCxnSpPr>
                  <p:nvPr/>
                </p:nvCxnSpPr>
                <p:spPr>
                  <a:xfrm>
                    <a:off x="4997450" y="2413000"/>
                    <a:ext cx="355600" cy="23283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0" name="Straight Connector 139">
                    <a:extLst>
                      <a:ext uri="{FF2B5EF4-FFF2-40B4-BE49-F238E27FC236}">
                        <a16:creationId xmlns:a16="http://schemas.microsoft.com/office/drawing/2014/main" id="{EBC41110-E004-42A9-B8D0-573A774103A1}"/>
                      </a:ext>
                    </a:extLst>
                  </p:cNvPr>
                  <p:cNvCxnSpPr>
                    <a:cxnSpLocks/>
                  </p:cNvCxnSpPr>
                  <p:nvPr/>
                </p:nvCxnSpPr>
                <p:spPr>
                  <a:xfrm>
                    <a:off x="4997450" y="2413000"/>
                    <a:ext cx="296333" cy="7217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1" name="Straight Connector 140">
                    <a:extLst>
                      <a:ext uri="{FF2B5EF4-FFF2-40B4-BE49-F238E27FC236}">
                        <a16:creationId xmlns:a16="http://schemas.microsoft.com/office/drawing/2014/main" id="{09206B78-3035-4784-82F1-43FC922563B5}"/>
                      </a:ext>
                    </a:extLst>
                  </p:cNvPr>
                  <p:cNvCxnSpPr>
                    <a:cxnSpLocks/>
                  </p:cNvCxnSpPr>
                  <p:nvPr/>
                </p:nvCxnSpPr>
                <p:spPr>
                  <a:xfrm flipV="1">
                    <a:off x="4762500" y="3143250"/>
                    <a:ext cx="520700" cy="867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2" name="Straight Connector 141">
                    <a:extLst>
                      <a:ext uri="{FF2B5EF4-FFF2-40B4-BE49-F238E27FC236}">
                        <a16:creationId xmlns:a16="http://schemas.microsoft.com/office/drawing/2014/main" id="{139012D2-29C2-4AF3-B084-E6065CCECE69}"/>
                      </a:ext>
                    </a:extLst>
                  </p:cNvPr>
                  <p:cNvCxnSpPr>
                    <a:cxnSpLocks/>
                  </p:cNvCxnSpPr>
                  <p:nvPr/>
                </p:nvCxnSpPr>
                <p:spPr>
                  <a:xfrm flipV="1">
                    <a:off x="5039783" y="2641600"/>
                    <a:ext cx="300567" cy="24130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3" name="Straight Connector 142">
                    <a:extLst>
                      <a:ext uri="{FF2B5EF4-FFF2-40B4-BE49-F238E27FC236}">
                        <a16:creationId xmlns:a16="http://schemas.microsoft.com/office/drawing/2014/main" id="{8F45E352-67F0-4415-934C-7E7FB6ACEC39}"/>
                      </a:ext>
                    </a:extLst>
                  </p:cNvPr>
                  <p:cNvCxnSpPr>
                    <a:cxnSpLocks/>
                  </p:cNvCxnSpPr>
                  <p:nvPr/>
                </p:nvCxnSpPr>
                <p:spPr>
                  <a:xfrm flipV="1">
                    <a:off x="4413250" y="2413001"/>
                    <a:ext cx="571500" cy="126999"/>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4" name="Straight Connector 143">
                    <a:extLst>
                      <a:ext uri="{FF2B5EF4-FFF2-40B4-BE49-F238E27FC236}">
                        <a16:creationId xmlns:a16="http://schemas.microsoft.com/office/drawing/2014/main" id="{F1C7B16A-C721-4661-B87C-2A2BF6B1519E}"/>
                      </a:ext>
                    </a:extLst>
                  </p:cNvPr>
                  <p:cNvCxnSpPr>
                    <a:cxnSpLocks/>
                  </p:cNvCxnSpPr>
                  <p:nvPr/>
                </p:nvCxnSpPr>
                <p:spPr>
                  <a:xfrm flipV="1">
                    <a:off x="4703233" y="2450099"/>
                    <a:ext cx="251425" cy="248651"/>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5" name="Straight Connector 144">
                    <a:extLst>
                      <a:ext uri="{FF2B5EF4-FFF2-40B4-BE49-F238E27FC236}">
                        <a16:creationId xmlns:a16="http://schemas.microsoft.com/office/drawing/2014/main" id="{77EFB8EE-9676-45EC-8354-08F2EF9BF053}"/>
                      </a:ext>
                    </a:extLst>
                  </p:cNvPr>
                  <p:cNvCxnSpPr>
                    <a:cxnSpLocks/>
                  </p:cNvCxnSpPr>
                  <p:nvPr/>
                </p:nvCxnSpPr>
                <p:spPr>
                  <a:xfrm flipV="1">
                    <a:off x="4762500" y="2402418"/>
                    <a:ext cx="232833" cy="821265"/>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6" name="Straight Connector 145">
                    <a:extLst>
                      <a:ext uri="{FF2B5EF4-FFF2-40B4-BE49-F238E27FC236}">
                        <a16:creationId xmlns:a16="http://schemas.microsoft.com/office/drawing/2014/main" id="{26545596-D48C-477C-B9A6-B563F110720C}"/>
                      </a:ext>
                    </a:extLst>
                  </p:cNvPr>
                  <p:cNvCxnSpPr>
                    <a:cxnSpLocks/>
                  </p:cNvCxnSpPr>
                  <p:nvPr/>
                </p:nvCxnSpPr>
                <p:spPr>
                  <a:xfrm flipH="1" flipV="1">
                    <a:off x="4273550" y="2984500"/>
                    <a:ext cx="495300" cy="2518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7" name="Straight Connector 146">
                    <a:extLst>
                      <a:ext uri="{FF2B5EF4-FFF2-40B4-BE49-F238E27FC236}">
                        <a16:creationId xmlns:a16="http://schemas.microsoft.com/office/drawing/2014/main" id="{3B3965A5-2268-462C-AAC2-8C532CF94990}"/>
                      </a:ext>
                    </a:extLst>
                  </p:cNvPr>
                  <p:cNvCxnSpPr>
                    <a:cxnSpLocks/>
                  </p:cNvCxnSpPr>
                  <p:nvPr/>
                </p:nvCxnSpPr>
                <p:spPr>
                  <a:xfrm flipH="1" flipV="1">
                    <a:off x="4417483" y="2537884"/>
                    <a:ext cx="647700" cy="338666"/>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8" name="Straight Connector 147">
                    <a:extLst>
                      <a:ext uri="{FF2B5EF4-FFF2-40B4-BE49-F238E27FC236}">
                        <a16:creationId xmlns:a16="http://schemas.microsoft.com/office/drawing/2014/main" id="{76625647-74C3-483E-B553-3BD23EE3C39C}"/>
                      </a:ext>
                    </a:extLst>
                  </p:cNvPr>
                  <p:cNvCxnSpPr>
                    <a:cxnSpLocks/>
                  </p:cNvCxnSpPr>
                  <p:nvPr/>
                </p:nvCxnSpPr>
                <p:spPr>
                  <a:xfrm flipV="1">
                    <a:off x="4277783" y="2874433"/>
                    <a:ext cx="770467" cy="10795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9" name="Straight Connector 148">
                    <a:extLst>
                      <a:ext uri="{FF2B5EF4-FFF2-40B4-BE49-F238E27FC236}">
                        <a16:creationId xmlns:a16="http://schemas.microsoft.com/office/drawing/2014/main" id="{09044013-54C9-4EE3-8E08-C44346EFE6B7}"/>
                      </a:ext>
                    </a:extLst>
                  </p:cNvPr>
                  <p:cNvCxnSpPr>
                    <a:cxnSpLocks/>
                  </p:cNvCxnSpPr>
                  <p:nvPr/>
                </p:nvCxnSpPr>
                <p:spPr>
                  <a:xfrm flipH="1" flipV="1">
                    <a:off x="4413250" y="2531533"/>
                    <a:ext cx="353483" cy="698500"/>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0" name="Straight Connector 149">
                    <a:extLst>
                      <a:ext uri="{FF2B5EF4-FFF2-40B4-BE49-F238E27FC236}">
                        <a16:creationId xmlns:a16="http://schemas.microsoft.com/office/drawing/2014/main" id="{489AB49B-AC85-46CB-9BDF-911217A1F0E0}"/>
                      </a:ext>
                    </a:extLst>
                  </p:cNvPr>
                  <p:cNvCxnSpPr>
                    <a:cxnSpLocks/>
                  </p:cNvCxnSpPr>
                  <p:nvPr/>
                </p:nvCxnSpPr>
                <p:spPr>
                  <a:xfrm flipH="1" flipV="1">
                    <a:off x="4715933" y="2698750"/>
                    <a:ext cx="50800" cy="5439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1" name="Straight Connector 150">
                    <a:extLst>
                      <a:ext uri="{FF2B5EF4-FFF2-40B4-BE49-F238E27FC236}">
                        <a16:creationId xmlns:a16="http://schemas.microsoft.com/office/drawing/2014/main" id="{7CDF5EC2-9B50-48AC-8CFF-3BA8569B91E0}"/>
                      </a:ext>
                    </a:extLst>
                  </p:cNvPr>
                  <p:cNvCxnSpPr>
                    <a:cxnSpLocks/>
                  </p:cNvCxnSpPr>
                  <p:nvPr/>
                </p:nvCxnSpPr>
                <p:spPr>
                  <a:xfrm flipH="1" flipV="1">
                    <a:off x="5052483" y="2899834"/>
                    <a:ext cx="234950" cy="218016"/>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2" name="Straight Connector 151">
                    <a:extLst>
                      <a:ext uri="{FF2B5EF4-FFF2-40B4-BE49-F238E27FC236}">
                        <a16:creationId xmlns:a16="http://schemas.microsoft.com/office/drawing/2014/main" id="{086DF099-9E6D-45F2-B1AC-8D4457B315CF}"/>
                      </a:ext>
                    </a:extLst>
                  </p:cNvPr>
                  <p:cNvCxnSpPr>
                    <a:cxnSpLocks/>
                  </p:cNvCxnSpPr>
                  <p:nvPr/>
                </p:nvCxnSpPr>
                <p:spPr>
                  <a:xfrm flipV="1">
                    <a:off x="4762500" y="2876550"/>
                    <a:ext cx="292101" cy="340783"/>
                  </a:xfrm>
                  <a:prstGeom prst="lin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131" name="Oval 19">
                  <a:extLst>
                    <a:ext uri="{FF2B5EF4-FFF2-40B4-BE49-F238E27FC236}">
                      <a16:creationId xmlns:a16="http://schemas.microsoft.com/office/drawing/2014/main" id="{98B32F2A-2956-494C-BA2B-0B953A533129}"/>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32" name="Oval 19">
                  <a:extLst>
                    <a:ext uri="{FF2B5EF4-FFF2-40B4-BE49-F238E27FC236}">
                      <a16:creationId xmlns:a16="http://schemas.microsoft.com/office/drawing/2014/main" id="{6283AD0F-AEE6-4B7D-8F27-D9C50E91CFB3}"/>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33" name="Oval 19">
                  <a:extLst>
                    <a:ext uri="{FF2B5EF4-FFF2-40B4-BE49-F238E27FC236}">
                      <a16:creationId xmlns:a16="http://schemas.microsoft.com/office/drawing/2014/main" id="{418B66E4-8AF5-4FB7-A6E3-42FB954005B6}"/>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34" name="Oval 19">
                  <a:extLst>
                    <a:ext uri="{FF2B5EF4-FFF2-40B4-BE49-F238E27FC236}">
                      <a16:creationId xmlns:a16="http://schemas.microsoft.com/office/drawing/2014/main" id="{6EF27885-61FA-4C1A-8E94-257E7DEF4014}"/>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35" name="Oval 19">
                  <a:extLst>
                    <a:ext uri="{FF2B5EF4-FFF2-40B4-BE49-F238E27FC236}">
                      <a16:creationId xmlns:a16="http://schemas.microsoft.com/office/drawing/2014/main" id="{1C404463-BFC6-469A-9A78-1D3B65A0D0D1}"/>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36" name="Oval 19">
                  <a:extLst>
                    <a:ext uri="{FF2B5EF4-FFF2-40B4-BE49-F238E27FC236}">
                      <a16:creationId xmlns:a16="http://schemas.microsoft.com/office/drawing/2014/main" id="{116CDCBA-2113-4B1B-B931-C3123FC21A22}"/>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37" name="Oval 19">
                  <a:extLst>
                    <a:ext uri="{FF2B5EF4-FFF2-40B4-BE49-F238E27FC236}">
                      <a16:creationId xmlns:a16="http://schemas.microsoft.com/office/drawing/2014/main" id="{4B3B48D0-4EB6-4702-BEE9-D05FE0A52556}"/>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sp useBgFill="1">
              <p:nvSpPr>
                <p:cNvPr id="138" name="Oval 19">
                  <a:extLst>
                    <a:ext uri="{FF2B5EF4-FFF2-40B4-BE49-F238E27FC236}">
                      <a16:creationId xmlns:a16="http://schemas.microsoft.com/office/drawing/2014/main" id="{D975F671-6AF6-404E-A13A-06C36978D96F}"/>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a:gradFill>
                      <a:gsLst>
                        <a:gs pos="0">
                          <a:schemeClr val="tx1"/>
                        </a:gs>
                        <a:gs pos="100000">
                          <a:schemeClr val="tx1"/>
                        </a:gs>
                      </a:gsLst>
                      <a:lin ang="5400000" scaled="1"/>
                    </a:gradFill>
                  </a:endParaRPr>
                </a:p>
              </p:txBody>
            </p:sp>
          </p:grpSp>
        </p:grpSp>
      </p:grpSp>
      <p:grpSp>
        <p:nvGrpSpPr>
          <p:cNvPr id="280" name="Group 279">
            <a:extLst>
              <a:ext uri="{FF2B5EF4-FFF2-40B4-BE49-F238E27FC236}">
                <a16:creationId xmlns:a16="http://schemas.microsoft.com/office/drawing/2014/main" id="{DBA38EA2-A2F2-4E7B-B255-961B6B1DA799}"/>
              </a:ext>
            </a:extLst>
          </p:cNvPr>
          <p:cNvGrpSpPr/>
          <p:nvPr/>
        </p:nvGrpSpPr>
        <p:grpSpPr>
          <a:xfrm>
            <a:off x="5648099" y="2409716"/>
            <a:ext cx="1577673" cy="2749591"/>
            <a:chOff x="5761354" y="2457539"/>
            <a:chExt cx="1609309" cy="2804726"/>
          </a:xfrm>
        </p:grpSpPr>
        <p:sp>
          <p:nvSpPr>
            <p:cNvPr id="66" name="TextBox 65">
              <a:extLst>
                <a:ext uri="{FF2B5EF4-FFF2-40B4-BE49-F238E27FC236}">
                  <a16:creationId xmlns:a16="http://schemas.microsoft.com/office/drawing/2014/main" id="{0E7FAD95-104D-4DEC-A86A-F36C73BACFA1}"/>
                </a:ext>
              </a:extLst>
            </p:cNvPr>
            <p:cNvSpPr txBox="1"/>
            <p:nvPr/>
          </p:nvSpPr>
          <p:spPr>
            <a:xfrm>
              <a:off x="5772744" y="2463820"/>
              <a:ext cx="1597919" cy="550281"/>
            </a:xfrm>
            <a:prstGeom prst="rect">
              <a:avLst/>
            </a:prstGeom>
            <a:noFill/>
          </p:spPr>
          <p:txBody>
            <a:bodyPr wrap="square" lIns="0" tIns="0" rIns="0" bIns="0" rtlCol="0" anchor="ctr">
              <a:noAutofit/>
            </a:bodyPr>
            <a:lstStyle/>
            <a:p>
              <a:pPr algn="ctr">
                <a:lnSpc>
                  <a:spcPct val="90000"/>
                </a:lnSpc>
                <a:spcAft>
                  <a:spcPts val="588"/>
                </a:spcAft>
              </a:pPr>
              <a:r>
                <a:rPr lang="en-US" sz="1372" dirty="0">
                  <a:gradFill>
                    <a:gsLst>
                      <a:gs pos="2917">
                        <a:schemeClr val="tx1"/>
                      </a:gs>
                      <a:gs pos="30000">
                        <a:schemeClr val="tx1"/>
                      </a:gs>
                    </a:gsLst>
                    <a:lin ang="5400000" scaled="0"/>
                  </a:gradFill>
                  <a:latin typeface="+mj-lt"/>
                </a:rPr>
                <a:t>Experimentation and pipelines</a:t>
              </a:r>
            </a:p>
          </p:txBody>
        </p:sp>
        <p:grpSp>
          <p:nvGrpSpPr>
            <p:cNvPr id="67" name="Group 66">
              <a:extLst>
                <a:ext uri="{FF2B5EF4-FFF2-40B4-BE49-F238E27FC236}">
                  <a16:creationId xmlns:a16="http://schemas.microsoft.com/office/drawing/2014/main" id="{D7B3C6ED-23D6-4C8B-9EA8-0154B6174B55}"/>
                </a:ext>
              </a:extLst>
            </p:cNvPr>
            <p:cNvGrpSpPr/>
            <p:nvPr/>
          </p:nvGrpSpPr>
          <p:grpSpPr>
            <a:xfrm>
              <a:off x="5761354" y="2457539"/>
              <a:ext cx="1599571" cy="2804726"/>
              <a:chOff x="3208859" y="4070542"/>
              <a:chExt cx="1458309" cy="2411828"/>
            </a:xfrm>
          </p:grpSpPr>
          <p:sp>
            <p:nvSpPr>
              <p:cNvPr id="68" name="Rectangle 67">
                <a:extLst>
                  <a:ext uri="{FF2B5EF4-FFF2-40B4-BE49-F238E27FC236}">
                    <a16:creationId xmlns:a16="http://schemas.microsoft.com/office/drawing/2014/main" id="{D7E27CF5-4175-4508-9FA1-C4819E3A18BA}"/>
                  </a:ext>
                </a:extLst>
              </p:cNvPr>
              <p:cNvSpPr/>
              <p:nvPr/>
            </p:nvSpPr>
            <p:spPr bwMode="auto">
              <a:xfrm>
                <a:off x="3208859" y="4070542"/>
                <a:ext cx="1456803" cy="241182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0FD65F42-2853-4B2A-935A-2DA3680A374D}"/>
                  </a:ext>
                </a:extLst>
              </p:cNvPr>
              <p:cNvCxnSpPr>
                <a:cxnSpLocks/>
              </p:cNvCxnSpPr>
              <p:nvPr/>
            </p:nvCxnSpPr>
            <p:spPr>
              <a:xfrm>
                <a:off x="3208859" y="4541668"/>
                <a:ext cx="1458309"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309C420D-11C2-476C-ACBA-9DE2341111F3}"/>
                </a:ext>
              </a:extLst>
            </p:cNvPr>
            <p:cNvGrpSpPr/>
            <p:nvPr/>
          </p:nvGrpSpPr>
          <p:grpSpPr>
            <a:xfrm rot="16200000">
              <a:off x="5954942" y="3927503"/>
              <a:ext cx="1233524" cy="911785"/>
              <a:chOff x="3863969" y="5013705"/>
              <a:chExt cx="909508" cy="505347"/>
            </a:xfrm>
          </p:grpSpPr>
          <p:sp>
            <p:nvSpPr>
              <p:cNvPr id="155" name="Cylinder 828">
                <a:extLst>
                  <a:ext uri="{FF2B5EF4-FFF2-40B4-BE49-F238E27FC236}">
                    <a16:creationId xmlns:a16="http://schemas.microsoft.com/office/drawing/2014/main" id="{692D54D6-9563-4F2A-8EF4-ACDE5FBC049F}"/>
                  </a:ext>
                </a:extLst>
              </p:cNvPr>
              <p:cNvSpPr/>
              <p:nvPr/>
            </p:nvSpPr>
            <p:spPr bwMode="auto">
              <a:xfrm rot="5400000">
                <a:off x="3732837" y="5144837"/>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solidFill>
                    <a:schemeClr val="tx2"/>
                  </a:solidFill>
                  <a:latin typeface="+mj-lt"/>
                  <a:ea typeface="Segoe UI" pitchFamily="34" charset="0"/>
                  <a:cs typeface="Segoe UI" pitchFamily="34" charset="0"/>
                </a:endParaRPr>
              </a:p>
            </p:txBody>
          </p:sp>
          <p:sp>
            <p:nvSpPr>
              <p:cNvPr id="156" name="Cylinder 828">
                <a:extLst>
                  <a:ext uri="{FF2B5EF4-FFF2-40B4-BE49-F238E27FC236}">
                    <a16:creationId xmlns:a16="http://schemas.microsoft.com/office/drawing/2014/main" id="{404CC736-C870-44FC-B064-B22B4EA36B05}"/>
                  </a:ext>
                </a:extLst>
              </p:cNvPr>
              <p:cNvSpPr/>
              <p:nvPr/>
            </p:nvSpPr>
            <p:spPr bwMode="auto">
              <a:xfrm rot="5400000">
                <a:off x="4110202" y="4958596"/>
                <a:ext cx="430050" cy="615564"/>
              </a:xfrm>
              <a:prstGeom prst="can">
                <a:avLst>
                  <a:gd name="adj" fmla="val 17907"/>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solidFill>
                    <a:schemeClr val="tx2"/>
                  </a:solidFill>
                  <a:latin typeface="+mj-lt"/>
                  <a:ea typeface="Segoe UI" pitchFamily="34" charset="0"/>
                  <a:cs typeface="Segoe UI" pitchFamily="34" charset="0"/>
                </a:endParaRPr>
              </a:p>
            </p:txBody>
          </p:sp>
          <p:sp>
            <p:nvSpPr>
              <p:cNvPr id="157" name="Cylinder 828">
                <a:extLst>
                  <a:ext uri="{FF2B5EF4-FFF2-40B4-BE49-F238E27FC236}">
                    <a16:creationId xmlns:a16="http://schemas.microsoft.com/office/drawing/2014/main" id="{CC3B40B5-2BE6-48A6-9A93-EC073419C0EE}"/>
                  </a:ext>
                </a:extLst>
              </p:cNvPr>
              <p:cNvSpPr/>
              <p:nvPr/>
            </p:nvSpPr>
            <p:spPr bwMode="auto">
              <a:xfrm rot="5400000">
                <a:off x="4399264" y="5144838"/>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solidFill>
                    <a:schemeClr val="tx2"/>
                  </a:solidFill>
                  <a:latin typeface="+mj-lt"/>
                  <a:ea typeface="Segoe UI" pitchFamily="34" charset="0"/>
                  <a:cs typeface="Segoe UI" pitchFamily="34" charset="0"/>
                </a:endParaRPr>
              </a:p>
            </p:txBody>
          </p:sp>
        </p:grpSp>
        <p:grpSp>
          <p:nvGrpSpPr>
            <p:cNvPr id="158" name="Group 20">
              <a:extLst>
                <a:ext uri="{FF2B5EF4-FFF2-40B4-BE49-F238E27FC236}">
                  <a16:creationId xmlns:a16="http://schemas.microsoft.com/office/drawing/2014/main" id="{B905EE4C-5620-496A-A0AB-08374E607BAC}"/>
                </a:ext>
              </a:extLst>
            </p:cNvPr>
            <p:cNvGrpSpPr>
              <a:grpSpLocks noChangeAspect="1"/>
            </p:cNvGrpSpPr>
            <p:nvPr/>
          </p:nvGrpSpPr>
          <p:grpSpPr bwMode="auto">
            <a:xfrm>
              <a:off x="6352732" y="3464312"/>
              <a:ext cx="479602" cy="419822"/>
              <a:chOff x="3764" y="3313"/>
              <a:chExt cx="353" cy="309"/>
            </a:xfrm>
          </p:grpSpPr>
          <p:sp>
            <p:nvSpPr>
              <p:cNvPr id="159" name="Freeform 21">
                <a:extLst>
                  <a:ext uri="{FF2B5EF4-FFF2-40B4-BE49-F238E27FC236}">
                    <a16:creationId xmlns:a16="http://schemas.microsoft.com/office/drawing/2014/main" id="{87E8DC1C-13C8-4661-AEAE-D78A878F468E}"/>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0" name="Freeform 22">
                <a:extLst>
                  <a:ext uri="{FF2B5EF4-FFF2-40B4-BE49-F238E27FC236}">
                    <a16:creationId xmlns:a16="http://schemas.microsoft.com/office/drawing/2014/main" id="{0E901512-1AB8-4975-947B-FB5A4DAA2BD6}"/>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1" name="Freeform 23">
                <a:extLst>
                  <a:ext uri="{FF2B5EF4-FFF2-40B4-BE49-F238E27FC236}">
                    <a16:creationId xmlns:a16="http://schemas.microsoft.com/office/drawing/2014/main" id="{E2897025-3D68-4B8B-9A92-E10568E963EC}"/>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2" name="Freeform 24">
                <a:extLst>
                  <a:ext uri="{FF2B5EF4-FFF2-40B4-BE49-F238E27FC236}">
                    <a16:creationId xmlns:a16="http://schemas.microsoft.com/office/drawing/2014/main" id="{F01F5F08-0371-48FA-8F4F-834ED7A6A332}"/>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3" name="Freeform 25">
                <a:extLst>
                  <a:ext uri="{FF2B5EF4-FFF2-40B4-BE49-F238E27FC236}">
                    <a16:creationId xmlns:a16="http://schemas.microsoft.com/office/drawing/2014/main" id="{04107197-6220-4514-B9F7-F0B78CE435D4}"/>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4" name="Freeform 26">
                <a:extLst>
                  <a:ext uri="{FF2B5EF4-FFF2-40B4-BE49-F238E27FC236}">
                    <a16:creationId xmlns:a16="http://schemas.microsoft.com/office/drawing/2014/main" id="{2FC3C904-2195-49C9-A92E-1CF512A73F9E}"/>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5" name="Freeform 27">
                <a:extLst>
                  <a:ext uri="{FF2B5EF4-FFF2-40B4-BE49-F238E27FC236}">
                    <a16:creationId xmlns:a16="http://schemas.microsoft.com/office/drawing/2014/main" id="{32D4F55D-D688-4248-990E-33BB8BBF322B}"/>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6" name="Freeform 28">
                <a:extLst>
                  <a:ext uri="{FF2B5EF4-FFF2-40B4-BE49-F238E27FC236}">
                    <a16:creationId xmlns:a16="http://schemas.microsoft.com/office/drawing/2014/main" id="{A54DAA4C-9B02-4AB8-866A-90B802D4BA4A}"/>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7" name="Freeform 29">
                <a:extLst>
                  <a:ext uri="{FF2B5EF4-FFF2-40B4-BE49-F238E27FC236}">
                    <a16:creationId xmlns:a16="http://schemas.microsoft.com/office/drawing/2014/main" id="{02E70F45-9F3C-43AF-B958-B936701DA19D}"/>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8" name="Freeform 30">
                <a:extLst>
                  <a:ext uri="{FF2B5EF4-FFF2-40B4-BE49-F238E27FC236}">
                    <a16:creationId xmlns:a16="http://schemas.microsoft.com/office/drawing/2014/main" id="{2626286D-8A71-4B38-B462-19F0E8AD4E56}"/>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9" name="Freeform 31">
                <a:extLst>
                  <a:ext uri="{FF2B5EF4-FFF2-40B4-BE49-F238E27FC236}">
                    <a16:creationId xmlns:a16="http://schemas.microsoft.com/office/drawing/2014/main" id="{53058B24-0583-4555-AF95-12DD68395D3B}"/>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0" name="Freeform 32">
                <a:extLst>
                  <a:ext uri="{FF2B5EF4-FFF2-40B4-BE49-F238E27FC236}">
                    <a16:creationId xmlns:a16="http://schemas.microsoft.com/office/drawing/2014/main" id="{8760C7AC-99F3-4B52-AD34-7652FF5C1BC0}"/>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1" name="Freeform 33">
                <a:extLst>
                  <a:ext uri="{FF2B5EF4-FFF2-40B4-BE49-F238E27FC236}">
                    <a16:creationId xmlns:a16="http://schemas.microsoft.com/office/drawing/2014/main" id="{7EF4DD0E-9C9B-4590-B568-FD9893DAFE56}"/>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2" name="Freeform 34">
                <a:extLst>
                  <a:ext uri="{FF2B5EF4-FFF2-40B4-BE49-F238E27FC236}">
                    <a16:creationId xmlns:a16="http://schemas.microsoft.com/office/drawing/2014/main" id="{14146093-CC9E-423E-A189-C832D27FE89D}"/>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3" name="Freeform 35">
                <a:extLst>
                  <a:ext uri="{FF2B5EF4-FFF2-40B4-BE49-F238E27FC236}">
                    <a16:creationId xmlns:a16="http://schemas.microsoft.com/office/drawing/2014/main" id="{9F144BF0-C7B6-4336-B3FE-E9E26CC64D5C}"/>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4" name="Freeform 36">
                <a:extLst>
                  <a:ext uri="{FF2B5EF4-FFF2-40B4-BE49-F238E27FC236}">
                    <a16:creationId xmlns:a16="http://schemas.microsoft.com/office/drawing/2014/main" id="{F43B98CE-2FFC-4414-A519-7F72D5018542}"/>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5" name="Freeform 37">
                <a:extLst>
                  <a:ext uri="{FF2B5EF4-FFF2-40B4-BE49-F238E27FC236}">
                    <a16:creationId xmlns:a16="http://schemas.microsoft.com/office/drawing/2014/main" id="{910B94DC-2976-4D25-B2A7-C520786836A7}"/>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6" name="Freeform 38">
                <a:extLst>
                  <a:ext uri="{FF2B5EF4-FFF2-40B4-BE49-F238E27FC236}">
                    <a16:creationId xmlns:a16="http://schemas.microsoft.com/office/drawing/2014/main" id="{FC6B3C98-7AAD-4AFE-A18F-D380B0E6F2A9}"/>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grpSp>
        <p:nvGrpSpPr>
          <p:cNvPr id="279" name="Group 278">
            <a:extLst>
              <a:ext uri="{FF2B5EF4-FFF2-40B4-BE49-F238E27FC236}">
                <a16:creationId xmlns:a16="http://schemas.microsoft.com/office/drawing/2014/main" id="{15EB0153-84BE-4F40-8A25-120098F23108}"/>
              </a:ext>
            </a:extLst>
          </p:cNvPr>
          <p:cNvGrpSpPr/>
          <p:nvPr/>
        </p:nvGrpSpPr>
        <p:grpSpPr>
          <a:xfrm>
            <a:off x="3537552" y="2415666"/>
            <a:ext cx="1568127" cy="2756007"/>
            <a:chOff x="3608486" y="2463608"/>
            <a:chExt cx="1599571" cy="2811271"/>
          </a:xfrm>
        </p:grpSpPr>
        <p:sp>
          <p:nvSpPr>
            <p:cNvPr id="62" name="TextBox 61">
              <a:extLst>
                <a:ext uri="{FF2B5EF4-FFF2-40B4-BE49-F238E27FC236}">
                  <a16:creationId xmlns:a16="http://schemas.microsoft.com/office/drawing/2014/main" id="{E69A5B79-85F3-4A1A-9303-B28CA49A33B5}"/>
                </a:ext>
              </a:extLst>
            </p:cNvPr>
            <p:cNvSpPr txBox="1"/>
            <p:nvPr/>
          </p:nvSpPr>
          <p:spPr>
            <a:xfrm>
              <a:off x="3608486" y="2463608"/>
              <a:ext cx="1597919" cy="550281"/>
            </a:xfrm>
            <a:prstGeom prst="rect">
              <a:avLst/>
            </a:prstGeom>
            <a:noFill/>
          </p:spPr>
          <p:txBody>
            <a:bodyPr wrap="square" lIns="0" tIns="0" rIns="0" bIns="0" rtlCol="0" anchor="ctr">
              <a:noAutofit/>
            </a:bodyPr>
            <a:lstStyle/>
            <a:p>
              <a:pPr algn="ctr">
                <a:lnSpc>
                  <a:spcPct val="90000"/>
                </a:lnSpc>
                <a:spcAft>
                  <a:spcPts val="588"/>
                </a:spcAft>
              </a:pPr>
              <a:r>
                <a:rPr lang="en-US" sz="1372" dirty="0">
                  <a:gradFill>
                    <a:gsLst>
                      <a:gs pos="2917">
                        <a:schemeClr val="tx1"/>
                      </a:gs>
                      <a:gs pos="30000">
                        <a:schemeClr val="tx1"/>
                      </a:gs>
                    </a:gsLst>
                    <a:lin ang="5400000" scaled="0"/>
                  </a:gradFill>
                  <a:latin typeface="+mj-lt"/>
                </a:rPr>
                <a:t>Hyperparameter tuning </a:t>
              </a:r>
            </a:p>
          </p:txBody>
        </p:sp>
        <p:grpSp>
          <p:nvGrpSpPr>
            <p:cNvPr id="63" name="Group 62">
              <a:extLst>
                <a:ext uri="{FF2B5EF4-FFF2-40B4-BE49-F238E27FC236}">
                  <a16:creationId xmlns:a16="http://schemas.microsoft.com/office/drawing/2014/main" id="{9AA4F058-4864-4C86-9A04-0ECFDAAAF48B}"/>
                </a:ext>
              </a:extLst>
            </p:cNvPr>
            <p:cNvGrpSpPr/>
            <p:nvPr/>
          </p:nvGrpSpPr>
          <p:grpSpPr>
            <a:xfrm>
              <a:off x="3608486" y="2470153"/>
              <a:ext cx="1599571" cy="2804726"/>
              <a:chOff x="3208859" y="4070542"/>
              <a:chExt cx="1458309" cy="2411828"/>
            </a:xfrm>
          </p:grpSpPr>
          <p:sp>
            <p:nvSpPr>
              <p:cNvPr id="64" name="Rectangle 63">
                <a:extLst>
                  <a:ext uri="{FF2B5EF4-FFF2-40B4-BE49-F238E27FC236}">
                    <a16:creationId xmlns:a16="http://schemas.microsoft.com/office/drawing/2014/main" id="{6E466891-BC17-4D06-AA59-CB1A445B801B}"/>
                  </a:ext>
                </a:extLst>
              </p:cNvPr>
              <p:cNvSpPr/>
              <p:nvPr/>
            </p:nvSpPr>
            <p:spPr bwMode="auto">
              <a:xfrm>
                <a:off x="3208859" y="4070542"/>
                <a:ext cx="1456803" cy="241182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F80081D5-60DC-47B3-B05B-5AA9F79AAD17}"/>
                  </a:ext>
                </a:extLst>
              </p:cNvPr>
              <p:cNvCxnSpPr>
                <a:cxnSpLocks/>
              </p:cNvCxnSpPr>
              <p:nvPr/>
            </p:nvCxnSpPr>
            <p:spPr>
              <a:xfrm>
                <a:off x="3208859" y="4541668"/>
                <a:ext cx="1458309"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3" name="Freeform 17">
              <a:extLst>
                <a:ext uri="{FF2B5EF4-FFF2-40B4-BE49-F238E27FC236}">
                  <a16:creationId xmlns:a16="http://schemas.microsoft.com/office/drawing/2014/main" id="{0B0BEFD6-2684-4FF0-8B8A-62D1BD1BB8A2}"/>
                </a:ext>
              </a:extLst>
            </p:cNvPr>
            <p:cNvSpPr>
              <a:spLocks noEditPoints="1"/>
            </p:cNvSpPr>
            <p:nvPr/>
          </p:nvSpPr>
          <p:spPr bwMode="auto">
            <a:xfrm>
              <a:off x="3915354" y="3352113"/>
              <a:ext cx="846553" cy="780935"/>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Semilight"/>
              </a:endParaRPr>
            </a:p>
          </p:txBody>
        </p:sp>
        <p:grpSp>
          <p:nvGrpSpPr>
            <p:cNvPr id="177" name="Group 176">
              <a:extLst>
                <a:ext uri="{FF2B5EF4-FFF2-40B4-BE49-F238E27FC236}">
                  <a16:creationId xmlns:a16="http://schemas.microsoft.com/office/drawing/2014/main" id="{63C74CE1-33EF-4468-AC5C-72DD310B38F8}"/>
                </a:ext>
              </a:extLst>
            </p:cNvPr>
            <p:cNvGrpSpPr/>
            <p:nvPr/>
          </p:nvGrpSpPr>
          <p:grpSpPr>
            <a:xfrm>
              <a:off x="3972610" y="4239763"/>
              <a:ext cx="823081" cy="723675"/>
              <a:chOff x="5378450" y="2388754"/>
              <a:chExt cx="1314450" cy="1155700"/>
            </a:xfrm>
          </p:grpSpPr>
          <p:cxnSp>
            <p:nvCxnSpPr>
              <p:cNvPr id="178" name="Straight Connector 177">
                <a:extLst>
                  <a:ext uri="{FF2B5EF4-FFF2-40B4-BE49-F238E27FC236}">
                    <a16:creationId xmlns:a16="http://schemas.microsoft.com/office/drawing/2014/main" id="{D2B611D1-CF9D-4BC0-A2DF-56FCB6304F50}"/>
                  </a:ext>
                </a:extLst>
              </p:cNvPr>
              <p:cNvCxnSpPr/>
              <p:nvPr/>
            </p:nvCxnSpPr>
            <p:spPr>
              <a:xfrm>
                <a:off x="6035675" y="2388754"/>
                <a:ext cx="0" cy="1155700"/>
              </a:xfrm>
              <a:prstGeom prst="line">
                <a:avLst/>
              </a:prstGeom>
              <a:noFill/>
              <a:ln w="12700" cap="flat" cmpd="sng" algn="ctr">
                <a:solidFill>
                  <a:schemeClr val="tx2"/>
                </a:solidFill>
                <a:prstDash val="solid"/>
                <a:headEnd type="none"/>
                <a:tailEnd type="none"/>
              </a:ln>
              <a:effectLst/>
            </p:spPr>
          </p:cxnSp>
          <p:sp>
            <p:nvSpPr>
              <p:cNvPr id="179" name="check">
                <a:extLst>
                  <a:ext uri="{FF2B5EF4-FFF2-40B4-BE49-F238E27FC236}">
                    <a16:creationId xmlns:a16="http://schemas.microsoft.com/office/drawing/2014/main" id="{A7DD95C6-8CAF-4CBC-B09D-45C455828E0C}"/>
                  </a:ext>
                </a:extLst>
              </p:cNvPr>
              <p:cNvSpPr>
                <a:spLocks noChangeAspect="1"/>
              </p:cNvSpPr>
              <p:nvPr/>
            </p:nvSpPr>
            <p:spPr bwMode="auto">
              <a:xfrm>
                <a:off x="5565996" y="2490522"/>
                <a:ext cx="276004" cy="194892"/>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0">
                        <a:srgbClr val="505050"/>
                      </a:gs>
                      <a:gs pos="100000">
                        <a:srgbClr val="505050"/>
                      </a:gs>
                    </a:gsLst>
                  </a:gradFill>
                  <a:latin typeface="Segoe UI Semilight"/>
                </a:endParaRPr>
              </a:p>
            </p:txBody>
          </p:sp>
          <p:sp>
            <p:nvSpPr>
              <p:cNvPr id="180" name="check">
                <a:extLst>
                  <a:ext uri="{FF2B5EF4-FFF2-40B4-BE49-F238E27FC236}">
                    <a16:creationId xmlns:a16="http://schemas.microsoft.com/office/drawing/2014/main" id="{F12D4298-5B90-4B47-807F-C8517611DC01}"/>
                  </a:ext>
                </a:extLst>
              </p:cNvPr>
              <p:cNvSpPr>
                <a:spLocks noChangeAspect="1"/>
              </p:cNvSpPr>
              <p:nvPr/>
            </p:nvSpPr>
            <p:spPr bwMode="auto">
              <a:xfrm>
                <a:off x="6213696" y="2490522"/>
                <a:ext cx="276004" cy="194892"/>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0">
                        <a:srgbClr val="505050"/>
                      </a:gs>
                      <a:gs pos="100000">
                        <a:srgbClr val="505050"/>
                      </a:gs>
                    </a:gsLst>
                  </a:gradFill>
                  <a:latin typeface="Segoe UI Semilight"/>
                </a:endParaRPr>
              </a:p>
            </p:txBody>
          </p:sp>
          <p:sp>
            <p:nvSpPr>
              <p:cNvPr id="181" name="check">
                <a:extLst>
                  <a:ext uri="{FF2B5EF4-FFF2-40B4-BE49-F238E27FC236}">
                    <a16:creationId xmlns:a16="http://schemas.microsoft.com/office/drawing/2014/main" id="{385925B6-6EB4-4937-90C9-F32B5694C7FA}"/>
                  </a:ext>
                </a:extLst>
              </p:cNvPr>
              <p:cNvSpPr>
                <a:spLocks noChangeAspect="1"/>
              </p:cNvSpPr>
              <p:nvPr/>
            </p:nvSpPr>
            <p:spPr bwMode="auto">
              <a:xfrm>
                <a:off x="5565996" y="2858822"/>
                <a:ext cx="276004" cy="194892"/>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0">
                        <a:srgbClr val="505050"/>
                      </a:gs>
                      <a:gs pos="100000">
                        <a:srgbClr val="505050"/>
                      </a:gs>
                    </a:gsLst>
                  </a:gradFill>
                  <a:latin typeface="Segoe UI Semilight"/>
                </a:endParaRPr>
              </a:p>
            </p:txBody>
          </p:sp>
          <p:sp>
            <p:nvSpPr>
              <p:cNvPr id="182" name="check">
                <a:extLst>
                  <a:ext uri="{FF2B5EF4-FFF2-40B4-BE49-F238E27FC236}">
                    <a16:creationId xmlns:a16="http://schemas.microsoft.com/office/drawing/2014/main" id="{58CDAF87-473E-492F-80A0-D922B7E8C650}"/>
                  </a:ext>
                </a:extLst>
              </p:cNvPr>
              <p:cNvSpPr>
                <a:spLocks noChangeAspect="1"/>
              </p:cNvSpPr>
              <p:nvPr/>
            </p:nvSpPr>
            <p:spPr bwMode="auto">
              <a:xfrm>
                <a:off x="5565996" y="3252522"/>
                <a:ext cx="276004" cy="194892"/>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0">
                        <a:srgbClr val="505050"/>
                      </a:gs>
                      <a:gs pos="100000">
                        <a:srgbClr val="505050"/>
                      </a:gs>
                    </a:gsLst>
                  </a:gradFill>
                  <a:latin typeface="Segoe UI Semilight"/>
                </a:endParaRPr>
              </a:p>
            </p:txBody>
          </p:sp>
          <p:sp>
            <p:nvSpPr>
              <p:cNvPr id="183" name="check">
                <a:extLst>
                  <a:ext uri="{FF2B5EF4-FFF2-40B4-BE49-F238E27FC236}">
                    <a16:creationId xmlns:a16="http://schemas.microsoft.com/office/drawing/2014/main" id="{062D8735-9872-4BFB-B13B-1E4E51884F63}"/>
                  </a:ext>
                </a:extLst>
              </p:cNvPr>
              <p:cNvSpPr>
                <a:spLocks noChangeAspect="1"/>
              </p:cNvSpPr>
              <p:nvPr/>
            </p:nvSpPr>
            <p:spPr bwMode="auto">
              <a:xfrm>
                <a:off x="6213696" y="3252522"/>
                <a:ext cx="276004" cy="194892"/>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gradFill>
                    <a:gsLst>
                      <a:gs pos="0">
                        <a:srgbClr val="505050"/>
                      </a:gs>
                      <a:gs pos="100000">
                        <a:srgbClr val="505050"/>
                      </a:gs>
                    </a:gsLst>
                  </a:gradFill>
                  <a:latin typeface="Segoe UI Semilight"/>
                </a:endParaRPr>
              </a:p>
            </p:txBody>
          </p:sp>
          <p:grpSp>
            <p:nvGrpSpPr>
              <p:cNvPr id="184" name="Group 183">
                <a:extLst>
                  <a:ext uri="{FF2B5EF4-FFF2-40B4-BE49-F238E27FC236}">
                    <a16:creationId xmlns:a16="http://schemas.microsoft.com/office/drawing/2014/main" id="{0C33CE1A-07BA-4D3A-AE8F-F8CF993B6E60}"/>
                  </a:ext>
                </a:extLst>
              </p:cNvPr>
              <p:cNvGrpSpPr/>
              <p:nvPr/>
            </p:nvGrpSpPr>
            <p:grpSpPr>
              <a:xfrm>
                <a:off x="5378450" y="2782454"/>
                <a:ext cx="1314450" cy="368300"/>
                <a:chOff x="1873250" y="3079750"/>
                <a:chExt cx="1314450" cy="368300"/>
              </a:xfrm>
            </p:grpSpPr>
            <p:cxnSp>
              <p:nvCxnSpPr>
                <p:cNvPr id="185" name="Straight Connector 184">
                  <a:extLst>
                    <a:ext uri="{FF2B5EF4-FFF2-40B4-BE49-F238E27FC236}">
                      <a16:creationId xmlns:a16="http://schemas.microsoft.com/office/drawing/2014/main" id="{12F0A4C1-0DF8-4C97-B521-D8813885485F}"/>
                    </a:ext>
                  </a:extLst>
                </p:cNvPr>
                <p:cNvCxnSpPr/>
                <p:nvPr/>
              </p:nvCxnSpPr>
              <p:spPr>
                <a:xfrm>
                  <a:off x="1873250" y="3079750"/>
                  <a:ext cx="1314450" cy="0"/>
                </a:xfrm>
                <a:prstGeom prst="line">
                  <a:avLst/>
                </a:prstGeom>
                <a:noFill/>
                <a:ln w="12700" cap="flat" cmpd="sng" algn="ctr">
                  <a:solidFill>
                    <a:schemeClr val="tx2"/>
                  </a:solidFill>
                  <a:prstDash val="solid"/>
                  <a:headEnd type="none"/>
                  <a:tailEnd type="none"/>
                </a:ln>
                <a:effectLst/>
              </p:spPr>
            </p:cxnSp>
            <p:cxnSp>
              <p:nvCxnSpPr>
                <p:cNvPr id="186" name="Straight Connector 185">
                  <a:extLst>
                    <a:ext uri="{FF2B5EF4-FFF2-40B4-BE49-F238E27FC236}">
                      <a16:creationId xmlns:a16="http://schemas.microsoft.com/office/drawing/2014/main" id="{DFFF190A-B32F-4534-8763-C7198380DFB7}"/>
                    </a:ext>
                  </a:extLst>
                </p:cNvPr>
                <p:cNvCxnSpPr/>
                <p:nvPr/>
              </p:nvCxnSpPr>
              <p:spPr>
                <a:xfrm>
                  <a:off x="1873250" y="3448050"/>
                  <a:ext cx="1314450" cy="0"/>
                </a:xfrm>
                <a:prstGeom prst="line">
                  <a:avLst/>
                </a:prstGeom>
                <a:noFill/>
                <a:ln w="12700" cap="flat" cmpd="sng" algn="ctr">
                  <a:solidFill>
                    <a:schemeClr val="tx2"/>
                  </a:solidFill>
                  <a:prstDash val="solid"/>
                  <a:headEnd type="none"/>
                  <a:tailEnd type="none"/>
                </a:ln>
                <a:effectLst/>
              </p:spPr>
            </p:cxnSp>
          </p:grpSp>
        </p:grpSp>
      </p:grpSp>
      <p:grpSp>
        <p:nvGrpSpPr>
          <p:cNvPr id="282" name="Group 281">
            <a:extLst>
              <a:ext uri="{FF2B5EF4-FFF2-40B4-BE49-F238E27FC236}">
                <a16:creationId xmlns:a16="http://schemas.microsoft.com/office/drawing/2014/main" id="{37A3A77A-BB79-46FF-A4A8-62EAB264557C}"/>
              </a:ext>
            </a:extLst>
          </p:cNvPr>
          <p:cNvGrpSpPr/>
          <p:nvPr/>
        </p:nvGrpSpPr>
        <p:grpSpPr>
          <a:xfrm>
            <a:off x="9889549" y="2409716"/>
            <a:ext cx="1585325" cy="2749591"/>
            <a:chOff x="10087855" y="2457539"/>
            <a:chExt cx="1617114" cy="2804726"/>
          </a:xfrm>
        </p:grpSpPr>
        <p:grpSp>
          <p:nvGrpSpPr>
            <p:cNvPr id="75" name="Group 74">
              <a:extLst>
                <a:ext uri="{FF2B5EF4-FFF2-40B4-BE49-F238E27FC236}">
                  <a16:creationId xmlns:a16="http://schemas.microsoft.com/office/drawing/2014/main" id="{7C76C57F-AC0C-4D38-AB3A-896FAE91AAC6}"/>
                </a:ext>
              </a:extLst>
            </p:cNvPr>
            <p:cNvGrpSpPr/>
            <p:nvPr/>
          </p:nvGrpSpPr>
          <p:grpSpPr>
            <a:xfrm>
              <a:off x="10087855" y="2457539"/>
              <a:ext cx="1617114" cy="2804726"/>
              <a:chOff x="8107209" y="3065834"/>
              <a:chExt cx="1617114" cy="2804726"/>
            </a:xfrm>
          </p:grpSpPr>
          <p:grpSp>
            <p:nvGrpSpPr>
              <p:cNvPr id="76" name="Group 75">
                <a:extLst>
                  <a:ext uri="{FF2B5EF4-FFF2-40B4-BE49-F238E27FC236}">
                    <a16:creationId xmlns:a16="http://schemas.microsoft.com/office/drawing/2014/main" id="{D74D0C9C-009E-4C10-A7A3-B12A7C055179}"/>
                  </a:ext>
                </a:extLst>
              </p:cNvPr>
              <p:cNvGrpSpPr/>
              <p:nvPr/>
            </p:nvGrpSpPr>
            <p:grpSpPr>
              <a:xfrm>
                <a:off x="8107209" y="3065834"/>
                <a:ext cx="1599571" cy="2804726"/>
                <a:chOff x="3208859" y="4070542"/>
                <a:chExt cx="1458309" cy="2411828"/>
              </a:xfrm>
            </p:grpSpPr>
            <p:sp>
              <p:nvSpPr>
                <p:cNvPr id="78" name="Rectangle 77">
                  <a:extLst>
                    <a:ext uri="{FF2B5EF4-FFF2-40B4-BE49-F238E27FC236}">
                      <a16:creationId xmlns:a16="http://schemas.microsoft.com/office/drawing/2014/main" id="{A4787C52-8EE0-4FB7-A5FB-D932E60E3E80}"/>
                    </a:ext>
                  </a:extLst>
                </p:cNvPr>
                <p:cNvSpPr/>
                <p:nvPr/>
              </p:nvSpPr>
              <p:spPr bwMode="auto">
                <a:xfrm>
                  <a:off x="3208859" y="4070542"/>
                  <a:ext cx="1456803" cy="241182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9" name="Straight Connector 78">
                  <a:extLst>
                    <a:ext uri="{FF2B5EF4-FFF2-40B4-BE49-F238E27FC236}">
                      <a16:creationId xmlns:a16="http://schemas.microsoft.com/office/drawing/2014/main" id="{B6AADBBA-B6E4-4FB2-8E5E-34F06BC98129}"/>
                    </a:ext>
                  </a:extLst>
                </p:cNvPr>
                <p:cNvCxnSpPr>
                  <a:cxnSpLocks/>
                </p:cNvCxnSpPr>
                <p:nvPr/>
              </p:nvCxnSpPr>
              <p:spPr>
                <a:xfrm>
                  <a:off x="3208859" y="4541668"/>
                  <a:ext cx="1458309"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7F72A909-8D53-466B-A8FB-46CADD19FC3C}"/>
                  </a:ext>
                </a:extLst>
              </p:cNvPr>
              <p:cNvSpPr txBox="1"/>
              <p:nvPr/>
            </p:nvSpPr>
            <p:spPr>
              <a:xfrm>
                <a:off x="8126404" y="3065834"/>
                <a:ext cx="1597919" cy="550281"/>
              </a:xfrm>
              <a:prstGeom prst="rect">
                <a:avLst/>
              </a:prstGeom>
              <a:noFill/>
            </p:spPr>
            <p:txBody>
              <a:bodyPr wrap="square" lIns="0" tIns="0" rIns="0" bIns="0" rtlCol="0" anchor="ctr">
                <a:noAutofit/>
              </a:bodyPr>
              <a:lstStyle/>
              <a:p>
                <a:pPr algn="ctr">
                  <a:lnSpc>
                    <a:spcPct val="90000"/>
                  </a:lnSpc>
                  <a:spcAft>
                    <a:spcPts val="588"/>
                  </a:spcAft>
                </a:pPr>
                <a:r>
                  <a:rPr lang="en-US" sz="1372" dirty="0">
                    <a:gradFill>
                      <a:gsLst>
                        <a:gs pos="2917">
                          <a:schemeClr val="tx1"/>
                        </a:gs>
                        <a:gs pos="30000">
                          <a:schemeClr val="tx1"/>
                        </a:gs>
                      </a:gsLst>
                      <a:lin ang="5400000" scaled="0"/>
                    </a:gradFill>
                    <a:latin typeface="+mj-lt"/>
                  </a:rPr>
                  <a:t>DevOps for data science</a:t>
                </a:r>
              </a:p>
            </p:txBody>
          </p:sp>
        </p:grpSp>
        <p:grpSp>
          <p:nvGrpSpPr>
            <p:cNvPr id="187" name="Group 186">
              <a:extLst>
                <a:ext uri="{FF2B5EF4-FFF2-40B4-BE49-F238E27FC236}">
                  <a16:creationId xmlns:a16="http://schemas.microsoft.com/office/drawing/2014/main" id="{97A7E32B-2DE1-409A-BF3E-1AC682462DCD}"/>
                </a:ext>
              </a:extLst>
            </p:cNvPr>
            <p:cNvGrpSpPr/>
            <p:nvPr/>
          </p:nvGrpSpPr>
          <p:grpSpPr>
            <a:xfrm>
              <a:off x="10356988" y="3378050"/>
              <a:ext cx="1119682" cy="1403911"/>
              <a:chOff x="13906501" y="3886200"/>
              <a:chExt cx="619125" cy="776287"/>
            </a:xfrm>
          </p:grpSpPr>
          <p:sp>
            <p:nvSpPr>
              <p:cNvPr id="188" name="Freeform 17">
                <a:extLst>
                  <a:ext uri="{FF2B5EF4-FFF2-40B4-BE49-F238E27FC236}">
                    <a16:creationId xmlns:a16="http://schemas.microsoft.com/office/drawing/2014/main" id="{EA44C9BD-17EE-4A88-91BB-3FB26F95980F}"/>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189" name="Freeform 18">
                <a:extLst>
                  <a:ext uri="{FF2B5EF4-FFF2-40B4-BE49-F238E27FC236}">
                    <a16:creationId xmlns:a16="http://schemas.microsoft.com/office/drawing/2014/main" id="{1A033CA0-3674-44D6-BE5D-3125550C3FCE}"/>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190" name="Line 19">
                <a:extLst>
                  <a:ext uri="{FF2B5EF4-FFF2-40B4-BE49-F238E27FC236}">
                    <a16:creationId xmlns:a16="http://schemas.microsoft.com/office/drawing/2014/main" id="{3D09CCB7-59D4-4368-87D8-D77D580943A1}"/>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191" name="Freeform 20">
                <a:extLst>
                  <a:ext uri="{FF2B5EF4-FFF2-40B4-BE49-F238E27FC236}">
                    <a16:creationId xmlns:a16="http://schemas.microsoft.com/office/drawing/2014/main" id="{0EE4CAA5-AE95-4D57-87B1-47156C139616}"/>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192" name="Line 21">
                <a:extLst>
                  <a:ext uri="{FF2B5EF4-FFF2-40B4-BE49-F238E27FC236}">
                    <a16:creationId xmlns:a16="http://schemas.microsoft.com/office/drawing/2014/main" id="{52C99023-E9EB-44E6-B091-F83944E50972}"/>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193" name="Freeform 22">
                <a:extLst>
                  <a:ext uri="{FF2B5EF4-FFF2-40B4-BE49-F238E27FC236}">
                    <a16:creationId xmlns:a16="http://schemas.microsoft.com/office/drawing/2014/main" id="{0B856B7B-A532-493D-9E34-092FDE929B65}"/>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sp>
            <p:nvSpPr>
              <p:cNvPr id="194" name="Line 23">
                <a:extLst>
                  <a:ext uri="{FF2B5EF4-FFF2-40B4-BE49-F238E27FC236}">
                    <a16:creationId xmlns:a16="http://schemas.microsoft.com/office/drawing/2014/main" id="{2C1A2F20-22E3-48E4-85EF-16D67668E635}"/>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ea typeface="MS PGothic" panose="020B0600070205080204" pitchFamily="34" charset="-128"/>
                </a:endParaRPr>
              </a:p>
            </p:txBody>
          </p:sp>
        </p:grpSp>
        <p:grpSp>
          <p:nvGrpSpPr>
            <p:cNvPr id="249" name="Group 248">
              <a:extLst>
                <a:ext uri="{FF2B5EF4-FFF2-40B4-BE49-F238E27FC236}">
                  <a16:creationId xmlns:a16="http://schemas.microsoft.com/office/drawing/2014/main" id="{C5718830-4759-43C1-9989-9D60B785CC69}"/>
                </a:ext>
              </a:extLst>
            </p:cNvPr>
            <p:cNvGrpSpPr/>
            <p:nvPr/>
          </p:nvGrpSpPr>
          <p:grpSpPr>
            <a:xfrm>
              <a:off x="10704931" y="3715311"/>
              <a:ext cx="441410" cy="653002"/>
              <a:chOff x="7961123" y="2412912"/>
              <a:chExt cx="826716" cy="1223007"/>
            </a:xfrm>
          </p:grpSpPr>
          <p:grpSp>
            <p:nvGrpSpPr>
              <p:cNvPr id="250" name="Group 249">
                <a:extLst>
                  <a:ext uri="{FF2B5EF4-FFF2-40B4-BE49-F238E27FC236}">
                    <a16:creationId xmlns:a16="http://schemas.microsoft.com/office/drawing/2014/main" id="{46439029-7E0A-42D7-8F07-BE8A939AF371}"/>
                  </a:ext>
                </a:extLst>
              </p:cNvPr>
              <p:cNvGrpSpPr/>
              <p:nvPr/>
            </p:nvGrpSpPr>
            <p:grpSpPr>
              <a:xfrm>
                <a:off x="7961123" y="2735181"/>
                <a:ext cx="826716" cy="900738"/>
                <a:chOff x="514349" y="3279731"/>
                <a:chExt cx="2565735" cy="2795467"/>
              </a:xfrm>
            </p:grpSpPr>
            <p:sp>
              <p:nvSpPr>
                <p:cNvPr id="254" name="Line 14">
                  <a:extLst>
                    <a:ext uri="{FF2B5EF4-FFF2-40B4-BE49-F238E27FC236}">
                      <a16:creationId xmlns:a16="http://schemas.microsoft.com/office/drawing/2014/main" id="{5EF87FE7-EE48-43F9-B474-5EE906422D4E}"/>
                    </a:ext>
                  </a:extLst>
                </p:cNvPr>
                <p:cNvSpPr>
                  <a:spLocks noChangeShapeType="1"/>
                </p:cNvSpPr>
                <p:nvPr/>
              </p:nvSpPr>
              <p:spPr bwMode="auto">
                <a:xfrm>
                  <a:off x="1934666" y="3784356"/>
                  <a:ext cx="36653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255" name="Line 15">
                  <a:extLst>
                    <a:ext uri="{FF2B5EF4-FFF2-40B4-BE49-F238E27FC236}">
                      <a16:creationId xmlns:a16="http://schemas.microsoft.com/office/drawing/2014/main" id="{7CCEF1EA-872A-4D9E-9C1B-F3EAD7F4A526}"/>
                    </a:ext>
                  </a:extLst>
                </p:cNvPr>
                <p:cNvSpPr>
                  <a:spLocks noChangeShapeType="1"/>
                </p:cNvSpPr>
                <p:nvPr/>
              </p:nvSpPr>
              <p:spPr bwMode="auto">
                <a:xfrm>
                  <a:off x="1934666" y="4288341"/>
                  <a:ext cx="36653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256" name="Line 16">
                  <a:extLst>
                    <a:ext uri="{FF2B5EF4-FFF2-40B4-BE49-F238E27FC236}">
                      <a16:creationId xmlns:a16="http://schemas.microsoft.com/office/drawing/2014/main" id="{B05DB525-C127-44B2-BACB-2CC7CDB2A7BA}"/>
                    </a:ext>
                  </a:extLst>
                </p:cNvPr>
                <p:cNvSpPr>
                  <a:spLocks noChangeShapeType="1"/>
                </p:cNvSpPr>
                <p:nvPr/>
              </p:nvSpPr>
              <p:spPr bwMode="auto">
                <a:xfrm>
                  <a:off x="1934666" y="4815238"/>
                  <a:ext cx="595617"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257" name="Line 13">
                  <a:extLst>
                    <a:ext uri="{FF2B5EF4-FFF2-40B4-BE49-F238E27FC236}">
                      <a16:creationId xmlns:a16="http://schemas.microsoft.com/office/drawing/2014/main" id="{C3D315E1-1CDC-4C47-822E-1606B9693287}"/>
                    </a:ext>
                  </a:extLst>
                </p:cNvPr>
                <p:cNvSpPr>
                  <a:spLocks noChangeShapeType="1"/>
                </p:cNvSpPr>
                <p:nvPr/>
              </p:nvSpPr>
              <p:spPr bwMode="auto">
                <a:xfrm>
                  <a:off x="1064149" y="3279731"/>
                  <a:ext cx="1438419"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353535"/>
                    </a:solidFill>
                    <a:latin typeface="Segoe UI Semilight"/>
                  </a:endParaRPr>
                </a:p>
              </p:txBody>
            </p:sp>
            <p:sp>
              <p:nvSpPr>
                <p:cNvPr id="258" name="Freeform 12">
                  <a:extLst>
                    <a:ext uri="{FF2B5EF4-FFF2-40B4-BE49-F238E27FC236}">
                      <a16:creationId xmlns:a16="http://schemas.microsoft.com/office/drawing/2014/main" id="{B7CEF0D5-B0E9-417F-AB86-A757BAA1CB95}"/>
                    </a:ext>
                  </a:extLst>
                </p:cNvPr>
                <p:cNvSpPr>
                  <a:spLocks/>
                </p:cNvSpPr>
                <p:nvPr/>
              </p:nvSpPr>
              <p:spPr bwMode="auto">
                <a:xfrm>
                  <a:off x="514349" y="3280373"/>
                  <a:ext cx="2565735" cy="2794825"/>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sp>
            <p:nvSpPr>
              <p:cNvPr id="251" name="Freeform 199">
                <a:extLst>
                  <a:ext uri="{FF2B5EF4-FFF2-40B4-BE49-F238E27FC236}">
                    <a16:creationId xmlns:a16="http://schemas.microsoft.com/office/drawing/2014/main" id="{AA49ACA8-FDDD-49C9-9674-5A98BBD1D59F}"/>
                  </a:ext>
                </a:extLst>
              </p:cNvPr>
              <p:cNvSpPr/>
              <p:nvPr/>
            </p:nvSpPr>
            <p:spPr bwMode="auto">
              <a:xfrm>
                <a:off x="8293354" y="2634916"/>
                <a:ext cx="128338" cy="100401"/>
              </a:xfrm>
              <a:custGeom>
                <a:avLst/>
                <a:gdLst>
                  <a:gd name="connsiteX0" fmla="*/ 64169 w 128338"/>
                  <a:gd name="connsiteY0" fmla="*/ 0 h 100401"/>
                  <a:gd name="connsiteX1" fmla="*/ 128338 w 128338"/>
                  <a:gd name="connsiteY1" fmla="*/ 64169 h 100401"/>
                  <a:gd name="connsiteX2" fmla="*/ 123295 w 128338"/>
                  <a:gd name="connsiteY2" fmla="*/ 89147 h 100401"/>
                  <a:gd name="connsiteX3" fmla="*/ 115708 w 128338"/>
                  <a:gd name="connsiteY3" fmla="*/ 100401 h 100401"/>
                  <a:gd name="connsiteX4" fmla="*/ 12631 w 128338"/>
                  <a:gd name="connsiteY4" fmla="*/ 100401 h 100401"/>
                  <a:gd name="connsiteX5" fmla="*/ 5043 w 128338"/>
                  <a:gd name="connsiteY5" fmla="*/ 89147 h 100401"/>
                  <a:gd name="connsiteX6" fmla="*/ 0 w 128338"/>
                  <a:gd name="connsiteY6" fmla="*/ 64169 h 100401"/>
                  <a:gd name="connsiteX7" fmla="*/ 64169 w 128338"/>
                  <a:gd name="connsiteY7" fmla="*/ 0 h 10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38" h="100401">
                    <a:moveTo>
                      <a:pt x="64169" y="0"/>
                    </a:moveTo>
                    <a:cubicBezTo>
                      <a:pt x="99609" y="0"/>
                      <a:pt x="128338" y="28729"/>
                      <a:pt x="128338" y="64169"/>
                    </a:cubicBezTo>
                    <a:cubicBezTo>
                      <a:pt x="128338" y="73029"/>
                      <a:pt x="126542" y="81469"/>
                      <a:pt x="123295" y="89147"/>
                    </a:cubicBezTo>
                    <a:lnTo>
                      <a:pt x="115708" y="100401"/>
                    </a:lnTo>
                    <a:lnTo>
                      <a:pt x="12631" y="100401"/>
                    </a:lnTo>
                    <a:lnTo>
                      <a:pt x="5043" y="89147"/>
                    </a:lnTo>
                    <a:cubicBezTo>
                      <a:pt x="1796" y="81469"/>
                      <a:pt x="0" y="73029"/>
                      <a:pt x="0" y="64169"/>
                    </a:cubicBezTo>
                    <a:cubicBezTo>
                      <a:pt x="0" y="28729"/>
                      <a:pt x="28729" y="0"/>
                      <a:pt x="64169" y="0"/>
                    </a:cubicBezTo>
                    <a:close/>
                  </a:path>
                </a:pathLst>
              </a:custGeom>
              <a:noFill/>
              <a:ln w="12700" cap="rnd">
                <a:solidFill>
                  <a:schemeClr val="tx2"/>
                </a:solidFill>
                <a:miter lim="800000"/>
                <a:headEnd/>
                <a:tailEnd/>
              </a:ln>
              <a:effectLst/>
            </p:spPr>
            <p:txBody>
              <a:bodyPr wrap="square" lIns="89642" tIns="44821" rIns="89642" bIns="44821" numCol="1" spcCol="0" rtlCol="0" fromWordArt="0" anchor="ctr" anchorCtr="0" forceAA="0" compatLnSpc="1"/>
              <a:lstStyle/>
              <a:p>
                <a:pPr defTabSz="896386"/>
                <a:endParaRPr lang="en-US" sz="1765">
                  <a:solidFill>
                    <a:prstClr val="black"/>
                  </a:solidFill>
                  <a:latin typeface="Arial" charset="0"/>
                  <a:ea typeface="Arial" charset="0"/>
                  <a:cs typeface="Arial" charset="0"/>
                </a:endParaRPr>
              </a:p>
            </p:txBody>
          </p:sp>
          <p:sp>
            <p:nvSpPr>
              <p:cNvPr id="252" name="Oval 251">
                <a:extLst>
                  <a:ext uri="{FF2B5EF4-FFF2-40B4-BE49-F238E27FC236}">
                    <a16:creationId xmlns:a16="http://schemas.microsoft.com/office/drawing/2014/main" id="{952CE89D-6827-492F-ACB9-7AFB5BF1EEAF}"/>
                  </a:ext>
                </a:extLst>
              </p:cNvPr>
              <p:cNvSpPr/>
              <p:nvPr/>
            </p:nvSpPr>
            <p:spPr bwMode="auto">
              <a:xfrm>
                <a:off x="8406962" y="2522482"/>
                <a:ext cx="55180" cy="55180"/>
              </a:xfrm>
              <a:prstGeom prst="ellipse">
                <a:avLst/>
              </a:prstGeom>
              <a:noFill/>
              <a:ln w="12700" cap="rnd">
                <a:solidFill>
                  <a:schemeClr val="tx2"/>
                </a:solidFill>
                <a:miter lim="800000"/>
                <a:headEnd/>
                <a:tailEnd/>
              </a:ln>
              <a:effectLst/>
            </p:spPr>
            <p:txBody>
              <a:bodyPr wrap="none" rtlCol="0" anchor="ctr"/>
              <a:lstStyle/>
              <a:p>
                <a:pPr defTabSz="896386"/>
                <a:endParaRPr lang="en-US" sz="1765">
                  <a:solidFill>
                    <a:prstClr val="black"/>
                  </a:solidFill>
                  <a:latin typeface="Arial" charset="0"/>
                  <a:ea typeface="Arial" charset="0"/>
                  <a:cs typeface="Arial" charset="0"/>
                </a:endParaRPr>
              </a:p>
            </p:txBody>
          </p:sp>
          <p:sp>
            <p:nvSpPr>
              <p:cNvPr id="253" name="Oval 252">
                <a:extLst>
                  <a:ext uri="{FF2B5EF4-FFF2-40B4-BE49-F238E27FC236}">
                    <a16:creationId xmlns:a16="http://schemas.microsoft.com/office/drawing/2014/main" id="{420A2DA6-1B33-4026-A6A6-A68B905796BB}"/>
                  </a:ext>
                </a:extLst>
              </p:cNvPr>
              <p:cNvSpPr/>
              <p:nvPr/>
            </p:nvSpPr>
            <p:spPr bwMode="auto">
              <a:xfrm>
                <a:off x="8321040" y="2412912"/>
                <a:ext cx="45720" cy="45720"/>
              </a:xfrm>
              <a:prstGeom prst="ellipse">
                <a:avLst/>
              </a:prstGeom>
              <a:noFill/>
              <a:ln w="12700" cap="rnd">
                <a:solidFill>
                  <a:schemeClr val="tx2"/>
                </a:solidFill>
                <a:miter lim="800000"/>
                <a:headEnd/>
                <a:tailEnd/>
              </a:ln>
              <a:effectLst/>
            </p:spPr>
            <p:txBody>
              <a:bodyPr wrap="none" rtlCol="0" anchor="ctr"/>
              <a:lstStyle/>
              <a:p>
                <a:pPr defTabSz="896386"/>
                <a:endParaRPr lang="en-US" sz="1765">
                  <a:solidFill>
                    <a:prstClr val="black"/>
                  </a:solidFill>
                  <a:latin typeface="Arial" charset="0"/>
                  <a:ea typeface="Arial" charset="0"/>
                  <a:cs typeface="Arial" charset="0"/>
                </a:endParaRPr>
              </a:p>
            </p:txBody>
          </p:sp>
        </p:grpSp>
      </p:grpSp>
      <p:grpSp>
        <p:nvGrpSpPr>
          <p:cNvPr id="281" name="Group 280">
            <a:extLst>
              <a:ext uri="{FF2B5EF4-FFF2-40B4-BE49-F238E27FC236}">
                <a16:creationId xmlns:a16="http://schemas.microsoft.com/office/drawing/2014/main" id="{45A032EA-068C-481F-9A30-87CC2F888CF5}"/>
              </a:ext>
            </a:extLst>
          </p:cNvPr>
          <p:cNvGrpSpPr/>
          <p:nvPr/>
        </p:nvGrpSpPr>
        <p:grpSpPr>
          <a:xfrm>
            <a:off x="7779002" y="2422082"/>
            <a:ext cx="1585325" cy="2749591"/>
            <a:chOff x="7934987" y="2470153"/>
            <a:chExt cx="1617114" cy="2804726"/>
          </a:xfrm>
        </p:grpSpPr>
        <p:grpSp>
          <p:nvGrpSpPr>
            <p:cNvPr id="74" name="Group 73">
              <a:extLst>
                <a:ext uri="{FF2B5EF4-FFF2-40B4-BE49-F238E27FC236}">
                  <a16:creationId xmlns:a16="http://schemas.microsoft.com/office/drawing/2014/main" id="{4EB548B6-4225-43C8-918C-A852FBF0785C}"/>
                </a:ext>
              </a:extLst>
            </p:cNvPr>
            <p:cNvGrpSpPr/>
            <p:nvPr/>
          </p:nvGrpSpPr>
          <p:grpSpPr>
            <a:xfrm>
              <a:off x="7934987" y="2470153"/>
              <a:ext cx="1617114" cy="2804726"/>
              <a:chOff x="8107209" y="3065834"/>
              <a:chExt cx="1617114" cy="2804726"/>
            </a:xfrm>
          </p:grpSpPr>
          <p:grpSp>
            <p:nvGrpSpPr>
              <p:cNvPr id="70" name="Group 69">
                <a:extLst>
                  <a:ext uri="{FF2B5EF4-FFF2-40B4-BE49-F238E27FC236}">
                    <a16:creationId xmlns:a16="http://schemas.microsoft.com/office/drawing/2014/main" id="{65E5FA80-5F6C-47EF-B945-A24C8E25BEE7}"/>
                  </a:ext>
                </a:extLst>
              </p:cNvPr>
              <p:cNvGrpSpPr/>
              <p:nvPr/>
            </p:nvGrpSpPr>
            <p:grpSpPr>
              <a:xfrm>
                <a:off x="8107209" y="3065834"/>
                <a:ext cx="1599571" cy="2804726"/>
                <a:chOff x="3208859" y="4070542"/>
                <a:chExt cx="1458309" cy="2411828"/>
              </a:xfrm>
            </p:grpSpPr>
            <p:sp>
              <p:nvSpPr>
                <p:cNvPr id="71" name="Rectangle 70">
                  <a:extLst>
                    <a:ext uri="{FF2B5EF4-FFF2-40B4-BE49-F238E27FC236}">
                      <a16:creationId xmlns:a16="http://schemas.microsoft.com/office/drawing/2014/main" id="{0391B1BC-9EE6-46A7-943E-43C5649F6CFF}"/>
                    </a:ext>
                  </a:extLst>
                </p:cNvPr>
                <p:cNvSpPr/>
                <p:nvPr/>
              </p:nvSpPr>
              <p:spPr bwMode="auto">
                <a:xfrm>
                  <a:off x="3208859" y="4070542"/>
                  <a:ext cx="1456803" cy="241182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2FA53280-A008-4DF8-9868-32ED03DE5000}"/>
                    </a:ext>
                  </a:extLst>
                </p:cNvPr>
                <p:cNvCxnSpPr>
                  <a:cxnSpLocks/>
                </p:cNvCxnSpPr>
                <p:nvPr/>
              </p:nvCxnSpPr>
              <p:spPr>
                <a:xfrm>
                  <a:off x="3208859" y="4541668"/>
                  <a:ext cx="1458309"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883B726D-D2F0-4EAB-819F-BB5A8371F394}"/>
                  </a:ext>
                </a:extLst>
              </p:cNvPr>
              <p:cNvSpPr txBox="1"/>
              <p:nvPr/>
            </p:nvSpPr>
            <p:spPr>
              <a:xfrm>
                <a:off x="8126404" y="3065834"/>
                <a:ext cx="1597919" cy="550281"/>
              </a:xfrm>
              <a:prstGeom prst="rect">
                <a:avLst/>
              </a:prstGeom>
              <a:noFill/>
            </p:spPr>
            <p:txBody>
              <a:bodyPr wrap="square" lIns="0" tIns="0" rIns="0" bIns="0" rtlCol="0" anchor="ctr">
                <a:noAutofit/>
              </a:bodyPr>
              <a:lstStyle/>
              <a:p>
                <a:pPr algn="ctr">
                  <a:lnSpc>
                    <a:spcPct val="90000"/>
                  </a:lnSpc>
                  <a:spcAft>
                    <a:spcPts val="588"/>
                  </a:spcAft>
                </a:pPr>
                <a:r>
                  <a:rPr lang="en-US" sz="1372" dirty="0">
                    <a:gradFill>
                      <a:gsLst>
                        <a:gs pos="2917">
                          <a:schemeClr val="tx1"/>
                        </a:gs>
                        <a:gs pos="30000">
                          <a:schemeClr val="tx1"/>
                        </a:gs>
                      </a:gsLst>
                      <a:lin ang="5400000" scaled="0"/>
                    </a:gradFill>
                    <a:latin typeface="+mj-lt"/>
                  </a:rPr>
                  <a:t>Deployment</a:t>
                </a:r>
              </a:p>
            </p:txBody>
          </p:sp>
        </p:grpSp>
        <p:grpSp>
          <p:nvGrpSpPr>
            <p:cNvPr id="265" name="Group 264">
              <a:extLst>
                <a:ext uri="{FF2B5EF4-FFF2-40B4-BE49-F238E27FC236}">
                  <a16:creationId xmlns:a16="http://schemas.microsoft.com/office/drawing/2014/main" id="{C973E2FA-B57B-4216-8514-8170E05A836D}"/>
                </a:ext>
              </a:extLst>
            </p:cNvPr>
            <p:cNvGrpSpPr/>
            <p:nvPr/>
          </p:nvGrpSpPr>
          <p:grpSpPr>
            <a:xfrm>
              <a:off x="8240993" y="4177631"/>
              <a:ext cx="965141" cy="797842"/>
              <a:chOff x="9524460" y="2632636"/>
              <a:chExt cx="2021177" cy="1670823"/>
            </a:xfrm>
          </p:grpSpPr>
          <p:sp>
            <p:nvSpPr>
              <p:cNvPr id="269" name="gear_3">
                <a:extLst>
                  <a:ext uri="{FF2B5EF4-FFF2-40B4-BE49-F238E27FC236}">
                    <a16:creationId xmlns:a16="http://schemas.microsoft.com/office/drawing/2014/main" id="{F1038FE7-0D38-4FC9-8A9A-F9D9C7D13F9A}"/>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270" name="gear_3">
                <a:extLst>
                  <a:ext uri="{FF2B5EF4-FFF2-40B4-BE49-F238E27FC236}">
                    <a16:creationId xmlns:a16="http://schemas.microsoft.com/office/drawing/2014/main" id="{B5659DF4-C1CA-44A3-A382-863AF26594EC}"/>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271" name="gear_3">
                <a:extLst>
                  <a:ext uri="{FF2B5EF4-FFF2-40B4-BE49-F238E27FC236}">
                    <a16:creationId xmlns:a16="http://schemas.microsoft.com/office/drawing/2014/main" id="{E831E26D-75A9-4384-BA61-D0A554EE551B}"/>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grpSp>
          <p:nvGrpSpPr>
            <p:cNvPr id="272" name="Group 271">
              <a:extLst>
                <a:ext uri="{FF2B5EF4-FFF2-40B4-BE49-F238E27FC236}">
                  <a16:creationId xmlns:a16="http://schemas.microsoft.com/office/drawing/2014/main" id="{2E359A57-19B3-43D4-97C4-A8C59AA47825}"/>
                </a:ext>
              </a:extLst>
            </p:cNvPr>
            <p:cNvGrpSpPr/>
            <p:nvPr/>
          </p:nvGrpSpPr>
          <p:grpSpPr>
            <a:xfrm>
              <a:off x="8249297" y="3399195"/>
              <a:ext cx="849131" cy="627807"/>
              <a:chOff x="10902845" y="2693238"/>
              <a:chExt cx="644231" cy="476314"/>
            </a:xfrm>
          </p:grpSpPr>
          <p:sp>
            <p:nvSpPr>
              <p:cNvPr id="273" name="Freeform 146">
                <a:extLst>
                  <a:ext uri="{FF2B5EF4-FFF2-40B4-BE49-F238E27FC236}">
                    <a16:creationId xmlns:a16="http://schemas.microsoft.com/office/drawing/2014/main" id="{B4462F19-E371-4BB6-AB3C-09EFE5F88B12}"/>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endParaRPr lang="en-IN" sz="1921" b="1" dirty="0">
                  <a:solidFill>
                    <a:srgbClr val="FFFFFF"/>
                  </a:solidFill>
                  <a:latin typeface="Segoe UI Light"/>
                  <a:ea typeface="Segoe UI" pitchFamily="34" charset="0"/>
                  <a:cs typeface="Segoe UI" pitchFamily="34" charset="0"/>
                </a:endParaRPr>
              </a:p>
            </p:txBody>
          </p:sp>
          <p:sp>
            <p:nvSpPr>
              <p:cNvPr id="274" name="Rectangle 273">
                <a:extLst>
                  <a:ext uri="{FF2B5EF4-FFF2-40B4-BE49-F238E27FC236}">
                    <a16:creationId xmlns:a16="http://schemas.microsoft.com/office/drawing/2014/main" id="{1A385601-8155-4550-9224-F0930CB64496}"/>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76" name="Arrow: Up 275">
              <a:extLst>
                <a:ext uri="{FF2B5EF4-FFF2-40B4-BE49-F238E27FC236}">
                  <a16:creationId xmlns:a16="http://schemas.microsoft.com/office/drawing/2014/main" id="{7A9FB5B8-D87A-4426-AD99-85783A7A3DAA}"/>
                </a:ext>
              </a:extLst>
            </p:cNvPr>
            <p:cNvSpPr/>
            <p:nvPr/>
          </p:nvSpPr>
          <p:spPr bwMode="auto">
            <a:xfrm>
              <a:off x="8586063" y="3675127"/>
              <a:ext cx="217029" cy="438275"/>
            </a:xfrm>
            <a:prstGeom prst="upArrow">
              <a:avLst>
                <a:gd name="adj1" fmla="val 50000"/>
                <a:gd name="adj2" fmla="val 69446"/>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0224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4"/>
                                        </p:tgtEl>
                                        <p:attrNameLst>
                                          <p:attrName>style.visibility</p:attrName>
                                        </p:attrNameLst>
                                      </p:cBhvr>
                                      <p:to>
                                        <p:strVal val="visible"/>
                                      </p:to>
                                    </p:set>
                                    <p:animEffect transition="in" filter="fade">
                                      <p:cBhvr>
                                        <p:cTn id="15" dur="500"/>
                                        <p:tgtEl>
                                          <p:spTgt spid="28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9"/>
                                        </p:tgtEl>
                                        <p:attrNameLst>
                                          <p:attrName>style.visibility</p:attrName>
                                        </p:attrNameLst>
                                      </p:cBhvr>
                                      <p:to>
                                        <p:strVal val="visible"/>
                                      </p:to>
                                    </p:set>
                                    <p:animEffect transition="in" filter="fade">
                                      <p:cBhvr>
                                        <p:cTn id="23" dur="500"/>
                                        <p:tgtEl>
                                          <p:spTgt spid="27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wipe(left)">
                                      <p:cBhvr>
                                        <p:cTn id="27" dur="500"/>
                                        <p:tgtEl>
                                          <p:spTgt spid="8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80"/>
                                        </p:tgtEl>
                                        <p:attrNameLst>
                                          <p:attrName>style.visibility</p:attrName>
                                        </p:attrNameLst>
                                      </p:cBhvr>
                                      <p:to>
                                        <p:strVal val="visible"/>
                                      </p:to>
                                    </p:set>
                                    <p:animEffect transition="in" filter="fade">
                                      <p:cBhvr>
                                        <p:cTn id="31" dur="500"/>
                                        <p:tgtEl>
                                          <p:spTgt spid="28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left)">
                                      <p:cBhvr>
                                        <p:cTn id="35" dur="500"/>
                                        <p:tgtEl>
                                          <p:spTgt spid="8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81"/>
                                        </p:tgtEl>
                                        <p:attrNameLst>
                                          <p:attrName>style.visibility</p:attrName>
                                        </p:attrNameLst>
                                      </p:cBhvr>
                                      <p:to>
                                        <p:strVal val="visible"/>
                                      </p:to>
                                    </p:set>
                                    <p:animEffect transition="in" filter="fade">
                                      <p:cBhvr>
                                        <p:cTn id="39" dur="500"/>
                                        <p:tgtEl>
                                          <p:spTgt spid="281"/>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wipe(left)">
                                      <p:cBhvr>
                                        <p:cTn id="43" dur="500"/>
                                        <p:tgtEl>
                                          <p:spTgt spid="84"/>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82"/>
                                        </p:tgtEl>
                                        <p:attrNameLst>
                                          <p:attrName>style.visibility</p:attrName>
                                        </p:attrNameLst>
                                      </p:cBhvr>
                                      <p:to>
                                        <p:strVal val="visible"/>
                                      </p:to>
                                    </p:set>
                                    <p:animEffect transition="in" filter="fade">
                                      <p:cBhvr>
                                        <p:cTn id="47" dur="500"/>
                                        <p:tgtEl>
                                          <p:spTgt spid="282"/>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wipe(right)">
                                      <p:cBhvr>
                                        <p:cTn id="5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311F-7318-4D22-9D3B-288154EE1634}"/>
              </a:ext>
            </a:extLst>
          </p:cNvPr>
          <p:cNvSpPr>
            <a:spLocks noGrp="1"/>
          </p:cNvSpPr>
          <p:nvPr>
            <p:ph type="title"/>
          </p:nvPr>
        </p:nvSpPr>
        <p:spPr/>
        <p:txBody>
          <a:bodyPr/>
          <a:lstStyle/>
          <a:p>
            <a:r>
              <a:rPr lang="en-US" dirty="0"/>
              <a:t>Azure Machine Learning pipelines</a:t>
            </a:r>
          </a:p>
        </p:txBody>
      </p:sp>
      <p:sp>
        <p:nvSpPr>
          <p:cNvPr id="7" name="Cylinder 513">
            <a:extLst>
              <a:ext uri="{FF2B5EF4-FFF2-40B4-BE49-F238E27FC236}">
                <a16:creationId xmlns:a16="http://schemas.microsoft.com/office/drawing/2014/main" id="{4AE2F97A-6521-4511-925B-B5023B7B025A}"/>
              </a:ext>
            </a:extLst>
          </p:cNvPr>
          <p:cNvSpPr/>
          <p:nvPr/>
        </p:nvSpPr>
        <p:spPr bwMode="auto">
          <a:xfrm>
            <a:off x="1103373" y="3500934"/>
            <a:ext cx="575384" cy="755915"/>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0078D4"/>
              </a:solidFill>
              <a:latin typeface="Segoe UI Semibold"/>
              <a:ea typeface="Segoe UI" pitchFamily="34" charset="0"/>
              <a:cs typeface="Segoe UI" pitchFamily="34" charset="0"/>
            </a:endParaRPr>
          </a:p>
        </p:txBody>
      </p:sp>
      <p:sp>
        <p:nvSpPr>
          <p:cNvPr id="3" name="TextBox 2">
            <a:extLst>
              <a:ext uri="{FF2B5EF4-FFF2-40B4-BE49-F238E27FC236}">
                <a16:creationId xmlns:a16="http://schemas.microsoft.com/office/drawing/2014/main" id="{C0DF79AE-EBB8-4E87-9122-CCC81C506950}"/>
              </a:ext>
            </a:extLst>
          </p:cNvPr>
          <p:cNvSpPr txBox="1"/>
          <p:nvPr/>
        </p:nvSpPr>
        <p:spPr>
          <a:xfrm>
            <a:off x="2224847" y="1734237"/>
            <a:ext cx="1668128"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Prepare data</a:t>
            </a:r>
          </a:p>
        </p:txBody>
      </p:sp>
      <p:sp>
        <p:nvSpPr>
          <p:cNvPr id="8" name="TextBox 7">
            <a:extLst>
              <a:ext uri="{FF2B5EF4-FFF2-40B4-BE49-F238E27FC236}">
                <a16:creationId xmlns:a16="http://schemas.microsoft.com/office/drawing/2014/main" id="{41996BA7-399E-45C5-B72E-530951EF26BF}"/>
              </a:ext>
            </a:extLst>
          </p:cNvPr>
          <p:cNvSpPr txBox="1"/>
          <p:nvPr/>
        </p:nvSpPr>
        <p:spPr>
          <a:xfrm>
            <a:off x="5388205" y="1734237"/>
            <a:ext cx="2560735"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Build &amp; train models</a:t>
            </a:r>
          </a:p>
        </p:txBody>
      </p:sp>
      <p:sp>
        <p:nvSpPr>
          <p:cNvPr id="9" name="TextBox 8">
            <a:extLst>
              <a:ext uri="{FF2B5EF4-FFF2-40B4-BE49-F238E27FC236}">
                <a16:creationId xmlns:a16="http://schemas.microsoft.com/office/drawing/2014/main" id="{4AA5B7FD-C0A7-4B7E-BFAF-5EA0E8E7272D}"/>
              </a:ext>
            </a:extLst>
          </p:cNvPr>
          <p:cNvSpPr txBox="1"/>
          <p:nvPr/>
        </p:nvSpPr>
        <p:spPr>
          <a:xfrm>
            <a:off x="8873682" y="1734237"/>
            <a:ext cx="2155289"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Deploy &amp; predict</a:t>
            </a:r>
          </a:p>
        </p:txBody>
      </p:sp>
      <p:sp>
        <p:nvSpPr>
          <p:cNvPr id="4" name="Diamond 3">
            <a:extLst>
              <a:ext uri="{FF2B5EF4-FFF2-40B4-BE49-F238E27FC236}">
                <a16:creationId xmlns:a16="http://schemas.microsoft.com/office/drawing/2014/main" id="{1D6C7656-BBFD-45CC-8629-5E3202B652AD}"/>
              </a:ext>
            </a:extLst>
          </p:cNvPr>
          <p:cNvSpPr/>
          <p:nvPr/>
        </p:nvSpPr>
        <p:spPr bwMode="auto">
          <a:xfrm>
            <a:off x="4574081" y="1688078"/>
            <a:ext cx="156944" cy="31388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Diamond 3">
            <a:extLst>
              <a:ext uri="{FF2B5EF4-FFF2-40B4-BE49-F238E27FC236}">
                <a16:creationId xmlns:a16="http://schemas.microsoft.com/office/drawing/2014/main" id="{93FEC840-C882-4EB0-B9A8-1B9C946DDDD4}"/>
              </a:ext>
            </a:extLst>
          </p:cNvPr>
          <p:cNvSpPr/>
          <p:nvPr/>
        </p:nvSpPr>
        <p:spPr bwMode="auto">
          <a:xfrm>
            <a:off x="8343534" y="1688078"/>
            <a:ext cx="156944" cy="31388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393CFCE8-0C21-4F42-81FA-2784AAB24016}"/>
              </a:ext>
            </a:extLst>
          </p:cNvPr>
          <p:cNvSpPr txBox="1"/>
          <p:nvPr/>
        </p:nvSpPr>
        <p:spPr>
          <a:xfrm>
            <a:off x="847407" y="4338250"/>
            <a:ext cx="1087318" cy="431339"/>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storage locations</a:t>
            </a:r>
          </a:p>
        </p:txBody>
      </p:sp>
      <p:sp>
        <p:nvSpPr>
          <p:cNvPr id="13" name="TextBox 12">
            <a:extLst>
              <a:ext uri="{FF2B5EF4-FFF2-40B4-BE49-F238E27FC236}">
                <a16:creationId xmlns:a16="http://schemas.microsoft.com/office/drawing/2014/main" id="{942CE893-2ED8-4A5D-879B-CE0D36B7BCAF}"/>
              </a:ext>
            </a:extLst>
          </p:cNvPr>
          <p:cNvSpPr txBox="1"/>
          <p:nvPr/>
        </p:nvSpPr>
        <p:spPr>
          <a:xfrm>
            <a:off x="785732" y="2533100"/>
            <a:ext cx="1210667" cy="317221"/>
          </a:xfrm>
          <a:prstGeom prst="rect">
            <a:avLst/>
          </a:prstGeom>
          <a:noFill/>
          <a:ln w="12700">
            <a:solidFill>
              <a:schemeClr val="tx2"/>
            </a:solidFill>
          </a:ln>
        </p:spPr>
        <p:txBody>
          <a:bodyPr wrap="square" lIns="91427" tIns="73141" rIns="91427" bIns="73141"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ingestion</a:t>
            </a:r>
          </a:p>
        </p:txBody>
      </p:sp>
      <p:sp>
        <p:nvSpPr>
          <p:cNvPr id="14" name="TextBox 13">
            <a:extLst>
              <a:ext uri="{FF2B5EF4-FFF2-40B4-BE49-F238E27FC236}">
                <a16:creationId xmlns:a16="http://schemas.microsoft.com/office/drawing/2014/main" id="{87E9F519-8310-498F-8EF8-53181D7D8DB3}"/>
              </a:ext>
            </a:extLst>
          </p:cNvPr>
          <p:cNvSpPr txBox="1"/>
          <p:nvPr/>
        </p:nvSpPr>
        <p:spPr>
          <a:xfrm>
            <a:off x="2302214" y="2367263"/>
            <a:ext cx="2129554" cy="2326862"/>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Preparation</a:t>
            </a:r>
          </a:p>
        </p:txBody>
      </p:sp>
      <p:sp>
        <p:nvSpPr>
          <p:cNvPr id="15" name="TextBox 14">
            <a:extLst>
              <a:ext uri="{FF2B5EF4-FFF2-40B4-BE49-F238E27FC236}">
                <a16:creationId xmlns:a16="http://schemas.microsoft.com/office/drawing/2014/main" id="{A2BD09D5-CA7A-45F2-9A64-E14581F0ED51}"/>
              </a:ext>
            </a:extLst>
          </p:cNvPr>
          <p:cNvSpPr txBox="1"/>
          <p:nvPr/>
        </p:nvSpPr>
        <p:spPr>
          <a:xfrm>
            <a:off x="5396833" y="2377520"/>
            <a:ext cx="2664683" cy="2316604"/>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Model building &amp; training</a:t>
            </a:r>
          </a:p>
        </p:txBody>
      </p:sp>
      <p:sp>
        <p:nvSpPr>
          <p:cNvPr id="16" name="TextBox 15">
            <a:extLst>
              <a:ext uri="{FF2B5EF4-FFF2-40B4-BE49-F238E27FC236}">
                <a16:creationId xmlns:a16="http://schemas.microsoft.com/office/drawing/2014/main" id="{8C099951-C1F1-4029-8AA4-518417083281}"/>
              </a:ext>
            </a:extLst>
          </p:cNvPr>
          <p:cNvSpPr txBox="1"/>
          <p:nvPr/>
        </p:nvSpPr>
        <p:spPr>
          <a:xfrm>
            <a:off x="9091040" y="2377519"/>
            <a:ext cx="2008512" cy="1261730"/>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Model deployment</a:t>
            </a:r>
          </a:p>
        </p:txBody>
      </p:sp>
      <p:cxnSp>
        <p:nvCxnSpPr>
          <p:cNvPr id="18" name="Straight Arrow Connector 17">
            <a:extLst>
              <a:ext uri="{FF2B5EF4-FFF2-40B4-BE49-F238E27FC236}">
                <a16:creationId xmlns:a16="http://schemas.microsoft.com/office/drawing/2014/main" id="{881C506C-6B0C-4975-85DB-91ED851BBB5F}"/>
              </a:ext>
            </a:extLst>
          </p:cNvPr>
          <p:cNvCxnSpPr>
            <a:cxnSpLocks/>
            <a:endCxn id="13" idx="2"/>
          </p:cNvCxnSpPr>
          <p:nvPr/>
        </p:nvCxnSpPr>
        <p:spPr>
          <a:xfrm flipV="1">
            <a:off x="1391065" y="2850321"/>
            <a:ext cx="1" cy="516206"/>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02C3AC-10F5-457F-8DD3-8B9AC2B57912}"/>
              </a:ext>
            </a:extLst>
          </p:cNvPr>
          <p:cNvCxnSpPr>
            <a:cxnSpLocks/>
            <a:stCxn id="13" idx="3"/>
          </p:cNvCxnSpPr>
          <p:nvPr/>
        </p:nvCxnSpPr>
        <p:spPr>
          <a:xfrm>
            <a:off x="1996398" y="2691710"/>
            <a:ext cx="305816" cy="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8EA0302-8923-4C0E-96D0-30BC35589826}"/>
              </a:ext>
            </a:extLst>
          </p:cNvPr>
          <p:cNvSpPr txBox="1"/>
          <p:nvPr/>
        </p:nvSpPr>
        <p:spPr>
          <a:xfrm>
            <a:off x="2445887" y="2847748"/>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Normalization</a:t>
            </a:r>
          </a:p>
        </p:txBody>
      </p:sp>
      <p:sp>
        <p:nvSpPr>
          <p:cNvPr id="28" name="TextBox 27">
            <a:extLst>
              <a:ext uri="{FF2B5EF4-FFF2-40B4-BE49-F238E27FC236}">
                <a16:creationId xmlns:a16="http://schemas.microsoft.com/office/drawing/2014/main" id="{415C7B3A-13C1-43DC-88A1-C24ED608A78A}"/>
              </a:ext>
            </a:extLst>
          </p:cNvPr>
          <p:cNvSpPr txBox="1"/>
          <p:nvPr/>
        </p:nvSpPr>
        <p:spPr>
          <a:xfrm>
            <a:off x="2445887" y="3319457"/>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Transformation</a:t>
            </a:r>
          </a:p>
        </p:txBody>
      </p:sp>
      <p:sp>
        <p:nvSpPr>
          <p:cNvPr id="29" name="TextBox 28">
            <a:extLst>
              <a:ext uri="{FF2B5EF4-FFF2-40B4-BE49-F238E27FC236}">
                <a16:creationId xmlns:a16="http://schemas.microsoft.com/office/drawing/2014/main" id="{72940010-5613-4FE4-A5CB-998F9DBF2447}"/>
              </a:ext>
            </a:extLst>
          </p:cNvPr>
          <p:cNvSpPr txBox="1"/>
          <p:nvPr/>
        </p:nvSpPr>
        <p:spPr>
          <a:xfrm>
            <a:off x="2445887" y="3791165"/>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Validation</a:t>
            </a:r>
          </a:p>
        </p:txBody>
      </p:sp>
      <p:sp>
        <p:nvSpPr>
          <p:cNvPr id="30" name="TextBox 29">
            <a:extLst>
              <a:ext uri="{FF2B5EF4-FFF2-40B4-BE49-F238E27FC236}">
                <a16:creationId xmlns:a16="http://schemas.microsoft.com/office/drawing/2014/main" id="{4A800819-A83B-4817-9665-E07F77616066}"/>
              </a:ext>
            </a:extLst>
          </p:cNvPr>
          <p:cNvSpPr txBox="1"/>
          <p:nvPr/>
        </p:nvSpPr>
        <p:spPr>
          <a:xfrm>
            <a:off x="2436054" y="4262873"/>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Featurization</a:t>
            </a:r>
          </a:p>
        </p:txBody>
      </p:sp>
      <p:sp>
        <p:nvSpPr>
          <p:cNvPr id="32" name="TextBox 31">
            <a:extLst>
              <a:ext uri="{FF2B5EF4-FFF2-40B4-BE49-F238E27FC236}">
                <a16:creationId xmlns:a16="http://schemas.microsoft.com/office/drawing/2014/main" id="{BBF1D6A8-B070-4C4C-ACB1-2F09B8872C78}"/>
              </a:ext>
            </a:extLst>
          </p:cNvPr>
          <p:cNvSpPr txBox="1"/>
          <p:nvPr/>
        </p:nvSpPr>
        <p:spPr>
          <a:xfrm>
            <a:off x="5531796" y="2847748"/>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Hyper-parameter tuning</a:t>
            </a:r>
          </a:p>
        </p:txBody>
      </p:sp>
      <p:sp>
        <p:nvSpPr>
          <p:cNvPr id="33" name="TextBox 32">
            <a:extLst>
              <a:ext uri="{FF2B5EF4-FFF2-40B4-BE49-F238E27FC236}">
                <a16:creationId xmlns:a16="http://schemas.microsoft.com/office/drawing/2014/main" id="{EC6A2436-90EA-4801-8539-33C6A69CE770}"/>
              </a:ext>
            </a:extLst>
          </p:cNvPr>
          <p:cNvSpPr txBox="1"/>
          <p:nvPr/>
        </p:nvSpPr>
        <p:spPr>
          <a:xfrm>
            <a:off x="5531796" y="3316886"/>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Automatic model selection</a:t>
            </a:r>
          </a:p>
        </p:txBody>
      </p:sp>
      <p:sp>
        <p:nvSpPr>
          <p:cNvPr id="34" name="TextBox 33">
            <a:extLst>
              <a:ext uri="{FF2B5EF4-FFF2-40B4-BE49-F238E27FC236}">
                <a16:creationId xmlns:a16="http://schemas.microsoft.com/office/drawing/2014/main" id="{22C27DA3-EBE5-4026-9919-0763779E8A95}"/>
              </a:ext>
            </a:extLst>
          </p:cNvPr>
          <p:cNvSpPr txBox="1"/>
          <p:nvPr/>
        </p:nvSpPr>
        <p:spPr>
          <a:xfrm>
            <a:off x="5531796" y="3794463"/>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Model testing</a:t>
            </a:r>
          </a:p>
        </p:txBody>
      </p:sp>
      <p:sp>
        <p:nvSpPr>
          <p:cNvPr id="35" name="TextBox 34">
            <a:extLst>
              <a:ext uri="{FF2B5EF4-FFF2-40B4-BE49-F238E27FC236}">
                <a16:creationId xmlns:a16="http://schemas.microsoft.com/office/drawing/2014/main" id="{6EF95D28-4F70-459D-82C3-7BDB768FE864}"/>
              </a:ext>
            </a:extLst>
          </p:cNvPr>
          <p:cNvSpPr txBox="1"/>
          <p:nvPr/>
        </p:nvSpPr>
        <p:spPr>
          <a:xfrm>
            <a:off x="5526798" y="4270686"/>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Model validation</a:t>
            </a:r>
          </a:p>
        </p:txBody>
      </p:sp>
      <p:cxnSp>
        <p:nvCxnSpPr>
          <p:cNvPr id="54" name="Straight Arrow Connector 53">
            <a:extLst>
              <a:ext uri="{FF2B5EF4-FFF2-40B4-BE49-F238E27FC236}">
                <a16:creationId xmlns:a16="http://schemas.microsoft.com/office/drawing/2014/main" id="{CCCFBBCB-EBF5-4DD4-91CB-D74FAD6F5976}"/>
              </a:ext>
            </a:extLst>
          </p:cNvPr>
          <p:cNvCxnSpPr>
            <a:cxnSpLocks/>
            <a:stCxn id="14" idx="3"/>
            <a:endCxn id="15" idx="1"/>
          </p:cNvCxnSpPr>
          <p:nvPr/>
        </p:nvCxnSpPr>
        <p:spPr>
          <a:xfrm>
            <a:off x="4431769" y="3530694"/>
            <a:ext cx="965064" cy="5128"/>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707F7E9-B8B9-45A0-8332-E03AC2C91519}"/>
              </a:ext>
            </a:extLst>
          </p:cNvPr>
          <p:cNvSpPr txBox="1"/>
          <p:nvPr/>
        </p:nvSpPr>
        <p:spPr>
          <a:xfrm>
            <a:off x="9278248" y="2847748"/>
            <a:ext cx="1647593"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Deployment</a:t>
            </a:r>
          </a:p>
        </p:txBody>
      </p:sp>
      <p:sp>
        <p:nvSpPr>
          <p:cNvPr id="60" name="TextBox 59">
            <a:extLst>
              <a:ext uri="{FF2B5EF4-FFF2-40B4-BE49-F238E27FC236}">
                <a16:creationId xmlns:a16="http://schemas.microsoft.com/office/drawing/2014/main" id="{28715C9D-DFEF-44BF-851C-D171BF404B14}"/>
              </a:ext>
            </a:extLst>
          </p:cNvPr>
          <p:cNvSpPr txBox="1"/>
          <p:nvPr/>
        </p:nvSpPr>
        <p:spPr>
          <a:xfrm>
            <a:off x="9278248" y="3243499"/>
            <a:ext cx="1647593"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Batch scoring</a:t>
            </a:r>
          </a:p>
        </p:txBody>
      </p:sp>
      <p:grpSp>
        <p:nvGrpSpPr>
          <p:cNvPr id="31" name="Group 30">
            <a:extLst>
              <a:ext uri="{FF2B5EF4-FFF2-40B4-BE49-F238E27FC236}">
                <a16:creationId xmlns:a16="http://schemas.microsoft.com/office/drawing/2014/main" id="{6806B96E-1E13-41BB-8A0E-D26E708FAE25}"/>
              </a:ext>
            </a:extLst>
          </p:cNvPr>
          <p:cNvGrpSpPr/>
          <p:nvPr/>
        </p:nvGrpSpPr>
        <p:grpSpPr>
          <a:xfrm>
            <a:off x="1236692" y="3786658"/>
            <a:ext cx="308746" cy="387120"/>
            <a:chOff x="13906501" y="3886200"/>
            <a:chExt cx="619125" cy="776287"/>
          </a:xfrm>
        </p:grpSpPr>
        <p:sp>
          <p:nvSpPr>
            <p:cNvPr id="36" name="Freeform 17">
              <a:extLst>
                <a:ext uri="{FF2B5EF4-FFF2-40B4-BE49-F238E27FC236}">
                  <a16:creationId xmlns:a16="http://schemas.microsoft.com/office/drawing/2014/main" id="{54EEB72E-45CB-4B7E-915F-D2C3D71145F5}"/>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37" name="Freeform 18">
              <a:extLst>
                <a:ext uri="{FF2B5EF4-FFF2-40B4-BE49-F238E27FC236}">
                  <a16:creationId xmlns:a16="http://schemas.microsoft.com/office/drawing/2014/main" id="{E2ADF062-DD9B-4C7B-9077-693909320E2F}"/>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39" name="Line 19">
              <a:extLst>
                <a:ext uri="{FF2B5EF4-FFF2-40B4-BE49-F238E27FC236}">
                  <a16:creationId xmlns:a16="http://schemas.microsoft.com/office/drawing/2014/main" id="{54D4E6DC-3D45-49CF-9EA7-AC074DCFC85C}"/>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0" name="Freeform 20">
              <a:extLst>
                <a:ext uri="{FF2B5EF4-FFF2-40B4-BE49-F238E27FC236}">
                  <a16:creationId xmlns:a16="http://schemas.microsoft.com/office/drawing/2014/main" id="{61EF19C1-4127-4B46-BC56-83CC96EAC37C}"/>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3" name="Line 21">
              <a:extLst>
                <a:ext uri="{FF2B5EF4-FFF2-40B4-BE49-F238E27FC236}">
                  <a16:creationId xmlns:a16="http://schemas.microsoft.com/office/drawing/2014/main" id="{FC48FE22-306B-45B7-97E5-4B51C2D26AA5}"/>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4" name="Freeform 22">
              <a:extLst>
                <a:ext uri="{FF2B5EF4-FFF2-40B4-BE49-F238E27FC236}">
                  <a16:creationId xmlns:a16="http://schemas.microsoft.com/office/drawing/2014/main" id="{89F25F6F-A2A7-4744-8452-A24E973E1A89}"/>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5" name="Line 23">
              <a:extLst>
                <a:ext uri="{FF2B5EF4-FFF2-40B4-BE49-F238E27FC236}">
                  <a16:creationId xmlns:a16="http://schemas.microsoft.com/office/drawing/2014/main" id="{28662749-AD23-4F3E-A4B4-1FB101FA3E44}"/>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grpSp>
      <p:sp>
        <p:nvSpPr>
          <p:cNvPr id="46" name="TextBox 45">
            <a:extLst>
              <a:ext uri="{FF2B5EF4-FFF2-40B4-BE49-F238E27FC236}">
                <a16:creationId xmlns:a16="http://schemas.microsoft.com/office/drawing/2014/main" id="{E9E3DC0B-7B1F-4D02-8737-FA97D43E6A1A}"/>
              </a:ext>
            </a:extLst>
          </p:cNvPr>
          <p:cNvSpPr txBox="1"/>
          <p:nvPr/>
        </p:nvSpPr>
        <p:spPr>
          <a:xfrm>
            <a:off x="2445887" y="2847748"/>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Normalization</a:t>
            </a:r>
          </a:p>
        </p:txBody>
      </p:sp>
      <p:sp>
        <p:nvSpPr>
          <p:cNvPr id="47" name="TextBox 46">
            <a:extLst>
              <a:ext uri="{FF2B5EF4-FFF2-40B4-BE49-F238E27FC236}">
                <a16:creationId xmlns:a16="http://schemas.microsoft.com/office/drawing/2014/main" id="{9A115751-FA03-48F4-B96F-5DCAF43AECF5}"/>
              </a:ext>
            </a:extLst>
          </p:cNvPr>
          <p:cNvSpPr txBox="1"/>
          <p:nvPr/>
        </p:nvSpPr>
        <p:spPr>
          <a:xfrm>
            <a:off x="2445887" y="3319457"/>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Transformation</a:t>
            </a:r>
          </a:p>
        </p:txBody>
      </p:sp>
      <p:sp>
        <p:nvSpPr>
          <p:cNvPr id="48" name="TextBox 47">
            <a:extLst>
              <a:ext uri="{FF2B5EF4-FFF2-40B4-BE49-F238E27FC236}">
                <a16:creationId xmlns:a16="http://schemas.microsoft.com/office/drawing/2014/main" id="{AC53FC22-2332-47CE-A1AF-EEDBE88C9047}"/>
              </a:ext>
            </a:extLst>
          </p:cNvPr>
          <p:cNvSpPr txBox="1"/>
          <p:nvPr/>
        </p:nvSpPr>
        <p:spPr>
          <a:xfrm>
            <a:off x="2445887" y="3791165"/>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Validation</a:t>
            </a:r>
          </a:p>
        </p:txBody>
      </p:sp>
      <p:sp>
        <p:nvSpPr>
          <p:cNvPr id="49" name="TextBox 48">
            <a:extLst>
              <a:ext uri="{FF2B5EF4-FFF2-40B4-BE49-F238E27FC236}">
                <a16:creationId xmlns:a16="http://schemas.microsoft.com/office/drawing/2014/main" id="{08A37558-E93F-4F65-9F00-917A7C7BCA4C}"/>
              </a:ext>
            </a:extLst>
          </p:cNvPr>
          <p:cNvSpPr txBox="1"/>
          <p:nvPr/>
        </p:nvSpPr>
        <p:spPr>
          <a:xfrm>
            <a:off x="2436054" y="4262873"/>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Featurization</a:t>
            </a:r>
          </a:p>
        </p:txBody>
      </p:sp>
      <p:sp>
        <p:nvSpPr>
          <p:cNvPr id="50" name="TextBox 49">
            <a:extLst>
              <a:ext uri="{FF2B5EF4-FFF2-40B4-BE49-F238E27FC236}">
                <a16:creationId xmlns:a16="http://schemas.microsoft.com/office/drawing/2014/main" id="{C17498FF-428B-4955-95E8-DB772464D0B6}"/>
              </a:ext>
            </a:extLst>
          </p:cNvPr>
          <p:cNvSpPr txBox="1"/>
          <p:nvPr/>
        </p:nvSpPr>
        <p:spPr>
          <a:xfrm>
            <a:off x="5531796" y="2847748"/>
            <a:ext cx="2371358"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Hyper-parameter tuning</a:t>
            </a:r>
          </a:p>
        </p:txBody>
      </p:sp>
      <p:sp>
        <p:nvSpPr>
          <p:cNvPr id="51" name="TextBox 50">
            <a:extLst>
              <a:ext uri="{FF2B5EF4-FFF2-40B4-BE49-F238E27FC236}">
                <a16:creationId xmlns:a16="http://schemas.microsoft.com/office/drawing/2014/main" id="{FDFCF7BA-4D37-4681-A414-3531B55ECF00}"/>
              </a:ext>
            </a:extLst>
          </p:cNvPr>
          <p:cNvSpPr txBox="1"/>
          <p:nvPr/>
        </p:nvSpPr>
        <p:spPr>
          <a:xfrm>
            <a:off x="5531796" y="3316886"/>
            <a:ext cx="2371358" cy="282407"/>
          </a:xfrm>
          <a:prstGeom prst="rect">
            <a:avLst/>
          </a:prstGeom>
          <a:solidFill>
            <a:schemeClr val="tx2"/>
          </a:solidFill>
          <a:ln w="12700">
            <a:solidFill>
              <a:schemeClr val="tx2"/>
            </a:solidFill>
          </a:ln>
        </p:spPr>
        <p:txBody>
          <a:bodyPr wrap="square" lIns="0" tIns="45713" rIns="0" bIns="45713" rtlCol="0">
            <a:spAutoFit/>
          </a:bodyPr>
          <a:lstStyle/>
          <a:p>
            <a:pPr algn="ctr" defTabSz="914225">
              <a:lnSpc>
                <a:spcPct val="90000"/>
              </a:lnSpc>
              <a:spcAft>
                <a:spcPts val="600"/>
              </a:spcAft>
              <a:defRPr/>
            </a:pPr>
            <a:r>
              <a:rPr lang="en-US" sz="1372" b="1" dirty="0">
                <a:solidFill>
                  <a:prstClr val="white"/>
                </a:solidFill>
                <a:latin typeface="Segoe UI"/>
              </a:rPr>
              <a:t>Automatic model selection</a:t>
            </a:r>
          </a:p>
        </p:txBody>
      </p:sp>
      <p:sp>
        <p:nvSpPr>
          <p:cNvPr id="52" name="TextBox 51">
            <a:extLst>
              <a:ext uri="{FF2B5EF4-FFF2-40B4-BE49-F238E27FC236}">
                <a16:creationId xmlns:a16="http://schemas.microsoft.com/office/drawing/2014/main" id="{003DFE67-FE21-4E90-92D3-8A5570B26BA9}"/>
              </a:ext>
            </a:extLst>
          </p:cNvPr>
          <p:cNvSpPr txBox="1"/>
          <p:nvPr/>
        </p:nvSpPr>
        <p:spPr>
          <a:xfrm>
            <a:off x="5531796" y="3794463"/>
            <a:ext cx="2371358" cy="282407"/>
          </a:xfrm>
          <a:prstGeom prst="rect">
            <a:avLst/>
          </a:prstGeom>
          <a:solidFill>
            <a:srgbClr val="FF0000"/>
          </a:solidFill>
          <a:ln w="12700">
            <a:solidFill>
              <a:srgbClr val="FF0000"/>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Model testing</a:t>
            </a:r>
          </a:p>
        </p:txBody>
      </p:sp>
      <p:grpSp>
        <p:nvGrpSpPr>
          <p:cNvPr id="6" name="Group 5">
            <a:extLst>
              <a:ext uri="{FF2B5EF4-FFF2-40B4-BE49-F238E27FC236}">
                <a16:creationId xmlns:a16="http://schemas.microsoft.com/office/drawing/2014/main" id="{FD2D321A-204D-41C4-AA90-49A0E9AE6E7F}"/>
              </a:ext>
            </a:extLst>
          </p:cNvPr>
          <p:cNvGrpSpPr/>
          <p:nvPr/>
        </p:nvGrpSpPr>
        <p:grpSpPr>
          <a:xfrm>
            <a:off x="8287507" y="3752344"/>
            <a:ext cx="1430935" cy="381060"/>
            <a:chOff x="8172706" y="3749300"/>
            <a:chExt cx="1459628" cy="388701"/>
          </a:xfrm>
        </p:grpSpPr>
        <p:grpSp>
          <p:nvGrpSpPr>
            <p:cNvPr id="55" name="Group 54">
              <a:extLst>
                <a:ext uri="{FF2B5EF4-FFF2-40B4-BE49-F238E27FC236}">
                  <a16:creationId xmlns:a16="http://schemas.microsoft.com/office/drawing/2014/main" id="{7A163194-D6F7-4D67-8458-413FD51A69FA}"/>
                </a:ext>
              </a:extLst>
            </p:cNvPr>
            <p:cNvGrpSpPr/>
            <p:nvPr/>
          </p:nvGrpSpPr>
          <p:grpSpPr>
            <a:xfrm>
              <a:off x="8172706" y="3749300"/>
              <a:ext cx="427543" cy="388701"/>
              <a:chOff x="4530976" y="2990126"/>
              <a:chExt cx="231285" cy="210274"/>
            </a:xfrm>
            <a:solidFill>
              <a:schemeClr val="bg1"/>
            </a:solidFill>
          </p:grpSpPr>
          <p:sp>
            <p:nvSpPr>
              <p:cNvPr id="56" name="Freeform 5">
                <a:extLst>
                  <a:ext uri="{FF2B5EF4-FFF2-40B4-BE49-F238E27FC236}">
                    <a16:creationId xmlns:a16="http://schemas.microsoft.com/office/drawing/2014/main" id="{7B70D1D5-C814-4E88-AC71-59473BF9A122}"/>
                  </a:ext>
                </a:extLst>
              </p:cNvPr>
              <p:cNvSpPr>
                <a:spLocks noEditPoints="1"/>
              </p:cNvSpPr>
              <p:nvPr/>
            </p:nvSpPr>
            <p:spPr bwMode="auto">
              <a:xfrm>
                <a:off x="4530976" y="2990126"/>
                <a:ext cx="231285" cy="210274"/>
              </a:xfrm>
              <a:prstGeom prst="triangle">
                <a:avLst/>
              </a:prstGeom>
              <a:grpFill/>
              <a:ln w="28575">
                <a:solidFill>
                  <a:srgbClr val="FF0000"/>
                </a:solidFill>
              </a:ln>
            </p:spPr>
            <p:txBody>
              <a:bodyPr vert="horz" wrap="square" lIns="89642" tIns="44821" rIns="89642" bIns="44821" numCol="1" anchor="t" anchorCtr="0" compatLnSpc="1">
                <a:prstTxWarp prst="textNoShape">
                  <a:avLst/>
                </a:prstTxWarp>
              </a:bodyPr>
              <a:lstStyle/>
              <a:p>
                <a:pPr defTabSz="914367">
                  <a:defRPr/>
                </a:pPr>
                <a:endParaRPr lang="en-US" sz="1765">
                  <a:solidFill>
                    <a:prstClr val="black"/>
                  </a:solidFill>
                  <a:latin typeface="Segoe UI"/>
                </a:endParaRPr>
              </a:p>
            </p:txBody>
          </p:sp>
          <p:grpSp>
            <p:nvGrpSpPr>
              <p:cNvPr id="57" name="Group 56">
                <a:extLst>
                  <a:ext uri="{FF2B5EF4-FFF2-40B4-BE49-F238E27FC236}">
                    <a16:creationId xmlns:a16="http://schemas.microsoft.com/office/drawing/2014/main" id="{7AF19EE4-FEC5-43BC-B78A-B9904C30C657}"/>
                  </a:ext>
                </a:extLst>
              </p:cNvPr>
              <p:cNvGrpSpPr/>
              <p:nvPr/>
            </p:nvGrpSpPr>
            <p:grpSpPr>
              <a:xfrm>
                <a:off x="4646619" y="3052306"/>
                <a:ext cx="0" cy="122254"/>
                <a:chOff x="4791447" y="2616042"/>
                <a:chExt cx="0" cy="1427764"/>
              </a:xfrm>
              <a:grpFill/>
            </p:grpSpPr>
            <p:cxnSp>
              <p:nvCxnSpPr>
                <p:cNvPr id="58" name="Straight Connector 57">
                  <a:extLst>
                    <a:ext uri="{FF2B5EF4-FFF2-40B4-BE49-F238E27FC236}">
                      <a16:creationId xmlns:a16="http://schemas.microsoft.com/office/drawing/2014/main" id="{24DD85AF-7647-4BDE-BCA1-008800C27602}"/>
                    </a:ext>
                  </a:extLst>
                </p:cNvPr>
                <p:cNvCxnSpPr>
                  <a:cxnSpLocks/>
                </p:cNvCxnSpPr>
                <p:nvPr/>
              </p:nvCxnSpPr>
              <p:spPr>
                <a:xfrm>
                  <a:off x="4791447" y="2616042"/>
                  <a:ext cx="0" cy="1030199"/>
                </a:xfrm>
                <a:prstGeom prst="line">
                  <a:avLst/>
                </a:prstGeom>
                <a:grpFill/>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03AD82A-9476-44E8-B0AE-1F53661D47C0}"/>
                    </a:ext>
                  </a:extLst>
                </p:cNvPr>
                <p:cNvCxnSpPr>
                  <a:cxnSpLocks/>
                </p:cNvCxnSpPr>
                <p:nvPr/>
              </p:nvCxnSpPr>
              <p:spPr>
                <a:xfrm>
                  <a:off x="4791447" y="3793908"/>
                  <a:ext cx="0" cy="249898"/>
                </a:xfrm>
                <a:prstGeom prst="line">
                  <a:avLst/>
                </a:prstGeom>
                <a:grpFill/>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3" name="TextBox 62">
              <a:extLst>
                <a:ext uri="{FF2B5EF4-FFF2-40B4-BE49-F238E27FC236}">
                  <a16:creationId xmlns:a16="http://schemas.microsoft.com/office/drawing/2014/main" id="{A5680918-B504-4DAE-9C7A-35A0DC1F17D9}"/>
                </a:ext>
              </a:extLst>
            </p:cNvPr>
            <p:cNvSpPr txBox="1"/>
            <p:nvPr/>
          </p:nvSpPr>
          <p:spPr>
            <a:xfrm>
              <a:off x="8523213" y="3832982"/>
              <a:ext cx="1109121" cy="263704"/>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Testing error</a:t>
              </a:r>
            </a:p>
          </p:txBody>
        </p:sp>
      </p:grpSp>
    </p:spTree>
    <p:extLst>
      <p:ext uri="{BB962C8B-B14F-4D97-AF65-F5344CB8AC3E}">
        <p14:creationId xmlns:p14="http://schemas.microsoft.com/office/powerpoint/2010/main" val="3326295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childTnLst>
                          </p:cTn>
                        </p:par>
                        <p:par>
                          <p:cTn id="37" fill="hold">
                            <p:stCondLst>
                              <p:cond delay="4500"/>
                            </p:stCondLst>
                            <p:childTnLst>
                              <p:par>
                                <p:cTn id="38" presetID="1" presetClass="entr" presetSubtype="0"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311F-7318-4D22-9D3B-288154EE1634}"/>
              </a:ext>
            </a:extLst>
          </p:cNvPr>
          <p:cNvSpPr>
            <a:spLocks noGrp="1"/>
          </p:cNvSpPr>
          <p:nvPr>
            <p:ph type="title"/>
          </p:nvPr>
        </p:nvSpPr>
        <p:spPr/>
        <p:txBody>
          <a:bodyPr/>
          <a:lstStyle/>
          <a:p>
            <a:r>
              <a:rPr lang="en-US" dirty="0"/>
              <a:t>Azure Machine Learning pipelines</a:t>
            </a:r>
          </a:p>
        </p:txBody>
      </p:sp>
      <p:sp>
        <p:nvSpPr>
          <p:cNvPr id="7" name="Cylinder 513">
            <a:extLst>
              <a:ext uri="{FF2B5EF4-FFF2-40B4-BE49-F238E27FC236}">
                <a16:creationId xmlns:a16="http://schemas.microsoft.com/office/drawing/2014/main" id="{4AE2F97A-6521-4511-925B-B5023B7B025A}"/>
              </a:ext>
            </a:extLst>
          </p:cNvPr>
          <p:cNvSpPr/>
          <p:nvPr/>
        </p:nvSpPr>
        <p:spPr bwMode="auto">
          <a:xfrm>
            <a:off x="1103373" y="3500934"/>
            <a:ext cx="575384" cy="755915"/>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0078D4"/>
              </a:solidFill>
              <a:latin typeface="Segoe UI Semibold"/>
              <a:ea typeface="Segoe UI" pitchFamily="34" charset="0"/>
              <a:cs typeface="Segoe UI" pitchFamily="34" charset="0"/>
            </a:endParaRPr>
          </a:p>
        </p:txBody>
      </p:sp>
      <p:sp>
        <p:nvSpPr>
          <p:cNvPr id="3" name="TextBox 2">
            <a:extLst>
              <a:ext uri="{FF2B5EF4-FFF2-40B4-BE49-F238E27FC236}">
                <a16:creationId xmlns:a16="http://schemas.microsoft.com/office/drawing/2014/main" id="{C0DF79AE-EBB8-4E87-9122-CCC81C506950}"/>
              </a:ext>
            </a:extLst>
          </p:cNvPr>
          <p:cNvSpPr txBox="1"/>
          <p:nvPr/>
        </p:nvSpPr>
        <p:spPr>
          <a:xfrm>
            <a:off x="2224847" y="1734237"/>
            <a:ext cx="1668128"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Prepare data</a:t>
            </a:r>
          </a:p>
        </p:txBody>
      </p:sp>
      <p:sp>
        <p:nvSpPr>
          <p:cNvPr id="8" name="TextBox 7">
            <a:extLst>
              <a:ext uri="{FF2B5EF4-FFF2-40B4-BE49-F238E27FC236}">
                <a16:creationId xmlns:a16="http://schemas.microsoft.com/office/drawing/2014/main" id="{41996BA7-399E-45C5-B72E-530951EF26BF}"/>
              </a:ext>
            </a:extLst>
          </p:cNvPr>
          <p:cNvSpPr txBox="1"/>
          <p:nvPr/>
        </p:nvSpPr>
        <p:spPr>
          <a:xfrm>
            <a:off x="5388205" y="1734237"/>
            <a:ext cx="2560735"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Build &amp; train models</a:t>
            </a:r>
          </a:p>
        </p:txBody>
      </p:sp>
      <p:sp>
        <p:nvSpPr>
          <p:cNvPr id="9" name="TextBox 8">
            <a:extLst>
              <a:ext uri="{FF2B5EF4-FFF2-40B4-BE49-F238E27FC236}">
                <a16:creationId xmlns:a16="http://schemas.microsoft.com/office/drawing/2014/main" id="{4AA5B7FD-C0A7-4B7E-BFAF-5EA0E8E7272D}"/>
              </a:ext>
            </a:extLst>
          </p:cNvPr>
          <p:cNvSpPr txBox="1"/>
          <p:nvPr/>
        </p:nvSpPr>
        <p:spPr>
          <a:xfrm>
            <a:off x="8873682" y="1734237"/>
            <a:ext cx="2155289"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Deploy &amp; predict</a:t>
            </a:r>
          </a:p>
        </p:txBody>
      </p:sp>
      <p:sp>
        <p:nvSpPr>
          <p:cNvPr id="4" name="Diamond 3">
            <a:extLst>
              <a:ext uri="{FF2B5EF4-FFF2-40B4-BE49-F238E27FC236}">
                <a16:creationId xmlns:a16="http://schemas.microsoft.com/office/drawing/2014/main" id="{1D6C7656-BBFD-45CC-8629-5E3202B652AD}"/>
              </a:ext>
            </a:extLst>
          </p:cNvPr>
          <p:cNvSpPr/>
          <p:nvPr/>
        </p:nvSpPr>
        <p:spPr bwMode="auto">
          <a:xfrm>
            <a:off x="4574081" y="1688078"/>
            <a:ext cx="156944" cy="31388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Diamond 3">
            <a:extLst>
              <a:ext uri="{FF2B5EF4-FFF2-40B4-BE49-F238E27FC236}">
                <a16:creationId xmlns:a16="http://schemas.microsoft.com/office/drawing/2014/main" id="{93FEC840-C882-4EB0-B9A8-1B9C946DDDD4}"/>
              </a:ext>
            </a:extLst>
          </p:cNvPr>
          <p:cNvSpPr/>
          <p:nvPr/>
        </p:nvSpPr>
        <p:spPr bwMode="auto">
          <a:xfrm>
            <a:off x="8343534" y="1688078"/>
            <a:ext cx="156944" cy="31388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393CFCE8-0C21-4F42-81FA-2784AAB24016}"/>
              </a:ext>
            </a:extLst>
          </p:cNvPr>
          <p:cNvSpPr txBox="1"/>
          <p:nvPr/>
        </p:nvSpPr>
        <p:spPr>
          <a:xfrm>
            <a:off x="847407" y="4338250"/>
            <a:ext cx="1087318" cy="431339"/>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storage locations</a:t>
            </a:r>
          </a:p>
        </p:txBody>
      </p:sp>
      <p:sp>
        <p:nvSpPr>
          <p:cNvPr id="13" name="TextBox 12">
            <a:extLst>
              <a:ext uri="{FF2B5EF4-FFF2-40B4-BE49-F238E27FC236}">
                <a16:creationId xmlns:a16="http://schemas.microsoft.com/office/drawing/2014/main" id="{942CE893-2ED8-4A5D-879B-CE0D36B7BCAF}"/>
              </a:ext>
            </a:extLst>
          </p:cNvPr>
          <p:cNvSpPr txBox="1"/>
          <p:nvPr/>
        </p:nvSpPr>
        <p:spPr>
          <a:xfrm>
            <a:off x="785732" y="2533100"/>
            <a:ext cx="1210667" cy="317221"/>
          </a:xfrm>
          <a:prstGeom prst="rect">
            <a:avLst/>
          </a:prstGeom>
          <a:noFill/>
          <a:ln w="12700">
            <a:solidFill>
              <a:schemeClr val="tx2"/>
            </a:solidFill>
          </a:ln>
        </p:spPr>
        <p:txBody>
          <a:bodyPr wrap="square" lIns="91427" tIns="73141" rIns="91427" bIns="73141"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ingestion</a:t>
            </a:r>
          </a:p>
        </p:txBody>
      </p:sp>
      <p:sp>
        <p:nvSpPr>
          <p:cNvPr id="14" name="TextBox 13">
            <a:extLst>
              <a:ext uri="{FF2B5EF4-FFF2-40B4-BE49-F238E27FC236}">
                <a16:creationId xmlns:a16="http://schemas.microsoft.com/office/drawing/2014/main" id="{87E9F519-8310-498F-8EF8-53181D7D8DB3}"/>
              </a:ext>
            </a:extLst>
          </p:cNvPr>
          <p:cNvSpPr txBox="1"/>
          <p:nvPr/>
        </p:nvSpPr>
        <p:spPr>
          <a:xfrm>
            <a:off x="2302214" y="2367263"/>
            <a:ext cx="2129554" cy="2326862"/>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Preparation</a:t>
            </a:r>
          </a:p>
        </p:txBody>
      </p:sp>
      <p:sp>
        <p:nvSpPr>
          <p:cNvPr id="15" name="TextBox 14">
            <a:extLst>
              <a:ext uri="{FF2B5EF4-FFF2-40B4-BE49-F238E27FC236}">
                <a16:creationId xmlns:a16="http://schemas.microsoft.com/office/drawing/2014/main" id="{A2BD09D5-CA7A-45F2-9A64-E14581F0ED51}"/>
              </a:ext>
            </a:extLst>
          </p:cNvPr>
          <p:cNvSpPr txBox="1"/>
          <p:nvPr/>
        </p:nvSpPr>
        <p:spPr>
          <a:xfrm>
            <a:off x="5396833" y="2377520"/>
            <a:ext cx="2664683" cy="2316604"/>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Model building &amp; training</a:t>
            </a:r>
          </a:p>
        </p:txBody>
      </p:sp>
      <p:sp>
        <p:nvSpPr>
          <p:cNvPr id="16" name="TextBox 15">
            <a:extLst>
              <a:ext uri="{FF2B5EF4-FFF2-40B4-BE49-F238E27FC236}">
                <a16:creationId xmlns:a16="http://schemas.microsoft.com/office/drawing/2014/main" id="{8C099951-C1F1-4029-8AA4-518417083281}"/>
              </a:ext>
            </a:extLst>
          </p:cNvPr>
          <p:cNvSpPr txBox="1"/>
          <p:nvPr/>
        </p:nvSpPr>
        <p:spPr>
          <a:xfrm>
            <a:off x="9091040" y="2377519"/>
            <a:ext cx="2008512" cy="1261730"/>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Model deployment</a:t>
            </a:r>
          </a:p>
        </p:txBody>
      </p:sp>
      <p:cxnSp>
        <p:nvCxnSpPr>
          <p:cNvPr id="18" name="Straight Arrow Connector 17">
            <a:extLst>
              <a:ext uri="{FF2B5EF4-FFF2-40B4-BE49-F238E27FC236}">
                <a16:creationId xmlns:a16="http://schemas.microsoft.com/office/drawing/2014/main" id="{881C506C-6B0C-4975-85DB-91ED851BBB5F}"/>
              </a:ext>
            </a:extLst>
          </p:cNvPr>
          <p:cNvCxnSpPr>
            <a:cxnSpLocks/>
            <a:endCxn id="13" idx="2"/>
          </p:cNvCxnSpPr>
          <p:nvPr/>
        </p:nvCxnSpPr>
        <p:spPr>
          <a:xfrm flipV="1">
            <a:off x="1391065" y="2850321"/>
            <a:ext cx="1" cy="516206"/>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02C3AC-10F5-457F-8DD3-8B9AC2B57912}"/>
              </a:ext>
            </a:extLst>
          </p:cNvPr>
          <p:cNvCxnSpPr>
            <a:cxnSpLocks/>
            <a:stCxn id="13" idx="3"/>
          </p:cNvCxnSpPr>
          <p:nvPr/>
        </p:nvCxnSpPr>
        <p:spPr>
          <a:xfrm>
            <a:off x="1996398" y="2691710"/>
            <a:ext cx="305816" cy="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8EA0302-8923-4C0E-96D0-30BC35589826}"/>
              </a:ext>
            </a:extLst>
          </p:cNvPr>
          <p:cNvSpPr txBox="1"/>
          <p:nvPr/>
        </p:nvSpPr>
        <p:spPr>
          <a:xfrm>
            <a:off x="2445887" y="2847748"/>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Normalization</a:t>
            </a:r>
          </a:p>
        </p:txBody>
      </p:sp>
      <p:sp>
        <p:nvSpPr>
          <p:cNvPr id="28" name="TextBox 27">
            <a:extLst>
              <a:ext uri="{FF2B5EF4-FFF2-40B4-BE49-F238E27FC236}">
                <a16:creationId xmlns:a16="http://schemas.microsoft.com/office/drawing/2014/main" id="{415C7B3A-13C1-43DC-88A1-C24ED608A78A}"/>
              </a:ext>
            </a:extLst>
          </p:cNvPr>
          <p:cNvSpPr txBox="1"/>
          <p:nvPr/>
        </p:nvSpPr>
        <p:spPr>
          <a:xfrm>
            <a:off x="2445887" y="3319457"/>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Transformation</a:t>
            </a:r>
          </a:p>
        </p:txBody>
      </p:sp>
      <p:sp>
        <p:nvSpPr>
          <p:cNvPr id="29" name="TextBox 28">
            <a:extLst>
              <a:ext uri="{FF2B5EF4-FFF2-40B4-BE49-F238E27FC236}">
                <a16:creationId xmlns:a16="http://schemas.microsoft.com/office/drawing/2014/main" id="{72940010-5613-4FE4-A5CB-998F9DBF2447}"/>
              </a:ext>
            </a:extLst>
          </p:cNvPr>
          <p:cNvSpPr txBox="1"/>
          <p:nvPr/>
        </p:nvSpPr>
        <p:spPr>
          <a:xfrm>
            <a:off x="2445887" y="3791165"/>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Validation</a:t>
            </a:r>
          </a:p>
        </p:txBody>
      </p:sp>
      <p:sp>
        <p:nvSpPr>
          <p:cNvPr id="30" name="TextBox 29">
            <a:extLst>
              <a:ext uri="{FF2B5EF4-FFF2-40B4-BE49-F238E27FC236}">
                <a16:creationId xmlns:a16="http://schemas.microsoft.com/office/drawing/2014/main" id="{4A800819-A83B-4817-9665-E07F77616066}"/>
              </a:ext>
            </a:extLst>
          </p:cNvPr>
          <p:cNvSpPr txBox="1"/>
          <p:nvPr/>
        </p:nvSpPr>
        <p:spPr>
          <a:xfrm>
            <a:off x="2436054" y="4262873"/>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Featurization</a:t>
            </a:r>
          </a:p>
        </p:txBody>
      </p:sp>
      <p:sp>
        <p:nvSpPr>
          <p:cNvPr id="32" name="TextBox 31">
            <a:extLst>
              <a:ext uri="{FF2B5EF4-FFF2-40B4-BE49-F238E27FC236}">
                <a16:creationId xmlns:a16="http://schemas.microsoft.com/office/drawing/2014/main" id="{BBF1D6A8-B070-4C4C-ACB1-2F09B8872C78}"/>
              </a:ext>
            </a:extLst>
          </p:cNvPr>
          <p:cNvSpPr txBox="1"/>
          <p:nvPr/>
        </p:nvSpPr>
        <p:spPr>
          <a:xfrm>
            <a:off x="5531796" y="2847748"/>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Hyper-parameter tuning</a:t>
            </a:r>
          </a:p>
        </p:txBody>
      </p:sp>
      <p:sp>
        <p:nvSpPr>
          <p:cNvPr id="33" name="TextBox 32">
            <a:extLst>
              <a:ext uri="{FF2B5EF4-FFF2-40B4-BE49-F238E27FC236}">
                <a16:creationId xmlns:a16="http://schemas.microsoft.com/office/drawing/2014/main" id="{EC6A2436-90EA-4801-8539-33C6A69CE770}"/>
              </a:ext>
            </a:extLst>
          </p:cNvPr>
          <p:cNvSpPr txBox="1"/>
          <p:nvPr/>
        </p:nvSpPr>
        <p:spPr>
          <a:xfrm>
            <a:off x="5531796" y="3316886"/>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Automatic model selection</a:t>
            </a:r>
          </a:p>
        </p:txBody>
      </p:sp>
      <p:sp>
        <p:nvSpPr>
          <p:cNvPr id="34" name="TextBox 33">
            <a:extLst>
              <a:ext uri="{FF2B5EF4-FFF2-40B4-BE49-F238E27FC236}">
                <a16:creationId xmlns:a16="http://schemas.microsoft.com/office/drawing/2014/main" id="{22C27DA3-EBE5-4026-9919-0763779E8A95}"/>
              </a:ext>
            </a:extLst>
          </p:cNvPr>
          <p:cNvSpPr txBox="1"/>
          <p:nvPr/>
        </p:nvSpPr>
        <p:spPr>
          <a:xfrm>
            <a:off x="5531796" y="3794463"/>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Model testing</a:t>
            </a:r>
          </a:p>
        </p:txBody>
      </p:sp>
      <p:sp>
        <p:nvSpPr>
          <p:cNvPr id="35" name="TextBox 34">
            <a:extLst>
              <a:ext uri="{FF2B5EF4-FFF2-40B4-BE49-F238E27FC236}">
                <a16:creationId xmlns:a16="http://schemas.microsoft.com/office/drawing/2014/main" id="{6EF95D28-4F70-459D-82C3-7BDB768FE864}"/>
              </a:ext>
            </a:extLst>
          </p:cNvPr>
          <p:cNvSpPr txBox="1"/>
          <p:nvPr/>
        </p:nvSpPr>
        <p:spPr>
          <a:xfrm>
            <a:off x="5526798" y="4270686"/>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Model validation</a:t>
            </a:r>
          </a:p>
        </p:txBody>
      </p:sp>
      <p:cxnSp>
        <p:nvCxnSpPr>
          <p:cNvPr id="54" name="Straight Arrow Connector 53">
            <a:extLst>
              <a:ext uri="{FF2B5EF4-FFF2-40B4-BE49-F238E27FC236}">
                <a16:creationId xmlns:a16="http://schemas.microsoft.com/office/drawing/2014/main" id="{CCCFBBCB-EBF5-4DD4-91CB-D74FAD6F5976}"/>
              </a:ext>
            </a:extLst>
          </p:cNvPr>
          <p:cNvCxnSpPr>
            <a:cxnSpLocks/>
            <a:stCxn id="14" idx="3"/>
            <a:endCxn id="15" idx="1"/>
          </p:cNvCxnSpPr>
          <p:nvPr/>
        </p:nvCxnSpPr>
        <p:spPr>
          <a:xfrm>
            <a:off x="4431769" y="3530694"/>
            <a:ext cx="965064" cy="5128"/>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707F7E9-B8B9-45A0-8332-E03AC2C91519}"/>
              </a:ext>
            </a:extLst>
          </p:cNvPr>
          <p:cNvSpPr txBox="1"/>
          <p:nvPr/>
        </p:nvSpPr>
        <p:spPr>
          <a:xfrm>
            <a:off x="9278248" y="2847748"/>
            <a:ext cx="1647593"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Deployment</a:t>
            </a:r>
          </a:p>
        </p:txBody>
      </p:sp>
      <p:sp>
        <p:nvSpPr>
          <p:cNvPr id="60" name="TextBox 59">
            <a:extLst>
              <a:ext uri="{FF2B5EF4-FFF2-40B4-BE49-F238E27FC236}">
                <a16:creationId xmlns:a16="http://schemas.microsoft.com/office/drawing/2014/main" id="{28715C9D-DFEF-44BF-851C-D171BF404B14}"/>
              </a:ext>
            </a:extLst>
          </p:cNvPr>
          <p:cNvSpPr txBox="1"/>
          <p:nvPr/>
        </p:nvSpPr>
        <p:spPr>
          <a:xfrm>
            <a:off x="9278248" y="3243499"/>
            <a:ext cx="1647593"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Batch scoring</a:t>
            </a:r>
          </a:p>
        </p:txBody>
      </p:sp>
      <p:grpSp>
        <p:nvGrpSpPr>
          <p:cNvPr id="31" name="Group 30">
            <a:extLst>
              <a:ext uri="{FF2B5EF4-FFF2-40B4-BE49-F238E27FC236}">
                <a16:creationId xmlns:a16="http://schemas.microsoft.com/office/drawing/2014/main" id="{6806B96E-1E13-41BB-8A0E-D26E708FAE25}"/>
              </a:ext>
            </a:extLst>
          </p:cNvPr>
          <p:cNvGrpSpPr/>
          <p:nvPr/>
        </p:nvGrpSpPr>
        <p:grpSpPr>
          <a:xfrm>
            <a:off x="1236692" y="3786658"/>
            <a:ext cx="308746" cy="387120"/>
            <a:chOff x="13906501" y="3886200"/>
            <a:chExt cx="619125" cy="776287"/>
          </a:xfrm>
        </p:grpSpPr>
        <p:sp>
          <p:nvSpPr>
            <p:cNvPr id="36" name="Freeform 17">
              <a:extLst>
                <a:ext uri="{FF2B5EF4-FFF2-40B4-BE49-F238E27FC236}">
                  <a16:creationId xmlns:a16="http://schemas.microsoft.com/office/drawing/2014/main" id="{54EEB72E-45CB-4B7E-915F-D2C3D71145F5}"/>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37" name="Freeform 18">
              <a:extLst>
                <a:ext uri="{FF2B5EF4-FFF2-40B4-BE49-F238E27FC236}">
                  <a16:creationId xmlns:a16="http://schemas.microsoft.com/office/drawing/2014/main" id="{E2ADF062-DD9B-4C7B-9077-693909320E2F}"/>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39" name="Line 19">
              <a:extLst>
                <a:ext uri="{FF2B5EF4-FFF2-40B4-BE49-F238E27FC236}">
                  <a16:creationId xmlns:a16="http://schemas.microsoft.com/office/drawing/2014/main" id="{54D4E6DC-3D45-49CF-9EA7-AC074DCFC85C}"/>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0" name="Freeform 20">
              <a:extLst>
                <a:ext uri="{FF2B5EF4-FFF2-40B4-BE49-F238E27FC236}">
                  <a16:creationId xmlns:a16="http://schemas.microsoft.com/office/drawing/2014/main" id="{61EF19C1-4127-4B46-BC56-83CC96EAC37C}"/>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3" name="Line 21">
              <a:extLst>
                <a:ext uri="{FF2B5EF4-FFF2-40B4-BE49-F238E27FC236}">
                  <a16:creationId xmlns:a16="http://schemas.microsoft.com/office/drawing/2014/main" id="{FC48FE22-306B-45B7-97E5-4B51C2D26AA5}"/>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4" name="Freeform 22">
              <a:extLst>
                <a:ext uri="{FF2B5EF4-FFF2-40B4-BE49-F238E27FC236}">
                  <a16:creationId xmlns:a16="http://schemas.microsoft.com/office/drawing/2014/main" id="{89F25F6F-A2A7-4744-8452-A24E973E1A89}"/>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5" name="Line 23">
              <a:extLst>
                <a:ext uri="{FF2B5EF4-FFF2-40B4-BE49-F238E27FC236}">
                  <a16:creationId xmlns:a16="http://schemas.microsoft.com/office/drawing/2014/main" id="{28662749-AD23-4F3E-A4B4-1FB101FA3E44}"/>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grpSp>
      <p:sp>
        <p:nvSpPr>
          <p:cNvPr id="46" name="TextBox 45">
            <a:extLst>
              <a:ext uri="{FF2B5EF4-FFF2-40B4-BE49-F238E27FC236}">
                <a16:creationId xmlns:a16="http://schemas.microsoft.com/office/drawing/2014/main" id="{E9E3DC0B-7B1F-4D02-8737-FA97D43E6A1A}"/>
              </a:ext>
            </a:extLst>
          </p:cNvPr>
          <p:cNvSpPr txBox="1"/>
          <p:nvPr/>
        </p:nvSpPr>
        <p:spPr>
          <a:xfrm>
            <a:off x="2445887" y="2847748"/>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Normalization</a:t>
            </a:r>
          </a:p>
        </p:txBody>
      </p:sp>
      <p:sp>
        <p:nvSpPr>
          <p:cNvPr id="47" name="TextBox 46">
            <a:extLst>
              <a:ext uri="{FF2B5EF4-FFF2-40B4-BE49-F238E27FC236}">
                <a16:creationId xmlns:a16="http://schemas.microsoft.com/office/drawing/2014/main" id="{9A115751-FA03-48F4-B96F-5DCAF43AECF5}"/>
              </a:ext>
            </a:extLst>
          </p:cNvPr>
          <p:cNvSpPr txBox="1"/>
          <p:nvPr/>
        </p:nvSpPr>
        <p:spPr>
          <a:xfrm>
            <a:off x="2445887" y="3319457"/>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Transformation</a:t>
            </a:r>
          </a:p>
        </p:txBody>
      </p:sp>
      <p:sp>
        <p:nvSpPr>
          <p:cNvPr id="48" name="TextBox 47">
            <a:extLst>
              <a:ext uri="{FF2B5EF4-FFF2-40B4-BE49-F238E27FC236}">
                <a16:creationId xmlns:a16="http://schemas.microsoft.com/office/drawing/2014/main" id="{AC53FC22-2332-47CE-A1AF-EEDBE88C9047}"/>
              </a:ext>
            </a:extLst>
          </p:cNvPr>
          <p:cNvSpPr txBox="1"/>
          <p:nvPr/>
        </p:nvSpPr>
        <p:spPr>
          <a:xfrm>
            <a:off x="2445887" y="3791165"/>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Validation</a:t>
            </a:r>
          </a:p>
        </p:txBody>
      </p:sp>
      <p:sp>
        <p:nvSpPr>
          <p:cNvPr id="49" name="TextBox 48">
            <a:extLst>
              <a:ext uri="{FF2B5EF4-FFF2-40B4-BE49-F238E27FC236}">
                <a16:creationId xmlns:a16="http://schemas.microsoft.com/office/drawing/2014/main" id="{08A37558-E93F-4F65-9F00-917A7C7BCA4C}"/>
              </a:ext>
            </a:extLst>
          </p:cNvPr>
          <p:cNvSpPr txBox="1"/>
          <p:nvPr/>
        </p:nvSpPr>
        <p:spPr>
          <a:xfrm>
            <a:off x="2436054" y="4262873"/>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Featurization</a:t>
            </a:r>
          </a:p>
        </p:txBody>
      </p:sp>
      <p:sp>
        <p:nvSpPr>
          <p:cNvPr id="50" name="TextBox 49">
            <a:extLst>
              <a:ext uri="{FF2B5EF4-FFF2-40B4-BE49-F238E27FC236}">
                <a16:creationId xmlns:a16="http://schemas.microsoft.com/office/drawing/2014/main" id="{C17498FF-428B-4955-95E8-DB772464D0B6}"/>
              </a:ext>
            </a:extLst>
          </p:cNvPr>
          <p:cNvSpPr txBox="1"/>
          <p:nvPr/>
        </p:nvSpPr>
        <p:spPr>
          <a:xfrm>
            <a:off x="5531796" y="2847748"/>
            <a:ext cx="2371358"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Hyper-parameter tuning</a:t>
            </a:r>
          </a:p>
        </p:txBody>
      </p:sp>
      <p:sp>
        <p:nvSpPr>
          <p:cNvPr id="51" name="TextBox 50">
            <a:extLst>
              <a:ext uri="{FF2B5EF4-FFF2-40B4-BE49-F238E27FC236}">
                <a16:creationId xmlns:a16="http://schemas.microsoft.com/office/drawing/2014/main" id="{FDFCF7BA-4D37-4681-A414-3531B55ECF00}"/>
              </a:ext>
            </a:extLst>
          </p:cNvPr>
          <p:cNvSpPr txBox="1"/>
          <p:nvPr/>
        </p:nvSpPr>
        <p:spPr>
          <a:xfrm>
            <a:off x="5531796" y="3316886"/>
            <a:ext cx="2371358" cy="282407"/>
          </a:xfrm>
          <a:prstGeom prst="rect">
            <a:avLst/>
          </a:prstGeom>
          <a:solidFill>
            <a:schemeClr val="tx2"/>
          </a:solidFill>
          <a:ln w="12700">
            <a:solidFill>
              <a:schemeClr val="tx2"/>
            </a:solidFill>
          </a:ln>
        </p:spPr>
        <p:txBody>
          <a:bodyPr wrap="square" lIns="0" tIns="45713" rIns="0" bIns="45713" rtlCol="0">
            <a:spAutoFit/>
          </a:bodyPr>
          <a:lstStyle/>
          <a:p>
            <a:pPr algn="ctr" defTabSz="914225">
              <a:lnSpc>
                <a:spcPct val="90000"/>
              </a:lnSpc>
              <a:spcAft>
                <a:spcPts val="600"/>
              </a:spcAft>
              <a:defRPr/>
            </a:pPr>
            <a:r>
              <a:rPr lang="en-US" sz="1372" b="1" dirty="0">
                <a:solidFill>
                  <a:prstClr val="white"/>
                </a:solidFill>
                <a:latin typeface="Segoe UI"/>
              </a:rPr>
              <a:t>Automatic model selection</a:t>
            </a:r>
          </a:p>
        </p:txBody>
      </p:sp>
      <p:sp>
        <p:nvSpPr>
          <p:cNvPr id="52" name="TextBox 51">
            <a:extLst>
              <a:ext uri="{FF2B5EF4-FFF2-40B4-BE49-F238E27FC236}">
                <a16:creationId xmlns:a16="http://schemas.microsoft.com/office/drawing/2014/main" id="{003DFE67-FE21-4E90-92D3-8A5570B26BA9}"/>
              </a:ext>
            </a:extLst>
          </p:cNvPr>
          <p:cNvSpPr txBox="1"/>
          <p:nvPr/>
        </p:nvSpPr>
        <p:spPr>
          <a:xfrm>
            <a:off x="5531796" y="3794463"/>
            <a:ext cx="2371358" cy="282407"/>
          </a:xfrm>
          <a:prstGeom prst="rect">
            <a:avLst/>
          </a:prstGeom>
          <a:solidFill>
            <a:srgbClr val="FF0000"/>
          </a:solidFill>
          <a:ln w="12700">
            <a:solidFill>
              <a:srgbClr val="FF0000"/>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Model testing</a:t>
            </a:r>
          </a:p>
        </p:txBody>
      </p:sp>
      <p:grpSp>
        <p:nvGrpSpPr>
          <p:cNvPr id="6" name="Group 5">
            <a:extLst>
              <a:ext uri="{FF2B5EF4-FFF2-40B4-BE49-F238E27FC236}">
                <a16:creationId xmlns:a16="http://schemas.microsoft.com/office/drawing/2014/main" id="{FD2D321A-204D-41C4-AA90-49A0E9AE6E7F}"/>
              </a:ext>
            </a:extLst>
          </p:cNvPr>
          <p:cNvGrpSpPr/>
          <p:nvPr/>
        </p:nvGrpSpPr>
        <p:grpSpPr>
          <a:xfrm>
            <a:off x="8287507" y="3752344"/>
            <a:ext cx="1430935" cy="381060"/>
            <a:chOff x="8172706" y="3749300"/>
            <a:chExt cx="1459628" cy="388701"/>
          </a:xfrm>
        </p:grpSpPr>
        <p:grpSp>
          <p:nvGrpSpPr>
            <p:cNvPr id="55" name="Group 54">
              <a:extLst>
                <a:ext uri="{FF2B5EF4-FFF2-40B4-BE49-F238E27FC236}">
                  <a16:creationId xmlns:a16="http://schemas.microsoft.com/office/drawing/2014/main" id="{7A163194-D6F7-4D67-8458-413FD51A69FA}"/>
                </a:ext>
              </a:extLst>
            </p:cNvPr>
            <p:cNvGrpSpPr/>
            <p:nvPr/>
          </p:nvGrpSpPr>
          <p:grpSpPr>
            <a:xfrm>
              <a:off x="8172706" y="3749300"/>
              <a:ext cx="427543" cy="388701"/>
              <a:chOff x="4530976" y="2990126"/>
              <a:chExt cx="231285" cy="210274"/>
            </a:xfrm>
            <a:solidFill>
              <a:schemeClr val="bg1"/>
            </a:solidFill>
          </p:grpSpPr>
          <p:sp>
            <p:nvSpPr>
              <p:cNvPr id="56" name="Freeform 5">
                <a:extLst>
                  <a:ext uri="{FF2B5EF4-FFF2-40B4-BE49-F238E27FC236}">
                    <a16:creationId xmlns:a16="http://schemas.microsoft.com/office/drawing/2014/main" id="{7B70D1D5-C814-4E88-AC71-59473BF9A122}"/>
                  </a:ext>
                </a:extLst>
              </p:cNvPr>
              <p:cNvSpPr>
                <a:spLocks noEditPoints="1"/>
              </p:cNvSpPr>
              <p:nvPr/>
            </p:nvSpPr>
            <p:spPr bwMode="auto">
              <a:xfrm>
                <a:off x="4530976" y="2990126"/>
                <a:ext cx="231285" cy="210274"/>
              </a:xfrm>
              <a:prstGeom prst="triangle">
                <a:avLst/>
              </a:prstGeom>
              <a:grpFill/>
              <a:ln w="28575">
                <a:solidFill>
                  <a:srgbClr val="FF0000"/>
                </a:solidFill>
              </a:ln>
            </p:spPr>
            <p:txBody>
              <a:bodyPr vert="horz" wrap="square" lIns="89642" tIns="44821" rIns="89642" bIns="44821" numCol="1" anchor="t" anchorCtr="0" compatLnSpc="1">
                <a:prstTxWarp prst="textNoShape">
                  <a:avLst/>
                </a:prstTxWarp>
              </a:bodyPr>
              <a:lstStyle/>
              <a:p>
                <a:pPr defTabSz="914367">
                  <a:defRPr/>
                </a:pPr>
                <a:endParaRPr lang="en-US" sz="1765">
                  <a:solidFill>
                    <a:prstClr val="black"/>
                  </a:solidFill>
                  <a:latin typeface="Segoe UI"/>
                </a:endParaRPr>
              </a:p>
            </p:txBody>
          </p:sp>
          <p:grpSp>
            <p:nvGrpSpPr>
              <p:cNvPr id="57" name="Group 56">
                <a:extLst>
                  <a:ext uri="{FF2B5EF4-FFF2-40B4-BE49-F238E27FC236}">
                    <a16:creationId xmlns:a16="http://schemas.microsoft.com/office/drawing/2014/main" id="{7AF19EE4-FEC5-43BC-B78A-B9904C30C657}"/>
                  </a:ext>
                </a:extLst>
              </p:cNvPr>
              <p:cNvGrpSpPr/>
              <p:nvPr/>
            </p:nvGrpSpPr>
            <p:grpSpPr>
              <a:xfrm>
                <a:off x="4646619" y="3052306"/>
                <a:ext cx="0" cy="122254"/>
                <a:chOff x="4791447" y="2616042"/>
                <a:chExt cx="0" cy="1427764"/>
              </a:xfrm>
              <a:grpFill/>
            </p:grpSpPr>
            <p:cxnSp>
              <p:nvCxnSpPr>
                <p:cNvPr id="58" name="Straight Connector 57">
                  <a:extLst>
                    <a:ext uri="{FF2B5EF4-FFF2-40B4-BE49-F238E27FC236}">
                      <a16:creationId xmlns:a16="http://schemas.microsoft.com/office/drawing/2014/main" id="{24DD85AF-7647-4BDE-BCA1-008800C27602}"/>
                    </a:ext>
                  </a:extLst>
                </p:cNvPr>
                <p:cNvCxnSpPr>
                  <a:cxnSpLocks/>
                </p:cNvCxnSpPr>
                <p:nvPr/>
              </p:nvCxnSpPr>
              <p:spPr>
                <a:xfrm>
                  <a:off x="4791447" y="2616042"/>
                  <a:ext cx="0" cy="1030199"/>
                </a:xfrm>
                <a:prstGeom prst="line">
                  <a:avLst/>
                </a:prstGeom>
                <a:grpFill/>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03AD82A-9476-44E8-B0AE-1F53661D47C0}"/>
                    </a:ext>
                  </a:extLst>
                </p:cNvPr>
                <p:cNvCxnSpPr>
                  <a:cxnSpLocks/>
                </p:cNvCxnSpPr>
                <p:nvPr/>
              </p:nvCxnSpPr>
              <p:spPr>
                <a:xfrm>
                  <a:off x="4791447" y="3793908"/>
                  <a:ext cx="0" cy="249898"/>
                </a:xfrm>
                <a:prstGeom prst="line">
                  <a:avLst/>
                </a:prstGeom>
                <a:grpFill/>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3" name="TextBox 62">
              <a:extLst>
                <a:ext uri="{FF2B5EF4-FFF2-40B4-BE49-F238E27FC236}">
                  <a16:creationId xmlns:a16="http://schemas.microsoft.com/office/drawing/2014/main" id="{A5680918-B504-4DAE-9C7A-35A0DC1F17D9}"/>
                </a:ext>
              </a:extLst>
            </p:cNvPr>
            <p:cNvSpPr txBox="1"/>
            <p:nvPr/>
          </p:nvSpPr>
          <p:spPr>
            <a:xfrm>
              <a:off x="8523213" y="3832982"/>
              <a:ext cx="1109121" cy="263704"/>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Testing error</a:t>
              </a:r>
            </a:p>
          </p:txBody>
        </p:sp>
      </p:grpSp>
      <p:cxnSp>
        <p:nvCxnSpPr>
          <p:cNvPr id="11" name="Connector: Elbow 10">
            <a:extLst>
              <a:ext uri="{FF2B5EF4-FFF2-40B4-BE49-F238E27FC236}">
                <a16:creationId xmlns:a16="http://schemas.microsoft.com/office/drawing/2014/main" id="{96F0B6F9-48F8-4EF7-B267-2339B66382AF}"/>
              </a:ext>
            </a:extLst>
          </p:cNvPr>
          <p:cNvCxnSpPr>
            <a:cxnSpLocks/>
            <a:stCxn id="52" idx="3"/>
            <a:endCxn id="50" idx="3"/>
          </p:cNvCxnSpPr>
          <p:nvPr/>
        </p:nvCxnSpPr>
        <p:spPr>
          <a:xfrm flipV="1">
            <a:off x="7903154" y="2988952"/>
            <a:ext cx="12450" cy="946714"/>
          </a:xfrm>
          <a:prstGeom prst="bentConnector3">
            <a:avLst>
              <a:gd name="adj1" fmla="val 1800000"/>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D16152C-1B52-4083-898B-3686C43D00FA}"/>
              </a:ext>
            </a:extLst>
          </p:cNvPr>
          <p:cNvSpPr txBox="1"/>
          <p:nvPr/>
        </p:nvSpPr>
        <p:spPr>
          <a:xfrm>
            <a:off x="5532508" y="3791734"/>
            <a:ext cx="2372590" cy="288342"/>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Model testing</a:t>
            </a:r>
          </a:p>
        </p:txBody>
      </p:sp>
      <p:sp>
        <p:nvSpPr>
          <p:cNvPr id="65" name="TextBox 64">
            <a:extLst>
              <a:ext uri="{FF2B5EF4-FFF2-40B4-BE49-F238E27FC236}">
                <a16:creationId xmlns:a16="http://schemas.microsoft.com/office/drawing/2014/main" id="{DD1BBB7C-1155-421B-8DF2-D0C0A5B79758}"/>
              </a:ext>
            </a:extLst>
          </p:cNvPr>
          <p:cNvSpPr txBox="1"/>
          <p:nvPr/>
        </p:nvSpPr>
        <p:spPr>
          <a:xfrm>
            <a:off x="5526429" y="4271285"/>
            <a:ext cx="2371358"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Model validation</a:t>
            </a:r>
          </a:p>
        </p:txBody>
      </p:sp>
      <p:sp>
        <p:nvSpPr>
          <p:cNvPr id="66" name="TextBox 65">
            <a:extLst>
              <a:ext uri="{FF2B5EF4-FFF2-40B4-BE49-F238E27FC236}">
                <a16:creationId xmlns:a16="http://schemas.microsoft.com/office/drawing/2014/main" id="{1E6634B8-8BCC-4808-B392-36430C7CBB01}"/>
              </a:ext>
            </a:extLst>
          </p:cNvPr>
          <p:cNvSpPr txBox="1"/>
          <p:nvPr/>
        </p:nvSpPr>
        <p:spPr>
          <a:xfrm>
            <a:off x="9277878" y="2848348"/>
            <a:ext cx="1647593"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Deployment</a:t>
            </a:r>
          </a:p>
        </p:txBody>
      </p:sp>
      <p:sp>
        <p:nvSpPr>
          <p:cNvPr id="67" name="TextBox 66">
            <a:extLst>
              <a:ext uri="{FF2B5EF4-FFF2-40B4-BE49-F238E27FC236}">
                <a16:creationId xmlns:a16="http://schemas.microsoft.com/office/drawing/2014/main" id="{C59C7803-38A3-4933-8DF5-23B5E37BAE41}"/>
              </a:ext>
            </a:extLst>
          </p:cNvPr>
          <p:cNvSpPr txBox="1"/>
          <p:nvPr/>
        </p:nvSpPr>
        <p:spPr>
          <a:xfrm>
            <a:off x="9277878" y="3244099"/>
            <a:ext cx="1647593"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Batch scoring</a:t>
            </a:r>
          </a:p>
        </p:txBody>
      </p:sp>
      <p:cxnSp>
        <p:nvCxnSpPr>
          <p:cNvPr id="68" name="Connector: Elbow 67">
            <a:extLst>
              <a:ext uri="{FF2B5EF4-FFF2-40B4-BE49-F238E27FC236}">
                <a16:creationId xmlns:a16="http://schemas.microsoft.com/office/drawing/2014/main" id="{2CD83FCD-44DF-411B-8E90-E77CC12BF21D}"/>
              </a:ext>
            </a:extLst>
          </p:cNvPr>
          <p:cNvCxnSpPr>
            <a:cxnSpLocks/>
          </p:cNvCxnSpPr>
          <p:nvPr/>
        </p:nvCxnSpPr>
        <p:spPr>
          <a:xfrm flipV="1">
            <a:off x="7898157" y="3008384"/>
            <a:ext cx="1192883" cy="1403505"/>
          </a:xfrm>
          <a:prstGeom prst="bentConnector3">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DCE44BF-9B1B-4406-BED4-E1DD1E831012}"/>
              </a:ext>
            </a:extLst>
          </p:cNvPr>
          <p:cNvGrpSpPr/>
          <p:nvPr/>
        </p:nvGrpSpPr>
        <p:grpSpPr>
          <a:xfrm>
            <a:off x="7897387" y="4531138"/>
            <a:ext cx="1262094" cy="424721"/>
            <a:chOff x="9004033" y="4264253"/>
            <a:chExt cx="1287402" cy="433238"/>
          </a:xfrm>
        </p:grpSpPr>
        <p:sp>
          <p:nvSpPr>
            <p:cNvPr id="69" name="TextBox 68">
              <a:extLst>
                <a:ext uri="{FF2B5EF4-FFF2-40B4-BE49-F238E27FC236}">
                  <a16:creationId xmlns:a16="http://schemas.microsoft.com/office/drawing/2014/main" id="{2D697402-49C1-4A6C-BC3D-3D15235E115E}"/>
                </a:ext>
              </a:extLst>
            </p:cNvPr>
            <p:cNvSpPr txBox="1"/>
            <p:nvPr/>
          </p:nvSpPr>
          <p:spPr>
            <a:xfrm>
              <a:off x="9182314" y="4264253"/>
              <a:ext cx="1109121" cy="433238"/>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Error resolved</a:t>
              </a:r>
            </a:p>
          </p:txBody>
        </p:sp>
        <p:grpSp>
          <p:nvGrpSpPr>
            <p:cNvPr id="70" name="Group 69">
              <a:extLst>
                <a:ext uri="{FF2B5EF4-FFF2-40B4-BE49-F238E27FC236}">
                  <a16:creationId xmlns:a16="http://schemas.microsoft.com/office/drawing/2014/main" id="{547F2597-0A4C-47A4-AD4E-D27318C06DE6}"/>
                </a:ext>
              </a:extLst>
            </p:cNvPr>
            <p:cNvGrpSpPr/>
            <p:nvPr/>
          </p:nvGrpSpPr>
          <p:grpSpPr>
            <a:xfrm>
              <a:off x="9004033" y="4283680"/>
              <a:ext cx="342900" cy="342900"/>
              <a:chOff x="1517650" y="1863725"/>
              <a:chExt cx="177800" cy="177800"/>
            </a:xfrm>
            <a:solidFill>
              <a:schemeClr val="bg1"/>
            </a:solidFill>
          </p:grpSpPr>
          <p:sp>
            <p:nvSpPr>
              <p:cNvPr id="71" name="Oval 70">
                <a:extLst>
                  <a:ext uri="{FF2B5EF4-FFF2-40B4-BE49-F238E27FC236}">
                    <a16:creationId xmlns:a16="http://schemas.microsoft.com/office/drawing/2014/main" id="{66B89F77-EBB4-4336-A851-2F746EC3030F}"/>
                  </a:ext>
                </a:extLst>
              </p:cNvPr>
              <p:cNvSpPr/>
              <p:nvPr/>
            </p:nvSpPr>
            <p:spPr bwMode="auto">
              <a:xfrm>
                <a:off x="1517650" y="1863725"/>
                <a:ext cx="177800" cy="177800"/>
              </a:xfrm>
              <a:prstGeom prst="ellipse">
                <a:avLst/>
              </a:prstGeom>
              <a:grp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solidFill>
                    <a:prstClr val="white"/>
                  </a:solidFill>
                  <a:latin typeface="Segoe UI"/>
                  <a:ea typeface="Segoe UI" pitchFamily="34" charset="0"/>
                  <a:cs typeface="Segoe UI" pitchFamily="34" charset="0"/>
                </a:endParaRPr>
              </a:p>
            </p:txBody>
          </p:sp>
          <p:sp>
            <p:nvSpPr>
              <p:cNvPr id="72" name="Freeform 5">
                <a:extLst>
                  <a:ext uri="{FF2B5EF4-FFF2-40B4-BE49-F238E27FC236}">
                    <a16:creationId xmlns:a16="http://schemas.microsoft.com/office/drawing/2014/main" id="{174E99F9-C44A-4577-B8EA-2845A36EE6C3}"/>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grp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367">
                  <a:defRPr/>
                </a:pPr>
                <a:endParaRPr lang="en-US" sz="1765">
                  <a:solidFill>
                    <a:prstClr val="white"/>
                  </a:solidFill>
                  <a:latin typeface="Segoe UI"/>
                </a:endParaRPr>
              </a:p>
            </p:txBody>
          </p:sp>
        </p:grpSp>
      </p:grpSp>
    </p:spTree>
    <p:extLst>
      <p:ext uri="{BB962C8B-B14F-4D97-AF65-F5344CB8AC3E}">
        <p14:creationId xmlns:p14="http://schemas.microsoft.com/office/powerpoint/2010/main" val="1841721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childTnLst>
                          </p:cTn>
                        </p:par>
                        <p:par>
                          <p:cTn id="25" fill="hold">
                            <p:stCondLst>
                              <p:cond delay="2000"/>
                            </p:stCondLst>
                            <p:childTnLst>
                              <p:par>
                                <p:cTn id="26" presetID="22" presetClass="entr" presetSubtype="4"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500"/>
                                        <p:tgtEl>
                                          <p:spTgt spid="66"/>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2" grpId="0" animBg="1"/>
      <p:bldP spid="65" grpId="0" animBg="1"/>
      <p:bldP spid="66" grpId="0" animBg="1"/>
      <p:bldP spid="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311F-7318-4D22-9D3B-288154EE1634}"/>
              </a:ext>
            </a:extLst>
          </p:cNvPr>
          <p:cNvSpPr>
            <a:spLocks noGrp="1"/>
          </p:cNvSpPr>
          <p:nvPr>
            <p:ph type="title"/>
          </p:nvPr>
        </p:nvSpPr>
        <p:spPr/>
        <p:txBody>
          <a:bodyPr/>
          <a:lstStyle/>
          <a:p>
            <a:r>
              <a:rPr lang="en-US" dirty="0"/>
              <a:t>Azure Machine Learning pipelines with new data</a:t>
            </a:r>
          </a:p>
        </p:txBody>
      </p:sp>
      <p:sp>
        <p:nvSpPr>
          <p:cNvPr id="7" name="Cylinder 513">
            <a:extLst>
              <a:ext uri="{FF2B5EF4-FFF2-40B4-BE49-F238E27FC236}">
                <a16:creationId xmlns:a16="http://schemas.microsoft.com/office/drawing/2014/main" id="{4AE2F97A-6521-4511-925B-B5023B7B025A}"/>
              </a:ext>
            </a:extLst>
          </p:cNvPr>
          <p:cNvSpPr/>
          <p:nvPr/>
        </p:nvSpPr>
        <p:spPr bwMode="auto">
          <a:xfrm>
            <a:off x="1103373" y="3500934"/>
            <a:ext cx="575384" cy="755915"/>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0078D4"/>
              </a:solidFill>
              <a:latin typeface="Segoe UI Semibold"/>
              <a:ea typeface="Segoe UI" pitchFamily="34" charset="0"/>
              <a:cs typeface="Segoe UI" pitchFamily="34" charset="0"/>
            </a:endParaRPr>
          </a:p>
        </p:txBody>
      </p:sp>
      <p:sp>
        <p:nvSpPr>
          <p:cNvPr id="3" name="TextBox 2">
            <a:extLst>
              <a:ext uri="{FF2B5EF4-FFF2-40B4-BE49-F238E27FC236}">
                <a16:creationId xmlns:a16="http://schemas.microsoft.com/office/drawing/2014/main" id="{C0DF79AE-EBB8-4E87-9122-CCC81C506950}"/>
              </a:ext>
            </a:extLst>
          </p:cNvPr>
          <p:cNvSpPr txBox="1"/>
          <p:nvPr/>
        </p:nvSpPr>
        <p:spPr>
          <a:xfrm>
            <a:off x="2224847" y="1734237"/>
            <a:ext cx="1668128"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Prepare data</a:t>
            </a:r>
          </a:p>
        </p:txBody>
      </p:sp>
      <p:sp>
        <p:nvSpPr>
          <p:cNvPr id="8" name="TextBox 7">
            <a:extLst>
              <a:ext uri="{FF2B5EF4-FFF2-40B4-BE49-F238E27FC236}">
                <a16:creationId xmlns:a16="http://schemas.microsoft.com/office/drawing/2014/main" id="{41996BA7-399E-45C5-B72E-530951EF26BF}"/>
              </a:ext>
            </a:extLst>
          </p:cNvPr>
          <p:cNvSpPr txBox="1"/>
          <p:nvPr/>
        </p:nvSpPr>
        <p:spPr>
          <a:xfrm>
            <a:off x="5388205" y="1734237"/>
            <a:ext cx="2560735"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Build &amp; train models</a:t>
            </a:r>
          </a:p>
        </p:txBody>
      </p:sp>
      <p:sp>
        <p:nvSpPr>
          <p:cNvPr id="9" name="TextBox 8">
            <a:extLst>
              <a:ext uri="{FF2B5EF4-FFF2-40B4-BE49-F238E27FC236}">
                <a16:creationId xmlns:a16="http://schemas.microsoft.com/office/drawing/2014/main" id="{4AA5B7FD-C0A7-4B7E-BFAF-5EA0E8E7272D}"/>
              </a:ext>
            </a:extLst>
          </p:cNvPr>
          <p:cNvSpPr txBox="1"/>
          <p:nvPr/>
        </p:nvSpPr>
        <p:spPr>
          <a:xfrm>
            <a:off x="8873682" y="1734237"/>
            <a:ext cx="2155289"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algn="ctr" defTabSz="634201" eaLnBrk="0" fontAlgn="base" hangingPunct="0">
              <a:spcBef>
                <a:spcPct val="0"/>
              </a:spcBef>
              <a:spcAft>
                <a:spcPct val="0"/>
              </a:spcAft>
              <a:defRPr sz="2040" b="1" kern="0">
                <a:solidFill>
                  <a:srgbClr val="0078D4"/>
                </a:solidFill>
                <a:latin typeface="Segoe UI Semibold" panose="020B0702040204020203" pitchFamily="34" charset="0"/>
              </a:defRPr>
            </a:lvl1pPr>
          </a:lstStyle>
          <a:p>
            <a:pPr defTabSz="621707">
              <a:defRPr/>
            </a:pPr>
            <a:r>
              <a:rPr lang="en-US" sz="2000" dirty="0"/>
              <a:t>Deploy &amp; predict</a:t>
            </a:r>
          </a:p>
        </p:txBody>
      </p:sp>
      <p:sp>
        <p:nvSpPr>
          <p:cNvPr id="4" name="Diamond 3">
            <a:extLst>
              <a:ext uri="{FF2B5EF4-FFF2-40B4-BE49-F238E27FC236}">
                <a16:creationId xmlns:a16="http://schemas.microsoft.com/office/drawing/2014/main" id="{1D6C7656-BBFD-45CC-8629-5E3202B652AD}"/>
              </a:ext>
            </a:extLst>
          </p:cNvPr>
          <p:cNvSpPr/>
          <p:nvPr/>
        </p:nvSpPr>
        <p:spPr bwMode="auto">
          <a:xfrm>
            <a:off x="4574081" y="1688078"/>
            <a:ext cx="156944" cy="31388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Diamond 3">
            <a:extLst>
              <a:ext uri="{FF2B5EF4-FFF2-40B4-BE49-F238E27FC236}">
                <a16:creationId xmlns:a16="http://schemas.microsoft.com/office/drawing/2014/main" id="{93FEC840-C882-4EB0-B9A8-1B9C946DDDD4}"/>
              </a:ext>
            </a:extLst>
          </p:cNvPr>
          <p:cNvSpPr/>
          <p:nvPr/>
        </p:nvSpPr>
        <p:spPr bwMode="auto">
          <a:xfrm>
            <a:off x="8343534" y="1688078"/>
            <a:ext cx="156944" cy="31388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393CFCE8-0C21-4F42-81FA-2784AAB24016}"/>
              </a:ext>
            </a:extLst>
          </p:cNvPr>
          <p:cNvSpPr txBox="1"/>
          <p:nvPr/>
        </p:nvSpPr>
        <p:spPr>
          <a:xfrm>
            <a:off x="847407" y="4338250"/>
            <a:ext cx="1087318" cy="431339"/>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storage locations</a:t>
            </a:r>
          </a:p>
        </p:txBody>
      </p:sp>
      <p:sp>
        <p:nvSpPr>
          <p:cNvPr id="13" name="TextBox 12">
            <a:extLst>
              <a:ext uri="{FF2B5EF4-FFF2-40B4-BE49-F238E27FC236}">
                <a16:creationId xmlns:a16="http://schemas.microsoft.com/office/drawing/2014/main" id="{942CE893-2ED8-4A5D-879B-CE0D36B7BCAF}"/>
              </a:ext>
            </a:extLst>
          </p:cNvPr>
          <p:cNvSpPr txBox="1"/>
          <p:nvPr/>
        </p:nvSpPr>
        <p:spPr>
          <a:xfrm>
            <a:off x="785732" y="2533100"/>
            <a:ext cx="1210667" cy="317221"/>
          </a:xfrm>
          <a:prstGeom prst="rect">
            <a:avLst/>
          </a:prstGeom>
          <a:noFill/>
          <a:ln w="12700">
            <a:solidFill>
              <a:schemeClr val="tx2"/>
            </a:solidFill>
          </a:ln>
        </p:spPr>
        <p:txBody>
          <a:bodyPr wrap="square" lIns="91427" tIns="73141" rIns="91427" bIns="73141"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ingestion</a:t>
            </a:r>
          </a:p>
        </p:txBody>
      </p:sp>
      <p:sp>
        <p:nvSpPr>
          <p:cNvPr id="14" name="TextBox 13">
            <a:extLst>
              <a:ext uri="{FF2B5EF4-FFF2-40B4-BE49-F238E27FC236}">
                <a16:creationId xmlns:a16="http://schemas.microsoft.com/office/drawing/2014/main" id="{87E9F519-8310-498F-8EF8-53181D7D8DB3}"/>
              </a:ext>
            </a:extLst>
          </p:cNvPr>
          <p:cNvSpPr txBox="1"/>
          <p:nvPr/>
        </p:nvSpPr>
        <p:spPr>
          <a:xfrm>
            <a:off x="2302214" y="2367263"/>
            <a:ext cx="2129554" cy="2326862"/>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Data Preparation</a:t>
            </a:r>
          </a:p>
        </p:txBody>
      </p:sp>
      <p:sp>
        <p:nvSpPr>
          <p:cNvPr id="15" name="TextBox 14">
            <a:extLst>
              <a:ext uri="{FF2B5EF4-FFF2-40B4-BE49-F238E27FC236}">
                <a16:creationId xmlns:a16="http://schemas.microsoft.com/office/drawing/2014/main" id="{A2BD09D5-CA7A-45F2-9A64-E14581F0ED51}"/>
              </a:ext>
            </a:extLst>
          </p:cNvPr>
          <p:cNvSpPr txBox="1"/>
          <p:nvPr/>
        </p:nvSpPr>
        <p:spPr>
          <a:xfrm>
            <a:off x="5396833" y="2377520"/>
            <a:ext cx="2664683" cy="2316604"/>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Model building &amp; training</a:t>
            </a:r>
          </a:p>
        </p:txBody>
      </p:sp>
      <p:sp>
        <p:nvSpPr>
          <p:cNvPr id="16" name="TextBox 15">
            <a:extLst>
              <a:ext uri="{FF2B5EF4-FFF2-40B4-BE49-F238E27FC236}">
                <a16:creationId xmlns:a16="http://schemas.microsoft.com/office/drawing/2014/main" id="{8C099951-C1F1-4029-8AA4-518417083281}"/>
              </a:ext>
            </a:extLst>
          </p:cNvPr>
          <p:cNvSpPr txBox="1"/>
          <p:nvPr/>
        </p:nvSpPr>
        <p:spPr>
          <a:xfrm>
            <a:off x="9091040" y="2377519"/>
            <a:ext cx="2008512" cy="1261730"/>
          </a:xfrm>
          <a:prstGeom prst="rect">
            <a:avLst/>
          </a:prstGeom>
          <a:noFill/>
          <a:ln w="12700">
            <a:solidFill>
              <a:schemeClr val="tx2"/>
            </a:solidFill>
          </a:ln>
        </p:spPr>
        <p:txBody>
          <a:bodyPr wrap="square" lIns="91427" tIns="73141" rIns="91427" bIns="73141" rtlCol="0">
            <a:no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Model deployment</a:t>
            </a:r>
          </a:p>
        </p:txBody>
      </p:sp>
      <p:cxnSp>
        <p:nvCxnSpPr>
          <p:cNvPr id="18" name="Straight Arrow Connector 17">
            <a:extLst>
              <a:ext uri="{FF2B5EF4-FFF2-40B4-BE49-F238E27FC236}">
                <a16:creationId xmlns:a16="http://schemas.microsoft.com/office/drawing/2014/main" id="{881C506C-6B0C-4975-85DB-91ED851BBB5F}"/>
              </a:ext>
            </a:extLst>
          </p:cNvPr>
          <p:cNvCxnSpPr>
            <a:cxnSpLocks/>
            <a:endCxn id="13" idx="2"/>
          </p:cNvCxnSpPr>
          <p:nvPr/>
        </p:nvCxnSpPr>
        <p:spPr>
          <a:xfrm flipV="1">
            <a:off x="1391065" y="2850321"/>
            <a:ext cx="1" cy="516206"/>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02C3AC-10F5-457F-8DD3-8B9AC2B57912}"/>
              </a:ext>
            </a:extLst>
          </p:cNvPr>
          <p:cNvCxnSpPr>
            <a:cxnSpLocks/>
            <a:stCxn id="13" idx="3"/>
          </p:cNvCxnSpPr>
          <p:nvPr/>
        </p:nvCxnSpPr>
        <p:spPr>
          <a:xfrm>
            <a:off x="1996398" y="2691710"/>
            <a:ext cx="305816" cy="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8EA0302-8923-4C0E-96D0-30BC35589826}"/>
              </a:ext>
            </a:extLst>
          </p:cNvPr>
          <p:cNvSpPr txBox="1"/>
          <p:nvPr/>
        </p:nvSpPr>
        <p:spPr>
          <a:xfrm>
            <a:off x="2445887" y="2847748"/>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Normalization</a:t>
            </a:r>
          </a:p>
        </p:txBody>
      </p:sp>
      <p:sp>
        <p:nvSpPr>
          <p:cNvPr id="28" name="TextBox 27">
            <a:extLst>
              <a:ext uri="{FF2B5EF4-FFF2-40B4-BE49-F238E27FC236}">
                <a16:creationId xmlns:a16="http://schemas.microsoft.com/office/drawing/2014/main" id="{415C7B3A-13C1-43DC-88A1-C24ED608A78A}"/>
              </a:ext>
            </a:extLst>
          </p:cNvPr>
          <p:cNvSpPr txBox="1"/>
          <p:nvPr/>
        </p:nvSpPr>
        <p:spPr>
          <a:xfrm>
            <a:off x="2445887" y="3319457"/>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Transformation</a:t>
            </a:r>
          </a:p>
        </p:txBody>
      </p:sp>
      <p:sp>
        <p:nvSpPr>
          <p:cNvPr id="29" name="TextBox 28">
            <a:extLst>
              <a:ext uri="{FF2B5EF4-FFF2-40B4-BE49-F238E27FC236}">
                <a16:creationId xmlns:a16="http://schemas.microsoft.com/office/drawing/2014/main" id="{72940010-5613-4FE4-A5CB-998F9DBF2447}"/>
              </a:ext>
            </a:extLst>
          </p:cNvPr>
          <p:cNvSpPr txBox="1"/>
          <p:nvPr/>
        </p:nvSpPr>
        <p:spPr>
          <a:xfrm>
            <a:off x="2445887" y="3791165"/>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Validation</a:t>
            </a:r>
          </a:p>
        </p:txBody>
      </p:sp>
      <p:sp>
        <p:nvSpPr>
          <p:cNvPr id="30" name="TextBox 29">
            <a:extLst>
              <a:ext uri="{FF2B5EF4-FFF2-40B4-BE49-F238E27FC236}">
                <a16:creationId xmlns:a16="http://schemas.microsoft.com/office/drawing/2014/main" id="{4A800819-A83B-4817-9665-E07F77616066}"/>
              </a:ext>
            </a:extLst>
          </p:cNvPr>
          <p:cNvSpPr txBox="1"/>
          <p:nvPr/>
        </p:nvSpPr>
        <p:spPr>
          <a:xfrm>
            <a:off x="2436054" y="4262873"/>
            <a:ext cx="1865031"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Featurization</a:t>
            </a:r>
          </a:p>
        </p:txBody>
      </p:sp>
      <p:sp>
        <p:nvSpPr>
          <p:cNvPr id="32" name="TextBox 31">
            <a:extLst>
              <a:ext uri="{FF2B5EF4-FFF2-40B4-BE49-F238E27FC236}">
                <a16:creationId xmlns:a16="http://schemas.microsoft.com/office/drawing/2014/main" id="{BBF1D6A8-B070-4C4C-ACB1-2F09B8872C78}"/>
              </a:ext>
            </a:extLst>
          </p:cNvPr>
          <p:cNvSpPr txBox="1"/>
          <p:nvPr/>
        </p:nvSpPr>
        <p:spPr>
          <a:xfrm>
            <a:off x="5531796" y="2847748"/>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Hyper-parameter tuning</a:t>
            </a:r>
          </a:p>
        </p:txBody>
      </p:sp>
      <p:sp>
        <p:nvSpPr>
          <p:cNvPr id="33" name="TextBox 32">
            <a:extLst>
              <a:ext uri="{FF2B5EF4-FFF2-40B4-BE49-F238E27FC236}">
                <a16:creationId xmlns:a16="http://schemas.microsoft.com/office/drawing/2014/main" id="{EC6A2436-90EA-4801-8539-33C6A69CE770}"/>
              </a:ext>
            </a:extLst>
          </p:cNvPr>
          <p:cNvSpPr txBox="1"/>
          <p:nvPr/>
        </p:nvSpPr>
        <p:spPr>
          <a:xfrm>
            <a:off x="5531796" y="3316886"/>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Automatic model selection</a:t>
            </a:r>
          </a:p>
        </p:txBody>
      </p:sp>
      <p:sp>
        <p:nvSpPr>
          <p:cNvPr id="34" name="TextBox 33">
            <a:extLst>
              <a:ext uri="{FF2B5EF4-FFF2-40B4-BE49-F238E27FC236}">
                <a16:creationId xmlns:a16="http://schemas.microsoft.com/office/drawing/2014/main" id="{22C27DA3-EBE5-4026-9919-0763779E8A95}"/>
              </a:ext>
            </a:extLst>
          </p:cNvPr>
          <p:cNvSpPr txBox="1"/>
          <p:nvPr/>
        </p:nvSpPr>
        <p:spPr>
          <a:xfrm>
            <a:off x="5531796" y="3794463"/>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Model testing</a:t>
            </a:r>
          </a:p>
        </p:txBody>
      </p:sp>
      <p:sp>
        <p:nvSpPr>
          <p:cNvPr id="35" name="TextBox 34">
            <a:extLst>
              <a:ext uri="{FF2B5EF4-FFF2-40B4-BE49-F238E27FC236}">
                <a16:creationId xmlns:a16="http://schemas.microsoft.com/office/drawing/2014/main" id="{6EF95D28-4F70-459D-82C3-7BDB768FE864}"/>
              </a:ext>
            </a:extLst>
          </p:cNvPr>
          <p:cNvSpPr txBox="1"/>
          <p:nvPr/>
        </p:nvSpPr>
        <p:spPr>
          <a:xfrm>
            <a:off x="5526798" y="4270686"/>
            <a:ext cx="2371358"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Model validation</a:t>
            </a:r>
          </a:p>
        </p:txBody>
      </p:sp>
      <p:sp>
        <p:nvSpPr>
          <p:cNvPr id="59" name="TextBox 58">
            <a:extLst>
              <a:ext uri="{FF2B5EF4-FFF2-40B4-BE49-F238E27FC236}">
                <a16:creationId xmlns:a16="http://schemas.microsoft.com/office/drawing/2014/main" id="{9707F7E9-B8B9-45A0-8332-E03AC2C91519}"/>
              </a:ext>
            </a:extLst>
          </p:cNvPr>
          <p:cNvSpPr txBox="1"/>
          <p:nvPr/>
        </p:nvSpPr>
        <p:spPr>
          <a:xfrm>
            <a:off x="9278248" y="2847748"/>
            <a:ext cx="1647593"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Deployment</a:t>
            </a:r>
          </a:p>
        </p:txBody>
      </p:sp>
      <p:sp>
        <p:nvSpPr>
          <p:cNvPr id="60" name="TextBox 59">
            <a:extLst>
              <a:ext uri="{FF2B5EF4-FFF2-40B4-BE49-F238E27FC236}">
                <a16:creationId xmlns:a16="http://schemas.microsoft.com/office/drawing/2014/main" id="{28715C9D-DFEF-44BF-851C-D171BF404B14}"/>
              </a:ext>
            </a:extLst>
          </p:cNvPr>
          <p:cNvSpPr txBox="1"/>
          <p:nvPr/>
        </p:nvSpPr>
        <p:spPr>
          <a:xfrm>
            <a:off x="9278248" y="3243499"/>
            <a:ext cx="1647593" cy="282407"/>
          </a:xfrm>
          <a:prstGeom prst="rect">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dirty="0">
                <a:gradFill>
                  <a:gsLst>
                    <a:gs pos="2917">
                      <a:prstClr val="black"/>
                    </a:gs>
                    <a:gs pos="30000">
                      <a:prstClr val="black"/>
                    </a:gs>
                  </a:gsLst>
                  <a:lin ang="5400000" scaled="0"/>
                </a:gradFill>
                <a:latin typeface="Segoe UI"/>
              </a:rPr>
              <a:t>Batch scoring</a:t>
            </a:r>
          </a:p>
        </p:txBody>
      </p:sp>
      <p:cxnSp>
        <p:nvCxnSpPr>
          <p:cNvPr id="62" name="Connector: Elbow 61">
            <a:extLst>
              <a:ext uri="{FF2B5EF4-FFF2-40B4-BE49-F238E27FC236}">
                <a16:creationId xmlns:a16="http://schemas.microsoft.com/office/drawing/2014/main" id="{58753534-871C-4490-8666-91311E610999}"/>
              </a:ext>
            </a:extLst>
          </p:cNvPr>
          <p:cNvCxnSpPr>
            <a:cxnSpLocks/>
            <a:endCxn id="16" idx="1"/>
          </p:cNvCxnSpPr>
          <p:nvPr/>
        </p:nvCxnSpPr>
        <p:spPr>
          <a:xfrm rot="5400000" flipH="1" flipV="1">
            <a:off x="7822021" y="3686841"/>
            <a:ext cx="1947475" cy="590562"/>
          </a:xfrm>
          <a:prstGeom prst="bentConnector2">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6806B96E-1E13-41BB-8A0E-D26E708FAE25}"/>
              </a:ext>
            </a:extLst>
          </p:cNvPr>
          <p:cNvGrpSpPr/>
          <p:nvPr/>
        </p:nvGrpSpPr>
        <p:grpSpPr>
          <a:xfrm>
            <a:off x="1236692" y="3786658"/>
            <a:ext cx="308746" cy="387120"/>
            <a:chOff x="13906501" y="3886200"/>
            <a:chExt cx="619125" cy="776287"/>
          </a:xfrm>
        </p:grpSpPr>
        <p:sp>
          <p:nvSpPr>
            <p:cNvPr id="36" name="Freeform 17">
              <a:extLst>
                <a:ext uri="{FF2B5EF4-FFF2-40B4-BE49-F238E27FC236}">
                  <a16:creationId xmlns:a16="http://schemas.microsoft.com/office/drawing/2014/main" id="{54EEB72E-45CB-4B7E-915F-D2C3D71145F5}"/>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37" name="Freeform 18">
              <a:extLst>
                <a:ext uri="{FF2B5EF4-FFF2-40B4-BE49-F238E27FC236}">
                  <a16:creationId xmlns:a16="http://schemas.microsoft.com/office/drawing/2014/main" id="{E2ADF062-DD9B-4C7B-9077-693909320E2F}"/>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39" name="Line 19">
              <a:extLst>
                <a:ext uri="{FF2B5EF4-FFF2-40B4-BE49-F238E27FC236}">
                  <a16:creationId xmlns:a16="http://schemas.microsoft.com/office/drawing/2014/main" id="{54D4E6DC-3D45-49CF-9EA7-AC074DCFC85C}"/>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0" name="Freeform 20">
              <a:extLst>
                <a:ext uri="{FF2B5EF4-FFF2-40B4-BE49-F238E27FC236}">
                  <a16:creationId xmlns:a16="http://schemas.microsoft.com/office/drawing/2014/main" id="{61EF19C1-4127-4B46-BC56-83CC96EAC37C}"/>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3" name="Line 21">
              <a:extLst>
                <a:ext uri="{FF2B5EF4-FFF2-40B4-BE49-F238E27FC236}">
                  <a16:creationId xmlns:a16="http://schemas.microsoft.com/office/drawing/2014/main" id="{FC48FE22-306B-45B7-97E5-4B51C2D26AA5}"/>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4" name="Freeform 22">
              <a:extLst>
                <a:ext uri="{FF2B5EF4-FFF2-40B4-BE49-F238E27FC236}">
                  <a16:creationId xmlns:a16="http://schemas.microsoft.com/office/drawing/2014/main" id="{89F25F6F-A2A7-4744-8452-A24E973E1A89}"/>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45" name="Line 23">
              <a:extLst>
                <a:ext uri="{FF2B5EF4-FFF2-40B4-BE49-F238E27FC236}">
                  <a16:creationId xmlns:a16="http://schemas.microsoft.com/office/drawing/2014/main" id="{28662749-AD23-4F3E-A4B4-1FB101FA3E44}"/>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grpSp>
      <p:sp>
        <p:nvSpPr>
          <p:cNvPr id="46" name="TextBox 45">
            <a:extLst>
              <a:ext uri="{FF2B5EF4-FFF2-40B4-BE49-F238E27FC236}">
                <a16:creationId xmlns:a16="http://schemas.microsoft.com/office/drawing/2014/main" id="{E9E3DC0B-7B1F-4D02-8737-FA97D43E6A1A}"/>
              </a:ext>
            </a:extLst>
          </p:cNvPr>
          <p:cNvSpPr txBox="1"/>
          <p:nvPr/>
        </p:nvSpPr>
        <p:spPr>
          <a:xfrm>
            <a:off x="2445887" y="2847748"/>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Normalization</a:t>
            </a:r>
          </a:p>
        </p:txBody>
      </p:sp>
      <p:sp>
        <p:nvSpPr>
          <p:cNvPr id="47" name="TextBox 46">
            <a:extLst>
              <a:ext uri="{FF2B5EF4-FFF2-40B4-BE49-F238E27FC236}">
                <a16:creationId xmlns:a16="http://schemas.microsoft.com/office/drawing/2014/main" id="{9A115751-FA03-48F4-B96F-5DCAF43AECF5}"/>
              </a:ext>
            </a:extLst>
          </p:cNvPr>
          <p:cNvSpPr txBox="1"/>
          <p:nvPr/>
        </p:nvSpPr>
        <p:spPr>
          <a:xfrm>
            <a:off x="2445887" y="3319457"/>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Transformation</a:t>
            </a:r>
          </a:p>
        </p:txBody>
      </p:sp>
      <p:sp>
        <p:nvSpPr>
          <p:cNvPr id="48" name="TextBox 47">
            <a:extLst>
              <a:ext uri="{FF2B5EF4-FFF2-40B4-BE49-F238E27FC236}">
                <a16:creationId xmlns:a16="http://schemas.microsoft.com/office/drawing/2014/main" id="{AC53FC22-2332-47CE-A1AF-EEDBE88C9047}"/>
              </a:ext>
            </a:extLst>
          </p:cNvPr>
          <p:cNvSpPr txBox="1"/>
          <p:nvPr/>
        </p:nvSpPr>
        <p:spPr>
          <a:xfrm>
            <a:off x="2445887" y="3791165"/>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Validation</a:t>
            </a:r>
          </a:p>
        </p:txBody>
      </p:sp>
      <p:sp>
        <p:nvSpPr>
          <p:cNvPr id="49" name="TextBox 48">
            <a:extLst>
              <a:ext uri="{FF2B5EF4-FFF2-40B4-BE49-F238E27FC236}">
                <a16:creationId xmlns:a16="http://schemas.microsoft.com/office/drawing/2014/main" id="{08A37558-E93F-4F65-9F00-917A7C7BCA4C}"/>
              </a:ext>
            </a:extLst>
          </p:cNvPr>
          <p:cNvSpPr txBox="1"/>
          <p:nvPr/>
        </p:nvSpPr>
        <p:spPr>
          <a:xfrm>
            <a:off x="2436054" y="4262873"/>
            <a:ext cx="1865031"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Featurization</a:t>
            </a:r>
          </a:p>
        </p:txBody>
      </p:sp>
      <p:sp>
        <p:nvSpPr>
          <p:cNvPr id="50" name="TextBox 49">
            <a:extLst>
              <a:ext uri="{FF2B5EF4-FFF2-40B4-BE49-F238E27FC236}">
                <a16:creationId xmlns:a16="http://schemas.microsoft.com/office/drawing/2014/main" id="{C17498FF-428B-4955-95E8-DB772464D0B6}"/>
              </a:ext>
            </a:extLst>
          </p:cNvPr>
          <p:cNvSpPr txBox="1"/>
          <p:nvPr/>
        </p:nvSpPr>
        <p:spPr>
          <a:xfrm>
            <a:off x="5531796" y="2847748"/>
            <a:ext cx="2371358"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Hyper-parameter tuning</a:t>
            </a:r>
          </a:p>
        </p:txBody>
      </p:sp>
      <p:sp>
        <p:nvSpPr>
          <p:cNvPr id="51" name="TextBox 50">
            <a:extLst>
              <a:ext uri="{FF2B5EF4-FFF2-40B4-BE49-F238E27FC236}">
                <a16:creationId xmlns:a16="http://schemas.microsoft.com/office/drawing/2014/main" id="{FDFCF7BA-4D37-4681-A414-3531B55ECF00}"/>
              </a:ext>
            </a:extLst>
          </p:cNvPr>
          <p:cNvSpPr txBox="1"/>
          <p:nvPr/>
        </p:nvSpPr>
        <p:spPr>
          <a:xfrm>
            <a:off x="5531796" y="3316886"/>
            <a:ext cx="2371358" cy="282407"/>
          </a:xfrm>
          <a:prstGeom prst="rect">
            <a:avLst/>
          </a:prstGeom>
          <a:solidFill>
            <a:schemeClr val="tx2"/>
          </a:solidFill>
          <a:ln w="12700">
            <a:solidFill>
              <a:schemeClr val="tx2"/>
            </a:solidFill>
          </a:ln>
        </p:spPr>
        <p:txBody>
          <a:bodyPr wrap="square" lIns="0" tIns="45713" rIns="0" bIns="45713" rtlCol="0">
            <a:spAutoFit/>
          </a:bodyPr>
          <a:lstStyle/>
          <a:p>
            <a:pPr algn="ctr" defTabSz="914225">
              <a:lnSpc>
                <a:spcPct val="90000"/>
              </a:lnSpc>
              <a:spcAft>
                <a:spcPts val="600"/>
              </a:spcAft>
              <a:defRPr/>
            </a:pPr>
            <a:r>
              <a:rPr lang="en-US" sz="1372" b="1" dirty="0">
                <a:solidFill>
                  <a:prstClr val="white"/>
                </a:solidFill>
                <a:latin typeface="Segoe UI"/>
              </a:rPr>
              <a:t>Automatic model selection</a:t>
            </a:r>
          </a:p>
        </p:txBody>
      </p:sp>
      <p:sp>
        <p:nvSpPr>
          <p:cNvPr id="52" name="TextBox 51">
            <a:extLst>
              <a:ext uri="{FF2B5EF4-FFF2-40B4-BE49-F238E27FC236}">
                <a16:creationId xmlns:a16="http://schemas.microsoft.com/office/drawing/2014/main" id="{003DFE67-FE21-4E90-92D3-8A5570B26BA9}"/>
              </a:ext>
            </a:extLst>
          </p:cNvPr>
          <p:cNvSpPr txBox="1"/>
          <p:nvPr/>
        </p:nvSpPr>
        <p:spPr>
          <a:xfrm>
            <a:off x="5531796" y="3794463"/>
            <a:ext cx="2371358"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Model testing</a:t>
            </a:r>
          </a:p>
        </p:txBody>
      </p:sp>
      <p:sp>
        <p:nvSpPr>
          <p:cNvPr id="53" name="TextBox 52">
            <a:extLst>
              <a:ext uri="{FF2B5EF4-FFF2-40B4-BE49-F238E27FC236}">
                <a16:creationId xmlns:a16="http://schemas.microsoft.com/office/drawing/2014/main" id="{D22BA542-A42B-4EF3-998F-05E449B15878}"/>
              </a:ext>
            </a:extLst>
          </p:cNvPr>
          <p:cNvSpPr txBox="1"/>
          <p:nvPr/>
        </p:nvSpPr>
        <p:spPr>
          <a:xfrm>
            <a:off x="5526798" y="4270686"/>
            <a:ext cx="2371358"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Model validation</a:t>
            </a:r>
          </a:p>
        </p:txBody>
      </p:sp>
      <p:grpSp>
        <p:nvGrpSpPr>
          <p:cNvPr id="6" name="Group 5">
            <a:extLst>
              <a:ext uri="{FF2B5EF4-FFF2-40B4-BE49-F238E27FC236}">
                <a16:creationId xmlns:a16="http://schemas.microsoft.com/office/drawing/2014/main" id="{EC95F26E-441E-496E-BF53-14097A41EA32}"/>
              </a:ext>
            </a:extLst>
          </p:cNvPr>
          <p:cNvGrpSpPr/>
          <p:nvPr/>
        </p:nvGrpSpPr>
        <p:grpSpPr>
          <a:xfrm>
            <a:off x="820894" y="2985868"/>
            <a:ext cx="1132575" cy="422163"/>
            <a:chOff x="830352" y="3011791"/>
            <a:chExt cx="1162287" cy="433238"/>
          </a:xfrm>
        </p:grpSpPr>
        <p:grpSp>
          <p:nvGrpSpPr>
            <p:cNvPr id="63" name="Group 20">
              <a:extLst>
                <a:ext uri="{FF2B5EF4-FFF2-40B4-BE49-F238E27FC236}">
                  <a16:creationId xmlns:a16="http://schemas.microsoft.com/office/drawing/2014/main" id="{E5B7790D-DAD2-4E2C-B68A-B74310A0A93F}"/>
                </a:ext>
              </a:extLst>
            </p:cNvPr>
            <p:cNvGrpSpPr>
              <a:grpSpLocks noChangeAspect="1"/>
            </p:cNvGrpSpPr>
            <p:nvPr/>
          </p:nvGrpSpPr>
          <p:grpSpPr bwMode="auto">
            <a:xfrm>
              <a:off x="1547943" y="3044269"/>
              <a:ext cx="444696" cy="389267"/>
              <a:chOff x="3764" y="3313"/>
              <a:chExt cx="353" cy="309"/>
            </a:xfrm>
          </p:grpSpPr>
          <p:sp>
            <p:nvSpPr>
              <p:cNvPr id="64" name="Freeform 21">
                <a:extLst>
                  <a:ext uri="{FF2B5EF4-FFF2-40B4-BE49-F238E27FC236}">
                    <a16:creationId xmlns:a16="http://schemas.microsoft.com/office/drawing/2014/main" id="{9BFAABD8-5A4D-4ADB-81AA-9C1C25C1D5C9}"/>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65" name="Freeform 22">
                <a:extLst>
                  <a:ext uri="{FF2B5EF4-FFF2-40B4-BE49-F238E27FC236}">
                    <a16:creationId xmlns:a16="http://schemas.microsoft.com/office/drawing/2014/main" id="{130CFB37-DC23-46C5-9C55-77CA65BA3FBD}"/>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66" name="Freeform 23">
                <a:extLst>
                  <a:ext uri="{FF2B5EF4-FFF2-40B4-BE49-F238E27FC236}">
                    <a16:creationId xmlns:a16="http://schemas.microsoft.com/office/drawing/2014/main" id="{28091DE6-1FE6-4F7A-B42E-66C2E9A3A456}"/>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67" name="Freeform 24">
                <a:extLst>
                  <a:ext uri="{FF2B5EF4-FFF2-40B4-BE49-F238E27FC236}">
                    <a16:creationId xmlns:a16="http://schemas.microsoft.com/office/drawing/2014/main" id="{451A0B98-5DB7-47D8-B865-68A4C575EAA4}"/>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68" name="Freeform 25">
                <a:extLst>
                  <a:ext uri="{FF2B5EF4-FFF2-40B4-BE49-F238E27FC236}">
                    <a16:creationId xmlns:a16="http://schemas.microsoft.com/office/drawing/2014/main" id="{7A7E06B2-0218-41EA-9F9E-FA18E51B0218}"/>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69" name="Freeform 26">
                <a:extLst>
                  <a:ext uri="{FF2B5EF4-FFF2-40B4-BE49-F238E27FC236}">
                    <a16:creationId xmlns:a16="http://schemas.microsoft.com/office/drawing/2014/main" id="{5D2EB3E0-2CA5-4EBC-81A2-CBFA9F832572}"/>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0" name="Freeform 27">
                <a:extLst>
                  <a:ext uri="{FF2B5EF4-FFF2-40B4-BE49-F238E27FC236}">
                    <a16:creationId xmlns:a16="http://schemas.microsoft.com/office/drawing/2014/main" id="{5D17EBDC-DA93-42F9-9D21-64AFCB466BAC}"/>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1" name="Freeform 28">
                <a:extLst>
                  <a:ext uri="{FF2B5EF4-FFF2-40B4-BE49-F238E27FC236}">
                    <a16:creationId xmlns:a16="http://schemas.microsoft.com/office/drawing/2014/main" id="{F6CB76F7-BFC1-43D9-9EAE-1E1E232F090C}"/>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2" name="Freeform 29">
                <a:extLst>
                  <a:ext uri="{FF2B5EF4-FFF2-40B4-BE49-F238E27FC236}">
                    <a16:creationId xmlns:a16="http://schemas.microsoft.com/office/drawing/2014/main" id="{97FC89FB-18D1-4A2A-BAEB-A7965A0AE7CB}"/>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3" name="Freeform 30">
                <a:extLst>
                  <a:ext uri="{FF2B5EF4-FFF2-40B4-BE49-F238E27FC236}">
                    <a16:creationId xmlns:a16="http://schemas.microsoft.com/office/drawing/2014/main" id="{7C1192D0-7EDF-4B8C-A22B-5E7E0B0B61A2}"/>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4" name="Freeform 31">
                <a:extLst>
                  <a:ext uri="{FF2B5EF4-FFF2-40B4-BE49-F238E27FC236}">
                    <a16:creationId xmlns:a16="http://schemas.microsoft.com/office/drawing/2014/main" id="{8DBB1CB2-ABE2-44BD-B5F6-8204BE1A65F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5" name="Freeform 32">
                <a:extLst>
                  <a:ext uri="{FF2B5EF4-FFF2-40B4-BE49-F238E27FC236}">
                    <a16:creationId xmlns:a16="http://schemas.microsoft.com/office/drawing/2014/main" id="{2166AB4F-7C30-4F10-8460-0EB4CD3678A0}"/>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6" name="Freeform 33">
                <a:extLst>
                  <a:ext uri="{FF2B5EF4-FFF2-40B4-BE49-F238E27FC236}">
                    <a16:creationId xmlns:a16="http://schemas.microsoft.com/office/drawing/2014/main" id="{7D5102FD-7457-450C-A815-B91FD7850C86}"/>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7" name="Freeform 34">
                <a:extLst>
                  <a:ext uri="{FF2B5EF4-FFF2-40B4-BE49-F238E27FC236}">
                    <a16:creationId xmlns:a16="http://schemas.microsoft.com/office/drawing/2014/main" id="{A93AEE8B-0261-420B-A882-EA2B6F06098F}"/>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8" name="Freeform 35">
                <a:extLst>
                  <a:ext uri="{FF2B5EF4-FFF2-40B4-BE49-F238E27FC236}">
                    <a16:creationId xmlns:a16="http://schemas.microsoft.com/office/drawing/2014/main" id="{4B783D5F-8CC7-4A76-9898-C9EE02074E6F}"/>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79" name="Freeform 36">
                <a:extLst>
                  <a:ext uri="{FF2B5EF4-FFF2-40B4-BE49-F238E27FC236}">
                    <a16:creationId xmlns:a16="http://schemas.microsoft.com/office/drawing/2014/main" id="{A6220BFF-F8A9-4407-BB0A-5815C0276D0B}"/>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80" name="Freeform 37">
                <a:extLst>
                  <a:ext uri="{FF2B5EF4-FFF2-40B4-BE49-F238E27FC236}">
                    <a16:creationId xmlns:a16="http://schemas.microsoft.com/office/drawing/2014/main" id="{9B6A179F-C91E-4CA2-BF14-9D754153B136}"/>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81" name="Freeform 38">
                <a:extLst>
                  <a:ext uri="{FF2B5EF4-FFF2-40B4-BE49-F238E27FC236}">
                    <a16:creationId xmlns:a16="http://schemas.microsoft.com/office/drawing/2014/main" id="{E7841F4B-F694-4B69-90CD-49F6C182113C}"/>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rgbClr val="51515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grpSp>
        <p:sp>
          <p:nvSpPr>
            <p:cNvPr id="82" name="TextBox 81">
              <a:extLst>
                <a:ext uri="{FF2B5EF4-FFF2-40B4-BE49-F238E27FC236}">
                  <a16:creationId xmlns:a16="http://schemas.microsoft.com/office/drawing/2014/main" id="{AE8E2537-CF14-47A8-BCB9-80972AD364DB}"/>
                </a:ext>
              </a:extLst>
            </p:cNvPr>
            <p:cNvSpPr txBox="1"/>
            <p:nvPr/>
          </p:nvSpPr>
          <p:spPr>
            <a:xfrm>
              <a:off x="830352" y="3011791"/>
              <a:ext cx="579349" cy="433238"/>
            </a:xfrm>
            <a:prstGeom prst="rect">
              <a:avLst/>
            </a:prstGeom>
            <a:noFill/>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Semibold"/>
                </a:rPr>
                <a:t>New data</a:t>
              </a:r>
            </a:p>
          </p:txBody>
        </p:sp>
      </p:grpSp>
      <p:cxnSp>
        <p:nvCxnSpPr>
          <p:cNvPr id="22" name="Connector: Elbow 21">
            <a:extLst>
              <a:ext uri="{FF2B5EF4-FFF2-40B4-BE49-F238E27FC236}">
                <a16:creationId xmlns:a16="http://schemas.microsoft.com/office/drawing/2014/main" id="{A1327BED-AB40-4377-A906-F6DCE9D4691C}"/>
              </a:ext>
            </a:extLst>
          </p:cNvPr>
          <p:cNvCxnSpPr>
            <a:cxnSpLocks/>
          </p:cNvCxnSpPr>
          <p:nvPr/>
        </p:nvCxnSpPr>
        <p:spPr>
          <a:xfrm>
            <a:off x="4749880" y="3243499"/>
            <a:ext cx="3761529" cy="1712361"/>
          </a:xfrm>
          <a:prstGeom prst="bentConnector3">
            <a:avLst>
              <a:gd name="adj1" fmla="val 7568"/>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1EC1DFA-E5EA-4872-9370-AEAF8C21B7BC}"/>
              </a:ext>
            </a:extLst>
          </p:cNvPr>
          <p:cNvCxnSpPr>
            <a:stCxn id="46" idx="3"/>
            <a:endCxn id="47" idx="3"/>
          </p:cNvCxnSpPr>
          <p:nvPr/>
        </p:nvCxnSpPr>
        <p:spPr>
          <a:xfrm>
            <a:off x="4310918" y="2988953"/>
            <a:ext cx="12450" cy="471708"/>
          </a:xfrm>
          <a:prstGeom prst="bentConnector3">
            <a:avLst>
              <a:gd name="adj1" fmla="val 346829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C354E11-E157-4606-BAC3-03DD4BC62903}"/>
              </a:ext>
            </a:extLst>
          </p:cNvPr>
          <p:cNvSpPr txBox="1"/>
          <p:nvPr/>
        </p:nvSpPr>
        <p:spPr>
          <a:xfrm>
            <a:off x="9277878" y="2848348"/>
            <a:ext cx="1647593"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Deployment</a:t>
            </a:r>
          </a:p>
        </p:txBody>
      </p:sp>
      <p:sp>
        <p:nvSpPr>
          <p:cNvPr id="86" name="TextBox 85">
            <a:extLst>
              <a:ext uri="{FF2B5EF4-FFF2-40B4-BE49-F238E27FC236}">
                <a16:creationId xmlns:a16="http://schemas.microsoft.com/office/drawing/2014/main" id="{C09B5F16-74BC-4D6E-8FBC-86F508E31857}"/>
              </a:ext>
            </a:extLst>
          </p:cNvPr>
          <p:cNvSpPr txBox="1"/>
          <p:nvPr/>
        </p:nvSpPr>
        <p:spPr>
          <a:xfrm>
            <a:off x="9277878" y="3244099"/>
            <a:ext cx="1647593" cy="282407"/>
          </a:xfrm>
          <a:prstGeom prst="rect">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372" b="1" dirty="0">
                <a:solidFill>
                  <a:prstClr val="white"/>
                </a:solidFill>
                <a:latin typeface="Segoe UI"/>
              </a:rPr>
              <a:t>Batch scoring</a:t>
            </a:r>
          </a:p>
        </p:txBody>
      </p:sp>
    </p:spTree>
    <p:extLst>
      <p:ext uri="{BB962C8B-B14F-4D97-AF65-F5344CB8AC3E}">
        <p14:creationId xmlns:p14="http://schemas.microsoft.com/office/powerpoint/2010/main" val="3966723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down)">
                                      <p:cBhvr>
                                        <p:cTn id="30" dur="500"/>
                                        <p:tgtEl>
                                          <p:spTgt spid="62"/>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85" grpId="0" animBg="1"/>
      <p:bldP spid="8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F5176-2E1F-4B4B-8BBB-F52A55B28A87}"/>
              </a:ext>
            </a:extLst>
          </p:cNvPr>
          <p:cNvSpPr>
            <a:spLocks noGrp="1"/>
          </p:cNvSpPr>
          <p:nvPr>
            <p:ph type="title"/>
          </p:nvPr>
        </p:nvSpPr>
        <p:spPr/>
        <p:txBody>
          <a:bodyPr/>
          <a:lstStyle/>
          <a:p>
            <a:r>
              <a:rPr lang="en-US" dirty="0"/>
              <a:t>Advantages of Azure ML Pipelines</a:t>
            </a:r>
          </a:p>
        </p:txBody>
      </p:sp>
      <p:grpSp>
        <p:nvGrpSpPr>
          <p:cNvPr id="46" name="Group 45">
            <a:extLst>
              <a:ext uri="{FF2B5EF4-FFF2-40B4-BE49-F238E27FC236}">
                <a16:creationId xmlns:a16="http://schemas.microsoft.com/office/drawing/2014/main" id="{E978EDBD-77D4-4978-9C23-374E6E4450EE}"/>
              </a:ext>
            </a:extLst>
          </p:cNvPr>
          <p:cNvGrpSpPr/>
          <p:nvPr/>
        </p:nvGrpSpPr>
        <p:grpSpPr>
          <a:xfrm>
            <a:off x="850825" y="2083093"/>
            <a:ext cx="4822888" cy="1146560"/>
            <a:chOff x="1893798" y="1475465"/>
            <a:chExt cx="4919597" cy="1169551"/>
          </a:xfrm>
        </p:grpSpPr>
        <p:sp>
          <p:nvSpPr>
            <p:cNvPr id="36" name="Freeform: Shape 280">
              <a:extLst>
                <a:ext uri="{FF2B5EF4-FFF2-40B4-BE49-F238E27FC236}">
                  <a16:creationId xmlns:a16="http://schemas.microsoft.com/office/drawing/2014/main" id="{E1FB04E7-A697-4D74-BC6A-8D0CECAA6D19}"/>
                </a:ext>
              </a:extLst>
            </p:cNvPr>
            <p:cNvSpPr/>
            <p:nvPr/>
          </p:nvSpPr>
          <p:spPr bwMode="auto">
            <a:xfrm>
              <a:off x="1893798" y="1695121"/>
              <a:ext cx="672218" cy="672218"/>
            </a:xfrm>
            <a:custGeom>
              <a:avLst/>
              <a:gdLst>
                <a:gd name="connsiteX0" fmla="*/ 457200 w 914400"/>
                <a:gd name="connsiteY0" fmla="*/ 0 h 914400"/>
                <a:gd name="connsiteX1" fmla="*/ 914400 w 914400"/>
                <a:gd name="connsiteY1" fmla="*/ 457200 h 914400"/>
                <a:gd name="connsiteX2" fmla="*/ 457200 w 914400"/>
                <a:gd name="connsiteY2" fmla="*/ 914400 h 914400"/>
                <a:gd name="connsiteX3" fmla="*/ 0 w 914400"/>
                <a:gd name="connsiteY3" fmla="*/ 457200 h 914400"/>
                <a:gd name="connsiteX4" fmla="*/ 457200 w 914400"/>
                <a:gd name="connsiteY4" fmla="*/ 0 h 914400"/>
                <a:gd name="connsiteX5" fmla="*/ 325025 w 914400"/>
                <a:gd name="connsiteY5" fmla="*/ 247606 h 914400"/>
                <a:gd name="connsiteX6" fmla="*/ 325025 w 914400"/>
                <a:gd name="connsiteY6" fmla="*/ 666796 h 914400"/>
                <a:gd name="connsiteX7" fmla="*/ 686395 w 914400"/>
                <a:gd name="connsiteY7" fmla="*/ 457201 h 914400"/>
                <a:gd name="connsiteX8" fmla="*/ 325025 w 914400"/>
                <a:gd name="connsiteY8" fmla="*/ 247606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moveTo>
                    <a:pt x="325025" y="247606"/>
                  </a:moveTo>
                  <a:lnTo>
                    <a:pt x="325025" y="666796"/>
                  </a:lnTo>
                  <a:lnTo>
                    <a:pt x="686395" y="457201"/>
                  </a:lnTo>
                  <a:lnTo>
                    <a:pt x="325025" y="247606"/>
                  </a:lnTo>
                  <a:close/>
                </a:path>
              </a:pathLst>
            </a:custGeom>
            <a:noFill/>
            <a:ln w="12700" cap="rnd">
              <a:solidFill>
                <a:schemeClr val="tx2"/>
              </a:solidFill>
              <a:miter lim="800000"/>
              <a:headEnd/>
              <a:tailEn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defTabSz="896386">
                <a:defRPr/>
              </a:pPr>
              <a:endParaRPr lang="en-US" sz="1765">
                <a:solidFill>
                  <a:prstClr val="black"/>
                </a:solidFill>
                <a:latin typeface="Arial" charset="0"/>
                <a:ea typeface="Arial" charset="0"/>
                <a:cs typeface="Arial" charset="0"/>
              </a:endParaRPr>
            </a:p>
          </p:txBody>
        </p:sp>
        <p:sp>
          <p:nvSpPr>
            <p:cNvPr id="39" name="Rectangle 38">
              <a:extLst>
                <a:ext uri="{FF2B5EF4-FFF2-40B4-BE49-F238E27FC236}">
                  <a16:creationId xmlns:a16="http://schemas.microsoft.com/office/drawing/2014/main" id="{1E587E7B-A9EA-4CB8-8EF4-964E8192449D}"/>
                </a:ext>
              </a:extLst>
            </p:cNvPr>
            <p:cNvSpPr/>
            <p:nvPr/>
          </p:nvSpPr>
          <p:spPr>
            <a:xfrm>
              <a:off x="2807821" y="1475465"/>
              <a:ext cx="4005574" cy="1169551"/>
            </a:xfrm>
            <a:prstGeom prst="rect">
              <a:avLst/>
            </a:prstGeom>
          </p:spPr>
          <p:txBody>
            <a:bodyPr wrap="square">
              <a:spAutoFit/>
            </a:bodyPr>
            <a:lstStyle/>
            <a:p>
              <a:pPr defTabSz="914367" fontAlgn="t">
                <a:defRPr/>
              </a:pPr>
              <a:r>
                <a:rPr lang="en-US" sz="2157" b="1" kern="0" dirty="0">
                  <a:solidFill>
                    <a:srgbClr val="0078D4"/>
                  </a:solidFill>
                  <a:latin typeface="Segoe UI Semibold" panose="020B0702040204020203" pitchFamily="34" charset="0"/>
                </a:rPr>
                <a:t>Unattended runs </a:t>
              </a:r>
            </a:p>
            <a:p>
              <a:pPr defTabSz="914367" fontAlgn="t">
                <a:defRPr/>
              </a:pPr>
              <a:r>
                <a:rPr lang="en-US" sz="1568" dirty="0">
                  <a:gradFill>
                    <a:gsLst>
                      <a:gs pos="0">
                        <a:srgbClr val="3C3C41">
                          <a:lumMod val="50000"/>
                        </a:srgbClr>
                      </a:gs>
                      <a:gs pos="100000">
                        <a:srgbClr val="3C3C41">
                          <a:lumMod val="50000"/>
                        </a:srgbClr>
                      </a:gs>
                    </a:gsLst>
                    <a:lin ang="5400000" scaled="1"/>
                  </a:gradFill>
                  <a:latin typeface="Segoe UI"/>
                  <a:cs typeface="Segoe UI Light" panose="020B0502040204020203" pitchFamily="34" charset="0"/>
                </a:rPr>
                <a:t>Schedule a few steps to run in parallel or in sequence to focus on other tasks while your pipeline runs </a:t>
              </a:r>
            </a:p>
          </p:txBody>
        </p:sp>
      </p:grpSp>
      <p:grpSp>
        <p:nvGrpSpPr>
          <p:cNvPr id="47" name="Group 46">
            <a:extLst>
              <a:ext uri="{FF2B5EF4-FFF2-40B4-BE49-F238E27FC236}">
                <a16:creationId xmlns:a16="http://schemas.microsoft.com/office/drawing/2014/main" id="{C79AA9F3-92CE-4A20-9FD5-EBAA06BA7124}"/>
              </a:ext>
            </a:extLst>
          </p:cNvPr>
          <p:cNvGrpSpPr/>
          <p:nvPr/>
        </p:nvGrpSpPr>
        <p:grpSpPr>
          <a:xfrm>
            <a:off x="6329986" y="4071452"/>
            <a:ext cx="4809734" cy="1146560"/>
            <a:chOff x="1907217" y="2740661"/>
            <a:chExt cx="4906179" cy="1169551"/>
          </a:xfrm>
        </p:grpSpPr>
        <p:grpSp>
          <p:nvGrpSpPr>
            <p:cNvPr id="19" name="Group 18">
              <a:extLst>
                <a:ext uri="{FF2B5EF4-FFF2-40B4-BE49-F238E27FC236}">
                  <a16:creationId xmlns:a16="http://schemas.microsoft.com/office/drawing/2014/main" id="{BEEBC034-D5A8-4102-9856-62E68B6BA5F3}"/>
                </a:ext>
              </a:extLst>
            </p:cNvPr>
            <p:cNvGrpSpPr/>
            <p:nvPr/>
          </p:nvGrpSpPr>
          <p:grpSpPr>
            <a:xfrm>
              <a:off x="1907217" y="2885953"/>
              <a:ext cx="624469" cy="780588"/>
              <a:chOff x="-89366" y="1973262"/>
              <a:chExt cx="986802" cy="1233504"/>
            </a:xfrm>
          </p:grpSpPr>
          <p:sp>
            <p:nvSpPr>
              <p:cNvPr id="20" name="Freeform 5">
                <a:extLst>
                  <a:ext uri="{FF2B5EF4-FFF2-40B4-BE49-F238E27FC236}">
                    <a16:creationId xmlns:a16="http://schemas.microsoft.com/office/drawing/2014/main" id="{3339D7DB-D455-491D-8223-DD59FE4A8BBA}"/>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prstClr val="black"/>
                  </a:solidFill>
                  <a:latin typeface="Segoe UI"/>
                </a:endParaRPr>
              </a:p>
            </p:txBody>
          </p:sp>
          <p:sp>
            <p:nvSpPr>
              <p:cNvPr id="21" name="Freeform 6">
                <a:extLst>
                  <a:ext uri="{FF2B5EF4-FFF2-40B4-BE49-F238E27FC236}">
                    <a16:creationId xmlns:a16="http://schemas.microsoft.com/office/drawing/2014/main" id="{B6EE3DB0-7AE5-4193-AB43-B953765F4DAF}"/>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prstClr val="black"/>
                  </a:solidFill>
                  <a:latin typeface="Segoe UI"/>
                </a:endParaRPr>
              </a:p>
            </p:txBody>
          </p:sp>
          <p:sp>
            <p:nvSpPr>
              <p:cNvPr id="22" name="Freeform 7">
                <a:extLst>
                  <a:ext uri="{FF2B5EF4-FFF2-40B4-BE49-F238E27FC236}">
                    <a16:creationId xmlns:a16="http://schemas.microsoft.com/office/drawing/2014/main" id="{97A59B77-6C36-429D-8719-A26163D0F460}"/>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prstClr val="black"/>
                  </a:solidFill>
                  <a:latin typeface="Segoe UI"/>
                </a:endParaRPr>
              </a:p>
            </p:txBody>
          </p:sp>
          <p:sp>
            <p:nvSpPr>
              <p:cNvPr id="23" name="Freeform 8">
                <a:extLst>
                  <a:ext uri="{FF2B5EF4-FFF2-40B4-BE49-F238E27FC236}">
                    <a16:creationId xmlns:a16="http://schemas.microsoft.com/office/drawing/2014/main" id="{E6672A82-3502-4532-99B7-0F33DBB08862}"/>
                  </a:ext>
                </a:extLst>
              </p:cNvPr>
              <p:cNvSpPr>
                <a:spLocks/>
              </p:cNvSpPr>
              <p:nvPr/>
            </p:nvSpPr>
            <p:spPr bwMode="auto">
              <a:xfrm>
                <a:off x="332211" y="1973262"/>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prstClr val="black"/>
                  </a:solidFill>
                  <a:latin typeface="Segoe UI"/>
                </a:endParaRPr>
              </a:p>
            </p:txBody>
          </p:sp>
          <p:sp>
            <p:nvSpPr>
              <p:cNvPr id="24" name="Oval 10">
                <a:extLst>
                  <a:ext uri="{FF2B5EF4-FFF2-40B4-BE49-F238E27FC236}">
                    <a16:creationId xmlns:a16="http://schemas.microsoft.com/office/drawing/2014/main" id="{4DF492C1-8F75-4767-8C26-1051A8F29769}"/>
                  </a:ext>
                </a:extLst>
              </p:cNvPr>
              <p:cNvSpPr>
                <a:spLocks noChangeArrowheads="1"/>
              </p:cNvSpPr>
              <p:nvPr/>
            </p:nvSpPr>
            <p:spPr bwMode="auto">
              <a:xfrm>
                <a:off x="-72112" y="2783587"/>
                <a:ext cx="235676" cy="233113"/>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prstClr val="black"/>
                  </a:solidFill>
                  <a:latin typeface="Segoe UI"/>
                </a:endParaRPr>
              </a:p>
            </p:txBody>
          </p:sp>
          <p:sp>
            <p:nvSpPr>
              <p:cNvPr id="25" name="Rectangle 24">
                <a:extLst>
                  <a:ext uri="{FF2B5EF4-FFF2-40B4-BE49-F238E27FC236}">
                    <a16:creationId xmlns:a16="http://schemas.microsoft.com/office/drawing/2014/main" id="{CD6BA044-ED06-48A8-BB36-9343B294FA74}"/>
                  </a:ext>
                </a:extLst>
              </p:cNvPr>
              <p:cNvSpPr/>
              <p:nvPr/>
            </p:nvSpPr>
            <p:spPr bwMode="auto">
              <a:xfrm>
                <a:off x="609219" y="2200614"/>
                <a:ext cx="202980" cy="202980"/>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err="1">
                  <a:solidFill>
                    <a:prstClr val="black"/>
                  </a:solidFill>
                  <a:latin typeface="Segoe UI"/>
                </a:endParaRPr>
              </a:p>
            </p:txBody>
          </p:sp>
        </p:grpSp>
        <p:sp>
          <p:nvSpPr>
            <p:cNvPr id="40" name="Rectangle 39">
              <a:extLst>
                <a:ext uri="{FF2B5EF4-FFF2-40B4-BE49-F238E27FC236}">
                  <a16:creationId xmlns:a16="http://schemas.microsoft.com/office/drawing/2014/main" id="{A0F4E7D1-DCBE-4929-B10C-A499E55D0F36}"/>
                </a:ext>
              </a:extLst>
            </p:cNvPr>
            <p:cNvSpPr/>
            <p:nvPr/>
          </p:nvSpPr>
          <p:spPr>
            <a:xfrm>
              <a:off x="2807822" y="2740661"/>
              <a:ext cx="4005574" cy="1169551"/>
            </a:xfrm>
            <a:prstGeom prst="rect">
              <a:avLst/>
            </a:prstGeom>
          </p:spPr>
          <p:txBody>
            <a:bodyPr wrap="square">
              <a:spAutoFit/>
            </a:bodyPr>
            <a:lstStyle/>
            <a:p>
              <a:pPr defTabSz="914367" fontAlgn="t">
                <a:defRPr/>
              </a:pPr>
              <a:r>
                <a:rPr lang="en-US" sz="2157" b="1" kern="0" dirty="0">
                  <a:solidFill>
                    <a:srgbClr val="0078D4"/>
                  </a:solidFill>
                  <a:latin typeface="Segoe UI Semibold" panose="020B0702040204020203" pitchFamily="34" charset="0"/>
                </a:rPr>
                <a:t>Mixed and diverse compute </a:t>
              </a:r>
            </a:p>
            <a:p>
              <a:pPr defTabSz="914367" fontAlgn="t">
                <a:defRPr/>
              </a:pPr>
              <a:r>
                <a:rPr lang="en-US" sz="1568" dirty="0">
                  <a:gradFill>
                    <a:gsLst>
                      <a:gs pos="0">
                        <a:srgbClr val="3C3C41">
                          <a:lumMod val="50000"/>
                        </a:srgbClr>
                      </a:gs>
                      <a:gs pos="100000">
                        <a:srgbClr val="3C3C41">
                          <a:lumMod val="50000"/>
                        </a:srgbClr>
                      </a:gs>
                    </a:gsLst>
                    <a:lin ang="5400000" scaled="1"/>
                  </a:gradFill>
                  <a:latin typeface="Segoe UI"/>
                  <a:cs typeface="Segoe UI Light" panose="020B0502040204020203" pitchFamily="34" charset="0"/>
                </a:rPr>
                <a:t>Use multiple pipelines that are reliably coordinated across heterogeneous and scalable computes and storages</a:t>
              </a:r>
            </a:p>
          </p:txBody>
        </p:sp>
      </p:grpSp>
      <p:grpSp>
        <p:nvGrpSpPr>
          <p:cNvPr id="50" name="Group 49">
            <a:extLst>
              <a:ext uri="{FF2B5EF4-FFF2-40B4-BE49-F238E27FC236}">
                <a16:creationId xmlns:a16="http://schemas.microsoft.com/office/drawing/2014/main" id="{C436281E-6C8E-43B9-B39B-B199635818FA}"/>
              </a:ext>
            </a:extLst>
          </p:cNvPr>
          <p:cNvGrpSpPr/>
          <p:nvPr/>
        </p:nvGrpSpPr>
        <p:grpSpPr>
          <a:xfrm>
            <a:off x="878708" y="4071451"/>
            <a:ext cx="4771694" cy="1146560"/>
            <a:chOff x="1946021" y="5209499"/>
            <a:chExt cx="4867376" cy="1169551"/>
          </a:xfrm>
        </p:grpSpPr>
        <p:sp>
          <p:nvSpPr>
            <p:cNvPr id="41" name="Rectangle 40">
              <a:extLst>
                <a:ext uri="{FF2B5EF4-FFF2-40B4-BE49-F238E27FC236}">
                  <a16:creationId xmlns:a16="http://schemas.microsoft.com/office/drawing/2014/main" id="{1C70B7A8-B00F-4630-BEF0-D1F5A8F9AD25}"/>
                </a:ext>
              </a:extLst>
            </p:cNvPr>
            <p:cNvSpPr/>
            <p:nvPr/>
          </p:nvSpPr>
          <p:spPr>
            <a:xfrm>
              <a:off x="2807823" y="5209499"/>
              <a:ext cx="4005574" cy="1169551"/>
            </a:xfrm>
            <a:prstGeom prst="rect">
              <a:avLst/>
            </a:prstGeom>
          </p:spPr>
          <p:txBody>
            <a:bodyPr wrap="square">
              <a:spAutoFit/>
            </a:bodyPr>
            <a:lstStyle/>
            <a:p>
              <a:pPr defTabSz="914367" fontAlgn="t">
                <a:defRPr/>
              </a:pPr>
              <a:r>
                <a:rPr lang="en-US" sz="2157" b="1" kern="0" dirty="0">
                  <a:solidFill>
                    <a:srgbClr val="0078D4"/>
                  </a:solidFill>
                  <a:latin typeface="Segoe UI Semibold" panose="020B0702040204020203" pitchFamily="34" charset="0"/>
                </a:rPr>
                <a:t>Reusability</a:t>
              </a:r>
              <a:r>
                <a:rPr lang="en-US" sz="2157" b="1" dirty="0">
                  <a:solidFill>
                    <a:srgbClr val="0078D4"/>
                  </a:solidFill>
                  <a:latin typeface="Segoe UI"/>
                </a:rPr>
                <a:t> </a:t>
              </a:r>
            </a:p>
            <a:p>
              <a:pPr defTabSz="914367" fontAlgn="t">
                <a:defRPr/>
              </a:pPr>
              <a:r>
                <a:rPr lang="en-US" sz="1568" dirty="0">
                  <a:gradFill>
                    <a:gsLst>
                      <a:gs pos="0">
                        <a:srgbClr val="3C3C41">
                          <a:lumMod val="50000"/>
                        </a:srgbClr>
                      </a:gs>
                      <a:gs pos="100000">
                        <a:srgbClr val="3C3C41">
                          <a:lumMod val="50000"/>
                        </a:srgbClr>
                      </a:gs>
                    </a:gsLst>
                    <a:lin ang="5400000" scaled="1"/>
                  </a:gradFill>
                  <a:latin typeface="Segoe UI"/>
                  <a:cs typeface="Segoe UI Light" panose="020B0502040204020203" pitchFamily="34" charset="0"/>
                </a:rPr>
                <a:t>Create templates of pipelines for specific scenarios such as retraining and batch scoring</a:t>
              </a:r>
            </a:p>
          </p:txBody>
        </p:sp>
        <p:grpSp>
          <p:nvGrpSpPr>
            <p:cNvPr id="18" name="Group 17">
              <a:extLst>
                <a:ext uri="{FF2B5EF4-FFF2-40B4-BE49-F238E27FC236}">
                  <a16:creationId xmlns:a16="http://schemas.microsoft.com/office/drawing/2014/main" id="{75D5CA95-19BD-4623-AA4F-824CC0740BE1}"/>
                </a:ext>
              </a:extLst>
            </p:cNvPr>
            <p:cNvGrpSpPr/>
            <p:nvPr/>
          </p:nvGrpSpPr>
          <p:grpSpPr>
            <a:xfrm rot="16200000">
              <a:off x="1822087" y="5545179"/>
              <a:ext cx="833533" cy="585666"/>
              <a:chOff x="-417709" y="3808599"/>
              <a:chExt cx="527740" cy="293226"/>
            </a:xfrm>
          </p:grpSpPr>
          <p:grpSp>
            <p:nvGrpSpPr>
              <p:cNvPr id="7" name="Group 6">
                <a:extLst>
                  <a:ext uri="{FF2B5EF4-FFF2-40B4-BE49-F238E27FC236}">
                    <a16:creationId xmlns:a16="http://schemas.microsoft.com/office/drawing/2014/main" id="{54DE57B8-4AB0-43F9-8F10-42FB0D12043B}"/>
                  </a:ext>
                </a:extLst>
              </p:cNvPr>
              <p:cNvGrpSpPr/>
              <p:nvPr/>
            </p:nvGrpSpPr>
            <p:grpSpPr>
              <a:xfrm>
                <a:off x="-417709" y="3808599"/>
                <a:ext cx="527740" cy="293226"/>
                <a:chOff x="3863969" y="5013705"/>
                <a:chExt cx="909508" cy="505347"/>
              </a:xfrm>
            </p:grpSpPr>
            <p:sp>
              <p:nvSpPr>
                <p:cNvPr id="8" name="Cylinder 828">
                  <a:extLst>
                    <a:ext uri="{FF2B5EF4-FFF2-40B4-BE49-F238E27FC236}">
                      <a16:creationId xmlns:a16="http://schemas.microsoft.com/office/drawing/2014/main" id="{CF489240-4921-477F-A931-59893832E5A4}"/>
                    </a:ext>
                  </a:extLst>
                </p:cNvPr>
                <p:cNvSpPr/>
                <p:nvPr/>
              </p:nvSpPr>
              <p:spPr bwMode="auto">
                <a:xfrm rot="5400000">
                  <a:off x="3732837" y="5144837"/>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765" dirty="0">
                    <a:solidFill>
                      <a:srgbClr val="0078D4"/>
                    </a:solidFill>
                    <a:latin typeface="Segoe UI Semibold"/>
                    <a:ea typeface="Segoe UI" pitchFamily="34" charset="0"/>
                    <a:cs typeface="Segoe UI" pitchFamily="34" charset="0"/>
                  </a:endParaRPr>
                </a:p>
              </p:txBody>
            </p:sp>
            <p:sp>
              <p:nvSpPr>
                <p:cNvPr id="9" name="Cylinder 828">
                  <a:extLst>
                    <a:ext uri="{FF2B5EF4-FFF2-40B4-BE49-F238E27FC236}">
                      <a16:creationId xmlns:a16="http://schemas.microsoft.com/office/drawing/2014/main" id="{02C94CB0-5FA0-4847-8901-EB80B3199DEE}"/>
                    </a:ext>
                  </a:extLst>
                </p:cNvPr>
                <p:cNvSpPr/>
                <p:nvPr/>
              </p:nvSpPr>
              <p:spPr bwMode="auto">
                <a:xfrm rot="5400000">
                  <a:off x="4110202" y="4958597"/>
                  <a:ext cx="430050" cy="615564"/>
                </a:xfrm>
                <a:prstGeom prst="can">
                  <a:avLst>
                    <a:gd name="adj" fmla="val 17907"/>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765" dirty="0">
                    <a:solidFill>
                      <a:srgbClr val="0078D4"/>
                    </a:solidFill>
                    <a:latin typeface="Segoe UI Semibold"/>
                    <a:ea typeface="Segoe UI" pitchFamily="34" charset="0"/>
                    <a:cs typeface="Segoe UI" pitchFamily="34" charset="0"/>
                  </a:endParaRPr>
                </a:p>
              </p:txBody>
            </p:sp>
            <p:sp>
              <p:nvSpPr>
                <p:cNvPr id="10" name="Cylinder 828">
                  <a:extLst>
                    <a:ext uri="{FF2B5EF4-FFF2-40B4-BE49-F238E27FC236}">
                      <a16:creationId xmlns:a16="http://schemas.microsoft.com/office/drawing/2014/main" id="{5128058D-1BD6-4EE0-B091-25BAC8DCFC61}"/>
                    </a:ext>
                  </a:extLst>
                </p:cNvPr>
                <p:cNvSpPr/>
                <p:nvPr/>
              </p:nvSpPr>
              <p:spPr bwMode="auto">
                <a:xfrm rot="5400000">
                  <a:off x="4399264" y="5144838"/>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765" dirty="0">
                    <a:solidFill>
                      <a:srgbClr val="0078D4"/>
                    </a:solidFill>
                    <a:latin typeface="Segoe UI Semibold"/>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170F0453-9524-4B71-A98E-4B8E7EBDC12F}"/>
                  </a:ext>
                </a:extLst>
              </p:cNvPr>
              <p:cNvGrpSpPr/>
              <p:nvPr/>
            </p:nvGrpSpPr>
            <p:grpSpPr>
              <a:xfrm rot="4437991">
                <a:off x="-269838" y="3872538"/>
                <a:ext cx="163551" cy="164524"/>
                <a:chOff x="6314557" y="2623479"/>
                <a:chExt cx="561341" cy="564678"/>
              </a:xfrm>
            </p:grpSpPr>
            <p:sp>
              <p:nvSpPr>
                <p:cNvPr id="12" name="Freeform 10">
                  <a:extLst>
                    <a:ext uri="{FF2B5EF4-FFF2-40B4-BE49-F238E27FC236}">
                      <a16:creationId xmlns:a16="http://schemas.microsoft.com/office/drawing/2014/main" id="{1E8760D4-C564-44D0-989E-31C5FA37BAD3}"/>
                    </a:ext>
                  </a:extLst>
                </p:cNvPr>
                <p:cNvSpPr>
                  <a:spLocks/>
                </p:cNvSpPr>
                <p:nvPr/>
              </p:nvSpPr>
              <p:spPr bwMode="auto">
                <a:xfrm>
                  <a:off x="6333030" y="3026678"/>
                  <a:ext cx="87988" cy="85760"/>
                </a:xfrm>
                <a:custGeom>
                  <a:avLst/>
                  <a:gdLst>
                    <a:gd name="T0" fmla="*/ 0 w 79"/>
                    <a:gd name="T1" fmla="*/ 77 h 77"/>
                    <a:gd name="T2" fmla="*/ 8 w 79"/>
                    <a:gd name="T3" fmla="*/ 0 h 77"/>
                    <a:gd name="T4" fmla="*/ 79 w 79"/>
                    <a:gd name="T5" fmla="*/ 24 h 77"/>
                  </a:gdLst>
                  <a:ahLst/>
                  <a:cxnLst>
                    <a:cxn ang="0">
                      <a:pos x="T0" y="T1"/>
                    </a:cxn>
                    <a:cxn ang="0">
                      <a:pos x="T2" y="T3"/>
                    </a:cxn>
                    <a:cxn ang="0">
                      <a:pos x="T4" y="T5"/>
                    </a:cxn>
                  </a:cxnLst>
                  <a:rect l="0" t="0" r="r" b="b"/>
                  <a:pathLst>
                    <a:path w="79" h="77">
                      <a:moveTo>
                        <a:pt x="0" y="77"/>
                      </a:moveTo>
                      <a:lnTo>
                        <a:pt x="8" y="0"/>
                      </a:lnTo>
                      <a:lnTo>
                        <a:pt x="79" y="24"/>
                      </a:ln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133">
                    <a:defRPr/>
                  </a:pPr>
                  <a:endParaRPr lang="en-US" sz="1765">
                    <a:solidFill>
                      <a:srgbClr val="2F2F2F"/>
                    </a:solidFill>
                    <a:latin typeface="Segoe UI"/>
                  </a:endParaRPr>
                </a:p>
              </p:txBody>
            </p:sp>
            <p:sp>
              <p:nvSpPr>
                <p:cNvPr id="13" name="Freeform 11">
                  <a:extLst>
                    <a:ext uri="{FF2B5EF4-FFF2-40B4-BE49-F238E27FC236}">
                      <a16:creationId xmlns:a16="http://schemas.microsoft.com/office/drawing/2014/main" id="{17DC0AB1-81BE-4B06-ACB0-E242003B37ED}"/>
                    </a:ext>
                  </a:extLst>
                </p:cNvPr>
                <p:cNvSpPr>
                  <a:spLocks/>
                </p:cNvSpPr>
                <p:nvPr/>
              </p:nvSpPr>
              <p:spPr bwMode="auto">
                <a:xfrm>
                  <a:off x="6314557" y="2623479"/>
                  <a:ext cx="561341" cy="564678"/>
                </a:xfrm>
                <a:custGeom>
                  <a:avLst/>
                  <a:gdLst>
                    <a:gd name="T0" fmla="*/ 0 w 235"/>
                    <a:gd name="T1" fmla="*/ 118 h 236"/>
                    <a:gd name="T2" fmla="*/ 118 w 235"/>
                    <a:gd name="T3" fmla="*/ 0 h 236"/>
                    <a:gd name="T4" fmla="*/ 235 w 235"/>
                    <a:gd name="T5" fmla="*/ 118 h 236"/>
                    <a:gd name="T6" fmla="*/ 118 w 235"/>
                    <a:gd name="T7" fmla="*/ 236 h 236"/>
                    <a:gd name="T8" fmla="*/ 12 w 235"/>
                    <a:gd name="T9" fmla="*/ 171 h 236"/>
                  </a:gdLst>
                  <a:ahLst/>
                  <a:cxnLst>
                    <a:cxn ang="0">
                      <a:pos x="T0" y="T1"/>
                    </a:cxn>
                    <a:cxn ang="0">
                      <a:pos x="T2" y="T3"/>
                    </a:cxn>
                    <a:cxn ang="0">
                      <a:pos x="T4" y="T5"/>
                    </a:cxn>
                    <a:cxn ang="0">
                      <a:pos x="T6" y="T7"/>
                    </a:cxn>
                    <a:cxn ang="0">
                      <a:pos x="T8" y="T9"/>
                    </a:cxn>
                  </a:cxnLst>
                  <a:rect l="0" t="0" r="r" b="b"/>
                  <a:pathLst>
                    <a:path w="235" h="236">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133">
                    <a:defRPr/>
                  </a:pPr>
                  <a:endParaRPr lang="en-US" sz="1765" dirty="0">
                    <a:solidFill>
                      <a:srgbClr val="2F2F2F"/>
                    </a:solidFill>
                    <a:latin typeface="Segoe UI"/>
                  </a:endParaRPr>
                </a:p>
              </p:txBody>
            </p:sp>
          </p:grpSp>
        </p:grpSp>
      </p:grpSp>
      <p:grpSp>
        <p:nvGrpSpPr>
          <p:cNvPr id="49" name="Group 48">
            <a:extLst>
              <a:ext uri="{FF2B5EF4-FFF2-40B4-BE49-F238E27FC236}">
                <a16:creationId xmlns:a16="http://schemas.microsoft.com/office/drawing/2014/main" id="{29B3F791-D9A3-4599-81F7-2A19AF64B25F}"/>
              </a:ext>
            </a:extLst>
          </p:cNvPr>
          <p:cNvGrpSpPr/>
          <p:nvPr/>
        </p:nvGrpSpPr>
        <p:grpSpPr>
          <a:xfrm>
            <a:off x="6329986" y="2088620"/>
            <a:ext cx="4793605" cy="905179"/>
            <a:chOff x="1923670" y="3975080"/>
            <a:chExt cx="4889727" cy="923330"/>
          </a:xfrm>
        </p:grpSpPr>
        <p:sp>
          <p:nvSpPr>
            <p:cNvPr id="6" name="Copy_E8C8" title="Icon of two documents stacked together">
              <a:extLst>
                <a:ext uri="{FF2B5EF4-FFF2-40B4-BE49-F238E27FC236}">
                  <a16:creationId xmlns:a16="http://schemas.microsoft.com/office/drawing/2014/main" id="{B14E33E2-9787-4C80-9C9E-895C9AF4051F}"/>
                </a:ext>
              </a:extLst>
            </p:cNvPr>
            <p:cNvSpPr>
              <a:spLocks noChangeAspect="1" noEditPoints="1"/>
            </p:cNvSpPr>
            <p:nvPr/>
          </p:nvSpPr>
          <p:spPr bwMode="auto">
            <a:xfrm>
              <a:off x="1923670" y="4120495"/>
              <a:ext cx="670607" cy="773678"/>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367">
                <a:defRPr/>
              </a:pPr>
              <a:endParaRPr lang="en-US">
                <a:solidFill>
                  <a:prstClr val="black"/>
                </a:solidFill>
                <a:latin typeface="Segoe UI"/>
              </a:endParaRPr>
            </a:p>
          </p:txBody>
        </p:sp>
        <p:sp>
          <p:nvSpPr>
            <p:cNvPr id="43" name="Rectangle 42">
              <a:extLst>
                <a:ext uri="{FF2B5EF4-FFF2-40B4-BE49-F238E27FC236}">
                  <a16:creationId xmlns:a16="http://schemas.microsoft.com/office/drawing/2014/main" id="{4D640965-8DF4-42D1-AAF1-1846727DD6F7}"/>
                </a:ext>
              </a:extLst>
            </p:cNvPr>
            <p:cNvSpPr/>
            <p:nvPr/>
          </p:nvSpPr>
          <p:spPr>
            <a:xfrm>
              <a:off x="2807823" y="3975080"/>
              <a:ext cx="4005574" cy="923330"/>
            </a:xfrm>
            <a:prstGeom prst="rect">
              <a:avLst/>
            </a:prstGeom>
          </p:spPr>
          <p:txBody>
            <a:bodyPr wrap="square">
              <a:spAutoFit/>
            </a:bodyPr>
            <a:lstStyle/>
            <a:p>
              <a:pPr defTabSz="914367" fontAlgn="t">
                <a:defRPr/>
              </a:pPr>
              <a:r>
                <a:rPr lang="en-US" sz="2157" b="1" kern="0" dirty="0">
                  <a:solidFill>
                    <a:srgbClr val="0078D4"/>
                  </a:solidFill>
                  <a:latin typeface="Segoe UI Semibold" panose="020B0702040204020203" pitchFamily="34" charset="0"/>
                </a:rPr>
                <a:t>Tracking and versioning</a:t>
              </a:r>
            </a:p>
            <a:p>
              <a:pPr defTabSz="914367" fontAlgn="t">
                <a:defRPr/>
              </a:pPr>
              <a:r>
                <a:rPr lang="en-US" sz="1568" dirty="0">
                  <a:gradFill>
                    <a:gsLst>
                      <a:gs pos="0">
                        <a:srgbClr val="3C3C41">
                          <a:lumMod val="50000"/>
                        </a:srgbClr>
                      </a:gs>
                      <a:gs pos="100000">
                        <a:srgbClr val="3C3C41">
                          <a:lumMod val="50000"/>
                        </a:srgbClr>
                      </a:gs>
                    </a:gsLst>
                    <a:lin ang="5400000" scaled="1"/>
                  </a:gradFill>
                  <a:latin typeface="Segoe UI"/>
                  <a:cs typeface="Segoe UI Light" panose="020B0502040204020203" pitchFamily="34" charset="0"/>
                </a:rPr>
                <a:t>Name and version your data sources, inputs and outputs with the pipelines SDK</a:t>
              </a:r>
            </a:p>
          </p:txBody>
        </p:sp>
      </p:grpSp>
    </p:spTree>
    <p:extLst>
      <p:ext uri="{BB962C8B-B14F-4D97-AF65-F5344CB8AC3E}">
        <p14:creationId xmlns:p14="http://schemas.microsoft.com/office/powerpoint/2010/main" val="421463875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4F569BC-1575-854C-A253-65693CD81769}"/>
              </a:ext>
            </a:extLst>
          </p:cNvPr>
          <p:cNvSpPr txBox="1">
            <a:spLocks/>
          </p:cNvSpPr>
          <p:nvPr/>
        </p:nvSpPr>
        <p:spPr>
          <a:xfrm>
            <a:off x="1593671" y="3586942"/>
            <a:ext cx="9004658" cy="828148"/>
          </a:xfrm>
          <a:prstGeom prst="rect">
            <a:avLst/>
          </a:prstGeom>
          <a:noFill/>
        </p:spPr>
        <p:txBody>
          <a:bodyPr vert="horz" wrap="square" lIns="0" tIns="0" rIns="0" bIns="0" rtlCol="0" anchor="ctr" anchorCtr="0">
            <a:noAutofit/>
          </a:bodyPr>
          <a:lstStyle>
            <a:lvl1pPr algn="l" defTabSz="932742" rtl="0" eaLnBrk="1" latinLnBrk="0" hangingPunct="1">
              <a:lnSpc>
                <a:spcPct val="90000"/>
              </a:lnSpc>
              <a:spcBef>
                <a:spcPct val="0"/>
              </a:spcBef>
              <a:buNone/>
              <a:defRPr lang="en-US" sz="5400" b="0" kern="1200" cap="none" spc="-150" baseline="0" dirty="0">
                <a:ln w="3175">
                  <a:noFill/>
                </a:ln>
                <a:solidFill>
                  <a:schemeClr val="tx1"/>
                </a:solidFill>
                <a:effectLst/>
                <a:latin typeface="+mj-lt"/>
                <a:ea typeface="+mn-ea"/>
                <a:cs typeface="Segoe UI" pitchFamily="34" charset="0"/>
              </a:defRPr>
            </a:lvl1pPr>
          </a:lstStyle>
          <a:p>
            <a:pPr algn="ctr"/>
            <a:r>
              <a:rPr lang="en-US" sz="5294" dirty="0"/>
              <a:t>Simple deployment</a:t>
            </a:r>
          </a:p>
        </p:txBody>
      </p:sp>
      <p:sp>
        <p:nvSpPr>
          <p:cNvPr id="10" name="graph_2">
            <a:extLst>
              <a:ext uri="{FF2B5EF4-FFF2-40B4-BE49-F238E27FC236}">
                <a16:creationId xmlns:a16="http://schemas.microsoft.com/office/drawing/2014/main" id="{2E2D8969-CB71-4E4B-A072-135F376B2291}"/>
              </a:ext>
            </a:extLst>
          </p:cNvPr>
          <p:cNvSpPr>
            <a:spLocks noChangeAspect="1" noEditPoints="1"/>
          </p:cNvSpPr>
          <p:nvPr/>
        </p:nvSpPr>
        <p:spPr bwMode="auto">
          <a:xfrm>
            <a:off x="5389807" y="2554296"/>
            <a:ext cx="1412387" cy="8281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60109428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031C2A-371C-48AA-A972-49E3C5CDC5DB}"/>
              </a:ext>
            </a:extLst>
          </p:cNvPr>
          <p:cNvSpPr/>
          <p:nvPr/>
        </p:nvSpPr>
        <p:spPr bwMode="auto">
          <a:xfrm>
            <a:off x="3349018" y="2703787"/>
            <a:ext cx="5452171" cy="2819701"/>
          </a:xfrm>
          <a:prstGeom prst="rect">
            <a:avLst/>
          </a:prstGeom>
          <a:noFill/>
          <a:ln w="12700">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 name="Straight Connector 2">
            <a:extLst>
              <a:ext uri="{FF2B5EF4-FFF2-40B4-BE49-F238E27FC236}">
                <a16:creationId xmlns:a16="http://schemas.microsoft.com/office/drawing/2014/main" id="{D858F36F-537E-4C15-A8C6-1D8EC29C25E3}"/>
              </a:ext>
            </a:extLst>
          </p:cNvPr>
          <p:cNvCxnSpPr>
            <a:cxnSpLocks/>
          </p:cNvCxnSpPr>
          <p:nvPr/>
        </p:nvCxnSpPr>
        <p:spPr>
          <a:xfrm flipH="1">
            <a:off x="3537154" y="2703787"/>
            <a:ext cx="479907" cy="0"/>
          </a:xfrm>
          <a:prstGeom prst="line">
            <a:avLst/>
          </a:prstGeom>
          <a:ln w="28575">
            <a:solidFill>
              <a:schemeClr val="accent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296B1F-7C5B-49FA-B28C-68CF178EAEC3}"/>
              </a:ext>
            </a:extLst>
          </p:cNvPr>
          <p:cNvCxnSpPr/>
          <p:nvPr/>
        </p:nvCxnSpPr>
        <p:spPr>
          <a:xfrm>
            <a:off x="3349018" y="2632596"/>
            <a:ext cx="0" cy="357432"/>
          </a:xfrm>
          <a:prstGeom prst="line">
            <a:avLst/>
          </a:prstGeom>
          <a:ln w="28575">
            <a:solidFill>
              <a:schemeClr val="accent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D7AAE9F-5002-4356-8F3D-9AC68FD0E84E}"/>
              </a:ext>
            </a:extLst>
          </p:cNvPr>
          <p:cNvCxnSpPr/>
          <p:nvPr/>
        </p:nvCxnSpPr>
        <p:spPr>
          <a:xfrm>
            <a:off x="8813187" y="2632596"/>
            <a:ext cx="0" cy="357432"/>
          </a:xfrm>
          <a:prstGeom prst="line">
            <a:avLst/>
          </a:prstGeom>
          <a:ln w="28575">
            <a:solidFill>
              <a:schemeClr val="accent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AF9FA63-1659-409A-B8A5-05752C42D3C0}"/>
              </a:ext>
            </a:extLst>
          </p:cNvPr>
          <p:cNvCxnSpPr>
            <a:cxnSpLocks/>
          </p:cNvCxnSpPr>
          <p:nvPr/>
        </p:nvCxnSpPr>
        <p:spPr>
          <a:xfrm flipH="1">
            <a:off x="3227276" y="5523488"/>
            <a:ext cx="313448" cy="0"/>
          </a:xfrm>
          <a:prstGeom prst="line">
            <a:avLst/>
          </a:prstGeom>
          <a:ln w="28575">
            <a:solidFill>
              <a:schemeClr val="accent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345DFD0-7683-4F51-B75D-173E208B321C}"/>
              </a:ext>
            </a:extLst>
          </p:cNvPr>
          <p:cNvCxnSpPr>
            <a:cxnSpLocks/>
          </p:cNvCxnSpPr>
          <p:nvPr/>
        </p:nvCxnSpPr>
        <p:spPr>
          <a:xfrm flipH="1">
            <a:off x="3227276" y="5523488"/>
            <a:ext cx="313448" cy="0"/>
          </a:xfrm>
          <a:prstGeom prst="line">
            <a:avLst/>
          </a:prstGeom>
          <a:ln w="28575">
            <a:solidFill>
              <a:schemeClr val="accent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F746167-E7F9-444B-9EBE-5286EC447F26}"/>
              </a:ext>
            </a:extLst>
          </p:cNvPr>
          <p:cNvCxnSpPr>
            <a:cxnSpLocks/>
          </p:cNvCxnSpPr>
          <p:nvPr/>
        </p:nvCxnSpPr>
        <p:spPr>
          <a:xfrm flipH="1">
            <a:off x="3227276" y="5523488"/>
            <a:ext cx="313448" cy="0"/>
          </a:xfrm>
          <a:prstGeom prst="line">
            <a:avLst/>
          </a:prstGeom>
          <a:ln w="28575">
            <a:solidFill>
              <a:schemeClr val="accent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C9D1471-10A3-4E69-8E65-577E85D7EEE8}"/>
              </a:ext>
            </a:extLst>
          </p:cNvPr>
          <p:cNvCxnSpPr>
            <a:cxnSpLocks/>
          </p:cNvCxnSpPr>
          <p:nvPr/>
        </p:nvCxnSpPr>
        <p:spPr>
          <a:xfrm flipH="1">
            <a:off x="8661911" y="5523488"/>
            <a:ext cx="313448" cy="0"/>
          </a:xfrm>
          <a:prstGeom prst="line">
            <a:avLst/>
          </a:prstGeom>
          <a:ln w="28575">
            <a:solidFill>
              <a:schemeClr val="accent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8D44BA-03F7-42D8-A064-225225E49E8D}"/>
              </a:ext>
            </a:extLst>
          </p:cNvPr>
          <p:cNvCxnSpPr>
            <a:cxnSpLocks/>
          </p:cNvCxnSpPr>
          <p:nvPr/>
        </p:nvCxnSpPr>
        <p:spPr>
          <a:xfrm flipH="1">
            <a:off x="8661911" y="5523488"/>
            <a:ext cx="313448" cy="0"/>
          </a:xfrm>
          <a:prstGeom prst="line">
            <a:avLst/>
          </a:prstGeom>
          <a:ln w="28575">
            <a:solidFill>
              <a:schemeClr val="accent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177" name="Rectangle 176">
            <a:extLst>
              <a:ext uri="{FF2B5EF4-FFF2-40B4-BE49-F238E27FC236}">
                <a16:creationId xmlns:a16="http://schemas.microsoft.com/office/drawing/2014/main" id="{10B718C0-9319-4366-B49B-250466C6E13A}"/>
              </a:ext>
            </a:extLst>
          </p:cNvPr>
          <p:cNvSpPr/>
          <p:nvPr/>
        </p:nvSpPr>
        <p:spPr bwMode="auto">
          <a:xfrm>
            <a:off x="8583635" y="5284813"/>
            <a:ext cx="505392" cy="35711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useBgFill="1">
        <p:nvSpPr>
          <p:cNvPr id="176" name="Rectangle 175">
            <a:extLst>
              <a:ext uri="{FF2B5EF4-FFF2-40B4-BE49-F238E27FC236}">
                <a16:creationId xmlns:a16="http://schemas.microsoft.com/office/drawing/2014/main" id="{CC5B8552-71CD-4930-97C2-06DDD77C4E63}"/>
              </a:ext>
            </a:extLst>
          </p:cNvPr>
          <p:cNvSpPr/>
          <p:nvPr/>
        </p:nvSpPr>
        <p:spPr bwMode="auto">
          <a:xfrm>
            <a:off x="5158612" y="5190212"/>
            <a:ext cx="417947" cy="536167"/>
          </a:xfrm>
          <a:prstGeom prst="rect">
            <a:avLst/>
          </a:prstGeom>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useBgFill="1">
        <p:nvSpPr>
          <p:cNvPr id="174" name="Rectangle 173">
            <a:extLst>
              <a:ext uri="{FF2B5EF4-FFF2-40B4-BE49-F238E27FC236}">
                <a16:creationId xmlns:a16="http://schemas.microsoft.com/office/drawing/2014/main" id="{632386D2-E87F-49F1-8F1F-C523E8AC55B6}"/>
              </a:ext>
            </a:extLst>
          </p:cNvPr>
          <p:cNvSpPr/>
          <p:nvPr/>
        </p:nvSpPr>
        <p:spPr bwMode="auto">
          <a:xfrm>
            <a:off x="4157661" y="5244393"/>
            <a:ext cx="558919" cy="39753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useBgFill="1">
        <p:nvSpPr>
          <p:cNvPr id="173" name="Rectangle 172">
            <a:extLst>
              <a:ext uri="{FF2B5EF4-FFF2-40B4-BE49-F238E27FC236}">
                <a16:creationId xmlns:a16="http://schemas.microsoft.com/office/drawing/2014/main" id="{643FBEAC-552E-4666-85C1-2656AD84811C}"/>
              </a:ext>
            </a:extLst>
          </p:cNvPr>
          <p:cNvSpPr/>
          <p:nvPr/>
        </p:nvSpPr>
        <p:spPr bwMode="auto">
          <a:xfrm>
            <a:off x="3179118" y="5190212"/>
            <a:ext cx="411892" cy="68645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Title 2"/>
          <p:cNvSpPr>
            <a:spLocks noGrp="1"/>
          </p:cNvSpPr>
          <p:nvPr>
            <p:ph type="title"/>
          </p:nvPr>
        </p:nvSpPr>
        <p:spPr/>
        <p:txBody>
          <a:bodyPr/>
          <a:lstStyle/>
          <a:p>
            <a:r>
              <a:rPr lang="en-US" dirty="0"/>
              <a:t>Flexible deployment</a:t>
            </a:r>
            <a:br>
              <a:rPr lang="en-US" dirty="0"/>
            </a:br>
            <a:endParaRPr lang="en-US" dirty="0"/>
          </a:p>
        </p:txBody>
      </p:sp>
      <p:sp>
        <p:nvSpPr>
          <p:cNvPr id="2" name="Text Placeholder 1">
            <a:extLst>
              <a:ext uri="{FF2B5EF4-FFF2-40B4-BE49-F238E27FC236}">
                <a16:creationId xmlns:a16="http://schemas.microsoft.com/office/drawing/2014/main" id="{E780FF0C-1622-4F41-A736-F2A5F01BCC81}"/>
              </a:ext>
            </a:extLst>
          </p:cNvPr>
          <p:cNvSpPr>
            <a:spLocks noGrp="1"/>
          </p:cNvSpPr>
          <p:nvPr>
            <p:ph type="body" sz="quarter" idx="12"/>
          </p:nvPr>
        </p:nvSpPr>
        <p:spPr/>
        <p:txBody>
          <a:bodyPr/>
          <a:lstStyle/>
          <a:p>
            <a:r>
              <a:rPr lang="en-US" dirty="0"/>
              <a:t>Deploy and manage models on intelligent cloud and edge</a:t>
            </a:r>
          </a:p>
        </p:txBody>
      </p:sp>
      <p:sp>
        <p:nvSpPr>
          <p:cNvPr id="91" name="Rectangle 90">
            <a:extLst>
              <a:ext uri="{FF2B5EF4-FFF2-40B4-BE49-F238E27FC236}">
                <a16:creationId xmlns:a16="http://schemas.microsoft.com/office/drawing/2014/main" id="{2C6A6236-3E67-4B4C-BE93-39D3FF109FFB}"/>
              </a:ext>
            </a:extLst>
          </p:cNvPr>
          <p:cNvSpPr/>
          <p:nvPr/>
        </p:nvSpPr>
        <p:spPr bwMode="auto">
          <a:xfrm>
            <a:off x="5268991" y="5285535"/>
            <a:ext cx="192535" cy="305900"/>
          </a:xfrm>
          <a:prstGeom prst="rect">
            <a:avLst/>
          </a:prstGeom>
          <a:solidFill>
            <a:schemeClr val="bg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2" name="Group 196">
            <a:extLst>
              <a:ext uri="{FF2B5EF4-FFF2-40B4-BE49-F238E27FC236}">
                <a16:creationId xmlns:a16="http://schemas.microsoft.com/office/drawing/2014/main" id="{064A158A-07AA-4BC1-8A67-16F1A7113460}"/>
              </a:ext>
            </a:extLst>
          </p:cNvPr>
          <p:cNvGrpSpPr>
            <a:grpSpLocks noChangeAspect="1"/>
          </p:cNvGrpSpPr>
          <p:nvPr/>
        </p:nvGrpSpPr>
        <p:grpSpPr bwMode="auto">
          <a:xfrm>
            <a:off x="5258501" y="5300369"/>
            <a:ext cx="206281" cy="393070"/>
            <a:chOff x="7261" y="805"/>
            <a:chExt cx="127" cy="242"/>
          </a:xfrm>
          <a:noFill/>
        </p:grpSpPr>
        <p:sp>
          <p:nvSpPr>
            <p:cNvPr id="93" name="Freeform 197">
              <a:extLst>
                <a:ext uri="{FF2B5EF4-FFF2-40B4-BE49-F238E27FC236}">
                  <a16:creationId xmlns:a16="http://schemas.microsoft.com/office/drawing/2014/main" id="{47DE2072-1EFF-4B16-8ADC-98CA1C3139BB}"/>
                </a:ext>
              </a:extLst>
            </p:cNvPr>
            <p:cNvSpPr>
              <a:spLocks/>
            </p:cNvSpPr>
            <p:nvPr/>
          </p:nvSpPr>
          <p:spPr bwMode="auto">
            <a:xfrm>
              <a:off x="7323" y="805"/>
              <a:ext cx="65" cy="194"/>
            </a:xfrm>
            <a:custGeom>
              <a:avLst/>
              <a:gdLst>
                <a:gd name="T0" fmla="*/ 90 w 90"/>
                <a:gd name="T1" fmla="*/ 166 h 268"/>
                <a:gd name="T2" fmla="*/ 90 w 90"/>
                <a:gd name="T3" fmla="*/ 46 h 268"/>
                <a:gd name="T4" fmla="*/ 45 w 90"/>
                <a:gd name="T5" fmla="*/ 0 h 268"/>
                <a:gd name="T6" fmla="*/ 0 w 90"/>
                <a:gd name="T7" fmla="*/ 46 h 268"/>
                <a:gd name="T8" fmla="*/ 0 w 90"/>
                <a:gd name="T9" fmla="*/ 268 h 268"/>
              </a:gdLst>
              <a:ahLst/>
              <a:cxnLst>
                <a:cxn ang="0">
                  <a:pos x="T0" y="T1"/>
                </a:cxn>
                <a:cxn ang="0">
                  <a:pos x="T2" y="T3"/>
                </a:cxn>
                <a:cxn ang="0">
                  <a:pos x="T4" y="T5"/>
                </a:cxn>
                <a:cxn ang="0">
                  <a:pos x="T6" y="T7"/>
                </a:cxn>
                <a:cxn ang="0">
                  <a:pos x="T8" y="T9"/>
                </a:cxn>
              </a:cxnLst>
              <a:rect l="0" t="0" r="r" b="b"/>
              <a:pathLst>
                <a:path w="90" h="268">
                  <a:moveTo>
                    <a:pt x="90" y="166"/>
                  </a:moveTo>
                  <a:cubicBezTo>
                    <a:pt x="90" y="46"/>
                    <a:pt x="90" y="46"/>
                    <a:pt x="90" y="46"/>
                  </a:cubicBezTo>
                  <a:cubicBezTo>
                    <a:pt x="90" y="20"/>
                    <a:pt x="70" y="0"/>
                    <a:pt x="45" y="0"/>
                  </a:cubicBezTo>
                  <a:cubicBezTo>
                    <a:pt x="20" y="0"/>
                    <a:pt x="0" y="20"/>
                    <a:pt x="0" y="46"/>
                  </a:cubicBezTo>
                  <a:cubicBezTo>
                    <a:pt x="0" y="268"/>
                    <a:pt x="0" y="268"/>
                    <a:pt x="0" y="268"/>
                  </a:cubicBezTo>
                </a:path>
              </a:pathLst>
            </a:custGeom>
            <a:grpFill/>
            <a:ln w="15875" cap="rnd">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505050"/>
                    </a:gs>
                    <a:gs pos="100000">
                      <a:srgbClr val="505050"/>
                    </a:gs>
                  </a:gsLst>
                </a:gradFill>
                <a:latin typeface="Segoe UI Semilight"/>
              </a:endParaRPr>
            </a:p>
          </p:txBody>
        </p:sp>
        <p:sp>
          <p:nvSpPr>
            <p:cNvPr id="95" name="Freeform 198">
              <a:extLst>
                <a:ext uri="{FF2B5EF4-FFF2-40B4-BE49-F238E27FC236}">
                  <a16:creationId xmlns:a16="http://schemas.microsoft.com/office/drawing/2014/main" id="{75221B70-A0DB-49B7-AF1D-3C17C890EC37}"/>
                </a:ext>
              </a:extLst>
            </p:cNvPr>
            <p:cNvSpPr>
              <a:spLocks/>
            </p:cNvSpPr>
            <p:nvPr/>
          </p:nvSpPr>
          <p:spPr bwMode="auto">
            <a:xfrm>
              <a:off x="7261" y="805"/>
              <a:ext cx="95" cy="194"/>
            </a:xfrm>
            <a:custGeom>
              <a:avLst/>
              <a:gdLst>
                <a:gd name="T0" fmla="*/ 131 w 131"/>
                <a:gd name="T1" fmla="*/ 0 h 268"/>
                <a:gd name="T2" fmla="*/ 45 w 131"/>
                <a:gd name="T3" fmla="*/ 0 h 268"/>
                <a:gd name="T4" fmla="*/ 0 w 131"/>
                <a:gd name="T5" fmla="*/ 46 h 268"/>
                <a:gd name="T6" fmla="*/ 0 w 131"/>
                <a:gd name="T7" fmla="*/ 268 h 268"/>
              </a:gdLst>
              <a:ahLst/>
              <a:cxnLst>
                <a:cxn ang="0">
                  <a:pos x="T0" y="T1"/>
                </a:cxn>
                <a:cxn ang="0">
                  <a:pos x="T2" y="T3"/>
                </a:cxn>
                <a:cxn ang="0">
                  <a:pos x="T4" y="T5"/>
                </a:cxn>
                <a:cxn ang="0">
                  <a:pos x="T6" y="T7"/>
                </a:cxn>
              </a:cxnLst>
              <a:rect l="0" t="0" r="r" b="b"/>
              <a:pathLst>
                <a:path w="131" h="268">
                  <a:moveTo>
                    <a:pt x="131" y="0"/>
                  </a:moveTo>
                  <a:cubicBezTo>
                    <a:pt x="45" y="0"/>
                    <a:pt x="45" y="0"/>
                    <a:pt x="45" y="0"/>
                  </a:cubicBezTo>
                  <a:cubicBezTo>
                    <a:pt x="20" y="0"/>
                    <a:pt x="0" y="20"/>
                    <a:pt x="0" y="46"/>
                  </a:cubicBezTo>
                  <a:cubicBezTo>
                    <a:pt x="0" y="268"/>
                    <a:pt x="0" y="268"/>
                    <a:pt x="0" y="268"/>
                  </a:cubicBezTo>
                </a:path>
              </a:pathLst>
            </a:custGeom>
            <a:grpFill/>
            <a:ln w="15875" cap="rnd">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505050"/>
                    </a:gs>
                    <a:gs pos="100000">
                      <a:srgbClr val="505050"/>
                    </a:gs>
                  </a:gsLst>
                </a:gradFill>
                <a:latin typeface="Segoe UI Semilight"/>
              </a:endParaRPr>
            </a:p>
          </p:txBody>
        </p:sp>
        <p:sp>
          <p:nvSpPr>
            <p:cNvPr id="96" name="Freeform 199">
              <a:extLst>
                <a:ext uri="{FF2B5EF4-FFF2-40B4-BE49-F238E27FC236}">
                  <a16:creationId xmlns:a16="http://schemas.microsoft.com/office/drawing/2014/main" id="{BD320A31-1017-4F57-90E1-FD938C866E9C}"/>
                </a:ext>
              </a:extLst>
            </p:cNvPr>
            <p:cNvSpPr>
              <a:spLocks/>
            </p:cNvSpPr>
            <p:nvPr/>
          </p:nvSpPr>
          <p:spPr bwMode="auto">
            <a:xfrm>
              <a:off x="7322" y="992"/>
              <a:ext cx="66" cy="55"/>
            </a:xfrm>
            <a:custGeom>
              <a:avLst/>
              <a:gdLst>
                <a:gd name="T0" fmla="*/ 91 w 91"/>
                <a:gd name="T1" fmla="*/ 0 h 77"/>
                <a:gd name="T2" fmla="*/ 91 w 91"/>
                <a:gd name="T3" fmla="*/ 32 h 77"/>
                <a:gd name="T4" fmla="*/ 46 w 91"/>
                <a:gd name="T5" fmla="*/ 77 h 77"/>
                <a:gd name="T6" fmla="*/ 0 w 91"/>
                <a:gd name="T7" fmla="*/ 32 h 77"/>
                <a:gd name="T8" fmla="*/ 0 w 91"/>
                <a:gd name="T9" fmla="*/ 6 h 77"/>
              </a:gdLst>
              <a:ahLst/>
              <a:cxnLst>
                <a:cxn ang="0">
                  <a:pos x="T0" y="T1"/>
                </a:cxn>
                <a:cxn ang="0">
                  <a:pos x="T2" y="T3"/>
                </a:cxn>
                <a:cxn ang="0">
                  <a:pos x="T4" y="T5"/>
                </a:cxn>
                <a:cxn ang="0">
                  <a:pos x="T6" y="T7"/>
                </a:cxn>
                <a:cxn ang="0">
                  <a:pos x="T8" y="T9"/>
                </a:cxn>
              </a:cxnLst>
              <a:rect l="0" t="0" r="r" b="b"/>
              <a:pathLst>
                <a:path w="91" h="77">
                  <a:moveTo>
                    <a:pt x="91" y="0"/>
                  </a:moveTo>
                  <a:cubicBezTo>
                    <a:pt x="91" y="32"/>
                    <a:pt x="91" y="32"/>
                    <a:pt x="91" y="32"/>
                  </a:cubicBezTo>
                  <a:cubicBezTo>
                    <a:pt x="91" y="57"/>
                    <a:pt x="71" y="77"/>
                    <a:pt x="46" y="77"/>
                  </a:cubicBezTo>
                  <a:cubicBezTo>
                    <a:pt x="21" y="77"/>
                    <a:pt x="0" y="57"/>
                    <a:pt x="0" y="32"/>
                  </a:cubicBezTo>
                  <a:cubicBezTo>
                    <a:pt x="0" y="6"/>
                    <a:pt x="0" y="6"/>
                    <a:pt x="0" y="6"/>
                  </a:cubicBezTo>
                </a:path>
              </a:pathLst>
            </a:custGeom>
            <a:grpFill/>
            <a:ln w="15875" cap="rnd">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505050"/>
                    </a:gs>
                    <a:gs pos="100000">
                      <a:srgbClr val="505050"/>
                    </a:gs>
                  </a:gsLst>
                </a:gradFill>
                <a:latin typeface="Segoe UI Semilight"/>
              </a:endParaRPr>
            </a:p>
          </p:txBody>
        </p:sp>
        <p:sp>
          <p:nvSpPr>
            <p:cNvPr id="97" name="Freeform 200">
              <a:extLst>
                <a:ext uri="{FF2B5EF4-FFF2-40B4-BE49-F238E27FC236}">
                  <a16:creationId xmlns:a16="http://schemas.microsoft.com/office/drawing/2014/main" id="{D9874F76-1178-4036-926A-A125ADC0088B}"/>
                </a:ext>
              </a:extLst>
            </p:cNvPr>
            <p:cNvSpPr>
              <a:spLocks/>
            </p:cNvSpPr>
            <p:nvPr/>
          </p:nvSpPr>
          <p:spPr bwMode="auto">
            <a:xfrm>
              <a:off x="7261" y="996"/>
              <a:ext cx="95" cy="51"/>
            </a:xfrm>
            <a:custGeom>
              <a:avLst/>
              <a:gdLst>
                <a:gd name="T0" fmla="*/ 131 w 131"/>
                <a:gd name="T1" fmla="*/ 71 h 71"/>
                <a:gd name="T2" fmla="*/ 45 w 131"/>
                <a:gd name="T3" fmla="*/ 71 h 71"/>
                <a:gd name="T4" fmla="*/ 0 w 131"/>
                <a:gd name="T5" fmla="*/ 26 h 71"/>
                <a:gd name="T6" fmla="*/ 0 w 131"/>
                <a:gd name="T7" fmla="*/ 0 h 71"/>
              </a:gdLst>
              <a:ahLst/>
              <a:cxnLst>
                <a:cxn ang="0">
                  <a:pos x="T0" y="T1"/>
                </a:cxn>
                <a:cxn ang="0">
                  <a:pos x="T2" y="T3"/>
                </a:cxn>
                <a:cxn ang="0">
                  <a:pos x="T4" y="T5"/>
                </a:cxn>
                <a:cxn ang="0">
                  <a:pos x="T6" y="T7"/>
                </a:cxn>
              </a:cxnLst>
              <a:rect l="0" t="0" r="r" b="b"/>
              <a:pathLst>
                <a:path w="131" h="71">
                  <a:moveTo>
                    <a:pt x="131" y="71"/>
                  </a:moveTo>
                  <a:cubicBezTo>
                    <a:pt x="45" y="71"/>
                    <a:pt x="45" y="71"/>
                    <a:pt x="45" y="71"/>
                  </a:cubicBezTo>
                  <a:cubicBezTo>
                    <a:pt x="20" y="71"/>
                    <a:pt x="0" y="51"/>
                    <a:pt x="0" y="26"/>
                  </a:cubicBezTo>
                  <a:cubicBezTo>
                    <a:pt x="0" y="0"/>
                    <a:pt x="0" y="0"/>
                    <a:pt x="0" y="0"/>
                  </a:cubicBezTo>
                </a:path>
              </a:pathLst>
            </a:custGeom>
            <a:grpFill/>
            <a:ln w="15875" cap="rnd">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505050"/>
                    </a:gs>
                    <a:gs pos="100000">
                      <a:srgbClr val="505050"/>
                    </a:gs>
                  </a:gsLst>
                </a:gradFill>
                <a:latin typeface="Segoe UI Semilight"/>
              </a:endParaRPr>
            </a:p>
          </p:txBody>
        </p:sp>
        <p:sp>
          <p:nvSpPr>
            <p:cNvPr id="98" name="Oval 201">
              <a:extLst>
                <a:ext uri="{FF2B5EF4-FFF2-40B4-BE49-F238E27FC236}">
                  <a16:creationId xmlns:a16="http://schemas.microsoft.com/office/drawing/2014/main" id="{3FFA8A7E-CEDA-4488-A8B2-65BC12E744AD}"/>
                </a:ext>
              </a:extLst>
            </p:cNvPr>
            <p:cNvSpPr>
              <a:spLocks noChangeArrowheads="1"/>
            </p:cNvSpPr>
            <p:nvPr/>
          </p:nvSpPr>
          <p:spPr bwMode="auto">
            <a:xfrm>
              <a:off x="7287" y="878"/>
              <a:ext cx="9" cy="8"/>
            </a:xfrm>
            <a:prstGeom prst="ellipse">
              <a:avLst/>
            </a:prstGeom>
            <a:grpFill/>
            <a:ln w="15875" cap="rnd">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505050"/>
                    </a:gs>
                    <a:gs pos="100000">
                      <a:srgbClr val="505050"/>
                    </a:gs>
                  </a:gsLst>
                </a:gradFill>
                <a:latin typeface="Segoe UI Semilight"/>
              </a:endParaRPr>
            </a:p>
          </p:txBody>
        </p:sp>
        <p:sp>
          <p:nvSpPr>
            <p:cNvPr id="99" name="Oval 202">
              <a:extLst>
                <a:ext uri="{FF2B5EF4-FFF2-40B4-BE49-F238E27FC236}">
                  <a16:creationId xmlns:a16="http://schemas.microsoft.com/office/drawing/2014/main" id="{39D53719-0A04-48F0-8231-BE40B773B67C}"/>
                </a:ext>
              </a:extLst>
            </p:cNvPr>
            <p:cNvSpPr>
              <a:spLocks noChangeArrowheads="1"/>
            </p:cNvSpPr>
            <p:nvPr/>
          </p:nvSpPr>
          <p:spPr bwMode="auto">
            <a:xfrm>
              <a:off x="7287" y="923"/>
              <a:ext cx="9" cy="8"/>
            </a:xfrm>
            <a:prstGeom prst="ellipse">
              <a:avLst/>
            </a:prstGeom>
            <a:grpFill/>
            <a:ln w="15875" cap="rnd">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505050"/>
                    </a:gs>
                    <a:gs pos="100000">
                      <a:srgbClr val="505050"/>
                    </a:gs>
                  </a:gsLst>
                </a:gradFill>
                <a:latin typeface="Segoe UI Semilight"/>
              </a:endParaRPr>
            </a:p>
          </p:txBody>
        </p:sp>
        <p:sp>
          <p:nvSpPr>
            <p:cNvPr id="101" name="Oval 203">
              <a:extLst>
                <a:ext uri="{FF2B5EF4-FFF2-40B4-BE49-F238E27FC236}">
                  <a16:creationId xmlns:a16="http://schemas.microsoft.com/office/drawing/2014/main" id="{DE20EAB7-B881-48DA-A7C1-47644C076995}"/>
                </a:ext>
              </a:extLst>
            </p:cNvPr>
            <p:cNvSpPr>
              <a:spLocks noChangeArrowheads="1"/>
            </p:cNvSpPr>
            <p:nvPr/>
          </p:nvSpPr>
          <p:spPr bwMode="auto">
            <a:xfrm>
              <a:off x="7287" y="967"/>
              <a:ext cx="9" cy="8"/>
            </a:xfrm>
            <a:prstGeom prst="ellipse">
              <a:avLst/>
            </a:prstGeom>
            <a:grpFill/>
            <a:ln w="15875" cap="rnd">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505050"/>
                    </a:gs>
                    <a:gs pos="100000">
                      <a:srgbClr val="505050"/>
                    </a:gs>
                  </a:gsLst>
                </a:gradFill>
                <a:latin typeface="Segoe UI Semilight"/>
              </a:endParaRPr>
            </a:p>
          </p:txBody>
        </p:sp>
      </p:grpSp>
      <p:sp>
        <p:nvSpPr>
          <p:cNvPr id="104" name="Freeform 41">
            <a:extLst>
              <a:ext uri="{FF2B5EF4-FFF2-40B4-BE49-F238E27FC236}">
                <a16:creationId xmlns:a16="http://schemas.microsoft.com/office/drawing/2014/main" id="{1642E5DA-53B1-4CDC-B413-E2983663A94F}"/>
              </a:ext>
            </a:extLst>
          </p:cNvPr>
          <p:cNvSpPr>
            <a:spLocks noEditPoints="1"/>
          </p:cNvSpPr>
          <p:nvPr/>
        </p:nvSpPr>
        <p:spPr bwMode="auto">
          <a:xfrm>
            <a:off x="4201168" y="5326598"/>
            <a:ext cx="444011" cy="277507"/>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solidFill>
            <a:schemeClr val="bg1"/>
          </a:solid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601">
              <a:gradFill>
                <a:gsLst>
                  <a:gs pos="0">
                    <a:srgbClr val="505050"/>
                  </a:gs>
                  <a:gs pos="100000">
                    <a:srgbClr val="505050"/>
                  </a:gs>
                </a:gsLst>
                <a:lin ang="5400000" scaled="1"/>
              </a:gradFill>
              <a:latin typeface="Segoe UI Semilight"/>
            </a:endParaRPr>
          </a:p>
        </p:txBody>
      </p:sp>
      <p:grpSp>
        <p:nvGrpSpPr>
          <p:cNvPr id="105" name="Group 8">
            <a:extLst>
              <a:ext uri="{FF2B5EF4-FFF2-40B4-BE49-F238E27FC236}">
                <a16:creationId xmlns:a16="http://schemas.microsoft.com/office/drawing/2014/main" id="{68A58FD1-AD74-4055-8049-D57CFF8DBF5F}"/>
              </a:ext>
            </a:extLst>
          </p:cNvPr>
          <p:cNvGrpSpPr>
            <a:grpSpLocks noChangeAspect="1"/>
          </p:cNvGrpSpPr>
          <p:nvPr/>
        </p:nvGrpSpPr>
        <p:grpSpPr bwMode="auto">
          <a:xfrm>
            <a:off x="6992654" y="5307653"/>
            <a:ext cx="419840" cy="341121"/>
            <a:chOff x="5458" y="3157"/>
            <a:chExt cx="304" cy="247"/>
          </a:xfrm>
          <a:solidFill>
            <a:schemeClr val="bg1"/>
          </a:solidFill>
        </p:grpSpPr>
        <p:sp>
          <p:nvSpPr>
            <p:cNvPr id="106" name="Freeform 9">
              <a:extLst>
                <a:ext uri="{FF2B5EF4-FFF2-40B4-BE49-F238E27FC236}">
                  <a16:creationId xmlns:a16="http://schemas.microsoft.com/office/drawing/2014/main" id="{904394E6-5075-44F1-ADD8-6EF489678AEE}"/>
                </a:ext>
              </a:extLst>
            </p:cNvPr>
            <p:cNvSpPr>
              <a:spLocks noEditPoints="1"/>
            </p:cNvSpPr>
            <p:nvPr/>
          </p:nvSpPr>
          <p:spPr bwMode="auto">
            <a:xfrm>
              <a:off x="5521" y="3157"/>
              <a:ext cx="241" cy="247"/>
            </a:xfrm>
            <a:custGeom>
              <a:avLst/>
              <a:gdLst>
                <a:gd name="T0" fmla="*/ 35 w 334"/>
                <a:gd name="T1" fmla="*/ 160 h 341"/>
                <a:gd name="T2" fmla="*/ 35 w 334"/>
                <a:gd name="T3" fmla="*/ 61 h 341"/>
                <a:gd name="T4" fmla="*/ 60 w 334"/>
                <a:gd name="T5" fmla="*/ 36 h 341"/>
                <a:gd name="T6" fmla="*/ 266 w 334"/>
                <a:gd name="T7" fmla="*/ 36 h 341"/>
                <a:gd name="T8" fmla="*/ 291 w 334"/>
                <a:gd name="T9" fmla="*/ 61 h 341"/>
                <a:gd name="T10" fmla="*/ 291 w 334"/>
                <a:gd name="T11" fmla="*/ 273 h 341"/>
                <a:gd name="T12" fmla="*/ 266 w 334"/>
                <a:gd name="T13" fmla="*/ 298 h 341"/>
                <a:gd name="T14" fmla="*/ 266 w 334"/>
                <a:gd name="T15" fmla="*/ 298 h 341"/>
                <a:gd name="T16" fmla="*/ 84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5 w 334"/>
                <a:gd name="T35" fmla="*/ 0 h 341"/>
                <a:gd name="T36" fmla="*/ 255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5 w 334"/>
                <a:gd name="T59" fmla="*/ 78 h 341"/>
                <a:gd name="T60" fmla="*/ 0 w 334"/>
                <a:gd name="T61" fmla="*/ 78 h 341"/>
                <a:gd name="T62" fmla="*/ 35 w 334"/>
                <a:gd name="T63" fmla="*/ 121 h 341"/>
                <a:gd name="T64" fmla="*/ 0 w 334"/>
                <a:gd name="T65" fmla="*/ 121 h 341"/>
                <a:gd name="T66" fmla="*/ 35 w 334"/>
                <a:gd name="T67" fmla="*/ 163 h 341"/>
                <a:gd name="T68" fmla="*/ 0 w 334"/>
                <a:gd name="T69" fmla="*/ 163 h 341"/>
                <a:gd name="T70" fmla="*/ 121 w 334"/>
                <a:gd name="T71" fmla="*/ 298 h 341"/>
                <a:gd name="T72" fmla="*/ 121 w 334"/>
                <a:gd name="T73" fmla="*/ 341 h 341"/>
                <a:gd name="T74" fmla="*/ 163 w 334"/>
                <a:gd name="T75" fmla="*/ 341 h 341"/>
                <a:gd name="T76" fmla="*/ 163 w 334"/>
                <a:gd name="T77" fmla="*/ 298 h 341"/>
                <a:gd name="T78" fmla="*/ 206 w 334"/>
                <a:gd name="T79" fmla="*/ 298 h 341"/>
                <a:gd name="T80" fmla="*/ 206 w 334"/>
                <a:gd name="T81" fmla="*/ 341 h 341"/>
                <a:gd name="T82" fmla="*/ 255 w 334"/>
                <a:gd name="T83" fmla="*/ 298 h 341"/>
                <a:gd name="T84" fmla="*/ 255 w 334"/>
                <a:gd name="T8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341">
                  <a:moveTo>
                    <a:pt x="35" y="160"/>
                  </a:moveTo>
                  <a:cubicBezTo>
                    <a:pt x="35" y="65"/>
                    <a:pt x="35" y="61"/>
                    <a:pt x="35" y="61"/>
                  </a:cubicBezTo>
                  <a:cubicBezTo>
                    <a:pt x="35" y="45"/>
                    <a:pt x="48" y="36"/>
                    <a:pt x="60" y="36"/>
                  </a:cubicBezTo>
                  <a:cubicBezTo>
                    <a:pt x="266" y="36"/>
                    <a:pt x="266" y="36"/>
                    <a:pt x="266" y="36"/>
                  </a:cubicBezTo>
                  <a:cubicBezTo>
                    <a:pt x="282" y="36"/>
                    <a:pt x="291" y="45"/>
                    <a:pt x="291" y="61"/>
                  </a:cubicBezTo>
                  <a:cubicBezTo>
                    <a:pt x="291" y="273"/>
                    <a:pt x="291" y="273"/>
                    <a:pt x="291" y="273"/>
                  </a:cubicBezTo>
                  <a:cubicBezTo>
                    <a:pt x="291" y="286"/>
                    <a:pt x="282" y="298"/>
                    <a:pt x="266" y="298"/>
                  </a:cubicBezTo>
                  <a:cubicBezTo>
                    <a:pt x="266" y="298"/>
                    <a:pt x="266" y="298"/>
                    <a:pt x="266" y="298"/>
                  </a:cubicBezTo>
                  <a:cubicBezTo>
                    <a:pt x="161" y="298"/>
                    <a:pt x="110" y="298"/>
                    <a:pt x="84" y="298"/>
                  </a:cubicBezTo>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5" y="0"/>
                  </a:moveTo>
                  <a:cubicBezTo>
                    <a:pt x="255" y="36"/>
                    <a:pt x="255" y="36"/>
                    <a:pt x="255"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5" y="78"/>
                  </a:moveTo>
                  <a:cubicBezTo>
                    <a:pt x="0" y="78"/>
                    <a:pt x="0" y="78"/>
                    <a:pt x="0" y="78"/>
                  </a:cubicBezTo>
                  <a:moveTo>
                    <a:pt x="35" y="121"/>
                  </a:moveTo>
                  <a:cubicBezTo>
                    <a:pt x="0" y="121"/>
                    <a:pt x="0" y="121"/>
                    <a:pt x="0" y="121"/>
                  </a:cubicBezTo>
                  <a:moveTo>
                    <a:pt x="35" y="163"/>
                  </a:moveTo>
                  <a:cubicBezTo>
                    <a:pt x="0" y="163"/>
                    <a:pt x="0" y="163"/>
                    <a:pt x="0" y="163"/>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5" y="298"/>
                  </a:moveTo>
                  <a:cubicBezTo>
                    <a:pt x="255" y="341"/>
                    <a:pt x="255" y="341"/>
                    <a:pt x="255" y="341"/>
                  </a:cubicBezTo>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601">
                <a:gradFill>
                  <a:gsLst>
                    <a:gs pos="0">
                      <a:srgbClr val="505050"/>
                    </a:gs>
                    <a:gs pos="100000">
                      <a:srgbClr val="505050"/>
                    </a:gs>
                  </a:gsLst>
                  <a:lin ang="5400000" scaled="1"/>
                </a:gradFill>
                <a:latin typeface="Segoe UI Semilight"/>
              </a:endParaRPr>
            </a:p>
          </p:txBody>
        </p:sp>
        <p:sp>
          <p:nvSpPr>
            <p:cNvPr id="107" name="Freeform 10">
              <a:extLst>
                <a:ext uri="{FF2B5EF4-FFF2-40B4-BE49-F238E27FC236}">
                  <a16:creationId xmlns:a16="http://schemas.microsoft.com/office/drawing/2014/main" id="{CDA5059E-F7E3-4517-8B9A-EEA414941600}"/>
                </a:ext>
              </a:extLst>
            </p:cNvPr>
            <p:cNvSpPr>
              <a:spLocks noEditPoints="1"/>
            </p:cNvSpPr>
            <p:nvPr/>
          </p:nvSpPr>
          <p:spPr bwMode="auto">
            <a:xfrm>
              <a:off x="5458" y="3262"/>
              <a:ext cx="138" cy="141"/>
            </a:xfrm>
            <a:custGeom>
              <a:avLst/>
              <a:gdLst>
                <a:gd name="T0" fmla="*/ 153 w 191"/>
                <a:gd name="T1" fmla="*/ 171 h 195"/>
                <a:gd name="T2" fmla="*/ 35 w 191"/>
                <a:gd name="T3" fmla="*/ 171 h 195"/>
                <a:gd name="T4" fmla="*/ 21 w 191"/>
                <a:gd name="T5" fmla="*/ 156 h 195"/>
                <a:gd name="T6" fmla="*/ 21 w 191"/>
                <a:gd name="T7" fmla="*/ 35 h 195"/>
                <a:gd name="T8" fmla="*/ 35 w 191"/>
                <a:gd name="T9" fmla="*/ 20 h 195"/>
                <a:gd name="T10" fmla="*/ 153 w 191"/>
                <a:gd name="T11" fmla="*/ 20 h 195"/>
                <a:gd name="T12" fmla="*/ 167 w 191"/>
                <a:gd name="T13" fmla="*/ 35 h 195"/>
                <a:gd name="T14" fmla="*/ 167 w 191"/>
                <a:gd name="T15" fmla="*/ 156 h 195"/>
                <a:gd name="T16" fmla="*/ 153 w 191"/>
                <a:gd name="T17" fmla="*/ 171 h 195"/>
                <a:gd name="T18" fmla="*/ 45 w 191"/>
                <a:gd name="T19" fmla="*/ 20 h 195"/>
                <a:gd name="T20" fmla="*/ 45 w 191"/>
                <a:gd name="T21" fmla="*/ 0 h 195"/>
                <a:gd name="T22" fmla="*/ 69 w 191"/>
                <a:gd name="T23" fmla="*/ 20 h 195"/>
                <a:gd name="T24" fmla="*/ 69 w 191"/>
                <a:gd name="T25" fmla="*/ 0 h 195"/>
                <a:gd name="T26" fmla="*/ 94 w 191"/>
                <a:gd name="T27" fmla="*/ 0 h 195"/>
                <a:gd name="T28" fmla="*/ 94 w 191"/>
                <a:gd name="T29" fmla="*/ 20 h 195"/>
                <a:gd name="T30" fmla="*/ 118 w 191"/>
                <a:gd name="T31" fmla="*/ 0 h 195"/>
                <a:gd name="T32" fmla="*/ 118 w 191"/>
                <a:gd name="T33" fmla="*/ 20 h 195"/>
                <a:gd name="T34" fmla="*/ 146 w 191"/>
                <a:gd name="T35" fmla="*/ 0 h 195"/>
                <a:gd name="T36" fmla="*/ 146 w 191"/>
                <a:gd name="T37" fmla="*/ 20 h 195"/>
                <a:gd name="T38" fmla="*/ 191 w 191"/>
                <a:gd name="T39" fmla="*/ 45 h 195"/>
                <a:gd name="T40" fmla="*/ 167 w 191"/>
                <a:gd name="T41" fmla="*/ 45 h 195"/>
                <a:gd name="T42" fmla="*/ 191 w 191"/>
                <a:gd name="T43" fmla="*/ 69 h 195"/>
                <a:gd name="T44" fmla="*/ 167 w 191"/>
                <a:gd name="T45" fmla="*/ 69 h 195"/>
                <a:gd name="T46" fmla="*/ 191 w 191"/>
                <a:gd name="T47" fmla="*/ 93 h 195"/>
                <a:gd name="T48" fmla="*/ 167 w 191"/>
                <a:gd name="T49" fmla="*/ 93 h 195"/>
                <a:gd name="T50" fmla="*/ 191 w 191"/>
                <a:gd name="T51" fmla="*/ 122 h 195"/>
                <a:gd name="T52" fmla="*/ 167 w 191"/>
                <a:gd name="T53" fmla="*/ 122 h 195"/>
                <a:gd name="T54" fmla="*/ 191 w 191"/>
                <a:gd name="T55" fmla="*/ 146 h 195"/>
                <a:gd name="T56" fmla="*/ 167 w 191"/>
                <a:gd name="T57" fmla="*/ 146 h 195"/>
                <a:gd name="T58" fmla="*/ 21 w 191"/>
                <a:gd name="T59" fmla="*/ 45 h 195"/>
                <a:gd name="T60" fmla="*/ 0 w 191"/>
                <a:gd name="T61" fmla="*/ 45 h 195"/>
                <a:gd name="T62" fmla="*/ 21 w 191"/>
                <a:gd name="T63" fmla="*/ 69 h 195"/>
                <a:gd name="T64" fmla="*/ 0 w 191"/>
                <a:gd name="T65" fmla="*/ 69 h 195"/>
                <a:gd name="T66" fmla="*/ 21 w 191"/>
                <a:gd name="T67" fmla="*/ 93 h 195"/>
                <a:gd name="T68" fmla="*/ 0 w 191"/>
                <a:gd name="T69" fmla="*/ 93 h 195"/>
                <a:gd name="T70" fmla="*/ 21 w 191"/>
                <a:gd name="T71" fmla="*/ 122 h 195"/>
                <a:gd name="T72" fmla="*/ 0 w 191"/>
                <a:gd name="T73" fmla="*/ 122 h 195"/>
                <a:gd name="T74" fmla="*/ 21 w 191"/>
                <a:gd name="T75" fmla="*/ 146 h 195"/>
                <a:gd name="T76" fmla="*/ 0 w 191"/>
                <a:gd name="T77" fmla="*/ 146 h 195"/>
                <a:gd name="T78" fmla="*/ 45 w 191"/>
                <a:gd name="T79" fmla="*/ 171 h 195"/>
                <a:gd name="T80" fmla="*/ 45 w 191"/>
                <a:gd name="T81" fmla="*/ 195 h 195"/>
                <a:gd name="T82" fmla="*/ 69 w 191"/>
                <a:gd name="T83" fmla="*/ 171 h 195"/>
                <a:gd name="T84" fmla="*/ 69 w 191"/>
                <a:gd name="T85" fmla="*/ 195 h 195"/>
                <a:gd name="T86" fmla="*/ 94 w 191"/>
                <a:gd name="T87" fmla="*/ 195 h 195"/>
                <a:gd name="T88" fmla="*/ 94 w 191"/>
                <a:gd name="T89" fmla="*/ 171 h 195"/>
                <a:gd name="T90" fmla="*/ 118 w 191"/>
                <a:gd name="T91" fmla="*/ 171 h 195"/>
                <a:gd name="T92" fmla="*/ 118 w 191"/>
                <a:gd name="T93" fmla="*/ 195 h 195"/>
                <a:gd name="T94" fmla="*/ 146 w 191"/>
                <a:gd name="T95" fmla="*/ 171 h 195"/>
                <a:gd name="T96" fmla="*/ 146 w 191"/>
                <a:gd name="T9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195">
                  <a:moveTo>
                    <a:pt x="153" y="171"/>
                  </a:moveTo>
                  <a:cubicBezTo>
                    <a:pt x="35" y="171"/>
                    <a:pt x="35" y="171"/>
                    <a:pt x="35" y="171"/>
                  </a:cubicBezTo>
                  <a:cubicBezTo>
                    <a:pt x="28" y="171"/>
                    <a:pt x="21" y="163"/>
                    <a:pt x="21" y="156"/>
                  </a:cubicBezTo>
                  <a:cubicBezTo>
                    <a:pt x="21" y="35"/>
                    <a:pt x="21" y="35"/>
                    <a:pt x="21" y="35"/>
                  </a:cubicBezTo>
                  <a:cubicBezTo>
                    <a:pt x="21" y="26"/>
                    <a:pt x="28" y="20"/>
                    <a:pt x="35" y="20"/>
                  </a:cubicBezTo>
                  <a:cubicBezTo>
                    <a:pt x="153" y="20"/>
                    <a:pt x="153" y="20"/>
                    <a:pt x="153" y="20"/>
                  </a:cubicBezTo>
                  <a:cubicBezTo>
                    <a:pt x="162" y="20"/>
                    <a:pt x="167" y="26"/>
                    <a:pt x="167" y="35"/>
                  </a:cubicBezTo>
                  <a:cubicBezTo>
                    <a:pt x="167" y="156"/>
                    <a:pt x="167" y="156"/>
                    <a:pt x="167" y="156"/>
                  </a:cubicBezTo>
                  <a:cubicBezTo>
                    <a:pt x="167" y="163"/>
                    <a:pt x="162" y="171"/>
                    <a:pt x="153" y="171"/>
                  </a:cubicBezTo>
                  <a:close/>
                  <a:moveTo>
                    <a:pt x="45" y="20"/>
                  </a:moveTo>
                  <a:cubicBezTo>
                    <a:pt x="45" y="0"/>
                    <a:pt x="45" y="0"/>
                    <a:pt x="45" y="0"/>
                  </a:cubicBezTo>
                  <a:moveTo>
                    <a:pt x="69" y="20"/>
                  </a:moveTo>
                  <a:cubicBezTo>
                    <a:pt x="69" y="0"/>
                    <a:pt x="69" y="0"/>
                    <a:pt x="69" y="0"/>
                  </a:cubicBezTo>
                  <a:moveTo>
                    <a:pt x="94" y="0"/>
                  </a:moveTo>
                  <a:cubicBezTo>
                    <a:pt x="94" y="20"/>
                    <a:pt x="94" y="20"/>
                    <a:pt x="94" y="20"/>
                  </a:cubicBezTo>
                  <a:moveTo>
                    <a:pt x="118" y="0"/>
                  </a:moveTo>
                  <a:cubicBezTo>
                    <a:pt x="118" y="20"/>
                    <a:pt x="118" y="20"/>
                    <a:pt x="118" y="20"/>
                  </a:cubicBezTo>
                  <a:moveTo>
                    <a:pt x="146" y="0"/>
                  </a:moveTo>
                  <a:cubicBezTo>
                    <a:pt x="146" y="20"/>
                    <a:pt x="146" y="20"/>
                    <a:pt x="146" y="20"/>
                  </a:cubicBezTo>
                  <a:moveTo>
                    <a:pt x="191" y="45"/>
                  </a:moveTo>
                  <a:cubicBezTo>
                    <a:pt x="167" y="45"/>
                    <a:pt x="167" y="45"/>
                    <a:pt x="167" y="45"/>
                  </a:cubicBezTo>
                  <a:moveTo>
                    <a:pt x="191" y="69"/>
                  </a:moveTo>
                  <a:cubicBezTo>
                    <a:pt x="167" y="69"/>
                    <a:pt x="167" y="69"/>
                    <a:pt x="167" y="69"/>
                  </a:cubicBezTo>
                  <a:moveTo>
                    <a:pt x="191" y="93"/>
                  </a:moveTo>
                  <a:cubicBezTo>
                    <a:pt x="167" y="93"/>
                    <a:pt x="167" y="93"/>
                    <a:pt x="167" y="93"/>
                  </a:cubicBezTo>
                  <a:moveTo>
                    <a:pt x="191" y="122"/>
                  </a:moveTo>
                  <a:cubicBezTo>
                    <a:pt x="167" y="122"/>
                    <a:pt x="167" y="122"/>
                    <a:pt x="167" y="122"/>
                  </a:cubicBezTo>
                  <a:moveTo>
                    <a:pt x="191" y="146"/>
                  </a:moveTo>
                  <a:cubicBezTo>
                    <a:pt x="167" y="146"/>
                    <a:pt x="167" y="146"/>
                    <a:pt x="167" y="146"/>
                  </a:cubicBezTo>
                  <a:moveTo>
                    <a:pt x="21" y="45"/>
                  </a:moveTo>
                  <a:cubicBezTo>
                    <a:pt x="0" y="45"/>
                    <a:pt x="0" y="45"/>
                    <a:pt x="0" y="45"/>
                  </a:cubicBezTo>
                  <a:moveTo>
                    <a:pt x="21" y="69"/>
                  </a:moveTo>
                  <a:cubicBezTo>
                    <a:pt x="0" y="69"/>
                    <a:pt x="0" y="69"/>
                    <a:pt x="0" y="69"/>
                  </a:cubicBezTo>
                  <a:moveTo>
                    <a:pt x="21" y="93"/>
                  </a:moveTo>
                  <a:cubicBezTo>
                    <a:pt x="0" y="93"/>
                    <a:pt x="0" y="93"/>
                    <a:pt x="0" y="93"/>
                  </a:cubicBezTo>
                  <a:moveTo>
                    <a:pt x="21" y="122"/>
                  </a:moveTo>
                  <a:cubicBezTo>
                    <a:pt x="0" y="122"/>
                    <a:pt x="0" y="122"/>
                    <a:pt x="0" y="122"/>
                  </a:cubicBezTo>
                  <a:moveTo>
                    <a:pt x="21" y="146"/>
                  </a:moveTo>
                  <a:cubicBezTo>
                    <a:pt x="0" y="146"/>
                    <a:pt x="0" y="146"/>
                    <a:pt x="0" y="146"/>
                  </a:cubicBezTo>
                  <a:moveTo>
                    <a:pt x="45" y="171"/>
                  </a:moveTo>
                  <a:cubicBezTo>
                    <a:pt x="45" y="195"/>
                    <a:pt x="45" y="195"/>
                    <a:pt x="45" y="195"/>
                  </a:cubicBezTo>
                  <a:moveTo>
                    <a:pt x="69" y="171"/>
                  </a:moveTo>
                  <a:cubicBezTo>
                    <a:pt x="69" y="195"/>
                    <a:pt x="69" y="195"/>
                    <a:pt x="69" y="195"/>
                  </a:cubicBezTo>
                  <a:moveTo>
                    <a:pt x="94" y="195"/>
                  </a:moveTo>
                  <a:cubicBezTo>
                    <a:pt x="94" y="171"/>
                    <a:pt x="94" y="171"/>
                    <a:pt x="94" y="171"/>
                  </a:cubicBezTo>
                  <a:moveTo>
                    <a:pt x="118" y="171"/>
                  </a:moveTo>
                  <a:cubicBezTo>
                    <a:pt x="118" y="195"/>
                    <a:pt x="118" y="195"/>
                    <a:pt x="118" y="195"/>
                  </a:cubicBezTo>
                  <a:moveTo>
                    <a:pt x="146" y="171"/>
                  </a:moveTo>
                  <a:cubicBezTo>
                    <a:pt x="146" y="195"/>
                    <a:pt x="146" y="195"/>
                    <a:pt x="146" y="195"/>
                  </a:cubicBezTo>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601">
                <a:gradFill>
                  <a:gsLst>
                    <a:gs pos="0">
                      <a:srgbClr val="505050"/>
                    </a:gs>
                    <a:gs pos="100000">
                      <a:srgbClr val="505050"/>
                    </a:gs>
                  </a:gsLst>
                  <a:lin ang="5400000" scaled="1"/>
                </a:gradFill>
                <a:latin typeface="Segoe UI Semilight"/>
              </a:endParaRPr>
            </a:p>
          </p:txBody>
        </p:sp>
      </p:grpSp>
      <p:sp useBgFill="1">
        <p:nvSpPr>
          <p:cNvPr id="111" name="Rectangle 110">
            <a:extLst>
              <a:ext uri="{FF2B5EF4-FFF2-40B4-BE49-F238E27FC236}">
                <a16:creationId xmlns:a16="http://schemas.microsoft.com/office/drawing/2014/main" id="{27AC5A16-EEB1-4387-ADEF-0C8B6A1C32D7}"/>
              </a:ext>
            </a:extLst>
          </p:cNvPr>
          <p:cNvSpPr/>
          <p:nvPr/>
        </p:nvSpPr>
        <p:spPr bwMode="auto">
          <a:xfrm>
            <a:off x="5984543" y="5308544"/>
            <a:ext cx="500191" cy="36511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car" title="Icon of a car">
            <a:extLst>
              <a:ext uri="{FF2B5EF4-FFF2-40B4-BE49-F238E27FC236}">
                <a16:creationId xmlns:a16="http://schemas.microsoft.com/office/drawing/2014/main" id="{4C5B8955-8AE3-4B58-A8D0-A3532AF9837C}"/>
              </a:ext>
            </a:extLst>
          </p:cNvPr>
          <p:cNvSpPr>
            <a:spLocks noChangeAspect="1" noEditPoints="1"/>
          </p:cNvSpPr>
          <p:nvPr/>
        </p:nvSpPr>
        <p:spPr bwMode="auto">
          <a:xfrm>
            <a:off x="3211371" y="5341743"/>
            <a:ext cx="345257" cy="264565"/>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solidFill>
            <a:schemeClr val="bg1"/>
          </a:solid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636">
              <a:solidFill>
                <a:srgbClr val="FFFFFF"/>
              </a:solidFill>
              <a:latin typeface="Segoe UI Semilight"/>
            </a:endParaRPr>
          </a:p>
        </p:txBody>
      </p:sp>
      <p:sp>
        <p:nvSpPr>
          <p:cNvPr id="121" name="Rectangle 120">
            <a:extLst>
              <a:ext uri="{FF2B5EF4-FFF2-40B4-BE49-F238E27FC236}">
                <a16:creationId xmlns:a16="http://schemas.microsoft.com/office/drawing/2014/main" id="{5530B847-D94C-4C37-880B-A206335A504B}"/>
              </a:ext>
            </a:extLst>
          </p:cNvPr>
          <p:cNvSpPr/>
          <p:nvPr/>
        </p:nvSpPr>
        <p:spPr bwMode="auto">
          <a:xfrm rot="5400000">
            <a:off x="7936165" y="5360409"/>
            <a:ext cx="192535" cy="3059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eye_2">
            <a:extLst>
              <a:ext uri="{FF2B5EF4-FFF2-40B4-BE49-F238E27FC236}">
                <a16:creationId xmlns:a16="http://schemas.microsoft.com/office/drawing/2014/main" id="{94BC1124-E2ED-4A85-9E7A-4B95DA0BB1E8}"/>
              </a:ext>
            </a:extLst>
          </p:cNvPr>
          <p:cNvSpPr>
            <a:spLocks noChangeAspect="1" noEditPoints="1"/>
          </p:cNvSpPr>
          <p:nvPr/>
        </p:nvSpPr>
        <p:spPr bwMode="auto">
          <a:xfrm>
            <a:off x="7847638" y="5425438"/>
            <a:ext cx="348234" cy="193218"/>
          </a:xfrm>
          <a:custGeom>
            <a:avLst/>
            <a:gdLst>
              <a:gd name="T0" fmla="*/ 5 w 346"/>
              <a:gd name="T1" fmla="*/ 103 h 191"/>
              <a:gd name="T2" fmla="*/ 0 w 346"/>
              <a:gd name="T3" fmla="*/ 96 h 191"/>
              <a:gd name="T4" fmla="*/ 3 w 346"/>
              <a:gd name="T5" fmla="*/ 92 h 191"/>
              <a:gd name="T6" fmla="*/ 5 w 346"/>
              <a:gd name="T7" fmla="*/ 103 h 191"/>
              <a:gd name="T8" fmla="*/ 173 w 346"/>
              <a:gd name="T9" fmla="*/ 191 h 191"/>
              <a:gd name="T10" fmla="*/ 346 w 346"/>
              <a:gd name="T11" fmla="*/ 96 h 191"/>
              <a:gd name="T12" fmla="*/ 173 w 346"/>
              <a:gd name="T13" fmla="*/ 0 h 191"/>
              <a:gd name="T14" fmla="*/ 3 w 346"/>
              <a:gd name="T15" fmla="*/ 92 h 191"/>
              <a:gd name="T16" fmla="*/ 175 w 346"/>
              <a:gd name="T17" fmla="*/ 14 h 191"/>
              <a:gd name="T18" fmla="*/ 89 w 346"/>
              <a:gd name="T19" fmla="*/ 96 h 191"/>
              <a:gd name="T20" fmla="*/ 175 w 346"/>
              <a:gd name="T21" fmla="*/ 178 h 191"/>
              <a:gd name="T22" fmla="*/ 261 w 346"/>
              <a:gd name="T23" fmla="*/ 96 h 191"/>
              <a:gd name="T24" fmla="*/ 175 w 346"/>
              <a:gd name="T25" fmla="*/ 14 h 191"/>
              <a:gd name="T26" fmla="*/ 175 w 346"/>
              <a:gd name="T27" fmla="*/ 78 h 191"/>
              <a:gd name="T28" fmla="*/ 156 w 346"/>
              <a:gd name="T29" fmla="*/ 96 h 191"/>
              <a:gd name="T30" fmla="*/ 175 w 346"/>
              <a:gd name="T31" fmla="*/ 114 h 191"/>
              <a:gd name="T32" fmla="*/ 194 w 346"/>
              <a:gd name="T33" fmla="*/ 96 h 191"/>
              <a:gd name="T34" fmla="*/ 175 w 346"/>
              <a:gd name="T35" fmla="*/ 7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191">
                <a:moveTo>
                  <a:pt x="5" y="103"/>
                </a:moveTo>
                <a:cubicBezTo>
                  <a:pt x="2" y="98"/>
                  <a:pt x="0" y="96"/>
                  <a:pt x="0" y="96"/>
                </a:cubicBezTo>
                <a:cubicBezTo>
                  <a:pt x="0" y="96"/>
                  <a:pt x="1" y="94"/>
                  <a:pt x="3" y="92"/>
                </a:cubicBezTo>
                <a:moveTo>
                  <a:pt x="5" y="103"/>
                </a:moveTo>
                <a:cubicBezTo>
                  <a:pt x="23" y="125"/>
                  <a:pt x="82" y="191"/>
                  <a:pt x="173" y="191"/>
                </a:cubicBezTo>
                <a:cubicBezTo>
                  <a:pt x="283" y="191"/>
                  <a:pt x="346" y="96"/>
                  <a:pt x="346" y="96"/>
                </a:cubicBezTo>
                <a:cubicBezTo>
                  <a:pt x="346" y="96"/>
                  <a:pt x="283" y="0"/>
                  <a:pt x="173" y="0"/>
                </a:cubicBezTo>
                <a:cubicBezTo>
                  <a:pt x="77" y="0"/>
                  <a:pt x="17" y="73"/>
                  <a:pt x="3" y="92"/>
                </a:cubicBezTo>
                <a:moveTo>
                  <a:pt x="175" y="14"/>
                </a:moveTo>
                <a:cubicBezTo>
                  <a:pt x="128" y="14"/>
                  <a:pt x="89" y="50"/>
                  <a:pt x="89" y="96"/>
                </a:cubicBezTo>
                <a:cubicBezTo>
                  <a:pt x="89" y="141"/>
                  <a:pt x="128" y="178"/>
                  <a:pt x="175" y="178"/>
                </a:cubicBezTo>
                <a:cubicBezTo>
                  <a:pt x="222" y="178"/>
                  <a:pt x="261" y="141"/>
                  <a:pt x="261" y="96"/>
                </a:cubicBezTo>
                <a:cubicBezTo>
                  <a:pt x="261" y="50"/>
                  <a:pt x="222" y="14"/>
                  <a:pt x="175" y="14"/>
                </a:cubicBezTo>
                <a:close/>
                <a:moveTo>
                  <a:pt x="175" y="78"/>
                </a:moveTo>
                <a:cubicBezTo>
                  <a:pt x="165" y="78"/>
                  <a:pt x="156" y="86"/>
                  <a:pt x="156" y="96"/>
                </a:cubicBezTo>
                <a:cubicBezTo>
                  <a:pt x="156" y="106"/>
                  <a:pt x="165" y="114"/>
                  <a:pt x="175" y="114"/>
                </a:cubicBezTo>
                <a:cubicBezTo>
                  <a:pt x="185" y="114"/>
                  <a:pt x="194" y="106"/>
                  <a:pt x="194" y="96"/>
                </a:cubicBezTo>
                <a:cubicBezTo>
                  <a:pt x="194" y="86"/>
                  <a:pt x="185" y="78"/>
                  <a:pt x="175" y="78"/>
                </a:cubicBezTo>
                <a:close/>
              </a:path>
            </a:pathLst>
          </a:custGeom>
          <a:solidFill>
            <a:schemeClr val="bg1"/>
          </a:solid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solidFill>
                <a:srgbClr val="505050"/>
              </a:solidFill>
              <a:latin typeface="Segoe UI Semilight"/>
            </a:endParaRPr>
          </a:p>
        </p:txBody>
      </p:sp>
      <p:sp>
        <p:nvSpPr>
          <p:cNvPr id="123" name="Rectangle 122">
            <a:extLst>
              <a:ext uri="{FF2B5EF4-FFF2-40B4-BE49-F238E27FC236}">
                <a16:creationId xmlns:a16="http://schemas.microsoft.com/office/drawing/2014/main" id="{ECFE573A-133F-4D96-B37F-A3313A1262A8}"/>
              </a:ext>
            </a:extLst>
          </p:cNvPr>
          <p:cNvSpPr/>
          <p:nvPr/>
        </p:nvSpPr>
        <p:spPr bwMode="auto">
          <a:xfrm>
            <a:off x="8583635" y="5154552"/>
            <a:ext cx="353189" cy="6957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4" name="Group 4">
            <a:extLst>
              <a:ext uri="{FF2B5EF4-FFF2-40B4-BE49-F238E27FC236}">
                <a16:creationId xmlns:a16="http://schemas.microsoft.com/office/drawing/2014/main" id="{80FA4B23-D35E-41B0-BDBB-0B1C974905EE}"/>
              </a:ext>
            </a:extLst>
          </p:cNvPr>
          <p:cNvGrpSpPr>
            <a:grpSpLocks noChangeAspect="1"/>
          </p:cNvGrpSpPr>
          <p:nvPr/>
        </p:nvGrpSpPr>
        <p:grpSpPr bwMode="auto">
          <a:xfrm>
            <a:off x="8631015" y="5321295"/>
            <a:ext cx="408610" cy="251450"/>
            <a:chOff x="5597" y="3096"/>
            <a:chExt cx="546" cy="336"/>
          </a:xfrm>
          <a:solidFill>
            <a:schemeClr val="bg1"/>
          </a:solidFill>
        </p:grpSpPr>
        <p:sp>
          <p:nvSpPr>
            <p:cNvPr id="125" name="Rectangle 5">
              <a:extLst>
                <a:ext uri="{FF2B5EF4-FFF2-40B4-BE49-F238E27FC236}">
                  <a16:creationId xmlns:a16="http://schemas.microsoft.com/office/drawing/2014/main" id="{61C20E71-D359-4B99-AA47-CFD0BF5E83F3}"/>
                </a:ext>
              </a:extLst>
            </p:cNvPr>
            <p:cNvSpPr>
              <a:spLocks noChangeArrowheads="1"/>
            </p:cNvSpPr>
            <p:nvPr/>
          </p:nvSpPr>
          <p:spPr bwMode="auto">
            <a:xfrm>
              <a:off x="5597" y="3096"/>
              <a:ext cx="169" cy="336"/>
            </a:xfrm>
            <a:prstGeom prst="rect">
              <a:avLst/>
            </a:pr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26" name="Freeform 6">
              <a:extLst>
                <a:ext uri="{FF2B5EF4-FFF2-40B4-BE49-F238E27FC236}">
                  <a16:creationId xmlns:a16="http://schemas.microsoft.com/office/drawing/2014/main" id="{AF2E9635-6C53-4320-AE04-8451DBB74BED}"/>
                </a:ext>
              </a:extLst>
            </p:cNvPr>
            <p:cNvSpPr>
              <a:spLocks/>
            </p:cNvSpPr>
            <p:nvPr/>
          </p:nvSpPr>
          <p:spPr bwMode="auto">
            <a:xfrm>
              <a:off x="5766" y="3337"/>
              <a:ext cx="80" cy="95"/>
            </a:xfrm>
            <a:custGeom>
              <a:avLst/>
              <a:gdLst>
                <a:gd name="T0" fmla="*/ 80 w 80"/>
                <a:gd name="T1" fmla="*/ 0 h 95"/>
                <a:gd name="T2" fmla="*/ 80 w 80"/>
                <a:gd name="T3" fmla="*/ 26 h 95"/>
                <a:gd name="T4" fmla="*/ 0 w 80"/>
                <a:gd name="T5" fmla="*/ 95 h 95"/>
              </a:gdLst>
              <a:ahLst/>
              <a:cxnLst>
                <a:cxn ang="0">
                  <a:pos x="T0" y="T1"/>
                </a:cxn>
                <a:cxn ang="0">
                  <a:pos x="T2" y="T3"/>
                </a:cxn>
                <a:cxn ang="0">
                  <a:pos x="T4" y="T5"/>
                </a:cxn>
              </a:cxnLst>
              <a:rect l="0" t="0" r="r" b="b"/>
              <a:pathLst>
                <a:path w="80" h="95">
                  <a:moveTo>
                    <a:pt x="80" y="0"/>
                  </a:moveTo>
                  <a:lnTo>
                    <a:pt x="80" y="26"/>
                  </a:lnTo>
                  <a:lnTo>
                    <a:pt x="0" y="95"/>
                  </a:lnTo>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27" name="Freeform 7">
              <a:extLst>
                <a:ext uri="{FF2B5EF4-FFF2-40B4-BE49-F238E27FC236}">
                  <a16:creationId xmlns:a16="http://schemas.microsoft.com/office/drawing/2014/main" id="{812384B7-F36B-4B30-84ED-05DC68ED5CFB}"/>
                </a:ext>
              </a:extLst>
            </p:cNvPr>
            <p:cNvSpPr>
              <a:spLocks/>
            </p:cNvSpPr>
            <p:nvPr/>
          </p:nvSpPr>
          <p:spPr bwMode="auto">
            <a:xfrm>
              <a:off x="5766" y="3096"/>
              <a:ext cx="80" cy="96"/>
            </a:xfrm>
            <a:custGeom>
              <a:avLst/>
              <a:gdLst>
                <a:gd name="T0" fmla="*/ 0 w 80"/>
                <a:gd name="T1" fmla="*/ 0 h 96"/>
                <a:gd name="T2" fmla="*/ 80 w 80"/>
                <a:gd name="T3" fmla="*/ 74 h 96"/>
                <a:gd name="T4" fmla="*/ 80 w 80"/>
                <a:gd name="T5" fmla="*/ 96 h 96"/>
              </a:gdLst>
              <a:ahLst/>
              <a:cxnLst>
                <a:cxn ang="0">
                  <a:pos x="T0" y="T1"/>
                </a:cxn>
                <a:cxn ang="0">
                  <a:pos x="T2" y="T3"/>
                </a:cxn>
                <a:cxn ang="0">
                  <a:pos x="T4" y="T5"/>
                </a:cxn>
              </a:cxnLst>
              <a:rect l="0" t="0" r="r" b="b"/>
              <a:pathLst>
                <a:path w="80" h="96">
                  <a:moveTo>
                    <a:pt x="0" y="0"/>
                  </a:moveTo>
                  <a:lnTo>
                    <a:pt x="80" y="74"/>
                  </a:lnTo>
                  <a:lnTo>
                    <a:pt x="80" y="96"/>
                  </a:lnTo>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28" name="Line 8">
              <a:extLst>
                <a:ext uri="{FF2B5EF4-FFF2-40B4-BE49-F238E27FC236}">
                  <a16:creationId xmlns:a16="http://schemas.microsoft.com/office/drawing/2014/main" id="{85EC08C8-19CA-4743-8BEA-C8D470096969}"/>
                </a:ext>
              </a:extLst>
            </p:cNvPr>
            <p:cNvSpPr>
              <a:spLocks noChangeShapeType="1"/>
            </p:cNvSpPr>
            <p:nvPr/>
          </p:nvSpPr>
          <p:spPr bwMode="auto">
            <a:xfrm>
              <a:off x="5597" y="3205"/>
              <a:ext cx="169" cy="0"/>
            </a:xfrm>
            <a:prstGeom prst="line">
              <a:avLst/>
            </a:pr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30" name="Line 9">
              <a:extLst>
                <a:ext uri="{FF2B5EF4-FFF2-40B4-BE49-F238E27FC236}">
                  <a16:creationId xmlns:a16="http://schemas.microsoft.com/office/drawing/2014/main" id="{7F8E9AC1-1530-46B8-9BFE-53DD9CE3B2E3}"/>
                </a:ext>
              </a:extLst>
            </p:cNvPr>
            <p:cNvSpPr>
              <a:spLocks noChangeShapeType="1"/>
            </p:cNvSpPr>
            <p:nvPr/>
          </p:nvSpPr>
          <p:spPr bwMode="auto">
            <a:xfrm>
              <a:off x="5597" y="3325"/>
              <a:ext cx="169" cy="0"/>
            </a:xfrm>
            <a:prstGeom prst="line">
              <a:avLst/>
            </a:pr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31" name="Rectangle 10">
              <a:extLst>
                <a:ext uri="{FF2B5EF4-FFF2-40B4-BE49-F238E27FC236}">
                  <a16:creationId xmlns:a16="http://schemas.microsoft.com/office/drawing/2014/main" id="{5B4FFE70-B69C-4FA4-92DF-4BD631F694AC}"/>
                </a:ext>
              </a:extLst>
            </p:cNvPr>
            <p:cNvSpPr>
              <a:spLocks noChangeArrowheads="1"/>
            </p:cNvSpPr>
            <p:nvPr/>
          </p:nvSpPr>
          <p:spPr bwMode="auto">
            <a:xfrm>
              <a:off x="5974" y="3096"/>
              <a:ext cx="169" cy="336"/>
            </a:xfrm>
            <a:prstGeom prst="rect">
              <a:avLst/>
            </a:pr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32" name="Freeform 11">
              <a:extLst>
                <a:ext uri="{FF2B5EF4-FFF2-40B4-BE49-F238E27FC236}">
                  <a16:creationId xmlns:a16="http://schemas.microsoft.com/office/drawing/2014/main" id="{4FD5FE06-B777-4145-83CB-053DAF678A93}"/>
                </a:ext>
              </a:extLst>
            </p:cNvPr>
            <p:cNvSpPr>
              <a:spLocks/>
            </p:cNvSpPr>
            <p:nvPr/>
          </p:nvSpPr>
          <p:spPr bwMode="auto">
            <a:xfrm>
              <a:off x="5894" y="3336"/>
              <a:ext cx="80" cy="96"/>
            </a:xfrm>
            <a:custGeom>
              <a:avLst/>
              <a:gdLst>
                <a:gd name="T0" fmla="*/ 0 w 80"/>
                <a:gd name="T1" fmla="*/ 0 h 96"/>
                <a:gd name="T2" fmla="*/ 0 w 80"/>
                <a:gd name="T3" fmla="*/ 27 h 96"/>
                <a:gd name="T4" fmla="*/ 80 w 80"/>
                <a:gd name="T5" fmla="*/ 96 h 96"/>
              </a:gdLst>
              <a:ahLst/>
              <a:cxnLst>
                <a:cxn ang="0">
                  <a:pos x="T0" y="T1"/>
                </a:cxn>
                <a:cxn ang="0">
                  <a:pos x="T2" y="T3"/>
                </a:cxn>
                <a:cxn ang="0">
                  <a:pos x="T4" y="T5"/>
                </a:cxn>
              </a:cxnLst>
              <a:rect l="0" t="0" r="r" b="b"/>
              <a:pathLst>
                <a:path w="80" h="96">
                  <a:moveTo>
                    <a:pt x="0" y="0"/>
                  </a:moveTo>
                  <a:lnTo>
                    <a:pt x="0" y="27"/>
                  </a:lnTo>
                  <a:lnTo>
                    <a:pt x="80" y="96"/>
                  </a:lnTo>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33" name="Freeform 12">
              <a:extLst>
                <a:ext uri="{FF2B5EF4-FFF2-40B4-BE49-F238E27FC236}">
                  <a16:creationId xmlns:a16="http://schemas.microsoft.com/office/drawing/2014/main" id="{A226DFF3-FD1A-44ED-9F20-D9952C952DD9}"/>
                </a:ext>
              </a:extLst>
            </p:cNvPr>
            <p:cNvSpPr>
              <a:spLocks/>
            </p:cNvSpPr>
            <p:nvPr/>
          </p:nvSpPr>
          <p:spPr bwMode="auto">
            <a:xfrm>
              <a:off x="5894" y="3096"/>
              <a:ext cx="80" cy="94"/>
            </a:xfrm>
            <a:custGeom>
              <a:avLst/>
              <a:gdLst>
                <a:gd name="T0" fmla="*/ 80 w 80"/>
                <a:gd name="T1" fmla="*/ 0 h 94"/>
                <a:gd name="T2" fmla="*/ 0 w 80"/>
                <a:gd name="T3" fmla="*/ 74 h 94"/>
                <a:gd name="T4" fmla="*/ 0 w 80"/>
                <a:gd name="T5" fmla="*/ 94 h 94"/>
              </a:gdLst>
              <a:ahLst/>
              <a:cxnLst>
                <a:cxn ang="0">
                  <a:pos x="T0" y="T1"/>
                </a:cxn>
                <a:cxn ang="0">
                  <a:pos x="T2" y="T3"/>
                </a:cxn>
                <a:cxn ang="0">
                  <a:pos x="T4" y="T5"/>
                </a:cxn>
              </a:cxnLst>
              <a:rect l="0" t="0" r="r" b="b"/>
              <a:pathLst>
                <a:path w="80" h="94">
                  <a:moveTo>
                    <a:pt x="80" y="0"/>
                  </a:moveTo>
                  <a:lnTo>
                    <a:pt x="0" y="74"/>
                  </a:lnTo>
                  <a:lnTo>
                    <a:pt x="0" y="94"/>
                  </a:lnTo>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36" name="Line 13">
              <a:extLst>
                <a:ext uri="{FF2B5EF4-FFF2-40B4-BE49-F238E27FC236}">
                  <a16:creationId xmlns:a16="http://schemas.microsoft.com/office/drawing/2014/main" id="{08758C86-6EA6-4239-B5EF-5D5C069DB8DA}"/>
                </a:ext>
              </a:extLst>
            </p:cNvPr>
            <p:cNvSpPr>
              <a:spLocks noChangeShapeType="1"/>
            </p:cNvSpPr>
            <p:nvPr/>
          </p:nvSpPr>
          <p:spPr bwMode="auto">
            <a:xfrm flipH="1">
              <a:off x="5974" y="3205"/>
              <a:ext cx="169" cy="0"/>
            </a:xfrm>
            <a:prstGeom prst="line">
              <a:avLst/>
            </a:pr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37" name="Line 14">
              <a:extLst>
                <a:ext uri="{FF2B5EF4-FFF2-40B4-BE49-F238E27FC236}">
                  <a16:creationId xmlns:a16="http://schemas.microsoft.com/office/drawing/2014/main" id="{29FB7082-9A28-44A0-9AB0-C781ABC1D129}"/>
                </a:ext>
              </a:extLst>
            </p:cNvPr>
            <p:cNvSpPr>
              <a:spLocks noChangeShapeType="1"/>
            </p:cNvSpPr>
            <p:nvPr/>
          </p:nvSpPr>
          <p:spPr bwMode="auto">
            <a:xfrm flipH="1">
              <a:off x="5974" y="3325"/>
              <a:ext cx="169" cy="0"/>
            </a:xfrm>
            <a:prstGeom prst="line">
              <a:avLst/>
            </a:pr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38" name="Freeform 15">
              <a:extLst>
                <a:ext uri="{FF2B5EF4-FFF2-40B4-BE49-F238E27FC236}">
                  <a16:creationId xmlns:a16="http://schemas.microsoft.com/office/drawing/2014/main" id="{CF30A191-6563-4A47-B38D-F892AA6EEED5}"/>
                </a:ext>
              </a:extLst>
            </p:cNvPr>
            <p:cNvSpPr>
              <a:spLocks noEditPoints="1"/>
            </p:cNvSpPr>
            <p:nvPr/>
          </p:nvSpPr>
          <p:spPr bwMode="auto">
            <a:xfrm>
              <a:off x="5797" y="3207"/>
              <a:ext cx="146" cy="47"/>
            </a:xfrm>
            <a:custGeom>
              <a:avLst/>
              <a:gdLst>
                <a:gd name="T0" fmla="*/ 0 w 196"/>
                <a:gd name="T1" fmla="*/ 0 h 63"/>
                <a:gd name="T2" fmla="*/ 0 w 196"/>
                <a:gd name="T3" fmla="*/ 63 h 63"/>
                <a:gd name="T4" fmla="*/ 118 w 196"/>
                <a:gd name="T5" fmla="*/ 0 h 63"/>
                <a:gd name="T6" fmla="*/ 118 w 196"/>
                <a:gd name="T7" fmla="*/ 63 h 63"/>
                <a:gd name="T8" fmla="*/ 79 w 196"/>
                <a:gd name="T9" fmla="*/ 42 h 63"/>
                <a:gd name="T10" fmla="*/ 79 w 196"/>
                <a:gd name="T11" fmla="*/ 20 h 63"/>
                <a:gd name="T12" fmla="*/ 59 w 196"/>
                <a:gd name="T13" fmla="*/ 0 h 63"/>
                <a:gd name="T14" fmla="*/ 59 w 196"/>
                <a:gd name="T15" fmla="*/ 0 h 63"/>
                <a:gd name="T16" fmla="*/ 38 w 196"/>
                <a:gd name="T17" fmla="*/ 20 h 63"/>
                <a:gd name="T18" fmla="*/ 38 w 196"/>
                <a:gd name="T19" fmla="*/ 42 h 63"/>
                <a:gd name="T20" fmla="*/ 59 w 196"/>
                <a:gd name="T21" fmla="*/ 63 h 63"/>
                <a:gd name="T22" fmla="*/ 59 w 196"/>
                <a:gd name="T23" fmla="*/ 63 h 63"/>
                <a:gd name="T24" fmla="*/ 79 w 196"/>
                <a:gd name="T25" fmla="*/ 42 h 63"/>
                <a:gd name="T26" fmla="*/ 196 w 196"/>
                <a:gd name="T27" fmla="*/ 42 h 63"/>
                <a:gd name="T28" fmla="*/ 196 w 196"/>
                <a:gd name="T29" fmla="*/ 20 h 63"/>
                <a:gd name="T30" fmla="*/ 175 w 196"/>
                <a:gd name="T31" fmla="*/ 0 h 63"/>
                <a:gd name="T32" fmla="*/ 175 w 196"/>
                <a:gd name="T33" fmla="*/ 0 h 63"/>
                <a:gd name="T34" fmla="*/ 156 w 196"/>
                <a:gd name="T35" fmla="*/ 20 h 63"/>
                <a:gd name="T36" fmla="*/ 156 w 196"/>
                <a:gd name="T37" fmla="*/ 42 h 63"/>
                <a:gd name="T38" fmla="*/ 175 w 196"/>
                <a:gd name="T39" fmla="*/ 63 h 63"/>
                <a:gd name="T40" fmla="*/ 175 w 196"/>
                <a:gd name="T41" fmla="*/ 63 h 63"/>
                <a:gd name="T42" fmla="*/ 196 w 196"/>
                <a:gd name="T43"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63">
                  <a:moveTo>
                    <a:pt x="0" y="0"/>
                  </a:moveTo>
                  <a:cubicBezTo>
                    <a:pt x="0" y="63"/>
                    <a:pt x="0" y="63"/>
                    <a:pt x="0" y="63"/>
                  </a:cubicBezTo>
                  <a:moveTo>
                    <a:pt x="118" y="0"/>
                  </a:moveTo>
                  <a:cubicBezTo>
                    <a:pt x="118" y="63"/>
                    <a:pt x="118" y="63"/>
                    <a:pt x="118" y="63"/>
                  </a:cubicBezTo>
                  <a:moveTo>
                    <a:pt x="79" y="42"/>
                  </a:moveTo>
                  <a:cubicBezTo>
                    <a:pt x="79" y="20"/>
                    <a:pt x="79" y="20"/>
                    <a:pt x="79" y="20"/>
                  </a:cubicBezTo>
                  <a:cubicBezTo>
                    <a:pt x="79" y="9"/>
                    <a:pt x="70" y="0"/>
                    <a:pt x="59" y="0"/>
                  </a:cubicBezTo>
                  <a:cubicBezTo>
                    <a:pt x="59" y="0"/>
                    <a:pt x="59" y="0"/>
                    <a:pt x="59" y="0"/>
                  </a:cubicBezTo>
                  <a:cubicBezTo>
                    <a:pt x="47" y="0"/>
                    <a:pt x="38" y="9"/>
                    <a:pt x="38" y="20"/>
                  </a:cubicBezTo>
                  <a:cubicBezTo>
                    <a:pt x="38" y="42"/>
                    <a:pt x="38" y="42"/>
                    <a:pt x="38" y="42"/>
                  </a:cubicBezTo>
                  <a:cubicBezTo>
                    <a:pt x="38" y="54"/>
                    <a:pt x="47" y="63"/>
                    <a:pt x="59" y="63"/>
                  </a:cubicBezTo>
                  <a:cubicBezTo>
                    <a:pt x="59" y="63"/>
                    <a:pt x="59" y="63"/>
                    <a:pt x="59" y="63"/>
                  </a:cubicBezTo>
                  <a:cubicBezTo>
                    <a:pt x="70" y="63"/>
                    <a:pt x="79" y="54"/>
                    <a:pt x="79" y="42"/>
                  </a:cubicBezTo>
                  <a:close/>
                  <a:moveTo>
                    <a:pt x="196" y="42"/>
                  </a:moveTo>
                  <a:cubicBezTo>
                    <a:pt x="196" y="20"/>
                    <a:pt x="196" y="20"/>
                    <a:pt x="196" y="20"/>
                  </a:cubicBezTo>
                  <a:cubicBezTo>
                    <a:pt x="196" y="9"/>
                    <a:pt x="187" y="0"/>
                    <a:pt x="175" y="0"/>
                  </a:cubicBezTo>
                  <a:cubicBezTo>
                    <a:pt x="175" y="0"/>
                    <a:pt x="175" y="0"/>
                    <a:pt x="175" y="0"/>
                  </a:cubicBezTo>
                  <a:cubicBezTo>
                    <a:pt x="165" y="0"/>
                    <a:pt x="156" y="9"/>
                    <a:pt x="156" y="20"/>
                  </a:cubicBezTo>
                  <a:cubicBezTo>
                    <a:pt x="156" y="42"/>
                    <a:pt x="156" y="42"/>
                    <a:pt x="156" y="42"/>
                  </a:cubicBezTo>
                  <a:cubicBezTo>
                    <a:pt x="156" y="54"/>
                    <a:pt x="165" y="63"/>
                    <a:pt x="175" y="63"/>
                  </a:cubicBezTo>
                  <a:cubicBezTo>
                    <a:pt x="175" y="63"/>
                    <a:pt x="175" y="63"/>
                    <a:pt x="175" y="63"/>
                  </a:cubicBezTo>
                  <a:cubicBezTo>
                    <a:pt x="187" y="63"/>
                    <a:pt x="196" y="54"/>
                    <a:pt x="196" y="42"/>
                  </a:cubicBezTo>
                  <a:close/>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sp>
          <p:nvSpPr>
            <p:cNvPr id="139" name="Freeform 16">
              <a:extLst>
                <a:ext uri="{FF2B5EF4-FFF2-40B4-BE49-F238E27FC236}">
                  <a16:creationId xmlns:a16="http://schemas.microsoft.com/office/drawing/2014/main" id="{554FD5C6-C238-48DB-9FBA-1D75C8DC5A44}"/>
                </a:ext>
              </a:extLst>
            </p:cNvPr>
            <p:cNvSpPr>
              <a:spLocks noEditPoints="1"/>
            </p:cNvSpPr>
            <p:nvPr/>
          </p:nvSpPr>
          <p:spPr bwMode="auto">
            <a:xfrm>
              <a:off x="5797" y="3278"/>
              <a:ext cx="146" cy="48"/>
            </a:xfrm>
            <a:custGeom>
              <a:avLst/>
              <a:gdLst>
                <a:gd name="T0" fmla="*/ 196 w 196"/>
                <a:gd name="T1" fmla="*/ 64 h 64"/>
                <a:gd name="T2" fmla="*/ 196 w 196"/>
                <a:gd name="T3" fmla="*/ 0 h 64"/>
                <a:gd name="T4" fmla="*/ 79 w 196"/>
                <a:gd name="T5" fmla="*/ 64 h 64"/>
                <a:gd name="T6" fmla="*/ 79 w 196"/>
                <a:gd name="T7" fmla="*/ 0 h 64"/>
                <a:gd name="T8" fmla="*/ 118 w 196"/>
                <a:gd name="T9" fmla="*/ 43 h 64"/>
                <a:gd name="T10" fmla="*/ 138 w 196"/>
                <a:gd name="T11" fmla="*/ 64 h 64"/>
                <a:gd name="T12" fmla="*/ 138 w 196"/>
                <a:gd name="T13" fmla="*/ 64 h 64"/>
                <a:gd name="T14" fmla="*/ 158 w 196"/>
                <a:gd name="T15" fmla="*/ 43 h 64"/>
                <a:gd name="T16" fmla="*/ 158 w 196"/>
                <a:gd name="T17" fmla="*/ 21 h 64"/>
                <a:gd name="T18" fmla="*/ 138 w 196"/>
                <a:gd name="T19" fmla="*/ 0 h 64"/>
                <a:gd name="T20" fmla="*/ 138 w 196"/>
                <a:gd name="T21" fmla="*/ 0 h 64"/>
                <a:gd name="T22" fmla="*/ 118 w 196"/>
                <a:gd name="T23" fmla="*/ 21 h 64"/>
                <a:gd name="T24" fmla="*/ 118 w 196"/>
                <a:gd name="T25" fmla="*/ 43 h 64"/>
                <a:gd name="T26" fmla="*/ 0 w 196"/>
                <a:gd name="T27" fmla="*/ 43 h 64"/>
                <a:gd name="T28" fmla="*/ 20 w 196"/>
                <a:gd name="T29" fmla="*/ 64 h 64"/>
                <a:gd name="T30" fmla="*/ 20 w 196"/>
                <a:gd name="T31" fmla="*/ 64 h 64"/>
                <a:gd name="T32" fmla="*/ 41 w 196"/>
                <a:gd name="T33" fmla="*/ 43 h 64"/>
                <a:gd name="T34" fmla="*/ 41 w 196"/>
                <a:gd name="T35" fmla="*/ 21 h 64"/>
                <a:gd name="T36" fmla="*/ 20 w 196"/>
                <a:gd name="T37" fmla="*/ 0 h 64"/>
                <a:gd name="T38" fmla="*/ 20 w 196"/>
                <a:gd name="T39" fmla="*/ 0 h 64"/>
                <a:gd name="T40" fmla="*/ 0 w 196"/>
                <a:gd name="T41" fmla="*/ 21 h 64"/>
                <a:gd name="T42" fmla="*/ 0 w 196"/>
                <a:gd name="T43"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64">
                  <a:moveTo>
                    <a:pt x="196" y="64"/>
                  </a:moveTo>
                  <a:cubicBezTo>
                    <a:pt x="196" y="64"/>
                    <a:pt x="196" y="64"/>
                    <a:pt x="196" y="0"/>
                  </a:cubicBezTo>
                  <a:moveTo>
                    <a:pt x="79" y="64"/>
                  </a:moveTo>
                  <a:cubicBezTo>
                    <a:pt x="79" y="64"/>
                    <a:pt x="79" y="64"/>
                    <a:pt x="79" y="0"/>
                  </a:cubicBezTo>
                  <a:moveTo>
                    <a:pt x="118" y="43"/>
                  </a:moveTo>
                  <a:cubicBezTo>
                    <a:pt x="118" y="54"/>
                    <a:pt x="127" y="64"/>
                    <a:pt x="138" y="64"/>
                  </a:cubicBezTo>
                  <a:cubicBezTo>
                    <a:pt x="138" y="64"/>
                    <a:pt x="138" y="64"/>
                    <a:pt x="138" y="64"/>
                  </a:cubicBezTo>
                  <a:cubicBezTo>
                    <a:pt x="149" y="64"/>
                    <a:pt x="158" y="54"/>
                    <a:pt x="158" y="43"/>
                  </a:cubicBezTo>
                  <a:cubicBezTo>
                    <a:pt x="158" y="43"/>
                    <a:pt x="158" y="43"/>
                    <a:pt x="158" y="21"/>
                  </a:cubicBezTo>
                  <a:cubicBezTo>
                    <a:pt x="158" y="9"/>
                    <a:pt x="149" y="0"/>
                    <a:pt x="138" y="0"/>
                  </a:cubicBezTo>
                  <a:cubicBezTo>
                    <a:pt x="138" y="0"/>
                    <a:pt x="138" y="0"/>
                    <a:pt x="138" y="0"/>
                  </a:cubicBezTo>
                  <a:cubicBezTo>
                    <a:pt x="127" y="0"/>
                    <a:pt x="118" y="9"/>
                    <a:pt x="118" y="21"/>
                  </a:cubicBezTo>
                  <a:cubicBezTo>
                    <a:pt x="118" y="21"/>
                    <a:pt x="118" y="21"/>
                    <a:pt x="118" y="43"/>
                  </a:cubicBezTo>
                  <a:close/>
                  <a:moveTo>
                    <a:pt x="0" y="43"/>
                  </a:moveTo>
                  <a:cubicBezTo>
                    <a:pt x="0" y="54"/>
                    <a:pt x="10" y="64"/>
                    <a:pt x="20" y="64"/>
                  </a:cubicBezTo>
                  <a:cubicBezTo>
                    <a:pt x="20" y="64"/>
                    <a:pt x="20" y="64"/>
                    <a:pt x="20" y="64"/>
                  </a:cubicBezTo>
                  <a:cubicBezTo>
                    <a:pt x="32" y="64"/>
                    <a:pt x="41" y="54"/>
                    <a:pt x="41" y="43"/>
                  </a:cubicBezTo>
                  <a:cubicBezTo>
                    <a:pt x="41" y="43"/>
                    <a:pt x="41" y="43"/>
                    <a:pt x="41" y="21"/>
                  </a:cubicBezTo>
                  <a:cubicBezTo>
                    <a:pt x="41" y="9"/>
                    <a:pt x="32" y="0"/>
                    <a:pt x="20" y="0"/>
                  </a:cubicBezTo>
                  <a:cubicBezTo>
                    <a:pt x="20" y="0"/>
                    <a:pt x="20" y="0"/>
                    <a:pt x="20" y="0"/>
                  </a:cubicBezTo>
                  <a:cubicBezTo>
                    <a:pt x="10" y="0"/>
                    <a:pt x="0" y="9"/>
                    <a:pt x="0" y="21"/>
                  </a:cubicBezTo>
                  <a:cubicBezTo>
                    <a:pt x="0" y="21"/>
                    <a:pt x="0" y="21"/>
                    <a:pt x="0" y="43"/>
                  </a:cubicBezTo>
                  <a:close/>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1203">
                <a:gradFill>
                  <a:gsLst>
                    <a:gs pos="0">
                      <a:srgbClr val="FFFFFF"/>
                    </a:gs>
                    <a:gs pos="100000">
                      <a:srgbClr val="FFFFFF"/>
                    </a:gs>
                  </a:gsLst>
                  <a:lin ang="5400000" scaled="1"/>
                </a:gradFill>
                <a:latin typeface="Segoe UI Semilight"/>
              </a:endParaRPr>
            </a:p>
          </p:txBody>
        </p:sp>
      </p:grpSp>
      <p:sp>
        <p:nvSpPr>
          <p:cNvPr id="24" name="TextBox 23">
            <a:extLst>
              <a:ext uri="{FF2B5EF4-FFF2-40B4-BE49-F238E27FC236}">
                <a16:creationId xmlns:a16="http://schemas.microsoft.com/office/drawing/2014/main" id="{913391E3-A0CE-4E12-9BBE-4FA39631862F}"/>
              </a:ext>
            </a:extLst>
          </p:cNvPr>
          <p:cNvSpPr txBox="1"/>
          <p:nvPr/>
        </p:nvSpPr>
        <p:spPr>
          <a:xfrm>
            <a:off x="2686598" y="1845173"/>
            <a:ext cx="1347421" cy="246221"/>
          </a:xfrm>
          <a:prstGeom prst="rect">
            <a:avLst/>
          </a:prstGeom>
          <a:noFill/>
        </p:spPr>
        <p:txBody>
          <a:bodyPr wrap="none" lIns="0" tIns="0" rIns="0" bIns="0" rtlCol="0">
            <a:spAutoFit/>
          </a:bodyPr>
          <a:lstStyle/>
          <a:p>
            <a:pPr algn="ctr" defTabSz="914225">
              <a:defRPr/>
            </a:pPr>
            <a:r>
              <a:rPr lang="en-US" sz="1600">
                <a:solidFill>
                  <a:srgbClr val="0078D4"/>
                </a:solidFill>
                <a:latin typeface="Segoe UI Semibold"/>
              </a:rPr>
              <a:t>Train &amp; deploy</a:t>
            </a:r>
          </a:p>
        </p:txBody>
      </p:sp>
      <p:sp>
        <p:nvSpPr>
          <p:cNvPr id="181" name="TextBox 180">
            <a:extLst>
              <a:ext uri="{FF2B5EF4-FFF2-40B4-BE49-F238E27FC236}">
                <a16:creationId xmlns:a16="http://schemas.microsoft.com/office/drawing/2014/main" id="{3E8C8342-BDED-4E72-B211-A2228B1063BB}"/>
              </a:ext>
            </a:extLst>
          </p:cNvPr>
          <p:cNvSpPr txBox="1"/>
          <p:nvPr/>
        </p:nvSpPr>
        <p:spPr>
          <a:xfrm>
            <a:off x="8297378" y="1870914"/>
            <a:ext cx="1347421" cy="246221"/>
          </a:xfrm>
          <a:prstGeom prst="rect">
            <a:avLst/>
          </a:prstGeom>
          <a:noFill/>
        </p:spPr>
        <p:txBody>
          <a:bodyPr wrap="none" lIns="0" tIns="0" rIns="0" bIns="0" rtlCol="0">
            <a:spAutoFit/>
          </a:bodyPr>
          <a:lstStyle/>
          <a:p>
            <a:pPr algn="ctr" defTabSz="914225">
              <a:defRPr/>
            </a:pPr>
            <a:r>
              <a:rPr lang="en-US" sz="1600">
                <a:solidFill>
                  <a:srgbClr val="0078D4"/>
                </a:solidFill>
                <a:latin typeface="Segoe UI Semibold"/>
              </a:rPr>
              <a:t>Train &amp; deploy</a:t>
            </a:r>
          </a:p>
        </p:txBody>
      </p:sp>
      <p:sp>
        <p:nvSpPr>
          <p:cNvPr id="183" name="TextBox 182">
            <a:extLst>
              <a:ext uri="{FF2B5EF4-FFF2-40B4-BE49-F238E27FC236}">
                <a16:creationId xmlns:a16="http://schemas.microsoft.com/office/drawing/2014/main" id="{4AE157CB-27E7-474C-8616-4753E6B81D33}"/>
              </a:ext>
            </a:extLst>
          </p:cNvPr>
          <p:cNvSpPr txBox="1"/>
          <p:nvPr/>
        </p:nvSpPr>
        <p:spPr>
          <a:xfrm>
            <a:off x="5917893" y="6022402"/>
            <a:ext cx="658835" cy="246221"/>
          </a:xfrm>
          <a:prstGeom prst="rect">
            <a:avLst/>
          </a:prstGeom>
          <a:noFill/>
        </p:spPr>
        <p:txBody>
          <a:bodyPr wrap="none" lIns="0" tIns="0" rIns="0" bIns="0" rtlCol="0">
            <a:spAutoFit/>
          </a:bodyPr>
          <a:lstStyle/>
          <a:p>
            <a:pPr algn="ctr" defTabSz="914225">
              <a:defRPr/>
            </a:pPr>
            <a:r>
              <a:rPr lang="en-US" sz="1600">
                <a:solidFill>
                  <a:srgbClr val="0078D4"/>
                </a:solidFill>
                <a:latin typeface="Segoe UI Semibold"/>
              </a:rPr>
              <a:t>Deploy</a:t>
            </a:r>
          </a:p>
        </p:txBody>
      </p:sp>
      <p:sp>
        <p:nvSpPr>
          <p:cNvPr id="25" name="Rectangle 24">
            <a:extLst>
              <a:ext uri="{FF2B5EF4-FFF2-40B4-BE49-F238E27FC236}">
                <a16:creationId xmlns:a16="http://schemas.microsoft.com/office/drawing/2014/main" id="{FB6EBC05-266C-4EEA-B2B2-4031B45AC084}"/>
              </a:ext>
            </a:extLst>
          </p:cNvPr>
          <p:cNvSpPr/>
          <p:nvPr/>
        </p:nvSpPr>
        <p:spPr>
          <a:xfrm>
            <a:off x="4017061" y="3374011"/>
            <a:ext cx="4157878" cy="1222213"/>
          </a:xfrm>
          <a:prstGeom prst="rect">
            <a:avLst/>
          </a:prstGeom>
        </p:spPr>
        <p:txBody>
          <a:bodyPr wrap="square">
            <a:spAutoFit/>
          </a:bodyPr>
          <a:lstStyle/>
          <a:p>
            <a:pPr algn="ctr" defTabSz="914225">
              <a:defRPr/>
            </a:pPr>
            <a:r>
              <a:rPr lang="en-US">
                <a:solidFill>
                  <a:srgbClr val="000000"/>
                </a:solidFill>
                <a:latin typeface="Segoe UI" panose="020B0502040204020203" pitchFamily="34" charset="0"/>
              </a:rPr>
              <a:t>Model optimization for cloud &amp; edge</a:t>
            </a:r>
          </a:p>
          <a:p>
            <a:pPr algn="ctr" defTabSz="914225">
              <a:defRPr/>
            </a:pPr>
            <a:r>
              <a:rPr lang="en-US">
                <a:solidFill>
                  <a:srgbClr val="000000"/>
                </a:solidFill>
                <a:latin typeface="Segoe UI" panose="020B0502040204020203" pitchFamily="34" charset="0"/>
              </a:rPr>
              <a:t>Manage models in production</a:t>
            </a:r>
          </a:p>
          <a:p>
            <a:pPr algn="ctr" defTabSz="914225">
              <a:defRPr/>
            </a:pPr>
            <a:r>
              <a:rPr lang="en-US">
                <a:solidFill>
                  <a:srgbClr val="000000"/>
                </a:solidFill>
                <a:latin typeface="Segoe UI" panose="020B0502040204020203" pitchFamily="34" charset="0"/>
              </a:rPr>
              <a:t>Capture model telemetry</a:t>
            </a:r>
          </a:p>
          <a:p>
            <a:pPr algn="ctr" defTabSz="914225">
              <a:defRPr/>
            </a:pPr>
            <a:r>
              <a:rPr lang="en-US">
                <a:solidFill>
                  <a:srgbClr val="000000"/>
                </a:solidFill>
                <a:latin typeface="Segoe UI" panose="020B0502040204020203" pitchFamily="34" charset="0"/>
              </a:rPr>
              <a:t>Retrain models</a:t>
            </a:r>
          </a:p>
        </p:txBody>
      </p:sp>
      <p:sp>
        <p:nvSpPr>
          <p:cNvPr id="79" name="Freeform 25">
            <a:extLst>
              <a:ext uri="{FF2B5EF4-FFF2-40B4-BE49-F238E27FC236}">
                <a16:creationId xmlns:a16="http://schemas.microsoft.com/office/drawing/2014/main" id="{743B18A2-AAB9-47D2-9F57-E18F73956767}"/>
              </a:ext>
            </a:extLst>
          </p:cNvPr>
          <p:cNvSpPr>
            <a:spLocks noEditPoints="1"/>
          </p:cNvSpPr>
          <p:nvPr/>
        </p:nvSpPr>
        <p:spPr bwMode="auto">
          <a:xfrm>
            <a:off x="6036209" y="5291815"/>
            <a:ext cx="373690" cy="365117"/>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latin typeface="Segoe UI Semilight"/>
            </a:endParaRPr>
          </a:p>
        </p:txBody>
      </p:sp>
      <p:grpSp>
        <p:nvGrpSpPr>
          <p:cNvPr id="62" name="Group 61">
            <a:extLst>
              <a:ext uri="{FF2B5EF4-FFF2-40B4-BE49-F238E27FC236}">
                <a16:creationId xmlns:a16="http://schemas.microsoft.com/office/drawing/2014/main" id="{F3CFC0D3-E51A-4C5B-B118-9D4A91E95DCB}"/>
              </a:ext>
            </a:extLst>
          </p:cNvPr>
          <p:cNvGrpSpPr/>
          <p:nvPr/>
        </p:nvGrpSpPr>
        <p:grpSpPr>
          <a:xfrm>
            <a:off x="8549611" y="2302831"/>
            <a:ext cx="842954" cy="687197"/>
            <a:chOff x="967154" y="1481463"/>
            <a:chExt cx="5331069" cy="4214949"/>
          </a:xfrm>
          <a:solidFill>
            <a:schemeClr val="bg1"/>
          </a:solidFill>
        </p:grpSpPr>
        <p:cxnSp>
          <p:nvCxnSpPr>
            <p:cNvPr id="63" name="Straight Connector 62">
              <a:extLst>
                <a:ext uri="{FF2B5EF4-FFF2-40B4-BE49-F238E27FC236}">
                  <a16:creationId xmlns:a16="http://schemas.microsoft.com/office/drawing/2014/main" id="{9561D3A4-D8E8-49DD-98FB-E485F72608D4}"/>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0D187138-9713-4144-B17E-D1F3E9213775}"/>
                </a:ext>
              </a:extLst>
            </p:cNvPr>
            <p:cNvSpPr/>
            <p:nvPr/>
          </p:nvSpPr>
          <p:spPr bwMode="auto">
            <a:xfrm>
              <a:off x="3301091" y="1481463"/>
              <a:ext cx="2666749" cy="4214949"/>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a:solidFill>
                  <a:srgbClr val="FFFFFF"/>
                </a:solidFill>
                <a:latin typeface="Segoe UI Semibold"/>
                <a:ea typeface="Segoe UI" pitchFamily="34" charset="0"/>
                <a:cs typeface="Segoe UI" pitchFamily="34" charset="0"/>
              </a:endParaRPr>
            </a:p>
          </p:txBody>
        </p:sp>
        <p:sp>
          <p:nvSpPr>
            <p:cNvPr id="68" name="Freeform: Shape 67">
              <a:extLst>
                <a:ext uri="{FF2B5EF4-FFF2-40B4-BE49-F238E27FC236}">
                  <a16:creationId xmlns:a16="http://schemas.microsoft.com/office/drawing/2014/main" id="{E0D1C611-897B-44DB-BACE-EB9EBEE98666}"/>
                </a:ext>
              </a:extLst>
            </p:cNvPr>
            <p:cNvSpPr/>
            <p:nvPr/>
          </p:nvSpPr>
          <p:spPr bwMode="auto">
            <a:xfrm>
              <a:off x="4427764" y="4700958"/>
              <a:ext cx="647703" cy="995454"/>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a:solidFill>
                  <a:srgbClr val="FFFFFF"/>
                </a:solidFill>
                <a:latin typeface="Segoe UI Semibold"/>
                <a:ea typeface="Segoe UI" pitchFamily="34" charset="0"/>
                <a:cs typeface="Segoe UI" pitchFamily="34" charset="0"/>
              </a:endParaRPr>
            </a:p>
          </p:txBody>
        </p:sp>
        <p:sp>
          <p:nvSpPr>
            <p:cNvPr id="65" name="Rectangle 64">
              <a:extLst>
                <a:ext uri="{FF2B5EF4-FFF2-40B4-BE49-F238E27FC236}">
                  <a16:creationId xmlns:a16="http://schemas.microsoft.com/office/drawing/2014/main" id="{456CC4B3-B078-468E-9A2D-7A063EFA55D5}"/>
                </a:ext>
              </a:extLst>
            </p:cNvPr>
            <p:cNvSpPr/>
            <p:nvPr/>
          </p:nvSpPr>
          <p:spPr bwMode="auto">
            <a:xfrm>
              <a:off x="1286611" y="2696307"/>
              <a:ext cx="2793020" cy="3000105"/>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a:solidFill>
                  <a:srgbClr val="FFFFFF"/>
                </a:solidFill>
                <a:latin typeface="Segoe UI Semibold"/>
                <a:ea typeface="Segoe UI" pitchFamily="34" charset="0"/>
                <a:cs typeface="Segoe UI" pitchFamily="34" charset="0"/>
              </a:endParaRPr>
            </a:p>
          </p:txBody>
        </p:sp>
        <p:sp>
          <p:nvSpPr>
            <p:cNvPr id="66" name="Rectangle 65">
              <a:extLst>
                <a:ext uri="{FF2B5EF4-FFF2-40B4-BE49-F238E27FC236}">
                  <a16:creationId xmlns:a16="http://schemas.microsoft.com/office/drawing/2014/main" id="{DEC65F4C-5296-4D11-9935-D8EC135E7F3D}"/>
                </a:ext>
              </a:extLst>
            </p:cNvPr>
            <p:cNvSpPr/>
            <p:nvPr/>
          </p:nvSpPr>
          <p:spPr bwMode="auto">
            <a:xfrm>
              <a:off x="2225922" y="4700952"/>
              <a:ext cx="914397" cy="995460"/>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a:solidFill>
                  <a:srgbClr val="FFFFFF"/>
                </a:solidFill>
                <a:latin typeface="Segoe UI Semibold"/>
                <a:ea typeface="Segoe UI" pitchFamily="34" charset="0"/>
                <a:cs typeface="Segoe UI" pitchFamily="34" charset="0"/>
              </a:endParaRPr>
            </a:p>
          </p:txBody>
        </p:sp>
      </p:grpSp>
      <p:sp>
        <p:nvSpPr>
          <p:cNvPr id="71" name="Freeform 128">
            <a:extLst>
              <a:ext uri="{FF2B5EF4-FFF2-40B4-BE49-F238E27FC236}">
                <a16:creationId xmlns:a16="http://schemas.microsoft.com/office/drawing/2014/main" id="{CC17696B-899A-48D9-A488-83034C5B6BB5}"/>
              </a:ext>
            </a:extLst>
          </p:cNvPr>
          <p:cNvSpPr>
            <a:spLocks noChangeAspect="1"/>
          </p:cNvSpPr>
          <p:nvPr/>
        </p:nvSpPr>
        <p:spPr bwMode="auto">
          <a:xfrm>
            <a:off x="2821723" y="2303578"/>
            <a:ext cx="1226147" cy="68645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12700">
            <a:solidFill>
              <a:schemeClr val="tx2"/>
            </a:solidFill>
            <a:miter lim="800000"/>
          </a:ln>
        </p:spPr>
        <p:txBody>
          <a:bodyPr vert="horz" wrap="square" lIns="91427" tIns="45713" rIns="91427" bIns="45713" numCol="1" anchor="t" anchorCtr="0" compatLnSpc="1">
            <a:prstTxWarp prst="textNoShape">
              <a:avLst/>
            </a:prstTxWarp>
          </a:bodyPr>
          <a:lstStyle/>
          <a:p>
            <a:pPr defTabSz="914225">
              <a:defRPr/>
            </a:pPr>
            <a:endParaRPr lang="en-US" sz="1000">
              <a:solidFill>
                <a:srgbClr val="333333"/>
              </a:solidFill>
              <a:latin typeface="Segoe UI Semibold"/>
            </a:endParaRPr>
          </a:p>
        </p:txBody>
      </p:sp>
    </p:spTree>
    <p:extLst>
      <p:ext uri="{BB962C8B-B14F-4D97-AF65-F5344CB8AC3E}">
        <p14:creationId xmlns:p14="http://schemas.microsoft.com/office/powerpoint/2010/main" val="206804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utoRev="1" fill="hold" nodeType="withEffect">
                                  <p:stCondLst>
                                    <p:cond delay="0"/>
                                  </p:stCondLst>
                                  <p:childTnLst>
                                    <p:animMotion origin="layout" path="M 4.375E-6 -2.96296E-6 L 0.4194 -2.96296E-6 " pathEditMode="relative" rAng="0" ptsTypes="AA">
                                      <p:cBhvr>
                                        <p:cTn id="6" dur="10000" fill="hold"/>
                                        <p:tgtEl>
                                          <p:spTgt spid="3"/>
                                        </p:tgtEl>
                                        <p:attrNameLst>
                                          <p:attrName>ppt_x</p:attrName>
                                          <p:attrName>ppt_y</p:attrName>
                                        </p:attrNameLst>
                                      </p:cBhvr>
                                      <p:rCtr x="20964" y="0"/>
                                    </p:animMotion>
                                  </p:childTnLst>
                                </p:cTn>
                              </p:par>
                              <p:par>
                                <p:cTn id="7" presetID="42" presetClass="path" presetSubtype="0" fill="hold" nodeType="withEffect">
                                  <p:stCondLst>
                                    <p:cond delay="0"/>
                                  </p:stCondLst>
                                  <p:childTnLst>
                                    <p:animMotion origin="layout" path="M 6.25E-7 -2.22222E-6 L 6.25E-7 0.38241 " pathEditMode="relative" rAng="0" ptsTypes="AA">
                                      <p:cBhvr>
                                        <p:cTn id="8" dur="2500" fill="hold"/>
                                        <p:tgtEl>
                                          <p:spTgt spid="23"/>
                                        </p:tgtEl>
                                        <p:attrNameLst>
                                          <p:attrName>ppt_x</p:attrName>
                                          <p:attrName>ppt_y</p:attrName>
                                        </p:attrNameLst>
                                      </p:cBhvr>
                                      <p:rCtr x="0" y="19120"/>
                                    </p:animMotion>
                                  </p:childTnLst>
                                </p:cTn>
                              </p:par>
                              <p:par>
                                <p:cTn id="9" presetID="42" presetClass="path" presetSubtype="0" fill="hold" nodeType="withEffect">
                                  <p:stCondLst>
                                    <p:cond delay="0"/>
                                  </p:stCondLst>
                                  <p:childTnLst>
                                    <p:animMotion origin="layout" path="M 6.25E-7 -2.22222E-6 L 6.25E-7 0.38241 " pathEditMode="relative" rAng="0" ptsTypes="AA">
                                      <p:cBhvr>
                                        <p:cTn id="10" dur="2500" fill="hold"/>
                                        <p:tgtEl>
                                          <p:spTgt spid="152"/>
                                        </p:tgtEl>
                                        <p:attrNameLst>
                                          <p:attrName>ppt_x</p:attrName>
                                          <p:attrName>ppt_y</p:attrName>
                                        </p:attrNameLst>
                                      </p:cBhvr>
                                      <p:rCtr x="0" y="19120"/>
                                    </p:animMotion>
                                  </p:childTnLst>
                                </p:cTn>
                              </p:par>
                              <p:par>
                                <p:cTn id="11" presetID="42" presetClass="path" presetSubtype="0" fill="hold" nodeType="withEffect">
                                  <p:stCondLst>
                                    <p:cond delay="2500"/>
                                  </p:stCondLst>
                                  <p:childTnLst>
                                    <p:animMotion origin="layout" path="M 6.25E-7 -2.22222E-6 L -0.00026 0.39121 " pathEditMode="relative" rAng="0" ptsTypes="AA">
                                      <p:cBhvr>
                                        <p:cTn id="12" dur="2500" fill="hold"/>
                                        <p:tgtEl>
                                          <p:spTgt spid="152"/>
                                        </p:tgtEl>
                                        <p:attrNameLst>
                                          <p:attrName>ppt_x</p:attrName>
                                          <p:attrName>ppt_y</p:attrName>
                                        </p:attrNameLst>
                                      </p:cBhvr>
                                      <p:rCtr x="-13" y="19560"/>
                                    </p:animMotion>
                                  </p:childTnLst>
                                </p:cTn>
                              </p:par>
                              <p:par>
                                <p:cTn id="13" presetID="42" presetClass="path" presetSubtype="0" fill="hold" nodeType="withEffect">
                                  <p:stCondLst>
                                    <p:cond delay="2500"/>
                                  </p:stCondLst>
                                  <p:childTnLst>
                                    <p:animMotion origin="layout" path="M 6.25E-7 -2.22222E-6 L 6.25E-7 0.38241 " pathEditMode="relative" rAng="0" ptsTypes="AA">
                                      <p:cBhvr>
                                        <p:cTn id="14" dur="2500" fill="hold"/>
                                        <p:tgtEl>
                                          <p:spTgt spid="23"/>
                                        </p:tgtEl>
                                        <p:attrNameLst>
                                          <p:attrName>ppt_x</p:attrName>
                                          <p:attrName>ppt_y</p:attrName>
                                        </p:attrNameLst>
                                      </p:cBhvr>
                                      <p:rCtr x="0" y="19120"/>
                                    </p:animMotion>
                                  </p:childTnLst>
                                </p:cTn>
                              </p:par>
                              <p:par>
                                <p:cTn id="15" presetID="63" presetClass="path" presetSubtype="0" fill="hold" nodeType="withEffect">
                                  <p:stCondLst>
                                    <p:cond delay="5000"/>
                                  </p:stCondLst>
                                  <p:childTnLst>
                                    <p:animMotion origin="layout" path="M -3.95833E-6 4.44444E-6 L 0.08802 4.44444E-6 " pathEditMode="relative" rAng="0" ptsTypes="AA">
                                      <p:cBhvr>
                                        <p:cTn id="16" dur="2000" fill="hold"/>
                                        <p:tgtEl>
                                          <p:spTgt spid="112"/>
                                        </p:tgtEl>
                                        <p:attrNameLst>
                                          <p:attrName>ppt_x</p:attrName>
                                          <p:attrName>ppt_y</p:attrName>
                                        </p:attrNameLst>
                                      </p:cBhvr>
                                      <p:rCtr x="4401" y="0"/>
                                    </p:animMotion>
                                  </p:childTnLst>
                                </p:cTn>
                              </p:par>
                              <p:par>
                                <p:cTn id="17" presetID="35" presetClass="path" presetSubtype="0" fill="hold" nodeType="withEffect">
                                  <p:stCondLst>
                                    <p:cond delay="5000"/>
                                  </p:stCondLst>
                                  <p:childTnLst>
                                    <p:animMotion origin="layout" path="M 2.70833E-6 4.44444E-6 L -0.06433 4.44444E-6 " pathEditMode="relative" rAng="0" ptsTypes="AA">
                                      <p:cBhvr>
                                        <p:cTn id="18" dur="2000" fill="hold"/>
                                        <p:tgtEl>
                                          <p:spTgt spid="116"/>
                                        </p:tgtEl>
                                        <p:attrNameLst>
                                          <p:attrName>ppt_x</p:attrName>
                                          <p:attrName>ppt_y</p:attrName>
                                        </p:attrNameLst>
                                      </p:cBhvr>
                                      <p:rCtr x="-3216" y="0"/>
                                    </p:animMotion>
                                  </p:childTnLst>
                                </p:cTn>
                              </p:par>
                              <p:par>
                                <p:cTn id="19" presetID="42" presetClass="path" presetSubtype="0" fill="hold" nodeType="withEffect">
                                  <p:stCondLst>
                                    <p:cond delay="7000"/>
                                  </p:stCondLst>
                                  <p:childTnLst>
                                    <p:animMotion origin="layout" path="M 6.25E-7 -2.22222E-6 L -0.00026 0.39121 " pathEditMode="relative" rAng="0" ptsTypes="AA">
                                      <p:cBhvr>
                                        <p:cTn id="20" dur="2500" fill="hold"/>
                                        <p:tgtEl>
                                          <p:spTgt spid="152"/>
                                        </p:tgtEl>
                                        <p:attrNameLst>
                                          <p:attrName>ppt_x</p:attrName>
                                          <p:attrName>ppt_y</p:attrName>
                                        </p:attrNameLst>
                                      </p:cBhvr>
                                      <p:rCtr x="-13" y="19560"/>
                                    </p:animMotion>
                                  </p:childTnLst>
                                </p:cTn>
                              </p:par>
                              <p:par>
                                <p:cTn id="21" presetID="42" presetClass="path" presetSubtype="0" fill="hold" nodeType="withEffect">
                                  <p:stCondLst>
                                    <p:cond delay="7000"/>
                                  </p:stCondLst>
                                  <p:childTnLst>
                                    <p:animMotion origin="layout" path="M 6.25E-7 -2.22222E-6 L -0.00026 0.39121 " pathEditMode="relative" rAng="0" ptsTypes="AA">
                                      <p:cBhvr>
                                        <p:cTn id="22" dur="2500" fill="hold"/>
                                        <p:tgtEl>
                                          <p:spTgt spid="23"/>
                                        </p:tgtEl>
                                        <p:attrNameLst>
                                          <p:attrName>ppt_x</p:attrName>
                                          <p:attrName>ppt_y</p:attrName>
                                        </p:attrNameLst>
                                      </p:cBhvr>
                                      <p:rCtr x="-13" y="19560"/>
                                    </p:animMotion>
                                  </p:childTnLst>
                                </p:cTn>
                              </p:par>
                              <p:par>
                                <p:cTn id="23" presetID="63" presetClass="path" presetSubtype="0" fill="hold" nodeType="withEffect">
                                  <p:stCondLst>
                                    <p:cond delay="9500"/>
                                  </p:stCondLst>
                                  <p:childTnLst>
                                    <p:animMotion origin="layout" path="M -3.95833E-6 4.44444E-6 L 0.16198 4.44444E-6 " pathEditMode="relative" rAng="0" ptsTypes="AA">
                                      <p:cBhvr>
                                        <p:cTn id="24" dur="3000" fill="hold"/>
                                        <p:tgtEl>
                                          <p:spTgt spid="114"/>
                                        </p:tgtEl>
                                        <p:attrNameLst>
                                          <p:attrName>ppt_x</p:attrName>
                                          <p:attrName>ppt_y</p:attrName>
                                        </p:attrNameLst>
                                      </p:cBhvr>
                                      <p:rCtr x="8099" y="0"/>
                                    </p:animMotion>
                                  </p:childTnLst>
                                </p:cTn>
                              </p:par>
                              <p:par>
                                <p:cTn id="25" presetID="35" presetClass="path" presetSubtype="0" fill="hold" nodeType="withEffect">
                                  <p:stCondLst>
                                    <p:cond delay="9500"/>
                                  </p:stCondLst>
                                  <p:childTnLst>
                                    <p:animMotion origin="layout" path="M 2.70833E-6 4.44444E-6 L -0.13008 4.44444E-6 " pathEditMode="relative" rAng="0" ptsTypes="AA">
                                      <p:cBhvr>
                                        <p:cTn id="26" dur="3000" fill="hold"/>
                                        <p:tgtEl>
                                          <p:spTgt spid="141"/>
                                        </p:tgtEl>
                                        <p:attrNameLst>
                                          <p:attrName>ppt_x</p:attrName>
                                          <p:attrName>ppt_y</p:attrName>
                                        </p:attrNameLst>
                                      </p:cBhvr>
                                      <p:rCtr x="-6510" y="0"/>
                                    </p:animMotion>
                                  </p:childTnLst>
                                </p:cTn>
                              </p:par>
                              <p:par>
                                <p:cTn id="27" presetID="42" presetClass="path" presetSubtype="0" fill="hold" nodeType="withEffect">
                                  <p:stCondLst>
                                    <p:cond delay="12500"/>
                                  </p:stCondLst>
                                  <p:childTnLst>
                                    <p:animMotion origin="layout" path="M 6.25E-7 -2.22222E-6 L -0.00026 0.39121 " pathEditMode="relative" rAng="0" ptsTypes="AA">
                                      <p:cBhvr>
                                        <p:cTn id="28" dur="2500" fill="hold"/>
                                        <p:tgtEl>
                                          <p:spTgt spid="23"/>
                                        </p:tgtEl>
                                        <p:attrNameLst>
                                          <p:attrName>ppt_x</p:attrName>
                                          <p:attrName>ppt_y</p:attrName>
                                        </p:attrNameLst>
                                      </p:cBhvr>
                                      <p:rCtr x="-13" y="19560"/>
                                    </p:animMotion>
                                  </p:childTnLst>
                                </p:cTn>
                              </p:par>
                              <p:par>
                                <p:cTn id="29" presetID="63" presetClass="path" presetSubtype="0" fill="hold" nodeType="withEffect">
                                  <p:stCondLst>
                                    <p:cond delay="15000"/>
                                  </p:stCondLst>
                                  <p:childTnLst>
                                    <p:animMotion origin="layout" path="M -3.95833E-6 4.44444E-6 L 0.23269 4.44444E-6 " pathEditMode="relative" rAng="0" ptsTypes="AA">
                                      <p:cBhvr>
                                        <p:cTn id="30" dur="4000" fill="hold"/>
                                        <p:tgtEl>
                                          <p:spTgt spid="115"/>
                                        </p:tgtEl>
                                        <p:attrNameLst>
                                          <p:attrName>ppt_x</p:attrName>
                                          <p:attrName>ppt_y</p:attrName>
                                        </p:attrNameLst>
                                      </p:cBhvr>
                                      <p:rCtr x="116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6D89-7A7D-4799-A0C0-DB517D09CAE7}"/>
              </a:ext>
            </a:extLst>
          </p:cNvPr>
          <p:cNvSpPr>
            <a:spLocks noGrp="1"/>
          </p:cNvSpPr>
          <p:nvPr>
            <p:ph type="title"/>
          </p:nvPr>
        </p:nvSpPr>
        <p:spPr/>
        <p:txBody>
          <a:bodyPr/>
          <a:lstStyle/>
          <a:p>
            <a:r>
              <a:rPr lang="en-US" dirty="0"/>
              <a:t>Deploy Azure ML models at scale </a:t>
            </a:r>
          </a:p>
        </p:txBody>
      </p:sp>
      <p:grpSp>
        <p:nvGrpSpPr>
          <p:cNvPr id="8" name="Group 7">
            <a:extLst>
              <a:ext uri="{FF2B5EF4-FFF2-40B4-BE49-F238E27FC236}">
                <a16:creationId xmlns:a16="http://schemas.microsoft.com/office/drawing/2014/main" id="{2705294C-4F38-9A48-925D-0DF05CBFB020}"/>
              </a:ext>
            </a:extLst>
          </p:cNvPr>
          <p:cNvGrpSpPr/>
          <p:nvPr/>
        </p:nvGrpSpPr>
        <p:grpSpPr>
          <a:xfrm>
            <a:off x="2353322" y="1364480"/>
            <a:ext cx="9365000" cy="4483142"/>
            <a:chOff x="2400510" y="1391344"/>
            <a:chExt cx="9552788" cy="4573038"/>
          </a:xfrm>
        </p:grpSpPr>
        <p:sp>
          <p:nvSpPr>
            <p:cNvPr id="3" name="Rectangle 2">
              <a:extLst>
                <a:ext uri="{FF2B5EF4-FFF2-40B4-BE49-F238E27FC236}">
                  <a16:creationId xmlns:a16="http://schemas.microsoft.com/office/drawing/2014/main" id="{DFD9FDCD-10D2-4415-B74A-DEB77B857915}"/>
                </a:ext>
              </a:extLst>
            </p:cNvPr>
            <p:cNvSpPr/>
            <p:nvPr/>
          </p:nvSpPr>
          <p:spPr bwMode="auto">
            <a:xfrm>
              <a:off x="2400510" y="1707613"/>
              <a:ext cx="9552788" cy="4256769"/>
            </a:xfrm>
            <a:prstGeom prst="rect">
              <a:avLst/>
            </a:prstGeom>
            <a:noFill/>
            <a:ln>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9903361F-EC5F-4977-AC14-181D9F1DC475}"/>
                </a:ext>
              </a:extLst>
            </p:cNvPr>
            <p:cNvSpPr txBox="1"/>
            <p:nvPr/>
          </p:nvSpPr>
          <p:spPr>
            <a:xfrm>
              <a:off x="2424188" y="1391344"/>
              <a:ext cx="5410200" cy="276999"/>
            </a:xfrm>
            <a:prstGeom prst="rect">
              <a:avLst/>
            </a:prstGeom>
            <a:noFill/>
          </p:spPr>
          <p:txBody>
            <a:bodyPr wrap="square" lIns="0" tIns="0" rIns="0" bIns="0" rtlCol="0">
              <a:spAutoFit/>
            </a:bodyPr>
            <a:lstStyle/>
            <a:p>
              <a:pPr algn="l"/>
              <a:r>
                <a:rPr lang="en-US" sz="1765" dirty="0">
                  <a:solidFill>
                    <a:schemeClr val="tx2"/>
                  </a:solidFill>
                  <a:latin typeface="+mj-lt"/>
                </a:rPr>
                <a:t>Azure Machine Learning Service </a:t>
              </a:r>
            </a:p>
          </p:txBody>
        </p:sp>
      </p:grpSp>
      <p:grpSp>
        <p:nvGrpSpPr>
          <p:cNvPr id="6" name="Group 5">
            <a:extLst>
              <a:ext uri="{FF2B5EF4-FFF2-40B4-BE49-F238E27FC236}">
                <a16:creationId xmlns:a16="http://schemas.microsoft.com/office/drawing/2014/main" id="{4935A4AD-AB1A-AC43-B94B-BEE94E09DA8E}"/>
              </a:ext>
            </a:extLst>
          </p:cNvPr>
          <p:cNvGrpSpPr/>
          <p:nvPr/>
        </p:nvGrpSpPr>
        <p:grpSpPr>
          <a:xfrm>
            <a:off x="275038" y="1674532"/>
            <a:ext cx="1745207" cy="4381582"/>
            <a:chOff x="280553" y="1707613"/>
            <a:chExt cx="1780202" cy="4469442"/>
          </a:xfrm>
        </p:grpSpPr>
        <p:sp>
          <p:nvSpPr>
            <p:cNvPr id="28" name="TextBox 27">
              <a:extLst>
                <a:ext uri="{FF2B5EF4-FFF2-40B4-BE49-F238E27FC236}">
                  <a16:creationId xmlns:a16="http://schemas.microsoft.com/office/drawing/2014/main" id="{51F0E868-2436-9C49-A45C-07D350442888}"/>
                </a:ext>
              </a:extLst>
            </p:cNvPr>
            <p:cNvSpPr txBox="1"/>
            <p:nvPr/>
          </p:nvSpPr>
          <p:spPr>
            <a:xfrm>
              <a:off x="280553" y="3640203"/>
              <a:ext cx="1780202" cy="877163"/>
            </a:xfrm>
            <a:prstGeom prst="rect">
              <a:avLst/>
            </a:prstGeom>
            <a:noFill/>
          </p:spPr>
          <p:txBody>
            <a:bodyPr wrap="square" lIns="179285" tIns="143428" rIns="179285" bIns="143428" rtlCol="0">
              <a:spAutoFit/>
            </a:bodyPr>
            <a:lstStyle/>
            <a:p>
              <a:pPr algn="ctr">
                <a:lnSpc>
                  <a:spcPct val="90000"/>
                </a:lnSpc>
                <a:spcAft>
                  <a:spcPts val="588"/>
                </a:spcAft>
              </a:pPr>
              <a:r>
                <a:rPr lang="en-US" sz="1372" dirty="0">
                  <a:gradFill>
                    <a:gsLst>
                      <a:gs pos="2917">
                        <a:schemeClr val="tx1"/>
                      </a:gs>
                      <a:gs pos="30000">
                        <a:schemeClr val="tx1"/>
                      </a:gs>
                    </a:gsLst>
                    <a:lin ang="5400000" scaled="0"/>
                  </a:gradFill>
                </a:rPr>
                <a:t>Azure Machine Learning Experimentation</a:t>
              </a:r>
            </a:p>
          </p:txBody>
        </p:sp>
        <p:grpSp>
          <p:nvGrpSpPr>
            <p:cNvPr id="5" name="Group 4">
              <a:extLst>
                <a:ext uri="{FF2B5EF4-FFF2-40B4-BE49-F238E27FC236}">
                  <a16:creationId xmlns:a16="http://schemas.microsoft.com/office/drawing/2014/main" id="{8D52145E-F19E-504D-88D9-AADF5E4AC784}"/>
                </a:ext>
              </a:extLst>
            </p:cNvPr>
            <p:cNvGrpSpPr/>
            <p:nvPr/>
          </p:nvGrpSpPr>
          <p:grpSpPr>
            <a:xfrm>
              <a:off x="417572" y="1707613"/>
              <a:ext cx="1506164" cy="4469442"/>
              <a:chOff x="417572" y="1707613"/>
              <a:chExt cx="1506164" cy="4469442"/>
            </a:xfrm>
          </p:grpSpPr>
          <p:grpSp>
            <p:nvGrpSpPr>
              <p:cNvPr id="25" name="Group 24">
                <a:extLst>
                  <a:ext uri="{FF2B5EF4-FFF2-40B4-BE49-F238E27FC236}">
                    <a16:creationId xmlns:a16="http://schemas.microsoft.com/office/drawing/2014/main" id="{F9029AA5-7182-2D44-A789-7904CCE13B7A}"/>
                  </a:ext>
                </a:extLst>
              </p:cNvPr>
              <p:cNvGrpSpPr/>
              <p:nvPr/>
            </p:nvGrpSpPr>
            <p:grpSpPr>
              <a:xfrm>
                <a:off x="826086" y="1707613"/>
                <a:ext cx="689136" cy="382369"/>
                <a:chOff x="221015" y="-94572"/>
                <a:chExt cx="689136" cy="382369"/>
              </a:xfrm>
            </p:grpSpPr>
            <p:grpSp>
              <p:nvGrpSpPr>
                <p:cNvPr id="21" name="Group 20">
                  <a:extLst>
                    <a:ext uri="{FF2B5EF4-FFF2-40B4-BE49-F238E27FC236}">
                      <a16:creationId xmlns:a16="http://schemas.microsoft.com/office/drawing/2014/main" id="{2E3ED2CA-9112-BF43-AB0F-755CBBBA3285}"/>
                    </a:ext>
                  </a:extLst>
                </p:cNvPr>
                <p:cNvGrpSpPr/>
                <p:nvPr/>
              </p:nvGrpSpPr>
              <p:grpSpPr>
                <a:xfrm>
                  <a:off x="221015" y="-94572"/>
                  <a:ext cx="689136" cy="382369"/>
                  <a:chOff x="255491" y="-121007"/>
                  <a:chExt cx="689136" cy="382369"/>
                </a:xfrm>
              </p:grpSpPr>
              <p:sp>
                <p:nvSpPr>
                  <p:cNvPr id="18" name="eye_2">
                    <a:extLst>
                      <a:ext uri="{FF2B5EF4-FFF2-40B4-BE49-F238E27FC236}">
                        <a16:creationId xmlns:a16="http://schemas.microsoft.com/office/drawing/2014/main" id="{142508AF-F312-2044-AFED-02053FDECD11}"/>
                      </a:ext>
                    </a:extLst>
                  </p:cNvPr>
                  <p:cNvSpPr>
                    <a:spLocks noChangeAspect="1" noEditPoints="1"/>
                  </p:cNvSpPr>
                  <p:nvPr/>
                </p:nvSpPr>
                <p:spPr bwMode="auto">
                  <a:xfrm>
                    <a:off x="255491" y="-121007"/>
                    <a:ext cx="689136" cy="382369"/>
                  </a:xfrm>
                  <a:custGeom>
                    <a:avLst/>
                    <a:gdLst>
                      <a:gd name="T0" fmla="*/ 5 w 346"/>
                      <a:gd name="T1" fmla="*/ 103 h 191"/>
                      <a:gd name="T2" fmla="*/ 0 w 346"/>
                      <a:gd name="T3" fmla="*/ 96 h 191"/>
                      <a:gd name="T4" fmla="*/ 3 w 346"/>
                      <a:gd name="T5" fmla="*/ 92 h 191"/>
                      <a:gd name="T6" fmla="*/ 5 w 346"/>
                      <a:gd name="T7" fmla="*/ 103 h 191"/>
                      <a:gd name="T8" fmla="*/ 173 w 346"/>
                      <a:gd name="T9" fmla="*/ 191 h 191"/>
                      <a:gd name="T10" fmla="*/ 346 w 346"/>
                      <a:gd name="T11" fmla="*/ 96 h 191"/>
                      <a:gd name="T12" fmla="*/ 173 w 346"/>
                      <a:gd name="T13" fmla="*/ 0 h 191"/>
                      <a:gd name="T14" fmla="*/ 3 w 346"/>
                      <a:gd name="T15" fmla="*/ 92 h 191"/>
                      <a:gd name="T16" fmla="*/ 175 w 346"/>
                      <a:gd name="T17" fmla="*/ 14 h 191"/>
                      <a:gd name="T18" fmla="*/ 89 w 346"/>
                      <a:gd name="T19" fmla="*/ 96 h 191"/>
                      <a:gd name="T20" fmla="*/ 175 w 346"/>
                      <a:gd name="T21" fmla="*/ 178 h 191"/>
                      <a:gd name="T22" fmla="*/ 261 w 346"/>
                      <a:gd name="T23" fmla="*/ 96 h 191"/>
                      <a:gd name="T24" fmla="*/ 175 w 346"/>
                      <a:gd name="T25" fmla="*/ 14 h 191"/>
                      <a:gd name="T26" fmla="*/ 175 w 346"/>
                      <a:gd name="T27" fmla="*/ 78 h 191"/>
                      <a:gd name="T28" fmla="*/ 156 w 346"/>
                      <a:gd name="T29" fmla="*/ 96 h 191"/>
                      <a:gd name="T30" fmla="*/ 175 w 346"/>
                      <a:gd name="T31" fmla="*/ 114 h 191"/>
                      <a:gd name="T32" fmla="*/ 194 w 346"/>
                      <a:gd name="T33" fmla="*/ 96 h 191"/>
                      <a:gd name="T34" fmla="*/ 175 w 346"/>
                      <a:gd name="T35" fmla="*/ 7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191">
                        <a:moveTo>
                          <a:pt x="5" y="103"/>
                        </a:moveTo>
                        <a:cubicBezTo>
                          <a:pt x="2" y="98"/>
                          <a:pt x="0" y="96"/>
                          <a:pt x="0" y="96"/>
                        </a:cubicBezTo>
                        <a:cubicBezTo>
                          <a:pt x="0" y="96"/>
                          <a:pt x="1" y="94"/>
                          <a:pt x="3" y="92"/>
                        </a:cubicBezTo>
                        <a:moveTo>
                          <a:pt x="5" y="103"/>
                        </a:moveTo>
                        <a:cubicBezTo>
                          <a:pt x="23" y="125"/>
                          <a:pt x="82" y="191"/>
                          <a:pt x="173" y="191"/>
                        </a:cubicBezTo>
                        <a:cubicBezTo>
                          <a:pt x="283" y="191"/>
                          <a:pt x="346" y="96"/>
                          <a:pt x="346" y="96"/>
                        </a:cubicBezTo>
                        <a:cubicBezTo>
                          <a:pt x="346" y="96"/>
                          <a:pt x="283" y="0"/>
                          <a:pt x="173" y="0"/>
                        </a:cubicBezTo>
                        <a:cubicBezTo>
                          <a:pt x="77" y="0"/>
                          <a:pt x="17" y="73"/>
                          <a:pt x="3" y="92"/>
                        </a:cubicBezTo>
                        <a:moveTo>
                          <a:pt x="175" y="14"/>
                        </a:moveTo>
                        <a:cubicBezTo>
                          <a:pt x="128" y="14"/>
                          <a:pt x="89" y="50"/>
                          <a:pt x="89" y="96"/>
                        </a:cubicBezTo>
                        <a:cubicBezTo>
                          <a:pt x="89" y="141"/>
                          <a:pt x="128" y="178"/>
                          <a:pt x="175" y="178"/>
                        </a:cubicBezTo>
                        <a:cubicBezTo>
                          <a:pt x="222" y="178"/>
                          <a:pt x="261" y="141"/>
                          <a:pt x="261" y="96"/>
                        </a:cubicBezTo>
                        <a:cubicBezTo>
                          <a:pt x="261" y="50"/>
                          <a:pt x="222" y="14"/>
                          <a:pt x="175" y="14"/>
                        </a:cubicBezTo>
                        <a:close/>
                        <a:moveTo>
                          <a:pt x="175" y="78"/>
                        </a:moveTo>
                        <a:cubicBezTo>
                          <a:pt x="165" y="78"/>
                          <a:pt x="156" y="86"/>
                          <a:pt x="156" y="96"/>
                        </a:cubicBezTo>
                        <a:cubicBezTo>
                          <a:pt x="156" y="106"/>
                          <a:pt x="165" y="114"/>
                          <a:pt x="175" y="114"/>
                        </a:cubicBezTo>
                        <a:cubicBezTo>
                          <a:pt x="185" y="114"/>
                          <a:pt x="194" y="106"/>
                          <a:pt x="194" y="96"/>
                        </a:cubicBezTo>
                        <a:cubicBezTo>
                          <a:pt x="194" y="86"/>
                          <a:pt x="185" y="78"/>
                          <a:pt x="175" y="78"/>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0" name="Oval 19">
                    <a:extLst>
                      <a:ext uri="{FF2B5EF4-FFF2-40B4-BE49-F238E27FC236}">
                        <a16:creationId xmlns:a16="http://schemas.microsoft.com/office/drawing/2014/main" id="{103D1C4E-D9AA-D842-AC17-90E0E7AF4AD0}"/>
                      </a:ext>
                    </a:extLst>
                  </p:cNvPr>
                  <p:cNvSpPr/>
                  <p:nvPr/>
                </p:nvSpPr>
                <p:spPr bwMode="auto">
                  <a:xfrm>
                    <a:off x="401325" y="-106469"/>
                    <a:ext cx="397469" cy="35329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2" name="gear_3">
                  <a:extLst>
                    <a:ext uri="{FF2B5EF4-FFF2-40B4-BE49-F238E27FC236}">
                      <a16:creationId xmlns:a16="http://schemas.microsoft.com/office/drawing/2014/main" id="{9BC8DB01-F7BC-194C-89DD-E96BDB9094CD}"/>
                    </a:ext>
                  </a:extLst>
                </p:cNvPr>
                <p:cNvSpPr>
                  <a:spLocks noChangeAspect="1" noEditPoints="1"/>
                </p:cNvSpPr>
                <p:nvPr/>
              </p:nvSpPr>
              <p:spPr bwMode="auto">
                <a:xfrm>
                  <a:off x="434975" y="-35102"/>
                  <a:ext cx="261216" cy="263429"/>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gradFill>
                  </a:endParaRPr>
                </a:p>
              </p:txBody>
            </p:sp>
          </p:grpSp>
          <p:sp>
            <p:nvSpPr>
              <p:cNvPr id="26" name="TextBox 25">
                <a:extLst>
                  <a:ext uri="{FF2B5EF4-FFF2-40B4-BE49-F238E27FC236}">
                    <a16:creationId xmlns:a16="http://schemas.microsoft.com/office/drawing/2014/main" id="{F89C5233-1229-574A-B8D6-65F15E52C3FC}"/>
                  </a:ext>
                </a:extLst>
              </p:cNvPr>
              <p:cNvSpPr txBox="1"/>
              <p:nvPr/>
            </p:nvSpPr>
            <p:spPr>
              <a:xfrm>
                <a:off x="417572" y="2095964"/>
                <a:ext cx="1506164" cy="683264"/>
              </a:xfrm>
              <a:prstGeom prst="rect">
                <a:avLst/>
              </a:prstGeom>
              <a:noFill/>
            </p:spPr>
            <p:txBody>
              <a:bodyPr wrap="square" lIns="179285" tIns="143428" rIns="179285" bIns="143428" rtlCol="0">
                <a:spAutoFit/>
              </a:bodyPr>
              <a:lstStyle/>
              <a:p>
                <a:pPr algn="ctr">
                  <a:lnSpc>
                    <a:spcPct val="90000"/>
                  </a:lnSpc>
                  <a:spcAft>
                    <a:spcPts val="588"/>
                  </a:spcAft>
                </a:pPr>
                <a:r>
                  <a:rPr lang="en-US" sz="1372" dirty="0">
                    <a:gradFill>
                      <a:gsLst>
                        <a:gs pos="2917">
                          <a:schemeClr val="tx1"/>
                        </a:gs>
                        <a:gs pos="30000">
                          <a:schemeClr val="tx1"/>
                        </a:gs>
                      </a:gsLst>
                      <a:lin ang="5400000" scaled="0"/>
                    </a:gradFill>
                  </a:rPr>
                  <a:t>Cognitive Services</a:t>
                </a:r>
              </a:p>
            </p:txBody>
          </p:sp>
          <p:grpSp>
            <p:nvGrpSpPr>
              <p:cNvPr id="30" name="Group 29">
                <a:extLst>
                  <a:ext uri="{FF2B5EF4-FFF2-40B4-BE49-F238E27FC236}">
                    <a16:creationId xmlns:a16="http://schemas.microsoft.com/office/drawing/2014/main" id="{F0DBC86D-A2CB-C74E-8DA3-1F50010F883E}"/>
                  </a:ext>
                </a:extLst>
              </p:cNvPr>
              <p:cNvGrpSpPr/>
              <p:nvPr/>
            </p:nvGrpSpPr>
            <p:grpSpPr>
              <a:xfrm>
                <a:off x="897408" y="3033056"/>
                <a:ext cx="546492" cy="546492"/>
                <a:chOff x="1087962" y="3497262"/>
                <a:chExt cx="546492" cy="546492"/>
              </a:xfrm>
            </p:grpSpPr>
            <p:sp>
              <p:nvSpPr>
                <p:cNvPr id="27" name="Arc 26">
                  <a:extLst>
                    <a:ext uri="{FF2B5EF4-FFF2-40B4-BE49-F238E27FC236}">
                      <a16:creationId xmlns:a16="http://schemas.microsoft.com/office/drawing/2014/main" id="{59255767-A2F8-F74D-AB30-0CD594EE1AE3}"/>
                    </a:ext>
                  </a:extLst>
                </p:cNvPr>
                <p:cNvSpPr/>
                <p:nvPr/>
              </p:nvSpPr>
              <p:spPr>
                <a:xfrm>
                  <a:off x="1087962" y="3497262"/>
                  <a:ext cx="546492" cy="546492"/>
                </a:xfrm>
                <a:prstGeom prst="arc">
                  <a:avLst>
                    <a:gd name="adj1" fmla="val 16200000"/>
                    <a:gd name="adj2" fmla="val 12693242"/>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29" name="gear_3">
                  <a:extLst>
                    <a:ext uri="{FF2B5EF4-FFF2-40B4-BE49-F238E27FC236}">
                      <a16:creationId xmlns:a16="http://schemas.microsoft.com/office/drawing/2014/main" id="{34B2257F-6C7A-E544-8C11-D071571E8840}"/>
                    </a:ext>
                  </a:extLst>
                </p:cNvPr>
                <p:cNvSpPr>
                  <a:spLocks noChangeAspect="1" noEditPoints="1"/>
                </p:cNvSpPr>
                <p:nvPr/>
              </p:nvSpPr>
              <p:spPr bwMode="auto">
                <a:xfrm>
                  <a:off x="1230600" y="3638793"/>
                  <a:ext cx="261216" cy="263429"/>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gradFill>
                  </a:endParaRPr>
                </a:p>
              </p:txBody>
            </p:sp>
          </p:grpSp>
          <p:grpSp>
            <p:nvGrpSpPr>
              <p:cNvPr id="31" name="Group 30">
                <a:extLst>
                  <a:ext uri="{FF2B5EF4-FFF2-40B4-BE49-F238E27FC236}">
                    <a16:creationId xmlns:a16="http://schemas.microsoft.com/office/drawing/2014/main" id="{598BF9A4-4093-2E4A-8DA3-42BB0DCE3378}"/>
                  </a:ext>
                </a:extLst>
              </p:cNvPr>
              <p:cNvGrpSpPr/>
              <p:nvPr/>
            </p:nvGrpSpPr>
            <p:grpSpPr>
              <a:xfrm>
                <a:off x="897408" y="4897035"/>
                <a:ext cx="546492" cy="546492"/>
                <a:chOff x="1087962" y="3497262"/>
                <a:chExt cx="546492" cy="546492"/>
              </a:xfrm>
            </p:grpSpPr>
            <p:sp>
              <p:nvSpPr>
                <p:cNvPr id="32" name="Arc 31">
                  <a:extLst>
                    <a:ext uri="{FF2B5EF4-FFF2-40B4-BE49-F238E27FC236}">
                      <a16:creationId xmlns:a16="http://schemas.microsoft.com/office/drawing/2014/main" id="{25B689D4-CE67-424C-851D-013557C9E9BB}"/>
                    </a:ext>
                  </a:extLst>
                </p:cNvPr>
                <p:cNvSpPr/>
                <p:nvPr/>
              </p:nvSpPr>
              <p:spPr>
                <a:xfrm>
                  <a:off x="1087962" y="3497262"/>
                  <a:ext cx="546492" cy="546492"/>
                </a:xfrm>
                <a:prstGeom prst="arc">
                  <a:avLst>
                    <a:gd name="adj1" fmla="val 16200000"/>
                    <a:gd name="adj2" fmla="val 12693242"/>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33" name="gear_3">
                  <a:extLst>
                    <a:ext uri="{FF2B5EF4-FFF2-40B4-BE49-F238E27FC236}">
                      <a16:creationId xmlns:a16="http://schemas.microsoft.com/office/drawing/2014/main" id="{8DB1CC4C-6B62-3148-9EBC-F09FC3AC9DEE}"/>
                    </a:ext>
                  </a:extLst>
                </p:cNvPr>
                <p:cNvSpPr>
                  <a:spLocks noChangeAspect="1" noEditPoints="1"/>
                </p:cNvSpPr>
                <p:nvPr/>
              </p:nvSpPr>
              <p:spPr bwMode="auto">
                <a:xfrm>
                  <a:off x="1230600" y="3638793"/>
                  <a:ext cx="261216" cy="263429"/>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gradFill>
                  </a:endParaRPr>
                </a:p>
              </p:txBody>
            </p:sp>
          </p:grpSp>
          <p:grpSp>
            <p:nvGrpSpPr>
              <p:cNvPr id="34" name="Group 33">
                <a:extLst>
                  <a:ext uri="{FF2B5EF4-FFF2-40B4-BE49-F238E27FC236}">
                    <a16:creationId xmlns:a16="http://schemas.microsoft.com/office/drawing/2014/main" id="{C319E7EB-3573-634A-ACF0-5DE71C7DBE10}"/>
                  </a:ext>
                </a:extLst>
              </p:cNvPr>
              <p:cNvGrpSpPr/>
              <p:nvPr/>
            </p:nvGrpSpPr>
            <p:grpSpPr>
              <a:xfrm>
                <a:off x="1301262" y="5250040"/>
                <a:ext cx="261217" cy="266251"/>
                <a:chOff x="7158422" y="1607015"/>
                <a:chExt cx="2726357" cy="2778897"/>
              </a:xfrm>
              <a:solidFill>
                <a:schemeClr val="bg1"/>
              </a:solidFill>
            </p:grpSpPr>
            <p:sp>
              <p:nvSpPr>
                <p:cNvPr id="35" name="Freeform 242">
                  <a:extLst>
                    <a:ext uri="{FF2B5EF4-FFF2-40B4-BE49-F238E27FC236}">
                      <a16:creationId xmlns:a16="http://schemas.microsoft.com/office/drawing/2014/main" id="{43A932AC-4CA2-9C40-B0C8-1CD1A015A738}"/>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defTabSz="896386"/>
                  <a:endParaRPr lang="en-US" sz="1765">
                    <a:solidFill>
                      <a:prstClr val="black"/>
                    </a:solidFill>
                    <a:latin typeface="Arial" charset="0"/>
                    <a:ea typeface="Arial" charset="0"/>
                    <a:cs typeface="Arial" charset="0"/>
                  </a:endParaRPr>
                </a:p>
              </p:txBody>
            </p:sp>
            <p:sp>
              <p:nvSpPr>
                <p:cNvPr id="36" name="Diamond 35">
                  <a:extLst>
                    <a:ext uri="{FF2B5EF4-FFF2-40B4-BE49-F238E27FC236}">
                      <a16:creationId xmlns:a16="http://schemas.microsoft.com/office/drawing/2014/main" id="{251E16C5-F8E9-3142-B7B9-98E22FB8B366}"/>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7" name="Freeform 243">
                  <a:extLst>
                    <a:ext uri="{FF2B5EF4-FFF2-40B4-BE49-F238E27FC236}">
                      <a16:creationId xmlns:a16="http://schemas.microsoft.com/office/drawing/2014/main" id="{AC7C60FE-F023-1E48-A4CD-355822EF573A}"/>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defTabSz="896386"/>
                  <a:endParaRPr lang="en-US" sz="1765">
                    <a:solidFill>
                      <a:prstClr val="black"/>
                    </a:solidFill>
                    <a:latin typeface="Arial" charset="0"/>
                    <a:ea typeface="Arial" charset="0"/>
                    <a:cs typeface="Arial" charset="0"/>
                  </a:endParaRPr>
                </a:p>
              </p:txBody>
            </p:sp>
            <p:sp>
              <p:nvSpPr>
                <p:cNvPr id="38" name="Diamond 37">
                  <a:extLst>
                    <a:ext uri="{FF2B5EF4-FFF2-40B4-BE49-F238E27FC236}">
                      <a16:creationId xmlns:a16="http://schemas.microsoft.com/office/drawing/2014/main" id="{A2C763AA-23D7-CF47-92D9-56D5CEBFFEAE}"/>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39" name="TextBox 38">
                <a:extLst>
                  <a:ext uri="{FF2B5EF4-FFF2-40B4-BE49-F238E27FC236}">
                    <a16:creationId xmlns:a16="http://schemas.microsoft.com/office/drawing/2014/main" id="{E485E652-A42B-1B45-B584-3212B1C31910}"/>
                  </a:ext>
                </a:extLst>
              </p:cNvPr>
              <p:cNvSpPr txBox="1"/>
              <p:nvPr/>
            </p:nvSpPr>
            <p:spPr>
              <a:xfrm>
                <a:off x="470783" y="5493791"/>
                <a:ext cx="1399743" cy="683264"/>
              </a:xfrm>
              <a:prstGeom prst="rect">
                <a:avLst/>
              </a:prstGeom>
              <a:noFill/>
            </p:spPr>
            <p:txBody>
              <a:bodyPr wrap="square" lIns="179285" tIns="143428" rIns="179285" bIns="143428" rtlCol="0">
                <a:spAutoFit/>
              </a:bodyPr>
              <a:lstStyle/>
              <a:p>
                <a:pPr algn="ctr">
                  <a:lnSpc>
                    <a:spcPct val="90000"/>
                  </a:lnSpc>
                  <a:spcAft>
                    <a:spcPts val="588"/>
                  </a:spcAft>
                </a:pPr>
                <a:r>
                  <a:rPr lang="en-US" sz="1372" dirty="0">
                    <a:gradFill>
                      <a:gsLst>
                        <a:gs pos="2917">
                          <a:schemeClr val="tx1"/>
                        </a:gs>
                        <a:gs pos="30000">
                          <a:schemeClr val="tx1"/>
                        </a:gs>
                      </a:gsLst>
                      <a:lin ang="5400000" scaled="0"/>
                    </a:gradFill>
                  </a:rPr>
                  <a:t>External Model</a:t>
                </a:r>
              </a:p>
            </p:txBody>
          </p:sp>
        </p:grpSp>
      </p:grpSp>
      <p:sp>
        <p:nvSpPr>
          <p:cNvPr id="44" name="TextBox 43">
            <a:extLst>
              <a:ext uri="{FF2B5EF4-FFF2-40B4-BE49-F238E27FC236}">
                <a16:creationId xmlns:a16="http://schemas.microsoft.com/office/drawing/2014/main" id="{9BC5F863-783D-584C-BF08-EC14C4A34BD6}"/>
              </a:ext>
            </a:extLst>
          </p:cNvPr>
          <p:cNvSpPr txBox="1"/>
          <p:nvPr/>
        </p:nvSpPr>
        <p:spPr>
          <a:xfrm>
            <a:off x="2644382" y="2509664"/>
            <a:ext cx="1640052" cy="479745"/>
          </a:xfrm>
          <a:prstGeom prst="rect">
            <a:avLst/>
          </a:prstGeom>
          <a:noFill/>
        </p:spPr>
        <p:txBody>
          <a:bodyPr wrap="square" lIns="179285" tIns="143428" rIns="179285" bIns="143428" rtlCol="0">
            <a:spAutoFit/>
          </a:bodyPr>
          <a:lstStyle/>
          <a:p>
            <a:pPr algn="ctr">
              <a:lnSpc>
                <a:spcPct val="90000"/>
              </a:lnSpc>
              <a:spcAft>
                <a:spcPts val="588"/>
              </a:spcAft>
            </a:pPr>
            <a:r>
              <a:rPr lang="en-US" sz="1372" dirty="0">
                <a:gradFill>
                  <a:gsLst>
                    <a:gs pos="2917">
                      <a:schemeClr val="tx1"/>
                    </a:gs>
                    <a:gs pos="30000">
                      <a:schemeClr val="tx1"/>
                    </a:gs>
                  </a:gsLst>
                  <a:lin ang="5400000" scaled="0"/>
                </a:gradFill>
              </a:rPr>
              <a:t>Model Registry</a:t>
            </a:r>
          </a:p>
        </p:txBody>
      </p:sp>
      <p:sp>
        <p:nvSpPr>
          <p:cNvPr id="45" name="TextBox 44">
            <a:extLst>
              <a:ext uri="{FF2B5EF4-FFF2-40B4-BE49-F238E27FC236}">
                <a16:creationId xmlns:a16="http://schemas.microsoft.com/office/drawing/2014/main" id="{41D524F0-88F6-2A4C-9299-BDCE5CB9ABBB}"/>
              </a:ext>
            </a:extLst>
          </p:cNvPr>
          <p:cNvSpPr txBox="1"/>
          <p:nvPr/>
        </p:nvSpPr>
        <p:spPr>
          <a:xfrm>
            <a:off x="2472264" y="4543730"/>
            <a:ext cx="1976210" cy="432223"/>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Register Model</a:t>
            </a:r>
          </a:p>
        </p:txBody>
      </p:sp>
      <p:grpSp>
        <p:nvGrpSpPr>
          <p:cNvPr id="149" name="Group 148">
            <a:extLst>
              <a:ext uri="{FF2B5EF4-FFF2-40B4-BE49-F238E27FC236}">
                <a16:creationId xmlns:a16="http://schemas.microsoft.com/office/drawing/2014/main" id="{1E1BE09F-B98E-5F47-9108-AAA4884C123F}"/>
              </a:ext>
            </a:extLst>
          </p:cNvPr>
          <p:cNvGrpSpPr/>
          <p:nvPr/>
        </p:nvGrpSpPr>
        <p:grpSpPr>
          <a:xfrm>
            <a:off x="2749588" y="2556221"/>
            <a:ext cx="1429642" cy="2364417"/>
            <a:chOff x="3209001" y="2606982"/>
            <a:chExt cx="1458309" cy="2411828"/>
          </a:xfrm>
        </p:grpSpPr>
        <p:grpSp>
          <p:nvGrpSpPr>
            <p:cNvPr id="40" name="Group 39">
              <a:extLst>
                <a:ext uri="{FF2B5EF4-FFF2-40B4-BE49-F238E27FC236}">
                  <a16:creationId xmlns:a16="http://schemas.microsoft.com/office/drawing/2014/main" id="{C2939258-E938-8B4F-A258-BD2CBB2EB7B4}"/>
                </a:ext>
              </a:extLst>
            </p:cNvPr>
            <p:cNvGrpSpPr/>
            <p:nvPr/>
          </p:nvGrpSpPr>
          <p:grpSpPr>
            <a:xfrm>
              <a:off x="3455585" y="3546748"/>
              <a:ext cx="965141" cy="797842"/>
              <a:chOff x="9524460" y="2632636"/>
              <a:chExt cx="2021177" cy="1670823"/>
            </a:xfrm>
          </p:grpSpPr>
          <p:sp>
            <p:nvSpPr>
              <p:cNvPr id="41" name="gear_3">
                <a:extLst>
                  <a:ext uri="{FF2B5EF4-FFF2-40B4-BE49-F238E27FC236}">
                    <a16:creationId xmlns:a16="http://schemas.microsoft.com/office/drawing/2014/main" id="{B14E5D0E-99F8-E24C-8B9F-779FE290DC6C}"/>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42" name="gear_3">
                <a:extLst>
                  <a:ext uri="{FF2B5EF4-FFF2-40B4-BE49-F238E27FC236}">
                    <a16:creationId xmlns:a16="http://schemas.microsoft.com/office/drawing/2014/main" id="{4A340D82-3ADE-EB42-BDA7-CB86827A0290}"/>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43" name="gear_3">
                <a:extLst>
                  <a:ext uri="{FF2B5EF4-FFF2-40B4-BE49-F238E27FC236}">
                    <a16:creationId xmlns:a16="http://schemas.microsoft.com/office/drawing/2014/main" id="{F6CA3C28-3070-AB47-B760-97A70EFE6592}"/>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grpSp>
          <p:nvGrpSpPr>
            <p:cNvPr id="50" name="Group 49">
              <a:extLst>
                <a:ext uri="{FF2B5EF4-FFF2-40B4-BE49-F238E27FC236}">
                  <a16:creationId xmlns:a16="http://schemas.microsoft.com/office/drawing/2014/main" id="{C552019F-13B0-304F-B1DB-6B55C9FB62E4}"/>
                </a:ext>
              </a:extLst>
            </p:cNvPr>
            <p:cNvGrpSpPr/>
            <p:nvPr/>
          </p:nvGrpSpPr>
          <p:grpSpPr>
            <a:xfrm>
              <a:off x="3209001" y="2606982"/>
              <a:ext cx="1458309" cy="2411828"/>
              <a:chOff x="3345873" y="2606982"/>
              <a:chExt cx="1674667" cy="2411828"/>
            </a:xfrm>
          </p:grpSpPr>
          <p:sp>
            <p:nvSpPr>
              <p:cNvPr id="46" name="Rectangle 45">
                <a:extLst>
                  <a:ext uri="{FF2B5EF4-FFF2-40B4-BE49-F238E27FC236}">
                    <a16:creationId xmlns:a16="http://schemas.microsoft.com/office/drawing/2014/main" id="{4C15A957-847A-3D42-8E58-7C409212B8D2}"/>
                  </a:ext>
                </a:extLst>
              </p:cNvPr>
              <p:cNvSpPr/>
              <p:nvPr/>
            </p:nvSpPr>
            <p:spPr bwMode="auto">
              <a:xfrm>
                <a:off x="3347603" y="2606982"/>
                <a:ext cx="1672937" cy="241182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8" name="Straight Connector 47">
                <a:extLst>
                  <a:ext uri="{FF2B5EF4-FFF2-40B4-BE49-F238E27FC236}">
                    <a16:creationId xmlns:a16="http://schemas.microsoft.com/office/drawing/2014/main" id="{A5971B8B-FCEE-5540-B174-1F86D7B6F93D}"/>
                  </a:ext>
                </a:extLst>
              </p:cNvPr>
              <p:cNvCxnSpPr>
                <a:cxnSpLocks/>
              </p:cNvCxnSpPr>
              <p:nvPr/>
            </p:nvCxnSpPr>
            <p:spPr>
              <a:xfrm>
                <a:off x="3345873" y="3002973"/>
                <a:ext cx="1674667"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 name="Group 10">
            <a:extLst>
              <a:ext uri="{FF2B5EF4-FFF2-40B4-BE49-F238E27FC236}">
                <a16:creationId xmlns:a16="http://schemas.microsoft.com/office/drawing/2014/main" id="{491454CD-BC8A-4D48-B97E-CD879C3A8AF5}"/>
              </a:ext>
            </a:extLst>
          </p:cNvPr>
          <p:cNvGrpSpPr/>
          <p:nvPr/>
        </p:nvGrpSpPr>
        <p:grpSpPr>
          <a:xfrm>
            <a:off x="7977266" y="2560456"/>
            <a:ext cx="1861414" cy="2556340"/>
            <a:chOff x="8137226" y="2611302"/>
            <a:chExt cx="1898739" cy="2607600"/>
          </a:xfrm>
        </p:grpSpPr>
        <p:sp>
          <p:nvSpPr>
            <p:cNvPr id="73" name="TextBox 72">
              <a:extLst>
                <a:ext uri="{FF2B5EF4-FFF2-40B4-BE49-F238E27FC236}">
                  <a16:creationId xmlns:a16="http://schemas.microsoft.com/office/drawing/2014/main" id="{F35B66A2-E866-5247-B434-B5A7624F23A2}"/>
                </a:ext>
              </a:extLst>
            </p:cNvPr>
            <p:cNvSpPr txBox="1"/>
            <p:nvPr/>
          </p:nvSpPr>
          <p:spPr>
            <a:xfrm>
              <a:off x="8137226" y="2932093"/>
              <a:ext cx="1898739" cy="44089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Cloud Service</a:t>
              </a:r>
            </a:p>
          </p:txBody>
        </p:sp>
        <p:sp>
          <p:nvSpPr>
            <p:cNvPr id="87" name="TextBox 86">
              <a:extLst>
                <a:ext uri="{FF2B5EF4-FFF2-40B4-BE49-F238E27FC236}">
                  <a16:creationId xmlns:a16="http://schemas.microsoft.com/office/drawing/2014/main" id="{03B89BF0-CFC2-7E46-8063-928D0738D4EF}"/>
                </a:ext>
              </a:extLst>
            </p:cNvPr>
            <p:cNvSpPr txBox="1"/>
            <p:nvPr/>
          </p:nvSpPr>
          <p:spPr>
            <a:xfrm>
              <a:off x="8137226" y="3957130"/>
              <a:ext cx="1898739" cy="44089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Heavy Edge</a:t>
              </a:r>
            </a:p>
          </p:txBody>
        </p:sp>
        <p:sp>
          <p:nvSpPr>
            <p:cNvPr id="88" name="TextBox 87">
              <a:extLst>
                <a:ext uri="{FF2B5EF4-FFF2-40B4-BE49-F238E27FC236}">
                  <a16:creationId xmlns:a16="http://schemas.microsoft.com/office/drawing/2014/main" id="{37D5F1C3-40FF-B948-B0B2-6CBFF827FA7B}"/>
                </a:ext>
              </a:extLst>
            </p:cNvPr>
            <p:cNvSpPr txBox="1"/>
            <p:nvPr/>
          </p:nvSpPr>
          <p:spPr>
            <a:xfrm>
              <a:off x="8137226" y="4778012"/>
              <a:ext cx="1898739" cy="44089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Light Edge</a:t>
              </a:r>
            </a:p>
          </p:txBody>
        </p:sp>
        <p:grpSp>
          <p:nvGrpSpPr>
            <p:cNvPr id="10" name="Group 9">
              <a:extLst>
                <a:ext uri="{FF2B5EF4-FFF2-40B4-BE49-F238E27FC236}">
                  <a16:creationId xmlns:a16="http://schemas.microsoft.com/office/drawing/2014/main" id="{36EF75B8-0AE1-8D40-ADF5-864B9DC9A5CC}"/>
                </a:ext>
              </a:extLst>
            </p:cNvPr>
            <p:cNvGrpSpPr/>
            <p:nvPr/>
          </p:nvGrpSpPr>
          <p:grpSpPr>
            <a:xfrm>
              <a:off x="8575935" y="2611302"/>
              <a:ext cx="1052033" cy="2198228"/>
              <a:chOff x="8575935" y="2611302"/>
              <a:chExt cx="1052033" cy="2198228"/>
            </a:xfrm>
          </p:grpSpPr>
          <p:sp>
            <p:nvSpPr>
              <p:cNvPr id="72" name="Freeform 146">
                <a:extLst>
                  <a:ext uri="{FF2B5EF4-FFF2-40B4-BE49-F238E27FC236}">
                    <a16:creationId xmlns:a16="http://schemas.microsoft.com/office/drawing/2014/main" id="{5DFD8F4C-007B-1345-B764-3073DE194462}"/>
                  </a:ext>
                </a:extLst>
              </p:cNvPr>
              <p:cNvSpPr>
                <a:spLocks noChangeAspect="1"/>
              </p:cNvSpPr>
              <p:nvPr/>
            </p:nvSpPr>
            <p:spPr bwMode="auto">
              <a:xfrm>
                <a:off x="8761371" y="2611302"/>
                <a:ext cx="576664" cy="36520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IN" sz="1922" b="1" dirty="0">
                  <a:solidFill>
                    <a:srgbClr val="FFFFFF"/>
                  </a:solidFill>
                  <a:latin typeface="Segoe UI Light"/>
                  <a:ea typeface="Segoe UI" pitchFamily="34" charset="0"/>
                  <a:cs typeface="Segoe UI" pitchFamily="34" charset="0"/>
                </a:endParaRPr>
              </a:p>
            </p:txBody>
          </p:sp>
          <p:grpSp>
            <p:nvGrpSpPr>
              <p:cNvPr id="74" name="Group 73">
                <a:extLst>
                  <a:ext uri="{FF2B5EF4-FFF2-40B4-BE49-F238E27FC236}">
                    <a16:creationId xmlns:a16="http://schemas.microsoft.com/office/drawing/2014/main" id="{9E8E3318-6CAB-D947-89E6-1BFBF21CB010}"/>
                  </a:ext>
                </a:extLst>
              </p:cNvPr>
              <p:cNvGrpSpPr/>
              <p:nvPr/>
            </p:nvGrpSpPr>
            <p:grpSpPr>
              <a:xfrm>
                <a:off x="8818685" y="3559464"/>
                <a:ext cx="490700" cy="438502"/>
                <a:chOff x="1275510" y="6073983"/>
                <a:chExt cx="508602" cy="454499"/>
              </a:xfrm>
            </p:grpSpPr>
            <p:grpSp>
              <p:nvGrpSpPr>
                <p:cNvPr id="75" name="Group 74">
                  <a:extLst>
                    <a:ext uri="{FF2B5EF4-FFF2-40B4-BE49-F238E27FC236}">
                      <a16:creationId xmlns:a16="http://schemas.microsoft.com/office/drawing/2014/main" id="{C99E655E-1AFF-3F4B-99A0-66819D38B62E}"/>
                    </a:ext>
                  </a:extLst>
                </p:cNvPr>
                <p:cNvGrpSpPr/>
                <p:nvPr/>
              </p:nvGrpSpPr>
              <p:grpSpPr>
                <a:xfrm>
                  <a:off x="1275510" y="6224584"/>
                  <a:ext cx="508602" cy="151498"/>
                  <a:chOff x="551886" y="4945335"/>
                  <a:chExt cx="508602" cy="151498"/>
                </a:xfrm>
              </p:grpSpPr>
              <p:sp>
                <p:nvSpPr>
                  <p:cNvPr id="84" name="Rectangle 83">
                    <a:extLst>
                      <a:ext uri="{FF2B5EF4-FFF2-40B4-BE49-F238E27FC236}">
                        <a16:creationId xmlns:a16="http://schemas.microsoft.com/office/drawing/2014/main" id="{A239932F-6BF8-794C-BC29-862514B7523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E48FF69B-F7D4-B64D-94ED-23E108494B7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a:extLst>
                      <a:ext uri="{FF2B5EF4-FFF2-40B4-BE49-F238E27FC236}">
                        <a16:creationId xmlns:a16="http://schemas.microsoft.com/office/drawing/2014/main" id="{146D1D31-BFEE-3848-BB8F-E49943042F9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43D046F0-3AE7-CD46-A0B5-CACD55CDA648}"/>
                    </a:ext>
                  </a:extLst>
                </p:cNvPr>
                <p:cNvGrpSpPr/>
                <p:nvPr/>
              </p:nvGrpSpPr>
              <p:grpSpPr>
                <a:xfrm>
                  <a:off x="1275510" y="6376984"/>
                  <a:ext cx="508602" cy="151498"/>
                  <a:chOff x="551886" y="4945335"/>
                  <a:chExt cx="508602" cy="151498"/>
                </a:xfrm>
              </p:grpSpPr>
              <p:sp>
                <p:nvSpPr>
                  <p:cNvPr id="81" name="Rectangle 80">
                    <a:extLst>
                      <a:ext uri="{FF2B5EF4-FFF2-40B4-BE49-F238E27FC236}">
                        <a16:creationId xmlns:a16="http://schemas.microsoft.com/office/drawing/2014/main" id="{5C7B4BFD-4064-6E4C-AF5D-BAAEB0B777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54891FD4-BC79-ED4C-BB8C-99061EE0974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3" name="Straight Connector 82">
                    <a:extLst>
                      <a:ext uri="{FF2B5EF4-FFF2-40B4-BE49-F238E27FC236}">
                        <a16:creationId xmlns:a16="http://schemas.microsoft.com/office/drawing/2014/main" id="{705A7030-1D85-1F4E-9611-CCA9C88B907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8B8CA55-7826-F04D-8AD5-E9B29C26D99D}"/>
                    </a:ext>
                  </a:extLst>
                </p:cNvPr>
                <p:cNvGrpSpPr/>
                <p:nvPr/>
              </p:nvGrpSpPr>
              <p:grpSpPr>
                <a:xfrm>
                  <a:off x="1275510" y="6073983"/>
                  <a:ext cx="508602" cy="151498"/>
                  <a:chOff x="551886" y="4947134"/>
                  <a:chExt cx="508602" cy="151498"/>
                </a:xfrm>
              </p:grpSpPr>
              <p:sp>
                <p:nvSpPr>
                  <p:cNvPr id="78" name="Rectangle 77">
                    <a:extLst>
                      <a:ext uri="{FF2B5EF4-FFF2-40B4-BE49-F238E27FC236}">
                        <a16:creationId xmlns:a16="http://schemas.microsoft.com/office/drawing/2014/main" id="{DA11EC52-1303-944B-A432-26A5A74EB615}"/>
                      </a:ext>
                    </a:extLst>
                  </p:cNvPr>
                  <p:cNvSpPr/>
                  <p:nvPr/>
                </p:nvSpPr>
                <p:spPr bwMode="auto">
                  <a:xfrm>
                    <a:off x="551886" y="4947134"/>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8FBB35EA-1CEF-F340-92DD-7F0851EC8D3C}"/>
                      </a:ext>
                    </a:extLst>
                  </p:cNvPr>
                  <p:cNvSpPr/>
                  <p:nvPr/>
                </p:nvSpPr>
                <p:spPr bwMode="auto">
                  <a:xfrm flipH="1">
                    <a:off x="955040" y="4995439"/>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0" name="Straight Connector 79">
                    <a:extLst>
                      <a:ext uri="{FF2B5EF4-FFF2-40B4-BE49-F238E27FC236}">
                        <a16:creationId xmlns:a16="http://schemas.microsoft.com/office/drawing/2014/main" id="{3EE5C771-5785-8C47-9984-5177FF0134F7}"/>
                      </a:ext>
                    </a:extLst>
                  </p:cNvPr>
                  <p:cNvCxnSpPr/>
                  <p:nvPr/>
                </p:nvCxnSpPr>
                <p:spPr>
                  <a:xfrm>
                    <a:off x="625475" y="5021474"/>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3" name="Group 112">
                <a:extLst>
                  <a:ext uri="{FF2B5EF4-FFF2-40B4-BE49-F238E27FC236}">
                    <a16:creationId xmlns:a16="http://schemas.microsoft.com/office/drawing/2014/main" id="{5D091CD0-F2FC-FD40-BE1C-BA8BB091E681}"/>
                  </a:ext>
                </a:extLst>
              </p:cNvPr>
              <p:cNvGrpSpPr/>
              <p:nvPr/>
            </p:nvGrpSpPr>
            <p:grpSpPr>
              <a:xfrm>
                <a:off x="8575935" y="4525711"/>
                <a:ext cx="1052033" cy="283819"/>
                <a:chOff x="8575935" y="4567275"/>
                <a:chExt cx="1052033" cy="283819"/>
              </a:xfrm>
            </p:grpSpPr>
            <p:sp>
              <p:nvSpPr>
                <p:cNvPr id="89" name="car">
                  <a:extLst>
                    <a:ext uri="{FF2B5EF4-FFF2-40B4-BE49-F238E27FC236}">
                      <a16:creationId xmlns:a16="http://schemas.microsoft.com/office/drawing/2014/main" id="{0AB2B24D-F87D-E041-8E9F-94D6038F8866}"/>
                    </a:ext>
                  </a:extLst>
                </p:cNvPr>
                <p:cNvSpPr>
                  <a:spLocks noChangeAspect="1" noEditPoints="1"/>
                </p:cNvSpPr>
                <p:nvPr/>
              </p:nvSpPr>
              <p:spPr bwMode="auto">
                <a:xfrm>
                  <a:off x="8575935" y="4605205"/>
                  <a:ext cx="291520" cy="228741"/>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algn="r" defTabSz="914192">
                    <a:defRPr/>
                  </a:pPr>
                  <a:endParaRPr lang="en-US" sz="1765">
                    <a:solidFill>
                      <a:srgbClr val="353535"/>
                    </a:solidFill>
                    <a:latin typeface="Segoe UI Semilight"/>
                  </a:endParaRPr>
                </a:p>
              </p:txBody>
            </p:sp>
            <p:grpSp>
              <p:nvGrpSpPr>
                <p:cNvPr id="90" name="Group 89">
                  <a:extLst>
                    <a:ext uri="{FF2B5EF4-FFF2-40B4-BE49-F238E27FC236}">
                      <a16:creationId xmlns:a16="http://schemas.microsoft.com/office/drawing/2014/main" id="{AB31335C-2CE6-8D48-83FD-2DBD23ED19CE}"/>
                    </a:ext>
                  </a:extLst>
                </p:cNvPr>
                <p:cNvGrpSpPr/>
                <p:nvPr/>
              </p:nvGrpSpPr>
              <p:grpSpPr>
                <a:xfrm>
                  <a:off x="9027030" y="4567275"/>
                  <a:ext cx="284996" cy="283819"/>
                  <a:chOff x="7643146" y="2995601"/>
                  <a:chExt cx="270958" cy="269839"/>
                </a:xfrm>
              </p:grpSpPr>
              <p:sp>
                <p:nvSpPr>
                  <p:cNvPr id="91" name="Freeform 78">
                    <a:extLst>
                      <a:ext uri="{FF2B5EF4-FFF2-40B4-BE49-F238E27FC236}">
                        <a16:creationId xmlns:a16="http://schemas.microsoft.com/office/drawing/2014/main" id="{FCBF22EC-5E9B-1A48-82DC-A726B9FF653E}"/>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2" name="Line 79">
                    <a:extLst>
                      <a:ext uri="{FF2B5EF4-FFF2-40B4-BE49-F238E27FC236}">
                        <a16:creationId xmlns:a16="http://schemas.microsoft.com/office/drawing/2014/main" id="{5F7268DB-DAE7-8945-B69B-D75FA432D1AA}"/>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3" name="Line 80">
                    <a:extLst>
                      <a:ext uri="{FF2B5EF4-FFF2-40B4-BE49-F238E27FC236}">
                        <a16:creationId xmlns:a16="http://schemas.microsoft.com/office/drawing/2014/main" id="{5A9233D8-7FDC-124A-A65F-D35BA4F08DDE}"/>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4" name="Line 81">
                    <a:extLst>
                      <a:ext uri="{FF2B5EF4-FFF2-40B4-BE49-F238E27FC236}">
                        <a16:creationId xmlns:a16="http://schemas.microsoft.com/office/drawing/2014/main" id="{2215AB24-C49D-B448-BB4C-EEFF6356BFCF}"/>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5" name="Line 82">
                    <a:extLst>
                      <a:ext uri="{FF2B5EF4-FFF2-40B4-BE49-F238E27FC236}">
                        <a16:creationId xmlns:a16="http://schemas.microsoft.com/office/drawing/2014/main" id="{B66561CE-4A46-E545-8004-873A2FA2D4FE}"/>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6" name="Line 83">
                    <a:extLst>
                      <a:ext uri="{FF2B5EF4-FFF2-40B4-BE49-F238E27FC236}">
                        <a16:creationId xmlns:a16="http://schemas.microsoft.com/office/drawing/2014/main" id="{83B22DB4-1767-DB4A-904F-0AD834F37AD5}"/>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7" name="Line 84">
                    <a:extLst>
                      <a:ext uri="{FF2B5EF4-FFF2-40B4-BE49-F238E27FC236}">
                        <a16:creationId xmlns:a16="http://schemas.microsoft.com/office/drawing/2014/main" id="{55E2A75B-63A4-D242-99CF-7821EFD6187A}"/>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8" name="Line 85">
                    <a:extLst>
                      <a:ext uri="{FF2B5EF4-FFF2-40B4-BE49-F238E27FC236}">
                        <a16:creationId xmlns:a16="http://schemas.microsoft.com/office/drawing/2014/main" id="{C27ECDA3-7CFF-EF4D-A996-87E8ECFAAD82}"/>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9" name="Line 86">
                    <a:extLst>
                      <a:ext uri="{FF2B5EF4-FFF2-40B4-BE49-F238E27FC236}">
                        <a16:creationId xmlns:a16="http://schemas.microsoft.com/office/drawing/2014/main" id="{D911D471-9F01-1E41-BA99-BB4A067D4B8B}"/>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0" name="Line 87">
                    <a:extLst>
                      <a:ext uri="{FF2B5EF4-FFF2-40B4-BE49-F238E27FC236}">
                        <a16:creationId xmlns:a16="http://schemas.microsoft.com/office/drawing/2014/main" id="{9B41CA4B-B523-F247-BE4B-8EC744BE2D5A}"/>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1" name="Line 88">
                    <a:extLst>
                      <a:ext uri="{FF2B5EF4-FFF2-40B4-BE49-F238E27FC236}">
                        <a16:creationId xmlns:a16="http://schemas.microsoft.com/office/drawing/2014/main" id="{BDE213D5-718C-F946-9B35-8C66657F25D8}"/>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2" name="Line 89">
                    <a:extLst>
                      <a:ext uri="{FF2B5EF4-FFF2-40B4-BE49-F238E27FC236}">
                        <a16:creationId xmlns:a16="http://schemas.microsoft.com/office/drawing/2014/main" id="{EA92B597-7017-5142-A1C3-1BEE77314A10}"/>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3" name="Line 90">
                    <a:extLst>
                      <a:ext uri="{FF2B5EF4-FFF2-40B4-BE49-F238E27FC236}">
                        <a16:creationId xmlns:a16="http://schemas.microsoft.com/office/drawing/2014/main" id="{8C66B87E-988A-024C-96B6-861D272A8486}"/>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4" name="Line 91">
                    <a:extLst>
                      <a:ext uri="{FF2B5EF4-FFF2-40B4-BE49-F238E27FC236}">
                        <a16:creationId xmlns:a16="http://schemas.microsoft.com/office/drawing/2014/main" id="{030FF02F-1632-3241-9A3F-F105165A35E4}"/>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5" name="Line 92">
                    <a:extLst>
                      <a:ext uri="{FF2B5EF4-FFF2-40B4-BE49-F238E27FC236}">
                        <a16:creationId xmlns:a16="http://schemas.microsoft.com/office/drawing/2014/main" id="{4442A9DE-3DC8-2D42-964C-CF5A2D1E67D2}"/>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6" name="Line 93">
                    <a:extLst>
                      <a:ext uri="{FF2B5EF4-FFF2-40B4-BE49-F238E27FC236}">
                        <a16:creationId xmlns:a16="http://schemas.microsoft.com/office/drawing/2014/main" id="{B79AABE2-ED2F-3349-90D4-290116831B7E}"/>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7" name="Line 94">
                    <a:extLst>
                      <a:ext uri="{FF2B5EF4-FFF2-40B4-BE49-F238E27FC236}">
                        <a16:creationId xmlns:a16="http://schemas.microsoft.com/office/drawing/2014/main" id="{0D6E1C73-A72C-544D-A58F-7080DF3C2983}"/>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8" name="Line 95">
                    <a:extLst>
                      <a:ext uri="{FF2B5EF4-FFF2-40B4-BE49-F238E27FC236}">
                        <a16:creationId xmlns:a16="http://schemas.microsoft.com/office/drawing/2014/main" id="{BE906D83-F034-404A-A035-3F9A05228F14}"/>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9" name="Line 96">
                    <a:extLst>
                      <a:ext uri="{FF2B5EF4-FFF2-40B4-BE49-F238E27FC236}">
                        <a16:creationId xmlns:a16="http://schemas.microsoft.com/office/drawing/2014/main" id="{0539605A-7C81-5B4E-BB35-BF525BE07E34}"/>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10" name="Line 97">
                    <a:extLst>
                      <a:ext uri="{FF2B5EF4-FFF2-40B4-BE49-F238E27FC236}">
                        <a16:creationId xmlns:a16="http://schemas.microsoft.com/office/drawing/2014/main" id="{A3772E6D-B424-0E46-9B8A-69F51A6D740E}"/>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11" name="Line 98">
                    <a:extLst>
                      <a:ext uri="{FF2B5EF4-FFF2-40B4-BE49-F238E27FC236}">
                        <a16:creationId xmlns:a16="http://schemas.microsoft.com/office/drawing/2014/main" id="{1BDA3E39-79DC-2648-81DF-08468B04D4A8}"/>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grpSp>
            <p:sp>
              <p:nvSpPr>
                <p:cNvPr id="112" name="Freeform 5">
                  <a:extLst>
                    <a:ext uri="{FF2B5EF4-FFF2-40B4-BE49-F238E27FC236}">
                      <a16:creationId xmlns:a16="http://schemas.microsoft.com/office/drawing/2014/main" id="{460CFF8E-6607-B245-B7DD-2EA664E1B3E3}"/>
                    </a:ext>
                  </a:extLst>
                </p:cNvPr>
                <p:cNvSpPr>
                  <a:spLocks noEditPoints="1"/>
                </p:cNvSpPr>
                <p:nvPr/>
              </p:nvSpPr>
              <p:spPr bwMode="auto">
                <a:xfrm>
                  <a:off x="9481991" y="4577402"/>
                  <a:ext cx="145977" cy="242782"/>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42" tIns="44821" rIns="89642" bIns="44821" numCol="1" anchor="t" anchorCtr="0" compatLnSpc="1">
                  <a:prstTxWarp prst="textNoShape">
                    <a:avLst/>
                  </a:prstTxWarp>
                </a:bodyPr>
                <a:lstStyle/>
                <a:p>
                  <a:pPr defTabSz="896386"/>
                  <a:endParaRPr lang="en-US" sz="1765" kern="0">
                    <a:solidFill>
                      <a:sysClr val="windowText" lastClr="000000"/>
                    </a:solidFill>
                    <a:latin typeface="Segoe UI Semilight"/>
                  </a:endParaRPr>
                </a:p>
              </p:txBody>
            </p:sp>
          </p:grpSp>
        </p:grpSp>
      </p:grpSp>
      <p:grpSp>
        <p:nvGrpSpPr>
          <p:cNvPr id="14" name="Group 13">
            <a:extLst>
              <a:ext uri="{FF2B5EF4-FFF2-40B4-BE49-F238E27FC236}">
                <a16:creationId xmlns:a16="http://schemas.microsoft.com/office/drawing/2014/main" id="{BA56089D-6E76-EA42-856B-7AE60C9B027B}"/>
              </a:ext>
            </a:extLst>
          </p:cNvPr>
          <p:cNvGrpSpPr/>
          <p:nvPr/>
        </p:nvGrpSpPr>
        <p:grpSpPr>
          <a:xfrm>
            <a:off x="6216597" y="2509664"/>
            <a:ext cx="1861414" cy="2520949"/>
            <a:chOff x="6341252" y="2559491"/>
            <a:chExt cx="1898739" cy="2571499"/>
          </a:xfrm>
        </p:grpSpPr>
        <p:grpSp>
          <p:nvGrpSpPr>
            <p:cNvPr id="60" name="Group 59">
              <a:extLst>
                <a:ext uri="{FF2B5EF4-FFF2-40B4-BE49-F238E27FC236}">
                  <a16:creationId xmlns:a16="http://schemas.microsoft.com/office/drawing/2014/main" id="{72E1A1A9-F0D4-444F-B97D-A68EB7746B8E}"/>
                </a:ext>
              </a:extLst>
            </p:cNvPr>
            <p:cNvGrpSpPr/>
            <p:nvPr/>
          </p:nvGrpSpPr>
          <p:grpSpPr>
            <a:xfrm>
              <a:off x="6341252" y="2559491"/>
              <a:ext cx="1898739" cy="2571499"/>
              <a:chOff x="5221432" y="2559491"/>
              <a:chExt cx="2015837" cy="2571499"/>
            </a:xfrm>
          </p:grpSpPr>
          <p:sp>
            <p:nvSpPr>
              <p:cNvPr id="61" name="TextBox 60">
                <a:extLst>
                  <a:ext uri="{FF2B5EF4-FFF2-40B4-BE49-F238E27FC236}">
                    <a16:creationId xmlns:a16="http://schemas.microsoft.com/office/drawing/2014/main" id="{6AFD5DBC-A632-EF4E-92E9-E5C2A26AFB4B}"/>
                  </a:ext>
                </a:extLst>
              </p:cNvPr>
              <p:cNvSpPr txBox="1"/>
              <p:nvPr/>
            </p:nvSpPr>
            <p:spPr>
              <a:xfrm>
                <a:off x="5392881" y="2559491"/>
                <a:ext cx="1672938" cy="489365"/>
              </a:xfrm>
              <a:prstGeom prst="rect">
                <a:avLst/>
              </a:prstGeom>
              <a:noFill/>
            </p:spPr>
            <p:txBody>
              <a:bodyPr wrap="square" lIns="179285" tIns="143428" rIns="179285" bIns="143428" rtlCol="0">
                <a:spAutoFit/>
              </a:bodyPr>
              <a:lstStyle/>
              <a:p>
                <a:pPr algn="ctr">
                  <a:lnSpc>
                    <a:spcPct val="90000"/>
                  </a:lnSpc>
                  <a:spcAft>
                    <a:spcPts val="588"/>
                  </a:spcAft>
                </a:pPr>
                <a:r>
                  <a:rPr lang="en-US" sz="1372" dirty="0">
                    <a:gradFill>
                      <a:gsLst>
                        <a:gs pos="2917">
                          <a:schemeClr val="tx1"/>
                        </a:gs>
                        <a:gs pos="30000">
                          <a:schemeClr val="tx1"/>
                        </a:gs>
                      </a:gsLst>
                      <a:lin ang="5400000" scaled="0"/>
                    </a:gradFill>
                  </a:rPr>
                  <a:t>Image Registry</a:t>
                </a:r>
              </a:p>
            </p:txBody>
          </p:sp>
          <p:sp>
            <p:nvSpPr>
              <p:cNvPr id="62" name="TextBox 61">
                <a:extLst>
                  <a:ext uri="{FF2B5EF4-FFF2-40B4-BE49-F238E27FC236}">
                    <a16:creationId xmlns:a16="http://schemas.microsoft.com/office/drawing/2014/main" id="{9516BF40-CFE2-A541-95C5-5ACA01424598}"/>
                  </a:ext>
                </a:extLst>
              </p:cNvPr>
              <p:cNvSpPr txBox="1"/>
              <p:nvPr/>
            </p:nvSpPr>
            <p:spPr>
              <a:xfrm>
                <a:off x="5221432" y="4544676"/>
                <a:ext cx="2015837" cy="586314"/>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Create &amp; </a:t>
                </a:r>
                <a:br>
                  <a:rPr lang="en-US" sz="1029" dirty="0">
                    <a:gradFill>
                      <a:gsLst>
                        <a:gs pos="2917">
                          <a:schemeClr val="tx1"/>
                        </a:gs>
                        <a:gs pos="30000">
                          <a:schemeClr val="tx1"/>
                        </a:gs>
                      </a:gsLst>
                      <a:lin ang="5400000" scaled="0"/>
                    </a:gradFill>
                  </a:rPr>
                </a:br>
                <a:r>
                  <a:rPr lang="en-US" sz="1029" dirty="0">
                    <a:gradFill>
                      <a:gsLst>
                        <a:gs pos="2917">
                          <a:schemeClr val="tx1"/>
                        </a:gs>
                        <a:gs pos="30000">
                          <a:schemeClr val="tx1"/>
                        </a:gs>
                      </a:gsLst>
                      <a:lin ang="5400000" scaled="0"/>
                    </a:gradFill>
                  </a:rPr>
                  <a:t>Register Image</a:t>
                </a:r>
              </a:p>
            </p:txBody>
          </p:sp>
          <p:grpSp>
            <p:nvGrpSpPr>
              <p:cNvPr id="63" name="Group 62">
                <a:extLst>
                  <a:ext uri="{FF2B5EF4-FFF2-40B4-BE49-F238E27FC236}">
                    <a16:creationId xmlns:a16="http://schemas.microsoft.com/office/drawing/2014/main" id="{76E54549-A6DF-FD4E-863A-B9F4F54C2D5E}"/>
                  </a:ext>
                </a:extLst>
              </p:cNvPr>
              <p:cNvGrpSpPr/>
              <p:nvPr/>
            </p:nvGrpSpPr>
            <p:grpSpPr>
              <a:xfrm>
                <a:off x="5455228" y="2606982"/>
                <a:ext cx="1548245" cy="2411828"/>
                <a:chOff x="3345873" y="2606982"/>
                <a:chExt cx="1674667" cy="2411828"/>
              </a:xfrm>
            </p:grpSpPr>
            <p:sp>
              <p:nvSpPr>
                <p:cNvPr id="64" name="Rectangle 63">
                  <a:extLst>
                    <a:ext uri="{FF2B5EF4-FFF2-40B4-BE49-F238E27FC236}">
                      <a16:creationId xmlns:a16="http://schemas.microsoft.com/office/drawing/2014/main" id="{03401097-8F61-884C-97BB-FBB4DD51CD73}"/>
                    </a:ext>
                  </a:extLst>
                </p:cNvPr>
                <p:cNvSpPr/>
                <p:nvPr/>
              </p:nvSpPr>
              <p:spPr bwMode="auto">
                <a:xfrm>
                  <a:off x="3347603" y="2606982"/>
                  <a:ext cx="1672937" cy="241182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E1385275-4583-C94F-BFF1-F778E0BCB0D9}"/>
                    </a:ext>
                  </a:extLst>
                </p:cNvPr>
                <p:cNvCxnSpPr>
                  <a:cxnSpLocks/>
                </p:cNvCxnSpPr>
                <p:nvPr/>
              </p:nvCxnSpPr>
              <p:spPr>
                <a:xfrm>
                  <a:off x="3345873" y="3002973"/>
                  <a:ext cx="1674667"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4" name="Group 113">
              <a:extLst>
                <a:ext uri="{FF2B5EF4-FFF2-40B4-BE49-F238E27FC236}">
                  <a16:creationId xmlns:a16="http://schemas.microsoft.com/office/drawing/2014/main" id="{D03B44E5-625D-B446-8468-B7C0D37A9051}"/>
                </a:ext>
              </a:extLst>
            </p:cNvPr>
            <p:cNvGrpSpPr/>
            <p:nvPr/>
          </p:nvGrpSpPr>
          <p:grpSpPr>
            <a:xfrm>
              <a:off x="6826759" y="3535757"/>
              <a:ext cx="1035845" cy="684795"/>
              <a:chOff x="5429065" y="4114800"/>
              <a:chExt cx="689178" cy="455613"/>
            </a:xfrm>
          </p:grpSpPr>
          <p:sp>
            <p:nvSpPr>
              <p:cNvPr id="115" name="Freeform 67">
                <a:extLst>
                  <a:ext uri="{FF2B5EF4-FFF2-40B4-BE49-F238E27FC236}">
                    <a16:creationId xmlns:a16="http://schemas.microsoft.com/office/drawing/2014/main" id="{8F25E9AE-C84C-DE47-88CA-524C0B346CF5}"/>
                  </a:ext>
                </a:extLst>
              </p:cNvPr>
              <p:cNvSpPr>
                <a:spLocks/>
              </p:cNvSpPr>
              <p:nvPr/>
            </p:nvSpPr>
            <p:spPr bwMode="auto">
              <a:xfrm>
                <a:off x="5429065" y="4114800"/>
                <a:ext cx="689178" cy="455613"/>
              </a:xfrm>
              <a:custGeom>
                <a:avLst/>
                <a:gdLst>
                  <a:gd name="T0" fmla="*/ 524 w 1006"/>
                  <a:gd name="T1" fmla="*/ 203 h 643"/>
                  <a:gd name="T2" fmla="*/ 627 w 1006"/>
                  <a:gd name="T3" fmla="*/ 203 h 643"/>
                  <a:gd name="T4" fmla="*/ 627 w 1006"/>
                  <a:gd name="T5" fmla="*/ 307 h 643"/>
                  <a:gd name="T6" fmla="*/ 678 w 1006"/>
                  <a:gd name="T7" fmla="*/ 307 h 643"/>
                  <a:gd name="T8" fmla="*/ 750 w 1006"/>
                  <a:gd name="T9" fmla="*/ 295 h 643"/>
                  <a:gd name="T10" fmla="*/ 784 w 1006"/>
                  <a:gd name="T11" fmla="*/ 280 h 643"/>
                  <a:gd name="T12" fmla="*/ 760 w 1006"/>
                  <a:gd name="T13" fmla="*/ 214 h 643"/>
                  <a:gd name="T14" fmla="*/ 785 w 1006"/>
                  <a:gd name="T15" fmla="*/ 116 h 643"/>
                  <a:gd name="T16" fmla="*/ 796 w 1006"/>
                  <a:gd name="T17" fmla="*/ 104 h 643"/>
                  <a:gd name="T18" fmla="*/ 809 w 1006"/>
                  <a:gd name="T19" fmla="*/ 114 h 643"/>
                  <a:gd name="T20" fmla="*/ 873 w 1006"/>
                  <a:gd name="T21" fmla="*/ 217 h 643"/>
                  <a:gd name="T22" fmla="*/ 992 w 1006"/>
                  <a:gd name="T23" fmla="*/ 228 h 643"/>
                  <a:gd name="T24" fmla="*/ 1006 w 1006"/>
                  <a:gd name="T25" fmla="*/ 236 h 643"/>
                  <a:gd name="T26" fmla="*/ 999 w 1006"/>
                  <a:gd name="T27" fmla="*/ 250 h 643"/>
                  <a:gd name="T28" fmla="*/ 850 w 1006"/>
                  <a:gd name="T29" fmla="*/ 320 h 643"/>
                  <a:gd name="T30" fmla="*/ 334 w 1006"/>
                  <a:gd name="T31" fmla="*/ 643 h 643"/>
                  <a:gd name="T32" fmla="*/ 39 w 1006"/>
                  <a:gd name="T33" fmla="*/ 492 h 643"/>
                  <a:gd name="T34" fmla="*/ 38 w 1006"/>
                  <a:gd name="T35" fmla="*/ 490 h 643"/>
                  <a:gd name="T36" fmla="*/ 29 w 1006"/>
                  <a:gd name="T37" fmla="*/ 472 h 643"/>
                  <a:gd name="T38" fmla="*/ 5 w 1006"/>
                  <a:gd name="T39" fmla="*/ 322 h 643"/>
                  <a:gd name="T40" fmla="*/ 7 w 1006"/>
                  <a:gd name="T41" fmla="*/ 307 h 643"/>
                  <a:gd name="T42" fmla="*/ 94 w 1006"/>
                  <a:gd name="T43" fmla="*/ 307 h 643"/>
                  <a:gd name="T44" fmla="*/ 94 w 1006"/>
                  <a:gd name="T45" fmla="*/ 203 h 643"/>
                  <a:gd name="T46" fmla="*/ 197 w 1006"/>
                  <a:gd name="T47" fmla="*/ 203 h 643"/>
                  <a:gd name="T48" fmla="*/ 197 w 1006"/>
                  <a:gd name="T49" fmla="*/ 102 h 643"/>
                  <a:gd name="T50" fmla="*/ 401 w 1006"/>
                  <a:gd name="T51" fmla="*/ 102 h 643"/>
                  <a:gd name="T52" fmla="*/ 401 w 1006"/>
                  <a:gd name="T53" fmla="*/ 0 h 643"/>
                  <a:gd name="T54" fmla="*/ 524 w 1006"/>
                  <a:gd name="T55" fmla="*/ 0 h 643"/>
                  <a:gd name="T56" fmla="*/ 524 w 1006"/>
                  <a:gd name="T57" fmla="*/ 20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6" h="643">
                    <a:moveTo>
                      <a:pt x="524" y="203"/>
                    </a:moveTo>
                    <a:cubicBezTo>
                      <a:pt x="627" y="203"/>
                      <a:pt x="627" y="203"/>
                      <a:pt x="627" y="203"/>
                    </a:cubicBezTo>
                    <a:cubicBezTo>
                      <a:pt x="627" y="307"/>
                      <a:pt x="627" y="307"/>
                      <a:pt x="627" y="307"/>
                    </a:cubicBezTo>
                    <a:cubicBezTo>
                      <a:pt x="678" y="307"/>
                      <a:pt x="678" y="307"/>
                      <a:pt x="678" y="307"/>
                    </a:cubicBezTo>
                    <a:cubicBezTo>
                      <a:pt x="702" y="307"/>
                      <a:pt x="727" y="303"/>
                      <a:pt x="750" y="295"/>
                    </a:cubicBezTo>
                    <a:cubicBezTo>
                      <a:pt x="761" y="291"/>
                      <a:pt x="773" y="286"/>
                      <a:pt x="784" y="280"/>
                    </a:cubicBezTo>
                    <a:cubicBezTo>
                      <a:pt x="770" y="261"/>
                      <a:pt x="762" y="237"/>
                      <a:pt x="760" y="214"/>
                    </a:cubicBezTo>
                    <a:cubicBezTo>
                      <a:pt x="757" y="182"/>
                      <a:pt x="764" y="141"/>
                      <a:pt x="785" y="116"/>
                    </a:cubicBezTo>
                    <a:cubicBezTo>
                      <a:pt x="796" y="104"/>
                      <a:pt x="796" y="104"/>
                      <a:pt x="796" y="104"/>
                    </a:cubicBezTo>
                    <a:cubicBezTo>
                      <a:pt x="809" y="114"/>
                      <a:pt x="809" y="114"/>
                      <a:pt x="809" y="114"/>
                    </a:cubicBezTo>
                    <a:cubicBezTo>
                      <a:pt x="841" y="140"/>
                      <a:pt x="868" y="176"/>
                      <a:pt x="873" y="217"/>
                    </a:cubicBezTo>
                    <a:cubicBezTo>
                      <a:pt x="912" y="205"/>
                      <a:pt x="958" y="208"/>
                      <a:pt x="992" y="228"/>
                    </a:cubicBezTo>
                    <a:cubicBezTo>
                      <a:pt x="1006" y="236"/>
                      <a:pt x="1006" y="236"/>
                      <a:pt x="1006" y="236"/>
                    </a:cubicBezTo>
                    <a:cubicBezTo>
                      <a:pt x="999" y="250"/>
                      <a:pt x="999" y="250"/>
                      <a:pt x="999" y="250"/>
                    </a:cubicBezTo>
                    <a:cubicBezTo>
                      <a:pt x="970" y="306"/>
                      <a:pt x="909" y="324"/>
                      <a:pt x="850" y="320"/>
                    </a:cubicBezTo>
                    <a:cubicBezTo>
                      <a:pt x="761" y="539"/>
                      <a:pt x="568" y="643"/>
                      <a:pt x="334" y="643"/>
                    </a:cubicBezTo>
                    <a:cubicBezTo>
                      <a:pt x="213" y="643"/>
                      <a:pt x="102" y="598"/>
                      <a:pt x="39" y="492"/>
                    </a:cubicBezTo>
                    <a:cubicBezTo>
                      <a:pt x="38" y="490"/>
                      <a:pt x="38" y="490"/>
                      <a:pt x="38" y="490"/>
                    </a:cubicBezTo>
                    <a:cubicBezTo>
                      <a:pt x="29" y="472"/>
                      <a:pt x="29" y="472"/>
                      <a:pt x="29" y="472"/>
                    </a:cubicBezTo>
                    <a:cubicBezTo>
                      <a:pt x="8" y="425"/>
                      <a:pt x="0" y="373"/>
                      <a:pt x="5" y="322"/>
                    </a:cubicBezTo>
                    <a:cubicBezTo>
                      <a:pt x="7" y="307"/>
                      <a:pt x="7" y="307"/>
                      <a:pt x="7" y="307"/>
                    </a:cubicBezTo>
                    <a:cubicBezTo>
                      <a:pt x="94" y="307"/>
                      <a:pt x="94" y="307"/>
                      <a:pt x="94" y="307"/>
                    </a:cubicBezTo>
                    <a:cubicBezTo>
                      <a:pt x="94" y="203"/>
                      <a:pt x="94" y="203"/>
                      <a:pt x="94" y="203"/>
                    </a:cubicBezTo>
                    <a:cubicBezTo>
                      <a:pt x="197" y="203"/>
                      <a:pt x="197" y="203"/>
                      <a:pt x="197" y="203"/>
                    </a:cubicBezTo>
                    <a:cubicBezTo>
                      <a:pt x="197" y="102"/>
                      <a:pt x="197" y="102"/>
                      <a:pt x="197" y="102"/>
                    </a:cubicBezTo>
                    <a:cubicBezTo>
                      <a:pt x="401" y="102"/>
                      <a:pt x="401" y="102"/>
                      <a:pt x="401" y="102"/>
                    </a:cubicBezTo>
                    <a:cubicBezTo>
                      <a:pt x="401" y="0"/>
                      <a:pt x="401" y="0"/>
                      <a:pt x="401" y="0"/>
                    </a:cubicBezTo>
                    <a:cubicBezTo>
                      <a:pt x="524" y="0"/>
                      <a:pt x="524" y="0"/>
                      <a:pt x="524" y="0"/>
                    </a:cubicBezTo>
                    <a:lnTo>
                      <a:pt x="524" y="203"/>
                    </a:lnTo>
                    <a:close/>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17" name="Freeform 72">
                <a:extLst>
                  <a:ext uri="{FF2B5EF4-FFF2-40B4-BE49-F238E27FC236}">
                    <a16:creationId xmlns:a16="http://schemas.microsoft.com/office/drawing/2014/main" id="{BB61BAEC-3821-9245-91E4-EF21A3E68763}"/>
                  </a:ext>
                </a:extLst>
              </p:cNvPr>
              <p:cNvSpPr>
                <a:spLocks noEditPoints="1"/>
              </p:cNvSpPr>
              <p:nvPr/>
            </p:nvSpPr>
            <p:spPr bwMode="auto">
              <a:xfrm>
                <a:off x="5505641"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18" name="Freeform 73">
                <a:extLst>
                  <a:ext uri="{FF2B5EF4-FFF2-40B4-BE49-F238E27FC236}">
                    <a16:creationId xmlns:a16="http://schemas.microsoft.com/office/drawing/2014/main" id="{657F93A6-6F35-1C4C-935D-46671AE7CACE}"/>
                  </a:ext>
                </a:extLst>
              </p:cNvPr>
              <p:cNvSpPr>
                <a:spLocks noEditPoints="1"/>
              </p:cNvSpPr>
              <p:nvPr/>
            </p:nvSpPr>
            <p:spPr bwMode="auto">
              <a:xfrm>
                <a:off x="5576090"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19" name="Freeform 74">
                <a:extLst>
                  <a:ext uri="{FF2B5EF4-FFF2-40B4-BE49-F238E27FC236}">
                    <a16:creationId xmlns:a16="http://schemas.microsoft.com/office/drawing/2014/main" id="{71317160-9A4A-5B4D-BED6-129233C90416}"/>
                  </a:ext>
                </a:extLst>
              </p:cNvPr>
              <p:cNvSpPr>
                <a:spLocks noEditPoints="1"/>
              </p:cNvSpPr>
              <p:nvPr/>
            </p:nvSpPr>
            <p:spPr bwMode="auto">
              <a:xfrm>
                <a:off x="5576090"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20" name="Freeform 75">
                <a:extLst>
                  <a:ext uri="{FF2B5EF4-FFF2-40B4-BE49-F238E27FC236}">
                    <a16:creationId xmlns:a16="http://schemas.microsoft.com/office/drawing/2014/main" id="{F6B65857-7691-1F46-BF1C-01CB11834695}"/>
                  </a:ext>
                </a:extLst>
              </p:cNvPr>
              <p:cNvSpPr>
                <a:spLocks noEditPoints="1"/>
              </p:cNvSpPr>
              <p:nvPr/>
            </p:nvSpPr>
            <p:spPr bwMode="auto">
              <a:xfrm>
                <a:off x="564653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21" name="Freeform 76">
                <a:extLst>
                  <a:ext uri="{FF2B5EF4-FFF2-40B4-BE49-F238E27FC236}">
                    <a16:creationId xmlns:a16="http://schemas.microsoft.com/office/drawing/2014/main" id="{9C38FC3A-A97B-E84D-B66C-0A16D004F119}"/>
                  </a:ext>
                </a:extLst>
              </p:cNvPr>
              <p:cNvSpPr>
                <a:spLocks noEditPoints="1"/>
              </p:cNvSpPr>
              <p:nvPr/>
            </p:nvSpPr>
            <p:spPr bwMode="auto">
              <a:xfrm>
                <a:off x="564653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22" name="Freeform 77">
                <a:extLst>
                  <a:ext uri="{FF2B5EF4-FFF2-40B4-BE49-F238E27FC236}">
                    <a16:creationId xmlns:a16="http://schemas.microsoft.com/office/drawing/2014/main" id="{F6E671D2-B7AF-D94F-8D99-83D5861C1B83}"/>
                  </a:ext>
                </a:extLst>
              </p:cNvPr>
              <p:cNvSpPr>
                <a:spLocks noEditPoints="1"/>
              </p:cNvSpPr>
              <p:nvPr/>
            </p:nvSpPr>
            <p:spPr bwMode="auto">
              <a:xfrm>
                <a:off x="571698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23" name="Freeform 78">
                <a:extLst>
                  <a:ext uri="{FF2B5EF4-FFF2-40B4-BE49-F238E27FC236}">
                    <a16:creationId xmlns:a16="http://schemas.microsoft.com/office/drawing/2014/main" id="{4F43D2B8-A4D3-584F-91E3-4D3C3EB45392}"/>
                  </a:ext>
                </a:extLst>
              </p:cNvPr>
              <p:cNvSpPr>
                <a:spLocks noEditPoints="1"/>
              </p:cNvSpPr>
              <p:nvPr/>
            </p:nvSpPr>
            <p:spPr bwMode="auto">
              <a:xfrm>
                <a:off x="571698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24" name="Freeform 79">
                <a:extLst>
                  <a:ext uri="{FF2B5EF4-FFF2-40B4-BE49-F238E27FC236}">
                    <a16:creationId xmlns:a16="http://schemas.microsoft.com/office/drawing/2014/main" id="{F723AEB6-F4A9-D046-8117-A77FAEB359F1}"/>
                  </a:ext>
                </a:extLst>
              </p:cNvPr>
              <p:cNvSpPr>
                <a:spLocks noEditPoints="1"/>
              </p:cNvSpPr>
              <p:nvPr/>
            </p:nvSpPr>
            <p:spPr bwMode="auto">
              <a:xfrm>
                <a:off x="5716989" y="4125913"/>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25" name="Freeform 80">
                <a:extLst>
                  <a:ext uri="{FF2B5EF4-FFF2-40B4-BE49-F238E27FC236}">
                    <a16:creationId xmlns:a16="http://schemas.microsoft.com/office/drawing/2014/main" id="{4B54DA87-1D34-D748-8CE1-05BEEFE16C0B}"/>
                  </a:ext>
                </a:extLst>
              </p:cNvPr>
              <p:cNvSpPr>
                <a:spLocks noEditPoints="1"/>
              </p:cNvSpPr>
              <p:nvPr/>
            </p:nvSpPr>
            <p:spPr bwMode="auto">
              <a:xfrm>
                <a:off x="5787438"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26" name="Oval 81">
                <a:extLst>
                  <a:ext uri="{FF2B5EF4-FFF2-40B4-BE49-F238E27FC236}">
                    <a16:creationId xmlns:a16="http://schemas.microsoft.com/office/drawing/2014/main" id="{1E37ED65-61B4-F545-BCBD-860638F4F637}"/>
                  </a:ext>
                </a:extLst>
              </p:cNvPr>
              <p:cNvSpPr>
                <a:spLocks noChangeArrowheads="1"/>
              </p:cNvSpPr>
              <p:nvPr/>
            </p:nvSpPr>
            <p:spPr bwMode="auto">
              <a:xfrm>
                <a:off x="5615909" y="4433888"/>
                <a:ext cx="33693" cy="333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27" name="Freeform 82">
                <a:extLst>
                  <a:ext uri="{FF2B5EF4-FFF2-40B4-BE49-F238E27FC236}">
                    <a16:creationId xmlns:a16="http://schemas.microsoft.com/office/drawing/2014/main" id="{7764A834-F059-1843-B654-8C442C45F167}"/>
                  </a:ext>
                </a:extLst>
              </p:cNvPr>
              <p:cNvSpPr>
                <a:spLocks/>
              </p:cNvSpPr>
              <p:nvPr/>
            </p:nvSpPr>
            <p:spPr bwMode="auto">
              <a:xfrm>
                <a:off x="5622035" y="4438650"/>
                <a:ext cx="24504" cy="23813"/>
              </a:xfrm>
              <a:custGeom>
                <a:avLst/>
                <a:gdLst>
                  <a:gd name="T0" fmla="*/ 18 w 35"/>
                  <a:gd name="T1" fmla="*/ 0 h 34"/>
                  <a:gd name="T2" fmla="*/ 24 w 35"/>
                  <a:gd name="T3" fmla="*/ 1 h 34"/>
                  <a:gd name="T4" fmla="*/ 21 w 35"/>
                  <a:gd name="T5" fmla="*/ 7 h 34"/>
                  <a:gd name="T6" fmla="*/ 28 w 35"/>
                  <a:gd name="T7" fmla="*/ 14 h 34"/>
                  <a:gd name="T8" fmla="*/ 34 w 35"/>
                  <a:gd name="T9" fmla="*/ 10 h 34"/>
                  <a:gd name="T10" fmla="*/ 35 w 35"/>
                  <a:gd name="T11" fmla="*/ 17 h 34"/>
                  <a:gd name="T12" fmla="*/ 18 w 35"/>
                  <a:gd name="T13" fmla="*/ 34 h 34"/>
                  <a:gd name="T14" fmla="*/ 0 w 35"/>
                  <a:gd name="T15" fmla="*/ 17 h 34"/>
                  <a:gd name="T16" fmla="*/ 1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8" y="0"/>
                    </a:moveTo>
                    <a:cubicBezTo>
                      <a:pt x="20" y="0"/>
                      <a:pt x="22" y="0"/>
                      <a:pt x="24" y="1"/>
                    </a:cubicBezTo>
                    <a:cubicBezTo>
                      <a:pt x="22" y="2"/>
                      <a:pt x="21" y="4"/>
                      <a:pt x="21" y="7"/>
                    </a:cubicBezTo>
                    <a:cubicBezTo>
                      <a:pt x="21" y="11"/>
                      <a:pt x="24" y="14"/>
                      <a:pt x="28" y="14"/>
                    </a:cubicBezTo>
                    <a:cubicBezTo>
                      <a:pt x="30" y="14"/>
                      <a:pt x="33" y="13"/>
                      <a:pt x="34" y="10"/>
                    </a:cubicBezTo>
                    <a:cubicBezTo>
                      <a:pt x="35" y="12"/>
                      <a:pt x="35" y="15"/>
                      <a:pt x="35" y="17"/>
                    </a:cubicBezTo>
                    <a:cubicBezTo>
                      <a:pt x="35" y="27"/>
                      <a:pt x="28" y="34"/>
                      <a:pt x="18" y="34"/>
                    </a:cubicBezTo>
                    <a:cubicBezTo>
                      <a:pt x="8" y="34"/>
                      <a:pt x="0" y="27"/>
                      <a:pt x="0" y="17"/>
                    </a:cubicBezTo>
                    <a:cubicBezTo>
                      <a:pt x="0" y="7"/>
                      <a:pt x="8" y="0"/>
                      <a:pt x="18" y="0"/>
                    </a:cubicBezTo>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128" name="Freeform 84">
                <a:extLst>
                  <a:ext uri="{FF2B5EF4-FFF2-40B4-BE49-F238E27FC236}">
                    <a16:creationId xmlns:a16="http://schemas.microsoft.com/office/drawing/2014/main" id="{C03169BC-E495-984A-A4E1-65CD6F710B34}"/>
                  </a:ext>
                </a:extLst>
              </p:cNvPr>
              <p:cNvSpPr>
                <a:spLocks/>
              </p:cNvSpPr>
              <p:nvPr/>
            </p:nvSpPr>
            <p:spPr bwMode="auto">
              <a:xfrm>
                <a:off x="5487263" y="4479925"/>
                <a:ext cx="189907" cy="77788"/>
              </a:xfrm>
              <a:custGeom>
                <a:avLst/>
                <a:gdLst>
                  <a:gd name="T0" fmla="*/ 279 w 279"/>
                  <a:gd name="T1" fmla="*/ 110 h 110"/>
                  <a:gd name="T2" fmla="*/ 167 w 279"/>
                  <a:gd name="T3" fmla="*/ 0 h 110"/>
                  <a:gd name="T4" fmla="*/ 85 w 279"/>
                  <a:gd name="T5" fmla="*/ 12 h 110"/>
                  <a:gd name="T6" fmla="*/ 48 w 279"/>
                  <a:gd name="T7" fmla="*/ 13 h 110"/>
                  <a:gd name="T8" fmla="*/ 0 w 279"/>
                  <a:gd name="T9" fmla="*/ 12 h 110"/>
                  <a:gd name="T10" fmla="*/ 251 w 279"/>
                  <a:gd name="T11" fmla="*/ 110 h 110"/>
                  <a:gd name="T12" fmla="*/ 279 w 279"/>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79" h="110">
                    <a:moveTo>
                      <a:pt x="279" y="110"/>
                    </a:moveTo>
                    <a:cubicBezTo>
                      <a:pt x="218" y="81"/>
                      <a:pt x="185" y="42"/>
                      <a:pt x="167" y="0"/>
                    </a:cubicBezTo>
                    <a:cubicBezTo>
                      <a:pt x="144" y="6"/>
                      <a:pt x="117" y="10"/>
                      <a:pt x="85" y="12"/>
                    </a:cubicBezTo>
                    <a:cubicBezTo>
                      <a:pt x="74" y="13"/>
                      <a:pt x="61" y="13"/>
                      <a:pt x="48" y="13"/>
                    </a:cubicBezTo>
                    <a:cubicBezTo>
                      <a:pt x="33" y="13"/>
                      <a:pt x="17" y="13"/>
                      <a:pt x="0" y="12"/>
                    </a:cubicBezTo>
                    <a:cubicBezTo>
                      <a:pt x="56" y="67"/>
                      <a:pt x="124" y="109"/>
                      <a:pt x="251" y="110"/>
                    </a:cubicBezTo>
                    <a:cubicBezTo>
                      <a:pt x="260" y="110"/>
                      <a:pt x="270" y="110"/>
                      <a:pt x="279"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grpSp>
      </p:grpSp>
      <p:grpSp>
        <p:nvGrpSpPr>
          <p:cNvPr id="148" name="Group 147">
            <a:extLst>
              <a:ext uri="{FF2B5EF4-FFF2-40B4-BE49-F238E27FC236}">
                <a16:creationId xmlns:a16="http://schemas.microsoft.com/office/drawing/2014/main" id="{ABD8A237-C4A3-454D-8FF3-491E527F4704}"/>
              </a:ext>
            </a:extLst>
          </p:cNvPr>
          <p:cNvGrpSpPr/>
          <p:nvPr/>
        </p:nvGrpSpPr>
        <p:grpSpPr>
          <a:xfrm>
            <a:off x="4401829" y="2509663"/>
            <a:ext cx="1861414" cy="2466290"/>
            <a:chOff x="4646211" y="2559491"/>
            <a:chExt cx="1898739" cy="2515744"/>
          </a:xfrm>
        </p:grpSpPr>
        <p:grpSp>
          <p:nvGrpSpPr>
            <p:cNvPr id="59" name="Group 58">
              <a:extLst>
                <a:ext uri="{FF2B5EF4-FFF2-40B4-BE49-F238E27FC236}">
                  <a16:creationId xmlns:a16="http://schemas.microsoft.com/office/drawing/2014/main" id="{944C4EC9-FBB9-344D-82A9-0E077BB74728}"/>
                </a:ext>
              </a:extLst>
            </p:cNvPr>
            <p:cNvGrpSpPr/>
            <p:nvPr/>
          </p:nvGrpSpPr>
          <p:grpSpPr>
            <a:xfrm>
              <a:off x="4646211" y="2559491"/>
              <a:ext cx="1898739" cy="2515744"/>
              <a:chOff x="5221432" y="2559491"/>
              <a:chExt cx="2015837" cy="2515744"/>
            </a:xfrm>
          </p:grpSpPr>
          <p:sp>
            <p:nvSpPr>
              <p:cNvPr id="54" name="TextBox 53">
                <a:extLst>
                  <a:ext uri="{FF2B5EF4-FFF2-40B4-BE49-F238E27FC236}">
                    <a16:creationId xmlns:a16="http://schemas.microsoft.com/office/drawing/2014/main" id="{9E063BB0-6214-6849-B11A-BE44572C2AAC}"/>
                  </a:ext>
                </a:extLst>
              </p:cNvPr>
              <p:cNvSpPr txBox="1"/>
              <p:nvPr/>
            </p:nvSpPr>
            <p:spPr>
              <a:xfrm>
                <a:off x="5392881" y="2559491"/>
                <a:ext cx="1672938" cy="489365"/>
              </a:xfrm>
              <a:prstGeom prst="rect">
                <a:avLst/>
              </a:prstGeom>
              <a:noFill/>
            </p:spPr>
            <p:txBody>
              <a:bodyPr wrap="square" lIns="179285" tIns="143428" rIns="179285" bIns="143428" rtlCol="0">
                <a:spAutoFit/>
              </a:bodyPr>
              <a:lstStyle/>
              <a:p>
                <a:pPr algn="ctr">
                  <a:lnSpc>
                    <a:spcPct val="90000"/>
                  </a:lnSpc>
                  <a:spcAft>
                    <a:spcPts val="588"/>
                  </a:spcAft>
                </a:pPr>
                <a:r>
                  <a:rPr lang="en-US" sz="1372" dirty="0">
                    <a:gradFill>
                      <a:gsLst>
                        <a:gs pos="2917">
                          <a:schemeClr val="tx1"/>
                        </a:gs>
                        <a:gs pos="30000">
                          <a:schemeClr val="tx1"/>
                        </a:gs>
                      </a:gsLst>
                      <a:lin ang="5400000" scaled="0"/>
                    </a:gradFill>
                  </a:rPr>
                  <a:t>Your IDE</a:t>
                </a:r>
              </a:p>
            </p:txBody>
          </p:sp>
          <p:sp>
            <p:nvSpPr>
              <p:cNvPr id="55" name="TextBox 54">
                <a:extLst>
                  <a:ext uri="{FF2B5EF4-FFF2-40B4-BE49-F238E27FC236}">
                    <a16:creationId xmlns:a16="http://schemas.microsoft.com/office/drawing/2014/main" id="{678E796D-37D7-9748-9748-3CD07B70ADE5}"/>
                  </a:ext>
                </a:extLst>
              </p:cNvPr>
              <p:cNvSpPr txBox="1"/>
              <p:nvPr/>
            </p:nvSpPr>
            <p:spPr>
              <a:xfrm>
                <a:off x="5221432" y="4634345"/>
                <a:ext cx="2015837" cy="440890"/>
              </a:xfrm>
              <a:prstGeom prst="rect">
                <a:avLst/>
              </a:prstGeom>
              <a:noFill/>
            </p:spPr>
            <p:txBody>
              <a:bodyPr wrap="square" lIns="179285" tIns="143428" rIns="179285" bIns="143428" rtlCol="0">
                <a:spAutoFit/>
              </a:bodyPr>
              <a:lstStyle/>
              <a:p>
                <a:pPr algn="ctr">
                  <a:lnSpc>
                    <a:spcPct val="90000"/>
                  </a:lnSpc>
                  <a:spcAft>
                    <a:spcPts val="588"/>
                  </a:spcAft>
                </a:pPr>
                <a:r>
                  <a:rPr lang="en-US" sz="1029" dirty="0">
                    <a:gradFill>
                      <a:gsLst>
                        <a:gs pos="2917">
                          <a:schemeClr val="tx1"/>
                        </a:gs>
                        <a:gs pos="30000">
                          <a:schemeClr val="tx1"/>
                        </a:gs>
                      </a:gsLst>
                      <a:lin ang="5400000" scaled="0"/>
                    </a:gradFill>
                  </a:rPr>
                  <a:t>Scoring File</a:t>
                </a:r>
              </a:p>
            </p:txBody>
          </p:sp>
          <p:grpSp>
            <p:nvGrpSpPr>
              <p:cNvPr id="56" name="Group 55">
                <a:extLst>
                  <a:ext uri="{FF2B5EF4-FFF2-40B4-BE49-F238E27FC236}">
                    <a16:creationId xmlns:a16="http://schemas.microsoft.com/office/drawing/2014/main" id="{C438C693-B2D2-424B-BD81-D41D5CBEA791}"/>
                  </a:ext>
                </a:extLst>
              </p:cNvPr>
              <p:cNvGrpSpPr/>
              <p:nvPr/>
            </p:nvGrpSpPr>
            <p:grpSpPr>
              <a:xfrm>
                <a:off x="5455228" y="2606982"/>
                <a:ext cx="1548245" cy="2411828"/>
                <a:chOff x="3345873" y="2606982"/>
                <a:chExt cx="1674667" cy="2411828"/>
              </a:xfrm>
            </p:grpSpPr>
            <p:sp>
              <p:nvSpPr>
                <p:cNvPr id="57" name="Rectangle 56">
                  <a:extLst>
                    <a:ext uri="{FF2B5EF4-FFF2-40B4-BE49-F238E27FC236}">
                      <a16:creationId xmlns:a16="http://schemas.microsoft.com/office/drawing/2014/main" id="{8FB793E0-1851-B84C-AB1A-3C003FC1879B}"/>
                    </a:ext>
                  </a:extLst>
                </p:cNvPr>
                <p:cNvSpPr/>
                <p:nvPr/>
              </p:nvSpPr>
              <p:spPr bwMode="auto">
                <a:xfrm>
                  <a:off x="3347603" y="2606982"/>
                  <a:ext cx="1672937" cy="241182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57FD7B07-66EC-4E48-BEE7-FE8C839831FA}"/>
                    </a:ext>
                  </a:extLst>
                </p:cNvPr>
                <p:cNvCxnSpPr>
                  <a:cxnSpLocks/>
                </p:cNvCxnSpPr>
                <p:nvPr/>
              </p:nvCxnSpPr>
              <p:spPr>
                <a:xfrm>
                  <a:off x="3345873" y="3002973"/>
                  <a:ext cx="1674667"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29" name="Group 128">
              <a:extLst>
                <a:ext uri="{FF2B5EF4-FFF2-40B4-BE49-F238E27FC236}">
                  <a16:creationId xmlns:a16="http://schemas.microsoft.com/office/drawing/2014/main" id="{85F2EE3A-AFBC-9147-8639-2DEB592DE972}"/>
                </a:ext>
              </a:extLst>
            </p:cNvPr>
            <p:cNvGrpSpPr/>
            <p:nvPr/>
          </p:nvGrpSpPr>
          <p:grpSpPr>
            <a:xfrm>
              <a:off x="5350635" y="3600180"/>
              <a:ext cx="509832" cy="624103"/>
              <a:chOff x="965200" y="3436897"/>
              <a:chExt cx="528881" cy="647424"/>
            </a:xfrm>
          </p:grpSpPr>
          <p:grpSp>
            <p:nvGrpSpPr>
              <p:cNvPr id="130" name="Group 129">
                <a:extLst>
                  <a:ext uri="{FF2B5EF4-FFF2-40B4-BE49-F238E27FC236}">
                    <a16:creationId xmlns:a16="http://schemas.microsoft.com/office/drawing/2014/main" id="{F5161EAC-A997-A04C-9802-E07270BB5A46}"/>
                  </a:ext>
                </a:extLst>
              </p:cNvPr>
              <p:cNvGrpSpPr/>
              <p:nvPr/>
            </p:nvGrpSpPr>
            <p:grpSpPr>
              <a:xfrm flipH="1">
                <a:off x="965200" y="3436897"/>
                <a:ext cx="528881" cy="647424"/>
                <a:chOff x="3003960" y="3685414"/>
                <a:chExt cx="403310" cy="493707"/>
              </a:xfrm>
            </p:grpSpPr>
            <p:sp>
              <p:nvSpPr>
                <p:cNvPr id="135" name="Snip Single Corner Rectangle 26">
                  <a:extLst>
                    <a:ext uri="{FF2B5EF4-FFF2-40B4-BE49-F238E27FC236}">
                      <a16:creationId xmlns:a16="http://schemas.microsoft.com/office/drawing/2014/main" id="{6AD91232-232A-AA48-AD07-ABF190C8826A}"/>
                    </a:ext>
                  </a:extLst>
                </p:cNvPr>
                <p:cNvSpPr/>
                <p:nvPr/>
              </p:nvSpPr>
              <p:spPr bwMode="auto">
                <a:xfrm flipH="1">
                  <a:off x="3003960" y="3685414"/>
                  <a:ext cx="403310" cy="493707"/>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6" name="Triangle 27">
                  <a:extLst>
                    <a:ext uri="{FF2B5EF4-FFF2-40B4-BE49-F238E27FC236}">
                      <a16:creationId xmlns:a16="http://schemas.microsoft.com/office/drawing/2014/main" id="{57989671-470A-6143-82C3-0F87B01BACC0}"/>
                    </a:ext>
                  </a:extLst>
                </p:cNvPr>
                <p:cNvSpPr/>
                <p:nvPr/>
              </p:nvSpPr>
              <p:spPr bwMode="auto">
                <a:xfrm rot="8100000">
                  <a:off x="3012552" y="3733609"/>
                  <a:ext cx="160049" cy="80930"/>
                </a:xfrm>
                <a:prstGeom prst="triangle">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31" name="Straight Connector 130">
                <a:extLst>
                  <a:ext uri="{FF2B5EF4-FFF2-40B4-BE49-F238E27FC236}">
                    <a16:creationId xmlns:a16="http://schemas.microsoft.com/office/drawing/2014/main" id="{EFBC2CB3-E81D-8342-ADF7-4C412BB4F6EE}"/>
                  </a:ext>
                </a:extLst>
              </p:cNvPr>
              <p:cNvCxnSpPr/>
              <p:nvPr/>
            </p:nvCxnSpPr>
            <p:spPr>
              <a:xfrm>
                <a:off x="1047750" y="3578225"/>
                <a:ext cx="2159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16EF0FF-C66D-A84E-9629-C0F65E0B1305}"/>
                  </a:ext>
                </a:extLst>
              </p:cNvPr>
              <p:cNvCxnSpPr/>
              <p:nvPr/>
            </p:nvCxnSpPr>
            <p:spPr>
              <a:xfrm>
                <a:off x="1047750" y="3697817"/>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C30A125-D1B5-254A-88E5-00B577BEBB19}"/>
                  </a:ext>
                </a:extLst>
              </p:cNvPr>
              <p:cNvCxnSpPr/>
              <p:nvPr/>
            </p:nvCxnSpPr>
            <p:spPr>
              <a:xfrm>
                <a:off x="1047750" y="3817409"/>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FC9B2C6-1CE6-AD46-91B8-1C9830D9879A}"/>
                  </a:ext>
                </a:extLst>
              </p:cNvPr>
              <p:cNvCxnSpPr/>
              <p:nvPr/>
            </p:nvCxnSpPr>
            <p:spPr>
              <a:xfrm>
                <a:off x="1047750" y="3937000"/>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id="{B4D5D41B-1CD3-FC4B-98B3-E5A6D21E0796}"/>
              </a:ext>
            </a:extLst>
          </p:cNvPr>
          <p:cNvGrpSpPr/>
          <p:nvPr/>
        </p:nvGrpSpPr>
        <p:grpSpPr>
          <a:xfrm>
            <a:off x="9783213" y="2509664"/>
            <a:ext cx="1861414" cy="2520949"/>
            <a:chOff x="9979386" y="2559491"/>
            <a:chExt cx="1898739" cy="2571499"/>
          </a:xfrm>
        </p:grpSpPr>
        <p:grpSp>
          <p:nvGrpSpPr>
            <p:cNvPr id="66" name="Group 65">
              <a:extLst>
                <a:ext uri="{FF2B5EF4-FFF2-40B4-BE49-F238E27FC236}">
                  <a16:creationId xmlns:a16="http://schemas.microsoft.com/office/drawing/2014/main" id="{5C3ED369-EFB9-8845-9C47-8525D36D3AB7}"/>
                </a:ext>
              </a:extLst>
            </p:cNvPr>
            <p:cNvGrpSpPr/>
            <p:nvPr/>
          </p:nvGrpSpPr>
          <p:grpSpPr>
            <a:xfrm>
              <a:off x="9979386" y="2559491"/>
              <a:ext cx="1898739" cy="2571499"/>
              <a:chOff x="5221432" y="2559491"/>
              <a:chExt cx="2015837" cy="2571499"/>
            </a:xfrm>
          </p:grpSpPr>
          <p:sp>
            <p:nvSpPr>
              <p:cNvPr id="67" name="TextBox 66">
                <a:extLst>
                  <a:ext uri="{FF2B5EF4-FFF2-40B4-BE49-F238E27FC236}">
                    <a16:creationId xmlns:a16="http://schemas.microsoft.com/office/drawing/2014/main" id="{C78244BD-2414-1B48-81F2-A9CC0F26EBE0}"/>
                  </a:ext>
                </a:extLst>
              </p:cNvPr>
              <p:cNvSpPr txBox="1"/>
              <p:nvPr/>
            </p:nvSpPr>
            <p:spPr>
              <a:xfrm>
                <a:off x="5392881" y="2559491"/>
                <a:ext cx="1672938" cy="489365"/>
              </a:xfrm>
              <a:prstGeom prst="rect">
                <a:avLst/>
              </a:prstGeom>
              <a:noFill/>
            </p:spPr>
            <p:txBody>
              <a:bodyPr wrap="square" lIns="179285" tIns="143428" rIns="179285" bIns="143428" rtlCol="0">
                <a:spAutoFit/>
              </a:bodyPr>
              <a:lstStyle/>
              <a:p>
                <a:pPr algn="ctr">
                  <a:lnSpc>
                    <a:spcPct val="90000"/>
                  </a:lnSpc>
                  <a:spcAft>
                    <a:spcPts val="588"/>
                  </a:spcAft>
                </a:pPr>
                <a:r>
                  <a:rPr lang="en-US" sz="1372" dirty="0">
                    <a:gradFill>
                      <a:gsLst>
                        <a:gs pos="2917">
                          <a:schemeClr val="tx1"/>
                        </a:gs>
                        <a:gs pos="30000">
                          <a:schemeClr val="tx1"/>
                        </a:gs>
                      </a:gsLst>
                      <a:lin ang="5400000" scaled="0"/>
                    </a:gradFill>
                  </a:rPr>
                  <a:t>Image Registry</a:t>
                </a:r>
              </a:p>
            </p:txBody>
          </p:sp>
          <p:sp>
            <p:nvSpPr>
              <p:cNvPr id="68" name="TextBox 67">
                <a:extLst>
                  <a:ext uri="{FF2B5EF4-FFF2-40B4-BE49-F238E27FC236}">
                    <a16:creationId xmlns:a16="http://schemas.microsoft.com/office/drawing/2014/main" id="{9D32A4B9-71F2-5D43-97E2-B72877091E6B}"/>
                  </a:ext>
                </a:extLst>
              </p:cNvPr>
              <p:cNvSpPr txBox="1"/>
              <p:nvPr/>
            </p:nvSpPr>
            <p:spPr>
              <a:xfrm>
                <a:off x="5221432" y="4544676"/>
                <a:ext cx="2015837" cy="586314"/>
              </a:xfrm>
              <a:prstGeom prst="rect">
                <a:avLst/>
              </a:prstGeom>
              <a:noFill/>
            </p:spPr>
            <p:txBody>
              <a:bodyPr wrap="square" lIns="179285" tIns="143428" rIns="179285" bIns="143428" rtlCol="0">
                <a:spAutoFit/>
              </a:bodyPr>
              <a:lstStyle/>
              <a:p>
                <a:pPr algn="ctr">
                  <a:lnSpc>
                    <a:spcPct val="90000"/>
                  </a:lnSpc>
                  <a:spcAft>
                    <a:spcPts val="588"/>
                  </a:spcAft>
                </a:pPr>
                <a:r>
                  <a:rPr lang="en-US" sz="1029" spc="-10" dirty="0">
                    <a:gradFill>
                      <a:gsLst>
                        <a:gs pos="2917">
                          <a:schemeClr val="tx1"/>
                        </a:gs>
                        <a:gs pos="30000">
                          <a:schemeClr val="tx1"/>
                        </a:gs>
                      </a:gsLst>
                      <a:lin ang="5400000" scaled="0"/>
                    </a:gradFill>
                  </a:rPr>
                  <a:t>Deployment &amp; Model Monitoring</a:t>
                </a:r>
              </a:p>
            </p:txBody>
          </p:sp>
          <p:grpSp>
            <p:nvGrpSpPr>
              <p:cNvPr id="69" name="Group 68">
                <a:extLst>
                  <a:ext uri="{FF2B5EF4-FFF2-40B4-BE49-F238E27FC236}">
                    <a16:creationId xmlns:a16="http://schemas.microsoft.com/office/drawing/2014/main" id="{B1C04486-04CD-9A47-A7C7-F91133FC824D}"/>
                  </a:ext>
                </a:extLst>
              </p:cNvPr>
              <p:cNvGrpSpPr/>
              <p:nvPr/>
            </p:nvGrpSpPr>
            <p:grpSpPr>
              <a:xfrm>
                <a:off x="5455228" y="2606982"/>
                <a:ext cx="1548245" cy="2411828"/>
                <a:chOff x="3345873" y="2606982"/>
                <a:chExt cx="1674667" cy="2411828"/>
              </a:xfrm>
            </p:grpSpPr>
            <p:sp>
              <p:nvSpPr>
                <p:cNvPr id="70" name="Rectangle 69">
                  <a:extLst>
                    <a:ext uri="{FF2B5EF4-FFF2-40B4-BE49-F238E27FC236}">
                      <a16:creationId xmlns:a16="http://schemas.microsoft.com/office/drawing/2014/main" id="{CAF36C28-4833-344C-BA7E-C025E9D9AF3D}"/>
                    </a:ext>
                  </a:extLst>
                </p:cNvPr>
                <p:cNvSpPr/>
                <p:nvPr/>
              </p:nvSpPr>
              <p:spPr bwMode="auto">
                <a:xfrm>
                  <a:off x="3347603" y="2606982"/>
                  <a:ext cx="1672937" cy="241182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15513023-D6BE-8148-AF30-EE58C23A36D5}"/>
                    </a:ext>
                  </a:extLst>
                </p:cNvPr>
                <p:cNvCxnSpPr>
                  <a:cxnSpLocks/>
                </p:cNvCxnSpPr>
                <p:nvPr/>
              </p:nvCxnSpPr>
              <p:spPr>
                <a:xfrm>
                  <a:off x="3345873" y="3002973"/>
                  <a:ext cx="1674667"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7" name="Freeform 136">
              <a:extLst>
                <a:ext uri="{FF2B5EF4-FFF2-40B4-BE49-F238E27FC236}">
                  <a16:creationId xmlns:a16="http://schemas.microsoft.com/office/drawing/2014/main" id="{ADE286AE-C74A-1141-8A4A-88DB515D110E}"/>
                </a:ext>
              </a:extLst>
            </p:cNvPr>
            <p:cNvSpPr/>
            <p:nvPr/>
          </p:nvSpPr>
          <p:spPr bwMode="auto">
            <a:xfrm>
              <a:off x="10547588" y="3559464"/>
              <a:ext cx="623440" cy="597994"/>
            </a:xfrm>
            <a:custGeom>
              <a:avLst/>
              <a:gdLst>
                <a:gd name="connsiteX0" fmla="*/ 0 w 509154"/>
                <a:gd name="connsiteY0" fmla="*/ 0 h 488373"/>
                <a:gd name="connsiteX1" fmla="*/ 0 w 509154"/>
                <a:gd name="connsiteY1" fmla="*/ 488373 h 488373"/>
                <a:gd name="connsiteX2" fmla="*/ 509154 w 509154"/>
                <a:gd name="connsiteY2" fmla="*/ 488373 h 488373"/>
              </a:gdLst>
              <a:ahLst/>
              <a:cxnLst>
                <a:cxn ang="0">
                  <a:pos x="connsiteX0" y="connsiteY0"/>
                </a:cxn>
                <a:cxn ang="0">
                  <a:pos x="connsiteX1" y="connsiteY1"/>
                </a:cxn>
                <a:cxn ang="0">
                  <a:pos x="connsiteX2" y="connsiteY2"/>
                </a:cxn>
              </a:cxnLst>
              <a:rect l="l" t="t" r="r" b="b"/>
              <a:pathLst>
                <a:path w="509154" h="488373">
                  <a:moveTo>
                    <a:pt x="0" y="0"/>
                  </a:moveTo>
                  <a:lnTo>
                    <a:pt x="0" y="488373"/>
                  </a:lnTo>
                  <a:lnTo>
                    <a:pt x="509154" y="488373"/>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sp>
          <p:nvSpPr>
            <p:cNvPr id="138" name="Freeform 137">
              <a:extLst>
                <a:ext uri="{FF2B5EF4-FFF2-40B4-BE49-F238E27FC236}">
                  <a16:creationId xmlns:a16="http://schemas.microsoft.com/office/drawing/2014/main" id="{3CDC7FDB-084A-9444-B34A-E9F20F91A8A5}"/>
                </a:ext>
              </a:extLst>
            </p:cNvPr>
            <p:cNvSpPr/>
            <p:nvPr/>
          </p:nvSpPr>
          <p:spPr bwMode="auto">
            <a:xfrm>
              <a:off x="10547588" y="3596957"/>
              <a:ext cx="616772" cy="560501"/>
            </a:xfrm>
            <a:custGeom>
              <a:avLst/>
              <a:gdLst>
                <a:gd name="connsiteX0" fmla="*/ 0 w 540327"/>
                <a:gd name="connsiteY0" fmla="*/ 415637 h 415637"/>
                <a:gd name="connsiteX1" fmla="*/ 166254 w 540327"/>
                <a:gd name="connsiteY1" fmla="*/ 176646 h 415637"/>
                <a:gd name="connsiteX2" fmla="*/ 311727 w 540327"/>
                <a:gd name="connsiteY2" fmla="*/ 332509 h 415637"/>
                <a:gd name="connsiteX3" fmla="*/ 540327 w 540327"/>
                <a:gd name="connsiteY3" fmla="*/ 0 h 415637"/>
              </a:gdLst>
              <a:ahLst/>
              <a:cxnLst>
                <a:cxn ang="0">
                  <a:pos x="connsiteX0" y="connsiteY0"/>
                </a:cxn>
                <a:cxn ang="0">
                  <a:pos x="connsiteX1" y="connsiteY1"/>
                </a:cxn>
                <a:cxn ang="0">
                  <a:pos x="connsiteX2" y="connsiteY2"/>
                </a:cxn>
                <a:cxn ang="0">
                  <a:pos x="connsiteX3" y="connsiteY3"/>
                </a:cxn>
              </a:cxnLst>
              <a:rect l="l" t="t" r="r" b="b"/>
              <a:pathLst>
                <a:path w="540327" h="415637">
                  <a:moveTo>
                    <a:pt x="0" y="415637"/>
                  </a:moveTo>
                  <a:lnTo>
                    <a:pt x="166254" y="176646"/>
                  </a:lnTo>
                  <a:lnTo>
                    <a:pt x="311727" y="332509"/>
                  </a:lnTo>
                  <a:lnTo>
                    <a:pt x="540327" y="0"/>
                  </a:lnTo>
                </a:path>
              </a:pathLst>
            </a:custGeom>
            <a:noFill/>
            <a:ln w="12700">
              <a:solidFill>
                <a:schemeClr val="tx2"/>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grpSp>
      <p:grpSp>
        <p:nvGrpSpPr>
          <p:cNvPr id="7" name="Group 6">
            <a:extLst>
              <a:ext uri="{FF2B5EF4-FFF2-40B4-BE49-F238E27FC236}">
                <a16:creationId xmlns:a16="http://schemas.microsoft.com/office/drawing/2014/main" id="{CCB10599-7CBA-7542-958E-70E55354D169}"/>
              </a:ext>
            </a:extLst>
          </p:cNvPr>
          <p:cNvGrpSpPr/>
          <p:nvPr/>
        </p:nvGrpSpPr>
        <p:grpSpPr>
          <a:xfrm>
            <a:off x="1822538" y="2293931"/>
            <a:ext cx="825990" cy="3418322"/>
            <a:chOff x="1859083" y="2339433"/>
            <a:chExt cx="842553" cy="3486866"/>
          </a:xfrm>
        </p:grpSpPr>
        <p:sp>
          <p:nvSpPr>
            <p:cNvPr id="150" name="Right Bracket 149">
              <a:extLst>
                <a:ext uri="{FF2B5EF4-FFF2-40B4-BE49-F238E27FC236}">
                  <a16:creationId xmlns:a16="http://schemas.microsoft.com/office/drawing/2014/main" id="{FF53469C-FE82-4F49-AA8C-4FB79C521CDF}"/>
                </a:ext>
              </a:extLst>
            </p:cNvPr>
            <p:cNvSpPr/>
            <p:nvPr/>
          </p:nvSpPr>
          <p:spPr>
            <a:xfrm>
              <a:off x="1859083" y="2339433"/>
              <a:ext cx="152328" cy="3486866"/>
            </a:xfrm>
            <a:prstGeom prst="rightBracket">
              <a:avLst>
                <a:gd name="adj" fmla="val 0"/>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cxnSp>
          <p:nvCxnSpPr>
            <p:cNvPr id="152" name="Straight Arrow Connector 151">
              <a:extLst>
                <a:ext uri="{FF2B5EF4-FFF2-40B4-BE49-F238E27FC236}">
                  <a16:creationId xmlns:a16="http://schemas.microsoft.com/office/drawing/2014/main" id="{2E44C8EC-4994-A741-8CA0-E9ED60BE7D2D}"/>
                </a:ext>
              </a:extLst>
            </p:cNvPr>
            <p:cNvCxnSpPr>
              <a:cxnSpLocks/>
            </p:cNvCxnSpPr>
            <p:nvPr/>
          </p:nvCxnSpPr>
          <p:spPr>
            <a:xfrm>
              <a:off x="2011411" y="4023870"/>
              <a:ext cx="690225"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57" name="Straight Connector 156">
            <a:extLst>
              <a:ext uri="{FF2B5EF4-FFF2-40B4-BE49-F238E27FC236}">
                <a16:creationId xmlns:a16="http://schemas.microsoft.com/office/drawing/2014/main" id="{F090B47A-F626-524A-99F9-192660801934}"/>
              </a:ext>
            </a:extLst>
          </p:cNvPr>
          <p:cNvCxnSpPr/>
          <p:nvPr/>
        </p:nvCxnSpPr>
        <p:spPr>
          <a:xfrm>
            <a:off x="4405265" y="3787793"/>
            <a:ext cx="0" cy="31492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D1D7C13-8E88-5B47-9934-ECD893A0AAC9}"/>
              </a:ext>
            </a:extLst>
          </p:cNvPr>
          <p:cNvCxnSpPr>
            <a:cxnSpLocks/>
          </p:cNvCxnSpPr>
          <p:nvPr/>
        </p:nvCxnSpPr>
        <p:spPr>
          <a:xfrm rot="16200000" flipV="1">
            <a:off x="4405265" y="3787793"/>
            <a:ext cx="0" cy="31492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E386594D-A9C8-404D-95E0-98A9772E7D8C}"/>
              </a:ext>
            </a:extLst>
          </p:cNvPr>
          <p:cNvCxnSpPr>
            <a:cxnSpLocks/>
          </p:cNvCxnSpPr>
          <p:nvPr/>
        </p:nvCxnSpPr>
        <p:spPr>
          <a:xfrm>
            <a:off x="6047357" y="3945256"/>
            <a:ext cx="319297"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221A0C7-355A-CA4E-9FC4-87DD854A7524}"/>
              </a:ext>
            </a:extLst>
          </p:cNvPr>
          <p:cNvGrpSpPr/>
          <p:nvPr/>
        </p:nvGrpSpPr>
        <p:grpSpPr>
          <a:xfrm>
            <a:off x="7860580" y="2831978"/>
            <a:ext cx="472097" cy="1883493"/>
            <a:chOff x="8018200" y="2888268"/>
            <a:chExt cx="481564" cy="1921261"/>
          </a:xfrm>
        </p:grpSpPr>
        <p:sp>
          <p:nvSpPr>
            <p:cNvPr id="164" name="Right Bracket 163">
              <a:extLst>
                <a:ext uri="{FF2B5EF4-FFF2-40B4-BE49-F238E27FC236}">
                  <a16:creationId xmlns:a16="http://schemas.microsoft.com/office/drawing/2014/main" id="{3B47A496-9847-784B-AC05-3CA63930C5F6}"/>
                </a:ext>
              </a:extLst>
            </p:cNvPr>
            <p:cNvSpPr/>
            <p:nvPr/>
          </p:nvSpPr>
          <p:spPr>
            <a:xfrm rot="10800000">
              <a:off x="8287289" y="2888268"/>
              <a:ext cx="209260" cy="1921261"/>
            </a:xfrm>
            <a:prstGeom prst="rightBracket">
              <a:avLst>
                <a:gd name="adj" fmla="val 0"/>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cxnSp>
          <p:nvCxnSpPr>
            <p:cNvPr id="166" name="Straight Arrow Connector 165">
              <a:extLst>
                <a:ext uri="{FF2B5EF4-FFF2-40B4-BE49-F238E27FC236}">
                  <a16:creationId xmlns:a16="http://schemas.microsoft.com/office/drawing/2014/main" id="{CD7EA777-3D06-5C48-A4FB-D34C58A39BE7}"/>
                </a:ext>
              </a:extLst>
            </p:cNvPr>
            <p:cNvCxnSpPr>
              <a:cxnSpLocks/>
            </p:cNvCxnSpPr>
            <p:nvPr/>
          </p:nvCxnSpPr>
          <p:spPr>
            <a:xfrm>
              <a:off x="8018200" y="4023870"/>
              <a:ext cx="481564"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92896A97-C50C-8245-9CDE-855FB32D3B5D}"/>
              </a:ext>
            </a:extLst>
          </p:cNvPr>
          <p:cNvGrpSpPr/>
          <p:nvPr/>
        </p:nvGrpSpPr>
        <p:grpSpPr>
          <a:xfrm>
            <a:off x="9419136" y="2831978"/>
            <a:ext cx="472097" cy="1883493"/>
            <a:chOff x="9608009" y="2888268"/>
            <a:chExt cx="481564" cy="1921261"/>
          </a:xfrm>
        </p:grpSpPr>
        <p:sp>
          <p:nvSpPr>
            <p:cNvPr id="168" name="Right Bracket 167">
              <a:extLst>
                <a:ext uri="{FF2B5EF4-FFF2-40B4-BE49-F238E27FC236}">
                  <a16:creationId xmlns:a16="http://schemas.microsoft.com/office/drawing/2014/main" id="{50119026-172E-1B4F-BBFA-9E754D256C74}"/>
                </a:ext>
              </a:extLst>
            </p:cNvPr>
            <p:cNvSpPr/>
            <p:nvPr/>
          </p:nvSpPr>
          <p:spPr>
            <a:xfrm rot="10800000">
              <a:off x="9877098" y="2888268"/>
              <a:ext cx="209260" cy="1921261"/>
            </a:xfrm>
            <a:prstGeom prst="rightBracket">
              <a:avLst>
                <a:gd name="adj" fmla="val 0"/>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cxnSp>
          <p:nvCxnSpPr>
            <p:cNvPr id="169" name="Straight Arrow Connector 168">
              <a:extLst>
                <a:ext uri="{FF2B5EF4-FFF2-40B4-BE49-F238E27FC236}">
                  <a16:creationId xmlns:a16="http://schemas.microsoft.com/office/drawing/2014/main" id="{8CD72C96-4DCE-8742-BA41-DAE97E40B932}"/>
                </a:ext>
              </a:extLst>
            </p:cNvPr>
            <p:cNvCxnSpPr>
              <a:cxnSpLocks/>
            </p:cNvCxnSpPr>
            <p:nvPr/>
          </p:nvCxnSpPr>
          <p:spPr>
            <a:xfrm>
              <a:off x="9608009" y="4023870"/>
              <a:ext cx="481564"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8109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8"/>
                                        </p:tgtEl>
                                        <p:attrNameLst>
                                          <p:attrName>style.visibility</p:attrName>
                                        </p:attrNameLst>
                                      </p:cBhvr>
                                      <p:to>
                                        <p:strVal val="visible"/>
                                      </p:to>
                                    </p:set>
                                    <p:animEffect transition="in" filter="wipe(left)">
                                      <p:cBhvr>
                                        <p:cTn id="19" dur="500"/>
                                        <p:tgtEl>
                                          <p:spTgt spid="15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57"/>
                                        </p:tgtEl>
                                        <p:attrNameLst>
                                          <p:attrName>style.visibility</p:attrName>
                                        </p:attrNameLst>
                                      </p:cBhvr>
                                      <p:to>
                                        <p:strVal val="visible"/>
                                      </p:to>
                                    </p:set>
                                    <p:animEffect transition="in" filter="wipe(down)">
                                      <p:cBhvr>
                                        <p:cTn id="23" dur="500"/>
                                        <p:tgtEl>
                                          <p:spTgt spid="15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fade">
                                      <p:cBhvr>
                                        <p:cTn id="27" dur="500"/>
                                        <p:tgtEl>
                                          <p:spTgt spid="14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60"/>
                                        </p:tgtEl>
                                        <p:attrNameLst>
                                          <p:attrName>style.visibility</p:attrName>
                                        </p:attrNameLst>
                                      </p:cBhvr>
                                      <p:to>
                                        <p:strVal val="visible"/>
                                      </p:to>
                                    </p:set>
                                    <p:animEffect transition="in" filter="wipe(left)">
                                      <p:cBhvr>
                                        <p:cTn id="31" dur="500"/>
                                        <p:tgtEl>
                                          <p:spTgt spid="16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2370CF-A4E5-A74C-AC86-46FAB387A358}"/>
              </a:ext>
            </a:extLst>
          </p:cNvPr>
          <p:cNvSpPr>
            <a:spLocks noGrp="1"/>
          </p:cNvSpPr>
          <p:nvPr>
            <p:ph type="title"/>
          </p:nvPr>
        </p:nvSpPr>
        <p:spPr>
          <a:xfrm>
            <a:off x="426425" y="302995"/>
            <a:ext cx="5410524" cy="757914"/>
          </a:xfrm>
        </p:spPr>
        <p:txBody>
          <a:bodyPr/>
          <a:lstStyle/>
          <a:p>
            <a:r>
              <a:rPr lang="en-US" dirty="0"/>
              <a:t>Model deployment</a:t>
            </a:r>
          </a:p>
        </p:txBody>
      </p:sp>
      <p:grpSp>
        <p:nvGrpSpPr>
          <p:cNvPr id="2" name="Group 1">
            <a:extLst>
              <a:ext uri="{FF2B5EF4-FFF2-40B4-BE49-F238E27FC236}">
                <a16:creationId xmlns:a16="http://schemas.microsoft.com/office/drawing/2014/main" id="{D60BBBB7-ECAE-844B-AACC-89A0030F75BD}"/>
              </a:ext>
            </a:extLst>
          </p:cNvPr>
          <p:cNvGrpSpPr/>
          <p:nvPr/>
        </p:nvGrpSpPr>
        <p:grpSpPr>
          <a:xfrm>
            <a:off x="275038" y="1674532"/>
            <a:ext cx="1745207" cy="4137184"/>
            <a:chOff x="280553" y="1707613"/>
            <a:chExt cx="1780202" cy="4220143"/>
          </a:xfrm>
        </p:grpSpPr>
        <p:grpSp>
          <p:nvGrpSpPr>
            <p:cNvPr id="11" name="Group 10">
              <a:extLst>
                <a:ext uri="{FF2B5EF4-FFF2-40B4-BE49-F238E27FC236}">
                  <a16:creationId xmlns:a16="http://schemas.microsoft.com/office/drawing/2014/main" id="{E6F02B14-844B-584C-B1B6-510C6B27EE9C}"/>
                </a:ext>
              </a:extLst>
            </p:cNvPr>
            <p:cNvGrpSpPr/>
            <p:nvPr/>
          </p:nvGrpSpPr>
          <p:grpSpPr>
            <a:xfrm>
              <a:off x="826086" y="1707613"/>
              <a:ext cx="689136" cy="382369"/>
              <a:chOff x="221015" y="-94572"/>
              <a:chExt cx="689136" cy="382369"/>
            </a:xfrm>
          </p:grpSpPr>
          <p:grpSp>
            <p:nvGrpSpPr>
              <p:cNvPr id="12" name="Group 11">
                <a:extLst>
                  <a:ext uri="{FF2B5EF4-FFF2-40B4-BE49-F238E27FC236}">
                    <a16:creationId xmlns:a16="http://schemas.microsoft.com/office/drawing/2014/main" id="{F71E004B-E3F4-2F4B-B0F5-9CCBD7068A61}"/>
                  </a:ext>
                </a:extLst>
              </p:cNvPr>
              <p:cNvGrpSpPr/>
              <p:nvPr/>
            </p:nvGrpSpPr>
            <p:grpSpPr>
              <a:xfrm>
                <a:off x="221015" y="-94572"/>
                <a:ext cx="689136" cy="382369"/>
                <a:chOff x="255491" y="-121007"/>
                <a:chExt cx="689136" cy="382369"/>
              </a:xfrm>
            </p:grpSpPr>
            <p:sp>
              <p:nvSpPr>
                <p:cNvPr id="14" name="eye_2">
                  <a:extLst>
                    <a:ext uri="{FF2B5EF4-FFF2-40B4-BE49-F238E27FC236}">
                      <a16:creationId xmlns:a16="http://schemas.microsoft.com/office/drawing/2014/main" id="{2622F5BE-22F7-8744-9F86-801F7F06098E}"/>
                    </a:ext>
                  </a:extLst>
                </p:cNvPr>
                <p:cNvSpPr>
                  <a:spLocks noChangeAspect="1" noEditPoints="1"/>
                </p:cNvSpPr>
                <p:nvPr/>
              </p:nvSpPr>
              <p:spPr bwMode="auto">
                <a:xfrm>
                  <a:off x="255491" y="-121007"/>
                  <a:ext cx="689136" cy="382369"/>
                </a:xfrm>
                <a:custGeom>
                  <a:avLst/>
                  <a:gdLst>
                    <a:gd name="T0" fmla="*/ 5 w 346"/>
                    <a:gd name="T1" fmla="*/ 103 h 191"/>
                    <a:gd name="T2" fmla="*/ 0 w 346"/>
                    <a:gd name="T3" fmla="*/ 96 h 191"/>
                    <a:gd name="T4" fmla="*/ 3 w 346"/>
                    <a:gd name="T5" fmla="*/ 92 h 191"/>
                    <a:gd name="T6" fmla="*/ 5 w 346"/>
                    <a:gd name="T7" fmla="*/ 103 h 191"/>
                    <a:gd name="T8" fmla="*/ 173 w 346"/>
                    <a:gd name="T9" fmla="*/ 191 h 191"/>
                    <a:gd name="T10" fmla="*/ 346 w 346"/>
                    <a:gd name="T11" fmla="*/ 96 h 191"/>
                    <a:gd name="T12" fmla="*/ 173 w 346"/>
                    <a:gd name="T13" fmla="*/ 0 h 191"/>
                    <a:gd name="T14" fmla="*/ 3 w 346"/>
                    <a:gd name="T15" fmla="*/ 92 h 191"/>
                    <a:gd name="T16" fmla="*/ 175 w 346"/>
                    <a:gd name="T17" fmla="*/ 14 h 191"/>
                    <a:gd name="T18" fmla="*/ 89 w 346"/>
                    <a:gd name="T19" fmla="*/ 96 h 191"/>
                    <a:gd name="T20" fmla="*/ 175 w 346"/>
                    <a:gd name="T21" fmla="*/ 178 h 191"/>
                    <a:gd name="T22" fmla="*/ 261 w 346"/>
                    <a:gd name="T23" fmla="*/ 96 h 191"/>
                    <a:gd name="T24" fmla="*/ 175 w 346"/>
                    <a:gd name="T25" fmla="*/ 14 h 191"/>
                    <a:gd name="T26" fmla="*/ 175 w 346"/>
                    <a:gd name="T27" fmla="*/ 78 h 191"/>
                    <a:gd name="T28" fmla="*/ 156 w 346"/>
                    <a:gd name="T29" fmla="*/ 96 h 191"/>
                    <a:gd name="T30" fmla="*/ 175 w 346"/>
                    <a:gd name="T31" fmla="*/ 114 h 191"/>
                    <a:gd name="T32" fmla="*/ 194 w 346"/>
                    <a:gd name="T33" fmla="*/ 96 h 191"/>
                    <a:gd name="T34" fmla="*/ 175 w 346"/>
                    <a:gd name="T35" fmla="*/ 7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191">
                      <a:moveTo>
                        <a:pt x="5" y="103"/>
                      </a:moveTo>
                      <a:cubicBezTo>
                        <a:pt x="2" y="98"/>
                        <a:pt x="0" y="96"/>
                        <a:pt x="0" y="96"/>
                      </a:cubicBezTo>
                      <a:cubicBezTo>
                        <a:pt x="0" y="96"/>
                        <a:pt x="1" y="94"/>
                        <a:pt x="3" y="92"/>
                      </a:cubicBezTo>
                      <a:moveTo>
                        <a:pt x="5" y="103"/>
                      </a:moveTo>
                      <a:cubicBezTo>
                        <a:pt x="23" y="125"/>
                        <a:pt x="82" y="191"/>
                        <a:pt x="173" y="191"/>
                      </a:cubicBezTo>
                      <a:cubicBezTo>
                        <a:pt x="283" y="191"/>
                        <a:pt x="346" y="96"/>
                        <a:pt x="346" y="96"/>
                      </a:cubicBezTo>
                      <a:cubicBezTo>
                        <a:pt x="346" y="96"/>
                        <a:pt x="283" y="0"/>
                        <a:pt x="173" y="0"/>
                      </a:cubicBezTo>
                      <a:cubicBezTo>
                        <a:pt x="77" y="0"/>
                        <a:pt x="17" y="73"/>
                        <a:pt x="3" y="92"/>
                      </a:cubicBezTo>
                      <a:moveTo>
                        <a:pt x="175" y="14"/>
                      </a:moveTo>
                      <a:cubicBezTo>
                        <a:pt x="128" y="14"/>
                        <a:pt x="89" y="50"/>
                        <a:pt x="89" y="96"/>
                      </a:cubicBezTo>
                      <a:cubicBezTo>
                        <a:pt x="89" y="141"/>
                        <a:pt x="128" y="178"/>
                        <a:pt x="175" y="178"/>
                      </a:cubicBezTo>
                      <a:cubicBezTo>
                        <a:pt x="222" y="178"/>
                        <a:pt x="261" y="141"/>
                        <a:pt x="261" y="96"/>
                      </a:cubicBezTo>
                      <a:cubicBezTo>
                        <a:pt x="261" y="50"/>
                        <a:pt x="222" y="14"/>
                        <a:pt x="175" y="14"/>
                      </a:cubicBezTo>
                      <a:close/>
                      <a:moveTo>
                        <a:pt x="175" y="78"/>
                      </a:moveTo>
                      <a:cubicBezTo>
                        <a:pt x="165" y="78"/>
                        <a:pt x="156" y="86"/>
                        <a:pt x="156" y="96"/>
                      </a:cubicBezTo>
                      <a:cubicBezTo>
                        <a:pt x="156" y="106"/>
                        <a:pt x="165" y="114"/>
                        <a:pt x="175" y="114"/>
                      </a:cubicBezTo>
                      <a:cubicBezTo>
                        <a:pt x="185" y="114"/>
                        <a:pt x="194" y="106"/>
                        <a:pt x="194" y="96"/>
                      </a:cubicBezTo>
                      <a:cubicBezTo>
                        <a:pt x="194" y="86"/>
                        <a:pt x="185" y="78"/>
                        <a:pt x="175" y="78"/>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 name="Oval 14">
                  <a:extLst>
                    <a:ext uri="{FF2B5EF4-FFF2-40B4-BE49-F238E27FC236}">
                      <a16:creationId xmlns:a16="http://schemas.microsoft.com/office/drawing/2014/main" id="{5E30AF2B-8C72-0842-B4B5-1F8A084E432E}"/>
                    </a:ext>
                  </a:extLst>
                </p:cNvPr>
                <p:cNvSpPr/>
                <p:nvPr/>
              </p:nvSpPr>
              <p:spPr bwMode="auto">
                <a:xfrm>
                  <a:off x="401325" y="-106469"/>
                  <a:ext cx="397469" cy="35329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endParaRPr lang="en-US" sz="196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gear_3">
                <a:extLst>
                  <a:ext uri="{FF2B5EF4-FFF2-40B4-BE49-F238E27FC236}">
                    <a16:creationId xmlns:a16="http://schemas.microsoft.com/office/drawing/2014/main" id="{D4461DA8-A631-2841-A4BE-8574268E8BBB}"/>
                  </a:ext>
                </a:extLst>
              </p:cNvPr>
              <p:cNvSpPr>
                <a:spLocks noChangeAspect="1" noEditPoints="1"/>
              </p:cNvSpPr>
              <p:nvPr/>
            </p:nvSpPr>
            <p:spPr bwMode="auto">
              <a:xfrm>
                <a:off x="434975" y="-35102"/>
                <a:ext cx="261216" cy="263429"/>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gradFill>
                </a:endParaRPr>
              </a:p>
            </p:txBody>
          </p:sp>
        </p:grpSp>
        <p:sp>
          <p:nvSpPr>
            <p:cNvPr id="16" name="TextBox 15">
              <a:extLst>
                <a:ext uri="{FF2B5EF4-FFF2-40B4-BE49-F238E27FC236}">
                  <a16:creationId xmlns:a16="http://schemas.microsoft.com/office/drawing/2014/main" id="{2F534A80-0295-8148-9805-9FB83EA5EE3F}"/>
                </a:ext>
              </a:extLst>
            </p:cNvPr>
            <p:cNvSpPr txBox="1"/>
            <p:nvPr/>
          </p:nvSpPr>
          <p:spPr>
            <a:xfrm>
              <a:off x="417572" y="2095964"/>
              <a:ext cx="1506164" cy="433965"/>
            </a:xfrm>
            <a:prstGeom prst="rect">
              <a:avLst/>
            </a:prstGeom>
            <a:noFill/>
          </p:spPr>
          <p:txBody>
            <a:bodyPr wrap="square" lIns="179285" tIns="143428" rIns="179285" bIns="143428"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Cognitive Services</a:t>
              </a:r>
            </a:p>
          </p:txBody>
        </p:sp>
        <p:sp>
          <p:nvSpPr>
            <p:cNvPr id="17" name="TextBox 16">
              <a:extLst>
                <a:ext uri="{FF2B5EF4-FFF2-40B4-BE49-F238E27FC236}">
                  <a16:creationId xmlns:a16="http://schemas.microsoft.com/office/drawing/2014/main" id="{CFC2FFF5-C61F-814B-9450-0FD30E579438}"/>
                </a:ext>
              </a:extLst>
            </p:cNvPr>
            <p:cNvSpPr txBox="1"/>
            <p:nvPr/>
          </p:nvSpPr>
          <p:spPr>
            <a:xfrm>
              <a:off x="280553" y="3640203"/>
              <a:ext cx="1780202" cy="572464"/>
            </a:xfrm>
            <a:prstGeom prst="rect">
              <a:avLst/>
            </a:prstGeom>
            <a:noFill/>
          </p:spPr>
          <p:txBody>
            <a:bodyPr wrap="square" lIns="179285" tIns="143428" rIns="179285" bIns="143428"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Azure Machine Learning Experimentation</a:t>
              </a:r>
            </a:p>
          </p:txBody>
        </p:sp>
        <p:grpSp>
          <p:nvGrpSpPr>
            <p:cNvPr id="18" name="Group 17">
              <a:extLst>
                <a:ext uri="{FF2B5EF4-FFF2-40B4-BE49-F238E27FC236}">
                  <a16:creationId xmlns:a16="http://schemas.microsoft.com/office/drawing/2014/main" id="{5E684D7C-5D07-CE41-B7AC-71C838DFB541}"/>
                </a:ext>
              </a:extLst>
            </p:cNvPr>
            <p:cNvGrpSpPr/>
            <p:nvPr/>
          </p:nvGrpSpPr>
          <p:grpSpPr>
            <a:xfrm>
              <a:off x="897408" y="3033056"/>
              <a:ext cx="546492" cy="546492"/>
              <a:chOff x="1087962" y="3497262"/>
              <a:chExt cx="546492" cy="546492"/>
            </a:xfrm>
          </p:grpSpPr>
          <p:sp>
            <p:nvSpPr>
              <p:cNvPr id="20" name="Arc 19">
                <a:extLst>
                  <a:ext uri="{FF2B5EF4-FFF2-40B4-BE49-F238E27FC236}">
                    <a16:creationId xmlns:a16="http://schemas.microsoft.com/office/drawing/2014/main" id="{A6943634-0886-F044-A0F6-ECF5CCC077B7}"/>
                  </a:ext>
                </a:extLst>
              </p:cNvPr>
              <p:cNvSpPr/>
              <p:nvPr/>
            </p:nvSpPr>
            <p:spPr>
              <a:xfrm>
                <a:off x="1087962" y="3497262"/>
                <a:ext cx="546492" cy="546492"/>
              </a:xfrm>
              <a:prstGeom prst="arc">
                <a:avLst>
                  <a:gd name="adj1" fmla="val 16200000"/>
                  <a:gd name="adj2" fmla="val 12693242"/>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21" name="gear_3">
                <a:extLst>
                  <a:ext uri="{FF2B5EF4-FFF2-40B4-BE49-F238E27FC236}">
                    <a16:creationId xmlns:a16="http://schemas.microsoft.com/office/drawing/2014/main" id="{B5E53209-0954-BF4E-8810-64C714F47741}"/>
                  </a:ext>
                </a:extLst>
              </p:cNvPr>
              <p:cNvSpPr>
                <a:spLocks noChangeAspect="1" noEditPoints="1"/>
              </p:cNvSpPr>
              <p:nvPr/>
            </p:nvSpPr>
            <p:spPr bwMode="auto">
              <a:xfrm>
                <a:off x="1230600" y="3638793"/>
                <a:ext cx="261216" cy="263429"/>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gradFill>
                </a:endParaRPr>
              </a:p>
            </p:txBody>
          </p:sp>
        </p:grpSp>
        <p:grpSp>
          <p:nvGrpSpPr>
            <p:cNvPr id="23" name="Group 22">
              <a:extLst>
                <a:ext uri="{FF2B5EF4-FFF2-40B4-BE49-F238E27FC236}">
                  <a16:creationId xmlns:a16="http://schemas.microsoft.com/office/drawing/2014/main" id="{B795BF53-59C9-3348-A954-0D66F5B7223D}"/>
                </a:ext>
              </a:extLst>
            </p:cNvPr>
            <p:cNvGrpSpPr/>
            <p:nvPr/>
          </p:nvGrpSpPr>
          <p:grpSpPr>
            <a:xfrm>
              <a:off x="897408" y="4897035"/>
              <a:ext cx="546492" cy="546492"/>
              <a:chOff x="1087962" y="3497262"/>
              <a:chExt cx="546492" cy="546492"/>
            </a:xfrm>
          </p:grpSpPr>
          <p:sp>
            <p:nvSpPr>
              <p:cNvPr id="24" name="Arc 23">
                <a:extLst>
                  <a:ext uri="{FF2B5EF4-FFF2-40B4-BE49-F238E27FC236}">
                    <a16:creationId xmlns:a16="http://schemas.microsoft.com/office/drawing/2014/main" id="{82999275-748E-2042-BB61-7A7CC561396E}"/>
                  </a:ext>
                </a:extLst>
              </p:cNvPr>
              <p:cNvSpPr/>
              <p:nvPr/>
            </p:nvSpPr>
            <p:spPr>
              <a:xfrm>
                <a:off x="1087962" y="3497262"/>
                <a:ext cx="546492" cy="546492"/>
              </a:xfrm>
              <a:prstGeom prst="arc">
                <a:avLst>
                  <a:gd name="adj1" fmla="val 16200000"/>
                  <a:gd name="adj2" fmla="val 12693242"/>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25" name="gear_3">
                <a:extLst>
                  <a:ext uri="{FF2B5EF4-FFF2-40B4-BE49-F238E27FC236}">
                    <a16:creationId xmlns:a16="http://schemas.microsoft.com/office/drawing/2014/main" id="{9CFA97FB-0573-7546-B573-0F5099EE1660}"/>
                  </a:ext>
                </a:extLst>
              </p:cNvPr>
              <p:cNvSpPr>
                <a:spLocks noChangeAspect="1" noEditPoints="1"/>
              </p:cNvSpPr>
              <p:nvPr/>
            </p:nvSpPr>
            <p:spPr bwMode="auto">
              <a:xfrm>
                <a:off x="1230600" y="3638793"/>
                <a:ext cx="261216" cy="263429"/>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gradFill>
                </a:endParaRPr>
              </a:p>
            </p:txBody>
          </p:sp>
        </p:grpSp>
        <p:grpSp>
          <p:nvGrpSpPr>
            <p:cNvPr id="26" name="Group 25">
              <a:extLst>
                <a:ext uri="{FF2B5EF4-FFF2-40B4-BE49-F238E27FC236}">
                  <a16:creationId xmlns:a16="http://schemas.microsoft.com/office/drawing/2014/main" id="{88DC4531-D586-4C4D-ACDE-2ED590493C92}"/>
                </a:ext>
              </a:extLst>
            </p:cNvPr>
            <p:cNvGrpSpPr/>
            <p:nvPr/>
          </p:nvGrpSpPr>
          <p:grpSpPr>
            <a:xfrm>
              <a:off x="1301262" y="5250040"/>
              <a:ext cx="261217" cy="266251"/>
              <a:chOff x="7158422" y="1607015"/>
              <a:chExt cx="2726357" cy="2778897"/>
            </a:xfrm>
            <a:solidFill>
              <a:schemeClr val="bg1"/>
            </a:solidFill>
          </p:grpSpPr>
          <p:sp>
            <p:nvSpPr>
              <p:cNvPr id="27" name="Freeform 242">
                <a:extLst>
                  <a:ext uri="{FF2B5EF4-FFF2-40B4-BE49-F238E27FC236}">
                    <a16:creationId xmlns:a16="http://schemas.microsoft.com/office/drawing/2014/main" id="{374B9617-0D76-9645-98BF-31F5BAF5043C}"/>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defTabSz="896386"/>
                <a:endParaRPr lang="en-US" sz="1765">
                  <a:solidFill>
                    <a:prstClr val="black"/>
                  </a:solidFill>
                  <a:latin typeface="Arial" charset="0"/>
                  <a:ea typeface="Arial" charset="0"/>
                  <a:cs typeface="Arial" charset="0"/>
                </a:endParaRPr>
              </a:p>
            </p:txBody>
          </p:sp>
          <p:sp>
            <p:nvSpPr>
              <p:cNvPr id="28" name="Diamond 27">
                <a:extLst>
                  <a:ext uri="{FF2B5EF4-FFF2-40B4-BE49-F238E27FC236}">
                    <a16:creationId xmlns:a16="http://schemas.microsoft.com/office/drawing/2014/main" id="{083E28BF-B174-4A43-ACE5-094BA59AE0EB}"/>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 name="Freeform 243">
                <a:extLst>
                  <a:ext uri="{FF2B5EF4-FFF2-40B4-BE49-F238E27FC236}">
                    <a16:creationId xmlns:a16="http://schemas.microsoft.com/office/drawing/2014/main" id="{C3AC910B-C44C-5B40-AD1E-039E60027F3D}"/>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defTabSz="896386"/>
                <a:endParaRPr lang="en-US" sz="1765">
                  <a:solidFill>
                    <a:prstClr val="black"/>
                  </a:solidFill>
                  <a:latin typeface="Arial" charset="0"/>
                  <a:ea typeface="Arial" charset="0"/>
                  <a:cs typeface="Arial" charset="0"/>
                </a:endParaRPr>
              </a:p>
            </p:txBody>
          </p:sp>
          <p:sp>
            <p:nvSpPr>
              <p:cNvPr id="30" name="Diamond 29">
                <a:extLst>
                  <a:ext uri="{FF2B5EF4-FFF2-40B4-BE49-F238E27FC236}">
                    <a16:creationId xmlns:a16="http://schemas.microsoft.com/office/drawing/2014/main" id="{34FA2081-3A6F-1742-B085-EE06D64D227E}"/>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CED0E857-2A66-7D41-BF24-94D50A967F7D}"/>
                </a:ext>
              </a:extLst>
            </p:cNvPr>
            <p:cNvSpPr txBox="1"/>
            <p:nvPr/>
          </p:nvSpPr>
          <p:spPr>
            <a:xfrm>
              <a:off x="470783" y="5493791"/>
              <a:ext cx="1399743" cy="433965"/>
            </a:xfrm>
            <a:prstGeom prst="rect">
              <a:avLst/>
            </a:prstGeom>
            <a:noFill/>
          </p:spPr>
          <p:txBody>
            <a:bodyPr wrap="square" lIns="179285" tIns="143428" rIns="179285" bIns="143428"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External Model</a:t>
              </a:r>
            </a:p>
          </p:txBody>
        </p:sp>
      </p:grpSp>
      <p:grpSp>
        <p:nvGrpSpPr>
          <p:cNvPr id="34" name="Group 33">
            <a:extLst>
              <a:ext uri="{FF2B5EF4-FFF2-40B4-BE49-F238E27FC236}">
                <a16:creationId xmlns:a16="http://schemas.microsoft.com/office/drawing/2014/main" id="{AEA55065-E33F-504C-A6BB-CFBCE4F725D1}"/>
              </a:ext>
            </a:extLst>
          </p:cNvPr>
          <p:cNvGrpSpPr/>
          <p:nvPr/>
        </p:nvGrpSpPr>
        <p:grpSpPr>
          <a:xfrm>
            <a:off x="2028039" y="2071442"/>
            <a:ext cx="809346" cy="3336897"/>
            <a:chOff x="2534347" y="2964008"/>
            <a:chExt cx="540980" cy="1921261"/>
          </a:xfrm>
        </p:grpSpPr>
        <p:sp>
          <p:nvSpPr>
            <p:cNvPr id="32" name="Right Bracket 31">
              <a:extLst>
                <a:ext uri="{FF2B5EF4-FFF2-40B4-BE49-F238E27FC236}">
                  <a16:creationId xmlns:a16="http://schemas.microsoft.com/office/drawing/2014/main" id="{96A99D94-72A3-AA4C-9EAE-E7BC6E589447}"/>
                </a:ext>
              </a:extLst>
            </p:cNvPr>
            <p:cNvSpPr/>
            <p:nvPr/>
          </p:nvSpPr>
          <p:spPr>
            <a:xfrm rot="10800000" flipH="1">
              <a:off x="2534348" y="2964008"/>
              <a:ext cx="209260" cy="1921261"/>
            </a:xfrm>
            <a:prstGeom prst="rightBracket">
              <a:avLst>
                <a:gd name="adj" fmla="val 0"/>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cxnSp>
          <p:nvCxnSpPr>
            <p:cNvPr id="33" name="Straight Arrow Connector 32">
              <a:extLst>
                <a:ext uri="{FF2B5EF4-FFF2-40B4-BE49-F238E27FC236}">
                  <a16:creationId xmlns:a16="http://schemas.microsoft.com/office/drawing/2014/main" id="{5ACA0B88-74D5-A948-83EA-38D24C0A417D}"/>
                </a:ext>
              </a:extLst>
            </p:cNvPr>
            <p:cNvCxnSpPr>
              <a:cxnSpLocks/>
            </p:cNvCxnSpPr>
            <p:nvPr/>
          </p:nvCxnSpPr>
          <p:spPr>
            <a:xfrm flipH="1">
              <a:off x="2534347" y="3924638"/>
              <a:ext cx="540980" cy="0"/>
            </a:xfrm>
            <a:prstGeom prst="straightConnector1">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54DD084E-43DB-A749-B732-F91CE9E30328}"/>
              </a:ext>
            </a:extLst>
          </p:cNvPr>
          <p:cNvGrpSpPr/>
          <p:nvPr/>
        </p:nvGrpSpPr>
        <p:grpSpPr>
          <a:xfrm>
            <a:off x="2672991" y="3396268"/>
            <a:ext cx="1303892" cy="991196"/>
            <a:chOff x="2726589" y="3463873"/>
            <a:chExt cx="1330038" cy="1011072"/>
          </a:xfrm>
        </p:grpSpPr>
        <p:grpSp>
          <p:nvGrpSpPr>
            <p:cNvPr id="35" name="Group 11">
              <a:extLst>
                <a:ext uri="{FF2B5EF4-FFF2-40B4-BE49-F238E27FC236}">
                  <a16:creationId xmlns:a16="http://schemas.microsoft.com/office/drawing/2014/main" id="{A3BF63CE-A56F-534C-9D76-C4FA3CB72EA3}"/>
                </a:ext>
              </a:extLst>
            </p:cNvPr>
            <p:cNvGrpSpPr>
              <a:grpSpLocks noChangeAspect="1"/>
            </p:cNvGrpSpPr>
            <p:nvPr/>
          </p:nvGrpSpPr>
          <p:grpSpPr bwMode="auto">
            <a:xfrm>
              <a:off x="3163570" y="3463873"/>
              <a:ext cx="456077" cy="496800"/>
              <a:chOff x="3861" y="4291602"/>
              <a:chExt cx="112" cy="244433"/>
            </a:xfrm>
          </p:grpSpPr>
          <p:sp>
            <p:nvSpPr>
              <p:cNvPr id="36" name="Freeform 12">
                <a:extLst>
                  <a:ext uri="{FF2B5EF4-FFF2-40B4-BE49-F238E27FC236}">
                    <a16:creationId xmlns:a16="http://schemas.microsoft.com/office/drawing/2014/main" id="{80DBFE62-6BC7-584B-9808-FFB511CF0E16}"/>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37" name="Line 13">
                <a:extLst>
                  <a:ext uri="{FF2B5EF4-FFF2-40B4-BE49-F238E27FC236}">
                    <a16:creationId xmlns:a16="http://schemas.microsoft.com/office/drawing/2014/main" id="{7F942DD6-E845-F146-80AA-72308F1ACD83}"/>
                  </a:ext>
                </a:extLst>
              </p:cNvPr>
              <p:cNvSpPr>
                <a:spLocks noChangeShapeType="1"/>
              </p:cNvSpPr>
              <p:nvPr/>
            </p:nvSpPr>
            <p:spPr bwMode="auto">
              <a:xfrm>
                <a:off x="3874" y="4469918"/>
                <a:ext cx="84"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38" name="Line 14">
                <a:extLst>
                  <a:ext uri="{FF2B5EF4-FFF2-40B4-BE49-F238E27FC236}">
                    <a16:creationId xmlns:a16="http://schemas.microsoft.com/office/drawing/2014/main" id="{E2823AC5-4CCC-7448-B3BF-620185150195}"/>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39" name="Line 15">
                <a:extLst>
                  <a:ext uri="{FF2B5EF4-FFF2-40B4-BE49-F238E27FC236}">
                    <a16:creationId xmlns:a16="http://schemas.microsoft.com/office/drawing/2014/main" id="{D2935B34-AEDE-7942-B13F-A13C95079C0D}"/>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40" name="Line 16">
                <a:extLst>
                  <a:ext uri="{FF2B5EF4-FFF2-40B4-BE49-F238E27FC236}">
                    <a16:creationId xmlns:a16="http://schemas.microsoft.com/office/drawing/2014/main" id="{A900019C-6443-3942-8206-3C686BF3FFAA}"/>
                  </a:ext>
                </a:extLst>
              </p:cNvPr>
              <p:cNvSpPr>
                <a:spLocks noChangeShapeType="1"/>
              </p:cNvSpPr>
              <p:nvPr/>
            </p:nvSpPr>
            <p:spPr bwMode="auto">
              <a:xfrm>
                <a:off x="3923" y="4425840"/>
                <a:ext cx="25"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41" name="Line 17">
                <a:extLst>
                  <a:ext uri="{FF2B5EF4-FFF2-40B4-BE49-F238E27FC236}">
                    <a16:creationId xmlns:a16="http://schemas.microsoft.com/office/drawing/2014/main" id="{6A4AC4F1-4CBF-8541-9B62-EDB8798F7A67}"/>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sp>
          <p:nvSpPr>
            <p:cNvPr id="42" name="TextBox 41">
              <a:extLst>
                <a:ext uri="{FF2B5EF4-FFF2-40B4-BE49-F238E27FC236}">
                  <a16:creationId xmlns:a16="http://schemas.microsoft.com/office/drawing/2014/main" id="{70EFEA2D-BF1F-864E-98EB-58C881A225DB}"/>
                </a:ext>
              </a:extLst>
            </p:cNvPr>
            <p:cNvSpPr txBox="1"/>
            <p:nvPr/>
          </p:nvSpPr>
          <p:spPr>
            <a:xfrm>
              <a:off x="2726589" y="3902481"/>
              <a:ext cx="1330038" cy="572464"/>
            </a:xfrm>
            <a:prstGeom prst="rect">
              <a:avLst/>
            </a:prstGeom>
            <a:noFill/>
          </p:spPr>
          <p:txBody>
            <a:bodyPr wrap="square" lIns="179285" tIns="143428" rIns="179285" bIns="143428"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Azure Machine Learning</a:t>
              </a:r>
            </a:p>
          </p:txBody>
        </p:sp>
      </p:grpSp>
      <p:cxnSp>
        <p:nvCxnSpPr>
          <p:cNvPr id="47" name="Straight Arrow Connector 46">
            <a:extLst>
              <a:ext uri="{FF2B5EF4-FFF2-40B4-BE49-F238E27FC236}">
                <a16:creationId xmlns:a16="http://schemas.microsoft.com/office/drawing/2014/main" id="{A0521172-B01E-0845-A905-D64DC8C64407}"/>
              </a:ext>
            </a:extLst>
          </p:cNvPr>
          <p:cNvCxnSpPr>
            <a:cxnSpLocks/>
          </p:cNvCxnSpPr>
          <p:nvPr/>
        </p:nvCxnSpPr>
        <p:spPr>
          <a:xfrm flipH="1">
            <a:off x="3976883" y="3739890"/>
            <a:ext cx="651050" cy="0"/>
          </a:xfrm>
          <a:prstGeom prst="straightConnector1">
            <a:avLst/>
          </a:prstGeom>
          <a:ln w="12700">
            <a:solidFill>
              <a:schemeClr val="tx2"/>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953F240-61DC-1D4A-AD9B-EEE9A6543532}"/>
              </a:ext>
            </a:extLst>
          </p:cNvPr>
          <p:cNvGrpSpPr/>
          <p:nvPr/>
        </p:nvGrpSpPr>
        <p:grpSpPr>
          <a:xfrm>
            <a:off x="4638674" y="3489782"/>
            <a:ext cx="1045137" cy="897682"/>
            <a:chOff x="4731689" y="3559263"/>
            <a:chExt cx="1066094" cy="915682"/>
          </a:xfrm>
        </p:grpSpPr>
        <p:sp>
          <p:nvSpPr>
            <p:cNvPr id="49" name="Freeform 146">
              <a:extLst>
                <a:ext uri="{FF2B5EF4-FFF2-40B4-BE49-F238E27FC236}">
                  <a16:creationId xmlns:a16="http://schemas.microsoft.com/office/drawing/2014/main" id="{F2806466-FA78-6C42-96C7-CC6F9CCEC2AA}"/>
                </a:ext>
              </a:extLst>
            </p:cNvPr>
            <p:cNvSpPr>
              <a:spLocks noChangeAspect="1"/>
            </p:cNvSpPr>
            <p:nvPr/>
          </p:nvSpPr>
          <p:spPr bwMode="auto">
            <a:xfrm>
              <a:off x="4974852" y="3559263"/>
              <a:ext cx="579769" cy="36717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IN" sz="1922" b="1" dirty="0">
                <a:solidFill>
                  <a:srgbClr val="FFFFFF"/>
                </a:solidFill>
                <a:latin typeface="Segoe UI Light"/>
                <a:ea typeface="Segoe UI" pitchFamily="34" charset="0"/>
                <a:cs typeface="Segoe UI" pitchFamily="34" charset="0"/>
              </a:endParaRPr>
            </a:p>
          </p:txBody>
        </p:sp>
        <p:sp>
          <p:nvSpPr>
            <p:cNvPr id="50" name="TextBox 49">
              <a:extLst>
                <a:ext uri="{FF2B5EF4-FFF2-40B4-BE49-F238E27FC236}">
                  <a16:creationId xmlns:a16="http://schemas.microsoft.com/office/drawing/2014/main" id="{EF0AAFF4-735F-0F42-BA7C-0B27454D12B1}"/>
                </a:ext>
              </a:extLst>
            </p:cNvPr>
            <p:cNvSpPr txBox="1"/>
            <p:nvPr/>
          </p:nvSpPr>
          <p:spPr>
            <a:xfrm>
              <a:off x="4731689" y="3902481"/>
              <a:ext cx="1066094" cy="572464"/>
            </a:xfrm>
            <a:prstGeom prst="rect">
              <a:avLst/>
            </a:prstGeom>
            <a:noFill/>
          </p:spPr>
          <p:txBody>
            <a:bodyPr wrap="square" lIns="179285" tIns="143428" rIns="179285" bIns="143428"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Cloud/HW Accel Cloud</a:t>
              </a:r>
            </a:p>
          </p:txBody>
        </p:sp>
      </p:grpSp>
      <p:grpSp>
        <p:nvGrpSpPr>
          <p:cNvPr id="52" name="Group 51">
            <a:extLst>
              <a:ext uri="{FF2B5EF4-FFF2-40B4-BE49-F238E27FC236}">
                <a16:creationId xmlns:a16="http://schemas.microsoft.com/office/drawing/2014/main" id="{230CD08C-8464-704B-9896-D38538166719}"/>
              </a:ext>
            </a:extLst>
          </p:cNvPr>
          <p:cNvGrpSpPr/>
          <p:nvPr/>
        </p:nvGrpSpPr>
        <p:grpSpPr>
          <a:xfrm>
            <a:off x="4067593" y="3198691"/>
            <a:ext cx="560340" cy="370440"/>
            <a:chOff x="5429065" y="4114800"/>
            <a:chExt cx="689178" cy="455613"/>
          </a:xfrm>
        </p:grpSpPr>
        <p:sp>
          <p:nvSpPr>
            <p:cNvPr id="53" name="Freeform 67">
              <a:extLst>
                <a:ext uri="{FF2B5EF4-FFF2-40B4-BE49-F238E27FC236}">
                  <a16:creationId xmlns:a16="http://schemas.microsoft.com/office/drawing/2014/main" id="{BF35E683-8418-4642-B889-16E944A8E0A2}"/>
                </a:ext>
              </a:extLst>
            </p:cNvPr>
            <p:cNvSpPr>
              <a:spLocks/>
            </p:cNvSpPr>
            <p:nvPr/>
          </p:nvSpPr>
          <p:spPr bwMode="auto">
            <a:xfrm>
              <a:off x="5429065" y="4114800"/>
              <a:ext cx="689178" cy="455613"/>
            </a:xfrm>
            <a:custGeom>
              <a:avLst/>
              <a:gdLst>
                <a:gd name="T0" fmla="*/ 524 w 1006"/>
                <a:gd name="T1" fmla="*/ 203 h 643"/>
                <a:gd name="T2" fmla="*/ 627 w 1006"/>
                <a:gd name="T3" fmla="*/ 203 h 643"/>
                <a:gd name="T4" fmla="*/ 627 w 1006"/>
                <a:gd name="T5" fmla="*/ 307 h 643"/>
                <a:gd name="T6" fmla="*/ 678 w 1006"/>
                <a:gd name="T7" fmla="*/ 307 h 643"/>
                <a:gd name="T8" fmla="*/ 750 w 1006"/>
                <a:gd name="T9" fmla="*/ 295 h 643"/>
                <a:gd name="T10" fmla="*/ 784 w 1006"/>
                <a:gd name="T11" fmla="*/ 280 h 643"/>
                <a:gd name="T12" fmla="*/ 760 w 1006"/>
                <a:gd name="T13" fmla="*/ 214 h 643"/>
                <a:gd name="T14" fmla="*/ 785 w 1006"/>
                <a:gd name="T15" fmla="*/ 116 h 643"/>
                <a:gd name="T16" fmla="*/ 796 w 1006"/>
                <a:gd name="T17" fmla="*/ 104 h 643"/>
                <a:gd name="T18" fmla="*/ 809 w 1006"/>
                <a:gd name="T19" fmla="*/ 114 h 643"/>
                <a:gd name="T20" fmla="*/ 873 w 1006"/>
                <a:gd name="T21" fmla="*/ 217 h 643"/>
                <a:gd name="T22" fmla="*/ 992 w 1006"/>
                <a:gd name="T23" fmla="*/ 228 h 643"/>
                <a:gd name="T24" fmla="*/ 1006 w 1006"/>
                <a:gd name="T25" fmla="*/ 236 h 643"/>
                <a:gd name="T26" fmla="*/ 999 w 1006"/>
                <a:gd name="T27" fmla="*/ 250 h 643"/>
                <a:gd name="T28" fmla="*/ 850 w 1006"/>
                <a:gd name="T29" fmla="*/ 320 h 643"/>
                <a:gd name="T30" fmla="*/ 334 w 1006"/>
                <a:gd name="T31" fmla="*/ 643 h 643"/>
                <a:gd name="T32" fmla="*/ 39 w 1006"/>
                <a:gd name="T33" fmla="*/ 492 h 643"/>
                <a:gd name="T34" fmla="*/ 38 w 1006"/>
                <a:gd name="T35" fmla="*/ 490 h 643"/>
                <a:gd name="T36" fmla="*/ 29 w 1006"/>
                <a:gd name="T37" fmla="*/ 472 h 643"/>
                <a:gd name="T38" fmla="*/ 5 w 1006"/>
                <a:gd name="T39" fmla="*/ 322 h 643"/>
                <a:gd name="T40" fmla="*/ 7 w 1006"/>
                <a:gd name="T41" fmla="*/ 307 h 643"/>
                <a:gd name="T42" fmla="*/ 94 w 1006"/>
                <a:gd name="T43" fmla="*/ 307 h 643"/>
                <a:gd name="T44" fmla="*/ 94 w 1006"/>
                <a:gd name="T45" fmla="*/ 203 h 643"/>
                <a:gd name="T46" fmla="*/ 197 w 1006"/>
                <a:gd name="T47" fmla="*/ 203 h 643"/>
                <a:gd name="T48" fmla="*/ 197 w 1006"/>
                <a:gd name="T49" fmla="*/ 102 h 643"/>
                <a:gd name="T50" fmla="*/ 401 w 1006"/>
                <a:gd name="T51" fmla="*/ 102 h 643"/>
                <a:gd name="T52" fmla="*/ 401 w 1006"/>
                <a:gd name="T53" fmla="*/ 0 h 643"/>
                <a:gd name="T54" fmla="*/ 524 w 1006"/>
                <a:gd name="T55" fmla="*/ 0 h 643"/>
                <a:gd name="T56" fmla="*/ 524 w 1006"/>
                <a:gd name="T57" fmla="*/ 20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6" h="643">
                  <a:moveTo>
                    <a:pt x="524" y="203"/>
                  </a:moveTo>
                  <a:cubicBezTo>
                    <a:pt x="627" y="203"/>
                    <a:pt x="627" y="203"/>
                    <a:pt x="627" y="203"/>
                  </a:cubicBezTo>
                  <a:cubicBezTo>
                    <a:pt x="627" y="307"/>
                    <a:pt x="627" y="307"/>
                    <a:pt x="627" y="307"/>
                  </a:cubicBezTo>
                  <a:cubicBezTo>
                    <a:pt x="678" y="307"/>
                    <a:pt x="678" y="307"/>
                    <a:pt x="678" y="307"/>
                  </a:cubicBezTo>
                  <a:cubicBezTo>
                    <a:pt x="702" y="307"/>
                    <a:pt x="727" y="303"/>
                    <a:pt x="750" y="295"/>
                  </a:cubicBezTo>
                  <a:cubicBezTo>
                    <a:pt x="761" y="291"/>
                    <a:pt x="773" y="286"/>
                    <a:pt x="784" y="280"/>
                  </a:cubicBezTo>
                  <a:cubicBezTo>
                    <a:pt x="770" y="261"/>
                    <a:pt x="762" y="237"/>
                    <a:pt x="760" y="214"/>
                  </a:cubicBezTo>
                  <a:cubicBezTo>
                    <a:pt x="757" y="182"/>
                    <a:pt x="764" y="141"/>
                    <a:pt x="785" y="116"/>
                  </a:cubicBezTo>
                  <a:cubicBezTo>
                    <a:pt x="796" y="104"/>
                    <a:pt x="796" y="104"/>
                    <a:pt x="796" y="104"/>
                  </a:cubicBezTo>
                  <a:cubicBezTo>
                    <a:pt x="809" y="114"/>
                    <a:pt x="809" y="114"/>
                    <a:pt x="809" y="114"/>
                  </a:cubicBezTo>
                  <a:cubicBezTo>
                    <a:pt x="841" y="140"/>
                    <a:pt x="868" y="176"/>
                    <a:pt x="873" y="217"/>
                  </a:cubicBezTo>
                  <a:cubicBezTo>
                    <a:pt x="912" y="205"/>
                    <a:pt x="958" y="208"/>
                    <a:pt x="992" y="228"/>
                  </a:cubicBezTo>
                  <a:cubicBezTo>
                    <a:pt x="1006" y="236"/>
                    <a:pt x="1006" y="236"/>
                    <a:pt x="1006" y="236"/>
                  </a:cubicBezTo>
                  <a:cubicBezTo>
                    <a:pt x="999" y="250"/>
                    <a:pt x="999" y="250"/>
                    <a:pt x="999" y="250"/>
                  </a:cubicBezTo>
                  <a:cubicBezTo>
                    <a:pt x="970" y="306"/>
                    <a:pt x="909" y="324"/>
                    <a:pt x="850" y="320"/>
                  </a:cubicBezTo>
                  <a:cubicBezTo>
                    <a:pt x="761" y="539"/>
                    <a:pt x="568" y="643"/>
                    <a:pt x="334" y="643"/>
                  </a:cubicBezTo>
                  <a:cubicBezTo>
                    <a:pt x="213" y="643"/>
                    <a:pt x="102" y="598"/>
                    <a:pt x="39" y="492"/>
                  </a:cubicBezTo>
                  <a:cubicBezTo>
                    <a:pt x="38" y="490"/>
                    <a:pt x="38" y="490"/>
                    <a:pt x="38" y="490"/>
                  </a:cubicBezTo>
                  <a:cubicBezTo>
                    <a:pt x="29" y="472"/>
                    <a:pt x="29" y="472"/>
                    <a:pt x="29" y="472"/>
                  </a:cubicBezTo>
                  <a:cubicBezTo>
                    <a:pt x="8" y="425"/>
                    <a:pt x="0" y="373"/>
                    <a:pt x="5" y="322"/>
                  </a:cubicBezTo>
                  <a:cubicBezTo>
                    <a:pt x="7" y="307"/>
                    <a:pt x="7" y="307"/>
                    <a:pt x="7" y="307"/>
                  </a:cubicBezTo>
                  <a:cubicBezTo>
                    <a:pt x="94" y="307"/>
                    <a:pt x="94" y="307"/>
                    <a:pt x="94" y="307"/>
                  </a:cubicBezTo>
                  <a:cubicBezTo>
                    <a:pt x="94" y="203"/>
                    <a:pt x="94" y="203"/>
                    <a:pt x="94" y="203"/>
                  </a:cubicBezTo>
                  <a:cubicBezTo>
                    <a:pt x="197" y="203"/>
                    <a:pt x="197" y="203"/>
                    <a:pt x="197" y="203"/>
                  </a:cubicBezTo>
                  <a:cubicBezTo>
                    <a:pt x="197" y="102"/>
                    <a:pt x="197" y="102"/>
                    <a:pt x="197" y="102"/>
                  </a:cubicBezTo>
                  <a:cubicBezTo>
                    <a:pt x="401" y="102"/>
                    <a:pt x="401" y="102"/>
                    <a:pt x="401" y="102"/>
                  </a:cubicBezTo>
                  <a:cubicBezTo>
                    <a:pt x="401" y="0"/>
                    <a:pt x="401" y="0"/>
                    <a:pt x="401" y="0"/>
                  </a:cubicBezTo>
                  <a:cubicBezTo>
                    <a:pt x="524" y="0"/>
                    <a:pt x="524" y="0"/>
                    <a:pt x="524" y="0"/>
                  </a:cubicBezTo>
                  <a:lnTo>
                    <a:pt x="524" y="203"/>
                  </a:lnTo>
                  <a:close/>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54" name="Freeform 72">
              <a:extLst>
                <a:ext uri="{FF2B5EF4-FFF2-40B4-BE49-F238E27FC236}">
                  <a16:creationId xmlns:a16="http://schemas.microsoft.com/office/drawing/2014/main" id="{26506B0F-7405-784C-9BC3-03D5109B93E3}"/>
                </a:ext>
              </a:extLst>
            </p:cNvPr>
            <p:cNvSpPr>
              <a:spLocks noEditPoints="1"/>
            </p:cNvSpPr>
            <p:nvPr/>
          </p:nvSpPr>
          <p:spPr bwMode="auto">
            <a:xfrm>
              <a:off x="5505641"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55" name="Freeform 73">
              <a:extLst>
                <a:ext uri="{FF2B5EF4-FFF2-40B4-BE49-F238E27FC236}">
                  <a16:creationId xmlns:a16="http://schemas.microsoft.com/office/drawing/2014/main" id="{7F594CD1-28C3-6B45-A741-D778C7409A60}"/>
                </a:ext>
              </a:extLst>
            </p:cNvPr>
            <p:cNvSpPr>
              <a:spLocks noEditPoints="1"/>
            </p:cNvSpPr>
            <p:nvPr/>
          </p:nvSpPr>
          <p:spPr bwMode="auto">
            <a:xfrm>
              <a:off x="5576090"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56" name="Freeform 74">
              <a:extLst>
                <a:ext uri="{FF2B5EF4-FFF2-40B4-BE49-F238E27FC236}">
                  <a16:creationId xmlns:a16="http://schemas.microsoft.com/office/drawing/2014/main" id="{9738272D-0559-0149-9766-E22DD4E700F9}"/>
                </a:ext>
              </a:extLst>
            </p:cNvPr>
            <p:cNvSpPr>
              <a:spLocks noEditPoints="1"/>
            </p:cNvSpPr>
            <p:nvPr/>
          </p:nvSpPr>
          <p:spPr bwMode="auto">
            <a:xfrm>
              <a:off x="5576090"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57" name="Freeform 75">
              <a:extLst>
                <a:ext uri="{FF2B5EF4-FFF2-40B4-BE49-F238E27FC236}">
                  <a16:creationId xmlns:a16="http://schemas.microsoft.com/office/drawing/2014/main" id="{DE3F8A64-DF9B-034F-9FD8-13DB60CD3D88}"/>
                </a:ext>
              </a:extLst>
            </p:cNvPr>
            <p:cNvSpPr>
              <a:spLocks noEditPoints="1"/>
            </p:cNvSpPr>
            <p:nvPr/>
          </p:nvSpPr>
          <p:spPr bwMode="auto">
            <a:xfrm>
              <a:off x="564653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58" name="Freeform 76">
              <a:extLst>
                <a:ext uri="{FF2B5EF4-FFF2-40B4-BE49-F238E27FC236}">
                  <a16:creationId xmlns:a16="http://schemas.microsoft.com/office/drawing/2014/main" id="{9F5C273D-D28C-854F-8AAF-DE796168CD3C}"/>
                </a:ext>
              </a:extLst>
            </p:cNvPr>
            <p:cNvSpPr>
              <a:spLocks noEditPoints="1"/>
            </p:cNvSpPr>
            <p:nvPr/>
          </p:nvSpPr>
          <p:spPr bwMode="auto">
            <a:xfrm>
              <a:off x="564653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59" name="Freeform 77">
              <a:extLst>
                <a:ext uri="{FF2B5EF4-FFF2-40B4-BE49-F238E27FC236}">
                  <a16:creationId xmlns:a16="http://schemas.microsoft.com/office/drawing/2014/main" id="{489DCA80-0EB5-C04C-9246-812645555898}"/>
                </a:ext>
              </a:extLst>
            </p:cNvPr>
            <p:cNvSpPr>
              <a:spLocks noEditPoints="1"/>
            </p:cNvSpPr>
            <p:nvPr/>
          </p:nvSpPr>
          <p:spPr bwMode="auto">
            <a:xfrm>
              <a:off x="571698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60" name="Freeform 78">
              <a:extLst>
                <a:ext uri="{FF2B5EF4-FFF2-40B4-BE49-F238E27FC236}">
                  <a16:creationId xmlns:a16="http://schemas.microsoft.com/office/drawing/2014/main" id="{647D5758-C33F-1940-ABF2-008BE4632355}"/>
                </a:ext>
              </a:extLst>
            </p:cNvPr>
            <p:cNvSpPr>
              <a:spLocks noEditPoints="1"/>
            </p:cNvSpPr>
            <p:nvPr/>
          </p:nvSpPr>
          <p:spPr bwMode="auto">
            <a:xfrm>
              <a:off x="571698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61" name="Freeform 79">
              <a:extLst>
                <a:ext uri="{FF2B5EF4-FFF2-40B4-BE49-F238E27FC236}">
                  <a16:creationId xmlns:a16="http://schemas.microsoft.com/office/drawing/2014/main" id="{CC7CEBA4-0359-DF4D-9839-9CF32EB41B6A}"/>
                </a:ext>
              </a:extLst>
            </p:cNvPr>
            <p:cNvSpPr>
              <a:spLocks noEditPoints="1"/>
            </p:cNvSpPr>
            <p:nvPr/>
          </p:nvSpPr>
          <p:spPr bwMode="auto">
            <a:xfrm>
              <a:off x="5716989" y="4125913"/>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62" name="Freeform 80">
              <a:extLst>
                <a:ext uri="{FF2B5EF4-FFF2-40B4-BE49-F238E27FC236}">
                  <a16:creationId xmlns:a16="http://schemas.microsoft.com/office/drawing/2014/main" id="{B2C87901-8A5E-6C46-8955-16C4645BBC09}"/>
                </a:ext>
              </a:extLst>
            </p:cNvPr>
            <p:cNvSpPr>
              <a:spLocks noEditPoints="1"/>
            </p:cNvSpPr>
            <p:nvPr/>
          </p:nvSpPr>
          <p:spPr bwMode="auto">
            <a:xfrm>
              <a:off x="5787438"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63" name="Oval 81">
              <a:extLst>
                <a:ext uri="{FF2B5EF4-FFF2-40B4-BE49-F238E27FC236}">
                  <a16:creationId xmlns:a16="http://schemas.microsoft.com/office/drawing/2014/main" id="{5832E395-2782-5240-935F-E55F33449F69}"/>
                </a:ext>
              </a:extLst>
            </p:cNvPr>
            <p:cNvSpPr>
              <a:spLocks noChangeArrowheads="1"/>
            </p:cNvSpPr>
            <p:nvPr/>
          </p:nvSpPr>
          <p:spPr bwMode="auto">
            <a:xfrm>
              <a:off x="5615909" y="4433888"/>
              <a:ext cx="33693" cy="333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64" name="Freeform 82">
              <a:extLst>
                <a:ext uri="{FF2B5EF4-FFF2-40B4-BE49-F238E27FC236}">
                  <a16:creationId xmlns:a16="http://schemas.microsoft.com/office/drawing/2014/main" id="{5EB9A800-9451-7140-8BB2-40851A699F43}"/>
                </a:ext>
              </a:extLst>
            </p:cNvPr>
            <p:cNvSpPr>
              <a:spLocks/>
            </p:cNvSpPr>
            <p:nvPr/>
          </p:nvSpPr>
          <p:spPr bwMode="auto">
            <a:xfrm>
              <a:off x="5622035" y="4438650"/>
              <a:ext cx="24504" cy="23813"/>
            </a:xfrm>
            <a:custGeom>
              <a:avLst/>
              <a:gdLst>
                <a:gd name="T0" fmla="*/ 18 w 35"/>
                <a:gd name="T1" fmla="*/ 0 h 34"/>
                <a:gd name="T2" fmla="*/ 24 w 35"/>
                <a:gd name="T3" fmla="*/ 1 h 34"/>
                <a:gd name="T4" fmla="*/ 21 w 35"/>
                <a:gd name="T5" fmla="*/ 7 h 34"/>
                <a:gd name="T6" fmla="*/ 28 w 35"/>
                <a:gd name="T7" fmla="*/ 14 h 34"/>
                <a:gd name="T8" fmla="*/ 34 w 35"/>
                <a:gd name="T9" fmla="*/ 10 h 34"/>
                <a:gd name="T10" fmla="*/ 35 w 35"/>
                <a:gd name="T11" fmla="*/ 17 h 34"/>
                <a:gd name="T12" fmla="*/ 18 w 35"/>
                <a:gd name="T13" fmla="*/ 34 h 34"/>
                <a:gd name="T14" fmla="*/ 0 w 35"/>
                <a:gd name="T15" fmla="*/ 17 h 34"/>
                <a:gd name="T16" fmla="*/ 1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8" y="0"/>
                  </a:moveTo>
                  <a:cubicBezTo>
                    <a:pt x="20" y="0"/>
                    <a:pt x="22" y="0"/>
                    <a:pt x="24" y="1"/>
                  </a:cubicBezTo>
                  <a:cubicBezTo>
                    <a:pt x="22" y="2"/>
                    <a:pt x="21" y="4"/>
                    <a:pt x="21" y="7"/>
                  </a:cubicBezTo>
                  <a:cubicBezTo>
                    <a:pt x="21" y="11"/>
                    <a:pt x="24" y="14"/>
                    <a:pt x="28" y="14"/>
                  </a:cubicBezTo>
                  <a:cubicBezTo>
                    <a:pt x="30" y="14"/>
                    <a:pt x="33" y="13"/>
                    <a:pt x="34" y="10"/>
                  </a:cubicBezTo>
                  <a:cubicBezTo>
                    <a:pt x="35" y="12"/>
                    <a:pt x="35" y="15"/>
                    <a:pt x="35" y="17"/>
                  </a:cubicBezTo>
                  <a:cubicBezTo>
                    <a:pt x="35" y="27"/>
                    <a:pt x="28" y="34"/>
                    <a:pt x="18" y="34"/>
                  </a:cubicBezTo>
                  <a:cubicBezTo>
                    <a:pt x="8" y="34"/>
                    <a:pt x="0" y="27"/>
                    <a:pt x="0" y="17"/>
                  </a:cubicBezTo>
                  <a:cubicBezTo>
                    <a:pt x="0" y="7"/>
                    <a:pt x="8" y="0"/>
                    <a:pt x="18" y="0"/>
                  </a:cubicBezTo>
                </a:path>
              </a:pathLst>
            </a:custGeom>
            <a:solidFill>
              <a:schemeClr val="tx2"/>
            </a:solidFill>
            <a:ln>
              <a:no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sp>
          <p:nvSpPr>
            <p:cNvPr id="65" name="Freeform 84">
              <a:extLst>
                <a:ext uri="{FF2B5EF4-FFF2-40B4-BE49-F238E27FC236}">
                  <a16:creationId xmlns:a16="http://schemas.microsoft.com/office/drawing/2014/main" id="{6EAB2BBC-98E1-AE44-84B0-7C0103E7F8C4}"/>
                </a:ext>
              </a:extLst>
            </p:cNvPr>
            <p:cNvSpPr>
              <a:spLocks/>
            </p:cNvSpPr>
            <p:nvPr/>
          </p:nvSpPr>
          <p:spPr bwMode="auto">
            <a:xfrm>
              <a:off x="5487263" y="4479925"/>
              <a:ext cx="189907" cy="77788"/>
            </a:xfrm>
            <a:custGeom>
              <a:avLst/>
              <a:gdLst>
                <a:gd name="T0" fmla="*/ 279 w 279"/>
                <a:gd name="T1" fmla="*/ 110 h 110"/>
                <a:gd name="T2" fmla="*/ 167 w 279"/>
                <a:gd name="T3" fmla="*/ 0 h 110"/>
                <a:gd name="T4" fmla="*/ 85 w 279"/>
                <a:gd name="T5" fmla="*/ 12 h 110"/>
                <a:gd name="T6" fmla="*/ 48 w 279"/>
                <a:gd name="T7" fmla="*/ 13 h 110"/>
                <a:gd name="T8" fmla="*/ 0 w 279"/>
                <a:gd name="T9" fmla="*/ 12 h 110"/>
                <a:gd name="T10" fmla="*/ 251 w 279"/>
                <a:gd name="T11" fmla="*/ 110 h 110"/>
                <a:gd name="T12" fmla="*/ 279 w 279"/>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79" h="110">
                  <a:moveTo>
                    <a:pt x="279" y="110"/>
                  </a:moveTo>
                  <a:cubicBezTo>
                    <a:pt x="218" y="81"/>
                    <a:pt x="185" y="42"/>
                    <a:pt x="167" y="0"/>
                  </a:cubicBezTo>
                  <a:cubicBezTo>
                    <a:pt x="144" y="6"/>
                    <a:pt x="117" y="10"/>
                    <a:pt x="85" y="12"/>
                  </a:cubicBezTo>
                  <a:cubicBezTo>
                    <a:pt x="74" y="13"/>
                    <a:pt x="61" y="13"/>
                    <a:pt x="48" y="13"/>
                  </a:cubicBezTo>
                  <a:cubicBezTo>
                    <a:pt x="33" y="13"/>
                    <a:pt x="17" y="13"/>
                    <a:pt x="0" y="12"/>
                  </a:cubicBezTo>
                  <a:cubicBezTo>
                    <a:pt x="56" y="67"/>
                    <a:pt x="124" y="109"/>
                    <a:pt x="251" y="110"/>
                  </a:cubicBezTo>
                  <a:cubicBezTo>
                    <a:pt x="260" y="110"/>
                    <a:pt x="270" y="110"/>
                    <a:pt x="279"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dirty="0">
                <a:solidFill>
                  <a:srgbClr val="1A1A1A"/>
                </a:solidFill>
                <a:latin typeface="Segoe UI"/>
              </a:endParaRPr>
            </a:p>
          </p:txBody>
        </p:sp>
      </p:grpSp>
      <p:cxnSp>
        <p:nvCxnSpPr>
          <p:cNvPr id="66" name="Straight Arrow Connector 65">
            <a:extLst>
              <a:ext uri="{FF2B5EF4-FFF2-40B4-BE49-F238E27FC236}">
                <a16:creationId xmlns:a16="http://schemas.microsoft.com/office/drawing/2014/main" id="{D8E47E2A-88E1-A74A-9343-B61E5CB299E6}"/>
              </a:ext>
            </a:extLst>
          </p:cNvPr>
          <p:cNvCxnSpPr>
            <a:cxnSpLocks/>
          </p:cNvCxnSpPr>
          <p:nvPr/>
        </p:nvCxnSpPr>
        <p:spPr>
          <a:xfrm flipH="1">
            <a:off x="5683812" y="3739890"/>
            <a:ext cx="651050" cy="0"/>
          </a:xfrm>
          <a:prstGeom prst="straightConnector1">
            <a:avLst/>
          </a:prstGeom>
          <a:ln w="12700">
            <a:solidFill>
              <a:schemeClr val="tx2"/>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78C50C7-9461-BF4C-94A9-EE54B4187069}"/>
              </a:ext>
            </a:extLst>
          </p:cNvPr>
          <p:cNvSpPr txBox="1"/>
          <p:nvPr/>
        </p:nvSpPr>
        <p:spPr>
          <a:xfrm>
            <a:off x="6195785" y="3826254"/>
            <a:ext cx="1045137" cy="425434"/>
          </a:xfrm>
          <a:prstGeom prst="rect">
            <a:avLst/>
          </a:prstGeom>
          <a:noFill/>
        </p:spPr>
        <p:txBody>
          <a:bodyPr wrap="square" lIns="179285" tIns="143428" rIns="179285" bIns="143428"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Heavy Edge</a:t>
            </a:r>
          </a:p>
        </p:txBody>
      </p:sp>
      <p:grpSp>
        <p:nvGrpSpPr>
          <p:cNvPr id="68" name="Group 67">
            <a:extLst>
              <a:ext uri="{FF2B5EF4-FFF2-40B4-BE49-F238E27FC236}">
                <a16:creationId xmlns:a16="http://schemas.microsoft.com/office/drawing/2014/main" id="{354DA085-3CBD-EF4A-8DFD-D5546B1D79D2}"/>
              </a:ext>
            </a:extLst>
          </p:cNvPr>
          <p:cNvGrpSpPr/>
          <p:nvPr/>
        </p:nvGrpSpPr>
        <p:grpSpPr>
          <a:xfrm>
            <a:off x="6488844" y="3427731"/>
            <a:ext cx="459021" cy="410193"/>
            <a:chOff x="1275510" y="6073983"/>
            <a:chExt cx="508602" cy="454499"/>
          </a:xfrm>
        </p:grpSpPr>
        <p:grpSp>
          <p:nvGrpSpPr>
            <p:cNvPr id="69" name="Group 68">
              <a:extLst>
                <a:ext uri="{FF2B5EF4-FFF2-40B4-BE49-F238E27FC236}">
                  <a16:creationId xmlns:a16="http://schemas.microsoft.com/office/drawing/2014/main" id="{72A687D3-D9CE-1F4E-BC62-FD48E673DBA5}"/>
                </a:ext>
              </a:extLst>
            </p:cNvPr>
            <p:cNvGrpSpPr/>
            <p:nvPr/>
          </p:nvGrpSpPr>
          <p:grpSpPr>
            <a:xfrm>
              <a:off x="1275510" y="6224584"/>
              <a:ext cx="508602" cy="151498"/>
              <a:chOff x="551886" y="4945335"/>
              <a:chExt cx="508602" cy="151498"/>
            </a:xfrm>
          </p:grpSpPr>
          <p:sp>
            <p:nvSpPr>
              <p:cNvPr id="78" name="Rectangle 77">
                <a:extLst>
                  <a:ext uri="{FF2B5EF4-FFF2-40B4-BE49-F238E27FC236}">
                    <a16:creationId xmlns:a16="http://schemas.microsoft.com/office/drawing/2014/main" id="{396C4931-164C-BD4D-91C0-48598C88EE7A}"/>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Oval 78">
                <a:extLst>
                  <a:ext uri="{FF2B5EF4-FFF2-40B4-BE49-F238E27FC236}">
                    <a16:creationId xmlns:a16="http://schemas.microsoft.com/office/drawing/2014/main" id="{47084D9A-C750-C742-974F-96A895938FE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0" name="Straight Connector 79">
                <a:extLst>
                  <a:ext uri="{FF2B5EF4-FFF2-40B4-BE49-F238E27FC236}">
                    <a16:creationId xmlns:a16="http://schemas.microsoft.com/office/drawing/2014/main" id="{2F6D7A0A-CBA0-994A-8C47-8C672DD5581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CFA436C8-BBC3-4B4B-BF3A-BC74308E0065}"/>
                </a:ext>
              </a:extLst>
            </p:cNvPr>
            <p:cNvGrpSpPr/>
            <p:nvPr/>
          </p:nvGrpSpPr>
          <p:grpSpPr>
            <a:xfrm>
              <a:off x="1275510" y="6376984"/>
              <a:ext cx="508602" cy="151498"/>
              <a:chOff x="551886" y="4945335"/>
              <a:chExt cx="508602" cy="151498"/>
            </a:xfrm>
          </p:grpSpPr>
          <p:sp>
            <p:nvSpPr>
              <p:cNvPr id="75" name="Rectangle 74">
                <a:extLst>
                  <a:ext uri="{FF2B5EF4-FFF2-40B4-BE49-F238E27FC236}">
                    <a16:creationId xmlns:a16="http://schemas.microsoft.com/office/drawing/2014/main" id="{E6ECB4A0-67F8-1146-8532-C98A6B048CD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Oval 75">
                <a:extLst>
                  <a:ext uri="{FF2B5EF4-FFF2-40B4-BE49-F238E27FC236}">
                    <a16:creationId xmlns:a16="http://schemas.microsoft.com/office/drawing/2014/main" id="{8016D2A2-1594-9846-9F50-46AF25ABD35B}"/>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7" name="Straight Connector 76">
                <a:extLst>
                  <a:ext uri="{FF2B5EF4-FFF2-40B4-BE49-F238E27FC236}">
                    <a16:creationId xmlns:a16="http://schemas.microsoft.com/office/drawing/2014/main" id="{B11B4FEC-0ADF-E84A-841E-2FE12CA5E09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EC51790A-B020-5D42-929F-82E529923625}"/>
                </a:ext>
              </a:extLst>
            </p:cNvPr>
            <p:cNvGrpSpPr/>
            <p:nvPr/>
          </p:nvGrpSpPr>
          <p:grpSpPr>
            <a:xfrm>
              <a:off x="1275510" y="6073983"/>
              <a:ext cx="508602" cy="151498"/>
              <a:chOff x="551886" y="4947134"/>
              <a:chExt cx="508602" cy="151498"/>
            </a:xfrm>
          </p:grpSpPr>
          <p:sp>
            <p:nvSpPr>
              <p:cNvPr id="72" name="Rectangle 71">
                <a:extLst>
                  <a:ext uri="{FF2B5EF4-FFF2-40B4-BE49-F238E27FC236}">
                    <a16:creationId xmlns:a16="http://schemas.microsoft.com/office/drawing/2014/main" id="{221A9ED9-AE72-C648-8DA7-D103C91D828A}"/>
                  </a:ext>
                </a:extLst>
              </p:cNvPr>
              <p:cNvSpPr/>
              <p:nvPr/>
            </p:nvSpPr>
            <p:spPr bwMode="auto">
              <a:xfrm>
                <a:off x="551886" y="4947134"/>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72">
                <a:extLst>
                  <a:ext uri="{FF2B5EF4-FFF2-40B4-BE49-F238E27FC236}">
                    <a16:creationId xmlns:a16="http://schemas.microsoft.com/office/drawing/2014/main" id="{8FA90130-2ABC-F140-8C25-2A720BC82ABB}"/>
                  </a:ext>
                </a:extLst>
              </p:cNvPr>
              <p:cNvSpPr/>
              <p:nvPr/>
            </p:nvSpPr>
            <p:spPr bwMode="auto">
              <a:xfrm flipH="1">
                <a:off x="955040" y="4995439"/>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6ACF440E-0A84-634F-9C7E-3221FB9F3C88}"/>
                  </a:ext>
                </a:extLst>
              </p:cNvPr>
              <p:cNvCxnSpPr/>
              <p:nvPr/>
            </p:nvCxnSpPr>
            <p:spPr>
              <a:xfrm>
                <a:off x="625475" y="5021474"/>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85" name="Straight Arrow Connector 84">
            <a:extLst>
              <a:ext uri="{FF2B5EF4-FFF2-40B4-BE49-F238E27FC236}">
                <a16:creationId xmlns:a16="http://schemas.microsoft.com/office/drawing/2014/main" id="{849700FD-DCF3-EF43-A8EF-13CF0BB02445}"/>
              </a:ext>
            </a:extLst>
          </p:cNvPr>
          <p:cNvCxnSpPr>
            <a:cxnSpLocks/>
          </p:cNvCxnSpPr>
          <p:nvPr/>
        </p:nvCxnSpPr>
        <p:spPr>
          <a:xfrm flipH="1">
            <a:off x="7148530" y="3739890"/>
            <a:ext cx="809346" cy="0"/>
          </a:xfrm>
          <a:prstGeom prst="straightConnector1">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Right Bracket 85">
            <a:extLst>
              <a:ext uri="{FF2B5EF4-FFF2-40B4-BE49-F238E27FC236}">
                <a16:creationId xmlns:a16="http://schemas.microsoft.com/office/drawing/2014/main" id="{5566538F-B801-6F48-84D8-57EED928CC29}"/>
              </a:ext>
            </a:extLst>
          </p:cNvPr>
          <p:cNvSpPr/>
          <p:nvPr/>
        </p:nvSpPr>
        <p:spPr>
          <a:xfrm flipH="1">
            <a:off x="8058583" y="1464360"/>
            <a:ext cx="881313" cy="3336897"/>
          </a:xfrm>
          <a:prstGeom prst="rightBracket">
            <a:avLst>
              <a:gd name="adj" fmla="val 0"/>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sp>
        <p:nvSpPr>
          <p:cNvPr id="87" name="TextBox 86">
            <a:extLst>
              <a:ext uri="{FF2B5EF4-FFF2-40B4-BE49-F238E27FC236}">
                <a16:creationId xmlns:a16="http://schemas.microsoft.com/office/drawing/2014/main" id="{EBDABD63-FE6D-5848-9D6B-505FFB7FCF08}"/>
              </a:ext>
            </a:extLst>
          </p:cNvPr>
          <p:cNvSpPr txBox="1"/>
          <p:nvPr/>
        </p:nvSpPr>
        <p:spPr>
          <a:xfrm>
            <a:off x="7536017" y="1587773"/>
            <a:ext cx="1045137" cy="588366"/>
          </a:xfrm>
          <a:prstGeom prst="rect">
            <a:avLst/>
          </a:prstGeom>
          <a:solidFill>
            <a:schemeClr val="bg1"/>
          </a:solidFill>
        </p:spPr>
        <p:txBody>
          <a:bodyPr wrap="square" lIns="89642" tIns="89642" rIns="89642" bIns="89642"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No Neutral Hardware Acceleration</a:t>
            </a:r>
          </a:p>
        </p:txBody>
      </p:sp>
      <p:sp>
        <p:nvSpPr>
          <p:cNvPr id="88" name="TextBox 87">
            <a:extLst>
              <a:ext uri="{FF2B5EF4-FFF2-40B4-BE49-F238E27FC236}">
                <a16:creationId xmlns:a16="http://schemas.microsoft.com/office/drawing/2014/main" id="{D810C70A-9BB3-1447-881B-730E6E4D544F}"/>
              </a:ext>
            </a:extLst>
          </p:cNvPr>
          <p:cNvSpPr txBox="1"/>
          <p:nvPr/>
        </p:nvSpPr>
        <p:spPr>
          <a:xfrm>
            <a:off x="7536017" y="4028828"/>
            <a:ext cx="1045137" cy="588366"/>
          </a:xfrm>
          <a:prstGeom prst="rect">
            <a:avLst/>
          </a:prstGeom>
          <a:solidFill>
            <a:schemeClr val="bg1"/>
          </a:solidFill>
        </p:spPr>
        <p:txBody>
          <a:bodyPr wrap="square" lIns="89642" tIns="89642" rIns="89642" bIns="89642"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Neutral Hardware Acceleration</a:t>
            </a:r>
          </a:p>
        </p:txBody>
      </p:sp>
      <p:grpSp>
        <p:nvGrpSpPr>
          <p:cNvPr id="114" name="Group 113">
            <a:extLst>
              <a:ext uri="{FF2B5EF4-FFF2-40B4-BE49-F238E27FC236}">
                <a16:creationId xmlns:a16="http://schemas.microsoft.com/office/drawing/2014/main" id="{877B3951-7A9D-6145-ADB8-0E99F6C2E292}"/>
              </a:ext>
            </a:extLst>
          </p:cNvPr>
          <p:cNvGrpSpPr/>
          <p:nvPr/>
        </p:nvGrpSpPr>
        <p:grpSpPr>
          <a:xfrm>
            <a:off x="9266635" y="997674"/>
            <a:ext cx="285789" cy="1128404"/>
            <a:chOff x="8878039" y="872275"/>
            <a:chExt cx="291520" cy="1151031"/>
          </a:xfrm>
        </p:grpSpPr>
        <p:sp>
          <p:nvSpPr>
            <p:cNvPr id="90" name="car">
              <a:extLst>
                <a:ext uri="{FF2B5EF4-FFF2-40B4-BE49-F238E27FC236}">
                  <a16:creationId xmlns:a16="http://schemas.microsoft.com/office/drawing/2014/main" id="{C5BE3A42-04B8-5C4F-8C37-681E884B11F5}"/>
                </a:ext>
              </a:extLst>
            </p:cNvPr>
            <p:cNvSpPr>
              <a:spLocks noChangeAspect="1" noEditPoints="1"/>
            </p:cNvSpPr>
            <p:nvPr/>
          </p:nvSpPr>
          <p:spPr bwMode="auto">
            <a:xfrm>
              <a:off x="8878039" y="1381108"/>
              <a:ext cx="291520" cy="228741"/>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algn="r" defTabSz="914192">
                <a:defRPr/>
              </a:pPr>
              <a:endParaRPr lang="en-US" sz="1765">
                <a:solidFill>
                  <a:srgbClr val="353535"/>
                </a:solidFill>
                <a:latin typeface="Segoe UI Semilight"/>
              </a:endParaRPr>
            </a:p>
          </p:txBody>
        </p:sp>
        <p:grpSp>
          <p:nvGrpSpPr>
            <p:cNvPr id="91" name="Group 90">
              <a:extLst>
                <a:ext uri="{FF2B5EF4-FFF2-40B4-BE49-F238E27FC236}">
                  <a16:creationId xmlns:a16="http://schemas.microsoft.com/office/drawing/2014/main" id="{8CA46382-F591-0944-A788-0BA7FC5617D4}"/>
                </a:ext>
              </a:extLst>
            </p:cNvPr>
            <p:cNvGrpSpPr/>
            <p:nvPr/>
          </p:nvGrpSpPr>
          <p:grpSpPr>
            <a:xfrm>
              <a:off x="8881301" y="1739487"/>
              <a:ext cx="284996" cy="283819"/>
              <a:chOff x="7643146" y="2995601"/>
              <a:chExt cx="270958" cy="269839"/>
            </a:xfrm>
          </p:grpSpPr>
          <p:sp>
            <p:nvSpPr>
              <p:cNvPr id="93" name="Freeform 78">
                <a:extLst>
                  <a:ext uri="{FF2B5EF4-FFF2-40B4-BE49-F238E27FC236}">
                    <a16:creationId xmlns:a16="http://schemas.microsoft.com/office/drawing/2014/main" id="{75317F3F-86AB-D24E-ABB8-77330D774339}"/>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4" name="Line 79">
                <a:extLst>
                  <a:ext uri="{FF2B5EF4-FFF2-40B4-BE49-F238E27FC236}">
                    <a16:creationId xmlns:a16="http://schemas.microsoft.com/office/drawing/2014/main" id="{D50FFEBA-6762-DB45-887F-87BC124E4F0C}"/>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5" name="Line 80">
                <a:extLst>
                  <a:ext uri="{FF2B5EF4-FFF2-40B4-BE49-F238E27FC236}">
                    <a16:creationId xmlns:a16="http://schemas.microsoft.com/office/drawing/2014/main" id="{F16A4F70-DF90-A643-B779-4E83B502FF65}"/>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6" name="Line 81">
                <a:extLst>
                  <a:ext uri="{FF2B5EF4-FFF2-40B4-BE49-F238E27FC236}">
                    <a16:creationId xmlns:a16="http://schemas.microsoft.com/office/drawing/2014/main" id="{425AC285-5FA5-6842-A363-37550D72AB0A}"/>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7" name="Line 82">
                <a:extLst>
                  <a:ext uri="{FF2B5EF4-FFF2-40B4-BE49-F238E27FC236}">
                    <a16:creationId xmlns:a16="http://schemas.microsoft.com/office/drawing/2014/main" id="{0A7E138C-6D36-8D47-B9EE-7A5A9C098D5B}"/>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8" name="Line 83">
                <a:extLst>
                  <a:ext uri="{FF2B5EF4-FFF2-40B4-BE49-F238E27FC236}">
                    <a16:creationId xmlns:a16="http://schemas.microsoft.com/office/drawing/2014/main" id="{6A2276E0-EC7A-7540-B52E-EA34E5C4B2EA}"/>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99" name="Line 84">
                <a:extLst>
                  <a:ext uri="{FF2B5EF4-FFF2-40B4-BE49-F238E27FC236}">
                    <a16:creationId xmlns:a16="http://schemas.microsoft.com/office/drawing/2014/main" id="{037706B9-A953-F148-9586-61F376B076AC}"/>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0" name="Line 85">
                <a:extLst>
                  <a:ext uri="{FF2B5EF4-FFF2-40B4-BE49-F238E27FC236}">
                    <a16:creationId xmlns:a16="http://schemas.microsoft.com/office/drawing/2014/main" id="{0F4C6361-2C1B-D344-8343-1E9B5D7FF731}"/>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1" name="Line 86">
                <a:extLst>
                  <a:ext uri="{FF2B5EF4-FFF2-40B4-BE49-F238E27FC236}">
                    <a16:creationId xmlns:a16="http://schemas.microsoft.com/office/drawing/2014/main" id="{F8EF044C-846B-5B46-95A1-9CD57C89B9AF}"/>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2" name="Line 87">
                <a:extLst>
                  <a:ext uri="{FF2B5EF4-FFF2-40B4-BE49-F238E27FC236}">
                    <a16:creationId xmlns:a16="http://schemas.microsoft.com/office/drawing/2014/main" id="{3A6A2499-283E-244B-852D-98F8A0404D45}"/>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3" name="Line 88">
                <a:extLst>
                  <a:ext uri="{FF2B5EF4-FFF2-40B4-BE49-F238E27FC236}">
                    <a16:creationId xmlns:a16="http://schemas.microsoft.com/office/drawing/2014/main" id="{E46B29EF-BFE0-BE4F-AAC1-E5004853ACE0}"/>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4" name="Line 89">
                <a:extLst>
                  <a:ext uri="{FF2B5EF4-FFF2-40B4-BE49-F238E27FC236}">
                    <a16:creationId xmlns:a16="http://schemas.microsoft.com/office/drawing/2014/main" id="{377229D4-96D3-1547-BB8F-5B476E687E4D}"/>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5" name="Line 90">
                <a:extLst>
                  <a:ext uri="{FF2B5EF4-FFF2-40B4-BE49-F238E27FC236}">
                    <a16:creationId xmlns:a16="http://schemas.microsoft.com/office/drawing/2014/main" id="{EC029D0E-0E9E-3548-8B58-8ECF5B244A4C}"/>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6" name="Line 91">
                <a:extLst>
                  <a:ext uri="{FF2B5EF4-FFF2-40B4-BE49-F238E27FC236}">
                    <a16:creationId xmlns:a16="http://schemas.microsoft.com/office/drawing/2014/main" id="{1AD68A74-47DD-5A41-8A73-033C6B5BD7AB}"/>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7" name="Line 92">
                <a:extLst>
                  <a:ext uri="{FF2B5EF4-FFF2-40B4-BE49-F238E27FC236}">
                    <a16:creationId xmlns:a16="http://schemas.microsoft.com/office/drawing/2014/main" id="{68F2001F-801F-DA44-8361-3D6AF97A0570}"/>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8" name="Line 93">
                <a:extLst>
                  <a:ext uri="{FF2B5EF4-FFF2-40B4-BE49-F238E27FC236}">
                    <a16:creationId xmlns:a16="http://schemas.microsoft.com/office/drawing/2014/main" id="{DD276C9A-21B1-B843-86F3-2CF5BEE4524F}"/>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09" name="Line 94">
                <a:extLst>
                  <a:ext uri="{FF2B5EF4-FFF2-40B4-BE49-F238E27FC236}">
                    <a16:creationId xmlns:a16="http://schemas.microsoft.com/office/drawing/2014/main" id="{BE23393C-19DF-CF48-A5FD-CBA54D1A3F9C}"/>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10" name="Line 95">
                <a:extLst>
                  <a:ext uri="{FF2B5EF4-FFF2-40B4-BE49-F238E27FC236}">
                    <a16:creationId xmlns:a16="http://schemas.microsoft.com/office/drawing/2014/main" id="{483410EC-7A41-6A48-A224-DCD2ACBF8BDC}"/>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11" name="Line 96">
                <a:extLst>
                  <a:ext uri="{FF2B5EF4-FFF2-40B4-BE49-F238E27FC236}">
                    <a16:creationId xmlns:a16="http://schemas.microsoft.com/office/drawing/2014/main" id="{E0AFEACC-B59E-A943-9DB8-5D45DBB4F75E}"/>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12" name="Line 97">
                <a:extLst>
                  <a:ext uri="{FF2B5EF4-FFF2-40B4-BE49-F238E27FC236}">
                    <a16:creationId xmlns:a16="http://schemas.microsoft.com/office/drawing/2014/main" id="{E7720FB2-BBDF-9C46-972A-FFE6896325EB}"/>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13" name="Line 98">
                <a:extLst>
                  <a:ext uri="{FF2B5EF4-FFF2-40B4-BE49-F238E27FC236}">
                    <a16:creationId xmlns:a16="http://schemas.microsoft.com/office/drawing/2014/main" id="{24D00063-43A7-CF49-BDFF-39EE464937E4}"/>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grpSp>
        <p:sp>
          <p:nvSpPr>
            <p:cNvPr id="92" name="Freeform 5">
              <a:extLst>
                <a:ext uri="{FF2B5EF4-FFF2-40B4-BE49-F238E27FC236}">
                  <a16:creationId xmlns:a16="http://schemas.microsoft.com/office/drawing/2014/main" id="{F455B227-A6F8-9843-A8EB-6351AA356F78}"/>
                </a:ext>
              </a:extLst>
            </p:cNvPr>
            <p:cNvSpPr>
              <a:spLocks noEditPoints="1"/>
            </p:cNvSpPr>
            <p:nvPr/>
          </p:nvSpPr>
          <p:spPr bwMode="auto">
            <a:xfrm>
              <a:off x="8914425" y="872275"/>
              <a:ext cx="218749" cy="36381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42" tIns="44821" rIns="89642" bIns="44821" numCol="1" anchor="t" anchorCtr="0" compatLnSpc="1">
              <a:prstTxWarp prst="textNoShape">
                <a:avLst/>
              </a:prstTxWarp>
            </a:bodyPr>
            <a:lstStyle/>
            <a:p>
              <a:pPr defTabSz="896386"/>
              <a:endParaRPr lang="en-US" sz="1765" kern="0">
                <a:solidFill>
                  <a:sysClr val="windowText" lastClr="000000"/>
                </a:solidFill>
                <a:latin typeface="Segoe UI Semilight"/>
              </a:endParaRPr>
            </a:p>
          </p:txBody>
        </p:sp>
      </p:grpSp>
      <p:grpSp>
        <p:nvGrpSpPr>
          <p:cNvPr id="167" name="Group 166">
            <a:extLst>
              <a:ext uri="{FF2B5EF4-FFF2-40B4-BE49-F238E27FC236}">
                <a16:creationId xmlns:a16="http://schemas.microsoft.com/office/drawing/2014/main" id="{14B0E09D-4B8F-B442-8187-1DD2CBB465AE}"/>
              </a:ext>
            </a:extLst>
          </p:cNvPr>
          <p:cNvGrpSpPr/>
          <p:nvPr/>
        </p:nvGrpSpPr>
        <p:grpSpPr>
          <a:xfrm>
            <a:off x="10285811" y="533374"/>
            <a:ext cx="1395961" cy="1959578"/>
            <a:chOff x="10492062" y="543572"/>
            <a:chExt cx="1423953" cy="1998872"/>
          </a:xfrm>
        </p:grpSpPr>
        <p:sp>
          <p:nvSpPr>
            <p:cNvPr id="141" name="TextBox 140">
              <a:extLst>
                <a:ext uri="{FF2B5EF4-FFF2-40B4-BE49-F238E27FC236}">
                  <a16:creationId xmlns:a16="http://schemas.microsoft.com/office/drawing/2014/main" id="{9785B6A7-8B7E-F742-ADBC-597E16D5C969}"/>
                </a:ext>
              </a:extLst>
            </p:cNvPr>
            <p:cNvSpPr txBox="1"/>
            <p:nvPr/>
          </p:nvSpPr>
          <p:spPr>
            <a:xfrm>
              <a:off x="10492062" y="2219279"/>
              <a:ext cx="1423953" cy="323165"/>
            </a:xfrm>
            <a:prstGeom prst="rect">
              <a:avLst/>
            </a:prstGeom>
            <a:solidFill>
              <a:schemeClr val="bg1"/>
            </a:solidFill>
          </p:spPr>
          <p:txBody>
            <a:bodyPr wrap="square" lIns="89642" tIns="89642" rIns="89642" bIns="89642"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Light Edge | Sensors</a:t>
              </a:r>
            </a:p>
          </p:txBody>
        </p:sp>
        <p:grpSp>
          <p:nvGrpSpPr>
            <p:cNvPr id="142" name="Group 141">
              <a:extLst>
                <a:ext uri="{FF2B5EF4-FFF2-40B4-BE49-F238E27FC236}">
                  <a16:creationId xmlns:a16="http://schemas.microsoft.com/office/drawing/2014/main" id="{8FA65B87-1499-5649-AC73-E4F75CFBB219}"/>
                </a:ext>
              </a:extLst>
            </p:cNvPr>
            <p:cNvGrpSpPr/>
            <p:nvPr/>
          </p:nvGrpSpPr>
          <p:grpSpPr>
            <a:xfrm>
              <a:off x="11094664" y="924949"/>
              <a:ext cx="218749" cy="393253"/>
              <a:chOff x="1280629" y="3804612"/>
              <a:chExt cx="921718" cy="1662738"/>
            </a:xfrm>
          </p:grpSpPr>
          <p:sp>
            <p:nvSpPr>
              <p:cNvPr id="143" name="Freeform 142">
                <a:extLst>
                  <a:ext uri="{FF2B5EF4-FFF2-40B4-BE49-F238E27FC236}">
                    <a16:creationId xmlns:a16="http://schemas.microsoft.com/office/drawing/2014/main" id="{DED9961D-D6B0-5C4F-BA3D-1F8CB19CC57F}"/>
                  </a:ext>
                </a:extLst>
              </p:cNvPr>
              <p:cNvSpPr/>
              <p:nvPr/>
            </p:nvSpPr>
            <p:spPr bwMode="auto">
              <a:xfrm rot="5400000">
                <a:off x="1084489" y="4097592"/>
                <a:ext cx="1313998" cy="728037"/>
              </a:xfrm>
              <a:custGeom>
                <a:avLst/>
                <a:gdLst>
                  <a:gd name="connsiteX0" fmla="*/ 0 w 1313998"/>
                  <a:gd name="connsiteY0" fmla="*/ 364019 h 728037"/>
                  <a:gd name="connsiteX1" fmla="*/ 354928 w 1313998"/>
                  <a:gd name="connsiteY1" fmla="*/ 0 h 728037"/>
                  <a:gd name="connsiteX2" fmla="*/ 959070 w 1313998"/>
                  <a:gd name="connsiteY2" fmla="*/ 0 h 728037"/>
                  <a:gd name="connsiteX3" fmla="*/ 1313998 w 1313998"/>
                  <a:gd name="connsiteY3" fmla="*/ 364019 h 728037"/>
                  <a:gd name="connsiteX4" fmla="*/ 959070 w 1313998"/>
                  <a:gd name="connsiteY4" fmla="*/ 728037 h 728037"/>
                  <a:gd name="connsiteX5" fmla="*/ 354928 w 1313998"/>
                  <a:gd name="connsiteY5" fmla="*/ 728037 h 728037"/>
                  <a:gd name="connsiteX6" fmla="*/ 0 w 1313998"/>
                  <a:gd name="connsiteY6" fmla="*/ 364019 h 72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998" h="728037">
                    <a:moveTo>
                      <a:pt x="0" y="364019"/>
                    </a:moveTo>
                    <a:cubicBezTo>
                      <a:pt x="0" y="162966"/>
                      <a:pt x="158926" y="0"/>
                      <a:pt x="354928" y="0"/>
                    </a:cubicBezTo>
                    <a:lnTo>
                      <a:pt x="959070" y="0"/>
                    </a:lnTo>
                    <a:cubicBezTo>
                      <a:pt x="1155072" y="0"/>
                      <a:pt x="1313998" y="162966"/>
                      <a:pt x="1313998" y="364019"/>
                    </a:cubicBezTo>
                    <a:cubicBezTo>
                      <a:pt x="1313998" y="565071"/>
                      <a:pt x="1155072" y="728037"/>
                      <a:pt x="959070" y="728037"/>
                    </a:cubicBezTo>
                    <a:lnTo>
                      <a:pt x="354928" y="728037"/>
                    </a:lnTo>
                    <a:cubicBezTo>
                      <a:pt x="158926" y="728037"/>
                      <a:pt x="0" y="565071"/>
                      <a:pt x="0" y="364019"/>
                    </a:cubicBezTo>
                    <a:close/>
                  </a:path>
                </a:pathLst>
              </a:custGeom>
              <a:noFill/>
              <a:ln w="12700" cap="rnd">
                <a:solidFill>
                  <a:schemeClr val="tx2"/>
                </a:solidFill>
                <a:miter lim="800000"/>
                <a:headEnd/>
                <a:tailEnd/>
              </a:ln>
              <a:effectLst/>
            </p:spPr>
            <p:txBody>
              <a:bodyPr wrap="square" lIns="89642" tIns="44821" rIns="89642" bIns="44821" numCol="1" spcCol="0" rtlCol="0" fromWordArt="0" anchor="ctr" anchorCtr="0" forceAA="0" compatLnSpc="1"/>
              <a:lstStyle/>
              <a:p>
                <a:pPr defTabSz="896386"/>
                <a:endParaRPr lang="en-US" sz="1765">
                  <a:solidFill>
                    <a:prstClr val="black"/>
                  </a:solidFill>
                  <a:latin typeface="Arial" charset="0"/>
                  <a:ea typeface="Arial" charset="0"/>
                  <a:cs typeface="Arial" charset="0"/>
                </a:endParaRPr>
              </a:p>
            </p:txBody>
          </p:sp>
          <p:sp>
            <p:nvSpPr>
              <p:cNvPr id="144" name="Freeform 143">
                <a:extLst>
                  <a:ext uri="{FF2B5EF4-FFF2-40B4-BE49-F238E27FC236}">
                    <a16:creationId xmlns:a16="http://schemas.microsoft.com/office/drawing/2014/main" id="{B24EF088-4949-714D-9292-036BB8482611}"/>
                  </a:ext>
                </a:extLst>
              </p:cNvPr>
              <p:cNvSpPr/>
              <p:nvPr/>
            </p:nvSpPr>
            <p:spPr bwMode="auto">
              <a:xfrm rot="5400000">
                <a:off x="1358723" y="4370708"/>
                <a:ext cx="765530" cy="921718"/>
              </a:xfrm>
              <a:custGeom>
                <a:avLst/>
                <a:gdLst>
                  <a:gd name="connsiteX0" fmla="*/ 0 w 1313998"/>
                  <a:gd name="connsiteY0" fmla="*/ 364019 h 728037"/>
                  <a:gd name="connsiteX1" fmla="*/ 354928 w 1313998"/>
                  <a:gd name="connsiteY1" fmla="*/ 0 h 728037"/>
                  <a:gd name="connsiteX2" fmla="*/ 959070 w 1313998"/>
                  <a:gd name="connsiteY2" fmla="*/ 0 h 728037"/>
                  <a:gd name="connsiteX3" fmla="*/ 1313998 w 1313998"/>
                  <a:gd name="connsiteY3" fmla="*/ 364019 h 728037"/>
                  <a:gd name="connsiteX4" fmla="*/ 959070 w 1313998"/>
                  <a:gd name="connsiteY4" fmla="*/ 728037 h 728037"/>
                  <a:gd name="connsiteX5" fmla="*/ 354928 w 1313998"/>
                  <a:gd name="connsiteY5" fmla="*/ 728037 h 728037"/>
                  <a:gd name="connsiteX6" fmla="*/ 0 w 1313998"/>
                  <a:gd name="connsiteY6" fmla="*/ 364019 h 728037"/>
                  <a:gd name="connsiteX0" fmla="*/ 0 w 1313998"/>
                  <a:gd name="connsiteY0" fmla="*/ 364019 h 728037"/>
                  <a:gd name="connsiteX1" fmla="*/ 354928 w 1313998"/>
                  <a:gd name="connsiteY1" fmla="*/ 0 h 728037"/>
                  <a:gd name="connsiteX2" fmla="*/ 959070 w 1313998"/>
                  <a:gd name="connsiteY2" fmla="*/ 0 h 728037"/>
                  <a:gd name="connsiteX3" fmla="*/ 1313998 w 1313998"/>
                  <a:gd name="connsiteY3" fmla="*/ 364019 h 728037"/>
                  <a:gd name="connsiteX4" fmla="*/ 959070 w 1313998"/>
                  <a:gd name="connsiteY4" fmla="*/ 728037 h 728037"/>
                  <a:gd name="connsiteX5" fmla="*/ 354928 w 1313998"/>
                  <a:gd name="connsiteY5" fmla="*/ 728037 h 728037"/>
                  <a:gd name="connsiteX6" fmla="*/ 72475 w 1313998"/>
                  <a:gd name="connsiteY6" fmla="*/ 436494 h 728037"/>
                  <a:gd name="connsiteX0" fmla="*/ 0 w 1313998"/>
                  <a:gd name="connsiteY0" fmla="*/ 364019 h 728037"/>
                  <a:gd name="connsiteX1" fmla="*/ 354928 w 1313998"/>
                  <a:gd name="connsiteY1" fmla="*/ 0 h 728037"/>
                  <a:gd name="connsiteX2" fmla="*/ 959070 w 1313998"/>
                  <a:gd name="connsiteY2" fmla="*/ 0 h 728037"/>
                  <a:gd name="connsiteX3" fmla="*/ 1313998 w 1313998"/>
                  <a:gd name="connsiteY3" fmla="*/ 364019 h 728037"/>
                  <a:gd name="connsiteX4" fmla="*/ 959070 w 1313998"/>
                  <a:gd name="connsiteY4" fmla="*/ 728037 h 728037"/>
                  <a:gd name="connsiteX5" fmla="*/ 354928 w 1313998"/>
                  <a:gd name="connsiteY5" fmla="*/ 728037 h 728037"/>
                  <a:gd name="connsiteX0" fmla="*/ 0 w 959070"/>
                  <a:gd name="connsiteY0" fmla="*/ 0 h 728037"/>
                  <a:gd name="connsiteX1" fmla="*/ 604142 w 959070"/>
                  <a:gd name="connsiteY1" fmla="*/ 0 h 728037"/>
                  <a:gd name="connsiteX2" fmla="*/ 959070 w 959070"/>
                  <a:gd name="connsiteY2" fmla="*/ 364019 h 728037"/>
                  <a:gd name="connsiteX3" fmla="*/ 604142 w 959070"/>
                  <a:gd name="connsiteY3" fmla="*/ 728037 h 728037"/>
                  <a:gd name="connsiteX4" fmla="*/ 0 w 959070"/>
                  <a:gd name="connsiteY4" fmla="*/ 728037 h 728037"/>
                  <a:gd name="connsiteX0" fmla="*/ 0 w 959070"/>
                  <a:gd name="connsiteY0" fmla="*/ 0 h 728037"/>
                  <a:gd name="connsiteX1" fmla="*/ 354333 w 959070"/>
                  <a:gd name="connsiteY1" fmla="*/ 2518 h 728037"/>
                  <a:gd name="connsiteX2" fmla="*/ 604142 w 959070"/>
                  <a:gd name="connsiteY2" fmla="*/ 0 h 728037"/>
                  <a:gd name="connsiteX3" fmla="*/ 959070 w 959070"/>
                  <a:gd name="connsiteY3" fmla="*/ 364019 h 728037"/>
                  <a:gd name="connsiteX4" fmla="*/ 604142 w 959070"/>
                  <a:gd name="connsiteY4" fmla="*/ 728037 h 728037"/>
                  <a:gd name="connsiteX5" fmla="*/ 0 w 959070"/>
                  <a:gd name="connsiteY5" fmla="*/ 728037 h 728037"/>
                  <a:gd name="connsiteX0" fmla="*/ 354333 w 959070"/>
                  <a:gd name="connsiteY0" fmla="*/ 2518 h 728037"/>
                  <a:gd name="connsiteX1" fmla="*/ 604142 w 959070"/>
                  <a:gd name="connsiteY1" fmla="*/ 0 h 728037"/>
                  <a:gd name="connsiteX2" fmla="*/ 959070 w 959070"/>
                  <a:gd name="connsiteY2" fmla="*/ 364019 h 728037"/>
                  <a:gd name="connsiteX3" fmla="*/ 604142 w 959070"/>
                  <a:gd name="connsiteY3" fmla="*/ 728037 h 728037"/>
                  <a:gd name="connsiteX4" fmla="*/ 0 w 959070"/>
                  <a:gd name="connsiteY4" fmla="*/ 728037 h 728037"/>
                  <a:gd name="connsiteX0" fmla="*/ 2021 w 606758"/>
                  <a:gd name="connsiteY0" fmla="*/ 2518 h 730553"/>
                  <a:gd name="connsiteX1" fmla="*/ 251830 w 606758"/>
                  <a:gd name="connsiteY1" fmla="*/ 0 h 730553"/>
                  <a:gd name="connsiteX2" fmla="*/ 606758 w 606758"/>
                  <a:gd name="connsiteY2" fmla="*/ 364019 h 730553"/>
                  <a:gd name="connsiteX3" fmla="*/ 251830 w 606758"/>
                  <a:gd name="connsiteY3" fmla="*/ 728037 h 730553"/>
                  <a:gd name="connsiteX4" fmla="*/ 0 w 606758"/>
                  <a:gd name="connsiteY4" fmla="*/ 730553 h 730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58" h="730553">
                    <a:moveTo>
                      <a:pt x="2021" y="2518"/>
                    </a:moveTo>
                    <a:lnTo>
                      <a:pt x="251830" y="0"/>
                    </a:lnTo>
                    <a:cubicBezTo>
                      <a:pt x="447832" y="0"/>
                      <a:pt x="606758" y="162966"/>
                      <a:pt x="606758" y="364019"/>
                    </a:cubicBezTo>
                    <a:cubicBezTo>
                      <a:pt x="606758" y="565071"/>
                      <a:pt x="447832" y="728037"/>
                      <a:pt x="251830" y="728037"/>
                    </a:cubicBezTo>
                    <a:lnTo>
                      <a:pt x="0" y="730553"/>
                    </a:lnTo>
                  </a:path>
                </a:pathLst>
              </a:custGeom>
              <a:noFill/>
              <a:ln w="12700" cap="rnd">
                <a:solidFill>
                  <a:schemeClr val="tx2"/>
                </a:solidFill>
                <a:miter lim="800000"/>
                <a:headEnd/>
                <a:tailEnd/>
              </a:ln>
              <a:effectLst/>
            </p:spPr>
            <p:txBody>
              <a:bodyPr wrap="square" lIns="89642" tIns="44821" rIns="89642" bIns="44821" numCol="1" spcCol="0" rtlCol="0" fromWordArt="0" anchor="ctr" anchorCtr="0" forceAA="0" compatLnSpc="1"/>
              <a:lstStyle/>
              <a:p>
                <a:pPr defTabSz="896386"/>
                <a:endParaRPr lang="en-US" sz="1765">
                  <a:solidFill>
                    <a:prstClr val="black"/>
                  </a:solidFill>
                  <a:latin typeface="Arial" charset="0"/>
                  <a:ea typeface="Arial" charset="0"/>
                  <a:cs typeface="Arial" charset="0"/>
                </a:endParaRPr>
              </a:p>
            </p:txBody>
          </p:sp>
          <p:cxnSp>
            <p:nvCxnSpPr>
              <p:cNvPr id="145" name="Straight Connector 144">
                <a:extLst>
                  <a:ext uri="{FF2B5EF4-FFF2-40B4-BE49-F238E27FC236}">
                    <a16:creationId xmlns:a16="http://schemas.microsoft.com/office/drawing/2014/main" id="{4AF6F124-6856-C347-9166-0371615DD5D2}"/>
                  </a:ext>
                </a:extLst>
              </p:cNvPr>
              <p:cNvCxnSpPr/>
              <p:nvPr/>
            </p:nvCxnSpPr>
            <p:spPr>
              <a:xfrm>
                <a:off x="1376363" y="4464050"/>
                <a:ext cx="73025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EB1EFFAD-BFEA-434F-A08E-4FBB07DD7F2E}"/>
                  </a:ext>
                </a:extLst>
              </p:cNvPr>
              <p:cNvGrpSpPr/>
              <p:nvPr/>
            </p:nvGrpSpPr>
            <p:grpSpPr>
              <a:xfrm>
                <a:off x="1282701" y="4543425"/>
                <a:ext cx="917575" cy="0"/>
                <a:chOff x="1279525" y="4543425"/>
                <a:chExt cx="917575" cy="0"/>
              </a:xfrm>
            </p:grpSpPr>
            <p:cxnSp>
              <p:nvCxnSpPr>
                <p:cNvPr id="156" name="Straight Connector 155">
                  <a:extLst>
                    <a:ext uri="{FF2B5EF4-FFF2-40B4-BE49-F238E27FC236}">
                      <a16:creationId xmlns:a16="http://schemas.microsoft.com/office/drawing/2014/main" id="{D60236E5-047D-944F-A10F-F36AFA122DE6}"/>
                    </a:ext>
                  </a:extLst>
                </p:cNvPr>
                <p:cNvCxnSpPr/>
                <p:nvPr/>
              </p:nvCxnSpPr>
              <p:spPr>
                <a:xfrm>
                  <a:off x="1279525" y="4543425"/>
                  <a:ext cx="9207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EB1CB594-A427-F444-BBE4-6DCE355A1BE6}"/>
                    </a:ext>
                  </a:extLst>
                </p:cNvPr>
                <p:cNvCxnSpPr/>
                <p:nvPr/>
              </p:nvCxnSpPr>
              <p:spPr>
                <a:xfrm>
                  <a:off x="2105025" y="4543425"/>
                  <a:ext cx="9207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E5225655-27E4-854E-B0F9-1169B0ACC3ED}"/>
                  </a:ext>
                </a:extLst>
              </p:cNvPr>
              <p:cNvGrpSpPr/>
              <p:nvPr/>
            </p:nvGrpSpPr>
            <p:grpSpPr>
              <a:xfrm>
                <a:off x="1377951" y="4070350"/>
                <a:ext cx="727075" cy="244475"/>
                <a:chOff x="1371600" y="4070350"/>
                <a:chExt cx="727075" cy="244475"/>
              </a:xfrm>
            </p:grpSpPr>
            <p:cxnSp>
              <p:nvCxnSpPr>
                <p:cNvPr id="150" name="Straight Connector 149">
                  <a:extLst>
                    <a:ext uri="{FF2B5EF4-FFF2-40B4-BE49-F238E27FC236}">
                      <a16:creationId xmlns:a16="http://schemas.microsoft.com/office/drawing/2014/main" id="{0CD91F69-C19D-3142-8A26-45BEA3D27854}"/>
                    </a:ext>
                  </a:extLst>
                </p:cNvPr>
                <p:cNvCxnSpPr/>
                <p:nvPr/>
              </p:nvCxnSpPr>
              <p:spPr>
                <a:xfrm>
                  <a:off x="1879600" y="4314825"/>
                  <a:ext cx="21907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64E75A0-88A6-0345-A58A-98DE87302CA5}"/>
                    </a:ext>
                  </a:extLst>
                </p:cNvPr>
                <p:cNvCxnSpPr/>
                <p:nvPr/>
              </p:nvCxnSpPr>
              <p:spPr>
                <a:xfrm>
                  <a:off x="1879600" y="4191000"/>
                  <a:ext cx="21907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94F6B1E-78BE-8448-90E7-6B8414C3DB7D}"/>
                    </a:ext>
                  </a:extLst>
                </p:cNvPr>
                <p:cNvCxnSpPr/>
                <p:nvPr/>
              </p:nvCxnSpPr>
              <p:spPr>
                <a:xfrm>
                  <a:off x="1876425" y="4070350"/>
                  <a:ext cx="21590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7947CD-B0D6-0C43-AADE-C3429395D7CF}"/>
                    </a:ext>
                  </a:extLst>
                </p:cNvPr>
                <p:cNvCxnSpPr/>
                <p:nvPr/>
              </p:nvCxnSpPr>
              <p:spPr>
                <a:xfrm>
                  <a:off x="1371600" y="4314825"/>
                  <a:ext cx="21907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7500BB6-7773-CA41-AC16-2F733F5CD948}"/>
                    </a:ext>
                  </a:extLst>
                </p:cNvPr>
                <p:cNvCxnSpPr/>
                <p:nvPr/>
              </p:nvCxnSpPr>
              <p:spPr>
                <a:xfrm>
                  <a:off x="1371600" y="4191000"/>
                  <a:ext cx="21907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63E49FF-A2EB-214F-8FEA-3FF570181F49}"/>
                    </a:ext>
                  </a:extLst>
                </p:cNvPr>
                <p:cNvCxnSpPr/>
                <p:nvPr/>
              </p:nvCxnSpPr>
              <p:spPr>
                <a:xfrm>
                  <a:off x="1377950" y="4070350"/>
                  <a:ext cx="21590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8" name="Straight Connector 147">
                <a:extLst>
                  <a:ext uri="{FF2B5EF4-FFF2-40B4-BE49-F238E27FC236}">
                    <a16:creationId xmlns:a16="http://schemas.microsoft.com/office/drawing/2014/main" id="{B0E9BE75-5F3E-F94E-A61E-E4B8CA8F29A5}"/>
                  </a:ext>
                </a:extLst>
              </p:cNvPr>
              <p:cNvCxnSpPr/>
              <p:nvPr/>
            </p:nvCxnSpPr>
            <p:spPr>
              <a:xfrm>
                <a:off x="1741488" y="5214332"/>
                <a:ext cx="1" cy="25301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01EEEC2-4A8D-844F-9204-20ED472F703F}"/>
                  </a:ext>
                </a:extLst>
              </p:cNvPr>
              <p:cNvCxnSpPr/>
              <p:nvPr/>
            </p:nvCxnSpPr>
            <p:spPr>
              <a:xfrm>
                <a:off x="1511301" y="5464175"/>
                <a:ext cx="46037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8" name="Temperature_med">
              <a:extLst>
                <a:ext uri="{FF2B5EF4-FFF2-40B4-BE49-F238E27FC236}">
                  <a16:creationId xmlns:a16="http://schemas.microsoft.com/office/drawing/2014/main" id="{0A28F133-5DAF-414B-84E6-72B60CBDA2A6}"/>
                </a:ext>
              </a:extLst>
            </p:cNvPr>
            <p:cNvSpPr>
              <a:spLocks noChangeAspect="1" noEditPoints="1"/>
            </p:cNvSpPr>
            <p:nvPr/>
          </p:nvSpPr>
          <p:spPr bwMode="auto">
            <a:xfrm>
              <a:off x="11136909" y="1493812"/>
              <a:ext cx="134258" cy="335721"/>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882">
                <a:gradFill>
                  <a:gsLst>
                    <a:gs pos="0">
                      <a:srgbClr val="505050"/>
                    </a:gs>
                    <a:gs pos="100000">
                      <a:srgbClr val="505050"/>
                    </a:gs>
                  </a:gsLst>
                  <a:lin ang="5400000" scaled="1"/>
                </a:gradFill>
                <a:latin typeface="Segoe UI Semilight"/>
              </a:endParaRPr>
            </a:p>
          </p:txBody>
        </p:sp>
        <p:grpSp>
          <p:nvGrpSpPr>
            <p:cNvPr id="162" name="Group 161">
              <a:extLst>
                <a:ext uri="{FF2B5EF4-FFF2-40B4-BE49-F238E27FC236}">
                  <a16:creationId xmlns:a16="http://schemas.microsoft.com/office/drawing/2014/main" id="{6CD9112C-005E-E54A-8459-4366E1168248}"/>
                </a:ext>
              </a:extLst>
            </p:cNvPr>
            <p:cNvGrpSpPr>
              <a:grpSpLocks noChangeAspect="1"/>
            </p:cNvGrpSpPr>
            <p:nvPr/>
          </p:nvGrpSpPr>
          <p:grpSpPr>
            <a:xfrm>
              <a:off x="11025618" y="543572"/>
              <a:ext cx="356841" cy="201168"/>
              <a:chOff x="10619509" y="1619115"/>
              <a:chExt cx="491353" cy="276999"/>
            </a:xfrm>
          </p:grpSpPr>
          <p:sp>
            <p:nvSpPr>
              <p:cNvPr id="160" name="Triangle 159">
                <a:extLst>
                  <a:ext uri="{FF2B5EF4-FFF2-40B4-BE49-F238E27FC236}">
                    <a16:creationId xmlns:a16="http://schemas.microsoft.com/office/drawing/2014/main" id="{4581836B-EA1A-7C43-BF7D-1A99A26FAA48}"/>
                  </a:ext>
                </a:extLst>
              </p:cNvPr>
              <p:cNvSpPr/>
              <p:nvPr/>
            </p:nvSpPr>
            <p:spPr bwMode="auto">
              <a:xfrm rot="16200000">
                <a:off x="10873265" y="1638389"/>
                <a:ext cx="228894" cy="246301"/>
              </a:xfrm>
              <a:prstGeom prst="triangle">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160">
                <a:extLst>
                  <a:ext uri="{FF2B5EF4-FFF2-40B4-BE49-F238E27FC236}">
                    <a16:creationId xmlns:a16="http://schemas.microsoft.com/office/drawing/2014/main" id="{A063AFFA-DEC8-A342-9B04-04F98D6F810E}"/>
                  </a:ext>
                </a:extLst>
              </p:cNvPr>
              <p:cNvSpPr/>
              <p:nvPr/>
            </p:nvSpPr>
            <p:spPr bwMode="auto">
              <a:xfrm>
                <a:off x="10619509" y="1619115"/>
                <a:ext cx="413737" cy="276999"/>
              </a:xfrm>
              <a:prstGeom prst="rect">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5" name="Group 164">
              <a:extLst>
                <a:ext uri="{FF2B5EF4-FFF2-40B4-BE49-F238E27FC236}">
                  <a16:creationId xmlns:a16="http://schemas.microsoft.com/office/drawing/2014/main" id="{B2A52EBE-6A57-5140-9FAD-EAB6B59E5F0B}"/>
                </a:ext>
              </a:extLst>
            </p:cNvPr>
            <p:cNvGrpSpPr/>
            <p:nvPr/>
          </p:nvGrpSpPr>
          <p:grpSpPr>
            <a:xfrm>
              <a:off x="11038938" y="2030050"/>
              <a:ext cx="330200" cy="137994"/>
              <a:chOff x="11766550" y="1064856"/>
              <a:chExt cx="330200" cy="137994"/>
            </a:xfrm>
          </p:grpSpPr>
          <p:sp>
            <p:nvSpPr>
              <p:cNvPr id="163" name="Rounded Rectangle 162">
                <a:extLst>
                  <a:ext uri="{FF2B5EF4-FFF2-40B4-BE49-F238E27FC236}">
                    <a16:creationId xmlns:a16="http://schemas.microsoft.com/office/drawing/2014/main" id="{8AF5E54E-4C8C-4642-843C-3C6271B885B3}"/>
                  </a:ext>
                </a:extLst>
              </p:cNvPr>
              <p:cNvSpPr/>
              <p:nvPr/>
            </p:nvSpPr>
            <p:spPr bwMode="auto">
              <a:xfrm>
                <a:off x="11766550" y="1064856"/>
                <a:ext cx="330200" cy="137994"/>
              </a:xfrm>
              <a:prstGeom prst="roundRect">
                <a:avLst>
                  <a:gd name="adj" fmla="val 50000"/>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4" name="Oval 163">
                <a:extLst>
                  <a:ext uri="{FF2B5EF4-FFF2-40B4-BE49-F238E27FC236}">
                    <a16:creationId xmlns:a16="http://schemas.microsoft.com/office/drawing/2014/main" id="{ADFDB496-47CB-414D-8F41-A5BE60CC5EDA}"/>
                  </a:ext>
                </a:extLst>
              </p:cNvPr>
              <p:cNvSpPr>
                <a:spLocks noChangeAspect="1"/>
              </p:cNvSpPr>
              <p:nvPr/>
            </p:nvSpPr>
            <p:spPr bwMode="auto">
              <a:xfrm>
                <a:off x="11985245" y="1088133"/>
                <a:ext cx="91440" cy="91440"/>
              </a:xfrm>
              <a:prstGeom prst="ellipse">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5" name="TextBox 114">
            <a:extLst>
              <a:ext uri="{FF2B5EF4-FFF2-40B4-BE49-F238E27FC236}">
                <a16:creationId xmlns:a16="http://schemas.microsoft.com/office/drawing/2014/main" id="{B6267E74-39B2-D846-9B38-6B2DBDDA4B3B}"/>
              </a:ext>
            </a:extLst>
          </p:cNvPr>
          <p:cNvSpPr txBox="1"/>
          <p:nvPr/>
        </p:nvSpPr>
        <p:spPr>
          <a:xfrm>
            <a:off x="8711550" y="2176140"/>
            <a:ext cx="1395961" cy="316812"/>
          </a:xfrm>
          <a:prstGeom prst="rect">
            <a:avLst/>
          </a:prstGeom>
          <a:solidFill>
            <a:schemeClr val="bg1"/>
          </a:solidFill>
        </p:spPr>
        <p:txBody>
          <a:bodyPr wrap="square" lIns="89642" tIns="89642" rIns="89642" bIns="89642"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Light Edge | Devices</a:t>
            </a:r>
          </a:p>
        </p:txBody>
      </p:sp>
      <p:cxnSp>
        <p:nvCxnSpPr>
          <p:cNvPr id="166" name="Straight Arrow Connector 165">
            <a:extLst>
              <a:ext uri="{FF2B5EF4-FFF2-40B4-BE49-F238E27FC236}">
                <a16:creationId xmlns:a16="http://schemas.microsoft.com/office/drawing/2014/main" id="{CBCD52CE-F487-6447-8F0D-030AC0BD9D6C}"/>
              </a:ext>
            </a:extLst>
          </p:cNvPr>
          <p:cNvCxnSpPr>
            <a:cxnSpLocks/>
          </p:cNvCxnSpPr>
          <p:nvPr/>
        </p:nvCxnSpPr>
        <p:spPr>
          <a:xfrm flipH="1">
            <a:off x="9848106" y="1470215"/>
            <a:ext cx="809346" cy="0"/>
          </a:xfrm>
          <a:prstGeom prst="straightConnector1">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FF8B0531-1A70-0A42-8EAD-57E151E1B9DD}"/>
              </a:ext>
            </a:extLst>
          </p:cNvPr>
          <p:cNvGrpSpPr/>
          <p:nvPr/>
        </p:nvGrpSpPr>
        <p:grpSpPr>
          <a:xfrm>
            <a:off x="9237766" y="4117698"/>
            <a:ext cx="285789" cy="1128404"/>
            <a:chOff x="8878039" y="872275"/>
            <a:chExt cx="291520" cy="1151031"/>
          </a:xfrm>
        </p:grpSpPr>
        <p:sp>
          <p:nvSpPr>
            <p:cNvPr id="169" name="car">
              <a:extLst>
                <a:ext uri="{FF2B5EF4-FFF2-40B4-BE49-F238E27FC236}">
                  <a16:creationId xmlns:a16="http://schemas.microsoft.com/office/drawing/2014/main" id="{CCFEB41E-98C9-064C-924B-33498A2BD5D8}"/>
                </a:ext>
              </a:extLst>
            </p:cNvPr>
            <p:cNvSpPr>
              <a:spLocks noChangeAspect="1" noEditPoints="1"/>
            </p:cNvSpPr>
            <p:nvPr/>
          </p:nvSpPr>
          <p:spPr bwMode="auto">
            <a:xfrm>
              <a:off x="8878039" y="1381108"/>
              <a:ext cx="291520" cy="228741"/>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algn="r" defTabSz="914192">
                <a:defRPr/>
              </a:pPr>
              <a:endParaRPr lang="en-US" sz="1765">
                <a:solidFill>
                  <a:srgbClr val="353535"/>
                </a:solidFill>
                <a:latin typeface="Segoe UI Semilight"/>
              </a:endParaRPr>
            </a:p>
          </p:txBody>
        </p:sp>
        <p:grpSp>
          <p:nvGrpSpPr>
            <p:cNvPr id="170" name="Group 169">
              <a:extLst>
                <a:ext uri="{FF2B5EF4-FFF2-40B4-BE49-F238E27FC236}">
                  <a16:creationId xmlns:a16="http://schemas.microsoft.com/office/drawing/2014/main" id="{1590D3F0-4005-674E-8D26-C2FD7C9E2D40}"/>
                </a:ext>
              </a:extLst>
            </p:cNvPr>
            <p:cNvGrpSpPr/>
            <p:nvPr/>
          </p:nvGrpSpPr>
          <p:grpSpPr>
            <a:xfrm>
              <a:off x="8881301" y="1739487"/>
              <a:ext cx="284996" cy="283819"/>
              <a:chOff x="7643146" y="2995601"/>
              <a:chExt cx="270958" cy="269839"/>
            </a:xfrm>
          </p:grpSpPr>
          <p:sp>
            <p:nvSpPr>
              <p:cNvPr id="172" name="Freeform 78">
                <a:extLst>
                  <a:ext uri="{FF2B5EF4-FFF2-40B4-BE49-F238E27FC236}">
                    <a16:creationId xmlns:a16="http://schemas.microsoft.com/office/drawing/2014/main" id="{48DE8EB1-AEAA-E642-82F0-E5CA657E17A0}"/>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73" name="Line 79">
                <a:extLst>
                  <a:ext uri="{FF2B5EF4-FFF2-40B4-BE49-F238E27FC236}">
                    <a16:creationId xmlns:a16="http://schemas.microsoft.com/office/drawing/2014/main" id="{B3C3629D-912E-854A-A299-375F923D25D3}"/>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74" name="Line 80">
                <a:extLst>
                  <a:ext uri="{FF2B5EF4-FFF2-40B4-BE49-F238E27FC236}">
                    <a16:creationId xmlns:a16="http://schemas.microsoft.com/office/drawing/2014/main" id="{65F54A1E-1108-CE41-AD0E-2A265757309E}"/>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75" name="Line 81">
                <a:extLst>
                  <a:ext uri="{FF2B5EF4-FFF2-40B4-BE49-F238E27FC236}">
                    <a16:creationId xmlns:a16="http://schemas.microsoft.com/office/drawing/2014/main" id="{36232EB1-86EA-8047-A9DC-676E484D826B}"/>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76" name="Line 82">
                <a:extLst>
                  <a:ext uri="{FF2B5EF4-FFF2-40B4-BE49-F238E27FC236}">
                    <a16:creationId xmlns:a16="http://schemas.microsoft.com/office/drawing/2014/main" id="{9EFF959B-8ADE-C042-9894-D47C36F79883}"/>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77" name="Line 83">
                <a:extLst>
                  <a:ext uri="{FF2B5EF4-FFF2-40B4-BE49-F238E27FC236}">
                    <a16:creationId xmlns:a16="http://schemas.microsoft.com/office/drawing/2014/main" id="{B01F5CF5-6A8B-DE43-ABD5-287F4D28020B}"/>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78" name="Line 84">
                <a:extLst>
                  <a:ext uri="{FF2B5EF4-FFF2-40B4-BE49-F238E27FC236}">
                    <a16:creationId xmlns:a16="http://schemas.microsoft.com/office/drawing/2014/main" id="{ED1498B8-4635-FD4F-A078-50798DB2034C}"/>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79" name="Line 85">
                <a:extLst>
                  <a:ext uri="{FF2B5EF4-FFF2-40B4-BE49-F238E27FC236}">
                    <a16:creationId xmlns:a16="http://schemas.microsoft.com/office/drawing/2014/main" id="{AEE0F078-456B-5344-96A5-57917D8716D0}"/>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0" name="Line 86">
                <a:extLst>
                  <a:ext uri="{FF2B5EF4-FFF2-40B4-BE49-F238E27FC236}">
                    <a16:creationId xmlns:a16="http://schemas.microsoft.com/office/drawing/2014/main" id="{19DD20B8-E914-6646-BE60-225D4398688D}"/>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1" name="Line 87">
                <a:extLst>
                  <a:ext uri="{FF2B5EF4-FFF2-40B4-BE49-F238E27FC236}">
                    <a16:creationId xmlns:a16="http://schemas.microsoft.com/office/drawing/2014/main" id="{107AD330-E3AD-F34A-9BFE-93AADC085EE8}"/>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2" name="Line 88">
                <a:extLst>
                  <a:ext uri="{FF2B5EF4-FFF2-40B4-BE49-F238E27FC236}">
                    <a16:creationId xmlns:a16="http://schemas.microsoft.com/office/drawing/2014/main" id="{4538C30F-FA40-AE4D-82CD-D591A4165952}"/>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3" name="Line 89">
                <a:extLst>
                  <a:ext uri="{FF2B5EF4-FFF2-40B4-BE49-F238E27FC236}">
                    <a16:creationId xmlns:a16="http://schemas.microsoft.com/office/drawing/2014/main" id="{F3FD2B00-8F17-624B-B717-C3529426F35E}"/>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4" name="Line 90">
                <a:extLst>
                  <a:ext uri="{FF2B5EF4-FFF2-40B4-BE49-F238E27FC236}">
                    <a16:creationId xmlns:a16="http://schemas.microsoft.com/office/drawing/2014/main" id="{D5B950D3-7F6F-EA43-8D82-5BF31C0CF028}"/>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5" name="Line 91">
                <a:extLst>
                  <a:ext uri="{FF2B5EF4-FFF2-40B4-BE49-F238E27FC236}">
                    <a16:creationId xmlns:a16="http://schemas.microsoft.com/office/drawing/2014/main" id="{800A7AB3-A7A1-4146-BA7E-7E6605459FA3}"/>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6" name="Line 92">
                <a:extLst>
                  <a:ext uri="{FF2B5EF4-FFF2-40B4-BE49-F238E27FC236}">
                    <a16:creationId xmlns:a16="http://schemas.microsoft.com/office/drawing/2014/main" id="{F559324A-C66A-264C-8AB5-92ED673BE901}"/>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7" name="Line 93">
                <a:extLst>
                  <a:ext uri="{FF2B5EF4-FFF2-40B4-BE49-F238E27FC236}">
                    <a16:creationId xmlns:a16="http://schemas.microsoft.com/office/drawing/2014/main" id="{4F7E3EF2-4AEF-EF4E-BF80-7ACEB248770E}"/>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8" name="Line 94">
                <a:extLst>
                  <a:ext uri="{FF2B5EF4-FFF2-40B4-BE49-F238E27FC236}">
                    <a16:creationId xmlns:a16="http://schemas.microsoft.com/office/drawing/2014/main" id="{1A2C5E5B-1B70-AA48-BE5C-238127BBBD70}"/>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89" name="Line 95">
                <a:extLst>
                  <a:ext uri="{FF2B5EF4-FFF2-40B4-BE49-F238E27FC236}">
                    <a16:creationId xmlns:a16="http://schemas.microsoft.com/office/drawing/2014/main" id="{AF46EAC4-937C-C640-876D-64D27763C8E7}"/>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90" name="Line 96">
                <a:extLst>
                  <a:ext uri="{FF2B5EF4-FFF2-40B4-BE49-F238E27FC236}">
                    <a16:creationId xmlns:a16="http://schemas.microsoft.com/office/drawing/2014/main" id="{2CBEBED8-CEBA-C148-9269-EAA40F023576}"/>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91" name="Line 97">
                <a:extLst>
                  <a:ext uri="{FF2B5EF4-FFF2-40B4-BE49-F238E27FC236}">
                    <a16:creationId xmlns:a16="http://schemas.microsoft.com/office/drawing/2014/main" id="{F23CE969-01C7-344F-BA07-75BD9EECD85D}"/>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sp>
            <p:nvSpPr>
              <p:cNvPr id="192" name="Line 98">
                <a:extLst>
                  <a:ext uri="{FF2B5EF4-FFF2-40B4-BE49-F238E27FC236}">
                    <a16:creationId xmlns:a16="http://schemas.microsoft.com/office/drawing/2014/main" id="{44200A4B-E769-2F49-991F-8C6B5D1912B4}"/>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0997" tIns="35499" rIns="70997" bIns="35499" numCol="1" anchor="t" anchorCtr="0" compatLnSpc="1">
                <a:prstTxWarp prst="textNoShape">
                  <a:avLst/>
                </a:prstTxWarp>
              </a:bodyPr>
              <a:lstStyle/>
              <a:p>
                <a:pPr defTabSz="878559">
                  <a:defRPr/>
                </a:pPr>
                <a:endParaRPr lang="en-US" sz="924" kern="0">
                  <a:solidFill>
                    <a:srgbClr val="505050"/>
                  </a:solidFill>
                  <a:latin typeface="Segoe UI Semilight"/>
                </a:endParaRPr>
              </a:p>
            </p:txBody>
          </p:sp>
        </p:grpSp>
        <p:sp>
          <p:nvSpPr>
            <p:cNvPr id="171" name="Freeform 5">
              <a:extLst>
                <a:ext uri="{FF2B5EF4-FFF2-40B4-BE49-F238E27FC236}">
                  <a16:creationId xmlns:a16="http://schemas.microsoft.com/office/drawing/2014/main" id="{3FAE6DAA-E7EF-DA43-9CD3-F820014B8AFB}"/>
                </a:ext>
              </a:extLst>
            </p:cNvPr>
            <p:cNvSpPr>
              <a:spLocks noEditPoints="1"/>
            </p:cNvSpPr>
            <p:nvPr/>
          </p:nvSpPr>
          <p:spPr bwMode="auto">
            <a:xfrm>
              <a:off x="8914425" y="872275"/>
              <a:ext cx="218749" cy="36381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89642" tIns="44821" rIns="89642" bIns="44821" numCol="1" anchor="t" anchorCtr="0" compatLnSpc="1">
              <a:prstTxWarp prst="textNoShape">
                <a:avLst/>
              </a:prstTxWarp>
            </a:bodyPr>
            <a:lstStyle/>
            <a:p>
              <a:pPr defTabSz="896386"/>
              <a:endParaRPr lang="en-US" sz="1765" kern="0">
                <a:solidFill>
                  <a:sysClr val="windowText" lastClr="000000"/>
                </a:solidFill>
                <a:latin typeface="Segoe UI Semilight"/>
              </a:endParaRPr>
            </a:p>
          </p:txBody>
        </p:sp>
      </p:grpSp>
      <p:sp>
        <p:nvSpPr>
          <p:cNvPr id="194" name="TextBox 193">
            <a:extLst>
              <a:ext uri="{FF2B5EF4-FFF2-40B4-BE49-F238E27FC236}">
                <a16:creationId xmlns:a16="http://schemas.microsoft.com/office/drawing/2014/main" id="{46A30AC1-BF4A-5B4D-8F35-DE9B3D34956C}"/>
              </a:ext>
            </a:extLst>
          </p:cNvPr>
          <p:cNvSpPr txBox="1"/>
          <p:nvPr/>
        </p:nvSpPr>
        <p:spPr>
          <a:xfrm>
            <a:off x="10442502" y="5423894"/>
            <a:ext cx="1395961" cy="316812"/>
          </a:xfrm>
          <a:prstGeom prst="rect">
            <a:avLst/>
          </a:prstGeom>
          <a:solidFill>
            <a:schemeClr val="bg1"/>
          </a:solidFill>
        </p:spPr>
        <p:txBody>
          <a:bodyPr wrap="square" lIns="89642" tIns="89642" rIns="89642" bIns="89642"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Light Edge | Sensors</a:t>
            </a:r>
          </a:p>
        </p:txBody>
      </p:sp>
      <p:grpSp>
        <p:nvGrpSpPr>
          <p:cNvPr id="195" name="Group 194">
            <a:extLst>
              <a:ext uri="{FF2B5EF4-FFF2-40B4-BE49-F238E27FC236}">
                <a16:creationId xmlns:a16="http://schemas.microsoft.com/office/drawing/2014/main" id="{4F68C2EE-4E28-6444-866E-070A46DE1880}"/>
              </a:ext>
            </a:extLst>
          </p:cNvPr>
          <p:cNvGrpSpPr/>
          <p:nvPr/>
        </p:nvGrpSpPr>
        <p:grpSpPr>
          <a:xfrm>
            <a:off x="11033258" y="4027278"/>
            <a:ext cx="214449" cy="385522"/>
            <a:chOff x="1280629" y="3804612"/>
            <a:chExt cx="921718" cy="1662738"/>
          </a:xfrm>
        </p:grpSpPr>
        <p:sp>
          <p:nvSpPr>
            <p:cNvPr id="203" name="Freeform 202">
              <a:extLst>
                <a:ext uri="{FF2B5EF4-FFF2-40B4-BE49-F238E27FC236}">
                  <a16:creationId xmlns:a16="http://schemas.microsoft.com/office/drawing/2014/main" id="{7503AEB3-8BD6-8F4E-918F-C6A44960B09B}"/>
                </a:ext>
              </a:extLst>
            </p:cNvPr>
            <p:cNvSpPr/>
            <p:nvPr/>
          </p:nvSpPr>
          <p:spPr bwMode="auto">
            <a:xfrm rot="5400000">
              <a:off x="1084489" y="4097592"/>
              <a:ext cx="1313998" cy="728037"/>
            </a:xfrm>
            <a:custGeom>
              <a:avLst/>
              <a:gdLst>
                <a:gd name="connsiteX0" fmla="*/ 0 w 1313998"/>
                <a:gd name="connsiteY0" fmla="*/ 364019 h 728037"/>
                <a:gd name="connsiteX1" fmla="*/ 354928 w 1313998"/>
                <a:gd name="connsiteY1" fmla="*/ 0 h 728037"/>
                <a:gd name="connsiteX2" fmla="*/ 959070 w 1313998"/>
                <a:gd name="connsiteY2" fmla="*/ 0 h 728037"/>
                <a:gd name="connsiteX3" fmla="*/ 1313998 w 1313998"/>
                <a:gd name="connsiteY3" fmla="*/ 364019 h 728037"/>
                <a:gd name="connsiteX4" fmla="*/ 959070 w 1313998"/>
                <a:gd name="connsiteY4" fmla="*/ 728037 h 728037"/>
                <a:gd name="connsiteX5" fmla="*/ 354928 w 1313998"/>
                <a:gd name="connsiteY5" fmla="*/ 728037 h 728037"/>
                <a:gd name="connsiteX6" fmla="*/ 0 w 1313998"/>
                <a:gd name="connsiteY6" fmla="*/ 364019 h 72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998" h="728037">
                  <a:moveTo>
                    <a:pt x="0" y="364019"/>
                  </a:moveTo>
                  <a:cubicBezTo>
                    <a:pt x="0" y="162966"/>
                    <a:pt x="158926" y="0"/>
                    <a:pt x="354928" y="0"/>
                  </a:cubicBezTo>
                  <a:lnTo>
                    <a:pt x="959070" y="0"/>
                  </a:lnTo>
                  <a:cubicBezTo>
                    <a:pt x="1155072" y="0"/>
                    <a:pt x="1313998" y="162966"/>
                    <a:pt x="1313998" y="364019"/>
                  </a:cubicBezTo>
                  <a:cubicBezTo>
                    <a:pt x="1313998" y="565071"/>
                    <a:pt x="1155072" y="728037"/>
                    <a:pt x="959070" y="728037"/>
                  </a:cubicBezTo>
                  <a:lnTo>
                    <a:pt x="354928" y="728037"/>
                  </a:lnTo>
                  <a:cubicBezTo>
                    <a:pt x="158926" y="728037"/>
                    <a:pt x="0" y="565071"/>
                    <a:pt x="0" y="364019"/>
                  </a:cubicBezTo>
                  <a:close/>
                </a:path>
              </a:pathLst>
            </a:custGeom>
            <a:noFill/>
            <a:ln w="12700" cap="rnd">
              <a:solidFill>
                <a:schemeClr val="tx2"/>
              </a:solidFill>
              <a:miter lim="800000"/>
              <a:headEnd/>
              <a:tailEnd/>
            </a:ln>
            <a:effectLst/>
          </p:spPr>
          <p:txBody>
            <a:bodyPr wrap="square" lIns="89642" tIns="44821" rIns="89642" bIns="44821" numCol="1" spcCol="0" rtlCol="0" fromWordArt="0" anchor="ctr" anchorCtr="0" forceAA="0" compatLnSpc="1"/>
            <a:lstStyle/>
            <a:p>
              <a:pPr defTabSz="896386"/>
              <a:endParaRPr lang="en-US" sz="1765">
                <a:solidFill>
                  <a:prstClr val="black"/>
                </a:solidFill>
                <a:latin typeface="Arial" charset="0"/>
                <a:ea typeface="Arial" charset="0"/>
                <a:cs typeface="Arial" charset="0"/>
              </a:endParaRPr>
            </a:p>
          </p:txBody>
        </p:sp>
        <p:sp>
          <p:nvSpPr>
            <p:cNvPr id="204" name="Freeform 203">
              <a:extLst>
                <a:ext uri="{FF2B5EF4-FFF2-40B4-BE49-F238E27FC236}">
                  <a16:creationId xmlns:a16="http://schemas.microsoft.com/office/drawing/2014/main" id="{F8D9EB03-CF66-0840-9EC6-E518C9EEEBCB}"/>
                </a:ext>
              </a:extLst>
            </p:cNvPr>
            <p:cNvSpPr/>
            <p:nvPr/>
          </p:nvSpPr>
          <p:spPr bwMode="auto">
            <a:xfrm rot="5400000">
              <a:off x="1358723" y="4370708"/>
              <a:ext cx="765530" cy="921718"/>
            </a:xfrm>
            <a:custGeom>
              <a:avLst/>
              <a:gdLst>
                <a:gd name="connsiteX0" fmla="*/ 0 w 1313998"/>
                <a:gd name="connsiteY0" fmla="*/ 364019 h 728037"/>
                <a:gd name="connsiteX1" fmla="*/ 354928 w 1313998"/>
                <a:gd name="connsiteY1" fmla="*/ 0 h 728037"/>
                <a:gd name="connsiteX2" fmla="*/ 959070 w 1313998"/>
                <a:gd name="connsiteY2" fmla="*/ 0 h 728037"/>
                <a:gd name="connsiteX3" fmla="*/ 1313998 w 1313998"/>
                <a:gd name="connsiteY3" fmla="*/ 364019 h 728037"/>
                <a:gd name="connsiteX4" fmla="*/ 959070 w 1313998"/>
                <a:gd name="connsiteY4" fmla="*/ 728037 h 728037"/>
                <a:gd name="connsiteX5" fmla="*/ 354928 w 1313998"/>
                <a:gd name="connsiteY5" fmla="*/ 728037 h 728037"/>
                <a:gd name="connsiteX6" fmla="*/ 0 w 1313998"/>
                <a:gd name="connsiteY6" fmla="*/ 364019 h 728037"/>
                <a:gd name="connsiteX0" fmla="*/ 0 w 1313998"/>
                <a:gd name="connsiteY0" fmla="*/ 364019 h 728037"/>
                <a:gd name="connsiteX1" fmla="*/ 354928 w 1313998"/>
                <a:gd name="connsiteY1" fmla="*/ 0 h 728037"/>
                <a:gd name="connsiteX2" fmla="*/ 959070 w 1313998"/>
                <a:gd name="connsiteY2" fmla="*/ 0 h 728037"/>
                <a:gd name="connsiteX3" fmla="*/ 1313998 w 1313998"/>
                <a:gd name="connsiteY3" fmla="*/ 364019 h 728037"/>
                <a:gd name="connsiteX4" fmla="*/ 959070 w 1313998"/>
                <a:gd name="connsiteY4" fmla="*/ 728037 h 728037"/>
                <a:gd name="connsiteX5" fmla="*/ 354928 w 1313998"/>
                <a:gd name="connsiteY5" fmla="*/ 728037 h 728037"/>
                <a:gd name="connsiteX6" fmla="*/ 72475 w 1313998"/>
                <a:gd name="connsiteY6" fmla="*/ 436494 h 728037"/>
                <a:gd name="connsiteX0" fmla="*/ 0 w 1313998"/>
                <a:gd name="connsiteY0" fmla="*/ 364019 h 728037"/>
                <a:gd name="connsiteX1" fmla="*/ 354928 w 1313998"/>
                <a:gd name="connsiteY1" fmla="*/ 0 h 728037"/>
                <a:gd name="connsiteX2" fmla="*/ 959070 w 1313998"/>
                <a:gd name="connsiteY2" fmla="*/ 0 h 728037"/>
                <a:gd name="connsiteX3" fmla="*/ 1313998 w 1313998"/>
                <a:gd name="connsiteY3" fmla="*/ 364019 h 728037"/>
                <a:gd name="connsiteX4" fmla="*/ 959070 w 1313998"/>
                <a:gd name="connsiteY4" fmla="*/ 728037 h 728037"/>
                <a:gd name="connsiteX5" fmla="*/ 354928 w 1313998"/>
                <a:gd name="connsiteY5" fmla="*/ 728037 h 728037"/>
                <a:gd name="connsiteX0" fmla="*/ 0 w 959070"/>
                <a:gd name="connsiteY0" fmla="*/ 0 h 728037"/>
                <a:gd name="connsiteX1" fmla="*/ 604142 w 959070"/>
                <a:gd name="connsiteY1" fmla="*/ 0 h 728037"/>
                <a:gd name="connsiteX2" fmla="*/ 959070 w 959070"/>
                <a:gd name="connsiteY2" fmla="*/ 364019 h 728037"/>
                <a:gd name="connsiteX3" fmla="*/ 604142 w 959070"/>
                <a:gd name="connsiteY3" fmla="*/ 728037 h 728037"/>
                <a:gd name="connsiteX4" fmla="*/ 0 w 959070"/>
                <a:gd name="connsiteY4" fmla="*/ 728037 h 728037"/>
                <a:gd name="connsiteX0" fmla="*/ 0 w 959070"/>
                <a:gd name="connsiteY0" fmla="*/ 0 h 728037"/>
                <a:gd name="connsiteX1" fmla="*/ 354333 w 959070"/>
                <a:gd name="connsiteY1" fmla="*/ 2518 h 728037"/>
                <a:gd name="connsiteX2" fmla="*/ 604142 w 959070"/>
                <a:gd name="connsiteY2" fmla="*/ 0 h 728037"/>
                <a:gd name="connsiteX3" fmla="*/ 959070 w 959070"/>
                <a:gd name="connsiteY3" fmla="*/ 364019 h 728037"/>
                <a:gd name="connsiteX4" fmla="*/ 604142 w 959070"/>
                <a:gd name="connsiteY4" fmla="*/ 728037 h 728037"/>
                <a:gd name="connsiteX5" fmla="*/ 0 w 959070"/>
                <a:gd name="connsiteY5" fmla="*/ 728037 h 728037"/>
                <a:gd name="connsiteX0" fmla="*/ 354333 w 959070"/>
                <a:gd name="connsiteY0" fmla="*/ 2518 h 728037"/>
                <a:gd name="connsiteX1" fmla="*/ 604142 w 959070"/>
                <a:gd name="connsiteY1" fmla="*/ 0 h 728037"/>
                <a:gd name="connsiteX2" fmla="*/ 959070 w 959070"/>
                <a:gd name="connsiteY2" fmla="*/ 364019 h 728037"/>
                <a:gd name="connsiteX3" fmla="*/ 604142 w 959070"/>
                <a:gd name="connsiteY3" fmla="*/ 728037 h 728037"/>
                <a:gd name="connsiteX4" fmla="*/ 0 w 959070"/>
                <a:gd name="connsiteY4" fmla="*/ 728037 h 728037"/>
                <a:gd name="connsiteX0" fmla="*/ 2021 w 606758"/>
                <a:gd name="connsiteY0" fmla="*/ 2518 h 730553"/>
                <a:gd name="connsiteX1" fmla="*/ 251830 w 606758"/>
                <a:gd name="connsiteY1" fmla="*/ 0 h 730553"/>
                <a:gd name="connsiteX2" fmla="*/ 606758 w 606758"/>
                <a:gd name="connsiteY2" fmla="*/ 364019 h 730553"/>
                <a:gd name="connsiteX3" fmla="*/ 251830 w 606758"/>
                <a:gd name="connsiteY3" fmla="*/ 728037 h 730553"/>
                <a:gd name="connsiteX4" fmla="*/ 0 w 606758"/>
                <a:gd name="connsiteY4" fmla="*/ 730553 h 730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58" h="730553">
                  <a:moveTo>
                    <a:pt x="2021" y="2518"/>
                  </a:moveTo>
                  <a:lnTo>
                    <a:pt x="251830" y="0"/>
                  </a:lnTo>
                  <a:cubicBezTo>
                    <a:pt x="447832" y="0"/>
                    <a:pt x="606758" y="162966"/>
                    <a:pt x="606758" y="364019"/>
                  </a:cubicBezTo>
                  <a:cubicBezTo>
                    <a:pt x="606758" y="565071"/>
                    <a:pt x="447832" y="728037"/>
                    <a:pt x="251830" y="728037"/>
                  </a:cubicBezTo>
                  <a:lnTo>
                    <a:pt x="0" y="730553"/>
                  </a:lnTo>
                </a:path>
              </a:pathLst>
            </a:custGeom>
            <a:noFill/>
            <a:ln w="12700" cap="rnd">
              <a:solidFill>
                <a:schemeClr val="tx2"/>
              </a:solidFill>
              <a:miter lim="800000"/>
              <a:headEnd/>
              <a:tailEnd/>
            </a:ln>
            <a:effectLst/>
          </p:spPr>
          <p:txBody>
            <a:bodyPr wrap="square" lIns="89642" tIns="44821" rIns="89642" bIns="44821" numCol="1" spcCol="0" rtlCol="0" fromWordArt="0" anchor="ctr" anchorCtr="0" forceAA="0" compatLnSpc="1"/>
            <a:lstStyle/>
            <a:p>
              <a:pPr defTabSz="896386"/>
              <a:endParaRPr lang="en-US" sz="1765">
                <a:solidFill>
                  <a:prstClr val="black"/>
                </a:solidFill>
                <a:latin typeface="Arial" charset="0"/>
                <a:ea typeface="Arial" charset="0"/>
                <a:cs typeface="Arial" charset="0"/>
              </a:endParaRPr>
            </a:p>
          </p:txBody>
        </p:sp>
        <p:cxnSp>
          <p:nvCxnSpPr>
            <p:cNvPr id="205" name="Straight Connector 204">
              <a:extLst>
                <a:ext uri="{FF2B5EF4-FFF2-40B4-BE49-F238E27FC236}">
                  <a16:creationId xmlns:a16="http://schemas.microsoft.com/office/drawing/2014/main" id="{CAB63A96-2077-E74F-A223-AAC08BD96570}"/>
                </a:ext>
              </a:extLst>
            </p:cNvPr>
            <p:cNvCxnSpPr/>
            <p:nvPr/>
          </p:nvCxnSpPr>
          <p:spPr>
            <a:xfrm>
              <a:off x="1376363" y="4464050"/>
              <a:ext cx="73025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id="{1456848C-E394-6547-81FE-8DF5ABB53261}"/>
                </a:ext>
              </a:extLst>
            </p:cNvPr>
            <p:cNvGrpSpPr/>
            <p:nvPr/>
          </p:nvGrpSpPr>
          <p:grpSpPr>
            <a:xfrm>
              <a:off x="1282701" y="4543425"/>
              <a:ext cx="917575" cy="0"/>
              <a:chOff x="1279525" y="4543425"/>
              <a:chExt cx="917575" cy="0"/>
            </a:xfrm>
          </p:grpSpPr>
          <p:cxnSp>
            <p:nvCxnSpPr>
              <p:cNvPr id="216" name="Straight Connector 215">
                <a:extLst>
                  <a:ext uri="{FF2B5EF4-FFF2-40B4-BE49-F238E27FC236}">
                    <a16:creationId xmlns:a16="http://schemas.microsoft.com/office/drawing/2014/main" id="{B845652C-4031-E648-8884-8E1F384C054F}"/>
                  </a:ext>
                </a:extLst>
              </p:cNvPr>
              <p:cNvCxnSpPr/>
              <p:nvPr/>
            </p:nvCxnSpPr>
            <p:spPr>
              <a:xfrm>
                <a:off x="1279525" y="4543425"/>
                <a:ext cx="9207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E0DD8DD-CBE9-9344-8A9A-5BB0E0C7AF41}"/>
                  </a:ext>
                </a:extLst>
              </p:cNvPr>
              <p:cNvCxnSpPr/>
              <p:nvPr/>
            </p:nvCxnSpPr>
            <p:spPr>
              <a:xfrm>
                <a:off x="2105025" y="4543425"/>
                <a:ext cx="9207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48AA34C0-3485-294C-B268-6892C113B5EB}"/>
                </a:ext>
              </a:extLst>
            </p:cNvPr>
            <p:cNvGrpSpPr/>
            <p:nvPr/>
          </p:nvGrpSpPr>
          <p:grpSpPr>
            <a:xfrm>
              <a:off x="1377951" y="4070350"/>
              <a:ext cx="727075" cy="244475"/>
              <a:chOff x="1371600" y="4070350"/>
              <a:chExt cx="727075" cy="244475"/>
            </a:xfrm>
          </p:grpSpPr>
          <p:cxnSp>
            <p:nvCxnSpPr>
              <p:cNvPr id="210" name="Straight Connector 209">
                <a:extLst>
                  <a:ext uri="{FF2B5EF4-FFF2-40B4-BE49-F238E27FC236}">
                    <a16:creationId xmlns:a16="http://schemas.microsoft.com/office/drawing/2014/main" id="{23B6218E-7E7B-D042-AE5C-0061FA7DFD01}"/>
                  </a:ext>
                </a:extLst>
              </p:cNvPr>
              <p:cNvCxnSpPr/>
              <p:nvPr/>
            </p:nvCxnSpPr>
            <p:spPr>
              <a:xfrm>
                <a:off x="1879600" y="4314825"/>
                <a:ext cx="21907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B076CFC-2831-D840-9694-4B0698AF970D}"/>
                  </a:ext>
                </a:extLst>
              </p:cNvPr>
              <p:cNvCxnSpPr/>
              <p:nvPr/>
            </p:nvCxnSpPr>
            <p:spPr>
              <a:xfrm>
                <a:off x="1879600" y="4191000"/>
                <a:ext cx="21907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037276E-B501-6A4B-AB4F-37E2F282B90D}"/>
                  </a:ext>
                </a:extLst>
              </p:cNvPr>
              <p:cNvCxnSpPr/>
              <p:nvPr/>
            </p:nvCxnSpPr>
            <p:spPr>
              <a:xfrm>
                <a:off x="1876425" y="4070350"/>
                <a:ext cx="21590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23BB874-7D28-DC48-B6C7-2BF672F1D7CD}"/>
                  </a:ext>
                </a:extLst>
              </p:cNvPr>
              <p:cNvCxnSpPr/>
              <p:nvPr/>
            </p:nvCxnSpPr>
            <p:spPr>
              <a:xfrm>
                <a:off x="1371600" y="4314825"/>
                <a:ext cx="21907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7668DBA-B8CE-624B-929D-5E4C155094CD}"/>
                  </a:ext>
                </a:extLst>
              </p:cNvPr>
              <p:cNvCxnSpPr/>
              <p:nvPr/>
            </p:nvCxnSpPr>
            <p:spPr>
              <a:xfrm>
                <a:off x="1371600" y="4191000"/>
                <a:ext cx="21907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26EDAD0-F006-FD43-9D6F-9FF21260B1AB}"/>
                  </a:ext>
                </a:extLst>
              </p:cNvPr>
              <p:cNvCxnSpPr/>
              <p:nvPr/>
            </p:nvCxnSpPr>
            <p:spPr>
              <a:xfrm>
                <a:off x="1377950" y="4070350"/>
                <a:ext cx="21590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08" name="Straight Connector 207">
              <a:extLst>
                <a:ext uri="{FF2B5EF4-FFF2-40B4-BE49-F238E27FC236}">
                  <a16:creationId xmlns:a16="http://schemas.microsoft.com/office/drawing/2014/main" id="{3CAE4354-ADC0-C149-A64E-E220BB92B72C}"/>
                </a:ext>
              </a:extLst>
            </p:cNvPr>
            <p:cNvCxnSpPr/>
            <p:nvPr/>
          </p:nvCxnSpPr>
          <p:spPr>
            <a:xfrm>
              <a:off x="1741488" y="5214332"/>
              <a:ext cx="1" cy="25301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C3A4D0A-AB5C-044C-A14D-599D7B11C6D0}"/>
                </a:ext>
              </a:extLst>
            </p:cNvPr>
            <p:cNvCxnSpPr/>
            <p:nvPr/>
          </p:nvCxnSpPr>
          <p:spPr>
            <a:xfrm>
              <a:off x="1511301" y="5464175"/>
              <a:ext cx="46037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96" name="Temperature_med">
            <a:extLst>
              <a:ext uri="{FF2B5EF4-FFF2-40B4-BE49-F238E27FC236}">
                <a16:creationId xmlns:a16="http://schemas.microsoft.com/office/drawing/2014/main" id="{AFD0F5CA-6CF4-5948-8C1A-48B98C439B82}"/>
              </a:ext>
            </a:extLst>
          </p:cNvPr>
          <p:cNvSpPr>
            <a:spLocks noChangeAspect="1" noEditPoints="1"/>
          </p:cNvSpPr>
          <p:nvPr/>
        </p:nvSpPr>
        <p:spPr bwMode="auto">
          <a:xfrm>
            <a:off x="11074672" y="4584958"/>
            <a:ext cx="131619" cy="329121"/>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882">
              <a:gradFill>
                <a:gsLst>
                  <a:gs pos="0">
                    <a:srgbClr val="505050"/>
                  </a:gs>
                  <a:gs pos="100000">
                    <a:srgbClr val="505050"/>
                  </a:gs>
                </a:gsLst>
                <a:lin ang="5400000" scaled="1"/>
              </a:gradFill>
              <a:latin typeface="Segoe UI Semilight"/>
            </a:endParaRPr>
          </a:p>
        </p:txBody>
      </p:sp>
      <p:grpSp>
        <p:nvGrpSpPr>
          <p:cNvPr id="197" name="Group 196">
            <a:extLst>
              <a:ext uri="{FF2B5EF4-FFF2-40B4-BE49-F238E27FC236}">
                <a16:creationId xmlns:a16="http://schemas.microsoft.com/office/drawing/2014/main" id="{8364DC9A-306B-FC42-84DA-7FB077B8A0EE}"/>
              </a:ext>
            </a:extLst>
          </p:cNvPr>
          <p:cNvGrpSpPr>
            <a:grpSpLocks noChangeAspect="1"/>
          </p:cNvGrpSpPr>
          <p:nvPr/>
        </p:nvGrpSpPr>
        <p:grpSpPr>
          <a:xfrm>
            <a:off x="10965570" y="3653398"/>
            <a:ext cx="349826" cy="197213"/>
            <a:chOff x="10619509" y="1619115"/>
            <a:chExt cx="491353" cy="276999"/>
          </a:xfrm>
        </p:grpSpPr>
        <p:sp>
          <p:nvSpPr>
            <p:cNvPr id="201" name="Triangle 200">
              <a:extLst>
                <a:ext uri="{FF2B5EF4-FFF2-40B4-BE49-F238E27FC236}">
                  <a16:creationId xmlns:a16="http://schemas.microsoft.com/office/drawing/2014/main" id="{2AFA7A08-2159-FB4E-8B94-063A05688129}"/>
                </a:ext>
              </a:extLst>
            </p:cNvPr>
            <p:cNvSpPr/>
            <p:nvPr/>
          </p:nvSpPr>
          <p:spPr bwMode="auto">
            <a:xfrm rot="16200000">
              <a:off x="10873265" y="1638389"/>
              <a:ext cx="228894" cy="246301"/>
            </a:xfrm>
            <a:prstGeom prst="triangle">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a:extLst>
                <a:ext uri="{FF2B5EF4-FFF2-40B4-BE49-F238E27FC236}">
                  <a16:creationId xmlns:a16="http://schemas.microsoft.com/office/drawing/2014/main" id="{A34B1CCD-4A2D-744A-A1BB-79B0BFFC16A3}"/>
                </a:ext>
              </a:extLst>
            </p:cNvPr>
            <p:cNvSpPr/>
            <p:nvPr/>
          </p:nvSpPr>
          <p:spPr bwMode="auto">
            <a:xfrm>
              <a:off x="10619509" y="1619115"/>
              <a:ext cx="413737" cy="276999"/>
            </a:xfrm>
            <a:prstGeom prst="rect">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8" name="Group 197">
            <a:extLst>
              <a:ext uri="{FF2B5EF4-FFF2-40B4-BE49-F238E27FC236}">
                <a16:creationId xmlns:a16="http://schemas.microsoft.com/office/drawing/2014/main" id="{DB9980A0-7337-3645-8737-B5000FA50BBC}"/>
              </a:ext>
            </a:extLst>
          </p:cNvPr>
          <p:cNvGrpSpPr/>
          <p:nvPr/>
        </p:nvGrpSpPr>
        <p:grpSpPr>
          <a:xfrm>
            <a:off x="10978627" y="5110654"/>
            <a:ext cx="323709" cy="135281"/>
            <a:chOff x="11766550" y="1064856"/>
            <a:chExt cx="330200" cy="137994"/>
          </a:xfrm>
        </p:grpSpPr>
        <p:sp>
          <p:nvSpPr>
            <p:cNvPr id="199" name="Rounded Rectangle 198">
              <a:extLst>
                <a:ext uri="{FF2B5EF4-FFF2-40B4-BE49-F238E27FC236}">
                  <a16:creationId xmlns:a16="http://schemas.microsoft.com/office/drawing/2014/main" id="{46253BC3-84B3-7B44-B808-55D799588B83}"/>
                </a:ext>
              </a:extLst>
            </p:cNvPr>
            <p:cNvSpPr/>
            <p:nvPr/>
          </p:nvSpPr>
          <p:spPr bwMode="auto">
            <a:xfrm>
              <a:off x="11766550" y="1064856"/>
              <a:ext cx="330200" cy="137994"/>
            </a:xfrm>
            <a:prstGeom prst="roundRect">
              <a:avLst>
                <a:gd name="adj" fmla="val 50000"/>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0" name="Oval 199">
              <a:extLst>
                <a:ext uri="{FF2B5EF4-FFF2-40B4-BE49-F238E27FC236}">
                  <a16:creationId xmlns:a16="http://schemas.microsoft.com/office/drawing/2014/main" id="{AE618A06-C2D6-E04D-98F9-C385EAA4F8C3}"/>
                </a:ext>
              </a:extLst>
            </p:cNvPr>
            <p:cNvSpPr>
              <a:spLocks noChangeAspect="1"/>
            </p:cNvSpPr>
            <p:nvPr/>
          </p:nvSpPr>
          <p:spPr bwMode="auto">
            <a:xfrm>
              <a:off x="11985245" y="1088133"/>
              <a:ext cx="91440" cy="91440"/>
            </a:xfrm>
            <a:prstGeom prst="ellipse">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18" name="TextBox 217">
            <a:extLst>
              <a:ext uri="{FF2B5EF4-FFF2-40B4-BE49-F238E27FC236}">
                <a16:creationId xmlns:a16="http://schemas.microsoft.com/office/drawing/2014/main" id="{D73AFF2A-7912-FF4A-ACEE-F83E2347CEE8}"/>
              </a:ext>
            </a:extLst>
          </p:cNvPr>
          <p:cNvSpPr txBox="1"/>
          <p:nvPr/>
        </p:nvSpPr>
        <p:spPr>
          <a:xfrm>
            <a:off x="8711550" y="5423894"/>
            <a:ext cx="1395961" cy="316812"/>
          </a:xfrm>
          <a:prstGeom prst="rect">
            <a:avLst/>
          </a:prstGeom>
          <a:solidFill>
            <a:schemeClr val="bg1"/>
          </a:solidFill>
        </p:spPr>
        <p:txBody>
          <a:bodyPr wrap="square" lIns="89642" tIns="89642" rIns="89642" bIns="89642" rtlCol="0">
            <a:spAutoFit/>
          </a:bodyPr>
          <a:lstStyle/>
          <a:p>
            <a:pPr algn="ctr">
              <a:lnSpc>
                <a:spcPct val="90000"/>
              </a:lnSpc>
              <a:spcAft>
                <a:spcPts val="588"/>
              </a:spcAft>
            </a:pPr>
            <a:r>
              <a:rPr lang="en-US" sz="980" dirty="0">
                <a:gradFill>
                  <a:gsLst>
                    <a:gs pos="2917">
                      <a:schemeClr val="tx1"/>
                    </a:gs>
                    <a:gs pos="30000">
                      <a:schemeClr val="tx1"/>
                    </a:gs>
                  </a:gsLst>
                  <a:lin ang="5400000" scaled="0"/>
                </a:gradFill>
              </a:rPr>
              <a:t>Light Edge | Devices</a:t>
            </a:r>
          </a:p>
        </p:txBody>
      </p:sp>
      <p:cxnSp>
        <p:nvCxnSpPr>
          <p:cNvPr id="219" name="Straight Arrow Connector 218">
            <a:extLst>
              <a:ext uri="{FF2B5EF4-FFF2-40B4-BE49-F238E27FC236}">
                <a16:creationId xmlns:a16="http://schemas.microsoft.com/office/drawing/2014/main" id="{955A008C-F92D-2D41-A4BC-A47670EC4670}"/>
              </a:ext>
            </a:extLst>
          </p:cNvPr>
          <p:cNvCxnSpPr>
            <a:cxnSpLocks/>
          </p:cNvCxnSpPr>
          <p:nvPr/>
        </p:nvCxnSpPr>
        <p:spPr>
          <a:xfrm flipH="1">
            <a:off x="9881138" y="4772186"/>
            <a:ext cx="809346" cy="0"/>
          </a:xfrm>
          <a:prstGeom prst="straightConnector1">
            <a:avLst/>
          </a:prstGeom>
          <a:ln w="127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20" name="Rectangle 219">
            <a:extLst>
              <a:ext uri="{FF2B5EF4-FFF2-40B4-BE49-F238E27FC236}">
                <a16:creationId xmlns:a16="http://schemas.microsoft.com/office/drawing/2014/main" id="{E6178B91-B82A-3047-80E2-96C0E6A84259}"/>
              </a:ext>
            </a:extLst>
          </p:cNvPr>
          <p:cNvSpPr/>
          <p:nvPr/>
        </p:nvSpPr>
        <p:spPr bwMode="auto">
          <a:xfrm>
            <a:off x="9039366" y="3883301"/>
            <a:ext cx="740327" cy="1502980"/>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a:extLst>
              <a:ext uri="{FF2B5EF4-FFF2-40B4-BE49-F238E27FC236}">
                <a16:creationId xmlns:a16="http://schemas.microsoft.com/office/drawing/2014/main" id="{301CE737-0A0C-DE45-818A-54FD24818B11}"/>
              </a:ext>
            </a:extLst>
          </p:cNvPr>
          <p:cNvSpPr/>
          <p:nvPr/>
        </p:nvSpPr>
        <p:spPr bwMode="auto">
          <a:xfrm>
            <a:off x="10780382" y="3458128"/>
            <a:ext cx="740327" cy="1928154"/>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00008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left)">
                                      <p:cBhvr>
                                        <p:cTn id="19" dur="500"/>
                                        <p:tgtEl>
                                          <p:spTgt spid="4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left)">
                                      <p:cBhvr>
                                        <p:cTn id="31" dur="500"/>
                                        <p:tgtEl>
                                          <p:spTgt spid="6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par>
                                <p:cTn id="36" presetID="10" presetClass="entr" presetSubtype="0"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500"/>
                                        <p:tgtEl>
                                          <p:spTgt spid="68"/>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wipe(left)">
                                      <p:cBhvr>
                                        <p:cTn id="42" dur="500"/>
                                        <p:tgtEl>
                                          <p:spTgt spid="8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wipe(left)">
                                      <p:cBhvr>
                                        <p:cTn id="46" dur="500"/>
                                        <p:tgtEl>
                                          <p:spTgt spid="86"/>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fade">
                                      <p:cBhvr>
                                        <p:cTn id="50" dur="500"/>
                                        <p:tgtEl>
                                          <p:spTgt spid="8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fade">
                                      <p:cBhvr>
                                        <p:cTn id="53" dur="500"/>
                                        <p:tgtEl>
                                          <p:spTgt spid="88"/>
                                        </p:tgtEl>
                                      </p:cBhvr>
                                    </p:animEffect>
                                  </p:childTnLst>
                                </p:cTn>
                              </p:par>
                            </p:childTnLst>
                          </p:cTn>
                        </p:par>
                        <p:par>
                          <p:cTn id="54" fill="hold">
                            <p:stCondLst>
                              <p:cond delay="5500"/>
                            </p:stCondLst>
                            <p:childTnLst>
                              <p:par>
                                <p:cTn id="55" presetID="10" presetClass="entr" presetSubtype="0" fill="hold" nodeType="afterEffect">
                                  <p:stCondLst>
                                    <p:cond delay="0"/>
                                  </p:stCondLst>
                                  <p:childTnLst>
                                    <p:set>
                                      <p:cBhvr>
                                        <p:cTn id="56" dur="1" fill="hold">
                                          <p:stCondLst>
                                            <p:cond delay="0"/>
                                          </p:stCondLst>
                                        </p:cTn>
                                        <p:tgtEl>
                                          <p:spTgt spid="114"/>
                                        </p:tgtEl>
                                        <p:attrNameLst>
                                          <p:attrName>style.visibility</p:attrName>
                                        </p:attrNameLst>
                                      </p:cBhvr>
                                      <p:to>
                                        <p:strVal val="visible"/>
                                      </p:to>
                                    </p:set>
                                    <p:animEffect transition="in" filter="fade">
                                      <p:cBhvr>
                                        <p:cTn id="57" dur="500"/>
                                        <p:tgtEl>
                                          <p:spTgt spid="1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5"/>
                                        </p:tgtEl>
                                        <p:attrNameLst>
                                          <p:attrName>style.visibility</p:attrName>
                                        </p:attrNameLst>
                                      </p:cBhvr>
                                      <p:to>
                                        <p:strVal val="visible"/>
                                      </p:to>
                                    </p:set>
                                    <p:animEffect transition="in" filter="fade">
                                      <p:cBhvr>
                                        <p:cTn id="60" dur="500"/>
                                        <p:tgtEl>
                                          <p:spTgt spid="115"/>
                                        </p:tgtEl>
                                      </p:cBhvr>
                                    </p:animEffect>
                                  </p:childTnLst>
                                </p:cTn>
                              </p:par>
                              <p:par>
                                <p:cTn id="61" presetID="10" presetClass="entr" presetSubtype="0" fill="hold" nodeType="withEffect">
                                  <p:stCondLst>
                                    <p:cond delay="0"/>
                                  </p:stCondLst>
                                  <p:childTnLst>
                                    <p:set>
                                      <p:cBhvr>
                                        <p:cTn id="62" dur="1" fill="hold">
                                          <p:stCondLst>
                                            <p:cond delay="0"/>
                                          </p:stCondLst>
                                        </p:cTn>
                                        <p:tgtEl>
                                          <p:spTgt spid="168"/>
                                        </p:tgtEl>
                                        <p:attrNameLst>
                                          <p:attrName>style.visibility</p:attrName>
                                        </p:attrNameLst>
                                      </p:cBhvr>
                                      <p:to>
                                        <p:strVal val="visible"/>
                                      </p:to>
                                    </p:set>
                                    <p:animEffect transition="in" filter="fade">
                                      <p:cBhvr>
                                        <p:cTn id="63" dur="500"/>
                                        <p:tgtEl>
                                          <p:spTgt spid="16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8"/>
                                        </p:tgtEl>
                                        <p:attrNameLst>
                                          <p:attrName>style.visibility</p:attrName>
                                        </p:attrNameLst>
                                      </p:cBhvr>
                                      <p:to>
                                        <p:strVal val="visible"/>
                                      </p:to>
                                    </p:set>
                                    <p:animEffect transition="in" filter="fade">
                                      <p:cBhvr>
                                        <p:cTn id="66" dur="500"/>
                                        <p:tgtEl>
                                          <p:spTgt spid="2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0"/>
                                        </p:tgtEl>
                                        <p:attrNameLst>
                                          <p:attrName>style.visibility</p:attrName>
                                        </p:attrNameLst>
                                      </p:cBhvr>
                                      <p:to>
                                        <p:strVal val="visible"/>
                                      </p:to>
                                    </p:set>
                                    <p:animEffect transition="in" filter="fade">
                                      <p:cBhvr>
                                        <p:cTn id="69" dur="500"/>
                                        <p:tgtEl>
                                          <p:spTgt spid="220"/>
                                        </p:tgtEl>
                                      </p:cBhvr>
                                    </p:animEffect>
                                  </p:childTnLst>
                                </p:cTn>
                              </p:par>
                            </p:childTnLst>
                          </p:cTn>
                        </p:par>
                        <p:par>
                          <p:cTn id="70" fill="hold">
                            <p:stCondLst>
                              <p:cond delay="6000"/>
                            </p:stCondLst>
                            <p:childTnLst>
                              <p:par>
                                <p:cTn id="71" presetID="22" presetClass="entr" presetSubtype="8" fill="hold" nodeType="afterEffect">
                                  <p:stCondLst>
                                    <p:cond delay="0"/>
                                  </p:stCondLst>
                                  <p:childTnLst>
                                    <p:set>
                                      <p:cBhvr>
                                        <p:cTn id="72" dur="1" fill="hold">
                                          <p:stCondLst>
                                            <p:cond delay="0"/>
                                          </p:stCondLst>
                                        </p:cTn>
                                        <p:tgtEl>
                                          <p:spTgt spid="166"/>
                                        </p:tgtEl>
                                        <p:attrNameLst>
                                          <p:attrName>style.visibility</p:attrName>
                                        </p:attrNameLst>
                                      </p:cBhvr>
                                      <p:to>
                                        <p:strVal val="visible"/>
                                      </p:to>
                                    </p:set>
                                    <p:animEffect transition="in" filter="wipe(left)">
                                      <p:cBhvr>
                                        <p:cTn id="73" dur="500"/>
                                        <p:tgtEl>
                                          <p:spTgt spid="166"/>
                                        </p:tgtEl>
                                      </p:cBhvr>
                                    </p:animEffect>
                                  </p:childTnLst>
                                </p:cTn>
                              </p:par>
                              <p:par>
                                <p:cTn id="74" presetID="22" presetClass="entr" presetSubtype="8" fill="hold" nodeType="withEffect">
                                  <p:stCondLst>
                                    <p:cond delay="0"/>
                                  </p:stCondLst>
                                  <p:childTnLst>
                                    <p:set>
                                      <p:cBhvr>
                                        <p:cTn id="75" dur="1" fill="hold">
                                          <p:stCondLst>
                                            <p:cond delay="0"/>
                                          </p:stCondLst>
                                        </p:cTn>
                                        <p:tgtEl>
                                          <p:spTgt spid="219"/>
                                        </p:tgtEl>
                                        <p:attrNameLst>
                                          <p:attrName>style.visibility</p:attrName>
                                        </p:attrNameLst>
                                      </p:cBhvr>
                                      <p:to>
                                        <p:strVal val="visible"/>
                                      </p:to>
                                    </p:set>
                                    <p:animEffect transition="in" filter="wipe(left)">
                                      <p:cBhvr>
                                        <p:cTn id="76" dur="500"/>
                                        <p:tgtEl>
                                          <p:spTgt spid="219"/>
                                        </p:tgtEl>
                                      </p:cBhvr>
                                    </p:animEffect>
                                  </p:childTnLst>
                                </p:cTn>
                              </p:par>
                            </p:childTnLst>
                          </p:cTn>
                        </p:par>
                        <p:par>
                          <p:cTn id="77" fill="hold">
                            <p:stCondLst>
                              <p:cond delay="6500"/>
                            </p:stCondLst>
                            <p:childTnLst>
                              <p:par>
                                <p:cTn id="78" presetID="10" presetClass="entr" presetSubtype="0" fill="hold" nodeType="afterEffect">
                                  <p:stCondLst>
                                    <p:cond delay="0"/>
                                  </p:stCondLst>
                                  <p:childTnLst>
                                    <p:set>
                                      <p:cBhvr>
                                        <p:cTn id="79" dur="1" fill="hold">
                                          <p:stCondLst>
                                            <p:cond delay="0"/>
                                          </p:stCondLst>
                                        </p:cTn>
                                        <p:tgtEl>
                                          <p:spTgt spid="167"/>
                                        </p:tgtEl>
                                        <p:attrNameLst>
                                          <p:attrName>style.visibility</p:attrName>
                                        </p:attrNameLst>
                                      </p:cBhvr>
                                      <p:to>
                                        <p:strVal val="visible"/>
                                      </p:to>
                                    </p:set>
                                    <p:animEffect transition="in" filter="fade">
                                      <p:cBhvr>
                                        <p:cTn id="80" dur="500"/>
                                        <p:tgtEl>
                                          <p:spTgt spid="16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94"/>
                                        </p:tgtEl>
                                        <p:attrNameLst>
                                          <p:attrName>style.visibility</p:attrName>
                                        </p:attrNameLst>
                                      </p:cBhvr>
                                      <p:to>
                                        <p:strVal val="visible"/>
                                      </p:to>
                                    </p:set>
                                    <p:animEffect transition="in" filter="fade">
                                      <p:cBhvr>
                                        <p:cTn id="83" dur="500"/>
                                        <p:tgtEl>
                                          <p:spTgt spid="194"/>
                                        </p:tgtEl>
                                      </p:cBhvr>
                                    </p:animEffect>
                                  </p:childTnLst>
                                </p:cTn>
                              </p:par>
                              <p:par>
                                <p:cTn id="84" presetID="10" presetClass="entr" presetSubtype="0" fill="hold" nodeType="withEffect">
                                  <p:stCondLst>
                                    <p:cond delay="0"/>
                                  </p:stCondLst>
                                  <p:childTnLst>
                                    <p:set>
                                      <p:cBhvr>
                                        <p:cTn id="85" dur="1" fill="hold">
                                          <p:stCondLst>
                                            <p:cond delay="0"/>
                                          </p:stCondLst>
                                        </p:cTn>
                                        <p:tgtEl>
                                          <p:spTgt spid="195"/>
                                        </p:tgtEl>
                                        <p:attrNameLst>
                                          <p:attrName>style.visibility</p:attrName>
                                        </p:attrNameLst>
                                      </p:cBhvr>
                                      <p:to>
                                        <p:strVal val="visible"/>
                                      </p:to>
                                    </p:set>
                                    <p:animEffect transition="in" filter="fade">
                                      <p:cBhvr>
                                        <p:cTn id="86" dur="500"/>
                                        <p:tgtEl>
                                          <p:spTgt spid="19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96"/>
                                        </p:tgtEl>
                                        <p:attrNameLst>
                                          <p:attrName>style.visibility</p:attrName>
                                        </p:attrNameLst>
                                      </p:cBhvr>
                                      <p:to>
                                        <p:strVal val="visible"/>
                                      </p:to>
                                    </p:set>
                                    <p:animEffect transition="in" filter="fade">
                                      <p:cBhvr>
                                        <p:cTn id="89" dur="500"/>
                                        <p:tgtEl>
                                          <p:spTgt spid="196"/>
                                        </p:tgtEl>
                                      </p:cBhvr>
                                    </p:animEffect>
                                  </p:childTnLst>
                                </p:cTn>
                              </p:par>
                              <p:par>
                                <p:cTn id="90" presetID="10" presetClass="entr" presetSubtype="0" fill="hold" nodeType="withEffect">
                                  <p:stCondLst>
                                    <p:cond delay="0"/>
                                  </p:stCondLst>
                                  <p:childTnLst>
                                    <p:set>
                                      <p:cBhvr>
                                        <p:cTn id="91" dur="1" fill="hold">
                                          <p:stCondLst>
                                            <p:cond delay="0"/>
                                          </p:stCondLst>
                                        </p:cTn>
                                        <p:tgtEl>
                                          <p:spTgt spid="197"/>
                                        </p:tgtEl>
                                        <p:attrNameLst>
                                          <p:attrName>style.visibility</p:attrName>
                                        </p:attrNameLst>
                                      </p:cBhvr>
                                      <p:to>
                                        <p:strVal val="visible"/>
                                      </p:to>
                                    </p:set>
                                    <p:animEffect transition="in" filter="fade">
                                      <p:cBhvr>
                                        <p:cTn id="92" dur="500"/>
                                        <p:tgtEl>
                                          <p:spTgt spid="197"/>
                                        </p:tgtEl>
                                      </p:cBhvr>
                                    </p:animEffect>
                                  </p:childTnLst>
                                </p:cTn>
                              </p:par>
                              <p:par>
                                <p:cTn id="93" presetID="10" presetClass="entr" presetSubtype="0" fill="hold" nodeType="withEffect">
                                  <p:stCondLst>
                                    <p:cond delay="0"/>
                                  </p:stCondLst>
                                  <p:childTnLst>
                                    <p:set>
                                      <p:cBhvr>
                                        <p:cTn id="94" dur="1" fill="hold">
                                          <p:stCondLst>
                                            <p:cond delay="0"/>
                                          </p:stCondLst>
                                        </p:cTn>
                                        <p:tgtEl>
                                          <p:spTgt spid="198"/>
                                        </p:tgtEl>
                                        <p:attrNameLst>
                                          <p:attrName>style.visibility</p:attrName>
                                        </p:attrNameLst>
                                      </p:cBhvr>
                                      <p:to>
                                        <p:strVal val="visible"/>
                                      </p:to>
                                    </p:set>
                                    <p:animEffect transition="in" filter="fade">
                                      <p:cBhvr>
                                        <p:cTn id="95" dur="500"/>
                                        <p:tgtEl>
                                          <p:spTgt spid="19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21"/>
                                        </p:tgtEl>
                                        <p:attrNameLst>
                                          <p:attrName>style.visibility</p:attrName>
                                        </p:attrNameLst>
                                      </p:cBhvr>
                                      <p:to>
                                        <p:strVal val="visible"/>
                                      </p:to>
                                    </p:set>
                                    <p:animEffect transition="in" filter="fade">
                                      <p:cBhvr>
                                        <p:cTn id="98"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86" grpId="0" animBg="1"/>
      <p:bldP spid="87" grpId="0" animBg="1"/>
      <p:bldP spid="88" grpId="0" animBg="1"/>
      <p:bldP spid="115" grpId="0" animBg="1"/>
      <p:bldP spid="194" grpId="0" animBg="1"/>
      <p:bldP spid="196" grpId="0" animBg="1"/>
      <p:bldP spid="218" grpId="0" animBg="1"/>
      <p:bldP spid="220" grpId="0" animBg="1"/>
      <p:bldP spid="2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EF742854-D424-5043-A499-7D8AB88D9356}"/>
              </a:ext>
            </a:extLst>
          </p:cNvPr>
          <p:cNvSpPr txBox="1">
            <a:spLocks/>
          </p:cNvSpPr>
          <p:nvPr/>
        </p:nvSpPr>
        <p:spPr>
          <a:xfrm>
            <a:off x="1593671" y="3953661"/>
            <a:ext cx="9004658" cy="828148"/>
          </a:xfrm>
          <a:prstGeom prst="rect">
            <a:avLst/>
          </a:prstGeom>
          <a:noFill/>
        </p:spPr>
        <p:txBody>
          <a:bodyPr vert="horz" wrap="square" lIns="0" tIns="0" rIns="0" bIns="0" rtlCol="0" anchor="ctr" anchorCtr="0">
            <a:noAutofit/>
          </a:bodyPr>
          <a:lstStyle>
            <a:lvl1pPr algn="l" defTabSz="932742" rtl="0" eaLnBrk="1" latinLnBrk="0" hangingPunct="1">
              <a:lnSpc>
                <a:spcPct val="90000"/>
              </a:lnSpc>
              <a:spcBef>
                <a:spcPct val="0"/>
              </a:spcBef>
              <a:buNone/>
              <a:defRPr lang="en-US" sz="5400" b="0" kern="1200" cap="none" spc="-150" baseline="0" dirty="0">
                <a:ln w="3175">
                  <a:noFill/>
                </a:ln>
                <a:solidFill>
                  <a:schemeClr val="tx1"/>
                </a:solidFill>
                <a:effectLst/>
                <a:latin typeface="+mj-lt"/>
                <a:ea typeface="+mn-ea"/>
                <a:cs typeface="Segoe UI" pitchFamily="34" charset="0"/>
              </a:defRPr>
            </a:lvl1pPr>
          </a:lstStyle>
          <a:p>
            <a:pPr algn="ctr" defTabSz="914192"/>
            <a:r>
              <a:rPr lang="en-US" sz="4000" spc="30" dirty="0"/>
              <a:t>Support for open </a:t>
            </a:r>
            <a:br>
              <a:rPr lang="en-US" sz="4000" spc="30" dirty="0"/>
            </a:br>
            <a:r>
              <a:rPr lang="en-US" sz="4000" spc="30" dirty="0"/>
              <a:t>source frameworks</a:t>
            </a:r>
          </a:p>
        </p:txBody>
      </p:sp>
      <p:grpSp>
        <p:nvGrpSpPr>
          <p:cNvPr id="9" name="Group 8">
            <a:extLst>
              <a:ext uri="{FF2B5EF4-FFF2-40B4-BE49-F238E27FC236}">
                <a16:creationId xmlns:a16="http://schemas.microsoft.com/office/drawing/2014/main" id="{8AD537A7-4244-804A-BBFA-3214C2652FB8}"/>
              </a:ext>
            </a:extLst>
          </p:cNvPr>
          <p:cNvGrpSpPr/>
          <p:nvPr/>
        </p:nvGrpSpPr>
        <p:grpSpPr>
          <a:xfrm>
            <a:off x="5440147" y="2689761"/>
            <a:ext cx="1311707" cy="739239"/>
            <a:chOff x="831850" y="2057400"/>
            <a:chExt cx="923925" cy="520700"/>
          </a:xfrm>
        </p:grpSpPr>
        <p:sp>
          <p:nvSpPr>
            <p:cNvPr id="10" name="Freeform 9">
              <a:extLst>
                <a:ext uri="{FF2B5EF4-FFF2-40B4-BE49-F238E27FC236}">
                  <a16:creationId xmlns:a16="http://schemas.microsoft.com/office/drawing/2014/main" id="{D241C1DE-5AC1-BC47-B043-0D4E62E81FA1}"/>
                </a:ext>
              </a:extLst>
            </p:cNvPr>
            <p:cNvSpPr/>
            <p:nvPr/>
          </p:nvSpPr>
          <p:spPr bwMode="auto">
            <a:xfrm>
              <a:off x="831850" y="2181225"/>
              <a:ext cx="250825" cy="269875"/>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1" name="Freeform 10">
              <a:extLst>
                <a:ext uri="{FF2B5EF4-FFF2-40B4-BE49-F238E27FC236}">
                  <a16:creationId xmlns:a16="http://schemas.microsoft.com/office/drawing/2014/main" id="{C40BF1F5-2365-AD4A-8059-6DD227D82C97}"/>
                </a:ext>
              </a:extLst>
            </p:cNvPr>
            <p:cNvSpPr/>
            <p:nvPr/>
          </p:nvSpPr>
          <p:spPr bwMode="auto">
            <a:xfrm flipH="1">
              <a:off x="1504950" y="2181225"/>
              <a:ext cx="250825" cy="269875"/>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cxnSp>
          <p:nvCxnSpPr>
            <p:cNvPr id="12" name="Straight Connector 11">
              <a:extLst>
                <a:ext uri="{FF2B5EF4-FFF2-40B4-BE49-F238E27FC236}">
                  <a16:creationId xmlns:a16="http://schemas.microsoft.com/office/drawing/2014/main" id="{C197C9ED-2766-8D4E-899B-B9EC3ECE6689}"/>
                </a:ext>
              </a:extLst>
            </p:cNvPr>
            <p:cNvCxnSpPr/>
            <p:nvPr/>
          </p:nvCxnSpPr>
          <p:spPr>
            <a:xfrm flipH="1">
              <a:off x="1181100" y="2057400"/>
              <a:ext cx="215900" cy="52070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350355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D76978-87A0-6D43-A06D-9CE81F187751}"/>
              </a:ext>
            </a:extLst>
          </p:cNvPr>
          <p:cNvSpPr>
            <a:spLocks noGrp="1"/>
          </p:cNvSpPr>
          <p:nvPr>
            <p:ph type="title"/>
          </p:nvPr>
        </p:nvSpPr>
        <p:spPr/>
        <p:txBody>
          <a:bodyPr/>
          <a:lstStyle/>
          <a:p>
            <a:r>
              <a:rPr lang="en-US" dirty="0"/>
              <a:t>Popular frameworks</a:t>
            </a:r>
          </a:p>
        </p:txBody>
      </p:sp>
      <p:sp>
        <p:nvSpPr>
          <p:cNvPr id="181" name="Rectangle 180">
            <a:extLst>
              <a:ext uri="{FF2B5EF4-FFF2-40B4-BE49-F238E27FC236}">
                <a16:creationId xmlns:a16="http://schemas.microsoft.com/office/drawing/2014/main" id="{3CF3C6A1-A828-4295-A18B-AC07B023099F}"/>
              </a:ext>
            </a:extLst>
          </p:cNvPr>
          <p:cNvSpPr/>
          <p:nvPr/>
        </p:nvSpPr>
        <p:spPr bwMode="auto">
          <a:xfrm>
            <a:off x="449186" y="2092376"/>
            <a:ext cx="5535310" cy="4179053"/>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Rectangle 181">
            <a:extLst>
              <a:ext uri="{FF2B5EF4-FFF2-40B4-BE49-F238E27FC236}">
                <a16:creationId xmlns:a16="http://schemas.microsoft.com/office/drawing/2014/main" id="{2AA2E9C2-7286-4315-B1F3-A75F27E5412A}"/>
              </a:ext>
            </a:extLst>
          </p:cNvPr>
          <p:cNvSpPr/>
          <p:nvPr/>
        </p:nvSpPr>
        <p:spPr bwMode="auto">
          <a:xfrm>
            <a:off x="6189545" y="2092376"/>
            <a:ext cx="5535310" cy="4179053"/>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Rectangle 182">
            <a:extLst>
              <a:ext uri="{FF2B5EF4-FFF2-40B4-BE49-F238E27FC236}">
                <a16:creationId xmlns:a16="http://schemas.microsoft.com/office/drawing/2014/main" id="{C1C027C5-6FDD-4FB1-8A3E-742800E06637}"/>
              </a:ext>
            </a:extLst>
          </p:cNvPr>
          <p:cNvSpPr/>
          <p:nvPr/>
        </p:nvSpPr>
        <p:spPr>
          <a:xfrm>
            <a:off x="477918" y="2222019"/>
            <a:ext cx="5473576" cy="406208"/>
          </a:xfrm>
          <a:prstGeom prst="rect">
            <a:avLst/>
          </a:prstGeom>
        </p:spPr>
        <p:txBody>
          <a:bodyPr wrap="square">
            <a:spAutoFit/>
          </a:bodyPr>
          <a:lstStyle/>
          <a:p>
            <a:pPr algn="ctr" defTabSz="914192">
              <a:defRPr/>
            </a:pPr>
            <a:r>
              <a:rPr lang="en-US" sz="2000" dirty="0">
                <a:solidFill>
                  <a:srgbClr val="0078D7"/>
                </a:solidFill>
                <a:latin typeface="Segoe UI Semibold" panose="020B0702040204020203" pitchFamily="34" charset="0"/>
                <a:cs typeface="Segoe UI" charset="0"/>
              </a:rPr>
              <a:t>Use your favorite deep learning frameworks</a:t>
            </a:r>
            <a:endParaRPr lang="en-US" sz="2000" dirty="0">
              <a:solidFill>
                <a:srgbClr val="0078D7"/>
              </a:solidFill>
              <a:latin typeface="Segoe UI"/>
            </a:endParaRPr>
          </a:p>
        </p:txBody>
      </p:sp>
      <p:pic>
        <p:nvPicPr>
          <p:cNvPr id="184" name="Picture 32">
            <a:extLst>
              <a:ext uri="{FF2B5EF4-FFF2-40B4-BE49-F238E27FC236}">
                <a16:creationId xmlns:a16="http://schemas.microsoft.com/office/drawing/2014/main" id="{89B12CDD-B7BE-40EE-BD0E-21D84C53FA19}"/>
              </a:ext>
            </a:extLst>
          </p:cNvPr>
          <p:cNvPicPr>
            <a:picLocks noChangeAspect="1" noChangeArrowheads="1"/>
          </p:cNvPicPr>
          <p:nvPr/>
        </p:nvPicPr>
        <p:blipFill>
          <a:blip r:embed="rId3" cstate="email">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8652580" y="3313672"/>
            <a:ext cx="433643" cy="423236"/>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a:extLst>
              <a:ext uri="{FF2B5EF4-FFF2-40B4-BE49-F238E27FC236}">
                <a16:creationId xmlns:a16="http://schemas.microsoft.com/office/drawing/2014/main" id="{5B515F78-A944-4D46-A9AE-F70263E94E0B}"/>
              </a:ext>
            </a:extLst>
          </p:cNvPr>
          <p:cNvSpPr/>
          <p:nvPr/>
        </p:nvSpPr>
        <p:spPr>
          <a:xfrm>
            <a:off x="6189545" y="2222019"/>
            <a:ext cx="5535310" cy="406208"/>
          </a:xfrm>
          <a:prstGeom prst="rect">
            <a:avLst/>
          </a:prstGeom>
        </p:spPr>
        <p:txBody>
          <a:bodyPr wrap="square">
            <a:spAutoFit/>
          </a:bodyPr>
          <a:lstStyle/>
          <a:p>
            <a:pPr algn="ctr" defTabSz="914192">
              <a:defRPr/>
            </a:pPr>
            <a:r>
              <a:rPr lang="en-US" sz="2000">
                <a:solidFill>
                  <a:srgbClr val="FFFFFF"/>
                </a:solidFill>
                <a:latin typeface="Segoe UI Semibold" panose="020B0702040204020203" pitchFamily="34" charset="0"/>
                <a:cs typeface="Segoe UI" charset="0"/>
              </a:rPr>
              <a:t>without getting locked into one framework</a:t>
            </a:r>
          </a:p>
        </p:txBody>
      </p:sp>
      <p:sp>
        <p:nvSpPr>
          <p:cNvPr id="186" name="Rectangle 185">
            <a:extLst>
              <a:ext uri="{FF2B5EF4-FFF2-40B4-BE49-F238E27FC236}">
                <a16:creationId xmlns:a16="http://schemas.microsoft.com/office/drawing/2014/main" id="{BF0CCB22-EADE-4E89-9A94-0B26357D7837}"/>
              </a:ext>
            </a:extLst>
          </p:cNvPr>
          <p:cNvSpPr/>
          <p:nvPr/>
        </p:nvSpPr>
        <p:spPr>
          <a:xfrm>
            <a:off x="8576855" y="3785894"/>
            <a:ext cx="585097" cy="246221"/>
          </a:xfrm>
          <a:prstGeom prst="rect">
            <a:avLst/>
          </a:prstGeom>
        </p:spPr>
        <p:txBody>
          <a:bodyPr wrap="none" lIns="0" tIns="0" rIns="0" bIns="0">
            <a:spAutoFit/>
          </a:bodyPr>
          <a:lstStyle/>
          <a:p>
            <a:pPr algn="ctr" defTabSz="914192">
              <a:defRPr/>
            </a:pPr>
            <a:r>
              <a:rPr lang="en-US" sz="1600">
                <a:solidFill>
                  <a:srgbClr val="FFFFFF"/>
                </a:solidFill>
                <a:latin typeface="Segoe UI" panose="020B0502040204020203" pitchFamily="34" charset="0"/>
                <a:cs typeface="Segoe UI" panose="020B0502040204020203" pitchFamily="34" charset="0"/>
              </a:rPr>
              <a:t>ONNX</a:t>
            </a:r>
            <a:endParaRPr lang="en-US" sz="1200">
              <a:solidFill>
                <a:srgbClr val="FFFFFF"/>
              </a:solidFill>
              <a:latin typeface="Segoe UI" panose="020B0502040204020203" pitchFamily="34" charset="0"/>
              <a:cs typeface="Segoe UI" panose="020B0502040204020203" pitchFamily="34" charset="0"/>
            </a:endParaRPr>
          </a:p>
        </p:txBody>
      </p:sp>
      <p:sp>
        <p:nvSpPr>
          <p:cNvPr id="187" name="Rectangle 186">
            <a:extLst>
              <a:ext uri="{FF2B5EF4-FFF2-40B4-BE49-F238E27FC236}">
                <a16:creationId xmlns:a16="http://schemas.microsoft.com/office/drawing/2014/main" id="{2E438B9C-E1A6-46F7-8693-9AA89453D354}"/>
              </a:ext>
            </a:extLst>
          </p:cNvPr>
          <p:cNvSpPr/>
          <p:nvPr/>
        </p:nvSpPr>
        <p:spPr>
          <a:xfrm>
            <a:off x="6574685" y="4360322"/>
            <a:ext cx="4736296" cy="828379"/>
          </a:xfrm>
          <a:prstGeom prst="rect">
            <a:avLst/>
          </a:prstGeom>
        </p:spPr>
        <p:txBody>
          <a:bodyPr wrap="square">
            <a:spAutoFit/>
          </a:bodyPr>
          <a:lstStyle/>
          <a:p>
            <a:pPr defTabSz="914192">
              <a:spcAft>
                <a:spcPts val="600"/>
              </a:spcAft>
              <a:defRPr/>
            </a:pPr>
            <a:r>
              <a:rPr lang="en-US" sz="1400">
                <a:solidFill>
                  <a:srgbClr val="FFFFFF"/>
                </a:solidFill>
                <a:latin typeface="Segoe UI Semibold" panose="020B0702040204020203" pitchFamily="34" charset="0"/>
                <a:cs typeface="Segoe UI" charset="0"/>
              </a:rPr>
              <a:t>Community project created by Facebook and Microsoft</a:t>
            </a:r>
          </a:p>
          <a:p>
            <a:pPr defTabSz="914192">
              <a:spcAft>
                <a:spcPts val="600"/>
              </a:spcAft>
              <a:defRPr/>
            </a:pPr>
            <a:r>
              <a:rPr lang="en-US" sz="1400">
                <a:solidFill>
                  <a:srgbClr val="FFFFFF"/>
                </a:solidFill>
                <a:latin typeface="Segoe UI Semibold" panose="020B0702040204020203" pitchFamily="34" charset="0"/>
                <a:cs typeface="Segoe UI" charset="0"/>
              </a:rPr>
              <a:t>Use the best tool for the job. Train in one framework and transfer to another for inference</a:t>
            </a:r>
          </a:p>
        </p:txBody>
      </p:sp>
      <p:pic>
        <p:nvPicPr>
          <p:cNvPr id="188" name="Picture 24">
            <a:extLst>
              <a:ext uri="{FF2B5EF4-FFF2-40B4-BE49-F238E27FC236}">
                <a16:creationId xmlns:a16="http://schemas.microsoft.com/office/drawing/2014/main" id="{D6465CFC-B39C-4B0E-BE48-56D00226840A}"/>
              </a:ext>
            </a:extLst>
          </p:cNvPr>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a:off x="1462206" y="3462625"/>
            <a:ext cx="291993" cy="312432"/>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188">
            <a:extLst>
              <a:ext uri="{FF2B5EF4-FFF2-40B4-BE49-F238E27FC236}">
                <a16:creationId xmlns:a16="http://schemas.microsoft.com/office/drawing/2014/main" id="{65292D79-6A93-4D63-8CEB-40C4543EE1D3}"/>
              </a:ext>
            </a:extLst>
          </p:cNvPr>
          <p:cNvPicPr>
            <a:picLocks noChangeAspect="1" noChangeArrowheads="1"/>
          </p:cNvPicPr>
          <p:nvPr/>
        </p:nvPicPr>
        <p:blipFill>
          <a:blip r:embed="rId6" cstate="email">
            <a:extLst>
              <a:ext uri="{28A0092B-C50C-407E-A947-70E740481C1C}">
                <a14:useLocalDpi xmlns:a14="http://schemas.microsoft.com/office/drawing/2010/main"/>
              </a:ext>
            </a:extLst>
          </a:blip>
          <a:stretch>
            <a:fillRect/>
          </a:stretch>
        </p:blipFill>
        <p:spPr bwMode="auto">
          <a:xfrm>
            <a:off x="2956123" y="3446065"/>
            <a:ext cx="262434" cy="313227"/>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36">
            <a:extLst>
              <a:ext uri="{FF2B5EF4-FFF2-40B4-BE49-F238E27FC236}">
                <a16:creationId xmlns:a16="http://schemas.microsoft.com/office/drawing/2014/main" id="{6BE8FC0E-B8CC-4C87-AF4A-930CE6D19D0A}"/>
              </a:ext>
            </a:extLst>
          </p:cNvPr>
          <p:cNvPicPr>
            <a:picLocks noChangeAspect="1" noChangeArrowheads="1"/>
          </p:cNvPicPr>
          <p:nvPr/>
        </p:nvPicPr>
        <p:blipFill>
          <a:blip r:embed="rId7" cstate="email">
            <a:extLst>
              <a:ext uri="{28A0092B-C50C-407E-A947-70E740481C1C}">
                <a14:useLocalDpi xmlns:a14="http://schemas.microsoft.com/office/drawing/2010/main"/>
              </a:ext>
            </a:extLst>
          </a:blip>
          <a:stretch>
            <a:fillRect/>
          </a:stretch>
        </p:blipFill>
        <p:spPr bwMode="auto">
          <a:xfrm>
            <a:off x="1362722" y="4815335"/>
            <a:ext cx="331426" cy="331426"/>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38">
            <a:extLst>
              <a:ext uri="{FF2B5EF4-FFF2-40B4-BE49-F238E27FC236}">
                <a16:creationId xmlns:a16="http://schemas.microsoft.com/office/drawing/2014/main" id="{0A3A8AD1-462F-443E-93FC-59BF170067E6}"/>
              </a:ext>
            </a:extLst>
          </p:cNvPr>
          <p:cNvPicPr>
            <a:picLocks noChangeAspect="1" noChangeArrowheads="1"/>
          </p:cNvPicPr>
          <p:nvPr/>
        </p:nvPicPr>
        <p:blipFill>
          <a:blip r:embed="rId8" cstate="email">
            <a:extLst>
              <a:ext uri="{28A0092B-C50C-407E-A947-70E740481C1C}">
                <a14:useLocalDpi xmlns:a14="http://schemas.microsoft.com/office/drawing/2010/main"/>
              </a:ext>
            </a:extLst>
          </a:blip>
          <a:stretch>
            <a:fillRect/>
          </a:stretch>
        </p:blipFill>
        <p:spPr bwMode="auto">
          <a:xfrm>
            <a:off x="2920285" y="4806774"/>
            <a:ext cx="323414" cy="225934"/>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
            <a:extLst>
              <a:ext uri="{FF2B5EF4-FFF2-40B4-BE49-F238E27FC236}">
                <a16:creationId xmlns:a16="http://schemas.microsoft.com/office/drawing/2014/main" id="{34485051-D025-40EF-B9D5-D5701A65658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tretch>
            <a:fillRect/>
          </a:stretch>
        </p:blipFill>
        <p:spPr bwMode="auto">
          <a:xfrm>
            <a:off x="4405699" y="3424076"/>
            <a:ext cx="573273" cy="312434"/>
          </a:xfrm>
          <a:prstGeom prst="rect">
            <a:avLst/>
          </a:prstGeom>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D211DC2D-F174-4C81-AF59-EF8F6EC4CF39}"/>
              </a:ext>
            </a:extLst>
          </p:cNvPr>
          <p:cNvSpPr/>
          <p:nvPr/>
        </p:nvSpPr>
        <p:spPr>
          <a:xfrm>
            <a:off x="1238769" y="3870363"/>
            <a:ext cx="752001" cy="184666"/>
          </a:xfrm>
          <a:prstGeom prst="rect">
            <a:avLst/>
          </a:prstGeom>
        </p:spPr>
        <p:txBody>
          <a:bodyPr wrap="none" lIns="0" tIns="0" rIns="0" bIns="0">
            <a:spAutoFit/>
          </a:bodyPr>
          <a:lstStyle/>
          <a:p>
            <a:pPr algn="ctr" defTabSz="914192">
              <a:defRPr/>
            </a:pPr>
            <a:r>
              <a:rPr lang="en-US" sz="1200">
                <a:solidFill>
                  <a:srgbClr val="1A1A1A"/>
                </a:solidFill>
                <a:latin typeface="Segoe UI" panose="020B0502040204020203" pitchFamily="34" charset="0"/>
                <a:cs typeface="Segoe UI" panose="020B0502040204020203" pitchFamily="34" charset="0"/>
              </a:rPr>
              <a:t>TensorFlow</a:t>
            </a:r>
          </a:p>
        </p:txBody>
      </p:sp>
      <p:sp>
        <p:nvSpPr>
          <p:cNvPr id="194" name="Rectangle 193">
            <a:extLst>
              <a:ext uri="{FF2B5EF4-FFF2-40B4-BE49-F238E27FC236}">
                <a16:creationId xmlns:a16="http://schemas.microsoft.com/office/drawing/2014/main" id="{FCA3076E-BB71-4FEB-B0CB-3E4E5A0B9725}"/>
              </a:ext>
            </a:extLst>
          </p:cNvPr>
          <p:cNvSpPr/>
          <p:nvPr/>
        </p:nvSpPr>
        <p:spPr>
          <a:xfrm>
            <a:off x="2826097" y="3860830"/>
            <a:ext cx="522322" cy="184666"/>
          </a:xfrm>
          <a:prstGeom prst="rect">
            <a:avLst/>
          </a:prstGeom>
        </p:spPr>
        <p:txBody>
          <a:bodyPr wrap="none" lIns="0" tIns="0" rIns="0" bIns="0">
            <a:spAutoFit/>
          </a:bodyPr>
          <a:lstStyle/>
          <a:p>
            <a:pPr algn="ctr" defTabSz="914192">
              <a:defRPr/>
            </a:pPr>
            <a:r>
              <a:rPr lang="en-US" sz="1200">
                <a:solidFill>
                  <a:srgbClr val="1A1A1A"/>
                </a:solidFill>
                <a:latin typeface="Segoe UI" panose="020B0502040204020203" pitchFamily="34" charset="0"/>
                <a:cs typeface="Segoe UI" panose="020B0502040204020203" pitchFamily="34" charset="0"/>
              </a:rPr>
              <a:t>PyTorch</a:t>
            </a:r>
          </a:p>
        </p:txBody>
      </p:sp>
      <p:sp>
        <p:nvSpPr>
          <p:cNvPr id="195" name="Rectangle 194">
            <a:extLst>
              <a:ext uri="{FF2B5EF4-FFF2-40B4-BE49-F238E27FC236}">
                <a16:creationId xmlns:a16="http://schemas.microsoft.com/office/drawing/2014/main" id="{3C4509B0-CACA-4F77-BBBF-CFA8B1236740}"/>
              </a:ext>
            </a:extLst>
          </p:cNvPr>
          <p:cNvSpPr/>
          <p:nvPr/>
        </p:nvSpPr>
        <p:spPr>
          <a:xfrm>
            <a:off x="4298959" y="3831815"/>
            <a:ext cx="786754" cy="184666"/>
          </a:xfrm>
          <a:prstGeom prst="rect">
            <a:avLst/>
          </a:prstGeom>
        </p:spPr>
        <p:txBody>
          <a:bodyPr wrap="none" lIns="0" tIns="0" rIns="0" bIns="0">
            <a:spAutoFit/>
          </a:bodyPr>
          <a:lstStyle/>
          <a:p>
            <a:pPr algn="ctr" defTabSz="914192">
              <a:defRPr/>
            </a:pPr>
            <a:r>
              <a:rPr lang="en-US" sz="1200">
                <a:solidFill>
                  <a:srgbClr val="1A1A1A"/>
                </a:solidFill>
                <a:latin typeface="Segoe UI" panose="020B0502040204020203" pitchFamily="34" charset="0"/>
                <a:cs typeface="Segoe UI" panose="020B0502040204020203" pitchFamily="34" charset="0"/>
              </a:rPr>
              <a:t>Scikit-Learn</a:t>
            </a:r>
          </a:p>
        </p:txBody>
      </p:sp>
      <p:sp>
        <p:nvSpPr>
          <p:cNvPr id="198" name="Rectangle 197">
            <a:extLst>
              <a:ext uri="{FF2B5EF4-FFF2-40B4-BE49-F238E27FC236}">
                <a16:creationId xmlns:a16="http://schemas.microsoft.com/office/drawing/2014/main" id="{59CE09BC-0DBC-461D-B507-29E61AD2605A}"/>
              </a:ext>
            </a:extLst>
          </p:cNvPr>
          <p:cNvSpPr/>
          <p:nvPr/>
        </p:nvSpPr>
        <p:spPr>
          <a:xfrm>
            <a:off x="1289589" y="5207988"/>
            <a:ext cx="477695" cy="184666"/>
          </a:xfrm>
          <a:prstGeom prst="rect">
            <a:avLst/>
          </a:prstGeom>
        </p:spPr>
        <p:txBody>
          <a:bodyPr wrap="none" lIns="0" tIns="0" rIns="0" bIns="0">
            <a:spAutoFit/>
          </a:bodyPr>
          <a:lstStyle/>
          <a:p>
            <a:pPr algn="ctr" defTabSz="914192">
              <a:defRPr/>
            </a:pPr>
            <a:r>
              <a:rPr lang="en-US" sz="1200">
                <a:solidFill>
                  <a:srgbClr val="1A1A1A"/>
                </a:solidFill>
                <a:latin typeface="Segoe UI" panose="020B0502040204020203" pitchFamily="34" charset="0"/>
                <a:cs typeface="Segoe UI" panose="020B0502040204020203" pitchFamily="34" charset="0"/>
              </a:rPr>
              <a:t>MXNet</a:t>
            </a:r>
          </a:p>
        </p:txBody>
      </p:sp>
      <p:sp>
        <p:nvSpPr>
          <p:cNvPr id="199" name="Rectangle 198">
            <a:extLst>
              <a:ext uri="{FF2B5EF4-FFF2-40B4-BE49-F238E27FC236}">
                <a16:creationId xmlns:a16="http://schemas.microsoft.com/office/drawing/2014/main" id="{35731691-C4FE-4E14-8AC6-5A4AC8143A4F}"/>
              </a:ext>
            </a:extLst>
          </p:cNvPr>
          <p:cNvSpPr/>
          <p:nvPr/>
        </p:nvSpPr>
        <p:spPr>
          <a:xfrm>
            <a:off x="2823946" y="5146681"/>
            <a:ext cx="516094" cy="184682"/>
          </a:xfrm>
          <a:prstGeom prst="rect">
            <a:avLst/>
          </a:prstGeom>
        </p:spPr>
        <p:txBody>
          <a:bodyPr wrap="square" lIns="0" tIns="0" rIns="0" bIns="0">
            <a:spAutoFit/>
          </a:bodyPr>
          <a:lstStyle/>
          <a:p>
            <a:pPr algn="ctr" defTabSz="914192">
              <a:defRPr/>
            </a:pPr>
            <a:r>
              <a:rPr lang="en-US" sz="1200">
                <a:solidFill>
                  <a:srgbClr val="1A1A1A"/>
                </a:solidFill>
                <a:latin typeface="Segoe UI" panose="020B0502040204020203" pitchFamily="34" charset="0"/>
                <a:cs typeface="Segoe UI" panose="020B0502040204020203" pitchFamily="34" charset="0"/>
              </a:rPr>
              <a:t>Chainer</a:t>
            </a:r>
          </a:p>
        </p:txBody>
      </p:sp>
      <p:pic>
        <p:nvPicPr>
          <p:cNvPr id="200" name="Picture 199">
            <a:extLst>
              <a:ext uri="{FF2B5EF4-FFF2-40B4-BE49-F238E27FC236}">
                <a16:creationId xmlns:a16="http://schemas.microsoft.com/office/drawing/2014/main" id="{73F6D462-8821-4FBE-AD7E-FD4682CD9F94}"/>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603796" y="4735219"/>
            <a:ext cx="286807" cy="280289"/>
          </a:xfrm>
          <a:prstGeom prst="rect">
            <a:avLst/>
          </a:prstGeom>
        </p:spPr>
      </p:pic>
      <p:sp>
        <p:nvSpPr>
          <p:cNvPr id="201" name="Rectangle 200">
            <a:extLst>
              <a:ext uri="{FF2B5EF4-FFF2-40B4-BE49-F238E27FC236}">
                <a16:creationId xmlns:a16="http://schemas.microsoft.com/office/drawing/2014/main" id="{05A44A7D-7391-4690-9685-18B806FEE524}"/>
              </a:ext>
            </a:extLst>
          </p:cNvPr>
          <p:cNvSpPr/>
          <p:nvPr/>
        </p:nvSpPr>
        <p:spPr>
          <a:xfrm>
            <a:off x="4564684" y="5167051"/>
            <a:ext cx="365036" cy="184666"/>
          </a:xfrm>
          <a:prstGeom prst="rect">
            <a:avLst/>
          </a:prstGeom>
        </p:spPr>
        <p:txBody>
          <a:bodyPr wrap="none" lIns="0" tIns="0" rIns="0" bIns="0">
            <a:spAutoFit/>
          </a:bodyPr>
          <a:lstStyle/>
          <a:p>
            <a:pPr algn="ctr" defTabSz="914192">
              <a:defRPr/>
            </a:pPr>
            <a:r>
              <a:rPr lang="en-US" sz="1200">
                <a:solidFill>
                  <a:srgbClr val="1A1A1A"/>
                </a:solidFill>
                <a:latin typeface="Segoe UI" panose="020B0502040204020203" pitchFamily="34" charset="0"/>
                <a:cs typeface="Segoe UI" panose="020B0502040204020203" pitchFamily="34" charset="0"/>
              </a:rPr>
              <a:t>Keras</a:t>
            </a:r>
          </a:p>
        </p:txBody>
      </p:sp>
      <p:grpSp>
        <p:nvGrpSpPr>
          <p:cNvPr id="202" name="Group 201">
            <a:extLst>
              <a:ext uri="{FF2B5EF4-FFF2-40B4-BE49-F238E27FC236}">
                <a16:creationId xmlns:a16="http://schemas.microsoft.com/office/drawing/2014/main" id="{AE1EF48C-C575-4347-A7F4-64DEB6E1D95B}"/>
              </a:ext>
            </a:extLst>
          </p:cNvPr>
          <p:cNvGrpSpPr/>
          <p:nvPr/>
        </p:nvGrpSpPr>
        <p:grpSpPr>
          <a:xfrm>
            <a:off x="5804404" y="3899287"/>
            <a:ext cx="565232" cy="565232"/>
            <a:chOff x="5664926" y="3703417"/>
            <a:chExt cx="565312" cy="565312"/>
          </a:xfrm>
        </p:grpSpPr>
        <p:sp>
          <p:nvSpPr>
            <p:cNvPr id="203" name="Oval 202">
              <a:extLst>
                <a:ext uri="{FF2B5EF4-FFF2-40B4-BE49-F238E27FC236}">
                  <a16:creationId xmlns:a16="http://schemas.microsoft.com/office/drawing/2014/main" id="{02C3C7B8-5782-488B-A990-C9557E4572F2}"/>
                </a:ext>
              </a:extLst>
            </p:cNvPr>
            <p:cNvSpPr/>
            <p:nvPr/>
          </p:nvSpPr>
          <p:spPr bwMode="auto">
            <a:xfrm>
              <a:off x="5664926" y="3703417"/>
              <a:ext cx="565312" cy="565312"/>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4" name="Cross 203">
              <a:extLst>
                <a:ext uri="{FF2B5EF4-FFF2-40B4-BE49-F238E27FC236}">
                  <a16:creationId xmlns:a16="http://schemas.microsoft.com/office/drawing/2014/main" id="{B868EF6F-0632-417E-AC8E-A0D77A6DDB64}"/>
                </a:ext>
              </a:extLst>
            </p:cNvPr>
            <p:cNvSpPr/>
            <p:nvPr/>
          </p:nvSpPr>
          <p:spPr bwMode="auto">
            <a:xfrm>
              <a:off x="5819751" y="3859854"/>
              <a:ext cx="252436" cy="252436"/>
            </a:xfrm>
            <a:prstGeom prst="plus">
              <a:avLst>
                <a:gd name="adj" fmla="val 42355"/>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205" name="Picture 204">
            <a:extLst>
              <a:ext uri="{FF2B5EF4-FFF2-40B4-BE49-F238E27FC236}">
                <a16:creationId xmlns:a16="http://schemas.microsoft.com/office/drawing/2014/main" id="{41A1C3C4-6A39-411F-877D-A48A156B0C07}"/>
              </a:ext>
            </a:extLst>
          </p:cNvPr>
          <p:cNvPicPr>
            <a:picLocks noChangeAspect="1"/>
          </p:cNvPicPr>
          <p:nvPr/>
        </p:nvPicPr>
        <p:blipFill>
          <a:blip r:embed="rId11" cstate="email">
            <a:duotone>
              <a:srgbClr val="E6E6E6">
                <a:shade val="45000"/>
                <a:satMod val="135000"/>
              </a:srgbClr>
              <a:prstClr val="white"/>
            </a:duotone>
            <a:extLst>
              <a:ext uri="{BEBA8EAE-BF5A-486C-A8C5-ECC9F3942E4B}">
                <a14:imgProps xmlns:a14="http://schemas.microsoft.com/office/drawing/2010/main">
                  <a14:imgLayer r:embed="rId12">
                    <a14:imgEffect>
                      <a14:artisticPhotocopy/>
                    </a14:imgEffect>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599948" y="5355625"/>
            <a:ext cx="4772905" cy="792437"/>
          </a:xfrm>
          <a:prstGeom prst="rect">
            <a:avLst/>
          </a:prstGeom>
        </p:spPr>
      </p:pic>
      <p:sp>
        <p:nvSpPr>
          <p:cNvPr id="206" name="Rectangle 205">
            <a:extLst>
              <a:ext uri="{FF2B5EF4-FFF2-40B4-BE49-F238E27FC236}">
                <a16:creationId xmlns:a16="http://schemas.microsoft.com/office/drawing/2014/main" id="{96BF3928-585F-4FCF-9724-20CE74425636}"/>
              </a:ext>
            </a:extLst>
          </p:cNvPr>
          <p:cNvSpPr/>
          <p:nvPr/>
        </p:nvSpPr>
        <p:spPr bwMode="auto">
          <a:xfrm>
            <a:off x="9440582" y="5375993"/>
            <a:ext cx="2066856" cy="375848"/>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8" name="Picture 207">
            <a:extLst>
              <a:ext uri="{FF2B5EF4-FFF2-40B4-BE49-F238E27FC236}">
                <a16:creationId xmlns:a16="http://schemas.microsoft.com/office/drawing/2014/main" id="{6DC640C0-0CCA-4E87-B1B1-C6C73BDDD4D8}"/>
              </a:ext>
            </a:extLst>
          </p:cNvPr>
          <p:cNvPicPr>
            <a:picLocks noChangeAspect="1"/>
          </p:cNvPicPr>
          <p:nvPr/>
        </p:nvPicPr>
        <p:blipFill rotWithShape="1">
          <a:blip r:embed="rId13" cstate="email">
            <a:duotone>
              <a:srgbClr val="E6E6E6">
                <a:shade val="45000"/>
                <a:satMod val="135000"/>
              </a:srgbClr>
              <a:prstClr val="white"/>
            </a:duotone>
            <a:extLst>
              <a:ext uri="{BEBA8EAE-BF5A-486C-A8C5-ECC9F3942E4B}">
                <a14:imgProps xmlns:a14="http://schemas.microsoft.com/office/drawing/2010/main">
                  <a14:imgLayer r:embed="rId14">
                    <a14:imgEffect>
                      <a14:artisticPhotocopy/>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9530015" y="5375993"/>
            <a:ext cx="839635" cy="260171"/>
          </a:xfrm>
          <a:prstGeom prst="rect">
            <a:avLst/>
          </a:prstGeom>
        </p:spPr>
      </p:pic>
      <p:pic>
        <p:nvPicPr>
          <p:cNvPr id="216" name="Picture 215">
            <a:extLst>
              <a:ext uri="{FF2B5EF4-FFF2-40B4-BE49-F238E27FC236}">
                <a16:creationId xmlns:a16="http://schemas.microsoft.com/office/drawing/2014/main" id="{23F82F2B-07D8-4EFF-B485-94AB326858CA}"/>
              </a:ext>
            </a:extLst>
          </p:cNvPr>
          <p:cNvPicPr>
            <a:picLocks noChangeAspect="1"/>
          </p:cNvPicPr>
          <p:nvPr/>
        </p:nvPicPr>
        <p:blipFill rotWithShape="1">
          <a:blip r:embed="rId15" cstate="email">
            <a:duotone>
              <a:srgbClr val="E6E6E6">
                <a:shade val="45000"/>
                <a:satMod val="135000"/>
              </a:srgbClr>
              <a:prstClr val="white"/>
            </a:duotone>
            <a:extLst>
              <a:ext uri="{BEBA8EAE-BF5A-486C-A8C5-ECC9F3942E4B}">
                <a14:imgProps xmlns:a14="http://schemas.microsoft.com/office/drawing/2010/main">
                  <a14:imgLayer r:embed="rId16">
                    <a14:imgEffect>
                      <a14:artisticPhotocopy/>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505244" y="5399169"/>
            <a:ext cx="839636" cy="260171"/>
          </a:xfrm>
          <a:prstGeom prst="rect">
            <a:avLst/>
          </a:prstGeom>
        </p:spPr>
      </p:pic>
    </p:spTree>
    <p:extLst>
      <p:ext uri="{BB962C8B-B14F-4D97-AF65-F5344CB8AC3E}">
        <p14:creationId xmlns:p14="http://schemas.microsoft.com/office/powerpoint/2010/main" val="77703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A4DCBE-A8C0-4D21-9904-020335BCCD21}"/>
              </a:ext>
            </a:extLst>
          </p:cNvPr>
          <p:cNvSpPr>
            <a:spLocks noGrp="1"/>
          </p:cNvSpPr>
          <p:nvPr>
            <p:ph type="title"/>
          </p:nvPr>
        </p:nvSpPr>
        <p:spPr>
          <a:xfrm>
            <a:off x="269241" y="2607278"/>
            <a:ext cx="11922760" cy="832764"/>
          </a:xfrm>
        </p:spPr>
        <p:txBody>
          <a:bodyPr/>
          <a:lstStyle/>
          <a:p>
            <a:r>
              <a:rPr lang="en-US" sz="4705" dirty="0"/>
              <a:t>What can make this simple and streamlined?</a:t>
            </a:r>
          </a:p>
        </p:txBody>
      </p:sp>
    </p:spTree>
    <p:extLst>
      <p:ext uri="{BB962C8B-B14F-4D97-AF65-F5344CB8AC3E}">
        <p14:creationId xmlns:p14="http://schemas.microsoft.com/office/powerpoint/2010/main" val="211152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1777CA6A-993F-144C-9E55-D10503A83D5F}"/>
              </a:ext>
            </a:extLst>
          </p:cNvPr>
          <p:cNvSpPr txBox="1">
            <a:spLocks/>
          </p:cNvSpPr>
          <p:nvPr/>
        </p:nvSpPr>
        <p:spPr>
          <a:xfrm>
            <a:off x="1593671" y="3586942"/>
            <a:ext cx="9004658" cy="828148"/>
          </a:xfrm>
          <a:prstGeom prst="rect">
            <a:avLst/>
          </a:prstGeom>
          <a:noFill/>
        </p:spPr>
        <p:txBody>
          <a:bodyPr vert="horz" wrap="square" lIns="0" tIns="0" rIns="0" bIns="0" rtlCol="0" anchor="ctr" anchorCtr="0">
            <a:noAutofit/>
          </a:bodyPr>
          <a:lstStyle>
            <a:lvl1pPr algn="l" defTabSz="932742" rtl="0" eaLnBrk="1" latinLnBrk="0" hangingPunct="1">
              <a:lnSpc>
                <a:spcPct val="90000"/>
              </a:lnSpc>
              <a:spcBef>
                <a:spcPct val="0"/>
              </a:spcBef>
              <a:buNone/>
              <a:defRPr lang="en-US" sz="5400" b="0" kern="1200" cap="none" spc="-150" baseline="0" dirty="0">
                <a:ln w="3175">
                  <a:noFill/>
                </a:ln>
                <a:solidFill>
                  <a:schemeClr val="tx1"/>
                </a:solidFill>
                <a:effectLst/>
                <a:latin typeface="+mj-lt"/>
                <a:ea typeface="+mn-ea"/>
                <a:cs typeface="Segoe UI" pitchFamily="34" charset="0"/>
              </a:defRPr>
            </a:lvl1pPr>
          </a:lstStyle>
          <a:p>
            <a:pPr algn="ctr" defTabSz="914192"/>
            <a:r>
              <a:rPr lang="en-US" sz="4000" spc="30" dirty="0"/>
              <a:t>Tool agnostic Python SDK</a:t>
            </a:r>
          </a:p>
        </p:txBody>
      </p:sp>
      <p:sp>
        <p:nvSpPr>
          <p:cNvPr id="9" name="DeveloperTools_EC7A">
            <a:extLst>
              <a:ext uri="{FF2B5EF4-FFF2-40B4-BE49-F238E27FC236}">
                <a16:creationId xmlns:a16="http://schemas.microsoft.com/office/drawing/2014/main" id="{345F7015-5D3D-1B40-A483-7747D02F3A6D}"/>
              </a:ext>
            </a:extLst>
          </p:cNvPr>
          <p:cNvSpPr>
            <a:spLocks noChangeAspect="1" noEditPoints="1"/>
          </p:cNvSpPr>
          <p:nvPr/>
        </p:nvSpPr>
        <p:spPr bwMode="auto">
          <a:xfrm>
            <a:off x="5765870" y="2386468"/>
            <a:ext cx="660260" cy="1040341"/>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905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Tree>
    <p:extLst>
      <p:ext uri="{BB962C8B-B14F-4D97-AF65-F5344CB8AC3E}">
        <p14:creationId xmlns:p14="http://schemas.microsoft.com/office/powerpoint/2010/main" val="329202290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13D05B-86CD-EE41-A4A5-92D7AD995C24}"/>
              </a:ext>
            </a:extLst>
          </p:cNvPr>
          <p:cNvSpPr>
            <a:spLocks noGrp="1"/>
          </p:cNvSpPr>
          <p:nvPr>
            <p:ph type="title"/>
          </p:nvPr>
        </p:nvSpPr>
        <p:spPr>
          <a:xfrm>
            <a:off x="426425" y="302995"/>
            <a:ext cx="11336039" cy="757914"/>
          </a:xfrm>
        </p:spPr>
        <p:txBody>
          <a:bodyPr/>
          <a:lstStyle/>
          <a:p>
            <a:r>
              <a:rPr lang="en-US" dirty="0"/>
              <a:t>Tool Agnostic Python SDK</a:t>
            </a:r>
            <a:br>
              <a:rPr lang="en-US" dirty="0"/>
            </a:br>
            <a:endParaRPr lang="en-US" dirty="0"/>
          </a:p>
        </p:txBody>
      </p:sp>
      <p:grpSp>
        <p:nvGrpSpPr>
          <p:cNvPr id="14" name="Group 13">
            <a:extLst>
              <a:ext uri="{FF2B5EF4-FFF2-40B4-BE49-F238E27FC236}">
                <a16:creationId xmlns:a16="http://schemas.microsoft.com/office/drawing/2014/main" id="{3676ECD3-FBB3-6441-A235-7B7D70EE554E}"/>
              </a:ext>
            </a:extLst>
          </p:cNvPr>
          <p:cNvGrpSpPr/>
          <p:nvPr/>
        </p:nvGrpSpPr>
        <p:grpSpPr>
          <a:xfrm>
            <a:off x="6942467" y="2154750"/>
            <a:ext cx="589830" cy="466342"/>
            <a:chOff x="967154" y="1481462"/>
            <a:chExt cx="5331069" cy="4214950"/>
          </a:xfrm>
        </p:grpSpPr>
        <p:cxnSp>
          <p:nvCxnSpPr>
            <p:cNvPr id="15" name="Straight Connector 14">
              <a:extLst>
                <a:ext uri="{FF2B5EF4-FFF2-40B4-BE49-F238E27FC236}">
                  <a16:creationId xmlns:a16="http://schemas.microsoft.com/office/drawing/2014/main" id="{00EA9BD1-F44F-AA4C-A03F-EAAB27809F40}"/>
                </a:ext>
              </a:extLst>
            </p:cNvPr>
            <p:cNvCxnSpPr>
              <a:cxnSpLocks/>
            </p:cNvCxnSpPr>
            <p:nvPr/>
          </p:nvCxnSpPr>
          <p:spPr>
            <a:xfrm>
              <a:off x="967154" y="5696412"/>
              <a:ext cx="5331069" cy="0"/>
            </a:xfrm>
            <a:prstGeom prst="line">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07A1320-2FE4-0D4D-B66D-3128B2CA9A5E}"/>
                </a:ext>
              </a:extLst>
            </p:cNvPr>
            <p:cNvSpPr/>
            <p:nvPr/>
          </p:nvSpPr>
          <p:spPr bwMode="auto">
            <a:xfrm>
              <a:off x="1286608" y="2696308"/>
              <a:ext cx="2793023" cy="3000104"/>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3C64A5C-6586-3A4C-809D-6C6FD4F21F24}"/>
                </a:ext>
              </a:extLst>
            </p:cNvPr>
            <p:cNvSpPr/>
            <p:nvPr/>
          </p:nvSpPr>
          <p:spPr bwMode="auto">
            <a:xfrm>
              <a:off x="2225919" y="4700954"/>
              <a:ext cx="914400" cy="99545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Shape 404">
              <a:extLst>
                <a:ext uri="{FF2B5EF4-FFF2-40B4-BE49-F238E27FC236}">
                  <a16:creationId xmlns:a16="http://schemas.microsoft.com/office/drawing/2014/main" id="{11DAB84E-BFE9-1C4C-A317-46BA1EEAF279}"/>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405">
              <a:extLst>
                <a:ext uri="{FF2B5EF4-FFF2-40B4-BE49-F238E27FC236}">
                  <a16:creationId xmlns:a16="http://schemas.microsoft.com/office/drawing/2014/main" id="{BC527427-64B9-B543-B2A0-6EF156BF5094}"/>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6280A269-C508-3F49-A9FA-385B15C0906F}"/>
              </a:ext>
            </a:extLst>
          </p:cNvPr>
          <p:cNvGrpSpPr/>
          <p:nvPr/>
        </p:nvGrpSpPr>
        <p:grpSpPr>
          <a:xfrm>
            <a:off x="586000" y="4279472"/>
            <a:ext cx="493322" cy="502829"/>
            <a:chOff x="7158422" y="1607015"/>
            <a:chExt cx="2726357" cy="2778897"/>
          </a:xfrm>
          <a:solidFill>
            <a:schemeClr val="bg1"/>
          </a:solidFill>
        </p:grpSpPr>
        <p:sp>
          <p:nvSpPr>
            <p:cNvPr id="22" name="Freeform 242">
              <a:extLst>
                <a:ext uri="{FF2B5EF4-FFF2-40B4-BE49-F238E27FC236}">
                  <a16:creationId xmlns:a16="http://schemas.microsoft.com/office/drawing/2014/main" id="{5D7E41F5-D102-0B46-B745-BF8F6F34E527}"/>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defTabSz="896386"/>
              <a:endParaRPr lang="en-US" sz="1765">
                <a:solidFill>
                  <a:prstClr val="black"/>
                </a:solidFill>
                <a:latin typeface="Arial" charset="0"/>
                <a:ea typeface="Arial" charset="0"/>
                <a:cs typeface="Arial" charset="0"/>
              </a:endParaRPr>
            </a:p>
          </p:txBody>
        </p:sp>
        <p:sp>
          <p:nvSpPr>
            <p:cNvPr id="23" name="Diamond 22">
              <a:extLst>
                <a:ext uri="{FF2B5EF4-FFF2-40B4-BE49-F238E27FC236}">
                  <a16:creationId xmlns:a16="http://schemas.microsoft.com/office/drawing/2014/main" id="{AC356D25-8F7B-BD44-AA71-0281881568AF}"/>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 name="Freeform 243">
              <a:extLst>
                <a:ext uri="{FF2B5EF4-FFF2-40B4-BE49-F238E27FC236}">
                  <a16:creationId xmlns:a16="http://schemas.microsoft.com/office/drawing/2014/main" id="{443E90F6-3135-0B42-A653-A9EAFC3BB843}"/>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defTabSz="896386"/>
              <a:endParaRPr lang="en-US" sz="1765">
                <a:solidFill>
                  <a:prstClr val="black"/>
                </a:solidFill>
                <a:latin typeface="Arial" charset="0"/>
                <a:ea typeface="Arial" charset="0"/>
                <a:cs typeface="Arial" charset="0"/>
              </a:endParaRPr>
            </a:p>
          </p:txBody>
        </p:sp>
        <p:sp>
          <p:nvSpPr>
            <p:cNvPr id="25" name="Diamond 24">
              <a:extLst>
                <a:ext uri="{FF2B5EF4-FFF2-40B4-BE49-F238E27FC236}">
                  <a16:creationId xmlns:a16="http://schemas.microsoft.com/office/drawing/2014/main" id="{7FE3F3B3-2D07-B048-9AF1-B15DB9FF382F}"/>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75C4D750-ED41-6447-8CA2-38A4518C37A4}"/>
              </a:ext>
            </a:extLst>
          </p:cNvPr>
          <p:cNvGrpSpPr/>
          <p:nvPr/>
        </p:nvGrpSpPr>
        <p:grpSpPr>
          <a:xfrm>
            <a:off x="6862684" y="4184117"/>
            <a:ext cx="493322" cy="539976"/>
            <a:chOff x="2425402" y="576263"/>
            <a:chExt cx="886421" cy="970257"/>
          </a:xfrm>
        </p:grpSpPr>
        <p:grpSp>
          <p:nvGrpSpPr>
            <p:cNvPr id="27" name="Group 26">
              <a:extLst>
                <a:ext uri="{FF2B5EF4-FFF2-40B4-BE49-F238E27FC236}">
                  <a16:creationId xmlns:a16="http://schemas.microsoft.com/office/drawing/2014/main" id="{FD5AAEDA-5748-214D-9D6D-1720F1701999}"/>
                </a:ext>
              </a:extLst>
            </p:cNvPr>
            <p:cNvGrpSpPr/>
            <p:nvPr/>
          </p:nvGrpSpPr>
          <p:grpSpPr>
            <a:xfrm>
              <a:off x="2425402" y="660105"/>
              <a:ext cx="886421" cy="886415"/>
              <a:chOff x="2335756" y="3558618"/>
              <a:chExt cx="318744" cy="318742"/>
            </a:xfrm>
          </p:grpSpPr>
          <p:sp>
            <p:nvSpPr>
              <p:cNvPr id="31" name="Freeform 22">
                <a:extLst>
                  <a:ext uri="{FF2B5EF4-FFF2-40B4-BE49-F238E27FC236}">
                    <a16:creationId xmlns:a16="http://schemas.microsoft.com/office/drawing/2014/main" id="{F1BB9303-B134-594D-978E-B212EDC1D1BF}"/>
                  </a:ext>
                </a:extLst>
              </p:cNvPr>
              <p:cNvSpPr>
                <a:spLocks/>
              </p:cNvSpPr>
              <p:nvPr/>
            </p:nvSpPr>
            <p:spPr bwMode="auto">
              <a:xfrm>
                <a:off x="2498779" y="3603544"/>
                <a:ext cx="84252" cy="161002"/>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a:gradFill>
                    <a:gsLst>
                      <a:gs pos="0">
                        <a:schemeClr val="tx1"/>
                      </a:gs>
                      <a:gs pos="100000">
                        <a:schemeClr val="tx1"/>
                      </a:gs>
                    </a:gsLst>
                    <a:lin ang="5400000" scaled="1"/>
                  </a:gradFill>
                </a:endParaRPr>
              </a:p>
            </p:txBody>
          </p:sp>
          <p:sp>
            <p:nvSpPr>
              <p:cNvPr id="32" name="Oval 31">
                <a:extLst>
                  <a:ext uri="{FF2B5EF4-FFF2-40B4-BE49-F238E27FC236}">
                    <a16:creationId xmlns:a16="http://schemas.microsoft.com/office/drawing/2014/main" id="{E37ADCDE-FF23-FF48-BA1C-21CF72E8A764}"/>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961" dirty="0" err="1">
                  <a:gradFill>
                    <a:gsLst>
                      <a:gs pos="0">
                        <a:schemeClr val="tx1"/>
                      </a:gs>
                      <a:gs pos="100000">
                        <a:schemeClr val="tx1"/>
                      </a:gs>
                    </a:gsLst>
                    <a:lin ang="5400000" scaled="1"/>
                  </a:gradFill>
                </a:endParaRPr>
              </a:p>
            </p:txBody>
          </p:sp>
        </p:grpSp>
        <p:cxnSp>
          <p:nvCxnSpPr>
            <p:cNvPr id="28" name="Straight Connector 27">
              <a:extLst>
                <a:ext uri="{FF2B5EF4-FFF2-40B4-BE49-F238E27FC236}">
                  <a16:creationId xmlns:a16="http://schemas.microsoft.com/office/drawing/2014/main" id="{2A7F1811-8A1B-A24C-8F35-0A64272A28A4}"/>
                </a:ext>
              </a:extLst>
            </p:cNvPr>
            <p:cNvCxnSpPr/>
            <p:nvPr/>
          </p:nvCxnSpPr>
          <p:spPr>
            <a:xfrm flipV="1">
              <a:off x="2864677" y="577850"/>
              <a:ext cx="0" cy="85726"/>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54833BD-55B2-0341-83CD-444ED35A54BA}"/>
                </a:ext>
              </a:extLst>
            </p:cNvPr>
            <p:cNvCxnSpPr/>
            <p:nvPr/>
          </p:nvCxnSpPr>
          <p:spPr>
            <a:xfrm rot="5400000" flipV="1">
              <a:off x="2864677" y="533400"/>
              <a:ext cx="0" cy="85726"/>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Arc 29">
              <a:extLst>
                <a:ext uri="{FF2B5EF4-FFF2-40B4-BE49-F238E27FC236}">
                  <a16:creationId xmlns:a16="http://schemas.microsoft.com/office/drawing/2014/main" id="{9638FB1D-82B2-304B-98F0-8EFC247B6EF0}"/>
                </a:ext>
              </a:extLst>
            </p:cNvPr>
            <p:cNvSpPr/>
            <p:nvPr/>
          </p:nvSpPr>
          <p:spPr>
            <a:xfrm>
              <a:off x="2474216" y="708917"/>
              <a:ext cx="788794" cy="788792"/>
            </a:xfrm>
            <a:prstGeom prst="arc">
              <a:avLst>
                <a:gd name="adj1" fmla="val 16228449"/>
                <a:gd name="adj2" fmla="val 1639725"/>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grpSp>
      <p:cxnSp>
        <p:nvCxnSpPr>
          <p:cNvPr id="33" name="Straight Arrow Connector 32">
            <a:extLst>
              <a:ext uri="{FF2B5EF4-FFF2-40B4-BE49-F238E27FC236}">
                <a16:creationId xmlns:a16="http://schemas.microsoft.com/office/drawing/2014/main" id="{41D7514F-2362-BC48-8A31-2B9A686EC9DB}"/>
              </a:ext>
            </a:extLst>
          </p:cNvPr>
          <p:cNvCxnSpPr>
            <a:cxnSpLocks/>
          </p:cNvCxnSpPr>
          <p:nvPr/>
        </p:nvCxnSpPr>
        <p:spPr>
          <a:xfrm flipH="1">
            <a:off x="7495743" y="2404539"/>
            <a:ext cx="358384" cy="0"/>
          </a:xfrm>
          <a:prstGeom prst="straightConnector1">
            <a:avLst/>
          </a:prstGeom>
          <a:ln w="12700">
            <a:solidFill>
              <a:schemeClr val="tx2"/>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Freeform 146">
            <a:extLst>
              <a:ext uri="{FF2B5EF4-FFF2-40B4-BE49-F238E27FC236}">
                <a16:creationId xmlns:a16="http://schemas.microsoft.com/office/drawing/2014/main" id="{46DC6BCF-22EA-6B48-B4DF-2DE80A18DD19}"/>
              </a:ext>
            </a:extLst>
          </p:cNvPr>
          <p:cNvSpPr>
            <a:spLocks noChangeAspect="1"/>
          </p:cNvSpPr>
          <p:nvPr/>
        </p:nvSpPr>
        <p:spPr bwMode="auto">
          <a:xfrm>
            <a:off x="7913546" y="2220753"/>
            <a:ext cx="494793" cy="31335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IN" sz="1922" b="1" dirty="0">
              <a:solidFill>
                <a:srgbClr val="FFFFFF"/>
              </a:solidFill>
              <a:latin typeface="Segoe UI Light"/>
              <a:ea typeface="Segoe UI" pitchFamily="34" charset="0"/>
              <a:cs typeface="Segoe UI" pitchFamily="34" charset="0"/>
            </a:endParaRPr>
          </a:p>
        </p:txBody>
      </p:sp>
      <p:sp>
        <p:nvSpPr>
          <p:cNvPr id="2" name="Rectangle 1">
            <a:extLst>
              <a:ext uri="{FF2B5EF4-FFF2-40B4-BE49-F238E27FC236}">
                <a16:creationId xmlns:a16="http://schemas.microsoft.com/office/drawing/2014/main" id="{27BCCC61-2113-7343-91B1-61663B535DEC}"/>
              </a:ext>
            </a:extLst>
          </p:cNvPr>
          <p:cNvSpPr/>
          <p:nvPr/>
        </p:nvSpPr>
        <p:spPr>
          <a:xfrm>
            <a:off x="426425" y="2754479"/>
            <a:ext cx="4567942" cy="633625"/>
          </a:xfrm>
          <a:prstGeom prst="rect">
            <a:avLst/>
          </a:prstGeom>
        </p:spPr>
        <p:txBody>
          <a:bodyPr wrap="square">
            <a:spAutoFit/>
          </a:bodyPr>
          <a:lstStyle/>
          <a:p>
            <a:pPr defTabSz="913698">
              <a:spcBef>
                <a:spcPts val="588"/>
              </a:spcBef>
              <a:defRPr/>
            </a:pPr>
            <a:r>
              <a:rPr lang="en-US" sz="1765" dirty="0"/>
              <a:t>Use your favorite IDEs, editors, notebooks, and frameworks</a:t>
            </a:r>
          </a:p>
        </p:txBody>
      </p:sp>
      <p:sp>
        <p:nvSpPr>
          <p:cNvPr id="6" name="Rectangle 5">
            <a:extLst>
              <a:ext uri="{FF2B5EF4-FFF2-40B4-BE49-F238E27FC236}">
                <a16:creationId xmlns:a16="http://schemas.microsoft.com/office/drawing/2014/main" id="{E481A3BD-0738-8D4D-9815-91702AFB8BD1}"/>
              </a:ext>
            </a:extLst>
          </p:cNvPr>
          <p:cNvSpPr/>
          <p:nvPr/>
        </p:nvSpPr>
        <p:spPr>
          <a:xfrm>
            <a:off x="6841810" y="2679171"/>
            <a:ext cx="4042208" cy="633625"/>
          </a:xfrm>
          <a:prstGeom prst="rect">
            <a:avLst/>
          </a:prstGeom>
        </p:spPr>
        <p:txBody>
          <a:bodyPr wrap="square">
            <a:spAutoFit/>
          </a:bodyPr>
          <a:lstStyle/>
          <a:p>
            <a:pPr defTabSz="913698">
              <a:spcBef>
                <a:spcPts val="588"/>
              </a:spcBef>
              <a:defRPr/>
            </a:pPr>
            <a:r>
              <a:rPr lang="en-US" sz="1765" dirty="0"/>
              <a:t>Flexibility of your local environment or curated cloud environment</a:t>
            </a:r>
          </a:p>
        </p:txBody>
      </p:sp>
      <p:sp>
        <p:nvSpPr>
          <p:cNvPr id="7" name="Rectangle 6">
            <a:extLst>
              <a:ext uri="{FF2B5EF4-FFF2-40B4-BE49-F238E27FC236}">
                <a16:creationId xmlns:a16="http://schemas.microsoft.com/office/drawing/2014/main" id="{0F3A5731-0F7B-8C47-9202-64BA09403B5B}"/>
              </a:ext>
            </a:extLst>
          </p:cNvPr>
          <p:cNvSpPr/>
          <p:nvPr/>
        </p:nvSpPr>
        <p:spPr>
          <a:xfrm>
            <a:off x="426424" y="4805180"/>
            <a:ext cx="4567942" cy="633625"/>
          </a:xfrm>
          <a:prstGeom prst="rect">
            <a:avLst/>
          </a:prstGeom>
        </p:spPr>
        <p:txBody>
          <a:bodyPr wrap="square">
            <a:spAutoFit/>
          </a:bodyPr>
          <a:lstStyle/>
          <a:p>
            <a:pPr defTabSz="913698">
              <a:spcBef>
                <a:spcPts val="588"/>
              </a:spcBef>
              <a:defRPr/>
            </a:pPr>
            <a:r>
              <a:rPr lang="en-US" sz="1765" dirty="0"/>
              <a:t>Integrate with other services like </a:t>
            </a:r>
            <a:br>
              <a:rPr lang="en-US" sz="1765" dirty="0"/>
            </a:br>
            <a:r>
              <a:rPr lang="en-US" sz="1765" dirty="0"/>
              <a:t>Azure Databricks</a:t>
            </a:r>
          </a:p>
        </p:txBody>
      </p:sp>
      <p:sp>
        <p:nvSpPr>
          <p:cNvPr id="9" name="Rectangle 8">
            <a:extLst>
              <a:ext uri="{FF2B5EF4-FFF2-40B4-BE49-F238E27FC236}">
                <a16:creationId xmlns:a16="http://schemas.microsoft.com/office/drawing/2014/main" id="{17DC1FA0-8434-A14B-A80B-0466073C57D9}"/>
              </a:ext>
            </a:extLst>
          </p:cNvPr>
          <p:cNvSpPr/>
          <p:nvPr/>
        </p:nvSpPr>
        <p:spPr>
          <a:xfrm>
            <a:off x="6841809" y="4805180"/>
            <a:ext cx="4193645" cy="633625"/>
          </a:xfrm>
          <a:prstGeom prst="rect">
            <a:avLst/>
          </a:prstGeom>
        </p:spPr>
        <p:txBody>
          <a:bodyPr wrap="square">
            <a:spAutoFit/>
          </a:bodyPr>
          <a:lstStyle/>
          <a:p>
            <a:pPr defTabSz="913698">
              <a:spcBef>
                <a:spcPts val="588"/>
              </a:spcBef>
              <a:defRPr/>
            </a:pPr>
            <a:r>
              <a:rPr lang="en-US" sz="1765" dirty="0"/>
              <a:t>Get started quickly without any complex pre-requisites</a:t>
            </a:r>
          </a:p>
        </p:txBody>
      </p:sp>
      <p:sp>
        <p:nvSpPr>
          <p:cNvPr id="35" name="Rectangle 34">
            <a:extLst>
              <a:ext uri="{FF2B5EF4-FFF2-40B4-BE49-F238E27FC236}">
                <a16:creationId xmlns:a16="http://schemas.microsoft.com/office/drawing/2014/main" id="{93B9822A-E278-4B43-AAAE-61B323216111}"/>
              </a:ext>
            </a:extLst>
          </p:cNvPr>
          <p:cNvSpPr/>
          <p:nvPr/>
        </p:nvSpPr>
        <p:spPr>
          <a:xfrm>
            <a:off x="492676" y="2474724"/>
            <a:ext cx="472886" cy="138499"/>
          </a:xfrm>
          <a:prstGeom prst="rect">
            <a:avLst/>
          </a:prstGeom>
        </p:spPr>
        <p:txBody>
          <a:bodyPr wrap="none" lIns="0" tIns="0" rIns="0" bIns="0">
            <a:spAutoFit/>
          </a:bodyPr>
          <a:lstStyle/>
          <a:p>
            <a:pPr algn="ctr" defTabSz="914192">
              <a:defRPr/>
            </a:pPr>
            <a:r>
              <a:rPr lang="en-US" sz="900" dirty="0">
                <a:solidFill>
                  <a:schemeClr val="tx2"/>
                </a:solidFill>
                <a:latin typeface="Segoe UI Semibold" panose="020B0702040204020203" pitchFamily="34" charset="0"/>
                <a:cs typeface="Segoe UI Semibold" panose="020B0702040204020203" pitchFamily="34" charset="0"/>
              </a:rPr>
              <a:t>PyCharm</a:t>
            </a:r>
          </a:p>
        </p:txBody>
      </p:sp>
      <p:sp>
        <p:nvSpPr>
          <p:cNvPr id="36" name="Rectangle 35">
            <a:extLst>
              <a:ext uri="{FF2B5EF4-FFF2-40B4-BE49-F238E27FC236}">
                <a16:creationId xmlns:a16="http://schemas.microsoft.com/office/drawing/2014/main" id="{68872B16-A83C-4A23-8204-50B05B02B46F}"/>
              </a:ext>
            </a:extLst>
          </p:cNvPr>
          <p:cNvSpPr/>
          <p:nvPr/>
        </p:nvSpPr>
        <p:spPr>
          <a:xfrm>
            <a:off x="1231902" y="2474724"/>
            <a:ext cx="387928" cy="138499"/>
          </a:xfrm>
          <a:prstGeom prst="rect">
            <a:avLst/>
          </a:prstGeom>
        </p:spPr>
        <p:txBody>
          <a:bodyPr wrap="none" lIns="0" tIns="0" rIns="0" bIns="0">
            <a:spAutoFit/>
          </a:bodyPr>
          <a:lstStyle/>
          <a:p>
            <a:pPr algn="ctr" defTabSz="914192">
              <a:defRPr/>
            </a:pPr>
            <a:r>
              <a:rPr lang="en-US" sz="900" err="1">
                <a:solidFill>
                  <a:schemeClr val="tx2"/>
                </a:solidFill>
                <a:latin typeface="Segoe UI Semibold" panose="020B0702040204020203" pitchFamily="34" charset="0"/>
                <a:cs typeface="Segoe UI Semibold" panose="020B0702040204020203" pitchFamily="34" charset="0"/>
              </a:rPr>
              <a:t>Jupyter</a:t>
            </a:r>
            <a:endParaRPr lang="en-US" sz="900">
              <a:solidFill>
                <a:schemeClr val="tx2"/>
              </a:solidFill>
              <a:latin typeface="Segoe UI Semibold" panose="020B0702040204020203" pitchFamily="34" charset="0"/>
              <a:cs typeface="Segoe UI Semibold" panose="020B0702040204020203" pitchFamily="34" charset="0"/>
            </a:endParaRPr>
          </a:p>
        </p:txBody>
      </p:sp>
      <p:sp>
        <p:nvSpPr>
          <p:cNvPr id="37" name="Rectangle 36">
            <a:extLst>
              <a:ext uri="{FF2B5EF4-FFF2-40B4-BE49-F238E27FC236}">
                <a16:creationId xmlns:a16="http://schemas.microsoft.com/office/drawing/2014/main" id="{AE5E85EC-55F1-448B-BD59-EEB1E3A1E528}"/>
              </a:ext>
            </a:extLst>
          </p:cNvPr>
          <p:cNvSpPr/>
          <p:nvPr/>
        </p:nvSpPr>
        <p:spPr>
          <a:xfrm>
            <a:off x="1855455" y="2479765"/>
            <a:ext cx="987451" cy="138499"/>
          </a:xfrm>
          <a:prstGeom prst="rect">
            <a:avLst/>
          </a:prstGeom>
        </p:spPr>
        <p:txBody>
          <a:bodyPr wrap="none" lIns="0" tIns="0" rIns="0" bIns="0">
            <a:spAutoFit/>
          </a:bodyPr>
          <a:lstStyle/>
          <a:p>
            <a:pPr algn="ctr" defTabSz="914192">
              <a:defRPr/>
            </a:pPr>
            <a:r>
              <a:rPr lang="en-US" sz="900">
                <a:solidFill>
                  <a:schemeClr val="tx2"/>
                </a:solidFill>
                <a:latin typeface="Segoe UI Semibold" panose="020B0702040204020203" pitchFamily="34" charset="0"/>
                <a:cs typeface="Segoe UI Semibold" panose="020B0702040204020203" pitchFamily="34" charset="0"/>
              </a:rPr>
              <a:t>Visual Studio Code</a:t>
            </a:r>
          </a:p>
        </p:txBody>
      </p:sp>
      <p:pic>
        <p:nvPicPr>
          <p:cNvPr id="38" name="Picture 37" descr="A close up of a sign&#10;&#10;Description automatically generated">
            <a:extLst>
              <a:ext uri="{FF2B5EF4-FFF2-40B4-BE49-F238E27FC236}">
                <a16:creationId xmlns:a16="http://schemas.microsoft.com/office/drawing/2014/main" id="{32850CA4-7355-43F6-AF10-D5B5C485F1E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3086" y="2089952"/>
            <a:ext cx="287443" cy="300371"/>
          </a:xfrm>
          <a:prstGeom prst="rect">
            <a:avLst/>
          </a:prstGeom>
        </p:spPr>
      </p:pic>
      <p:pic>
        <p:nvPicPr>
          <p:cNvPr id="39" name="Picture 38" descr="A picture containing vector graphics&#10;&#10;Description automatically generated">
            <a:extLst>
              <a:ext uri="{FF2B5EF4-FFF2-40B4-BE49-F238E27FC236}">
                <a16:creationId xmlns:a16="http://schemas.microsoft.com/office/drawing/2014/main" id="{283BE9F1-71A4-4678-B924-8A3FA5691C6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69468" y="2024144"/>
            <a:ext cx="349247" cy="399355"/>
          </a:xfrm>
          <a:prstGeom prst="rect">
            <a:avLst/>
          </a:prstGeom>
        </p:spPr>
      </p:pic>
      <p:pic>
        <p:nvPicPr>
          <p:cNvPr id="40" name="Picture 39" descr="A close up of a sign&#10;&#10;Description automatically generated">
            <a:extLst>
              <a:ext uri="{FF2B5EF4-FFF2-40B4-BE49-F238E27FC236}">
                <a16:creationId xmlns:a16="http://schemas.microsoft.com/office/drawing/2014/main" id="{AF591652-8FF8-4A84-9228-4DCAD458A58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85705" y="2073181"/>
            <a:ext cx="327980" cy="327526"/>
          </a:xfrm>
          <a:prstGeom prst="rect">
            <a:avLst/>
          </a:prstGeom>
        </p:spPr>
      </p:pic>
    </p:spTree>
    <p:extLst>
      <p:ext uri="{BB962C8B-B14F-4D97-AF65-F5344CB8AC3E}">
        <p14:creationId xmlns:p14="http://schemas.microsoft.com/office/powerpoint/2010/main" val="80641048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A4DCBE-A8C0-4D21-9904-020335BCCD21}"/>
              </a:ext>
            </a:extLst>
          </p:cNvPr>
          <p:cNvSpPr>
            <a:spLocks noGrp="1"/>
          </p:cNvSpPr>
          <p:nvPr>
            <p:ph type="title"/>
          </p:nvPr>
        </p:nvSpPr>
        <p:spPr>
          <a:xfrm>
            <a:off x="269241" y="2683570"/>
            <a:ext cx="11922760" cy="832764"/>
          </a:xfrm>
        </p:spPr>
        <p:txBody>
          <a:bodyPr/>
          <a:lstStyle/>
          <a:p>
            <a:r>
              <a:rPr lang="en-US" sz="4705" dirty="0"/>
              <a:t>Azure ML service also includes </a:t>
            </a:r>
            <a:r>
              <a:rPr lang="en-US" sz="4705" dirty="0" err="1"/>
              <a:t>DataPrep</a:t>
            </a:r>
            <a:r>
              <a:rPr lang="en-US" sz="4705" dirty="0"/>
              <a:t> SDK</a:t>
            </a:r>
          </a:p>
        </p:txBody>
      </p:sp>
    </p:spTree>
    <p:extLst>
      <p:ext uri="{BB962C8B-B14F-4D97-AF65-F5344CB8AC3E}">
        <p14:creationId xmlns:p14="http://schemas.microsoft.com/office/powerpoint/2010/main" val="412970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85127F0-DC61-40C7-BC4F-86CA94823461}"/>
              </a:ext>
            </a:extLst>
          </p:cNvPr>
          <p:cNvSpPr>
            <a:spLocks noGrp="1"/>
          </p:cNvSpPr>
          <p:nvPr>
            <p:ph type="body" sz="quarter" idx="10"/>
          </p:nvPr>
        </p:nvSpPr>
        <p:spPr>
          <a:xfrm>
            <a:off x="464428" y="2000120"/>
            <a:ext cx="5214898" cy="3935517"/>
          </a:xfrm>
        </p:spPr>
        <p:txBody>
          <a:bodyPr/>
          <a:lstStyle/>
          <a:p>
            <a:pPr marL="280121" indent="-280121">
              <a:spcAft>
                <a:spcPts val="1765"/>
              </a:spcAft>
              <a:buFont typeface="Arial" panose="020B0604020202020204" pitchFamily="34" charset="0"/>
              <a:buChar char="•"/>
            </a:pPr>
            <a:r>
              <a:rPr lang="en-US" sz="1765" dirty="0">
                <a:solidFill>
                  <a:schemeClr val="tx1"/>
                </a:solidFill>
              </a:rPr>
              <a:t>Understanding the semantics of data is difficult and time-consuming </a:t>
            </a:r>
          </a:p>
          <a:p>
            <a:pPr marL="280121" indent="-280121">
              <a:spcAft>
                <a:spcPts val="1765"/>
              </a:spcAft>
              <a:buFont typeface="Arial" panose="020B0604020202020204" pitchFamily="34" charset="0"/>
              <a:buChar char="•"/>
            </a:pPr>
            <a:r>
              <a:rPr lang="en-US" sz="1765" dirty="0">
                <a:solidFill>
                  <a:schemeClr val="tx1"/>
                </a:solidFill>
              </a:rPr>
              <a:t>Merging data from different sources is a manual process </a:t>
            </a:r>
          </a:p>
          <a:p>
            <a:pPr marL="280121" indent="-280121">
              <a:spcAft>
                <a:spcPts val="1765"/>
              </a:spcAft>
              <a:buFont typeface="Arial" panose="020B0604020202020204" pitchFamily="34" charset="0"/>
              <a:buChar char="•"/>
            </a:pPr>
            <a:r>
              <a:rPr lang="en-US" sz="1765" dirty="0">
                <a:solidFill>
                  <a:schemeClr val="tx1"/>
                </a:solidFill>
              </a:rPr>
              <a:t>Detecting, troubleshooting and fixing errors is a high tax </a:t>
            </a:r>
          </a:p>
          <a:p>
            <a:pPr marL="280121" indent="-280121">
              <a:spcAft>
                <a:spcPts val="1765"/>
              </a:spcAft>
              <a:buFont typeface="Arial" panose="020B0604020202020204" pitchFamily="34" charset="0"/>
              <a:buChar char="•"/>
            </a:pPr>
            <a:r>
              <a:rPr lang="en-US" sz="1765" dirty="0">
                <a:solidFill>
                  <a:schemeClr val="tx1"/>
                </a:solidFill>
              </a:rPr>
              <a:t>Custom code is always required </a:t>
            </a:r>
          </a:p>
          <a:p>
            <a:pPr marL="280121" indent="-280121">
              <a:spcAft>
                <a:spcPts val="1765"/>
              </a:spcAft>
              <a:buFont typeface="Arial" panose="020B0604020202020204" pitchFamily="34" charset="0"/>
              <a:buChar char="•"/>
            </a:pPr>
            <a:r>
              <a:rPr lang="en-US" sz="1765" dirty="0">
                <a:solidFill>
                  <a:schemeClr val="tx1"/>
                </a:solidFill>
              </a:rPr>
              <a:t>Operationalization is challenging </a:t>
            </a:r>
          </a:p>
          <a:p>
            <a:pPr marL="336145" indent="-336145">
              <a:buFont typeface="Arial" panose="020B0604020202020204" pitchFamily="34" charset="0"/>
              <a:buChar char="•"/>
            </a:pPr>
            <a:endParaRPr lang="en-US" sz="2400" dirty="0"/>
          </a:p>
          <a:p>
            <a:pPr marL="448193" indent="-448193">
              <a:buFont typeface="Arial" panose="020B0604020202020204" pitchFamily="34" charset="0"/>
              <a:buChar char="•"/>
            </a:pPr>
            <a:endParaRPr lang="en-US" dirty="0"/>
          </a:p>
        </p:txBody>
      </p:sp>
      <p:sp>
        <p:nvSpPr>
          <p:cNvPr id="5" name="Title 4">
            <a:extLst>
              <a:ext uri="{FF2B5EF4-FFF2-40B4-BE49-F238E27FC236}">
                <a16:creationId xmlns:a16="http://schemas.microsoft.com/office/drawing/2014/main" id="{58273290-B016-44E2-9410-9DF844885DD7}"/>
              </a:ext>
            </a:extLst>
          </p:cNvPr>
          <p:cNvSpPr>
            <a:spLocks noGrp="1"/>
          </p:cNvSpPr>
          <p:nvPr>
            <p:ph type="title"/>
          </p:nvPr>
        </p:nvSpPr>
        <p:spPr/>
        <p:txBody>
          <a:bodyPr/>
          <a:lstStyle/>
          <a:p>
            <a:r>
              <a:rPr lang="en-US" dirty="0"/>
              <a:t>Customer challenges and pain points </a:t>
            </a:r>
          </a:p>
        </p:txBody>
      </p:sp>
      <p:grpSp>
        <p:nvGrpSpPr>
          <p:cNvPr id="44" name="Group 43">
            <a:extLst>
              <a:ext uri="{FF2B5EF4-FFF2-40B4-BE49-F238E27FC236}">
                <a16:creationId xmlns:a16="http://schemas.microsoft.com/office/drawing/2014/main" id="{3D3E3406-B231-476A-B03F-BF8E9A2D3196}"/>
              </a:ext>
            </a:extLst>
          </p:cNvPr>
          <p:cNvGrpSpPr/>
          <p:nvPr/>
        </p:nvGrpSpPr>
        <p:grpSpPr>
          <a:xfrm>
            <a:off x="6094445" y="1712217"/>
            <a:ext cx="5473576" cy="3660780"/>
            <a:chOff x="5823429" y="1493135"/>
            <a:chExt cx="5583333" cy="3734186"/>
          </a:xfrm>
        </p:grpSpPr>
        <p:sp>
          <p:nvSpPr>
            <p:cNvPr id="8" name="Rectangle 7">
              <a:extLst>
                <a:ext uri="{FF2B5EF4-FFF2-40B4-BE49-F238E27FC236}">
                  <a16:creationId xmlns:a16="http://schemas.microsoft.com/office/drawing/2014/main" id="{88555357-DE67-470F-A3E4-9509B238CFA8}"/>
                </a:ext>
              </a:extLst>
            </p:cNvPr>
            <p:cNvSpPr/>
            <p:nvPr/>
          </p:nvSpPr>
          <p:spPr bwMode="auto">
            <a:xfrm>
              <a:off x="5989320" y="1493135"/>
              <a:ext cx="5303520" cy="3734186"/>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47403203-A9F3-4AF6-B364-AA9B3F847A8D}"/>
                </a:ext>
              </a:extLst>
            </p:cNvPr>
            <p:cNvSpPr/>
            <p:nvPr/>
          </p:nvSpPr>
          <p:spPr>
            <a:xfrm>
              <a:off x="5823429" y="1625377"/>
              <a:ext cx="5583333" cy="414353"/>
            </a:xfrm>
            <a:prstGeom prst="rect">
              <a:avLst/>
            </a:prstGeom>
          </p:spPr>
          <p:txBody>
            <a:bodyPr wrap="square">
              <a:spAutoFit/>
            </a:bodyPr>
            <a:lstStyle/>
            <a:p>
              <a:pPr algn="ctr" defTabSz="914192">
                <a:defRPr/>
              </a:pPr>
              <a:r>
                <a:rPr lang="en-US" sz="2000" dirty="0">
                  <a:solidFill>
                    <a:srgbClr val="0078D7"/>
                  </a:solidFill>
                  <a:latin typeface="Segoe UI Semibold" panose="020B0702040204020203" pitchFamily="34" charset="0"/>
                  <a:cs typeface="Segoe UI" charset="0"/>
                </a:rPr>
                <a:t>Examples of manual, non-scalable work </a:t>
              </a:r>
              <a:endParaRPr lang="en-US" sz="2000" dirty="0">
                <a:solidFill>
                  <a:srgbClr val="0078D7"/>
                </a:solidFill>
                <a:latin typeface="Segoe UI"/>
              </a:endParaRPr>
            </a:p>
          </p:txBody>
        </p:sp>
        <p:sp>
          <p:nvSpPr>
            <p:cNvPr id="7" name="Rectangle 6">
              <a:extLst>
                <a:ext uri="{FF2B5EF4-FFF2-40B4-BE49-F238E27FC236}">
                  <a16:creationId xmlns:a16="http://schemas.microsoft.com/office/drawing/2014/main" id="{7003D11B-F22D-4B68-8C90-8D5C2AE7E11C}"/>
                </a:ext>
              </a:extLst>
            </p:cNvPr>
            <p:cNvSpPr/>
            <p:nvPr/>
          </p:nvSpPr>
          <p:spPr>
            <a:xfrm>
              <a:off x="7657718" y="2413387"/>
              <a:ext cx="3257208" cy="2273377"/>
            </a:xfrm>
            <a:prstGeom prst="rect">
              <a:avLst/>
            </a:prstGeom>
          </p:spPr>
          <p:txBody>
            <a:bodyPr wrap="square">
              <a:spAutoFit/>
            </a:bodyPr>
            <a:lstStyle/>
            <a:p>
              <a:pPr defTabSz="914367">
                <a:spcBef>
                  <a:spcPts val="2353"/>
                </a:spcBef>
                <a:spcAft>
                  <a:spcPts val="2353"/>
                </a:spcAft>
                <a:defRPr/>
              </a:pPr>
              <a:r>
                <a:rPr lang="en-US" sz="1961" dirty="0">
                  <a:solidFill>
                    <a:prstClr val="black"/>
                  </a:solidFill>
                  <a:latin typeface="Segoe UI"/>
                </a:rPr>
                <a:t>Data formatting</a:t>
              </a:r>
            </a:p>
            <a:p>
              <a:pPr defTabSz="914367">
                <a:spcBef>
                  <a:spcPts val="2353"/>
                </a:spcBef>
                <a:spcAft>
                  <a:spcPts val="2353"/>
                </a:spcAft>
                <a:defRPr/>
              </a:pPr>
              <a:r>
                <a:rPr lang="en-US" sz="1961" dirty="0">
                  <a:solidFill>
                    <a:prstClr val="black"/>
                  </a:solidFill>
                  <a:latin typeface="Segoe UI"/>
                </a:rPr>
                <a:t>Dealing with dates</a:t>
              </a:r>
            </a:p>
            <a:p>
              <a:pPr defTabSz="914367">
                <a:spcBef>
                  <a:spcPts val="2353"/>
                </a:spcBef>
                <a:spcAft>
                  <a:spcPts val="2353"/>
                </a:spcAft>
                <a:defRPr/>
              </a:pPr>
              <a:r>
                <a:rPr lang="en-US" sz="1961" dirty="0">
                  <a:solidFill>
                    <a:prstClr val="black"/>
                  </a:solidFill>
                  <a:latin typeface="Segoe UI"/>
                </a:rPr>
                <a:t>‘</a:t>
              </a:r>
              <a:r>
                <a:rPr lang="en-US" sz="1961" dirty="0" err="1">
                  <a:solidFill>
                    <a:prstClr val="black"/>
                  </a:solidFill>
                  <a:latin typeface="Segoe UI"/>
                </a:rPr>
                <a:t>Rectangualizing</a:t>
              </a:r>
              <a:r>
                <a:rPr lang="en-US" sz="1961" dirty="0">
                  <a:solidFill>
                    <a:prstClr val="black"/>
                  </a:solidFill>
                  <a:latin typeface="Segoe UI"/>
                </a:rPr>
                <a:t>’ data</a:t>
              </a:r>
            </a:p>
          </p:txBody>
        </p:sp>
        <p:sp>
          <p:nvSpPr>
            <p:cNvPr id="10" name="Rectangle 9">
              <a:extLst>
                <a:ext uri="{FF2B5EF4-FFF2-40B4-BE49-F238E27FC236}">
                  <a16:creationId xmlns:a16="http://schemas.microsoft.com/office/drawing/2014/main" id="{5805BABF-7DB0-4BFE-A7BB-87B4E32039B5}"/>
                </a:ext>
              </a:extLst>
            </p:cNvPr>
            <p:cNvSpPr/>
            <p:nvPr/>
          </p:nvSpPr>
          <p:spPr bwMode="auto">
            <a:xfrm>
              <a:off x="6664458" y="4156644"/>
              <a:ext cx="818161" cy="627706"/>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 name="Group 10">
              <a:extLst>
                <a:ext uri="{FF2B5EF4-FFF2-40B4-BE49-F238E27FC236}">
                  <a16:creationId xmlns:a16="http://schemas.microsoft.com/office/drawing/2014/main" id="{7A88C660-BAD8-4663-9331-DC821F67E4AD}"/>
                </a:ext>
              </a:extLst>
            </p:cNvPr>
            <p:cNvGrpSpPr/>
            <p:nvPr/>
          </p:nvGrpSpPr>
          <p:grpSpPr>
            <a:xfrm>
              <a:off x="6708197" y="3155339"/>
              <a:ext cx="713070" cy="683846"/>
              <a:chOff x="4316204" y="2433510"/>
              <a:chExt cx="448238" cy="429868"/>
            </a:xfrm>
            <a:noFill/>
          </p:grpSpPr>
          <p:sp>
            <p:nvSpPr>
              <p:cNvPr id="12" name="calendar_4">
                <a:extLst>
                  <a:ext uri="{FF2B5EF4-FFF2-40B4-BE49-F238E27FC236}">
                    <a16:creationId xmlns:a16="http://schemas.microsoft.com/office/drawing/2014/main" id="{413D5C7F-A1F3-4BC9-8133-722F518C535B}"/>
                  </a:ext>
                </a:extLst>
              </p:cNvPr>
              <p:cNvSpPr>
                <a:spLocks noChangeAspect="1" noEditPoints="1"/>
              </p:cNvSpPr>
              <p:nvPr/>
            </p:nvSpPr>
            <p:spPr bwMode="auto">
              <a:xfrm>
                <a:off x="4316204" y="2433510"/>
                <a:ext cx="448238" cy="429868"/>
              </a:xfrm>
              <a:custGeom>
                <a:avLst/>
                <a:gdLst>
                  <a:gd name="T0" fmla="*/ 244 w 244"/>
                  <a:gd name="T1" fmla="*/ 135 h 234"/>
                  <a:gd name="T2" fmla="*/ 244 w 244"/>
                  <a:gd name="T3" fmla="*/ 234 h 234"/>
                  <a:gd name="T4" fmla="*/ 0 w 244"/>
                  <a:gd name="T5" fmla="*/ 234 h 234"/>
                  <a:gd name="T6" fmla="*/ 0 w 244"/>
                  <a:gd name="T7" fmla="*/ 24 h 234"/>
                  <a:gd name="T8" fmla="*/ 244 w 244"/>
                  <a:gd name="T9" fmla="*/ 24 h 234"/>
                  <a:gd name="T10" fmla="*/ 244 w 244"/>
                  <a:gd name="T11" fmla="*/ 135 h 234"/>
                  <a:gd name="T12" fmla="*/ 0 w 244"/>
                  <a:gd name="T13" fmla="*/ 72 h 234"/>
                  <a:gd name="T14" fmla="*/ 244 w 244"/>
                  <a:gd name="T15" fmla="*/ 72 h 234"/>
                  <a:gd name="T16" fmla="*/ 50 w 244"/>
                  <a:gd name="T17" fmla="*/ 0 h 234"/>
                  <a:gd name="T18" fmla="*/ 50 w 244"/>
                  <a:gd name="T19" fmla="*/ 50 h 234"/>
                  <a:gd name="T20" fmla="*/ 195 w 244"/>
                  <a:gd name="T21" fmla="*/ 0 h 234"/>
                  <a:gd name="T22" fmla="*/ 195 w 244"/>
                  <a:gd name="T23" fmla="*/ 5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4" h="234">
                    <a:moveTo>
                      <a:pt x="244" y="135"/>
                    </a:moveTo>
                    <a:lnTo>
                      <a:pt x="244" y="234"/>
                    </a:lnTo>
                    <a:lnTo>
                      <a:pt x="0" y="234"/>
                    </a:lnTo>
                    <a:lnTo>
                      <a:pt x="0" y="24"/>
                    </a:lnTo>
                    <a:lnTo>
                      <a:pt x="244" y="24"/>
                    </a:lnTo>
                    <a:lnTo>
                      <a:pt x="244" y="135"/>
                    </a:lnTo>
                    <a:moveTo>
                      <a:pt x="0" y="72"/>
                    </a:moveTo>
                    <a:lnTo>
                      <a:pt x="244" y="72"/>
                    </a:lnTo>
                    <a:moveTo>
                      <a:pt x="50" y="0"/>
                    </a:moveTo>
                    <a:lnTo>
                      <a:pt x="50" y="50"/>
                    </a:lnTo>
                    <a:moveTo>
                      <a:pt x="195" y="0"/>
                    </a:moveTo>
                    <a:lnTo>
                      <a:pt x="195" y="50"/>
                    </a:lnTo>
                  </a:path>
                </a:pathLst>
              </a:custGeom>
              <a:grpFill/>
              <a:ln w="12700" cap="flat">
                <a:solidFill>
                  <a:schemeClr val="tx2"/>
                </a:solidFill>
                <a:prstDash val="solid"/>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latin typeface="Segoe UI"/>
                </a:endParaRPr>
              </a:p>
            </p:txBody>
          </p:sp>
          <p:cxnSp>
            <p:nvCxnSpPr>
              <p:cNvPr id="13" name="Straight Connector 12">
                <a:extLst>
                  <a:ext uri="{FF2B5EF4-FFF2-40B4-BE49-F238E27FC236}">
                    <a16:creationId xmlns:a16="http://schemas.microsoft.com/office/drawing/2014/main" id="{6EE194BE-5EE7-4F29-84BB-4B5E6A0D6FD1}"/>
                  </a:ext>
                </a:extLst>
              </p:cNvPr>
              <p:cNvCxnSpPr/>
              <p:nvPr/>
            </p:nvCxnSpPr>
            <p:spPr>
              <a:xfrm>
                <a:off x="4357163" y="2633663"/>
                <a:ext cx="370412" cy="0"/>
              </a:xfrm>
              <a:prstGeom prst="line">
                <a:avLst/>
              </a:prstGeom>
              <a:grpFill/>
              <a:ln w="12700" cap="flat" cmpd="sng" algn="ctr">
                <a:solidFill>
                  <a:schemeClr val="tx2"/>
                </a:solidFill>
                <a:prstDash val="solid"/>
                <a:headEnd type="none"/>
                <a:tailEnd type="none"/>
              </a:ln>
              <a:effectLst/>
            </p:spPr>
          </p:cxnSp>
          <p:cxnSp>
            <p:nvCxnSpPr>
              <p:cNvPr id="14" name="Straight Connector 13">
                <a:extLst>
                  <a:ext uri="{FF2B5EF4-FFF2-40B4-BE49-F238E27FC236}">
                    <a16:creationId xmlns:a16="http://schemas.microsoft.com/office/drawing/2014/main" id="{2357DBB6-0C98-437A-948B-8139EFE27467}"/>
                  </a:ext>
                </a:extLst>
              </p:cNvPr>
              <p:cNvCxnSpPr/>
              <p:nvPr/>
            </p:nvCxnSpPr>
            <p:spPr>
              <a:xfrm>
                <a:off x="4357163" y="2711451"/>
                <a:ext cx="370412" cy="0"/>
              </a:xfrm>
              <a:prstGeom prst="line">
                <a:avLst/>
              </a:prstGeom>
              <a:grpFill/>
              <a:ln w="12700" cap="flat" cmpd="sng" algn="ctr">
                <a:solidFill>
                  <a:schemeClr val="tx2"/>
                </a:solidFill>
                <a:prstDash val="solid"/>
                <a:headEnd type="none"/>
                <a:tailEnd type="none"/>
              </a:ln>
              <a:effectLst/>
            </p:spPr>
          </p:cxnSp>
          <p:cxnSp>
            <p:nvCxnSpPr>
              <p:cNvPr id="15" name="Straight Connector 14">
                <a:extLst>
                  <a:ext uri="{FF2B5EF4-FFF2-40B4-BE49-F238E27FC236}">
                    <a16:creationId xmlns:a16="http://schemas.microsoft.com/office/drawing/2014/main" id="{68130C49-CEBB-4BB0-A64E-56EECD653F08}"/>
                  </a:ext>
                </a:extLst>
              </p:cNvPr>
              <p:cNvCxnSpPr/>
              <p:nvPr/>
            </p:nvCxnSpPr>
            <p:spPr>
              <a:xfrm>
                <a:off x="4357163" y="2789238"/>
                <a:ext cx="370412" cy="0"/>
              </a:xfrm>
              <a:prstGeom prst="line">
                <a:avLst/>
              </a:prstGeom>
              <a:grpFill/>
              <a:ln w="12700" cap="flat" cmpd="sng" algn="ctr">
                <a:solidFill>
                  <a:schemeClr val="tx2"/>
                </a:solidFill>
                <a:prstDash val="solid"/>
                <a:headEnd type="none"/>
                <a:tailEnd type="none"/>
              </a:ln>
              <a:effectLst/>
            </p:spPr>
          </p:cxnSp>
          <p:grpSp>
            <p:nvGrpSpPr>
              <p:cNvPr id="16" name="Group 15">
                <a:extLst>
                  <a:ext uri="{FF2B5EF4-FFF2-40B4-BE49-F238E27FC236}">
                    <a16:creationId xmlns:a16="http://schemas.microsoft.com/office/drawing/2014/main" id="{71A2FC9C-2309-4320-ABC0-895B990BBB3A}"/>
                  </a:ext>
                </a:extLst>
              </p:cNvPr>
              <p:cNvGrpSpPr/>
              <p:nvPr/>
            </p:nvGrpSpPr>
            <p:grpSpPr>
              <a:xfrm rot="16200000">
                <a:off x="4429660" y="2597679"/>
                <a:ext cx="231775" cy="230716"/>
                <a:chOff x="4357163" y="3062288"/>
                <a:chExt cx="370412" cy="155575"/>
              </a:xfrm>
              <a:grpFill/>
            </p:grpSpPr>
            <p:cxnSp>
              <p:nvCxnSpPr>
                <p:cNvPr id="17" name="Straight Connector 16">
                  <a:extLst>
                    <a:ext uri="{FF2B5EF4-FFF2-40B4-BE49-F238E27FC236}">
                      <a16:creationId xmlns:a16="http://schemas.microsoft.com/office/drawing/2014/main" id="{4739728C-66F2-4436-A73B-5244EA70C102}"/>
                    </a:ext>
                  </a:extLst>
                </p:cNvPr>
                <p:cNvCxnSpPr/>
                <p:nvPr/>
              </p:nvCxnSpPr>
              <p:spPr>
                <a:xfrm>
                  <a:off x="4357163" y="3062288"/>
                  <a:ext cx="370412" cy="0"/>
                </a:xfrm>
                <a:prstGeom prst="line">
                  <a:avLst/>
                </a:prstGeom>
                <a:grpFill/>
                <a:ln w="12700" cap="flat" cmpd="sng" algn="ctr">
                  <a:solidFill>
                    <a:schemeClr val="tx2"/>
                  </a:solidFill>
                  <a:prstDash val="solid"/>
                  <a:headEnd type="none"/>
                  <a:tailEnd type="none"/>
                </a:ln>
                <a:effectLst/>
              </p:spPr>
            </p:cxnSp>
            <p:cxnSp>
              <p:nvCxnSpPr>
                <p:cNvPr id="18" name="Straight Connector 17">
                  <a:extLst>
                    <a:ext uri="{FF2B5EF4-FFF2-40B4-BE49-F238E27FC236}">
                      <a16:creationId xmlns:a16="http://schemas.microsoft.com/office/drawing/2014/main" id="{B42D4B1F-AC85-4874-ABD7-3034008BB8DA}"/>
                    </a:ext>
                  </a:extLst>
                </p:cNvPr>
                <p:cNvCxnSpPr/>
                <p:nvPr/>
              </p:nvCxnSpPr>
              <p:spPr>
                <a:xfrm>
                  <a:off x="4357163" y="3140076"/>
                  <a:ext cx="370412" cy="0"/>
                </a:xfrm>
                <a:prstGeom prst="line">
                  <a:avLst/>
                </a:prstGeom>
                <a:grpFill/>
                <a:ln w="12700" cap="flat" cmpd="sng" algn="ctr">
                  <a:solidFill>
                    <a:schemeClr val="tx2"/>
                  </a:solidFill>
                  <a:prstDash val="solid"/>
                  <a:headEnd type="none"/>
                  <a:tailEnd type="none"/>
                </a:ln>
                <a:effectLst/>
              </p:spPr>
            </p:cxnSp>
            <p:cxnSp>
              <p:nvCxnSpPr>
                <p:cNvPr id="19" name="Straight Connector 18">
                  <a:extLst>
                    <a:ext uri="{FF2B5EF4-FFF2-40B4-BE49-F238E27FC236}">
                      <a16:creationId xmlns:a16="http://schemas.microsoft.com/office/drawing/2014/main" id="{39592D19-EAF9-4DD3-A3E1-29628A1D8480}"/>
                    </a:ext>
                  </a:extLst>
                </p:cNvPr>
                <p:cNvCxnSpPr/>
                <p:nvPr/>
              </p:nvCxnSpPr>
              <p:spPr>
                <a:xfrm>
                  <a:off x="4357163" y="3217863"/>
                  <a:ext cx="370412" cy="0"/>
                </a:xfrm>
                <a:prstGeom prst="line">
                  <a:avLst/>
                </a:prstGeom>
                <a:grpFill/>
                <a:ln w="12700" cap="flat" cmpd="sng" algn="ctr">
                  <a:solidFill>
                    <a:schemeClr val="tx2"/>
                  </a:solidFill>
                  <a:prstDash val="solid"/>
                  <a:headEnd type="none"/>
                  <a:tailEnd type="none"/>
                </a:ln>
                <a:effectLst/>
              </p:spPr>
            </p:cxnSp>
          </p:grpSp>
        </p:grpSp>
        <p:grpSp>
          <p:nvGrpSpPr>
            <p:cNvPr id="20" name="Group 20">
              <a:extLst>
                <a:ext uri="{FF2B5EF4-FFF2-40B4-BE49-F238E27FC236}">
                  <a16:creationId xmlns:a16="http://schemas.microsoft.com/office/drawing/2014/main" id="{5802F8D1-AFA4-422D-8B26-BE564D549A77}"/>
                </a:ext>
              </a:extLst>
            </p:cNvPr>
            <p:cNvGrpSpPr>
              <a:grpSpLocks noChangeAspect="1"/>
            </p:cNvGrpSpPr>
            <p:nvPr/>
          </p:nvGrpSpPr>
          <p:grpSpPr bwMode="auto">
            <a:xfrm>
              <a:off x="6856495" y="4292832"/>
              <a:ext cx="446074" cy="390473"/>
              <a:chOff x="3764" y="3313"/>
              <a:chExt cx="353" cy="309"/>
            </a:xfrm>
          </p:grpSpPr>
          <p:sp>
            <p:nvSpPr>
              <p:cNvPr id="21" name="Freeform 21">
                <a:extLst>
                  <a:ext uri="{FF2B5EF4-FFF2-40B4-BE49-F238E27FC236}">
                    <a16:creationId xmlns:a16="http://schemas.microsoft.com/office/drawing/2014/main" id="{1F5942F0-9BBD-4020-A73E-84E883D24236}"/>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22" name="Freeform 22">
                <a:extLst>
                  <a:ext uri="{FF2B5EF4-FFF2-40B4-BE49-F238E27FC236}">
                    <a16:creationId xmlns:a16="http://schemas.microsoft.com/office/drawing/2014/main" id="{59DCAEB7-55EE-4B39-9972-9C56DEB8572E}"/>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23" name="Freeform 23">
                <a:extLst>
                  <a:ext uri="{FF2B5EF4-FFF2-40B4-BE49-F238E27FC236}">
                    <a16:creationId xmlns:a16="http://schemas.microsoft.com/office/drawing/2014/main" id="{1F0F917A-D53B-4A80-8CB4-D816810D3CDE}"/>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24" name="Freeform 24">
                <a:extLst>
                  <a:ext uri="{FF2B5EF4-FFF2-40B4-BE49-F238E27FC236}">
                    <a16:creationId xmlns:a16="http://schemas.microsoft.com/office/drawing/2014/main" id="{5F9464B1-051A-43C3-9896-509108CE5B09}"/>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25" name="Freeform 25">
                <a:extLst>
                  <a:ext uri="{FF2B5EF4-FFF2-40B4-BE49-F238E27FC236}">
                    <a16:creationId xmlns:a16="http://schemas.microsoft.com/office/drawing/2014/main" id="{98310DCB-F1C5-4870-8600-BC6BE7A8AFE0}"/>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26" name="Freeform 26">
                <a:extLst>
                  <a:ext uri="{FF2B5EF4-FFF2-40B4-BE49-F238E27FC236}">
                    <a16:creationId xmlns:a16="http://schemas.microsoft.com/office/drawing/2014/main" id="{351A8AB7-9534-43FA-B3C9-DB0B1794354D}"/>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27" name="Freeform 27">
                <a:extLst>
                  <a:ext uri="{FF2B5EF4-FFF2-40B4-BE49-F238E27FC236}">
                    <a16:creationId xmlns:a16="http://schemas.microsoft.com/office/drawing/2014/main" id="{1FE7A8EC-38B7-413A-AF5C-3AAD6E61B2F8}"/>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28" name="Freeform 28">
                <a:extLst>
                  <a:ext uri="{FF2B5EF4-FFF2-40B4-BE49-F238E27FC236}">
                    <a16:creationId xmlns:a16="http://schemas.microsoft.com/office/drawing/2014/main" id="{88CFD8D9-7078-4FB9-B206-367DFEF79373}"/>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29" name="Freeform 29">
                <a:extLst>
                  <a:ext uri="{FF2B5EF4-FFF2-40B4-BE49-F238E27FC236}">
                    <a16:creationId xmlns:a16="http://schemas.microsoft.com/office/drawing/2014/main" id="{BEB78FA1-73D8-4B9B-A01D-81A7F69D5EC0}"/>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30" name="Freeform 30">
                <a:extLst>
                  <a:ext uri="{FF2B5EF4-FFF2-40B4-BE49-F238E27FC236}">
                    <a16:creationId xmlns:a16="http://schemas.microsoft.com/office/drawing/2014/main" id="{329CF8FD-F5FC-4ECA-BE21-325C7A1A3A07}"/>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31" name="Freeform 31">
                <a:extLst>
                  <a:ext uri="{FF2B5EF4-FFF2-40B4-BE49-F238E27FC236}">
                    <a16:creationId xmlns:a16="http://schemas.microsoft.com/office/drawing/2014/main" id="{E044000D-A152-41B2-8677-E7A22690A281}"/>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32" name="Freeform 32">
                <a:extLst>
                  <a:ext uri="{FF2B5EF4-FFF2-40B4-BE49-F238E27FC236}">
                    <a16:creationId xmlns:a16="http://schemas.microsoft.com/office/drawing/2014/main" id="{7329A844-89D7-4F8D-AE82-410FD7AD0EAF}"/>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33" name="Freeform 33">
                <a:extLst>
                  <a:ext uri="{FF2B5EF4-FFF2-40B4-BE49-F238E27FC236}">
                    <a16:creationId xmlns:a16="http://schemas.microsoft.com/office/drawing/2014/main" id="{3F536A9E-3EF3-4641-B18F-04A1AA776357}"/>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34" name="Freeform 34">
                <a:extLst>
                  <a:ext uri="{FF2B5EF4-FFF2-40B4-BE49-F238E27FC236}">
                    <a16:creationId xmlns:a16="http://schemas.microsoft.com/office/drawing/2014/main" id="{3A6594AB-E29E-4296-8AEA-2AB0CFEB5D9F}"/>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35" name="Freeform 35">
                <a:extLst>
                  <a:ext uri="{FF2B5EF4-FFF2-40B4-BE49-F238E27FC236}">
                    <a16:creationId xmlns:a16="http://schemas.microsoft.com/office/drawing/2014/main" id="{F99251E5-3D2D-4DDA-BE68-77DAF26F4567}"/>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36" name="Freeform 36">
                <a:extLst>
                  <a:ext uri="{FF2B5EF4-FFF2-40B4-BE49-F238E27FC236}">
                    <a16:creationId xmlns:a16="http://schemas.microsoft.com/office/drawing/2014/main" id="{B1AF1E50-5A82-441B-BD24-BBF1C3871AD7}"/>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37" name="Freeform 37">
                <a:extLst>
                  <a:ext uri="{FF2B5EF4-FFF2-40B4-BE49-F238E27FC236}">
                    <a16:creationId xmlns:a16="http://schemas.microsoft.com/office/drawing/2014/main" id="{41DB2FE5-43DE-4F2A-9151-8096AA6FB1B2}"/>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sp>
            <p:nvSpPr>
              <p:cNvPr id="38" name="Freeform 38">
                <a:extLst>
                  <a:ext uri="{FF2B5EF4-FFF2-40B4-BE49-F238E27FC236}">
                    <a16:creationId xmlns:a16="http://schemas.microsoft.com/office/drawing/2014/main" id="{8FFABFE7-593E-4DE7-99AE-3B349BB18B7C}"/>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latin typeface="Segoe UI"/>
                </a:endParaRPr>
              </a:p>
            </p:txBody>
          </p:sp>
        </p:grpSp>
        <p:grpSp>
          <p:nvGrpSpPr>
            <p:cNvPr id="39" name="Group 38">
              <a:extLst>
                <a:ext uri="{FF2B5EF4-FFF2-40B4-BE49-F238E27FC236}">
                  <a16:creationId xmlns:a16="http://schemas.microsoft.com/office/drawing/2014/main" id="{0E5A2616-A1BE-49C9-A262-B0629A0E15D7}"/>
                </a:ext>
              </a:extLst>
            </p:cNvPr>
            <p:cNvGrpSpPr/>
            <p:nvPr/>
          </p:nvGrpSpPr>
          <p:grpSpPr>
            <a:xfrm>
              <a:off x="6687647" y="2303092"/>
              <a:ext cx="754169" cy="544012"/>
              <a:chOff x="3751869" y="1754414"/>
              <a:chExt cx="4688258" cy="3381830"/>
            </a:xfrm>
          </p:grpSpPr>
          <p:sp>
            <p:nvSpPr>
              <p:cNvPr id="40" name="Freeform: Shape 91">
                <a:extLst>
                  <a:ext uri="{FF2B5EF4-FFF2-40B4-BE49-F238E27FC236}">
                    <a16:creationId xmlns:a16="http://schemas.microsoft.com/office/drawing/2014/main" id="{7513B154-98B8-48D5-BBDE-28F612404B77}"/>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Freeform: Shape 92">
                <a:extLst>
                  <a:ext uri="{FF2B5EF4-FFF2-40B4-BE49-F238E27FC236}">
                    <a16:creationId xmlns:a16="http://schemas.microsoft.com/office/drawing/2014/main" id="{D1F89B8C-B327-4760-AD27-0420DC4BBA67}"/>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Freeform: Shape 93">
                <a:extLst>
                  <a:ext uri="{FF2B5EF4-FFF2-40B4-BE49-F238E27FC236}">
                    <a16:creationId xmlns:a16="http://schemas.microsoft.com/office/drawing/2014/main" id="{892BF3FB-1939-4B65-9C28-AED47096A338}"/>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Freeform: Shape 94">
                <a:extLst>
                  <a:ext uri="{FF2B5EF4-FFF2-40B4-BE49-F238E27FC236}">
                    <a16:creationId xmlns:a16="http://schemas.microsoft.com/office/drawing/2014/main" id="{F8A714B4-4EB7-4A12-871F-8041A5274B22}"/>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75619652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8E4EBAE-0A33-481E-A715-7EEB1BF81695}"/>
              </a:ext>
            </a:extLst>
          </p:cNvPr>
          <p:cNvSpPr/>
          <p:nvPr/>
        </p:nvSpPr>
        <p:spPr bwMode="auto">
          <a:xfrm>
            <a:off x="305379" y="3913534"/>
            <a:ext cx="11685488" cy="1617867"/>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5" fontAlgn="base">
              <a:spcBef>
                <a:spcPct val="0"/>
              </a:spcBef>
              <a:spcAft>
                <a:spcPct val="0"/>
              </a:spcAft>
              <a:defRPr/>
            </a:pPr>
            <a:endParaRPr lang="en-US" sz="1427"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0B374E8D-AFEA-4593-802A-484EF1337F94}"/>
              </a:ext>
            </a:extLst>
          </p:cNvPr>
          <p:cNvSpPr/>
          <p:nvPr/>
        </p:nvSpPr>
        <p:spPr bwMode="auto">
          <a:xfrm>
            <a:off x="305380" y="1269514"/>
            <a:ext cx="11685488" cy="2335811"/>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5" fontAlgn="base">
              <a:spcBef>
                <a:spcPct val="0"/>
              </a:spcBef>
              <a:spcAft>
                <a:spcPct val="0"/>
              </a:spcAft>
              <a:defRPr/>
            </a:pPr>
            <a:endParaRPr lang="en-US" sz="1427"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816FBD74-5C74-4013-B726-5976EF78BCDD}"/>
              </a:ext>
            </a:extLst>
          </p:cNvPr>
          <p:cNvSpPr>
            <a:spLocks noGrp="1"/>
          </p:cNvSpPr>
          <p:nvPr>
            <p:ph type="title"/>
          </p:nvPr>
        </p:nvSpPr>
        <p:spPr/>
        <p:txBody>
          <a:bodyPr/>
          <a:lstStyle/>
          <a:p>
            <a:r>
              <a:rPr lang="en-US" dirty="0"/>
              <a:t>Data lifecycle</a:t>
            </a:r>
          </a:p>
        </p:txBody>
      </p:sp>
      <p:sp>
        <p:nvSpPr>
          <p:cNvPr id="4" name="TextBox 3">
            <a:extLst>
              <a:ext uri="{FF2B5EF4-FFF2-40B4-BE49-F238E27FC236}">
                <a16:creationId xmlns:a16="http://schemas.microsoft.com/office/drawing/2014/main" id="{4780005C-179C-44F1-9933-1A1FC240C0B0}"/>
              </a:ext>
            </a:extLst>
          </p:cNvPr>
          <p:cNvSpPr txBox="1"/>
          <p:nvPr/>
        </p:nvSpPr>
        <p:spPr>
          <a:xfrm>
            <a:off x="427229" y="1426206"/>
            <a:ext cx="1936292" cy="318312"/>
          </a:xfrm>
          <a:prstGeom prst="rect">
            <a:avLst/>
          </a:prstGeom>
          <a:noFill/>
        </p:spPr>
        <p:txBody>
          <a:bodyPr wrap="square" lIns="91427" tIns="45713" rIns="91427" bIns="45713" rtlCol="0">
            <a:spAutoFit/>
          </a:bodyPr>
          <a:lstStyle/>
          <a:p>
            <a:pPr defTabSz="914225">
              <a:lnSpc>
                <a:spcPct val="90000"/>
              </a:lnSpc>
              <a:spcAft>
                <a:spcPts val="600"/>
              </a:spcAft>
              <a:defRPr/>
            </a:pPr>
            <a:r>
              <a:rPr lang="en-US" sz="1600" dirty="0">
                <a:gradFill>
                  <a:gsLst>
                    <a:gs pos="2917">
                      <a:prstClr val="black"/>
                    </a:gs>
                    <a:gs pos="30000">
                      <a:prstClr val="black"/>
                    </a:gs>
                  </a:gsLst>
                  <a:lin ang="5400000" scaled="0"/>
                </a:gradFill>
                <a:latin typeface="Segoe UI"/>
              </a:rPr>
              <a:t>Interactive training</a:t>
            </a:r>
          </a:p>
        </p:txBody>
      </p:sp>
      <p:sp>
        <p:nvSpPr>
          <p:cNvPr id="5" name="TextBox 4">
            <a:extLst>
              <a:ext uri="{FF2B5EF4-FFF2-40B4-BE49-F238E27FC236}">
                <a16:creationId xmlns:a16="http://schemas.microsoft.com/office/drawing/2014/main" id="{2EC98254-BFF7-4DF8-A136-2BC2CB010D23}"/>
              </a:ext>
            </a:extLst>
          </p:cNvPr>
          <p:cNvSpPr txBox="1"/>
          <p:nvPr/>
        </p:nvSpPr>
        <p:spPr>
          <a:xfrm>
            <a:off x="427229" y="2080206"/>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Discover</a:t>
            </a:r>
          </a:p>
        </p:txBody>
      </p:sp>
      <p:sp>
        <p:nvSpPr>
          <p:cNvPr id="7" name="TextBox 6">
            <a:extLst>
              <a:ext uri="{FF2B5EF4-FFF2-40B4-BE49-F238E27FC236}">
                <a16:creationId xmlns:a16="http://schemas.microsoft.com/office/drawing/2014/main" id="{1EC1C9A1-6CDE-4A3B-ADA3-26FD0453E34D}"/>
              </a:ext>
            </a:extLst>
          </p:cNvPr>
          <p:cNvSpPr txBox="1"/>
          <p:nvPr/>
        </p:nvSpPr>
        <p:spPr>
          <a:xfrm>
            <a:off x="1874884" y="2080206"/>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Acquire</a:t>
            </a:r>
          </a:p>
        </p:txBody>
      </p:sp>
      <p:sp>
        <p:nvSpPr>
          <p:cNvPr id="8" name="TextBox 7">
            <a:extLst>
              <a:ext uri="{FF2B5EF4-FFF2-40B4-BE49-F238E27FC236}">
                <a16:creationId xmlns:a16="http://schemas.microsoft.com/office/drawing/2014/main" id="{FB022384-3061-4A0C-88D5-C2DB277AEB3A}"/>
              </a:ext>
            </a:extLst>
          </p:cNvPr>
          <p:cNvSpPr txBox="1"/>
          <p:nvPr/>
        </p:nvSpPr>
        <p:spPr>
          <a:xfrm>
            <a:off x="3322538" y="2080206"/>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Consume</a:t>
            </a:r>
          </a:p>
        </p:txBody>
      </p:sp>
      <p:sp>
        <p:nvSpPr>
          <p:cNvPr id="9" name="TextBox 8">
            <a:extLst>
              <a:ext uri="{FF2B5EF4-FFF2-40B4-BE49-F238E27FC236}">
                <a16:creationId xmlns:a16="http://schemas.microsoft.com/office/drawing/2014/main" id="{E4B4DF64-7CAC-48BE-93E2-BAA6626B3D21}"/>
              </a:ext>
            </a:extLst>
          </p:cNvPr>
          <p:cNvSpPr txBox="1"/>
          <p:nvPr/>
        </p:nvSpPr>
        <p:spPr>
          <a:xfrm>
            <a:off x="4770193" y="2080206"/>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err="1">
                <a:gradFill>
                  <a:gsLst>
                    <a:gs pos="2917">
                      <a:prstClr val="black"/>
                    </a:gs>
                    <a:gs pos="30000">
                      <a:prstClr val="black"/>
                    </a:gs>
                  </a:gsLst>
                  <a:lin ang="5400000" scaled="0"/>
                </a:gradFill>
                <a:latin typeface="Segoe UI"/>
              </a:rPr>
              <a:t>Rectangularize</a:t>
            </a:r>
            <a:endParaRPr lang="en-US" sz="1200" dirty="0">
              <a:gradFill>
                <a:gsLst>
                  <a:gs pos="2917">
                    <a:prstClr val="black"/>
                  </a:gs>
                  <a:gs pos="30000">
                    <a:prstClr val="black"/>
                  </a:gs>
                </a:gsLst>
                <a:lin ang="5400000" scaled="0"/>
              </a:gradFill>
              <a:latin typeface="Segoe UI"/>
            </a:endParaRPr>
          </a:p>
        </p:txBody>
      </p:sp>
      <p:sp>
        <p:nvSpPr>
          <p:cNvPr id="10" name="TextBox 9">
            <a:extLst>
              <a:ext uri="{FF2B5EF4-FFF2-40B4-BE49-F238E27FC236}">
                <a16:creationId xmlns:a16="http://schemas.microsoft.com/office/drawing/2014/main" id="{280EB1D4-EAC7-493D-A668-5C9AB63F9F15}"/>
              </a:ext>
            </a:extLst>
          </p:cNvPr>
          <p:cNvSpPr txBox="1"/>
          <p:nvPr/>
        </p:nvSpPr>
        <p:spPr>
          <a:xfrm>
            <a:off x="6217847" y="2080206"/>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Understand</a:t>
            </a:r>
          </a:p>
        </p:txBody>
      </p:sp>
      <p:sp>
        <p:nvSpPr>
          <p:cNvPr id="11" name="TextBox 10">
            <a:extLst>
              <a:ext uri="{FF2B5EF4-FFF2-40B4-BE49-F238E27FC236}">
                <a16:creationId xmlns:a16="http://schemas.microsoft.com/office/drawing/2014/main" id="{61C6ACA2-9C2E-4F66-8468-22A7BA3796E6}"/>
              </a:ext>
            </a:extLst>
          </p:cNvPr>
          <p:cNvSpPr txBox="1"/>
          <p:nvPr/>
        </p:nvSpPr>
        <p:spPr>
          <a:xfrm>
            <a:off x="7665502" y="2080206"/>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Clean</a:t>
            </a:r>
          </a:p>
        </p:txBody>
      </p:sp>
      <p:sp>
        <p:nvSpPr>
          <p:cNvPr id="12" name="TextBox 11">
            <a:extLst>
              <a:ext uri="{FF2B5EF4-FFF2-40B4-BE49-F238E27FC236}">
                <a16:creationId xmlns:a16="http://schemas.microsoft.com/office/drawing/2014/main" id="{0FBC32A5-0A5C-494F-82BB-88639818BA1E}"/>
              </a:ext>
            </a:extLst>
          </p:cNvPr>
          <p:cNvSpPr txBox="1"/>
          <p:nvPr/>
        </p:nvSpPr>
        <p:spPr>
          <a:xfrm>
            <a:off x="9113156" y="2080206"/>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Augment</a:t>
            </a:r>
          </a:p>
        </p:txBody>
      </p:sp>
      <p:sp>
        <p:nvSpPr>
          <p:cNvPr id="13" name="TextBox 12">
            <a:extLst>
              <a:ext uri="{FF2B5EF4-FFF2-40B4-BE49-F238E27FC236}">
                <a16:creationId xmlns:a16="http://schemas.microsoft.com/office/drawing/2014/main" id="{18282C56-DFB0-4B23-8419-669A0DD72568}"/>
              </a:ext>
            </a:extLst>
          </p:cNvPr>
          <p:cNvSpPr txBox="1"/>
          <p:nvPr/>
        </p:nvSpPr>
        <p:spPr>
          <a:xfrm>
            <a:off x="10560813" y="2080206"/>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Shape</a:t>
            </a:r>
          </a:p>
        </p:txBody>
      </p:sp>
      <p:cxnSp>
        <p:nvCxnSpPr>
          <p:cNvPr id="15" name="Connector: Elbow 14">
            <a:extLst>
              <a:ext uri="{FF2B5EF4-FFF2-40B4-BE49-F238E27FC236}">
                <a16:creationId xmlns:a16="http://schemas.microsoft.com/office/drawing/2014/main" id="{442D9C81-7ED5-483C-A7D7-C1E56DBA7B04}"/>
              </a:ext>
            </a:extLst>
          </p:cNvPr>
          <p:cNvCxnSpPr>
            <a:cxnSpLocks/>
          </p:cNvCxnSpPr>
          <p:nvPr/>
        </p:nvCxnSpPr>
        <p:spPr>
          <a:xfrm rot="16200000" flipV="1">
            <a:off x="7052279" y="632552"/>
            <a:ext cx="12450" cy="2895309"/>
          </a:xfrm>
          <a:prstGeom prst="bentConnector3">
            <a:avLst>
              <a:gd name="adj1" fmla="val 1800000"/>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5BA08D7-A3E4-4C16-B5A7-68E20C4F21DE}"/>
              </a:ext>
            </a:extLst>
          </p:cNvPr>
          <p:cNvCxnSpPr>
            <a:cxnSpLocks/>
            <a:endCxn id="9" idx="0"/>
          </p:cNvCxnSpPr>
          <p:nvPr/>
        </p:nvCxnSpPr>
        <p:spPr>
          <a:xfrm rot="10800000">
            <a:off x="5367639" y="2080206"/>
            <a:ext cx="5799947" cy="6349"/>
          </a:xfrm>
          <a:prstGeom prst="bentConnector4">
            <a:avLst>
              <a:gd name="adj1" fmla="val 19"/>
              <a:gd name="adj2" fmla="val 8823456"/>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FDCF051-9939-484D-988E-A8A797A1EDD0}"/>
              </a:ext>
            </a:extLst>
          </p:cNvPr>
          <p:cNvSpPr txBox="1"/>
          <p:nvPr/>
        </p:nvSpPr>
        <p:spPr>
          <a:xfrm>
            <a:off x="427229" y="4114421"/>
            <a:ext cx="1936292" cy="318312"/>
          </a:xfrm>
          <a:prstGeom prst="rect">
            <a:avLst/>
          </a:prstGeom>
          <a:noFill/>
        </p:spPr>
        <p:txBody>
          <a:bodyPr wrap="square" lIns="91427" tIns="45713" rIns="91427" bIns="45713" rtlCol="0">
            <a:spAutoFit/>
          </a:bodyPr>
          <a:lstStyle/>
          <a:p>
            <a:pPr defTabSz="914225">
              <a:lnSpc>
                <a:spcPct val="90000"/>
              </a:lnSpc>
              <a:spcAft>
                <a:spcPts val="600"/>
              </a:spcAft>
              <a:defRPr/>
            </a:pPr>
            <a:r>
              <a:rPr lang="en-US" sz="1600" dirty="0">
                <a:gradFill>
                  <a:gsLst>
                    <a:gs pos="2917">
                      <a:prstClr val="black"/>
                    </a:gs>
                    <a:gs pos="30000">
                      <a:prstClr val="black"/>
                    </a:gs>
                  </a:gsLst>
                  <a:lin ang="5400000" scaled="0"/>
                </a:gradFill>
                <a:latin typeface="Segoe UI"/>
              </a:rPr>
              <a:t>Retraining/scoring</a:t>
            </a:r>
          </a:p>
        </p:txBody>
      </p:sp>
      <p:sp>
        <p:nvSpPr>
          <p:cNvPr id="29" name="TextBox 28">
            <a:extLst>
              <a:ext uri="{FF2B5EF4-FFF2-40B4-BE49-F238E27FC236}">
                <a16:creationId xmlns:a16="http://schemas.microsoft.com/office/drawing/2014/main" id="{CAB9630D-E13C-4769-8F1C-396A04F8FFB1}"/>
              </a:ext>
            </a:extLst>
          </p:cNvPr>
          <p:cNvSpPr txBox="1"/>
          <p:nvPr/>
        </p:nvSpPr>
        <p:spPr>
          <a:xfrm>
            <a:off x="427227" y="4688157"/>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Acquire</a:t>
            </a:r>
          </a:p>
        </p:txBody>
      </p:sp>
      <p:sp>
        <p:nvSpPr>
          <p:cNvPr id="30" name="TextBox 29">
            <a:extLst>
              <a:ext uri="{FF2B5EF4-FFF2-40B4-BE49-F238E27FC236}">
                <a16:creationId xmlns:a16="http://schemas.microsoft.com/office/drawing/2014/main" id="{47A0D947-DC47-4D94-814B-0B214AC912D2}"/>
              </a:ext>
            </a:extLst>
          </p:cNvPr>
          <p:cNvSpPr txBox="1"/>
          <p:nvPr/>
        </p:nvSpPr>
        <p:spPr>
          <a:xfrm>
            <a:off x="1874883" y="4688157"/>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Consume</a:t>
            </a:r>
          </a:p>
        </p:txBody>
      </p:sp>
      <p:sp>
        <p:nvSpPr>
          <p:cNvPr id="31" name="TextBox 30">
            <a:extLst>
              <a:ext uri="{FF2B5EF4-FFF2-40B4-BE49-F238E27FC236}">
                <a16:creationId xmlns:a16="http://schemas.microsoft.com/office/drawing/2014/main" id="{D4A1BC92-0F6B-4FF9-800A-4FD5C3182AB5}"/>
              </a:ext>
            </a:extLst>
          </p:cNvPr>
          <p:cNvSpPr txBox="1"/>
          <p:nvPr/>
        </p:nvSpPr>
        <p:spPr>
          <a:xfrm>
            <a:off x="3322537" y="4688157"/>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err="1">
                <a:gradFill>
                  <a:gsLst>
                    <a:gs pos="2917">
                      <a:prstClr val="black"/>
                    </a:gs>
                    <a:gs pos="30000">
                      <a:prstClr val="black"/>
                    </a:gs>
                  </a:gsLst>
                  <a:lin ang="5400000" scaled="0"/>
                </a:gradFill>
                <a:latin typeface="Segoe UI"/>
              </a:rPr>
              <a:t>Rectangularize</a:t>
            </a:r>
            <a:endParaRPr lang="en-US" sz="1200" dirty="0">
              <a:gradFill>
                <a:gsLst>
                  <a:gs pos="2917">
                    <a:prstClr val="black"/>
                  </a:gs>
                  <a:gs pos="30000">
                    <a:prstClr val="black"/>
                  </a:gs>
                </a:gsLst>
                <a:lin ang="5400000" scaled="0"/>
              </a:gradFill>
              <a:latin typeface="Segoe UI"/>
            </a:endParaRPr>
          </a:p>
        </p:txBody>
      </p:sp>
      <p:sp>
        <p:nvSpPr>
          <p:cNvPr id="32" name="TextBox 31">
            <a:extLst>
              <a:ext uri="{FF2B5EF4-FFF2-40B4-BE49-F238E27FC236}">
                <a16:creationId xmlns:a16="http://schemas.microsoft.com/office/drawing/2014/main" id="{8EDCB1D9-457A-43FE-99C6-A7F0FAAE25DE}"/>
              </a:ext>
            </a:extLst>
          </p:cNvPr>
          <p:cNvSpPr txBox="1"/>
          <p:nvPr/>
        </p:nvSpPr>
        <p:spPr>
          <a:xfrm>
            <a:off x="4770192" y="4688157"/>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Validate</a:t>
            </a:r>
          </a:p>
        </p:txBody>
      </p:sp>
      <p:sp>
        <p:nvSpPr>
          <p:cNvPr id="33" name="TextBox 32">
            <a:extLst>
              <a:ext uri="{FF2B5EF4-FFF2-40B4-BE49-F238E27FC236}">
                <a16:creationId xmlns:a16="http://schemas.microsoft.com/office/drawing/2014/main" id="{AEF0710B-9B25-43DF-B74B-0D098CEDAA86}"/>
              </a:ext>
            </a:extLst>
          </p:cNvPr>
          <p:cNvSpPr txBox="1"/>
          <p:nvPr/>
        </p:nvSpPr>
        <p:spPr>
          <a:xfrm>
            <a:off x="6217846" y="4688157"/>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Clean</a:t>
            </a:r>
          </a:p>
        </p:txBody>
      </p:sp>
      <p:sp>
        <p:nvSpPr>
          <p:cNvPr id="34" name="TextBox 33">
            <a:extLst>
              <a:ext uri="{FF2B5EF4-FFF2-40B4-BE49-F238E27FC236}">
                <a16:creationId xmlns:a16="http://schemas.microsoft.com/office/drawing/2014/main" id="{DF839766-C906-4F17-9DE0-7A6DA28B4EE6}"/>
              </a:ext>
            </a:extLst>
          </p:cNvPr>
          <p:cNvSpPr txBox="1"/>
          <p:nvPr/>
        </p:nvSpPr>
        <p:spPr>
          <a:xfrm>
            <a:off x="7665501" y="4688157"/>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Augment</a:t>
            </a:r>
          </a:p>
        </p:txBody>
      </p:sp>
      <p:sp>
        <p:nvSpPr>
          <p:cNvPr id="35" name="TextBox 34">
            <a:extLst>
              <a:ext uri="{FF2B5EF4-FFF2-40B4-BE49-F238E27FC236}">
                <a16:creationId xmlns:a16="http://schemas.microsoft.com/office/drawing/2014/main" id="{B0E53FD3-E511-4324-A6B5-86F8586C5253}"/>
              </a:ext>
            </a:extLst>
          </p:cNvPr>
          <p:cNvSpPr txBox="1"/>
          <p:nvPr/>
        </p:nvSpPr>
        <p:spPr>
          <a:xfrm>
            <a:off x="9113156" y="4688157"/>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Shape</a:t>
            </a:r>
          </a:p>
        </p:txBody>
      </p:sp>
      <p:sp>
        <p:nvSpPr>
          <p:cNvPr id="36" name="TextBox 35">
            <a:extLst>
              <a:ext uri="{FF2B5EF4-FFF2-40B4-BE49-F238E27FC236}">
                <a16:creationId xmlns:a16="http://schemas.microsoft.com/office/drawing/2014/main" id="{77B0FF37-9B72-4E08-8FAF-20E135DE6600}"/>
              </a:ext>
            </a:extLst>
          </p:cNvPr>
          <p:cNvSpPr txBox="1"/>
          <p:nvPr/>
        </p:nvSpPr>
        <p:spPr>
          <a:xfrm>
            <a:off x="10560813" y="4688157"/>
            <a:ext cx="1325808" cy="261830"/>
          </a:xfrm>
          <a:prstGeom prst="homePlate">
            <a:avLst/>
          </a:prstGeom>
          <a:no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gradFill>
                  <a:gsLst>
                    <a:gs pos="2917">
                      <a:prstClr val="black"/>
                    </a:gs>
                    <a:gs pos="30000">
                      <a:prstClr val="black"/>
                    </a:gs>
                  </a:gsLst>
                  <a:lin ang="5400000" scaled="0"/>
                </a:gradFill>
                <a:latin typeface="Segoe UI"/>
              </a:rPr>
              <a:t>Validate</a:t>
            </a:r>
          </a:p>
        </p:txBody>
      </p:sp>
      <p:sp>
        <p:nvSpPr>
          <p:cNvPr id="46" name="TextBox 45">
            <a:extLst>
              <a:ext uri="{FF2B5EF4-FFF2-40B4-BE49-F238E27FC236}">
                <a16:creationId xmlns:a16="http://schemas.microsoft.com/office/drawing/2014/main" id="{18DEA062-242D-438E-A024-772C7DE1EDE5}"/>
              </a:ext>
            </a:extLst>
          </p:cNvPr>
          <p:cNvSpPr txBox="1"/>
          <p:nvPr/>
        </p:nvSpPr>
        <p:spPr>
          <a:xfrm>
            <a:off x="1229772" y="2850173"/>
            <a:ext cx="10304030" cy="494354"/>
          </a:xfrm>
          <a:prstGeom prst="rect">
            <a:avLst/>
          </a:prstGeom>
          <a:solidFill>
            <a:schemeClr val="tx2"/>
          </a:solidFill>
          <a:ln w="12700">
            <a:solidFill>
              <a:schemeClr val="tx2"/>
            </a:solidFill>
          </a:ln>
        </p:spPr>
        <p:txBody>
          <a:bodyPr wrap="square" lIns="91427" tIns="45713" rIns="91427" bIns="45713" rtlCol="0" anchor="ctr" anchorCtr="1">
            <a:noAutofit/>
          </a:bodyPr>
          <a:lstStyle/>
          <a:p>
            <a:pPr algn="ctr" defTabSz="914225">
              <a:lnSpc>
                <a:spcPct val="90000"/>
              </a:lnSpc>
              <a:spcAft>
                <a:spcPts val="600"/>
              </a:spcAft>
              <a:defRPr/>
            </a:pPr>
            <a:r>
              <a:rPr lang="en-US" sz="1200" dirty="0">
                <a:solidFill>
                  <a:prstClr val="white"/>
                </a:solidFill>
                <a:latin typeface="Segoe UI Semibold"/>
              </a:rPr>
              <a:t>Operationalization</a:t>
            </a:r>
          </a:p>
        </p:txBody>
      </p:sp>
      <p:grpSp>
        <p:nvGrpSpPr>
          <p:cNvPr id="54" name="Group 53">
            <a:extLst>
              <a:ext uri="{FF2B5EF4-FFF2-40B4-BE49-F238E27FC236}">
                <a16:creationId xmlns:a16="http://schemas.microsoft.com/office/drawing/2014/main" id="{B6ED7ABD-8D92-4AA0-B709-FE6B22EE935E}"/>
              </a:ext>
            </a:extLst>
          </p:cNvPr>
          <p:cNvGrpSpPr/>
          <p:nvPr/>
        </p:nvGrpSpPr>
        <p:grpSpPr>
          <a:xfrm>
            <a:off x="2475307" y="2338701"/>
            <a:ext cx="8685929" cy="439791"/>
            <a:chOff x="2474793" y="2338546"/>
            <a:chExt cx="8687161" cy="692036"/>
          </a:xfrm>
        </p:grpSpPr>
        <p:cxnSp>
          <p:nvCxnSpPr>
            <p:cNvPr id="48" name="Straight Arrow Connector 47">
              <a:extLst>
                <a:ext uri="{FF2B5EF4-FFF2-40B4-BE49-F238E27FC236}">
                  <a16:creationId xmlns:a16="http://schemas.microsoft.com/office/drawing/2014/main" id="{5F036C8F-3AD3-4CEB-BB09-9D7B8BA67BCE}"/>
                </a:ext>
              </a:extLst>
            </p:cNvPr>
            <p:cNvCxnSpPr>
              <a:cxnSpLocks/>
            </p:cNvCxnSpPr>
            <p:nvPr/>
          </p:nvCxnSpPr>
          <p:spPr>
            <a:xfrm flipH="1">
              <a:off x="2474793" y="2338546"/>
              <a:ext cx="0" cy="692036"/>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AF0E845-8DBE-40C5-890B-AF49057F8E97}"/>
                </a:ext>
              </a:extLst>
            </p:cNvPr>
            <p:cNvCxnSpPr>
              <a:cxnSpLocks/>
            </p:cNvCxnSpPr>
            <p:nvPr/>
          </p:nvCxnSpPr>
          <p:spPr>
            <a:xfrm flipH="1">
              <a:off x="3922653" y="2338546"/>
              <a:ext cx="0" cy="692036"/>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D0FCB1A-8463-4BEA-BC51-04F33CFFD6EE}"/>
                </a:ext>
              </a:extLst>
            </p:cNvPr>
            <p:cNvCxnSpPr>
              <a:cxnSpLocks/>
            </p:cNvCxnSpPr>
            <p:nvPr/>
          </p:nvCxnSpPr>
          <p:spPr>
            <a:xfrm flipH="1">
              <a:off x="5370513" y="2338546"/>
              <a:ext cx="0" cy="692036"/>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BAC5684-C331-47DC-B87E-2DDC775360BE}"/>
                </a:ext>
              </a:extLst>
            </p:cNvPr>
            <p:cNvCxnSpPr>
              <a:cxnSpLocks/>
            </p:cNvCxnSpPr>
            <p:nvPr/>
          </p:nvCxnSpPr>
          <p:spPr>
            <a:xfrm flipH="1">
              <a:off x="8266233" y="2338546"/>
              <a:ext cx="0" cy="692036"/>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FA2DF5F-4372-4849-B92E-27DDE17AF610}"/>
                </a:ext>
              </a:extLst>
            </p:cNvPr>
            <p:cNvCxnSpPr>
              <a:cxnSpLocks/>
            </p:cNvCxnSpPr>
            <p:nvPr/>
          </p:nvCxnSpPr>
          <p:spPr>
            <a:xfrm flipH="1">
              <a:off x="9714093" y="2338546"/>
              <a:ext cx="0" cy="692036"/>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4955D03-3172-4980-A191-3C4448BE03BF}"/>
                </a:ext>
              </a:extLst>
            </p:cNvPr>
            <p:cNvCxnSpPr>
              <a:cxnSpLocks/>
            </p:cNvCxnSpPr>
            <p:nvPr/>
          </p:nvCxnSpPr>
          <p:spPr>
            <a:xfrm flipH="1">
              <a:off x="11161954" y="2338546"/>
              <a:ext cx="0" cy="692036"/>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FB8880C0-3687-4D50-A5B1-B6CC11470BEE}"/>
              </a:ext>
            </a:extLst>
          </p:cNvPr>
          <p:cNvSpPr txBox="1"/>
          <p:nvPr/>
        </p:nvSpPr>
        <p:spPr>
          <a:xfrm>
            <a:off x="427229" y="2085798"/>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Discover</a:t>
            </a:r>
          </a:p>
        </p:txBody>
      </p:sp>
      <p:sp>
        <p:nvSpPr>
          <p:cNvPr id="40" name="TextBox 39">
            <a:extLst>
              <a:ext uri="{FF2B5EF4-FFF2-40B4-BE49-F238E27FC236}">
                <a16:creationId xmlns:a16="http://schemas.microsoft.com/office/drawing/2014/main" id="{A0CAD990-CE7B-491F-8A6A-2984133F70E7}"/>
              </a:ext>
            </a:extLst>
          </p:cNvPr>
          <p:cNvSpPr txBox="1"/>
          <p:nvPr/>
        </p:nvSpPr>
        <p:spPr>
          <a:xfrm>
            <a:off x="1874884" y="2085798"/>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Acquire</a:t>
            </a:r>
          </a:p>
        </p:txBody>
      </p:sp>
      <p:sp>
        <p:nvSpPr>
          <p:cNvPr id="41" name="TextBox 40">
            <a:extLst>
              <a:ext uri="{FF2B5EF4-FFF2-40B4-BE49-F238E27FC236}">
                <a16:creationId xmlns:a16="http://schemas.microsoft.com/office/drawing/2014/main" id="{4C17AA94-BF6B-455D-94A3-5F534F8E3825}"/>
              </a:ext>
            </a:extLst>
          </p:cNvPr>
          <p:cNvSpPr txBox="1"/>
          <p:nvPr/>
        </p:nvSpPr>
        <p:spPr>
          <a:xfrm>
            <a:off x="3322538" y="2085798"/>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Consume</a:t>
            </a:r>
          </a:p>
        </p:txBody>
      </p:sp>
      <p:sp>
        <p:nvSpPr>
          <p:cNvPr id="42" name="TextBox 41">
            <a:extLst>
              <a:ext uri="{FF2B5EF4-FFF2-40B4-BE49-F238E27FC236}">
                <a16:creationId xmlns:a16="http://schemas.microsoft.com/office/drawing/2014/main" id="{939489F1-8398-4693-859D-79D005367F10}"/>
              </a:ext>
            </a:extLst>
          </p:cNvPr>
          <p:cNvSpPr txBox="1"/>
          <p:nvPr/>
        </p:nvSpPr>
        <p:spPr>
          <a:xfrm>
            <a:off x="4770193" y="2085798"/>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err="1">
                <a:solidFill>
                  <a:prstClr val="white"/>
                </a:solidFill>
                <a:latin typeface="Segoe UI"/>
              </a:rPr>
              <a:t>Rectangularize</a:t>
            </a:r>
            <a:endParaRPr lang="en-US" sz="1200" b="1" dirty="0">
              <a:solidFill>
                <a:prstClr val="white"/>
              </a:solidFill>
              <a:latin typeface="Segoe UI"/>
            </a:endParaRPr>
          </a:p>
        </p:txBody>
      </p:sp>
      <p:sp>
        <p:nvSpPr>
          <p:cNvPr id="43" name="TextBox 42">
            <a:extLst>
              <a:ext uri="{FF2B5EF4-FFF2-40B4-BE49-F238E27FC236}">
                <a16:creationId xmlns:a16="http://schemas.microsoft.com/office/drawing/2014/main" id="{63D84151-E279-48D4-ACD9-32435F1AA97D}"/>
              </a:ext>
            </a:extLst>
          </p:cNvPr>
          <p:cNvSpPr txBox="1"/>
          <p:nvPr/>
        </p:nvSpPr>
        <p:spPr>
          <a:xfrm>
            <a:off x="6217847" y="2085798"/>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Understand</a:t>
            </a:r>
          </a:p>
        </p:txBody>
      </p:sp>
      <p:sp>
        <p:nvSpPr>
          <p:cNvPr id="44" name="TextBox 43">
            <a:extLst>
              <a:ext uri="{FF2B5EF4-FFF2-40B4-BE49-F238E27FC236}">
                <a16:creationId xmlns:a16="http://schemas.microsoft.com/office/drawing/2014/main" id="{A7A1B87F-1C15-42ED-B26F-7CE44D37CCE2}"/>
              </a:ext>
            </a:extLst>
          </p:cNvPr>
          <p:cNvSpPr txBox="1"/>
          <p:nvPr/>
        </p:nvSpPr>
        <p:spPr>
          <a:xfrm>
            <a:off x="7665502" y="2085798"/>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Clean</a:t>
            </a:r>
          </a:p>
        </p:txBody>
      </p:sp>
      <p:sp>
        <p:nvSpPr>
          <p:cNvPr id="45" name="TextBox 44">
            <a:extLst>
              <a:ext uri="{FF2B5EF4-FFF2-40B4-BE49-F238E27FC236}">
                <a16:creationId xmlns:a16="http://schemas.microsoft.com/office/drawing/2014/main" id="{8CB2983F-F073-4734-8B25-E470EF4255F7}"/>
              </a:ext>
            </a:extLst>
          </p:cNvPr>
          <p:cNvSpPr txBox="1"/>
          <p:nvPr/>
        </p:nvSpPr>
        <p:spPr>
          <a:xfrm>
            <a:off x="9113156" y="2085798"/>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Augment</a:t>
            </a:r>
          </a:p>
        </p:txBody>
      </p:sp>
      <p:sp>
        <p:nvSpPr>
          <p:cNvPr id="55" name="TextBox 54">
            <a:extLst>
              <a:ext uri="{FF2B5EF4-FFF2-40B4-BE49-F238E27FC236}">
                <a16:creationId xmlns:a16="http://schemas.microsoft.com/office/drawing/2014/main" id="{538ECA18-CB7D-4A52-A651-87B7E6F7CBC4}"/>
              </a:ext>
            </a:extLst>
          </p:cNvPr>
          <p:cNvSpPr txBox="1"/>
          <p:nvPr/>
        </p:nvSpPr>
        <p:spPr>
          <a:xfrm>
            <a:off x="4777488" y="2081720"/>
            <a:ext cx="1325808" cy="261830"/>
          </a:xfrm>
          <a:prstGeom prst="homePlate">
            <a:avLst/>
          </a:prstGeom>
          <a:solidFill>
            <a:schemeClr val="bg1"/>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err="1">
                <a:solidFill>
                  <a:prstClr val="black"/>
                </a:solidFill>
                <a:latin typeface="Segoe UI"/>
              </a:rPr>
              <a:t>Rectangularize</a:t>
            </a:r>
            <a:endParaRPr lang="en-US" sz="1200" dirty="0">
              <a:solidFill>
                <a:prstClr val="black"/>
              </a:solidFill>
              <a:latin typeface="Segoe UI"/>
            </a:endParaRPr>
          </a:p>
        </p:txBody>
      </p:sp>
      <p:sp>
        <p:nvSpPr>
          <p:cNvPr id="56" name="TextBox 55">
            <a:extLst>
              <a:ext uri="{FF2B5EF4-FFF2-40B4-BE49-F238E27FC236}">
                <a16:creationId xmlns:a16="http://schemas.microsoft.com/office/drawing/2014/main" id="{8DC0020A-417E-4530-A5D9-E85801CF114C}"/>
              </a:ext>
            </a:extLst>
          </p:cNvPr>
          <p:cNvSpPr txBox="1"/>
          <p:nvPr/>
        </p:nvSpPr>
        <p:spPr>
          <a:xfrm>
            <a:off x="6225143" y="2081720"/>
            <a:ext cx="1325808" cy="261830"/>
          </a:xfrm>
          <a:prstGeom prst="homePlate">
            <a:avLst/>
          </a:prstGeom>
          <a:solidFill>
            <a:schemeClr val="bg1"/>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solidFill>
                  <a:prstClr val="black"/>
                </a:solidFill>
                <a:latin typeface="Segoe UI"/>
              </a:rPr>
              <a:t>Understand</a:t>
            </a:r>
          </a:p>
        </p:txBody>
      </p:sp>
      <p:sp>
        <p:nvSpPr>
          <p:cNvPr id="57" name="TextBox 56">
            <a:extLst>
              <a:ext uri="{FF2B5EF4-FFF2-40B4-BE49-F238E27FC236}">
                <a16:creationId xmlns:a16="http://schemas.microsoft.com/office/drawing/2014/main" id="{79EB345D-1905-4D42-BBF3-BAF47E03BB7B}"/>
              </a:ext>
            </a:extLst>
          </p:cNvPr>
          <p:cNvSpPr txBox="1"/>
          <p:nvPr/>
        </p:nvSpPr>
        <p:spPr>
          <a:xfrm>
            <a:off x="4771696" y="2075874"/>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err="1">
                <a:solidFill>
                  <a:prstClr val="white"/>
                </a:solidFill>
                <a:latin typeface="Segoe UI"/>
              </a:rPr>
              <a:t>Rectangularize</a:t>
            </a:r>
            <a:endParaRPr lang="en-US" sz="1200" b="1" dirty="0">
              <a:solidFill>
                <a:prstClr val="white"/>
              </a:solidFill>
              <a:latin typeface="Segoe UI"/>
            </a:endParaRPr>
          </a:p>
        </p:txBody>
      </p:sp>
      <p:sp>
        <p:nvSpPr>
          <p:cNvPr id="58" name="TextBox 57">
            <a:extLst>
              <a:ext uri="{FF2B5EF4-FFF2-40B4-BE49-F238E27FC236}">
                <a16:creationId xmlns:a16="http://schemas.microsoft.com/office/drawing/2014/main" id="{97AB31E3-4B14-4949-9154-0E5E488727E7}"/>
              </a:ext>
            </a:extLst>
          </p:cNvPr>
          <p:cNvSpPr txBox="1"/>
          <p:nvPr/>
        </p:nvSpPr>
        <p:spPr>
          <a:xfrm>
            <a:off x="6219351" y="2075874"/>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Understand</a:t>
            </a:r>
          </a:p>
        </p:txBody>
      </p:sp>
      <p:sp>
        <p:nvSpPr>
          <p:cNvPr id="59" name="TextBox 58">
            <a:extLst>
              <a:ext uri="{FF2B5EF4-FFF2-40B4-BE49-F238E27FC236}">
                <a16:creationId xmlns:a16="http://schemas.microsoft.com/office/drawing/2014/main" id="{985EAAAB-A004-4815-8FE8-14FC553CF08F}"/>
              </a:ext>
            </a:extLst>
          </p:cNvPr>
          <p:cNvSpPr txBox="1"/>
          <p:nvPr/>
        </p:nvSpPr>
        <p:spPr>
          <a:xfrm>
            <a:off x="7660990" y="2083233"/>
            <a:ext cx="1325808" cy="261830"/>
          </a:xfrm>
          <a:prstGeom prst="homePlate">
            <a:avLst/>
          </a:prstGeom>
          <a:solidFill>
            <a:schemeClr val="bg1"/>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solidFill>
                  <a:prstClr val="black"/>
                </a:solidFill>
                <a:latin typeface="Segoe UI"/>
              </a:rPr>
              <a:t>Clean</a:t>
            </a:r>
          </a:p>
        </p:txBody>
      </p:sp>
      <p:sp>
        <p:nvSpPr>
          <p:cNvPr id="60" name="TextBox 59">
            <a:extLst>
              <a:ext uri="{FF2B5EF4-FFF2-40B4-BE49-F238E27FC236}">
                <a16:creationId xmlns:a16="http://schemas.microsoft.com/office/drawing/2014/main" id="{E9338B4C-3C56-4E22-A855-4498DD649B61}"/>
              </a:ext>
            </a:extLst>
          </p:cNvPr>
          <p:cNvSpPr txBox="1"/>
          <p:nvPr/>
        </p:nvSpPr>
        <p:spPr>
          <a:xfrm>
            <a:off x="9108645" y="2083233"/>
            <a:ext cx="1325808" cy="261830"/>
          </a:xfrm>
          <a:prstGeom prst="homePlate">
            <a:avLst/>
          </a:prstGeom>
          <a:solidFill>
            <a:schemeClr val="bg1"/>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solidFill>
                  <a:prstClr val="black"/>
                </a:solidFill>
                <a:latin typeface="Segoe UI"/>
              </a:rPr>
              <a:t>Augment</a:t>
            </a:r>
          </a:p>
        </p:txBody>
      </p:sp>
      <p:sp>
        <p:nvSpPr>
          <p:cNvPr id="62" name="TextBox 61">
            <a:extLst>
              <a:ext uri="{FF2B5EF4-FFF2-40B4-BE49-F238E27FC236}">
                <a16:creationId xmlns:a16="http://schemas.microsoft.com/office/drawing/2014/main" id="{F737CA31-FAB8-4D08-87B0-52C99A59D0AE}"/>
              </a:ext>
            </a:extLst>
          </p:cNvPr>
          <p:cNvSpPr txBox="1"/>
          <p:nvPr/>
        </p:nvSpPr>
        <p:spPr>
          <a:xfrm>
            <a:off x="4767185" y="2073309"/>
            <a:ext cx="1325808" cy="261830"/>
          </a:xfrm>
          <a:prstGeom prst="homePlate">
            <a:avLst/>
          </a:prstGeom>
          <a:solidFill>
            <a:schemeClr val="bg1"/>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err="1">
                <a:solidFill>
                  <a:prstClr val="black"/>
                </a:solidFill>
                <a:latin typeface="Segoe UI"/>
              </a:rPr>
              <a:t>Rectangularize</a:t>
            </a:r>
            <a:endParaRPr lang="en-US" sz="1200" dirty="0">
              <a:solidFill>
                <a:prstClr val="black"/>
              </a:solidFill>
              <a:latin typeface="Segoe UI"/>
            </a:endParaRPr>
          </a:p>
        </p:txBody>
      </p:sp>
      <p:sp>
        <p:nvSpPr>
          <p:cNvPr id="63" name="TextBox 62">
            <a:extLst>
              <a:ext uri="{FF2B5EF4-FFF2-40B4-BE49-F238E27FC236}">
                <a16:creationId xmlns:a16="http://schemas.microsoft.com/office/drawing/2014/main" id="{1D884FEF-538B-4E9E-8A97-86D6BE5480F9}"/>
              </a:ext>
            </a:extLst>
          </p:cNvPr>
          <p:cNvSpPr txBox="1"/>
          <p:nvPr/>
        </p:nvSpPr>
        <p:spPr>
          <a:xfrm>
            <a:off x="6214839" y="2073309"/>
            <a:ext cx="1325808" cy="261830"/>
          </a:xfrm>
          <a:prstGeom prst="homePlate">
            <a:avLst/>
          </a:prstGeom>
          <a:solidFill>
            <a:schemeClr val="bg1"/>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dirty="0">
                <a:solidFill>
                  <a:prstClr val="black"/>
                </a:solidFill>
                <a:latin typeface="Segoe UI"/>
              </a:rPr>
              <a:t>Understand</a:t>
            </a:r>
          </a:p>
        </p:txBody>
      </p:sp>
      <p:sp>
        <p:nvSpPr>
          <p:cNvPr id="64" name="TextBox 63">
            <a:extLst>
              <a:ext uri="{FF2B5EF4-FFF2-40B4-BE49-F238E27FC236}">
                <a16:creationId xmlns:a16="http://schemas.microsoft.com/office/drawing/2014/main" id="{BDFFF88F-3049-4B32-8424-A7BBD5D99BCD}"/>
              </a:ext>
            </a:extLst>
          </p:cNvPr>
          <p:cNvSpPr txBox="1"/>
          <p:nvPr/>
        </p:nvSpPr>
        <p:spPr>
          <a:xfrm>
            <a:off x="7667103" y="2080205"/>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Clean</a:t>
            </a:r>
          </a:p>
        </p:txBody>
      </p:sp>
      <p:sp>
        <p:nvSpPr>
          <p:cNvPr id="65" name="TextBox 64">
            <a:extLst>
              <a:ext uri="{FF2B5EF4-FFF2-40B4-BE49-F238E27FC236}">
                <a16:creationId xmlns:a16="http://schemas.microsoft.com/office/drawing/2014/main" id="{DEA21106-22DE-415D-BAE0-1447319305CA}"/>
              </a:ext>
            </a:extLst>
          </p:cNvPr>
          <p:cNvSpPr txBox="1"/>
          <p:nvPr/>
        </p:nvSpPr>
        <p:spPr>
          <a:xfrm>
            <a:off x="9114758" y="2080205"/>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Augment</a:t>
            </a:r>
          </a:p>
        </p:txBody>
      </p:sp>
      <p:sp>
        <p:nvSpPr>
          <p:cNvPr id="66" name="TextBox 65">
            <a:extLst>
              <a:ext uri="{FF2B5EF4-FFF2-40B4-BE49-F238E27FC236}">
                <a16:creationId xmlns:a16="http://schemas.microsoft.com/office/drawing/2014/main" id="{65994151-E774-4FFC-88E9-69C6ED9BF28A}"/>
              </a:ext>
            </a:extLst>
          </p:cNvPr>
          <p:cNvSpPr txBox="1"/>
          <p:nvPr/>
        </p:nvSpPr>
        <p:spPr>
          <a:xfrm>
            <a:off x="10560730" y="2083233"/>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Shape</a:t>
            </a:r>
          </a:p>
        </p:txBody>
      </p:sp>
      <p:sp>
        <p:nvSpPr>
          <p:cNvPr id="67" name="TextBox 66">
            <a:extLst>
              <a:ext uri="{FF2B5EF4-FFF2-40B4-BE49-F238E27FC236}">
                <a16:creationId xmlns:a16="http://schemas.microsoft.com/office/drawing/2014/main" id="{B46EC923-324F-440B-95C6-9E6F2FC7B31E}"/>
              </a:ext>
            </a:extLst>
          </p:cNvPr>
          <p:cNvSpPr txBox="1"/>
          <p:nvPr/>
        </p:nvSpPr>
        <p:spPr>
          <a:xfrm>
            <a:off x="4783602" y="2070281"/>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err="1">
                <a:solidFill>
                  <a:prstClr val="white"/>
                </a:solidFill>
                <a:latin typeface="Segoe UI"/>
              </a:rPr>
              <a:t>Rectangularize</a:t>
            </a:r>
            <a:endParaRPr lang="en-US" sz="1200" b="1" dirty="0">
              <a:solidFill>
                <a:prstClr val="white"/>
              </a:solidFill>
              <a:latin typeface="Segoe UI"/>
            </a:endParaRPr>
          </a:p>
        </p:txBody>
      </p:sp>
      <p:sp>
        <p:nvSpPr>
          <p:cNvPr id="68" name="TextBox 67">
            <a:extLst>
              <a:ext uri="{FF2B5EF4-FFF2-40B4-BE49-F238E27FC236}">
                <a16:creationId xmlns:a16="http://schemas.microsoft.com/office/drawing/2014/main" id="{4DA3066E-2D68-4523-B9C1-A90F929C2293}"/>
              </a:ext>
            </a:extLst>
          </p:cNvPr>
          <p:cNvSpPr txBox="1"/>
          <p:nvPr/>
        </p:nvSpPr>
        <p:spPr>
          <a:xfrm>
            <a:off x="6210649" y="2070281"/>
            <a:ext cx="1325808" cy="261830"/>
          </a:xfrm>
          <a:prstGeom prst="homePlate">
            <a:avLst/>
          </a:prstGeom>
          <a:solidFill>
            <a:schemeClr val="tx2"/>
          </a:solidFill>
          <a:ln w="12700">
            <a:solidFill>
              <a:schemeClr val="tx2"/>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white"/>
                </a:solidFill>
                <a:latin typeface="Segoe UI"/>
              </a:rPr>
              <a:t>Understand</a:t>
            </a:r>
          </a:p>
        </p:txBody>
      </p:sp>
      <p:sp>
        <p:nvSpPr>
          <p:cNvPr id="85" name="TextBox 84">
            <a:extLst>
              <a:ext uri="{FF2B5EF4-FFF2-40B4-BE49-F238E27FC236}">
                <a16:creationId xmlns:a16="http://schemas.microsoft.com/office/drawing/2014/main" id="{BF4D8634-EE89-4115-8BB7-C9E1ED19062C}"/>
              </a:ext>
            </a:extLst>
          </p:cNvPr>
          <p:cNvSpPr txBox="1"/>
          <p:nvPr/>
        </p:nvSpPr>
        <p:spPr>
          <a:xfrm>
            <a:off x="434524" y="4694034"/>
            <a:ext cx="1325808" cy="261830"/>
          </a:xfrm>
          <a:prstGeom prst="homePlate">
            <a:avLst/>
          </a:prstGeom>
          <a:solidFill>
            <a:schemeClr val="accent1"/>
          </a:solidFill>
          <a:ln w="12700">
            <a:solidFill>
              <a:schemeClr val="accent1"/>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black"/>
                </a:solidFill>
                <a:latin typeface="Segoe UI"/>
              </a:rPr>
              <a:t>Acquire</a:t>
            </a:r>
          </a:p>
        </p:txBody>
      </p:sp>
      <p:sp>
        <p:nvSpPr>
          <p:cNvPr id="86" name="TextBox 85">
            <a:extLst>
              <a:ext uri="{FF2B5EF4-FFF2-40B4-BE49-F238E27FC236}">
                <a16:creationId xmlns:a16="http://schemas.microsoft.com/office/drawing/2014/main" id="{09EE05AA-45D4-4515-88EC-6FDA4C8A4881}"/>
              </a:ext>
            </a:extLst>
          </p:cNvPr>
          <p:cNvSpPr txBox="1"/>
          <p:nvPr/>
        </p:nvSpPr>
        <p:spPr>
          <a:xfrm>
            <a:off x="1882179" y="4694034"/>
            <a:ext cx="1325808" cy="261830"/>
          </a:xfrm>
          <a:prstGeom prst="homePlate">
            <a:avLst/>
          </a:prstGeom>
          <a:solidFill>
            <a:schemeClr val="accent1"/>
          </a:solidFill>
          <a:ln w="12700">
            <a:solidFill>
              <a:schemeClr val="accent1"/>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black"/>
                </a:solidFill>
                <a:latin typeface="Segoe UI"/>
              </a:rPr>
              <a:t>Consume</a:t>
            </a:r>
          </a:p>
        </p:txBody>
      </p:sp>
      <p:sp>
        <p:nvSpPr>
          <p:cNvPr id="87" name="TextBox 86">
            <a:extLst>
              <a:ext uri="{FF2B5EF4-FFF2-40B4-BE49-F238E27FC236}">
                <a16:creationId xmlns:a16="http://schemas.microsoft.com/office/drawing/2014/main" id="{C9172D91-8729-4266-AD45-50BE023A3DA8}"/>
              </a:ext>
            </a:extLst>
          </p:cNvPr>
          <p:cNvSpPr txBox="1"/>
          <p:nvPr/>
        </p:nvSpPr>
        <p:spPr>
          <a:xfrm>
            <a:off x="3329834" y="4694034"/>
            <a:ext cx="1325808" cy="261830"/>
          </a:xfrm>
          <a:prstGeom prst="homePlate">
            <a:avLst/>
          </a:prstGeom>
          <a:solidFill>
            <a:schemeClr val="accent1"/>
          </a:solidFill>
          <a:ln w="12700">
            <a:solidFill>
              <a:schemeClr val="accent1"/>
            </a:solidFill>
          </a:ln>
        </p:spPr>
        <p:txBody>
          <a:bodyPr wrap="square" lIns="91427" tIns="45713" rIns="91427" bIns="45713" rtlCol="0">
            <a:spAutoFit/>
          </a:bodyPr>
          <a:lstStyle/>
          <a:p>
            <a:pPr algn="ctr" defTabSz="914225">
              <a:lnSpc>
                <a:spcPct val="90000"/>
              </a:lnSpc>
              <a:spcAft>
                <a:spcPts val="600"/>
              </a:spcAft>
              <a:defRPr/>
            </a:pPr>
            <a:r>
              <a:rPr lang="en-US" sz="1200" b="1" dirty="0" err="1">
                <a:solidFill>
                  <a:prstClr val="black"/>
                </a:solidFill>
                <a:latin typeface="Segoe UI"/>
              </a:rPr>
              <a:t>Rectangularize</a:t>
            </a:r>
            <a:endParaRPr lang="en-US" sz="1200" b="1" dirty="0">
              <a:solidFill>
                <a:prstClr val="black"/>
              </a:solidFill>
              <a:latin typeface="Segoe UI"/>
            </a:endParaRPr>
          </a:p>
        </p:txBody>
      </p:sp>
      <p:sp>
        <p:nvSpPr>
          <p:cNvPr id="88" name="TextBox 87">
            <a:extLst>
              <a:ext uri="{FF2B5EF4-FFF2-40B4-BE49-F238E27FC236}">
                <a16:creationId xmlns:a16="http://schemas.microsoft.com/office/drawing/2014/main" id="{DB809D85-60EE-44C1-AC9A-21CFA5782F9A}"/>
              </a:ext>
            </a:extLst>
          </p:cNvPr>
          <p:cNvSpPr txBox="1"/>
          <p:nvPr/>
        </p:nvSpPr>
        <p:spPr>
          <a:xfrm>
            <a:off x="4777488" y="4694034"/>
            <a:ext cx="1325808" cy="261830"/>
          </a:xfrm>
          <a:prstGeom prst="homePlate">
            <a:avLst/>
          </a:prstGeom>
          <a:solidFill>
            <a:schemeClr val="accent1"/>
          </a:solidFill>
          <a:ln w="12700">
            <a:solidFill>
              <a:schemeClr val="accent1"/>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black"/>
                </a:solidFill>
                <a:latin typeface="Segoe UI"/>
              </a:rPr>
              <a:t>Validate</a:t>
            </a:r>
          </a:p>
        </p:txBody>
      </p:sp>
      <p:sp>
        <p:nvSpPr>
          <p:cNvPr id="89" name="TextBox 88">
            <a:extLst>
              <a:ext uri="{FF2B5EF4-FFF2-40B4-BE49-F238E27FC236}">
                <a16:creationId xmlns:a16="http://schemas.microsoft.com/office/drawing/2014/main" id="{9ECDB86F-27AF-48A4-A52C-00402B5A030B}"/>
              </a:ext>
            </a:extLst>
          </p:cNvPr>
          <p:cNvSpPr txBox="1"/>
          <p:nvPr/>
        </p:nvSpPr>
        <p:spPr>
          <a:xfrm>
            <a:off x="6225143" y="4694034"/>
            <a:ext cx="1325808" cy="261830"/>
          </a:xfrm>
          <a:prstGeom prst="homePlate">
            <a:avLst/>
          </a:prstGeom>
          <a:solidFill>
            <a:schemeClr val="accent1"/>
          </a:solidFill>
          <a:ln w="12700">
            <a:solidFill>
              <a:schemeClr val="accent1"/>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black"/>
                </a:solidFill>
                <a:latin typeface="Segoe UI"/>
              </a:rPr>
              <a:t>Clean</a:t>
            </a:r>
          </a:p>
        </p:txBody>
      </p:sp>
      <p:sp>
        <p:nvSpPr>
          <p:cNvPr id="90" name="TextBox 89">
            <a:extLst>
              <a:ext uri="{FF2B5EF4-FFF2-40B4-BE49-F238E27FC236}">
                <a16:creationId xmlns:a16="http://schemas.microsoft.com/office/drawing/2014/main" id="{271E022A-50E4-42D2-A82F-24198F31E04F}"/>
              </a:ext>
            </a:extLst>
          </p:cNvPr>
          <p:cNvSpPr txBox="1"/>
          <p:nvPr/>
        </p:nvSpPr>
        <p:spPr>
          <a:xfrm>
            <a:off x="7672797" y="4694034"/>
            <a:ext cx="1325808" cy="261830"/>
          </a:xfrm>
          <a:prstGeom prst="homePlate">
            <a:avLst/>
          </a:prstGeom>
          <a:solidFill>
            <a:schemeClr val="accent1"/>
          </a:solidFill>
          <a:ln w="12700">
            <a:solidFill>
              <a:schemeClr val="accent1"/>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black"/>
                </a:solidFill>
                <a:latin typeface="Segoe UI"/>
              </a:rPr>
              <a:t>Augment</a:t>
            </a:r>
          </a:p>
        </p:txBody>
      </p:sp>
      <p:sp>
        <p:nvSpPr>
          <p:cNvPr id="91" name="TextBox 90">
            <a:extLst>
              <a:ext uri="{FF2B5EF4-FFF2-40B4-BE49-F238E27FC236}">
                <a16:creationId xmlns:a16="http://schemas.microsoft.com/office/drawing/2014/main" id="{512A9557-F500-467F-8347-B0ACCD8624A3}"/>
              </a:ext>
            </a:extLst>
          </p:cNvPr>
          <p:cNvSpPr txBox="1"/>
          <p:nvPr/>
        </p:nvSpPr>
        <p:spPr>
          <a:xfrm>
            <a:off x="9120453" y="4694034"/>
            <a:ext cx="1325808" cy="261830"/>
          </a:xfrm>
          <a:prstGeom prst="homePlate">
            <a:avLst/>
          </a:prstGeom>
          <a:solidFill>
            <a:schemeClr val="accent1"/>
          </a:solidFill>
          <a:ln w="12700">
            <a:solidFill>
              <a:schemeClr val="accent1"/>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black"/>
                </a:solidFill>
                <a:latin typeface="Segoe UI"/>
              </a:rPr>
              <a:t>Shape</a:t>
            </a:r>
          </a:p>
        </p:txBody>
      </p:sp>
      <p:sp>
        <p:nvSpPr>
          <p:cNvPr id="92" name="TextBox 91">
            <a:extLst>
              <a:ext uri="{FF2B5EF4-FFF2-40B4-BE49-F238E27FC236}">
                <a16:creationId xmlns:a16="http://schemas.microsoft.com/office/drawing/2014/main" id="{C9C87554-A54A-4067-B4A5-07FA4BD643FB}"/>
              </a:ext>
            </a:extLst>
          </p:cNvPr>
          <p:cNvSpPr txBox="1"/>
          <p:nvPr/>
        </p:nvSpPr>
        <p:spPr>
          <a:xfrm>
            <a:off x="10568109" y="4694034"/>
            <a:ext cx="1325808" cy="261830"/>
          </a:xfrm>
          <a:prstGeom prst="homePlate">
            <a:avLst/>
          </a:prstGeom>
          <a:solidFill>
            <a:schemeClr val="accent1"/>
          </a:solidFill>
          <a:ln w="12700">
            <a:solidFill>
              <a:schemeClr val="accent1"/>
            </a:solidFill>
          </a:ln>
        </p:spPr>
        <p:txBody>
          <a:bodyPr wrap="square" lIns="91427" tIns="45713" rIns="91427" bIns="45713" rtlCol="0">
            <a:spAutoFit/>
          </a:bodyPr>
          <a:lstStyle/>
          <a:p>
            <a:pPr algn="ctr" defTabSz="914225">
              <a:lnSpc>
                <a:spcPct val="90000"/>
              </a:lnSpc>
              <a:spcAft>
                <a:spcPts val="600"/>
              </a:spcAft>
              <a:defRPr/>
            </a:pPr>
            <a:r>
              <a:rPr lang="en-US" sz="1200" b="1" dirty="0">
                <a:solidFill>
                  <a:prstClr val="black"/>
                </a:solidFill>
                <a:latin typeface="Segoe UI"/>
              </a:rPr>
              <a:t>Validate</a:t>
            </a:r>
          </a:p>
        </p:txBody>
      </p:sp>
    </p:spTree>
    <p:extLst>
      <p:ext uri="{BB962C8B-B14F-4D97-AF65-F5344CB8AC3E}">
        <p14:creationId xmlns:p14="http://schemas.microsoft.com/office/powerpoint/2010/main" val="1587892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5500"/>
                            </p:stCondLst>
                            <p:childTnLst>
                              <p:par>
                                <p:cTn id="51" presetID="22" presetClass="entr" presetSubtype="2"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right)">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500"/>
                                        <p:tgtEl>
                                          <p:spTgt spid="60"/>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500"/>
                                        <p:tgtEl>
                                          <p:spTgt spid="68"/>
                                        </p:tgtEl>
                                      </p:cBhvr>
                                    </p:animEffect>
                                  </p:childTnLst>
                                </p:cTn>
                              </p:par>
                            </p:childTnLst>
                          </p:cTn>
                        </p:par>
                        <p:par>
                          <p:cTn id="74" fill="hold">
                            <p:stCondLst>
                              <p:cond delay="7000"/>
                            </p:stCondLst>
                            <p:childTnLst>
                              <p:par>
                                <p:cTn id="75" presetID="10"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fade">
                                      <p:cBhvr>
                                        <p:cTn id="77" dur="500"/>
                                        <p:tgtEl>
                                          <p:spTgt spid="64"/>
                                        </p:tgtEl>
                                      </p:cBhvr>
                                    </p:animEffect>
                                  </p:childTnLst>
                                </p:cTn>
                              </p:par>
                            </p:childTnLst>
                          </p:cTn>
                        </p:par>
                        <p:par>
                          <p:cTn id="78" fill="hold">
                            <p:stCondLst>
                              <p:cond delay="7500"/>
                            </p:stCondLst>
                            <p:childTnLst>
                              <p:par>
                                <p:cTn id="79" presetID="10" presetClass="entr" presetSubtype="0"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8500"/>
                            </p:stCondLst>
                            <p:childTnLst>
                              <p:par>
                                <p:cTn id="87" presetID="22" presetClass="entr" presetSubtype="1" fill="hold" nodeType="after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wipe(up)">
                                      <p:cBhvr>
                                        <p:cTn id="89" dur="500"/>
                                        <p:tgtEl>
                                          <p:spTgt spid="54"/>
                                        </p:tgtEl>
                                      </p:cBhvr>
                                    </p:animEffect>
                                  </p:childTnLst>
                                </p:cTn>
                              </p:par>
                            </p:childTnLst>
                          </p:cTn>
                        </p:par>
                        <p:par>
                          <p:cTn id="90" fill="hold">
                            <p:stCondLst>
                              <p:cond delay="9000"/>
                            </p:stCondLst>
                            <p:childTnLst>
                              <p:par>
                                <p:cTn id="91" presetID="10" presetClass="entr" presetSubtype="0" fill="hold" grpId="0" nodeType="after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childTnLst>
                                </p:cTn>
                              </p:par>
                            </p:childTnLst>
                          </p:cTn>
                        </p:par>
                        <p:par>
                          <p:cTn id="94" fill="hold">
                            <p:stCondLst>
                              <p:cond delay="9500"/>
                            </p:stCondLst>
                            <p:childTnLst>
                              <p:par>
                                <p:cTn id="95" presetID="10" presetClass="entr" presetSubtype="0" fill="hold" grpId="0" nodeType="afterEffect">
                                  <p:stCondLst>
                                    <p:cond delay="100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par>
                                <p:cTn id="98" presetID="10" presetClass="entr" presetSubtype="0" fill="hold" grpId="0" nodeType="withEffect">
                                  <p:stCondLst>
                                    <p:cond delay="100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500"/>
                                        <p:tgtEl>
                                          <p:spTgt spid="26"/>
                                        </p:tgtEl>
                                      </p:cBhvr>
                                    </p:animEffect>
                                  </p:childTnLst>
                                </p:cTn>
                              </p:par>
                              <p:par>
                                <p:cTn id="101" presetID="10" presetClass="entr" presetSubtype="0" fill="hold" grpId="0" nodeType="withEffect">
                                  <p:stCondLst>
                                    <p:cond delay="100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par>
                                <p:cTn id="104" presetID="10" presetClass="entr" presetSubtype="0" fill="hold" grpId="0" nodeType="withEffect">
                                  <p:stCondLst>
                                    <p:cond delay="1000"/>
                                  </p:stCondLst>
                                  <p:childTnLst>
                                    <p:set>
                                      <p:cBhvr>
                                        <p:cTn id="105" dur="1" fill="hold">
                                          <p:stCondLst>
                                            <p:cond delay="0"/>
                                          </p:stCondLst>
                                        </p:cTn>
                                        <p:tgtEl>
                                          <p:spTgt spid="30"/>
                                        </p:tgtEl>
                                        <p:attrNameLst>
                                          <p:attrName>style.visibility</p:attrName>
                                        </p:attrNameLst>
                                      </p:cBhvr>
                                      <p:to>
                                        <p:strVal val="visible"/>
                                      </p:to>
                                    </p:set>
                                    <p:animEffect transition="in" filter="fade">
                                      <p:cBhvr>
                                        <p:cTn id="106" dur="500"/>
                                        <p:tgtEl>
                                          <p:spTgt spid="30"/>
                                        </p:tgtEl>
                                      </p:cBhvr>
                                    </p:animEffect>
                                  </p:childTnLst>
                                </p:cTn>
                              </p:par>
                              <p:par>
                                <p:cTn id="107" presetID="10" presetClass="entr" presetSubtype="0" fill="hold" grpId="0" nodeType="withEffect">
                                  <p:stCondLst>
                                    <p:cond delay="1000"/>
                                  </p:stCondLst>
                                  <p:childTnLst>
                                    <p:set>
                                      <p:cBhvr>
                                        <p:cTn id="108" dur="1" fill="hold">
                                          <p:stCondLst>
                                            <p:cond delay="0"/>
                                          </p:stCondLst>
                                        </p:cTn>
                                        <p:tgtEl>
                                          <p:spTgt spid="31"/>
                                        </p:tgtEl>
                                        <p:attrNameLst>
                                          <p:attrName>style.visibility</p:attrName>
                                        </p:attrNameLst>
                                      </p:cBhvr>
                                      <p:to>
                                        <p:strVal val="visible"/>
                                      </p:to>
                                    </p:set>
                                    <p:animEffect transition="in" filter="fade">
                                      <p:cBhvr>
                                        <p:cTn id="109" dur="500"/>
                                        <p:tgtEl>
                                          <p:spTgt spid="31"/>
                                        </p:tgtEl>
                                      </p:cBhvr>
                                    </p:animEffect>
                                  </p:childTnLst>
                                </p:cTn>
                              </p:par>
                              <p:par>
                                <p:cTn id="110" presetID="10" presetClass="entr" presetSubtype="0" fill="hold" grpId="0" nodeType="withEffect">
                                  <p:stCondLst>
                                    <p:cond delay="1000"/>
                                  </p:stCondLst>
                                  <p:childTnLst>
                                    <p:set>
                                      <p:cBhvr>
                                        <p:cTn id="111" dur="1" fill="hold">
                                          <p:stCondLst>
                                            <p:cond delay="0"/>
                                          </p:stCondLst>
                                        </p:cTn>
                                        <p:tgtEl>
                                          <p:spTgt spid="32"/>
                                        </p:tgtEl>
                                        <p:attrNameLst>
                                          <p:attrName>style.visibility</p:attrName>
                                        </p:attrNameLst>
                                      </p:cBhvr>
                                      <p:to>
                                        <p:strVal val="visible"/>
                                      </p:to>
                                    </p:set>
                                    <p:animEffect transition="in" filter="fade">
                                      <p:cBhvr>
                                        <p:cTn id="112" dur="500"/>
                                        <p:tgtEl>
                                          <p:spTgt spid="32"/>
                                        </p:tgtEl>
                                      </p:cBhvr>
                                    </p:animEffect>
                                  </p:childTnLst>
                                </p:cTn>
                              </p:par>
                              <p:par>
                                <p:cTn id="113" presetID="10" presetClass="entr" presetSubtype="0" fill="hold" grpId="0" nodeType="withEffect">
                                  <p:stCondLst>
                                    <p:cond delay="1000"/>
                                  </p:stCondLst>
                                  <p:childTnLst>
                                    <p:set>
                                      <p:cBhvr>
                                        <p:cTn id="114" dur="1" fill="hold">
                                          <p:stCondLst>
                                            <p:cond delay="0"/>
                                          </p:stCondLst>
                                        </p:cTn>
                                        <p:tgtEl>
                                          <p:spTgt spid="33"/>
                                        </p:tgtEl>
                                        <p:attrNameLst>
                                          <p:attrName>style.visibility</p:attrName>
                                        </p:attrNameLst>
                                      </p:cBhvr>
                                      <p:to>
                                        <p:strVal val="visible"/>
                                      </p:to>
                                    </p:set>
                                    <p:animEffect transition="in" filter="fade">
                                      <p:cBhvr>
                                        <p:cTn id="115" dur="500"/>
                                        <p:tgtEl>
                                          <p:spTgt spid="33"/>
                                        </p:tgtEl>
                                      </p:cBhvr>
                                    </p:animEffect>
                                  </p:childTnLst>
                                </p:cTn>
                              </p:par>
                              <p:par>
                                <p:cTn id="116" presetID="10" presetClass="entr" presetSubtype="0" fill="hold" grpId="0" nodeType="withEffect">
                                  <p:stCondLst>
                                    <p:cond delay="100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0" presetClass="entr" presetSubtype="0" fill="hold" grpId="0" nodeType="withEffect">
                                  <p:stCondLst>
                                    <p:cond delay="1000"/>
                                  </p:stCondLst>
                                  <p:childTnLst>
                                    <p:set>
                                      <p:cBhvr>
                                        <p:cTn id="120" dur="1" fill="hold">
                                          <p:stCondLst>
                                            <p:cond delay="0"/>
                                          </p:stCondLst>
                                        </p:cTn>
                                        <p:tgtEl>
                                          <p:spTgt spid="35"/>
                                        </p:tgtEl>
                                        <p:attrNameLst>
                                          <p:attrName>style.visibility</p:attrName>
                                        </p:attrNameLst>
                                      </p:cBhvr>
                                      <p:to>
                                        <p:strVal val="visible"/>
                                      </p:to>
                                    </p:set>
                                    <p:animEffect transition="in" filter="fade">
                                      <p:cBhvr>
                                        <p:cTn id="121" dur="500"/>
                                        <p:tgtEl>
                                          <p:spTgt spid="35"/>
                                        </p:tgtEl>
                                      </p:cBhvr>
                                    </p:animEffect>
                                  </p:childTnLst>
                                </p:cTn>
                              </p:par>
                              <p:par>
                                <p:cTn id="122" presetID="10" presetClass="entr" presetSubtype="0" fill="hold" grpId="0" nodeType="withEffect">
                                  <p:stCondLst>
                                    <p:cond delay="1000"/>
                                  </p:stCondLst>
                                  <p:childTnLst>
                                    <p:set>
                                      <p:cBhvr>
                                        <p:cTn id="123" dur="1" fill="hold">
                                          <p:stCondLst>
                                            <p:cond delay="0"/>
                                          </p:stCondLst>
                                        </p:cTn>
                                        <p:tgtEl>
                                          <p:spTgt spid="36"/>
                                        </p:tgtEl>
                                        <p:attrNameLst>
                                          <p:attrName>style.visibility</p:attrName>
                                        </p:attrNameLst>
                                      </p:cBhvr>
                                      <p:to>
                                        <p:strVal val="visible"/>
                                      </p:to>
                                    </p:set>
                                    <p:animEffect transition="in" filter="fade">
                                      <p:cBhvr>
                                        <p:cTn id="124" dur="500"/>
                                        <p:tgtEl>
                                          <p:spTgt spid="36"/>
                                        </p:tgtEl>
                                      </p:cBhvr>
                                    </p:animEffect>
                                  </p:childTnLst>
                                </p:cTn>
                              </p:par>
                            </p:childTnLst>
                          </p:cTn>
                        </p:par>
                        <p:par>
                          <p:cTn id="125" fill="hold">
                            <p:stCondLst>
                              <p:cond delay="11000"/>
                            </p:stCondLst>
                            <p:childTnLst>
                              <p:par>
                                <p:cTn id="126" presetID="10" presetClass="entr" presetSubtype="0" fill="hold" grpId="0" nodeType="afterEffect">
                                  <p:stCondLst>
                                    <p:cond delay="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500"/>
                                        <p:tgtEl>
                                          <p:spTgt spid="85"/>
                                        </p:tgtEl>
                                      </p:cBhvr>
                                    </p:animEffect>
                                  </p:childTnLst>
                                </p:cTn>
                              </p:par>
                            </p:childTnLst>
                          </p:cTn>
                        </p:par>
                        <p:par>
                          <p:cTn id="129" fill="hold">
                            <p:stCondLst>
                              <p:cond delay="11500"/>
                            </p:stCondLst>
                            <p:childTnLst>
                              <p:par>
                                <p:cTn id="130" presetID="10" presetClass="entr" presetSubtype="0" fill="hold" grpId="0" nodeType="afterEffect">
                                  <p:stCondLst>
                                    <p:cond delay="0"/>
                                  </p:stCondLst>
                                  <p:childTnLst>
                                    <p:set>
                                      <p:cBhvr>
                                        <p:cTn id="131" dur="1" fill="hold">
                                          <p:stCondLst>
                                            <p:cond delay="0"/>
                                          </p:stCondLst>
                                        </p:cTn>
                                        <p:tgtEl>
                                          <p:spTgt spid="86"/>
                                        </p:tgtEl>
                                        <p:attrNameLst>
                                          <p:attrName>style.visibility</p:attrName>
                                        </p:attrNameLst>
                                      </p:cBhvr>
                                      <p:to>
                                        <p:strVal val="visible"/>
                                      </p:to>
                                    </p:set>
                                    <p:animEffect transition="in" filter="fade">
                                      <p:cBhvr>
                                        <p:cTn id="132" dur="500"/>
                                        <p:tgtEl>
                                          <p:spTgt spid="86"/>
                                        </p:tgtEl>
                                      </p:cBhvr>
                                    </p:animEffect>
                                  </p:childTnLst>
                                </p:cTn>
                              </p:par>
                            </p:childTnLst>
                          </p:cTn>
                        </p:par>
                        <p:par>
                          <p:cTn id="133" fill="hold">
                            <p:stCondLst>
                              <p:cond delay="12000"/>
                            </p:stCondLst>
                            <p:childTnLst>
                              <p:par>
                                <p:cTn id="134" presetID="10" presetClass="entr" presetSubtype="0" fill="hold" grpId="0" nodeType="afterEffect">
                                  <p:stCondLst>
                                    <p:cond delay="0"/>
                                  </p:stCondLst>
                                  <p:childTnLst>
                                    <p:set>
                                      <p:cBhvr>
                                        <p:cTn id="135" dur="1" fill="hold">
                                          <p:stCondLst>
                                            <p:cond delay="0"/>
                                          </p:stCondLst>
                                        </p:cTn>
                                        <p:tgtEl>
                                          <p:spTgt spid="87"/>
                                        </p:tgtEl>
                                        <p:attrNameLst>
                                          <p:attrName>style.visibility</p:attrName>
                                        </p:attrNameLst>
                                      </p:cBhvr>
                                      <p:to>
                                        <p:strVal val="visible"/>
                                      </p:to>
                                    </p:set>
                                    <p:animEffect transition="in" filter="fade">
                                      <p:cBhvr>
                                        <p:cTn id="136" dur="500"/>
                                        <p:tgtEl>
                                          <p:spTgt spid="87"/>
                                        </p:tgtEl>
                                      </p:cBhvr>
                                    </p:animEffect>
                                  </p:childTnLst>
                                </p:cTn>
                              </p:par>
                            </p:childTnLst>
                          </p:cTn>
                        </p:par>
                        <p:par>
                          <p:cTn id="137" fill="hold">
                            <p:stCondLst>
                              <p:cond delay="12500"/>
                            </p:stCondLst>
                            <p:childTnLst>
                              <p:par>
                                <p:cTn id="138" presetID="10" presetClass="entr" presetSubtype="0" fill="hold" grpId="0" nodeType="after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fade">
                                      <p:cBhvr>
                                        <p:cTn id="140" dur="500"/>
                                        <p:tgtEl>
                                          <p:spTgt spid="88"/>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89"/>
                                        </p:tgtEl>
                                        <p:attrNameLst>
                                          <p:attrName>style.visibility</p:attrName>
                                        </p:attrNameLst>
                                      </p:cBhvr>
                                      <p:to>
                                        <p:strVal val="visible"/>
                                      </p:to>
                                    </p:set>
                                    <p:animEffect transition="in" filter="fade">
                                      <p:cBhvr>
                                        <p:cTn id="144" dur="500"/>
                                        <p:tgtEl>
                                          <p:spTgt spid="89"/>
                                        </p:tgtEl>
                                      </p:cBhvr>
                                    </p:animEffect>
                                  </p:childTnLst>
                                </p:cTn>
                              </p:par>
                            </p:childTnLst>
                          </p:cTn>
                        </p:par>
                        <p:par>
                          <p:cTn id="145" fill="hold">
                            <p:stCondLst>
                              <p:cond delay="13500"/>
                            </p:stCondLst>
                            <p:childTnLst>
                              <p:par>
                                <p:cTn id="146" presetID="10" presetClass="entr" presetSubtype="0" fill="hold" grpId="0" nodeType="afterEffect">
                                  <p:stCondLst>
                                    <p:cond delay="0"/>
                                  </p:stCondLst>
                                  <p:childTnLst>
                                    <p:set>
                                      <p:cBhvr>
                                        <p:cTn id="147" dur="1" fill="hold">
                                          <p:stCondLst>
                                            <p:cond delay="0"/>
                                          </p:stCondLst>
                                        </p:cTn>
                                        <p:tgtEl>
                                          <p:spTgt spid="90"/>
                                        </p:tgtEl>
                                        <p:attrNameLst>
                                          <p:attrName>style.visibility</p:attrName>
                                        </p:attrNameLst>
                                      </p:cBhvr>
                                      <p:to>
                                        <p:strVal val="visible"/>
                                      </p:to>
                                    </p:set>
                                    <p:animEffect transition="in" filter="fade">
                                      <p:cBhvr>
                                        <p:cTn id="148" dur="500"/>
                                        <p:tgtEl>
                                          <p:spTgt spid="90"/>
                                        </p:tgtEl>
                                      </p:cBhvr>
                                    </p:animEffect>
                                  </p:childTnLst>
                                </p:cTn>
                              </p:par>
                            </p:childTnLst>
                          </p:cTn>
                        </p:par>
                        <p:par>
                          <p:cTn id="149" fill="hold">
                            <p:stCondLst>
                              <p:cond delay="14000"/>
                            </p:stCondLst>
                            <p:childTnLst>
                              <p:par>
                                <p:cTn id="150" presetID="10" presetClass="entr" presetSubtype="0" fill="hold" grpId="0" nodeType="afterEffect">
                                  <p:stCondLst>
                                    <p:cond delay="0"/>
                                  </p:stCondLst>
                                  <p:childTnLst>
                                    <p:set>
                                      <p:cBhvr>
                                        <p:cTn id="151" dur="1" fill="hold">
                                          <p:stCondLst>
                                            <p:cond delay="0"/>
                                          </p:stCondLst>
                                        </p:cTn>
                                        <p:tgtEl>
                                          <p:spTgt spid="91"/>
                                        </p:tgtEl>
                                        <p:attrNameLst>
                                          <p:attrName>style.visibility</p:attrName>
                                        </p:attrNameLst>
                                      </p:cBhvr>
                                      <p:to>
                                        <p:strVal val="visible"/>
                                      </p:to>
                                    </p:set>
                                    <p:animEffect transition="in" filter="fade">
                                      <p:cBhvr>
                                        <p:cTn id="152" dur="500"/>
                                        <p:tgtEl>
                                          <p:spTgt spid="91"/>
                                        </p:tgtEl>
                                      </p:cBhvr>
                                    </p:animEffect>
                                  </p:childTnLst>
                                </p:cTn>
                              </p:par>
                            </p:childTnLst>
                          </p:cTn>
                        </p:par>
                        <p:par>
                          <p:cTn id="153" fill="hold">
                            <p:stCondLst>
                              <p:cond delay="14500"/>
                            </p:stCondLst>
                            <p:childTnLst>
                              <p:par>
                                <p:cTn id="154" presetID="10" presetClass="entr" presetSubtype="0" fill="hold" grpId="0" nodeType="afterEffect">
                                  <p:stCondLst>
                                    <p:cond delay="0"/>
                                  </p:stCondLst>
                                  <p:childTnLst>
                                    <p:set>
                                      <p:cBhvr>
                                        <p:cTn id="155" dur="1" fill="hold">
                                          <p:stCondLst>
                                            <p:cond delay="0"/>
                                          </p:stCondLst>
                                        </p:cTn>
                                        <p:tgtEl>
                                          <p:spTgt spid="92"/>
                                        </p:tgtEl>
                                        <p:attrNameLst>
                                          <p:attrName>style.visibility</p:attrName>
                                        </p:attrNameLst>
                                      </p:cBhvr>
                                      <p:to>
                                        <p:strVal val="visible"/>
                                      </p:to>
                                    </p:set>
                                    <p:animEffect transition="in" filter="fade">
                                      <p:cBhvr>
                                        <p:cTn id="15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6" grpId="0"/>
      <p:bldP spid="29" grpId="0" animBg="1"/>
      <p:bldP spid="30" grpId="0" animBg="1"/>
      <p:bldP spid="31" grpId="0" animBg="1"/>
      <p:bldP spid="32" grpId="0" animBg="1"/>
      <p:bldP spid="33" grpId="0" animBg="1"/>
      <p:bldP spid="34" grpId="0" animBg="1"/>
      <p:bldP spid="35" grpId="0" animBg="1"/>
      <p:bldP spid="36" grpId="0" animBg="1"/>
      <p:bldP spid="46" grpId="0" animBg="1"/>
      <p:bldP spid="39" grpId="0" animBg="1"/>
      <p:bldP spid="40" grpId="0" animBg="1"/>
      <p:bldP spid="41" grpId="0" animBg="1"/>
      <p:bldP spid="42" grpId="0" animBg="1"/>
      <p:bldP spid="43" grpId="0" animBg="1"/>
      <p:bldP spid="44" grpId="0" animBg="1"/>
      <p:bldP spid="45" grpId="0" animBg="1"/>
      <p:bldP spid="55" grpId="0" animBg="1"/>
      <p:bldP spid="56" grpId="0" animBg="1"/>
      <p:bldP spid="57"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85" grpId="0" animBg="1"/>
      <p:bldP spid="86" grpId="0" animBg="1"/>
      <p:bldP spid="87" grpId="0" animBg="1"/>
      <p:bldP spid="88" grpId="0" animBg="1"/>
      <p:bldP spid="89" grpId="0" animBg="1"/>
      <p:bldP spid="90" grpId="0" animBg="1"/>
      <p:bldP spid="91" grpId="0" animBg="1"/>
      <p:bldP spid="9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F40D489-D8B4-4467-AF8D-8B7322815D96}"/>
              </a:ext>
            </a:extLst>
          </p:cNvPr>
          <p:cNvGraphicFramePr/>
          <p:nvPr/>
        </p:nvGraphicFramePr>
        <p:xfrm>
          <a:off x="204449" y="3795992"/>
          <a:ext cx="11558015" cy="2288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1">
            <a:extLst>
              <a:ext uri="{FF2B5EF4-FFF2-40B4-BE49-F238E27FC236}">
                <a16:creationId xmlns:a16="http://schemas.microsoft.com/office/drawing/2014/main" id="{2DD67504-8556-4217-AED0-066B9B004130}"/>
              </a:ext>
            </a:extLst>
          </p:cNvPr>
          <p:cNvSpPr txBox="1">
            <a:spLocks/>
          </p:cNvSpPr>
          <p:nvPr/>
        </p:nvSpPr>
        <p:spPr>
          <a:xfrm>
            <a:off x="426425" y="302995"/>
            <a:ext cx="11336039" cy="757914"/>
          </a:xfrm>
          <a:prstGeom prst="rect">
            <a:avLst/>
          </a:prstGeom>
        </p:spPr>
        <p:txBody>
          <a:bodyPr vert="horz" wrap="square" lIns="89642" tIns="161356" rIns="0" bIns="0" rtlCol="0" anchor="t">
            <a:noAutofit/>
          </a:bodyPr>
          <a:lstStyle>
            <a:lvl1pPr algn="l" defTabSz="932563" rtl="0" eaLnBrk="1" latinLnBrk="0" hangingPunct="1">
              <a:lnSpc>
                <a:spcPct val="90000"/>
              </a:lnSpc>
              <a:spcBef>
                <a:spcPct val="0"/>
              </a:spcBef>
              <a:buNone/>
              <a:defRPr lang="en-US" sz="3672" b="0" kern="1200" cap="none" spc="0" baseline="0">
                <a:ln w="3175">
                  <a:noFill/>
                </a:ln>
                <a:solidFill>
                  <a:srgbClr val="000000"/>
                </a:solidFill>
                <a:effectLst/>
                <a:latin typeface="+mj-lt"/>
                <a:ea typeface="+mn-ea"/>
                <a:cs typeface="Segoe UI" pitchFamily="34" charset="0"/>
              </a:defRPr>
            </a:lvl1pPr>
          </a:lstStyle>
          <a:p>
            <a:pPr defTabSz="914192">
              <a:defRPr/>
            </a:pPr>
            <a:r>
              <a:rPr lang="en-US" sz="3600" dirty="0">
                <a:latin typeface="Segoe UI Semibold"/>
              </a:rPr>
              <a:t>Data Prep SDK</a:t>
            </a:r>
          </a:p>
        </p:txBody>
      </p:sp>
      <p:grpSp>
        <p:nvGrpSpPr>
          <p:cNvPr id="4" name="Group 3">
            <a:extLst>
              <a:ext uri="{FF2B5EF4-FFF2-40B4-BE49-F238E27FC236}">
                <a16:creationId xmlns:a16="http://schemas.microsoft.com/office/drawing/2014/main" id="{BEF3BFEF-4ADC-4FBF-8C65-3316C005B953}"/>
              </a:ext>
            </a:extLst>
          </p:cNvPr>
          <p:cNvGrpSpPr/>
          <p:nvPr/>
        </p:nvGrpSpPr>
        <p:grpSpPr>
          <a:xfrm>
            <a:off x="204448" y="1517114"/>
            <a:ext cx="11558015" cy="2193049"/>
            <a:chOff x="208547" y="1167658"/>
            <a:chExt cx="11789777" cy="2237024"/>
          </a:xfrm>
        </p:grpSpPr>
        <p:sp>
          <p:nvSpPr>
            <p:cNvPr id="3" name="Rectangle: Rounded Corners 2">
              <a:extLst>
                <a:ext uri="{FF2B5EF4-FFF2-40B4-BE49-F238E27FC236}">
                  <a16:creationId xmlns:a16="http://schemas.microsoft.com/office/drawing/2014/main" id="{EBEFB87A-A9F0-4B66-B199-077A5FE375B7}"/>
                </a:ext>
              </a:extLst>
            </p:cNvPr>
            <p:cNvSpPr/>
            <p:nvPr/>
          </p:nvSpPr>
          <p:spPr>
            <a:xfrm>
              <a:off x="208547" y="1167658"/>
              <a:ext cx="11789777" cy="2237024"/>
            </a:xfrm>
            <a:prstGeom prst="roundRect">
              <a:avLst/>
            </a:prstGeom>
            <a:solidFill>
              <a:schemeClr val="accent5">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4225">
                <a:lnSpc>
                  <a:spcPct val="90000"/>
                </a:lnSpc>
                <a:spcBef>
                  <a:spcPct val="0"/>
                </a:spcBef>
                <a:spcAft>
                  <a:spcPts val="600"/>
                </a:spcAft>
                <a:defRPr/>
              </a:pPr>
              <a:r>
                <a:rPr lang="en-US" sz="2745" b="1" dirty="0">
                  <a:solidFill>
                    <a:prstClr val="white"/>
                  </a:solidFill>
                  <a:latin typeface="Segoe UI Light" panose="020B0502040204020203" pitchFamily="34" charset="0"/>
                  <a:cs typeface="Segoe UI Light" panose="020B0502040204020203" pitchFamily="34" charset="0"/>
                </a:rPr>
                <a:t>SDK</a:t>
              </a:r>
            </a:p>
          </p:txBody>
        </p:sp>
        <p:sp>
          <p:nvSpPr>
            <p:cNvPr id="2" name="Rectangle: Rounded Corners 1">
              <a:extLst>
                <a:ext uri="{FF2B5EF4-FFF2-40B4-BE49-F238E27FC236}">
                  <a16:creationId xmlns:a16="http://schemas.microsoft.com/office/drawing/2014/main" id="{2095EAB7-3ECD-47BC-B660-0F20EC5EA619}"/>
                </a:ext>
              </a:extLst>
            </p:cNvPr>
            <p:cNvSpPr/>
            <p:nvPr/>
          </p:nvSpPr>
          <p:spPr>
            <a:xfrm>
              <a:off x="344740" y="1906624"/>
              <a:ext cx="2719478" cy="1352144"/>
            </a:xfrm>
            <a:prstGeom prst="round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568" kern="0" dirty="0">
                  <a:gradFill>
                    <a:gsLst>
                      <a:gs pos="0">
                        <a:srgbClr val="FFFFFF"/>
                      </a:gs>
                      <a:gs pos="100000">
                        <a:srgbClr val="FFFFFF"/>
                      </a:gs>
                    </a:gsLst>
                    <a:lin ang="5400000" scaled="0"/>
                  </a:gradFill>
                  <a:latin typeface="Segoe UI"/>
                  <a:cs typeface="Segoe UI" pitchFamily="34" charset="0"/>
                </a:rPr>
                <a:t>Familiar pattern for complex transforms</a:t>
              </a:r>
            </a:p>
          </p:txBody>
        </p:sp>
        <p:sp>
          <p:nvSpPr>
            <p:cNvPr id="5" name="Rectangle: Rounded Corners 4">
              <a:extLst>
                <a:ext uri="{FF2B5EF4-FFF2-40B4-BE49-F238E27FC236}">
                  <a16:creationId xmlns:a16="http://schemas.microsoft.com/office/drawing/2014/main" id="{100B0F3D-0397-4B07-992F-4A34428ADE74}"/>
                </a:ext>
              </a:extLst>
            </p:cNvPr>
            <p:cNvSpPr/>
            <p:nvPr/>
          </p:nvSpPr>
          <p:spPr>
            <a:xfrm>
              <a:off x="3235913" y="1906624"/>
              <a:ext cx="2853603" cy="1352144"/>
            </a:xfrm>
            <a:prstGeom prst="round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568" kern="0" dirty="0">
                  <a:gradFill>
                    <a:gsLst>
                      <a:gs pos="0">
                        <a:srgbClr val="FFFFFF"/>
                      </a:gs>
                      <a:gs pos="100000">
                        <a:srgbClr val="FFFFFF"/>
                      </a:gs>
                    </a:gsLst>
                    <a:lin ang="5400000" scaled="0"/>
                  </a:gradFill>
                  <a:latin typeface="Segoe UI"/>
                  <a:cs typeface="Segoe UI" pitchFamily="34" charset="0"/>
                </a:rPr>
                <a:t>Responsive, lazy evaluations</a:t>
              </a:r>
            </a:p>
          </p:txBody>
        </p:sp>
        <p:sp>
          <p:nvSpPr>
            <p:cNvPr id="7" name="Rectangle: Rounded Corners 6">
              <a:extLst>
                <a:ext uri="{FF2B5EF4-FFF2-40B4-BE49-F238E27FC236}">
                  <a16:creationId xmlns:a16="http://schemas.microsoft.com/office/drawing/2014/main" id="{D3A8F6A6-49BE-4396-8496-7A69AE8E1FF8}"/>
                </a:ext>
              </a:extLst>
            </p:cNvPr>
            <p:cNvSpPr/>
            <p:nvPr/>
          </p:nvSpPr>
          <p:spPr>
            <a:xfrm>
              <a:off x="6251485" y="1872915"/>
              <a:ext cx="2719477" cy="1352144"/>
            </a:xfrm>
            <a:prstGeom prst="round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568" kern="0" dirty="0">
                  <a:gradFill>
                    <a:gsLst>
                      <a:gs pos="0">
                        <a:srgbClr val="FFFFFF"/>
                      </a:gs>
                      <a:gs pos="100000">
                        <a:srgbClr val="FFFFFF"/>
                      </a:gs>
                    </a:gsLst>
                    <a:lin ang="5400000" scaled="0"/>
                  </a:gradFill>
                  <a:latin typeface="Segoe UI"/>
                  <a:cs typeface="Segoe UI" pitchFamily="34" charset="0"/>
                </a:rPr>
                <a:t>Share pipelines via serialization</a:t>
              </a:r>
            </a:p>
          </p:txBody>
        </p:sp>
        <p:sp>
          <p:nvSpPr>
            <p:cNvPr id="8" name="Rectangle: Rounded Corners 7">
              <a:extLst>
                <a:ext uri="{FF2B5EF4-FFF2-40B4-BE49-F238E27FC236}">
                  <a16:creationId xmlns:a16="http://schemas.microsoft.com/office/drawing/2014/main" id="{AD49990C-9566-41BF-B306-1461669879DD}"/>
                </a:ext>
              </a:extLst>
            </p:cNvPr>
            <p:cNvSpPr/>
            <p:nvPr/>
          </p:nvSpPr>
          <p:spPr>
            <a:xfrm>
              <a:off x="9132930" y="1872915"/>
              <a:ext cx="2719476" cy="1352144"/>
            </a:xfrm>
            <a:prstGeom prst="round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568" kern="0" dirty="0">
                  <a:gradFill>
                    <a:gsLst>
                      <a:gs pos="0">
                        <a:srgbClr val="FFFFFF"/>
                      </a:gs>
                      <a:gs pos="100000">
                        <a:srgbClr val="FFFFFF"/>
                      </a:gs>
                    </a:gsLst>
                    <a:lin ang="5400000" scaled="0"/>
                  </a:gradFill>
                  <a:latin typeface="Segoe UI"/>
                  <a:cs typeface="Segoe UI" pitchFamily="34" charset="0"/>
                </a:rPr>
                <a:t>Support for execution</a:t>
              </a:r>
            </a:p>
          </p:txBody>
        </p:sp>
      </p:grpSp>
    </p:spTree>
    <p:extLst>
      <p:ext uri="{BB962C8B-B14F-4D97-AF65-F5344CB8AC3E}">
        <p14:creationId xmlns:p14="http://schemas.microsoft.com/office/powerpoint/2010/main" val="21403566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4">
            <a:extLst>
              <a:ext uri="{FF2B5EF4-FFF2-40B4-BE49-F238E27FC236}">
                <a16:creationId xmlns:a16="http://schemas.microsoft.com/office/drawing/2014/main" id="{A5F3BD6B-18ED-4BA4-9942-943FBDA18367}"/>
              </a:ext>
            </a:extLst>
          </p:cNvPr>
          <p:cNvGrpSpPr/>
          <p:nvPr/>
        </p:nvGrpSpPr>
        <p:grpSpPr>
          <a:xfrm>
            <a:off x="11408775" y="186780"/>
            <a:ext cx="515479" cy="545802"/>
            <a:chOff x="11448302" y="6116320"/>
            <a:chExt cx="515552" cy="545879"/>
          </a:xfrm>
        </p:grpSpPr>
        <p:sp>
          <p:nvSpPr>
            <p:cNvPr id="15" name="Freeform: Shape 14">
              <a:extLst>
                <a:ext uri="{FF2B5EF4-FFF2-40B4-BE49-F238E27FC236}">
                  <a16:creationId xmlns:a16="http://schemas.microsoft.com/office/drawing/2014/main" id="{298EB83F-099E-488F-9FC3-3E3C12ADFC4F}"/>
                </a:ext>
              </a:extLst>
            </p:cNvPr>
            <p:cNvSpPr/>
            <p:nvPr/>
          </p:nvSpPr>
          <p:spPr>
            <a:xfrm>
              <a:off x="11471805" y="6521938"/>
              <a:ext cx="470062" cy="151633"/>
            </a:xfrm>
            <a:custGeom>
              <a:avLst/>
              <a:gdLst>
                <a:gd name="connsiteX0" fmla="*/ 11372 w 470062"/>
                <a:gd name="connsiteY0" fmla="*/ 146326 h 151633"/>
                <a:gd name="connsiteX1" fmla="*/ 466271 w 470062"/>
                <a:gd name="connsiteY1" fmla="*/ 146326 h 151633"/>
                <a:gd name="connsiteX2" fmla="*/ 338900 w 470062"/>
                <a:gd name="connsiteY2" fmla="*/ 11372 h 151633"/>
                <a:gd name="connsiteX3" fmla="*/ 117516 w 470062"/>
                <a:gd name="connsiteY3" fmla="*/ 11372 h 151633"/>
              </a:gdLst>
              <a:ahLst/>
              <a:cxnLst>
                <a:cxn ang="0">
                  <a:pos x="connsiteX0" y="connsiteY0"/>
                </a:cxn>
                <a:cxn ang="0">
                  <a:pos x="connsiteX1" y="connsiteY1"/>
                </a:cxn>
                <a:cxn ang="0">
                  <a:pos x="connsiteX2" y="connsiteY2"/>
                </a:cxn>
                <a:cxn ang="0">
                  <a:pos x="connsiteX3" y="connsiteY3"/>
                </a:cxn>
              </a:cxnLst>
              <a:rect l="l" t="t" r="r" b="b"/>
              <a:pathLst>
                <a:path w="470062" h="151633">
                  <a:moveTo>
                    <a:pt x="11372" y="146326"/>
                  </a:moveTo>
                  <a:lnTo>
                    <a:pt x="466271" y="146326"/>
                  </a:lnTo>
                  <a:lnTo>
                    <a:pt x="338900" y="11372"/>
                  </a:lnTo>
                  <a:lnTo>
                    <a:pt x="117516" y="11372"/>
                  </a:lnTo>
                  <a:close/>
                </a:path>
              </a:pathLst>
            </a:custGeom>
            <a:solidFill>
              <a:srgbClr val="153C63"/>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6" name="Freeform: Shape 15">
              <a:extLst>
                <a:ext uri="{FF2B5EF4-FFF2-40B4-BE49-F238E27FC236}">
                  <a16:creationId xmlns:a16="http://schemas.microsoft.com/office/drawing/2014/main" id="{C96E63E2-8FF3-497D-8FAB-53306EF43A2D}"/>
                </a:ext>
              </a:extLst>
            </p:cNvPr>
            <p:cNvSpPr/>
            <p:nvPr/>
          </p:nvSpPr>
          <p:spPr>
            <a:xfrm>
              <a:off x="11436930" y="6315717"/>
              <a:ext cx="348756" cy="363919"/>
            </a:xfrm>
            <a:custGeom>
              <a:avLst/>
              <a:gdLst>
                <a:gd name="connsiteX0" fmla="*/ 46248 w 348755"/>
                <a:gd name="connsiteY0" fmla="*/ 352547 h 363919"/>
                <a:gd name="connsiteX1" fmla="*/ 11372 w 348755"/>
                <a:gd name="connsiteY1" fmla="*/ 217593 h 363919"/>
                <a:gd name="connsiteX2" fmla="*/ 203946 w 348755"/>
                <a:gd name="connsiteY2" fmla="*/ 11372 h 363919"/>
                <a:gd name="connsiteX3" fmla="*/ 338900 w 348755"/>
                <a:gd name="connsiteY3" fmla="*/ 11372 h 363919"/>
              </a:gdLst>
              <a:ahLst/>
              <a:cxnLst>
                <a:cxn ang="0">
                  <a:pos x="connsiteX0" y="connsiteY0"/>
                </a:cxn>
                <a:cxn ang="0">
                  <a:pos x="connsiteX1" y="connsiteY1"/>
                </a:cxn>
                <a:cxn ang="0">
                  <a:pos x="connsiteX2" y="connsiteY2"/>
                </a:cxn>
                <a:cxn ang="0">
                  <a:pos x="connsiteX3" y="connsiteY3"/>
                </a:cxn>
              </a:cxnLst>
              <a:rect l="l" t="t" r="r" b="b"/>
              <a:pathLst>
                <a:path w="348755" h="363919">
                  <a:moveTo>
                    <a:pt x="46248" y="352547"/>
                  </a:moveTo>
                  <a:lnTo>
                    <a:pt x="11372" y="217593"/>
                  </a:lnTo>
                  <a:lnTo>
                    <a:pt x="203946" y="11372"/>
                  </a:lnTo>
                  <a:lnTo>
                    <a:pt x="338900" y="11372"/>
                  </a:lnTo>
                  <a:close/>
                </a:path>
              </a:pathLst>
            </a:custGeom>
            <a:solidFill>
              <a:srgbClr val="1C93D6"/>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7" name="Freeform: Shape 16">
              <a:extLst>
                <a:ext uri="{FF2B5EF4-FFF2-40B4-BE49-F238E27FC236}">
                  <a16:creationId xmlns:a16="http://schemas.microsoft.com/office/drawing/2014/main" id="{AA44F0CA-C6D4-4842-A1B2-4755F56F6A2F}"/>
                </a:ext>
              </a:extLst>
            </p:cNvPr>
            <p:cNvSpPr/>
            <p:nvPr/>
          </p:nvSpPr>
          <p:spPr>
            <a:xfrm>
              <a:off x="11627987" y="6104948"/>
              <a:ext cx="151633" cy="227450"/>
            </a:xfrm>
            <a:custGeom>
              <a:avLst/>
              <a:gdLst>
                <a:gd name="connsiteX0" fmla="*/ 11372 w 151632"/>
                <a:gd name="connsiteY0" fmla="*/ 11372 h 227449"/>
                <a:gd name="connsiteX1" fmla="*/ 147842 w 151632"/>
                <a:gd name="connsiteY1" fmla="*/ 11372 h 227449"/>
                <a:gd name="connsiteX2" fmla="*/ 147842 w 151632"/>
                <a:gd name="connsiteY2" fmla="*/ 222142 h 227449"/>
                <a:gd name="connsiteX3" fmla="*/ 12889 w 151632"/>
                <a:gd name="connsiteY3" fmla="*/ 222142 h 227449"/>
              </a:gdLst>
              <a:ahLst/>
              <a:cxnLst>
                <a:cxn ang="0">
                  <a:pos x="connsiteX0" y="connsiteY0"/>
                </a:cxn>
                <a:cxn ang="0">
                  <a:pos x="connsiteX1" y="connsiteY1"/>
                </a:cxn>
                <a:cxn ang="0">
                  <a:pos x="connsiteX2" y="connsiteY2"/>
                </a:cxn>
                <a:cxn ang="0">
                  <a:pos x="connsiteX3" y="connsiteY3"/>
                </a:cxn>
              </a:cxnLst>
              <a:rect l="l" t="t" r="r" b="b"/>
              <a:pathLst>
                <a:path w="151632" h="227449">
                  <a:moveTo>
                    <a:pt x="11372" y="11372"/>
                  </a:moveTo>
                  <a:lnTo>
                    <a:pt x="147842" y="11372"/>
                  </a:lnTo>
                  <a:lnTo>
                    <a:pt x="147842" y="222142"/>
                  </a:lnTo>
                  <a:lnTo>
                    <a:pt x="12889" y="222142"/>
                  </a:lnTo>
                  <a:close/>
                </a:path>
              </a:pathLst>
            </a:custGeom>
            <a:solidFill>
              <a:srgbClr val="0478B6"/>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8" name="Freeform: Shape 17">
              <a:extLst>
                <a:ext uri="{FF2B5EF4-FFF2-40B4-BE49-F238E27FC236}">
                  <a16:creationId xmlns:a16="http://schemas.microsoft.com/office/drawing/2014/main" id="{8D9C93CB-684A-4F9F-8AB5-4D6862CFE053}"/>
                </a:ext>
              </a:extLst>
            </p:cNvPr>
            <p:cNvSpPr/>
            <p:nvPr/>
          </p:nvSpPr>
          <p:spPr>
            <a:xfrm>
              <a:off x="11714418" y="6350593"/>
              <a:ext cx="257776" cy="318429"/>
            </a:xfrm>
            <a:custGeom>
              <a:avLst/>
              <a:gdLst>
                <a:gd name="connsiteX0" fmla="*/ 11372 w 257776"/>
                <a:gd name="connsiteY0" fmla="*/ 111450 h 318429"/>
                <a:gd name="connsiteX1" fmla="*/ 97803 w 257776"/>
                <a:gd name="connsiteY1" fmla="*/ 11372 h 318429"/>
                <a:gd name="connsiteX2" fmla="*/ 253985 w 257776"/>
                <a:gd name="connsiteY2" fmla="*/ 185751 h 318429"/>
                <a:gd name="connsiteX3" fmla="*/ 223659 w 257776"/>
                <a:gd name="connsiteY3" fmla="*/ 317671 h 318429"/>
              </a:gdLst>
              <a:ahLst/>
              <a:cxnLst>
                <a:cxn ang="0">
                  <a:pos x="connsiteX0" y="connsiteY0"/>
                </a:cxn>
                <a:cxn ang="0">
                  <a:pos x="connsiteX1" y="connsiteY1"/>
                </a:cxn>
                <a:cxn ang="0">
                  <a:pos x="connsiteX2" y="connsiteY2"/>
                </a:cxn>
                <a:cxn ang="0">
                  <a:pos x="connsiteX3" y="connsiteY3"/>
                </a:cxn>
              </a:cxnLst>
              <a:rect l="l" t="t" r="r" b="b"/>
              <a:pathLst>
                <a:path w="257776" h="318429">
                  <a:moveTo>
                    <a:pt x="11372" y="111450"/>
                  </a:moveTo>
                  <a:lnTo>
                    <a:pt x="97803" y="11372"/>
                  </a:lnTo>
                  <a:lnTo>
                    <a:pt x="253985" y="185751"/>
                  </a:lnTo>
                  <a:lnTo>
                    <a:pt x="223659" y="317671"/>
                  </a:lnTo>
                  <a:close/>
                </a:path>
              </a:pathLst>
            </a:custGeom>
            <a:solidFill>
              <a:srgbClr val="0273B1"/>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sp>
        <p:nvSpPr>
          <p:cNvPr id="2" name="Title 1">
            <a:extLst>
              <a:ext uri="{FF2B5EF4-FFF2-40B4-BE49-F238E27FC236}">
                <a16:creationId xmlns:a16="http://schemas.microsoft.com/office/drawing/2014/main" id="{3B2C09AD-6BE5-45FA-9E70-0BCAD44AABA2}"/>
              </a:ext>
            </a:extLst>
          </p:cNvPr>
          <p:cNvSpPr>
            <a:spLocks noGrp="1"/>
          </p:cNvSpPr>
          <p:nvPr>
            <p:ph type="title"/>
          </p:nvPr>
        </p:nvSpPr>
        <p:spPr/>
        <p:txBody>
          <a:bodyPr/>
          <a:lstStyle/>
          <a:p>
            <a:r>
              <a:rPr lang="en-US" dirty="0"/>
              <a:t>Azure Machine Learning service</a:t>
            </a:r>
          </a:p>
        </p:txBody>
      </p:sp>
      <p:sp>
        <p:nvSpPr>
          <p:cNvPr id="4" name="Text Placeholder 3">
            <a:extLst>
              <a:ext uri="{FF2B5EF4-FFF2-40B4-BE49-F238E27FC236}">
                <a16:creationId xmlns:a16="http://schemas.microsoft.com/office/drawing/2014/main" id="{CEDF0BAC-00F6-A04E-B392-760A025E1BEC}"/>
              </a:ext>
            </a:extLst>
          </p:cNvPr>
          <p:cNvSpPr>
            <a:spLocks noGrp="1"/>
          </p:cNvSpPr>
          <p:nvPr>
            <p:ph type="body" sz="quarter" idx="12"/>
          </p:nvPr>
        </p:nvSpPr>
        <p:spPr/>
        <p:txBody>
          <a:bodyPr/>
          <a:lstStyle/>
          <a:p>
            <a:r>
              <a:rPr lang="en-US" dirty="0"/>
              <a:t>Bring AI to everyone with an end-to-end, scalable, trusted platform</a:t>
            </a:r>
          </a:p>
        </p:txBody>
      </p:sp>
      <p:grpSp>
        <p:nvGrpSpPr>
          <p:cNvPr id="3" name="Group 2">
            <a:extLst>
              <a:ext uri="{FF2B5EF4-FFF2-40B4-BE49-F238E27FC236}">
                <a16:creationId xmlns:a16="http://schemas.microsoft.com/office/drawing/2014/main" id="{8F2B65B5-A5F6-4D55-84CC-C23AFB8CA240}"/>
              </a:ext>
            </a:extLst>
          </p:cNvPr>
          <p:cNvGrpSpPr/>
          <p:nvPr/>
        </p:nvGrpSpPr>
        <p:grpSpPr>
          <a:xfrm>
            <a:off x="6760306" y="1859904"/>
            <a:ext cx="4023437" cy="4015918"/>
            <a:chOff x="6760399" y="1859681"/>
            <a:chExt cx="4024007" cy="4016488"/>
          </a:xfrm>
        </p:grpSpPr>
        <p:sp>
          <p:nvSpPr>
            <p:cNvPr id="104" name="Oval 103">
              <a:extLst>
                <a:ext uri="{FF2B5EF4-FFF2-40B4-BE49-F238E27FC236}">
                  <a16:creationId xmlns:a16="http://schemas.microsoft.com/office/drawing/2014/main" id="{132BDB20-C202-4F02-A9D4-2118A1F4E3AD}"/>
                </a:ext>
              </a:extLst>
            </p:cNvPr>
            <p:cNvSpPr/>
            <p:nvPr/>
          </p:nvSpPr>
          <p:spPr bwMode="auto">
            <a:xfrm>
              <a:off x="6826028" y="1925310"/>
              <a:ext cx="748300" cy="748300"/>
            </a:xfrm>
            <a:prstGeom prst="ellipse">
              <a:avLst/>
            </a:prstGeom>
            <a:solidFill>
              <a:schemeClr val="bg1"/>
            </a:solid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sz="24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Arc 104">
              <a:extLst>
                <a:ext uri="{FF2B5EF4-FFF2-40B4-BE49-F238E27FC236}">
                  <a16:creationId xmlns:a16="http://schemas.microsoft.com/office/drawing/2014/main" id="{2174FB03-703A-41F3-B932-BFF12A1D8D2B}"/>
                </a:ext>
              </a:extLst>
            </p:cNvPr>
            <p:cNvSpPr/>
            <p:nvPr/>
          </p:nvSpPr>
          <p:spPr bwMode="auto">
            <a:xfrm flipV="1">
              <a:off x="6760399" y="1859681"/>
              <a:ext cx="879558" cy="879558"/>
            </a:xfrm>
            <a:prstGeom prst="arc">
              <a:avLst/>
            </a:prstGeom>
            <a:noFill/>
            <a:ln w="6350">
              <a:solidFill>
                <a:schemeClr val="bg1">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sz="24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8E9B11E9-F5B7-46F7-AD97-3A3CF87AA4A5}"/>
                </a:ext>
              </a:extLst>
            </p:cNvPr>
            <p:cNvCxnSpPr>
              <a:cxnSpLocks/>
              <a:stCxn id="105" idx="2"/>
            </p:cNvCxnSpPr>
            <p:nvPr/>
          </p:nvCxnSpPr>
          <p:spPr>
            <a:xfrm>
              <a:off x="7639957" y="2299460"/>
              <a:ext cx="3144449" cy="0"/>
            </a:xfrm>
            <a:prstGeom prst="line">
              <a:avLst/>
            </a:prstGeom>
            <a:ln w="63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087AD9B-81CD-4777-88BC-F44649275C19}"/>
                </a:ext>
              </a:extLst>
            </p:cNvPr>
            <p:cNvCxnSpPr>
              <a:cxnSpLocks/>
              <a:stCxn id="105" idx="0"/>
            </p:cNvCxnSpPr>
            <p:nvPr/>
          </p:nvCxnSpPr>
          <p:spPr>
            <a:xfrm>
              <a:off x="7200178" y="2739239"/>
              <a:ext cx="0" cy="3136930"/>
            </a:xfrm>
            <a:prstGeom prst="line">
              <a:avLst/>
            </a:prstGeom>
            <a:ln w="6350">
              <a:solidFill>
                <a:schemeClr val="bg1">
                  <a:lumMod val="75000"/>
                </a:schemeClr>
              </a:solidFill>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885E410-DC7E-403B-A656-94613B7616E2}"/>
                </a:ext>
              </a:extLst>
            </p:cNvPr>
            <p:cNvSpPr/>
            <p:nvPr/>
          </p:nvSpPr>
          <p:spPr bwMode="auto">
            <a:xfrm>
              <a:off x="7662492" y="2069550"/>
              <a:ext cx="2814119" cy="2154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400" dirty="0">
                  <a:solidFill>
                    <a:srgbClr val="0078D7"/>
                  </a:solidFill>
                  <a:latin typeface="Segoe UI Semibold" panose="020B0702040204020203" pitchFamily="34" charset="0"/>
                  <a:ea typeface="Segoe UI" pitchFamily="34" charset="0"/>
                  <a:cs typeface="Segoe UI Semibold" panose="020B0702040204020203" pitchFamily="34" charset="0"/>
                </a:rPr>
                <a:t>Built with your needs in mind</a:t>
              </a:r>
            </a:p>
          </p:txBody>
        </p:sp>
        <p:sp>
          <p:nvSpPr>
            <p:cNvPr id="100" name="Rectangle 99">
              <a:extLst>
                <a:ext uri="{FF2B5EF4-FFF2-40B4-BE49-F238E27FC236}">
                  <a16:creationId xmlns:a16="http://schemas.microsoft.com/office/drawing/2014/main" id="{3B9AD2B3-C520-4E08-AB4C-2FFEE05B8706}"/>
                </a:ext>
              </a:extLst>
            </p:cNvPr>
            <p:cNvSpPr/>
            <p:nvPr/>
          </p:nvSpPr>
          <p:spPr bwMode="auto">
            <a:xfrm>
              <a:off x="7469989" y="4914844"/>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Support for open source frameworks</a:t>
              </a:r>
            </a:p>
          </p:txBody>
        </p:sp>
        <p:sp>
          <p:nvSpPr>
            <p:cNvPr id="109" name="Oval 108">
              <a:extLst>
                <a:ext uri="{FF2B5EF4-FFF2-40B4-BE49-F238E27FC236}">
                  <a16:creationId xmlns:a16="http://schemas.microsoft.com/office/drawing/2014/main" id="{C1866CB6-6ED3-4206-BF5F-4EF0843A8E56}"/>
                </a:ext>
              </a:extLst>
            </p:cNvPr>
            <p:cNvSpPr/>
            <p:nvPr/>
          </p:nvSpPr>
          <p:spPr bwMode="auto">
            <a:xfrm>
              <a:off x="7151769" y="292467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01" name="Rectangle 100">
              <a:extLst>
                <a:ext uri="{FF2B5EF4-FFF2-40B4-BE49-F238E27FC236}">
                  <a16:creationId xmlns:a16="http://schemas.microsoft.com/office/drawing/2014/main" id="{E6BC52FB-0566-411B-9E0A-C6986F3139B4}"/>
                </a:ext>
              </a:extLst>
            </p:cNvPr>
            <p:cNvSpPr/>
            <p:nvPr/>
          </p:nvSpPr>
          <p:spPr bwMode="auto">
            <a:xfrm>
              <a:off x="7485109" y="3389366"/>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Managed compute</a:t>
              </a:r>
            </a:p>
          </p:txBody>
        </p:sp>
        <p:sp>
          <p:nvSpPr>
            <p:cNvPr id="110" name="Oval 109">
              <a:extLst>
                <a:ext uri="{FF2B5EF4-FFF2-40B4-BE49-F238E27FC236}">
                  <a16:creationId xmlns:a16="http://schemas.microsoft.com/office/drawing/2014/main" id="{45FB452C-EDC0-4F26-80C2-9EF2D4E49BA6}"/>
                </a:ext>
              </a:extLst>
            </p:cNvPr>
            <p:cNvSpPr/>
            <p:nvPr/>
          </p:nvSpPr>
          <p:spPr bwMode="auto">
            <a:xfrm>
              <a:off x="7151769" y="3432813"/>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11" name="Oval 110">
              <a:extLst>
                <a:ext uri="{FF2B5EF4-FFF2-40B4-BE49-F238E27FC236}">
                  <a16:creationId xmlns:a16="http://schemas.microsoft.com/office/drawing/2014/main" id="{73721510-1896-46A1-96B0-7C85D78FC80C}"/>
                </a:ext>
              </a:extLst>
            </p:cNvPr>
            <p:cNvSpPr/>
            <p:nvPr/>
          </p:nvSpPr>
          <p:spPr bwMode="auto">
            <a:xfrm>
              <a:off x="7151769" y="394094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32" name="Rectangle 131">
              <a:extLst>
                <a:ext uri="{FF2B5EF4-FFF2-40B4-BE49-F238E27FC236}">
                  <a16:creationId xmlns:a16="http://schemas.microsoft.com/office/drawing/2014/main" id="{098989D0-4151-46B2-87D3-A14595CF90C5}"/>
                </a:ext>
              </a:extLst>
            </p:cNvPr>
            <p:cNvSpPr/>
            <p:nvPr/>
          </p:nvSpPr>
          <p:spPr bwMode="auto">
            <a:xfrm>
              <a:off x="7486352" y="4393247"/>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DevOps for machine learning</a:t>
              </a:r>
            </a:p>
          </p:txBody>
        </p:sp>
        <p:sp>
          <p:nvSpPr>
            <p:cNvPr id="129" name="Oval 128">
              <a:extLst>
                <a:ext uri="{FF2B5EF4-FFF2-40B4-BE49-F238E27FC236}">
                  <a16:creationId xmlns:a16="http://schemas.microsoft.com/office/drawing/2014/main" id="{9EDF74D9-F261-4D40-873C-12214DDD7205}"/>
                </a:ext>
              </a:extLst>
            </p:cNvPr>
            <p:cNvSpPr/>
            <p:nvPr/>
          </p:nvSpPr>
          <p:spPr bwMode="auto">
            <a:xfrm>
              <a:off x="7151769" y="4449083"/>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35" name="Rectangle 134">
              <a:extLst>
                <a:ext uri="{FF2B5EF4-FFF2-40B4-BE49-F238E27FC236}">
                  <a16:creationId xmlns:a16="http://schemas.microsoft.com/office/drawing/2014/main" id="{AE1991C8-2A3B-4965-8B55-A7410749ED72}"/>
                </a:ext>
              </a:extLst>
            </p:cNvPr>
            <p:cNvSpPr/>
            <p:nvPr/>
          </p:nvSpPr>
          <p:spPr bwMode="auto">
            <a:xfrm>
              <a:off x="7486352" y="3900212"/>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Simple deployment</a:t>
              </a:r>
            </a:p>
          </p:txBody>
        </p:sp>
        <p:sp>
          <p:nvSpPr>
            <p:cNvPr id="130" name="Oval 129">
              <a:extLst>
                <a:ext uri="{FF2B5EF4-FFF2-40B4-BE49-F238E27FC236}">
                  <a16:creationId xmlns:a16="http://schemas.microsoft.com/office/drawing/2014/main" id="{1C368C97-24FA-4B27-B3A0-273E79F2575E}"/>
                </a:ext>
              </a:extLst>
            </p:cNvPr>
            <p:cNvSpPr/>
            <p:nvPr/>
          </p:nvSpPr>
          <p:spPr bwMode="auto">
            <a:xfrm>
              <a:off x="7151769" y="4957218"/>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31" name="Oval 130">
              <a:extLst>
                <a:ext uri="{FF2B5EF4-FFF2-40B4-BE49-F238E27FC236}">
                  <a16:creationId xmlns:a16="http://schemas.microsoft.com/office/drawing/2014/main" id="{CE077823-6247-4857-A2BD-8DBAE03AB89E}"/>
                </a:ext>
              </a:extLst>
            </p:cNvPr>
            <p:cNvSpPr/>
            <p:nvPr/>
          </p:nvSpPr>
          <p:spPr bwMode="auto">
            <a:xfrm>
              <a:off x="7151769" y="5465355"/>
              <a:ext cx="96818" cy="96818"/>
            </a:xfrm>
            <a:prstGeom prst="ellipse">
              <a:avLst/>
            </a:prstGeom>
            <a:solidFill>
              <a:schemeClr val="bg1">
                <a:lumMod val="65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dirty="0">
                <a:solidFill>
                  <a:srgbClr val="505050"/>
                </a:solidFill>
                <a:latin typeface="Segoe UI Semilight"/>
                <a:ea typeface="Segoe UI" pitchFamily="34" charset="0"/>
                <a:cs typeface="Segoe UI" pitchFamily="34" charset="0"/>
              </a:endParaRPr>
            </a:p>
          </p:txBody>
        </p:sp>
        <p:sp>
          <p:nvSpPr>
            <p:cNvPr id="137" name="Rectangle 136">
              <a:extLst>
                <a:ext uri="{FF2B5EF4-FFF2-40B4-BE49-F238E27FC236}">
                  <a16:creationId xmlns:a16="http://schemas.microsoft.com/office/drawing/2014/main" id="{DCE43057-CD55-4FBF-8E5E-EFD7EF03BD4D}"/>
                </a:ext>
              </a:extLst>
            </p:cNvPr>
            <p:cNvSpPr/>
            <p:nvPr/>
          </p:nvSpPr>
          <p:spPr bwMode="auto">
            <a:xfrm>
              <a:off x="7468746" y="2889269"/>
              <a:ext cx="3017520" cy="1846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Automated machine learning</a:t>
              </a:r>
            </a:p>
          </p:txBody>
        </p:sp>
        <p:sp>
          <p:nvSpPr>
            <p:cNvPr id="138" name="Freeform 96" title="Icon of a gear with a wrench">
              <a:extLst>
                <a:ext uri="{FF2B5EF4-FFF2-40B4-BE49-F238E27FC236}">
                  <a16:creationId xmlns:a16="http://schemas.microsoft.com/office/drawing/2014/main" id="{8B98717F-F834-4139-A1B6-20837FEB5C5B}"/>
                </a:ext>
              </a:extLst>
            </p:cNvPr>
            <p:cNvSpPr>
              <a:spLocks noChangeAspect="1" noEditPoints="1"/>
            </p:cNvSpPr>
            <p:nvPr/>
          </p:nvSpPr>
          <p:spPr bwMode="auto">
            <a:xfrm>
              <a:off x="6987276" y="2103429"/>
              <a:ext cx="425804" cy="3920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a:gradFill>
                  <a:gsLst>
                    <a:gs pos="0">
                      <a:srgbClr val="505050"/>
                    </a:gs>
                    <a:gs pos="100000">
                      <a:srgbClr val="505050"/>
                    </a:gs>
                  </a:gsLst>
                </a:gradFill>
                <a:latin typeface="Segoe UI Semilight"/>
              </a:endParaRPr>
            </a:p>
          </p:txBody>
        </p:sp>
      </p:grpSp>
      <p:sp>
        <p:nvSpPr>
          <p:cNvPr id="95" name="TextBox 94">
            <a:extLst>
              <a:ext uri="{FF2B5EF4-FFF2-40B4-BE49-F238E27FC236}">
                <a16:creationId xmlns:a16="http://schemas.microsoft.com/office/drawing/2014/main" id="{F19CAC52-6D06-4653-8D27-33860E16AD49}"/>
              </a:ext>
            </a:extLst>
          </p:cNvPr>
          <p:cNvSpPr txBox="1"/>
          <p:nvPr/>
        </p:nvSpPr>
        <p:spPr>
          <a:xfrm>
            <a:off x="4169346" y="6392899"/>
            <a:ext cx="3853310" cy="614348"/>
          </a:xfrm>
          <a:prstGeom prst="rect">
            <a:avLst/>
          </a:prstGeom>
          <a:noFill/>
        </p:spPr>
        <p:txBody>
          <a:bodyPr wrap="square" lIns="358519" tIns="179259" rIns="89580" bIns="146180" rtlCol="0">
            <a:noAutofit/>
          </a:bodyPr>
          <a:lstStyle/>
          <a:p>
            <a:pPr algn="ctr" defTabSz="932293" fontAlgn="base">
              <a:spcBef>
                <a:spcPct val="0"/>
              </a:spcBef>
              <a:spcAft>
                <a:spcPct val="0"/>
              </a:spcAft>
              <a:defRPr/>
            </a:pPr>
            <a:r>
              <a:rPr lang="en-US" sz="1200" dirty="0">
                <a:solidFill>
                  <a:srgbClr val="505050"/>
                </a:solidFill>
                <a:latin typeface="Segoe UI Semilight"/>
                <a:cs typeface="Segoe UI Semibold" panose="020B0702040204020203" pitchFamily="34" charset="0"/>
              </a:rPr>
              <a:t>Seamlessly integrated with the Azure Portfolio</a:t>
            </a:r>
          </a:p>
        </p:txBody>
      </p:sp>
      <p:cxnSp>
        <p:nvCxnSpPr>
          <p:cNvPr id="96" name="Straight Connector 95">
            <a:extLst>
              <a:ext uri="{FF2B5EF4-FFF2-40B4-BE49-F238E27FC236}">
                <a16:creationId xmlns:a16="http://schemas.microsoft.com/office/drawing/2014/main" id="{33AFBAC2-B708-472A-B297-B92C17C47E12}"/>
              </a:ext>
            </a:extLst>
          </p:cNvPr>
          <p:cNvCxnSpPr>
            <a:cxnSpLocks/>
          </p:cNvCxnSpPr>
          <p:nvPr/>
        </p:nvCxnSpPr>
        <p:spPr>
          <a:xfrm flipH="1">
            <a:off x="1232718" y="6438569"/>
            <a:ext cx="9726565" cy="0"/>
          </a:xfrm>
          <a:prstGeom prst="line">
            <a:avLst/>
          </a:prstGeom>
          <a:ln w="635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DC8608C-880D-42B8-B153-9D44AB940C4A}"/>
              </a:ext>
            </a:extLst>
          </p:cNvPr>
          <p:cNvGrpSpPr/>
          <p:nvPr/>
        </p:nvGrpSpPr>
        <p:grpSpPr>
          <a:xfrm>
            <a:off x="1673216" y="1993673"/>
            <a:ext cx="4859282" cy="672750"/>
            <a:chOff x="1672587" y="1993469"/>
            <a:chExt cx="4859972" cy="672845"/>
          </a:xfrm>
        </p:grpSpPr>
        <p:sp>
          <p:nvSpPr>
            <p:cNvPr id="11" name="Rectangle 10">
              <a:extLst>
                <a:ext uri="{FF2B5EF4-FFF2-40B4-BE49-F238E27FC236}">
                  <a16:creationId xmlns:a16="http://schemas.microsoft.com/office/drawing/2014/main" id="{D88CF9A1-0ACF-4E45-B06C-2AB62194FDC8}"/>
                </a:ext>
              </a:extLst>
            </p:cNvPr>
            <p:cNvSpPr/>
            <p:nvPr/>
          </p:nvSpPr>
          <p:spPr>
            <a:xfrm>
              <a:off x="3124235" y="2211781"/>
              <a:ext cx="3408324" cy="215474"/>
            </a:xfrm>
            <a:prstGeom prst="rect">
              <a:avLst/>
            </a:prstGeom>
          </p:spPr>
          <p:txBody>
            <a:bodyPr wrap="square" lIns="0" tIns="0" rIns="0" bIns="0">
              <a:spAutoFit/>
            </a:bodyPr>
            <a:lstStyle/>
            <a:p>
              <a:pPr defTabSz="913874">
                <a:spcAft>
                  <a:spcPts val="2400"/>
                </a:spcAft>
                <a:defRPr/>
              </a:pPr>
              <a:r>
                <a:rPr lang="en-US" sz="1400" b="1" kern="0" dirty="0">
                  <a:solidFill>
                    <a:srgbClr val="0078D7"/>
                  </a:solidFill>
                  <a:latin typeface="Segoe UI Semibold" charset="0"/>
                  <a:cs typeface="Segoe UI Semibold" charset="0"/>
                </a:rPr>
                <a:t>Boost your data science productivity</a:t>
              </a:r>
            </a:p>
          </p:txBody>
        </p:sp>
        <p:cxnSp>
          <p:nvCxnSpPr>
            <p:cNvPr id="31" name="Straight Connector 30">
              <a:extLst>
                <a:ext uri="{FF2B5EF4-FFF2-40B4-BE49-F238E27FC236}">
                  <a16:creationId xmlns:a16="http://schemas.microsoft.com/office/drawing/2014/main" id="{E6AA3606-949B-4AC4-922A-B52E6C26EC2D}"/>
                </a:ext>
              </a:extLst>
            </p:cNvPr>
            <p:cNvCxnSpPr/>
            <p:nvPr/>
          </p:nvCxnSpPr>
          <p:spPr>
            <a:xfrm>
              <a:off x="2844745" y="2033380"/>
              <a:ext cx="0" cy="603023"/>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aphic 6">
              <a:extLst>
                <a:ext uri="{FF2B5EF4-FFF2-40B4-BE49-F238E27FC236}">
                  <a16:creationId xmlns:a16="http://schemas.microsoft.com/office/drawing/2014/main" id="{130E1048-F7EE-4FC1-90AD-B6BE56991CC2}"/>
                </a:ext>
              </a:extLst>
            </p:cNvPr>
            <p:cNvGrpSpPr/>
            <p:nvPr/>
          </p:nvGrpSpPr>
          <p:grpSpPr>
            <a:xfrm>
              <a:off x="1672587" y="1993469"/>
              <a:ext cx="672845" cy="672845"/>
              <a:chOff x="165227" y="2054828"/>
              <a:chExt cx="2133600" cy="2133600"/>
            </a:xfrm>
          </p:grpSpPr>
          <p:sp>
            <p:nvSpPr>
              <p:cNvPr id="42" name="Freeform: Shape 41">
                <a:extLst>
                  <a:ext uri="{FF2B5EF4-FFF2-40B4-BE49-F238E27FC236}">
                    <a16:creationId xmlns:a16="http://schemas.microsoft.com/office/drawing/2014/main" id="{7111A606-CE67-44F3-A22F-524EAD80F3DD}"/>
                  </a:ext>
                </a:extLst>
              </p:cNvPr>
              <p:cNvSpPr/>
              <p:nvPr/>
            </p:nvSpPr>
            <p:spPr>
              <a:xfrm>
                <a:off x="158078" y="2047683"/>
                <a:ext cx="2143125" cy="2143125"/>
              </a:xfrm>
              <a:custGeom>
                <a:avLst/>
                <a:gdLst>
                  <a:gd name="connsiteX0" fmla="*/ 1080292 w 2143125"/>
                  <a:gd name="connsiteY0" fmla="*/ 7144 h 2143125"/>
                  <a:gd name="connsiteX1" fmla="*/ 2137577 w 2143125"/>
                  <a:gd name="connsiteY1" fmla="*/ 404012 h 2143125"/>
                  <a:gd name="connsiteX2" fmla="*/ 2137577 w 2143125"/>
                  <a:gd name="connsiteY2" fmla="*/ 1734342 h 2143125"/>
                  <a:gd name="connsiteX3" fmla="*/ 1089817 w 2143125"/>
                  <a:gd name="connsiteY3" fmla="*/ 2140745 h 2143125"/>
                  <a:gd name="connsiteX4" fmla="*/ 7144 w 2143125"/>
                  <a:gd name="connsiteY4" fmla="*/ 1734342 h 2143125"/>
                  <a:gd name="connsiteX5" fmla="*/ 7144 w 2143125"/>
                  <a:gd name="connsiteY5" fmla="*/ 404012 h 2143125"/>
                  <a:gd name="connsiteX6" fmla="*/ 1080292 w 2143125"/>
                  <a:gd name="connsiteY6" fmla="*/ 7144 h 2143125"/>
                  <a:gd name="connsiteX7" fmla="*/ 188119 w 2143125"/>
                  <a:gd name="connsiteY7" fmla="*/ 1622147 h 2143125"/>
                  <a:gd name="connsiteX8" fmla="*/ 1077130 w 2143125"/>
                  <a:gd name="connsiteY8" fmla="*/ 1953417 h 2143125"/>
                  <a:gd name="connsiteX9" fmla="*/ 1969308 w 2143125"/>
                  <a:gd name="connsiteY9" fmla="*/ 1610517 h 2143125"/>
                  <a:gd name="connsiteX10" fmla="*/ 1969308 w 2143125"/>
                  <a:gd name="connsiteY10" fmla="*/ 521018 h 2143125"/>
                  <a:gd name="connsiteX11" fmla="*/ 1078940 w 2143125"/>
                  <a:gd name="connsiteY11" fmla="*/ 188395 h 2143125"/>
                  <a:gd name="connsiteX12" fmla="*/ 188119 w 2143125"/>
                  <a:gd name="connsiteY12" fmla="*/ 531019 h 2143125"/>
                  <a:gd name="connsiteX13" fmla="*/ 188119 w 2143125"/>
                  <a:gd name="connsiteY13" fmla="*/ 1622147 h 214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5" h="2143125">
                    <a:moveTo>
                      <a:pt x="1080292" y="7144"/>
                    </a:moveTo>
                    <a:lnTo>
                      <a:pt x="2137577" y="404012"/>
                    </a:lnTo>
                    <a:lnTo>
                      <a:pt x="2137577" y="1734342"/>
                    </a:lnTo>
                    <a:lnTo>
                      <a:pt x="1089817" y="2140745"/>
                    </a:lnTo>
                    <a:lnTo>
                      <a:pt x="7144" y="1734342"/>
                    </a:lnTo>
                    <a:lnTo>
                      <a:pt x="7144" y="404012"/>
                    </a:lnTo>
                    <a:lnTo>
                      <a:pt x="1080292" y="7144"/>
                    </a:lnTo>
                    <a:close/>
                    <a:moveTo>
                      <a:pt x="188119" y="1622147"/>
                    </a:moveTo>
                    <a:lnTo>
                      <a:pt x="1077130" y="1953417"/>
                    </a:lnTo>
                    <a:lnTo>
                      <a:pt x="1969308" y="1610517"/>
                    </a:lnTo>
                    <a:lnTo>
                      <a:pt x="1969308" y="521018"/>
                    </a:lnTo>
                    <a:lnTo>
                      <a:pt x="1078940" y="188395"/>
                    </a:lnTo>
                    <a:lnTo>
                      <a:pt x="188119" y="531019"/>
                    </a:lnTo>
                    <a:lnTo>
                      <a:pt x="188119" y="1622147"/>
                    </a:lnTo>
                    <a:close/>
                  </a:path>
                </a:pathLst>
              </a:custGeom>
              <a:solidFill>
                <a:srgbClr val="0075D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43" name="Freeform: Shape 42">
                <a:extLst>
                  <a:ext uri="{FF2B5EF4-FFF2-40B4-BE49-F238E27FC236}">
                    <a16:creationId xmlns:a16="http://schemas.microsoft.com/office/drawing/2014/main" id="{0FE6A089-ECEE-4E5B-A372-72F68D5F6C14}"/>
                  </a:ext>
                </a:extLst>
              </p:cNvPr>
              <p:cNvSpPr/>
              <p:nvPr/>
            </p:nvSpPr>
            <p:spPr>
              <a:xfrm>
                <a:off x="761333" y="2535050"/>
                <a:ext cx="952500" cy="314325"/>
              </a:xfrm>
              <a:custGeom>
                <a:avLst/>
                <a:gdLst>
                  <a:gd name="connsiteX0" fmla="*/ 816766 w 952500"/>
                  <a:gd name="connsiteY0" fmla="*/ 308762 h 314325"/>
                  <a:gd name="connsiteX1" fmla="*/ 472275 w 952500"/>
                  <a:gd name="connsiteY1" fmla="*/ 156362 h 314325"/>
                  <a:gd name="connsiteX2" fmla="*/ 135731 w 952500"/>
                  <a:gd name="connsiteY2" fmla="*/ 307181 h 314325"/>
                  <a:gd name="connsiteX3" fmla="*/ 7144 w 952500"/>
                  <a:gd name="connsiteY3" fmla="*/ 227800 h 314325"/>
                  <a:gd name="connsiteX4" fmla="*/ 467513 w 952500"/>
                  <a:gd name="connsiteY4" fmla="*/ 7144 h 314325"/>
                  <a:gd name="connsiteX5" fmla="*/ 953288 w 952500"/>
                  <a:gd name="connsiteY5" fmla="*/ 22780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314325">
                    <a:moveTo>
                      <a:pt x="816766" y="308762"/>
                    </a:moveTo>
                    <a:lnTo>
                      <a:pt x="472275" y="156362"/>
                    </a:lnTo>
                    <a:lnTo>
                      <a:pt x="135731" y="307181"/>
                    </a:lnTo>
                    <a:lnTo>
                      <a:pt x="7144" y="227800"/>
                    </a:lnTo>
                    <a:lnTo>
                      <a:pt x="467513" y="7144"/>
                    </a:lnTo>
                    <a:lnTo>
                      <a:pt x="953288" y="227800"/>
                    </a:lnTo>
                    <a:close/>
                  </a:path>
                </a:pathLst>
              </a:custGeom>
              <a:solidFill>
                <a:srgbClr val="0075D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44" name="Freeform: Shape 43">
                <a:extLst>
                  <a:ext uri="{FF2B5EF4-FFF2-40B4-BE49-F238E27FC236}">
                    <a16:creationId xmlns:a16="http://schemas.microsoft.com/office/drawing/2014/main" id="{E5808C01-9EFA-41DF-9097-E4CA34746091}"/>
                  </a:ext>
                </a:extLst>
              </p:cNvPr>
              <p:cNvSpPr/>
              <p:nvPr/>
            </p:nvSpPr>
            <p:spPr>
              <a:xfrm>
                <a:off x="696248" y="2890647"/>
                <a:ext cx="466725" cy="771525"/>
              </a:xfrm>
              <a:custGeom>
                <a:avLst/>
                <a:gdLst>
                  <a:gd name="connsiteX0" fmla="*/ 464342 w 466725"/>
                  <a:gd name="connsiteY0" fmla="*/ 629441 h 771525"/>
                  <a:gd name="connsiteX1" fmla="*/ 461161 w 466725"/>
                  <a:gd name="connsiteY1" fmla="*/ 772316 h 771525"/>
                  <a:gd name="connsiteX2" fmla="*/ 7144 w 466725"/>
                  <a:gd name="connsiteY2" fmla="*/ 561975 h 771525"/>
                  <a:gd name="connsiteX3" fmla="*/ 7144 w 466725"/>
                  <a:gd name="connsiteY3" fmla="*/ 7144 h 771525"/>
                  <a:gd name="connsiteX4" fmla="*/ 137312 w 466725"/>
                  <a:gd name="connsiteY4" fmla="*/ 83344 h 771525"/>
                  <a:gd name="connsiteX5" fmla="*/ 137312 w 466725"/>
                  <a:gd name="connsiteY5" fmla="*/ 475460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771525">
                    <a:moveTo>
                      <a:pt x="464342" y="629441"/>
                    </a:moveTo>
                    <a:lnTo>
                      <a:pt x="461161" y="772316"/>
                    </a:lnTo>
                    <a:lnTo>
                      <a:pt x="7144" y="561975"/>
                    </a:lnTo>
                    <a:lnTo>
                      <a:pt x="7144" y="7144"/>
                    </a:lnTo>
                    <a:lnTo>
                      <a:pt x="137312" y="83344"/>
                    </a:lnTo>
                    <a:lnTo>
                      <a:pt x="137312" y="475460"/>
                    </a:lnTo>
                    <a:close/>
                  </a:path>
                </a:pathLst>
              </a:custGeom>
              <a:solidFill>
                <a:srgbClr val="0075D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45" name="Freeform: Shape 44">
                <a:extLst>
                  <a:ext uri="{FF2B5EF4-FFF2-40B4-BE49-F238E27FC236}">
                    <a16:creationId xmlns:a16="http://schemas.microsoft.com/office/drawing/2014/main" id="{38FD17EC-EC63-4939-BFE7-9FAE03C403A1}"/>
                  </a:ext>
                </a:extLst>
              </p:cNvPr>
              <p:cNvSpPr/>
              <p:nvPr/>
            </p:nvSpPr>
            <p:spPr>
              <a:xfrm>
                <a:off x="1301083" y="2890647"/>
                <a:ext cx="466725" cy="771525"/>
              </a:xfrm>
              <a:custGeom>
                <a:avLst/>
                <a:gdLst>
                  <a:gd name="connsiteX0" fmla="*/ 7144 w 466725"/>
                  <a:gd name="connsiteY0" fmla="*/ 629441 h 771525"/>
                  <a:gd name="connsiteX1" fmla="*/ 10316 w 466725"/>
                  <a:gd name="connsiteY1" fmla="*/ 772316 h 771525"/>
                  <a:gd name="connsiteX2" fmla="*/ 464344 w 466725"/>
                  <a:gd name="connsiteY2" fmla="*/ 561975 h 771525"/>
                  <a:gd name="connsiteX3" fmla="*/ 464344 w 466725"/>
                  <a:gd name="connsiteY3" fmla="*/ 7144 h 771525"/>
                  <a:gd name="connsiteX4" fmla="*/ 334166 w 466725"/>
                  <a:gd name="connsiteY4" fmla="*/ 83344 h 771525"/>
                  <a:gd name="connsiteX5" fmla="*/ 334166 w 466725"/>
                  <a:gd name="connsiteY5" fmla="*/ 475460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771525">
                    <a:moveTo>
                      <a:pt x="7144" y="629441"/>
                    </a:moveTo>
                    <a:lnTo>
                      <a:pt x="10316" y="772316"/>
                    </a:lnTo>
                    <a:lnTo>
                      <a:pt x="464344" y="561975"/>
                    </a:lnTo>
                    <a:lnTo>
                      <a:pt x="464344" y="7144"/>
                    </a:lnTo>
                    <a:lnTo>
                      <a:pt x="334166" y="83344"/>
                    </a:lnTo>
                    <a:lnTo>
                      <a:pt x="334166" y="475460"/>
                    </a:lnTo>
                    <a:close/>
                  </a:path>
                </a:pathLst>
              </a:custGeom>
              <a:solidFill>
                <a:srgbClr val="0075DA"/>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grpSp>
      <p:grpSp>
        <p:nvGrpSpPr>
          <p:cNvPr id="21" name="Group 20">
            <a:extLst>
              <a:ext uri="{FF2B5EF4-FFF2-40B4-BE49-F238E27FC236}">
                <a16:creationId xmlns:a16="http://schemas.microsoft.com/office/drawing/2014/main" id="{84EBBFA0-641F-4847-87DF-208A8F05CD5A}"/>
              </a:ext>
            </a:extLst>
          </p:cNvPr>
          <p:cNvGrpSpPr/>
          <p:nvPr/>
        </p:nvGrpSpPr>
        <p:grpSpPr>
          <a:xfrm>
            <a:off x="1461720" y="3502870"/>
            <a:ext cx="5251382" cy="737000"/>
            <a:chOff x="1461062" y="3524273"/>
            <a:chExt cx="5252127" cy="737104"/>
          </a:xfrm>
        </p:grpSpPr>
        <p:sp>
          <p:nvSpPr>
            <p:cNvPr id="12" name="Rectangle 11">
              <a:extLst>
                <a:ext uri="{FF2B5EF4-FFF2-40B4-BE49-F238E27FC236}">
                  <a16:creationId xmlns:a16="http://schemas.microsoft.com/office/drawing/2014/main" id="{54C3F0E5-8EFB-4AD7-8D7F-2A838942A046}"/>
                </a:ext>
              </a:extLst>
            </p:cNvPr>
            <p:cNvSpPr/>
            <p:nvPr/>
          </p:nvSpPr>
          <p:spPr>
            <a:xfrm>
              <a:off x="3124235" y="3752885"/>
              <a:ext cx="3588954" cy="215474"/>
            </a:xfrm>
            <a:prstGeom prst="rect">
              <a:avLst/>
            </a:prstGeom>
          </p:spPr>
          <p:txBody>
            <a:bodyPr wrap="square" lIns="0" tIns="0" rIns="0" bIns="0">
              <a:spAutoFit/>
            </a:bodyPr>
            <a:lstStyle/>
            <a:p>
              <a:pPr defTabSz="913874" fontAlgn="base">
                <a:spcBef>
                  <a:spcPct val="0"/>
                </a:spcBef>
                <a:spcAft>
                  <a:spcPts val="2400"/>
                </a:spcAft>
                <a:defRPr/>
              </a:pPr>
              <a:r>
                <a:rPr lang="en-US" sz="1400" b="1" kern="0" dirty="0">
                  <a:solidFill>
                    <a:srgbClr val="0078D7"/>
                  </a:solidFill>
                  <a:latin typeface="Segoe UI Semibold" charset="0"/>
                  <a:cs typeface="Segoe UI Semibold" charset="0"/>
                </a:rPr>
                <a:t>Increase your rate of experimentation</a:t>
              </a:r>
            </a:p>
          </p:txBody>
        </p:sp>
        <p:grpSp>
          <p:nvGrpSpPr>
            <p:cNvPr id="20" name="Group 19">
              <a:extLst>
                <a:ext uri="{FF2B5EF4-FFF2-40B4-BE49-F238E27FC236}">
                  <a16:creationId xmlns:a16="http://schemas.microsoft.com/office/drawing/2014/main" id="{69183BAC-79E4-4CB8-AC82-08A4E94B8F78}"/>
                </a:ext>
              </a:extLst>
            </p:cNvPr>
            <p:cNvGrpSpPr/>
            <p:nvPr/>
          </p:nvGrpSpPr>
          <p:grpSpPr>
            <a:xfrm>
              <a:off x="1461062" y="3524273"/>
              <a:ext cx="1383683" cy="737104"/>
              <a:chOff x="1461062" y="3524273"/>
              <a:chExt cx="1383683" cy="737104"/>
            </a:xfrm>
          </p:grpSpPr>
          <p:cxnSp>
            <p:nvCxnSpPr>
              <p:cNvPr id="140" name="Straight Connector 139">
                <a:extLst>
                  <a:ext uri="{FF2B5EF4-FFF2-40B4-BE49-F238E27FC236}">
                    <a16:creationId xmlns:a16="http://schemas.microsoft.com/office/drawing/2014/main" id="{3C0AEF2B-C342-44AC-9A7F-9A125AF2DB3E}"/>
                  </a:ext>
                </a:extLst>
              </p:cNvPr>
              <p:cNvCxnSpPr/>
              <p:nvPr/>
            </p:nvCxnSpPr>
            <p:spPr>
              <a:xfrm>
                <a:off x="2844745" y="3574484"/>
                <a:ext cx="0" cy="603023"/>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83" name="Graphic 97">
                <a:extLst>
                  <a:ext uri="{FF2B5EF4-FFF2-40B4-BE49-F238E27FC236}">
                    <a16:creationId xmlns:a16="http://schemas.microsoft.com/office/drawing/2014/main" id="{46C8DCEC-48E4-41F6-8795-2DEF7ED677C4}"/>
                  </a:ext>
                </a:extLst>
              </p:cNvPr>
              <p:cNvGrpSpPr/>
              <p:nvPr/>
            </p:nvGrpSpPr>
            <p:grpSpPr>
              <a:xfrm>
                <a:off x="1461062" y="3524273"/>
                <a:ext cx="981471" cy="737104"/>
                <a:chOff x="619072" y="3029620"/>
                <a:chExt cx="2333625" cy="1752600"/>
              </a:xfrm>
            </p:grpSpPr>
            <p:sp>
              <p:nvSpPr>
                <p:cNvPr id="84" name="Freeform: Shape 83">
                  <a:extLst>
                    <a:ext uri="{FF2B5EF4-FFF2-40B4-BE49-F238E27FC236}">
                      <a16:creationId xmlns:a16="http://schemas.microsoft.com/office/drawing/2014/main" id="{971EC907-BDCD-40E7-914D-BE4DF7A64679}"/>
                    </a:ext>
                  </a:extLst>
                </p:cNvPr>
                <p:cNvSpPr/>
                <p:nvPr/>
              </p:nvSpPr>
              <p:spPr>
                <a:xfrm>
                  <a:off x="1739012" y="3849656"/>
                  <a:ext cx="752475" cy="228600"/>
                </a:xfrm>
                <a:custGeom>
                  <a:avLst/>
                  <a:gdLst>
                    <a:gd name="connsiteX0" fmla="*/ 545354 w 752475"/>
                    <a:gd name="connsiteY0" fmla="*/ 7144 h 228600"/>
                    <a:gd name="connsiteX1" fmla="*/ 237515 w 752475"/>
                    <a:gd name="connsiteY1" fmla="*/ 7144 h 228600"/>
                    <a:gd name="connsiteX2" fmla="*/ 7144 w 752475"/>
                    <a:gd name="connsiteY2" fmla="*/ 156467 h 228600"/>
                    <a:gd name="connsiteX3" fmla="*/ 7144 w 752475"/>
                    <a:gd name="connsiteY3" fmla="*/ 224857 h 228600"/>
                    <a:gd name="connsiteX4" fmla="*/ 747332 w 752475"/>
                    <a:gd name="connsiteY4" fmla="*/ 224857 h 228600"/>
                    <a:gd name="connsiteX5" fmla="*/ 747332 w 752475"/>
                    <a:gd name="connsiteY5" fmla="*/ 156477 h 228600"/>
                    <a:gd name="connsiteX6" fmla="*/ 545344 w 752475"/>
                    <a:gd name="connsiteY6" fmla="*/ 7153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475" h="228600">
                      <a:moveTo>
                        <a:pt x="545354" y="7144"/>
                      </a:moveTo>
                      <a:lnTo>
                        <a:pt x="237515" y="7144"/>
                      </a:lnTo>
                      <a:cubicBezTo>
                        <a:pt x="274511" y="137741"/>
                        <a:pt x="224809" y="156467"/>
                        <a:pt x="7144" y="156467"/>
                      </a:cubicBezTo>
                      <a:lnTo>
                        <a:pt x="7144" y="224857"/>
                      </a:lnTo>
                      <a:lnTo>
                        <a:pt x="747332" y="224857"/>
                      </a:lnTo>
                      <a:lnTo>
                        <a:pt x="747332" y="156477"/>
                      </a:lnTo>
                      <a:cubicBezTo>
                        <a:pt x="529657" y="156477"/>
                        <a:pt x="508311" y="137817"/>
                        <a:pt x="545344" y="7153"/>
                      </a:cubicBezTo>
                    </a:path>
                  </a:pathLst>
                </a:custGeom>
                <a:solidFill>
                  <a:srgbClr val="7A7A7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5" name="Freeform: Shape 84">
                  <a:extLst>
                    <a:ext uri="{FF2B5EF4-FFF2-40B4-BE49-F238E27FC236}">
                      <a16:creationId xmlns:a16="http://schemas.microsoft.com/office/drawing/2014/main" id="{959FDA9B-7FA4-4707-AD20-E7D50158C0E2}"/>
                    </a:ext>
                  </a:extLst>
                </p:cNvPr>
                <p:cNvSpPr/>
                <p:nvPr/>
              </p:nvSpPr>
              <p:spPr>
                <a:xfrm>
                  <a:off x="1543081" y="3022476"/>
                  <a:ext cx="1143000" cy="838200"/>
                </a:xfrm>
                <a:custGeom>
                  <a:avLst/>
                  <a:gdLst>
                    <a:gd name="connsiteX0" fmla="*/ 1070802 w 1143000"/>
                    <a:gd name="connsiteY0" fmla="*/ 7144 h 838200"/>
                    <a:gd name="connsiteX1" fmla="*/ 68658 w 1143000"/>
                    <a:gd name="connsiteY1" fmla="*/ 7144 h 838200"/>
                    <a:gd name="connsiteX2" fmla="*/ 7146 w 1143000"/>
                    <a:gd name="connsiteY2" fmla="*/ 71599 h 838200"/>
                    <a:gd name="connsiteX3" fmla="*/ 7146 w 1143000"/>
                    <a:gd name="connsiteY3" fmla="*/ 770449 h 838200"/>
                    <a:gd name="connsiteX4" fmla="*/ 68658 w 1143000"/>
                    <a:gd name="connsiteY4" fmla="*/ 834361 h 838200"/>
                    <a:gd name="connsiteX5" fmla="*/ 1070802 w 1143000"/>
                    <a:gd name="connsiteY5" fmla="*/ 834361 h 838200"/>
                    <a:gd name="connsiteX6" fmla="*/ 1139201 w 1143000"/>
                    <a:gd name="connsiteY6" fmla="*/ 770449 h 838200"/>
                    <a:gd name="connsiteX7" fmla="*/ 1139201 w 1143000"/>
                    <a:gd name="connsiteY7" fmla="*/ 71599 h 838200"/>
                    <a:gd name="connsiteX8" fmla="*/ 1070802 w 1143000"/>
                    <a:gd name="connsiteY8" fmla="*/ 7144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838200">
                      <a:moveTo>
                        <a:pt x="1070802" y="7144"/>
                      </a:moveTo>
                      <a:lnTo>
                        <a:pt x="68658" y="7144"/>
                      </a:lnTo>
                      <a:cubicBezTo>
                        <a:pt x="34120" y="8500"/>
                        <a:pt x="6887" y="37032"/>
                        <a:pt x="7146" y="71599"/>
                      </a:cubicBezTo>
                      <a:lnTo>
                        <a:pt x="7146" y="770449"/>
                      </a:lnTo>
                      <a:cubicBezTo>
                        <a:pt x="6997" y="804881"/>
                        <a:pt x="34244" y="833193"/>
                        <a:pt x="68658" y="834361"/>
                      </a:cubicBezTo>
                      <a:lnTo>
                        <a:pt x="1070802" y="834361"/>
                      </a:lnTo>
                      <a:cubicBezTo>
                        <a:pt x="1104787" y="834361"/>
                        <a:pt x="1139201" y="804253"/>
                        <a:pt x="1139201" y="770449"/>
                      </a:cubicBezTo>
                      <a:lnTo>
                        <a:pt x="1139201" y="71599"/>
                      </a:lnTo>
                      <a:cubicBezTo>
                        <a:pt x="1139201" y="37509"/>
                        <a:pt x="1104816" y="7144"/>
                        <a:pt x="1070802" y="7144"/>
                      </a:cubicBezTo>
                    </a:path>
                  </a:pathLst>
                </a:custGeom>
                <a:solidFill>
                  <a:srgbClr val="A0A1A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6" name="Freeform: Shape 85">
                  <a:extLst>
                    <a:ext uri="{FF2B5EF4-FFF2-40B4-BE49-F238E27FC236}">
                      <a16:creationId xmlns:a16="http://schemas.microsoft.com/office/drawing/2014/main" id="{58AB6947-0C3F-40B1-80B8-DF3CB5E75CA7}"/>
                    </a:ext>
                  </a:extLst>
                </p:cNvPr>
                <p:cNvSpPr/>
                <p:nvPr/>
              </p:nvSpPr>
              <p:spPr>
                <a:xfrm>
                  <a:off x="1543052" y="3022543"/>
                  <a:ext cx="1076325" cy="838200"/>
                </a:xfrm>
                <a:custGeom>
                  <a:avLst/>
                  <a:gdLst>
                    <a:gd name="connsiteX0" fmla="*/ 1071507 w 1076325"/>
                    <a:gd name="connsiteY0" fmla="*/ 7144 h 838200"/>
                    <a:gd name="connsiteX1" fmla="*/ 1070802 w 1076325"/>
                    <a:gd name="connsiteY1" fmla="*/ 7144 h 838200"/>
                    <a:gd name="connsiteX2" fmla="*/ 68658 w 1076325"/>
                    <a:gd name="connsiteY2" fmla="*/ 7144 h 838200"/>
                    <a:gd name="connsiteX3" fmla="*/ 7145 w 1076325"/>
                    <a:gd name="connsiteY3" fmla="*/ 71561 h 838200"/>
                    <a:gd name="connsiteX4" fmla="*/ 7145 w 1076325"/>
                    <a:gd name="connsiteY4" fmla="*/ 770382 h 838200"/>
                    <a:gd name="connsiteX5" fmla="*/ 68658 w 1076325"/>
                    <a:gd name="connsiteY5" fmla="*/ 834323 h 838200"/>
                    <a:gd name="connsiteX6" fmla="*/ 92470 w 1076325"/>
                    <a:gd name="connsiteY6" fmla="*/ 834323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325" h="838200">
                      <a:moveTo>
                        <a:pt x="1071507" y="7144"/>
                      </a:moveTo>
                      <a:cubicBezTo>
                        <a:pt x="1071259" y="7144"/>
                        <a:pt x="1071031" y="7144"/>
                        <a:pt x="1070802" y="7144"/>
                      </a:cubicBezTo>
                      <a:lnTo>
                        <a:pt x="68658" y="7144"/>
                      </a:lnTo>
                      <a:cubicBezTo>
                        <a:pt x="34130" y="8490"/>
                        <a:pt x="6898" y="37004"/>
                        <a:pt x="7145" y="71561"/>
                      </a:cubicBezTo>
                      <a:lnTo>
                        <a:pt x="7145" y="770382"/>
                      </a:lnTo>
                      <a:cubicBezTo>
                        <a:pt x="6982" y="804824"/>
                        <a:pt x="34235" y="833155"/>
                        <a:pt x="68658" y="834323"/>
                      </a:cubicBezTo>
                      <a:lnTo>
                        <a:pt x="92470" y="834323"/>
                      </a:lnTo>
                      <a:close/>
                    </a:path>
                  </a:pathLst>
                </a:custGeom>
                <a:solidFill>
                  <a:srgbClr val="FFFFFF">
                    <a:alpha val="2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7" name="Freeform: Shape 86">
                  <a:extLst>
                    <a:ext uri="{FF2B5EF4-FFF2-40B4-BE49-F238E27FC236}">
                      <a16:creationId xmlns:a16="http://schemas.microsoft.com/office/drawing/2014/main" id="{819280F9-775F-46ED-964D-01E623505377}"/>
                    </a:ext>
                  </a:extLst>
                </p:cNvPr>
                <p:cNvSpPr/>
                <p:nvPr/>
              </p:nvSpPr>
              <p:spPr>
                <a:xfrm>
                  <a:off x="1628865" y="3109601"/>
                  <a:ext cx="971550" cy="666750"/>
                </a:xfrm>
                <a:custGeom>
                  <a:avLst/>
                  <a:gdLst>
                    <a:gd name="connsiteX0" fmla="*/ 965044 w 971550"/>
                    <a:gd name="connsiteY0" fmla="*/ 7144 h 666750"/>
                    <a:gd name="connsiteX1" fmla="*/ 965044 w 971550"/>
                    <a:gd name="connsiteY1" fmla="*/ 660140 h 666750"/>
                    <a:gd name="connsiteX2" fmla="*/ 7144 w 971550"/>
                    <a:gd name="connsiteY2" fmla="*/ 660140 h 666750"/>
                    <a:gd name="connsiteX3" fmla="*/ 7144 w 971550"/>
                    <a:gd name="connsiteY3" fmla="*/ 7144 h 666750"/>
                    <a:gd name="connsiteX4" fmla="*/ 965044 w 971550"/>
                    <a:gd name="connsiteY4" fmla="*/ 7144 h 66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50" h="666750">
                      <a:moveTo>
                        <a:pt x="965044" y="7144"/>
                      </a:moveTo>
                      <a:lnTo>
                        <a:pt x="965044" y="660140"/>
                      </a:lnTo>
                      <a:lnTo>
                        <a:pt x="7144" y="660140"/>
                      </a:lnTo>
                      <a:lnTo>
                        <a:pt x="7144" y="7144"/>
                      </a:lnTo>
                      <a:lnTo>
                        <a:pt x="965044" y="7144"/>
                      </a:lnTo>
                      <a:close/>
                    </a:path>
                  </a:pathLst>
                </a:custGeom>
                <a:solidFill>
                  <a:srgbClr val="59B4D9"/>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8" name="Freeform: Shape 87">
                  <a:extLst>
                    <a:ext uri="{FF2B5EF4-FFF2-40B4-BE49-F238E27FC236}">
                      <a16:creationId xmlns:a16="http://schemas.microsoft.com/office/drawing/2014/main" id="{FC0C33F5-9322-4779-8D11-539B381D2B8E}"/>
                    </a:ext>
                  </a:extLst>
                </p:cNvPr>
                <p:cNvSpPr/>
                <p:nvPr/>
              </p:nvSpPr>
              <p:spPr>
                <a:xfrm>
                  <a:off x="1628865" y="3108306"/>
                  <a:ext cx="885825" cy="666750"/>
                </a:xfrm>
                <a:custGeom>
                  <a:avLst/>
                  <a:gdLst>
                    <a:gd name="connsiteX0" fmla="*/ 7144 w 885825"/>
                    <a:gd name="connsiteY0" fmla="*/ 661435 h 666750"/>
                    <a:gd name="connsiteX1" fmla="*/ 8458 w 885825"/>
                    <a:gd name="connsiteY1" fmla="*/ 661435 h 666750"/>
                    <a:gd name="connsiteX2" fmla="*/ 8458 w 885825"/>
                    <a:gd name="connsiteY2" fmla="*/ 8458 h 666750"/>
                    <a:gd name="connsiteX3" fmla="*/ 884215 w 885825"/>
                    <a:gd name="connsiteY3" fmla="*/ 7144 h 666750"/>
                    <a:gd name="connsiteX4" fmla="*/ 884263 w 885825"/>
                    <a:gd name="connsiteY4" fmla="*/ 7144 h 666750"/>
                    <a:gd name="connsiteX5" fmla="*/ 7144 w 885825"/>
                    <a:gd name="connsiteY5" fmla="*/ 8458 h 666750"/>
                    <a:gd name="connsiteX6" fmla="*/ 7144 w 885825"/>
                    <a:gd name="connsiteY6" fmla="*/ 661435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825" h="666750">
                      <a:moveTo>
                        <a:pt x="7144" y="661435"/>
                      </a:moveTo>
                      <a:lnTo>
                        <a:pt x="8458" y="661435"/>
                      </a:lnTo>
                      <a:lnTo>
                        <a:pt x="8458" y="8458"/>
                      </a:lnTo>
                      <a:lnTo>
                        <a:pt x="884215" y="7144"/>
                      </a:lnTo>
                      <a:lnTo>
                        <a:pt x="884263" y="7144"/>
                      </a:lnTo>
                      <a:lnTo>
                        <a:pt x="7144" y="8458"/>
                      </a:lnTo>
                      <a:lnTo>
                        <a:pt x="7144" y="661435"/>
                      </a:lnTo>
                      <a:close/>
                    </a:path>
                  </a:pathLst>
                </a:custGeom>
                <a:solidFill>
                  <a:srgbClr val="59B4D9"/>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89" name="Freeform: Shape 88">
                  <a:extLst>
                    <a:ext uri="{FF2B5EF4-FFF2-40B4-BE49-F238E27FC236}">
                      <a16:creationId xmlns:a16="http://schemas.microsoft.com/office/drawing/2014/main" id="{461CD7B4-E72C-48D4-AE84-D83736D56A1E}"/>
                    </a:ext>
                  </a:extLst>
                </p:cNvPr>
                <p:cNvSpPr/>
                <p:nvPr/>
              </p:nvSpPr>
              <p:spPr>
                <a:xfrm>
                  <a:off x="1739012" y="3998951"/>
                  <a:ext cx="752475" cy="76200"/>
                </a:xfrm>
                <a:custGeom>
                  <a:avLst/>
                  <a:gdLst>
                    <a:gd name="connsiteX0" fmla="*/ 7144 w 752475"/>
                    <a:gd name="connsiteY0" fmla="*/ 7144 h 76200"/>
                    <a:gd name="connsiteX1" fmla="*/ 747332 w 752475"/>
                    <a:gd name="connsiteY1" fmla="*/ 7144 h 76200"/>
                    <a:gd name="connsiteX2" fmla="*/ 747332 w 752475"/>
                    <a:gd name="connsiteY2" fmla="*/ 75543 h 76200"/>
                    <a:gd name="connsiteX3" fmla="*/ 7144 w 752475"/>
                    <a:gd name="connsiteY3" fmla="*/ 75543 h 76200"/>
                  </a:gdLst>
                  <a:ahLst/>
                  <a:cxnLst>
                    <a:cxn ang="0">
                      <a:pos x="connsiteX0" y="connsiteY0"/>
                    </a:cxn>
                    <a:cxn ang="0">
                      <a:pos x="connsiteX1" y="connsiteY1"/>
                    </a:cxn>
                    <a:cxn ang="0">
                      <a:pos x="connsiteX2" y="connsiteY2"/>
                    </a:cxn>
                    <a:cxn ang="0">
                      <a:pos x="connsiteX3" y="connsiteY3"/>
                    </a:cxn>
                  </a:cxnLst>
                  <a:rect l="l" t="t" r="r" b="b"/>
                  <a:pathLst>
                    <a:path w="752475" h="76200">
                      <a:moveTo>
                        <a:pt x="7144" y="7144"/>
                      </a:moveTo>
                      <a:lnTo>
                        <a:pt x="747332" y="7144"/>
                      </a:lnTo>
                      <a:lnTo>
                        <a:pt x="747332" y="75543"/>
                      </a:lnTo>
                      <a:lnTo>
                        <a:pt x="7144" y="75543"/>
                      </a:lnTo>
                      <a:close/>
                    </a:path>
                  </a:pathLst>
                </a:custGeom>
                <a:solidFill>
                  <a:srgbClr val="A0A1A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0" name="Freeform: Shape 89">
                  <a:extLst>
                    <a:ext uri="{FF2B5EF4-FFF2-40B4-BE49-F238E27FC236}">
                      <a16:creationId xmlns:a16="http://schemas.microsoft.com/office/drawing/2014/main" id="{D523D95F-DB43-40BE-A026-65185B048180}"/>
                    </a:ext>
                  </a:extLst>
                </p:cNvPr>
                <p:cNvSpPr/>
                <p:nvPr/>
              </p:nvSpPr>
              <p:spPr>
                <a:xfrm>
                  <a:off x="2088675" y="3053833"/>
                  <a:ext cx="38100" cy="38100"/>
                </a:xfrm>
                <a:custGeom>
                  <a:avLst/>
                  <a:gdLst>
                    <a:gd name="connsiteX0" fmla="*/ 39281 w 38100"/>
                    <a:gd name="connsiteY0" fmla="*/ 23222 h 38100"/>
                    <a:gd name="connsiteX1" fmla="*/ 23203 w 38100"/>
                    <a:gd name="connsiteY1" fmla="*/ 39281 h 38100"/>
                    <a:gd name="connsiteX2" fmla="*/ 7144 w 38100"/>
                    <a:gd name="connsiteY2" fmla="*/ 23203 h 38100"/>
                    <a:gd name="connsiteX3" fmla="*/ 23203 w 38100"/>
                    <a:gd name="connsiteY3" fmla="*/ 7144 h 38100"/>
                    <a:gd name="connsiteX4" fmla="*/ 39281 w 38100"/>
                    <a:gd name="connsiteY4" fmla="*/ 232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281" y="23222"/>
                      </a:moveTo>
                      <a:cubicBezTo>
                        <a:pt x="39272" y="32096"/>
                        <a:pt x="32080" y="39286"/>
                        <a:pt x="23203" y="39281"/>
                      </a:cubicBezTo>
                      <a:cubicBezTo>
                        <a:pt x="14326" y="39276"/>
                        <a:pt x="7134" y="32077"/>
                        <a:pt x="7144" y="23203"/>
                      </a:cubicBezTo>
                      <a:cubicBezTo>
                        <a:pt x="7153" y="14336"/>
                        <a:pt x="14335" y="7149"/>
                        <a:pt x="23203" y="7144"/>
                      </a:cubicBezTo>
                      <a:cubicBezTo>
                        <a:pt x="32080" y="7144"/>
                        <a:pt x="39281" y="14342"/>
                        <a:pt x="39281" y="23222"/>
                      </a:cubicBezTo>
                    </a:path>
                  </a:pathLst>
                </a:custGeom>
                <a:solidFill>
                  <a:srgbClr val="B8D43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1" name="Freeform: Shape 90">
                  <a:extLst>
                    <a:ext uri="{FF2B5EF4-FFF2-40B4-BE49-F238E27FC236}">
                      <a16:creationId xmlns:a16="http://schemas.microsoft.com/office/drawing/2014/main" id="{53F800DF-20CE-434C-A77F-70237DC37D7C}"/>
                    </a:ext>
                  </a:extLst>
                </p:cNvPr>
                <p:cNvSpPr/>
                <p:nvPr/>
              </p:nvSpPr>
              <p:spPr>
                <a:xfrm>
                  <a:off x="1628865" y="3109601"/>
                  <a:ext cx="962025" cy="666750"/>
                </a:xfrm>
                <a:custGeom>
                  <a:avLst/>
                  <a:gdLst>
                    <a:gd name="connsiteX0" fmla="*/ 7144 w 962025"/>
                    <a:gd name="connsiteY0" fmla="*/ 7144 h 666750"/>
                    <a:gd name="connsiteX1" fmla="*/ 963159 w 962025"/>
                    <a:gd name="connsiteY1" fmla="*/ 7144 h 666750"/>
                    <a:gd name="connsiteX2" fmla="*/ 963159 w 962025"/>
                    <a:gd name="connsiteY2" fmla="*/ 660140 h 666750"/>
                    <a:gd name="connsiteX3" fmla="*/ 7144 w 962025"/>
                    <a:gd name="connsiteY3" fmla="*/ 660140 h 666750"/>
                  </a:gdLst>
                  <a:ahLst/>
                  <a:cxnLst>
                    <a:cxn ang="0">
                      <a:pos x="connsiteX0" y="connsiteY0"/>
                    </a:cxn>
                    <a:cxn ang="0">
                      <a:pos x="connsiteX1" y="connsiteY1"/>
                    </a:cxn>
                    <a:cxn ang="0">
                      <a:pos x="connsiteX2" y="connsiteY2"/>
                    </a:cxn>
                    <a:cxn ang="0">
                      <a:pos x="connsiteX3" y="connsiteY3"/>
                    </a:cxn>
                  </a:cxnLst>
                  <a:rect l="l" t="t" r="r" b="b"/>
                  <a:pathLst>
                    <a:path w="962025" h="666750">
                      <a:moveTo>
                        <a:pt x="7144" y="7144"/>
                      </a:moveTo>
                      <a:lnTo>
                        <a:pt x="963159" y="7144"/>
                      </a:lnTo>
                      <a:lnTo>
                        <a:pt x="963159" y="660140"/>
                      </a:lnTo>
                      <a:lnTo>
                        <a:pt x="7144" y="660140"/>
                      </a:lnTo>
                      <a:close/>
                    </a:path>
                  </a:pathLst>
                </a:custGeom>
                <a:solidFill>
                  <a:srgbClr val="1B348E"/>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2" name="Freeform: Shape 91">
                  <a:extLst>
                    <a:ext uri="{FF2B5EF4-FFF2-40B4-BE49-F238E27FC236}">
                      <a16:creationId xmlns:a16="http://schemas.microsoft.com/office/drawing/2014/main" id="{78095D1B-DF8D-430D-B790-269CBD97046C}"/>
                    </a:ext>
                  </a:extLst>
                </p:cNvPr>
                <p:cNvSpPr/>
                <p:nvPr/>
              </p:nvSpPr>
              <p:spPr>
                <a:xfrm>
                  <a:off x="1708532" y="3207547"/>
                  <a:ext cx="247650" cy="400050"/>
                </a:xfrm>
                <a:custGeom>
                  <a:avLst/>
                  <a:gdLst>
                    <a:gd name="connsiteX0" fmla="*/ 7144 w 247650"/>
                    <a:gd name="connsiteY0" fmla="*/ 7144 h 400050"/>
                    <a:gd name="connsiteX1" fmla="*/ 246145 w 247650"/>
                    <a:gd name="connsiteY1" fmla="*/ 7144 h 400050"/>
                    <a:gd name="connsiteX2" fmla="*/ 246145 w 247650"/>
                    <a:gd name="connsiteY2" fmla="*/ 398945 h 400050"/>
                    <a:gd name="connsiteX3" fmla="*/ 7144 w 247650"/>
                    <a:gd name="connsiteY3" fmla="*/ 398945 h 400050"/>
                  </a:gdLst>
                  <a:ahLst/>
                  <a:cxnLst>
                    <a:cxn ang="0">
                      <a:pos x="connsiteX0" y="connsiteY0"/>
                    </a:cxn>
                    <a:cxn ang="0">
                      <a:pos x="connsiteX1" y="connsiteY1"/>
                    </a:cxn>
                    <a:cxn ang="0">
                      <a:pos x="connsiteX2" y="connsiteY2"/>
                    </a:cxn>
                    <a:cxn ang="0">
                      <a:pos x="connsiteX3" y="connsiteY3"/>
                    </a:cxn>
                  </a:cxnLst>
                  <a:rect l="l" t="t" r="r" b="b"/>
                  <a:pathLst>
                    <a:path w="247650" h="400050">
                      <a:moveTo>
                        <a:pt x="7144" y="7144"/>
                      </a:moveTo>
                      <a:lnTo>
                        <a:pt x="246145" y="7144"/>
                      </a:lnTo>
                      <a:lnTo>
                        <a:pt x="246145" y="398945"/>
                      </a:lnTo>
                      <a:lnTo>
                        <a:pt x="7144" y="398945"/>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3" name="Freeform: Shape 92">
                  <a:extLst>
                    <a:ext uri="{FF2B5EF4-FFF2-40B4-BE49-F238E27FC236}">
                      <a16:creationId xmlns:a16="http://schemas.microsoft.com/office/drawing/2014/main" id="{6E4F0518-9A3D-430A-9158-EC685E5EB05D}"/>
                    </a:ext>
                  </a:extLst>
                </p:cNvPr>
                <p:cNvSpPr/>
                <p:nvPr/>
              </p:nvSpPr>
              <p:spPr>
                <a:xfrm>
                  <a:off x="1987367" y="3207547"/>
                  <a:ext cx="447675" cy="209550"/>
                </a:xfrm>
                <a:custGeom>
                  <a:avLst/>
                  <a:gdLst>
                    <a:gd name="connsiteX0" fmla="*/ 7144 w 447675"/>
                    <a:gd name="connsiteY0" fmla="*/ 7144 h 209550"/>
                    <a:gd name="connsiteX1" fmla="*/ 445313 w 447675"/>
                    <a:gd name="connsiteY1" fmla="*/ 7144 h 209550"/>
                    <a:gd name="connsiteX2" fmla="*/ 445313 w 447675"/>
                    <a:gd name="connsiteY2" fmla="*/ 203044 h 209550"/>
                    <a:gd name="connsiteX3" fmla="*/ 7144 w 447675"/>
                    <a:gd name="connsiteY3" fmla="*/ 203044 h 209550"/>
                  </a:gdLst>
                  <a:ahLst/>
                  <a:cxnLst>
                    <a:cxn ang="0">
                      <a:pos x="connsiteX0" y="connsiteY0"/>
                    </a:cxn>
                    <a:cxn ang="0">
                      <a:pos x="connsiteX1" y="connsiteY1"/>
                    </a:cxn>
                    <a:cxn ang="0">
                      <a:pos x="connsiteX2" y="connsiteY2"/>
                    </a:cxn>
                    <a:cxn ang="0">
                      <a:pos x="connsiteX3" y="connsiteY3"/>
                    </a:cxn>
                  </a:cxnLst>
                  <a:rect l="l" t="t" r="r" b="b"/>
                  <a:pathLst>
                    <a:path w="447675" h="209550">
                      <a:moveTo>
                        <a:pt x="7144" y="7144"/>
                      </a:moveTo>
                      <a:lnTo>
                        <a:pt x="445313" y="7144"/>
                      </a:lnTo>
                      <a:lnTo>
                        <a:pt x="445313" y="203044"/>
                      </a:lnTo>
                      <a:lnTo>
                        <a:pt x="7144" y="203044"/>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4" name="Freeform: Shape 93">
                  <a:extLst>
                    <a:ext uri="{FF2B5EF4-FFF2-40B4-BE49-F238E27FC236}">
                      <a16:creationId xmlns:a16="http://schemas.microsoft.com/office/drawing/2014/main" id="{DB0F39B7-1CC7-4AE4-8558-69B54FE1BB78}"/>
                    </a:ext>
                  </a:extLst>
                </p:cNvPr>
                <p:cNvSpPr/>
                <p:nvPr/>
              </p:nvSpPr>
              <p:spPr>
                <a:xfrm>
                  <a:off x="1987367" y="3436099"/>
                  <a:ext cx="209550" cy="171450"/>
                </a:xfrm>
                <a:custGeom>
                  <a:avLst/>
                  <a:gdLst>
                    <a:gd name="connsiteX0" fmla="*/ 7144 w 209550"/>
                    <a:gd name="connsiteY0" fmla="*/ 7144 h 171450"/>
                    <a:gd name="connsiteX1" fmla="*/ 206312 w 209550"/>
                    <a:gd name="connsiteY1" fmla="*/ 7144 h 171450"/>
                    <a:gd name="connsiteX2" fmla="*/ 206312 w 209550"/>
                    <a:gd name="connsiteY2" fmla="*/ 170393 h 171450"/>
                    <a:gd name="connsiteX3" fmla="*/ 7144 w 209550"/>
                    <a:gd name="connsiteY3" fmla="*/ 170393 h 171450"/>
                  </a:gdLst>
                  <a:ahLst/>
                  <a:cxnLst>
                    <a:cxn ang="0">
                      <a:pos x="connsiteX0" y="connsiteY0"/>
                    </a:cxn>
                    <a:cxn ang="0">
                      <a:pos x="connsiteX1" y="connsiteY1"/>
                    </a:cxn>
                    <a:cxn ang="0">
                      <a:pos x="connsiteX2" y="connsiteY2"/>
                    </a:cxn>
                    <a:cxn ang="0">
                      <a:pos x="connsiteX3" y="connsiteY3"/>
                    </a:cxn>
                  </a:cxnLst>
                  <a:rect l="l" t="t" r="r" b="b"/>
                  <a:pathLst>
                    <a:path w="209550" h="171450">
                      <a:moveTo>
                        <a:pt x="7144" y="7144"/>
                      </a:moveTo>
                      <a:lnTo>
                        <a:pt x="206312" y="7144"/>
                      </a:lnTo>
                      <a:lnTo>
                        <a:pt x="206312" y="170393"/>
                      </a:lnTo>
                      <a:lnTo>
                        <a:pt x="7144" y="170393"/>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7" name="Freeform: Shape 96">
                  <a:extLst>
                    <a:ext uri="{FF2B5EF4-FFF2-40B4-BE49-F238E27FC236}">
                      <a16:creationId xmlns:a16="http://schemas.microsoft.com/office/drawing/2014/main" id="{CFCAFCA1-76B1-4C9B-9711-343AE79A80CA}"/>
                    </a:ext>
                  </a:extLst>
                </p:cNvPr>
                <p:cNvSpPr/>
                <p:nvPr/>
              </p:nvSpPr>
              <p:spPr>
                <a:xfrm>
                  <a:off x="2226368" y="3436099"/>
                  <a:ext cx="209550" cy="171450"/>
                </a:xfrm>
                <a:custGeom>
                  <a:avLst/>
                  <a:gdLst>
                    <a:gd name="connsiteX0" fmla="*/ 7144 w 209550"/>
                    <a:gd name="connsiteY0" fmla="*/ 7144 h 171450"/>
                    <a:gd name="connsiteX1" fmla="*/ 206311 w 209550"/>
                    <a:gd name="connsiteY1" fmla="*/ 7144 h 171450"/>
                    <a:gd name="connsiteX2" fmla="*/ 206311 w 209550"/>
                    <a:gd name="connsiteY2" fmla="*/ 170393 h 171450"/>
                    <a:gd name="connsiteX3" fmla="*/ 7144 w 209550"/>
                    <a:gd name="connsiteY3" fmla="*/ 170393 h 171450"/>
                  </a:gdLst>
                  <a:ahLst/>
                  <a:cxnLst>
                    <a:cxn ang="0">
                      <a:pos x="connsiteX0" y="connsiteY0"/>
                    </a:cxn>
                    <a:cxn ang="0">
                      <a:pos x="connsiteX1" y="connsiteY1"/>
                    </a:cxn>
                    <a:cxn ang="0">
                      <a:pos x="connsiteX2" y="connsiteY2"/>
                    </a:cxn>
                    <a:cxn ang="0">
                      <a:pos x="connsiteX3" y="connsiteY3"/>
                    </a:cxn>
                  </a:cxnLst>
                  <a:rect l="l" t="t" r="r" b="b"/>
                  <a:pathLst>
                    <a:path w="209550" h="171450">
                      <a:moveTo>
                        <a:pt x="7144" y="7144"/>
                      </a:moveTo>
                      <a:lnTo>
                        <a:pt x="206311" y="7144"/>
                      </a:lnTo>
                      <a:lnTo>
                        <a:pt x="206311" y="170393"/>
                      </a:lnTo>
                      <a:lnTo>
                        <a:pt x="7144" y="170393"/>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8" name="Freeform: Shape 97">
                  <a:extLst>
                    <a:ext uri="{FF2B5EF4-FFF2-40B4-BE49-F238E27FC236}">
                      <a16:creationId xmlns:a16="http://schemas.microsoft.com/office/drawing/2014/main" id="{BCA46B70-B633-4BF2-84E7-55AB1A61FA0E}"/>
                    </a:ext>
                  </a:extLst>
                </p:cNvPr>
                <p:cNvSpPr/>
                <p:nvPr/>
              </p:nvSpPr>
              <p:spPr>
                <a:xfrm>
                  <a:off x="914452" y="4562793"/>
                  <a:ext cx="533400" cy="161925"/>
                </a:xfrm>
                <a:custGeom>
                  <a:avLst/>
                  <a:gdLst>
                    <a:gd name="connsiteX0" fmla="*/ 387477 w 533400"/>
                    <a:gd name="connsiteY0" fmla="*/ 7144 h 161925"/>
                    <a:gd name="connsiteX1" fmla="*/ 169945 w 533400"/>
                    <a:gd name="connsiteY1" fmla="*/ 7144 h 161925"/>
                    <a:gd name="connsiteX2" fmla="*/ 7144 w 533400"/>
                    <a:gd name="connsiteY2" fmla="*/ 112662 h 161925"/>
                    <a:gd name="connsiteX3" fmla="*/ 7144 w 533400"/>
                    <a:gd name="connsiteY3" fmla="*/ 160982 h 161925"/>
                    <a:gd name="connsiteX4" fmla="*/ 530219 w 533400"/>
                    <a:gd name="connsiteY4" fmla="*/ 160982 h 161925"/>
                    <a:gd name="connsiteX5" fmla="*/ 530219 w 533400"/>
                    <a:gd name="connsiteY5" fmla="*/ 112662 h 161925"/>
                    <a:gd name="connsiteX6" fmla="*/ 387487 w 533400"/>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400" h="161925">
                      <a:moveTo>
                        <a:pt x="387477" y="7144"/>
                      </a:moveTo>
                      <a:lnTo>
                        <a:pt x="169945" y="7144"/>
                      </a:lnTo>
                      <a:cubicBezTo>
                        <a:pt x="196091" y="99431"/>
                        <a:pt x="160973" y="112662"/>
                        <a:pt x="7144" y="112662"/>
                      </a:cubicBezTo>
                      <a:lnTo>
                        <a:pt x="7144" y="160982"/>
                      </a:lnTo>
                      <a:lnTo>
                        <a:pt x="530219" y="160982"/>
                      </a:lnTo>
                      <a:lnTo>
                        <a:pt x="530219" y="112662"/>
                      </a:lnTo>
                      <a:cubicBezTo>
                        <a:pt x="376399" y="112662"/>
                        <a:pt x="361312" y="99479"/>
                        <a:pt x="387487" y="7144"/>
                      </a:cubicBezTo>
                    </a:path>
                  </a:pathLst>
                </a:custGeom>
                <a:solidFill>
                  <a:srgbClr val="7A7A7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99" name="Freeform: Shape 98">
                  <a:extLst>
                    <a:ext uri="{FF2B5EF4-FFF2-40B4-BE49-F238E27FC236}">
                      <a16:creationId xmlns:a16="http://schemas.microsoft.com/office/drawing/2014/main" id="{73F048E0-0DE4-48F6-A73D-B8F24A4F618A}"/>
                    </a:ext>
                  </a:extLst>
                </p:cNvPr>
                <p:cNvSpPr/>
                <p:nvPr/>
              </p:nvSpPr>
              <p:spPr>
                <a:xfrm>
                  <a:off x="775986" y="3978253"/>
                  <a:ext cx="809625" cy="590550"/>
                </a:xfrm>
                <a:custGeom>
                  <a:avLst/>
                  <a:gdLst>
                    <a:gd name="connsiteX0" fmla="*/ 758810 w 809625"/>
                    <a:gd name="connsiteY0" fmla="*/ 7144 h 590550"/>
                    <a:gd name="connsiteX1" fmla="*/ 50617 w 809625"/>
                    <a:gd name="connsiteY1" fmla="*/ 7144 h 590550"/>
                    <a:gd name="connsiteX2" fmla="*/ 7145 w 809625"/>
                    <a:gd name="connsiteY2" fmla="*/ 52692 h 590550"/>
                    <a:gd name="connsiteX3" fmla="*/ 7145 w 809625"/>
                    <a:gd name="connsiteY3" fmla="*/ 546545 h 590550"/>
                    <a:gd name="connsiteX4" fmla="*/ 50617 w 809625"/>
                    <a:gd name="connsiteY4" fmla="*/ 591712 h 590550"/>
                    <a:gd name="connsiteX5" fmla="*/ 758801 w 809625"/>
                    <a:gd name="connsiteY5" fmla="*/ 591712 h 590550"/>
                    <a:gd name="connsiteX6" fmla="*/ 807140 w 809625"/>
                    <a:gd name="connsiteY6" fmla="*/ 546545 h 590550"/>
                    <a:gd name="connsiteX7" fmla="*/ 807140 w 809625"/>
                    <a:gd name="connsiteY7" fmla="*/ 52692 h 590550"/>
                    <a:gd name="connsiteX8" fmla="*/ 758801 w 809625"/>
                    <a:gd name="connsiteY8" fmla="*/ 714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590550">
                      <a:moveTo>
                        <a:pt x="758810" y="7144"/>
                      </a:moveTo>
                      <a:lnTo>
                        <a:pt x="50617" y="7144"/>
                      </a:lnTo>
                      <a:cubicBezTo>
                        <a:pt x="26206" y="8096"/>
                        <a:pt x="6962" y="28261"/>
                        <a:pt x="7145" y="52692"/>
                      </a:cubicBezTo>
                      <a:lnTo>
                        <a:pt x="7145" y="546545"/>
                      </a:lnTo>
                      <a:cubicBezTo>
                        <a:pt x="7038" y="570881"/>
                        <a:pt x="26297" y="590893"/>
                        <a:pt x="50617" y="591712"/>
                      </a:cubicBezTo>
                      <a:lnTo>
                        <a:pt x="758801" y="591712"/>
                      </a:lnTo>
                      <a:cubicBezTo>
                        <a:pt x="782813" y="591712"/>
                        <a:pt x="807140" y="570433"/>
                        <a:pt x="807140" y="546545"/>
                      </a:cubicBezTo>
                      <a:lnTo>
                        <a:pt x="807140" y="52692"/>
                      </a:lnTo>
                      <a:cubicBezTo>
                        <a:pt x="805064" y="27375"/>
                        <a:pt x="784198" y="7715"/>
                        <a:pt x="758801" y="7144"/>
                      </a:cubicBezTo>
                    </a:path>
                  </a:pathLst>
                </a:custGeom>
                <a:solidFill>
                  <a:srgbClr val="A0A1A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02" name="Freeform: Shape 101">
                  <a:extLst>
                    <a:ext uri="{FF2B5EF4-FFF2-40B4-BE49-F238E27FC236}">
                      <a16:creationId xmlns:a16="http://schemas.microsoft.com/office/drawing/2014/main" id="{51311F6B-DD90-44EA-A203-0AFCCBF2A6C5}"/>
                    </a:ext>
                  </a:extLst>
                </p:cNvPr>
                <p:cNvSpPr/>
                <p:nvPr/>
              </p:nvSpPr>
              <p:spPr>
                <a:xfrm>
                  <a:off x="775976" y="3978300"/>
                  <a:ext cx="762000" cy="590550"/>
                </a:xfrm>
                <a:custGeom>
                  <a:avLst/>
                  <a:gdLst>
                    <a:gd name="connsiteX0" fmla="*/ 759315 w 762000"/>
                    <a:gd name="connsiteY0" fmla="*/ 7144 h 590550"/>
                    <a:gd name="connsiteX1" fmla="*/ 758820 w 762000"/>
                    <a:gd name="connsiteY1" fmla="*/ 7144 h 590550"/>
                    <a:gd name="connsiteX2" fmla="*/ 50617 w 762000"/>
                    <a:gd name="connsiteY2" fmla="*/ 7144 h 590550"/>
                    <a:gd name="connsiteX3" fmla="*/ 7145 w 762000"/>
                    <a:gd name="connsiteY3" fmla="*/ 52692 h 590550"/>
                    <a:gd name="connsiteX4" fmla="*/ 7145 w 762000"/>
                    <a:gd name="connsiteY4" fmla="*/ 546526 h 590550"/>
                    <a:gd name="connsiteX5" fmla="*/ 50617 w 762000"/>
                    <a:gd name="connsiteY5" fmla="*/ 591712 h 590550"/>
                    <a:gd name="connsiteX6" fmla="*/ 67467 w 762000"/>
                    <a:gd name="connsiteY6" fmla="*/ 591712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0" h="590550">
                      <a:moveTo>
                        <a:pt x="759315" y="7144"/>
                      </a:moveTo>
                      <a:cubicBezTo>
                        <a:pt x="759144" y="7144"/>
                        <a:pt x="758982" y="7144"/>
                        <a:pt x="758820" y="7144"/>
                      </a:cubicBezTo>
                      <a:lnTo>
                        <a:pt x="50617" y="7144"/>
                      </a:lnTo>
                      <a:cubicBezTo>
                        <a:pt x="26204" y="8096"/>
                        <a:pt x="6957" y="28261"/>
                        <a:pt x="7145" y="52692"/>
                      </a:cubicBezTo>
                      <a:lnTo>
                        <a:pt x="7145" y="546526"/>
                      </a:lnTo>
                      <a:cubicBezTo>
                        <a:pt x="7028" y="570871"/>
                        <a:pt x="26289" y="590883"/>
                        <a:pt x="50617" y="591712"/>
                      </a:cubicBezTo>
                      <a:lnTo>
                        <a:pt x="67467" y="591712"/>
                      </a:lnTo>
                      <a:close/>
                    </a:path>
                  </a:pathLst>
                </a:custGeom>
                <a:solidFill>
                  <a:srgbClr val="FFFFFF">
                    <a:alpha val="2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03" name="Freeform: Shape 102">
                  <a:extLst>
                    <a:ext uri="{FF2B5EF4-FFF2-40B4-BE49-F238E27FC236}">
                      <a16:creationId xmlns:a16="http://schemas.microsoft.com/office/drawing/2014/main" id="{A85C2B73-D2A1-456B-8E51-9211D204A417}"/>
                    </a:ext>
                  </a:extLst>
                </p:cNvPr>
                <p:cNvSpPr/>
                <p:nvPr/>
              </p:nvSpPr>
              <p:spPr>
                <a:xfrm>
                  <a:off x="836613" y="4039822"/>
                  <a:ext cx="685800" cy="466725"/>
                </a:xfrm>
                <a:custGeom>
                  <a:avLst/>
                  <a:gdLst>
                    <a:gd name="connsiteX0" fmla="*/ 684066 w 685800"/>
                    <a:gd name="connsiteY0" fmla="*/ 7144 h 466725"/>
                    <a:gd name="connsiteX1" fmla="*/ 684066 w 685800"/>
                    <a:gd name="connsiteY1" fmla="*/ 468592 h 466725"/>
                    <a:gd name="connsiteX2" fmla="*/ 7144 w 685800"/>
                    <a:gd name="connsiteY2" fmla="*/ 468592 h 466725"/>
                    <a:gd name="connsiteX3" fmla="*/ 7144 w 685800"/>
                    <a:gd name="connsiteY3" fmla="*/ 7144 h 466725"/>
                    <a:gd name="connsiteX4" fmla="*/ 684066 w 685800"/>
                    <a:gd name="connsiteY4" fmla="*/ 7144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466725">
                      <a:moveTo>
                        <a:pt x="684066" y="7144"/>
                      </a:moveTo>
                      <a:lnTo>
                        <a:pt x="684066" y="468592"/>
                      </a:lnTo>
                      <a:lnTo>
                        <a:pt x="7144" y="468592"/>
                      </a:lnTo>
                      <a:lnTo>
                        <a:pt x="7144" y="7144"/>
                      </a:lnTo>
                      <a:lnTo>
                        <a:pt x="684066" y="7144"/>
                      </a:lnTo>
                      <a:close/>
                    </a:path>
                  </a:pathLst>
                </a:custGeom>
                <a:solidFill>
                  <a:srgbClr val="59B4D9"/>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2" name="Freeform: Shape 111">
                  <a:extLst>
                    <a:ext uri="{FF2B5EF4-FFF2-40B4-BE49-F238E27FC236}">
                      <a16:creationId xmlns:a16="http://schemas.microsoft.com/office/drawing/2014/main" id="{F1DF301C-E3C7-4F92-BAE2-10D9758EB88A}"/>
                    </a:ext>
                  </a:extLst>
                </p:cNvPr>
                <p:cNvSpPr/>
                <p:nvPr/>
              </p:nvSpPr>
              <p:spPr>
                <a:xfrm>
                  <a:off x="836613" y="4038908"/>
                  <a:ext cx="628650" cy="476250"/>
                </a:xfrm>
                <a:custGeom>
                  <a:avLst/>
                  <a:gdLst>
                    <a:gd name="connsiteX0" fmla="*/ 7144 w 628650"/>
                    <a:gd name="connsiteY0" fmla="*/ 469506 h 476250"/>
                    <a:gd name="connsiteX1" fmla="*/ 8077 w 628650"/>
                    <a:gd name="connsiteY1" fmla="*/ 469506 h 476250"/>
                    <a:gd name="connsiteX2" fmla="*/ 8077 w 628650"/>
                    <a:gd name="connsiteY2" fmla="*/ 8068 h 476250"/>
                    <a:gd name="connsiteX3" fmla="*/ 626945 w 628650"/>
                    <a:gd name="connsiteY3" fmla="*/ 7144 h 476250"/>
                    <a:gd name="connsiteX4" fmla="*/ 626983 w 628650"/>
                    <a:gd name="connsiteY4" fmla="*/ 7144 h 476250"/>
                    <a:gd name="connsiteX5" fmla="*/ 7144 w 628650"/>
                    <a:gd name="connsiteY5" fmla="*/ 8068 h 476250"/>
                    <a:gd name="connsiteX6" fmla="*/ 7144 w 628650"/>
                    <a:gd name="connsiteY6" fmla="*/ 469506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476250">
                      <a:moveTo>
                        <a:pt x="7144" y="469506"/>
                      </a:moveTo>
                      <a:lnTo>
                        <a:pt x="8077" y="469506"/>
                      </a:lnTo>
                      <a:lnTo>
                        <a:pt x="8077" y="8068"/>
                      </a:lnTo>
                      <a:lnTo>
                        <a:pt x="626945" y="7144"/>
                      </a:lnTo>
                      <a:lnTo>
                        <a:pt x="626983" y="7144"/>
                      </a:lnTo>
                      <a:lnTo>
                        <a:pt x="7144" y="8068"/>
                      </a:lnTo>
                      <a:lnTo>
                        <a:pt x="7144" y="469506"/>
                      </a:lnTo>
                      <a:close/>
                    </a:path>
                  </a:pathLst>
                </a:custGeom>
                <a:solidFill>
                  <a:srgbClr val="59B4D9"/>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3" name="Freeform: Shape 112">
                  <a:extLst>
                    <a:ext uri="{FF2B5EF4-FFF2-40B4-BE49-F238E27FC236}">
                      <a16:creationId xmlns:a16="http://schemas.microsoft.com/office/drawing/2014/main" id="{947CBE55-F6BA-4B0A-A9C6-FAD09DE96A45}"/>
                    </a:ext>
                  </a:extLst>
                </p:cNvPr>
                <p:cNvSpPr/>
                <p:nvPr/>
              </p:nvSpPr>
              <p:spPr>
                <a:xfrm>
                  <a:off x="914452" y="4668291"/>
                  <a:ext cx="533400" cy="57150"/>
                </a:xfrm>
                <a:custGeom>
                  <a:avLst/>
                  <a:gdLst>
                    <a:gd name="connsiteX0" fmla="*/ 7144 w 533400"/>
                    <a:gd name="connsiteY0" fmla="*/ 7144 h 57150"/>
                    <a:gd name="connsiteX1" fmla="*/ 530209 w 533400"/>
                    <a:gd name="connsiteY1" fmla="*/ 7144 h 57150"/>
                    <a:gd name="connsiteX2" fmla="*/ 530209 w 533400"/>
                    <a:gd name="connsiteY2" fmla="*/ 55483 h 57150"/>
                    <a:gd name="connsiteX3" fmla="*/ 7144 w 533400"/>
                    <a:gd name="connsiteY3" fmla="*/ 55483 h 57150"/>
                  </a:gdLst>
                  <a:ahLst/>
                  <a:cxnLst>
                    <a:cxn ang="0">
                      <a:pos x="connsiteX0" y="connsiteY0"/>
                    </a:cxn>
                    <a:cxn ang="0">
                      <a:pos x="connsiteX1" y="connsiteY1"/>
                    </a:cxn>
                    <a:cxn ang="0">
                      <a:pos x="connsiteX2" y="connsiteY2"/>
                    </a:cxn>
                    <a:cxn ang="0">
                      <a:pos x="connsiteX3" y="connsiteY3"/>
                    </a:cxn>
                  </a:cxnLst>
                  <a:rect l="l" t="t" r="r" b="b"/>
                  <a:pathLst>
                    <a:path w="533400" h="57150">
                      <a:moveTo>
                        <a:pt x="7144" y="7144"/>
                      </a:moveTo>
                      <a:lnTo>
                        <a:pt x="530209" y="7144"/>
                      </a:lnTo>
                      <a:lnTo>
                        <a:pt x="530209" y="55483"/>
                      </a:lnTo>
                      <a:lnTo>
                        <a:pt x="7144" y="55483"/>
                      </a:lnTo>
                      <a:close/>
                    </a:path>
                  </a:pathLst>
                </a:custGeom>
                <a:solidFill>
                  <a:srgbClr val="A0A1A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4" name="Freeform: Shape 113">
                  <a:extLst>
                    <a:ext uri="{FF2B5EF4-FFF2-40B4-BE49-F238E27FC236}">
                      <a16:creationId xmlns:a16="http://schemas.microsoft.com/office/drawing/2014/main" id="{770B407D-A2EB-4BD3-B009-9627B2C61977}"/>
                    </a:ext>
                  </a:extLst>
                </p:cNvPr>
                <p:cNvSpPr/>
                <p:nvPr/>
              </p:nvSpPr>
              <p:spPr>
                <a:xfrm>
                  <a:off x="1161549" y="4000408"/>
                  <a:ext cx="28575" cy="28575"/>
                </a:xfrm>
                <a:custGeom>
                  <a:avLst/>
                  <a:gdLst>
                    <a:gd name="connsiteX0" fmla="*/ 29851 w 28575"/>
                    <a:gd name="connsiteY0" fmla="*/ 18507 h 28575"/>
                    <a:gd name="connsiteX1" fmla="*/ 18488 w 28575"/>
                    <a:gd name="connsiteY1" fmla="*/ 29851 h 28575"/>
                    <a:gd name="connsiteX2" fmla="*/ 7144 w 28575"/>
                    <a:gd name="connsiteY2" fmla="*/ 18488 h 28575"/>
                    <a:gd name="connsiteX3" fmla="*/ 18488 w 28575"/>
                    <a:gd name="connsiteY3" fmla="*/ 7144 h 28575"/>
                    <a:gd name="connsiteX4" fmla="*/ 29851 w 28575"/>
                    <a:gd name="connsiteY4" fmla="*/ 18507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9851" y="18507"/>
                      </a:moveTo>
                      <a:cubicBezTo>
                        <a:pt x="29846" y="24775"/>
                        <a:pt x="24758" y="29861"/>
                        <a:pt x="18488" y="29851"/>
                      </a:cubicBezTo>
                      <a:cubicBezTo>
                        <a:pt x="12218" y="29842"/>
                        <a:pt x="7138" y="24755"/>
                        <a:pt x="7144" y="18488"/>
                      </a:cubicBezTo>
                      <a:cubicBezTo>
                        <a:pt x="7149" y="12221"/>
                        <a:pt x="12225" y="7153"/>
                        <a:pt x="18488" y="7144"/>
                      </a:cubicBezTo>
                      <a:cubicBezTo>
                        <a:pt x="24764" y="7144"/>
                        <a:pt x="29851" y="12230"/>
                        <a:pt x="29851" y="18507"/>
                      </a:cubicBezTo>
                    </a:path>
                  </a:pathLst>
                </a:custGeom>
                <a:solidFill>
                  <a:srgbClr val="B8D43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5" name="Freeform: Shape 114">
                  <a:extLst>
                    <a:ext uri="{FF2B5EF4-FFF2-40B4-BE49-F238E27FC236}">
                      <a16:creationId xmlns:a16="http://schemas.microsoft.com/office/drawing/2014/main" id="{53F3A886-709B-40BF-89F2-C69393EF3CA9}"/>
                    </a:ext>
                  </a:extLst>
                </p:cNvPr>
                <p:cNvSpPr/>
                <p:nvPr/>
              </p:nvSpPr>
              <p:spPr>
                <a:xfrm>
                  <a:off x="1896499" y="3791225"/>
                  <a:ext cx="1057275" cy="438150"/>
                </a:xfrm>
                <a:custGeom>
                  <a:avLst/>
                  <a:gdLst>
                    <a:gd name="connsiteX0" fmla="*/ 987751 w 1057275"/>
                    <a:gd name="connsiteY0" fmla="*/ 291860 h 438150"/>
                    <a:gd name="connsiteX1" fmla="*/ 985236 w 1057275"/>
                    <a:gd name="connsiteY1" fmla="*/ 292089 h 438150"/>
                    <a:gd name="connsiteX2" fmla="*/ 885233 w 1057275"/>
                    <a:gd name="connsiteY2" fmla="*/ 114147 h 438150"/>
                    <a:gd name="connsiteX3" fmla="*/ 748483 w 1057275"/>
                    <a:gd name="connsiteY3" fmla="*/ 146956 h 438150"/>
                    <a:gd name="connsiteX4" fmla="*/ 515959 w 1057275"/>
                    <a:gd name="connsiteY4" fmla="*/ 13825 h 438150"/>
                    <a:gd name="connsiteX5" fmla="*/ 377008 w 1057275"/>
                    <a:gd name="connsiteY5" fmla="*/ 179103 h 438150"/>
                    <a:gd name="connsiteX6" fmla="*/ 372245 w 1057275"/>
                    <a:gd name="connsiteY6" fmla="*/ 178341 h 438150"/>
                    <a:gd name="connsiteX7" fmla="*/ 168611 w 1057275"/>
                    <a:gd name="connsiteY7" fmla="*/ 186409 h 438150"/>
                    <a:gd name="connsiteX8" fmla="*/ 137826 w 1057275"/>
                    <a:gd name="connsiteY8" fmla="*/ 238406 h 438150"/>
                    <a:gd name="connsiteX9" fmla="*/ 105650 w 1057275"/>
                    <a:gd name="connsiteY9" fmla="*/ 232919 h 438150"/>
                    <a:gd name="connsiteX10" fmla="*/ 7171 w 1057275"/>
                    <a:gd name="connsiteY10" fmla="*/ 327398 h 438150"/>
                    <a:gd name="connsiteX11" fmla="*/ 7152 w 1057275"/>
                    <a:gd name="connsiteY11" fmla="*/ 329074 h 438150"/>
                    <a:gd name="connsiteX12" fmla="*/ 104536 w 1057275"/>
                    <a:gd name="connsiteY12" fmla="*/ 429830 h 438150"/>
                    <a:gd name="connsiteX13" fmla="*/ 336289 w 1057275"/>
                    <a:gd name="connsiteY13" fmla="*/ 429830 h 438150"/>
                    <a:gd name="connsiteX14" fmla="*/ 355148 w 1057275"/>
                    <a:gd name="connsiteY14" fmla="*/ 429830 h 438150"/>
                    <a:gd name="connsiteX15" fmla="*/ 987751 w 1057275"/>
                    <a:gd name="connsiteY15" fmla="*/ 429830 h 438150"/>
                    <a:gd name="connsiteX16" fmla="*/ 1056741 w 1057275"/>
                    <a:gd name="connsiteY16" fmla="*/ 360840 h 438150"/>
                    <a:gd name="connsiteX17" fmla="*/ 987751 w 1057275"/>
                    <a:gd name="connsiteY17" fmla="*/ 29185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7275" h="438150">
                      <a:moveTo>
                        <a:pt x="987751" y="291860"/>
                      </a:moveTo>
                      <a:cubicBezTo>
                        <a:pt x="986875" y="291860"/>
                        <a:pt x="986113" y="292060"/>
                        <a:pt x="985236" y="292089"/>
                      </a:cubicBezTo>
                      <a:cubicBezTo>
                        <a:pt x="1006763" y="215336"/>
                        <a:pt x="961986" y="135669"/>
                        <a:pt x="885233" y="114147"/>
                      </a:cubicBezTo>
                      <a:cubicBezTo>
                        <a:pt x="837046" y="100634"/>
                        <a:pt x="785297" y="113050"/>
                        <a:pt x="748483" y="146956"/>
                      </a:cubicBezTo>
                      <a:cubicBezTo>
                        <a:pt x="721032" y="45984"/>
                        <a:pt x="616933" y="-13622"/>
                        <a:pt x="515959" y="13825"/>
                      </a:cubicBezTo>
                      <a:cubicBezTo>
                        <a:pt x="439711" y="34552"/>
                        <a:pt x="384323" y="100426"/>
                        <a:pt x="377008" y="179103"/>
                      </a:cubicBezTo>
                      <a:cubicBezTo>
                        <a:pt x="375427" y="178808"/>
                        <a:pt x="373865" y="178579"/>
                        <a:pt x="372245" y="178341"/>
                      </a:cubicBezTo>
                      <a:cubicBezTo>
                        <a:pt x="313791" y="124337"/>
                        <a:pt x="222617" y="127949"/>
                        <a:pt x="168611" y="186409"/>
                      </a:cubicBezTo>
                      <a:cubicBezTo>
                        <a:pt x="154790" y="201373"/>
                        <a:pt x="144293" y="219089"/>
                        <a:pt x="137826" y="238406"/>
                      </a:cubicBezTo>
                      <a:cubicBezTo>
                        <a:pt x="127481" y="234786"/>
                        <a:pt x="116604" y="232938"/>
                        <a:pt x="105650" y="232919"/>
                      </a:cubicBezTo>
                      <a:cubicBezTo>
                        <a:pt x="52367" y="231814"/>
                        <a:pt x="8276" y="274115"/>
                        <a:pt x="7171" y="327398"/>
                      </a:cubicBezTo>
                      <a:cubicBezTo>
                        <a:pt x="7162" y="327960"/>
                        <a:pt x="7152" y="328512"/>
                        <a:pt x="7152" y="329074"/>
                      </a:cubicBezTo>
                      <a:cubicBezTo>
                        <a:pt x="6447" y="383700"/>
                        <a:pt x="49920" y="428677"/>
                        <a:pt x="104536" y="429830"/>
                      </a:cubicBezTo>
                      <a:lnTo>
                        <a:pt x="336289" y="429830"/>
                      </a:lnTo>
                      <a:cubicBezTo>
                        <a:pt x="342404" y="437097"/>
                        <a:pt x="348776" y="429830"/>
                        <a:pt x="355148" y="429830"/>
                      </a:cubicBezTo>
                      <a:lnTo>
                        <a:pt x="987751" y="429830"/>
                      </a:lnTo>
                      <a:cubicBezTo>
                        <a:pt x="1025851" y="429830"/>
                        <a:pt x="1056741" y="398940"/>
                        <a:pt x="1056741" y="360840"/>
                      </a:cubicBezTo>
                      <a:cubicBezTo>
                        <a:pt x="1056741" y="322740"/>
                        <a:pt x="1025851" y="291851"/>
                        <a:pt x="987751" y="291851"/>
                      </a:cubicBezTo>
                      <a:close/>
                    </a:path>
                  </a:pathLst>
                </a:custGeom>
                <a:solidFill>
                  <a:srgbClr val="CBEBF5">
                    <a:alpha val="8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6" name="Freeform: Shape 115">
                  <a:extLst>
                    <a:ext uri="{FF2B5EF4-FFF2-40B4-BE49-F238E27FC236}">
                      <a16:creationId xmlns:a16="http://schemas.microsoft.com/office/drawing/2014/main" id="{D81D3DCF-C8BA-41FF-A86B-91019D2473A2}"/>
                    </a:ext>
                  </a:extLst>
                </p:cNvPr>
                <p:cNvSpPr/>
                <p:nvPr/>
              </p:nvSpPr>
              <p:spPr>
                <a:xfrm>
                  <a:off x="611928" y="4716021"/>
                  <a:ext cx="1743075" cy="66675"/>
                </a:xfrm>
                <a:custGeom>
                  <a:avLst/>
                  <a:gdLst>
                    <a:gd name="connsiteX0" fmla="*/ 7144 w 1743075"/>
                    <a:gd name="connsiteY0" fmla="*/ 7144 h 66675"/>
                    <a:gd name="connsiteX1" fmla="*/ 1739894 w 1743075"/>
                    <a:gd name="connsiteY1" fmla="*/ 7144 h 66675"/>
                    <a:gd name="connsiteX2" fmla="*/ 1739894 w 1743075"/>
                    <a:gd name="connsiteY2" fmla="*/ 67885 h 66675"/>
                    <a:gd name="connsiteX3" fmla="*/ 7144 w 1743075"/>
                    <a:gd name="connsiteY3" fmla="*/ 67885 h 66675"/>
                  </a:gdLst>
                  <a:ahLst/>
                  <a:cxnLst>
                    <a:cxn ang="0">
                      <a:pos x="connsiteX0" y="connsiteY0"/>
                    </a:cxn>
                    <a:cxn ang="0">
                      <a:pos x="connsiteX1" y="connsiteY1"/>
                    </a:cxn>
                    <a:cxn ang="0">
                      <a:pos x="connsiteX2" y="connsiteY2"/>
                    </a:cxn>
                    <a:cxn ang="0">
                      <a:pos x="connsiteX3" y="connsiteY3"/>
                    </a:cxn>
                  </a:cxnLst>
                  <a:rect l="l" t="t" r="r" b="b"/>
                  <a:pathLst>
                    <a:path w="1743075" h="66675">
                      <a:moveTo>
                        <a:pt x="7144" y="7144"/>
                      </a:moveTo>
                      <a:lnTo>
                        <a:pt x="1739894" y="7144"/>
                      </a:lnTo>
                      <a:lnTo>
                        <a:pt x="1739894" y="67885"/>
                      </a:lnTo>
                      <a:lnTo>
                        <a:pt x="7144" y="67885"/>
                      </a:lnTo>
                      <a:close/>
                    </a:path>
                  </a:pathLst>
                </a:custGeom>
                <a:solidFill>
                  <a:srgbClr val="6A6A6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7" name="Freeform: Shape 116">
                  <a:extLst>
                    <a:ext uri="{FF2B5EF4-FFF2-40B4-BE49-F238E27FC236}">
                      <a16:creationId xmlns:a16="http://schemas.microsoft.com/office/drawing/2014/main" id="{0DDC47A7-52F6-4D24-8432-AC659A67AB03}"/>
                    </a:ext>
                  </a:extLst>
                </p:cNvPr>
                <p:cNvSpPr/>
                <p:nvPr/>
              </p:nvSpPr>
              <p:spPr>
                <a:xfrm>
                  <a:off x="1751899" y="4567850"/>
                  <a:ext cx="200025" cy="161925"/>
                </a:xfrm>
                <a:custGeom>
                  <a:avLst/>
                  <a:gdLst>
                    <a:gd name="connsiteX0" fmla="*/ 194520 w 200025"/>
                    <a:gd name="connsiteY0" fmla="*/ 23689 h 161925"/>
                    <a:gd name="connsiteX1" fmla="*/ 158191 w 200025"/>
                    <a:gd name="connsiteY1" fmla="*/ 23689 h 161925"/>
                    <a:gd name="connsiteX2" fmla="*/ 161049 w 200025"/>
                    <a:gd name="connsiteY2" fmla="*/ 7144 h 161925"/>
                    <a:gd name="connsiteX3" fmla="*/ 7144 w 200025"/>
                    <a:gd name="connsiteY3" fmla="*/ 7144 h 161925"/>
                    <a:gd name="connsiteX4" fmla="*/ 37871 w 200025"/>
                    <a:gd name="connsiteY4" fmla="*/ 155315 h 161925"/>
                    <a:gd name="connsiteX5" fmla="*/ 135617 w 200025"/>
                    <a:gd name="connsiteY5" fmla="*/ 155315 h 161925"/>
                    <a:gd name="connsiteX6" fmla="*/ 138474 w 200025"/>
                    <a:gd name="connsiteY6" fmla="*/ 138398 h 161925"/>
                    <a:gd name="connsiteX7" fmla="*/ 194482 w 200025"/>
                    <a:gd name="connsiteY7" fmla="*/ 138398 h 161925"/>
                    <a:gd name="connsiteX8" fmla="*/ 171717 w 200025"/>
                    <a:gd name="connsiteY8" fmla="*/ 115595 h 161925"/>
                    <a:gd name="connsiteX9" fmla="*/ 142427 w 200025"/>
                    <a:gd name="connsiteY9" fmla="*/ 115595 h 161925"/>
                    <a:gd name="connsiteX10" fmla="*/ 154286 w 200025"/>
                    <a:gd name="connsiteY10" fmla="*/ 46482 h 161925"/>
                    <a:gd name="connsiteX11" fmla="*/ 171726 w 200025"/>
                    <a:gd name="connsiteY11" fmla="*/ 4648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5" h="161925">
                      <a:moveTo>
                        <a:pt x="194520" y="23689"/>
                      </a:moveTo>
                      <a:lnTo>
                        <a:pt x="158191" y="23689"/>
                      </a:lnTo>
                      <a:lnTo>
                        <a:pt x="161049" y="7144"/>
                      </a:lnTo>
                      <a:lnTo>
                        <a:pt x="7144" y="7144"/>
                      </a:lnTo>
                      <a:lnTo>
                        <a:pt x="37871" y="155315"/>
                      </a:lnTo>
                      <a:lnTo>
                        <a:pt x="135617" y="155315"/>
                      </a:lnTo>
                      <a:lnTo>
                        <a:pt x="138474" y="138398"/>
                      </a:lnTo>
                      <a:lnTo>
                        <a:pt x="194482" y="138398"/>
                      </a:lnTo>
                      <a:close/>
                      <a:moveTo>
                        <a:pt x="171717" y="115595"/>
                      </a:moveTo>
                      <a:lnTo>
                        <a:pt x="142427" y="115595"/>
                      </a:lnTo>
                      <a:lnTo>
                        <a:pt x="154286" y="46482"/>
                      </a:lnTo>
                      <a:lnTo>
                        <a:pt x="171726" y="46482"/>
                      </a:lnTo>
                      <a:close/>
                    </a:path>
                  </a:pathLst>
                </a:custGeom>
                <a:solidFill>
                  <a:srgbClr val="1A1A1A"/>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8" name="Freeform: Shape 117">
                  <a:extLst>
                    <a:ext uri="{FF2B5EF4-FFF2-40B4-BE49-F238E27FC236}">
                      <a16:creationId xmlns:a16="http://schemas.microsoft.com/office/drawing/2014/main" id="{3581A756-2A1D-4B7A-BA9A-BD9ACCA320FE}"/>
                    </a:ext>
                  </a:extLst>
                </p:cNvPr>
                <p:cNvSpPr/>
                <p:nvPr/>
              </p:nvSpPr>
              <p:spPr>
                <a:xfrm>
                  <a:off x="1283479" y="4269051"/>
                  <a:ext cx="171450" cy="180975"/>
                </a:xfrm>
                <a:custGeom>
                  <a:avLst/>
                  <a:gdLst>
                    <a:gd name="connsiteX0" fmla="*/ 164706 w 171450"/>
                    <a:gd name="connsiteY0" fmla="*/ 7144 h 180975"/>
                    <a:gd name="connsiteX1" fmla="*/ 7144 w 171450"/>
                    <a:gd name="connsiteY1" fmla="*/ 176670 h 180975"/>
                  </a:gdLst>
                  <a:ahLst/>
                  <a:cxnLst>
                    <a:cxn ang="0">
                      <a:pos x="connsiteX0" y="connsiteY0"/>
                    </a:cxn>
                    <a:cxn ang="0">
                      <a:pos x="connsiteX1" y="connsiteY1"/>
                    </a:cxn>
                  </a:cxnLst>
                  <a:rect l="l" t="t" r="r" b="b"/>
                  <a:pathLst>
                    <a:path w="171450" h="180975">
                      <a:moveTo>
                        <a:pt x="164706" y="7144"/>
                      </a:moveTo>
                      <a:lnTo>
                        <a:pt x="7144" y="176670"/>
                      </a:lnTo>
                    </a:path>
                  </a:pathLst>
                </a:custGeom>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19" name="Freeform: Shape 118">
                  <a:extLst>
                    <a:ext uri="{FF2B5EF4-FFF2-40B4-BE49-F238E27FC236}">
                      <a16:creationId xmlns:a16="http://schemas.microsoft.com/office/drawing/2014/main" id="{481B1AD4-BB51-4F47-B1CB-69BCC06F01F7}"/>
                    </a:ext>
                  </a:extLst>
                </p:cNvPr>
                <p:cNvSpPr/>
                <p:nvPr/>
              </p:nvSpPr>
              <p:spPr>
                <a:xfrm>
                  <a:off x="1067233" y="3108887"/>
                  <a:ext cx="571500" cy="1304925"/>
                </a:xfrm>
                <a:custGeom>
                  <a:avLst/>
                  <a:gdLst>
                    <a:gd name="connsiteX0" fmla="*/ 568776 w 571500"/>
                    <a:gd name="connsiteY0" fmla="*/ 660854 h 1304925"/>
                    <a:gd name="connsiteX1" fmla="*/ 7144 w 571500"/>
                    <a:gd name="connsiteY1" fmla="*/ 1305058 h 1304925"/>
                    <a:gd name="connsiteX2" fmla="*/ 7144 w 571500"/>
                    <a:gd name="connsiteY2" fmla="*/ 937165 h 1304925"/>
                    <a:gd name="connsiteX3" fmla="*/ 568785 w 571500"/>
                    <a:gd name="connsiteY3" fmla="*/ 7144 h 1304925"/>
                    <a:gd name="connsiteX4" fmla="*/ 568776 w 571500"/>
                    <a:gd name="connsiteY4" fmla="*/ 660854 h 13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1304925">
                      <a:moveTo>
                        <a:pt x="568776" y="660854"/>
                      </a:moveTo>
                      <a:lnTo>
                        <a:pt x="7144" y="1305058"/>
                      </a:lnTo>
                      <a:lnTo>
                        <a:pt x="7144" y="937165"/>
                      </a:lnTo>
                      <a:lnTo>
                        <a:pt x="568785" y="7144"/>
                      </a:lnTo>
                      <a:lnTo>
                        <a:pt x="568776" y="660854"/>
                      </a:lnTo>
                      <a:close/>
                    </a:path>
                  </a:pathLst>
                </a:custGeom>
                <a:solidFill>
                  <a:srgbClr val="0072C6">
                    <a:alpha val="4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0" name="Freeform: Shape 119">
                  <a:extLst>
                    <a:ext uri="{FF2B5EF4-FFF2-40B4-BE49-F238E27FC236}">
                      <a16:creationId xmlns:a16="http://schemas.microsoft.com/office/drawing/2014/main" id="{C8F81A3B-1357-4A9A-BE10-D476C71C0762}"/>
                    </a:ext>
                  </a:extLst>
                </p:cNvPr>
                <p:cNvSpPr/>
                <p:nvPr/>
              </p:nvSpPr>
              <p:spPr>
                <a:xfrm>
                  <a:off x="1513536" y="3109601"/>
                  <a:ext cx="1085850" cy="1247775"/>
                </a:xfrm>
                <a:custGeom>
                  <a:avLst/>
                  <a:gdLst>
                    <a:gd name="connsiteX0" fmla="*/ 7144 w 1085850"/>
                    <a:gd name="connsiteY0" fmla="*/ 1241012 h 1247775"/>
                    <a:gd name="connsiteX1" fmla="*/ 1080373 w 1085850"/>
                    <a:gd name="connsiteY1" fmla="*/ 660140 h 1247775"/>
                    <a:gd name="connsiteX2" fmla="*/ 1080373 w 1085850"/>
                    <a:gd name="connsiteY2" fmla="*/ 7144 h 1247775"/>
                    <a:gd name="connsiteX3" fmla="*/ 7144 w 1085850"/>
                    <a:gd name="connsiteY3" fmla="*/ 937365 h 1247775"/>
                    <a:gd name="connsiteX4" fmla="*/ 7144 w 1085850"/>
                    <a:gd name="connsiteY4" fmla="*/ 1241012 h 1247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850" h="1247775">
                      <a:moveTo>
                        <a:pt x="7144" y="1241012"/>
                      </a:moveTo>
                      <a:lnTo>
                        <a:pt x="1080373" y="660140"/>
                      </a:lnTo>
                      <a:lnTo>
                        <a:pt x="1080373" y="7144"/>
                      </a:lnTo>
                      <a:lnTo>
                        <a:pt x="7144" y="937365"/>
                      </a:lnTo>
                      <a:lnTo>
                        <a:pt x="7144" y="1241012"/>
                      </a:lnTo>
                      <a:close/>
                    </a:path>
                  </a:pathLst>
                </a:custGeom>
                <a:solidFill>
                  <a:srgbClr val="0072C6">
                    <a:alpha val="4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1" name="Freeform: Shape 120">
                  <a:extLst>
                    <a:ext uri="{FF2B5EF4-FFF2-40B4-BE49-F238E27FC236}">
                      <a16:creationId xmlns:a16="http://schemas.microsoft.com/office/drawing/2014/main" id="{91EF670B-04CB-471A-8739-CF4ED6F3EF84}"/>
                    </a:ext>
                  </a:extLst>
                </p:cNvPr>
                <p:cNvSpPr/>
                <p:nvPr/>
              </p:nvSpPr>
              <p:spPr>
                <a:xfrm>
                  <a:off x="759956" y="3220831"/>
                  <a:ext cx="828675" cy="514350"/>
                </a:xfrm>
                <a:custGeom>
                  <a:avLst/>
                  <a:gdLst>
                    <a:gd name="connsiteX0" fmla="*/ 728872 w 828675"/>
                    <a:gd name="connsiteY0" fmla="*/ 499971 h 514350"/>
                    <a:gd name="connsiteX1" fmla="*/ 820979 w 828675"/>
                    <a:gd name="connsiteY1" fmla="*/ 368680 h 514350"/>
                    <a:gd name="connsiteX2" fmla="*/ 709279 w 828675"/>
                    <a:gd name="connsiteY2" fmla="*/ 274867 h 514350"/>
                    <a:gd name="connsiteX3" fmla="*/ 708146 w 828675"/>
                    <a:gd name="connsiteY3" fmla="*/ 274867 h 514350"/>
                    <a:gd name="connsiteX4" fmla="*/ 709098 w 828675"/>
                    <a:gd name="connsiteY4" fmla="*/ 253007 h 514350"/>
                    <a:gd name="connsiteX5" fmla="*/ 463243 w 828675"/>
                    <a:gd name="connsiteY5" fmla="*/ 7144 h 514350"/>
                    <a:gd name="connsiteX6" fmla="*/ 230134 w 828675"/>
                    <a:gd name="connsiteY6" fmla="*/ 174845 h 514350"/>
                    <a:gd name="connsiteX7" fmla="*/ 175203 w 828675"/>
                    <a:gd name="connsiteY7" fmla="*/ 165501 h 514350"/>
                    <a:gd name="connsiteX8" fmla="*/ 7144 w 828675"/>
                    <a:gd name="connsiteY8" fmla="*/ 337017 h 514350"/>
                    <a:gd name="connsiteX9" fmla="*/ 175203 w 828675"/>
                    <a:gd name="connsiteY9" fmla="*/ 508572 h 514350"/>
                    <a:gd name="connsiteX10" fmla="*/ 175431 w 828675"/>
                    <a:gd name="connsiteY10" fmla="*/ 508572 h 514350"/>
                    <a:gd name="connsiteX11" fmla="*/ 728872 w 828675"/>
                    <a:gd name="connsiteY11" fmla="*/ 499971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5" h="514350">
                      <a:moveTo>
                        <a:pt x="728872" y="499971"/>
                      </a:moveTo>
                      <a:cubicBezTo>
                        <a:pt x="790562" y="489152"/>
                        <a:pt x="831799" y="430371"/>
                        <a:pt x="820979" y="368680"/>
                      </a:cubicBezTo>
                      <a:cubicBezTo>
                        <a:pt x="811467" y="314435"/>
                        <a:pt x="764354" y="274866"/>
                        <a:pt x="709279" y="274867"/>
                      </a:cubicBezTo>
                      <a:lnTo>
                        <a:pt x="708146" y="274867"/>
                      </a:lnTo>
                      <a:cubicBezTo>
                        <a:pt x="708784" y="267656"/>
                        <a:pt x="709098" y="260370"/>
                        <a:pt x="709098" y="253007"/>
                      </a:cubicBezTo>
                      <a:cubicBezTo>
                        <a:pt x="709100" y="117222"/>
                        <a:pt x="599027" y="7146"/>
                        <a:pt x="463243" y="7144"/>
                      </a:cubicBezTo>
                      <a:cubicBezTo>
                        <a:pt x="357575" y="7142"/>
                        <a:pt x="263725" y="74659"/>
                        <a:pt x="230134" y="174845"/>
                      </a:cubicBezTo>
                      <a:cubicBezTo>
                        <a:pt x="212471" y="168693"/>
                        <a:pt x="193905" y="165536"/>
                        <a:pt x="175203" y="165501"/>
                      </a:cubicBezTo>
                      <a:cubicBezTo>
                        <a:pt x="82372" y="165501"/>
                        <a:pt x="7144" y="244215"/>
                        <a:pt x="7144" y="337017"/>
                      </a:cubicBezTo>
                      <a:cubicBezTo>
                        <a:pt x="7144" y="429819"/>
                        <a:pt x="82391" y="508572"/>
                        <a:pt x="175203" y="508572"/>
                      </a:cubicBezTo>
                      <a:lnTo>
                        <a:pt x="175431" y="508572"/>
                      </a:lnTo>
                      <a:cubicBezTo>
                        <a:pt x="175431" y="508572"/>
                        <a:pt x="728234" y="500085"/>
                        <a:pt x="728872" y="499971"/>
                      </a:cubicBezTo>
                      <a:close/>
                    </a:path>
                  </a:pathLst>
                </a:custGeom>
                <a:solidFill>
                  <a:srgbClr val="CBEBF5">
                    <a:alpha val="8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3" name="Freeform: Shape 122">
                  <a:extLst>
                    <a:ext uri="{FF2B5EF4-FFF2-40B4-BE49-F238E27FC236}">
                      <a16:creationId xmlns:a16="http://schemas.microsoft.com/office/drawing/2014/main" id="{B28A8D31-E98C-4B0C-80AD-8B93FFEBEFF7}"/>
                    </a:ext>
                  </a:extLst>
                </p:cNvPr>
                <p:cNvSpPr/>
                <p:nvPr/>
              </p:nvSpPr>
              <p:spPr>
                <a:xfrm>
                  <a:off x="1067233" y="4038908"/>
                  <a:ext cx="457200" cy="314325"/>
                </a:xfrm>
                <a:custGeom>
                  <a:avLst/>
                  <a:gdLst>
                    <a:gd name="connsiteX0" fmla="*/ 7144 w 457200"/>
                    <a:gd name="connsiteY0" fmla="*/ 7144 h 314325"/>
                    <a:gd name="connsiteX1" fmla="*/ 453447 w 457200"/>
                    <a:gd name="connsiteY1" fmla="*/ 7144 h 314325"/>
                    <a:gd name="connsiteX2" fmla="*/ 453447 w 457200"/>
                    <a:gd name="connsiteY2" fmla="*/ 311706 h 314325"/>
                    <a:gd name="connsiteX3" fmla="*/ 7144 w 457200"/>
                    <a:gd name="connsiteY3" fmla="*/ 311706 h 314325"/>
                  </a:gdLst>
                  <a:ahLst/>
                  <a:cxnLst>
                    <a:cxn ang="0">
                      <a:pos x="connsiteX0" y="connsiteY0"/>
                    </a:cxn>
                    <a:cxn ang="0">
                      <a:pos x="connsiteX1" y="connsiteY1"/>
                    </a:cxn>
                    <a:cxn ang="0">
                      <a:pos x="connsiteX2" y="connsiteY2"/>
                    </a:cxn>
                    <a:cxn ang="0">
                      <a:pos x="connsiteX3" y="connsiteY3"/>
                    </a:cxn>
                  </a:cxnLst>
                  <a:rect l="l" t="t" r="r" b="b"/>
                  <a:pathLst>
                    <a:path w="457200" h="314325">
                      <a:moveTo>
                        <a:pt x="7144" y="7144"/>
                      </a:moveTo>
                      <a:lnTo>
                        <a:pt x="453447" y="7144"/>
                      </a:lnTo>
                      <a:lnTo>
                        <a:pt x="453447" y="311706"/>
                      </a:lnTo>
                      <a:lnTo>
                        <a:pt x="7144" y="311706"/>
                      </a:lnTo>
                      <a:close/>
                    </a:path>
                  </a:pathLst>
                </a:custGeom>
                <a:solidFill>
                  <a:srgbClr val="1B348E"/>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4" name="Freeform: Shape 123">
                  <a:extLst>
                    <a:ext uri="{FF2B5EF4-FFF2-40B4-BE49-F238E27FC236}">
                      <a16:creationId xmlns:a16="http://schemas.microsoft.com/office/drawing/2014/main" id="{CC0F0B99-C56D-4C08-BFD5-D217D2ED584B}"/>
                    </a:ext>
                  </a:extLst>
                </p:cNvPr>
                <p:cNvSpPr/>
                <p:nvPr/>
              </p:nvSpPr>
              <p:spPr>
                <a:xfrm>
                  <a:off x="1104428" y="4084590"/>
                  <a:ext cx="123825" cy="190500"/>
                </a:xfrm>
                <a:custGeom>
                  <a:avLst/>
                  <a:gdLst>
                    <a:gd name="connsiteX0" fmla="*/ 7144 w 123825"/>
                    <a:gd name="connsiteY0" fmla="*/ 7144 h 190500"/>
                    <a:gd name="connsiteX1" fmla="*/ 118720 w 123825"/>
                    <a:gd name="connsiteY1" fmla="*/ 7144 h 190500"/>
                    <a:gd name="connsiteX2" fmla="*/ 118720 w 123825"/>
                    <a:gd name="connsiteY2" fmla="*/ 189881 h 190500"/>
                    <a:gd name="connsiteX3" fmla="*/ 7144 w 123825"/>
                    <a:gd name="connsiteY3" fmla="*/ 189881 h 190500"/>
                  </a:gdLst>
                  <a:ahLst/>
                  <a:cxnLst>
                    <a:cxn ang="0">
                      <a:pos x="connsiteX0" y="connsiteY0"/>
                    </a:cxn>
                    <a:cxn ang="0">
                      <a:pos x="connsiteX1" y="connsiteY1"/>
                    </a:cxn>
                    <a:cxn ang="0">
                      <a:pos x="connsiteX2" y="connsiteY2"/>
                    </a:cxn>
                    <a:cxn ang="0">
                      <a:pos x="connsiteX3" y="connsiteY3"/>
                    </a:cxn>
                  </a:cxnLst>
                  <a:rect l="l" t="t" r="r" b="b"/>
                  <a:pathLst>
                    <a:path w="123825" h="190500">
                      <a:moveTo>
                        <a:pt x="7144" y="7144"/>
                      </a:moveTo>
                      <a:lnTo>
                        <a:pt x="118720" y="7144"/>
                      </a:lnTo>
                      <a:lnTo>
                        <a:pt x="118720" y="189881"/>
                      </a:lnTo>
                      <a:lnTo>
                        <a:pt x="7144" y="189881"/>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5" name="Freeform: Shape 124">
                  <a:extLst>
                    <a:ext uri="{FF2B5EF4-FFF2-40B4-BE49-F238E27FC236}">
                      <a16:creationId xmlns:a16="http://schemas.microsoft.com/office/drawing/2014/main" id="{4F15EB48-DB87-4862-929D-636A97455584}"/>
                    </a:ext>
                  </a:extLst>
                </p:cNvPr>
                <p:cNvSpPr/>
                <p:nvPr/>
              </p:nvSpPr>
              <p:spPr>
                <a:xfrm>
                  <a:off x="1234597" y="4084590"/>
                  <a:ext cx="209550" cy="104775"/>
                </a:xfrm>
                <a:custGeom>
                  <a:avLst/>
                  <a:gdLst>
                    <a:gd name="connsiteX0" fmla="*/ 7144 w 209550"/>
                    <a:gd name="connsiteY0" fmla="*/ 7144 h 104775"/>
                    <a:gd name="connsiteX1" fmla="*/ 211703 w 209550"/>
                    <a:gd name="connsiteY1" fmla="*/ 7144 h 104775"/>
                    <a:gd name="connsiteX2" fmla="*/ 211703 w 209550"/>
                    <a:gd name="connsiteY2" fmla="*/ 98517 h 104775"/>
                    <a:gd name="connsiteX3" fmla="*/ 7144 w 209550"/>
                    <a:gd name="connsiteY3" fmla="*/ 98517 h 104775"/>
                  </a:gdLst>
                  <a:ahLst/>
                  <a:cxnLst>
                    <a:cxn ang="0">
                      <a:pos x="connsiteX0" y="connsiteY0"/>
                    </a:cxn>
                    <a:cxn ang="0">
                      <a:pos x="connsiteX1" y="connsiteY1"/>
                    </a:cxn>
                    <a:cxn ang="0">
                      <a:pos x="connsiteX2" y="connsiteY2"/>
                    </a:cxn>
                    <a:cxn ang="0">
                      <a:pos x="connsiteX3" y="connsiteY3"/>
                    </a:cxn>
                  </a:cxnLst>
                  <a:rect l="l" t="t" r="r" b="b"/>
                  <a:pathLst>
                    <a:path w="209550" h="104775">
                      <a:moveTo>
                        <a:pt x="7144" y="7144"/>
                      </a:moveTo>
                      <a:lnTo>
                        <a:pt x="211703" y="7144"/>
                      </a:lnTo>
                      <a:lnTo>
                        <a:pt x="211703" y="98517"/>
                      </a:lnTo>
                      <a:lnTo>
                        <a:pt x="7144" y="9851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6" name="Freeform: Shape 125">
                  <a:extLst>
                    <a:ext uri="{FF2B5EF4-FFF2-40B4-BE49-F238E27FC236}">
                      <a16:creationId xmlns:a16="http://schemas.microsoft.com/office/drawing/2014/main" id="{19C9D373-AAEF-4BC4-8256-A28094FD5B88}"/>
                    </a:ext>
                  </a:extLst>
                </p:cNvPr>
                <p:cNvSpPr/>
                <p:nvPr/>
              </p:nvSpPr>
              <p:spPr>
                <a:xfrm>
                  <a:off x="1234597" y="4191184"/>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7" name="Freeform: Shape 126">
                  <a:extLst>
                    <a:ext uri="{FF2B5EF4-FFF2-40B4-BE49-F238E27FC236}">
                      <a16:creationId xmlns:a16="http://schemas.microsoft.com/office/drawing/2014/main" id="{4605E245-F8E4-4D34-A259-3653753AB4BF}"/>
                    </a:ext>
                  </a:extLst>
                </p:cNvPr>
                <p:cNvSpPr/>
                <p:nvPr/>
              </p:nvSpPr>
              <p:spPr>
                <a:xfrm>
                  <a:off x="1346172" y="4191184"/>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28" name="Freeform: Shape 127">
                  <a:extLst>
                    <a:ext uri="{FF2B5EF4-FFF2-40B4-BE49-F238E27FC236}">
                      <a16:creationId xmlns:a16="http://schemas.microsoft.com/office/drawing/2014/main" id="{01C49E70-DCAA-4FA3-BFFD-FAA6EC148917}"/>
                    </a:ext>
                  </a:extLst>
                </p:cNvPr>
                <p:cNvSpPr/>
                <p:nvPr/>
              </p:nvSpPr>
              <p:spPr>
                <a:xfrm>
                  <a:off x="960658" y="4117804"/>
                  <a:ext cx="457200" cy="314325"/>
                </a:xfrm>
                <a:custGeom>
                  <a:avLst/>
                  <a:gdLst>
                    <a:gd name="connsiteX0" fmla="*/ 7144 w 457200"/>
                    <a:gd name="connsiteY0" fmla="*/ 7144 h 314325"/>
                    <a:gd name="connsiteX1" fmla="*/ 453447 w 457200"/>
                    <a:gd name="connsiteY1" fmla="*/ 7144 h 314325"/>
                    <a:gd name="connsiteX2" fmla="*/ 453447 w 457200"/>
                    <a:gd name="connsiteY2" fmla="*/ 311706 h 314325"/>
                    <a:gd name="connsiteX3" fmla="*/ 7144 w 457200"/>
                    <a:gd name="connsiteY3" fmla="*/ 311706 h 314325"/>
                  </a:gdLst>
                  <a:ahLst/>
                  <a:cxnLst>
                    <a:cxn ang="0">
                      <a:pos x="connsiteX0" y="connsiteY0"/>
                    </a:cxn>
                    <a:cxn ang="0">
                      <a:pos x="connsiteX1" y="connsiteY1"/>
                    </a:cxn>
                    <a:cxn ang="0">
                      <a:pos x="connsiteX2" y="connsiteY2"/>
                    </a:cxn>
                    <a:cxn ang="0">
                      <a:pos x="connsiteX3" y="connsiteY3"/>
                    </a:cxn>
                  </a:cxnLst>
                  <a:rect l="l" t="t" r="r" b="b"/>
                  <a:pathLst>
                    <a:path w="457200" h="314325">
                      <a:moveTo>
                        <a:pt x="7144" y="7144"/>
                      </a:moveTo>
                      <a:lnTo>
                        <a:pt x="453447" y="7144"/>
                      </a:lnTo>
                      <a:lnTo>
                        <a:pt x="453447" y="311706"/>
                      </a:lnTo>
                      <a:lnTo>
                        <a:pt x="7144" y="311706"/>
                      </a:lnTo>
                      <a:close/>
                    </a:path>
                  </a:pathLst>
                </a:custGeom>
                <a:solidFill>
                  <a:srgbClr val="495DA5"/>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33" name="Freeform: Shape 132">
                  <a:extLst>
                    <a:ext uri="{FF2B5EF4-FFF2-40B4-BE49-F238E27FC236}">
                      <a16:creationId xmlns:a16="http://schemas.microsoft.com/office/drawing/2014/main" id="{F7EA5AD0-C561-4582-8B04-CD4DACE30521}"/>
                    </a:ext>
                  </a:extLst>
                </p:cNvPr>
                <p:cNvSpPr/>
                <p:nvPr/>
              </p:nvSpPr>
              <p:spPr>
                <a:xfrm>
                  <a:off x="997853" y="4163495"/>
                  <a:ext cx="342900" cy="190500"/>
                </a:xfrm>
                <a:custGeom>
                  <a:avLst/>
                  <a:gdLst>
                    <a:gd name="connsiteX0" fmla="*/ 341871 w 342900"/>
                    <a:gd name="connsiteY0" fmla="*/ 7144 h 190500"/>
                    <a:gd name="connsiteX1" fmla="*/ 7144 w 342900"/>
                    <a:gd name="connsiteY1" fmla="*/ 7144 h 190500"/>
                    <a:gd name="connsiteX2" fmla="*/ 7144 w 342900"/>
                    <a:gd name="connsiteY2" fmla="*/ 189881 h 190500"/>
                    <a:gd name="connsiteX3" fmla="*/ 144580 w 342900"/>
                    <a:gd name="connsiteY3" fmla="*/ 189881 h 190500"/>
                    <a:gd name="connsiteX4" fmla="*/ 144580 w 342900"/>
                    <a:gd name="connsiteY4" fmla="*/ 98508 h 190500"/>
                    <a:gd name="connsiteX5" fmla="*/ 341871 w 342900"/>
                    <a:gd name="connsiteY5" fmla="*/ 98508 h 190500"/>
                    <a:gd name="connsiteX6" fmla="*/ 341871 w 342900"/>
                    <a:gd name="connsiteY6" fmla="*/ 71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190500">
                      <a:moveTo>
                        <a:pt x="341871" y="7144"/>
                      </a:moveTo>
                      <a:lnTo>
                        <a:pt x="7144" y="7144"/>
                      </a:lnTo>
                      <a:lnTo>
                        <a:pt x="7144" y="189881"/>
                      </a:lnTo>
                      <a:lnTo>
                        <a:pt x="144580" y="189881"/>
                      </a:lnTo>
                      <a:lnTo>
                        <a:pt x="144580" y="98508"/>
                      </a:lnTo>
                      <a:lnTo>
                        <a:pt x="341871" y="98508"/>
                      </a:lnTo>
                      <a:lnTo>
                        <a:pt x="341871" y="7144"/>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1" name="Freeform: Shape 140">
                  <a:extLst>
                    <a:ext uri="{FF2B5EF4-FFF2-40B4-BE49-F238E27FC236}">
                      <a16:creationId xmlns:a16="http://schemas.microsoft.com/office/drawing/2014/main" id="{F93CC698-4773-4EF8-9623-5E5575CDB554}"/>
                    </a:ext>
                  </a:extLst>
                </p:cNvPr>
                <p:cNvSpPr/>
                <p:nvPr/>
              </p:nvSpPr>
              <p:spPr>
                <a:xfrm>
                  <a:off x="1128021" y="4270089"/>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2" name="Freeform: Shape 141">
                  <a:extLst>
                    <a:ext uri="{FF2B5EF4-FFF2-40B4-BE49-F238E27FC236}">
                      <a16:creationId xmlns:a16="http://schemas.microsoft.com/office/drawing/2014/main" id="{833D282D-1BE4-4E1F-945A-878EEECBE35E}"/>
                    </a:ext>
                  </a:extLst>
                </p:cNvPr>
                <p:cNvSpPr/>
                <p:nvPr/>
              </p:nvSpPr>
              <p:spPr>
                <a:xfrm>
                  <a:off x="1239597" y="4270089"/>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3" name="Freeform: Shape 142">
                  <a:extLst>
                    <a:ext uri="{FF2B5EF4-FFF2-40B4-BE49-F238E27FC236}">
                      <a16:creationId xmlns:a16="http://schemas.microsoft.com/office/drawing/2014/main" id="{B80BF7C4-8A09-4888-AE85-7364BBAFD81F}"/>
                    </a:ext>
                  </a:extLst>
                </p:cNvPr>
                <p:cNvSpPr/>
                <p:nvPr/>
              </p:nvSpPr>
              <p:spPr>
                <a:xfrm>
                  <a:off x="836613" y="4196709"/>
                  <a:ext cx="457200" cy="314325"/>
                </a:xfrm>
                <a:custGeom>
                  <a:avLst/>
                  <a:gdLst>
                    <a:gd name="connsiteX0" fmla="*/ 7144 w 457200"/>
                    <a:gd name="connsiteY0" fmla="*/ 7144 h 314325"/>
                    <a:gd name="connsiteX1" fmla="*/ 453447 w 457200"/>
                    <a:gd name="connsiteY1" fmla="*/ 7144 h 314325"/>
                    <a:gd name="connsiteX2" fmla="*/ 453447 w 457200"/>
                    <a:gd name="connsiteY2" fmla="*/ 311706 h 314325"/>
                    <a:gd name="connsiteX3" fmla="*/ 7144 w 457200"/>
                    <a:gd name="connsiteY3" fmla="*/ 311706 h 314325"/>
                  </a:gdLst>
                  <a:ahLst/>
                  <a:cxnLst>
                    <a:cxn ang="0">
                      <a:pos x="connsiteX0" y="connsiteY0"/>
                    </a:cxn>
                    <a:cxn ang="0">
                      <a:pos x="connsiteX1" y="connsiteY1"/>
                    </a:cxn>
                    <a:cxn ang="0">
                      <a:pos x="connsiteX2" y="connsiteY2"/>
                    </a:cxn>
                    <a:cxn ang="0">
                      <a:pos x="connsiteX3" y="connsiteY3"/>
                    </a:cxn>
                  </a:cxnLst>
                  <a:rect l="l" t="t" r="r" b="b"/>
                  <a:pathLst>
                    <a:path w="457200" h="314325">
                      <a:moveTo>
                        <a:pt x="7144" y="7144"/>
                      </a:moveTo>
                      <a:lnTo>
                        <a:pt x="453447" y="7144"/>
                      </a:lnTo>
                      <a:lnTo>
                        <a:pt x="453447" y="311706"/>
                      </a:lnTo>
                      <a:lnTo>
                        <a:pt x="7144" y="311706"/>
                      </a:lnTo>
                      <a:close/>
                    </a:path>
                  </a:pathLst>
                </a:custGeom>
                <a:solidFill>
                  <a:srgbClr val="7685BB"/>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4" name="Freeform: Shape 143">
                  <a:extLst>
                    <a:ext uri="{FF2B5EF4-FFF2-40B4-BE49-F238E27FC236}">
                      <a16:creationId xmlns:a16="http://schemas.microsoft.com/office/drawing/2014/main" id="{FA462D71-2A3E-44EF-BCC8-21AB15C064ED}"/>
                    </a:ext>
                  </a:extLst>
                </p:cNvPr>
                <p:cNvSpPr/>
                <p:nvPr/>
              </p:nvSpPr>
              <p:spPr>
                <a:xfrm>
                  <a:off x="873809" y="4242391"/>
                  <a:ext cx="123825" cy="190500"/>
                </a:xfrm>
                <a:custGeom>
                  <a:avLst/>
                  <a:gdLst>
                    <a:gd name="connsiteX0" fmla="*/ 7144 w 123825"/>
                    <a:gd name="connsiteY0" fmla="*/ 7144 h 190500"/>
                    <a:gd name="connsiteX1" fmla="*/ 118720 w 123825"/>
                    <a:gd name="connsiteY1" fmla="*/ 7144 h 190500"/>
                    <a:gd name="connsiteX2" fmla="*/ 118720 w 123825"/>
                    <a:gd name="connsiteY2" fmla="*/ 189881 h 190500"/>
                    <a:gd name="connsiteX3" fmla="*/ 7144 w 123825"/>
                    <a:gd name="connsiteY3" fmla="*/ 189881 h 190500"/>
                  </a:gdLst>
                  <a:ahLst/>
                  <a:cxnLst>
                    <a:cxn ang="0">
                      <a:pos x="connsiteX0" y="connsiteY0"/>
                    </a:cxn>
                    <a:cxn ang="0">
                      <a:pos x="connsiteX1" y="connsiteY1"/>
                    </a:cxn>
                    <a:cxn ang="0">
                      <a:pos x="connsiteX2" y="connsiteY2"/>
                    </a:cxn>
                    <a:cxn ang="0">
                      <a:pos x="connsiteX3" y="connsiteY3"/>
                    </a:cxn>
                  </a:cxnLst>
                  <a:rect l="l" t="t" r="r" b="b"/>
                  <a:pathLst>
                    <a:path w="123825" h="190500">
                      <a:moveTo>
                        <a:pt x="7144" y="7144"/>
                      </a:moveTo>
                      <a:lnTo>
                        <a:pt x="118720" y="7144"/>
                      </a:lnTo>
                      <a:lnTo>
                        <a:pt x="118720" y="189881"/>
                      </a:lnTo>
                      <a:lnTo>
                        <a:pt x="7144" y="189881"/>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5" name="Freeform: Shape 144">
                  <a:extLst>
                    <a:ext uri="{FF2B5EF4-FFF2-40B4-BE49-F238E27FC236}">
                      <a16:creationId xmlns:a16="http://schemas.microsoft.com/office/drawing/2014/main" id="{79728B54-768E-4026-97F0-F0562D04843C}"/>
                    </a:ext>
                  </a:extLst>
                </p:cNvPr>
                <p:cNvSpPr/>
                <p:nvPr/>
              </p:nvSpPr>
              <p:spPr>
                <a:xfrm>
                  <a:off x="1003977" y="4348994"/>
                  <a:ext cx="104775" cy="85725"/>
                </a:xfrm>
                <a:custGeom>
                  <a:avLst/>
                  <a:gdLst>
                    <a:gd name="connsiteX0" fmla="*/ 7144 w 104775"/>
                    <a:gd name="connsiteY0" fmla="*/ 7144 h 85725"/>
                    <a:gd name="connsiteX1" fmla="*/ 100127 w 104775"/>
                    <a:gd name="connsiteY1" fmla="*/ 7144 h 85725"/>
                    <a:gd name="connsiteX2" fmla="*/ 100127 w 104775"/>
                    <a:gd name="connsiteY2" fmla="*/ 83287 h 85725"/>
                    <a:gd name="connsiteX3" fmla="*/ 7144 w 104775"/>
                    <a:gd name="connsiteY3" fmla="*/ 83287 h 85725"/>
                  </a:gdLst>
                  <a:ahLst/>
                  <a:cxnLst>
                    <a:cxn ang="0">
                      <a:pos x="connsiteX0" y="connsiteY0"/>
                    </a:cxn>
                    <a:cxn ang="0">
                      <a:pos x="connsiteX1" y="connsiteY1"/>
                    </a:cxn>
                    <a:cxn ang="0">
                      <a:pos x="connsiteX2" y="connsiteY2"/>
                    </a:cxn>
                    <a:cxn ang="0">
                      <a:pos x="connsiteX3" y="connsiteY3"/>
                    </a:cxn>
                  </a:cxnLst>
                  <a:rect l="l" t="t" r="r" b="b"/>
                  <a:pathLst>
                    <a:path w="104775" h="85725">
                      <a:moveTo>
                        <a:pt x="7144" y="7144"/>
                      </a:moveTo>
                      <a:lnTo>
                        <a:pt x="100127" y="7144"/>
                      </a:lnTo>
                      <a:lnTo>
                        <a:pt x="100127" y="83287"/>
                      </a:lnTo>
                      <a:lnTo>
                        <a:pt x="7144" y="83287"/>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6" name="Freeform: Shape 145">
                  <a:extLst>
                    <a:ext uri="{FF2B5EF4-FFF2-40B4-BE49-F238E27FC236}">
                      <a16:creationId xmlns:a16="http://schemas.microsoft.com/office/drawing/2014/main" id="{47D5962D-DEF9-4D93-BCB9-0B9FD6DC003F}"/>
                    </a:ext>
                  </a:extLst>
                </p:cNvPr>
                <p:cNvSpPr/>
                <p:nvPr/>
              </p:nvSpPr>
              <p:spPr>
                <a:xfrm>
                  <a:off x="1003977" y="4242391"/>
                  <a:ext cx="209550" cy="190500"/>
                </a:xfrm>
                <a:custGeom>
                  <a:avLst/>
                  <a:gdLst>
                    <a:gd name="connsiteX0" fmla="*/ 7144 w 209550"/>
                    <a:gd name="connsiteY0" fmla="*/ 7144 h 190500"/>
                    <a:gd name="connsiteX1" fmla="*/ 7144 w 209550"/>
                    <a:gd name="connsiteY1" fmla="*/ 98517 h 190500"/>
                    <a:gd name="connsiteX2" fmla="*/ 118720 w 209550"/>
                    <a:gd name="connsiteY2" fmla="*/ 98517 h 190500"/>
                    <a:gd name="connsiteX3" fmla="*/ 118720 w 209550"/>
                    <a:gd name="connsiteY3" fmla="*/ 189881 h 190500"/>
                    <a:gd name="connsiteX4" fmla="*/ 211703 w 209550"/>
                    <a:gd name="connsiteY4" fmla="*/ 189881 h 190500"/>
                    <a:gd name="connsiteX5" fmla="*/ 211703 w 209550"/>
                    <a:gd name="connsiteY5" fmla="*/ 7144 h 190500"/>
                    <a:gd name="connsiteX6" fmla="*/ 7144 w 209550"/>
                    <a:gd name="connsiteY6" fmla="*/ 71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190500">
                      <a:moveTo>
                        <a:pt x="7144" y="7144"/>
                      </a:moveTo>
                      <a:lnTo>
                        <a:pt x="7144" y="98517"/>
                      </a:lnTo>
                      <a:lnTo>
                        <a:pt x="118720" y="98517"/>
                      </a:lnTo>
                      <a:lnTo>
                        <a:pt x="118720" y="189881"/>
                      </a:lnTo>
                      <a:lnTo>
                        <a:pt x="211703" y="189881"/>
                      </a:lnTo>
                      <a:lnTo>
                        <a:pt x="211703" y="7144"/>
                      </a:lnTo>
                      <a:lnTo>
                        <a:pt x="7144" y="7144"/>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7" name="Freeform: Shape 146">
                  <a:extLst>
                    <a:ext uri="{FF2B5EF4-FFF2-40B4-BE49-F238E27FC236}">
                      <a16:creationId xmlns:a16="http://schemas.microsoft.com/office/drawing/2014/main" id="{6CFC2A13-8B3C-4E1F-B068-70CDF12F0BAE}"/>
                    </a:ext>
                  </a:extLst>
                </p:cNvPr>
                <p:cNvSpPr/>
                <p:nvPr/>
              </p:nvSpPr>
              <p:spPr>
                <a:xfrm>
                  <a:off x="1231072" y="4220778"/>
                  <a:ext cx="238125" cy="238125"/>
                </a:xfrm>
                <a:custGeom>
                  <a:avLst/>
                  <a:gdLst>
                    <a:gd name="connsiteX0" fmla="*/ 233724 w 238125"/>
                    <a:gd name="connsiteY0" fmla="*/ 120129 h 238125"/>
                    <a:gd name="connsiteX1" fmla="*/ 120434 w 238125"/>
                    <a:gd name="connsiteY1" fmla="*/ 233115 h 238125"/>
                    <a:gd name="connsiteX2" fmla="*/ 7144 w 238125"/>
                    <a:gd name="connsiteY2" fmla="*/ 120129 h 238125"/>
                    <a:gd name="connsiteX3" fmla="*/ 120434 w 238125"/>
                    <a:gd name="connsiteY3" fmla="*/ 7144 h 238125"/>
                    <a:gd name="connsiteX4" fmla="*/ 233724 w 238125"/>
                    <a:gd name="connsiteY4" fmla="*/ 120129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238125">
                      <a:moveTo>
                        <a:pt x="233724" y="120129"/>
                      </a:moveTo>
                      <a:cubicBezTo>
                        <a:pt x="233724" y="182530"/>
                        <a:pt x="183003" y="233115"/>
                        <a:pt x="120434" y="233115"/>
                      </a:cubicBezTo>
                      <a:cubicBezTo>
                        <a:pt x="57866" y="233115"/>
                        <a:pt x="7144" y="182530"/>
                        <a:pt x="7144" y="120129"/>
                      </a:cubicBezTo>
                      <a:cubicBezTo>
                        <a:pt x="7144" y="57729"/>
                        <a:pt x="57866" y="7144"/>
                        <a:pt x="120434" y="7144"/>
                      </a:cubicBezTo>
                      <a:cubicBezTo>
                        <a:pt x="183003" y="7144"/>
                        <a:pt x="233724" y="57729"/>
                        <a:pt x="233724" y="120129"/>
                      </a:cubicBezTo>
                      <a:close/>
                    </a:path>
                  </a:pathLst>
                </a:custGeom>
                <a:solidFill>
                  <a:srgbClr val="D5D841"/>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8" name="Freeform: Shape 147">
                  <a:extLst>
                    <a:ext uri="{FF2B5EF4-FFF2-40B4-BE49-F238E27FC236}">
                      <a16:creationId xmlns:a16="http://schemas.microsoft.com/office/drawing/2014/main" id="{EEA8514B-AB6D-4607-ABEE-EDC3E6C4C08C}"/>
                    </a:ext>
                  </a:extLst>
                </p:cNvPr>
                <p:cNvSpPr/>
                <p:nvPr/>
              </p:nvSpPr>
              <p:spPr>
                <a:xfrm>
                  <a:off x="1272327" y="4271832"/>
                  <a:ext cx="57150" cy="123825"/>
                </a:xfrm>
                <a:custGeom>
                  <a:avLst/>
                  <a:gdLst>
                    <a:gd name="connsiteX0" fmla="*/ 30526 w 57150"/>
                    <a:gd name="connsiteY0" fmla="*/ 123977 h 123825"/>
                    <a:gd name="connsiteX1" fmla="*/ 26599 w 57150"/>
                    <a:gd name="connsiteY1" fmla="*/ 20812 h 123825"/>
                    <a:gd name="connsiteX2" fmla="*/ 43765 w 57150"/>
                    <a:gd name="connsiteY2" fmla="*/ 7144 h 123825"/>
                    <a:gd name="connsiteX3" fmla="*/ 52947 w 57150"/>
                    <a:gd name="connsiteY3" fmla="*/ 22955 h 123825"/>
                    <a:gd name="connsiteX4" fmla="*/ 25468 w 57150"/>
                    <a:gd name="connsiteY4" fmla="*/ 70447 h 123825"/>
                    <a:gd name="connsiteX5" fmla="*/ 43013 w 57150"/>
                    <a:gd name="connsiteY5" fmla="*/ 11059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23825">
                      <a:moveTo>
                        <a:pt x="30526" y="123977"/>
                      </a:moveTo>
                      <a:cubicBezTo>
                        <a:pt x="954" y="96574"/>
                        <a:pt x="-804" y="50387"/>
                        <a:pt x="26599" y="20812"/>
                      </a:cubicBezTo>
                      <a:cubicBezTo>
                        <a:pt x="31600" y="15421"/>
                        <a:pt x="37387" y="10811"/>
                        <a:pt x="43765" y="7144"/>
                      </a:cubicBezTo>
                      <a:lnTo>
                        <a:pt x="52947" y="22955"/>
                      </a:lnTo>
                      <a:cubicBezTo>
                        <a:pt x="35983" y="32766"/>
                        <a:pt x="25516" y="50854"/>
                        <a:pt x="25468" y="70447"/>
                      </a:cubicBezTo>
                      <a:cubicBezTo>
                        <a:pt x="25406" y="85706"/>
                        <a:pt x="31775" y="100279"/>
                        <a:pt x="43013" y="110595"/>
                      </a:cubicBez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49" name="Freeform: Shape 148">
                  <a:extLst>
                    <a:ext uri="{FF2B5EF4-FFF2-40B4-BE49-F238E27FC236}">
                      <a16:creationId xmlns:a16="http://schemas.microsoft.com/office/drawing/2014/main" id="{8B4E97EF-006D-492F-A42F-7948D0A00CD6}"/>
                    </a:ext>
                  </a:extLst>
                </p:cNvPr>
                <p:cNvSpPr/>
                <p:nvPr/>
              </p:nvSpPr>
              <p:spPr>
                <a:xfrm>
                  <a:off x="1277688" y="4263184"/>
                  <a:ext cx="76200" cy="66675"/>
                </a:xfrm>
                <a:custGeom>
                  <a:avLst/>
                  <a:gdLst>
                    <a:gd name="connsiteX0" fmla="*/ 77219 w 76200"/>
                    <a:gd name="connsiteY0" fmla="*/ 7144 h 66675"/>
                    <a:gd name="connsiteX1" fmla="*/ 60731 w 76200"/>
                    <a:gd name="connsiteY1" fmla="*/ 38005 h 66675"/>
                    <a:gd name="connsiteX2" fmla="*/ 44234 w 76200"/>
                    <a:gd name="connsiteY2" fmla="*/ 68866 h 66675"/>
                    <a:gd name="connsiteX3" fmla="*/ 25689 w 76200"/>
                    <a:gd name="connsiteY3" fmla="*/ 39195 h 66675"/>
                    <a:gd name="connsiteX4" fmla="*/ 7144 w 76200"/>
                    <a:gd name="connsiteY4" fmla="*/ 9516 h 66675"/>
                    <a:gd name="connsiteX5" fmla="*/ 42177 w 76200"/>
                    <a:gd name="connsiteY5" fmla="*/ 8334 h 66675"/>
                    <a:gd name="connsiteX6" fmla="*/ 77219 w 76200"/>
                    <a:gd name="connsiteY6"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66675">
                      <a:moveTo>
                        <a:pt x="77219" y="7144"/>
                      </a:moveTo>
                      <a:lnTo>
                        <a:pt x="60731" y="38005"/>
                      </a:lnTo>
                      <a:lnTo>
                        <a:pt x="44234" y="68866"/>
                      </a:lnTo>
                      <a:lnTo>
                        <a:pt x="25689" y="39195"/>
                      </a:lnTo>
                      <a:lnTo>
                        <a:pt x="7144" y="9516"/>
                      </a:lnTo>
                      <a:lnTo>
                        <a:pt x="42177" y="8334"/>
                      </a:lnTo>
                      <a:lnTo>
                        <a:pt x="77219" y="7144"/>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50" name="Freeform: Shape 149">
                  <a:extLst>
                    <a:ext uri="{FF2B5EF4-FFF2-40B4-BE49-F238E27FC236}">
                      <a16:creationId xmlns:a16="http://schemas.microsoft.com/office/drawing/2014/main" id="{A1F1A636-D376-43F2-B936-49E0291A31F1}"/>
                    </a:ext>
                  </a:extLst>
                </p:cNvPr>
                <p:cNvSpPr/>
                <p:nvPr/>
              </p:nvSpPr>
              <p:spPr>
                <a:xfrm>
                  <a:off x="1370595" y="4278824"/>
                  <a:ext cx="57150" cy="123825"/>
                </a:xfrm>
                <a:custGeom>
                  <a:avLst/>
                  <a:gdLst>
                    <a:gd name="connsiteX0" fmla="*/ 16326 w 57150"/>
                    <a:gd name="connsiteY0" fmla="*/ 124016 h 123825"/>
                    <a:gd name="connsiteX1" fmla="*/ 7144 w 57150"/>
                    <a:gd name="connsiteY1" fmla="*/ 108204 h 123825"/>
                    <a:gd name="connsiteX2" fmla="*/ 27337 w 57150"/>
                    <a:gd name="connsiteY2" fmla="*/ 33452 h 123825"/>
                    <a:gd name="connsiteX3" fmla="*/ 17078 w 57150"/>
                    <a:gd name="connsiteY3" fmla="*/ 20574 h 123825"/>
                    <a:gd name="connsiteX4" fmla="*/ 29527 w 57150"/>
                    <a:gd name="connsiteY4" fmla="*/ 7144 h 123825"/>
                    <a:gd name="connsiteX5" fmla="*/ 33483 w 57150"/>
                    <a:gd name="connsiteY5" fmla="*/ 110290 h 123825"/>
                    <a:gd name="connsiteX6" fmla="*/ 16288 w 57150"/>
                    <a:gd name="connsiteY6" fmla="*/ 12398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23825">
                      <a:moveTo>
                        <a:pt x="16326" y="124016"/>
                      </a:moveTo>
                      <a:lnTo>
                        <a:pt x="7144" y="108204"/>
                      </a:lnTo>
                      <a:cubicBezTo>
                        <a:pt x="33361" y="93135"/>
                        <a:pt x="42401" y="59674"/>
                        <a:pt x="27337" y="33452"/>
                      </a:cubicBezTo>
                      <a:cubicBezTo>
                        <a:pt x="24586" y="28670"/>
                        <a:pt x="21127" y="24327"/>
                        <a:pt x="17078" y="20574"/>
                      </a:cubicBezTo>
                      <a:lnTo>
                        <a:pt x="29527" y="7144"/>
                      </a:lnTo>
                      <a:cubicBezTo>
                        <a:pt x="59104" y="34538"/>
                        <a:pt x="60874" y="80715"/>
                        <a:pt x="33483" y="110290"/>
                      </a:cubicBezTo>
                      <a:cubicBezTo>
                        <a:pt x="28476" y="115700"/>
                        <a:pt x="22678" y="120320"/>
                        <a:pt x="16288" y="123987"/>
                      </a:cubicBez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151" name="Freeform: Shape 150">
                  <a:extLst>
                    <a:ext uri="{FF2B5EF4-FFF2-40B4-BE49-F238E27FC236}">
                      <a16:creationId xmlns:a16="http://schemas.microsoft.com/office/drawing/2014/main" id="{D1166570-B827-46CC-BA08-D6A9824A4356}"/>
                    </a:ext>
                  </a:extLst>
                </p:cNvPr>
                <p:cNvSpPr/>
                <p:nvPr/>
              </p:nvSpPr>
              <p:spPr>
                <a:xfrm>
                  <a:off x="1340972" y="4342622"/>
                  <a:ext cx="76200" cy="66675"/>
                </a:xfrm>
                <a:custGeom>
                  <a:avLst/>
                  <a:gdLst>
                    <a:gd name="connsiteX0" fmla="*/ 7144 w 76200"/>
                    <a:gd name="connsiteY0" fmla="*/ 68856 h 66675"/>
                    <a:gd name="connsiteX1" fmla="*/ 23632 w 76200"/>
                    <a:gd name="connsiteY1" fmla="*/ 38005 h 66675"/>
                    <a:gd name="connsiteX2" fmla="*/ 40119 w 76200"/>
                    <a:gd name="connsiteY2" fmla="*/ 7144 h 66675"/>
                    <a:gd name="connsiteX3" fmla="*/ 58674 w 76200"/>
                    <a:gd name="connsiteY3" fmla="*/ 36814 h 66675"/>
                    <a:gd name="connsiteX4" fmla="*/ 77219 w 76200"/>
                    <a:gd name="connsiteY4" fmla="*/ 66484 h 66675"/>
                    <a:gd name="connsiteX5" fmla="*/ 42177 w 76200"/>
                    <a:gd name="connsiteY5" fmla="*/ 67675 h 66675"/>
                    <a:gd name="connsiteX6" fmla="*/ 7144 w 76200"/>
                    <a:gd name="connsiteY6" fmla="*/ 68856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66675">
                      <a:moveTo>
                        <a:pt x="7144" y="68856"/>
                      </a:moveTo>
                      <a:lnTo>
                        <a:pt x="23632" y="38005"/>
                      </a:lnTo>
                      <a:lnTo>
                        <a:pt x="40119" y="7144"/>
                      </a:lnTo>
                      <a:lnTo>
                        <a:pt x="58674" y="36814"/>
                      </a:lnTo>
                      <a:lnTo>
                        <a:pt x="77219" y="66484"/>
                      </a:lnTo>
                      <a:lnTo>
                        <a:pt x="42177" y="67675"/>
                      </a:lnTo>
                      <a:lnTo>
                        <a:pt x="7144" y="68856"/>
                      </a:lnTo>
                      <a:close/>
                    </a:path>
                  </a:pathLst>
                </a:custGeom>
                <a:solidFill>
                  <a:srgbClr val="FFFFFF"/>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grpSp>
      </p:grpSp>
      <p:grpSp>
        <p:nvGrpSpPr>
          <p:cNvPr id="217" name="Group 216">
            <a:extLst>
              <a:ext uri="{FF2B5EF4-FFF2-40B4-BE49-F238E27FC236}">
                <a16:creationId xmlns:a16="http://schemas.microsoft.com/office/drawing/2014/main" id="{1AFBAF36-7E6B-46ED-B8F7-D94FD1938135}"/>
              </a:ext>
            </a:extLst>
          </p:cNvPr>
          <p:cNvGrpSpPr/>
          <p:nvPr/>
        </p:nvGrpSpPr>
        <p:grpSpPr>
          <a:xfrm>
            <a:off x="10061301" y="2210295"/>
            <a:ext cx="2132877" cy="3341383"/>
            <a:chOff x="10061863" y="2210121"/>
            <a:chExt cx="2133180" cy="3341857"/>
          </a:xfrm>
        </p:grpSpPr>
        <p:sp>
          <p:nvSpPr>
            <p:cNvPr id="22" name="Freeform: Shape 21">
              <a:extLst>
                <a:ext uri="{FF2B5EF4-FFF2-40B4-BE49-F238E27FC236}">
                  <a16:creationId xmlns:a16="http://schemas.microsoft.com/office/drawing/2014/main" id="{4DD08719-89F4-4D24-9D8E-21947D517BE3}"/>
                </a:ext>
              </a:extLst>
            </p:cNvPr>
            <p:cNvSpPr/>
            <p:nvPr/>
          </p:nvSpPr>
          <p:spPr>
            <a:xfrm>
              <a:off x="11385337" y="3549079"/>
              <a:ext cx="295275" cy="95250"/>
            </a:xfrm>
            <a:custGeom>
              <a:avLst/>
              <a:gdLst>
                <a:gd name="connsiteX0" fmla="*/ 7144 w 295275"/>
                <a:gd name="connsiteY0" fmla="*/ 91916 h 95250"/>
                <a:gd name="connsiteX1" fmla="*/ 292894 w 295275"/>
                <a:gd name="connsiteY1" fmla="*/ 91916 h 95250"/>
                <a:gd name="connsiteX2" fmla="*/ 205264 w 295275"/>
                <a:gd name="connsiteY2" fmla="*/ 7144 h 95250"/>
                <a:gd name="connsiteX3" fmla="*/ 80486 w 295275"/>
                <a:gd name="connsiteY3" fmla="*/ 7144 h 95250"/>
              </a:gdLst>
              <a:ahLst/>
              <a:cxnLst>
                <a:cxn ang="0">
                  <a:pos x="connsiteX0" y="connsiteY0"/>
                </a:cxn>
                <a:cxn ang="0">
                  <a:pos x="connsiteX1" y="connsiteY1"/>
                </a:cxn>
                <a:cxn ang="0">
                  <a:pos x="connsiteX2" y="connsiteY2"/>
                </a:cxn>
                <a:cxn ang="0">
                  <a:pos x="connsiteX3" y="connsiteY3"/>
                </a:cxn>
              </a:cxnLst>
              <a:rect l="l" t="t" r="r" b="b"/>
              <a:pathLst>
                <a:path w="295275" h="95250">
                  <a:moveTo>
                    <a:pt x="7144" y="91916"/>
                  </a:moveTo>
                  <a:lnTo>
                    <a:pt x="292894" y="91916"/>
                  </a:lnTo>
                  <a:lnTo>
                    <a:pt x="205264" y="7144"/>
                  </a:lnTo>
                  <a:lnTo>
                    <a:pt x="80486" y="7144"/>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 name="Freeform: Shape 22">
              <a:extLst>
                <a:ext uri="{FF2B5EF4-FFF2-40B4-BE49-F238E27FC236}">
                  <a16:creationId xmlns:a16="http://schemas.microsoft.com/office/drawing/2014/main" id="{778A2542-E575-4AB1-B3AC-80344667E46E}"/>
                </a:ext>
              </a:extLst>
            </p:cNvPr>
            <p:cNvSpPr/>
            <p:nvPr/>
          </p:nvSpPr>
          <p:spPr>
            <a:xfrm>
              <a:off x="11363429" y="3419539"/>
              <a:ext cx="219075" cy="228600"/>
            </a:xfrm>
            <a:custGeom>
              <a:avLst/>
              <a:gdLst>
                <a:gd name="connsiteX0" fmla="*/ 29051 w 219075"/>
                <a:gd name="connsiteY0" fmla="*/ 221456 h 228600"/>
                <a:gd name="connsiteX1" fmla="*/ 7144 w 219075"/>
                <a:gd name="connsiteY1" fmla="*/ 136684 h 228600"/>
                <a:gd name="connsiteX2" fmla="*/ 128111 w 219075"/>
                <a:gd name="connsiteY2" fmla="*/ 7144 h 228600"/>
                <a:gd name="connsiteX3" fmla="*/ 212884 w 219075"/>
                <a:gd name="connsiteY3" fmla="*/ 7144 h 228600"/>
              </a:gdLst>
              <a:ahLst/>
              <a:cxnLst>
                <a:cxn ang="0">
                  <a:pos x="connsiteX0" y="connsiteY0"/>
                </a:cxn>
                <a:cxn ang="0">
                  <a:pos x="connsiteX1" y="connsiteY1"/>
                </a:cxn>
                <a:cxn ang="0">
                  <a:pos x="connsiteX2" y="connsiteY2"/>
                </a:cxn>
                <a:cxn ang="0">
                  <a:pos x="connsiteX3" y="connsiteY3"/>
                </a:cxn>
              </a:cxnLst>
              <a:rect l="l" t="t" r="r" b="b"/>
              <a:pathLst>
                <a:path w="219075" h="228600">
                  <a:moveTo>
                    <a:pt x="29051" y="221456"/>
                  </a:moveTo>
                  <a:lnTo>
                    <a:pt x="7144" y="136684"/>
                  </a:lnTo>
                  <a:lnTo>
                    <a:pt x="128111" y="7144"/>
                  </a:lnTo>
                  <a:lnTo>
                    <a:pt x="212884" y="7144"/>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 name="Freeform: Shape 23">
              <a:extLst>
                <a:ext uri="{FF2B5EF4-FFF2-40B4-BE49-F238E27FC236}">
                  <a16:creationId xmlns:a16="http://schemas.microsoft.com/office/drawing/2014/main" id="{65C929AE-2C19-4846-A141-4D57764E4FA4}"/>
                </a:ext>
              </a:extLst>
            </p:cNvPr>
            <p:cNvSpPr/>
            <p:nvPr/>
          </p:nvSpPr>
          <p:spPr>
            <a:xfrm>
              <a:off x="11483444" y="3287141"/>
              <a:ext cx="95250" cy="142875"/>
            </a:xfrm>
            <a:custGeom>
              <a:avLst/>
              <a:gdLst>
                <a:gd name="connsiteX0" fmla="*/ 7144 w 95250"/>
                <a:gd name="connsiteY0" fmla="*/ 7144 h 142875"/>
                <a:gd name="connsiteX1" fmla="*/ 92869 w 95250"/>
                <a:gd name="connsiteY1" fmla="*/ 7144 h 142875"/>
                <a:gd name="connsiteX2" fmla="*/ 92869 w 95250"/>
                <a:gd name="connsiteY2" fmla="*/ 139541 h 142875"/>
                <a:gd name="connsiteX3" fmla="*/ 8096 w 95250"/>
                <a:gd name="connsiteY3" fmla="*/ 139541 h 142875"/>
              </a:gdLst>
              <a:ahLst/>
              <a:cxnLst>
                <a:cxn ang="0">
                  <a:pos x="connsiteX0" y="connsiteY0"/>
                </a:cxn>
                <a:cxn ang="0">
                  <a:pos x="connsiteX1" y="connsiteY1"/>
                </a:cxn>
                <a:cxn ang="0">
                  <a:pos x="connsiteX2" y="connsiteY2"/>
                </a:cxn>
                <a:cxn ang="0">
                  <a:pos x="connsiteX3" y="connsiteY3"/>
                </a:cxn>
              </a:cxnLst>
              <a:rect l="l" t="t" r="r" b="b"/>
              <a:pathLst>
                <a:path w="95250" h="142875">
                  <a:moveTo>
                    <a:pt x="7144" y="7144"/>
                  </a:moveTo>
                  <a:lnTo>
                    <a:pt x="92869" y="7144"/>
                  </a:lnTo>
                  <a:lnTo>
                    <a:pt x="92869" y="139541"/>
                  </a:lnTo>
                  <a:lnTo>
                    <a:pt x="8096" y="139541"/>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5" name="Freeform: Shape 24">
              <a:extLst>
                <a:ext uri="{FF2B5EF4-FFF2-40B4-BE49-F238E27FC236}">
                  <a16:creationId xmlns:a16="http://schemas.microsoft.com/office/drawing/2014/main" id="{3212D0D7-A74B-490F-B690-1C10AA6A433D}"/>
                </a:ext>
              </a:extLst>
            </p:cNvPr>
            <p:cNvSpPr/>
            <p:nvPr/>
          </p:nvSpPr>
          <p:spPr>
            <a:xfrm>
              <a:off x="11537737" y="3441446"/>
              <a:ext cx="161925" cy="200025"/>
            </a:xfrm>
            <a:custGeom>
              <a:avLst/>
              <a:gdLst>
                <a:gd name="connsiteX0" fmla="*/ 7144 w 161925"/>
                <a:gd name="connsiteY0" fmla="*/ 70009 h 200025"/>
                <a:gd name="connsiteX1" fmla="*/ 61436 w 161925"/>
                <a:gd name="connsiteY1" fmla="*/ 7144 h 200025"/>
                <a:gd name="connsiteX2" fmla="*/ 159544 w 161925"/>
                <a:gd name="connsiteY2" fmla="*/ 116681 h 200025"/>
                <a:gd name="connsiteX3" fmla="*/ 140494 w 161925"/>
                <a:gd name="connsiteY3" fmla="*/ 199549 h 200025"/>
              </a:gdLst>
              <a:ahLst/>
              <a:cxnLst>
                <a:cxn ang="0">
                  <a:pos x="connsiteX0" y="connsiteY0"/>
                </a:cxn>
                <a:cxn ang="0">
                  <a:pos x="connsiteX1" y="connsiteY1"/>
                </a:cxn>
                <a:cxn ang="0">
                  <a:pos x="connsiteX2" y="connsiteY2"/>
                </a:cxn>
                <a:cxn ang="0">
                  <a:pos x="connsiteX3" y="connsiteY3"/>
                </a:cxn>
              </a:cxnLst>
              <a:rect l="l" t="t" r="r" b="b"/>
              <a:pathLst>
                <a:path w="161925" h="200025">
                  <a:moveTo>
                    <a:pt x="7144" y="70009"/>
                  </a:moveTo>
                  <a:lnTo>
                    <a:pt x="61436" y="7144"/>
                  </a:lnTo>
                  <a:lnTo>
                    <a:pt x="159544" y="116681"/>
                  </a:lnTo>
                  <a:lnTo>
                    <a:pt x="140494" y="199549"/>
                  </a:lnTo>
                  <a:close/>
                </a:path>
              </a:pathLst>
            </a:custGeom>
            <a:solidFill>
              <a:schemeClr val="bg1">
                <a:lumMod val="85000"/>
                <a:alpha val="1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7" name="Freeform: Shape 26">
              <a:extLst>
                <a:ext uri="{FF2B5EF4-FFF2-40B4-BE49-F238E27FC236}">
                  <a16:creationId xmlns:a16="http://schemas.microsoft.com/office/drawing/2014/main" id="{85217603-27DE-4781-9D6C-FD0A318635E5}"/>
                </a:ext>
              </a:extLst>
            </p:cNvPr>
            <p:cNvSpPr/>
            <p:nvPr/>
          </p:nvSpPr>
          <p:spPr>
            <a:xfrm>
              <a:off x="11055303" y="4542350"/>
              <a:ext cx="415171" cy="133926"/>
            </a:xfrm>
            <a:custGeom>
              <a:avLst/>
              <a:gdLst>
                <a:gd name="connsiteX0" fmla="*/ 10044 w 415171"/>
                <a:gd name="connsiteY0" fmla="*/ 129239 h 133926"/>
                <a:gd name="connsiteX1" fmla="*/ 411823 w 415171"/>
                <a:gd name="connsiteY1" fmla="*/ 129239 h 133926"/>
                <a:gd name="connsiteX2" fmla="*/ 288611 w 415171"/>
                <a:gd name="connsiteY2" fmla="*/ 10044 h 133926"/>
                <a:gd name="connsiteX3" fmla="*/ 113168 w 415171"/>
                <a:gd name="connsiteY3" fmla="*/ 10044 h 133926"/>
              </a:gdLst>
              <a:ahLst/>
              <a:cxnLst>
                <a:cxn ang="0">
                  <a:pos x="connsiteX0" y="connsiteY0"/>
                </a:cxn>
                <a:cxn ang="0">
                  <a:pos x="connsiteX1" y="connsiteY1"/>
                </a:cxn>
                <a:cxn ang="0">
                  <a:pos x="connsiteX2" y="connsiteY2"/>
                </a:cxn>
                <a:cxn ang="0">
                  <a:pos x="connsiteX3" y="connsiteY3"/>
                </a:cxn>
              </a:cxnLst>
              <a:rect l="l" t="t" r="r" b="b"/>
              <a:pathLst>
                <a:path w="415171" h="133926">
                  <a:moveTo>
                    <a:pt x="10044" y="129239"/>
                  </a:moveTo>
                  <a:lnTo>
                    <a:pt x="411823" y="129239"/>
                  </a:lnTo>
                  <a:lnTo>
                    <a:pt x="288611" y="10044"/>
                  </a:lnTo>
                  <a:lnTo>
                    <a:pt x="113168" y="10044"/>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8" name="Freeform: Shape 27">
              <a:extLst>
                <a:ext uri="{FF2B5EF4-FFF2-40B4-BE49-F238E27FC236}">
                  <a16:creationId xmlns:a16="http://schemas.microsoft.com/office/drawing/2014/main" id="{3302EADB-1F34-4295-9541-F24081D3DA26}"/>
                </a:ext>
              </a:extLst>
            </p:cNvPr>
            <p:cNvSpPr/>
            <p:nvPr/>
          </p:nvSpPr>
          <p:spPr>
            <a:xfrm>
              <a:off x="11024500" y="4360211"/>
              <a:ext cx="308030" cy="321423"/>
            </a:xfrm>
            <a:custGeom>
              <a:avLst/>
              <a:gdLst>
                <a:gd name="connsiteX0" fmla="*/ 40847 w 308030"/>
                <a:gd name="connsiteY0" fmla="*/ 311378 h 321422"/>
                <a:gd name="connsiteX1" fmla="*/ 10044 w 308030"/>
                <a:gd name="connsiteY1" fmla="*/ 192184 h 321422"/>
                <a:gd name="connsiteX2" fmla="*/ 180131 w 308030"/>
                <a:gd name="connsiteY2" fmla="*/ 10044 h 321422"/>
                <a:gd name="connsiteX3" fmla="*/ 299325 w 308030"/>
                <a:gd name="connsiteY3" fmla="*/ 10044 h 321422"/>
              </a:gdLst>
              <a:ahLst/>
              <a:cxnLst>
                <a:cxn ang="0">
                  <a:pos x="connsiteX0" y="connsiteY0"/>
                </a:cxn>
                <a:cxn ang="0">
                  <a:pos x="connsiteX1" y="connsiteY1"/>
                </a:cxn>
                <a:cxn ang="0">
                  <a:pos x="connsiteX2" y="connsiteY2"/>
                </a:cxn>
                <a:cxn ang="0">
                  <a:pos x="connsiteX3" y="connsiteY3"/>
                </a:cxn>
              </a:cxnLst>
              <a:rect l="l" t="t" r="r" b="b"/>
              <a:pathLst>
                <a:path w="308030" h="321422">
                  <a:moveTo>
                    <a:pt x="40847" y="311378"/>
                  </a:moveTo>
                  <a:lnTo>
                    <a:pt x="10044" y="192184"/>
                  </a:lnTo>
                  <a:lnTo>
                    <a:pt x="180131" y="10044"/>
                  </a:lnTo>
                  <a:lnTo>
                    <a:pt x="299325" y="10044"/>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9" name="Freeform: Shape 28">
              <a:extLst>
                <a:ext uri="{FF2B5EF4-FFF2-40B4-BE49-F238E27FC236}">
                  <a16:creationId xmlns:a16="http://schemas.microsoft.com/office/drawing/2014/main" id="{020C05DB-4CB8-4C96-ADA4-00C7AD539FB1}"/>
                </a:ext>
              </a:extLst>
            </p:cNvPr>
            <p:cNvSpPr/>
            <p:nvPr/>
          </p:nvSpPr>
          <p:spPr>
            <a:xfrm>
              <a:off x="11193247" y="4174054"/>
              <a:ext cx="133926" cy="200889"/>
            </a:xfrm>
            <a:custGeom>
              <a:avLst/>
              <a:gdLst>
                <a:gd name="connsiteX0" fmla="*/ 10044 w 133926"/>
                <a:gd name="connsiteY0" fmla="*/ 10044 h 200889"/>
                <a:gd name="connsiteX1" fmla="*/ 130578 w 133926"/>
                <a:gd name="connsiteY1" fmla="*/ 10044 h 200889"/>
                <a:gd name="connsiteX2" fmla="*/ 130578 w 133926"/>
                <a:gd name="connsiteY2" fmla="*/ 196202 h 200889"/>
                <a:gd name="connsiteX3" fmla="*/ 11384 w 133926"/>
                <a:gd name="connsiteY3" fmla="*/ 196202 h 200889"/>
              </a:gdLst>
              <a:ahLst/>
              <a:cxnLst>
                <a:cxn ang="0">
                  <a:pos x="connsiteX0" y="connsiteY0"/>
                </a:cxn>
                <a:cxn ang="0">
                  <a:pos x="connsiteX1" y="connsiteY1"/>
                </a:cxn>
                <a:cxn ang="0">
                  <a:pos x="connsiteX2" y="connsiteY2"/>
                </a:cxn>
                <a:cxn ang="0">
                  <a:pos x="connsiteX3" y="connsiteY3"/>
                </a:cxn>
              </a:cxnLst>
              <a:rect l="l" t="t" r="r" b="b"/>
              <a:pathLst>
                <a:path w="133926" h="200889">
                  <a:moveTo>
                    <a:pt x="10044" y="10044"/>
                  </a:moveTo>
                  <a:lnTo>
                    <a:pt x="130578" y="10044"/>
                  </a:lnTo>
                  <a:lnTo>
                    <a:pt x="130578" y="196202"/>
                  </a:lnTo>
                  <a:lnTo>
                    <a:pt x="11384" y="196202"/>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0" name="Freeform: Shape 29">
              <a:extLst>
                <a:ext uri="{FF2B5EF4-FFF2-40B4-BE49-F238E27FC236}">
                  <a16:creationId xmlns:a16="http://schemas.microsoft.com/office/drawing/2014/main" id="{3F27D918-5CDC-43F5-B438-69BCBD5203BF}"/>
                </a:ext>
              </a:extLst>
            </p:cNvPr>
            <p:cNvSpPr/>
            <p:nvPr/>
          </p:nvSpPr>
          <p:spPr>
            <a:xfrm>
              <a:off x="11269584" y="4391014"/>
              <a:ext cx="227675" cy="281245"/>
            </a:xfrm>
            <a:custGeom>
              <a:avLst/>
              <a:gdLst>
                <a:gd name="connsiteX0" fmla="*/ 10044 w 227674"/>
                <a:gd name="connsiteY0" fmla="*/ 98436 h 281244"/>
                <a:gd name="connsiteX1" fmla="*/ 86382 w 227674"/>
                <a:gd name="connsiteY1" fmla="*/ 10044 h 281244"/>
                <a:gd name="connsiteX2" fmla="*/ 224326 w 227674"/>
                <a:gd name="connsiteY2" fmla="*/ 164059 h 281244"/>
                <a:gd name="connsiteX3" fmla="*/ 197541 w 227674"/>
                <a:gd name="connsiteY3" fmla="*/ 280575 h 281244"/>
              </a:gdLst>
              <a:ahLst/>
              <a:cxnLst>
                <a:cxn ang="0">
                  <a:pos x="connsiteX0" y="connsiteY0"/>
                </a:cxn>
                <a:cxn ang="0">
                  <a:pos x="connsiteX1" y="connsiteY1"/>
                </a:cxn>
                <a:cxn ang="0">
                  <a:pos x="connsiteX2" y="connsiteY2"/>
                </a:cxn>
                <a:cxn ang="0">
                  <a:pos x="connsiteX3" y="connsiteY3"/>
                </a:cxn>
              </a:cxnLst>
              <a:rect l="l" t="t" r="r" b="b"/>
              <a:pathLst>
                <a:path w="227674" h="281244">
                  <a:moveTo>
                    <a:pt x="10044" y="98436"/>
                  </a:moveTo>
                  <a:lnTo>
                    <a:pt x="86382" y="10044"/>
                  </a:lnTo>
                  <a:lnTo>
                    <a:pt x="224326" y="164059"/>
                  </a:lnTo>
                  <a:lnTo>
                    <a:pt x="197541" y="280575"/>
                  </a:lnTo>
                  <a:close/>
                </a:path>
              </a:pathLst>
            </a:custGeom>
            <a:solidFill>
              <a:schemeClr val="bg1">
                <a:lumMod val="85000"/>
                <a:alpha val="1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3" name="Freeform: Shape 32">
              <a:extLst>
                <a:ext uri="{FF2B5EF4-FFF2-40B4-BE49-F238E27FC236}">
                  <a16:creationId xmlns:a16="http://schemas.microsoft.com/office/drawing/2014/main" id="{AD4B44CC-03AB-4FDE-B726-CD976D1322CD}"/>
                </a:ext>
              </a:extLst>
            </p:cNvPr>
            <p:cNvSpPr/>
            <p:nvPr/>
          </p:nvSpPr>
          <p:spPr>
            <a:xfrm>
              <a:off x="10128571" y="3721189"/>
              <a:ext cx="899104" cy="290033"/>
            </a:xfrm>
            <a:custGeom>
              <a:avLst/>
              <a:gdLst>
                <a:gd name="connsiteX0" fmla="*/ 21753 w 899103"/>
                <a:gd name="connsiteY0" fmla="*/ 279882 h 290033"/>
                <a:gd name="connsiteX1" fmla="*/ 891853 w 899103"/>
                <a:gd name="connsiteY1" fmla="*/ 279882 h 290033"/>
                <a:gd name="connsiteX2" fmla="*/ 625022 w 899103"/>
                <a:gd name="connsiteY2" fmla="*/ 21753 h 290033"/>
                <a:gd name="connsiteX3" fmla="*/ 245078 w 899103"/>
                <a:gd name="connsiteY3" fmla="*/ 21753 h 290033"/>
              </a:gdLst>
              <a:ahLst/>
              <a:cxnLst>
                <a:cxn ang="0">
                  <a:pos x="connsiteX0" y="connsiteY0"/>
                </a:cxn>
                <a:cxn ang="0">
                  <a:pos x="connsiteX1" y="connsiteY1"/>
                </a:cxn>
                <a:cxn ang="0">
                  <a:pos x="connsiteX2" y="connsiteY2"/>
                </a:cxn>
                <a:cxn ang="0">
                  <a:pos x="connsiteX3" y="connsiteY3"/>
                </a:cxn>
              </a:cxnLst>
              <a:rect l="l" t="t" r="r" b="b"/>
              <a:pathLst>
                <a:path w="899103" h="290033">
                  <a:moveTo>
                    <a:pt x="21753" y="279882"/>
                  </a:moveTo>
                  <a:lnTo>
                    <a:pt x="891853" y="279882"/>
                  </a:lnTo>
                  <a:lnTo>
                    <a:pt x="625022" y="21753"/>
                  </a:lnTo>
                  <a:lnTo>
                    <a:pt x="245078" y="21753"/>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4" name="Freeform: Shape 33">
              <a:extLst>
                <a:ext uri="{FF2B5EF4-FFF2-40B4-BE49-F238E27FC236}">
                  <a16:creationId xmlns:a16="http://schemas.microsoft.com/office/drawing/2014/main" id="{975B0DD9-CB1F-4460-8FDB-BF182D868BF0}"/>
                </a:ext>
              </a:extLst>
            </p:cNvPr>
            <p:cNvSpPr/>
            <p:nvPr/>
          </p:nvSpPr>
          <p:spPr>
            <a:xfrm>
              <a:off x="10061863" y="3326744"/>
              <a:ext cx="667077" cy="696080"/>
            </a:xfrm>
            <a:custGeom>
              <a:avLst/>
              <a:gdLst>
                <a:gd name="connsiteX0" fmla="*/ 88460 w 667077"/>
                <a:gd name="connsiteY0" fmla="*/ 674328 h 696080"/>
                <a:gd name="connsiteX1" fmla="*/ 21753 w 667077"/>
                <a:gd name="connsiteY1" fmla="*/ 416198 h 696080"/>
                <a:gd name="connsiteX2" fmla="*/ 390095 w 667077"/>
                <a:gd name="connsiteY2" fmla="*/ 21753 h 696080"/>
                <a:gd name="connsiteX3" fmla="*/ 648225 w 667077"/>
                <a:gd name="connsiteY3" fmla="*/ 21753 h 696080"/>
              </a:gdLst>
              <a:ahLst/>
              <a:cxnLst>
                <a:cxn ang="0">
                  <a:pos x="connsiteX0" y="connsiteY0"/>
                </a:cxn>
                <a:cxn ang="0">
                  <a:pos x="connsiteX1" y="connsiteY1"/>
                </a:cxn>
                <a:cxn ang="0">
                  <a:pos x="connsiteX2" y="connsiteY2"/>
                </a:cxn>
                <a:cxn ang="0">
                  <a:pos x="connsiteX3" y="connsiteY3"/>
                </a:cxn>
              </a:cxnLst>
              <a:rect l="l" t="t" r="r" b="b"/>
              <a:pathLst>
                <a:path w="667077" h="696080">
                  <a:moveTo>
                    <a:pt x="88460" y="674328"/>
                  </a:moveTo>
                  <a:lnTo>
                    <a:pt x="21753" y="416198"/>
                  </a:lnTo>
                  <a:lnTo>
                    <a:pt x="390095" y="21753"/>
                  </a:lnTo>
                  <a:lnTo>
                    <a:pt x="648225" y="21753"/>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5" name="Freeform: Shape 34">
              <a:extLst>
                <a:ext uri="{FF2B5EF4-FFF2-40B4-BE49-F238E27FC236}">
                  <a16:creationId xmlns:a16="http://schemas.microsoft.com/office/drawing/2014/main" id="{D5AA2359-6089-46EB-9110-B6D5B028FB34}"/>
                </a:ext>
              </a:extLst>
            </p:cNvPr>
            <p:cNvSpPr/>
            <p:nvPr/>
          </p:nvSpPr>
          <p:spPr>
            <a:xfrm>
              <a:off x="10427306" y="2923598"/>
              <a:ext cx="290034" cy="435050"/>
            </a:xfrm>
            <a:custGeom>
              <a:avLst/>
              <a:gdLst>
                <a:gd name="connsiteX0" fmla="*/ 21753 w 290033"/>
                <a:gd name="connsiteY0" fmla="*/ 21753 h 435050"/>
                <a:gd name="connsiteX1" fmla="*/ 282783 w 290033"/>
                <a:gd name="connsiteY1" fmla="*/ 21753 h 435050"/>
                <a:gd name="connsiteX2" fmla="*/ 282783 w 290033"/>
                <a:gd name="connsiteY2" fmla="*/ 424899 h 435050"/>
                <a:gd name="connsiteX3" fmla="*/ 24653 w 290033"/>
                <a:gd name="connsiteY3" fmla="*/ 424899 h 435050"/>
              </a:gdLst>
              <a:ahLst/>
              <a:cxnLst>
                <a:cxn ang="0">
                  <a:pos x="connsiteX0" y="connsiteY0"/>
                </a:cxn>
                <a:cxn ang="0">
                  <a:pos x="connsiteX1" y="connsiteY1"/>
                </a:cxn>
                <a:cxn ang="0">
                  <a:pos x="connsiteX2" y="connsiteY2"/>
                </a:cxn>
                <a:cxn ang="0">
                  <a:pos x="connsiteX3" y="connsiteY3"/>
                </a:cxn>
              </a:cxnLst>
              <a:rect l="l" t="t" r="r" b="b"/>
              <a:pathLst>
                <a:path w="290033" h="435050">
                  <a:moveTo>
                    <a:pt x="21753" y="21753"/>
                  </a:moveTo>
                  <a:lnTo>
                    <a:pt x="282783" y="21753"/>
                  </a:lnTo>
                  <a:lnTo>
                    <a:pt x="282783" y="424899"/>
                  </a:lnTo>
                  <a:lnTo>
                    <a:pt x="24653" y="424899"/>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6" name="Freeform: Shape 35">
              <a:extLst>
                <a:ext uri="{FF2B5EF4-FFF2-40B4-BE49-F238E27FC236}">
                  <a16:creationId xmlns:a16="http://schemas.microsoft.com/office/drawing/2014/main" id="{9D3EE85A-10F7-49F1-BEC9-C84193102745}"/>
                </a:ext>
              </a:extLst>
            </p:cNvPr>
            <p:cNvSpPr/>
            <p:nvPr/>
          </p:nvSpPr>
          <p:spPr>
            <a:xfrm>
              <a:off x="10592625" y="3393452"/>
              <a:ext cx="493057" cy="609070"/>
            </a:xfrm>
            <a:custGeom>
              <a:avLst/>
              <a:gdLst>
                <a:gd name="connsiteX0" fmla="*/ 21753 w 493057"/>
                <a:gd name="connsiteY0" fmla="*/ 213174 h 609070"/>
                <a:gd name="connsiteX1" fmla="*/ 187072 w 493057"/>
                <a:gd name="connsiteY1" fmla="*/ 21753 h 609070"/>
                <a:gd name="connsiteX2" fmla="*/ 485806 w 493057"/>
                <a:gd name="connsiteY2" fmla="*/ 355291 h 609070"/>
                <a:gd name="connsiteX3" fmla="*/ 427799 w 493057"/>
                <a:gd name="connsiteY3" fmla="*/ 607620 h 609070"/>
              </a:gdLst>
              <a:ahLst/>
              <a:cxnLst>
                <a:cxn ang="0">
                  <a:pos x="connsiteX0" y="connsiteY0"/>
                </a:cxn>
                <a:cxn ang="0">
                  <a:pos x="connsiteX1" y="connsiteY1"/>
                </a:cxn>
                <a:cxn ang="0">
                  <a:pos x="connsiteX2" y="connsiteY2"/>
                </a:cxn>
                <a:cxn ang="0">
                  <a:pos x="connsiteX3" y="connsiteY3"/>
                </a:cxn>
              </a:cxnLst>
              <a:rect l="l" t="t" r="r" b="b"/>
              <a:pathLst>
                <a:path w="493057" h="609070">
                  <a:moveTo>
                    <a:pt x="21753" y="213174"/>
                  </a:moveTo>
                  <a:lnTo>
                    <a:pt x="187072" y="21753"/>
                  </a:lnTo>
                  <a:lnTo>
                    <a:pt x="485806" y="355291"/>
                  </a:lnTo>
                  <a:lnTo>
                    <a:pt x="427799" y="607620"/>
                  </a:lnTo>
                  <a:close/>
                </a:path>
              </a:pathLst>
            </a:custGeom>
            <a:solidFill>
              <a:schemeClr val="bg1">
                <a:lumMod val="85000"/>
                <a:alpha val="1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0" name="Freeform: Shape 209">
              <a:extLst>
                <a:ext uri="{FF2B5EF4-FFF2-40B4-BE49-F238E27FC236}">
                  <a16:creationId xmlns:a16="http://schemas.microsoft.com/office/drawing/2014/main" id="{E64F0650-94FE-4414-B0CA-58258F35DD2F}"/>
                </a:ext>
              </a:extLst>
            </p:cNvPr>
            <p:cNvSpPr/>
            <p:nvPr/>
          </p:nvSpPr>
          <p:spPr>
            <a:xfrm>
              <a:off x="11515354" y="5260941"/>
              <a:ext cx="676646" cy="268418"/>
            </a:xfrm>
            <a:custGeom>
              <a:avLst/>
              <a:gdLst>
                <a:gd name="connsiteX0" fmla="*/ 232227 w 676646"/>
                <a:gd name="connsiteY0" fmla="*/ 0 h 268418"/>
                <a:gd name="connsiteX1" fmla="*/ 627313 w 676646"/>
                <a:gd name="connsiteY1" fmla="*/ 0 h 268418"/>
                <a:gd name="connsiteX2" fmla="*/ 676646 w 676646"/>
                <a:gd name="connsiteY2" fmla="*/ 47725 h 268418"/>
                <a:gd name="connsiteX3" fmla="*/ 676646 w 676646"/>
                <a:gd name="connsiteY3" fmla="*/ 268418 h 268418"/>
                <a:gd name="connsiteX4" fmla="*/ 0 w 676646"/>
                <a:gd name="connsiteY4" fmla="*/ 268418 h 268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646" h="268418">
                  <a:moveTo>
                    <a:pt x="232227" y="0"/>
                  </a:moveTo>
                  <a:lnTo>
                    <a:pt x="627313" y="0"/>
                  </a:lnTo>
                  <a:lnTo>
                    <a:pt x="676646" y="47725"/>
                  </a:lnTo>
                  <a:lnTo>
                    <a:pt x="676646" y="268418"/>
                  </a:lnTo>
                  <a:lnTo>
                    <a:pt x="0" y="268418"/>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39" name="Freeform: Shape 38">
              <a:extLst>
                <a:ext uri="{FF2B5EF4-FFF2-40B4-BE49-F238E27FC236}">
                  <a16:creationId xmlns:a16="http://schemas.microsoft.com/office/drawing/2014/main" id="{C7DA3B30-7A1C-4B62-B62E-F1F6CAD78B0D}"/>
                </a:ext>
              </a:extLst>
            </p:cNvPr>
            <p:cNvSpPr/>
            <p:nvPr/>
          </p:nvSpPr>
          <p:spPr>
            <a:xfrm>
              <a:off x="11423369" y="4828157"/>
              <a:ext cx="693662" cy="723821"/>
            </a:xfrm>
            <a:custGeom>
              <a:avLst/>
              <a:gdLst>
                <a:gd name="connsiteX0" fmla="*/ 91986 w 693662"/>
                <a:gd name="connsiteY0" fmla="*/ 701202 h 723821"/>
                <a:gd name="connsiteX1" fmla="*/ 22619 w 693662"/>
                <a:gd name="connsiteY1" fmla="*/ 432785 h 723821"/>
                <a:gd name="connsiteX2" fmla="*/ 405642 w 693662"/>
                <a:gd name="connsiteY2" fmla="*/ 22619 h 723821"/>
                <a:gd name="connsiteX3" fmla="*/ 674059 w 693662"/>
                <a:gd name="connsiteY3" fmla="*/ 22619 h 723821"/>
              </a:gdLst>
              <a:ahLst/>
              <a:cxnLst>
                <a:cxn ang="0">
                  <a:pos x="connsiteX0" y="connsiteY0"/>
                </a:cxn>
                <a:cxn ang="0">
                  <a:pos x="connsiteX1" y="connsiteY1"/>
                </a:cxn>
                <a:cxn ang="0">
                  <a:pos x="connsiteX2" y="connsiteY2"/>
                </a:cxn>
                <a:cxn ang="0">
                  <a:pos x="connsiteX3" y="connsiteY3"/>
                </a:cxn>
              </a:cxnLst>
              <a:rect l="l" t="t" r="r" b="b"/>
              <a:pathLst>
                <a:path w="693662" h="723821">
                  <a:moveTo>
                    <a:pt x="91986" y="701202"/>
                  </a:moveTo>
                  <a:lnTo>
                    <a:pt x="22619" y="432785"/>
                  </a:lnTo>
                  <a:lnTo>
                    <a:pt x="405642" y="22619"/>
                  </a:lnTo>
                  <a:lnTo>
                    <a:pt x="674059" y="22619"/>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40" name="Freeform: Shape 39">
              <a:extLst>
                <a:ext uri="{FF2B5EF4-FFF2-40B4-BE49-F238E27FC236}">
                  <a16:creationId xmlns:a16="http://schemas.microsoft.com/office/drawing/2014/main" id="{DFDD76FB-91E8-4A6E-9561-9D669C127E23}"/>
                </a:ext>
              </a:extLst>
            </p:cNvPr>
            <p:cNvSpPr/>
            <p:nvPr/>
          </p:nvSpPr>
          <p:spPr>
            <a:xfrm>
              <a:off x="11803375" y="4408944"/>
              <a:ext cx="301592" cy="452388"/>
            </a:xfrm>
            <a:custGeom>
              <a:avLst/>
              <a:gdLst>
                <a:gd name="connsiteX0" fmla="*/ 22619 w 301592"/>
                <a:gd name="connsiteY0" fmla="*/ 22619 h 452388"/>
                <a:gd name="connsiteX1" fmla="*/ 294053 w 301592"/>
                <a:gd name="connsiteY1" fmla="*/ 22619 h 452388"/>
                <a:gd name="connsiteX2" fmla="*/ 294053 w 301592"/>
                <a:gd name="connsiteY2" fmla="*/ 441833 h 452388"/>
                <a:gd name="connsiteX3" fmla="*/ 25635 w 301592"/>
                <a:gd name="connsiteY3" fmla="*/ 441833 h 452388"/>
              </a:gdLst>
              <a:ahLst/>
              <a:cxnLst>
                <a:cxn ang="0">
                  <a:pos x="connsiteX0" y="connsiteY0"/>
                </a:cxn>
                <a:cxn ang="0">
                  <a:pos x="connsiteX1" y="connsiteY1"/>
                </a:cxn>
                <a:cxn ang="0">
                  <a:pos x="connsiteX2" y="connsiteY2"/>
                </a:cxn>
                <a:cxn ang="0">
                  <a:pos x="connsiteX3" y="connsiteY3"/>
                </a:cxn>
              </a:cxnLst>
              <a:rect l="l" t="t" r="r" b="b"/>
              <a:pathLst>
                <a:path w="301592" h="452388">
                  <a:moveTo>
                    <a:pt x="22619" y="22619"/>
                  </a:moveTo>
                  <a:lnTo>
                    <a:pt x="294053" y="22619"/>
                  </a:lnTo>
                  <a:lnTo>
                    <a:pt x="294053" y="441833"/>
                  </a:lnTo>
                  <a:lnTo>
                    <a:pt x="25635" y="441833"/>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03" name="Freeform: Shape 202">
              <a:extLst>
                <a:ext uri="{FF2B5EF4-FFF2-40B4-BE49-F238E27FC236}">
                  <a16:creationId xmlns:a16="http://schemas.microsoft.com/office/drawing/2014/main" id="{C5A55F67-B0BB-4DF9-A636-96EF9F266F62}"/>
                </a:ext>
              </a:extLst>
            </p:cNvPr>
            <p:cNvSpPr/>
            <p:nvPr/>
          </p:nvSpPr>
          <p:spPr>
            <a:xfrm>
              <a:off x="11997902" y="4920143"/>
              <a:ext cx="187704" cy="381393"/>
            </a:xfrm>
            <a:custGeom>
              <a:avLst/>
              <a:gdLst>
                <a:gd name="connsiteX0" fmla="*/ 171908 w 187704"/>
                <a:gd name="connsiteY0" fmla="*/ 0 h 381393"/>
                <a:gd name="connsiteX1" fmla="*/ 187704 w 187704"/>
                <a:gd name="connsiteY1" fmla="*/ 17637 h 381393"/>
                <a:gd name="connsiteX2" fmla="*/ 187704 w 187704"/>
                <a:gd name="connsiteY2" fmla="*/ 381393 h 381393"/>
                <a:gd name="connsiteX3" fmla="*/ 0 w 187704"/>
                <a:gd name="connsiteY3" fmla="*/ 199052 h 381393"/>
              </a:gdLst>
              <a:ahLst/>
              <a:cxnLst>
                <a:cxn ang="0">
                  <a:pos x="connsiteX0" y="connsiteY0"/>
                </a:cxn>
                <a:cxn ang="0">
                  <a:pos x="connsiteX1" y="connsiteY1"/>
                </a:cxn>
                <a:cxn ang="0">
                  <a:pos x="connsiteX2" y="connsiteY2"/>
                </a:cxn>
                <a:cxn ang="0">
                  <a:pos x="connsiteX3" y="connsiteY3"/>
                </a:cxn>
              </a:cxnLst>
              <a:rect l="l" t="t" r="r" b="b"/>
              <a:pathLst>
                <a:path w="187704" h="381393">
                  <a:moveTo>
                    <a:pt x="171908" y="0"/>
                  </a:moveTo>
                  <a:lnTo>
                    <a:pt x="187704" y="17637"/>
                  </a:lnTo>
                  <a:lnTo>
                    <a:pt x="187704" y="381393"/>
                  </a:lnTo>
                  <a:lnTo>
                    <a:pt x="0" y="199052"/>
                  </a:lnTo>
                  <a:close/>
                </a:path>
              </a:pathLst>
            </a:custGeom>
            <a:solidFill>
              <a:schemeClr val="bg1">
                <a:lumMod val="85000"/>
                <a:alpha val="1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2" name="Freeform: Shape 211">
              <a:extLst>
                <a:ext uri="{FF2B5EF4-FFF2-40B4-BE49-F238E27FC236}">
                  <a16:creationId xmlns:a16="http://schemas.microsoft.com/office/drawing/2014/main" id="{34162349-E3B4-4E5D-BE6D-6BCEDF2FB031}"/>
                </a:ext>
              </a:extLst>
            </p:cNvPr>
            <p:cNvSpPr/>
            <p:nvPr/>
          </p:nvSpPr>
          <p:spPr>
            <a:xfrm>
              <a:off x="11808642" y="2971190"/>
              <a:ext cx="386401" cy="246311"/>
            </a:xfrm>
            <a:custGeom>
              <a:avLst/>
              <a:gdLst>
                <a:gd name="connsiteX0" fmla="*/ 213100 w 386401"/>
                <a:gd name="connsiteY0" fmla="*/ 0 h 246311"/>
                <a:gd name="connsiteX1" fmla="*/ 386401 w 386401"/>
                <a:gd name="connsiteY1" fmla="*/ 0 h 246311"/>
                <a:gd name="connsiteX2" fmla="*/ 386401 w 386401"/>
                <a:gd name="connsiteY2" fmla="*/ 246311 h 246311"/>
                <a:gd name="connsiteX3" fmla="*/ 0 w 386401"/>
                <a:gd name="connsiteY3" fmla="*/ 246311 h 246311"/>
              </a:gdLst>
              <a:ahLst/>
              <a:cxnLst>
                <a:cxn ang="0">
                  <a:pos x="connsiteX0" y="connsiteY0"/>
                </a:cxn>
                <a:cxn ang="0">
                  <a:pos x="connsiteX1" y="connsiteY1"/>
                </a:cxn>
                <a:cxn ang="0">
                  <a:pos x="connsiteX2" y="connsiteY2"/>
                </a:cxn>
                <a:cxn ang="0">
                  <a:pos x="connsiteX3" y="connsiteY3"/>
                </a:cxn>
              </a:cxnLst>
              <a:rect l="l" t="t" r="r" b="b"/>
              <a:pathLst>
                <a:path w="386401" h="246311">
                  <a:moveTo>
                    <a:pt x="213100" y="0"/>
                  </a:moveTo>
                  <a:lnTo>
                    <a:pt x="386401" y="0"/>
                  </a:lnTo>
                  <a:lnTo>
                    <a:pt x="386401" y="246311"/>
                  </a:lnTo>
                  <a:lnTo>
                    <a:pt x="0" y="246311"/>
                  </a:lnTo>
                  <a:close/>
                </a:path>
              </a:pathLst>
            </a:custGeom>
            <a:solidFill>
              <a:schemeClr val="bg1">
                <a:lumMod val="75000"/>
                <a:alpha val="28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6" name="Freeform: Shape 215">
              <a:extLst>
                <a:ext uri="{FF2B5EF4-FFF2-40B4-BE49-F238E27FC236}">
                  <a16:creationId xmlns:a16="http://schemas.microsoft.com/office/drawing/2014/main" id="{F08DA448-F2F9-47E6-8182-BE259B6E7736}"/>
                </a:ext>
              </a:extLst>
            </p:cNvPr>
            <p:cNvSpPr/>
            <p:nvPr/>
          </p:nvSpPr>
          <p:spPr>
            <a:xfrm>
              <a:off x="11744989" y="2594807"/>
              <a:ext cx="450054" cy="622694"/>
            </a:xfrm>
            <a:custGeom>
              <a:avLst/>
              <a:gdLst>
                <a:gd name="connsiteX0" fmla="*/ 351476 w 450054"/>
                <a:gd name="connsiteY0" fmla="*/ 0 h 622694"/>
                <a:gd name="connsiteX1" fmla="*/ 450054 w 450054"/>
                <a:gd name="connsiteY1" fmla="*/ 0 h 622694"/>
                <a:gd name="connsiteX2" fmla="*/ 450054 w 450054"/>
                <a:gd name="connsiteY2" fmla="*/ 172227 h 622694"/>
                <a:gd name="connsiteX3" fmla="*/ 63654 w 450054"/>
                <a:gd name="connsiteY3" fmla="*/ 622694 h 622694"/>
                <a:gd name="connsiteX4" fmla="*/ 0 w 450054"/>
                <a:gd name="connsiteY4" fmla="*/ 376384 h 622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4" h="622694">
                  <a:moveTo>
                    <a:pt x="351476" y="0"/>
                  </a:moveTo>
                  <a:lnTo>
                    <a:pt x="450054" y="0"/>
                  </a:lnTo>
                  <a:lnTo>
                    <a:pt x="450054" y="172227"/>
                  </a:lnTo>
                  <a:lnTo>
                    <a:pt x="63654" y="622694"/>
                  </a:lnTo>
                  <a:lnTo>
                    <a:pt x="0" y="376384"/>
                  </a:lnTo>
                  <a:close/>
                </a:path>
              </a:pathLst>
            </a:custGeom>
            <a:solidFill>
              <a:schemeClr val="bg1">
                <a:lumMod val="85000"/>
                <a:alpha val="21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4" name="Freeform: Shape 213">
              <a:extLst>
                <a:ext uri="{FF2B5EF4-FFF2-40B4-BE49-F238E27FC236}">
                  <a16:creationId xmlns:a16="http://schemas.microsoft.com/office/drawing/2014/main" id="{8C3C8EB4-D84A-4117-862A-A212216D5EFC}"/>
                </a:ext>
              </a:extLst>
            </p:cNvPr>
            <p:cNvSpPr/>
            <p:nvPr/>
          </p:nvSpPr>
          <p:spPr>
            <a:xfrm>
              <a:off x="12093697" y="2210121"/>
              <a:ext cx="101346" cy="384687"/>
            </a:xfrm>
            <a:custGeom>
              <a:avLst/>
              <a:gdLst>
                <a:gd name="connsiteX0" fmla="*/ 0 w 101346"/>
                <a:gd name="connsiteY0" fmla="*/ 0 h 384687"/>
                <a:gd name="connsiteX1" fmla="*/ 101346 w 101346"/>
                <a:gd name="connsiteY1" fmla="*/ 0 h 384687"/>
                <a:gd name="connsiteX2" fmla="*/ 101346 w 101346"/>
                <a:gd name="connsiteY2" fmla="*/ 384687 h 384687"/>
                <a:gd name="connsiteX3" fmla="*/ 2768 w 101346"/>
                <a:gd name="connsiteY3" fmla="*/ 384687 h 384687"/>
              </a:gdLst>
              <a:ahLst/>
              <a:cxnLst>
                <a:cxn ang="0">
                  <a:pos x="connsiteX0" y="connsiteY0"/>
                </a:cxn>
                <a:cxn ang="0">
                  <a:pos x="connsiteX1" y="connsiteY1"/>
                </a:cxn>
                <a:cxn ang="0">
                  <a:pos x="connsiteX2" y="connsiteY2"/>
                </a:cxn>
                <a:cxn ang="0">
                  <a:pos x="connsiteX3" y="connsiteY3"/>
                </a:cxn>
              </a:cxnLst>
              <a:rect l="l" t="t" r="r" b="b"/>
              <a:pathLst>
                <a:path w="101346" h="384687">
                  <a:moveTo>
                    <a:pt x="0" y="0"/>
                  </a:moveTo>
                  <a:lnTo>
                    <a:pt x="101346" y="0"/>
                  </a:lnTo>
                  <a:lnTo>
                    <a:pt x="101346" y="384687"/>
                  </a:lnTo>
                  <a:lnTo>
                    <a:pt x="2768" y="384687"/>
                  </a:lnTo>
                  <a:close/>
                </a:path>
              </a:pathLst>
            </a:custGeom>
            <a:solidFill>
              <a:schemeClr val="bg1">
                <a:lumMod val="95000"/>
                <a:alpha val="74000"/>
              </a:scheme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grpSp>
        <p:nvGrpSpPr>
          <p:cNvPr id="32" name="Group 31">
            <a:extLst>
              <a:ext uri="{FF2B5EF4-FFF2-40B4-BE49-F238E27FC236}">
                <a16:creationId xmlns:a16="http://schemas.microsoft.com/office/drawing/2014/main" id="{54BC9290-B149-4DAA-BF8A-A0445641BEFA}"/>
              </a:ext>
            </a:extLst>
          </p:cNvPr>
          <p:cNvGrpSpPr/>
          <p:nvPr/>
        </p:nvGrpSpPr>
        <p:grpSpPr>
          <a:xfrm>
            <a:off x="1369132" y="5083002"/>
            <a:ext cx="5585819" cy="635284"/>
            <a:chOff x="1368462" y="5083237"/>
            <a:chExt cx="5586611" cy="635374"/>
          </a:xfrm>
        </p:grpSpPr>
        <p:sp>
          <p:nvSpPr>
            <p:cNvPr id="13" name="Rectangle 12">
              <a:extLst>
                <a:ext uri="{FF2B5EF4-FFF2-40B4-BE49-F238E27FC236}">
                  <a16:creationId xmlns:a16="http://schemas.microsoft.com/office/drawing/2014/main" id="{98D83CD9-B7FC-4CE5-9248-FD1F384CF6E8}"/>
                </a:ext>
              </a:extLst>
            </p:cNvPr>
            <p:cNvSpPr/>
            <p:nvPr/>
          </p:nvSpPr>
          <p:spPr>
            <a:xfrm>
              <a:off x="3124234" y="5276129"/>
              <a:ext cx="3830839" cy="215475"/>
            </a:xfrm>
            <a:prstGeom prst="rect">
              <a:avLst/>
            </a:prstGeom>
          </p:spPr>
          <p:txBody>
            <a:bodyPr wrap="square" lIns="0" tIns="0" rIns="0" bIns="0">
              <a:spAutoFit/>
            </a:bodyPr>
            <a:lstStyle/>
            <a:p>
              <a:pPr defTabSz="913874">
                <a:spcAft>
                  <a:spcPts val="2400"/>
                </a:spcAft>
                <a:defRPr/>
              </a:pPr>
              <a:r>
                <a:rPr lang="en-US" sz="1400" b="1" kern="0" dirty="0">
                  <a:solidFill>
                    <a:srgbClr val="0078D7"/>
                  </a:solidFill>
                  <a:latin typeface="Segoe UI Semibold" charset="0"/>
                  <a:cs typeface="Segoe UI Semibold" charset="0"/>
                </a:rPr>
                <a:t>Deploy and manage your models everywhere</a:t>
              </a:r>
            </a:p>
          </p:txBody>
        </p:sp>
        <p:cxnSp>
          <p:nvCxnSpPr>
            <p:cNvPr id="139" name="Straight Connector 138">
              <a:extLst>
                <a:ext uri="{FF2B5EF4-FFF2-40B4-BE49-F238E27FC236}">
                  <a16:creationId xmlns:a16="http://schemas.microsoft.com/office/drawing/2014/main" id="{C8DEAE4F-9D4B-4EEE-8144-4C026D9BF91C}"/>
                </a:ext>
              </a:extLst>
            </p:cNvPr>
            <p:cNvCxnSpPr/>
            <p:nvPr/>
          </p:nvCxnSpPr>
          <p:spPr>
            <a:xfrm>
              <a:off x="2844745" y="5115588"/>
              <a:ext cx="0" cy="603023"/>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872BC4A0-8319-401E-984B-0A99AFA22F02}"/>
                </a:ext>
              </a:extLst>
            </p:cNvPr>
            <p:cNvGrpSpPr/>
            <p:nvPr/>
          </p:nvGrpSpPr>
          <p:grpSpPr>
            <a:xfrm>
              <a:off x="1368462" y="5083237"/>
              <a:ext cx="1279589" cy="549204"/>
              <a:chOff x="1349791" y="3168457"/>
              <a:chExt cx="5679659" cy="2437728"/>
            </a:xfrm>
          </p:grpSpPr>
          <p:sp>
            <p:nvSpPr>
              <p:cNvPr id="205" name="Freeform: Shape 204">
                <a:extLst>
                  <a:ext uri="{FF2B5EF4-FFF2-40B4-BE49-F238E27FC236}">
                    <a16:creationId xmlns:a16="http://schemas.microsoft.com/office/drawing/2014/main" id="{384AE23C-D2BA-475C-8743-9A1558EF4334}"/>
                  </a:ext>
                </a:extLst>
              </p:cNvPr>
              <p:cNvSpPr/>
              <p:nvPr/>
            </p:nvSpPr>
            <p:spPr>
              <a:xfrm>
                <a:off x="4411612" y="4538106"/>
                <a:ext cx="2617838" cy="1068079"/>
              </a:xfrm>
              <a:custGeom>
                <a:avLst/>
                <a:gdLst>
                  <a:gd name="connsiteX0" fmla="*/ 1108234 w 1190625"/>
                  <a:gd name="connsiteY0" fmla="*/ 325991 h 485775"/>
                  <a:gd name="connsiteX1" fmla="*/ 1105376 w 1190625"/>
                  <a:gd name="connsiteY1" fmla="*/ 325991 h 485775"/>
                  <a:gd name="connsiteX2" fmla="*/ 992981 w 1190625"/>
                  <a:gd name="connsiteY2" fmla="*/ 126918 h 485775"/>
                  <a:gd name="connsiteX3" fmla="*/ 839629 w 1190625"/>
                  <a:gd name="connsiteY3" fmla="*/ 164066 h 485775"/>
                  <a:gd name="connsiteX4" fmla="*/ 578644 w 1190625"/>
                  <a:gd name="connsiteY4" fmla="*/ 14523 h 485775"/>
                  <a:gd name="connsiteX5" fmla="*/ 422434 w 1190625"/>
                  <a:gd name="connsiteY5" fmla="*/ 200261 h 485775"/>
                  <a:gd name="connsiteX6" fmla="*/ 416719 w 1190625"/>
                  <a:gd name="connsiteY6" fmla="*/ 199308 h 485775"/>
                  <a:gd name="connsiteX7" fmla="*/ 188119 w 1190625"/>
                  <a:gd name="connsiteY7" fmla="*/ 207881 h 485775"/>
                  <a:gd name="connsiteX8" fmla="*/ 153829 w 1190625"/>
                  <a:gd name="connsiteY8" fmla="*/ 265983 h 485775"/>
                  <a:gd name="connsiteX9" fmla="*/ 117634 w 1190625"/>
                  <a:gd name="connsiteY9" fmla="*/ 260268 h 485775"/>
                  <a:gd name="connsiteX10" fmla="*/ 7144 w 1190625"/>
                  <a:gd name="connsiteY10" fmla="*/ 365996 h 485775"/>
                  <a:gd name="connsiteX11" fmla="*/ 7144 w 1190625"/>
                  <a:gd name="connsiteY11" fmla="*/ 367901 h 485775"/>
                  <a:gd name="connsiteX12" fmla="*/ 116681 w 1190625"/>
                  <a:gd name="connsiteY12" fmla="*/ 481248 h 485775"/>
                  <a:gd name="connsiteX13" fmla="*/ 376714 w 1190625"/>
                  <a:gd name="connsiteY13" fmla="*/ 481248 h 485775"/>
                  <a:gd name="connsiteX14" fmla="*/ 397669 w 1190625"/>
                  <a:gd name="connsiteY14" fmla="*/ 481248 h 485775"/>
                  <a:gd name="connsiteX15" fmla="*/ 1107281 w 1190625"/>
                  <a:gd name="connsiteY15" fmla="*/ 481248 h 485775"/>
                  <a:gd name="connsiteX16" fmla="*/ 1185386 w 1190625"/>
                  <a:gd name="connsiteY16" fmla="*/ 405048 h 485775"/>
                  <a:gd name="connsiteX17" fmla="*/ 1109186 w 1190625"/>
                  <a:gd name="connsiteY17" fmla="*/ 326943 h 485775"/>
                  <a:gd name="connsiteX18" fmla="*/ 1108234 w 1190625"/>
                  <a:gd name="connsiteY18" fmla="*/ 325991 h 485775"/>
                  <a:gd name="connsiteX19" fmla="*/ 1108234 w 1190625"/>
                  <a:gd name="connsiteY19" fmla="*/ 32599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90625" h="485775">
                    <a:moveTo>
                      <a:pt x="1108234" y="325991"/>
                    </a:moveTo>
                    <a:cubicBezTo>
                      <a:pt x="1107281" y="325991"/>
                      <a:pt x="1106329" y="325991"/>
                      <a:pt x="1105376" y="325991"/>
                    </a:cubicBezTo>
                    <a:cubicBezTo>
                      <a:pt x="1129189" y="240266"/>
                      <a:pt x="1079659" y="150731"/>
                      <a:pt x="992981" y="126918"/>
                    </a:cubicBezTo>
                    <a:cubicBezTo>
                      <a:pt x="938689" y="111678"/>
                      <a:pt x="880586" y="125966"/>
                      <a:pt x="839629" y="164066"/>
                    </a:cubicBezTo>
                    <a:cubicBezTo>
                      <a:pt x="809149" y="50718"/>
                      <a:pt x="691991" y="-15957"/>
                      <a:pt x="578644" y="14523"/>
                    </a:cubicBezTo>
                    <a:cubicBezTo>
                      <a:pt x="492919" y="37383"/>
                      <a:pt x="431006" y="111678"/>
                      <a:pt x="422434" y="200261"/>
                    </a:cubicBezTo>
                    <a:cubicBezTo>
                      <a:pt x="420529" y="200261"/>
                      <a:pt x="418624" y="199308"/>
                      <a:pt x="416719" y="199308"/>
                    </a:cubicBezTo>
                    <a:cubicBezTo>
                      <a:pt x="350996" y="138348"/>
                      <a:pt x="249079" y="143111"/>
                      <a:pt x="188119" y="207881"/>
                    </a:cubicBezTo>
                    <a:cubicBezTo>
                      <a:pt x="172879" y="225026"/>
                      <a:pt x="160496" y="244076"/>
                      <a:pt x="153829" y="265983"/>
                    </a:cubicBezTo>
                    <a:cubicBezTo>
                      <a:pt x="142399" y="262173"/>
                      <a:pt x="130016" y="260268"/>
                      <a:pt x="117634" y="260268"/>
                    </a:cubicBezTo>
                    <a:cubicBezTo>
                      <a:pt x="57626" y="259316"/>
                      <a:pt x="8096" y="305988"/>
                      <a:pt x="7144" y="365996"/>
                    </a:cubicBezTo>
                    <a:cubicBezTo>
                      <a:pt x="7144" y="366948"/>
                      <a:pt x="7144" y="366948"/>
                      <a:pt x="7144" y="367901"/>
                    </a:cubicBezTo>
                    <a:cubicBezTo>
                      <a:pt x="7144" y="428861"/>
                      <a:pt x="55721" y="481248"/>
                      <a:pt x="116681" y="481248"/>
                    </a:cubicBezTo>
                    <a:lnTo>
                      <a:pt x="376714" y="481248"/>
                    </a:lnTo>
                    <a:cubicBezTo>
                      <a:pt x="383381" y="489821"/>
                      <a:pt x="391001" y="481248"/>
                      <a:pt x="397669" y="481248"/>
                    </a:cubicBezTo>
                    <a:lnTo>
                      <a:pt x="1107281" y="481248"/>
                    </a:lnTo>
                    <a:cubicBezTo>
                      <a:pt x="1150144" y="482201"/>
                      <a:pt x="1185386" y="447911"/>
                      <a:pt x="1185386" y="405048"/>
                    </a:cubicBezTo>
                    <a:cubicBezTo>
                      <a:pt x="1186339" y="362186"/>
                      <a:pt x="1152049" y="326943"/>
                      <a:pt x="1109186" y="326943"/>
                    </a:cubicBezTo>
                    <a:cubicBezTo>
                      <a:pt x="1109186" y="325991"/>
                      <a:pt x="1108234" y="325991"/>
                      <a:pt x="1108234" y="325991"/>
                    </a:cubicBezTo>
                    <a:lnTo>
                      <a:pt x="1108234" y="325991"/>
                    </a:lnTo>
                    <a:close/>
                  </a:path>
                </a:pathLst>
              </a:custGeom>
              <a:solidFill>
                <a:srgbClr val="CBEBF5">
                  <a:alpha val="8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06" name="Freeform: Shape 205">
                <a:extLst>
                  <a:ext uri="{FF2B5EF4-FFF2-40B4-BE49-F238E27FC236}">
                    <a16:creationId xmlns:a16="http://schemas.microsoft.com/office/drawing/2014/main" id="{AB456F5E-3E0F-4FC7-8C85-61053740555C}"/>
                  </a:ext>
                </a:extLst>
              </p:cNvPr>
              <p:cNvSpPr/>
              <p:nvPr/>
            </p:nvSpPr>
            <p:spPr>
              <a:xfrm>
                <a:off x="2008442" y="3914466"/>
                <a:ext cx="4251364" cy="1256563"/>
              </a:xfrm>
              <a:custGeom>
                <a:avLst/>
                <a:gdLst>
                  <a:gd name="connsiteX0" fmla="*/ 42863 w 1933575"/>
                  <a:gd name="connsiteY0" fmla="*/ 165766 h 571500"/>
                  <a:gd name="connsiteX1" fmla="*/ 1016317 w 1933575"/>
                  <a:gd name="connsiteY1" fmla="*/ 102901 h 571500"/>
                  <a:gd name="connsiteX2" fmla="*/ 1894523 w 1933575"/>
                  <a:gd name="connsiteY2" fmla="*/ 528668 h 571500"/>
                </a:gdLst>
                <a:ahLst/>
                <a:cxnLst>
                  <a:cxn ang="0">
                    <a:pos x="connsiteX0" y="connsiteY0"/>
                  </a:cxn>
                  <a:cxn ang="0">
                    <a:pos x="connsiteX1" y="connsiteY1"/>
                  </a:cxn>
                  <a:cxn ang="0">
                    <a:pos x="connsiteX2" y="connsiteY2"/>
                  </a:cxn>
                </a:cxnLst>
                <a:rect l="l" t="t" r="r" b="b"/>
                <a:pathLst>
                  <a:path w="1933575" h="571500">
                    <a:moveTo>
                      <a:pt x="42863" y="165766"/>
                    </a:moveTo>
                    <a:cubicBezTo>
                      <a:pt x="69532" y="30511"/>
                      <a:pt x="505778" y="2888"/>
                      <a:pt x="1016317" y="102901"/>
                    </a:cubicBezTo>
                    <a:cubicBezTo>
                      <a:pt x="1526858" y="202913"/>
                      <a:pt x="1921192" y="393413"/>
                      <a:pt x="1894523" y="528668"/>
                    </a:cubicBezTo>
                  </a:path>
                </a:pathLst>
              </a:custGeom>
              <a:noFill/>
              <a:ln w="57150" cap="flat">
                <a:solidFill>
                  <a:schemeClr val="accent1"/>
                </a:solidFill>
                <a:prstDash val="solid"/>
                <a:miter/>
              </a:ln>
            </p:spPr>
            <p:txBody>
              <a:bodyPr rtlCol="0" anchor="ctr"/>
              <a:lstStyle/>
              <a:p>
                <a:pPr defTabSz="914225">
                  <a:defRPr/>
                </a:pPr>
                <a:endParaRPr lang="en-IN">
                  <a:solidFill>
                    <a:srgbClr val="505050"/>
                  </a:solidFill>
                  <a:latin typeface="Segoe UI Semilight"/>
                </a:endParaRPr>
              </a:p>
            </p:txBody>
          </p:sp>
          <p:sp>
            <p:nvSpPr>
              <p:cNvPr id="207" name="Freeform: Shape 206">
                <a:extLst>
                  <a:ext uri="{FF2B5EF4-FFF2-40B4-BE49-F238E27FC236}">
                    <a16:creationId xmlns:a16="http://schemas.microsoft.com/office/drawing/2014/main" id="{17D699B2-40AC-4E64-9681-0954147679B6}"/>
                  </a:ext>
                </a:extLst>
              </p:cNvPr>
              <p:cNvSpPr/>
              <p:nvPr/>
            </p:nvSpPr>
            <p:spPr>
              <a:xfrm>
                <a:off x="1349791" y="3168457"/>
                <a:ext cx="2617838" cy="1068079"/>
              </a:xfrm>
              <a:custGeom>
                <a:avLst/>
                <a:gdLst>
                  <a:gd name="connsiteX0" fmla="*/ 1106329 w 1190625"/>
                  <a:gd name="connsiteY0" fmla="*/ 325991 h 485775"/>
                  <a:gd name="connsiteX1" fmla="*/ 1103471 w 1190625"/>
                  <a:gd name="connsiteY1" fmla="*/ 325991 h 485775"/>
                  <a:gd name="connsiteX2" fmla="*/ 991076 w 1190625"/>
                  <a:gd name="connsiteY2" fmla="*/ 126918 h 485775"/>
                  <a:gd name="connsiteX3" fmla="*/ 837724 w 1190625"/>
                  <a:gd name="connsiteY3" fmla="*/ 164066 h 485775"/>
                  <a:gd name="connsiteX4" fmla="*/ 577691 w 1190625"/>
                  <a:gd name="connsiteY4" fmla="*/ 14523 h 485775"/>
                  <a:gd name="connsiteX5" fmla="*/ 421481 w 1190625"/>
                  <a:gd name="connsiteY5" fmla="*/ 200261 h 485775"/>
                  <a:gd name="connsiteX6" fmla="*/ 415766 w 1190625"/>
                  <a:gd name="connsiteY6" fmla="*/ 199308 h 485775"/>
                  <a:gd name="connsiteX7" fmla="*/ 187166 w 1190625"/>
                  <a:gd name="connsiteY7" fmla="*/ 207881 h 485775"/>
                  <a:gd name="connsiteX8" fmla="*/ 152876 w 1190625"/>
                  <a:gd name="connsiteY8" fmla="*/ 265983 h 485775"/>
                  <a:gd name="connsiteX9" fmla="*/ 116681 w 1190625"/>
                  <a:gd name="connsiteY9" fmla="*/ 260268 h 485775"/>
                  <a:gd name="connsiteX10" fmla="*/ 7144 w 1190625"/>
                  <a:gd name="connsiteY10" fmla="*/ 365996 h 485775"/>
                  <a:gd name="connsiteX11" fmla="*/ 7144 w 1190625"/>
                  <a:gd name="connsiteY11" fmla="*/ 367901 h 485775"/>
                  <a:gd name="connsiteX12" fmla="*/ 116681 w 1190625"/>
                  <a:gd name="connsiteY12" fmla="*/ 481248 h 485775"/>
                  <a:gd name="connsiteX13" fmla="*/ 376714 w 1190625"/>
                  <a:gd name="connsiteY13" fmla="*/ 481248 h 485775"/>
                  <a:gd name="connsiteX14" fmla="*/ 397669 w 1190625"/>
                  <a:gd name="connsiteY14" fmla="*/ 481248 h 485775"/>
                  <a:gd name="connsiteX15" fmla="*/ 1107281 w 1190625"/>
                  <a:gd name="connsiteY15" fmla="*/ 481248 h 485775"/>
                  <a:gd name="connsiteX16" fmla="*/ 1185386 w 1190625"/>
                  <a:gd name="connsiteY16" fmla="*/ 405048 h 485775"/>
                  <a:gd name="connsiteX17" fmla="*/ 1109186 w 1190625"/>
                  <a:gd name="connsiteY17" fmla="*/ 326943 h 485775"/>
                  <a:gd name="connsiteX18" fmla="*/ 1106329 w 1190625"/>
                  <a:gd name="connsiteY18" fmla="*/ 325991 h 485775"/>
                  <a:gd name="connsiteX19" fmla="*/ 1106329 w 1190625"/>
                  <a:gd name="connsiteY19" fmla="*/ 32599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90625" h="485775">
                    <a:moveTo>
                      <a:pt x="1106329" y="325991"/>
                    </a:moveTo>
                    <a:cubicBezTo>
                      <a:pt x="1105376" y="325991"/>
                      <a:pt x="1104424" y="325991"/>
                      <a:pt x="1103471" y="325991"/>
                    </a:cubicBezTo>
                    <a:cubicBezTo>
                      <a:pt x="1127284" y="240266"/>
                      <a:pt x="1077754" y="150731"/>
                      <a:pt x="991076" y="126918"/>
                    </a:cubicBezTo>
                    <a:cubicBezTo>
                      <a:pt x="936784" y="111678"/>
                      <a:pt x="878681" y="125966"/>
                      <a:pt x="837724" y="164066"/>
                    </a:cubicBezTo>
                    <a:cubicBezTo>
                      <a:pt x="808196" y="50718"/>
                      <a:pt x="691039" y="-15957"/>
                      <a:pt x="577691" y="14523"/>
                    </a:cubicBezTo>
                    <a:cubicBezTo>
                      <a:pt x="491966" y="37383"/>
                      <a:pt x="430054" y="111678"/>
                      <a:pt x="421481" y="200261"/>
                    </a:cubicBezTo>
                    <a:cubicBezTo>
                      <a:pt x="419576" y="200261"/>
                      <a:pt x="417671" y="199308"/>
                      <a:pt x="415766" y="199308"/>
                    </a:cubicBezTo>
                    <a:cubicBezTo>
                      <a:pt x="350044" y="138348"/>
                      <a:pt x="248126" y="143111"/>
                      <a:pt x="187166" y="207881"/>
                    </a:cubicBezTo>
                    <a:cubicBezTo>
                      <a:pt x="171926" y="225026"/>
                      <a:pt x="159544" y="244076"/>
                      <a:pt x="152876" y="265983"/>
                    </a:cubicBezTo>
                    <a:cubicBezTo>
                      <a:pt x="141446" y="262173"/>
                      <a:pt x="129064" y="260268"/>
                      <a:pt x="116681" y="260268"/>
                    </a:cubicBezTo>
                    <a:cubicBezTo>
                      <a:pt x="57626" y="259316"/>
                      <a:pt x="8096" y="305988"/>
                      <a:pt x="7144" y="365996"/>
                    </a:cubicBezTo>
                    <a:cubicBezTo>
                      <a:pt x="7144" y="366948"/>
                      <a:pt x="7144" y="366948"/>
                      <a:pt x="7144" y="367901"/>
                    </a:cubicBezTo>
                    <a:cubicBezTo>
                      <a:pt x="7144" y="428861"/>
                      <a:pt x="55721" y="481248"/>
                      <a:pt x="116681" y="481248"/>
                    </a:cubicBezTo>
                    <a:lnTo>
                      <a:pt x="376714" y="481248"/>
                    </a:lnTo>
                    <a:cubicBezTo>
                      <a:pt x="383381" y="489821"/>
                      <a:pt x="391001" y="481248"/>
                      <a:pt x="397669" y="481248"/>
                    </a:cubicBezTo>
                    <a:lnTo>
                      <a:pt x="1107281" y="481248"/>
                    </a:lnTo>
                    <a:cubicBezTo>
                      <a:pt x="1150144" y="482201"/>
                      <a:pt x="1185386" y="447911"/>
                      <a:pt x="1185386" y="405048"/>
                    </a:cubicBezTo>
                    <a:cubicBezTo>
                      <a:pt x="1185386" y="362186"/>
                      <a:pt x="1152049" y="326943"/>
                      <a:pt x="1109186" y="326943"/>
                    </a:cubicBezTo>
                    <a:cubicBezTo>
                      <a:pt x="1108234" y="325991"/>
                      <a:pt x="1107281" y="325991"/>
                      <a:pt x="1106329" y="325991"/>
                    </a:cubicBezTo>
                    <a:lnTo>
                      <a:pt x="1106329" y="325991"/>
                    </a:lnTo>
                    <a:close/>
                  </a:path>
                </a:pathLst>
              </a:custGeom>
              <a:solidFill>
                <a:srgbClr val="CBEBF5">
                  <a:alpha val="8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08" name="Freeform: Shape 207">
                <a:extLst>
                  <a:ext uri="{FF2B5EF4-FFF2-40B4-BE49-F238E27FC236}">
                    <a16:creationId xmlns:a16="http://schemas.microsoft.com/office/drawing/2014/main" id="{142059EC-5DB9-4607-AADF-DCB6BCDC15F0}"/>
                  </a:ext>
                </a:extLst>
              </p:cNvPr>
              <p:cNvSpPr/>
              <p:nvPr/>
            </p:nvSpPr>
            <p:spPr>
              <a:xfrm>
                <a:off x="3697468" y="3745946"/>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09" name="Freeform: Shape 208">
                <a:extLst>
                  <a:ext uri="{FF2B5EF4-FFF2-40B4-BE49-F238E27FC236}">
                    <a16:creationId xmlns:a16="http://schemas.microsoft.com/office/drawing/2014/main" id="{3144498B-C6D2-4608-8D18-379319CF5E30}"/>
                  </a:ext>
                </a:extLst>
              </p:cNvPr>
              <p:cNvSpPr/>
              <p:nvPr/>
            </p:nvSpPr>
            <p:spPr>
              <a:xfrm>
                <a:off x="3356099" y="375223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1" name="Freeform: Shape 210">
                <a:extLst>
                  <a:ext uri="{FF2B5EF4-FFF2-40B4-BE49-F238E27FC236}">
                    <a16:creationId xmlns:a16="http://schemas.microsoft.com/office/drawing/2014/main" id="{B3A984C1-F389-484D-8C0B-A4D40C8F69B6}"/>
                  </a:ext>
                </a:extLst>
              </p:cNvPr>
              <p:cNvSpPr/>
              <p:nvPr/>
            </p:nvSpPr>
            <p:spPr>
              <a:xfrm>
                <a:off x="4579152" y="3745946"/>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3" name="Freeform: Shape 212">
                <a:extLst>
                  <a:ext uri="{FF2B5EF4-FFF2-40B4-BE49-F238E27FC236}">
                    <a16:creationId xmlns:a16="http://schemas.microsoft.com/office/drawing/2014/main" id="{659302B0-FEA8-4A20-83A5-35EF316E03C8}"/>
                  </a:ext>
                </a:extLst>
              </p:cNvPr>
              <p:cNvSpPr/>
              <p:nvPr/>
            </p:nvSpPr>
            <p:spPr>
              <a:xfrm>
                <a:off x="4239880" y="375223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2391 w 133350"/>
                  <a:gd name="connsiteY24" fmla="*/ 237649 h 285750"/>
                  <a:gd name="connsiteX25" fmla="*/ 82391 w 133350"/>
                  <a:gd name="connsiteY25" fmla="*/ 47149 h 285750"/>
                  <a:gd name="connsiteX26" fmla="*/ 93821 w 133350"/>
                  <a:gd name="connsiteY26" fmla="*/ 45244 h 285750"/>
                  <a:gd name="connsiteX27" fmla="*/ 105251 w 133350"/>
                  <a:gd name="connsiteY27" fmla="*/ 40481 h 285750"/>
                  <a:gd name="connsiteX28" fmla="*/ 118586 w 133350"/>
                  <a:gd name="connsiteY28" fmla="*/ 35719 h 285750"/>
                  <a:gd name="connsiteX29" fmla="*/ 118586 w 133350"/>
                  <a:gd name="connsiteY29" fmla="*/ 249079 h 285750"/>
                  <a:gd name="connsiteX30" fmla="*/ 105251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2391" y="237649"/>
                    </a:lnTo>
                    <a:lnTo>
                      <a:pt x="82391" y="47149"/>
                    </a:lnTo>
                    <a:lnTo>
                      <a:pt x="93821" y="45244"/>
                    </a:lnTo>
                    <a:lnTo>
                      <a:pt x="105251" y="40481"/>
                    </a:lnTo>
                    <a:lnTo>
                      <a:pt x="118586" y="35719"/>
                    </a:lnTo>
                    <a:lnTo>
                      <a:pt x="118586" y="249079"/>
                    </a:lnTo>
                    <a:lnTo>
                      <a:pt x="105251" y="244316"/>
                    </a:lnTo>
                    <a:lnTo>
                      <a:pt x="93821" y="24241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5" name="Freeform: Shape 214">
                <a:extLst>
                  <a:ext uri="{FF2B5EF4-FFF2-40B4-BE49-F238E27FC236}">
                    <a16:creationId xmlns:a16="http://schemas.microsoft.com/office/drawing/2014/main" id="{60DD0ED7-48EE-44C8-90DD-946937BBEF17}"/>
                  </a:ext>
                </a:extLst>
              </p:cNvPr>
              <p:cNvSpPr/>
              <p:nvPr/>
            </p:nvSpPr>
            <p:spPr>
              <a:xfrm>
                <a:off x="3697468" y="4958526"/>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8" name="Freeform: Shape 217">
                <a:extLst>
                  <a:ext uri="{FF2B5EF4-FFF2-40B4-BE49-F238E27FC236}">
                    <a16:creationId xmlns:a16="http://schemas.microsoft.com/office/drawing/2014/main" id="{807B34CE-391D-4CCB-BFE4-71CC54E5E20D}"/>
                  </a:ext>
                </a:extLst>
              </p:cNvPr>
              <p:cNvSpPr/>
              <p:nvPr/>
            </p:nvSpPr>
            <p:spPr>
              <a:xfrm>
                <a:off x="3356099" y="4964810"/>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19" name="Freeform: Shape 218">
                <a:extLst>
                  <a:ext uri="{FF2B5EF4-FFF2-40B4-BE49-F238E27FC236}">
                    <a16:creationId xmlns:a16="http://schemas.microsoft.com/office/drawing/2014/main" id="{136BB401-F1D0-4873-8C08-B8DA672ABDEE}"/>
                  </a:ext>
                </a:extLst>
              </p:cNvPr>
              <p:cNvSpPr/>
              <p:nvPr/>
            </p:nvSpPr>
            <p:spPr>
              <a:xfrm>
                <a:off x="4579152" y="4958526"/>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0" name="Freeform: Shape 219">
                <a:extLst>
                  <a:ext uri="{FF2B5EF4-FFF2-40B4-BE49-F238E27FC236}">
                    <a16:creationId xmlns:a16="http://schemas.microsoft.com/office/drawing/2014/main" id="{79EB0524-2660-4408-8E15-AF28D594AB0F}"/>
                  </a:ext>
                </a:extLst>
              </p:cNvPr>
              <p:cNvSpPr/>
              <p:nvPr/>
            </p:nvSpPr>
            <p:spPr>
              <a:xfrm>
                <a:off x="4239880" y="4964801"/>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3344" y="237649"/>
                    </a:lnTo>
                    <a:lnTo>
                      <a:pt x="83344" y="47149"/>
                    </a:lnTo>
                    <a:lnTo>
                      <a:pt x="94774" y="45244"/>
                    </a:lnTo>
                    <a:lnTo>
                      <a:pt x="106204" y="40481"/>
                    </a:lnTo>
                    <a:lnTo>
                      <a:pt x="119539" y="35719"/>
                    </a:lnTo>
                    <a:lnTo>
                      <a:pt x="119539" y="249079"/>
                    </a:lnTo>
                    <a:lnTo>
                      <a:pt x="106204" y="244316"/>
                    </a:lnTo>
                    <a:lnTo>
                      <a:pt x="93821" y="24241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1" name="Freeform: Shape 220">
                <a:extLst>
                  <a:ext uri="{FF2B5EF4-FFF2-40B4-BE49-F238E27FC236}">
                    <a16:creationId xmlns:a16="http://schemas.microsoft.com/office/drawing/2014/main" id="{1B1770C7-52AC-45D8-B19D-E876ED22BEF1}"/>
                  </a:ext>
                </a:extLst>
              </p:cNvPr>
              <p:cNvSpPr/>
              <p:nvPr/>
            </p:nvSpPr>
            <p:spPr>
              <a:xfrm>
                <a:off x="4170772" y="4353272"/>
                <a:ext cx="397910" cy="628279"/>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2" name="Freeform: Shape 221">
                <a:extLst>
                  <a:ext uri="{FF2B5EF4-FFF2-40B4-BE49-F238E27FC236}">
                    <a16:creationId xmlns:a16="http://schemas.microsoft.com/office/drawing/2014/main" id="{E7073A9C-8FC9-4582-8054-C2D66C4DBE60}"/>
                  </a:ext>
                </a:extLst>
              </p:cNvPr>
              <p:cNvSpPr/>
              <p:nvPr/>
            </p:nvSpPr>
            <p:spPr>
              <a:xfrm>
                <a:off x="3825216" y="435327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3" name="Freeform: Shape 222">
                <a:extLst>
                  <a:ext uri="{FF2B5EF4-FFF2-40B4-BE49-F238E27FC236}">
                    <a16:creationId xmlns:a16="http://schemas.microsoft.com/office/drawing/2014/main" id="{473A8346-4ED0-4F7D-A8DF-7751A200147C}"/>
                  </a:ext>
                </a:extLst>
              </p:cNvPr>
              <p:cNvSpPr/>
              <p:nvPr/>
            </p:nvSpPr>
            <p:spPr>
              <a:xfrm>
                <a:off x="3293270" y="4353272"/>
                <a:ext cx="397910" cy="628279"/>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4" name="Freeform: Shape 223">
                <a:extLst>
                  <a:ext uri="{FF2B5EF4-FFF2-40B4-BE49-F238E27FC236}">
                    <a16:creationId xmlns:a16="http://schemas.microsoft.com/office/drawing/2014/main" id="{9EA22E87-5B72-4177-AF75-2ECF7F224B4A}"/>
                  </a:ext>
                </a:extLst>
              </p:cNvPr>
              <p:cNvSpPr/>
              <p:nvPr/>
            </p:nvSpPr>
            <p:spPr>
              <a:xfrm>
                <a:off x="2947718" y="435327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5" name="Freeform: Shape 224">
                <a:extLst>
                  <a:ext uri="{FF2B5EF4-FFF2-40B4-BE49-F238E27FC236}">
                    <a16:creationId xmlns:a16="http://schemas.microsoft.com/office/drawing/2014/main" id="{B899B82C-A8EE-4A4F-809A-4A1A50FFA3F3}"/>
                  </a:ext>
                </a:extLst>
              </p:cNvPr>
              <p:cNvSpPr/>
              <p:nvPr/>
            </p:nvSpPr>
            <p:spPr>
              <a:xfrm>
                <a:off x="5037799" y="4353272"/>
                <a:ext cx="397910" cy="628279"/>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solidFill>
                <a:srgbClr val="804998"/>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6" name="Freeform: Shape 225">
                <a:extLst>
                  <a:ext uri="{FF2B5EF4-FFF2-40B4-BE49-F238E27FC236}">
                    <a16:creationId xmlns:a16="http://schemas.microsoft.com/office/drawing/2014/main" id="{A2C4EA52-940E-47B8-AA46-793428A4ED7D}"/>
                  </a:ext>
                </a:extLst>
              </p:cNvPr>
              <p:cNvSpPr/>
              <p:nvPr/>
            </p:nvSpPr>
            <p:spPr>
              <a:xfrm>
                <a:off x="3697468" y="3745937"/>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7" name="Freeform: Shape 226">
                <a:extLst>
                  <a:ext uri="{FF2B5EF4-FFF2-40B4-BE49-F238E27FC236}">
                    <a16:creationId xmlns:a16="http://schemas.microsoft.com/office/drawing/2014/main" id="{7345A46C-F582-478E-A240-3160F224782C}"/>
                  </a:ext>
                </a:extLst>
              </p:cNvPr>
              <p:cNvSpPr/>
              <p:nvPr/>
            </p:nvSpPr>
            <p:spPr>
              <a:xfrm>
                <a:off x="4579152" y="3745937"/>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8" name="Freeform: Shape 227">
                <a:extLst>
                  <a:ext uri="{FF2B5EF4-FFF2-40B4-BE49-F238E27FC236}">
                    <a16:creationId xmlns:a16="http://schemas.microsoft.com/office/drawing/2014/main" id="{FF986498-5289-4CD5-96E7-24F6D6B719F6}"/>
                  </a:ext>
                </a:extLst>
              </p:cNvPr>
              <p:cNvSpPr/>
              <p:nvPr/>
            </p:nvSpPr>
            <p:spPr>
              <a:xfrm>
                <a:off x="3697468" y="4958515"/>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29" name="Freeform: Shape 228">
                <a:extLst>
                  <a:ext uri="{FF2B5EF4-FFF2-40B4-BE49-F238E27FC236}">
                    <a16:creationId xmlns:a16="http://schemas.microsoft.com/office/drawing/2014/main" id="{9A69DB00-7581-4554-A921-712D36201867}"/>
                  </a:ext>
                </a:extLst>
              </p:cNvPr>
              <p:cNvSpPr/>
              <p:nvPr/>
            </p:nvSpPr>
            <p:spPr>
              <a:xfrm>
                <a:off x="4579152" y="4958515"/>
                <a:ext cx="397910" cy="628279"/>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0" name="Freeform: Shape 229">
                <a:extLst>
                  <a:ext uri="{FF2B5EF4-FFF2-40B4-BE49-F238E27FC236}">
                    <a16:creationId xmlns:a16="http://schemas.microsoft.com/office/drawing/2014/main" id="{06E10264-B24B-4809-B5F1-53421A11968F}"/>
                  </a:ext>
                </a:extLst>
              </p:cNvPr>
              <p:cNvSpPr/>
              <p:nvPr/>
            </p:nvSpPr>
            <p:spPr>
              <a:xfrm>
                <a:off x="4170772" y="4353272"/>
                <a:ext cx="397910" cy="628279"/>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1" name="Freeform: Shape 230">
                <a:extLst>
                  <a:ext uri="{FF2B5EF4-FFF2-40B4-BE49-F238E27FC236}">
                    <a16:creationId xmlns:a16="http://schemas.microsoft.com/office/drawing/2014/main" id="{16659F10-7564-4B29-8BAE-B19C1511FECD}"/>
                  </a:ext>
                </a:extLst>
              </p:cNvPr>
              <p:cNvSpPr/>
              <p:nvPr/>
            </p:nvSpPr>
            <p:spPr>
              <a:xfrm>
                <a:off x="3293270" y="4353272"/>
                <a:ext cx="397910" cy="628279"/>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2" name="Freeform: Shape 231">
                <a:extLst>
                  <a:ext uri="{FF2B5EF4-FFF2-40B4-BE49-F238E27FC236}">
                    <a16:creationId xmlns:a16="http://schemas.microsoft.com/office/drawing/2014/main" id="{178C601C-0F55-4ED1-9474-82BD1364B740}"/>
                  </a:ext>
                </a:extLst>
              </p:cNvPr>
              <p:cNvSpPr/>
              <p:nvPr/>
            </p:nvSpPr>
            <p:spPr>
              <a:xfrm>
                <a:off x="5037799" y="4353272"/>
                <a:ext cx="397910" cy="628279"/>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3" name="Freeform: Shape 232">
                <a:extLst>
                  <a:ext uri="{FF2B5EF4-FFF2-40B4-BE49-F238E27FC236}">
                    <a16:creationId xmlns:a16="http://schemas.microsoft.com/office/drawing/2014/main" id="{BB7F4CF2-2037-4C5F-8B68-499CE10687A1}"/>
                  </a:ext>
                </a:extLst>
              </p:cNvPr>
              <p:cNvSpPr/>
              <p:nvPr/>
            </p:nvSpPr>
            <p:spPr>
              <a:xfrm>
                <a:off x="4692243" y="4353272"/>
                <a:ext cx="293198" cy="628279"/>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30981 h 285750"/>
                  <a:gd name="connsiteX15" fmla="*/ 46196 w 133350"/>
                  <a:gd name="connsiteY15" fmla="*/ 229076 h 285750"/>
                  <a:gd name="connsiteX16" fmla="*/ 46196 w 133350"/>
                  <a:gd name="connsiteY16" fmla="*/ 60484 h 285750"/>
                  <a:gd name="connsiteX17" fmla="*/ 54769 w 133350"/>
                  <a:gd name="connsiteY17" fmla="*/ 58579 h 285750"/>
                  <a:gd name="connsiteX18" fmla="*/ 63341 w 133350"/>
                  <a:gd name="connsiteY18" fmla="*/ 56674 h 285750"/>
                  <a:gd name="connsiteX19" fmla="*/ 71914 w 133350"/>
                  <a:gd name="connsiteY19" fmla="*/ 54769 h 285750"/>
                  <a:gd name="connsiteX20" fmla="*/ 71914 w 133350"/>
                  <a:gd name="connsiteY20" fmla="*/ 238601 h 285750"/>
                  <a:gd name="connsiteX21" fmla="*/ 63341 w 133350"/>
                  <a:gd name="connsiteY21" fmla="*/ 236696 h 285750"/>
                  <a:gd name="connsiteX22" fmla="*/ 54769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30981"/>
                    </a:moveTo>
                    <a:lnTo>
                      <a:pt x="46196" y="229076"/>
                    </a:lnTo>
                    <a:lnTo>
                      <a:pt x="46196" y="60484"/>
                    </a:lnTo>
                    <a:lnTo>
                      <a:pt x="54769" y="58579"/>
                    </a:lnTo>
                    <a:lnTo>
                      <a:pt x="63341" y="56674"/>
                    </a:lnTo>
                    <a:lnTo>
                      <a:pt x="71914" y="54769"/>
                    </a:lnTo>
                    <a:lnTo>
                      <a:pt x="71914" y="238601"/>
                    </a:lnTo>
                    <a:lnTo>
                      <a:pt x="63341" y="236696"/>
                    </a:lnTo>
                    <a:lnTo>
                      <a:pt x="54769"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4" name="Freeform: Shape 233">
                <a:extLst>
                  <a:ext uri="{FF2B5EF4-FFF2-40B4-BE49-F238E27FC236}">
                    <a16:creationId xmlns:a16="http://schemas.microsoft.com/office/drawing/2014/main" id="{EF3E1B17-4732-47E9-AB38-0288DE5A965F}"/>
                  </a:ext>
                </a:extLst>
              </p:cNvPr>
              <p:cNvSpPr/>
              <p:nvPr/>
            </p:nvSpPr>
            <p:spPr>
              <a:xfrm>
                <a:off x="2005632" y="4184679"/>
                <a:ext cx="4251364" cy="1256561"/>
              </a:xfrm>
              <a:custGeom>
                <a:avLst/>
                <a:gdLst>
                  <a:gd name="connsiteX0" fmla="*/ 1895800 w 1933575"/>
                  <a:gd name="connsiteY0" fmla="*/ 405765 h 571500"/>
                  <a:gd name="connsiteX1" fmla="*/ 922345 w 1933575"/>
                  <a:gd name="connsiteY1" fmla="*/ 468630 h 571500"/>
                  <a:gd name="connsiteX2" fmla="*/ 44139 w 1933575"/>
                  <a:gd name="connsiteY2" fmla="*/ 42863 h 571500"/>
                </a:gdLst>
                <a:ahLst/>
                <a:cxnLst>
                  <a:cxn ang="0">
                    <a:pos x="connsiteX0" y="connsiteY0"/>
                  </a:cxn>
                  <a:cxn ang="0">
                    <a:pos x="connsiteX1" y="connsiteY1"/>
                  </a:cxn>
                  <a:cxn ang="0">
                    <a:pos x="connsiteX2" y="connsiteY2"/>
                  </a:cxn>
                </a:cxnLst>
                <a:rect l="l" t="t" r="r" b="b"/>
                <a:pathLst>
                  <a:path w="1933575" h="571500">
                    <a:moveTo>
                      <a:pt x="1895800" y="405765"/>
                    </a:moveTo>
                    <a:cubicBezTo>
                      <a:pt x="1869130" y="541020"/>
                      <a:pt x="1432885" y="568643"/>
                      <a:pt x="922345" y="468630"/>
                    </a:cubicBezTo>
                    <a:cubicBezTo>
                      <a:pt x="411805" y="368618"/>
                      <a:pt x="17469" y="178118"/>
                      <a:pt x="44139" y="42863"/>
                    </a:cubicBezTo>
                  </a:path>
                </a:pathLst>
              </a:custGeom>
              <a:noFill/>
              <a:ln w="57150" cap="flat">
                <a:solidFill>
                  <a:schemeClr val="accent1"/>
                </a:solidFill>
                <a:prstDash val="solid"/>
                <a:miter/>
              </a:ln>
            </p:spPr>
            <p:txBody>
              <a:bodyPr rtlCol="0" anchor="ctr"/>
              <a:lstStyle/>
              <a:p>
                <a:pPr defTabSz="914225">
                  <a:defRPr/>
                </a:pPr>
                <a:endParaRPr lang="en-IN">
                  <a:solidFill>
                    <a:srgbClr val="505050"/>
                  </a:solidFill>
                  <a:latin typeface="Segoe UI Semilight"/>
                </a:endParaRPr>
              </a:p>
            </p:txBody>
          </p:sp>
          <p:sp>
            <p:nvSpPr>
              <p:cNvPr id="235" name="Freeform: Shape 234">
                <a:extLst>
                  <a:ext uri="{FF2B5EF4-FFF2-40B4-BE49-F238E27FC236}">
                    <a16:creationId xmlns:a16="http://schemas.microsoft.com/office/drawing/2014/main" id="{7DEB6BE4-0563-481B-8F9E-20B220582801}"/>
                  </a:ext>
                </a:extLst>
              </p:cNvPr>
              <p:cNvSpPr/>
              <p:nvPr/>
            </p:nvSpPr>
            <p:spPr>
              <a:xfrm>
                <a:off x="5092248" y="5176315"/>
                <a:ext cx="523566" cy="272253"/>
              </a:xfrm>
              <a:custGeom>
                <a:avLst/>
                <a:gdLst>
                  <a:gd name="connsiteX0" fmla="*/ 136684 w 238125"/>
                  <a:gd name="connsiteY0" fmla="*/ 122396 h 123825"/>
                  <a:gd name="connsiteX1" fmla="*/ 7144 w 238125"/>
                  <a:gd name="connsiteY1" fmla="*/ 39529 h 123825"/>
                  <a:gd name="connsiteX2" fmla="*/ 123349 w 238125"/>
                  <a:gd name="connsiteY2" fmla="*/ 21431 h 123825"/>
                  <a:gd name="connsiteX3" fmla="*/ 226219 w 238125"/>
                  <a:gd name="connsiteY3" fmla="*/ 7144 h 123825"/>
                  <a:gd name="connsiteX4" fmla="*/ 239554 w 238125"/>
                  <a:gd name="connsiteY4" fmla="*/ 10810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23825">
                    <a:moveTo>
                      <a:pt x="136684" y="122396"/>
                    </a:moveTo>
                    <a:lnTo>
                      <a:pt x="7144" y="39529"/>
                    </a:lnTo>
                    <a:lnTo>
                      <a:pt x="123349" y="21431"/>
                    </a:lnTo>
                    <a:lnTo>
                      <a:pt x="226219" y="7144"/>
                    </a:lnTo>
                    <a:lnTo>
                      <a:pt x="239554" y="108109"/>
                    </a:lnTo>
                    <a:close/>
                  </a:path>
                </a:pathLst>
              </a:custGeom>
              <a:solidFill>
                <a:srgbClr val="D83B01">
                  <a:alpha val="6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6" name="Freeform: Shape 235">
                <a:extLst>
                  <a:ext uri="{FF2B5EF4-FFF2-40B4-BE49-F238E27FC236}">
                    <a16:creationId xmlns:a16="http://schemas.microsoft.com/office/drawing/2014/main" id="{98388732-64AC-4E5B-84F2-0E268E359366}"/>
                  </a:ext>
                </a:extLst>
              </p:cNvPr>
              <p:cNvSpPr/>
              <p:nvPr/>
            </p:nvSpPr>
            <p:spPr>
              <a:xfrm>
                <a:off x="5119472" y="5176315"/>
                <a:ext cx="502626" cy="293198"/>
              </a:xfrm>
              <a:custGeom>
                <a:avLst/>
                <a:gdLst>
                  <a:gd name="connsiteX0" fmla="*/ 79534 w 228600"/>
                  <a:gd name="connsiteY0" fmla="*/ 25241 h 133350"/>
                  <a:gd name="connsiteX1" fmla="*/ 7144 w 228600"/>
                  <a:gd name="connsiteY1" fmla="*/ 134779 h 133350"/>
                  <a:gd name="connsiteX2" fmla="*/ 124301 w 228600"/>
                  <a:gd name="connsiteY2" fmla="*/ 122396 h 133350"/>
                  <a:gd name="connsiteX3" fmla="*/ 227171 w 228600"/>
                  <a:gd name="connsiteY3" fmla="*/ 108109 h 133350"/>
                  <a:gd name="connsiteX4" fmla="*/ 213836 w 228600"/>
                  <a:gd name="connsiteY4" fmla="*/ 7144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33350">
                    <a:moveTo>
                      <a:pt x="79534" y="25241"/>
                    </a:moveTo>
                    <a:lnTo>
                      <a:pt x="7144" y="134779"/>
                    </a:lnTo>
                    <a:lnTo>
                      <a:pt x="124301" y="122396"/>
                    </a:lnTo>
                    <a:lnTo>
                      <a:pt x="227171" y="108109"/>
                    </a:lnTo>
                    <a:lnTo>
                      <a:pt x="213836" y="7144"/>
                    </a:lnTo>
                    <a:close/>
                  </a:path>
                </a:pathLst>
              </a:custGeom>
              <a:solidFill>
                <a:srgbClr val="DD5900">
                  <a:alpha val="7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7" name="Freeform: Shape 236">
                <a:extLst>
                  <a:ext uri="{FF2B5EF4-FFF2-40B4-BE49-F238E27FC236}">
                    <a16:creationId xmlns:a16="http://schemas.microsoft.com/office/drawing/2014/main" id="{B04F06CE-52FA-4136-ACC9-AA18135B25BC}"/>
                  </a:ext>
                </a:extLst>
              </p:cNvPr>
              <p:cNvSpPr/>
              <p:nvPr/>
            </p:nvSpPr>
            <p:spPr>
              <a:xfrm>
                <a:off x="5027329" y="5176315"/>
                <a:ext cx="607339" cy="272253"/>
              </a:xfrm>
              <a:custGeom>
                <a:avLst/>
                <a:gdLst>
                  <a:gd name="connsiteX0" fmla="*/ 121444 w 276225"/>
                  <a:gd name="connsiteY0" fmla="*/ 25241 h 123825"/>
                  <a:gd name="connsiteX1" fmla="*/ 7144 w 276225"/>
                  <a:gd name="connsiteY1" fmla="*/ 95726 h 123825"/>
                  <a:gd name="connsiteX2" fmla="*/ 166211 w 276225"/>
                  <a:gd name="connsiteY2" fmla="*/ 122396 h 123825"/>
                  <a:gd name="connsiteX3" fmla="*/ 269081 w 276225"/>
                  <a:gd name="connsiteY3" fmla="*/ 108109 h 123825"/>
                  <a:gd name="connsiteX4" fmla="*/ 255746 w 276225"/>
                  <a:gd name="connsiteY4" fmla="*/ 714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123825">
                    <a:moveTo>
                      <a:pt x="121444" y="25241"/>
                    </a:moveTo>
                    <a:lnTo>
                      <a:pt x="7144" y="95726"/>
                    </a:lnTo>
                    <a:lnTo>
                      <a:pt x="166211" y="122396"/>
                    </a:lnTo>
                    <a:lnTo>
                      <a:pt x="269081" y="108109"/>
                    </a:lnTo>
                    <a:lnTo>
                      <a:pt x="255746" y="7144"/>
                    </a:lnTo>
                    <a:close/>
                  </a:path>
                </a:pathLst>
              </a:custGeom>
              <a:solidFill>
                <a:srgbClr val="EAE42D">
                  <a:alpha val="70000"/>
                </a:srgbClr>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8" name="Freeform: Shape 237">
                <a:extLst>
                  <a:ext uri="{FF2B5EF4-FFF2-40B4-BE49-F238E27FC236}">
                    <a16:creationId xmlns:a16="http://schemas.microsoft.com/office/drawing/2014/main" id="{FA981314-88FA-4760-BDAB-6908508DD63B}"/>
                  </a:ext>
                </a:extLst>
              </p:cNvPr>
              <p:cNvSpPr/>
              <p:nvPr/>
            </p:nvSpPr>
            <p:spPr>
              <a:xfrm>
                <a:off x="5278642" y="5111370"/>
                <a:ext cx="314141" cy="125656"/>
              </a:xfrm>
              <a:custGeom>
                <a:avLst/>
                <a:gdLst>
                  <a:gd name="connsiteX0" fmla="*/ 7144 w 142875"/>
                  <a:gd name="connsiteY0" fmla="*/ 54769 h 57150"/>
                  <a:gd name="connsiteX1" fmla="*/ 21431 w 142875"/>
                  <a:gd name="connsiteY1" fmla="*/ 7144 h 57150"/>
                  <a:gd name="connsiteX2" fmla="*/ 141446 w 142875"/>
                  <a:gd name="connsiteY2" fmla="*/ 36671 h 57150"/>
                </a:gdLst>
                <a:ahLst/>
                <a:cxnLst>
                  <a:cxn ang="0">
                    <a:pos x="connsiteX0" y="connsiteY0"/>
                  </a:cxn>
                  <a:cxn ang="0">
                    <a:pos x="connsiteX1" y="connsiteY1"/>
                  </a:cxn>
                  <a:cxn ang="0">
                    <a:pos x="connsiteX2" y="connsiteY2"/>
                  </a:cxn>
                </a:cxnLst>
                <a:rect l="l" t="t" r="r" b="b"/>
                <a:pathLst>
                  <a:path w="142875" h="57150">
                    <a:moveTo>
                      <a:pt x="7144" y="54769"/>
                    </a:moveTo>
                    <a:lnTo>
                      <a:pt x="21431" y="7144"/>
                    </a:lnTo>
                    <a:lnTo>
                      <a:pt x="141446" y="36671"/>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39" name="Freeform: Shape 238">
                <a:extLst>
                  <a:ext uri="{FF2B5EF4-FFF2-40B4-BE49-F238E27FC236}">
                    <a16:creationId xmlns:a16="http://schemas.microsoft.com/office/drawing/2014/main" id="{46852A02-A5DA-431F-9976-867444E2320C}"/>
                  </a:ext>
                </a:extLst>
              </p:cNvPr>
              <p:cNvSpPr/>
              <p:nvPr/>
            </p:nvSpPr>
            <p:spPr>
              <a:xfrm>
                <a:off x="5307962" y="5398277"/>
                <a:ext cx="314141" cy="146597"/>
              </a:xfrm>
              <a:custGeom>
                <a:avLst/>
                <a:gdLst>
                  <a:gd name="connsiteX0" fmla="*/ 7144 w 142875"/>
                  <a:gd name="connsiteY0" fmla="*/ 25241 h 66675"/>
                  <a:gd name="connsiteX1" fmla="*/ 32861 w 142875"/>
                  <a:gd name="connsiteY1" fmla="*/ 68104 h 66675"/>
                  <a:gd name="connsiteX2" fmla="*/ 141446 w 142875"/>
                  <a:gd name="connsiteY2" fmla="*/ 7144 h 66675"/>
                </a:gdLst>
                <a:ahLst/>
                <a:cxnLst>
                  <a:cxn ang="0">
                    <a:pos x="connsiteX0" y="connsiteY0"/>
                  </a:cxn>
                  <a:cxn ang="0">
                    <a:pos x="connsiteX1" y="connsiteY1"/>
                  </a:cxn>
                  <a:cxn ang="0">
                    <a:pos x="connsiteX2" y="connsiteY2"/>
                  </a:cxn>
                </a:cxnLst>
                <a:rect l="l" t="t" r="r" b="b"/>
                <a:pathLst>
                  <a:path w="142875" h="66675">
                    <a:moveTo>
                      <a:pt x="7144" y="25241"/>
                    </a:moveTo>
                    <a:lnTo>
                      <a:pt x="32861" y="68104"/>
                    </a:lnTo>
                    <a:lnTo>
                      <a:pt x="141446" y="7144"/>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0" name="Freeform: Shape 239">
                <a:extLst>
                  <a:ext uri="{FF2B5EF4-FFF2-40B4-BE49-F238E27FC236}">
                    <a16:creationId xmlns:a16="http://schemas.microsoft.com/office/drawing/2014/main" id="{527215B1-C524-47B4-A413-DA4B88F9510E}"/>
                  </a:ext>
                </a:extLst>
              </p:cNvPr>
              <p:cNvSpPr/>
              <p:nvPr/>
            </p:nvSpPr>
            <p:spPr>
              <a:xfrm>
                <a:off x="5343565" y="5153246"/>
                <a:ext cx="502628" cy="188484"/>
              </a:xfrm>
              <a:custGeom>
                <a:avLst/>
                <a:gdLst>
                  <a:gd name="connsiteX0" fmla="*/ 14764 w 228600"/>
                  <a:gd name="connsiteY0" fmla="*/ 80486 h 85725"/>
                  <a:gd name="connsiteX1" fmla="*/ 7144 w 228600"/>
                  <a:gd name="connsiteY1" fmla="*/ 21431 h 85725"/>
                  <a:gd name="connsiteX2" fmla="*/ 215741 w 228600"/>
                  <a:gd name="connsiteY2" fmla="*/ 7144 h 85725"/>
                  <a:gd name="connsiteX3" fmla="*/ 222409 w 228600"/>
                  <a:gd name="connsiteY3" fmla="*/ 53816 h 85725"/>
                </a:gdLst>
                <a:ahLst/>
                <a:cxnLst>
                  <a:cxn ang="0">
                    <a:pos x="connsiteX0" y="connsiteY0"/>
                  </a:cxn>
                  <a:cxn ang="0">
                    <a:pos x="connsiteX1" y="connsiteY1"/>
                  </a:cxn>
                  <a:cxn ang="0">
                    <a:pos x="connsiteX2" y="connsiteY2"/>
                  </a:cxn>
                  <a:cxn ang="0">
                    <a:pos x="connsiteX3" y="connsiteY3"/>
                  </a:cxn>
                </a:cxnLst>
                <a:rect l="l" t="t" r="r" b="b"/>
                <a:pathLst>
                  <a:path w="228600" h="85725">
                    <a:moveTo>
                      <a:pt x="14764" y="80486"/>
                    </a:moveTo>
                    <a:lnTo>
                      <a:pt x="7144" y="21431"/>
                    </a:lnTo>
                    <a:lnTo>
                      <a:pt x="215741" y="7144"/>
                    </a:lnTo>
                    <a:lnTo>
                      <a:pt x="222409" y="53816"/>
                    </a:lnTo>
                    <a:close/>
                  </a:path>
                </a:pathLst>
              </a:custGeom>
              <a:solidFill>
                <a:srgbClr val="354D73"/>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1" name="Freeform: Shape 240">
                <a:extLst>
                  <a:ext uri="{FF2B5EF4-FFF2-40B4-BE49-F238E27FC236}">
                    <a16:creationId xmlns:a16="http://schemas.microsoft.com/office/drawing/2014/main" id="{C8070A25-66F9-4144-BF8B-57A87C48B303}"/>
                  </a:ext>
                </a:extLst>
              </p:cNvPr>
              <p:cNvSpPr/>
              <p:nvPr/>
            </p:nvSpPr>
            <p:spPr>
              <a:xfrm>
                <a:off x="5802208" y="5153213"/>
                <a:ext cx="188485" cy="125656"/>
              </a:xfrm>
              <a:custGeom>
                <a:avLst/>
                <a:gdLst>
                  <a:gd name="connsiteX0" fmla="*/ 13811 w 85725"/>
                  <a:gd name="connsiteY0" fmla="*/ 53816 h 57150"/>
                  <a:gd name="connsiteX1" fmla="*/ 7144 w 85725"/>
                  <a:gd name="connsiteY1" fmla="*/ 7144 h 57150"/>
                  <a:gd name="connsiteX2" fmla="*/ 87154 w 85725"/>
                  <a:gd name="connsiteY2" fmla="*/ 43339 h 57150"/>
                </a:gdLst>
                <a:ahLst/>
                <a:cxnLst>
                  <a:cxn ang="0">
                    <a:pos x="connsiteX0" y="connsiteY0"/>
                  </a:cxn>
                  <a:cxn ang="0">
                    <a:pos x="connsiteX1" y="connsiteY1"/>
                  </a:cxn>
                  <a:cxn ang="0">
                    <a:pos x="connsiteX2" y="connsiteY2"/>
                  </a:cxn>
                </a:cxnLst>
                <a:rect l="l" t="t" r="r" b="b"/>
                <a:pathLst>
                  <a:path w="85725" h="57150">
                    <a:moveTo>
                      <a:pt x="13811" y="53816"/>
                    </a:moveTo>
                    <a:lnTo>
                      <a:pt x="7144" y="7144"/>
                    </a:lnTo>
                    <a:lnTo>
                      <a:pt x="87154" y="43339"/>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2" name="Freeform: Shape 241">
                <a:extLst>
                  <a:ext uri="{FF2B5EF4-FFF2-40B4-BE49-F238E27FC236}">
                    <a16:creationId xmlns:a16="http://schemas.microsoft.com/office/drawing/2014/main" id="{8A39AEDA-7626-45A5-9311-C4A42912F177}"/>
                  </a:ext>
                </a:extLst>
              </p:cNvPr>
              <p:cNvSpPr/>
              <p:nvPr/>
            </p:nvSpPr>
            <p:spPr>
              <a:xfrm>
                <a:off x="5360319" y="5255827"/>
                <a:ext cx="481683" cy="209423"/>
              </a:xfrm>
              <a:custGeom>
                <a:avLst/>
                <a:gdLst>
                  <a:gd name="connsiteX0" fmla="*/ 7144 w 219075"/>
                  <a:gd name="connsiteY0" fmla="*/ 33814 h 95250"/>
                  <a:gd name="connsiteX1" fmla="*/ 15716 w 219075"/>
                  <a:gd name="connsiteY1" fmla="*/ 92869 h 95250"/>
                  <a:gd name="connsiteX2" fmla="*/ 220504 w 219075"/>
                  <a:gd name="connsiteY2" fmla="*/ 52864 h 95250"/>
                  <a:gd name="connsiteX3" fmla="*/ 214789 w 219075"/>
                  <a:gd name="connsiteY3" fmla="*/ 7144 h 95250"/>
                </a:gdLst>
                <a:ahLst/>
                <a:cxnLst>
                  <a:cxn ang="0">
                    <a:pos x="connsiteX0" y="connsiteY0"/>
                  </a:cxn>
                  <a:cxn ang="0">
                    <a:pos x="connsiteX1" y="connsiteY1"/>
                  </a:cxn>
                  <a:cxn ang="0">
                    <a:pos x="connsiteX2" y="connsiteY2"/>
                  </a:cxn>
                  <a:cxn ang="0">
                    <a:pos x="connsiteX3" y="connsiteY3"/>
                  </a:cxn>
                </a:cxnLst>
                <a:rect l="l" t="t" r="r" b="b"/>
                <a:pathLst>
                  <a:path w="219075" h="95250">
                    <a:moveTo>
                      <a:pt x="7144" y="33814"/>
                    </a:moveTo>
                    <a:lnTo>
                      <a:pt x="15716" y="92869"/>
                    </a:lnTo>
                    <a:lnTo>
                      <a:pt x="220504" y="52864"/>
                    </a:lnTo>
                    <a:lnTo>
                      <a:pt x="214789" y="7144"/>
                    </a:lnTo>
                    <a:close/>
                  </a:path>
                </a:pathLst>
              </a:custGeom>
              <a:solidFill>
                <a:srgbClr val="354D73"/>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3" name="Freeform: Shape 242">
                <a:extLst>
                  <a:ext uri="{FF2B5EF4-FFF2-40B4-BE49-F238E27FC236}">
                    <a16:creationId xmlns:a16="http://schemas.microsoft.com/office/drawing/2014/main" id="{2B397CDC-16CE-4400-97C9-8F1BA37AE124}"/>
                  </a:ext>
                </a:extLst>
              </p:cNvPr>
              <p:cNvSpPr/>
              <p:nvPr/>
            </p:nvSpPr>
            <p:spPr>
              <a:xfrm>
                <a:off x="5816878" y="5232829"/>
                <a:ext cx="188485" cy="146597"/>
              </a:xfrm>
              <a:custGeom>
                <a:avLst/>
                <a:gdLst>
                  <a:gd name="connsiteX0" fmla="*/ 7144 w 85725"/>
                  <a:gd name="connsiteY0" fmla="*/ 17621 h 66675"/>
                  <a:gd name="connsiteX1" fmla="*/ 12859 w 85725"/>
                  <a:gd name="connsiteY1" fmla="*/ 63341 h 66675"/>
                  <a:gd name="connsiteX2" fmla="*/ 80486 w 85725"/>
                  <a:gd name="connsiteY2" fmla="*/ 7144 h 66675"/>
                </a:gdLst>
                <a:ahLst/>
                <a:cxnLst>
                  <a:cxn ang="0">
                    <a:pos x="connsiteX0" y="connsiteY0"/>
                  </a:cxn>
                  <a:cxn ang="0">
                    <a:pos x="connsiteX1" y="connsiteY1"/>
                  </a:cxn>
                  <a:cxn ang="0">
                    <a:pos x="connsiteX2" y="connsiteY2"/>
                  </a:cxn>
                </a:cxnLst>
                <a:rect l="l" t="t" r="r" b="b"/>
                <a:pathLst>
                  <a:path w="85725" h="66675">
                    <a:moveTo>
                      <a:pt x="7144" y="17621"/>
                    </a:moveTo>
                    <a:lnTo>
                      <a:pt x="12859" y="63341"/>
                    </a:lnTo>
                    <a:lnTo>
                      <a:pt x="80486" y="7144"/>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4" name="Freeform: Shape 243">
                <a:extLst>
                  <a:ext uri="{FF2B5EF4-FFF2-40B4-BE49-F238E27FC236}">
                    <a16:creationId xmlns:a16="http://schemas.microsoft.com/office/drawing/2014/main" id="{2B793C8C-105B-4A20-AF2F-16F609B70B3E}"/>
                  </a:ext>
                </a:extLst>
              </p:cNvPr>
              <p:cNvSpPr/>
              <p:nvPr/>
            </p:nvSpPr>
            <p:spPr>
              <a:xfrm>
                <a:off x="5224197" y="5257966"/>
                <a:ext cx="356027" cy="104711"/>
              </a:xfrm>
              <a:custGeom>
                <a:avLst/>
                <a:gdLst>
                  <a:gd name="connsiteX0" fmla="*/ 7144 w 161925"/>
                  <a:gd name="connsiteY0" fmla="*/ 43339 h 47625"/>
                  <a:gd name="connsiteX1" fmla="*/ 37624 w 161925"/>
                  <a:gd name="connsiteY1" fmla="*/ 7144 h 47625"/>
                  <a:gd name="connsiteX2" fmla="*/ 155734 w 161925"/>
                  <a:gd name="connsiteY2" fmla="*/ 23336 h 47625"/>
                </a:gdLst>
                <a:ahLst/>
                <a:cxnLst>
                  <a:cxn ang="0">
                    <a:pos x="connsiteX0" y="connsiteY0"/>
                  </a:cxn>
                  <a:cxn ang="0">
                    <a:pos x="connsiteX1" y="connsiteY1"/>
                  </a:cxn>
                  <a:cxn ang="0">
                    <a:pos x="connsiteX2" y="connsiteY2"/>
                  </a:cxn>
                </a:cxnLst>
                <a:rect l="l" t="t" r="r" b="b"/>
                <a:pathLst>
                  <a:path w="161925" h="47625">
                    <a:moveTo>
                      <a:pt x="7144" y="43339"/>
                    </a:moveTo>
                    <a:lnTo>
                      <a:pt x="37624" y="7144"/>
                    </a:lnTo>
                    <a:lnTo>
                      <a:pt x="155734" y="23336"/>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sp>
            <p:nvSpPr>
              <p:cNvPr id="245" name="Freeform: Shape 244">
                <a:extLst>
                  <a:ext uri="{FF2B5EF4-FFF2-40B4-BE49-F238E27FC236}">
                    <a16:creationId xmlns:a16="http://schemas.microsoft.com/office/drawing/2014/main" id="{1664074D-548A-4088-800E-92FB306F971F}"/>
                  </a:ext>
                </a:extLst>
              </p:cNvPr>
              <p:cNvSpPr/>
              <p:nvPr/>
            </p:nvSpPr>
            <p:spPr>
              <a:xfrm>
                <a:off x="5224197" y="5293625"/>
                <a:ext cx="356027" cy="125656"/>
              </a:xfrm>
              <a:custGeom>
                <a:avLst/>
                <a:gdLst>
                  <a:gd name="connsiteX0" fmla="*/ 7144 w 161925"/>
                  <a:gd name="connsiteY0" fmla="*/ 26194 h 57150"/>
                  <a:gd name="connsiteX1" fmla="*/ 45244 w 161925"/>
                  <a:gd name="connsiteY1" fmla="*/ 52864 h 57150"/>
                  <a:gd name="connsiteX2" fmla="*/ 155734 w 161925"/>
                  <a:gd name="connsiteY2" fmla="*/ 7144 h 57150"/>
                </a:gdLst>
                <a:ahLst/>
                <a:cxnLst>
                  <a:cxn ang="0">
                    <a:pos x="connsiteX0" y="connsiteY0"/>
                  </a:cxn>
                  <a:cxn ang="0">
                    <a:pos x="connsiteX1" y="connsiteY1"/>
                  </a:cxn>
                  <a:cxn ang="0">
                    <a:pos x="connsiteX2" y="connsiteY2"/>
                  </a:cxn>
                </a:cxnLst>
                <a:rect l="l" t="t" r="r" b="b"/>
                <a:pathLst>
                  <a:path w="161925" h="57150">
                    <a:moveTo>
                      <a:pt x="7144" y="26194"/>
                    </a:moveTo>
                    <a:lnTo>
                      <a:pt x="45244" y="52864"/>
                    </a:lnTo>
                    <a:lnTo>
                      <a:pt x="155734" y="7144"/>
                    </a:lnTo>
                    <a:close/>
                  </a:path>
                </a:pathLst>
              </a:custGeom>
              <a:solidFill>
                <a:srgbClr val="022050"/>
              </a:solidFill>
              <a:ln w="9525" cap="flat">
                <a:noFill/>
                <a:prstDash val="solid"/>
                <a:miter/>
              </a:ln>
            </p:spPr>
            <p:txBody>
              <a:bodyPr rtlCol="0" anchor="ctr"/>
              <a:lstStyle/>
              <a:p>
                <a:pPr defTabSz="914225">
                  <a:defRPr/>
                </a:pPr>
                <a:endParaRPr lang="en-IN">
                  <a:solidFill>
                    <a:srgbClr val="505050"/>
                  </a:solidFill>
                  <a:latin typeface="Segoe UI Semilight"/>
                </a:endParaRPr>
              </a:p>
            </p:txBody>
          </p:sp>
        </p:grpSp>
      </p:grpSp>
      <p:sp>
        <p:nvSpPr>
          <p:cNvPr id="153" name="Rectangle 152">
            <a:extLst>
              <a:ext uri="{FF2B5EF4-FFF2-40B4-BE49-F238E27FC236}">
                <a16:creationId xmlns:a16="http://schemas.microsoft.com/office/drawing/2014/main" id="{3378CD5A-7D97-4906-893C-76BCF20F15E6}"/>
              </a:ext>
            </a:extLst>
          </p:cNvPr>
          <p:cNvSpPr/>
          <p:nvPr/>
        </p:nvSpPr>
        <p:spPr bwMode="auto">
          <a:xfrm>
            <a:off x="7467180" y="5407628"/>
            <a:ext cx="3017092" cy="1846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293" fontAlgn="base">
              <a:spcBef>
                <a:spcPct val="0"/>
              </a:spcBef>
              <a:spcAft>
                <a:spcPct val="0"/>
              </a:spcAft>
              <a:defRPr/>
            </a:pPr>
            <a:r>
              <a:rPr lang="en-US" sz="1200" dirty="0">
                <a:solidFill>
                  <a:srgbClr val="505050"/>
                </a:solidFill>
                <a:latin typeface="Segoe UI Semilight"/>
                <a:ea typeface="Segoe UI" pitchFamily="34" charset="0"/>
                <a:cs typeface="Segoe UI" pitchFamily="34" charset="0"/>
              </a:rPr>
              <a:t>Tool agnostic Python SDK</a:t>
            </a:r>
          </a:p>
        </p:txBody>
      </p:sp>
    </p:spTree>
    <p:extLst>
      <p:ext uri="{BB962C8B-B14F-4D97-AF65-F5344CB8AC3E}">
        <p14:creationId xmlns:p14="http://schemas.microsoft.com/office/powerpoint/2010/main" val="3460079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par>
                                <p:cTn id="26" presetID="10" presetClass="entr" presetSubtype="0" fill="hold" nodeType="with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fade">
                                      <p:cBhvr>
                                        <p:cTn id="2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3BB175-41B6-45D3-95E5-24250B296B60}"/>
              </a:ext>
            </a:extLst>
          </p:cNvPr>
          <p:cNvSpPr/>
          <p:nvPr/>
        </p:nvSpPr>
        <p:spPr bwMode="auto">
          <a:xfrm>
            <a:off x="347561" y="1128590"/>
            <a:ext cx="11528413" cy="5299001"/>
          </a:xfrm>
          <a:prstGeom prst="rect">
            <a:avLst/>
          </a:prstGeom>
          <a:noFill/>
          <a:ln w="28575">
            <a:solidFill>
              <a:srgbClr val="D9D9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itle 19">
            <a:extLst>
              <a:ext uri="{FF2B5EF4-FFF2-40B4-BE49-F238E27FC236}">
                <a16:creationId xmlns:a16="http://schemas.microsoft.com/office/drawing/2014/main" id="{02C3C1E0-2826-7447-91EE-89324EAD511A}"/>
              </a:ext>
            </a:extLst>
          </p:cNvPr>
          <p:cNvSpPr>
            <a:spLocks noGrp="1"/>
          </p:cNvSpPr>
          <p:nvPr>
            <p:ph type="title"/>
          </p:nvPr>
        </p:nvSpPr>
        <p:spPr/>
        <p:txBody>
          <a:bodyPr/>
          <a:lstStyle/>
          <a:p>
            <a:r>
              <a:rPr lang="en-US" dirty="0"/>
              <a:t>Machine Learning on Azure</a:t>
            </a:r>
          </a:p>
        </p:txBody>
      </p:sp>
      <p:sp>
        <p:nvSpPr>
          <p:cNvPr id="3" name="Rectangle 2">
            <a:extLst>
              <a:ext uri="{FF2B5EF4-FFF2-40B4-BE49-F238E27FC236}">
                <a16:creationId xmlns:a16="http://schemas.microsoft.com/office/drawing/2014/main" id="{A8FEC9F7-FCD8-3B4A-98B2-9539784073CE}"/>
              </a:ext>
            </a:extLst>
          </p:cNvPr>
          <p:cNvSpPr/>
          <p:nvPr/>
        </p:nvSpPr>
        <p:spPr bwMode="auto">
          <a:xfrm>
            <a:off x="3245987" y="6153784"/>
            <a:ext cx="6533316" cy="64517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8" name="Rectangle 317">
            <a:extLst>
              <a:ext uri="{FF2B5EF4-FFF2-40B4-BE49-F238E27FC236}">
                <a16:creationId xmlns:a16="http://schemas.microsoft.com/office/drawing/2014/main" id="{A7B2ED44-6B8B-A74D-B36D-A8A70DCCE1A1}"/>
              </a:ext>
            </a:extLst>
          </p:cNvPr>
          <p:cNvSpPr/>
          <p:nvPr/>
        </p:nvSpPr>
        <p:spPr bwMode="auto">
          <a:xfrm>
            <a:off x="6954121" y="1347193"/>
            <a:ext cx="4748649" cy="4851815"/>
          </a:xfrm>
          <a:prstGeom prst="rect">
            <a:avLst/>
          </a:prstGeom>
          <a:solidFill>
            <a:schemeClr val="bg2"/>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1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7" name="Rectangle 316">
            <a:extLst>
              <a:ext uri="{FF2B5EF4-FFF2-40B4-BE49-F238E27FC236}">
                <a16:creationId xmlns:a16="http://schemas.microsoft.com/office/drawing/2014/main" id="{239B91CB-5D3A-E142-8F71-2D9AF9D1793A}"/>
              </a:ext>
            </a:extLst>
          </p:cNvPr>
          <p:cNvSpPr/>
          <p:nvPr/>
        </p:nvSpPr>
        <p:spPr bwMode="auto">
          <a:xfrm>
            <a:off x="530387" y="1347194"/>
            <a:ext cx="6423736" cy="84407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Domain specific pretrained m</a:t>
            </a:r>
            <a:r>
              <a:rPr lang="en-US" b="1" kern="0" dirty="0" err="1">
                <a:solidFill>
                  <a:prstClr val="black"/>
                </a:solidFill>
                <a:latin typeface="Segoe UI Semibold"/>
                <a:ea typeface="Segoe UI" pitchFamily="34" charset="0"/>
                <a:cs typeface="Segoe UI" pitchFamily="34" charset="0"/>
              </a:rPr>
              <a:t>odels</a:t>
            </a:r>
            <a:endParaRPr lang="en-US" b="1" kern="0" dirty="0">
              <a:solidFill>
                <a:prstClr val="black"/>
              </a:solidFill>
              <a:latin typeface="Segoe UI Semibold"/>
              <a:ea typeface="Segoe UI" pitchFamily="34" charset="0"/>
              <a:cs typeface="Segoe UI" pitchFamily="34" charset="0"/>
            </a:endParaRPr>
          </a:p>
          <a:p>
            <a:pPr defTabSz="932293" fontAlgn="base">
              <a:spcBef>
                <a:spcPct val="0"/>
              </a:spcBef>
              <a:spcAft>
                <a:spcPct val="0"/>
              </a:spcAft>
              <a:defRPr/>
            </a:pPr>
            <a:r>
              <a:rPr lang="en-US" sz="1400" kern="0" dirty="0">
                <a:solidFill>
                  <a:prstClr val="black"/>
                </a:solidFill>
                <a:latin typeface="Segoe UI"/>
                <a:cs typeface="Segoe UI" pitchFamily="34" charset="0"/>
              </a:rPr>
              <a:t>To reduce time to market </a:t>
            </a:r>
          </a:p>
        </p:txBody>
      </p:sp>
      <p:sp>
        <p:nvSpPr>
          <p:cNvPr id="319" name="TextBox 318">
            <a:extLst>
              <a:ext uri="{FF2B5EF4-FFF2-40B4-BE49-F238E27FC236}">
                <a16:creationId xmlns:a16="http://schemas.microsoft.com/office/drawing/2014/main" id="{44D3208B-940D-BB47-953C-349774733E06}"/>
              </a:ext>
            </a:extLst>
          </p:cNvPr>
          <p:cNvSpPr txBox="1"/>
          <p:nvPr/>
        </p:nvSpPr>
        <p:spPr>
          <a:xfrm>
            <a:off x="7013559" y="4766240"/>
            <a:ext cx="1118610" cy="346584"/>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a:solidFill>
                  <a:prstClr val="black"/>
                </a:solidFill>
                <a:latin typeface="Segoe UI Semibold" panose="020B0702040204020203" pitchFamily="34" charset="0"/>
                <a:cs typeface="Segoe UI Semibold" panose="020B0702040204020203" pitchFamily="34" charset="0"/>
              </a:rPr>
              <a:t>Azure </a:t>
            </a:r>
            <a:br>
              <a:rPr lang="en-US" sz="900">
                <a:solidFill>
                  <a:prstClr val="black"/>
                </a:solidFill>
                <a:latin typeface="Segoe UI Semibold" panose="020B0702040204020203" pitchFamily="34" charset="0"/>
                <a:cs typeface="Segoe UI Semibold" panose="020B0702040204020203" pitchFamily="34" charset="0"/>
              </a:rPr>
            </a:br>
            <a:r>
              <a:rPr lang="en-US" sz="900">
                <a:solidFill>
                  <a:prstClr val="black"/>
                </a:solidFill>
                <a:latin typeface="Segoe UI Semibold" panose="020B0702040204020203" pitchFamily="34" charset="0"/>
                <a:cs typeface="Segoe UI Semibold" panose="020B0702040204020203" pitchFamily="34" charset="0"/>
              </a:rPr>
              <a:t>Databricks</a:t>
            </a:r>
          </a:p>
        </p:txBody>
      </p:sp>
      <p:sp>
        <p:nvSpPr>
          <p:cNvPr id="320" name="TextBox 319">
            <a:extLst>
              <a:ext uri="{FF2B5EF4-FFF2-40B4-BE49-F238E27FC236}">
                <a16:creationId xmlns:a16="http://schemas.microsoft.com/office/drawing/2014/main" id="{5E65F68C-638A-924D-BFF7-5CA2C7DAF617}"/>
              </a:ext>
            </a:extLst>
          </p:cNvPr>
          <p:cNvSpPr txBox="1"/>
          <p:nvPr/>
        </p:nvSpPr>
        <p:spPr>
          <a:xfrm>
            <a:off x="10570213" y="4766240"/>
            <a:ext cx="1118610" cy="346584"/>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Machine </a:t>
            </a:r>
            <a:br>
              <a:rPr lang="en-US" sz="900" dirty="0">
                <a:solidFill>
                  <a:prstClr val="black"/>
                </a:solidFill>
                <a:latin typeface="Segoe UI Semibold" panose="020B0702040204020203" pitchFamily="34" charset="0"/>
                <a:cs typeface="Segoe UI Semibold" panose="020B0702040204020203" pitchFamily="34" charset="0"/>
              </a:rPr>
            </a:br>
            <a:r>
              <a:rPr lang="en-US" sz="900" dirty="0">
                <a:solidFill>
                  <a:prstClr val="black"/>
                </a:solidFill>
                <a:latin typeface="Segoe UI Semibold" panose="020B0702040204020203" pitchFamily="34" charset="0"/>
                <a:cs typeface="Segoe UI Semibold" panose="020B0702040204020203" pitchFamily="34" charset="0"/>
              </a:rPr>
              <a:t>Learning VMs</a:t>
            </a:r>
          </a:p>
        </p:txBody>
      </p:sp>
      <p:sp>
        <p:nvSpPr>
          <p:cNvPr id="321" name="Rectangle 320">
            <a:extLst>
              <a:ext uri="{FF2B5EF4-FFF2-40B4-BE49-F238E27FC236}">
                <a16:creationId xmlns:a16="http://schemas.microsoft.com/office/drawing/2014/main" id="{13D0504A-42BC-5A4B-8648-6844A504921E}"/>
              </a:ext>
            </a:extLst>
          </p:cNvPr>
          <p:cNvSpPr/>
          <p:nvPr/>
        </p:nvSpPr>
        <p:spPr bwMode="auto">
          <a:xfrm>
            <a:off x="530385" y="3283055"/>
            <a:ext cx="6422311" cy="84407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Popular frameworks </a:t>
            </a:r>
          </a:p>
          <a:p>
            <a:pPr defTabSz="932293" fontAlgn="base">
              <a:spcBef>
                <a:spcPct val="0"/>
              </a:spcBef>
              <a:spcAft>
                <a:spcPct val="0"/>
              </a:spcAft>
              <a:defRPr/>
            </a:pPr>
            <a:r>
              <a:rPr lang="en-US" sz="1400" kern="0" dirty="0">
                <a:solidFill>
                  <a:prstClr val="black"/>
                </a:solidFill>
                <a:latin typeface="Segoe UI"/>
                <a:cs typeface="Segoe UI" pitchFamily="34" charset="0"/>
              </a:rPr>
              <a:t>To build advanced deep learning solutions </a:t>
            </a:r>
          </a:p>
        </p:txBody>
      </p:sp>
      <p:sp>
        <p:nvSpPr>
          <p:cNvPr id="323" name="TextBox 322">
            <a:extLst>
              <a:ext uri="{FF2B5EF4-FFF2-40B4-BE49-F238E27FC236}">
                <a16:creationId xmlns:a16="http://schemas.microsoft.com/office/drawing/2014/main" id="{6A003CF2-9055-534A-B978-245E9D49BE63}"/>
              </a:ext>
            </a:extLst>
          </p:cNvPr>
          <p:cNvSpPr txBox="1"/>
          <p:nvPr/>
        </p:nvSpPr>
        <p:spPr>
          <a:xfrm>
            <a:off x="8227895" y="3846461"/>
            <a:ext cx="1075908" cy="2194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a:solidFill>
                  <a:prstClr val="black"/>
                </a:solidFill>
                <a:latin typeface="Segoe UI Semibold" panose="020B0702040204020203" pitchFamily="34" charset="0"/>
                <a:cs typeface="Segoe UI Semibold" panose="020B0702040204020203" pitchFamily="34" charset="0"/>
              </a:rPr>
              <a:t>TensorFlow</a:t>
            </a:r>
          </a:p>
        </p:txBody>
      </p:sp>
      <p:sp>
        <p:nvSpPr>
          <p:cNvPr id="324" name="TextBox 323">
            <a:extLst>
              <a:ext uri="{FF2B5EF4-FFF2-40B4-BE49-F238E27FC236}">
                <a16:creationId xmlns:a16="http://schemas.microsoft.com/office/drawing/2014/main" id="{3518497E-96B3-AA46-924F-13A1FA7A3861}"/>
              </a:ext>
            </a:extLst>
          </p:cNvPr>
          <p:cNvSpPr txBox="1"/>
          <p:nvPr/>
        </p:nvSpPr>
        <p:spPr>
          <a:xfrm>
            <a:off x="7034910" y="3846461"/>
            <a:ext cx="1075908" cy="2194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err="1">
                <a:solidFill>
                  <a:prstClr val="black"/>
                </a:solidFill>
                <a:latin typeface="Segoe UI Semibold" panose="020B0702040204020203" pitchFamily="34" charset="0"/>
                <a:cs typeface="Segoe UI Semibold" panose="020B0702040204020203" pitchFamily="34" charset="0"/>
              </a:rPr>
              <a:t>Pytorch</a:t>
            </a:r>
            <a:endParaRPr lang="en-US" sz="900" dirty="0">
              <a:solidFill>
                <a:prstClr val="black"/>
              </a:solidFill>
              <a:latin typeface="Segoe UI Semibold" panose="020B0702040204020203" pitchFamily="34" charset="0"/>
              <a:cs typeface="Segoe UI Semibold" panose="020B0702040204020203" pitchFamily="34" charset="0"/>
            </a:endParaRPr>
          </a:p>
        </p:txBody>
      </p:sp>
      <p:sp>
        <p:nvSpPr>
          <p:cNvPr id="326" name="TextBox 325">
            <a:extLst>
              <a:ext uri="{FF2B5EF4-FFF2-40B4-BE49-F238E27FC236}">
                <a16:creationId xmlns:a16="http://schemas.microsoft.com/office/drawing/2014/main" id="{9C99857B-D0E9-5541-B344-3D4A71770C26}"/>
              </a:ext>
            </a:extLst>
          </p:cNvPr>
          <p:cNvSpPr txBox="1"/>
          <p:nvPr/>
        </p:nvSpPr>
        <p:spPr>
          <a:xfrm>
            <a:off x="10591564" y="3846461"/>
            <a:ext cx="1075908" cy="2194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err="1">
                <a:solidFill>
                  <a:prstClr val="black"/>
                </a:solidFill>
                <a:latin typeface="Segoe UI Semibold" panose="020B0702040204020203" pitchFamily="34" charset="0"/>
                <a:cs typeface="Segoe UI Semibold" panose="020B0702040204020203" pitchFamily="34" charset="0"/>
              </a:rPr>
              <a:t>Onnx</a:t>
            </a:r>
            <a:endParaRPr lang="en-US" sz="900" dirty="0">
              <a:solidFill>
                <a:prstClr val="black"/>
              </a:solidFill>
              <a:latin typeface="Segoe UI Semibold" panose="020B0702040204020203" pitchFamily="34" charset="0"/>
              <a:cs typeface="Segoe UI Semibold" panose="020B0702040204020203" pitchFamily="34" charset="0"/>
            </a:endParaRPr>
          </a:p>
        </p:txBody>
      </p:sp>
      <p:sp>
        <p:nvSpPr>
          <p:cNvPr id="327" name="TextBox 326">
            <a:extLst>
              <a:ext uri="{FF2B5EF4-FFF2-40B4-BE49-F238E27FC236}">
                <a16:creationId xmlns:a16="http://schemas.microsoft.com/office/drawing/2014/main" id="{223BEFD3-8475-804B-9E60-EC107C3CEA59}"/>
              </a:ext>
            </a:extLst>
          </p:cNvPr>
          <p:cNvSpPr txBox="1"/>
          <p:nvPr/>
        </p:nvSpPr>
        <p:spPr>
          <a:xfrm>
            <a:off x="8630092" y="4766240"/>
            <a:ext cx="1315444" cy="346584"/>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Azure Machine Learning</a:t>
            </a:r>
          </a:p>
        </p:txBody>
      </p:sp>
      <p:sp>
        <p:nvSpPr>
          <p:cNvPr id="328" name="TextBox 327">
            <a:extLst>
              <a:ext uri="{FF2B5EF4-FFF2-40B4-BE49-F238E27FC236}">
                <a16:creationId xmlns:a16="http://schemas.microsoft.com/office/drawing/2014/main" id="{8A24BE48-743A-F342-9755-F6F712A4CB87}"/>
              </a:ext>
            </a:extLst>
          </p:cNvPr>
          <p:cNvSpPr txBox="1"/>
          <p:nvPr/>
        </p:nvSpPr>
        <p:spPr>
          <a:xfrm>
            <a:off x="9584779" y="1873351"/>
            <a:ext cx="753031" cy="2194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Language</a:t>
            </a:r>
          </a:p>
        </p:txBody>
      </p:sp>
      <p:sp>
        <p:nvSpPr>
          <p:cNvPr id="329" name="TextBox 328">
            <a:extLst>
              <a:ext uri="{FF2B5EF4-FFF2-40B4-BE49-F238E27FC236}">
                <a16:creationId xmlns:a16="http://schemas.microsoft.com/office/drawing/2014/main" id="{FEAF1E1B-C59D-C243-A5BA-3C7AEE23C0AA}"/>
              </a:ext>
            </a:extLst>
          </p:cNvPr>
          <p:cNvSpPr txBox="1"/>
          <p:nvPr/>
        </p:nvSpPr>
        <p:spPr>
          <a:xfrm>
            <a:off x="8423404" y="1873351"/>
            <a:ext cx="684893" cy="2194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Speech</a:t>
            </a:r>
          </a:p>
        </p:txBody>
      </p:sp>
      <p:sp>
        <p:nvSpPr>
          <p:cNvPr id="330" name="Rounded Rectangular Callout 243">
            <a:extLst>
              <a:ext uri="{FF2B5EF4-FFF2-40B4-BE49-F238E27FC236}">
                <a16:creationId xmlns:a16="http://schemas.microsoft.com/office/drawing/2014/main" id="{47CC8142-C86B-B543-BBB1-2321634BE271}"/>
              </a:ext>
            </a:extLst>
          </p:cNvPr>
          <p:cNvSpPr/>
          <p:nvPr/>
        </p:nvSpPr>
        <p:spPr bwMode="auto">
          <a:xfrm>
            <a:off x="8613107" y="1538044"/>
            <a:ext cx="308478" cy="206681"/>
          </a:xfrm>
          <a:prstGeom prst="wedgeRoundRectCallout">
            <a:avLst>
              <a:gd name="adj1" fmla="val 30853"/>
              <a:gd name="adj2" fmla="val 79643"/>
              <a:gd name="adj3" fmla="val 16667"/>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kern="0" dirty="0">
                <a:solidFill>
                  <a:srgbClr val="0078D4"/>
                </a:solidFill>
                <a:latin typeface="Segoe UI"/>
                <a:ea typeface="Segoe UI" pitchFamily="34" charset="0"/>
                <a:cs typeface="Segoe UI" pitchFamily="34" charset="0"/>
              </a:rPr>
              <a:t>…</a:t>
            </a:r>
          </a:p>
        </p:txBody>
      </p:sp>
      <p:sp>
        <p:nvSpPr>
          <p:cNvPr id="331" name="TextBox 330">
            <a:extLst>
              <a:ext uri="{FF2B5EF4-FFF2-40B4-BE49-F238E27FC236}">
                <a16:creationId xmlns:a16="http://schemas.microsoft.com/office/drawing/2014/main" id="{E3471ECE-1F10-C04B-A511-4D0F8AC8CC43}"/>
              </a:ext>
            </a:extLst>
          </p:cNvPr>
          <p:cNvSpPr txBox="1"/>
          <p:nvPr/>
        </p:nvSpPr>
        <p:spPr>
          <a:xfrm>
            <a:off x="10757263" y="1873351"/>
            <a:ext cx="744510" cy="2194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Search</a:t>
            </a:r>
          </a:p>
        </p:txBody>
      </p:sp>
      <p:sp>
        <p:nvSpPr>
          <p:cNvPr id="332" name="TextBox 331">
            <a:extLst>
              <a:ext uri="{FF2B5EF4-FFF2-40B4-BE49-F238E27FC236}">
                <a16:creationId xmlns:a16="http://schemas.microsoft.com/office/drawing/2014/main" id="{5DD3E3CE-AEDB-394F-A341-88BAB74F7E8F}"/>
              </a:ext>
            </a:extLst>
          </p:cNvPr>
          <p:cNvSpPr txBox="1"/>
          <p:nvPr/>
        </p:nvSpPr>
        <p:spPr>
          <a:xfrm>
            <a:off x="7230418" y="1873351"/>
            <a:ext cx="684893" cy="219453"/>
          </a:xfrm>
          <a:prstGeom prst="rect">
            <a:avLst/>
          </a:prstGeom>
          <a:noFill/>
        </p:spPr>
        <p:txBody>
          <a:bodyPr wrap="square" lIns="91427" tIns="45713" rIns="91427" bIns="45713" rtlCol="0" anchor="t">
            <a:spAutoFit/>
          </a:bodyPr>
          <a:lstStyle/>
          <a:p>
            <a:pPr algn="ctr" defTabSz="895698">
              <a:lnSpc>
                <a:spcPct val="90000"/>
              </a:lnSpc>
              <a:spcAft>
                <a:spcPts val="588"/>
              </a:spcAft>
              <a:defRPr/>
            </a:pPr>
            <a:r>
              <a:rPr lang="en-US" sz="900" dirty="0">
                <a:solidFill>
                  <a:prstClr val="black"/>
                </a:solidFill>
                <a:latin typeface="Segoe UI Semibold" panose="020B0702040204020203" pitchFamily="34" charset="0"/>
                <a:cs typeface="Segoe UI Semibold" panose="020B0702040204020203" pitchFamily="34" charset="0"/>
              </a:rPr>
              <a:t>Vision</a:t>
            </a:r>
          </a:p>
        </p:txBody>
      </p:sp>
      <p:sp>
        <p:nvSpPr>
          <p:cNvPr id="334" name="Rectangle 333">
            <a:extLst>
              <a:ext uri="{FF2B5EF4-FFF2-40B4-BE49-F238E27FC236}">
                <a16:creationId xmlns:a16="http://schemas.microsoft.com/office/drawing/2014/main" id="{46DA568B-82DD-DD49-8430-542C3691E65A}"/>
              </a:ext>
            </a:extLst>
          </p:cNvPr>
          <p:cNvSpPr/>
          <p:nvPr/>
        </p:nvSpPr>
        <p:spPr bwMode="auto">
          <a:xfrm>
            <a:off x="510293" y="4283296"/>
            <a:ext cx="6422311" cy="84407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Productive services</a:t>
            </a:r>
          </a:p>
          <a:p>
            <a:pPr defTabSz="932293" fontAlgn="base">
              <a:spcBef>
                <a:spcPct val="0"/>
              </a:spcBef>
              <a:spcAft>
                <a:spcPct val="0"/>
              </a:spcAft>
              <a:defRPr/>
            </a:pPr>
            <a:r>
              <a:rPr lang="en-US" sz="1400" kern="0" dirty="0">
                <a:solidFill>
                  <a:prstClr val="black"/>
                </a:solidFill>
                <a:latin typeface="Segoe UI"/>
                <a:cs typeface="Segoe UI" pitchFamily="34" charset="0"/>
              </a:rPr>
              <a:t>To empower data science and development teams</a:t>
            </a:r>
          </a:p>
        </p:txBody>
      </p:sp>
      <p:sp>
        <p:nvSpPr>
          <p:cNvPr id="335" name="Rectangle 334">
            <a:extLst>
              <a:ext uri="{FF2B5EF4-FFF2-40B4-BE49-F238E27FC236}">
                <a16:creationId xmlns:a16="http://schemas.microsoft.com/office/drawing/2014/main" id="{9860EE4C-580D-D84F-B598-C8DE0840A227}"/>
              </a:ext>
            </a:extLst>
          </p:cNvPr>
          <p:cNvSpPr/>
          <p:nvPr/>
        </p:nvSpPr>
        <p:spPr bwMode="auto">
          <a:xfrm>
            <a:off x="511669" y="5294546"/>
            <a:ext cx="6422311" cy="84407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Powerful infrastructure</a:t>
            </a:r>
          </a:p>
          <a:p>
            <a:pPr defTabSz="932293" fontAlgn="base">
              <a:spcBef>
                <a:spcPct val="0"/>
              </a:spcBef>
              <a:spcAft>
                <a:spcPct val="0"/>
              </a:spcAft>
              <a:defRPr/>
            </a:pPr>
            <a:r>
              <a:rPr lang="en-US" sz="1400" kern="0" dirty="0">
                <a:solidFill>
                  <a:prstClr val="black"/>
                </a:solidFill>
                <a:latin typeface="Segoe UI"/>
                <a:cs typeface="Segoe UI" pitchFamily="34" charset="0"/>
              </a:rPr>
              <a:t>To accelerate deep learning</a:t>
            </a:r>
          </a:p>
        </p:txBody>
      </p:sp>
      <p:sp>
        <p:nvSpPr>
          <p:cNvPr id="337" name="Rectangle 336">
            <a:extLst>
              <a:ext uri="{FF2B5EF4-FFF2-40B4-BE49-F238E27FC236}">
                <a16:creationId xmlns:a16="http://schemas.microsoft.com/office/drawing/2014/main" id="{26B850BE-9B02-464E-AA20-0C2A53D82358}"/>
              </a:ext>
            </a:extLst>
          </p:cNvPr>
          <p:cNvSpPr/>
          <p:nvPr/>
        </p:nvSpPr>
        <p:spPr>
          <a:xfrm>
            <a:off x="9653519" y="3885698"/>
            <a:ext cx="615553" cy="138499"/>
          </a:xfrm>
          <a:prstGeom prst="rect">
            <a:avLst/>
          </a:prstGeom>
        </p:spPr>
        <p:txBody>
          <a:bodyPr wrap="none" lIns="0" tIns="0" rIns="0" bIns="0">
            <a:spAutoFit/>
          </a:bodyPr>
          <a:lstStyle/>
          <a:p>
            <a:pPr algn="ctr" defTabSz="914192">
              <a:defRPr/>
            </a:pPr>
            <a:r>
              <a:rPr lang="en-US" sz="900" dirty="0" err="1">
                <a:solidFill>
                  <a:prstClr val="black"/>
                </a:solidFill>
                <a:latin typeface="Segoe UI Semibold" panose="020B0702040204020203" pitchFamily="34" charset="0"/>
                <a:cs typeface="Segoe UI Semibold" panose="020B0702040204020203" pitchFamily="34" charset="0"/>
              </a:rPr>
              <a:t>Scikit</a:t>
            </a:r>
            <a:r>
              <a:rPr lang="en-US" sz="900" dirty="0">
                <a:solidFill>
                  <a:prstClr val="black"/>
                </a:solidFill>
                <a:latin typeface="Segoe UI Semibold" panose="020B0702040204020203" pitchFamily="34" charset="0"/>
                <a:cs typeface="Segoe UI Semibold" panose="020B0702040204020203" pitchFamily="34" charset="0"/>
              </a:rPr>
              <a:t>-Learn</a:t>
            </a:r>
          </a:p>
        </p:txBody>
      </p:sp>
      <p:sp>
        <p:nvSpPr>
          <p:cNvPr id="339" name="Rectangle 338">
            <a:extLst>
              <a:ext uri="{FF2B5EF4-FFF2-40B4-BE49-F238E27FC236}">
                <a16:creationId xmlns:a16="http://schemas.microsoft.com/office/drawing/2014/main" id="{44291C60-82DF-6342-B40C-D8B1255F62ED}"/>
              </a:ext>
            </a:extLst>
          </p:cNvPr>
          <p:cNvSpPr/>
          <p:nvPr/>
        </p:nvSpPr>
        <p:spPr>
          <a:xfrm>
            <a:off x="7336421" y="2883200"/>
            <a:ext cx="472886" cy="138499"/>
          </a:xfrm>
          <a:prstGeom prst="rect">
            <a:avLst/>
          </a:prstGeom>
        </p:spPr>
        <p:txBody>
          <a:bodyPr wrap="none" lIns="0" tIns="0" rIns="0" bIns="0">
            <a:spAutoFit/>
          </a:bodyPr>
          <a:lstStyle/>
          <a:p>
            <a:pPr algn="ctr" defTabSz="914192">
              <a:defRPr/>
            </a:pPr>
            <a:r>
              <a:rPr lang="en-US" sz="900" dirty="0">
                <a:solidFill>
                  <a:prstClr val="black"/>
                </a:solidFill>
                <a:latin typeface="Segoe UI Semibold" panose="020B0702040204020203" pitchFamily="34" charset="0"/>
                <a:cs typeface="Segoe UI Semibold" panose="020B0702040204020203" pitchFamily="34" charset="0"/>
              </a:rPr>
              <a:t>PyCharm</a:t>
            </a:r>
          </a:p>
        </p:txBody>
      </p:sp>
      <p:sp>
        <p:nvSpPr>
          <p:cNvPr id="340" name="Rectangle 339">
            <a:extLst>
              <a:ext uri="{FF2B5EF4-FFF2-40B4-BE49-F238E27FC236}">
                <a16:creationId xmlns:a16="http://schemas.microsoft.com/office/drawing/2014/main" id="{95CCE5C4-F445-D147-8B89-FBBCF7D5B5BE}"/>
              </a:ext>
            </a:extLst>
          </p:cNvPr>
          <p:cNvSpPr/>
          <p:nvPr/>
        </p:nvSpPr>
        <p:spPr>
          <a:xfrm>
            <a:off x="8571886" y="2883200"/>
            <a:ext cx="387928" cy="138499"/>
          </a:xfrm>
          <a:prstGeom prst="rect">
            <a:avLst/>
          </a:prstGeom>
        </p:spPr>
        <p:txBody>
          <a:bodyPr wrap="none" lIns="0" tIns="0" rIns="0" bIns="0">
            <a:spAutoFit/>
          </a:bodyPr>
          <a:lstStyle/>
          <a:p>
            <a:pPr algn="ctr" defTabSz="914192">
              <a:defRPr/>
            </a:pPr>
            <a:r>
              <a:rPr lang="en-US" sz="900" err="1">
                <a:solidFill>
                  <a:prstClr val="black"/>
                </a:solidFill>
                <a:latin typeface="Segoe UI Semibold" panose="020B0702040204020203" pitchFamily="34" charset="0"/>
                <a:cs typeface="Segoe UI Semibold" panose="020B0702040204020203" pitchFamily="34" charset="0"/>
              </a:rPr>
              <a:t>Jupyter</a:t>
            </a:r>
            <a:endParaRPr lang="en-US" sz="900">
              <a:solidFill>
                <a:prstClr val="black"/>
              </a:solidFill>
              <a:latin typeface="Segoe UI Semibold" panose="020B0702040204020203" pitchFamily="34" charset="0"/>
              <a:cs typeface="Segoe UI Semibold" panose="020B0702040204020203" pitchFamily="34" charset="0"/>
            </a:endParaRPr>
          </a:p>
        </p:txBody>
      </p:sp>
      <p:sp>
        <p:nvSpPr>
          <p:cNvPr id="342" name="Rectangle 341">
            <a:extLst>
              <a:ext uri="{FF2B5EF4-FFF2-40B4-BE49-F238E27FC236}">
                <a16:creationId xmlns:a16="http://schemas.microsoft.com/office/drawing/2014/main" id="{2DB9A04C-4C29-B449-93D3-887CE39C4AB3}"/>
              </a:ext>
            </a:extLst>
          </p:cNvPr>
          <p:cNvSpPr/>
          <p:nvPr/>
        </p:nvSpPr>
        <p:spPr bwMode="auto">
          <a:xfrm>
            <a:off x="524908" y="2312457"/>
            <a:ext cx="6422311" cy="84407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r>
              <a:rPr lang="en-US" b="1" kern="0" dirty="0">
                <a:solidFill>
                  <a:prstClr val="black"/>
                </a:solidFill>
                <a:latin typeface="Segoe UI Semibold"/>
                <a:ea typeface="Segoe UI" pitchFamily="34" charset="0"/>
                <a:cs typeface="Segoe UI" pitchFamily="34" charset="0"/>
              </a:rPr>
              <a:t>Familiar Data Science tools</a:t>
            </a:r>
          </a:p>
          <a:p>
            <a:pPr defTabSz="932293" fontAlgn="base">
              <a:spcBef>
                <a:spcPct val="0"/>
              </a:spcBef>
              <a:spcAft>
                <a:spcPct val="0"/>
              </a:spcAft>
              <a:defRPr/>
            </a:pPr>
            <a:r>
              <a:rPr lang="en-US" sz="1400" kern="0" dirty="0">
                <a:solidFill>
                  <a:prstClr val="black"/>
                </a:solidFill>
                <a:latin typeface="Segoe UI"/>
                <a:cs typeface="Segoe UI" pitchFamily="34" charset="0"/>
              </a:rPr>
              <a:t>To simplify model development </a:t>
            </a:r>
          </a:p>
        </p:txBody>
      </p:sp>
      <p:sp>
        <p:nvSpPr>
          <p:cNvPr id="343" name="Rectangle 342">
            <a:extLst>
              <a:ext uri="{FF2B5EF4-FFF2-40B4-BE49-F238E27FC236}">
                <a16:creationId xmlns:a16="http://schemas.microsoft.com/office/drawing/2014/main" id="{37E58103-E233-1B4E-9B32-1EDCB94E8CD2}"/>
              </a:ext>
            </a:extLst>
          </p:cNvPr>
          <p:cNvSpPr/>
          <p:nvPr/>
        </p:nvSpPr>
        <p:spPr>
          <a:xfrm>
            <a:off x="9467570" y="2888241"/>
            <a:ext cx="987451" cy="138499"/>
          </a:xfrm>
          <a:prstGeom prst="rect">
            <a:avLst/>
          </a:prstGeom>
        </p:spPr>
        <p:txBody>
          <a:bodyPr wrap="none" lIns="0" tIns="0" rIns="0" bIns="0">
            <a:spAutoFit/>
          </a:bodyPr>
          <a:lstStyle/>
          <a:p>
            <a:pPr algn="ctr" defTabSz="914192">
              <a:defRPr/>
            </a:pPr>
            <a:r>
              <a:rPr lang="en-US" sz="900">
                <a:solidFill>
                  <a:prstClr val="black"/>
                </a:solidFill>
                <a:latin typeface="Segoe UI Semibold" panose="020B0702040204020203" pitchFamily="34" charset="0"/>
                <a:cs typeface="Segoe UI Semibold" panose="020B0702040204020203" pitchFamily="34" charset="0"/>
              </a:rPr>
              <a:t>Visual Studio Code</a:t>
            </a:r>
          </a:p>
        </p:txBody>
      </p:sp>
      <p:sp>
        <p:nvSpPr>
          <p:cNvPr id="344" name="Rectangle 343">
            <a:extLst>
              <a:ext uri="{FF2B5EF4-FFF2-40B4-BE49-F238E27FC236}">
                <a16:creationId xmlns:a16="http://schemas.microsoft.com/office/drawing/2014/main" id="{DDE71D02-00B9-1B46-9FA6-462D587D4734}"/>
              </a:ext>
            </a:extLst>
          </p:cNvPr>
          <p:cNvSpPr/>
          <p:nvPr/>
        </p:nvSpPr>
        <p:spPr>
          <a:xfrm>
            <a:off x="10747203" y="2882479"/>
            <a:ext cx="764633" cy="138499"/>
          </a:xfrm>
          <a:prstGeom prst="rect">
            <a:avLst/>
          </a:prstGeom>
        </p:spPr>
        <p:txBody>
          <a:bodyPr wrap="none" lIns="0" tIns="0" rIns="0" bIns="0">
            <a:spAutoFit/>
          </a:bodyPr>
          <a:lstStyle/>
          <a:p>
            <a:pPr algn="ctr" defTabSz="914192">
              <a:defRPr/>
            </a:pPr>
            <a:r>
              <a:rPr lang="en-US" sz="900" dirty="0">
                <a:solidFill>
                  <a:prstClr val="black"/>
                </a:solidFill>
                <a:latin typeface="Segoe UI Semibold" panose="020B0702040204020203" pitchFamily="34" charset="0"/>
                <a:cs typeface="Segoe UI Semibold" panose="020B0702040204020203" pitchFamily="34" charset="0"/>
              </a:rPr>
              <a:t>Command line</a:t>
            </a:r>
          </a:p>
        </p:txBody>
      </p:sp>
      <p:sp>
        <p:nvSpPr>
          <p:cNvPr id="348" name="eye_2">
            <a:extLst>
              <a:ext uri="{FF2B5EF4-FFF2-40B4-BE49-F238E27FC236}">
                <a16:creationId xmlns:a16="http://schemas.microsoft.com/office/drawing/2014/main" id="{E13AB9D6-3524-CD4A-AD57-75B409E6A1B8}"/>
              </a:ext>
            </a:extLst>
          </p:cNvPr>
          <p:cNvSpPr>
            <a:spLocks noChangeAspect="1" noEditPoints="1"/>
          </p:cNvSpPr>
          <p:nvPr/>
        </p:nvSpPr>
        <p:spPr bwMode="auto">
          <a:xfrm>
            <a:off x="7402167" y="1567151"/>
            <a:ext cx="341393" cy="189423"/>
          </a:xfrm>
          <a:custGeom>
            <a:avLst/>
            <a:gdLst>
              <a:gd name="T0" fmla="*/ 5 w 346"/>
              <a:gd name="T1" fmla="*/ 103 h 191"/>
              <a:gd name="T2" fmla="*/ 0 w 346"/>
              <a:gd name="T3" fmla="*/ 96 h 191"/>
              <a:gd name="T4" fmla="*/ 3 w 346"/>
              <a:gd name="T5" fmla="*/ 92 h 191"/>
              <a:gd name="T6" fmla="*/ 5 w 346"/>
              <a:gd name="T7" fmla="*/ 103 h 191"/>
              <a:gd name="T8" fmla="*/ 173 w 346"/>
              <a:gd name="T9" fmla="*/ 191 h 191"/>
              <a:gd name="T10" fmla="*/ 346 w 346"/>
              <a:gd name="T11" fmla="*/ 96 h 191"/>
              <a:gd name="T12" fmla="*/ 173 w 346"/>
              <a:gd name="T13" fmla="*/ 0 h 191"/>
              <a:gd name="T14" fmla="*/ 3 w 346"/>
              <a:gd name="T15" fmla="*/ 92 h 191"/>
              <a:gd name="T16" fmla="*/ 175 w 346"/>
              <a:gd name="T17" fmla="*/ 14 h 191"/>
              <a:gd name="T18" fmla="*/ 89 w 346"/>
              <a:gd name="T19" fmla="*/ 96 h 191"/>
              <a:gd name="T20" fmla="*/ 175 w 346"/>
              <a:gd name="T21" fmla="*/ 178 h 191"/>
              <a:gd name="T22" fmla="*/ 261 w 346"/>
              <a:gd name="T23" fmla="*/ 96 h 191"/>
              <a:gd name="T24" fmla="*/ 175 w 346"/>
              <a:gd name="T25" fmla="*/ 14 h 191"/>
              <a:gd name="T26" fmla="*/ 175 w 346"/>
              <a:gd name="T27" fmla="*/ 78 h 191"/>
              <a:gd name="T28" fmla="*/ 156 w 346"/>
              <a:gd name="T29" fmla="*/ 96 h 191"/>
              <a:gd name="T30" fmla="*/ 175 w 346"/>
              <a:gd name="T31" fmla="*/ 114 h 191"/>
              <a:gd name="T32" fmla="*/ 194 w 346"/>
              <a:gd name="T33" fmla="*/ 96 h 191"/>
              <a:gd name="T34" fmla="*/ 175 w 346"/>
              <a:gd name="T35" fmla="*/ 7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191">
                <a:moveTo>
                  <a:pt x="5" y="103"/>
                </a:moveTo>
                <a:cubicBezTo>
                  <a:pt x="2" y="98"/>
                  <a:pt x="0" y="96"/>
                  <a:pt x="0" y="96"/>
                </a:cubicBezTo>
                <a:cubicBezTo>
                  <a:pt x="0" y="96"/>
                  <a:pt x="1" y="94"/>
                  <a:pt x="3" y="92"/>
                </a:cubicBezTo>
                <a:moveTo>
                  <a:pt x="5" y="103"/>
                </a:moveTo>
                <a:cubicBezTo>
                  <a:pt x="23" y="125"/>
                  <a:pt x="82" y="191"/>
                  <a:pt x="173" y="191"/>
                </a:cubicBezTo>
                <a:cubicBezTo>
                  <a:pt x="283" y="191"/>
                  <a:pt x="346" y="96"/>
                  <a:pt x="346" y="96"/>
                </a:cubicBezTo>
                <a:cubicBezTo>
                  <a:pt x="346" y="96"/>
                  <a:pt x="283" y="0"/>
                  <a:pt x="173" y="0"/>
                </a:cubicBezTo>
                <a:cubicBezTo>
                  <a:pt x="77" y="0"/>
                  <a:pt x="17" y="73"/>
                  <a:pt x="3" y="92"/>
                </a:cubicBezTo>
                <a:moveTo>
                  <a:pt x="175" y="14"/>
                </a:moveTo>
                <a:cubicBezTo>
                  <a:pt x="128" y="14"/>
                  <a:pt x="89" y="50"/>
                  <a:pt x="89" y="96"/>
                </a:cubicBezTo>
                <a:cubicBezTo>
                  <a:pt x="89" y="141"/>
                  <a:pt x="128" y="178"/>
                  <a:pt x="175" y="178"/>
                </a:cubicBezTo>
                <a:cubicBezTo>
                  <a:pt x="222" y="178"/>
                  <a:pt x="261" y="141"/>
                  <a:pt x="261" y="96"/>
                </a:cubicBezTo>
                <a:cubicBezTo>
                  <a:pt x="261" y="50"/>
                  <a:pt x="222" y="14"/>
                  <a:pt x="175" y="14"/>
                </a:cubicBezTo>
                <a:close/>
                <a:moveTo>
                  <a:pt x="175" y="78"/>
                </a:moveTo>
                <a:cubicBezTo>
                  <a:pt x="165" y="78"/>
                  <a:pt x="156" y="86"/>
                  <a:pt x="156" y="96"/>
                </a:cubicBezTo>
                <a:cubicBezTo>
                  <a:pt x="156" y="106"/>
                  <a:pt x="165" y="114"/>
                  <a:pt x="175" y="114"/>
                </a:cubicBezTo>
                <a:cubicBezTo>
                  <a:pt x="185" y="114"/>
                  <a:pt x="194" y="106"/>
                  <a:pt x="194" y="96"/>
                </a:cubicBezTo>
                <a:cubicBezTo>
                  <a:pt x="194" y="86"/>
                  <a:pt x="185" y="78"/>
                  <a:pt x="175" y="78"/>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pic>
        <p:nvPicPr>
          <p:cNvPr id="349" name="Graphic 569">
            <a:extLst>
              <a:ext uri="{FF2B5EF4-FFF2-40B4-BE49-F238E27FC236}">
                <a16:creationId xmlns:a16="http://schemas.microsoft.com/office/drawing/2014/main" id="{91D22486-A7E0-EC4F-AA1F-05C65C1B092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74902" y="1514744"/>
            <a:ext cx="317778" cy="294238"/>
          </a:xfrm>
          <a:prstGeom prst="rect">
            <a:avLst/>
          </a:prstGeom>
        </p:spPr>
      </p:pic>
      <p:sp>
        <p:nvSpPr>
          <p:cNvPr id="350" name="Freeform 5">
            <a:extLst>
              <a:ext uri="{FF2B5EF4-FFF2-40B4-BE49-F238E27FC236}">
                <a16:creationId xmlns:a16="http://schemas.microsoft.com/office/drawing/2014/main" id="{F26DCE81-F6CC-0749-9158-417D255C154C}"/>
              </a:ext>
            </a:extLst>
          </p:cNvPr>
          <p:cNvSpPr>
            <a:spLocks noChangeAspect="1" noEditPoints="1"/>
          </p:cNvSpPr>
          <p:nvPr/>
        </p:nvSpPr>
        <p:spPr bwMode="auto">
          <a:xfrm>
            <a:off x="10984678" y="1519791"/>
            <a:ext cx="289682" cy="284146"/>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1A1A1A"/>
              </a:solidFill>
              <a:latin typeface="Segoe UI"/>
            </a:endParaRPr>
          </a:p>
        </p:txBody>
      </p:sp>
      <p:grpSp>
        <p:nvGrpSpPr>
          <p:cNvPr id="353" name="Group 352">
            <a:extLst>
              <a:ext uri="{FF2B5EF4-FFF2-40B4-BE49-F238E27FC236}">
                <a16:creationId xmlns:a16="http://schemas.microsoft.com/office/drawing/2014/main" id="{7C5AF341-4811-DF40-BDCD-F5A9FF7E3539}"/>
              </a:ext>
            </a:extLst>
          </p:cNvPr>
          <p:cNvGrpSpPr/>
          <p:nvPr/>
        </p:nvGrpSpPr>
        <p:grpSpPr>
          <a:xfrm>
            <a:off x="10899203" y="4394509"/>
            <a:ext cx="460633" cy="348214"/>
            <a:chOff x="7669747" y="4810232"/>
            <a:chExt cx="520064" cy="393139"/>
          </a:xfrm>
          <a:noFill/>
        </p:grpSpPr>
        <p:grpSp>
          <p:nvGrpSpPr>
            <p:cNvPr id="354" name="Group 4">
              <a:extLst>
                <a:ext uri="{FF2B5EF4-FFF2-40B4-BE49-F238E27FC236}">
                  <a16:creationId xmlns:a16="http://schemas.microsoft.com/office/drawing/2014/main" id="{8619E7E8-9753-9C4B-BB70-F17423848EFE}"/>
                </a:ext>
              </a:extLst>
            </p:cNvPr>
            <p:cNvGrpSpPr>
              <a:grpSpLocks noChangeAspect="1"/>
            </p:cNvGrpSpPr>
            <p:nvPr/>
          </p:nvGrpSpPr>
          <p:grpSpPr bwMode="auto">
            <a:xfrm>
              <a:off x="7669747" y="4810232"/>
              <a:ext cx="520064" cy="393139"/>
              <a:chOff x="3728" y="2083"/>
              <a:chExt cx="245" cy="174"/>
            </a:xfrm>
            <a:grpFill/>
          </p:grpSpPr>
          <p:sp>
            <p:nvSpPr>
              <p:cNvPr id="360" name="Rectangle 359">
                <a:extLst>
                  <a:ext uri="{FF2B5EF4-FFF2-40B4-BE49-F238E27FC236}">
                    <a16:creationId xmlns:a16="http://schemas.microsoft.com/office/drawing/2014/main" id="{CC4CC959-ABFD-7A4B-B726-96EE73FCDE79}"/>
                  </a:ext>
                </a:extLst>
              </p:cNvPr>
              <p:cNvSpPr>
                <a:spLocks noChangeArrowheads="1"/>
              </p:cNvSpPr>
              <p:nvPr/>
            </p:nvSpPr>
            <p:spPr bwMode="auto">
              <a:xfrm>
                <a:off x="3728" y="2083"/>
                <a:ext cx="245" cy="138"/>
              </a:xfrm>
              <a:prstGeom prst="rect">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latin typeface="Segoe UI Semilight"/>
                </a:endParaRPr>
              </a:p>
            </p:txBody>
          </p:sp>
          <p:sp>
            <p:nvSpPr>
              <p:cNvPr id="361" name="Line 7">
                <a:extLst>
                  <a:ext uri="{FF2B5EF4-FFF2-40B4-BE49-F238E27FC236}">
                    <a16:creationId xmlns:a16="http://schemas.microsoft.com/office/drawing/2014/main" id="{45A0DC86-EBC8-AA48-9E88-F8EA8C31851E}"/>
                  </a:ext>
                </a:extLst>
              </p:cNvPr>
              <p:cNvSpPr>
                <a:spLocks noChangeShapeType="1"/>
              </p:cNvSpPr>
              <p:nvPr/>
            </p:nvSpPr>
            <p:spPr bwMode="auto">
              <a:xfrm>
                <a:off x="3850" y="2221"/>
                <a:ext cx="0" cy="36"/>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latin typeface="Segoe UI Semilight"/>
                </a:endParaRPr>
              </a:p>
            </p:txBody>
          </p:sp>
          <p:sp>
            <p:nvSpPr>
              <p:cNvPr id="362" name="Line 8">
                <a:extLst>
                  <a:ext uri="{FF2B5EF4-FFF2-40B4-BE49-F238E27FC236}">
                    <a16:creationId xmlns:a16="http://schemas.microsoft.com/office/drawing/2014/main" id="{051D002F-4D41-6549-8F96-07AF6689D731}"/>
                  </a:ext>
                </a:extLst>
              </p:cNvPr>
              <p:cNvSpPr>
                <a:spLocks noChangeShapeType="1"/>
              </p:cNvSpPr>
              <p:nvPr/>
            </p:nvSpPr>
            <p:spPr bwMode="auto">
              <a:xfrm>
                <a:off x="3808" y="2257"/>
                <a:ext cx="86"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latin typeface="Segoe UI Semilight"/>
                </a:endParaRPr>
              </a:p>
            </p:txBody>
          </p:sp>
        </p:grpSp>
        <p:grpSp>
          <p:nvGrpSpPr>
            <p:cNvPr id="355" name="Group 354">
              <a:extLst>
                <a:ext uri="{FF2B5EF4-FFF2-40B4-BE49-F238E27FC236}">
                  <a16:creationId xmlns:a16="http://schemas.microsoft.com/office/drawing/2014/main" id="{CC12EAA2-0927-354C-8C3A-E8873B55B598}"/>
                </a:ext>
              </a:extLst>
            </p:cNvPr>
            <p:cNvGrpSpPr/>
            <p:nvPr/>
          </p:nvGrpSpPr>
          <p:grpSpPr>
            <a:xfrm>
              <a:off x="7857378" y="4871216"/>
              <a:ext cx="164327" cy="180784"/>
              <a:chOff x="5834040" y="2879832"/>
              <a:chExt cx="279258" cy="307228"/>
            </a:xfrm>
            <a:grpFill/>
          </p:grpSpPr>
          <p:sp>
            <p:nvSpPr>
              <p:cNvPr id="356" name="Freeform: Shape 843">
                <a:extLst>
                  <a:ext uri="{FF2B5EF4-FFF2-40B4-BE49-F238E27FC236}">
                    <a16:creationId xmlns:a16="http://schemas.microsoft.com/office/drawing/2014/main" id="{62279BB4-75DA-1040-90E7-61174BCDC0BE}"/>
                  </a:ext>
                </a:extLst>
              </p:cNvPr>
              <p:cNvSpPr/>
              <p:nvPr/>
            </p:nvSpPr>
            <p:spPr bwMode="auto">
              <a:xfrm>
                <a:off x="5834040" y="2879832"/>
                <a:ext cx="279258"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grpFill/>
              <a:ln w="12700" cap="flat" cmpd="sng" algn="ctr">
                <a:solidFill>
                  <a:schemeClr val="tx2"/>
                </a:solid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57" name="Straight Connector 356">
                <a:extLst>
                  <a:ext uri="{FF2B5EF4-FFF2-40B4-BE49-F238E27FC236}">
                    <a16:creationId xmlns:a16="http://schemas.microsoft.com/office/drawing/2014/main" id="{7B575B5A-FA55-5645-AA67-46422F3239AF}"/>
                  </a:ext>
                </a:extLst>
              </p:cNvPr>
              <p:cNvCxnSpPr>
                <a:cxnSpLocks/>
              </p:cNvCxnSpPr>
              <p:nvPr/>
            </p:nvCxnSpPr>
            <p:spPr>
              <a:xfrm>
                <a:off x="5834046" y="2956449"/>
                <a:ext cx="139620" cy="76997"/>
              </a:xfrm>
              <a:prstGeom prst="line">
                <a:avLst/>
              </a:prstGeom>
              <a:grpFill/>
              <a:ln w="12700" cap="flat" cmpd="sng" algn="ctr">
                <a:solidFill>
                  <a:schemeClr val="tx2"/>
                </a:solidFill>
                <a:prstDash val="solid"/>
                <a:headEnd type="none"/>
                <a:tailEnd type="none"/>
              </a:ln>
              <a:effectLst/>
            </p:spPr>
          </p:cxnSp>
          <p:cxnSp>
            <p:nvCxnSpPr>
              <p:cNvPr id="358" name="Straight Connector 357">
                <a:extLst>
                  <a:ext uri="{FF2B5EF4-FFF2-40B4-BE49-F238E27FC236}">
                    <a16:creationId xmlns:a16="http://schemas.microsoft.com/office/drawing/2014/main" id="{DE1B8845-683D-6A47-A6F0-8C501111CA56}"/>
                  </a:ext>
                </a:extLst>
              </p:cNvPr>
              <p:cNvCxnSpPr>
                <a:cxnSpLocks/>
              </p:cNvCxnSpPr>
              <p:nvPr/>
            </p:nvCxnSpPr>
            <p:spPr>
              <a:xfrm flipV="1">
                <a:off x="5973659" y="2956449"/>
                <a:ext cx="139630" cy="76997"/>
              </a:xfrm>
              <a:prstGeom prst="line">
                <a:avLst/>
              </a:prstGeom>
              <a:grpFill/>
              <a:ln w="12700" cap="flat" cmpd="sng" algn="ctr">
                <a:solidFill>
                  <a:schemeClr val="tx2"/>
                </a:solidFill>
                <a:prstDash val="solid"/>
                <a:headEnd type="none"/>
                <a:tailEnd type="none"/>
              </a:ln>
              <a:effectLst/>
            </p:spPr>
          </p:cxnSp>
          <p:cxnSp>
            <p:nvCxnSpPr>
              <p:cNvPr id="359" name="Straight Connector 358">
                <a:extLst>
                  <a:ext uri="{FF2B5EF4-FFF2-40B4-BE49-F238E27FC236}">
                    <a16:creationId xmlns:a16="http://schemas.microsoft.com/office/drawing/2014/main" id="{F1C7749B-1438-6B49-9A0E-2B01EB7AE191}"/>
                  </a:ext>
                </a:extLst>
              </p:cNvPr>
              <p:cNvCxnSpPr>
                <a:cxnSpLocks/>
              </p:cNvCxnSpPr>
              <p:nvPr/>
            </p:nvCxnSpPr>
            <p:spPr>
              <a:xfrm flipV="1">
                <a:off x="5973664" y="3033446"/>
                <a:ext cx="0" cy="153614"/>
              </a:xfrm>
              <a:prstGeom prst="line">
                <a:avLst/>
              </a:prstGeom>
              <a:grpFill/>
              <a:ln w="12700" cap="flat" cmpd="sng" algn="ctr">
                <a:solidFill>
                  <a:schemeClr val="tx2"/>
                </a:solidFill>
                <a:prstDash val="solid"/>
                <a:headEnd type="none"/>
                <a:tailEnd type="none"/>
              </a:ln>
              <a:effectLst/>
            </p:spPr>
          </p:cxnSp>
        </p:grpSp>
      </p:grpSp>
      <p:grpSp>
        <p:nvGrpSpPr>
          <p:cNvPr id="363" name="Group 362">
            <a:extLst>
              <a:ext uri="{FF2B5EF4-FFF2-40B4-BE49-F238E27FC236}">
                <a16:creationId xmlns:a16="http://schemas.microsoft.com/office/drawing/2014/main" id="{1E2E89C3-D341-2D45-B83A-0D99BD51A158}"/>
              </a:ext>
            </a:extLst>
          </p:cNvPr>
          <p:cNvGrpSpPr/>
          <p:nvPr/>
        </p:nvGrpSpPr>
        <p:grpSpPr>
          <a:xfrm>
            <a:off x="9127750" y="4397462"/>
            <a:ext cx="320129" cy="342308"/>
            <a:chOff x="8882196" y="3721867"/>
            <a:chExt cx="285941" cy="305752"/>
          </a:xfrm>
          <a:solidFill>
            <a:schemeClr val="bg2"/>
          </a:solidFill>
        </p:grpSpPr>
        <p:sp>
          <p:nvSpPr>
            <p:cNvPr id="364" name="Rectangle 363">
              <a:extLst>
                <a:ext uri="{FF2B5EF4-FFF2-40B4-BE49-F238E27FC236}">
                  <a16:creationId xmlns:a16="http://schemas.microsoft.com/office/drawing/2014/main" id="{150FE938-C329-C24D-AB07-989A65E4EE8E}"/>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293" fontAlgn="base">
                <a:spcBef>
                  <a:spcPct val="0"/>
                </a:spcBef>
                <a:spcAft>
                  <a:spcPct val="0"/>
                </a:spcAft>
                <a:defRPr/>
              </a:pPr>
              <a:endParaRPr lang="en-US" sz="20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5" name="Freeform 123">
              <a:extLst>
                <a:ext uri="{FF2B5EF4-FFF2-40B4-BE49-F238E27FC236}">
                  <a16:creationId xmlns:a16="http://schemas.microsoft.com/office/drawing/2014/main" id="{A6824FBA-7F66-E748-B108-42F53BB60176}"/>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6" name="Freeform 124">
              <a:extLst>
                <a:ext uri="{FF2B5EF4-FFF2-40B4-BE49-F238E27FC236}">
                  <a16:creationId xmlns:a16="http://schemas.microsoft.com/office/drawing/2014/main" id="{AD34904F-BE34-D545-83A3-0553FFA3060F}"/>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67" name="Group 366">
            <a:extLst>
              <a:ext uri="{FF2B5EF4-FFF2-40B4-BE49-F238E27FC236}">
                <a16:creationId xmlns:a16="http://schemas.microsoft.com/office/drawing/2014/main" id="{A8662255-789F-FA44-BE4D-5F4B12E6A60B}"/>
              </a:ext>
            </a:extLst>
          </p:cNvPr>
          <p:cNvGrpSpPr/>
          <p:nvPr/>
        </p:nvGrpSpPr>
        <p:grpSpPr>
          <a:xfrm>
            <a:off x="7416792" y="4409536"/>
            <a:ext cx="312145" cy="318161"/>
            <a:chOff x="7158422" y="1607015"/>
            <a:chExt cx="2726357" cy="2778898"/>
          </a:xfrm>
          <a:solidFill>
            <a:schemeClr val="bg2"/>
          </a:solidFill>
        </p:grpSpPr>
        <p:sp>
          <p:nvSpPr>
            <p:cNvPr id="368" name="Freeform 290">
              <a:extLst>
                <a:ext uri="{FF2B5EF4-FFF2-40B4-BE49-F238E27FC236}">
                  <a16:creationId xmlns:a16="http://schemas.microsoft.com/office/drawing/2014/main" id="{8ED968ED-85C0-3746-8CEF-6FAB22DCE22F}"/>
                </a:ext>
              </a:extLst>
            </p:cNvPr>
            <p:cNvSpPr/>
            <p:nvPr/>
          </p:nvSpPr>
          <p:spPr bwMode="auto">
            <a:xfrm>
              <a:off x="7158422" y="2971802"/>
              <a:ext cx="2726357" cy="1414111"/>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flat">
              <a:solidFill>
                <a:schemeClr val="tx2"/>
              </a:solidFill>
              <a:bevel/>
              <a:headEnd/>
              <a:tailEnd/>
            </a:ln>
            <a:effectLst/>
          </p:spPr>
          <p:txBody>
            <a:bodyPr rot="0" spcFirstLastPara="0" vert="horz" wrap="square" lIns="91427" tIns="45713" rIns="91427" bIns="45713"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defRPr/>
              </a:pPr>
              <a:endParaRPr lang="en-US">
                <a:solidFill>
                  <a:prstClr val="black"/>
                </a:solidFill>
                <a:latin typeface="Arial" charset="0"/>
                <a:ea typeface="Arial" charset="0"/>
                <a:cs typeface="Arial" charset="0"/>
              </a:endParaRPr>
            </a:p>
          </p:txBody>
        </p:sp>
        <p:sp>
          <p:nvSpPr>
            <p:cNvPr id="369" name="Diamond 368">
              <a:extLst>
                <a:ext uri="{FF2B5EF4-FFF2-40B4-BE49-F238E27FC236}">
                  <a16:creationId xmlns:a16="http://schemas.microsoft.com/office/drawing/2014/main" id="{A82F1666-68EC-5E44-9C47-B9B5B37E64B5}"/>
                </a:ext>
              </a:extLst>
            </p:cNvPr>
            <p:cNvSpPr/>
            <p:nvPr/>
          </p:nvSpPr>
          <p:spPr bwMode="auto">
            <a:xfrm>
              <a:off x="7158422" y="2521415"/>
              <a:ext cx="2726357" cy="1414112"/>
            </a:xfrm>
            <a:prstGeom prst="diamond">
              <a:avLst/>
            </a:prstGeom>
            <a:grpFill/>
            <a:ln w="12700" cap="flat" cmpd="sng" algn="ctr">
              <a:solidFill>
                <a:schemeClr val="tx2"/>
              </a:solidFill>
              <a:prstDash val="solid"/>
              <a:bevel/>
              <a:headEnd type="none" w="med" len="med"/>
              <a:tailEnd type="none" w="med" len="med"/>
            </a:ln>
            <a:effectLst/>
          </p:spPr>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70" name="Freeform 292">
              <a:extLst>
                <a:ext uri="{FF2B5EF4-FFF2-40B4-BE49-F238E27FC236}">
                  <a16:creationId xmlns:a16="http://schemas.microsoft.com/office/drawing/2014/main" id="{132E9064-27DF-9D4A-956B-AAE1720859B3}"/>
                </a:ext>
              </a:extLst>
            </p:cNvPr>
            <p:cNvSpPr/>
            <p:nvPr/>
          </p:nvSpPr>
          <p:spPr bwMode="auto">
            <a:xfrm>
              <a:off x="7158422" y="2057402"/>
              <a:ext cx="2726357" cy="1414113"/>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flat">
              <a:solidFill>
                <a:schemeClr val="tx2"/>
              </a:solidFill>
              <a:bevel/>
              <a:headEnd/>
              <a:tailEnd/>
            </a:ln>
            <a:effectLst/>
          </p:spPr>
          <p:txBody>
            <a:bodyPr rot="0" spcFirstLastPara="0" vert="horz" wrap="square" lIns="91427" tIns="45713" rIns="91427" bIns="45713"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defRPr/>
              </a:pPr>
              <a:endParaRPr lang="en-US">
                <a:solidFill>
                  <a:prstClr val="black"/>
                </a:solidFill>
                <a:latin typeface="Arial" charset="0"/>
                <a:ea typeface="Arial" charset="0"/>
                <a:cs typeface="Arial" charset="0"/>
              </a:endParaRPr>
            </a:p>
          </p:txBody>
        </p:sp>
        <p:sp>
          <p:nvSpPr>
            <p:cNvPr id="371" name="Diamond 370">
              <a:extLst>
                <a:ext uri="{FF2B5EF4-FFF2-40B4-BE49-F238E27FC236}">
                  <a16:creationId xmlns:a16="http://schemas.microsoft.com/office/drawing/2014/main" id="{7D4B6AE1-8261-C84B-ADC4-4A2AB59EA4A2}"/>
                </a:ext>
              </a:extLst>
            </p:cNvPr>
            <p:cNvSpPr/>
            <p:nvPr/>
          </p:nvSpPr>
          <p:spPr bwMode="auto">
            <a:xfrm>
              <a:off x="7158422" y="1607015"/>
              <a:ext cx="2726357" cy="1414112"/>
            </a:xfrm>
            <a:prstGeom prst="diamond">
              <a:avLst/>
            </a:prstGeom>
            <a:grpFill/>
            <a:ln w="12700" cap="flat" cmpd="sng" algn="ctr">
              <a:solidFill>
                <a:schemeClr val="tx2"/>
              </a:solidFill>
              <a:prstDash val="solid"/>
              <a:bevel/>
              <a:headEnd type="none" w="med" len="med"/>
              <a:tailEnd type="none" w="med" len="med"/>
            </a:ln>
            <a:effectLst/>
          </p:spPr>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372" name="chip">
            <a:extLst>
              <a:ext uri="{FF2B5EF4-FFF2-40B4-BE49-F238E27FC236}">
                <a16:creationId xmlns:a16="http://schemas.microsoft.com/office/drawing/2014/main" id="{23D1DA97-586F-E04B-B1A6-F496D26A0979}"/>
              </a:ext>
            </a:extLst>
          </p:cNvPr>
          <p:cNvSpPr>
            <a:spLocks noChangeAspect="1" noEditPoints="1"/>
          </p:cNvSpPr>
          <p:nvPr/>
        </p:nvSpPr>
        <p:spPr bwMode="auto">
          <a:xfrm>
            <a:off x="7426840" y="5441836"/>
            <a:ext cx="292050" cy="298083"/>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2700" cap="sq">
            <a:solidFill>
              <a:schemeClr val="tx2"/>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kern="0">
              <a:solidFill>
                <a:srgbClr val="0078D4"/>
              </a:solidFill>
              <a:latin typeface="Segoe UI Semilight"/>
            </a:endParaRPr>
          </a:p>
        </p:txBody>
      </p:sp>
      <p:sp>
        <p:nvSpPr>
          <p:cNvPr id="373" name="TextBox 372">
            <a:extLst>
              <a:ext uri="{FF2B5EF4-FFF2-40B4-BE49-F238E27FC236}">
                <a16:creationId xmlns:a16="http://schemas.microsoft.com/office/drawing/2014/main" id="{ECF38035-A7B3-0D49-97BD-A9E8D2C04B1E}"/>
              </a:ext>
            </a:extLst>
          </p:cNvPr>
          <p:cNvSpPr txBox="1"/>
          <p:nvPr/>
        </p:nvSpPr>
        <p:spPr>
          <a:xfrm>
            <a:off x="7033952" y="5894251"/>
            <a:ext cx="1077823" cy="323119"/>
          </a:xfrm>
          <a:prstGeom prst="rect">
            <a:avLst/>
          </a:prstGeom>
          <a:noFill/>
          <a:ln>
            <a:noFill/>
          </a:ln>
        </p:spPr>
        <p:txBody>
          <a:bodyPr wrap="square" lIns="0" tIns="0" rIns="0" bIns="182854" rtlCol="0" anchor="b" anchorCtr="0">
            <a:spAutoFit/>
          </a:bodyPr>
          <a:lstStyle>
            <a:defPPr>
              <a:defRPr lang="en-US"/>
            </a:defPPr>
            <a:lvl1pPr marR="0" lvl="0" indent="0" algn="ctr" defTabSz="895870" fontAlgn="auto">
              <a:lnSpc>
                <a:spcPct val="90000"/>
              </a:lnSpc>
              <a:spcBef>
                <a:spcPts val="0"/>
              </a:spcBef>
              <a:spcAft>
                <a:spcPts val="588"/>
              </a:spcAft>
              <a:buClrTx/>
              <a:buSzTx/>
              <a:buFontTx/>
              <a:buNone/>
              <a:tabLst/>
              <a:defRPr kumimoji="0" sz="1000" b="0" i="0" u="none" strike="noStrike" cap="none" spc="0" normalizeH="0" baseline="0">
                <a:ln>
                  <a:noFill/>
                </a:ln>
                <a:gradFill>
                  <a:gsLst>
                    <a:gs pos="8108">
                      <a:schemeClr val="bg1"/>
                    </a:gs>
                    <a:gs pos="23423">
                      <a:schemeClr val="bg1"/>
                    </a:gs>
                  </a:gsLst>
                  <a:lin ang="5400000" scaled="0"/>
                </a:gradFill>
                <a:effectLst/>
                <a:uLnTx/>
                <a:uFillTx/>
                <a:latin typeface="Segoe UI Semibold" panose="020B0702040204020203" pitchFamily="34" charset="0"/>
                <a:cs typeface="Segoe UI Semibold" panose="020B0702040204020203" pitchFamily="34" charset="0"/>
              </a:defRPr>
            </a:lvl1pPr>
          </a:lstStyle>
          <a:p>
            <a:pPr defTabSz="895698">
              <a:defRPr/>
            </a:pPr>
            <a:r>
              <a:rPr lang="en-US" kern="0" dirty="0">
                <a:solidFill>
                  <a:prstClr val="black"/>
                </a:solidFill>
              </a:rPr>
              <a:t>CPU</a:t>
            </a:r>
          </a:p>
        </p:txBody>
      </p:sp>
      <p:grpSp>
        <p:nvGrpSpPr>
          <p:cNvPr id="374" name="Group 373">
            <a:extLst>
              <a:ext uri="{FF2B5EF4-FFF2-40B4-BE49-F238E27FC236}">
                <a16:creationId xmlns:a16="http://schemas.microsoft.com/office/drawing/2014/main" id="{ECD0B258-FAED-DD4B-9AFB-DF5E75A0AFFC}"/>
              </a:ext>
            </a:extLst>
          </p:cNvPr>
          <p:cNvGrpSpPr>
            <a:grpSpLocks noChangeAspect="1"/>
          </p:cNvGrpSpPr>
          <p:nvPr/>
        </p:nvGrpSpPr>
        <p:grpSpPr>
          <a:xfrm>
            <a:off x="9133205" y="5492240"/>
            <a:ext cx="309220" cy="197277"/>
            <a:chOff x="5842028" y="2023300"/>
            <a:chExt cx="518306" cy="330673"/>
          </a:xfrm>
        </p:grpSpPr>
        <p:sp>
          <p:nvSpPr>
            <p:cNvPr id="375" name="Rectangle: Single Corner Rounded 196">
              <a:extLst>
                <a:ext uri="{FF2B5EF4-FFF2-40B4-BE49-F238E27FC236}">
                  <a16:creationId xmlns:a16="http://schemas.microsoft.com/office/drawing/2014/main" id="{8BE8EDEE-AF29-8E44-96ED-948366935879}"/>
                </a:ext>
              </a:extLst>
            </p:cNvPr>
            <p:cNvSpPr/>
            <p:nvPr/>
          </p:nvSpPr>
          <p:spPr bwMode="auto">
            <a:xfrm>
              <a:off x="5842028" y="2023300"/>
              <a:ext cx="518306" cy="284908"/>
            </a:xfrm>
            <a:prstGeom prst="round1Rect">
              <a:avLst>
                <a:gd name="adj" fmla="val 19322"/>
              </a:avLst>
            </a:prstGeom>
            <a:noFill/>
            <a:ln w="12700" cap="sq">
              <a:solidFill>
                <a:schemeClr val="tx2"/>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kern="0">
                <a:solidFill>
                  <a:srgbClr val="0078D4"/>
                </a:solidFill>
                <a:latin typeface="Segoe UI Semilight"/>
              </a:endParaRPr>
            </a:p>
          </p:txBody>
        </p:sp>
        <p:grpSp>
          <p:nvGrpSpPr>
            <p:cNvPr id="376" name="Group 375">
              <a:extLst>
                <a:ext uri="{FF2B5EF4-FFF2-40B4-BE49-F238E27FC236}">
                  <a16:creationId xmlns:a16="http://schemas.microsoft.com/office/drawing/2014/main" id="{DAF4B8D9-F8AB-2840-AC59-4146B440E7B2}"/>
                </a:ext>
              </a:extLst>
            </p:cNvPr>
            <p:cNvGrpSpPr/>
            <p:nvPr/>
          </p:nvGrpSpPr>
          <p:grpSpPr>
            <a:xfrm>
              <a:off x="5886781" y="2308208"/>
              <a:ext cx="423110" cy="45765"/>
              <a:chOff x="2805041" y="5363936"/>
              <a:chExt cx="937405" cy="125178"/>
            </a:xfrm>
          </p:grpSpPr>
          <p:grpSp>
            <p:nvGrpSpPr>
              <p:cNvPr id="379" name="Group 378">
                <a:extLst>
                  <a:ext uri="{FF2B5EF4-FFF2-40B4-BE49-F238E27FC236}">
                    <a16:creationId xmlns:a16="http://schemas.microsoft.com/office/drawing/2014/main" id="{8B2E7002-5956-EB4E-9297-03A4F9874721}"/>
                  </a:ext>
                </a:extLst>
              </p:cNvPr>
              <p:cNvGrpSpPr/>
              <p:nvPr/>
            </p:nvGrpSpPr>
            <p:grpSpPr>
              <a:xfrm>
                <a:off x="2805041" y="5363936"/>
                <a:ext cx="304800" cy="125178"/>
                <a:chOff x="685111" y="5810249"/>
                <a:chExt cx="304800" cy="356348"/>
              </a:xfrm>
            </p:grpSpPr>
            <p:cxnSp>
              <p:nvCxnSpPr>
                <p:cNvPr id="384" name="Straight Connector 383">
                  <a:extLst>
                    <a:ext uri="{FF2B5EF4-FFF2-40B4-BE49-F238E27FC236}">
                      <a16:creationId xmlns:a16="http://schemas.microsoft.com/office/drawing/2014/main" id="{48EF0BBF-85BB-7F46-BB2B-0D27DCEFD5C8}"/>
                    </a:ext>
                  </a:extLst>
                </p:cNvPr>
                <p:cNvCxnSpPr/>
                <p:nvPr/>
              </p:nvCxnSpPr>
              <p:spPr>
                <a:xfrm>
                  <a:off x="685111" y="5810249"/>
                  <a:ext cx="0" cy="356348"/>
                </a:xfrm>
                <a:prstGeom prst="line">
                  <a:avLst/>
                </a:prstGeom>
                <a:noFill/>
                <a:ln w="12700" cap="sq">
                  <a:solidFill>
                    <a:schemeClr val="tx2"/>
                  </a:solidFill>
                  <a:prstDash val="solid"/>
                  <a:miter lim="800000"/>
                  <a:headEnd/>
                  <a:tailEnd/>
                </a:ln>
              </p:spPr>
            </p:cxnSp>
            <p:cxnSp>
              <p:nvCxnSpPr>
                <p:cNvPr id="385" name="Straight Connector 384">
                  <a:extLst>
                    <a:ext uri="{FF2B5EF4-FFF2-40B4-BE49-F238E27FC236}">
                      <a16:creationId xmlns:a16="http://schemas.microsoft.com/office/drawing/2014/main" id="{77F2AADD-C137-AD48-9611-6691A88AA685}"/>
                    </a:ext>
                  </a:extLst>
                </p:cNvPr>
                <p:cNvCxnSpPr/>
                <p:nvPr/>
              </p:nvCxnSpPr>
              <p:spPr>
                <a:xfrm>
                  <a:off x="837511" y="5810249"/>
                  <a:ext cx="0" cy="356348"/>
                </a:xfrm>
                <a:prstGeom prst="line">
                  <a:avLst/>
                </a:prstGeom>
                <a:noFill/>
                <a:ln w="12700" cap="sq">
                  <a:solidFill>
                    <a:schemeClr val="tx2"/>
                  </a:solidFill>
                  <a:prstDash val="solid"/>
                  <a:miter lim="800000"/>
                  <a:headEnd/>
                  <a:tailEnd/>
                </a:ln>
              </p:spPr>
            </p:cxnSp>
            <p:cxnSp>
              <p:nvCxnSpPr>
                <p:cNvPr id="386" name="Straight Connector 385">
                  <a:extLst>
                    <a:ext uri="{FF2B5EF4-FFF2-40B4-BE49-F238E27FC236}">
                      <a16:creationId xmlns:a16="http://schemas.microsoft.com/office/drawing/2014/main" id="{450D47E9-CD74-7545-B264-8E351612EE7E}"/>
                    </a:ext>
                  </a:extLst>
                </p:cNvPr>
                <p:cNvCxnSpPr/>
                <p:nvPr/>
              </p:nvCxnSpPr>
              <p:spPr>
                <a:xfrm>
                  <a:off x="989911" y="5810249"/>
                  <a:ext cx="0" cy="356348"/>
                </a:xfrm>
                <a:prstGeom prst="line">
                  <a:avLst/>
                </a:prstGeom>
                <a:noFill/>
                <a:ln w="12700" cap="sq">
                  <a:solidFill>
                    <a:schemeClr val="tx2"/>
                  </a:solidFill>
                  <a:prstDash val="solid"/>
                  <a:miter lim="800000"/>
                  <a:headEnd/>
                  <a:tailEnd/>
                </a:ln>
              </p:spPr>
            </p:cxnSp>
          </p:grpSp>
          <p:grpSp>
            <p:nvGrpSpPr>
              <p:cNvPr id="380" name="Group 379">
                <a:extLst>
                  <a:ext uri="{FF2B5EF4-FFF2-40B4-BE49-F238E27FC236}">
                    <a16:creationId xmlns:a16="http://schemas.microsoft.com/office/drawing/2014/main" id="{D90CE3C3-74A4-964E-815C-306B22B041C8}"/>
                  </a:ext>
                </a:extLst>
              </p:cNvPr>
              <p:cNvGrpSpPr/>
              <p:nvPr/>
            </p:nvGrpSpPr>
            <p:grpSpPr>
              <a:xfrm>
                <a:off x="3437646" y="5363936"/>
                <a:ext cx="304800" cy="125178"/>
                <a:chOff x="685111" y="5810249"/>
                <a:chExt cx="304800" cy="356348"/>
              </a:xfrm>
            </p:grpSpPr>
            <p:cxnSp>
              <p:nvCxnSpPr>
                <p:cNvPr id="381" name="Straight Connector 380">
                  <a:extLst>
                    <a:ext uri="{FF2B5EF4-FFF2-40B4-BE49-F238E27FC236}">
                      <a16:creationId xmlns:a16="http://schemas.microsoft.com/office/drawing/2014/main" id="{C528464A-763B-5442-95E1-D198C53D64BD}"/>
                    </a:ext>
                  </a:extLst>
                </p:cNvPr>
                <p:cNvCxnSpPr/>
                <p:nvPr/>
              </p:nvCxnSpPr>
              <p:spPr>
                <a:xfrm>
                  <a:off x="685111" y="5810249"/>
                  <a:ext cx="0" cy="356348"/>
                </a:xfrm>
                <a:prstGeom prst="line">
                  <a:avLst/>
                </a:prstGeom>
                <a:noFill/>
                <a:ln w="12700" cap="sq">
                  <a:solidFill>
                    <a:schemeClr val="tx2"/>
                  </a:solidFill>
                  <a:prstDash val="solid"/>
                  <a:miter lim="800000"/>
                  <a:headEnd/>
                  <a:tailEnd/>
                </a:ln>
              </p:spPr>
            </p:cxnSp>
            <p:cxnSp>
              <p:nvCxnSpPr>
                <p:cNvPr id="382" name="Straight Connector 381">
                  <a:extLst>
                    <a:ext uri="{FF2B5EF4-FFF2-40B4-BE49-F238E27FC236}">
                      <a16:creationId xmlns:a16="http://schemas.microsoft.com/office/drawing/2014/main" id="{7CC8009D-BDE5-1941-9269-97C86FE18A13}"/>
                    </a:ext>
                  </a:extLst>
                </p:cNvPr>
                <p:cNvCxnSpPr/>
                <p:nvPr/>
              </p:nvCxnSpPr>
              <p:spPr>
                <a:xfrm>
                  <a:off x="837511" y="5810249"/>
                  <a:ext cx="0" cy="356348"/>
                </a:xfrm>
                <a:prstGeom prst="line">
                  <a:avLst/>
                </a:prstGeom>
                <a:noFill/>
                <a:ln w="12700" cap="sq">
                  <a:solidFill>
                    <a:schemeClr val="tx2"/>
                  </a:solidFill>
                  <a:prstDash val="solid"/>
                  <a:miter lim="800000"/>
                  <a:headEnd/>
                  <a:tailEnd/>
                </a:ln>
              </p:spPr>
            </p:cxnSp>
            <p:cxnSp>
              <p:nvCxnSpPr>
                <p:cNvPr id="383" name="Straight Connector 382">
                  <a:extLst>
                    <a:ext uri="{FF2B5EF4-FFF2-40B4-BE49-F238E27FC236}">
                      <a16:creationId xmlns:a16="http://schemas.microsoft.com/office/drawing/2014/main" id="{050D968A-338F-2448-99E3-6A2A45C4413D}"/>
                    </a:ext>
                  </a:extLst>
                </p:cNvPr>
                <p:cNvCxnSpPr/>
                <p:nvPr/>
              </p:nvCxnSpPr>
              <p:spPr>
                <a:xfrm>
                  <a:off x="989911" y="5810249"/>
                  <a:ext cx="0" cy="356348"/>
                </a:xfrm>
                <a:prstGeom prst="line">
                  <a:avLst/>
                </a:prstGeom>
                <a:noFill/>
                <a:ln w="12700" cap="sq">
                  <a:solidFill>
                    <a:schemeClr val="tx2"/>
                  </a:solidFill>
                  <a:prstDash val="solid"/>
                  <a:miter lim="800000"/>
                  <a:headEnd/>
                  <a:tailEnd/>
                </a:ln>
              </p:spPr>
            </p:cxnSp>
          </p:grpSp>
        </p:grpSp>
        <p:sp>
          <p:nvSpPr>
            <p:cNvPr id="377" name="Oval 376">
              <a:extLst>
                <a:ext uri="{FF2B5EF4-FFF2-40B4-BE49-F238E27FC236}">
                  <a16:creationId xmlns:a16="http://schemas.microsoft.com/office/drawing/2014/main" id="{1FA877B7-FA09-E541-B187-BF097DB59FEF}"/>
                </a:ext>
              </a:extLst>
            </p:cNvPr>
            <p:cNvSpPr/>
            <p:nvPr/>
          </p:nvSpPr>
          <p:spPr bwMode="auto">
            <a:xfrm>
              <a:off x="6135172" y="2083744"/>
              <a:ext cx="158117" cy="164020"/>
            </a:xfrm>
            <a:prstGeom prst="ellipse">
              <a:avLst/>
            </a:prstGeom>
            <a:noFill/>
            <a:ln w="12700" cap="sq">
              <a:solidFill>
                <a:schemeClr val="tx2"/>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kern="0">
                <a:solidFill>
                  <a:srgbClr val="0078D4"/>
                </a:solidFill>
                <a:latin typeface="Segoe UI Semilight"/>
              </a:endParaRPr>
            </a:p>
          </p:txBody>
        </p:sp>
        <p:sp>
          <p:nvSpPr>
            <p:cNvPr id="378" name="Rectangle 377">
              <a:extLst>
                <a:ext uri="{FF2B5EF4-FFF2-40B4-BE49-F238E27FC236}">
                  <a16:creationId xmlns:a16="http://schemas.microsoft.com/office/drawing/2014/main" id="{35935E21-27CA-1B4F-97D4-73B170F21D95}"/>
                </a:ext>
              </a:extLst>
            </p:cNvPr>
            <p:cNvSpPr/>
            <p:nvPr/>
          </p:nvSpPr>
          <p:spPr bwMode="auto">
            <a:xfrm>
              <a:off x="5911951" y="2129519"/>
              <a:ext cx="156176" cy="80034"/>
            </a:xfrm>
            <a:prstGeom prst="rect">
              <a:avLst/>
            </a:prstGeom>
            <a:noFill/>
            <a:ln w="12700" cap="sq">
              <a:solidFill>
                <a:schemeClr val="tx2"/>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kern="0">
                <a:solidFill>
                  <a:srgbClr val="0078D4"/>
                </a:solidFill>
                <a:latin typeface="Segoe UI Semilight"/>
              </a:endParaRPr>
            </a:p>
          </p:txBody>
        </p:sp>
      </p:grpSp>
      <p:sp>
        <p:nvSpPr>
          <p:cNvPr id="387" name="TextBox 386">
            <a:extLst>
              <a:ext uri="{FF2B5EF4-FFF2-40B4-BE49-F238E27FC236}">
                <a16:creationId xmlns:a16="http://schemas.microsoft.com/office/drawing/2014/main" id="{7243C1C6-D2B6-474E-8F4B-351695F0A6F3}"/>
              </a:ext>
            </a:extLst>
          </p:cNvPr>
          <p:cNvSpPr txBox="1"/>
          <p:nvPr/>
        </p:nvSpPr>
        <p:spPr>
          <a:xfrm>
            <a:off x="8396496" y="5894251"/>
            <a:ext cx="1782637" cy="323119"/>
          </a:xfrm>
          <a:prstGeom prst="rect">
            <a:avLst/>
          </a:prstGeom>
          <a:noFill/>
          <a:ln>
            <a:noFill/>
          </a:ln>
        </p:spPr>
        <p:txBody>
          <a:bodyPr wrap="square" lIns="0" tIns="0" rIns="0" bIns="182854" rtlCol="0" anchor="b" anchorCtr="0">
            <a:spAutoFit/>
          </a:bodyPr>
          <a:lstStyle>
            <a:defPPr>
              <a:defRPr lang="en-US"/>
            </a:defPPr>
            <a:lvl1pPr marR="0" lvl="0" indent="0" algn="ctr" defTabSz="895870" fontAlgn="auto">
              <a:lnSpc>
                <a:spcPct val="90000"/>
              </a:lnSpc>
              <a:spcBef>
                <a:spcPts val="0"/>
              </a:spcBef>
              <a:spcAft>
                <a:spcPts val="588"/>
              </a:spcAft>
              <a:buClrTx/>
              <a:buSzTx/>
              <a:buFontTx/>
              <a:buNone/>
              <a:tabLst/>
              <a:defRPr kumimoji="0" sz="1000" b="0" i="0" u="none" strike="noStrike" cap="none" spc="0" normalizeH="0" baseline="0">
                <a:ln>
                  <a:noFill/>
                </a:ln>
                <a:gradFill>
                  <a:gsLst>
                    <a:gs pos="8108">
                      <a:schemeClr val="bg1"/>
                    </a:gs>
                    <a:gs pos="23423">
                      <a:schemeClr val="bg1"/>
                    </a:gs>
                  </a:gsLst>
                  <a:lin ang="5400000" scaled="0"/>
                </a:gradFill>
                <a:effectLst/>
                <a:uLnTx/>
                <a:uFillTx/>
                <a:latin typeface="Segoe UI Semibold" panose="020B0702040204020203" pitchFamily="34" charset="0"/>
                <a:cs typeface="Segoe UI Semibold" panose="020B0702040204020203" pitchFamily="34" charset="0"/>
              </a:defRPr>
            </a:lvl1pPr>
          </a:lstStyle>
          <a:p>
            <a:pPr defTabSz="895698">
              <a:defRPr/>
            </a:pPr>
            <a:r>
              <a:rPr lang="en-US" kern="0" dirty="0">
                <a:solidFill>
                  <a:prstClr val="black"/>
                </a:solidFill>
              </a:rPr>
              <a:t>GPU</a:t>
            </a:r>
          </a:p>
        </p:txBody>
      </p:sp>
      <p:grpSp>
        <p:nvGrpSpPr>
          <p:cNvPr id="388" name="Group 387">
            <a:extLst>
              <a:ext uri="{FF2B5EF4-FFF2-40B4-BE49-F238E27FC236}">
                <a16:creationId xmlns:a16="http://schemas.microsoft.com/office/drawing/2014/main" id="{78961171-6746-1C41-8F46-AFF0E650467B}"/>
              </a:ext>
            </a:extLst>
          </p:cNvPr>
          <p:cNvGrpSpPr>
            <a:grpSpLocks noChangeAspect="1"/>
          </p:cNvGrpSpPr>
          <p:nvPr/>
        </p:nvGrpSpPr>
        <p:grpSpPr>
          <a:xfrm>
            <a:off x="10980478" y="5441836"/>
            <a:ext cx="298083" cy="298083"/>
            <a:chOff x="10035278" y="3218678"/>
            <a:chExt cx="247374" cy="247374"/>
          </a:xfrm>
        </p:grpSpPr>
        <p:grpSp>
          <p:nvGrpSpPr>
            <p:cNvPr id="389" name="Group 388">
              <a:extLst>
                <a:ext uri="{FF2B5EF4-FFF2-40B4-BE49-F238E27FC236}">
                  <a16:creationId xmlns:a16="http://schemas.microsoft.com/office/drawing/2014/main" id="{14B02F99-FBA6-CA42-AAC5-9FAA640B311B}"/>
                </a:ext>
              </a:extLst>
            </p:cNvPr>
            <p:cNvGrpSpPr/>
            <p:nvPr/>
          </p:nvGrpSpPr>
          <p:grpSpPr>
            <a:xfrm>
              <a:off x="10035278" y="3218678"/>
              <a:ext cx="247374" cy="247374"/>
              <a:chOff x="3485441" y="4505566"/>
              <a:chExt cx="712494" cy="712494"/>
            </a:xfrm>
          </p:grpSpPr>
          <p:sp>
            <p:nvSpPr>
              <p:cNvPr id="391" name="Rectangle 390">
                <a:extLst>
                  <a:ext uri="{FF2B5EF4-FFF2-40B4-BE49-F238E27FC236}">
                    <a16:creationId xmlns:a16="http://schemas.microsoft.com/office/drawing/2014/main" id="{AF0D408E-E1F7-544B-9901-D8CC842F4D8E}"/>
                  </a:ext>
                </a:extLst>
              </p:cNvPr>
              <p:cNvSpPr/>
              <p:nvPr/>
            </p:nvSpPr>
            <p:spPr bwMode="auto">
              <a:xfrm>
                <a:off x="3565593" y="4585718"/>
                <a:ext cx="552190" cy="552190"/>
              </a:xfrm>
              <a:prstGeom prst="rect">
                <a:avLst/>
              </a:prstGeom>
              <a:noFill/>
              <a:ln w="12700" cap="flat" cmpd="sng" algn="ctr">
                <a:solidFill>
                  <a:schemeClr val="tx2"/>
                </a:solid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a:solidFill>
                    <a:srgbClr val="0078D4"/>
                  </a:solidFill>
                  <a:latin typeface="Segoe UI"/>
                  <a:ea typeface="Segoe UI" pitchFamily="34" charset="0"/>
                  <a:cs typeface="Segoe UI" pitchFamily="34" charset="0"/>
                </a:endParaRPr>
              </a:p>
            </p:txBody>
          </p:sp>
          <p:grpSp>
            <p:nvGrpSpPr>
              <p:cNvPr id="392" name="Group 391">
                <a:extLst>
                  <a:ext uri="{FF2B5EF4-FFF2-40B4-BE49-F238E27FC236}">
                    <a16:creationId xmlns:a16="http://schemas.microsoft.com/office/drawing/2014/main" id="{494E033D-4020-2848-9BA8-361E4819269F}"/>
                  </a:ext>
                </a:extLst>
              </p:cNvPr>
              <p:cNvGrpSpPr/>
              <p:nvPr/>
            </p:nvGrpSpPr>
            <p:grpSpPr>
              <a:xfrm>
                <a:off x="3485441" y="4677750"/>
                <a:ext cx="712494" cy="368126"/>
                <a:chOff x="3485441" y="4677750"/>
                <a:chExt cx="712494" cy="368126"/>
              </a:xfrm>
            </p:grpSpPr>
            <p:grpSp>
              <p:nvGrpSpPr>
                <p:cNvPr id="404" name="Group 403">
                  <a:extLst>
                    <a:ext uri="{FF2B5EF4-FFF2-40B4-BE49-F238E27FC236}">
                      <a16:creationId xmlns:a16="http://schemas.microsoft.com/office/drawing/2014/main" id="{C32CD6EE-BAC9-754F-AC92-E2D986770E22}"/>
                    </a:ext>
                  </a:extLst>
                </p:cNvPr>
                <p:cNvGrpSpPr/>
                <p:nvPr/>
              </p:nvGrpSpPr>
              <p:grpSpPr>
                <a:xfrm>
                  <a:off x="4117783" y="4677750"/>
                  <a:ext cx="80152" cy="368126"/>
                  <a:chOff x="4117783" y="4677750"/>
                  <a:chExt cx="129006" cy="368126"/>
                </a:xfrm>
              </p:grpSpPr>
              <p:cxnSp>
                <p:nvCxnSpPr>
                  <p:cNvPr id="410" name="Straight Connector 409">
                    <a:extLst>
                      <a:ext uri="{FF2B5EF4-FFF2-40B4-BE49-F238E27FC236}">
                        <a16:creationId xmlns:a16="http://schemas.microsoft.com/office/drawing/2014/main" id="{69C300A1-431C-6843-9207-D5EE735F8B09}"/>
                      </a:ext>
                    </a:extLst>
                  </p:cNvPr>
                  <p:cNvCxnSpPr/>
                  <p:nvPr/>
                </p:nvCxnSpPr>
                <p:spPr>
                  <a:xfrm>
                    <a:off x="4117783" y="4677750"/>
                    <a:ext cx="129006" cy="0"/>
                  </a:xfrm>
                  <a:prstGeom prst="line">
                    <a:avLst/>
                  </a:prstGeom>
                  <a:noFill/>
                  <a:ln w="12700" cap="flat" cmpd="sng" algn="ctr">
                    <a:solidFill>
                      <a:schemeClr val="tx2"/>
                    </a:solidFill>
                    <a:prstDash val="solid"/>
                    <a:headEnd type="none" w="lg" len="med"/>
                    <a:tailEnd type="none" w="lg" len="med"/>
                  </a:ln>
                  <a:effectLst/>
                </p:spPr>
              </p:cxnSp>
              <p:cxnSp>
                <p:nvCxnSpPr>
                  <p:cNvPr id="411" name="Straight Connector 410">
                    <a:extLst>
                      <a:ext uri="{FF2B5EF4-FFF2-40B4-BE49-F238E27FC236}">
                        <a16:creationId xmlns:a16="http://schemas.microsoft.com/office/drawing/2014/main" id="{E893C29A-346D-BC40-9827-F8E14E86457B}"/>
                      </a:ext>
                    </a:extLst>
                  </p:cNvPr>
                  <p:cNvCxnSpPr/>
                  <p:nvPr/>
                </p:nvCxnSpPr>
                <p:spPr>
                  <a:xfrm>
                    <a:off x="4117783" y="4769781"/>
                    <a:ext cx="129006" cy="0"/>
                  </a:xfrm>
                  <a:prstGeom prst="line">
                    <a:avLst/>
                  </a:prstGeom>
                  <a:noFill/>
                  <a:ln w="12700" cap="flat" cmpd="sng" algn="ctr">
                    <a:solidFill>
                      <a:schemeClr val="tx2"/>
                    </a:solidFill>
                    <a:prstDash val="solid"/>
                    <a:headEnd type="none" w="lg" len="med"/>
                    <a:tailEnd type="none" w="lg" len="med"/>
                  </a:ln>
                  <a:effectLst/>
                </p:spPr>
              </p:cxnSp>
              <p:cxnSp>
                <p:nvCxnSpPr>
                  <p:cNvPr id="412" name="Straight Connector 411">
                    <a:extLst>
                      <a:ext uri="{FF2B5EF4-FFF2-40B4-BE49-F238E27FC236}">
                        <a16:creationId xmlns:a16="http://schemas.microsoft.com/office/drawing/2014/main" id="{F9533880-7418-A748-9449-69BF30DC514B}"/>
                      </a:ext>
                    </a:extLst>
                  </p:cNvPr>
                  <p:cNvCxnSpPr/>
                  <p:nvPr/>
                </p:nvCxnSpPr>
                <p:spPr>
                  <a:xfrm>
                    <a:off x="4117783" y="4953845"/>
                    <a:ext cx="129006" cy="0"/>
                  </a:xfrm>
                  <a:prstGeom prst="line">
                    <a:avLst/>
                  </a:prstGeom>
                  <a:noFill/>
                  <a:ln w="12700" cap="flat" cmpd="sng" algn="ctr">
                    <a:solidFill>
                      <a:schemeClr val="tx2"/>
                    </a:solidFill>
                    <a:prstDash val="solid"/>
                    <a:headEnd type="none" w="lg" len="med"/>
                    <a:tailEnd type="none" w="lg" len="med"/>
                  </a:ln>
                  <a:effectLst/>
                </p:spPr>
              </p:cxnSp>
              <p:cxnSp>
                <p:nvCxnSpPr>
                  <p:cNvPr id="413" name="Straight Connector 412">
                    <a:extLst>
                      <a:ext uri="{FF2B5EF4-FFF2-40B4-BE49-F238E27FC236}">
                        <a16:creationId xmlns:a16="http://schemas.microsoft.com/office/drawing/2014/main" id="{49906534-7209-804C-9E25-C4187641925A}"/>
                      </a:ext>
                    </a:extLst>
                  </p:cNvPr>
                  <p:cNvCxnSpPr/>
                  <p:nvPr/>
                </p:nvCxnSpPr>
                <p:spPr>
                  <a:xfrm>
                    <a:off x="4117783" y="5045876"/>
                    <a:ext cx="129006" cy="0"/>
                  </a:xfrm>
                  <a:prstGeom prst="line">
                    <a:avLst/>
                  </a:prstGeom>
                  <a:noFill/>
                  <a:ln w="12700" cap="flat" cmpd="sng" algn="ctr">
                    <a:solidFill>
                      <a:schemeClr val="tx2"/>
                    </a:solidFill>
                    <a:prstDash val="solid"/>
                    <a:headEnd type="none" w="lg" len="med"/>
                    <a:tailEnd type="none" w="lg" len="med"/>
                  </a:ln>
                  <a:effectLst/>
                </p:spPr>
              </p:cxnSp>
            </p:grpSp>
            <p:grpSp>
              <p:nvGrpSpPr>
                <p:cNvPr id="405" name="Group 404">
                  <a:extLst>
                    <a:ext uri="{FF2B5EF4-FFF2-40B4-BE49-F238E27FC236}">
                      <a16:creationId xmlns:a16="http://schemas.microsoft.com/office/drawing/2014/main" id="{927151B0-8E75-D64D-BE77-AAB42F1AF284}"/>
                    </a:ext>
                  </a:extLst>
                </p:cNvPr>
                <p:cNvGrpSpPr/>
                <p:nvPr/>
              </p:nvGrpSpPr>
              <p:grpSpPr>
                <a:xfrm>
                  <a:off x="3485441" y="4677750"/>
                  <a:ext cx="80152" cy="368126"/>
                  <a:chOff x="4117783" y="4677750"/>
                  <a:chExt cx="129006" cy="368126"/>
                </a:xfrm>
              </p:grpSpPr>
              <p:cxnSp>
                <p:nvCxnSpPr>
                  <p:cNvPr id="406" name="Straight Connector 405">
                    <a:extLst>
                      <a:ext uri="{FF2B5EF4-FFF2-40B4-BE49-F238E27FC236}">
                        <a16:creationId xmlns:a16="http://schemas.microsoft.com/office/drawing/2014/main" id="{DC5637AD-0383-4945-9ABD-9793433BB75C}"/>
                      </a:ext>
                    </a:extLst>
                  </p:cNvPr>
                  <p:cNvCxnSpPr/>
                  <p:nvPr/>
                </p:nvCxnSpPr>
                <p:spPr>
                  <a:xfrm>
                    <a:off x="4117783" y="4677750"/>
                    <a:ext cx="129006" cy="0"/>
                  </a:xfrm>
                  <a:prstGeom prst="line">
                    <a:avLst/>
                  </a:prstGeom>
                  <a:noFill/>
                  <a:ln w="12700" cap="flat" cmpd="sng" algn="ctr">
                    <a:solidFill>
                      <a:schemeClr val="tx2"/>
                    </a:solidFill>
                    <a:prstDash val="solid"/>
                    <a:headEnd type="none" w="lg" len="med"/>
                    <a:tailEnd type="none" w="lg" len="med"/>
                  </a:ln>
                  <a:effectLst/>
                </p:spPr>
              </p:cxnSp>
              <p:cxnSp>
                <p:nvCxnSpPr>
                  <p:cNvPr id="407" name="Straight Connector 406">
                    <a:extLst>
                      <a:ext uri="{FF2B5EF4-FFF2-40B4-BE49-F238E27FC236}">
                        <a16:creationId xmlns:a16="http://schemas.microsoft.com/office/drawing/2014/main" id="{55D17AE7-D94A-3546-8296-848FA47947B4}"/>
                      </a:ext>
                    </a:extLst>
                  </p:cNvPr>
                  <p:cNvCxnSpPr/>
                  <p:nvPr/>
                </p:nvCxnSpPr>
                <p:spPr>
                  <a:xfrm>
                    <a:off x="4117783" y="4769781"/>
                    <a:ext cx="129006" cy="0"/>
                  </a:xfrm>
                  <a:prstGeom prst="line">
                    <a:avLst/>
                  </a:prstGeom>
                  <a:noFill/>
                  <a:ln w="12700" cap="flat" cmpd="sng" algn="ctr">
                    <a:solidFill>
                      <a:schemeClr val="tx2"/>
                    </a:solidFill>
                    <a:prstDash val="solid"/>
                    <a:headEnd type="none" w="lg" len="med"/>
                    <a:tailEnd type="none" w="lg" len="med"/>
                  </a:ln>
                  <a:effectLst/>
                </p:spPr>
              </p:cxnSp>
              <p:cxnSp>
                <p:nvCxnSpPr>
                  <p:cNvPr id="408" name="Straight Connector 407">
                    <a:extLst>
                      <a:ext uri="{FF2B5EF4-FFF2-40B4-BE49-F238E27FC236}">
                        <a16:creationId xmlns:a16="http://schemas.microsoft.com/office/drawing/2014/main" id="{9B0A8381-66C7-3B45-BAED-D403B61D4964}"/>
                      </a:ext>
                    </a:extLst>
                  </p:cNvPr>
                  <p:cNvCxnSpPr/>
                  <p:nvPr/>
                </p:nvCxnSpPr>
                <p:spPr>
                  <a:xfrm>
                    <a:off x="4117783" y="4953845"/>
                    <a:ext cx="129006" cy="0"/>
                  </a:xfrm>
                  <a:prstGeom prst="line">
                    <a:avLst/>
                  </a:prstGeom>
                  <a:noFill/>
                  <a:ln w="12700" cap="flat" cmpd="sng" algn="ctr">
                    <a:solidFill>
                      <a:schemeClr val="tx2"/>
                    </a:solidFill>
                    <a:prstDash val="solid"/>
                    <a:headEnd type="none" w="lg" len="med"/>
                    <a:tailEnd type="none" w="lg" len="med"/>
                  </a:ln>
                  <a:effectLst/>
                </p:spPr>
              </p:cxnSp>
              <p:cxnSp>
                <p:nvCxnSpPr>
                  <p:cNvPr id="409" name="Straight Connector 408">
                    <a:extLst>
                      <a:ext uri="{FF2B5EF4-FFF2-40B4-BE49-F238E27FC236}">
                        <a16:creationId xmlns:a16="http://schemas.microsoft.com/office/drawing/2014/main" id="{995B70C6-92CC-3746-A0EA-FB90620E0EBF}"/>
                      </a:ext>
                    </a:extLst>
                  </p:cNvPr>
                  <p:cNvCxnSpPr/>
                  <p:nvPr/>
                </p:nvCxnSpPr>
                <p:spPr>
                  <a:xfrm>
                    <a:off x="4117783" y="5045876"/>
                    <a:ext cx="129006" cy="0"/>
                  </a:xfrm>
                  <a:prstGeom prst="line">
                    <a:avLst/>
                  </a:prstGeom>
                  <a:noFill/>
                  <a:ln w="12700" cap="flat" cmpd="sng" algn="ctr">
                    <a:solidFill>
                      <a:schemeClr val="tx2"/>
                    </a:solidFill>
                    <a:prstDash val="solid"/>
                    <a:headEnd type="none" w="lg" len="med"/>
                    <a:tailEnd type="none" w="lg" len="med"/>
                  </a:ln>
                  <a:effectLst/>
                </p:spPr>
              </p:cxnSp>
            </p:grpSp>
          </p:grpSp>
          <p:grpSp>
            <p:nvGrpSpPr>
              <p:cNvPr id="393" name="Group 392">
                <a:extLst>
                  <a:ext uri="{FF2B5EF4-FFF2-40B4-BE49-F238E27FC236}">
                    <a16:creationId xmlns:a16="http://schemas.microsoft.com/office/drawing/2014/main" id="{0FED0514-DA0E-8041-B4EB-F5E1E2CE913C}"/>
                  </a:ext>
                </a:extLst>
              </p:cNvPr>
              <p:cNvGrpSpPr/>
              <p:nvPr/>
            </p:nvGrpSpPr>
            <p:grpSpPr>
              <a:xfrm rot="5400000">
                <a:off x="3480396" y="4677750"/>
                <a:ext cx="712494" cy="368126"/>
                <a:chOff x="3485441" y="4677750"/>
                <a:chExt cx="712494" cy="368126"/>
              </a:xfrm>
            </p:grpSpPr>
            <p:grpSp>
              <p:nvGrpSpPr>
                <p:cNvPr id="394" name="Group 393">
                  <a:extLst>
                    <a:ext uri="{FF2B5EF4-FFF2-40B4-BE49-F238E27FC236}">
                      <a16:creationId xmlns:a16="http://schemas.microsoft.com/office/drawing/2014/main" id="{44CD4F60-69B3-1840-AA0B-FF8578D78D0D}"/>
                    </a:ext>
                  </a:extLst>
                </p:cNvPr>
                <p:cNvGrpSpPr/>
                <p:nvPr/>
              </p:nvGrpSpPr>
              <p:grpSpPr>
                <a:xfrm>
                  <a:off x="4117783" y="4677750"/>
                  <a:ext cx="80152" cy="368126"/>
                  <a:chOff x="4117783" y="4677750"/>
                  <a:chExt cx="129006" cy="368126"/>
                </a:xfrm>
              </p:grpSpPr>
              <p:cxnSp>
                <p:nvCxnSpPr>
                  <p:cNvPr id="400" name="Straight Connector 399">
                    <a:extLst>
                      <a:ext uri="{FF2B5EF4-FFF2-40B4-BE49-F238E27FC236}">
                        <a16:creationId xmlns:a16="http://schemas.microsoft.com/office/drawing/2014/main" id="{317387E2-A5B6-BF4D-8178-6F65A4FED2F3}"/>
                      </a:ext>
                    </a:extLst>
                  </p:cNvPr>
                  <p:cNvCxnSpPr/>
                  <p:nvPr/>
                </p:nvCxnSpPr>
                <p:spPr>
                  <a:xfrm>
                    <a:off x="4117783" y="4677750"/>
                    <a:ext cx="129006" cy="0"/>
                  </a:xfrm>
                  <a:prstGeom prst="line">
                    <a:avLst/>
                  </a:prstGeom>
                  <a:noFill/>
                  <a:ln w="12700" cap="flat" cmpd="sng" algn="ctr">
                    <a:solidFill>
                      <a:schemeClr val="tx2"/>
                    </a:solidFill>
                    <a:prstDash val="solid"/>
                    <a:headEnd type="none" w="lg" len="med"/>
                    <a:tailEnd type="none" w="lg" len="med"/>
                  </a:ln>
                  <a:effectLst/>
                </p:spPr>
              </p:cxnSp>
              <p:cxnSp>
                <p:nvCxnSpPr>
                  <p:cNvPr id="401" name="Straight Connector 400">
                    <a:extLst>
                      <a:ext uri="{FF2B5EF4-FFF2-40B4-BE49-F238E27FC236}">
                        <a16:creationId xmlns:a16="http://schemas.microsoft.com/office/drawing/2014/main" id="{69683DFC-42D8-2D45-9DD6-88DCBEB6EA68}"/>
                      </a:ext>
                    </a:extLst>
                  </p:cNvPr>
                  <p:cNvCxnSpPr/>
                  <p:nvPr/>
                </p:nvCxnSpPr>
                <p:spPr>
                  <a:xfrm>
                    <a:off x="4117783" y="4769781"/>
                    <a:ext cx="129006" cy="0"/>
                  </a:xfrm>
                  <a:prstGeom prst="line">
                    <a:avLst/>
                  </a:prstGeom>
                  <a:noFill/>
                  <a:ln w="12700" cap="flat" cmpd="sng" algn="ctr">
                    <a:solidFill>
                      <a:schemeClr val="tx2"/>
                    </a:solidFill>
                    <a:prstDash val="solid"/>
                    <a:headEnd type="none" w="lg" len="med"/>
                    <a:tailEnd type="none" w="lg" len="med"/>
                  </a:ln>
                  <a:effectLst/>
                </p:spPr>
              </p:cxnSp>
              <p:cxnSp>
                <p:nvCxnSpPr>
                  <p:cNvPr id="402" name="Straight Connector 401">
                    <a:extLst>
                      <a:ext uri="{FF2B5EF4-FFF2-40B4-BE49-F238E27FC236}">
                        <a16:creationId xmlns:a16="http://schemas.microsoft.com/office/drawing/2014/main" id="{7950D976-0E2F-EF4A-B16C-F67223AAA244}"/>
                      </a:ext>
                    </a:extLst>
                  </p:cNvPr>
                  <p:cNvCxnSpPr/>
                  <p:nvPr/>
                </p:nvCxnSpPr>
                <p:spPr>
                  <a:xfrm>
                    <a:off x="4117783" y="4953845"/>
                    <a:ext cx="129006" cy="0"/>
                  </a:xfrm>
                  <a:prstGeom prst="line">
                    <a:avLst/>
                  </a:prstGeom>
                  <a:noFill/>
                  <a:ln w="12700" cap="flat" cmpd="sng" algn="ctr">
                    <a:solidFill>
                      <a:schemeClr val="tx2"/>
                    </a:solidFill>
                    <a:prstDash val="solid"/>
                    <a:headEnd type="none" w="lg" len="med"/>
                    <a:tailEnd type="none" w="lg" len="med"/>
                  </a:ln>
                  <a:effectLst/>
                </p:spPr>
              </p:cxnSp>
              <p:cxnSp>
                <p:nvCxnSpPr>
                  <p:cNvPr id="403" name="Straight Connector 402">
                    <a:extLst>
                      <a:ext uri="{FF2B5EF4-FFF2-40B4-BE49-F238E27FC236}">
                        <a16:creationId xmlns:a16="http://schemas.microsoft.com/office/drawing/2014/main" id="{1F1487C1-28E1-6B4E-BC71-26D992D5B9D0}"/>
                      </a:ext>
                    </a:extLst>
                  </p:cNvPr>
                  <p:cNvCxnSpPr/>
                  <p:nvPr/>
                </p:nvCxnSpPr>
                <p:spPr>
                  <a:xfrm>
                    <a:off x="4117783" y="5045876"/>
                    <a:ext cx="129006" cy="0"/>
                  </a:xfrm>
                  <a:prstGeom prst="line">
                    <a:avLst/>
                  </a:prstGeom>
                  <a:noFill/>
                  <a:ln w="12700" cap="flat" cmpd="sng" algn="ctr">
                    <a:solidFill>
                      <a:schemeClr val="tx2"/>
                    </a:solidFill>
                    <a:prstDash val="solid"/>
                    <a:headEnd type="none" w="lg" len="med"/>
                    <a:tailEnd type="none" w="lg" len="med"/>
                  </a:ln>
                  <a:effectLst/>
                </p:spPr>
              </p:cxnSp>
            </p:grpSp>
            <p:grpSp>
              <p:nvGrpSpPr>
                <p:cNvPr id="395" name="Group 394">
                  <a:extLst>
                    <a:ext uri="{FF2B5EF4-FFF2-40B4-BE49-F238E27FC236}">
                      <a16:creationId xmlns:a16="http://schemas.microsoft.com/office/drawing/2014/main" id="{C4403F77-958D-6B41-9180-F273BBB0CF2C}"/>
                    </a:ext>
                  </a:extLst>
                </p:cNvPr>
                <p:cNvGrpSpPr/>
                <p:nvPr/>
              </p:nvGrpSpPr>
              <p:grpSpPr>
                <a:xfrm>
                  <a:off x="3485441" y="4677750"/>
                  <a:ext cx="80152" cy="368126"/>
                  <a:chOff x="4117783" y="4677750"/>
                  <a:chExt cx="129006" cy="368126"/>
                </a:xfrm>
              </p:grpSpPr>
              <p:cxnSp>
                <p:nvCxnSpPr>
                  <p:cNvPr id="396" name="Straight Connector 395">
                    <a:extLst>
                      <a:ext uri="{FF2B5EF4-FFF2-40B4-BE49-F238E27FC236}">
                        <a16:creationId xmlns:a16="http://schemas.microsoft.com/office/drawing/2014/main" id="{E5112662-D958-DF48-9949-82154B6C40A8}"/>
                      </a:ext>
                    </a:extLst>
                  </p:cNvPr>
                  <p:cNvCxnSpPr/>
                  <p:nvPr/>
                </p:nvCxnSpPr>
                <p:spPr>
                  <a:xfrm>
                    <a:off x="4117783" y="4677750"/>
                    <a:ext cx="129006" cy="0"/>
                  </a:xfrm>
                  <a:prstGeom prst="line">
                    <a:avLst/>
                  </a:prstGeom>
                  <a:noFill/>
                  <a:ln w="12700" cap="flat" cmpd="sng" algn="ctr">
                    <a:solidFill>
                      <a:schemeClr val="tx2"/>
                    </a:solidFill>
                    <a:prstDash val="solid"/>
                    <a:headEnd type="none" w="lg" len="med"/>
                    <a:tailEnd type="none" w="lg" len="med"/>
                  </a:ln>
                  <a:effectLst/>
                </p:spPr>
              </p:cxnSp>
              <p:cxnSp>
                <p:nvCxnSpPr>
                  <p:cNvPr id="397" name="Straight Connector 396">
                    <a:extLst>
                      <a:ext uri="{FF2B5EF4-FFF2-40B4-BE49-F238E27FC236}">
                        <a16:creationId xmlns:a16="http://schemas.microsoft.com/office/drawing/2014/main" id="{062BB9A5-EF66-6045-886B-3A2B384DD3C2}"/>
                      </a:ext>
                    </a:extLst>
                  </p:cNvPr>
                  <p:cNvCxnSpPr/>
                  <p:nvPr/>
                </p:nvCxnSpPr>
                <p:spPr>
                  <a:xfrm>
                    <a:off x="4117783" y="4769781"/>
                    <a:ext cx="129006" cy="0"/>
                  </a:xfrm>
                  <a:prstGeom prst="line">
                    <a:avLst/>
                  </a:prstGeom>
                  <a:noFill/>
                  <a:ln w="12700" cap="flat" cmpd="sng" algn="ctr">
                    <a:solidFill>
                      <a:schemeClr val="tx2"/>
                    </a:solidFill>
                    <a:prstDash val="solid"/>
                    <a:headEnd type="none" w="lg" len="med"/>
                    <a:tailEnd type="none" w="lg" len="med"/>
                  </a:ln>
                  <a:effectLst/>
                </p:spPr>
              </p:cxnSp>
              <p:cxnSp>
                <p:nvCxnSpPr>
                  <p:cNvPr id="398" name="Straight Connector 397">
                    <a:extLst>
                      <a:ext uri="{FF2B5EF4-FFF2-40B4-BE49-F238E27FC236}">
                        <a16:creationId xmlns:a16="http://schemas.microsoft.com/office/drawing/2014/main" id="{10CF0951-1C22-FD4A-9CD1-3C8A8FEE70D0}"/>
                      </a:ext>
                    </a:extLst>
                  </p:cNvPr>
                  <p:cNvCxnSpPr/>
                  <p:nvPr/>
                </p:nvCxnSpPr>
                <p:spPr>
                  <a:xfrm>
                    <a:off x="4117783" y="4953845"/>
                    <a:ext cx="129006" cy="0"/>
                  </a:xfrm>
                  <a:prstGeom prst="line">
                    <a:avLst/>
                  </a:prstGeom>
                  <a:noFill/>
                  <a:ln w="12700" cap="flat" cmpd="sng" algn="ctr">
                    <a:solidFill>
                      <a:schemeClr val="tx2"/>
                    </a:solidFill>
                    <a:prstDash val="solid"/>
                    <a:headEnd type="none" w="lg" len="med"/>
                    <a:tailEnd type="none" w="lg" len="med"/>
                  </a:ln>
                  <a:effectLst/>
                </p:spPr>
              </p:cxnSp>
              <p:cxnSp>
                <p:nvCxnSpPr>
                  <p:cNvPr id="399" name="Straight Connector 398">
                    <a:extLst>
                      <a:ext uri="{FF2B5EF4-FFF2-40B4-BE49-F238E27FC236}">
                        <a16:creationId xmlns:a16="http://schemas.microsoft.com/office/drawing/2014/main" id="{8F596212-7578-5749-87C0-EC9D646AB2B6}"/>
                      </a:ext>
                    </a:extLst>
                  </p:cNvPr>
                  <p:cNvCxnSpPr/>
                  <p:nvPr/>
                </p:nvCxnSpPr>
                <p:spPr>
                  <a:xfrm>
                    <a:off x="4117783" y="5045876"/>
                    <a:ext cx="129006" cy="0"/>
                  </a:xfrm>
                  <a:prstGeom prst="line">
                    <a:avLst/>
                  </a:prstGeom>
                  <a:noFill/>
                  <a:ln w="12700" cap="flat" cmpd="sng" algn="ctr">
                    <a:solidFill>
                      <a:schemeClr val="tx2"/>
                    </a:solidFill>
                    <a:prstDash val="solid"/>
                    <a:headEnd type="none" w="lg" len="med"/>
                    <a:tailEnd type="none" w="lg" len="med"/>
                  </a:ln>
                  <a:effectLst/>
                </p:spPr>
              </p:cxnSp>
            </p:grpSp>
          </p:grpSp>
        </p:grpSp>
        <p:sp>
          <p:nvSpPr>
            <p:cNvPr id="390" name="Freeform: Shape 520">
              <a:extLst>
                <a:ext uri="{FF2B5EF4-FFF2-40B4-BE49-F238E27FC236}">
                  <a16:creationId xmlns:a16="http://schemas.microsoft.com/office/drawing/2014/main" id="{D77827C7-0245-994A-A76A-EEC41452D1E7}"/>
                </a:ext>
              </a:extLst>
            </p:cNvPr>
            <p:cNvSpPr/>
            <p:nvPr/>
          </p:nvSpPr>
          <p:spPr bwMode="auto">
            <a:xfrm>
              <a:off x="10124345" y="3293573"/>
              <a:ext cx="71612" cy="91319"/>
            </a:xfrm>
            <a:custGeom>
              <a:avLst/>
              <a:gdLst>
                <a:gd name="connsiteX0" fmla="*/ 699778 w 974972"/>
                <a:gd name="connsiteY0" fmla="*/ 0 h 1504393"/>
                <a:gd name="connsiteX1" fmla="*/ 502371 w 974972"/>
                <a:gd name="connsiteY1" fmla="*/ 571355 h 1504393"/>
                <a:gd name="connsiteX2" fmla="*/ 597565 w 974972"/>
                <a:gd name="connsiteY2" fmla="*/ 571355 h 1504393"/>
                <a:gd name="connsiteX3" fmla="*/ 629015 w 974972"/>
                <a:gd name="connsiteY3" fmla="*/ 571355 h 1504393"/>
                <a:gd name="connsiteX4" fmla="*/ 974972 w 974972"/>
                <a:gd name="connsiteY4" fmla="*/ 571355 h 1504393"/>
                <a:gd name="connsiteX5" fmla="*/ 275193 w 974972"/>
                <a:gd name="connsiteY5" fmla="*/ 1504393 h 1504393"/>
                <a:gd name="connsiteX6" fmla="*/ 472601 w 974972"/>
                <a:gd name="connsiteY6" fmla="*/ 933038 h 1504393"/>
                <a:gd name="connsiteX7" fmla="*/ 377407 w 974972"/>
                <a:gd name="connsiteY7" fmla="*/ 933038 h 1504393"/>
                <a:gd name="connsiteX8" fmla="*/ 349889 w 974972"/>
                <a:gd name="connsiteY8" fmla="*/ 933038 h 1504393"/>
                <a:gd name="connsiteX9" fmla="*/ 0 w 974972"/>
                <a:gd name="connsiteY9" fmla="*/ 933038 h 1504393"/>
                <a:gd name="connsiteX10" fmla="*/ 699778 w 974972"/>
                <a:gd name="connsiteY10" fmla="*/ 0 h 150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4972" h="1504393">
                  <a:moveTo>
                    <a:pt x="699778" y="0"/>
                  </a:moveTo>
                  <a:lnTo>
                    <a:pt x="502371" y="571355"/>
                  </a:lnTo>
                  <a:lnTo>
                    <a:pt x="597565" y="571355"/>
                  </a:lnTo>
                  <a:lnTo>
                    <a:pt x="629015" y="571355"/>
                  </a:lnTo>
                  <a:lnTo>
                    <a:pt x="974972" y="571355"/>
                  </a:lnTo>
                  <a:lnTo>
                    <a:pt x="275193" y="1504393"/>
                  </a:lnTo>
                  <a:lnTo>
                    <a:pt x="472601" y="933038"/>
                  </a:lnTo>
                  <a:lnTo>
                    <a:pt x="377407" y="933038"/>
                  </a:lnTo>
                  <a:lnTo>
                    <a:pt x="349889" y="933038"/>
                  </a:lnTo>
                  <a:lnTo>
                    <a:pt x="0" y="933038"/>
                  </a:lnTo>
                  <a:lnTo>
                    <a:pt x="699778" y="0"/>
                  </a:lnTo>
                  <a:close/>
                </a:path>
              </a:pathLst>
            </a:custGeom>
            <a:noFill/>
            <a:ln w="12700" cap="flat" cmpd="sng" algn="ctr">
              <a:solidFill>
                <a:schemeClr val="tx2"/>
              </a:solid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solidFill>
                  <a:srgbClr val="0078D4"/>
                </a:solidFill>
                <a:latin typeface="Segoe UI"/>
                <a:cs typeface="Segoe UI" pitchFamily="34" charset="0"/>
              </a:endParaRPr>
            </a:p>
          </p:txBody>
        </p:sp>
      </p:grpSp>
      <p:sp>
        <p:nvSpPr>
          <p:cNvPr id="414" name="TextBox 413">
            <a:extLst>
              <a:ext uri="{FF2B5EF4-FFF2-40B4-BE49-F238E27FC236}">
                <a16:creationId xmlns:a16="http://schemas.microsoft.com/office/drawing/2014/main" id="{1E2D3E37-F01A-654B-A6CC-02141460F022}"/>
              </a:ext>
            </a:extLst>
          </p:cNvPr>
          <p:cNvSpPr txBox="1"/>
          <p:nvPr/>
        </p:nvSpPr>
        <p:spPr>
          <a:xfrm>
            <a:off x="10937829" y="5894251"/>
            <a:ext cx="383380" cy="323119"/>
          </a:xfrm>
          <a:prstGeom prst="rect">
            <a:avLst/>
          </a:prstGeom>
          <a:noFill/>
          <a:ln>
            <a:noFill/>
          </a:ln>
        </p:spPr>
        <p:txBody>
          <a:bodyPr wrap="square" lIns="0" tIns="0" rIns="0" bIns="182854" rtlCol="0" anchor="b" anchorCtr="0">
            <a:spAutoFit/>
          </a:bodyPr>
          <a:lstStyle>
            <a:defPPr>
              <a:defRPr lang="en-US"/>
            </a:defPPr>
            <a:lvl1pPr marR="0" lvl="0" indent="0" algn="ctr" defTabSz="895870" fontAlgn="auto">
              <a:lnSpc>
                <a:spcPct val="90000"/>
              </a:lnSpc>
              <a:spcBef>
                <a:spcPts val="0"/>
              </a:spcBef>
              <a:spcAft>
                <a:spcPts val="588"/>
              </a:spcAft>
              <a:buClrTx/>
              <a:buSzTx/>
              <a:buFontTx/>
              <a:buNone/>
              <a:tabLst/>
              <a:defRPr kumimoji="0" sz="1000" b="0" i="0" u="none" strike="noStrike" cap="none" spc="0" normalizeH="0" baseline="0">
                <a:ln>
                  <a:noFill/>
                </a:ln>
                <a:gradFill>
                  <a:gsLst>
                    <a:gs pos="8108">
                      <a:schemeClr val="bg1"/>
                    </a:gs>
                    <a:gs pos="23423">
                      <a:schemeClr val="bg1"/>
                    </a:gs>
                  </a:gsLst>
                  <a:lin ang="5400000" scaled="0"/>
                </a:gradFill>
                <a:effectLst/>
                <a:uLnTx/>
                <a:uFillTx/>
                <a:latin typeface="Segoe UI Semibold" panose="020B0702040204020203" pitchFamily="34" charset="0"/>
                <a:cs typeface="Segoe UI Semibold" panose="020B0702040204020203" pitchFamily="34" charset="0"/>
              </a:defRPr>
            </a:lvl1pPr>
          </a:lstStyle>
          <a:p>
            <a:pPr defTabSz="895698">
              <a:defRPr/>
            </a:pPr>
            <a:r>
              <a:rPr lang="en-US" kern="0">
                <a:solidFill>
                  <a:prstClr val="black"/>
                </a:solidFill>
              </a:rPr>
              <a:t>FPGA</a:t>
            </a:r>
          </a:p>
        </p:txBody>
      </p:sp>
      <p:grpSp>
        <p:nvGrpSpPr>
          <p:cNvPr id="28" name="Group 27">
            <a:extLst>
              <a:ext uri="{FF2B5EF4-FFF2-40B4-BE49-F238E27FC236}">
                <a16:creationId xmlns:a16="http://schemas.microsoft.com/office/drawing/2014/main" id="{5B17974B-EF8C-1B4C-AE3B-B7DAC3DBDB85}"/>
              </a:ext>
            </a:extLst>
          </p:cNvPr>
          <p:cNvGrpSpPr/>
          <p:nvPr/>
        </p:nvGrpSpPr>
        <p:grpSpPr>
          <a:xfrm>
            <a:off x="10932191" y="2478249"/>
            <a:ext cx="349246" cy="297096"/>
            <a:chOff x="11238522" y="2214151"/>
            <a:chExt cx="394713" cy="335774"/>
          </a:xfrm>
        </p:grpSpPr>
        <p:grpSp>
          <p:nvGrpSpPr>
            <p:cNvPr id="415" name="Group 414">
              <a:extLst>
                <a:ext uri="{FF2B5EF4-FFF2-40B4-BE49-F238E27FC236}">
                  <a16:creationId xmlns:a16="http://schemas.microsoft.com/office/drawing/2014/main" id="{4850CB56-75F6-704E-9928-C7576BA8561C}"/>
                </a:ext>
              </a:extLst>
            </p:cNvPr>
            <p:cNvGrpSpPr/>
            <p:nvPr/>
          </p:nvGrpSpPr>
          <p:grpSpPr>
            <a:xfrm>
              <a:off x="11238522" y="2214151"/>
              <a:ext cx="394713" cy="335774"/>
              <a:chOff x="2107244" y="1575258"/>
              <a:chExt cx="310993" cy="264555"/>
            </a:xfrm>
          </p:grpSpPr>
          <p:grpSp>
            <p:nvGrpSpPr>
              <p:cNvPr id="416" name="Group 415">
                <a:extLst>
                  <a:ext uri="{FF2B5EF4-FFF2-40B4-BE49-F238E27FC236}">
                    <a16:creationId xmlns:a16="http://schemas.microsoft.com/office/drawing/2014/main" id="{7F6F5566-61FD-F24E-A551-D31015388093}"/>
                  </a:ext>
                </a:extLst>
              </p:cNvPr>
              <p:cNvGrpSpPr/>
              <p:nvPr/>
            </p:nvGrpSpPr>
            <p:grpSpPr>
              <a:xfrm>
                <a:off x="2107244" y="1575258"/>
                <a:ext cx="310993" cy="264555"/>
                <a:chOff x="2107244" y="1575258"/>
                <a:chExt cx="310993" cy="264555"/>
              </a:xfrm>
            </p:grpSpPr>
            <p:sp>
              <p:nvSpPr>
                <p:cNvPr id="421" name="Rectangle 9">
                  <a:extLst>
                    <a:ext uri="{FF2B5EF4-FFF2-40B4-BE49-F238E27FC236}">
                      <a16:creationId xmlns:a16="http://schemas.microsoft.com/office/drawing/2014/main" id="{E155838F-9749-9849-AF71-C8E4574DE69D}"/>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3F3F3F"/>
                    </a:solidFill>
                    <a:latin typeface="Segoe UI"/>
                  </a:endParaRPr>
                </a:p>
              </p:txBody>
            </p:sp>
            <p:sp>
              <p:nvSpPr>
                <p:cNvPr id="422" name="Line 10">
                  <a:extLst>
                    <a:ext uri="{FF2B5EF4-FFF2-40B4-BE49-F238E27FC236}">
                      <a16:creationId xmlns:a16="http://schemas.microsoft.com/office/drawing/2014/main" id="{081A1907-7DD7-2847-A973-54D1AF5018C5}"/>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3F3F3F"/>
                    </a:solidFill>
                    <a:latin typeface="Segoe UI"/>
                  </a:endParaRPr>
                </a:p>
              </p:txBody>
            </p:sp>
          </p:grpSp>
          <p:grpSp>
            <p:nvGrpSpPr>
              <p:cNvPr id="417" name="Group 416">
                <a:extLst>
                  <a:ext uri="{FF2B5EF4-FFF2-40B4-BE49-F238E27FC236}">
                    <a16:creationId xmlns:a16="http://schemas.microsoft.com/office/drawing/2014/main" id="{789A79E7-40F7-5F45-B54F-E30D42E16B78}"/>
                  </a:ext>
                </a:extLst>
              </p:cNvPr>
              <p:cNvGrpSpPr/>
              <p:nvPr/>
            </p:nvGrpSpPr>
            <p:grpSpPr>
              <a:xfrm>
                <a:off x="2287367" y="1599181"/>
                <a:ext cx="95690" cy="23923"/>
                <a:chOff x="2287367" y="1599181"/>
                <a:chExt cx="95690" cy="23923"/>
              </a:xfrm>
            </p:grpSpPr>
            <p:sp>
              <p:nvSpPr>
                <p:cNvPr id="418" name="Oval 11">
                  <a:extLst>
                    <a:ext uri="{FF2B5EF4-FFF2-40B4-BE49-F238E27FC236}">
                      <a16:creationId xmlns:a16="http://schemas.microsoft.com/office/drawing/2014/main" id="{B1BCBF12-BE2A-0D4A-B3F0-9BBB8E69C637}"/>
                    </a:ext>
                  </a:extLst>
                </p:cNvPr>
                <p:cNvSpPr>
                  <a:spLocks noChangeArrowheads="1"/>
                </p:cNvSpPr>
                <p:nvPr/>
              </p:nvSpPr>
              <p:spPr bwMode="auto">
                <a:xfrm>
                  <a:off x="2287367" y="1599181"/>
                  <a:ext cx="23923" cy="23923"/>
                </a:xfrm>
                <a:prstGeom prst="ellipse">
                  <a:avLst/>
                </a:prstGeom>
                <a:solidFill>
                  <a:schemeClr val="bg1"/>
                </a:solidFill>
                <a:ln w="12700">
                  <a:solidFill>
                    <a:schemeClr val="tx2"/>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a:solidFill>
                      <a:srgbClr val="3F3F3F"/>
                    </a:solidFill>
                    <a:latin typeface="Segoe UI"/>
                  </a:endParaRPr>
                </a:p>
              </p:txBody>
            </p:sp>
            <p:sp>
              <p:nvSpPr>
                <p:cNvPr id="419" name="Oval 12">
                  <a:extLst>
                    <a:ext uri="{FF2B5EF4-FFF2-40B4-BE49-F238E27FC236}">
                      <a16:creationId xmlns:a16="http://schemas.microsoft.com/office/drawing/2014/main" id="{C244FA80-E3D1-974F-8D51-054952BD3223}"/>
                    </a:ext>
                  </a:extLst>
                </p:cNvPr>
                <p:cNvSpPr>
                  <a:spLocks noChangeArrowheads="1"/>
                </p:cNvSpPr>
                <p:nvPr/>
              </p:nvSpPr>
              <p:spPr bwMode="auto">
                <a:xfrm>
                  <a:off x="2322547" y="1599181"/>
                  <a:ext cx="23923" cy="23923"/>
                </a:xfrm>
                <a:prstGeom prst="ellipse">
                  <a:avLst/>
                </a:prstGeom>
                <a:solidFill>
                  <a:schemeClr val="bg1"/>
                </a:solidFill>
                <a:ln w="12700">
                  <a:solidFill>
                    <a:schemeClr val="tx2"/>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a:solidFill>
                      <a:srgbClr val="3F3F3F"/>
                    </a:solidFill>
                    <a:latin typeface="Segoe UI"/>
                  </a:endParaRPr>
                </a:p>
              </p:txBody>
            </p:sp>
            <p:sp>
              <p:nvSpPr>
                <p:cNvPr id="420" name="Oval 13">
                  <a:extLst>
                    <a:ext uri="{FF2B5EF4-FFF2-40B4-BE49-F238E27FC236}">
                      <a16:creationId xmlns:a16="http://schemas.microsoft.com/office/drawing/2014/main" id="{3AC8663D-5C8C-9742-B2B0-2F9474F31EAD}"/>
                    </a:ext>
                  </a:extLst>
                </p:cNvPr>
                <p:cNvSpPr>
                  <a:spLocks noChangeArrowheads="1"/>
                </p:cNvSpPr>
                <p:nvPr/>
              </p:nvSpPr>
              <p:spPr bwMode="auto">
                <a:xfrm>
                  <a:off x="2359134" y="1599181"/>
                  <a:ext cx="23923" cy="23923"/>
                </a:xfrm>
                <a:prstGeom prst="ellipse">
                  <a:avLst/>
                </a:prstGeom>
                <a:solidFill>
                  <a:schemeClr val="bg1"/>
                </a:solidFill>
                <a:ln w="12700">
                  <a:solidFill>
                    <a:schemeClr val="tx2"/>
                  </a:solidFill>
                  <a:round/>
                  <a:headEnd/>
                  <a:tailEnd/>
                </a:ln>
              </p:spPr>
              <p:txBody>
                <a:bodyPr vert="horz" wrap="square" lIns="91427" tIns="45713" rIns="91427" bIns="45713" numCol="1" anchor="t" anchorCtr="0" compatLnSpc="1">
                  <a:prstTxWarp prst="textNoShape">
                    <a:avLst/>
                  </a:prstTxWarp>
                </a:bodyPr>
                <a:lstStyle/>
                <a:p>
                  <a:pPr defTabSz="932563">
                    <a:defRPr/>
                  </a:pPr>
                  <a:endParaRPr lang="en-US">
                    <a:solidFill>
                      <a:srgbClr val="3F3F3F"/>
                    </a:solidFill>
                    <a:latin typeface="Segoe UI"/>
                  </a:endParaRPr>
                </a:p>
              </p:txBody>
            </p:sp>
          </p:grpSp>
        </p:grpSp>
        <p:sp>
          <p:nvSpPr>
            <p:cNvPr id="423" name="Freeform 422">
              <a:extLst>
                <a:ext uri="{FF2B5EF4-FFF2-40B4-BE49-F238E27FC236}">
                  <a16:creationId xmlns:a16="http://schemas.microsoft.com/office/drawing/2014/main" id="{E49B9F41-5ABB-5A4A-BE37-F862EB5A6A52}"/>
                </a:ext>
              </a:extLst>
            </p:cNvPr>
            <p:cNvSpPr/>
            <p:nvPr/>
          </p:nvSpPr>
          <p:spPr bwMode="auto">
            <a:xfrm flipH="1">
              <a:off x="11292455" y="2354178"/>
              <a:ext cx="84926" cy="139515"/>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defRPr/>
              </a:pPr>
              <a:endParaRPr lang="en-US">
                <a:solidFill>
                  <a:prstClr val="white"/>
                </a:solidFill>
                <a:latin typeface="Segoe UI"/>
              </a:endParaRPr>
            </a:p>
          </p:txBody>
        </p:sp>
        <p:cxnSp>
          <p:nvCxnSpPr>
            <p:cNvPr id="26" name="Straight Connector 25">
              <a:extLst>
                <a:ext uri="{FF2B5EF4-FFF2-40B4-BE49-F238E27FC236}">
                  <a16:creationId xmlns:a16="http://schemas.microsoft.com/office/drawing/2014/main" id="{377C9327-AA78-EF42-908C-7DAC74E42DF4}"/>
                </a:ext>
              </a:extLst>
            </p:cNvPr>
            <p:cNvCxnSpPr>
              <a:cxnSpLocks/>
            </p:cNvCxnSpPr>
            <p:nvPr/>
          </p:nvCxnSpPr>
          <p:spPr>
            <a:xfrm>
              <a:off x="11392807" y="2493693"/>
              <a:ext cx="118979"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9" name="Straight Connector 128">
            <a:extLst>
              <a:ext uri="{FF2B5EF4-FFF2-40B4-BE49-F238E27FC236}">
                <a16:creationId xmlns:a16="http://schemas.microsoft.com/office/drawing/2014/main" id="{178B6889-888C-0D40-B490-E14DC9849763}"/>
              </a:ext>
            </a:extLst>
          </p:cNvPr>
          <p:cNvCxnSpPr>
            <a:cxnSpLocks/>
          </p:cNvCxnSpPr>
          <p:nvPr/>
        </p:nvCxnSpPr>
        <p:spPr>
          <a:xfrm>
            <a:off x="527387" y="2244756"/>
            <a:ext cx="11175383" cy="0"/>
          </a:xfrm>
          <a:prstGeom prst="line">
            <a:avLst/>
          </a:prstGeom>
          <a:noFill/>
          <a:ln w="15875" cap="rnd" cmpd="sng" algn="ctr">
            <a:solidFill>
              <a:srgbClr val="D9D9D9"/>
            </a:solidFill>
            <a:prstDash val="solid"/>
            <a:headEnd type="none"/>
            <a:tailEnd type="none"/>
          </a:ln>
          <a:effectLst/>
        </p:spPr>
      </p:cxnSp>
      <p:cxnSp>
        <p:nvCxnSpPr>
          <p:cNvPr id="132" name="Straight Connector 131">
            <a:extLst>
              <a:ext uri="{FF2B5EF4-FFF2-40B4-BE49-F238E27FC236}">
                <a16:creationId xmlns:a16="http://schemas.microsoft.com/office/drawing/2014/main" id="{FED9CEDB-044D-8143-BA2D-06C67494C87C}"/>
              </a:ext>
            </a:extLst>
          </p:cNvPr>
          <p:cNvCxnSpPr>
            <a:cxnSpLocks/>
          </p:cNvCxnSpPr>
          <p:nvPr/>
        </p:nvCxnSpPr>
        <p:spPr>
          <a:xfrm>
            <a:off x="527387" y="3233490"/>
            <a:ext cx="11175383" cy="0"/>
          </a:xfrm>
          <a:prstGeom prst="line">
            <a:avLst/>
          </a:prstGeom>
          <a:noFill/>
          <a:ln w="15875" cap="rnd" cmpd="sng" algn="ctr">
            <a:solidFill>
              <a:sysClr val="window" lastClr="FFFFFF">
                <a:lumMod val="85000"/>
              </a:sysClr>
            </a:solidFill>
            <a:prstDash val="solid"/>
            <a:headEnd type="none"/>
            <a:tailEnd type="none"/>
          </a:ln>
          <a:effectLst/>
        </p:spPr>
      </p:cxnSp>
      <p:cxnSp>
        <p:nvCxnSpPr>
          <p:cNvPr id="134" name="Straight Connector 133">
            <a:extLst>
              <a:ext uri="{FF2B5EF4-FFF2-40B4-BE49-F238E27FC236}">
                <a16:creationId xmlns:a16="http://schemas.microsoft.com/office/drawing/2014/main" id="{A107D106-AE8A-6749-8F47-252830B81E2C}"/>
              </a:ext>
            </a:extLst>
          </p:cNvPr>
          <p:cNvCxnSpPr>
            <a:cxnSpLocks/>
          </p:cNvCxnSpPr>
          <p:nvPr/>
        </p:nvCxnSpPr>
        <p:spPr>
          <a:xfrm>
            <a:off x="527387" y="5210960"/>
            <a:ext cx="11175383" cy="0"/>
          </a:xfrm>
          <a:prstGeom prst="line">
            <a:avLst/>
          </a:prstGeom>
          <a:noFill/>
          <a:ln w="15875" cap="rnd" cmpd="sng" algn="ctr">
            <a:solidFill>
              <a:sysClr val="window" lastClr="FFFFFF">
                <a:lumMod val="85000"/>
              </a:sysClr>
            </a:solidFill>
            <a:prstDash val="solid"/>
            <a:headEnd type="none"/>
            <a:tailEnd type="none"/>
          </a:ln>
          <a:effectLst/>
        </p:spPr>
      </p:cxnSp>
      <p:pic>
        <p:nvPicPr>
          <p:cNvPr id="5" name="Picture 4">
            <a:extLst>
              <a:ext uri="{FF2B5EF4-FFF2-40B4-BE49-F238E27FC236}">
                <a16:creationId xmlns:a16="http://schemas.microsoft.com/office/drawing/2014/main" id="{D57748C6-EBE9-8A43-8CA6-2A7D66B7629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940955" y="3428042"/>
            <a:ext cx="380254" cy="373011"/>
          </a:xfrm>
          <a:prstGeom prst="rect">
            <a:avLst/>
          </a:prstGeom>
        </p:spPr>
      </p:pic>
      <p:pic>
        <p:nvPicPr>
          <p:cNvPr id="7" name="Picture 6" descr="A close up of a sign&#10;&#10;Description automatically generated">
            <a:extLst>
              <a:ext uri="{FF2B5EF4-FFF2-40B4-BE49-F238E27FC236}">
                <a16:creationId xmlns:a16="http://schemas.microsoft.com/office/drawing/2014/main" id="{12E2FF23-90D7-1846-B0CA-6F89DD4B627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26831" y="2498428"/>
            <a:ext cx="287443" cy="300371"/>
          </a:xfrm>
          <a:prstGeom prst="rect">
            <a:avLst/>
          </a:prstGeom>
        </p:spPr>
      </p:pic>
      <p:pic>
        <p:nvPicPr>
          <p:cNvPr id="10" name="Picture 9" descr="A picture containing vector graphics&#10;&#10;Description automatically generated">
            <a:extLst>
              <a:ext uri="{FF2B5EF4-FFF2-40B4-BE49-F238E27FC236}">
                <a16:creationId xmlns:a16="http://schemas.microsoft.com/office/drawing/2014/main" id="{F685AF60-FCBB-4443-95F9-6FDA2F3B584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609452" y="2432620"/>
            <a:ext cx="349247" cy="399355"/>
          </a:xfrm>
          <a:prstGeom prst="rect">
            <a:avLst/>
          </a:prstGeom>
        </p:spPr>
      </p:pic>
      <p:pic>
        <p:nvPicPr>
          <p:cNvPr id="12" name="Picture 11" descr="A close up of a sign&#10;&#10;Description automatically generated">
            <a:extLst>
              <a:ext uri="{FF2B5EF4-FFF2-40B4-BE49-F238E27FC236}">
                <a16:creationId xmlns:a16="http://schemas.microsoft.com/office/drawing/2014/main" id="{D623A650-248F-594C-B0A0-566D602CB85C}"/>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659912" y="3436516"/>
            <a:ext cx="298788" cy="323119"/>
          </a:xfrm>
          <a:prstGeom prst="rect">
            <a:avLst/>
          </a:prstGeom>
        </p:spPr>
      </p:pic>
      <p:pic>
        <p:nvPicPr>
          <p:cNvPr id="14" name="Picture 13">
            <a:extLst>
              <a:ext uri="{FF2B5EF4-FFF2-40B4-BE49-F238E27FC236}">
                <a16:creationId xmlns:a16="http://schemas.microsoft.com/office/drawing/2014/main" id="{3CA18295-B913-B94E-87B5-A67A50B81CB3}"/>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426831" y="3434373"/>
            <a:ext cx="292058" cy="343132"/>
          </a:xfrm>
          <a:prstGeom prst="rect">
            <a:avLst/>
          </a:prstGeom>
        </p:spPr>
      </p:pic>
      <p:pic>
        <p:nvPicPr>
          <p:cNvPr id="16" name="Picture 15" descr="A close up of a sign&#10;&#10;Description automatically generated">
            <a:extLst>
              <a:ext uri="{FF2B5EF4-FFF2-40B4-BE49-F238E27FC236}">
                <a16:creationId xmlns:a16="http://schemas.microsoft.com/office/drawing/2014/main" id="{7761C86C-D1D2-814E-9729-04EFEB9CD1F8}"/>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797820" y="2481657"/>
            <a:ext cx="327980" cy="327526"/>
          </a:xfrm>
          <a:prstGeom prst="rect">
            <a:avLst/>
          </a:prstGeom>
        </p:spPr>
      </p:pic>
      <p:pic>
        <p:nvPicPr>
          <p:cNvPr id="19" name="Picture 18">
            <a:extLst>
              <a:ext uri="{FF2B5EF4-FFF2-40B4-BE49-F238E27FC236}">
                <a16:creationId xmlns:a16="http://schemas.microsoft.com/office/drawing/2014/main" id="{19AB9A75-BCAD-0D40-AEA0-4A016B2FF0A3}"/>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774903" y="3483334"/>
            <a:ext cx="553394" cy="294159"/>
          </a:xfrm>
          <a:prstGeom prst="rect">
            <a:avLst/>
          </a:prstGeom>
        </p:spPr>
      </p:pic>
      <p:cxnSp>
        <p:nvCxnSpPr>
          <p:cNvPr id="133" name="Straight Connector 132">
            <a:extLst>
              <a:ext uri="{FF2B5EF4-FFF2-40B4-BE49-F238E27FC236}">
                <a16:creationId xmlns:a16="http://schemas.microsoft.com/office/drawing/2014/main" id="{E5584A0E-3398-2F42-A0A8-57A0B927E89B}"/>
              </a:ext>
            </a:extLst>
          </p:cNvPr>
          <p:cNvCxnSpPr>
            <a:cxnSpLocks/>
          </p:cNvCxnSpPr>
          <p:nvPr/>
        </p:nvCxnSpPr>
        <p:spPr>
          <a:xfrm>
            <a:off x="527387" y="4222225"/>
            <a:ext cx="11175383" cy="0"/>
          </a:xfrm>
          <a:prstGeom prst="line">
            <a:avLst/>
          </a:prstGeom>
          <a:noFill/>
          <a:ln w="15875" cap="rnd" cmpd="sng" algn="ctr">
            <a:solidFill>
              <a:sysClr val="window" lastClr="FFFFFF">
                <a:lumMod val="85000"/>
              </a:sysClr>
            </a:solidFill>
            <a:prstDash val="solid"/>
            <a:headEnd type="none"/>
            <a:tailEnd type="none"/>
          </a:ln>
          <a:effectLst/>
        </p:spPr>
      </p:cxnSp>
      <p:sp>
        <p:nvSpPr>
          <p:cNvPr id="185" name="Freeform 128">
            <a:extLst>
              <a:ext uri="{FF2B5EF4-FFF2-40B4-BE49-F238E27FC236}">
                <a16:creationId xmlns:a16="http://schemas.microsoft.com/office/drawing/2014/main" id="{4E379510-B6B1-924F-9388-83DD38F48291}"/>
              </a:ext>
            </a:extLst>
          </p:cNvPr>
          <p:cNvSpPr>
            <a:spLocks noChangeAspect="1"/>
          </p:cNvSpPr>
          <p:nvPr/>
        </p:nvSpPr>
        <p:spPr bwMode="auto">
          <a:xfrm>
            <a:off x="3412220" y="6328873"/>
            <a:ext cx="453745" cy="25402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9050">
            <a:solidFill>
              <a:schemeClr val="tx2"/>
            </a:solidFill>
            <a:miter lim="800000"/>
          </a:ln>
        </p:spPr>
        <p:txBody>
          <a:bodyPr vert="horz" wrap="square" lIns="91427" tIns="45713" rIns="91427" bIns="45713" numCol="1" anchor="t" anchorCtr="0" compatLnSpc="1">
            <a:prstTxWarp prst="textNoShape">
              <a:avLst/>
            </a:prstTxWarp>
          </a:bodyPr>
          <a:lstStyle/>
          <a:p>
            <a:pPr defTabSz="914225">
              <a:defRPr/>
            </a:pPr>
            <a:endParaRPr lang="en-US" sz="1000">
              <a:solidFill>
                <a:srgbClr val="333333"/>
              </a:solidFill>
              <a:latin typeface="Segoe UI Semibold"/>
            </a:endParaRPr>
          </a:p>
        </p:txBody>
      </p:sp>
      <p:grpSp>
        <p:nvGrpSpPr>
          <p:cNvPr id="177" name="Group 176">
            <a:extLst>
              <a:ext uri="{FF2B5EF4-FFF2-40B4-BE49-F238E27FC236}">
                <a16:creationId xmlns:a16="http://schemas.microsoft.com/office/drawing/2014/main" id="{511F3B6B-B511-CE45-A1EA-D9945CFBF70A}"/>
              </a:ext>
            </a:extLst>
          </p:cNvPr>
          <p:cNvGrpSpPr/>
          <p:nvPr/>
        </p:nvGrpSpPr>
        <p:grpSpPr>
          <a:xfrm flipH="1">
            <a:off x="9301311" y="6304884"/>
            <a:ext cx="289992" cy="288751"/>
            <a:chOff x="7749590" y="2876913"/>
            <a:chExt cx="187018" cy="188120"/>
          </a:xfrm>
          <a:noFill/>
        </p:grpSpPr>
        <p:sp>
          <p:nvSpPr>
            <p:cNvPr id="179" name="Freeform 99">
              <a:extLst>
                <a:ext uri="{FF2B5EF4-FFF2-40B4-BE49-F238E27FC236}">
                  <a16:creationId xmlns:a16="http://schemas.microsoft.com/office/drawing/2014/main" id="{9DB6FE35-37CE-3A45-80C0-5A50DC59CED3}"/>
                </a:ext>
              </a:extLst>
            </p:cNvPr>
            <p:cNvSpPr>
              <a:spLocks/>
            </p:cNvSpPr>
            <p:nvPr/>
          </p:nvSpPr>
          <p:spPr bwMode="auto">
            <a:xfrm>
              <a:off x="7749616" y="2951946"/>
              <a:ext cx="111966" cy="113087"/>
            </a:xfrm>
            <a:custGeom>
              <a:avLst/>
              <a:gdLst>
                <a:gd name="T0" fmla="*/ 0 w 46"/>
                <a:gd name="T1" fmla="*/ 0 h 47"/>
                <a:gd name="T2" fmla="*/ 46 w 46"/>
                <a:gd name="T3" fmla="*/ 47 h 47"/>
              </a:gdLst>
              <a:ahLst/>
              <a:cxnLst>
                <a:cxn ang="0">
                  <a:pos x="T0" y="T1"/>
                </a:cxn>
                <a:cxn ang="0">
                  <a:pos x="T2" y="T3"/>
                </a:cxn>
              </a:cxnLst>
              <a:rect l="0" t="0" r="r" b="b"/>
              <a:pathLst>
                <a:path w="46" h="47">
                  <a:moveTo>
                    <a:pt x="0" y="0"/>
                  </a:moveTo>
                  <a:cubicBezTo>
                    <a:pt x="25" y="0"/>
                    <a:pt x="46" y="21"/>
                    <a:pt x="46" y="47"/>
                  </a:cubicBezTo>
                </a:path>
              </a:pathLst>
            </a:custGeom>
            <a:grpFill/>
            <a:ln w="19050" cap="flat">
              <a:solidFill>
                <a:schemeClr val="tx2"/>
              </a:solidFill>
              <a:prstDash val="solid"/>
              <a:miter lim="800000"/>
              <a:headEnd/>
              <a:tailEnd/>
            </a:ln>
          </p:spPr>
          <p:txBody>
            <a:bodyPr vert="horz" wrap="square" lIns="72411" tIns="36206" rIns="72411" bIns="36206" numCol="1" anchor="t" anchorCtr="0" compatLnSpc="1">
              <a:prstTxWarp prst="textNoShape">
                <a:avLst/>
              </a:prstTxWarp>
            </a:bodyPr>
            <a:lstStyle/>
            <a:p>
              <a:pPr defTabSz="896042">
                <a:defRPr/>
              </a:pPr>
              <a:endParaRPr lang="en-US" sz="1000" kern="0">
                <a:solidFill>
                  <a:srgbClr val="FFFFFF"/>
                </a:solidFill>
                <a:latin typeface="Segoe UI Semibold"/>
              </a:endParaRPr>
            </a:p>
          </p:txBody>
        </p:sp>
        <p:sp>
          <p:nvSpPr>
            <p:cNvPr id="180" name="Freeform 100">
              <a:extLst>
                <a:ext uri="{FF2B5EF4-FFF2-40B4-BE49-F238E27FC236}">
                  <a16:creationId xmlns:a16="http://schemas.microsoft.com/office/drawing/2014/main" id="{8ECE2375-D620-EA46-B558-C5F448CD92F2}"/>
                </a:ext>
              </a:extLst>
            </p:cNvPr>
            <p:cNvSpPr>
              <a:spLocks/>
            </p:cNvSpPr>
            <p:nvPr/>
          </p:nvSpPr>
          <p:spPr bwMode="auto">
            <a:xfrm>
              <a:off x="7749590" y="2916113"/>
              <a:ext cx="150035" cy="148916"/>
            </a:xfrm>
            <a:custGeom>
              <a:avLst/>
              <a:gdLst>
                <a:gd name="T0" fmla="*/ 0 w 62"/>
                <a:gd name="T1" fmla="*/ 0 h 62"/>
                <a:gd name="T2" fmla="*/ 62 w 62"/>
                <a:gd name="T3" fmla="*/ 62 h 62"/>
              </a:gdLst>
              <a:ahLst/>
              <a:cxnLst>
                <a:cxn ang="0">
                  <a:pos x="T0" y="T1"/>
                </a:cxn>
                <a:cxn ang="0">
                  <a:pos x="T2" y="T3"/>
                </a:cxn>
              </a:cxnLst>
              <a:rect l="0" t="0" r="r" b="b"/>
              <a:pathLst>
                <a:path w="62" h="62">
                  <a:moveTo>
                    <a:pt x="0" y="0"/>
                  </a:moveTo>
                  <a:cubicBezTo>
                    <a:pt x="34" y="0"/>
                    <a:pt x="62" y="27"/>
                    <a:pt x="62" y="62"/>
                  </a:cubicBezTo>
                </a:path>
              </a:pathLst>
            </a:custGeom>
            <a:grpFill/>
            <a:ln w="19050" cap="flat">
              <a:solidFill>
                <a:schemeClr val="tx2"/>
              </a:solidFill>
              <a:prstDash val="solid"/>
              <a:miter lim="800000"/>
              <a:headEnd/>
              <a:tailEnd/>
            </a:ln>
          </p:spPr>
          <p:txBody>
            <a:bodyPr vert="horz" wrap="square" lIns="72411" tIns="36206" rIns="72411" bIns="36206" numCol="1" anchor="t" anchorCtr="0" compatLnSpc="1">
              <a:prstTxWarp prst="textNoShape">
                <a:avLst/>
              </a:prstTxWarp>
            </a:bodyPr>
            <a:lstStyle/>
            <a:p>
              <a:pPr defTabSz="896042">
                <a:defRPr/>
              </a:pPr>
              <a:endParaRPr lang="en-US" sz="1000" kern="0">
                <a:solidFill>
                  <a:srgbClr val="FFFFFF"/>
                </a:solidFill>
                <a:latin typeface="Segoe UI Semibold"/>
              </a:endParaRPr>
            </a:p>
          </p:txBody>
        </p:sp>
        <p:sp>
          <p:nvSpPr>
            <p:cNvPr id="181" name="Freeform 101">
              <a:extLst>
                <a:ext uri="{FF2B5EF4-FFF2-40B4-BE49-F238E27FC236}">
                  <a16:creationId xmlns:a16="http://schemas.microsoft.com/office/drawing/2014/main" id="{99C0EDB3-E644-134E-ADD3-08C207CC8D73}"/>
                </a:ext>
              </a:extLst>
            </p:cNvPr>
            <p:cNvSpPr>
              <a:spLocks/>
            </p:cNvSpPr>
            <p:nvPr/>
          </p:nvSpPr>
          <p:spPr bwMode="auto">
            <a:xfrm>
              <a:off x="7749625" y="2876913"/>
              <a:ext cx="186983" cy="188103"/>
            </a:xfrm>
            <a:custGeom>
              <a:avLst/>
              <a:gdLst>
                <a:gd name="T0" fmla="*/ 0 w 77"/>
                <a:gd name="T1" fmla="*/ 0 h 78"/>
                <a:gd name="T2" fmla="*/ 77 w 77"/>
                <a:gd name="T3" fmla="*/ 78 h 78"/>
              </a:gdLst>
              <a:ahLst/>
              <a:cxnLst>
                <a:cxn ang="0">
                  <a:pos x="T0" y="T1"/>
                </a:cxn>
                <a:cxn ang="0">
                  <a:pos x="T2" y="T3"/>
                </a:cxn>
              </a:cxnLst>
              <a:rect l="0" t="0" r="r" b="b"/>
              <a:pathLst>
                <a:path w="77" h="78">
                  <a:moveTo>
                    <a:pt x="0" y="0"/>
                  </a:moveTo>
                  <a:cubicBezTo>
                    <a:pt x="42" y="0"/>
                    <a:pt x="77" y="35"/>
                    <a:pt x="77" y="78"/>
                  </a:cubicBezTo>
                </a:path>
              </a:pathLst>
            </a:custGeom>
            <a:grpFill/>
            <a:ln w="19050" cap="flat">
              <a:solidFill>
                <a:schemeClr val="tx2"/>
              </a:solidFill>
              <a:prstDash val="solid"/>
              <a:miter lim="800000"/>
              <a:headEnd/>
              <a:tailEnd/>
            </a:ln>
          </p:spPr>
          <p:txBody>
            <a:bodyPr vert="horz" wrap="square" lIns="72411" tIns="36206" rIns="72411" bIns="36206" numCol="1" anchor="t" anchorCtr="0" compatLnSpc="1">
              <a:prstTxWarp prst="textNoShape">
                <a:avLst/>
              </a:prstTxWarp>
            </a:bodyPr>
            <a:lstStyle/>
            <a:p>
              <a:pPr defTabSz="896042">
                <a:defRPr/>
              </a:pPr>
              <a:endParaRPr lang="en-US" sz="1000" kern="0">
                <a:solidFill>
                  <a:srgbClr val="FFFFFF"/>
                </a:solidFill>
                <a:latin typeface="Segoe UI Semibold"/>
              </a:endParaRPr>
            </a:p>
          </p:txBody>
        </p:sp>
      </p:grpSp>
      <p:sp>
        <p:nvSpPr>
          <p:cNvPr id="178" name="Oval 177">
            <a:extLst>
              <a:ext uri="{FF2B5EF4-FFF2-40B4-BE49-F238E27FC236}">
                <a16:creationId xmlns:a16="http://schemas.microsoft.com/office/drawing/2014/main" id="{B8936ECA-DC72-7543-A3E6-69BE1AACC029}"/>
              </a:ext>
            </a:extLst>
          </p:cNvPr>
          <p:cNvSpPr/>
          <p:nvPr/>
        </p:nvSpPr>
        <p:spPr bwMode="auto">
          <a:xfrm>
            <a:off x="9495715" y="6495627"/>
            <a:ext cx="88166" cy="87275"/>
          </a:xfrm>
          <a:prstGeom prst="ellipse">
            <a:avLst/>
          </a:prstGeom>
          <a:no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a:solidFill>
                <a:srgbClr val="FFFFFF"/>
              </a:solidFill>
              <a:latin typeface="Segoe UI Semibold"/>
              <a:ea typeface="Segoe UI" pitchFamily="34" charset="0"/>
              <a:cs typeface="Segoe UI" pitchFamily="34" charset="0"/>
            </a:endParaRPr>
          </a:p>
        </p:txBody>
      </p:sp>
      <p:sp>
        <p:nvSpPr>
          <p:cNvPr id="4" name="TextBox 3">
            <a:extLst>
              <a:ext uri="{FF2B5EF4-FFF2-40B4-BE49-F238E27FC236}">
                <a16:creationId xmlns:a16="http://schemas.microsoft.com/office/drawing/2014/main" id="{C93AC34D-818E-4EDC-95C6-94BCC080C8DA}"/>
              </a:ext>
            </a:extLst>
          </p:cNvPr>
          <p:cNvSpPr txBox="1"/>
          <p:nvPr/>
        </p:nvSpPr>
        <p:spPr>
          <a:xfrm>
            <a:off x="3758770" y="6228723"/>
            <a:ext cx="5549323" cy="544663"/>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b="1" kern="0" dirty="0">
                <a:solidFill>
                  <a:prstClr val="black"/>
                </a:solidFill>
                <a:latin typeface="Segoe UI Semibold"/>
                <a:cs typeface="Segoe UI" pitchFamily="34" charset="0"/>
              </a:rPr>
              <a:t>From the Intelligent Cloud to the Intelligent Edge</a:t>
            </a:r>
          </a:p>
        </p:txBody>
      </p:sp>
    </p:spTree>
    <p:extLst>
      <p:ext uri="{BB962C8B-B14F-4D97-AF65-F5344CB8AC3E}">
        <p14:creationId xmlns:p14="http://schemas.microsoft.com/office/powerpoint/2010/main" val="4260825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2" presetClass="entr" presetSubtype="8"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85"/>
                                        </p:tgtEl>
                                        <p:attrNameLst>
                                          <p:attrName>style.visibility</p:attrName>
                                        </p:attrNameLst>
                                      </p:cBhvr>
                                      <p:to>
                                        <p:strVal val="visible"/>
                                      </p:to>
                                    </p:set>
                                    <p:animEffect transition="in" filter="wipe(left)">
                                      <p:cBhvr>
                                        <p:cTn id="13" dur="500"/>
                                        <p:tgtEl>
                                          <p:spTgt spid="185"/>
                                        </p:tgtEl>
                                      </p:cBhvr>
                                    </p:animEffect>
                                  </p:childTnLst>
                                </p:cTn>
                              </p:par>
                              <p:par>
                                <p:cTn id="14" presetID="10" presetClass="entr" presetSubtype="0" fill="hold" nodeType="withEffect">
                                  <p:stCondLst>
                                    <p:cond delay="1000"/>
                                  </p:stCondLst>
                                  <p:childTnLst>
                                    <p:set>
                                      <p:cBhvr>
                                        <p:cTn id="15" dur="1" fill="hold">
                                          <p:stCondLst>
                                            <p:cond delay="0"/>
                                          </p:stCondLst>
                                        </p:cTn>
                                        <p:tgtEl>
                                          <p:spTgt spid="177"/>
                                        </p:tgtEl>
                                        <p:attrNameLst>
                                          <p:attrName>style.visibility</p:attrName>
                                        </p:attrNameLst>
                                      </p:cBhvr>
                                      <p:to>
                                        <p:strVal val="visible"/>
                                      </p:to>
                                    </p:set>
                                    <p:animEffect transition="in" filter="fade">
                                      <p:cBhvr>
                                        <p:cTn id="16" dur="500"/>
                                        <p:tgtEl>
                                          <p:spTgt spid="17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78"/>
                                        </p:tgtEl>
                                        <p:attrNameLst>
                                          <p:attrName>style.visibility</p:attrName>
                                        </p:attrNameLst>
                                      </p:cBhvr>
                                      <p:to>
                                        <p:strVal val="visible"/>
                                      </p:to>
                                    </p:set>
                                    <p:animEffect transition="in" filter="fade">
                                      <p:cBhvr>
                                        <p:cTn id="19"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5" grpId="0" animBg="1"/>
      <p:bldP spid="178" grpId="0" animBg="1"/>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D87F6984-C537-AA4B-A626-DC3742F6FE30}"/>
              </a:ext>
            </a:extLst>
          </p:cNvPr>
          <p:cNvSpPr txBox="1">
            <a:spLocks/>
          </p:cNvSpPr>
          <p:nvPr/>
        </p:nvSpPr>
        <p:spPr>
          <a:xfrm>
            <a:off x="1593671" y="3014926"/>
            <a:ext cx="9004658" cy="828148"/>
          </a:xfrm>
          <a:prstGeom prst="rect">
            <a:avLst/>
          </a:prstGeom>
          <a:noFill/>
        </p:spPr>
        <p:txBody>
          <a:bodyPr vert="horz" wrap="square" lIns="0" tIns="0" rIns="0" bIns="0" rtlCol="0" anchor="ctr" anchorCtr="0">
            <a:noAutofit/>
          </a:bodyPr>
          <a:lstStyle>
            <a:lvl1pPr algn="l" defTabSz="932742" rtl="0" eaLnBrk="1" latinLnBrk="0" hangingPunct="1">
              <a:lnSpc>
                <a:spcPct val="90000"/>
              </a:lnSpc>
              <a:spcBef>
                <a:spcPct val="0"/>
              </a:spcBef>
              <a:buNone/>
              <a:defRPr lang="en-US" sz="5400" b="0" kern="1200" cap="none" spc="-150" baseline="0" dirty="0">
                <a:ln w="3175">
                  <a:noFill/>
                </a:ln>
                <a:solidFill>
                  <a:schemeClr val="tx1"/>
                </a:solidFill>
                <a:effectLst/>
                <a:latin typeface="+mj-lt"/>
                <a:ea typeface="+mn-ea"/>
                <a:cs typeface="Segoe UI" pitchFamily="34" charset="0"/>
              </a:defRPr>
            </a:lvl1pPr>
          </a:lstStyle>
          <a:p>
            <a:pPr algn="ctr"/>
            <a:r>
              <a:rPr lang="en-US" sz="4313" spc="0" dirty="0"/>
              <a:t>Customer story</a:t>
            </a:r>
          </a:p>
        </p:txBody>
      </p:sp>
    </p:spTree>
    <p:extLst>
      <p:ext uri="{BB962C8B-B14F-4D97-AF65-F5344CB8AC3E}">
        <p14:creationId xmlns:p14="http://schemas.microsoft.com/office/powerpoint/2010/main" val="37332634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7774" y="302995"/>
            <a:ext cx="5334689" cy="757914"/>
          </a:xfrm>
        </p:spPr>
        <p:txBody>
          <a:bodyPr/>
          <a:lstStyle/>
          <a:p>
            <a:r>
              <a:rPr lang="en-US" dirty="0"/>
              <a:t>Drone-based electric grid inspector powered by deep learning</a:t>
            </a:r>
          </a:p>
        </p:txBody>
      </p:sp>
      <p:pic>
        <p:nvPicPr>
          <p:cNvPr id="1030" name="Picture 6" descr="https://msdnshared.blob.core.windows.net/media/2016/11/Drone-Still-Image-1.png">
            <a:extLst>
              <a:ext uri="{FF2B5EF4-FFF2-40B4-BE49-F238E27FC236}">
                <a16:creationId xmlns:a16="http://schemas.microsoft.com/office/drawing/2014/main" id="{2422C76E-1278-48DD-B8DB-470975477091}"/>
              </a:ext>
            </a:extLst>
          </p:cNvPr>
          <p:cNvPicPr>
            <a:picLocks noGrp="1" noChangeAspect="1" noChangeArrowheads="1"/>
          </p:cNvPicPr>
          <p:nvPr>
            <p:ph type="pic" sz="quarter" idx="4294967295"/>
          </p:nvPr>
        </p:nvPicPr>
        <p:blipFill rotWithShape="1">
          <a:blip r:embed="rId3" cstate="email">
            <a:extLst>
              <a:ext uri="{28A0092B-C50C-407E-A947-70E740481C1C}">
                <a14:useLocalDpi xmlns:a14="http://schemas.microsoft.com/office/drawing/2010/main"/>
              </a:ext>
            </a:extLst>
          </a:blip>
          <a:srcRect/>
          <a:stretch/>
        </p:blipFill>
        <p:spPr>
          <a:xfrm>
            <a:off x="1" y="-2626"/>
            <a:ext cx="6096000" cy="6860140"/>
          </a:xfrm>
        </p:spPr>
      </p:pic>
      <p:sp>
        <p:nvSpPr>
          <p:cNvPr id="8" name="Text Placeholder 6">
            <a:extLst>
              <a:ext uri="{FF2B5EF4-FFF2-40B4-BE49-F238E27FC236}">
                <a16:creationId xmlns:a16="http://schemas.microsoft.com/office/drawing/2014/main" id="{E5C88DCE-D9B3-BA49-9850-F29F761D7C17}"/>
              </a:ext>
            </a:extLst>
          </p:cNvPr>
          <p:cNvSpPr txBox="1">
            <a:spLocks/>
          </p:cNvSpPr>
          <p:nvPr/>
        </p:nvSpPr>
        <p:spPr>
          <a:xfrm>
            <a:off x="6334937" y="2302668"/>
            <a:ext cx="5427526" cy="4656712"/>
          </a:xfrm>
          <a:prstGeom prst="rect">
            <a:avLst/>
          </a:prstGeom>
        </p:spPr>
        <p:txBody>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60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176"/>
              </a:spcAft>
            </a:pPr>
            <a:r>
              <a:rPr lang="en-US" sz="1568" dirty="0">
                <a:solidFill>
                  <a:schemeClr val="tx2"/>
                </a:solidFill>
                <a:latin typeface="+mj-lt"/>
              </a:rPr>
              <a:t>Challenge</a:t>
            </a:r>
            <a:r>
              <a:rPr lang="en-US" sz="1568" dirty="0"/>
              <a:t> </a:t>
            </a:r>
          </a:p>
          <a:p>
            <a:pPr marL="0" lvl="1">
              <a:lnSpc>
                <a:spcPct val="100000"/>
              </a:lnSpc>
              <a:spcAft>
                <a:spcPts val="1176"/>
              </a:spcAft>
            </a:pPr>
            <a:r>
              <a:rPr lang="en-US" sz="1568" dirty="0"/>
              <a:t>Traditional power line inspection services are costly</a:t>
            </a:r>
          </a:p>
          <a:p>
            <a:pPr marL="0" lvl="1">
              <a:lnSpc>
                <a:spcPct val="100000"/>
              </a:lnSpc>
              <a:spcAft>
                <a:spcPts val="1176"/>
              </a:spcAft>
            </a:pPr>
            <a:r>
              <a:rPr lang="en-US" sz="1568" dirty="0"/>
              <a:t>Demand for low cost image scoring and support for multiple concurrent customers</a:t>
            </a:r>
          </a:p>
          <a:p>
            <a:pPr marL="0" lvl="1">
              <a:lnSpc>
                <a:spcPct val="100000"/>
              </a:lnSpc>
              <a:spcAft>
                <a:spcPts val="2353"/>
              </a:spcAft>
            </a:pPr>
            <a:r>
              <a:rPr lang="en-US" sz="1568" dirty="0"/>
              <a:t>Needed powerful AI to execute on a drone solution</a:t>
            </a:r>
          </a:p>
          <a:p>
            <a:pPr>
              <a:lnSpc>
                <a:spcPct val="100000"/>
              </a:lnSpc>
              <a:spcAft>
                <a:spcPts val="1176"/>
              </a:spcAft>
            </a:pPr>
            <a:r>
              <a:rPr lang="en-US" sz="1568" dirty="0">
                <a:solidFill>
                  <a:schemeClr val="tx2"/>
                </a:solidFill>
                <a:latin typeface="+mj-lt"/>
              </a:rPr>
              <a:t>Solution</a:t>
            </a:r>
          </a:p>
          <a:p>
            <a:pPr marL="0" lvl="1">
              <a:lnSpc>
                <a:spcPct val="100000"/>
              </a:lnSpc>
              <a:spcAft>
                <a:spcPts val="1176"/>
              </a:spcAft>
            </a:pPr>
            <a:r>
              <a:rPr lang="en-US" sz="1568" dirty="0"/>
              <a:t>Deep learning to analyze multiple streaming data feeds</a:t>
            </a:r>
          </a:p>
          <a:p>
            <a:pPr marL="0" lvl="1">
              <a:lnSpc>
                <a:spcPct val="100000"/>
              </a:lnSpc>
              <a:spcAft>
                <a:spcPts val="1176"/>
              </a:spcAft>
            </a:pPr>
            <a:r>
              <a:rPr lang="en-US" sz="1568" dirty="0"/>
              <a:t>Azure GPUs support Single Shot </a:t>
            </a:r>
            <a:r>
              <a:rPr lang="en-US" sz="1568" dirty="0" err="1"/>
              <a:t>multibox</a:t>
            </a:r>
            <a:r>
              <a:rPr lang="en-US" sz="1568" dirty="0"/>
              <a:t> detectors</a:t>
            </a:r>
          </a:p>
          <a:p>
            <a:pPr marL="0" lvl="1">
              <a:lnSpc>
                <a:spcPct val="100000"/>
              </a:lnSpc>
              <a:spcAft>
                <a:spcPts val="1176"/>
              </a:spcAft>
            </a:pPr>
            <a:r>
              <a:rPr lang="en-US" sz="1568" dirty="0"/>
              <a:t>Reliable, consistent, and highly elastic scalability with Azure Batch Shipyards</a:t>
            </a:r>
          </a:p>
        </p:txBody>
      </p:sp>
    </p:spTree>
    <p:extLst>
      <p:ext uri="{BB962C8B-B14F-4D97-AF65-F5344CB8AC3E}">
        <p14:creationId xmlns:p14="http://schemas.microsoft.com/office/powerpoint/2010/main" val="89199543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7002CB-0CBF-474F-8180-EAFEB351F98A}"/>
              </a:ext>
            </a:extLst>
          </p:cNvPr>
          <p:cNvSpPr>
            <a:spLocks noGrp="1"/>
          </p:cNvSpPr>
          <p:nvPr>
            <p:ph type="title"/>
          </p:nvPr>
        </p:nvSpPr>
        <p:spPr/>
        <p:txBody>
          <a:bodyPr/>
          <a:lstStyle/>
          <a:p>
            <a:pPr algn="ctr"/>
            <a:r>
              <a:rPr lang="en-US" dirty="0"/>
              <a:t>Azure Machine Learning service</a:t>
            </a:r>
          </a:p>
        </p:txBody>
      </p:sp>
      <p:sp>
        <p:nvSpPr>
          <p:cNvPr id="14" name="TextBox 13">
            <a:extLst>
              <a:ext uri="{FF2B5EF4-FFF2-40B4-BE49-F238E27FC236}">
                <a16:creationId xmlns:a16="http://schemas.microsoft.com/office/drawing/2014/main" id="{2506B1C6-3B75-41F5-898D-8EF93163B5B5}"/>
              </a:ext>
            </a:extLst>
          </p:cNvPr>
          <p:cNvSpPr txBox="1"/>
          <p:nvPr/>
        </p:nvSpPr>
        <p:spPr>
          <a:xfrm>
            <a:off x="2595910" y="2249195"/>
            <a:ext cx="2460352" cy="738664"/>
          </a:xfrm>
          <a:prstGeom prst="rect">
            <a:avLst/>
          </a:prstGeom>
          <a:noFill/>
        </p:spPr>
        <p:txBody>
          <a:bodyPr wrap="square" lIns="0" tIns="0" rIns="0" bIns="0" rtlCol="0">
            <a:spAutoFit/>
          </a:bodyPr>
          <a:lstStyle/>
          <a:p>
            <a:pPr algn="ctr"/>
            <a:r>
              <a:rPr lang="en-US" sz="2400" dirty="0">
                <a:solidFill>
                  <a:schemeClr val="tx2"/>
                </a:solidFill>
                <a:latin typeface="+mj-lt"/>
                <a:cs typeface="Segoe UI Semilight" panose="020B0402040204020203" pitchFamily="34" charset="0"/>
              </a:rPr>
              <a:t>Set of Azure Cloud Services</a:t>
            </a:r>
          </a:p>
        </p:txBody>
      </p:sp>
      <p:sp>
        <p:nvSpPr>
          <p:cNvPr id="15" name="TextBox 14">
            <a:extLst>
              <a:ext uri="{FF2B5EF4-FFF2-40B4-BE49-F238E27FC236}">
                <a16:creationId xmlns:a16="http://schemas.microsoft.com/office/drawing/2014/main" id="{E03340C8-4572-4242-8F0A-5D981F1288F4}"/>
              </a:ext>
            </a:extLst>
          </p:cNvPr>
          <p:cNvSpPr txBox="1"/>
          <p:nvPr/>
        </p:nvSpPr>
        <p:spPr>
          <a:xfrm>
            <a:off x="7106112" y="2273401"/>
            <a:ext cx="2105561" cy="738664"/>
          </a:xfrm>
          <a:prstGeom prst="rect">
            <a:avLst/>
          </a:prstGeom>
          <a:noFill/>
        </p:spPr>
        <p:txBody>
          <a:bodyPr wrap="square" lIns="0" tIns="0" rIns="0" bIns="0" rtlCol="0">
            <a:spAutoFit/>
          </a:bodyPr>
          <a:lstStyle/>
          <a:p>
            <a:pPr algn="ctr"/>
            <a:r>
              <a:rPr lang="en-US" sz="2400" dirty="0">
                <a:solidFill>
                  <a:schemeClr val="tx2"/>
                </a:solidFill>
                <a:latin typeface="+mj-lt"/>
                <a:cs typeface="Segoe UI Semilight" panose="020B0402040204020203" pitchFamily="34" charset="0"/>
              </a:rPr>
              <a:t>Python </a:t>
            </a:r>
            <a:br>
              <a:rPr lang="en-US" sz="2400" dirty="0">
                <a:solidFill>
                  <a:schemeClr val="tx2"/>
                </a:solidFill>
                <a:latin typeface="+mj-lt"/>
                <a:cs typeface="Segoe UI Semilight" panose="020B0402040204020203" pitchFamily="34" charset="0"/>
              </a:rPr>
            </a:br>
            <a:r>
              <a:rPr lang="en-US" sz="2400" dirty="0">
                <a:solidFill>
                  <a:schemeClr val="tx2"/>
                </a:solidFill>
                <a:latin typeface="+mj-lt"/>
                <a:cs typeface="Segoe UI Semilight" panose="020B0402040204020203" pitchFamily="34" charset="0"/>
              </a:rPr>
              <a:t>SDK</a:t>
            </a:r>
          </a:p>
        </p:txBody>
      </p:sp>
      <p:sp>
        <p:nvSpPr>
          <p:cNvPr id="8" name="Plus Sign 7">
            <a:extLst>
              <a:ext uri="{FF2B5EF4-FFF2-40B4-BE49-F238E27FC236}">
                <a16:creationId xmlns:a16="http://schemas.microsoft.com/office/drawing/2014/main" id="{D2C09A9D-DD74-46D2-9B55-CF9457478808}"/>
              </a:ext>
            </a:extLst>
          </p:cNvPr>
          <p:cNvSpPr/>
          <p:nvPr/>
        </p:nvSpPr>
        <p:spPr bwMode="auto">
          <a:xfrm>
            <a:off x="5536375" y="2043259"/>
            <a:ext cx="1116137" cy="1150430"/>
          </a:xfrm>
          <a:prstGeom prst="mathPlus">
            <a:avLst>
              <a:gd name="adj1" fmla="val 6144"/>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a:gradFill>
                <a:gsLst>
                  <a:gs pos="40075">
                    <a:srgbClr val="FFFFFF"/>
                  </a:gs>
                  <a:gs pos="30000">
                    <a:srgbClr val="FFFFFF"/>
                  </a:gs>
                </a:gsLst>
                <a:lin ang="5400000" scaled="0"/>
              </a:gradFill>
              <a:latin typeface="Segoe UI Light" panose="020B0502040204020203" pitchFamily="34" charset="0"/>
              <a:cs typeface="Segoe UI Light" panose="020B0502040204020203" pitchFamily="34" charset="0"/>
            </a:endParaRPr>
          </a:p>
        </p:txBody>
      </p:sp>
      <p:grpSp>
        <p:nvGrpSpPr>
          <p:cNvPr id="18" name="Group 17">
            <a:extLst>
              <a:ext uri="{FF2B5EF4-FFF2-40B4-BE49-F238E27FC236}">
                <a16:creationId xmlns:a16="http://schemas.microsoft.com/office/drawing/2014/main" id="{8438306B-38DB-4092-B616-C5D958CE069F}"/>
              </a:ext>
            </a:extLst>
          </p:cNvPr>
          <p:cNvGrpSpPr/>
          <p:nvPr/>
        </p:nvGrpSpPr>
        <p:grpSpPr>
          <a:xfrm>
            <a:off x="3044165" y="4867676"/>
            <a:ext cx="6531501" cy="1033790"/>
            <a:chOff x="4152559" y="4043525"/>
            <a:chExt cx="6532427" cy="1033937"/>
          </a:xfrm>
        </p:grpSpPr>
        <p:sp>
          <p:nvSpPr>
            <p:cNvPr id="10" name="TextBox 9">
              <a:extLst>
                <a:ext uri="{FF2B5EF4-FFF2-40B4-BE49-F238E27FC236}">
                  <a16:creationId xmlns:a16="http://schemas.microsoft.com/office/drawing/2014/main" id="{32DD1468-FECB-41FA-AC16-3408551EDADE}"/>
                </a:ext>
              </a:extLst>
            </p:cNvPr>
            <p:cNvSpPr txBox="1"/>
            <p:nvPr/>
          </p:nvSpPr>
          <p:spPr>
            <a:xfrm>
              <a:off x="4152559" y="4043525"/>
              <a:ext cx="2441570" cy="941604"/>
            </a:xfrm>
            <a:prstGeom prst="rect">
              <a:avLst/>
            </a:prstGeom>
            <a:noFill/>
          </p:spPr>
          <p:txBody>
            <a:bodyPr wrap="square" lIns="0" tIns="0" rIns="0" bIns="0" rtlCol="0">
              <a:spAutoFit/>
            </a:bodyPr>
            <a:lstStyle/>
            <a:p>
              <a:pPr marL="231730" indent="-231730">
                <a:spcAft>
                  <a:spcPts val="300"/>
                </a:spcAft>
                <a:buClr>
                  <a:schemeClr val="tx2"/>
                </a:buClr>
                <a:buFont typeface="Wingdings" panose="05000000000000000000" pitchFamily="2" charset="2"/>
                <a:buChar char="ü"/>
              </a:pPr>
              <a:r>
                <a:rPr lang="en-US" sz="1836" kern="0" dirty="0">
                  <a:solidFill>
                    <a:srgbClr val="1A1A1A"/>
                  </a:solidFill>
                  <a:cs typeface="Segoe UI" pitchFamily="34" charset="0"/>
                </a:rPr>
                <a:t>Prepare Data</a:t>
              </a:r>
            </a:p>
            <a:p>
              <a:pPr marL="231730" indent="-231730">
                <a:spcAft>
                  <a:spcPts val="300"/>
                </a:spcAft>
                <a:buClr>
                  <a:schemeClr val="tx2"/>
                </a:buClr>
                <a:buFont typeface="Wingdings" panose="05000000000000000000" pitchFamily="2" charset="2"/>
                <a:buChar char="ü"/>
              </a:pPr>
              <a:r>
                <a:rPr lang="en-US" sz="1836" kern="0" dirty="0">
                  <a:solidFill>
                    <a:srgbClr val="1A1A1A"/>
                  </a:solidFill>
                  <a:cs typeface="Segoe UI" pitchFamily="34" charset="0"/>
                </a:rPr>
                <a:t>Build Models</a:t>
              </a:r>
            </a:p>
            <a:p>
              <a:pPr marL="231730" indent="-231730">
                <a:spcAft>
                  <a:spcPts val="300"/>
                </a:spcAft>
                <a:buClr>
                  <a:schemeClr val="tx2"/>
                </a:buClr>
                <a:buFont typeface="Wingdings" panose="05000000000000000000" pitchFamily="2" charset="2"/>
                <a:buChar char="ü"/>
              </a:pPr>
              <a:r>
                <a:rPr lang="en-US" sz="1836" kern="0" dirty="0">
                  <a:solidFill>
                    <a:srgbClr val="1A1A1A"/>
                  </a:solidFill>
                  <a:cs typeface="Segoe UI" pitchFamily="34" charset="0"/>
                </a:rPr>
                <a:t>Train Models</a:t>
              </a:r>
            </a:p>
          </p:txBody>
        </p:sp>
        <p:sp>
          <p:nvSpPr>
            <p:cNvPr id="16" name="Rectangle 15">
              <a:extLst>
                <a:ext uri="{FF2B5EF4-FFF2-40B4-BE49-F238E27FC236}">
                  <a16:creationId xmlns:a16="http://schemas.microsoft.com/office/drawing/2014/main" id="{616A81F2-AA71-44BD-B31A-D0C4E6C248C4}"/>
                </a:ext>
              </a:extLst>
            </p:cNvPr>
            <p:cNvSpPr/>
            <p:nvPr/>
          </p:nvSpPr>
          <p:spPr>
            <a:xfrm>
              <a:off x="8108079" y="4043525"/>
              <a:ext cx="2576907" cy="1033937"/>
            </a:xfrm>
            <a:prstGeom prst="rect">
              <a:avLst/>
            </a:prstGeom>
          </p:spPr>
          <p:txBody>
            <a:bodyPr wrap="square">
              <a:spAutoFit/>
            </a:bodyPr>
            <a:lstStyle/>
            <a:p>
              <a:pPr marL="231730" indent="-231730">
                <a:spcAft>
                  <a:spcPts val="300"/>
                </a:spcAft>
                <a:buClr>
                  <a:schemeClr val="tx2"/>
                </a:buClr>
                <a:buFont typeface="Wingdings" panose="05000000000000000000" pitchFamily="2" charset="2"/>
                <a:buChar char="ü"/>
              </a:pPr>
              <a:r>
                <a:rPr lang="en-US" sz="1836" kern="0" dirty="0">
                  <a:solidFill>
                    <a:srgbClr val="1A1A1A"/>
                  </a:solidFill>
                  <a:cs typeface="Segoe UI" pitchFamily="34" charset="0"/>
                </a:rPr>
                <a:t>Manage Models</a:t>
              </a:r>
            </a:p>
            <a:p>
              <a:pPr marL="231730" indent="-231730">
                <a:spcAft>
                  <a:spcPts val="300"/>
                </a:spcAft>
                <a:buClr>
                  <a:schemeClr val="tx2"/>
                </a:buClr>
                <a:buFont typeface="Wingdings" panose="05000000000000000000" pitchFamily="2" charset="2"/>
                <a:buChar char="ü"/>
              </a:pPr>
              <a:r>
                <a:rPr lang="en-US" sz="1836" kern="0" dirty="0">
                  <a:solidFill>
                    <a:srgbClr val="1A1A1A"/>
                  </a:solidFill>
                  <a:cs typeface="Segoe UI" pitchFamily="34" charset="0"/>
                </a:rPr>
                <a:t>Track Experiments</a:t>
              </a:r>
            </a:p>
            <a:p>
              <a:pPr marL="231730" indent="-231730">
                <a:spcAft>
                  <a:spcPts val="300"/>
                </a:spcAft>
                <a:buClr>
                  <a:schemeClr val="tx2"/>
                </a:buClr>
                <a:buFont typeface="Wingdings" panose="05000000000000000000" pitchFamily="2" charset="2"/>
                <a:buChar char="ü"/>
              </a:pPr>
              <a:r>
                <a:rPr lang="en-US" sz="1836" kern="0" dirty="0">
                  <a:solidFill>
                    <a:srgbClr val="1A1A1A"/>
                  </a:solidFill>
                  <a:cs typeface="Segoe UI" pitchFamily="34" charset="0"/>
                </a:rPr>
                <a:t>Deploy Models</a:t>
              </a:r>
            </a:p>
          </p:txBody>
        </p:sp>
      </p:grpSp>
      <p:sp>
        <p:nvSpPr>
          <p:cNvPr id="17" name="TextBox 16">
            <a:extLst>
              <a:ext uri="{FF2B5EF4-FFF2-40B4-BE49-F238E27FC236}">
                <a16:creationId xmlns:a16="http://schemas.microsoft.com/office/drawing/2014/main" id="{A435112E-427D-457D-B471-D56A56E6D248}"/>
              </a:ext>
            </a:extLst>
          </p:cNvPr>
          <p:cNvSpPr txBox="1"/>
          <p:nvPr/>
        </p:nvSpPr>
        <p:spPr>
          <a:xfrm>
            <a:off x="4579409" y="4179271"/>
            <a:ext cx="3030069" cy="369301"/>
          </a:xfrm>
          <a:prstGeom prst="rect">
            <a:avLst/>
          </a:prstGeom>
          <a:noFill/>
        </p:spPr>
        <p:txBody>
          <a:bodyPr wrap="square" lIns="0" tIns="0" rIns="0" bIns="0" rtlCol="0">
            <a:spAutoFit/>
          </a:bodyPr>
          <a:lstStyle/>
          <a:p>
            <a:pPr algn="ctr"/>
            <a:r>
              <a:rPr lang="en-US" sz="2400" dirty="0">
                <a:solidFill>
                  <a:schemeClr val="tx2"/>
                </a:solidFill>
                <a:latin typeface="+mj-lt"/>
                <a:cs typeface="Segoe UI Semilight" panose="020B0402040204020203" pitchFamily="34" charset="0"/>
              </a:rPr>
              <a:t>That enables you to:</a:t>
            </a:r>
          </a:p>
        </p:txBody>
      </p:sp>
      <p:cxnSp>
        <p:nvCxnSpPr>
          <p:cNvPr id="5" name="Straight Connector 4">
            <a:extLst>
              <a:ext uri="{FF2B5EF4-FFF2-40B4-BE49-F238E27FC236}">
                <a16:creationId xmlns:a16="http://schemas.microsoft.com/office/drawing/2014/main" id="{6B067330-F922-44F0-AE63-9489E74C395C}"/>
              </a:ext>
            </a:extLst>
          </p:cNvPr>
          <p:cNvCxnSpPr>
            <a:cxnSpLocks/>
          </p:cNvCxnSpPr>
          <p:nvPr/>
        </p:nvCxnSpPr>
        <p:spPr>
          <a:xfrm>
            <a:off x="1664059" y="3541249"/>
            <a:ext cx="8578578" cy="0"/>
          </a:xfrm>
          <a:prstGeom prst="line">
            <a:avLst/>
          </a:prstGeom>
          <a:solidFill>
            <a:schemeClr val="accent5"/>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36766577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5466-7FBC-0F44-80D5-E1B83CD7CEAC}"/>
              </a:ext>
            </a:extLst>
          </p:cNvPr>
          <p:cNvSpPr>
            <a:spLocks noGrp="1"/>
          </p:cNvSpPr>
          <p:nvPr>
            <p:ph type="title"/>
          </p:nvPr>
        </p:nvSpPr>
        <p:spPr/>
        <p:txBody>
          <a:bodyPr/>
          <a:lstStyle/>
          <a:p>
            <a:r>
              <a:rPr lang="en-US" dirty="0" err="1"/>
              <a:t>eSmart</a:t>
            </a:r>
            <a:r>
              <a:rPr lang="en-US" dirty="0"/>
              <a:t> architecture</a:t>
            </a:r>
          </a:p>
        </p:txBody>
      </p:sp>
      <p:sp>
        <p:nvSpPr>
          <p:cNvPr id="134" name="Rectangle 41">
            <a:extLst>
              <a:ext uri="{FF2B5EF4-FFF2-40B4-BE49-F238E27FC236}">
                <a16:creationId xmlns:a16="http://schemas.microsoft.com/office/drawing/2014/main" id="{16250AD7-D66F-4747-93C3-1B55E5180CB7}"/>
              </a:ext>
            </a:extLst>
          </p:cNvPr>
          <p:cNvSpPr>
            <a:spLocks noChangeArrowheads="1"/>
          </p:cNvSpPr>
          <p:nvPr/>
        </p:nvSpPr>
        <p:spPr bwMode="auto">
          <a:xfrm>
            <a:off x="969469" y="1486747"/>
            <a:ext cx="908322" cy="18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21946" eaLnBrk="0" fontAlgn="base" hangingPunct="0">
              <a:spcBef>
                <a:spcPct val="0"/>
              </a:spcBef>
              <a:spcAft>
                <a:spcPct val="0"/>
              </a:spcAft>
              <a:defRPr/>
            </a:pPr>
            <a:r>
              <a:rPr lang="en-US" altLang="en-US" sz="1200" kern="0">
                <a:solidFill>
                  <a:schemeClr val="tx2"/>
                </a:solidFill>
                <a:latin typeface="Segoe UI Semibold" panose="020B0702040204020203" pitchFamily="34" charset="0"/>
                <a:ea typeface="Segoe UI" panose="020B0502040204020203" pitchFamily="34" charset="0"/>
                <a:cs typeface="Segoe UI Semibold" panose="020B0702040204020203" pitchFamily="34" charset="0"/>
              </a:rPr>
              <a:t>Data Sources</a:t>
            </a:r>
          </a:p>
        </p:txBody>
      </p:sp>
      <p:sp>
        <p:nvSpPr>
          <p:cNvPr id="136" name="Rectangle 41">
            <a:extLst>
              <a:ext uri="{FF2B5EF4-FFF2-40B4-BE49-F238E27FC236}">
                <a16:creationId xmlns:a16="http://schemas.microsoft.com/office/drawing/2014/main" id="{A27AE220-E680-644A-83B6-B2BB9F32C1AC}"/>
              </a:ext>
            </a:extLst>
          </p:cNvPr>
          <p:cNvSpPr>
            <a:spLocks noChangeArrowheads="1"/>
          </p:cNvSpPr>
          <p:nvPr/>
        </p:nvSpPr>
        <p:spPr bwMode="auto">
          <a:xfrm>
            <a:off x="3229355" y="1486747"/>
            <a:ext cx="430589" cy="18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21946" eaLnBrk="0" fontAlgn="base" hangingPunct="0">
              <a:spcBef>
                <a:spcPct val="0"/>
              </a:spcBef>
              <a:spcAft>
                <a:spcPct val="0"/>
              </a:spcAft>
              <a:defRPr/>
            </a:pPr>
            <a:r>
              <a:rPr lang="en-US" altLang="en-US" sz="1200" kern="0">
                <a:solidFill>
                  <a:schemeClr val="tx2"/>
                </a:solidFill>
                <a:latin typeface="Segoe UI Semibold" panose="020B0702040204020203" pitchFamily="34" charset="0"/>
                <a:ea typeface="Segoe UI" panose="020B0502040204020203" pitchFamily="34" charset="0"/>
                <a:cs typeface="Segoe UI Semibold" panose="020B0702040204020203" pitchFamily="34" charset="0"/>
              </a:rPr>
              <a:t>Ingest</a:t>
            </a:r>
          </a:p>
        </p:txBody>
      </p:sp>
      <p:sp>
        <p:nvSpPr>
          <p:cNvPr id="137" name="Rectangle 41">
            <a:extLst>
              <a:ext uri="{FF2B5EF4-FFF2-40B4-BE49-F238E27FC236}">
                <a16:creationId xmlns:a16="http://schemas.microsoft.com/office/drawing/2014/main" id="{3CFFB359-8B2F-4241-B0B9-652C411BAA9E}"/>
              </a:ext>
            </a:extLst>
          </p:cNvPr>
          <p:cNvSpPr>
            <a:spLocks noChangeArrowheads="1"/>
          </p:cNvSpPr>
          <p:nvPr/>
        </p:nvSpPr>
        <p:spPr bwMode="auto">
          <a:xfrm>
            <a:off x="5031211" y="1486747"/>
            <a:ext cx="539022" cy="18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21946" eaLnBrk="0" fontAlgn="base" hangingPunct="0">
              <a:spcBef>
                <a:spcPct val="0"/>
              </a:spcBef>
              <a:spcAft>
                <a:spcPct val="0"/>
              </a:spcAft>
              <a:defRPr/>
            </a:pPr>
            <a:r>
              <a:rPr lang="en-US" altLang="en-US" sz="1200" kern="0">
                <a:solidFill>
                  <a:schemeClr val="tx2"/>
                </a:solidFill>
                <a:latin typeface="Segoe UI Semibold" panose="020B0702040204020203" pitchFamily="34" charset="0"/>
                <a:ea typeface="Segoe UI" panose="020B0502040204020203" pitchFamily="34" charset="0"/>
                <a:cs typeface="Segoe UI Semibold" panose="020B0702040204020203" pitchFamily="34" charset="0"/>
              </a:rPr>
              <a:t>Prepare</a:t>
            </a:r>
          </a:p>
        </p:txBody>
      </p:sp>
      <p:sp>
        <p:nvSpPr>
          <p:cNvPr id="139" name="Rectangle 41">
            <a:extLst>
              <a:ext uri="{FF2B5EF4-FFF2-40B4-BE49-F238E27FC236}">
                <a16:creationId xmlns:a16="http://schemas.microsoft.com/office/drawing/2014/main" id="{B2AAC708-C037-D54C-9A3B-69D307629C13}"/>
              </a:ext>
            </a:extLst>
          </p:cNvPr>
          <p:cNvSpPr>
            <a:spLocks noChangeArrowheads="1"/>
          </p:cNvSpPr>
          <p:nvPr/>
        </p:nvSpPr>
        <p:spPr bwMode="auto">
          <a:xfrm>
            <a:off x="6944662" y="1486747"/>
            <a:ext cx="545308" cy="18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21946" eaLnBrk="0" fontAlgn="base" hangingPunct="0">
              <a:spcBef>
                <a:spcPct val="0"/>
              </a:spcBef>
              <a:spcAft>
                <a:spcPct val="0"/>
              </a:spcAft>
              <a:defRPr/>
            </a:pPr>
            <a:r>
              <a:rPr lang="en-US" altLang="en-US" sz="1200" kern="0">
                <a:solidFill>
                  <a:schemeClr val="tx2"/>
                </a:solidFill>
                <a:latin typeface="Segoe UI Semibold" panose="020B0702040204020203" pitchFamily="34" charset="0"/>
                <a:ea typeface="Segoe UI" panose="020B0502040204020203" pitchFamily="34" charset="0"/>
                <a:cs typeface="Segoe UI Semibold" panose="020B0702040204020203" pitchFamily="34" charset="0"/>
              </a:rPr>
              <a:t>Analyze</a:t>
            </a:r>
          </a:p>
        </p:txBody>
      </p:sp>
      <p:sp>
        <p:nvSpPr>
          <p:cNvPr id="140" name="Rectangle 41">
            <a:extLst>
              <a:ext uri="{FF2B5EF4-FFF2-40B4-BE49-F238E27FC236}">
                <a16:creationId xmlns:a16="http://schemas.microsoft.com/office/drawing/2014/main" id="{2E446D78-C1B7-634D-9545-1F63D9A2D89F}"/>
              </a:ext>
            </a:extLst>
          </p:cNvPr>
          <p:cNvSpPr>
            <a:spLocks noChangeArrowheads="1"/>
          </p:cNvSpPr>
          <p:nvPr/>
        </p:nvSpPr>
        <p:spPr bwMode="auto">
          <a:xfrm>
            <a:off x="8857036" y="1486747"/>
            <a:ext cx="509163" cy="18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21946" eaLnBrk="0" fontAlgn="base" hangingPunct="0">
              <a:spcBef>
                <a:spcPct val="0"/>
              </a:spcBef>
              <a:spcAft>
                <a:spcPct val="0"/>
              </a:spcAft>
              <a:defRPr/>
            </a:pPr>
            <a:r>
              <a:rPr lang="en-US" altLang="en-US" sz="1200" kern="0">
                <a:solidFill>
                  <a:schemeClr val="tx2"/>
                </a:solidFill>
                <a:latin typeface="Segoe UI Semibold" panose="020B0702040204020203" pitchFamily="34" charset="0"/>
                <a:ea typeface="Segoe UI" panose="020B0502040204020203" pitchFamily="34" charset="0"/>
                <a:cs typeface="Segoe UI Semibold" panose="020B0702040204020203" pitchFamily="34" charset="0"/>
              </a:rPr>
              <a:t>Publish</a:t>
            </a:r>
          </a:p>
        </p:txBody>
      </p:sp>
      <p:sp>
        <p:nvSpPr>
          <p:cNvPr id="142" name="Rectangle 41">
            <a:extLst>
              <a:ext uri="{FF2B5EF4-FFF2-40B4-BE49-F238E27FC236}">
                <a16:creationId xmlns:a16="http://schemas.microsoft.com/office/drawing/2014/main" id="{39ABBF6C-6311-874C-8F6B-45D8C49DCFE9}"/>
              </a:ext>
            </a:extLst>
          </p:cNvPr>
          <p:cNvSpPr>
            <a:spLocks noChangeArrowheads="1"/>
          </p:cNvSpPr>
          <p:nvPr/>
        </p:nvSpPr>
        <p:spPr bwMode="auto">
          <a:xfrm>
            <a:off x="10659696" y="1486747"/>
            <a:ext cx="650597" cy="18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21946" eaLnBrk="0" fontAlgn="base" hangingPunct="0">
              <a:spcBef>
                <a:spcPct val="0"/>
              </a:spcBef>
              <a:spcAft>
                <a:spcPct val="0"/>
              </a:spcAft>
              <a:defRPr/>
            </a:pPr>
            <a:r>
              <a:rPr lang="en-US" altLang="en-US" sz="1200" kern="0">
                <a:solidFill>
                  <a:schemeClr val="tx2"/>
                </a:solidFill>
                <a:latin typeface="Segoe UI Semibold" panose="020B0702040204020203" pitchFamily="34" charset="0"/>
                <a:ea typeface="Segoe UI" panose="020B0502040204020203" pitchFamily="34" charset="0"/>
                <a:cs typeface="Segoe UI Semibold" panose="020B0702040204020203" pitchFamily="34" charset="0"/>
              </a:rPr>
              <a:t>Consume</a:t>
            </a:r>
          </a:p>
        </p:txBody>
      </p:sp>
      <p:grpSp>
        <p:nvGrpSpPr>
          <p:cNvPr id="149" name="Group 148">
            <a:extLst>
              <a:ext uri="{FF2B5EF4-FFF2-40B4-BE49-F238E27FC236}">
                <a16:creationId xmlns:a16="http://schemas.microsoft.com/office/drawing/2014/main" id="{92798BBC-2CA0-0B40-A075-21C9784A4E21}"/>
              </a:ext>
            </a:extLst>
          </p:cNvPr>
          <p:cNvGrpSpPr/>
          <p:nvPr/>
        </p:nvGrpSpPr>
        <p:grpSpPr>
          <a:xfrm>
            <a:off x="10042385" y="1912194"/>
            <a:ext cx="187061" cy="3790326"/>
            <a:chOff x="1977576" y="1980841"/>
            <a:chExt cx="162559" cy="2926080"/>
          </a:xfrm>
        </p:grpSpPr>
        <p:sp>
          <p:nvSpPr>
            <p:cNvPr id="151" name="Right Bracket 150">
              <a:extLst>
                <a:ext uri="{FF2B5EF4-FFF2-40B4-BE49-F238E27FC236}">
                  <a16:creationId xmlns:a16="http://schemas.microsoft.com/office/drawing/2014/main" id="{56F5787E-18B2-2F4E-AC0D-D3BDF9055F58}"/>
                </a:ext>
              </a:extLst>
            </p:cNvPr>
            <p:cNvSpPr/>
            <p:nvPr/>
          </p:nvSpPr>
          <p:spPr>
            <a:xfrm>
              <a:off x="1977576" y="1980841"/>
              <a:ext cx="45719" cy="2926080"/>
            </a:xfrm>
            <a:prstGeom prst="rightBracket">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en-US" sz="1000">
                <a:solidFill>
                  <a:srgbClr val="505050"/>
                </a:solidFill>
                <a:latin typeface="Segoe UI"/>
              </a:endParaRPr>
            </a:p>
          </p:txBody>
        </p:sp>
        <p:cxnSp>
          <p:nvCxnSpPr>
            <p:cNvPr id="159" name="Straight Arrow Connector 158">
              <a:extLst>
                <a:ext uri="{FF2B5EF4-FFF2-40B4-BE49-F238E27FC236}">
                  <a16:creationId xmlns:a16="http://schemas.microsoft.com/office/drawing/2014/main" id="{C7D8620A-008E-9C4B-AA26-6FE41749FBE6}"/>
                </a:ext>
              </a:extLst>
            </p:cNvPr>
            <p:cNvCxnSpPr/>
            <p:nvPr/>
          </p:nvCxnSpPr>
          <p:spPr>
            <a:xfrm>
              <a:off x="2048695" y="3443881"/>
              <a:ext cx="91440" cy="0"/>
            </a:xfrm>
            <a:prstGeom prst="straightConnector1">
              <a:avLst/>
            </a:prstGeom>
            <a:ln w="12700">
              <a:solidFill>
                <a:schemeClr val="tx2"/>
              </a:solidFill>
              <a:prstDash val="solid"/>
              <a:headEnd type="none"/>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77" name="Group 176">
            <a:extLst>
              <a:ext uri="{FF2B5EF4-FFF2-40B4-BE49-F238E27FC236}">
                <a16:creationId xmlns:a16="http://schemas.microsoft.com/office/drawing/2014/main" id="{2F11D607-C481-A74C-8A71-95FAF28E1ABF}"/>
              </a:ext>
            </a:extLst>
          </p:cNvPr>
          <p:cNvGrpSpPr/>
          <p:nvPr/>
        </p:nvGrpSpPr>
        <p:grpSpPr>
          <a:xfrm>
            <a:off x="2277981" y="1912194"/>
            <a:ext cx="187061" cy="3790326"/>
            <a:chOff x="2716592" y="7286182"/>
            <a:chExt cx="190812" cy="3412220"/>
          </a:xfrm>
        </p:grpSpPr>
        <p:sp>
          <p:nvSpPr>
            <p:cNvPr id="178" name="Right Bracket 177">
              <a:extLst>
                <a:ext uri="{FF2B5EF4-FFF2-40B4-BE49-F238E27FC236}">
                  <a16:creationId xmlns:a16="http://schemas.microsoft.com/office/drawing/2014/main" id="{AF12525B-8B5F-D143-9C7B-7A893FEA7AE0}"/>
                </a:ext>
              </a:extLst>
            </p:cNvPr>
            <p:cNvSpPr/>
            <p:nvPr/>
          </p:nvSpPr>
          <p:spPr>
            <a:xfrm>
              <a:off x="2716592" y="7286182"/>
              <a:ext cx="53665" cy="3412220"/>
            </a:xfrm>
            <a:prstGeom prst="rightBracket">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en-US" sz="1000">
                <a:solidFill>
                  <a:srgbClr val="505050"/>
                </a:solidFill>
                <a:latin typeface="Segoe UI"/>
              </a:endParaRPr>
            </a:p>
          </p:txBody>
        </p:sp>
        <p:cxnSp>
          <p:nvCxnSpPr>
            <p:cNvPr id="179" name="Straight Arrow Connector 178">
              <a:extLst>
                <a:ext uri="{FF2B5EF4-FFF2-40B4-BE49-F238E27FC236}">
                  <a16:creationId xmlns:a16="http://schemas.microsoft.com/office/drawing/2014/main" id="{79BA0687-4551-4543-B099-73F5EA0E4FD1}"/>
                </a:ext>
              </a:extLst>
            </p:cNvPr>
            <p:cNvCxnSpPr/>
            <p:nvPr/>
          </p:nvCxnSpPr>
          <p:spPr>
            <a:xfrm>
              <a:off x="2800071" y="8992291"/>
              <a:ext cx="107333" cy="0"/>
            </a:xfrm>
            <a:prstGeom prst="straightConnector1">
              <a:avLst/>
            </a:prstGeom>
            <a:ln w="12700">
              <a:solidFill>
                <a:schemeClr val="tx2"/>
              </a:solidFill>
              <a:prstDash val="solid"/>
              <a:headEnd type="none"/>
              <a:tailEnd type="triangle" w="med" len="sm"/>
            </a:ln>
          </p:spPr>
          <p:style>
            <a:lnRef idx="1">
              <a:schemeClr val="accent1"/>
            </a:lnRef>
            <a:fillRef idx="0">
              <a:schemeClr val="accent1"/>
            </a:fillRef>
            <a:effectRef idx="0">
              <a:schemeClr val="accent1"/>
            </a:effectRef>
            <a:fontRef idx="minor">
              <a:schemeClr val="tx1"/>
            </a:fontRef>
          </p:style>
        </p:cxnSp>
      </p:grpSp>
      <p:sp>
        <p:nvSpPr>
          <p:cNvPr id="180" name="TextBox 179">
            <a:extLst>
              <a:ext uri="{FF2B5EF4-FFF2-40B4-BE49-F238E27FC236}">
                <a16:creationId xmlns:a16="http://schemas.microsoft.com/office/drawing/2014/main" id="{CCD7C32D-A2F1-224F-ABA5-709FBCB54CBA}"/>
              </a:ext>
            </a:extLst>
          </p:cNvPr>
          <p:cNvSpPr txBox="1"/>
          <p:nvPr/>
        </p:nvSpPr>
        <p:spPr>
          <a:xfrm>
            <a:off x="777967" y="3574035"/>
            <a:ext cx="1291328" cy="706039"/>
          </a:xfrm>
          <a:prstGeom prst="rect">
            <a:avLst/>
          </a:prstGeom>
          <a:noFill/>
        </p:spPr>
        <p:txBody>
          <a:bodyPr wrap="square" rtlCol="0">
            <a:spAutoFit/>
          </a:bodyPr>
          <a:lstStyle/>
          <a:p>
            <a:pPr algn="ctr" defTabSz="914225"/>
            <a:r>
              <a:rPr lang="en-US" sz="1000" b="1" kern="0" spc="49">
                <a:solidFill>
                  <a:srgbClr val="505050"/>
                </a:solidFill>
                <a:latin typeface="Segoe UI Semibold" charset="0"/>
                <a:cs typeface="Segoe UI Semibold" charset="0"/>
              </a:rPr>
              <a:t>Drone collected images</a:t>
            </a:r>
          </a:p>
          <a:p>
            <a:pPr algn="ctr" defTabSz="914225"/>
            <a:r>
              <a:rPr lang="en-US" sz="980" kern="0" spc="49">
                <a:solidFill>
                  <a:srgbClr val="505050"/>
                </a:solidFill>
                <a:latin typeface="Segoe UI" panose="020B0502040204020203" pitchFamily="34" charset="0"/>
                <a:cs typeface="Segoe UI" panose="020B0502040204020203" pitchFamily="34" charset="0"/>
              </a:rPr>
              <a:t>Batch upload of drone images</a:t>
            </a:r>
          </a:p>
        </p:txBody>
      </p:sp>
      <p:sp>
        <p:nvSpPr>
          <p:cNvPr id="181" name="TextBox 180">
            <a:extLst>
              <a:ext uri="{FF2B5EF4-FFF2-40B4-BE49-F238E27FC236}">
                <a16:creationId xmlns:a16="http://schemas.microsoft.com/office/drawing/2014/main" id="{C8F4AD36-C0BB-6E4D-BD9E-9394EAB0499C}"/>
              </a:ext>
            </a:extLst>
          </p:cNvPr>
          <p:cNvSpPr txBox="1"/>
          <p:nvPr/>
        </p:nvSpPr>
        <p:spPr>
          <a:xfrm>
            <a:off x="10420735" y="3675800"/>
            <a:ext cx="1128516" cy="552159"/>
          </a:xfrm>
          <a:prstGeom prst="rect">
            <a:avLst/>
          </a:prstGeom>
          <a:noFill/>
        </p:spPr>
        <p:txBody>
          <a:bodyPr wrap="square" rtlCol="0">
            <a:spAutoFit/>
          </a:bodyPr>
          <a:lstStyle/>
          <a:p>
            <a:pPr algn="ctr" defTabSz="914225"/>
            <a:r>
              <a:rPr lang="en-US" sz="1000" b="1" kern="0" spc="49">
                <a:solidFill>
                  <a:srgbClr val="505050"/>
                </a:solidFill>
                <a:latin typeface="Segoe UI Semibold" charset="0"/>
                <a:cs typeface="Segoe UI Semibold" charset="0"/>
              </a:rPr>
              <a:t>On-</a:t>
            </a:r>
            <a:r>
              <a:rPr lang="en-US" sz="1000" b="1" kern="0" spc="49" err="1">
                <a:solidFill>
                  <a:srgbClr val="505050"/>
                </a:solidFill>
                <a:latin typeface="Segoe UI Semibold" charset="0"/>
                <a:cs typeface="Segoe UI Semibold" charset="0"/>
              </a:rPr>
              <a:t>prem</a:t>
            </a:r>
            <a:r>
              <a:rPr lang="en-US" sz="1000" b="1" kern="0" spc="49">
                <a:solidFill>
                  <a:srgbClr val="505050"/>
                </a:solidFill>
                <a:latin typeface="Segoe UI Semibold" charset="0"/>
                <a:cs typeface="Segoe UI Semibold" charset="0"/>
              </a:rPr>
              <a:t> command center</a:t>
            </a:r>
          </a:p>
        </p:txBody>
      </p:sp>
      <p:grpSp>
        <p:nvGrpSpPr>
          <p:cNvPr id="182" name="Group 181">
            <a:extLst>
              <a:ext uri="{FF2B5EF4-FFF2-40B4-BE49-F238E27FC236}">
                <a16:creationId xmlns:a16="http://schemas.microsoft.com/office/drawing/2014/main" id="{C476A1A0-2848-9C47-B1D0-48578D36F5B4}"/>
              </a:ext>
            </a:extLst>
          </p:cNvPr>
          <p:cNvGrpSpPr/>
          <p:nvPr/>
        </p:nvGrpSpPr>
        <p:grpSpPr>
          <a:xfrm>
            <a:off x="1163790" y="3148338"/>
            <a:ext cx="526741" cy="390094"/>
            <a:chOff x="668790" y="3301445"/>
            <a:chExt cx="537303" cy="397916"/>
          </a:xfrm>
        </p:grpSpPr>
        <p:grpSp>
          <p:nvGrpSpPr>
            <p:cNvPr id="183" name="Group 182">
              <a:extLst>
                <a:ext uri="{FF2B5EF4-FFF2-40B4-BE49-F238E27FC236}">
                  <a16:creationId xmlns:a16="http://schemas.microsoft.com/office/drawing/2014/main" id="{BECD107E-5CFF-A143-8404-DADA64856DD7}"/>
                </a:ext>
              </a:extLst>
            </p:cNvPr>
            <p:cNvGrpSpPr/>
            <p:nvPr/>
          </p:nvGrpSpPr>
          <p:grpSpPr>
            <a:xfrm>
              <a:off x="668790" y="3301445"/>
              <a:ext cx="196535" cy="373965"/>
              <a:chOff x="8078776" y="2897184"/>
              <a:chExt cx="196535" cy="373965"/>
            </a:xfrm>
          </p:grpSpPr>
          <p:sp>
            <p:nvSpPr>
              <p:cNvPr id="185" name="Rectangle 184">
                <a:extLst>
                  <a:ext uri="{FF2B5EF4-FFF2-40B4-BE49-F238E27FC236}">
                    <a16:creationId xmlns:a16="http://schemas.microsoft.com/office/drawing/2014/main" id="{D0210CEB-347A-3140-9586-B082AFBB63DC}"/>
                  </a:ext>
                </a:extLst>
              </p:cNvPr>
              <p:cNvSpPr/>
              <p:nvPr/>
            </p:nvSpPr>
            <p:spPr bwMode="auto">
              <a:xfrm>
                <a:off x="8078776" y="2897184"/>
                <a:ext cx="196535" cy="373965"/>
              </a:xfrm>
              <a:prstGeom prst="rect">
                <a:avLst/>
              </a:pr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86" name="Straight Connector 185">
                <a:extLst>
                  <a:ext uri="{FF2B5EF4-FFF2-40B4-BE49-F238E27FC236}">
                    <a16:creationId xmlns:a16="http://schemas.microsoft.com/office/drawing/2014/main" id="{0297F053-3400-554C-B420-B49ADE8621D6}"/>
                  </a:ext>
                </a:extLst>
              </p:cNvPr>
              <p:cNvCxnSpPr>
                <a:cxnSpLocks/>
              </p:cNvCxnSpPr>
              <p:nvPr/>
            </p:nvCxnSpPr>
            <p:spPr>
              <a:xfrm>
                <a:off x="8130362" y="2964411"/>
                <a:ext cx="93362" cy="0"/>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3FCF7F4-3E63-E74D-A37E-53B3F81EE529}"/>
                  </a:ext>
                </a:extLst>
              </p:cNvPr>
              <p:cNvCxnSpPr>
                <a:cxnSpLocks/>
              </p:cNvCxnSpPr>
              <p:nvPr/>
            </p:nvCxnSpPr>
            <p:spPr>
              <a:xfrm>
                <a:off x="8122179" y="3147034"/>
                <a:ext cx="109728" cy="0"/>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BAB85C0-317D-034A-AA7D-FCF151D29C67}"/>
                  </a:ext>
                </a:extLst>
              </p:cNvPr>
              <p:cNvCxnSpPr>
                <a:cxnSpLocks/>
              </p:cNvCxnSpPr>
              <p:nvPr/>
            </p:nvCxnSpPr>
            <p:spPr>
              <a:xfrm>
                <a:off x="8122179" y="3198956"/>
                <a:ext cx="109728" cy="0"/>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184" name="Cylinder 157">
              <a:extLst>
                <a:ext uri="{FF2B5EF4-FFF2-40B4-BE49-F238E27FC236}">
                  <a16:creationId xmlns:a16="http://schemas.microsoft.com/office/drawing/2014/main" id="{D78844AF-176A-C247-8B22-BB77BFFF2593}"/>
                </a:ext>
              </a:extLst>
            </p:cNvPr>
            <p:cNvSpPr/>
            <p:nvPr/>
          </p:nvSpPr>
          <p:spPr bwMode="auto">
            <a:xfrm>
              <a:off x="980685" y="3403228"/>
              <a:ext cx="225408" cy="296133"/>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solidFill>
                  <a:schemeClr val="tx2"/>
                </a:solidFill>
                <a:latin typeface="+mj-lt"/>
                <a:ea typeface="Segoe UI" pitchFamily="34" charset="0"/>
                <a:cs typeface="Segoe UI" pitchFamily="34" charset="0"/>
              </a:endParaRPr>
            </a:p>
          </p:txBody>
        </p:sp>
      </p:grpSp>
      <p:sp>
        <p:nvSpPr>
          <p:cNvPr id="190" name="Rectangle 255">
            <a:extLst>
              <a:ext uri="{FF2B5EF4-FFF2-40B4-BE49-F238E27FC236}">
                <a16:creationId xmlns:a16="http://schemas.microsoft.com/office/drawing/2014/main" id="{7C3EFB9A-E827-8E4B-A747-8D13E1295C30}"/>
              </a:ext>
            </a:extLst>
          </p:cNvPr>
          <p:cNvSpPr/>
          <p:nvPr/>
        </p:nvSpPr>
        <p:spPr>
          <a:xfrm>
            <a:off x="8443230" y="2833938"/>
            <a:ext cx="1303980" cy="734704"/>
          </a:xfrm>
          <a:prstGeom prst="rect">
            <a:avLst/>
          </a:prstGeom>
        </p:spPr>
        <p:txBody>
          <a:bodyPr wrap="square">
            <a:spAutoFit/>
          </a:bodyPr>
          <a:lstStyle/>
          <a:p>
            <a:pPr algn="ctr" defTabSz="914225">
              <a:spcAft>
                <a:spcPts val="272"/>
              </a:spcAft>
              <a:defRPr/>
            </a:pPr>
            <a:r>
              <a:rPr lang="en-US" sz="1000" b="1" kern="0" spc="49" dirty="0">
                <a:solidFill>
                  <a:srgbClr val="505050"/>
                </a:solidFill>
                <a:latin typeface="Segoe UI Semibold" charset="0"/>
                <a:cs typeface="Segoe UI Semibold" charset="0"/>
              </a:rPr>
              <a:t>Cosmos DB</a:t>
            </a:r>
          </a:p>
          <a:p>
            <a:pPr algn="ctr" defTabSz="914225">
              <a:spcAft>
                <a:spcPts val="400"/>
              </a:spcAft>
              <a:defRPr/>
            </a:pPr>
            <a:r>
              <a:rPr lang="en-US" sz="980" kern="0" spc="49" dirty="0">
                <a:solidFill>
                  <a:srgbClr val="505050"/>
                </a:solidFill>
                <a:latin typeface="Segoe UI" panose="020B0502040204020203" pitchFamily="34" charset="0"/>
                <a:cs typeface="Segoe UI" panose="020B0502040204020203" pitchFamily="34" charset="0"/>
              </a:rPr>
              <a:t>Contain inventory results and state changes</a:t>
            </a:r>
          </a:p>
        </p:txBody>
      </p:sp>
      <p:sp>
        <p:nvSpPr>
          <p:cNvPr id="195" name="Rectangle 194">
            <a:extLst>
              <a:ext uri="{FF2B5EF4-FFF2-40B4-BE49-F238E27FC236}">
                <a16:creationId xmlns:a16="http://schemas.microsoft.com/office/drawing/2014/main" id="{4EDAAA30-324D-3442-B318-A603AAC6B3C9}"/>
              </a:ext>
            </a:extLst>
          </p:cNvPr>
          <p:cNvSpPr/>
          <p:nvPr/>
        </p:nvSpPr>
        <p:spPr>
          <a:xfrm>
            <a:off x="6558996" y="3717215"/>
            <a:ext cx="1316639" cy="39827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25">
              <a:defRPr/>
            </a:pPr>
            <a:r>
              <a:rPr lang="en-US" sz="1000" b="1" kern="0" spc="49" dirty="0">
                <a:solidFill>
                  <a:srgbClr val="505050"/>
                </a:solidFill>
                <a:latin typeface="Segoe UI Semibold" charset="0"/>
                <a:cs typeface="Segoe UI Semibold" charset="0"/>
              </a:rPr>
              <a:t>Azure ML compute</a:t>
            </a:r>
          </a:p>
        </p:txBody>
      </p:sp>
      <p:sp>
        <p:nvSpPr>
          <p:cNvPr id="196" name="Rectangle 255">
            <a:extLst>
              <a:ext uri="{FF2B5EF4-FFF2-40B4-BE49-F238E27FC236}">
                <a16:creationId xmlns:a16="http://schemas.microsoft.com/office/drawing/2014/main" id="{9AB26699-A383-BE4B-BB90-0CB4A763FC3D}"/>
              </a:ext>
            </a:extLst>
          </p:cNvPr>
          <p:cNvSpPr/>
          <p:nvPr/>
        </p:nvSpPr>
        <p:spPr>
          <a:xfrm>
            <a:off x="6551418" y="4727602"/>
            <a:ext cx="1331795" cy="583841"/>
          </a:xfrm>
          <a:prstGeom prst="rect">
            <a:avLst/>
          </a:prstGeom>
        </p:spPr>
        <p:txBody>
          <a:bodyPr wrap="square">
            <a:spAutoFit/>
          </a:bodyPr>
          <a:lstStyle/>
          <a:p>
            <a:pPr algn="ctr" defTabSz="914225">
              <a:spcAft>
                <a:spcPts val="272"/>
              </a:spcAft>
              <a:defRPr/>
            </a:pPr>
            <a:r>
              <a:rPr lang="en-US" sz="1000" b="1" kern="0" spc="49">
                <a:solidFill>
                  <a:srgbClr val="505050"/>
                </a:solidFill>
                <a:latin typeface="Segoe UI Semibold" charset="0"/>
                <a:cs typeface="Segoe UI Semibold" charset="0"/>
              </a:rPr>
              <a:t>Docker Image</a:t>
            </a:r>
          </a:p>
          <a:p>
            <a:pPr algn="ctr" defTabSz="914225">
              <a:spcAft>
                <a:spcPts val="400"/>
              </a:spcAft>
              <a:defRPr/>
            </a:pPr>
            <a:r>
              <a:rPr lang="en-US" sz="980" kern="0" spc="49">
                <a:solidFill>
                  <a:srgbClr val="505050"/>
                </a:solidFill>
                <a:latin typeface="Segoe UI" panose="020B0502040204020203" pitchFamily="34" charset="0"/>
                <a:cs typeface="Segoe UI" panose="020B0502040204020203" pitchFamily="34" charset="0"/>
              </a:rPr>
              <a:t>DNN contained in a Docker image</a:t>
            </a:r>
          </a:p>
        </p:txBody>
      </p:sp>
      <p:grpSp>
        <p:nvGrpSpPr>
          <p:cNvPr id="215" name="Group 214">
            <a:extLst>
              <a:ext uri="{FF2B5EF4-FFF2-40B4-BE49-F238E27FC236}">
                <a16:creationId xmlns:a16="http://schemas.microsoft.com/office/drawing/2014/main" id="{EB5622E4-5AE8-CA45-B581-2FAEE08D50E7}"/>
              </a:ext>
            </a:extLst>
          </p:cNvPr>
          <p:cNvGrpSpPr/>
          <p:nvPr/>
        </p:nvGrpSpPr>
        <p:grpSpPr>
          <a:xfrm>
            <a:off x="8927176" y="2346959"/>
            <a:ext cx="336090" cy="441542"/>
            <a:chOff x="5359862" y="5432075"/>
            <a:chExt cx="342829" cy="450396"/>
          </a:xfrm>
        </p:grpSpPr>
        <p:sp>
          <p:nvSpPr>
            <p:cNvPr id="216" name="Cylinder 192">
              <a:extLst>
                <a:ext uri="{FF2B5EF4-FFF2-40B4-BE49-F238E27FC236}">
                  <a16:creationId xmlns:a16="http://schemas.microsoft.com/office/drawing/2014/main" id="{CE26A791-0393-6644-96CC-FAC33D6AFEEB}"/>
                </a:ext>
              </a:extLst>
            </p:cNvPr>
            <p:cNvSpPr/>
            <p:nvPr/>
          </p:nvSpPr>
          <p:spPr bwMode="auto">
            <a:xfrm>
              <a:off x="5359862" y="5432075"/>
              <a:ext cx="342829" cy="450396"/>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solidFill>
                  <a:schemeClr val="tx2"/>
                </a:solidFill>
                <a:latin typeface="+mj-lt"/>
                <a:ea typeface="Segoe UI" pitchFamily="34" charset="0"/>
                <a:cs typeface="Segoe UI" pitchFamily="34" charset="0"/>
              </a:endParaRPr>
            </a:p>
          </p:txBody>
        </p:sp>
        <p:sp>
          <p:nvSpPr>
            <p:cNvPr id="217" name="Double Brace 216">
              <a:extLst>
                <a:ext uri="{FF2B5EF4-FFF2-40B4-BE49-F238E27FC236}">
                  <a16:creationId xmlns:a16="http://schemas.microsoft.com/office/drawing/2014/main" id="{0474E80C-5246-D647-83C3-C13C862F52F9}"/>
                </a:ext>
              </a:extLst>
            </p:cNvPr>
            <p:cNvSpPr/>
            <p:nvPr/>
          </p:nvSpPr>
          <p:spPr>
            <a:xfrm>
              <a:off x="5456237" y="5630862"/>
              <a:ext cx="152400" cy="152400"/>
            </a:xfrm>
            <a:prstGeom prst="bracePair">
              <a:avLst>
                <a:gd name="adj" fmla="val 13690"/>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grpSp>
      <p:grpSp>
        <p:nvGrpSpPr>
          <p:cNvPr id="229" name="Group 228">
            <a:extLst>
              <a:ext uri="{FF2B5EF4-FFF2-40B4-BE49-F238E27FC236}">
                <a16:creationId xmlns:a16="http://schemas.microsoft.com/office/drawing/2014/main" id="{DB9F2603-91BC-F349-A00D-C68FF548BD05}"/>
              </a:ext>
            </a:extLst>
          </p:cNvPr>
          <p:cNvGrpSpPr/>
          <p:nvPr/>
        </p:nvGrpSpPr>
        <p:grpSpPr>
          <a:xfrm>
            <a:off x="6927511" y="4311554"/>
            <a:ext cx="579608" cy="370797"/>
            <a:chOff x="6723075" y="2366625"/>
            <a:chExt cx="727075" cy="465138"/>
          </a:xfrm>
        </p:grpSpPr>
        <p:sp>
          <p:nvSpPr>
            <p:cNvPr id="230" name="Freeform 6">
              <a:extLst>
                <a:ext uri="{FF2B5EF4-FFF2-40B4-BE49-F238E27FC236}">
                  <a16:creationId xmlns:a16="http://schemas.microsoft.com/office/drawing/2014/main" id="{8EF5F72E-4E8A-4F40-8CBD-62C61ABBEE8B}"/>
                </a:ext>
              </a:extLst>
            </p:cNvPr>
            <p:cNvSpPr>
              <a:spLocks/>
            </p:cNvSpPr>
            <p:nvPr/>
          </p:nvSpPr>
          <p:spPr bwMode="auto">
            <a:xfrm>
              <a:off x="6924688" y="2698413"/>
              <a:ext cx="25400" cy="23813"/>
            </a:xfrm>
            <a:custGeom>
              <a:avLst/>
              <a:gdLst>
                <a:gd name="T0" fmla="*/ 18 w 35"/>
                <a:gd name="T1" fmla="*/ 0 h 34"/>
                <a:gd name="T2" fmla="*/ 24 w 35"/>
                <a:gd name="T3" fmla="*/ 1 h 34"/>
                <a:gd name="T4" fmla="*/ 21 w 35"/>
                <a:gd name="T5" fmla="*/ 7 h 34"/>
                <a:gd name="T6" fmla="*/ 28 w 35"/>
                <a:gd name="T7" fmla="*/ 14 h 34"/>
                <a:gd name="T8" fmla="*/ 34 w 35"/>
                <a:gd name="T9" fmla="*/ 10 h 34"/>
                <a:gd name="T10" fmla="*/ 35 w 35"/>
                <a:gd name="T11" fmla="*/ 17 h 34"/>
                <a:gd name="T12" fmla="*/ 18 w 35"/>
                <a:gd name="T13" fmla="*/ 34 h 34"/>
                <a:gd name="T14" fmla="*/ 0 w 35"/>
                <a:gd name="T15" fmla="*/ 17 h 34"/>
                <a:gd name="T16" fmla="*/ 1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8" y="0"/>
                  </a:moveTo>
                  <a:cubicBezTo>
                    <a:pt x="20" y="0"/>
                    <a:pt x="22" y="0"/>
                    <a:pt x="24" y="1"/>
                  </a:cubicBezTo>
                  <a:cubicBezTo>
                    <a:pt x="22" y="2"/>
                    <a:pt x="21" y="4"/>
                    <a:pt x="21" y="7"/>
                  </a:cubicBezTo>
                  <a:cubicBezTo>
                    <a:pt x="21" y="11"/>
                    <a:pt x="24" y="14"/>
                    <a:pt x="28" y="14"/>
                  </a:cubicBezTo>
                  <a:cubicBezTo>
                    <a:pt x="30" y="14"/>
                    <a:pt x="33" y="13"/>
                    <a:pt x="34" y="10"/>
                  </a:cubicBezTo>
                  <a:cubicBezTo>
                    <a:pt x="35" y="12"/>
                    <a:pt x="35" y="15"/>
                    <a:pt x="35" y="17"/>
                  </a:cubicBezTo>
                  <a:cubicBezTo>
                    <a:pt x="35" y="27"/>
                    <a:pt x="28" y="34"/>
                    <a:pt x="18" y="34"/>
                  </a:cubicBezTo>
                  <a:cubicBezTo>
                    <a:pt x="8" y="34"/>
                    <a:pt x="0" y="27"/>
                    <a:pt x="0" y="17"/>
                  </a:cubicBezTo>
                  <a:cubicBezTo>
                    <a:pt x="0" y="7"/>
                    <a:pt x="8" y="0"/>
                    <a:pt x="18"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2" name="Rectangle 9">
              <a:extLst>
                <a:ext uri="{FF2B5EF4-FFF2-40B4-BE49-F238E27FC236}">
                  <a16:creationId xmlns:a16="http://schemas.microsoft.com/office/drawing/2014/main" id="{46320533-A667-6A46-8E21-54CD129DFAC2}"/>
                </a:ext>
              </a:extLst>
            </p:cNvPr>
            <p:cNvSpPr>
              <a:spLocks noChangeArrowheads="1"/>
            </p:cNvSpPr>
            <p:nvPr/>
          </p:nvSpPr>
          <p:spPr bwMode="auto">
            <a:xfrm>
              <a:off x="7050100"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3" name="Rectangle 10">
              <a:extLst>
                <a:ext uri="{FF2B5EF4-FFF2-40B4-BE49-F238E27FC236}">
                  <a16:creationId xmlns:a16="http://schemas.microsoft.com/office/drawing/2014/main" id="{AB9ED324-B052-E345-9A10-C79FB4990210}"/>
                </a:ext>
              </a:extLst>
            </p:cNvPr>
            <p:cNvSpPr>
              <a:spLocks noChangeArrowheads="1"/>
            </p:cNvSpPr>
            <p:nvPr/>
          </p:nvSpPr>
          <p:spPr bwMode="auto">
            <a:xfrm>
              <a:off x="7040575"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4" name="Rectangle 11">
              <a:extLst>
                <a:ext uri="{FF2B5EF4-FFF2-40B4-BE49-F238E27FC236}">
                  <a16:creationId xmlns:a16="http://schemas.microsoft.com/office/drawing/2014/main" id="{A326665E-38AC-C046-8DBD-B969A1219C5A}"/>
                </a:ext>
              </a:extLst>
            </p:cNvPr>
            <p:cNvSpPr>
              <a:spLocks noChangeArrowheads="1"/>
            </p:cNvSpPr>
            <p:nvPr/>
          </p:nvSpPr>
          <p:spPr bwMode="auto">
            <a:xfrm>
              <a:off x="7069150" y="2458700"/>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5" name="Rectangle 12">
              <a:extLst>
                <a:ext uri="{FF2B5EF4-FFF2-40B4-BE49-F238E27FC236}">
                  <a16:creationId xmlns:a16="http://schemas.microsoft.com/office/drawing/2014/main" id="{7784C9FE-605B-4D47-94D5-E290B6323A6B}"/>
                </a:ext>
              </a:extLst>
            </p:cNvPr>
            <p:cNvSpPr>
              <a:spLocks noChangeArrowheads="1"/>
            </p:cNvSpPr>
            <p:nvPr/>
          </p:nvSpPr>
          <p:spPr bwMode="auto">
            <a:xfrm>
              <a:off x="7031050"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6" name="Rectangle 13">
              <a:extLst>
                <a:ext uri="{FF2B5EF4-FFF2-40B4-BE49-F238E27FC236}">
                  <a16:creationId xmlns:a16="http://schemas.microsoft.com/office/drawing/2014/main" id="{D5CDBFFC-F221-B84E-B08B-AB4B42557B81}"/>
                </a:ext>
              </a:extLst>
            </p:cNvPr>
            <p:cNvSpPr>
              <a:spLocks noChangeArrowheads="1"/>
            </p:cNvSpPr>
            <p:nvPr/>
          </p:nvSpPr>
          <p:spPr bwMode="auto">
            <a:xfrm>
              <a:off x="7059625"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7" name="Rectangle 14">
              <a:extLst>
                <a:ext uri="{FF2B5EF4-FFF2-40B4-BE49-F238E27FC236}">
                  <a16:creationId xmlns:a16="http://schemas.microsoft.com/office/drawing/2014/main" id="{4AF9CF6F-0BEA-AA4B-BADA-01CA5FA218AA}"/>
                </a:ext>
              </a:extLst>
            </p:cNvPr>
            <p:cNvSpPr>
              <a:spLocks noChangeArrowheads="1"/>
            </p:cNvSpPr>
            <p:nvPr/>
          </p:nvSpPr>
          <p:spPr bwMode="auto">
            <a:xfrm>
              <a:off x="7078675" y="2458700"/>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9" name="Rectangle 15">
              <a:extLst>
                <a:ext uri="{FF2B5EF4-FFF2-40B4-BE49-F238E27FC236}">
                  <a16:creationId xmlns:a16="http://schemas.microsoft.com/office/drawing/2014/main" id="{4DBA4070-B5E2-6843-9B8A-D27BC87F8299}"/>
                </a:ext>
              </a:extLst>
            </p:cNvPr>
            <p:cNvSpPr>
              <a:spLocks noChangeArrowheads="1"/>
            </p:cNvSpPr>
            <p:nvPr/>
          </p:nvSpPr>
          <p:spPr bwMode="auto">
            <a:xfrm>
              <a:off x="7059625"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41" name="Rectangle 16">
              <a:extLst>
                <a:ext uri="{FF2B5EF4-FFF2-40B4-BE49-F238E27FC236}">
                  <a16:creationId xmlns:a16="http://schemas.microsoft.com/office/drawing/2014/main" id="{534A4A37-8D1D-C44A-9471-85CF14C8A3BC}"/>
                </a:ext>
              </a:extLst>
            </p:cNvPr>
            <p:cNvSpPr>
              <a:spLocks noChangeArrowheads="1"/>
            </p:cNvSpPr>
            <p:nvPr/>
          </p:nvSpPr>
          <p:spPr bwMode="auto">
            <a:xfrm>
              <a:off x="6975488"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45" name="Rectangle 17">
              <a:extLst>
                <a:ext uri="{FF2B5EF4-FFF2-40B4-BE49-F238E27FC236}">
                  <a16:creationId xmlns:a16="http://schemas.microsoft.com/office/drawing/2014/main" id="{63D7B20C-68E3-554E-B6CA-F1ED9F9A435D}"/>
                </a:ext>
              </a:extLst>
            </p:cNvPr>
            <p:cNvSpPr>
              <a:spLocks noChangeArrowheads="1"/>
            </p:cNvSpPr>
            <p:nvPr/>
          </p:nvSpPr>
          <p:spPr bwMode="auto">
            <a:xfrm>
              <a:off x="6986600"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46" name="Rectangle 18">
              <a:extLst>
                <a:ext uri="{FF2B5EF4-FFF2-40B4-BE49-F238E27FC236}">
                  <a16:creationId xmlns:a16="http://schemas.microsoft.com/office/drawing/2014/main" id="{C6A41260-2ED4-4349-8078-43F1712466E5}"/>
                </a:ext>
              </a:extLst>
            </p:cNvPr>
            <p:cNvSpPr>
              <a:spLocks noChangeArrowheads="1"/>
            </p:cNvSpPr>
            <p:nvPr/>
          </p:nvSpPr>
          <p:spPr bwMode="auto">
            <a:xfrm>
              <a:off x="6996125"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47" name="Rectangle 19">
              <a:extLst>
                <a:ext uri="{FF2B5EF4-FFF2-40B4-BE49-F238E27FC236}">
                  <a16:creationId xmlns:a16="http://schemas.microsoft.com/office/drawing/2014/main" id="{D5BBEF2E-486B-F94B-A498-0211EDE8A239}"/>
                </a:ext>
              </a:extLst>
            </p:cNvPr>
            <p:cNvSpPr>
              <a:spLocks noChangeArrowheads="1"/>
            </p:cNvSpPr>
            <p:nvPr/>
          </p:nvSpPr>
          <p:spPr bwMode="auto">
            <a:xfrm>
              <a:off x="7069150" y="2531725"/>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48" name="Rectangle 20">
              <a:extLst>
                <a:ext uri="{FF2B5EF4-FFF2-40B4-BE49-F238E27FC236}">
                  <a16:creationId xmlns:a16="http://schemas.microsoft.com/office/drawing/2014/main" id="{C3ADCCF2-F3D4-8046-AC55-E8BC3DBEE1A2}"/>
                </a:ext>
              </a:extLst>
            </p:cNvPr>
            <p:cNvSpPr>
              <a:spLocks noChangeArrowheads="1"/>
            </p:cNvSpPr>
            <p:nvPr/>
          </p:nvSpPr>
          <p:spPr bwMode="auto">
            <a:xfrm>
              <a:off x="7078675" y="2531725"/>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49" name="Rectangle 21">
              <a:extLst>
                <a:ext uri="{FF2B5EF4-FFF2-40B4-BE49-F238E27FC236}">
                  <a16:creationId xmlns:a16="http://schemas.microsoft.com/office/drawing/2014/main" id="{1C16257C-0209-8D4E-BE45-AA285D5353A9}"/>
                </a:ext>
              </a:extLst>
            </p:cNvPr>
            <p:cNvSpPr>
              <a:spLocks noChangeArrowheads="1"/>
            </p:cNvSpPr>
            <p:nvPr/>
          </p:nvSpPr>
          <p:spPr bwMode="auto">
            <a:xfrm>
              <a:off x="6965963" y="2458700"/>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0" name="Rectangle 22">
              <a:extLst>
                <a:ext uri="{FF2B5EF4-FFF2-40B4-BE49-F238E27FC236}">
                  <a16:creationId xmlns:a16="http://schemas.microsoft.com/office/drawing/2014/main" id="{B7980AF2-80FE-554B-99BD-6BD9ED7C70E7}"/>
                </a:ext>
              </a:extLst>
            </p:cNvPr>
            <p:cNvSpPr>
              <a:spLocks noChangeArrowheads="1"/>
            </p:cNvSpPr>
            <p:nvPr/>
          </p:nvSpPr>
          <p:spPr bwMode="auto">
            <a:xfrm>
              <a:off x="6956438"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1" name="Rectangle 23">
              <a:extLst>
                <a:ext uri="{FF2B5EF4-FFF2-40B4-BE49-F238E27FC236}">
                  <a16:creationId xmlns:a16="http://schemas.microsoft.com/office/drawing/2014/main" id="{DE3AF741-2EAE-2F4A-9BC5-66EBDCB398DA}"/>
                </a:ext>
              </a:extLst>
            </p:cNvPr>
            <p:cNvSpPr>
              <a:spLocks noChangeArrowheads="1"/>
            </p:cNvSpPr>
            <p:nvPr/>
          </p:nvSpPr>
          <p:spPr bwMode="auto">
            <a:xfrm>
              <a:off x="7040575" y="2384088"/>
              <a:ext cx="4763" cy="539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2" name="Rectangle 24">
              <a:extLst>
                <a:ext uri="{FF2B5EF4-FFF2-40B4-BE49-F238E27FC236}">
                  <a16:creationId xmlns:a16="http://schemas.microsoft.com/office/drawing/2014/main" id="{5BDC748C-2515-3D4D-A8DC-1F62667529AC}"/>
                </a:ext>
              </a:extLst>
            </p:cNvPr>
            <p:cNvSpPr>
              <a:spLocks noChangeArrowheads="1"/>
            </p:cNvSpPr>
            <p:nvPr/>
          </p:nvSpPr>
          <p:spPr bwMode="auto">
            <a:xfrm>
              <a:off x="7132650" y="2531725"/>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3" name="Rectangle 25">
              <a:extLst>
                <a:ext uri="{FF2B5EF4-FFF2-40B4-BE49-F238E27FC236}">
                  <a16:creationId xmlns:a16="http://schemas.microsoft.com/office/drawing/2014/main" id="{107F369C-CB0D-8940-84F1-B9A853F3E499}"/>
                </a:ext>
              </a:extLst>
            </p:cNvPr>
            <p:cNvSpPr>
              <a:spLocks noChangeArrowheads="1"/>
            </p:cNvSpPr>
            <p:nvPr/>
          </p:nvSpPr>
          <p:spPr bwMode="auto">
            <a:xfrm>
              <a:off x="7143763"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4" name="Rectangle 26">
              <a:extLst>
                <a:ext uri="{FF2B5EF4-FFF2-40B4-BE49-F238E27FC236}">
                  <a16:creationId xmlns:a16="http://schemas.microsoft.com/office/drawing/2014/main" id="{A9E9A208-AE0E-FC41-84AB-D3751266274D}"/>
                </a:ext>
              </a:extLst>
            </p:cNvPr>
            <p:cNvSpPr>
              <a:spLocks noChangeArrowheads="1"/>
            </p:cNvSpPr>
            <p:nvPr/>
          </p:nvSpPr>
          <p:spPr bwMode="auto">
            <a:xfrm>
              <a:off x="7153288"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5" name="Rectangle 27">
              <a:extLst>
                <a:ext uri="{FF2B5EF4-FFF2-40B4-BE49-F238E27FC236}">
                  <a16:creationId xmlns:a16="http://schemas.microsoft.com/office/drawing/2014/main" id="{CC553EF8-D0D5-B44F-B266-BBB4C37DED7A}"/>
                </a:ext>
              </a:extLst>
            </p:cNvPr>
            <p:cNvSpPr>
              <a:spLocks noChangeArrowheads="1"/>
            </p:cNvSpPr>
            <p:nvPr/>
          </p:nvSpPr>
          <p:spPr bwMode="auto">
            <a:xfrm>
              <a:off x="7031050" y="2384088"/>
              <a:ext cx="4763" cy="539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6" name="Rectangle 28">
              <a:extLst>
                <a:ext uri="{FF2B5EF4-FFF2-40B4-BE49-F238E27FC236}">
                  <a16:creationId xmlns:a16="http://schemas.microsoft.com/office/drawing/2014/main" id="{46E7F9F7-EAD7-9640-93F1-E79D1488A732}"/>
                </a:ext>
              </a:extLst>
            </p:cNvPr>
            <p:cNvSpPr>
              <a:spLocks noChangeArrowheads="1"/>
            </p:cNvSpPr>
            <p:nvPr/>
          </p:nvSpPr>
          <p:spPr bwMode="auto">
            <a:xfrm>
              <a:off x="7104075"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7" name="Rectangle 29">
              <a:extLst>
                <a:ext uri="{FF2B5EF4-FFF2-40B4-BE49-F238E27FC236}">
                  <a16:creationId xmlns:a16="http://schemas.microsoft.com/office/drawing/2014/main" id="{4C474566-CB51-F649-9DA1-DEF6DB1B5898}"/>
                </a:ext>
              </a:extLst>
            </p:cNvPr>
            <p:cNvSpPr>
              <a:spLocks noChangeArrowheads="1"/>
            </p:cNvSpPr>
            <p:nvPr/>
          </p:nvSpPr>
          <p:spPr bwMode="auto">
            <a:xfrm>
              <a:off x="7113600" y="2531725"/>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8" name="Rectangle 30">
              <a:extLst>
                <a:ext uri="{FF2B5EF4-FFF2-40B4-BE49-F238E27FC236}">
                  <a16:creationId xmlns:a16="http://schemas.microsoft.com/office/drawing/2014/main" id="{EC4D4ECF-D673-F841-97F7-4043B8D03E84}"/>
                </a:ext>
              </a:extLst>
            </p:cNvPr>
            <p:cNvSpPr>
              <a:spLocks noChangeArrowheads="1"/>
            </p:cNvSpPr>
            <p:nvPr/>
          </p:nvSpPr>
          <p:spPr bwMode="auto">
            <a:xfrm>
              <a:off x="7124713"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59" name="Rectangle 31">
              <a:extLst>
                <a:ext uri="{FF2B5EF4-FFF2-40B4-BE49-F238E27FC236}">
                  <a16:creationId xmlns:a16="http://schemas.microsoft.com/office/drawing/2014/main" id="{596DD8BB-4BCD-404C-A4D7-D583D92E9E2B}"/>
                </a:ext>
              </a:extLst>
            </p:cNvPr>
            <p:cNvSpPr>
              <a:spLocks noChangeArrowheads="1"/>
            </p:cNvSpPr>
            <p:nvPr/>
          </p:nvSpPr>
          <p:spPr bwMode="auto">
            <a:xfrm>
              <a:off x="7031050"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0" name="Rectangle 32">
              <a:extLst>
                <a:ext uri="{FF2B5EF4-FFF2-40B4-BE49-F238E27FC236}">
                  <a16:creationId xmlns:a16="http://schemas.microsoft.com/office/drawing/2014/main" id="{06263106-9F7D-344F-B048-53A043661DF3}"/>
                </a:ext>
              </a:extLst>
            </p:cNvPr>
            <p:cNvSpPr>
              <a:spLocks noChangeArrowheads="1"/>
            </p:cNvSpPr>
            <p:nvPr/>
          </p:nvSpPr>
          <p:spPr bwMode="auto">
            <a:xfrm>
              <a:off x="7050100"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1" name="Rectangle 33">
              <a:extLst>
                <a:ext uri="{FF2B5EF4-FFF2-40B4-BE49-F238E27FC236}">
                  <a16:creationId xmlns:a16="http://schemas.microsoft.com/office/drawing/2014/main" id="{9641E200-B9E5-B244-87AE-FB9C8248338C}"/>
                </a:ext>
              </a:extLst>
            </p:cNvPr>
            <p:cNvSpPr>
              <a:spLocks noChangeArrowheads="1"/>
            </p:cNvSpPr>
            <p:nvPr/>
          </p:nvSpPr>
          <p:spPr bwMode="auto">
            <a:xfrm>
              <a:off x="7004063" y="2458700"/>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2" name="Rectangle 34">
              <a:extLst>
                <a:ext uri="{FF2B5EF4-FFF2-40B4-BE49-F238E27FC236}">
                  <a16:creationId xmlns:a16="http://schemas.microsoft.com/office/drawing/2014/main" id="{40100A1E-4BB7-1048-9301-0C9B55891B28}"/>
                </a:ext>
              </a:extLst>
            </p:cNvPr>
            <p:cNvSpPr>
              <a:spLocks noChangeArrowheads="1"/>
            </p:cNvSpPr>
            <p:nvPr/>
          </p:nvSpPr>
          <p:spPr bwMode="auto">
            <a:xfrm>
              <a:off x="7040575"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3" name="Rectangle 35">
              <a:extLst>
                <a:ext uri="{FF2B5EF4-FFF2-40B4-BE49-F238E27FC236}">
                  <a16:creationId xmlns:a16="http://schemas.microsoft.com/office/drawing/2014/main" id="{B23DE329-9758-AF4D-903B-80F70FE67A88}"/>
                </a:ext>
              </a:extLst>
            </p:cNvPr>
            <p:cNvSpPr>
              <a:spLocks noChangeArrowheads="1"/>
            </p:cNvSpPr>
            <p:nvPr/>
          </p:nvSpPr>
          <p:spPr bwMode="auto">
            <a:xfrm>
              <a:off x="7078675" y="2384088"/>
              <a:ext cx="6350" cy="539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4" name="Rectangle 36">
              <a:extLst>
                <a:ext uri="{FF2B5EF4-FFF2-40B4-BE49-F238E27FC236}">
                  <a16:creationId xmlns:a16="http://schemas.microsoft.com/office/drawing/2014/main" id="{E69837F6-ED06-A143-A751-F5B737C423F9}"/>
                </a:ext>
              </a:extLst>
            </p:cNvPr>
            <p:cNvSpPr>
              <a:spLocks noChangeArrowheads="1"/>
            </p:cNvSpPr>
            <p:nvPr/>
          </p:nvSpPr>
          <p:spPr bwMode="auto">
            <a:xfrm>
              <a:off x="7069150" y="2384088"/>
              <a:ext cx="6350" cy="539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5" name="Rectangle 37">
              <a:extLst>
                <a:ext uri="{FF2B5EF4-FFF2-40B4-BE49-F238E27FC236}">
                  <a16:creationId xmlns:a16="http://schemas.microsoft.com/office/drawing/2014/main" id="{9B99B166-AC4B-7F46-A13F-052AE4CB94BB}"/>
                </a:ext>
              </a:extLst>
            </p:cNvPr>
            <p:cNvSpPr>
              <a:spLocks noChangeArrowheads="1"/>
            </p:cNvSpPr>
            <p:nvPr/>
          </p:nvSpPr>
          <p:spPr bwMode="auto">
            <a:xfrm>
              <a:off x="7050100" y="2384088"/>
              <a:ext cx="4763" cy="539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6" name="Rectangle 38">
              <a:extLst>
                <a:ext uri="{FF2B5EF4-FFF2-40B4-BE49-F238E27FC236}">
                  <a16:creationId xmlns:a16="http://schemas.microsoft.com/office/drawing/2014/main" id="{416A7155-72D8-2F45-8DDA-097A5AFEE9D9}"/>
                </a:ext>
              </a:extLst>
            </p:cNvPr>
            <p:cNvSpPr>
              <a:spLocks noChangeArrowheads="1"/>
            </p:cNvSpPr>
            <p:nvPr/>
          </p:nvSpPr>
          <p:spPr bwMode="auto">
            <a:xfrm>
              <a:off x="7059625" y="2384088"/>
              <a:ext cx="4763" cy="539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7" name="Rectangle 39">
              <a:extLst>
                <a:ext uri="{FF2B5EF4-FFF2-40B4-BE49-F238E27FC236}">
                  <a16:creationId xmlns:a16="http://schemas.microsoft.com/office/drawing/2014/main" id="{63877506-B4EC-574D-8926-D10D1F438A51}"/>
                </a:ext>
              </a:extLst>
            </p:cNvPr>
            <p:cNvSpPr>
              <a:spLocks noChangeArrowheads="1"/>
            </p:cNvSpPr>
            <p:nvPr/>
          </p:nvSpPr>
          <p:spPr bwMode="auto">
            <a:xfrm>
              <a:off x="6921513"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8" name="Rectangle 40">
              <a:extLst>
                <a:ext uri="{FF2B5EF4-FFF2-40B4-BE49-F238E27FC236}">
                  <a16:creationId xmlns:a16="http://schemas.microsoft.com/office/drawing/2014/main" id="{828B7F88-1EC6-8B4D-A9DD-717FEED3CD04}"/>
                </a:ext>
              </a:extLst>
            </p:cNvPr>
            <p:cNvSpPr>
              <a:spLocks noChangeArrowheads="1"/>
            </p:cNvSpPr>
            <p:nvPr/>
          </p:nvSpPr>
          <p:spPr bwMode="auto">
            <a:xfrm>
              <a:off x="6911988"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69" name="Rectangle 41">
              <a:extLst>
                <a:ext uri="{FF2B5EF4-FFF2-40B4-BE49-F238E27FC236}">
                  <a16:creationId xmlns:a16="http://schemas.microsoft.com/office/drawing/2014/main" id="{1DE5B59E-E18B-3248-B6E1-C316520FE4FD}"/>
                </a:ext>
              </a:extLst>
            </p:cNvPr>
            <p:cNvSpPr>
              <a:spLocks noChangeArrowheads="1"/>
            </p:cNvSpPr>
            <p:nvPr/>
          </p:nvSpPr>
          <p:spPr bwMode="auto">
            <a:xfrm>
              <a:off x="6808800"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0" name="Rectangle 42">
              <a:extLst>
                <a:ext uri="{FF2B5EF4-FFF2-40B4-BE49-F238E27FC236}">
                  <a16:creationId xmlns:a16="http://schemas.microsoft.com/office/drawing/2014/main" id="{2D5348FE-D44C-C94E-BC16-E6F7457E0B82}"/>
                </a:ext>
              </a:extLst>
            </p:cNvPr>
            <p:cNvSpPr>
              <a:spLocks noChangeArrowheads="1"/>
            </p:cNvSpPr>
            <p:nvPr/>
          </p:nvSpPr>
          <p:spPr bwMode="auto">
            <a:xfrm>
              <a:off x="6931038"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1" name="Rectangle 43">
              <a:extLst>
                <a:ext uri="{FF2B5EF4-FFF2-40B4-BE49-F238E27FC236}">
                  <a16:creationId xmlns:a16="http://schemas.microsoft.com/office/drawing/2014/main" id="{C5F74323-6A69-6146-AC77-07633BB1B8A9}"/>
                </a:ext>
              </a:extLst>
            </p:cNvPr>
            <p:cNvSpPr>
              <a:spLocks noChangeArrowheads="1"/>
            </p:cNvSpPr>
            <p:nvPr/>
          </p:nvSpPr>
          <p:spPr bwMode="auto">
            <a:xfrm>
              <a:off x="6902463"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2" name="Rectangle 44">
              <a:extLst>
                <a:ext uri="{FF2B5EF4-FFF2-40B4-BE49-F238E27FC236}">
                  <a16:creationId xmlns:a16="http://schemas.microsoft.com/office/drawing/2014/main" id="{C38DC0D4-DA37-604B-8477-A99FE0AA2AA8}"/>
                </a:ext>
              </a:extLst>
            </p:cNvPr>
            <p:cNvSpPr>
              <a:spLocks noChangeArrowheads="1"/>
            </p:cNvSpPr>
            <p:nvPr/>
          </p:nvSpPr>
          <p:spPr bwMode="auto">
            <a:xfrm>
              <a:off x="6883413"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3" name="Rectangle 45">
              <a:extLst>
                <a:ext uri="{FF2B5EF4-FFF2-40B4-BE49-F238E27FC236}">
                  <a16:creationId xmlns:a16="http://schemas.microsoft.com/office/drawing/2014/main" id="{DB98AE3C-3B93-0345-8E91-4886C3EE51F0}"/>
                </a:ext>
              </a:extLst>
            </p:cNvPr>
            <p:cNvSpPr>
              <a:spLocks noChangeArrowheads="1"/>
            </p:cNvSpPr>
            <p:nvPr/>
          </p:nvSpPr>
          <p:spPr bwMode="auto">
            <a:xfrm>
              <a:off x="6891350" y="2531725"/>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4" name="Rectangle 46">
              <a:extLst>
                <a:ext uri="{FF2B5EF4-FFF2-40B4-BE49-F238E27FC236}">
                  <a16:creationId xmlns:a16="http://schemas.microsoft.com/office/drawing/2014/main" id="{EFE1DD98-E333-054F-AD61-C8C88F72E9A9}"/>
                </a:ext>
              </a:extLst>
            </p:cNvPr>
            <p:cNvSpPr>
              <a:spLocks noChangeArrowheads="1"/>
            </p:cNvSpPr>
            <p:nvPr/>
          </p:nvSpPr>
          <p:spPr bwMode="auto">
            <a:xfrm>
              <a:off x="6858013"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5" name="Rectangle 47">
              <a:extLst>
                <a:ext uri="{FF2B5EF4-FFF2-40B4-BE49-F238E27FC236}">
                  <a16:creationId xmlns:a16="http://schemas.microsoft.com/office/drawing/2014/main" id="{6829B795-5191-E645-A00B-0D45E13BC9AE}"/>
                </a:ext>
              </a:extLst>
            </p:cNvPr>
            <p:cNvSpPr>
              <a:spLocks noChangeArrowheads="1"/>
            </p:cNvSpPr>
            <p:nvPr/>
          </p:nvSpPr>
          <p:spPr bwMode="auto">
            <a:xfrm>
              <a:off x="6921513"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6" name="Rectangle 48">
              <a:extLst>
                <a:ext uri="{FF2B5EF4-FFF2-40B4-BE49-F238E27FC236}">
                  <a16:creationId xmlns:a16="http://schemas.microsoft.com/office/drawing/2014/main" id="{CE882F44-90F3-D84A-B0A3-3E3F46AEDD3F}"/>
                </a:ext>
              </a:extLst>
            </p:cNvPr>
            <p:cNvSpPr>
              <a:spLocks noChangeArrowheads="1"/>
            </p:cNvSpPr>
            <p:nvPr/>
          </p:nvSpPr>
          <p:spPr bwMode="auto">
            <a:xfrm>
              <a:off x="6846900"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7" name="Freeform 49">
              <a:extLst>
                <a:ext uri="{FF2B5EF4-FFF2-40B4-BE49-F238E27FC236}">
                  <a16:creationId xmlns:a16="http://schemas.microsoft.com/office/drawing/2014/main" id="{8B8027ED-0C15-7646-9AAC-FA5313364D32}"/>
                </a:ext>
              </a:extLst>
            </p:cNvPr>
            <p:cNvSpPr>
              <a:spLocks noEditPoints="1"/>
            </p:cNvSpPr>
            <p:nvPr/>
          </p:nvSpPr>
          <p:spPr bwMode="auto">
            <a:xfrm>
              <a:off x="6723075" y="2366625"/>
              <a:ext cx="727075" cy="465138"/>
            </a:xfrm>
            <a:custGeom>
              <a:avLst/>
              <a:gdLst>
                <a:gd name="T0" fmla="*/ 809 w 1006"/>
                <a:gd name="T1" fmla="*/ 114 h 643"/>
                <a:gd name="T2" fmla="*/ 760 w 1006"/>
                <a:gd name="T3" fmla="*/ 214 h 643"/>
                <a:gd name="T4" fmla="*/ 678 w 1006"/>
                <a:gd name="T5" fmla="*/ 307 h 643"/>
                <a:gd name="T6" fmla="*/ 524 w 1006"/>
                <a:gd name="T7" fmla="*/ 203 h 643"/>
                <a:gd name="T8" fmla="*/ 401 w 1006"/>
                <a:gd name="T9" fmla="*/ 102 h 643"/>
                <a:gd name="T10" fmla="*/ 94 w 1006"/>
                <a:gd name="T11" fmla="*/ 203 h 643"/>
                <a:gd name="T12" fmla="*/ 5 w 1006"/>
                <a:gd name="T13" fmla="*/ 322 h 643"/>
                <a:gd name="T14" fmla="*/ 39 w 1006"/>
                <a:gd name="T15" fmla="*/ 492 h 643"/>
                <a:gd name="T16" fmla="*/ 999 w 1006"/>
                <a:gd name="T17" fmla="*/ 250 h 643"/>
                <a:gd name="T18" fmla="*/ 521 w 1006"/>
                <a:gd name="T19" fmla="*/ 220 h 643"/>
                <a:gd name="T20" fmla="*/ 521 w 1006"/>
                <a:gd name="T21" fmla="*/ 308 h 643"/>
                <a:gd name="T22" fmla="*/ 507 w 1006"/>
                <a:gd name="T23" fmla="*/ 17 h 643"/>
                <a:gd name="T24" fmla="*/ 418 w 1006"/>
                <a:gd name="T25" fmla="*/ 17 h 643"/>
                <a:gd name="T26" fmla="*/ 507 w 1006"/>
                <a:gd name="T27" fmla="*/ 206 h 643"/>
                <a:gd name="T28" fmla="*/ 418 w 1006"/>
                <a:gd name="T29" fmla="*/ 220 h 643"/>
                <a:gd name="T30" fmla="*/ 418 w 1006"/>
                <a:gd name="T31" fmla="*/ 308 h 643"/>
                <a:gd name="T32" fmla="*/ 405 w 1006"/>
                <a:gd name="T33" fmla="*/ 118 h 643"/>
                <a:gd name="T34" fmla="*/ 316 w 1006"/>
                <a:gd name="T35" fmla="*/ 118 h 643"/>
                <a:gd name="T36" fmla="*/ 405 w 1006"/>
                <a:gd name="T37" fmla="*/ 308 h 643"/>
                <a:gd name="T38" fmla="*/ 214 w 1006"/>
                <a:gd name="T39" fmla="*/ 118 h 643"/>
                <a:gd name="T40" fmla="*/ 214 w 1006"/>
                <a:gd name="T41" fmla="*/ 206 h 643"/>
                <a:gd name="T42" fmla="*/ 302 w 1006"/>
                <a:gd name="T43" fmla="*/ 220 h 643"/>
                <a:gd name="T44" fmla="*/ 214 w 1006"/>
                <a:gd name="T45" fmla="*/ 220 h 643"/>
                <a:gd name="T46" fmla="*/ 200 w 1006"/>
                <a:gd name="T47" fmla="*/ 308 h 643"/>
                <a:gd name="T48" fmla="*/ 838 w 1006"/>
                <a:gd name="T49" fmla="*/ 303 h 643"/>
                <a:gd name="T50" fmla="*/ 358 w 1006"/>
                <a:gd name="T51" fmla="*/ 626 h 643"/>
                <a:gd name="T52" fmla="*/ 319 w 1006"/>
                <a:gd name="T53" fmla="*/ 626 h 643"/>
                <a:gd name="T54" fmla="*/ 294 w 1006"/>
                <a:gd name="T55" fmla="*/ 624 h 643"/>
                <a:gd name="T56" fmla="*/ 168 w 1006"/>
                <a:gd name="T57" fmla="*/ 528 h 643"/>
                <a:gd name="T58" fmla="*/ 172 w 1006"/>
                <a:gd name="T59" fmla="*/ 528 h 643"/>
                <a:gd name="T60" fmla="*/ 214 w 1006"/>
                <a:gd name="T61" fmla="*/ 524 h 643"/>
                <a:gd name="T62" fmla="*/ 225 w 1006"/>
                <a:gd name="T63" fmla="*/ 522 h 643"/>
                <a:gd name="T64" fmla="*/ 241 w 1006"/>
                <a:gd name="T65" fmla="*/ 518 h 643"/>
                <a:gd name="T66" fmla="*/ 250 w 1006"/>
                <a:gd name="T67" fmla="*/ 516 h 643"/>
                <a:gd name="T68" fmla="*/ 261 w 1006"/>
                <a:gd name="T69" fmla="*/ 512 h 643"/>
                <a:gd name="T70" fmla="*/ 266 w 1006"/>
                <a:gd name="T71" fmla="*/ 502 h 643"/>
                <a:gd name="T72" fmla="*/ 262 w 1006"/>
                <a:gd name="T73" fmla="*/ 498 h 643"/>
                <a:gd name="T74" fmla="*/ 233 w 1006"/>
                <a:gd name="T75" fmla="*/ 504 h 643"/>
                <a:gd name="T76" fmla="*/ 147 w 1006"/>
                <a:gd name="T77" fmla="*/ 513 h 643"/>
                <a:gd name="T78" fmla="*/ 57 w 1006"/>
                <a:gd name="T79" fmla="*/ 489 h 643"/>
                <a:gd name="T80" fmla="*/ 678 w 1006"/>
                <a:gd name="T81" fmla="*/ 324 h 643"/>
                <a:gd name="T82" fmla="*/ 795 w 1006"/>
                <a:gd name="T83" fmla="*/ 266 h 643"/>
                <a:gd name="T84" fmla="*/ 783 w 1006"/>
                <a:gd name="T85" fmla="*/ 242 h 643"/>
                <a:gd name="T86" fmla="*/ 777 w 1006"/>
                <a:gd name="T87" fmla="*/ 187 h 643"/>
                <a:gd name="T88" fmla="*/ 798 w 1006"/>
                <a:gd name="T89" fmla="*/ 127 h 643"/>
                <a:gd name="T90" fmla="*/ 843 w 1006"/>
                <a:gd name="T91" fmla="*/ 179 h 643"/>
                <a:gd name="T92" fmla="*/ 852 w 1006"/>
                <a:gd name="T93" fmla="*/ 200 h 643"/>
                <a:gd name="T94" fmla="*/ 860 w 1006"/>
                <a:gd name="T95" fmla="*/ 240 h 643"/>
                <a:gd name="T96" fmla="*/ 838 w 1006"/>
                <a:gd name="T97" fmla="*/ 30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06" h="643">
                  <a:moveTo>
                    <a:pt x="992" y="228"/>
                  </a:moveTo>
                  <a:cubicBezTo>
                    <a:pt x="958" y="208"/>
                    <a:pt x="912" y="205"/>
                    <a:pt x="873" y="217"/>
                  </a:cubicBezTo>
                  <a:cubicBezTo>
                    <a:pt x="868" y="176"/>
                    <a:pt x="841" y="140"/>
                    <a:pt x="809" y="114"/>
                  </a:cubicBezTo>
                  <a:cubicBezTo>
                    <a:pt x="796" y="104"/>
                    <a:pt x="796" y="104"/>
                    <a:pt x="796" y="104"/>
                  </a:cubicBezTo>
                  <a:cubicBezTo>
                    <a:pt x="785" y="116"/>
                    <a:pt x="785" y="116"/>
                    <a:pt x="785" y="116"/>
                  </a:cubicBezTo>
                  <a:cubicBezTo>
                    <a:pt x="764" y="141"/>
                    <a:pt x="757" y="182"/>
                    <a:pt x="760" y="214"/>
                  </a:cubicBezTo>
                  <a:cubicBezTo>
                    <a:pt x="762" y="237"/>
                    <a:pt x="770" y="261"/>
                    <a:pt x="784" y="280"/>
                  </a:cubicBezTo>
                  <a:cubicBezTo>
                    <a:pt x="773" y="286"/>
                    <a:pt x="761" y="291"/>
                    <a:pt x="750" y="295"/>
                  </a:cubicBezTo>
                  <a:cubicBezTo>
                    <a:pt x="727" y="303"/>
                    <a:pt x="702" y="307"/>
                    <a:pt x="678" y="307"/>
                  </a:cubicBezTo>
                  <a:cubicBezTo>
                    <a:pt x="627" y="307"/>
                    <a:pt x="627" y="307"/>
                    <a:pt x="627" y="307"/>
                  </a:cubicBezTo>
                  <a:cubicBezTo>
                    <a:pt x="627" y="203"/>
                    <a:pt x="627" y="203"/>
                    <a:pt x="627" y="203"/>
                  </a:cubicBezTo>
                  <a:cubicBezTo>
                    <a:pt x="524" y="203"/>
                    <a:pt x="524" y="203"/>
                    <a:pt x="524" y="203"/>
                  </a:cubicBezTo>
                  <a:cubicBezTo>
                    <a:pt x="524" y="0"/>
                    <a:pt x="524" y="0"/>
                    <a:pt x="524" y="0"/>
                  </a:cubicBezTo>
                  <a:cubicBezTo>
                    <a:pt x="401" y="0"/>
                    <a:pt x="401" y="0"/>
                    <a:pt x="401" y="0"/>
                  </a:cubicBezTo>
                  <a:cubicBezTo>
                    <a:pt x="401" y="102"/>
                    <a:pt x="401" y="102"/>
                    <a:pt x="401" y="102"/>
                  </a:cubicBezTo>
                  <a:cubicBezTo>
                    <a:pt x="197" y="102"/>
                    <a:pt x="197" y="102"/>
                    <a:pt x="197" y="102"/>
                  </a:cubicBezTo>
                  <a:cubicBezTo>
                    <a:pt x="197" y="203"/>
                    <a:pt x="197" y="203"/>
                    <a:pt x="197" y="203"/>
                  </a:cubicBezTo>
                  <a:cubicBezTo>
                    <a:pt x="94" y="203"/>
                    <a:pt x="94" y="203"/>
                    <a:pt x="94" y="203"/>
                  </a:cubicBezTo>
                  <a:cubicBezTo>
                    <a:pt x="94" y="307"/>
                    <a:pt x="94" y="307"/>
                    <a:pt x="94" y="307"/>
                  </a:cubicBezTo>
                  <a:cubicBezTo>
                    <a:pt x="7" y="307"/>
                    <a:pt x="7" y="307"/>
                    <a:pt x="7" y="307"/>
                  </a:cubicBezTo>
                  <a:cubicBezTo>
                    <a:pt x="5" y="322"/>
                    <a:pt x="5" y="322"/>
                    <a:pt x="5" y="322"/>
                  </a:cubicBezTo>
                  <a:cubicBezTo>
                    <a:pt x="0" y="373"/>
                    <a:pt x="8" y="425"/>
                    <a:pt x="29" y="472"/>
                  </a:cubicBezTo>
                  <a:cubicBezTo>
                    <a:pt x="38" y="490"/>
                    <a:pt x="38" y="490"/>
                    <a:pt x="38" y="490"/>
                  </a:cubicBezTo>
                  <a:cubicBezTo>
                    <a:pt x="39" y="492"/>
                    <a:pt x="39" y="492"/>
                    <a:pt x="39" y="492"/>
                  </a:cubicBezTo>
                  <a:cubicBezTo>
                    <a:pt x="102" y="598"/>
                    <a:pt x="213" y="643"/>
                    <a:pt x="334" y="643"/>
                  </a:cubicBezTo>
                  <a:cubicBezTo>
                    <a:pt x="568" y="643"/>
                    <a:pt x="761" y="539"/>
                    <a:pt x="850" y="320"/>
                  </a:cubicBezTo>
                  <a:cubicBezTo>
                    <a:pt x="909" y="324"/>
                    <a:pt x="970" y="306"/>
                    <a:pt x="999" y="250"/>
                  </a:cubicBezTo>
                  <a:cubicBezTo>
                    <a:pt x="1006" y="236"/>
                    <a:pt x="1006" y="236"/>
                    <a:pt x="1006" y="236"/>
                  </a:cubicBezTo>
                  <a:lnTo>
                    <a:pt x="992" y="228"/>
                  </a:lnTo>
                  <a:close/>
                  <a:moveTo>
                    <a:pt x="521" y="220"/>
                  </a:moveTo>
                  <a:cubicBezTo>
                    <a:pt x="610" y="220"/>
                    <a:pt x="610" y="220"/>
                    <a:pt x="610" y="220"/>
                  </a:cubicBezTo>
                  <a:cubicBezTo>
                    <a:pt x="610" y="308"/>
                    <a:pt x="610" y="308"/>
                    <a:pt x="610" y="308"/>
                  </a:cubicBezTo>
                  <a:cubicBezTo>
                    <a:pt x="521" y="308"/>
                    <a:pt x="521" y="308"/>
                    <a:pt x="521" y="308"/>
                  </a:cubicBezTo>
                  <a:lnTo>
                    <a:pt x="521" y="220"/>
                  </a:lnTo>
                  <a:close/>
                  <a:moveTo>
                    <a:pt x="418" y="17"/>
                  </a:moveTo>
                  <a:cubicBezTo>
                    <a:pt x="507" y="17"/>
                    <a:pt x="507" y="17"/>
                    <a:pt x="507" y="17"/>
                  </a:cubicBezTo>
                  <a:cubicBezTo>
                    <a:pt x="507" y="105"/>
                    <a:pt x="507" y="105"/>
                    <a:pt x="507" y="105"/>
                  </a:cubicBezTo>
                  <a:cubicBezTo>
                    <a:pt x="418" y="105"/>
                    <a:pt x="418" y="105"/>
                    <a:pt x="418" y="105"/>
                  </a:cubicBezTo>
                  <a:lnTo>
                    <a:pt x="418" y="17"/>
                  </a:lnTo>
                  <a:close/>
                  <a:moveTo>
                    <a:pt x="418" y="118"/>
                  </a:moveTo>
                  <a:cubicBezTo>
                    <a:pt x="507" y="118"/>
                    <a:pt x="507" y="118"/>
                    <a:pt x="507" y="118"/>
                  </a:cubicBezTo>
                  <a:cubicBezTo>
                    <a:pt x="507" y="206"/>
                    <a:pt x="507" y="206"/>
                    <a:pt x="507" y="206"/>
                  </a:cubicBezTo>
                  <a:cubicBezTo>
                    <a:pt x="418" y="206"/>
                    <a:pt x="418" y="206"/>
                    <a:pt x="418" y="206"/>
                  </a:cubicBezTo>
                  <a:lnTo>
                    <a:pt x="418" y="118"/>
                  </a:lnTo>
                  <a:close/>
                  <a:moveTo>
                    <a:pt x="418" y="220"/>
                  </a:moveTo>
                  <a:cubicBezTo>
                    <a:pt x="507" y="220"/>
                    <a:pt x="507" y="220"/>
                    <a:pt x="507" y="220"/>
                  </a:cubicBezTo>
                  <a:cubicBezTo>
                    <a:pt x="507" y="308"/>
                    <a:pt x="507" y="308"/>
                    <a:pt x="507" y="308"/>
                  </a:cubicBezTo>
                  <a:cubicBezTo>
                    <a:pt x="418" y="308"/>
                    <a:pt x="418" y="308"/>
                    <a:pt x="418" y="308"/>
                  </a:cubicBezTo>
                  <a:lnTo>
                    <a:pt x="418" y="220"/>
                  </a:lnTo>
                  <a:close/>
                  <a:moveTo>
                    <a:pt x="316" y="118"/>
                  </a:moveTo>
                  <a:cubicBezTo>
                    <a:pt x="405" y="118"/>
                    <a:pt x="405" y="118"/>
                    <a:pt x="405" y="118"/>
                  </a:cubicBezTo>
                  <a:cubicBezTo>
                    <a:pt x="405" y="206"/>
                    <a:pt x="405" y="206"/>
                    <a:pt x="405" y="206"/>
                  </a:cubicBezTo>
                  <a:cubicBezTo>
                    <a:pt x="316" y="206"/>
                    <a:pt x="316" y="206"/>
                    <a:pt x="316" y="206"/>
                  </a:cubicBezTo>
                  <a:lnTo>
                    <a:pt x="316" y="118"/>
                  </a:lnTo>
                  <a:close/>
                  <a:moveTo>
                    <a:pt x="316" y="220"/>
                  </a:moveTo>
                  <a:cubicBezTo>
                    <a:pt x="405" y="220"/>
                    <a:pt x="405" y="220"/>
                    <a:pt x="405" y="220"/>
                  </a:cubicBezTo>
                  <a:cubicBezTo>
                    <a:pt x="405" y="308"/>
                    <a:pt x="405" y="308"/>
                    <a:pt x="405" y="308"/>
                  </a:cubicBezTo>
                  <a:cubicBezTo>
                    <a:pt x="316" y="308"/>
                    <a:pt x="316" y="308"/>
                    <a:pt x="316" y="308"/>
                  </a:cubicBezTo>
                  <a:lnTo>
                    <a:pt x="316" y="220"/>
                  </a:lnTo>
                  <a:close/>
                  <a:moveTo>
                    <a:pt x="214" y="118"/>
                  </a:moveTo>
                  <a:cubicBezTo>
                    <a:pt x="302" y="118"/>
                    <a:pt x="302" y="118"/>
                    <a:pt x="302" y="118"/>
                  </a:cubicBezTo>
                  <a:cubicBezTo>
                    <a:pt x="302" y="206"/>
                    <a:pt x="302" y="206"/>
                    <a:pt x="302" y="206"/>
                  </a:cubicBezTo>
                  <a:cubicBezTo>
                    <a:pt x="214" y="206"/>
                    <a:pt x="214" y="206"/>
                    <a:pt x="214" y="206"/>
                  </a:cubicBezTo>
                  <a:lnTo>
                    <a:pt x="214" y="118"/>
                  </a:lnTo>
                  <a:close/>
                  <a:moveTo>
                    <a:pt x="214" y="220"/>
                  </a:moveTo>
                  <a:cubicBezTo>
                    <a:pt x="302" y="220"/>
                    <a:pt x="302" y="220"/>
                    <a:pt x="302" y="220"/>
                  </a:cubicBezTo>
                  <a:cubicBezTo>
                    <a:pt x="302" y="308"/>
                    <a:pt x="302" y="308"/>
                    <a:pt x="302" y="308"/>
                  </a:cubicBezTo>
                  <a:cubicBezTo>
                    <a:pt x="214" y="308"/>
                    <a:pt x="214" y="308"/>
                    <a:pt x="214" y="308"/>
                  </a:cubicBezTo>
                  <a:lnTo>
                    <a:pt x="214" y="220"/>
                  </a:lnTo>
                  <a:close/>
                  <a:moveTo>
                    <a:pt x="111" y="220"/>
                  </a:moveTo>
                  <a:cubicBezTo>
                    <a:pt x="200" y="220"/>
                    <a:pt x="200" y="220"/>
                    <a:pt x="200" y="220"/>
                  </a:cubicBezTo>
                  <a:cubicBezTo>
                    <a:pt x="200" y="308"/>
                    <a:pt x="200" y="308"/>
                    <a:pt x="200" y="308"/>
                  </a:cubicBezTo>
                  <a:cubicBezTo>
                    <a:pt x="111" y="308"/>
                    <a:pt x="111" y="308"/>
                    <a:pt x="111" y="308"/>
                  </a:cubicBezTo>
                  <a:lnTo>
                    <a:pt x="111" y="220"/>
                  </a:lnTo>
                  <a:close/>
                  <a:moveTo>
                    <a:pt x="838" y="303"/>
                  </a:moveTo>
                  <a:cubicBezTo>
                    <a:pt x="757" y="517"/>
                    <a:pt x="576" y="618"/>
                    <a:pt x="362" y="626"/>
                  </a:cubicBezTo>
                  <a:cubicBezTo>
                    <a:pt x="362" y="626"/>
                    <a:pt x="362" y="626"/>
                    <a:pt x="362" y="626"/>
                  </a:cubicBezTo>
                  <a:cubicBezTo>
                    <a:pt x="361" y="626"/>
                    <a:pt x="359" y="626"/>
                    <a:pt x="358" y="626"/>
                  </a:cubicBezTo>
                  <a:cubicBezTo>
                    <a:pt x="356" y="626"/>
                    <a:pt x="354" y="626"/>
                    <a:pt x="353" y="626"/>
                  </a:cubicBezTo>
                  <a:cubicBezTo>
                    <a:pt x="347" y="626"/>
                    <a:pt x="340" y="626"/>
                    <a:pt x="334" y="626"/>
                  </a:cubicBezTo>
                  <a:cubicBezTo>
                    <a:pt x="329" y="626"/>
                    <a:pt x="324" y="626"/>
                    <a:pt x="319" y="626"/>
                  </a:cubicBezTo>
                  <a:cubicBezTo>
                    <a:pt x="316" y="626"/>
                    <a:pt x="314" y="626"/>
                    <a:pt x="311" y="626"/>
                  </a:cubicBezTo>
                  <a:cubicBezTo>
                    <a:pt x="306" y="625"/>
                    <a:pt x="301" y="625"/>
                    <a:pt x="296" y="625"/>
                  </a:cubicBezTo>
                  <a:cubicBezTo>
                    <a:pt x="295" y="624"/>
                    <a:pt x="295" y="624"/>
                    <a:pt x="294" y="624"/>
                  </a:cubicBezTo>
                  <a:cubicBezTo>
                    <a:pt x="192" y="616"/>
                    <a:pt x="133" y="577"/>
                    <a:pt x="83" y="528"/>
                  </a:cubicBezTo>
                  <a:cubicBezTo>
                    <a:pt x="100" y="529"/>
                    <a:pt x="116" y="529"/>
                    <a:pt x="131" y="529"/>
                  </a:cubicBezTo>
                  <a:cubicBezTo>
                    <a:pt x="144" y="529"/>
                    <a:pt x="157" y="529"/>
                    <a:pt x="168" y="528"/>
                  </a:cubicBezTo>
                  <a:cubicBezTo>
                    <a:pt x="170" y="528"/>
                    <a:pt x="171" y="528"/>
                    <a:pt x="172" y="528"/>
                  </a:cubicBezTo>
                  <a:cubicBezTo>
                    <a:pt x="172" y="528"/>
                    <a:pt x="172" y="528"/>
                    <a:pt x="172" y="528"/>
                  </a:cubicBezTo>
                  <a:cubicBezTo>
                    <a:pt x="172" y="528"/>
                    <a:pt x="172" y="528"/>
                    <a:pt x="172" y="528"/>
                  </a:cubicBezTo>
                  <a:cubicBezTo>
                    <a:pt x="183" y="527"/>
                    <a:pt x="194" y="526"/>
                    <a:pt x="204" y="525"/>
                  </a:cubicBezTo>
                  <a:cubicBezTo>
                    <a:pt x="204" y="525"/>
                    <a:pt x="204" y="525"/>
                    <a:pt x="204" y="525"/>
                  </a:cubicBezTo>
                  <a:cubicBezTo>
                    <a:pt x="207" y="525"/>
                    <a:pt x="210" y="524"/>
                    <a:pt x="214" y="524"/>
                  </a:cubicBezTo>
                  <a:cubicBezTo>
                    <a:pt x="214" y="524"/>
                    <a:pt x="214" y="524"/>
                    <a:pt x="214" y="523"/>
                  </a:cubicBezTo>
                  <a:cubicBezTo>
                    <a:pt x="217" y="523"/>
                    <a:pt x="220" y="523"/>
                    <a:pt x="223" y="522"/>
                  </a:cubicBezTo>
                  <a:cubicBezTo>
                    <a:pt x="224" y="522"/>
                    <a:pt x="224" y="522"/>
                    <a:pt x="225" y="522"/>
                  </a:cubicBezTo>
                  <a:cubicBezTo>
                    <a:pt x="227" y="521"/>
                    <a:pt x="230" y="521"/>
                    <a:pt x="232" y="520"/>
                  </a:cubicBezTo>
                  <a:cubicBezTo>
                    <a:pt x="233" y="520"/>
                    <a:pt x="234" y="520"/>
                    <a:pt x="234" y="520"/>
                  </a:cubicBezTo>
                  <a:cubicBezTo>
                    <a:pt x="237" y="519"/>
                    <a:pt x="239" y="519"/>
                    <a:pt x="241" y="518"/>
                  </a:cubicBezTo>
                  <a:cubicBezTo>
                    <a:pt x="241" y="518"/>
                    <a:pt x="241" y="518"/>
                    <a:pt x="242" y="518"/>
                  </a:cubicBezTo>
                  <a:cubicBezTo>
                    <a:pt x="244" y="517"/>
                    <a:pt x="247" y="517"/>
                    <a:pt x="249" y="516"/>
                  </a:cubicBezTo>
                  <a:cubicBezTo>
                    <a:pt x="249" y="516"/>
                    <a:pt x="249" y="516"/>
                    <a:pt x="250" y="516"/>
                  </a:cubicBezTo>
                  <a:cubicBezTo>
                    <a:pt x="250" y="516"/>
                    <a:pt x="250" y="516"/>
                    <a:pt x="250" y="516"/>
                  </a:cubicBezTo>
                  <a:cubicBezTo>
                    <a:pt x="252" y="515"/>
                    <a:pt x="253" y="515"/>
                    <a:pt x="255" y="514"/>
                  </a:cubicBezTo>
                  <a:cubicBezTo>
                    <a:pt x="257" y="514"/>
                    <a:pt x="259" y="513"/>
                    <a:pt x="261" y="512"/>
                  </a:cubicBezTo>
                  <a:cubicBezTo>
                    <a:pt x="262" y="512"/>
                    <a:pt x="263" y="512"/>
                    <a:pt x="264" y="511"/>
                  </a:cubicBezTo>
                  <a:cubicBezTo>
                    <a:pt x="265" y="509"/>
                    <a:pt x="266" y="508"/>
                    <a:pt x="266" y="506"/>
                  </a:cubicBezTo>
                  <a:cubicBezTo>
                    <a:pt x="266" y="505"/>
                    <a:pt x="266" y="503"/>
                    <a:pt x="266" y="502"/>
                  </a:cubicBezTo>
                  <a:cubicBezTo>
                    <a:pt x="266" y="502"/>
                    <a:pt x="265" y="501"/>
                    <a:pt x="265" y="501"/>
                  </a:cubicBezTo>
                  <a:cubicBezTo>
                    <a:pt x="265" y="501"/>
                    <a:pt x="265" y="500"/>
                    <a:pt x="264" y="500"/>
                  </a:cubicBezTo>
                  <a:cubicBezTo>
                    <a:pt x="264" y="499"/>
                    <a:pt x="263" y="498"/>
                    <a:pt x="262" y="498"/>
                  </a:cubicBezTo>
                  <a:cubicBezTo>
                    <a:pt x="261" y="498"/>
                    <a:pt x="260" y="497"/>
                    <a:pt x="259" y="497"/>
                  </a:cubicBezTo>
                  <a:cubicBezTo>
                    <a:pt x="258" y="497"/>
                    <a:pt x="257" y="497"/>
                    <a:pt x="256" y="498"/>
                  </a:cubicBezTo>
                  <a:cubicBezTo>
                    <a:pt x="249" y="500"/>
                    <a:pt x="241" y="502"/>
                    <a:pt x="233" y="504"/>
                  </a:cubicBezTo>
                  <a:cubicBezTo>
                    <a:pt x="217" y="508"/>
                    <a:pt x="199" y="510"/>
                    <a:pt x="179" y="512"/>
                  </a:cubicBezTo>
                  <a:cubicBezTo>
                    <a:pt x="169" y="513"/>
                    <a:pt x="158" y="513"/>
                    <a:pt x="147" y="513"/>
                  </a:cubicBezTo>
                  <a:cubicBezTo>
                    <a:pt x="147" y="513"/>
                    <a:pt x="147" y="513"/>
                    <a:pt x="147" y="513"/>
                  </a:cubicBezTo>
                  <a:cubicBezTo>
                    <a:pt x="147" y="513"/>
                    <a:pt x="147" y="513"/>
                    <a:pt x="147" y="513"/>
                  </a:cubicBezTo>
                  <a:cubicBezTo>
                    <a:pt x="124" y="514"/>
                    <a:pt x="99" y="513"/>
                    <a:pt x="72" y="512"/>
                  </a:cubicBezTo>
                  <a:cubicBezTo>
                    <a:pt x="67" y="504"/>
                    <a:pt x="62" y="496"/>
                    <a:pt x="57" y="489"/>
                  </a:cubicBezTo>
                  <a:cubicBezTo>
                    <a:pt x="49" y="475"/>
                    <a:pt x="49" y="475"/>
                    <a:pt x="49" y="475"/>
                  </a:cubicBezTo>
                  <a:cubicBezTo>
                    <a:pt x="27" y="431"/>
                    <a:pt x="17" y="380"/>
                    <a:pt x="22" y="324"/>
                  </a:cubicBezTo>
                  <a:cubicBezTo>
                    <a:pt x="678" y="324"/>
                    <a:pt x="678" y="324"/>
                    <a:pt x="678" y="324"/>
                  </a:cubicBezTo>
                  <a:cubicBezTo>
                    <a:pt x="719" y="324"/>
                    <a:pt x="759" y="313"/>
                    <a:pt x="786" y="298"/>
                  </a:cubicBezTo>
                  <a:cubicBezTo>
                    <a:pt x="796" y="293"/>
                    <a:pt x="804" y="287"/>
                    <a:pt x="810" y="282"/>
                  </a:cubicBezTo>
                  <a:cubicBezTo>
                    <a:pt x="804" y="277"/>
                    <a:pt x="800" y="272"/>
                    <a:pt x="795" y="266"/>
                  </a:cubicBezTo>
                  <a:cubicBezTo>
                    <a:pt x="793" y="263"/>
                    <a:pt x="791" y="260"/>
                    <a:pt x="790" y="257"/>
                  </a:cubicBezTo>
                  <a:cubicBezTo>
                    <a:pt x="789" y="255"/>
                    <a:pt x="788" y="254"/>
                    <a:pt x="787" y="252"/>
                  </a:cubicBezTo>
                  <a:cubicBezTo>
                    <a:pt x="786" y="249"/>
                    <a:pt x="784" y="245"/>
                    <a:pt x="783" y="242"/>
                  </a:cubicBezTo>
                  <a:cubicBezTo>
                    <a:pt x="781" y="235"/>
                    <a:pt x="779" y="228"/>
                    <a:pt x="778" y="220"/>
                  </a:cubicBezTo>
                  <a:cubicBezTo>
                    <a:pt x="777" y="213"/>
                    <a:pt x="776" y="205"/>
                    <a:pt x="776" y="198"/>
                  </a:cubicBezTo>
                  <a:cubicBezTo>
                    <a:pt x="777" y="194"/>
                    <a:pt x="777" y="190"/>
                    <a:pt x="777" y="187"/>
                  </a:cubicBezTo>
                  <a:cubicBezTo>
                    <a:pt x="778" y="177"/>
                    <a:pt x="779" y="168"/>
                    <a:pt x="782" y="160"/>
                  </a:cubicBezTo>
                  <a:cubicBezTo>
                    <a:pt x="783" y="155"/>
                    <a:pt x="785" y="150"/>
                    <a:pt x="787" y="146"/>
                  </a:cubicBezTo>
                  <a:cubicBezTo>
                    <a:pt x="790" y="139"/>
                    <a:pt x="794" y="132"/>
                    <a:pt x="798" y="127"/>
                  </a:cubicBezTo>
                  <a:cubicBezTo>
                    <a:pt x="807" y="134"/>
                    <a:pt x="817" y="143"/>
                    <a:pt x="827" y="155"/>
                  </a:cubicBezTo>
                  <a:cubicBezTo>
                    <a:pt x="827" y="156"/>
                    <a:pt x="828" y="157"/>
                    <a:pt x="829" y="158"/>
                  </a:cubicBezTo>
                  <a:cubicBezTo>
                    <a:pt x="834" y="165"/>
                    <a:pt x="839" y="172"/>
                    <a:pt x="843" y="179"/>
                  </a:cubicBezTo>
                  <a:cubicBezTo>
                    <a:pt x="844" y="181"/>
                    <a:pt x="845" y="182"/>
                    <a:pt x="845" y="183"/>
                  </a:cubicBezTo>
                  <a:cubicBezTo>
                    <a:pt x="847" y="187"/>
                    <a:pt x="849" y="191"/>
                    <a:pt x="851" y="196"/>
                  </a:cubicBezTo>
                  <a:cubicBezTo>
                    <a:pt x="851" y="197"/>
                    <a:pt x="852" y="198"/>
                    <a:pt x="852" y="200"/>
                  </a:cubicBezTo>
                  <a:cubicBezTo>
                    <a:pt x="854" y="207"/>
                    <a:pt x="856" y="214"/>
                    <a:pt x="856" y="222"/>
                  </a:cubicBezTo>
                  <a:cubicBezTo>
                    <a:pt x="857" y="228"/>
                    <a:pt x="857" y="235"/>
                    <a:pt x="856" y="241"/>
                  </a:cubicBezTo>
                  <a:cubicBezTo>
                    <a:pt x="857" y="241"/>
                    <a:pt x="859" y="240"/>
                    <a:pt x="860" y="240"/>
                  </a:cubicBezTo>
                  <a:cubicBezTo>
                    <a:pt x="860" y="240"/>
                    <a:pt x="860" y="240"/>
                    <a:pt x="860" y="240"/>
                  </a:cubicBezTo>
                  <a:cubicBezTo>
                    <a:pt x="892" y="225"/>
                    <a:pt x="943" y="219"/>
                    <a:pt x="983" y="242"/>
                  </a:cubicBezTo>
                  <a:cubicBezTo>
                    <a:pt x="957" y="294"/>
                    <a:pt x="899" y="309"/>
                    <a:pt x="838" y="30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8" name="Rectangle 50">
              <a:extLst>
                <a:ext uri="{FF2B5EF4-FFF2-40B4-BE49-F238E27FC236}">
                  <a16:creationId xmlns:a16="http://schemas.microsoft.com/office/drawing/2014/main" id="{2E483C2B-750A-9F48-ACD9-277BB97133AA}"/>
                </a:ext>
              </a:extLst>
            </p:cNvPr>
            <p:cNvSpPr>
              <a:spLocks noChangeArrowheads="1"/>
            </p:cNvSpPr>
            <p:nvPr/>
          </p:nvSpPr>
          <p:spPr bwMode="auto">
            <a:xfrm>
              <a:off x="6818325"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79" name="Rectangle 51">
              <a:extLst>
                <a:ext uri="{FF2B5EF4-FFF2-40B4-BE49-F238E27FC236}">
                  <a16:creationId xmlns:a16="http://schemas.microsoft.com/office/drawing/2014/main" id="{7D8A6947-4EE0-3F45-A0C2-443AF7A874F4}"/>
                </a:ext>
              </a:extLst>
            </p:cNvPr>
            <p:cNvSpPr>
              <a:spLocks noChangeArrowheads="1"/>
            </p:cNvSpPr>
            <p:nvPr/>
          </p:nvSpPr>
          <p:spPr bwMode="auto">
            <a:xfrm>
              <a:off x="6827850" y="2531725"/>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0" name="Rectangle 52">
              <a:extLst>
                <a:ext uri="{FF2B5EF4-FFF2-40B4-BE49-F238E27FC236}">
                  <a16:creationId xmlns:a16="http://schemas.microsoft.com/office/drawing/2014/main" id="{823C2BB8-0249-B94A-8C3E-722625E4857F}"/>
                </a:ext>
              </a:extLst>
            </p:cNvPr>
            <p:cNvSpPr>
              <a:spLocks noChangeArrowheads="1"/>
            </p:cNvSpPr>
            <p:nvPr/>
          </p:nvSpPr>
          <p:spPr bwMode="auto">
            <a:xfrm>
              <a:off x="6837375"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1" name="Rectangle 53">
              <a:extLst>
                <a:ext uri="{FF2B5EF4-FFF2-40B4-BE49-F238E27FC236}">
                  <a16:creationId xmlns:a16="http://schemas.microsoft.com/office/drawing/2014/main" id="{F4B19213-2F5D-DC4C-B1AE-9C9EE169370B}"/>
                </a:ext>
              </a:extLst>
            </p:cNvPr>
            <p:cNvSpPr>
              <a:spLocks noChangeArrowheads="1"/>
            </p:cNvSpPr>
            <p:nvPr/>
          </p:nvSpPr>
          <p:spPr bwMode="auto">
            <a:xfrm>
              <a:off x="6931038"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2" name="Rectangle 54">
              <a:extLst>
                <a:ext uri="{FF2B5EF4-FFF2-40B4-BE49-F238E27FC236}">
                  <a16:creationId xmlns:a16="http://schemas.microsoft.com/office/drawing/2014/main" id="{8E8E3238-0F2A-484B-9C07-95D9B472DAD8}"/>
                </a:ext>
              </a:extLst>
            </p:cNvPr>
            <p:cNvSpPr>
              <a:spLocks noChangeArrowheads="1"/>
            </p:cNvSpPr>
            <p:nvPr/>
          </p:nvSpPr>
          <p:spPr bwMode="auto">
            <a:xfrm>
              <a:off x="6996125"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3" name="Rectangle 55">
              <a:extLst>
                <a:ext uri="{FF2B5EF4-FFF2-40B4-BE49-F238E27FC236}">
                  <a16:creationId xmlns:a16="http://schemas.microsoft.com/office/drawing/2014/main" id="{C1B22A88-2D35-3D4A-A7E7-850202AD52B4}"/>
                </a:ext>
              </a:extLst>
            </p:cNvPr>
            <p:cNvSpPr>
              <a:spLocks noChangeArrowheads="1"/>
            </p:cNvSpPr>
            <p:nvPr/>
          </p:nvSpPr>
          <p:spPr bwMode="auto">
            <a:xfrm>
              <a:off x="6883413"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4" name="Rectangle 56">
              <a:extLst>
                <a:ext uri="{FF2B5EF4-FFF2-40B4-BE49-F238E27FC236}">
                  <a16:creationId xmlns:a16="http://schemas.microsoft.com/office/drawing/2014/main" id="{3A3B21BC-A5CB-814B-9C7D-A77C55B7F793}"/>
                </a:ext>
              </a:extLst>
            </p:cNvPr>
            <p:cNvSpPr>
              <a:spLocks noChangeArrowheads="1"/>
            </p:cNvSpPr>
            <p:nvPr/>
          </p:nvSpPr>
          <p:spPr bwMode="auto">
            <a:xfrm>
              <a:off x="6891350" y="2458700"/>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5" name="Rectangle 57">
              <a:extLst>
                <a:ext uri="{FF2B5EF4-FFF2-40B4-BE49-F238E27FC236}">
                  <a16:creationId xmlns:a16="http://schemas.microsoft.com/office/drawing/2014/main" id="{7C7EE2D5-41EA-C44F-9BBE-70A25F67B5E1}"/>
                </a:ext>
              </a:extLst>
            </p:cNvPr>
            <p:cNvSpPr>
              <a:spLocks noChangeArrowheads="1"/>
            </p:cNvSpPr>
            <p:nvPr/>
          </p:nvSpPr>
          <p:spPr bwMode="auto">
            <a:xfrm>
              <a:off x="6975488"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6" name="Rectangle 58">
              <a:extLst>
                <a:ext uri="{FF2B5EF4-FFF2-40B4-BE49-F238E27FC236}">
                  <a16:creationId xmlns:a16="http://schemas.microsoft.com/office/drawing/2014/main" id="{372D0BEC-DC09-DB4B-950F-7CAE18D1153B}"/>
                </a:ext>
              </a:extLst>
            </p:cNvPr>
            <p:cNvSpPr>
              <a:spLocks noChangeArrowheads="1"/>
            </p:cNvSpPr>
            <p:nvPr/>
          </p:nvSpPr>
          <p:spPr bwMode="auto">
            <a:xfrm>
              <a:off x="6986600"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7" name="Rectangle 59">
              <a:extLst>
                <a:ext uri="{FF2B5EF4-FFF2-40B4-BE49-F238E27FC236}">
                  <a16:creationId xmlns:a16="http://schemas.microsoft.com/office/drawing/2014/main" id="{74BF74A2-3F42-0444-A973-9E0AE8B22FDB}"/>
                </a:ext>
              </a:extLst>
            </p:cNvPr>
            <p:cNvSpPr>
              <a:spLocks noChangeArrowheads="1"/>
            </p:cNvSpPr>
            <p:nvPr/>
          </p:nvSpPr>
          <p:spPr bwMode="auto">
            <a:xfrm>
              <a:off x="7004063" y="2531725"/>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8" name="Rectangle 60">
              <a:extLst>
                <a:ext uri="{FF2B5EF4-FFF2-40B4-BE49-F238E27FC236}">
                  <a16:creationId xmlns:a16="http://schemas.microsoft.com/office/drawing/2014/main" id="{830ABE7E-D4F0-0243-9A0E-DF8F6533127A}"/>
                </a:ext>
              </a:extLst>
            </p:cNvPr>
            <p:cNvSpPr>
              <a:spLocks noChangeArrowheads="1"/>
            </p:cNvSpPr>
            <p:nvPr/>
          </p:nvSpPr>
          <p:spPr bwMode="auto">
            <a:xfrm>
              <a:off x="6965963" y="2531725"/>
              <a:ext cx="6350"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89" name="Rectangle 61">
              <a:extLst>
                <a:ext uri="{FF2B5EF4-FFF2-40B4-BE49-F238E27FC236}">
                  <a16:creationId xmlns:a16="http://schemas.microsoft.com/office/drawing/2014/main" id="{36AF77B4-C6AF-6946-8ACF-7A2AEC7BBB16}"/>
                </a:ext>
              </a:extLst>
            </p:cNvPr>
            <p:cNvSpPr>
              <a:spLocks noChangeArrowheads="1"/>
            </p:cNvSpPr>
            <p:nvPr/>
          </p:nvSpPr>
          <p:spPr bwMode="auto">
            <a:xfrm>
              <a:off x="6911988"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90" name="Rectangle 62">
              <a:extLst>
                <a:ext uri="{FF2B5EF4-FFF2-40B4-BE49-F238E27FC236}">
                  <a16:creationId xmlns:a16="http://schemas.microsoft.com/office/drawing/2014/main" id="{CE03C8F6-22B1-0147-BE7E-49F0B1E3367E}"/>
                </a:ext>
              </a:extLst>
            </p:cNvPr>
            <p:cNvSpPr>
              <a:spLocks noChangeArrowheads="1"/>
            </p:cNvSpPr>
            <p:nvPr/>
          </p:nvSpPr>
          <p:spPr bwMode="auto">
            <a:xfrm>
              <a:off x="6956438" y="2531725"/>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91" name="Rectangle 63">
              <a:extLst>
                <a:ext uri="{FF2B5EF4-FFF2-40B4-BE49-F238E27FC236}">
                  <a16:creationId xmlns:a16="http://schemas.microsoft.com/office/drawing/2014/main" id="{5321976B-D6E5-8B4C-9A71-2EC68E57F581}"/>
                </a:ext>
              </a:extLst>
            </p:cNvPr>
            <p:cNvSpPr>
              <a:spLocks noChangeArrowheads="1"/>
            </p:cNvSpPr>
            <p:nvPr/>
          </p:nvSpPr>
          <p:spPr bwMode="auto">
            <a:xfrm>
              <a:off x="6902463" y="2458700"/>
              <a:ext cx="4763" cy="523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92" name="Group 291">
            <a:extLst>
              <a:ext uri="{FF2B5EF4-FFF2-40B4-BE49-F238E27FC236}">
                <a16:creationId xmlns:a16="http://schemas.microsoft.com/office/drawing/2014/main" id="{87FEE379-FEB9-AA4F-B8D9-690D8F6311A5}"/>
              </a:ext>
            </a:extLst>
          </p:cNvPr>
          <p:cNvGrpSpPr/>
          <p:nvPr/>
        </p:nvGrpSpPr>
        <p:grpSpPr>
          <a:xfrm>
            <a:off x="7017911" y="3355639"/>
            <a:ext cx="398809" cy="339255"/>
            <a:chOff x="6934615" y="3729894"/>
            <a:chExt cx="406806" cy="346058"/>
          </a:xfrm>
        </p:grpSpPr>
        <p:grpSp>
          <p:nvGrpSpPr>
            <p:cNvPr id="293" name="Group 292">
              <a:extLst>
                <a:ext uri="{FF2B5EF4-FFF2-40B4-BE49-F238E27FC236}">
                  <a16:creationId xmlns:a16="http://schemas.microsoft.com/office/drawing/2014/main" id="{D2BDCF39-3428-4347-A19C-EFFF42EEE250}"/>
                </a:ext>
              </a:extLst>
            </p:cNvPr>
            <p:cNvGrpSpPr/>
            <p:nvPr/>
          </p:nvGrpSpPr>
          <p:grpSpPr>
            <a:xfrm>
              <a:off x="6934615" y="3729894"/>
              <a:ext cx="406806" cy="346058"/>
              <a:chOff x="2107244" y="1575258"/>
              <a:chExt cx="310993" cy="264555"/>
            </a:xfrm>
          </p:grpSpPr>
          <p:sp>
            <p:nvSpPr>
              <p:cNvPr id="299" name="Rectangle 9">
                <a:extLst>
                  <a:ext uri="{FF2B5EF4-FFF2-40B4-BE49-F238E27FC236}">
                    <a16:creationId xmlns:a16="http://schemas.microsoft.com/office/drawing/2014/main" id="{E7EF23ED-9B96-484D-AB38-05A6EF2D1255}"/>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300" name="Line 10">
                <a:extLst>
                  <a:ext uri="{FF2B5EF4-FFF2-40B4-BE49-F238E27FC236}">
                    <a16:creationId xmlns:a16="http://schemas.microsoft.com/office/drawing/2014/main" id="{CBCF5C41-0385-1D41-8B67-025A99D5A575}"/>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grpSp>
        <p:grpSp>
          <p:nvGrpSpPr>
            <p:cNvPr id="294" name="Group 293">
              <a:extLst>
                <a:ext uri="{FF2B5EF4-FFF2-40B4-BE49-F238E27FC236}">
                  <a16:creationId xmlns:a16="http://schemas.microsoft.com/office/drawing/2014/main" id="{E027E326-7E1A-3140-8995-D37203DDA956}"/>
                </a:ext>
              </a:extLst>
            </p:cNvPr>
            <p:cNvGrpSpPr/>
            <p:nvPr/>
          </p:nvGrpSpPr>
          <p:grpSpPr>
            <a:xfrm>
              <a:off x="7170232" y="3761187"/>
              <a:ext cx="125171" cy="31293"/>
              <a:chOff x="2287367" y="1599181"/>
              <a:chExt cx="95690" cy="23923"/>
            </a:xfrm>
            <a:solidFill>
              <a:schemeClr val="tx2"/>
            </a:solidFill>
          </p:grpSpPr>
          <p:sp>
            <p:nvSpPr>
              <p:cNvPr id="296" name="Oval 11">
                <a:extLst>
                  <a:ext uri="{FF2B5EF4-FFF2-40B4-BE49-F238E27FC236}">
                    <a16:creationId xmlns:a16="http://schemas.microsoft.com/office/drawing/2014/main" id="{C2411FFF-C5D2-6048-9311-BE737519E1E5}"/>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297" name="Oval 12">
                <a:extLst>
                  <a:ext uri="{FF2B5EF4-FFF2-40B4-BE49-F238E27FC236}">
                    <a16:creationId xmlns:a16="http://schemas.microsoft.com/office/drawing/2014/main" id="{7D17630D-0A99-D842-AE67-CB6D1C5BDA4D}"/>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sp>
            <p:nvSpPr>
              <p:cNvPr id="298" name="Oval 13">
                <a:extLst>
                  <a:ext uri="{FF2B5EF4-FFF2-40B4-BE49-F238E27FC236}">
                    <a16:creationId xmlns:a16="http://schemas.microsoft.com/office/drawing/2014/main" id="{A793F7B6-65F8-7048-ACDB-0F9C2C0AEFD2}"/>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89642" tIns="44821" rIns="89642" bIns="44821" numCol="1" anchor="t" anchorCtr="0" compatLnSpc="1">
                <a:prstTxWarp prst="textNoShape">
                  <a:avLst/>
                </a:prstTxWarp>
              </a:bodyPr>
              <a:lstStyle/>
              <a:p>
                <a:pPr defTabSz="914367">
                  <a:defRPr/>
                </a:pPr>
                <a:endParaRPr lang="en-US" sz="1765">
                  <a:solidFill>
                    <a:srgbClr val="3F3F3F"/>
                  </a:solidFill>
                  <a:latin typeface="Segoe UI"/>
                </a:endParaRPr>
              </a:p>
            </p:txBody>
          </p:sp>
        </p:grpSp>
        <p:sp>
          <p:nvSpPr>
            <p:cNvPr id="295" name="Freeform: Shape 230">
              <a:extLst>
                <a:ext uri="{FF2B5EF4-FFF2-40B4-BE49-F238E27FC236}">
                  <a16:creationId xmlns:a16="http://schemas.microsoft.com/office/drawing/2014/main" id="{7844A74E-14E1-B34B-A196-9A0619FB5B28}"/>
                </a:ext>
              </a:extLst>
            </p:cNvPr>
            <p:cNvSpPr/>
            <p:nvPr/>
          </p:nvSpPr>
          <p:spPr bwMode="auto">
            <a:xfrm>
              <a:off x="7045558" y="3880935"/>
              <a:ext cx="196916" cy="144993"/>
            </a:xfrm>
            <a:custGeom>
              <a:avLst/>
              <a:gdLst/>
              <a:ahLst/>
              <a:cxnLst/>
              <a:rect l="l" t="t" r="r" b="b"/>
              <a:pathLst>
                <a:path w="299145" h="220266">
                  <a:moveTo>
                    <a:pt x="285750" y="0"/>
                  </a:moveTo>
                  <a:lnTo>
                    <a:pt x="299145" y="13394"/>
                  </a:lnTo>
                  <a:lnTo>
                    <a:pt x="92422" y="220266"/>
                  </a:lnTo>
                  <a:lnTo>
                    <a:pt x="0" y="127694"/>
                  </a:lnTo>
                  <a:lnTo>
                    <a:pt x="13395" y="114300"/>
                  </a:lnTo>
                  <a:lnTo>
                    <a:pt x="92422" y="193179"/>
                  </a:lnTo>
                  <a:lnTo>
                    <a:pt x="285750"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06" name="Straight Connector 305">
            <a:extLst>
              <a:ext uri="{FF2B5EF4-FFF2-40B4-BE49-F238E27FC236}">
                <a16:creationId xmlns:a16="http://schemas.microsoft.com/office/drawing/2014/main" id="{8F4A82B0-A6D1-8145-83D7-DD9557C3B378}"/>
              </a:ext>
            </a:extLst>
          </p:cNvPr>
          <p:cNvCxnSpPr/>
          <p:nvPr/>
        </p:nvCxnSpPr>
        <p:spPr>
          <a:xfrm>
            <a:off x="4359378" y="2041588"/>
            <a:ext cx="0" cy="3269855"/>
          </a:xfrm>
          <a:prstGeom prst="line">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DC0A525-5E44-6944-A1E0-9C08F08036AA}"/>
              </a:ext>
            </a:extLst>
          </p:cNvPr>
          <p:cNvCxnSpPr/>
          <p:nvPr/>
        </p:nvCxnSpPr>
        <p:spPr>
          <a:xfrm>
            <a:off x="6253714" y="2041588"/>
            <a:ext cx="0" cy="3269855"/>
          </a:xfrm>
          <a:prstGeom prst="line">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647C8FE-DCFE-C44C-9304-3FB1C6C54E6D}"/>
              </a:ext>
            </a:extLst>
          </p:cNvPr>
          <p:cNvCxnSpPr/>
          <p:nvPr/>
        </p:nvCxnSpPr>
        <p:spPr>
          <a:xfrm>
            <a:off x="8148049" y="2131519"/>
            <a:ext cx="0" cy="3269855"/>
          </a:xfrm>
          <a:prstGeom prst="line">
            <a:avLst/>
          </a:prstGeom>
          <a:ln>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DB98203B-1FEA-492B-8012-E06382EC8CA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77858" y="5810567"/>
            <a:ext cx="538174" cy="583841"/>
          </a:xfrm>
          <a:prstGeom prst="rect">
            <a:avLst/>
          </a:prstGeom>
        </p:spPr>
      </p:pic>
      <p:sp>
        <p:nvSpPr>
          <p:cNvPr id="135" name="Rectangle 134">
            <a:extLst>
              <a:ext uri="{FF2B5EF4-FFF2-40B4-BE49-F238E27FC236}">
                <a16:creationId xmlns:a16="http://schemas.microsoft.com/office/drawing/2014/main" id="{63F3DFA0-C106-4DD0-B3D6-E94DFC81ED9C}"/>
              </a:ext>
            </a:extLst>
          </p:cNvPr>
          <p:cNvSpPr/>
          <p:nvPr/>
        </p:nvSpPr>
        <p:spPr>
          <a:xfrm>
            <a:off x="6621254" y="6460371"/>
            <a:ext cx="1316639" cy="24439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225">
              <a:defRPr/>
            </a:pPr>
            <a:r>
              <a:rPr lang="en-US" sz="1000" b="1" kern="0" spc="49" dirty="0">
                <a:solidFill>
                  <a:srgbClr val="505050"/>
                </a:solidFill>
                <a:latin typeface="Segoe UI Semibold" charset="0"/>
                <a:cs typeface="Segoe UI Semibold" charset="0"/>
              </a:rPr>
              <a:t>Azure ML service</a:t>
            </a:r>
          </a:p>
        </p:txBody>
      </p:sp>
      <p:sp>
        <p:nvSpPr>
          <p:cNvPr id="138" name="Rectangle 255">
            <a:extLst>
              <a:ext uri="{FF2B5EF4-FFF2-40B4-BE49-F238E27FC236}">
                <a16:creationId xmlns:a16="http://schemas.microsoft.com/office/drawing/2014/main" id="{194C88FD-EC89-4091-AB6C-24B89861A0BC}"/>
              </a:ext>
            </a:extLst>
          </p:cNvPr>
          <p:cNvSpPr/>
          <p:nvPr/>
        </p:nvSpPr>
        <p:spPr>
          <a:xfrm>
            <a:off x="2717820" y="3337319"/>
            <a:ext cx="1233711" cy="244398"/>
          </a:xfrm>
          <a:prstGeom prst="rect">
            <a:avLst/>
          </a:prstGeom>
        </p:spPr>
        <p:txBody>
          <a:bodyPr wrap="square">
            <a:spAutoFit/>
          </a:bodyPr>
          <a:lstStyle/>
          <a:p>
            <a:pPr algn="ctr" defTabSz="914225">
              <a:spcAft>
                <a:spcPts val="400"/>
              </a:spcAft>
              <a:defRPr/>
            </a:pPr>
            <a:r>
              <a:rPr lang="en-US" sz="1000" b="1" kern="0" spc="49">
                <a:solidFill>
                  <a:srgbClr val="505050"/>
                </a:solidFill>
                <a:latin typeface="Segoe UI Semibold" charset="0"/>
                <a:cs typeface="Segoe UI Semibold" charset="0"/>
              </a:rPr>
              <a:t>Azure Blob</a:t>
            </a:r>
          </a:p>
        </p:txBody>
      </p:sp>
      <p:sp>
        <p:nvSpPr>
          <p:cNvPr id="141" name="Rectangle 255">
            <a:extLst>
              <a:ext uri="{FF2B5EF4-FFF2-40B4-BE49-F238E27FC236}">
                <a16:creationId xmlns:a16="http://schemas.microsoft.com/office/drawing/2014/main" id="{A353A8C5-8A02-4B24-B111-7D962A123DE9}"/>
              </a:ext>
            </a:extLst>
          </p:cNvPr>
          <p:cNvSpPr/>
          <p:nvPr/>
        </p:nvSpPr>
        <p:spPr>
          <a:xfrm>
            <a:off x="2717820" y="4436281"/>
            <a:ext cx="1233711" cy="244398"/>
          </a:xfrm>
          <a:prstGeom prst="rect">
            <a:avLst/>
          </a:prstGeom>
        </p:spPr>
        <p:txBody>
          <a:bodyPr wrap="square">
            <a:spAutoFit/>
          </a:bodyPr>
          <a:lstStyle/>
          <a:p>
            <a:pPr algn="ctr" defTabSz="914225">
              <a:spcAft>
                <a:spcPts val="400"/>
              </a:spcAft>
              <a:defRPr/>
            </a:pPr>
            <a:r>
              <a:rPr lang="en-US" sz="1000" b="1" kern="0" spc="49" dirty="0">
                <a:solidFill>
                  <a:srgbClr val="505050"/>
                </a:solidFill>
                <a:latin typeface="Segoe UI Semibold" charset="0"/>
                <a:cs typeface="Segoe UI Semibold" charset="0"/>
              </a:rPr>
              <a:t>Cosmos DB</a:t>
            </a:r>
          </a:p>
        </p:txBody>
      </p:sp>
      <p:grpSp>
        <p:nvGrpSpPr>
          <p:cNvPr id="145" name="Group 144">
            <a:extLst>
              <a:ext uri="{FF2B5EF4-FFF2-40B4-BE49-F238E27FC236}">
                <a16:creationId xmlns:a16="http://schemas.microsoft.com/office/drawing/2014/main" id="{A4D3621F-A936-4415-9B74-95D8CA01E388}"/>
              </a:ext>
            </a:extLst>
          </p:cNvPr>
          <p:cNvGrpSpPr/>
          <p:nvPr/>
        </p:nvGrpSpPr>
        <p:grpSpPr>
          <a:xfrm>
            <a:off x="3100951" y="2916604"/>
            <a:ext cx="467447" cy="402972"/>
            <a:chOff x="2922017" y="3436258"/>
            <a:chExt cx="1405852" cy="1211942"/>
          </a:xfrm>
        </p:grpSpPr>
        <p:sp>
          <p:nvSpPr>
            <p:cNvPr id="150" name="Hexagon 149">
              <a:extLst>
                <a:ext uri="{FF2B5EF4-FFF2-40B4-BE49-F238E27FC236}">
                  <a16:creationId xmlns:a16="http://schemas.microsoft.com/office/drawing/2014/main" id="{D5F0F667-6889-432D-8681-19BA0B1DBA90}"/>
                </a:ext>
              </a:extLst>
            </p:cNvPr>
            <p:cNvSpPr/>
            <p:nvPr/>
          </p:nvSpPr>
          <p:spPr bwMode="auto">
            <a:xfrm>
              <a:off x="2922017" y="3436258"/>
              <a:ext cx="1405852" cy="1211942"/>
            </a:xfrm>
            <a:prstGeom prst="hexagon">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078" err="1">
                <a:gradFill>
                  <a:gsLst>
                    <a:gs pos="0">
                      <a:srgbClr val="FFFFFF"/>
                    </a:gs>
                    <a:gs pos="100000">
                      <a:srgbClr val="FFFFFF"/>
                    </a:gs>
                  </a:gsLst>
                  <a:lin ang="5400000" scaled="0"/>
                </a:gradFill>
                <a:ea typeface="Segoe UI" pitchFamily="34" charset="0"/>
                <a:cs typeface="Segoe UI" pitchFamily="34" charset="0"/>
              </a:endParaRPr>
            </a:p>
          </p:txBody>
        </p:sp>
        <p:grpSp>
          <p:nvGrpSpPr>
            <p:cNvPr id="152" name="Group 151">
              <a:extLst>
                <a:ext uri="{FF2B5EF4-FFF2-40B4-BE49-F238E27FC236}">
                  <a16:creationId xmlns:a16="http://schemas.microsoft.com/office/drawing/2014/main" id="{68526F0B-EEDF-4A13-B19B-FA0BD006FA23}"/>
                </a:ext>
              </a:extLst>
            </p:cNvPr>
            <p:cNvGrpSpPr/>
            <p:nvPr/>
          </p:nvGrpSpPr>
          <p:grpSpPr>
            <a:xfrm flipH="1">
              <a:off x="3386123" y="3687836"/>
              <a:ext cx="585597" cy="708785"/>
              <a:chOff x="590959" y="3692672"/>
              <a:chExt cx="585597" cy="708785"/>
            </a:xfrm>
          </p:grpSpPr>
          <p:sp>
            <p:nvSpPr>
              <p:cNvPr id="153" name="Snip Single Corner Rectangle 26">
                <a:extLst>
                  <a:ext uri="{FF2B5EF4-FFF2-40B4-BE49-F238E27FC236}">
                    <a16:creationId xmlns:a16="http://schemas.microsoft.com/office/drawing/2014/main" id="{FC1DF4D0-8137-4B8C-9938-ADF34646010A}"/>
                  </a:ext>
                </a:extLst>
              </p:cNvPr>
              <p:cNvSpPr/>
              <p:nvPr/>
            </p:nvSpPr>
            <p:spPr bwMode="auto">
              <a:xfrm flipH="1">
                <a:off x="590959" y="3692672"/>
                <a:ext cx="585597" cy="708785"/>
              </a:xfrm>
              <a:prstGeom prst="snip1Rect">
                <a:avLst>
                  <a:gd name="adj" fmla="val 28736"/>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89642" numCol="1" spcCol="0" rtlCol="0" fromWordArt="0" anchor="ctr" anchorCtr="1" forceAA="0" compatLnSpc="1">
                <a:prstTxWarp prst="textNoShape">
                  <a:avLst/>
                </a:prstTxWarp>
                <a:noAutofit/>
              </a:bodyPr>
              <a:lstStyle/>
              <a:p>
                <a:pPr algn="ctr" defTabSz="914102" fontAlgn="base">
                  <a:lnSpc>
                    <a:spcPct val="90000"/>
                  </a:lnSpc>
                  <a:spcBef>
                    <a:spcPct val="0"/>
                  </a:spcBef>
                  <a:spcAft>
                    <a:spcPct val="0"/>
                  </a:spcAft>
                </a:pPr>
                <a:r>
                  <a:rPr lang="en-US" sz="686" dirty="0">
                    <a:solidFill>
                      <a:schemeClr val="tx2"/>
                    </a:solidFill>
                    <a:latin typeface="Segoe UI" panose="020B0502040204020203" pitchFamily="34" charset="0"/>
                    <a:ea typeface="Segoe UI" panose="020B0502040204020203" pitchFamily="34" charset="0"/>
                    <a:cs typeface="Segoe UI" panose="020B0502040204020203" pitchFamily="34" charset="0"/>
                  </a:rPr>
                  <a:t>10</a:t>
                </a:r>
                <a:br>
                  <a:rPr lang="en-US" sz="686" dirty="0">
                    <a:solidFill>
                      <a:schemeClr val="tx2"/>
                    </a:solidFill>
                    <a:latin typeface="Segoe UI" panose="020B0502040204020203" pitchFamily="34" charset="0"/>
                    <a:ea typeface="Segoe UI" panose="020B0502040204020203" pitchFamily="34" charset="0"/>
                    <a:cs typeface="Segoe UI" panose="020B0502040204020203" pitchFamily="34" charset="0"/>
                  </a:rPr>
                </a:br>
                <a:r>
                  <a:rPr lang="en-US" sz="686" dirty="0">
                    <a:solidFill>
                      <a:schemeClr val="tx2"/>
                    </a:solidFill>
                    <a:latin typeface="Segoe UI" panose="020B0502040204020203" pitchFamily="34" charset="0"/>
                    <a:ea typeface="Segoe UI" panose="020B0502040204020203" pitchFamily="34" charset="0"/>
                    <a:cs typeface="Segoe UI" panose="020B0502040204020203" pitchFamily="34" charset="0"/>
                  </a:rPr>
                  <a:t>01</a:t>
                </a:r>
              </a:p>
            </p:txBody>
          </p:sp>
          <p:sp>
            <p:nvSpPr>
              <p:cNvPr id="154" name="Triangle 27">
                <a:extLst>
                  <a:ext uri="{FF2B5EF4-FFF2-40B4-BE49-F238E27FC236}">
                    <a16:creationId xmlns:a16="http://schemas.microsoft.com/office/drawing/2014/main" id="{A553CCD7-DD4B-4421-B008-80B487F7615F}"/>
                  </a:ext>
                </a:extLst>
              </p:cNvPr>
              <p:cNvSpPr/>
              <p:nvPr/>
            </p:nvSpPr>
            <p:spPr bwMode="auto">
              <a:xfrm rot="8100000">
                <a:off x="605734" y="3761863"/>
                <a:ext cx="275229" cy="116186"/>
              </a:xfrm>
              <a:prstGeom prst="triangle">
                <a:avLst/>
              </a:prstGeom>
              <a:no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078"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5" name="Group 154">
            <a:extLst>
              <a:ext uri="{FF2B5EF4-FFF2-40B4-BE49-F238E27FC236}">
                <a16:creationId xmlns:a16="http://schemas.microsoft.com/office/drawing/2014/main" id="{D378FE38-A03A-440A-A0ED-0C55169EE40F}"/>
              </a:ext>
            </a:extLst>
          </p:cNvPr>
          <p:cNvGrpSpPr/>
          <p:nvPr/>
        </p:nvGrpSpPr>
        <p:grpSpPr>
          <a:xfrm>
            <a:off x="3166630" y="3970247"/>
            <a:ext cx="336090" cy="441542"/>
            <a:chOff x="5359862" y="5432075"/>
            <a:chExt cx="342829" cy="450396"/>
          </a:xfrm>
        </p:grpSpPr>
        <p:sp>
          <p:nvSpPr>
            <p:cNvPr id="156" name="Cylinder 190">
              <a:extLst>
                <a:ext uri="{FF2B5EF4-FFF2-40B4-BE49-F238E27FC236}">
                  <a16:creationId xmlns:a16="http://schemas.microsoft.com/office/drawing/2014/main" id="{D0DAF3BC-2D56-44C3-BDC5-43841D27E0E9}"/>
                </a:ext>
              </a:extLst>
            </p:cNvPr>
            <p:cNvSpPr/>
            <p:nvPr/>
          </p:nvSpPr>
          <p:spPr bwMode="auto">
            <a:xfrm>
              <a:off x="5359862" y="5432075"/>
              <a:ext cx="342829" cy="450396"/>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solidFill>
                  <a:schemeClr val="tx2"/>
                </a:solidFill>
                <a:latin typeface="+mj-lt"/>
                <a:ea typeface="Segoe UI" pitchFamily="34" charset="0"/>
                <a:cs typeface="Segoe UI" pitchFamily="34" charset="0"/>
              </a:endParaRPr>
            </a:p>
          </p:txBody>
        </p:sp>
        <p:sp>
          <p:nvSpPr>
            <p:cNvPr id="157" name="Double Brace 156">
              <a:extLst>
                <a:ext uri="{FF2B5EF4-FFF2-40B4-BE49-F238E27FC236}">
                  <a16:creationId xmlns:a16="http://schemas.microsoft.com/office/drawing/2014/main" id="{21FC5571-6A5F-47B4-9127-096190F5B349}"/>
                </a:ext>
              </a:extLst>
            </p:cNvPr>
            <p:cNvSpPr/>
            <p:nvPr/>
          </p:nvSpPr>
          <p:spPr>
            <a:xfrm>
              <a:off x="5456237" y="5630862"/>
              <a:ext cx="152400" cy="152400"/>
            </a:xfrm>
            <a:prstGeom prst="bracePair">
              <a:avLst>
                <a:gd name="adj" fmla="val 13690"/>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grpSp>
      <p:sp>
        <p:nvSpPr>
          <p:cNvPr id="165" name="TextBox 164">
            <a:extLst>
              <a:ext uri="{FF2B5EF4-FFF2-40B4-BE49-F238E27FC236}">
                <a16:creationId xmlns:a16="http://schemas.microsoft.com/office/drawing/2014/main" id="{B245074C-4F2F-47C0-ADD3-73EFACED3642}"/>
              </a:ext>
            </a:extLst>
          </p:cNvPr>
          <p:cNvSpPr txBox="1"/>
          <p:nvPr/>
        </p:nvSpPr>
        <p:spPr>
          <a:xfrm>
            <a:off x="6673034" y="2776202"/>
            <a:ext cx="1075908" cy="230800"/>
          </a:xfrm>
          <a:prstGeom prst="rect">
            <a:avLst/>
          </a:prstGeom>
          <a:noFill/>
        </p:spPr>
        <p:txBody>
          <a:bodyPr wrap="square" lIns="91427" tIns="45713" rIns="91427" bIns="45713" rtlCol="0" anchor="t">
            <a:spAutoFit/>
          </a:bodyPr>
          <a:lstStyle/>
          <a:p>
            <a:pPr algn="ctr" defTabSz="914192">
              <a:lnSpc>
                <a:spcPct val="90000"/>
              </a:lnSpc>
              <a:spcAft>
                <a:spcPts val="588"/>
              </a:spcAft>
              <a:defRPr/>
            </a:pPr>
            <a:r>
              <a:rPr lang="en-US" sz="1000" b="1" kern="0" spc="49" dirty="0">
                <a:solidFill>
                  <a:srgbClr val="505050"/>
                </a:solidFill>
                <a:latin typeface="Segoe UI Semibold" charset="0"/>
                <a:cs typeface="Segoe UI Semibold" charset="0"/>
              </a:rPr>
              <a:t>TensorFlow</a:t>
            </a:r>
          </a:p>
        </p:txBody>
      </p:sp>
      <p:pic>
        <p:nvPicPr>
          <p:cNvPr id="168" name="Picture 167" descr="A close up of a sign&#10;&#10;Description automatically generated">
            <a:extLst>
              <a:ext uri="{FF2B5EF4-FFF2-40B4-BE49-F238E27FC236}">
                <a16:creationId xmlns:a16="http://schemas.microsoft.com/office/drawing/2014/main" id="{858B3AC6-3EC3-415E-9F3C-9DD76EEDB2D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87071" y="2240109"/>
            <a:ext cx="428128" cy="441275"/>
          </a:xfrm>
          <a:prstGeom prst="rect">
            <a:avLst/>
          </a:prstGeom>
        </p:spPr>
      </p:pic>
      <p:sp>
        <p:nvSpPr>
          <p:cNvPr id="169" name="Rectangle 168">
            <a:extLst>
              <a:ext uri="{FF2B5EF4-FFF2-40B4-BE49-F238E27FC236}">
                <a16:creationId xmlns:a16="http://schemas.microsoft.com/office/drawing/2014/main" id="{E7B3F335-FCEE-4507-AC97-1E2F6ABFD491}"/>
              </a:ext>
            </a:extLst>
          </p:cNvPr>
          <p:cNvSpPr/>
          <p:nvPr/>
        </p:nvSpPr>
        <p:spPr>
          <a:xfrm>
            <a:off x="5011536" y="3807356"/>
            <a:ext cx="476797" cy="153888"/>
          </a:xfrm>
          <a:prstGeom prst="rect">
            <a:avLst/>
          </a:prstGeom>
        </p:spPr>
        <p:txBody>
          <a:bodyPr wrap="none" lIns="0" tIns="0" rIns="0" bIns="0">
            <a:spAutoFit/>
          </a:bodyPr>
          <a:lstStyle/>
          <a:p>
            <a:pPr algn="ctr" defTabSz="914192">
              <a:defRPr/>
            </a:pPr>
            <a:r>
              <a:rPr lang="en-US" sz="1000" b="1" kern="0" spc="49" dirty="0">
                <a:solidFill>
                  <a:srgbClr val="505050"/>
                </a:solidFill>
                <a:latin typeface="Segoe UI Semibold" charset="0"/>
                <a:cs typeface="Segoe UI Semibold" charset="0"/>
              </a:rPr>
              <a:t>Jupyter</a:t>
            </a:r>
          </a:p>
        </p:txBody>
      </p:sp>
      <p:pic>
        <p:nvPicPr>
          <p:cNvPr id="170" name="Picture 169" descr="A picture containing vector graphics&#10;&#10;Description automatically generated">
            <a:extLst>
              <a:ext uri="{FF2B5EF4-FFF2-40B4-BE49-F238E27FC236}">
                <a16:creationId xmlns:a16="http://schemas.microsoft.com/office/drawing/2014/main" id="{BECA7B06-3BD0-49C1-8841-AFC3E8E3CB3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95083" y="3188496"/>
            <a:ext cx="519953" cy="566666"/>
          </a:xfrm>
          <a:prstGeom prst="rect">
            <a:avLst/>
          </a:prstGeom>
        </p:spPr>
      </p:pic>
      <p:grpSp>
        <p:nvGrpSpPr>
          <p:cNvPr id="171" name="Group 8">
            <a:extLst>
              <a:ext uri="{FF2B5EF4-FFF2-40B4-BE49-F238E27FC236}">
                <a16:creationId xmlns:a16="http://schemas.microsoft.com/office/drawing/2014/main" id="{654B5E1A-4742-4B24-AD0E-DE7678CCA7E4}"/>
              </a:ext>
            </a:extLst>
          </p:cNvPr>
          <p:cNvGrpSpPr>
            <a:grpSpLocks noChangeAspect="1"/>
          </p:cNvGrpSpPr>
          <p:nvPr/>
        </p:nvGrpSpPr>
        <p:grpSpPr bwMode="auto">
          <a:xfrm>
            <a:off x="8843426" y="3834115"/>
            <a:ext cx="558031" cy="453401"/>
            <a:chOff x="5458" y="3157"/>
            <a:chExt cx="304" cy="247"/>
          </a:xfrm>
          <a:solidFill>
            <a:schemeClr val="bg1"/>
          </a:solidFill>
        </p:grpSpPr>
        <p:sp>
          <p:nvSpPr>
            <p:cNvPr id="172" name="Freeform 9">
              <a:extLst>
                <a:ext uri="{FF2B5EF4-FFF2-40B4-BE49-F238E27FC236}">
                  <a16:creationId xmlns:a16="http://schemas.microsoft.com/office/drawing/2014/main" id="{7E3C13DD-06C2-49BA-88FE-25685918E198}"/>
                </a:ext>
              </a:extLst>
            </p:cNvPr>
            <p:cNvSpPr>
              <a:spLocks noEditPoints="1"/>
            </p:cNvSpPr>
            <p:nvPr/>
          </p:nvSpPr>
          <p:spPr bwMode="auto">
            <a:xfrm>
              <a:off x="5521" y="3157"/>
              <a:ext cx="241" cy="247"/>
            </a:xfrm>
            <a:custGeom>
              <a:avLst/>
              <a:gdLst>
                <a:gd name="T0" fmla="*/ 35 w 334"/>
                <a:gd name="T1" fmla="*/ 160 h 341"/>
                <a:gd name="T2" fmla="*/ 35 w 334"/>
                <a:gd name="T3" fmla="*/ 61 h 341"/>
                <a:gd name="T4" fmla="*/ 60 w 334"/>
                <a:gd name="T5" fmla="*/ 36 h 341"/>
                <a:gd name="T6" fmla="*/ 266 w 334"/>
                <a:gd name="T7" fmla="*/ 36 h 341"/>
                <a:gd name="T8" fmla="*/ 291 w 334"/>
                <a:gd name="T9" fmla="*/ 61 h 341"/>
                <a:gd name="T10" fmla="*/ 291 w 334"/>
                <a:gd name="T11" fmla="*/ 273 h 341"/>
                <a:gd name="T12" fmla="*/ 266 w 334"/>
                <a:gd name="T13" fmla="*/ 298 h 341"/>
                <a:gd name="T14" fmla="*/ 266 w 334"/>
                <a:gd name="T15" fmla="*/ 298 h 341"/>
                <a:gd name="T16" fmla="*/ 84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5 w 334"/>
                <a:gd name="T35" fmla="*/ 0 h 341"/>
                <a:gd name="T36" fmla="*/ 255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5 w 334"/>
                <a:gd name="T59" fmla="*/ 78 h 341"/>
                <a:gd name="T60" fmla="*/ 0 w 334"/>
                <a:gd name="T61" fmla="*/ 78 h 341"/>
                <a:gd name="T62" fmla="*/ 35 w 334"/>
                <a:gd name="T63" fmla="*/ 121 h 341"/>
                <a:gd name="T64" fmla="*/ 0 w 334"/>
                <a:gd name="T65" fmla="*/ 121 h 341"/>
                <a:gd name="T66" fmla="*/ 35 w 334"/>
                <a:gd name="T67" fmla="*/ 163 h 341"/>
                <a:gd name="T68" fmla="*/ 0 w 334"/>
                <a:gd name="T69" fmla="*/ 163 h 341"/>
                <a:gd name="T70" fmla="*/ 121 w 334"/>
                <a:gd name="T71" fmla="*/ 298 h 341"/>
                <a:gd name="T72" fmla="*/ 121 w 334"/>
                <a:gd name="T73" fmla="*/ 341 h 341"/>
                <a:gd name="T74" fmla="*/ 163 w 334"/>
                <a:gd name="T75" fmla="*/ 341 h 341"/>
                <a:gd name="T76" fmla="*/ 163 w 334"/>
                <a:gd name="T77" fmla="*/ 298 h 341"/>
                <a:gd name="T78" fmla="*/ 206 w 334"/>
                <a:gd name="T79" fmla="*/ 298 h 341"/>
                <a:gd name="T80" fmla="*/ 206 w 334"/>
                <a:gd name="T81" fmla="*/ 341 h 341"/>
                <a:gd name="T82" fmla="*/ 255 w 334"/>
                <a:gd name="T83" fmla="*/ 298 h 341"/>
                <a:gd name="T84" fmla="*/ 255 w 334"/>
                <a:gd name="T8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341">
                  <a:moveTo>
                    <a:pt x="35" y="160"/>
                  </a:moveTo>
                  <a:cubicBezTo>
                    <a:pt x="35" y="65"/>
                    <a:pt x="35" y="61"/>
                    <a:pt x="35" y="61"/>
                  </a:cubicBezTo>
                  <a:cubicBezTo>
                    <a:pt x="35" y="45"/>
                    <a:pt x="48" y="36"/>
                    <a:pt x="60" y="36"/>
                  </a:cubicBezTo>
                  <a:cubicBezTo>
                    <a:pt x="266" y="36"/>
                    <a:pt x="266" y="36"/>
                    <a:pt x="266" y="36"/>
                  </a:cubicBezTo>
                  <a:cubicBezTo>
                    <a:pt x="282" y="36"/>
                    <a:pt x="291" y="45"/>
                    <a:pt x="291" y="61"/>
                  </a:cubicBezTo>
                  <a:cubicBezTo>
                    <a:pt x="291" y="273"/>
                    <a:pt x="291" y="273"/>
                    <a:pt x="291" y="273"/>
                  </a:cubicBezTo>
                  <a:cubicBezTo>
                    <a:pt x="291" y="286"/>
                    <a:pt x="282" y="298"/>
                    <a:pt x="266" y="298"/>
                  </a:cubicBezTo>
                  <a:cubicBezTo>
                    <a:pt x="266" y="298"/>
                    <a:pt x="266" y="298"/>
                    <a:pt x="266" y="298"/>
                  </a:cubicBezTo>
                  <a:cubicBezTo>
                    <a:pt x="161" y="298"/>
                    <a:pt x="110" y="298"/>
                    <a:pt x="84" y="298"/>
                  </a:cubicBezTo>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5" y="0"/>
                  </a:moveTo>
                  <a:cubicBezTo>
                    <a:pt x="255" y="36"/>
                    <a:pt x="255" y="36"/>
                    <a:pt x="255"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5" y="78"/>
                  </a:moveTo>
                  <a:cubicBezTo>
                    <a:pt x="0" y="78"/>
                    <a:pt x="0" y="78"/>
                    <a:pt x="0" y="78"/>
                  </a:cubicBezTo>
                  <a:moveTo>
                    <a:pt x="35" y="121"/>
                  </a:moveTo>
                  <a:cubicBezTo>
                    <a:pt x="0" y="121"/>
                    <a:pt x="0" y="121"/>
                    <a:pt x="0" y="121"/>
                  </a:cubicBezTo>
                  <a:moveTo>
                    <a:pt x="35" y="163"/>
                  </a:moveTo>
                  <a:cubicBezTo>
                    <a:pt x="0" y="163"/>
                    <a:pt x="0" y="163"/>
                    <a:pt x="0" y="163"/>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5" y="298"/>
                  </a:moveTo>
                  <a:cubicBezTo>
                    <a:pt x="255" y="341"/>
                    <a:pt x="255" y="341"/>
                    <a:pt x="255" y="341"/>
                  </a:cubicBezTo>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601">
                <a:gradFill>
                  <a:gsLst>
                    <a:gs pos="0">
                      <a:srgbClr val="505050"/>
                    </a:gs>
                    <a:gs pos="100000">
                      <a:srgbClr val="505050"/>
                    </a:gs>
                  </a:gsLst>
                  <a:lin ang="5400000" scaled="1"/>
                </a:gradFill>
                <a:latin typeface="Segoe UI Semilight"/>
              </a:endParaRPr>
            </a:p>
          </p:txBody>
        </p:sp>
        <p:sp>
          <p:nvSpPr>
            <p:cNvPr id="173" name="Freeform 10">
              <a:extLst>
                <a:ext uri="{FF2B5EF4-FFF2-40B4-BE49-F238E27FC236}">
                  <a16:creationId xmlns:a16="http://schemas.microsoft.com/office/drawing/2014/main" id="{085C7D76-B7A3-4570-892B-607371A49CD4}"/>
                </a:ext>
              </a:extLst>
            </p:cNvPr>
            <p:cNvSpPr>
              <a:spLocks noEditPoints="1"/>
            </p:cNvSpPr>
            <p:nvPr/>
          </p:nvSpPr>
          <p:spPr bwMode="auto">
            <a:xfrm>
              <a:off x="5458" y="3262"/>
              <a:ext cx="138" cy="141"/>
            </a:xfrm>
            <a:custGeom>
              <a:avLst/>
              <a:gdLst>
                <a:gd name="T0" fmla="*/ 153 w 191"/>
                <a:gd name="T1" fmla="*/ 171 h 195"/>
                <a:gd name="T2" fmla="*/ 35 w 191"/>
                <a:gd name="T3" fmla="*/ 171 h 195"/>
                <a:gd name="T4" fmla="*/ 21 w 191"/>
                <a:gd name="T5" fmla="*/ 156 h 195"/>
                <a:gd name="T6" fmla="*/ 21 w 191"/>
                <a:gd name="T7" fmla="*/ 35 h 195"/>
                <a:gd name="T8" fmla="*/ 35 w 191"/>
                <a:gd name="T9" fmla="*/ 20 h 195"/>
                <a:gd name="T10" fmla="*/ 153 w 191"/>
                <a:gd name="T11" fmla="*/ 20 h 195"/>
                <a:gd name="T12" fmla="*/ 167 w 191"/>
                <a:gd name="T13" fmla="*/ 35 h 195"/>
                <a:gd name="T14" fmla="*/ 167 w 191"/>
                <a:gd name="T15" fmla="*/ 156 h 195"/>
                <a:gd name="T16" fmla="*/ 153 w 191"/>
                <a:gd name="T17" fmla="*/ 171 h 195"/>
                <a:gd name="T18" fmla="*/ 45 w 191"/>
                <a:gd name="T19" fmla="*/ 20 h 195"/>
                <a:gd name="T20" fmla="*/ 45 w 191"/>
                <a:gd name="T21" fmla="*/ 0 h 195"/>
                <a:gd name="T22" fmla="*/ 69 w 191"/>
                <a:gd name="T23" fmla="*/ 20 h 195"/>
                <a:gd name="T24" fmla="*/ 69 w 191"/>
                <a:gd name="T25" fmla="*/ 0 h 195"/>
                <a:gd name="T26" fmla="*/ 94 w 191"/>
                <a:gd name="T27" fmla="*/ 0 h 195"/>
                <a:gd name="T28" fmla="*/ 94 w 191"/>
                <a:gd name="T29" fmla="*/ 20 h 195"/>
                <a:gd name="T30" fmla="*/ 118 w 191"/>
                <a:gd name="T31" fmla="*/ 0 h 195"/>
                <a:gd name="T32" fmla="*/ 118 w 191"/>
                <a:gd name="T33" fmla="*/ 20 h 195"/>
                <a:gd name="T34" fmla="*/ 146 w 191"/>
                <a:gd name="T35" fmla="*/ 0 h 195"/>
                <a:gd name="T36" fmla="*/ 146 w 191"/>
                <a:gd name="T37" fmla="*/ 20 h 195"/>
                <a:gd name="T38" fmla="*/ 191 w 191"/>
                <a:gd name="T39" fmla="*/ 45 h 195"/>
                <a:gd name="T40" fmla="*/ 167 w 191"/>
                <a:gd name="T41" fmla="*/ 45 h 195"/>
                <a:gd name="T42" fmla="*/ 191 w 191"/>
                <a:gd name="T43" fmla="*/ 69 h 195"/>
                <a:gd name="T44" fmla="*/ 167 w 191"/>
                <a:gd name="T45" fmla="*/ 69 h 195"/>
                <a:gd name="T46" fmla="*/ 191 w 191"/>
                <a:gd name="T47" fmla="*/ 93 h 195"/>
                <a:gd name="T48" fmla="*/ 167 w 191"/>
                <a:gd name="T49" fmla="*/ 93 h 195"/>
                <a:gd name="T50" fmla="*/ 191 w 191"/>
                <a:gd name="T51" fmla="*/ 122 h 195"/>
                <a:gd name="T52" fmla="*/ 167 w 191"/>
                <a:gd name="T53" fmla="*/ 122 h 195"/>
                <a:gd name="T54" fmla="*/ 191 w 191"/>
                <a:gd name="T55" fmla="*/ 146 h 195"/>
                <a:gd name="T56" fmla="*/ 167 w 191"/>
                <a:gd name="T57" fmla="*/ 146 h 195"/>
                <a:gd name="T58" fmla="*/ 21 w 191"/>
                <a:gd name="T59" fmla="*/ 45 h 195"/>
                <a:gd name="T60" fmla="*/ 0 w 191"/>
                <a:gd name="T61" fmla="*/ 45 h 195"/>
                <a:gd name="T62" fmla="*/ 21 w 191"/>
                <a:gd name="T63" fmla="*/ 69 h 195"/>
                <a:gd name="T64" fmla="*/ 0 w 191"/>
                <a:gd name="T65" fmla="*/ 69 h 195"/>
                <a:gd name="T66" fmla="*/ 21 w 191"/>
                <a:gd name="T67" fmla="*/ 93 h 195"/>
                <a:gd name="T68" fmla="*/ 0 w 191"/>
                <a:gd name="T69" fmla="*/ 93 h 195"/>
                <a:gd name="T70" fmla="*/ 21 w 191"/>
                <a:gd name="T71" fmla="*/ 122 h 195"/>
                <a:gd name="T72" fmla="*/ 0 w 191"/>
                <a:gd name="T73" fmla="*/ 122 h 195"/>
                <a:gd name="T74" fmla="*/ 21 w 191"/>
                <a:gd name="T75" fmla="*/ 146 h 195"/>
                <a:gd name="T76" fmla="*/ 0 w 191"/>
                <a:gd name="T77" fmla="*/ 146 h 195"/>
                <a:gd name="T78" fmla="*/ 45 w 191"/>
                <a:gd name="T79" fmla="*/ 171 h 195"/>
                <a:gd name="T80" fmla="*/ 45 w 191"/>
                <a:gd name="T81" fmla="*/ 195 h 195"/>
                <a:gd name="T82" fmla="*/ 69 w 191"/>
                <a:gd name="T83" fmla="*/ 171 h 195"/>
                <a:gd name="T84" fmla="*/ 69 w 191"/>
                <a:gd name="T85" fmla="*/ 195 h 195"/>
                <a:gd name="T86" fmla="*/ 94 w 191"/>
                <a:gd name="T87" fmla="*/ 195 h 195"/>
                <a:gd name="T88" fmla="*/ 94 w 191"/>
                <a:gd name="T89" fmla="*/ 171 h 195"/>
                <a:gd name="T90" fmla="*/ 118 w 191"/>
                <a:gd name="T91" fmla="*/ 171 h 195"/>
                <a:gd name="T92" fmla="*/ 118 w 191"/>
                <a:gd name="T93" fmla="*/ 195 h 195"/>
                <a:gd name="T94" fmla="*/ 146 w 191"/>
                <a:gd name="T95" fmla="*/ 171 h 195"/>
                <a:gd name="T96" fmla="*/ 146 w 191"/>
                <a:gd name="T9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195">
                  <a:moveTo>
                    <a:pt x="153" y="171"/>
                  </a:moveTo>
                  <a:cubicBezTo>
                    <a:pt x="35" y="171"/>
                    <a:pt x="35" y="171"/>
                    <a:pt x="35" y="171"/>
                  </a:cubicBezTo>
                  <a:cubicBezTo>
                    <a:pt x="28" y="171"/>
                    <a:pt x="21" y="163"/>
                    <a:pt x="21" y="156"/>
                  </a:cubicBezTo>
                  <a:cubicBezTo>
                    <a:pt x="21" y="35"/>
                    <a:pt x="21" y="35"/>
                    <a:pt x="21" y="35"/>
                  </a:cubicBezTo>
                  <a:cubicBezTo>
                    <a:pt x="21" y="26"/>
                    <a:pt x="28" y="20"/>
                    <a:pt x="35" y="20"/>
                  </a:cubicBezTo>
                  <a:cubicBezTo>
                    <a:pt x="153" y="20"/>
                    <a:pt x="153" y="20"/>
                    <a:pt x="153" y="20"/>
                  </a:cubicBezTo>
                  <a:cubicBezTo>
                    <a:pt x="162" y="20"/>
                    <a:pt x="167" y="26"/>
                    <a:pt x="167" y="35"/>
                  </a:cubicBezTo>
                  <a:cubicBezTo>
                    <a:pt x="167" y="156"/>
                    <a:pt x="167" y="156"/>
                    <a:pt x="167" y="156"/>
                  </a:cubicBezTo>
                  <a:cubicBezTo>
                    <a:pt x="167" y="163"/>
                    <a:pt x="162" y="171"/>
                    <a:pt x="153" y="171"/>
                  </a:cubicBezTo>
                  <a:close/>
                  <a:moveTo>
                    <a:pt x="45" y="20"/>
                  </a:moveTo>
                  <a:cubicBezTo>
                    <a:pt x="45" y="0"/>
                    <a:pt x="45" y="0"/>
                    <a:pt x="45" y="0"/>
                  </a:cubicBezTo>
                  <a:moveTo>
                    <a:pt x="69" y="20"/>
                  </a:moveTo>
                  <a:cubicBezTo>
                    <a:pt x="69" y="0"/>
                    <a:pt x="69" y="0"/>
                    <a:pt x="69" y="0"/>
                  </a:cubicBezTo>
                  <a:moveTo>
                    <a:pt x="94" y="0"/>
                  </a:moveTo>
                  <a:cubicBezTo>
                    <a:pt x="94" y="20"/>
                    <a:pt x="94" y="20"/>
                    <a:pt x="94" y="20"/>
                  </a:cubicBezTo>
                  <a:moveTo>
                    <a:pt x="118" y="0"/>
                  </a:moveTo>
                  <a:cubicBezTo>
                    <a:pt x="118" y="20"/>
                    <a:pt x="118" y="20"/>
                    <a:pt x="118" y="20"/>
                  </a:cubicBezTo>
                  <a:moveTo>
                    <a:pt x="146" y="0"/>
                  </a:moveTo>
                  <a:cubicBezTo>
                    <a:pt x="146" y="20"/>
                    <a:pt x="146" y="20"/>
                    <a:pt x="146" y="20"/>
                  </a:cubicBezTo>
                  <a:moveTo>
                    <a:pt x="191" y="45"/>
                  </a:moveTo>
                  <a:cubicBezTo>
                    <a:pt x="167" y="45"/>
                    <a:pt x="167" y="45"/>
                    <a:pt x="167" y="45"/>
                  </a:cubicBezTo>
                  <a:moveTo>
                    <a:pt x="191" y="69"/>
                  </a:moveTo>
                  <a:cubicBezTo>
                    <a:pt x="167" y="69"/>
                    <a:pt x="167" y="69"/>
                    <a:pt x="167" y="69"/>
                  </a:cubicBezTo>
                  <a:moveTo>
                    <a:pt x="191" y="93"/>
                  </a:moveTo>
                  <a:cubicBezTo>
                    <a:pt x="167" y="93"/>
                    <a:pt x="167" y="93"/>
                    <a:pt x="167" y="93"/>
                  </a:cubicBezTo>
                  <a:moveTo>
                    <a:pt x="191" y="122"/>
                  </a:moveTo>
                  <a:cubicBezTo>
                    <a:pt x="167" y="122"/>
                    <a:pt x="167" y="122"/>
                    <a:pt x="167" y="122"/>
                  </a:cubicBezTo>
                  <a:moveTo>
                    <a:pt x="191" y="146"/>
                  </a:moveTo>
                  <a:cubicBezTo>
                    <a:pt x="167" y="146"/>
                    <a:pt x="167" y="146"/>
                    <a:pt x="167" y="146"/>
                  </a:cubicBezTo>
                  <a:moveTo>
                    <a:pt x="21" y="45"/>
                  </a:moveTo>
                  <a:cubicBezTo>
                    <a:pt x="0" y="45"/>
                    <a:pt x="0" y="45"/>
                    <a:pt x="0" y="45"/>
                  </a:cubicBezTo>
                  <a:moveTo>
                    <a:pt x="21" y="69"/>
                  </a:moveTo>
                  <a:cubicBezTo>
                    <a:pt x="0" y="69"/>
                    <a:pt x="0" y="69"/>
                    <a:pt x="0" y="69"/>
                  </a:cubicBezTo>
                  <a:moveTo>
                    <a:pt x="21" y="93"/>
                  </a:moveTo>
                  <a:cubicBezTo>
                    <a:pt x="0" y="93"/>
                    <a:pt x="0" y="93"/>
                    <a:pt x="0" y="93"/>
                  </a:cubicBezTo>
                  <a:moveTo>
                    <a:pt x="21" y="122"/>
                  </a:moveTo>
                  <a:cubicBezTo>
                    <a:pt x="0" y="122"/>
                    <a:pt x="0" y="122"/>
                    <a:pt x="0" y="122"/>
                  </a:cubicBezTo>
                  <a:moveTo>
                    <a:pt x="21" y="146"/>
                  </a:moveTo>
                  <a:cubicBezTo>
                    <a:pt x="0" y="146"/>
                    <a:pt x="0" y="146"/>
                    <a:pt x="0" y="146"/>
                  </a:cubicBezTo>
                  <a:moveTo>
                    <a:pt x="45" y="171"/>
                  </a:moveTo>
                  <a:cubicBezTo>
                    <a:pt x="45" y="195"/>
                    <a:pt x="45" y="195"/>
                    <a:pt x="45" y="195"/>
                  </a:cubicBezTo>
                  <a:moveTo>
                    <a:pt x="69" y="171"/>
                  </a:moveTo>
                  <a:cubicBezTo>
                    <a:pt x="69" y="195"/>
                    <a:pt x="69" y="195"/>
                    <a:pt x="69" y="195"/>
                  </a:cubicBezTo>
                  <a:moveTo>
                    <a:pt x="94" y="195"/>
                  </a:moveTo>
                  <a:cubicBezTo>
                    <a:pt x="94" y="171"/>
                    <a:pt x="94" y="171"/>
                    <a:pt x="94" y="171"/>
                  </a:cubicBezTo>
                  <a:moveTo>
                    <a:pt x="118" y="171"/>
                  </a:moveTo>
                  <a:cubicBezTo>
                    <a:pt x="118" y="195"/>
                    <a:pt x="118" y="195"/>
                    <a:pt x="118" y="195"/>
                  </a:cubicBezTo>
                  <a:moveTo>
                    <a:pt x="146" y="171"/>
                  </a:moveTo>
                  <a:cubicBezTo>
                    <a:pt x="146" y="195"/>
                    <a:pt x="146" y="195"/>
                    <a:pt x="146" y="195"/>
                  </a:cubicBezTo>
                </a:path>
              </a:pathLst>
            </a:custGeom>
            <a:grpFill/>
            <a:ln w="12700" cap="flat">
              <a:solidFill>
                <a:schemeClr val="tx2"/>
              </a:solidFill>
              <a:prstDash val="solid"/>
              <a:miter lim="800000"/>
              <a:headEnd/>
              <a:tailEnd/>
            </a:ln>
          </p:spPr>
          <p:txBody>
            <a:bodyPr vert="horz" wrap="square" lIns="61094" tIns="30547" rIns="61094" bIns="30547" numCol="1" anchor="t" anchorCtr="0" compatLnSpc="1">
              <a:prstTxWarp prst="textNoShape">
                <a:avLst/>
              </a:prstTxWarp>
            </a:bodyPr>
            <a:lstStyle/>
            <a:p>
              <a:pPr defTabSz="623113">
                <a:defRPr/>
              </a:pPr>
              <a:endParaRPr lang="en-US" sz="601">
                <a:gradFill>
                  <a:gsLst>
                    <a:gs pos="0">
                      <a:srgbClr val="505050"/>
                    </a:gs>
                    <a:gs pos="100000">
                      <a:srgbClr val="505050"/>
                    </a:gs>
                  </a:gsLst>
                  <a:lin ang="5400000" scaled="1"/>
                </a:gradFill>
                <a:latin typeface="Segoe UI Semilight"/>
              </a:endParaRPr>
            </a:p>
          </p:txBody>
        </p:sp>
      </p:grpSp>
      <p:sp>
        <p:nvSpPr>
          <p:cNvPr id="174" name="Rectangle 255">
            <a:extLst>
              <a:ext uri="{FF2B5EF4-FFF2-40B4-BE49-F238E27FC236}">
                <a16:creationId xmlns:a16="http://schemas.microsoft.com/office/drawing/2014/main" id="{BF880B7D-5B76-466C-B924-38DE5E4B9F54}"/>
              </a:ext>
            </a:extLst>
          </p:cNvPr>
          <p:cNvSpPr/>
          <p:nvPr/>
        </p:nvSpPr>
        <p:spPr>
          <a:xfrm>
            <a:off x="8334934" y="4360250"/>
            <a:ext cx="1579086" cy="734704"/>
          </a:xfrm>
          <a:prstGeom prst="rect">
            <a:avLst/>
          </a:prstGeom>
        </p:spPr>
        <p:txBody>
          <a:bodyPr wrap="square">
            <a:spAutoFit/>
          </a:bodyPr>
          <a:lstStyle/>
          <a:p>
            <a:pPr algn="ctr" defTabSz="914225">
              <a:spcAft>
                <a:spcPts val="272"/>
              </a:spcAft>
              <a:defRPr/>
            </a:pPr>
            <a:r>
              <a:rPr lang="en-US" sz="1000" b="1" kern="0" spc="49" dirty="0">
                <a:solidFill>
                  <a:srgbClr val="505050"/>
                </a:solidFill>
                <a:latin typeface="Segoe UI Semibold" charset="0"/>
                <a:cs typeface="Segoe UI Semibold" charset="0"/>
              </a:rPr>
              <a:t>Intelligent Edge</a:t>
            </a:r>
          </a:p>
          <a:p>
            <a:pPr algn="ctr" defTabSz="914225">
              <a:spcAft>
                <a:spcPts val="400"/>
              </a:spcAft>
              <a:defRPr/>
            </a:pPr>
            <a:r>
              <a:rPr lang="en-US" sz="980" kern="0" spc="49" dirty="0">
                <a:solidFill>
                  <a:srgbClr val="505050"/>
                </a:solidFill>
                <a:latin typeface="Segoe UI" panose="020B0502040204020203" pitchFamily="34" charset="0"/>
                <a:cs typeface="Segoe UI" panose="020B0502040204020203" pitchFamily="34" charset="0"/>
              </a:rPr>
              <a:t>Models deployed to drones for accelerated inferencing</a:t>
            </a:r>
          </a:p>
        </p:txBody>
      </p:sp>
      <p:grpSp>
        <p:nvGrpSpPr>
          <p:cNvPr id="175" name="Group 174">
            <a:extLst>
              <a:ext uri="{FF2B5EF4-FFF2-40B4-BE49-F238E27FC236}">
                <a16:creationId xmlns:a16="http://schemas.microsoft.com/office/drawing/2014/main" id="{8FC47A9E-C711-4A02-A70D-AC450AC4B220}"/>
              </a:ext>
            </a:extLst>
          </p:cNvPr>
          <p:cNvGrpSpPr/>
          <p:nvPr/>
        </p:nvGrpSpPr>
        <p:grpSpPr>
          <a:xfrm rot="5400000">
            <a:off x="7123387" y="2726996"/>
            <a:ext cx="230061" cy="5607936"/>
            <a:chOff x="2716592" y="7286182"/>
            <a:chExt cx="190812" cy="3412220"/>
          </a:xfrm>
        </p:grpSpPr>
        <p:sp>
          <p:nvSpPr>
            <p:cNvPr id="176" name="Right Bracket 175">
              <a:extLst>
                <a:ext uri="{FF2B5EF4-FFF2-40B4-BE49-F238E27FC236}">
                  <a16:creationId xmlns:a16="http://schemas.microsoft.com/office/drawing/2014/main" id="{3A9F7DB0-3A17-458E-9857-5902DBB59E06}"/>
                </a:ext>
              </a:extLst>
            </p:cNvPr>
            <p:cNvSpPr/>
            <p:nvPr/>
          </p:nvSpPr>
          <p:spPr>
            <a:xfrm>
              <a:off x="2716592" y="7286182"/>
              <a:ext cx="53665" cy="3412220"/>
            </a:xfrm>
            <a:prstGeom prst="rightBracket">
              <a:avLst/>
            </a:prstGeom>
            <a:ln w="38100">
              <a:solidFill>
                <a:schemeClr val="tx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en-US" sz="1000">
                <a:solidFill>
                  <a:srgbClr val="505050"/>
                </a:solidFill>
                <a:latin typeface="Segoe UI"/>
              </a:endParaRPr>
            </a:p>
          </p:txBody>
        </p:sp>
        <p:cxnSp>
          <p:nvCxnSpPr>
            <p:cNvPr id="191" name="Straight Arrow Connector 190">
              <a:extLst>
                <a:ext uri="{FF2B5EF4-FFF2-40B4-BE49-F238E27FC236}">
                  <a16:creationId xmlns:a16="http://schemas.microsoft.com/office/drawing/2014/main" id="{EF8B5653-BD36-4334-A24A-09AF238D7745}"/>
                </a:ext>
              </a:extLst>
            </p:cNvPr>
            <p:cNvCxnSpPr/>
            <p:nvPr/>
          </p:nvCxnSpPr>
          <p:spPr>
            <a:xfrm>
              <a:off x="2800071" y="8992291"/>
              <a:ext cx="107333" cy="0"/>
            </a:xfrm>
            <a:prstGeom prst="straightConnector1">
              <a:avLst/>
            </a:prstGeom>
            <a:ln w="38100">
              <a:solidFill>
                <a:schemeClr val="tx2"/>
              </a:solidFill>
              <a:prstDash val="lgDash"/>
              <a:headEnd type="none"/>
              <a:tailEnd type="triangle" w="med"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419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A4DCBE-A8C0-4D21-9904-020335BCCD21}"/>
              </a:ext>
            </a:extLst>
          </p:cNvPr>
          <p:cNvSpPr>
            <a:spLocks noGrp="1"/>
          </p:cNvSpPr>
          <p:nvPr>
            <p:ph type="title"/>
          </p:nvPr>
        </p:nvSpPr>
        <p:spPr>
          <a:xfrm>
            <a:off x="269241" y="2607278"/>
            <a:ext cx="11922760" cy="832764"/>
          </a:xfrm>
        </p:spPr>
        <p:txBody>
          <a:bodyPr/>
          <a:lstStyle/>
          <a:p>
            <a:r>
              <a:rPr lang="en-US" sz="4705" dirty="0"/>
              <a:t>How does AML service achieve the objective?</a:t>
            </a:r>
          </a:p>
        </p:txBody>
      </p:sp>
    </p:spTree>
    <p:extLst>
      <p:ext uri="{BB962C8B-B14F-4D97-AF65-F5344CB8AC3E}">
        <p14:creationId xmlns:p14="http://schemas.microsoft.com/office/powerpoint/2010/main" val="6240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a:extLst>
              <a:ext uri="{FF2B5EF4-FFF2-40B4-BE49-F238E27FC236}">
                <a16:creationId xmlns:a16="http://schemas.microsoft.com/office/drawing/2014/main" id="{2608A9F1-426A-4727-9E3C-4812A488F6F9}"/>
              </a:ext>
            </a:extLst>
          </p:cNvPr>
          <p:cNvSpPr txBox="1">
            <a:spLocks/>
          </p:cNvSpPr>
          <p:nvPr/>
        </p:nvSpPr>
        <p:spPr>
          <a:xfrm>
            <a:off x="187593" y="5025139"/>
            <a:ext cx="11816815" cy="633056"/>
          </a:xfrm>
          <a:prstGeom prst="rect">
            <a:avLst/>
          </a:prstGeom>
          <a:noFill/>
        </p:spPr>
        <p:txBody>
          <a:bodyPr wrap="square" tIns="89630" bIns="8963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algn="ctr" defTabSz="914192">
              <a:defRPr/>
            </a:pPr>
            <a:r>
              <a:rPr lang="en-US" sz="3200" dirty="0">
                <a:solidFill>
                  <a:schemeClr val="tx2"/>
                </a:solidFill>
                <a:latin typeface="Segoe UI Semibold" panose="020B0702040204020203" pitchFamily="34" charset="0"/>
                <a:cs typeface="Segoe UI Semibold" panose="020B0702040204020203" pitchFamily="34" charset="0"/>
              </a:rPr>
              <a:t>Q: How much is this car worth?</a:t>
            </a:r>
          </a:p>
        </p:txBody>
      </p:sp>
      <p:sp>
        <p:nvSpPr>
          <p:cNvPr id="10" name="Title 9">
            <a:extLst>
              <a:ext uri="{FF2B5EF4-FFF2-40B4-BE49-F238E27FC236}">
                <a16:creationId xmlns:a16="http://schemas.microsoft.com/office/drawing/2014/main" id="{D6A62216-23F7-0D44-9BBA-26F33BCD4A34}"/>
              </a:ext>
            </a:extLst>
          </p:cNvPr>
          <p:cNvSpPr>
            <a:spLocks noGrp="1"/>
          </p:cNvSpPr>
          <p:nvPr>
            <p:ph type="title"/>
          </p:nvPr>
        </p:nvSpPr>
        <p:spPr/>
        <p:txBody>
          <a:bodyPr/>
          <a:lstStyle/>
          <a:p>
            <a:r>
              <a:rPr lang="en-US" dirty="0"/>
              <a:t>Building your own AI models</a:t>
            </a:r>
          </a:p>
        </p:txBody>
      </p:sp>
      <p:sp>
        <p:nvSpPr>
          <p:cNvPr id="12" name="Text Placeholder 11">
            <a:extLst>
              <a:ext uri="{FF2B5EF4-FFF2-40B4-BE49-F238E27FC236}">
                <a16:creationId xmlns:a16="http://schemas.microsoft.com/office/drawing/2014/main" id="{18CA8A6D-9705-3F4C-B5C6-DF49EE574468}"/>
              </a:ext>
            </a:extLst>
          </p:cNvPr>
          <p:cNvSpPr>
            <a:spLocks noGrp="1"/>
          </p:cNvSpPr>
          <p:nvPr>
            <p:ph type="body" sz="quarter" idx="12"/>
          </p:nvPr>
        </p:nvSpPr>
        <p:spPr/>
        <p:txBody>
          <a:bodyPr/>
          <a:lstStyle/>
          <a:p>
            <a:r>
              <a:rPr lang="en-US" dirty="0"/>
              <a:t>Transforming Data into Intelligence</a:t>
            </a:r>
          </a:p>
        </p:txBody>
      </p:sp>
      <p:sp>
        <p:nvSpPr>
          <p:cNvPr id="24" name="Freeform 5">
            <a:extLst>
              <a:ext uri="{FF2B5EF4-FFF2-40B4-BE49-F238E27FC236}">
                <a16:creationId xmlns:a16="http://schemas.microsoft.com/office/drawing/2014/main" id="{4C0A128D-44D7-7F4B-A9E2-6A356492B933}"/>
              </a:ext>
            </a:extLst>
          </p:cNvPr>
          <p:cNvSpPr>
            <a:spLocks noEditPoints="1"/>
          </p:cNvSpPr>
          <p:nvPr/>
        </p:nvSpPr>
        <p:spPr bwMode="auto">
          <a:xfrm>
            <a:off x="4447048" y="2809009"/>
            <a:ext cx="3297904" cy="1984097"/>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905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27" tIns="45713" rIns="91427" bIns="45713" numCol="1" anchor="t" anchorCtr="0" compatLnSpc="1">
            <a:prstTxWarp prst="textNoShape">
              <a:avLst/>
            </a:prstTxWarp>
          </a:bodyPr>
          <a:lstStyle/>
          <a:p>
            <a:pPr defTabSz="914225">
              <a:defRPr/>
            </a:pPr>
            <a:endParaRPr lang="en-US" kern="0">
              <a:solidFill>
                <a:sysClr val="windowText" lastClr="000000"/>
              </a:solidFill>
              <a:latin typeface="Segoe UI Semilight"/>
            </a:endParaRPr>
          </a:p>
        </p:txBody>
      </p:sp>
    </p:spTree>
    <p:extLst>
      <p:ext uri="{BB962C8B-B14F-4D97-AF65-F5344CB8AC3E}">
        <p14:creationId xmlns:p14="http://schemas.microsoft.com/office/powerpoint/2010/main" val="2416845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par>
                                    <p:cTn id="8" presetID="2" presetClass="entr" presetSubtype="8" accel="6667" fill="hold" grpId="0" nodeType="withEffect" p14:presetBounceEnd="35000">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14:bounceEnd="35000">
                                          <p:cBhvr additive="base">
                                            <p:cTn id="10" dur="750" fill="hold"/>
                                            <p:tgtEl>
                                              <p:spTgt spid="24"/>
                                            </p:tgtEl>
                                            <p:attrNameLst>
                                              <p:attrName>ppt_x</p:attrName>
                                            </p:attrNameLst>
                                          </p:cBhvr>
                                          <p:tavLst>
                                            <p:tav tm="0">
                                              <p:val>
                                                <p:strVal val="0-#ppt_w/2"/>
                                              </p:val>
                                            </p:tav>
                                            <p:tav tm="100000">
                                              <p:val>
                                                <p:strVal val="#ppt_x"/>
                                              </p:val>
                                            </p:tav>
                                          </p:tavLst>
                                        </p:anim>
                                        <p:anim calcmode="lin" valueType="num" p14:bounceEnd="35000">
                                          <p:cBhvr additive="base">
                                            <p:cTn id="11"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par>
                                    <p:cTn id="8" presetID="2" presetClass="entr" presetSubtype="8" accel="6667"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750" fill="hold"/>
                                            <p:tgtEl>
                                              <p:spTgt spid="24"/>
                                            </p:tgtEl>
                                            <p:attrNameLst>
                                              <p:attrName>ppt_x</p:attrName>
                                            </p:attrNameLst>
                                          </p:cBhvr>
                                          <p:tavLst>
                                            <p:tav tm="0">
                                              <p:val>
                                                <p:strVal val="0-#ppt_w/2"/>
                                              </p:val>
                                            </p:tav>
                                            <p:tav tm="100000">
                                              <p:val>
                                                <p:strVal val="#ppt_x"/>
                                              </p:val>
                                            </p:tav>
                                          </p:tavLst>
                                        </p:anim>
                                        <p:anim calcmode="lin" valueType="num">
                                          <p:cBhvr additive="base">
                                            <p:cTn id="11"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24"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CA9FBC-B523-4A93-BB0D-5DD7C8AC44B9}"/>
              </a:ext>
            </a:extLst>
          </p:cNvPr>
          <p:cNvSpPr/>
          <p:nvPr/>
        </p:nvSpPr>
        <p:spPr>
          <a:xfrm>
            <a:off x="1135110" y="4705161"/>
            <a:ext cx="1777357"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Prepare data</a:t>
            </a:r>
          </a:p>
        </p:txBody>
      </p:sp>
      <p:sp>
        <p:nvSpPr>
          <p:cNvPr id="166" name="Rectangle 165">
            <a:extLst>
              <a:ext uri="{FF2B5EF4-FFF2-40B4-BE49-F238E27FC236}">
                <a16:creationId xmlns:a16="http://schemas.microsoft.com/office/drawing/2014/main" id="{9EFE15A1-E885-4535-BFBD-E19E41773C02}"/>
              </a:ext>
            </a:extLst>
          </p:cNvPr>
          <p:cNvSpPr/>
          <p:nvPr/>
        </p:nvSpPr>
        <p:spPr>
          <a:xfrm>
            <a:off x="4989205" y="4705161"/>
            <a:ext cx="2025966"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Build and train</a:t>
            </a:r>
          </a:p>
        </p:txBody>
      </p:sp>
      <p:sp>
        <p:nvSpPr>
          <p:cNvPr id="167" name="Rectangle 166">
            <a:extLst>
              <a:ext uri="{FF2B5EF4-FFF2-40B4-BE49-F238E27FC236}">
                <a16:creationId xmlns:a16="http://schemas.microsoft.com/office/drawing/2014/main" id="{E6DAEA1B-DC96-4B5D-BFC5-75B256D4D14F}"/>
              </a:ext>
            </a:extLst>
          </p:cNvPr>
          <p:cNvSpPr/>
          <p:nvPr/>
        </p:nvSpPr>
        <p:spPr>
          <a:xfrm>
            <a:off x="9468437" y="4705161"/>
            <a:ext cx="1070500" cy="422417"/>
          </a:xfrm>
          <a:prstGeom prst="rect">
            <a:avLst/>
          </a:prstGeom>
        </p:spPr>
        <p:txBody>
          <a:bodyPr wrap="none">
            <a:spAutoFit/>
          </a:bodyPr>
          <a:lstStyle/>
          <a:p>
            <a:pPr algn="ctr" defTabSz="932418">
              <a:defRPr/>
            </a:pPr>
            <a:r>
              <a:rPr lang="en-US" sz="2157" dirty="0">
                <a:solidFill>
                  <a:schemeClr val="tx2"/>
                </a:solidFill>
                <a:latin typeface="Segoe UI Semibold" panose="020B0702040204020203" pitchFamily="34" charset="0"/>
                <a:ea typeface="Segoe UI Semilight" charset="0"/>
                <a:cs typeface="Segoe UI Semibold" panose="020B0702040204020203" pitchFamily="34" charset="0"/>
              </a:rPr>
              <a:t>Deploy</a:t>
            </a:r>
          </a:p>
        </p:txBody>
      </p:sp>
      <p:sp>
        <p:nvSpPr>
          <p:cNvPr id="3" name="Title 2">
            <a:extLst>
              <a:ext uri="{FF2B5EF4-FFF2-40B4-BE49-F238E27FC236}">
                <a16:creationId xmlns:a16="http://schemas.microsoft.com/office/drawing/2014/main" id="{A53E7BBA-9986-5F47-9056-ED32C5F563EC}"/>
              </a:ext>
            </a:extLst>
          </p:cNvPr>
          <p:cNvSpPr>
            <a:spLocks noGrp="1"/>
          </p:cNvSpPr>
          <p:nvPr>
            <p:ph type="title"/>
          </p:nvPr>
        </p:nvSpPr>
        <p:spPr/>
        <p:txBody>
          <a:bodyPr/>
          <a:lstStyle/>
          <a:p>
            <a:r>
              <a:rPr lang="en-US" dirty="0"/>
              <a:t>Building your own AI models</a:t>
            </a:r>
          </a:p>
        </p:txBody>
      </p:sp>
      <p:sp>
        <p:nvSpPr>
          <p:cNvPr id="4" name="Text Placeholder 3">
            <a:extLst>
              <a:ext uri="{FF2B5EF4-FFF2-40B4-BE49-F238E27FC236}">
                <a16:creationId xmlns:a16="http://schemas.microsoft.com/office/drawing/2014/main" id="{1F4684A0-6FA0-8B40-9754-1BB61EFFC6BB}"/>
              </a:ext>
            </a:extLst>
          </p:cNvPr>
          <p:cNvSpPr>
            <a:spLocks noGrp="1"/>
          </p:cNvSpPr>
          <p:nvPr>
            <p:ph type="body" sz="quarter" idx="12"/>
          </p:nvPr>
        </p:nvSpPr>
        <p:spPr/>
        <p:txBody>
          <a:bodyPr/>
          <a:lstStyle/>
          <a:p>
            <a:r>
              <a:rPr lang="en-US" dirty="0"/>
              <a:t>Transforming data into intelligence</a:t>
            </a:r>
          </a:p>
        </p:txBody>
      </p:sp>
      <p:grpSp>
        <p:nvGrpSpPr>
          <p:cNvPr id="9" name="Group 8">
            <a:extLst>
              <a:ext uri="{FF2B5EF4-FFF2-40B4-BE49-F238E27FC236}">
                <a16:creationId xmlns:a16="http://schemas.microsoft.com/office/drawing/2014/main" id="{99BF8526-DA0A-4647-B3D7-5991EF756188}"/>
              </a:ext>
            </a:extLst>
          </p:cNvPr>
          <p:cNvGrpSpPr/>
          <p:nvPr/>
        </p:nvGrpSpPr>
        <p:grpSpPr>
          <a:xfrm>
            <a:off x="9012965" y="2581371"/>
            <a:ext cx="1981445" cy="1637978"/>
            <a:chOff x="9524460" y="2632636"/>
            <a:chExt cx="2021177" cy="1670823"/>
          </a:xfrm>
        </p:grpSpPr>
        <p:sp>
          <p:nvSpPr>
            <p:cNvPr id="60" name="gear_3">
              <a:extLst>
                <a:ext uri="{FF2B5EF4-FFF2-40B4-BE49-F238E27FC236}">
                  <a16:creationId xmlns:a16="http://schemas.microsoft.com/office/drawing/2014/main" id="{67050993-F9B5-8240-AAD9-B11E05FAE48F}"/>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61" name="gear_3">
              <a:extLst>
                <a:ext uri="{FF2B5EF4-FFF2-40B4-BE49-F238E27FC236}">
                  <a16:creationId xmlns:a16="http://schemas.microsoft.com/office/drawing/2014/main" id="{DA6C2E52-D5EE-5C4C-AF7F-BB609E56C666}"/>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62" name="gear_3">
              <a:extLst>
                <a:ext uri="{FF2B5EF4-FFF2-40B4-BE49-F238E27FC236}">
                  <a16:creationId xmlns:a16="http://schemas.microsoft.com/office/drawing/2014/main" id="{8D579812-8A97-0147-AE26-C5807904C54B}"/>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grpSp>
      <p:grpSp>
        <p:nvGrpSpPr>
          <p:cNvPr id="10" name="Group 9">
            <a:extLst>
              <a:ext uri="{FF2B5EF4-FFF2-40B4-BE49-F238E27FC236}">
                <a16:creationId xmlns:a16="http://schemas.microsoft.com/office/drawing/2014/main" id="{664F42B7-F9B2-494E-99B3-33C0B57C2BF1}"/>
              </a:ext>
            </a:extLst>
          </p:cNvPr>
          <p:cNvGrpSpPr/>
          <p:nvPr/>
        </p:nvGrpSpPr>
        <p:grpSpPr>
          <a:xfrm>
            <a:off x="1144934" y="2677641"/>
            <a:ext cx="1757706" cy="1650960"/>
            <a:chOff x="1239394" y="2531811"/>
            <a:chExt cx="1792952" cy="1684065"/>
          </a:xfrm>
        </p:grpSpPr>
        <p:grpSp>
          <p:nvGrpSpPr>
            <p:cNvPr id="64" name="Group 63">
              <a:extLst>
                <a:ext uri="{FF2B5EF4-FFF2-40B4-BE49-F238E27FC236}">
                  <a16:creationId xmlns:a16="http://schemas.microsoft.com/office/drawing/2014/main" id="{E26DEDDE-7218-6C4C-AFFF-418DBC6A84C7}"/>
                </a:ext>
              </a:extLst>
            </p:cNvPr>
            <p:cNvGrpSpPr/>
            <p:nvPr/>
          </p:nvGrpSpPr>
          <p:grpSpPr>
            <a:xfrm>
              <a:off x="1239394" y="2531811"/>
              <a:ext cx="523013" cy="1684065"/>
              <a:chOff x="1395310" y="3332039"/>
              <a:chExt cx="430961" cy="1387665"/>
            </a:xfrm>
            <a:solidFill>
              <a:schemeClr val="bg1"/>
            </a:solidFill>
          </p:grpSpPr>
          <p:sp>
            <p:nvSpPr>
              <p:cNvPr id="65" name="Isosceles Triangle 86">
                <a:extLst>
                  <a:ext uri="{FF2B5EF4-FFF2-40B4-BE49-F238E27FC236}">
                    <a16:creationId xmlns:a16="http://schemas.microsoft.com/office/drawing/2014/main" id="{9AA62143-B08F-FA4C-ACEE-7ACE1F59AD8F}"/>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1057CEB9-3014-A547-99CB-50A539109E74}"/>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 name="Oval 66">
                <a:extLst>
                  <a:ext uri="{FF2B5EF4-FFF2-40B4-BE49-F238E27FC236}">
                    <a16:creationId xmlns:a16="http://schemas.microsoft.com/office/drawing/2014/main" id="{16EA03E3-BB99-7F46-A3E1-F1C790C96CB9}"/>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68" name="Group 67">
              <a:extLst>
                <a:ext uri="{FF2B5EF4-FFF2-40B4-BE49-F238E27FC236}">
                  <a16:creationId xmlns:a16="http://schemas.microsoft.com/office/drawing/2014/main" id="{7BD98EB6-EFD9-0F48-B1A0-E1DCFB5C8FB1}"/>
                </a:ext>
              </a:extLst>
            </p:cNvPr>
            <p:cNvGrpSpPr/>
            <p:nvPr/>
          </p:nvGrpSpPr>
          <p:grpSpPr>
            <a:xfrm>
              <a:off x="1874363" y="2531811"/>
              <a:ext cx="523013" cy="1684065"/>
              <a:chOff x="1395310" y="3332039"/>
              <a:chExt cx="430961" cy="1387665"/>
            </a:xfrm>
            <a:solidFill>
              <a:schemeClr val="bg1"/>
            </a:solidFill>
          </p:grpSpPr>
          <p:sp>
            <p:nvSpPr>
              <p:cNvPr id="69" name="Isosceles Triangle 83">
                <a:extLst>
                  <a:ext uri="{FF2B5EF4-FFF2-40B4-BE49-F238E27FC236}">
                    <a16:creationId xmlns:a16="http://schemas.microsoft.com/office/drawing/2014/main" id="{488517EF-3727-6B4B-8290-0B6818D3EA00}"/>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F17C0045-9597-C043-9B71-9D29199BB551}"/>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9" name="Oval 108">
                <a:extLst>
                  <a:ext uri="{FF2B5EF4-FFF2-40B4-BE49-F238E27FC236}">
                    <a16:creationId xmlns:a16="http://schemas.microsoft.com/office/drawing/2014/main" id="{D57C9C83-8576-0C48-BA0F-FBC007A8A2F7}"/>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nvGrpSpPr>
            <p:cNvPr id="110" name="Group 109">
              <a:extLst>
                <a:ext uri="{FF2B5EF4-FFF2-40B4-BE49-F238E27FC236}">
                  <a16:creationId xmlns:a16="http://schemas.microsoft.com/office/drawing/2014/main" id="{E5950AC5-7EC3-3845-A8B5-13CB51AEDF81}"/>
                </a:ext>
              </a:extLst>
            </p:cNvPr>
            <p:cNvGrpSpPr/>
            <p:nvPr/>
          </p:nvGrpSpPr>
          <p:grpSpPr>
            <a:xfrm>
              <a:off x="2509333" y="2531811"/>
              <a:ext cx="523013" cy="1684065"/>
              <a:chOff x="1395310" y="3332039"/>
              <a:chExt cx="430961" cy="1387665"/>
            </a:xfrm>
            <a:solidFill>
              <a:schemeClr val="bg1"/>
            </a:solidFill>
          </p:grpSpPr>
          <p:sp>
            <p:nvSpPr>
              <p:cNvPr id="111" name="Isosceles Triangle 80">
                <a:extLst>
                  <a:ext uri="{FF2B5EF4-FFF2-40B4-BE49-F238E27FC236}">
                    <a16:creationId xmlns:a16="http://schemas.microsoft.com/office/drawing/2014/main" id="{FA60E729-178D-AD40-B0B4-34D1CC2548A6}"/>
                  </a:ext>
                </a:extLst>
              </p:cNvPr>
              <p:cNvSpPr/>
              <p:nvPr/>
            </p:nvSpPr>
            <p:spPr bwMode="auto">
              <a:xfrm>
                <a:off x="1395310" y="3332039"/>
                <a:ext cx="430961" cy="371518"/>
              </a:xfrm>
              <a:prstGeom prst="triangl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2" name="Rectangle 111">
                <a:extLst>
                  <a:ext uri="{FF2B5EF4-FFF2-40B4-BE49-F238E27FC236}">
                    <a16:creationId xmlns:a16="http://schemas.microsoft.com/office/drawing/2014/main" id="{58D1FB39-ED51-1A41-A0DB-66D26AD45583}"/>
                  </a:ext>
                </a:extLst>
              </p:cNvPr>
              <p:cNvSpPr/>
              <p:nvPr/>
            </p:nvSpPr>
            <p:spPr bwMode="auto">
              <a:xfrm>
                <a:off x="1438477" y="3855311"/>
                <a:ext cx="344626" cy="344626"/>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3" name="Oval 112">
                <a:extLst>
                  <a:ext uri="{FF2B5EF4-FFF2-40B4-BE49-F238E27FC236}">
                    <a16:creationId xmlns:a16="http://schemas.microsoft.com/office/drawing/2014/main" id="{497F9986-29C2-F14A-BC1F-6A89BB2C9B54}"/>
                  </a:ext>
                </a:extLst>
              </p:cNvPr>
              <p:cNvSpPr/>
              <p:nvPr/>
            </p:nvSpPr>
            <p:spPr bwMode="auto">
              <a:xfrm>
                <a:off x="1413641" y="4325406"/>
                <a:ext cx="394299" cy="394298"/>
              </a:xfrm>
              <a:prstGeom prst="ellipse">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p>
            </p:txBody>
          </p:sp>
        </p:grpSp>
      </p:grpSp>
      <p:sp>
        <p:nvSpPr>
          <p:cNvPr id="117" name="Line 19">
            <a:extLst>
              <a:ext uri="{FF2B5EF4-FFF2-40B4-BE49-F238E27FC236}">
                <a16:creationId xmlns:a16="http://schemas.microsoft.com/office/drawing/2014/main" id="{6400F715-456F-2940-8B9D-D8D0DE045D4C}"/>
              </a:ext>
            </a:extLst>
          </p:cNvPr>
          <p:cNvSpPr>
            <a:spLocks noChangeShapeType="1"/>
          </p:cNvSpPr>
          <p:nvPr/>
        </p:nvSpPr>
        <p:spPr bwMode="auto">
          <a:xfrm rot="16200000">
            <a:off x="5847723" y="3335351"/>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grpSp>
        <p:nvGrpSpPr>
          <p:cNvPr id="53" name="Group 11">
            <a:extLst>
              <a:ext uri="{FF2B5EF4-FFF2-40B4-BE49-F238E27FC236}">
                <a16:creationId xmlns:a16="http://schemas.microsoft.com/office/drawing/2014/main" id="{FD0EAA60-A639-2B4A-9832-4878CF2F5E0D}"/>
              </a:ext>
            </a:extLst>
          </p:cNvPr>
          <p:cNvGrpSpPr>
            <a:grpSpLocks noChangeAspect="1"/>
          </p:cNvGrpSpPr>
          <p:nvPr/>
        </p:nvGrpSpPr>
        <p:grpSpPr bwMode="auto">
          <a:xfrm>
            <a:off x="5560143" y="2995689"/>
            <a:ext cx="987562" cy="1075741"/>
            <a:chOff x="3861" y="4291602"/>
            <a:chExt cx="112" cy="244433"/>
          </a:xfrm>
        </p:grpSpPr>
        <p:sp>
          <p:nvSpPr>
            <p:cNvPr id="54" name="Freeform 12">
              <a:extLst>
                <a:ext uri="{FF2B5EF4-FFF2-40B4-BE49-F238E27FC236}">
                  <a16:creationId xmlns:a16="http://schemas.microsoft.com/office/drawing/2014/main" id="{8A40B6BB-DB28-6D43-BEEE-D4FECD53F60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5" name="Line 13">
              <a:extLst>
                <a:ext uri="{FF2B5EF4-FFF2-40B4-BE49-F238E27FC236}">
                  <a16:creationId xmlns:a16="http://schemas.microsoft.com/office/drawing/2014/main" id="{598370C0-A526-DD49-93F6-9E7B67113464}"/>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6" name="Line 14">
              <a:extLst>
                <a:ext uri="{FF2B5EF4-FFF2-40B4-BE49-F238E27FC236}">
                  <a16:creationId xmlns:a16="http://schemas.microsoft.com/office/drawing/2014/main" id="{7EE7ADFE-504A-3840-8C1B-ACD1041F204D}"/>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7" name="Line 15">
              <a:extLst>
                <a:ext uri="{FF2B5EF4-FFF2-40B4-BE49-F238E27FC236}">
                  <a16:creationId xmlns:a16="http://schemas.microsoft.com/office/drawing/2014/main" id="{708451EC-0BF5-9247-A380-9F245A8DF0E5}"/>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8" name="Line 16">
              <a:extLst>
                <a:ext uri="{FF2B5EF4-FFF2-40B4-BE49-F238E27FC236}">
                  <a16:creationId xmlns:a16="http://schemas.microsoft.com/office/drawing/2014/main" id="{8A79B9F9-DBF6-854D-9F28-8467BF1DDD48}"/>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sp>
          <p:nvSpPr>
            <p:cNvPr id="59" name="Line 17">
              <a:extLst>
                <a:ext uri="{FF2B5EF4-FFF2-40B4-BE49-F238E27FC236}">
                  <a16:creationId xmlns:a16="http://schemas.microsoft.com/office/drawing/2014/main" id="{988AC340-451E-AD43-85A6-1412ED65468B}"/>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7880" tIns="43940" rIns="87880" bIns="43940" numCol="1" anchor="t" anchorCtr="0" compatLnSpc="1">
              <a:prstTxWarp prst="textNoShape">
                <a:avLst/>
              </a:prstTxWarp>
            </a:bodyPr>
            <a:lstStyle/>
            <a:p>
              <a:pPr defTabSz="896354">
                <a:defRPr/>
              </a:pPr>
              <a:endParaRPr lang="en-US" sz="1730" kern="0">
                <a:solidFill>
                  <a:srgbClr val="353535"/>
                </a:solidFill>
                <a:latin typeface="Segoe UI Semilight"/>
              </a:endParaRPr>
            </a:p>
          </p:txBody>
        </p:sp>
      </p:grpSp>
      <p:grpSp>
        <p:nvGrpSpPr>
          <p:cNvPr id="12" name="Group 11">
            <a:extLst>
              <a:ext uri="{FF2B5EF4-FFF2-40B4-BE49-F238E27FC236}">
                <a16:creationId xmlns:a16="http://schemas.microsoft.com/office/drawing/2014/main" id="{FE9AD725-38BF-8945-B223-81A36CF5EA84}"/>
              </a:ext>
            </a:extLst>
          </p:cNvPr>
          <p:cNvGrpSpPr/>
          <p:nvPr/>
        </p:nvGrpSpPr>
        <p:grpSpPr>
          <a:xfrm>
            <a:off x="5213853" y="2491812"/>
            <a:ext cx="1935825" cy="1764322"/>
            <a:chOff x="4723382" y="2415376"/>
            <a:chExt cx="2374103" cy="2163771"/>
          </a:xfrm>
        </p:grpSpPr>
        <p:sp>
          <p:nvSpPr>
            <p:cNvPr id="120" name="Freeform 22">
              <a:extLst>
                <a:ext uri="{FF2B5EF4-FFF2-40B4-BE49-F238E27FC236}">
                  <a16:creationId xmlns:a16="http://schemas.microsoft.com/office/drawing/2014/main" id="{23656A44-69AA-E946-955A-A9A16D787C5D}"/>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1" name="Arc 10">
              <a:extLst>
                <a:ext uri="{FF2B5EF4-FFF2-40B4-BE49-F238E27FC236}">
                  <a16:creationId xmlns:a16="http://schemas.microsoft.com/office/drawing/2014/main" id="{1988ECD6-E95D-3445-A3A8-A3EC490A81E7}"/>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grpSp>
        <p:nvGrpSpPr>
          <p:cNvPr id="122" name="Group 121">
            <a:extLst>
              <a:ext uri="{FF2B5EF4-FFF2-40B4-BE49-F238E27FC236}">
                <a16:creationId xmlns:a16="http://schemas.microsoft.com/office/drawing/2014/main" id="{CAA23768-31BA-644D-B37F-AB391D0A6488}"/>
              </a:ext>
            </a:extLst>
          </p:cNvPr>
          <p:cNvGrpSpPr/>
          <p:nvPr/>
        </p:nvGrpSpPr>
        <p:grpSpPr>
          <a:xfrm rot="10800000">
            <a:off x="4848626" y="2726465"/>
            <a:ext cx="1935825" cy="1764322"/>
            <a:chOff x="4723382" y="2415376"/>
            <a:chExt cx="2374103" cy="2163771"/>
          </a:xfrm>
        </p:grpSpPr>
        <p:sp>
          <p:nvSpPr>
            <p:cNvPr id="123" name="Freeform 22">
              <a:extLst>
                <a:ext uri="{FF2B5EF4-FFF2-40B4-BE49-F238E27FC236}">
                  <a16:creationId xmlns:a16="http://schemas.microsoft.com/office/drawing/2014/main" id="{B66DD1C0-1FCA-764C-9409-D1DF0886CCAA}"/>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3330" eaLnBrk="0" fontAlgn="base" hangingPunct="0">
                <a:spcBef>
                  <a:spcPct val="0"/>
                </a:spcBef>
                <a:spcAft>
                  <a:spcPct val="0"/>
                </a:spcAft>
                <a:defRPr/>
              </a:pPr>
              <a:endParaRPr lang="en-US" sz="1765" kern="0">
                <a:solidFill>
                  <a:srgbClr val="FFFFFF"/>
                </a:solidFill>
                <a:latin typeface="Segoe UI" panose="020B0502040204020203" pitchFamily="34" charset="0"/>
                <a:ea typeface="MS PGothic" panose="020B0600070205080204" pitchFamily="34" charset="-128"/>
              </a:endParaRPr>
            </a:p>
          </p:txBody>
        </p:sp>
        <p:sp>
          <p:nvSpPr>
            <p:cNvPr id="124" name="Arc 123">
              <a:extLst>
                <a:ext uri="{FF2B5EF4-FFF2-40B4-BE49-F238E27FC236}">
                  <a16:creationId xmlns:a16="http://schemas.microsoft.com/office/drawing/2014/main" id="{F7C36541-133F-1945-9FF2-F5086BF88B37}"/>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p>
          </p:txBody>
        </p:sp>
      </p:grpSp>
      <p:sp>
        <p:nvSpPr>
          <p:cNvPr id="125" name="Freeform 124">
            <a:extLst>
              <a:ext uri="{FF2B5EF4-FFF2-40B4-BE49-F238E27FC236}">
                <a16:creationId xmlns:a16="http://schemas.microsoft.com/office/drawing/2014/main" id="{C1D4D852-CFB4-3A49-B0AF-EE2DE2580953}"/>
              </a:ext>
            </a:extLst>
          </p:cNvPr>
          <p:cNvSpPr/>
          <p:nvPr/>
        </p:nvSpPr>
        <p:spPr bwMode="auto">
          <a:xfrm flipH="1">
            <a:off x="7970370"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
        <p:nvSpPr>
          <p:cNvPr id="126" name="Freeform 125">
            <a:extLst>
              <a:ext uri="{FF2B5EF4-FFF2-40B4-BE49-F238E27FC236}">
                <a16:creationId xmlns:a16="http://schemas.microsoft.com/office/drawing/2014/main" id="{5E40651C-87D8-3643-A1F6-82D7AAAFE17A}"/>
              </a:ext>
            </a:extLst>
          </p:cNvPr>
          <p:cNvSpPr/>
          <p:nvPr/>
        </p:nvSpPr>
        <p:spPr bwMode="auto">
          <a:xfrm flipH="1">
            <a:off x="3591924" y="3136710"/>
            <a:ext cx="401865" cy="89951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a:p>
        </p:txBody>
      </p:sp>
    </p:spTree>
    <p:extLst>
      <p:ext uri="{BB962C8B-B14F-4D97-AF65-F5344CB8AC3E}">
        <p14:creationId xmlns:p14="http://schemas.microsoft.com/office/powerpoint/2010/main" val="154064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66"/>
                                        </p:tgtEl>
                                        <p:attrNameLst>
                                          <p:attrName>style.visibility</p:attrName>
                                        </p:attrNameLst>
                                      </p:cBhvr>
                                      <p:to>
                                        <p:strVal val="visible"/>
                                      </p:to>
                                    </p:set>
                                    <p:animEffect transition="in" filter="fade">
                                      <p:cBhvr>
                                        <p:cTn id="11" dur="250"/>
                                        <p:tgtEl>
                                          <p:spTgt spid="16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67"/>
                                        </p:tgtEl>
                                        <p:attrNameLst>
                                          <p:attrName>style.visibility</p:attrName>
                                        </p:attrNameLst>
                                      </p:cBhvr>
                                      <p:to>
                                        <p:strVal val="visible"/>
                                      </p:to>
                                    </p:set>
                                    <p:animEffect transition="in" filter="fade">
                                      <p:cBhvr>
                                        <p:cTn id="15" dur="25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6" grpId="0"/>
      <p:bldP spid="16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4116</Words>
  <Application>Microsoft Office PowerPoint</Application>
  <PresentationFormat>Widescreen</PresentationFormat>
  <Paragraphs>966</Paragraphs>
  <Slides>60</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Calibri</vt:lpstr>
      <vt:lpstr>Calibri Light</vt:lpstr>
      <vt:lpstr>Gill Sans</vt:lpstr>
      <vt:lpstr>Segoe UI</vt:lpstr>
      <vt:lpstr>Segoe UI Light</vt:lpstr>
      <vt:lpstr>Segoe UI Semibold</vt:lpstr>
      <vt:lpstr>Segoe UI Semilight</vt:lpstr>
      <vt:lpstr>Wingdings</vt:lpstr>
      <vt:lpstr>Office Theme</vt:lpstr>
      <vt:lpstr>PowerPoint Presentation</vt:lpstr>
      <vt:lpstr>Azure AI</vt:lpstr>
      <vt:lpstr>Azure AI</vt:lpstr>
      <vt:lpstr>Building blocks for a Data Science Project</vt:lpstr>
      <vt:lpstr>What can make this simple and streamlined?</vt:lpstr>
      <vt:lpstr>Azure Machine Learning service</vt:lpstr>
      <vt:lpstr>How does AML service achieve the objective?</vt:lpstr>
      <vt:lpstr>Building your own AI models</vt:lpstr>
      <vt:lpstr>Building your own AI models</vt:lpstr>
      <vt:lpstr>Building your own AI models</vt:lpstr>
      <vt:lpstr>Building your own AI models</vt:lpstr>
      <vt:lpstr>Building your own AI models</vt:lpstr>
      <vt:lpstr>Building your own AI models</vt:lpstr>
      <vt:lpstr>Azure Machine Learning service</vt:lpstr>
      <vt:lpstr>Building your own AI models</vt:lpstr>
      <vt:lpstr>Building your own AI models</vt:lpstr>
      <vt:lpstr>Building your own AI models </vt:lpstr>
      <vt:lpstr>Building your own AI models</vt:lpstr>
      <vt:lpstr>Building your own AI models</vt:lpstr>
      <vt:lpstr>Azure Machine Learning service</vt:lpstr>
      <vt:lpstr>Automated machine learning</vt:lpstr>
      <vt:lpstr>Azure Machine Learning </vt:lpstr>
      <vt:lpstr>Model creation is typically a time consuming process </vt:lpstr>
      <vt:lpstr>Model creation is typically a time consuming process</vt:lpstr>
      <vt:lpstr>PowerPoint Presentation</vt:lpstr>
      <vt:lpstr>Automated Machine Learning accelerates  model development  </vt:lpstr>
      <vt:lpstr>Understand the inner workings of ML by analyzing feature importance </vt:lpstr>
      <vt:lpstr>PowerPoint Presentation</vt:lpstr>
      <vt:lpstr>Distributed training on managed compute </vt:lpstr>
      <vt:lpstr>Training infrastructure </vt:lpstr>
      <vt:lpstr>Powerful infrastructure</vt:lpstr>
      <vt:lpstr>PowerPoint Presentation</vt:lpstr>
      <vt:lpstr>DevOps loop for data science </vt:lpstr>
      <vt:lpstr>DevOps loop for data science </vt:lpstr>
      <vt:lpstr>Model management in Azure Machine Learning </vt:lpstr>
      <vt:lpstr>Model management in detail  </vt:lpstr>
      <vt:lpstr>Experimentation</vt:lpstr>
      <vt:lpstr>Azure Machine Learning pipelines</vt:lpstr>
      <vt:lpstr>Azure Machine Learning pipelines</vt:lpstr>
      <vt:lpstr>Azure Machine Learning pipelines</vt:lpstr>
      <vt:lpstr>Azure Machine Learning pipelines</vt:lpstr>
      <vt:lpstr>Azure Machine Learning pipelines with new data</vt:lpstr>
      <vt:lpstr>Advantages of Azure ML Pipelines</vt:lpstr>
      <vt:lpstr>PowerPoint Presentation</vt:lpstr>
      <vt:lpstr>Flexible deployment </vt:lpstr>
      <vt:lpstr>Deploy Azure ML models at scale </vt:lpstr>
      <vt:lpstr>Model deployment</vt:lpstr>
      <vt:lpstr>PowerPoint Presentation</vt:lpstr>
      <vt:lpstr>Popular frameworks</vt:lpstr>
      <vt:lpstr>PowerPoint Presentation</vt:lpstr>
      <vt:lpstr>Tool Agnostic Python SDK </vt:lpstr>
      <vt:lpstr>Azure ML service also includes DataPrep SDK</vt:lpstr>
      <vt:lpstr>Customer challenges and pain points </vt:lpstr>
      <vt:lpstr>Data lifecycle</vt:lpstr>
      <vt:lpstr>PowerPoint Presentation</vt:lpstr>
      <vt:lpstr>Azure Machine Learning service</vt:lpstr>
      <vt:lpstr>Machine Learning on Azure</vt:lpstr>
      <vt:lpstr>PowerPoint Presentation</vt:lpstr>
      <vt:lpstr>Drone-based electric grid inspector powered by deep learning</vt:lpstr>
      <vt:lpstr>eSmart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Trilok Maddipudi (Byteridge Software Private Lim)</dc:creator>
  <cp:lastModifiedBy>Trilok Maddipudi (Byteridge Software Private Lim)</cp:lastModifiedBy>
  <cp:revision>1</cp:revision>
  <dcterms:created xsi:type="dcterms:W3CDTF">2019-05-16T11:25:25Z</dcterms:created>
  <dcterms:modified xsi:type="dcterms:W3CDTF">2019-05-16T11:25:49Z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v-trimad@microsoft.com</vt:lpwstr>
  </property>
  <property fmtid="{D5CDD505-2E9C-101B-9397-08002B2CF9AE}" pid="5" name="MSIP_Label_f42aa342-8706-4288-bd11-ebb85995028c_SetDate">
    <vt:lpwstr>2019-05-16T11:25:40.6172028Z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b3e547ee-d667-4520-9810-27ff23626dd9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