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8543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8522" r:id="rId10"/>
    <p:sldId id="266" r:id="rId11"/>
    <p:sldId id="267" r:id="rId12"/>
    <p:sldId id="268" r:id="rId13"/>
    <p:sldId id="8523" r:id="rId14"/>
    <p:sldId id="8524" r:id="rId15"/>
    <p:sldId id="8525" r:id="rId16"/>
    <p:sldId id="8526" r:id="rId17"/>
    <p:sldId id="8527" r:id="rId18"/>
    <p:sldId id="8528" r:id="rId19"/>
    <p:sldId id="8529" r:id="rId20"/>
    <p:sldId id="8530" r:id="rId21"/>
    <p:sldId id="8531" r:id="rId22"/>
    <p:sldId id="8532" r:id="rId23"/>
    <p:sldId id="8533" r:id="rId24"/>
    <p:sldId id="8534" r:id="rId25"/>
    <p:sldId id="8535" r:id="rId26"/>
    <p:sldId id="8536" r:id="rId27"/>
    <p:sldId id="8537" r:id="rId28"/>
    <p:sldId id="8538" r:id="rId29"/>
    <p:sldId id="1552" r:id="rId30"/>
    <p:sldId id="1553" r:id="rId31"/>
    <p:sldId id="1574" r:id="rId32"/>
    <p:sldId id="1554" r:id="rId33"/>
    <p:sldId id="1555" r:id="rId34"/>
    <p:sldId id="1570" r:id="rId35"/>
    <p:sldId id="1558" r:id="rId36"/>
    <p:sldId id="1560" r:id="rId37"/>
    <p:sldId id="1561" r:id="rId38"/>
    <p:sldId id="1563" r:id="rId39"/>
    <p:sldId id="1562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83D710-7B8F-47E9-9D2E-3689550DDFCF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32979-94B1-4EB3-A673-7BCD564EF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73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Understanding NLU Stanford presentation: https://nlp.stanford.edu/~wcmac/papers/20140716-UNLU.pdf</a:t>
            </a:r>
          </a:p>
          <a:p>
            <a:pPr marL="228600" indent="-228600">
              <a:buAutoNum type="arabicPeriod"/>
            </a:pPr>
            <a:r>
              <a:rPr lang="en-US" dirty="0"/>
              <a:t>Wikipedia: https://en.wikipedia.org/wiki/Natural_language_understanding</a:t>
            </a:r>
          </a:p>
          <a:p>
            <a:pPr marL="228600" indent="-228600">
              <a:buAutoNum type="arabicPeriod"/>
            </a:pPr>
            <a:r>
              <a:rPr lang="en-US" dirty="0"/>
              <a:t>Why chatbots won’t survive without NLU: https://chatbotsmagazine.com/why-chatbots-wont-survive-without-nlu-df3670e911c5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5A70A388-5CB4-42F2-85B9-1AE1F63398FA}" type="datetime8">
              <a:rPr lang="en-US" smtClean="0"/>
              <a:t>5/16/2019 4:59 PM</a:t>
            </a:fld>
            <a:endParaRPr lang="en-US"/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3909790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Authoring cycle: https://docs.microsoft.com/en-us/azure/cognitive-services/luis/luis-concept-app-iteration</a:t>
            </a:r>
          </a:p>
          <a:p>
            <a:pPr marL="228600" indent="-228600">
              <a:buAutoNum type="arabicPeriod"/>
            </a:pPr>
            <a:r>
              <a:rPr lang="en-US" dirty="0"/>
              <a:t>Label endpoint utterances: https://docs.microsoft.com/en-us/azure/cognitive-services/luis/label-suggested-utterances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5A70A388-5CB4-42F2-85B9-1AE1F63398FA}" type="datetime8">
              <a:rPr lang="en-US" smtClean="0"/>
              <a:t>5/16/2019 4:59 PM</a:t>
            </a:fld>
            <a:endParaRPr lang="en-US"/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385381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5A70A388-5CB4-42F2-85B9-1AE1F63398FA}" type="datetime8">
              <a:rPr lang="en-US" smtClean="0"/>
              <a:t>5/16/2019 4:59 PM</a:t>
            </a:fld>
            <a:endParaRPr lang="en-US"/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688961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LUIS whitepaper: https://www.microsoft.com/en-us/research/wp-content/uploads/2016/02/sigdial2015demo</a:t>
            </a:r>
            <a:r>
              <a:rPr lang="en-US"/>
              <a:t>.pdf</a:t>
            </a:r>
          </a:p>
          <a:p>
            <a:pPr marL="228600" indent="-228600">
              <a:buAutoNum type="arabicPeriod"/>
            </a:pPr>
            <a:r>
              <a:rPr lang="en-US"/>
              <a:t>https://www.luis.ai/</a:t>
            </a:r>
          </a:p>
          <a:p>
            <a:pPr marL="228600" indent="-228600">
              <a:buAutoNum type="arabicPeriod"/>
            </a:pPr>
            <a:endParaRPr lang="en-US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5A70A388-5CB4-42F2-85B9-1AE1F63398FA}" type="datetime8">
              <a:rPr lang="en-US" smtClean="0"/>
              <a:t>5/16/2019 4:59 PM</a:t>
            </a:fld>
            <a:endParaRPr lang="en-US"/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60900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a brief demo of the published bot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4FAA446-E61B-4D43-A3B1-7749AA6DC131}" type="datetime8">
              <a:rPr lang="en-US" smtClean="0"/>
              <a:t>5/16/2019 4:59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5A70A388-5CB4-42F2-85B9-1AE1F63398FA}" type="datetime8">
              <a:rPr lang="en-US" smtClean="0"/>
              <a:t>5/16/2019 4:59 PM</a:t>
            </a:fld>
            <a:endParaRPr lang="en-US"/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3287623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https://docs.microsoft.com/en-us/azure/cognitive-services/luis/home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5A70A388-5CB4-42F2-85B9-1AE1F63398FA}" type="datetime8">
              <a:rPr lang="en-US" smtClean="0"/>
              <a:t>5/16/2019 4:59 PM</a:t>
            </a:fld>
            <a:endParaRPr lang="en-US"/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073943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Plan your app: https://docs.microsoft.com/en-us/azure/cognitive-services/luis/plan-your-app</a:t>
            </a:r>
          </a:p>
          <a:p>
            <a:pPr marL="228600" indent="-228600">
              <a:buAutoNum type="arabicPeriod"/>
            </a:pPr>
            <a:r>
              <a:rPr lang="en-US" dirty="0"/>
              <a:t>Prebuilt entity: https://docs.microsoft.com/en-us/azure/cognitive-services/luis/pre-builtentities</a:t>
            </a:r>
          </a:p>
          <a:p>
            <a:pPr marL="228600" indent="-228600">
              <a:buAutoNum type="arabicPeriod"/>
            </a:pPr>
            <a:r>
              <a:rPr lang="en-US" dirty="0"/>
              <a:t>Prebuilt domains: https://docs.microsoft.com/en-us/azure/cognitive-services/luis/luis-how-to-use-prebuilt-domains</a:t>
            </a:r>
          </a:p>
          <a:p>
            <a:pPr marL="228600" indent="-228600">
              <a:buAutoNum type="arabicPeriod"/>
            </a:pPr>
            <a:r>
              <a:rPr lang="en-US" dirty="0"/>
              <a:t>Best practices: https://docs.microsoft.com/en-us/azure/cognitive-services/luis/luis-concept-best-practices#entities</a:t>
            </a:r>
          </a:p>
          <a:p>
            <a:pPr marL="228600" indent="-228600">
              <a:buAutoNum type="arabicPeriod"/>
            </a:pPr>
            <a:r>
              <a:rPr lang="en-US" dirty="0"/>
              <a:t>Recognizer-Texts, code behind prebuilt entities: https://blog.botframework.com/2018/01/24/contributing-luis-microsoft-recognizers-text-part-1/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5A70A388-5CB4-42F2-85B9-1AE1F63398FA}" type="datetime8">
              <a:rPr lang="en-US" smtClean="0"/>
              <a:t>5/16/2019 4:59 PM</a:t>
            </a:fld>
            <a:endParaRPr lang="en-US"/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579866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Train your model: https://docs.microsoft.com/en-us/azure/cognitive-services/luis/luis-how-to-train</a:t>
            </a:r>
          </a:p>
          <a:p>
            <a:pPr marL="228600" indent="-228600">
              <a:buAutoNum type="arabicPeriod"/>
            </a:pPr>
            <a:r>
              <a:rPr lang="en-US" dirty="0"/>
              <a:t>Interactive testing: https://docs.microsoft.com/en-us/azure/cognitive-services/luis/train-test</a:t>
            </a:r>
          </a:p>
          <a:p>
            <a:pPr marL="228600" indent="-228600">
              <a:buAutoNum type="arabicPeriod"/>
            </a:pPr>
            <a:r>
              <a:rPr lang="en-US" dirty="0"/>
              <a:t>Batch testing: https://docs.microsoft.com/en-us/azure/cognitive-services/luis/luis-how-to-batch-test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5A70A388-5CB4-42F2-85B9-1AE1F63398FA}" type="datetime8">
              <a:rPr lang="en-US" smtClean="0"/>
              <a:t>5/16/2019 4:59 PM</a:t>
            </a:fld>
            <a:endParaRPr lang="en-US"/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4160515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Publish your model: https://docs.microsoft.com/en-us/azure/cognitive-services/luis/publishapp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5A70A388-5CB4-42F2-85B9-1AE1F63398FA}" type="datetime8">
              <a:rPr lang="en-US" smtClean="0"/>
              <a:t>5/16/2019 4:59 PM</a:t>
            </a:fld>
            <a:endParaRPr lang="en-US"/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437334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Add features: https://docs.microsoft.com/en-us/azure/cognitive-services/luis/add-features</a:t>
            </a:r>
          </a:p>
          <a:p>
            <a:pPr marL="228600" indent="-228600">
              <a:buAutoNum type="arabicPeriod"/>
            </a:pPr>
            <a:r>
              <a:rPr lang="en-US" dirty="0"/>
              <a:t>10 phrase list must-haves blog: https://blogs.msdn.microsoft.com/benjaminperkins/2016/12/07/top-10-must-have-phrase-list-features-for-your-chatbot-or-any-bot-luis/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5A70A388-5CB4-42F2-85B9-1AE1F63398FA}" type="datetime8">
              <a:rPr lang="en-US" smtClean="0"/>
              <a:t>5/16/2019 4:59 PM</a:t>
            </a:fld>
            <a:endParaRPr lang="en-US"/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4130197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ADE30-9647-4AE5-893A-8CA59CA99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C10194-9B36-4FE0-9250-876103E31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D07E4-06DE-41D1-A13D-462FEEB71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84A1-5228-40E5-9977-C0B8BCD52BC1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A305A-9985-42AA-B3D7-C4D88C704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1037A-96B7-49A8-816A-91694419F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CFC57-4F63-4D46-A238-829A25C8C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9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A8FDE-C83C-4312-BF49-AC6963CAE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45DEB-0ABB-48AA-BD44-887AB3D80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A9B7B-7B08-4E52-B745-56D45EEB4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84A1-5228-40E5-9977-C0B8BCD52BC1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E8C83-C925-4886-8D83-DBD14EDDC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65A4E-977E-45C6-A1F4-11F51AF53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CFC57-4F63-4D46-A238-829A25C8C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65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4D1EB0-E2BF-46A2-8B21-BE3D39BED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15B9DF-19AD-44FD-9621-5D5020F1D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3B2D7-B18E-4101-9012-DA7A20019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84A1-5228-40E5-9977-C0B8BCD52BC1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E2D1A-1947-4ADC-9903-0CCF9072F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3FA6A-15A7-4AAB-AB5F-3218EE3FA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CFC57-4F63-4D46-A238-829A25C8C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98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302551"/>
            <a:ext cx="11336039" cy="75802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72896428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325488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6131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C57D0-C94C-4520-AAE8-4CE40F8BF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4E5FF-3277-47E6-99B4-B16AB02E8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091D2-4051-4ACA-8C76-889B14263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84A1-5228-40E5-9977-C0B8BCD52BC1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29608-084B-4A11-B257-85786FF3E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2936C-965F-4C1D-98B1-BD1BDFF42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CFC57-4F63-4D46-A238-829A25C8C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5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12E2C-C23E-4A52-AB81-7AC818D4B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59C4A-F315-4F05-93E3-C621AE33C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0B552-1EA8-4764-A6E1-DA646DD2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84A1-5228-40E5-9977-C0B8BCD52BC1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EAED0-68E2-4C0E-9875-F2E0C892E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16F74-8CD7-4F6D-9DCB-3656ED94F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CFC57-4F63-4D46-A238-829A25C8C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1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5D17E-F800-43B9-807A-185987F8E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B2D39-C550-4ED0-88C3-EEE422EBB9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57BD86-B426-4CBB-A388-711E03D6F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BD2F0-E3FB-477C-9936-CAB1EE60A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84A1-5228-40E5-9977-C0B8BCD52BC1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3F769-60E3-4806-BA86-9F5E9093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BA910-85E2-44F1-BD8A-381231F5E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CFC57-4F63-4D46-A238-829A25C8C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7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2EDD1-9DF1-477D-88A9-8BED8ABD6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46B9B-4C12-4EBA-B1FA-200E23735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FADCFE-E4E6-4BCB-95B6-52BE171E6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C1E5B8-B637-4731-A52D-54D28F4665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B82679-274E-471F-8D43-92CE11854C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CCE9B9-3EE5-4E44-87CC-A410F7E10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84A1-5228-40E5-9977-C0B8BCD52BC1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910011-029B-4909-95EC-523C4D38C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7CDB75-D6CA-45A6-A2EB-90928D82B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CFC57-4F63-4D46-A238-829A25C8C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31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2F25F-731F-45BE-8270-BDA7C89E1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5A966-A620-44D8-9D9B-710D4A5BE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84A1-5228-40E5-9977-C0B8BCD52BC1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BD13A4-7CE1-4628-A9CA-25CEDE3E4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2A813-F917-4F9E-9F17-C9D233295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CFC57-4F63-4D46-A238-829A25C8C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99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E7B86A-43DF-4F14-94E2-819465C22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84A1-5228-40E5-9977-C0B8BCD52BC1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334459-2895-4550-A0DB-A6AB8ED99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92DD2-934A-4978-BD47-9DB7E8A68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CFC57-4F63-4D46-A238-829A25C8C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86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D60D5-6978-40B6-8DE2-1349F0324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DA054-0398-46D6-BFB3-DA5B22BA9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F91692-43AE-498F-B182-E3B221B84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53BFC-D5A1-4513-9486-C4A377151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84A1-5228-40E5-9977-C0B8BCD52BC1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22F6F-FC01-4514-A1F5-6D6A77FC7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A1D1E-6DAB-44D5-BEE8-14C083A3E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CFC57-4F63-4D46-A238-829A25C8C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24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F6860-4CDF-491D-98DD-0D9D81D43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A4C24-D8B0-4A7D-88A6-34230C987D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5E6C47-2685-496A-8863-DD374ED0F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2ABCE-C96E-4917-A7D9-2090F4E8D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84A1-5228-40E5-9977-C0B8BCD52BC1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2EF76-9000-454A-8417-93A66153F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A8E90-FDE1-46DA-8935-394B51157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CFC57-4F63-4D46-A238-829A25C8C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92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747141-ABA0-47A1-9E75-539942172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03ED7-22AD-4FAE-BADE-B80BB4FE3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F138C-0559-4F73-B002-434E16A62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84A1-5228-40E5-9977-C0B8BCD52BC1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DF9D4-E443-4D8A-B497-B56AC2D797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DFF9D-7890-4695-88FF-91FC214D3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CFC57-4F63-4D46-A238-829A25C8C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5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F2E85-FFEA-400A-B7C2-89A8FA990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846" y="2670978"/>
            <a:ext cx="3954383" cy="758022"/>
          </a:xfrm>
        </p:spPr>
        <p:txBody>
          <a:bodyPr/>
          <a:lstStyle/>
          <a:p>
            <a:r>
              <a:rPr lang="en-US" dirty="0"/>
              <a:t>BOT Framework</a:t>
            </a:r>
          </a:p>
        </p:txBody>
      </p:sp>
    </p:spTree>
    <p:extLst>
      <p:ext uri="{BB962C8B-B14F-4D97-AF65-F5344CB8AC3E}">
        <p14:creationId xmlns:p14="http://schemas.microsoft.com/office/powerpoint/2010/main" val="308694324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89760" y="0"/>
            <a:ext cx="10302240" cy="6858000"/>
          </a:xfrm>
          <a:custGeom>
            <a:avLst/>
            <a:gdLst/>
            <a:ahLst/>
            <a:cxnLst/>
            <a:rect l="l" t="t" r="r" b="b"/>
            <a:pathLst>
              <a:path w="10302240" h="6858000">
                <a:moveTo>
                  <a:pt x="10302239" y="0"/>
                </a:moveTo>
                <a:lnTo>
                  <a:pt x="1714499" y="0"/>
                </a:lnTo>
                <a:lnTo>
                  <a:pt x="0" y="6857998"/>
                </a:lnTo>
                <a:lnTo>
                  <a:pt x="10302239" y="6857998"/>
                </a:lnTo>
                <a:lnTo>
                  <a:pt x="10302239" y="0"/>
                </a:lnTo>
                <a:close/>
              </a:path>
            </a:pathLst>
          </a:custGeom>
          <a:solidFill>
            <a:srgbClr val="007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9079" y="690346"/>
            <a:ext cx="5048631" cy="6167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8719" y="1655064"/>
            <a:ext cx="3246120" cy="5203190"/>
          </a:xfrm>
          <a:custGeom>
            <a:avLst/>
            <a:gdLst/>
            <a:ahLst/>
            <a:cxnLst/>
            <a:rect l="l" t="t" r="r" b="b"/>
            <a:pathLst>
              <a:path w="3246120" h="5203190">
                <a:moveTo>
                  <a:pt x="3130422" y="0"/>
                </a:moveTo>
                <a:lnTo>
                  <a:pt x="115697" y="0"/>
                </a:lnTo>
                <a:lnTo>
                  <a:pt x="70669" y="9094"/>
                </a:lnTo>
                <a:lnTo>
                  <a:pt x="33893" y="33893"/>
                </a:lnTo>
                <a:lnTo>
                  <a:pt x="9094" y="70669"/>
                </a:lnTo>
                <a:lnTo>
                  <a:pt x="0" y="115697"/>
                </a:lnTo>
                <a:lnTo>
                  <a:pt x="0" y="5202933"/>
                </a:lnTo>
                <a:lnTo>
                  <a:pt x="3246120" y="5202933"/>
                </a:lnTo>
                <a:lnTo>
                  <a:pt x="3246120" y="115697"/>
                </a:lnTo>
                <a:lnTo>
                  <a:pt x="3237025" y="70669"/>
                </a:lnTo>
                <a:lnTo>
                  <a:pt x="3212226" y="33893"/>
                </a:lnTo>
                <a:lnTo>
                  <a:pt x="3175450" y="9094"/>
                </a:lnTo>
                <a:lnTo>
                  <a:pt x="31304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8719" y="1655064"/>
            <a:ext cx="3246120" cy="5203190"/>
          </a:xfrm>
          <a:custGeom>
            <a:avLst/>
            <a:gdLst/>
            <a:ahLst/>
            <a:cxnLst/>
            <a:rect l="l" t="t" r="r" b="b"/>
            <a:pathLst>
              <a:path w="3246120" h="5203190">
                <a:moveTo>
                  <a:pt x="0" y="115697"/>
                </a:moveTo>
                <a:lnTo>
                  <a:pt x="9094" y="70669"/>
                </a:lnTo>
                <a:lnTo>
                  <a:pt x="33893" y="33893"/>
                </a:lnTo>
                <a:lnTo>
                  <a:pt x="70669" y="9094"/>
                </a:lnTo>
                <a:lnTo>
                  <a:pt x="115697" y="0"/>
                </a:lnTo>
                <a:lnTo>
                  <a:pt x="3130422" y="0"/>
                </a:lnTo>
                <a:lnTo>
                  <a:pt x="3175450" y="9094"/>
                </a:lnTo>
                <a:lnTo>
                  <a:pt x="3212226" y="33893"/>
                </a:lnTo>
                <a:lnTo>
                  <a:pt x="3237025" y="70669"/>
                </a:lnTo>
                <a:lnTo>
                  <a:pt x="3246120" y="115697"/>
                </a:lnTo>
                <a:lnTo>
                  <a:pt x="3246120" y="5202933"/>
                </a:lnTo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8719" y="1770760"/>
            <a:ext cx="0" cy="5087620"/>
          </a:xfrm>
          <a:custGeom>
            <a:avLst/>
            <a:gdLst/>
            <a:ahLst/>
            <a:cxnLst/>
            <a:rect l="l" t="t" r="r" b="b"/>
            <a:pathLst>
              <a:path h="5087620">
                <a:moveTo>
                  <a:pt x="0" y="5087236"/>
                </a:moveTo>
                <a:lnTo>
                  <a:pt x="0" y="0"/>
                </a:lnTo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39011" y="1812035"/>
            <a:ext cx="3152140" cy="5046345"/>
          </a:xfrm>
          <a:custGeom>
            <a:avLst/>
            <a:gdLst/>
            <a:ahLst/>
            <a:cxnLst/>
            <a:rect l="l" t="t" r="r" b="b"/>
            <a:pathLst>
              <a:path w="3152140" h="5046345">
                <a:moveTo>
                  <a:pt x="3039237" y="0"/>
                </a:moveTo>
                <a:lnTo>
                  <a:pt x="112394" y="0"/>
                </a:lnTo>
                <a:lnTo>
                  <a:pt x="68633" y="8828"/>
                </a:lnTo>
                <a:lnTo>
                  <a:pt x="32908" y="32908"/>
                </a:lnTo>
                <a:lnTo>
                  <a:pt x="8828" y="68633"/>
                </a:lnTo>
                <a:lnTo>
                  <a:pt x="0" y="112394"/>
                </a:lnTo>
                <a:lnTo>
                  <a:pt x="0" y="5045961"/>
                </a:lnTo>
                <a:lnTo>
                  <a:pt x="3151632" y="5045961"/>
                </a:lnTo>
                <a:lnTo>
                  <a:pt x="3151632" y="112394"/>
                </a:lnTo>
                <a:lnTo>
                  <a:pt x="3142803" y="68633"/>
                </a:lnTo>
                <a:lnTo>
                  <a:pt x="3118723" y="32908"/>
                </a:lnTo>
                <a:lnTo>
                  <a:pt x="3082998" y="8828"/>
                </a:lnTo>
                <a:lnTo>
                  <a:pt x="30392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27732" y="1731264"/>
            <a:ext cx="765175" cy="0"/>
          </a:xfrm>
          <a:custGeom>
            <a:avLst/>
            <a:gdLst/>
            <a:ahLst/>
            <a:cxnLst/>
            <a:rect l="l" t="t" r="r" b="b"/>
            <a:pathLst>
              <a:path w="765175">
                <a:moveTo>
                  <a:pt x="0" y="0"/>
                </a:moveTo>
                <a:lnTo>
                  <a:pt x="765048" y="0"/>
                </a:lnTo>
              </a:path>
            </a:pathLst>
          </a:custGeom>
          <a:ln w="54863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39011" y="2538983"/>
            <a:ext cx="3151632" cy="3105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79520" y="1905000"/>
            <a:ext cx="541045" cy="5440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49623" y="1975104"/>
            <a:ext cx="405384" cy="4084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416802" y="2471929"/>
            <a:ext cx="4338320" cy="27206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64590" marR="5080" indent="-1152525">
              <a:lnSpc>
                <a:spcPct val="100000"/>
              </a:lnSpc>
              <a:spcBef>
                <a:spcPts val="95"/>
              </a:spcBef>
            </a:pPr>
            <a:r>
              <a:rPr lang="en-US" sz="8800" dirty="0"/>
              <a:t>What is a  Bot?</a:t>
            </a:r>
            <a:endParaRPr sz="8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195559" y="0"/>
            <a:ext cx="1996439" cy="6858000"/>
          </a:xfrm>
          <a:custGeom>
            <a:avLst/>
            <a:gdLst/>
            <a:ahLst/>
            <a:cxnLst/>
            <a:rect l="l" t="t" r="r" b="b"/>
            <a:pathLst>
              <a:path w="1996440" h="6858000">
                <a:moveTo>
                  <a:pt x="1996439" y="0"/>
                </a:moveTo>
                <a:lnTo>
                  <a:pt x="1714499" y="0"/>
                </a:lnTo>
                <a:lnTo>
                  <a:pt x="0" y="6857998"/>
                </a:lnTo>
                <a:lnTo>
                  <a:pt x="1996439" y="6857998"/>
                </a:lnTo>
                <a:lnTo>
                  <a:pt x="1996439" y="0"/>
                </a:lnTo>
                <a:close/>
              </a:path>
            </a:pathLst>
          </a:custGeom>
          <a:solidFill>
            <a:srgbClr val="007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0382" y="343583"/>
            <a:ext cx="49825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dirty="0"/>
              <a:t>What is a  Bot?</a:t>
            </a:r>
            <a:endParaRPr sz="4800" dirty="0"/>
          </a:p>
        </p:txBody>
      </p:sp>
      <p:sp>
        <p:nvSpPr>
          <p:cNvPr id="5" name="object 5"/>
          <p:cNvSpPr txBox="1"/>
          <p:nvPr/>
        </p:nvSpPr>
        <p:spPr>
          <a:xfrm>
            <a:off x="570382" y="1324102"/>
            <a:ext cx="9331960" cy="2229456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698500" marR="5080" indent="-685800">
              <a:lnSpc>
                <a:spcPts val="3890"/>
              </a:lnSpc>
              <a:spcBef>
                <a:spcPts val="58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en-US" sz="3600" dirty="0">
                <a:latin typeface="+mj-lt"/>
                <a:cs typeface="Arial Black"/>
              </a:rPr>
              <a:t>Bot is a virtual assistant that simulates human  interaction.</a:t>
            </a:r>
          </a:p>
          <a:p>
            <a:pPr marL="698500" marR="5080" indent="-685800">
              <a:lnSpc>
                <a:spcPts val="3890"/>
              </a:lnSpc>
              <a:spcBef>
                <a:spcPts val="58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en-US" sz="3600" dirty="0">
                <a:latin typeface="+mj-lt"/>
                <a:cs typeface="Arial Black"/>
              </a:rPr>
              <a:t>For Bot Framework, it is a web </a:t>
            </a:r>
            <a:r>
              <a:rPr lang="en-US" sz="3600" dirty="0" err="1">
                <a:latin typeface="+mj-lt"/>
                <a:cs typeface="Arial Black"/>
              </a:rPr>
              <a:t>api</a:t>
            </a:r>
            <a:r>
              <a:rPr lang="en-US" sz="3600" dirty="0">
                <a:latin typeface="+mj-lt"/>
                <a:cs typeface="Arial Black"/>
              </a:rPr>
              <a:t>.</a:t>
            </a:r>
          </a:p>
          <a:p>
            <a:pPr marL="698500" marR="5080" indent="-685800">
              <a:lnSpc>
                <a:spcPts val="3890"/>
              </a:lnSpc>
              <a:spcBef>
                <a:spcPts val="58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endParaRPr sz="3600" dirty="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195559" y="0"/>
            <a:ext cx="1996439" cy="6858000"/>
          </a:xfrm>
          <a:custGeom>
            <a:avLst/>
            <a:gdLst/>
            <a:ahLst/>
            <a:cxnLst/>
            <a:rect l="l" t="t" r="r" b="b"/>
            <a:pathLst>
              <a:path w="1996440" h="6858000">
                <a:moveTo>
                  <a:pt x="1996439" y="0"/>
                </a:moveTo>
                <a:lnTo>
                  <a:pt x="1714499" y="0"/>
                </a:lnTo>
                <a:lnTo>
                  <a:pt x="0" y="6857998"/>
                </a:lnTo>
                <a:lnTo>
                  <a:pt x="1996439" y="6857998"/>
                </a:lnTo>
                <a:lnTo>
                  <a:pt x="1996439" y="0"/>
                </a:lnTo>
                <a:close/>
              </a:path>
            </a:pathLst>
          </a:custGeom>
          <a:solidFill>
            <a:srgbClr val="007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0382" y="340867"/>
            <a:ext cx="36391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dirty="0"/>
              <a:t>What is a Bot?</a:t>
            </a:r>
            <a:endParaRPr sz="4800" dirty="0"/>
          </a:p>
        </p:txBody>
      </p:sp>
      <p:sp>
        <p:nvSpPr>
          <p:cNvPr id="5" name="object 5"/>
          <p:cNvSpPr txBox="1"/>
          <p:nvPr/>
        </p:nvSpPr>
        <p:spPr>
          <a:xfrm>
            <a:off x="570382" y="1324102"/>
            <a:ext cx="9331960" cy="2229456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698500" marR="5080" indent="-685800">
              <a:lnSpc>
                <a:spcPts val="3890"/>
              </a:lnSpc>
              <a:spcBef>
                <a:spcPts val="58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en-US" sz="3600" dirty="0">
                <a:latin typeface="+mj-lt"/>
                <a:cs typeface="Arial Black"/>
              </a:rPr>
              <a:t>Bot is a virtual assistant that simulates human  interaction.</a:t>
            </a:r>
          </a:p>
          <a:p>
            <a:pPr marL="698500" marR="5080" indent="-685800">
              <a:lnSpc>
                <a:spcPts val="3890"/>
              </a:lnSpc>
              <a:spcBef>
                <a:spcPts val="58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en-US" sz="3600" dirty="0">
                <a:latin typeface="+mj-lt"/>
                <a:cs typeface="Arial Black"/>
              </a:rPr>
              <a:t>For Bot Framework, it is web services.</a:t>
            </a:r>
          </a:p>
          <a:p>
            <a:pPr marL="698500" marR="5080" indent="-685800">
              <a:lnSpc>
                <a:spcPts val="3890"/>
              </a:lnSpc>
              <a:spcBef>
                <a:spcPts val="58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endParaRPr sz="3600" dirty="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195559" y="0"/>
            <a:ext cx="1996439" cy="6858000"/>
          </a:xfrm>
          <a:custGeom>
            <a:avLst/>
            <a:gdLst/>
            <a:ahLst/>
            <a:cxnLst/>
            <a:rect l="l" t="t" r="r" b="b"/>
            <a:pathLst>
              <a:path w="1996440" h="6858000">
                <a:moveTo>
                  <a:pt x="1996439" y="0"/>
                </a:moveTo>
                <a:lnTo>
                  <a:pt x="1714499" y="0"/>
                </a:lnTo>
                <a:lnTo>
                  <a:pt x="0" y="6857998"/>
                </a:lnTo>
                <a:lnTo>
                  <a:pt x="1996439" y="6857998"/>
                </a:lnTo>
                <a:lnTo>
                  <a:pt x="1996439" y="0"/>
                </a:lnTo>
                <a:close/>
              </a:path>
            </a:pathLst>
          </a:custGeom>
          <a:solidFill>
            <a:srgbClr val="007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0382" y="340867"/>
            <a:ext cx="38735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dirty="0"/>
              <a:t>Bot Framework</a:t>
            </a:r>
            <a:endParaRPr sz="4800" dirty="0"/>
          </a:p>
        </p:txBody>
      </p:sp>
      <p:sp>
        <p:nvSpPr>
          <p:cNvPr id="5" name="object 5"/>
          <p:cNvSpPr txBox="1"/>
          <p:nvPr/>
        </p:nvSpPr>
        <p:spPr>
          <a:xfrm>
            <a:off x="570382" y="1324102"/>
            <a:ext cx="10131425" cy="44961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0" indent="-6858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en-US" sz="3600" dirty="0">
                <a:latin typeface="+mj-lt"/>
                <a:cs typeface="Arial Black"/>
              </a:rPr>
              <a:t>SDK for developing bots</a:t>
            </a:r>
          </a:p>
          <a:p>
            <a:pPr marL="698500" indent="-6858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en-US" sz="3600" dirty="0">
                <a:latin typeface="+mj-lt"/>
                <a:cs typeface="Arial Black"/>
              </a:rPr>
              <a:t>Tools to cover end-to-end bot development  workflow</a:t>
            </a:r>
          </a:p>
          <a:p>
            <a:pPr marL="698500" indent="-6858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en-US" sz="3600" dirty="0">
                <a:latin typeface="+mj-lt"/>
                <a:cs typeface="Arial Black"/>
              </a:rPr>
              <a:t>Bot Framework Service (BFS) to send and receive  messages and events between bots and channels</a:t>
            </a:r>
          </a:p>
          <a:p>
            <a:pPr marL="698500" indent="-6858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en-US" sz="3600" dirty="0">
                <a:latin typeface="+mj-lt"/>
                <a:cs typeface="Arial Black"/>
              </a:rPr>
              <a:t>Bot deployment and channel configuration in  Azure</a:t>
            </a:r>
          </a:p>
          <a:p>
            <a:pPr marL="698500" indent="-6858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endParaRPr sz="3600" dirty="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195559" y="0"/>
            <a:ext cx="1996439" cy="6858000"/>
          </a:xfrm>
          <a:custGeom>
            <a:avLst/>
            <a:gdLst/>
            <a:ahLst/>
            <a:cxnLst/>
            <a:rect l="l" t="t" r="r" b="b"/>
            <a:pathLst>
              <a:path w="1996440" h="6858000">
                <a:moveTo>
                  <a:pt x="1996439" y="0"/>
                </a:moveTo>
                <a:lnTo>
                  <a:pt x="1714499" y="0"/>
                </a:lnTo>
                <a:lnTo>
                  <a:pt x="0" y="6857998"/>
                </a:lnTo>
                <a:lnTo>
                  <a:pt x="1996439" y="6857998"/>
                </a:lnTo>
                <a:lnTo>
                  <a:pt x="1996439" y="0"/>
                </a:lnTo>
                <a:close/>
              </a:path>
            </a:pathLst>
          </a:custGeom>
          <a:solidFill>
            <a:srgbClr val="007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0382" y="340867"/>
            <a:ext cx="45669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dirty="0"/>
              <a:t>Multiple Channels</a:t>
            </a:r>
            <a:endParaRPr sz="4800" dirty="0"/>
          </a:p>
        </p:txBody>
      </p:sp>
      <p:sp>
        <p:nvSpPr>
          <p:cNvPr id="5" name="object 5"/>
          <p:cNvSpPr txBox="1"/>
          <p:nvPr/>
        </p:nvSpPr>
        <p:spPr>
          <a:xfrm>
            <a:off x="570382" y="1324102"/>
            <a:ext cx="5600700" cy="56682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0" indent="-6858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en-US" sz="3600" dirty="0">
                <a:latin typeface="+mj-lt"/>
                <a:cs typeface="Arial Black"/>
              </a:rPr>
              <a:t>Website Embedded Code</a:t>
            </a:r>
          </a:p>
          <a:p>
            <a:pPr marL="698500" indent="-6858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en-US" sz="3600" dirty="0">
                <a:latin typeface="+mj-lt"/>
                <a:cs typeface="Arial Black"/>
              </a:rPr>
              <a:t>Direct Line</a:t>
            </a:r>
          </a:p>
          <a:p>
            <a:pPr marL="698500" indent="-6858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en-US" sz="3600" dirty="0">
                <a:latin typeface="+mj-lt"/>
                <a:cs typeface="Arial Black"/>
              </a:rPr>
              <a:t>Email</a:t>
            </a:r>
          </a:p>
          <a:p>
            <a:pPr marL="698500" indent="-6858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en-US" sz="3600" dirty="0">
                <a:latin typeface="+mj-lt"/>
                <a:cs typeface="Arial Black"/>
              </a:rPr>
              <a:t>Cortana</a:t>
            </a:r>
          </a:p>
          <a:p>
            <a:pPr marL="698500" indent="-6858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en-US" sz="3600" dirty="0">
                <a:latin typeface="+mj-lt"/>
                <a:cs typeface="Arial Black"/>
              </a:rPr>
              <a:t>Teams</a:t>
            </a:r>
          </a:p>
          <a:p>
            <a:pPr marL="698500" indent="-6858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en-US" sz="3600" dirty="0">
                <a:latin typeface="+mj-lt"/>
                <a:cs typeface="Arial Black"/>
              </a:rPr>
              <a:t>Skype</a:t>
            </a:r>
          </a:p>
          <a:p>
            <a:pPr marL="698500" indent="-6858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en-US" sz="3600" dirty="0">
                <a:latin typeface="+mj-lt"/>
                <a:cs typeface="Arial Black"/>
              </a:rPr>
              <a:t>Line</a:t>
            </a:r>
          </a:p>
          <a:p>
            <a:pPr marL="698500" indent="-6858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en-US" sz="3600" dirty="0">
                <a:latin typeface="+mj-lt"/>
                <a:cs typeface="Arial Black"/>
              </a:rPr>
              <a:t>Facebook</a:t>
            </a:r>
          </a:p>
          <a:p>
            <a:pPr marL="698500" indent="-6858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en-US" sz="3600" dirty="0">
                <a:latin typeface="+mj-lt"/>
                <a:cs typeface="Arial Black"/>
              </a:rPr>
              <a:t>Telegram…..</a:t>
            </a:r>
          </a:p>
          <a:p>
            <a:pPr marL="698500" indent="-6858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endParaRPr sz="3600" dirty="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89760" y="0"/>
            <a:ext cx="10302240" cy="6858000"/>
          </a:xfrm>
          <a:custGeom>
            <a:avLst/>
            <a:gdLst/>
            <a:ahLst/>
            <a:cxnLst/>
            <a:rect l="l" t="t" r="r" b="b"/>
            <a:pathLst>
              <a:path w="10302240" h="6858000">
                <a:moveTo>
                  <a:pt x="10302239" y="0"/>
                </a:moveTo>
                <a:lnTo>
                  <a:pt x="1714499" y="0"/>
                </a:lnTo>
                <a:lnTo>
                  <a:pt x="0" y="6857998"/>
                </a:lnTo>
                <a:lnTo>
                  <a:pt x="10302239" y="6857998"/>
                </a:lnTo>
                <a:lnTo>
                  <a:pt x="10302239" y="0"/>
                </a:lnTo>
                <a:close/>
              </a:path>
            </a:pathLst>
          </a:custGeom>
          <a:solidFill>
            <a:srgbClr val="007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92800" y="1714004"/>
            <a:ext cx="4673600" cy="2505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5400" dirty="0"/>
              <a:t>List 3 benefits of  using chatbot in  your business.</a:t>
            </a:r>
            <a:endParaRPr sz="5400" dirty="0"/>
          </a:p>
        </p:txBody>
      </p:sp>
      <p:sp>
        <p:nvSpPr>
          <p:cNvPr id="4" name="object 4"/>
          <p:cNvSpPr/>
          <p:nvPr/>
        </p:nvSpPr>
        <p:spPr>
          <a:xfrm>
            <a:off x="1604471" y="2506349"/>
            <a:ext cx="920750" cy="624205"/>
          </a:xfrm>
          <a:custGeom>
            <a:avLst/>
            <a:gdLst/>
            <a:ahLst/>
            <a:cxnLst/>
            <a:rect l="l" t="t" r="r" b="b"/>
            <a:pathLst>
              <a:path w="920750" h="624205">
                <a:moveTo>
                  <a:pt x="0" y="623647"/>
                </a:moveTo>
                <a:lnTo>
                  <a:pt x="920592" y="623647"/>
                </a:lnTo>
                <a:lnTo>
                  <a:pt x="920592" y="0"/>
                </a:lnTo>
                <a:lnTo>
                  <a:pt x="0" y="0"/>
                </a:lnTo>
                <a:lnTo>
                  <a:pt x="0" y="623647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03243" y="2506349"/>
            <a:ext cx="920750" cy="624205"/>
          </a:xfrm>
          <a:custGeom>
            <a:avLst/>
            <a:gdLst/>
            <a:ahLst/>
            <a:cxnLst/>
            <a:rect l="l" t="t" r="r" b="b"/>
            <a:pathLst>
              <a:path w="920750" h="624205">
                <a:moveTo>
                  <a:pt x="0" y="623647"/>
                </a:moveTo>
                <a:lnTo>
                  <a:pt x="920592" y="623647"/>
                </a:lnTo>
                <a:lnTo>
                  <a:pt x="920592" y="0"/>
                </a:lnTo>
                <a:lnTo>
                  <a:pt x="0" y="0"/>
                </a:lnTo>
                <a:lnTo>
                  <a:pt x="0" y="623647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04471" y="3308186"/>
            <a:ext cx="920750" cy="920750"/>
          </a:xfrm>
          <a:custGeom>
            <a:avLst/>
            <a:gdLst/>
            <a:ahLst/>
            <a:cxnLst/>
            <a:rect l="l" t="t" r="r" b="b"/>
            <a:pathLst>
              <a:path w="920750" h="920750">
                <a:moveTo>
                  <a:pt x="0" y="920622"/>
                </a:moveTo>
                <a:lnTo>
                  <a:pt x="920592" y="920622"/>
                </a:lnTo>
                <a:lnTo>
                  <a:pt x="920592" y="0"/>
                </a:lnTo>
                <a:lnTo>
                  <a:pt x="0" y="0"/>
                </a:lnTo>
                <a:lnTo>
                  <a:pt x="0" y="920622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03243" y="3308186"/>
            <a:ext cx="920750" cy="920750"/>
          </a:xfrm>
          <a:custGeom>
            <a:avLst/>
            <a:gdLst/>
            <a:ahLst/>
            <a:cxnLst/>
            <a:rect l="l" t="t" r="r" b="b"/>
            <a:pathLst>
              <a:path w="920750" h="920750">
                <a:moveTo>
                  <a:pt x="0" y="920622"/>
                </a:moveTo>
                <a:lnTo>
                  <a:pt x="920592" y="920622"/>
                </a:lnTo>
                <a:lnTo>
                  <a:pt x="920592" y="0"/>
                </a:lnTo>
                <a:lnTo>
                  <a:pt x="0" y="0"/>
                </a:lnTo>
                <a:lnTo>
                  <a:pt x="0" y="920622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20223" y="1879658"/>
            <a:ext cx="1188085" cy="505459"/>
          </a:xfrm>
          <a:custGeom>
            <a:avLst/>
            <a:gdLst/>
            <a:ahLst/>
            <a:cxnLst/>
            <a:rect l="l" t="t" r="r" b="b"/>
            <a:pathLst>
              <a:path w="1188085" h="505460">
                <a:moveTo>
                  <a:pt x="1187861" y="326746"/>
                </a:moveTo>
                <a:lnTo>
                  <a:pt x="0" y="326746"/>
                </a:lnTo>
                <a:lnTo>
                  <a:pt x="0" y="504931"/>
                </a:lnTo>
                <a:lnTo>
                  <a:pt x="1187861" y="504931"/>
                </a:lnTo>
                <a:lnTo>
                  <a:pt x="1187861" y="326746"/>
                </a:lnTo>
                <a:close/>
              </a:path>
              <a:path w="1188085" h="505460">
                <a:moveTo>
                  <a:pt x="273208" y="20788"/>
                </a:moveTo>
                <a:lnTo>
                  <a:pt x="148482" y="148561"/>
                </a:lnTo>
                <a:lnTo>
                  <a:pt x="326661" y="326746"/>
                </a:lnTo>
                <a:lnTo>
                  <a:pt x="861199" y="326746"/>
                </a:lnTo>
                <a:lnTo>
                  <a:pt x="935441" y="252502"/>
                </a:lnTo>
                <a:lnTo>
                  <a:pt x="504841" y="252502"/>
                </a:lnTo>
                <a:lnTo>
                  <a:pt x="273208" y="20788"/>
                </a:lnTo>
                <a:close/>
              </a:path>
              <a:path w="1188085" h="505460">
                <a:moveTo>
                  <a:pt x="683020" y="0"/>
                </a:moveTo>
                <a:lnTo>
                  <a:pt x="504841" y="0"/>
                </a:lnTo>
                <a:lnTo>
                  <a:pt x="504841" y="252502"/>
                </a:lnTo>
                <a:lnTo>
                  <a:pt x="683020" y="252502"/>
                </a:lnTo>
                <a:lnTo>
                  <a:pt x="683020" y="0"/>
                </a:lnTo>
                <a:close/>
              </a:path>
              <a:path w="1188085" h="505460">
                <a:moveTo>
                  <a:pt x="914653" y="20788"/>
                </a:moveTo>
                <a:lnTo>
                  <a:pt x="683020" y="252502"/>
                </a:lnTo>
                <a:lnTo>
                  <a:pt x="935441" y="252502"/>
                </a:lnTo>
                <a:lnTo>
                  <a:pt x="1039378" y="148561"/>
                </a:lnTo>
                <a:lnTo>
                  <a:pt x="914653" y="20788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89760" y="0"/>
            <a:ext cx="10302240" cy="6858000"/>
          </a:xfrm>
          <a:custGeom>
            <a:avLst/>
            <a:gdLst/>
            <a:ahLst/>
            <a:cxnLst/>
            <a:rect l="l" t="t" r="r" b="b"/>
            <a:pathLst>
              <a:path w="10302240" h="6858000">
                <a:moveTo>
                  <a:pt x="10302239" y="0"/>
                </a:moveTo>
                <a:lnTo>
                  <a:pt x="1714499" y="0"/>
                </a:lnTo>
                <a:lnTo>
                  <a:pt x="0" y="6857998"/>
                </a:lnTo>
                <a:lnTo>
                  <a:pt x="10302239" y="6857998"/>
                </a:lnTo>
                <a:lnTo>
                  <a:pt x="10302239" y="0"/>
                </a:lnTo>
                <a:close/>
              </a:path>
            </a:pathLst>
          </a:custGeom>
          <a:solidFill>
            <a:srgbClr val="007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9079" y="690346"/>
            <a:ext cx="5048631" cy="6167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8719" y="1655064"/>
            <a:ext cx="3246120" cy="5203190"/>
          </a:xfrm>
          <a:custGeom>
            <a:avLst/>
            <a:gdLst/>
            <a:ahLst/>
            <a:cxnLst/>
            <a:rect l="l" t="t" r="r" b="b"/>
            <a:pathLst>
              <a:path w="3246120" h="5203190">
                <a:moveTo>
                  <a:pt x="3130422" y="0"/>
                </a:moveTo>
                <a:lnTo>
                  <a:pt x="115697" y="0"/>
                </a:lnTo>
                <a:lnTo>
                  <a:pt x="70669" y="9094"/>
                </a:lnTo>
                <a:lnTo>
                  <a:pt x="33893" y="33893"/>
                </a:lnTo>
                <a:lnTo>
                  <a:pt x="9094" y="70669"/>
                </a:lnTo>
                <a:lnTo>
                  <a:pt x="0" y="115697"/>
                </a:lnTo>
                <a:lnTo>
                  <a:pt x="0" y="5202933"/>
                </a:lnTo>
                <a:lnTo>
                  <a:pt x="3246120" y="5202933"/>
                </a:lnTo>
                <a:lnTo>
                  <a:pt x="3246120" y="115697"/>
                </a:lnTo>
                <a:lnTo>
                  <a:pt x="3237025" y="70669"/>
                </a:lnTo>
                <a:lnTo>
                  <a:pt x="3212226" y="33893"/>
                </a:lnTo>
                <a:lnTo>
                  <a:pt x="3175450" y="9094"/>
                </a:lnTo>
                <a:lnTo>
                  <a:pt x="31304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8719" y="1655064"/>
            <a:ext cx="3246120" cy="5203190"/>
          </a:xfrm>
          <a:custGeom>
            <a:avLst/>
            <a:gdLst/>
            <a:ahLst/>
            <a:cxnLst/>
            <a:rect l="l" t="t" r="r" b="b"/>
            <a:pathLst>
              <a:path w="3246120" h="5203190">
                <a:moveTo>
                  <a:pt x="0" y="115697"/>
                </a:moveTo>
                <a:lnTo>
                  <a:pt x="9094" y="70669"/>
                </a:lnTo>
                <a:lnTo>
                  <a:pt x="33893" y="33893"/>
                </a:lnTo>
                <a:lnTo>
                  <a:pt x="70669" y="9094"/>
                </a:lnTo>
                <a:lnTo>
                  <a:pt x="115697" y="0"/>
                </a:lnTo>
                <a:lnTo>
                  <a:pt x="3130422" y="0"/>
                </a:lnTo>
                <a:lnTo>
                  <a:pt x="3175450" y="9094"/>
                </a:lnTo>
                <a:lnTo>
                  <a:pt x="3212226" y="33893"/>
                </a:lnTo>
                <a:lnTo>
                  <a:pt x="3237025" y="70669"/>
                </a:lnTo>
                <a:lnTo>
                  <a:pt x="3246120" y="115697"/>
                </a:lnTo>
                <a:lnTo>
                  <a:pt x="3246120" y="5202933"/>
                </a:lnTo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8719" y="1770760"/>
            <a:ext cx="0" cy="5087620"/>
          </a:xfrm>
          <a:custGeom>
            <a:avLst/>
            <a:gdLst/>
            <a:ahLst/>
            <a:cxnLst/>
            <a:rect l="l" t="t" r="r" b="b"/>
            <a:pathLst>
              <a:path h="5087620">
                <a:moveTo>
                  <a:pt x="0" y="5087236"/>
                </a:moveTo>
                <a:lnTo>
                  <a:pt x="0" y="0"/>
                </a:lnTo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39011" y="1812035"/>
            <a:ext cx="3152140" cy="5046345"/>
          </a:xfrm>
          <a:custGeom>
            <a:avLst/>
            <a:gdLst/>
            <a:ahLst/>
            <a:cxnLst/>
            <a:rect l="l" t="t" r="r" b="b"/>
            <a:pathLst>
              <a:path w="3152140" h="5046345">
                <a:moveTo>
                  <a:pt x="3039237" y="0"/>
                </a:moveTo>
                <a:lnTo>
                  <a:pt x="112394" y="0"/>
                </a:lnTo>
                <a:lnTo>
                  <a:pt x="68633" y="8828"/>
                </a:lnTo>
                <a:lnTo>
                  <a:pt x="32908" y="32908"/>
                </a:lnTo>
                <a:lnTo>
                  <a:pt x="8828" y="68633"/>
                </a:lnTo>
                <a:lnTo>
                  <a:pt x="0" y="112394"/>
                </a:lnTo>
                <a:lnTo>
                  <a:pt x="0" y="5045961"/>
                </a:lnTo>
                <a:lnTo>
                  <a:pt x="3151632" y="5045961"/>
                </a:lnTo>
                <a:lnTo>
                  <a:pt x="3151632" y="112394"/>
                </a:lnTo>
                <a:lnTo>
                  <a:pt x="3142803" y="68633"/>
                </a:lnTo>
                <a:lnTo>
                  <a:pt x="3118723" y="32908"/>
                </a:lnTo>
                <a:lnTo>
                  <a:pt x="3082998" y="8828"/>
                </a:lnTo>
                <a:lnTo>
                  <a:pt x="30392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27732" y="1731264"/>
            <a:ext cx="765175" cy="0"/>
          </a:xfrm>
          <a:custGeom>
            <a:avLst/>
            <a:gdLst/>
            <a:ahLst/>
            <a:cxnLst/>
            <a:rect l="l" t="t" r="r" b="b"/>
            <a:pathLst>
              <a:path w="765175">
                <a:moveTo>
                  <a:pt x="0" y="0"/>
                </a:moveTo>
                <a:lnTo>
                  <a:pt x="765048" y="0"/>
                </a:lnTo>
              </a:path>
            </a:pathLst>
          </a:custGeom>
          <a:ln w="54863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39011" y="2538983"/>
            <a:ext cx="3151632" cy="3105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79520" y="1905000"/>
            <a:ext cx="541045" cy="5440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49623" y="1975104"/>
            <a:ext cx="405384" cy="4084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836411" y="2471929"/>
            <a:ext cx="4783455" cy="27206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06550" marR="5080" indent="-1594485">
              <a:lnSpc>
                <a:spcPct val="100000"/>
              </a:lnSpc>
              <a:spcBef>
                <a:spcPts val="95"/>
              </a:spcBef>
            </a:pPr>
            <a:r>
              <a:rPr lang="en-US" sz="8800" dirty="0"/>
              <a:t>Building A  Bot</a:t>
            </a:r>
            <a:endParaRPr sz="8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195559" y="0"/>
            <a:ext cx="1996439" cy="6858000"/>
          </a:xfrm>
          <a:custGeom>
            <a:avLst/>
            <a:gdLst/>
            <a:ahLst/>
            <a:cxnLst/>
            <a:rect l="l" t="t" r="r" b="b"/>
            <a:pathLst>
              <a:path w="1996440" h="6858000">
                <a:moveTo>
                  <a:pt x="1996439" y="0"/>
                </a:moveTo>
                <a:lnTo>
                  <a:pt x="1714499" y="0"/>
                </a:lnTo>
                <a:lnTo>
                  <a:pt x="0" y="6857998"/>
                </a:lnTo>
                <a:lnTo>
                  <a:pt x="1996439" y="6857998"/>
                </a:lnTo>
                <a:lnTo>
                  <a:pt x="1996439" y="0"/>
                </a:lnTo>
                <a:close/>
              </a:path>
            </a:pathLst>
          </a:custGeom>
          <a:solidFill>
            <a:srgbClr val="007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0382" y="340867"/>
            <a:ext cx="36429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dirty="0"/>
              <a:t>Building A Bot</a:t>
            </a:r>
            <a:endParaRPr sz="4800" dirty="0"/>
          </a:p>
        </p:txBody>
      </p:sp>
      <p:sp>
        <p:nvSpPr>
          <p:cNvPr id="5" name="object 5"/>
          <p:cNvSpPr/>
          <p:nvPr/>
        </p:nvSpPr>
        <p:spPr>
          <a:xfrm>
            <a:off x="1188719" y="2526374"/>
            <a:ext cx="8841325" cy="13564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337292" y="0"/>
            <a:ext cx="1854835" cy="6858000"/>
          </a:xfrm>
          <a:custGeom>
            <a:avLst/>
            <a:gdLst/>
            <a:ahLst/>
            <a:cxnLst/>
            <a:rect l="l" t="t" r="r" b="b"/>
            <a:pathLst>
              <a:path w="1854834" h="6858000">
                <a:moveTo>
                  <a:pt x="1854707" y="0"/>
                </a:moveTo>
                <a:lnTo>
                  <a:pt x="1714499" y="0"/>
                </a:lnTo>
                <a:lnTo>
                  <a:pt x="0" y="6857998"/>
                </a:lnTo>
                <a:lnTo>
                  <a:pt x="1854707" y="6857998"/>
                </a:lnTo>
                <a:lnTo>
                  <a:pt x="1854707" y="0"/>
                </a:lnTo>
                <a:close/>
              </a:path>
            </a:pathLst>
          </a:custGeom>
          <a:solidFill>
            <a:srgbClr val="007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0382" y="340867"/>
            <a:ext cx="36429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dirty="0"/>
              <a:t>Building A Bot</a:t>
            </a:r>
            <a:endParaRPr sz="4800" dirty="0"/>
          </a:p>
        </p:txBody>
      </p:sp>
      <p:sp>
        <p:nvSpPr>
          <p:cNvPr id="5" name="object 5"/>
          <p:cNvSpPr/>
          <p:nvPr/>
        </p:nvSpPr>
        <p:spPr>
          <a:xfrm>
            <a:off x="598931" y="2873047"/>
            <a:ext cx="930536" cy="14054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DF207B-2511-45B7-8885-473D5FD4614B}"/>
              </a:ext>
            </a:extLst>
          </p:cNvPr>
          <p:cNvSpPr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Understand the goal, processes, flow</a:t>
            </a:r>
          </a:p>
          <a:p>
            <a:r>
              <a:rPr lang="en-US" dirty="0"/>
              <a:t>Review design Guidelines</a:t>
            </a:r>
          </a:p>
          <a:p>
            <a:r>
              <a:rPr lang="en-US" dirty="0"/>
              <a:t>Identify features that are required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337292" y="0"/>
            <a:ext cx="1854835" cy="6858000"/>
          </a:xfrm>
          <a:custGeom>
            <a:avLst/>
            <a:gdLst/>
            <a:ahLst/>
            <a:cxnLst/>
            <a:rect l="l" t="t" r="r" b="b"/>
            <a:pathLst>
              <a:path w="1854834" h="6858000">
                <a:moveTo>
                  <a:pt x="1854707" y="0"/>
                </a:moveTo>
                <a:lnTo>
                  <a:pt x="1714499" y="0"/>
                </a:lnTo>
                <a:lnTo>
                  <a:pt x="0" y="6857998"/>
                </a:lnTo>
                <a:lnTo>
                  <a:pt x="1854707" y="6857998"/>
                </a:lnTo>
                <a:lnTo>
                  <a:pt x="1854707" y="0"/>
                </a:lnTo>
                <a:close/>
              </a:path>
            </a:pathLst>
          </a:custGeom>
          <a:solidFill>
            <a:srgbClr val="007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0382" y="340867"/>
            <a:ext cx="36429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dirty="0"/>
              <a:t>Building A Bot</a:t>
            </a:r>
            <a:endParaRPr sz="4800" dirty="0"/>
          </a:p>
        </p:txBody>
      </p:sp>
      <p:sp>
        <p:nvSpPr>
          <p:cNvPr id="5" name="object 5"/>
          <p:cNvSpPr/>
          <p:nvPr/>
        </p:nvSpPr>
        <p:spPr>
          <a:xfrm>
            <a:off x="652105" y="2873047"/>
            <a:ext cx="939398" cy="14054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73935" y="2108073"/>
            <a:ext cx="7910830" cy="3292823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698500" marR="5080" indent="-685800">
              <a:lnSpc>
                <a:spcPct val="90000"/>
              </a:lnSpc>
              <a:spcBef>
                <a:spcPts val="484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en-US" sz="3200" dirty="0">
                <a:latin typeface="+mj-lt"/>
                <a:cs typeface="Arial Black"/>
              </a:rPr>
              <a:t>Implements a conversational interface and  communicates with the Bot Framework  Service to send and receive messages and  events</a:t>
            </a:r>
          </a:p>
          <a:p>
            <a:pPr marL="698500" marR="5080" indent="-685800">
              <a:lnSpc>
                <a:spcPct val="90000"/>
              </a:lnSpc>
              <a:spcBef>
                <a:spcPts val="484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en-US" sz="3200" dirty="0">
                <a:latin typeface="+mj-lt"/>
                <a:cs typeface="Arial Black"/>
              </a:rPr>
              <a:t>Extends the capabilities with Cognitive  services</a:t>
            </a:r>
          </a:p>
          <a:p>
            <a:pPr marL="698500" marR="5080" indent="-685800">
              <a:lnSpc>
                <a:spcPct val="90000"/>
              </a:lnSpc>
              <a:spcBef>
                <a:spcPts val="484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endParaRPr sz="3200" dirty="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89284" y="133353"/>
            <a:ext cx="1014094" cy="30480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5"/>
              </a:spcBef>
            </a:pPr>
            <a:r>
              <a:rPr sz="1800" spc="-55" dirty="0">
                <a:solidFill>
                  <a:srgbClr val="0979B8"/>
                </a:solidFill>
                <a:latin typeface="Arial Black"/>
                <a:cs typeface="Arial Black"/>
              </a:rPr>
              <a:t>@h</a:t>
            </a:r>
            <a:r>
              <a:rPr sz="1800" spc="-90" dirty="0">
                <a:solidFill>
                  <a:srgbClr val="0979B8"/>
                </a:solidFill>
                <a:latin typeface="Arial Black"/>
                <a:cs typeface="Arial Black"/>
              </a:rPr>
              <a:t>m</a:t>
            </a:r>
            <a:r>
              <a:rPr sz="1800" spc="-260" dirty="0">
                <a:solidFill>
                  <a:srgbClr val="0979B8"/>
                </a:solidFill>
                <a:latin typeface="Arial Black"/>
                <a:cs typeface="Arial Black"/>
              </a:rPr>
              <a:t>he</a:t>
            </a:r>
            <a:r>
              <a:rPr sz="1800" spc="-265" dirty="0">
                <a:solidFill>
                  <a:srgbClr val="0979B8"/>
                </a:solidFill>
                <a:latin typeface="Arial Black"/>
                <a:cs typeface="Arial Black"/>
              </a:rPr>
              <a:t>n</a:t>
            </a:r>
            <a:r>
              <a:rPr sz="1800" spc="-195" dirty="0">
                <a:solidFill>
                  <a:srgbClr val="0979B8"/>
                </a:solidFill>
                <a:latin typeface="Arial Black"/>
                <a:cs typeface="Arial Black"/>
              </a:rPr>
              <a:t>g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7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62377" y="1054989"/>
            <a:ext cx="7655559" cy="4075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6600" dirty="0">
                <a:solidFill>
                  <a:schemeClr val="bg1"/>
                </a:solidFill>
                <a:latin typeface="+mj-lt"/>
                <a:cs typeface="Arial Black"/>
              </a:rPr>
              <a:t>The way how we  interact with  computer has change  over time.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776584" y="138760"/>
            <a:ext cx="103949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FFFFFF"/>
                </a:solidFill>
                <a:latin typeface="Arial Black"/>
                <a:cs typeface="Arial Black"/>
              </a:rPr>
              <a:t>@h</a:t>
            </a:r>
            <a:r>
              <a:rPr sz="1800" spc="-90" dirty="0">
                <a:solidFill>
                  <a:srgbClr val="FFFFFF"/>
                </a:solidFill>
                <a:latin typeface="Arial Black"/>
                <a:cs typeface="Arial Black"/>
              </a:rPr>
              <a:t>m</a:t>
            </a:r>
            <a:r>
              <a:rPr sz="1800" spc="-260" dirty="0">
                <a:solidFill>
                  <a:srgbClr val="FFFFFF"/>
                </a:solidFill>
                <a:latin typeface="Arial Black"/>
                <a:cs typeface="Arial Black"/>
              </a:rPr>
              <a:t>he</a:t>
            </a:r>
            <a:r>
              <a:rPr sz="1800" spc="-265" dirty="0">
                <a:solidFill>
                  <a:srgbClr val="FFFFFF"/>
                </a:solidFill>
                <a:latin typeface="Arial Black"/>
                <a:cs typeface="Arial Black"/>
              </a:rPr>
              <a:t>n</a:t>
            </a:r>
            <a:r>
              <a:rPr sz="1800" spc="-195" dirty="0">
                <a:solidFill>
                  <a:srgbClr val="FFFFFF"/>
                </a:solidFill>
                <a:latin typeface="Arial Black"/>
                <a:cs typeface="Arial Black"/>
              </a:rPr>
              <a:t>g</a:t>
            </a:r>
            <a:endParaRPr sz="1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337292" y="0"/>
            <a:ext cx="1854835" cy="6858000"/>
          </a:xfrm>
          <a:custGeom>
            <a:avLst/>
            <a:gdLst/>
            <a:ahLst/>
            <a:cxnLst/>
            <a:rect l="l" t="t" r="r" b="b"/>
            <a:pathLst>
              <a:path w="1854834" h="6858000">
                <a:moveTo>
                  <a:pt x="1854707" y="0"/>
                </a:moveTo>
                <a:lnTo>
                  <a:pt x="1714499" y="0"/>
                </a:lnTo>
                <a:lnTo>
                  <a:pt x="0" y="6857998"/>
                </a:lnTo>
                <a:lnTo>
                  <a:pt x="1854707" y="6857998"/>
                </a:lnTo>
                <a:lnTo>
                  <a:pt x="1854707" y="0"/>
                </a:lnTo>
                <a:close/>
              </a:path>
            </a:pathLst>
          </a:custGeom>
          <a:solidFill>
            <a:srgbClr val="007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0382" y="340867"/>
            <a:ext cx="36429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dirty="0"/>
              <a:t>Building A Bot</a:t>
            </a:r>
            <a:endParaRPr sz="4800" dirty="0"/>
          </a:p>
        </p:txBody>
      </p:sp>
      <p:sp>
        <p:nvSpPr>
          <p:cNvPr id="5" name="object 5"/>
          <p:cNvSpPr/>
          <p:nvPr/>
        </p:nvSpPr>
        <p:spPr>
          <a:xfrm>
            <a:off x="793901" y="2873047"/>
            <a:ext cx="708980" cy="14054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003C93-5B44-4061-B982-ABBDA4C7E085}"/>
              </a:ext>
            </a:extLst>
          </p:cNvPr>
          <p:cNvSpPr txBox="1"/>
          <p:nvPr/>
        </p:nvSpPr>
        <p:spPr>
          <a:xfrm>
            <a:off x="2593571" y="2119745"/>
            <a:ext cx="7473142" cy="1319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98500" marR="5080" indent="-685800">
              <a:lnSpc>
                <a:spcPct val="90000"/>
              </a:lnSpc>
              <a:spcBef>
                <a:spcPts val="484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en-US" sz="3200" dirty="0">
                <a:latin typeface="+mj-lt"/>
              </a:rPr>
              <a:t>Test your bot locally with the emulator</a:t>
            </a:r>
          </a:p>
          <a:p>
            <a:pPr marL="698500" marR="5080" indent="-685800">
              <a:lnSpc>
                <a:spcPct val="90000"/>
              </a:lnSpc>
              <a:spcBef>
                <a:spcPts val="484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en-US" sz="3200" dirty="0">
                <a:latin typeface="+mj-lt"/>
              </a:rPr>
              <a:t>Test your bot on the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337292" y="0"/>
            <a:ext cx="1854835" cy="6858000"/>
          </a:xfrm>
          <a:custGeom>
            <a:avLst/>
            <a:gdLst/>
            <a:ahLst/>
            <a:cxnLst/>
            <a:rect l="l" t="t" r="r" b="b"/>
            <a:pathLst>
              <a:path w="1854834" h="6858000">
                <a:moveTo>
                  <a:pt x="1854707" y="0"/>
                </a:moveTo>
                <a:lnTo>
                  <a:pt x="1714499" y="0"/>
                </a:lnTo>
                <a:lnTo>
                  <a:pt x="0" y="6857998"/>
                </a:lnTo>
                <a:lnTo>
                  <a:pt x="1854707" y="6857998"/>
                </a:lnTo>
                <a:lnTo>
                  <a:pt x="1854707" y="0"/>
                </a:lnTo>
                <a:close/>
              </a:path>
            </a:pathLst>
          </a:custGeom>
          <a:solidFill>
            <a:srgbClr val="007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0382" y="340867"/>
            <a:ext cx="36429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dirty="0"/>
              <a:t>Building A Bot</a:t>
            </a:r>
            <a:endParaRPr sz="4800" dirty="0"/>
          </a:p>
        </p:txBody>
      </p:sp>
      <p:sp>
        <p:nvSpPr>
          <p:cNvPr id="5" name="object 5"/>
          <p:cNvSpPr/>
          <p:nvPr/>
        </p:nvSpPr>
        <p:spPr>
          <a:xfrm>
            <a:off x="687554" y="2855368"/>
            <a:ext cx="903949" cy="14231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C3376C-073D-4501-92BA-F93723018084}"/>
              </a:ext>
            </a:extLst>
          </p:cNvPr>
          <p:cNvSpPr txBox="1"/>
          <p:nvPr/>
        </p:nvSpPr>
        <p:spPr>
          <a:xfrm>
            <a:off x="2443942" y="2236124"/>
            <a:ext cx="789335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Publish your bot to Azure or to your own  web service or data center.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Setting up your virtual infrastructure and  services.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337292" y="0"/>
            <a:ext cx="1854835" cy="6858000"/>
          </a:xfrm>
          <a:custGeom>
            <a:avLst/>
            <a:gdLst/>
            <a:ahLst/>
            <a:cxnLst/>
            <a:rect l="l" t="t" r="r" b="b"/>
            <a:pathLst>
              <a:path w="1854834" h="6858000">
                <a:moveTo>
                  <a:pt x="1854707" y="0"/>
                </a:moveTo>
                <a:lnTo>
                  <a:pt x="1714499" y="0"/>
                </a:lnTo>
                <a:lnTo>
                  <a:pt x="0" y="6857998"/>
                </a:lnTo>
                <a:lnTo>
                  <a:pt x="1854707" y="6857998"/>
                </a:lnTo>
                <a:lnTo>
                  <a:pt x="1854707" y="0"/>
                </a:lnTo>
                <a:close/>
              </a:path>
            </a:pathLst>
          </a:custGeom>
          <a:solidFill>
            <a:srgbClr val="007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0382" y="340867"/>
            <a:ext cx="36429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dirty="0"/>
              <a:t>Building A Bot</a:t>
            </a:r>
            <a:endParaRPr sz="4800" dirty="0"/>
          </a:p>
        </p:txBody>
      </p:sp>
      <p:sp>
        <p:nvSpPr>
          <p:cNvPr id="5" name="object 5"/>
          <p:cNvSpPr/>
          <p:nvPr/>
        </p:nvSpPr>
        <p:spPr>
          <a:xfrm>
            <a:off x="660967" y="2873047"/>
            <a:ext cx="939398" cy="14054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73935" y="2721610"/>
            <a:ext cx="7194550" cy="1992212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698500" marR="5080" indent="-6858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en-US" sz="3200" dirty="0">
                <a:latin typeface="+mj-lt"/>
                <a:cs typeface="Arial Black"/>
              </a:rPr>
              <a:t>Connect your bot to channels, such as  Facebook, Skype, Line, Telegram, etc.</a:t>
            </a:r>
          </a:p>
          <a:p>
            <a:pPr marL="698500" marR="5080" indent="-6858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en-US" sz="3200" dirty="0">
                <a:latin typeface="+mj-lt"/>
                <a:cs typeface="Arial Black"/>
              </a:rPr>
              <a:t>Embed your bot on your websites.</a:t>
            </a:r>
          </a:p>
          <a:p>
            <a:pPr marL="698500" marR="5080" indent="-6858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endParaRPr sz="3200" dirty="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337292" y="0"/>
            <a:ext cx="1854835" cy="6858000"/>
          </a:xfrm>
          <a:custGeom>
            <a:avLst/>
            <a:gdLst/>
            <a:ahLst/>
            <a:cxnLst/>
            <a:rect l="l" t="t" r="r" b="b"/>
            <a:pathLst>
              <a:path w="1854834" h="6858000">
                <a:moveTo>
                  <a:pt x="1854707" y="0"/>
                </a:moveTo>
                <a:lnTo>
                  <a:pt x="1714499" y="0"/>
                </a:lnTo>
                <a:lnTo>
                  <a:pt x="0" y="6857998"/>
                </a:lnTo>
                <a:lnTo>
                  <a:pt x="1854707" y="6857998"/>
                </a:lnTo>
                <a:lnTo>
                  <a:pt x="1854707" y="0"/>
                </a:lnTo>
                <a:close/>
              </a:path>
            </a:pathLst>
          </a:custGeom>
          <a:solidFill>
            <a:srgbClr val="007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0382" y="340867"/>
            <a:ext cx="36429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dirty="0"/>
              <a:t>Building A Bot</a:t>
            </a:r>
            <a:endParaRPr sz="4800" dirty="0"/>
          </a:p>
        </p:txBody>
      </p:sp>
      <p:sp>
        <p:nvSpPr>
          <p:cNvPr id="5" name="object 5"/>
          <p:cNvSpPr/>
          <p:nvPr/>
        </p:nvSpPr>
        <p:spPr>
          <a:xfrm>
            <a:off x="660664" y="2873047"/>
            <a:ext cx="934803" cy="14054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73935" y="3115182"/>
            <a:ext cx="8168640" cy="1479251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698500" marR="5080" indent="-6858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en-US" sz="3200" dirty="0">
                <a:latin typeface="+mj-lt"/>
                <a:cs typeface="Arial Black"/>
              </a:rPr>
              <a:t>Azure provides conversation-level reporting  on user, message, and channel data</a:t>
            </a:r>
          </a:p>
          <a:p>
            <a:pPr marL="698500" marR="5080" indent="-6858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endParaRPr sz="3200" dirty="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195559" y="0"/>
            <a:ext cx="1996439" cy="6858000"/>
          </a:xfrm>
          <a:custGeom>
            <a:avLst/>
            <a:gdLst/>
            <a:ahLst/>
            <a:cxnLst/>
            <a:rect l="l" t="t" r="r" b="b"/>
            <a:pathLst>
              <a:path w="1996440" h="6858000">
                <a:moveTo>
                  <a:pt x="1996439" y="0"/>
                </a:moveTo>
                <a:lnTo>
                  <a:pt x="1714499" y="0"/>
                </a:lnTo>
                <a:lnTo>
                  <a:pt x="0" y="6857998"/>
                </a:lnTo>
                <a:lnTo>
                  <a:pt x="1996439" y="6857998"/>
                </a:lnTo>
                <a:lnTo>
                  <a:pt x="1996439" y="0"/>
                </a:lnTo>
                <a:close/>
              </a:path>
            </a:pathLst>
          </a:custGeom>
          <a:solidFill>
            <a:srgbClr val="007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0382" y="340867"/>
            <a:ext cx="36429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dirty="0"/>
              <a:t>Building A Bot</a:t>
            </a:r>
            <a:endParaRPr sz="4800" dirty="0"/>
          </a:p>
        </p:txBody>
      </p:sp>
      <p:sp>
        <p:nvSpPr>
          <p:cNvPr id="5" name="object 5"/>
          <p:cNvSpPr/>
          <p:nvPr/>
        </p:nvSpPr>
        <p:spPr>
          <a:xfrm>
            <a:off x="1188719" y="2526374"/>
            <a:ext cx="8841325" cy="13564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337292" y="0"/>
            <a:ext cx="1854835" cy="6858000"/>
          </a:xfrm>
          <a:custGeom>
            <a:avLst/>
            <a:gdLst/>
            <a:ahLst/>
            <a:cxnLst/>
            <a:rect l="l" t="t" r="r" b="b"/>
            <a:pathLst>
              <a:path w="1854834" h="6858000">
                <a:moveTo>
                  <a:pt x="1854707" y="0"/>
                </a:moveTo>
                <a:lnTo>
                  <a:pt x="1714499" y="0"/>
                </a:lnTo>
                <a:lnTo>
                  <a:pt x="0" y="6857998"/>
                </a:lnTo>
                <a:lnTo>
                  <a:pt x="1854707" y="6857998"/>
                </a:lnTo>
                <a:lnTo>
                  <a:pt x="1854707" y="0"/>
                </a:lnTo>
                <a:close/>
              </a:path>
            </a:pathLst>
          </a:custGeom>
          <a:solidFill>
            <a:srgbClr val="007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0382" y="340867"/>
            <a:ext cx="53238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dirty="0" err="1"/>
              <a:t>context.activity.locale</a:t>
            </a:r>
            <a:endParaRPr sz="4800" dirty="0"/>
          </a:p>
        </p:txBody>
      </p:sp>
      <p:sp>
        <p:nvSpPr>
          <p:cNvPr id="5" name="object 5"/>
          <p:cNvSpPr txBox="1"/>
          <p:nvPr/>
        </p:nvSpPr>
        <p:spPr>
          <a:xfrm>
            <a:off x="570382" y="1532077"/>
            <a:ext cx="7969884" cy="19498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98500" indent="-685800">
              <a:lnSpc>
                <a:spcPts val="3650"/>
              </a:lnSpc>
              <a:spcBef>
                <a:spcPts val="10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en-US" sz="3200" dirty="0">
                <a:latin typeface="+mj-lt"/>
                <a:cs typeface="Arial Black"/>
              </a:rPr>
              <a:t>This reads user’s locale to determine which</a:t>
            </a:r>
          </a:p>
          <a:p>
            <a:pPr marL="698500" indent="-685800">
              <a:lnSpc>
                <a:spcPts val="3650"/>
              </a:lnSpc>
              <a:spcBef>
                <a:spcPts val="10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en-US" sz="3200" dirty="0">
                <a:latin typeface="+mj-lt"/>
                <a:cs typeface="Arial Black"/>
              </a:rPr>
              <a:t>language will it be using.</a:t>
            </a:r>
          </a:p>
          <a:p>
            <a:pPr marL="698500" indent="-685800">
              <a:lnSpc>
                <a:spcPts val="3650"/>
              </a:lnSpc>
              <a:spcBef>
                <a:spcPts val="10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en-US" sz="3200" dirty="0">
                <a:latin typeface="+mj-lt"/>
                <a:cs typeface="Arial Black"/>
              </a:rPr>
              <a:t>It may be undetectable sometimes.</a:t>
            </a:r>
          </a:p>
          <a:p>
            <a:pPr marL="698500" indent="-685800">
              <a:lnSpc>
                <a:spcPts val="3650"/>
              </a:lnSpc>
              <a:spcBef>
                <a:spcPts val="10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endParaRPr sz="3200" dirty="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337292" y="0"/>
            <a:ext cx="1854835" cy="6858000"/>
          </a:xfrm>
          <a:custGeom>
            <a:avLst/>
            <a:gdLst/>
            <a:ahLst/>
            <a:cxnLst/>
            <a:rect l="l" t="t" r="r" b="b"/>
            <a:pathLst>
              <a:path w="1854834" h="6858000">
                <a:moveTo>
                  <a:pt x="1854707" y="0"/>
                </a:moveTo>
                <a:lnTo>
                  <a:pt x="1714499" y="0"/>
                </a:lnTo>
                <a:lnTo>
                  <a:pt x="0" y="6857998"/>
                </a:lnTo>
                <a:lnTo>
                  <a:pt x="1854707" y="6857998"/>
                </a:lnTo>
                <a:lnTo>
                  <a:pt x="1854707" y="0"/>
                </a:lnTo>
                <a:close/>
              </a:path>
            </a:pathLst>
          </a:custGeom>
          <a:solidFill>
            <a:srgbClr val="007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0382" y="343583"/>
            <a:ext cx="580548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dirty="0" err="1"/>
              <a:t>context.activity.text</a:t>
            </a:r>
            <a:endParaRPr sz="4800" dirty="0"/>
          </a:p>
        </p:txBody>
      </p:sp>
      <p:sp>
        <p:nvSpPr>
          <p:cNvPr id="5" name="object 5"/>
          <p:cNvSpPr txBox="1"/>
          <p:nvPr/>
        </p:nvSpPr>
        <p:spPr>
          <a:xfrm>
            <a:off x="570382" y="1532077"/>
            <a:ext cx="7896859" cy="2441053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698500" marR="5080" indent="-6858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en-US" sz="3200" dirty="0">
                <a:latin typeface="+mj-lt"/>
                <a:cs typeface="Arial Black"/>
              </a:rPr>
              <a:t>This reads the message being input by the  users.</a:t>
            </a:r>
          </a:p>
          <a:p>
            <a:pPr marL="698500" marR="5080" indent="-6858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en-US" sz="3200" dirty="0">
                <a:latin typeface="+mj-lt"/>
                <a:cs typeface="Arial Black"/>
              </a:rPr>
              <a:t>Prompt user to choose their language or  connect to Microsoft Language</a:t>
            </a:r>
          </a:p>
          <a:p>
            <a:pPr marL="698500" marR="5080" indent="-6858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endParaRPr sz="3200" dirty="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89760" y="0"/>
            <a:ext cx="10302240" cy="6858000"/>
          </a:xfrm>
          <a:custGeom>
            <a:avLst/>
            <a:gdLst/>
            <a:ahLst/>
            <a:cxnLst/>
            <a:rect l="l" t="t" r="r" b="b"/>
            <a:pathLst>
              <a:path w="10302240" h="6858000">
                <a:moveTo>
                  <a:pt x="10302239" y="0"/>
                </a:moveTo>
                <a:lnTo>
                  <a:pt x="1714499" y="0"/>
                </a:lnTo>
                <a:lnTo>
                  <a:pt x="0" y="6857998"/>
                </a:lnTo>
                <a:lnTo>
                  <a:pt x="10302239" y="6857998"/>
                </a:lnTo>
                <a:lnTo>
                  <a:pt x="10302239" y="0"/>
                </a:lnTo>
                <a:close/>
              </a:path>
            </a:pathLst>
          </a:custGeom>
          <a:solidFill>
            <a:srgbClr val="007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85891" y="1714004"/>
            <a:ext cx="5483225" cy="2505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5400" dirty="0"/>
              <a:t>List 5 channels that  Bot Framework  supports.</a:t>
            </a:r>
            <a:endParaRPr sz="5400" dirty="0"/>
          </a:p>
        </p:txBody>
      </p:sp>
      <p:sp>
        <p:nvSpPr>
          <p:cNvPr id="4" name="object 4"/>
          <p:cNvSpPr/>
          <p:nvPr/>
        </p:nvSpPr>
        <p:spPr>
          <a:xfrm>
            <a:off x="1604471" y="2506349"/>
            <a:ext cx="920750" cy="624205"/>
          </a:xfrm>
          <a:custGeom>
            <a:avLst/>
            <a:gdLst/>
            <a:ahLst/>
            <a:cxnLst/>
            <a:rect l="l" t="t" r="r" b="b"/>
            <a:pathLst>
              <a:path w="920750" h="624205">
                <a:moveTo>
                  <a:pt x="0" y="623647"/>
                </a:moveTo>
                <a:lnTo>
                  <a:pt x="920592" y="623647"/>
                </a:lnTo>
                <a:lnTo>
                  <a:pt x="920592" y="0"/>
                </a:lnTo>
                <a:lnTo>
                  <a:pt x="0" y="0"/>
                </a:lnTo>
                <a:lnTo>
                  <a:pt x="0" y="623647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03243" y="2506349"/>
            <a:ext cx="920750" cy="624205"/>
          </a:xfrm>
          <a:custGeom>
            <a:avLst/>
            <a:gdLst/>
            <a:ahLst/>
            <a:cxnLst/>
            <a:rect l="l" t="t" r="r" b="b"/>
            <a:pathLst>
              <a:path w="920750" h="624205">
                <a:moveTo>
                  <a:pt x="0" y="623647"/>
                </a:moveTo>
                <a:lnTo>
                  <a:pt x="920592" y="623647"/>
                </a:lnTo>
                <a:lnTo>
                  <a:pt x="920592" y="0"/>
                </a:lnTo>
                <a:lnTo>
                  <a:pt x="0" y="0"/>
                </a:lnTo>
                <a:lnTo>
                  <a:pt x="0" y="623647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04471" y="3308186"/>
            <a:ext cx="920750" cy="920750"/>
          </a:xfrm>
          <a:custGeom>
            <a:avLst/>
            <a:gdLst/>
            <a:ahLst/>
            <a:cxnLst/>
            <a:rect l="l" t="t" r="r" b="b"/>
            <a:pathLst>
              <a:path w="920750" h="920750">
                <a:moveTo>
                  <a:pt x="0" y="920622"/>
                </a:moveTo>
                <a:lnTo>
                  <a:pt x="920592" y="920622"/>
                </a:lnTo>
                <a:lnTo>
                  <a:pt x="920592" y="0"/>
                </a:lnTo>
                <a:lnTo>
                  <a:pt x="0" y="0"/>
                </a:lnTo>
                <a:lnTo>
                  <a:pt x="0" y="920622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03243" y="3308186"/>
            <a:ext cx="920750" cy="920750"/>
          </a:xfrm>
          <a:custGeom>
            <a:avLst/>
            <a:gdLst/>
            <a:ahLst/>
            <a:cxnLst/>
            <a:rect l="l" t="t" r="r" b="b"/>
            <a:pathLst>
              <a:path w="920750" h="920750">
                <a:moveTo>
                  <a:pt x="0" y="920622"/>
                </a:moveTo>
                <a:lnTo>
                  <a:pt x="920592" y="920622"/>
                </a:lnTo>
                <a:lnTo>
                  <a:pt x="920592" y="0"/>
                </a:lnTo>
                <a:lnTo>
                  <a:pt x="0" y="0"/>
                </a:lnTo>
                <a:lnTo>
                  <a:pt x="0" y="920622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20223" y="1879658"/>
            <a:ext cx="1188085" cy="505459"/>
          </a:xfrm>
          <a:custGeom>
            <a:avLst/>
            <a:gdLst/>
            <a:ahLst/>
            <a:cxnLst/>
            <a:rect l="l" t="t" r="r" b="b"/>
            <a:pathLst>
              <a:path w="1188085" h="505460">
                <a:moveTo>
                  <a:pt x="1187861" y="326746"/>
                </a:moveTo>
                <a:lnTo>
                  <a:pt x="0" y="326746"/>
                </a:lnTo>
                <a:lnTo>
                  <a:pt x="0" y="504931"/>
                </a:lnTo>
                <a:lnTo>
                  <a:pt x="1187861" y="504931"/>
                </a:lnTo>
                <a:lnTo>
                  <a:pt x="1187861" y="326746"/>
                </a:lnTo>
                <a:close/>
              </a:path>
              <a:path w="1188085" h="505460">
                <a:moveTo>
                  <a:pt x="273208" y="20788"/>
                </a:moveTo>
                <a:lnTo>
                  <a:pt x="148482" y="148561"/>
                </a:lnTo>
                <a:lnTo>
                  <a:pt x="326661" y="326746"/>
                </a:lnTo>
                <a:lnTo>
                  <a:pt x="861199" y="326746"/>
                </a:lnTo>
                <a:lnTo>
                  <a:pt x="935441" y="252502"/>
                </a:lnTo>
                <a:lnTo>
                  <a:pt x="504841" y="252502"/>
                </a:lnTo>
                <a:lnTo>
                  <a:pt x="273208" y="20788"/>
                </a:lnTo>
                <a:close/>
              </a:path>
              <a:path w="1188085" h="505460">
                <a:moveTo>
                  <a:pt x="683020" y="0"/>
                </a:moveTo>
                <a:lnTo>
                  <a:pt x="504841" y="0"/>
                </a:lnTo>
                <a:lnTo>
                  <a:pt x="504841" y="252502"/>
                </a:lnTo>
                <a:lnTo>
                  <a:pt x="683020" y="252502"/>
                </a:lnTo>
                <a:lnTo>
                  <a:pt x="683020" y="0"/>
                </a:lnTo>
                <a:close/>
              </a:path>
              <a:path w="1188085" h="505460">
                <a:moveTo>
                  <a:pt x="914653" y="20788"/>
                </a:moveTo>
                <a:lnTo>
                  <a:pt x="683020" y="252502"/>
                </a:lnTo>
                <a:lnTo>
                  <a:pt x="935441" y="252502"/>
                </a:lnTo>
                <a:lnTo>
                  <a:pt x="1039378" y="148561"/>
                </a:lnTo>
                <a:lnTo>
                  <a:pt x="914653" y="20788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89760" y="0"/>
            <a:ext cx="10302240" cy="6858000"/>
          </a:xfrm>
          <a:custGeom>
            <a:avLst/>
            <a:gdLst/>
            <a:ahLst/>
            <a:cxnLst/>
            <a:rect l="l" t="t" r="r" b="b"/>
            <a:pathLst>
              <a:path w="10302240" h="6858000">
                <a:moveTo>
                  <a:pt x="10302239" y="0"/>
                </a:moveTo>
                <a:lnTo>
                  <a:pt x="1714499" y="0"/>
                </a:lnTo>
                <a:lnTo>
                  <a:pt x="0" y="6857998"/>
                </a:lnTo>
                <a:lnTo>
                  <a:pt x="10302239" y="6857998"/>
                </a:lnTo>
                <a:lnTo>
                  <a:pt x="10302239" y="0"/>
                </a:lnTo>
                <a:close/>
              </a:path>
            </a:pathLst>
          </a:custGeom>
          <a:solidFill>
            <a:srgbClr val="007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9079" y="690346"/>
            <a:ext cx="5048631" cy="6167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8719" y="1655064"/>
            <a:ext cx="3246120" cy="5203190"/>
          </a:xfrm>
          <a:custGeom>
            <a:avLst/>
            <a:gdLst/>
            <a:ahLst/>
            <a:cxnLst/>
            <a:rect l="l" t="t" r="r" b="b"/>
            <a:pathLst>
              <a:path w="3246120" h="5203190">
                <a:moveTo>
                  <a:pt x="3130422" y="0"/>
                </a:moveTo>
                <a:lnTo>
                  <a:pt x="115697" y="0"/>
                </a:lnTo>
                <a:lnTo>
                  <a:pt x="70669" y="9094"/>
                </a:lnTo>
                <a:lnTo>
                  <a:pt x="33893" y="33893"/>
                </a:lnTo>
                <a:lnTo>
                  <a:pt x="9094" y="70669"/>
                </a:lnTo>
                <a:lnTo>
                  <a:pt x="0" y="115697"/>
                </a:lnTo>
                <a:lnTo>
                  <a:pt x="0" y="5202933"/>
                </a:lnTo>
                <a:lnTo>
                  <a:pt x="3246120" y="5202933"/>
                </a:lnTo>
                <a:lnTo>
                  <a:pt x="3246120" y="115697"/>
                </a:lnTo>
                <a:lnTo>
                  <a:pt x="3237025" y="70669"/>
                </a:lnTo>
                <a:lnTo>
                  <a:pt x="3212226" y="33893"/>
                </a:lnTo>
                <a:lnTo>
                  <a:pt x="3175450" y="9094"/>
                </a:lnTo>
                <a:lnTo>
                  <a:pt x="31304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8719" y="1655064"/>
            <a:ext cx="3246120" cy="5203190"/>
          </a:xfrm>
          <a:custGeom>
            <a:avLst/>
            <a:gdLst/>
            <a:ahLst/>
            <a:cxnLst/>
            <a:rect l="l" t="t" r="r" b="b"/>
            <a:pathLst>
              <a:path w="3246120" h="5203190">
                <a:moveTo>
                  <a:pt x="0" y="115697"/>
                </a:moveTo>
                <a:lnTo>
                  <a:pt x="9094" y="70669"/>
                </a:lnTo>
                <a:lnTo>
                  <a:pt x="33893" y="33893"/>
                </a:lnTo>
                <a:lnTo>
                  <a:pt x="70669" y="9094"/>
                </a:lnTo>
                <a:lnTo>
                  <a:pt x="115697" y="0"/>
                </a:lnTo>
                <a:lnTo>
                  <a:pt x="3130422" y="0"/>
                </a:lnTo>
                <a:lnTo>
                  <a:pt x="3175450" y="9094"/>
                </a:lnTo>
                <a:lnTo>
                  <a:pt x="3212226" y="33893"/>
                </a:lnTo>
                <a:lnTo>
                  <a:pt x="3237025" y="70669"/>
                </a:lnTo>
                <a:lnTo>
                  <a:pt x="3246120" y="115697"/>
                </a:lnTo>
                <a:lnTo>
                  <a:pt x="3246120" y="5202933"/>
                </a:lnTo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8719" y="1770760"/>
            <a:ext cx="0" cy="5087620"/>
          </a:xfrm>
          <a:custGeom>
            <a:avLst/>
            <a:gdLst/>
            <a:ahLst/>
            <a:cxnLst/>
            <a:rect l="l" t="t" r="r" b="b"/>
            <a:pathLst>
              <a:path h="5087620">
                <a:moveTo>
                  <a:pt x="0" y="5087236"/>
                </a:moveTo>
                <a:lnTo>
                  <a:pt x="0" y="0"/>
                </a:lnTo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39011" y="1812035"/>
            <a:ext cx="3152140" cy="5046345"/>
          </a:xfrm>
          <a:custGeom>
            <a:avLst/>
            <a:gdLst/>
            <a:ahLst/>
            <a:cxnLst/>
            <a:rect l="l" t="t" r="r" b="b"/>
            <a:pathLst>
              <a:path w="3152140" h="5046345">
                <a:moveTo>
                  <a:pt x="3039237" y="0"/>
                </a:moveTo>
                <a:lnTo>
                  <a:pt x="112394" y="0"/>
                </a:lnTo>
                <a:lnTo>
                  <a:pt x="68633" y="8828"/>
                </a:lnTo>
                <a:lnTo>
                  <a:pt x="32908" y="32908"/>
                </a:lnTo>
                <a:lnTo>
                  <a:pt x="8828" y="68633"/>
                </a:lnTo>
                <a:lnTo>
                  <a:pt x="0" y="112394"/>
                </a:lnTo>
                <a:lnTo>
                  <a:pt x="0" y="5045961"/>
                </a:lnTo>
                <a:lnTo>
                  <a:pt x="3151632" y="5045961"/>
                </a:lnTo>
                <a:lnTo>
                  <a:pt x="3151632" y="112394"/>
                </a:lnTo>
                <a:lnTo>
                  <a:pt x="3142803" y="68633"/>
                </a:lnTo>
                <a:lnTo>
                  <a:pt x="3118723" y="32908"/>
                </a:lnTo>
                <a:lnTo>
                  <a:pt x="3082998" y="8828"/>
                </a:lnTo>
                <a:lnTo>
                  <a:pt x="30392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27732" y="1731264"/>
            <a:ext cx="765175" cy="0"/>
          </a:xfrm>
          <a:custGeom>
            <a:avLst/>
            <a:gdLst/>
            <a:ahLst/>
            <a:cxnLst/>
            <a:rect l="l" t="t" r="r" b="b"/>
            <a:pathLst>
              <a:path w="765175">
                <a:moveTo>
                  <a:pt x="0" y="0"/>
                </a:moveTo>
                <a:lnTo>
                  <a:pt x="765048" y="0"/>
                </a:lnTo>
              </a:path>
            </a:pathLst>
          </a:custGeom>
          <a:ln w="54863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39011" y="2538983"/>
            <a:ext cx="3151632" cy="3105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79520" y="1905000"/>
            <a:ext cx="541045" cy="5440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49623" y="1975104"/>
            <a:ext cx="405384" cy="4084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783069" y="2478100"/>
            <a:ext cx="2888615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8800" dirty="0"/>
              <a:t>Demo</a:t>
            </a:r>
            <a:endParaRPr sz="88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NLU?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99932" y="1787012"/>
            <a:ext cx="11655078" cy="3283976"/>
          </a:xfrm>
        </p:spPr>
        <p:txBody>
          <a:bodyPr/>
          <a:lstStyle/>
          <a:p>
            <a:pPr fontAlgn="ctr"/>
            <a:r>
              <a:rPr lang="en-US" sz="2800" dirty="0"/>
              <a:t>Rise of conversation-based applications</a:t>
            </a:r>
          </a:p>
          <a:p>
            <a:pPr fontAlgn="ctr"/>
            <a:r>
              <a:rPr lang="en-US" sz="2800" dirty="0"/>
              <a:t>Need to extract meaning from context</a:t>
            </a:r>
          </a:p>
          <a:p>
            <a:pPr fontAlgn="ctr"/>
            <a:r>
              <a:rPr lang="en-US" sz="2800" dirty="0"/>
              <a:t>Problem</a:t>
            </a:r>
          </a:p>
          <a:p>
            <a:pPr lvl="1" fontAlgn="ctr"/>
            <a:r>
              <a:rPr lang="en-US" sz="2400" dirty="0"/>
              <a:t>We are not all data scientists, but we all need to be able to integrate NLU into our applications</a:t>
            </a:r>
          </a:p>
          <a:p>
            <a:pPr fontAlgn="ctr"/>
            <a:endParaRPr lang="en-US" sz="2800" dirty="0"/>
          </a:p>
          <a:p>
            <a:pPr fontAlgn="ctr"/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EAC7F2-10C7-4889-86A3-AE7C96950C1E}"/>
              </a:ext>
            </a:extLst>
          </p:cNvPr>
          <p:cNvSpPr/>
          <p:nvPr/>
        </p:nvSpPr>
        <p:spPr>
          <a:xfrm>
            <a:off x="269240" y="6289751"/>
            <a:ext cx="48800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dirty="0">
                <a:solidFill>
                  <a:schemeClr val="bg2"/>
                </a:solidFill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364577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61760" y="0"/>
            <a:ext cx="5730240" cy="6858000"/>
          </a:xfrm>
          <a:custGeom>
            <a:avLst/>
            <a:gdLst/>
            <a:ahLst/>
            <a:cxnLst/>
            <a:rect l="l" t="t" r="r" b="b"/>
            <a:pathLst>
              <a:path w="5730240" h="6858000">
                <a:moveTo>
                  <a:pt x="5730239" y="0"/>
                </a:moveTo>
                <a:lnTo>
                  <a:pt x="1714499" y="0"/>
                </a:lnTo>
                <a:lnTo>
                  <a:pt x="0" y="6857998"/>
                </a:lnTo>
                <a:lnTo>
                  <a:pt x="5730239" y="6857998"/>
                </a:lnTo>
                <a:lnTo>
                  <a:pt x="5730239" y="0"/>
                </a:lnTo>
                <a:close/>
              </a:path>
            </a:pathLst>
          </a:custGeom>
          <a:solidFill>
            <a:srgbClr val="007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23046" y="2478160"/>
            <a:ext cx="2874692" cy="136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8800" dirty="0"/>
              <a:t>1990s</a:t>
            </a:r>
            <a:endParaRPr sz="8800" dirty="0"/>
          </a:p>
        </p:txBody>
      </p:sp>
      <p:sp>
        <p:nvSpPr>
          <p:cNvPr id="4" name="object 4"/>
          <p:cNvSpPr/>
          <p:nvPr/>
        </p:nvSpPr>
        <p:spPr>
          <a:xfrm>
            <a:off x="501395" y="1098803"/>
            <a:ext cx="6851904" cy="4651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6948" y="1292352"/>
            <a:ext cx="6409944" cy="4273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1386889"/>
          </a:xfrm>
        </p:spPr>
        <p:txBody>
          <a:bodyPr/>
          <a:lstStyle/>
          <a:p>
            <a:r>
              <a:rPr lang="en-US" dirty="0"/>
              <a:t>Microsoft's Language Understanding Intelligent Service (LUIS)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8461" y="1676400"/>
            <a:ext cx="11655078" cy="1918987"/>
          </a:xfrm>
        </p:spPr>
        <p:txBody>
          <a:bodyPr/>
          <a:lstStyle/>
          <a:p>
            <a:pPr fontAlgn="ctr"/>
            <a:r>
              <a:rPr lang="en-US" sz="2800" dirty="0"/>
              <a:t>A machine learning-based service to build natural language understanding into apps, bots, and IoT devices </a:t>
            </a:r>
          </a:p>
          <a:p>
            <a:pPr fontAlgn="ctr"/>
            <a:r>
              <a:rPr lang="en-US" sz="2800" dirty="0"/>
              <a:t>Quickly create enterprise-ready, custom models that continuously improve</a:t>
            </a:r>
          </a:p>
          <a:p>
            <a:pPr fontAlgn="ctr"/>
            <a:r>
              <a:rPr lang="en-US" sz="2800" dirty="0"/>
              <a:t>Can configure with a rich UI or programmatically</a:t>
            </a: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C1E1E0-90B5-436B-8549-6CBD5A20135F}"/>
              </a:ext>
            </a:extLst>
          </p:cNvPr>
          <p:cNvSpPr/>
          <p:nvPr/>
        </p:nvSpPr>
        <p:spPr>
          <a:xfrm>
            <a:off x="269240" y="6289751"/>
            <a:ext cx="48800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dirty="0">
                <a:solidFill>
                  <a:schemeClr val="bg2"/>
                </a:solidFill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114276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4533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LUIS Models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303" y="1187963"/>
            <a:ext cx="11655078" cy="4364272"/>
          </a:xfrm>
        </p:spPr>
        <p:txBody>
          <a:bodyPr/>
          <a:lstStyle/>
          <a:p>
            <a:pPr fontAlgn="ctr"/>
            <a:r>
              <a:rPr lang="en-US" sz="2800" dirty="0"/>
              <a:t>Intents</a:t>
            </a:r>
          </a:p>
          <a:p>
            <a:pPr fontAlgn="ctr"/>
            <a:r>
              <a:rPr lang="en-US" sz="2800" dirty="0"/>
              <a:t>Utterances</a:t>
            </a:r>
          </a:p>
          <a:p>
            <a:pPr fontAlgn="ctr"/>
            <a:r>
              <a:rPr lang="en-US" sz="2800" dirty="0"/>
              <a:t>Entities</a:t>
            </a:r>
          </a:p>
          <a:p>
            <a:pPr fontAlgn="ctr"/>
            <a:r>
              <a:rPr lang="en-US" sz="2800" dirty="0"/>
              <a:t>Training and testing</a:t>
            </a:r>
          </a:p>
          <a:p>
            <a:pPr fontAlgn="ctr"/>
            <a:r>
              <a:rPr lang="en-US" sz="2800" dirty="0"/>
              <a:t>Publishing</a:t>
            </a:r>
          </a:p>
          <a:p>
            <a:pPr fontAlgn="ctr"/>
            <a:r>
              <a:rPr lang="en-US" sz="2800" dirty="0"/>
              <a:t>Features</a:t>
            </a:r>
          </a:p>
          <a:p>
            <a:pPr fontAlgn="ctr"/>
            <a:r>
              <a:rPr lang="en-US" sz="2800" dirty="0"/>
              <a:t>Active learning</a:t>
            </a:r>
          </a:p>
          <a:p>
            <a:pPr fontAlgn="ctr"/>
            <a:r>
              <a:rPr lang="en-US" sz="2800" dirty="0"/>
              <a:t>(preview) Patterns</a:t>
            </a:r>
          </a:p>
          <a:p>
            <a:pPr lvl="4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6209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LUIS concepts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303" y="1187963"/>
            <a:ext cx="11655078" cy="3154710"/>
          </a:xfrm>
        </p:spPr>
        <p:txBody>
          <a:bodyPr/>
          <a:lstStyle/>
          <a:p>
            <a:pPr fontAlgn="ctr"/>
            <a:r>
              <a:rPr lang="en-US" sz="2800" dirty="0"/>
              <a:t>Intents</a:t>
            </a:r>
          </a:p>
          <a:p>
            <a:pPr lvl="1" fontAlgn="ctr"/>
            <a:r>
              <a:rPr lang="en-US" sz="2400" dirty="0"/>
              <a:t>Actions the user wants to perform</a:t>
            </a:r>
          </a:p>
          <a:p>
            <a:pPr fontAlgn="ctr"/>
            <a:r>
              <a:rPr lang="en-US" sz="2800" dirty="0"/>
              <a:t>Utterances</a:t>
            </a:r>
          </a:p>
          <a:p>
            <a:pPr lvl="1" fontAlgn="ctr"/>
            <a:r>
              <a:rPr lang="en-US" sz="2400" dirty="0"/>
              <a:t>Text input from a user your app needs to understand</a:t>
            </a:r>
          </a:p>
          <a:p>
            <a:pPr fontAlgn="ctr"/>
            <a:r>
              <a:rPr lang="en-US" sz="2800" dirty="0"/>
              <a:t>Entities</a:t>
            </a:r>
          </a:p>
          <a:p>
            <a:pPr lvl="1" fontAlgn="ctr"/>
            <a:r>
              <a:rPr lang="en-US" sz="2400" dirty="0"/>
              <a:t>Detailed information that is relevant to the utterance</a:t>
            </a:r>
          </a:p>
          <a:p>
            <a:pPr lvl="1" fontAlgn="ctr"/>
            <a:endParaRPr lang="en-US" sz="24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0AADE41-4A7D-4CF2-95CD-C228646D3377}"/>
              </a:ext>
            </a:extLst>
          </p:cNvPr>
          <p:cNvGraphicFramePr>
            <a:graphicFrameLocks noGrp="1"/>
          </p:cNvGraphicFramePr>
          <p:nvPr/>
        </p:nvGraphicFramePr>
        <p:xfrm>
          <a:off x="1512806" y="4342673"/>
          <a:ext cx="877032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3440">
                  <a:extLst>
                    <a:ext uri="{9D8B030D-6E8A-4147-A177-3AD203B41FA5}">
                      <a16:colId xmlns:a16="http://schemas.microsoft.com/office/drawing/2014/main" val="1705052969"/>
                    </a:ext>
                  </a:extLst>
                </a:gridCol>
                <a:gridCol w="3739109">
                  <a:extLst>
                    <a:ext uri="{9D8B030D-6E8A-4147-A177-3AD203B41FA5}">
                      <a16:colId xmlns:a16="http://schemas.microsoft.com/office/drawing/2014/main" val="4272089051"/>
                    </a:ext>
                  </a:extLst>
                </a:gridCol>
                <a:gridCol w="2107771">
                  <a:extLst>
                    <a:ext uri="{9D8B030D-6E8A-4147-A177-3AD203B41FA5}">
                      <a16:colId xmlns:a16="http://schemas.microsoft.com/office/drawing/2014/main" val="38898698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user utterance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74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BookFlight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“Book a flight to </a:t>
                      </a:r>
                      <a:r>
                        <a:rPr lang="en-US" b="1" dirty="0"/>
                        <a:t>Seattle</a:t>
                      </a:r>
                      <a:r>
                        <a:rPr lang="en-US" dirty="0"/>
                        <a:t>?”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Seattle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755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StoreHoursAndLocation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“When does your store </a:t>
                      </a:r>
                      <a:r>
                        <a:rPr lang="en-US" b="1" dirty="0"/>
                        <a:t>open</a:t>
                      </a:r>
                      <a:r>
                        <a:rPr lang="en-US" dirty="0"/>
                        <a:t>?”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627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ScheduleMeeting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“Schedule a meeting at </a:t>
                      </a:r>
                      <a:r>
                        <a:rPr lang="en-US" b="1" dirty="0"/>
                        <a:t>1PM</a:t>
                      </a:r>
                      <a:r>
                        <a:rPr lang="en-US" dirty="0"/>
                        <a:t> with </a:t>
                      </a:r>
                      <a:r>
                        <a:rPr lang="en-US" b="1" dirty="0"/>
                        <a:t>Bob</a:t>
                      </a:r>
                      <a:r>
                        <a:rPr lang="en-US" dirty="0"/>
                        <a:t> in Distribution”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1PM, Bob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40992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A3837977-B1B1-4995-A54C-8F0ADF3DC799}"/>
              </a:ext>
            </a:extLst>
          </p:cNvPr>
          <p:cNvSpPr/>
          <p:nvPr/>
        </p:nvSpPr>
        <p:spPr>
          <a:xfrm>
            <a:off x="269240" y="6289751"/>
            <a:ext cx="48800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dirty="0">
                <a:solidFill>
                  <a:schemeClr val="bg2"/>
                </a:solidFill>
              </a:rPr>
              <a:t>Developing LUIS models</a:t>
            </a:r>
          </a:p>
        </p:txBody>
      </p:sp>
    </p:spTree>
    <p:extLst>
      <p:ext uri="{BB962C8B-B14F-4D97-AF65-F5344CB8AC3E}">
        <p14:creationId xmlns:p14="http://schemas.microsoft.com/office/powerpoint/2010/main" val="391835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LUIS concepts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837977-B1B1-4995-A54C-8F0ADF3DC799}"/>
              </a:ext>
            </a:extLst>
          </p:cNvPr>
          <p:cNvSpPr/>
          <p:nvPr/>
        </p:nvSpPr>
        <p:spPr>
          <a:xfrm>
            <a:off x="269240" y="6289751"/>
            <a:ext cx="48800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dirty="0">
                <a:solidFill>
                  <a:schemeClr val="bg2"/>
                </a:solidFill>
              </a:rPr>
              <a:t>Developing LUIS models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813829-4E60-4C71-8971-E1313CE6A1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544286"/>
          </a:xfrm>
        </p:spPr>
        <p:txBody>
          <a:bodyPr/>
          <a:lstStyle/>
          <a:p>
            <a:r>
              <a:rPr lang="en-US" sz="2800" dirty="0"/>
              <a:t>Simple entities</a:t>
            </a:r>
          </a:p>
          <a:p>
            <a:r>
              <a:rPr lang="en-US" sz="2800" dirty="0"/>
              <a:t>Hierarchical entities</a:t>
            </a:r>
          </a:p>
          <a:p>
            <a:r>
              <a:rPr lang="en-US" sz="2800" dirty="0"/>
              <a:t>Composite entities</a:t>
            </a:r>
          </a:p>
          <a:p>
            <a:r>
              <a:rPr lang="en-US" sz="2800" dirty="0"/>
              <a:t>Prebuilt entities</a:t>
            </a:r>
          </a:p>
          <a:p>
            <a:r>
              <a:rPr lang="en-US" sz="2800" dirty="0"/>
              <a:t>List entities</a:t>
            </a:r>
          </a:p>
        </p:txBody>
      </p:sp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3573B4B-07A4-4D10-9C5C-6C70BFAA8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445" y="2111644"/>
            <a:ext cx="4214954" cy="1491004"/>
          </a:xfrm>
          <a:prstGeom prst="rect">
            <a:avLst/>
          </a:prstGeom>
        </p:spPr>
      </p:pic>
      <p:pic>
        <p:nvPicPr>
          <p:cNvPr id="10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ECC698B-1BDC-47F6-8D5B-021F8AB821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972" y="1873189"/>
            <a:ext cx="5868666" cy="2092414"/>
          </a:xfrm>
          <a:prstGeom prst="rect">
            <a:avLst/>
          </a:prstGeom>
        </p:spPr>
      </p:pic>
      <p:pic>
        <p:nvPicPr>
          <p:cNvPr id="12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EC95476-56DD-4EE4-8B61-2CDF687A51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331" y="1727615"/>
            <a:ext cx="6579620" cy="2962938"/>
          </a:xfrm>
          <a:prstGeom prst="rect">
            <a:avLst/>
          </a:prstGeom>
        </p:spPr>
      </p:pic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5D85238-095A-4310-8998-BA1D66AF2A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184" y="1727582"/>
            <a:ext cx="1747896" cy="21215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AF757-BE59-415B-9C55-B0C2EAC3AE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20080" y="544915"/>
            <a:ext cx="3422371" cy="5768169"/>
          </a:xfrm>
          <a:prstGeom prst="rect">
            <a:avLst/>
          </a:prstGeom>
        </p:spPr>
      </p:pic>
      <p:pic>
        <p:nvPicPr>
          <p:cNvPr id="18" name="Picture 17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BAD28232-98EA-4930-84D1-762205675F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471" y="1404461"/>
            <a:ext cx="8034291" cy="4281818"/>
          </a:xfrm>
          <a:prstGeom prst="rect">
            <a:avLst/>
          </a:prstGeom>
        </p:spPr>
      </p:pic>
      <p:pic>
        <p:nvPicPr>
          <p:cNvPr id="20" name="Picture 1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439A9AE-B081-4E4E-BA42-1EA8E06188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157" y="2431945"/>
            <a:ext cx="4946462" cy="158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17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testing your model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303" y="1187963"/>
            <a:ext cx="11655078" cy="583237"/>
          </a:xfrm>
        </p:spPr>
        <p:txBody>
          <a:bodyPr/>
          <a:lstStyle/>
          <a:p>
            <a:pPr marL="0" indent="0" fontAlgn="ctr">
              <a:buNone/>
            </a:pPr>
            <a:endParaRPr lang="en-US" sz="2800" dirty="0">
              <a:solidFill>
                <a:schemeClr val="bg2"/>
              </a:solidFill>
            </a:endParaRPr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2080E7B-7B6F-44F5-A13F-347E679F5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324" y="1203922"/>
            <a:ext cx="8441352" cy="505645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2A3D7CA-8896-46F7-B879-8ABEA9E2DA81}"/>
              </a:ext>
            </a:extLst>
          </p:cNvPr>
          <p:cNvSpPr/>
          <p:nvPr/>
        </p:nvSpPr>
        <p:spPr>
          <a:xfrm>
            <a:off x="269240" y="6289751"/>
            <a:ext cx="48800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dirty="0">
                <a:solidFill>
                  <a:schemeClr val="bg2"/>
                </a:solidFill>
              </a:rPr>
              <a:t>Developing LUIS models</a:t>
            </a:r>
          </a:p>
        </p:txBody>
      </p:sp>
    </p:spTree>
    <p:extLst>
      <p:ext uri="{BB962C8B-B14F-4D97-AF65-F5344CB8AC3E}">
        <p14:creationId xmlns:p14="http://schemas.microsoft.com/office/powerpoint/2010/main" val="24079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your model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303" y="1187963"/>
            <a:ext cx="11655078" cy="583237"/>
          </a:xfrm>
        </p:spPr>
        <p:txBody>
          <a:bodyPr/>
          <a:lstStyle/>
          <a:p>
            <a:pPr fontAlgn="ctr"/>
            <a:endParaRPr lang="en-US" sz="2800" dirty="0">
              <a:solidFill>
                <a:schemeClr val="bg2"/>
              </a:solidFill>
            </a:endParaRPr>
          </a:p>
        </p:txBody>
      </p:sp>
      <p:pic>
        <p:nvPicPr>
          <p:cNvPr id="4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AA3685E9-F25B-49E7-B198-69EAE4C462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28" y="1187963"/>
            <a:ext cx="10672144" cy="506191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E1B6E87-9FFF-4DDE-B1C2-315F49D8E0AB}"/>
              </a:ext>
            </a:extLst>
          </p:cNvPr>
          <p:cNvSpPr/>
          <p:nvPr/>
        </p:nvSpPr>
        <p:spPr>
          <a:xfrm>
            <a:off x="269240" y="6289751"/>
            <a:ext cx="48800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dirty="0">
                <a:solidFill>
                  <a:schemeClr val="bg2"/>
                </a:solidFill>
              </a:rPr>
              <a:t>Developing LUIS models</a:t>
            </a:r>
          </a:p>
        </p:txBody>
      </p:sp>
    </p:spTree>
    <p:extLst>
      <p:ext uri="{BB962C8B-B14F-4D97-AF65-F5344CB8AC3E}">
        <p14:creationId xmlns:p14="http://schemas.microsoft.com/office/powerpoint/2010/main" val="42103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features to improve performance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303" y="1187963"/>
            <a:ext cx="11655078" cy="878702"/>
          </a:xfrm>
        </p:spPr>
        <p:txBody>
          <a:bodyPr/>
          <a:lstStyle/>
          <a:p>
            <a:pPr fontAlgn="ctr"/>
            <a:r>
              <a:rPr lang="en-US" sz="2800" dirty="0"/>
              <a:t>Features help LUIS by providing hints that certain words and phrases are part of a category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864101-6126-4B2C-A673-1ADA30F90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238" y="2019629"/>
            <a:ext cx="6678452" cy="44094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F567C5E-411B-44FC-A19C-55DEBB9E58D0}"/>
              </a:ext>
            </a:extLst>
          </p:cNvPr>
          <p:cNvSpPr/>
          <p:nvPr/>
        </p:nvSpPr>
        <p:spPr>
          <a:xfrm>
            <a:off x="269240" y="6289751"/>
            <a:ext cx="48800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dirty="0">
                <a:solidFill>
                  <a:schemeClr val="bg2"/>
                </a:solidFill>
              </a:rPr>
              <a:t>Developing LUIS models</a:t>
            </a:r>
          </a:p>
        </p:txBody>
      </p:sp>
    </p:spTree>
    <p:extLst>
      <p:ext uri="{BB962C8B-B14F-4D97-AF65-F5344CB8AC3E}">
        <p14:creationId xmlns:p14="http://schemas.microsoft.com/office/powerpoint/2010/main" val="336727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active learning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303" y="1187963"/>
            <a:ext cx="11655078" cy="583237"/>
          </a:xfrm>
        </p:spPr>
        <p:txBody>
          <a:bodyPr/>
          <a:lstStyle/>
          <a:p>
            <a:pPr marL="0" indent="0" fontAlgn="ctr">
              <a:buNone/>
            </a:pPr>
            <a:endParaRPr lang="en-US" sz="2800" dirty="0">
              <a:solidFill>
                <a:schemeClr val="bg2"/>
              </a:solidFill>
            </a:endParaRPr>
          </a:p>
        </p:txBody>
      </p:sp>
      <p:pic>
        <p:nvPicPr>
          <p:cNvPr id="3" name="Picture 2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F71ED0CA-708C-4213-BA7D-1DB2EBA992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73" y="1847701"/>
            <a:ext cx="3737489" cy="3591580"/>
          </a:xfrm>
          <a:prstGeom prst="rect">
            <a:avLst/>
          </a:prstGeom>
        </p:spPr>
      </p:pic>
      <p:pic>
        <p:nvPicPr>
          <p:cNvPr id="5" name="Picture 4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54E8C123-F985-4135-86AB-853D74451E1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94" r="893"/>
          <a:stretch/>
        </p:blipFill>
        <p:spPr>
          <a:xfrm>
            <a:off x="4512819" y="1479581"/>
            <a:ext cx="7315200" cy="432782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5462898-E01F-4003-9181-66785DCA6F74}"/>
              </a:ext>
            </a:extLst>
          </p:cNvPr>
          <p:cNvSpPr/>
          <p:nvPr/>
        </p:nvSpPr>
        <p:spPr>
          <a:xfrm>
            <a:off x="269240" y="6289751"/>
            <a:ext cx="48800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dirty="0">
                <a:solidFill>
                  <a:schemeClr val="bg2"/>
                </a:solidFill>
              </a:rPr>
              <a:t>Developing LUIS models</a:t>
            </a:r>
          </a:p>
        </p:txBody>
      </p:sp>
    </p:spTree>
    <p:extLst>
      <p:ext uri="{BB962C8B-B14F-4D97-AF65-F5344CB8AC3E}">
        <p14:creationId xmlns:p14="http://schemas.microsoft.com/office/powerpoint/2010/main" val="37491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~preview~ Adding patterns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303" y="1187963"/>
            <a:ext cx="5826696" cy="5969968"/>
          </a:xfrm>
        </p:spPr>
        <p:txBody>
          <a:bodyPr/>
          <a:lstStyle/>
          <a:p>
            <a:pPr fontAlgn="ctr"/>
            <a:r>
              <a:rPr lang="en-US" sz="2800" dirty="0"/>
              <a:t>Example: </a:t>
            </a:r>
            <a:r>
              <a:rPr lang="en-US" sz="2800" dirty="0" err="1"/>
              <a:t>SearchEmail</a:t>
            </a:r>
            <a:r>
              <a:rPr lang="en-US" sz="2800" dirty="0"/>
              <a:t> intent</a:t>
            </a:r>
          </a:p>
          <a:p>
            <a:pPr lvl="1" fontAlgn="ctr"/>
            <a:r>
              <a:rPr lang="en-US" sz="2400" dirty="0"/>
              <a:t>“email about {Subject} [from {</a:t>
            </a:r>
            <a:r>
              <a:rPr lang="en-US" sz="2400" dirty="0" err="1"/>
              <a:t>Person:sender</a:t>
            </a:r>
            <a:r>
              <a:rPr lang="en-US" sz="2400" dirty="0"/>
              <a:t>}] to {</a:t>
            </a:r>
            <a:r>
              <a:rPr lang="en-US" sz="2400" dirty="0" err="1"/>
              <a:t>Person:receiver</a:t>
            </a:r>
            <a:r>
              <a:rPr lang="en-US" sz="2400" dirty="0"/>
              <a:t>}]”</a:t>
            </a:r>
          </a:p>
          <a:p>
            <a:pPr lvl="2" fontAlgn="ctr"/>
            <a:r>
              <a:rPr lang="en-US" sz="2008" dirty="0"/>
              <a:t>Subject and person are open-ended </a:t>
            </a:r>
            <a:r>
              <a:rPr lang="en-US" sz="2008" dirty="0" err="1"/>
              <a:t>pattern.any</a:t>
            </a:r>
            <a:endParaRPr lang="en-US" sz="2008" dirty="0"/>
          </a:p>
          <a:p>
            <a:pPr lvl="2" fontAlgn="ctr"/>
            <a:r>
              <a:rPr lang="en-US" sz="2008" dirty="0"/>
              <a:t>Person can have role of sender or receiver</a:t>
            </a:r>
          </a:p>
          <a:p>
            <a:pPr lvl="1" fontAlgn="ctr"/>
            <a:r>
              <a:rPr lang="en-US" sz="2400" dirty="0"/>
              <a:t>“find email about dogs from </a:t>
            </a:r>
            <a:r>
              <a:rPr lang="en-US" sz="2400" dirty="0" err="1"/>
              <a:t>chris</a:t>
            </a:r>
            <a:r>
              <a:rPr lang="en-US" sz="2400" dirty="0"/>
              <a:t>”</a:t>
            </a:r>
          </a:p>
          <a:p>
            <a:pPr lvl="2" fontAlgn="ctr"/>
            <a:r>
              <a:rPr lang="en-US" sz="2008" dirty="0"/>
              <a:t>Matches with Subject=dogs and Person=</a:t>
            </a:r>
            <a:r>
              <a:rPr lang="en-US" sz="2008" dirty="0" err="1"/>
              <a:t>chris</a:t>
            </a:r>
            <a:endParaRPr lang="en-US" sz="2008" dirty="0"/>
          </a:p>
          <a:p>
            <a:pPr lvl="1" fontAlgn="ctr"/>
            <a:r>
              <a:rPr lang="en-US" sz="2400" dirty="0"/>
              <a:t>“email about dogs from </a:t>
            </a:r>
            <a:r>
              <a:rPr lang="en-US" sz="2400" dirty="0" err="1"/>
              <a:t>asia</a:t>
            </a:r>
            <a:r>
              <a:rPr lang="en-US" sz="2400" dirty="0"/>
              <a:t>”</a:t>
            </a:r>
          </a:p>
          <a:p>
            <a:pPr lvl="2" fontAlgn="ctr"/>
            <a:r>
              <a:rPr lang="en-US" sz="2008" dirty="0"/>
              <a:t>Matches with Subject=dogs and Person=</a:t>
            </a:r>
            <a:r>
              <a:rPr lang="en-US" sz="2008" dirty="0" err="1"/>
              <a:t>asia</a:t>
            </a:r>
            <a:endParaRPr lang="en-US" sz="2008" dirty="0"/>
          </a:p>
          <a:p>
            <a:pPr lvl="2" fontAlgn="ctr"/>
            <a:r>
              <a:rPr lang="en-US" sz="2008" dirty="0"/>
              <a:t>Fix by adding “dogs from </a:t>
            </a:r>
            <a:r>
              <a:rPr lang="en-US" sz="2008" dirty="0" err="1"/>
              <a:t>asia</a:t>
            </a:r>
            <a:r>
              <a:rPr lang="en-US" sz="2008" dirty="0"/>
              <a:t>” to explicit phrases for Subject</a:t>
            </a:r>
          </a:p>
          <a:p>
            <a:pPr lvl="2" fontAlgn="ctr"/>
            <a:endParaRPr lang="en-US" sz="2008" dirty="0"/>
          </a:p>
          <a:p>
            <a:pPr marL="336145" lvl="1" indent="0" fontAlgn="ctr">
              <a:buNone/>
            </a:pPr>
            <a:endParaRPr lang="en-US" sz="2400" dirty="0"/>
          </a:p>
          <a:p>
            <a:pPr marL="336145" lvl="1" indent="0" fontAlgn="ctr">
              <a:buNone/>
            </a:pP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0A94C8-C45E-4D5A-B13F-686DC6AD0E9E}"/>
              </a:ext>
            </a:extLst>
          </p:cNvPr>
          <p:cNvSpPr/>
          <p:nvPr/>
        </p:nvSpPr>
        <p:spPr>
          <a:xfrm>
            <a:off x="269240" y="6289751"/>
            <a:ext cx="48800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dirty="0">
                <a:solidFill>
                  <a:schemeClr val="bg2"/>
                </a:solidFill>
              </a:rPr>
              <a:t>Developing LUIS models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401E60B-F1F0-44DA-AF1D-4DB80B34B449}"/>
              </a:ext>
            </a:extLst>
          </p:cNvPr>
          <p:cNvSpPr txBox="1">
            <a:spLocks/>
          </p:cNvSpPr>
          <p:nvPr/>
        </p:nvSpPr>
        <p:spPr>
          <a:xfrm>
            <a:off x="6310551" y="1187963"/>
            <a:ext cx="4474819" cy="6374053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en-US" sz="2800" dirty="0">
                <a:solidFill>
                  <a:schemeClr val="tx1"/>
                </a:solidFill>
              </a:rPr>
              <a:t>{ } for entities</a:t>
            </a:r>
          </a:p>
          <a:p>
            <a:pPr fontAlgn="ctr"/>
            <a:r>
              <a:rPr lang="en-US" sz="2800" dirty="0">
                <a:solidFill>
                  <a:schemeClr val="tx1"/>
                </a:solidFill>
              </a:rPr>
              <a:t>[ ] for optional</a:t>
            </a:r>
          </a:p>
          <a:p>
            <a:pPr fontAlgn="ctr"/>
            <a:r>
              <a:rPr lang="en-US" sz="2800" dirty="0" err="1">
                <a:solidFill>
                  <a:schemeClr val="tx1"/>
                </a:solidFill>
              </a:rPr>
              <a:t>Pattern.any</a:t>
            </a:r>
            <a:r>
              <a:rPr lang="en-US" sz="2800" dirty="0">
                <a:solidFill>
                  <a:schemeClr val="tx1"/>
                </a:solidFill>
              </a:rPr>
              <a:t> as new entity type</a:t>
            </a:r>
          </a:p>
          <a:p>
            <a:pPr lvl="1" fontAlgn="ctr"/>
            <a:r>
              <a:rPr lang="en-US" sz="2400" dirty="0">
                <a:solidFill>
                  <a:schemeClr val="tx1"/>
                </a:solidFill>
              </a:rPr>
              <a:t>Matches between keywords</a:t>
            </a:r>
          </a:p>
          <a:p>
            <a:pPr lvl="1" fontAlgn="ctr"/>
            <a:r>
              <a:rPr lang="en-US" sz="2400" dirty="0">
                <a:solidFill>
                  <a:schemeClr val="tx1"/>
                </a:solidFill>
              </a:rPr>
              <a:t>To include keyword, add to explicit list </a:t>
            </a:r>
          </a:p>
          <a:p>
            <a:pPr fontAlgn="ctr"/>
            <a:r>
              <a:rPr lang="en-US" sz="2800" dirty="0" err="1">
                <a:solidFill>
                  <a:schemeClr val="tx1"/>
                </a:solidFill>
              </a:rPr>
              <a:t>Pattern.any</a:t>
            </a:r>
            <a:r>
              <a:rPr lang="en-US" sz="2800" dirty="0">
                <a:solidFill>
                  <a:schemeClr val="tx1"/>
                </a:solidFill>
              </a:rPr>
              <a:t> as roles</a:t>
            </a:r>
          </a:p>
          <a:p>
            <a:pPr lvl="1" fontAlgn="ctr"/>
            <a:r>
              <a:rPr lang="en-US" sz="2400" dirty="0">
                <a:solidFill>
                  <a:schemeClr val="tx1"/>
                </a:solidFill>
              </a:rPr>
              <a:t>Fly from {</a:t>
            </a:r>
            <a:r>
              <a:rPr lang="en-US" sz="2400" dirty="0" err="1">
                <a:solidFill>
                  <a:schemeClr val="tx1"/>
                </a:solidFill>
              </a:rPr>
              <a:t>City:origin</a:t>
            </a:r>
            <a:r>
              <a:rPr lang="en-US" sz="2400" dirty="0">
                <a:solidFill>
                  <a:schemeClr val="tx1"/>
                </a:solidFill>
              </a:rPr>
              <a:t>} to {</a:t>
            </a:r>
            <a:r>
              <a:rPr lang="en-US" sz="2400" dirty="0" err="1">
                <a:solidFill>
                  <a:schemeClr val="tx1"/>
                </a:solidFill>
              </a:rPr>
              <a:t>City.destination</a:t>
            </a:r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pPr fontAlgn="ctr"/>
            <a:r>
              <a:rPr lang="en-US" sz="2800" dirty="0">
                <a:solidFill>
                  <a:schemeClr val="tx1"/>
                </a:solidFill>
              </a:rPr>
              <a:t>Plan to release at build</a:t>
            </a:r>
          </a:p>
          <a:p>
            <a:pPr marL="0" indent="0" fontAlgn="ctr">
              <a:buFont typeface="Arial" pitchFamily="34" charset="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lvl="1" fontAlgn="ctr"/>
            <a:endParaRPr lang="en-US" sz="2400" dirty="0">
              <a:solidFill>
                <a:schemeClr val="tx1"/>
              </a:solidFill>
            </a:endParaRPr>
          </a:p>
          <a:p>
            <a:pPr lvl="1" fontAlgn="ctr"/>
            <a:endParaRPr lang="en-US" sz="2400" dirty="0">
              <a:solidFill>
                <a:schemeClr val="tx1"/>
              </a:solidFill>
            </a:endParaRPr>
          </a:p>
          <a:p>
            <a:pPr marL="336145" lvl="1" indent="0" fontAlgn="ctr">
              <a:buFont typeface="Arial" pitchFamily="34" charset="0"/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2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83223" y="0"/>
            <a:ext cx="6209030" cy="6858000"/>
          </a:xfrm>
          <a:custGeom>
            <a:avLst/>
            <a:gdLst/>
            <a:ahLst/>
            <a:cxnLst/>
            <a:rect l="l" t="t" r="r" b="b"/>
            <a:pathLst>
              <a:path w="6209030" h="6858000">
                <a:moveTo>
                  <a:pt x="6208775" y="0"/>
                </a:moveTo>
                <a:lnTo>
                  <a:pt x="1714499" y="0"/>
                </a:lnTo>
                <a:lnTo>
                  <a:pt x="0" y="6857998"/>
                </a:lnTo>
                <a:lnTo>
                  <a:pt x="6208775" y="6857998"/>
                </a:lnTo>
                <a:lnTo>
                  <a:pt x="6208775" y="0"/>
                </a:lnTo>
                <a:close/>
              </a:path>
            </a:pathLst>
          </a:custGeom>
          <a:solidFill>
            <a:srgbClr val="007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294717" y="2136019"/>
            <a:ext cx="3236883" cy="1890261"/>
          </a:xfrm>
          <a:prstGeom prst="rect">
            <a:avLst/>
          </a:prstGeom>
        </p:spPr>
        <p:txBody>
          <a:bodyPr vert="horz" wrap="square" lIns="0" tIns="530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800" dirty="0"/>
              <a:t>2000s</a:t>
            </a:r>
          </a:p>
        </p:txBody>
      </p:sp>
      <p:sp>
        <p:nvSpPr>
          <p:cNvPr id="4" name="object 4"/>
          <p:cNvSpPr/>
          <p:nvPr/>
        </p:nvSpPr>
        <p:spPr>
          <a:xfrm>
            <a:off x="150876" y="1344167"/>
            <a:ext cx="7667244" cy="3977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8620" y="1528572"/>
            <a:ext cx="7200900" cy="36179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49723" y="0"/>
            <a:ext cx="7542530" cy="6858000"/>
          </a:xfrm>
          <a:custGeom>
            <a:avLst/>
            <a:gdLst/>
            <a:ahLst/>
            <a:cxnLst/>
            <a:rect l="l" t="t" r="r" b="b"/>
            <a:pathLst>
              <a:path w="7542530" h="6858000">
                <a:moveTo>
                  <a:pt x="7542275" y="0"/>
                </a:moveTo>
                <a:lnTo>
                  <a:pt x="1714499" y="0"/>
                </a:lnTo>
                <a:lnTo>
                  <a:pt x="0" y="6857998"/>
                </a:lnTo>
                <a:lnTo>
                  <a:pt x="7542275" y="6857998"/>
                </a:lnTo>
                <a:lnTo>
                  <a:pt x="7542275" y="0"/>
                </a:lnTo>
                <a:close/>
              </a:path>
            </a:pathLst>
          </a:custGeom>
          <a:solidFill>
            <a:srgbClr val="007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44066"/>
            <a:ext cx="10515600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496685" algn="ctr">
              <a:lnSpc>
                <a:spcPct val="100000"/>
              </a:lnSpc>
              <a:spcBef>
                <a:spcPts val="165"/>
              </a:spcBef>
            </a:pPr>
            <a:r>
              <a:rPr lang="en-US" sz="8800" dirty="0"/>
              <a:t>2000s</a:t>
            </a:r>
            <a:endParaRPr sz="8800" dirty="0"/>
          </a:p>
        </p:txBody>
      </p:sp>
      <p:sp>
        <p:nvSpPr>
          <p:cNvPr id="4" name="object 4"/>
          <p:cNvSpPr/>
          <p:nvPr/>
        </p:nvSpPr>
        <p:spPr>
          <a:xfrm>
            <a:off x="414527" y="1016520"/>
            <a:ext cx="7025640" cy="47960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3127" y="1211580"/>
            <a:ext cx="6577583" cy="44150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6491" y="0"/>
            <a:ext cx="8255634" cy="6858000"/>
          </a:xfrm>
          <a:custGeom>
            <a:avLst/>
            <a:gdLst/>
            <a:ahLst/>
            <a:cxnLst/>
            <a:rect l="l" t="t" r="r" b="b"/>
            <a:pathLst>
              <a:path w="8255634" h="6858000">
                <a:moveTo>
                  <a:pt x="8255507" y="0"/>
                </a:moveTo>
                <a:lnTo>
                  <a:pt x="1714499" y="0"/>
                </a:lnTo>
                <a:lnTo>
                  <a:pt x="0" y="6857998"/>
                </a:lnTo>
                <a:lnTo>
                  <a:pt x="8255507" y="6857998"/>
                </a:lnTo>
                <a:lnTo>
                  <a:pt x="8255507" y="0"/>
                </a:lnTo>
                <a:close/>
              </a:path>
            </a:pathLst>
          </a:custGeom>
          <a:solidFill>
            <a:srgbClr val="007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1604" y="739089"/>
            <a:ext cx="5047107" cy="6118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1244" y="1703832"/>
            <a:ext cx="3244850" cy="5154295"/>
          </a:xfrm>
          <a:custGeom>
            <a:avLst/>
            <a:gdLst/>
            <a:ahLst/>
            <a:cxnLst/>
            <a:rect l="l" t="t" r="r" b="b"/>
            <a:pathLst>
              <a:path w="3244850" h="5154295">
                <a:moveTo>
                  <a:pt x="3128898" y="0"/>
                </a:moveTo>
                <a:lnTo>
                  <a:pt x="115697" y="0"/>
                </a:lnTo>
                <a:lnTo>
                  <a:pt x="70669" y="9094"/>
                </a:lnTo>
                <a:lnTo>
                  <a:pt x="33893" y="33893"/>
                </a:lnTo>
                <a:lnTo>
                  <a:pt x="9094" y="70669"/>
                </a:lnTo>
                <a:lnTo>
                  <a:pt x="0" y="115696"/>
                </a:lnTo>
                <a:lnTo>
                  <a:pt x="0" y="5154165"/>
                </a:lnTo>
                <a:lnTo>
                  <a:pt x="3244596" y="5154165"/>
                </a:lnTo>
                <a:lnTo>
                  <a:pt x="3244596" y="115696"/>
                </a:lnTo>
                <a:lnTo>
                  <a:pt x="3235501" y="70669"/>
                </a:lnTo>
                <a:lnTo>
                  <a:pt x="3210702" y="33893"/>
                </a:lnTo>
                <a:lnTo>
                  <a:pt x="3173926" y="9094"/>
                </a:lnTo>
                <a:lnTo>
                  <a:pt x="31288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71244" y="1703832"/>
            <a:ext cx="3244850" cy="5154295"/>
          </a:xfrm>
          <a:custGeom>
            <a:avLst/>
            <a:gdLst/>
            <a:ahLst/>
            <a:cxnLst/>
            <a:rect l="l" t="t" r="r" b="b"/>
            <a:pathLst>
              <a:path w="3244850" h="5154295">
                <a:moveTo>
                  <a:pt x="0" y="115696"/>
                </a:moveTo>
                <a:lnTo>
                  <a:pt x="9094" y="70669"/>
                </a:lnTo>
                <a:lnTo>
                  <a:pt x="33893" y="33893"/>
                </a:lnTo>
                <a:lnTo>
                  <a:pt x="70669" y="9094"/>
                </a:lnTo>
                <a:lnTo>
                  <a:pt x="115697" y="0"/>
                </a:lnTo>
                <a:lnTo>
                  <a:pt x="3128898" y="0"/>
                </a:lnTo>
                <a:lnTo>
                  <a:pt x="3173926" y="9094"/>
                </a:lnTo>
                <a:lnTo>
                  <a:pt x="3210702" y="33893"/>
                </a:lnTo>
                <a:lnTo>
                  <a:pt x="3235501" y="70669"/>
                </a:lnTo>
                <a:lnTo>
                  <a:pt x="3244596" y="115696"/>
                </a:lnTo>
                <a:lnTo>
                  <a:pt x="3244596" y="5154165"/>
                </a:lnTo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71244" y="1819529"/>
            <a:ext cx="0" cy="5038725"/>
          </a:xfrm>
          <a:custGeom>
            <a:avLst/>
            <a:gdLst/>
            <a:ahLst/>
            <a:cxnLst/>
            <a:rect l="l" t="t" r="r" b="b"/>
            <a:pathLst>
              <a:path h="5038725">
                <a:moveTo>
                  <a:pt x="0" y="5038468"/>
                </a:moveTo>
                <a:lnTo>
                  <a:pt x="0" y="0"/>
                </a:lnTo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21536" y="1859279"/>
            <a:ext cx="3152140" cy="4998720"/>
          </a:xfrm>
          <a:custGeom>
            <a:avLst/>
            <a:gdLst/>
            <a:ahLst/>
            <a:cxnLst/>
            <a:rect l="l" t="t" r="r" b="b"/>
            <a:pathLst>
              <a:path w="3152140" h="4998720">
                <a:moveTo>
                  <a:pt x="3039237" y="0"/>
                </a:moveTo>
                <a:lnTo>
                  <a:pt x="112394" y="0"/>
                </a:lnTo>
                <a:lnTo>
                  <a:pt x="68633" y="8828"/>
                </a:lnTo>
                <a:lnTo>
                  <a:pt x="32908" y="32908"/>
                </a:lnTo>
                <a:lnTo>
                  <a:pt x="8828" y="68633"/>
                </a:lnTo>
                <a:lnTo>
                  <a:pt x="0" y="112395"/>
                </a:lnTo>
                <a:lnTo>
                  <a:pt x="0" y="4998717"/>
                </a:lnTo>
                <a:lnTo>
                  <a:pt x="3151631" y="4998717"/>
                </a:lnTo>
                <a:lnTo>
                  <a:pt x="3151631" y="112395"/>
                </a:lnTo>
                <a:lnTo>
                  <a:pt x="3142803" y="68633"/>
                </a:lnTo>
                <a:lnTo>
                  <a:pt x="3118723" y="32908"/>
                </a:lnTo>
                <a:lnTo>
                  <a:pt x="3082998" y="8828"/>
                </a:lnTo>
                <a:lnTo>
                  <a:pt x="30392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10255" y="1779270"/>
            <a:ext cx="765175" cy="0"/>
          </a:xfrm>
          <a:custGeom>
            <a:avLst/>
            <a:gdLst/>
            <a:ahLst/>
            <a:cxnLst/>
            <a:rect l="l" t="t" r="r" b="b"/>
            <a:pathLst>
              <a:path w="765175">
                <a:moveTo>
                  <a:pt x="0" y="0"/>
                </a:moveTo>
                <a:lnTo>
                  <a:pt x="765047" y="0"/>
                </a:lnTo>
              </a:path>
            </a:pathLst>
          </a:custGeom>
          <a:ln w="56387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21536" y="2586227"/>
            <a:ext cx="3151632" cy="3105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62044" y="1952256"/>
            <a:ext cx="539534" cy="5455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32147" y="2022348"/>
            <a:ext cx="403860" cy="4099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15083A6B-9BB3-4A5A-BFB1-B9E1E2064585}"/>
              </a:ext>
            </a:extLst>
          </p:cNvPr>
          <p:cNvSpPr txBox="1">
            <a:spLocks/>
          </p:cNvSpPr>
          <p:nvPr/>
        </p:nvSpPr>
        <p:spPr>
          <a:xfrm>
            <a:off x="921327" y="1067033"/>
            <a:ext cx="10515600" cy="1367682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496685" algn="ctr">
              <a:lnSpc>
                <a:spcPct val="100000"/>
              </a:lnSpc>
              <a:spcBef>
                <a:spcPts val="165"/>
              </a:spcBef>
            </a:pPr>
            <a:r>
              <a:rPr lang="en-US" sz="8800" dirty="0"/>
              <a:t>2000s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89760" y="0"/>
            <a:ext cx="10302240" cy="6858000"/>
          </a:xfrm>
          <a:custGeom>
            <a:avLst/>
            <a:gdLst/>
            <a:ahLst/>
            <a:cxnLst/>
            <a:rect l="l" t="t" r="r" b="b"/>
            <a:pathLst>
              <a:path w="10302240" h="6858000">
                <a:moveTo>
                  <a:pt x="10302239" y="0"/>
                </a:moveTo>
                <a:lnTo>
                  <a:pt x="1714499" y="0"/>
                </a:lnTo>
                <a:lnTo>
                  <a:pt x="0" y="6857998"/>
                </a:lnTo>
                <a:lnTo>
                  <a:pt x="10302239" y="6857998"/>
                </a:lnTo>
                <a:lnTo>
                  <a:pt x="10302239" y="0"/>
                </a:lnTo>
                <a:close/>
              </a:path>
            </a:pathLst>
          </a:custGeom>
          <a:solidFill>
            <a:srgbClr val="007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9079" y="690346"/>
            <a:ext cx="5048631" cy="6167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8719" y="1655064"/>
            <a:ext cx="3246120" cy="5203190"/>
          </a:xfrm>
          <a:custGeom>
            <a:avLst/>
            <a:gdLst/>
            <a:ahLst/>
            <a:cxnLst/>
            <a:rect l="l" t="t" r="r" b="b"/>
            <a:pathLst>
              <a:path w="3246120" h="5203190">
                <a:moveTo>
                  <a:pt x="3130422" y="0"/>
                </a:moveTo>
                <a:lnTo>
                  <a:pt x="115697" y="0"/>
                </a:lnTo>
                <a:lnTo>
                  <a:pt x="70669" y="9094"/>
                </a:lnTo>
                <a:lnTo>
                  <a:pt x="33893" y="33893"/>
                </a:lnTo>
                <a:lnTo>
                  <a:pt x="9094" y="70669"/>
                </a:lnTo>
                <a:lnTo>
                  <a:pt x="0" y="115697"/>
                </a:lnTo>
                <a:lnTo>
                  <a:pt x="0" y="5202933"/>
                </a:lnTo>
                <a:lnTo>
                  <a:pt x="3246120" y="5202933"/>
                </a:lnTo>
                <a:lnTo>
                  <a:pt x="3246120" y="115697"/>
                </a:lnTo>
                <a:lnTo>
                  <a:pt x="3237025" y="70669"/>
                </a:lnTo>
                <a:lnTo>
                  <a:pt x="3212226" y="33893"/>
                </a:lnTo>
                <a:lnTo>
                  <a:pt x="3175450" y="9094"/>
                </a:lnTo>
                <a:lnTo>
                  <a:pt x="31304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8719" y="1655064"/>
            <a:ext cx="3246120" cy="5203190"/>
          </a:xfrm>
          <a:custGeom>
            <a:avLst/>
            <a:gdLst/>
            <a:ahLst/>
            <a:cxnLst/>
            <a:rect l="l" t="t" r="r" b="b"/>
            <a:pathLst>
              <a:path w="3246120" h="5203190">
                <a:moveTo>
                  <a:pt x="0" y="115697"/>
                </a:moveTo>
                <a:lnTo>
                  <a:pt x="9094" y="70669"/>
                </a:lnTo>
                <a:lnTo>
                  <a:pt x="33893" y="33893"/>
                </a:lnTo>
                <a:lnTo>
                  <a:pt x="70669" y="9094"/>
                </a:lnTo>
                <a:lnTo>
                  <a:pt x="115697" y="0"/>
                </a:lnTo>
                <a:lnTo>
                  <a:pt x="3130422" y="0"/>
                </a:lnTo>
                <a:lnTo>
                  <a:pt x="3175450" y="9094"/>
                </a:lnTo>
                <a:lnTo>
                  <a:pt x="3212226" y="33893"/>
                </a:lnTo>
                <a:lnTo>
                  <a:pt x="3237025" y="70669"/>
                </a:lnTo>
                <a:lnTo>
                  <a:pt x="3246120" y="115697"/>
                </a:lnTo>
                <a:lnTo>
                  <a:pt x="3246120" y="5202933"/>
                </a:lnTo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8719" y="1770760"/>
            <a:ext cx="0" cy="5087620"/>
          </a:xfrm>
          <a:custGeom>
            <a:avLst/>
            <a:gdLst/>
            <a:ahLst/>
            <a:cxnLst/>
            <a:rect l="l" t="t" r="r" b="b"/>
            <a:pathLst>
              <a:path h="5087620">
                <a:moveTo>
                  <a:pt x="0" y="5087236"/>
                </a:moveTo>
                <a:lnTo>
                  <a:pt x="0" y="0"/>
                </a:lnTo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39011" y="1812035"/>
            <a:ext cx="3152140" cy="5046345"/>
          </a:xfrm>
          <a:custGeom>
            <a:avLst/>
            <a:gdLst/>
            <a:ahLst/>
            <a:cxnLst/>
            <a:rect l="l" t="t" r="r" b="b"/>
            <a:pathLst>
              <a:path w="3152140" h="5046345">
                <a:moveTo>
                  <a:pt x="3039237" y="0"/>
                </a:moveTo>
                <a:lnTo>
                  <a:pt x="112394" y="0"/>
                </a:lnTo>
                <a:lnTo>
                  <a:pt x="68633" y="8828"/>
                </a:lnTo>
                <a:lnTo>
                  <a:pt x="32908" y="32908"/>
                </a:lnTo>
                <a:lnTo>
                  <a:pt x="8828" y="68633"/>
                </a:lnTo>
                <a:lnTo>
                  <a:pt x="0" y="112394"/>
                </a:lnTo>
                <a:lnTo>
                  <a:pt x="0" y="5045961"/>
                </a:lnTo>
                <a:lnTo>
                  <a:pt x="3151632" y="5045961"/>
                </a:lnTo>
                <a:lnTo>
                  <a:pt x="3151632" y="112394"/>
                </a:lnTo>
                <a:lnTo>
                  <a:pt x="3142803" y="68633"/>
                </a:lnTo>
                <a:lnTo>
                  <a:pt x="3118723" y="32908"/>
                </a:lnTo>
                <a:lnTo>
                  <a:pt x="3082998" y="8828"/>
                </a:lnTo>
                <a:lnTo>
                  <a:pt x="30392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27732" y="1731264"/>
            <a:ext cx="765175" cy="0"/>
          </a:xfrm>
          <a:custGeom>
            <a:avLst/>
            <a:gdLst/>
            <a:ahLst/>
            <a:cxnLst/>
            <a:rect l="l" t="t" r="r" b="b"/>
            <a:pathLst>
              <a:path w="765175">
                <a:moveTo>
                  <a:pt x="0" y="0"/>
                </a:moveTo>
                <a:lnTo>
                  <a:pt x="765048" y="0"/>
                </a:lnTo>
              </a:path>
            </a:pathLst>
          </a:custGeom>
          <a:ln w="54863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39011" y="2538983"/>
            <a:ext cx="3151632" cy="3105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79520" y="1905000"/>
            <a:ext cx="541045" cy="5440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49623" y="1975104"/>
            <a:ext cx="405384" cy="4084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596633" y="1759134"/>
            <a:ext cx="3977004" cy="33368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7200" dirty="0"/>
              <a:t>How Does  Chatbot  Help?</a:t>
            </a:r>
            <a:endParaRPr sz="7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28435" y="0"/>
            <a:ext cx="5663565" cy="6858000"/>
          </a:xfrm>
          <a:custGeom>
            <a:avLst/>
            <a:gdLst/>
            <a:ahLst/>
            <a:cxnLst/>
            <a:rect l="l" t="t" r="r" b="b"/>
            <a:pathLst>
              <a:path w="5663565" h="6858000">
                <a:moveTo>
                  <a:pt x="5663183" y="0"/>
                </a:moveTo>
                <a:lnTo>
                  <a:pt x="1714499" y="0"/>
                </a:lnTo>
                <a:lnTo>
                  <a:pt x="0" y="6857998"/>
                </a:lnTo>
                <a:lnTo>
                  <a:pt x="5663183" y="6857998"/>
                </a:lnTo>
                <a:lnTo>
                  <a:pt x="5663183" y="0"/>
                </a:lnTo>
                <a:close/>
              </a:path>
            </a:pathLst>
          </a:custGeom>
          <a:solidFill>
            <a:srgbClr val="007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5423" y="1045463"/>
            <a:ext cx="5798820" cy="4610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195559" y="0"/>
            <a:ext cx="1996439" cy="6858000"/>
          </a:xfrm>
          <a:custGeom>
            <a:avLst/>
            <a:gdLst/>
            <a:ahLst/>
            <a:cxnLst/>
            <a:rect l="l" t="t" r="r" b="b"/>
            <a:pathLst>
              <a:path w="1996440" h="6858000">
                <a:moveTo>
                  <a:pt x="1996439" y="0"/>
                </a:moveTo>
                <a:lnTo>
                  <a:pt x="1714499" y="0"/>
                </a:lnTo>
                <a:lnTo>
                  <a:pt x="0" y="6857998"/>
                </a:lnTo>
                <a:lnTo>
                  <a:pt x="1996439" y="6857998"/>
                </a:lnTo>
                <a:lnTo>
                  <a:pt x="1996439" y="0"/>
                </a:lnTo>
                <a:close/>
              </a:path>
            </a:pathLst>
          </a:custGeom>
          <a:solidFill>
            <a:srgbClr val="007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0382" y="1551178"/>
            <a:ext cx="6694805" cy="28341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0" indent="-6858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en-US" sz="3600" dirty="0">
                <a:latin typeface="+mj-lt"/>
                <a:cs typeface="Arial Black"/>
              </a:rPr>
              <a:t>Reduce Human Error</a:t>
            </a:r>
          </a:p>
          <a:p>
            <a:pPr marL="698500" indent="-6858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en-US" sz="3600" dirty="0">
                <a:latin typeface="+mj-lt"/>
                <a:cs typeface="Arial Black"/>
              </a:rPr>
              <a:t>Handle Uncomplicated Tasks</a:t>
            </a:r>
          </a:p>
          <a:p>
            <a:pPr marL="698500" indent="-6858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en-US" sz="3600" dirty="0">
                <a:latin typeface="+mj-lt"/>
                <a:cs typeface="Arial Black"/>
              </a:rPr>
              <a:t>Save Cost on Customer Service</a:t>
            </a:r>
          </a:p>
          <a:p>
            <a:pPr marL="698500" indent="-6858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en-US" sz="3600" dirty="0">
                <a:latin typeface="+mj-lt"/>
                <a:cs typeface="Arial Black"/>
              </a:rPr>
              <a:t>Create Engagement</a:t>
            </a:r>
          </a:p>
          <a:p>
            <a:pPr marL="698500" indent="-6858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endParaRPr lang="en-US" sz="3600" dirty="0">
              <a:latin typeface="+mj-lt"/>
              <a:cs typeface="Arial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1421</Words>
  <Application>Microsoft Office PowerPoint</Application>
  <PresentationFormat>Widescreen</PresentationFormat>
  <Paragraphs>199</Paragraphs>
  <Slides>39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Arial Black</vt:lpstr>
      <vt:lpstr>Calibri</vt:lpstr>
      <vt:lpstr>Calibri Light</vt:lpstr>
      <vt:lpstr>Segoe UI</vt:lpstr>
      <vt:lpstr>Office Theme</vt:lpstr>
      <vt:lpstr>BOT Framework</vt:lpstr>
      <vt:lpstr>PowerPoint Presentation</vt:lpstr>
      <vt:lpstr>1990s</vt:lpstr>
      <vt:lpstr>2000s</vt:lpstr>
      <vt:lpstr>2000s</vt:lpstr>
      <vt:lpstr>PowerPoint Presentation</vt:lpstr>
      <vt:lpstr>How Does  Chatbot  Help?</vt:lpstr>
      <vt:lpstr>PowerPoint Presentation</vt:lpstr>
      <vt:lpstr>PowerPoint Presentation</vt:lpstr>
      <vt:lpstr>What is a  Bot?</vt:lpstr>
      <vt:lpstr>What is a  Bot?</vt:lpstr>
      <vt:lpstr>What is a Bot?</vt:lpstr>
      <vt:lpstr>Bot Framework</vt:lpstr>
      <vt:lpstr>Multiple Channels</vt:lpstr>
      <vt:lpstr>List 3 benefits of  using chatbot in  your business.</vt:lpstr>
      <vt:lpstr>Building A  Bot</vt:lpstr>
      <vt:lpstr>Building A Bot</vt:lpstr>
      <vt:lpstr>Building A Bot</vt:lpstr>
      <vt:lpstr>Building A Bot</vt:lpstr>
      <vt:lpstr>Building A Bot</vt:lpstr>
      <vt:lpstr>Building A Bot</vt:lpstr>
      <vt:lpstr>Building A Bot</vt:lpstr>
      <vt:lpstr>Building A Bot</vt:lpstr>
      <vt:lpstr>Building A Bot</vt:lpstr>
      <vt:lpstr>context.activity.locale</vt:lpstr>
      <vt:lpstr>context.activity.text</vt:lpstr>
      <vt:lpstr>List 5 channels that  Bot Framework  supports.</vt:lpstr>
      <vt:lpstr>Demo</vt:lpstr>
      <vt:lpstr>Why NLU?</vt:lpstr>
      <vt:lpstr>Microsoft's Language Understanding Intelligent Service (LUIS)</vt:lpstr>
      <vt:lpstr>Demo</vt:lpstr>
      <vt:lpstr>Developing LUIS Models</vt:lpstr>
      <vt:lpstr>Key LUIS concepts</vt:lpstr>
      <vt:lpstr>Key LUIS concepts</vt:lpstr>
      <vt:lpstr>Training and testing your model</vt:lpstr>
      <vt:lpstr>Publishing your model</vt:lpstr>
      <vt:lpstr>Adding features to improve performance</vt:lpstr>
      <vt:lpstr>Using active learning</vt:lpstr>
      <vt:lpstr>~preview~ Adding patterns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BOT Framework</dc:title>
  <dc:creator>Trilok Maddipudi (Byteridge Software Private Lim)</dc:creator>
  <cp:lastModifiedBy>Trilok Maddipudi (Byteridge Software Private Lim)</cp:lastModifiedBy>
  <cp:revision>1</cp:revision>
  <dcterms:created xsi:type="dcterms:W3CDTF">2019-05-16T11:29:30Z</dcterms:created>
  <dcterms:modified xsi:type="dcterms:W3CDTF">2019-05-16T11:29:47Z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v-trimad@microsoft.com</vt:lpwstr>
  </property>
  <property fmtid="{D5CDD505-2E9C-101B-9397-08002B2CF9AE}" pid="5" name="MSIP_Label_f42aa342-8706-4288-bd11-ebb85995028c_SetDate">
    <vt:lpwstr>2019-05-16T11:29:43.1516252Z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0e132ba5-0d2c-417d-b80f-c5732dc17991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