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3" r:id="rId2"/>
    <p:sldId id="272" r:id="rId3"/>
    <p:sldId id="291" r:id="rId4"/>
    <p:sldId id="269" r:id="rId5"/>
    <p:sldId id="270" r:id="rId6"/>
    <p:sldId id="271" r:id="rId7"/>
    <p:sldId id="273" r:id="rId8"/>
    <p:sldId id="276" r:id="rId9"/>
    <p:sldId id="274" r:id="rId10"/>
    <p:sldId id="275" r:id="rId11"/>
    <p:sldId id="277" r:id="rId12"/>
    <p:sldId id="296" r:id="rId13"/>
    <p:sldId id="297" r:id="rId14"/>
    <p:sldId id="299" r:id="rId15"/>
    <p:sldId id="301" r:id="rId16"/>
    <p:sldId id="298" r:id="rId17"/>
    <p:sldId id="300" r:id="rId18"/>
    <p:sldId id="285" r:id="rId19"/>
    <p:sldId id="295" r:id="rId20"/>
    <p:sldId id="278" r:id="rId21"/>
    <p:sldId id="279" r:id="rId22"/>
    <p:sldId id="280" r:id="rId23"/>
    <p:sldId id="292" r:id="rId24"/>
    <p:sldId id="281" r:id="rId25"/>
    <p:sldId id="282" r:id="rId26"/>
    <p:sldId id="283" r:id="rId27"/>
    <p:sldId id="286" r:id="rId28"/>
    <p:sldId id="288" r:id="rId29"/>
    <p:sldId id="284" r:id="rId30"/>
    <p:sldId id="287" r:id="rId31"/>
    <p:sldId id="289" r:id="rId32"/>
    <p:sldId id="290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46F19-C69B-4D00-AA3D-2B4001563F4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6BFB2-9BA2-4F82-AEE0-B83C0AA7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Operators.csproj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3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0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0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4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7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0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5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StringManipulation.csproj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9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InputOutput.csproj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2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ExceptionHandling.csproj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9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ExceptionHandling.csproj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3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ExceptionHandling.csproj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59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ExceptionHandling.csproj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0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6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NeatTricks.csproj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4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98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9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7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LINQ.csproj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8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the SEALED keyword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scope of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 is limited to the file in which it appears.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alias to make it easier to qualify an identifier to a namespace or type. The right side of a using alias directive must always be a fully-qualified type regardless of the using directives that come before 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 to use the types in a namespace without having to specify the namespace.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 does not give you access to any namespaces that are nested in the namespace you specify.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advantage of this approach: the JIT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 can be optimized for the device it is running on (e.g. a 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device)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6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C686-6A7E-46F5-BCA4-2527D9D6CD5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E6B7-0A83-4F61-A6E1-B47857D0C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AAC8-319A-4A13-9A94-A2F2915D8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F036-30CB-403F-B0ED-4294D6AE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16FB-F579-4EF8-B0A7-DA2F30F2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8181-0179-4AD5-8AC9-FD376701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A23D-A762-449F-9AB0-7886B503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54B94-DDC8-42C2-9E7E-C7B8D308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EF5E-BB8A-4D73-9574-406CBE38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929D-0A8A-48F5-B9E8-703B0648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C062-280C-41CD-8EF1-5823FFCB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C81E1-406B-425D-BECB-595C55F4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8DF72-BD67-421B-9688-6F273E1B4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CF54-4777-48B7-A191-0658BCE0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E7E6-E550-4E60-AE5B-A7FC9AE5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4A31-52E1-4D88-9685-2F311095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AA3-99DE-43A6-B0C2-F8849E3B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E05A-E0C0-4ECE-B8BD-AB18FEC2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7370-0B5F-4796-A773-77F564F4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8C09-8E64-4864-9E74-59C8CD78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14FC-F582-49F5-8B05-6C8DCE3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5D13-6501-40BB-8C1F-FB049A35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CDDF7-46A5-4246-B6D9-DF22FFCE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49DE-CD4D-4B34-8754-ADC86217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3BAE-B992-435C-825F-022F6175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9220A-A8CB-46F5-BFA3-DBC0F424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13CB-7C2E-4085-8E3F-E088193D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DA71-2BA9-4B3D-9566-F1F8FD43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24FED-A617-4A86-AF6D-4BD6EC59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C7F15-5D2F-4F43-ABC3-77146B02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8DEC5-C5DB-441F-9367-51656E89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8079B-14F7-45A7-A4E4-03DB471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5903-EBB6-4AF0-B5A7-DD0C2769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EFBEF-B9EB-4EA4-B8EF-1B93DEED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BF0CD-8774-49DE-B241-697CFF52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7F9F0-1998-4322-ACF6-9C0F3B25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5ACFA-D1FA-42AA-B554-1F747F7F2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5F34F-793C-4BCA-89A1-5991761E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A6D75-A960-4B33-A2E0-EBAE2313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27AEC-DCD9-412E-83DC-ADD880C5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A69D-E9BC-4E92-B922-27A5ECD0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3660-060C-4A7D-B9A2-7E21F0C1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BFA39-E3BF-404F-A0BD-A5F0E85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7A4B8-1202-4B1B-90B6-0FBBF2B9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FF09A-6C50-4ED2-84AD-7A71905A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ADD38-E6CC-43DF-BBA0-C6053B5D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AF257-9F97-4BDC-AD4C-E9359616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3DA5-4074-4AF2-9658-26415DB0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0718-0798-4267-B0CC-18BE54111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21CE-49A4-4253-ADC2-A2206528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D64A-D7AC-44B6-97FD-75E85C34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120A-B5EB-40CA-B154-A0A467A0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2866A-AD7C-4B5B-BAFF-1FDA79A9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67E1-849A-4B72-86D5-8F311EF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85C38-78D4-45B9-A5C9-C9E98F05E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9F1C-21AC-4DCD-8F61-6A20D224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A32BF-8F89-41A9-91BF-A8011D65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F37F-EC74-47FB-BF58-EC846572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A843-73A0-4E04-8C90-5E3D5489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CDD40-27FC-4633-964F-60401A3D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4BF1-BD43-482B-8398-FCA51861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DB9D-2C05-4CA3-A787-56F82AFBD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5E59-BED0-4726-9556-5064100E09C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BA42-799A-4B01-8813-1C0F98856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04E6-DA44-4829-ABE3-7C144B974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6357-14F7-4146-AA1F-98F1FD46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platfor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kx37x362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ferencesource.microsof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A8A0E-334E-49E4-A774-5605DD67F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C# and .NET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10C8E6-7B84-4705-A904-418FB869B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0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Memory management - 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20882" y="1917700"/>
            <a:ext cx="1274618" cy="292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2082" y="1917700"/>
            <a:ext cx="3065318" cy="292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46582" y="1480249"/>
            <a:ext cx="189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632" y="1471012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66082" y="2013649"/>
            <a:ext cx="475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</a:rPr>
              <a:t>MusicPlayer</a:t>
            </a:r>
            <a:r>
              <a:rPr lang="en-US" dirty="0">
                <a:latin typeface="Cambria" panose="02040503050406030204" pitchFamily="18" charset="0"/>
              </a:rPr>
              <a:t> player = </a:t>
            </a:r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new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MusicPlayer</a:t>
            </a:r>
            <a:r>
              <a:rPr lang="en-US" dirty="0">
                <a:latin typeface="Cambria" panose="02040503050406030204" pitchFamily="18" charset="0"/>
              </a:rPr>
              <a:t>();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0882" y="1917700"/>
            <a:ext cx="1274618" cy="465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player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5282" y="2004990"/>
            <a:ext cx="1401618" cy="9795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mbria" panose="02040503050406030204" pitchFamily="18" charset="0"/>
              </a:rPr>
              <a:t>MusicPlayer</a:t>
            </a:r>
            <a:r>
              <a:rPr lang="en-US" dirty="0">
                <a:latin typeface="Cambria" panose="02040503050406030204" pitchFamily="18" charset="0"/>
              </a:rPr>
              <a:t> object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095500" y="2150341"/>
            <a:ext cx="909782" cy="344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6082" y="2494745"/>
            <a:ext cx="475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</a:rPr>
              <a:t>MusicPlayer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newPlayer</a:t>
            </a:r>
            <a:r>
              <a:rPr lang="en-US" dirty="0">
                <a:latin typeface="Cambria" panose="02040503050406030204" pitchFamily="18" charset="0"/>
              </a:rPr>
              <a:t> = player;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0882" y="2382981"/>
            <a:ext cx="1274618" cy="465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mbria" panose="02040503050406030204" pitchFamily="18" charset="0"/>
              </a:rPr>
              <a:t>newPlayer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2095500" y="2494746"/>
            <a:ext cx="909782" cy="120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66082" y="2975841"/>
            <a:ext cx="475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count = 100;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0882" y="2848261"/>
            <a:ext cx="1274618" cy="465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count=100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66082" y="3434074"/>
            <a:ext cx="475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object boxed = count;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0882" y="3286412"/>
            <a:ext cx="1274618" cy="465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boxed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94182" y="3237695"/>
            <a:ext cx="1312718" cy="3564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100</a:t>
            </a: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 flipV="1">
            <a:off x="2095500" y="3415898"/>
            <a:ext cx="998682" cy="103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6082" y="3892307"/>
            <a:ext cx="475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unboxed = (</a:t>
            </a:r>
            <a:r>
              <a:rPr lang="en-US" b="1" dirty="0" err="1">
                <a:solidFill>
                  <a:srgbClr val="0000FF"/>
                </a:solidFill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)boxed;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82" y="3744939"/>
            <a:ext cx="1274618" cy="57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unboxed = 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1500" y="5016903"/>
            <a:ext cx="1148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Boxing (from value type to reference type) is implicit</a:t>
            </a:r>
          </a:p>
          <a:p>
            <a:r>
              <a:rPr lang="en-US" b="1" dirty="0">
                <a:latin typeface="Cambria" panose="02040503050406030204" pitchFamily="18" charset="0"/>
                <a:sym typeface="Wingdings" panose="05000000000000000000" pitchFamily="2" charset="2"/>
              </a:rPr>
              <a:t> </a:t>
            </a:r>
            <a:r>
              <a:rPr lang="en-US" dirty="0">
                <a:latin typeface="Cambria" panose="02040503050406030204" pitchFamily="18" charset="0"/>
              </a:rPr>
              <a:t>But creates copies and slows down performance</a:t>
            </a:r>
          </a:p>
          <a:p>
            <a:br>
              <a:rPr lang="en-US" b="1" dirty="0">
                <a:latin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</a:rPr>
              <a:t>Unboxing is explicit</a:t>
            </a:r>
          </a:p>
          <a:p>
            <a:r>
              <a:rPr lang="en-US" dirty="0">
                <a:latin typeface="Cambria" panose="02040503050406030204" pitchFamily="18" charset="0"/>
                <a:sym typeface="Wingdings" panose="05000000000000000000" pitchFamily="2" charset="2"/>
              </a:rPr>
              <a:t> </a:t>
            </a:r>
            <a:r>
              <a:rPr lang="en-US" dirty="0">
                <a:latin typeface="Cambria" panose="02040503050406030204" pitchFamily="18" charset="0"/>
              </a:rPr>
              <a:t>But if you unbox the wrong type you will get exceptions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298784"/>
            <a:ext cx="534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</a:rPr>
              <a:t>What would happen with the memory if this would be the end of a method ?</a:t>
            </a:r>
          </a:p>
        </p:txBody>
      </p:sp>
    </p:spTree>
    <p:extLst>
      <p:ext uri="{BB962C8B-B14F-4D97-AF65-F5344CB8AC3E}">
        <p14:creationId xmlns:p14="http://schemas.microsoft.com/office/powerpoint/2010/main" val="2765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6" grpId="0"/>
      <p:bldP spid="17" grpId="0" animBg="1"/>
      <p:bldP spid="22" grpId="0"/>
      <p:bldP spid="23" grpId="0" animBg="1"/>
      <p:bldP spid="24" grpId="0"/>
      <p:bldP spid="25" grpId="0" animBg="1"/>
      <p:bldP spid="26" grpId="0" animBg="1"/>
      <p:bldP spid="30" grpId="0"/>
      <p:bldP spid="31" grpId="0" animBg="1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fontScale="92500" lnSpcReduction="10000"/>
          </a:bodyPr>
          <a:lstStyle/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Primary: </a:t>
            </a:r>
            <a:r>
              <a:rPr lang="en-US" dirty="0" err="1">
                <a:latin typeface="Cambria" panose="02040503050406030204" pitchFamily="18" charset="0"/>
              </a:rPr>
              <a:t>x.y</a:t>
            </a:r>
            <a:r>
              <a:rPr lang="en-US" dirty="0">
                <a:latin typeface="Cambria" panose="02040503050406030204" pitchFamily="18" charset="0"/>
              </a:rPr>
              <a:t>, a[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], new, </a:t>
            </a:r>
            <a:r>
              <a:rPr lang="en-US" dirty="0" err="1">
                <a:latin typeface="Cambria" panose="02040503050406030204" pitchFamily="18" charset="0"/>
              </a:rPr>
              <a:t>typeof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sizeof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++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Unary: !x, ++x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Multiplicative: a * b, a / b, a % b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Additive: a - b, a + b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Relational: a &gt; b, a == b, b &gt;= c, a != c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Logical: a &amp; b, a | b, a ^ b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Conditional: a &amp;&amp; b, a || b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Type inference: is, as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Ternary: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condition ? </a:t>
            </a:r>
            <a:r>
              <a:rPr 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firstExpression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: </a:t>
            </a:r>
            <a:r>
              <a:rPr 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secondExpression</a:t>
            </a:r>
            <a:endParaRPr lang="en-US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0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.NET is a platform which can host multiple programming languages (C#, VB)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All .NET languages are compiled into Intermediate Language and transformed into platform specific code at runtime by the JIT compiler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C# has value types (which go on the stack) and reference types (on the heap)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Every reference type (class) implicitly inherits from the base </a:t>
            </a:r>
            <a:r>
              <a:rPr lang="en-US" dirty="0" err="1"/>
              <a:t>System.Object</a:t>
            </a:r>
            <a:endParaRPr lang="en-US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C# has an automated garbage collection mechanism so you don’t have to worry about allocating and </a:t>
            </a:r>
            <a:r>
              <a:rPr lang="en-US" dirty="0" err="1"/>
              <a:t>deallocating</a:t>
            </a:r>
            <a:r>
              <a:rPr lang="en-US" dirty="0"/>
              <a:t> memory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You have bunch of operators available for variables (logical, mathematical, relational, type inference)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 note on c# 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.NET was initially built to simplify programming on Windows platforms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Recently in has become apparent that it needs to function on other platforms as well (Linux, Android, Mac)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Microsoft is currently making efforts to have it running on other platforms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It is collaborating with the company </a:t>
            </a:r>
            <a:r>
              <a:rPr lang="en-US" dirty="0" err="1"/>
              <a:t>Xamarin</a:t>
            </a:r>
            <a:r>
              <a:rPr lang="en-US" dirty="0"/>
              <a:t> to make this happen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Xamarin</a:t>
            </a:r>
            <a:r>
              <a:rPr lang="en-US" dirty="0"/>
              <a:t> has a platform called Mono which allows you to write C# code to run on Android and iOS</a:t>
            </a:r>
          </a:p>
          <a:p>
            <a:pPr>
              <a:spcAft>
                <a:spcPts val="600"/>
              </a:spcAft>
            </a:pPr>
            <a:r>
              <a:rPr lang="en-US" dirty="0"/>
              <a:t>They have a free version and pretty good tutorials on their website: </a:t>
            </a:r>
            <a:r>
              <a:rPr lang="en-US" dirty="0">
                <a:hlinkClick r:id="rId3"/>
              </a:rPr>
              <a:t>http://xamarin.com/platform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Expect in the future the paid versions to become free once Microsoft is involved more and more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 note on c# and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There is good documentation on it at: </a:t>
            </a:r>
            <a:r>
              <a:rPr lang="en-US" dirty="0">
                <a:hlinkClick r:id="rId3"/>
              </a:rPr>
              <a:t>https://msdn.microsoft.com/en-us/library/kx37x362.aspx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There is also good documentation on the library, just do a search in the MSDN library from the link above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There is even source code available for the .NET libraries: </a:t>
            </a:r>
            <a:r>
              <a:rPr lang="en-US" dirty="0">
                <a:hlinkClick r:id="rId4"/>
              </a:rPr>
              <a:t>http://referencesource.microsoft.com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 note on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/>
              <a:t>All value types are derived implicitly from the </a:t>
            </a:r>
            <a:r>
              <a:rPr lang="en-US" dirty="0">
                <a:solidFill>
                  <a:srgbClr val="65AFC5"/>
                </a:solidFill>
              </a:rPr>
              <a:t>System.ValueType</a:t>
            </a:r>
            <a:r>
              <a:rPr lang="en-US" dirty="0"/>
              <a:t> which inherits from </a:t>
            </a:r>
            <a:r>
              <a:rPr lang="en-US" dirty="0" err="1">
                <a:solidFill>
                  <a:srgbClr val="65AFC5"/>
                </a:solidFill>
              </a:rPr>
              <a:t>System.Object</a:t>
            </a:r>
            <a:r>
              <a:rPr lang="en-US" dirty="0"/>
              <a:t> → you can call methods of </a:t>
            </a:r>
            <a:r>
              <a:rPr lang="en-US" dirty="0">
                <a:solidFill>
                  <a:srgbClr val="0000FF"/>
                </a:solidFill>
              </a:rPr>
              <a:t>object</a:t>
            </a:r>
            <a:r>
              <a:rPr lang="en-US" dirty="0"/>
              <a:t> on value types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Value types can have 2 categories: </a:t>
            </a:r>
            <a:r>
              <a:rPr lang="en-US" dirty="0" err="1"/>
              <a:t>structs</a:t>
            </a:r>
            <a:r>
              <a:rPr lang="en-US" dirty="0"/>
              <a:t> and enumerations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 err="1"/>
              <a:t>Structs</a:t>
            </a:r>
            <a:r>
              <a:rPr lang="en-US" dirty="0"/>
              <a:t> can be:</a:t>
            </a:r>
          </a:p>
          <a:p>
            <a:pPr marL="708660" lvl="1" indent="-342900">
              <a:spcAft>
                <a:spcPts val="600"/>
              </a:spcAft>
            </a:pPr>
            <a:r>
              <a:rPr lang="en-US" dirty="0"/>
              <a:t>Numeric types: </a:t>
            </a:r>
            <a:r>
              <a:rPr lang="en-US" dirty="0" err="1"/>
              <a:t>int</a:t>
            </a:r>
            <a:r>
              <a:rPr lang="en-US" dirty="0"/>
              <a:t>, double, float..</a:t>
            </a:r>
          </a:p>
          <a:p>
            <a:pPr marL="708660" lvl="1" indent="-342900">
              <a:spcAft>
                <a:spcPts val="600"/>
              </a:spcAft>
            </a:pPr>
            <a:r>
              <a:rPr lang="en-US" dirty="0" err="1"/>
              <a:t>Bool</a:t>
            </a:r>
            <a:endParaRPr lang="en-US" dirty="0"/>
          </a:p>
          <a:p>
            <a:pPr marL="708660" lvl="1" indent="-342900">
              <a:spcAft>
                <a:spcPts val="600"/>
              </a:spcAft>
            </a:pPr>
            <a:r>
              <a:rPr lang="en-US" dirty="0"/>
              <a:t>User defined </a:t>
            </a:r>
            <a:r>
              <a:rPr lang="en-US" dirty="0" err="1"/>
              <a:t>structs</a:t>
            </a:r>
            <a:endParaRPr lang="en-US" dirty="0"/>
          </a:p>
          <a:p>
            <a:pPr marL="365760" lvl="1" indent="0">
              <a:spcAft>
                <a:spcPts val="600"/>
              </a:spcAft>
              <a:buNone/>
            </a:pPr>
            <a:endParaRPr lang="en-US" dirty="0"/>
          </a:p>
          <a:p>
            <a:pPr marL="285750" indent="-285750">
              <a:spcAft>
                <a:spcPts val="600"/>
              </a:spcAft>
            </a:pPr>
            <a:r>
              <a:rPr lang="en-US" dirty="0"/>
              <a:t>You cannot derive a new type from a value type.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All simple types are aliases of the .NET Framework System types:</a:t>
            </a:r>
          </a:p>
          <a:p>
            <a:pPr marL="651510" lvl="1" indent="-285750">
              <a:spcAft>
                <a:spcPts val="600"/>
              </a:spcAft>
            </a:pP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is alias for </a:t>
            </a:r>
            <a:r>
              <a:rPr lang="en-US" dirty="0">
                <a:solidFill>
                  <a:srgbClr val="65AFC5"/>
                </a:solidFill>
              </a:rPr>
              <a:t>System.Int32</a:t>
            </a:r>
          </a:p>
          <a:p>
            <a:pPr marL="651510" lvl="1" indent="-285750">
              <a:spcAft>
                <a:spcPts val="600"/>
              </a:spcAft>
            </a:pPr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65AFC5"/>
                </a:solidFill>
              </a:rPr>
              <a:t> </a:t>
            </a:r>
            <a:r>
              <a:rPr lang="en-US" dirty="0"/>
              <a:t>is alias for </a:t>
            </a:r>
            <a:r>
              <a:rPr lang="en-US" dirty="0" err="1">
                <a:solidFill>
                  <a:srgbClr val="65AFC5"/>
                </a:solidFill>
              </a:rPr>
              <a:t>System.Boolean</a:t>
            </a:r>
            <a:endParaRPr lang="en-US" dirty="0">
              <a:solidFill>
                <a:srgbClr val="65AFC5"/>
              </a:solidFill>
            </a:endParaRPr>
          </a:p>
          <a:p>
            <a:pPr marL="651510" lvl="1" indent="-285750"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</a:pPr>
            <a:endParaRPr lang="en-US" dirty="0"/>
          </a:p>
          <a:p>
            <a:pPr marL="708660" lvl="1" indent="-342900">
              <a:spcAft>
                <a:spcPts val="600"/>
              </a:spcAft>
            </a:pPr>
            <a:endParaRPr lang="en-US" dirty="0"/>
          </a:p>
          <a:p>
            <a:pPr marL="342900" indent="-342900"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46274" y="2693601"/>
            <a:ext cx="253419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lvl="1">
              <a:spcAft>
                <a:spcPts val="600"/>
              </a:spcAft>
              <a:buNone/>
            </a:pPr>
            <a:r>
              <a:rPr lang="en-US" i="1" dirty="0" err="1">
                <a:latin typeface="Cambria" panose="02040503050406030204" pitchFamily="18" charset="0"/>
              </a:rPr>
              <a:t>struct</a:t>
            </a:r>
            <a:r>
              <a:rPr lang="en-US" i="1" dirty="0">
                <a:latin typeface="Cambria" panose="02040503050406030204" pitchFamily="18" charset="0"/>
              </a:rPr>
              <a:t> Rectangle</a:t>
            </a:r>
          </a:p>
          <a:p>
            <a:pPr marL="111125" lvl="1">
              <a:spcAft>
                <a:spcPts val="600"/>
              </a:spcAft>
              <a:buNone/>
            </a:pPr>
            <a:r>
              <a:rPr lang="en-US" i="1" dirty="0">
                <a:latin typeface="Cambria" panose="02040503050406030204" pitchFamily="18" charset="0"/>
              </a:rPr>
              <a:t>{</a:t>
            </a:r>
          </a:p>
          <a:p>
            <a:pPr marL="111125" lvl="1">
              <a:spcAft>
                <a:spcPts val="600"/>
              </a:spcAft>
              <a:buNone/>
            </a:pPr>
            <a:r>
              <a:rPr lang="en-US" i="1" dirty="0">
                <a:latin typeface="Cambria" panose="02040503050406030204" pitchFamily="18" charset="0"/>
              </a:rPr>
              <a:t>	double width;</a:t>
            </a:r>
          </a:p>
          <a:p>
            <a:pPr marL="111125" lvl="1">
              <a:spcAft>
                <a:spcPts val="600"/>
              </a:spcAft>
              <a:buNone/>
            </a:pPr>
            <a:r>
              <a:rPr lang="en-US" i="1" dirty="0">
                <a:latin typeface="Cambria" panose="02040503050406030204" pitchFamily="18" charset="0"/>
              </a:rPr>
              <a:t>	double length;</a:t>
            </a:r>
          </a:p>
          <a:p>
            <a:pPr marL="111125" lvl="1">
              <a:spcAft>
                <a:spcPts val="600"/>
              </a:spcAft>
              <a:buNone/>
            </a:pPr>
            <a:r>
              <a:rPr lang="en-US" i="1" dirty="0">
                <a:latin typeface="Cambria" panose="02040503050406030204" pitchFamily="18" charset="0"/>
              </a:rPr>
              <a:t>} </a:t>
            </a:r>
          </a:p>
          <a:p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/>
          </a:bodyPr>
          <a:lstStyle/>
          <a:p>
            <a:r>
              <a:rPr lang="en-US" b="1" dirty="0"/>
              <a:t>public</a:t>
            </a:r>
            <a:r>
              <a:rPr lang="en-US" dirty="0"/>
              <a:t> : Access is not restricted.</a:t>
            </a:r>
          </a:p>
          <a:p>
            <a:r>
              <a:rPr lang="en-US" b="1" dirty="0"/>
              <a:t>protected</a:t>
            </a:r>
            <a:r>
              <a:rPr lang="en-US" dirty="0"/>
              <a:t> : Access is limited to the containing class or types derived from the containing class.</a:t>
            </a:r>
          </a:p>
          <a:p>
            <a:r>
              <a:rPr lang="en-US" b="1" dirty="0"/>
              <a:t>internal</a:t>
            </a:r>
            <a:r>
              <a:rPr lang="en-US" dirty="0"/>
              <a:t> : Access is limited to the current assembly [class default]</a:t>
            </a:r>
          </a:p>
          <a:p>
            <a:r>
              <a:rPr lang="en-US" b="1" dirty="0"/>
              <a:t>protected internal</a:t>
            </a:r>
            <a:r>
              <a:rPr lang="en-US" dirty="0"/>
              <a:t>: Access is limited to the current assembly or types derived from the containing class.</a:t>
            </a:r>
          </a:p>
          <a:p>
            <a:r>
              <a:rPr lang="en-US" b="1" dirty="0"/>
              <a:t>private</a:t>
            </a:r>
            <a:r>
              <a:rPr lang="en-US" dirty="0"/>
              <a:t> : Access is limited to the containing type [member and method default]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Member that provides a flexible mechanism to read, write, or compute the value of a private field. </a:t>
            </a:r>
          </a:p>
          <a:p>
            <a:pPr>
              <a:spcAft>
                <a:spcPts val="600"/>
              </a:spcAft>
            </a:pPr>
            <a:r>
              <a:rPr lang="en-US" dirty="0"/>
              <a:t>They are actually special methods called </a:t>
            </a:r>
            <a:r>
              <a:rPr lang="en-US" i="1" dirty="0" err="1"/>
              <a:t>accessors</a:t>
            </a:r>
            <a:endParaRPr lang="en-US" i="1" dirty="0"/>
          </a:p>
          <a:p>
            <a:r>
              <a:rPr lang="en-US" dirty="0"/>
              <a:t>Properties enable a class to expose a public way of getting and setting values, while hiding implementation or verification code.</a:t>
            </a:r>
          </a:p>
          <a:p>
            <a:r>
              <a:rPr lang="en-US" dirty="0"/>
              <a:t>A get property </a:t>
            </a:r>
            <a:r>
              <a:rPr lang="en-US" dirty="0" err="1"/>
              <a:t>accessor</a:t>
            </a:r>
            <a:r>
              <a:rPr lang="en-US" dirty="0"/>
              <a:t> is used to return the property value, and a set </a:t>
            </a:r>
            <a:r>
              <a:rPr lang="en-US" dirty="0" err="1"/>
              <a:t>accessor</a:t>
            </a:r>
            <a:r>
              <a:rPr lang="en-US" dirty="0"/>
              <a:t> is used to assign a new value. These </a:t>
            </a:r>
            <a:r>
              <a:rPr lang="en-US" dirty="0" err="1"/>
              <a:t>accessors</a:t>
            </a:r>
            <a:r>
              <a:rPr lang="en-US" dirty="0"/>
              <a:t> can have different access levels. </a:t>
            </a:r>
          </a:p>
          <a:p>
            <a:r>
              <a:rPr lang="en-US" dirty="0"/>
              <a:t>The value keyword is used to define the value being assigned by the </a:t>
            </a:r>
            <a:r>
              <a:rPr lang="en-US" b="1" dirty="0"/>
              <a:t>set</a:t>
            </a:r>
            <a:r>
              <a:rPr lang="en-US" dirty="0"/>
              <a:t> </a:t>
            </a:r>
            <a:r>
              <a:rPr lang="en-US" dirty="0" err="1"/>
              <a:t>accessor</a:t>
            </a:r>
            <a:r>
              <a:rPr lang="en-US" dirty="0"/>
              <a:t>.</a:t>
            </a:r>
          </a:p>
          <a:p>
            <a:r>
              <a:rPr lang="en-US" dirty="0"/>
              <a:t>Properties that do not implement a </a:t>
            </a:r>
            <a:r>
              <a:rPr lang="en-US" b="1" dirty="0"/>
              <a:t>set</a:t>
            </a:r>
            <a:r>
              <a:rPr lang="en-US" dirty="0"/>
              <a:t> </a:t>
            </a:r>
            <a:r>
              <a:rPr lang="en-US" dirty="0" err="1"/>
              <a:t>accessor</a:t>
            </a:r>
            <a:r>
              <a:rPr lang="en-US" dirty="0"/>
              <a:t> are read only.</a:t>
            </a:r>
          </a:p>
          <a:p>
            <a:pPr>
              <a:spcAft>
                <a:spcPts val="600"/>
              </a:spcAft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1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When overloading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Equals() </a:t>
            </a:r>
            <a:r>
              <a:rPr lang="en-US" dirty="0">
                <a:latin typeface="Cambria" panose="02040503050406030204" pitchFamily="18" charset="0"/>
              </a:rPr>
              <a:t>it is necessary to overload </a:t>
            </a:r>
            <a:r>
              <a:rPr 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GetHashCode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()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Related operators (&lt; and &gt;, == and !=) need to be overloaded together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() operator cannot be overloaded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Shorthand assignments cannot be overloaded (+=, -=, &amp;=) but…if you implement the binary operator it works (e.g. implement + and you will get += magically working </a:t>
            </a:r>
            <a:r>
              <a:rPr lang="en-US" dirty="0">
                <a:sym typeface="Wingdings" panose="05000000000000000000" pitchFamily="2" charset="2"/>
              </a:rPr>
              <a:t> 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Indexers [] can take any type of parameter and are implemented as Properties with get and set.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Interface is a type of a clas</a:t>
            </a:r>
            <a:r>
              <a:rPr lang="en-US" dirty="0"/>
              <a:t>s without any implementation and no members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Abstract class is a class with partial implementation and maybe members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An abstract class needs to have at least one abstract method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An abstract method is a method without an implementation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You provide an implementation to an abstract method by using the override keyword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 virtual method is a method which has an implementation but which can be overridden in a derived class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 class can inherit from multiple classes </a:t>
            </a:r>
            <a:r>
              <a:rPr lang="en-US"/>
              <a:t>and interfaces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C# and </a:t>
            </a:r>
            <a:r>
              <a:rPr lang="en-US" dirty="0" err="1">
                <a:latin typeface="Cambria" panose="02040503050406030204" pitchFamily="18" charset="0"/>
              </a:rPr>
              <a:t>.net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fontScale="92500" lnSpcReduction="20000"/>
          </a:bodyPr>
          <a:lstStyle/>
          <a:p>
            <a:pPr indent="-36576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.NET</a:t>
            </a: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Support for numerous programming languages (C#, VB, F#)</a:t>
            </a: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Cross-language features: inheritance, exception handling </a:t>
            </a:r>
            <a:r>
              <a:rPr lang="en-US" dirty="0" err="1">
                <a:latin typeface="Cambria" panose="02040503050406030204" pitchFamily="18" charset="0"/>
              </a:rPr>
              <a:t>etc</a:t>
            </a:r>
            <a:endParaRPr lang="en-US" dirty="0">
              <a:latin typeface="Cambria" panose="02040503050406030204" pitchFamily="18" charset="0"/>
            </a:endParaRP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A comprehensive standard library, well-implemented and easy to use</a:t>
            </a: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Interoperability with existing code (COM - Component Object Model)</a:t>
            </a:r>
          </a:p>
          <a:p>
            <a:pPr indent="-36576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C#</a:t>
            </a: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Robustness through garbage collection and type safety</a:t>
            </a: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The presence of a preprocessor (#if, #else, #</a:t>
            </a:r>
            <a:r>
              <a:rPr lang="en-US" dirty="0" err="1">
                <a:latin typeface="Cambria" panose="02040503050406030204" pitchFamily="18" charset="0"/>
              </a:rPr>
              <a:t>endif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Very good access control (member, class, method)</a:t>
            </a: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Generics, lambda and LINQ</a:t>
            </a: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Define new value (or non-reference) types</a:t>
            </a:r>
          </a:p>
          <a:p>
            <a:pPr lvl="1" indent="-36576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Flexible source code organization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fontScale="92500"/>
          </a:bodyPr>
          <a:lstStyle/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Reference type </a:t>
            </a:r>
            <a:r>
              <a:rPr lang="en-US" dirty="0" err="1">
                <a:solidFill>
                  <a:srgbClr val="65AFC5"/>
                </a:solidFill>
                <a:latin typeface="Cambria" panose="02040503050406030204" pitchFamily="18" charset="0"/>
              </a:rPr>
              <a:t>System.String</a:t>
            </a:r>
            <a:r>
              <a:rPr lang="en-US" dirty="0">
                <a:latin typeface="Cambria" panose="02040503050406030204" pitchFamily="18" charset="0"/>
              </a:rPr>
              <a:t> aliased as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string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Represents text as a series of Unicode characters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Strings are immutable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An operation performed on a string creates a copy and does not modify the original string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Need to be careful when performing string intense operations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Better use </a:t>
            </a:r>
            <a:r>
              <a:rPr lang="en-US" dirty="0" err="1">
                <a:solidFill>
                  <a:srgbClr val="65AFC5"/>
                </a:solidFill>
                <a:latin typeface="Cambria" panose="02040503050406030204" pitchFamily="18" charset="0"/>
              </a:rPr>
              <a:t>System.Text.StringBuilder</a:t>
            </a:r>
            <a:r>
              <a:rPr lang="en-US" dirty="0">
                <a:solidFill>
                  <a:srgbClr val="65AFC5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for actually building text sequences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Empty string is defined as “”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65AFC5"/>
                </a:solidFill>
                <a:latin typeface="Cambria" panose="02040503050406030204" pitchFamily="18" charset="0"/>
              </a:rPr>
              <a:t>System.Object</a:t>
            </a:r>
            <a:r>
              <a:rPr lang="en-US" dirty="0">
                <a:latin typeface="Cambria" panose="02040503050406030204" pitchFamily="18" charset="0"/>
              </a:rPr>
              <a:t> has a </a:t>
            </a:r>
            <a:r>
              <a:rPr lang="en-US" dirty="0" err="1">
                <a:latin typeface="Cambria" panose="02040503050406030204" pitchFamily="18" charset="0"/>
              </a:rPr>
              <a:t>ToString</a:t>
            </a:r>
            <a:r>
              <a:rPr lang="en-US" dirty="0">
                <a:latin typeface="Cambria" panose="02040503050406030204" pitchFamily="18" charset="0"/>
              </a:rPr>
              <a:t>() method which can be overridden by new classes (</a:t>
            </a:r>
            <a:r>
              <a:rPr lang="en-US" dirty="0" err="1">
                <a:latin typeface="Cambria" panose="02040503050406030204" pitchFamily="18" charset="0"/>
              </a:rPr>
              <a:t>StringBuilder</a:t>
            </a:r>
            <a:r>
              <a:rPr lang="en-US" dirty="0">
                <a:latin typeface="Cambria" panose="02040503050406030204" pitchFamily="18" charset="0"/>
              </a:rPr>
              <a:t> has an overridden version)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1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4759960"/>
          </a:xfrm>
        </p:spPr>
        <p:txBody>
          <a:bodyPr>
            <a:normAutofit fontScale="85000" lnSpcReduction="20000"/>
          </a:bodyPr>
          <a:lstStyle/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For input/output C# uses </a:t>
            </a:r>
            <a:r>
              <a:rPr lang="en-US" dirty="0" err="1">
                <a:solidFill>
                  <a:srgbClr val="65AFC5"/>
                </a:solidFill>
                <a:latin typeface="Cambria" panose="02040503050406030204" pitchFamily="18" charset="0"/>
              </a:rPr>
              <a:t>System.IO.Stream</a:t>
            </a:r>
            <a:endParaRPr lang="en-US" dirty="0">
              <a:solidFill>
                <a:srgbClr val="65AFC5"/>
              </a:solidFill>
              <a:latin typeface="Cambria" panose="02040503050406030204" pitchFamily="18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Stream is used to transport data (think of it as a hose or pipe)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You can pull or push data into a Stream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Streams can manipulate data passing through them (compress, encrypt)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Some offer random access (Seek()) others don’t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Stream implementations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Cambria" panose="02040503050406030204" pitchFamily="18" charset="0"/>
              </a:rPr>
              <a:t>FileStream</a:t>
            </a:r>
            <a:r>
              <a:rPr lang="en-US" dirty="0">
                <a:latin typeface="Cambria" panose="02040503050406030204" pitchFamily="18" charset="0"/>
              </a:rPr>
              <a:t> – access to a file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Cambria" panose="02040503050406030204" pitchFamily="18" charset="0"/>
              </a:rPr>
              <a:t>MemoryStream</a:t>
            </a:r>
            <a:r>
              <a:rPr lang="en-US" dirty="0">
                <a:latin typeface="Cambria" panose="02040503050406030204" pitchFamily="18" charset="0"/>
              </a:rPr>
              <a:t> – access to a block of memory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Cambria" panose="02040503050406030204" pitchFamily="18" charset="0"/>
              </a:rPr>
              <a:t>NetworkStream</a:t>
            </a:r>
            <a:r>
              <a:rPr lang="en-US" dirty="0">
                <a:latin typeface="Cambria" panose="02040503050406030204" pitchFamily="18" charset="0"/>
              </a:rPr>
              <a:t> – network access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Working with streams</a:t>
            </a:r>
          </a:p>
          <a:p>
            <a:pPr lvl="1">
              <a:spcAft>
                <a:spcPts val="600"/>
              </a:spcAft>
            </a:pPr>
            <a:r>
              <a:rPr lang="en-US" dirty="0" err="1">
                <a:solidFill>
                  <a:srgbClr val="0000FF"/>
                </a:solidFill>
              </a:rPr>
              <a:t>TextReader</a:t>
            </a:r>
            <a:r>
              <a:rPr lang="en-US" dirty="0"/>
              <a:t>, </a:t>
            </a:r>
            <a:r>
              <a:rPr lang="en-US" dirty="0" err="1"/>
              <a:t>StreamReader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XmlReader</a:t>
            </a:r>
            <a:r>
              <a:rPr lang="en-US" dirty="0"/>
              <a:t>, </a:t>
            </a:r>
            <a:r>
              <a:rPr lang="en-US" dirty="0" err="1"/>
              <a:t>BinaryReader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err="1">
                <a:solidFill>
                  <a:srgbClr val="0000FF"/>
                </a:solidFill>
              </a:rPr>
              <a:t>TextWriter</a:t>
            </a:r>
            <a:r>
              <a:rPr lang="en-US" dirty="0"/>
              <a:t>, </a:t>
            </a:r>
            <a:r>
              <a:rPr lang="en-US" dirty="0" err="1"/>
              <a:t>StringWriter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XmlWriter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BinaryWriter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4759960"/>
          </a:xfrm>
        </p:spPr>
        <p:txBody>
          <a:bodyPr>
            <a:normAutofit fontScale="92500"/>
          </a:bodyPr>
          <a:lstStyle/>
          <a:p>
            <a:r>
              <a:rPr lang="en-US" dirty="0"/>
              <a:t>Structured exception handling:</a:t>
            </a:r>
          </a:p>
          <a:p>
            <a:pPr lvl="1"/>
            <a:r>
              <a:rPr lang="en-US" dirty="0"/>
              <a:t>A class type that represents the details of the exception (base class </a:t>
            </a:r>
            <a:r>
              <a:rPr lang="en-US" dirty="0" err="1">
                <a:solidFill>
                  <a:srgbClr val="65AFC5"/>
                </a:solidFill>
              </a:rPr>
              <a:t>System.Exception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method that </a:t>
            </a:r>
            <a:r>
              <a:rPr lang="en-US" i="1" dirty="0"/>
              <a:t>throws </a:t>
            </a:r>
            <a:r>
              <a:rPr lang="en-US" dirty="0"/>
              <a:t>an instance of the exception class to the caller </a:t>
            </a:r>
          </a:p>
          <a:p>
            <a:pPr lvl="1"/>
            <a:r>
              <a:rPr lang="en-US" dirty="0"/>
              <a:t>A block of code on the caller’s side that invokes the exception-prone member</a:t>
            </a:r>
          </a:p>
          <a:p>
            <a:pPr lvl="1"/>
            <a:r>
              <a:rPr lang="en-US" dirty="0"/>
              <a:t>A block of code on the caller’s side that will process (or </a:t>
            </a:r>
            <a:r>
              <a:rPr lang="en-US" i="1" dirty="0"/>
              <a:t>catch</a:t>
            </a:r>
            <a:r>
              <a:rPr lang="en-US" dirty="0"/>
              <a:t>) the exception should it occur</a:t>
            </a:r>
            <a:endParaRPr lang="en-US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</a:rPr>
              <a:t>            try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a.MethodThatThrowsException();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</a:rPr>
              <a:t>Exception ex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</a:rPr>
              <a:t>//Do something with this exception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    }</a:t>
            </a:r>
            <a:endParaRPr lang="en-US" sz="1700" dirty="0"/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0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475996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Please open the file Practice 2 – C#.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9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475996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Arrays (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[]) manage groups of related objects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So…why do we need collections ?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Arrays are </a:t>
            </a:r>
            <a:r>
              <a:rPr lang="en-US" dirty="0"/>
              <a:t>useful for creating and working with a </a:t>
            </a:r>
            <a:r>
              <a:rPr lang="en-US" b="1" dirty="0"/>
              <a:t>fixed number of strongly-typed objects</a:t>
            </a:r>
          </a:p>
          <a:p>
            <a:r>
              <a:rPr lang="en-US" dirty="0"/>
              <a:t>Collections </a:t>
            </a:r>
          </a:p>
          <a:p>
            <a:pPr lvl="1"/>
            <a:r>
              <a:rPr lang="en-US" dirty="0"/>
              <a:t>more flexible way to work with groups of objects</a:t>
            </a:r>
          </a:p>
          <a:p>
            <a:pPr lvl="1"/>
            <a:r>
              <a:rPr lang="en-US" dirty="0"/>
              <a:t>can grow and shrink dynamically </a:t>
            </a:r>
          </a:p>
          <a:p>
            <a:pPr lvl="1"/>
            <a:r>
              <a:rPr lang="en-US" dirty="0"/>
              <a:t>some collections allow you to assign a key to any object that you put into the collection </a:t>
            </a:r>
          </a:p>
          <a:p>
            <a:pPr lvl="1"/>
            <a:r>
              <a:rPr lang="en-US" dirty="0"/>
              <a:t>A collection is a class, so you must declare and instantiate it as a normal object</a:t>
            </a:r>
          </a:p>
          <a:p>
            <a:pPr lvl="1"/>
            <a:r>
              <a:rPr lang="en-US" dirty="0"/>
              <a:t>You can use a Generic collection to enforce type safety</a:t>
            </a:r>
          </a:p>
          <a:p>
            <a:pPr lvl="1"/>
            <a:r>
              <a:rPr lang="en-US" dirty="0"/>
              <a:t>Can be found in the</a:t>
            </a:r>
            <a:r>
              <a:rPr lang="en-US" dirty="0">
                <a:solidFill>
                  <a:srgbClr val="65AFC5"/>
                </a:solidFill>
              </a:rPr>
              <a:t> </a:t>
            </a:r>
            <a:r>
              <a:rPr lang="en-US" dirty="0" err="1">
                <a:solidFill>
                  <a:srgbClr val="65AFC5"/>
                </a:solidFill>
              </a:rPr>
              <a:t>System.Collections</a:t>
            </a:r>
            <a:r>
              <a:rPr lang="en-US" dirty="0">
                <a:solidFill>
                  <a:srgbClr val="65AFC5"/>
                </a:solidFill>
              </a:rPr>
              <a:t> </a:t>
            </a:r>
            <a:r>
              <a:rPr lang="en-US" dirty="0"/>
              <a:t>namespace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4759960"/>
          </a:xfrm>
        </p:spPr>
        <p:txBody>
          <a:bodyPr>
            <a:normAutofit lnSpcReduction="10000"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/>
              <a:t>When every item in the collection has the same data type → Generic collection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Enforce strong typing by allowing only the desired data type to be added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Can be found in the</a:t>
            </a:r>
            <a:r>
              <a:rPr lang="en-US" dirty="0">
                <a:solidFill>
                  <a:srgbClr val="65AFC5"/>
                </a:solidFill>
              </a:rPr>
              <a:t> </a:t>
            </a:r>
            <a:r>
              <a:rPr lang="en-US" dirty="0" err="1">
                <a:solidFill>
                  <a:srgbClr val="65AFC5"/>
                </a:solidFill>
              </a:rPr>
              <a:t>System.Collections.Generic</a:t>
            </a:r>
            <a:r>
              <a:rPr lang="en-US" dirty="0">
                <a:solidFill>
                  <a:srgbClr val="65AFC5"/>
                </a:solidFill>
              </a:rPr>
              <a:t> </a:t>
            </a:r>
            <a:r>
              <a:rPr lang="en-US" dirty="0"/>
              <a:t>namespace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Examples:</a:t>
            </a:r>
          </a:p>
          <a:p>
            <a:pPr marL="708660" lvl="1" indent="-342900">
              <a:spcAft>
                <a:spcPts val="600"/>
              </a:spcAft>
            </a:pPr>
            <a:r>
              <a:rPr lang="en-US" dirty="0"/>
              <a:t>List&lt;T&gt;</a:t>
            </a:r>
          </a:p>
          <a:p>
            <a:pPr marL="708660" lvl="1" indent="-342900">
              <a:spcAft>
                <a:spcPts val="600"/>
              </a:spcAft>
            </a:pPr>
            <a:r>
              <a:rPr lang="en-US" dirty="0"/>
              <a:t>Queue&lt;T&gt;</a:t>
            </a:r>
          </a:p>
          <a:p>
            <a:pPr marL="708660" lvl="1" indent="-342900">
              <a:spcAft>
                <a:spcPts val="600"/>
              </a:spcAft>
            </a:pPr>
            <a:r>
              <a:rPr lang="en-US" dirty="0"/>
              <a:t>Stack&lt;T&gt;</a:t>
            </a:r>
          </a:p>
          <a:p>
            <a:pPr marL="708660" lvl="1" indent="-342900">
              <a:spcAft>
                <a:spcPts val="600"/>
              </a:spcAft>
            </a:pPr>
            <a:r>
              <a:rPr lang="en-US" dirty="0"/>
              <a:t>Dictionary&lt;</a:t>
            </a:r>
            <a:r>
              <a:rPr lang="en-US" dirty="0" err="1"/>
              <a:t>TKey</a:t>
            </a:r>
            <a:r>
              <a:rPr lang="en-US" dirty="0"/>
              <a:t>, TValue&gt;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4759960"/>
          </a:xfrm>
        </p:spPr>
        <p:txBody>
          <a:bodyPr>
            <a:normAutofit lnSpcReduction="10000"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/>
              <a:t>Used to step through </a:t>
            </a:r>
            <a:r>
              <a:rPr lang="en-US" b="1" dirty="0"/>
              <a:t>collections</a:t>
            </a:r>
            <a:r>
              <a:rPr lang="en-US" dirty="0"/>
              <a:t> such as lists and arrays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yield return </a:t>
            </a:r>
            <a:r>
              <a:rPr lang="en-US" dirty="0"/>
              <a:t>statement to return each element one at a time</a:t>
            </a:r>
          </a:p>
          <a:p>
            <a:pPr marL="708660" lvl="1" indent="-342900">
              <a:spcAft>
                <a:spcPts val="600"/>
              </a:spcAft>
            </a:pPr>
            <a:r>
              <a:rPr lang="en-US" dirty="0"/>
              <a:t>The current location in code is remembered. Execution is restarted from that location the next time the iterator function is called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Consume an iterator using the </a:t>
            </a:r>
            <a:r>
              <a:rPr lang="en-US" dirty="0" err="1">
                <a:solidFill>
                  <a:srgbClr val="0000FF"/>
                </a:solidFill>
              </a:rPr>
              <a:t>foreach</a:t>
            </a:r>
            <a:r>
              <a:rPr lang="en-US" dirty="0"/>
              <a:t> statement or by using LINQ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To re-iterate from the beginning, you must obtain a new iterator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Collections that have iterators need to implement the </a:t>
            </a:r>
            <a:r>
              <a:rPr lang="en-US" dirty="0">
                <a:solidFill>
                  <a:srgbClr val="65AFC5"/>
                </a:solidFill>
              </a:rPr>
              <a:t>IEnumerable</a:t>
            </a:r>
            <a:r>
              <a:rPr lang="en-US" dirty="0"/>
              <a:t> interface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Neat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4759960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/>
              <a:t>Extension methods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Named parameters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Optional parameters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Anonymous types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Object/Collection initialization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Lambda expressions and delegates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Implicitly typed local variables (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pPr marL="342900" indent="-342900">
              <a:spcAft>
                <a:spcPts val="600"/>
              </a:spcAft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4759960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/>
              <a:t>Please open the file Practice 3 – C#.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4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50007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Assume we have an array of strings.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favoriteMovies = {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Hunger Games"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"Expendables"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"Delirium"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"Taxi 2"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Build a query expression to find the items in the array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 have an embedded space.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subset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favoriteMovies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where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g.Contains(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select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B9D3B"/>
                </a:solidFill>
              </a:rPr>
              <a:t>                      // SQL Query</a:t>
            </a:r>
          </a:p>
          <a:p>
            <a:pPr marL="822960" lvl="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ambria" panose="02040503050406030204" pitchFamily="18" charset="0"/>
              </a:rPr>
              <a:t>SELECT * FROM FavoriteMovies</a:t>
            </a:r>
          </a:p>
          <a:p>
            <a:pPr marL="822960" lvl="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ambria" panose="02040503050406030204" pitchFamily="18" charset="0"/>
              </a:rPr>
              <a:t>WHERE Title LIKE </a:t>
            </a:r>
            <a:r>
              <a:rPr lang="en-US" sz="1600" dirty="0">
                <a:solidFill>
                  <a:srgbClr val="C00000"/>
                </a:solidFill>
                <a:latin typeface="Cambria" panose="02040503050406030204" pitchFamily="18" charset="0"/>
              </a:rPr>
              <a:t>'% %'</a:t>
            </a:r>
          </a:p>
          <a:p>
            <a:pPr marL="822960" lvl="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ambria" panose="02040503050406030204" pitchFamily="18" charset="0"/>
              </a:rPr>
              <a:t>ORDER BY Title;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/>
          </a:bodyPr>
          <a:lstStyle/>
          <a:p>
            <a:pPr indent="-365760">
              <a:spcAft>
                <a:spcPts val="600"/>
              </a:spcAft>
            </a:pPr>
            <a:r>
              <a:rPr lang="en-US" dirty="0"/>
              <a:t>Integrated Development Environment</a:t>
            </a:r>
          </a:p>
          <a:p>
            <a:pPr indent="-365760">
              <a:spcAft>
                <a:spcPts val="600"/>
              </a:spcAft>
            </a:pPr>
            <a:r>
              <a:rPr lang="en-US" dirty="0"/>
              <a:t>Set of development tools for building applications (ASP.NET Web applications, desktop applications, mobile applications)</a:t>
            </a:r>
          </a:p>
          <a:p>
            <a:pPr indent="-365760">
              <a:spcAft>
                <a:spcPts val="600"/>
              </a:spcAft>
            </a:pPr>
            <a:r>
              <a:rPr lang="en-US" dirty="0"/>
              <a:t>Features: code editor, debugger, test tools, architecture and modeling, source control tools, UI designer</a:t>
            </a:r>
          </a:p>
          <a:p>
            <a:pPr indent="-365760">
              <a:spcAft>
                <a:spcPts val="600"/>
              </a:spcAft>
            </a:pPr>
            <a:r>
              <a:rPr lang="en-US" dirty="0"/>
              <a:t>Works with plugins (you can build your own)</a:t>
            </a:r>
          </a:p>
          <a:p>
            <a:pPr indent="-365760">
              <a:spcAft>
                <a:spcPts val="600"/>
              </a:spcAft>
            </a:pPr>
            <a:r>
              <a:rPr lang="en-US" dirty="0"/>
              <a:t>Baked in language support: C, C++, C#, F#, Visual Basic, ASP.NET</a:t>
            </a:r>
          </a:p>
          <a:p>
            <a:pPr indent="-365760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Install language services separately to get others (Ruby, Python)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50007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LINQ = Language Integrated Query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Provides a consistent, symmetrical manner in which we can manipulate “data”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in code query expressions that look and feel very similar to SQL expressions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twist - a query expression can be used to interact with numerous types of data, even data that has nothing to do with a relational database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LINQ allows a simplified method of manipulating data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?"/>
            </a:pPr>
            <a:r>
              <a:rPr lang="en-US" i="1" dirty="0"/>
              <a:t>How would you solve the issue without LINQ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LINQ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lete LINQ Query Opera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259973"/>
            <a:ext cx="4048329" cy="46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3623" y="2272937"/>
            <a:ext cx="6387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When you write out a LINQ expression it is not automatically executed (getting the data).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You execute the query when you iterate over the data: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mbria" panose="02040503050406030204" pitchFamily="18" charset="0"/>
              </a:rPr>
              <a:t>Foreach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Functions that aggregate (Min, Max, Sum </a:t>
            </a:r>
            <a:r>
              <a:rPr lang="en-US" dirty="0" err="1">
                <a:latin typeface="Cambria" panose="02040503050406030204" pitchFamily="18" charset="0"/>
              </a:rPr>
              <a:t>etc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You convert to another collection type (</a:t>
            </a:r>
            <a:r>
              <a:rPr lang="en-US" dirty="0" err="1">
                <a:latin typeface="Cambria" panose="02040503050406030204" pitchFamily="18" charset="0"/>
              </a:rPr>
              <a:t>ToArray</a:t>
            </a:r>
            <a:r>
              <a:rPr lang="en-US" dirty="0">
                <a:latin typeface="Cambria" panose="02040503050406030204" pitchFamily="18" charset="0"/>
              </a:rPr>
              <a:t>(), </a:t>
            </a:r>
            <a:r>
              <a:rPr lang="en-US" dirty="0" err="1">
                <a:latin typeface="Cambria" panose="02040503050406030204" pitchFamily="18" charset="0"/>
              </a:rPr>
              <a:t>ToList</a:t>
            </a:r>
            <a:r>
              <a:rPr lang="en-US" dirty="0">
                <a:latin typeface="Cambria" panose="02040503050406030204" pitchFamily="18" charset="0"/>
              </a:rPr>
              <a:t>())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50007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Double edged sword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good side</a:t>
            </a:r>
          </a:p>
          <a:p>
            <a:pPr marL="65151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are certain scenarios where LINQ can save you additional memory and cycles</a:t>
            </a:r>
          </a:p>
          <a:p>
            <a:pPr marL="65151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helps you defer execution</a:t>
            </a:r>
          </a:p>
          <a:p>
            <a:pPr marL="65151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is preferred when you care about development speed and maintainability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bad side</a:t>
            </a:r>
          </a:p>
          <a:p>
            <a:pPr marL="65151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isn’t preferred in certain cases when performance is a must</a:t>
            </a:r>
          </a:p>
          <a:p>
            <a:pPr marL="65151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underlying implementation of LINQ creates anonymous classes (state machines)</a:t>
            </a:r>
          </a:p>
          <a:p>
            <a:pPr marL="65151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These classes provide overhead when executing the query (they keep state)</a:t>
            </a:r>
          </a:p>
          <a:p>
            <a:pPr marL="65151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3163"/>
            <a:ext cx="9720073" cy="500070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.NET – framework, C# - programming language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C# compiles in Intermediate Language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Value types go on the stack and reference types go on the heap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can overload almost any operator you can think off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Strings are immutable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Streams are your friends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 mindful of error handling (nobody likes crashing apps)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Try to respect known interfaces for collections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LINQ can be your buddy but also your enemy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LINQ expression isn’t executed until you explicitly do it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65151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65151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8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Q&amp;A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32" y="536794"/>
            <a:ext cx="2811463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Object - data and behavior bundled together</a:t>
            </a:r>
          </a:p>
          <a:p>
            <a:pPr marL="459486" lvl="1" indent="-285750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Class – blueprint for an object</a:t>
            </a:r>
          </a:p>
          <a:p>
            <a:pPr marL="459486" lvl="1" indent="-285750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Method – the behavior of an object/class</a:t>
            </a:r>
          </a:p>
          <a:p>
            <a:pPr marL="459486" lvl="1" indent="-285750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Member – the data of the object/class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Inheritance – form a class from an existing class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Encapsulation - placing data and behavior in the same place, restricting access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Polymorphism - ability to use an operator or function in different ways</a:t>
            </a:r>
          </a:p>
          <a:p>
            <a:pPr marL="459486" lvl="1" indent="-285750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Overloading – a function is made to work with a new data type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OOP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MediaPlayer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m_isPlaying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Play(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pathToFile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PlayerStatus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GetStatus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MusicPlayer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MediaPlayer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SupportedFormats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"mp3"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wmv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"wav"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MusicPlayer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Some code here*/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Play(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pathToFile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/*Code to play audio file*/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VideoPlayer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MediaPlayer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SupportedFormats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avi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"mp4"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flv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VideoPlayer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Some code here*/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Play(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pathToFile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/*Code to play video file*/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100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5889" y="1246910"/>
            <a:ext cx="48574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MediaPlayer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myPlayer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MusicPlayer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myPlayer.Play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@"C:\My Music\Symphony.mp3"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4025900" y="1773382"/>
            <a:ext cx="927100" cy="42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53000" y="1601932"/>
            <a:ext cx="69850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Object member</a:t>
            </a:r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V="1">
            <a:off x="820882" y="2197100"/>
            <a:ext cx="901746" cy="10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1632" y="2300432"/>
            <a:ext cx="69850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Access modifier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11300" y="3835400"/>
            <a:ext cx="342900" cy="13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9260" y="3630065"/>
            <a:ext cx="122204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Polymorphism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302250" y="4330700"/>
            <a:ext cx="160655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08800" y="4174414"/>
            <a:ext cx="995218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Inheritance</a:t>
            </a:r>
          </a:p>
        </p:txBody>
      </p:sp>
      <p:cxnSp>
        <p:nvCxnSpPr>
          <p:cNvPr id="33" name="Straight Arrow Connector 32"/>
          <p:cNvCxnSpPr>
            <a:stCxn id="34" idx="1"/>
          </p:cNvCxnSpPr>
          <p:nvPr/>
        </p:nvCxnSpPr>
        <p:spPr>
          <a:xfrm flipH="1">
            <a:off x="5135041" y="2989102"/>
            <a:ext cx="596900" cy="42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31941" y="2817652"/>
            <a:ext cx="69850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Class member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897900" y="1481281"/>
            <a:ext cx="540857" cy="6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441021" y="1138382"/>
            <a:ext cx="1012848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Object instantiation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62075" y="4517314"/>
            <a:ext cx="743172" cy="61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40035" y="4720857"/>
            <a:ext cx="1222040" cy="551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No more inheritance possible</a:t>
            </a:r>
          </a:p>
        </p:txBody>
      </p:sp>
    </p:spTree>
    <p:extLst>
      <p:ext uri="{BB962C8B-B14F-4D97-AF65-F5344CB8AC3E}">
        <p14:creationId xmlns:p14="http://schemas.microsoft.com/office/powerpoint/2010/main" val="353090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Basic C#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MyTextNamespace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Basics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65AF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65AF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Text.StringBuilder</a:t>
            </a:r>
            <a:r>
              <a:rPr lang="en-US" sz="1100" dirty="0">
                <a:solidFill>
                  <a:srgbClr val="65AF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onsolas" panose="020B0609020204030204" pitchFamily="49" charset="0"/>
              </a:rPr>
              <a:t>strBuilder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5AF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Text.StringBuilder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strBuilder.AppendLine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strBuilder.Append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"Contents"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strBuilder.Length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strBuilder.ToString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2147777" y="1598452"/>
            <a:ext cx="1288207" cy="32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5984" y="1427002"/>
            <a:ext cx="3398113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Allows access to the namespace’s classes</a:t>
            </a:r>
          </a:p>
        </p:txBody>
      </p:sp>
      <p:cxnSp>
        <p:nvCxnSpPr>
          <p:cNvPr id="23" name="Straight Arrow Connector 22"/>
          <p:cNvCxnSpPr>
            <a:stCxn id="24" idx="3"/>
          </p:cNvCxnSpPr>
          <p:nvPr/>
        </p:nvCxnSpPr>
        <p:spPr>
          <a:xfrm flipV="1">
            <a:off x="1300628" y="3668233"/>
            <a:ext cx="443112" cy="9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5410" y="3592934"/>
            <a:ext cx="995218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Program entry point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094088" y="4598897"/>
            <a:ext cx="447980" cy="5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46876" y="2832463"/>
            <a:ext cx="1179496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Our namespace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35984" y="2153554"/>
            <a:ext cx="2919755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Convenient alias if we need to prefix a class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104707" y="2153554"/>
            <a:ext cx="331278" cy="1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62572" y="5165907"/>
            <a:ext cx="1179496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Interacting with output</a:t>
            </a:r>
          </a:p>
        </p:txBody>
      </p:sp>
      <p:cxnSp>
        <p:nvCxnSpPr>
          <p:cNvPr id="14" name="Straight Arrow Connector 13"/>
          <p:cNvCxnSpPr>
            <a:stCxn id="34" idx="1"/>
          </p:cNvCxnSpPr>
          <p:nvPr/>
        </p:nvCxnSpPr>
        <p:spPr>
          <a:xfrm flipH="1">
            <a:off x="2431207" y="3003913"/>
            <a:ext cx="2715669" cy="2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34672" y="4246717"/>
            <a:ext cx="1179496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Property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895861" y="4355026"/>
            <a:ext cx="1838811" cy="6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49800" y="4598897"/>
            <a:ext cx="2068" cy="5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60052" y="5165907"/>
            <a:ext cx="1179496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</a:rPr>
              <a:t>Method call</a:t>
            </a:r>
          </a:p>
        </p:txBody>
      </p:sp>
    </p:spTree>
    <p:extLst>
      <p:ext uri="{BB962C8B-B14F-4D97-AF65-F5344CB8AC3E}">
        <p14:creationId xmlns:p14="http://schemas.microsoft.com/office/powerpoint/2010/main" val="341645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882" y="1538530"/>
            <a:ext cx="10774218" cy="47625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highlight>
                  <a:srgbClr val="FFFFFF"/>
                </a:highlight>
                <a:latin typeface="Cambria" panose="02040503050406030204" pitchFamily="18" charset="0"/>
              </a:rPr>
              <a:t>At runtime the IL code is compiled into platform specific code by a .NET component called JIT compiler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1182878" y="1953722"/>
            <a:ext cx="868172" cy="7112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 code</a:t>
            </a:r>
          </a:p>
        </p:txBody>
      </p:sp>
      <p:sp>
        <p:nvSpPr>
          <p:cNvPr id="17" name="Folded Corner 16"/>
          <p:cNvSpPr/>
          <p:nvPr/>
        </p:nvSpPr>
        <p:spPr>
          <a:xfrm>
            <a:off x="1182878" y="3069243"/>
            <a:ext cx="868172" cy="7112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VB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1024128" y="4272280"/>
            <a:ext cx="1185672" cy="7112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C++/CLI</a:t>
            </a:r>
          </a:p>
          <a:p>
            <a:pPr algn="ctr"/>
            <a:r>
              <a:rPr lang="en-US" dirty="0"/>
              <a:t>code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051050" y="2309322"/>
            <a:ext cx="13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65500" y="1953722"/>
            <a:ext cx="1765300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63750" y="3376122"/>
            <a:ext cx="13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378200" y="3020522"/>
            <a:ext cx="1765300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VB Compiler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35200" y="4597400"/>
            <a:ext cx="1104900" cy="1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65500" y="4241800"/>
            <a:ext cx="1765300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 Compiler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7124700" y="2664922"/>
            <a:ext cx="2006600" cy="16073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Language (IL) and Metadata</a:t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/>
              <a:t>dll</a:t>
            </a:r>
            <a:r>
              <a:rPr lang="en-US" dirty="0"/>
              <a:t> or *.exe</a:t>
            </a:r>
          </a:p>
        </p:txBody>
      </p:sp>
      <p:cxnSp>
        <p:nvCxnSpPr>
          <p:cNvPr id="16" name="Straight Arrow Connector 15"/>
          <p:cNvCxnSpPr>
            <a:stCxn id="10" idx="3"/>
            <a:endCxn id="13" idx="1"/>
          </p:cNvCxnSpPr>
          <p:nvPr/>
        </p:nvCxnSpPr>
        <p:spPr>
          <a:xfrm>
            <a:off x="5130800" y="2309322"/>
            <a:ext cx="1993900" cy="115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3"/>
            <a:endCxn id="13" idx="1"/>
          </p:cNvCxnSpPr>
          <p:nvPr/>
        </p:nvCxnSpPr>
        <p:spPr>
          <a:xfrm>
            <a:off x="5143500" y="3376122"/>
            <a:ext cx="1981200" cy="9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0" idx="3"/>
            <a:endCxn id="13" idx="1"/>
          </p:cNvCxnSpPr>
          <p:nvPr/>
        </p:nvCxnSpPr>
        <p:spPr>
          <a:xfrm flipV="1">
            <a:off x="5130800" y="3468601"/>
            <a:ext cx="1993900" cy="11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37472" y="575501"/>
            <a:ext cx="2744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.</a:t>
            </a:r>
            <a:r>
              <a:rPr lang="en-US" sz="1600" dirty="0" err="1">
                <a:latin typeface="Cambria" panose="02040503050406030204" pitchFamily="18" charset="0"/>
              </a:rPr>
              <a:t>maxstack</a:t>
            </a:r>
            <a:r>
              <a:rPr lang="en-US" sz="1600" dirty="0">
                <a:latin typeface="Cambria" panose="02040503050406030204" pitchFamily="18" charset="0"/>
              </a:rPr>
              <a:t> 2</a:t>
            </a:r>
          </a:p>
          <a:p>
            <a:r>
              <a:rPr lang="en-US" sz="1600" dirty="0">
                <a:latin typeface="Cambria" panose="02040503050406030204" pitchFamily="18" charset="0"/>
              </a:rPr>
              <a:t>.locals </a:t>
            </a:r>
            <a:r>
              <a:rPr lang="en-US" sz="1600" dirty="0" err="1">
                <a:latin typeface="Cambria" panose="02040503050406030204" pitchFamily="18" charset="0"/>
              </a:rPr>
              <a:t>init</a:t>
            </a:r>
            <a:r>
              <a:rPr lang="en-US" sz="1600" dirty="0">
                <a:latin typeface="Cambria" panose="02040503050406030204" pitchFamily="18" charset="0"/>
              </a:rPr>
              <a:t> (int32 V_0)</a:t>
            </a:r>
          </a:p>
          <a:p>
            <a:r>
              <a:rPr lang="en-US" sz="1600" dirty="0">
                <a:latin typeface="Cambria" panose="02040503050406030204" pitchFamily="18" charset="0"/>
              </a:rPr>
              <a:t>IL_0000: </a:t>
            </a:r>
            <a:r>
              <a:rPr lang="en-US" sz="1600" dirty="0" err="1">
                <a:latin typeface="Cambria" panose="02040503050406030204" pitchFamily="18" charset="0"/>
              </a:rPr>
              <a:t>nop</a:t>
            </a:r>
            <a:endParaRPr lang="en-US" sz="1600" dirty="0">
              <a:latin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</a:rPr>
              <a:t>IL_0001: ldarg.1</a:t>
            </a:r>
          </a:p>
          <a:p>
            <a:r>
              <a:rPr lang="en-US" sz="1600" dirty="0">
                <a:latin typeface="Cambria" panose="02040503050406030204" pitchFamily="18" charset="0"/>
              </a:rPr>
              <a:t>IL_0002: ldarg.2</a:t>
            </a:r>
          </a:p>
          <a:p>
            <a:r>
              <a:rPr lang="en-US" sz="1600" dirty="0">
                <a:latin typeface="Cambria" panose="02040503050406030204" pitchFamily="18" charset="0"/>
              </a:rPr>
              <a:t>IL_0003: add</a:t>
            </a:r>
          </a:p>
          <a:p>
            <a:r>
              <a:rPr lang="en-US" sz="1600" dirty="0">
                <a:latin typeface="Cambria" panose="02040503050406030204" pitchFamily="18" charset="0"/>
              </a:rPr>
              <a:t>IL_0004: stloc.0</a:t>
            </a:r>
          </a:p>
          <a:p>
            <a:r>
              <a:rPr lang="en-US" sz="1600" dirty="0">
                <a:latin typeface="Cambria" panose="02040503050406030204" pitchFamily="18" charset="0"/>
              </a:rPr>
              <a:t>IL_0005: </a:t>
            </a:r>
            <a:r>
              <a:rPr lang="en-US" sz="1600" dirty="0" err="1">
                <a:latin typeface="Cambria" panose="02040503050406030204" pitchFamily="18" charset="0"/>
              </a:rPr>
              <a:t>br.s</a:t>
            </a:r>
            <a:r>
              <a:rPr lang="en-US" sz="1600" dirty="0">
                <a:latin typeface="Cambria" panose="02040503050406030204" pitchFamily="18" charset="0"/>
              </a:rPr>
              <a:t> IL_0007</a:t>
            </a:r>
          </a:p>
          <a:p>
            <a:r>
              <a:rPr lang="en-US" sz="1600" dirty="0">
                <a:latin typeface="Cambria" panose="02040503050406030204" pitchFamily="18" charset="0"/>
              </a:rPr>
              <a:t>IL_0007: ldloc.0</a:t>
            </a:r>
          </a:p>
          <a:p>
            <a:r>
              <a:rPr lang="en-US" sz="1600" dirty="0">
                <a:latin typeface="Cambria" panose="02040503050406030204" pitchFamily="18" charset="0"/>
              </a:rPr>
              <a:t>IL_0008: ret</a:t>
            </a:r>
          </a:p>
        </p:txBody>
      </p:sp>
    </p:spTree>
    <p:extLst>
      <p:ext uri="{BB962C8B-B14F-4D97-AF65-F5344CB8AC3E}">
        <p14:creationId xmlns:p14="http://schemas.microsoft.com/office/powerpoint/2010/main" val="143878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759960"/>
          </a:xfrm>
        </p:spPr>
        <p:txBody>
          <a:bodyPr>
            <a:normAutofit fontScale="85000" lnSpcReduction="20000"/>
          </a:bodyPr>
          <a:lstStyle/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C# is type safe </a:t>
            </a:r>
          </a:p>
          <a:p>
            <a:pPr marL="459486" lvl="1" indent="-285750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Every variable/constant has a type, method parameters and return value have types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</a:rPr>
              <a:t>Value types 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Contain the data (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, float, </a:t>
            </a:r>
            <a:r>
              <a:rPr lang="en-US" dirty="0" err="1">
                <a:latin typeface="Cambria" panose="02040503050406030204" pitchFamily="18" charset="0"/>
              </a:rPr>
              <a:t>bool</a:t>
            </a:r>
            <a:r>
              <a:rPr lang="en-US" dirty="0">
                <a:latin typeface="Cambria" panose="02040503050406030204" pitchFamily="18" charset="0"/>
              </a:rPr>
              <a:t>, char, decimal)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Are stored on the stack (fast access and managed by the CPU)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If not assigned, will hold the default value of the type (</a:t>
            </a:r>
            <a:r>
              <a:rPr lang="en-US" dirty="0" err="1">
                <a:latin typeface="Cambria" panose="02040503050406030204" pitchFamily="18" charset="0"/>
              </a:rPr>
              <a:t>bool</a:t>
            </a:r>
            <a:r>
              <a:rPr lang="en-US" dirty="0">
                <a:latin typeface="Cambria" panose="02040503050406030204" pitchFamily="18" charset="0"/>
              </a:rPr>
              <a:t> – false, numerical – 0, char – ‘\0’)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</a:rPr>
              <a:t>Reference types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Contain a reference to an actual value which is on the heap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Inherit from a base class </a:t>
            </a:r>
            <a:r>
              <a:rPr lang="en-US" dirty="0" err="1">
                <a:solidFill>
                  <a:srgbClr val="65AFC5"/>
                </a:solidFill>
                <a:latin typeface="Cambria" panose="02040503050406030204" pitchFamily="18" charset="0"/>
              </a:rPr>
              <a:t>System.Object</a:t>
            </a:r>
            <a:endParaRPr lang="en-US" dirty="0">
              <a:solidFill>
                <a:srgbClr val="65AFC5"/>
              </a:solidFill>
              <a:latin typeface="Cambria" panose="02040503050406030204" pitchFamily="18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Can be cast down to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object</a:t>
            </a:r>
            <a:r>
              <a:rPr lang="en-US" dirty="0">
                <a:latin typeface="Cambria" panose="02040503050406030204" pitchFamily="18" charset="0"/>
              </a:rPr>
              <a:t> (alias for </a:t>
            </a:r>
            <a:r>
              <a:rPr lang="en-US" dirty="0" err="1">
                <a:latin typeface="Cambria" panose="02040503050406030204" pitchFamily="18" charset="0"/>
              </a:rPr>
              <a:t>System.Object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If not assigned, will hold the value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null </a:t>
            </a:r>
            <a:r>
              <a:rPr lang="en-US" dirty="0">
                <a:latin typeface="Cambria" panose="02040503050406030204" pitchFamily="18" charset="0"/>
              </a:rPr>
              <a:t>→ calling a property on them will cause an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0134"/>
            <a:ext cx="9720072" cy="9630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9400"/>
            <a:ext cx="9720073" cy="4965700"/>
          </a:xfrm>
        </p:spPr>
        <p:txBody>
          <a:bodyPr>
            <a:normAutofit fontScale="85000" lnSpcReduction="10000"/>
          </a:bodyPr>
          <a:lstStyle/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.NET allocates reference types off a managed heap</a:t>
            </a:r>
          </a:p>
          <a:p>
            <a:pPr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Every </a:t>
            </a:r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new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allocates memory</a:t>
            </a: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Objects are not destroyed when exit scope but when collected</a:t>
            </a: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Garbage collection periodically releases unreachable memory →Non deterministic</a:t>
            </a: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Classes can perform specific clean-up when collected</a:t>
            </a: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Developers have to manage other resources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Objects may hold files, connections, ports, handles, events…</a:t>
            </a:r>
          </a:p>
          <a:p>
            <a:r>
              <a:rPr lang="en-US" dirty="0"/>
              <a:t>Method parameters are </a:t>
            </a:r>
            <a:r>
              <a:rPr lang="en-US" b="1" dirty="0"/>
              <a:t>passed by value</a:t>
            </a:r>
          </a:p>
          <a:p>
            <a:pPr lvl="1"/>
            <a:r>
              <a:rPr lang="en-US" dirty="0"/>
              <a:t>Passing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a=5 </a:t>
            </a:r>
            <a:r>
              <a:rPr lang="en-US" dirty="0"/>
              <a:t>to a method will create a copy on the stack to be used by the method</a:t>
            </a:r>
          </a:p>
          <a:p>
            <a:pPr lvl="1"/>
            <a:r>
              <a:rPr lang="en-US" dirty="0"/>
              <a:t>Passing </a:t>
            </a:r>
            <a:r>
              <a:rPr lang="en-US" dirty="0">
                <a:solidFill>
                  <a:srgbClr val="0000FF"/>
                </a:solidFill>
              </a:rPr>
              <a:t>Player player = new Player() </a:t>
            </a:r>
            <a:r>
              <a:rPr lang="en-US" dirty="0"/>
              <a:t>will create a copy of the reference to the object</a:t>
            </a:r>
          </a:p>
          <a:p>
            <a:pPr lvl="1"/>
            <a:r>
              <a:rPr lang="en-US" dirty="0"/>
              <a:t>When we want to change the value of the parameter passed in, we use </a:t>
            </a:r>
            <a:r>
              <a:rPr lang="en-US" dirty="0">
                <a:solidFill>
                  <a:srgbClr val="0000FF"/>
                </a:solidFill>
              </a:rPr>
              <a:t>out </a:t>
            </a:r>
            <a:r>
              <a:rPr lang="en-US" dirty="0"/>
              <a:t>or </a:t>
            </a:r>
            <a:r>
              <a:rPr lang="en-US" dirty="0">
                <a:solidFill>
                  <a:srgbClr val="0000FF"/>
                </a:solidFill>
              </a:rPr>
              <a:t>ref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0882" y="536794"/>
            <a:ext cx="0" cy="710116"/>
          </a:xfrm>
          <a:prstGeom prst="line">
            <a:avLst/>
          </a:prstGeom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2697</Words>
  <Application>Microsoft Office PowerPoint</Application>
  <PresentationFormat>Widescreen</PresentationFormat>
  <Paragraphs>460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Consolas</vt:lpstr>
      <vt:lpstr>Wingdings</vt:lpstr>
      <vt:lpstr>Office Theme</vt:lpstr>
      <vt:lpstr>Intro to C# and .NET</vt:lpstr>
      <vt:lpstr>C# and .net</vt:lpstr>
      <vt:lpstr>Visual studio</vt:lpstr>
      <vt:lpstr>Object Oriented Programming</vt:lpstr>
      <vt:lpstr>OOP in C#</vt:lpstr>
      <vt:lpstr>Basic C# concepts</vt:lpstr>
      <vt:lpstr>Under the hood</vt:lpstr>
      <vt:lpstr>types</vt:lpstr>
      <vt:lpstr>Memory management</vt:lpstr>
      <vt:lpstr>Memory management - example</vt:lpstr>
      <vt:lpstr>operators</vt:lpstr>
      <vt:lpstr>summary</vt:lpstr>
      <vt:lpstr>A note on c# portability</vt:lpstr>
      <vt:lpstr>A note on c# and docs</vt:lpstr>
      <vt:lpstr>A note on value types</vt:lpstr>
      <vt:lpstr>Access modifiers</vt:lpstr>
      <vt:lpstr>properties</vt:lpstr>
      <vt:lpstr>Operator overloading</vt:lpstr>
      <vt:lpstr>inheritance</vt:lpstr>
      <vt:lpstr>string manipulation</vt:lpstr>
      <vt:lpstr>Input/output</vt:lpstr>
      <vt:lpstr>Error handling</vt:lpstr>
      <vt:lpstr>practice</vt:lpstr>
      <vt:lpstr>collections</vt:lpstr>
      <vt:lpstr>generics</vt:lpstr>
      <vt:lpstr>iterators</vt:lpstr>
      <vt:lpstr>Neat tricks</vt:lpstr>
      <vt:lpstr>Practice</vt:lpstr>
      <vt:lpstr>LINQ</vt:lpstr>
      <vt:lpstr>LINQ</vt:lpstr>
      <vt:lpstr>LINQ</vt:lpstr>
      <vt:lpstr>LINQ</vt:lpstr>
      <vt:lpstr>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C# and .NET</dc:title>
  <dc:creator>Trilok Maddipudi (Byteridge Software Private Lim)</dc:creator>
  <cp:lastModifiedBy>Trilok Maddipudi (Byteridge Software Private Lim)</cp:lastModifiedBy>
  <cp:revision>1</cp:revision>
  <dcterms:created xsi:type="dcterms:W3CDTF">2019-05-16T11:22:14Z</dcterms:created>
  <dcterms:modified xsi:type="dcterms:W3CDTF">2019-05-16T11:23:33Z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v-trimad@microsoft.com</vt:lpwstr>
  </property>
  <property fmtid="{D5CDD505-2E9C-101B-9397-08002B2CF9AE}" pid="5" name="MSIP_Label_f42aa342-8706-4288-bd11-ebb85995028c_SetDate">
    <vt:lpwstr>2019-05-16T11:22:30.5954718Z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80353d75-5671-4cb9-9ee9-a432bbad0d29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