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4253" r:id="rId2"/>
  </p:sldMasterIdLst>
  <p:notesMasterIdLst>
    <p:notesMasterId r:id="rId79"/>
  </p:notesMasterIdLst>
  <p:handoutMasterIdLst>
    <p:handoutMasterId r:id="rId80"/>
  </p:handoutMasterIdLst>
  <p:sldIdLst>
    <p:sldId id="256" r:id="rId3"/>
    <p:sldId id="388" r:id="rId4"/>
    <p:sldId id="464" r:id="rId5"/>
    <p:sldId id="421" r:id="rId6"/>
    <p:sldId id="422" r:id="rId7"/>
    <p:sldId id="389" r:id="rId8"/>
    <p:sldId id="390" r:id="rId9"/>
    <p:sldId id="391" r:id="rId10"/>
    <p:sldId id="424" r:id="rId11"/>
    <p:sldId id="426" r:id="rId12"/>
    <p:sldId id="465" r:id="rId13"/>
    <p:sldId id="466" r:id="rId14"/>
    <p:sldId id="495" r:id="rId15"/>
    <p:sldId id="497" r:id="rId16"/>
    <p:sldId id="496" r:id="rId17"/>
    <p:sldId id="489" r:id="rId18"/>
    <p:sldId id="490" r:id="rId19"/>
    <p:sldId id="392" r:id="rId20"/>
    <p:sldId id="394" r:id="rId21"/>
    <p:sldId id="427" r:id="rId22"/>
    <p:sldId id="488" r:id="rId23"/>
    <p:sldId id="461" r:id="rId24"/>
    <p:sldId id="462" r:id="rId25"/>
    <p:sldId id="395" r:id="rId26"/>
    <p:sldId id="428" r:id="rId27"/>
    <p:sldId id="484" r:id="rId28"/>
    <p:sldId id="448" r:id="rId29"/>
    <p:sldId id="396" r:id="rId30"/>
    <p:sldId id="429" r:id="rId31"/>
    <p:sldId id="430" r:id="rId32"/>
    <p:sldId id="449" r:id="rId33"/>
    <p:sldId id="455" r:id="rId34"/>
    <p:sldId id="397" r:id="rId35"/>
    <p:sldId id="451" r:id="rId36"/>
    <p:sldId id="433" r:id="rId37"/>
    <p:sldId id="452" r:id="rId38"/>
    <p:sldId id="453" r:id="rId39"/>
    <p:sldId id="454" r:id="rId40"/>
    <p:sldId id="480" r:id="rId41"/>
    <p:sldId id="479" r:id="rId42"/>
    <p:sldId id="481" r:id="rId43"/>
    <p:sldId id="491" r:id="rId44"/>
    <p:sldId id="482" r:id="rId45"/>
    <p:sldId id="483" r:id="rId46"/>
    <p:sldId id="485" r:id="rId47"/>
    <p:sldId id="456" r:id="rId48"/>
    <p:sldId id="399" r:id="rId49"/>
    <p:sldId id="457" r:id="rId50"/>
    <p:sldId id="458" r:id="rId51"/>
    <p:sldId id="459" r:id="rId52"/>
    <p:sldId id="460" r:id="rId53"/>
    <p:sldId id="400" r:id="rId54"/>
    <p:sldId id="402" r:id="rId55"/>
    <p:sldId id="403" r:id="rId56"/>
    <p:sldId id="404" r:id="rId57"/>
    <p:sldId id="405" r:id="rId58"/>
    <p:sldId id="408" r:id="rId59"/>
    <p:sldId id="409" r:id="rId60"/>
    <p:sldId id="410" r:id="rId61"/>
    <p:sldId id="477" r:id="rId62"/>
    <p:sldId id="478" r:id="rId63"/>
    <p:sldId id="415" r:id="rId64"/>
    <p:sldId id="416" r:id="rId65"/>
    <p:sldId id="476" r:id="rId66"/>
    <p:sldId id="469" r:id="rId67"/>
    <p:sldId id="470" r:id="rId68"/>
    <p:sldId id="472" r:id="rId69"/>
    <p:sldId id="473" r:id="rId70"/>
    <p:sldId id="474" r:id="rId71"/>
    <p:sldId id="475" r:id="rId72"/>
    <p:sldId id="419" r:id="rId73"/>
    <p:sldId id="436" r:id="rId74"/>
    <p:sldId id="437" r:id="rId75"/>
    <p:sldId id="438" r:id="rId76"/>
    <p:sldId id="492" r:id="rId77"/>
    <p:sldId id="439" r:id="rId7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0066FF"/>
    <a:srgbClr val="FF9933"/>
    <a:srgbClr val="EFEFE7"/>
    <a:srgbClr val="003366"/>
    <a:srgbClr val="FFFF66"/>
    <a:srgbClr val="3366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2" autoAdjust="0"/>
    <p:restoredTop sz="93677" autoAdjust="0"/>
  </p:normalViewPr>
  <p:slideViewPr>
    <p:cSldViewPr snapToGrid="0">
      <p:cViewPr varScale="1">
        <p:scale>
          <a:sx n="108" d="100"/>
          <a:sy n="108" d="100"/>
        </p:scale>
        <p:origin x="690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185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86260D50-516B-4C5C-8822-29CE984F55F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Shell ScriptingShellScripting</a:t>
            </a:r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321A3CB5-456C-4F53-B5CF-CB423C434CB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10/30/2008</a:t>
            </a:r>
          </a:p>
        </p:txBody>
      </p:sp>
      <p:sp>
        <p:nvSpPr>
          <p:cNvPr id="194564" name="Rectangle 4">
            <a:extLst>
              <a:ext uri="{FF2B5EF4-FFF2-40B4-BE49-F238E27FC236}">
                <a16:creationId xmlns:a16="http://schemas.microsoft.com/office/drawing/2014/main" id="{D71ADE83-7F98-4A1D-8D58-9C7337446D1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3819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Research Computing, ITS, UNC-CHResearch Computing Center, UNC-CH</a:t>
            </a:r>
          </a:p>
        </p:txBody>
      </p:sp>
      <p:sp>
        <p:nvSpPr>
          <p:cNvPr id="194565" name="Rectangle 5">
            <a:extLst>
              <a:ext uri="{FF2B5EF4-FFF2-40B4-BE49-F238E27FC236}">
                <a16:creationId xmlns:a16="http://schemas.microsoft.com/office/drawing/2014/main" id="{87FD4A2F-BDAE-44E5-8EE3-440E8800933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93DC310-96CA-48CF-95BC-E2C52B540A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A923BAA-BF40-47B9-BCED-8DB98E28BB8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Shell ScriptingITS Research ComputingShell Scripting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715691B-CD6D-464B-94AC-DA6BFA04F8A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10/30/20089/25/20089/11/2008</a:t>
            </a:r>
          </a:p>
        </p:txBody>
      </p:sp>
      <p:sp>
        <p:nvSpPr>
          <p:cNvPr id="110596" name="Rectangle 4">
            <a:extLst>
              <a:ext uri="{FF2B5EF4-FFF2-40B4-BE49-F238E27FC236}">
                <a16:creationId xmlns:a16="http://schemas.microsoft.com/office/drawing/2014/main" id="{569C081B-B30D-489B-BB97-A33C7CEF0D23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31BDECC-22DD-4D17-BE8D-EB7B161C5F1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17E9DA34-BAFC-44E3-B8A1-4D9759AE44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Research Computing, ITS, UNC-CHShell ScriptingResearch Computing Center, UNC-CH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5FFA4345-8A4E-4728-AB3F-F463A4FF45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DA3B7EA-1D84-4D06-8AC9-E9B2732CAFC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3">
            <a:extLst>
              <a:ext uri="{FF2B5EF4-FFF2-40B4-BE49-F238E27FC236}">
                <a16:creationId xmlns:a16="http://schemas.microsoft.com/office/drawing/2014/main" id="{39CBC99D-38A6-4A27-8AFA-F7D22AC957A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10/30/20089/25/20089/11/2008</a:t>
            </a:r>
          </a:p>
        </p:txBody>
      </p:sp>
      <p:sp>
        <p:nvSpPr>
          <p:cNvPr id="111619" name="Rectangle 7">
            <a:extLst>
              <a:ext uri="{FF2B5EF4-FFF2-40B4-BE49-F238E27FC236}">
                <a16:creationId xmlns:a16="http://schemas.microsoft.com/office/drawing/2014/main" id="{A9FEDF34-CE4C-49DB-A285-B4BCE0DD88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64F766B-3C72-42CA-B721-60409616DFF3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1BB94134-2F92-48E6-96A9-24DB48FE89E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/>
              <a:t>9/25/20089/11/2008</a:t>
            </a:r>
          </a:p>
        </p:txBody>
      </p:sp>
      <p:sp>
        <p:nvSpPr>
          <p:cNvPr id="111621" name="Rectangle 7">
            <a:extLst>
              <a:ext uri="{FF2B5EF4-FFF2-40B4-BE49-F238E27FC236}">
                <a16:creationId xmlns:a16="http://schemas.microsoft.com/office/drawing/2014/main" id="{B920AD1A-A9F2-4D69-9301-DF1B1B4BBEE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BF8CD288-923C-4543-8811-6AFDAEEE457B}" type="slidenum">
              <a:rPr lang="en-US" altLang="en-US" sz="1200"/>
              <a:pPr algn="r" eaLnBrk="1" hangingPunct="1"/>
              <a:t>1</a:t>
            </a:fld>
            <a:endParaRPr lang="en-US" altLang="en-US" sz="1200"/>
          </a:p>
        </p:txBody>
      </p:sp>
      <p:sp>
        <p:nvSpPr>
          <p:cNvPr id="111622" name="Rectangle 2">
            <a:extLst>
              <a:ext uri="{FF2B5EF4-FFF2-40B4-BE49-F238E27FC236}">
                <a16:creationId xmlns:a16="http://schemas.microsoft.com/office/drawing/2014/main" id="{E1624E5D-3717-417A-9BF2-4BD75318BA7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Shell Scripting</a:t>
            </a:r>
          </a:p>
        </p:txBody>
      </p:sp>
      <p:sp>
        <p:nvSpPr>
          <p:cNvPr id="111623" name="Rectangle 3">
            <a:extLst>
              <a:ext uri="{FF2B5EF4-FFF2-40B4-BE49-F238E27FC236}">
                <a16:creationId xmlns:a16="http://schemas.microsoft.com/office/drawing/2014/main" id="{6129C491-887F-4495-A8A1-6439AB5E986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/>
              <a:t>9/11/2008</a:t>
            </a:r>
          </a:p>
        </p:txBody>
      </p:sp>
      <p:sp>
        <p:nvSpPr>
          <p:cNvPr id="111624" name="Rectangle 6">
            <a:extLst>
              <a:ext uri="{FF2B5EF4-FFF2-40B4-BE49-F238E27FC236}">
                <a16:creationId xmlns:a16="http://schemas.microsoft.com/office/drawing/2014/main" id="{D87535C1-87F3-453C-8E27-41731A6DA18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Research Computing Center, UNC-CH</a:t>
            </a:r>
          </a:p>
        </p:txBody>
      </p:sp>
      <p:sp>
        <p:nvSpPr>
          <p:cNvPr id="111625" name="Rectangle 7">
            <a:extLst>
              <a:ext uri="{FF2B5EF4-FFF2-40B4-BE49-F238E27FC236}">
                <a16:creationId xmlns:a16="http://schemas.microsoft.com/office/drawing/2014/main" id="{415C1FF6-BC9B-4767-9450-B3B25514E17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BBDE41CF-3841-45E2-A2FC-6A40A4649CF8}" type="slidenum">
              <a:rPr lang="en-US" altLang="en-US" sz="1200"/>
              <a:pPr algn="r" eaLnBrk="1" hangingPunct="1"/>
              <a:t>1</a:t>
            </a:fld>
            <a:endParaRPr lang="en-US" altLang="en-US" sz="1200"/>
          </a:p>
        </p:txBody>
      </p:sp>
      <p:sp>
        <p:nvSpPr>
          <p:cNvPr id="111626" name="Rectangle 7">
            <a:extLst>
              <a:ext uri="{FF2B5EF4-FFF2-40B4-BE49-F238E27FC236}">
                <a16:creationId xmlns:a16="http://schemas.microsoft.com/office/drawing/2014/main" id="{F0879201-9CC3-4667-90B1-CB82D491B49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69E7C269-8799-4F6C-B996-B7B2068109A6}" type="slidenum">
              <a:rPr lang="en-US" altLang="en-US" sz="1200"/>
              <a:pPr algn="r" eaLnBrk="1" hangingPunct="1"/>
              <a:t>1</a:t>
            </a:fld>
            <a:endParaRPr lang="en-US" altLang="en-US" sz="1200"/>
          </a:p>
        </p:txBody>
      </p:sp>
      <p:sp>
        <p:nvSpPr>
          <p:cNvPr id="111627" name="Rectangle 2">
            <a:extLst>
              <a:ext uri="{FF2B5EF4-FFF2-40B4-BE49-F238E27FC236}">
                <a16:creationId xmlns:a16="http://schemas.microsoft.com/office/drawing/2014/main" id="{6B7A3BC3-2CD1-44A4-B2FD-2FA610590E9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1628" name="Rectangle 3">
            <a:extLst>
              <a:ext uri="{FF2B5EF4-FFF2-40B4-BE49-F238E27FC236}">
                <a16:creationId xmlns:a16="http://schemas.microsoft.com/office/drawing/2014/main" id="{3FA5FCA6-8E91-4B84-A7DD-5E2B708BAC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CBF3B103-4B80-4860-8DA0-24CCA3EF47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4F6C8FE-C333-43E8-9299-EDF150B382AE}" type="slidenum">
              <a:rPr lang="ko-KR" altLang="en-US"/>
              <a:pPr eaLnBrk="1" hangingPunct="1"/>
              <a:t>19</a:t>
            </a:fld>
            <a:endParaRPr lang="en-US" altLang="ko-KR"/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2BE45517-C719-4218-9236-291A24BD321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BED45905-08C9-4B0C-92F1-1C72636D0D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D9101903-827A-4427-88E5-03DABF2B9B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EBA4294-BEC6-4305-A596-F51BA0D24CE5}" type="slidenum">
              <a:rPr lang="ko-KR" altLang="en-US"/>
              <a:pPr eaLnBrk="1" hangingPunct="1"/>
              <a:t>21</a:t>
            </a:fld>
            <a:endParaRPr lang="en-US" altLang="ko-KR"/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851FD7C6-0ECB-4AB6-8855-44BEED38706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2C828604-FDCD-4A24-8325-7775E1BA51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28FE854E-343C-4829-A9AB-13D844C889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B06207B-CA50-4B8C-91E2-505E242783C4}" type="slidenum">
              <a:rPr lang="ko-KR" altLang="en-US"/>
              <a:pPr eaLnBrk="1" hangingPunct="1"/>
              <a:t>24</a:t>
            </a:fld>
            <a:endParaRPr lang="en-US" altLang="ko-KR"/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78249C22-CA8F-447F-8F78-56929C844C0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EE92F60E-D7F6-4883-AAD8-6F437723B2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54B6D6DC-7EC7-4648-B9F0-94C9DABE63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F1B28D0-1BD0-4A39-BC42-E30808E56211}" type="slidenum">
              <a:rPr lang="ko-KR" altLang="en-US">
                <a:ea typeface="굴림" panose="020B0503020000020004" pitchFamily="34" charset="-127"/>
              </a:rPr>
              <a:pPr eaLnBrk="1" hangingPunct="1"/>
              <a:t>27</a:t>
            </a:fld>
            <a:endParaRPr lang="en-US" altLang="ko-KR">
              <a:ea typeface="굴림" panose="020B0503020000020004" pitchFamily="34" charset="-127"/>
            </a:endParaRPr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0AA94B43-65F5-476A-B678-6A88958ADD4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53B7D0AF-4B93-4C41-8D47-EE908EE251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3731EE9F-3339-4B8F-915A-1EF6EF21F7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874EADF-842D-48B9-B47E-71E8BAA7F3F8}" type="slidenum">
              <a:rPr lang="ko-KR" altLang="en-US"/>
              <a:pPr eaLnBrk="1" hangingPunct="1"/>
              <a:t>28</a:t>
            </a:fld>
            <a:endParaRPr lang="en-US" altLang="ko-KR"/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ABE6CCBF-2CA9-40E6-9F1F-BF6E3700C4F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0F4017CC-CF3C-4065-A5E9-35765027B4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D59248D6-8C7F-41EB-80E3-1589F2833F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4F9C050-58F3-4B20-97E5-B4D14A20A5C1}" type="slidenum">
              <a:rPr lang="ko-KR" altLang="en-US">
                <a:ea typeface="굴림" panose="020B0503020000020004" pitchFamily="34" charset="-127"/>
              </a:rPr>
              <a:pPr eaLnBrk="1" hangingPunct="1"/>
              <a:t>31</a:t>
            </a:fld>
            <a:endParaRPr lang="en-US" altLang="ko-KR">
              <a:ea typeface="굴림" panose="020B0503020000020004" pitchFamily="34" charset="-127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FEA748EC-4D2A-4F54-A884-B3063ADCDCD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968A4369-B488-498D-AB1A-BD4070760E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79C91199-49A6-4C1A-981B-0A1A1AF7FC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32B6431-9834-4760-8222-3C26E221E311}" type="slidenum">
              <a:rPr lang="ko-KR" altLang="en-US">
                <a:ea typeface="굴림" panose="020B0503020000020004" pitchFamily="34" charset="-127"/>
              </a:rPr>
              <a:pPr eaLnBrk="1" hangingPunct="1"/>
              <a:t>32</a:t>
            </a:fld>
            <a:endParaRPr lang="en-US" altLang="ko-KR">
              <a:ea typeface="굴림" panose="020B0503020000020004" pitchFamily="34" charset="-127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48EEF0E1-5170-4134-BA1A-D3572A09B09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7097C084-DCBA-41F7-B8F9-0436346599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>
                <a16:creationId xmlns:a16="http://schemas.microsoft.com/office/drawing/2014/main" id="{2B578304-6132-4FBF-AF57-1D3365E3F3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1C19D9D-9A86-4B5A-B329-EF07833B0093}" type="slidenum">
              <a:rPr lang="ko-KR" altLang="en-US"/>
              <a:pPr eaLnBrk="1" hangingPunct="1"/>
              <a:t>33</a:t>
            </a:fld>
            <a:endParaRPr lang="en-US" altLang="ko-KR"/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ED3475EA-E8A6-4176-AA9F-F7A3BD842F3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F5541682-5755-4729-8E90-8CECE89BBC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FD8363D7-09BC-49A0-898A-300F118F3F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92D8202-A1E7-4ADF-A222-10E22BF34371}" type="slidenum">
              <a:rPr lang="ko-KR" altLang="en-US">
                <a:ea typeface="굴림" panose="020B0503020000020004" pitchFamily="34" charset="-127"/>
              </a:rPr>
              <a:pPr eaLnBrk="1" hangingPunct="1"/>
              <a:t>34</a:t>
            </a:fld>
            <a:endParaRPr lang="en-US" altLang="ko-KR">
              <a:ea typeface="굴림" panose="020B0503020000020004" pitchFamily="34" charset="-127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71971FAD-40E4-4BE0-8F8C-A7F76C6F9F8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A3C02CA5-EBC7-4D06-B1EF-347DC1FA25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id="{93364786-6559-440F-B7FD-093E62D5ED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912DB0D-3C53-4C1B-97ED-D50E37B20262}" type="slidenum">
              <a:rPr lang="ko-KR" altLang="en-US">
                <a:ea typeface="굴림" panose="020B0503020000020004" pitchFamily="34" charset="-127"/>
              </a:rPr>
              <a:pPr eaLnBrk="1" hangingPunct="1"/>
              <a:t>36</a:t>
            </a:fld>
            <a:endParaRPr lang="en-US" altLang="ko-KR">
              <a:ea typeface="굴림" panose="020B0503020000020004" pitchFamily="34" charset="-127"/>
            </a:endParaRPr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3AA3378A-060C-4B30-9A1C-361A4A074D1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6A5955C0-D849-4E90-97C5-6712EDFD45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F459EEC9-A1A5-4A1A-A2EA-ACAFD1E8E0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6A686E7-DDA1-48CF-9B03-C85CC9302EB1}" type="slidenum">
              <a:rPr lang="ko-KR" altLang="en-US"/>
              <a:pPr eaLnBrk="1" hangingPunct="1"/>
              <a:t>2</a:t>
            </a:fld>
            <a:endParaRPr lang="en-US" altLang="ko-KR"/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F22562A6-C176-4B25-8A88-F674C6628C0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FD422626-04BD-4969-997C-8B916469F6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4EE0ED68-E94D-4F6F-A2CD-5F5A8A8B53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619F239-9C8C-45A5-90A4-7197A34FA63E}" type="slidenum">
              <a:rPr lang="ko-KR" altLang="en-US">
                <a:ea typeface="굴림" panose="020B0503020000020004" pitchFamily="34" charset="-127"/>
              </a:rPr>
              <a:pPr eaLnBrk="1" hangingPunct="1"/>
              <a:t>37</a:t>
            </a:fld>
            <a:endParaRPr lang="en-US" altLang="ko-KR">
              <a:ea typeface="굴림" panose="020B0503020000020004" pitchFamily="34" charset="-127"/>
            </a:endParaRPr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3EDA0409-72D4-4E90-85B8-E05F97E1960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48433DDB-62A4-48C6-B53E-960DBD00E6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>
            <a:extLst>
              <a:ext uri="{FF2B5EF4-FFF2-40B4-BE49-F238E27FC236}">
                <a16:creationId xmlns:a16="http://schemas.microsoft.com/office/drawing/2014/main" id="{60BF18DD-104B-4448-A66A-3E8D0D07D6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E8F71E8-DB4D-4319-8102-EECCF1BD4DFC}" type="slidenum">
              <a:rPr lang="ko-KR" altLang="en-US">
                <a:ea typeface="굴림" panose="020B0503020000020004" pitchFamily="34" charset="-127"/>
              </a:rPr>
              <a:pPr eaLnBrk="1" hangingPunct="1"/>
              <a:t>38</a:t>
            </a:fld>
            <a:endParaRPr lang="en-US" altLang="ko-KR">
              <a:ea typeface="굴림" panose="020B0503020000020004" pitchFamily="34" charset="-127"/>
            </a:endParaRPr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C314BBFD-D024-449B-BCBB-5A8CC8CCF05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862546F6-DB72-4BB4-A0E4-B9DE215EEA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A308AD13-FED1-4E21-A71F-C95CDEDC2E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8F1E0A8-A607-461C-B9A9-63FC9D042ED3}" type="slidenum">
              <a:rPr lang="ko-KR" altLang="en-US"/>
              <a:pPr eaLnBrk="1" hangingPunct="1"/>
              <a:t>42</a:t>
            </a:fld>
            <a:endParaRPr lang="en-US" altLang="ko-KR"/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23D93E0A-144B-476F-8043-521D1FD472E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C3BA6185-650A-491F-B68F-82944CDA4F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>
            <a:extLst>
              <a:ext uri="{FF2B5EF4-FFF2-40B4-BE49-F238E27FC236}">
                <a16:creationId xmlns:a16="http://schemas.microsoft.com/office/drawing/2014/main" id="{45D1F236-CC26-4341-8DE5-C1C6F4136D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1E6C2C5-FBA4-4A1D-AFEB-BD849F316E71}" type="slidenum">
              <a:rPr lang="ko-KR" altLang="en-US"/>
              <a:pPr eaLnBrk="1" hangingPunct="1"/>
              <a:t>45</a:t>
            </a:fld>
            <a:endParaRPr lang="en-US" altLang="ko-KR"/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A8768576-D310-4CEA-B37D-DE806346644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C4BD5E39-9E17-462D-8A17-C401791488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164285F0-5A4E-4809-8EB1-E8FE1083AE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62F067-DA23-499D-8811-E98CEBAE3677}" type="slidenum">
              <a:rPr lang="ko-KR" altLang="en-US"/>
              <a:pPr eaLnBrk="1" hangingPunct="1"/>
              <a:t>46</a:t>
            </a:fld>
            <a:endParaRPr lang="en-US" altLang="ko-KR"/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CC0E78B6-B9D3-4B7E-B57F-819E94F30DA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C67981BF-F277-4BF2-9151-A373EAF248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>
            <a:extLst>
              <a:ext uri="{FF2B5EF4-FFF2-40B4-BE49-F238E27FC236}">
                <a16:creationId xmlns:a16="http://schemas.microsoft.com/office/drawing/2014/main" id="{5E202354-6A5A-402E-A87D-056D75FD76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7827F54-F8BA-4B82-A9D6-A8BE887D5F88}" type="slidenum">
              <a:rPr lang="ko-KR" altLang="en-US"/>
              <a:pPr eaLnBrk="1" hangingPunct="1"/>
              <a:t>47</a:t>
            </a:fld>
            <a:endParaRPr lang="en-US" altLang="ko-KR"/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1D89DDEB-2C24-45B6-8F43-DA4EE512863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6196" name="Rectangle 3">
            <a:extLst>
              <a:ext uri="{FF2B5EF4-FFF2-40B4-BE49-F238E27FC236}">
                <a16:creationId xmlns:a16="http://schemas.microsoft.com/office/drawing/2014/main" id="{D5356BB5-0753-4FCB-8DFF-496E2A71F7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1227544F-6A04-49B6-95FC-E35E6DC3CE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EA82A5D-8A1B-4945-B199-9ABA1A0601EA}" type="slidenum">
              <a:rPr lang="ko-KR" altLang="en-US"/>
              <a:pPr eaLnBrk="1" hangingPunct="1"/>
              <a:t>48</a:t>
            </a:fld>
            <a:endParaRPr lang="en-US" altLang="ko-KR"/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F5611C90-30C9-40D6-BA7F-8257F7D447C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D667A2AD-2C0B-4B80-836E-050679786A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>
            <a:extLst>
              <a:ext uri="{FF2B5EF4-FFF2-40B4-BE49-F238E27FC236}">
                <a16:creationId xmlns:a16="http://schemas.microsoft.com/office/drawing/2014/main" id="{D804AE8D-5C0B-4D70-9D89-69EAA38174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C76D5F6-0F5B-4C46-8EFE-A4FE0A4D31EA}" type="slidenum">
              <a:rPr lang="ko-KR" altLang="en-US"/>
              <a:pPr eaLnBrk="1" hangingPunct="1"/>
              <a:t>49</a:t>
            </a:fld>
            <a:endParaRPr lang="en-US" altLang="ko-KR"/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0A75D5FA-2FAF-416F-9082-135F0B216E0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D4BD3125-FFE7-4A06-9069-B9AC3CAC1C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:a16="http://schemas.microsoft.com/office/drawing/2014/main" id="{7A65C3A5-AB68-4A71-B41E-FB7CA53276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D8BE51C-2597-4003-BC9D-D0F6C65C209D}" type="slidenum">
              <a:rPr lang="ko-KR" altLang="en-US"/>
              <a:pPr eaLnBrk="1" hangingPunct="1"/>
              <a:t>50</a:t>
            </a:fld>
            <a:endParaRPr lang="en-US" altLang="ko-KR"/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5E38F5E0-DBAD-469D-A3A3-FC315FD8823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32626FFB-1A42-4574-AA0C-5E37AC0E8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>
            <a:extLst>
              <a:ext uri="{FF2B5EF4-FFF2-40B4-BE49-F238E27FC236}">
                <a16:creationId xmlns:a16="http://schemas.microsoft.com/office/drawing/2014/main" id="{4161E8EC-0DB7-41DB-89B6-A7ACBD3DD0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3E8FA96-FDD7-4B21-8C76-70517D7EABCC}" type="slidenum">
              <a:rPr lang="ko-KR" altLang="en-US"/>
              <a:pPr eaLnBrk="1" hangingPunct="1"/>
              <a:t>51</a:t>
            </a:fld>
            <a:endParaRPr lang="en-US" altLang="ko-KR"/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5D0A1B84-56A8-441F-9BC2-102D4605DA7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D36B9751-38B7-4323-869E-D34E8B8932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1B6FA433-95C7-4DFE-A581-2159DD3B40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F1C8BE4-CFA9-41B1-84DA-171E7325E55D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760A1476-25BF-4EC2-827C-9F0D4A630EF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E28C5997-8C9D-45AD-A598-1E9A2816D2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id="{63B1AB03-F1D9-4FAE-B983-AC25C02954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D2039B-99AF-44BB-A795-547B4E895AE6}" type="slidenum">
              <a:rPr lang="ko-KR" altLang="en-US"/>
              <a:pPr eaLnBrk="1" hangingPunct="1"/>
              <a:t>52</a:t>
            </a:fld>
            <a:endParaRPr lang="en-US" altLang="ko-KR"/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7DE42899-0245-4D41-94EF-B80E044FB96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C9DCEFB2-1BAD-4CE2-902B-E1B1063E60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4A476047-91B0-4E3E-9242-5C11EDFAED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C9E9DC8-0A74-4A98-B6E5-1B6094029B38}" type="slidenum">
              <a:rPr lang="ko-KR" altLang="en-US"/>
              <a:pPr eaLnBrk="1" hangingPunct="1"/>
              <a:t>53</a:t>
            </a:fld>
            <a:endParaRPr lang="en-US" altLang="ko-KR"/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32FE1C81-5ED2-4DFC-9476-54263C605FC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3EAA629E-CE22-4DFE-85AF-8378C55C9A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>
            <a:extLst>
              <a:ext uri="{FF2B5EF4-FFF2-40B4-BE49-F238E27FC236}">
                <a16:creationId xmlns:a16="http://schemas.microsoft.com/office/drawing/2014/main" id="{A5B3D2A2-7152-4A07-9934-1078297F76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B448732-8E57-4B4C-A19E-D7C71B5905B4}" type="slidenum">
              <a:rPr lang="ko-KR" altLang="en-US"/>
              <a:pPr eaLnBrk="1" hangingPunct="1"/>
              <a:t>54</a:t>
            </a:fld>
            <a:endParaRPr lang="en-US" altLang="ko-KR"/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12B312B0-D9BC-4BD4-AD1E-A9860296561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D3347697-BD49-4C8A-817D-179FD0CE0A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>
            <a:extLst>
              <a:ext uri="{FF2B5EF4-FFF2-40B4-BE49-F238E27FC236}">
                <a16:creationId xmlns:a16="http://schemas.microsoft.com/office/drawing/2014/main" id="{230CDDA8-7F82-4C65-BC2A-5EDABF1048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A81BD7F-CACE-4C85-8D96-F1F87966CA8A}" type="slidenum">
              <a:rPr lang="ko-KR" altLang="en-US"/>
              <a:pPr eaLnBrk="1" hangingPunct="1"/>
              <a:t>55</a:t>
            </a:fld>
            <a:endParaRPr lang="en-US" altLang="ko-KR"/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68F4FC2E-7BC1-4058-A778-4B7F1DAC900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4388" name="Rectangle 3">
            <a:extLst>
              <a:ext uri="{FF2B5EF4-FFF2-40B4-BE49-F238E27FC236}">
                <a16:creationId xmlns:a16="http://schemas.microsoft.com/office/drawing/2014/main" id="{54021689-7CAE-4B3C-8ACF-824887F0B8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>
            <a:extLst>
              <a:ext uri="{FF2B5EF4-FFF2-40B4-BE49-F238E27FC236}">
                <a16:creationId xmlns:a16="http://schemas.microsoft.com/office/drawing/2014/main" id="{A3ED82C4-43B9-41E0-A8CA-05A3D49DB6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C21D6BB-1513-4647-A4A2-86732BC2700A}" type="slidenum">
              <a:rPr lang="ko-KR" altLang="en-US"/>
              <a:pPr eaLnBrk="1" hangingPunct="1"/>
              <a:t>56</a:t>
            </a:fld>
            <a:endParaRPr lang="en-US" altLang="ko-KR"/>
          </a:p>
        </p:txBody>
      </p:sp>
      <p:sp>
        <p:nvSpPr>
          <p:cNvPr id="145411" name="Rectangle 2">
            <a:extLst>
              <a:ext uri="{FF2B5EF4-FFF2-40B4-BE49-F238E27FC236}">
                <a16:creationId xmlns:a16="http://schemas.microsoft.com/office/drawing/2014/main" id="{0DE0C0EC-B1E0-4B62-A071-F27F55CB8C5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412" name="Rectangle 3">
            <a:extLst>
              <a:ext uri="{FF2B5EF4-FFF2-40B4-BE49-F238E27FC236}">
                <a16:creationId xmlns:a16="http://schemas.microsoft.com/office/drawing/2014/main" id="{8D66BD1C-45C4-47DC-A3EA-69CA3DF7F1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>
            <a:extLst>
              <a:ext uri="{FF2B5EF4-FFF2-40B4-BE49-F238E27FC236}">
                <a16:creationId xmlns:a16="http://schemas.microsoft.com/office/drawing/2014/main" id="{1CB5837E-62FA-4A1C-B9A1-09EBDB745E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AFF0F2E-9F41-4883-8201-FA00CEFBB42A}" type="slidenum">
              <a:rPr lang="ko-KR" altLang="en-US"/>
              <a:pPr eaLnBrk="1" hangingPunct="1"/>
              <a:t>57</a:t>
            </a:fld>
            <a:endParaRPr lang="en-US" altLang="ko-KR"/>
          </a:p>
        </p:txBody>
      </p:sp>
      <p:sp>
        <p:nvSpPr>
          <p:cNvPr id="146435" name="Rectangle 2">
            <a:extLst>
              <a:ext uri="{FF2B5EF4-FFF2-40B4-BE49-F238E27FC236}">
                <a16:creationId xmlns:a16="http://schemas.microsoft.com/office/drawing/2014/main" id="{976E4CFD-DB84-4FB0-BDF7-EE14CB209DD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6436" name="Rectangle 3">
            <a:extLst>
              <a:ext uri="{FF2B5EF4-FFF2-40B4-BE49-F238E27FC236}">
                <a16:creationId xmlns:a16="http://schemas.microsoft.com/office/drawing/2014/main" id="{86E866CB-B9E0-49DF-BC08-F45EE31A48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>
            <a:extLst>
              <a:ext uri="{FF2B5EF4-FFF2-40B4-BE49-F238E27FC236}">
                <a16:creationId xmlns:a16="http://schemas.microsoft.com/office/drawing/2014/main" id="{ED6F267F-33D6-4CFB-B588-44806DE577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91CD917-F60E-424E-A67B-FDBB59B02C11}" type="slidenum">
              <a:rPr lang="ko-KR" altLang="en-US"/>
              <a:pPr eaLnBrk="1" hangingPunct="1"/>
              <a:t>58</a:t>
            </a:fld>
            <a:endParaRPr lang="en-US" altLang="ko-KR"/>
          </a:p>
        </p:txBody>
      </p:sp>
      <p:sp>
        <p:nvSpPr>
          <p:cNvPr id="147459" name="Rectangle 2">
            <a:extLst>
              <a:ext uri="{FF2B5EF4-FFF2-40B4-BE49-F238E27FC236}">
                <a16:creationId xmlns:a16="http://schemas.microsoft.com/office/drawing/2014/main" id="{75618330-0027-4E9A-9FBC-005FDFD0749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7460" name="Rectangle 3">
            <a:extLst>
              <a:ext uri="{FF2B5EF4-FFF2-40B4-BE49-F238E27FC236}">
                <a16:creationId xmlns:a16="http://schemas.microsoft.com/office/drawing/2014/main" id="{748A9D1A-0884-47EA-A407-321EBF1AEE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>
            <a:extLst>
              <a:ext uri="{FF2B5EF4-FFF2-40B4-BE49-F238E27FC236}">
                <a16:creationId xmlns:a16="http://schemas.microsoft.com/office/drawing/2014/main" id="{9EC05A47-A8E1-460B-AC9B-B7EF469CDE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D26C08D-83C2-4F83-916C-1B2228041AA2}" type="slidenum">
              <a:rPr lang="ko-KR" altLang="en-US"/>
              <a:pPr eaLnBrk="1" hangingPunct="1"/>
              <a:t>59</a:t>
            </a:fld>
            <a:endParaRPr lang="en-US" altLang="ko-KR"/>
          </a:p>
        </p:txBody>
      </p:sp>
      <p:sp>
        <p:nvSpPr>
          <p:cNvPr id="148483" name="Rectangle 2">
            <a:extLst>
              <a:ext uri="{FF2B5EF4-FFF2-40B4-BE49-F238E27FC236}">
                <a16:creationId xmlns:a16="http://schemas.microsoft.com/office/drawing/2014/main" id="{6F91527C-745D-419B-BE2C-A722863BDAB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8484" name="Rectangle 3">
            <a:extLst>
              <a:ext uri="{FF2B5EF4-FFF2-40B4-BE49-F238E27FC236}">
                <a16:creationId xmlns:a16="http://schemas.microsoft.com/office/drawing/2014/main" id="{490C513F-1D68-4C27-8062-F54332EF5C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>
            <a:extLst>
              <a:ext uri="{FF2B5EF4-FFF2-40B4-BE49-F238E27FC236}">
                <a16:creationId xmlns:a16="http://schemas.microsoft.com/office/drawing/2014/main" id="{032AB2BB-4869-44E2-9288-B0E9ACB135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5847AE8-A785-4802-BA8B-3480F0AF3348}" type="slidenum">
              <a:rPr lang="ko-KR" altLang="en-US"/>
              <a:pPr eaLnBrk="1" hangingPunct="1"/>
              <a:t>62</a:t>
            </a:fld>
            <a:endParaRPr lang="en-US" altLang="ko-KR"/>
          </a:p>
        </p:txBody>
      </p:sp>
      <p:sp>
        <p:nvSpPr>
          <p:cNvPr id="149507" name="Rectangle 2">
            <a:extLst>
              <a:ext uri="{FF2B5EF4-FFF2-40B4-BE49-F238E27FC236}">
                <a16:creationId xmlns:a16="http://schemas.microsoft.com/office/drawing/2014/main" id="{10E26797-F39F-484F-B5A6-E9FB241293F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9508" name="Rectangle 3">
            <a:extLst>
              <a:ext uri="{FF2B5EF4-FFF2-40B4-BE49-F238E27FC236}">
                <a16:creationId xmlns:a16="http://schemas.microsoft.com/office/drawing/2014/main" id="{F7FC40E4-843F-4C19-9F13-1C55E6BDAE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>
            <a:extLst>
              <a:ext uri="{FF2B5EF4-FFF2-40B4-BE49-F238E27FC236}">
                <a16:creationId xmlns:a16="http://schemas.microsoft.com/office/drawing/2014/main" id="{862C7FAC-C6C0-4CE9-8677-1761B6C295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55925F0-B5ED-482D-B88D-1B66DFBBA6D0}" type="slidenum">
              <a:rPr lang="ko-KR" altLang="en-US"/>
              <a:pPr eaLnBrk="1" hangingPunct="1"/>
              <a:t>63</a:t>
            </a:fld>
            <a:endParaRPr lang="en-US" altLang="ko-KR"/>
          </a:p>
        </p:txBody>
      </p:sp>
      <p:sp>
        <p:nvSpPr>
          <p:cNvPr id="150531" name="Rectangle 2">
            <a:extLst>
              <a:ext uri="{FF2B5EF4-FFF2-40B4-BE49-F238E27FC236}">
                <a16:creationId xmlns:a16="http://schemas.microsoft.com/office/drawing/2014/main" id="{2B9D5AB4-4944-43A0-91B6-80EB6F588D7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0532" name="Rectangle 3">
            <a:extLst>
              <a:ext uri="{FF2B5EF4-FFF2-40B4-BE49-F238E27FC236}">
                <a16:creationId xmlns:a16="http://schemas.microsoft.com/office/drawing/2014/main" id="{2A1871A7-D4C2-44D6-9776-1E23DF3C8D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6EC69EFE-7EB8-4E80-A631-11C2FA1D79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97784D6-FA8A-4204-BB28-96E890510EA0}" type="slidenum">
              <a:rPr lang="ko-KR" altLang="en-US"/>
              <a:pPr eaLnBrk="1" hangingPunct="1"/>
              <a:t>6</a:t>
            </a:fld>
            <a:endParaRPr lang="en-US" altLang="ko-KR"/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3F879E38-764E-4904-8C24-55C6536E104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F42D9AC3-9BFB-4164-8506-68F82206C8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>
            <a:extLst>
              <a:ext uri="{FF2B5EF4-FFF2-40B4-BE49-F238E27FC236}">
                <a16:creationId xmlns:a16="http://schemas.microsoft.com/office/drawing/2014/main" id="{380CF6F0-93C5-4828-BB9D-0C0DD87FC7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D6D2C2B-7604-4380-935A-39A5A66970A0}" type="slidenum">
              <a:rPr lang="ko-KR" altLang="en-US"/>
              <a:pPr eaLnBrk="1" hangingPunct="1"/>
              <a:t>71</a:t>
            </a:fld>
            <a:endParaRPr lang="en-US" altLang="ko-KR"/>
          </a:p>
        </p:txBody>
      </p:sp>
      <p:sp>
        <p:nvSpPr>
          <p:cNvPr id="151555" name="Rectangle 2">
            <a:extLst>
              <a:ext uri="{FF2B5EF4-FFF2-40B4-BE49-F238E27FC236}">
                <a16:creationId xmlns:a16="http://schemas.microsoft.com/office/drawing/2014/main" id="{C8341A5E-A173-4835-8B17-4D187B28E62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1556" name="Rectangle 3">
            <a:extLst>
              <a:ext uri="{FF2B5EF4-FFF2-40B4-BE49-F238E27FC236}">
                <a16:creationId xmlns:a16="http://schemas.microsoft.com/office/drawing/2014/main" id="{C5969B96-97CB-4AB8-AF36-68E5D7059F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>
            <a:extLst>
              <a:ext uri="{FF2B5EF4-FFF2-40B4-BE49-F238E27FC236}">
                <a16:creationId xmlns:a16="http://schemas.microsoft.com/office/drawing/2014/main" id="{A46910B8-D786-4980-A83B-D3E11E2B5B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AC2362-06A4-4086-8F33-3220D030BD63}" type="slidenum">
              <a:rPr lang="en-GB" altLang="en-US"/>
              <a:pPr eaLnBrk="1" hangingPunct="1"/>
              <a:t>76</a:t>
            </a:fld>
            <a:endParaRPr lang="en-GB" altLang="en-US"/>
          </a:p>
        </p:txBody>
      </p:sp>
      <p:sp>
        <p:nvSpPr>
          <p:cNvPr id="152579" name="Text Box 1">
            <a:extLst>
              <a:ext uri="{FF2B5EF4-FFF2-40B4-BE49-F238E27FC236}">
                <a16:creationId xmlns:a16="http://schemas.microsoft.com/office/drawing/2014/main" id="{C986BFB8-2BFA-43F4-8852-198E2A9DB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ea typeface="DejaVu Sans"/>
              <a:cs typeface="DejaVu Sans"/>
            </a:endParaRPr>
          </a:p>
        </p:txBody>
      </p:sp>
      <p:sp>
        <p:nvSpPr>
          <p:cNvPr id="152580" name="Rectangle 2">
            <a:extLst>
              <a:ext uri="{FF2B5EF4-FFF2-40B4-BE49-F238E27FC236}">
                <a16:creationId xmlns:a16="http://schemas.microsoft.com/office/drawing/2014/main" id="{32D42769-4955-425B-B591-9732927C6BC0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34F776C5-A8A9-4848-9D25-CA004C2823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8C9C29D-3459-4366-8D11-2CCF2B415C63}" type="slidenum">
              <a:rPr lang="ko-KR" altLang="en-US"/>
              <a:pPr eaLnBrk="1" hangingPunct="1"/>
              <a:t>7</a:t>
            </a:fld>
            <a:endParaRPr lang="en-US" altLang="ko-KR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9092B394-B517-42EE-9E55-71E0B257CF0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C19C3FC3-3DEA-4617-8D8F-51E48096F9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66BA1D79-9F53-4B2A-8766-05C5CB279E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D34391-39A9-4C86-815E-3A7CD8D554CF}" type="slidenum">
              <a:rPr lang="ko-KR" altLang="en-US"/>
              <a:pPr eaLnBrk="1" hangingPunct="1"/>
              <a:t>8</a:t>
            </a:fld>
            <a:endParaRPr lang="en-US" altLang="ko-KR"/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C43C787C-8DB5-41BF-A9D9-D90F8DE299C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353B44FE-0E6B-431D-B8EB-A8E6C65330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1C81149A-ABE1-451C-8022-BCD513405F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6EB8606-B40D-4F5C-B78F-7A19777F14A7}" type="slidenum">
              <a:rPr lang="ko-KR" altLang="en-US"/>
              <a:pPr eaLnBrk="1" hangingPunct="1"/>
              <a:t>16</a:t>
            </a:fld>
            <a:endParaRPr lang="en-US" altLang="ko-KR"/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1E8A319D-9C7F-40D1-9730-9BABD33E056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8EA02931-5EE0-49BC-AA54-E3FCAD0069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913AD73C-04BA-496E-86E0-6D69843CAE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17D7871-619D-47B2-AB57-12B6F84482A4}" type="slidenum">
              <a:rPr lang="ko-KR" altLang="en-US"/>
              <a:pPr eaLnBrk="1" hangingPunct="1"/>
              <a:t>17</a:t>
            </a:fld>
            <a:endParaRPr lang="en-US" altLang="ko-KR"/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B2D87328-D80B-454D-BAF1-C5D353A45B2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03D591DE-66C5-4281-8416-3DEA174C28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503020000020004" pitchFamily="34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F4D5EE71-5D9C-42CC-8A04-FA1495B2C2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073CCDC-A5A1-4AEF-A60A-1423FFF935E9}" type="slidenum">
              <a:rPr lang="ko-KR" altLang="en-US"/>
              <a:pPr eaLnBrk="1" hangingPunct="1"/>
              <a:t>18</a:t>
            </a:fld>
            <a:endParaRPr lang="en-US" altLang="ko-KR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5D5C0D65-D05C-4AA5-AADE-703DC2B3AB6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EAA8C397-3481-4EE9-B23C-32B8A32ED1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503020000020004" pitchFamily="34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74139926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9318436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366839"/>
            <a:ext cx="2743200" cy="4759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366839"/>
            <a:ext cx="8026400" cy="4759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3270782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B8568-083D-474A-90E6-E57F53A40434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0256-8160-4E18-9021-A1C7665DD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47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B8568-083D-474A-90E6-E57F53A40434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0256-8160-4E18-9021-A1C7665DD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8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B8568-083D-474A-90E6-E57F53A40434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0256-8160-4E18-9021-A1C7665DD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25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B8568-083D-474A-90E6-E57F53A40434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0256-8160-4E18-9021-A1C7665DD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5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B8568-083D-474A-90E6-E57F53A40434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0256-8160-4E18-9021-A1C7665DD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86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B8568-083D-474A-90E6-E57F53A40434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0256-8160-4E18-9021-A1C7665DD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81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B8568-083D-474A-90E6-E57F53A40434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0256-8160-4E18-9021-A1C7665DD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11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B8568-083D-474A-90E6-E57F53A40434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0256-8160-4E18-9021-A1C7665DD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9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6650705"/>
      </p:ext>
    </p:extLst>
  </p:cSld>
  <p:clrMapOvr>
    <a:masterClrMapping/>
  </p:clrMapOvr>
  <p:transition advClick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B8568-083D-474A-90E6-E57F53A40434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0256-8160-4E18-9021-A1C7665DD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916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B8568-083D-474A-90E6-E57F53A40434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0256-8160-4E18-9021-A1C7665DD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696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B8568-083D-474A-90E6-E57F53A40434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0256-8160-4E18-9021-A1C7665DD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36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5541274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0598364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2913671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3286430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4222934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4301713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3616535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63">
            <a:extLst>
              <a:ext uri="{FF2B5EF4-FFF2-40B4-BE49-F238E27FC236}">
                <a16:creationId xmlns:a16="http://schemas.microsoft.com/office/drawing/2014/main" id="{CDC6781C-5418-4F77-A4CA-EE8BF5C5C229}"/>
              </a:ext>
            </a:extLst>
          </p:cNvPr>
          <p:cNvSpPr>
            <a:spLocks noChangeShapeType="1"/>
          </p:cNvSpPr>
          <p:nvPr/>
        </p:nvSpPr>
        <p:spPr bwMode="gray">
          <a:xfrm>
            <a:off x="0" y="6483350"/>
            <a:ext cx="121920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051" name="Picture 62" descr="its_bkgd_bwtitle">
            <a:extLst>
              <a:ext uri="{FF2B5EF4-FFF2-40B4-BE49-F238E27FC236}">
                <a16:creationId xmlns:a16="http://schemas.microsoft.com/office/drawing/2014/main" id="{8308B789-9EEB-4712-B3C9-FD10BB642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2"/>
          <a:stretch>
            <a:fillRect/>
          </a:stretch>
        </p:blipFill>
        <p:spPr bwMode="auto">
          <a:xfrm>
            <a:off x="0" y="1"/>
            <a:ext cx="12192000" cy="431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8" descr="its_bkgd_khaki_div">
            <a:extLst>
              <a:ext uri="{FF2B5EF4-FFF2-40B4-BE49-F238E27FC236}">
                <a16:creationId xmlns:a16="http://schemas.microsoft.com/office/drawing/2014/main" id="{B7B79BA4-C6FD-4422-8623-3CC9245F5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>
            <a:extLst>
              <a:ext uri="{FF2B5EF4-FFF2-40B4-BE49-F238E27FC236}">
                <a16:creationId xmlns:a16="http://schemas.microsoft.com/office/drawing/2014/main" id="{8E268991-5BDE-46DF-B8EF-9464BB231A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609600" y="1366838"/>
            <a:ext cx="10972800" cy="1143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336699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4" name="Text Box 10">
            <a:extLst>
              <a:ext uri="{FF2B5EF4-FFF2-40B4-BE49-F238E27FC236}">
                <a16:creationId xmlns:a16="http://schemas.microsoft.com/office/drawing/2014/main" id="{A87FB122-8119-416F-817F-3D92DD092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84" y="6564313"/>
            <a:ext cx="129328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000" b="1">
                <a:solidFill>
                  <a:srgbClr val="666666"/>
                </a:solidFill>
                <a:latin typeface="Verdana" pitchFamily="34" charset="0"/>
              </a:rPr>
              <a:t>its.unc.edu</a:t>
            </a:r>
          </a:p>
        </p:txBody>
      </p:sp>
      <p:grpSp>
        <p:nvGrpSpPr>
          <p:cNvPr id="2055" name="Group 61">
            <a:extLst>
              <a:ext uri="{FF2B5EF4-FFF2-40B4-BE49-F238E27FC236}">
                <a16:creationId xmlns:a16="http://schemas.microsoft.com/office/drawing/2014/main" id="{BEF48DCD-31CE-4415-A597-76C815F90ED0}"/>
              </a:ext>
            </a:extLst>
          </p:cNvPr>
          <p:cNvGrpSpPr>
            <a:grpSpLocks/>
          </p:cNvGrpSpPr>
          <p:nvPr/>
        </p:nvGrpSpPr>
        <p:grpSpPr bwMode="auto">
          <a:xfrm>
            <a:off x="4224867" y="4967289"/>
            <a:ext cx="3742267" cy="727075"/>
            <a:chOff x="1996" y="3129"/>
            <a:chExt cx="1768" cy="458"/>
          </a:xfrm>
        </p:grpSpPr>
        <p:sp>
          <p:nvSpPr>
            <p:cNvPr id="2056" name="Freeform 13">
              <a:extLst>
                <a:ext uri="{FF2B5EF4-FFF2-40B4-BE49-F238E27FC236}">
                  <a16:creationId xmlns:a16="http://schemas.microsoft.com/office/drawing/2014/main" id="{BB8DBBBE-1430-4F46-9AA5-64C6FC661FEE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2502" y="3417"/>
              <a:ext cx="26" cy="51"/>
            </a:xfrm>
            <a:custGeom>
              <a:avLst/>
              <a:gdLst>
                <a:gd name="T0" fmla="*/ 0 w 29"/>
                <a:gd name="T1" fmla="*/ 0 h 56"/>
                <a:gd name="T2" fmla="*/ 26 w 29"/>
                <a:gd name="T3" fmla="*/ 0 h 56"/>
                <a:gd name="T4" fmla="*/ 26 w 29"/>
                <a:gd name="T5" fmla="*/ 4 h 56"/>
                <a:gd name="T6" fmla="*/ 24 w 29"/>
                <a:gd name="T7" fmla="*/ 4 h 56"/>
                <a:gd name="T8" fmla="*/ 19 w 29"/>
                <a:gd name="T9" fmla="*/ 9 h 56"/>
                <a:gd name="T10" fmla="*/ 19 w 29"/>
                <a:gd name="T11" fmla="*/ 42 h 56"/>
                <a:gd name="T12" fmla="*/ 25 w 29"/>
                <a:gd name="T13" fmla="*/ 48 h 56"/>
                <a:gd name="T14" fmla="*/ 26 w 29"/>
                <a:gd name="T15" fmla="*/ 48 h 56"/>
                <a:gd name="T16" fmla="*/ 26 w 29"/>
                <a:gd name="T17" fmla="*/ 51 h 56"/>
                <a:gd name="T18" fmla="*/ 0 w 29"/>
                <a:gd name="T19" fmla="*/ 51 h 56"/>
                <a:gd name="T20" fmla="*/ 0 w 29"/>
                <a:gd name="T21" fmla="*/ 48 h 56"/>
                <a:gd name="T22" fmla="*/ 1 w 29"/>
                <a:gd name="T23" fmla="*/ 48 h 56"/>
                <a:gd name="T24" fmla="*/ 7 w 29"/>
                <a:gd name="T25" fmla="*/ 43 h 56"/>
                <a:gd name="T26" fmla="*/ 7 w 29"/>
                <a:gd name="T27" fmla="*/ 9 h 56"/>
                <a:gd name="T28" fmla="*/ 1 w 29"/>
                <a:gd name="T29" fmla="*/ 4 h 56"/>
                <a:gd name="T30" fmla="*/ 0 w 29"/>
                <a:gd name="T31" fmla="*/ 4 h 56"/>
                <a:gd name="T32" fmla="*/ 0 w 29"/>
                <a:gd name="T33" fmla="*/ 0 h 5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9" h="56">
                  <a:moveTo>
                    <a:pt x="0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3" y="4"/>
                    <a:pt x="21" y="6"/>
                    <a:pt x="21" y="10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51"/>
                    <a:pt x="22" y="53"/>
                    <a:pt x="28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6" y="53"/>
                    <a:pt x="8" y="51"/>
                    <a:pt x="8" y="47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6"/>
                    <a:pt x="6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7" name="Freeform 14">
              <a:extLst>
                <a:ext uri="{FF2B5EF4-FFF2-40B4-BE49-F238E27FC236}">
                  <a16:creationId xmlns:a16="http://schemas.microsoft.com/office/drawing/2014/main" id="{624C99E4-0D82-433C-83C8-9177482A194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2544" y="3417"/>
              <a:ext cx="63" cy="52"/>
            </a:xfrm>
            <a:custGeom>
              <a:avLst/>
              <a:gdLst>
                <a:gd name="T0" fmla="*/ 12 w 70"/>
                <a:gd name="T1" fmla="*/ 41 h 57"/>
                <a:gd name="T2" fmla="*/ 20 w 70"/>
                <a:gd name="T3" fmla="*/ 48 h 57"/>
                <a:gd name="T4" fmla="*/ 20 w 70"/>
                <a:gd name="T5" fmla="*/ 51 h 57"/>
                <a:gd name="T6" fmla="*/ 0 w 70"/>
                <a:gd name="T7" fmla="*/ 51 h 57"/>
                <a:gd name="T8" fmla="*/ 0 w 70"/>
                <a:gd name="T9" fmla="*/ 48 h 57"/>
                <a:gd name="T10" fmla="*/ 1 w 70"/>
                <a:gd name="T11" fmla="*/ 48 h 57"/>
                <a:gd name="T12" fmla="*/ 6 w 70"/>
                <a:gd name="T13" fmla="*/ 43 h 57"/>
                <a:gd name="T14" fmla="*/ 6 w 70"/>
                <a:gd name="T15" fmla="*/ 5 h 57"/>
                <a:gd name="T16" fmla="*/ 0 w 70"/>
                <a:gd name="T17" fmla="*/ 4 h 57"/>
                <a:gd name="T18" fmla="*/ 0 w 70"/>
                <a:gd name="T19" fmla="*/ 0 h 57"/>
                <a:gd name="T20" fmla="*/ 17 w 70"/>
                <a:gd name="T21" fmla="*/ 0 h 57"/>
                <a:gd name="T22" fmla="*/ 50 w 70"/>
                <a:gd name="T23" fmla="*/ 36 h 57"/>
                <a:gd name="T24" fmla="*/ 50 w 70"/>
                <a:gd name="T25" fmla="*/ 10 h 57"/>
                <a:gd name="T26" fmla="*/ 42 w 70"/>
                <a:gd name="T27" fmla="*/ 4 h 57"/>
                <a:gd name="T28" fmla="*/ 41 w 70"/>
                <a:gd name="T29" fmla="*/ 4 h 57"/>
                <a:gd name="T30" fmla="*/ 41 w 70"/>
                <a:gd name="T31" fmla="*/ 0 h 57"/>
                <a:gd name="T32" fmla="*/ 63 w 70"/>
                <a:gd name="T33" fmla="*/ 0 h 57"/>
                <a:gd name="T34" fmla="*/ 63 w 70"/>
                <a:gd name="T35" fmla="*/ 4 h 57"/>
                <a:gd name="T36" fmla="*/ 62 w 70"/>
                <a:gd name="T37" fmla="*/ 4 h 57"/>
                <a:gd name="T38" fmla="*/ 55 w 70"/>
                <a:gd name="T39" fmla="*/ 7 h 57"/>
                <a:gd name="T40" fmla="*/ 55 w 70"/>
                <a:gd name="T41" fmla="*/ 52 h 57"/>
                <a:gd name="T42" fmla="*/ 50 w 70"/>
                <a:gd name="T43" fmla="*/ 52 h 57"/>
                <a:gd name="T44" fmla="*/ 12 w 70"/>
                <a:gd name="T45" fmla="*/ 10 h 57"/>
                <a:gd name="T46" fmla="*/ 12 w 70"/>
                <a:gd name="T47" fmla="*/ 41 h 5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70" h="57">
                  <a:moveTo>
                    <a:pt x="13" y="45"/>
                  </a:moveTo>
                  <a:cubicBezTo>
                    <a:pt x="13" y="51"/>
                    <a:pt x="15" y="53"/>
                    <a:pt x="22" y="53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6" y="53"/>
                    <a:pt x="7" y="51"/>
                    <a:pt x="7" y="4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5" y="4"/>
                    <a:pt x="3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6" y="5"/>
                    <a:pt x="54" y="4"/>
                    <a:pt x="47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3" y="4"/>
                    <a:pt x="61" y="5"/>
                    <a:pt x="61" y="8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13" y="11"/>
                    <a:pt x="13" y="11"/>
                    <a:pt x="13" y="11"/>
                  </a:cubicBezTo>
                  <a:lnTo>
                    <a:pt x="13" y="45"/>
                  </a:lnTo>
                  <a:close/>
                </a:path>
              </a:pathLst>
            </a:custGeom>
            <a:solidFill>
              <a:srgbClr val="66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8" name="Freeform 15">
              <a:extLst>
                <a:ext uri="{FF2B5EF4-FFF2-40B4-BE49-F238E27FC236}">
                  <a16:creationId xmlns:a16="http://schemas.microsoft.com/office/drawing/2014/main" id="{DAB61921-0999-4126-8A3C-1BD0FE6ABCE9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2624" y="3417"/>
              <a:ext cx="41" cy="51"/>
            </a:xfrm>
            <a:custGeom>
              <a:avLst/>
              <a:gdLst>
                <a:gd name="T0" fmla="*/ 17 w 45"/>
                <a:gd name="T1" fmla="*/ 23 h 56"/>
                <a:gd name="T2" fmla="*/ 28 w 45"/>
                <a:gd name="T3" fmla="*/ 23 h 56"/>
                <a:gd name="T4" fmla="*/ 36 w 45"/>
                <a:gd name="T5" fmla="*/ 17 h 56"/>
                <a:gd name="T6" fmla="*/ 39 w 45"/>
                <a:gd name="T7" fmla="*/ 17 h 56"/>
                <a:gd name="T8" fmla="*/ 39 w 45"/>
                <a:gd name="T9" fmla="*/ 34 h 56"/>
                <a:gd name="T10" fmla="*/ 36 w 45"/>
                <a:gd name="T11" fmla="*/ 34 h 56"/>
                <a:gd name="T12" fmla="*/ 30 w 45"/>
                <a:gd name="T13" fmla="*/ 27 h 56"/>
                <a:gd name="T14" fmla="*/ 17 w 45"/>
                <a:gd name="T15" fmla="*/ 27 h 56"/>
                <a:gd name="T16" fmla="*/ 17 w 45"/>
                <a:gd name="T17" fmla="*/ 41 h 56"/>
                <a:gd name="T18" fmla="*/ 23 w 45"/>
                <a:gd name="T19" fmla="*/ 48 h 56"/>
                <a:gd name="T20" fmla="*/ 25 w 45"/>
                <a:gd name="T21" fmla="*/ 48 h 56"/>
                <a:gd name="T22" fmla="*/ 25 w 45"/>
                <a:gd name="T23" fmla="*/ 51 h 56"/>
                <a:gd name="T24" fmla="*/ 0 w 45"/>
                <a:gd name="T25" fmla="*/ 51 h 56"/>
                <a:gd name="T26" fmla="*/ 0 w 45"/>
                <a:gd name="T27" fmla="*/ 48 h 56"/>
                <a:gd name="T28" fmla="*/ 1 w 45"/>
                <a:gd name="T29" fmla="*/ 48 h 56"/>
                <a:gd name="T30" fmla="*/ 5 w 45"/>
                <a:gd name="T31" fmla="*/ 44 h 56"/>
                <a:gd name="T32" fmla="*/ 5 w 45"/>
                <a:gd name="T33" fmla="*/ 10 h 56"/>
                <a:gd name="T34" fmla="*/ 1 w 45"/>
                <a:gd name="T35" fmla="*/ 3 h 56"/>
                <a:gd name="T36" fmla="*/ 0 w 45"/>
                <a:gd name="T37" fmla="*/ 3 h 56"/>
                <a:gd name="T38" fmla="*/ 0 w 45"/>
                <a:gd name="T39" fmla="*/ 0 h 56"/>
                <a:gd name="T40" fmla="*/ 41 w 45"/>
                <a:gd name="T41" fmla="*/ 0 h 56"/>
                <a:gd name="T42" fmla="*/ 41 w 45"/>
                <a:gd name="T43" fmla="*/ 12 h 56"/>
                <a:gd name="T44" fmla="*/ 38 w 45"/>
                <a:gd name="T45" fmla="*/ 12 h 56"/>
                <a:gd name="T46" fmla="*/ 33 w 45"/>
                <a:gd name="T47" fmla="*/ 5 h 56"/>
                <a:gd name="T48" fmla="*/ 17 w 45"/>
                <a:gd name="T49" fmla="*/ 5 h 56"/>
                <a:gd name="T50" fmla="*/ 17 w 45"/>
                <a:gd name="T51" fmla="*/ 23 h 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45" h="56">
                  <a:moveTo>
                    <a:pt x="19" y="25"/>
                  </a:moveTo>
                  <a:cubicBezTo>
                    <a:pt x="31" y="25"/>
                    <a:pt x="31" y="25"/>
                    <a:pt x="31" y="25"/>
                  </a:cubicBezTo>
                  <a:cubicBezTo>
                    <a:pt x="38" y="25"/>
                    <a:pt x="39" y="24"/>
                    <a:pt x="39" y="19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2"/>
                    <a:pt x="38" y="30"/>
                    <a:pt x="33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51"/>
                    <a:pt x="20" y="53"/>
                    <a:pt x="25" y="53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5" y="53"/>
                    <a:pt x="6" y="52"/>
                    <a:pt x="6" y="48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5"/>
                    <a:pt x="5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7"/>
                    <a:pt x="40" y="5"/>
                    <a:pt x="36" y="5"/>
                  </a:cubicBezTo>
                  <a:cubicBezTo>
                    <a:pt x="19" y="5"/>
                    <a:pt x="19" y="5"/>
                    <a:pt x="19" y="5"/>
                  </a:cubicBezTo>
                  <a:lnTo>
                    <a:pt x="19" y="25"/>
                  </a:lnTo>
                  <a:close/>
                </a:path>
              </a:pathLst>
            </a:custGeom>
            <a:solidFill>
              <a:srgbClr val="66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9" name="Freeform 16">
              <a:extLst>
                <a:ext uri="{FF2B5EF4-FFF2-40B4-BE49-F238E27FC236}">
                  <a16:creationId xmlns:a16="http://schemas.microsoft.com/office/drawing/2014/main" id="{2E270D7C-C1EB-4499-9C06-974AF2CFA78A}"/>
                </a:ext>
              </a:extLst>
            </p:cNvPr>
            <p:cNvSpPr>
              <a:spLocks noEditPoints="1"/>
            </p:cNvSpPr>
            <p:nvPr userDrawn="1"/>
          </p:nvSpPr>
          <p:spPr bwMode="gray">
            <a:xfrm>
              <a:off x="2685" y="3415"/>
              <a:ext cx="61" cy="55"/>
            </a:xfrm>
            <a:custGeom>
              <a:avLst/>
              <a:gdLst>
                <a:gd name="T0" fmla="*/ 32 w 67"/>
                <a:gd name="T1" fmla="*/ 0 h 60"/>
                <a:gd name="T2" fmla="*/ 61 w 67"/>
                <a:gd name="T3" fmla="*/ 27 h 60"/>
                <a:gd name="T4" fmla="*/ 30 w 67"/>
                <a:gd name="T5" fmla="*/ 55 h 60"/>
                <a:gd name="T6" fmla="*/ 0 w 67"/>
                <a:gd name="T7" fmla="*/ 28 h 60"/>
                <a:gd name="T8" fmla="*/ 32 w 67"/>
                <a:gd name="T9" fmla="*/ 0 h 60"/>
                <a:gd name="T10" fmla="*/ 32 w 67"/>
                <a:gd name="T11" fmla="*/ 51 h 60"/>
                <a:gd name="T12" fmla="*/ 49 w 67"/>
                <a:gd name="T13" fmla="*/ 29 h 60"/>
                <a:gd name="T14" fmla="*/ 30 w 67"/>
                <a:gd name="T15" fmla="*/ 4 h 60"/>
                <a:gd name="T16" fmla="*/ 13 w 67"/>
                <a:gd name="T17" fmla="*/ 25 h 60"/>
                <a:gd name="T18" fmla="*/ 32 w 67"/>
                <a:gd name="T19" fmla="*/ 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7" h="60">
                  <a:moveTo>
                    <a:pt x="35" y="0"/>
                  </a:moveTo>
                  <a:cubicBezTo>
                    <a:pt x="54" y="0"/>
                    <a:pt x="67" y="12"/>
                    <a:pt x="67" y="29"/>
                  </a:cubicBezTo>
                  <a:cubicBezTo>
                    <a:pt x="67" y="45"/>
                    <a:pt x="55" y="60"/>
                    <a:pt x="33" y="60"/>
                  </a:cubicBezTo>
                  <a:cubicBezTo>
                    <a:pt x="12" y="60"/>
                    <a:pt x="0" y="46"/>
                    <a:pt x="0" y="31"/>
                  </a:cubicBezTo>
                  <a:cubicBezTo>
                    <a:pt x="0" y="13"/>
                    <a:pt x="15" y="0"/>
                    <a:pt x="35" y="0"/>
                  </a:cubicBezTo>
                  <a:close/>
                  <a:moveTo>
                    <a:pt x="35" y="56"/>
                  </a:moveTo>
                  <a:cubicBezTo>
                    <a:pt x="48" y="56"/>
                    <a:pt x="54" y="45"/>
                    <a:pt x="54" y="32"/>
                  </a:cubicBezTo>
                  <a:cubicBezTo>
                    <a:pt x="54" y="18"/>
                    <a:pt x="47" y="4"/>
                    <a:pt x="33" y="4"/>
                  </a:cubicBezTo>
                  <a:cubicBezTo>
                    <a:pt x="21" y="4"/>
                    <a:pt x="14" y="13"/>
                    <a:pt x="14" y="27"/>
                  </a:cubicBezTo>
                  <a:cubicBezTo>
                    <a:pt x="14" y="44"/>
                    <a:pt x="23" y="56"/>
                    <a:pt x="35" y="56"/>
                  </a:cubicBezTo>
                  <a:close/>
                </a:path>
              </a:pathLst>
            </a:custGeom>
            <a:solidFill>
              <a:srgbClr val="66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0" name="Freeform 17">
              <a:extLst>
                <a:ext uri="{FF2B5EF4-FFF2-40B4-BE49-F238E27FC236}">
                  <a16:creationId xmlns:a16="http://schemas.microsoft.com/office/drawing/2014/main" id="{B2BB6D19-DA05-40B7-96E4-47FF3FBA76BB}"/>
                </a:ext>
              </a:extLst>
            </p:cNvPr>
            <p:cNvSpPr>
              <a:spLocks noEditPoints="1"/>
            </p:cNvSpPr>
            <p:nvPr userDrawn="1"/>
          </p:nvSpPr>
          <p:spPr bwMode="gray">
            <a:xfrm>
              <a:off x="2763" y="3416"/>
              <a:ext cx="64" cy="53"/>
            </a:xfrm>
            <a:custGeom>
              <a:avLst/>
              <a:gdLst>
                <a:gd name="T0" fmla="*/ 19 w 70"/>
                <a:gd name="T1" fmla="*/ 43 h 58"/>
                <a:gd name="T2" fmla="*/ 27 w 70"/>
                <a:gd name="T3" fmla="*/ 49 h 58"/>
                <a:gd name="T4" fmla="*/ 28 w 70"/>
                <a:gd name="T5" fmla="*/ 49 h 58"/>
                <a:gd name="T6" fmla="*/ 28 w 70"/>
                <a:gd name="T7" fmla="*/ 52 h 58"/>
                <a:gd name="T8" fmla="*/ 0 w 70"/>
                <a:gd name="T9" fmla="*/ 52 h 58"/>
                <a:gd name="T10" fmla="*/ 0 w 70"/>
                <a:gd name="T11" fmla="*/ 49 h 58"/>
                <a:gd name="T12" fmla="*/ 1 w 70"/>
                <a:gd name="T13" fmla="*/ 49 h 58"/>
                <a:gd name="T14" fmla="*/ 8 w 70"/>
                <a:gd name="T15" fmla="*/ 43 h 58"/>
                <a:gd name="T16" fmla="*/ 8 w 70"/>
                <a:gd name="T17" fmla="*/ 10 h 58"/>
                <a:gd name="T18" fmla="*/ 2 w 70"/>
                <a:gd name="T19" fmla="*/ 5 h 58"/>
                <a:gd name="T20" fmla="*/ 0 w 70"/>
                <a:gd name="T21" fmla="*/ 5 h 58"/>
                <a:gd name="T22" fmla="*/ 0 w 70"/>
                <a:gd name="T23" fmla="*/ 1 h 58"/>
                <a:gd name="T24" fmla="*/ 10 w 70"/>
                <a:gd name="T25" fmla="*/ 0 h 58"/>
                <a:gd name="T26" fmla="*/ 24 w 70"/>
                <a:gd name="T27" fmla="*/ 0 h 58"/>
                <a:gd name="T28" fmla="*/ 47 w 70"/>
                <a:gd name="T29" fmla="*/ 5 h 58"/>
                <a:gd name="T30" fmla="*/ 51 w 70"/>
                <a:gd name="T31" fmla="*/ 15 h 58"/>
                <a:gd name="T32" fmla="*/ 38 w 70"/>
                <a:gd name="T33" fmla="*/ 28 h 58"/>
                <a:gd name="T34" fmla="*/ 53 w 70"/>
                <a:gd name="T35" fmla="*/ 45 h 58"/>
                <a:gd name="T36" fmla="*/ 64 w 70"/>
                <a:gd name="T37" fmla="*/ 50 h 58"/>
                <a:gd name="T38" fmla="*/ 64 w 70"/>
                <a:gd name="T39" fmla="*/ 53 h 58"/>
                <a:gd name="T40" fmla="*/ 59 w 70"/>
                <a:gd name="T41" fmla="*/ 53 h 58"/>
                <a:gd name="T42" fmla="*/ 40 w 70"/>
                <a:gd name="T43" fmla="*/ 48 h 58"/>
                <a:gd name="T44" fmla="*/ 27 w 70"/>
                <a:gd name="T45" fmla="*/ 30 h 58"/>
                <a:gd name="T46" fmla="*/ 19 w 70"/>
                <a:gd name="T47" fmla="*/ 30 h 58"/>
                <a:gd name="T48" fmla="*/ 19 w 70"/>
                <a:gd name="T49" fmla="*/ 43 h 58"/>
                <a:gd name="T50" fmla="*/ 19 w 70"/>
                <a:gd name="T51" fmla="*/ 27 h 58"/>
                <a:gd name="T52" fmla="*/ 23 w 70"/>
                <a:gd name="T53" fmla="*/ 27 h 58"/>
                <a:gd name="T54" fmla="*/ 38 w 70"/>
                <a:gd name="T55" fmla="*/ 16 h 58"/>
                <a:gd name="T56" fmla="*/ 24 w 70"/>
                <a:gd name="T57" fmla="*/ 4 h 58"/>
                <a:gd name="T58" fmla="*/ 19 w 70"/>
                <a:gd name="T59" fmla="*/ 4 h 58"/>
                <a:gd name="T60" fmla="*/ 19 w 70"/>
                <a:gd name="T61" fmla="*/ 27 h 58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70" h="58">
                  <a:moveTo>
                    <a:pt x="21" y="47"/>
                  </a:moveTo>
                  <a:cubicBezTo>
                    <a:pt x="21" y="52"/>
                    <a:pt x="23" y="54"/>
                    <a:pt x="29" y="54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7" y="54"/>
                    <a:pt x="9" y="52"/>
                    <a:pt x="9" y="47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7"/>
                    <a:pt x="8" y="5"/>
                    <a:pt x="2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1"/>
                    <a:pt x="8" y="1"/>
                    <a:pt x="11" y="0"/>
                  </a:cubicBezTo>
                  <a:cubicBezTo>
                    <a:pt x="17" y="0"/>
                    <a:pt x="23" y="0"/>
                    <a:pt x="26" y="0"/>
                  </a:cubicBezTo>
                  <a:cubicBezTo>
                    <a:pt x="40" y="0"/>
                    <a:pt x="47" y="1"/>
                    <a:pt x="51" y="6"/>
                  </a:cubicBezTo>
                  <a:cubicBezTo>
                    <a:pt x="54" y="9"/>
                    <a:pt x="56" y="12"/>
                    <a:pt x="56" y="16"/>
                  </a:cubicBezTo>
                  <a:cubicBezTo>
                    <a:pt x="56" y="23"/>
                    <a:pt x="51" y="29"/>
                    <a:pt x="42" y="31"/>
                  </a:cubicBezTo>
                  <a:cubicBezTo>
                    <a:pt x="48" y="36"/>
                    <a:pt x="51" y="43"/>
                    <a:pt x="58" y="49"/>
                  </a:cubicBezTo>
                  <a:cubicBezTo>
                    <a:pt x="62" y="53"/>
                    <a:pt x="64" y="54"/>
                    <a:pt x="70" y="55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68" y="58"/>
                    <a:pt x="67" y="58"/>
                    <a:pt x="64" y="58"/>
                  </a:cubicBezTo>
                  <a:cubicBezTo>
                    <a:pt x="53" y="58"/>
                    <a:pt x="48" y="57"/>
                    <a:pt x="44" y="52"/>
                  </a:cubicBezTo>
                  <a:cubicBezTo>
                    <a:pt x="40" y="48"/>
                    <a:pt x="34" y="38"/>
                    <a:pt x="29" y="33"/>
                  </a:cubicBezTo>
                  <a:cubicBezTo>
                    <a:pt x="21" y="33"/>
                    <a:pt x="21" y="33"/>
                    <a:pt x="21" y="33"/>
                  </a:cubicBezTo>
                  <a:lnTo>
                    <a:pt x="21" y="47"/>
                  </a:lnTo>
                  <a:close/>
                  <a:moveTo>
                    <a:pt x="21" y="30"/>
                  </a:moveTo>
                  <a:cubicBezTo>
                    <a:pt x="25" y="30"/>
                    <a:pt x="25" y="30"/>
                    <a:pt x="25" y="30"/>
                  </a:cubicBezTo>
                  <a:cubicBezTo>
                    <a:pt x="36" y="30"/>
                    <a:pt x="42" y="26"/>
                    <a:pt x="42" y="17"/>
                  </a:cubicBezTo>
                  <a:cubicBezTo>
                    <a:pt x="42" y="7"/>
                    <a:pt x="35" y="4"/>
                    <a:pt x="26" y="4"/>
                  </a:cubicBezTo>
                  <a:cubicBezTo>
                    <a:pt x="21" y="4"/>
                    <a:pt x="21" y="4"/>
                    <a:pt x="21" y="4"/>
                  </a:cubicBezTo>
                  <a:lnTo>
                    <a:pt x="21" y="30"/>
                  </a:lnTo>
                  <a:close/>
                </a:path>
              </a:pathLst>
            </a:custGeom>
            <a:solidFill>
              <a:srgbClr val="66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1" name="Freeform 18">
              <a:extLst>
                <a:ext uri="{FF2B5EF4-FFF2-40B4-BE49-F238E27FC236}">
                  <a16:creationId xmlns:a16="http://schemas.microsoft.com/office/drawing/2014/main" id="{10A9282E-2D83-4D67-92B9-44267A981E6B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2839" y="3417"/>
              <a:ext cx="73" cy="51"/>
            </a:xfrm>
            <a:custGeom>
              <a:avLst/>
              <a:gdLst>
                <a:gd name="T0" fmla="*/ 14 w 80"/>
                <a:gd name="T1" fmla="*/ 11 h 56"/>
                <a:gd name="T2" fmla="*/ 14 w 80"/>
                <a:gd name="T3" fmla="*/ 11 h 56"/>
                <a:gd name="T4" fmla="*/ 12 w 80"/>
                <a:gd name="T5" fmla="*/ 40 h 56"/>
                <a:gd name="T6" fmla="*/ 18 w 80"/>
                <a:gd name="T7" fmla="*/ 48 h 56"/>
                <a:gd name="T8" fmla="*/ 18 w 80"/>
                <a:gd name="T9" fmla="*/ 51 h 56"/>
                <a:gd name="T10" fmla="*/ 0 w 80"/>
                <a:gd name="T11" fmla="*/ 51 h 56"/>
                <a:gd name="T12" fmla="*/ 0 w 80"/>
                <a:gd name="T13" fmla="*/ 48 h 56"/>
                <a:gd name="T14" fmla="*/ 7 w 80"/>
                <a:gd name="T15" fmla="*/ 39 h 56"/>
                <a:gd name="T16" fmla="*/ 9 w 80"/>
                <a:gd name="T17" fmla="*/ 9 h 56"/>
                <a:gd name="T18" fmla="*/ 4 w 80"/>
                <a:gd name="T19" fmla="*/ 4 h 56"/>
                <a:gd name="T20" fmla="*/ 4 w 80"/>
                <a:gd name="T21" fmla="*/ 0 h 56"/>
                <a:gd name="T22" fmla="*/ 21 w 80"/>
                <a:gd name="T23" fmla="*/ 0 h 56"/>
                <a:gd name="T24" fmla="*/ 37 w 80"/>
                <a:gd name="T25" fmla="*/ 35 h 56"/>
                <a:gd name="T26" fmla="*/ 52 w 80"/>
                <a:gd name="T27" fmla="*/ 0 h 56"/>
                <a:gd name="T28" fmla="*/ 70 w 80"/>
                <a:gd name="T29" fmla="*/ 0 h 56"/>
                <a:gd name="T30" fmla="*/ 70 w 80"/>
                <a:gd name="T31" fmla="*/ 4 h 56"/>
                <a:gd name="T32" fmla="*/ 64 w 80"/>
                <a:gd name="T33" fmla="*/ 9 h 56"/>
                <a:gd name="T34" fmla="*/ 66 w 80"/>
                <a:gd name="T35" fmla="*/ 40 h 56"/>
                <a:gd name="T36" fmla="*/ 73 w 80"/>
                <a:gd name="T37" fmla="*/ 48 h 56"/>
                <a:gd name="T38" fmla="*/ 73 w 80"/>
                <a:gd name="T39" fmla="*/ 51 h 56"/>
                <a:gd name="T40" fmla="*/ 47 w 80"/>
                <a:gd name="T41" fmla="*/ 51 h 56"/>
                <a:gd name="T42" fmla="*/ 47 w 80"/>
                <a:gd name="T43" fmla="*/ 48 h 56"/>
                <a:gd name="T44" fmla="*/ 48 w 80"/>
                <a:gd name="T45" fmla="*/ 48 h 56"/>
                <a:gd name="T46" fmla="*/ 55 w 80"/>
                <a:gd name="T47" fmla="*/ 43 h 56"/>
                <a:gd name="T48" fmla="*/ 55 w 80"/>
                <a:gd name="T49" fmla="*/ 39 h 56"/>
                <a:gd name="T50" fmla="*/ 53 w 80"/>
                <a:gd name="T51" fmla="*/ 10 h 56"/>
                <a:gd name="T52" fmla="*/ 53 w 80"/>
                <a:gd name="T53" fmla="*/ 10 h 56"/>
                <a:gd name="T54" fmla="*/ 35 w 80"/>
                <a:gd name="T55" fmla="*/ 51 h 56"/>
                <a:gd name="T56" fmla="*/ 33 w 80"/>
                <a:gd name="T57" fmla="*/ 51 h 56"/>
                <a:gd name="T58" fmla="*/ 14 w 80"/>
                <a:gd name="T59" fmla="*/ 11 h 5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80" h="56">
                  <a:moveTo>
                    <a:pt x="15" y="12"/>
                  </a:moveTo>
                  <a:cubicBezTo>
                    <a:pt x="15" y="12"/>
                    <a:pt x="15" y="12"/>
                    <a:pt x="15" y="1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2" y="50"/>
                    <a:pt x="12" y="53"/>
                    <a:pt x="20" y="53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7" y="53"/>
                    <a:pt x="7" y="51"/>
                    <a:pt x="8" y="43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6"/>
                    <a:pt x="10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0" y="4"/>
                    <a:pt x="70" y="4"/>
                    <a:pt x="70" y="10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3" y="51"/>
                    <a:pt x="73" y="52"/>
                    <a:pt x="80" y="53"/>
                  </a:cubicBezTo>
                  <a:cubicBezTo>
                    <a:pt x="80" y="56"/>
                    <a:pt x="80" y="56"/>
                    <a:pt x="80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7" y="53"/>
                    <a:pt x="60" y="53"/>
                    <a:pt x="60" y="47"/>
                  </a:cubicBezTo>
                  <a:cubicBezTo>
                    <a:pt x="60" y="45"/>
                    <a:pt x="60" y="44"/>
                    <a:pt x="60" y="43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6" y="56"/>
                    <a:pt x="36" y="56"/>
                    <a:pt x="36" y="56"/>
                  </a:cubicBezTo>
                  <a:lnTo>
                    <a:pt x="15" y="12"/>
                  </a:lnTo>
                  <a:close/>
                </a:path>
              </a:pathLst>
            </a:custGeom>
            <a:solidFill>
              <a:srgbClr val="66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2" name="Freeform 19">
              <a:extLst>
                <a:ext uri="{FF2B5EF4-FFF2-40B4-BE49-F238E27FC236}">
                  <a16:creationId xmlns:a16="http://schemas.microsoft.com/office/drawing/2014/main" id="{A7D9CE7B-B9B0-4208-83E7-6A072995A82C}"/>
                </a:ext>
              </a:extLst>
            </p:cNvPr>
            <p:cNvSpPr>
              <a:spLocks noEditPoints="1"/>
            </p:cNvSpPr>
            <p:nvPr userDrawn="1"/>
          </p:nvSpPr>
          <p:spPr bwMode="gray">
            <a:xfrm>
              <a:off x="2926" y="3416"/>
              <a:ext cx="60" cy="52"/>
            </a:xfrm>
            <a:custGeom>
              <a:avLst/>
              <a:gdLst>
                <a:gd name="T0" fmla="*/ 18 w 65"/>
                <a:gd name="T1" fmla="*/ 33 h 57"/>
                <a:gd name="T2" fmla="*/ 14 w 65"/>
                <a:gd name="T3" fmla="*/ 43 h 57"/>
                <a:gd name="T4" fmla="*/ 20 w 65"/>
                <a:gd name="T5" fmla="*/ 49 h 57"/>
                <a:gd name="T6" fmla="*/ 22 w 65"/>
                <a:gd name="T7" fmla="*/ 49 h 57"/>
                <a:gd name="T8" fmla="*/ 22 w 65"/>
                <a:gd name="T9" fmla="*/ 52 h 57"/>
                <a:gd name="T10" fmla="*/ 0 w 65"/>
                <a:gd name="T11" fmla="*/ 52 h 57"/>
                <a:gd name="T12" fmla="*/ 0 w 65"/>
                <a:gd name="T13" fmla="*/ 49 h 57"/>
                <a:gd name="T14" fmla="*/ 1 w 65"/>
                <a:gd name="T15" fmla="*/ 49 h 57"/>
                <a:gd name="T16" fmla="*/ 9 w 65"/>
                <a:gd name="T17" fmla="*/ 41 h 57"/>
                <a:gd name="T18" fmla="*/ 23 w 65"/>
                <a:gd name="T19" fmla="*/ 2 h 57"/>
                <a:gd name="T20" fmla="*/ 22 w 65"/>
                <a:gd name="T21" fmla="*/ 0 h 57"/>
                <a:gd name="T22" fmla="*/ 35 w 65"/>
                <a:gd name="T23" fmla="*/ 0 h 57"/>
                <a:gd name="T24" fmla="*/ 52 w 65"/>
                <a:gd name="T25" fmla="*/ 42 h 57"/>
                <a:gd name="T26" fmla="*/ 60 w 65"/>
                <a:gd name="T27" fmla="*/ 49 h 57"/>
                <a:gd name="T28" fmla="*/ 60 w 65"/>
                <a:gd name="T29" fmla="*/ 52 h 57"/>
                <a:gd name="T30" fmla="*/ 33 w 65"/>
                <a:gd name="T31" fmla="*/ 52 h 57"/>
                <a:gd name="T32" fmla="*/ 33 w 65"/>
                <a:gd name="T33" fmla="*/ 49 h 57"/>
                <a:gd name="T34" fmla="*/ 36 w 65"/>
                <a:gd name="T35" fmla="*/ 49 h 57"/>
                <a:gd name="T36" fmla="*/ 40 w 65"/>
                <a:gd name="T37" fmla="*/ 43 h 57"/>
                <a:gd name="T38" fmla="*/ 36 w 65"/>
                <a:gd name="T39" fmla="*/ 33 h 57"/>
                <a:gd name="T40" fmla="*/ 18 w 65"/>
                <a:gd name="T41" fmla="*/ 33 h 57"/>
                <a:gd name="T42" fmla="*/ 27 w 65"/>
                <a:gd name="T43" fmla="*/ 9 h 57"/>
                <a:gd name="T44" fmla="*/ 19 w 65"/>
                <a:gd name="T45" fmla="*/ 28 h 57"/>
                <a:gd name="T46" fmla="*/ 34 w 65"/>
                <a:gd name="T47" fmla="*/ 28 h 57"/>
                <a:gd name="T48" fmla="*/ 27 w 65"/>
                <a:gd name="T49" fmla="*/ 9 h 5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5" h="57">
                  <a:moveTo>
                    <a:pt x="19" y="36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4" y="52"/>
                    <a:pt x="14" y="54"/>
                    <a:pt x="22" y="54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5" y="54"/>
                    <a:pt x="8" y="52"/>
                    <a:pt x="10" y="45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8" y="52"/>
                    <a:pt x="60" y="53"/>
                    <a:pt x="65" y="54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44" y="54"/>
                    <a:pt x="45" y="51"/>
                    <a:pt x="43" y="47"/>
                  </a:cubicBezTo>
                  <a:cubicBezTo>
                    <a:pt x="39" y="36"/>
                    <a:pt x="39" y="36"/>
                    <a:pt x="39" y="36"/>
                  </a:cubicBezTo>
                  <a:lnTo>
                    <a:pt x="19" y="36"/>
                  </a:lnTo>
                  <a:close/>
                  <a:moveTo>
                    <a:pt x="29" y="10"/>
                  </a:moveTo>
                  <a:cubicBezTo>
                    <a:pt x="21" y="31"/>
                    <a:pt x="21" y="31"/>
                    <a:pt x="21" y="31"/>
                  </a:cubicBezTo>
                  <a:cubicBezTo>
                    <a:pt x="37" y="31"/>
                    <a:pt x="37" y="31"/>
                    <a:pt x="37" y="31"/>
                  </a:cubicBezTo>
                  <a:lnTo>
                    <a:pt x="29" y="10"/>
                  </a:lnTo>
                  <a:close/>
                </a:path>
              </a:pathLst>
            </a:custGeom>
            <a:solidFill>
              <a:srgbClr val="66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3" name="Freeform 20">
              <a:extLst>
                <a:ext uri="{FF2B5EF4-FFF2-40B4-BE49-F238E27FC236}">
                  <a16:creationId xmlns:a16="http://schemas.microsoft.com/office/drawing/2014/main" id="{D560D7F2-9538-48FD-A5F4-273372AD568E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2994" y="3415"/>
              <a:ext cx="55" cy="53"/>
            </a:xfrm>
            <a:custGeom>
              <a:avLst/>
              <a:gdLst>
                <a:gd name="T0" fmla="*/ 33 w 61"/>
                <a:gd name="T1" fmla="*/ 44 h 58"/>
                <a:gd name="T2" fmla="*/ 41 w 61"/>
                <a:gd name="T3" fmla="*/ 50 h 58"/>
                <a:gd name="T4" fmla="*/ 42 w 61"/>
                <a:gd name="T5" fmla="*/ 50 h 58"/>
                <a:gd name="T6" fmla="*/ 42 w 61"/>
                <a:gd name="T7" fmla="*/ 53 h 58"/>
                <a:gd name="T8" fmla="*/ 13 w 61"/>
                <a:gd name="T9" fmla="*/ 53 h 58"/>
                <a:gd name="T10" fmla="*/ 13 w 61"/>
                <a:gd name="T11" fmla="*/ 50 h 58"/>
                <a:gd name="T12" fmla="*/ 15 w 61"/>
                <a:gd name="T13" fmla="*/ 50 h 58"/>
                <a:gd name="T14" fmla="*/ 22 w 61"/>
                <a:gd name="T15" fmla="*/ 44 h 58"/>
                <a:gd name="T16" fmla="*/ 22 w 61"/>
                <a:gd name="T17" fmla="*/ 6 h 58"/>
                <a:gd name="T18" fmla="*/ 13 w 61"/>
                <a:gd name="T19" fmla="*/ 6 h 58"/>
                <a:gd name="T20" fmla="*/ 4 w 61"/>
                <a:gd name="T21" fmla="*/ 16 h 58"/>
                <a:gd name="T22" fmla="*/ 0 w 61"/>
                <a:gd name="T23" fmla="*/ 16 h 58"/>
                <a:gd name="T24" fmla="*/ 2 w 61"/>
                <a:gd name="T25" fmla="*/ 0 h 58"/>
                <a:gd name="T26" fmla="*/ 5 w 61"/>
                <a:gd name="T27" fmla="*/ 0 h 58"/>
                <a:gd name="T28" fmla="*/ 6 w 61"/>
                <a:gd name="T29" fmla="*/ 2 h 58"/>
                <a:gd name="T30" fmla="*/ 8 w 61"/>
                <a:gd name="T31" fmla="*/ 2 h 58"/>
                <a:gd name="T32" fmla="*/ 47 w 61"/>
                <a:gd name="T33" fmla="*/ 2 h 58"/>
                <a:gd name="T34" fmla="*/ 51 w 61"/>
                <a:gd name="T35" fmla="*/ 0 h 58"/>
                <a:gd name="T36" fmla="*/ 54 w 61"/>
                <a:gd name="T37" fmla="*/ 0 h 58"/>
                <a:gd name="T38" fmla="*/ 55 w 61"/>
                <a:gd name="T39" fmla="*/ 16 h 58"/>
                <a:gd name="T40" fmla="*/ 51 w 61"/>
                <a:gd name="T41" fmla="*/ 16 h 58"/>
                <a:gd name="T42" fmla="*/ 43 w 61"/>
                <a:gd name="T43" fmla="*/ 6 h 58"/>
                <a:gd name="T44" fmla="*/ 33 w 61"/>
                <a:gd name="T45" fmla="*/ 6 h 58"/>
                <a:gd name="T46" fmla="*/ 33 w 61"/>
                <a:gd name="T47" fmla="*/ 44 h 5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61" h="58">
                  <a:moveTo>
                    <a:pt x="37" y="48"/>
                  </a:moveTo>
                  <a:cubicBezTo>
                    <a:pt x="37" y="53"/>
                    <a:pt x="38" y="55"/>
                    <a:pt x="45" y="55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22" y="55"/>
                    <a:pt x="24" y="53"/>
                    <a:pt x="24" y="4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7" y="7"/>
                    <a:pt x="6" y="8"/>
                    <a:pt x="4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1"/>
                    <a:pt x="6" y="2"/>
                    <a:pt x="7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5" y="2"/>
                    <a:pt x="55" y="2"/>
                    <a:pt x="57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6" y="8"/>
                    <a:pt x="55" y="7"/>
                    <a:pt x="48" y="7"/>
                  </a:cubicBezTo>
                  <a:cubicBezTo>
                    <a:pt x="37" y="7"/>
                    <a:pt x="37" y="7"/>
                    <a:pt x="37" y="7"/>
                  </a:cubicBezTo>
                  <a:lnTo>
                    <a:pt x="37" y="48"/>
                  </a:lnTo>
                  <a:close/>
                </a:path>
              </a:pathLst>
            </a:custGeom>
            <a:solidFill>
              <a:srgbClr val="66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4" name="Freeform 21">
              <a:extLst>
                <a:ext uri="{FF2B5EF4-FFF2-40B4-BE49-F238E27FC236}">
                  <a16:creationId xmlns:a16="http://schemas.microsoft.com/office/drawing/2014/main" id="{B6685D8D-1CCE-4591-BA0A-5DC8DEFB0DBE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3066" y="3417"/>
              <a:ext cx="25" cy="51"/>
            </a:xfrm>
            <a:custGeom>
              <a:avLst/>
              <a:gdLst>
                <a:gd name="T0" fmla="*/ 0 w 28"/>
                <a:gd name="T1" fmla="*/ 0 h 56"/>
                <a:gd name="T2" fmla="*/ 25 w 28"/>
                <a:gd name="T3" fmla="*/ 0 h 56"/>
                <a:gd name="T4" fmla="*/ 25 w 28"/>
                <a:gd name="T5" fmla="*/ 4 h 56"/>
                <a:gd name="T6" fmla="*/ 24 w 28"/>
                <a:gd name="T7" fmla="*/ 4 h 56"/>
                <a:gd name="T8" fmla="*/ 18 w 28"/>
                <a:gd name="T9" fmla="*/ 9 h 56"/>
                <a:gd name="T10" fmla="*/ 18 w 28"/>
                <a:gd name="T11" fmla="*/ 42 h 56"/>
                <a:gd name="T12" fmla="*/ 24 w 28"/>
                <a:gd name="T13" fmla="*/ 48 h 56"/>
                <a:gd name="T14" fmla="*/ 25 w 28"/>
                <a:gd name="T15" fmla="*/ 48 h 56"/>
                <a:gd name="T16" fmla="*/ 25 w 28"/>
                <a:gd name="T17" fmla="*/ 51 h 56"/>
                <a:gd name="T18" fmla="*/ 0 w 28"/>
                <a:gd name="T19" fmla="*/ 51 h 56"/>
                <a:gd name="T20" fmla="*/ 0 w 28"/>
                <a:gd name="T21" fmla="*/ 48 h 56"/>
                <a:gd name="T22" fmla="*/ 1 w 28"/>
                <a:gd name="T23" fmla="*/ 48 h 56"/>
                <a:gd name="T24" fmla="*/ 6 w 28"/>
                <a:gd name="T25" fmla="*/ 43 h 56"/>
                <a:gd name="T26" fmla="*/ 6 w 28"/>
                <a:gd name="T27" fmla="*/ 9 h 56"/>
                <a:gd name="T28" fmla="*/ 1 w 28"/>
                <a:gd name="T29" fmla="*/ 4 h 56"/>
                <a:gd name="T30" fmla="*/ 0 w 28"/>
                <a:gd name="T31" fmla="*/ 4 h 56"/>
                <a:gd name="T32" fmla="*/ 0 w 28"/>
                <a:gd name="T33" fmla="*/ 0 h 5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8" h="56">
                  <a:moveTo>
                    <a:pt x="0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2" y="4"/>
                    <a:pt x="20" y="6"/>
                    <a:pt x="20" y="10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51"/>
                    <a:pt x="21" y="53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6" y="53"/>
                    <a:pt x="7" y="51"/>
                    <a:pt x="7" y="47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6"/>
                    <a:pt x="6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5" name="Freeform 22">
              <a:extLst>
                <a:ext uri="{FF2B5EF4-FFF2-40B4-BE49-F238E27FC236}">
                  <a16:creationId xmlns:a16="http://schemas.microsoft.com/office/drawing/2014/main" id="{7FC9CF5D-5E35-4ED4-90F9-271DF638C57B}"/>
                </a:ext>
              </a:extLst>
            </p:cNvPr>
            <p:cNvSpPr>
              <a:spLocks noEditPoints="1"/>
            </p:cNvSpPr>
            <p:nvPr userDrawn="1"/>
          </p:nvSpPr>
          <p:spPr bwMode="gray">
            <a:xfrm>
              <a:off x="3110" y="3415"/>
              <a:ext cx="61" cy="55"/>
            </a:xfrm>
            <a:custGeom>
              <a:avLst/>
              <a:gdLst>
                <a:gd name="T0" fmla="*/ 32 w 67"/>
                <a:gd name="T1" fmla="*/ 0 h 60"/>
                <a:gd name="T2" fmla="*/ 61 w 67"/>
                <a:gd name="T3" fmla="*/ 27 h 60"/>
                <a:gd name="T4" fmla="*/ 30 w 67"/>
                <a:gd name="T5" fmla="*/ 55 h 60"/>
                <a:gd name="T6" fmla="*/ 0 w 67"/>
                <a:gd name="T7" fmla="*/ 28 h 60"/>
                <a:gd name="T8" fmla="*/ 32 w 67"/>
                <a:gd name="T9" fmla="*/ 0 h 60"/>
                <a:gd name="T10" fmla="*/ 32 w 67"/>
                <a:gd name="T11" fmla="*/ 51 h 60"/>
                <a:gd name="T12" fmla="*/ 48 w 67"/>
                <a:gd name="T13" fmla="*/ 29 h 60"/>
                <a:gd name="T14" fmla="*/ 29 w 67"/>
                <a:gd name="T15" fmla="*/ 4 h 60"/>
                <a:gd name="T16" fmla="*/ 12 w 67"/>
                <a:gd name="T17" fmla="*/ 25 h 60"/>
                <a:gd name="T18" fmla="*/ 32 w 67"/>
                <a:gd name="T19" fmla="*/ 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7" h="60">
                  <a:moveTo>
                    <a:pt x="35" y="0"/>
                  </a:moveTo>
                  <a:cubicBezTo>
                    <a:pt x="54" y="0"/>
                    <a:pt x="67" y="12"/>
                    <a:pt x="67" y="29"/>
                  </a:cubicBezTo>
                  <a:cubicBezTo>
                    <a:pt x="67" y="45"/>
                    <a:pt x="54" y="60"/>
                    <a:pt x="33" y="60"/>
                  </a:cubicBezTo>
                  <a:cubicBezTo>
                    <a:pt x="12" y="60"/>
                    <a:pt x="0" y="46"/>
                    <a:pt x="0" y="31"/>
                  </a:cubicBezTo>
                  <a:cubicBezTo>
                    <a:pt x="0" y="13"/>
                    <a:pt x="14" y="0"/>
                    <a:pt x="35" y="0"/>
                  </a:cubicBezTo>
                  <a:close/>
                  <a:moveTo>
                    <a:pt x="35" y="56"/>
                  </a:moveTo>
                  <a:cubicBezTo>
                    <a:pt x="48" y="56"/>
                    <a:pt x="53" y="45"/>
                    <a:pt x="53" y="32"/>
                  </a:cubicBezTo>
                  <a:cubicBezTo>
                    <a:pt x="53" y="18"/>
                    <a:pt x="46" y="4"/>
                    <a:pt x="32" y="4"/>
                  </a:cubicBezTo>
                  <a:cubicBezTo>
                    <a:pt x="21" y="4"/>
                    <a:pt x="13" y="13"/>
                    <a:pt x="13" y="27"/>
                  </a:cubicBezTo>
                  <a:cubicBezTo>
                    <a:pt x="13" y="44"/>
                    <a:pt x="22" y="56"/>
                    <a:pt x="35" y="56"/>
                  </a:cubicBezTo>
                  <a:close/>
                </a:path>
              </a:pathLst>
            </a:custGeom>
            <a:solidFill>
              <a:srgbClr val="66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6" name="Freeform 23">
              <a:extLst>
                <a:ext uri="{FF2B5EF4-FFF2-40B4-BE49-F238E27FC236}">
                  <a16:creationId xmlns:a16="http://schemas.microsoft.com/office/drawing/2014/main" id="{6B5ABDF3-EBE9-454E-A4AF-D7AE31A8B7EC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3188" y="3417"/>
              <a:ext cx="64" cy="52"/>
            </a:xfrm>
            <a:custGeom>
              <a:avLst/>
              <a:gdLst>
                <a:gd name="T0" fmla="*/ 12 w 70"/>
                <a:gd name="T1" fmla="*/ 41 h 57"/>
                <a:gd name="T2" fmla="*/ 20 w 70"/>
                <a:gd name="T3" fmla="*/ 48 h 57"/>
                <a:gd name="T4" fmla="*/ 20 w 70"/>
                <a:gd name="T5" fmla="*/ 51 h 57"/>
                <a:gd name="T6" fmla="*/ 0 w 70"/>
                <a:gd name="T7" fmla="*/ 51 h 57"/>
                <a:gd name="T8" fmla="*/ 0 w 70"/>
                <a:gd name="T9" fmla="*/ 48 h 57"/>
                <a:gd name="T10" fmla="*/ 1 w 70"/>
                <a:gd name="T11" fmla="*/ 48 h 57"/>
                <a:gd name="T12" fmla="*/ 7 w 70"/>
                <a:gd name="T13" fmla="*/ 43 h 57"/>
                <a:gd name="T14" fmla="*/ 7 w 70"/>
                <a:gd name="T15" fmla="*/ 5 h 57"/>
                <a:gd name="T16" fmla="*/ 1 w 70"/>
                <a:gd name="T17" fmla="*/ 4 h 57"/>
                <a:gd name="T18" fmla="*/ 1 w 70"/>
                <a:gd name="T19" fmla="*/ 0 h 57"/>
                <a:gd name="T20" fmla="*/ 17 w 70"/>
                <a:gd name="T21" fmla="*/ 0 h 57"/>
                <a:gd name="T22" fmla="*/ 51 w 70"/>
                <a:gd name="T23" fmla="*/ 36 h 57"/>
                <a:gd name="T24" fmla="*/ 51 w 70"/>
                <a:gd name="T25" fmla="*/ 10 h 57"/>
                <a:gd name="T26" fmla="*/ 44 w 70"/>
                <a:gd name="T27" fmla="*/ 4 h 57"/>
                <a:gd name="T28" fmla="*/ 43 w 70"/>
                <a:gd name="T29" fmla="*/ 4 h 57"/>
                <a:gd name="T30" fmla="*/ 43 w 70"/>
                <a:gd name="T31" fmla="*/ 0 h 57"/>
                <a:gd name="T32" fmla="*/ 64 w 70"/>
                <a:gd name="T33" fmla="*/ 0 h 57"/>
                <a:gd name="T34" fmla="*/ 64 w 70"/>
                <a:gd name="T35" fmla="*/ 4 h 57"/>
                <a:gd name="T36" fmla="*/ 63 w 70"/>
                <a:gd name="T37" fmla="*/ 4 h 57"/>
                <a:gd name="T38" fmla="*/ 57 w 70"/>
                <a:gd name="T39" fmla="*/ 7 h 57"/>
                <a:gd name="T40" fmla="*/ 57 w 70"/>
                <a:gd name="T41" fmla="*/ 52 h 57"/>
                <a:gd name="T42" fmla="*/ 52 w 70"/>
                <a:gd name="T43" fmla="*/ 52 h 57"/>
                <a:gd name="T44" fmla="*/ 12 w 70"/>
                <a:gd name="T45" fmla="*/ 10 h 57"/>
                <a:gd name="T46" fmla="*/ 12 w 70"/>
                <a:gd name="T47" fmla="*/ 41 h 5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70" h="57">
                  <a:moveTo>
                    <a:pt x="13" y="45"/>
                  </a:moveTo>
                  <a:cubicBezTo>
                    <a:pt x="13" y="51"/>
                    <a:pt x="15" y="53"/>
                    <a:pt x="22" y="53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7" y="53"/>
                    <a:pt x="8" y="51"/>
                    <a:pt x="8" y="4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4"/>
                    <a:pt x="3" y="4"/>
                    <a:pt x="1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6" y="5"/>
                    <a:pt x="55" y="4"/>
                    <a:pt x="48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4" y="4"/>
                    <a:pt x="62" y="5"/>
                    <a:pt x="62" y="8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13" y="11"/>
                    <a:pt x="13" y="11"/>
                    <a:pt x="13" y="11"/>
                  </a:cubicBezTo>
                  <a:lnTo>
                    <a:pt x="13" y="45"/>
                  </a:lnTo>
                  <a:close/>
                </a:path>
              </a:pathLst>
            </a:custGeom>
            <a:solidFill>
              <a:srgbClr val="66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7" name="Freeform 24">
              <a:extLst>
                <a:ext uri="{FF2B5EF4-FFF2-40B4-BE49-F238E27FC236}">
                  <a16:creationId xmlns:a16="http://schemas.microsoft.com/office/drawing/2014/main" id="{1731D106-7DAE-456C-82E8-C898B26A7A3A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2503" y="3506"/>
              <a:ext cx="54" cy="52"/>
            </a:xfrm>
            <a:custGeom>
              <a:avLst/>
              <a:gdLst>
                <a:gd name="T0" fmla="*/ 32 w 60"/>
                <a:gd name="T1" fmla="*/ 43 h 57"/>
                <a:gd name="T2" fmla="*/ 40 w 60"/>
                <a:gd name="T3" fmla="*/ 49 h 57"/>
                <a:gd name="T4" fmla="*/ 41 w 60"/>
                <a:gd name="T5" fmla="*/ 49 h 57"/>
                <a:gd name="T6" fmla="*/ 41 w 60"/>
                <a:gd name="T7" fmla="*/ 52 h 57"/>
                <a:gd name="T8" fmla="*/ 13 w 60"/>
                <a:gd name="T9" fmla="*/ 52 h 57"/>
                <a:gd name="T10" fmla="*/ 13 w 60"/>
                <a:gd name="T11" fmla="*/ 49 h 57"/>
                <a:gd name="T12" fmla="*/ 15 w 60"/>
                <a:gd name="T13" fmla="*/ 49 h 57"/>
                <a:gd name="T14" fmla="*/ 22 w 60"/>
                <a:gd name="T15" fmla="*/ 43 h 57"/>
                <a:gd name="T16" fmla="*/ 22 w 60"/>
                <a:gd name="T17" fmla="*/ 5 h 57"/>
                <a:gd name="T18" fmla="*/ 12 w 60"/>
                <a:gd name="T19" fmla="*/ 5 h 57"/>
                <a:gd name="T20" fmla="*/ 3 w 60"/>
                <a:gd name="T21" fmla="*/ 15 h 57"/>
                <a:gd name="T22" fmla="*/ 0 w 60"/>
                <a:gd name="T23" fmla="*/ 15 h 57"/>
                <a:gd name="T24" fmla="*/ 1 w 60"/>
                <a:gd name="T25" fmla="*/ 0 h 57"/>
                <a:gd name="T26" fmla="*/ 4 w 60"/>
                <a:gd name="T27" fmla="*/ 0 h 57"/>
                <a:gd name="T28" fmla="*/ 5 w 60"/>
                <a:gd name="T29" fmla="*/ 1 h 57"/>
                <a:gd name="T30" fmla="*/ 7 w 60"/>
                <a:gd name="T31" fmla="*/ 1 h 57"/>
                <a:gd name="T32" fmla="*/ 47 w 60"/>
                <a:gd name="T33" fmla="*/ 1 h 57"/>
                <a:gd name="T34" fmla="*/ 50 w 60"/>
                <a:gd name="T35" fmla="*/ 0 h 57"/>
                <a:gd name="T36" fmla="*/ 53 w 60"/>
                <a:gd name="T37" fmla="*/ 0 h 57"/>
                <a:gd name="T38" fmla="*/ 54 w 60"/>
                <a:gd name="T39" fmla="*/ 15 h 57"/>
                <a:gd name="T40" fmla="*/ 51 w 60"/>
                <a:gd name="T41" fmla="*/ 15 h 57"/>
                <a:gd name="T42" fmla="*/ 42 w 60"/>
                <a:gd name="T43" fmla="*/ 5 h 57"/>
                <a:gd name="T44" fmla="*/ 32 w 60"/>
                <a:gd name="T45" fmla="*/ 5 h 57"/>
                <a:gd name="T46" fmla="*/ 32 w 60"/>
                <a:gd name="T47" fmla="*/ 43 h 5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60" h="57">
                  <a:moveTo>
                    <a:pt x="36" y="47"/>
                  </a:moveTo>
                  <a:cubicBezTo>
                    <a:pt x="36" y="52"/>
                    <a:pt x="38" y="54"/>
                    <a:pt x="44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22" y="54"/>
                    <a:pt x="24" y="52"/>
                    <a:pt x="24" y="4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6" y="6"/>
                    <a:pt x="5" y="7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1"/>
                    <a:pt x="6" y="1"/>
                  </a:cubicBezTo>
                  <a:cubicBezTo>
                    <a:pt x="6" y="1"/>
                    <a:pt x="7" y="1"/>
                    <a:pt x="8" y="1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4" y="1"/>
                    <a:pt x="54" y="1"/>
                    <a:pt x="56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5" y="7"/>
                    <a:pt x="54" y="6"/>
                    <a:pt x="47" y="6"/>
                  </a:cubicBezTo>
                  <a:cubicBezTo>
                    <a:pt x="36" y="6"/>
                    <a:pt x="36" y="6"/>
                    <a:pt x="36" y="6"/>
                  </a:cubicBezTo>
                  <a:lnTo>
                    <a:pt x="36" y="47"/>
                  </a:lnTo>
                  <a:close/>
                </a:path>
              </a:pathLst>
            </a:custGeom>
            <a:solidFill>
              <a:srgbClr val="66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8" name="Freeform 25">
              <a:extLst>
                <a:ext uri="{FF2B5EF4-FFF2-40B4-BE49-F238E27FC236}">
                  <a16:creationId xmlns:a16="http://schemas.microsoft.com/office/drawing/2014/main" id="{13F48693-EBFD-4591-A590-950EEC714E4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2572" y="3507"/>
              <a:ext cx="50" cy="51"/>
            </a:xfrm>
            <a:custGeom>
              <a:avLst/>
              <a:gdLst>
                <a:gd name="T0" fmla="*/ 39 w 55"/>
                <a:gd name="T1" fmla="*/ 5 h 56"/>
                <a:gd name="T2" fmla="*/ 21 w 55"/>
                <a:gd name="T3" fmla="*/ 5 h 56"/>
                <a:gd name="T4" fmla="*/ 21 w 55"/>
                <a:gd name="T5" fmla="*/ 23 h 56"/>
                <a:gd name="T6" fmla="*/ 35 w 55"/>
                <a:gd name="T7" fmla="*/ 23 h 56"/>
                <a:gd name="T8" fmla="*/ 40 w 55"/>
                <a:gd name="T9" fmla="*/ 17 h 56"/>
                <a:gd name="T10" fmla="*/ 44 w 55"/>
                <a:gd name="T11" fmla="*/ 17 h 56"/>
                <a:gd name="T12" fmla="*/ 44 w 55"/>
                <a:gd name="T13" fmla="*/ 34 h 56"/>
                <a:gd name="T14" fmla="*/ 40 w 55"/>
                <a:gd name="T15" fmla="*/ 34 h 56"/>
                <a:gd name="T16" fmla="*/ 33 w 55"/>
                <a:gd name="T17" fmla="*/ 27 h 56"/>
                <a:gd name="T18" fmla="*/ 21 w 55"/>
                <a:gd name="T19" fmla="*/ 27 h 56"/>
                <a:gd name="T20" fmla="*/ 21 w 55"/>
                <a:gd name="T21" fmla="*/ 43 h 56"/>
                <a:gd name="T22" fmla="*/ 24 w 55"/>
                <a:gd name="T23" fmla="*/ 46 h 56"/>
                <a:gd name="T24" fmla="*/ 37 w 55"/>
                <a:gd name="T25" fmla="*/ 46 h 56"/>
                <a:gd name="T26" fmla="*/ 47 w 55"/>
                <a:gd name="T27" fmla="*/ 38 h 56"/>
                <a:gd name="T28" fmla="*/ 50 w 55"/>
                <a:gd name="T29" fmla="*/ 38 h 56"/>
                <a:gd name="T30" fmla="*/ 49 w 55"/>
                <a:gd name="T31" fmla="*/ 51 h 56"/>
                <a:gd name="T32" fmla="*/ 0 w 55"/>
                <a:gd name="T33" fmla="*/ 51 h 56"/>
                <a:gd name="T34" fmla="*/ 0 w 55"/>
                <a:gd name="T35" fmla="*/ 48 h 56"/>
                <a:gd name="T36" fmla="*/ 3 w 55"/>
                <a:gd name="T37" fmla="*/ 48 h 56"/>
                <a:gd name="T38" fmla="*/ 9 w 55"/>
                <a:gd name="T39" fmla="*/ 42 h 56"/>
                <a:gd name="T40" fmla="*/ 9 w 55"/>
                <a:gd name="T41" fmla="*/ 9 h 56"/>
                <a:gd name="T42" fmla="*/ 2 w 55"/>
                <a:gd name="T43" fmla="*/ 4 h 56"/>
                <a:gd name="T44" fmla="*/ 2 w 55"/>
                <a:gd name="T45" fmla="*/ 4 h 56"/>
                <a:gd name="T46" fmla="*/ 2 w 55"/>
                <a:gd name="T47" fmla="*/ 0 h 56"/>
                <a:gd name="T48" fmla="*/ 46 w 55"/>
                <a:gd name="T49" fmla="*/ 0 h 56"/>
                <a:gd name="T50" fmla="*/ 47 w 55"/>
                <a:gd name="T51" fmla="*/ 12 h 56"/>
                <a:gd name="T52" fmla="*/ 45 w 55"/>
                <a:gd name="T53" fmla="*/ 12 h 56"/>
                <a:gd name="T54" fmla="*/ 39 w 55"/>
                <a:gd name="T55" fmla="*/ 5 h 5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55" h="56">
                  <a:moveTo>
                    <a:pt x="43" y="5"/>
                  </a:moveTo>
                  <a:cubicBezTo>
                    <a:pt x="23" y="5"/>
                    <a:pt x="23" y="5"/>
                    <a:pt x="23" y="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43" y="25"/>
                    <a:pt x="44" y="24"/>
                    <a:pt x="44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44" y="32"/>
                    <a:pt x="43" y="30"/>
                    <a:pt x="36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51"/>
                    <a:pt x="24" y="51"/>
                    <a:pt x="26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7" y="51"/>
                    <a:pt x="50" y="50"/>
                    <a:pt x="52" y="42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9" y="53"/>
                    <a:pt x="10" y="51"/>
                    <a:pt x="10" y="46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5"/>
                    <a:pt x="9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8" y="7"/>
                    <a:pt x="47" y="5"/>
                    <a:pt x="43" y="5"/>
                  </a:cubicBezTo>
                  <a:close/>
                </a:path>
              </a:pathLst>
            </a:custGeom>
            <a:solidFill>
              <a:srgbClr val="66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9" name="Freeform 26">
              <a:extLst>
                <a:ext uri="{FF2B5EF4-FFF2-40B4-BE49-F238E27FC236}">
                  <a16:creationId xmlns:a16="http://schemas.microsoft.com/office/drawing/2014/main" id="{F261DB61-355C-4AE1-80B9-F1F0D39CF44F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2641" y="3506"/>
              <a:ext cx="54" cy="54"/>
            </a:xfrm>
            <a:custGeom>
              <a:avLst/>
              <a:gdLst>
                <a:gd name="T0" fmla="*/ 54 w 59"/>
                <a:gd name="T1" fmla="*/ 38 h 59"/>
                <a:gd name="T2" fmla="*/ 49 w 59"/>
                <a:gd name="T3" fmla="*/ 53 h 59"/>
                <a:gd name="T4" fmla="*/ 44 w 59"/>
                <a:gd name="T5" fmla="*/ 52 h 59"/>
                <a:gd name="T6" fmla="*/ 30 w 59"/>
                <a:gd name="T7" fmla="*/ 54 h 59"/>
                <a:gd name="T8" fmla="*/ 0 w 59"/>
                <a:gd name="T9" fmla="*/ 27 h 59"/>
                <a:gd name="T10" fmla="*/ 31 w 59"/>
                <a:gd name="T11" fmla="*/ 0 h 59"/>
                <a:gd name="T12" fmla="*/ 48 w 59"/>
                <a:gd name="T13" fmla="*/ 3 h 59"/>
                <a:gd name="T14" fmla="*/ 49 w 59"/>
                <a:gd name="T15" fmla="*/ 3 h 59"/>
                <a:gd name="T16" fmla="*/ 51 w 59"/>
                <a:gd name="T17" fmla="*/ 3 h 59"/>
                <a:gd name="T18" fmla="*/ 52 w 59"/>
                <a:gd name="T19" fmla="*/ 16 h 59"/>
                <a:gd name="T20" fmla="*/ 49 w 59"/>
                <a:gd name="T21" fmla="*/ 16 h 59"/>
                <a:gd name="T22" fmla="*/ 32 w 59"/>
                <a:gd name="T23" fmla="*/ 4 h 59"/>
                <a:gd name="T24" fmla="*/ 12 w 59"/>
                <a:gd name="T25" fmla="*/ 26 h 59"/>
                <a:gd name="T26" fmla="*/ 33 w 59"/>
                <a:gd name="T27" fmla="*/ 49 h 59"/>
                <a:gd name="T28" fmla="*/ 50 w 59"/>
                <a:gd name="T29" fmla="*/ 38 h 59"/>
                <a:gd name="T30" fmla="*/ 54 w 59"/>
                <a:gd name="T31" fmla="*/ 38 h 5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9" h="59">
                  <a:moveTo>
                    <a:pt x="59" y="41"/>
                  </a:moveTo>
                  <a:cubicBezTo>
                    <a:pt x="58" y="46"/>
                    <a:pt x="56" y="53"/>
                    <a:pt x="53" y="58"/>
                  </a:cubicBezTo>
                  <a:cubicBezTo>
                    <a:pt x="52" y="57"/>
                    <a:pt x="50" y="57"/>
                    <a:pt x="48" y="57"/>
                  </a:cubicBezTo>
                  <a:cubicBezTo>
                    <a:pt x="44" y="57"/>
                    <a:pt x="39" y="59"/>
                    <a:pt x="33" y="59"/>
                  </a:cubicBezTo>
                  <a:cubicBezTo>
                    <a:pt x="14" y="59"/>
                    <a:pt x="0" y="46"/>
                    <a:pt x="0" y="29"/>
                  </a:cubicBezTo>
                  <a:cubicBezTo>
                    <a:pt x="0" y="13"/>
                    <a:pt x="15" y="0"/>
                    <a:pt x="34" y="0"/>
                  </a:cubicBezTo>
                  <a:cubicBezTo>
                    <a:pt x="44" y="0"/>
                    <a:pt x="50" y="3"/>
                    <a:pt x="52" y="3"/>
                  </a:cubicBezTo>
                  <a:cubicBezTo>
                    <a:pt x="52" y="3"/>
                    <a:pt x="53" y="3"/>
                    <a:pt x="53" y="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0" y="9"/>
                    <a:pt x="44" y="4"/>
                    <a:pt x="35" y="4"/>
                  </a:cubicBezTo>
                  <a:cubicBezTo>
                    <a:pt x="22" y="4"/>
                    <a:pt x="13" y="14"/>
                    <a:pt x="13" y="28"/>
                  </a:cubicBezTo>
                  <a:cubicBezTo>
                    <a:pt x="13" y="43"/>
                    <a:pt x="23" y="54"/>
                    <a:pt x="36" y="54"/>
                  </a:cubicBezTo>
                  <a:cubicBezTo>
                    <a:pt x="44" y="54"/>
                    <a:pt x="51" y="49"/>
                    <a:pt x="55" y="41"/>
                  </a:cubicBezTo>
                  <a:lnTo>
                    <a:pt x="59" y="41"/>
                  </a:lnTo>
                  <a:close/>
                </a:path>
              </a:pathLst>
            </a:custGeom>
            <a:solidFill>
              <a:srgbClr val="66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0" name="Freeform 27">
              <a:extLst>
                <a:ext uri="{FF2B5EF4-FFF2-40B4-BE49-F238E27FC236}">
                  <a16:creationId xmlns:a16="http://schemas.microsoft.com/office/drawing/2014/main" id="{84E61257-8282-499A-8116-2A88B3391BF4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2711" y="3507"/>
              <a:ext cx="65" cy="51"/>
            </a:xfrm>
            <a:custGeom>
              <a:avLst/>
              <a:gdLst>
                <a:gd name="T0" fmla="*/ 39 w 71"/>
                <a:gd name="T1" fmla="*/ 48 h 56"/>
                <a:gd name="T2" fmla="*/ 46 w 71"/>
                <a:gd name="T3" fmla="*/ 42 h 56"/>
                <a:gd name="T4" fmla="*/ 46 w 71"/>
                <a:gd name="T5" fmla="*/ 27 h 56"/>
                <a:gd name="T6" fmla="*/ 18 w 71"/>
                <a:gd name="T7" fmla="*/ 27 h 56"/>
                <a:gd name="T8" fmla="*/ 18 w 71"/>
                <a:gd name="T9" fmla="*/ 42 h 56"/>
                <a:gd name="T10" fmla="*/ 25 w 71"/>
                <a:gd name="T11" fmla="*/ 48 h 56"/>
                <a:gd name="T12" fmla="*/ 27 w 71"/>
                <a:gd name="T13" fmla="*/ 48 h 56"/>
                <a:gd name="T14" fmla="*/ 27 w 71"/>
                <a:gd name="T15" fmla="*/ 51 h 56"/>
                <a:gd name="T16" fmla="*/ 0 w 71"/>
                <a:gd name="T17" fmla="*/ 51 h 56"/>
                <a:gd name="T18" fmla="*/ 0 w 71"/>
                <a:gd name="T19" fmla="*/ 48 h 56"/>
                <a:gd name="T20" fmla="*/ 1 w 71"/>
                <a:gd name="T21" fmla="*/ 48 h 56"/>
                <a:gd name="T22" fmla="*/ 7 w 71"/>
                <a:gd name="T23" fmla="*/ 42 h 56"/>
                <a:gd name="T24" fmla="*/ 7 w 71"/>
                <a:gd name="T25" fmla="*/ 9 h 56"/>
                <a:gd name="T26" fmla="*/ 1 w 71"/>
                <a:gd name="T27" fmla="*/ 4 h 56"/>
                <a:gd name="T28" fmla="*/ 0 w 71"/>
                <a:gd name="T29" fmla="*/ 4 h 56"/>
                <a:gd name="T30" fmla="*/ 0 w 71"/>
                <a:gd name="T31" fmla="*/ 0 h 56"/>
                <a:gd name="T32" fmla="*/ 27 w 71"/>
                <a:gd name="T33" fmla="*/ 0 h 56"/>
                <a:gd name="T34" fmla="*/ 27 w 71"/>
                <a:gd name="T35" fmla="*/ 4 h 56"/>
                <a:gd name="T36" fmla="*/ 25 w 71"/>
                <a:gd name="T37" fmla="*/ 4 h 56"/>
                <a:gd name="T38" fmla="*/ 18 w 71"/>
                <a:gd name="T39" fmla="*/ 9 h 56"/>
                <a:gd name="T40" fmla="*/ 18 w 71"/>
                <a:gd name="T41" fmla="*/ 22 h 56"/>
                <a:gd name="T42" fmla="*/ 46 w 71"/>
                <a:gd name="T43" fmla="*/ 22 h 56"/>
                <a:gd name="T44" fmla="*/ 46 w 71"/>
                <a:gd name="T45" fmla="*/ 9 h 56"/>
                <a:gd name="T46" fmla="*/ 39 w 71"/>
                <a:gd name="T47" fmla="*/ 4 h 56"/>
                <a:gd name="T48" fmla="*/ 38 w 71"/>
                <a:gd name="T49" fmla="*/ 4 h 56"/>
                <a:gd name="T50" fmla="*/ 38 w 71"/>
                <a:gd name="T51" fmla="*/ 0 h 56"/>
                <a:gd name="T52" fmla="*/ 65 w 71"/>
                <a:gd name="T53" fmla="*/ 0 h 56"/>
                <a:gd name="T54" fmla="*/ 65 w 71"/>
                <a:gd name="T55" fmla="*/ 4 h 56"/>
                <a:gd name="T56" fmla="*/ 64 w 71"/>
                <a:gd name="T57" fmla="*/ 4 h 56"/>
                <a:gd name="T58" fmla="*/ 58 w 71"/>
                <a:gd name="T59" fmla="*/ 9 h 56"/>
                <a:gd name="T60" fmla="*/ 58 w 71"/>
                <a:gd name="T61" fmla="*/ 42 h 56"/>
                <a:gd name="T62" fmla="*/ 64 w 71"/>
                <a:gd name="T63" fmla="*/ 48 h 56"/>
                <a:gd name="T64" fmla="*/ 65 w 71"/>
                <a:gd name="T65" fmla="*/ 48 h 56"/>
                <a:gd name="T66" fmla="*/ 65 w 71"/>
                <a:gd name="T67" fmla="*/ 51 h 56"/>
                <a:gd name="T68" fmla="*/ 38 w 71"/>
                <a:gd name="T69" fmla="*/ 51 h 56"/>
                <a:gd name="T70" fmla="*/ 38 w 71"/>
                <a:gd name="T71" fmla="*/ 48 h 56"/>
                <a:gd name="T72" fmla="*/ 39 w 71"/>
                <a:gd name="T73" fmla="*/ 48 h 5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1" h="56">
                  <a:moveTo>
                    <a:pt x="43" y="53"/>
                  </a:moveTo>
                  <a:cubicBezTo>
                    <a:pt x="48" y="53"/>
                    <a:pt x="50" y="51"/>
                    <a:pt x="50" y="46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51"/>
                    <a:pt x="22" y="53"/>
                    <a:pt x="27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6" y="53"/>
                    <a:pt x="8" y="51"/>
                    <a:pt x="8" y="4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6"/>
                    <a:pt x="6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3" y="4"/>
                    <a:pt x="20" y="5"/>
                    <a:pt x="20" y="10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5"/>
                    <a:pt x="48" y="4"/>
                    <a:pt x="43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65" y="4"/>
                    <a:pt x="63" y="5"/>
                    <a:pt x="63" y="10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51"/>
                    <a:pt x="64" y="53"/>
                    <a:pt x="70" y="53"/>
                  </a:cubicBezTo>
                  <a:cubicBezTo>
                    <a:pt x="71" y="53"/>
                    <a:pt x="71" y="53"/>
                    <a:pt x="71" y="53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42" y="53"/>
                    <a:pt x="42" y="53"/>
                    <a:pt x="42" y="53"/>
                  </a:cubicBezTo>
                  <a:lnTo>
                    <a:pt x="43" y="53"/>
                  </a:lnTo>
                  <a:close/>
                </a:path>
              </a:pathLst>
            </a:custGeom>
            <a:solidFill>
              <a:srgbClr val="66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" name="Freeform 28">
              <a:extLst>
                <a:ext uri="{FF2B5EF4-FFF2-40B4-BE49-F238E27FC236}">
                  <a16:creationId xmlns:a16="http://schemas.microsoft.com/office/drawing/2014/main" id="{42D3D996-CD7F-45DB-A76B-D41F3C4995FA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2792" y="3507"/>
              <a:ext cx="63" cy="52"/>
            </a:xfrm>
            <a:custGeom>
              <a:avLst/>
              <a:gdLst>
                <a:gd name="T0" fmla="*/ 12 w 70"/>
                <a:gd name="T1" fmla="*/ 42 h 57"/>
                <a:gd name="T2" fmla="*/ 20 w 70"/>
                <a:gd name="T3" fmla="*/ 48 h 57"/>
                <a:gd name="T4" fmla="*/ 20 w 70"/>
                <a:gd name="T5" fmla="*/ 51 h 57"/>
                <a:gd name="T6" fmla="*/ 0 w 70"/>
                <a:gd name="T7" fmla="*/ 51 h 57"/>
                <a:gd name="T8" fmla="*/ 0 w 70"/>
                <a:gd name="T9" fmla="*/ 48 h 57"/>
                <a:gd name="T10" fmla="*/ 0 w 70"/>
                <a:gd name="T11" fmla="*/ 48 h 57"/>
                <a:gd name="T12" fmla="*/ 6 w 70"/>
                <a:gd name="T13" fmla="*/ 43 h 57"/>
                <a:gd name="T14" fmla="*/ 6 w 70"/>
                <a:gd name="T15" fmla="*/ 5 h 57"/>
                <a:gd name="T16" fmla="*/ 0 w 70"/>
                <a:gd name="T17" fmla="*/ 4 h 57"/>
                <a:gd name="T18" fmla="*/ 0 w 70"/>
                <a:gd name="T19" fmla="*/ 0 h 57"/>
                <a:gd name="T20" fmla="*/ 17 w 70"/>
                <a:gd name="T21" fmla="*/ 0 h 57"/>
                <a:gd name="T22" fmla="*/ 50 w 70"/>
                <a:gd name="T23" fmla="*/ 36 h 57"/>
                <a:gd name="T24" fmla="*/ 50 w 70"/>
                <a:gd name="T25" fmla="*/ 10 h 57"/>
                <a:gd name="T26" fmla="*/ 42 w 70"/>
                <a:gd name="T27" fmla="*/ 4 h 57"/>
                <a:gd name="T28" fmla="*/ 41 w 70"/>
                <a:gd name="T29" fmla="*/ 4 h 57"/>
                <a:gd name="T30" fmla="*/ 41 w 70"/>
                <a:gd name="T31" fmla="*/ 0 h 57"/>
                <a:gd name="T32" fmla="*/ 63 w 70"/>
                <a:gd name="T33" fmla="*/ 0 h 57"/>
                <a:gd name="T34" fmla="*/ 63 w 70"/>
                <a:gd name="T35" fmla="*/ 4 h 57"/>
                <a:gd name="T36" fmla="*/ 62 w 70"/>
                <a:gd name="T37" fmla="*/ 4 h 57"/>
                <a:gd name="T38" fmla="*/ 55 w 70"/>
                <a:gd name="T39" fmla="*/ 7 h 57"/>
                <a:gd name="T40" fmla="*/ 55 w 70"/>
                <a:gd name="T41" fmla="*/ 52 h 57"/>
                <a:gd name="T42" fmla="*/ 50 w 70"/>
                <a:gd name="T43" fmla="*/ 52 h 57"/>
                <a:gd name="T44" fmla="*/ 12 w 70"/>
                <a:gd name="T45" fmla="*/ 10 h 57"/>
                <a:gd name="T46" fmla="*/ 12 w 70"/>
                <a:gd name="T47" fmla="*/ 42 h 5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70" h="57">
                  <a:moveTo>
                    <a:pt x="13" y="46"/>
                  </a:moveTo>
                  <a:cubicBezTo>
                    <a:pt x="13" y="51"/>
                    <a:pt x="15" y="53"/>
                    <a:pt x="22" y="53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6" y="53"/>
                    <a:pt x="7" y="51"/>
                    <a:pt x="7" y="4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5" y="4"/>
                    <a:pt x="3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6" y="5"/>
                    <a:pt x="54" y="4"/>
                    <a:pt x="47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3" y="4"/>
                    <a:pt x="61" y="5"/>
                    <a:pt x="61" y="8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13" y="11"/>
                    <a:pt x="13" y="11"/>
                    <a:pt x="13" y="11"/>
                  </a:cubicBezTo>
                  <a:lnTo>
                    <a:pt x="13" y="46"/>
                  </a:lnTo>
                  <a:close/>
                </a:path>
              </a:pathLst>
            </a:custGeom>
            <a:solidFill>
              <a:srgbClr val="66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2" name="Freeform 29">
              <a:extLst>
                <a:ext uri="{FF2B5EF4-FFF2-40B4-BE49-F238E27FC236}">
                  <a16:creationId xmlns:a16="http://schemas.microsoft.com/office/drawing/2014/main" id="{1142C581-9608-4608-A8C4-4F38F4B1BF8B}"/>
                </a:ext>
              </a:extLst>
            </p:cNvPr>
            <p:cNvSpPr>
              <a:spLocks noEditPoints="1"/>
            </p:cNvSpPr>
            <p:nvPr userDrawn="1"/>
          </p:nvSpPr>
          <p:spPr bwMode="gray">
            <a:xfrm>
              <a:off x="2873" y="3505"/>
              <a:ext cx="61" cy="55"/>
            </a:xfrm>
            <a:custGeom>
              <a:avLst/>
              <a:gdLst>
                <a:gd name="T0" fmla="*/ 31 w 67"/>
                <a:gd name="T1" fmla="*/ 0 h 60"/>
                <a:gd name="T2" fmla="*/ 61 w 67"/>
                <a:gd name="T3" fmla="*/ 27 h 60"/>
                <a:gd name="T4" fmla="*/ 30 w 67"/>
                <a:gd name="T5" fmla="*/ 55 h 60"/>
                <a:gd name="T6" fmla="*/ 0 w 67"/>
                <a:gd name="T7" fmla="*/ 28 h 60"/>
                <a:gd name="T8" fmla="*/ 31 w 67"/>
                <a:gd name="T9" fmla="*/ 0 h 60"/>
                <a:gd name="T10" fmla="*/ 32 w 67"/>
                <a:gd name="T11" fmla="*/ 51 h 60"/>
                <a:gd name="T12" fmla="*/ 48 w 67"/>
                <a:gd name="T13" fmla="*/ 29 h 60"/>
                <a:gd name="T14" fmla="*/ 29 w 67"/>
                <a:gd name="T15" fmla="*/ 4 h 60"/>
                <a:gd name="T16" fmla="*/ 12 w 67"/>
                <a:gd name="T17" fmla="*/ 25 h 60"/>
                <a:gd name="T18" fmla="*/ 32 w 67"/>
                <a:gd name="T19" fmla="*/ 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7" h="60">
                  <a:moveTo>
                    <a:pt x="34" y="0"/>
                  </a:moveTo>
                  <a:cubicBezTo>
                    <a:pt x="53" y="0"/>
                    <a:pt x="67" y="12"/>
                    <a:pt x="67" y="29"/>
                  </a:cubicBezTo>
                  <a:cubicBezTo>
                    <a:pt x="67" y="45"/>
                    <a:pt x="54" y="60"/>
                    <a:pt x="33" y="60"/>
                  </a:cubicBezTo>
                  <a:cubicBezTo>
                    <a:pt x="12" y="60"/>
                    <a:pt x="0" y="46"/>
                    <a:pt x="0" y="31"/>
                  </a:cubicBezTo>
                  <a:cubicBezTo>
                    <a:pt x="0" y="13"/>
                    <a:pt x="14" y="0"/>
                    <a:pt x="34" y="0"/>
                  </a:cubicBezTo>
                  <a:close/>
                  <a:moveTo>
                    <a:pt x="35" y="56"/>
                  </a:moveTo>
                  <a:cubicBezTo>
                    <a:pt x="47" y="56"/>
                    <a:pt x="53" y="45"/>
                    <a:pt x="53" y="32"/>
                  </a:cubicBezTo>
                  <a:cubicBezTo>
                    <a:pt x="53" y="18"/>
                    <a:pt x="46" y="4"/>
                    <a:pt x="32" y="4"/>
                  </a:cubicBezTo>
                  <a:cubicBezTo>
                    <a:pt x="21" y="4"/>
                    <a:pt x="13" y="13"/>
                    <a:pt x="13" y="27"/>
                  </a:cubicBezTo>
                  <a:cubicBezTo>
                    <a:pt x="13" y="44"/>
                    <a:pt x="22" y="56"/>
                    <a:pt x="35" y="56"/>
                  </a:cubicBezTo>
                  <a:close/>
                </a:path>
              </a:pathLst>
            </a:custGeom>
            <a:solidFill>
              <a:srgbClr val="66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3" name="Freeform 30">
              <a:extLst>
                <a:ext uri="{FF2B5EF4-FFF2-40B4-BE49-F238E27FC236}">
                  <a16:creationId xmlns:a16="http://schemas.microsoft.com/office/drawing/2014/main" id="{38FDDBC2-6C95-4A35-BD98-AF91EA72D5BF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2950" y="3507"/>
              <a:ext cx="51" cy="51"/>
            </a:xfrm>
            <a:custGeom>
              <a:avLst/>
              <a:gdLst>
                <a:gd name="T0" fmla="*/ 45 w 56"/>
                <a:gd name="T1" fmla="*/ 51 h 56"/>
                <a:gd name="T2" fmla="*/ 0 w 56"/>
                <a:gd name="T3" fmla="*/ 51 h 56"/>
                <a:gd name="T4" fmla="*/ 0 w 56"/>
                <a:gd name="T5" fmla="*/ 48 h 56"/>
                <a:gd name="T6" fmla="*/ 2 w 56"/>
                <a:gd name="T7" fmla="*/ 48 h 56"/>
                <a:gd name="T8" fmla="*/ 8 w 56"/>
                <a:gd name="T9" fmla="*/ 42 h 56"/>
                <a:gd name="T10" fmla="*/ 8 w 56"/>
                <a:gd name="T11" fmla="*/ 9 h 56"/>
                <a:gd name="T12" fmla="*/ 2 w 56"/>
                <a:gd name="T13" fmla="*/ 4 h 56"/>
                <a:gd name="T14" fmla="*/ 1 w 56"/>
                <a:gd name="T15" fmla="*/ 4 h 56"/>
                <a:gd name="T16" fmla="*/ 1 w 56"/>
                <a:gd name="T17" fmla="*/ 0 h 56"/>
                <a:gd name="T18" fmla="*/ 28 w 56"/>
                <a:gd name="T19" fmla="*/ 0 h 56"/>
                <a:gd name="T20" fmla="*/ 28 w 56"/>
                <a:gd name="T21" fmla="*/ 4 h 56"/>
                <a:gd name="T22" fmla="*/ 26 w 56"/>
                <a:gd name="T23" fmla="*/ 4 h 56"/>
                <a:gd name="T24" fmla="*/ 20 w 56"/>
                <a:gd name="T25" fmla="*/ 9 h 56"/>
                <a:gd name="T26" fmla="*/ 20 w 56"/>
                <a:gd name="T27" fmla="*/ 43 h 56"/>
                <a:gd name="T28" fmla="*/ 24 w 56"/>
                <a:gd name="T29" fmla="*/ 46 h 56"/>
                <a:gd name="T30" fmla="*/ 35 w 56"/>
                <a:gd name="T31" fmla="*/ 46 h 56"/>
                <a:gd name="T32" fmla="*/ 47 w 56"/>
                <a:gd name="T33" fmla="*/ 37 h 56"/>
                <a:gd name="T34" fmla="*/ 51 w 56"/>
                <a:gd name="T35" fmla="*/ 37 h 56"/>
                <a:gd name="T36" fmla="*/ 45 w 56"/>
                <a:gd name="T37" fmla="*/ 51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6" h="56">
                  <a:moveTo>
                    <a:pt x="49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8" y="53"/>
                    <a:pt x="9" y="51"/>
                    <a:pt x="9" y="46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5"/>
                    <a:pt x="6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4" y="4"/>
                    <a:pt x="22" y="6"/>
                    <a:pt x="22" y="10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1"/>
                    <a:pt x="23" y="51"/>
                    <a:pt x="26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44" y="51"/>
                    <a:pt x="46" y="48"/>
                    <a:pt x="52" y="41"/>
                  </a:cubicBezTo>
                  <a:cubicBezTo>
                    <a:pt x="56" y="41"/>
                    <a:pt x="56" y="41"/>
                    <a:pt x="56" y="41"/>
                  </a:cubicBezTo>
                  <a:lnTo>
                    <a:pt x="49" y="56"/>
                  </a:lnTo>
                  <a:close/>
                </a:path>
              </a:pathLst>
            </a:custGeom>
            <a:solidFill>
              <a:srgbClr val="66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" name="Freeform 31">
              <a:extLst>
                <a:ext uri="{FF2B5EF4-FFF2-40B4-BE49-F238E27FC236}">
                  <a16:creationId xmlns:a16="http://schemas.microsoft.com/office/drawing/2014/main" id="{B1BD9744-B7C2-4C02-B731-52491D4E0CE7}"/>
                </a:ext>
              </a:extLst>
            </p:cNvPr>
            <p:cNvSpPr>
              <a:spLocks noEditPoints="1"/>
            </p:cNvSpPr>
            <p:nvPr userDrawn="1"/>
          </p:nvSpPr>
          <p:spPr bwMode="gray">
            <a:xfrm>
              <a:off x="3015" y="3505"/>
              <a:ext cx="61" cy="55"/>
            </a:xfrm>
            <a:custGeom>
              <a:avLst/>
              <a:gdLst>
                <a:gd name="T0" fmla="*/ 32 w 67"/>
                <a:gd name="T1" fmla="*/ 0 h 60"/>
                <a:gd name="T2" fmla="*/ 61 w 67"/>
                <a:gd name="T3" fmla="*/ 27 h 60"/>
                <a:gd name="T4" fmla="*/ 30 w 67"/>
                <a:gd name="T5" fmla="*/ 55 h 60"/>
                <a:gd name="T6" fmla="*/ 0 w 67"/>
                <a:gd name="T7" fmla="*/ 28 h 60"/>
                <a:gd name="T8" fmla="*/ 32 w 67"/>
                <a:gd name="T9" fmla="*/ 0 h 60"/>
                <a:gd name="T10" fmla="*/ 32 w 67"/>
                <a:gd name="T11" fmla="*/ 51 h 60"/>
                <a:gd name="T12" fmla="*/ 49 w 67"/>
                <a:gd name="T13" fmla="*/ 29 h 60"/>
                <a:gd name="T14" fmla="*/ 30 w 67"/>
                <a:gd name="T15" fmla="*/ 4 h 60"/>
                <a:gd name="T16" fmla="*/ 13 w 67"/>
                <a:gd name="T17" fmla="*/ 25 h 60"/>
                <a:gd name="T18" fmla="*/ 32 w 67"/>
                <a:gd name="T19" fmla="*/ 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7" h="60">
                  <a:moveTo>
                    <a:pt x="35" y="0"/>
                  </a:moveTo>
                  <a:cubicBezTo>
                    <a:pt x="54" y="0"/>
                    <a:pt x="67" y="12"/>
                    <a:pt x="67" y="29"/>
                  </a:cubicBezTo>
                  <a:cubicBezTo>
                    <a:pt x="67" y="45"/>
                    <a:pt x="55" y="60"/>
                    <a:pt x="33" y="60"/>
                  </a:cubicBezTo>
                  <a:cubicBezTo>
                    <a:pt x="12" y="60"/>
                    <a:pt x="0" y="46"/>
                    <a:pt x="0" y="31"/>
                  </a:cubicBezTo>
                  <a:cubicBezTo>
                    <a:pt x="0" y="13"/>
                    <a:pt x="15" y="0"/>
                    <a:pt x="35" y="0"/>
                  </a:cubicBezTo>
                  <a:close/>
                  <a:moveTo>
                    <a:pt x="35" y="56"/>
                  </a:moveTo>
                  <a:cubicBezTo>
                    <a:pt x="48" y="56"/>
                    <a:pt x="54" y="45"/>
                    <a:pt x="54" y="32"/>
                  </a:cubicBezTo>
                  <a:cubicBezTo>
                    <a:pt x="54" y="18"/>
                    <a:pt x="47" y="4"/>
                    <a:pt x="33" y="4"/>
                  </a:cubicBezTo>
                  <a:cubicBezTo>
                    <a:pt x="21" y="4"/>
                    <a:pt x="14" y="13"/>
                    <a:pt x="14" y="27"/>
                  </a:cubicBezTo>
                  <a:cubicBezTo>
                    <a:pt x="14" y="44"/>
                    <a:pt x="23" y="56"/>
                    <a:pt x="35" y="56"/>
                  </a:cubicBezTo>
                  <a:close/>
                </a:path>
              </a:pathLst>
            </a:custGeom>
            <a:solidFill>
              <a:srgbClr val="66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" name="Freeform 32">
              <a:extLst>
                <a:ext uri="{FF2B5EF4-FFF2-40B4-BE49-F238E27FC236}">
                  <a16:creationId xmlns:a16="http://schemas.microsoft.com/office/drawing/2014/main" id="{1D6A55F9-B4B5-443F-962C-AA75264DD99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3096" y="3506"/>
              <a:ext cx="58" cy="54"/>
            </a:xfrm>
            <a:custGeom>
              <a:avLst/>
              <a:gdLst>
                <a:gd name="T0" fmla="*/ 58 w 64"/>
                <a:gd name="T1" fmla="*/ 31 h 59"/>
                <a:gd name="T2" fmla="*/ 53 w 64"/>
                <a:gd name="T3" fmla="*/ 36 h 59"/>
                <a:gd name="T4" fmla="*/ 53 w 64"/>
                <a:gd name="T5" fmla="*/ 49 h 59"/>
                <a:gd name="T6" fmla="*/ 31 w 64"/>
                <a:gd name="T7" fmla="*/ 54 h 59"/>
                <a:gd name="T8" fmla="*/ 0 w 64"/>
                <a:gd name="T9" fmla="*/ 27 h 59"/>
                <a:gd name="T10" fmla="*/ 30 w 64"/>
                <a:gd name="T11" fmla="*/ 0 h 59"/>
                <a:gd name="T12" fmla="*/ 48 w 64"/>
                <a:gd name="T13" fmla="*/ 3 h 59"/>
                <a:gd name="T14" fmla="*/ 51 w 64"/>
                <a:gd name="T15" fmla="*/ 2 h 59"/>
                <a:gd name="T16" fmla="*/ 53 w 64"/>
                <a:gd name="T17" fmla="*/ 2 h 59"/>
                <a:gd name="T18" fmla="*/ 53 w 64"/>
                <a:gd name="T19" fmla="*/ 16 h 59"/>
                <a:gd name="T20" fmla="*/ 49 w 64"/>
                <a:gd name="T21" fmla="*/ 16 h 59"/>
                <a:gd name="T22" fmla="*/ 33 w 64"/>
                <a:gd name="T23" fmla="*/ 4 h 59"/>
                <a:gd name="T24" fmla="*/ 13 w 64"/>
                <a:gd name="T25" fmla="*/ 26 h 59"/>
                <a:gd name="T26" fmla="*/ 33 w 64"/>
                <a:gd name="T27" fmla="*/ 49 h 59"/>
                <a:gd name="T28" fmla="*/ 41 w 64"/>
                <a:gd name="T29" fmla="*/ 48 h 59"/>
                <a:gd name="T30" fmla="*/ 41 w 64"/>
                <a:gd name="T31" fmla="*/ 36 h 59"/>
                <a:gd name="T32" fmla="*/ 31 w 64"/>
                <a:gd name="T33" fmla="*/ 31 h 59"/>
                <a:gd name="T34" fmla="*/ 31 w 64"/>
                <a:gd name="T35" fmla="*/ 27 h 59"/>
                <a:gd name="T36" fmla="*/ 58 w 64"/>
                <a:gd name="T37" fmla="*/ 27 h 59"/>
                <a:gd name="T38" fmla="*/ 58 w 64"/>
                <a:gd name="T39" fmla="*/ 31 h 5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64" h="59">
                  <a:moveTo>
                    <a:pt x="64" y="34"/>
                  </a:moveTo>
                  <a:cubicBezTo>
                    <a:pt x="60" y="34"/>
                    <a:pt x="58" y="35"/>
                    <a:pt x="58" y="39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1" y="56"/>
                    <a:pt x="42" y="59"/>
                    <a:pt x="34" y="59"/>
                  </a:cubicBezTo>
                  <a:cubicBezTo>
                    <a:pt x="11" y="59"/>
                    <a:pt x="0" y="46"/>
                    <a:pt x="0" y="29"/>
                  </a:cubicBezTo>
                  <a:cubicBezTo>
                    <a:pt x="0" y="12"/>
                    <a:pt x="14" y="0"/>
                    <a:pt x="33" y="0"/>
                  </a:cubicBezTo>
                  <a:cubicBezTo>
                    <a:pt x="43" y="0"/>
                    <a:pt x="50" y="3"/>
                    <a:pt x="53" y="3"/>
                  </a:cubicBezTo>
                  <a:cubicBezTo>
                    <a:pt x="54" y="3"/>
                    <a:pt x="55" y="3"/>
                    <a:pt x="56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2" y="9"/>
                    <a:pt x="45" y="4"/>
                    <a:pt x="36" y="4"/>
                  </a:cubicBezTo>
                  <a:cubicBezTo>
                    <a:pt x="23" y="4"/>
                    <a:pt x="14" y="14"/>
                    <a:pt x="14" y="28"/>
                  </a:cubicBezTo>
                  <a:cubicBezTo>
                    <a:pt x="14" y="43"/>
                    <a:pt x="23" y="54"/>
                    <a:pt x="36" y="54"/>
                  </a:cubicBezTo>
                  <a:cubicBezTo>
                    <a:pt x="39" y="54"/>
                    <a:pt x="43" y="53"/>
                    <a:pt x="45" y="52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5"/>
                    <a:pt x="44" y="34"/>
                    <a:pt x="34" y="34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64" y="30"/>
                    <a:pt x="64" y="30"/>
                    <a:pt x="64" y="30"/>
                  </a:cubicBezTo>
                  <a:lnTo>
                    <a:pt x="64" y="34"/>
                  </a:lnTo>
                  <a:close/>
                </a:path>
              </a:pathLst>
            </a:custGeom>
            <a:solidFill>
              <a:srgbClr val="66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6" name="Freeform 33">
              <a:extLst>
                <a:ext uri="{FF2B5EF4-FFF2-40B4-BE49-F238E27FC236}">
                  <a16:creationId xmlns:a16="http://schemas.microsoft.com/office/drawing/2014/main" id="{1C9E6A0E-59F7-4AA1-895B-948AB5578930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3169" y="3507"/>
              <a:ext cx="60" cy="51"/>
            </a:xfrm>
            <a:custGeom>
              <a:avLst/>
              <a:gdLst>
                <a:gd name="T0" fmla="*/ 37 w 66"/>
                <a:gd name="T1" fmla="*/ 42 h 56"/>
                <a:gd name="T2" fmla="*/ 45 w 66"/>
                <a:gd name="T3" fmla="*/ 48 h 56"/>
                <a:gd name="T4" fmla="*/ 45 w 66"/>
                <a:gd name="T5" fmla="*/ 48 h 56"/>
                <a:gd name="T6" fmla="*/ 45 w 66"/>
                <a:gd name="T7" fmla="*/ 51 h 56"/>
                <a:gd name="T8" fmla="*/ 17 w 66"/>
                <a:gd name="T9" fmla="*/ 51 h 56"/>
                <a:gd name="T10" fmla="*/ 17 w 66"/>
                <a:gd name="T11" fmla="*/ 48 h 56"/>
                <a:gd name="T12" fmla="*/ 19 w 66"/>
                <a:gd name="T13" fmla="*/ 48 h 56"/>
                <a:gd name="T14" fmla="*/ 25 w 66"/>
                <a:gd name="T15" fmla="*/ 42 h 56"/>
                <a:gd name="T16" fmla="*/ 25 w 66"/>
                <a:gd name="T17" fmla="*/ 31 h 56"/>
                <a:gd name="T18" fmla="*/ 8 w 66"/>
                <a:gd name="T19" fmla="*/ 7 h 56"/>
                <a:gd name="T20" fmla="*/ 0 w 66"/>
                <a:gd name="T21" fmla="*/ 4 h 56"/>
                <a:gd name="T22" fmla="*/ 0 w 66"/>
                <a:gd name="T23" fmla="*/ 4 h 56"/>
                <a:gd name="T24" fmla="*/ 0 w 66"/>
                <a:gd name="T25" fmla="*/ 0 h 56"/>
                <a:gd name="T26" fmla="*/ 26 w 66"/>
                <a:gd name="T27" fmla="*/ 0 h 56"/>
                <a:gd name="T28" fmla="*/ 26 w 66"/>
                <a:gd name="T29" fmla="*/ 4 h 56"/>
                <a:gd name="T30" fmla="*/ 25 w 66"/>
                <a:gd name="T31" fmla="*/ 4 h 56"/>
                <a:gd name="T32" fmla="*/ 22 w 66"/>
                <a:gd name="T33" fmla="*/ 7 h 56"/>
                <a:gd name="T34" fmla="*/ 35 w 66"/>
                <a:gd name="T35" fmla="*/ 25 h 56"/>
                <a:gd name="T36" fmla="*/ 45 w 66"/>
                <a:gd name="T37" fmla="*/ 10 h 56"/>
                <a:gd name="T38" fmla="*/ 42 w 66"/>
                <a:gd name="T39" fmla="*/ 4 h 56"/>
                <a:gd name="T40" fmla="*/ 41 w 66"/>
                <a:gd name="T41" fmla="*/ 4 h 56"/>
                <a:gd name="T42" fmla="*/ 41 w 66"/>
                <a:gd name="T43" fmla="*/ 0 h 56"/>
                <a:gd name="T44" fmla="*/ 60 w 66"/>
                <a:gd name="T45" fmla="*/ 0 h 56"/>
                <a:gd name="T46" fmla="*/ 60 w 66"/>
                <a:gd name="T47" fmla="*/ 4 h 56"/>
                <a:gd name="T48" fmla="*/ 51 w 66"/>
                <a:gd name="T49" fmla="*/ 9 h 56"/>
                <a:gd name="T50" fmla="*/ 37 w 66"/>
                <a:gd name="T51" fmla="*/ 31 h 56"/>
                <a:gd name="T52" fmla="*/ 37 w 66"/>
                <a:gd name="T53" fmla="*/ 42 h 5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66" h="56">
                  <a:moveTo>
                    <a:pt x="41" y="46"/>
                  </a:moveTo>
                  <a:cubicBezTo>
                    <a:pt x="41" y="51"/>
                    <a:pt x="42" y="53"/>
                    <a:pt x="49" y="53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7" y="53"/>
                    <a:pt x="28" y="50"/>
                    <a:pt x="28" y="46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6" y="4"/>
                    <a:pt x="5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3" y="4"/>
                    <a:pt x="22" y="6"/>
                    <a:pt x="24" y="8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2" y="7"/>
                    <a:pt x="52" y="4"/>
                    <a:pt x="46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1" y="4"/>
                    <a:pt x="59" y="5"/>
                    <a:pt x="56" y="10"/>
                  </a:cubicBezTo>
                  <a:cubicBezTo>
                    <a:pt x="41" y="34"/>
                    <a:pt x="41" y="34"/>
                    <a:pt x="41" y="34"/>
                  </a:cubicBezTo>
                  <a:lnTo>
                    <a:pt x="41" y="46"/>
                  </a:lnTo>
                  <a:close/>
                </a:path>
              </a:pathLst>
            </a:custGeom>
            <a:solidFill>
              <a:srgbClr val="66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7" name="Freeform 34">
              <a:extLst>
                <a:ext uri="{FF2B5EF4-FFF2-40B4-BE49-F238E27FC236}">
                  <a16:creationId xmlns:a16="http://schemas.microsoft.com/office/drawing/2014/main" id="{EF021CCE-0AB3-4FEF-BFC7-82A17F06748E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3286" y="3506"/>
              <a:ext cx="37" cy="54"/>
            </a:xfrm>
            <a:custGeom>
              <a:avLst/>
              <a:gdLst>
                <a:gd name="T0" fmla="*/ 0 w 41"/>
                <a:gd name="T1" fmla="*/ 38 h 59"/>
                <a:gd name="T2" fmla="*/ 3 w 41"/>
                <a:gd name="T3" fmla="*/ 38 h 59"/>
                <a:gd name="T4" fmla="*/ 17 w 41"/>
                <a:gd name="T5" fmla="*/ 49 h 59"/>
                <a:gd name="T6" fmla="*/ 26 w 41"/>
                <a:gd name="T7" fmla="*/ 41 h 59"/>
                <a:gd name="T8" fmla="*/ 0 w 41"/>
                <a:gd name="T9" fmla="*/ 13 h 59"/>
                <a:gd name="T10" fmla="*/ 17 w 41"/>
                <a:gd name="T11" fmla="*/ 0 h 59"/>
                <a:gd name="T12" fmla="*/ 29 w 41"/>
                <a:gd name="T13" fmla="*/ 2 h 59"/>
                <a:gd name="T14" fmla="*/ 31 w 41"/>
                <a:gd name="T15" fmla="*/ 1 h 59"/>
                <a:gd name="T16" fmla="*/ 32 w 41"/>
                <a:gd name="T17" fmla="*/ 1 h 59"/>
                <a:gd name="T18" fmla="*/ 34 w 41"/>
                <a:gd name="T19" fmla="*/ 15 h 59"/>
                <a:gd name="T20" fmla="*/ 31 w 41"/>
                <a:gd name="T21" fmla="*/ 15 h 59"/>
                <a:gd name="T22" fmla="*/ 26 w 41"/>
                <a:gd name="T23" fmla="*/ 6 h 59"/>
                <a:gd name="T24" fmla="*/ 18 w 41"/>
                <a:gd name="T25" fmla="*/ 4 h 59"/>
                <a:gd name="T26" fmla="*/ 10 w 41"/>
                <a:gd name="T27" fmla="*/ 9 h 59"/>
                <a:gd name="T28" fmla="*/ 32 w 41"/>
                <a:gd name="T29" fmla="*/ 27 h 59"/>
                <a:gd name="T30" fmla="*/ 37 w 41"/>
                <a:gd name="T31" fmla="*/ 38 h 59"/>
                <a:gd name="T32" fmla="*/ 20 w 41"/>
                <a:gd name="T33" fmla="*/ 54 h 59"/>
                <a:gd name="T34" fmla="*/ 5 w 41"/>
                <a:gd name="T35" fmla="*/ 51 h 59"/>
                <a:gd name="T36" fmla="*/ 4 w 41"/>
                <a:gd name="T37" fmla="*/ 52 h 59"/>
                <a:gd name="T38" fmla="*/ 2 w 41"/>
                <a:gd name="T39" fmla="*/ 52 h 59"/>
                <a:gd name="T40" fmla="*/ 0 w 41"/>
                <a:gd name="T41" fmla="*/ 38 h 5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1" h="59">
                  <a:moveTo>
                    <a:pt x="0" y="41"/>
                  </a:moveTo>
                  <a:cubicBezTo>
                    <a:pt x="3" y="41"/>
                    <a:pt x="3" y="41"/>
                    <a:pt x="3" y="41"/>
                  </a:cubicBezTo>
                  <a:cubicBezTo>
                    <a:pt x="6" y="50"/>
                    <a:pt x="12" y="54"/>
                    <a:pt x="19" y="54"/>
                  </a:cubicBezTo>
                  <a:cubicBezTo>
                    <a:pt x="25" y="54"/>
                    <a:pt x="29" y="51"/>
                    <a:pt x="29" y="45"/>
                  </a:cubicBezTo>
                  <a:cubicBezTo>
                    <a:pt x="29" y="32"/>
                    <a:pt x="0" y="32"/>
                    <a:pt x="0" y="14"/>
                  </a:cubicBezTo>
                  <a:cubicBezTo>
                    <a:pt x="0" y="6"/>
                    <a:pt x="8" y="0"/>
                    <a:pt x="19" y="0"/>
                  </a:cubicBezTo>
                  <a:cubicBezTo>
                    <a:pt x="26" y="0"/>
                    <a:pt x="31" y="2"/>
                    <a:pt x="32" y="2"/>
                  </a:cubicBezTo>
                  <a:cubicBezTo>
                    <a:pt x="33" y="2"/>
                    <a:pt x="34" y="2"/>
                    <a:pt x="34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3" y="12"/>
                    <a:pt x="31" y="9"/>
                    <a:pt x="29" y="7"/>
                  </a:cubicBezTo>
                  <a:cubicBezTo>
                    <a:pt x="26" y="5"/>
                    <a:pt x="23" y="4"/>
                    <a:pt x="20" y="4"/>
                  </a:cubicBezTo>
                  <a:cubicBezTo>
                    <a:pt x="15" y="4"/>
                    <a:pt x="11" y="6"/>
                    <a:pt x="11" y="10"/>
                  </a:cubicBezTo>
                  <a:cubicBezTo>
                    <a:pt x="11" y="18"/>
                    <a:pt x="26" y="20"/>
                    <a:pt x="36" y="30"/>
                  </a:cubicBezTo>
                  <a:cubicBezTo>
                    <a:pt x="40" y="34"/>
                    <a:pt x="41" y="37"/>
                    <a:pt x="41" y="42"/>
                  </a:cubicBezTo>
                  <a:cubicBezTo>
                    <a:pt x="41" y="51"/>
                    <a:pt x="33" y="59"/>
                    <a:pt x="22" y="59"/>
                  </a:cubicBezTo>
                  <a:cubicBezTo>
                    <a:pt x="15" y="59"/>
                    <a:pt x="8" y="56"/>
                    <a:pt x="6" y="56"/>
                  </a:cubicBezTo>
                  <a:cubicBezTo>
                    <a:pt x="5" y="56"/>
                    <a:pt x="5" y="56"/>
                    <a:pt x="4" y="57"/>
                  </a:cubicBezTo>
                  <a:cubicBezTo>
                    <a:pt x="2" y="57"/>
                    <a:pt x="2" y="57"/>
                    <a:pt x="2" y="57"/>
                  </a:cubicBezTo>
                  <a:lnTo>
                    <a:pt x="0" y="41"/>
                  </a:lnTo>
                  <a:close/>
                </a:path>
              </a:pathLst>
            </a:custGeom>
            <a:solidFill>
              <a:srgbClr val="66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8" name="Freeform 35">
              <a:extLst>
                <a:ext uri="{FF2B5EF4-FFF2-40B4-BE49-F238E27FC236}">
                  <a16:creationId xmlns:a16="http://schemas.microsoft.com/office/drawing/2014/main" id="{9882E2D8-013B-43E3-9A61-BF7D413681FB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3338" y="3507"/>
              <a:ext cx="51" cy="51"/>
            </a:xfrm>
            <a:custGeom>
              <a:avLst/>
              <a:gdLst>
                <a:gd name="T0" fmla="*/ 39 w 56"/>
                <a:gd name="T1" fmla="*/ 5 h 56"/>
                <a:gd name="T2" fmla="*/ 21 w 56"/>
                <a:gd name="T3" fmla="*/ 5 h 56"/>
                <a:gd name="T4" fmla="*/ 21 w 56"/>
                <a:gd name="T5" fmla="*/ 23 h 56"/>
                <a:gd name="T6" fmla="*/ 35 w 56"/>
                <a:gd name="T7" fmla="*/ 23 h 56"/>
                <a:gd name="T8" fmla="*/ 41 w 56"/>
                <a:gd name="T9" fmla="*/ 17 h 56"/>
                <a:gd name="T10" fmla="*/ 44 w 56"/>
                <a:gd name="T11" fmla="*/ 17 h 56"/>
                <a:gd name="T12" fmla="*/ 44 w 56"/>
                <a:gd name="T13" fmla="*/ 34 h 56"/>
                <a:gd name="T14" fmla="*/ 41 w 56"/>
                <a:gd name="T15" fmla="*/ 34 h 56"/>
                <a:gd name="T16" fmla="*/ 34 w 56"/>
                <a:gd name="T17" fmla="*/ 27 h 56"/>
                <a:gd name="T18" fmla="*/ 21 w 56"/>
                <a:gd name="T19" fmla="*/ 27 h 56"/>
                <a:gd name="T20" fmla="*/ 21 w 56"/>
                <a:gd name="T21" fmla="*/ 43 h 56"/>
                <a:gd name="T22" fmla="*/ 25 w 56"/>
                <a:gd name="T23" fmla="*/ 46 h 56"/>
                <a:gd name="T24" fmla="*/ 38 w 56"/>
                <a:gd name="T25" fmla="*/ 46 h 56"/>
                <a:gd name="T26" fmla="*/ 47 w 56"/>
                <a:gd name="T27" fmla="*/ 38 h 56"/>
                <a:gd name="T28" fmla="*/ 51 w 56"/>
                <a:gd name="T29" fmla="*/ 38 h 56"/>
                <a:gd name="T30" fmla="*/ 50 w 56"/>
                <a:gd name="T31" fmla="*/ 51 h 56"/>
                <a:gd name="T32" fmla="*/ 0 w 56"/>
                <a:gd name="T33" fmla="*/ 51 h 56"/>
                <a:gd name="T34" fmla="*/ 0 w 56"/>
                <a:gd name="T35" fmla="*/ 48 h 56"/>
                <a:gd name="T36" fmla="*/ 4 w 56"/>
                <a:gd name="T37" fmla="*/ 48 h 56"/>
                <a:gd name="T38" fmla="*/ 10 w 56"/>
                <a:gd name="T39" fmla="*/ 42 h 56"/>
                <a:gd name="T40" fmla="*/ 10 w 56"/>
                <a:gd name="T41" fmla="*/ 9 h 56"/>
                <a:gd name="T42" fmla="*/ 3 w 56"/>
                <a:gd name="T43" fmla="*/ 4 h 56"/>
                <a:gd name="T44" fmla="*/ 2 w 56"/>
                <a:gd name="T45" fmla="*/ 4 h 56"/>
                <a:gd name="T46" fmla="*/ 2 w 56"/>
                <a:gd name="T47" fmla="*/ 0 h 56"/>
                <a:gd name="T48" fmla="*/ 47 w 56"/>
                <a:gd name="T49" fmla="*/ 0 h 56"/>
                <a:gd name="T50" fmla="*/ 48 w 56"/>
                <a:gd name="T51" fmla="*/ 12 h 56"/>
                <a:gd name="T52" fmla="*/ 45 w 56"/>
                <a:gd name="T53" fmla="*/ 12 h 56"/>
                <a:gd name="T54" fmla="*/ 39 w 56"/>
                <a:gd name="T55" fmla="*/ 5 h 5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56" h="56">
                  <a:moveTo>
                    <a:pt x="43" y="5"/>
                  </a:moveTo>
                  <a:cubicBezTo>
                    <a:pt x="23" y="5"/>
                    <a:pt x="23" y="5"/>
                    <a:pt x="23" y="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43" y="25"/>
                    <a:pt x="45" y="24"/>
                    <a:pt x="45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2"/>
                    <a:pt x="44" y="30"/>
                    <a:pt x="37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51"/>
                    <a:pt x="24" y="51"/>
                    <a:pt x="27" y="51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8" y="51"/>
                    <a:pt x="50" y="50"/>
                    <a:pt x="52" y="42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9" y="53"/>
                    <a:pt x="11" y="51"/>
                    <a:pt x="11" y="46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5"/>
                    <a:pt x="9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8" y="7"/>
                    <a:pt x="47" y="5"/>
                    <a:pt x="43" y="5"/>
                  </a:cubicBezTo>
                  <a:close/>
                </a:path>
              </a:pathLst>
            </a:custGeom>
            <a:solidFill>
              <a:srgbClr val="66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9" name="Freeform 36">
              <a:extLst>
                <a:ext uri="{FF2B5EF4-FFF2-40B4-BE49-F238E27FC236}">
                  <a16:creationId xmlns:a16="http://schemas.microsoft.com/office/drawing/2014/main" id="{90410402-1131-489D-AEBA-9D13B6AFDDEF}"/>
                </a:ext>
              </a:extLst>
            </p:cNvPr>
            <p:cNvSpPr>
              <a:spLocks noEditPoints="1"/>
            </p:cNvSpPr>
            <p:nvPr userDrawn="1"/>
          </p:nvSpPr>
          <p:spPr bwMode="gray">
            <a:xfrm>
              <a:off x="3404" y="3506"/>
              <a:ext cx="65" cy="53"/>
            </a:xfrm>
            <a:custGeom>
              <a:avLst/>
              <a:gdLst>
                <a:gd name="T0" fmla="*/ 20 w 71"/>
                <a:gd name="T1" fmla="*/ 43 h 58"/>
                <a:gd name="T2" fmla="*/ 27 w 71"/>
                <a:gd name="T3" fmla="*/ 49 h 58"/>
                <a:gd name="T4" fmla="*/ 29 w 71"/>
                <a:gd name="T5" fmla="*/ 49 h 58"/>
                <a:gd name="T6" fmla="*/ 29 w 71"/>
                <a:gd name="T7" fmla="*/ 52 h 58"/>
                <a:gd name="T8" fmla="*/ 0 w 71"/>
                <a:gd name="T9" fmla="*/ 52 h 58"/>
                <a:gd name="T10" fmla="*/ 0 w 71"/>
                <a:gd name="T11" fmla="*/ 49 h 58"/>
                <a:gd name="T12" fmla="*/ 2 w 71"/>
                <a:gd name="T13" fmla="*/ 49 h 58"/>
                <a:gd name="T14" fmla="*/ 9 w 71"/>
                <a:gd name="T15" fmla="*/ 43 h 58"/>
                <a:gd name="T16" fmla="*/ 9 w 71"/>
                <a:gd name="T17" fmla="*/ 10 h 58"/>
                <a:gd name="T18" fmla="*/ 2 w 71"/>
                <a:gd name="T19" fmla="*/ 5 h 58"/>
                <a:gd name="T20" fmla="*/ 0 w 71"/>
                <a:gd name="T21" fmla="*/ 5 h 58"/>
                <a:gd name="T22" fmla="*/ 0 w 71"/>
                <a:gd name="T23" fmla="*/ 1 h 58"/>
                <a:gd name="T24" fmla="*/ 11 w 71"/>
                <a:gd name="T25" fmla="*/ 0 h 58"/>
                <a:gd name="T26" fmla="*/ 25 w 71"/>
                <a:gd name="T27" fmla="*/ 0 h 58"/>
                <a:gd name="T28" fmla="*/ 48 w 71"/>
                <a:gd name="T29" fmla="*/ 5 h 58"/>
                <a:gd name="T30" fmla="*/ 51 w 71"/>
                <a:gd name="T31" fmla="*/ 15 h 58"/>
                <a:gd name="T32" fmla="*/ 39 w 71"/>
                <a:gd name="T33" fmla="*/ 28 h 58"/>
                <a:gd name="T34" fmla="*/ 54 w 71"/>
                <a:gd name="T35" fmla="*/ 45 h 58"/>
                <a:gd name="T36" fmla="*/ 65 w 71"/>
                <a:gd name="T37" fmla="*/ 50 h 58"/>
                <a:gd name="T38" fmla="*/ 65 w 71"/>
                <a:gd name="T39" fmla="*/ 53 h 58"/>
                <a:gd name="T40" fmla="*/ 60 w 71"/>
                <a:gd name="T41" fmla="*/ 53 h 58"/>
                <a:gd name="T42" fmla="*/ 41 w 71"/>
                <a:gd name="T43" fmla="*/ 48 h 58"/>
                <a:gd name="T44" fmla="*/ 27 w 71"/>
                <a:gd name="T45" fmla="*/ 30 h 58"/>
                <a:gd name="T46" fmla="*/ 20 w 71"/>
                <a:gd name="T47" fmla="*/ 30 h 58"/>
                <a:gd name="T48" fmla="*/ 20 w 71"/>
                <a:gd name="T49" fmla="*/ 43 h 58"/>
                <a:gd name="T50" fmla="*/ 20 w 71"/>
                <a:gd name="T51" fmla="*/ 27 h 58"/>
                <a:gd name="T52" fmla="*/ 24 w 71"/>
                <a:gd name="T53" fmla="*/ 27 h 58"/>
                <a:gd name="T54" fmla="*/ 39 w 71"/>
                <a:gd name="T55" fmla="*/ 16 h 58"/>
                <a:gd name="T56" fmla="*/ 25 w 71"/>
                <a:gd name="T57" fmla="*/ 4 h 58"/>
                <a:gd name="T58" fmla="*/ 20 w 71"/>
                <a:gd name="T59" fmla="*/ 4 h 58"/>
                <a:gd name="T60" fmla="*/ 20 w 71"/>
                <a:gd name="T61" fmla="*/ 27 h 58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71" h="58">
                  <a:moveTo>
                    <a:pt x="22" y="47"/>
                  </a:moveTo>
                  <a:cubicBezTo>
                    <a:pt x="22" y="52"/>
                    <a:pt x="24" y="54"/>
                    <a:pt x="29" y="54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7" y="54"/>
                    <a:pt x="10" y="53"/>
                    <a:pt x="10" y="47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7"/>
                    <a:pt x="8" y="5"/>
                    <a:pt x="2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5" y="1"/>
                    <a:pt x="8" y="1"/>
                    <a:pt x="12" y="0"/>
                  </a:cubicBezTo>
                  <a:cubicBezTo>
                    <a:pt x="17" y="0"/>
                    <a:pt x="24" y="0"/>
                    <a:pt x="27" y="0"/>
                  </a:cubicBezTo>
                  <a:cubicBezTo>
                    <a:pt x="40" y="0"/>
                    <a:pt x="48" y="1"/>
                    <a:pt x="52" y="6"/>
                  </a:cubicBezTo>
                  <a:cubicBezTo>
                    <a:pt x="55" y="9"/>
                    <a:pt x="56" y="12"/>
                    <a:pt x="56" y="16"/>
                  </a:cubicBezTo>
                  <a:cubicBezTo>
                    <a:pt x="56" y="23"/>
                    <a:pt x="51" y="29"/>
                    <a:pt x="43" y="31"/>
                  </a:cubicBezTo>
                  <a:cubicBezTo>
                    <a:pt x="49" y="36"/>
                    <a:pt x="52" y="43"/>
                    <a:pt x="59" y="49"/>
                  </a:cubicBezTo>
                  <a:cubicBezTo>
                    <a:pt x="62" y="53"/>
                    <a:pt x="65" y="54"/>
                    <a:pt x="71" y="55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69" y="58"/>
                    <a:pt x="68" y="58"/>
                    <a:pt x="65" y="58"/>
                  </a:cubicBezTo>
                  <a:cubicBezTo>
                    <a:pt x="54" y="58"/>
                    <a:pt x="49" y="57"/>
                    <a:pt x="45" y="53"/>
                  </a:cubicBezTo>
                  <a:cubicBezTo>
                    <a:pt x="40" y="48"/>
                    <a:pt x="35" y="38"/>
                    <a:pt x="29" y="33"/>
                  </a:cubicBezTo>
                  <a:cubicBezTo>
                    <a:pt x="22" y="33"/>
                    <a:pt x="22" y="33"/>
                    <a:pt x="22" y="33"/>
                  </a:cubicBezTo>
                  <a:lnTo>
                    <a:pt x="22" y="47"/>
                  </a:lnTo>
                  <a:close/>
                  <a:moveTo>
                    <a:pt x="22" y="30"/>
                  </a:moveTo>
                  <a:cubicBezTo>
                    <a:pt x="26" y="30"/>
                    <a:pt x="26" y="30"/>
                    <a:pt x="26" y="30"/>
                  </a:cubicBezTo>
                  <a:cubicBezTo>
                    <a:pt x="37" y="30"/>
                    <a:pt x="43" y="26"/>
                    <a:pt x="43" y="17"/>
                  </a:cubicBezTo>
                  <a:cubicBezTo>
                    <a:pt x="43" y="7"/>
                    <a:pt x="36" y="4"/>
                    <a:pt x="27" y="4"/>
                  </a:cubicBezTo>
                  <a:cubicBezTo>
                    <a:pt x="22" y="4"/>
                    <a:pt x="22" y="4"/>
                    <a:pt x="22" y="4"/>
                  </a:cubicBezTo>
                  <a:lnTo>
                    <a:pt x="22" y="30"/>
                  </a:lnTo>
                  <a:close/>
                </a:path>
              </a:pathLst>
            </a:custGeom>
            <a:solidFill>
              <a:srgbClr val="66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0" name="Freeform 37">
              <a:extLst>
                <a:ext uri="{FF2B5EF4-FFF2-40B4-BE49-F238E27FC236}">
                  <a16:creationId xmlns:a16="http://schemas.microsoft.com/office/drawing/2014/main" id="{98B54716-8B0B-4A05-A5D4-ED4B96289F1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3470" y="3507"/>
              <a:ext cx="61" cy="53"/>
            </a:xfrm>
            <a:custGeom>
              <a:avLst/>
              <a:gdLst>
                <a:gd name="T0" fmla="*/ 9 w 67"/>
                <a:gd name="T1" fmla="*/ 10 h 58"/>
                <a:gd name="T2" fmla="*/ 1 w 67"/>
                <a:gd name="T3" fmla="*/ 4 h 58"/>
                <a:gd name="T4" fmla="*/ 0 w 67"/>
                <a:gd name="T5" fmla="*/ 4 h 58"/>
                <a:gd name="T6" fmla="*/ 0 w 67"/>
                <a:gd name="T7" fmla="*/ 0 h 58"/>
                <a:gd name="T8" fmla="*/ 28 w 67"/>
                <a:gd name="T9" fmla="*/ 0 h 58"/>
                <a:gd name="T10" fmla="*/ 28 w 67"/>
                <a:gd name="T11" fmla="*/ 4 h 58"/>
                <a:gd name="T12" fmla="*/ 27 w 67"/>
                <a:gd name="T13" fmla="*/ 4 h 58"/>
                <a:gd name="T14" fmla="*/ 22 w 67"/>
                <a:gd name="T15" fmla="*/ 10 h 58"/>
                <a:gd name="T16" fmla="*/ 35 w 67"/>
                <a:gd name="T17" fmla="*/ 38 h 58"/>
                <a:gd name="T18" fmla="*/ 47 w 67"/>
                <a:gd name="T19" fmla="*/ 8 h 58"/>
                <a:gd name="T20" fmla="*/ 42 w 67"/>
                <a:gd name="T21" fmla="*/ 4 h 58"/>
                <a:gd name="T22" fmla="*/ 40 w 67"/>
                <a:gd name="T23" fmla="*/ 4 h 58"/>
                <a:gd name="T24" fmla="*/ 40 w 67"/>
                <a:gd name="T25" fmla="*/ 0 h 58"/>
                <a:gd name="T26" fmla="*/ 61 w 67"/>
                <a:gd name="T27" fmla="*/ 0 h 58"/>
                <a:gd name="T28" fmla="*/ 61 w 67"/>
                <a:gd name="T29" fmla="*/ 4 h 58"/>
                <a:gd name="T30" fmla="*/ 60 w 67"/>
                <a:gd name="T31" fmla="*/ 4 h 58"/>
                <a:gd name="T32" fmla="*/ 51 w 67"/>
                <a:gd name="T33" fmla="*/ 12 h 58"/>
                <a:gd name="T34" fmla="*/ 34 w 67"/>
                <a:gd name="T35" fmla="*/ 53 h 58"/>
                <a:gd name="T36" fmla="*/ 28 w 67"/>
                <a:gd name="T37" fmla="*/ 53 h 58"/>
                <a:gd name="T38" fmla="*/ 9 w 67"/>
                <a:gd name="T39" fmla="*/ 10 h 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67" h="58">
                  <a:moveTo>
                    <a:pt x="10" y="11"/>
                  </a:moveTo>
                  <a:cubicBezTo>
                    <a:pt x="7" y="5"/>
                    <a:pt x="6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2" y="4"/>
                    <a:pt x="21" y="6"/>
                    <a:pt x="24" y="1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3" y="6"/>
                    <a:pt x="51" y="4"/>
                    <a:pt x="46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1" y="4"/>
                    <a:pt x="59" y="6"/>
                    <a:pt x="56" y="13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1" y="58"/>
                    <a:pt x="31" y="58"/>
                    <a:pt x="31" y="58"/>
                  </a:cubicBezTo>
                  <a:lnTo>
                    <a:pt x="10" y="11"/>
                  </a:lnTo>
                  <a:close/>
                </a:path>
              </a:pathLst>
            </a:custGeom>
            <a:solidFill>
              <a:srgbClr val="66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1" name="Freeform 38">
              <a:extLst>
                <a:ext uri="{FF2B5EF4-FFF2-40B4-BE49-F238E27FC236}">
                  <a16:creationId xmlns:a16="http://schemas.microsoft.com/office/drawing/2014/main" id="{A853169F-0613-40AD-9E58-75EF4B75CC7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3544" y="3507"/>
              <a:ext cx="27" cy="51"/>
            </a:xfrm>
            <a:custGeom>
              <a:avLst/>
              <a:gdLst>
                <a:gd name="T0" fmla="*/ 0 w 29"/>
                <a:gd name="T1" fmla="*/ 0 h 56"/>
                <a:gd name="T2" fmla="*/ 27 w 29"/>
                <a:gd name="T3" fmla="*/ 0 h 56"/>
                <a:gd name="T4" fmla="*/ 27 w 29"/>
                <a:gd name="T5" fmla="*/ 4 h 56"/>
                <a:gd name="T6" fmla="*/ 25 w 29"/>
                <a:gd name="T7" fmla="*/ 4 h 56"/>
                <a:gd name="T8" fmla="*/ 20 w 29"/>
                <a:gd name="T9" fmla="*/ 9 h 56"/>
                <a:gd name="T10" fmla="*/ 20 w 29"/>
                <a:gd name="T11" fmla="*/ 42 h 56"/>
                <a:gd name="T12" fmla="*/ 26 w 29"/>
                <a:gd name="T13" fmla="*/ 48 h 56"/>
                <a:gd name="T14" fmla="*/ 27 w 29"/>
                <a:gd name="T15" fmla="*/ 48 h 56"/>
                <a:gd name="T16" fmla="*/ 27 w 29"/>
                <a:gd name="T17" fmla="*/ 51 h 56"/>
                <a:gd name="T18" fmla="*/ 0 w 29"/>
                <a:gd name="T19" fmla="*/ 51 h 56"/>
                <a:gd name="T20" fmla="*/ 0 w 29"/>
                <a:gd name="T21" fmla="*/ 48 h 56"/>
                <a:gd name="T22" fmla="*/ 1 w 29"/>
                <a:gd name="T23" fmla="*/ 48 h 56"/>
                <a:gd name="T24" fmla="*/ 7 w 29"/>
                <a:gd name="T25" fmla="*/ 43 h 56"/>
                <a:gd name="T26" fmla="*/ 7 w 29"/>
                <a:gd name="T27" fmla="*/ 9 h 56"/>
                <a:gd name="T28" fmla="*/ 1 w 29"/>
                <a:gd name="T29" fmla="*/ 4 h 56"/>
                <a:gd name="T30" fmla="*/ 0 w 29"/>
                <a:gd name="T31" fmla="*/ 4 h 56"/>
                <a:gd name="T32" fmla="*/ 0 w 29"/>
                <a:gd name="T33" fmla="*/ 0 h 5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9" h="56">
                  <a:moveTo>
                    <a:pt x="0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3" y="4"/>
                    <a:pt x="21" y="6"/>
                    <a:pt x="21" y="10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51"/>
                    <a:pt x="22" y="53"/>
                    <a:pt x="28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6" y="53"/>
                    <a:pt x="8" y="51"/>
                    <a:pt x="8" y="47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6"/>
                    <a:pt x="6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2" name="Freeform 39">
              <a:extLst>
                <a:ext uri="{FF2B5EF4-FFF2-40B4-BE49-F238E27FC236}">
                  <a16:creationId xmlns:a16="http://schemas.microsoft.com/office/drawing/2014/main" id="{E9C37132-46FE-469A-8C65-C3F3691331A8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3588" y="3506"/>
              <a:ext cx="54" cy="54"/>
            </a:xfrm>
            <a:custGeom>
              <a:avLst/>
              <a:gdLst>
                <a:gd name="T0" fmla="*/ 54 w 59"/>
                <a:gd name="T1" fmla="*/ 38 h 59"/>
                <a:gd name="T2" fmla="*/ 49 w 59"/>
                <a:gd name="T3" fmla="*/ 53 h 59"/>
                <a:gd name="T4" fmla="*/ 45 w 59"/>
                <a:gd name="T5" fmla="*/ 52 h 59"/>
                <a:gd name="T6" fmla="*/ 30 w 59"/>
                <a:gd name="T7" fmla="*/ 54 h 59"/>
                <a:gd name="T8" fmla="*/ 0 w 59"/>
                <a:gd name="T9" fmla="*/ 27 h 59"/>
                <a:gd name="T10" fmla="*/ 32 w 59"/>
                <a:gd name="T11" fmla="*/ 0 h 59"/>
                <a:gd name="T12" fmla="*/ 48 w 59"/>
                <a:gd name="T13" fmla="*/ 3 h 59"/>
                <a:gd name="T14" fmla="*/ 49 w 59"/>
                <a:gd name="T15" fmla="*/ 3 h 59"/>
                <a:gd name="T16" fmla="*/ 52 w 59"/>
                <a:gd name="T17" fmla="*/ 3 h 59"/>
                <a:gd name="T18" fmla="*/ 52 w 59"/>
                <a:gd name="T19" fmla="*/ 16 h 59"/>
                <a:gd name="T20" fmla="*/ 49 w 59"/>
                <a:gd name="T21" fmla="*/ 16 h 59"/>
                <a:gd name="T22" fmla="*/ 33 w 59"/>
                <a:gd name="T23" fmla="*/ 4 h 59"/>
                <a:gd name="T24" fmla="*/ 13 w 59"/>
                <a:gd name="T25" fmla="*/ 26 h 59"/>
                <a:gd name="T26" fmla="*/ 34 w 59"/>
                <a:gd name="T27" fmla="*/ 49 h 59"/>
                <a:gd name="T28" fmla="*/ 51 w 59"/>
                <a:gd name="T29" fmla="*/ 38 h 59"/>
                <a:gd name="T30" fmla="*/ 54 w 59"/>
                <a:gd name="T31" fmla="*/ 38 h 5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9" h="59">
                  <a:moveTo>
                    <a:pt x="59" y="41"/>
                  </a:moveTo>
                  <a:cubicBezTo>
                    <a:pt x="59" y="46"/>
                    <a:pt x="57" y="53"/>
                    <a:pt x="54" y="58"/>
                  </a:cubicBezTo>
                  <a:cubicBezTo>
                    <a:pt x="53" y="57"/>
                    <a:pt x="51" y="57"/>
                    <a:pt x="49" y="57"/>
                  </a:cubicBezTo>
                  <a:cubicBezTo>
                    <a:pt x="45" y="57"/>
                    <a:pt x="40" y="59"/>
                    <a:pt x="33" y="59"/>
                  </a:cubicBezTo>
                  <a:cubicBezTo>
                    <a:pt x="15" y="59"/>
                    <a:pt x="0" y="46"/>
                    <a:pt x="0" y="29"/>
                  </a:cubicBezTo>
                  <a:cubicBezTo>
                    <a:pt x="0" y="13"/>
                    <a:pt x="16" y="0"/>
                    <a:pt x="35" y="0"/>
                  </a:cubicBezTo>
                  <a:cubicBezTo>
                    <a:pt x="45" y="0"/>
                    <a:pt x="51" y="3"/>
                    <a:pt x="52" y="3"/>
                  </a:cubicBezTo>
                  <a:cubicBezTo>
                    <a:pt x="53" y="3"/>
                    <a:pt x="54" y="3"/>
                    <a:pt x="54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1" y="9"/>
                    <a:pt x="45" y="4"/>
                    <a:pt x="36" y="4"/>
                  </a:cubicBezTo>
                  <a:cubicBezTo>
                    <a:pt x="23" y="4"/>
                    <a:pt x="14" y="14"/>
                    <a:pt x="14" y="28"/>
                  </a:cubicBezTo>
                  <a:cubicBezTo>
                    <a:pt x="14" y="43"/>
                    <a:pt x="24" y="54"/>
                    <a:pt x="37" y="54"/>
                  </a:cubicBezTo>
                  <a:cubicBezTo>
                    <a:pt x="45" y="54"/>
                    <a:pt x="52" y="49"/>
                    <a:pt x="56" y="41"/>
                  </a:cubicBezTo>
                  <a:lnTo>
                    <a:pt x="59" y="41"/>
                  </a:lnTo>
                  <a:close/>
                </a:path>
              </a:pathLst>
            </a:custGeom>
            <a:solidFill>
              <a:srgbClr val="66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3" name="Freeform 40">
              <a:extLst>
                <a:ext uri="{FF2B5EF4-FFF2-40B4-BE49-F238E27FC236}">
                  <a16:creationId xmlns:a16="http://schemas.microsoft.com/office/drawing/2014/main" id="{F28FCA75-3201-4F12-982C-955206E1BCD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3656" y="3507"/>
              <a:ext cx="51" cy="51"/>
            </a:xfrm>
            <a:custGeom>
              <a:avLst/>
              <a:gdLst>
                <a:gd name="T0" fmla="*/ 39 w 56"/>
                <a:gd name="T1" fmla="*/ 5 h 56"/>
                <a:gd name="T2" fmla="*/ 22 w 56"/>
                <a:gd name="T3" fmla="*/ 5 h 56"/>
                <a:gd name="T4" fmla="*/ 22 w 56"/>
                <a:gd name="T5" fmla="*/ 23 h 56"/>
                <a:gd name="T6" fmla="*/ 35 w 56"/>
                <a:gd name="T7" fmla="*/ 23 h 56"/>
                <a:gd name="T8" fmla="*/ 41 w 56"/>
                <a:gd name="T9" fmla="*/ 17 h 56"/>
                <a:gd name="T10" fmla="*/ 45 w 56"/>
                <a:gd name="T11" fmla="*/ 17 h 56"/>
                <a:gd name="T12" fmla="*/ 45 w 56"/>
                <a:gd name="T13" fmla="*/ 34 h 56"/>
                <a:gd name="T14" fmla="*/ 41 w 56"/>
                <a:gd name="T15" fmla="*/ 34 h 56"/>
                <a:gd name="T16" fmla="*/ 34 w 56"/>
                <a:gd name="T17" fmla="*/ 27 h 56"/>
                <a:gd name="T18" fmla="*/ 22 w 56"/>
                <a:gd name="T19" fmla="*/ 27 h 56"/>
                <a:gd name="T20" fmla="*/ 22 w 56"/>
                <a:gd name="T21" fmla="*/ 43 h 56"/>
                <a:gd name="T22" fmla="*/ 25 w 56"/>
                <a:gd name="T23" fmla="*/ 46 h 56"/>
                <a:gd name="T24" fmla="*/ 38 w 56"/>
                <a:gd name="T25" fmla="*/ 46 h 56"/>
                <a:gd name="T26" fmla="*/ 47 w 56"/>
                <a:gd name="T27" fmla="*/ 38 h 56"/>
                <a:gd name="T28" fmla="*/ 51 w 56"/>
                <a:gd name="T29" fmla="*/ 38 h 56"/>
                <a:gd name="T30" fmla="*/ 50 w 56"/>
                <a:gd name="T31" fmla="*/ 51 h 56"/>
                <a:gd name="T32" fmla="*/ 0 w 56"/>
                <a:gd name="T33" fmla="*/ 51 h 56"/>
                <a:gd name="T34" fmla="*/ 0 w 56"/>
                <a:gd name="T35" fmla="*/ 48 h 56"/>
                <a:gd name="T36" fmla="*/ 4 w 56"/>
                <a:gd name="T37" fmla="*/ 48 h 56"/>
                <a:gd name="T38" fmla="*/ 10 w 56"/>
                <a:gd name="T39" fmla="*/ 42 h 56"/>
                <a:gd name="T40" fmla="*/ 10 w 56"/>
                <a:gd name="T41" fmla="*/ 9 h 56"/>
                <a:gd name="T42" fmla="*/ 3 w 56"/>
                <a:gd name="T43" fmla="*/ 4 h 56"/>
                <a:gd name="T44" fmla="*/ 2 w 56"/>
                <a:gd name="T45" fmla="*/ 4 h 56"/>
                <a:gd name="T46" fmla="*/ 2 w 56"/>
                <a:gd name="T47" fmla="*/ 0 h 56"/>
                <a:gd name="T48" fmla="*/ 47 w 56"/>
                <a:gd name="T49" fmla="*/ 0 h 56"/>
                <a:gd name="T50" fmla="*/ 48 w 56"/>
                <a:gd name="T51" fmla="*/ 12 h 56"/>
                <a:gd name="T52" fmla="*/ 46 w 56"/>
                <a:gd name="T53" fmla="*/ 12 h 56"/>
                <a:gd name="T54" fmla="*/ 39 w 56"/>
                <a:gd name="T55" fmla="*/ 5 h 5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56" h="56">
                  <a:moveTo>
                    <a:pt x="43" y="5"/>
                  </a:moveTo>
                  <a:cubicBezTo>
                    <a:pt x="24" y="5"/>
                    <a:pt x="24" y="5"/>
                    <a:pt x="24" y="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43" y="25"/>
                    <a:pt x="45" y="24"/>
                    <a:pt x="45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2"/>
                    <a:pt x="44" y="30"/>
                    <a:pt x="37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51"/>
                    <a:pt x="24" y="51"/>
                    <a:pt x="27" y="51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8" y="51"/>
                    <a:pt x="51" y="50"/>
                    <a:pt x="52" y="42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9" y="53"/>
                    <a:pt x="11" y="51"/>
                    <a:pt x="11" y="46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5"/>
                    <a:pt x="9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9" y="7"/>
                    <a:pt x="48" y="5"/>
                    <a:pt x="43" y="5"/>
                  </a:cubicBezTo>
                  <a:close/>
                </a:path>
              </a:pathLst>
            </a:custGeom>
            <a:solidFill>
              <a:srgbClr val="66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4" name="Freeform 41">
              <a:extLst>
                <a:ext uri="{FF2B5EF4-FFF2-40B4-BE49-F238E27FC236}">
                  <a16:creationId xmlns:a16="http://schemas.microsoft.com/office/drawing/2014/main" id="{AFE273BA-4057-40CF-BB2B-C86D6DEF2B4E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3727" y="3506"/>
              <a:ext cx="37" cy="54"/>
            </a:xfrm>
            <a:custGeom>
              <a:avLst/>
              <a:gdLst>
                <a:gd name="T0" fmla="*/ 0 w 41"/>
                <a:gd name="T1" fmla="*/ 38 h 59"/>
                <a:gd name="T2" fmla="*/ 3 w 41"/>
                <a:gd name="T3" fmla="*/ 38 h 59"/>
                <a:gd name="T4" fmla="*/ 17 w 41"/>
                <a:gd name="T5" fmla="*/ 49 h 59"/>
                <a:gd name="T6" fmla="*/ 26 w 41"/>
                <a:gd name="T7" fmla="*/ 41 h 59"/>
                <a:gd name="T8" fmla="*/ 0 w 41"/>
                <a:gd name="T9" fmla="*/ 13 h 59"/>
                <a:gd name="T10" fmla="*/ 17 w 41"/>
                <a:gd name="T11" fmla="*/ 0 h 59"/>
                <a:gd name="T12" fmla="*/ 30 w 41"/>
                <a:gd name="T13" fmla="*/ 2 h 59"/>
                <a:gd name="T14" fmla="*/ 32 w 41"/>
                <a:gd name="T15" fmla="*/ 1 h 59"/>
                <a:gd name="T16" fmla="*/ 32 w 41"/>
                <a:gd name="T17" fmla="*/ 1 h 59"/>
                <a:gd name="T18" fmla="*/ 34 w 41"/>
                <a:gd name="T19" fmla="*/ 15 h 59"/>
                <a:gd name="T20" fmla="*/ 32 w 41"/>
                <a:gd name="T21" fmla="*/ 15 h 59"/>
                <a:gd name="T22" fmla="*/ 26 w 41"/>
                <a:gd name="T23" fmla="*/ 6 h 59"/>
                <a:gd name="T24" fmla="*/ 18 w 41"/>
                <a:gd name="T25" fmla="*/ 4 h 59"/>
                <a:gd name="T26" fmla="*/ 10 w 41"/>
                <a:gd name="T27" fmla="*/ 9 h 59"/>
                <a:gd name="T28" fmla="*/ 32 w 41"/>
                <a:gd name="T29" fmla="*/ 27 h 59"/>
                <a:gd name="T30" fmla="*/ 37 w 41"/>
                <a:gd name="T31" fmla="*/ 38 h 59"/>
                <a:gd name="T32" fmla="*/ 20 w 41"/>
                <a:gd name="T33" fmla="*/ 54 h 59"/>
                <a:gd name="T34" fmla="*/ 5 w 41"/>
                <a:gd name="T35" fmla="*/ 51 h 59"/>
                <a:gd name="T36" fmla="*/ 5 w 41"/>
                <a:gd name="T37" fmla="*/ 52 h 59"/>
                <a:gd name="T38" fmla="*/ 2 w 41"/>
                <a:gd name="T39" fmla="*/ 52 h 59"/>
                <a:gd name="T40" fmla="*/ 0 w 41"/>
                <a:gd name="T41" fmla="*/ 38 h 5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1" h="59">
                  <a:moveTo>
                    <a:pt x="0" y="41"/>
                  </a:moveTo>
                  <a:cubicBezTo>
                    <a:pt x="3" y="41"/>
                    <a:pt x="3" y="41"/>
                    <a:pt x="3" y="41"/>
                  </a:cubicBezTo>
                  <a:cubicBezTo>
                    <a:pt x="6" y="50"/>
                    <a:pt x="12" y="54"/>
                    <a:pt x="19" y="54"/>
                  </a:cubicBezTo>
                  <a:cubicBezTo>
                    <a:pt x="25" y="54"/>
                    <a:pt x="29" y="51"/>
                    <a:pt x="29" y="45"/>
                  </a:cubicBezTo>
                  <a:cubicBezTo>
                    <a:pt x="29" y="32"/>
                    <a:pt x="0" y="32"/>
                    <a:pt x="0" y="14"/>
                  </a:cubicBezTo>
                  <a:cubicBezTo>
                    <a:pt x="0" y="6"/>
                    <a:pt x="8" y="0"/>
                    <a:pt x="19" y="0"/>
                  </a:cubicBezTo>
                  <a:cubicBezTo>
                    <a:pt x="26" y="0"/>
                    <a:pt x="31" y="2"/>
                    <a:pt x="33" y="2"/>
                  </a:cubicBezTo>
                  <a:cubicBezTo>
                    <a:pt x="33" y="2"/>
                    <a:pt x="34" y="2"/>
                    <a:pt x="35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4" y="12"/>
                    <a:pt x="32" y="9"/>
                    <a:pt x="29" y="7"/>
                  </a:cubicBezTo>
                  <a:cubicBezTo>
                    <a:pt x="26" y="5"/>
                    <a:pt x="23" y="4"/>
                    <a:pt x="20" y="4"/>
                  </a:cubicBezTo>
                  <a:cubicBezTo>
                    <a:pt x="15" y="4"/>
                    <a:pt x="11" y="6"/>
                    <a:pt x="11" y="10"/>
                  </a:cubicBezTo>
                  <a:cubicBezTo>
                    <a:pt x="11" y="18"/>
                    <a:pt x="26" y="20"/>
                    <a:pt x="36" y="30"/>
                  </a:cubicBezTo>
                  <a:cubicBezTo>
                    <a:pt x="40" y="34"/>
                    <a:pt x="41" y="37"/>
                    <a:pt x="41" y="42"/>
                  </a:cubicBezTo>
                  <a:cubicBezTo>
                    <a:pt x="41" y="51"/>
                    <a:pt x="33" y="59"/>
                    <a:pt x="22" y="59"/>
                  </a:cubicBezTo>
                  <a:cubicBezTo>
                    <a:pt x="15" y="59"/>
                    <a:pt x="8" y="56"/>
                    <a:pt x="6" y="56"/>
                  </a:cubicBezTo>
                  <a:cubicBezTo>
                    <a:pt x="6" y="56"/>
                    <a:pt x="5" y="56"/>
                    <a:pt x="5" y="57"/>
                  </a:cubicBezTo>
                  <a:cubicBezTo>
                    <a:pt x="2" y="57"/>
                    <a:pt x="2" y="57"/>
                    <a:pt x="2" y="57"/>
                  </a:cubicBezTo>
                  <a:lnTo>
                    <a:pt x="0" y="41"/>
                  </a:lnTo>
                  <a:close/>
                </a:path>
              </a:pathLst>
            </a:custGeom>
            <a:solidFill>
              <a:srgbClr val="66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5" name="Freeform 42">
              <a:extLst>
                <a:ext uri="{FF2B5EF4-FFF2-40B4-BE49-F238E27FC236}">
                  <a16:creationId xmlns:a16="http://schemas.microsoft.com/office/drawing/2014/main" id="{1CC6DC77-3E2C-4506-812C-E5D8A9C6FF1E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2367" y="3129"/>
              <a:ext cx="0" cy="457"/>
            </a:xfrm>
            <a:custGeom>
              <a:avLst/>
              <a:gdLst>
                <a:gd name="T0" fmla="*/ 457 h 457"/>
                <a:gd name="T1" fmla="*/ 0 h 457"/>
                <a:gd name="T2" fmla="*/ 457 h 457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457">
                  <a:moveTo>
                    <a:pt x="0" y="457"/>
                  </a:moveTo>
                  <a:lnTo>
                    <a:pt x="0" y="0"/>
                  </a:lnTo>
                  <a:lnTo>
                    <a:pt x="0" y="457"/>
                  </a:lnTo>
                  <a:close/>
                </a:path>
              </a:pathLst>
            </a:custGeom>
            <a:solidFill>
              <a:srgbClr val="66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6" name="Freeform 44">
              <a:extLst>
                <a:ext uri="{FF2B5EF4-FFF2-40B4-BE49-F238E27FC236}">
                  <a16:creationId xmlns:a16="http://schemas.microsoft.com/office/drawing/2014/main" id="{63914880-CF69-44F7-827B-F32AE27EEFFA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2019" y="3217"/>
              <a:ext cx="216" cy="36"/>
            </a:xfrm>
            <a:custGeom>
              <a:avLst/>
              <a:gdLst>
                <a:gd name="T0" fmla="*/ 116 w 237"/>
                <a:gd name="T1" fmla="*/ 12 h 39"/>
                <a:gd name="T2" fmla="*/ 117 w 237"/>
                <a:gd name="T3" fmla="*/ 13 h 39"/>
                <a:gd name="T4" fmla="*/ 191 w 237"/>
                <a:gd name="T5" fmla="*/ 36 h 39"/>
                <a:gd name="T6" fmla="*/ 210 w 237"/>
                <a:gd name="T7" fmla="*/ 35 h 39"/>
                <a:gd name="T8" fmla="*/ 215 w 237"/>
                <a:gd name="T9" fmla="*/ 23 h 39"/>
                <a:gd name="T10" fmla="*/ 215 w 237"/>
                <a:gd name="T11" fmla="*/ 20 h 39"/>
                <a:gd name="T12" fmla="*/ 108 w 237"/>
                <a:gd name="T13" fmla="*/ 0 h 39"/>
                <a:gd name="T14" fmla="*/ 2 w 237"/>
                <a:gd name="T15" fmla="*/ 18 h 39"/>
                <a:gd name="T16" fmla="*/ 0 w 237"/>
                <a:gd name="T17" fmla="*/ 21 h 39"/>
                <a:gd name="T18" fmla="*/ 1 w 237"/>
                <a:gd name="T19" fmla="*/ 24 h 39"/>
                <a:gd name="T20" fmla="*/ 3 w 237"/>
                <a:gd name="T21" fmla="*/ 28 h 39"/>
                <a:gd name="T22" fmla="*/ 5 w 237"/>
                <a:gd name="T23" fmla="*/ 28 h 39"/>
                <a:gd name="T24" fmla="*/ 6 w 237"/>
                <a:gd name="T25" fmla="*/ 27 h 39"/>
                <a:gd name="T26" fmla="*/ 6 w 237"/>
                <a:gd name="T27" fmla="*/ 25 h 39"/>
                <a:gd name="T28" fmla="*/ 6 w 237"/>
                <a:gd name="T29" fmla="*/ 22 h 39"/>
                <a:gd name="T30" fmla="*/ 10 w 237"/>
                <a:gd name="T31" fmla="*/ 20 h 39"/>
                <a:gd name="T32" fmla="*/ 12 w 237"/>
                <a:gd name="T33" fmla="*/ 22 h 39"/>
                <a:gd name="T34" fmla="*/ 14 w 237"/>
                <a:gd name="T35" fmla="*/ 24 h 39"/>
                <a:gd name="T36" fmla="*/ 25 w 237"/>
                <a:gd name="T37" fmla="*/ 21 h 39"/>
                <a:gd name="T38" fmla="*/ 27 w 237"/>
                <a:gd name="T39" fmla="*/ 20 h 39"/>
                <a:gd name="T40" fmla="*/ 27 w 237"/>
                <a:gd name="T41" fmla="*/ 18 h 39"/>
                <a:gd name="T42" fmla="*/ 29 w 237"/>
                <a:gd name="T43" fmla="*/ 15 h 39"/>
                <a:gd name="T44" fmla="*/ 34 w 237"/>
                <a:gd name="T45" fmla="*/ 13 h 39"/>
                <a:gd name="T46" fmla="*/ 37 w 237"/>
                <a:gd name="T47" fmla="*/ 16 h 39"/>
                <a:gd name="T48" fmla="*/ 37 w 237"/>
                <a:gd name="T49" fmla="*/ 18 h 39"/>
                <a:gd name="T50" fmla="*/ 55 w 237"/>
                <a:gd name="T51" fmla="*/ 16 h 39"/>
                <a:gd name="T52" fmla="*/ 57 w 237"/>
                <a:gd name="T53" fmla="*/ 15 h 39"/>
                <a:gd name="T54" fmla="*/ 58 w 237"/>
                <a:gd name="T55" fmla="*/ 12 h 39"/>
                <a:gd name="T56" fmla="*/ 60 w 237"/>
                <a:gd name="T57" fmla="*/ 9 h 39"/>
                <a:gd name="T58" fmla="*/ 67 w 237"/>
                <a:gd name="T59" fmla="*/ 8 h 39"/>
                <a:gd name="T60" fmla="*/ 72 w 237"/>
                <a:gd name="T61" fmla="*/ 11 h 39"/>
                <a:gd name="T62" fmla="*/ 72 w 237"/>
                <a:gd name="T63" fmla="*/ 14 h 39"/>
                <a:gd name="T64" fmla="*/ 74 w 237"/>
                <a:gd name="T65" fmla="*/ 14 h 39"/>
                <a:gd name="T66" fmla="*/ 97 w 237"/>
                <a:gd name="T67" fmla="*/ 13 h 39"/>
                <a:gd name="T68" fmla="*/ 98 w 237"/>
                <a:gd name="T69" fmla="*/ 12 h 39"/>
                <a:gd name="T70" fmla="*/ 99 w 237"/>
                <a:gd name="T71" fmla="*/ 11 h 39"/>
                <a:gd name="T72" fmla="*/ 99 w 237"/>
                <a:gd name="T73" fmla="*/ 7 h 39"/>
                <a:gd name="T74" fmla="*/ 103 w 237"/>
                <a:gd name="T75" fmla="*/ 7 h 39"/>
                <a:gd name="T76" fmla="*/ 110 w 237"/>
                <a:gd name="T77" fmla="*/ 7 h 39"/>
                <a:gd name="T78" fmla="*/ 115 w 237"/>
                <a:gd name="T79" fmla="*/ 7 h 39"/>
                <a:gd name="T80" fmla="*/ 115 w 237"/>
                <a:gd name="T81" fmla="*/ 11 h 39"/>
                <a:gd name="T82" fmla="*/ 116 w 237"/>
                <a:gd name="T83" fmla="*/ 12 h 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37" h="39">
                  <a:moveTo>
                    <a:pt x="127" y="13"/>
                  </a:moveTo>
                  <a:cubicBezTo>
                    <a:pt x="127" y="14"/>
                    <a:pt x="128" y="14"/>
                    <a:pt x="128" y="14"/>
                  </a:cubicBezTo>
                  <a:cubicBezTo>
                    <a:pt x="178" y="12"/>
                    <a:pt x="207" y="31"/>
                    <a:pt x="210" y="39"/>
                  </a:cubicBezTo>
                  <a:cubicBezTo>
                    <a:pt x="230" y="38"/>
                    <a:pt x="230" y="38"/>
                    <a:pt x="230" y="38"/>
                  </a:cubicBezTo>
                  <a:cubicBezTo>
                    <a:pt x="236" y="25"/>
                    <a:pt x="236" y="25"/>
                    <a:pt x="236" y="25"/>
                  </a:cubicBezTo>
                  <a:cubicBezTo>
                    <a:pt x="237" y="24"/>
                    <a:pt x="236" y="22"/>
                    <a:pt x="236" y="22"/>
                  </a:cubicBezTo>
                  <a:cubicBezTo>
                    <a:pt x="230" y="15"/>
                    <a:pt x="179" y="0"/>
                    <a:pt x="118" y="0"/>
                  </a:cubicBezTo>
                  <a:cubicBezTo>
                    <a:pt x="52" y="0"/>
                    <a:pt x="11" y="13"/>
                    <a:pt x="2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1" y="26"/>
                    <a:pt x="1" y="26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4" y="31"/>
                    <a:pt x="4" y="31"/>
                    <a:pt x="6" y="30"/>
                  </a:cubicBezTo>
                  <a:cubicBezTo>
                    <a:pt x="6" y="30"/>
                    <a:pt x="7" y="30"/>
                    <a:pt x="7" y="29"/>
                  </a:cubicBezTo>
                  <a:cubicBezTo>
                    <a:pt x="7" y="28"/>
                    <a:pt x="7" y="27"/>
                    <a:pt x="7" y="27"/>
                  </a:cubicBezTo>
                  <a:cubicBezTo>
                    <a:pt x="5" y="24"/>
                    <a:pt x="7" y="24"/>
                    <a:pt x="7" y="24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3" y="22"/>
                    <a:pt x="13" y="23"/>
                    <a:pt x="13" y="24"/>
                  </a:cubicBezTo>
                  <a:cubicBezTo>
                    <a:pt x="13" y="24"/>
                    <a:pt x="14" y="26"/>
                    <a:pt x="15" y="26"/>
                  </a:cubicBezTo>
                  <a:cubicBezTo>
                    <a:pt x="16" y="27"/>
                    <a:pt x="19" y="25"/>
                    <a:pt x="27" y="23"/>
                  </a:cubicBezTo>
                  <a:cubicBezTo>
                    <a:pt x="28" y="23"/>
                    <a:pt x="28" y="23"/>
                    <a:pt x="30" y="22"/>
                  </a:cubicBezTo>
                  <a:cubicBezTo>
                    <a:pt x="30" y="22"/>
                    <a:pt x="30" y="19"/>
                    <a:pt x="30" y="19"/>
                  </a:cubicBezTo>
                  <a:cubicBezTo>
                    <a:pt x="29" y="18"/>
                    <a:pt x="29" y="16"/>
                    <a:pt x="32" y="16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0" y="14"/>
                    <a:pt x="40" y="15"/>
                    <a:pt x="41" y="17"/>
                  </a:cubicBezTo>
                  <a:cubicBezTo>
                    <a:pt x="41" y="17"/>
                    <a:pt x="41" y="19"/>
                    <a:pt x="41" y="20"/>
                  </a:cubicBezTo>
                  <a:cubicBezTo>
                    <a:pt x="42" y="21"/>
                    <a:pt x="43" y="19"/>
                    <a:pt x="60" y="17"/>
                  </a:cubicBezTo>
                  <a:cubicBezTo>
                    <a:pt x="60" y="17"/>
                    <a:pt x="63" y="17"/>
                    <a:pt x="63" y="16"/>
                  </a:cubicBezTo>
                  <a:cubicBezTo>
                    <a:pt x="64" y="15"/>
                    <a:pt x="64" y="13"/>
                    <a:pt x="64" y="13"/>
                  </a:cubicBezTo>
                  <a:cubicBezTo>
                    <a:pt x="63" y="11"/>
                    <a:pt x="62" y="10"/>
                    <a:pt x="66" y="10"/>
                  </a:cubicBezTo>
                  <a:cubicBezTo>
                    <a:pt x="74" y="9"/>
                    <a:pt x="74" y="9"/>
                    <a:pt x="74" y="9"/>
                  </a:cubicBezTo>
                  <a:cubicBezTo>
                    <a:pt x="79" y="8"/>
                    <a:pt x="78" y="10"/>
                    <a:pt x="79" y="12"/>
                  </a:cubicBezTo>
                  <a:cubicBezTo>
                    <a:pt x="79" y="12"/>
                    <a:pt x="79" y="14"/>
                    <a:pt x="79" y="15"/>
                  </a:cubicBezTo>
                  <a:cubicBezTo>
                    <a:pt x="80" y="15"/>
                    <a:pt x="81" y="15"/>
                    <a:pt x="81" y="15"/>
                  </a:cubicBezTo>
                  <a:cubicBezTo>
                    <a:pt x="91" y="14"/>
                    <a:pt x="96" y="14"/>
                    <a:pt x="106" y="14"/>
                  </a:cubicBezTo>
                  <a:cubicBezTo>
                    <a:pt x="106" y="14"/>
                    <a:pt x="108" y="14"/>
                    <a:pt x="108" y="13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9" y="11"/>
                    <a:pt x="109" y="9"/>
                    <a:pt x="109" y="8"/>
                  </a:cubicBezTo>
                  <a:cubicBezTo>
                    <a:pt x="110" y="7"/>
                    <a:pt x="111" y="8"/>
                    <a:pt x="113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3" y="8"/>
                    <a:pt x="125" y="7"/>
                    <a:pt x="126" y="8"/>
                  </a:cubicBezTo>
                  <a:cubicBezTo>
                    <a:pt x="127" y="9"/>
                    <a:pt x="126" y="12"/>
                    <a:pt x="126" y="12"/>
                  </a:cubicBezTo>
                  <a:cubicBezTo>
                    <a:pt x="126" y="12"/>
                    <a:pt x="126" y="13"/>
                    <a:pt x="127" y="13"/>
                  </a:cubicBezTo>
                  <a:close/>
                </a:path>
              </a:pathLst>
            </a:custGeom>
            <a:solidFill>
              <a:srgbClr val="66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7" name="Freeform 45">
              <a:extLst>
                <a:ext uri="{FF2B5EF4-FFF2-40B4-BE49-F238E27FC236}">
                  <a16:creationId xmlns:a16="http://schemas.microsoft.com/office/drawing/2014/main" id="{1655AB4D-FE0A-40E1-A8DE-7622637B7EB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2003" y="3154"/>
              <a:ext cx="247" cy="83"/>
            </a:xfrm>
            <a:custGeom>
              <a:avLst/>
              <a:gdLst>
                <a:gd name="T0" fmla="*/ 123 w 271"/>
                <a:gd name="T1" fmla="*/ 0 h 91"/>
                <a:gd name="T2" fmla="*/ 33 w 271"/>
                <a:gd name="T3" fmla="*/ 32 h 91"/>
                <a:gd name="T4" fmla="*/ 32 w 271"/>
                <a:gd name="T5" fmla="*/ 33 h 91"/>
                <a:gd name="T6" fmla="*/ 34 w 271"/>
                <a:gd name="T7" fmla="*/ 35 h 91"/>
                <a:gd name="T8" fmla="*/ 128 w 271"/>
                <a:gd name="T9" fmla="*/ 44 h 91"/>
                <a:gd name="T10" fmla="*/ 128 w 271"/>
                <a:gd name="T11" fmla="*/ 45 h 91"/>
                <a:gd name="T12" fmla="*/ 77 w 271"/>
                <a:gd name="T13" fmla="*/ 47 h 91"/>
                <a:gd name="T14" fmla="*/ 42 w 271"/>
                <a:gd name="T15" fmla="*/ 54 h 91"/>
                <a:gd name="T16" fmla="*/ 6 w 271"/>
                <a:gd name="T17" fmla="*/ 68 h 91"/>
                <a:gd name="T18" fmla="*/ 3 w 271"/>
                <a:gd name="T19" fmla="*/ 71 h 91"/>
                <a:gd name="T20" fmla="*/ 2 w 271"/>
                <a:gd name="T21" fmla="*/ 75 h 91"/>
                <a:gd name="T22" fmla="*/ 1 w 271"/>
                <a:gd name="T23" fmla="*/ 80 h 91"/>
                <a:gd name="T24" fmla="*/ 3 w 271"/>
                <a:gd name="T25" fmla="*/ 80 h 91"/>
                <a:gd name="T26" fmla="*/ 19 w 271"/>
                <a:gd name="T27" fmla="*/ 70 h 91"/>
                <a:gd name="T28" fmla="*/ 56 w 271"/>
                <a:gd name="T29" fmla="*/ 59 h 91"/>
                <a:gd name="T30" fmla="*/ 121 w 271"/>
                <a:gd name="T31" fmla="*/ 53 h 91"/>
                <a:gd name="T32" fmla="*/ 190 w 271"/>
                <a:gd name="T33" fmla="*/ 59 h 91"/>
                <a:gd name="T34" fmla="*/ 234 w 271"/>
                <a:gd name="T35" fmla="*/ 73 h 91"/>
                <a:gd name="T36" fmla="*/ 244 w 271"/>
                <a:gd name="T37" fmla="*/ 80 h 91"/>
                <a:gd name="T38" fmla="*/ 247 w 271"/>
                <a:gd name="T39" fmla="*/ 80 h 91"/>
                <a:gd name="T40" fmla="*/ 242 w 271"/>
                <a:gd name="T41" fmla="*/ 69 h 91"/>
                <a:gd name="T42" fmla="*/ 123 w 271"/>
                <a:gd name="T43" fmla="*/ 0 h 9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71" h="91">
                  <a:moveTo>
                    <a:pt x="135" y="0"/>
                  </a:moveTo>
                  <a:cubicBezTo>
                    <a:pt x="86" y="0"/>
                    <a:pt x="55" y="16"/>
                    <a:pt x="36" y="35"/>
                  </a:cubicBezTo>
                  <a:cubicBezTo>
                    <a:pt x="36" y="35"/>
                    <a:pt x="36" y="35"/>
                    <a:pt x="35" y="36"/>
                  </a:cubicBezTo>
                  <a:cubicBezTo>
                    <a:pt x="35" y="37"/>
                    <a:pt x="35" y="38"/>
                    <a:pt x="37" y="38"/>
                  </a:cubicBezTo>
                  <a:cubicBezTo>
                    <a:pt x="79" y="20"/>
                    <a:pt x="126" y="31"/>
                    <a:pt x="140" y="48"/>
                  </a:cubicBezTo>
                  <a:cubicBezTo>
                    <a:pt x="141" y="48"/>
                    <a:pt x="140" y="49"/>
                    <a:pt x="140" y="49"/>
                  </a:cubicBezTo>
                  <a:cubicBezTo>
                    <a:pt x="125" y="49"/>
                    <a:pt x="112" y="48"/>
                    <a:pt x="85" y="52"/>
                  </a:cubicBezTo>
                  <a:cubicBezTo>
                    <a:pt x="70" y="54"/>
                    <a:pt x="57" y="56"/>
                    <a:pt x="46" y="59"/>
                  </a:cubicBezTo>
                  <a:cubicBezTo>
                    <a:pt x="27" y="64"/>
                    <a:pt x="14" y="70"/>
                    <a:pt x="7" y="75"/>
                  </a:cubicBezTo>
                  <a:cubicBezTo>
                    <a:pt x="4" y="76"/>
                    <a:pt x="4" y="77"/>
                    <a:pt x="3" y="78"/>
                  </a:cubicBezTo>
                  <a:cubicBezTo>
                    <a:pt x="3" y="81"/>
                    <a:pt x="3" y="81"/>
                    <a:pt x="2" y="82"/>
                  </a:cubicBezTo>
                  <a:cubicBezTo>
                    <a:pt x="1" y="85"/>
                    <a:pt x="1" y="87"/>
                    <a:pt x="1" y="88"/>
                  </a:cubicBezTo>
                  <a:cubicBezTo>
                    <a:pt x="0" y="90"/>
                    <a:pt x="2" y="90"/>
                    <a:pt x="3" y="88"/>
                  </a:cubicBezTo>
                  <a:cubicBezTo>
                    <a:pt x="6" y="86"/>
                    <a:pt x="12" y="81"/>
                    <a:pt x="21" y="77"/>
                  </a:cubicBezTo>
                  <a:cubicBezTo>
                    <a:pt x="30" y="73"/>
                    <a:pt x="45" y="68"/>
                    <a:pt x="61" y="65"/>
                  </a:cubicBezTo>
                  <a:cubicBezTo>
                    <a:pt x="83" y="61"/>
                    <a:pt x="109" y="58"/>
                    <a:pt x="133" y="58"/>
                  </a:cubicBezTo>
                  <a:cubicBezTo>
                    <a:pt x="161" y="58"/>
                    <a:pt x="186" y="61"/>
                    <a:pt x="208" y="65"/>
                  </a:cubicBezTo>
                  <a:cubicBezTo>
                    <a:pt x="229" y="69"/>
                    <a:pt x="246" y="75"/>
                    <a:pt x="257" y="80"/>
                  </a:cubicBezTo>
                  <a:cubicBezTo>
                    <a:pt x="262" y="83"/>
                    <a:pt x="265" y="85"/>
                    <a:pt x="268" y="88"/>
                  </a:cubicBezTo>
                  <a:cubicBezTo>
                    <a:pt x="271" y="91"/>
                    <a:pt x="271" y="88"/>
                    <a:pt x="271" y="88"/>
                  </a:cubicBezTo>
                  <a:cubicBezTo>
                    <a:pt x="271" y="88"/>
                    <a:pt x="270" y="84"/>
                    <a:pt x="266" y="76"/>
                  </a:cubicBezTo>
                  <a:cubicBezTo>
                    <a:pt x="252" y="50"/>
                    <a:pt x="215" y="0"/>
                    <a:pt x="135" y="0"/>
                  </a:cubicBezTo>
                </a:path>
              </a:pathLst>
            </a:custGeom>
            <a:solidFill>
              <a:srgbClr val="66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8" name="Freeform 46">
              <a:extLst>
                <a:ext uri="{FF2B5EF4-FFF2-40B4-BE49-F238E27FC236}">
                  <a16:creationId xmlns:a16="http://schemas.microsoft.com/office/drawing/2014/main" id="{BDF9B376-2F6A-4E05-936D-DB2D39D7206E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1996" y="3426"/>
              <a:ext cx="266" cy="61"/>
            </a:xfrm>
            <a:custGeom>
              <a:avLst/>
              <a:gdLst>
                <a:gd name="T0" fmla="*/ 0 w 292"/>
                <a:gd name="T1" fmla="*/ 29 h 67"/>
                <a:gd name="T2" fmla="*/ 133 w 292"/>
                <a:gd name="T3" fmla="*/ 61 h 67"/>
                <a:gd name="T4" fmla="*/ 266 w 292"/>
                <a:gd name="T5" fmla="*/ 29 h 67"/>
                <a:gd name="T6" fmla="*/ 266 w 292"/>
                <a:gd name="T7" fmla="*/ 14 h 67"/>
                <a:gd name="T8" fmla="*/ 266 w 292"/>
                <a:gd name="T9" fmla="*/ 13 h 67"/>
                <a:gd name="T10" fmla="*/ 247 w 292"/>
                <a:gd name="T11" fmla="*/ 9 h 67"/>
                <a:gd name="T12" fmla="*/ 246 w 292"/>
                <a:gd name="T13" fmla="*/ 0 h 67"/>
                <a:gd name="T14" fmla="*/ 241 w 292"/>
                <a:gd name="T15" fmla="*/ 4 h 67"/>
                <a:gd name="T16" fmla="*/ 131 w 292"/>
                <a:gd name="T17" fmla="*/ 21 h 67"/>
                <a:gd name="T18" fmla="*/ 16 w 292"/>
                <a:gd name="T19" fmla="*/ 0 h 67"/>
                <a:gd name="T20" fmla="*/ 16 w 292"/>
                <a:gd name="T21" fmla="*/ 14 h 67"/>
                <a:gd name="T22" fmla="*/ 167 w 292"/>
                <a:gd name="T23" fmla="*/ 36 h 67"/>
                <a:gd name="T24" fmla="*/ 171 w 292"/>
                <a:gd name="T25" fmla="*/ 36 h 67"/>
                <a:gd name="T26" fmla="*/ 170 w 292"/>
                <a:gd name="T27" fmla="*/ 38 h 67"/>
                <a:gd name="T28" fmla="*/ 0 w 292"/>
                <a:gd name="T29" fmla="*/ 18 h 67"/>
                <a:gd name="T30" fmla="*/ 0 w 292"/>
                <a:gd name="T31" fmla="*/ 29 h 6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92" h="67">
                  <a:moveTo>
                    <a:pt x="0" y="32"/>
                  </a:moveTo>
                  <a:cubicBezTo>
                    <a:pt x="0" y="44"/>
                    <a:pt x="47" y="67"/>
                    <a:pt x="146" y="67"/>
                  </a:cubicBezTo>
                  <a:cubicBezTo>
                    <a:pt x="242" y="67"/>
                    <a:pt x="292" y="44"/>
                    <a:pt x="292" y="32"/>
                  </a:cubicBezTo>
                  <a:cubicBezTo>
                    <a:pt x="292" y="15"/>
                    <a:pt x="292" y="15"/>
                    <a:pt x="292" y="15"/>
                  </a:cubicBezTo>
                  <a:cubicBezTo>
                    <a:pt x="292" y="15"/>
                    <a:pt x="292" y="14"/>
                    <a:pt x="292" y="14"/>
                  </a:cubicBezTo>
                  <a:cubicBezTo>
                    <a:pt x="291" y="11"/>
                    <a:pt x="286" y="10"/>
                    <a:pt x="271" y="1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70" y="1"/>
                    <a:pt x="267" y="3"/>
                    <a:pt x="265" y="4"/>
                  </a:cubicBezTo>
                  <a:cubicBezTo>
                    <a:pt x="253" y="12"/>
                    <a:pt x="204" y="23"/>
                    <a:pt x="144" y="23"/>
                  </a:cubicBezTo>
                  <a:cubicBezTo>
                    <a:pt x="74" y="23"/>
                    <a:pt x="26" y="8"/>
                    <a:pt x="18" y="0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41" y="32"/>
                    <a:pt x="111" y="46"/>
                    <a:pt x="183" y="39"/>
                  </a:cubicBezTo>
                  <a:cubicBezTo>
                    <a:pt x="185" y="39"/>
                    <a:pt x="186" y="38"/>
                    <a:pt x="188" y="39"/>
                  </a:cubicBezTo>
                  <a:cubicBezTo>
                    <a:pt x="188" y="39"/>
                    <a:pt x="190" y="41"/>
                    <a:pt x="187" y="42"/>
                  </a:cubicBezTo>
                  <a:cubicBezTo>
                    <a:pt x="145" y="56"/>
                    <a:pt x="43" y="53"/>
                    <a:pt x="0" y="20"/>
                  </a:cubicBezTo>
                  <a:cubicBezTo>
                    <a:pt x="0" y="32"/>
                    <a:pt x="0" y="32"/>
                    <a:pt x="0" y="32"/>
                  </a:cubicBezTo>
                </a:path>
              </a:pathLst>
            </a:custGeom>
            <a:solidFill>
              <a:srgbClr val="66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9" name="Freeform 47">
              <a:extLst>
                <a:ext uri="{FF2B5EF4-FFF2-40B4-BE49-F238E27FC236}">
                  <a16:creationId xmlns:a16="http://schemas.microsoft.com/office/drawing/2014/main" id="{32F6223D-385D-4ABA-86E7-2FB12AA5D372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2182" y="3248"/>
              <a:ext cx="1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T0" y="0"/>
                </a:cxn>
                <a:cxn ang="T5">
                  <a:pos x="T1" y="0"/>
                </a:cxn>
                <a:cxn ang="T6">
                  <a:pos x="T2" y="0"/>
                </a:cxn>
                <a:cxn ang="T7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6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0" name="Freeform 48">
              <a:extLst>
                <a:ext uri="{FF2B5EF4-FFF2-40B4-BE49-F238E27FC236}">
                  <a16:creationId xmlns:a16="http://schemas.microsoft.com/office/drawing/2014/main" id="{0237C17A-0EBE-4A87-9030-28C69DC3AAF5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2181" y="3249"/>
              <a:ext cx="0" cy="3"/>
            </a:xfrm>
            <a:custGeom>
              <a:avLst/>
              <a:gdLst>
                <a:gd name="T0" fmla="*/ 3 h 3"/>
                <a:gd name="T1" fmla="*/ 3 h 3"/>
                <a:gd name="T2" fmla="*/ 0 h 3"/>
                <a:gd name="T3" fmla="*/ 0 h 3"/>
                <a:gd name="T4" fmla="*/ 0 h 3"/>
                <a:gd name="T5" fmla="*/ 0 h 3"/>
                <a:gd name="T6" fmla="*/ 3 h 3"/>
                <a:gd name="T7" fmla="*/ 0 60000 655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60000 65536"/>
                <a:gd name="T13" fmla="*/ 0 60000 65536"/>
              </a:gdLst>
              <a:ahLst/>
              <a:cxnLst>
                <a:cxn ang="T7">
                  <a:pos x="0" y="T0"/>
                </a:cxn>
                <a:cxn ang="T8">
                  <a:pos x="0" y="T1"/>
                </a:cxn>
                <a:cxn ang="T9">
                  <a:pos x="0" y="T2"/>
                </a:cxn>
                <a:cxn ang="T10">
                  <a:pos x="0" y="T3"/>
                </a:cxn>
                <a:cxn ang="T11">
                  <a:pos x="0" y="T4"/>
                </a:cxn>
                <a:cxn ang="T12">
                  <a:pos x="0" y="T5"/>
                </a:cxn>
                <a:cxn ang="T13">
                  <a:pos x="0" y="T6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66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1" name="Rectangle 49">
              <a:extLst>
                <a:ext uri="{FF2B5EF4-FFF2-40B4-BE49-F238E27FC236}">
                  <a16:creationId xmlns:a16="http://schemas.microsoft.com/office/drawing/2014/main" id="{7033A88A-F49C-4B80-A7EA-F794903790F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181" y="3249"/>
              <a:ext cx="1" cy="3"/>
            </a:xfrm>
            <a:prstGeom prst="rect">
              <a:avLst/>
            </a:prstGeom>
            <a:solidFill>
              <a:srgbClr val="66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92" name="Freeform 50">
              <a:extLst>
                <a:ext uri="{FF2B5EF4-FFF2-40B4-BE49-F238E27FC236}">
                  <a16:creationId xmlns:a16="http://schemas.microsoft.com/office/drawing/2014/main" id="{5B72BB39-64C7-4512-B299-171702397BB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2156" y="3247"/>
              <a:ext cx="1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T0" y="0"/>
                </a:cxn>
                <a:cxn ang="T5">
                  <a:pos x="T1" y="0"/>
                </a:cxn>
                <a:cxn ang="T6">
                  <a:pos x="T2" y="0"/>
                </a:cxn>
                <a:cxn ang="T7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6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3" name="Rectangle 51">
              <a:extLst>
                <a:ext uri="{FF2B5EF4-FFF2-40B4-BE49-F238E27FC236}">
                  <a16:creationId xmlns:a16="http://schemas.microsoft.com/office/drawing/2014/main" id="{53632B65-0D44-46F0-8553-19400D22A31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181" y="3252"/>
              <a:ext cx="1" cy="1"/>
            </a:xfrm>
            <a:prstGeom prst="rect">
              <a:avLst/>
            </a:prstGeom>
            <a:solidFill>
              <a:srgbClr val="66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94" name="Freeform 52">
              <a:extLst>
                <a:ext uri="{FF2B5EF4-FFF2-40B4-BE49-F238E27FC236}">
                  <a16:creationId xmlns:a16="http://schemas.microsoft.com/office/drawing/2014/main" id="{529DDD00-078F-4B79-8E38-F743B80BE19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2156" y="3242"/>
              <a:ext cx="28" cy="193"/>
            </a:xfrm>
            <a:custGeom>
              <a:avLst/>
              <a:gdLst>
                <a:gd name="T0" fmla="*/ 26 w 30"/>
                <a:gd name="T1" fmla="*/ 0 h 212"/>
                <a:gd name="T2" fmla="*/ 1 w 30"/>
                <a:gd name="T3" fmla="*/ 0 h 212"/>
                <a:gd name="T4" fmla="*/ 0 w 30"/>
                <a:gd name="T5" fmla="*/ 2 h 212"/>
                <a:gd name="T6" fmla="*/ 0 w 30"/>
                <a:gd name="T7" fmla="*/ 5 h 212"/>
                <a:gd name="T8" fmla="*/ 2 w 30"/>
                <a:gd name="T9" fmla="*/ 6 h 212"/>
                <a:gd name="T10" fmla="*/ 9 w 30"/>
                <a:gd name="T11" fmla="*/ 6 h 212"/>
                <a:gd name="T12" fmla="*/ 10 w 30"/>
                <a:gd name="T13" fmla="*/ 7 h 212"/>
                <a:gd name="T14" fmla="*/ 8 w 30"/>
                <a:gd name="T15" fmla="*/ 8 h 212"/>
                <a:gd name="T16" fmla="*/ 5 w 30"/>
                <a:gd name="T17" fmla="*/ 11 h 212"/>
                <a:gd name="T18" fmla="*/ 4 w 30"/>
                <a:gd name="T19" fmla="*/ 14 h 212"/>
                <a:gd name="T20" fmla="*/ 4 w 30"/>
                <a:gd name="T21" fmla="*/ 189 h 212"/>
                <a:gd name="T22" fmla="*/ 14 w 30"/>
                <a:gd name="T23" fmla="*/ 193 h 212"/>
                <a:gd name="T24" fmla="*/ 25 w 30"/>
                <a:gd name="T25" fmla="*/ 189 h 212"/>
                <a:gd name="T26" fmla="*/ 25 w 30"/>
                <a:gd name="T27" fmla="*/ 7 h 212"/>
                <a:gd name="T28" fmla="*/ 25 w 30"/>
                <a:gd name="T29" fmla="*/ 6 h 212"/>
                <a:gd name="T30" fmla="*/ 26 w 30"/>
                <a:gd name="T31" fmla="*/ 6 h 212"/>
                <a:gd name="T32" fmla="*/ 28 w 30"/>
                <a:gd name="T33" fmla="*/ 5 h 212"/>
                <a:gd name="T34" fmla="*/ 28 w 30"/>
                <a:gd name="T35" fmla="*/ 2 h 212"/>
                <a:gd name="T36" fmla="*/ 26 w 30"/>
                <a:gd name="T37" fmla="*/ 0 h 21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0" h="212">
                  <a:moveTo>
                    <a:pt x="2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7"/>
                    <a:pt x="2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1" y="7"/>
                    <a:pt x="11" y="8"/>
                  </a:cubicBezTo>
                  <a:cubicBezTo>
                    <a:pt x="11" y="8"/>
                    <a:pt x="10" y="9"/>
                    <a:pt x="9" y="9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4" y="12"/>
                    <a:pt x="4" y="13"/>
                    <a:pt x="4" y="15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4" y="211"/>
                    <a:pt x="10" y="212"/>
                    <a:pt x="15" y="212"/>
                  </a:cubicBezTo>
                  <a:cubicBezTo>
                    <a:pt x="20" y="212"/>
                    <a:pt x="26" y="211"/>
                    <a:pt x="27" y="208"/>
                  </a:cubicBezTo>
                  <a:cubicBezTo>
                    <a:pt x="27" y="208"/>
                    <a:pt x="27" y="24"/>
                    <a:pt x="27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0" y="7"/>
                    <a:pt x="30" y="6"/>
                    <a:pt x="30" y="5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"/>
                    <a:pt x="29" y="0"/>
                    <a:pt x="28" y="0"/>
                  </a:cubicBezTo>
                  <a:close/>
                </a:path>
              </a:pathLst>
            </a:custGeom>
            <a:solidFill>
              <a:srgbClr val="66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5" name="Freeform 53">
              <a:extLst>
                <a:ext uri="{FF2B5EF4-FFF2-40B4-BE49-F238E27FC236}">
                  <a16:creationId xmlns:a16="http://schemas.microsoft.com/office/drawing/2014/main" id="{D138AEF4-E864-4AEA-AF80-831335CE7A5F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2110" y="3362"/>
              <a:ext cx="34" cy="61"/>
            </a:xfrm>
            <a:custGeom>
              <a:avLst/>
              <a:gdLst>
                <a:gd name="T0" fmla="*/ 31 w 38"/>
                <a:gd name="T1" fmla="*/ 2 h 67"/>
                <a:gd name="T2" fmla="*/ 32 w 38"/>
                <a:gd name="T3" fmla="*/ 1 h 67"/>
                <a:gd name="T4" fmla="*/ 34 w 38"/>
                <a:gd name="T5" fmla="*/ 1 h 67"/>
                <a:gd name="T6" fmla="*/ 34 w 38"/>
                <a:gd name="T7" fmla="*/ 0 h 67"/>
                <a:gd name="T8" fmla="*/ 0 w 38"/>
                <a:gd name="T9" fmla="*/ 0 h 67"/>
                <a:gd name="T10" fmla="*/ 0 w 38"/>
                <a:gd name="T11" fmla="*/ 1 h 67"/>
                <a:gd name="T12" fmla="*/ 2 w 38"/>
                <a:gd name="T13" fmla="*/ 1 h 67"/>
                <a:gd name="T14" fmla="*/ 3 w 38"/>
                <a:gd name="T15" fmla="*/ 2 h 67"/>
                <a:gd name="T16" fmla="*/ 4 w 38"/>
                <a:gd name="T17" fmla="*/ 6 h 67"/>
                <a:gd name="T18" fmla="*/ 5 w 38"/>
                <a:gd name="T19" fmla="*/ 7 h 67"/>
                <a:gd name="T20" fmla="*/ 7 w 38"/>
                <a:gd name="T21" fmla="*/ 7 h 67"/>
                <a:gd name="T22" fmla="*/ 15 w 38"/>
                <a:gd name="T23" fmla="*/ 7 h 67"/>
                <a:gd name="T24" fmla="*/ 17 w 38"/>
                <a:gd name="T25" fmla="*/ 8 h 67"/>
                <a:gd name="T26" fmla="*/ 16 w 38"/>
                <a:gd name="T27" fmla="*/ 10 h 67"/>
                <a:gd name="T28" fmla="*/ 6 w 38"/>
                <a:gd name="T29" fmla="*/ 16 h 67"/>
                <a:gd name="T30" fmla="*/ 5 w 38"/>
                <a:gd name="T31" fmla="*/ 18 h 67"/>
                <a:gd name="T32" fmla="*/ 5 w 38"/>
                <a:gd name="T33" fmla="*/ 19 h 67"/>
                <a:gd name="T34" fmla="*/ 5 w 38"/>
                <a:gd name="T35" fmla="*/ 52 h 67"/>
                <a:gd name="T36" fmla="*/ 2 w 38"/>
                <a:gd name="T37" fmla="*/ 54 h 67"/>
                <a:gd name="T38" fmla="*/ 2 w 38"/>
                <a:gd name="T39" fmla="*/ 61 h 67"/>
                <a:gd name="T40" fmla="*/ 31 w 38"/>
                <a:gd name="T41" fmla="*/ 61 h 67"/>
                <a:gd name="T42" fmla="*/ 31 w 38"/>
                <a:gd name="T43" fmla="*/ 54 h 67"/>
                <a:gd name="T44" fmla="*/ 29 w 38"/>
                <a:gd name="T45" fmla="*/ 52 h 67"/>
                <a:gd name="T46" fmla="*/ 29 w 38"/>
                <a:gd name="T47" fmla="*/ 8 h 67"/>
                <a:gd name="T48" fmla="*/ 31 w 38"/>
                <a:gd name="T49" fmla="*/ 2 h 6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67">
                  <a:moveTo>
                    <a:pt x="35" y="2"/>
                  </a:moveTo>
                  <a:cubicBezTo>
                    <a:pt x="36" y="1"/>
                    <a:pt x="36" y="1"/>
                    <a:pt x="36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6" y="8"/>
                  </a:cubicBezTo>
                  <a:cubicBezTo>
                    <a:pt x="6" y="8"/>
                    <a:pt x="7" y="8"/>
                    <a:pt x="8" y="8"/>
                  </a:cubicBezTo>
                  <a:cubicBezTo>
                    <a:pt x="17" y="8"/>
                    <a:pt x="15" y="8"/>
                    <a:pt x="17" y="8"/>
                  </a:cubicBezTo>
                  <a:cubicBezTo>
                    <a:pt x="18" y="8"/>
                    <a:pt x="19" y="8"/>
                    <a:pt x="19" y="9"/>
                  </a:cubicBezTo>
                  <a:cubicBezTo>
                    <a:pt x="19" y="9"/>
                    <a:pt x="20" y="10"/>
                    <a:pt x="18" y="11"/>
                  </a:cubicBezTo>
                  <a:cubicBezTo>
                    <a:pt x="15" y="13"/>
                    <a:pt x="10" y="17"/>
                    <a:pt x="7" y="18"/>
                  </a:cubicBezTo>
                  <a:cubicBezTo>
                    <a:pt x="7" y="18"/>
                    <a:pt x="6" y="19"/>
                    <a:pt x="6" y="20"/>
                  </a:cubicBezTo>
                  <a:cubicBezTo>
                    <a:pt x="5" y="21"/>
                    <a:pt x="6" y="21"/>
                    <a:pt x="6" y="21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2" y="59"/>
                    <a:pt x="1" y="66"/>
                    <a:pt x="2" y="67"/>
                  </a:cubicBezTo>
                  <a:cubicBezTo>
                    <a:pt x="4" y="67"/>
                    <a:pt x="34" y="67"/>
                    <a:pt x="35" y="67"/>
                  </a:cubicBezTo>
                  <a:cubicBezTo>
                    <a:pt x="36" y="66"/>
                    <a:pt x="35" y="59"/>
                    <a:pt x="35" y="59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2" y="9"/>
                    <a:pt x="32" y="9"/>
                    <a:pt x="32" y="9"/>
                  </a:cubicBezTo>
                  <a:lnTo>
                    <a:pt x="35" y="2"/>
                  </a:lnTo>
                  <a:close/>
                </a:path>
              </a:pathLst>
            </a:custGeom>
            <a:solidFill>
              <a:srgbClr val="66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6" name="Freeform 54">
              <a:extLst>
                <a:ext uri="{FF2B5EF4-FFF2-40B4-BE49-F238E27FC236}">
                  <a16:creationId xmlns:a16="http://schemas.microsoft.com/office/drawing/2014/main" id="{DA822318-E2EE-49B3-8C7C-9076A2C4A40E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2204" y="3252"/>
              <a:ext cx="28" cy="175"/>
            </a:xfrm>
            <a:custGeom>
              <a:avLst/>
              <a:gdLst>
                <a:gd name="T0" fmla="*/ 26 w 31"/>
                <a:gd name="T1" fmla="*/ 0 h 192"/>
                <a:gd name="T2" fmla="*/ 2 w 31"/>
                <a:gd name="T3" fmla="*/ 0 h 192"/>
                <a:gd name="T4" fmla="*/ 0 w 31"/>
                <a:gd name="T5" fmla="*/ 2 h 192"/>
                <a:gd name="T6" fmla="*/ 0 w 31"/>
                <a:gd name="T7" fmla="*/ 5 h 192"/>
                <a:gd name="T8" fmla="*/ 2 w 31"/>
                <a:gd name="T9" fmla="*/ 6 h 192"/>
                <a:gd name="T10" fmla="*/ 9 w 31"/>
                <a:gd name="T11" fmla="*/ 6 h 192"/>
                <a:gd name="T12" fmla="*/ 10 w 31"/>
                <a:gd name="T13" fmla="*/ 6 h 192"/>
                <a:gd name="T14" fmla="*/ 8 w 31"/>
                <a:gd name="T15" fmla="*/ 8 h 192"/>
                <a:gd name="T16" fmla="*/ 5 w 31"/>
                <a:gd name="T17" fmla="*/ 11 h 192"/>
                <a:gd name="T18" fmla="*/ 4 w 31"/>
                <a:gd name="T19" fmla="*/ 13 h 192"/>
                <a:gd name="T20" fmla="*/ 4 w 31"/>
                <a:gd name="T21" fmla="*/ 171 h 192"/>
                <a:gd name="T22" fmla="*/ 14 w 31"/>
                <a:gd name="T23" fmla="*/ 175 h 192"/>
                <a:gd name="T24" fmla="*/ 24 w 31"/>
                <a:gd name="T25" fmla="*/ 171 h 192"/>
                <a:gd name="T26" fmla="*/ 24 w 31"/>
                <a:gd name="T27" fmla="*/ 7 h 192"/>
                <a:gd name="T28" fmla="*/ 25 w 31"/>
                <a:gd name="T29" fmla="*/ 6 h 192"/>
                <a:gd name="T30" fmla="*/ 26 w 31"/>
                <a:gd name="T31" fmla="*/ 6 h 192"/>
                <a:gd name="T32" fmla="*/ 28 w 31"/>
                <a:gd name="T33" fmla="*/ 5 h 192"/>
                <a:gd name="T34" fmla="*/ 28 w 31"/>
                <a:gd name="T35" fmla="*/ 1 h 192"/>
                <a:gd name="T36" fmla="*/ 26 w 31"/>
                <a:gd name="T37" fmla="*/ 0 h 19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1" h="192">
                  <a:moveTo>
                    <a:pt x="2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7"/>
                    <a:pt x="2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8"/>
                    <a:pt x="10" y="9"/>
                    <a:pt x="9" y="9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4" y="13"/>
                    <a:pt x="4" y="14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92"/>
                    <a:pt x="10" y="192"/>
                    <a:pt x="16" y="192"/>
                  </a:cubicBezTo>
                  <a:cubicBezTo>
                    <a:pt x="21" y="192"/>
                    <a:pt x="27" y="192"/>
                    <a:pt x="27" y="188"/>
                  </a:cubicBezTo>
                  <a:cubicBezTo>
                    <a:pt x="27" y="188"/>
                    <a:pt x="27" y="24"/>
                    <a:pt x="27" y="8"/>
                  </a:cubicBezTo>
                  <a:cubicBezTo>
                    <a:pt x="27" y="7"/>
                    <a:pt x="27" y="7"/>
                    <a:pt x="28" y="7"/>
                  </a:cubicBezTo>
                  <a:cubicBezTo>
                    <a:pt x="28" y="7"/>
                    <a:pt x="29" y="7"/>
                    <a:pt x="29" y="7"/>
                  </a:cubicBezTo>
                  <a:cubicBezTo>
                    <a:pt x="30" y="7"/>
                    <a:pt x="31" y="6"/>
                    <a:pt x="31" y="5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  <a:close/>
                </a:path>
              </a:pathLst>
            </a:custGeom>
            <a:solidFill>
              <a:srgbClr val="66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7" name="Freeform 55">
              <a:extLst>
                <a:ext uri="{FF2B5EF4-FFF2-40B4-BE49-F238E27FC236}">
                  <a16:creationId xmlns:a16="http://schemas.microsoft.com/office/drawing/2014/main" id="{C9BF3060-408E-4A90-A246-44C434BE4D6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2069" y="3242"/>
              <a:ext cx="28" cy="193"/>
            </a:xfrm>
            <a:custGeom>
              <a:avLst/>
              <a:gdLst>
                <a:gd name="T0" fmla="*/ 26 w 31"/>
                <a:gd name="T1" fmla="*/ 0 h 212"/>
                <a:gd name="T2" fmla="*/ 2 w 31"/>
                <a:gd name="T3" fmla="*/ 0 h 212"/>
                <a:gd name="T4" fmla="*/ 0 w 31"/>
                <a:gd name="T5" fmla="*/ 2 h 212"/>
                <a:gd name="T6" fmla="*/ 0 w 31"/>
                <a:gd name="T7" fmla="*/ 5 h 212"/>
                <a:gd name="T8" fmla="*/ 2 w 31"/>
                <a:gd name="T9" fmla="*/ 6 h 212"/>
                <a:gd name="T10" fmla="*/ 10 w 31"/>
                <a:gd name="T11" fmla="*/ 6 h 212"/>
                <a:gd name="T12" fmla="*/ 11 w 31"/>
                <a:gd name="T13" fmla="*/ 7 h 212"/>
                <a:gd name="T14" fmla="*/ 9 w 31"/>
                <a:gd name="T15" fmla="*/ 8 h 212"/>
                <a:gd name="T16" fmla="*/ 5 w 31"/>
                <a:gd name="T17" fmla="*/ 11 h 212"/>
                <a:gd name="T18" fmla="*/ 5 w 31"/>
                <a:gd name="T19" fmla="*/ 14 h 212"/>
                <a:gd name="T20" fmla="*/ 5 w 31"/>
                <a:gd name="T21" fmla="*/ 189 h 212"/>
                <a:gd name="T22" fmla="*/ 14 w 31"/>
                <a:gd name="T23" fmla="*/ 193 h 212"/>
                <a:gd name="T24" fmla="*/ 25 w 31"/>
                <a:gd name="T25" fmla="*/ 189 h 212"/>
                <a:gd name="T26" fmla="*/ 25 w 31"/>
                <a:gd name="T27" fmla="*/ 7 h 212"/>
                <a:gd name="T28" fmla="*/ 25 w 31"/>
                <a:gd name="T29" fmla="*/ 6 h 212"/>
                <a:gd name="T30" fmla="*/ 26 w 31"/>
                <a:gd name="T31" fmla="*/ 6 h 212"/>
                <a:gd name="T32" fmla="*/ 28 w 31"/>
                <a:gd name="T33" fmla="*/ 5 h 212"/>
                <a:gd name="T34" fmla="*/ 28 w 31"/>
                <a:gd name="T35" fmla="*/ 2 h 212"/>
                <a:gd name="T36" fmla="*/ 26 w 31"/>
                <a:gd name="T37" fmla="*/ 0 h 21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1" h="212">
                  <a:moveTo>
                    <a:pt x="2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5" y="12"/>
                    <a:pt x="5" y="13"/>
                    <a:pt x="5" y="15"/>
                  </a:cubicBezTo>
                  <a:cubicBezTo>
                    <a:pt x="5" y="208"/>
                    <a:pt x="5" y="208"/>
                    <a:pt x="5" y="208"/>
                  </a:cubicBezTo>
                  <a:cubicBezTo>
                    <a:pt x="5" y="211"/>
                    <a:pt x="10" y="212"/>
                    <a:pt x="16" y="212"/>
                  </a:cubicBezTo>
                  <a:cubicBezTo>
                    <a:pt x="21" y="212"/>
                    <a:pt x="27" y="211"/>
                    <a:pt x="28" y="208"/>
                  </a:cubicBezTo>
                  <a:cubicBezTo>
                    <a:pt x="28" y="208"/>
                    <a:pt x="28" y="24"/>
                    <a:pt x="28" y="8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9" y="7"/>
                    <a:pt x="29" y="7"/>
                  </a:cubicBezTo>
                  <a:cubicBezTo>
                    <a:pt x="31" y="7"/>
                    <a:pt x="31" y="6"/>
                    <a:pt x="31" y="5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0" y="0"/>
                    <a:pt x="29" y="0"/>
                  </a:cubicBezTo>
                  <a:close/>
                </a:path>
              </a:pathLst>
            </a:custGeom>
            <a:solidFill>
              <a:srgbClr val="66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8" name="Freeform 56">
              <a:extLst>
                <a:ext uri="{FF2B5EF4-FFF2-40B4-BE49-F238E27FC236}">
                  <a16:creationId xmlns:a16="http://schemas.microsoft.com/office/drawing/2014/main" id="{26E4E120-B9FB-4A24-A283-A5911D867B50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2021" y="3252"/>
              <a:ext cx="29" cy="176"/>
            </a:xfrm>
            <a:custGeom>
              <a:avLst/>
              <a:gdLst>
                <a:gd name="T0" fmla="*/ 27 w 31"/>
                <a:gd name="T1" fmla="*/ 0 h 193"/>
                <a:gd name="T2" fmla="*/ 2 w 31"/>
                <a:gd name="T3" fmla="*/ 0 h 193"/>
                <a:gd name="T4" fmla="*/ 0 w 31"/>
                <a:gd name="T5" fmla="*/ 2 h 193"/>
                <a:gd name="T6" fmla="*/ 0 w 31"/>
                <a:gd name="T7" fmla="*/ 5 h 193"/>
                <a:gd name="T8" fmla="*/ 2 w 31"/>
                <a:gd name="T9" fmla="*/ 6 h 193"/>
                <a:gd name="T10" fmla="*/ 9 w 31"/>
                <a:gd name="T11" fmla="*/ 6 h 193"/>
                <a:gd name="T12" fmla="*/ 10 w 31"/>
                <a:gd name="T13" fmla="*/ 7 h 193"/>
                <a:gd name="T14" fmla="*/ 9 w 31"/>
                <a:gd name="T15" fmla="*/ 8 h 193"/>
                <a:gd name="T16" fmla="*/ 6 w 31"/>
                <a:gd name="T17" fmla="*/ 11 h 193"/>
                <a:gd name="T18" fmla="*/ 4 w 31"/>
                <a:gd name="T19" fmla="*/ 14 h 193"/>
                <a:gd name="T20" fmla="*/ 4 w 31"/>
                <a:gd name="T21" fmla="*/ 172 h 193"/>
                <a:gd name="T22" fmla="*/ 15 w 31"/>
                <a:gd name="T23" fmla="*/ 176 h 193"/>
                <a:gd name="T24" fmla="*/ 25 w 31"/>
                <a:gd name="T25" fmla="*/ 172 h 193"/>
                <a:gd name="T26" fmla="*/ 25 w 31"/>
                <a:gd name="T27" fmla="*/ 7 h 193"/>
                <a:gd name="T28" fmla="*/ 26 w 31"/>
                <a:gd name="T29" fmla="*/ 6 h 193"/>
                <a:gd name="T30" fmla="*/ 27 w 31"/>
                <a:gd name="T31" fmla="*/ 6 h 193"/>
                <a:gd name="T32" fmla="*/ 29 w 31"/>
                <a:gd name="T33" fmla="*/ 5 h 193"/>
                <a:gd name="T34" fmla="*/ 29 w 31"/>
                <a:gd name="T35" fmla="*/ 2 h 193"/>
                <a:gd name="T36" fmla="*/ 27 w 31"/>
                <a:gd name="T37" fmla="*/ 0 h 19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1" h="193">
                  <a:moveTo>
                    <a:pt x="2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1" y="7"/>
                    <a:pt x="11" y="8"/>
                  </a:cubicBezTo>
                  <a:cubicBezTo>
                    <a:pt x="12" y="8"/>
                    <a:pt x="10" y="9"/>
                    <a:pt x="10" y="9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5" y="12"/>
                    <a:pt x="4" y="13"/>
                    <a:pt x="4" y="15"/>
                  </a:cubicBezTo>
                  <a:cubicBezTo>
                    <a:pt x="4" y="189"/>
                    <a:pt x="4" y="189"/>
                    <a:pt x="4" y="189"/>
                  </a:cubicBezTo>
                  <a:cubicBezTo>
                    <a:pt x="5" y="192"/>
                    <a:pt x="10" y="193"/>
                    <a:pt x="16" y="193"/>
                  </a:cubicBezTo>
                  <a:cubicBezTo>
                    <a:pt x="21" y="193"/>
                    <a:pt x="27" y="192"/>
                    <a:pt x="27" y="189"/>
                  </a:cubicBezTo>
                  <a:cubicBezTo>
                    <a:pt x="27" y="189"/>
                    <a:pt x="27" y="24"/>
                    <a:pt x="27" y="8"/>
                  </a:cubicBezTo>
                  <a:cubicBezTo>
                    <a:pt x="27" y="7"/>
                    <a:pt x="28" y="7"/>
                    <a:pt x="28" y="7"/>
                  </a:cubicBezTo>
                  <a:cubicBezTo>
                    <a:pt x="28" y="7"/>
                    <a:pt x="29" y="7"/>
                    <a:pt x="29" y="7"/>
                  </a:cubicBezTo>
                  <a:cubicBezTo>
                    <a:pt x="30" y="7"/>
                    <a:pt x="31" y="6"/>
                    <a:pt x="31" y="5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0" y="0"/>
                    <a:pt x="29" y="0"/>
                  </a:cubicBezTo>
                  <a:close/>
                </a:path>
              </a:pathLst>
            </a:custGeom>
            <a:solidFill>
              <a:srgbClr val="66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9" name="Freeform 57">
              <a:extLst>
                <a:ext uri="{FF2B5EF4-FFF2-40B4-BE49-F238E27FC236}">
                  <a16:creationId xmlns:a16="http://schemas.microsoft.com/office/drawing/2014/main" id="{641189FB-2D7A-4C3B-9DFC-9C1C23B578EC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2476" y="3165"/>
              <a:ext cx="241" cy="202"/>
            </a:xfrm>
            <a:custGeom>
              <a:avLst/>
              <a:gdLst>
                <a:gd name="T0" fmla="*/ 241 w 264"/>
                <a:gd name="T1" fmla="*/ 0 h 221"/>
                <a:gd name="T2" fmla="*/ 241 w 264"/>
                <a:gd name="T3" fmla="*/ 5 h 221"/>
                <a:gd name="T4" fmla="*/ 212 w 264"/>
                <a:gd name="T5" fmla="*/ 35 h 221"/>
                <a:gd name="T6" fmla="*/ 212 w 264"/>
                <a:gd name="T7" fmla="*/ 121 h 221"/>
                <a:gd name="T8" fmla="*/ 119 w 264"/>
                <a:gd name="T9" fmla="*/ 202 h 221"/>
                <a:gd name="T10" fmla="*/ 26 w 264"/>
                <a:gd name="T11" fmla="*/ 122 h 221"/>
                <a:gd name="T12" fmla="*/ 26 w 264"/>
                <a:gd name="T13" fmla="*/ 29 h 221"/>
                <a:gd name="T14" fmla="*/ 0 w 264"/>
                <a:gd name="T15" fmla="*/ 5 h 221"/>
                <a:gd name="T16" fmla="*/ 0 w 264"/>
                <a:gd name="T17" fmla="*/ 0 h 221"/>
                <a:gd name="T18" fmla="*/ 81 w 264"/>
                <a:gd name="T19" fmla="*/ 0 h 221"/>
                <a:gd name="T20" fmla="*/ 81 w 264"/>
                <a:gd name="T21" fmla="*/ 5 h 221"/>
                <a:gd name="T22" fmla="*/ 79 w 264"/>
                <a:gd name="T23" fmla="*/ 5 h 221"/>
                <a:gd name="T24" fmla="*/ 53 w 264"/>
                <a:gd name="T25" fmla="*/ 29 h 221"/>
                <a:gd name="T26" fmla="*/ 53 w 264"/>
                <a:gd name="T27" fmla="*/ 117 h 221"/>
                <a:gd name="T28" fmla="*/ 125 w 264"/>
                <a:gd name="T29" fmla="*/ 186 h 221"/>
                <a:gd name="T30" fmla="*/ 197 w 264"/>
                <a:gd name="T31" fmla="*/ 117 h 221"/>
                <a:gd name="T32" fmla="*/ 197 w 264"/>
                <a:gd name="T33" fmla="*/ 43 h 221"/>
                <a:gd name="T34" fmla="*/ 166 w 264"/>
                <a:gd name="T35" fmla="*/ 5 h 221"/>
                <a:gd name="T36" fmla="*/ 166 w 264"/>
                <a:gd name="T37" fmla="*/ 0 h 221"/>
                <a:gd name="T38" fmla="*/ 241 w 264"/>
                <a:gd name="T39" fmla="*/ 0 h 22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64" h="221">
                  <a:moveTo>
                    <a:pt x="264" y="0"/>
                  </a:moveTo>
                  <a:cubicBezTo>
                    <a:pt x="264" y="6"/>
                    <a:pt x="264" y="6"/>
                    <a:pt x="264" y="6"/>
                  </a:cubicBezTo>
                  <a:cubicBezTo>
                    <a:pt x="241" y="7"/>
                    <a:pt x="232" y="16"/>
                    <a:pt x="232" y="38"/>
                  </a:cubicBezTo>
                  <a:cubicBezTo>
                    <a:pt x="232" y="132"/>
                    <a:pt x="232" y="132"/>
                    <a:pt x="232" y="132"/>
                  </a:cubicBezTo>
                  <a:cubicBezTo>
                    <a:pt x="232" y="175"/>
                    <a:pt x="205" y="221"/>
                    <a:pt x="130" y="221"/>
                  </a:cubicBezTo>
                  <a:cubicBezTo>
                    <a:pt x="63" y="221"/>
                    <a:pt x="29" y="183"/>
                    <a:pt x="29" y="134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10"/>
                    <a:pt x="23" y="7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67" y="6"/>
                    <a:pt x="58" y="11"/>
                    <a:pt x="58" y="32"/>
                  </a:cubicBezTo>
                  <a:cubicBezTo>
                    <a:pt x="58" y="128"/>
                    <a:pt x="58" y="128"/>
                    <a:pt x="58" y="128"/>
                  </a:cubicBezTo>
                  <a:cubicBezTo>
                    <a:pt x="58" y="175"/>
                    <a:pt x="86" y="203"/>
                    <a:pt x="137" y="203"/>
                  </a:cubicBezTo>
                  <a:cubicBezTo>
                    <a:pt x="177" y="203"/>
                    <a:pt x="216" y="187"/>
                    <a:pt x="216" y="128"/>
                  </a:cubicBezTo>
                  <a:cubicBezTo>
                    <a:pt x="216" y="47"/>
                    <a:pt x="216" y="47"/>
                    <a:pt x="216" y="47"/>
                  </a:cubicBezTo>
                  <a:cubicBezTo>
                    <a:pt x="216" y="14"/>
                    <a:pt x="211" y="8"/>
                    <a:pt x="182" y="6"/>
                  </a:cubicBezTo>
                  <a:cubicBezTo>
                    <a:pt x="182" y="0"/>
                    <a:pt x="182" y="0"/>
                    <a:pt x="182" y="0"/>
                  </a:cubicBezTo>
                  <a:lnTo>
                    <a:pt x="264" y="0"/>
                  </a:lnTo>
                  <a:close/>
                </a:path>
              </a:pathLst>
            </a:custGeom>
            <a:solidFill>
              <a:srgbClr val="66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0" name="Freeform 58">
              <a:extLst>
                <a:ext uri="{FF2B5EF4-FFF2-40B4-BE49-F238E27FC236}">
                  <a16:creationId xmlns:a16="http://schemas.microsoft.com/office/drawing/2014/main" id="{AE101815-071D-4484-923D-5D22DEF54F99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2711" y="3165"/>
              <a:ext cx="243" cy="199"/>
            </a:xfrm>
            <a:custGeom>
              <a:avLst/>
              <a:gdLst>
                <a:gd name="T0" fmla="*/ 206 w 266"/>
                <a:gd name="T1" fmla="*/ 199 h 218"/>
                <a:gd name="T2" fmla="*/ 41 w 266"/>
                <a:gd name="T3" fmla="*/ 27 h 218"/>
                <a:gd name="T4" fmla="*/ 41 w 266"/>
                <a:gd name="T5" fmla="*/ 163 h 218"/>
                <a:gd name="T6" fmla="*/ 73 w 266"/>
                <a:gd name="T7" fmla="*/ 191 h 218"/>
                <a:gd name="T8" fmla="*/ 73 w 266"/>
                <a:gd name="T9" fmla="*/ 196 h 218"/>
                <a:gd name="T10" fmla="*/ 0 w 266"/>
                <a:gd name="T11" fmla="*/ 196 h 218"/>
                <a:gd name="T12" fmla="*/ 0 w 266"/>
                <a:gd name="T13" fmla="*/ 191 h 218"/>
                <a:gd name="T14" fmla="*/ 1 w 266"/>
                <a:gd name="T15" fmla="*/ 191 h 218"/>
                <a:gd name="T16" fmla="*/ 27 w 266"/>
                <a:gd name="T17" fmla="*/ 170 h 218"/>
                <a:gd name="T18" fmla="*/ 27 w 266"/>
                <a:gd name="T19" fmla="*/ 14 h 218"/>
                <a:gd name="T20" fmla="*/ 0 w 266"/>
                <a:gd name="T21" fmla="*/ 5 h 218"/>
                <a:gd name="T22" fmla="*/ 0 w 266"/>
                <a:gd name="T23" fmla="*/ 0 h 218"/>
                <a:gd name="T24" fmla="*/ 50 w 266"/>
                <a:gd name="T25" fmla="*/ 0 h 218"/>
                <a:gd name="T26" fmla="*/ 199 w 266"/>
                <a:gd name="T27" fmla="*/ 155 h 218"/>
                <a:gd name="T28" fmla="*/ 199 w 266"/>
                <a:gd name="T29" fmla="*/ 29 h 218"/>
                <a:gd name="T30" fmla="*/ 168 w 266"/>
                <a:gd name="T31" fmla="*/ 5 h 218"/>
                <a:gd name="T32" fmla="*/ 168 w 266"/>
                <a:gd name="T33" fmla="*/ 0 h 218"/>
                <a:gd name="T34" fmla="*/ 243 w 266"/>
                <a:gd name="T35" fmla="*/ 0 h 218"/>
                <a:gd name="T36" fmla="*/ 243 w 266"/>
                <a:gd name="T37" fmla="*/ 5 h 218"/>
                <a:gd name="T38" fmla="*/ 214 w 266"/>
                <a:gd name="T39" fmla="*/ 22 h 218"/>
                <a:gd name="T40" fmla="*/ 214 w 266"/>
                <a:gd name="T41" fmla="*/ 199 h 218"/>
                <a:gd name="T42" fmla="*/ 206 w 266"/>
                <a:gd name="T43" fmla="*/ 199 h 21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66" h="218">
                  <a:moveTo>
                    <a:pt x="225" y="218"/>
                  </a:moveTo>
                  <a:cubicBezTo>
                    <a:pt x="45" y="30"/>
                    <a:pt x="45" y="30"/>
                    <a:pt x="45" y="30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45" y="204"/>
                    <a:pt x="51" y="209"/>
                    <a:pt x="80" y="209"/>
                  </a:cubicBezTo>
                  <a:cubicBezTo>
                    <a:pt x="80" y="215"/>
                    <a:pt x="80" y="215"/>
                    <a:pt x="8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1" y="209"/>
                    <a:pt x="1" y="209"/>
                    <a:pt x="1" y="209"/>
                  </a:cubicBezTo>
                  <a:cubicBezTo>
                    <a:pt x="23" y="209"/>
                    <a:pt x="30" y="202"/>
                    <a:pt x="30" y="186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2" y="9"/>
                    <a:pt x="13" y="7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218" y="170"/>
                    <a:pt x="218" y="170"/>
                    <a:pt x="218" y="170"/>
                  </a:cubicBezTo>
                  <a:cubicBezTo>
                    <a:pt x="218" y="32"/>
                    <a:pt x="218" y="32"/>
                    <a:pt x="218" y="32"/>
                  </a:cubicBezTo>
                  <a:cubicBezTo>
                    <a:pt x="218" y="11"/>
                    <a:pt x="212" y="7"/>
                    <a:pt x="184" y="6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266" y="6"/>
                    <a:pt x="266" y="6"/>
                    <a:pt x="266" y="6"/>
                  </a:cubicBezTo>
                  <a:cubicBezTo>
                    <a:pt x="240" y="6"/>
                    <a:pt x="234" y="11"/>
                    <a:pt x="234" y="24"/>
                  </a:cubicBezTo>
                  <a:cubicBezTo>
                    <a:pt x="234" y="218"/>
                    <a:pt x="234" y="218"/>
                    <a:pt x="234" y="218"/>
                  </a:cubicBezTo>
                  <a:lnTo>
                    <a:pt x="225" y="218"/>
                  </a:lnTo>
                  <a:close/>
                </a:path>
              </a:pathLst>
            </a:custGeom>
            <a:solidFill>
              <a:srgbClr val="66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1" name="Freeform 59">
              <a:extLst>
                <a:ext uri="{FF2B5EF4-FFF2-40B4-BE49-F238E27FC236}">
                  <a16:creationId xmlns:a16="http://schemas.microsoft.com/office/drawing/2014/main" id="{19851E2B-04D9-4C23-AC10-28675DB472C1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2955" y="3160"/>
              <a:ext cx="202" cy="207"/>
            </a:xfrm>
            <a:custGeom>
              <a:avLst/>
              <a:gdLst>
                <a:gd name="T0" fmla="*/ 187 w 222"/>
                <a:gd name="T1" fmla="*/ 57 h 227"/>
                <a:gd name="T2" fmla="*/ 116 w 222"/>
                <a:gd name="T3" fmla="*/ 8 h 227"/>
                <a:gd name="T4" fmla="*/ 30 w 222"/>
                <a:gd name="T5" fmla="*/ 99 h 227"/>
                <a:gd name="T6" fmla="*/ 118 w 222"/>
                <a:gd name="T7" fmla="*/ 199 h 227"/>
                <a:gd name="T8" fmla="*/ 196 w 222"/>
                <a:gd name="T9" fmla="*/ 152 h 227"/>
                <a:gd name="T10" fmla="*/ 202 w 222"/>
                <a:gd name="T11" fmla="*/ 152 h 227"/>
                <a:gd name="T12" fmla="*/ 181 w 222"/>
                <a:gd name="T13" fmla="*/ 199 h 227"/>
                <a:gd name="T14" fmla="*/ 110 w 222"/>
                <a:gd name="T15" fmla="*/ 207 h 227"/>
                <a:gd name="T16" fmla="*/ 0 w 222"/>
                <a:gd name="T17" fmla="*/ 106 h 227"/>
                <a:gd name="T18" fmla="*/ 114 w 222"/>
                <a:gd name="T19" fmla="*/ 0 h 227"/>
                <a:gd name="T20" fmla="*/ 180 w 222"/>
                <a:gd name="T21" fmla="*/ 13 h 227"/>
                <a:gd name="T22" fmla="*/ 186 w 222"/>
                <a:gd name="T23" fmla="*/ 11 h 227"/>
                <a:gd name="T24" fmla="*/ 190 w 222"/>
                <a:gd name="T25" fmla="*/ 11 h 227"/>
                <a:gd name="T26" fmla="*/ 193 w 222"/>
                <a:gd name="T27" fmla="*/ 57 h 227"/>
                <a:gd name="T28" fmla="*/ 187 w 222"/>
                <a:gd name="T29" fmla="*/ 57 h 22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22" h="227">
                  <a:moveTo>
                    <a:pt x="206" y="63"/>
                  </a:moveTo>
                  <a:cubicBezTo>
                    <a:pt x="194" y="30"/>
                    <a:pt x="164" y="9"/>
                    <a:pt x="127" y="9"/>
                  </a:cubicBezTo>
                  <a:cubicBezTo>
                    <a:pt x="69" y="9"/>
                    <a:pt x="33" y="51"/>
                    <a:pt x="33" y="109"/>
                  </a:cubicBezTo>
                  <a:cubicBezTo>
                    <a:pt x="33" y="172"/>
                    <a:pt x="78" y="218"/>
                    <a:pt x="130" y="218"/>
                  </a:cubicBezTo>
                  <a:cubicBezTo>
                    <a:pt x="158" y="218"/>
                    <a:pt x="192" y="209"/>
                    <a:pt x="215" y="167"/>
                  </a:cubicBezTo>
                  <a:cubicBezTo>
                    <a:pt x="222" y="167"/>
                    <a:pt x="222" y="167"/>
                    <a:pt x="222" y="167"/>
                  </a:cubicBezTo>
                  <a:cubicBezTo>
                    <a:pt x="217" y="183"/>
                    <a:pt x="208" y="204"/>
                    <a:pt x="199" y="218"/>
                  </a:cubicBezTo>
                  <a:cubicBezTo>
                    <a:pt x="177" y="215"/>
                    <a:pt x="162" y="227"/>
                    <a:pt x="121" y="227"/>
                  </a:cubicBezTo>
                  <a:cubicBezTo>
                    <a:pt x="51" y="227"/>
                    <a:pt x="0" y="181"/>
                    <a:pt x="0" y="116"/>
                  </a:cubicBezTo>
                  <a:cubicBezTo>
                    <a:pt x="0" y="49"/>
                    <a:pt x="52" y="0"/>
                    <a:pt x="125" y="0"/>
                  </a:cubicBezTo>
                  <a:cubicBezTo>
                    <a:pt x="168" y="0"/>
                    <a:pt x="187" y="14"/>
                    <a:pt x="198" y="14"/>
                  </a:cubicBezTo>
                  <a:cubicBezTo>
                    <a:pt x="202" y="14"/>
                    <a:pt x="203" y="13"/>
                    <a:pt x="204" y="12"/>
                  </a:cubicBezTo>
                  <a:cubicBezTo>
                    <a:pt x="209" y="12"/>
                    <a:pt x="209" y="12"/>
                    <a:pt x="209" y="12"/>
                  </a:cubicBezTo>
                  <a:cubicBezTo>
                    <a:pt x="212" y="63"/>
                    <a:pt x="212" y="63"/>
                    <a:pt x="212" y="63"/>
                  </a:cubicBezTo>
                  <a:lnTo>
                    <a:pt x="206" y="63"/>
                  </a:lnTo>
                  <a:close/>
                </a:path>
              </a:pathLst>
            </a:custGeom>
            <a:solidFill>
              <a:srgbClr val="66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2" name="Line 60">
              <a:extLst>
                <a:ext uri="{FF2B5EF4-FFF2-40B4-BE49-F238E27FC236}">
                  <a16:creationId xmlns:a16="http://schemas.microsoft.com/office/drawing/2014/main" id="{51F3CB93-6574-4D2B-B152-4301231DC814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>
              <a:off x="2367" y="3129"/>
              <a:ext cx="0" cy="458"/>
            </a:xfrm>
            <a:prstGeom prst="line">
              <a:avLst/>
            </a:prstGeom>
            <a:noFill/>
            <a:ln w="12700">
              <a:solidFill>
                <a:srgbClr val="66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0" r:id="rId1"/>
    <p:sldLayoutId id="2147484231" r:id="rId2"/>
    <p:sldLayoutId id="2147484232" r:id="rId3"/>
    <p:sldLayoutId id="2147484233" r:id="rId4"/>
    <p:sldLayoutId id="2147484234" r:id="rId5"/>
    <p:sldLayoutId id="2147484235" r:id="rId6"/>
    <p:sldLayoutId id="2147484236" r:id="rId7"/>
    <p:sldLayoutId id="2147484237" r:id="rId8"/>
    <p:sldLayoutId id="2147484238" r:id="rId9"/>
    <p:sldLayoutId id="2147484239" r:id="rId10"/>
    <p:sldLayoutId id="2147484240" r:id="rId11"/>
  </p:sldLayoutIdLst>
  <p:transition advClick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66"/>
          </a:solidFill>
          <a:latin typeface="Trebuchet MS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66"/>
          </a:solidFill>
          <a:latin typeface="Trebuchet MS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66"/>
          </a:solidFill>
          <a:latin typeface="Trebuchet MS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66"/>
          </a:solidFill>
          <a:latin typeface="Trebuchet MS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FFFF66"/>
          </a:solidFill>
          <a:latin typeface="Trebuchet MS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FFFF66"/>
          </a:solidFill>
          <a:latin typeface="Trebuchet MS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FFFF66"/>
          </a:solidFill>
          <a:latin typeface="Trebuchet MS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FFFF66"/>
          </a:solidFill>
          <a:latin typeface="Trebuchet MS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7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4" r:id="rId1"/>
    <p:sldLayoutId id="2147484255" r:id="rId2"/>
    <p:sldLayoutId id="2147484256" r:id="rId3"/>
    <p:sldLayoutId id="2147484257" r:id="rId4"/>
    <p:sldLayoutId id="2147484258" r:id="rId5"/>
    <p:sldLayoutId id="2147484259" r:id="rId6"/>
    <p:sldLayoutId id="2147484260" r:id="rId7"/>
    <p:sldLayoutId id="2147484261" r:id="rId8"/>
    <p:sldLayoutId id="2147484262" r:id="rId9"/>
    <p:sldLayoutId id="2147484263" r:id="rId10"/>
    <p:sldLayoutId id="21474842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its2.unc.edu/dci/dci_components/shared_apps/packages/python_packages.html" TargetMode="External"/><Relationship Id="rId2" Type="http://schemas.openxmlformats.org/officeDocument/2006/relationships/hyperlink" Target="http://docs.python.org/library/" TargetMode="Externa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docs.python.org/release/2.5.2/lib/lib.html" TargetMode="External"/><Relationship Id="rId5" Type="http://schemas.openxmlformats.org/officeDocument/2006/relationships/hyperlink" Target="http://www.python.org/doc" TargetMode="External"/><Relationship Id="rId4" Type="http://schemas.openxmlformats.org/officeDocument/2006/relationships/hyperlink" Target="http://docs.python.org/tutorial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43CAD12B-C2F7-4472-98EC-6FB7CCBBBAE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effectLst>
            <a:outerShdw dist="35921" dir="2700000" algn="ctr" rotWithShape="0">
              <a:srgbClr val="336699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sz="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Python: An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C3973-B138-4E70-8033-C60CC6A644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>
            <a:extLst>
              <a:ext uri="{FF2B5EF4-FFF2-40B4-BE49-F238E27FC236}">
                <a16:creationId xmlns:a16="http://schemas.microsoft.com/office/drawing/2014/main" id="{FCD4F56B-547C-4FDE-92EE-D694F05BAD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Python vs. Java</a:t>
            </a:r>
          </a:p>
        </p:txBody>
      </p:sp>
      <p:sp>
        <p:nvSpPr>
          <p:cNvPr id="37891" name="Rectangle 5">
            <a:extLst>
              <a:ext uri="{FF2B5EF4-FFF2-40B4-BE49-F238E27FC236}">
                <a16:creationId xmlns:a16="http://schemas.microsoft.com/office/drawing/2014/main" id="{5A94F38A-28A5-4303-A721-986BD9B564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/>
              <a:t>Code 5-10 times more concise</a:t>
            </a:r>
          </a:p>
          <a:p>
            <a:pPr lvl="1"/>
            <a:r>
              <a:rPr lang="en-US" altLang="en-US"/>
              <a:t>Dynamic typing</a:t>
            </a:r>
          </a:p>
          <a:p>
            <a:pPr lvl="1"/>
            <a:r>
              <a:rPr lang="en-US" altLang="en-US"/>
              <a:t>Much quicker development</a:t>
            </a:r>
          </a:p>
          <a:p>
            <a:pPr lvl="2"/>
            <a:r>
              <a:rPr lang="en-US" altLang="en-US"/>
              <a:t>no compilation phase</a:t>
            </a:r>
          </a:p>
          <a:p>
            <a:pPr lvl="2"/>
            <a:r>
              <a:rPr lang="en-US" altLang="en-US"/>
              <a:t>less typing</a:t>
            </a:r>
          </a:p>
          <a:p>
            <a:pPr lvl="1"/>
            <a:r>
              <a:rPr lang="en-US" altLang="en-US"/>
              <a:t>Yes, it runs slower</a:t>
            </a:r>
          </a:p>
          <a:p>
            <a:pPr lvl="2"/>
            <a:r>
              <a:rPr lang="en-US" altLang="en-US"/>
              <a:t>but development is so much faster!</a:t>
            </a:r>
          </a:p>
          <a:p>
            <a:pPr lvl="1"/>
            <a:r>
              <a:rPr lang="en-US" altLang="en-US"/>
              <a:t>Similar (but more so) for C/C++</a:t>
            </a:r>
          </a:p>
          <a:p>
            <a:r>
              <a:rPr lang="en-US" altLang="en-US"/>
              <a:t>Use Python with Java: JPython!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>
            <a:extLst>
              <a:ext uri="{FF2B5EF4-FFF2-40B4-BE49-F238E27FC236}">
                <a16:creationId xmlns:a16="http://schemas.microsoft.com/office/drawing/2014/main" id="{BFCE1E5C-A2A8-487A-B2FC-7FD3E87246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16314" y="0"/>
            <a:ext cx="7151687" cy="1143000"/>
          </a:xfrm>
        </p:spPr>
        <p:txBody>
          <a:bodyPr/>
          <a:lstStyle/>
          <a:p>
            <a:r>
              <a:rPr lang="en-US" altLang="en-US"/>
              <a:t>Running Python Interactively</a:t>
            </a:r>
          </a:p>
        </p:txBody>
      </p:sp>
      <p:sp>
        <p:nvSpPr>
          <p:cNvPr id="39939" name="Rectangle 1027">
            <a:extLst>
              <a:ext uri="{FF2B5EF4-FFF2-40B4-BE49-F238E27FC236}">
                <a16:creationId xmlns:a16="http://schemas.microsoft.com/office/drawing/2014/main" id="{3F0C3953-F1A2-4DD8-9350-B8B7D113C0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17739" y="1274763"/>
            <a:ext cx="7991475" cy="5334000"/>
          </a:xfrm>
        </p:spPr>
        <p:txBody>
          <a:bodyPr/>
          <a:lstStyle/>
          <a:p>
            <a:r>
              <a:rPr lang="en-US" altLang="en-US" sz="2000"/>
              <a:t>Start python by typing "python"</a:t>
            </a:r>
          </a:p>
          <a:p>
            <a:pPr lvl="1"/>
            <a:r>
              <a:rPr lang="en-US" altLang="en-US" sz="2000"/>
              <a:t>/afs/isis/pkg/isis/bin/python </a:t>
            </a:r>
          </a:p>
          <a:p>
            <a:r>
              <a:rPr lang="en-US" altLang="en-US" sz="2400"/>
              <a:t>^D (control-D) exits</a:t>
            </a:r>
          </a:p>
          <a:p>
            <a:pPr lvl="2"/>
            <a:r>
              <a:rPr lang="en-US" altLang="en-US" sz="1800"/>
              <a:t>% </a:t>
            </a:r>
            <a:r>
              <a:rPr lang="en-US" altLang="en-US" sz="1800">
                <a:solidFill>
                  <a:srgbClr val="FF0000"/>
                </a:solidFill>
              </a:rPr>
              <a:t>python</a:t>
            </a:r>
          </a:p>
          <a:p>
            <a:pPr lvl="2"/>
            <a:r>
              <a:rPr lang="en-US" altLang="en-US" sz="1800"/>
              <a:t>&gt;&gt;&gt; ^D</a:t>
            </a:r>
          </a:p>
          <a:p>
            <a:pPr lvl="2"/>
            <a:r>
              <a:rPr lang="en-US" altLang="en-US" sz="1800"/>
              <a:t>%</a:t>
            </a:r>
          </a:p>
          <a:p>
            <a:r>
              <a:rPr lang="en-US" altLang="en-US" sz="2000"/>
              <a:t>Comments start with ‘#’</a:t>
            </a:r>
          </a:p>
          <a:p>
            <a:pPr lvl="2"/>
            <a:r>
              <a:rPr lang="en-US" altLang="en-US" sz="1800"/>
              <a:t>&gt;&gt;&gt; 2+2  #Comment on the same line as text</a:t>
            </a:r>
          </a:p>
          <a:p>
            <a:pPr lvl="2"/>
            <a:r>
              <a:rPr lang="en-US" altLang="en-US" sz="1800"/>
              <a:t>4</a:t>
            </a:r>
          </a:p>
          <a:p>
            <a:pPr lvl="2"/>
            <a:r>
              <a:rPr lang="en-US" altLang="en-US" sz="1800"/>
              <a:t>&gt;&gt;&gt; 7/3 #Numbers are integers by default</a:t>
            </a:r>
          </a:p>
          <a:p>
            <a:pPr lvl="2"/>
            <a:r>
              <a:rPr lang="en-US" altLang="en-US" sz="1800"/>
              <a:t>2</a:t>
            </a:r>
          </a:p>
          <a:p>
            <a:pPr lvl="2"/>
            <a:r>
              <a:rPr lang="en-US" altLang="en-US" sz="1800"/>
              <a:t>&gt;&gt;&gt; x = y = z = 0 #Multiple assigns at once</a:t>
            </a:r>
          </a:p>
          <a:p>
            <a:pPr lvl="2"/>
            <a:r>
              <a:rPr lang="en-US" altLang="en-US" sz="1800"/>
              <a:t>&gt;&gt;&gt; z</a:t>
            </a:r>
          </a:p>
          <a:p>
            <a:pPr lvl="2"/>
            <a:r>
              <a:rPr lang="en-US" altLang="en-US" sz="1800"/>
              <a:t>0</a:t>
            </a:r>
          </a:p>
          <a:p>
            <a:pPr lvl="1">
              <a:buFontTx/>
              <a:buNone/>
            </a:pPr>
            <a:endParaRPr lang="en-US" altLang="en-US" sz="2000">
              <a:latin typeface="Courier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170EA43D-F8D0-4C3D-AE69-B9DAEF0CF1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16388" y="0"/>
            <a:ext cx="6551612" cy="1143000"/>
          </a:xfrm>
        </p:spPr>
        <p:txBody>
          <a:bodyPr/>
          <a:lstStyle/>
          <a:p>
            <a:r>
              <a:rPr lang="en-US" altLang="en-US"/>
              <a:t>Running Python Programs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1AC3A171-C929-43A6-BE3D-08E8C8ACE7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32001" y="1192213"/>
            <a:ext cx="8507413" cy="5099050"/>
          </a:xfrm>
        </p:spPr>
        <p:txBody>
          <a:bodyPr/>
          <a:lstStyle/>
          <a:p>
            <a:r>
              <a:rPr lang="en-US" altLang="en-US" sz="2000"/>
              <a:t>In general</a:t>
            </a:r>
          </a:p>
          <a:p>
            <a:pPr lvl="2"/>
            <a:r>
              <a:rPr lang="en-US" altLang="en-US" sz="2000"/>
              <a:t>% </a:t>
            </a:r>
            <a:r>
              <a:rPr lang="en-US" altLang="en-US" sz="2000">
                <a:solidFill>
                  <a:srgbClr val="FF0000"/>
                </a:solidFill>
              </a:rPr>
              <a:t>python ./myprogram.py</a:t>
            </a:r>
          </a:p>
          <a:p>
            <a:r>
              <a:rPr lang="en-US" altLang="en-US" sz="2000"/>
              <a:t>Can also create executable scripts</a:t>
            </a:r>
          </a:p>
          <a:p>
            <a:pPr lvl="1"/>
            <a:r>
              <a:rPr lang="en-US" altLang="en-US" sz="2000"/>
              <a:t>Compose the code in an editor like </a:t>
            </a:r>
            <a:r>
              <a:rPr lang="en-US" altLang="en-US" sz="2000">
                <a:latin typeface="Courier" pitchFamily="49" charset="0"/>
              </a:rPr>
              <a:t>vi/emacs</a:t>
            </a:r>
          </a:p>
          <a:p>
            <a:pPr lvl="2"/>
            <a:r>
              <a:rPr lang="en-US" altLang="en-US" sz="2000"/>
              <a:t>% vi ./myprogram.py      #</a:t>
            </a:r>
            <a:r>
              <a:rPr lang="en-GB" altLang="en-US" sz="2000">
                <a:solidFill>
                  <a:srgbClr val="000000"/>
                </a:solidFill>
              </a:rPr>
              <a:t> Python scripts with the suffix </a:t>
            </a:r>
            <a:r>
              <a:rPr lang="en-GB" altLang="en-US" sz="2000">
                <a:solidFill>
                  <a:srgbClr val="FF0000"/>
                </a:solidFill>
              </a:rPr>
              <a:t>.py</a:t>
            </a:r>
            <a:r>
              <a:rPr lang="en-GB" altLang="en-US" sz="2000">
                <a:solidFill>
                  <a:srgbClr val="000000"/>
                </a:solidFill>
              </a:rPr>
              <a:t>. </a:t>
            </a:r>
            <a:endParaRPr lang="en-US" altLang="en-US" sz="2000"/>
          </a:p>
          <a:p>
            <a:pPr lvl="1"/>
            <a:r>
              <a:rPr lang="en-US" altLang="en-US" sz="2000"/>
              <a:t>Then you can just type the script name to execute</a:t>
            </a:r>
          </a:p>
          <a:p>
            <a:pPr lvl="2"/>
            <a:r>
              <a:rPr lang="en-US" altLang="en-US" sz="2000"/>
              <a:t>% python ./myprogram.py</a:t>
            </a:r>
          </a:p>
          <a:p>
            <a:r>
              <a:rPr lang="en-US" altLang="en-US" sz="2000"/>
              <a:t>The first line of the program tells the OS how to execute it:</a:t>
            </a:r>
          </a:p>
          <a:p>
            <a:pPr lvl="2"/>
            <a:r>
              <a:rPr lang="en-US" altLang="en-US" sz="2000"/>
              <a:t>#! /afs/isis/pkg/isis/bin/python </a:t>
            </a:r>
          </a:p>
          <a:p>
            <a:pPr lvl="1"/>
            <a:r>
              <a:rPr lang="en-US" altLang="en-US" sz="2000"/>
              <a:t>Make the file executable:</a:t>
            </a:r>
          </a:p>
          <a:p>
            <a:pPr lvl="2"/>
            <a:r>
              <a:rPr lang="en-US" altLang="en-US" sz="2000"/>
              <a:t>% chmod +x ./myprogram.py</a:t>
            </a:r>
          </a:p>
          <a:p>
            <a:pPr lvl="1"/>
            <a:r>
              <a:rPr lang="en-US" altLang="en-US" sz="2000"/>
              <a:t>Then you can just type the script name to execute</a:t>
            </a:r>
          </a:p>
          <a:p>
            <a:pPr lvl="2"/>
            <a:r>
              <a:rPr lang="en-US" altLang="en-US" sz="2000"/>
              <a:t>% </a:t>
            </a:r>
            <a:r>
              <a:rPr lang="en-US" altLang="en-US" sz="2000">
                <a:solidFill>
                  <a:srgbClr val="FF0000"/>
                </a:solidFill>
              </a:rPr>
              <a:t>./myprogram.py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96DF3AD-2FCB-441E-B81B-5EB684631C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16388" y="0"/>
            <a:ext cx="6551612" cy="11430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Running Python Programs</a:t>
            </a:r>
            <a:br>
              <a:rPr lang="en-US" altLang="en-US"/>
            </a:br>
            <a:r>
              <a:rPr lang="en-US" altLang="en-US"/>
              <a:t>Interactively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A59A8971-C481-4397-A928-975072AE85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01839" y="1441451"/>
            <a:ext cx="8486775" cy="4879975"/>
          </a:xfrm>
        </p:spPr>
        <p:txBody>
          <a:bodyPr>
            <a:normAutofit lnSpcReduction="10000"/>
          </a:bodyPr>
          <a:lstStyle/>
          <a:p>
            <a:pPr>
              <a:buNone/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altLang="en-US" sz="1800">
                <a:solidFill>
                  <a:srgbClr val="000000"/>
                </a:solidFill>
              </a:rPr>
              <a:t>Suppose the file </a:t>
            </a:r>
            <a:r>
              <a:rPr lang="en-GB" altLang="en-US" sz="1800">
                <a:solidFill>
                  <a:srgbClr val="00B050"/>
                </a:solidFill>
                <a:latin typeface="Courier" pitchFamily="49" charset="0"/>
              </a:rPr>
              <a:t>script.py</a:t>
            </a:r>
            <a:r>
              <a:rPr lang="en-GB" altLang="en-US" sz="1800">
                <a:solidFill>
                  <a:srgbClr val="000000"/>
                </a:solidFill>
              </a:rPr>
              <a:t> contains the following lines:</a:t>
            </a:r>
          </a:p>
          <a:p>
            <a:pPr>
              <a:lnSpc>
                <a:spcPct val="103000"/>
              </a:lnSpc>
              <a:buNone/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altLang="en-US" sz="1800">
                <a:solidFill>
                  <a:srgbClr val="C00000"/>
                </a:solidFill>
                <a:latin typeface="Courier New" panose="02070309020205020404" pitchFamily="49" charset="0"/>
              </a:rPr>
              <a:t>	print 'Hello world'</a:t>
            </a:r>
          </a:p>
          <a:p>
            <a:pPr>
              <a:lnSpc>
                <a:spcPct val="103000"/>
              </a:lnSpc>
              <a:buNone/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altLang="en-US" sz="1800">
                <a:solidFill>
                  <a:srgbClr val="C00000"/>
                </a:solidFill>
                <a:latin typeface="Courier New" panose="02070309020205020404" pitchFamily="49" charset="0"/>
              </a:rPr>
              <a:t>	x = [0,1,2]</a:t>
            </a:r>
          </a:p>
          <a:p>
            <a:pPr>
              <a:buNone/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altLang="en-US" sz="1800">
                <a:solidFill>
                  <a:srgbClr val="000000"/>
                </a:solidFill>
              </a:rPr>
              <a:t>Let's run this script in each of the ways described on the last slide:</a:t>
            </a:r>
          </a:p>
          <a:p>
            <a:pPr>
              <a:lnSpc>
                <a:spcPct val="103000"/>
              </a:lnSpc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python -i script.py</a:t>
            </a:r>
          </a:p>
          <a:p>
            <a:pPr>
              <a:lnSpc>
                <a:spcPct val="103000"/>
              </a:lnSpc>
              <a:buNone/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Hello world</a:t>
            </a:r>
          </a:p>
          <a:p>
            <a:pPr>
              <a:lnSpc>
                <a:spcPct val="103000"/>
              </a:lnSpc>
              <a:buNone/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&gt;&gt;&gt; x</a:t>
            </a:r>
          </a:p>
          <a:p>
            <a:pPr>
              <a:lnSpc>
                <a:spcPct val="103000"/>
              </a:lnSpc>
              <a:buNone/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[0,1,2]</a:t>
            </a:r>
          </a:p>
          <a:p>
            <a:pPr>
              <a:lnSpc>
                <a:spcPct val="103000"/>
              </a:lnSpc>
              <a:buNone/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endParaRPr lang="en-GB" alt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03000"/>
              </a:lnSpc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$ </a:t>
            </a:r>
            <a:r>
              <a:rPr lang="en-GB" altLang="en-US" sz="1800">
                <a:solidFill>
                  <a:srgbClr val="FF0000"/>
                </a:solidFill>
                <a:latin typeface="Courier New" panose="02070309020205020404" pitchFamily="49" charset="0"/>
              </a:rPr>
              <a:t>python</a:t>
            </a:r>
          </a:p>
          <a:p>
            <a:pPr>
              <a:lnSpc>
                <a:spcPct val="103000"/>
              </a:lnSpc>
              <a:buNone/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&gt;&gt;&gt; </a:t>
            </a:r>
            <a:r>
              <a:rPr lang="en-GB" altLang="en-US" sz="1800">
                <a:solidFill>
                  <a:srgbClr val="00B0F0"/>
                </a:solidFill>
                <a:latin typeface="Courier New" panose="02070309020205020404" pitchFamily="49" charset="0"/>
              </a:rPr>
              <a:t>execfile('script.py')</a:t>
            </a:r>
          </a:p>
          <a:p>
            <a:pPr>
              <a:lnSpc>
                <a:spcPct val="103000"/>
              </a:lnSpc>
              <a:buNone/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&gt;&gt;&gt; x</a:t>
            </a:r>
          </a:p>
          <a:p>
            <a:pPr>
              <a:lnSpc>
                <a:spcPct val="103000"/>
              </a:lnSpc>
              <a:buNone/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[0,1,2]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79279A3D-2F5E-494A-810F-104E47F5BE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16388" y="0"/>
            <a:ext cx="6551612" cy="11430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Running Python Programs</a:t>
            </a:r>
            <a:br>
              <a:rPr lang="en-US" altLang="en-US"/>
            </a:br>
            <a:r>
              <a:rPr lang="en-US" altLang="en-US"/>
              <a:t>Interactively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785AC683-5C8D-4081-8952-A33F38EE8F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01838" y="1222375"/>
            <a:ext cx="8507412" cy="5099050"/>
          </a:xfrm>
        </p:spPr>
        <p:txBody>
          <a:bodyPr/>
          <a:lstStyle/>
          <a:p>
            <a:pPr>
              <a:buNone/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altLang="en-US" sz="1800">
                <a:solidFill>
                  <a:srgbClr val="000000"/>
                </a:solidFill>
              </a:rPr>
              <a:t>Suppose the file </a:t>
            </a:r>
            <a:r>
              <a:rPr lang="en-GB" altLang="en-US" sz="1800">
                <a:solidFill>
                  <a:srgbClr val="00B050"/>
                </a:solidFill>
                <a:latin typeface="Courier" pitchFamily="49" charset="0"/>
              </a:rPr>
              <a:t>script.py</a:t>
            </a:r>
            <a:r>
              <a:rPr lang="en-GB" altLang="en-US" sz="1800">
                <a:solidFill>
                  <a:srgbClr val="000000"/>
                </a:solidFill>
              </a:rPr>
              <a:t> contains the following lines:</a:t>
            </a:r>
          </a:p>
          <a:p>
            <a:pPr>
              <a:lnSpc>
                <a:spcPct val="103000"/>
              </a:lnSpc>
              <a:buNone/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altLang="en-US" sz="1800">
                <a:solidFill>
                  <a:srgbClr val="C00000"/>
                </a:solidFill>
                <a:latin typeface="Courier New" panose="02070309020205020404" pitchFamily="49" charset="0"/>
              </a:rPr>
              <a:t>	print 'Hello world'</a:t>
            </a:r>
          </a:p>
          <a:p>
            <a:pPr>
              <a:lnSpc>
                <a:spcPct val="103000"/>
              </a:lnSpc>
              <a:buNone/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altLang="en-US" sz="1800">
                <a:solidFill>
                  <a:srgbClr val="C00000"/>
                </a:solidFill>
                <a:latin typeface="Courier New" panose="02070309020205020404" pitchFamily="49" charset="0"/>
              </a:rPr>
              <a:t>	x = [0,1,2]</a:t>
            </a:r>
          </a:p>
          <a:p>
            <a:pPr>
              <a:buNone/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altLang="en-US" sz="1800">
                <a:solidFill>
                  <a:srgbClr val="000000"/>
                </a:solidFill>
              </a:rPr>
              <a:t>Let's run this script in each of the ways described on the last slide:</a:t>
            </a:r>
          </a:p>
          <a:p>
            <a:pPr>
              <a:lnSpc>
                <a:spcPct val="103000"/>
              </a:lnSpc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python</a:t>
            </a:r>
          </a:p>
          <a:p>
            <a:pPr>
              <a:lnSpc>
                <a:spcPct val="103000"/>
              </a:lnSpc>
              <a:buNone/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&gt;&gt;&gt; import script </a:t>
            </a:r>
            <a:r>
              <a:rPr lang="en-GB" altLang="en-US" sz="1800">
                <a:solidFill>
                  <a:srgbClr val="008000"/>
                </a:solidFill>
              </a:rPr>
              <a:t># DO NOT add the .py suffix.  Script is a </a:t>
            </a:r>
            <a:r>
              <a:rPr lang="en-GB" altLang="en-US" sz="1800" i="1">
                <a:solidFill>
                  <a:srgbClr val="008000"/>
                </a:solidFill>
              </a:rPr>
              <a:t>module</a:t>
            </a:r>
            <a:r>
              <a:rPr lang="en-GB" altLang="en-US" sz="1800">
                <a:solidFill>
                  <a:srgbClr val="008000"/>
                </a:solidFill>
              </a:rPr>
              <a:t> here</a:t>
            </a:r>
          </a:p>
          <a:p>
            <a:pPr>
              <a:lnSpc>
                <a:spcPct val="103000"/>
              </a:lnSpc>
              <a:buNone/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&gt;&gt;&gt; x</a:t>
            </a:r>
          </a:p>
          <a:p>
            <a:pPr>
              <a:lnSpc>
                <a:spcPct val="103000"/>
              </a:lnSpc>
              <a:buNone/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Traceback (most recent call last):</a:t>
            </a:r>
          </a:p>
          <a:p>
            <a:pPr>
              <a:lnSpc>
                <a:spcPct val="103000"/>
              </a:lnSpc>
              <a:buNone/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File "&lt;stdin&gt;", line 1, in ?</a:t>
            </a:r>
          </a:p>
          <a:p>
            <a:pPr>
              <a:lnSpc>
                <a:spcPct val="103000"/>
              </a:lnSpc>
              <a:buNone/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NameError: name 'x' is not defined</a:t>
            </a:r>
          </a:p>
          <a:p>
            <a:pPr>
              <a:lnSpc>
                <a:spcPct val="103000"/>
              </a:lnSpc>
              <a:buNone/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&gt;&gt;&gt; script.x   </a:t>
            </a:r>
            <a:r>
              <a:rPr lang="en-GB" altLang="en-US" sz="1800">
                <a:solidFill>
                  <a:srgbClr val="008000"/>
                </a:solidFill>
              </a:rPr>
              <a:t># to make use of x, we need to let Python know which 				      #module it came from, i.e. give Python its context</a:t>
            </a:r>
          </a:p>
          <a:p>
            <a:pPr>
              <a:lnSpc>
                <a:spcPct val="103000"/>
              </a:lnSpc>
              <a:buNone/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[0,1,2]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D2CEE622-6C4A-4487-9FEE-1A50B4DFE3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16388" y="0"/>
            <a:ext cx="6551612" cy="11430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Running Python Programs</a:t>
            </a:r>
            <a:br>
              <a:rPr lang="en-US" altLang="en-US"/>
            </a:br>
            <a:r>
              <a:rPr lang="en-US" altLang="en-US"/>
              <a:t>Interactively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09EADCED-7F65-40CB-BB07-010ECF96E2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92314" y="1501776"/>
            <a:ext cx="8358187" cy="4829175"/>
          </a:xfrm>
        </p:spPr>
        <p:txBody>
          <a:bodyPr/>
          <a:lstStyle/>
          <a:p>
            <a:pPr>
              <a:buNone/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altLang="en-US" sz="1800">
                <a:solidFill>
                  <a:srgbClr val="008000"/>
                </a:solidFill>
              </a:rPr>
              <a:t># Pretend that script.py contains multiple stored quantities.  To promote x(and only x) to the top level context, type the following:</a:t>
            </a:r>
          </a:p>
          <a:p>
            <a:pPr>
              <a:lnSpc>
                <a:spcPct val="103000"/>
              </a:lnSpc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$ python</a:t>
            </a:r>
          </a:p>
          <a:p>
            <a:pPr>
              <a:lnSpc>
                <a:spcPct val="103000"/>
              </a:lnSpc>
              <a:buNone/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&gt;&gt;&gt; </a:t>
            </a:r>
            <a:r>
              <a:rPr lang="en-GB" altLang="en-US" sz="1800">
                <a:solidFill>
                  <a:srgbClr val="FF0000"/>
                </a:solidFill>
                <a:latin typeface="Courier New" panose="02070309020205020404" pitchFamily="49" charset="0"/>
              </a:rPr>
              <a:t>from script import x</a:t>
            </a:r>
          </a:p>
          <a:p>
            <a:pPr>
              <a:lnSpc>
                <a:spcPct val="103000"/>
              </a:lnSpc>
              <a:buNone/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Hello world</a:t>
            </a:r>
          </a:p>
          <a:p>
            <a:pPr>
              <a:lnSpc>
                <a:spcPct val="103000"/>
              </a:lnSpc>
              <a:buNone/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&gt;&gt;&gt; x</a:t>
            </a:r>
          </a:p>
          <a:p>
            <a:pPr>
              <a:lnSpc>
                <a:spcPct val="103000"/>
              </a:lnSpc>
              <a:buNone/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[0,1,2]</a:t>
            </a:r>
          </a:p>
          <a:p>
            <a:pPr>
              <a:lnSpc>
                <a:spcPct val="103000"/>
              </a:lnSpc>
              <a:buNone/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&gt;&gt;&gt; </a:t>
            </a:r>
          </a:p>
          <a:p>
            <a:pPr>
              <a:buNone/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altLang="en-US" sz="1800">
                <a:solidFill>
                  <a:srgbClr val="008000"/>
                </a:solidFill>
              </a:rPr>
              <a:t>	# To promote all quantities in </a:t>
            </a:r>
            <a:r>
              <a:rPr lang="en-GB" altLang="en-US" sz="1800">
                <a:solidFill>
                  <a:srgbClr val="008000"/>
                </a:solidFill>
                <a:latin typeface="Courier" pitchFamily="49" charset="0"/>
              </a:rPr>
              <a:t>script.py</a:t>
            </a:r>
            <a:r>
              <a:rPr lang="en-GB" altLang="en-US" sz="1800">
                <a:solidFill>
                  <a:srgbClr val="008000"/>
                </a:solidFill>
              </a:rPr>
              <a:t> to the top level context, type </a:t>
            </a:r>
          </a:p>
          <a:p>
            <a:pPr>
              <a:lnSpc>
                <a:spcPct val="103000"/>
              </a:lnSpc>
              <a:buNone/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	from script import *</a:t>
            </a:r>
            <a:r>
              <a:rPr lang="en-GB" altLang="en-US" sz="1800">
                <a:solidFill>
                  <a:srgbClr val="008000"/>
                </a:solidFill>
              </a:rPr>
              <a:t> into the interpreter.  Of course, if that's what you want, you might as well type </a:t>
            </a:r>
            <a:r>
              <a:rPr lang="en-GB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python -i script.py</a:t>
            </a:r>
            <a:r>
              <a:rPr lang="en-GB" altLang="en-US" sz="1800">
                <a:solidFill>
                  <a:srgbClr val="008000"/>
                </a:solidFill>
              </a:rPr>
              <a:t> into the terminal.</a:t>
            </a:r>
          </a:p>
          <a:p>
            <a:pPr>
              <a:lnSpc>
                <a:spcPct val="103000"/>
              </a:lnSpc>
              <a:buNone/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&gt;&gt;&gt;</a:t>
            </a:r>
            <a:r>
              <a:rPr lang="en-GB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</a:t>
            </a:r>
            <a:r>
              <a:rPr lang="en-GB" altLang="en-US" sz="1800">
                <a:solidFill>
                  <a:srgbClr val="FF0000"/>
                </a:solidFill>
                <a:latin typeface="Courier New" panose="02070309020205020404" pitchFamily="49" charset="0"/>
              </a:rPr>
              <a:t>from script import *</a:t>
            </a:r>
            <a:r>
              <a:rPr lang="en-GB" altLang="en-US" sz="1800">
                <a:solidFill>
                  <a:srgbClr val="FF0000"/>
                </a:solidFill>
              </a:rPr>
              <a:t> </a:t>
            </a:r>
            <a:endParaRPr lang="en-GB" altLang="en-US" sz="180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7240721C-3DF1-4983-B8B6-2FCD2D4FFB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503020000020004" pitchFamily="34" charset="-127"/>
              </a:rPr>
              <a:t>File naming conventions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5FD674A-E776-468D-9879-65662649BD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71675" y="1776414"/>
            <a:ext cx="8407400" cy="4256087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ko-KR" sz="2800">
                <a:ea typeface="굴림" panose="020B0503020000020004" pitchFamily="34" charset="-127"/>
              </a:rPr>
              <a:t>python files usually end with the suffix </a:t>
            </a:r>
            <a:r>
              <a:rPr lang="en-US" altLang="ko-KR" sz="28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.py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2800">
                <a:ea typeface="굴림" panose="020B0503020000020004" pitchFamily="34" charset="-127"/>
              </a:rPr>
              <a:t>but executable files usually don’t have the </a:t>
            </a:r>
            <a:r>
              <a:rPr lang="en-US" altLang="ko-KR" sz="28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.py</a:t>
            </a:r>
            <a:r>
              <a:rPr lang="en-US" altLang="ko-KR" sz="2800">
                <a:ea typeface="굴림" panose="020B0503020000020004" pitchFamily="34" charset="-127"/>
              </a:rPr>
              <a:t> extension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2800">
                <a:solidFill>
                  <a:srgbClr val="00B050"/>
                </a:solidFill>
                <a:ea typeface="굴림" panose="020B0503020000020004" pitchFamily="34" charset="-127"/>
              </a:rPr>
              <a:t>modules</a:t>
            </a:r>
            <a:r>
              <a:rPr lang="en-US" altLang="ko-KR" sz="2800">
                <a:ea typeface="굴림" panose="020B0503020000020004" pitchFamily="34" charset="-127"/>
              </a:rPr>
              <a:t> (later) should </a:t>
            </a:r>
            <a:r>
              <a:rPr lang="en-US" altLang="ko-KR" sz="2800" u="sng">
                <a:ea typeface="굴림" panose="020B0503020000020004" pitchFamily="34" charset="-127"/>
              </a:rPr>
              <a:t>always</a:t>
            </a:r>
            <a:r>
              <a:rPr lang="en-US" altLang="ko-KR" sz="2800">
                <a:ea typeface="굴림" panose="020B0503020000020004" pitchFamily="34" charset="-127"/>
              </a:rPr>
              <a:t> have the </a:t>
            </a:r>
            <a:r>
              <a:rPr lang="en-US" altLang="ko-KR" sz="28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.py</a:t>
            </a:r>
            <a:r>
              <a:rPr lang="en-US" altLang="ko-KR" sz="2800">
                <a:ea typeface="굴림" panose="020B0503020000020004" pitchFamily="34" charset="-127"/>
              </a:rPr>
              <a:t> extension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2763DEFB-78A3-4725-949D-552A7047AE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503020000020004" pitchFamily="34" charset="-127"/>
              </a:rPr>
              <a:t>Comments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E11CBE96-71B9-487C-A53E-DC45A56F2B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19300" y="2144713"/>
            <a:ext cx="8116888" cy="4114800"/>
          </a:xfrm>
          <a:noFill/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en-US" altLang="ko-KR" sz="3600">
                <a:ea typeface="굴림" panose="020B0503020000020004" pitchFamily="34" charset="-127"/>
              </a:rPr>
              <a:t>Start with </a:t>
            </a:r>
            <a:r>
              <a:rPr lang="en-US" altLang="ko-KR" sz="36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#</a:t>
            </a:r>
            <a:r>
              <a:rPr lang="en-US" altLang="ko-KR" sz="3600">
                <a:ea typeface="굴림" panose="020B0503020000020004" pitchFamily="34" charset="-127"/>
              </a:rPr>
              <a:t> and go to end of line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ko-KR" sz="3600">
                <a:ea typeface="굴림" panose="020B0503020000020004" pitchFamily="34" charset="-127"/>
              </a:rPr>
              <a:t>What about C, C++ style comments?</a:t>
            </a:r>
          </a:p>
          <a:p>
            <a:pPr lvl="1" eaLnBrk="1" hangingPunct="1">
              <a:lnSpc>
                <a:spcPct val="160000"/>
              </a:lnSpc>
            </a:pPr>
            <a:r>
              <a:rPr lang="en-US" altLang="ko-KR" sz="3200">
                <a:ea typeface="굴림" panose="020B0503020000020004" pitchFamily="34" charset="-127"/>
              </a:rPr>
              <a:t>NOT supported!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ko-KR" altLang="en-US" sz="3600" b="1">
              <a:latin typeface="Courier New" panose="02070309020205020404" pitchFamily="49" charset="0"/>
              <a:ea typeface="굴림" panose="020B0503020000020004" pitchFamily="34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F86F2223-6A09-4900-A852-A7E19ED9B8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503020000020004" pitchFamily="34" charset="-127"/>
              </a:rPr>
              <a:t>Python Syntax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8C29AC67-3915-45C9-8F61-E13AD6D3B3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7600" y="1708150"/>
            <a:ext cx="6858000" cy="4114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503020000020004" pitchFamily="34" charset="-127"/>
              </a:rPr>
              <a:t>Much of it is similar to C syntax</a:t>
            </a:r>
          </a:p>
          <a:p>
            <a:pPr eaLnBrk="1" hangingPunct="1"/>
            <a:r>
              <a:rPr lang="en-US" altLang="ko-KR">
                <a:ea typeface="굴림" panose="020B0503020000020004" pitchFamily="34" charset="-127"/>
              </a:rPr>
              <a:t>Exceptions:</a:t>
            </a:r>
          </a:p>
          <a:p>
            <a:pPr lvl="1" eaLnBrk="1" hangingPunct="1"/>
            <a:r>
              <a:rPr lang="en-US" altLang="ko-KR">
                <a:ea typeface="굴림" panose="020B0503020000020004" pitchFamily="34" charset="-127"/>
              </a:rPr>
              <a:t>missing operators: </a:t>
            </a:r>
            <a:r>
              <a:rPr lang="en-US" altLang="ko-KR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++</a:t>
            </a:r>
            <a:r>
              <a:rPr lang="en-US" altLang="ko-KR">
                <a:ea typeface="굴림" panose="020B0503020000020004" pitchFamily="34" charset="-127"/>
              </a:rPr>
              <a:t>, </a:t>
            </a:r>
            <a:r>
              <a:rPr lang="en-US" altLang="ko-KR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--</a:t>
            </a:r>
          </a:p>
          <a:p>
            <a:pPr lvl="1" eaLnBrk="1" hangingPunct="1"/>
            <a:r>
              <a:rPr lang="en-US" altLang="ko-KR">
                <a:ea typeface="굴림" panose="020B0503020000020004" pitchFamily="34" charset="-127"/>
              </a:rPr>
              <a:t>no curly brackets,</a:t>
            </a:r>
            <a:r>
              <a:rPr lang="en-US" altLang="ko-KR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{},</a:t>
            </a:r>
            <a:r>
              <a:rPr lang="en-US" altLang="ko-KR">
                <a:ea typeface="굴림" panose="020B0503020000020004" pitchFamily="34" charset="-127"/>
              </a:rPr>
              <a:t> for blocks; uses </a:t>
            </a:r>
            <a:r>
              <a:rPr lang="en-US" altLang="ko-KR">
                <a:solidFill>
                  <a:srgbClr val="FF0000"/>
                </a:solidFill>
                <a:ea typeface="굴림" panose="020B0503020000020004" pitchFamily="34" charset="-127"/>
              </a:rPr>
              <a:t>whitespace</a:t>
            </a:r>
          </a:p>
          <a:p>
            <a:pPr lvl="1" eaLnBrk="1" hangingPunct="1"/>
            <a:r>
              <a:rPr lang="en-US" altLang="ko-KR">
                <a:ea typeface="굴림" panose="020B0503020000020004" pitchFamily="34" charset="-127"/>
              </a:rPr>
              <a:t>different keywords</a:t>
            </a:r>
          </a:p>
          <a:p>
            <a:pPr lvl="1" eaLnBrk="1" hangingPunct="1"/>
            <a:r>
              <a:rPr lang="en-US" altLang="ko-KR">
                <a:ea typeface="굴림" panose="020B0503020000020004" pitchFamily="34" charset="-127"/>
              </a:rPr>
              <a:t>lots of extra features</a:t>
            </a:r>
          </a:p>
          <a:p>
            <a:pPr lvl="1" eaLnBrk="1" hangingPunct="1"/>
            <a:r>
              <a:rPr lang="en-US" altLang="ko-KR">
                <a:solidFill>
                  <a:srgbClr val="00B050"/>
                </a:solidFill>
                <a:ea typeface="굴림" panose="020B0503020000020004" pitchFamily="34" charset="-127"/>
              </a:rPr>
              <a:t>no type declarations</a:t>
            </a:r>
            <a:r>
              <a:rPr lang="en-US" altLang="ko-KR">
                <a:ea typeface="굴림" panose="020B0503020000020004" pitchFamily="34" charset="-127"/>
              </a:rPr>
              <a:t>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F845AC07-E28C-46E7-B95F-FFCFCBE192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503020000020004" pitchFamily="34" charset="-127"/>
              </a:rPr>
              <a:t>Simple data types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A183657B-77FC-4D94-9D00-7212BEAA60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73326" y="1827213"/>
            <a:ext cx="7134225" cy="4114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503020000020004" pitchFamily="34" charset="-127"/>
              </a:rPr>
              <a:t>Numbers</a:t>
            </a:r>
          </a:p>
          <a:p>
            <a:pPr lvl="1" eaLnBrk="1" hangingPunct="1"/>
            <a:r>
              <a:rPr lang="en-US" altLang="ko-KR">
                <a:ea typeface="굴림" panose="020B0503020000020004" pitchFamily="34" charset="-127"/>
              </a:rPr>
              <a:t>Integer, floating-point, complex!</a:t>
            </a:r>
          </a:p>
          <a:p>
            <a:pPr lvl="1" eaLnBrk="1" hangingPunct="1"/>
            <a:endParaRPr lang="en-US" altLang="ko-KR">
              <a:ea typeface="굴림" panose="020B0503020000020004" pitchFamily="34" charset="-127"/>
            </a:endParaRPr>
          </a:p>
          <a:p>
            <a:pPr eaLnBrk="1" hangingPunct="1"/>
            <a:r>
              <a:rPr lang="en-US" altLang="ko-KR">
                <a:ea typeface="굴림" panose="020B0503020000020004" pitchFamily="34" charset="-127"/>
              </a:rPr>
              <a:t>Strings</a:t>
            </a:r>
          </a:p>
          <a:p>
            <a:pPr lvl="1" eaLnBrk="1" hangingPunct="1"/>
            <a:r>
              <a:rPr lang="en-US" altLang="ko-KR">
                <a:ea typeface="굴림" panose="020B0503020000020004" pitchFamily="34" charset="-127"/>
              </a:rPr>
              <a:t>characters are strings of length 1</a:t>
            </a:r>
          </a:p>
          <a:p>
            <a:pPr lvl="1" eaLnBrk="1" hangingPunct="1"/>
            <a:endParaRPr lang="en-US" altLang="ko-KR">
              <a:ea typeface="굴림" panose="020B0503020000020004" pitchFamily="34" charset="-127"/>
            </a:endParaRPr>
          </a:p>
          <a:p>
            <a:pPr eaLnBrk="1" hangingPunct="1"/>
            <a:r>
              <a:rPr lang="en-US" altLang="ko-KR">
                <a:ea typeface="굴림" panose="020B0503020000020004" pitchFamily="34" charset="-127"/>
              </a:rPr>
              <a:t>Booleans are </a:t>
            </a:r>
            <a:r>
              <a:rPr lang="en-US" altLang="ko-KR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False </a:t>
            </a:r>
            <a:r>
              <a:rPr lang="en-US" altLang="ko-KR">
                <a:ea typeface="굴림" panose="020B0503020000020004" pitchFamily="34" charset="-127"/>
              </a:rPr>
              <a:t>or </a:t>
            </a:r>
            <a:r>
              <a:rPr lang="en-US" altLang="ko-KR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True</a:t>
            </a:r>
            <a:endParaRPr lang="en-US" altLang="ko-KR">
              <a:ea typeface="굴림" panose="020B0503020000020004" pitchFamily="34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791422B-EF69-44FB-81C6-7C6D3EF4A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503020000020004" pitchFamily="34" charset="-127"/>
              </a:rPr>
              <a:t>What is python?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5699C37A-2F32-4F66-9FC7-2A438C1E6E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65363" y="1593851"/>
            <a:ext cx="7885112" cy="45688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2800">
                <a:ea typeface="굴림" panose="020B0503020000020004" pitchFamily="34" charset="-127"/>
              </a:rPr>
              <a:t>Object oriented language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800">
                <a:ea typeface="굴림" panose="020B0503020000020004" pitchFamily="34" charset="-127"/>
              </a:rPr>
              <a:t>Interpreted language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800">
                <a:ea typeface="굴림" panose="020B0503020000020004" pitchFamily="34" charset="-127"/>
              </a:rPr>
              <a:t>Supports dynamic data type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800">
                <a:ea typeface="굴림" panose="020B0503020000020004" pitchFamily="34" charset="-127"/>
              </a:rPr>
              <a:t>Independent from platforms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800">
                <a:ea typeface="굴림" panose="020B0503020000020004" pitchFamily="34" charset="-127"/>
              </a:rPr>
              <a:t>Focused on development time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800">
                <a:ea typeface="굴림" panose="020B0503020000020004" pitchFamily="34" charset="-127"/>
              </a:rPr>
              <a:t>Simple and easy grammar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800">
                <a:ea typeface="굴림" panose="020B0503020000020004" pitchFamily="34" charset="-127"/>
              </a:rPr>
              <a:t>High-level internal object data types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800">
                <a:ea typeface="굴림" panose="020B0503020000020004" pitchFamily="34" charset="-127"/>
              </a:rPr>
              <a:t>Automatic memory management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800">
                <a:ea typeface="굴림" panose="020B0503020000020004" pitchFamily="34" charset="-127"/>
              </a:rPr>
              <a:t>It’s free (open source)!</a:t>
            </a:r>
          </a:p>
        </p:txBody>
      </p:sp>
    </p:spTree>
  </p:cSld>
  <p:clrMapOvr>
    <a:masterClrMapping/>
  </p:clrMapOvr>
  <p:transition advClick="0">
    <p:sndAc>
      <p:endSnd/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>
            <a:extLst>
              <a:ext uri="{FF2B5EF4-FFF2-40B4-BE49-F238E27FC236}">
                <a16:creationId xmlns:a16="http://schemas.microsoft.com/office/drawing/2014/main" id="{1F36AC97-DAE5-40BB-A95F-2E2458A3E9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Numbers</a:t>
            </a:r>
          </a:p>
        </p:txBody>
      </p:sp>
      <p:sp>
        <p:nvSpPr>
          <p:cNvPr id="50179" name="Rectangle 7">
            <a:extLst>
              <a:ext uri="{FF2B5EF4-FFF2-40B4-BE49-F238E27FC236}">
                <a16:creationId xmlns:a16="http://schemas.microsoft.com/office/drawing/2014/main" id="{2A45B6D0-E3DC-4B24-B7BD-727A5FFA9C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65375" y="1619251"/>
            <a:ext cx="7575550" cy="4525963"/>
          </a:xfrm>
        </p:spPr>
        <p:txBody>
          <a:bodyPr/>
          <a:lstStyle/>
          <a:p>
            <a:r>
              <a:rPr lang="en-US" altLang="en-US" sz="2800"/>
              <a:t>The usual notations and operators</a:t>
            </a:r>
          </a:p>
          <a:p>
            <a:pPr lvl="2"/>
            <a:r>
              <a:rPr lang="en-US" altLang="en-US" sz="1800"/>
              <a:t>12, 3.14, 0xFF, 0377, (-1+2)*3/4**5, abs(x), 0&lt;x&lt;=5</a:t>
            </a:r>
          </a:p>
          <a:p>
            <a:r>
              <a:rPr lang="en-US" altLang="en-US" sz="2800"/>
              <a:t>C-style shifting &amp; masking</a:t>
            </a:r>
          </a:p>
          <a:p>
            <a:pPr lvl="2"/>
            <a:r>
              <a:rPr lang="en-US" altLang="en-US" sz="2000"/>
              <a:t>1&lt;&lt;16, x&amp;0xff, x|1, ~x, x^y</a:t>
            </a:r>
          </a:p>
          <a:p>
            <a:r>
              <a:rPr lang="en-US" altLang="en-US" sz="2800"/>
              <a:t>Integer division truncates :-(</a:t>
            </a:r>
          </a:p>
          <a:p>
            <a:pPr lvl="2"/>
            <a:r>
              <a:rPr lang="en-US" altLang="en-US" sz="2000"/>
              <a:t>1/2 -&gt; 0	# float(1)/2 -&gt; 0.5</a:t>
            </a:r>
          </a:p>
          <a:p>
            <a:r>
              <a:rPr lang="en-US" altLang="en-US" sz="2800"/>
              <a:t>Long (arbitrary precision), complex</a:t>
            </a:r>
          </a:p>
          <a:p>
            <a:pPr lvl="2"/>
            <a:r>
              <a:rPr lang="en-US" altLang="en-US" sz="1800"/>
              <a:t>2L**100 -&gt; 1267650600228229401496703205376L</a:t>
            </a:r>
          </a:p>
          <a:p>
            <a:pPr lvl="2"/>
            <a:r>
              <a:rPr lang="en-US" altLang="en-US" sz="1800"/>
              <a:t>1j**2 -&gt; (-1+0j)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B597E48C-7554-4539-AFB8-EE92ED2720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503020000020004" pitchFamily="34" charset="-127"/>
              </a:rPr>
              <a:t>Strings and formatting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5F63B8D7-6DEE-4D37-9E19-FFC0D553BA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44739" y="1531939"/>
            <a:ext cx="7985125" cy="4700587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i = 10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d = 3.1415926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s = "I am a string!"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print "%</a:t>
            </a:r>
            <a:r>
              <a:rPr lang="en-US" altLang="ko-KR" b="1">
                <a:solidFill>
                  <a:srgbClr val="FF0000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d</a:t>
            </a:r>
            <a:r>
              <a:rPr lang="en-US" altLang="ko-KR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\t%</a:t>
            </a:r>
            <a:r>
              <a:rPr lang="en-US" altLang="ko-KR" b="1">
                <a:solidFill>
                  <a:srgbClr val="FF0000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f</a:t>
            </a:r>
            <a:r>
              <a:rPr lang="en-US" altLang="ko-KR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\t%</a:t>
            </a:r>
            <a:r>
              <a:rPr lang="en-US" altLang="ko-KR" b="1">
                <a:solidFill>
                  <a:srgbClr val="FF0000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s</a:t>
            </a:r>
            <a:r>
              <a:rPr lang="en-US" altLang="ko-KR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" % (i, d, s)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print “newline\n"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print "no newline"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86066C75-4F20-4B85-A50F-A1678B5FF2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21D217DF-96C4-46BA-A247-86100F4127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No need to declare</a:t>
            </a:r>
          </a:p>
          <a:p>
            <a:r>
              <a:rPr lang="en-US" altLang="en-US" sz="2800"/>
              <a:t>Need to assign (initialize)</a:t>
            </a:r>
          </a:p>
          <a:p>
            <a:pPr lvl="2"/>
            <a:r>
              <a:rPr lang="en-US" altLang="en-US" sz="2000"/>
              <a:t>use of uninitialized variable raises exception</a:t>
            </a:r>
          </a:p>
          <a:p>
            <a:r>
              <a:rPr lang="en-US" altLang="en-US" sz="2800"/>
              <a:t>Not typed</a:t>
            </a:r>
          </a:p>
          <a:p>
            <a:pPr lvl="2">
              <a:buFontTx/>
              <a:buNone/>
            </a:pPr>
            <a:r>
              <a:rPr lang="en-US" altLang="en-US" sz="2000"/>
              <a:t>if friendly: greeting = "hello world"</a:t>
            </a:r>
          </a:p>
          <a:p>
            <a:pPr lvl="2">
              <a:buFontTx/>
              <a:buNone/>
            </a:pPr>
            <a:r>
              <a:rPr lang="en-US" altLang="en-US" sz="2000"/>
              <a:t>else: greeting = 12**2</a:t>
            </a:r>
          </a:p>
          <a:p>
            <a:pPr lvl="2">
              <a:buFontTx/>
              <a:buNone/>
            </a:pPr>
            <a:r>
              <a:rPr lang="en-US" altLang="en-US" sz="2000"/>
              <a:t>print greeting</a:t>
            </a:r>
          </a:p>
          <a:p>
            <a:r>
              <a:rPr lang="en-US" altLang="en-US" sz="2800" b="1" i="1"/>
              <a:t>Everything</a:t>
            </a:r>
            <a:r>
              <a:rPr lang="en-US" altLang="en-US" sz="2800"/>
              <a:t> is a variable:</a:t>
            </a:r>
          </a:p>
          <a:p>
            <a:pPr lvl="2"/>
            <a:r>
              <a:rPr lang="en-US" altLang="en-US" sz="2000"/>
              <a:t>functions, modules, classes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753F5636-8C42-4757-8FA7-6FD31D5CBF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 semantics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EC5CF012-3B0B-4570-983C-41D6ED1769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Assignment manipulates references</a:t>
            </a:r>
          </a:p>
          <a:p>
            <a:pPr lvl="2"/>
            <a:r>
              <a:rPr lang="en-US" altLang="en-US" sz="2000">
                <a:solidFill>
                  <a:srgbClr val="00B050"/>
                </a:solidFill>
              </a:rPr>
              <a:t>x = y </a:t>
            </a:r>
            <a:r>
              <a:rPr lang="en-US" altLang="en-US" sz="2000" b="1">
                <a:solidFill>
                  <a:srgbClr val="00B050"/>
                </a:solidFill>
              </a:rPr>
              <a:t>does not make a copy</a:t>
            </a:r>
            <a:r>
              <a:rPr lang="en-US" altLang="en-US" sz="2000">
                <a:solidFill>
                  <a:srgbClr val="00B050"/>
                </a:solidFill>
              </a:rPr>
              <a:t> of y</a:t>
            </a:r>
          </a:p>
          <a:p>
            <a:pPr lvl="2"/>
            <a:r>
              <a:rPr lang="en-US" altLang="en-US" sz="2000">
                <a:solidFill>
                  <a:srgbClr val="FF0000"/>
                </a:solidFill>
              </a:rPr>
              <a:t>x = y makes x </a:t>
            </a:r>
            <a:r>
              <a:rPr lang="en-US" altLang="en-US" sz="2000" b="1">
                <a:solidFill>
                  <a:srgbClr val="FF0000"/>
                </a:solidFill>
              </a:rPr>
              <a:t>reference</a:t>
            </a:r>
            <a:r>
              <a:rPr lang="en-US" altLang="en-US" sz="2000">
                <a:solidFill>
                  <a:srgbClr val="FF0000"/>
                </a:solidFill>
              </a:rPr>
              <a:t> the object y references</a:t>
            </a:r>
          </a:p>
          <a:p>
            <a:r>
              <a:rPr lang="en-US" altLang="en-US" sz="2800"/>
              <a:t>Very useful; but beware!</a:t>
            </a:r>
          </a:p>
          <a:p>
            <a:r>
              <a:rPr lang="en-US" altLang="en-US" sz="2800"/>
              <a:t>Example:</a:t>
            </a:r>
          </a:p>
          <a:p>
            <a:pPr lvl="2">
              <a:buFontTx/>
              <a:buNone/>
            </a:pPr>
            <a:r>
              <a:rPr lang="en-US" altLang="en-US" sz="2000"/>
              <a:t>&gt;&gt;&gt; a = [1, 2, 3]; b = a</a:t>
            </a:r>
          </a:p>
          <a:p>
            <a:pPr lvl="2">
              <a:buFontTx/>
              <a:buNone/>
            </a:pPr>
            <a:r>
              <a:rPr lang="en-US" altLang="en-US" sz="2000"/>
              <a:t>&gt;&gt;&gt; a.append(4); print b</a:t>
            </a:r>
          </a:p>
          <a:p>
            <a:pPr lvl="2">
              <a:buFontTx/>
              <a:buNone/>
            </a:pPr>
            <a:r>
              <a:rPr lang="en-US" altLang="en-US" sz="2000"/>
              <a:t>[1, 2, 3, 4]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6FEBEEE4-38FE-4A72-81AD-50F7CE5B1E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503020000020004" pitchFamily="34" charset="-127"/>
              </a:rPr>
              <a:t>Simple data types: operators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665C9AC2-C0EF-4934-A5EF-89280EF065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98714" y="1863725"/>
            <a:ext cx="7526337" cy="4114800"/>
          </a:xfrm>
        </p:spPr>
        <p:txBody>
          <a:bodyPr/>
          <a:lstStyle/>
          <a:p>
            <a:pPr eaLnBrk="1" hangingPunct="1"/>
            <a:r>
              <a:rPr lang="en-US" altLang="ko-KR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+ - * / %</a:t>
            </a:r>
            <a:r>
              <a:rPr lang="en-US" altLang="ko-KR">
                <a:ea typeface="굴림" panose="020B0503020000020004" pitchFamily="34" charset="-127"/>
              </a:rPr>
              <a:t>  (like C)</a:t>
            </a:r>
          </a:p>
          <a:p>
            <a:pPr eaLnBrk="1" hangingPunct="1"/>
            <a:r>
              <a:rPr lang="en-US" altLang="ko-KR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+= -=</a:t>
            </a:r>
            <a:r>
              <a:rPr lang="en-US" altLang="ko-KR">
                <a:ea typeface="굴림" panose="020B0503020000020004" pitchFamily="34" charset="-127"/>
              </a:rPr>
              <a:t>  etc. (no </a:t>
            </a:r>
            <a:r>
              <a:rPr lang="en-US" altLang="ko-KR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++</a:t>
            </a:r>
            <a:r>
              <a:rPr lang="en-US" altLang="ko-KR">
                <a:ea typeface="굴림" panose="020B0503020000020004" pitchFamily="34" charset="-127"/>
              </a:rPr>
              <a:t> or </a:t>
            </a:r>
            <a:r>
              <a:rPr lang="en-US" altLang="ko-KR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--</a:t>
            </a:r>
            <a:r>
              <a:rPr lang="en-US" altLang="ko-KR">
                <a:ea typeface="굴림" panose="020B0503020000020004" pitchFamily="34" charset="-127"/>
              </a:rPr>
              <a:t>)</a:t>
            </a:r>
          </a:p>
          <a:p>
            <a:pPr eaLnBrk="1" hangingPunct="1"/>
            <a:r>
              <a:rPr lang="en-US" altLang="ko-KR">
                <a:ea typeface="굴림" panose="020B0503020000020004" pitchFamily="34" charset="-127"/>
              </a:rPr>
              <a:t>Assignment using </a:t>
            </a:r>
            <a:r>
              <a:rPr lang="en-US" altLang="ko-KR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=</a:t>
            </a:r>
          </a:p>
          <a:p>
            <a:pPr lvl="1" eaLnBrk="1" hangingPunct="1"/>
            <a:r>
              <a:rPr lang="en-US" altLang="ko-KR">
                <a:ea typeface="굴림" panose="020B0503020000020004" pitchFamily="34" charset="-127"/>
              </a:rPr>
              <a:t>but semantics are different!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a = 1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a = "foo"  # OK</a:t>
            </a:r>
          </a:p>
          <a:p>
            <a:pPr eaLnBrk="1" hangingPunct="1"/>
            <a:r>
              <a:rPr lang="en-US" altLang="ko-KR">
                <a:ea typeface="굴림" panose="020B0503020000020004" pitchFamily="34" charset="-127"/>
              </a:rPr>
              <a:t>Can also use </a:t>
            </a:r>
            <a:r>
              <a:rPr lang="en-US" altLang="ko-KR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+</a:t>
            </a:r>
            <a:r>
              <a:rPr lang="en-US" altLang="ko-KR">
                <a:ea typeface="굴림" panose="020B0503020000020004" pitchFamily="34" charset="-127"/>
              </a:rPr>
              <a:t> to concatenate strings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AE4087F1-2212-4825-906A-B9A501E1ED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C297CCB4-6B5F-43DE-8ADB-0A5826F194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20850" y="1738313"/>
            <a:ext cx="7969250" cy="4525962"/>
          </a:xfrm>
        </p:spPr>
        <p:txBody>
          <a:bodyPr/>
          <a:lstStyle/>
          <a:p>
            <a:pPr lvl="2"/>
            <a:r>
              <a:rPr lang="en-US" altLang="en-US" sz="2200"/>
              <a:t>"hello"+"world"	"helloworld"	# concatenation</a:t>
            </a:r>
          </a:p>
          <a:p>
            <a:pPr lvl="2"/>
            <a:r>
              <a:rPr lang="en-US" altLang="en-US" sz="2200"/>
              <a:t>"hello"*3		"hellohellohello" # repetition</a:t>
            </a:r>
          </a:p>
          <a:p>
            <a:pPr lvl="2"/>
            <a:r>
              <a:rPr lang="en-US" altLang="en-US" sz="2200"/>
              <a:t>"hello"[0]		"h"		# indexing</a:t>
            </a:r>
          </a:p>
          <a:p>
            <a:pPr lvl="2"/>
            <a:r>
              <a:rPr lang="en-US" altLang="en-US" sz="2200"/>
              <a:t>"hello"[-1]		"o"		# (from end)</a:t>
            </a:r>
          </a:p>
          <a:p>
            <a:pPr lvl="2"/>
            <a:r>
              <a:rPr lang="en-US" altLang="en-US" sz="2200"/>
              <a:t>"hello"[1:4]		"ell"		# slicing</a:t>
            </a:r>
          </a:p>
          <a:p>
            <a:pPr lvl="2"/>
            <a:r>
              <a:rPr lang="en-US" altLang="en-US" sz="2200"/>
              <a:t>len("hello")		5		# size</a:t>
            </a:r>
          </a:p>
          <a:p>
            <a:pPr lvl="2"/>
            <a:r>
              <a:rPr lang="en-US" altLang="en-US" sz="2200"/>
              <a:t>"hello" &lt; "jello"	1		# comparison</a:t>
            </a:r>
          </a:p>
          <a:p>
            <a:pPr lvl="2"/>
            <a:r>
              <a:rPr lang="en-US" altLang="en-US" sz="2200"/>
              <a:t>"e" in "hello"		1		# search</a:t>
            </a:r>
          </a:p>
          <a:p>
            <a:pPr lvl="2"/>
            <a:r>
              <a:rPr lang="en-US" altLang="en-US" sz="2200"/>
              <a:t>New line: 		"escapes: \n "</a:t>
            </a:r>
          </a:p>
          <a:p>
            <a:pPr lvl="2"/>
            <a:r>
              <a:rPr lang="en-US" altLang="en-US" sz="2200"/>
              <a:t>Line continuation: 	triple quotes ’’’</a:t>
            </a:r>
          </a:p>
          <a:p>
            <a:pPr lvl="2"/>
            <a:r>
              <a:rPr lang="en-US" altLang="en-US" sz="2200"/>
              <a:t>Quotes: 		‘single quotes’, "raw strings"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75F73D48-63D3-401F-8DCF-9C16EC51E4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Simple Data Types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F126CB00-0149-4605-9C5E-9595048233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AU" altLang="en-US"/>
              <a:t>Triple quotes useful for multi-line strings</a:t>
            </a:r>
          </a:p>
          <a:p>
            <a:pPr lvl="1">
              <a:buFontTx/>
              <a:buNone/>
            </a:pPr>
            <a:r>
              <a:rPr lang="en-AU" altLang="en-US" b="1">
                <a:solidFill>
                  <a:srgbClr val="3399FF"/>
                </a:solidFill>
                <a:latin typeface="Courier New" panose="02070309020205020404" pitchFamily="49" charset="0"/>
              </a:rPr>
              <a:t> &gt;&gt;&gt; s = """ a long</a:t>
            </a:r>
            <a:br>
              <a:rPr lang="en-AU" altLang="en-US" b="1">
                <a:solidFill>
                  <a:srgbClr val="3399FF"/>
                </a:solidFill>
                <a:latin typeface="Courier New" panose="02070309020205020404" pitchFamily="49" charset="0"/>
              </a:rPr>
            </a:br>
            <a:r>
              <a:rPr lang="en-AU" altLang="en-US" b="1">
                <a:solidFill>
                  <a:srgbClr val="3399FF"/>
                </a:solidFill>
                <a:latin typeface="Courier New" panose="02070309020205020404" pitchFamily="49" charset="0"/>
              </a:rPr>
              <a:t>... string with "quotes" or anything else"""</a:t>
            </a:r>
            <a:br>
              <a:rPr lang="en-AU" altLang="en-US" b="1">
                <a:solidFill>
                  <a:srgbClr val="3399FF"/>
                </a:solidFill>
                <a:latin typeface="Courier New" panose="02070309020205020404" pitchFamily="49" charset="0"/>
              </a:rPr>
            </a:br>
            <a:r>
              <a:rPr lang="en-AU" altLang="en-US" b="1">
                <a:solidFill>
                  <a:srgbClr val="3399FF"/>
                </a:solidFill>
                <a:latin typeface="Courier New" panose="02070309020205020404" pitchFamily="49" charset="0"/>
              </a:rPr>
              <a:t>&gt;&gt;&gt; s</a:t>
            </a:r>
            <a:br>
              <a:rPr lang="en-AU" altLang="en-US" b="1">
                <a:solidFill>
                  <a:srgbClr val="3399FF"/>
                </a:solidFill>
                <a:latin typeface="Courier New" panose="02070309020205020404" pitchFamily="49" charset="0"/>
              </a:rPr>
            </a:br>
            <a:r>
              <a:rPr lang="en-AU" altLang="en-US" b="1">
                <a:solidFill>
                  <a:srgbClr val="3399FF"/>
                </a:solidFill>
                <a:latin typeface="Courier New" panose="02070309020205020404" pitchFamily="49" charset="0"/>
              </a:rPr>
              <a:t>' a long\012string with "quotes" or anything else' </a:t>
            </a:r>
            <a:br>
              <a:rPr lang="en-AU" altLang="en-US" b="1">
                <a:solidFill>
                  <a:srgbClr val="3399FF"/>
                </a:solidFill>
                <a:latin typeface="Courier New" panose="02070309020205020404" pitchFamily="49" charset="0"/>
              </a:rPr>
            </a:br>
            <a:r>
              <a:rPr lang="en-AU" altLang="en-US" b="1">
                <a:solidFill>
                  <a:srgbClr val="3399FF"/>
                </a:solidFill>
                <a:latin typeface="Courier New" panose="02070309020205020404" pitchFamily="49" charset="0"/>
              </a:rPr>
              <a:t>&gt;&gt;&gt; len(s)</a:t>
            </a:r>
            <a:br>
              <a:rPr lang="en-AU" altLang="en-US" b="1">
                <a:solidFill>
                  <a:srgbClr val="3399FF"/>
                </a:solidFill>
                <a:latin typeface="Courier New" panose="02070309020205020404" pitchFamily="49" charset="0"/>
              </a:rPr>
            </a:br>
            <a:r>
              <a:rPr lang="en-AU" altLang="en-US" b="1">
                <a:solidFill>
                  <a:srgbClr val="3399FF"/>
                </a:solidFill>
                <a:latin typeface="Courier New" panose="02070309020205020404" pitchFamily="49" charset="0"/>
              </a:rPr>
              <a:t>45</a:t>
            </a:r>
            <a:endParaRPr lang="en-AU" altLang="en-US">
              <a:solidFill>
                <a:srgbClr val="3399FF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F54C0847-02AA-4E27-A68A-622A705748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503020000020004" pitchFamily="34" charset="-127"/>
              </a:rPr>
              <a:t>Methods in string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DF153775-01EE-43A3-B4D5-28A9E8D860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90775" y="1897063"/>
            <a:ext cx="2820988" cy="4114800"/>
          </a:xfrm>
        </p:spPr>
        <p:txBody>
          <a:bodyPr/>
          <a:lstStyle/>
          <a:p>
            <a:pPr eaLnBrk="1" hangingPunct="1"/>
            <a:r>
              <a:rPr lang="en-US" altLang="ko-KR" sz="2400">
                <a:ea typeface="굴림" panose="020B0503020000020004" pitchFamily="34" charset="-127"/>
              </a:rPr>
              <a:t>upper()</a:t>
            </a:r>
          </a:p>
          <a:p>
            <a:pPr eaLnBrk="1" hangingPunct="1"/>
            <a:r>
              <a:rPr lang="en-US" altLang="ko-KR" sz="2400">
                <a:ea typeface="굴림" panose="020B0503020000020004" pitchFamily="34" charset="-127"/>
              </a:rPr>
              <a:t>lower()</a:t>
            </a:r>
          </a:p>
          <a:p>
            <a:pPr eaLnBrk="1" hangingPunct="1"/>
            <a:r>
              <a:rPr lang="en-US" altLang="ko-KR" sz="2400">
                <a:ea typeface="굴림" panose="020B0503020000020004" pitchFamily="34" charset="-127"/>
              </a:rPr>
              <a:t>capitalize()</a:t>
            </a:r>
          </a:p>
          <a:p>
            <a:pPr eaLnBrk="1" hangingPunct="1"/>
            <a:r>
              <a:rPr lang="en-US" altLang="ko-KR" sz="2400">
                <a:ea typeface="굴림" panose="020B0503020000020004" pitchFamily="34" charset="-127"/>
              </a:rPr>
              <a:t>count(s)</a:t>
            </a:r>
          </a:p>
          <a:p>
            <a:pPr eaLnBrk="1" hangingPunct="1"/>
            <a:r>
              <a:rPr lang="en-US" altLang="ko-KR" sz="2400">
                <a:ea typeface="굴림" panose="020B0503020000020004" pitchFamily="34" charset="-127"/>
              </a:rPr>
              <a:t>find(s)</a:t>
            </a:r>
          </a:p>
          <a:p>
            <a:pPr eaLnBrk="1" hangingPunct="1"/>
            <a:r>
              <a:rPr lang="en-US" altLang="ko-KR" sz="2400">
                <a:ea typeface="굴림" panose="020B0503020000020004" pitchFamily="34" charset="-127"/>
              </a:rPr>
              <a:t>rfind(s)</a:t>
            </a:r>
          </a:p>
          <a:p>
            <a:pPr eaLnBrk="1" hangingPunct="1"/>
            <a:r>
              <a:rPr lang="en-US" altLang="ko-KR" sz="2400">
                <a:ea typeface="굴림" panose="020B0503020000020004" pitchFamily="34" charset="-127"/>
              </a:rPr>
              <a:t>index(s)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4D2EA3-6AA2-44D0-9265-835F2BDB1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5626" y="1885951"/>
            <a:ext cx="4157663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Char char="§"/>
              <a:defRPr/>
            </a:pPr>
            <a:r>
              <a:rPr lang="en-US" altLang="ko-KR" sz="2400" kern="0" dirty="0">
                <a:solidFill>
                  <a:srgbClr val="003366"/>
                </a:solidFill>
                <a:latin typeface="+mn-lt"/>
                <a:ea typeface="굴림" pitchFamily="34" charset="-127"/>
                <a:cs typeface="+mn-cs"/>
              </a:rPr>
              <a:t>strip(), </a:t>
            </a:r>
            <a:r>
              <a:rPr lang="en-US" altLang="ko-KR" sz="2400" kern="0" dirty="0" err="1">
                <a:solidFill>
                  <a:srgbClr val="003366"/>
                </a:solidFill>
                <a:latin typeface="+mn-lt"/>
                <a:ea typeface="굴림" pitchFamily="34" charset="-127"/>
                <a:cs typeface="+mn-cs"/>
              </a:rPr>
              <a:t>lstrip</a:t>
            </a:r>
            <a:r>
              <a:rPr lang="en-US" altLang="ko-KR" sz="2400" kern="0" dirty="0">
                <a:solidFill>
                  <a:srgbClr val="003366"/>
                </a:solidFill>
                <a:latin typeface="+mn-lt"/>
                <a:ea typeface="굴림" pitchFamily="34" charset="-127"/>
                <a:cs typeface="+mn-cs"/>
              </a:rPr>
              <a:t>(), </a:t>
            </a:r>
            <a:r>
              <a:rPr lang="en-US" altLang="ko-KR" sz="2400" kern="0" dirty="0" err="1">
                <a:solidFill>
                  <a:srgbClr val="003366"/>
                </a:solidFill>
                <a:latin typeface="+mn-lt"/>
                <a:ea typeface="굴림" pitchFamily="34" charset="-127"/>
                <a:cs typeface="+mn-cs"/>
              </a:rPr>
              <a:t>rstrip</a:t>
            </a:r>
            <a:r>
              <a:rPr lang="en-US" altLang="ko-KR" sz="2400" kern="0" dirty="0">
                <a:solidFill>
                  <a:srgbClr val="003366"/>
                </a:solidFill>
                <a:latin typeface="+mn-lt"/>
                <a:ea typeface="굴림" pitchFamily="34" charset="-127"/>
                <a:cs typeface="+mn-cs"/>
              </a:rPr>
              <a:t>()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Char char="§"/>
              <a:defRPr/>
            </a:pPr>
            <a:r>
              <a:rPr lang="en-US" altLang="ko-KR" sz="2400" kern="0" dirty="0">
                <a:solidFill>
                  <a:srgbClr val="003366"/>
                </a:solidFill>
                <a:latin typeface="+mn-lt"/>
                <a:ea typeface="굴림" pitchFamily="34" charset="-127"/>
                <a:cs typeface="+mn-cs"/>
              </a:rPr>
              <a:t>replace(a, b)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Char char="§"/>
              <a:defRPr/>
            </a:pPr>
            <a:r>
              <a:rPr lang="en-US" altLang="ko-KR" sz="2400" kern="0" dirty="0" err="1">
                <a:solidFill>
                  <a:srgbClr val="003366"/>
                </a:solidFill>
                <a:latin typeface="+mn-lt"/>
                <a:ea typeface="굴림" pitchFamily="34" charset="-127"/>
                <a:cs typeface="+mn-cs"/>
              </a:rPr>
              <a:t>expandtabs</a:t>
            </a:r>
            <a:r>
              <a:rPr lang="en-US" altLang="ko-KR" sz="2400" kern="0" dirty="0">
                <a:solidFill>
                  <a:srgbClr val="003366"/>
                </a:solidFill>
                <a:latin typeface="+mn-lt"/>
                <a:ea typeface="굴림" pitchFamily="34" charset="-127"/>
                <a:cs typeface="+mn-cs"/>
              </a:rPr>
              <a:t>()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Char char="§"/>
              <a:defRPr/>
            </a:pPr>
            <a:r>
              <a:rPr lang="en-US" altLang="ko-KR" sz="2400" kern="0" dirty="0">
                <a:solidFill>
                  <a:srgbClr val="003366"/>
                </a:solidFill>
                <a:latin typeface="+mn-lt"/>
                <a:ea typeface="굴림" pitchFamily="34" charset="-127"/>
                <a:cs typeface="+mn-cs"/>
              </a:rPr>
              <a:t>split()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Char char="§"/>
              <a:defRPr/>
            </a:pPr>
            <a:r>
              <a:rPr lang="en-US" altLang="ko-KR" sz="2400" kern="0" dirty="0">
                <a:solidFill>
                  <a:srgbClr val="003366"/>
                </a:solidFill>
                <a:latin typeface="+mn-lt"/>
                <a:ea typeface="굴림" pitchFamily="34" charset="-127"/>
                <a:cs typeface="+mn-cs"/>
              </a:rPr>
              <a:t>join()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Char char="§"/>
              <a:defRPr/>
            </a:pPr>
            <a:r>
              <a:rPr lang="en-US" altLang="ko-KR" sz="2400" kern="0" dirty="0">
                <a:solidFill>
                  <a:srgbClr val="003366"/>
                </a:solidFill>
                <a:latin typeface="+mn-lt"/>
                <a:ea typeface="굴림" pitchFamily="34" charset="-127"/>
                <a:cs typeface="+mn-cs"/>
              </a:rPr>
              <a:t>center(), </a:t>
            </a:r>
            <a:r>
              <a:rPr lang="en-US" altLang="ko-KR" sz="2400" kern="0" dirty="0" err="1">
                <a:solidFill>
                  <a:srgbClr val="003366"/>
                </a:solidFill>
                <a:latin typeface="+mn-lt"/>
                <a:ea typeface="굴림" pitchFamily="34" charset="-127"/>
                <a:cs typeface="+mn-cs"/>
              </a:rPr>
              <a:t>ljust</a:t>
            </a:r>
            <a:r>
              <a:rPr lang="en-US" altLang="ko-KR" sz="2400" kern="0" dirty="0">
                <a:solidFill>
                  <a:srgbClr val="003366"/>
                </a:solidFill>
                <a:latin typeface="+mn-lt"/>
                <a:ea typeface="굴림" pitchFamily="34" charset="-127"/>
                <a:cs typeface="+mn-cs"/>
              </a:rPr>
              <a:t>(), </a:t>
            </a:r>
            <a:r>
              <a:rPr lang="en-US" altLang="ko-KR" sz="2400" kern="0" dirty="0" err="1">
                <a:solidFill>
                  <a:srgbClr val="003366"/>
                </a:solidFill>
                <a:latin typeface="+mn-lt"/>
                <a:ea typeface="굴림" pitchFamily="34" charset="-127"/>
                <a:cs typeface="+mn-cs"/>
              </a:rPr>
              <a:t>rjust</a:t>
            </a:r>
            <a:r>
              <a:rPr lang="en-US" altLang="ko-KR" sz="2400" kern="0" dirty="0">
                <a:solidFill>
                  <a:srgbClr val="003366"/>
                </a:solidFill>
                <a:latin typeface="+mn-lt"/>
                <a:ea typeface="굴림" pitchFamily="34" charset="-127"/>
                <a:cs typeface="+mn-cs"/>
              </a:rPr>
              <a:t>()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6D86E5B3-3837-4760-AE61-174D75486E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503020000020004" pitchFamily="34" charset="-127"/>
              </a:rPr>
              <a:t>Compound Data Type: List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772C8386-8D66-479B-9836-44E82A3D75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36775" y="1420813"/>
            <a:ext cx="7964488" cy="50800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503020000020004" pitchFamily="34" charset="-127"/>
              </a:rPr>
              <a:t>List: </a:t>
            </a:r>
          </a:p>
          <a:p>
            <a:pPr lvl="1" eaLnBrk="1" hangingPunct="1"/>
            <a:r>
              <a:rPr lang="en-US" altLang="en-US" sz="2400"/>
              <a:t>A container that holds a number of other objects, in a </a:t>
            </a:r>
            <a:r>
              <a:rPr lang="en-US" altLang="en-US" sz="2400">
                <a:solidFill>
                  <a:srgbClr val="FF0000"/>
                </a:solidFill>
              </a:rPr>
              <a:t>given</a:t>
            </a:r>
            <a:r>
              <a:rPr lang="en-US" altLang="en-US" sz="2400"/>
              <a:t> order</a:t>
            </a:r>
            <a:endParaRPr lang="en-US" altLang="ko-KR" sz="2400">
              <a:ea typeface="굴림" panose="020B0503020000020004" pitchFamily="34" charset="-127"/>
            </a:endParaRPr>
          </a:p>
          <a:p>
            <a:pPr lvl="1" eaLnBrk="1" hangingPunct="1"/>
            <a:r>
              <a:rPr lang="en-US" altLang="ko-KR" sz="2400">
                <a:ea typeface="굴림" panose="020B0503020000020004" pitchFamily="34" charset="-127"/>
              </a:rPr>
              <a:t>Defined in </a:t>
            </a:r>
            <a:r>
              <a:rPr lang="en-US" altLang="ko-KR" sz="2400">
                <a:solidFill>
                  <a:srgbClr val="00B050"/>
                </a:solidFill>
                <a:ea typeface="굴림" panose="020B0503020000020004" pitchFamily="34" charset="-127"/>
              </a:rPr>
              <a:t>square brackets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24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a = [1, 2, 3, 4, 5]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24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print a[1]  # number 2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24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some_list = []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24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some_list.append("foo")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24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some_list.append(12)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24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print len(some_list)  # 2</a:t>
            </a:r>
            <a:endParaRPr lang="en-US" altLang="ko-KR" sz="2400">
              <a:solidFill>
                <a:schemeClr val="folHlink"/>
              </a:solidFill>
              <a:ea typeface="굴림" panose="020B0503020000020004" pitchFamily="34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B20B4D8B-3FE7-4E08-AA15-C37F11EA8E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078A07FB-A6EA-4DEA-B09B-419E4EDB40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en-US" sz="2000"/>
              <a:t>a = [99, "bottles of beer", ["on", "the", "wall"]]</a:t>
            </a:r>
          </a:p>
          <a:p>
            <a:r>
              <a:rPr lang="en-US" altLang="en-US" sz="2800">
                <a:solidFill>
                  <a:srgbClr val="FF0000"/>
                </a:solidFill>
              </a:rPr>
              <a:t>Flexible</a:t>
            </a:r>
            <a:r>
              <a:rPr lang="en-US" altLang="en-US" sz="2800"/>
              <a:t> arrays, </a:t>
            </a:r>
            <a:r>
              <a:rPr lang="en-US" altLang="en-US" sz="2800" i="1"/>
              <a:t>not</a:t>
            </a:r>
            <a:r>
              <a:rPr lang="en-US" altLang="en-US" sz="2800"/>
              <a:t> Lisp-like linked lists</a:t>
            </a:r>
          </a:p>
          <a:p>
            <a:r>
              <a:rPr lang="en-US" altLang="en-US" sz="2800">
                <a:solidFill>
                  <a:srgbClr val="00B050"/>
                </a:solidFill>
              </a:rPr>
              <a:t>Same operators </a:t>
            </a:r>
            <a:r>
              <a:rPr lang="en-US" altLang="en-US" sz="2800"/>
              <a:t>as for strings</a:t>
            </a:r>
          </a:p>
          <a:p>
            <a:pPr lvl="2"/>
            <a:r>
              <a:rPr lang="en-US" altLang="en-US" sz="2000"/>
              <a:t>a+b, a*3, a[0], a[-1], a[1:], len(a)</a:t>
            </a:r>
          </a:p>
          <a:p>
            <a:r>
              <a:rPr lang="en-US" altLang="en-US" sz="2800"/>
              <a:t>Item and slice assignment</a:t>
            </a:r>
          </a:p>
          <a:p>
            <a:pPr lvl="2"/>
            <a:r>
              <a:rPr lang="en-US" altLang="en-US" sz="2000"/>
              <a:t>a[0] = 98</a:t>
            </a:r>
          </a:p>
          <a:p>
            <a:pPr lvl="2"/>
            <a:r>
              <a:rPr lang="en-US" altLang="en-US" sz="2000"/>
              <a:t>a[1:2] = ["bottles", "of", "beer"]</a:t>
            </a:r>
          </a:p>
          <a:p>
            <a:pPr lvl="3">
              <a:buFontTx/>
              <a:buNone/>
            </a:pPr>
            <a:r>
              <a:rPr lang="en-US" altLang="en-US" sz="1800"/>
              <a:t>-&gt; [98, "bottles", "of", "beer", ["on", "the", "wall"]]</a:t>
            </a:r>
          </a:p>
          <a:p>
            <a:pPr lvl="2"/>
            <a:r>
              <a:rPr lang="en-US" altLang="en-US" sz="2000"/>
              <a:t>del a[-1]	# -&gt; [98, "bottles", "of", "beer"]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E1D681BF-EFA9-4692-8FC6-C38E68F95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Timeline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F336ECD-F41F-4DAD-9E33-610C849638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0888" y="15319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en-US" sz="2400"/>
              <a:t>Python born, name picked - Dec 1989</a:t>
            </a:r>
          </a:p>
          <a:p>
            <a:pPr lvl="1" eaLnBrk="1" hangingPunct="1"/>
            <a:r>
              <a:rPr lang="en-US" altLang="en-US" sz="2000"/>
              <a:t>By Guido van Rossum, now at GOOGLE</a:t>
            </a:r>
          </a:p>
          <a:p>
            <a:pPr eaLnBrk="1" hangingPunct="1"/>
            <a:r>
              <a:rPr lang="en-US" altLang="en-US" sz="2400"/>
              <a:t>First public release (USENET) - Feb 1991</a:t>
            </a:r>
          </a:p>
          <a:p>
            <a:pPr eaLnBrk="1" hangingPunct="1"/>
            <a:r>
              <a:rPr lang="en-US" altLang="en-US" sz="2400"/>
              <a:t>python.org website - 1996 or 1997</a:t>
            </a:r>
          </a:p>
          <a:p>
            <a:pPr eaLnBrk="1" hangingPunct="1"/>
            <a:r>
              <a:rPr lang="en-US" altLang="en-US" sz="2400"/>
              <a:t>2.0 released - 2000</a:t>
            </a:r>
          </a:p>
          <a:p>
            <a:pPr eaLnBrk="1" hangingPunct="1"/>
            <a:r>
              <a:rPr lang="en-US" altLang="en-US" sz="2400"/>
              <a:t>Python Software Foundation - 2001</a:t>
            </a:r>
          </a:p>
          <a:p>
            <a:pPr eaLnBrk="1" hangingPunct="1"/>
            <a:r>
              <a:rPr lang="en-US" altLang="en-US" sz="2400"/>
              <a:t>…</a:t>
            </a:r>
          </a:p>
          <a:p>
            <a:pPr eaLnBrk="1" hangingPunct="1"/>
            <a:r>
              <a:rPr lang="en-US" altLang="en-US" sz="2400"/>
              <a:t>2.4 released - 2004</a:t>
            </a:r>
          </a:p>
          <a:p>
            <a:pPr eaLnBrk="1" hangingPunct="1"/>
            <a:r>
              <a:rPr lang="en-US" altLang="en-US" sz="2400"/>
              <a:t>2.5 released – 2006</a:t>
            </a:r>
          </a:p>
          <a:p>
            <a:pPr eaLnBrk="1" hangingPunct="1"/>
            <a:r>
              <a:rPr lang="en-US" altLang="en-US" sz="2400"/>
              <a:t>Current version: 2.6.x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7F634449-75B9-409C-8ADD-D664AEDCAD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list operations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1040139E-7603-4D48-A3B8-A41E27CB0D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400"/>
              <a:t>&gt;&gt;&gt; a = range(5)		# [0,1,2,3,4]</a:t>
            </a:r>
          </a:p>
          <a:p>
            <a:pPr>
              <a:buFontTx/>
              <a:buNone/>
            </a:pPr>
            <a:r>
              <a:rPr lang="en-US" altLang="en-US" sz="2400"/>
              <a:t>&gt;&gt;&gt; a.append(5)		# [0,1,2,3,4,5]</a:t>
            </a:r>
          </a:p>
          <a:p>
            <a:pPr>
              <a:buFontTx/>
              <a:buNone/>
            </a:pPr>
            <a:r>
              <a:rPr lang="en-US" altLang="en-US" sz="2400"/>
              <a:t>&gt;&gt;&gt; a.pop()			# [0,1,2,3,4]</a:t>
            </a:r>
          </a:p>
          <a:p>
            <a:pPr>
              <a:buFontTx/>
              <a:buNone/>
            </a:pPr>
            <a:r>
              <a:rPr lang="en-US" altLang="en-US" sz="2400"/>
              <a:t>5</a:t>
            </a:r>
          </a:p>
          <a:p>
            <a:pPr>
              <a:buFontTx/>
              <a:buNone/>
            </a:pPr>
            <a:r>
              <a:rPr lang="en-US" altLang="en-US" sz="2400"/>
              <a:t>&gt;&gt;&gt; a.insert(0, 5.5)		# [5.5,0,1,2,3,4]</a:t>
            </a:r>
          </a:p>
          <a:p>
            <a:pPr>
              <a:buFontTx/>
              <a:buNone/>
            </a:pPr>
            <a:r>
              <a:rPr lang="en-US" altLang="en-US" sz="2400"/>
              <a:t>&gt;&gt;&gt; a.pop(0)			# [0,1,2,3,4]</a:t>
            </a:r>
          </a:p>
          <a:p>
            <a:pPr>
              <a:buFontTx/>
              <a:buNone/>
            </a:pPr>
            <a:r>
              <a:rPr lang="en-US" altLang="en-US" sz="2400"/>
              <a:t>5.5</a:t>
            </a:r>
          </a:p>
          <a:p>
            <a:pPr>
              <a:buFontTx/>
              <a:buNone/>
            </a:pPr>
            <a:r>
              <a:rPr lang="en-US" altLang="en-US" sz="2400"/>
              <a:t>&gt;&gt;&gt; a.reverse()			# [4,3,2,1,0]</a:t>
            </a:r>
          </a:p>
          <a:p>
            <a:pPr>
              <a:buFontTx/>
              <a:buNone/>
            </a:pPr>
            <a:r>
              <a:rPr lang="en-US" altLang="en-US" sz="2400"/>
              <a:t>&gt;&gt;&gt; a.sort()			# [0,1,2,3,4]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CA956D62-E56E-45BE-9DB4-64B29D1106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503020000020004" pitchFamily="34" charset="-127"/>
              </a:rPr>
              <a:t>Operations in List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CB3D4088-9ECA-4752-B480-D49C428280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80001" y="1684338"/>
            <a:ext cx="5076825" cy="4214812"/>
          </a:xfrm>
        </p:spPr>
        <p:txBody>
          <a:bodyPr/>
          <a:lstStyle/>
          <a:p>
            <a:pPr eaLnBrk="1" hangingPunct="1"/>
            <a:r>
              <a:rPr lang="en-US" altLang="ko-KR" sz="2400">
                <a:ea typeface="굴림" panose="020B0503020000020004" pitchFamily="34" charset="-127"/>
              </a:rPr>
              <a:t>Indexing		e.g., </a:t>
            </a:r>
            <a:r>
              <a:rPr lang="en-US" altLang="ko-KR" sz="2400">
                <a:solidFill>
                  <a:schemeClr val="folHlink"/>
                </a:solidFill>
                <a:ea typeface="굴림" panose="020B0503020000020004" pitchFamily="34" charset="-127"/>
              </a:rPr>
              <a:t>L[i]</a:t>
            </a:r>
          </a:p>
          <a:p>
            <a:pPr eaLnBrk="1" hangingPunct="1"/>
            <a:r>
              <a:rPr lang="en-US" altLang="ko-KR" sz="2400">
                <a:ea typeface="굴림" panose="020B0503020000020004" pitchFamily="34" charset="-127"/>
              </a:rPr>
              <a:t>Slicing		e.g., </a:t>
            </a:r>
            <a:r>
              <a:rPr lang="en-US" altLang="ko-KR" sz="2400">
                <a:solidFill>
                  <a:schemeClr val="folHlink"/>
                </a:solidFill>
                <a:ea typeface="굴림" panose="020B0503020000020004" pitchFamily="34" charset="-127"/>
              </a:rPr>
              <a:t>L[1:5]</a:t>
            </a:r>
          </a:p>
          <a:p>
            <a:pPr eaLnBrk="1" hangingPunct="1"/>
            <a:r>
              <a:rPr lang="en-US" altLang="ko-KR" sz="2400">
                <a:ea typeface="굴림" panose="020B0503020000020004" pitchFamily="34" charset="-127"/>
              </a:rPr>
              <a:t>Concatenation	e.g., </a:t>
            </a:r>
            <a:r>
              <a:rPr lang="en-US" altLang="ko-KR" sz="2400">
                <a:solidFill>
                  <a:schemeClr val="folHlink"/>
                </a:solidFill>
                <a:ea typeface="굴림" panose="020B0503020000020004" pitchFamily="34" charset="-127"/>
              </a:rPr>
              <a:t>L + L</a:t>
            </a:r>
          </a:p>
          <a:p>
            <a:pPr eaLnBrk="1" hangingPunct="1"/>
            <a:r>
              <a:rPr lang="en-US" altLang="ko-KR" sz="2400">
                <a:ea typeface="굴림" panose="020B0503020000020004" pitchFamily="34" charset="-127"/>
              </a:rPr>
              <a:t>Repetition		e.g., </a:t>
            </a:r>
            <a:r>
              <a:rPr lang="en-US" altLang="ko-KR" sz="2400">
                <a:solidFill>
                  <a:schemeClr val="folHlink"/>
                </a:solidFill>
                <a:ea typeface="굴림" panose="020B0503020000020004" pitchFamily="34" charset="-127"/>
              </a:rPr>
              <a:t>L * 5</a:t>
            </a:r>
          </a:p>
          <a:p>
            <a:pPr eaLnBrk="1" hangingPunct="1"/>
            <a:r>
              <a:rPr lang="en-US" altLang="ko-KR" sz="2400">
                <a:ea typeface="굴림" panose="020B0503020000020004" pitchFamily="34" charset="-127"/>
              </a:rPr>
              <a:t>Membership test	e.g., </a:t>
            </a:r>
            <a:r>
              <a:rPr lang="en-US" altLang="ko-KR" sz="2400">
                <a:solidFill>
                  <a:schemeClr val="folHlink"/>
                </a:solidFill>
                <a:ea typeface="굴림" panose="020B0503020000020004" pitchFamily="34" charset="-127"/>
              </a:rPr>
              <a:t>‘a’ in L</a:t>
            </a:r>
          </a:p>
          <a:p>
            <a:pPr eaLnBrk="1" hangingPunct="1"/>
            <a:r>
              <a:rPr lang="en-US" altLang="ko-KR" sz="2400">
                <a:ea typeface="굴림" panose="020B0503020000020004" pitchFamily="34" charset="-127"/>
              </a:rPr>
              <a:t>Length		e.g., </a:t>
            </a:r>
            <a:r>
              <a:rPr lang="en-US" altLang="ko-KR" sz="2400">
                <a:solidFill>
                  <a:schemeClr val="folHlink"/>
                </a:solidFill>
                <a:ea typeface="굴림" panose="020B0503020000020004" pitchFamily="34" charset="-127"/>
              </a:rPr>
              <a:t>len(L)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2400">
              <a:ea typeface="굴림" panose="020B0503020000020004" pitchFamily="34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C1B190-52F4-4224-934C-B06EEF272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4400" y="1709738"/>
            <a:ext cx="42354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Char char="§"/>
              <a:defRPr/>
            </a:pPr>
            <a:r>
              <a:rPr lang="en-US" altLang="ko-KR" sz="2400" kern="0" dirty="0">
                <a:solidFill>
                  <a:srgbClr val="003366"/>
                </a:solidFill>
                <a:latin typeface="+mn-lt"/>
                <a:ea typeface="굴림" pitchFamily="34" charset="-127"/>
                <a:cs typeface="+mn-cs"/>
              </a:rPr>
              <a:t>append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Char char="§"/>
              <a:defRPr/>
            </a:pPr>
            <a:r>
              <a:rPr lang="en-US" altLang="ko-KR" sz="2400" kern="0" dirty="0">
                <a:solidFill>
                  <a:srgbClr val="003366"/>
                </a:solidFill>
                <a:latin typeface="+mn-lt"/>
                <a:ea typeface="굴림" pitchFamily="34" charset="-127"/>
                <a:cs typeface="+mn-cs"/>
              </a:rPr>
              <a:t>insert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Char char="§"/>
              <a:defRPr/>
            </a:pPr>
            <a:r>
              <a:rPr lang="en-US" altLang="ko-KR" sz="2400" kern="0" dirty="0">
                <a:solidFill>
                  <a:srgbClr val="003366"/>
                </a:solidFill>
                <a:latin typeface="+mn-lt"/>
                <a:ea typeface="굴림" pitchFamily="34" charset="-127"/>
                <a:cs typeface="+mn-cs"/>
              </a:rPr>
              <a:t>index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Char char="§"/>
              <a:defRPr/>
            </a:pPr>
            <a:r>
              <a:rPr lang="en-US" altLang="ko-KR" sz="2400" kern="0" dirty="0">
                <a:solidFill>
                  <a:srgbClr val="003366"/>
                </a:solidFill>
                <a:latin typeface="+mn-lt"/>
                <a:ea typeface="굴림" pitchFamily="34" charset="-127"/>
                <a:cs typeface="+mn-cs"/>
              </a:rPr>
              <a:t>count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Char char="§"/>
              <a:defRPr/>
            </a:pPr>
            <a:r>
              <a:rPr lang="en-US" altLang="ko-KR" sz="2400" kern="0" dirty="0">
                <a:solidFill>
                  <a:srgbClr val="003366"/>
                </a:solidFill>
                <a:latin typeface="+mn-lt"/>
                <a:ea typeface="굴림" pitchFamily="34" charset="-127"/>
                <a:cs typeface="+mn-cs"/>
              </a:rPr>
              <a:t>sort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Char char="§"/>
              <a:defRPr/>
            </a:pPr>
            <a:r>
              <a:rPr lang="en-US" altLang="ko-KR" sz="2400" kern="0" dirty="0">
                <a:solidFill>
                  <a:srgbClr val="003366"/>
                </a:solidFill>
                <a:latin typeface="+mn-lt"/>
                <a:ea typeface="굴림" pitchFamily="34" charset="-127"/>
                <a:cs typeface="+mn-cs"/>
              </a:rPr>
              <a:t>reverse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Char char="§"/>
              <a:defRPr/>
            </a:pPr>
            <a:r>
              <a:rPr lang="en-US" altLang="ko-KR" sz="2400" kern="0" dirty="0">
                <a:solidFill>
                  <a:srgbClr val="003366"/>
                </a:solidFill>
                <a:latin typeface="+mn-lt"/>
                <a:ea typeface="굴림" pitchFamily="34" charset="-127"/>
                <a:cs typeface="+mn-cs"/>
              </a:rPr>
              <a:t>remove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Char char="§"/>
              <a:defRPr/>
            </a:pPr>
            <a:r>
              <a:rPr lang="en-US" altLang="ko-KR" sz="2400" kern="0" dirty="0">
                <a:solidFill>
                  <a:srgbClr val="003366"/>
                </a:solidFill>
                <a:latin typeface="+mn-lt"/>
                <a:ea typeface="굴림" pitchFamily="34" charset="-127"/>
                <a:cs typeface="+mn-cs"/>
              </a:rPr>
              <a:t>pop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Char char="§"/>
              <a:defRPr/>
            </a:pPr>
            <a:r>
              <a:rPr lang="en-US" altLang="ko-KR" sz="2400" kern="0" dirty="0">
                <a:solidFill>
                  <a:srgbClr val="003366"/>
                </a:solidFill>
                <a:latin typeface="+mn-lt"/>
                <a:ea typeface="굴림" pitchFamily="34" charset="-127"/>
                <a:cs typeface="+mn-cs"/>
              </a:rPr>
              <a:t>extend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CA6E5BA3-6BDE-43B4-95E1-7E4F37ED55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503020000020004" pitchFamily="34" charset="-127"/>
              </a:rPr>
              <a:t>Nested List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2E16E44E-7997-43D7-AB46-E384FF6FCD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44788" y="1674813"/>
            <a:ext cx="6858000" cy="4114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503020000020004" pitchFamily="34" charset="-127"/>
              </a:rPr>
              <a:t>List in a list</a:t>
            </a:r>
          </a:p>
          <a:p>
            <a:pPr eaLnBrk="1" hangingPunct="1"/>
            <a:r>
              <a:rPr lang="en-US" altLang="ko-KR">
                <a:ea typeface="굴림" panose="020B0503020000020004" pitchFamily="34" charset="-127"/>
              </a:rPr>
              <a:t>E.g.,</a:t>
            </a:r>
          </a:p>
          <a:p>
            <a:pPr lvl="1" eaLnBrk="1" hangingPunct="1"/>
            <a:r>
              <a:rPr lang="en-US" altLang="ko-KR">
                <a:ea typeface="굴림" panose="020B0503020000020004" pitchFamily="34" charset="-127"/>
              </a:rPr>
              <a:t>&gt;&gt;&gt; s = [1,2,3]</a:t>
            </a:r>
          </a:p>
          <a:p>
            <a:pPr lvl="1" eaLnBrk="1" hangingPunct="1"/>
            <a:r>
              <a:rPr lang="en-US" altLang="ko-KR">
                <a:ea typeface="굴림" panose="020B0503020000020004" pitchFamily="34" charset="-127"/>
              </a:rPr>
              <a:t>&gt;&gt;&gt; t = [‘begin’, s, ‘end’]</a:t>
            </a:r>
          </a:p>
          <a:p>
            <a:pPr lvl="1" eaLnBrk="1" hangingPunct="1"/>
            <a:r>
              <a:rPr lang="en-US" altLang="ko-KR">
                <a:ea typeface="굴림" panose="020B0503020000020004" pitchFamily="34" charset="-127"/>
              </a:rPr>
              <a:t>&gt;&gt;&gt; t</a:t>
            </a:r>
          </a:p>
          <a:p>
            <a:pPr lvl="1" eaLnBrk="1" hangingPunct="1"/>
            <a:r>
              <a:rPr lang="en-US" altLang="ko-KR">
                <a:ea typeface="굴림" panose="020B0503020000020004" pitchFamily="34" charset="-127"/>
              </a:rPr>
              <a:t>[‘begin’, [1, 2, 3], ‘end’]</a:t>
            </a:r>
          </a:p>
          <a:p>
            <a:pPr lvl="1" eaLnBrk="1" hangingPunct="1"/>
            <a:r>
              <a:rPr lang="en-US" altLang="ko-KR">
                <a:ea typeface="굴림" panose="020B0503020000020004" pitchFamily="34" charset="-127"/>
              </a:rPr>
              <a:t>&gt;&gt;&gt; t[1][1]</a:t>
            </a:r>
          </a:p>
          <a:p>
            <a:pPr lvl="1" eaLnBrk="1" hangingPunct="1"/>
            <a:r>
              <a:rPr lang="en-US" altLang="ko-KR">
                <a:ea typeface="굴림" panose="020B0503020000020004" pitchFamily="34" charset="-127"/>
              </a:rPr>
              <a:t>2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75FCF5E4-E0EC-4307-8EDB-ADC207A1FE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503020000020004" pitchFamily="34" charset="-127"/>
              </a:rPr>
              <a:t>Dictionaries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9AC15EB5-DBC5-4501-BE13-756EA4A378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38375" y="1371601"/>
            <a:ext cx="8180388" cy="5167313"/>
          </a:xfrm>
        </p:spPr>
        <p:txBody>
          <a:bodyPr/>
          <a:lstStyle/>
          <a:p>
            <a:pPr eaLnBrk="1" hangingPunct="1"/>
            <a:r>
              <a:rPr lang="en-US" altLang="ko-KR" sz="2400">
                <a:ea typeface="굴림" panose="020B0503020000020004" pitchFamily="34" charset="-127"/>
              </a:rPr>
              <a:t>Dictionaries: </a:t>
            </a:r>
            <a:r>
              <a:rPr lang="en-US" altLang="ko-KR" sz="2400">
                <a:solidFill>
                  <a:srgbClr val="00B050"/>
                </a:solidFill>
                <a:ea typeface="굴림" panose="020B0503020000020004" pitchFamily="34" charset="-127"/>
              </a:rPr>
              <a:t>curly brackets</a:t>
            </a:r>
          </a:p>
          <a:p>
            <a:pPr lvl="1" eaLnBrk="1" hangingPunct="1"/>
            <a:r>
              <a:rPr lang="en-US" altLang="ko-KR" sz="2000">
                <a:ea typeface="굴림" panose="020B0503020000020004" pitchFamily="34" charset="-127"/>
              </a:rPr>
              <a:t>What is dictionary? </a:t>
            </a:r>
          </a:p>
          <a:p>
            <a:pPr lvl="2" eaLnBrk="1" hangingPunct="1"/>
            <a:r>
              <a:rPr lang="en-US" altLang="ko-KR" sz="2000">
                <a:solidFill>
                  <a:srgbClr val="C00000"/>
                </a:solidFill>
                <a:ea typeface="굴림" panose="020B0503020000020004" pitchFamily="34" charset="-127"/>
              </a:rPr>
              <a:t>Refer value through key</a:t>
            </a:r>
            <a:r>
              <a:rPr lang="en-US" altLang="ko-KR" sz="2000">
                <a:ea typeface="굴림" panose="020B0503020000020004" pitchFamily="34" charset="-127"/>
              </a:rPr>
              <a:t>; </a:t>
            </a:r>
            <a:r>
              <a:rPr lang="en-US" altLang="en-US" sz="2000"/>
              <a:t>“associative arrays”</a:t>
            </a:r>
            <a:endParaRPr lang="en-US" altLang="ko-KR" sz="2000">
              <a:ea typeface="굴림" panose="020B0503020000020004" pitchFamily="34" charset="-127"/>
            </a:endParaRPr>
          </a:p>
          <a:p>
            <a:pPr lvl="1" eaLnBrk="1" hangingPunct="1"/>
            <a:r>
              <a:rPr lang="en-US" altLang="ko-KR" sz="2000">
                <a:ea typeface="굴림" panose="020B0503020000020004" pitchFamily="34" charset="-127"/>
              </a:rPr>
              <a:t>Like an array indexed by a string</a:t>
            </a:r>
          </a:p>
          <a:p>
            <a:pPr lvl="1" eaLnBrk="1" hangingPunct="1"/>
            <a:r>
              <a:rPr lang="en-US" altLang="en-US" sz="2000"/>
              <a:t>An </a:t>
            </a:r>
            <a:r>
              <a:rPr lang="en-US" altLang="en-US" sz="2000">
                <a:solidFill>
                  <a:srgbClr val="FF0000"/>
                </a:solidFill>
              </a:rPr>
              <a:t>unordered</a:t>
            </a:r>
            <a:r>
              <a:rPr lang="en-US" altLang="en-US" sz="2000"/>
              <a:t> set of </a:t>
            </a:r>
            <a:r>
              <a:rPr lang="en-US" altLang="en-US" sz="2000" i="1"/>
              <a:t>key: value</a:t>
            </a:r>
            <a:r>
              <a:rPr lang="en-US" altLang="en-US" sz="2000"/>
              <a:t> pairs</a:t>
            </a:r>
            <a:endParaRPr lang="en-US" altLang="ko-KR" sz="2000">
              <a:ea typeface="굴림" panose="020B0503020000020004" pitchFamily="34" charset="-127"/>
            </a:endParaRPr>
          </a:p>
          <a:p>
            <a:pPr lvl="1"/>
            <a:r>
              <a:rPr lang="en-US" altLang="en-US" sz="2000" i="1"/>
              <a:t>Values</a:t>
            </a:r>
            <a:r>
              <a:rPr lang="en-US" altLang="en-US" sz="2000"/>
              <a:t> of any type; keys of almost any type</a:t>
            </a:r>
          </a:p>
          <a:p>
            <a:pPr lvl="2"/>
            <a:r>
              <a:rPr lang="en-US" altLang="en-US" sz="2000"/>
              <a:t>{"name":"Guido", "age":43, ("hello","world"):1,</a:t>
            </a:r>
            <a:br>
              <a:rPr lang="en-US" altLang="en-US" sz="2000"/>
            </a:br>
            <a:r>
              <a:rPr lang="en-US" altLang="en-US" sz="2000"/>
              <a:t>  42:"yes", "flag": ["red","white","blue"]}</a:t>
            </a:r>
            <a:endParaRPr lang="en-US" altLang="ko-KR" sz="2000">
              <a:ea typeface="굴림" panose="020B0503020000020004" pitchFamily="34" charset="-127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d = { "foo" : 1, "bar" : 2 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print d["bar"]   # 2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some_dict = {}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some_dict["foo"] = "yow!"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print some_dict.keys() # ["foo"]</a:t>
            </a:r>
            <a:endParaRPr lang="en-US" altLang="ko-KR" sz="2000">
              <a:solidFill>
                <a:schemeClr val="folHlink"/>
              </a:solidFill>
              <a:ea typeface="굴림" panose="020B0503020000020004" pitchFamily="34" charset="-127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F8C6BA5F-9EF1-4AF8-89CD-1CCA775BD8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503020000020004" pitchFamily="34" charset="-127"/>
              </a:rPr>
              <a:t>Methods in Dictionary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4BEF70F7-9485-4895-95C6-D38FDFFC18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43213" y="1620838"/>
            <a:ext cx="6858000" cy="41148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ko-KR" sz="2400">
                <a:ea typeface="굴림" panose="020B0503020000020004" pitchFamily="34" charset="-127"/>
              </a:rPr>
              <a:t>keys()</a:t>
            </a:r>
          </a:p>
          <a:p>
            <a:pPr eaLnBrk="1" hangingPunct="1"/>
            <a:r>
              <a:rPr lang="en-US" altLang="ko-KR" sz="2400">
                <a:ea typeface="굴림" panose="020B0503020000020004" pitchFamily="34" charset="-127"/>
              </a:rPr>
              <a:t>values()</a:t>
            </a:r>
          </a:p>
          <a:p>
            <a:pPr eaLnBrk="1" hangingPunct="1"/>
            <a:r>
              <a:rPr lang="en-US" altLang="ko-KR" sz="2400">
                <a:ea typeface="굴림" panose="020B0503020000020004" pitchFamily="34" charset="-127"/>
              </a:rPr>
              <a:t>items()</a:t>
            </a:r>
          </a:p>
          <a:p>
            <a:pPr eaLnBrk="1" hangingPunct="1"/>
            <a:r>
              <a:rPr lang="en-US" altLang="ko-KR" sz="2400">
                <a:ea typeface="굴림" panose="020B0503020000020004" pitchFamily="34" charset="-127"/>
              </a:rPr>
              <a:t>has_key(key)</a:t>
            </a:r>
          </a:p>
          <a:p>
            <a:pPr eaLnBrk="1" hangingPunct="1"/>
            <a:r>
              <a:rPr lang="en-US" altLang="ko-KR" sz="2400">
                <a:ea typeface="굴림" panose="020B0503020000020004" pitchFamily="34" charset="-127"/>
              </a:rPr>
              <a:t>clear()</a:t>
            </a:r>
          </a:p>
          <a:p>
            <a:pPr eaLnBrk="1" hangingPunct="1"/>
            <a:r>
              <a:rPr lang="en-US" altLang="ko-KR" sz="2400">
                <a:ea typeface="굴림" panose="020B0503020000020004" pitchFamily="34" charset="-127"/>
              </a:rPr>
              <a:t>copy()</a:t>
            </a:r>
          </a:p>
          <a:p>
            <a:pPr eaLnBrk="1" hangingPunct="1"/>
            <a:r>
              <a:rPr lang="en-US" altLang="ko-KR" sz="2400">
                <a:ea typeface="굴림" panose="020B0503020000020004" pitchFamily="34" charset="-127"/>
              </a:rPr>
              <a:t>get(key[,x])</a:t>
            </a:r>
          </a:p>
          <a:p>
            <a:pPr eaLnBrk="1" hangingPunct="1"/>
            <a:r>
              <a:rPr lang="en-US" altLang="ko-KR" sz="2400">
                <a:ea typeface="굴림" panose="020B0503020000020004" pitchFamily="34" charset="-127"/>
              </a:rPr>
              <a:t>setdefault(key[,x])</a:t>
            </a:r>
          </a:p>
          <a:p>
            <a:pPr eaLnBrk="1" hangingPunct="1"/>
            <a:r>
              <a:rPr lang="en-US" altLang="ko-KR" sz="2400">
                <a:ea typeface="굴림" panose="020B0503020000020004" pitchFamily="34" charset="-127"/>
              </a:rPr>
              <a:t>update(D)</a:t>
            </a:r>
          </a:p>
          <a:p>
            <a:pPr eaLnBrk="1" hangingPunct="1"/>
            <a:r>
              <a:rPr lang="en-US" altLang="ko-KR" sz="2400">
                <a:ea typeface="굴림" panose="020B0503020000020004" pitchFamily="34" charset="-127"/>
              </a:rPr>
              <a:t>popitem()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227E6286-EDDA-49A5-8436-C075D7E567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Dictionary details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82AC0BDD-6BBD-4C7B-87C2-0EC64D48FC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>
                <a:solidFill>
                  <a:srgbClr val="00B050"/>
                </a:solidFill>
              </a:rPr>
              <a:t>Keys must be </a:t>
            </a:r>
            <a:r>
              <a:rPr lang="en-US" altLang="en-US" sz="2800" b="1">
                <a:solidFill>
                  <a:srgbClr val="00B050"/>
                </a:solidFill>
              </a:rPr>
              <a:t>immutable</a:t>
            </a:r>
            <a:r>
              <a:rPr lang="en-US" altLang="en-US" sz="2800"/>
              <a:t>:</a:t>
            </a:r>
          </a:p>
          <a:p>
            <a:pPr lvl="1"/>
            <a:r>
              <a:rPr lang="en-US" altLang="en-US" sz="2400"/>
              <a:t>numbers, strings, tuples of immutables</a:t>
            </a:r>
          </a:p>
          <a:p>
            <a:pPr lvl="2"/>
            <a:r>
              <a:rPr lang="en-US" altLang="en-US" sz="2000"/>
              <a:t>these cannot be changed after creation</a:t>
            </a:r>
          </a:p>
          <a:p>
            <a:pPr lvl="1"/>
            <a:r>
              <a:rPr lang="en-US" altLang="en-US" sz="2400"/>
              <a:t>reason is </a:t>
            </a:r>
            <a:r>
              <a:rPr lang="en-US" altLang="en-US" sz="2400" i="1"/>
              <a:t>hashing</a:t>
            </a:r>
            <a:r>
              <a:rPr lang="en-US" altLang="en-US" sz="2400"/>
              <a:t> (fast lookup technique)</a:t>
            </a:r>
          </a:p>
          <a:p>
            <a:pPr lvl="1"/>
            <a:r>
              <a:rPr lang="en-US" altLang="en-US" sz="2400" b="1"/>
              <a:t>not</a:t>
            </a:r>
            <a:r>
              <a:rPr lang="en-US" altLang="en-US" sz="2400"/>
              <a:t> lists or other dictionaries</a:t>
            </a:r>
          </a:p>
          <a:p>
            <a:pPr lvl="2"/>
            <a:r>
              <a:rPr lang="en-US" altLang="en-US" sz="2000"/>
              <a:t>these types of objects can be changed "in place"</a:t>
            </a:r>
          </a:p>
          <a:p>
            <a:pPr lvl="1"/>
            <a:r>
              <a:rPr lang="en-US" altLang="en-US" sz="2400"/>
              <a:t>no restrictions on values</a:t>
            </a:r>
          </a:p>
          <a:p>
            <a:r>
              <a:rPr lang="en-US" altLang="en-US" sz="2800">
                <a:solidFill>
                  <a:srgbClr val="FF0000"/>
                </a:solidFill>
              </a:rPr>
              <a:t>Keys will be listed in </a:t>
            </a:r>
            <a:r>
              <a:rPr lang="en-US" altLang="en-US" sz="2800" b="1">
                <a:solidFill>
                  <a:srgbClr val="FF0000"/>
                </a:solidFill>
              </a:rPr>
              <a:t>arbitrary order</a:t>
            </a:r>
            <a:endParaRPr lang="en-US" altLang="en-US" sz="2800">
              <a:solidFill>
                <a:srgbClr val="FF0000"/>
              </a:solidFill>
            </a:endParaRPr>
          </a:p>
          <a:p>
            <a:pPr lvl="1"/>
            <a:r>
              <a:rPr lang="en-US" altLang="en-US" sz="2400"/>
              <a:t>again, because of hashing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54FFC5FC-871F-40D7-BE0D-17ED66DCE9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503020000020004" pitchFamily="34" charset="-127"/>
              </a:rPr>
              <a:t>Tuples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CC45E81F-6FD7-4E55-A17C-B118820636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0275" y="1343025"/>
            <a:ext cx="8129588" cy="5087938"/>
          </a:xfrm>
        </p:spPr>
        <p:txBody>
          <a:bodyPr/>
          <a:lstStyle/>
          <a:p>
            <a:pPr eaLnBrk="1" hangingPunct="1"/>
            <a:r>
              <a:rPr lang="en-US" altLang="ko-KR" sz="2400">
                <a:ea typeface="굴림" panose="020B0503020000020004" pitchFamily="34" charset="-127"/>
              </a:rPr>
              <a:t>What is a tuple?</a:t>
            </a:r>
          </a:p>
          <a:p>
            <a:pPr lvl="1" eaLnBrk="1" hangingPunct="1"/>
            <a:r>
              <a:rPr lang="en-US" altLang="en-US" sz="2000"/>
              <a:t>A tuple is an ordered collection which cannot be modified once it has been created. </a:t>
            </a:r>
          </a:p>
          <a:p>
            <a:pPr lvl="1" eaLnBrk="1" hangingPunct="1"/>
            <a:r>
              <a:rPr lang="en-US" altLang="en-US" sz="2000"/>
              <a:t>In other words, it's a special array, </a:t>
            </a:r>
            <a:r>
              <a:rPr lang="en-US" altLang="en-US" sz="2000">
                <a:solidFill>
                  <a:srgbClr val="FF0000"/>
                </a:solidFill>
              </a:rPr>
              <a:t>a read-only array</a:t>
            </a:r>
            <a:r>
              <a:rPr lang="en-US" altLang="en-US" sz="2000"/>
              <a:t>.</a:t>
            </a:r>
            <a:endParaRPr lang="en-US" altLang="ko-KR" sz="2000">
              <a:ea typeface="굴림" panose="020B0503020000020004" pitchFamily="34" charset="-127"/>
            </a:endParaRPr>
          </a:p>
          <a:p>
            <a:pPr eaLnBrk="1" hangingPunct="1"/>
            <a:r>
              <a:rPr lang="en-US" altLang="ko-KR" sz="2400">
                <a:ea typeface="굴림" panose="020B0503020000020004" pitchFamily="34" charset="-127"/>
              </a:rPr>
              <a:t>How to make a tuple?  </a:t>
            </a:r>
            <a:r>
              <a:rPr lang="en-US" altLang="ko-KR" sz="2400">
                <a:solidFill>
                  <a:srgbClr val="00B050"/>
                </a:solidFill>
                <a:ea typeface="굴림" panose="020B0503020000020004" pitchFamily="34" charset="-127"/>
              </a:rPr>
              <a:t>In round brackets</a:t>
            </a:r>
          </a:p>
          <a:p>
            <a:pPr lvl="1" eaLnBrk="1" hangingPunct="1"/>
            <a:r>
              <a:rPr lang="en-US" altLang="ko-KR" sz="2000">
                <a:solidFill>
                  <a:schemeClr val="bg2"/>
                </a:solidFill>
                <a:ea typeface="굴림" panose="020B0503020000020004" pitchFamily="34" charset="-127"/>
              </a:rPr>
              <a:t>E.g.,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bg2"/>
                </a:solidFill>
                <a:ea typeface="굴림" panose="020B0503020000020004" pitchFamily="34" charset="-127"/>
              </a:rPr>
              <a:t>&gt;&gt;&gt; t = ()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bg2"/>
                </a:solidFill>
                <a:ea typeface="굴림" panose="020B0503020000020004" pitchFamily="34" charset="-127"/>
              </a:rPr>
              <a:t>&gt;&gt;&gt; t = (1, 2, 3)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bg2"/>
                </a:solidFill>
                <a:ea typeface="굴림" panose="020B0503020000020004" pitchFamily="34" charset="-127"/>
              </a:rPr>
              <a:t>&gt;&gt;&gt; t = (1, 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bg2"/>
                </a:solidFill>
                <a:ea typeface="굴림" panose="020B0503020000020004" pitchFamily="34" charset="-127"/>
              </a:rPr>
              <a:t>&gt;&gt;&gt; t = 1,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bg2"/>
                </a:solidFill>
                <a:ea typeface="굴림" panose="020B0503020000020004" pitchFamily="34" charset="-127"/>
              </a:rPr>
              <a:t>&gt;&gt;&gt; a = (1, 2, 3, 4, 5)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bg2"/>
                </a:solidFill>
                <a:ea typeface="굴림" panose="020B0503020000020004" pitchFamily="34" charset="-127"/>
              </a:rPr>
              <a:t>&gt;&gt;&gt; print a[1]  # 2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ko-KR" sz="2000">
              <a:ea typeface="굴림" panose="020B0503020000020004" pitchFamily="34" charset="-127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BDAC8D6D-AA7E-4434-82E2-F788446DBA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503020000020004" pitchFamily="34" charset="-127"/>
              </a:rPr>
              <a:t>Operations in Tuple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39A612D4-56F1-4275-B24E-C9914E16A6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55888" y="1906588"/>
            <a:ext cx="6858000" cy="4114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503020000020004" pitchFamily="34" charset="-127"/>
              </a:rPr>
              <a:t>Indexing		e.g., </a:t>
            </a:r>
            <a:r>
              <a:rPr lang="en-US" altLang="ko-KR">
                <a:solidFill>
                  <a:schemeClr val="folHlink"/>
                </a:solidFill>
                <a:ea typeface="굴림" panose="020B0503020000020004" pitchFamily="34" charset="-127"/>
              </a:rPr>
              <a:t>T[i]</a:t>
            </a:r>
          </a:p>
          <a:p>
            <a:pPr eaLnBrk="1" hangingPunct="1"/>
            <a:r>
              <a:rPr lang="en-US" altLang="ko-KR">
                <a:ea typeface="굴림" panose="020B0503020000020004" pitchFamily="34" charset="-127"/>
              </a:rPr>
              <a:t>Slicing			e.g., </a:t>
            </a:r>
            <a:r>
              <a:rPr lang="en-US" altLang="ko-KR">
                <a:solidFill>
                  <a:schemeClr val="folHlink"/>
                </a:solidFill>
                <a:ea typeface="굴림" panose="020B0503020000020004" pitchFamily="34" charset="-127"/>
              </a:rPr>
              <a:t>T[1:5]</a:t>
            </a:r>
          </a:p>
          <a:p>
            <a:pPr eaLnBrk="1" hangingPunct="1"/>
            <a:r>
              <a:rPr lang="en-US" altLang="ko-KR">
                <a:ea typeface="굴림" panose="020B0503020000020004" pitchFamily="34" charset="-127"/>
              </a:rPr>
              <a:t>Concatenation	e.g., </a:t>
            </a:r>
            <a:r>
              <a:rPr lang="en-US" altLang="ko-KR">
                <a:solidFill>
                  <a:schemeClr val="folHlink"/>
                </a:solidFill>
                <a:ea typeface="굴림" panose="020B0503020000020004" pitchFamily="34" charset="-127"/>
              </a:rPr>
              <a:t>T + T</a:t>
            </a:r>
          </a:p>
          <a:p>
            <a:pPr eaLnBrk="1" hangingPunct="1"/>
            <a:r>
              <a:rPr lang="en-US" altLang="ko-KR">
                <a:ea typeface="굴림" panose="020B0503020000020004" pitchFamily="34" charset="-127"/>
              </a:rPr>
              <a:t>Repetition		e.g., </a:t>
            </a:r>
            <a:r>
              <a:rPr lang="en-US" altLang="ko-KR">
                <a:solidFill>
                  <a:schemeClr val="folHlink"/>
                </a:solidFill>
                <a:ea typeface="굴림" panose="020B0503020000020004" pitchFamily="34" charset="-127"/>
              </a:rPr>
              <a:t>T * 5</a:t>
            </a:r>
          </a:p>
          <a:p>
            <a:pPr eaLnBrk="1" hangingPunct="1"/>
            <a:r>
              <a:rPr lang="en-US" altLang="ko-KR">
                <a:ea typeface="굴림" panose="020B0503020000020004" pitchFamily="34" charset="-127"/>
              </a:rPr>
              <a:t>Membership test	e.g., </a:t>
            </a:r>
            <a:r>
              <a:rPr lang="en-US" altLang="ko-KR">
                <a:solidFill>
                  <a:schemeClr val="folHlink"/>
                </a:solidFill>
                <a:ea typeface="굴림" panose="020B0503020000020004" pitchFamily="34" charset="-127"/>
              </a:rPr>
              <a:t>‘a’ in T</a:t>
            </a:r>
          </a:p>
          <a:p>
            <a:pPr eaLnBrk="1" hangingPunct="1"/>
            <a:r>
              <a:rPr lang="en-US" altLang="ko-KR">
                <a:ea typeface="굴림" panose="020B0503020000020004" pitchFamily="34" charset="-127"/>
              </a:rPr>
              <a:t>Length			e.g., </a:t>
            </a:r>
            <a:r>
              <a:rPr lang="en-US" altLang="ko-KR">
                <a:solidFill>
                  <a:schemeClr val="folHlink"/>
                </a:solidFill>
                <a:ea typeface="굴림" panose="020B0503020000020004" pitchFamily="34" charset="-127"/>
              </a:rPr>
              <a:t>len(T)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16EF0D59-9749-483F-95DA-21EFD1953C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503020000020004" pitchFamily="34" charset="-127"/>
              </a:rPr>
              <a:t>List vs. Tuple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6EA2EE8A-0A24-4E9D-B1B9-8A527E8850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52663" y="1581150"/>
            <a:ext cx="7981950" cy="4878388"/>
          </a:xfrm>
        </p:spPr>
        <p:txBody>
          <a:bodyPr/>
          <a:lstStyle/>
          <a:p>
            <a:pPr eaLnBrk="1" hangingPunct="1"/>
            <a:r>
              <a:rPr lang="en-US" altLang="ko-KR" sz="2800">
                <a:ea typeface="굴림" panose="020B0503020000020004" pitchFamily="34" charset="-127"/>
              </a:rPr>
              <a:t>What are common characteristics?</a:t>
            </a:r>
          </a:p>
          <a:p>
            <a:pPr lvl="1" eaLnBrk="1" hangingPunct="1"/>
            <a:r>
              <a:rPr lang="en-US" altLang="ko-KR" sz="2400">
                <a:ea typeface="굴림" panose="020B0503020000020004" pitchFamily="34" charset="-127"/>
              </a:rPr>
              <a:t>Both store arbitrary data objects</a:t>
            </a:r>
          </a:p>
          <a:p>
            <a:pPr lvl="1" eaLnBrk="1" hangingPunct="1"/>
            <a:r>
              <a:rPr lang="en-US" altLang="ko-KR" sz="2400">
                <a:ea typeface="굴림" panose="020B0503020000020004" pitchFamily="34" charset="-127"/>
              </a:rPr>
              <a:t>Both are of sequence data type</a:t>
            </a:r>
          </a:p>
          <a:p>
            <a:pPr eaLnBrk="1" hangingPunct="1"/>
            <a:r>
              <a:rPr lang="en-US" altLang="ko-KR" sz="2800">
                <a:ea typeface="굴림" panose="020B0503020000020004" pitchFamily="34" charset="-127"/>
              </a:rPr>
              <a:t>What are differences?</a:t>
            </a:r>
          </a:p>
          <a:p>
            <a:pPr lvl="1" eaLnBrk="1" hangingPunct="1"/>
            <a:r>
              <a:rPr lang="en-US" altLang="ko-KR" sz="2400">
                <a:ea typeface="굴림" panose="020B0503020000020004" pitchFamily="34" charset="-127"/>
              </a:rPr>
              <a:t>Tuple </a:t>
            </a:r>
            <a:r>
              <a:rPr lang="en-US" altLang="ko-KR" sz="2400" b="1">
                <a:solidFill>
                  <a:srgbClr val="FF0000"/>
                </a:solidFill>
                <a:ea typeface="굴림" panose="020B0503020000020004" pitchFamily="34" charset="-127"/>
              </a:rPr>
              <a:t>doesn’t allow modification</a:t>
            </a:r>
          </a:p>
          <a:p>
            <a:pPr lvl="1" eaLnBrk="1" hangingPunct="1"/>
            <a:r>
              <a:rPr lang="en-US" altLang="ko-KR" sz="2400">
                <a:ea typeface="굴림" panose="020B0503020000020004" pitchFamily="34" charset="-127"/>
              </a:rPr>
              <a:t>Tuple doesn’t have methods</a:t>
            </a:r>
          </a:p>
          <a:p>
            <a:pPr lvl="1" eaLnBrk="1" hangingPunct="1"/>
            <a:r>
              <a:rPr lang="en-US" altLang="ko-KR" sz="2400">
                <a:ea typeface="굴림" panose="020B0503020000020004" pitchFamily="34" charset="-127"/>
              </a:rPr>
              <a:t>Tuple supports format strings</a:t>
            </a:r>
          </a:p>
          <a:p>
            <a:pPr lvl="1" eaLnBrk="1" hangingPunct="1"/>
            <a:r>
              <a:rPr lang="en-US" altLang="ko-KR" sz="2400">
                <a:ea typeface="굴림" panose="020B0503020000020004" pitchFamily="34" charset="-127"/>
              </a:rPr>
              <a:t>Tuple supports variable length parameter in function call.</a:t>
            </a:r>
          </a:p>
          <a:p>
            <a:pPr lvl="1" eaLnBrk="1" hangingPunct="1"/>
            <a:r>
              <a:rPr lang="en-US" altLang="ko-KR" sz="2400">
                <a:ea typeface="굴림" panose="020B0503020000020004" pitchFamily="34" charset="-127"/>
              </a:rPr>
              <a:t>Tuples </a:t>
            </a:r>
            <a:r>
              <a:rPr lang="en-US" altLang="ko-KR" sz="2400" b="1">
                <a:solidFill>
                  <a:srgbClr val="FF0000"/>
                </a:solidFill>
                <a:ea typeface="굴림" panose="020B0503020000020004" pitchFamily="34" charset="-127"/>
              </a:rPr>
              <a:t>slightly faster</a:t>
            </a:r>
          </a:p>
          <a:p>
            <a:pPr lvl="1" eaLnBrk="1" hangingPunct="1"/>
            <a:endParaRPr lang="en-US" altLang="ko-KR" sz="2400">
              <a:ea typeface="굴림" panose="020B0503020000020004" pitchFamily="34" charset="-127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E173A9DB-5249-45F6-BE14-6D02FF8283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Type Wrap Up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FD6ED36D-E16D-4F49-A571-8887DEE984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Integers: 2323, 3234L</a:t>
            </a:r>
          </a:p>
          <a:p>
            <a:pPr eaLnBrk="1" hangingPunct="1"/>
            <a:r>
              <a:rPr lang="en-US" altLang="en-US"/>
              <a:t>Floating Point: 32.3, 3.1E2</a:t>
            </a:r>
          </a:p>
          <a:p>
            <a:pPr eaLnBrk="1" hangingPunct="1"/>
            <a:r>
              <a:rPr lang="en-US" altLang="en-US"/>
              <a:t>Complex: 3 + 2j, 1j</a:t>
            </a:r>
          </a:p>
          <a:p>
            <a:pPr eaLnBrk="1" hangingPunct="1"/>
            <a:r>
              <a:rPr lang="en-US" altLang="en-US"/>
              <a:t>Lists: l =  [ 1,2,3]</a:t>
            </a:r>
          </a:p>
          <a:p>
            <a:pPr eaLnBrk="1" hangingPunct="1"/>
            <a:r>
              <a:rPr lang="en-US" altLang="en-US"/>
              <a:t>Tuples: t = (1,2,3)</a:t>
            </a:r>
          </a:p>
          <a:p>
            <a:pPr eaLnBrk="1" hangingPunct="1"/>
            <a:r>
              <a:rPr lang="en-US" altLang="en-US"/>
              <a:t>Dictionaries: d = {‘hello’ : ‘there’, 2 : 15}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EA7318C-2060-4E1A-AF15-12BE7D8DBD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Language properties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F6DDFDDB-B466-4363-AE2C-542EA12F67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66950" y="1570038"/>
            <a:ext cx="8229600" cy="4525962"/>
          </a:xfrm>
        </p:spPr>
        <p:txBody>
          <a:bodyPr/>
          <a:lstStyle/>
          <a:p>
            <a:r>
              <a:rPr lang="en-US" altLang="en-US"/>
              <a:t>Everything is an object</a:t>
            </a:r>
          </a:p>
          <a:p>
            <a:r>
              <a:rPr lang="en-US" altLang="en-US"/>
              <a:t>Modules, classes, functions</a:t>
            </a:r>
          </a:p>
          <a:p>
            <a:r>
              <a:rPr lang="en-US" altLang="en-US"/>
              <a:t>Exception handling</a:t>
            </a:r>
          </a:p>
          <a:p>
            <a:r>
              <a:rPr lang="en-US" altLang="en-US"/>
              <a:t>Dynamic typing, polymorphism</a:t>
            </a:r>
          </a:p>
          <a:p>
            <a:r>
              <a:rPr lang="en-US" altLang="en-US"/>
              <a:t>Static scoping</a:t>
            </a:r>
          </a:p>
          <a:p>
            <a:r>
              <a:rPr lang="en-US" altLang="en-US"/>
              <a:t>Operator overloading</a:t>
            </a:r>
          </a:p>
          <a:p>
            <a:r>
              <a:rPr lang="en-US" altLang="en-US"/>
              <a:t>Indentation for block structure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3D59DD48-C0AB-4FA0-BF37-94A0AF8482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Type Wrap Up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D966BF1F-9D0F-4D41-B992-B5E7874530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Lists, Tuples, and Dictionaries can store any type (including other lists, tuples, and dictionaries!)</a:t>
            </a:r>
          </a:p>
          <a:p>
            <a:pPr eaLnBrk="1" hangingPunct="1"/>
            <a:r>
              <a:rPr lang="en-US" altLang="en-US"/>
              <a:t>Only lists and dictionaries are mutable</a:t>
            </a:r>
          </a:p>
          <a:p>
            <a:pPr eaLnBrk="1" hangingPunct="1"/>
            <a:r>
              <a:rPr lang="en-US" altLang="en-US"/>
              <a:t>All variables are references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7CAF2461-DDDC-49FC-AE6F-21FA4F6AF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BB245F47-1830-42CE-B744-05A2A56C04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7772400" cy="3276600"/>
          </a:xfrm>
        </p:spPr>
        <p:txBody>
          <a:bodyPr/>
          <a:lstStyle/>
          <a:p>
            <a:pPr eaLnBrk="1" hangingPunct="1"/>
            <a:r>
              <a:rPr lang="en-US" altLang="en-US"/>
              <a:t>The raw_input(string) method returns a line of user input as a string</a:t>
            </a:r>
          </a:p>
          <a:p>
            <a:pPr eaLnBrk="1" hangingPunct="1"/>
            <a:r>
              <a:rPr lang="en-US" altLang="en-US"/>
              <a:t>The parameter is used as a prompt</a:t>
            </a:r>
          </a:p>
          <a:p>
            <a:pPr eaLnBrk="1" hangingPunct="1"/>
            <a:r>
              <a:rPr lang="en-US" altLang="en-US"/>
              <a:t>The string can be converted by using the conversion methods int(string), float(string), etc.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E51EFD24-4A26-4629-B2FA-ECB7237D8D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503020000020004" pitchFamily="34" charset="-127"/>
              </a:rPr>
              <a:t>File I/O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29393190-05B9-4A69-8020-4539DF7749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12975" y="1735138"/>
            <a:ext cx="7804150" cy="4114800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f = file("foo", "r")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line = f.readline()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print line,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f.close()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# Can use sys.stdin as input;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# Can use sys.stdout as output.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60704FD1-824B-46FB-B0C6-B41A9F237E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Files: Input</a:t>
            </a:r>
          </a:p>
        </p:txBody>
      </p:sp>
      <p:graphicFrame>
        <p:nvGraphicFramePr>
          <p:cNvPr id="38937" name="Group 25">
            <a:extLst>
              <a:ext uri="{FF2B5EF4-FFF2-40B4-BE49-F238E27FC236}">
                <a16:creationId xmlns:a16="http://schemas.microsoft.com/office/drawing/2014/main" id="{5E3DF444-E188-4163-B571-6DCCE6596AF5}"/>
              </a:ext>
            </a:extLst>
          </p:cNvPr>
          <p:cNvGraphicFramePr>
            <a:graphicFrameLocks noGrp="1"/>
          </p:cNvGraphicFramePr>
          <p:nvPr/>
        </p:nvGraphicFramePr>
        <p:xfrm>
          <a:off x="2286000" y="1752600"/>
          <a:ext cx="7239000" cy="4103688"/>
        </p:xfrm>
        <a:graphic>
          <a:graphicData uri="http://schemas.openxmlformats.org/drawingml/2006/table">
            <a:tbl>
              <a:tblPr/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14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input = open(‘data’, ‘r’)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Open the file for input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S = input.read()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Read whole file into one String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0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S = input.read(N)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Reads N bytes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(N &gt;= 1)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L = input.readlines()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Returns a list of line strings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BA37FEC5-044C-41CE-9AAA-B09C6E2AF4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Files: Output</a:t>
            </a:r>
          </a:p>
        </p:txBody>
      </p:sp>
      <p:graphicFrame>
        <p:nvGraphicFramePr>
          <p:cNvPr id="39961" name="Group 25">
            <a:extLst>
              <a:ext uri="{FF2B5EF4-FFF2-40B4-BE49-F238E27FC236}">
                <a16:creationId xmlns:a16="http://schemas.microsoft.com/office/drawing/2014/main" id="{062437F6-49ED-4EC0-8792-CBB23133BDD5}"/>
              </a:ext>
            </a:extLst>
          </p:cNvPr>
          <p:cNvGraphicFramePr>
            <a:graphicFrameLocks noGrp="1"/>
          </p:cNvGraphicFramePr>
          <p:nvPr/>
        </p:nvGraphicFramePr>
        <p:xfrm>
          <a:off x="2286000" y="1828800"/>
          <a:ext cx="7620000" cy="4089400"/>
        </p:xfrm>
        <a:graphic>
          <a:graphicData uri="http://schemas.openxmlformats.org/drawingml/2006/table">
            <a:tbl>
              <a:tblPr/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1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output = open(‘data’, ‘w’)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Open the file for writing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output.write(S)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Writes the string S to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output.writelines(L)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Writes each of the strings in list L to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output.close()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Manual close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C488ACE7-1D71-4B71-A711-F05DD83D12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latin typeface="Courier New" panose="02070309020205020404" pitchFamily="49" charset="0"/>
                <a:ea typeface="굴림" panose="020B0503020000020004" pitchFamily="34" charset="-127"/>
              </a:rPr>
              <a:t>open()</a:t>
            </a:r>
            <a:r>
              <a:rPr lang="en-US" altLang="ko-KR">
                <a:ea typeface="굴림" panose="020B0503020000020004" pitchFamily="34" charset="-127"/>
              </a:rPr>
              <a:t> and </a:t>
            </a:r>
            <a:r>
              <a:rPr lang="en-US" altLang="ko-KR">
                <a:latin typeface="Courier New" panose="02070309020205020404" pitchFamily="49" charset="0"/>
                <a:ea typeface="굴림" panose="020B0503020000020004" pitchFamily="34" charset="-127"/>
              </a:rPr>
              <a:t>file()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B60AE693-CC8A-4D00-9FFF-0140A2B6E1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70113" y="1797050"/>
            <a:ext cx="8058150" cy="4167188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503020000020004" pitchFamily="34" charset="-127"/>
              </a:rPr>
              <a:t>These are identical: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b="1">
                <a:latin typeface="Courier New" panose="02070309020205020404" pitchFamily="49" charset="0"/>
                <a:ea typeface="굴림" panose="020B0503020000020004" pitchFamily="34" charset="-127"/>
              </a:rPr>
              <a:t>  </a:t>
            </a:r>
            <a:r>
              <a:rPr lang="en-US" altLang="ko-KR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f = open(filename, "r")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  f = file(filename, "r")</a:t>
            </a:r>
          </a:p>
          <a:p>
            <a:pPr eaLnBrk="1" hangingPunct="1"/>
            <a:r>
              <a:rPr lang="en-US" altLang="ko-KR">
                <a:ea typeface="굴림" panose="020B0503020000020004" pitchFamily="34" charset="-127"/>
              </a:rPr>
              <a:t>The </a:t>
            </a:r>
            <a:r>
              <a:rPr lang="en-US" altLang="ko-KR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open()</a:t>
            </a:r>
            <a:r>
              <a:rPr lang="en-US" altLang="ko-KR">
                <a:ea typeface="굴림" panose="020B0503020000020004" pitchFamily="34" charset="-127"/>
              </a:rPr>
              <a:t> version is older</a:t>
            </a:r>
          </a:p>
          <a:p>
            <a:pPr eaLnBrk="1" hangingPunct="1"/>
            <a:r>
              <a:rPr lang="en-US" altLang="ko-KR">
                <a:ea typeface="굴림" panose="020B0503020000020004" pitchFamily="34" charset="-127"/>
              </a:rPr>
              <a:t>The </a:t>
            </a:r>
            <a:r>
              <a:rPr lang="en-US" altLang="ko-KR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file()</a:t>
            </a:r>
            <a:r>
              <a:rPr lang="en-US" altLang="ko-KR">
                <a:ea typeface="굴림" panose="020B0503020000020004" pitchFamily="34" charset="-127"/>
              </a:rPr>
              <a:t> version is the recommended way to open a file now</a:t>
            </a:r>
          </a:p>
          <a:p>
            <a:pPr lvl="1" eaLnBrk="1" hangingPunct="1"/>
            <a:r>
              <a:rPr lang="en-US" altLang="ko-KR">
                <a:ea typeface="굴림" panose="020B0503020000020004" pitchFamily="34" charset="-127"/>
              </a:rPr>
              <a:t>uses object constructor syntax (next lecture)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2AE5FBF8-E723-45E0-9DA7-9ED91DFE42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503020000020004" pitchFamily="34" charset="-127"/>
              </a:rPr>
              <a:t>OOP Terminology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857755C0-81DD-42C5-9139-2302478B9C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62189" y="1758950"/>
            <a:ext cx="7812087" cy="440848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sz="2800">
                <a:solidFill>
                  <a:schemeClr val="hlink"/>
                </a:solidFill>
                <a:ea typeface="굴림" panose="020B0503020000020004" pitchFamily="34" charset="-127"/>
              </a:rPr>
              <a:t>class</a:t>
            </a:r>
            <a:r>
              <a:rPr lang="en-US" altLang="ko-KR" sz="2800">
                <a:ea typeface="굴림" panose="020B0503020000020004" pitchFamily="34" charset="-127"/>
              </a:rPr>
              <a:t> -- a template for building objects</a:t>
            </a:r>
          </a:p>
          <a:p>
            <a:pPr>
              <a:lnSpc>
                <a:spcPct val="130000"/>
              </a:lnSpc>
            </a:pPr>
            <a:r>
              <a:rPr lang="en-US" altLang="ko-KR" sz="2800">
                <a:solidFill>
                  <a:schemeClr val="hlink"/>
                </a:solidFill>
                <a:ea typeface="굴림" panose="020B0503020000020004" pitchFamily="34" charset="-127"/>
              </a:rPr>
              <a:t>instance</a:t>
            </a:r>
            <a:r>
              <a:rPr lang="en-US" altLang="ko-KR" sz="2800">
                <a:ea typeface="굴림" panose="020B0503020000020004" pitchFamily="34" charset="-127"/>
              </a:rPr>
              <a:t> -- an object created from the template (an instance of the class)</a:t>
            </a:r>
          </a:p>
          <a:p>
            <a:pPr>
              <a:lnSpc>
                <a:spcPct val="130000"/>
              </a:lnSpc>
            </a:pPr>
            <a:r>
              <a:rPr lang="en-US" altLang="ko-KR" sz="2800">
                <a:solidFill>
                  <a:schemeClr val="hlink"/>
                </a:solidFill>
                <a:ea typeface="굴림" panose="020B0503020000020004" pitchFamily="34" charset="-127"/>
              </a:rPr>
              <a:t>method</a:t>
            </a:r>
            <a:r>
              <a:rPr lang="en-US" altLang="ko-KR" sz="2800">
                <a:ea typeface="굴림" panose="020B0503020000020004" pitchFamily="34" charset="-127"/>
              </a:rPr>
              <a:t> -- a function that is part of the object and acts on instances directly</a:t>
            </a:r>
          </a:p>
          <a:p>
            <a:pPr>
              <a:lnSpc>
                <a:spcPct val="130000"/>
              </a:lnSpc>
            </a:pPr>
            <a:r>
              <a:rPr lang="en-US" altLang="ko-KR" sz="2800">
                <a:solidFill>
                  <a:schemeClr val="hlink"/>
                </a:solidFill>
                <a:ea typeface="굴림" panose="020B0503020000020004" pitchFamily="34" charset="-127"/>
              </a:rPr>
              <a:t>constructor</a:t>
            </a:r>
            <a:r>
              <a:rPr lang="en-US" altLang="ko-KR" sz="2800">
                <a:ea typeface="굴림" panose="020B0503020000020004" pitchFamily="34" charset="-127"/>
              </a:rPr>
              <a:t> -- special "method" that creates new instances</a:t>
            </a:r>
            <a:endParaRPr lang="en-US" altLang="ko-KR" sz="2800">
              <a:solidFill>
                <a:schemeClr val="hlink"/>
              </a:solidFill>
              <a:ea typeface="굴림" panose="020B0503020000020004" pitchFamily="34" charset="-127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A3DC09D2-72C7-4DEE-A23D-CFEA8A1B5B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503020000020004" pitchFamily="34" charset="-127"/>
              </a:rPr>
              <a:t>Objects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1E0CDD28-8BB5-4193-A535-F55A47AD96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98700" y="1485901"/>
            <a:ext cx="8091488" cy="4716463"/>
          </a:xfrm>
        </p:spPr>
        <p:txBody>
          <a:bodyPr/>
          <a:lstStyle/>
          <a:p>
            <a:pPr eaLnBrk="1" hangingPunct="1"/>
            <a:r>
              <a:rPr lang="en-US" altLang="ko-KR" sz="2000">
                <a:ea typeface="굴림" panose="020B0503020000020004" pitchFamily="34" charset="-127"/>
              </a:rPr>
              <a:t>Objects:</a:t>
            </a:r>
          </a:p>
          <a:p>
            <a:pPr lvl="1">
              <a:lnSpc>
                <a:spcPct val="130000"/>
              </a:lnSpc>
            </a:pPr>
            <a:r>
              <a:rPr lang="en-US" altLang="ko-KR" sz="2000">
                <a:ea typeface="굴림" panose="020B0503020000020004" pitchFamily="34" charset="-127"/>
              </a:rPr>
              <a:t>What is an object?</a:t>
            </a:r>
          </a:p>
          <a:p>
            <a:pPr lvl="2">
              <a:lnSpc>
                <a:spcPct val="130000"/>
              </a:lnSpc>
            </a:pPr>
            <a:r>
              <a:rPr lang="en-US" altLang="ko-KR" sz="2000">
                <a:ea typeface="굴림" panose="020B0503020000020004" pitchFamily="34" charset="-127"/>
              </a:rPr>
              <a:t>data structure, and</a:t>
            </a:r>
          </a:p>
          <a:p>
            <a:pPr lvl="2">
              <a:lnSpc>
                <a:spcPct val="130000"/>
              </a:lnSpc>
            </a:pPr>
            <a:r>
              <a:rPr lang="en-US" altLang="ko-KR" sz="2000">
                <a:ea typeface="굴림" panose="020B0503020000020004" pitchFamily="34" charset="-127"/>
              </a:rPr>
              <a:t>functions (methods) that operate on it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  class</a:t>
            </a:r>
            <a:r>
              <a:rPr lang="en-US" altLang="ko-KR" sz="2000" b="1">
                <a:latin typeface="Courier New" panose="02070309020205020404" pitchFamily="49" charset="0"/>
                <a:ea typeface="굴림" panose="020B0503020000020004" pitchFamily="34" charset="-127"/>
              </a:rPr>
              <a:t> </a:t>
            </a:r>
            <a:r>
              <a:rPr lang="en-US" altLang="ko-KR" sz="20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thingy: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      # Definition of the class here, next slide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  t = thingy()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  t.method()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  print t.field</a:t>
            </a:r>
          </a:p>
          <a:p>
            <a:pPr eaLnBrk="1" hangingPunct="1"/>
            <a:r>
              <a:rPr lang="en-US" altLang="ko-KR" sz="2000">
                <a:ea typeface="굴림" panose="020B0503020000020004" pitchFamily="34" charset="-127"/>
              </a:rPr>
              <a:t>Built-in data structures (lists, dictionaries)  are also objects</a:t>
            </a:r>
          </a:p>
          <a:p>
            <a:pPr lvl="1" eaLnBrk="1" hangingPunct="1"/>
            <a:r>
              <a:rPr lang="en-US" altLang="ko-KR" sz="2000">
                <a:ea typeface="굴림" panose="020B0503020000020004" pitchFamily="34" charset="-127"/>
              </a:rPr>
              <a:t>though internal representation is different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3EAF8CDB-07B2-478B-82E7-EBC93810B8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503020000020004" pitchFamily="34" charset="-127"/>
              </a:rPr>
              <a:t>Defining a class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90EDB3E-A3EE-4CA3-AFC5-6C84A7F155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27264" y="1928813"/>
            <a:ext cx="7812087" cy="4038600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class </a:t>
            </a:r>
            <a:r>
              <a:rPr lang="en-US" altLang="ko-KR" sz="20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Thingy: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    """This class stores an arbitrary object."""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ko-KR" sz="2000" b="1">
                <a:latin typeface="Courier New" panose="02070309020205020404" pitchFamily="49" charset="0"/>
                <a:ea typeface="굴림" panose="020B0503020000020004" pitchFamily="34" charset="-127"/>
              </a:rPr>
              <a:t>    </a:t>
            </a:r>
            <a:r>
              <a:rPr lang="en-US" altLang="ko-KR" sz="20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def</a:t>
            </a:r>
            <a:r>
              <a:rPr lang="en-US" altLang="ko-KR" sz="2000" b="1">
                <a:latin typeface="Courier New" panose="02070309020205020404" pitchFamily="49" charset="0"/>
                <a:ea typeface="굴림" panose="020B0503020000020004" pitchFamily="34" charset="-127"/>
              </a:rPr>
              <a:t> </a:t>
            </a:r>
            <a:r>
              <a:rPr lang="en-US" altLang="ko-KR" sz="2000" b="1">
                <a:solidFill>
                  <a:schemeClr val="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__init__</a:t>
            </a:r>
            <a:r>
              <a:rPr lang="en-US" altLang="ko-KR" sz="20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(self, value):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        """Initialize a Thingy."""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        self.value = value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ko-KR" sz="2000" b="1">
                <a:latin typeface="Courier New" panose="02070309020205020404" pitchFamily="49" charset="0"/>
                <a:ea typeface="굴림" panose="020B0503020000020004" pitchFamily="34" charset="-127"/>
              </a:rPr>
              <a:t>    </a:t>
            </a:r>
            <a:r>
              <a:rPr lang="en-US" altLang="ko-KR" sz="20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def showme(self):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        """Print this object to stdout."""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        print "value = %s" % self.value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9FCB8789-FD4D-4C45-976D-F5ED6418D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4913" y="3071814"/>
            <a:ext cx="6019800" cy="1455737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384F8AE2-4DF5-4914-8B3C-DBB5A870C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388" y="4637089"/>
            <a:ext cx="7162800" cy="132397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ko-KR" altLang="en-US">
              <a:solidFill>
                <a:schemeClr val="hlink"/>
              </a:solidFill>
              <a:ea typeface="굴림" panose="020B0503020000020004" pitchFamily="34" charset="-127"/>
            </a:endParaRPr>
          </a:p>
        </p:txBody>
      </p:sp>
      <p:sp>
        <p:nvSpPr>
          <p:cNvPr id="167942" name="Text Box 6">
            <a:extLst>
              <a:ext uri="{FF2B5EF4-FFF2-40B4-BE49-F238E27FC236}">
                <a16:creationId xmlns:a16="http://schemas.microsoft.com/office/drawing/2014/main" id="{D8C588C1-41BF-45E6-A80A-ED4E733B6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276600"/>
            <a:ext cx="1752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solidFill>
                  <a:srgbClr val="008000"/>
                </a:solidFill>
                <a:ea typeface="굴림" panose="020B0503020000020004" pitchFamily="34" charset="-127"/>
              </a:rPr>
              <a:t>constructor</a:t>
            </a:r>
          </a:p>
        </p:txBody>
      </p:sp>
      <p:sp>
        <p:nvSpPr>
          <p:cNvPr id="167943" name="Text Box 7">
            <a:extLst>
              <a:ext uri="{FF2B5EF4-FFF2-40B4-BE49-F238E27FC236}">
                <a16:creationId xmlns:a16="http://schemas.microsoft.com/office/drawing/2014/main" id="{D16E29C7-9387-4740-9D98-FFD6C19FD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4343400"/>
            <a:ext cx="1752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solidFill>
                  <a:schemeClr val="hlink"/>
                </a:solidFill>
                <a:ea typeface="굴림" panose="020B0503020000020004" pitchFamily="34" charset="-127"/>
              </a:rPr>
              <a:t>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2" grpId="0"/>
      <p:bldP spid="16794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25D10165-B56B-476B-B841-4C0F4FE8F3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503020000020004" pitchFamily="34" charset="-127"/>
              </a:rPr>
              <a:t>Using a class (1)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FE4380CC-B245-4DD1-BC89-885DD815A8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01813" y="1673225"/>
            <a:ext cx="8686800" cy="4343400"/>
          </a:xfrm>
        </p:spPr>
        <p:txBody>
          <a:bodyPr/>
          <a:lstStyle/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ko-KR" sz="24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t = Thingy(10)  # calls __init__ method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ko-KR" sz="24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t.showme()      # prints "value = 10"</a:t>
            </a:r>
          </a:p>
          <a:p>
            <a:pPr>
              <a:lnSpc>
                <a:spcPct val="130000"/>
              </a:lnSpc>
            </a:pPr>
            <a:r>
              <a:rPr lang="en-US" altLang="ko-KR" sz="24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t</a:t>
            </a:r>
            <a:r>
              <a:rPr lang="en-US" altLang="ko-KR" sz="2400">
                <a:ea typeface="굴림" panose="020B0503020000020004" pitchFamily="34" charset="-127"/>
              </a:rPr>
              <a:t> is an </a:t>
            </a:r>
            <a:r>
              <a:rPr lang="en-US" altLang="ko-KR" sz="2400">
                <a:solidFill>
                  <a:schemeClr val="hlink"/>
                </a:solidFill>
                <a:ea typeface="굴림" panose="020B0503020000020004" pitchFamily="34" charset="-127"/>
              </a:rPr>
              <a:t>instance</a:t>
            </a:r>
            <a:r>
              <a:rPr lang="en-US" altLang="ko-KR" sz="2400">
                <a:ea typeface="굴림" panose="020B0503020000020004" pitchFamily="34" charset="-127"/>
              </a:rPr>
              <a:t> of class </a:t>
            </a:r>
            <a:r>
              <a:rPr lang="en-US" altLang="ko-KR" sz="24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Thingy</a:t>
            </a:r>
          </a:p>
          <a:p>
            <a:pPr>
              <a:lnSpc>
                <a:spcPct val="130000"/>
              </a:lnSpc>
            </a:pPr>
            <a:r>
              <a:rPr lang="en-US" altLang="ko-KR" sz="24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showme</a:t>
            </a:r>
            <a:r>
              <a:rPr lang="en-US" altLang="ko-KR" sz="2400">
                <a:ea typeface="굴림" panose="020B0503020000020004" pitchFamily="34" charset="-127"/>
              </a:rPr>
              <a:t> is a </a:t>
            </a:r>
            <a:r>
              <a:rPr lang="en-US" altLang="ko-KR" sz="2400">
                <a:solidFill>
                  <a:schemeClr val="hlink"/>
                </a:solidFill>
                <a:ea typeface="굴림" panose="020B0503020000020004" pitchFamily="34" charset="-127"/>
              </a:rPr>
              <a:t>method</a:t>
            </a:r>
            <a:r>
              <a:rPr lang="en-US" altLang="ko-KR" sz="2400">
                <a:ea typeface="굴림" panose="020B0503020000020004" pitchFamily="34" charset="-127"/>
              </a:rPr>
              <a:t> of class </a:t>
            </a:r>
            <a:r>
              <a:rPr lang="en-US" altLang="ko-KR" sz="24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Thingy</a:t>
            </a:r>
          </a:p>
          <a:p>
            <a:pPr>
              <a:lnSpc>
                <a:spcPct val="130000"/>
              </a:lnSpc>
            </a:pPr>
            <a:r>
              <a:rPr lang="en-US" altLang="ko-KR" sz="24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__init__</a:t>
            </a:r>
            <a:r>
              <a:rPr lang="en-US" altLang="ko-KR" sz="2400">
                <a:ea typeface="굴림" panose="020B0503020000020004" pitchFamily="34" charset="-127"/>
              </a:rPr>
              <a:t> is the </a:t>
            </a:r>
            <a:r>
              <a:rPr lang="en-US" altLang="ko-KR" sz="2400">
                <a:solidFill>
                  <a:schemeClr val="hlink"/>
                </a:solidFill>
                <a:ea typeface="굴림" panose="020B0503020000020004" pitchFamily="34" charset="-127"/>
              </a:rPr>
              <a:t>constructor method</a:t>
            </a:r>
            <a:r>
              <a:rPr lang="en-US" altLang="ko-KR" sz="2400">
                <a:ea typeface="굴림" panose="020B0503020000020004" pitchFamily="34" charset="-127"/>
              </a:rPr>
              <a:t> of class </a:t>
            </a:r>
            <a:r>
              <a:rPr lang="en-US" altLang="ko-KR" sz="24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Thingy</a:t>
            </a:r>
          </a:p>
          <a:p>
            <a:pPr lvl="1">
              <a:lnSpc>
                <a:spcPct val="130000"/>
              </a:lnSpc>
            </a:pPr>
            <a:r>
              <a:rPr lang="en-US" altLang="ko-KR" sz="2400">
                <a:ea typeface="굴림" panose="020B0503020000020004" pitchFamily="34" charset="-127"/>
              </a:rPr>
              <a:t>when a </a:t>
            </a:r>
            <a:r>
              <a:rPr lang="en-US" altLang="ko-KR" sz="24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Thingy</a:t>
            </a:r>
            <a:r>
              <a:rPr lang="en-US" altLang="ko-KR" sz="2400">
                <a:ea typeface="굴림" panose="020B0503020000020004" pitchFamily="34" charset="-127"/>
              </a:rPr>
              <a:t> is created, the </a:t>
            </a:r>
            <a:r>
              <a:rPr lang="en-US" altLang="ko-KR" sz="24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__init__</a:t>
            </a:r>
            <a:r>
              <a:rPr lang="en-US" altLang="ko-KR" sz="2400">
                <a:ea typeface="굴림" panose="020B0503020000020004" pitchFamily="34" charset="-127"/>
              </a:rPr>
              <a:t> method is called</a:t>
            </a:r>
          </a:p>
          <a:p>
            <a:pPr>
              <a:lnSpc>
                <a:spcPct val="130000"/>
              </a:lnSpc>
            </a:pPr>
            <a:r>
              <a:rPr lang="en-US" altLang="ko-KR" sz="2400">
                <a:ea typeface="굴림" panose="020B0503020000020004" pitchFamily="34" charset="-127"/>
              </a:rPr>
              <a:t>Methods starting and ending with </a:t>
            </a:r>
            <a:r>
              <a:rPr lang="en-US" altLang="ko-KR" sz="24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__</a:t>
            </a:r>
            <a:r>
              <a:rPr lang="en-US" altLang="ko-KR" sz="2400">
                <a:ea typeface="굴림" panose="020B0503020000020004" pitchFamily="34" charset="-127"/>
              </a:rPr>
              <a:t> are "special" methods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4D8C1612-8D9B-41A2-B75D-508629FEE5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High-level data types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F3D00BBF-95CD-41A1-BD9D-1E6230E0A6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Numbers: int, long, float, complex</a:t>
            </a:r>
          </a:p>
          <a:p>
            <a:r>
              <a:rPr lang="en-US" altLang="en-US"/>
              <a:t>Strings: immutable</a:t>
            </a:r>
          </a:p>
          <a:p>
            <a:r>
              <a:rPr lang="en-US" altLang="en-US"/>
              <a:t>Lists and dictionaries: containers</a:t>
            </a:r>
          </a:p>
          <a:p>
            <a:r>
              <a:rPr lang="en-US" altLang="en-US"/>
              <a:t>Other types for e.g. binary data, regular expressions, introspection</a:t>
            </a:r>
          </a:p>
          <a:p>
            <a:r>
              <a:rPr lang="en-US" altLang="en-US"/>
              <a:t>Extension modules can define new “built-in” data types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DE69B39B-8611-4E3E-97DE-31AFD709E0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503020000020004" pitchFamily="34" charset="-127"/>
              </a:rPr>
              <a:t>Using a class (2)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1036F7D3-B48C-4F30-A544-D0535FAA8D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2514600"/>
            <a:ext cx="8153400" cy="3048000"/>
          </a:xfrm>
        </p:spPr>
        <p:txBody>
          <a:bodyPr/>
          <a:lstStyle/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ko-KR" sz="24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print t.value  # prints "10"</a:t>
            </a:r>
          </a:p>
          <a:p>
            <a:pPr lvl="1">
              <a:lnSpc>
                <a:spcPct val="130000"/>
              </a:lnSpc>
            </a:pPr>
            <a:r>
              <a:rPr lang="en-US" altLang="ko-KR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value</a:t>
            </a:r>
            <a:r>
              <a:rPr lang="en-US" altLang="ko-KR">
                <a:ea typeface="굴림" panose="020B0503020000020004" pitchFamily="34" charset="-127"/>
              </a:rPr>
              <a:t> is a </a:t>
            </a:r>
            <a:r>
              <a:rPr lang="en-US" altLang="ko-KR" i="1">
                <a:solidFill>
                  <a:schemeClr val="hlink"/>
                </a:solidFill>
                <a:ea typeface="굴림" panose="020B0503020000020004" pitchFamily="34" charset="-127"/>
              </a:rPr>
              <a:t>field</a:t>
            </a:r>
            <a:r>
              <a:rPr lang="en-US" altLang="ko-KR">
                <a:ea typeface="굴림" panose="020B0503020000020004" pitchFamily="34" charset="-127"/>
              </a:rPr>
              <a:t> of class </a:t>
            </a:r>
            <a:r>
              <a:rPr lang="en-US" altLang="ko-KR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Thingy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ko-KR" sz="24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t.value = 20   # change the field value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ko-KR" sz="24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print t.value  # prints "20"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87EF362C-C55E-4F00-9DA5-7536D5511F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503020000020004" pitchFamily="34" charset="-127"/>
              </a:rPr>
              <a:t>"Special" methods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37DEFB26-FEAE-494F-A6BB-08581CD903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05050" y="1851025"/>
            <a:ext cx="7812088" cy="4038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sz="2800">
                <a:ea typeface="굴림" panose="020B0503020000020004" pitchFamily="34" charset="-127"/>
              </a:rPr>
              <a:t>All start and end with </a:t>
            </a:r>
            <a:r>
              <a:rPr lang="en-US" altLang="ko-KR" sz="28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__</a:t>
            </a:r>
            <a:r>
              <a:rPr lang="en-US" altLang="ko-KR" sz="2800">
                <a:ea typeface="굴림" panose="020B0503020000020004" pitchFamily="34" charset="-127"/>
              </a:rPr>
              <a:t> (two underscores)</a:t>
            </a:r>
            <a:endParaRPr lang="en-US" altLang="ko-KR" sz="2800" b="1">
              <a:latin typeface="Courier New" panose="02070309020205020404" pitchFamily="49" charset="0"/>
              <a:ea typeface="굴림" panose="020B0503020000020004" pitchFamily="34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800">
                <a:ea typeface="굴림" panose="020B0503020000020004" pitchFamily="34" charset="-127"/>
              </a:rPr>
              <a:t>Most are used to emulate functionality of built-in types in user-defined classes</a:t>
            </a:r>
          </a:p>
          <a:p>
            <a:pPr>
              <a:lnSpc>
                <a:spcPct val="130000"/>
              </a:lnSpc>
            </a:pPr>
            <a:r>
              <a:rPr lang="en-US" altLang="ko-KR" sz="2800" i="1">
                <a:ea typeface="굴림" panose="020B0503020000020004" pitchFamily="34" charset="-127"/>
              </a:rPr>
              <a:t>e.g.</a:t>
            </a:r>
            <a:r>
              <a:rPr lang="en-US" altLang="ko-KR" sz="2800">
                <a:ea typeface="굴림" panose="020B0503020000020004" pitchFamily="34" charset="-127"/>
              </a:rPr>
              <a:t> operator overloading</a:t>
            </a:r>
          </a:p>
          <a:p>
            <a:pPr lvl="1">
              <a:lnSpc>
                <a:spcPct val="130000"/>
              </a:lnSpc>
            </a:pPr>
            <a:r>
              <a:rPr lang="en-US" altLang="ko-KR" sz="24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__add__</a:t>
            </a:r>
            <a:r>
              <a:rPr lang="en-US" altLang="ko-KR" sz="2400" b="1">
                <a:latin typeface="Courier New" panose="02070309020205020404" pitchFamily="49" charset="0"/>
                <a:ea typeface="굴림" panose="020B0503020000020004" pitchFamily="34" charset="-127"/>
              </a:rPr>
              <a:t>,</a:t>
            </a:r>
            <a:r>
              <a:rPr lang="en-US" altLang="ko-KR" sz="24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 __sub__</a:t>
            </a:r>
            <a:r>
              <a:rPr lang="en-US" altLang="ko-KR" sz="2400" b="1">
                <a:latin typeface="Courier New" panose="02070309020205020404" pitchFamily="49" charset="0"/>
                <a:ea typeface="굴림" panose="020B0503020000020004" pitchFamily="34" charset="-127"/>
              </a:rPr>
              <a:t>,</a:t>
            </a:r>
            <a:r>
              <a:rPr lang="en-US" altLang="ko-KR" sz="24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 __mult__</a:t>
            </a:r>
            <a:r>
              <a:rPr lang="en-US" altLang="ko-KR" sz="2400" b="1">
                <a:latin typeface="Courier New" panose="02070309020205020404" pitchFamily="49" charset="0"/>
                <a:ea typeface="굴림" panose="020B0503020000020004" pitchFamily="34" charset="-127"/>
              </a:rPr>
              <a:t>, ...</a:t>
            </a:r>
          </a:p>
          <a:p>
            <a:pPr lvl="1">
              <a:lnSpc>
                <a:spcPct val="130000"/>
              </a:lnSpc>
            </a:pPr>
            <a:r>
              <a:rPr lang="en-US" altLang="ko-KR" sz="2400">
                <a:ea typeface="굴림" panose="020B0503020000020004" pitchFamily="34" charset="-127"/>
              </a:rPr>
              <a:t>see python docs for more information</a:t>
            </a:r>
            <a:endParaRPr lang="en-US" altLang="ko-KR" sz="2400" b="1">
              <a:latin typeface="Courier New" panose="02070309020205020404" pitchFamily="49" charset="0"/>
              <a:ea typeface="굴림" panose="020B0503020000020004" pitchFamily="34" charset="-127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8B7EE2BC-BEF8-4628-8289-5528590872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503020000020004" pitchFamily="34" charset="-127"/>
              </a:rPr>
              <a:t>Control flow (1)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135E3F3B-8762-4308-BFEF-01642D8FD5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82851" y="1387475"/>
            <a:ext cx="6981825" cy="3690938"/>
          </a:xfrm>
        </p:spPr>
        <p:txBody>
          <a:bodyPr/>
          <a:lstStyle/>
          <a:p>
            <a:pPr eaLnBrk="1" hangingPunct="1"/>
            <a:r>
              <a:rPr lang="en-US" altLang="ko-KR" sz="2400" b="1">
                <a:solidFill>
                  <a:schemeClr val="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if</a:t>
            </a:r>
            <a:r>
              <a:rPr lang="en-US" altLang="ko-KR" sz="2400" b="1">
                <a:latin typeface="Courier New" panose="02070309020205020404" pitchFamily="49" charset="0"/>
                <a:ea typeface="굴림" panose="020B0503020000020004" pitchFamily="34" charset="-127"/>
              </a:rPr>
              <a:t>, </a:t>
            </a:r>
            <a:r>
              <a:rPr lang="en-US" altLang="ko-KR" sz="2400" b="1">
                <a:solidFill>
                  <a:schemeClr val="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if</a:t>
            </a:r>
            <a:r>
              <a:rPr lang="en-US" altLang="ko-KR" sz="2400" b="1">
                <a:latin typeface="Courier New" panose="02070309020205020404" pitchFamily="49" charset="0"/>
                <a:ea typeface="굴림" panose="020B0503020000020004" pitchFamily="34" charset="-127"/>
              </a:rPr>
              <a:t>/</a:t>
            </a:r>
            <a:r>
              <a:rPr lang="en-US" altLang="ko-KR" sz="2400" b="1">
                <a:solidFill>
                  <a:schemeClr val="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else</a:t>
            </a:r>
            <a:r>
              <a:rPr lang="en-US" altLang="ko-KR" sz="2400" b="1">
                <a:latin typeface="Courier New" panose="02070309020205020404" pitchFamily="49" charset="0"/>
                <a:ea typeface="굴림" panose="020B0503020000020004" pitchFamily="34" charset="-127"/>
              </a:rPr>
              <a:t>, </a:t>
            </a:r>
            <a:r>
              <a:rPr lang="en-US" altLang="ko-KR" sz="2400" b="1">
                <a:solidFill>
                  <a:schemeClr val="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if</a:t>
            </a:r>
            <a:r>
              <a:rPr lang="en-US" altLang="ko-KR" sz="2400" b="1">
                <a:latin typeface="Courier New" panose="02070309020205020404" pitchFamily="49" charset="0"/>
                <a:ea typeface="굴림" panose="020B0503020000020004" pitchFamily="34" charset="-127"/>
              </a:rPr>
              <a:t>/</a:t>
            </a:r>
            <a:r>
              <a:rPr lang="en-US" altLang="ko-KR" sz="2400" b="1">
                <a:solidFill>
                  <a:schemeClr val="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elif</a:t>
            </a:r>
            <a:r>
              <a:rPr lang="en-US" altLang="ko-KR" sz="2400" b="1">
                <a:latin typeface="Courier New" panose="02070309020205020404" pitchFamily="49" charset="0"/>
                <a:ea typeface="굴림" panose="020B0503020000020004" pitchFamily="34" charset="-127"/>
              </a:rPr>
              <a:t>/</a:t>
            </a:r>
            <a:r>
              <a:rPr lang="en-US" altLang="ko-KR" sz="2400" b="1">
                <a:solidFill>
                  <a:schemeClr val="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else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b="1">
                <a:solidFill>
                  <a:schemeClr val="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  if</a:t>
            </a:r>
            <a:r>
              <a:rPr lang="en-US" altLang="ko-KR" sz="24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 a == 0: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      print "zero!"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b="1">
                <a:solidFill>
                  <a:schemeClr val="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  elif</a:t>
            </a:r>
            <a:r>
              <a:rPr lang="en-US" altLang="ko-KR" sz="24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 a &lt; 0: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      print "negative!"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b="1">
                <a:solidFill>
                  <a:schemeClr val="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  else</a:t>
            </a:r>
            <a:r>
              <a:rPr lang="en-US" altLang="ko-KR" sz="24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      print "positive!"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BDA58E-8CE3-446A-B713-4A1E4BF8B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7738" y="4824414"/>
            <a:ext cx="8102600" cy="164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Char char="§"/>
              <a:defRPr/>
            </a:pPr>
            <a:r>
              <a:rPr lang="en-US" altLang="ko-KR" sz="2000" kern="0" dirty="0">
                <a:solidFill>
                  <a:srgbClr val="003366"/>
                </a:solidFill>
                <a:latin typeface="+mn-lt"/>
                <a:ea typeface="굴림" pitchFamily="34" charset="-127"/>
                <a:cs typeface="+mn-cs"/>
              </a:rPr>
              <a:t>Notes:</a:t>
            </a:r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spcAft>
                <a:spcPct val="20000"/>
              </a:spcAft>
              <a:buClr>
                <a:srgbClr val="6699CC"/>
              </a:buClr>
              <a:buSzPct val="125000"/>
              <a:buFontTx/>
              <a:buChar char="•"/>
              <a:defRPr/>
            </a:pPr>
            <a:r>
              <a:rPr lang="en-US" altLang="ko-KR" sz="2000" kern="0" dirty="0">
                <a:solidFill>
                  <a:srgbClr val="335F89"/>
                </a:solidFill>
                <a:latin typeface="+mn-lt"/>
                <a:ea typeface="굴림" pitchFamily="34" charset="-127"/>
                <a:cs typeface="+mn-cs"/>
              </a:rPr>
              <a:t>blocks delimited by indentation!</a:t>
            </a:r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spcAft>
                <a:spcPct val="20000"/>
              </a:spcAft>
              <a:buClr>
                <a:srgbClr val="6699CC"/>
              </a:buClr>
              <a:buSzPct val="125000"/>
              <a:buFontTx/>
              <a:buChar char="•"/>
              <a:defRPr/>
            </a:pPr>
            <a:r>
              <a:rPr lang="en-US" altLang="ko-KR" sz="2000" kern="0" dirty="0">
                <a:solidFill>
                  <a:srgbClr val="335F89"/>
                </a:solidFill>
                <a:latin typeface="+mn-lt"/>
                <a:ea typeface="굴림" pitchFamily="34" charset="-127"/>
                <a:cs typeface="+mn-cs"/>
              </a:rPr>
              <a:t>colon (</a:t>
            </a:r>
            <a:r>
              <a:rPr lang="en-US" altLang="ko-KR" sz="2000" kern="0" dirty="0">
                <a:solidFill>
                  <a:schemeClr val="folHlink"/>
                </a:solidFill>
                <a:latin typeface="+mn-lt"/>
                <a:ea typeface="굴림" pitchFamily="34" charset="-127"/>
                <a:cs typeface="+mn-cs"/>
              </a:rPr>
              <a:t>:</a:t>
            </a:r>
            <a:r>
              <a:rPr lang="en-US" altLang="ko-KR" sz="2000" kern="0" dirty="0">
                <a:solidFill>
                  <a:srgbClr val="335F89"/>
                </a:solidFill>
                <a:latin typeface="+mn-lt"/>
                <a:ea typeface="굴림" pitchFamily="34" charset="-127"/>
                <a:cs typeface="+mn-cs"/>
              </a:rPr>
              <a:t>) used at end of lines containing control flow keywords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9CE9758A-5D2A-47A2-8CA2-1EB221C9D7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503020000020004" pitchFamily="34" charset="-127"/>
              </a:rPr>
              <a:t>Control flow (3)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412BDF10-F3AA-45B6-865A-4D283918C3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39989" y="1925638"/>
            <a:ext cx="7285037" cy="4114800"/>
          </a:xfrm>
        </p:spPr>
        <p:txBody>
          <a:bodyPr/>
          <a:lstStyle/>
          <a:p>
            <a:pPr eaLnBrk="1" hangingPunct="1"/>
            <a:r>
              <a:rPr lang="en-US" altLang="ko-KR" sz="3600" b="1">
                <a:solidFill>
                  <a:schemeClr val="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while</a:t>
            </a:r>
            <a:r>
              <a:rPr lang="en-US" altLang="ko-KR" sz="3600" b="1">
                <a:latin typeface="Courier New" panose="02070309020205020404" pitchFamily="49" charset="0"/>
                <a:ea typeface="굴림" panose="020B0503020000020004" pitchFamily="34" charset="-127"/>
              </a:rPr>
              <a:t> </a:t>
            </a:r>
            <a:r>
              <a:rPr lang="en-US" altLang="ko-KR" sz="3600">
                <a:ea typeface="굴림" panose="020B0503020000020004" pitchFamily="34" charset="-127"/>
              </a:rPr>
              <a:t>loops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3600">
              <a:ea typeface="굴림" panose="020B0503020000020004" pitchFamily="34" charset="-127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3600" b="1">
                <a:latin typeface="Courier New" panose="02070309020205020404" pitchFamily="49" charset="0"/>
                <a:ea typeface="굴림" panose="020B0503020000020004" pitchFamily="34" charset="-127"/>
              </a:rPr>
              <a:t>  </a:t>
            </a:r>
            <a:r>
              <a:rPr lang="en-US" altLang="ko-KR" sz="36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a = 10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3600" b="1">
                <a:solidFill>
                  <a:schemeClr val="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  while</a:t>
            </a:r>
            <a:r>
              <a:rPr lang="en-US" altLang="ko-KR" sz="36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 a &gt; 0: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36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      print 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36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      a -= 1</a:t>
            </a:r>
            <a:endParaRPr lang="en-US" altLang="ko-KR" sz="4000">
              <a:solidFill>
                <a:schemeClr val="folHlink"/>
              </a:solidFill>
              <a:ea typeface="굴림" panose="020B0503020000020004" pitchFamily="34" charset="-127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547750A1-FD5E-454D-B7BE-2E059B0A1C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503020000020004" pitchFamily="34" charset="-127"/>
              </a:rPr>
              <a:t>Control flow (4)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74B9697D-A567-4944-8E4A-0B80B484A2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95576" y="1846263"/>
            <a:ext cx="6881813" cy="4114800"/>
          </a:xfrm>
        </p:spPr>
        <p:txBody>
          <a:bodyPr/>
          <a:lstStyle/>
          <a:p>
            <a:pPr eaLnBrk="1" hangingPunct="1"/>
            <a:r>
              <a:rPr lang="en-US" altLang="ko-KR" sz="3600" b="1">
                <a:solidFill>
                  <a:schemeClr val="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for</a:t>
            </a:r>
            <a:r>
              <a:rPr lang="en-US" altLang="ko-KR" sz="3600" b="1">
                <a:latin typeface="Courier New" panose="02070309020205020404" pitchFamily="49" charset="0"/>
                <a:ea typeface="굴림" panose="020B0503020000020004" pitchFamily="34" charset="-127"/>
              </a:rPr>
              <a:t> </a:t>
            </a:r>
            <a:r>
              <a:rPr lang="en-US" altLang="ko-KR" sz="3600">
                <a:ea typeface="굴림" panose="020B0503020000020004" pitchFamily="34" charset="-127"/>
              </a:rPr>
              <a:t>loops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3600" b="1">
              <a:latin typeface="Courier New" panose="02070309020205020404" pitchFamily="49" charset="0"/>
              <a:ea typeface="굴림" panose="020B0503020000020004" pitchFamily="34" charset="-127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3600" b="1">
                <a:solidFill>
                  <a:schemeClr val="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  for</a:t>
            </a:r>
            <a:r>
              <a:rPr lang="en-US" altLang="ko-KR" sz="3600" b="1">
                <a:latin typeface="Courier New" panose="02070309020205020404" pitchFamily="49" charset="0"/>
                <a:ea typeface="굴림" panose="020B0503020000020004" pitchFamily="34" charset="-127"/>
              </a:rPr>
              <a:t> </a:t>
            </a:r>
            <a:r>
              <a:rPr lang="en-US" altLang="ko-KR" sz="36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a in range(10):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36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      print a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3600" b="1">
              <a:solidFill>
                <a:schemeClr val="folHlink"/>
              </a:solidFill>
              <a:latin typeface="Courier New" panose="02070309020205020404" pitchFamily="49" charset="0"/>
              <a:ea typeface="굴림" panose="020B0503020000020004" pitchFamily="34" charset="-127"/>
            </a:endParaRPr>
          </a:p>
          <a:p>
            <a:pPr eaLnBrk="1" hangingPunct="1"/>
            <a:r>
              <a:rPr lang="en-US" altLang="ko-KR" sz="3600">
                <a:ea typeface="굴림" panose="020B0503020000020004" pitchFamily="34" charset="-127"/>
              </a:rPr>
              <a:t>really a "foreach" loop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FE16FCD2-22B7-48A0-BBC9-53B921DEDE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503020000020004" pitchFamily="34" charset="-127"/>
              </a:rPr>
              <a:t>Control flow (5)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9E33E803-BDD7-4463-A441-F6A6FB8FAE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90763" y="1947863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ko-KR" sz="3600">
                <a:ea typeface="굴림" panose="020B0503020000020004" pitchFamily="34" charset="-127"/>
              </a:rPr>
              <a:t>Common </a:t>
            </a:r>
            <a:r>
              <a:rPr lang="en-US" altLang="ko-KR" sz="3600" b="1">
                <a:solidFill>
                  <a:schemeClr val="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for</a:t>
            </a:r>
            <a:r>
              <a:rPr lang="en-US" altLang="ko-KR" sz="3600" b="1">
                <a:latin typeface="Courier New" panose="02070309020205020404" pitchFamily="49" charset="0"/>
                <a:ea typeface="굴림" panose="020B0503020000020004" pitchFamily="34" charset="-127"/>
              </a:rPr>
              <a:t> </a:t>
            </a:r>
            <a:r>
              <a:rPr lang="en-US" altLang="ko-KR" sz="3600">
                <a:ea typeface="굴림" panose="020B0503020000020004" pitchFamily="34" charset="-127"/>
              </a:rPr>
              <a:t>loop idiom: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3600">
              <a:ea typeface="굴림" panose="020B0503020000020004" pitchFamily="34" charset="-127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3600" b="1">
                <a:latin typeface="Courier New" panose="02070309020205020404" pitchFamily="49" charset="0"/>
                <a:ea typeface="굴림" panose="020B0503020000020004" pitchFamily="34" charset="-127"/>
              </a:rPr>
              <a:t>  </a:t>
            </a:r>
            <a:r>
              <a:rPr lang="en-US" altLang="ko-KR" sz="36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a = [3, 1, 4, 1, 5, 9]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36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  for i in range(len(a)):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36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      print a[i]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ko-KR" altLang="en-US" sz="3600" b="1">
              <a:solidFill>
                <a:srgbClr val="008000"/>
              </a:solidFill>
              <a:latin typeface="Courier New" panose="02070309020205020404" pitchFamily="49" charset="0"/>
              <a:ea typeface="굴림" panose="020B0503020000020004" pitchFamily="34" charset="-127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B8AE7D06-320A-4E17-8506-44184E5A63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503020000020004" pitchFamily="34" charset="-127"/>
              </a:rPr>
              <a:t>Control flow (6)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1F1D797C-F679-488A-8BD3-6073FC7FBC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6301" y="1778000"/>
            <a:ext cx="8043863" cy="4114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503020000020004" pitchFamily="34" charset="-127"/>
              </a:rPr>
              <a:t>Common </a:t>
            </a:r>
            <a:r>
              <a:rPr lang="en-US" altLang="ko-KR" b="1">
                <a:solidFill>
                  <a:schemeClr val="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while</a:t>
            </a:r>
            <a:r>
              <a:rPr lang="en-US" altLang="ko-KR" b="1">
                <a:latin typeface="Courier New" panose="02070309020205020404" pitchFamily="49" charset="0"/>
                <a:ea typeface="굴림" panose="020B0503020000020004" pitchFamily="34" charset="-127"/>
              </a:rPr>
              <a:t> </a:t>
            </a:r>
            <a:r>
              <a:rPr lang="en-US" altLang="ko-KR">
                <a:ea typeface="굴림" panose="020B0503020000020004" pitchFamily="34" charset="-127"/>
              </a:rPr>
              <a:t>loop idiom: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b="1">
                <a:latin typeface="Courier New" panose="02070309020205020404" pitchFamily="49" charset="0"/>
                <a:ea typeface="굴림" panose="020B0503020000020004" pitchFamily="34" charset="-127"/>
              </a:rPr>
              <a:t>  </a:t>
            </a:r>
            <a:r>
              <a:rPr lang="en-US" altLang="ko-KR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f = open(filename, "r")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  while True: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      line = f.readline()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      if not line: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          </a:t>
            </a:r>
            <a:r>
              <a:rPr lang="en-US" altLang="ko-KR" b="1">
                <a:solidFill>
                  <a:schemeClr val="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break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      # do something with line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6FECADE2-3F36-4D82-86F0-63AD24EAB3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503020000020004" pitchFamily="34" charset="-127"/>
              </a:rPr>
              <a:t>Control flow (7): odds &amp; ends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D14D86D8-026F-4CB9-935B-0ACD1DC7EC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32025" y="1971675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ko-KR" sz="3600" b="1">
                <a:solidFill>
                  <a:schemeClr val="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continue</a:t>
            </a:r>
            <a:r>
              <a:rPr lang="en-US" altLang="ko-KR" sz="3600" b="1">
                <a:latin typeface="Courier New" panose="02070309020205020404" pitchFamily="49" charset="0"/>
                <a:ea typeface="굴림" panose="020B0503020000020004" pitchFamily="34" charset="-127"/>
              </a:rPr>
              <a:t> </a:t>
            </a:r>
            <a:r>
              <a:rPr lang="en-US" altLang="ko-KR" sz="3600">
                <a:ea typeface="굴림" panose="020B0503020000020004" pitchFamily="34" charset="-127"/>
              </a:rPr>
              <a:t>statement like in C</a:t>
            </a:r>
          </a:p>
          <a:p>
            <a:pPr eaLnBrk="1" hangingPunct="1"/>
            <a:r>
              <a:rPr lang="en-US" altLang="ko-KR" sz="3600" b="1">
                <a:solidFill>
                  <a:schemeClr val="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pass</a:t>
            </a:r>
            <a:r>
              <a:rPr lang="en-US" altLang="ko-KR" sz="3600">
                <a:ea typeface="굴림" panose="020B0503020000020004" pitchFamily="34" charset="-127"/>
              </a:rPr>
              <a:t> keyword: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3600" b="1">
                <a:latin typeface="Courier New" panose="02070309020205020404" pitchFamily="49" charset="0"/>
                <a:ea typeface="굴림" panose="020B0503020000020004" pitchFamily="34" charset="-127"/>
              </a:rPr>
              <a:t>  </a:t>
            </a:r>
            <a:r>
              <a:rPr lang="en-US" altLang="ko-KR" sz="36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if a == 0: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3600" b="1">
                <a:latin typeface="Courier New" panose="02070309020205020404" pitchFamily="49" charset="0"/>
                <a:ea typeface="굴림" panose="020B0503020000020004" pitchFamily="34" charset="-127"/>
              </a:rPr>
              <a:t>      </a:t>
            </a:r>
            <a:r>
              <a:rPr lang="en-US" altLang="ko-KR" sz="3600" b="1">
                <a:solidFill>
                  <a:schemeClr val="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pass</a:t>
            </a:r>
            <a:r>
              <a:rPr lang="en-US" altLang="ko-KR" sz="36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  # do nothing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36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  else: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36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      # whatever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2000725B-4514-4E84-B955-4930B2E079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503020000020004" pitchFamily="34" charset="-127"/>
              </a:rPr>
              <a:t>Defining functions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DC342288-2844-4DC4-871C-55737CA1CE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13025" y="1789113"/>
            <a:ext cx="6807200" cy="4114800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ko-KR" altLang="en-US" sz="3600" b="1">
                <a:solidFill>
                  <a:schemeClr val="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  </a:t>
            </a:r>
            <a:r>
              <a:rPr lang="en-US" altLang="ko-KR" sz="3600" b="1">
                <a:solidFill>
                  <a:schemeClr val="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def</a:t>
            </a:r>
            <a:r>
              <a:rPr lang="en-US" altLang="ko-KR" sz="36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 foo(x):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36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      y = 10 * x + 2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3600" b="1">
                <a:latin typeface="Courier New" panose="02070309020205020404" pitchFamily="49" charset="0"/>
                <a:ea typeface="굴림" panose="020B0503020000020004" pitchFamily="34" charset="-127"/>
              </a:rPr>
              <a:t>      </a:t>
            </a:r>
            <a:r>
              <a:rPr lang="en-US" altLang="ko-KR" sz="3600" b="1">
                <a:solidFill>
                  <a:schemeClr val="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return</a:t>
            </a:r>
            <a:r>
              <a:rPr lang="en-US" altLang="ko-KR" sz="3600" b="1">
                <a:latin typeface="Courier New" panose="02070309020205020404" pitchFamily="49" charset="0"/>
                <a:ea typeface="굴림" panose="020B0503020000020004" pitchFamily="34" charset="-127"/>
              </a:rPr>
              <a:t> </a:t>
            </a:r>
            <a:r>
              <a:rPr lang="en-US" altLang="ko-KR" sz="36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y</a:t>
            </a:r>
          </a:p>
          <a:p>
            <a:pPr eaLnBrk="1" hangingPunct="1"/>
            <a:r>
              <a:rPr lang="en-US" altLang="ko-KR" sz="3600">
                <a:ea typeface="굴림" panose="020B0503020000020004" pitchFamily="34" charset="-127"/>
              </a:rPr>
              <a:t>All variables are local unless specified as </a:t>
            </a:r>
            <a:r>
              <a:rPr lang="en-US" altLang="ko-KR" sz="36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global</a:t>
            </a:r>
          </a:p>
          <a:p>
            <a:pPr eaLnBrk="1" hangingPunct="1"/>
            <a:r>
              <a:rPr lang="en-US" altLang="ko-KR" sz="3600">
                <a:ea typeface="굴림" panose="020B0503020000020004" pitchFamily="34" charset="-127"/>
              </a:rPr>
              <a:t>Arguments passed by </a:t>
            </a:r>
            <a:r>
              <a:rPr lang="en-US" altLang="ko-KR" sz="3600">
                <a:solidFill>
                  <a:srgbClr val="FF0000"/>
                </a:solidFill>
                <a:ea typeface="굴림" panose="020B0503020000020004" pitchFamily="34" charset="-127"/>
              </a:rPr>
              <a:t>value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6033A802-1BA5-471D-A715-FC15F50AB7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503020000020004" pitchFamily="34" charset="-127"/>
              </a:rPr>
              <a:t>Executing functions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15EBA068-8645-4BB0-AE5E-031F839870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00326" y="2220913"/>
            <a:ext cx="6964363" cy="4114800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3600" b="1">
                <a:solidFill>
                  <a:schemeClr val="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def</a:t>
            </a:r>
            <a:r>
              <a:rPr lang="en-US" altLang="ko-KR" sz="36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 foo(x):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36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    y = 10 * x + 2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3600" b="1">
                <a:latin typeface="Courier New" panose="02070309020205020404" pitchFamily="49" charset="0"/>
                <a:ea typeface="굴림" panose="020B0503020000020004" pitchFamily="34" charset="-127"/>
              </a:rPr>
              <a:t>    </a:t>
            </a:r>
            <a:r>
              <a:rPr lang="en-US" altLang="ko-KR" sz="3600" b="1">
                <a:solidFill>
                  <a:schemeClr val="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return</a:t>
            </a:r>
            <a:r>
              <a:rPr lang="en-US" altLang="ko-KR" sz="3600" b="1">
                <a:latin typeface="Courier New" panose="02070309020205020404" pitchFamily="49" charset="0"/>
                <a:ea typeface="굴림" panose="020B0503020000020004" pitchFamily="34" charset="-127"/>
              </a:rPr>
              <a:t> </a:t>
            </a:r>
            <a:r>
              <a:rPr lang="en-US" altLang="ko-KR" sz="36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y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3600" b="1">
              <a:latin typeface="Courier New" panose="02070309020205020404" pitchFamily="49" charset="0"/>
              <a:ea typeface="굴림" panose="020B0503020000020004" pitchFamily="34" charset="-127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36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print </a:t>
            </a:r>
            <a:r>
              <a:rPr lang="en-US" altLang="ko-KR" sz="3600" b="1">
                <a:solidFill>
                  <a:schemeClr val="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foo(10)</a:t>
            </a:r>
            <a:r>
              <a:rPr lang="en-US" altLang="ko-KR" sz="36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  # 102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0F383E92-A4F4-49A2-A5CE-C83FA06870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503020000020004" pitchFamily="34" charset="-127"/>
              </a:rPr>
              <a:t>Why learn python?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B96DCC84-E6FC-4F3C-BBE2-F1F8BD7F62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2838" y="1624013"/>
            <a:ext cx="7434262" cy="4114800"/>
          </a:xfrm>
        </p:spPr>
        <p:txBody>
          <a:bodyPr/>
          <a:lstStyle/>
          <a:p>
            <a:pPr eaLnBrk="1" hangingPunct="1"/>
            <a:r>
              <a:rPr lang="en-US" altLang="ko-KR" sz="2800">
                <a:ea typeface="굴림" panose="020B0503020000020004" pitchFamily="34" charset="-127"/>
              </a:rPr>
              <a:t>Fun-to-use "Scripting language" </a:t>
            </a:r>
          </a:p>
          <a:p>
            <a:pPr eaLnBrk="1" hangingPunct="1"/>
            <a:r>
              <a:rPr lang="en-US" altLang="ko-KR" sz="2800">
                <a:ea typeface="굴림" panose="020B0503020000020004" pitchFamily="34" charset="-127"/>
              </a:rPr>
              <a:t>Object-oriented</a:t>
            </a:r>
          </a:p>
          <a:p>
            <a:pPr lvl="1" eaLnBrk="1" hangingPunct="1"/>
            <a:r>
              <a:rPr lang="en-US" altLang="ko-KR" sz="2400">
                <a:ea typeface="굴림" panose="020B0503020000020004" pitchFamily="34" charset="-127"/>
              </a:rPr>
              <a:t>Highly educational</a:t>
            </a:r>
          </a:p>
          <a:p>
            <a:pPr eaLnBrk="1" hangingPunct="1"/>
            <a:r>
              <a:rPr lang="en-US" altLang="ko-KR" sz="2800">
                <a:ea typeface="굴림" panose="020B0503020000020004" pitchFamily="34" charset="-127"/>
              </a:rPr>
              <a:t>Very easy to learn</a:t>
            </a:r>
          </a:p>
          <a:p>
            <a:pPr eaLnBrk="1" hangingPunct="1"/>
            <a:r>
              <a:rPr lang="en-US" altLang="ko-KR" sz="2800">
                <a:ea typeface="굴림" panose="020B0503020000020004" pitchFamily="34" charset="-127"/>
              </a:rPr>
              <a:t>Powerful, scalable, easy to maintain</a:t>
            </a:r>
          </a:p>
          <a:p>
            <a:pPr lvl="1" eaLnBrk="1" hangingPunct="1"/>
            <a:r>
              <a:rPr lang="en-US" altLang="ko-KR" sz="2400">
                <a:ea typeface="굴림" panose="020B0503020000020004" pitchFamily="34" charset="-127"/>
              </a:rPr>
              <a:t>high productivity</a:t>
            </a:r>
          </a:p>
          <a:p>
            <a:pPr lvl="1" eaLnBrk="1" hangingPunct="1"/>
            <a:r>
              <a:rPr lang="en-US" altLang="ko-KR" sz="2400">
                <a:ea typeface="굴림" panose="020B0503020000020004" pitchFamily="34" charset="-127"/>
              </a:rPr>
              <a:t>Lots of libraries</a:t>
            </a:r>
          </a:p>
          <a:p>
            <a:pPr eaLnBrk="1" hangingPunct="1"/>
            <a:r>
              <a:rPr lang="en-US" altLang="ko-KR" sz="2800">
                <a:ea typeface="굴림" panose="020B0503020000020004" pitchFamily="34" charset="-127"/>
              </a:rPr>
              <a:t>Glue language</a:t>
            </a:r>
          </a:p>
          <a:p>
            <a:pPr lvl="1" eaLnBrk="1" hangingPunct="1"/>
            <a:r>
              <a:rPr lang="en-US" altLang="ko-KR" sz="2400">
                <a:ea typeface="굴림" panose="020B0503020000020004" pitchFamily="34" charset="-127"/>
              </a:rPr>
              <a:t>Interactive front-end for FORTRAN/C/C++ code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AEEDD9FD-C49A-4785-9FC5-DA55F64936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use modules?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15E0126F-B659-4B8B-9DC1-ABCC6BCFD5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71675" y="1490663"/>
            <a:ext cx="8229600" cy="4525962"/>
          </a:xfrm>
        </p:spPr>
        <p:txBody>
          <a:bodyPr/>
          <a:lstStyle/>
          <a:p>
            <a:r>
              <a:rPr lang="en-US" altLang="en-US" sz="2400"/>
              <a:t>Code reuse</a:t>
            </a:r>
          </a:p>
          <a:p>
            <a:pPr lvl="1"/>
            <a:r>
              <a:rPr lang="en-US" altLang="en-US" sz="2400"/>
              <a:t>Routines can be called multiple times within a program</a:t>
            </a:r>
          </a:p>
          <a:p>
            <a:pPr lvl="1"/>
            <a:r>
              <a:rPr lang="en-US" altLang="en-US" sz="2400"/>
              <a:t>Routines can be used from multiple programs</a:t>
            </a:r>
          </a:p>
          <a:p>
            <a:r>
              <a:rPr lang="en-US" altLang="en-US" sz="2400"/>
              <a:t>Namespace partitioning</a:t>
            </a:r>
          </a:p>
          <a:p>
            <a:pPr lvl="1"/>
            <a:r>
              <a:rPr lang="en-US" altLang="en-US" sz="2400"/>
              <a:t>Group data together with functions used for that data</a:t>
            </a:r>
          </a:p>
          <a:p>
            <a:r>
              <a:rPr lang="en-US" altLang="en-US" sz="2400"/>
              <a:t>Implementing shared services or data</a:t>
            </a:r>
          </a:p>
          <a:p>
            <a:pPr lvl="1"/>
            <a:r>
              <a:rPr lang="en-US" altLang="en-US" sz="2400"/>
              <a:t>Can provide global data structure that is accessed by multiple subprograms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38ED691C-A5A7-4512-9AA0-A98A7038DA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Modules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06D9D4A5-0F18-4D49-B6BA-048578DCBD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490663"/>
            <a:ext cx="8229600" cy="4525962"/>
          </a:xfrm>
        </p:spPr>
        <p:txBody>
          <a:bodyPr/>
          <a:lstStyle/>
          <a:p>
            <a:r>
              <a:rPr lang="en-US" altLang="en-US" sz="2400"/>
              <a:t>Modules are functions and variables defined in separate files</a:t>
            </a:r>
          </a:p>
          <a:p>
            <a:r>
              <a:rPr lang="en-US" altLang="en-US" sz="2400"/>
              <a:t>Items are imported using </a:t>
            </a:r>
            <a:r>
              <a:rPr lang="en-US" altLang="en-US" sz="2400">
                <a:solidFill>
                  <a:schemeClr val="accent2"/>
                </a:solidFill>
              </a:rPr>
              <a:t>from</a:t>
            </a:r>
            <a:r>
              <a:rPr lang="en-US" altLang="en-US" sz="2400"/>
              <a:t> or </a:t>
            </a:r>
            <a:r>
              <a:rPr lang="en-US" altLang="en-US" sz="2400">
                <a:solidFill>
                  <a:schemeClr val="accent2"/>
                </a:solidFill>
              </a:rPr>
              <a:t>import</a:t>
            </a:r>
          </a:p>
          <a:p>
            <a:pPr lvl="2"/>
            <a:r>
              <a:rPr lang="en-US" altLang="en-US">
                <a:solidFill>
                  <a:srgbClr val="3399FF"/>
                </a:solidFill>
              </a:rPr>
              <a:t>from module import function</a:t>
            </a:r>
          </a:p>
          <a:p>
            <a:pPr lvl="2"/>
            <a:r>
              <a:rPr lang="en-US" altLang="en-US">
                <a:solidFill>
                  <a:srgbClr val="3399FF"/>
                </a:solidFill>
              </a:rPr>
              <a:t>function()</a:t>
            </a:r>
          </a:p>
          <a:p>
            <a:pPr lvl="2"/>
            <a:endParaRPr lang="en-US" altLang="en-US">
              <a:solidFill>
                <a:srgbClr val="3399FF"/>
              </a:solidFill>
            </a:endParaRPr>
          </a:p>
          <a:p>
            <a:pPr lvl="2"/>
            <a:r>
              <a:rPr lang="en-US" altLang="en-US">
                <a:solidFill>
                  <a:srgbClr val="3399FF"/>
                </a:solidFill>
              </a:rPr>
              <a:t>import module</a:t>
            </a:r>
          </a:p>
          <a:p>
            <a:pPr lvl="2"/>
            <a:r>
              <a:rPr lang="en-US" altLang="en-US">
                <a:solidFill>
                  <a:srgbClr val="3399FF"/>
                </a:solidFill>
              </a:rPr>
              <a:t>module.function()</a:t>
            </a:r>
          </a:p>
          <a:p>
            <a:r>
              <a:rPr lang="en-US" altLang="en-US" sz="2400"/>
              <a:t>Modules are namespaces</a:t>
            </a:r>
          </a:p>
          <a:p>
            <a:pPr lvl="1"/>
            <a:r>
              <a:rPr lang="en-US" altLang="en-US" sz="2400"/>
              <a:t>Can be used to organize variable names, i.e.</a:t>
            </a:r>
          </a:p>
          <a:p>
            <a:pPr lvl="2"/>
            <a:r>
              <a:rPr lang="en-US" altLang="en-US"/>
              <a:t>atom.position = atom.position - molecule.position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0617FE6B-3650-4244-81E0-213205A504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503020000020004" pitchFamily="34" charset="-127"/>
              </a:rPr>
              <a:t>Modules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CF615171-EE69-462F-BE34-E288300CE3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70100" y="1666875"/>
            <a:ext cx="8116888" cy="4114800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ko-KR">
                <a:ea typeface="굴림" panose="020B0503020000020004" pitchFamily="34" charset="-127"/>
              </a:rPr>
              <a:t>Access other code by </a:t>
            </a:r>
            <a:r>
              <a:rPr lang="en-US" altLang="ko-KR" u="sng">
                <a:ea typeface="굴림" panose="020B0503020000020004" pitchFamily="34" charset="-127"/>
              </a:rPr>
              <a:t>importing modules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import math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print math.sqrt(2.0)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>
                <a:ea typeface="굴림" panose="020B0503020000020004" pitchFamily="34" charset="-127"/>
              </a:rPr>
              <a:t>or: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from math import sqrt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print sqrt(2.0)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E0D3502E-50CA-4487-A309-CFBBB86D7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503020000020004" pitchFamily="34" charset="-127"/>
              </a:rPr>
              <a:t>Modules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ED129B63-ACB0-401A-854D-244489D709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7889" y="1549400"/>
            <a:ext cx="8116887" cy="4114800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ko-KR">
                <a:ea typeface="굴림" panose="020B0503020000020004" pitchFamily="34" charset="-127"/>
              </a:rPr>
              <a:t>or: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from math import *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print sqrt(2.0)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>
                <a:ea typeface="굴림" panose="020B0503020000020004" pitchFamily="34" charset="-127"/>
              </a:rPr>
              <a:t>Can import multiple modules on one line: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import sys, string, math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>
                <a:ea typeface="굴림" panose="020B0503020000020004" pitchFamily="34" charset="-127"/>
              </a:rPr>
              <a:t>Only one "</a:t>
            </a:r>
            <a:r>
              <a:rPr lang="en-US" altLang="ko-KR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from x import y</a:t>
            </a:r>
            <a:r>
              <a:rPr lang="en-US" altLang="ko-KR">
                <a:ea typeface="굴림" panose="020B0503020000020004" pitchFamily="34" charset="-127"/>
              </a:rPr>
              <a:t>" per line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026">
            <a:extLst>
              <a:ext uri="{FF2B5EF4-FFF2-40B4-BE49-F238E27FC236}">
                <a16:creationId xmlns:a16="http://schemas.microsoft.com/office/drawing/2014/main" id="{797B2ED3-8DB4-4006-BCEA-52C122AF85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NumPy Modules</a:t>
            </a:r>
          </a:p>
        </p:txBody>
      </p:sp>
      <p:sp>
        <p:nvSpPr>
          <p:cNvPr id="95235" name="Rectangle 1027">
            <a:extLst>
              <a:ext uri="{FF2B5EF4-FFF2-40B4-BE49-F238E27FC236}">
                <a16:creationId xmlns:a16="http://schemas.microsoft.com/office/drawing/2014/main" id="{A32F287A-6170-4C92-8156-65EC6DDF08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89163" y="1371601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en-US" sz="2800"/>
              <a:t>http://numpy.scipy.org/</a:t>
            </a:r>
          </a:p>
          <a:p>
            <a:r>
              <a:rPr lang="en-US" altLang="en-US" sz="2000"/>
              <a:t>NumPy has many of the features of Matlab, in a free, multiplatform program. It also allows you to do intensive computing operations in a simple way</a:t>
            </a:r>
          </a:p>
          <a:p>
            <a:r>
              <a:rPr lang="en-US" altLang="en-US" sz="2000"/>
              <a:t>Numeric Module: Array Constructors</a:t>
            </a:r>
          </a:p>
          <a:p>
            <a:pPr lvl="1"/>
            <a:r>
              <a:rPr lang="en-US" altLang="en-US" sz="2000"/>
              <a:t>ones, zeros, identity</a:t>
            </a:r>
          </a:p>
          <a:p>
            <a:pPr lvl="1"/>
            <a:r>
              <a:rPr lang="en-US" altLang="en-US" sz="2000"/>
              <a:t>arrayrange</a:t>
            </a:r>
          </a:p>
          <a:p>
            <a:r>
              <a:rPr lang="en-US" altLang="en-US" sz="2000"/>
              <a:t>LinearAlgebra Module: Solvers</a:t>
            </a:r>
          </a:p>
          <a:p>
            <a:pPr lvl="1"/>
            <a:r>
              <a:rPr lang="en-US" altLang="en-US" sz="2000"/>
              <a:t>Singular Value Decomposition</a:t>
            </a:r>
          </a:p>
          <a:p>
            <a:pPr lvl="1"/>
            <a:r>
              <a:rPr lang="en-US" altLang="en-US" sz="2000"/>
              <a:t>Eigenvalue, Eigenvector</a:t>
            </a:r>
          </a:p>
          <a:p>
            <a:pPr lvl="1"/>
            <a:r>
              <a:rPr lang="en-US" altLang="en-US" sz="2000"/>
              <a:t>Inverse</a:t>
            </a:r>
          </a:p>
          <a:p>
            <a:pPr lvl="1"/>
            <a:r>
              <a:rPr lang="en-US" altLang="en-US" sz="2000"/>
              <a:t>Determinant</a:t>
            </a:r>
          </a:p>
          <a:p>
            <a:pPr lvl="1"/>
            <a:r>
              <a:rPr lang="en-US" altLang="en-US" sz="2000"/>
              <a:t>Linear System Solver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2948408A-1177-4E01-8B29-1A8BB46E89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Arrays and Constructors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0740033C-B245-4EE9-B4F8-4B1E59485A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11363" y="1431926"/>
            <a:ext cx="8229600" cy="4525963"/>
          </a:xfrm>
        </p:spPr>
        <p:txBody>
          <a:bodyPr/>
          <a:lstStyle/>
          <a:p>
            <a:pPr lvl="2"/>
            <a:r>
              <a:rPr lang="en-US" altLang="en-US" sz="2000"/>
              <a:t>&gt;&gt;&gt; a = </a:t>
            </a:r>
            <a:r>
              <a:rPr lang="en-US" altLang="en-US" sz="2000">
                <a:solidFill>
                  <a:schemeClr val="accent2"/>
                </a:solidFill>
              </a:rPr>
              <a:t>ones</a:t>
            </a:r>
            <a:r>
              <a:rPr lang="en-US" altLang="en-US" sz="2000"/>
              <a:t>((3,3),float)</a:t>
            </a:r>
          </a:p>
          <a:p>
            <a:pPr lvl="2"/>
            <a:r>
              <a:rPr lang="en-US" altLang="en-US" sz="2000"/>
              <a:t>&gt;&gt;&gt; print a</a:t>
            </a:r>
          </a:p>
          <a:p>
            <a:pPr lvl="2"/>
            <a:r>
              <a:rPr lang="en-US" altLang="en-US" sz="2000"/>
              <a:t>[[1., 1., 1.],</a:t>
            </a:r>
          </a:p>
          <a:p>
            <a:pPr lvl="2"/>
            <a:r>
              <a:rPr lang="en-US" altLang="en-US" sz="2000"/>
              <a:t> [1., 1., 1.],</a:t>
            </a:r>
          </a:p>
          <a:p>
            <a:pPr lvl="2"/>
            <a:r>
              <a:rPr lang="en-US" altLang="en-US" sz="2000"/>
              <a:t> [1., 1., 1.]]</a:t>
            </a:r>
          </a:p>
          <a:p>
            <a:pPr lvl="2"/>
            <a:r>
              <a:rPr lang="en-US" altLang="en-US" sz="2000"/>
              <a:t>&gt;&gt;&gt; b = zeros((3,3),float)</a:t>
            </a:r>
          </a:p>
          <a:p>
            <a:pPr lvl="2"/>
            <a:r>
              <a:rPr lang="en-US" altLang="en-US" sz="2000"/>
              <a:t>&gt;&gt;&gt; b = b + 2.*</a:t>
            </a:r>
            <a:r>
              <a:rPr lang="en-US" altLang="en-US" sz="2000">
                <a:solidFill>
                  <a:schemeClr val="accent2"/>
                </a:solidFill>
              </a:rPr>
              <a:t>identity</a:t>
            </a:r>
            <a:r>
              <a:rPr lang="en-US" altLang="en-US" sz="2000"/>
              <a:t>(3) </a:t>
            </a:r>
            <a:r>
              <a:rPr lang="en-US" altLang="en-US" sz="2000">
                <a:solidFill>
                  <a:schemeClr val="hlink"/>
                </a:solidFill>
              </a:rPr>
              <a:t>#"+" is overloaded</a:t>
            </a:r>
          </a:p>
          <a:p>
            <a:pPr lvl="2"/>
            <a:r>
              <a:rPr lang="en-US" altLang="en-US" sz="2000"/>
              <a:t>&gt;&gt;&gt; c = a + b</a:t>
            </a:r>
          </a:p>
          <a:p>
            <a:pPr lvl="2"/>
            <a:r>
              <a:rPr lang="en-US" altLang="en-US" sz="2000"/>
              <a:t>&gt;&gt;&gt; print c </a:t>
            </a:r>
          </a:p>
          <a:p>
            <a:pPr lvl="2"/>
            <a:r>
              <a:rPr lang="en-US" altLang="en-US" sz="2000"/>
              <a:t>[[3., 1., 1.],</a:t>
            </a:r>
          </a:p>
          <a:p>
            <a:pPr lvl="2"/>
            <a:r>
              <a:rPr lang="en-US" altLang="en-US" sz="2000"/>
              <a:t> [1., 3., 1.],</a:t>
            </a:r>
          </a:p>
          <a:p>
            <a:pPr lvl="2"/>
            <a:r>
              <a:rPr lang="en-US" altLang="en-US" sz="2000"/>
              <a:t> [1., 1., 3.]]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D9AE3AC8-52DC-4DD3-8ECD-D296D5978B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Overloaded operators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B36BFAC8-0A82-40A6-A40C-7F4C9A7A28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1" y="1500189"/>
            <a:ext cx="8378825" cy="4751387"/>
          </a:xfrm>
        </p:spPr>
        <p:txBody>
          <a:bodyPr/>
          <a:lstStyle/>
          <a:p>
            <a:pPr lvl="2"/>
            <a:r>
              <a:rPr lang="en-US" altLang="en-US" sz="2000"/>
              <a:t>&gt;&gt;&gt; b = 2.*ones((2,2),float) </a:t>
            </a:r>
            <a:r>
              <a:rPr lang="en-US" altLang="en-US" sz="2000">
                <a:solidFill>
                  <a:schemeClr val="hlink"/>
                </a:solidFill>
              </a:rPr>
              <a:t>#overloaded</a:t>
            </a:r>
          </a:p>
          <a:p>
            <a:pPr lvl="2"/>
            <a:r>
              <a:rPr lang="en-US" altLang="en-US" sz="2000"/>
              <a:t>&gt;&gt;&gt; print b</a:t>
            </a:r>
          </a:p>
          <a:p>
            <a:pPr lvl="2"/>
            <a:r>
              <a:rPr lang="en-US" altLang="en-US" sz="2000"/>
              <a:t>[[2.,2.],</a:t>
            </a:r>
          </a:p>
          <a:p>
            <a:pPr lvl="2"/>
            <a:r>
              <a:rPr lang="en-US" altLang="en-US" sz="2000"/>
              <a:t> [2.,2.]]</a:t>
            </a:r>
          </a:p>
          <a:p>
            <a:pPr lvl="2"/>
            <a:r>
              <a:rPr lang="en-US" altLang="en-US" sz="2000"/>
              <a:t>&gt;&gt;&gt; b = b+1   </a:t>
            </a:r>
            <a:r>
              <a:rPr lang="en-US" altLang="en-US" sz="2000">
                <a:solidFill>
                  <a:schemeClr val="hlink"/>
                </a:solidFill>
              </a:rPr>
              <a:t># Addition of a scalar is</a:t>
            </a:r>
            <a:r>
              <a:rPr lang="en-US" altLang="en-US" sz="2000"/>
              <a:t> </a:t>
            </a:r>
          </a:p>
          <a:p>
            <a:pPr lvl="2"/>
            <a:r>
              <a:rPr lang="en-US" altLang="en-US" sz="2000"/>
              <a:t>&gt;&gt;&gt; print b   </a:t>
            </a:r>
            <a:r>
              <a:rPr lang="en-US" altLang="en-US" sz="2000">
                <a:solidFill>
                  <a:schemeClr val="hlink"/>
                </a:solidFill>
              </a:rPr>
              <a:t>#   element-by-element</a:t>
            </a:r>
          </a:p>
          <a:p>
            <a:pPr lvl="2"/>
            <a:r>
              <a:rPr lang="en-US" altLang="en-US" sz="2000"/>
              <a:t>[[3.,3.],</a:t>
            </a:r>
          </a:p>
          <a:p>
            <a:pPr lvl="2"/>
            <a:r>
              <a:rPr lang="en-US" altLang="en-US" sz="2000"/>
              <a:t> [3.,3.]]</a:t>
            </a:r>
          </a:p>
          <a:p>
            <a:pPr lvl="2"/>
            <a:r>
              <a:rPr lang="en-US" altLang="en-US" sz="2000"/>
              <a:t>&gt;&gt;&gt; c = 2.*b  </a:t>
            </a:r>
            <a:r>
              <a:rPr lang="en-US" altLang="en-US" sz="2000">
                <a:solidFill>
                  <a:schemeClr val="hlink"/>
                </a:solidFill>
              </a:rPr>
              <a:t># Multiplication by a scalar is</a:t>
            </a:r>
          </a:p>
          <a:p>
            <a:pPr lvl="2"/>
            <a:r>
              <a:rPr lang="en-US" altLang="en-US" sz="2000"/>
              <a:t>&gt;&gt;&gt; print c   </a:t>
            </a:r>
            <a:r>
              <a:rPr lang="en-US" altLang="en-US" sz="2000">
                <a:solidFill>
                  <a:schemeClr val="hlink"/>
                </a:solidFill>
              </a:rPr>
              <a:t>#   element-by-element</a:t>
            </a:r>
          </a:p>
          <a:p>
            <a:pPr lvl="2"/>
            <a:r>
              <a:rPr lang="en-US" altLang="en-US" sz="2000"/>
              <a:t>[[6.,6.],</a:t>
            </a:r>
          </a:p>
          <a:p>
            <a:pPr lvl="2"/>
            <a:r>
              <a:rPr lang="en-US" altLang="en-US" sz="2000"/>
              <a:t> [6.,6.]]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8D1BF348-510D-4691-9B9A-14C69DC3EF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 functions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D8A6A884-1EB2-4D0F-8F8A-9C43453E8C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31988" y="1381126"/>
            <a:ext cx="8229600" cy="4525963"/>
          </a:xfrm>
        </p:spPr>
        <p:txBody>
          <a:bodyPr/>
          <a:lstStyle/>
          <a:p>
            <a:pPr lvl="2"/>
            <a:r>
              <a:rPr lang="en-US" altLang="en-US" sz="2000"/>
              <a:t>&gt;&gt;&gt; from LinearAlgebra import *</a:t>
            </a:r>
          </a:p>
          <a:p>
            <a:pPr lvl="2"/>
            <a:r>
              <a:rPr lang="en-US" altLang="en-US" sz="2000"/>
              <a:t>&gt;&gt;&gt; a = zeros((3,3),float) + 2.*identity(3)</a:t>
            </a:r>
          </a:p>
          <a:p>
            <a:pPr lvl="2"/>
            <a:r>
              <a:rPr lang="en-US" altLang="en-US" sz="2000"/>
              <a:t>&gt;&gt;&gt; print </a:t>
            </a:r>
            <a:r>
              <a:rPr lang="en-US" altLang="en-US" sz="2000">
                <a:solidFill>
                  <a:schemeClr val="accent2"/>
                </a:solidFill>
              </a:rPr>
              <a:t>inverse</a:t>
            </a:r>
            <a:r>
              <a:rPr lang="en-US" altLang="en-US" sz="2000"/>
              <a:t>(a)</a:t>
            </a:r>
          </a:p>
          <a:p>
            <a:pPr lvl="2"/>
            <a:r>
              <a:rPr lang="en-US" altLang="en-US" sz="2000"/>
              <a:t>[[0.5, 0., 0.],</a:t>
            </a:r>
          </a:p>
          <a:p>
            <a:pPr lvl="2"/>
            <a:r>
              <a:rPr lang="en-US" altLang="en-US" sz="2000"/>
              <a:t> [0., 0.5, 0.],</a:t>
            </a:r>
          </a:p>
          <a:p>
            <a:pPr lvl="2"/>
            <a:r>
              <a:rPr lang="en-US" altLang="en-US" sz="2000"/>
              <a:t> [0., 0., 0.5]]</a:t>
            </a:r>
          </a:p>
          <a:p>
            <a:pPr lvl="2"/>
            <a:r>
              <a:rPr lang="en-US" altLang="en-US" sz="2000"/>
              <a:t>&gt;&gt;&gt; print </a:t>
            </a:r>
            <a:r>
              <a:rPr lang="en-US" altLang="en-US" sz="2000">
                <a:solidFill>
                  <a:schemeClr val="accent2"/>
                </a:solidFill>
              </a:rPr>
              <a:t>determinant</a:t>
            </a:r>
            <a:r>
              <a:rPr lang="en-US" altLang="en-US" sz="2000"/>
              <a:t>(inverse(a))</a:t>
            </a:r>
          </a:p>
          <a:p>
            <a:pPr lvl="2"/>
            <a:r>
              <a:rPr lang="en-US" altLang="en-US" sz="2000"/>
              <a:t>0.125</a:t>
            </a:r>
          </a:p>
          <a:p>
            <a:pPr lvl="2"/>
            <a:r>
              <a:rPr lang="en-US" altLang="en-US" sz="2000"/>
              <a:t>&gt;&gt;&gt; print </a:t>
            </a:r>
            <a:r>
              <a:rPr lang="en-US" altLang="en-US" sz="2000">
                <a:solidFill>
                  <a:schemeClr val="accent2"/>
                </a:solidFill>
              </a:rPr>
              <a:t>diagonal</a:t>
            </a:r>
            <a:r>
              <a:rPr lang="en-US" altLang="en-US" sz="2000"/>
              <a:t>(a)</a:t>
            </a:r>
          </a:p>
          <a:p>
            <a:pPr lvl="2"/>
            <a:r>
              <a:rPr lang="en-US" altLang="en-US" sz="2000"/>
              <a:t>[0.5,0.5,0.5]</a:t>
            </a:r>
          </a:p>
          <a:p>
            <a:pPr lvl="2"/>
            <a:r>
              <a:rPr lang="en-US" altLang="en-US" sz="2000"/>
              <a:t>&gt;&gt;&gt; print diagonal(a,1)</a:t>
            </a:r>
          </a:p>
          <a:p>
            <a:pPr lvl="2"/>
            <a:r>
              <a:rPr lang="en-US" altLang="en-US" sz="2000"/>
              <a:t>[0.,0.]</a:t>
            </a:r>
          </a:p>
          <a:p>
            <a:pPr lvl="1"/>
            <a:r>
              <a:rPr lang="en-US" altLang="en-US" sz="2000"/>
              <a:t>transpose(a), argsort(), dot()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4E3AD034-EC9B-4638-9C46-2A9C6B97C8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Eigenvalues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F6BBFA16-75A3-4A3D-B207-EFB1C2BAD1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71675" y="1670051"/>
            <a:ext cx="8229600" cy="4525963"/>
          </a:xfrm>
        </p:spPr>
        <p:txBody>
          <a:bodyPr/>
          <a:lstStyle/>
          <a:p>
            <a:pPr lvl="2"/>
            <a:r>
              <a:rPr lang="en-US" altLang="en-US" sz="2000"/>
              <a:t>&gt;&gt;&gt; from </a:t>
            </a:r>
            <a:r>
              <a:rPr lang="en-US" altLang="en-US" sz="2000">
                <a:solidFill>
                  <a:schemeClr val="accent2"/>
                </a:solidFill>
              </a:rPr>
              <a:t>LinearAlgebra</a:t>
            </a:r>
            <a:r>
              <a:rPr lang="en-US" altLang="en-US" sz="2000"/>
              <a:t> import *</a:t>
            </a:r>
          </a:p>
          <a:p>
            <a:pPr lvl="2"/>
            <a:r>
              <a:rPr lang="en-US" altLang="en-US" sz="2000"/>
              <a:t>&gt;&gt;&gt; val = </a:t>
            </a:r>
            <a:r>
              <a:rPr lang="en-US" altLang="en-US" sz="2000">
                <a:solidFill>
                  <a:schemeClr val="accent2"/>
                </a:solidFill>
              </a:rPr>
              <a:t>eigenvalues</a:t>
            </a:r>
            <a:r>
              <a:rPr lang="en-US" altLang="en-US" sz="2000"/>
              <a:t>(c)</a:t>
            </a:r>
          </a:p>
          <a:p>
            <a:pPr lvl="2"/>
            <a:r>
              <a:rPr lang="en-US" altLang="en-US" sz="2000"/>
              <a:t>&gt;&gt;&gt; val, vec = </a:t>
            </a:r>
            <a:r>
              <a:rPr lang="en-US" altLang="en-US" sz="2000">
                <a:solidFill>
                  <a:schemeClr val="accent2"/>
                </a:solidFill>
              </a:rPr>
              <a:t>eigenvectors</a:t>
            </a:r>
            <a:r>
              <a:rPr lang="en-US" altLang="en-US" sz="2000"/>
              <a:t>(c)</a:t>
            </a:r>
          </a:p>
          <a:p>
            <a:pPr lvl="2"/>
            <a:r>
              <a:rPr lang="en-US" altLang="en-US" sz="2000"/>
              <a:t>&gt;&gt;&gt; print val</a:t>
            </a:r>
          </a:p>
          <a:p>
            <a:pPr lvl="2"/>
            <a:r>
              <a:rPr lang="en-US" altLang="en-US" sz="2000"/>
              <a:t>[1., 4., 1.]</a:t>
            </a:r>
          </a:p>
          <a:p>
            <a:pPr lvl="2"/>
            <a:r>
              <a:rPr lang="en-US" altLang="en-US" sz="2000"/>
              <a:t>&gt;&gt;&gt; print vec</a:t>
            </a:r>
          </a:p>
          <a:p>
            <a:pPr lvl="2"/>
            <a:r>
              <a:rPr lang="en-US" altLang="en-US" sz="2000"/>
              <a:t>[[0.816, -0.408, -0.408],</a:t>
            </a:r>
          </a:p>
          <a:p>
            <a:pPr lvl="2"/>
            <a:r>
              <a:rPr lang="en-US" altLang="en-US" sz="2000"/>
              <a:t> [0.575, 0.577, 0.577],</a:t>
            </a:r>
          </a:p>
          <a:p>
            <a:pPr lvl="2"/>
            <a:r>
              <a:rPr lang="en-US" altLang="en-US" sz="2000"/>
              <a:t> [-0.324, -0.487, 0.811]]</a:t>
            </a:r>
          </a:p>
          <a:p>
            <a:pPr lvl="1"/>
            <a:r>
              <a:rPr lang="en-US" altLang="en-US" sz="2000"/>
              <a:t>also solve_linear_equations, singular_value_decomposition, etc.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DD5480E8-B494-47C4-95B7-612C5EF52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Least Squares Fitting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164E9C5C-F4CC-4FC9-8F54-3BF32CFC70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11351" y="1322389"/>
            <a:ext cx="8239125" cy="4651375"/>
          </a:xfrm>
        </p:spPr>
        <p:txBody>
          <a:bodyPr/>
          <a:lstStyle/>
          <a:p>
            <a:r>
              <a:rPr lang="en-US" altLang="en-US" sz="2800"/>
              <a:t>Part of Hinsen's Scientific Python module</a:t>
            </a:r>
          </a:p>
          <a:p>
            <a:pPr lvl="2"/>
            <a:r>
              <a:rPr lang="en-US" altLang="en-US" sz="2000"/>
              <a:t>&gt;&gt;&gt; from </a:t>
            </a:r>
            <a:r>
              <a:rPr lang="en-US" altLang="en-US" sz="2000">
                <a:solidFill>
                  <a:schemeClr val="accent2"/>
                </a:solidFill>
              </a:rPr>
              <a:t>LeastSquares</a:t>
            </a:r>
            <a:r>
              <a:rPr lang="en-US" altLang="en-US" sz="2000"/>
              <a:t> import *</a:t>
            </a:r>
          </a:p>
          <a:p>
            <a:pPr lvl="2"/>
            <a:r>
              <a:rPr lang="en-US" altLang="en-US" sz="2000"/>
              <a:t>&gt;&gt;&gt; def func(params,x): # y=ax^2+bx+c</a:t>
            </a:r>
          </a:p>
          <a:p>
            <a:pPr lvl="2"/>
            <a:r>
              <a:rPr lang="en-US" altLang="en-US" sz="2000"/>
              <a:t>		return params[0]*x*x + params[1]*x +</a:t>
            </a:r>
          </a:p>
          <a:p>
            <a:pPr lvl="2"/>
            <a:r>
              <a:rPr lang="en-US" altLang="en-US" sz="2000"/>
              <a:t>               params[2]</a:t>
            </a:r>
          </a:p>
          <a:p>
            <a:pPr lvl="2"/>
            <a:r>
              <a:rPr lang="en-US" altLang="en-US" sz="2000"/>
              <a:t>&gt;&gt;&gt; data = []</a:t>
            </a:r>
          </a:p>
          <a:p>
            <a:pPr lvl="2"/>
            <a:r>
              <a:rPr lang="en-US" altLang="en-US" sz="2000"/>
              <a:t>&gt;&gt;&gt; for i in range(10):</a:t>
            </a:r>
          </a:p>
          <a:p>
            <a:pPr lvl="2"/>
            <a:r>
              <a:rPr lang="en-US" altLang="en-US" sz="2000"/>
              <a:t>		data.append((i,i*i))</a:t>
            </a:r>
          </a:p>
          <a:p>
            <a:pPr lvl="2"/>
            <a:r>
              <a:rPr lang="en-US" altLang="en-US" sz="2000"/>
              <a:t>&gt;&gt;&gt; guess = (3,2,1)</a:t>
            </a:r>
          </a:p>
          <a:p>
            <a:pPr lvl="2"/>
            <a:r>
              <a:rPr lang="en-US" altLang="en-US" sz="2000"/>
              <a:t>&gt;&gt;&gt; fit_params, fit_error = </a:t>
            </a:r>
          </a:p>
          <a:p>
            <a:pPr lvl="2"/>
            <a:r>
              <a:rPr lang="en-US" altLang="en-US" sz="2000"/>
              <a:t>		</a:t>
            </a:r>
            <a:r>
              <a:rPr lang="en-US" altLang="en-US" sz="2000">
                <a:solidFill>
                  <a:schemeClr val="accent2"/>
                </a:solidFill>
              </a:rPr>
              <a:t>leastSquaresFit</a:t>
            </a:r>
            <a:r>
              <a:rPr lang="en-US" altLang="en-US" sz="2000"/>
              <a:t>(func,guess,data)</a:t>
            </a:r>
          </a:p>
          <a:p>
            <a:pPr lvl="2"/>
            <a:r>
              <a:rPr lang="en-US" altLang="en-US" sz="2000"/>
              <a:t>&gt;&gt;&gt; print fit_params</a:t>
            </a:r>
          </a:p>
          <a:p>
            <a:pPr lvl="2"/>
            <a:r>
              <a:rPr lang="en-US" altLang="en-US" sz="2000"/>
              <a:t>[1.00,0.000,0.00]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AA193918-03D1-4B35-9A9B-75730ED365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503020000020004" pitchFamily="34" charset="-127"/>
              </a:rPr>
              <a:t>Why learn python? (cont.)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84EF994-74A3-4D41-AE59-A12779E4F7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95526" y="1741488"/>
            <a:ext cx="7434263" cy="4114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503020000020004" pitchFamily="34" charset="-127"/>
              </a:rPr>
              <a:t>Reduce development time</a:t>
            </a:r>
          </a:p>
          <a:p>
            <a:pPr eaLnBrk="1" hangingPunct="1"/>
            <a:r>
              <a:rPr lang="en-US" altLang="ko-KR">
                <a:ea typeface="굴림" panose="020B0503020000020004" pitchFamily="34" charset="-127"/>
              </a:rPr>
              <a:t>Reduce code length</a:t>
            </a:r>
          </a:p>
          <a:p>
            <a:pPr eaLnBrk="1" hangingPunct="1"/>
            <a:r>
              <a:rPr lang="en-US" altLang="ko-KR">
                <a:ea typeface="굴림" panose="020B0503020000020004" pitchFamily="34" charset="-127"/>
              </a:rPr>
              <a:t>Easy to learn and use as developers</a:t>
            </a:r>
          </a:p>
          <a:p>
            <a:pPr eaLnBrk="1" hangingPunct="1"/>
            <a:r>
              <a:rPr lang="en-US" altLang="ko-KR">
                <a:ea typeface="굴림" panose="020B0503020000020004" pitchFamily="34" charset="-127"/>
              </a:rPr>
              <a:t>Easy to understand codes</a:t>
            </a:r>
          </a:p>
          <a:p>
            <a:pPr eaLnBrk="1" hangingPunct="1"/>
            <a:r>
              <a:rPr lang="en-US" altLang="ko-KR">
                <a:ea typeface="굴림" panose="020B0503020000020004" pitchFamily="34" charset="-127"/>
              </a:rPr>
              <a:t>Easy to do team projects</a:t>
            </a:r>
          </a:p>
          <a:p>
            <a:pPr eaLnBrk="1" hangingPunct="1"/>
            <a:r>
              <a:rPr lang="en-US" altLang="ko-KR">
                <a:ea typeface="굴림" panose="020B0503020000020004" pitchFamily="34" charset="-127"/>
              </a:rPr>
              <a:t>Easy to extend to other languages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92708645-2947-4E40-B6FE-3B7EE4728A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FFT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CBAC3A82-0059-4066-B387-AD947CE150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01838" y="1411288"/>
            <a:ext cx="8388350" cy="4849812"/>
          </a:xfrm>
        </p:spPr>
        <p:txBody>
          <a:bodyPr/>
          <a:lstStyle/>
          <a:p>
            <a:pPr lvl="2"/>
            <a:r>
              <a:rPr lang="en-US" altLang="en-US"/>
              <a:t>&gt;&gt;&gt; from </a:t>
            </a:r>
            <a:r>
              <a:rPr lang="en-US" altLang="en-US">
                <a:solidFill>
                  <a:schemeClr val="accent2"/>
                </a:solidFill>
              </a:rPr>
              <a:t>FFT</a:t>
            </a:r>
            <a:r>
              <a:rPr lang="en-US" altLang="en-US"/>
              <a:t> import *	</a:t>
            </a:r>
          </a:p>
          <a:p>
            <a:pPr lvl="2"/>
            <a:r>
              <a:rPr lang="en-US" altLang="en-US"/>
              <a:t>&gt;&gt;&gt; data = array((1,0,1,0,1,0,1,0))</a:t>
            </a:r>
          </a:p>
          <a:p>
            <a:pPr lvl="2"/>
            <a:r>
              <a:rPr lang="en-US" altLang="en-US"/>
              <a:t>&gt;&gt;&gt; print </a:t>
            </a:r>
            <a:r>
              <a:rPr lang="en-US" altLang="en-US">
                <a:solidFill>
                  <a:schemeClr val="accent2"/>
                </a:solidFill>
              </a:rPr>
              <a:t>fft</a:t>
            </a:r>
            <a:r>
              <a:rPr lang="en-US" altLang="en-US"/>
              <a:t>(data).real</a:t>
            </a:r>
          </a:p>
          <a:p>
            <a:pPr lvl="2"/>
            <a:r>
              <a:rPr lang="en-US" altLang="en-US"/>
              <a:t>[4., 0., 0., 0., 4., 0., 0., 0.]]</a:t>
            </a:r>
          </a:p>
          <a:p>
            <a:endParaRPr lang="en-US" altLang="en-US"/>
          </a:p>
          <a:p>
            <a:r>
              <a:rPr lang="en-US" altLang="en-US" sz="2000"/>
              <a:t>Also note that the FFTW package ("fastest Fourier transform in the West") has a python wrapper. See notes at the end</a:t>
            </a:r>
          </a:p>
          <a:p>
            <a:r>
              <a:rPr lang="en-US" altLang="en-US" sz="2000"/>
              <a:t>Python Standard Libraries/Modules:</a:t>
            </a:r>
          </a:p>
          <a:p>
            <a:pPr lvl="1"/>
            <a:r>
              <a:rPr lang="en-US" altLang="en-US" sz="2000">
                <a:solidFill>
                  <a:srgbClr val="FF0000"/>
                </a:solidFill>
                <a:hlinkClick r:id="rId2"/>
              </a:rPr>
              <a:t>http://docs.python.org/library/</a:t>
            </a:r>
            <a:endParaRPr lang="en-US" altLang="en-US" sz="2000">
              <a:solidFill>
                <a:srgbClr val="FF0000"/>
              </a:solidFill>
            </a:endParaRPr>
          </a:p>
          <a:p>
            <a:pPr lvl="1"/>
            <a:r>
              <a:rPr lang="en-US" altLang="en-US" sz="2000" u="sng">
                <a:hlinkClick r:id="rId3"/>
              </a:rPr>
              <a:t>http://its2.unc.edu/dci/dci_components/shared_apps/packages/python_packages.html</a:t>
            </a:r>
            <a:endParaRPr lang="en-US" altLang="en-US" sz="2000" u="sng"/>
          </a:p>
          <a:p>
            <a:pPr lvl="1"/>
            <a:r>
              <a:rPr lang="en-US" altLang="en-US" sz="2000">
                <a:solidFill>
                  <a:srgbClr val="FF0000"/>
                </a:solidFill>
              </a:rPr>
              <a:t>http://pypi.python.org/pypi/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1687DA0B-D927-413A-A606-840C15CAEB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503020000020004" pitchFamily="34" charset="-127"/>
              </a:rPr>
              <a:t>Command-line arguments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61802457-3E65-4E14-AA3C-D7871AFA8A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89150" y="1473200"/>
            <a:ext cx="8116888" cy="4114800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 sz="28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import sys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 sz="28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print len(sys.argv) # NOT argc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 sz="28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# Print all arguments: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 sz="28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print sys.argv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 sz="28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# Print all arguments but the program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 sz="28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# or module name: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 sz="28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print sys.argv</a:t>
            </a:r>
            <a:r>
              <a:rPr lang="en-US" altLang="ko-KR" sz="2800" b="1">
                <a:solidFill>
                  <a:schemeClr val="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[1:]</a:t>
            </a:r>
            <a:r>
              <a:rPr lang="en-US" altLang="ko-KR" sz="2800" b="1">
                <a:solidFill>
                  <a:schemeClr val="folHlink"/>
                </a:solidFill>
                <a:latin typeface="Courier New" panose="02070309020205020404" pitchFamily="49" charset="0"/>
                <a:ea typeface="굴림" panose="020B0503020000020004" pitchFamily="34" charset="-127"/>
              </a:rPr>
              <a:t>  # "array slice"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F30744DD-B9D7-49E5-8AF5-DDE4913A1F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Catching Exceptions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6B919FED-6E72-4602-A19E-A0DC35E44D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1" y="1431925"/>
            <a:ext cx="8259763" cy="4694238"/>
          </a:xfrm>
        </p:spPr>
        <p:txBody>
          <a:bodyPr/>
          <a:lstStyle/>
          <a:p>
            <a:pPr lvl="1">
              <a:buFontTx/>
              <a:buNone/>
            </a:pPr>
            <a:r>
              <a:rPr lang="en-US" altLang="en-US" sz="2400"/>
              <a:t>#python </a:t>
            </a:r>
            <a:r>
              <a:rPr lang="en-US" altLang="en-US" sz="2400">
                <a:latin typeface="Courier" pitchFamily="49" charset="0"/>
              </a:rPr>
              <a:t>code a.py</a:t>
            </a:r>
          </a:p>
          <a:p>
            <a:pPr lvl="1">
              <a:buFontTx/>
              <a:buNone/>
            </a:pPr>
            <a:r>
              <a:rPr lang="en-US" altLang="en-US" sz="2400">
                <a:latin typeface="Courier" pitchFamily="49" charset="0"/>
              </a:rPr>
              <a:t>x = 0</a:t>
            </a:r>
          </a:p>
          <a:p>
            <a:pPr lvl="1">
              <a:buFontTx/>
              <a:buNone/>
            </a:pPr>
            <a:r>
              <a:rPr lang="en-US" altLang="en-US" sz="2400">
                <a:latin typeface="Courier" pitchFamily="49" charset="0"/>
              </a:rPr>
              <a:t>try:</a:t>
            </a:r>
          </a:p>
          <a:p>
            <a:pPr lvl="1">
              <a:buFontTx/>
              <a:buNone/>
            </a:pPr>
            <a:r>
              <a:rPr lang="en-US" altLang="en-US" sz="2400">
                <a:latin typeface="Courier" pitchFamily="49" charset="0"/>
              </a:rPr>
              <a:t>    print 1/x</a:t>
            </a:r>
          </a:p>
          <a:p>
            <a:pPr lvl="1">
              <a:buFontTx/>
              <a:buNone/>
            </a:pPr>
            <a:r>
              <a:rPr lang="en-US" altLang="en-US" sz="2400">
                <a:latin typeface="Courier" pitchFamily="49" charset="0"/>
              </a:rPr>
              <a:t>except ZeroDivisionError, message:</a:t>
            </a:r>
          </a:p>
          <a:p>
            <a:pPr lvl="1">
              <a:buFontTx/>
              <a:buNone/>
            </a:pPr>
            <a:r>
              <a:rPr lang="en-US" altLang="en-US" sz="2400">
                <a:latin typeface="Courier" pitchFamily="49" charset="0"/>
              </a:rPr>
              <a:t>    print "Can’t divide by zero:"</a:t>
            </a:r>
          </a:p>
          <a:p>
            <a:pPr lvl="1">
              <a:buFontTx/>
              <a:buNone/>
            </a:pPr>
            <a:r>
              <a:rPr lang="en-US" altLang="en-US" sz="2400">
                <a:latin typeface="Courier" pitchFamily="49" charset="0"/>
              </a:rPr>
              <a:t>    print message</a:t>
            </a:r>
          </a:p>
          <a:p>
            <a:pPr lvl="1">
              <a:buFontTx/>
              <a:buNone/>
            </a:pPr>
            <a:r>
              <a:rPr lang="en-US" altLang="en-US" sz="2400"/>
              <a:t>&gt;&gt;&gt;</a:t>
            </a:r>
            <a:r>
              <a:rPr lang="en-US" altLang="en-US" sz="2400">
                <a:latin typeface="Courier" pitchFamily="49" charset="0"/>
              </a:rPr>
              <a:t>python a.py</a:t>
            </a:r>
          </a:p>
          <a:p>
            <a:pPr lvl="1">
              <a:buFontTx/>
              <a:buNone/>
            </a:pPr>
            <a:r>
              <a:rPr lang="en-US" altLang="en-US" sz="2400"/>
              <a:t>Can't divide by zero:</a:t>
            </a:r>
          </a:p>
          <a:p>
            <a:pPr lvl="1">
              <a:buFontTx/>
              <a:buNone/>
            </a:pPr>
            <a:r>
              <a:rPr lang="en-US" altLang="en-US" sz="2400"/>
              <a:t>integer division or modulo by zero</a:t>
            </a:r>
          </a:p>
          <a:p>
            <a:endParaRPr lang="en-US" altLang="en-US" sz="24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769A0A9A-8F83-4E16-890A-F5CAB20C4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Try-Finally: Cleanup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E9857611-9590-4962-B74F-FE339FCA05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8458200" cy="41148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altLang="en-US"/>
              <a:t>f = open(file)</a:t>
            </a:r>
          </a:p>
          <a:p>
            <a:pPr lvl="1">
              <a:buFontTx/>
              <a:buNone/>
            </a:pPr>
            <a:r>
              <a:rPr lang="en-US" altLang="en-US"/>
              <a:t>try:</a:t>
            </a:r>
          </a:p>
          <a:p>
            <a:pPr lvl="1">
              <a:buFontTx/>
              <a:buNone/>
            </a:pPr>
            <a:r>
              <a:rPr lang="en-US" altLang="en-US"/>
              <a:t>    process_file(f)</a:t>
            </a:r>
          </a:p>
          <a:p>
            <a:pPr lvl="1">
              <a:buFontTx/>
              <a:buNone/>
            </a:pPr>
            <a:r>
              <a:rPr lang="en-US" altLang="en-US"/>
              <a:t>finally:</a:t>
            </a:r>
          </a:p>
          <a:p>
            <a:pPr lvl="1">
              <a:buFontTx/>
              <a:buNone/>
            </a:pPr>
            <a:r>
              <a:rPr lang="en-US" altLang="en-US"/>
              <a:t>    f.close()	# always executed</a:t>
            </a:r>
          </a:p>
          <a:p>
            <a:pPr lvl="1">
              <a:buFontTx/>
              <a:buNone/>
            </a:pPr>
            <a:r>
              <a:rPr lang="en-US" altLang="en-US"/>
              <a:t>print "OK"	# executed on success only</a:t>
            </a:r>
          </a:p>
          <a:p>
            <a:pPr>
              <a:buFontTx/>
              <a:buNone/>
            </a:pPr>
            <a:r>
              <a:rPr lang="en-US" altLang="en-US"/>
              <a:t>	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72F1B2DC-17CA-42B8-8BEC-13AC1A109A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Raising Exceptions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82780FA0-E4DE-48FA-BFA5-306D8624B5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raise IndexError</a:t>
            </a:r>
          </a:p>
          <a:p>
            <a:r>
              <a:rPr lang="en-US" altLang="en-US"/>
              <a:t>raise IndexError("k out of range")</a:t>
            </a:r>
          </a:p>
          <a:p>
            <a:r>
              <a:rPr lang="en-US" altLang="en-US"/>
              <a:t>raise IndexError, "k out of range”</a:t>
            </a:r>
          </a:p>
          <a:p>
            <a:r>
              <a:rPr lang="en-US" altLang="en-US"/>
              <a:t>try:</a:t>
            </a:r>
            <a:br>
              <a:rPr lang="en-US" altLang="en-US"/>
            </a:br>
            <a:r>
              <a:rPr lang="en-US" altLang="en-US"/>
              <a:t>    </a:t>
            </a:r>
            <a:r>
              <a:rPr lang="en-US" altLang="en-US" i="1"/>
              <a:t>something</a:t>
            </a:r>
            <a:br>
              <a:rPr lang="en-US" altLang="en-US"/>
            </a:br>
            <a:r>
              <a:rPr lang="en-US" altLang="en-US"/>
              <a:t>except:	# catch everything</a:t>
            </a:r>
            <a:br>
              <a:rPr lang="en-US" altLang="en-US"/>
            </a:br>
            <a:r>
              <a:rPr lang="en-US" altLang="en-US"/>
              <a:t>    print "Oops"</a:t>
            </a:r>
            <a:br>
              <a:rPr lang="en-US" altLang="en-US"/>
            </a:br>
            <a:r>
              <a:rPr lang="en-US" altLang="en-US"/>
              <a:t>    raise	# reraise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>
            <a:extLst>
              <a:ext uri="{FF2B5EF4-FFF2-40B4-BE49-F238E27FC236}">
                <a16:creationId xmlns:a16="http://schemas.microsoft.com/office/drawing/2014/main" id="{8171EDC6-57A9-4CD7-AD82-FADE30F13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Python: Pros &amp; Cons</a:t>
            </a:r>
          </a:p>
        </p:txBody>
      </p:sp>
      <p:sp>
        <p:nvSpPr>
          <p:cNvPr id="106499" name="Content Placeholder 2">
            <a:extLst>
              <a:ext uri="{FF2B5EF4-FFF2-40B4-BE49-F238E27FC236}">
                <a16:creationId xmlns:a16="http://schemas.microsoft.com/office/drawing/2014/main" id="{BE6815A4-6634-409A-BC36-CED38D45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725" y="1411288"/>
            <a:ext cx="8229600" cy="4525962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sz="2400"/>
              <a:t>Pros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Free</a:t>
            </a:r>
            <a:r>
              <a:rPr lang="en-US" altLang="en-US"/>
              <a:t> availability (like Perl, Python is open source).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Stability</a:t>
            </a:r>
            <a:r>
              <a:rPr lang="en-US" altLang="en-US"/>
              <a:t> (Python is in release 2.6 at this point and, as I noted earlier, is older than Java).</a:t>
            </a:r>
          </a:p>
          <a:p>
            <a:pPr lvl="1"/>
            <a:r>
              <a:rPr lang="en-US" altLang="en-US"/>
              <a:t>Very </a:t>
            </a:r>
            <a:r>
              <a:rPr lang="en-US" altLang="en-US">
                <a:solidFill>
                  <a:srgbClr val="FF0000"/>
                </a:solidFill>
              </a:rPr>
              <a:t>easy</a:t>
            </a:r>
            <a:r>
              <a:rPr lang="en-US" altLang="en-US"/>
              <a:t> to learn and use</a:t>
            </a:r>
          </a:p>
          <a:p>
            <a:pPr lvl="1"/>
            <a:r>
              <a:rPr lang="en-US" altLang="en-US"/>
              <a:t>Good </a:t>
            </a:r>
            <a:r>
              <a:rPr lang="en-US" altLang="en-US">
                <a:solidFill>
                  <a:srgbClr val="FF0000"/>
                </a:solidFill>
              </a:rPr>
              <a:t>support</a:t>
            </a:r>
            <a:r>
              <a:rPr lang="en-US" altLang="en-US"/>
              <a:t> for objects, modules, and other reusability mechanisms.</a:t>
            </a:r>
          </a:p>
          <a:p>
            <a:pPr lvl="1"/>
            <a:r>
              <a:rPr lang="en-US" altLang="en-US"/>
              <a:t>Easy integration with and </a:t>
            </a:r>
            <a:r>
              <a:rPr lang="en-US" altLang="en-US">
                <a:solidFill>
                  <a:srgbClr val="FF0000"/>
                </a:solidFill>
              </a:rPr>
              <a:t>extensibility</a:t>
            </a:r>
            <a:r>
              <a:rPr lang="en-US" altLang="en-US"/>
              <a:t> using C and Java.</a:t>
            </a:r>
          </a:p>
          <a:p>
            <a:r>
              <a:rPr lang="en-US" altLang="en-US" sz="2400"/>
              <a:t>Cons</a:t>
            </a:r>
          </a:p>
          <a:p>
            <a:pPr lvl="1"/>
            <a:r>
              <a:rPr lang="en-US" altLang="en-US"/>
              <a:t>Smaller pool of Python developers compared to other languages, such as Java</a:t>
            </a:r>
          </a:p>
          <a:p>
            <a:pPr lvl="1"/>
            <a:r>
              <a:rPr lang="en-US" altLang="en-US"/>
              <a:t>Lack of true </a:t>
            </a:r>
            <a:r>
              <a:rPr lang="en-US" altLang="en-US">
                <a:solidFill>
                  <a:srgbClr val="FF0000"/>
                </a:solidFill>
              </a:rPr>
              <a:t>multiprocessor</a:t>
            </a:r>
            <a:r>
              <a:rPr lang="en-US" altLang="en-US"/>
              <a:t> support</a:t>
            </a:r>
          </a:p>
          <a:p>
            <a:pPr lvl="1"/>
            <a:r>
              <a:rPr lang="en-US" altLang="en-US"/>
              <a:t>Absence of a commercial support point, even for an Open Source project (though this situation is changing)</a:t>
            </a:r>
          </a:p>
          <a:p>
            <a:pPr lvl="1"/>
            <a:r>
              <a:rPr lang="en-US" altLang="en-US"/>
              <a:t>Software </a:t>
            </a:r>
            <a:r>
              <a:rPr lang="en-US" altLang="en-US">
                <a:solidFill>
                  <a:srgbClr val="FF0000"/>
                </a:solidFill>
              </a:rPr>
              <a:t>performance</a:t>
            </a:r>
            <a:r>
              <a:rPr lang="en-US" altLang="en-US"/>
              <a:t> slow, not suitable for high performance applications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">
            <a:extLst>
              <a:ext uri="{FF2B5EF4-FFF2-40B4-BE49-F238E27FC236}">
                <a16:creationId xmlns:a16="http://schemas.microsoft.com/office/drawing/2014/main" id="{461529A0-D03C-4127-8100-8ACB0010E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33401"/>
            <a:ext cx="807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973F263E-0828-48D5-B4E0-8EAA411095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58751"/>
            <a:ext cx="8229600" cy="639763"/>
          </a:xfrm>
        </p:spPr>
        <p:txBody>
          <a:bodyPr vert="horz" lIns="0" tIns="0" rIns="0" bIns="0" rtlCol="0" anchor="ctr">
            <a:normAutofit/>
          </a:bodyPr>
          <a:lstStyle/>
          <a:p>
            <a:pPr eaLnBrk="1" hangingPunct="1"/>
            <a:r>
              <a:rPr lang="en-US" altLang="en-US"/>
              <a:t>References</a:t>
            </a:r>
          </a:p>
        </p:txBody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83AAD84F-E811-4EFA-B357-4A956DEF4E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22450" y="1217613"/>
            <a:ext cx="8637588" cy="5053012"/>
          </a:xfrm>
        </p:spPr>
        <p:txBody>
          <a:bodyPr/>
          <a:lstStyle/>
          <a:p>
            <a:pPr lvl="1" eaLnBrk="1" hangingPunct="1"/>
            <a:r>
              <a:rPr lang="en-GB" altLang="en-US"/>
              <a:t>Python Homepage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en-US"/>
              <a:t>	• </a:t>
            </a:r>
            <a:r>
              <a:rPr lang="en-GB" altLang="en-US">
                <a:hlinkClick r:id="rId3"/>
              </a:rPr>
              <a:t>http://www.python.org</a:t>
            </a:r>
            <a:endParaRPr lang="en-GB" altLang="en-US"/>
          </a:p>
          <a:p>
            <a:pPr lvl="1" eaLnBrk="1" hangingPunct="1"/>
            <a:r>
              <a:rPr lang="en-GB" altLang="en-US"/>
              <a:t>Python Tutorial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en-US"/>
              <a:t>	• </a:t>
            </a:r>
            <a:r>
              <a:rPr lang="en-GB" altLang="en-US">
                <a:hlinkClick r:id="rId4"/>
              </a:rPr>
              <a:t>http://docs.python.org/tutorial/</a:t>
            </a:r>
            <a:endParaRPr lang="en-GB" altLang="en-US"/>
          </a:p>
          <a:p>
            <a:pPr lvl="1" eaLnBrk="1" hangingPunct="1"/>
            <a:r>
              <a:rPr lang="en-GB" altLang="en-US"/>
              <a:t>Python Documentation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en-US"/>
              <a:t>	• </a:t>
            </a:r>
            <a:r>
              <a:rPr lang="en-GB" altLang="en-US">
                <a:hlinkClick r:id="rId5"/>
              </a:rPr>
              <a:t>http://www.python.org/doc</a:t>
            </a:r>
            <a:endParaRPr lang="en-GB" altLang="en-US"/>
          </a:p>
          <a:p>
            <a:pPr lvl="1" eaLnBrk="1" hangingPunct="1"/>
            <a:r>
              <a:rPr lang="en-GB" altLang="en-US"/>
              <a:t>Python Library References</a:t>
            </a:r>
          </a:p>
          <a:p>
            <a:pPr lvl="2" eaLnBrk="1" hangingPunct="1"/>
            <a:r>
              <a:rPr lang="en-GB" altLang="en-US">
                <a:hlinkClick r:id="rId6"/>
              </a:rPr>
              <a:t>http://docs.python.org/release/2.5.2/lib/lib.html</a:t>
            </a:r>
            <a:endParaRPr lang="en-GB" altLang="en-US"/>
          </a:p>
          <a:p>
            <a:pPr lvl="1" eaLnBrk="1" hangingPunct="1"/>
            <a:r>
              <a:rPr lang="en-GB" altLang="en-US"/>
              <a:t>Python Add-on Packages:</a:t>
            </a:r>
          </a:p>
          <a:p>
            <a:pPr lvl="2" eaLnBrk="1" hangingPunct="1"/>
            <a:r>
              <a:rPr lang="en-US" altLang="en-US">
                <a:solidFill>
                  <a:srgbClr val="FF0000"/>
                </a:solidFill>
              </a:rPr>
              <a:t>http://pypi.python.org/pypi</a:t>
            </a:r>
            <a:r>
              <a:rPr lang="en-GB" altLang="en-US"/>
              <a:t>	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693A4E79-E967-48CC-87CA-9A8FF899B7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503020000020004" pitchFamily="34" charset="-127"/>
              </a:rPr>
              <a:t>Where to use python?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A75BA9FA-C5B9-4296-92F9-018310F5DD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33626" y="1652589"/>
            <a:ext cx="7648575" cy="45497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2800">
                <a:ea typeface="굴림" panose="020B0503020000020004" pitchFamily="34" charset="-127"/>
              </a:rPr>
              <a:t>System management (i.e., scripting)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800">
                <a:ea typeface="굴림" panose="020B0503020000020004" pitchFamily="34" charset="-127"/>
              </a:rPr>
              <a:t>Graphic User Interface (GUI)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800">
                <a:ea typeface="굴림" panose="020B0503020000020004" pitchFamily="34" charset="-127"/>
              </a:rPr>
              <a:t>Internet programming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800">
                <a:ea typeface="굴림" panose="020B0503020000020004" pitchFamily="34" charset="-127"/>
              </a:rPr>
              <a:t>Database (DB) programming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800">
                <a:ea typeface="굴림" panose="020B0503020000020004" pitchFamily="34" charset="-127"/>
              </a:rPr>
              <a:t>Text data processing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800">
                <a:ea typeface="굴림" panose="020B0503020000020004" pitchFamily="34" charset="-127"/>
              </a:rPr>
              <a:t>Distributed processing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800">
                <a:ea typeface="굴림" panose="020B0503020000020004" pitchFamily="34" charset="-127"/>
              </a:rPr>
              <a:t>Numerical operations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800">
                <a:ea typeface="굴림" panose="020B0503020000020004" pitchFamily="34" charset="-127"/>
              </a:rPr>
              <a:t>Graphics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800">
                <a:ea typeface="굴림" panose="020B0503020000020004" pitchFamily="34" charset="-127"/>
              </a:rPr>
              <a:t>And so on…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CFB906B9-898C-44C8-886A-6B3FBAB2D5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Python vs. Perl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737FBB69-5BE1-45B6-A793-D06FBEC931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/>
              <a:t>Easier to learn</a:t>
            </a:r>
          </a:p>
          <a:p>
            <a:pPr lvl="2"/>
            <a:r>
              <a:rPr lang="en-US" altLang="en-US"/>
              <a:t>important for occasional users</a:t>
            </a:r>
          </a:p>
          <a:p>
            <a:pPr lvl="1"/>
            <a:r>
              <a:rPr lang="en-US" altLang="en-US"/>
              <a:t>More readable code</a:t>
            </a:r>
          </a:p>
          <a:p>
            <a:pPr lvl="2"/>
            <a:r>
              <a:rPr lang="en-US" altLang="en-US"/>
              <a:t>improved code maintenance</a:t>
            </a:r>
          </a:p>
          <a:p>
            <a:pPr lvl="1"/>
            <a:r>
              <a:rPr lang="en-US" altLang="en-US"/>
              <a:t>Fewer “magical” side effects</a:t>
            </a:r>
          </a:p>
          <a:p>
            <a:pPr lvl="1"/>
            <a:r>
              <a:rPr lang="en-US" altLang="en-US"/>
              <a:t>More “safety” guarantees</a:t>
            </a:r>
          </a:p>
          <a:p>
            <a:pPr lvl="1"/>
            <a:r>
              <a:rPr lang="en-US" altLang="en-US"/>
              <a:t>Better Java integration</a:t>
            </a:r>
          </a:p>
          <a:p>
            <a:pPr lvl="1"/>
            <a:r>
              <a:rPr lang="en-US" altLang="en-US"/>
              <a:t>Less Unix bias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Trebuchet MS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7895</TotalTime>
  <Words>3440</Words>
  <Application>Microsoft Office PowerPoint</Application>
  <PresentationFormat>Widescreen</PresentationFormat>
  <Paragraphs>742</Paragraphs>
  <Slides>76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76</vt:i4>
      </vt:variant>
    </vt:vector>
  </HeadingPairs>
  <TitlesOfParts>
    <vt:vector size="88" baseType="lpstr">
      <vt:lpstr>Arial</vt:lpstr>
      <vt:lpstr>Trebuchet MS</vt:lpstr>
      <vt:lpstr>Wingdings</vt:lpstr>
      <vt:lpstr>Verdana</vt:lpstr>
      <vt:lpstr>굴림</vt:lpstr>
      <vt:lpstr>Courier</vt:lpstr>
      <vt:lpstr>Courier New</vt:lpstr>
      <vt:lpstr>Times New Roman</vt:lpstr>
      <vt:lpstr>맑은 고딕</vt:lpstr>
      <vt:lpstr>DejaVu Sans</vt:lpstr>
      <vt:lpstr>Custom Design</vt:lpstr>
      <vt:lpstr>Office Theme</vt:lpstr>
      <vt:lpstr>Python: An Introduction</vt:lpstr>
      <vt:lpstr>What is python?</vt:lpstr>
      <vt:lpstr>Timeline</vt:lpstr>
      <vt:lpstr>Language properties</vt:lpstr>
      <vt:lpstr>High-level data types</vt:lpstr>
      <vt:lpstr>Why learn python?</vt:lpstr>
      <vt:lpstr>Why learn python? (cont.)</vt:lpstr>
      <vt:lpstr>Where to use python?</vt:lpstr>
      <vt:lpstr>Python vs. Perl</vt:lpstr>
      <vt:lpstr>Python vs. Java</vt:lpstr>
      <vt:lpstr>Running Python Interactively</vt:lpstr>
      <vt:lpstr>Running Python Programs</vt:lpstr>
      <vt:lpstr>Running Python Programs Interactively</vt:lpstr>
      <vt:lpstr>Running Python Programs Interactively</vt:lpstr>
      <vt:lpstr>Running Python Programs Interactively</vt:lpstr>
      <vt:lpstr>File naming conventions</vt:lpstr>
      <vt:lpstr>Comments</vt:lpstr>
      <vt:lpstr>Python Syntax</vt:lpstr>
      <vt:lpstr>Simple data types</vt:lpstr>
      <vt:lpstr>Numbers</vt:lpstr>
      <vt:lpstr>Strings and formatting</vt:lpstr>
      <vt:lpstr>Variables</vt:lpstr>
      <vt:lpstr>Reference semantics</vt:lpstr>
      <vt:lpstr>Simple data types: operators</vt:lpstr>
      <vt:lpstr>Strings</vt:lpstr>
      <vt:lpstr>Simple Data Types</vt:lpstr>
      <vt:lpstr>Methods in string</vt:lpstr>
      <vt:lpstr>Compound Data Type: List</vt:lpstr>
      <vt:lpstr>List</vt:lpstr>
      <vt:lpstr>More list operations</vt:lpstr>
      <vt:lpstr>Operations in List</vt:lpstr>
      <vt:lpstr>Nested List</vt:lpstr>
      <vt:lpstr>Dictionaries</vt:lpstr>
      <vt:lpstr>Methods in Dictionary</vt:lpstr>
      <vt:lpstr>Dictionary details</vt:lpstr>
      <vt:lpstr>Tuples</vt:lpstr>
      <vt:lpstr>Operations in Tuple</vt:lpstr>
      <vt:lpstr>List vs. Tuple</vt:lpstr>
      <vt:lpstr>Data Type Wrap Up</vt:lpstr>
      <vt:lpstr>Data Type Wrap Up</vt:lpstr>
      <vt:lpstr>Input</vt:lpstr>
      <vt:lpstr>File I/O</vt:lpstr>
      <vt:lpstr>Files: Input</vt:lpstr>
      <vt:lpstr>Files: Output</vt:lpstr>
      <vt:lpstr>open() and file()</vt:lpstr>
      <vt:lpstr>OOP Terminology</vt:lpstr>
      <vt:lpstr>Objects</vt:lpstr>
      <vt:lpstr>Defining a class</vt:lpstr>
      <vt:lpstr>Using a class (1)</vt:lpstr>
      <vt:lpstr>Using a class (2)</vt:lpstr>
      <vt:lpstr>"Special" methods</vt:lpstr>
      <vt:lpstr>Control flow (1)</vt:lpstr>
      <vt:lpstr>Control flow (3)</vt:lpstr>
      <vt:lpstr>Control flow (4)</vt:lpstr>
      <vt:lpstr>Control flow (5)</vt:lpstr>
      <vt:lpstr>Control flow (6)</vt:lpstr>
      <vt:lpstr>Control flow (7): odds &amp; ends</vt:lpstr>
      <vt:lpstr>Defining functions</vt:lpstr>
      <vt:lpstr>Executing functions</vt:lpstr>
      <vt:lpstr>Why use modules?</vt:lpstr>
      <vt:lpstr>Modules</vt:lpstr>
      <vt:lpstr>Modules</vt:lpstr>
      <vt:lpstr>Modules</vt:lpstr>
      <vt:lpstr>Example: NumPy Modules</vt:lpstr>
      <vt:lpstr>Arrays and Constructors</vt:lpstr>
      <vt:lpstr>Overloaded operators</vt:lpstr>
      <vt:lpstr>Array functions</vt:lpstr>
      <vt:lpstr>Eigenvalues</vt:lpstr>
      <vt:lpstr>Least Squares Fitting</vt:lpstr>
      <vt:lpstr>FFT</vt:lpstr>
      <vt:lpstr>Command-line arguments</vt:lpstr>
      <vt:lpstr>Catching Exceptions</vt:lpstr>
      <vt:lpstr>Try-Finally: Cleanup</vt:lpstr>
      <vt:lpstr>Raising Exceptions</vt:lpstr>
      <vt:lpstr>Python: Pros &amp; Cons</vt:lpstr>
      <vt:lpstr>References</vt:lpstr>
    </vt:vector>
  </TitlesOfParts>
  <Company>UNC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UNC</dc:creator>
  <cp:lastModifiedBy>Trilok Maddipudi (Byteridge Software Private Lim)</cp:lastModifiedBy>
  <cp:revision>554</cp:revision>
  <dcterms:created xsi:type="dcterms:W3CDTF">2007-09-19T18:03:49Z</dcterms:created>
  <dcterms:modified xsi:type="dcterms:W3CDTF">2019-05-17T09:12:56Z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v-trimad@microsoft.com</vt:lpwstr>
  </property>
  <property fmtid="{D5CDD505-2E9C-101B-9397-08002B2CF9AE}" pid="5" name="MSIP_Label_f42aa342-8706-4288-bd11-ebb85995028c_SetDate">
    <vt:lpwstr>2019-05-17T09:12:26.0757444Z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fb893b9e-9d39-44cd-97ae-223c7494c3c5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