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0" r:id="rId4"/>
    <p:sldId id="257" r:id="rId5"/>
    <p:sldId id="258" r:id="rId6"/>
    <p:sldId id="281" r:id="rId7"/>
    <p:sldId id="263" r:id="rId8"/>
    <p:sldId id="282" r:id="rId9"/>
    <p:sldId id="264" r:id="rId10"/>
    <p:sldId id="275" r:id="rId11"/>
    <p:sldId id="276" r:id="rId12"/>
    <p:sldId id="277" r:id="rId13"/>
    <p:sldId id="278" r:id="rId14"/>
    <p:sldId id="273" r:id="rId15"/>
    <p:sldId id="274" r:id="rId16"/>
    <p:sldId id="265" r:id="rId17"/>
    <p:sldId id="266" r:id="rId18"/>
    <p:sldId id="267" r:id="rId19"/>
    <p:sldId id="269" r:id="rId20"/>
    <p:sldId id="268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D66D-F8B0-477A-A428-E836BFECA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02F88-5205-4CFD-9C52-4355A8330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AC396-A8CB-49AB-9A22-41C7A398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3A47-3C0B-43B1-8AF4-8C7DA6DDF28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549A3-1D9B-44DE-920A-E85EC430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27265-A28F-495E-AC54-04626D41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8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CDFE-1101-4705-9306-6B6E7F0B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CFE05-B3FC-4378-9F5B-8C0203D27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F5B72-F683-4BA1-AE77-6C1BA4DA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3A47-3C0B-43B1-8AF4-8C7DA6DDF28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60700-D0C8-4225-B0BE-5A7D003D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9F98-8187-4594-94D4-5149B250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B7AF9-2971-48B6-A130-60410060E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30F7F-53D0-4C6F-8A62-0CA9AFC1D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1F1A6-63B7-4DF9-93DB-EA65649E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3A47-3C0B-43B1-8AF4-8C7DA6DDF28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FE044-D9AF-41AD-9658-35575F10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7DD62-5FC8-4FEA-BEE9-70FC6A86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9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E07F-9EF0-4C42-8043-05FD3F6D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B074F-0B65-4DF7-90A5-6A933B66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E7058-214C-4B9E-AAE6-35EBA3FF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3A47-3C0B-43B1-8AF4-8C7DA6DDF28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1EA67-2F9C-45DC-A03B-52B247F5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6347E-92E1-4959-9CEC-FEF6F340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5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E518-6469-4508-9157-23E93034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915AC-936A-4B86-BC81-F4D5D1286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E40E7-6468-4190-9CB3-CB14574E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3A47-3C0B-43B1-8AF4-8C7DA6DDF28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A0898-CED9-4F73-B1CA-07916DC8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D4437-6ED0-4047-A1C9-5E9E9320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8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8A98-ADE1-4EE4-A095-B62CE92B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B500D-940A-4F81-A7A0-DCE11F1A9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C2250-B537-4CAF-9045-50ABE0188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462E9-A4A4-4E29-B81A-A5EEA292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3A47-3C0B-43B1-8AF4-8C7DA6DDF28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A3CBA-3014-4D26-B2FC-178F5F36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7B9C9-752B-472C-A826-A2C11CE8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1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EFBF-F5A1-4547-99EF-9761943D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4FE7D-F287-4295-8067-853D89691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CAC42-B874-4998-B135-1093AFB14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13F5E-7A87-44F4-81BB-AED2757DE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B5CD-6878-4668-8967-1C5C660C7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47BFF-6B7E-42CB-973E-5F6ED0B4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3A47-3C0B-43B1-8AF4-8C7DA6DDF28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7F4B3-77DD-44BA-B72A-9EBBE27F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56337-E541-49CC-928D-A3AA925C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3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4960-289B-4B4A-96D3-DB218C93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7A08B-20A2-4AFE-BB1D-E2817286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3A47-3C0B-43B1-8AF4-8C7DA6DDF28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02D02-D6C8-4AB6-9FBC-CFFA1074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B2343-F26E-4D3B-983C-89280782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9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211F3-25AC-4BF4-A171-1AAFEBF8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3A47-3C0B-43B1-8AF4-8C7DA6DDF28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F8938-6C97-474D-8307-20A4CE6F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DFD67-9494-4CBB-808B-9C2E290D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2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0AE5-AF5A-44F8-9933-3760AC0D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D0C5-26B6-442A-BBC9-8378A698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455AE-2E69-42DA-AE55-3B1878759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AE838-2D8F-4EAD-A3D5-5F98FF9F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3A47-3C0B-43B1-8AF4-8C7DA6DDF28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576A1-387F-4463-803A-82AD1F20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2C6C7-A095-4D67-B09C-D6B09E7E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ECF9-33F9-4D37-944A-146103BA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33A9B-820B-47A7-B991-14A7CFF0B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980BB-C63D-40F3-BAC3-ACFFD2A22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D7A59-189F-4BD2-9782-D92BE7AA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3A47-3C0B-43B1-8AF4-8C7DA6DDF28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A9B06-C7BF-4C20-A309-151D56C7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B9B12-A28E-4E4F-8AFA-DBC3267B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3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E6DF3-0065-464A-B5B4-BA3B2C98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3E85-1C9B-4AC3-8A16-AD1B7BAEC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0B6BD-0A1C-4A2D-9AFE-3B17356FD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3A47-3C0B-43B1-8AF4-8C7DA6DDF28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4F1B-35D5-4C90-BD00-207D7F20F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80D2-CE65-4ED9-AE15-F501E6E27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387E7-9A69-4464-B5EE-C1330263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2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F669C-95D2-4720-8B6D-D418EB7A8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WEB API 2.0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04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30DEC-5EBF-43EE-AE56-E3D27B67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HTTP GET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7521C1-3AE3-4AC0-B7FB-B8054FD0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173" y="319088"/>
            <a:ext cx="6906491" cy="6219824"/>
          </a:xfrm>
        </p:spPr>
        <p:txBody>
          <a:bodyPr anchor="ctr">
            <a:normAutofit fontScale="62500" lnSpcReduction="20000"/>
          </a:bodyPr>
          <a:lstStyle/>
          <a:p>
            <a:r>
              <a:rPr lang="en-US" sz="3600" dirty="0"/>
              <a:t>This verb should be used only to get information or data from database or other source. The code will look like the given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/// &lt;summary&gt;  </a:t>
            </a:r>
          </a:p>
          <a:p>
            <a:pPr marL="0" indent="0">
              <a:buNone/>
            </a:pPr>
            <a:r>
              <a:rPr lang="en-US" dirty="0"/>
              <a:t>       /// Get Data from </a:t>
            </a:r>
            <a:r>
              <a:rPr lang="en-US" dirty="0" err="1"/>
              <a:t>db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  /// &lt;/summary&gt;        </a:t>
            </a:r>
          </a:p>
          <a:p>
            <a:pPr marL="0" indent="0">
              <a:buNone/>
            </a:pPr>
            <a:r>
              <a:rPr lang="en-US" dirty="0"/>
              <a:t>       /// &lt;returns&gt;&lt;/returns&gt;  </a:t>
            </a:r>
          </a:p>
          <a:p>
            <a:pPr marL="0" indent="0">
              <a:buNone/>
            </a:pPr>
            <a:r>
              <a:rPr lang="en-US" dirty="0"/>
              <a:t>       [</a:t>
            </a:r>
            <a:r>
              <a:rPr lang="en-US" dirty="0" err="1"/>
              <a:t>HttpGet</a:t>
            </a:r>
            <a:r>
              <a:rPr lang="en-US" dirty="0"/>
              <a:t>]  </a:t>
            </a:r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dirty="0" err="1"/>
              <a:t>IHttpActionResult</a:t>
            </a:r>
            <a:r>
              <a:rPr lang="en-US" dirty="0"/>
              <a:t> </a:t>
            </a:r>
            <a:r>
              <a:rPr lang="en-US" dirty="0" err="1"/>
              <a:t>GetData</a:t>
            </a:r>
            <a:r>
              <a:rPr lang="en-US" dirty="0"/>
              <a:t>()  </a:t>
            </a:r>
          </a:p>
          <a:p>
            <a:pPr marL="0" indent="0">
              <a:buNone/>
            </a:pPr>
            <a:r>
              <a:rPr lang="en-US" dirty="0"/>
              <a:t>       {  </a:t>
            </a:r>
          </a:p>
          <a:p>
            <a:pPr marL="0" indent="0">
              <a:buNone/>
            </a:pPr>
            <a:r>
              <a:rPr lang="en-US" dirty="0"/>
              <a:t>           var list = _</a:t>
            </a:r>
            <a:r>
              <a:rPr lang="en-US" dirty="0" err="1"/>
              <a:t>provider.GetData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      </a:t>
            </a:r>
            <a:r>
              <a:rPr lang="en-US" b="1" dirty="0"/>
              <a:t>if</a:t>
            </a:r>
            <a:r>
              <a:rPr lang="en-US" dirty="0"/>
              <a:t> (list == </a:t>
            </a:r>
            <a:r>
              <a:rPr lang="en-US" b="1" dirty="0"/>
              <a:t>null</a:t>
            </a:r>
            <a:r>
              <a:rPr lang="en-US" dirty="0"/>
              <a:t>)  </a:t>
            </a:r>
          </a:p>
          <a:p>
            <a:pPr marL="0" indent="0">
              <a:buNone/>
            </a:pPr>
            <a:r>
              <a:rPr lang="en-US" dirty="0"/>
              <a:t>           {  </a:t>
            </a:r>
          </a:p>
          <a:p>
            <a:pPr marL="0" indent="0">
              <a:buNone/>
            </a:pPr>
            <a:r>
              <a:rPr lang="en-US" dirty="0"/>
              <a:t>               </a:t>
            </a:r>
            <a:r>
              <a:rPr lang="en-US" b="1" dirty="0"/>
              <a:t>return</a:t>
            </a:r>
            <a:r>
              <a:rPr lang="en-US" dirty="0"/>
              <a:t> </a:t>
            </a:r>
            <a:r>
              <a:rPr lang="en-US" dirty="0" err="1"/>
              <a:t>NotFound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           }  </a:t>
            </a:r>
          </a:p>
          <a:p>
            <a:pPr marL="0" indent="0">
              <a:buNone/>
            </a:pPr>
            <a:r>
              <a:rPr lang="en-US" dirty="0"/>
              <a:t>           </a:t>
            </a:r>
            <a:r>
              <a:rPr lang="en-US" b="1" dirty="0"/>
              <a:t>return</a:t>
            </a:r>
            <a:r>
              <a:rPr lang="en-US" dirty="0"/>
              <a:t> Ok(list);  </a:t>
            </a:r>
          </a:p>
          <a:p>
            <a:pPr marL="0" indent="0">
              <a:buNone/>
            </a:pPr>
            <a:r>
              <a:rPr lang="en-US" dirty="0"/>
              <a:t>       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6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A1C9E-938D-414F-8E24-BF696E54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HTTP POST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C5636-F127-475E-929B-E927D918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0"/>
            <a:ext cx="6906491" cy="6858000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This verb should be used only to post or create new entry with information or data to database or other source. Code will look like the given below. </a:t>
            </a:r>
          </a:p>
          <a:p>
            <a:pPr marL="0" indent="0">
              <a:buNone/>
            </a:pPr>
            <a:r>
              <a:rPr lang="en-US" dirty="0"/>
              <a:t>        [</a:t>
            </a:r>
            <a:r>
              <a:rPr lang="en-US" dirty="0" err="1"/>
              <a:t>HttpPost</a:t>
            </a:r>
            <a:r>
              <a:rPr lang="en-US" dirty="0"/>
              <a:t>]  </a:t>
            </a:r>
          </a:p>
          <a:p>
            <a:pPr marL="0" indent="0">
              <a:buNone/>
            </a:pPr>
            <a:r>
              <a:rPr lang="en-US" dirty="0"/>
              <a:t>        public </a:t>
            </a:r>
            <a:r>
              <a:rPr lang="en-US" dirty="0" err="1"/>
              <a:t>IHttpActionResult</a:t>
            </a:r>
            <a:r>
              <a:rPr lang="en-US" dirty="0"/>
              <a:t> </a:t>
            </a:r>
            <a:r>
              <a:rPr lang="en-US" dirty="0" err="1"/>
              <a:t>SaveData</a:t>
            </a:r>
            <a:r>
              <a:rPr lang="en-US" dirty="0"/>
              <a:t>(</a:t>
            </a:r>
            <a:r>
              <a:rPr lang="en-US" dirty="0" err="1"/>
              <a:t>CustomerInfo</a:t>
            </a:r>
            <a:r>
              <a:rPr lang="en-US" dirty="0"/>
              <a:t> obj)  </a:t>
            </a:r>
          </a:p>
          <a:p>
            <a:pPr marL="0" indent="0">
              <a:buNone/>
            </a:pPr>
            <a:r>
              <a:rPr lang="en-US" dirty="0"/>
              <a:t>        {  </a:t>
            </a:r>
          </a:p>
          <a:p>
            <a:pPr marL="0" indent="0">
              <a:buNone/>
            </a:pPr>
            <a:r>
              <a:rPr lang="en-US" dirty="0"/>
              <a:t>           </a:t>
            </a:r>
            <a:r>
              <a:rPr lang="en-US" dirty="0" err="1"/>
              <a:t>ResponseWrapper</a:t>
            </a:r>
            <a:r>
              <a:rPr lang="en-US" dirty="0"/>
              <a:t> </a:t>
            </a:r>
            <a:r>
              <a:rPr lang="en-US" dirty="0" err="1"/>
              <a:t>responseObj</a:t>
            </a:r>
            <a:r>
              <a:rPr lang="en-US" dirty="0"/>
              <a:t> = new </a:t>
            </a:r>
            <a:r>
              <a:rPr lang="en-US" dirty="0" err="1"/>
              <a:t>ResponseWrapper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            try {  </a:t>
            </a:r>
          </a:p>
          <a:p>
            <a:pPr marL="0" indent="0">
              <a:buNone/>
            </a:pPr>
            <a:r>
              <a:rPr lang="en-US" dirty="0"/>
              <a:t>                var _result = _</a:t>
            </a:r>
            <a:r>
              <a:rPr lang="en-US" dirty="0" err="1"/>
              <a:t>provider.SaveData</a:t>
            </a:r>
            <a:r>
              <a:rPr lang="en-US" dirty="0"/>
              <a:t>(obj);  </a:t>
            </a:r>
          </a:p>
          <a:p>
            <a:pPr marL="0" indent="0">
              <a:buNone/>
            </a:pPr>
            <a:r>
              <a:rPr lang="en-US" dirty="0"/>
              <a:t>                if (_result != null){  </a:t>
            </a:r>
          </a:p>
          <a:p>
            <a:pPr marL="0" indent="0">
              <a:buNone/>
            </a:pPr>
            <a:r>
              <a:rPr lang="en-US" dirty="0"/>
              <a:t>                    </a:t>
            </a:r>
            <a:r>
              <a:rPr lang="en-US" dirty="0" err="1"/>
              <a:t>responseObj.status</a:t>
            </a:r>
            <a:r>
              <a:rPr lang="en-US" dirty="0"/>
              <a:t> = "success";  </a:t>
            </a:r>
          </a:p>
          <a:p>
            <a:pPr marL="0" indent="0">
              <a:buNone/>
            </a:pPr>
            <a:r>
              <a:rPr lang="en-US" dirty="0"/>
              <a:t>                    </a:t>
            </a:r>
            <a:r>
              <a:rPr lang="en-US" dirty="0" err="1"/>
              <a:t>responseObj.data</a:t>
            </a:r>
            <a:r>
              <a:rPr lang="en-US" dirty="0"/>
              <a:t> = new { message = _result };  </a:t>
            </a:r>
          </a:p>
          <a:p>
            <a:pPr marL="0" indent="0">
              <a:buNone/>
            </a:pPr>
            <a:r>
              <a:rPr lang="en-US" dirty="0"/>
              <a:t>                } else  {  </a:t>
            </a:r>
          </a:p>
          <a:p>
            <a:pPr marL="0" indent="0">
              <a:buNone/>
            </a:pPr>
            <a:r>
              <a:rPr lang="en-US" dirty="0"/>
              <a:t>                    </a:t>
            </a:r>
            <a:r>
              <a:rPr lang="en-US" dirty="0" err="1"/>
              <a:t>responseObj.status</a:t>
            </a:r>
            <a:r>
              <a:rPr lang="en-US" dirty="0"/>
              <a:t> = "warning";  </a:t>
            </a:r>
          </a:p>
          <a:p>
            <a:pPr marL="0" indent="0">
              <a:buNone/>
            </a:pPr>
            <a:r>
              <a:rPr lang="en-US" dirty="0"/>
              <a:t>                    </a:t>
            </a:r>
            <a:r>
              <a:rPr lang="en-US" dirty="0" err="1"/>
              <a:t>responseObj.data</a:t>
            </a:r>
            <a:r>
              <a:rPr lang="en-US" dirty="0"/>
              <a:t> = new { message = "Operation Failed." };  </a:t>
            </a:r>
          </a:p>
          <a:p>
            <a:pPr marL="0" indent="0">
              <a:buNone/>
            </a:pPr>
            <a:r>
              <a:rPr lang="en-US" dirty="0"/>
              <a:t>                } }  </a:t>
            </a:r>
          </a:p>
          <a:p>
            <a:pPr marL="0" indent="0">
              <a:buNone/>
            </a:pPr>
            <a:r>
              <a:rPr lang="en-US" dirty="0"/>
              <a:t>            catch (Exception ex)  </a:t>
            </a:r>
          </a:p>
          <a:p>
            <a:pPr marL="0" indent="0">
              <a:buNone/>
            </a:pPr>
            <a:r>
              <a:rPr lang="en-US" dirty="0"/>
              <a:t>            {  </a:t>
            </a:r>
            <a:r>
              <a:rPr lang="en-US" dirty="0" err="1"/>
              <a:t>responseObj.status</a:t>
            </a:r>
            <a:r>
              <a:rPr lang="en-US" dirty="0"/>
              <a:t> = "error";  </a:t>
            </a:r>
          </a:p>
          <a:p>
            <a:pPr marL="0" indent="0">
              <a:buNone/>
            </a:pPr>
            <a:r>
              <a:rPr lang="en-US" dirty="0"/>
              <a:t>                </a:t>
            </a:r>
            <a:r>
              <a:rPr lang="en-US" dirty="0" err="1"/>
              <a:t>responseObj.data</a:t>
            </a:r>
            <a:r>
              <a:rPr lang="en-US" dirty="0"/>
              <a:t> = new { message = </a:t>
            </a:r>
            <a:r>
              <a:rPr lang="en-US" dirty="0" err="1"/>
              <a:t>ex.Message</a:t>
            </a:r>
            <a:r>
              <a:rPr lang="en-US" dirty="0"/>
              <a:t> };   }  </a:t>
            </a:r>
          </a:p>
          <a:p>
            <a:pPr marL="0" indent="0">
              <a:buNone/>
            </a:pPr>
            <a:r>
              <a:rPr lang="en-US" dirty="0"/>
              <a:t>            return Ok(</a:t>
            </a:r>
            <a:r>
              <a:rPr lang="en-US" dirty="0" err="1"/>
              <a:t>responseObj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/>
              <a:t>        }  </a:t>
            </a:r>
          </a:p>
        </p:txBody>
      </p:sp>
    </p:spTree>
    <p:extLst>
      <p:ext uri="{BB962C8B-B14F-4D97-AF65-F5344CB8AC3E}">
        <p14:creationId xmlns:p14="http://schemas.microsoft.com/office/powerpoint/2010/main" val="10406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C314A-3C1D-4476-BAFB-0F48610E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HTTP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9AF1-8B35-4202-AA36-214345F5E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1100" dirty="0"/>
              <a:t>This verb should be used only to update the existing entry with information or data to database or other source. The code will look like the given code.</a:t>
            </a:r>
          </a:p>
          <a:p>
            <a:pPr marL="0" indent="0">
              <a:buNone/>
            </a:pPr>
            <a:r>
              <a:rPr lang="en-US" sz="1100" dirty="0"/>
              <a:t>[</a:t>
            </a:r>
            <a:r>
              <a:rPr lang="en-US" sz="1100" dirty="0" err="1"/>
              <a:t>HttpPut</a:t>
            </a:r>
            <a:r>
              <a:rPr lang="en-US" sz="1100" dirty="0"/>
              <a:t>] </a:t>
            </a:r>
          </a:p>
          <a:p>
            <a:pPr marL="0" indent="0">
              <a:buNone/>
            </a:pPr>
            <a:r>
              <a:rPr lang="en-US" sz="1100" dirty="0"/>
              <a:t>public </a:t>
            </a:r>
            <a:r>
              <a:rPr lang="en-US" sz="1100" dirty="0" err="1"/>
              <a:t>IHttpActionResult</a:t>
            </a:r>
            <a:r>
              <a:rPr lang="en-US" sz="1100" dirty="0"/>
              <a:t> </a:t>
            </a:r>
            <a:r>
              <a:rPr lang="en-US" sz="1100" dirty="0" err="1"/>
              <a:t>UpdateData</a:t>
            </a:r>
            <a:r>
              <a:rPr lang="en-US" sz="1100" dirty="0"/>
              <a:t>(</a:t>
            </a:r>
            <a:r>
              <a:rPr lang="en-US" sz="1100" dirty="0" err="1"/>
              <a:t>CustomerInfo</a:t>
            </a:r>
            <a:r>
              <a:rPr lang="en-US" sz="1100" dirty="0"/>
              <a:t> obj)  </a:t>
            </a:r>
          </a:p>
          <a:p>
            <a:pPr marL="0" indent="0">
              <a:buNone/>
            </a:pPr>
            <a:r>
              <a:rPr lang="en-US" sz="1100" dirty="0"/>
              <a:t>{              </a:t>
            </a:r>
          </a:p>
          <a:p>
            <a:pPr marL="0" indent="0">
              <a:buNone/>
            </a:pPr>
            <a:r>
              <a:rPr lang="en-US" sz="1100" dirty="0"/>
              <a:t>   </a:t>
            </a:r>
            <a:r>
              <a:rPr lang="en-US" sz="1100" dirty="0" err="1"/>
              <a:t>ResponseWrapper</a:t>
            </a:r>
            <a:r>
              <a:rPr lang="en-US" sz="1100" dirty="0"/>
              <a:t> </a:t>
            </a:r>
            <a:r>
              <a:rPr lang="en-US" sz="1100" dirty="0" err="1"/>
              <a:t>responseObj</a:t>
            </a:r>
            <a:r>
              <a:rPr lang="en-US" sz="1100" dirty="0"/>
              <a:t> = new </a:t>
            </a:r>
            <a:r>
              <a:rPr lang="en-US" sz="1100" dirty="0" err="1"/>
              <a:t>ResponseWrapper</a:t>
            </a:r>
            <a:r>
              <a:rPr lang="en-US" sz="1100" dirty="0"/>
              <a:t>();  </a:t>
            </a:r>
          </a:p>
          <a:p>
            <a:pPr marL="0" indent="0">
              <a:buNone/>
            </a:pPr>
            <a:r>
              <a:rPr lang="en-US" sz="1100" dirty="0"/>
              <a:t>   try  {  </a:t>
            </a:r>
          </a:p>
          <a:p>
            <a:pPr marL="0" indent="0">
              <a:buNone/>
            </a:pPr>
            <a:r>
              <a:rPr lang="en-US" sz="1100" dirty="0"/>
              <a:t>	   var _result = _</a:t>
            </a:r>
            <a:r>
              <a:rPr lang="en-US" sz="1100" dirty="0" err="1"/>
              <a:t>provider.UpdateData</a:t>
            </a:r>
            <a:r>
              <a:rPr lang="en-US" sz="1100" dirty="0"/>
              <a:t>(obj);  </a:t>
            </a:r>
          </a:p>
          <a:p>
            <a:pPr marL="0" indent="0">
              <a:buNone/>
            </a:pPr>
            <a:r>
              <a:rPr lang="en-US" sz="1100" dirty="0"/>
              <a:t>	   if (_result != null)  {  </a:t>
            </a:r>
          </a:p>
          <a:p>
            <a:pPr marL="0" indent="0">
              <a:buNone/>
            </a:pPr>
            <a:r>
              <a:rPr lang="en-US" sz="1100" dirty="0"/>
              <a:t>		   </a:t>
            </a:r>
            <a:r>
              <a:rPr lang="en-US" sz="1100" dirty="0" err="1"/>
              <a:t>responseObj.status</a:t>
            </a:r>
            <a:r>
              <a:rPr lang="en-US" sz="1100" dirty="0"/>
              <a:t> = "success";  </a:t>
            </a:r>
          </a:p>
          <a:p>
            <a:pPr marL="0" indent="0">
              <a:buNone/>
            </a:pPr>
            <a:r>
              <a:rPr lang="en-US" sz="1100" dirty="0"/>
              <a:t>		   </a:t>
            </a:r>
            <a:r>
              <a:rPr lang="en-US" sz="1100" dirty="0" err="1"/>
              <a:t>responseObj.data</a:t>
            </a:r>
            <a:r>
              <a:rPr lang="en-US" sz="1100" dirty="0"/>
              <a:t> = new { message = _result }; 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FFB0F-7750-4721-B83D-A719ACF11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	   }  else{  </a:t>
            </a:r>
          </a:p>
          <a:p>
            <a:pPr marL="0" indent="0">
              <a:buNone/>
            </a:pPr>
            <a:r>
              <a:rPr lang="en-US" sz="1400"/>
              <a:t>		   responseObj.status = "warning";  </a:t>
            </a:r>
          </a:p>
          <a:p>
            <a:pPr marL="0" indent="0">
              <a:buNone/>
            </a:pPr>
            <a:r>
              <a:rPr lang="en-US" sz="1400"/>
              <a:t>		   responseObj.data = new { message = "Operation Failed." };  </a:t>
            </a:r>
          </a:p>
          <a:p>
            <a:pPr marL="0" indent="0">
              <a:buNone/>
            </a:pPr>
            <a:r>
              <a:rPr lang="en-US" sz="1400"/>
              <a:t>	   }}  </a:t>
            </a:r>
          </a:p>
          <a:p>
            <a:pPr marL="0" indent="0">
              <a:buNone/>
            </a:pPr>
            <a:r>
              <a:rPr lang="en-US" sz="1400"/>
              <a:t>   catch (Exception ex)  {  </a:t>
            </a:r>
          </a:p>
          <a:p>
            <a:pPr marL="0" indent="0">
              <a:buNone/>
            </a:pPr>
            <a:r>
              <a:rPr lang="en-US" sz="1400"/>
              <a:t>	   responseObj.status = "error";  </a:t>
            </a:r>
          </a:p>
          <a:p>
            <a:pPr marL="0" indent="0">
              <a:buNone/>
            </a:pPr>
            <a:r>
              <a:rPr lang="en-US" sz="1400"/>
              <a:t>	   responseObj.data = new { message = ex.Message };  </a:t>
            </a:r>
          </a:p>
          <a:p>
            <a:pPr marL="0" indent="0">
              <a:buNone/>
            </a:pPr>
            <a:r>
              <a:rPr lang="en-US" sz="1400"/>
              <a:t>   }  </a:t>
            </a:r>
          </a:p>
          <a:p>
            <a:pPr marL="0" indent="0">
              <a:buNone/>
            </a:pPr>
            <a:r>
              <a:rPr lang="en-US" sz="1400"/>
              <a:t>   return Ok(responseObj);  </a:t>
            </a:r>
          </a:p>
          <a:p>
            <a:pPr marL="0" indent="0">
              <a:buNone/>
            </a:pPr>
            <a:r>
              <a:rPr lang="en-US" sz="1400"/>
              <a:t>} </a:t>
            </a:r>
          </a:p>
          <a:p>
            <a:pPr marL="0" indent="0"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30047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E04ECD-692F-4E0C-8350-4E8439DF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HTTP DELETE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AE30E4-3B61-4967-801D-3124A89DD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HttpPut</a:t>
            </a:r>
            <a:r>
              <a:rPr lang="en-US" dirty="0"/>
              <a:t>] 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IHttpActionResult</a:t>
            </a:r>
            <a:r>
              <a:rPr lang="en-US" dirty="0"/>
              <a:t> </a:t>
            </a:r>
            <a:r>
              <a:rPr lang="en-US" dirty="0" err="1"/>
              <a:t>DeleteData</a:t>
            </a:r>
            <a:r>
              <a:rPr lang="en-US" dirty="0"/>
              <a:t>(int Id)  </a:t>
            </a:r>
          </a:p>
          <a:p>
            <a:pPr marL="0" indent="0">
              <a:buNone/>
            </a:pPr>
            <a:r>
              <a:rPr lang="en-US" dirty="0"/>
              <a:t>{            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ResponseWrapper</a:t>
            </a:r>
            <a:r>
              <a:rPr lang="en-US" dirty="0"/>
              <a:t> </a:t>
            </a:r>
            <a:r>
              <a:rPr lang="en-US" dirty="0" err="1"/>
              <a:t>responseObj</a:t>
            </a:r>
            <a:r>
              <a:rPr lang="en-US" dirty="0"/>
              <a:t> = new </a:t>
            </a:r>
            <a:r>
              <a:rPr lang="en-US" dirty="0" err="1"/>
              <a:t>ResponseWrapper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/>
              <a:t>   try  </a:t>
            </a:r>
          </a:p>
          <a:p>
            <a:pPr marL="0" indent="0">
              <a:buNone/>
            </a:pPr>
            <a:r>
              <a:rPr lang="en-US" dirty="0"/>
              <a:t>   {  </a:t>
            </a:r>
          </a:p>
          <a:p>
            <a:pPr marL="0" indent="0">
              <a:buNone/>
            </a:pPr>
            <a:r>
              <a:rPr lang="en-US" dirty="0"/>
              <a:t>	   var _result = _</a:t>
            </a:r>
            <a:r>
              <a:rPr lang="en-US" dirty="0" err="1"/>
              <a:t>provider.DeleteData</a:t>
            </a:r>
            <a:r>
              <a:rPr lang="en-US" dirty="0"/>
              <a:t>(Id);  </a:t>
            </a:r>
          </a:p>
          <a:p>
            <a:pPr marL="0" indent="0">
              <a:buNone/>
            </a:pPr>
            <a:r>
              <a:rPr lang="en-US" dirty="0"/>
              <a:t>	   if (_result != null) {  </a:t>
            </a:r>
          </a:p>
          <a:p>
            <a:pPr marL="0" indent="0">
              <a:buNone/>
            </a:pPr>
            <a:r>
              <a:rPr lang="en-US" dirty="0"/>
              <a:t>		   </a:t>
            </a:r>
            <a:r>
              <a:rPr lang="en-US" dirty="0" err="1"/>
              <a:t>responseObj.status</a:t>
            </a:r>
            <a:r>
              <a:rPr lang="en-US" dirty="0"/>
              <a:t> = "success";  </a:t>
            </a:r>
          </a:p>
          <a:p>
            <a:pPr marL="0" indent="0">
              <a:buNone/>
            </a:pPr>
            <a:r>
              <a:rPr lang="en-US" dirty="0"/>
              <a:t>		   </a:t>
            </a:r>
            <a:r>
              <a:rPr lang="en-US" dirty="0" err="1"/>
              <a:t>responseObj.data</a:t>
            </a:r>
            <a:r>
              <a:rPr lang="en-US" dirty="0"/>
              <a:t> = new { message = _result };  </a:t>
            </a:r>
          </a:p>
          <a:p>
            <a:pPr marL="0" indent="0">
              <a:buNone/>
            </a:pPr>
            <a:r>
              <a:rPr lang="en-US" dirty="0"/>
              <a:t>	   }  else  {  </a:t>
            </a:r>
          </a:p>
          <a:p>
            <a:pPr marL="0" indent="0">
              <a:buNone/>
            </a:pPr>
            <a:r>
              <a:rPr lang="en-US" dirty="0"/>
              <a:t>		   </a:t>
            </a:r>
            <a:r>
              <a:rPr lang="en-US" dirty="0" err="1"/>
              <a:t>responseObj.status</a:t>
            </a:r>
            <a:r>
              <a:rPr lang="en-US" dirty="0"/>
              <a:t> = "warning";  </a:t>
            </a:r>
          </a:p>
          <a:p>
            <a:pPr marL="0" indent="0">
              <a:buNone/>
            </a:pPr>
            <a:r>
              <a:rPr lang="en-US" dirty="0"/>
              <a:t>		   </a:t>
            </a:r>
            <a:r>
              <a:rPr lang="en-US" dirty="0" err="1"/>
              <a:t>responseObj.data</a:t>
            </a:r>
            <a:r>
              <a:rPr lang="en-US" dirty="0"/>
              <a:t> = new { message = "Operation Failed." };  </a:t>
            </a:r>
          </a:p>
          <a:p>
            <a:pPr marL="0" indent="0">
              <a:buNone/>
            </a:pPr>
            <a:r>
              <a:rPr lang="en-US" dirty="0"/>
              <a:t>	   }}  </a:t>
            </a:r>
          </a:p>
          <a:p>
            <a:pPr marL="0" indent="0">
              <a:buNone/>
            </a:pPr>
            <a:r>
              <a:rPr lang="en-US" dirty="0"/>
              <a:t>   catch (Exception ex){  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 err="1"/>
              <a:t>responseObj.status</a:t>
            </a:r>
            <a:r>
              <a:rPr lang="en-US" dirty="0"/>
              <a:t> = "error";  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 err="1"/>
              <a:t>responseObj.data</a:t>
            </a:r>
            <a:r>
              <a:rPr lang="en-US" dirty="0"/>
              <a:t> = new { message = </a:t>
            </a:r>
            <a:r>
              <a:rPr lang="en-US" dirty="0" err="1"/>
              <a:t>ex.Message</a:t>
            </a:r>
            <a:r>
              <a:rPr lang="en-US" dirty="0"/>
              <a:t> };  </a:t>
            </a:r>
          </a:p>
          <a:p>
            <a:pPr marL="0" indent="0">
              <a:buNone/>
            </a:pPr>
            <a:r>
              <a:rPr lang="en-US" dirty="0"/>
              <a:t>   }  </a:t>
            </a:r>
          </a:p>
          <a:p>
            <a:pPr marL="0" indent="0">
              <a:buNone/>
            </a:pPr>
            <a:r>
              <a:rPr lang="en-US" dirty="0"/>
              <a:t>   return Ok(</a:t>
            </a:r>
            <a:r>
              <a:rPr lang="en-US" dirty="0" err="1"/>
              <a:t>responseObj</a:t>
            </a:r>
            <a:r>
              <a:rPr lang="en-US" dirty="0"/>
              <a:t>); 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3677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4A5A6-30A4-46FC-A96D-3B947FB1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Token Based Authentication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F33704-ABA7-44D3-A2B0-EE2AA063C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It is the process when a Resource Owner or</a:t>
            </a:r>
          </a:p>
          <a:p>
            <a:pPr marL="0" indent="0">
              <a:buNone/>
            </a:pPr>
            <a:r>
              <a:rPr lang="en-US" dirty="0"/>
              <a:t>Client is granted a token by providing them</a:t>
            </a:r>
          </a:p>
          <a:p>
            <a:pPr marL="0" indent="0">
              <a:buNone/>
            </a:pPr>
            <a:r>
              <a:rPr lang="en-US" dirty="0"/>
              <a:t>credentials to an Authorization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obtained access token can then be</a:t>
            </a:r>
          </a:p>
          <a:p>
            <a:pPr marL="0" indent="0">
              <a:buNone/>
            </a:pPr>
            <a:r>
              <a:rPr lang="en-US" dirty="0"/>
              <a:t>presented to a Resource Server to access a</a:t>
            </a:r>
          </a:p>
          <a:p>
            <a:pPr marL="0" indent="0">
              <a:buNone/>
            </a:pPr>
            <a:r>
              <a:rPr lang="en-US" dirty="0"/>
              <a:t>Protected resource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4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FBEB94-EEA8-441E-A91B-23B3D987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Authentication Filter</a:t>
            </a:r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57E4F0-95F7-4635-A5BC-943337F3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An Authorization filter inherits from the </a:t>
            </a:r>
            <a:r>
              <a:rPr lang="en-US" dirty="0" err="1"/>
              <a:t>AuthorizationFilterAttribute</a:t>
            </a:r>
            <a:r>
              <a:rPr lang="en-US" dirty="0"/>
              <a:t> class and typically overrides the </a:t>
            </a:r>
            <a:r>
              <a:rPr lang="en-US" dirty="0" err="1"/>
              <a:t>OnAuthorization</a:t>
            </a:r>
            <a:r>
              <a:rPr lang="en-US" dirty="0"/>
              <a:t>() method which should handle the authorization tasks. The filter should do nothing to allow a request through if authorization is valid, throw a </a:t>
            </a:r>
            <a:r>
              <a:rPr lang="en-US" dirty="0" err="1"/>
              <a:t>UnauthorizedException</a:t>
            </a:r>
            <a:r>
              <a:rPr lang="en-US" dirty="0"/>
              <a:t>() if it fails to validate a user, or return a new custom </a:t>
            </a:r>
            <a:r>
              <a:rPr lang="en-US" dirty="0" err="1"/>
              <a:t>HttpResponseMessage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521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459B5C-2557-4E13-986E-41EC3B690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2" r="4653" b="-1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81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67990F-45C9-462C-B4D2-D336FAC1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WEB API Default </a:t>
            </a:r>
            <a:r>
              <a:rPr lang="en-US" dirty="0" err="1">
                <a:solidFill>
                  <a:srgbClr val="FFFFFF"/>
                </a:solidFill>
              </a:rPr>
              <a:t>Behaviour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218F85-A84F-481B-99E0-065AFB13C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3021" y="858129"/>
            <a:ext cx="6621940" cy="475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35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4F7C6-1550-44A4-A22F-EF43DC88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 API routing and actions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2CD0-7935-4801-859E-C66EF0DE4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MapHttpRoute</a:t>
            </a:r>
            <a:r>
              <a:rPr lang="en-US" dirty="0"/>
              <a:t> in ASP.NET Web </a:t>
            </a:r>
            <a:r>
              <a:rPr lang="en-US" dirty="0" err="1"/>
              <a:t>Api</a:t>
            </a:r>
            <a:r>
              <a:rPr lang="en-US" dirty="0"/>
              <a:t> 2</a:t>
            </a:r>
          </a:p>
          <a:p>
            <a:pPr lvl="1"/>
            <a:r>
              <a:rPr lang="en-US" dirty="0" err="1"/>
              <a:t>routes.MapHttpRoute</a:t>
            </a:r>
            <a:r>
              <a:rPr lang="en-US" dirty="0"/>
              <a:t>("</a:t>
            </a:r>
            <a:r>
              <a:rPr lang="en-US" dirty="0" err="1"/>
              <a:t>DefaultApi</a:t>
            </a:r>
            <a:r>
              <a:rPr lang="en-US" dirty="0"/>
              <a:t>","</a:t>
            </a:r>
            <a:r>
              <a:rPr lang="en-US" dirty="0" err="1"/>
              <a:t>api</a:t>
            </a:r>
            <a:r>
              <a:rPr lang="en-US" dirty="0"/>
              <a:t>/{controller}/{id}", new {id =</a:t>
            </a:r>
            <a:r>
              <a:rPr lang="en-US" dirty="0" err="1"/>
              <a:t>RouteParameter.Optional</a:t>
            </a:r>
            <a:r>
              <a:rPr lang="en-US" dirty="0"/>
              <a:t> });</a:t>
            </a:r>
          </a:p>
          <a:p>
            <a:r>
              <a:rPr lang="en-US" dirty="0" err="1"/>
              <a:t>MapHttpRoute</a:t>
            </a:r>
            <a:r>
              <a:rPr lang="en-US" dirty="0"/>
              <a:t> really different from </a:t>
            </a:r>
            <a:r>
              <a:rPr lang="en-US" dirty="0" err="1"/>
              <a:t>defaultrouting</a:t>
            </a:r>
            <a:r>
              <a:rPr lang="en-US" dirty="0"/>
              <a:t> in ASP.NET MVC</a:t>
            </a:r>
          </a:p>
          <a:p>
            <a:pPr lvl="1"/>
            <a:r>
              <a:rPr lang="en-US" dirty="0" err="1"/>
              <a:t>routes.MapRoute</a:t>
            </a:r>
            <a:r>
              <a:rPr lang="en-US" dirty="0"/>
              <a:t>("Default","{controller}/{action}/{id}", new {controller = "Home", action = "Index", id =</a:t>
            </a:r>
            <a:r>
              <a:rPr lang="en-US" dirty="0" err="1"/>
              <a:t>UrlParameter.Optional</a:t>
            </a:r>
            <a:r>
              <a:rPr lang="en-US" dirty="0"/>
              <a:t> 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70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1063DB-FF8C-4686-B82D-B69DB9BB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Status Codes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0EEC47-ACC1-4099-B61A-3770F32A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By default when everything is OK, we return HTTP status code 200</a:t>
            </a:r>
          </a:p>
          <a:p>
            <a:r>
              <a:rPr lang="en-US" sz="1600" dirty="0"/>
              <a:t>Sometimes we need to return error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public </a:t>
            </a:r>
            <a:r>
              <a:rPr lang="en-US" sz="1600" dirty="0" err="1"/>
              <a:t>HttpResponseMessage</a:t>
            </a:r>
            <a:r>
              <a:rPr lang="en-US" sz="1600" dirty="0"/>
              <a:t> Get(int id)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457200" lvl="1" indent="0">
              <a:buNone/>
            </a:pPr>
            <a:r>
              <a:rPr lang="en-US" sz="1600" dirty="0"/>
              <a:t>if (</a:t>
            </a:r>
            <a:r>
              <a:rPr lang="en-US" sz="1600" dirty="0" err="1"/>
              <a:t>dataExists</a:t>
            </a:r>
            <a:r>
              <a:rPr lang="en-US" sz="1600" dirty="0"/>
              <a:t>)</a:t>
            </a:r>
          </a:p>
          <a:p>
            <a:pPr marL="457200" lvl="1" indent="0">
              <a:buNone/>
            </a:pPr>
            <a:r>
              <a:rPr lang="en-US" sz="1600" dirty="0"/>
              <a:t>{</a:t>
            </a:r>
          </a:p>
          <a:p>
            <a:pPr marL="914400" lvl="2" indent="0">
              <a:buNone/>
            </a:pPr>
            <a:r>
              <a:rPr lang="en-US" sz="1600" dirty="0"/>
              <a:t>return </a:t>
            </a:r>
            <a:r>
              <a:rPr lang="en-US" sz="1600" dirty="0" err="1"/>
              <a:t>Request.CreateResponse</a:t>
            </a:r>
            <a:r>
              <a:rPr lang="en-US" sz="1600" dirty="0"/>
              <a:t>(</a:t>
            </a:r>
          </a:p>
          <a:p>
            <a:pPr marL="914400" lvl="2" indent="0">
              <a:buNone/>
            </a:pPr>
            <a:r>
              <a:rPr lang="en-US" sz="1600" dirty="0" err="1"/>
              <a:t>HttpStatusCode.OK</a:t>
            </a:r>
            <a:r>
              <a:rPr lang="en-US" sz="1600" dirty="0"/>
              <a:t>, data);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457200" lvl="1" indent="0">
              <a:buNone/>
            </a:pPr>
            <a:r>
              <a:rPr lang="en-US" sz="1600" dirty="0"/>
              <a:t>else</a:t>
            </a:r>
          </a:p>
          <a:p>
            <a:pPr marL="457200" lvl="1" indent="0">
              <a:buNone/>
            </a:pPr>
            <a:r>
              <a:rPr lang="en-US" sz="1600" dirty="0"/>
              <a:t>{</a:t>
            </a:r>
          </a:p>
          <a:p>
            <a:pPr marL="914400" lvl="2" indent="0">
              <a:buNone/>
            </a:pPr>
            <a:r>
              <a:rPr lang="en-US" sz="1600" dirty="0"/>
              <a:t>return </a:t>
            </a:r>
            <a:r>
              <a:rPr lang="en-US" sz="1600" dirty="0" err="1"/>
              <a:t>Request.CreateErrorResponse</a:t>
            </a:r>
            <a:r>
              <a:rPr lang="en-US" sz="1600" dirty="0"/>
              <a:t>(</a:t>
            </a:r>
            <a:r>
              <a:rPr lang="en-US" sz="1600" dirty="0" err="1"/>
              <a:t>HttpStatusCode.NotFound</a:t>
            </a:r>
            <a:r>
              <a:rPr lang="en-US" sz="1600" dirty="0"/>
              <a:t>, "Item not found!");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endParaRPr lang="en-US" sz="1300" dirty="0"/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5070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64E733-45E5-4F23-A6DD-174E86FD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What is an API?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A8ABA0-13C1-41F0-907D-CDF7E8E8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57" y="591344"/>
            <a:ext cx="7646503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ASP.NET Web API is an extensible framework for building HTTP based services that can be accessed in different applications on different platforms such as web, windows, mobile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Web API as the name suggests, is an API over the web which can be accessed using HTTP protocol. It is a concept and not a technology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66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5BB52-DE32-4043-8F02-44A2CBC22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Return Status</a:t>
            </a:r>
          </a:p>
        </p:txBody>
      </p:sp>
      <p:sp>
        <p:nvSpPr>
          <p:cNvPr id="1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D9586-BF4B-4A49-BB0B-E9E2CFE9D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200 0K</a:t>
            </a:r>
          </a:p>
          <a:p>
            <a:r>
              <a:rPr lang="en-US"/>
              <a:t>201 Created</a:t>
            </a:r>
          </a:p>
          <a:p>
            <a:r>
              <a:rPr lang="en-US"/>
              <a:t>400 Bad Request</a:t>
            </a:r>
          </a:p>
          <a:p>
            <a:r>
              <a:rPr lang="en-US"/>
              <a:t>401 Unauthorized</a:t>
            </a:r>
          </a:p>
          <a:p>
            <a:r>
              <a:rPr lang="en-US"/>
              <a:t>404 Not Found</a:t>
            </a:r>
          </a:p>
          <a:p>
            <a:r>
              <a:rPr lang="en-US"/>
              <a:t>409 Conflict</a:t>
            </a:r>
          </a:p>
          <a:p>
            <a:r>
              <a:rPr lang="en-US"/>
              <a:t>500 Internal Server Error</a:t>
            </a:r>
          </a:p>
          <a:p>
            <a:r>
              <a:rPr lang="en-US"/>
              <a:t>501 Not Implemented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49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27D4-3C24-4A3D-9F7A-7A24467D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HTTP Client Model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A867-F7CD-40F2-ACD5-307322880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40677"/>
            <a:ext cx="6906491" cy="6717323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300" dirty="0" err="1"/>
              <a:t>HttpClient</a:t>
            </a:r>
            <a:r>
              <a:rPr lang="en-US" sz="2300" dirty="0"/>
              <a:t> is a modern HTTP client for .NET</a:t>
            </a:r>
          </a:p>
          <a:p>
            <a:pPr lvl="1"/>
            <a:r>
              <a:rPr lang="en-US" sz="2300" dirty="0"/>
              <a:t>Flexible and extensible API for accessing HTTP</a:t>
            </a:r>
          </a:p>
          <a:p>
            <a:r>
              <a:rPr lang="en-US" sz="2300" dirty="0"/>
              <a:t>Has the same programming model as the ASP.NET Web API server side</a:t>
            </a:r>
          </a:p>
          <a:p>
            <a:pPr lvl="1"/>
            <a:r>
              <a:rPr lang="en-US" sz="2300" dirty="0" err="1"/>
              <a:t>HttpRequestMessage</a:t>
            </a:r>
            <a:r>
              <a:rPr lang="en-US" sz="2300" dirty="0"/>
              <a:t> / </a:t>
            </a:r>
            <a:r>
              <a:rPr lang="en-US" sz="2300" dirty="0" err="1"/>
              <a:t>HttpResponseMessage</a:t>
            </a:r>
            <a:endParaRPr lang="en-US" sz="2300" dirty="0"/>
          </a:p>
          <a:p>
            <a:pPr lvl="1"/>
            <a:endParaRPr lang="en-US" sz="1700" dirty="0"/>
          </a:p>
          <a:p>
            <a:pPr marL="0" indent="0">
              <a:buNone/>
            </a:pPr>
            <a:r>
              <a:rPr lang="en-US" sz="1600" dirty="0"/>
              <a:t>var client = new </a:t>
            </a:r>
            <a:r>
              <a:rPr lang="en-US" sz="1600" dirty="0" err="1"/>
              <a:t>HttpClient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 err="1"/>
              <a:t>BaseAddress</a:t>
            </a:r>
            <a:r>
              <a:rPr lang="en-US" sz="1600" dirty="0"/>
              <a:t> = new Uri("http://localhost:28670/") };</a:t>
            </a:r>
          </a:p>
          <a:p>
            <a:pPr marL="0" indent="0">
              <a:buNone/>
            </a:pPr>
            <a:r>
              <a:rPr lang="en-US" sz="1600" dirty="0" err="1"/>
              <a:t>client.DefaultRequestHeaders.Accept.Add</a:t>
            </a:r>
            <a:r>
              <a:rPr lang="en-US" sz="1600" dirty="0"/>
              <a:t>(new</a:t>
            </a:r>
          </a:p>
          <a:p>
            <a:pPr marL="0" indent="0">
              <a:buNone/>
            </a:pPr>
            <a:r>
              <a:rPr lang="en-US" sz="1600" dirty="0" err="1"/>
              <a:t>MediaTypeWithQualityHeaderValue</a:t>
            </a:r>
            <a:r>
              <a:rPr lang="en-US" sz="1600" dirty="0"/>
              <a:t>("application/json"));</a:t>
            </a:r>
          </a:p>
          <a:p>
            <a:pPr marL="0" indent="0">
              <a:buNone/>
            </a:pPr>
            <a:r>
              <a:rPr lang="en-US" sz="1600" dirty="0" err="1"/>
              <a:t>HttpResponseMessage</a:t>
            </a:r>
            <a:r>
              <a:rPr lang="en-US" sz="1600" dirty="0"/>
              <a:t> response =</a:t>
            </a:r>
          </a:p>
          <a:p>
            <a:pPr marL="0" indent="0">
              <a:buNone/>
            </a:pPr>
            <a:r>
              <a:rPr lang="en-US" sz="1600" dirty="0" err="1"/>
              <a:t>client.GetAsync</a:t>
            </a:r>
            <a:r>
              <a:rPr lang="en-US" sz="1600" dirty="0"/>
              <a:t>("</a:t>
            </a:r>
            <a:r>
              <a:rPr lang="en-US" sz="1600" dirty="0" err="1"/>
              <a:t>api</a:t>
            </a:r>
            <a:r>
              <a:rPr lang="en-US" sz="1600" dirty="0"/>
              <a:t>/posts”).Result;</a:t>
            </a:r>
          </a:p>
          <a:p>
            <a:pPr marL="0" indent="0">
              <a:buNone/>
            </a:pPr>
            <a:r>
              <a:rPr lang="en-US" sz="1600" dirty="0"/>
              <a:t>if (</a:t>
            </a:r>
            <a:r>
              <a:rPr lang="en-US" sz="1600" dirty="0" err="1"/>
              <a:t>response.IsSuccessStatusCode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457200" lvl="1" indent="0">
              <a:buNone/>
            </a:pPr>
            <a:r>
              <a:rPr lang="en-US" sz="1600" dirty="0"/>
              <a:t>var products = </a:t>
            </a:r>
            <a:r>
              <a:rPr lang="en-US" sz="1600" dirty="0" err="1"/>
              <a:t>response.Content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ReadAsAsync</a:t>
            </a:r>
            <a:r>
              <a:rPr lang="en-US" sz="1600" dirty="0"/>
              <a:t>&lt;</a:t>
            </a:r>
            <a:r>
              <a:rPr lang="en-US" sz="1600" dirty="0" err="1"/>
              <a:t>IEnumerable</a:t>
            </a:r>
            <a:r>
              <a:rPr lang="en-US" sz="1600" dirty="0"/>
              <a:t>&lt;Post&gt;&gt;() . Result;</a:t>
            </a:r>
          </a:p>
          <a:p>
            <a:pPr marL="457200" lvl="1" indent="0">
              <a:buNone/>
            </a:pPr>
            <a:r>
              <a:rPr lang="en-US" sz="1600" dirty="0"/>
              <a:t>foreach (var p in products)</a:t>
            </a:r>
          </a:p>
          <a:p>
            <a:pPr marL="457200" lvl="1" indent="0">
              <a:buNone/>
            </a:pPr>
            <a:r>
              <a:rPr lang="en-US" sz="1600" dirty="0"/>
              <a:t>{</a:t>
            </a:r>
          </a:p>
          <a:p>
            <a:pPr marL="457200" lvl="1" indent="0">
              <a:buNone/>
            </a:pPr>
            <a:r>
              <a:rPr lang="en-US" sz="1600" dirty="0" err="1"/>
              <a:t>Console.WriteLine</a:t>
            </a:r>
            <a:r>
              <a:rPr lang="en-US" sz="1600" dirty="0"/>
              <a:t>("{0,4} {1,-20} {2}",</a:t>
            </a:r>
          </a:p>
          <a:p>
            <a:pPr marL="457200" lvl="1" indent="0">
              <a:buNone/>
            </a:pPr>
            <a:r>
              <a:rPr lang="en-US" sz="1600" dirty="0" err="1"/>
              <a:t>p.Id</a:t>
            </a:r>
            <a:r>
              <a:rPr lang="en-US" sz="1600" dirty="0"/>
              <a:t>, </a:t>
            </a:r>
            <a:r>
              <a:rPr lang="en-US" sz="1600" dirty="0" err="1"/>
              <a:t>p.Title</a:t>
            </a:r>
            <a:r>
              <a:rPr lang="en-US" sz="1600" dirty="0"/>
              <a:t>, </a:t>
            </a:r>
            <a:r>
              <a:rPr lang="en-US" sz="1600" dirty="0" err="1"/>
              <a:t>p.CreatedOn</a:t>
            </a:r>
            <a:r>
              <a:rPr lang="en-US" sz="1600" dirty="0"/>
              <a:t>);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else</a:t>
            </a:r>
          </a:p>
          <a:p>
            <a:pPr marL="457200" lvl="1" indent="0">
              <a:buNone/>
            </a:pPr>
            <a:r>
              <a:rPr lang="en-US" sz="1600" dirty="0" err="1"/>
              <a:t>Console.WriteLine</a:t>
            </a:r>
            <a:r>
              <a:rPr lang="en-US" sz="1600" dirty="0"/>
              <a:t>("{0} ({1})",</a:t>
            </a:r>
          </a:p>
          <a:p>
            <a:pPr marL="457200" lvl="1" indent="0">
              <a:buNone/>
            </a:pPr>
            <a:r>
              <a:rPr lang="en-US" sz="1600" dirty="0"/>
              <a:t>(int)</a:t>
            </a:r>
            <a:r>
              <a:rPr lang="en-US" sz="1600" dirty="0" err="1"/>
              <a:t>response.StatusCode</a:t>
            </a:r>
            <a:r>
              <a:rPr lang="en-US" sz="1600" dirty="0"/>
              <a:t>, </a:t>
            </a:r>
            <a:r>
              <a:rPr lang="en-US" sz="1600" dirty="0" err="1"/>
              <a:t>response.ReasonPhrase</a:t>
            </a:r>
            <a:r>
              <a:rPr lang="en-US" sz="1600" dirty="0"/>
              <a:t>);</a:t>
            </a:r>
          </a:p>
          <a:p>
            <a:pPr marL="457200" lvl="1" indent="0">
              <a:buNone/>
            </a:pPr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5531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07B390-CF80-4A81-B71D-C4AD30E4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27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64E733-45E5-4F23-A6DD-174E86FD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76" y="1153572"/>
            <a:ext cx="3474858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ASP.NET Web API Characteristics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A8ABA0-13C1-41F0-907D-CDF7E8E8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57" y="591344"/>
            <a:ext cx="7646503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Ideal platform for building RESTful services.</a:t>
            </a:r>
          </a:p>
          <a:p>
            <a:r>
              <a:rPr lang="en-US" sz="2400" dirty="0"/>
              <a:t>ASP.NET Web API maps HTTP verbs to method names.</a:t>
            </a:r>
          </a:p>
          <a:p>
            <a:r>
              <a:rPr lang="en-US" sz="2400" dirty="0"/>
              <a:t>It can be hosted in IIS, Self-hosted or other web server that supports .NET 4.0+.</a:t>
            </a:r>
          </a:p>
          <a:p>
            <a:r>
              <a:rPr lang="en-US" sz="2400" dirty="0"/>
              <a:t>ASP.NET Web API framework includes new </a:t>
            </a:r>
            <a:r>
              <a:rPr lang="en-US" sz="2400" dirty="0" err="1"/>
              <a:t>HttpClient</a:t>
            </a:r>
            <a:r>
              <a:rPr lang="en-US" sz="2400" dirty="0"/>
              <a:t> to communicate with Web API server. </a:t>
            </a:r>
            <a:r>
              <a:rPr lang="en-US" sz="2400" dirty="0" err="1"/>
              <a:t>HttpClient</a:t>
            </a:r>
            <a:r>
              <a:rPr lang="en-US" sz="2400" dirty="0"/>
              <a:t> can be used in ASP.MVC server side, Windows Form application, Console application or other apps.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6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D90BC5-0D31-4F68-926A-EADBEBDC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Why ASP.NET MVC Web </a:t>
            </a:r>
            <a:r>
              <a:rPr lang="en-US" dirty="0" err="1">
                <a:solidFill>
                  <a:srgbClr val="FFFFFF"/>
                </a:solidFill>
              </a:rPr>
              <a:t>Api</a:t>
            </a:r>
            <a:r>
              <a:rPr lang="en-US" dirty="0">
                <a:solidFill>
                  <a:srgbClr val="FFFFFF"/>
                </a:solidFill>
              </a:rPr>
              <a:t>?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F3EE5C-FBC4-4AC6-9233-819C248C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— Defined in HTTP</a:t>
            </a:r>
          </a:p>
          <a:p>
            <a:pPr marL="457200" lvl="1" indent="0">
              <a:buNone/>
            </a:pPr>
            <a:r>
              <a:rPr lang="en-US" dirty="0"/>
              <a:t>— Messages in Json/XML</a:t>
            </a:r>
          </a:p>
          <a:p>
            <a:pPr marL="457200" lvl="1" indent="0">
              <a:buNone/>
            </a:pPr>
            <a:r>
              <a:rPr lang="en-US" dirty="0"/>
              <a:t>— RESTful</a:t>
            </a:r>
          </a:p>
          <a:p>
            <a:pPr marL="457200" lvl="1" indent="0">
              <a:buNone/>
            </a:pPr>
            <a:r>
              <a:rPr lang="en-US" dirty="0"/>
              <a:t>— CRUD operations</a:t>
            </a:r>
          </a:p>
          <a:p>
            <a:pPr marL="457200" lvl="1" indent="0">
              <a:buNone/>
            </a:pPr>
            <a:r>
              <a:rPr lang="en-US" dirty="0"/>
              <a:t>— Ready for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1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 API Growth&#10; ">
            <a:extLst>
              <a:ext uri="{FF2B5EF4-FFF2-40B4-BE49-F238E27FC236}">
                <a16:creationId xmlns:a16="http://schemas.microsoft.com/office/drawing/2014/main" id="{859A94A1-8FEC-49BE-8AD6-ED9EFA6E5F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5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D90BC5-0D31-4F68-926A-EADBEBDC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WEB API 2.0 FEATURES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F3EE5C-FBC4-4AC6-9233-819C248C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Modern HTTP programming model</a:t>
            </a:r>
          </a:p>
          <a:p>
            <a:pPr lvl="1"/>
            <a:r>
              <a:rPr lang="en-US" dirty="0"/>
              <a:t>Access to strongly typed HTTP object model</a:t>
            </a:r>
          </a:p>
          <a:p>
            <a:pPr lvl="1"/>
            <a:r>
              <a:rPr lang="en-US" dirty="0" err="1"/>
              <a:t>HttpClient</a:t>
            </a:r>
            <a:r>
              <a:rPr lang="en-US" dirty="0"/>
              <a:t> </a:t>
            </a:r>
            <a:r>
              <a:rPr lang="en-US" dirty="0" err="1"/>
              <a:t>APl</a:t>
            </a:r>
            <a:r>
              <a:rPr lang="en-US" dirty="0"/>
              <a:t> - same programming model</a:t>
            </a:r>
          </a:p>
          <a:p>
            <a:endParaRPr lang="en-US" dirty="0"/>
          </a:p>
          <a:p>
            <a:r>
              <a:rPr lang="en-US" dirty="0"/>
              <a:t>Content negotiation</a:t>
            </a:r>
          </a:p>
          <a:p>
            <a:pPr lvl="1"/>
            <a:r>
              <a:rPr lang="en-US" dirty="0"/>
              <a:t>Client and server work together to determine the right format for data</a:t>
            </a:r>
          </a:p>
          <a:p>
            <a:pPr lvl="1"/>
            <a:r>
              <a:rPr lang="en-US" dirty="0"/>
              <a:t>Provide default support for JSON, XML and Form URL-encoded formats</a:t>
            </a:r>
          </a:p>
          <a:p>
            <a:pPr lvl="1"/>
            <a:r>
              <a:rPr lang="en-US" dirty="0"/>
              <a:t>We can add own formats and change content negotiation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2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C9614-96C8-4ECD-ADFA-8ED95E72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653" y="1198418"/>
            <a:ext cx="3200400" cy="4461163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REST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6CBD1-1988-446F-8C7B-8E7C9D069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Representational State Transfer(REST) is a style of software architecture for distributed systems such as the WWW, where, virtually in all cases, the HTTP protocol is used.</a:t>
            </a:r>
          </a:p>
          <a:p>
            <a:r>
              <a:rPr lang="en-US" sz="1800" dirty="0"/>
              <a:t>Uses CRUD actions (HTTP methods)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Each resource is represented by a global id (URI in HTTP)</a:t>
            </a:r>
          </a:p>
          <a:p>
            <a:r>
              <a:rPr lang="en-US" sz="1800" dirty="0"/>
              <a:t>The resources are conceptually separate from the representations that are returned to the client (JSON/XML)</a:t>
            </a:r>
          </a:p>
          <a:p>
            <a:pPr marL="0" indent="0">
              <a:buNone/>
            </a:pPr>
            <a:r>
              <a:rPr lang="en-US" sz="1800" b="1" dirty="0"/>
              <a:t>Despite being simple, REST is fully-featured; there's basically nothing you can do in Web Services that can't be done with a RESTful architecture!</a:t>
            </a:r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ACCCF2-4194-48F5-B193-60B07100E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741" y="2136391"/>
            <a:ext cx="3993249" cy="148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9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C9614-96C8-4ECD-ADFA-8ED95E72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653" y="1198418"/>
            <a:ext cx="3200400" cy="4461163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Web API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Controller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6CBD1-1988-446F-8C7B-8E7C9D069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Controller is used to handle incoming requests, process it and send back outgoing requests</a:t>
            </a:r>
          </a:p>
          <a:p>
            <a:r>
              <a:rPr lang="en-US" sz="1800" dirty="0"/>
              <a:t>All the public methods in Controller are called as </a:t>
            </a:r>
            <a:r>
              <a:rPr lang="en-US" sz="1800" b="1" dirty="0"/>
              <a:t>Action Methods</a:t>
            </a:r>
            <a:endParaRPr lang="en-US" sz="1800" dirty="0"/>
          </a:p>
          <a:p>
            <a:r>
              <a:rPr lang="en-US" sz="1800" dirty="0"/>
              <a:t>Based on the incoming request URL and HTTP verb (GET/POST/PUT/PATCH/DELETE), Web API decides which Web API controller and action method to execute </a:t>
            </a:r>
          </a:p>
        </p:txBody>
      </p:sp>
    </p:spTree>
    <p:extLst>
      <p:ext uri="{BB962C8B-B14F-4D97-AF65-F5344CB8AC3E}">
        <p14:creationId xmlns:p14="http://schemas.microsoft.com/office/powerpoint/2010/main" val="335797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3A907-6D2D-424B-A581-6D18A399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HTTP VERBS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69A3-2915-4C2F-8E30-634326F3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The four main HTTP methods are mapped to CRUD operations: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GET retrieves the representation of the resource at a specified URI. GET should have no side effects on the server.</a:t>
            </a:r>
          </a:p>
          <a:p>
            <a:endParaRPr lang="en-US" sz="2000" dirty="0"/>
          </a:p>
          <a:p>
            <a:r>
              <a:rPr lang="en-US" sz="2000" dirty="0"/>
              <a:t>PUT updates a resource at a specified URI (idempotent).</a:t>
            </a:r>
          </a:p>
          <a:p>
            <a:endParaRPr lang="en-US" sz="2000" dirty="0"/>
          </a:p>
          <a:p>
            <a:r>
              <a:rPr lang="en-US" sz="2000" dirty="0"/>
              <a:t>POST creates a new resource. The server assigns the URI for the new object and returns this URI as part of the response message.</a:t>
            </a:r>
          </a:p>
          <a:p>
            <a:endParaRPr lang="en-US" sz="2000" dirty="0"/>
          </a:p>
          <a:p>
            <a:r>
              <a:rPr lang="en-US" sz="2000" dirty="0"/>
              <a:t>DELETE deletes a resource at a specified URI (idempotent).</a:t>
            </a:r>
          </a:p>
          <a:p>
            <a:endParaRPr lang="en-US" sz="2000" dirty="0"/>
          </a:p>
          <a:p>
            <a:r>
              <a:rPr lang="en-US" sz="2100" dirty="0"/>
              <a:t>PATCH type should be used to update any partial resources. This verb should be used only to update the existing entry with partial data in database or other source.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488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1852</Words>
  <Application>Microsoft Office PowerPoint</Application>
  <PresentationFormat>Widescreen</PresentationFormat>
  <Paragraphs>201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WEB API 2.0</vt:lpstr>
      <vt:lpstr>What is an API?</vt:lpstr>
      <vt:lpstr>ASP.NET Web API Characteristics</vt:lpstr>
      <vt:lpstr>Why ASP.NET MVC Web Api? </vt:lpstr>
      <vt:lpstr>PowerPoint Presentation</vt:lpstr>
      <vt:lpstr>WEB API 2.0 FEATURES </vt:lpstr>
      <vt:lpstr>REST</vt:lpstr>
      <vt:lpstr>Web API Controller</vt:lpstr>
      <vt:lpstr>HTTP VERBS</vt:lpstr>
      <vt:lpstr>HTTP GET</vt:lpstr>
      <vt:lpstr>HTTP POST</vt:lpstr>
      <vt:lpstr>HTTP PUT</vt:lpstr>
      <vt:lpstr>HTTP DELETE</vt:lpstr>
      <vt:lpstr>Token Based Authentication</vt:lpstr>
      <vt:lpstr>Authentication Filter </vt:lpstr>
      <vt:lpstr>PowerPoint Presentation</vt:lpstr>
      <vt:lpstr>WEB API Default Behaviour</vt:lpstr>
      <vt:lpstr>Web API routing and actions</vt:lpstr>
      <vt:lpstr>Status Codes</vt:lpstr>
      <vt:lpstr>Return Status</vt:lpstr>
      <vt:lpstr>HTTP Client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2.0</dc:title>
  <dc:creator>Vishal G</dc:creator>
  <cp:lastModifiedBy>Prakash Gudipati</cp:lastModifiedBy>
  <cp:revision>6</cp:revision>
  <dcterms:created xsi:type="dcterms:W3CDTF">2020-05-10T17:31:02Z</dcterms:created>
  <dcterms:modified xsi:type="dcterms:W3CDTF">2020-05-19T18:50:05Z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2020-05-19T17:41:31Z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6f1e2a60-4b38-4d84-a931-401e50f5c399</vt:lpwstr>
  </property>
  <property fmtid="{D5CDD505-2E9C-101B-9397-08002B2CF9AE}" pid="8" name="MSIP_Label_f42aa342-8706-4288-bd11-ebb85995028c_ContentBits">
    <vt:lpwstr>0</vt:lpwstr>
  </property>
</Properties>
</file>