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62" r:id="rId3"/>
    <p:sldId id="257" r:id="rId4"/>
    <p:sldId id="258" r:id="rId5"/>
    <p:sldId id="259" r:id="rId6"/>
    <p:sldId id="260" r:id="rId7"/>
    <p:sldId id="261" r:id="rId8"/>
    <p:sldId id="263" r:id="rId9"/>
    <p:sldId id="264" r:id="rId10"/>
    <p:sldId id="265" r:id="rId11"/>
    <p:sldId id="266" r:id="rId12"/>
    <p:sldId id="272" r:id="rId13"/>
    <p:sldId id="273" r:id="rId14"/>
    <p:sldId id="274" r:id="rId15"/>
    <p:sldId id="275" r:id="rId16"/>
    <p:sldId id="276" r:id="rId17"/>
    <p:sldId id="277" r:id="rId18"/>
    <p:sldId id="267" r:id="rId19"/>
    <p:sldId id="268" r:id="rId20"/>
    <p:sldId id="270" r:id="rId21"/>
    <p:sldId id="269" r:id="rId22"/>
    <p:sldId id="271"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92"/>
  </p:normalViewPr>
  <p:slideViewPr>
    <p:cSldViewPr snapToGrid="0" snapToObjects="1">
      <p:cViewPr varScale="1">
        <p:scale>
          <a:sx n="104" d="100"/>
          <a:sy n="104" d="100"/>
        </p:scale>
        <p:origin x="3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BB527E-2C3B-BA41-B5BE-C477A49D5798}" type="datetimeFigureOut">
              <a:rPr lang="en-US" smtClean="0"/>
              <a:t>4/21/19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784FB5-6634-9F4B-ABC4-0D83758CE5F4}" type="slidenum">
              <a:rPr lang="en-US" smtClean="0"/>
              <a:t>‹#›</a:t>
            </a:fld>
            <a:endParaRPr lang="en-US"/>
          </a:p>
        </p:txBody>
      </p:sp>
    </p:spTree>
    <p:extLst>
      <p:ext uri="{BB962C8B-B14F-4D97-AF65-F5344CB8AC3E}">
        <p14:creationId xmlns:p14="http://schemas.microsoft.com/office/powerpoint/2010/main" val="1358941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about the horizontal and vertical scalability and explain what is each with example</a:t>
            </a:r>
            <a:br>
              <a:rPr lang="en-US" dirty="0"/>
            </a:br>
            <a:br>
              <a:rPr lang="en-US" dirty="0"/>
            </a:br>
            <a:r>
              <a:rPr lang="en-US" dirty="0"/>
              <a:t>Also explain the meaning of a document database and what is document is---it is a data structure that stores data in key value pair</a:t>
            </a:r>
          </a:p>
        </p:txBody>
      </p:sp>
      <p:sp>
        <p:nvSpPr>
          <p:cNvPr id="4" name="Slide Number Placeholder 3"/>
          <p:cNvSpPr>
            <a:spLocks noGrp="1"/>
          </p:cNvSpPr>
          <p:nvPr>
            <p:ph type="sldNum" sz="quarter" idx="5"/>
          </p:nvPr>
        </p:nvSpPr>
        <p:spPr/>
        <p:txBody>
          <a:bodyPr/>
          <a:lstStyle/>
          <a:p>
            <a:fld id="{87784FB5-6634-9F4B-ABC4-0D83758CE5F4}" type="slidenum">
              <a:rPr lang="en-US" smtClean="0"/>
              <a:t>18</a:t>
            </a:fld>
            <a:endParaRPr lang="en-US"/>
          </a:p>
        </p:txBody>
      </p:sp>
    </p:spTree>
    <p:extLst>
      <p:ext uri="{BB962C8B-B14F-4D97-AF65-F5344CB8AC3E}">
        <p14:creationId xmlns:p14="http://schemas.microsoft.com/office/powerpoint/2010/main" val="1916861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tpostman.com/download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080A3-8838-1944-A99B-CB1DA3533494}"/>
              </a:ext>
            </a:extLst>
          </p:cNvPr>
          <p:cNvSpPr>
            <a:spLocks noGrp="1"/>
          </p:cNvSpPr>
          <p:nvPr>
            <p:ph type="ctrTitle"/>
          </p:nvPr>
        </p:nvSpPr>
        <p:spPr/>
        <p:txBody>
          <a:bodyPr/>
          <a:lstStyle/>
          <a:p>
            <a:r>
              <a:rPr lang="en-US" dirty="0"/>
              <a:t>MEAN stack mastery day-2</a:t>
            </a:r>
          </a:p>
        </p:txBody>
      </p:sp>
      <p:sp>
        <p:nvSpPr>
          <p:cNvPr id="3" name="Subtitle 2">
            <a:extLst>
              <a:ext uri="{FF2B5EF4-FFF2-40B4-BE49-F238E27FC236}">
                <a16:creationId xmlns:a16="http://schemas.microsoft.com/office/drawing/2014/main" id="{69B3BB2A-5AF9-8F48-A792-8CF31EA04FFF}"/>
              </a:ext>
            </a:extLst>
          </p:cNvPr>
          <p:cNvSpPr>
            <a:spLocks noGrp="1"/>
          </p:cNvSpPr>
          <p:nvPr>
            <p:ph type="subTitle" idx="1"/>
          </p:nvPr>
        </p:nvSpPr>
        <p:spPr/>
        <p:txBody>
          <a:bodyPr/>
          <a:lstStyle/>
          <a:p>
            <a:r>
              <a:rPr lang="en-US" dirty="0"/>
              <a:t>Anupam Atri</a:t>
            </a:r>
          </a:p>
        </p:txBody>
      </p:sp>
    </p:spTree>
    <p:extLst>
      <p:ext uri="{BB962C8B-B14F-4D97-AF65-F5344CB8AC3E}">
        <p14:creationId xmlns:p14="http://schemas.microsoft.com/office/powerpoint/2010/main" val="304436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DCF8-FA4A-3944-B38F-B85C53AEFA2A}"/>
              </a:ext>
            </a:extLst>
          </p:cNvPr>
          <p:cNvSpPr>
            <a:spLocks noGrp="1"/>
          </p:cNvSpPr>
          <p:nvPr>
            <p:ph type="title"/>
          </p:nvPr>
        </p:nvSpPr>
        <p:spPr/>
        <p:txBody>
          <a:bodyPr/>
          <a:lstStyle/>
          <a:p>
            <a:r>
              <a:rPr lang="en-US" dirty="0"/>
              <a:t>Using Express Router</a:t>
            </a:r>
          </a:p>
        </p:txBody>
      </p:sp>
      <p:sp>
        <p:nvSpPr>
          <p:cNvPr id="3" name="Content Placeholder 2">
            <a:extLst>
              <a:ext uri="{FF2B5EF4-FFF2-40B4-BE49-F238E27FC236}">
                <a16:creationId xmlns:a16="http://schemas.microsoft.com/office/drawing/2014/main" id="{E2738CCD-7E57-9C47-8E58-AC637114F55E}"/>
              </a:ext>
            </a:extLst>
          </p:cNvPr>
          <p:cNvSpPr>
            <a:spLocks noGrp="1"/>
          </p:cNvSpPr>
          <p:nvPr>
            <p:ph idx="1"/>
          </p:nvPr>
        </p:nvSpPr>
        <p:spPr/>
        <p:txBody>
          <a:bodyPr/>
          <a:lstStyle/>
          <a:p>
            <a:r>
              <a:rPr lang="en-US" dirty="0"/>
              <a:t>Express router is mainly used to manage the routes in a large application and separating them from the main server file.</a:t>
            </a:r>
          </a:p>
          <a:p>
            <a:r>
              <a:rPr lang="en-US" dirty="0"/>
              <a:t>We create a router file for each module and import the file in the main server file.</a:t>
            </a:r>
          </a:p>
          <a:p>
            <a:r>
              <a:rPr lang="en-US" dirty="0"/>
              <a:t>We use </a:t>
            </a:r>
            <a:r>
              <a:rPr lang="en-US" dirty="0" err="1"/>
              <a:t>Express.Router</a:t>
            </a:r>
            <a:r>
              <a:rPr lang="en-US" dirty="0"/>
              <a:t> to create an instance of the Router</a:t>
            </a:r>
          </a:p>
          <a:p>
            <a:r>
              <a:rPr lang="en-US" dirty="0"/>
              <a:t>Lets code</a:t>
            </a:r>
          </a:p>
        </p:txBody>
      </p:sp>
    </p:spTree>
    <p:extLst>
      <p:ext uri="{BB962C8B-B14F-4D97-AF65-F5344CB8AC3E}">
        <p14:creationId xmlns:p14="http://schemas.microsoft.com/office/powerpoint/2010/main" val="2286373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9DD9-9254-B849-B3B1-7AC54EB087EB}"/>
              </a:ext>
            </a:extLst>
          </p:cNvPr>
          <p:cNvSpPr>
            <a:spLocks noGrp="1"/>
          </p:cNvSpPr>
          <p:nvPr>
            <p:ph type="title"/>
          </p:nvPr>
        </p:nvSpPr>
        <p:spPr/>
        <p:txBody>
          <a:bodyPr/>
          <a:lstStyle/>
          <a:p>
            <a:r>
              <a:rPr lang="en-US" dirty="0"/>
              <a:t>Working with JSON data in express</a:t>
            </a:r>
          </a:p>
        </p:txBody>
      </p:sp>
      <p:sp>
        <p:nvSpPr>
          <p:cNvPr id="3" name="Content Placeholder 2">
            <a:extLst>
              <a:ext uri="{FF2B5EF4-FFF2-40B4-BE49-F238E27FC236}">
                <a16:creationId xmlns:a16="http://schemas.microsoft.com/office/drawing/2014/main" id="{53FC6C1E-7832-4A4B-96BF-F6707FF0A60F}"/>
              </a:ext>
            </a:extLst>
          </p:cNvPr>
          <p:cNvSpPr>
            <a:spLocks noGrp="1"/>
          </p:cNvSpPr>
          <p:nvPr>
            <p:ph idx="1"/>
          </p:nvPr>
        </p:nvSpPr>
        <p:spPr/>
        <p:txBody>
          <a:bodyPr/>
          <a:lstStyle/>
          <a:p>
            <a:r>
              <a:rPr lang="en-US" dirty="0"/>
              <a:t>We will use </a:t>
            </a:r>
            <a:r>
              <a:rPr lang="en-US" dirty="0" err="1"/>
              <a:t>res.json</a:t>
            </a:r>
            <a:r>
              <a:rPr lang="en-US" dirty="0"/>
              <a:t>() to send the </a:t>
            </a:r>
            <a:r>
              <a:rPr lang="en-US" dirty="0" err="1"/>
              <a:t>json</a:t>
            </a:r>
            <a:r>
              <a:rPr lang="en-US" dirty="0"/>
              <a:t> data</a:t>
            </a:r>
          </a:p>
          <a:p>
            <a:r>
              <a:rPr lang="en-US" dirty="0"/>
              <a:t>Lets code</a:t>
            </a:r>
          </a:p>
        </p:txBody>
      </p:sp>
    </p:spTree>
    <p:extLst>
      <p:ext uri="{BB962C8B-B14F-4D97-AF65-F5344CB8AC3E}">
        <p14:creationId xmlns:p14="http://schemas.microsoft.com/office/powerpoint/2010/main" val="1793911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9637-903E-6F43-A7C4-D8709DACEF53}"/>
              </a:ext>
            </a:extLst>
          </p:cNvPr>
          <p:cNvSpPr>
            <a:spLocks noGrp="1"/>
          </p:cNvSpPr>
          <p:nvPr>
            <p:ph type="title"/>
          </p:nvPr>
        </p:nvSpPr>
        <p:spPr/>
        <p:txBody>
          <a:bodyPr/>
          <a:lstStyle/>
          <a:p>
            <a:r>
              <a:rPr lang="en-US" dirty="0"/>
              <a:t>Introduction to middleware in express</a:t>
            </a:r>
          </a:p>
        </p:txBody>
      </p:sp>
      <p:sp>
        <p:nvSpPr>
          <p:cNvPr id="3" name="Content Placeholder 2">
            <a:extLst>
              <a:ext uri="{FF2B5EF4-FFF2-40B4-BE49-F238E27FC236}">
                <a16:creationId xmlns:a16="http://schemas.microsoft.com/office/drawing/2014/main" id="{27B34BDD-CE1B-D840-AA1F-8B30AB0A93EF}"/>
              </a:ext>
            </a:extLst>
          </p:cNvPr>
          <p:cNvSpPr>
            <a:spLocks noGrp="1"/>
          </p:cNvSpPr>
          <p:nvPr>
            <p:ph idx="1"/>
          </p:nvPr>
        </p:nvSpPr>
        <p:spPr/>
        <p:txBody>
          <a:bodyPr/>
          <a:lstStyle/>
          <a:p>
            <a:r>
              <a:rPr lang="en-US" dirty="0"/>
              <a:t>A middleware is basically a function that has access to request object(</a:t>
            </a:r>
            <a:r>
              <a:rPr lang="en-US" dirty="0" err="1"/>
              <a:t>req</a:t>
            </a:r>
            <a:r>
              <a:rPr lang="en-US" dirty="0"/>
              <a:t>) the response object (res) and the next middleware function in the applications request-response cycle.</a:t>
            </a:r>
          </a:p>
          <a:p>
            <a:r>
              <a:rPr lang="en-US" dirty="0"/>
              <a:t>A middleware function can perform the following tasks</a:t>
            </a:r>
          </a:p>
          <a:p>
            <a:pPr lvl="1"/>
            <a:r>
              <a:rPr lang="en-US" dirty="0"/>
              <a:t>Executed some code</a:t>
            </a:r>
          </a:p>
          <a:p>
            <a:pPr lvl="1"/>
            <a:r>
              <a:rPr lang="en-US" dirty="0"/>
              <a:t>Make changes to request response objects</a:t>
            </a:r>
          </a:p>
          <a:p>
            <a:pPr lvl="1"/>
            <a:r>
              <a:rPr lang="en-US" dirty="0"/>
              <a:t>End the request response cycle</a:t>
            </a:r>
          </a:p>
          <a:p>
            <a:pPr lvl="1"/>
            <a:r>
              <a:rPr lang="en-US" dirty="0"/>
              <a:t>Call the next middleware function</a:t>
            </a:r>
          </a:p>
        </p:txBody>
      </p:sp>
    </p:spTree>
    <p:extLst>
      <p:ext uri="{BB962C8B-B14F-4D97-AF65-F5344CB8AC3E}">
        <p14:creationId xmlns:p14="http://schemas.microsoft.com/office/powerpoint/2010/main" val="1593598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31BE-6408-F84D-A47D-142F3BDD6208}"/>
              </a:ext>
            </a:extLst>
          </p:cNvPr>
          <p:cNvSpPr>
            <a:spLocks noGrp="1"/>
          </p:cNvSpPr>
          <p:nvPr>
            <p:ph type="title"/>
          </p:nvPr>
        </p:nvSpPr>
        <p:spPr/>
        <p:txBody>
          <a:bodyPr/>
          <a:lstStyle/>
          <a:p>
            <a:r>
              <a:rPr lang="en-US" dirty="0"/>
              <a:t>Type of middleware in express</a:t>
            </a:r>
          </a:p>
        </p:txBody>
      </p:sp>
      <p:sp>
        <p:nvSpPr>
          <p:cNvPr id="3" name="Content Placeholder 2">
            <a:extLst>
              <a:ext uri="{FF2B5EF4-FFF2-40B4-BE49-F238E27FC236}">
                <a16:creationId xmlns:a16="http://schemas.microsoft.com/office/drawing/2014/main" id="{0A347755-E7AD-CF49-A433-1059C09E1678}"/>
              </a:ext>
            </a:extLst>
          </p:cNvPr>
          <p:cNvSpPr>
            <a:spLocks noGrp="1"/>
          </p:cNvSpPr>
          <p:nvPr>
            <p:ph idx="1"/>
          </p:nvPr>
        </p:nvSpPr>
        <p:spPr/>
        <p:txBody>
          <a:bodyPr/>
          <a:lstStyle/>
          <a:p>
            <a:r>
              <a:rPr lang="en-US" dirty="0"/>
              <a:t>Application Level</a:t>
            </a:r>
          </a:p>
          <a:p>
            <a:r>
              <a:rPr lang="en-US" dirty="0"/>
              <a:t>Router Level</a:t>
            </a:r>
          </a:p>
          <a:p>
            <a:r>
              <a:rPr lang="en-US" dirty="0"/>
              <a:t>Error Handling </a:t>
            </a:r>
          </a:p>
          <a:p>
            <a:r>
              <a:rPr lang="en-US" dirty="0"/>
              <a:t>Build In</a:t>
            </a:r>
          </a:p>
          <a:p>
            <a:r>
              <a:rPr lang="en-US" dirty="0"/>
              <a:t>Third Party</a:t>
            </a:r>
          </a:p>
        </p:txBody>
      </p:sp>
    </p:spTree>
    <p:extLst>
      <p:ext uri="{BB962C8B-B14F-4D97-AF65-F5344CB8AC3E}">
        <p14:creationId xmlns:p14="http://schemas.microsoft.com/office/powerpoint/2010/main" val="4178385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1135-5307-764F-ACDB-1D46B0680473}"/>
              </a:ext>
            </a:extLst>
          </p:cNvPr>
          <p:cNvSpPr>
            <a:spLocks noGrp="1"/>
          </p:cNvSpPr>
          <p:nvPr>
            <p:ph type="title"/>
          </p:nvPr>
        </p:nvSpPr>
        <p:spPr/>
        <p:txBody>
          <a:bodyPr/>
          <a:lstStyle/>
          <a:p>
            <a:r>
              <a:rPr lang="en-US" dirty="0"/>
              <a:t>Middleware in Express</a:t>
            </a:r>
          </a:p>
        </p:txBody>
      </p:sp>
      <p:sp>
        <p:nvSpPr>
          <p:cNvPr id="3" name="Content Placeholder 2">
            <a:extLst>
              <a:ext uri="{FF2B5EF4-FFF2-40B4-BE49-F238E27FC236}">
                <a16:creationId xmlns:a16="http://schemas.microsoft.com/office/drawing/2014/main" id="{290E1ABD-9643-A840-980B-DB2014C07D4D}"/>
              </a:ext>
            </a:extLst>
          </p:cNvPr>
          <p:cNvSpPr>
            <a:spLocks noGrp="1"/>
          </p:cNvSpPr>
          <p:nvPr>
            <p:ph idx="1"/>
          </p:nvPr>
        </p:nvSpPr>
        <p:spPr/>
        <p:txBody>
          <a:bodyPr/>
          <a:lstStyle/>
          <a:p>
            <a:r>
              <a:rPr lang="en-US" dirty="0"/>
              <a:t>Application level middleware</a:t>
            </a:r>
          </a:p>
          <a:p>
            <a:pPr lvl="1"/>
            <a:r>
              <a:rPr lang="en-US" dirty="0"/>
              <a:t>This middleware binds themselves to the app object</a:t>
            </a:r>
          </a:p>
          <a:p>
            <a:pPr lvl="1"/>
            <a:r>
              <a:rPr lang="en-US" dirty="0" err="1"/>
              <a:t>App.use</a:t>
            </a:r>
            <a:r>
              <a:rPr lang="en-US" dirty="0"/>
              <a:t> is an example </a:t>
            </a:r>
            <a:r>
              <a:rPr lang="en-US" dirty="0" err="1"/>
              <a:t>fo</a:t>
            </a:r>
            <a:r>
              <a:rPr lang="en-US" dirty="0"/>
              <a:t> application level middleware</a:t>
            </a:r>
          </a:p>
          <a:p>
            <a:r>
              <a:rPr lang="en-US" dirty="0"/>
              <a:t>Router level middleware</a:t>
            </a:r>
          </a:p>
          <a:p>
            <a:pPr lvl="1"/>
            <a:r>
              <a:rPr lang="en-US" dirty="0"/>
              <a:t>These work exactly like application level middleware but they bind to a router object</a:t>
            </a:r>
          </a:p>
          <a:p>
            <a:pPr lvl="1"/>
            <a:r>
              <a:rPr lang="en-US" dirty="0" err="1"/>
              <a:t>Router.use</a:t>
            </a:r>
            <a:r>
              <a:rPr lang="en-US" dirty="0"/>
              <a:t> is an example of router level middleware</a:t>
            </a:r>
          </a:p>
        </p:txBody>
      </p:sp>
    </p:spTree>
    <p:extLst>
      <p:ext uri="{BB962C8B-B14F-4D97-AF65-F5344CB8AC3E}">
        <p14:creationId xmlns:p14="http://schemas.microsoft.com/office/powerpoint/2010/main" val="3013257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C9C9-02E2-F646-8E5D-643B90390018}"/>
              </a:ext>
            </a:extLst>
          </p:cNvPr>
          <p:cNvSpPr>
            <a:spLocks noGrp="1"/>
          </p:cNvSpPr>
          <p:nvPr>
            <p:ph type="title"/>
          </p:nvPr>
        </p:nvSpPr>
        <p:spPr/>
        <p:txBody>
          <a:bodyPr/>
          <a:lstStyle/>
          <a:p>
            <a:r>
              <a:rPr lang="en-US" dirty="0"/>
              <a:t>Middleware in Express</a:t>
            </a:r>
          </a:p>
        </p:txBody>
      </p:sp>
      <p:sp>
        <p:nvSpPr>
          <p:cNvPr id="3" name="Content Placeholder 2">
            <a:extLst>
              <a:ext uri="{FF2B5EF4-FFF2-40B4-BE49-F238E27FC236}">
                <a16:creationId xmlns:a16="http://schemas.microsoft.com/office/drawing/2014/main" id="{B5909E20-2D96-344A-8920-6E09A36B1CA3}"/>
              </a:ext>
            </a:extLst>
          </p:cNvPr>
          <p:cNvSpPr>
            <a:spLocks noGrp="1"/>
          </p:cNvSpPr>
          <p:nvPr>
            <p:ph idx="1"/>
          </p:nvPr>
        </p:nvSpPr>
        <p:spPr/>
        <p:txBody>
          <a:bodyPr/>
          <a:lstStyle/>
          <a:p>
            <a:r>
              <a:rPr lang="en-US" dirty="0"/>
              <a:t>Error handling middleware</a:t>
            </a:r>
          </a:p>
          <a:p>
            <a:pPr lvl="1"/>
            <a:r>
              <a:rPr lang="en-US" dirty="0"/>
              <a:t>These are just like application level middleware but these are defined with four arguments instead of three. The first argument in the signature is the error that we want to catch.</a:t>
            </a:r>
          </a:p>
          <a:p>
            <a:pPr lvl="1"/>
            <a:r>
              <a:rPr lang="en-US" dirty="0"/>
              <a:t>Signature of these is (err, </a:t>
            </a:r>
            <a:r>
              <a:rPr lang="en-US" dirty="0" err="1"/>
              <a:t>req</a:t>
            </a:r>
            <a:r>
              <a:rPr lang="en-US" dirty="0"/>
              <a:t>, res, next) =&gt; {}</a:t>
            </a:r>
          </a:p>
          <a:p>
            <a:r>
              <a:rPr lang="en-US" dirty="0"/>
              <a:t>Built in middleware</a:t>
            </a:r>
          </a:p>
          <a:p>
            <a:pPr lvl="1"/>
            <a:r>
              <a:rPr lang="en-US" dirty="0"/>
              <a:t>AS the name suggests these are the middleware that are built into express</a:t>
            </a:r>
          </a:p>
          <a:p>
            <a:pPr lvl="1"/>
            <a:r>
              <a:rPr lang="en-US" dirty="0" err="1"/>
              <a:t>Express.static</a:t>
            </a:r>
            <a:r>
              <a:rPr lang="en-US" dirty="0"/>
              <a:t>, </a:t>
            </a:r>
            <a:r>
              <a:rPr lang="en-US" dirty="0" err="1"/>
              <a:t>express.json</a:t>
            </a:r>
            <a:r>
              <a:rPr lang="en-US" dirty="0"/>
              <a:t>, </a:t>
            </a:r>
            <a:r>
              <a:rPr lang="en-US" dirty="0" err="1"/>
              <a:t>express.urlencoded</a:t>
            </a:r>
            <a:r>
              <a:rPr lang="en-US" dirty="0"/>
              <a:t> are some of the examples of building </a:t>
            </a:r>
            <a:r>
              <a:rPr lang="en-US" dirty="0" err="1"/>
              <a:t>middlewares</a:t>
            </a:r>
            <a:endParaRPr lang="en-US" dirty="0"/>
          </a:p>
        </p:txBody>
      </p:sp>
    </p:spTree>
    <p:extLst>
      <p:ext uri="{BB962C8B-B14F-4D97-AF65-F5344CB8AC3E}">
        <p14:creationId xmlns:p14="http://schemas.microsoft.com/office/powerpoint/2010/main" val="2190716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F3EC-6314-374C-B88D-8DA72DB1F48E}"/>
              </a:ext>
            </a:extLst>
          </p:cNvPr>
          <p:cNvSpPr>
            <a:spLocks noGrp="1"/>
          </p:cNvSpPr>
          <p:nvPr>
            <p:ph type="title"/>
          </p:nvPr>
        </p:nvSpPr>
        <p:spPr/>
        <p:txBody>
          <a:bodyPr/>
          <a:lstStyle/>
          <a:p>
            <a:r>
              <a:rPr lang="en-US" dirty="0"/>
              <a:t>Middleware in express</a:t>
            </a:r>
          </a:p>
        </p:txBody>
      </p:sp>
      <p:sp>
        <p:nvSpPr>
          <p:cNvPr id="3" name="Content Placeholder 2">
            <a:extLst>
              <a:ext uri="{FF2B5EF4-FFF2-40B4-BE49-F238E27FC236}">
                <a16:creationId xmlns:a16="http://schemas.microsoft.com/office/drawing/2014/main" id="{84D05EC4-D80D-6746-AA03-3BC73B257BC5}"/>
              </a:ext>
            </a:extLst>
          </p:cNvPr>
          <p:cNvSpPr>
            <a:spLocks noGrp="1"/>
          </p:cNvSpPr>
          <p:nvPr>
            <p:ph idx="1"/>
          </p:nvPr>
        </p:nvSpPr>
        <p:spPr/>
        <p:txBody>
          <a:bodyPr/>
          <a:lstStyle/>
          <a:p>
            <a:r>
              <a:rPr lang="en-US" dirty="0"/>
              <a:t>3</a:t>
            </a:r>
            <a:r>
              <a:rPr lang="en-US" baseline="30000" dirty="0"/>
              <a:t>rd</a:t>
            </a:r>
            <a:r>
              <a:rPr lang="en-US" dirty="0"/>
              <a:t> Party middleware</a:t>
            </a:r>
          </a:p>
          <a:p>
            <a:pPr lvl="1"/>
            <a:r>
              <a:rPr lang="en-US" dirty="0"/>
              <a:t>These are the </a:t>
            </a:r>
            <a:r>
              <a:rPr lang="en-US" dirty="0" err="1"/>
              <a:t>middlewares</a:t>
            </a:r>
            <a:r>
              <a:rPr lang="en-US" dirty="0"/>
              <a:t> that are  used to add the additional functionality to express</a:t>
            </a:r>
          </a:p>
          <a:p>
            <a:r>
              <a:rPr lang="en-US" dirty="0"/>
              <a:t>Steps to use 3rd party </a:t>
            </a:r>
            <a:r>
              <a:rPr lang="en-US" dirty="0" err="1"/>
              <a:t>middlewares</a:t>
            </a:r>
            <a:endParaRPr lang="en-US" dirty="0"/>
          </a:p>
          <a:p>
            <a:pPr lvl="1"/>
            <a:r>
              <a:rPr lang="en-US" dirty="0"/>
              <a:t>Install the specific node module</a:t>
            </a:r>
          </a:p>
          <a:p>
            <a:pPr lvl="1"/>
            <a:r>
              <a:rPr lang="en-US" dirty="0"/>
              <a:t>Load the module in your app at application or router level</a:t>
            </a:r>
          </a:p>
          <a:p>
            <a:pPr lvl="1"/>
            <a:r>
              <a:rPr lang="en-US" dirty="0"/>
              <a:t>Body-parser is the example of 3</a:t>
            </a:r>
            <a:r>
              <a:rPr lang="en-US" baseline="30000" dirty="0"/>
              <a:t>rd</a:t>
            </a:r>
            <a:r>
              <a:rPr lang="en-US" dirty="0"/>
              <a:t> party middle ware</a:t>
            </a:r>
          </a:p>
        </p:txBody>
      </p:sp>
    </p:spTree>
    <p:extLst>
      <p:ext uri="{BB962C8B-B14F-4D97-AF65-F5344CB8AC3E}">
        <p14:creationId xmlns:p14="http://schemas.microsoft.com/office/powerpoint/2010/main" val="1314318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9F88-2ED0-974C-ADCA-07DE5A94E586}"/>
              </a:ext>
            </a:extLst>
          </p:cNvPr>
          <p:cNvSpPr>
            <a:spLocks noGrp="1"/>
          </p:cNvSpPr>
          <p:nvPr>
            <p:ph type="title"/>
          </p:nvPr>
        </p:nvSpPr>
        <p:spPr/>
        <p:txBody>
          <a:bodyPr/>
          <a:lstStyle/>
          <a:p>
            <a:r>
              <a:rPr lang="en-US" dirty="0"/>
              <a:t>Lets put it to practice</a:t>
            </a:r>
          </a:p>
        </p:txBody>
      </p:sp>
      <p:sp>
        <p:nvSpPr>
          <p:cNvPr id="3" name="Content Placeholder 2">
            <a:extLst>
              <a:ext uri="{FF2B5EF4-FFF2-40B4-BE49-F238E27FC236}">
                <a16:creationId xmlns:a16="http://schemas.microsoft.com/office/drawing/2014/main" id="{DD81CE70-13B4-5C4B-B192-7D04E3AD539C}"/>
              </a:ext>
            </a:extLst>
          </p:cNvPr>
          <p:cNvSpPr>
            <a:spLocks noGrp="1"/>
          </p:cNvSpPr>
          <p:nvPr>
            <p:ph idx="1"/>
          </p:nvPr>
        </p:nvSpPr>
        <p:spPr/>
        <p:txBody>
          <a:bodyPr/>
          <a:lstStyle/>
          <a:p>
            <a:r>
              <a:rPr lang="en-US" dirty="0"/>
              <a:t>Write a router level middleware that that checks for a username in the request body and sends a </a:t>
            </a:r>
            <a:r>
              <a:rPr lang="en-US" dirty="0" err="1"/>
              <a:t>json</a:t>
            </a:r>
            <a:r>
              <a:rPr lang="en-US" dirty="0"/>
              <a:t> response as allowed if that username matches an already present string in the function otherwise returns a not allowed as </a:t>
            </a:r>
            <a:r>
              <a:rPr lang="en-US" dirty="0" err="1"/>
              <a:t>json</a:t>
            </a:r>
            <a:r>
              <a:rPr lang="en-US" dirty="0"/>
              <a:t> response</a:t>
            </a:r>
          </a:p>
        </p:txBody>
      </p:sp>
    </p:spTree>
    <p:extLst>
      <p:ext uri="{BB962C8B-B14F-4D97-AF65-F5344CB8AC3E}">
        <p14:creationId xmlns:p14="http://schemas.microsoft.com/office/powerpoint/2010/main" val="2266360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4AD9-52EF-FB47-AB94-3C89059875A7}"/>
              </a:ext>
            </a:extLst>
          </p:cNvPr>
          <p:cNvSpPr>
            <a:spLocks noGrp="1"/>
          </p:cNvSpPr>
          <p:nvPr>
            <p:ph type="title"/>
          </p:nvPr>
        </p:nvSpPr>
        <p:spPr/>
        <p:txBody>
          <a:bodyPr/>
          <a:lstStyle/>
          <a:p>
            <a:r>
              <a:rPr lang="en-US" dirty="0"/>
              <a:t>Introduction to </a:t>
            </a:r>
            <a:r>
              <a:rPr lang="en-US" dirty="0" err="1"/>
              <a:t>MongoDb</a:t>
            </a:r>
            <a:endParaRPr lang="en-US" dirty="0"/>
          </a:p>
        </p:txBody>
      </p:sp>
      <p:sp>
        <p:nvSpPr>
          <p:cNvPr id="3" name="Content Placeholder 2">
            <a:extLst>
              <a:ext uri="{FF2B5EF4-FFF2-40B4-BE49-F238E27FC236}">
                <a16:creationId xmlns:a16="http://schemas.microsoft.com/office/drawing/2014/main" id="{4E2B8590-C1FD-9E4E-AE8B-DD554BC363B7}"/>
              </a:ext>
            </a:extLst>
          </p:cNvPr>
          <p:cNvSpPr>
            <a:spLocks noGrp="1"/>
          </p:cNvSpPr>
          <p:nvPr>
            <p:ph idx="1"/>
          </p:nvPr>
        </p:nvSpPr>
        <p:spPr/>
        <p:txBody>
          <a:bodyPr/>
          <a:lstStyle/>
          <a:p>
            <a:r>
              <a:rPr lang="en-US" dirty="0" err="1"/>
              <a:t>MongoDb</a:t>
            </a:r>
            <a:r>
              <a:rPr lang="en-US" dirty="0"/>
              <a:t> is an open source document database.</a:t>
            </a:r>
          </a:p>
          <a:p>
            <a:r>
              <a:rPr lang="en-US" dirty="0"/>
              <a:t>It is a No </a:t>
            </a:r>
            <a:r>
              <a:rPr lang="en-US" dirty="0" err="1"/>
              <a:t>SQl</a:t>
            </a:r>
            <a:r>
              <a:rPr lang="en-US" dirty="0"/>
              <a:t> database</a:t>
            </a:r>
          </a:p>
          <a:p>
            <a:r>
              <a:rPr lang="en-US" dirty="0"/>
              <a:t>It store data in the form of Documents</a:t>
            </a:r>
          </a:p>
          <a:p>
            <a:r>
              <a:rPr lang="en-US" dirty="0"/>
              <a:t>It is highly scalable. Horizontally scalable</a:t>
            </a:r>
          </a:p>
        </p:txBody>
      </p:sp>
    </p:spTree>
    <p:extLst>
      <p:ext uri="{BB962C8B-B14F-4D97-AF65-F5344CB8AC3E}">
        <p14:creationId xmlns:p14="http://schemas.microsoft.com/office/powerpoint/2010/main" val="5280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250B-0328-6B42-934F-D69E9B43133B}"/>
              </a:ext>
            </a:extLst>
          </p:cNvPr>
          <p:cNvSpPr>
            <a:spLocks noGrp="1"/>
          </p:cNvSpPr>
          <p:nvPr>
            <p:ph type="title"/>
          </p:nvPr>
        </p:nvSpPr>
        <p:spPr/>
        <p:txBody>
          <a:bodyPr/>
          <a:lstStyle/>
          <a:p>
            <a:r>
              <a:rPr lang="en-US" dirty="0"/>
              <a:t>Getting started with Mongo Shell</a:t>
            </a:r>
          </a:p>
        </p:txBody>
      </p:sp>
      <p:sp>
        <p:nvSpPr>
          <p:cNvPr id="3" name="Content Placeholder 2">
            <a:extLst>
              <a:ext uri="{FF2B5EF4-FFF2-40B4-BE49-F238E27FC236}">
                <a16:creationId xmlns:a16="http://schemas.microsoft.com/office/drawing/2014/main" id="{F4BA1E75-DB21-974F-9376-53F9D1ED2A5F}"/>
              </a:ext>
            </a:extLst>
          </p:cNvPr>
          <p:cNvSpPr>
            <a:spLocks noGrp="1"/>
          </p:cNvSpPr>
          <p:nvPr>
            <p:ph idx="1"/>
          </p:nvPr>
        </p:nvSpPr>
        <p:spPr/>
        <p:txBody>
          <a:bodyPr/>
          <a:lstStyle/>
          <a:p>
            <a:r>
              <a:rPr lang="en-US" dirty="0"/>
              <a:t>Mongo Shell is an interactive </a:t>
            </a:r>
            <a:r>
              <a:rPr lang="en-US" dirty="0" err="1"/>
              <a:t>Javascript</a:t>
            </a:r>
            <a:r>
              <a:rPr lang="en-US" dirty="0"/>
              <a:t> interface to </a:t>
            </a:r>
            <a:r>
              <a:rPr lang="en-US" dirty="0" err="1"/>
              <a:t>MongoDb</a:t>
            </a:r>
            <a:endParaRPr lang="en-US" dirty="0"/>
          </a:p>
          <a:p>
            <a:r>
              <a:rPr lang="en-US" dirty="0"/>
              <a:t>Go to mongo DB installation directory/bin in windows. This will start the local mongo DB sever</a:t>
            </a:r>
          </a:p>
          <a:p>
            <a:r>
              <a:rPr lang="en-US" dirty="0"/>
              <a:t>By default mongo DB runs on port 27017</a:t>
            </a:r>
          </a:p>
          <a:p>
            <a:r>
              <a:rPr lang="en-US" dirty="0"/>
              <a:t>Run mongo command. This will open the Mongo shell</a:t>
            </a:r>
          </a:p>
        </p:txBody>
      </p:sp>
    </p:spTree>
    <p:extLst>
      <p:ext uri="{BB962C8B-B14F-4D97-AF65-F5344CB8AC3E}">
        <p14:creationId xmlns:p14="http://schemas.microsoft.com/office/powerpoint/2010/main" val="1023115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B234-3E72-724D-AF6E-98AB27369E58}"/>
              </a:ext>
            </a:extLst>
          </p:cNvPr>
          <p:cNvSpPr>
            <a:spLocks noGrp="1"/>
          </p:cNvSpPr>
          <p:nvPr>
            <p:ph type="title"/>
          </p:nvPr>
        </p:nvSpPr>
        <p:spPr/>
        <p:txBody>
          <a:bodyPr/>
          <a:lstStyle/>
          <a:p>
            <a:r>
              <a:rPr lang="en-US" dirty="0"/>
              <a:t>Introduction to API testing using Postman</a:t>
            </a:r>
          </a:p>
        </p:txBody>
      </p:sp>
      <p:sp>
        <p:nvSpPr>
          <p:cNvPr id="3" name="Content Placeholder 2">
            <a:extLst>
              <a:ext uri="{FF2B5EF4-FFF2-40B4-BE49-F238E27FC236}">
                <a16:creationId xmlns:a16="http://schemas.microsoft.com/office/drawing/2014/main" id="{6C6292EA-0573-074B-944E-C60C5A41C3F1}"/>
              </a:ext>
            </a:extLst>
          </p:cNvPr>
          <p:cNvSpPr>
            <a:spLocks noGrp="1"/>
          </p:cNvSpPr>
          <p:nvPr>
            <p:ph idx="1"/>
          </p:nvPr>
        </p:nvSpPr>
        <p:spPr/>
        <p:txBody>
          <a:bodyPr/>
          <a:lstStyle/>
          <a:p>
            <a:r>
              <a:rPr lang="en-US" dirty="0"/>
              <a:t>Postman is the most widely used API development environment.</a:t>
            </a:r>
          </a:p>
          <a:p>
            <a:r>
              <a:rPr lang="en-US" dirty="0"/>
              <a:t>Postman is used for designing, development and documentation of the API’s</a:t>
            </a:r>
          </a:p>
          <a:p>
            <a:r>
              <a:rPr lang="en-US" dirty="0"/>
              <a:t>Download the </a:t>
            </a:r>
            <a:r>
              <a:rPr lang="en-US" dirty="0" err="1"/>
              <a:t>Postmap</a:t>
            </a:r>
            <a:r>
              <a:rPr lang="en-US" dirty="0"/>
              <a:t> app</a:t>
            </a:r>
          </a:p>
          <a:p>
            <a:pPr lvl="1"/>
            <a:r>
              <a:rPr lang="en-IN" dirty="0">
                <a:hlinkClick r:id="rId2"/>
              </a:rPr>
              <a:t>https://www.getpostman.com/downloads/</a:t>
            </a:r>
            <a:endParaRPr lang="en-US" dirty="0"/>
          </a:p>
        </p:txBody>
      </p:sp>
    </p:spTree>
    <p:extLst>
      <p:ext uri="{BB962C8B-B14F-4D97-AF65-F5344CB8AC3E}">
        <p14:creationId xmlns:p14="http://schemas.microsoft.com/office/powerpoint/2010/main" val="1332796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2511-03C6-DE49-ABCD-175C51891072}"/>
              </a:ext>
            </a:extLst>
          </p:cNvPr>
          <p:cNvSpPr>
            <a:spLocks noGrp="1"/>
          </p:cNvSpPr>
          <p:nvPr>
            <p:ph type="title"/>
          </p:nvPr>
        </p:nvSpPr>
        <p:spPr/>
        <p:txBody>
          <a:bodyPr/>
          <a:lstStyle/>
          <a:p>
            <a:r>
              <a:rPr lang="en-US" dirty="0"/>
              <a:t>CRUD operations in </a:t>
            </a:r>
            <a:r>
              <a:rPr lang="en-US" dirty="0" err="1"/>
              <a:t>Mogodb</a:t>
            </a:r>
            <a:endParaRPr lang="en-US" dirty="0"/>
          </a:p>
        </p:txBody>
      </p:sp>
      <p:sp>
        <p:nvSpPr>
          <p:cNvPr id="3" name="Content Placeholder 2">
            <a:extLst>
              <a:ext uri="{FF2B5EF4-FFF2-40B4-BE49-F238E27FC236}">
                <a16:creationId xmlns:a16="http://schemas.microsoft.com/office/drawing/2014/main" id="{37DCBD98-A7CA-5042-BA9E-2608CBC8FCE7}"/>
              </a:ext>
            </a:extLst>
          </p:cNvPr>
          <p:cNvSpPr>
            <a:spLocks noGrp="1"/>
          </p:cNvSpPr>
          <p:nvPr>
            <p:ph idx="1"/>
          </p:nvPr>
        </p:nvSpPr>
        <p:spPr/>
        <p:txBody>
          <a:bodyPr/>
          <a:lstStyle/>
          <a:p>
            <a:r>
              <a:rPr lang="en-US" dirty="0"/>
              <a:t>Inserting a document</a:t>
            </a:r>
          </a:p>
          <a:p>
            <a:pPr lvl="1"/>
            <a:r>
              <a:rPr lang="en-US" dirty="0" err="1"/>
              <a:t>Db.collectionName.insertOne</a:t>
            </a:r>
            <a:r>
              <a:rPr lang="en-US" dirty="0"/>
              <a:t>({})</a:t>
            </a:r>
          </a:p>
          <a:p>
            <a:r>
              <a:rPr lang="en-US" dirty="0"/>
              <a:t>Deleting a document</a:t>
            </a:r>
          </a:p>
          <a:p>
            <a:pPr lvl="1"/>
            <a:r>
              <a:rPr lang="en-US" dirty="0" err="1"/>
              <a:t>Db.collectionName.deleteOne</a:t>
            </a:r>
            <a:r>
              <a:rPr lang="en-US" dirty="0"/>
              <a:t>({search-query})</a:t>
            </a:r>
          </a:p>
          <a:p>
            <a:r>
              <a:rPr lang="en-US" dirty="0"/>
              <a:t>Updating a document</a:t>
            </a:r>
          </a:p>
          <a:p>
            <a:pPr lvl="1"/>
            <a:r>
              <a:rPr lang="en-US" dirty="0" err="1"/>
              <a:t>Db.collectionName.updateOne</a:t>
            </a:r>
            <a:r>
              <a:rPr lang="en-US" dirty="0"/>
              <a:t>(filter, new-value, object)</a:t>
            </a:r>
          </a:p>
          <a:p>
            <a:pPr lvl="1"/>
            <a:r>
              <a:rPr lang="en-US" dirty="0"/>
              <a:t>We use $set to update the document</a:t>
            </a:r>
          </a:p>
          <a:p>
            <a:r>
              <a:rPr lang="en-US" dirty="0"/>
              <a:t>Find a document</a:t>
            </a:r>
          </a:p>
          <a:p>
            <a:pPr lvl="1"/>
            <a:r>
              <a:rPr lang="en-US" dirty="0" err="1"/>
              <a:t>Db.collectionName.find</a:t>
            </a:r>
            <a:r>
              <a:rPr lang="en-US" dirty="0"/>
              <a:t>({search-query})</a:t>
            </a:r>
          </a:p>
          <a:p>
            <a:pPr lvl="1"/>
            <a:endParaRPr lang="en-US" dirty="0"/>
          </a:p>
        </p:txBody>
      </p:sp>
    </p:spTree>
    <p:extLst>
      <p:ext uri="{BB962C8B-B14F-4D97-AF65-F5344CB8AC3E}">
        <p14:creationId xmlns:p14="http://schemas.microsoft.com/office/powerpoint/2010/main" val="3516780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242B-6D9E-A242-BEC6-FB76A405C1CB}"/>
              </a:ext>
            </a:extLst>
          </p:cNvPr>
          <p:cNvSpPr>
            <a:spLocks noGrp="1"/>
          </p:cNvSpPr>
          <p:nvPr>
            <p:ph type="title"/>
          </p:nvPr>
        </p:nvSpPr>
        <p:spPr/>
        <p:txBody>
          <a:bodyPr/>
          <a:lstStyle/>
          <a:p>
            <a:r>
              <a:rPr lang="en-US" dirty="0"/>
              <a:t>Database and Collections</a:t>
            </a:r>
          </a:p>
        </p:txBody>
      </p:sp>
      <p:sp>
        <p:nvSpPr>
          <p:cNvPr id="3" name="Content Placeholder 2">
            <a:extLst>
              <a:ext uri="{FF2B5EF4-FFF2-40B4-BE49-F238E27FC236}">
                <a16:creationId xmlns:a16="http://schemas.microsoft.com/office/drawing/2014/main" id="{A9CFB5F9-0E9D-2649-8984-B6C462E093F3}"/>
              </a:ext>
            </a:extLst>
          </p:cNvPr>
          <p:cNvSpPr>
            <a:spLocks noGrp="1"/>
          </p:cNvSpPr>
          <p:nvPr>
            <p:ph idx="1"/>
          </p:nvPr>
        </p:nvSpPr>
        <p:spPr/>
        <p:txBody>
          <a:bodyPr/>
          <a:lstStyle/>
          <a:p>
            <a:r>
              <a:rPr lang="en-US" dirty="0"/>
              <a:t>Creating a database</a:t>
            </a:r>
          </a:p>
          <a:p>
            <a:pPr lvl="1"/>
            <a:r>
              <a:rPr lang="en-US" dirty="0"/>
              <a:t>Use database-name</a:t>
            </a:r>
          </a:p>
          <a:p>
            <a:r>
              <a:rPr lang="en-US" dirty="0"/>
              <a:t>Listing all the databases</a:t>
            </a:r>
          </a:p>
          <a:p>
            <a:pPr lvl="1"/>
            <a:r>
              <a:rPr lang="en-US" dirty="0"/>
              <a:t>Show </a:t>
            </a:r>
            <a:r>
              <a:rPr lang="en-US" dirty="0" err="1"/>
              <a:t>dbs</a:t>
            </a:r>
            <a:endParaRPr lang="en-US" dirty="0"/>
          </a:p>
          <a:p>
            <a:r>
              <a:rPr lang="en-US" dirty="0"/>
              <a:t>Create collection</a:t>
            </a:r>
          </a:p>
          <a:p>
            <a:pPr lvl="1"/>
            <a:r>
              <a:rPr lang="en-US" dirty="0" err="1"/>
              <a:t>Db.createCollection</a:t>
            </a:r>
            <a:r>
              <a:rPr lang="en-US" dirty="0"/>
              <a:t>(collection-name)</a:t>
            </a:r>
          </a:p>
          <a:p>
            <a:pPr lvl="1"/>
            <a:r>
              <a:rPr lang="en-US" dirty="0"/>
              <a:t>Inserting a document also creates a collection if it is not present</a:t>
            </a:r>
          </a:p>
        </p:txBody>
      </p:sp>
    </p:spTree>
    <p:extLst>
      <p:ext uri="{BB962C8B-B14F-4D97-AF65-F5344CB8AC3E}">
        <p14:creationId xmlns:p14="http://schemas.microsoft.com/office/powerpoint/2010/main" val="608180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6F6A-9B87-7041-ACCE-AB396E46BA5F}"/>
              </a:ext>
            </a:extLst>
          </p:cNvPr>
          <p:cNvSpPr>
            <a:spLocks noGrp="1"/>
          </p:cNvSpPr>
          <p:nvPr>
            <p:ph type="title"/>
          </p:nvPr>
        </p:nvSpPr>
        <p:spPr/>
        <p:txBody>
          <a:bodyPr/>
          <a:lstStyle/>
          <a:p>
            <a:r>
              <a:rPr lang="en-US" dirty="0"/>
              <a:t>Other frequently used Mongo DB methods</a:t>
            </a:r>
          </a:p>
        </p:txBody>
      </p:sp>
      <p:sp>
        <p:nvSpPr>
          <p:cNvPr id="3" name="Content Placeholder 2">
            <a:extLst>
              <a:ext uri="{FF2B5EF4-FFF2-40B4-BE49-F238E27FC236}">
                <a16:creationId xmlns:a16="http://schemas.microsoft.com/office/drawing/2014/main" id="{7235B949-3C36-5B44-AB1D-55BD9D53967D}"/>
              </a:ext>
            </a:extLst>
          </p:cNvPr>
          <p:cNvSpPr>
            <a:spLocks noGrp="1"/>
          </p:cNvSpPr>
          <p:nvPr>
            <p:ph idx="1"/>
          </p:nvPr>
        </p:nvSpPr>
        <p:spPr/>
        <p:txBody>
          <a:bodyPr/>
          <a:lstStyle/>
          <a:p>
            <a:r>
              <a:rPr lang="en-US" dirty="0"/>
              <a:t>Count documents</a:t>
            </a:r>
          </a:p>
          <a:p>
            <a:pPr lvl="1"/>
            <a:r>
              <a:rPr lang="en-US" dirty="0" err="1"/>
              <a:t>Db.collection.countDocuments</a:t>
            </a:r>
            <a:r>
              <a:rPr lang="en-US" dirty="0"/>
              <a:t>()</a:t>
            </a:r>
          </a:p>
          <a:p>
            <a:r>
              <a:rPr lang="en-US" dirty="0"/>
              <a:t>Getting </a:t>
            </a:r>
            <a:r>
              <a:rPr lang="en-US" dirty="0" err="1"/>
              <a:t>distictElements</a:t>
            </a:r>
            <a:endParaRPr lang="en-US" dirty="0"/>
          </a:p>
          <a:p>
            <a:pPr lvl="1"/>
            <a:r>
              <a:rPr lang="en-US" dirty="0" err="1"/>
              <a:t>Db.collection.distict</a:t>
            </a:r>
            <a:r>
              <a:rPr lang="en-US" dirty="0"/>
              <a:t>(‘</a:t>
            </a:r>
            <a:r>
              <a:rPr lang="en-US" dirty="0" err="1"/>
              <a:t>fieldName</a:t>
            </a:r>
            <a:r>
              <a:rPr lang="en-US" dirty="0"/>
              <a:t>’)</a:t>
            </a:r>
          </a:p>
          <a:p>
            <a:r>
              <a:rPr lang="en-US" dirty="0"/>
              <a:t>Saving a document</a:t>
            </a:r>
          </a:p>
          <a:p>
            <a:pPr lvl="1"/>
            <a:r>
              <a:rPr lang="en-US" dirty="0" err="1"/>
              <a:t>Db.collection.save</a:t>
            </a:r>
            <a:r>
              <a:rPr lang="en-US" dirty="0"/>
              <a:t>({document})</a:t>
            </a:r>
          </a:p>
          <a:p>
            <a:pPr lvl="1"/>
            <a:r>
              <a:rPr lang="en-US" dirty="0"/>
              <a:t>This either updates a document or creates a new document based on whether _id field is present in the document or not</a:t>
            </a:r>
          </a:p>
        </p:txBody>
      </p:sp>
    </p:spTree>
    <p:extLst>
      <p:ext uri="{BB962C8B-B14F-4D97-AF65-F5344CB8AC3E}">
        <p14:creationId xmlns:p14="http://schemas.microsoft.com/office/powerpoint/2010/main" val="424789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5A36-4AC8-FC4F-A3EC-B0E47CF6C3F4}"/>
              </a:ext>
            </a:extLst>
          </p:cNvPr>
          <p:cNvSpPr>
            <a:spLocks noGrp="1"/>
          </p:cNvSpPr>
          <p:nvPr>
            <p:ph type="title"/>
          </p:nvPr>
        </p:nvSpPr>
        <p:spPr/>
        <p:txBody>
          <a:bodyPr/>
          <a:lstStyle/>
          <a:p>
            <a:r>
              <a:rPr lang="en-US" dirty="0"/>
              <a:t>Introduction to Mongoose</a:t>
            </a:r>
          </a:p>
        </p:txBody>
      </p:sp>
      <p:sp>
        <p:nvSpPr>
          <p:cNvPr id="3" name="Content Placeholder 2">
            <a:extLst>
              <a:ext uri="{FF2B5EF4-FFF2-40B4-BE49-F238E27FC236}">
                <a16:creationId xmlns:a16="http://schemas.microsoft.com/office/drawing/2014/main" id="{7E4C2BC3-67E1-1D43-B13F-0ECC946E859C}"/>
              </a:ext>
            </a:extLst>
          </p:cNvPr>
          <p:cNvSpPr>
            <a:spLocks noGrp="1"/>
          </p:cNvSpPr>
          <p:nvPr>
            <p:ph idx="1"/>
          </p:nvPr>
        </p:nvSpPr>
        <p:spPr/>
        <p:txBody>
          <a:bodyPr/>
          <a:lstStyle/>
          <a:p>
            <a:r>
              <a:rPr lang="en-US" dirty="0"/>
              <a:t>Mongoose is an ODM (Object Document mapper ) for MongoDB</a:t>
            </a:r>
          </a:p>
          <a:p>
            <a:r>
              <a:rPr lang="en-US" dirty="0"/>
              <a:t>It is basically a JavaScript wrapper on top on MongoDB that adds some additional functionality</a:t>
            </a:r>
          </a:p>
          <a:p>
            <a:r>
              <a:rPr lang="en-US" dirty="0"/>
              <a:t>Installing Mongoose</a:t>
            </a:r>
          </a:p>
          <a:p>
            <a:pPr lvl="1"/>
            <a:r>
              <a:rPr lang="en-US" dirty="0" err="1"/>
              <a:t>Npm</a:t>
            </a:r>
            <a:r>
              <a:rPr lang="en-US" dirty="0"/>
              <a:t> –I mongoose --save</a:t>
            </a:r>
          </a:p>
        </p:txBody>
      </p:sp>
    </p:spTree>
    <p:extLst>
      <p:ext uri="{BB962C8B-B14F-4D97-AF65-F5344CB8AC3E}">
        <p14:creationId xmlns:p14="http://schemas.microsoft.com/office/powerpoint/2010/main" val="168276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7AFDB-4830-9341-B158-32160FE8C663}"/>
              </a:ext>
            </a:extLst>
          </p:cNvPr>
          <p:cNvSpPr>
            <a:spLocks noGrp="1"/>
          </p:cNvSpPr>
          <p:nvPr>
            <p:ph type="title"/>
          </p:nvPr>
        </p:nvSpPr>
        <p:spPr/>
        <p:txBody>
          <a:bodyPr/>
          <a:lstStyle/>
          <a:p>
            <a:r>
              <a:rPr lang="en-US" dirty="0"/>
              <a:t>Connecting to </a:t>
            </a:r>
            <a:r>
              <a:rPr lang="en-US" dirty="0" err="1"/>
              <a:t>mongoDB</a:t>
            </a:r>
            <a:r>
              <a:rPr lang="en-US" dirty="0"/>
              <a:t> using Mongoose</a:t>
            </a:r>
          </a:p>
        </p:txBody>
      </p:sp>
      <p:sp>
        <p:nvSpPr>
          <p:cNvPr id="3" name="Content Placeholder 2">
            <a:extLst>
              <a:ext uri="{FF2B5EF4-FFF2-40B4-BE49-F238E27FC236}">
                <a16:creationId xmlns:a16="http://schemas.microsoft.com/office/drawing/2014/main" id="{397FF5E6-F82A-3A42-B5A2-23F9BB857333}"/>
              </a:ext>
            </a:extLst>
          </p:cNvPr>
          <p:cNvSpPr>
            <a:spLocks noGrp="1"/>
          </p:cNvSpPr>
          <p:nvPr>
            <p:ph idx="1"/>
          </p:nvPr>
        </p:nvSpPr>
        <p:spPr/>
        <p:txBody>
          <a:bodyPr/>
          <a:lstStyle/>
          <a:p>
            <a:r>
              <a:rPr lang="en-US" dirty="0"/>
              <a:t>Import the </a:t>
            </a:r>
            <a:r>
              <a:rPr lang="en-US" dirty="0" err="1"/>
              <a:t>mongodb</a:t>
            </a:r>
            <a:r>
              <a:rPr lang="en-US" dirty="0"/>
              <a:t> in the server file</a:t>
            </a:r>
          </a:p>
          <a:p>
            <a:r>
              <a:rPr lang="en-US" dirty="0"/>
              <a:t>Use </a:t>
            </a:r>
            <a:r>
              <a:rPr lang="en-US" dirty="0" err="1"/>
              <a:t>mongoose.connect</a:t>
            </a:r>
            <a:r>
              <a:rPr lang="en-US" dirty="0"/>
              <a:t> function to connect to the database</a:t>
            </a:r>
          </a:p>
          <a:p>
            <a:r>
              <a:rPr lang="en-US" dirty="0" err="1"/>
              <a:t>Mongoose.connect</a:t>
            </a:r>
            <a:r>
              <a:rPr lang="en-US" dirty="0"/>
              <a:t> takes a </a:t>
            </a:r>
            <a:r>
              <a:rPr lang="en-US" dirty="0" err="1"/>
              <a:t>uri</a:t>
            </a:r>
            <a:r>
              <a:rPr lang="en-US" dirty="0"/>
              <a:t> to connect to database</a:t>
            </a:r>
          </a:p>
          <a:p>
            <a:pPr lvl="1"/>
            <a:r>
              <a:rPr lang="en-US" dirty="0"/>
              <a:t>The </a:t>
            </a:r>
            <a:r>
              <a:rPr lang="en-US" dirty="0" err="1"/>
              <a:t>structre</a:t>
            </a:r>
            <a:r>
              <a:rPr lang="en-US" dirty="0"/>
              <a:t> of the </a:t>
            </a:r>
            <a:r>
              <a:rPr lang="en-US" dirty="0" err="1"/>
              <a:t>uri</a:t>
            </a:r>
            <a:r>
              <a:rPr lang="en-US" dirty="0"/>
              <a:t> is</a:t>
            </a:r>
          </a:p>
          <a:p>
            <a:pPr lvl="1"/>
            <a:r>
              <a:rPr lang="en-US" dirty="0" err="1"/>
              <a:t>Mongodb</a:t>
            </a:r>
            <a:r>
              <a:rPr lang="en-US" dirty="0"/>
              <a:t>://server/database</a:t>
            </a:r>
          </a:p>
        </p:txBody>
      </p:sp>
    </p:spTree>
    <p:extLst>
      <p:ext uri="{BB962C8B-B14F-4D97-AF65-F5344CB8AC3E}">
        <p14:creationId xmlns:p14="http://schemas.microsoft.com/office/powerpoint/2010/main" val="73435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3733-8AB6-A34C-BBD1-1572322F5949}"/>
              </a:ext>
            </a:extLst>
          </p:cNvPr>
          <p:cNvSpPr>
            <a:spLocks noGrp="1"/>
          </p:cNvSpPr>
          <p:nvPr>
            <p:ph type="title"/>
          </p:nvPr>
        </p:nvSpPr>
        <p:spPr/>
        <p:txBody>
          <a:bodyPr/>
          <a:lstStyle/>
          <a:p>
            <a:r>
              <a:rPr lang="en-US" dirty="0"/>
              <a:t>Introduction to schema in mongoose</a:t>
            </a:r>
          </a:p>
        </p:txBody>
      </p:sp>
      <p:sp>
        <p:nvSpPr>
          <p:cNvPr id="3" name="Content Placeholder 2">
            <a:extLst>
              <a:ext uri="{FF2B5EF4-FFF2-40B4-BE49-F238E27FC236}">
                <a16:creationId xmlns:a16="http://schemas.microsoft.com/office/drawing/2014/main" id="{8E088B0D-B34A-0948-9EA9-29471A1D028A}"/>
              </a:ext>
            </a:extLst>
          </p:cNvPr>
          <p:cNvSpPr>
            <a:spLocks noGrp="1"/>
          </p:cNvSpPr>
          <p:nvPr>
            <p:ph idx="1"/>
          </p:nvPr>
        </p:nvSpPr>
        <p:spPr/>
        <p:txBody>
          <a:bodyPr/>
          <a:lstStyle/>
          <a:p>
            <a:r>
              <a:rPr lang="en-US" dirty="0"/>
              <a:t>A schema defines the structure of a document in collection</a:t>
            </a:r>
          </a:p>
          <a:p>
            <a:r>
              <a:rPr lang="en-US" dirty="0"/>
              <a:t>Every schema maps to a collection in </a:t>
            </a:r>
            <a:r>
              <a:rPr lang="en-US" dirty="0" err="1"/>
              <a:t>mongoDB</a:t>
            </a:r>
            <a:endParaRPr lang="en-US" dirty="0"/>
          </a:p>
          <a:p>
            <a:r>
              <a:rPr lang="en-US" dirty="0"/>
              <a:t>Schema can be strict or not strict</a:t>
            </a:r>
          </a:p>
          <a:p>
            <a:pPr lvl="1"/>
            <a:r>
              <a:rPr lang="en-US" dirty="0"/>
              <a:t>Strict schema does not allow the fields that are not in the schema to get saved</a:t>
            </a:r>
          </a:p>
          <a:p>
            <a:r>
              <a:rPr lang="en-US" dirty="0"/>
              <a:t>Strict is passed as a second argument in the schema as by default it is true</a:t>
            </a:r>
          </a:p>
        </p:txBody>
      </p:sp>
    </p:spTree>
    <p:extLst>
      <p:ext uri="{BB962C8B-B14F-4D97-AF65-F5344CB8AC3E}">
        <p14:creationId xmlns:p14="http://schemas.microsoft.com/office/powerpoint/2010/main" val="389795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948E0-115A-6840-A8A4-056BC293EB2D}"/>
              </a:ext>
            </a:extLst>
          </p:cNvPr>
          <p:cNvSpPr>
            <a:spLocks noGrp="1"/>
          </p:cNvSpPr>
          <p:nvPr>
            <p:ph type="title"/>
          </p:nvPr>
        </p:nvSpPr>
        <p:spPr/>
        <p:txBody>
          <a:bodyPr/>
          <a:lstStyle/>
          <a:p>
            <a:r>
              <a:rPr lang="en-US" dirty="0"/>
              <a:t>Creating our first schema</a:t>
            </a:r>
          </a:p>
        </p:txBody>
      </p:sp>
      <p:sp>
        <p:nvSpPr>
          <p:cNvPr id="3" name="Content Placeholder 2">
            <a:extLst>
              <a:ext uri="{FF2B5EF4-FFF2-40B4-BE49-F238E27FC236}">
                <a16:creationId xmlns:a16="http://schemas.microsoft.com/office/drawing/2014/main" id="{B5A2EFB0-4549-0A44-868D-BCA19866359B}"/>
              </a:ext>
            </a:extLst>
          </p:cNvPr>
          <p:cNvSpPr>
            <a:spLocks noGrp="1"/>
          </p:cNvSpPr>
          <p:nvPr>
            <p:ph idx="1"/>
          </p:nvPr>
        </p:nvSpPr>
        <p:spPr/>
        <p:txBody>
          <a:bodyPr/>
          <a:lstStyle/>
          <a:p>
            <a:r>
              <a:rPr lang="en-US" dirty="0"/>
              <a:t>Lets create a user schema with following fields</a:t>
            </a:r>
          </a:p>
          <a:p>
            <a:pPr lvl="1"/>
            <a:r>
              <a:rPr lang="en-US" dirty="0"/>
              <a:t>Full name </a:t>
            </a:r>
          </a:p>
          <a:p>
            <a:pPr lvl="1"/>
            <a:r>
              <a:rPr lang="en-US" dirty="0"/>
              <a:t>Email</a:t>
            </a:r>
          </a:p>
        </p:txBody>
      </p:sp>
    </p:spTree>
    <p:extLst>
      <p:ext uri="{BB962C8B-B14F-4D97-AF65-F5344CB8AC3E}">
        <p14:creationId xmlns:p14="http://schemas.microsoft.com/office/powerpoint/2010/main" val="2008459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53C2-100C-EE44-AAF3-3D034DF80236}"/>
              </a:ext>
            </a:extLst>
          </p:cNvPr>
          <p:cNvSpPr>
            <a:spLocks noGrp="1"/>
          </p:cNvSpPr>
          <p:nvPr>
            <p:ph type="title"/>
          </p:nvPr>
        </p:nvSpPr>
        <p:spPr/>
        <p:txBody>
          <a:bodyPr/>
          <a:lstStyle/>
          <a:p>
            <a:r>
              <a:rPr lang="en-US" dirty="0"/>
              <a:t>Available Schema Types</a:t>
            </a:r>
          </a:p>
        </p:txBody>
      </p:sp>
      <p:sp>
        <p:nvSpPr>
          <p:cNvPr id="3" name="Content Placeholder 2">
            <a:extLst>
              <a:ext uri="{FF2B5EF4-FFF2-40B4-BE49-F238E27FC236}">
                <a16:creationId xmlns:a16="http://schemas.microsoft.com/office/drawing/2014/main" id="{CC67994A-98B7-E04E-B584-0A22F2331692}"/>
              </a:ext>
            </a:extLst>
          </p:cNvPr>
          <p:cNvSpPr>
            <a:spLocks noGrp="1"/>
          </p:cNvSpPr>
          <p:nvPr>
            <p:ph idx="1"/>
          </p:nvPr>
        </p:nvSpPr>
        <p:spPr/>
        <p:txBody>
          <a:bodyPr/>
          <a:lstStyle/>
          <a:p>
            <a:r>
              <a:rPr lang="en-US" dirty="0"/>
              <a:t>String</a:t>
            </a:r>
          </a:p>
          <a:p>
            <a:r>
              <a:rPr lang="en-US" dirty="0"/>
              <a:t>Number</a:t>
            </a:r>
          </a:p>
          <a:p>
            <a:r>
              <a:rPr lang="en-US" dirty="0"/>
              <a:t>Date</a:t>
            </a:r>
          </a:p>
          <a:p>
            <a:r>
              <a:rPr lang="en-US" dirty="0"/>
              <a:t>Boolean </a:t>
            </a:r>
          </a:p>
          <a:p>
            <a:r>
              <a:rPr lang="en-US" dirty="0"/>
              <a:t>Mixed</a:t>
            </a:r>
          </a:p>
          <a:p>
            <a:r>
              <a:rPr lang="en-US" dirty="0" err="1"/>
              <a:t>ObjectId</a:t>
            </a:r>
            <a:endParaRPr lang="en-US" dirty="0"/>
          </a:p>
          <a:p>
            <a:r>
              <a:rPr lang="en-US" dirty="0"/>
              <a:t>Array</a:t>
            </a:r>
          </a:p>
        </p:txBody>
      </p:sp>
    </p:spTree>
    <p:extLst>
      <p:ext uri="{BB962C8B-B14F-4D97-AF65-F5344CB8AC3E}">
        <p14:creationId xmlns:p14="http://schemas.microsoft.com/office/powerpoint/2010/main" val="1570712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2D295-04B7-C54B-9EE5-B0181027EE62}"/>
              </a:ext>
            </a:extLst>
          </p:cNvPr>
          <p:cNvSpPr>
            <a:spLocks noGrp="1"/>
          </p:cNvSpPr>
          <p:nvPr>
            <p:ph type="title"/>
          </p:nvPr>
        </p:nvSpPr>
        <p:spPr/>
        <p:txBody>
          <a:bodyPr/>
          <a:lstStyle/>
          <a:p>
            <a:r>
              <a:rPr lang="en-US" dirty="0"/>
              <a:t>Creating a model</a:t>
            </a:r>
          </a:p>
        </p:txBody>
      </p:sp>
      <p:sp>
        <p:nvSpPr>
          <p:cNvPr id="3" name="Content Placeholder 2">
            <a:extLst>
              <a:ext uri="{FF2B5EF4-FFF2-40B4-BE49-F238E27FC236}">
                <a16:creationId xmlns:a16="http://schemas.microsoft.com/office/drawing/2014/main" id="{299B7917-1576-BE45-A6DA-0189B6C238E1}"/>
              </a:ext>
            </a:extLst>
          </p:cNvPr>
          <p:cNvSpPr>
            <a:spLocks noGrp="1"/>
          </p:cNvSpPr>
          <p:nvPr>
            <p:ph idx="1"/>
          </p:nvPr>
        </p:nvSpPr>
        <p:spPr/>
        <p:txBody>
          <a:bodyPr/>
          <a:lstStyle/>
          <a:p>
            <a:r>
              <a:rPr lang="en-US" dirty="0"/>
              <a:t>To use the mongoose schema we need to convert that schema into a model</a:t>
            </a:r>
          </a:p>
          <a:p>
            <a:r>
              <a:rPr lang="en-US" dirty="0"/>
              <a:t>We use </a:t>
            </a:r>
            <a:r>
              <a:rPr lang="en-US" dirty="0" err="1"/>
              <a:t>mongoose.model</a:t>
            </a:r>
            <a:r>
              <a:rPr lang="en-US" dirty="0"/>
              <a:t> function to achieve this</a:t>
            </a:r>
          </a:p>
          <a:p>
            <a:r>
              <a:rPr lang="en-US" dirty="0"/>
              <a:t>The function signature is</a:t>
            </a:r>
          </a:p>
          <a:p>
            <a:pPr lvl="1"/>
            <a:r>
              <a:rPr lang="en-US" dirty="0" err="1"/>
              <a:t>Mongoose.model</a:t>
            </a:r>
            <a:r>
              <a:rPr lang="en-US" dirty="0"/>
              <a:t>(&lt;model-name&gt;, &lt;schema-name&gt;)</a:t>
            </a:r>
          </a:p>
          <a:p>
            <a:r>
              <a:rPr lang="en-US" dirty="0"/>
              <a:t>Lets code</a:t>
            </a:r>
          </a:p>
        </p:txBody>
      </p:sp>
    </p:spTree>
    <p:extLst>
      <p:ext uri="{BB962C8B-B14F-4D97-AF65-F5344CB8AC3E}">
        <p14:creationId xmlns:p14="http://schemas.microsoft.com/office/powerpoint/2010/main" val="3715826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FC304-5957-1B42-A497-45F547FBEC02}"/>
              </a:ext>
            </a:extLst>
          </p:cNvPr>
          <p:cNvSpPr>
            <a:spLocks noGrp="1"/>
          </p:cNvSpPr>
          <p:nvPr>
            <p:ph type="title"/>
          </p:nvPr>
        </p:nvSpPr>
        <p:spPr/>
        <p:txBody>
          <a:bodyPr/>
          <a:lstStyle/>
          <a:p>
            <a:r>
              <a:rPr lang="en-US" dirty="0"/>
              <a:t>Putting it to practice</a:t>
            </a:r>
          </a:p>
        </p:txBody>
      </p:sp>
      <p:sp>
        <p:nvSpPr>
          <p:cNvPr id="3" name="Content Placeholder 2">
            <a:extLst>
              <a:ext uri="{FF2B5EF4-FFF2-40B4-BE49-F238E27FC236}">
                <a16:creationId xmlns:a16="http://schemas.microsoft.com/office/drawing/2014/main" id="{618E7840-60C7-B642-BDC7-A3370791B10D}"/>
              </a:ext>
            </a:extLst>
          </p:cNvPr>
          <p:cNvSpPr>
            <a:spLocks noGrp="1"/>
          </p:cNvSpPr>
          <p:nvPr>
            <p:ph idx="1"/>
          </p:nvPr>
        </p:nvSpPr>
        <p:spPr/>
        <p:txBody>
          <a:bodyPr/>
          <a:lstStyle/>
          <a:p>
            <a:r>
              <a:rPr lang="en-US" dirty="0"/>
              <a:t>Write a function that takes </a:t>
            </a:r>
            <a:r>
              <a:rPr lang="en-US" dirty="0" err="1"/>
              <a:t>fullName</a:t>
            </a:r>
            <a:r>
              <a:rPr lang="en-US" dirty="0"/>
              <a:t> and email from the request body and saves the data in the database using Mongoose</a:t>
            </a:r>
          </a:p>
        </p:txBody>
      </p:sp>
    </p:spTree>
    <p:extLst>
      <p:ext uri="{BB962C8B-B14F-4D97-AF65-F5344CB8AC3E}">
        <p14:creationId xmlns:p14="http://schemas.microsoft.com/office/powerpoint/2010/main" val="287294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5A258-1C4F-654B-9A1E-7DC376A43DC5}"/>
              </a:ext>
            </a:extLst>
          </p:cNvPr>
          <p:cNvSpPr>
            <a:spLocks noGrp="1"/>
          </p:cNvSpPr>
          <p:nvPr>
            <p:ph type="title"/>
          </p:nvPr>
        </p:nvSpPr>
        <p:spPr/>
        <p:txBody>
          <a:bodyPr/>
          <a:lstStyle/>
          <a:p>
            <a:r>
              <a:rPr lang="en-US" dirty="0"/>
              <a:t>Introduction to </a:t>
            </a:r>
            <a:r>
              <a:rPr lang="en-US" dirty="0" err="1"/>
              <a:t>ExpressJs</a:t>
            </a:r>
            <a:endParaRPr lang="en-US" dirty="0"/>
          </a:p>
        </p:txBody>
      </p:sp>
      <p:sp>
        <p:nvSpPr>
          <p:cNvPr id="3" name="Content Placeholder 2">
            <a:extLst>
              <a:ext uri="{FF2B5EF4-FFF2-40B4-BE49-F238E27FC236}">
                <a16:creationId xmlns:a16="http://schemas.microsoft.com/office/drawing/2014/main" id="{D2080325-C089-824A-897B-4A3C63974E79}"/>
              </a:ext>
            </a:extLst>
          </p:cNvPr>
          <p:cNvSpPr>
            <a:spLocks noGrp="1"/>
          </p:cNvSpPr>
          <p:nvPr>
            <p:ph idx="1"/>
          </p:nvPr>
        </p:nvSpPr>
        <p:spPr/>
        <p:txBody>
          <a:bodyPr/>
          <a:lstStyle/>
          <a:p>
            <a:r>
              <a:rPr lang="en-US" dirty="0"/>
              <a:t>Express is a Node.js web application framework</a:t>
            </a:r>
          </a:p>
          <a:p>
            <a:r>
              <a:rPr lang="en-US" dirty="0"/>
              <a:t>Express is most widely used and is very flexible</a:t>
            </a:r>
          </a:p>
          <a:p>
            <a:r>
              <a:rPr lang="en-US" dirty="0"/>
              <a:t>Installing express</a:t>
            </a:r>
          </a:p>
          <a:p>
            <a:pPr lvl="1"/>
            <a:r>
              <a:rPr lang="en-IN" dirty="0" err="1"/>
              <a:t>npm</a:t>
            </a:r>
            <a:r>
              <a:rPr lang="en-IN" dirty="0"/>
              <a:t> install express –save</a:t>
            </a:r>
          </a:p>
          <a:p>
            <a:r>
              <a:rPr lang="en-IN" dirty="0"/>
              <a:t>Lets code</a:t>
            </a:r>
            <a:endParaRPr lang="en-US" dirty="0"/>
          </a:p>
        </p:txBody>
      </p:sp>
    </p:spTree>
    <p:extLst>
      <p:ext uri="{BB962C8B-B14F-4D97-AF65-F5344CB8AC3E}">
        <p14:creationId xmlns:p14="http://schemas.microsoft.com/office/powerpoint/2010/main" val="263913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2590-E538-014C-8DD3-EC0684C596E9}"/>
              </a:ext>
            </a:extLst>
          </p:cNvPr>
          <p:cNvSpPr>
            <a:spLocks noGrp="1"/>
          </p:cNvSpPr>
          <p:nvPr>
            <p:ph type="title"/>
          </p:nvPr>
        </p:nvSpPr>
        <p:spPr/>
        <p:txBody>
          <a:bodyPr/>
          <a:lstStyle/>
          <a:p>
            <a:r>
              <a:rPr lang="en-US" dirty="0"/>
              <a:t>Routing in express</a:t>
            </a:r>
          </a:p>
        </p:txBody>
      </p:sp>
      <p:sp>
        <p:nvSpPr>
          <p:cNvPr id="3" name="Content Placeholder 2">
            <a:extLst>
              <a:ext uri="{FF2B5EF4-FFF2-40B4-BE49-F238E27FC236}">
                <a16:creationId xmlns:a16="http://schemas.microsoft.com/office/drawing/2014/main" id="{1DCDC5EE-6AB1-8842-B6DD-BE33CD1874FD}"/>
              </a:ext>
            </a:extLst>
          </p:cNvPr>
          <p:cNvSpPr>
            <a:spLocks noGrp="1"/>
          </p:cNvSpPr>
          <p:nvPr>
            <p:ph idx="1"/>
          </p:nvPr>
        </p:nvSpPr>
        <p:spPr/>
        <p:txBody>
          <a:bodyPr/>
          <a:lstStyle/>
          <a:p>
            <a:r>
              <a:rPr lang="en-US" dirty="0"/>
              <a:t>Routing means how an application’s end-point responds to the client requests.</a:t>
            </a:r>
          </a:p>
          <a:p>
            <a:r>
              <a:rPr lang="en-US" dirty="0"/>
              <a:t>The routing methods in Express specify a callback function, so when a request is received on the specific route and method the Express calls the specified callback function.</a:t>
            </a:r>
          </a:p>
          <a:p>
            <a:r>
              <a:rPr lang="en-US" dirty="0"/>
              <a:t>There can be a same route end-point for the different HTTP method</a:t>
            </a:r>
          </a:p>
          <a:p>
            <a:pPr lvl="1"/>
            <a:r>
              <a:rPr lang="en-US" dirty="0" err="1"/>
              <a:t>App.get</a:t>
            </a:r>
            <a:r>
              <a:rPr lang="en-US" dirty="0"/>
              <a:t>(‘/login’, function() {});</a:t>
            </a:r>
          </a:p>
          <a:p>
            <a:pPr lvl="1"/>
            <a:r>
              <a:rPr lang="en-US" dirty="0" err="1"/>
              <a:t>App.post</a:t>
            </a:r>
            <a:r>
              <a:rPr lang="en-US" dirty="0"/>
              <a:t>(‘/login’, function(){});</a:t>
            </a:r>
          </a:p>
          <a:p>
            <a:pPr lvl="1"/>
            <a:r>
              <a:rPr lang="en-US" dirty="0"/>
              <a:t>These both are different routes</a:t>
            </a:r>
            <a:br>
              <a:rPr lang="en-US" dirty="0"/>
            </a:br>
            <a:endParaRPr lang="en-US" dirty="0"/>
          </a:p>
        </p:txBody>
      </p:sp>
    </p:spTree>
    <p:extLst>
      <p:ext uri="{BB962C8B-B14F-4D97-AF65-F5344CB8AC3E}">
        <p14:creationId xmlns:p14="http://schemas.microsoft.com/office/powerpoint/2010/main" val="1464763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C1764-15D5-CC48-8DA1-AED316A86CA5}"/>
              </a:ext>
            </a:extLst>
          </p:cNvPr>
          <p:cNvSpPr>
            <a:spLocks noGrp="1"/>
          </p:cNvSpPr>
          <p:nvPr>
            <p:ph type="title"/>
          </p:nvPr>
        </p:nvSpPr>
        <p:spPr/>
        <p:txBody>
          <a:bodyPr/>
          <a:lstStyle/>
          <a:p>
            <a:r>
              <a:rPr lang="en-US" dirty="0"/>
              <a:t>Special Routing method</a:t>
            </a:r>
          </a:p>
        </p:txBody>
      </p:sp>
      <p:sp>
        <p:nvSpPr>
          <p:cNvPr id="3" name="Content Placeholder 2">
            <a:extLst>
              <a:ext uri="{FF2B5EF4-FFF2-40B4-BE49-F238E27FC236}">
                <a16:creationId xmlns:a16="http://schemas.microsoft.com/office/drawing/2014/main" id="{0256E0E2-6738-EC4F-AA1F-02323B71B88B}"/>
              </a:ext>
            </a:extLst>
          </p:cNvPr>
          <p:cNvSpPr>
            <a:spLocks noGrp="1"/>
          </p:cNvSpPr>
          <p:nvPr>
            <p:ph idx="1"/>
          </p:nvPr>
        </p:nvSpPr>
        <p:spPr/>
        <p:txBody>
          <a:bodyPr/>
          <a:lstStyle/>
          <a:p>
            <a:r>
              <a:rPr lang="en-US" dirty="0"/>
              <a:t>Express has a special routing method ’all’.</a:t>
            </a:r>
          </a:p>
          <a:p>
            <a:r>
              <a:rPr lang="en-US" dirty="0"/>
              <a:t>This method is mainly used to load a middleware as the path for all http requests. This can be used for adding authentication or logging middleware.</a:t>
            </a:r>
          </a:p>
          <a:p>
            <a:r>
              <a:rPr lang="en-US" dirty="0"/>
              <a:t>The position of the special route matters. The special route will not work for the all the routes that are defined before it.</a:t>
            </a:r>
          </a:p>
          <a:p>
            <a:r>
              <a:rPr lang="en-US" dirty="0"/>
              <a:t>Lets code</a:t>
            </a:r>
          </a:p>
        </p:txBody>
      </p:sp>
    </p:spTree>
    <p:extLst>
      <p:ext uri="{BB962C8B-B14F-4D97-AF65-F5344CB8AC3E}">
        <p14:creationId xmlns:p14="http://schemas.microsoft.com/office/powerpoint/2010/main" val="451414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A5BC1-AE58-FA4A-8201-102BDA594092}"/>
              </a:ext>
            </a:extLst>
          </p:cNvPr>
          <p:cNvSpPr>
            <a:spLocks noGrp="1"/>
          </p:cNvSpPr>
          <p:nvPr>
            <p:ph type="title"/>
          </p:nvPr>
        </p:nvSpPr>
        <p:spPr/>
        <p:txBody>
          <a:bodyPr/>
          <a:lstStyle/>
          <a:p>
            <a:r>
              <a:rPr lang="en-US" dirty="0"/>
              <a:t>Getting the route parameters</a:t>
            </a:r>
          </a:p>
        </p:txBody>
      </p:sp>
      <p:sp>
        <p:nvSpPr>
          <p:cNvPr id="3" name="Content Placeholder 2">
            <a:extLst>
              <a:ext uri="{FF2B5EF4-FFF2-40B4-BE49-F238E27FC236}">
                <a16:creationId xmlns:a16="http://schemas.microsoft.com/office/drawing/2014/main" id="{9CC668E6-CFF4-E045-9067-614C9FD4F1F4}"/>
              </a:ext>
            </a:extLst>
          </p:cNvPr>
          <p:cNvSpPr>
            <a:spLocks noGrp="1"/>
          </p:cNvSpPr>
          <p:nvPr>
            <p:ph idx="1"/>
          </p:nvPr>
        </p:nvSpPr>
        <p:spPr/>
        <p:txBody>
          <a:bodyPr/>
          <a:lstStyle/>
          <a:p>
            <a:r>
              <a:rPr lang="en-IN" dirty="0"/>
              <a:t>Route parameters are named URL segments that are used to capture the values specified at their position in the URL.</a:t>
            </a:r>
          </a:p>
          <a:p>
            <a:r>
              <a:rPr lang="en-IN" dirty="0"/>
              <a:t>The captured values can be accessed using the </a:t>
            </a:r>
            <a:r>
              <a:rPr lang="en-IN" dirty="0" err="1"/>
              <a:t>req.params</a:t>
            </a:r>
            <a:r>
              <a:rPr lang="en-IN" dirty="0"/>
              <a:t> object and name will the same as the name of the route parameter.</a:t>
            </a:r>
          </a:p>
          <a:p>
            <a:r>
              <a:rPr lang="en-IN" dirty="0"/>
              <a:t>We use : to add a route parameter in the URL.</a:t>
            </a:r>
          </a:p>
          <a:p>
            <a:r>
              <a:rPr lang="en-IN" dirty="0"/>
              <a:t>Lets code</a:t>
            </a:r>
            <a:endParaRPr lang="en-US" dirty="0"/>
          </a:p>
        </p:txBody>
      </p:sp>
    </p:spTree>
    <p:extLst>
      <p:ext uri="{BB962C8B-B14F-4D97-AF65-F5344CB8AC3E}">
        <p14:creationId xmlns:p14="http://schemas.microsoft.com/office/powerpoint/2010/main" val="56852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7C29-A424-864A-AA1D-49366B2B03E6}"/>
              </a:ext>
            </a:extLst>
          </p:cNvPr>
          <p:cNvSpPr>
            <a:spLocks noGrp="1"/>
          </p:cNvSpPr>
          <p:nvPr>
            <p:ph type="title"/>
          </p:nvPr>
        </p:nvSpPr>
        <p:spPr/>
        <p:txBody>
          <a:bodyPr/>
          <a:lstStyle/>
          <a:p>
            <a:r>
              <a:rPr lang="en-US" dirty="0"/>
              <a:t>Getting Query and Body Parameters</a:t>
            </a:r>
          </a:p>
        </p:txBody>
      </p:sp>
      <p:sp>
        <p:nvSpPr>
          <p:cNvPr id="3" name="Content Placeholder 2">
            <a:extLst>
              <a:ext uri="{FF2B5EF4-FFF2-40B4-BE49-F238E27FC236}">
                <a16:creationId xmlns:a16="http://schemas.microsoft.com/office/drawing/2014/main" id="{8B91F070-B84A-5E46-98E5-7EF224AD69B1}"/>
              </a:ext>
            </a:extLst>
          </p:cNvPr>
          <p:cNvSpPr>
            <a:spLocks noGrp="1"/>
          </p:cNvSpPr>
          <p:nvPr>
            <p:ph idx="1"/>
          </p:nvPr>
        </p:nvSpPr>
        <p:spPr/>
        <p:txBody>
          <a:bodyPr/>
          <a:lstStyle/>
          <a:p>
            <a:r>
              <a:rPr lang="en-US" dirty="0"/>
              <a:t>Query parameter</a:t>
            </a:r>
          </a:p>
          <a:p>
            <a:pPr lvl="1"/>
            <a:r>
              <a:rPr lang="en-US" dirty="0"/>
              <a:t>These are sent as a part of the URL in the get request</a:t>
            </a:r>
          </a:p>
          <a:p>
            <a:pPr lvl="1"/>
            <a:r>
              <a:rPr lang="en-US" dirty="0"/>
              <a:t>The query parameters are added after adding a ‘?’ in the request and we use ‘&amp;’ to add more than one parameters</a:t>
            </a:r>
          </a:p>
          <a:p>
            <a:pPr lvl="1"/>
            <a:r>
              <a:rPr lang="en-US" dirty="0"/>
              <a:t>These parameters are available in </a:t>
            </a:r>
            <a:r>
              <a:rPr lang="en-US" dirty="0" err="1"/>
              <a:t>req.query</a:t>
            </a:r>
            <a:r>
              <a:rPr lang="en-US" dirty="0"/>
              <a:t> object</a:t>
            </a:r>
          </a:p>
          <a:p>
            <a:r>
              <a:rPr lang="en-US" dirty="0"/>
              <a:t>Body </a:t>
            </a:r>
            <a:r>
              <a:rPr lang="en-US" dirty="0" err="1"/>
              <a:t>Params</a:t>
            </a:r>
            <a:endParaRPr lang="en-US" dirty="0"/>
          </a:p>
          <a:p>
            <a:pPr lvl="1"/>
            <a:r>
              <a:rPr lang="en-US" dirty="0"/>
              <a:t>These are the parameters that are sent in the body of the request in a post request</a:t>
            </a:r>
          </a:p>
          <a:p>
            <a:pPr lvl="1"/>
            <a:r>
              <a:rPr lang="en-US" dirty="0"/>
              <a:t>These parameters are available in </a:t>
            </a:r>
            <a:r>
              <a:rPr lang="en-US" dirty="0" err="1"/>
              <a:t>req.body</a:t>
            </a:r>
            <a:r>
              <a:rPr lang="en-US" dirty="0"/>
              <a:t> object</a:t>
            </a:r>
          </a:p>
          <a:p>
            <a:r>
              <a:rPr lang="en-US" dirty="0"/>
              <a:t>Lets code</a:t>
            </a:r>
          </a:p>
        </p:txBody>
      </p:sp>
    </p:spTree>
    <p:extLst>
      <p:ext uri="{BB962C8B-B14F-4D97-AF65-F5344CB8AC3E}">
        <p14:creationId xmlns:p14="http://schemas.microsoft.com/office/powerpoint/2010/main" val="274764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21769-67F3-A040-8330-F69FDB6D84E1}"/>
              </a:ext>
            </a:extLst>
          </p:cNvPr>
          <p:cNvSpPr>
            <a:spLocks noGrp="1"/>
          </p:cNvSpPr>
          <p:nvPr>
            <p:ph type="title"/>
          </p:nvPr>
        </p:nvSpPr>
        <p:spPr/>
        <p:txBody>
          <a:bodyPr/>
          <a:lstStyle/>
          <a:p>
            <a:r>
              <a:rPr lang="en-US" dirty="0"/>
              <a:t>Lets put it to practice</a:t>
            </a:r>
          </a:p>
        </p:txBody>
      </p:sp>
      <p:sp>
        <p:nvSpPr>
          <p:cNvPr id="3" name="Content Placeholder 2">
            <a:extLst>
              <a:ext uri="{FF2B5EF4-FFF2-40B4-BE49-F238E27FC236}">
                <a16:creationId xmlns:a16="http://schemas.microsoft.com/office/drawing/2014/main" id="{ECBA53D2-2D5D-9348-9104-FCC65CBA2518}"/>
              </a:ext>
            </a:extLst>
          </p:cNvPr>
          <p:cNvSpPr>
            <a:spLocks noGrp="1"/>
          </p:cNvSpPr>
          <p:nvPr>
            <p:ph idx="1"/>
          </p:nvPr>
        </p:nvSpPr>
        <p:spPr/>
        <p:txBody>
          <a:bodyPr/>
          <a:lstStyle/>
          <a:p>
            <a:r>
              <a:rPr lang="en-US" dirty="0"/>
              <a:t>Write an endpoint that takes a </a:t>
            </a:r>
            <a:r>
              <a:rPr lang="en-US" dirty="0" err="1"/>
              <a:t>userName</a:t>
            </a:r>
            <a:r>
              <a:rPr lang="en-US" dirty="0"/>
              <a:t> and an </a:t>
            </a:r>
            <a:r>
              <a:rPr lang="en-US" dirty="0" err="1"/>
              <a:t>eventName</a:t>
            </a:r>
            <a:r>
              <a:rPr lang="en-US" dirty="0"/>
              <a:t> and returns a message that says. ‘Welcome to the {username} to the {event}’.</a:t>
            </a:r>
          </a:p>
        </p:txBody>
      </p:sp>
    </p:spTree>
    <p:extLst>
      <p:ext uri="{BB962C8B-B14F-4D97-AF65-F5344CB8AC3E}">
        <p14:creationId xmlns:p14="http://schemas.microsoft.com/office/powerpoint/2010/main" val="45117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00F2-452B-1A47-B99C-9E3C84909829}"/>
              </a:ext>
            </a:extLst>
          </p:cNvPr>
          <p:cNvSpPr>
            <a:spLocks noGrp="1"/>
          </p:cNvSpPr>
          <p:nvPr>
            <p:ph type="title"/>
          </p:nvPr>
        </p:nvSpPr>
        <p:spPr/>
        <p:txBody>
          <a:bodyPr/>
          <a:lstStyle/>
          <a:p>
            <a:r>
              <a:rPr lang="en-US" dirty="0"/>
              <a:t>Express return types</a:t>
            </a:r>
          </a:p>
        </p:txBody>
      </p:sp>
      <p:sp>
        <p:nvSpPr>
          <p:cNvPr id="3" name="Content Placeholder 2">
            <a:extLst>
              <a:ext uri="{FF2B5EF4-FFF2-40B4-BE49-F238E27FC236}">
                <a16:creationId xmlns:a16="http://schemas.microsoft.com/office/drawing/2014/main" id="{EF91F7CD-A832-5F4A-9B99-B0172F43A1E8}"/>
              </a:ext>
            </a:extLst>
          </p:cNvPr>
          <p:cNvSpPr>
            <a:spLocks noGrp="1"/>
          </p:cNvSpPr>
          <p:nvPr>
            <p:ph idx="1"/>
          </p:nvPr>
        </p:nvSpPr>
        <p:spPr/>
        <p:txBody>
          <a:bodyPr/>
          <a:lstStyle/>
          <a:p>
            <a:r>
              <a:rPr lang="en-US" dirty="0" err="1"/>
              <a:t>Res.json</a:t>
            </a:r>
            <a:r>
              <a:rPr lang="en-US" dirty="0"/>
              <a:t>()</a:t>
            </a:r>
          </a:p>
          <a:p>
            <a:r>
              <a:rPr lang="en-US" dirty="0" err="1"/>
              <a:t>Res.send</a:t>
            </a:r>
            <a:r>
              <a:rPr lang="en-US" dirty="0"/>
              <a:t>()</a:t>
            </a:r>
          </a:p>
          <a:p>
            <a:r>
              <a:rPr lang="en-US" dirty="0" err="1"/>
              <a:t>Res.sendFile</a:t>
            </a:r>
            <a:r>
              <a:rPr lang="en-US" dirty="0"/>
              <a:t>()</a:t>
            </a:r>
          </a:p>
          <a:p>
            <a:r>
              <a:rPr lang="en-US" dirty="0" err="1"/>
              <a:t>Res.download</a:t>
            </a:r>
            <a:r>
              <a:rPr lang="en-US" dirty="0"/>
              <a:t>()</a:t>
            </a:r>
          </a:p>
          <a:p>
            <a:r>
              <a:rPr lang="en-US" dirty="0" err="1"/>
              <a:t>Res.end</a:t>
            </a:r>
            <a:r>
              <a:rPr lang="en-US" dirty="0"/>
              <a:t>()</a:t>
            </a:r>
          </a:p>
          <a:p>
            <a:r>
              <a:rPr lang="en-US" dirty="0" err="1"/>
              <a:t>Res.sendStatus</a:t>
            </a:r>
            <a:r>
              <a:rPr lang="en-US" dirty="0"/>
              <a:t>()</a:t>
            </a:r>
          </a:p>
          <a:p>
            <a:r>
              <a:rPr lang="en-US" dirty="0" err="1"/>
              <a:t>Res.render</a:t>
            </a:r>
            <a:r>
              <a:rPr lang="en-US" dirty="0"/>
              <a:t>()</a:t>
            </a:r>
          </a:p>
          <a:p>
            <a:r>
              <a:rPr lang="en-US" dirty="0" err="1"/>
              <a:t>Res.redirect</a:t>
            </a:r>
            <a:r>
              <a:rPr lang="en-US" dirty="0"/>
              <a:t>()</a:t>
            </a:r>
          </a:p>
        </p:txBody>
      </p:sp>
    </p:spTree>
    <p:extLst>
      <p:ext uri="{BB962C8B-B14F-4D97-AF65-F5344CB8AC3E}">
        <p14:creationId xmlns:p14="http://schemas.microsoft.com/office/powerpoint/2010/main" val="3880636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1285</TotalTime>
  <Words>1311</Words>
  <Application>Microsoft Macintosh PowerPoint</Application>
  <PresentationFormat>Widescreen</PresentationFormat>
  <Paragraphs>169</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Calibri</vt:lpstr>
      <vt:lpstr>Century Gothic</vt:lpstr>
      <vt:lpstr>Wingdings 2</vt:lpstr>
      <vt:lpstr>Quotable</vt:lpstr>
      <vt:lpstr>MEAN stack mastery day-2</vt:lpstr>
      <vt:lpstr>Introduction to API testing using Postman</vt:lpstr>
      <vt:lpstr>Introduction to ExpressJs</vt:lpstr>
      <vt:lpstr>Routing in express</vt:lpstr>
      <vt:lpstr>Special Routing method</vt:lpstr>
      <vt:lpstr>Getting the route parameters</vt:lpstr>
      <vt:lpstr>Getting Query and Body Parameters</vt:lpstr>
      <vt:lpstr>Lets put it to practice</vt:lpstr>
      <vt:lpstr>Express return types</vt:lpstr>
      <vt:lpstr>Using Express Router</vt:lpstr>
      <vt:lpstr>Working with JSON data in express</vt:lpstr>
      <vt:lpstr>Introduction to middleware in express</vt:lpstr>
      <vt:lpstr>Type of middleware in express</vt:lpstr>
      <vt:lpstr>Middleware in Express</vt:lpstr>
      <vt:lpstr>Middleware in Express</vt:lpstr>
      <vt:lpstr>Middleware in express</vt:lpstr>
      <vt:lpstr>Lets put it to practice</vt:lpstr>
      <vt:lpstr>Introduction to MongoDb</vt:lpstr>
      <vt:lpstr>Getting started with Mongo Shell</vt:lpstr>
      <vt:lpstr>CRUD operations in Mogodb</vt:lpstr>
      <vt:lpstr>Database and Collections</vt:lpstr>
      <vt:lpstr>Other frequently used Mongo DB methods</vt:lpstr>
      <vt:lpstr>Introduction to Mongoose</vt:lpstr>
      <vt:lpstr>Connecting to mongoDB using Mongoose</vt:lpstr>
      <vt:lpstr>Introduction to schema in mongoose</vt:lpstr>
      <vt:lpstr>Creating our first schema</vt:lpstr>
      <vt:lpstr>Available Schema Types</vt:lpstr>
      <vt:lpstr>Creating a model</vt:lpstr>
      <vt:lpstr>Putting it to practice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Anupam Atri</dc:creator>
  <cp:lastModifiedBy>Anupam Atri</cp:lastModifiedBy>
  <cp:revision>21</cp:revision>
  <dcterms:created xsi:type="dcterms:W3CDTF">2019-04-20T16:35:01Z</dcterms:created>
  <dcterms:modified xsi:type="dcterms:W3CDTF">2019-04-21T14:00:16Z</dcterms:modified>
</cp:coreProperties>
</file>