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10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CA7CE-66D1-4948-AD3C-64B4A9BD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8F6F95-B59B-4C81-B590-01B62B14D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D1010-6B41-4A99-97FF-C2F946FA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C82DE-B533-4713-A100-35179603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EA029-1F2F-4802-BDDC-252850B3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0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22015-547A-42C1-A1D2-D6752DD1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545840-6DA0-473B-9C11-4641027E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13BB4-8174-44EF-92A4-3AE8908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EDC79-0777-49F9-B7D5-53AC9F43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076C8-F77D-42CC-9FAF-C89FED89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8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5827A8-6DAA-440E-8F5C-62447A239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42C3A-FE17-4631-91A8-FDAE06E2F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6138A-D92A-493F-A2C3-D32EB3FE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327E4-5AFE-42F4-94D5-1227077A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4AE86-279C-4088-B771-8C12500E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BA87D-9ACD-4152-A684-AD9193CB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00432-D070-4CB6-98C3-704518E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489C5-F77B-4EC1-82F6-8A9C7E40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69F4A-7313-4AA0-9F35-606E6D22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1F77C-92B6-41CE-9BF5-0FF190A6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26782-6CA6-4A00-B5A6-56D09B41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13429B-3128-49CB-AE1C-20187BCB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C6A6C-40B5-4BF3-B451-BCAA4712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033CD-5662-418A-9F04-54248999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F3DC8-A011-44D0-8BED-643D9B70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8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E06D5-406A-4428-9F5E-8BD8D3D4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1698E-EB91-48C2-9266-002C7CB9E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133BA-2085-4DE7-A4A8-0CF704B78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58F67-C6A5-4AE5-8EAF-87F6B45A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FB8BD-8455-41F1-B561-9A630277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DFF72-068E-4763-BBDC-A8E3B8B3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1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80F8D-1433-43DD-B31A-8482A1AE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1BB08-6787-40CA-B100-E25C4188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C26F63-F235-4177-8C70-501E6E600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489A23-2838-4978-9E31-2C01C214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7CA9B-B7DF-45A8-B22B-877D3B11B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FC0CB0-CB9A-47F7-9882-55459AAA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24ECB-79DC-464C-A553-DBC9AF96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989D8D-FCB0-4CF2-91BD-D013BE3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4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0CBF9-9538-4117-A873-907F9D83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F08AE4-FF91-499D-8712-CCFE3DF9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E47298-E302-4F06-88C6-DCC97FCB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32D65B-FB25-46F6-8F76-B5EC6ECA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78CB08-54D2-47AC-8EC5-266DF8C0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E217CC-3043-431F-8F57-3AC84F4F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DFC61B-8432-4684-BB23-F98CB0EF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89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3B2A-DB6A-4A28-B7D8-3A4F886D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09CA5-9DB0-486C-A85B-4B56D4BC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6133E-010E-4C33-8867-39BA31A5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6D384-91A8-40EF-AE1E-E5051E26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A3042-B98E-4E85-AF25-F4616149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900AF-B414-4925-86C5-B8D6BE65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5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74502-0082-40B5-A6E6-DADFF4CF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7E2CD4-E35B-41F6-B779-CBA6B11F8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752E3D-3966-4F9A-9C0C-718514C8A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56F17-65F9-403A-A220-D8FBE7AC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F50-4C98-4223-9E63-D94B8D144A6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D1EFD9-3CF2-4140-A1F1-6CEBF598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C272F-FB5E-4225-A887-7112F509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6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35132F-09F5-44FE-B359-044B0FBE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FA31F-1A89-401E-AF04-8396871D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9D600-BE05-4841-89D7-E39804717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2F50-4C98-4223-9E63-D94B8D144A61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55E4A-0631-4181-8998-F103E3F55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C3236-22DE-4256-956F-84860EAD9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1B3B-DCD3-47BE-9111-84443D04D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3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99FC09-76DE-40A7-8D37-1057CAD7C5D6}"/>
              </a:ext>
            </a:extLst>
          </p:cNvPr>
          <p:cNvSpPr txBox="1"/>
          <p:nvPr/>
        </p:nvSpPr>
        <p:spPr>
          <a:xfrm>
            <a:off x="2412940" y="3075057"/>
            <a:ext cx="7366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/>
              <a:t>班级数据分析报告生成过程说明</a:t>
            </a:r>
          </a:p>
        </p:txBody>
      </p:sp>
    </p:spTree>
    <p:extLst>
      <p:ext uri="{BB962C8B-B14F-4D97-AF65-F5344CB8AC3E}">
        <p14:creationId xmlns:p14="http://schemas.microsoft.com/office/powerpoint/2010/main" val="201289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260B75-E862-4F4A-BE63-C3DDBA988069}"/>
              </a:ext>
            </a:extLst>
          </p:cNvPr>
          <p:cNvSpPr txBox="1"/>
          <p:nvPr/>
        </p:nvSpPr>
        <p:spPr>
          <a:xfrm>
            <a:off x="274762" y="306148"/>
            <a:ext cx="972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班级报告的数据逻辑和学校报告完全一致，只是数据选取范围有所区别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D00BF3-9065-4472-9854-7AE3FC31D61B}"/>
              </a:ext>
            </a:extLst>
          </p:cNvPr>
          <p:cNvSpPr txBox="1"/>
          <p:nvPr/>
        </p:nvSpPr>
        <p:spPr>
          <a:xfrm>
            <a:off x="274762" y="1209132"/>
            <a:ext cx="3716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学校报告中的数据逻辑：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9534E7-EFA5-4608-B012-279051F4C322}"/>
              </a:ext>
            </a:extLst>
          </p:cNvPr>
          <p:cNvSpPr txBox="1"/>
          <p:nvPr/>
        </p:nvSpPr>
        <p:spPr>
          <a:xfrm>
            <a:off x="274761" y="2275932"/>
            <a:ext cx="4821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以学校为分组条件，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统计该学校样本内各种比例关系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E2F779-F742-457D-98A8-813604DC11B7}"/>
              </a:ext>
            </a:extLst>
          </p:cNvPr>
          <p:cNvSpPr txBox="1"/>
          <p:nvPr/>
        </p:nvSpPr>
        <p:spPr>
          <a:xfrm>
            <a:off x="274761" y="3445364"/>
            <a:ext cx="555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对比数据以学校所在区为分组条件，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统计该区样本内各种比例关系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65E5C6-38F7-490B-B77F-008D4FA03F95}"/>
              </a:ext>
            </a:extLst>
          </p:cNvPr>
          <p:cNvSpPr txBox="1"/>
          <p:nvPr/>
        </p:nvSpPr>
        <p:spPr>
          <a:xfrm>
            <a:off x="5562601" y="1209132"/>
            <a:ext cx="3716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班级报告中的数据逻辑：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96EFB8-0404-4A1A-99D1-721360F0830A}"/>
              </a:ext>
            </a:extLst>
          </p:cNvPr>
          <p:cNvSpPr txBox="1"/>
          <p:nvPr/>
        </p:nvSpPr>
        <p:spPr>
          <a:xfrm>
            <a:off x="5562600" y="2275932"/>
            <a:ext cx="489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以学校中某一班级为分组条件，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统计该班级样本内各种比例关系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F5D284-A160-48D4-93ED-D662EAC74A31}"/>
              </a:ext>
            </a:extLst>
          </p:cNvPr>
          <p:cNvSpPr txBox="1"/>
          <p:nvPr/>
        </p:nvSpPr>
        <p:spPr>
          <a:xfrm>
            <a:off x="5562600" y="3445364"/>
            <a:ext cx="6374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对比数据以学校中该班级所在年级为分组条件，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统计该年级样本内各种比例关系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D3A3C9-9CBD-4145-BE69-548DE8E266CA}"/>
              </a:ext>
            </a:extLst>
          </p:cNvPr>
          <p:cNvSpPr txBox="1"/>
          <p:nvPr/>
        </p:nvSpPr>
        <p:spPr>
          <a:xfrm>
            <a:off x="274761" y="4852557"/>
            <a:ext cx="555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遍历每所学校，生成各学校报告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AF5D8A-BA21-4744-A3EC-45C02C8C5B0A}"/>
              </a:ext>
            </a:extLst>
          </p:cNvPr>
          <p:cNvSpPr txBox="1"/>
          <p:nvPr/>
        </p:nvSpPr>
        <p:spPr>
          <a:xfrm>
            <a:off x="5562600" y="4852557"/>
            <a:ext cx="569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遍历每所学校每个班级，生成各班级报告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A1C8F90-E0EE-4BB8-8A5D-EDB7814F41E4}"/>
              </a:ext>
            </a:extLst>
          </p:cNvPr>
          <p:cNvSpPr/>
          <p:nvPr/>
        </p:nvSpPr>
        <p:spPr>
          <a:xfrm>
            <a:off x="123825" y="962025"/>
            <a:ext cx="5172075" cy="4972050"/>
          </a:xfrm>
          <a:prstGeom prst="roundRect">
            <a:avLst>
              <a:gd name="adj" fmla="val 42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74127B4-ADAB-4BDF-92D5-F703BEC3635C}"/>
              </a:ext>
            </a:extLst>
          </p:cNvPr>
          <p:cNvSpPr/>
          <p:nvPr/>
        </p:nvSpPr>
        <p:spPr>
          <a:xfrm>
            <a:off x="5446836" y="962025"/>
            <a:ext cx="6621339" cy="4972050"/>
          </a:xfrm>
          <a:prstGeom prst="roundRect">
            <a:avLst>
              <a:gd name="adj" fmla="val 42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4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CAAF375-91DA-4A7F-AF3B-68FC5A66729E}"/>
              </a:ext>
            </a:extLst>
          </p:cNvPr>
          <p:cNvSpPr txBox="1"/>
          <p:nvPr/>
        </p:nvSpPr>
        <p:spPr>
          <a:xfrm>
            <a:off x="274762" y="4597917"/>
            <a:ext cx="104567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Word</a:t>
            </a:r>
            <a:r>
              <a:rPr lang="zh-CN" altLang="en-US" b="1" dirty="0"/>
              <a:t>中域名称示例：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总班优</a:t>
            </a:r>
            <a:r>
              <a:rPr lang="zh-CN" altLang="en-US" b="1" dirty="0"/>
              <a:t>：该班级中，</a:t>
            </a:r>
            <a:endParaRPr lang="en-US" altLang="zh-CN" b="1" dirty="0"/>
          </a:p>
          <a:p>
            <a:r>
              <a:rPr lang="zh-CN" altLang="en-US" b="1" dirty="0"/>
              <a:t>综合评定等级优秀</a:t>
            </a:r>
            <a:r>
              <a:rPr lang="en-US" altLang="zh-CN" b="1" dirty="0"/>
              <a:t>/</a:t>
            </a:r>
            <a:r>
              <a:rPr lang="zh-CN" altLang="en-US" b="1" dirty="0"/>
              <a:t>（综合评定等级优秀</a:t>
            </a:r>
            <a:r>
              <a:rPr lang="en-US" altLang="zh-CN" b="1" dirty="0"/>
              <a:t>+</a:t>
            </a:r>
            <a:r>
              <a:rPr lang="zh-CN" altLang="en-US" b="1" dirty="0"/>
              <a:t>综合评定等级优秀</a:t>
            </a:r>
            <a:r>
              <a:rPr lang="en-US" altLang="zh-CN" b="1" dirty="0"/>
              <a:t>+</a:t>
            </a:r>
            <a:r>
              <a:rPr lang="zh-CN" altLang="en-US" b="1" dirty="0"/>
              <a:t>综合评定等级优秀</a:t>
            </a:r>
            <a:r>
              <a:rPr lang="en-US" altLang="zh-CN" b="1" dirty="0"/>
              <a:t>+</a:t>
            </a:r>
            <a:r>
              <a:rPr lang="zh-CN" altLang="en-US" b="1" dirty="0"/>
              <a:t>综合评定等级优秀）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总校年优</a:t>
            </a:r>
            <a:r>
              <a:rPr lang="zh-CN" altLang="en-US" b="1" dirty="0"/>
              <a:t>：该学校该班所在年级中，</a:t>
            </a:r>
            <a:endParaRPr lang="en-US" altLang="zh-CN" b="1" dirty="0"/>
          </a:p>
          <a:p>
            <a:r>
              <a:rPr lang="zh-CN" altLang="en-US" b="1" dirty="0"/>
              <a:t>综合评定等级优秀</a:t>
            </a:r>
            <a:r>
              <a:rPr lang="en-US" altLang="zh-CN" b="1" dirty="0"/>
              <a:t>/</a:t>
            </a:r>
            <a:r>
              <a:rPr lang="zh-CN" altLang="en-US" b="1" dirty="0"/>
              <a:t>（综合评定等级优秀</a:t>
            </a:r>
            <a:r>
              <a:rPr lang="en-US" altLang="zh-CN" b="1" dirty="0"/>
              <a:t>+</a:t>
            </a:r>
            <a:r>
              <a:rPr lang="zh-CN" altLang="en-US" b="1" dirty="0"/>
              <a:t>综合评定等级优秀</a:t>
            </a:r>
            <a:r>
              <a:rPr lang="en-US" altLang="zh-CN" b="1" dirty="0"/>
              <a:t>+</a:t>
            </a:r>
            <a:r>
              <a:rPr lang="zh-CN" altLang="en-US" b="1" dirty="0"/>
              <a:t>综合评定等级优秀</a:t>
            </a:r>
            <a:r>
              <a:rPr lang="en-US" altLang="zh-CN" b="1" dirty="0"/>
              <a:t>+</a:t>
            </a:r>
            <a:r>
              <a:rPr lang="zh-CN" altLang="en-US" b="1" dirty="0"/>
              <a:t>综合评定等级优秀）</a:t>
            </a:r>
            <a:endParaRPr lang="en-US" altLang="zh-CN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6F0191-358F-486A-B3FE-BD4B6BF4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26"/>
            <a:ext cx="6677025" cy="3980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34B4E0-CEF8-4884-8342-3584A420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992" y="257175"/>
            <a:ext cx="5833233" cy="2179340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93F0E0-EFEA-4C64-937D-0E7B99A14CF5}"/>
              </a:ext>
            </a:extLst>
          </p:cNvPr>
          <p:cNvCxnSpPr>
            <a:cxnSpLocks/>
          </p:cNvCxnSpPr>
          <p:nvPr/>
        </p:nvCxnSpPr>
        <p:spPr>
          <a:xfrm flipH="1">
            <a:off x="6181725" y="1762125"/>
            <a:ext cx="685800" cy="1895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903504-8366-4E7A-B41A-148394167A83}"/>
              </a:ext>
            </a:extLst>
          </p:cNvPr>
          <p:cNvCxnSpPr>
            <a:cxnSpLocks/>
          </p:cNvCxnSpPr>
          <p:nvPr/>
        </p:nvCxnSpPr>
        <p:spPr>
          <a:xfrm flipH="1">
            <a:off x="6253992" y="2095500"/>
            <a:ext cx="613533" cy="1933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537D047-0AE9-444C-A878-420B7C4846BB}"/>
              </a:ext>
            </a:extLst>
          </p:cNvPr>
          <p:cNvSpPr txBox="1"/>
          <p:nvPr/>
        </p:nvSpPr>
        <p:spPr>
          <a:xfrm>
            <a:off x="274762" y="6177723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4"/>
                </a:solidFill>
              </a:rPr>
              <a:t>这里只是样本选取范围与学校报告不同，逻辑是一致的</a:t>
            </a:r>
            <a:endParaRPr lang="en-US" altLang="zh-CN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7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2F2F53-FBC1-40F7-9259-3B90CACD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4" y="260835"/>
            <a:ext cx="6225926" cy="50577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30B760-26E7-4B41-9690-90F0049AC56D}"/>
              </a:ext>
            </a:extLst>
          </p:cNvPr>
          <p:cNvSpPr txBox="1"/>
          <p:nvPr/>
        </p:nvSpPr>
        <p:spPr>
          <a:xfrm>
            <a:off x="6465365" y="89385"/>
            <a:ext cx="5394652" cy="15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二、班级测试情况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（三）各项指标等级横向比较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重复使用前面的各种变量填表</a:t>
            </a:r>
            <a:endParaRPr lang="en-US" altLang="zh-CN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B8EE19-34DF-452E-9B43-D2260599CC55}"/>
              </a:ext>
            </a:extLst>
          </p:cNvPr>
          <p:cNvSpPr txBox="1"/>
          <p:nvPr/>
        </p:nvSpPr>
        <p:spPr>
          <a:xfrm>
            <a:off x="6465365" y="2299185"/>
            <a:ext cx="5394652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现在的</a:t>
            </a:r>
            <a:r>
              <a:rPr lang="en-US" altLang="zh-CN" sz="2400" b="1" dirty="0"/>
              <a:t>Word</a:t>
            </a:r>
            <a:r>
              <a:rPr lang="zh-CN" altLang="en-US" sz="2400" b="1" dirty="0"/>
              <a:t>班级报告模板文件是包含了所有小学初中高中内容的，后期应用时，会将模板删减成小学模板和中学模板，把非本学段的内容删除掉，只保留本学段测试内容。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38791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F24E7D-FAFF-48D6-BE3E-DA6AF83C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9565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250DF4-2A4B-46DA-9571-CEE85D774337}"/>
              </a:ext>
            </a:extLst>
          </p:cNvPr>
          <p:cNvSpPr txBox="1"/>
          <p:nvPr/>
        </p:nvSpPr>
        <p:spPr>
          <a:xfrm>
            <a:off x="3291689" y="260835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三、测试结果分析</a:t>
            </a: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1B7EAE-CB6D-4C4A-B38E-610306FB5D0B}"/>
              </a:ext>
            </a:extLst>
          </p:cNvPr>
          <p:cNvSpPr txBox="1"/>
          <p:nvPr/>
        </p:nvSpPr>
        <p:spPr>
          <a:xfrm>
            <a:off x="3291689" y="962171"/>
            <a:ext cx="7488761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结果综述</a:t>
            </a:r>
            <a:endParaRPr lang="en-US" altLang="zh-CN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D06CAC-D8DA-45FE-B5D3-0982C3519AA3}"/>
              </a:ext>
            </a:extLst>
          </p:cNvPr>
          <p:cNvSpPr txBox="1"/>
          <p:nvPr/>
        </p:nvSpPr>
        <p:spPr>
          <a:xfrm>
            <a:off x="3291689" y="1552204"/>
            <a:ext cx="7488761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本次体质健康标准测试情况反馈，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</a:rPr>
              <a:t>学校名称</a:t>
            </a:r>
            <a:r>
              <a:rPr lang="en-US" altLang="zh-CN" sz="2000" b="1" dirty="0">
                <a:solidFill>
                  <a:srgbClr val="FF0000"/>
                </a:solidFill>
              </a:rPr>
              <a:t>””</a:t>
            </a:r>
            <a:r>
              <a:rPr lang="zh-CN" altLang="en-US" sz="2000" b="1" dirty="0">
                <a:solidFill>
                  <a:srgbClr val="FF0000"/>
                </a:solidFill>
              </a:rPr>
              <a:t>班级名称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en-US" sz="2000" b="1" dirty="0"/>
              <a:t>的学生综合成绩优良率（</a:t>
            </a:r>
            <a:r>
              <a:rPr lang="zh-CN" altLang="en-US" sz="2000" b="1" dirty="0">
                <a:solidFill>
                  <a:schemeClr val="accent4"/>
                </a:solidFill>
              </a:rPr>
              <a:t>总班优</a:t>
            </a:r>
            <a:r>
              <a:rPr lang="en-US" altLang="zh-CN" sz="2000" b="1" dirty="0">
                <a:solidFill>
                  <a:schemeClr val="accent4"/>
                </a:solidFill>
              </a:rPr>
              <a:t>+</a:t>
            </a:r>
            <a:r>
              <a:rPr lang="zh-CN" altLang="en-US" sz="2000" b="1" dirty="0">
                <a:solidFill>
                  <a:schemeClr val="accent4"/>
                </a:solidFill>
              </a:rPr>
              <a:t>总班良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A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总校年优</a:t>
            </a:r>
            <a:r>
              <a:rPr lang="en-US" altLang="zh-CN" sz="2000" b="1" dirty="0">
                <a:solidFill>
                  <a:schemeClr val="accent4"/>
                </a:solidFill>
              </a:rPr>
              <a:t>+</a:t>
            </a:r>
            <a:r>
              <a:rPr lang="zh-CN" altLang="en-US" sz="2000" b="1" dirty="0">
                <a:solidFill>
                  <a:schemeClr val="accent4"/>
                </a:solidFill>
              </a:rPr>
              <a:t>总校年良</a:t>
            </a:r>
            <a:r>
              <a:rPr lang="zh-CN" altLang="en-US" sz="2000" b="1" dirty="0"/>
              <a:t>）。学生综合成绩不及格率（</a:t>
            </a:r>
            <a:r>
              <a:rPr lang="zh-CN" altLang="en-US" sz="2000" b="1" dirty="0">
                <a:solidFill>
                  <a:schemeClr val="accent4"/>
                </a:solidFill>
              </a:rPr>
              <a:t>总班不</a:t>
            </a:r>
            <a:r>
              <a:rPr lang="zh-CN" altLang="en-US" sz="2000" b="1" dirty="0"/>
              <a:t>），</a:t>
            </a:r>
            <a:r>
              <a:rPr lang="en-US" altLang="zh-CN" sz="2000" b="1" dirty="0">
                <a:solidFill>
                  <a:schemeClr val="accent1"/>
                </a:solidFill>
              </a:rPr>
              <a:t>B</a:t>
            </a:r>
            <a:r>
              <a:rPr lang="zh-CN" altLang="en-US" sz="2000" b="1" dirty="0"/>
              <a:t>总体测试数据平均水平（</a:t>
            </a:r>
            <a:r>
              <a:rPr lang="zh-CN" altLang="en-US" sz="2000" b="1" dirty="0">
                <a:solidFill>
                  <a:schemeClr val="accent4"/>
                </a:solidFill>
              </a:rPr>
              <a:t>总校年不</a:t>
            </a:r>
            <a:r>
              <a:rPr lang="zh-CN" altLang="en-US" sz="2000" b="1" dirty="0"/>
              <a:t>）。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A5A3B3-699A-4B97-B180-4F7402269EB2}"/>
              </a:ext>
            </a:extLst>
          </p:cNvPr>
          <p:cNvSpPr/>
          <p:nvPr/>
        </p:nvSpPr>
        <p:spPr>
          <a:xfrm>
            <a:off x="577049" y="812308"/>
            <a:ext cx="932156" cy="2993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B4EA59-82CF-484E-BDCC-6B2CD3B288B6}"/>
              </a:ext>
            </a:extLst>
          </p:cNvPr>
          <p:cNvSpPr txBox="1"/>
          <p:nvPr/>
        </p:nvSpPr>
        <p:spPr>
          <a:xfrm>
            <a:off x="3291689" y="4003708"/>
            <a:ext cx="7488761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第三部分内容，按照前面的替换逻辑，将变量替换成班级和本校同年级两套数据即可。</a:t>
            </a:r>
          </a:p>
        </p:txBody>
      </p:sp>
    </p:spTree>
    <p:extLst>
      <p:ext uri="{BB962C8B-B14F-4D97-AF65-F5344CB8AC3E}">
        <p14:creationId xmlns:p14="http://schemas.microsoft.com/office/powerpoint/2010/main" val="187022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389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Think</cp:lastModifiedBy>
  <cp:revision>2</cp:revision>
  <dcterms:created xsi:type="dcterms:W3CDTF">2022-02-23T09:59:27Z</dcterms:created>
  <dcterms:modified xsi:type="dcterms:W3CDTF">2022-03-25T11:29:19Z</dcterms:modified>
</cp:coreProperties>
</file>