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73" r:id="rId17"/>
    <p:sldId id="274" r:id="rId18"/>
    <p:sldId id="275" r:id="rId19"/>
    <p:sldId id="276" r:id="rId20"/>
    <p:sldId id="277" r:id="rId21"/>
    <p:sldId id="278" r:id="rId22"/>
    <p:sldId id="265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A7CE-66D1-4948-AD3C-64B4A9BD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F6F95-B59B-4C81-B590-01B62B14D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D1010-6B41-4A99-97FF-C2F946FA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C82DE-B533-4713-A100-35179603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EA029-1F2F-4802-BDDC-252850B3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2015-547A-42C1-A1D2-D6752DD1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45840-6DA0-473B-9C11-4641027E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13BB4-8174-44EF-92A4-3AE8908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EDC79-0777-49F9-B7D5-53AC9F43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76C8-F77D-42CC-9FAF-C89FED89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827A8-6DAA-440E-8F5C-62447A239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42C3A-FE17-4631-91A8-FDAE06E2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6138A-D92A-493F-A2C3-D32EB3FE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327E4-5AFE-42F4-94D5-1227077A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4AE86-279C-4088-B771-8C12500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A87D-9ACD-4152-A684-AD9193C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00432-D070-4CB6-98C3-704518E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489C5-F77B-4EC1-82F6-8A9C7E40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69F4A-7313-4AA0-9F35-606E6D2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1F77C-92B6-41CE-9BF5-0FF190A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6782-6CA6-4A00-B5A6-56D09B41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3429B-3128-49CB-AE1C-20187BCB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C6A6C-40B5-4BF3-B451-BCAA4712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033CD-5662-418A-9F04-54248999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F3DC8-A011-44D0-8BED-643D9B70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8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06D5-406A-4428-9F5E-8BD8D3D4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1698E-EB91-48C2-9266-002C7CB9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133BA-2085-4DE7-A4A8-0CF704B7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58F67-C6A5-4AE5-8EAF-87F6B45A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FB8BD-8455-41F1-B561-9A63027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DFF72-068E-4763-BBDC-A8E3B8B3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0F8D-1433-43DD-B31A-8482A1AE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1BB08-6787-40CA-B100-E25C4188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26F63-F235-4177-8C70-501E6E60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89A23-2838-4978-9E31-2C01C214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7CA9B-B7DF-45A8-B22B-877D3B11B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C0CB0-CB9A-47F7-9882-55459AAA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24ECB-79DC-464C-A553-DBC9AF96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9D8D-FCB0-4CF2-91BD-D013BE3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BF9-9538-4117-A873-907F9D83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08AE4-FF91-499D-8712-CCFE3DF9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47298-E302-4F06-88C6-DCC97FCB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2D65B-FB25-46F6-8F76-B5EC6EC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8CB08-54D2-47AC-8EC5-266DF8C0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217CC-3043-431F-8F57-3AC84F4F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FC61B-8432-4684-BB23-F98CB0EF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3B2A-DB6A-4A28-B7D8-3A4F886D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09CA5-9DB0-486C-A85B-4B56D4BC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133E-010E-4C33-8867-39BA31A5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6D384-91A8-40EF-AE1E-E5051E26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A3042-B98E-4E85-AF25-F4616149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900AF-B414-4925-86C5-B8D6BE6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4502-0082-40B5-A6E6-DADFF4CF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E2CD4-E35B-41F6-B779-CBA6B11F8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52E3D-3966-4F9A-9C0C-718514C8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56F17-65F9-403A-A220-D8FBE7A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1EFD9-3CF2-4140-A1F1-6CEBF598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C272F-FB5E-4225-A887-7112F50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5132F-09F5-44FE-B359-044B0FB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FA31F-1A89-401E-AF04-8396871D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D600-BE05-4841-89D7-E39804717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2F50-4C98-4223-9E63-D94B8D144A61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55E4A-0631-4181-8998-F103E3F5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C3236-22DE-4256-956F-84860EAD9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99FC09-76DE-40A7-8D37-1057CAD7C5D6}"/>
              </a:ext>
            </a:extLst>
          </p:cNvPr>
          <p:cNvSpPr txBox="1"/>
          <p:nvPr/>
        </p:nvSpPr>
        <p:spPr>
          <a:xfrm>
            <a:off x="2412940" y="307505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学校数据分析报告生成过程说明</a:t>
            </a:r>
          </a:p>
        </p:txBody>
      </p:sp>
    </p:spTree>
    <p:extLst>
      <p:ext uri="{BB962C8B-B14F-4D97-AF65-F5344CB8AC3E}">
        <p14:creationId xmlns:p14="http://schemas.microsoft.com/office/powerpoint/2010/main" val="201289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1DAE9C-EDB7-4E8F-9B4F-AA2E4301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73F663-DC72-4469-B385-39057E6BF09D}"/>
              </a:ext>
            </a:extLst>
          </p:cNvPr>
          <p:cNvSpPr txBox="1"/>
          <p:nvPr/>
        </p:nvSpPr>
        <p:spPr>
          <a:xfrm>
            <a:off x="4703239" y="260835"/>
            <a:ext cx="8426834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（一）综合评定等级百分比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以左图圈中的变量为例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总校全良：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命名规则：综合评定总分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学校成绩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全学段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等级良好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93BAF2-A9B0-400E-86B5-4909F6685ED8}"/>
              </a:ext>
            </a:extLst>
          </p:cNvPr>
          <p:cNvSpPr/>
          <p:nvPr/>
        </p:nvSpPr>
        <p:spPr>
          <a:xfrm>
            <a:off x="2432696" y="2739772"/>
            <a:ext cx="577049" cy="329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C0E46-D55A-4240-96E6-CCB57857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472E31-FB8E-4006-832B-58A5C0658F7B}"/>
              </a:ext>
            </a:extLst>
          </p:cNvPr>
          <p:cNvSpPr txBox="1"/>
          <p:nvPr/>
        </p:nvSpPr>
        <p:spPr>
          <a:xfrm>
            <a:off x="4703239" y="1836593"/>
            <a:ext cx="6660178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良好）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优秀）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良好）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及格）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不及格））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7310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1DAE9C-EDB7-4E8F-9B4F-AA2E4301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73F663-DC72-4469-B385-39057E6BF09D}"/>
              </a:ext>
            </a:extLst>
          </p:cNvPr>
          <p:cNvSpPr txBox="1"/>
          <p:nvPr/>
        </p:nvSpPr>
        <p:spPr>
          <a:xfrm>
            <a:off x="4703239" y="260835"/>
            <a:ext cx="8426834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（一）综合评定等级百分比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以左图圈中的变量为例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总区全及：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命名规则：综合评定总分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全区成绩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全学段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等级及格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93BAF2-A9B0-400E-86B5-4909F6685ED8}"/>
              </a:ext>
            </a:extLst>
          </p:cNvPr>
          <p:cNvSpPr/>
          <p:nvPr/>
        </p:nvSpPr>
        <p:spPr>
          <a:xfrm>
            <a:off x="3125154" y="3013486"/>
            <a:ext cx="577049" cy="329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C0E46-D55A-4240-96E6-CCB57857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472E31-FB8E-4006-832B-58A5C0658F7B}"/>
              </a:ext>
            </a:extLst>
          </p:cNvPr>
          <p:cNvSpPr txBox="1"/>
          <p:nvPr/>
        </p:nvSpPr>
        <p:spPr>
          <a:xfrm>
            <a:off x="4703238" y="1836593"/>
            <a:ext cx="748876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及格）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优秀）</a:t>
            </a: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良好）</a:t>
            </a: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及格）</a:t>
            </a: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不及格））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09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1DAE9C-EDB7-4E8F-9B4F-AA2E4301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73F663-DC72-4469-B385-39057E6BF09D}"/>
              </a:ext>
            </a:extLst>
          </p:cNvPr>
          <p:cNvSpPr txBox="1"/>
          <p:nvPr/>
        </p:nvSpPr>
        <p:spPr>
          <a:xfrm>
            <a:off x="4703239" y="260835"/>
            <a:ext cx="8426834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（一）综合评定等级百分比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93BAF2-A9B0-400E-86B5-4909F6685ED8}"/>
              </a:ext>
            </a:extLst>
          </p:cNvPr>
          <p:cNvSpPr/>
          <p:nvPr/>
        </p:nvSpPr>
        <p:spPr>
          <a:xfrm>
            <a:off x="568385" y="3428999"/>
            <a:ext cx="3790551" cy="26166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C0E46-D55A-4240-96E6-CCB57857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472E31-FB8E-4006-832B-58A5C0658F7B}"/>
              </a:ext>
            </a:extLst>
          </p:cNvPr>
          <p:cNvSpPr txBox="1"/>
          <p:nvPr/>
        </p:nvSpPr>
        <p:spPr>
          <a:xfrm>
            <a:off x="4703239" y="1259254"/>
            <a:ext cx="7488761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左侧：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总校全优，总校全良，总校全及，总校全不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右侧：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总区全优，总区全良，总区全及，总区全不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9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C6A477-741F-4AAE-BF98-2B88B50E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6"/>
          <a:stretch/>
        </p:blipFill>
        <p:spPr>
          <a:xfrm>
            <a:off x="0" y="0"/>
            <a:ext cx="4849565" cy="3329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3AE1AE-7964-4A37-BFE0-7DA8F70B999D}"/>
              </a:ext>
            </a:extLst>
          </p:cNvPr>
          <p:cNvSpPr txBox="1"/>
          <p:nvPr/>
        </p:nvSpPr>
        <p:spPr>
          <a:xfrm>
            <a:off x="4703239" y="260835"/>
            <a:ext cx="7488761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（二）单项指标等级百分比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逻辑与（一）相同，只是项目不同，所选数据列有区别</a:t>
            </a:r>
            <a:endParaRPr lang="en-US" altLang="zh-CN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0B8687-DB7F-47FC-82DD-907B36454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77"/>
          <a:stretch/>
        </p:blipFill>
        <p:spPr>
          <a:xfrm>
            <a:off x="417251" y="3902771"/>
            <a:ext cx="9386294" cy="8417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2416C-45BF-45CD-B12C-461261569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52"/>
          <a:stretch/>
        </p:blipFill>
        <p:spPr>
          <a:xfrm>
            <a:off x="345811" y="4846882"/>
            <a:ext cx="9530407" cy="9424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AC83F9-E433-48F0-9299-DF23E469C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42"/>
          <a:stretch/>
        </p:blipFill>
        <p:spPr>
          <a:xfrm>
            <a:off x="345811" y="5911452"/>
            <a:ext cx="7455237" cy="9424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5DFF21-C55E-4C6A-AB95-1674C6427BF6}"/>
              </a:ext>
            </a:extLst>
          </p:cNvPr>
          <p:cNvSpPr txBox="1"/>
          <p:nvPr/>
        </p:nvSpPr>
        <p:spPr>
          <a:xfrm>
            <a:off x="4703239" y="1434992"/>
            <a:ext cx="7488761" cy="22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T</a:t>
            </a:r>
            <a:r>
              <a:rPr lang="zh-CN" altLang="en-US" sz="2000" b="1" dirty="0">
                <a:solidFill>
                  <a:schemeClr val="accent4"/>
                </a:solidFill>
              </a:rPr>
              <a:t>列：身高体重等级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W</a:t>
            </a:r>
            <a:r>
              <a:rPr lang="zh-CN" altLang="en-US" sz="2000" b="1" dirty="0">
                <a:solidFill>
                  <a:schemeClr val="accent4"/>
                </a:solidFill>
              </a:rPr>
              <a:t>列：肺活量等级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Z</a:t>
            </a:r>
            <a:r>
              <a:rPr lang="zh-CN" altLang="en-US" sz="2000" b="1" dirty="0">
                <a:solidFill>
                  <a:schemeClr val="accent4"/>
                </a:solidFill>
              </a:rPr>
              <a:t>列：</a:t>
            </a:r>
            <a:r>
              <a:rPr lang="en-US" altLang="zh-CN" sz="2000" b="1" dirty="0">
                <a:solidFill>
                  <a:schemeClr val="accent4"/>
                </a:solidFill>
              </a:rPr>
              <a:t>50</a:t>
            </a:r>
            <a:r>
              <a:rPr lang="zh-CN" altLang="en-US" sz="2000" b="1" dirty="0">
                <a:solidFill>
                  <a:schemeClr val="accent4"/>
                </a:solidFill>
              </a:rPr>
              <a:t>米跑等级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AC</a:t>
            </a:r>
            <a:r>
              <a:rPr lang="zh-CN" altLang="en-US" sz="2000" b="1" dirty="0">
                <a:solidFill>
                  <a:schemeClr val="accent4"/>
                </a:solidFill>
              </a:rPr>
              <a:t>列：坐位体前屈等级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AF</a:t>
            </a:r>
            <a:r>
              <a:rPr lang="zh-CN" altLang="en-US" sz="2000" b="1" dirty="0">
                <a:solidFill>
                  <a:schemeClr val="accent4"/>
                </a:solidFill>
              </a:rPr>
              <a:t>列：一分钟跳绳等级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AI</a:t>
            </a:r>
            <a:r>
              <a:rPr lang="zh-CN" altLang="en-US" sz="2000" b="1" dirty="0">
                <a:solidFill>
                  <a:schemeClr val="accent4"/>
                </a:solidFill>
              </a:rPr>
              <a:t>列：一分钟仰卧起坐等级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9859FF-51D5-449F-8251-6D215E26F994}"/>
              </a:ext>
            </a:extLst>
          </p:cNvPr>
          <p:cNvSpPr txBox="1"/>
          <p:nvPr/>
        </p:nvSpPr>
        <p:spPr>
          <a:xfrm>
            <a:off x="7737212" y="1434992"/>
            <a:ext cx="7488761" cy="19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AL</a:t>
            </a:r>
            <a:r>
              <a:rPr lang="zh-CN" altLang="en-US" sz="2000" b="1" dirty="0">
                <a:solidFill>
                  <a:schemeClr val="accent4"/>
                </a:solidFill>
              </a:rPr>
              <a:t>列：</a:t>
            </a:r>
            <a:r>
              <a:rPr lang="en-US" altLang="zh-CN" sz="2000" b="1" dirty="0">
                <a:solidFill>
                  <a:schemeClr val="accent4"/>
                </a:solidFill>
              </a:rPr>
              <a:t>50</a:t>
            </a:r>
            <a:r>
              <a:rPr lang="zh-CN" altLang="en-US" sz="2000" b="1" dirty="0">
                <a:solidFill>
                  <a:schemeClr val="accent4"/>
                </a:solidFill>
              </a:rPr>
              <a:t>米</a:t>
            </a:r>
            <a:r>
              <a:rPr lang="en-US" altLang="zh-CN" sz="2000" b="1" dirty="0">
                <a:solidFill>
                  <a:schemeClr val="accent4"/>
                </a:solidFill>
              </a:rPr>
              <a:t>×8</a:t>
            </a:r>
            <a:r>
              <a:rPr lang="zh-CN" altLang="en-US" sz="2000" b="1" dirty="0">
                <a:solidFill>
                  <a:schemeClr val="accent4"/>
                </a:solidFill>
              </a:rPr>
              <a:t>往返跑等级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AO</a:t>
            </a:r>
            <a:r>
              <a:rPr lang="zh-CN" altLang="en-US" sz="2000" b="1" dirty="0">
                <a:solidFill>
                  <a:schemeClr val="accent4"/>
                </a:solidFill>
              </a:rPr>
              <a:t>列：立定跳远等级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AR</a:t>
            </a:r>
            <a:r>
              <a:rPr lang="zh-CN" altLang="en-US" sz="2000" b="1" dirty="0">
                <a:solidFill>
                  <a:schemeClr val="accent4"/>
                </a:solidFill>
              </a:rPr>
              <a:t>列：</a:t>
            </a:r>
            <a:r>
              <a:rPr lang="en-US" altLang="zh-CN" sz="2000" b="1" dirty="0">
                <a:solidFill>
                  <a:schemeClr val="accent4"/>
                </a:solidFill>
              </a:rPr>
              <a:t>800</a:t>
            </a:r>
            <a:r>
              <a:rPr lang="zh-CN" altLang="en-US" sz="2000" b="1" dirty="0">
                <a:solidFill>
                  <a:schemeClr val="accent4"/>
                </a:solidFill>
              </a:rPr>
              <a:t>米跑等级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AU</a:t>
            </a:r>
            <a:r>
              <a:rPr lang="zh-CN" altLang="en-US" sz="2000" b="1" dirty="0">
                <a:solidFill>
                  <a:schemeClr val="accent4"/>
                </a:solidFill>
              </a:rPr>
              <a:t>列：</a:t>
            </a:r>
            <a:r>
              <a:rPr lang="en-US" altLang="zh-CN" sz="2000" b="1" dirty="0">
                <a:solidFill>
                  <a:schemeClr val="accent4"/>
                </a:solidFill>
              </a:rPr>
              <a:t>1000</a:t>
            </a:r>
            <a:r>
              <a:rPr lang="zh-CN" altLang="en-US" sz="2000" b="1" dirty="0">
                <a:solidFill>
                  <a:schemeClr val="accent4"/>
                </a:solidFill>
              </a:rPr>
              <a:t>米跑等级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/>
                </a:solidFill>
              </a:rPr>
              <a:t>AX</a:t>
            </a:r>
            <a:r>
              <a:rPr lang="zh-CN" altLang="en-US" sz="2000" b="1" dirty="0">
                <a:solidFill>
                  <a:schemeClr val="accent4"/>
                </a:solidFill>
              </a:rPr>
              <a:t>列：引体向上等级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2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73379-C3C9-4586-ABE7-097B2069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30B760-26E7-4B41-9690-90F0049AC56D}"/>
              </a:ext>
            </a:extLst>
          </p:cNvPr>
          <p:cNvSpPr txBox="1"/>
          <p:nvPr/>
        </p:nvSpPr>
        <p:spPr>
          <a:xfrm>
            <a:off x="4703239" y="260835"/>
            <a:ext cx="7488761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（三）各项指标等级横向比较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重复使用前面的各种变量填表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38791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结果综述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488761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本次体质健康标准测试情况反馈，东风小学的学生综合成绩优良率（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总校全优</a:t>
            </a:r>
            <a:r>
              <a:rPr lang="en-US" altLang="zh-CN" sz="2000" b="1" dirty="0">
                <a:solidFill>
                  <a:schemeClr val="accent4"/>
                </a:solidFill>
              </a:rPr>
              <a:t>+</a:t>
            </a:r>
            <a:r>
              <a:rPr lang="zh-CN" altLang="en-US" sz="2000" b="1" dirty="0">
                <a:solidFill>
                  <a:schemeClr val="accent4"/>
                </a:solidFill>
              </a:rPr>
              <a:t>总校全良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总区全优</a:t>
            </a:r>
            <a:r>
              <a:rPr lang="en-US" altLang="zh-CN" sz="2000" b="1" dirty="0">
                <a:solidFill>
                  <a:schemeClr val="accent4"/>
                </a:solidFill>
              </a:rPr>
              <a:t>+</a:t>
            </a:r>
            <a:r>
              <a:rPr lang="zh-CN" altLang="en-US" sz="2000" b="1" dirty="0">
                <a:solidFill>
                  <a:schemeClr val="accent4"/>
                </a:solidFill>
              </a:rPr>
              <a:t>总区全良</a:t>
            </a:r>
            <a:r>
              <a:rPr lang="zh-CN" altLang="en-US" sz="2000" b="1" dirty="0"/>
              <a:t>）。学生综合成绩不及格率（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总区全不</a:t>
            </a:r>
            <a:r>
              <a:rPr lang="zh-CN" altLang="en-US" sz="2000" b="1" dirty="0"/>
              <a:t>）。本校整体情况处于中上水平。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EC5A2-8B78-445C-8D73-CDD05E5F6B75}"/>
              </a:ext>
            </a:extLst>
          </p:cNvPr>
          <p:cNvSpPr txBox="1"/>
          <p:nvPr/>
        </p:nvSpPr>
        <p:spPr>
          <a:xfrm>
            <a:off x="3291689" y="3541279"/>
            <a:ext cx="748876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A=IF(ROUND(</a:t>
            </a:r>
            <a:r>
              <a:rPr lang="zh-CN" altLang="en-US" b="1" dirty="0">
                <a:solidFill>
                  <a:schemeClr val="accent1"/>
                </a:solidFill>
              </a:rPr>
              <a:t>总校全优</a:t>
            </a:r>
            <a:r>
              <a:rPr lang="en-US" altLang="zh-CN" b="1" dirty="0">
                <a:solidFill>
                  <a:schemeClr val="accent1"/>
                </a:solidFill>
              </a:rPr>
              <a:t>+</a:t>
            </a:r>
            <a:r>
              <a:rPr lang="zh-CN" altLang="en-US" b="1" dirty="0">
                <a:solidFill>
                  <a:schemeClr val="accent1"/>
                </a:solidFill>
              </a:rPr>
              <a:t>总校全良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总区全优</a:t>
            </a:r>
            <a:r>
              <a:rPr lang="en-US" altLang="zh-CN" b="1" dirty="0">
                <a:solidFill>
                  <a:schemeClr val="accent1"/>
                </a:solidFill>
              </a:rPr>
              <a:t>+</a:t>
            </a:r>
            <a:r>
              <a:rPr lang="zh-CN" altLang="en-US" b="1" dirty="0">
                <a:solidFill>
                  <a:schemeClr val="accent1"/>
                </a:solidFill>
              </a:rPr>
              <a:t>总区全良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总校全优</a:t>
            </a:r>
            <a:r>
              <a:rPr lang="en-US" altLang="zh-CN" b="1" dirty="0">
                <a:solidFill>
                  <a:schemeClr val="accent1"/>
                </a:solidFill>
              </a:rPr>
              <a:t>+</a:t>
            </a:r>
            <a:r>
              <a:rPr lang="zh-CN" altLang="en-US" b="1" dirty="0">
                <a:solidFill>
                  <a:schemeClr val="accent1"/>
                </a:solidFill>
              </a:rPr>
              <a:t>总校全良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总区全优</a:t>
            </a:r>
            <a:r>
              <a:rPr lang="en-US" altLang="zh-CN" b="1" dirty="0">
                <a:solidFill>
                  <a:schemeClr val="accent1"/>
                </a:solidFill>
              </a:rPr>
              <a:t>+</a:t>
            </a:r>
            <a:r>
              <a:rPr lang="zh-CN" altLang="en-US" b="1" dirty="0">
                <a:solidFill>
                  <a:schemeClr val="accent1"/>
                </a:solidFill>
              </a:rPr>
              <a:t>总区全良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66BCA-60AF-40A1-95E9-0022E658EDF7}"/>
              </a:ext>
            </a:extLst>
          </p:cNvPr>
          <p:cNvSpPr txBox="1"/>
          <p:nvPr/>
        </p:nvSpPr>
        <p:spPr>
          <a:xfrm>
            <a:off x="3291689" y="4934870"/>
            <a:ext cx="748876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B=IF(ROUND(</a:t>
            </a:r>
            <a:r>
              <a:rPr lang="zh-CN" altLang="en-US" b="1" dirty="0">
                <a:solidFill>
                  <a:schemeClr val="accent1"/>
                </a:solidFill>
              </a:rPr>
              <a:t>总校全不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总区全不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总校全不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总区全不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812308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身体形态综述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769888" cy="22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体重指数测试情况反馈，本校处于正常体重水平的学生占比（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形校全正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形区全正</a:t>
            </a:r>
            <a:r>
              <a:rPr lang="zh-CN" altLang="en-US" sz="2000" b="1" dirty="0"/>
              <a:t>）。本校处于低体重水平的学生占比（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形校全低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形区全低</a:t>
            </a:r>
            <a:r>
              <a:rPr lang="zh-CN" altLang="en-US" sz="2000" b="1" dirty="0"/>
              <a:t>）。本校处于超重水平的学生占比（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形区全超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C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形区全超</a:t>
            </a:r>
            <a:r>
              <a:rPr lang="zh-CN" altLang="en-US" sz="2000" b="1" dirty="0"/>
              <a:t>）。本校处于肥胖水平的学生占比（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形校全胖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D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形区全胖</a:t>
            </a:r>
            <a:r>
              <a:rPr lang="zh-CN" altLang="en-US" sz="2000" b="1" dirty="0"/>
              <a:t>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66BCA-60AF-40A1-95E9-0022E658EDF7}"/>
              </a:ext>
            </a:extLst>
          </p:cNvPr>
          <p:cNvSpPr txBox="1"/>
          <p:nvPr/>
        </p:nvSpPr>
        <p:spPr>
          <a:xfrm>
            <a:off x="3291689" y="3836740"/>
            <a:ext cx="7488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A=IF(ROUND(</a:t>
            </a:r>
            <a:r>
              <a:rPr lang="zh-CN" altLang="en-US" b="1" dirty="0">
                <a:solidFill>
                  <a:schemeClr val="accent1"/>
                </a:solidFill>
              </a:rPr>
              <a:t>形校全正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形区全正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形校全正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形区全正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1366994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E76629-A29E-4936-85E8-DE85E0FEFDBA}"/>
              </a:ext>
            </a:extLst>
          </p:cNvPr>
          <p:cNvSpPr txBox="1"/>
          <p:nvPr/>
        </p:nvSpPr>
        <p:spPr>
          <a:xfrm>
            <a:off x="3291689" y="4539177"/>
            <a:ext cx="7488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B=IF(ROUND(</a:t>
            </a:r>
            <a:r>
              <a:rPr lang="zh-CN" altLang="en-US" b="1" dirty="0">
                <a:solidFill>
                  <a:schemeClr val="accent1"/>
                </a:solidFill>
              </a:rPr>
              <a:t>形校全低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形区全低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形校全低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形区全低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D5AEEE-BB38-414C-8E6F-EBB26784A1B4}"/>
              </a:ext>
            </a:extLst>
          </p:cNvPr>
          <p:cNvSpPr txBox="1"/>
          <p:nvPr/>
        </p:nvSpPr>
        <p:spPr>
          <a:xfrm>
            <a:off x="3291689" y="5241614"/>
            <a:ext cx="7488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C=IF(ROUND(</a:t>
            </a:r>
            <a:r>
              <a:rPr lang="zh-CN" altLang="en-US" b="1" dirty="0">
                <a:solidFill>
                  <a:schemeClr val="accent1"/>
                </a:solidFill>
              </a:rPr>
              <a:t>形校全超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形区全超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形校全超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形区全超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F1F047-C6D6-4BDD-9DFB-93ACC0D4ECAB}"/>
              </a:ext>
            </a:extLst>
          </p:cNvPr>
          <p:cNvSpPr txBox="1"/>
          <p:nvPr/>
        </p:nvSpPr>
        <p:spPr>
          <a:xfrm>
            <a:off x="3291689" y="5944050"/>
            <a:ext cx="7488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D=IF(ROUND(</a:t>
            </a:r>
            <a:r>
              <a:rPr lang="zh-CN" altLang="en-US" b="1" dirty="0">
                <a:solidFill>
                  <a:schemeClr val="accent1"/>
                </a:solidFill>
              </a:rPr>
              <a:t>形校全胖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形区全胖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形校全胖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形区全胖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80335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身体机能综述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769888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肺活量测试情况反馈，本校处于优秀等级的学生占比（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肺校全优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肺区全优</a:t>
            </a:r>
            <a:r>
              <a:rPr lang="zh-CN" altLang="en-US" sz="2000" b="1" dirty="0"/>
              <a:t>）。本校处于不及格等级的学生占比（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肺校全不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肺区全不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66BCA-60AF-40A1-95E9-0022E658EDF7}"/>
              </a:ext>
            </a:extLst>
          </p:cNvPr>
          <p:cNvSpPr txBox="1"/>
          <p:nvPr/>
        </p:nvSpPr>
        <p:spPr>
          <a:xfrm>
            <a:off x="3291689" y="2813250"/>
            <a:ext cx="7488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A=IF(ROUND(</a:t>
            </a:r>
            <a:r>
              <a:rPr lang="zh-CN" altLang="en-US" b="1" dirty="0">
                <a:solidFill>
                  <a:schemeClr val="accent1"/>
                </a:solidFill>
              </a:rPr>
              <a:t>肺校全优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肺区全优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肺校全优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肺区全优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2068330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E76629-A29E-4936-85E8-DE85E0FEFDBA}"/>
              </a:ext>
            </a:extLst>
          </p:cNvPr>
          <p:cNvSpPr txBox="1"/>
          <p:nvPr/>
        </p:nvSpPr>
        <p:spPr>
          <a:xfrm>
            <a:off x="3291689" y="3578099"/>
            <a:ext cx="7488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B=IF(ROUND(</a:t>
            </a:r>
            <a:r>
              <a:rPr lang="zh-CN" altLang="en-US" b="1" dirty="0">
                <a:solidFill>
                  <a:schemeClr val="accent1"/>
                </a:solidFill>
              </a:rPr>
              <a:t>肺校全不</a:t>
            </a:r>
            <a:r>
              <a:rPr lang="en-US" altLang="zh-CN" b="1" dirty="0">
                <a:solidFill>
                  <a:schemeClr val="accent1"/>
                </a:solidFill>
              </a:rPr>
              <a:t>,4)&gt;ROUND(</a:t>
            </a:r>
            <a:r>
              <a:rPr lang="zh-CN" altLang="en-US" b="1" dirty="0">
                <a:solidFill>
                  <a:schemeClr val="accent1"/>
                </a:solidFill>
              </a:rPr>
              <a:t>肺区全不</a:t>
            </a:r>
            <a:r>
              <a:rPr lang="en-US" altLang="zh-CN" b="1" dirty="0">
                <a:solidFill>
                  <a:schemeClr val="accent1"/>
                </a:solidFill>
              </a:rPr>
              <a:t>,4),“</a:t>
            </a:r>
            <a:r>
              <a:rPr lang="zh-CN" altLang="en-US" b="1" dirty="0">
                <a:solidFill>
                  <a:schemeClr val="accent1"/>
                </a:solidFill>
              </a:rPr>
              <a:t>高于</a:t>
            </a:r>
            <a:r>
              <a:rPr lang="en-US" altLang="zh-CN" b="1" dirty="0">
                <a:solidFill>
                  <a:schemeClr val="accent1"/>
                </a:solidFill>
              </a:rPr>
              <a:t>,IF(ROUND(</a:t>
            </a:r>
            <a:r>
              <a:rPr lang="zh-CN" altLang="en-US" b="1" dirty="0">
                <a:solidFill>
                  <a:schemeClr val="accent1"/>
                </a:solidFill>
              </a:rPr>
              <a:t>肺校全不</a:t>
            </a:r>
            <a:r>
              <a:rPr lang="en-US" altLang="zh-CN" b="1" dirty="0">
                <a:solidFill>
                  <a:schemeClr val="accent1"/>
                </a:solidFill>
              </a:rPr>
              <a:t>,4)&lt;ROUND(</a:t>
            </a:r>
            <a:r>
              <a:rPr lang="zh-CN" altLang="en-US" b="1" dirty="0">
                <a:solidFill>
                  <a:schemeClr val="accent1"/>
                </a:solidFill>
              </a:rPr>
              <a:t>肺区全不</a:t>
            </a:r>
            <a:r>
              <a:rPr lang="en-US" altLang="zh-CN" b="1" dirty="0">
                <a:solidFill>
                  <a:schemeClr val="accent1"/>
                </a:solidFill>
              </a:rPr>
              <a:t>,4),"</a:t>
            </a:r>
            <a:r>
              <a:rPr lang="zh-CN" altLang="en-US" b="1" dirty="0">
                <a:solidFill>
                  <a:schemeClr val="accent1"/>
                </a:solidFill>
              </a:rPr>
              <a:t>低于</a:t>
            </a:r>
            <a:r>
              <a:rPr lang="en-US" altLang="zh-CN" b="1" dirty="0">
                <a:solidFill>
                  <a:schemeClr val="accent1"/>
                </a:solidFill>
              </a:rPr>
              <a:t>","</a:t>
            </a:r>
            <a:r>
              <a:rPr lang="zh-CN" altLang="en-US" b="1" dirty="0">
                <a:solidFill>
                  <a:schemeClr val="accent1"/>
                </a:solidFill>
              </a:rPr>
              <a:t>等于</a:t>
            </a:r>
            <a:r>
              <a:rPr lang="en-US" altLang="zh-CN" b="1" dirty="0">
                <a:solidFill>
                  <a:schemeClr val="accent1"/>
                </a:solidFill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03487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速度素质文本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769888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50</a:t>
            </a:r>
            <a:r>
              <a:rPr lang="zh-CN" altLang="en-US" sz="2000" b="1" dirty="0"/>
              <a:t>米跑测试情况反馈，本校处于优秀等级的学生占比（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A50</a:t>
            </a:r>
            <a:r>
              <a:rPr lang="zh-CN" altLang="en-US" sz="2000" b="1" dirty="0">
                <a:solidFill>
                  <a:schemeClr val="accent4"/>
                </a:solidFill>
              </a:rPr>
              <a:t>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A50</a:t>
            </a:r>
            <a:r>
              <a:rPr lang="zh-CN" altLang="en-US" sz="2000" b="1" dirty="0">
                <a:solidFill>
                  <a:schemeClr val="accent4"/>
                </a:solidFill>
              </a:rPr>
              <a:t>区全优</a:t>
            </a:r>
            <a:r>
              <a:rPr lang="zh-CN" altLang="en-US" sz="2000" b="1" dirty="0"/>
              <a:t>）。本校处于不及格等级的学生占比（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 A50</a:t>
            </a:r>
            <a:r>
              <a:rPr lang="zh-CN" altLang="en-US" sz="2000" b="1" dirty="0">
                <a:solidFill>
                  <a:schemeClr val="accent4"/>
                </a:solidFill>
              </a:rPr>
              <a:t>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accent4"/>
                </a:solidFill>
              </a:rPr>
              <a:t>A50</a:t>
            </a:r>
            <a:r>
              <a:rPr lang="zh-CN" altLang="en-US" sz="2000" b="1" dirty="0">
                <a:solidFill>
                  <a:schemeClr val="accent4"/>
                </a:solidFill>
              </a:rPr>
              <a:t>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3031409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DBB11C-B17D-42E2-B760-1249A59AD19E}"/>
              </a:ext>
            </a:extLst>
          </p:cNvPr>
          <p:cNvSpPr txBox="1"/>
          <p:nvPr/>
        </p:nvSpPr>
        <p:spPr>
          <a:xfrm>
            <a:off x="3291689" y="3209379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柔韧素质文本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88726B-AFD1-4C8A-9B7E-8C94C44955DC}"/>
              </a:ext>
            </a:extLst>
          </p:cNvPr>
          <p:cNvSpPr txBox="1"/>
          <p:nvPr/>
        </p:nvSpPr>
        <p:spPr>
          <a:xfrm>
            <a:off x="3291689" y="3799412"/>
            <a:ext cx="7769888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坐位体前屈测试情况反馈，本校处于优秀等级的学生占比（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屈校全优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屈区全优</a:t>
            </a:r>
            <a:r>
              <a:rPr lang="zh-CN" altLang="en-US" sz="2000" b="1" dirty="0"/>
              <a:t>）。本校处于不及格等级的学生占比（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 </a:t>
            </a:r>
            <a:r>
              <a:rPr lang="zh-CN" altLang="en-US" sz="2000" b="1" dirty="0">
                <a:solidFill>
                  <a:schemeClr val="accent4"/>
                </a:solidFill>
              </a:rPr>
              <a:t>屈校全不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/>
              <a:t> </a:t>
            </a:r>
            <a:r>
              <a:rPr lang="zh-CN" altLang="en-US" sz="2000" b="1" dirty="0">
                <a:solidFill>
                  <a:schemeClr val="accent4"/>
                </a:solidFill>
              </a:rPr>
              <a:t>屈区全不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090AD9-B3EF-4351-95F7-2C58BDF9A5EB}"/>
              </a:ext>
            </a:extLst>
          </p:cNvPr>
          <p:cNvSpPr/>
          <p:nvPr/>
        </p:nvSpPr>
        <p:spPr>
          <a:xfrm>
            <a:off x="577049" y="3714990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5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力量素质文本</a:t>
            </a:r>
            <a:r>
              <a:rPr lang="en-US" altLang="zh-CN" sz="2400" b="1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769888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分钟仰卧起坐测试情况反馈，本校处于优秀等级的学生占比（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卧校全优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卧区全优</a:t>
            </a:r>
            <a:r>
              <a:rPr lang="zh-CN" altLang="en-US" sz="2000" b="1" dirty="0"/>
              <a:t>）。本校处于不及格等级的学生占比（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卧校全不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卧区全不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4362307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DBB11C-B17D-42E2-B760-1249A59AD19E}"/>
              </a:ext>
            </a:extLst>
          </p:cNvPr>
          <p:cNvSpPr txBox="1"/>
          <p:nvPr/>
        </p:nvSpPr>
        <p:spPr>
          <a:xfrm>
            <a:off x="3291689" y="2838967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力量素质文本</a:t>
            </a:r>
            <a:r>
              <a:rPr lang="en-US" altLang="zh-CN" sz="2400" b="1" dirty="0"/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88726B-AFD1-4C8A-9B7E-8C94C44955DC}"/>
              </a:ext>
            </a:extLst>
          </p:cNvPr>
          <p:cNvSpPr txBox="1"/>
          <p:nvPr/>
        </p:nvSpPr>
        <p:spPr>
          <a:xfrm>
            <a:off x="3291689" y="3429000"/>
            <a:ext cx="7769888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引体向上测试情况反馈，本校处于优秀等级的学生占比（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引校全优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引区全优</a:t>
            </a:r>
            <a:r>
              <a:rPr lang="zh-CN" altLang="en-US" sz="2000" b="1" dirty="0"/>
              <a:t>）。本校处于不及格等级的学生占比（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引校全不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引区全不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090AD9-B3EF-4351-95F7-2C58BDF9A5EB}"/>
              </a:ext>
            </a:extLst>
          </p:cNvPr>
          <p:cNvSpPr/>
          <p:nvPr/>
        </p:nvSpPr>
        <p:spPr>
          <a:xfrm>
            <a:off x="577049" y="4661703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54E306-F3AD-42BF-9391-5EBA51B0DC5C}"/>
              </a:ext>
            </a:extLst>
          </p:cNvPr>
          <p:cNvSpPr txBox="1"/>
          <p:nvPr/>
        </p:nvSpPr>
        <p:spPr>
          <a:xfrm>
            <a:off x="3291689" y="4715763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协调素质文本</a:t>
            </a:r>
            <a:endParaRPr lang="en-US" altLang="zh-CN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9CFD4F-8A80-4266-ADAE-9EDB6F9DBAB8}"/>
              </a:ext>
            </a:extLst>
          </p:cNvPr>
          <p:cNvSpPr txBox="1"/>
          <p:nvPr/>
        </p:nvSpPr>
        <p:spPr>
          <a:xfrm>
            <a:off x="3291689" y="5305796"/>
            <a:ext cx="7769888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分钟跳绳测试情况反馈，本校处于优秀等级的学生占比（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绳校全优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绳区全优</a:t>
            </a:r>
            <a:r>
              <a:rPr lang="zh-CN" altLang="en-US" sz="2000" b="1" dirty="0"/>
              <a:t>）。本校处于不及格等级的学生占比（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绳校全不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绳区全不</a:t>
            </a:r>
            <a:r>
              <a:rPr lang="zh-CN" altLang="en-US" sz="2000" b="1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351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60B75-E862-4F4A-BE63-C3DDBA988069}"/>
              </a:ext>
            </a:extLst>
          </p:cNvPr>
          <p:cNvSpPr txBox="1"/>
          <p:nvPr/>
        </p:nvSpPr>
        <p:spPr>
          <a:xfrm>
            <a:off x="1036762" y="553798"/>
            <a:ext cx="1011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学校数据分析报告所需使用的数据均来源于程序计算完成得到的</a:t>
            </a:r>
            <a:r>
              <a:rPr lang="en-US" altLang="zh-CN" sz="2400" b="1" dirty="0"/>
              <a:t>Excel</a:t>
            </a:r>
            <a:r>
              <a:rPr lang="zh-CN" altLang="en-US" sz="2400" b="1" dirty="0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7C671-D982-465D-8894-9DA5A8A7A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67"/>
          <a:stretch/>
        </p:blipFill>
        <p:spPr>
          <a:xfrm>
            <a:off x="0" y="1306034"/>
            <a:ext cx="12192000" cy="34701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D00BF3-9065-4472-9854-7AE3FC31D61B}"/>
              </a:ext>
            </a:extLst>
          </p:cNvPr>
          <p:cNvSpPr txBox="1"/>
          <p:nvPr/>
        </p:nvSpPr>
        <p:spPr>
          <a:xfrm>
            <a:off x="1036763" y="5066757"/>
            <a:ext cx="1073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将数据按照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列学校名称进行筛选，得到学校样本，在被筛选数据中进行统计。</a:t>
            </a:r>
            <a:endParaRPr lang="en-US" altLang="zh-CN" sz="2400" b="1" dirty="0"/>
          </a:p>
          <a:p>
            <a:r>
              <a:rPr lang="zh-CN" altLang="en-US" sz="2400" b="1" dirty="0"/>
              <a:t>部分结果需要对样本数据和整体数据进行比较。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426044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61"/>
          <a:stretch/>
        </p:blipFill>
        <p:spPr>
          <a:xfrm>
            <a:off x="0" y="-6735"/>
            <a:ext cx="4849565" cy="1292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ED8CD6-908D-44E1-8BB1-530FB839A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"/>
          <a:stretch/>
        </p:blipFill>
        <p:spPr>
          <a:xfrm>
            <a:off x="0" y="639272"/>
            <a:ext cx="4849565" cy="6268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耐力素质文本小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8" y="1552204"/>
            <a:ext cx="8116117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50</a:t>
            </a:r>
            <a:r>
              <a:rPr lang="zh-CN" altLang="en-US" sz="2000" b="1" dirty="0"/>
              <a:t>米</a:t>
            </a:r>
            <a:r>
              <a:rPr lang="en-US" altLang="zh-CN" sz="2000" b="1" dirty="0"/>
              <a:t>×8</a:t>
            </a:r>
            <a:r>
              <a:rPr lang="zh-CN" altLang="en-US" sz="2000" b="1" dirty="0"/>
              <a:t>往返跑测试情况反馈，本校处于优秀等级的学生占比（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A8</a:t>
            </a:r>
            <a:r>
              <a:rPr lang="zh-CN" altLang="en-US" sz="2000" b="1" dirty="0">
                <a:solidFill>
                  <a:schemeClr val="accent4"/>
                </a:solidFill>
              </a:rPr>
              <a:t>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 A8</a:t>
            </a:r>
            <a:r>
              <a:rPr lang="zh-CN" altLang="en-US" sz="2000" b="1" dirty="0">
                <a:solidFill>
                  <a:schemeClr val="accent4"/>
                </a:solidFill>
              </a:rPr>
              <a:t>区全优</a:t>
            </a:r>
            <a:r>
              <a:rPr lang="zh-CN" altLang="en-US" sz="2000" b="1" dirty="0"/>
              <a:t>）。本校处于不及格等级的学生占比（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 A8</a:t>
            </a:r>
            <a:r>
              <a:rPr lang="zh-CN" altLang="en-US" sz="2000" b="1" dirty="0">
                <a:solidFill>
                  <a:schemeClr val="accent4"/>
                </a:solidFill>
              </a:rPr>
              <a:t>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 A8</a:t>
            </a:r>
            <a:r>
              <a:rPr lang="zh-CN" altLang="en-US" sz="2000" b="1" dirty="0">
                <a:solidFill>
                  <a:schemeClr val="accent4"/>
                </a:solidFill>
              </a:rPr>
              <a:t>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406153"/>
            <a:ext cx="1180730" cy="792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DBB11C-B17D-42E2-B760-1249A59AD19E}"/>
              </a:ext>
            </a:extLst>
          </p:cNvPr>
          <p:cNvSpPr txBox="1"/>
          <p:nvPr/>
        </p:nvSpPr>
        <p:spPr>
          <a:xfrm>
            <a:off x="3291689" y="272874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耐力素质文本女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88726B-AFD1-4C8A-9B7E-8C94C44955DC}"/>
              </a:ext>
            </a:extLst>
          </p:cNvPr>
          <p:cNvSpPr txBox="1"/>
          <p:nvPr/>
        </p:nvSpPr>
        <p:spPr>
          <a:xfrm>
            <a:off x="3291688" y="3318778"/>
            <a:ext cx="8116117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800</a:t>
            </a:r>
            <a:r>
              <a:rPr lang="zh-CN" altLang="en-US" sz="2000" b="1" dirty="0"/>
              <a:t>米跑测试情况反馈，本校处于优秀等级的学生占比（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A800</a:t>
            </a:r>
            <a:r>
              <a:rPr lang="zh-CN" altLang="en-US" sz="2000" b="1" dirty="0">
                <a:solidFill>
                  <a:schemeClr val="accent4"/>
                </a:solidFill>
              </a:rPr>
              <a:t>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 A800</a:t>
            </a:r>
            <a:r>
              <a:rPr lang="zh-CN" altLang="en-US" sz="2000" b="1" dirty="0">
                <a:solidFill>
                  <a:schemeClr val="accent4"/>
                </a:solidFill>
              </a:rPr>
              <a:t>区全优</a:t>
            </a:r>
            <a:r>
              <a:rPr lang="zh-CN" altLang="en-US" sz="2000" b="1" dirty="0"/>
              <a:t>）。本校处于不及格等级的学生占比（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 A800</a:t>
            </a:r>
            <a:r>
              <a:rPr lang="zh-CN" altLang="en-US" sz="2000" b="1" dirty="0">
                <a:solidFill>
                  <a:schemeClr val="accent4"/>
                </a:solidFill>
              </a:rPr>
              <a:t>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 A800</a:t>
            </a:r>
            <a:r>
              <a:rPr lang="zh-CN" altLang="en-US" sz="2000" b="1" dirty="0">
                <a:solidFill>
                  <a:schemeClr val="accent4"/>
                </a:solidFill>
              </a:rPr>
              <a:t>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95CEC1-4292-4BB8-AF20-3632637D79F8}"/>
              </a:ext>
            </a:extLst>
          </p:cNvPr>
          <p:cNvSpPr txBox="1"/>
          <p:nvPr/>
        </p:nvSpPr>
        <p:spPr>
          <a:xfrm>
            <a:off x="3291689" y="4578739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耐力素质文本男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183A73-9BB7-4491-BD2B-23D543824AC3}"/>
              </a:ext>
            </a:extLst>
          </p:cNvPr>
          <p:cNvSpPr txBox="1"/>
          <p:nvPr/>
        </p:nvSpPr>
        <p:spPr>
          <a:xfrm>
            <a:off x="3291688" y="5168772"/>
            <a:ext cx="8116117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1000</a:t>
            </a:r>
            <a:r>
              <a:rPr lang="zh-CN" altLang="en-US" sz="2000" b="1" dirty="0"/>
              <a:t>米跑测试情况反馈，本校处于优秀等级的学生占比（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A1000</a:t>
            </a:r>
            <a:r>
              <a:rPr lang="zh-CN" altLang="en-US" sz="2000" b="1" dirty="0">
                <a:solidFill>
                  <a:schemeClr val="accent4"/>
                </a:solidFill>
              </a:rPr>
              <a:t>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 A1000</a:t>
            </a:r>
            <a:r>
              <a:rPr lang="zh-CN" altLang="en-US" sz="2000" b="1" dirty="0">
                <a:solidFill>
                  <a:schemeClr val="accent4"/>
                </a:solidFill>
              </a:rPr>
              <a:t>区全优</a:t>
            </a:r>
            <a:r>
              <a:rPr lang="zh-CN" altLang="en-US" sz="2000" b="1" dirty="0"/>
              <a:t>）。本校处于不及格等级的学生占比（</a:t>
            </a:r>
            <a:r>
              <a:rPr lang="en-US" altLang="zh-CN" sz="2000" b="1" dirty="0">
                <a:solidFill>
                  <a:schemeClr val="accent4"/>
                </a:solidFill>
              </a:rPr>
              <a:t> A1000</a:t>
            </a:r>
            <a:r>
              <a:rPr lang="zh-CN" altLang="en-US" sz="2000" b="1" dirty="0">
                <a:solidFill>
                  <a:schemeClr val="accent4"/>
                </a:solidFill>
              </a:rPr>
              <a:t>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en-US" altLang="zh-CN" sz="2000" b="1" dirty="0">
                <a:solidFill>
                  <a:schemeClr val="accent4"/>
                </a:solidFill>
              </a:rPr>
              <a:t> A1000</a:t>
            </a:r>
            <a:r>
              <a:rPr lang="zh-CN" altLang="en-US" sz="2000" b="1" dirty="0">
                <a:solidFill>
                  <a:schemeClr val="accent4"/>
                </a:solidFill>
              </a:rPr>
              <a:t>区全不</a:t>
            </a:r>
            <a:r>
              <a:rPr lang="zh-CN" altLang="en-US" sz="2000" b="1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13820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61"/>
          <a:stretch/>
        </p:blipFill>
        <p:spPr>
          <a:xfrm>
            <a:off x="0" y="-6735"/>
            <a:ext cx="4849565" cy="1292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ED8CD6-908D-44E1-8BB1-530FB839A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"/>
          <a:stretch/>
        </p:blipFill>
        <p:spPr>
          <a:xfrm>
            <a:off x="0" y="639272"/>
            <a:ext cx="4849565" cy="6268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爆发力素质文本小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8" y="1552204"/>
            <a:ext cx="8116117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立定跳远测试情况反馈，本校处于优秀等级的学生占比（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立校全优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立区全优</a:t>
            </a:r>
            <a:r>
              <a:rPr lang="zh-CN" altLang="en-US" sz="2000" b="1" dirty="0"/>
              <a:t>）。本校处于不及格等级的学生占比（</a:t>
            </a:r>
            <a:r>
              <a:rPr lang="zh-CN" altLang="en-US" sz="2000" b="1" dirty="0">
                <a:solidFill>
                  <a:schemeClr val="accent4"/>
                </a:solidFill>
              </a:rPr>
              <a:t>立校全不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立区全不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1535120"/>
            <a:ext cx="1180730" cy="3114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6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FF9023-CA85-49DC-ADCE-5CDDBD69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4F72C5-4EAA-442A-9E59-8B8160BF4CB8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四、体育工作建议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FD402C-9540-4111-864B-F0F7B240C48C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先空着，这部分最后为一个分节符，后面是封底。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8521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D02D71-FC77-44C1-B066-92AE9639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0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70AFD2-4CFC-43DA-9974-3D4E84FDB034}"/>
              </a:ext>
            </a:extLst>
          </p:cNvPr>
          <p:cNvSpPr txBox="1"/>
          <p:nvPr/>
        </p:nvSpPr>
        <p:spPr>
          <a:xfrm>
            <a:off x="1036762" y="979926"/>
            <a:ext cx="8426834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学校数据分析报告按照模块划分为以下几部分内容：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1 </a:t>
            </a:r>
            <a:r>
              <a:rPr lang="zh-CN" altLang="en-US" sz="2400" b="1" dirty="0"/>
              <a:t>封面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2 </a:t>
            </a:r>
            <a:r>
              <a:rPr lang="zh-CN" altLang="en-US" sz="2400" b="1" dirty="0"/>
              <a:t>一、学校情况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3 </a:t>
            </a:r>
            <a:r>
              <a:rPr lang="zh-CN" altLang="en-US" sz="2400" b="1" dirty="0"/>
              <a:t>二、学校测试情况（一）综合评定等级百分比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4 </a:t>
            </a:r>
            <a:r>
              <a:rPr lang="zh-CN" altLang="en-US" sz="2400" b="1" dirty="0"/>
              <a:t>二、学校测试情况（二）单项指标等级百分比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5 </a:t>
            </a:r>
            <a:r>
              <a:rPr lang="zh-CN" altLang="en-US" sz="2400" b="1" dirty="0"/>
              <a:t>二、学校测试情况（三）各项指标等级横向比较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6 </a:t>
            </a:r>
            <a:r>
              <a:rPr lang="zh-CN" altLang="en-US" sz="2400" b="1" dirty="0"/>
              <a:t>三、测试结果分析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7 </a:t>
            </a:r>
            <a:r>
              <a:rPr lang="zh-CN" altLang="en-US" sz="2400" b="1" dirty="0"/>
              <a:t>四、体育工作建议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8 </a:t>
            </a:r>
            <a:r>
              <a:rPr lang="zh-CN" altLang="en-US" sz="2400" b="1" dirty="0"/>
              <a:t>封底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078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B331FC-01D5-4936-90ED-98295824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F15661-3970-4DF1-A2DB-773ABE2A60D8}"/>
              </a:ext>
            </a:extLst>
          </p:cNvPr>
          <p:cNvSpPr txBox="1"/>
          <p:nvPr/>
        </p:nvSpPr>
        <p:spPr>
          <a:xfrm>
            <a:off x="5493352" y="979926"/>
            <a:ext cx="842683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封面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只需要填写“</a:t>
            </a:r>
            <a:r>
              <a:rPr lang="zh-CN" altLang="en-US" sz="2400" b="1" dirty="0">
                <a:solidFill>
                  <a:schemeClr val="accent4"/>
                </a:solidFill>
              </a:rPr>
              <a:t>学校名称</a:t>
            </a:r>
            <a:r>
              <a:rPr lang="zh-CN" altLang="en-US" sz="2400" b="1" dirty="0"/>
              <a:t>”这一个变量。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后面以“前锋学校”举例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087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2EB745-7041-4DD1-8206-EDE0D7F7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6E0F09-FB85-4FFB-9928-A764DA822A07}"/>
              </a:ext>
            </a:extLst>
          </p:cNvPr>
          <p:cNvSpPr txBox="1"/>
          <p:nvPr/>
        </p:nvSpPr>
        <p:spPr>
          <a:xfrm>
            <a:off x="4703239" y="260835"/>
            <a:ext cx="8426834" cy="57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一、学校情况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校报名人数：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 的数据行数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校参测人数：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是）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缺项）） 的数据行数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校完全测试人数：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</a:t>
            </a:r>
            <a:r>
              <a:rPr lang="en-US" altLang="zh-CN" sz="2000" b="1" dirty="0"/>
              <a:t>&amp;A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是） 的数据行数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校获得加分人数：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（（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&lt;&gt;0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&lt;&gt;X</a:t>
            </a:r>
            <a:r>
              <a:rPr lang="zh-CN" altLang="en-US" sz="2000" b="1" dirty="0"/>
              <a:t>）） 的数据行数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校参测比例：</a:t>
            </a:r>
            <a:r>
              <a:rPr lang="zh-CN" altLang="en-US" sz="2000" b="1" dirty="0"/>
              <a:t>校参测人数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校报名人数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校完测比例：</a:t>
            </a:r>
            <a:r>
              <a:rPr lang="zh-CN" altLang="en-US" sz="2000" b="1" dirty="0"/>
              <a:t>校完全测试人数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校报名人数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全区部分逻辑同上，只是不筛选学校，进行全样本统计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22791-0001-4A23-84A8-4B99203C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11980C-162C-4378-8C82-A1D34ABB6D46}"/>
              </a:ext>
            </a:extLst>
          </p:cNvPr>
          <p:cNvSpPr/>
          <p:nvPr/>
        </p:nvSpPr>
        <p:spPr>
          <a:xfrm>
            <a:off x="914400" y="1100831"/>
            <a:ext cx="3497802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25963-0B01-4C68-AEC2-8623007CB983}"/>
              </a:ext>
            </a:extLst>
          </p:cNvPr>
          <p:cNvSpPr txBox="1"/>
          <p:nvPr/>
        </p:nvSpPr>
        <p:spPr>
          <a:xfrm>
            <a:off x="479611" y="6094522"/>
            <a:ext cx="1137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所有数据结果，人数保留整数（</a:t>
            </a:r>
            <a:r>
              <a:rPr lang="en-US" altLang="zh-CN" b="1" dirty="0">
                <a:solidFill>
                  <a:schemeClr val="accent2"/>
                </a:solidFill>
              </a:rPr>
              <a:t>103</a:t>
            </a:r>
            <a:r>
              <a:rPr lang="zh-CN" altLang="en-US" b="1" dirty="0">
                <a:solidFill>
                  <a:schemeClr val="accent2"/>
                </a:solidFill>
              </a:rPr>
              <a:t>），百分比保留小数点后两位（</a:t>
            </a:r>
            <a:r>
              <a:rPr lang="en-US" altLang="zh-CN" b="1" dirty="0">
                <a:solidFill>
                  <a:schemeClr val="accent2"/>
                </a:solidFill>
              </a:rPr>
              <a:t>23.03%</a:t>
            </a:r>
            <a:r>
              <a:rPr lang="zh-CN" altLang="en-US" b="1" dirty="0">
                <a:solidFill>
                  <a:schemeClr val="accent2"/>
                </a:solidFill>
              </a:rPr>
              <a:t>），分数保留小数点后两位（</a:t>
            </a:r>
            <a:r>
              <a:rPr lang="en-US" altLang="zh-CN" b="1" dirty="0">
                <a:solidFill>
                  <a:schemeClr val="accent2"/>
                </a:solidFill>
              </a:rPr>
              <a:t>87.34</a:t>
            </a:r>
            <a:r>
              <a:rPr lang="zh-CN" altLang="en-US" b="1" dirty="0">
                <a:solidFill>
                  <a:schemeClr val="accent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725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2EB745-7041-4DD1-8206-EDE0D7F7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6E0F09-FB85-4FFB-9928-A764DA822A07}"/>
              </a:ext>
            </a:extLst>
          </p:cNvPr>
          <p:cNvSpPr txBox="1"/>
          <p:nvPr/>
        </p:nvSpPr>
        <p:spPr>
          <a:xfrm>
            <a:off x="4703239" y="260835"/>
            <a:ext cx="8426834" cy="567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一、学校情况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全区部分逻辑同上，只是不筛选学校，进行全样本统计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区报名人数：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总数据行数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区参测人数：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是）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缺项）） 的数据行数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区完全测试人数：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是） 的数据行数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区获得加分人数：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（（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&lt;&gt;0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&lt;&gt;X</a:t>
            </a:r>
            <a:r>
              <a:rPr lang="zh-CN" altLang="en-US" sz="2000" b="1" dirty="0"/>
              <a:t>）） 的数据行数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区参测比例：</a:t>
            </a:r>
            <a:r>
              <a:rPr lang="zh-CN" altLang="en-US" sz="2000" b="1" dirty="0"/>
              <a:t>区参测人数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区报名人数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校完测比例：</a:t>
            </a:r>
            <a:r>
              <a:rPr lang="zh-CN" altLang="en-US" sz="2000" b="1" dirty="0"/>
              <a:t>区完全测试人数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区报名人数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22791-0001-4A23-84A8-4B99203C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11980C-162C-4378-8C82-A1D34ABB6D46}"/>
              </a:ext>
            </a:extLst>
          </p:cNvPr>
          <p:cNvSpPr/>
          <p:nvPr/>
        </p:nvSpPr>
        <p:spPr>
          <a:xfrm>
            <a:off x="914400" y="2032987"/>
            <a:ext cx="3497802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2EB745-7041-4DD1-8206-EDE0D7F7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6E0F09-FB85-4FFB-9928-A764DA822A07}"/>
              </a:ext>
            </a:extLst>
          </p:cNvPr>
          <p:cNvSpPr txBox="1"/>
          <p:nvPr/>
        </p:nvSpPr>
        <p:spPr>
          <a:xfrm>
            <a:off x="4703239" y="260835"/>
            <a:ext cx="8426834" cy="29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一、学校情况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第一个图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校参测人数 和（校报名人数</a:t>
            </a:r>
            <a:r>
              <a:rPr lang="en-US" altLang="zh-CN" sz="2000" b="1" dirty="0">
                <a:solidFill>
                  <a:schemeClr val="accent4"/>
                </a:solidFill>
              </a:rPr>
              <a:t>-</a:t>
            </a:r>
            <a:r>
              <a:rPr lang="zh-CN" altLang="en-US" sz="2000" b="1" dirty="0">
                <a:solidFill>
                  <a:schemeClr val="accent4"/>
                </a:solidFill>
              </a:rPr>
              <a:t>校参测人数）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第二个图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校完全测试人数、（校参测人数</a:t>
            </a:r>
            <a:r>
              <a:rPr lang="en-US" altLang="zh-CN" sz="2000" b="1" dirty="0">
                <a:solidFill>
                  <a:schemeClr val="accent4"/>
                </a:solidFill>
              </a:rPr>
              <a:t>-</a:t>
            </a:r>
            <a:r>
              <a:rPr lang="zh-CN" altLang="en-US" sz="2000" b="1" dirty="0">
                <a:solidFill>
                  <a:schemeClr val="accent4"/>
                </a:solidFill>
              </a:rPr>
              <a:t>校完全测试人数）和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（校报名人数</a:t>
            </a:r>
            <a:r>
              <a:rPr lang="en-US" altLang="zh-CN" sz="2000" b="1" dirty="0">
                <a:solidFill>
                  <a:schemeClr val="accent4"/>
                </a:solidFill>
              </a:rPr>
              <a:t>-</a:t>
            </a:r>
            <a:r>
              <a:rPr lang="zh-CN" altLang="en-US" sz="2000" b="1" dirty="0">
                <a:solidFill>
                  <a:schemeClr val="accent4"/>
                </a:solidFill>
              </a:rPr>
              <a:t>校参测人数）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22791-0001-4A23-84A8-4B99203C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11980C-162C-4378-8C82-A1D34ABB6D46}"/>
              </a:ext>
            </a:extLst>
          </p:cNvPr>
          <p:cNvSpPr/>
          <p:nvPr/>
        </p:nvSpPr>
        <p:spPr>
          <a:xfrm>
            <a:off x="914400" y="3099720"/>
            <a:ext cx="3497802" cy="275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1DAE9C-EDB7-4E8F-9B4F-AA2E4301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73F663-DC72-4469-B385-39057E6BF09D}"/>
              </a:ext>
            </a:extLst>
          </p:cNvPr>
          <p:cNvSpPr txBox="1"/>
          <p:nvPr/>
        </p:nvSpPr>
        <p:spPr>
          <a:xfrm>
            <a:off x="4703239" y="260835"/>
            <a:ext cx="8426834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（一）综合评定等级百分比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以左图圈中的变量为例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总校小优：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命名规则：综合评定总分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学校成绩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小学学段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等级优秀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93BAF2-A9B0-400E-86B5-4909F6685ED8}"/>
              </a:ext>
            </a:extLst>
          </p:cNvPr>
          <p:cNvSpPr/>
          <p:nvPr/>
        </p:nvSpPr>
        <p:spPr>
          <a:xfrm>
            <a:off x="1774570" y="1375224"/>
            <a:ext cx="577049" cy="329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C0E46-D55A-4240-96E6-CCB57857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93C7A2-1A70-41F1-BD1A-1F9373ADC160}"/>
              </a:ext>
            </a:extLst>
          </p:cNvPr>
          <p:cNvSpPr txBox="1"/>
          <p:nvPr/>
        </p:nvSpPr>
        <p:spPr>
          <a:xfrm>
            <a:off x="4703239" y="1836593"/>
            <a:ext cx="6660178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优秀）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（（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优秀）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良好）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及格）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前锋学校）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不及格））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8168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1DAE9C-EDB7-4E8F-9B4F-AA2E4301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73F663-DC72-4469-B385-39057E6BF09D}"/>
              </a:ext>
            </a:extLst>
          </p:cNvPr>
          <p:cNvSpPr txBox="1"/>
          <p:nvPr/>
        </p:nvSpPr>
        <p:spPr>
          <a:xfrm>
            <a:off x="4703239" y="260835"/>
            <a:ext cx="8426834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二、学校测试情况</a:t>
            </a:r>
            <a:r>
              <a:rPr lang="zh-CN" altLang="en-US" sz="2000" b="1" dirty="0"/>
              <a:t>（一）综合评定等级百分比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以左图圈中的变量为例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总区小优：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命名规则：综合评定总分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全区成绩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小学学段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等级优秀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93BAF2-A9B0-400E-86B5-4909F6685ED8}"/>
              </a:ext>
            </a:extLst>
          </p:cNvPr>
          <p:cNvSpPr/>
          <p:nvPr/>
        </p:nvSpPr>
        <p:spPr>
          <a:xfrm>
            <a:off x="1774570" y="1583472"/>
            <a:ext cx="577049" cy="329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C0E46-D55A-4240-96E6-CCB57857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77630"/>
          <a:stretch/>
        </p:blipFill>
        <p:spPr>
          <a:xfrm>
            <a:off x="0" y="6467383"/>
            <a:ext cx="12192000" cy="3906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93C7A2-1A70-41F1-BD1A-1F9373ADC160}"/>
              </a:ext>
            </a:extLst>
          </p:cNvPr>
          <p:cNvSpPr txBox="1"/>
          <p:nvPr/>
        </p:nvSpPr>
        <p:spPr>
          <a:xfrm>
            <a:off x="4703239" y="1836593"/>
            <a:ext cx="6376093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优秀）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</a:t>
            </a:r>
            <a:br>
              <a:rPr lang="en-US" altLang="zh-CN" sz="2000" b="1" dirty="0"/>
            </a:br>
            <a:r>
              <a:rPr lang="zh-CN" altLang="en-US" sz="2000" b="1" dirty="0"/>
              <a:t>（（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优秀）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良好）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及格）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+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小学）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列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不及格））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10979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Microsoft Office PowerPoint</Application>
  <PresentationFormat>宽屏</PresentationFormat>
  <Paragraphs>135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2022-02-23T09:59:27Z</dcterms:created>
  <dcterms:modified xsi:type="dcterms:W3CDTF">2022-02-23T09:59:49Z</dcterms:modified>
</cp:coreProperties>
</file>