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A7CE-66D1-4948-AD3C-64B4A9BD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F6F95-B59B-4C81-B590-01B62B14D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D1010-6B41-4A99-97FF-C2F946FA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C82DE-B533-4713-A100-35179603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A029-1F2F-4802-BDDC-252850B3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2015-547A-42C1-A1D2-D6752DD1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45840-6DA0-473B-9C11-4641027E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13BB4-8174-44EF-92A4-3AE8908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EDC79-0777-49F9-B7D5-53AC9F4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76C8-F77D-42CC-9FAF-C89FED89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827A8-6DAA-440E-8F5C-62447A239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42C3A-FE17-4631-91A8-FDAE06E2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6138A-D92A-493F-A2C3-D32EB3F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27E4-5AFE-42F4-94D5-1227077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4AE86-279C-4088-B771-8C12500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A87D-9ACD-4152-A684-AD9193C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00432-D070-4CB6-98C3-704518E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489C5-F77B-4EC1-82F6-8A9C7E40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9F4A-7313-4AA0-9F35-606E6D2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1F77C-92B6-41CE-9BF5-0FF190A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6782-6CA6-4A00-B5A6-56D09B41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3429B-3128-49CB-AE1C-20187BC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C6A6C-40B5-4BF3-B451-BCAA4712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033CD-5662-418A-9F04-54248999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F3DC8-A011-44D0-8BED-643D9B70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06D5-406A-4428-9F5E-8BD8D3D4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1698E-EB91-48C2-9266-002C7CB9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133BA-2085-4DE7-A4A8-0CF704B7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58F67-C6A5-4AE5-8EAF-87F6B4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FB8BD-8455-41F1-B561-9A63027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DFF72-068E-4763-BBDC-A8E3B8B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0F8D-1433-43DD-B31A-8482A1AE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BB08-6787-40CA-B100-E25C4188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6F63-F235-4177-8C70-501E6E60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89A23-2838-4978-9E31-2C01C214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7CA9B-B7DF-45A8-B22B-877D3B11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C0CB0-CB9A-47F7-9882-55459AAA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24ECB-79DC-464C-A553-DBC9AF9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9D8D-FCB0-4CF2-91BD-D013BE3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BF9-9538-4117-A873-907F9D83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08AE4-FF91-499D-8712-CCFE3DF9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47298-E302-4F06-88C6-DCC97FCB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2D65B-FB25-46F6-8F76-B5EC6EC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8CB08-54D2-47AC-8EC5-266DF8C0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217CC-3043-431F-8F57-3AC84F4F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FC61B-8432-4684-BB23-F98CB0E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3B2A-DB6A-4A28-B7D8-3A4F886D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09CA5-9DB0-486C-A85B-4B56D4BC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133E-010E-4C33-8867-39BA31A5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6D384-91A8-40EF-AE1E-E5051E26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3042-B98E-4E85-AF25-F4616149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900AF-B414-4925-86C5-B8D6BE6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4502-0082-40B5-A6E6-DADFF4CF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E2CD4-E35B-41F6-B779-CBA6B11F8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52E3D-3966-4F9A-9C0C-718514C8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56F17-65F9-403A-A220-D8FBE7A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1EFD9-3CF2-4140-A1F1-6CEBF598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C272F-FB5E-4225-A887-7112F50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5132F-09F5-44FE-B359-044B0FB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FA31F-1A89-401E-AF04-8396871D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D600-BE05-4841-89D7-E39804717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2F50-4C98-4223-9E63-D94B8D144A6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55E4A-0631-4181-8998-F103E3F5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3236-22DE-4256-956F-84860EAD9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99FC09-76DE-40A7-8D37-1057CAD7C5D6}"/>
              </a:ext>
            </a:extLst>
          </p:cNvPr>
          <p:cNvSpPr txBox="1"/>
          <p:nvPr/>
        </p:nvSpPr>
        <p:spPr>
          <a:xfrm>
            <a:off x="2412940" y="3075057"/>
            <a:ext cx="7366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年级数据分析报告生成过程说明</a:t>
            </a:r>
          </a:p>
        </p:txBody>
      </p:sp>
    </p:spTree>
    <p:extLst>
      <p:ext uri="{BB962C8B-B14F-4D97-AF65-F5344CB8AC3E}">
        <p14:creationId xmlns:p14="http://schemas.microsoft.com/office/powerpoint/2010/main" val="20128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60B75-E862-4F4A-BE63-C3DDBA988069}"/>
              </a:ext>
            </a:extLst>
          </p:cNvPr>
          <p:cNvSpPr txBox="1"/>
          <p:nvPr/>
        </p:nvSpPr>
        <p:spPr>
          <a:xfrm>
            <a:off x="274762" y="306148"/>
            <a:ext cx="97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年级报告的数据逻辑和学校报告完全一致，只是数据选取范围有所区别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D00BF3-9065-4472-9854-7AE3FC31D61B}"/>
              </a:ext>
            </a:extLst>
          </p:cNvPr>
          <p:cNvSpPr txBox="1"/>
          <p:nvPr/>
        </p:nvSpPr>
        <p:spPr>
          <a:xfrm>
            <a:off x="274762" y="1209132"/>
            <a:ext cx="371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学校报告中的数据逻辑：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534E7-EFA5-4608-B012-279051F4C322}"/>
              </a:ext>
            </a:extLst>
          </p:cNvPr>
          <p:cNvSpPr txBox="1"/>
          <p:nvPr/>
        </p:nvSpPr>
        <p:spPr>
          <a:xfrm>
            <a:off x="274761" y="2275932"/>
            <a:ext cx="482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以学校为分组条件，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统计该学校样本内各种比例关系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E2F779-F742-457D-98A8-813604DC11B7}"/>
              </a:ext>
            </a:extLst>
          </p:cNvPr>
          <p:cNvSpPr txBox="1"/>
          <p:nvPr/>
        </p:nvSpPr>
        <p:spPr>
          <a:xfrm>
            <a:off x="274761" y="3445364"/>
            <a:ext cx="555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对比数据以学校所在区为分组条件，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统计该区样本内各种比例关系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65E5C6-38F7-490B-B77F-008D4FA03F95}"/>
              </a:ext>
            </a:extLst>
          </p:cNvPr>
          <p:cNvSpPr txBox="1"/>
          <p:nvPr/>
        </p:nvSpPr>
        <p:spPr>
          <a:xfrm>
            <a:off x="5562601" y="1209132"/>
            <a:ext cx="371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年级报告中的数据逻辑：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6EFB8-0404-4A1A-99D1-721360F0830A}"/>
              </a:ext>
            </a:extLst>
          </p:cNvPr>
          <p:cNvSpPr txBox="1"/>
          <p:nvPr/>
        </p:nvSpPr>
        <p:spPr>
          <a:xfrm>
            <a:off x="5562600" y="2275932"/>
            <a:ext cx="48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以学校中某一年级为分组条件，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统计该年级样本内各种比例关系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F5D284-A160-48D4-93ED-D662EAC74A31}"/>
              </a:ext>
            </a:extLst>
          </p:cNvPr>
          <p:cNvSpPr txBox="1"/>
          <p:nvPr/>
        </p:nvSpPr>
        <p:spPr>
          <a:xfrm>
            <a:off x="5562600" y="3445364"/>
            <a:ext cx="637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对比数据以该年级所在学校为分组条件，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统计该学校样本内各种比例关系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D3A3C9-9CBD-4145-BE69-548DE8E266CA}"/>
              </a:ext>
            </a:extLst>
          </p:cNvPr>
          <p:cNvSpPr txBox="1"/>
          <p:nvPr/>
        </p:nvSpPr>
        <p:spPr>
          <a:xfrm>
            <a:off x="274761" y="4852557"/>
            <a:ext cx="555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遍历每所学校，生成各学校报告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AF5D8A-BA21-4744-A3EC-45C02C8C5B0A}"/>
              </a:ext>
            </a:extLst>
          </p:cNvPr>
          <p:cNvSpPr txBox="1"/>
          <p:nvPr/>
        </p:nvSpPr>
        <p:spPr>
          <a:xfrm>
            <a:off x="5562600" y="4852557"/>
            <a:ext cx="569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遍历每所学校每个年级，生成各年级报告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A1C8F90-E0EE-4BB8-8A5D-EDB7814F41E4}"/>
              </a:ext>
            </a:extLst>
          </p:cNvPr>
          <p:cNvSpPr/>
          <p:nvPr/>
        </p:nvSpPr>
        <p:spPr>
          <a:xfrm>
            <a:off x="123825" y="962025"/>
            <a:ext cx="5172075" cy="4972050"/>
          </a:xfrm>
          <a:prstGeom prst="roundRect">
            <a:avLst>
              <a:gd name="adj" fmla="val 4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74127B4-ADAB-4BDF-92D5-F703BEC3635C}"/>
              </a:ext>
            </a:extLst>
          </p:cNvPr>
          <p:cNvSpPr/>
          <p:nvPr/>
        </p:nvSpPr>
        <p:spPr>
          <a:xfrm>
            <a:off x="5446836" y="962025"/>
            <a:ext cx="6621339" cy="4972050"/>
          </a:xfrm>
          <a:prstGeom prst="roundRect">
            <a:avLst>
              <a:gd name="adj" fmla="val 4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AAF375-91DA-4A7F-AF3B-68FC5A66729E}"/>
              </a:ext>
            </a:extLst>
          </p:cNvPr>
          <p:cNvSpPr txBox="1"/>
          <p:nvPr/>
        </p:nvSpPr>
        <p:spPr>
          <a:xfrm>
            <a:off x="274762" y="451568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一共由低到高有四个统计范围，每两个相邻范围的统计数据进行对比，形成一类报告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BC107D-2609-475A-A94A-6290E6133041}"/>
              </a:ext>
            </a:extLst>
          </p:cNvPr>
          <p:cNvSpPr/>
          <p:nvPr/>
        </p:nvSpPr>
        <p:spPr>
          <a:xfrm>
            <a:off x="1292196" y="2362200"/>
            <a:ext cx="1733550" cy="191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以班级为单位进行统计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8E8B8B-698A-4069-ADA3-2ABCAE8D0AC2}"/>
              </a:ext>
            </a:extLst>
          </p:cNvPr>
          <p:cNvSpPr/>
          <p:nvPr/>
        </p:nvSpPr>
        <p:spPr>
          <a:xfrm>
            <a:off x="3860771" y="2362200"/>
            <a:ext cx="1733550" cy="191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以年级为单位进行统计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54BFA-E1F4-4E07-A84B-9EF763090EF3}"/>
              </a:ext>
            </a:extLst>
          </p:cNvPr>
          <p:cNvSpPr/>
          <p:nvPr/>
        </p:nvSpPr>
        <p:spPr>
          <a:xfrm>
            <a:off x="6429346" y="2362200"/>
            <a:ext cx="1733550" cy="191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以学校为单位进行统计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A5B322-B1AC-457E-84CC-C7BE1FA3B3DD}"/>
              </a:ext>
            </a:extLst>
          </p:cNvPr>
          <p:cNvSpPr/>
          <p:nvPr/>
        </p:nvSpPr>
        <p:spPr>
          <a:xfrm>
            <a:off x="8997921" y="2362200"/>
            <a:ext cx="1733550" cy="191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以所在区为单位进行统计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C095D9-9547-43D5-A1ED-910EAEDAED0B}"/>
              </a:ext>
            </a:extLst>
          </p:cNvPr>
          <p:cNvSpPr/>
          <p:nvPr/>
        </p:nvSpPr>
        <p:spPr>
          <a:xfrm>
            <a:off x="2343150" y="782755"/>
            <a:ext cx="2076450" cy="9620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生成班级报告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244F844-AC03-444F-8DCB-345D8D792D52}"/>
              </a:ext>
            </a:extLst>
          </p:cNvPr>
          <p:cNvSpPr/>
          <p:nvPr/>
        </p:nvSpPr>
        <p:spPr>
          <a:xfrm>
            <a:off x="4961181" y="782755"/>
            <a:ext cx="2076450" cy="9620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生成年级报告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902EE82-F957-420E-BD40-13CCCC3A62FC}"/>
              </a:ext>
            </a:extLst>
          </p:cNvPr>
          <p:cNvSpPr/>
          <p:nvPr/>
        </p:nvSpPr>
        <p:spPr>
          <a:xfrm>
            <a:off x="7579212" y="782755"/>
            <a:ext cx="2076450" cy="9620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生成学校报告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38CC59E-5458-4647-8B97-E70797307B9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3025746" y="1744780"/>
            <a:ext cx="355629" cy="1574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414247C-0E32-4CD1-B032-4EB01FB9F057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>
            <a:off x="3381375" y="1744781"/>
            <a:ext cx="479396" cy="1574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22135C4-017F-4644-8E97-B0ABACD7C5E0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5594321" y="1744780"/>
            <a:ext cx="405085" cy="1574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0B8FC7F-DF58-41CC-9A74-29498951643E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 rot="10800000">
            <a:off x="5999406" y="1744781"/>
            <a:ext cx="429940" cy="1574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E4E2A49-F55B-42AC-8E75-174F9550AF7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62896" y="1744780"/>
            <a:ext cx="399309" cy="1574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F50FBD5-3EFD-487B-A696-40E4F42084CA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562209" y="1744779"/>
            <a:ext cx="435713" cy="157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570E829-CBD1-4926-822D-E6E2507D385B}"/>
              </a:ext>
            </a:extLst>
          </p:cNvPr>
          <p:cNvSpPr txBox="1"/>
          <p:nvPr/>
        </p:nvSpPr>
        <p:spPr>
          <a:xfrm>
            <a:off x="3120093" y="3455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对比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F27B17-802F-43F4-BED3-5842F1FA9012}"/>
              </a:ext>
            </a:extLst>
          </p:cNvPr>
          <p:cNvSpPr txBox="1"/>
          <p:nvPr/>
        </p:nvSpPr>
        <p:spPr>
          <a:xfrm>
            <a:off x="5676240" y="3455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对比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AE97CB-21FC-4B2B-899A-AECDF0E6FE6C}"/>
              </a:ext>
            </a:extLst>
          </p:cNvPr>
          <p:cNvSpPr txBox="1"/>
          <p:nvPr/>
        </p:nvSpPr>
        <p:spPr>
          <a:xfrm>
            <a:off x="8269670" y="3455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对比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86DB8DD-C35D-49FF-AFAE-3A1BBB75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2" y="5021542"/>
            <a:ext cx="4333698" cy="1662747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C403476-4826-4F4A-9B6F-E388AF1B10F6}"/>
              </a:ext>
            </a:extLst>
          </p:cNvPr>
          <p:cNvSpPr/>
          <p:nvPr/>
        </p:nvSpPr>
        <p:spPr>
          <a:xfrm>
            <a:off x="3443258" y="6075245"/>
            <a:ext cx="4491067" cy="258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236A2A3-4804-40F9-819E-AEEEF98A05FE}"/>
              </a:ext>
            </a:extLst>
          </p:cNvPr>
          <p:cNvSpPr/>
          <p:nvPr/>
        </p:nvSpPr>
        <p:spPr>
          <a:xfrm>
            <a:off x="3443258" y="6341945"/>
            <a:ext cx="4491067" cy="258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BF5ACA6F-BF5C-47D5-98B1-F2D25C0DF4FE}"/>
              </a:ext>
            </a:extLst>
          </p:cNvPr>
          <p:cNvSpPr/>
          <p:nvPr/>
        </p:nvSpPr>
        <p:spPr>
          <a:xfrm>
            <a:off x="171450" y="5976085"/>
            <a:ext cx="2948643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784D11D-B926-45A1-A474-3A4981A977DD}"/>
              </a:ext>
            </a:extLst>
          </p:cNvPr>
          <p:cNvSpPr/>
          <p:nvPr/>
        </p:nvSpPr>
        <p:spPr>
          <a:xfrm rot="10800000">
            <a:off x="8269669" y="6227089"/>
            <a:ext cx="3417505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21815B-99EC-4CB2-A99E-053A2B89D99F}"/>
              </a:ext>
            </a:extLst>
          </p:cNvPr>
          <p:cNvSpPr txBox="1"/>
          <p:nvPr/>
        </p:nvSpPr>
        <p:spPr>
          <a:xfrm>
            <a:off x="-1431959" y="6020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这一列是低一级别的统计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E27365-5D0E-46FD-97AA-3A905FE555DD}"/>
              </a:ext>
            </a:extLst>
          </p:cNvPr>
          <p:cNvSpPr txBox="1"/>
          <p:nvPr/>
        </p:nvSpPr>
        <p:spPr>
          <a:xfrm>
            <a:off x="6930421" y="6285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这一列是高一级别的统计</a:t>
            </a:r>
          </a:p>
        </p:txBody>
      </p:sp>
    </p:spTree>
    <p:extLst>
      <p:ext uri="{BB962C8B-B14F-4D97-AF65-F5344CB8AC3E}">
        <p14:creationId xmlns:p14="http://schemas.microsoft.com/office/powerpoint/2010/main" val="116497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F035D2C-3EAD-4AFE-B79A-380DA237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5" y="3109811"/>
            <a:ext cx="6331929" cy="258672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CC53EAF-97CD-4773-93D9-682A8326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" y="603943"/>
            <a:ext cx="6343650" cy="2657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E5028B-1303-42A5-8104-28F64338C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9" r="4245"/>
          <a:stretch/>
        </p:blipFill>
        <p:spPr>
          <a:xfrm>
            <a:off x="5999406" y="1661454"/>
            <a:ext cx="6172058" cy="398621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5E4DEB-E82E-4F50-9FE8-6B9CAF192CE2}"/>
              </a:ext>
            </a:extLst>
          </p:cNvPr>
          <p:cNvSpPr/>
          <p:nvPr/>
        </p:nvSpPr>
        <p:spPr>
          <a:xfrm>
            <a:off x="1795434" y="2676492"/>
            <a:ext cx="4024342" cy="258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AA251E-89BA-4EAE-B18F-B4117C97354B}"/>
              </a:ext>
            </a:extLst>
          </p:cNvPr>
          <p:cNvSpPr/>
          <p:nvPr/>
        </p:nvSpPr>
        <p:spPr>
          <a:xfrm>
            <a:off x="1885249" y="4842014"/>
            <a:ext cx="4024342" cy="2588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2534FE-1D9A-49D7-813D-A6242056AE56}"/>
              </a:ext>
            </a:extLst>
          </p:cNvPr>
          <p:cNvSpPr/>
          <p:nvPr/>
        </p:nvSpPr>
        <p:spPr>
          <a:xfrm>
            <a:off x="1885249" y="5201696"/>
            <a:ext cx="4024342" cy="25888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25D71FB-F826-4AEE-A730-33BFAAEA3EAE}"/>
              </a:ext>
            </a:extLst>
          </p:cNvPr>
          <p:cNvSpPr/>
          <p:nvPr/>
        </p:nvSpPr>
        <p:spPr>
          <a:xfrm>
            <a:off x="7884655" y="4842014"/>
            <a:ext cx="4024342" cy="25888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CB16D2E-2000-4F1B-A584-1A10A19BC351}"/>
              </a:ext>
            </a:extLst>
          </p:cNvPr>
          <p:cNvCxnSpPr>
            <a:endCxn id="21" idx="3"/>
          </p:cNvCxnSpPr>
          <p:nvPr/>
        </p:nvCxnSpPr>
        <p:spPr>
          <a:xfrm rot="10800000" flipV="1">
            <a:off x="5909591" y="4971454"/>
            <a:ext cx="1948534" cy="35968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E5C0A88-CC36-4469-929F-C086C5F5F013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>
            <a:off x="5819776" y="2805932"/>
            <a:ext cx="89815" cy="2165522"/>
          </a:xfrm>
          <a:prstGeom prst="bentConnector3">
            <a:avLst>
              <a:gd name="adj1" fmla="val 35452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B8EF605-C906-41C1-82A9-9B0E186BEA95}"/>
              </a:ext>
            </a:extLst>
          </p:cNvPr>
          <p:cNvSpPr txBox="1"/>
          <p:nvPr/>
        </p:nvSpPr>
        <p:spPr>
          <a:xfrm>
            <a:off x="2314575" y="933450"/>
            <a:ext cx="110799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班级报告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F3CA4F-CAF1-455C-85FC-9E6BB13B37AF}"/>
              </a:ext>
            </a:extLst>
          </p:cNvPr>
          <p:cNvSpPr txBox="1"/>
          <p:nvPr/>
        </p:nvSpPr>
        <p:spPr>
          <a:xfrm>
            <a:off x="2355890" y="3518105"/>
            <a:ext cx="110799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年级报告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E23EA8-73A0-4C3C-A5D2-2E99B4A689B1}"/>
              </a:ext>
            </a:extLst>
          </p:cNvPr>
          <p:cNvSpPr txBox="1"/>
          <p:nvPr/>
        </p:nvSpPr>
        <p:spPr>
          <a:xfrm>
            <a:off x="8261390" y="1854302"/>
            <a:ext cx="110799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学校报告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1BC939-62DA-4A76-9423-895CC1928F3A}"/>
              </a:ext>
            </a:extLst>
          </p:cNvPr>
          <p:cNvSpPr txBox="1"/>
          <p:nvPr/>
        </p:nvSpPr>
        <p:spPr>
          <a:xfrm>
            <a:off x="5541517" y="3587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46A662-7931-4141-8FE8-69A5E627EF19}"/>
              </a:ext>
            </a:extLst>
          </p:cNvPr>
          <p:cNvSpPr txBox="1"/>
          <p:nvPr/>
        </p:nvSpPr>
        <p:spPr>
          <a:xfrm>
            <a:off x="6045121" y="538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4328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0202C6-7194-4F87-A3A7-83E27C1F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3" y="243990"/>
            <a:ext cx="6089920" cy="49661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30B760-26E7-4B41-9690-90F0049AC56D}"/>
              </a:ext>
            </a:extLst>
          </p:cNvPr>
          <p:cNvSpPr txBox="1"/>
          <p:nvPr/>
        </p:nvSpPr>
        <p:spPr>
          <a:xfrm>
            <a:off x="6465365" y="89385"/>
            <a:ext cx="5394652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二、年级测试情况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（三）各项指标等级横向比较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重复使用前面的各种变量填表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879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结果综述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488761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本次体质健康标准测试情况反馈，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学校名称</a:t>
            </a:r>
            <a:r>
              <a:rPr lang="en-US" altLang="zh-CN" sz="2000" b="1" dirty="0">
                <a:solidFill>
                  <a:srgbClr val="FF0000"/>
                </a:solidFill>
              </a:rPr>
              <a:t>””</a:t>
            </a:r>
            <a:r>
              <a:rPr lang="zh-CN" altLang="en-US" sz="2000" b="1" dirty="0">
                <a:solidFill>
                  <a:srgbClr val="FF0000"/>
                </a:solidFill>
              </a:rPr>
              <a:t>年级名称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/>
              <a:t>的学生综合成绩优良率（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总校年良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总校全良</a:t>
            </a:r>
            <a:r>
              <a:rPr lang="zh-CN" altLang="en-US" sz="2000" b="1" dirty="0"/>
              <a:t>）。学生综合成绩不及格率（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总校全不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812308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B4EA59-82CF-484E-BDCC-6B2CD3B288B6}"/>
              </a:ext>
            </a:extLst>
          </p:cNvPr>
          <p:cNvSpPr txBox="1"/>
          <p:nvPr/>
        </p:nvSpPr>
        <p:spPr>
          <a:xfrm>
            <a:off x="3291689" y="4003708"/>
            <a:ext cx="7488761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第三部分内容，按照前面的替换逻辑，将变量替换成年级和本校全两套数据即可。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因为模板做的是所有年级和学段的，但是有些项目只在部分年级进行测试，所有会导致有些年级中某些测试项目是没有成绩的，有些文本会出现</a:t>
            </a:r>
          </a:p>
        </p:txBody>
      </p:sp>
    </p:spTree>
    <p:extLst>
      <p:ext uri="{BB962C8B-B14F-4D97-AF65-F5344CB8AC3E}">
        <p14:creationId xmlns:p14="http://schemas.microsoft.com/office/powerpoint/2010/main" val="187022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371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Think</cp:lastModifiedBy>
  <cp:revision>3</cp:revision>
  <dcterms:created xsi:type="dcterms:W3CDTF">2022-02-23T09:59:27Z</dcterms:created>
  <dcterms:modified xsi:type="dcterms:W3CDTF">2022-03-30T09:04:53Z</dcterms:modified>
</cp:coreProperties>
</file>