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63" r:id="rId6"/>
    <p:sldId id="262" r:id="rId7"/>
    <p:sldId id="269" r:id="rId8"/>
    <p:sldId id="272" r:id="rId9"/>
    <p:sldId id="274" r:id="rId10"/>
    <p:sldId id="273" r:id="rId11"/>
    <p:sldId id="275" r:id="rId12"/>
    <p:sldId id="267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F80B5D3-DACF-4E56-88E0-E7CAF29E4199}">
          <p14:sldIdLst>
            <p14:sldId id="257"/>
            <p14:sldId id="263"/>
            <p14:sldId id="262"/>
            <p14:sldId id="269"/>
            <p14:sldId id="272"/>
            <p14:sldId id="274"/>
            <p14:sldId id="273"/>
            <p14:sldId id="275"/>
            <p14:sldId id="26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9DBBD-1B78-DF70-842C-507CE88D6F0B}" v="716" dt="2025-01-15T01:31:13.286"/>
    <p1510:client id="{2606C04B-2B12-E811-C643-78D473DB06B6}" v="11" dt="2025-01-14T08:37:06.515"/>
    <p1510:client id="{71C16103-6F0F-5A73-2EB1-D98B301FA5B5}" v="369" dt="2025-01-14T01:41:26.244"/>
    <p1510:client id="{DDAB6C3C-6868-F21A-79B6-3CD22E5E1750}" v="4115" dt="2025-01-14T08:07:53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A704-DDA5-403B-8F16-BDACA17DD07C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9398-0824-4700-9000-21ED5589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814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3017EAC9-C35A-DBC2-D747-CBEF6D8D5553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10961215" cy="4133087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299CE8D9-80A5-909A-5500-356022512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6" name="텍스트 개체 틀 16">
            <a:extLst>
              <a:ext uri="{FF2B5EF4-FFF2-40B4-BE49-F238E27FC236}">
                <a16:creationId xmlns:a16="http://schemas.microsoft.com/office/drawing/2014/main" id="{7A12C67E-F288-1939-B4E2-7A2405203C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13595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358C3F76-BFEC-706A-B6D6-F777F8DECA0C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5375839" cy="438149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D42D1A9D-8194-3CC3-877F-DA9073F673C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444685" y="1981200"/>
            <a:ext cx="5375839" cy="438149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텍스트 개체 틀 16">
            <a:extLst>
              <a:ext uri="{FF2B5EF4-FFF2-40B4-BE49-F238E27FC236}">
                <a16:creationId xmlns:a16="http://schemas.microsoft.com/office/drawing/2014/main" id="{38DECC47-17F2-5818-DB4E-8677C03AD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7" name="텍스트 개체 틀 16">
            <a:extLst>
              <a:ext uri="{FF2B5EF4-FFF2-40B4-BE49-F238E27FC236}">
                <a16:creationId xmlns:a16="http://schemas.microsoft.com/office/drawing/2014/main" id="{B91A380D-83C6-504C-2E2D-03A5D28ECB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87522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0B6461F4-6DA4-0660-43FE-62BFBF05BC2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376719C2-79EA-8435-CF82-49DAF3108A0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4586276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내용 개체 틀 24">
            <a:extLst>
              <a:ext uri="{FF2B5EF4-FFF2-40B4-BE49-F238E27FC236}">
                <a16:creationId xmlns:a16="http://schemas.microsoft.com/office/drawing/2014/main" id="{6C889B9C-F294-F6C2-B2F7-32E2545910F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13243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7" name="텍스트 개체 틀 16">
            <a:extLst>
              <a:ext uri="{FF2B5EF4-FFF2-40B4-BE49-F238E27FC236}">
                <a16:creationId xmlns:a16="http://schemas.microsoft.com/office/drawing/2014/main" id="{D353BE0F-98EB-E362-44EC-5CFEF058E7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id="{EBC8AEED-E3E6-B124-6CD7-AC95C58B4D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0914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BCFBD309-E8FE-0709-5CAA-B6FD1CD2EBEC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59309" y="198120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DEBD4400-E834-FF90-AC95-5C9DB91EBEE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593358" y="198120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내용 개체 틀 24">
            <a:extLst>
              <a:ext uri="{FF2B5EF4-FFF2-40B4-BE49-F238E27FC236}">
                <a16:creationId xmlns:a16="http://schemas.microsoft.com/office/drawing/2014/main" id="{FEB974EF-1EE5-105F-19D1-4588312414C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859309" y="449707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7" name="내용 개체 틀 24">
            <a:extLst>
              <a:ext uri="{FF2B5EF4-FFF2-40B4-BE49-F238E27FC236}">
                <a16:creationId xmlns:a16="http://schemas.microsoft.com/office/drawing/2014/main" id="{844E19EB-D399-9BA1-B149-F65A514C2CB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6593358" y="449707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id="{21E690A0-0658-96D5-5A2A-11F25FE305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C9748804-E534-95F9-77A1-D6D0B2554A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379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0BC995-6FF3-709D-1D45-C4144E6E6C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4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15330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297386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2025-01-14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3C1D90F-7A5F-E60B-FAB2-D9823A3EC587}"/>
              </a:ext>
            </a:extLst>
          </p:cNvPr>
          <p:cNvSpPr/>
          <p:nvPr userDrawn="1"/>
        </p:nvSpPr>
        <p:spPr>
          <a:xfrm>
            <a:off x="510540" y="0"/>
            <a:ext cx="11681460" cy="940242"/>
          </a:xfrm>
          <a:custGeom>
            <a:avLst/>
            <a:gdLst>
              <a:gd name="connsiteX0" fmla="*/ 0 w 11681460"/>
              <a:gd name="connsiteY0" fmla="*/ 0 h 940242"/>
              <a:gd name="connsiteX1" fmla="*/ 11681460 w 11681460"/>
              <a:gd name="connsiteY1" fmla="*/ 0 h 940242"/>
              <a:gd name="connsiteX2" fmla="*/ 11681460 w 11681460"/>
              <a:gd name="connsiteY2" fmla="*/ 940242 h 940242"/>
              <a:gd name="connsiteX3" fmla="*/ 413382 w 11681460"/>
              <a:gd name="connsiteY3" fmla="*/ 940242 h 940242"/>
              <a:gd name="connsiteX4" fmla="*/ 0 w 11681460"/>
              <a:gd name="connsiteY4" fmla="*/ 526860 h 9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1460" h="940242">
                <a:moveTo>
                  <a:pt x="0" y="0"/>
                </a:moveTo>
                <a:lnTo>
                  <a:pt x="11681460" y="0"/>
                </a:lnTo>
                <a:lnTo>
                  <a:pt x="11681460" y="940242"/>
                </a:lnTo>
                <a:lnTo>
                  <a:pt x="413382" y="940242"/>
                </a:lnTo>
                <a:cubicBezTo>
                  <a:pt x="185077" y="940242"/>
                  <a:pt x="0" y="755165"/>
                  <a:pt x="0" y="526860"/>
                </a:cubicBezTo>
                <a:close/>
              </a:path>
            </a:pathLst>
          </a:custGeom>
          <a:solidFill>
            <a:srgbClr val="0F00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6C867-56D2-AE26-098B-56A68D5965E5}"/>
              </a:ext>
            </a:extLst>
          </p:cNvPr>
          <p:cNvSpPr txBox="1"/>
          <p:nvPr userDrawn="1"/>
        </p:nvSpPr>
        <p:spPr>
          <a:xfrm>
            <a:off x="11597454" y="6469216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59DF73F7-536C-4964-B7DA-B0EE49A24EF5}" type="slidenum">
              <a:rPr lang="ko-KR" altLang="en-US" sz="800" kern="1200" smtClean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pPr algn="r"/>
              <a:t>‹#›</a:t>
            </a:fld>
            <a:endParaRPr lang="ko-KR" altLang="en-US" sz="800" kern="1200">
              <a:solidFill>
                <a:schemeClr val="tx1">
                  <a:lumMod val="95000"/>
                  <a:lumOff val="5000"/>
                  <a:alpha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62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875" r:id="rId7"/>
    <p:sldLayoutId id="2147483894" r:id="rId8"/>
    <p:sldLayoutId id="2147483896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75772" cy="3686015"/>
          </a:xfrm>
        </p:spPr>
        <p:txBody>
          <a:bodyPr lIns="91440" tIns="45720" rIns="91440" bIns="45720" rtlCol="0" anchor="b">
            <a:normAutofit/>
          </a:bodyPr>
          <a:lstStyle/>
          <a:p>
            <a:r>
              <a:rPr lang="ko-KR" altLang="en-US" sz="4400" b="1">
                <a:solidFill>
                  <a:srgbClr val="262626"/>
                </a:solidFill>
                <a:latin typeface="Batang"/>
                <a:ea typeface="Batang"/>
              </a:rPr>
              <a:t>안정적인</a:t>
            </a:r>
            <a:r>
              <a:rPr lang="ko-KR" altLang="en-US" sz="4400" b="1">
                <a:latin typeface="Batang"/>
                <a:ea typeface="Batang"/>
              </a:rPr>
              <a:t> 파일 전송을 위한 기법</a:t>
            </a:r>
            <a:endParaRPr lang="ko-KR" altLang="en-US" sz="44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765872"/>
            <a:ext cx="6269347" cy="1021498"/>
          </a:xfrm>
        </p:spPr>
        <p:txBody>
          <a:bodyPr lIns="91440" tIns="45720" rIns="91440" bIns="45720" rtlCol="0" anchor="t">
            <a:normAutofit/>
          </a:bodyPr>
          <a:lstStyle/>
          <a:p>
            <a:pPr rtl="0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발표자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Leo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 YANG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 err="1">
                <a:latin typeface="Pretendard ExtraBold"/>
                <a:ea typeface="Pretendard ExtraBold"/>
              </a:rPr>
              <a:t>실습</a:t>
            </a:r>
            <a:r>
              <a:rPr lang="en-US">
                <a:latin typeface="Pretendard ExtraBold"/>
                <a:ea typeface="Pretendard ExtraBold"/>
              </a:rPr>
              <a:t> - </a:t>
            </a:r>
            <a:r>
              <a:rPr lang="ko-KR" altLang="en-US" err="1">
                <a:latin typeface="Pretendard ExtraBold"/>
                <a:ea typeface="Pretendard ExtraBold"/>
              </a:rPr>
              <a:t>청크</a:t>
            </a:r>
            <a:r>
              <a:rPr lang="en-US">
                <a:latin typeface="Pretendard ExtraBold"/>
                <a:ea typeface="Pretendard ExtraBold"/>
              </a:rPr>
              <a:t> </a:t>
            </a:r>
            <a:r>
              <a:rPr lang="ko-KR" altLang="en-US" err="1">
                <a:latin typeface="Pretendard ExtraBold"/>
                <a:ea typeface="Pretendard ExtraBold"/>
              </a:rPr>
              <a:t>업로드</a:t>
            </a:r>
            <a:r>
              <a:rPr lang="en-US">
                <a:latin typeface="Pretendard ExtraBold"/>
                <a:ea typeface="Pretendard ExtraBold"/>
              </a:rPr>
              <a:t> </a:t>
            </a:r>
            <a:endParaRPr lang="ko-KR">
              <a:solidFill>
                <a:srgbClr val="000000"/>
              </a:solidFill>
              <a:latin typeface="Pretendard ExtraBold"/>
              <a:ea typeface="Pretendard ExtraBold"/>
            </a:endParaRPr>
          </a:p>
          <a:p>
            <a:endParaRPr lang="ko-KR" altLang="en-US">
              <a:latin typeface="Pretendard ExtraBold"/>
              <a:ea typeface="Pretendard ExtraBold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478834" y="7085963"/>
            <a:ext cx="112371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토큰 </a:t>
            </a:r>
            <a:r>
              <a:rPr lang="ko-KR" altLang="en-US" sz="1600" err="1">
                <a:solidFill>
                  <a:srgbClr val="0070C0"/>
                </a:solidFill>
              </a:rPr>
              <a:t>or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CCAAAF5-7BA2-BD31-51A1-F2F1AF6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12" y="1490663"/>
            <a:ext cx="9124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082222-1467-A7E4-4F1E-BE1FFCAE1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71EBC-3DEE-4CC5-FC05-5596CEB76A05}"/>
              </a:ext>
            </a:extLst>
          </p:cNvPr>
          <p:cNvSpPr txBox="1"/>
          <p:nvPr/>
        </p:nvSpPr>
        <p:spPr>
          <a:xfrm>
            <a:off x="392852" y="1245451"/>
            <a:ext cx="11237173" cy="2677656"/>
          </a:xfrm>
          <a:prstGeom prst="rect">
            <a:avLst/>
          </a:prstGeom>
          <a:noFill/>
          <a:effectLst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주제 선정 이유</a:t>
            </a:r>
          </a:p>
          <a:p>
            <a:pPr marL="342900" indent="-342900">
              <a:buAutoNum type="arabicPeriod"/>
            </a:pPr>
            <a:endParaRPr lang="ko-KR" altLang="en-US" sz="600" dirty="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파일 전송 프로세스 </a:t>
            </a:r>
          </a:p>
          <a:p>
            <a:pPr marL="342900" indent="-342900">
              <a:buAutoNum type="arabicPeriod"/>
            </a:pPr>
            <a:endParaRPr lang="ko-KR" altLang="en-US" sz="600" dirty="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안정적인 파일 전송을 위한 기술</a:t>
            </a:r>
          </a:p>
          <a:p>
            <a:pPr lvl="1"/>
            <a:r>
              <a:rPr lang="ko-KR" altLang="en-US" dirty="0">
                <a:latin typeface="Malgun Gothic"/>
                <a:ea typeface="Malgun Gothic"/>
              </a:rPr>
              <a:t>3.1. </a:t>
            </a:r>
            <a:r>
              <a:rPr lang="ko-KR" altLang="en-US" dirty="0" err="1">
                <a:latin typeface="Malgun Gothic"/>
                <a:ea typeface="Malgun Gothic"/>
              </a:rPr>
              <a:t>Chunk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Upload</a:t>
            </a:r>
            <a:endParaRPr lang="ko-KR" altLang="en-US" dirty="0">
              <a:latin typeface="Malgun Gothic"/>
              <a:ea typeface="Malgun Gothic"/>
            </a:endParaRPr>
          </a:p>
          <a:p>
            <a:pPr lvl="1">
              <a:buFont typeface="Courier New"/>
            </a:pPr>
            <a:r>
              <a:rPr lang="ko-KR" altLang="en-US" dirty="0">
                <a:latin typeface="Malgun Gothic"/>
                <a:ea typeface="Malgun Gothic"/>
              </a:rPr>
              <a:t>3.2.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HTTP </a:t>
            </a:r>
            <a:r>
              <a:rPr lang="ko-KR" dirty="0" err="1">
                <a:ea typeface="+mn-lt"/>
                <a:cs typeface="+mn-lt"/>
              </a:rPr>
              <a:t>Range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Request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3.3. SFTP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(</a:t>
            </a:r>
            <a:r>
              <a:rPr lang="ko-KR" sz="1600" err="1">
                <a:ea typeface="+mn-lt"/>
                <a:cs typeface="+mn-lt"/>
              </a:rPr>
              <a:t>Secure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Shell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File</a:t>
            </a:r>
            <a:r>
              <a:rPr lang="ko-KR" sz="1600">
                <a:ea typeface="+mn-lt"/>
                <a:cs typeface="+mn-lt"/>
              </a:rPr>
              <a:t> Transfer </a:t>
            </a:r>
            <a:r>
              <a:rPr lang="ko-KR" sz="1600" err="1">
                <a:ea typeface="+mn-lt"/>
                <a:cs typeface="+mn-lt"/>
              </a:rPr>
              <a:t>Protocol</a:t>
            </a:r>
            <a:r>
              <a:rPr lang="ko-KR" sz="1600" dirty="0">
                <a:ea typeface="+mn-lt"/>
                <a:cs typeface="+mn-lt"/>
              </a:rPr>
              <a:t>)</a:t>
            </a:r>
          </a:p>
          <a:p>
            <a:pPr marL="342900" indent="-342900">
              <a:buAutoNum type="arabicPeriod"/>
            </a:pPr>
            <a:endParaRPr lang="ko-KR" altLang="en-US" sz="600" dirty="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실습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D094160-4B5E-64F3-85D7-7A48669E06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71EBC-3DEE-4CC5-FC05-5596CEB76A05}"/>
              </a:ext>
            </a:extLst>
          </p:cNvPr>
          <p:cNvSpPr txBox="1"/>
          <p:nvPr/>
        </p:nvSpPr>
        <p:spPr>
          <a:xfrm>
            <a:off x="392852" y="1245451"/>
            <a:ext cx="11237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2000" b="1" err="1"/>
              <a:t>주제</a:t>
            </a:r>
            <a:r>
              <a:rPr lang="en-US" altLang="ko-KR" sz="2000" b="1"/>
              <a:t> </a:t>
            </a:r>
            <a:r>
              <a:rPr lang="en-US" altLang="ko-KR" sz="2000" b="1" err="1"/>
              <a:t>선정</a:t>
            </a:r>
            <a:r>
              <a:rPr lang="en-US" altLang="ko-KR" sz="2000" b="1"/>
              <a:t> </a:t>
            </a:r>
            <a:r>
              <a:rPr lang="en-US" altLang="ko-KR" sz="2000" b="1" err="1"/>
              <a:t>이유</a:t>
            </a:r>
            <a:endParaRPr lang="en-US" altLang="ko-KR" sz="2000" b="1"/>
          </a:p>
          <a:p>
            <a:pPr marL="171450" indent="-171450">
              <a:buFontTx/>
              <a:buChar char="-"/>
            </a:pPr>
            <a:r>
              <a:rPr lang="en-US" altLang="ko-KR" err="1"/>
              <a:t>공장에서</a:t>
            </a:r>
            <a:r>
              <a:rPr lang="en-US" altLang="ko-KR"/>
              <a:t> </a:t>
            </a:r>
            <a:r>
              <a:rPr lang="en-US" altLang="ko-KR" err="1"/>
              <a:t>파일을</a:t>
            </a:r>
            <a:r>
              <a:rPr lang="en-US" altLang="ko-KR"/>
              <a:t> </a:t>
            </a:r>
            <a:r>
              <a:rPr lang="en-US" altLang="ko-KR" err="1"/>
              <a:t>수신해야</a:t>
            </a:r>
            <a:r>
              <a:rPr lang="en-US" altLang="ko-KR"/>
              <a:t> </a:t>
            </a:r>
            <a:r>
              <a:rPr lang="en-US" altLang="ko-KR" err="1"/>
              <a:t>하는</a:t>
            </a:r>
            <a:r>
              <a:rPr lang="en-US" altLang="ko-KR"/>
              <a:t> </a:t>
            </a:r>
            <a:r>
              <a:rPr lang="en-US" altLang="ko-KR" err="1"/>
              <a:t>상황</a:t>
            </a:r>
            <a:endParaRPr lang="en-US" altLang="ko-KR"/>
          </a:p>
          <a:p>
            <a:r>
              <a:rPr lang="en-US" altLang="ko-KR"/>
              <a:t> - </a:t>
            </a:r>
            <a:r>
              <a:rPr lang="en-US" altLang="ko-KR" err="1"/>
              <a:t>공장의</a:t>
            </a:r>
            <a:r>
              <a:rPr lang="en-US" altLang="ko-KR"/>
              <a:t> </a:t>
            </a:r>
            <a:r>
              <a:rPr lang="en-US" altLang="ko-KR" b="1" err="1"/>
              <a:t>인터넷</a:t>
            </a:r>
            <a:r>
              <a:rPr lang="en-US" altLang="ko-KR" b="1"/>
              <a:t> </a:t>
            </a:r>
            <a:r>
              <a:rPr lang="en-US" altLang="ko-KR" b="1" err="1"/>
              <a:t>환경이</a:t>
            </a:r>
            <a:r>
              <a:rPr lang="en-US" altLang="ko-KR" b="1"/>
              <a:t> </a:t>
            </a:r>
            <a:r>
              <a:rPr lang="en-US" altLang="ko-KR" b="1" err="1"/>
              <a:t>불안정</a:t>
            </a:r>
            <a:r>
              <a:rPr lang="en-US" altLang="ko-KR" err="1"/>
              <a:t>하여</a:t>
            </a:r>
            <a:r>
              <a:rPr lang="en-US" altLang="ko-KR"/>
              <a:t> </a:t>
            </a:r>
            <a:r>
              <a:rPr lang="en-US" altLang="ko-KR" err="1"/>
              <a:t>파일</a:t>
            </a:r>
            <a:r>
              <a:rPr lang="en-US" altLang="ko-KR"/>
              <a:t> </a:t>
            </a:r>
            <a:r>
              <a:rPr lang="en-US" altLang="ko-KR" err="1"/>
              <a:t>전송</a:t>
            </a:r>
            <a:r>
              <a:rPr lang="en-US" altLang="ko-KR"/>
              <a:t> 중 </a:t>
            </a:r>
            <a:r>
              <a:rPr lang="en-US" altLang="ko-KR" err="1"/>
              <a:t>연결이</a:t>
            </a:r>
            <a:r>
              <a:rPr lang="en-US" altLang="ko-KR"/>
              <a:t> </a:t>
            </a:r>
            <a:r>
              <a:rPr lang="en-US" altLang="ko-KR" err="1"/>
              <a:t>끊길</a:t>
            </a:r>
            <a:r>
              <a:rPr lang="en-US" altLang="ko-KR"/>
              <a:t> 수 </a:t>
            </a:r>
            <a:r>
              <a:rPr lang="en-US" altLang="ko-KR" err="1"/>
              <a:t>있다</a:t>
            </a:r>
            <a:r>
              <a:rPr lang="en-US" altLang="ko-KR"/>
              <a:t>.</a:t>
            </a:r>
          </a:p>
          <a:p>
            <a:r>
              <a:rPr lang="en-US" altLang="ko-KR"/>
              <a:t> - </a:t>
            </a:r>
            <a:r>
              <a:rPr lang="en-US" altLang="ko-KR" err="1"/>
              <a:t>인터넷</a:t>
            </a:r>
            <a:r>
              <a:rPr lang="en-US" altLang="ko-KR"/>
              <a:t> </a:t>
            </a:r>
            <a:r>
              <a:rPr lang="en-US" altLang="ko-KR" err="1"/>
              <a:t>연결</a:t>
            </a:r>
            <a:r>
              <a:rPr lang="en-US" altLang="ko-KR"/>
              <a:t> </a:t>
            </a:r>
            <a:r>
              <a:rPr lang="en-US" altLang="ko-KR" err="1"/>
              <a:t>문제가</a:t>
            </a:r>
            <a:r>
              <a:rPr lang="en-US" altLang="ko-KR"/>
              <a:t> </a:t>
            </a:r>
            <a:r>
              <a:rPr lang="en-US" altLang="ko-KR" err="1"/>
              <a:t>발생하면</a:t>
            </a:r>
            <a:r>
              <a:rPr lang="en-US" altLang="ko-KR"/>
              <a:t> </a:t>
            </a:r>
            <a:r>
              <a:rPr lang="en-US" altLang="ko-KR" err="1"/>
              <a:t>공장</a:t>
            </a:r>
            <a:r>
              <a:rPr lang="en-US" altLang="ko-KR"/>
              <a:t> </a:t>
            </a:r>
            <a:r>
              <a:rPr lang="en-US" altLang="ko-KR" err="1"/>
              <a:t>측에서</a:t>
            </a:r>
            <a:r>
              <a:rPr lang="en-US" altLang="ko-KR"/>
              <a:t> </a:t>
            </a:r>
            <a:r>
              <a:rPr lang="en-US" altLang="ko-KR" b="1" err="1"/>
              <a:t>컴퓨터를</a:t>
            </a:r>
            <a:r>
              <a:rPr lang="en-US" altLang="ko-KR" b="1"/>
              <a:t> </a:t>
            </a:r>
            <a:r>
              <a:rPr lang="en-US" altLang="ko-KR" b="1" err="1"/>
              <a:t>종료</a:t>
            </a:r>
            <a:r>
              <a:rPr lang="en-US" altLang="ko-KR" err="1"/>
              <a:t>시키는</a:t>
            </a:r>
            <a:r>
              <a:rPr lang="en-US" altLang="ko-KR"/>
              <a:t> </a:t>
            </a:r>
            <a:r>
              <a:rPr lang="en-US" altLang="ko-KR" err="1"/>
              <a:t>행동이</a:t>
            </a:r>
            <a:r>
              <a:rPr lang="en-US" altLang="ko-KR"/>
              <a:t> </a:t>
            </a:r>
            <a:r>
              <a:rPr lang="en-US" altLang="ko-KR" err="1"/>
              <a:t>빈번히</a:t>
            </a:r>
            <a:r>
              <a:rPr lang="en-US" altLang="ko-KR"/>
              <a:t> </a:t>
            </a:r>
            <a:r>
              <a:rPr lang="en-US" altLang="ko-KR" err="1"/>
              <a:t>발생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 </a:t>
            </a:r>
            <a:r>
              <a:rPr lang="en-US" altLang="ko-KR" b="1"/>
              <a:t> ㄴ&gt; </a:t>
            </a:r>
            <a:r>
              <a:rPr lang="en-US" altLang="ko-KR" b="1" err="1"/>
              <a:t>파일</a:t>
            </a:r>
            <a:r>
              <a:rPr lang="en-US" altLang="ko-KR" b="1"/>
              <a:t> </a:t>
            </a:r>
            <a:r>
              <a:rPr lang="en-US" altLang="ko-KR" b="1" err="1"/>
              <a:t>전송</a:t>
            </a:r>
            <a:r>
              <a:rPr lang="en-US" altLang="ko-KR" b="1"/>
              <a:t> </a:t>
            </a:r>
            <a:r>
              <a:rPr lang="en-US" altLang="ko-KR" b="1" err="1"/>
              <a:t>작업이</a:t>
            </a:r>
            <a:r>
              <a:rPr lang="en-US" altLang="ko-KR" b="1"/>
              <a:t> </a:t>
            </a:r>
            <a:r>
              <a:rPr lang="en-US" altLang="ko-KR" b="1" err="1"/>
              <a:t>처음부터</a:t>
            </a:r>
            <a:r>
              <a:rPr lang="en-US" altLang="ko-KR" b="1"/>
              <a:t> </a:t>
            </a:r>
            <a:r>
              <a:rPr lang="en-US" altLang="ko-KR" b="1" err="1"/>
              <a:t>시작되거나</a:t>
            </a:r>
            <a:r>
              <a:rPr lang="en-US" altLang="ko-KR" b="1"/>
              <a:t>, </a:t>
            </a:r>
            <a:r>
              <a:rPr lang="en-US" altLang="ko-KR" b="1" err="1"/>
              <a:t>데이터가</a:t>
            </a:r>
            <a:r>
              <a:rPr lang="en-US" altLang="ko-KR" b="1"/>
              <a:t> </a:t>
            </a:r>
            <a:r>
              <a:rPr lang="en-US" altLang="ko-KR" b="1" err="1"/>
              <a:t>손실될</a:t>
            </a:r>
            <a:r>
              <a:rPr lang="en-US" altLang="ko-KR" b="1"/>
              <a:t> </a:t>
            </a:r>
            <a:r>
              <a:rPr lang="en-US" altLang="ko-KR" b="1" err="1"/>
              <a:t>가능성이</a:t>
            </a:r>
            <a:r>
              <a:rPr lang="en-US" altLang="ko-KR" b="1"/>
              <a:t> </a:t>
            </a:r>
            <a:r>
              <a:rPr lang="en-US" altLang="ko-KR" b="1" err="1"/>
              <a:t>높다</a:t>
            </a:r>
            <a:endParaRPr lang="en-US" altLang="ko-KR" b="1"/>
          </a:p>
          <a:p>
            <a:endParaRPr lang="en-US" altLang="ko-KR" b="1"/>
          </a:p>
          <a:p>
            <a:endParaRPr lang="en-US" altLang="ko-KR"/>
          </a:p>
          <a:p>
            <a:r>
              <a:rPr lang="en-US" altLang="ko-KR" sz="2000" b="1"/>
              <a:t>2. </a:t>
            </a:r>
            <a:r>
              <a:rPr lang="ko-KR" altLang="en-US" sz="2000" b="1"/>
              <a:t>스터디의 목표</a:t>
            </a:r>
            <a:endParaRPr lang="en-US" altLang="ko-KR" sz="2000"/>
          </a:p>
          <a:p>
            <a:pPr marL="742950" lvl="1" indent="-285750">
              <a:buFont typeface="Calibri"/>
              <a:buChar char="-"/>
            </a:pPr>
            <a:r>
              <a:rPr lang="en-US" altLang="ko-KR" err="1"/>
              <a:t>인터넷</a:t>
            </a:r>
            <a:r>
              <a:rPr lang="en-US" altLang="ko-KR"/>
              <a:t> </a:t>
            </a:r>
            <a:r>
              <a:rPr lang="en-US" altLang="ko-KR" err="1"/>
              <a:t>연결이</a:t>
            </a:r>
            <a:r>
              <a:rPr lang="en-US" altLang="ko-KR"/>
              <a:t> </a:t>
            </a:r>
            <a:r>
              <a:rPr lang="en-US" altLang="ko-KR" err="1"/>
              <a:t>불안정한</a:t>
            </a:r>
            <a:r>
              <a:rPr lang="en-US" altLang="ko-KR"/>
              <a:t> </a:t>
            </a:r>
            <a:r>
              <a:rPr lang="en-US" altLang="ko-KR" err="1"/>
              <a:t>상황에서도</a:t>
            </a:r>
            <a:r>
              <a:rPr lang="en-US" altLang="ko-KR"/>
              <a:t> </a:t>
            </a:r>
            <a:r>
              <a:rPr lang="en-US" altLang="ko-KR" err="1"/>
              <a:t>어떻게</a:t>
            </a:r>
            <a:r>
              <a:rPr lang="en-US" altLang="ko-KR"/>
              <a:t> </a:t>
            </a:r>
            <a:r>
              <a:rPr lang="en-US" altLang="ko-KR" b="1" err="1"/>
              <a:t>안정적이고</a:t>
            </a:r>
            <a:r>
              <a:rPr lang="en-US" altLang="ko-KR" b="1"/>
              <a:t> </a:t>
            </a:r>
            <a:r>
              <a:rPr lang="en-US" altLang="ko-KR" b="1" err="1"/>
              <a:t>신뢰성</a:t>
            </a:r>
            <a:r>
              <a:rPr lang="en-US" altLang="ko-KR" b="1"/>
              <a:t> </a:t>
            </a:r>
            <a:r>
              <a:rPr lang="en-US" altLang="ko-KR" b="1" err="1"/>
              <a:t>있게</a:t>
            </a:r>
            <a:r>
              <a:rPr lang="en-US" altLang="ko-KR" b="1"/>
              <a:t> </a:t>
            </a:r>
            <a:r>
              <a:rPr lang="en-US" altLang="ko-KR" b="1" err="1"/>
              <a:t>파일</a:t>
            </a:r>
            <a:r>
              <a:rPr lang="en-US" altLang="ko-KR" b="1"/>
              <a:t> </a:t>
            </a:r>
            <a:r>
              <a:rPr lang="en-US" altLang="ko-KR" b="1" err="1"/>
              <a:t>전송할</a:t>
            </a:r>
            <a:r>
              <a:rPr lang="en-US" altLang="ko-KR" b="1"/>
              <a:t> 수 </a:t>
            </a:r>
            <a:r>
              <a:rPr lang="en-US" altLang="ko-KR" b="1" err="1"/>
              <a:t>있을지</a:t>
            </a:r>
            <a:r>
              <a:rPr lang="en-US" altLang="ko-KR" err="1"/>
              <a:t>에</a:t>
            </a:r>
            <a:r>
              <a:rPr lang="en-US" altLang="ko-KR"/>
              <a:t> </a:t>
            </a:r>
            <a:r>
              <a:rPr lang="en-US" altLang="ko-KR" err="1"/>
              <a:t>대한</a:t>
            </a:r>
            <a:r>
              <a:rPr lang="en-US" altLang="ko-KR"/>
              <a:t> </a:t>
            </a:r>
            <a:r>
              <a:rPr lang="en-US" altLang="ko-KR" err="1"/>
              <a:t>기술</a:t>
            </a:r>
            <a:r>
              <a:rPr lang="en-US" altLang="ko-KR"/>
              <a:t> </a:t>
            </a:r>
            <a:r>
              <a:rPr lang="en-US" altLang="ko-KR" err="1"/>
              <a:t>공유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1BA109-DF73-69D4-E104-49C4A0A4A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A0514730-DEE6-AF15-6D27-F2BDABD76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309" y="269596"/>
            <a:ext cx="9056216" cy="401051"/>
          </a:xfrm>
        </p:spPr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7018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파일전송 프로세스​</a:t>
            </a:r>
            <a:endParaRPr lang="en-US" altLang="ko-KR" err="1">
              <a:latin typeface="Pretendard ExtraBold"/>
              <a:ea typeface="Pretendard ExtraBold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/>
              <a:t>1. 파일 전송 프로세스의 기본 흐름</a:t>
            </a:r>
            <a:endParaRPr lang="ko-KR" sz="2000" b="1"/>
          </a:p>
          <a:p>
            <a:r>
              <a:rPr lang="ko-KR" altLang="en-US"/>
              <a:t>- 클라이언트 -&gt; 서버 방식</a:t>
            </a:r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클라이언트가 서버로 파일 업로드(다운로드) 요청</a:t>
            </a:r>
            <a:endParaRPr lang="ko-KR"/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서버는 요청을 받아 파일을 처리하고 저장(전송)</a:t>
            </a:r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전송 완료 여부 응답(200 </a:t>
            </a:r>
            <a:r>
              <a:rPr lang="ko-KR" altLang="en-US" err="1"/>
              <a:t>or</a:t>
            </a:r>
            <a:r>
              <a:rPr lang="ko-KR" altLang="en-US"/>
              <a:t> 에러코드)</a:t>
            </a:r>
            <a:endParaRPr lang="ko-KR"/>
          </a:p>
          <a:p>
            <a:pPr marL="285750" indent="-285750">
              <a:buFont typeface="Calibri"/>
              <a:buChar char="-"/>
            </a:pPr>
            <a:r>
              <a:rPr lang="ko-KR" altLang="en-US" err="1"/>
              <a:t>multipart</a:t>
            </a:r>
            <a:r>
              <a:rPr lang="ko-KR" altLang="en-US"/>
              <a:t>/</a:t>
            </a:r>
            <a:r>
              <a:rPr lang="ko-KR" altLang="en-US" err="1"/>
              <a:t>form-data방식</a:t>
            </a:r>
            <a:r>
              <a:rPr lang="ko-KR" altLang="en-US"/>
              <a:t> 사용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ko-KR" altLang="en-US" sz="2000" b="1">
                <a:latin typeface="Arial"/>
                <a:ea typeface="+mn-lt"/>
                <a:cs typeface="Arial"/>
              </a:rPr>
              <a:t>2. 기존 파일 전송의 한계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Arial"/>
                <a:cs typeface="Arial"/>
              </a:rPr>
              <a:t>대용량 파일의 경우 중간에 연결 끊김 발생시 전송 실패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Arial"/>
                <a:cs typeface="Arial"/>
              </a:rPr>
              <a:t>모든 데이터를 처음부터 다시 전송해야 한다.</a:t>
            </a:r>
          </a:p>
          <a:p>
            <a:pPr marL="285750" indent="-285750">
              <a:buFont typeface="Calibri"/>
              <a:buChar char="-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F61D6-0FF0-C074-C1FC-40D304D201A4}"/>
              </a:ext>
            </a:extLst>
          </p:cNvPr>
          <p:cNvSpPr txBox="1"/>
          <p:nvPr/>
        </p:nvSpPr>
        <p:spPr>
          <a:xfrm>
            <a:off x="332919" y="7110282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기존의 파일전송시에는 중간에 연결이 끊기는 경우 처음부터 파일을 </a:t>
            </a:r>
            <a:r>
              <a:rPr lang="ko-KR" altLang="en-US" sz="1600" err="1">
                <a:solidFill>
                  <a:srgbClr val="0070C0"/>
                </a:solidFill>
              </a:rPr>
              <a:t>전송해야한다는</a:t>
            </a:r>
            <a:r>
              <a:rPr lang="ko-KR" altLang="en-US" sz="1600">
                <a:solidFill>
                  <a:srgbClr val="0070C0"/>
                </a:solidFill>
              </a:rPr>
              <a:t> 문제점이 존재</a:t>
            </a:r>
          </a:p>
        </p:txBody>
      </p:sp>
    </p:spTree>
    <p:extLst>
      <p:ext uri="{BB962C8B-B14F-4D97-AF65-F5344CB8AC3E}">
        <p14:creationId xmlns:p14="http://schemas.microsoft.com/office/powerpoint/2010/main" val="19099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/>
              <a:t>1. </a:t>
            </a:r>
            <a:r>
              <a:rPr lang="ko-KR" altLang="en-US" sz="1600" b="1" dirty="0" err="1"/>
              <a:t>청크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Chunk</a:t>
            </a:r>
            <a:r>
              <a:rPr lang="ko-KR" altLang="en-US" sz="1600" b="1" dirty="0"/>
              <a:t>) 업로드 방식</a:t>
            </a:r>
            <a:endParaRPr lang="ko-KR" b="1" dirty="0"/>
          </a:p>
          <a:p>
            <a:pPr marL="285750" indent="-285750">
              <a:buFont typeface="Calibri"/>
              <a:buChar char="-"/>
            </a:pPr>
            <a:r>
              <a:rPr lang="ko-KR" altLang="en-US" sz="1600" dirty="0" err="1"/>
              <a:t>청크</a:t>
            </a:r>
            <a:r>
              <a:rPr lang="ko-KR" altLang="en-US" sz="1600" dirty="0"/>
              <a:t>: 파일을 여러 조각(</a:t>
            </a:r>
            <a:r>
              <a:rPr lang="ko-KR" altLang="en-US" sz="1600" dirty="0" err="1"/>
              <a:t>Chunk</a:t>
            </a:r>
            <a:r>
              <a:rPr lang="ko-KR" altLang="en-US" sz="1600" dirty="0"/>
              <a:t>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나누어 전송하는 </a:t>
            </a:r>
            <a:r>
              <a:rPr lang="ko-KR" altLang="en-US" sz="1600" dirty="0" err="1"/>
              <a:t>방시</a:t>
            </a:r>
            <a:endParaRPr lang="ko-KR" altLang="en-US" sz="1600" dirty="0"/>
          </a:p>
          <a:p>
            <a:pPr marL="285750" indent="-285750">
              <a:buFont typeface="Calibri"/>
              <a:buChar char="-"/>
            </a:pPr>
            <a:r>
              <a:rPr lang="ko-KR" altLang="en-US" sz="1600" dirty="0"/>
              <a:t>예) 1GB 파일을 10MB로 나누어 100개의 </a:t>
            </a:r>
            <a:r>
              <a:rPr lang="ko-KR" altLang="en-US" sz="1600" dirty="0" err="1"/>
              <a:t>청크로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전송예</a:t>
            </a:r>
            <a:r>
              <a:rPr lang="ko-KR" altLang="en-US" sz="1600" dirty="0"/>
              <a:t>) 1GB 파일을 10MB로 나누어 100개의 </a:t>
            </a:r>
            <a:r>
              <a:rPr lang="ko-KR" altLang="en-US" sz="1600" dirty="0" err="1"/>
              <a:t>청크로</a:t>
            </a:r>
            <a:r>
              <a:rPr lang="ko-KR" altLang="en-US" sz="1600" dirty="0"/>
              <a:t> 전송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 dirty="0">
                <a:latin typeface="Arial"/>
                <a:cs typeface="Arial"/>
              </a:rPr>
              <a:t>2. 왜 사용하는가?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dirty="0">
                <a:latin typeface="Arial"/>
                <a:cs typeface="Arial"/>
              </a:rPr>
              <a:t>전송 중 연결이 끊기더라도 이미 전송 완료된 </a:t>
            </a:r>
            <a:r>
              <a:rPr lang="ko-KR" altLang="en-US" sz="1600" dirty="0" err="1">
                <a:latin typeface="Arial"/>
                <a:cs typeface="Arial"/>
              </a:rPr>
              <a:t>청크는</a:t>
            </a:r>
            <a:r>
              <a:rPr lang="ko-KR" altLang="en-US" sz="1600" dirty="0">
                <a:latin typeface="Arial"/>
                <a:cs typeface="Arial"/>
              </a:rPr>
              <a:t> 재전송할 필요 없이, 중단된 지점부터 재전송이 가능하다.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dirty="0" err="1">
                <a:latin typeface="Arial"/>
                <a:cs typeface="Arial"/>
              </a:rPr>
              <a:t>청크</a:t>
            </a:r>
            <a:r>
              <a:rPr lang="ko-KR" altLang="en-US" sz="1600" dirty="0">
                <a:latin typeface="Arial"/>
                <a:cs typeface="Arial"/>
              </a:rPr>
              <a:t> 인덱스 등을 통해서 어느 부분까지 전송이 완료되었는지 기록 -&gt; 전송 </a:t>
            </a:r>
            <a:r>
              <a:rPr lang="ko-KR" altLang="en-US" sz="1600" dirty="0" err="1">
                <a:latin typeface="Arial"/>
                <a:cs typeface="Arial"/>
              </a:rPr>
              <a:t>중단시</a:t>
            </a:r>
            <a:r>
              <a:rPr lang="ko-KR" altLang="en-US" sz="1600" dirty="0">
                <a:latin typeface="Arial"/>
                <a:cs typeface="Arial"/>
              </a:rPr>
              <a:t> 0%부터가 아닌 기록된 </a:t>
            </a:r>
            <a:r>
              <a:rPr lang="ko-KR" altLang="en-US" sz="1600" dirty="0" err="1">
                <a:latin typeface="Arial"/>
                <a:cs typeface="Arial"/>
              </a:rPr>
              <a:t>청크</a:t>
            </a:r>
            <a:r>
              <a:rPr lang="ko-KR" altLang="en-US" sz="1600" dirty="0">
                <a:latin typeface="Arial"/>
                <a:cs typeface="Arial"/>
              </a:rPr>
              <a:t> 위치부터 재개하여 전송 시간, 트래픽을 절약한다.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 dirty="0">
                <a:latin typeface="Arial"/>
                <a:cs typeface="Arial"/>
              </a:rPr>
              <a:t>3. </a:t>
            </a:r>
            <a:r>
              <a:rPr lang="en-US" altLang="ko-KR" sz="1600" b="1" dirty="0" err="1">
                <a:latin typeface="Arial"/>
                <a:cs typeface="Arial"/>
              </a:rPr>
              <a:t>단점</a:t>
            </a:r>
            <a:endParaRPr lang="en-US" altLang="ko-KR" sz="1600" b="1" dirty="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dirty="0" err="1">
                <a:latin typeface="Arial"/>
                <a:cs typeface="Arial"/>
              </a:rPr>
              <a:t>청크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내부에서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전송이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중지되는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경우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청크를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다시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재전송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해야한다</a:t>
            </a:r>
            <a:r>
              <a:rPr lang="en-US" altLang="ko-KR" sz="1600" dirty="0">
                <a:latin typeface="Arial"/>
                <a:cs typeface="Arial"/>
              </a:rPr>
              <a:t>(</a:t>
            </a:r>
            <a:r>
              <a:rPr lang="en-US" altLang="ko-KR" sz="1600" dirty="0" err="1">
                <a:latin typeface="Arial"/>
                <a:cs typeface="Arial"/>
              </a:rPr>
              <a:t>적절한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청크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크기를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찾아야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한다</a:t>
            </a:r>
            <a:r>
              <a:rPr lang="en-US" altLang="ko-KR" sz="1600" dirty="0">
                <a:latin typeface="Arial"/>
                <a:cs typeface="Arial"/>
              </a:rPr>
              <a:t>.).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sz="1600" dirty="0" err="1">
                <a:latin typeface="Arial"/>
                <a:cs typeface="Arial"/>
              </a:rPr>
              <a:t>소규모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파일의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경우에는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청크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방식이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사용될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이유가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없다</a:t>
            </a:r>
            <a:r>
              <a:rPr lang="en-US" altLang="ko-KR" sz="1600" dirty="0">
                <a:latin typeface="Arial"/>
                <a:cs typeface="Arial"/>
              </a:rPr>
              <a:t>.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2EBB9ED-D65F-0BB6-14A7-CE74F192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19" y="4449334"/>
            <a:ext cx="6493934" cy="2407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</a:rPr>
              <a:t>청크</a:t>
            </a:r>
            <a:r>
              <a:rPr lang="ko-KR" altLang="en-US" sz="1600" dirty="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dirty="0" err="1">
                <a:solidFill>
                  <a:srgbClr val="0070C0"/>
                </a:solidFill>
              </a:rPr>
              <a:t>청크</a:t>
            </a:r>
            <a:r>
              <a:rPr lang="ko-KR" altLang="en-US" sz="1600" dirty="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dirty="0" err="1">
                <a:solidFill>
                  <a:srgbClr val="0070C0"/>
                </a:solidFill>
              </a:rPr>
              <a:t>청크</a:t>
            </a:r>
            <a:r>
              <a:rPr lang="ko-KR" altLang="en-US" sz="1600" dirty="0">
                <a:solidFill>
                  <a:srgbClr val="0070C0"/>
                </a:solidFill>
              </a:rPr>
              <a:t> 토큰 </a:t>
            </a:r>
            <a:r>
              <a:rPr lang="ko-KR" altLang="en-US" sz="1600" dirty="0" err="1">
                <a:solidFill>
                  <a:srgbClr val="0070C0"/>
                </a:solidFill>
              </a:rPr>
              <a:t>or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</a:rPr>
              <a:t>청크</a:t>
            </a:r>
            <a:r>
              <a:rPr lang="ko-KR" altLang="en-US" sz="1600" dirty="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  <a:p>
            <a:endParaRPr lang="ko-KR" altLang="en-US" sz="1600" dirty="0">
              <a:solidFill>
                <a:srgbClr val="0070C0"/>
              </a:solidFill>
            </a:endParaRPr>
          </a:p>
          <a:p>
            <a:r>
              <a:rPr lang="ko-KR" altLang="en-US" sz="1600" dirty="0" err="1">
                <a:solidFill>
                  <a:srgbClr val="0070C0"/>
                </a:solidFill>
              </a:rPr>
              <a:t>청크</a:t>
            </a:r>
            <a:r>
              <a:rPr lang="ko-KR" altLang="en-US" sz="1600" dirty="0">
                <a:solidFill>
                  <a:srgbClr val="0070C0"/>
                </a:solidFill>
              </a:rPr>
              <a:t> 내부에서 전송이 중지되는 경우 </a:t>
            </a:r>
            <a:r>
              <a:rPr lang="ko-KR" altLang="en-US" sz="1600" dirty="0" err="1">
                <a:solidFill>
                  <a:srgbClr val="0070C0"/>
                </a:solidFill>
              </a:rPr>
              <a:t>청크를</a:t>
            </a:r>
            <a:r>
              <a:rPr lang="ko-KR" altLang="en-US" sz="1600" dirty="0">
                <a:solidFill>
                  <a:srgbClr val="0070C0"/>
                </a:solidFill>
              </a:rPr>
              <a:t> 다시 재전송 </a:t>
            </a:r>
            <a:r>
              <a:rPr lang="ko-KR" altLang="en-US" sz="1600" dirty="0" err="1">
                <a:solidFill>
                  <a:srgbClr val="0070C0"/>
                </a:solidFill>
              </a:rPr>
              <a:t>해야한다</a:t>
            </a:r>
            <a:r>
              <a:rPr lang="ko-KR" altLang="en-US" sz="1600" dirty="0">
                <a:solidFill>
                  <a:srgbClr val="0070C0"/>
                </a:solidFill>
              </a:rPr>
              <a:t> =&gt; </a:t>
            </a:r>
            <a:r>
              <a:rPr lang="ko-KR" altLang="en-US" sz="1600" dirty="0" err="1">
                <a:solidFill>
                  <a:srgbClr val="0070C0"/>
                </a:solidFill>
              </a:rPr>
              <a:t>청크의</a:t>
            </a:r>
            <a:r>
              <a:rPr lang="ko-KR" altLang="en-US" sz="1600" dirty="0">
                <a:solidFill>
                  <a:srgbClr val="0070C0"/>
                </a:solidFill>
              </a:rPr>
              <a:t> 크기가 크다면 충분히 부담될 수 있다. (바이트 단위로 </a:t>
            </a:r>
            <a:r>
              <a:rPr lang="ko-KR" altLang="en-US" sz="1600" dirty="0" err="1">
                <a:solidFill>
                  <a:srgbClr val="0070C0"/>
                </a:solidFill>
              </a:rPr>
              <a:t>전송하는게</a:t>
            </a:r>
            <a:r>
              <a:rPr lang="ko-KR" altLang="en-US" sz="1600" dirty="0">
                <a:solidFill>
                  <a:srgbClr val="0070C0"/>
                </a:solidFill>
              </a:rPr>
              <a:t> 가장 좋지만 효율적이지 못하다)</a:t>
            </a:r>
          </a:p>
          <a:p>
            <a:endParaRPr lang="ko-KR" altLang="en-US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해당 방식이 안정적인가? =&gt; 안정적이라고 볼 수 있다. 연결이 불안정한 환경에서도 파일이 깨지거나 처음부터 재전송 되지는 않는다.</a:t>
            </a:r>
          </a:p>
          <a:p>
            <a:endParaRPr lang="ko-KR" altLang="en-US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만약 파일 전송 중 클라이언트의 연결이 끊어진다면(종료, 인터넷 불안정) </a:t>
            </a:r>
            <a:r>
              <a:rPr lang="ko-KR" altLang="en-US" sz="1600" dirty="0" err="1">
                <a:solidFill>
                  <a:srgbClr val="0070C0"/>
                </a:solidFill>
              </a:rPr>
              <a:t>read</a:t>
            </a:r>
            <a:r>
              <a:rPr lang="ko-KR" altLang="en-US" sz="1600" dirty="0">
                <a:solidFill>
                  <a:srgbClr val="0070C0"/>
                </a:solidFill>
              </a:rPr>
              <a:t>()</a:t>
            </a:r>
            <a:r>
              <a:rPr lang="ko-KR" altLang="en-US" sz="1600" dirty="0" err="1">
                <a:solidFill>
                  <a:srgbClr val="0070C0"/>
                </a:solidFill>
              </a:rPr>
              <a:t>를</a:t>
            </a:r>
            <a:r>
              <a:rPr lang="ko-KR" altLang="en-US" sz="1600" dirty="0">
                <a:solidFill>
                  <a:srgbClr val="0070C0"/>
                </a:solidFill>
              </a:rPr>
              <a:t> 통해 </a:t>
            </a:r>
            <a:r>
              <a:rPr lang="ko-KR" altLang="en-US" sz="1600" dirty="0" err="1">
                <a:solidFill>
                  <a:srgbClr val="0070C0"/>
                </a:solidFill>
              </a:rPr>
              <a:t>청크파일을</a:t>
            </a:r>
            <a:r>
              <a:rPr lang="ko-KR" altLang="en-US" sz="1600" dirty="0">
                <a:solidFill>
                  <a:srgbClr val="0070C0"/>
                </a:solidFill>
              </a:rPr>
              <a:t> 가져올 때 </a:t>
            </a:r>
            <a:r>
              <a:rPr lang="ko-KR" altLang="en-US" sz="1600" dirty="0" err="1">
                <a:solidFill>
                  <a:srgbClr val="0070C0"/>
                </a:solidFill>
              </a:rPr>
              <a:t>EOF나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</a:rPr>
              <a:t>Exception이</a:t>
            </a:r>
            <a:r>
              <a:rPr lang="ko-KR" altLang="en-US" sz="1600" dirty="0">
                <a:solidFill>
                  <a:srgbClr val="0070C0"/>
                </a:solidFill>
              </a:rPr>
              <a:t> 발생하여 감지가 가능하다.</a:t>
            </a:r>
          </a:p>
        </p:txBody>
      </p:sp>
    </p:spTree>
    <p:extLst>
      <p:ext uri="{BB962C8B-B14F-4D97-AF65-F5344CB8AC3E}">
        <p14:creationId xmlns:p14="http://schemas.microsoft.com/office/powerpoint/2010/main" val="15682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/>
              <a:t>1. HTTP </a:t>
            </a:r>
            <a:r>
              <a:rPr lang="ko-KR" altLang="en-US" sz="1600" b="1" err="1"/>
              <a:t>Range</a:t>
            </a:r>
            <a:r>
              <a:rPr lang="ko-KR" altLang="en-US" sz="1600" b="1"/>
              <a:t> </a:t>
            </a:r>
            <a:r>
              <a:rPr lang="ko-KR" altLang="en-US" sz="1600" b="1" err="1"/>
              <a:t>Request</a:t>
            </a:r>
            <a:endParaRPr lang="ko-KR" altLang="en-US" sz="1600" b="1"/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HTTP 프로토콜의 </a:t>
            </a:r>
            <a:r>
              <a:rPr lang="ko-KR" altLang="en-US" sz="1600" err="1">
                <a:latin typeface="Arial"/>
                <a:cs typeface="Arial"/>
              </a:rPr>
              <a:t>Range</a:t>
            </a:r>
            <a:r>
              <a:rPr lang="ko-KR" altLang="en-US" sz="1600">
                <a:latin typeface="Arial"/>
                <a:cs typeface="Arial"/>
              </a:rPr>
              <a:t> 헤더를 이용해 파일의 특정 바이트 범위를 요청하거나 전송하는 방식</a:t>
            </a: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>
                <a:latin typeface="Arial"/>
                <a:cs typeface="Arial"/>
              </a:rPr>
              <a:t>2. </a:t>
            </a:r>
            <a:r>
              <a:rPr lang="ko-KR" sz="1600" b="1">
                <a:latin typeface="Arial"/>
                <a:cs typeface="Arial"/>
              </a:rPr>
              <a:t>왜 사용하는가?</a:t>
            </a:r>
            <a:endParaRPr 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​표준 HTTP 기능을 활용한 전송이 가능하다.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다운로드 재개에 자주  활용된다.</a:t>
            </a:r>
          </a:p>
          <a:p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>
                <a:latin typeface="Arial"/>
                <a:cs typeface="Arial"/>
              </a:rPr>
              <a:t>3. </a:t>
            </a:r>
            <a:r>
              <a:rPr lang="en-US" altLang="ko-KR" sz="1600" b="1" err="1">
                <a:latin typeface="Arial"/>
                <a:cs typeface="Arial"/>
              </a:rPr>
              <a:t>단점</a:t>
            </a:r>
            <a:endParaRPr lang="en-US" altLang="ko-KR" sz="1600" b="1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latin typeface="Arial"/>
                <a:cs typeface="Arial"/>
              </a:rPr>
              <a:t>서버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구현이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비교적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복잡하다</a:t>
            </a:r>
            <a:r>
              <a:rPr lang="en-US" altLang="ko-KR" sz="1600">
                <a:latin typeface="Arial"/>
                <a:cs typeface="Arial"/>
              </a:rPr>
              <a:t>.(PUT/</a:t>
            </a:r>
            <a:r>
              <a:rPr lang="en-US" altLang="ko-KR" sz="1600" err="1">
                <a:latin typeface="Arial"/>
                <a:cs typeface="Arial"/>
              </a:rPr>
              <a:t>POST에</a:t>
            </a:r>
            <a:r>
              <a:rPr lang="en-US" altLang="ko-KR" sz="1600">
                <a:latin typeface="Arial"/>
                <a:cs typeface="Arial"/>
              </a:rPr>
              <a:t> Range </a:t>
            </a:r>
            <a:r>
              <a:rPr lang="en-US" altLang="ko-KR" sz="1600" err="1">
                <a:latin typeface="Arial"/>
                <a:cs typeface="Arial"/>
              </a:rPr>
              <a:t>적용은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표준화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되지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않음</a:t>
            </a:r>
            <a:r>
              <a:rPr lang="en-US" altLang="ko-KR" sz="1600">
                <a:latin typeface="Arial"/>
                <a:cs typeface="Arial"/>
              </a:rPr>
              <a:t>)</a:t>
            </a: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토큰 </a:t>
            </a:r>
            <a:r>
              <a:rPr lang="ko-KR" altLang="en-US" sz="1600" err="1">
                <a:solidFill>
                  <a:srgbClr val="0070C0"/>
                </a:solidFill>
              </a:rPr>
              <a:t>or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</p:txBody>
      </p:sp>
      <p:pic>
        <p:nvPicPr>
          <p:cNvPr id="2" name="그림 1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5C67838-9106-2530-A690-AA9E9468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" t="15863" r="185" b="30522"/>
          <a:stretch/>
        </p:blipFill>
        <p:spPr>
          <a:xfrm>
            <a:off x="1115719" y="3843340"/>
            <a:ext cx="10796890" cy="26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 dirty="0"/>
              <a:t>1. SFTP(</a:t>
            </a:r>
            <a:r>
              <a:rPr lang="ko-KR" altLang="en-US" sz="1600" b="1" dirty="0" err="1"/>
              <a:t>Secure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Shell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File</a:t>
            </a:r>
            <a:r>
              <a:rPr lang="ko-KR" altLang="en-US" sz="1600" b="1" dirty="0"/>
              <a:t> Transfer </a:t>
            </a:r>
            <a:r>
              <a:rPr lang="ko-KR" altLang="en-US" sz="1600" b="1" dirty="0" err="1"/>
              <a:t>Protocol</a:t>
            </a:r>
            <a:r>
              <a:rPr lang="ko-KR" altLang="en-US" sz="1600" b="1" dirty="0"/>
              <a:t>)</a:t>
            </a:r>
            <a:endParaRPr lang="ko-KR" b="1" dirty="0"/>
          </a:p>
          <a:p>
            <a:pPr marL="285750" indent="-285750">
              <a:buFont typeface="Calibri"/>
              <a:buChar char="-"/>
            </a:pPr>
            <a:r>
              <a:rPr lang="ko-KR" altLang="en-US" sz="1600" dirty="0"/>
              <a:t>SSH(</a:t>
            </a:r>
            <a:r>
              <a:rPr lang="ko-KR" altLang="en-US" sz="1600" dirty="0" err="1"/>
              <a:t>Port</a:t>
            </a:r>
            <a:r>
              <a:rPr lang="ko-KR" altLang="en-US" sz="1600" dirty="0"/>
              <a:t> 22)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파일을 업로드/다운로드 하는 전통적 방식</a:t>
            </a:r>
          </a:p>
          <a:p>
            <a:endParaRPr lang="ko-KR" altLang="en-US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 dirty="0">
                <a:latin typeface="Arial"/>
                <a:cs typeface="Arial"/>
              </a:rPr>
              <a:t>2. 왜 사용하는가?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dirty="0">
                <a:latin typeface="Arial"/>
                <a:cs typeface="Arial"/>
              </a:rPr>
              <a:t>안정적인 전송 및 자동 </a:t>
            </a:r>
            <a:r>
              <a:rPr lang="ko-KR" altLang="en-US" sz="1600" dirty="0" err="1">
                <a:latin typeface="Arial"/>
                <a:cs typeface="Arial"/>
              </a:rPr>
              <a:t>Resume</a:t>
            </a:r>
            <a:r>
              <a:rPr lang="ko-KR" altLang="en-US" sz="1600" dirty="0">
                <a:latin typeface="Arial"/>
                <a:cs typeface="Arial"/>
              </a:rPr>
              <a:t> 지원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dirty="0" err="1">
                <a:latin typeface="Arial"/>
                <a:cs typeface="Arial"/>
              </a:rPr>
              <a:t>SSH를</a:t>
            </a:r>
            <a:r>
              <a:rPr lang="ko-KR" altLang="en-US" sz="1600" dirty="0">
                <a:latin typeface="Arial"/>
                <a:cs typeface="Arial"/>
              </a:rPr>
              <a:t> 통해 암호화되어 전송되므로 데이터가 노출되거나 탈취될 위험이 적다.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 dirty="0">
                <a:latin typeface="Arial"/>
                <a:cs typeface="Arial"/>
              </a:rPr>
              <a:t>3. </a:t>
            </a:r>
            <a:r>
              <a:rPr lang="en-US" altLang="ko-KR" sz="1600" b="1" dirty="0" err="1">
                <a:latin typeface="Arial"/>
                <a:cs typeface="Arial"/>
              </a:rPr>
              <a:t>단점</a:t>
            </a:r>
            <a:endParaRPr lang="en-US" altLang="ko-KR" sz="1600" b="1" dirty="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dirty="0">
                <a:latin typeface="Arial"/>
                <a:cs typeface="Arial"/>
              </a:rPr>
              <a:t>SSH </a:t>
            </a:r>
            <a:r>
              <a:rPr lang="en-US" altLang="ko-KR" sz="1600" dirty="0" err="1">
                <a:latin typeface="Arial"/>
                <a:cs typeface="Arial"/>
              </a:rPr>
              <a:t>계정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관리가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필요하다</a:t>
            </a:r>
            <a:r>
              <a:rPr lang="en-US" altLang="ko-KR" sz="16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sz="1600" dirty="0" err="1">
                <a:latin typeface="Arial"/>
                <a:cs typeface="Arial"/>
              </a:rPr>
              <a:t>별도의</a:t>
            </a:r>
            <a:r>
              <a:rPr lang="en-US" altLang="ko-KR" sz="1600" dirty="0">
                <a:latin typeface="Arial"/>
                <a:cs typeface="Arial"/>
              </a:rPr>
              <a:t> SFTP </a:t>
            </a:r>
            <a:r>
              <a:rPr lang="en-US" altLang="ko-KR" sz="1600" dirty="0" err="1">
                <a:latin typeface="Arial"/>
                <a:cs typeface="Arial"/>
              </a:rPr>
              <a:t>서버가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필요하며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방화벽</a:t>
            </a:r>
            <a:r>
              <a:rPr lang="en-US" altLang="ko-KR" sz="1600" dirty="0">
                <a:latin typeface="Arial"/>
                <a:cs typeface="Arial"/>
              </a:rPr>
              <a:t>/</a:t>
            </a:r>
            <a:r>
              <a:rPr lang="en-US" altLang="ko-KR" sz="1600" dirty="0" err="1">
                <a:latin typeface="Arial"/>
                <a:cs typeface="Arial"/>
              </a:rPr>
              <a:t>포트</a:t>
            </a:r>
            <a:r>
              <a:rPr lang="en-US" altLang="ko-KR" sz="1600" dirty="0">
                <a:latin typeface="Arial"/>
                <a:cs typeface="Arial"/>
              </a:rPr>
              <a:t> 등 </a:t>
            </a:r>
            <a:r>
              <a:rPr lang="en-US" altLang="ko-KR" sz="1600" dirty="0" err="1">
                <a:latin typeface="Arial"/>
                <a:cs typeface="Arial"/>
              </a:rPr>
              <a:t>설정이</a:t>
            </a:r>
            <a:r>
              <a:rPr lang="en-US" altLang="ko-KR" sz="1600" dirty="0">
                <a:latin typeface="Arial"/>
                <a:cs typeface="Arial"/>
              </a:rPr>
              <a:t> </a:t>
            </a:r>
            <a:r>
              <a:rPr lang="en-US" altLang="ko-KR" sz="1600" dirty="0" err="1">
                <a:latin typeface="Arial"/>
                <a:cs typeface="Arial"/>
              </a:rPr>
              <a:t>복잡하다</a:t>
            </a:r>
            <a:r>
              <a:rPr lang="en-US" altLang="ko-KR" sz="1600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토큰 </a:t>
            </a:r>
            <a:r>
              <a:rPr lang="ko-KR" altLang="en-US" sz="1600" err="1">
                <a:solidFill>
                  <a:srgbClr val="0070C0"/>
                </a:solidFill>
              </a:rPr>
              <a:t>or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06306051-BD3D-EF1E-33E8-5450BDF8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b="669"/>
          <a:stretch/>
        </p:blipFill>
        <p:spPr>
          <a:xfrm>
            <a:off x="6819515" y="3022625"/>
            <a:ext cx="5190836" cy="38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비교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토큰 </a:t>
            </a:r>
            <a:r>
              <a:rPr lang="ko-KR" altLang="en-US" sz="1600" err="1">
                <a:solidFill>
                  <a:srgbClr val="0070C0"/>
                </a:solidFill>
              </a:rPr>
              <a:t>or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2C33D-BD73-050B-FD2D-2C4B65B6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26114"/>
              </p:ext>
            </p:extLst>
          </p:nvPr>
        </p:nvGraphicFramePr>
        <p:xfrm>
          <a:off x="860213" y="1331976"/>
          <a:ext cx="10976580" cy="521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998">
                  <a:extLst>
                    <a:ext uri="{9D8B030D-6E8A-4147-A177-3AD203B41FA5}">
                      <a16:colId xmlns:a16="http://schemas.microsoft.com/office/drawing/2014/main" val="2080599701"/>
                    </a:ext>
                  </a:extLst>
                </a:gridCol>
                <a:gridCol w="3043719">
                  <a:extLst>
                    <a:ext uri="{9D8B030D-6E8A-4147-A177-3AD203B41FA5}">
                      <a16:colId xmlns:a16="http://schemas.microsoft.com/office/drawing/2014/main" val="1068247784"/>
                    </a:ext>
                  </a:extLst>
                </a:gridCol>
                <a:gridCol w="3364786">
                  <a:extLst>
                    <a:ext uri="{9D8B030D-6E8A-4147-A177-3AD203B41FA5}">
                      <a16:colId xmlns:a16="http://schemas.microsoft.com/office/drawing/2014/main" val="2073255114"/>
                    </a:ext>
                  </a:extLst>
                </a:gridCol>
                <a:gridCol w="3044077">
                  <a:extLst>
                    <a:ext uri="{9D8B030D-6E8A-4147-A177-3AD203B41FA5}">
                      <a16:colId xmlns:a16="http://schemas.microsoft.com/office/drawing/2014/main" val="2303996035"/>
                    </a:ext>
                  </a:extLst>
                </a:gridCol>
              </a:tblGrid>
              <a:tr h="7430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항목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1" u="none" strike="noStrike" noProof="0" err="1">
                          <a:solidFill>
                            <a:srgbClr val="000000"/>
                          </a:solidFill>
                        </a:rPr>
                        <a:t>Chunk</a:t>
                      </a:r>
                      <a:r>
                        <a:rPr lang="ko-KR" sz="1800" b="1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b="1" u="none" strike="noStrike" noProof="0" dirty="0">
                          <a:solidFill>
                            <a:srgbClr val="000000"/>
                          </a:solidFill>
                        </a:rPr>
                        <a:t>업로드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HTTP </a:t>
                      </a:r>
                      <a:r>
                        <a:rPr lang="ko-KR" altLang="en-US" b="1" err="1">
                          <a:solidFill>
                            <a:srgbClr val="000000"/>
                          </a:solidFill>
                        </a:rPr>
                        <a:t>Range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1" err="1">
                          <a:solidFill>
                            <a:srgbClr val="000000"/>
                          </a:solidFill>
                        </a:rPr>
                        <a:t>Request</a:t>
                      </a:r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SFTP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978905"/>
                  </a:ext>
                </a:extLst>
              </a:tr>
              <a:tr h="1384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기본 개념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대용량 파일을 일정 크기(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Chunk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)로 나누어 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range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 헤더를 사용하여 특정 바이트 범위만 부분적으로 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SSH기반으로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 암호화 하여 파일 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38831"/>
                  </a:ext>
                </a:extLst>
              </a:tr>
              <a:tr h="1384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장점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단순, 직관적, 구현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HTTP 표준을 통해서 추가적인 프로토콜 없이 개발 가능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보안성</a:t>
                      </a:r>
                      <a:endParaRPr lang="ko-KR" sz="1800" dirty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안정적인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326427"/>
                  </a:ext>
                </a:extLst>
              </a:tr>
              <a:tr h="1704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rgbClr val="000000"/>
                          </a:solidFill>
                        </a:rPr>
                        <a:t>단점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청크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/병합 관리 필요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작은 파일에는 오버헤드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업로드를 위해서는 서버가 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Partial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PUT을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</a:rPr>
                        <a:t> 지원해야 하며 구현 난이도가 높음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별도의</a:t>
                      </a:r>
                      <a:r>
                        <a:rPr lang="en-US" altLang="ko-KR" sz="1800" u="none" strike="noStrike" noProof="0" dirty="0">
                          <a:solidFill>
                            <a:srgbClr val="000000"/>
                          </a:solidFill>
                        </a:rPr>
                        <a:t> SFTP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서버가</a:t>
                      </a:r>
                      <a:r>
                        <a:rPr lang="en-US" altLang="ko-KR" sz="180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필요</a:t>
                      </a:r>
                      <a:endParaRPr lang="ko-KR" sz="1800" dirty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방화벽</a:t>
                      </a:r>
                      <a:r>
                        <a:rPr lang="en-US" altLang="ko-KR" sz="1800" u="none" strike="noStrike" noProof="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포트</a:t>
                      </a:r>
                      <a:r>
                        <a:rPr lang="en-US" altLang="ko-KR" sz="180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등</a:t>
                      </a:r>
                      <a:r>
                        <a:rPr lang="en-US" altLang="ko-KR" sz="180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 dirty="0">
                          <a:solidFill>
                            <a:srgbClr val="000000"/>
                          </a:solidFill>
                        </a:rPr>
                        <a:t>설정 필요</a:t>
                      </a:r>
                      <a:endParaRPr lang="en-US" altLang="ko-KR" sz="180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6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en-US" altLang="ko-KR" err="1">
                <a:ea typeface="Pretendard ExtraBold"/>
              </a:rPr>
              <a:t>실습</a:t>
            </a:r>
            <a:r>
              <a:rPr lang="en-US" altLang="ko-KR">
                <a:ea typeface="Pretendard ExtraBold"/>
              </a:rPr>
              <a:t> - </a:t>
            </a:r>
            <a:r>
              <a:rPr lang="en-US" altLang="ko-KR" err="1">
                <a:ea typeface="Pretendard ExtraBold"/>
              </a:rPr>
              <a:t>청크</a:t>
            </a:r>
            <a:r>
              <a:rPr lang="en-US" altLang="ko-KR">
                <a:ea typeface="Pretendard ExtraBold"/>
              </a:rPr>
              <a:t> </a:t>
            </a:r>
            <a:r>
              <a:rPr lang="en-US" altLang="ko-KR" err="1">
                <a:ea typeface="Pretendard ExtraBold"/>
              </a:rPr>
              <a:t>업로드</a:t>
            </a:r>
            <a:r>
              <a:rPr lang="en-US" altLang="ko-KR">
                <a:ea typeface="Pretendard ExtraBold"/>
              </a:rPr>
              <a:t> </a:t>
            </a:r>
            <a:endParaRPr lang="en-US" altLang="ko-KR" err="1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B40BD-6E65-EBC2-4720-2852B7CCBFE6}"/>
              </a:ext>
            </a:extLst>
          </p:cNvPr>
          <p:cNvSpPr txBox="1"/>
          <p:nvPr/>
        </p:nvSpPr>
        <p:spPr>
          <a:xfrm>
            <a:off x="571466" y="7283431"/>
            <a:ext cx="1123717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/>
              <a:t>클라이언트</a:t>
            </a:r>
            <a:endParaRPr lang="ko-KR"/>
          </a:p>
          <a:p>
            <a:pPr marL="342900" indent="-342900">
              <a:buAutoNum type="arabicPeriod"/>
            </a:pPr>
            <a:r>
              <a:rPr lang="ko-KR" altLang="en-US" sz="1600"/>
              <a:t>서버가 현재 파일을 어디까지 받았는지 확인</a:t>
            </a:r>
          </a:p>
          <a:p>
            <a:pPr marL="342900" indent="-342900">
              <a:buAutoNum type="arabicPeriod"/>
            </a:pPr>
            <a:r>
              <a:rPr lang="ko-KR" altLang="en-US" sz="1600"/>
              <a:t>클라이언트에서 파일을 읽은 후 </a:t>
            </a:r>
            <a:r>
              <a:rPr lang="ko-KR" altLang="en-US" sz="1600" err="1"/>
              <a:t>청크</a:t>
            </a:r>
            <a:r>
              <a:rPr lang="ko-KR" altLang="en-US" sz="1600"/>
              <a:t> 단위로 분할 </a:t>
            </a:r>
          </a:p>
          <a:p>
            <a:pPr marL="342900" indent="-342900">
              <a:buAutoNum type="arabicPeriod"/>
            </a:pPr>
            <a:r>
              <a:rPr lang="ko-KR" altLang="en-US" sz="1600"/>
              <a:t>인덱스부터 </a:t>
            </a:r>
            <a:r>
              <a:rPr lang="ko-KR" altLang="en-US" sz="1600" err="1"/>
              <a:t>청크를</a:t>
            </a:r>
            <a:r>
              <a:rPr lang="ko-KR" altLang="en-US" sz="1600"/>
              <a:t> 서버로 전송</a:t>
            </a:r>
            <a:endParaRPr lang="ko-KR"/>
          </a:p>
          <a:p>
            <a:pPr marL="342900" indent="-342900">
              <a:buAutoNum type="arabicPeriod"/>
            </a:pPr>
            <a:r>
              <a:rPr lang="ko-KR" altLang="en-US" sz="1600"/>
              <a:t>3을 반복</a:t>
            </a:r>
          </a:p>
          <a:p>
            <a:pPr marL="342900" indent="-342900">
              <a:buAutoNum type="arabicPeriod"/>
            </a:pPr>
            <a:r>
              <a:rPr lang="ko-KR" altLang="en-US" sz="1600"/>
              <a:t>만약 전송이 중단되었다면 1에서 다시 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611D7-BD06-9E5C-F69A-7B210DFB07CC}"/>
              </a:ext>
            </a:extLst>
          </p:cNvPr>
          <p:cNvSpPr txBox="1"/>
          <p:nvPr/>
        </p:nvSpPr>
        <p:spPr>
          <a:xfrm>
            <a:off x="6192285" y="7526622"/>
            <a:ext cx="574915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/>
              <a:t>서버</a:t>
            </a:r>
          </a:p>
          <a:p>
            <a:pPr marL="342900" indent="-342900">
              <a:buAutoNum type="arabicPeriod"/>
            </a:pPr>
            <a:r>
              <a:rPr lang="ko-KR" altLang="en-US" sz="1600"/>
              <a:t>클라이언트로부터 업로드 요청 수신</a:t>
            </a:r>
          </a:p>
          <a:p>
            <a:pPr marL="342900" indent="-342900">
              <a:buAutoNum type="arabicPeriod"/>
            </a:pPr>
            <a:r>
              <a:rPr lang="ko-KR" altLang="en-US" sz="1600"/>
              <a:t>파일 </a:t>
            </a:r>
            <a:r>
              <a:rPr lang="ko-KR" altLang="en-US" sz="1600" err="1"/>
              <a:t>ID별</a:t>
            </a:r>
            <a:r>
              <a:rPr lang="ko-KR" altLang="en-US" sz="1600"/>
              <a:t> 업로드 상태를 저장(처음보는 </a:t>
            </a:r>
            <a:r>
              <a:rPr lang="ko-KR" altLang="en-US" sz="1600" err="1"/>
              <a:t>ID라면</a:t>
            </a:r>
            <a:r>
              <a:rPr lang="ko-KR" altLang="en-US" sz="1600"/>
              <a:t> </a:t>
            </a:r>
            <a:r>
              <a:rPr lang="ko-KR" altLang="en-US" sz="1600" err="1"/>
              <a:t>offset</a:t>
            </a:r>
            <a:r>
              <a:rPr lang="ko-KR" altLang="en-US" sz="1600"/>
              <a:t>=0)</a:t>
            </a:r>
          </a:p>
          <a:p>
            <a:pPr marL="342900" indent="-342900">
              <a:buAutoNum type="arabicPeriod"/>
            </a:pPr>
            <a:r>
              <a:rPr lang="ko-KR" altLang="en-US" sz="1600"/>
              <a:t>전송되는 </a:t>
            </a:r>
            <a:r>
              <a:rPr lang="ko-KR" altLang="en-US" sz="1600" err="1"/>
              <a:t>청크</a:t>
            </a:r>
            <a:r>
              <a:rPr lang="ko-KR" altLang="en-US" sz="1600"/>
              <a:t> 데이터를 </a:t>
            </a:r>
            <a:r>
              <a:rPr lang="ko-KR" altLang="en-US" sz="1600" err="1"/>
              <a:t>이어붙이기</a:t>
            </a:r>
          </a:p>
          <a:p>
            <a:pPr marL="342900" indent="-342900">
              <a:buAutoNum type="arabicPeriod"/>
            </a:pPr>
            <a:r>
              <a:rPr lang="ko-KR" altLang="en-US" sz="1600"/>
              <a:t>업로드 완료 여부 판별 후 업로드 상태 제거</a:t>
            </a:r>
          </a:p>
        </p:txBody>
      </p:sp>
      <p:pic>
        <p:nvPicPr>
          <p:cNvPr id="2" name="그림 1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1D0E131E-95FE-E672-8649-8C613F1F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14" y="1011407"/>
            <a:ext cx="7078510" cy="58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95735"/>
      </p:ext>
    </p:extLst>
  </p:cSld>
  <p:clrMapOvr>
    <a:masterClrMapping/>
  </p:clrMapOvr>
</p:sld>
</file>

<file path=ppt/theme/theme1.xml><?xml version="1.0" encoding="utf-8"?>
<a:theme xmlns:a="http://schemas.openxmlformats.org/drawingml/2006/main" name="Body">
  <a:themeElements>
    <a:clrScheme name="CSG_Color">
      <a:dk1>
        <a:srgbClr val="000000"/>
      </a:dk1>
      <a:lt1>
        <a:srgbClr val="FFFFFF"/>
      </a:lt1>
      <a:dk2>
        <a:srgbClr val="0F005F"/>
      </a:dk2>
      <a:lt2>
        <a:srgbClr val="CCCCCC"/>
      </a:lt2>
      <a:accent1>
        <a:srgbClr val="4B50F0"/>
      </a:accent1>
      <a:accent2>
        <a:srgbClr val="00C8F5"/>
      </a:accent2>
      <a:accent3>
        <a:srgbClr val="3223A0"/>
      </a:accent3>
      <a:accent4>
        <a:srgbClr val="9BA5FA"/>
      </a:accent4>
      <a:accent5>
        <a:srgbClr val="008CBE"/>
      </a:accent5>
      <a:accent6>
        <a:srgbClr val="FFBE0F"/>
      </a:accent6>
      <a:hlink>
        <a:srgbClr val="0563C1"/>
      </a:hlink>
      <a:folHlink>
        <a:srgbClr val="954F72"/>
      </a:folHlink>
    </a:clrScheme>
    <a:fontScheme name="CSG_Font_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C272BBE3DAC44D890793853A1D2091" ma:contentTypeVersion="4" ma:contentTypeDescription="Create a new document." ma:contentTypeScope="" ma:versionID="a242910afc4b121454b225c3527dd585">
  <xsd:schema xmlns:xsd="http://www.w3.org/2001/XMLSchema" xmlns:xs="http://www.w3.org/2001/XMLSchema" xmlns:p="http://schemas.microsoft.com/office/2006/metadata/properties" xmlns:ns2="05b16aad-7caa-462c-9feb-1082ce9fb0ed" targetNamespace="http://schemas.microsoft.com/office/2006/metadata/properties" ma:root="true" ma:fieldsID="98169d95ac8eb5fc99634be81a3a28b0" ns2:_="">
    <xsd:import namespace="05b16aad-7caa-462c-9feb-1082ce9fb0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16aad-7caa-462c-9feb-1082ce9fb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0D103-DA47-441D-A865-E9AE923B65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2208F3-78F3-4B84-B7BB-F42621CFF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B5783D-6831-4B16-A2D7-A7B2462BF07E}">
  <ds:schemaRefs>
    <ds:schemaRef ds:uri="05b16aad-7caa-462c-9feb-1082ce9fb0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Body</vt:lpstr>
      <vt:lpstr>안정적인 파일 전송을 위한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Jeong, Henry</dc:creator>
  <cp:revision>89</cp:revision>
  <dcterms:created xsi:type="dcterms:W3CDTF">2024-08-26T02:08:01Z</dcterms:created>
  <dcterms:modified xsi:type="dcterms:W3CDTF">2025-01-15T01:31:22Z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0x010100F3C272BBE3DAC44D890793853A1D2091</vt:lpwstr>
  </property>
</Properties>
</file>