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65" r:id="rId5"/>
    <p:sldId id="258" r:id="rId6"/>
    <p:sldId id="270" r:id="rId7"/>
    <p:sldId id="269" r:id="rId8"/>
    <p:sldId id="260" r:id="rId9"/>
    <p:sldId id="272" r:id="rId10"/>
    <p:sldId id="262" r:id="rId11"/>
    <p:sldId id="271" r:id="rId12"/>
    <p:sldId id="267" r:id="rId13"/>
    <p:sldId id="273" r:id="rId14"/>
    <p:sldId id="274" r:id="rId15"/>
    <p:sldId id="276" r:id="rId16"/>
    <p:sldId id="277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3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C287-D27F-F948-ADDB-FBFFFB787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7B5B0-C65F-7A45-AC60-087E7DE1C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B2955-C946-704F-99E9-0BA7EE0A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82A5-CDED-C140-96DD-1FF5FAD2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970E-3F43-0F4E-AE5F-80AA3F52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7D1842E-2A1E-7144-BD35-AA1F39DF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0" y="5349875"/>
            <a:ext cx="2601002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9A4E-EC93-984A-B148-E4B0E071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70B86-9516-064E-A546-A5CC9D921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8A7C-6D84-8847-99A8-AA708A41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ECEB-9B3D-964F-B8C6-103CCB89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5FC2-D7D6-CC47-BA92-06834855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EC30794-00A5-0444-9AE6-EC8D035A0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3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3B5E8-2DD5-2A47-A95E-8D6BE268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967EC-542D-644B-927E-D2F5B581C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43F7-26C6-8844-ADD2-8D64619E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1922-003A-0F44-BDB7-B731C7AE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CEB4-CC4B-B04D-A889-453B4C95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9AEE49-387D-604B-86BE-0CB8B974C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1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1997-3133-EA4F-BE7E-7EE3F1DB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614F-1C50-0949-B1DA-F8AF79D9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6506-B81C-C249-AA7B-E8AA4BBF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78D0E-B61F-2643-96E3-D1B790A0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F6E1-92DA-944A-A6CE-BACAA84B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ABE70CE-AF75-284E-8071-31096BB66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008-C45C-0349-ADB6-C0638920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3E5DB-B1E1-324C-BD2D-35841098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BFFE-8DE2-644E-9029-988069B2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0869-9467-7D43-9C9B-8BD7536E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6E18-1CDF-A74A-9359-0D0E3C23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FE210E1-AFC6-7A43-BB4F-32B7F5D3C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809F-7B8B-2B42-AF1D-F5E6AEA4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4940-033A-0944-AC3E-8CBC3019F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6F0FD-9177-6B42-BCD4-40551774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093F-02A5-1542-B4DD-A316DB29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8891A-F54C-C148-9833-FDA26E46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A36A-7CCE-5D40-B500-DA59E060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5EFCFAA-C093-EC46-8F66-361D3B4A9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9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A4B2-3CB1-C74B-8B26-5D20F051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BF09-952F-1145-AFC2-8A14EBEF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9960-5EE3-A446-AB1B-F7C93D1BC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34ACA-045A-3A46-AC08-B3C6D647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C6BF3-3BAD-F342-8344-5992BC969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3921C-F62E-6341-B702-96EE02FD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D0AB8-4545-CA41-9592-FBEA9EAA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798CA-2305-FD4D-B2BE-D5A51603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B5D22AB-2B01-4047-82AC-87590A553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03A0-915C-6846-9A08-E98A2DDA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BDF08-052F-134C-9440-0EB54A44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9B8F9-84B9-C545-B2C8-1BF4CF56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77AA8-BCF2-B44C-AA98-9272BAD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9EBFEF4-56C8-EA48-B7A4-A64119E03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26325-E789-6144-AE94-928D64D7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B41F4-6C9A-C540-9E7D-D09015C6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AD61F-31FE-C14C-B96C-6D47437D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BCC5631-2591-F344-ABF4-00B35346A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0D41-B4A9-AB43-A893-EDC3C2A8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EEC3-5DD0-7740-A471-8BE1FDF0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E2348-C16D-E449-9915-18B43B03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65855-1165-E748-9B41-4005D91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90D5A-33C0-6841-824D-CEE4E87B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6C5A-2DC5-BC48-8543-1B526D9E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363FD2F-1A5C-C544-8E46-EFFA3DD03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9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2AF4-C799-B54B-9052-6C20D1E1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80ABF-7169-F344-B117-17FF4F898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00BF5-0D35-B945-B5C4-1421AE4C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EA8B5-5144-D74C-AE0F-3A85E35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FD99A-C2D7-B04A-8192-428EDD6D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8F12-648C-644B-A37C-142BEE71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7571F35-CEA5-6A47-849D-11E23883A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40" b="30025"/>
          <a:stretch/>
        </p:blipFill>
        <p:spPr>
          <a:xfrm>
            <a:off x="0" y="6193551"/>
            <a:ext cx="2167455" cy="5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EA07E-0CFB-2C48-AC54-F2429BFF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54EF-302F-DD48-B8F7-C7E84BD6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15E6-4D5A-5748-92E8-62CF3D355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0EB4-FF86-2348-9CAA-084946AD007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CF76-BE04-F448-B987-A67925CDE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5D85-30E3-2248-BE78-9DEC8F2C0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F70F-901B-2F41-8002-919E0A3C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7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g3journal/article/12/2/jkab396/6429279?login=tr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lessons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resources/cheatsheets/" TargetMode="External"/><Relationship Id="rId5" Type="http://schemas.openxmlformats.org/officeDocument/2006/relationships/hyperlink" Target="https://swcarpentry.github.io/r-novice-gapminder/" TargetMode="External"/><Relationship Id="rId4" Type="http://schemas.openxmlformats.org/officeDocument/2006/relationships/hyperlink" Target="https://software-carpentry.org/lesso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qtl2/assets/vignettes/user_guide.html" TargetMode="External"/><Relationship Id="rId2" Type="http://schemas.openxmlformats.org/officeDocument/2006/relationships/hyperlink" Target="https://smcclatchy.github.io/mapp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xsquire/DO_pi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FE9E-0A63-8249-A0A8-7F41F1A95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Genetics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C89A8-EDF2-5C49-85E6-56CDAFF8C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RStudio and QTL2 Part 1</a:t>
            </a:r>
          </a:p>
          <a:p>
            <a:r>
              <a:rPr lang="en-US" dirty="0"/>
              <a:t>April 7, 2022</a:t>
            </a:r>
          </a:p>
        </p:txBody>
      </p:sp>
    </p:spTree>
    <p:extLst>
      <p:ext uri="{BB962C8B-B14F-4D97-AF65-F5344CB8AC3E}">
        <p14:creationId xmlns:p14="http://schemas.microsoft.com/office/powerpoint/2010/main" val="104245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A36F-ECEB-E444-93A6-3C3A7F42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QTL Mapping in R with R/qtl2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B297-9C49-A447-993D-09C9CADB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supported software package that allows us to perform QTL analysis in R</a:t>
            </a:r>
          </a:p>
          <a:p>
            <a:r>
              <a:rPr lang="en-US" dirty="0"/>
              <a:t>Requires specific file structure</a:t>
            </a:r>
          </a:p>
          <a:p>
            <a:r>
              <a:rPr lang="en-US" dirty="0"/>
              <a:t>Required files:</a:t>
            </a:r>
          </a:p>
          <a:p>
            <a:pPr lvl="1"/>
            <a:r>
              <a:rPr lang="en-US" dirty="0"/>
              <a:t>Reference genotypes (</a:t>
            </a:r>
            <a:r>
              <a:rPr lang="en-US" dirty="0" err="1"/>
              <a:t>GigaMuga</a:t>
            </a:r>
            <a:r>
              <a:rPr lang="en-US" dirty="0"/>
              <a:t>, GM)</a:t>
            </a:r>
          </a:p>
          <a:p>
            <a:pPr lvl="1"/>
            <a:r>
              <a:rPr lang="en-US" dirty="0"/>
              <a:t>Genotypes of your samples (</a:t>
            </a:r>
            <a:r>
              <a:rPr lang="en-US" dirty="0" err="1"/>
              <a:t>finalreport.txt</a:t>
            </a:r>
            <a:r>
              <a:rPr lang="en-US" dirty="0"/>
              <a:t> or parsed into individual </a:t>
            </a:r>
            <a:r>
              <a:rPr lang="en-US" dirty="0" err="1"/>
              <a:t>Chr</a:t>
            </a:r>
            <a:r>
              <a:rPr lang="en-US" dirty="0"/>
              <a:t> files; large file(s)!)</a:t>
            </a:r>
          </a:p>
          <a:p>
            <a:pPr lvl="1"/>
            <a:r>
              <a:rPr lang="en-US" dirty="0"/>
              <a:t>Phenotype file (</a:t>
            </a:r>
            <a:r>
              <a:rPr lang="en-US" dirty="0" err="1"/>
              <a:t>pheno.csv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Covariate file (</a:t>
            </a:r>
            <a:r>
              <a:rPr lang="en-US" dirty="0" err="1"/>
              <a:t>covar.csv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424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F48EB-97DA-B949-8A69-3F9F5481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- </a:t>
            </a:r>
            <a:r>
              <a:rPr lang="en-US" dirty="0" err="1"/>
              <a:t>DOPipe</a:t>
            </a:r>
            <a:endParaRPr lang="en-US" dirty="0"/>
          </a:p>
        </p:txBody>
      </p:sp>
      <p:pic>
        <p:nvPicPr>
          <p:cNvPr id="6" name="Picture 5" descr="Diagram, website&#10;&#10;Description automatically generated">
            <a:extLst>
              <a:ext uri="{FF2B5EF4-FFF2-40B4-BE49-F238E27FC236}">
                <a16:creationId xmlns:a16="http://schemas.microsoft.com/office/drawing/2014/main" id="{B03487A2-2BCC-9C41-9B9C-0871B1D8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36" y="1619158"/>
            <a:ext cx="6962454" cy="4873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2A673-FAB0-814E-B5B7-43ED9E8125B1}"/>
              </a:ext>
            </a:extLst>
          </p:cNvPr>
          <p:cNvSpPr txBox="1"/>
          <p:nvPr/>
        </p:nvSpPr>
        <p:spPr>
          <a:xfrm>
            <a:off x="9976207" y="6575449"/>
            <a:ext cx="2188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Adapted from McClatchy tutorial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D7B8E26-E7AE-9745-8CEF-09D3800F8164}"/>
              </a:ext>
            </a:extLst>
          </p:cNvPr>
          <p:cNvSpPr/>
          <p:nvPr/>
        </p:nvSpPr>
        <p:spPr>
          <a:xfrm>
            <a:off x="3219236" y="1536584"/>
            <a:ext cx="2770598" cy="3702258"/>
          </a:xfrm>
          <a:prstGeom prst="frame">
            <a:avLst>
              <a:gd name="adj1" fmla="val 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5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09C9-10BA-8F48-ADE4-FEC4FAF7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4AF6-5748-3949-AAF4-C9DA8826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new R project named “</a:t>
            </a:r>
            <a:r>
              <a:rPr lang="en-US" sz="2400" dirty="0" err="1"/>
              <a:t>Genetics_Working_Group_Local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/>
              <a:t>In the </a:t>
            </a:r>
            <a:r>
              <a:rPr lang="en-US" sz="2000" dirty="0" err="1"/>
              <a:t>Genetics_Working_Group_Local</a:t>
            </a:r>
            <a:r>
              <a:rPr lang="en-US" sz="2000" dirty="0"/>
              <a:t> directory, create a folder named “qtl2”. </a:t>
            </a:r>
          </a:p>
          <a:p>
            <a:r>
              <a:rPr lang="en-US" sz="2400" dirty="0"/>
              <a:t>Download files from Teams and put in “qtl2”:</a:t>
            </a:r>
          </a:p>
          <a:p>
            <a:pPr lvl="1"/>
            <a:r>
              <a:rPr lang="en-US" sz="2000" dirty="0"/>
              <a:t>GWG_M1_220407_qtl2.Rmd </a:t>
            </a:r>
          </a:p>
          <a:p>
            <a:pPr lvl="1"/>
            <a:r>
              <a:rPr lang="en-US" sz="2000" dirty="0"/>
              <a:t>GM directory</a:t>
            </a:r>
          </a:p>
          <a:p>
            <a:pPr lvl="1"/>
            <a:r>
              <a:rPr lang="en-US" sz="2000" dirty="0" err="1"/>
              <a:t>GenotypesProcessed</a:t>
            </a:r>
            <a:r>
              <a:rPr lang="en-US" sz="2000" dirty="0"/>
              <a:t> directory</a:t>
            </a:r>
          </a:p>
          <a:p>
            <a:pPr lvl="1"/>
            <a:r>
              <a:rPr lang="en-US" sz="2000" dirty="0"/>
              <a:t>Phenotype file</a:t>
            </a:r>
          </a:p>
          <a:p>
            <a:pPr lvl="1"/>
            <a:r>
              <a:rPr lang="en-US" sz="2000" dirty="0"/>
              <a:t>Covariate file</a:t>
            </a:r>
          </a:p>
          <a:p>
            <a:r>
              <a:rPr lang="en-US" sz="2400" dirty="0"/>
              <a:t>Begin running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7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B489-9ABD-B34A-A30D-A0049541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Probabilities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7EAEFD-AC00-C740-B039-C7B2EF2788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925"/>
          <a:stretch/>
        </p:blipFill>
        <p:spPr>
          <a:xfrm>
            <a:off x="6375971" y="2003461"/>
            <a:ext cx="5184648" cy="3424451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7C2107-1532-1644-9D8E-C5433F18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1764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Calculates the probability of a genotype (A, B, H) at every marker for every mouse</a:t>
            </a:r>
          </a:p>
          <a:p>
            <a:r>
              <a:rPr lang="en-US" dirty="0"/>
              <a:t>Uses a Hidden Markov model </a:t>
            </a:r>
            <a:r>
              <a:rPr lang="en-US" sz="1400" dirty="0"/>
              <a:t>(which is </a:t>
            </a:r>
            <a:r>
              <a:rPr lang="en-US" sz="1400" dirty="0" err="1"/>
              <a:t>shmancy</a:t>
            </a:r>
            <a:r>
              <a:rPr lang="en-US" sz="1400" dirty="0"/>
              <a:t> and incorporates conditional probabilities and you/we can get into it some other time, </a:t>
            </a:r>
            <a:r>
              <a:rPr lang="en-US" sz="1400" dirty="0">
                <a:hlinkClick r:id="rId3"/>
              </a:rPr>
              <a:t>https://academic.oup.com/g3journal/article/12/2/jkab396/6429279?login=true</a:t>
            </a:r>
            <a:r>
              <a:rPr lang="en-US" sz="1400" dirty="0"/>
              <a:t>) </a:t>
            </a:r>
          </a:p>
          <a:p>
            <a:r>
              <a:rPr lang="en-US" dirty="0"/>
              <a:t>Computationally and memory intense</a:t>
            </a:r>
          </a:p>
          <a:p>
            <a:r>
              <a:rPr lang="en-US" dirty="0"/>
              <a:t>List of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E066-276C-054D-A445-7AAACDD1A623}"/>
              </a:ext>
            </a:extLst>
          </p:cNvPr>
          <p:cNvSpPr txBox="1"/>
          <p:nvPr/>
        </p:nvSpPr>
        <p:spPr>
          <a:xfrm>
            <a:off x="9619552" y="6550223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McClatchy tutorial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EF7FCD-C98E-5E4D-B027-0DFDE3F3F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541" y="5216787"/>
            <a:ext cx="3173430" cy="1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9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6E62-E1D8-1745-9437-A79F2ED6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Allele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6B22-B72E-A043-B952-5DB98028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6733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Mice are diploid (one allele from each parent)</a:t>
            </a:r>
          </a:p>
          <a:p>
            <a:r>
              <a:rPr lang="en-US" sz="2000" dirty="0"/>
              <a:t>Allele probabilities take up less memory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703B8C58-C57B-D841-9466-B9F5BFA2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75" y="1690688"/>
            <a:ext cx="6886497" cy="4113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11C46A-1E89-3443-A326-27CC399808F8}"/>
              </a:ext>
            </a:extLst>
          </p:cNvPr>
          <p:cNvSpPr txBox="1"/>
          <p:nvPr/>
        </p:nvSpPr>
        <p:spPr>
          <a:xfrm>
            <a:off x="9619552" y="6550223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McClatchy 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917B9-41C2-BA4D-95CC-CA21C0672496}"/>
              </a:ext>
            </a:extLst>
          </p:cNvPr>
          <p:cNvSpPr txBox="1"/>
          <p:nvPr/>
        </p:nvSpPr>
        <p:spPr>
          <a:xfrm>
            <a:off x="3479336" y="2831585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Mouse 1 at SNP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358FF-5766-C647-8C4C-044A17BC4E78}"/>
              </a:ext>
            </a:extLst>
          </p:cNvPr>
          <p:cNvSpPr txBox="1"/>
          <p:nvPr/>
        </p:nvSpPr>
        <p:spPr>
          <a:xfrm>
            <a:off x="3479336" y="3123097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Mouse 2 at SNP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FC71A-193D-E848-982F-4F2E3A3250C9}"/>
              </a:ext>
            </a:extLst>
          </p:cNvPr>
          <p:cNvSpPr txBox="1"/>
          <p:nvPr/>
        </p:nvSpPr>
        <p:spPr>
          <a:xfrm>
            <a:off x="3483120" y="341460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Mouse 3 at SNP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5A30F-6F58-714F-80EB-E970FB2C2F38}"/>
              </a:ext>
            </a:extLst>
          </p:cNvPr>
          <p:cNvSpPr txBox="1"/>
          <p:nvPr/>
        </p:nvSpPr>
        <p:spPr>
          <a:xfrm>
            <a:off x="4751619" y="4888093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Mouse 1 at SNP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42B9D-C3BE-8147-AC1D-12C8780F4E57}"/>
              </a:ext>
            </a:extLst>
          </p:cNvPr>
          <p:cNvSpPr txBox="1"/>
          <p:nvPr/>
        </p:nvSpPr>
        <p:spPr>
          <a:xfrm>
            <a:off x="4751619" y="5179605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Mouse 2 at SNP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68EFC-F064-A84B-A0FE-E4252898F21F}"/>
              </a:ext>
            </a:extLst>
          </p:cNvPr>
          <p:cNvSpPr txBox="1"/>
          <p:nvPr/>
        </p:nvSpPr>
        <p:spPr>
          <a:xfrm>
            <a:off x="4755403" y="5471116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Mouse 3 at SNP 1</a:t>
            </a:r>
          </a:p>
        </p:txBody>
      </p:sp>
    </p:spTree>
    <p:extLst>
      <p:ext uri="{BB962C8B-B14F-4D97-AF65-F5344CB8AC3E}">
        <p14:creationId xmlns:p14="http://schemas.microsoft.com/office/powerpoint/2010/main" val="198762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19AA-B4AC-C14B-A60C-EC7CB545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D469-B539-8149-B418-2C0648DB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Mice are related to each other</a:t>
            </a:r>
          </a:p>
          <a:p>
            <a:r>
              <a:rPr lang="en-US" dirty="0"/>
              <a:t>Related mice share more genes</a:t>
            </a:r>
          </a:p>
          <a:p>
            <a:r>
              <a:rPr lang="en-US" dirty="0"/>
              <a:t>Related mice are more likely to </a:t>
            </a:r>
          </a:p>
          <a:p>
            <a:r>
              <a:rPr lang="en-US" dirty="0"/>
              <a:t>Need to control for in statistics otherwise might have inflated/false results</a:t>
            </a:r>
          </a:p>
          <a:p>
            <a:r>
              <a:rPr lang="en-US" dirty="0"/>
              <a:t>Matrix with samples as rows and columns and degree of identical DNA in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6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36F2-E851-6642-86E1-B2E18869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FEEE-781B-074F-8F13-7EFFD283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might affect the phenotypes?</a:t>
            </a:r>
          </a:p>
          <a:p>
            <a:pPr lvl="1"/>
            <a:r>
              <a:rPr lang="en-US" dirty="0"/>
              <a:t>Sex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Xcovar</a:t>
            </a:r>
            <a:endParaRPr lang="en-US" dirty="0"/>
          </a:p>
          <a:p>
            <a:pPr lvl="1"/>
            <a:r>
              <a:rPr lang="en-US" dirty="0"/>
              <a:t>DO generation</a:t>
            </a:r>
          </a:p>
          <a:p>
            <a:pPr lvl="1"/>
            <a:r>
              <a:rPr lang="en-US" dirty="0"/>
              <a:t>Diet</a:t>
            </a:r>
          </a:p>
          <a:p>
            <a:r>
              <a:rPr lang="en-US" dirty="0"/>
              <a:t>Make sure to dummy code factors (0 and 1) otherwise the linear model will thing there is an additive effect</a:t>
            </a:r>
          </a:p>
          <a:p>
            <a:pPr lvl="1"/>
            <a:r>
              <a:rPr lang="en-US" dirty="0"/>
              <a:t>If the variable has more than 2 levels then you need to add additional columns </a:t>
            </a:r>
          </a:p>
          <a:p>
            <a:pPr lvl="2"/>
            <a:r>
              <a:rPr lang="en-US" dirty="0" err="1"/>
              <a:t>Ngen</a:t>
            </a:r>
            <a:r>
              <a:rPr lang="en-US" dirty="0"/>
              <a:t>=42,43,44</a:t>
            </a:r>
          </a:p>
          <a:p>
            <a:pPr lvl="3"/>
            <a:r>
              <a:rPr lang="en-US" dirty="0"/>
              <a:t>Ngen_42; 0=no,1=yes </a:t>
            </a:r>
          </a:p>
          <a:p>
            <a:pPr lvl="3"/>
            <a:r>
              <a:rPr lang="en-US" dirty="0"/>
              <a:t>Ngen_43; 0=no,1=yes</a:t>
            </a:r>
          </a:p>
          <a:p>
            <a:pPr lvl="3"/>
            <a:r>
              <a:rPr lang="en-US" dirty="0"/>
              <a:t>Ngen_44; 0=no,1=yes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4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0BFE-B27E-3843-9D1C-82EFD99A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Scan1 – linear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4B56-F35C-C64C-9D4A-89DB6D57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TIME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4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03CD-25DC-CE45-80CD-17F13022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Genetic Models and the Diversity Outbred Mouse</a:t>
            </a:r>
          </a:p>
        </p:txBody>
      </p:sp>
      <p:pic>
        <p:nvPicPr>
          <p:cNvPr id="3074" name="Picture 2" descr="Collaborative Cross and Diversity Outbred data resources in the Mouse  Phenome Database | SpringerLink">
            <a:extLst>
              <a:ext uri="{FF2B5EF4-FFF2-40B4-BE49-F238E27FC236}">
                <a16:creationId xmlns:a16="http://schemas.microsoft.com/office/drawing/2014/main" id="{63EE6AC2-FA02-8C48-830D-13FED8DE6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50" y="1883030"/>
            <a:ext cx="5075434" cy="419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5452B-7721-D440-8FB4-2DBE689D994B}"/>
              </a:ext>
            </a:extLst>
          </p:cNvPr>
          <p:cNvSpPr txBox="1"/>
          <p:nvPr/>
        </p:nvSpPr>
        <p:spPr>
          <a:xfrm>
            <a:off x="8044665" y="6581001"/>
            <a:ext cx="4225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link.springer.com</a:t>
            </a:r>
            <a:r>
              <a:rPr lang="en-US" sz="1200" dirty="0"/>
              <a:t>/article/10.1007/s00335-015-9595-6</a:t>
            </a:r>
          </a:p>
        </p:txBody>
      </p:sp>
    </p:spTree>
    <p:extLst>
      <p:ext uri="{BB962C8B-B14F-4D97-AF65-F5344CB8AC3E}">
        <p14:creationId xmlns:p14="http://schemas.microsoft.com/office/powerpoint/2010/main" val="28922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18EA-3748-F14D-8F8F-C4FFF996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Genetics Working Group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3F42-C9A8-8849-9DC2-42BAD909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Teams/Genetics Working Group/Data Science and Computing 101 Meeting Material 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PowerPoint presentations</a:t>
            </a:r>
          </a:p>
          <a:p>
            <a:pPr lvl="1"/>
            <a:r>
              <a:rPr lang="en-US" dirty="0"/>
              <a:t>Code</a:t>
            </a:r>
          </a:p>
          <a:p>
            <a:r>
              <a:rPr lang="en-US" dirty="0"/>
              <a:t>GitHub,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bytesizesci</a:t>
            </a:r>
            <a:r>
              <a:rPr lang="en-US" dirty="0"/>
              <a:t>/</a:t>
            </a:r>
            <a:r>
              <a:rPr lang="en-US" dirty="0" err="1"/>
              <a:t>GeneticsWorkingGroup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3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EF5-4C37-C042-ABBC-3E689D67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95F7-3B1D-5C41-8363-2FEBEC03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Knowledge</a:t>
            </a:r>
          </a:p>
          <a:p>
            <a:r>
              <a:rPr lang="en-US" dirty="0"/>
              <a:t>Basic introduction to RStudio and critical functions to memorize</a:t>
            </a:r>
          </a:p>
          <a:p>
            <a:r>
              <a:rPr lang="en-US" dirty="0"/>
              <a:t>Understand generally what quantitative trait loci (QTL) mapping is</a:t>
            </a:r>
          </a:p>
          <a:p>
            <a:r>
              <a:rPr lang="en-US" dirty="0"/>
              <a:t>Understand generally the R/qtl2 workflow and data structure</a:t>
            </a:r>
          </a:p>
          <a:p>
            <a:r>
              <a:rPr lang="en-US" dirty="0"/>
              <a:t>Review the Diversity Outbred mouse model</a:t>
            </a:r>
          </a:p>
          <a:p>
            <a:pPr marL="0" indent="0">
              <a:buNone/>
            </a:pPr>
            <a:r>
              <a:rPr lang="en-US" u="sng" dirty="0"/>
              <a:t>Exercise</a:t>
            </a:r>
            <a:endParaRPr lang="en-US" dirty="0"/>
          </a:p>
          <a:p>
            <a:r>
              <a:rPr lang="en-US" dirty="0"/>
              <a:t>QTL focus: Run GWG_M1_220407.Rmd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BF4-111E-2C48-B097-124DAC55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92E2-F649-9744-B98F-6D5AAB98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 for Data Science (online book), </a:t>
            </a:r>
            <a:r>
              <a:rPr lang="en-US" sz="2400" dirty="0">
                <a:hlinkClick r:id="rId2"/>
              </a:rPr>
              <a:t>https://r4ds.had.co.nz/index.html</a:t>
            </a:r>
            <a:endParaRPr lang="en-US" sz="2400" dirty="0"/>
          </a:p>
          <a:p>
            <a:r>
              <a:rPr lang="en-US" sz="2400" dirty="0"/>
              <a:t>Carpentries (tutorials and workshops)</a:t>
            </a:r>
          </a:p>
          <a:p>
            <a:pPr lvl="1"/>
            <a:r>
              <a:rPr lang="en-US" sz="2000" dirty="0"/>
              <a:t>Data Carpentry - </a:t>
            </a:r>
            <a:r>
              <a:rPr lang="en-US" sz="2000" dirty="0">
                <a:hlinkClick r:id="rId3"/>
              </a:rPr>
              <a:t>https://datacarpentry.org/lessons/</a:t>
            </a:r>
            <a:endParaRPr lang="en-US" sz="2000" dirty="0"/>
          </a:p>
          <a:p>
            <a:pPr lvl="1"/>
            <a:r>
              <a:rPr lang="en-US" sz="2000" dirty="0"/>
              <a:t>Software Carpentry - </a:t>
            </a:r>
            <a:r>
              <a:rPr lang="en-US" sz="2000" dirty="0">
                <a:hlinkClick r:id="rId4"/>
              </a:rPr>
              <a:t>https://software-carpentry.org/lessons/</a:t>
            </a:r>
            <a:endParaRPr lang="en-US" sz="2000" dirty="0"/>
          </a:p>
          <a:p>
            <a:pPr lvl="1"/>
            <a:r>
              <a:rPr lang="en-US" sz="2000" dirty="0"/>
              <a:t>R - </a:t>
            </a:r>
            <a:r>
              <a:rPr lang="en-US" sz="2000" dirty="0">
                <a:hlinkClick r:id="rId5"/>
              </a:rPr>
              <a:t>https://swcarpentry.github.io/r-novice-gapminder/</a:t>
            </a:r>
            <a:endParaRPr lang="en-US" sz="2000" dirty="0"/>
          </a:p>
          <a:p>
            <a:r>
              <a:rPr lang="en-US" sz="2400" dirty="0"/>
              <a:t>RStudio Cheat Sheets, </a:t>
            </a:r>
            <a:r>
              <a:rPr lang="en-US" sz="2400" dirty="0">
                <a:hlinkClick r:id="rId6"/>
              </a:rPr>
              <a:t>https://www.rstudio.com/resources/cheatsheets/</a:t>
            </a:r>
            <a:r>
              <a:rPr lang="en-US" sz="2400" dirty="0"/>
              <a:t> </a:t>
            </a:r>
          </a:p>
          <a:p>
            <a:r>
              <a:rPr lang="en-US" sz="2400" dirty="0"/>
              <a:t>Google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Stack exchange, r-bloggers, university sites</a:t>
            </a:r>
          </a:p>
          <a:p>
            <a:r>
              <a:rPr lang="en-US" sz="2400" dirty="0"/>
              <a:t>Teams/General/</a:t>
            </a:r>
            <a:r>
              <a:rPr lang="en-US" sz="2400" dirty="0" err="1"/>
              <a:t>LearningResources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0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C6BE-8D7A-EA4A-A0AD-41BD0515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Highlights (*Open RStudio)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90D1-2301-7B47-885A-7DABBD21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946"/>
            <a:ext cx="10515600" cy="46050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Panels (console, environment, file pane, and code pane)</a:t>
            </a:r>
          </a:p>
          <a:p>
            <a:r>
              <a:rPr lang="en-US" dirty="0" err="1"/>
              <a:t>RProject</a:t>
            </a:r>
            <a:r>
              <a:rPr lang="en-US" dirty="0"/>
              <a:t> (File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New Project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New Directory)</a:t>
            </a:r>
          </a:p>
          <a:p>
            <a:pPr lvl="1"/>
            <a:r>
              <a:rPr lang="en-US" dirty="0"/>
              <a:t>Grounds your working directory</a:t>
            </a:r>
          </a:p>
          <a:p>
            <a:r>
              <a:rPr lang="en-US" dirty="0"/>
              <a:t>Script (.R) versus Markdown (.</a:t>
            </a:r>
            <a:r>
              <a:rPr lang="en-US" dirty="0" err="1"/>
              <a:t>rmd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Script – short code; does something like writes a function or runs a process</a:t>
            </a:r>
          </a:p>
          <a:p>
            <a:pPr lvl="1"/>
            <a:r>
              <a:rPr lang="en-US" dirty="0"/>
              <a:t>Markdown – good for analysis; can create rendered output that is good for report sharing</a:t>
            </a:r>
          </a:p>
          <a:p>
            <a:r>
              <a:rPr lang="en-US" dirty="0"/>
              <a:t>How to install packages</a:t>
            </a:r>
          </a:p>
          <a:p>
            <a:pPr lvl="1"/>
            <a:r>
              <a:rPr lang="en-US" dirty="0"/>
              <a:t>CRAN – network of servers that host packages; strict policies to reposit code; </a:t>
            </a:r>
            <a:r>
              <a:rPr lang="en-US" dirty="0" err="1"/>
              <a:t>install.packages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Bioconductor - network of servers that host packages; strict policies to reposit code; have to install the </a:t>
            </a:r>
            <a:r>
              <a:rPr lang="en-US" dirty="0" err="1"/>
              <a:t>BiocManager</a:t>
            </a:r>
            <a:r>
              <a:rPr lang="en-US" dirty="0"/>
              <a:t> which allows you to then install packages hosted on Bioconductor; https://</a:t>
            </a:r>
            <a:r>
              <a:rPr lang="en-US" dirty="0" err="1"/>
              <a:t>bioconductor.org</a:t>
            </a:r>
            <a:r>
              <a:rPr lang="en-US" dirty="0"/>
              <a:t>/install/</a:t>
            </a:r>
          </a:p>
          <a:p>
            <a:pPr lvl="1"/>
            <a:r>
              <a:rPr lang="en-US" dirty="0"/>
              <a:t>GitHub – the wild west but still helpful; we will learn about this another day </a:t>
            </a:r>
          </a:p>
          <a:p>
            <a:r>
              <a:rPr lang="en-US" dirty="0"/>
              <a:t>How to learn about functions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function_name</a:t>
            </a:r>
            <a:r>
              <a:rPr lang="en-US" dirty="0"/>
              <a:t>; ex: ?mean, ?</a:t>
            </a:r>
            <a:r>
              <a:rPr lang="en-US" dirty="0" err="1"/>
              <a:t>dplyr</a:t>
            </a:r>
            <a:r>
              <a:rPr lang="en-US" dirty="0"/>
              <a:t>::subset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3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F4A9-5B2A-C545-B514-9D441C3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Vector, Data Frame,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20CC-C360-D74D-A94C-A2257230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810"/>
            <a:ext cx="4535184" cy="19337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access parts of </a:t>
            </a:r>
            <a:r>
              <a:rPr lang="en-US" dirty="0" err="1"/>
              <a:t>dataframes</a:t>
            </a:r>
            <a:r>
              <a:rPr lang="en-US" dirty="0"/>
              <a:t> and lists with “$”</a:t>
            </a:r>
          </a:p>
          <a:p>
            <a:pPr lvl="1"/>
            <a:r>
              <a:rPr lang="en-US" dirty="0" err="1"/>
              <a:t>Dataframe$column</a:t>
            </a:r>
            <a:endParaRPr lang="en-US" dirty="0"/>
          </a:p>
          <a:p>
            <a:pPr lvl="1"/>
            <a:r>
              <a:rPr lang="en-US" dirty="0" err="1"/>
              <a:t>List$dataframe$column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Important for R/qtl2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EBC21-C013-544D-B27D-01B333996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27" y="1980374"/>
            <a:ext cx="6128249" cy="336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DA075-B273-ED44-8878-56D3A9EDB2B0}"/>
              </a:ext>
            </a:extLst>
          </p:cNvPr>
          <p:cNvSpPr txBox="1"/>
          <p:nvPr/>
        </p:nvSpPr>
        <p:spPr>
          <a:xfrm>
            <a:off x="6583398" y="6581001"/>
            <a:ext cx="5693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source: https://</a:t>
            </a:r>
            <a:r>
              <a:rPr lang="en-US" sz="1200" dirty="0" err="1"/>
              <a:t>mgimond.github.io</a:t>
            </a:r>
            <a:r>
              <a:rPr lang="en-US" sz="1200" dirty="0"/>
              <a:t>/ES218/Week02a.html#Core_data_types</a:t>
            </a:r>
          </a:p>
        </p:txBody>
      </p:sp>
    </p:spTree>
    <p:extLst>
      <p:ext uri="{BB962C8B-B14F-4D97-AF65-F5344CB8AC3E}">
        <p14:creationId xmlns:p14="http://schemas.microsoft.com/office/powerpoint/2010/main" val="329695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488D-3910-2F4F-856E-9FD58241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R/qtl2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572A-3DA1-4C4F-B0F3-3C3DB86D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Tutorials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https://smcclatchy.github.io/mapping/</a:t>
            </a:r>
            <a:endParaRPr lang="en-US" dirty="0"/>
          </a:p>
          <a:p>
            <a:r>
              <a:rPr lang="en-US" dirty="0">
                <a:hlinkClick r:id="rId3"/>
              </a:rPr>
              <a:t>https://kbroman.org/qtl2/assets/vignettes/user_guide.html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Literature</a:t>
            </a:r>
          </a:p>
          <a:p>
            <a:r>
              <a:rPr lang="en-US" dirty="0"/>
              <a:t>Google scholar </a:t>
            </a:r>
            <a:r>
              <a:rPr lang="en-US" dirty="0">
                <a:sym typeface="Wingdings" pitchFamily="2" charset="2"/>
              </a:rPr>
              <a:t> Karl Broman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In-House Pipeline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https://github.com/exsquire/DO_pipe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0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8842-31DE-684A-8550-64A4C77C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Trait Loci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09E0-1DE1-9E47-A98F-4D433B1C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human Genome Wide Association Studies (GWAS)</a:t>
            </a:r>
          </a:p>
          <a:p>
            <a:r>
              <a:rPr lang="en-US" dirty="0"/>
              <a:t>Associating phenotypes with genotypes using statistics</a:t>
            </a:r>
          </a:p>
          <a:p>
            <a:pPr lvl="1"/>
            <a:r>
              <a:rPr lang="en-US" dirty="0"/>
              <a:t>What genes or genetic structures (e.g., SNPs, long non-coding RNA, microRNA) are associated with a given trait (e.g., height)? </a:t>
            </a:r>
          </a:p>
          <a:p>
            <a:pPr lvl="2"/>
            <a:r>
              <a:rPr lang="en-US" dirty="0"/>
              <a:t>This generates a testable hypothesis that the gene regulates the trait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3A185C09-B5E9-3143-872A-80D9C0D5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4001294"/>
            <a:ext cx="5054600" cy="20193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CB98D7E-2732-CB4C-BADC-8DA59EDA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98" y="4083488"/>
            <a:ext cx="5047058" cy="23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2CB0D-FF32-204A-8280-4279D78D576F}"/>
              </a:ext>
            </a:extLst>
          </p:cNvPr>
          <p:cNvSpPr txBox="1"/>
          <p:nvPr/>
        </p:nvSpPr>
        <p:spPr>
          <a:xfrm>
            <a:off x="6255760" y="6596390"/>
            <a:ext cx="5936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http://</a:t>
            </a:r>
            <a:r>
              <a:rPr lang="en-US" sz="1100" dirty="0" err="1"/>
              <a:t>www.nature.com</a:t>
            </a:r>
            <a:r>
              <a:rPr lang="en-US" sz="1100" dirty="0"/>
              <a:t>/</a:t>
            </a:r>
            <a:r>
              <a:rPr lang="en-US" sz="1100" dirty="0" err="1"/>
              <a:t>ncomms</a:t>
            </a:r>
            <a:r>
              <a:rPr lang="en-US" sz="1100" dirty="0"/>
              <a:t>/2016/160202/ncomms10448/full/ncomms10448.html</a:t>
            </a:r>
          </a:p>
        </p:txBody>
      </p:sp>
    </p:spTree>
    <p:extLst>
      <p:ext uri="{BB962C8B-B14F-4D97-AF65-F5344CB8AC3E}">
        <p14:creationId xmlns:p14="http://schemas.microsoft.com/office/powerpoint/2010/main" val="13516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DE67-44FD-4F49-9C08-830A605B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079B-C5B5-A541-9319-EE3F37D8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Giga-Mouse Universal Genotyping Array (</a:t>
            </a:r>
            <a:r>
              <a:rPr lang="en-US" dirty="0" err="1"/>
              <a:t>GigaMuga</a:t>
            </a:r>
            <a:r>
              <a:rPr lang="en-US" dirty="0"/>
              <a:t>, GM)</a:t>
            </a:r>
          </a:p>
          <a:p>
            <a:pPr lvl="1"/>
            <a:r>
              <a:rPr lang="en-US" dirty="0"/>
              <a:t>143,000 SNPs from 159 inbred lines</a:t>
            </a:r>
          </a:p>
          <a:p>
            <a:pPr lvl="1"/>
            <a:r>
              <a:rPr lang="en-US" dirty="0"/>
              <a:t>Average spacing between SNPs is ~22.5 kb </a:t>
            </a:r>
          </a:p>
          <a:p>
            <a:r>
              <a:rPr lang="en-US" dirty="0"/>
              <a:t>Takes advantage of linkage disequilibrium</a:t>
            </a:r>
          </a:p>
          <a:p>
            <a:pPr lvl="1"/>
            <a:r>
              <a:rPr lang="en-US" dirty="0"/>
              <a:t>We measure SNPs and impute/assume the DNA between the measured nucleotides based on reference genomes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A78D772-AFB5-7443-A6A4-0BD76A16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316" y="4673600"/>
            <a:ext cx="4965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83088"/>
      </p:ext>
    </p:extLst>
  </p:cSld>
  <p:clrMapOvr>
    <a:masterClrMapping/>
  </p:clrMapOvr>
</p:sld>
</file>

<file path=ppt/theme/theme1.xml><?xml version="1.0" encoding="utf-8"?>
<a:theme xmlns:a="http://schemas.openxmlformats.org/drawingml/2006/main" name="GGNB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GNB_Theme" id="{864E6FE7-34EE-0C44-994B-4FF1D01E3086}" vid="{490BD680-93C6-1149-9EA4-E03F3D23C5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GGNB_Theme</Template>
  <TotalTime>5570</TotalTime>
  <Words>1015</Words>
  <Application>Microsoft Macintosh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GGNB_Theme</vt:lpstr>
      <vt:lpstr>Genetics Working Group</vt:lpstr>
      <vt:lpstr>Genetics Working Group Organization</vt:lpstr>
      <vt:lpstr>Today’s Goals</vt:lpstr>
      <vt:lpstr>Comprehensive R Resources</vt:lpstr>
      <vt:lpstr>RStudio Highlights (*Open RStudio)</vt:lpstr>
      <vt:lpstr>Vector, Data Frame, List</vt:lpstr>
      <vt:lpstr>Comprehensive R/qtl2 Resources</vt:lpstr>
      <vt:lpstr>Quantitative Trait Loci Mapping</vt:lpstr>
      <vt:lpstr>SNP Based</vt:lpstr>
      <vt:lpstr>QTL Mapping in R with R/qtl2</vt:lpstr>
      <vt:lpstr>Pipeline - DOPipe</vt:lpstr>
      <vt:lpstr>Code</vt:lpstr>
      <vt:lpstr>Genome Probabilities</vt:lpstr>
      <vt:lpstr>Allele Probabilities</vt:lpstr>
      <vt:lpstr>Kinship</vt:lpstr>
      <vt:lpstr>Covariates</vt:lpstr>
      <vt:lpstr>Scan1 – linear mixed model</vt:lpstr>
      <vt:lpstr>Advanced Genetic Models and the Diversity Outbred Mouse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Working Group</dc:title>
  <dc:creator>Kristen James</dc:creator>
  <cp:lastModifiedBy>Kristen James</cp:lastModifiedBy>
  <cp:revision>53</cp:revision>
  <dcterms:created xsi:type="dcterms:W3CDTF">2022-04-04T19:55:12Z</dcterms:created>
  <dcterms:modified xsi:type="dcterms:W3CDTF">2022-04-08T16:45:47Z</dcterms:modified>
</cp:coreProperties>
</file>