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0"/>
  </p:notesMasterIdLst>
  <p:sldIdLst>
    <p:sldId id="272" r:id="rId2"/>
    <p:sldId id="380" r:id="rId3"/>
    <p:sldId id="379" r:id="rId4"/>
    <p:sldId id="273" r:id="rId5"/>
    <p:sldId id="373" r:id="rId6"/>
    <p:sldId id="274" r:id="rId7"/>
    <p:sldId id="277" r:id="rId8"/>
    <p:sldId id="275" r:id="rId9"/>
    <p:sldId id="278" r:id="rId10"/>
    <p:sldId id="279" r:id="rId11"/>
    <p:sldId id="359" r:id="rId12"/>
    <p:sldId id="350" r:id="rId13"/>
    <p:sldId id="280" r:id="rId14"/>
    <p:sldId id="369" r:id="rId15"/>
    <p:sldId id="360" r:id="rId16"/>
    <p:sldId id="375" r:id="rId17"/>
    <p:sldId id="374" r:id="rId18"/>
    <p:sldId id="370" r:id="rId19"/>
    <p:sldId id="371" r:id="rId20"/>
    <p:sldId id="372" r:id="rId21"/>
    <p:sldId id="361" r:id="rId22"/>
    <p:sldId id="376" r:id="rId23"/>
    <p:sldId id="368" r:id="rId24"/>
    <p:sldId id="377" r:id="rId25"/>
    <p:sldId id="378" r:id="rId26"/>
    <p:sldId id="365" r:id="rId27"/>
    <p:sldId id="366" r:id="rId28"/>
    <p:sldId id="367" r:id="rId29"/>
  </p:sldIdLst>
  <p:sldSz cx="12192000" cy="6858000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23"/>
    <p:restoredTop sz="94731"/>
  </p:normalViewPr>
  <p:slideViewPr>
    <p:cSldViewPr>
      <p:cViewPr varScale="1">
        <p:scale>
          <a:sx n="149" d="100"/>
          <a:sy n="149" d="100"/>
        </p:scale>
        <p:origin x="968" y="168"/>
      </p:cViewPr>
      <p:guideLst>
        <p:guide orient="horz" pos="2160"/>
        <p:guide pos="384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1">
            <a:extLst>
              <a:ext uri="{FF2B5EF4-FFF2-40B4-BE49-F238E27FC236}">
                <a16:creationId xmlns:a16="http://schemas.microsoft.com/office/drawing/2014/main" id="{F21182DC-ECE8-504A-8908-6D93E4511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37341064-87A6-1847-AD27-98B15D60E265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7002125" y="-11796713"/>
            <a:ext cx="22204363" cy="12490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59BCB7E-7499-C346-918F-19CCF8B1EEB5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3F37D148-B122-EE4D-B7FE-25599F13BBE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-17002125" y="-11796713"/>
            <a:ext cx="22204363" cy="12490451"/>
          </a:xfrm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B37AF6A1-FAA4-6D44-8CFC-EAC280F3D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7002125" y="-11796713"/>
            <a:ext cx="22204363" cy="12490451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881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7002125" y="-11796713"/>
            <a:ext cx="22204363" cy="12490451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60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741942-02A1-6146-A7AF-1B29AEF1A3B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59420A-4AFD-0C4C-9E4A-E5C23E4D4845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6EC356-301B-0842-BC73-44B0F25761E8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5908F2-34EC-D64B-89B6-7172109EE8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587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A873A2-38D9-3946-93D7-C770370BBD0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A36144-4493-1F48-93C4-8C083C391B19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7C4264-67B2-5E43-A8F2-560556E8000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0E04CB-4267-4E48-9DEF-24AA13937B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5633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7084" y="274638"/>
            <a:ext cx="2741083" cy="58483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1" y="274638"/>
            <a:ext cx="8024284" cy="58483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53A143-5699-984A-9E8A-1BCA2848274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BBAB02-9997-0A49-B155-25B737E33839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AF3F7F-72A4-1E44-A844-3B5073273803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E9AD92-3CD7-8D45-A947-55CAB8F74F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2708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8CFFF7-C8CF-1744-B16E-2CC823EFE09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27BADA-46BE-5045-A54C-624F2F2DE7D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316C9D-AFE1-F842-839A-1FD5C0FA820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C01ED9-8B06-FD40-A4ED-D01DF51DC7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6351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32AD6A-C448-0E4E-BE85-27C2E767697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ECABF5-BCEE-0D46-8CF9-73B707A340B7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49FC99-F51B-3D4E-9296-0E9AB94EF2D4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E81846-7B8C-CC4F-BB8A-BF59C7E7F5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1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600200"/>
            <a:ext cx="5382684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1600200"/>
            <a:ext cx="5382683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6118F15-D855-6247-9AAA-C8032A7C290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F5A5E92-4B83-6345-988B-C36956BF8607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60681F3-6C03-CB4C-BA42-83FA959DCC14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FF5064-9245-B24F-B56D-CF6BD86C84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9753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84908B2-F1ED-234F-88D6-00FF5AF1EE1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6417EC92-CD49-B14D-AF98-2F24FA76EA16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9544CCBC-7277-6045-BDC6-9857BA2F414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D02284-16CB-E647-A64D-5B5FF04155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9740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0388630-80CC-B44E-B4C8-50B8F67A06D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6B1FFF3-96A7-4542-B22D-008B122BA47F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A4E073D-376F-8548-8337-8A9CC411A598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EC5ED2-5CB3-2B42-8E62-E984F79895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340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B15B6654-85BA-1647-A676-5118DBBCA6B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8089099-883B-4143-A96C-084FC2F69A1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FE87DB7-D4E6-6B44-934F-97A36F587AD9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8B3F9F-AFFD-F347-A7A4-415E6962DB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2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4E4C66E-1011-2E4A-812C-D652A805B6E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77FA53B-C905-E843-B1DE-951C4529EDC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87151CE-9048-074D-8831-798E9884FC0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6BF402-6A8F-484B-85CA-213B193AC8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5381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9D34F68-E752-2340-9A79-928E6AAC708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B4D29C0-238E-3947-9774-ABA8DF60E03E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0DFB83D-4136-D849-912A-DA579D7BA98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BE3EA1-680F-5541-B587-63304EA0E6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0063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361972B7-3A83-B446-B136-0FA9A810B3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1" y="274639"/>
            <a:ext cx="10968567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8598A8CC-A3EE-7946-B3FA-B710EFA86D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600200"/>
            <a:ext cx="10968567" cy="452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708E5F50-8ABA-9B46-834B-E64C17DA6ED9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609600" y="6245226"/>
            <a:ext cx="2840567" cy="4730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3402870-AD3A-DB4D-825D-A559FA7708C2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4165601" y="6245226"/>
            <a:ext cx="3856567" cy="4730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B8AABD2-7E35-F341-A7C5-3A5A9D82971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8737601" y="6245226"/>
            <a:ext cx="2840567" cy="4730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defRPr>
                <a:solidFill>
                  <a:srgbClr val="000000"/>
                </a:solidFill>
              </a:defRPr>
            </a:lvl1pPr>
          </a:lstStyle>
          <a:p>
            <a:fld id="{994082DF-88CF-D64A-B66D-4C57B99D584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067B31D3-35EC-D44F-9829-975C45885B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Lab 4 - Arithmetic</a:t>
            </a:r>
          </a:p>
        </p:txBody>
      </p:sp>
      <p:sp>
        <p:nvSpPr>
          <p:cNvPr id="2051" name="Subtitle 2">
            <a:extLst>
              <a:ext uri="{FF2B5EF4-FFF2-40B4-BE49-F238E27FC236}">
                <a16:creationId xmlns:a16="http://schemas.microsoft.com/office/drawing/2014/main" id="{2D37086A-1907-ED47-8F5D-CD394863AA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EcEn 220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0B762-BE4F-2747-801D-E641BD5D0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74639"/>
            <a:ext cx="11811000" cy="1139825"/>
          </a:xfrm>
        </p:spPr>
        <p:txBody>
          <a:bodyPr/>
          <a:lstStyle/>
          <a:p>
            <a:r>
              <a:rPr lang="en-US" dirty="0"/>
              <a:t>Subtraction of Two 2’s Complement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2AB60-D970-5349-81FC-66F9B64A5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1" y="1600200"/>
            <a:ext cx="4501244" cy="2307230"/>
          </a:xfrm>
        </p:spPr>
        <p:txBody>
          <a:bodyPr/>
          <a:lstStyle/>
          <a:p>
            <a:pPr marL="0" indent="0"/>
            <a:r>
              <a:rPr lang="en-US" dirty="0"/>
              <a:t>	10000100 		</a:t>
            </a:r>
          </a:p>
          <a:p>
            <a:pPr marL="0" indent="0"/>
            <a:r>
              <a:rPr lang="en-US" dirty="0"/>
              <a:t>- 	10011001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D4E4DB-DB9C-FA4B-BBCB-F02A66CEAA92}"/>
              </a:ext>
            </a:extLst>
          </p:cNvPr>
          <p:cNvSpPr txBox="1"/>
          <p:nvPr/>
        </p:nvSpPr>
        <p:spPr>
          <a:xfrm>
            <a:off x="5054100" y="1600201"/>
            <a:ext cx="1003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-124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BCFD8-0BC4-D84B-BE2A-D67511223A9F}"/>
              </a:ext>
            </a:extLst>
          </p:cNvPr>
          <p:cNvSpPr txBox="1"/>
          <p:nvPr/>
        </p:nvSpPr>
        <p:spPr>
          <a:xfrm>
            <a:off x="5092200" y="2193473"/>
            <a:ext cx="1003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-103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3F7CA7-6B08-CA43-A331-A2AA3705AF34}"/>
              </a:ext>
            </a:extLst>
          </p:cNvPr>
          <p:cNvSpPr txBox="1"/>
          <p:nvPr/>
        </p:nvSpPr>
        <p:spPr>
          <a:xfrm>
            <a:off x="5092200" y="2798695"/>
            <a:ext cx="1003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-  21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1E2775-7705-5946-B517-9F7CCE646E95}"/>
              </a:ext>
            </a:extLst>
          </p:cNvPr>
          <p:cNvCxnSpPr/>
          <p:nvPr/>
        </p:nvCxnSpPr>
        <p:spPr bwMode="auto">
          <a:xfrm flipV="1">
            <a:off x="1692730" y="2726871"/>
            <a:ext cx="4501243" cy="239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E76F07C-432D-064F-A24C-8B00F71E888C}"/>
              </a:ext>
            </a:extLst>
          </p:cNvPr>
          <p:cNvSpPr txBox="1">
            <a:spLocks/>
          </p:cNvSpPr>
          <p:nvPr/>
        </p:nvSpPr>
        <p:spPr bwMode="auto">
          <a:xfrm>
            <a:off x="1981201" y="3855932"/>
            <a:ext cx="4501244" cy="2307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+mn-lt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+mn-lt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indent="0"/>
            <a:r>
              <a:rPr lang="en-US" kern="0" dirty="0"/>
              <a:t>	01100111 		</a:t>
            </a:r>
          </a:p>
          <a:p>
            <a:pPr marL="0" indent="0"/>
            <a:r>
              <a:rPr lang="en-US" kern="0" dirty="0"/>
              <a:t>- 	11101011</a:t>
            </a:r>
          </a:p>
          <a:p>
            <a:pPr marL="0" indent="0"/>
            <a:r>
              <a:rPr lang="en-US" kern="0" dirty="0"/>
              <a:t>	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E84143-A471-6843-98C9-7AE1531B0343}"/>
              </a:ext>
            </a:extLst>
          </p:cNvPr>
          <p:cNvSpPr txBox="1"/>
          <p:nvPr/>
        </p:nvSpPr>
        <p:spPr>
          <a:xfrm>
            <a:off x="5054099" y="3855933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+103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9F8D5C-7C66-9A4E-8349-CB40FDAFE8E0}"/>
              </a:ext>
            </a:extLst>
          </p:cNvPr>
          <p:cNvSpPr txBox="1"/>
          <p:nvPr/>
        </p:nvSpPr>
        <p:spPr>
          <a:xfrm>
            <a:off x="5131950" y="4440708"/>
            <a:ext cx="1003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>
                <a:solidFill>
                  <a:schemeClr val="tx1"/>
                </a:solidFill>
              </a:rPr>
              <a:t>-  21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741860-2B39-DF48-9899-FB165642597F}"/>
              </a:ext>
            </a:extLst>
          </p:cNvPr>
          <p:cNvSpPr txBox="1"/>
          <p:nvPr/>
        </p:nvSpPr>
        <p:spPr>
          <a:xfrm>
            <a:off x="5022888" y="5054427"/>
            <a:ext cx="1107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>
                <a:solidFill>
                  <a:schemeClr val="tx1"/>
                </a:solidFill>
              </a:rPr>
              <a:t>+124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0C527C0-3FB7-5C4A-A041-C749CEC904CF}"/>
              </a:ext>
            </a:extLst>
          </p:cNvPr>
          <p:cNvCxnSpPr/>
          <p:nvPr/>
        </p:nvCxnSpPr>
        <p:spPr bwMode="auto">
          <a:xfrm flipV="1">
            <a:off x="1692730" y="4982603"/>
            <a:ext cx="4501243" cy="239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88EF054-2DCB-E242-8306-96728A893B75}"/>
              </a:ext>
            </a:extLst>
          </p:cNvPr>
          <p:cNvSpPr txBox="1">
            <a:spLocks/>
          </p:cNvSpPr>
          <p:nvPr/>
        </p:nvSpPr>
        <p:spPr bwMode="auto">
          <a:xfrm>
            <a:off x="6428017" y="1600200"/>
            <a:ext cx="4501244" cy="2307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+mn-lt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+mn-lt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indent="0"/>
            <a:r>
              <a:rPr lang="en-US" kern="0" dirty="0"/>
              <a:t>	10000100 		</a:t>
            </a:r>
          </a:p>
          <a:p>
            <a:pPr marL="0" indent="0"/>
            <a:r>
              <a:rPr lang="en-US" kern="0" dirty="0"/>
              <a:t>+ 	</a:t>
            </a:r>
            <a:r>
              <a:rPr lang="en-US" kern="0" dirty="0">
                <a:highlight>
                  <a:srgbClr val="FFFF00"/>
                </a:highlight>
              </a:rPr>
              <a:t>01100111</a:t>
            </a:r>
          </a:p>
          <a:p>
            <a:pPr marL="0" indent="0"/>
            <a:r>
              <a:rPr lang="en-US" kern="0" dirty="0"/>
              <a:t>	11101011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CAB6A3-750E-D046-8BAA-92D1247B135E}"/>
              </a:ext>
            </a:extLst>
          </p:cNvPr>
          <p:cNvSpPr txBox="1"/>
          <p:nvPr/>
        </p:nvSpPr>
        <p:spPr>
          <a:xfrm>
            <a:off x="9500916" y="1600201"/>
            <a:ext cx="1003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-124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92AF09-C34D-9943-AF6D-B4D226F44B9B}"/>
              </a:ext>
            </a:extLst>
          </p:cNvPr>
          <p:cNvSpPr txBox="1"/>
          <p:nvPr/>
        </p:nvSpPr>
        <p:spPr>
          <a:xfrm>
            <a:off x="9472753" y="2193473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+103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1EA0F6-0B82-E544-A666-59594AED60B7}"/>
              </a:ext>
            </a:extLst>
          </p:cNvPr>
          <p:cNvSpPr txBox="1"/>
          <p:nvPr/>
        </p:nvSpPr>
        <p:spPr>
          <a:xfrm>
            <a:off x="9539016" y="2798695"/>
            <a:ext cx="1101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tx1"/>
                </a:solidFill>
              </a:rPr>
              <a:t>-21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B6C873A-AC1B-5841-8EDB-AFEE294E433E}"/>
              </a:ext>
            </a:extLst>
          </p:cNvPr>
          <p:cNvCxnSpPr/>
          <p:nvPr/>
        </p:nvCxnSpPr>
        <p:spPr bwMode="auto">
          <a:xfrm flipV="1">
            <a:off x="6139546" y="2726871"/>
            <a:ext cx="4501243" cy="239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955145B-D6DE-E04C-AF5B-46E2FC4E3D08}"/>
              </a:ext>
            </a:extLst>
          </p:cNvPr>
          <p:cNvSpPr txBox="1">
            <a:spLocks/>
          </p:cNvSpPr>
          <p:nvPr/>
        </p:nvSpPr>
        <p:spPr bwMode="auto">
          <a:xfrm>
            <a:off x="6428017" y="3855932"/>
            <a:ext cx="4501244" cy="2307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+mn-lt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+mn-lt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indent="0"/>
            <a:r>
              <a:rPr lang="en-US" kern="0" dirty="0"/>
              <a:t>	01100111 		</a:t>
            </a:r>
          </a:p>
          <a:p>
            <a:pPr marL="0" indent="0"/>
            <a:r>
              <a:rPr lang="en-US" kern="0" dirty="0"/>
              <a:t>+ 	</a:t>
            </a:r>
            <a:r>
              <a:rPr lang="en-US" kern="0" dirty="0">
                <a:highlight>
                  <a:srgbClr val="FFFF00"/>
                </a:highlight>
              </a:rPr>
              <a:t>00010101</a:t>
            </a:r>
          </a:p>
          <a:p>
            <a:pPr marL="0" indent="0"/>
            <a:r>
              <a:rPr lang="en-US" kern="0" dirty="0"/>
              <a:t>	01111100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13C019-7C31-5E49-B6DA-DB59CDEF96F6}"/>
              </a:ext>
            </a:extLst>
          </p:cNvPr>
          <p:cNvSpPr txBox="1"/>
          <p:nvPr/>
        </p:nvSpPr>
        <p:spPr>
          <a:xfrm>
            <a:off x="9500915" y="3855933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+103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DFF3C4-4A0F-8D49-A24A-519E70FF656C}"/>
              </a:ext>
            </a:extLst>
          </p:cNvPr>
          <p:cNvSpPr txBox="1"/>
          <p:nvPr/>
        </p:nvSpPr>
        <p:spPr>
          <a:xfrm>
            <a:off x="9539015" y="4449205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+  21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EBFE61-F3F2-D141-97BC-33C4C6FFEAB2}"/>
              </a:ext>
            </a:extLst>
          </p:cNvPr>
          <p:cNvSpPr txBox="1"/>
          <p:nvPr/>
        </p:nvSpPr>
        <p:spPr>
          <a:xfrm>
            <a:off x="9539015" y="5054427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+124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C33CFB5-7632-4341-BF86-0D77F8149F1E}"/>
              </a:ext>
            </a:extLst>
          </p:cNvPr>
          <p:cNvCxnSpPr/>
          <p:nvPr/>
        </p:nvCxnSpPr>
        <p:spPr bwMode="auto">
          <a:xfrm flipV="1">
            <a:off x="6139546" y="4982603"/>
            <a:ext cx="4501243" cy="239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26853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omic Sans MS" charset="0"/>
                <a:cs typeface="Arial" charset="0"/>
              </a:rPr>
              <a:t>Full Adder Derivation</a:t>
            </a:r>
          </a:p>
        </p:txBody>
      </p:sp>
      <p:sp>
        <p:nvSpPr>
          <p:cNvPr id="3993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s-ES_tradnl"/>
              <a:t>ECEn 220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 bwMode="auto">
          <a:xfrm>
            <a:off x="8465489" y="6300152"/>
            <a:ext cx="175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+mj-ea"/>
                <a:ea typeface="+mj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fld id="{7D124E3D-0E60-884E-85BB-FE602357A168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981201" y="1616075"/>
          <a:ext cx="2981325" cy="3887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2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62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197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en-US" sz="2400" b="0" baseline="-25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lang="en-US" sz="2400" b="0" baseline="-25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n-US" sz="2400" b="0" i="0" baseline="-25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out</a:t>
                      </a:r>
                      <a:endParaRPr lang="en-US" sz="2400" b="0" i="0" baseline="-25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endParaRPr lang="en-US" sz="2400" b="0" baseline="-25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97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97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97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97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97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97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97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197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2" name="Text Box 89"/>
          <p:cNvSpPr txBox="1">
            <a:spLocks noChangeArrowheads="1"/>
          </p:cNvSpPr>
          <p:nvPr/>
        </p:nvSpPr>
        <p:spPr bwMode="auto">
          <a:xfrm>
            <a:off x="5416062" y="1889947"/>
            <a:ext cx="5193155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 err="1"/>
              <a:t>C</a:t>
            </a:r>
            <a:r>
              <a:rPr lang="en-US" sz="2000" baseline="-25000" dirty="0" err="1"/>
              <a:t>out</a:t>
            </a:r>
            <a:r>
              <a:rPr lang="en-US" sz="2000" dirty="0"/>
              <a:t> = </a:t>
            </a:r>
            <a:r>
              <a:rPr lang="en-US" sz="2000" dirty="0" err="1"/>
              <a:t>A’BC</a:t>
            </a:r>
            <a:r>
              <a:rPr lang="en-US" sz="2000" baseline="-25000" dirty="0" err="1"/>
              <a:t>in</a:t>
            </a:r>
            <a:r>
              <a:rPr lang="en-US" sz="2000" dirty="0"/>
              <a:t>+ </a:t>
            </a:r>
            <a:r>
              <a:rPr lang="en-US" sz="2000" dirty="0" err="1"/>
              <a:t>AB’C</a:t>
            </a:r>
            <a:r>
              <a:rPr lang="en-US" sz="2000" baseline="-25000" dirty="0" err="1"/>
              <a:t>in</a:t>
            </a:r>
            <a:r>
              <a:rPr lang="en-US" sz="2000" dirty="0"/>
              <a:t> + A </a:t>
            </a:r>
            <a:r>
              <a:rPr lang="en-US" sz="2000" dirty="0" err="1"/>
              <a:t>BC</a:t>
            </a:r>
            <a:r>
              <a:rPr lang="en-US" sz="2000" baseline="-25000" dirty="0" err="1"/>
              <a:t>in</a:t>
            </a:r>
            <a:r>
              <a:rPr lang="ja-JP" altLang="en-US" sz="2000" dirty="0"/>
              <a:t>’</a:t>
            </a:r>
            <a:r>
              <a:rPr lang="en-US" sz="2000" dirty="0"/>
              <a:t>+ </a:t>
            </a:r>
            <a:r>
              <a:rPr lang="en-US" sz="2000" dirty="0" err="1">
                <a:solidFill>
                  <a:srgbClr val="FF0000"/>
                </a:solidFill>
              </a:rPr>
              <a:t>ABC</a:t>
            </a:r>
            <a:r>
              <a:rPr lang="en-US" sz="2000" baseline="-25000" dirty="0" err="1">
                <a:solidFill>
                  <a:srgbClr val="FF0000"/>
                </a:solidFill>
              </a:rPr>
              <a:t>in</a:t>
            </a:r>
            <a:r>
              <a:rPr lang="en-US" sz="2000" baseline="-25000" dirty="0">
                <a:solidFill>
                  <a:srgbClr val="FF0000"/>
                </a:solidFill>
              </a:rPr>
              <a:t> </a:t>
            </a:r>
          </a:p>
          <a:p>
            <a:pPr eaLnBrk="1" hangingPunct="1"/>
            <a:r>
              <a:rPr lang="en-US" sz="2000" dirty="0"/>
              <a:t>       = </a:t>
            </a:r>
            <a:r>
              <a:rPr lang="en-US" sz="2000" dirty="0" err="1"/>
              <a:t>A’BC</a:t>
            </a:r>
            <a:r>
              <a:rPr lang="en-US" sz="2000" baseline="-25000" dirty="0" err="1"/>
              <a:t>in</a:t>
            </a:r>
            <a:r>
              <a:rPr lang="en-US" sz="2000" dirty="0"/>
              <a:t>+ </a:t>
            </a:r>
            <a:r>
              <a:rPr lang="en-US" sz="2000" dirty="0" err="1">
                <a:solidFill>
                  <a:srgbClr val="FF0000"/>
                </a:solidFill>
              </a:rPr>
              <a:t>ABC</a:t>
            </a:r>
            <a:r>
              <a:rPr lang="en-US" sz="2000" baseline="-25000" dirty="0" err="1">
                <a:solidFill>
                  <a:srgbClr val="FF0000"/>
                </a:solidFill>
              </a:rPr>
              <a:t>in</a:t>
            </a:r>
            <a:r>
              <a:rPr lang="en-US" sz="2000" dirty="0"/>
              <a:t> </a:t>
            </a:r>
          </a:p>
          <a:p>
            <a:pPr eaLnBrk="1" hangingPunct="1"/>
            <a:r>
              <a:rPr lang="en-US" sz="2000" dirty="0"/>
              <a:t>	+ </a:t>
            </a:r>
            <a:r>
              <a:rPr lang="en-US" sz="2000" dirty="0" err="1"/>
              <a:t>AB’C</a:t>
            </a:r>
            <a:r>
              <a:rPr lang="en-US" sz="2000" baseline="-25000" dirty="0" err="1"/>
              <a:t>in</a:t>
            </a:r>
            <a:r>
              <a:rPr lang="en-US" sz="2000" dirty="0"/>
              <a:t> + </a:t>
            </a:r>
            <a:r>
              <a:rPr lang="en-US" sz="2000" dirty="0" err="1">
                <a:solidFill>
                  <a:srgbClr val="FF0000"/>
                </a:solidFill>
              </a:rPr>
              <a:t>ABC</a:t>
            </a:r>
            <a:r>
              <a:rPr lang="en-US" sz="2000" baseline="-25000" dirty="0" err="1">
                <a:solidFill>
                  <a:srgbClr val="FF0000"/>
                </a:solidFill>
              </a:rPr>
              <a:t>in</a:t>
            </a:r>
            <a:r>
              <a:rPr lang="en-US" sz="2000" dirty="0"/>
              <a:t> </a:t>
            </a:r>
          </a:p>
          <a:p>
            <a:pPr eaLnBrk="1" hangingPunct="1"/>
            <a:r>
              <a:rPr lang="en-US" sz="2000" dirty="0"/>
              <a:t>	+ A </a:t>
            </a:r>
            <a:r>
              <a:rPr lang="en-US" sz="2000" dirty="0" err="1"/>
              <a:t>BC</a:t>
            </a:r>
            <a:r>
              <a:rPr lang="en-US" sz="2000" baseline="-25000" dirty="0" err="1"/>
              <a:t>in</a:t>
            </a:r>
            <a:r>
              <a:rPr lang="ja-JP" altLang="en-US" sz="2000" dirty="0"/>
              <a:t>’</a:t>
            </a:r>
            <a:r>
              <a:rPr lang="en-US" sz="2000" dirty="0"/>
              <a:t>+ </a:t>
            </a:r>
            <a:r>
              <a:rPr lang="en-US" sz="2000" dirty="0" err="1">
                <a:solidFill>
                  <a:srgbClr val="FF0000"/>
                </a:solidFill>
              </a:rPr>
              <a:t>ABC</a:t>
            </a:r>
            <a:r>
              <a:rPr lang="en-US" sz="2000" baseline="-25000" dirty="0" err="1">
                <a:solidFill>
                  <a:srgbClr val="FF0000"/>
                </a:solidFill>
              </a:rPr>
              <a:t>in</a:t>
            </a:r>
            <a:endParaRPr lang="en-US" sz="2000" dirty="0">
              <a:solidFill>
                <a:srgbClr val="FF0000"/>
              </a:solidFill>
            </a:endParaRPr>
          </a:p>
          <a:p>
            <a:pPr eaLnBrk="1" hangingPunct="1"/>
            <a:r>
              <a:rPr lang="en-US" sz="2000" dirty="0">
                <a:solidFill>
                  <a:srgbClr val="FF0000"/>
                </a:solidFill>
              </a:rPr>
              <a:t>       </a:t>
            </a:r>
            <a:r>
              <a:rPr lang="en-US" sz="2000" dirty="0"/>
              <a:t>= </a:t>
            </a:r>
            <a:r>
              <a:rPr lang="en-US" sz="2000" dirty="0" err="1"/>
              <a:t>BC</a:t>
            </a:r>
            <a:r>
              <a:rPr lang="en-US" sz="2000" baseline="-25000" dirty="0" err="1"/>
              <a:t>in</a:t>
            </a:r>
            <a:r>
              <a:rPr lang="en-US" sz="2000" baseline="-25000" dirty="0"/>
              <a:t> </a:t>
            </a:r>
            <a:r>
              <a:rPr lang="en-US" sz="2000" dirty="0"/>
              <a:t> + </a:t>
            </a:r>
            <a:r>
              <a:rPr lang="en-US" sz="2000" dirty="0" err="1"/>
              <a:t>AC</a:t>
            </a:r>
            <a:r>
              <a:rPr lang="en-US" sz="2000" baseline="-25000" dirty="0" err="1"/>
              <a:t>in</a:t>
            </a:r>
            <a:r>
              <a:rPr lang="en-US" sz="2000" dirty="0"/>
              <a:t> + AB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3" name="Text Box 90"/>
          <p:cNvSpPr txBox="1">
            <a:spLocks noChangeArrowheads="1"/>
          </p:cNvSpPr>
          <p:nvPr/>
        </p:nvSpPr>
        <p:spPr bwMode="auto">
          <a:xfrm>
            <a:off x="5441943" y="3725172"/>
            <a:ext cx="420371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/>
              <a:t>S = </a:t>
            </a:r>
            <a:r>
              <a:rPr lang="en-US" sz="2000" dirty="0" err="1"/>
              <a:t>A’B’C</a:t>
            </a:r>
            <a:r>
              <a:rPr lang="en-US" sz="2000" baseline="-25000" dirty="0" err="1"/>
              <a:t>in</a:t>
            </a:r>
            <a:r>
              <a:rPr lang="en-US" sz="2000" dirty="0"/>
              <a:t> + </a:t>
            </a:r>
            <a:r>
              <a:rPr lang="en-US" sz="2000" dirty="0" err="1"/>
              <a:t>A’BC</a:t>
            </a:r>
            <a:r>
              <a:rPr lang="en-US" sz="2000" baseline="-25000" dirty="0" err="1"/>
              <a:t>in</a:t>
            </a:r>
            <a:r>
              <a:rPr lang="en-US" sz="2000" dirty="0"/>
              <a:t>’</a:t>
            </a:r>
            <a:r>
              <a:rPr lang="en-US" altLang="ja-JP" sz="2000" dirty="0"/>
              <a:t>+</a:t>
            </a:r>
            <a:r>
              <a:rPr lang="en-US" sz="2000" dirty="0"/>
              <a:t> </a:t>
            </a:r>
            <a:r>
              <a:rPr lang="en-US" sz="2000" dirty="0" err="1"/>
              <a:t>AB’C</a:t>
            </a:r>
            <a:r>
              <a:rPr lang="en-US" sz="2000" baseline="-25000" dirty="0" err="1"/>
              <a:t>in</a:t>
            </a:r>
            <a:r>
              <a:rPr lang="en-US" altLang="ja-JP" sz="2000" dirty="0"/>
              <a:t>’</a:t>
            </a:r>
            <a:r>
              <a:rPr lang="en-US" sz="2000" dirty="0"/>
              <a:t> + ABC</a:t>
            </a:r>
          </a:p>
          <a:p>
            <a:pPr eaLnBrk="1" hangingPunct="1"/>
            <a:r>
              <a:rPr lang="en-US" sz="2000" dirty="0"/>
              <a:t>   = A </a:t>
            </a:r>
            <a:r>
              <a:rPr lang="en-US" sz="2000" dirty="0">
                <a:sym typeface="Symbol" charset="2"/>
              </a:rPr>
              <a:t> B  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0920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omic Sans MS" charset="0"/>
                <a:cs typeface="Arial" charset="0"/>
              </a:rPr>
              <a:t>Single-bit Full Adder</a:t>
            </a:r>
          </a:p>
        </p:txBody>
      </p:sp>
      <p:sp>
        <p:nvSpPr>
          <p:cNvPr id="4096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s-ES_tradnl"/>
              <a:t>ECEn 220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 bwMode="auto">
          <a:xfrm>
            <a:off x="8465489" y="6300152"/>
            <a:ext cx="175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+mj-ea"/>
                <a:ea typeface="+mj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fld id="{7D124E3D-0E60-884E-85BB-FE602357A168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40965" name="Group 4"/>
          <p:cNvGrpSpPr>
            <a:grpSpLocks/>
          </p:cNvGrpSpPr>
          <p:nvPr/>
        </p:nvGrpSpPr>
        <p:grpSpPr bwMode="auto">
          <a:xfrm>
            <a:off x="6883400" y="4395788"/>
            <a:ext cx="1219200" cy="457200"/>
            <a:chOff x="2880" y="432"/>
            <a:chExt cx="768" cy="288"/>
          </a:xfrm>
        </p:grpSpPr>
        <p:sp>
          <p:nvSpPr>
            <p:cNvPr id="41031" name="Line 5"/>
            <p:cNvSpPr>
              <a:spLocks noChangeShapeType="1"/>
            </p:cNvSpPr>
            <p:nvPr/>
          </p:nvSpPr>
          <p:spPr bwMode="auto">
            <a:xfrm flipH="1">
              <a:off x="2880" y="48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032" name="Line 6"/>
            <p:cNvSpPr>
              <a:spLocks noChangeShapeType="1"/>
            </p:cNvSpPr>
            <p:nvPr/>
          </p:nvSpPr>
          <p:spPr bwMode="auto">
            <a:xfrm flipH="1">
              <a:off x="3456" y="57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033" name="Line 7"/>
            <p:cNvSpPr>
              <a:spLocks noChangeShapeType="1"/>
            </p:cNvSpPr>
            <p:nvPr/>
          </p:nvSpPr>
          <p:spPr bwMode="auto">
            <a:xfrm flipV="1">
              <a:off x="3120" y="43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034" name="Line 8"/>
            <p:cNvSpPr>
              <a:spLocks noChangeShapeType="1"/>
            </p:cNvSpPr>
            <p:nvPr/>
          </p:nvSpPr>
          <p:spPr bwMode="auto">
            <a:xfrm>
              <a:off x="3120" y="720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035" name="Line 9"/>
            <p:cNvSpPr>
              <a:spLocks noChangeShapeType="1"/>
            </p:cNvSpPr>
            <p:nvPr/>
          </p:nvSpPr>
          <p:spPr bwMode="auto">
            <a:xfrm>
              <a:off x="3120" y="43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036" name="Arc 10"/>
            <p:cNvSpPr>
              <a:spLocks/>
            </p:cNvSpPr>
            <p:nvPr/>
          </p:nvSpPr>
          <p:spPr bwMode="auto">
            <a:xfrm>
              <a:off x="3312" y="432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037" name="Arc 11"/>
            <p:cNvSpPr>
              <a:spLocks/>
            </p:cNvSpPr>
            <p:nvPr/>
          </p:nvSpPr>
          <p:spPr bwMode="auto">
            <a:xfrm flipV="1">
              <a:off x="3312" y="576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038" name="Line 12"/>
            <p:cNvSpPr>
              <a:spLocks noChangeShapeType="1"/>
            </p:cNvSpPr>
            <p:nvPr/>
          </p:nvSpPr>
          <p:spPr bwMode="auto">
            <a:xfrm flipH="1">
              <a:off x="2880" y="67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966" name="Group 13"/>
          <p:cNvGrpSpPr>
            <a:grpSpLocks/>
          </p:cNvGrpSpPr>
          <p:nvPr/>
        </p:nvGrpSpPr>
        <p:grpSpPr bwMode="auto">
          <a:xfrm>
            <a:off x="8102600" y="3786188"/>
            <a:ext cx="1143000" cy="457200"/>
            <a:chOff x="3648" y="1008"/>
            <a:chExt cx="720" cy="288"/>
          </a:xfrm>
        </p:grpSpPr>
        <p:sp>
          <p:nvSpPr>
            <p:cNvPr id="41023" name="Line 14"/>
            <p:cNvSpPr>
              <a:spLocks noChangeShapeType="1"/>
            </p:cNvSpPr>
            <p:nvPr/>
          </p:nvSpPr>
          <p:spPr bwMode="auto">
            <a:xfrm flipH="1">
              <a:off x="3648" y="105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024" name="Line 15"/>
            <p:cNvSpPr>
              <a:spLocks noChangeShapeType="1"/>
            </p:cNvSpPr>
            <p:nvPr/>
          </p:nvSpPr>
          <p:spPr bwMode="auto">
            <a:xfrm flipH="1" flipV="1">
              <a:off x="4176" y="115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025" name="Arc 16"/>
            <p:cNvSpPr>
              <a:spLocks/>
            </p:cNvSpPr>
            <p:nvPr/>
          </p:nvSpPr>
          <p:spPr bwMode="auto">
            <a:xfrm>
              <a:off x="3792" y="1008"/>
              <a:ext cx="96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026" name="Arc 17"/>
            <p:cNvSpPr>
              <a:spLocks/>
            </p:cNvSpPr>
            <p:nvPr/>
          </p:nvSpPr>
          <p:spPr bwMode="auto">
            <a:xfrm flipV="1">
              <a:off x="3792" y="1152"/>
              <a:ext cx="96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027" name="Line 18"/>
            <p:cNvSpPr>
              <a:spLocks noChangeShapeType="1"/>
            </p:cNvSpPr>
            <p:nvPr/>
          </p:nvSpPr>
          <p:spPr bwMode="auto">
            <a:xfrm flipH="1">
              <a:off x="3648" y="124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028" name="Arc 19"/>
            <p:cNvSpPr>
              <a:spLocks/>
            </p:cNvSpPr>
            <p:nvPr/>
          </p:nvSpPr>
          <p:spPr bwMode="auto">
            <a:xfrm>
              <a:off x="3792" y="1008"/>
              <a:ext cx="384" cy="150"/>
            </a:xfrm>
            <a:custGeom>
              <a:avLst/>
              <a:gdLst>
                <a:gd name="T0" fmla="*/ 0 w 21600"/>
                <a:gd name="T1" fmla="*/ 0 h 22430"/>
                <a:gd name="T2" fmla="*/ 0 w 21600"/>
                <a:gd name="T3" fmla="*/ 0 h 22430"/>
                <a:gd name="T4" fmla="*/ 0 w 21600"/>
                <a:gd name="T5" fmla="*/ 0 h 2243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430"/>
                <a:gd name="T11" fmla="*/ 21600 w 21600"/>
                <a:gd name="T12" fmla="*/ 22430 h 224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43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76"/>
                    <a:pt x="21594" y="22153"/>
                    <a:pt x="21584" y="22430"/>
                  </a:cubicBezTo>
                </a:path>
                <a:path w="21600" h="2243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76"/>
                    <a:pt x="21594" y="22153"/>
                    <a:pt x="21584" y="2243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029" name="Arc 20"/>
            <p:cNvSpPr>
              <a:spLocks/>
            </p:cNvSpPr>
            <p:nvPr/>
          </p:nvSpPr>
          <p:spPr bwMode="auto">
            <a:xfrm flipV="1">
              <a:off x="3792" y="1152"/>
              <a:ext cx="384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030" name="Line 21"/>
            <p:cNvSpPr>
              <a:spLocks noChangeShapeType="1"/>
            </p:cNvSpPr>
            <p:nvPr/>
          </p:nvSpPr>
          <p:spPr bwMode="auto">
            <a:xfrm flipH="1">
              <a:off x="3648" y="115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967" name="Group 22"/>
          <p:cNvGrpSpPr>
            <a:grpSpLocks/>
          </p:cNvGrpSpPr>
          <p:nvPr/>
        </p:nvGrpSpPr>
        <p:grpSpPr bwMode="auto">
          <a:xfrm>
            <a:off x="7035800" y="2185988"/>
            <a:ext cx="1143000" cy="457200"/>
            <a:chOff x="528" y="3744"/>
            <a:chExt cx="720" cy="288"/>
          </a:xfrm>
        </p:grpSpPr>
        <p:sp>
          <p:nvSpPr>
            <p:cNvPr id="41014" name="Line 23"/>
            <p:cNvSpPr>
              <a:spLocks noChangeShapeType="1"/>
            </p:cNvSpPr>
            <p:nvPr/>
          </p:nvSpPr>
          <p:spPr bwMode="auto">
            <a:xfrm flipH="1">
              <a:off x="528" y="379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015" name="Line 24"/>
            <p:cNvSpPr>
              <a:spLocks noChangeShapeType="1"/>
            </p:cNvSpPr>
            <p:nvPr/>
          </p:nvSpPr>
          <p:spPr bwMode="auto">
            <a:xfrm flipH="1">
              <a:off x="1056" y="388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016" name="Arc 25"/>
            <p:cNvSpPr>
              <a:spLocks/>
            </p:cNvSpPr>
            <p:nvPr/>
          </p:nvSpPr>
          <p:spPr bwMode="auto">
            <a:xfrm>
              <a:off x="672" y="3744"/>
              <a:ext cx="96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017" name="Arc 26"/>
            <p:cNvSpPr>
              <a:spLocks/>
            </p:cNvSpPr>
            <p:nvPr/>
          </p:nvSpPr>
          <p:spPr bwMode="auto">
            <a:xfrm flipV="1">
              <a:off x="672" y="3888"/>
              <a:ext cx="96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018" name="Line 27"/>
            <p:cNvSpPr>
              <a:spLocks noChangeShapeType="1"/>
            </p:cNvSpPr>
            <p:nvPr/>
          </p:nvSpPr>
          <p:spPr bwMode="auto">
            <a:xfrm flipH="1">
              <a:off x="528" y="398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019" name="Arc 28"/>
            <p:cNvSpPr>
              <a:spLocks/>
            </p:cNvSpPr>
            <p:nvPr/>
          </p:nvSpPr>
          <p:spPr bwMode="auto">
            <a:xfrm>
              <a:off x="672" y="3744"/>
              <a:ext cx="384" cy="150"/>
            </a:xfrm>
            <a:custGeom>
              <a:avLst/>
              <a:gdLst>
                <a:gd name="T0" fmla="*/ 0 w 21600"/>
                <a:gd name="T1" fmla="*/ 0 h 22430"/>
                <a:gd name="T2" fmla="*/ 0 w 21600"/>
                <a:gd name="T3" fmla="*/ 0 h 22430"/>
                <a:gd name="T4" fmla="*/ 0 w 21600"/>
                <a:gd name="T5" fmla="*/ 0 h 2243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430"/>
                <a:gd name="T11" fmla="*/ 21600 w 21600"/>
                <a:gd name="T12" fmla="*/ 22430 h 224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43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76"/>
                    <a:pt x="21594" y="22153"/>
                    <a:pt x="21584" y="22430"/>
                  </a:cubicBezTo>
                </a:path>
                <a:path w="21600" h="2243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76"/>
                    <a:pt x="21594" y="22153"/>
                    <a:pt x="21584" y="2243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020" name="Arc 29"/>
            <p:cNvSpPr>
              <a:spLocks/>
            </p:cNvSpPr>
            <p:nvPr/>
          </p:nvSpPr>
          <p:spPr bwMode="auto">
            <a:xfrm flipV="1">
              <a:off x="672" y="3888"/>
              <a:ext cx="384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021" name="Arc 30"/>
            <p:cNvSpPr>
              <a:spLocks/>
            </p:cNvSpPr>
            <p:nvPr/>
          </p:nvSpPr>
          <p:spPr bwMode="auto">
            <a:xfrm>
              <a:off x="624" y="3744"/>
              <a:ext cx="96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022" name="Arc 31"/>
            <p:cNvSpPr>
              <a:spLocks/>
            </p:cNvSpPr>
            <p:nvPr/>
          </p:nvSpPr>
          <p:spPr bwMode="auto">
            <a:xfrm flipV="1">
              <a:off x="624" y="3888"/>
              <a:ext cx="96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968" name="Group 32"/>
          <p:cNvGrpSpPr>
            <a:grpSpLocks/>
          </p:cNvGrpSpPr>
          <p:nvPr/>
        </p:nvGrpSpPr>
        <p:grpSpPr bwMode="auto">
          <a:xfrm>
            <a:off x="6883400" y="3786188"/>
            <a:ext cx="1219200" cy="457200"/>
            <a:chOff x="2880" y="432"/>
            <a:chExt cx="768" cy="288"/>
          </a:xfrm>
        </p:grpSpPr>
        <p:sp>
          <p:nvSpPr>
            <p:cNvPr id="41006" name="Line 33"/>
            <p:cNvSpPr>
              <a:spLocks noChangeShapeType="1"/>
            </p:cNvSpPr>
            <p:nvPr/>
          </p:nvSpPr>
          <p:spPr bwMode="auto">
            <a:xfrm flipH="1">
              <a:off x="2880" y="48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007" name="Line 34"/>
            <p:cNvSpPr>
              <a:spLocks noChangeShapeType="1"/>
            </p:cNvSpPr>
            <p:nvPr/>
          </p:nvSpPr>
          <p:spPr bwMode="auto">
            <a:xfrm flipH="1">
              <a:off x="3456" y="57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008" name="Line 35"/>
            <p:cNvSpPr>
              <a:spLocks noChangeShapeType="1"/>
            </p:cNvSpPr>
            <p:nvPr/>
          </p:nvSpPr>
          <p:spPr bwMode="auto">
            <a:xfrm flipV="1">
              <a:off x="3120" y="43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009" name="Line 36"/>
            <p:cNvSpPr>
              <a:spLocks noChangeShapeType="1"/>
            </p:cNvSpPr>
            <p:nvPr/>
          </p:nvSpPr>
          <p:spPr bwMode="auto">
            <a:xfrm>
              <a:off x="3120" y="720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010" name="Line 37"/>
            <p:cNvSpPr>
              <a:spLocks noChangeShapeType="1"/>
            </p:cNvSpPr>
            <p:nvPr/>
          </p:nvSpPr>
          <p:spPr bwMode="auto">
            <a:xfrm>
              <a:off x="3120" y="43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011" name="Arc 38"/>
            <p:cNvSpPr>
              <a:spLocks/>
            </p:cNvSpPr>
            <p:nvPr/>
          </p:nvSpPr>
          <p:spPr bwMode="auto">
            <a:xfrm>
              <a:off x="3312" y="432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012" name="Arc 39"/>
            <p:cNvSpPr>
              <a:spLocks/>
            </p:cNvSpPr>
            <p:nvPr/>
          </p:nvSpPr>
          <p:spPr bwMode="auto">
            <a:xfrm flipV="1">
              <a:off x="3312" y="576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013" name="Line 40"/>
            <p:cNvSpPr>
              <a:spLocks noChangeShapeType="1"/>
            </p:cNvSpPr>
            <p:nvPr/>
          </p:nvSpPr>
          <p:spPr bwMode="auto">
            <a:xfrm flipH="1">
              <a:off x="2880" y="67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969" name="Group 41"/>
          <p:cNvGrpSpPr>
            <a:grpSpLocks/>
          </p:cNvGrpSpPr>
          <p:nvPr/>
        </p:nvGrpSpPr>
        <p:grpSpPr bwMode="auto">
          <a:xfrm>
            <a:off x="6883400" y="3176588"/>
            <a:ext cx="1219200" cy="457200"/>
            <a:chOff x="2880" y="432"/>
            <a:chExt cx="768" cy="288"/>
          </a:xfrm>
        </p:grpSpPr>
        <p:sp>
          <p:nvSpPr>
            <p:cNvPr id="40998" name="Line 42"/>
            <p:cNvSpPr>
              <a:spLocks noChangeShapeType="1"/>
            </p:cNvSpPr>
            <p:nvPr/>
          </p:nvSpPr>
          <p:spPr bwMode="auto">
            <a:xfrm flipH="1">
              <a:off x="2880" y="48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999" name="Line 43"/>
            <p:cNvSpPr>
              <a:spLocks noChangeShapeType="1"/>
            </p:cNvSpPr>
            <p:nvPr/>
          </p:nvSpPr>
          <p:spPr bwMode="auto">
            <a:xfrm flipH="1">
              <a:off x="3456" y="57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000" name="Line 44"/>
            <p:cNvSpPr>
              <a:spLocks noChangeShapeType="1"/>
            </p:cNvSpPr>
            <p:nvPr/>
          </p:nvSpPr>
          <p:spPr bwMode="auto">
            <a:xfrm flipV="1">
              <a:off x="3120" y="43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001" name="Line 45"/>
            <p:cNvSpPr>
              <a:spLocks noChangeShapeType="1"/>
            </p:cNvSpPr>
            <p:nvPr/>
          </p:nvSpPr>
          <p:spPr bwMode="auto">
            <a:xfrm>
              <a:off x="3120" y="720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002" name="Line 46"/>
            <p:cNvSpPr>
              <a:spLocks noChangeShapeType="1"/>
            </p:cNvSpPr>
            <p:nvPr/>
          </p:nvSpPr>
          <p:spPr bwMode="auto">
            <a:xfrm>
              <a:off x="3120" y="43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003" name="Arc 47"/>
            <p:cNvSpPr>
              <a:spLocks/>
            </p:cNvSpPr>
            <p:nvPr/>
          </p:nvSpPr>
          <p:spPr bwMode="auto">
            <a:xfrm>
              <a:off x="3312" y="432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004" name="Arc 48"/>
            <p:cNvSpPr>
              <a:spLocks/>
            </p:cNvSpPr>
            <p:nvPr/>
          </p:nvSpPr>
          <p:spPr bwMode="auto">
            <a:xfrm flipV="1">
              <a:off x="3312" y="576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005" name="Line 49"/>
            <p:cNvSpPr>
              <a:spLocks noChangeShapeType="1"/>
            </p:cNvSpPr>
            <p:nvPr/>
          </p:nvSpPr>
          <p:spPr bwMode="auto">
            <a:xfrm flipH="1">
              <a:off x="2880" y="67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0970" name="Line 50"/>
          <p:cNvSpPr>
            <a:spLocks noChangeShapeType="1"/>
          </p:cNvSpPr>
          <p:nvPr/>
        </p:nvSpPr>
        <p:spPr bwMode="auto">
          <a:xfrm>
            <a:off x="8102600" y="340518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0971" name="Line 51"/>
          <p:cNvSpPr>
            <a:spLocks noChangeShapeType="1"/>
          </p:cNvSpPr>
          <p:nvPr/>
        </p:nvSpPr>
        <p:spPr bwMode="auto">
          <a:xfrm>
            <a:off x="8102600" y="416718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0972" name="Line 52"/>
          <p:cNvSpPr>
            <a:spLocks noChangeShapeType="1"/>
          </p:cNvSpPr>
          <p:nvPr/>
        </p:nvSpPr>
        <p:spPr bwMode="auto">
          <a:xfrm>
            <a:off x="7035800" y="24145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0973" name="Rectangle 53"/>
          <p:cNvSpPr>
            <a:spLocks noChangeArrowheads="1"/>
          </p:cNvSpPr>
          <p:nvPr/>
        </p:nvSpPr>
        <p:spPr bwMode="auto">
          <a:xfrm>
            <a:off x="8178801" y="2195513"/>
            <a:ext cx="3714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S</a:t>
            </a:r>
            <a:r>
              <a:rPr lang="en-US" baseline="-2500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40974" name="Rectangle 54"/>
          <p:cNvSpPr>
            <a:spLocks noChangeArrowheads="1"/>
          </p:cNvSpPr>
          <p:nvPr/>
        </p:nvSpPr>
        <p:spPr bwMode="auto">
          <a:xfrm>
            <a:off x="9196389" y="3795713"/>
            <a:ext cx="555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C</a:t>
            </a:r>
            <a:r>
              <a:rPr lang="en-US" baseline="-25000">
                <a:solidFill>
                  <a:schemeClr val="tx1"/>
                </a:solidFill>
              </a:rPr>
              <a:t>i+1</a:t>
            </a:r>
          </a:p>
        </p:txBody>
      </p:sp>
      <p:sp>
        <p:nvSpPr>
          <p:cNvPr id="40975" name="Rectangle 55"/>
          <p:cNvSpPr>
            <a:spLocks noChangeArrowheads="1"/>
          </p:cNvSpPr>
          <p:nvPr/>
        </p:nvSpPr>
        <p:spPr bwMode="auto">
          <a:xfrm>
            <a:off x="6721475" y="1987551"/>
            <a:ext cx="3698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A</a:t>
            </a:r>
            <a:r>
              <a:rPr lang="en-US" baseline="-2500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40976" name="Rectangle 56"/>
          <p:cNvSpPr>
            <a:spLocks noChangeArrowheads="1"/>
          </p:cNvSpPr>
          <p:nvPr/>
        </p:nvSpPr>
        <p:spPr bwMode="auto">
          <a:xfrm>
            <a:off x="6711950" y="2222501"/>
            <a:ext cx="3698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B</a:t>
            </a:r>
            <a:r>
              <a:rPr lang="en-US" baseline="-2500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40977" name="Rectangle 57"/>
          <p:cNvSpPr>
            <a:spLocks noChangeArrowheads="1"/>
          </p:cNvSpPr>
          <p:nvPr/>
        </p:nvSpPr>
        <p:spPr bwMode="auto">
          <a:xfrm>
            <a:off x="6711950" y="2455863"/>
            <a:ext cx="3825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C</a:t>
            </a:r>
            <a:r>
              <a:rPr lang="en-US" baseline="-2500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40978" name="Rectangle 58"/>
          <p:cNvSpPr>
            <a:spLocks noChangeArrowheads="1"/>
          </p:cNvSpPr>
          <p:nvPr/>
        </p:nvSpPr>
        <p:spPr bwMode="auto">
          <a:xfrm>
            <a:off x="6578600" y="3049588"/>
            <a:ext cx="3698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A</a:t>
            </a:r>
            <a:r>
              <a:rPr lang="en-US" baseline="-2500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40979" name="Rectangle 59"/>
          <p:cNvSpPr>
            <a:spLocks noChangeArrowheads="1"/>
          </p:cNvSpPr>
          <p:nvPr/>
        </p:nvSpPr>
        <p:spPr bwMode="auto">
          <a:xfrm>
            <a:off x="6578600" y="3328988"/>
            <a:ext cx="3698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B</a:t>
            </a:r>
            <a:r>
              <a:rPr lang="en-US" baseline="-2500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40980" name="Rectangle 60"/>
          <p:cNvSpPr>
            <a:spLocks noChangeArrowheads="1"/>
          </p:cNvSpPr>
          <p:nvPr/>
        </p:nvSpPr>
        <p:spPr bwMode="auto">
          <a:xfrm>
            <a:off x="6578600" y="3662363"/>
            <a:ext cx="3698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B</a:t>
            </a:r>
            <a:r>
              <a:rPr lang="en-US" baseline="-2500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40981" name="Rectangle 61"/>
          <p:cNvSpPr>
            <a:spLocks noChangeArrowheads="1"/>
          </p:cNvSpPr>
          <p:nvPr/>
        </p:nvSpPr>
        <p:spPr bwMode="auto">
          <a:xfrm>
            <a:off x="6559550" y="3983038"/>
            <a:ext cx="3825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C</a:t>
            </a:r>
            <a:r>
              <a:rPr lang="en-US" baseline="-2500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40982" name="Rectangle 62"/>
          <p:cNvSpPr>
            <a:spLocks noChangeArrowheads="1"/>
          </p:cNvSpPr>
          <p:nvPr/>
        </p:nvSpPr>
        <p:spPr bwMode="auto">
          <a:xfrm>
            <a:off x="6578600" y="4276726"/>
            <a:ext cx="3698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A</a:t>
            </a:r>
            <a:r>
              <a:rPr lang="en-US" baseline="-2500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40983" name="Rectangle 63"/>
          <p:cNvSpPr>
            <a:spLocks noChangeArrowheads="1"/>
          </p:cNvSpPr>
          <p:nvPr/>
        </p:nvSpPr>
        <p:spPr bwMode="auto">
          <a:xfrm>
            <a:off x="6559550" y="4586288"/>
            <a:ext cx="3825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C</a:t>
            </a:r>
            <a:r>
              <a:rPr lang="en-US" baseline="-2500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40984" name="Line 78"/>
          <p:cNvSpPr>
            <a:spLocks noChangeShapeType="1"/>
          </p:cNvSpPr>
          <p:nvPr/>
        </p:nvSpPr>
        <p:spPr bwMode="auto">
          <a:xfrm>
            <a:off x="5181600" y="3505200"/>
            <a:ext cx="8382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0985" name="Group 91"/>
          <p:cNvGrpSpPr>
            <a:grpSpLocks/>
          </p:cNvGrpSpPr>
          <p:nvPr/>
        </p:nvGrpSpPr>
        <p:grpSpPr bwMode="auto">
          <a:xfrm>
            <a:off x="2689225" y="2343151"/>
            <a:ext cx="2192338" cy="2417763"/>
            <a:chOff x="1165226" y="2343912"/>
            <a:chExt cx="2192490" cy="2417588"/>
          </a:xfrm>
        </p:grpSpPr>
        <p:sp>
          <p:nvSpPr>
            <p:cNvPr id="40986" name="Rectangle 65"/>
            <p:cNvSpPr>
              <a:spLocks noChangeArrowheads="1"/>
            </p:cNvSpPr>
            <p:nvPr/>
          </p:nvSpPr>
          <p:spPr bwMode="auto">
            <a:xfrm>
              <a:off x="1949450" y="3124200"/>
              <a:ext cx="762000" cy="838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987" name="Line 66"/>
            <p:cNvSpPr>
              <a:spLocks noChangeShapeType="1"/>
            </p:cNvSpPr>
            <p:nvPr/>
          </p:nvSpPr>
          <p:spPr bwMode="auto">
            <a:xfrm>
              <a:off x="2330450" y="3962400"/>
              <a:ext cx="1587" cy="457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988" name="Text Box 67"/>
            <p:cNvSpPr txBox="1">
              <a:spLocks noChangeArrowheads="1"/>
            </p:cNvSpPr>
            <p:nvPr/>
          </p:nvSpPr>
          <p:spPr bwMode="auto">
            <a:xfrm>
              <a:off x="2152269" y="4392168"/>
              <a:ext cx="3722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/>
                <a:t>S</a:t>
              </a:r>
              <a:r>
                <a:rPr lang="en-US" baseline="-25000"/>
                <a:t>i</a:t>
              </a:r>
            </a:p>
          </p:txBody>
        </p:sp>
        <p:sp>
          <p:nvSpPr>
            <p:cNvPr id="40989" name="Text Box 68"/>
            <p:cNvSpPr txBox="1">
              <a:spLocks noChangeArrowheads="1"/>
            </p:cNvSpPr>
            <p:nvPr/>
          </p:nvSpPr>
          <p:spPr bwMode="auto">
            <a:xfrm>
              <a:off x="1165226" y="3201100"/>
              <a:ext cx="555663" cy="366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/>
                <a:t>C</a:t>
              </a:r>
              <a:r>
                <a:rPr lang="en-US" baseline="-25000"/>
                <a:t>i+1</a:t>
              </a:r>
            </a:p>
          </p:txBody>
        </p:sp>
        <p:sp>
          <p:nvSpPr>
            <p:cNvPr id="40990" name="Line 69"/>
            <p:cNvSpPr>
              <a:spLocks noChangeShapeType="1"/>
            </p:cNvSpPr>
            <p:nvPr/>
          </p:nvSpPr>
          <p:spPr bwMode="auto">
            <a:xfrm flipH="1">
              <a:off x="2711450" y="3581400"/>
              <a:ext cx="4429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991" name="Text Box 70"/>
            <p:cNvSpPr txBox="1">
              <a:spLocks noChangeArrowheads="1"/>
            </p:cNvSpPr>
            <p:nvPr/>
          </p:nvSpPr>
          <p:spPr bwMode="auto">
            <a:xfrm>
              <a:off x="2908554" y="3199130"/>
              <a:ext cx="4491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/>
                <a:t> C</a:t>
              </a:r>
              <a:r>
                <a:rPr lang="en-US" baseline="-25000"/>
                <a:t>i</a:t>
              </a:r>
            </a:p>
          </p:txBody>
        </p:sp>
        <p:sp>
          <p:nvSpPr>
            <p:cNvPr id="40992" name="Text Box 71"/>
            <p:cNvSpPr txBox="1">
              <a:spLocks noChangeArrowheads="1"/>
            </p:cNvSpPr>
            <p:nvPr/>
          </p:nvSpPr>
          <p:spPr bwMode="auto">
            <a:xfrm>
              <a:off x="1938338" y="3200400"/>
              <a:ext cx="725487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/>
                <a:t>Full</a:t>
              </a:r>
            </a:p>
            <a:p>
              <a:pPr algn="ctr"/>
              <a:r>
                <a:rPr lang="en-US" sz="1600"/>
                <a:t>Adder</a:t>
              </a:r>
            </a:p>
          </p:txBody>
        </p:sp>
        <p:sp>
          <p:nvSpPr>
            <p:cNvPr id="40993" name="Line 72"/>
            <p:cNvSpPr>
              <a:spLocks noChangeShapeType="1"/>
            </p:cNvSpPr>
            <p:nvPr/>
          </p:nvSpPr>
          <p:spPr bwMode="auto">
            <a:xfrm flipH="1">
              <a:off x="1492250" y="3581400"/>
              <a:ext cx="4429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994" name="Line 73"/>
            <p:cNvSpPr>
              <a:spLocks noChangeShapeType="1"/>
            </p:cNvSpPr>
            <p:nvPr/>
          </p:nvSpPr>
          <p:spPr bwMode="auto">
            <a:xfrm>
              <a:off x="2101850" y="2667000"/>
              <a:ext cx="0" cy="457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995" name="Text Box 74"/>
            <p:cNvSpPr txBox="1">
              <a:spLocks noChangeArrowheads="1"/>
            </p:cNvSpPr>
            <p:nvPr/>
          </p:nvSpPr>
          <p:spPr bwMode="auto">
            <a:xfrm>
              <a:off x="1914525" y="2343912"/>
              <a:ext cx="3722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/>
                <a:t>A</a:t>
              </a:r>
              <a:r>
                <a:rPr lang="en-US" baseline="-25000"/>
                <a:t>i</a:t>
              </a:r>
            </a:p>
          </p:txBody>
        </p:sp>
        <p:sp>
          <p:nvSpPr>
            <p:cNvPr id="40996" name="Line 75"/>
            <p:cNvSpPr>
              <a:spLocks noChangeShapeType="1"/>
            </p:cNvSpPr>
            <p:nvPr/>
          </p:nvSpPr>
          <p:spPr bwMode="auto">
            <a:xfrm>
              <a:off x="2566988" y="2667000"/>
              <a:ext cx="0" cy="457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997" name="Text Box 76"/>
            <p:cNvSpPr txBox="1">
              <a:spLocks noChangeArrowheads="1"/>
            </p:cNvSpPr>
            <p:nvPr/>
          </p:nvSpPr>
          <p:spPr bwMode="auto">
            <a:xfrm>
              <a:off x="2371725" y="2343912"/>
              <a:ext cx="3722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/>
                <a:t>B</a:t>
              </a:r>
              <a:r>
                <a:rPr lang="en-US" baseline="-25000"/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2694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E2D4B-3992-7A48-AAF5-B22E90985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Single-Bit Full Adder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B65B5-7766-E942-88B4-66FA80447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200" y="3810000"/>
            <a:ext cx="6477000" cy="26670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Use structural SV to build a single-bit full adder.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Create a </a:t>
            </a:r>
            <a:r>
              <a:rPr lang="en-US" dirty="0" err="1"/>
              <a:t>tcl</a:t>
            </a:r>
            <a:r>
              <a:rPr lang="en-US" dirty="0"/>
              <a:t> file to perform simulation on your design for all 8 possible input conditions. </a:t>
            </a:r>
          </a:p>
          <a:p>
            <a:pPr marL="0" indent="0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A5E3445-6B01-FB46-B077-61C8D460C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475734"/>
              </p:ext>
            </p:extLst>
          </p:nvPr>
        </p:nvGraphicFramePr>
        <p:xfrm>
          <a:off x="8839200" y="1580322"/>
          <a:ext cx="2981325" cy="3887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2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62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197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en-US" sz="2400" b="0" baseline="-25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lang="en-US" sz="2400" b="0" baseline="-25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n-US" sz="2400" b="0" i="0" baseline="-25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out</a:t>
                      </a:r>
                      <a:endParaRPr lang="en-US" sz="2400" b="0" i="0" baseline="-25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endParaRPr lang="en-US" sz="2400" b="0" baseline="-25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97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97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97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97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97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97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97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197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60E16D9-0588-144B-A931-7CC7EA5D18D5}"/>
              </a:ext>
            </a:extLst>
          </p:cNvPr>
          <p:cNvSpPr/>
          <p:nvPr/>
        </p:nvSpPr>
        <p:spPr>
          <a:xfrm>
            <a:off x="384049" y="1426656"/>
            <a:ext cx="4419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module 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FullAdd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(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    input wire logic a,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    input wire logic b,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    input wire logic cin,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    output logic s,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    output logic co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    );</a:t>
            </a:r>
          </a:p>
          <a:p>
            <a:endParaRPr lang="en-US" dirty="0">
              <a:solidFill>
                <a:schemeClr val="tx1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		…….</a:t>
            </a:r>
          </a:p>
          <a:p>
            <a:endParaRPr lang="en-US" dirty="0">
              <a:solidFill>
                <a:schemeClr val="tx1"/>
              </a:solidFill>
              <a:latin typeface="Courier" pitchFamily="2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endmodule</a:t>
            </a:r>
            <a:endParaRPr lang="en-US" dirty="0">
              <a:solidFill>
                <a:schemeClr val="tx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632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61CE9-5C36-C243-AA44-71B9BC35C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8-Bit Adder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DD11D-F7DF-9542-942F-E8494B517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module Add8(</a:t>
            </a:r>
          </a:p>
          <a:p>
            <a:r>
              <a:rPr lang="en-US" sz="2000" dirty="0"/>
              <a:t>    input wire logic [7:0] a,</a:t>
            </a:r>
          </a:p>
          <a:p>
            <a:r>
              <a:rPr lang="en-US" sz="2000" dirty="0"/>
              <a:t>    input wire logic [7:0] b,</a:t>
            </a:r>
          </a:p>
          <a:p>
            <a:r>
              <a:rPr lang="en-US" sz="2000" dirty="0"/>
              <a:t>    input wire logic cin,</a:t>
            </a:r>
          </a:p>
          <a:p>
            <a:r>
              <a:rPr lang="en-US" sz="2000" dirty="0"/>
              <a:t>    output logic [7:0] s,</a:t>
            </a:r>
          </a:p>
          <a:p>
            <a:r>
              <a:rPr lang="en-US" sz="2000" dirty="0"/>
              <a:t>    output logic co</a:t>
            </a:r>
          </a:p>
          <a:p>
            <a:r>
              <a:rPr lang="en-US" sz="2000" dirty="0"/>
              <a:t>    );</a:t>
            </a:r>
          </a:p>
          <a:p>
            <a:endParaRPr lang="en-US" sz="2000" dirty="0"/>
          </a:p>
          <a:p>
            <a:r>
              <a:rPr lang="en-US" sz="2000" dirty="0"/>
              <a:t>…….</a:t>
            </a:r>
          </a:p>
          <a:p>
            <a:endParaRPr lang="en-US" sz="2000" dirty="0"/>
          </a:p>
          <a:p>
            <a:r>
              <a:rPr lang="en-US" sz="2000" dirty="0" err="1"/>
              <a:t>endmodule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1DD0BA-8B98-0E43-89A8-EB8F6985B6DE}"/>
              </a:ext>
            </a:extLst>
          </p:cNvPr>
          <p:cNvSpPr/>
          <p:nvPr/>
        </p:nvSpPr>
        <p:spPr>
          <a:xfrm>
            <a:off x="10875039" y="4941367"/>
            <a:ext cx="801189" cy="9993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E14E51-8B00-CD41-893D-E751438A17B5}"/>
              </a:ext>
            </a:extLst>
          </p:cNvPr>
          <p:cNvSpPr txBox="1"/>
          <p:nvPr/>
        </p:nvSpPr>
        <p:spPr>
          <a:xfrm>
            <a:off x="10875038" y="5117855"/>
            <a:ext cx="801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Full Adder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CB1F32-5F09-C34A-B26B-7400F7F337C9}"/>
              </a:ext>
            </a:extLst>
          </p:cNvPr>
          <p:cNvCxnSpPr>
            <a:cxnSpLocks/>
          </p:cNvCxnSpPr>
          <p:nvPr/>
        </p:nvCxnSpPr>
        <p:spPr>
          <a:xfrm flipV="1">
            <a:off x="11475931" y="5940677"/>
            <a:ext cx="0" cy="2866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9F7C907-81AE-E24D-964C-7A526F0E7562}"/>
              </a:ext>
            </a:extLst>
          </p:cNvPr>
          <p:cNvCxnSpPr>
            <a:cxnSpLocks/>
          </p:cNvCxnSpPr>
          <p:nvPr/>
        </p:nvCxnSpPr>
        <p:spPr>
          <a:xfrm flipV="1">
            <a:off x="11149359" y="5940677"/>
            <a:ext cx="0" cy="2866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2CEA35-7DBA-F64C-8FA6-F13C22AD7332}"/>
              </a:ext>
            </a:extLst>
          </p:cNvPr>
          <p:cNvCxnSpPr>
            <a:cxnSpLocks/>
          </p:cNvCxnSpPr>
          <p:nvPr/>
        </p:nvCxnSpPr>
        <p:spPr>
          <a:xfrm flipV="1">
            <a:off x="11275632" y="4703333"/>
            <a:ext cx="0" cy="238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FF4035-5E30-A14F-ADC7-322C017C982D}"/>
              </a:ext>
            </a:extLst>
          </p:cNvPr>
          <p:cNvCxnSpPr>
            <a:cxnSpLocks/>
          </p:cNvCxnSpPr>
          <p:nvPr/>
        </p:nvCxnSpPr>
        <p:spPr>
          <a:xfrm flipH="1">
            <a:off x="11676228" y="5441020"/>
            <a:ext cx="3135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1E9E004-70AF-C04D-ABAE-F47F3F74D9E2}"/>
              </a:ext>
            </a:extLst>
          </p:cNvPr>
          <p:cNvSpPr/>
          <p:nvPr/>
        </p:nvSpPr>
        <p:spPr>
          <a:xfrm>
            <a:off x="9747278" y="4941367"/>
            <a:ext cx="801189" cy="9993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48FAEB-E53B-3846-8B56-31ADF99CDBA7}"/>
              </a:ext>
            </a:extLst>
          </p:cNvPr>
          <p:cNvSpPr txBox="1"/>
          <p:nvPr/>
        </p:nvSpPr>
        <p:spPr>
          <a:xfrm>
            <a:off x="9747277" y="5117855"/>
            <a:ext cx="801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Full Adder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06A968D-D51F-CD42-8AB8-A552B3658EEC}"/>
              </a:ext>
            </a:extLst>
          </p:cNvPr>
          <p:cNvCxnSpPr>
            <a:cxnSpLocks/>
          </p:cNvCxnSpPr>
          <p:nvPr/>
        </p:nvCxnSpPr>
        <p:spPr>
          <a:xfrm flipV="1">
            <a:off x="10348170" y="5940677"/>
            <a:ext cx="0" cy="2866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B3AA0A-C0A8-B341-A896-75ABD304B601}"/>
              </a:ext>
            </a:extLst>
          </p:cNvPr>
          <p:cNvCxnSpPr>
            <a:cxnSpLocks/>
          </p:cNvCxnSpPr>
          <p:nvPr/>
        </p:nvCxnSpPr>
        <p:spPr>
          <a:xfrm flipV="1">
            <a:off x="10021598" y="5940676"/>
            <a:ext cx="0" cy="279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C744090-3FBF-1449-9893-5BBDB4D2B545}"/>
              </a:ext>
            </a:extLst>
          </p:cNvPr>
          <p:cNvCxnSpPr>
            <a:cxnSpLocks/>
          </p:cNvCxnSpPr>
          <p:nvPr/>
        </p:nvCxnSpPr>
        <p:spPr>
          <a:xfrm flipV="1">
            <a:off x="10147871" y="4703333"/>
            <a:ext cx="0" cy="238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57D1ACD-8BA3-DB42-8433-54D496720F03}"/>
              </a:ext>
            </a:extLst>
          </p:cNvPr>
          <p:cNvCxnSpPr>
            <a:cxnSpLocks/>
          </p:cNvCxnSpPr>
          <p:nvPr/>
        </p:nvCxnSpPr>
        <p:spPr>
          <a:xfrm flipH="1">
            <a:off x="10548467" y="5441020"/>
            <a:ext cx="3135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F2A81AC-417D-E944-806A-050E21811EC7}"/>
              </a:ext>
            </a:extLst>
          </p:cNvPr>
          <p:cNvSpPr/>
          <p:nvPr/>
        </p:nvSpPr>
        <p:spPr>
          <a:xfrm>
            <a:off x="8619515" y="4948624"/>
            <a:ext cx="801189" cy="9993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CBD3AB-E471-6440-9AB5-4F0145BA16CF}"/>
              </a:ext>
            </a:extLst>
          </p:cNvPr>
          <p:cNvSpPr txBox="1"/>
          <p:nvPr/>
        </p:nvSpPr>
        <p:spPr>
          <a:xfrm>
            <a:off x="8619514" y="5125112"/>
            <a:ext cx="801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Full Adder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23FFFB6-1C16-2A49-AB0B-253E1F9C5C87}"/>
              </a:ext>
            </a:extLst>
          </p:cNvPr>
          <p:cNvCxnSpPr>
            <a:cxnSpLocks/>
          </p:cNvCxnSpPr>
          <p:nvPr/>
        </p:nvCxnSpPr>
        <p:spPr>
          <a:xfrm flipV="1">
            <a:off x="9220407" y="5947933"/>
            <a:ext cx="0" cy="264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7D4974A-9384-5742-A4A6-45F091F45513}"/>
              </a:ext>
            </a:extLst>
          </p:cNvPr>
          <p:cNvCxnSpPr>
            <a:cxnSpLocks/>
          </p:cNvCxnSpPr>
          <p:nvPr/>
        </p:nvCxnSpPr>
        <p:spPr>
          <a:xfrm flipV="1">
            <a:off x="8893835" y="5947934"/>
            <a:ext cx="0" cy="2793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04D3F68-6F27-A947-9099-F622BE1F15BB}"/>
              </a:ext>
            </a:extLst>
          </p:cNvPr>
          <p:cNvCxnSpPr>
            <a:cxnSpLocks/>
          </p:cNvCxnSpPr>
          <p:nvPr/>
        </p:nvCxnSpPr>
        <p:spPr>
          <a:xfrm flipV="1">
            <a:off x="9020108" y="4710590"/>
            <a:ext cx="0" cy="238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C63CB2D-C25D-5040-A1C2-21FB8A68BE38}"/>
              </a:ext>
            </a:extLst>
          </p:cNvPr>
          <p:cNvCxnSpPr>
            <a:cxnSpLocks/>
          </p:cNvCxnSpPr>
          <p:nvPr/>
        </p:nvCxnSpPr>
        <p:spPr>
          <a:xfrm flipH="1">
            <a:off x="9420704" y="5448277"/>
            <a:ext cx="3135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F885482-99AE-2E44-B4C4-B6AD8E750AAF}"/>
              </a:ext>
            </a:extLst>
          </p:cNvPr>
          <p:cNvSpPr txBox="1"/>
          <p:nvPr/>
        </p:nvSpPr>
        <p:spPr>
          <a:xfrm>
            <a:off x="11020909" y="6164001"/>
            <a:ext cx="78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baseline="-25000" dirty="0">
                <a:solidFill>
                  <a:schemeClr val="tx1"/>
                </a:solidFill>
              </a:rPr>
              <a:t>0  </a:t>
            </a:r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baseline="-250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92EEFD-DE42-4644-B27D-57C866E904A5}"/>
              </a:ext>
            </a:extLst>
          </p:cNvPr>
          <p:cNvSpPr txBox="1"/>
          <p:nvPr/>
        </p:nvSpPr>
        <p:spPr>
          <a:xfrm>
            <a:off x="9880086" y="6156744"/>
            <a:ext cx="783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baseline="-25000" dirty="0">
                <a:solidFill>
                  <a:schemeClr val="tx1"/>
                </a:solidFill>
              </a:rPr>
              <a:t>1  </a:t>
            </a:r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2E5CDE-3824-894C-9C08-21A9FCC6CDDA}"/>
              </a:ext>
            </a:extLst>
          </p:cNvPr>
          <p:cNvSpPr txBox="1"/>
          <p:nvPr/>
        </p:nvSpPr>
        <p:spPr>
          <a:xfrm>
            <a:off x="8763212" y="6164001"/>
            <a:ext cx="78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baseline="-25000" dirty="0">
                <a:solidFill>
                  <a:schemeClr val="tx1"/>
                </a:solidFill>
              </a:rPr>
              <a:t>2  </a:t>
            </a:r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8BCFBA-6482-0545-9FED-728A821E1A7A}"/>
              </a:ext>
            </a:extLst>
          </p:cNvPr>
          <p:cNvSpPr txBox="1"/>
          <p:nvPr/>
        </p:nvSpPr>
        <p:spPr>
          <a:xfrm>
            <a:off x="11105104" y="4380070"/>
            <a:ext cx="563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0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28F097-32D2-C645-B52E-82B250347C65}"/>
              </a:ext>
            </a:extLst>
          </p:cNvPr>
          <p:cNvSpPr txBox="1"/>
          <p:nvPr/>
        </p:nvSpPr>
        <p:spPr>
          <a:xfrm>
            <a:off x="9987488" y="4371112"/>
            <a:ext cx="49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1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9CCFD6-962D-C344-962B-2E59EA5F4355}"/>
              </a:ext>
            </a:extLst>
          </p:cNvPr>
          <p:cNvSpPr txBox="1"/>
          <p:nvPr/>
        </p:nvSpPr>
        <p:spPr>
          <a:xfrm>
            <a:off x="8826330" y="4386545"/>
            <a:ext cx="49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2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8ACC84E-1A71-374A-A63A-77721C5330C5}"/>
              </a:ext>
            </a:extLst>
          </p:cNvPr>
          <p:cNvSpPr txBox="1"/>
          <p:nvPr/>
        </p:nvSpPr>
        <p:spPr>
          <a:xfrm>
            <a:off x="11676226" y="5079671"/>
            <a:ext cx="485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cin</a:t>
            </a:r>
            <a:r>
              <a:rPr lang="en-US" baseline="-25000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0AEBE1-A284-1C40-B738-61EC78A36979}"/>
              </a:ext>
            </a:extLst>
          </p:cNvPr>
          <p:cNvSpPr txBox="1"/>
          <p:nvPr/>
        </p:nvSpPr>
        <p:spPr>
          <a:xfrm>
            <a:off x="9355883" y="5094098"/>
            <a:ext cx="48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baseline="-25000" dirty="0">
                <a:solidFill>
                  <a:schemeClr val="tx1"/>
                </a:solidFill>
              </a:rPr>
              <a:t>2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DD0F5D-E459-B542-BF4F-4B9B11D2DBC4}"/>
              </a:ext>
            </a:extLst>
          </p:cNvPr>
          <p:cNvSpPr txBox="1"/>
          <p:nvPr/>
        </p:nvSpPr>
        <p:spPr>
          <a:xfrm>
            <a:off x="10481719" y="5086841"/>
            <a:ext cx="48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baseline="-25000" dirty="0">
                <a:solidFill>
                  <a:schemeClr val="tx1"/>
                </a:solidFill>
              </a:rPr>
              <a:t>1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9079100-8F19-2D43-ADA0-8F2A27203124}"/>
              </a:ext>
            </a:extLst>
          </p:cNvPr>
          <p:cNvSpPr/>
          <p:nvPr/>
        </p:nvSpPr>
        <p:spPr>
          <a:xfrm>
            <a:off x="7461271" y="4954774"/>
            <a:ext cx="801189" cy="9993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230882-8AAF-5643-82F7-84DC86F94B35}"/>
              </a:ext>
            </a:extLst>
          </p:cNvPr>
          <p:cNvSpPr txBox="1"/>
          <p:nvPr/>
        </p:nvSpPr>
        <p:spPr>
          <a:xfrm>
            <a:off x="7461270" y="5131262"/>
            <a:ext cx="801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Full Adder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8BD3DE6-E2F2-8F42-8AD2-E953E6BA2345}"/>
              </a:ext>
            </a:extLst>
          </p:cNvPr>
          <p:cNvCxnSpPr>
            <a:cxnSpLocks/>
          </p:cNvCxnSpPr>
          <p:nvPr/>
        </p:nvCxnSpPr>
        <p:spPr>
          <a:xfrm flipV="1">
            <a:off x="8062163" y="5954083"/>
            <a:ext cx="0" cy="264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7505FA2-52E7-F148-B0F2-B449DDE8E244}"/>
              </a:ext>
            </a:extLst>
          </p:cNvPr>
          <p:cNvCxnSpPr>
            <a:cxnSpLocks/>
          </p:cNvCxnSpPr>
          <p:nvPr/>
        </p:nvCxnSpPr>
        <p:spPr>
          <a:xfrm flipV="1">
            <a:off x="7735591" y="5954084"/>
            <a:ext cx="0" cy="2793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181C01F-AA7F-0641-9D80-8A8AFE71CDBB}"/>
              </a:ext>
            </a:extLst>
          </p:cNvPr>
          <p:cNvCxnSpPr>
            <a:cxnSpLocks/>
          </p:cNvCxnSpPr>
          <p:nvPr/>
        </p:nvCxnSpPr>
        <p:spPr>
          <a:xfrm flipV="1">
            <a:off x="7861864" y="4716740"/>
            <a:ext cx="0" cy="238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135C50E-C4DC-8649-BEF3-DB17C53764FD}"/>
              </a:ext>
            </a:extLst>
          </p:cNvPr>
          <p:cNvCxnSpPr>
            <a:cxnSpLocks/>
          </p:cNvCxnSpPr>
          <p:nvPr/>
        </p:nvCxnSpPr>
        <p:spPr>
          <a:xfrm flipH="1">
            <a:off x="8262460" y="5454427"/>
            <a:ext cx="3135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7ACF079-AF01-ED48-A426-C00443F0F4B5}"/>
              </a:ext>
            </a:extLst>
          </p:cNvPr>
          <p:cNvSpPr txBox="1"/>
          <p:nvPr/>
        </p:nvSpPr>
        <p:spPr>
          <a:xfrm>
            <a:off x="7604968" y="6170151"/>
            <a:ext cx="78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baseline="-25000" dirty="0">
                <a:solidFill>
                  <a:schemeClr val="tx1"/>
                </a:solidFill>
              </a:rPr>
              <a:t>3  </a:t>
            </a:r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FBEEDE8-291F-9443-8889-63CF9067C6C7}"/>
              </a:ext>
            </a:extLst>
          </p:cNvPr>
          <p:cNvSpPr txBox="1"/>
          <p:nvPr/>
        </p:nvSpPr>
        <p:spPr>
          <a:xfrm>
            <a:off x="7668086" y="4392695"/>
            <a:ext cx="49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3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0A20D9-80DE-1D4F-83AF-E5EF51C1E808}"/>
              </a:ext>
            </a:extLst>
          </p:cNvPr>
          <p:cNvSpPr txBox="1"/>
          <p:nvPr/>
        </p:nvSpPr>
        <p:spPr>
          <a:xfrm>
            <a:off x="8199324" y="5094098"/>
            <a:ext cx="48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baseline="-25000" dirty="0">
                <a:solidFill>
                  <a:schemeClr val="tx1"/>
                </a:solidFill>
              </a:rPr>
              <a:t>3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849250D-8783-814A-9D26-B6636791CDE1}"/>
              </a:ext>
            </a:extLst>
          </p:cNvPr>
          <p:cNvSpPr/>
          <p:nvPr/>
        </p:nvSpPr>
        <p:spPr>
          <a:xfrm>
            <a:off x="6324281" y="4963775"/>
            <a:ext cx="801189" cy="9993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01CA23E-36A8-844C-8DB4-F54078241065}"/>
              </a:ext>
            </a:extLst>
          </p:cNvPr>
          <p:cNvSpPr txBox="1"/>
          <p:nvPr/>
        </p:nvSpPr>
        <p:spPr>
          <a:xfrm>
            <a:off x="6324280" y="5140263"/>
            <a:ext cx="801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Full Adder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5DE0C6C-EFC0-B641-A0D6-27D8B31A3B43}"/>
              </a:ext>
            </a:extLst>
          </p:cNvPr>
          <p:cNvCxnSpPr>
            <a:cxnSpLocks/>
          </p:cNvCxnSpPr>
          <p:nvPr/>
        </p:nvCxnSpPr>
        <p:spPr>
          <a:xfrm flipV="1">
            <a:off x="6925173" y="5963085"/>
            <a:ext cx="0" cy="2866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7238EBE-7880-124E-9FF1-F5FD206A7A76}"/>
              </a:ext>
            </a:extLst>
          </p:cNvPr>
          <p:cNvCxnSpPr>
            <a:cxnSpLocks/>
          </p:cNvCxnSpPr>
          <p:nvPr/>
        </p:nvCxnSpPr>
        <p:spPr>
          <a:xfrm flipV="1">
            <a:off x="6598601" y="5963085"/>
            <a:ext cx="0" cy="2866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B6EE4EC-AC38-5A45-AA1D-2B834718448A}"/>
              </a:ext>
            </a:extLst>
          </p:cNvPr>
          <p:cNvCxnSpPr>
            <a:cxnSpLocks/>
          </p:cNvCxnSpPr>
          <p:nvPr/>
        </p:nvCxnSpPr>
        <p:spPr>
          <a:xfrm flipV="1">
            <a:off x="6724874" y="4725741"/>
            <a:ext cx="0" cy="238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F02E433-EB20-C845-B8B6-1854897D7AB2}"/>
              </a:ext>
            </a:extLst>
          </p:cNvPr>
          <p:cNvCxnSpPr>
            <a:cxnSpLocks/>
          </p:cNvCxnSpPr>
          <p:nvPr/>
        </p:nvCxnSpPr>
        <p:spPr>
          <a:xfrm flipH="1">
            <a:off x="7125470" y="5463428"/>
            <a:ext cx="3135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FF48EF9B-F4AE-CE4F-AAE1-6E987FFE4448}"/>
              </a:ext>
            </a:extLst>
          </p:cNvPr>
          <p:cNvSpPr/>
          <p:nvPr/>
        </p:nvSpPr>
        <p:spPr>
          <a:xfrm>
            <a:off x="5196520" y="4963775"/>
            <a:ext cx="801189" cy="9993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4DAC09-3094-C24C-954D-04721A7917E7}"/>
              </a:ext>
            </a:extLst>
          </p:cNvPr>
          <p:cNvSpPr txBox="1"/>
          <p:nvPr/>
        </p:nvSpPr>
        <p:spPr>
          <a:xfrm>
            <a:off x="5196519" y="5140263"/>
            <a:ext cx="801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Full Adder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32431B8-0FB7-D44E-B3A2-8283141F9CBD}"/>
              </a:ext>
            </a:extLst>
          </p:cNvPr>
          <p:cNvCxnSpPr>
            <a:cxnSpLocks/>
          </p:cNvCxnSpPr>
          <p:nvPr/>
        </p:nvCxnSpPr>
        <p:spPr>
          <a:xfrm flipV="1">
            <a:off x="5797412" y="5963085"/>
            <a:ext cx="0" cy="2866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F3D760E-DAC8-4348-B3E4-12C1234A8C56}"/>
              </a:ext>
            </a:extLst>
          </p:cNvPr>
          <p:cNvCxnSpPr>
            <a:cxnSpLocks/>
          </p:cNvCxnSpPr>
          <p:nvPr/>
        </p:nvCxnSpPr>
        <p:spPr>
          <a:xfrm flipV="1">
            <a:off x="5470840" y="5963084"/>
            <a:ext cx="0" cy="279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88E36B8-7F5A-C543-B83C-4862B5CFACF5}"/>
              </a:ext>
            </a:extLst>
          </p:cNvPr>
          <p:cNvCxnSpPr>
            <a:cxnSpLocks/>
          </p:cNvCxnSpPr>
          <p:nvPr/>
        </p:nvCxnSpPr>
        <p:spPr>
          <a:xfrm flipV="1">
            <a:off x="5597113" y="4725741"/>
            <a:ext cx="0" cy="238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51FFA47-942C-A74B-807A-6115289DE31B}"/>
              </a:ext>
            </a:extLst>
          </p:cNvPr>
          <p:cNvCxnSpPr>
            <a:cxnSpLocks/>
          </p:cNvCxnSpPr>
          <p:nvPr/>
        </p:nvCxnSpPr>
        <p:spPr>
          <a:xfrm flipH="1">
            <a:off x="5997709" y="5463428"/>
            <a:ext cx="3135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C45EAD93-0B04-DB47-93AB-60AB33E59EBF}"/>
              </a:ext>
            </a:extLst>
          </p:cNvPr>
          <p:cNvSpPr/>
          <p:nvPr/>
        </p:nvSpPr>
        <p:spPr>
          <a:xfrm>
            <a:off x="4068757" y="4963775"/>
            <a:ext cx="801189" cy="9993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B60986C-E3D4-5146-8C10-3A9C7EFDD13F}"/>
              </a:ext>
            </a:extLst>
          </p:cNvPr>
          <p:cNvSpPr txBox="1"/>
          <p:nvPr/>
        </p:nvSpPr>
        <p:spPr>
          <a:xfrm>
            <a:off x="4068756" y="5140263"/>
            <a:ext cx="801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Full Adder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32DADFF-AC04-3F44-BC35-ADF1D1684B4D}"/>
              </a:ext>
            </a:extLst>
          </p:cNvPr>
          <p:cNvCxnSpPr>
            <a:cxnSpLocks/>
          </p:cNvCxnSpPr>
          <p:nvPr/>
        </p:nvCxnSpPr>
        <p:spPr>
          <a:xfrm flipV="1">
            <a:off x="4669649" y="5963084"/>
            <a:ext cx="0" cy="264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62A27A4-F199-6F44-9BBD-7A82272A483E}"/>
              </a:ext>
            </a:extLst>
          </p:cNvPr>
          <p:cNvCxnSpPr>
            <a:cxnSpLocks/>
          </p:cNvCxnSpPr>
          <p:nvPr/>
        </p:nvCxnSpPr>
        <p:spPr>
          <a:xfrm flipV="1">
            <a:off x="4343077" y="5963085"/>
            <a:ext cx="0" cy="2793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20468DA-F52F-0D45-BD14-38673F5E2DB8}"/>
              </a:ext>
            </a:extLst>
          </p:cNvPr>
          <p:cNvCxnSpPr>
            <a:cxnSpLocks/>
          </p:cNvCxnSpPr>
          <p:nvPr/>
        </p:nvCxnSpPr>
        <p:spPr>
          <a:xfrm flipV="1">
            <a:off x="4469350" y="4725741"/>
            <a:ext cx="0" cy="238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BEAE9CE-C7F8-BA4C-BCD3-C74C319E5967}"/>
              </a:ext>
            </a:extLst>
          </p:cNvPr>
          <p:cNvCxnSpPr>
            <a:cxnSpLocks/>
          </p:cNvCxnSpPr>
          <p:nvPr/>
        </p:nvCxnSpPr>
        <p:spPr>
          <a:xfrm flipH="1">
            <a:off x="4869946" y="5463428"/>
            <a:ext cx="3135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6FD89E0-BBE9-834A-836C-DF047808AC75}"/>
              </a:ext>
            </a:extLst>
          </p:cNvPr>
          <p:cNvSpPr txBox="1"/>
          <p:nvPr/>
        </p:nvSpPr>
        <p:spPr>
          <a:xfrm>
            <a:off x="6470151" y="6186409"/>
            <a:ext cx="78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baseline="-25000" dirty="0">
                <a:solidFill>
                  <a:schemeClr val="tx1"/>
                </a:solidFill>
              </a:rPr>
              <a:t>4  </a:t>
            </a:r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67432C6-2343-E148-ACF2-A6A852CEA3AE}"/>
              </a:ext>
            </a:extLst>
          </p:cNvPr>
          <p:cNvSpPr txBox="1"/>
          <p:nvPr/>
        </p:nvSpPr>
        <p:spPr>
          <a:xfrm>
            <a:off x="5301025" y="6197328"/>
            <a:ext cx="783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baseline="-25000" dirty="0">
                <a:solidFill>
                  <a:schemeClr val="tx1"/>
                </a:solidFill>
              </a:rPr>
              <a:t>5  </a:t>
            </a:r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baseline="-25000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2C689CF-D12E-F842-BBFC-A79A553712F5}"/>
              </a:ext>
            </a:extLst>
          </p:cNvPr>
          <p:cNvSpPr txBox="1"/>
          <p:nvPr/>
        </p:nvSpPr>
        <p:spPr>
          <a:xfrm>
            <a:off x="4212454" y="6179152"/>
            <a:ext cx="78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baseline="-25000" dirty="0">
                <a:solidFill>
                  <a:schemeClr val="tx1"/>
                </a:solidFill>
              </a:rPr>
              <a:t>6  </a:t>
            </a:r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baseline="-25000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87EA0F7-B8A6-C945-ADC4-E55838A450DC}"/>
              </a:ext>
            </a:extLst>
          </p:cNvPr>
          <p:cNvSpPr txBox="1"/>
          <p:nvPr/>
        </p:nvSpPr>
        <p:spPr>
          <a:xfrm>
            <a:off x="6554346" y="4402478"/>
            <a:ext cx="563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4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9C10890-6EA5-0943-B682-E11604A235CF}"/>
              </a:ext>
            </a:extLst>
          </p:cNvPr>
          <p:cNvSpPr txBox="1"/>
          <p:nvPr/>
        </p:nvSpPr>
        <p:spPr>
          <a:xfrm>
            <a:off x="5436730" y="4393520"/>
            <a:ext cx="49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5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E579D2B-EE6D-8C46-A9D2-B41D2D76EA32}"/>
              </a:ext>
            </a:extLst>
          </p:cNvPr>
          <p:cNvSpPr txBox="1"/>
          <p:nvPr/>
        </p:nvSpPr>
        <p:spPr>
          <a:xfrm>
            <a:off x="4275572" y="4401696"/>
            <a:ext cx="49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6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47B5734-0F3F-F843-ACA1-82C617531C64}"/>
              </a:ext>
            </a:extLst>
          </p:cNvPr>
          <p:cNvSpPr txBox="1"/>
          <p:nvPr/>
        </p:nvSpPr>
        <p:spPr>
          <a:xfrm>
            <a:off x="4805125" y="5109249"/>
            <a:ext cx="48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baseline="-25000" dirty="0">
                <a:solidFill>
                  <a:schemeClr val="tx1"/>
                </a:solidFill>
              </a:rPr>
              <a:t>6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E24A6C0-FE0F-5D4F-B92E-D5BE40769E3F}"/>
              </a:ext>
            </a:extLst>
          </p:cNvPr>
          <p:cNvSpPr txBox="1"/>
          <p:nvPr/>
        </p:nvSpPr>
        <p:spPr>
          <a:xfrm>
            <a:off x="5930961" y="5109249"/>
            <a:ext cx="48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baseline="-25000" dirty="0">
                <a:solidFill>
                  <a:schemeClr val="tx1"/>
                </a:solidFill>
              </a:rPr>
              <a:t>5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7C1BE6C-436F-B348-96BE-82BFC7D0D626}"/>
              </a:ext>
            </a:extLst>
          </p:cNvPr>
          <p:cNvSpPr/>
          <p:nvPr/>
        </p:nvSpPr>
        <p:spPr>
          <a:xfrm>
            <a:off x="2910513" y="4961812"/>
            <a:ext cx="801189" cy="9993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E6DEBBF-0EAA-B545-97E0-5B5764C9B1F1}"/>
              </a:ext>
            </a:extLst>
          </p:cNvPr>
          <p:cNvSpPr txBox="1"/>
          <p:nvPr/>
        </p:nvSpPr>
        <p:spPr>
          <a:xfrm>
            <a:off x="2910512" y="5138300"/>
            <a:ext cx="801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Full Adder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FB12905-337E-DE46-B05A-0F44C113AFBE}"/>
              </a:ext>
            </a:extLst>
          </p:cNvPr>
          <p:cNvCxnSpPr>
            <a:cxnSpLocks/>
          </p:cNvCxnSpPr>
          <p:nvPr/>
        </p:nvCxnSpPr>
        <p:spPr>
          <a:xfrm flipV="1">
            <a:off x="3511405" y="5961121"/>
            <a:ext cx="0" cy="264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462D2E3-6EAE-7D4F-AB9C-60B03021D23D}"/>
              </a:ext>
            </a:extLst>
          </p:cNvPr>
          <p:cNvCxnSpPr>
            <a:cxnSpLocks/>
          </p:cNvCxnSpPr>
          <p:nvPr/>
        </p:nvCxnSpPr>
        <p:spPr>
          <a:xfrm flipV="1">
            <a:off x="3184833" y="5961122"/>
            <a:ext cx="0" cy="2793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5A87A57-FDD5-0142-9A71-D92FCFEA91DF}"/>
              </a:ext>
            </a:extLst>
          </p:cNvPr>
          <p:cNvCxnSpPr>
            <a:cxnSpLocks/>
          </p:cNvCxnSpPr>
          <p:nvPr/>
        </p:nvCxnSpPr>
        <p:spPr>
          <a:xfrm flipV="1">
            <a:off x="3311106" y="4723778"/>
            <a:ext cx="0" cy="238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82A37E7-E30B-8C47-A44F-7D986D1D14B4}"/>
              </a:ext>
            </a:extLst>
          </p:cNvPr>
          <p:cNvCxnSpPr>
            <a:cxnSpLocks/>
          </p:cNvCxnSpPr>
          <p:nvPr/>
        </p:nvCxnSpPr>
        <p:spPr>
          <a:xfrm flipH="1">
            <a:off x="3711702" y="5461465"/>
            <a:ext cx="3135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E1699E2E-B337-1C4D-BD93-1D0460EEC7AE}"/>
              </a:ext>
            </a:extLst>
          </p:cNvPr>
          <p:cNvSpPr txBox="1"/>
          <p:nvPr/>
        </p:nvSpPr>
        <p:spPr>
          <a:xfrm>
            <a:off x="3054210" y="6177189"/>
            <a:ext cx="78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baseline="-25000" dirty="0">
                <a:solidFill>
                  <a:schemeClr val="tx1"/>
                </a:solidFill>
              </a:rPr>
              <a:t>7  </a:t>
            </a:r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baseline="-25000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071DBF1-660E-7345-9B2A-18CC368CBBE5}"/>
              </a:ext>
            </a:extLst>
          </p:cNvPr>
          <p:cNvSpPr txBox="1"/>
          <p:nvPr/>
        </p:nvSpPr>
        <p:spPr>
          <a:xfrm>
            <a:off x="3117328" y="4399733"/>
            <a:ext cx="49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7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3624316-8D80-7C49-903F-40624616BE84}"/>
              </a:ext>
            </a:extLst>
          </p:cNvPr>
          <p:cNvSpPr txBox="1"/>
          <p:nvPr/>
        </p:nvSpPr>
        <p:spPr>
          <a:xfrm>
            <a:off x="3648566" y="5101136"/>
            <a:ext cx="48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baseline="-25000" dirty="0">
                <a:solidFill>
                  <a:schemeClr val="tx1"/>
                </a:solidFill>
              </a:rPr>
              <a:t>7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EEE5A87-CD10-D844-BC06-78C4558D9590}"/>
              </a:ext>
            </a:extLst>
          </p:cNvPr>
          <p:cNvSpPr txBox="1"/>
          <p:nvPr/>
        </p:nvSpPr>
        <p:spPr>
          <a:xfrm>
            <a:off x="7067952" y="5109249"/>
            <a:ext cx="48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baseline="-25000" dirty="0">
                <a:solidFill>
                  <a:schemeClr val="tx1"/>
                </a:solidFill>
              </a:rPr>
              <a:t>4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3368AAD-53E0-F64A-819F-211FAEB5F2A8}"/>
              </a:ext>
            </a:extLst>
          </p:cNvPr>
          <p:cNvCxnSpPr>
            <a:cxnSpLocks/>
          </p:cNvCxnSpPr>
          <p:nvPr/>
        </p:nvCxnSpPr>
        <p:spPr>
          <a:xfrm flipH="1">
            <a:off x="2571790" y="5448277"/>
            <a:ext cx="3135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B6A462DA-2258-524E-97F9-208F426FF7EC}"/>
              </a:ext>
            </a:extLst>
          </p:cNvPr>
          <p:cNvSpPr txBox="1"/>
          <p:nvPr/>
        </p:nvSpPr>
        <p:spPr>
          <a:xfrm>
            <a:off x="2509366" y="5085469"/>
            <a:ext cx="48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AA61437-2C21-D149-8D56-1023A9F00C4C}"/>
              </a:ext>
            </a:extLst>
          </p:cNvPr>
          <p:cNvSpPr txBox="1"/>
          <p:nvPr/>
        </p:nvSpPr>
        <p:spPr>
          <a:xfrm>
            <a:off x="4353856" y="2282049"/>
            <a:ext cx="7333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Use SV hierarchy to combine eight single-bit adders to one 8-bit adder.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335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E2D4B-3992-7A48-AAF5-B22E90985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8-Bit Adder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B65B5-7766-E942-88B4-66FA80447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2548" y="3345244"/>
            <a:ext cx="9601782" cy="354806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Refer to Chapter 11 how to use SV hierarchy.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Simulate your design with a new </a:t>
            </a:r>
            <a:r>
              <a:rPr lang="en-US" sz="2800" dirty="0" err="1"/>
              <a:t>tcl</a:t>
            </a:r>
            <a:r>
              <a:rPr lang="en-US" sz="2800" dirty="0"/>
              <a:t> file that assign all 8 bits with single add-force command.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For example, 			</a:t>
            </a:r>
            <a:r>
              <a:rPr lang="en-US" sz="2400" dirty="0" err="1"/>
              <a:t>add_force</a:t>
            </a:r>
            <a:r>
              <a:rPr lang="en-US" sz="2400" dirty="0"/>
              <a:t> cin 0</a:t>
            </a:r>
          </a:p>
          <a:p>
            <a:pPr marL="0" indent="0"/>
            <a:r>
              <a:rPr lang="en-US" sz="2400" dirty="0"/>
              <a:t>								</a:t>
            </a:r>
            <a:r>
              <a:rPr lang="en-US" sz="2400" dirty="0" err="1"/>
              <a:t>add_force</a:t>
            </a:r>
            <a:r>
              <a:rPr lang="en-US" sz="2400" dirty="0"/>
              <a:t> a 10001010</a:t>
            </a:r>
          </a:p>
          <a:p>
            <a:pPr marL="0" indent="0"/>
            <a:r>
              <a:rPr lang="en-US" sz="2400" dirty="0"/>
              <a:t>								</a:t>
            </a:r>
            <a:r>
              <a:rPr lang="en-US" sz="2400" dirty="0" err="1"/>
              <a:t>add_force</a:t>
            </a:r>
            <a:r>
              <a:rPr lang="en-US" sz="2400" dirty="0"/>
              <a:t> b 00001010</a:t>
            </a:r>
            <a:endParaRPr lang="en-US" sz="2800" dirty="0"/>
          </a:p>
          <a:p>
            <a:pPr marL="0" indent="0"/>
            <a:r>
              <a:rPr lang="en-US" sz="2800" dirty="0"/>
              <a:t>								run 10 ns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B0C666-AC2B-C243-9969-62F335F0848B}"/>
              </a:ext>
            </a:extLst>
          </p:cNvPr>
          <p:cNvSpPr/>
          <p:nvPr/>
        </p:nvSpPr>
        <p:spPr>
          <a:xfrm>
            <a:off x="9852847" y="1637055"/>
            <a:ext cx="801189" cy="9993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C0F46A-3E0D-FC48-9D10-7C79461A1D25}"/>
              </a:ext>
            </a:extLst>
          </p:cNvPr>
          <p:cNvSpPr txBox="1"/>
          <p:nvPr/>
        </p:nvSpPr>
        <p:spPr>
          <a:xfrm>
            <a:off x="9852846" y="1813543"/>
            <a:ext cx="801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Full Adder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00DB06-C937-B94D-9893-1193B13FD43F}"/>
              </a:ext>
            </a:extLst>
          </p:cNvPr>
          <p:cNvCxnSpPr>
            <a:cxnSpLocks/>
          </p:cNvCxnSpPr>
          <p:nvPr/>
        </p:nvCxnSpPr>
        <p:spPr>
          <a:xfrm flipV="1">
            <a:off x="10453739" y="2636365"/>
            <a:ext cx="0" cy="2866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019251-8B35-414A-BEF4-0A91071A91C9}"/>
              </a:ext>
            </a:extLst>
          </p:cNvPr>
          <p:cNvCxnSpPr>
            <a:cxnSpLocks/>
          </p:cNvCxnSpPr>
          <p:nvPr/>
        </p:nvCxnSpPr>
        <p:spPr>
          <a:xfrm flipV="1">
            <a:off x="10127167" y="2636365"/>
            <a:ext cx="0" cy="2866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C601D8-B59F-A046-9A3C-E3F8ADEB2357}"/>
              </a:ext>
            </a:extLst>
          </p:cNvPr>
          <p:cNvCxnSpPr>
            <a:cxnSpLocks/>
          </p:cNvCxnSpPr>
          <p:nvPr/>
        </p:nvCxnSpPr>
        <p:spPr>
          <a:xfrm flipV="1">
            <a:off x="10253440" y="1399021"/>
            <a:ext cx="0" cy="238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C39605-F583-C340-9E5C-86E7DDE61D6F}"/>
              </a:ext>
            </a:extLst>
          </p:cNvPr>
          <p:cNvCxnSpPr>
            <a:cxnSpLocks/>
          </p:cNvCxnSpPr>
          <p:nvPr/>
        </p:nvCxnSpPr>
        <p:spPr>
          <a:xfrm flipH="1">
            <a:off x="10654036" y="2136708"/>
            <a:ext cx="3135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7EF7FB9-1530-9F46-BC8B-931EE8AB2AB8}"/>
              </a:ext>
            </a:extLst>
          </p:cNvPr>
          <p:cNvSpPr/>
          <p:nvPr/>
        </p:nvSpPr>
        <p:spPr>
          <a:xfrm>
            <a:off x="8725086" y="1637055"/>
            <a:ext cx="801189" cy="9993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BE946E-FB68-2945-927F-895EB394E202}"/>
              </a:ext>
            </a:extLst>
          </p:cNvPr>
          <p:cNvSpPr txBox="1"/>
          <p:nvPr/>
        </p:nvSpPr>
        <p:spPr>
          <a:xfrm>
            <a:off x="8725085" y="1813543"/>
            <a:ext cx="801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Full Adder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55E75D-F135-2641-BE9A-F20B786DCF20}"/>
              </a:ext>
            </a:extLst>
          </p:cNvPr>
          <p:cNvCxnSpPr>
            <a:cxnSpLocks/>
          </p:cNvCxnSpPr>
          <p:nvPr/>
        </p:nvCxnSpPr>
        <p:spPr>
          <a:xfrm flipV="1">
            <a:off x="9325978" y="2636365"/>
            <a:ext cx="0" cy="2866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E4B3B58-8AAC-5440-AB94-210DB454585D}"/>
              </a:ext>
            </a:extLst>
          </p:cNvPr>
          <p:cNvCxnSpPr>
            <a:cxnSpLocks/>
          </p:cNvCxnSpPr>
          <p:nvPr/>
        </p:nvCxnSpPr>
        <p:spPr>
          <a:xfrm flipV="1">
            <a:off x="8999406" y="2636364"/>
            <a:ext cx="0" cy="279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DFFF21-97AB-194C-9525-BC81587064F8}"/>
              </a:ext>
            </a:extLst>
          </p:cNvPr>
          <p:cNvCxnSpPr>
            <a:cxnSpLocks/>
          </p:cNvCxnSpPr>
          <p:nvPr/>
        </p:nvCxnSpPr>
        <p:spPr>
          <a:xfrm flipV="1">
            <a:off x="9125679" y="1399021"/>
            <a:ext cx="0" cy="238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1EA844-6D92-9E41-B168-EE4FED204BFD}"/>
              </a:ext>
            </a:extLst>
          </p:cNvPr>
          <p:cNvCxnSpPr>
            <a:cxnSpLocks/>
          </p:cNvCxnSpPr>
          <p:nvPr/>
        </p:nvCxnSpPr>
        <p:spPr>
          <a:xfrm flipH="1">
            <a:off x="9526275" y="2136708"/>
            <a:ext cx="3135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9B74106-DFF6-E542-B966-8D8FF4C0643E}"/>
              </a:ext>
            </a:extLst>
          </p:cNvPr>
          <p:cNvSpPr/>
          <p:nvPr/>
        </p:nvSpPr>
        <p:spPr>
          <a:xfrm>
            <a:off x="7597323" y="1644312"/>
            <a:ext cx="801189" cy="9993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5E87FB-0A0D-D64B-AB99-FA9765EA5093}"/>
              </a:ext>
            </a:extLst>
          </p:cNvPr>
          <p:cNvSpPr txBox="1"/>
          <p:nvPr/>
        </p:nvSpPr>
        <p:spPr>
          <a:xfrm>
            <a:off x="7597322" y="1820800"/>
            <a:ext cx="801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Full Adder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06586BB-9CA1-9A43-805B-1D4A2876606D}"/>
              </a:ext>
            </a:extLst>
          </p:cNvPr>
          <p:cNvCxnSpPr>
            <a:cxnSpLocks/>
          </p:cNvCxnSpPr>
          <p:nvPr/>
        </p:nvCxnSpPr>
        <p:spPr>
          <a:xfrm flipV="1">
            <a:off x="8198215" y="2643621"/>
            <a:ext cx="0" cy="264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52A216B-1517-184B-A1CB-E9680F61FFFE}"/>
              </a:ext>
            </a:extLst>
          </p:cNvPr>
          <p:cNvCxnSpPr>
            <a:cxnSpLocks/>
          </p:cNvCxnSpPr>
          <p:nvPr/>
        </p:nvCxnSpPr>
        <p:spPr>
          <a:xfrm flipV="1">
            <a:off x="7871643" y="2643622"/>
            <a:ext cx="0" cy="2793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7E6D605-BCB7-2C4B-8F57-A1043C0D6DD8}"/>
              </a:ext>
            </a:extLst>
          </p:cNvPr>
          <p:cNvCxnSpPr>
            <a:cxnSpLocks/>
          </p:cNvCxnSpPr>
          <p:nvPr/>
        </p:nvCxnSpPr>
        <p:spPr>
          <a:xfrm flipV="1">
            <a:off x="7997916" y="1406278"/>
            <a:ext cx="0" cy="238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CC57595-B9F3-0E42-994A-36FE40E46682}"/>
              </a:ext>
            </a:extLst>
          </p:cNvPr>
          <p:cNvCxnSpPr>
            <a:cxnSpLocks/>
          </p:cNvCxnSpPr>
          <p:nvPr/>
        </p:nvCxnSpPr>
        <p:spPr>
          <a:xfrm flipH="1">
            <a:off x="8398512" y="2143965"/>
            <a:ext cx="3135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8C10423-4FCF-3B4A-84E0-B1F5692D3FB5}"/>
              </a:ext>
            </a:extLst>
          </p:cNvPr>
          <p:cNvSpPr txBox="1"/>
          <p:nvPr/>
        </p:nvSpPr>
        <p:spPr>
          <a:xfrm>
            <a:off x="9998717" y="2859689"/>
            <a:ext cx="78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baseline="-25000" dirty="0">
                <a:solidFill>
                  <a:schemeClr val="tx1"/>
                </a:solidFill>
              </a:rPr>
              <a:t>0  </a:t>
            </a:r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baseline="-250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E3AC40-C175-5441-B6FE-490AC82B58FB}"/>
              </a:ext>
            </a:extLst>
          </p:cNvPr>
          <p:cNvSpPr txBox="1"/>
          <p:nvPr/>
        </p:nvSpPr>
        <p:spPr>
          <a:xfrm>
            <a:off x="8857894" y="2852432"/>
            <a:ext cx="783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baseline="-25000" dirty="0">
                <a:solidFill>
                  <a:schemeClr val="tx1"/>
                </a:solidFill>
              </a:rPr>
              <a:t>1  </a:t>
            </a:r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3B9629-D6A6-2345-8235-D2B5AD5772DD}"/>
              </a:ext>
            </a:extLst>
          </p:cNvPr>
          <p:cNvSpPr txBox="1"/>
          <p:nvPr/>
        </p:nvSpPr>
        <p:spPr>
          <a:xfrm>
            <a:off x="7741020" y="2859689"/>
            <a:ext cx="78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baseline="-25000" dirty="0">
                <a:solidFill>
                  <a:schemeClr val="tx1"/>
                </a:solidFill>
              </a:rPr>
              <a:t>2  </a:t>
            </a:r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A02FD7-AB4C-6F43-B864-54DB734B7675}"/>
              </a:ext>
            </a:extLst>
          </p:cNvPr>
          <p:cNvSpPr txBox="1"/>
          <p:nvPr/>
        </p:nvSpPr>
        <p:spPr>
          <a:xfrm>
            <a:off x="10082912" y="1075758"/>
            <a:ext cx="563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0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C6353E-3D93-944D-B257-824EB617E61C}"/>
              </a:ext>
            </a:extLst>
          </p:cNvPr>
          <p:cNvSpPr txBox="1"/>
          <p:nvPr/>
        </p:nvSpPr>
        <p:spPr>
          <a:xfrm>
            <a:off x="8965296" y="1066800"/>
            <a:ext cx="49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1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F2BB9A-DE7D-3F4D-A06C-52D768E154DF}"/>
              </a:ext>
            </a:extLst>
          </p:cNvPr>
          <p:cNvSpPr txBox="1"/>
          <p:nvPr/>
        </p:nvSpPr>
        <p:spPr>
          <a:xfrm>
            <a:off x="7804138" y="1082233"/>
            <a:ext cx="49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2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534C55-4681-5542-AC5E-7A370D9E3708}"/>
              </a:ext>
            </a:extLst>
          </p:cNvPr>
          <p:cNvSpPr txBox="1"/>
          <p:nvPr/>
        </p:nvSpPr>
        <p:spPr>
          <a:xfrm>
            <a:off x="10654034" y="1775359"/>
            <a:ext cx="485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cin</a:t>
            </a:r>
            <a:r>
              <a:rPr lang="en-US" baseline="-25000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41DF99-4FFE-D942-BCC1-3A49E7AA9C3F}"/>
              </a:ext>
            </a:extLst>
          </p:cNvPr>
          <p:cNvSpPr txBox="1"/>
          <p:nvPr/>
        </p:nvSpPr>
        <p:spPr>
          <a:xfrm>
            <a:off x="8333691" y="1789786"/>
            <a:ext cx="48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baseline="-25000" dirty="0">
                <a:solidFill>
                  <a:schemeClr val="tx1"/>
                </a:solidFill>
              </a:rPr>
              <a:t>2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C1CC83-B24A-E44D-A115-757F28FC0348}"/>
              </a:ext>
            </a:extLst>
          </p:cNvPr>
          <p:cNvSpPr txBox="1"/>
          <p:nvPr/>
        </p:nvSpPr>
        <p:spPr>
          <a:xfrm>
            <a:off x="9459527" y="1782529"/>
            <a:ext cx="48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baseline="-25000" dirty="0">
                <a:solidFill>
                  <a:schemeClr val="tx1"/>
                </a:solidFill>
              </a:rPr>
              <a:t>1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E93D312-656F-3947-8EAD-A29B164B1F99}"/>
              </a:ext>
            </a:extLst>
          </p:cNvPr>
          <p:cNvSpPr/>
          <p:nvPr/>
        </p:nvSpPr>
        <p:spPr>
          <a:xfrm>
            <a:off x="6439079" y="1650462"/>
            <a:ext cx="801189" cy="9993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3CC7F0-0125-4B49-9648-6BD71671AF4F}"/>
              </a:ext>
            </a:extLst>
          </p:cNvPr>
          <p:cNvSpPr txBox="1"/>
          <p:nvPr/>
        </p:nvSpPr>
        <p:spPr>
          <a:xfrm>
            <a:off x="6439078" y="1826950"/>
            <a:ext cx="801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Full Adder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16437E-CD33-204F-97DD-6031160E93DA}"/>
              </a:ext>
            </a:extLst>
          </p:cNvPr>
          <p:cNvCxnSpPr>
            <a:cxnSpLocks/>
          </p:cNvCxnSpPr>
          <p:nvPr/>
        </p:nvCxnSpPr>
        <p:spPr>
          <a:xfrm flipV="1">
            <a:off x="7039971" y="2649771"/>
            <a:ext cx="0" cy="264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8F3462E-DCF6-A74C-9A59-594EDCAF7654}"/>
              </a:ext>
            </a:extLst>
          </p:cNvPr>
          <p:cNvCxnSpPr>
            <a:cxnSpLocks/>
          </p:cNvCxnSpPr>
          <p:nvPr/>
        </p:nvCxnSpPr>
        <p:spPr>
          <a:xfrm flipV="1">
            <a:off x="6713399" y="2649772"/>
            <a:ext cx="0" cy="2793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2750236-652E-7840-A13F-0A27909383CE}"/>
              </a:ext>
            </a:extLst>
          </p:cNvPr>
          <p:cNvCxnSpPr>
            <a:cxnSpLocks/>
          </p:cNvCxnSpPr>
          <p:nvPr/>
        </p:nvCxnSpPr>
        <p:spPr>
          <a:xfrm flipV="1">
            <a:off x="6839672" y="1412428"/>
            <a:ext cx="0" cy="238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229657A-B322-184F-9879-A0DE7BB8AAB2}"/>
              </a:ext>
            </a:extLst>
          </p:cNvPr>
          <p:cNvCxnSpPr>
            <a:cxnSpLocks/>
          </p:cNvCxnSpPr>
          <p:nvPr/>
        </p:nvCxnSpPr>
        <p:spPr>
          <a:xfrm flipH="1">
            <a:off x="7240268" y="2150115"/>
            <a:ext cx="3135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910EF2E-1B43-F44A-90CE-0543A8CA37C9}"/>
              </a:ext>
            </a:extLst>
          </p:cNvPr>
          <p:cNvSpPr txBox="1"/>
          <p:nvPr/>
        </p:nvSpPr>
        <p:spPr>
          <a:xfrm>
            <a:off x="6582776" y="2865839"/>
            <a:ext cx="78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baseline="-25000" dirty="0">
                <a:solidFill>
                  <a:schemeClr val="tx1"/>
                </a:solidFill>
              </a:rPr>
              <a:t>3  </a:t>
            </a:r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38296F-9C71-004D-B2D9-D9E60A988162}"/>
              </a:ext>
            </a:extLst>
          </p:cNvPr>
          <p:cNvSpPr txBox="1"/>
          <p:nvPr/>
        </p:nvSpPr>
        <p:spPr>
          <a:xfrm>
            <a:off x="6645894" y="1088383"/>
            <a:ext cx="49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3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2556C96-1329-0B49-8B76-024EF56F6516}"/>
              </a:ext>
            </a:extLst>
          </p:cNvPr>
          <p:cNvSpPr txBox="1"/>
          <p:nvPr/>
        </p:nvSpPr>
        <p:spPr>
          <a:xfrm>
            <a:off x="7177132" y="1789786"/>
            <a:ext cx="48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baseline="-25000" dirty="0">
                <a:solidFill>
                  <a:schemeClr val="tx1"/>
                </a:solidFill>
              </a:rPr>
              <a:t>3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B0537C8-73CC-4542-AA7D-8EA6588989C0}"/>
              </a:ext>
            </a:extLst>
          </p:cNvPr>
          <p:cNvSpPr/>
          <p:nvPr/>
        </p:nvSpPr>
        <p:spPr>
          <a:xfrm>
            <a:off x="5302089" y="1659463"/>
            <a:ext cx="801189" cy="9993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D62B2FA-5B74-5D40-B1DD-8279107BFEED}"/>
              </a:ext>
            </a:extLst>
          </p:cNvPr>
          <p:cNvSpPr txBox="1"/>
          <p:nvPr/>
        </p:nvSpPr>
        <p:spPr>
          <a:xfrm>
            <a:off x="5302088" y="1835951"/>
            <a:ext cx="801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Full Adder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E0BA418-E4B7-594C-9321-DF19281DD02D}"/>
              </a:ext>
            </a:extLst>
          </p:cNvPr>
          <p:cNvCxnSpPr>
            <a:cxnSpLocks/>
          </p:cNvCxnSpPr>
          <p:nvPr/>
        </p:nvCxnSpPr>
        <p:spPr>
          <a:xfrm flipV="1">
            <a:off x="5902981" y="2658773"/>
            <a:ext cx="0" cy="2866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7A6BD36-8FA2-C24E-BAE5-21F1F59748D3}"/>
              </a:ext>
            </a:extLst>
          </p:cNvPr>
          <p:cNvCxnSpPr>
            <a:cxnSpLocks/>
          </p:cNvCxnSpPr>
          <p:nvPr/>
        </p:nvCxnSpPr>
        <p:spPr>
          <a:xfrm flipV="1">
            <a:off x="5576409" y="2658773"/>
            <a:ext cx="0" cy="2866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51E7781-CE15-C743-8DA5-EFE02083FA8D}"/>
              </a:ext>
            </a:extLst>
          </p:cNvPr>
          <p:cNvCxnSpPr>
            <a:cxnSpLocks/>
          </p:cNvCxnSpPr>
          <p:nvPr/>
        </p:nvCxnSpPr>
        <p:spPr>
          <a:xfrm flipV="1">
            <a:off x="5702682" y="1421429"/>
            <a:ext cx="0" cy="238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ABBF367-176C-5F45-A4A3-2F0145D5313B}"/>
              </a:ext>
            </a:extLst>
          </p:cNvPr>
          <p:cNvCxnSpPr>
            <a:cxnSpLocks/>
          </p:cNvCxnSpPr>
          <p:nvPr/>
        </p:nvCxnSpPr>
        <p:spPr>
          <a:xfrm flipH="1">
            <a:off x="6103278" y="2159116"/>
            <a:ext cx="3135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065C4F07-9C32-854B-B583-662BF9CDF8D1}"/>
              </a:ext>
            </a:extLst>
          </p:cNvPr>
          <p:cNvSpPr/>
          <p:nvPr/>
        </p:nvSpPr>
        <p:spPr>
          <a:xfrm>
            <a:off x="4174328" y="1659463"/>
            <a:ext cx="801189" cy="9993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1E0D52-5495-5C4A-958D-DD7A546A11E5}"/>
              </a:ext>
            </a:extLst>
          </p:cNvPr>
          <p:cNvSpPr txBox="1"/>
          <p:nvPr/>
        </p:nvSpPr>
        <p:spPr>
          <a:xfrm>
            <a:off x="4174327" y="1835951"/>
            <a:ext cx="801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Full Adder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7276269-72B9-D44B-B4CE-FD5B1244ABCA}"/>
              </a:ext>
            </a:extLst>
          </p:cNvPr>
          <p:cNvCxnSpPr>
            <a:cxnSpLocks/>
          </p:cNvCxnSpPr>
          <p:nvPr/>
        </p:nvCxnSpPr>
        <p:spPr>
          <a:xfrm flipV="1">
            <a:off x="4775220" y="2658773"/>
            <a:ext cx="0" cy="2866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5426711-E1EC-9C40-A7BD-5BC4EFF38B1A}"/>
              </a:ext>
            </a:extLst>
          </p:cNvPr>
          <p:cNvCxnSpPr>
            <a:cxnSpLocks/>
          </p:cNvCxnSpPr>
          <p:nvPr/>
        </p:nvCxnSpPr>
        <p:spPr>
          <a:xfrm flipV="1">
            <a:off x="4448648" y="2658772"/>
            <a:ext cx="0" cy="279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33EF148-B45F-F34E-8900-FD65D2275F96}"/>
              </a:ext>
            </a:extLst>
          </p:cNvPr>
          <p:cNvCxnSpPr>
            <a:cxnSpLocks/>
          </p:cNvCxnSpPr>
          <p:nvPr/>
        </p:nvCxnSpPr>
        <p:spPr>
          <a:xfrm flipV="1">
            <a:off x="4574921" y="1421429"/>
            <a:ext cx="0" cy="238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4436EEF-4684-2B49-BA14-DF2BC155F275}"/>
              </a:ext>
            </a:extLst>
          </p:cNvPr>
          <p:cNvCxnSpPr>
            <a:cxnSpLocks/>
          </p:cNvCxnSpPr>
          <p:nvPr/>
        </p:nvCxnSpPr>
        <p:spPr>
          <a:xfrm flipH="1">
            <a:off x="4975517" y="2159116"/>
            <a:ext cx="3135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55495667-9705-EB4A-92A8-6B578EC5C0E5}"/>
              </a:ext>
            </a:extLst>
          </p:cNvPr>
          <p:cNvSpPr/>
          <p:nvPr/>
        </p:nvSpPr>
        <p:spPr>
          <a:xfrm>
            <a:off x="3046565" y="1659463"/>
            <a:ext cx="801189" cy="9993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4C98BA2-C7DF-3A4E-ADC8-4B74122877DE}"/>
              </a:ext>
            </a:extLst>
          </p:cNvPr>
          <p:cNvSpPr txBox="1"/>
          <p:nvPr/>
        </p:nvSpPr>
        <p:spPr>
          <a:xfrm>
            <a:off x="3046564" y="1835951"/>
            <a:ext cx="801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Full Adder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80EF240-39B9-834C-8F8D-0FC96EF8726A}"/>
              </a:ext>
            </a:extLst>
          </p:cNvPr>
          <p:cNvCxnSpPr>
            <a:cxnSpLocks/>
          </p:cNvCxnSpPr>
          <p:nvPr/>
        </p:nvCxnSpPr>
        <p:spPr>
          <a:xfrm flipV="1">
            <a:off x="3647457" y="2658772"/>
            <a:ext cx="0" cy="264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8DE82B4-0A33-3149-A435-AD7E129BD0D3}"/>
              </a:ext>
            </a:extLst>
          </p:cNvPr>
          <p:cNvCxnSpPr>
            <a:cxnSpLocks/>
          </p:cNvCxnSpPr>
          <p:nvPr/>
        </p:nvCxnSpPr>
        <p:spPr>
          <a:xfrm flipV="1">
            <a:off x="3320885" y="2658773"/>
            <a:ext cx="0" cy="2793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A8C9417-E568-484C-AE5E-7CB316910427}"/>
              </a:ext>
            </a:extLst>
          </p:cNvPr>
          <p:cNvCxnSpPr>
            <a:cxnSpLocks/>
          </p:cNvCxnSpPr>
          <p:nvPr/>
        </p:nvCxnSpPr>
        <p:spPr>
          <a:xfrm flipV="1">
            <a:off x="3447158" y="1421429"/>
            <a:ext cx="0" cy="238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8380174-8377-8E49-A81C-5209579C6BEE}"/>
              </a:ext>
            </a:extLst>
          </p:cNvPr>
          <p:cNvCxnSpPr>
            <a:cxnSpLocks/>
          </p:cNvCxnSpPr>
          <p:nvPr/>
        </p:nvCxnSpPr>
        <p:spPr>
          <a:xfrm flipH="1">
            <a:off x="3847754" y="2159116"/>
            <a:ext cx="3135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FF332DA-11A0-3D47-BEB5-47D74A4AF974}"/>
              </a:ext>
            </a:extLst>
          </p:cNvPr>
          <p:cNvSpPr txBox="1"/>
          <p:nvPr/>
        </p:nvSpPr>
        <p:spPr>
          <a:xfrm>
            <a:off x="5447959" y="2882097"/>
            <a:ext cx="78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baseline="-25000" dirty="0">
                <a:solidFill>
                  <a:schemeClr val="tx1"/>
                </a:solidFill>
              </a:rPr>
              <a:t>4  </a:t>
            </a:r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FBE8FED-5CF3-BF42-AAE7-DF3D1FD4B06E}"/>
              </a:ext>
            </a:extLst>
          </p:cNvPr>
          <p:cNvSpPr txBox="1"/>
          <p:nvPr/>
        </p:nvSpPr>
        <p:spPr>
          <a:xfrm>
            <a:off x="4278833" y="2893016"/>
            <a:ext cx="783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baseline="-25000" dirty="0">
                <a:solidFill>
                  <a:schemeClr val="tx1"/>
                </a:solidFill>
              </a:rPr>
              <a:t>5  </a:t>
            </a:r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baseline="-25000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31A061E-FCA3-0042-8463-CFCF61285728}"/>
              </a:ext>
            </a:extLst>
          </p:cNvPr>
          <p:cNvSpPr txBox="1"/>
          <p:nvPr/>
        </p:nvSpPr>
        <p:spPr>
          <a:xfrm>
            <a:off x="3190262" y="2874840"/>
            <a:ext cx="78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baseline="-25000" dirty="0">
                <a:solidFill>
                  <a:schemeClr val="tx1"/>
                </a:solidFill>
              </a:rPr>
              <a:t>6  </a:t>
            </a:r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baseline="-25000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BBB4738-AD54-B647-847F-34926135947A}"/>
              </a:ext>
            </a:extLst>
          </p:cNvPr>
          <p:cNvSpPr txBox="1"/>
          <p:nvPr/>
        </p:nvSpPr>
        <p:spPr>
          <a:xfrm>
            <a:off x="5532154" y="1098166"/>
            <a:ext cx="563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4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CFDC6AF-F0E2-7D42-A6B8-DB35783A0BAF}"/>
              </a:ext>
            </a:extLst>
          </p:cNvPr>
          <p:cNvSpPr txBox="1"/>
          <p:nvPr/>
        </p:nvSpPr>
        <p:spPr>
          <a:xfrm>
            <a:off x="4414538" y="1089208"/>
            <a:ext cx="49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5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A956231-9663-0345-B435-57233E367C84}"/>
              </a:ext>
            </a:extLst>
          </p:cNvPr>
          <p:cNvSpPr txBox="1"/>
          <p:nvPr/>
        </p:nvSpPr>
        <p:spPr>
          <a:xfrm>
            <a:off x="3253380" y="1097384"/>
            <a:ext cx="49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6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63D6201-7F5A-4E40-8BD0-1F6FA1E9E029}"/>
              </a:ext>
            </a:extLst>
          </p:cNvPr>
          <p:cNvSpPr txBox="1"/>
          <p:nvPr/>
        </p:nvSpPr>
        <p:spPr>
          <a:xfrm>
            <a:off x="3782933" y="1804937"/>
            <a:ext cx="48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baseline="-25000" dirty="0">
                <a:solidFill>
                  <a:schemeClr val="tx1"/>
                </a:solidFill>
              </a:rPr>
              <a:t>6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FEE529F-1101-AB4B-A858-9B0E820B9998}"/>
              </a:ext>
            </a:extLst>
          </p:cNvPr>
          <p:cNvSpPr txBox="1"/>
          <p:nvPr/>
        </p:nvSpPr>
        <p:spPr>
          <a:xfrm>
            <a:off x="4908769" y="1804937"/>
            <a:ext cx="48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baseline="-25000" dirty="0">
                <a:solidFill>
                  <a:schemeClr val="tx1"/>
                </a:solidFill>
              </a:rPr>
              <a:t>5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38753A4-1B91-DD43-A12F-A65DE6D2880E}"/>
              </a:ext>
            </a:extLst>
          </p:cNvPr>
          <p:cNvSpPr/>
          <p:nvPr/>
        </p:nvSpPr>
        <p:spPr>
          <a:xfrm>
            <a:off x="1888321" y="1657500"/>
            <a:ext cx="801189" cy="9993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F5CBD3F-5EA2-8C47-BA93-65DBC1A38D72}"/>
              </a:ext>
            </a:extLst>
          </p:cNvPr>
          <p:cNvSpPr txBox="1"/>
          <p:nvPr/>
        </p:nvSpPr>
        <p:spPr>
          <a:xfrm>
            <a:off x="1888320" y="1833988"/>
            <a:ext cx="801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Full Adder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6CEBF83-1610-CA47-8AE7-B7EB208E38D5}"/>
              </a:ext>
            </a:extLst>
          </p:cNvPr>
          <p:cNvCxnSpPr>
            <a:cxnSpLocks/>
          </p:cNvCxnSpPr>
          <p:nvPr/>
        </p:nvCxnSpPr>
        <p:spPr>
          <a:xfrm flipV="1">
            <a:off x="2489213" y="2656809"/>
            <a:ext cx="0" cy="264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115FE06-31AC-D148-AE9F-51990BFF0A55}"/>
              </a:ext>
            </a:extLst>
          </p:cNvPr>
          <p:cNvCxnSpPr>
            <a:cxnSpLocks/>
          </p:cNvCxnSpPr>
          <p:nvPr/>
        </p:nvCxnSpPr>
        <p:spPr>
          <a:xfrm flipV="1">
            <a:off x="2162641" y="2656810"/>
            <a:ext cx="0" cy="2793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3EF2137-94B0-0C41-B5BF-29956DB435AD}"/>
              </a:ext>
            </a:extLst>
          </p:cNvPr>
          <p:cNvCxnSpPr>
            <a:cxnSpLocks/>
          </p:cNvCxnSpPr>
          <p:nvPr/>
        </p:nvCxnSpPr>
        <p:spPr>
          <a:xfrm flipV="1">
            <a:off x="2288914" y="1419466"/>
            <a:ext cx="0" cy="238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81A423B-2527-BB49-BD0E-55C969202175}"/>
              </a:ext>
            </a:extLst>
          </p:cNvPr>
          <p:cNvCxnSpPr>
            <a:cxnSpLocks/>
          </p:cNvCxnSpPr>
          <p:nvPr/>
        </p:nvCxnSpPr>
        <p:spPr>
          <a:xfrm flipH="1">
            <a:off x="2689510" y="2157153"/>
            <a:ext cx="3135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284B3E7-78AE-0645-BB8C-A4B5FDE24209}"/>
              </a:ext>
            </a:extLst>
          </p:cNvPr>
          <p:cNvSpPr txBox="1"/>
          <p:nvPr/>
        </p:nvSpPr>
        <p:spPr>
          <a:xfrm>
            <a:off x="2032018" y="2872877"/>
            <a:ext cx="78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baseline="-25000" dirty="0">
                <a:solidFill>
                  <a:schemeClr val="tx1"/>
                </a:solidFill>
              </a:rPr>
              <a:t>7  </a:t>
            </a:r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baseline="-25000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4730812-A070-B54C-8A79-5D32895128AA}"/>
              </a:ext>
            </a:extLst>
          </p:cNvPr>
          <p:cNvSpPr txBox="1"/>
          <p:nvPr/>
        </p:nvSpPr>
        <p:spPr>
          <a:xfrm>
            <a:off x="2095136" y="1095421"/>
            <a:ext cx="49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7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8921A5D-7343-3F40-8DEF-143B44738A80}"/>
              </a:ext>
            </a:extLst>
          </p:cNvPr>
          <p:cNvSpPr txBox="1"/>
          <p:nvPr/>
        </p:nvSpPr>
        <p:spPr>
          <a:xfrm>
            <a:off x="2626374" y="1796824"/>
            <a:ext cx="48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baseline="-25000" dirty="0">
                <a:solidFill>
                  <a:schemeClr val="tx1"/>
                </a:solidFill>
              </a:rPr>
              <a:t>7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0C30974-AF74-9647-A18E-75D3A2725083}"/>
              </a:ext>
            </a:extLst>
          </p:cNvPr>
          <p:cNvSpPr txBox="1"/>
          <p:nvPr/>
        </p:nvSpPr>
        <p:spPr>
          <a:xfrm>
            <a:off x="6045760" y="1804937"/>
            <a:ext cx="48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baseline="-25000" dirty="0">
                <a:solidFill>
                  <a:schemeClr val="tx1"/>
                </a:solidFill>
              </a:rPr>
              <a:t>4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BDB89FA-D28B-3341-B953-B711A18353D1}"/>
              </a:ext>
            </a:extLst>
          </p:cNvPr>
          <p:cNvCxnSpPr>
            <a:cxnSpLocks/>
          </p:cNvCxnSpPr>
          <p:nvPr/>
        </p:nvCxnSpPr>
        <p:spPr>
          <a:xfrm flipH="1">
            <a:off x="1549598" y="2143965"/>
            <a:ext cx="3135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19FD447-75B1-1942-9E70-E2E893617450}"/>
              </a:ext>
            </a:extLst>
          </p:cNvPr>
          <p:cNvSpPr txBox="1"/>
          <p:nvPr/>
        </p:nvSpPr>
        <p:spPr>
          <a:xfrm>
            <a:off x="1487174" y="1781157"/>
            <a:ext cx="48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 </a:t>
            </a:r>
          </a:p>
        </p:txBody>
      </p:sp>
    </p:spTree>
    <p:extLst>
      <p:ext uri="{BB962C8B-B14F-4D97-AF65-F5344CB8AC3E}">
        <p14:creationId xmlns:p14="http://schemas.microsoft.com/office/powerpoint/2010/main" val="2201842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D7D98-9A14-FC4C-B309-AD3AD1331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BD326-CCF3-7943-B28F-84DBC0212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Adding a positive binary number to a negative binary number.</a:t>
            </a:r>
          </a:p>
          <a:p>
            <a:r>
              <a:rPr lang="en-US" dirty="0"/>
              <a:t>2. Adding two positive binary numbers without overflow.</a:t>
            </a:r>
          </a:p>
          <a:p>
            <a:r>
              <a:rPr lang="en-US" dirty="0"/>
              <a:t>3. Adding two positive binary numbers with overflow.</a:t>
            </a:r>
          </a:p>
          <a:p>
            <a:r>
              <a:rPr lang="en-US" dirty="0"/>
              <a:t>4. Adding two negative binary numbers without overflow.</a:t>
            </a:r>
          </a:p>
          <a:p>
            <a:r>
              <a:rPr lang="en-US" dirty="0"/>
              <a:t>5. Adding two negative binary numbers with overflow.</a:t>
            </a:r>
          </a:p>
        </p:txBody>
      </p:sp>
    </p:spTree>
    <p:extLst>
      <p:ext uri="{BB962C8B-B14F-4D97-AF65-F5344CB8AC3E}">
        <p14:creationId xmlns:p14="http://schemas.microsoft.com/office/powerpoint/2010/main" val="36395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D7D98-9A14-FC4C-B309-AD3AD1331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DCFE50-C4CE-D04E-91AD-A57FC992B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429" y="0"/>
            <a:ext cx="8715142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60C8815-B5E1-114F-B06A-A333E370AE0D}"/>
              </a:ext>
            </a:extLst>
          </p:cNvPr>
          <p:cNvSpPr/>
          <p:nvPr/>
        </p:nvSpPr>
        <p:spPr bwMode="auto">
          <a:xfrm>
            <a:off x="9872869" y="179388"/>
            <a:ext cx="762000" cy="6858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965D562-64B4-9A49-8F4C-0B2602DFC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406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74F4FC-42AA-1142-B562-DC13EFAF260D}"/>
              </a:ext>
            </a:extLst>
          </p:cNvPr>
          <p:cNvSpPr/>
          <p:nvPr/>
        </p:nvSpPr>
        <p:spPr>
          <a:xfrm>
            <a:off x="9793319" y="1956107"/>
            <a:ext cx="801189" cy="9993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29ECCA-AE3A-7540-B93D-9012C4D02119}"/>
              </a:ext>
            </a:extLst>
          </p:cNvPr>
          <p:cNvSpPr txBox="1"/>
          <p:nvPr/>
        </p:nvSpPr>
        <p:spPr>
          <a:xfrm>
            <a:off x="9793318" y="2132595"/>
            <a:ext cx="801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Full Adder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C82437C-F702-034D-B829-255E9997E684}"/>
              </a:ext>
            </a:extLst>
          </p:cNvPr>
          <p:cNvCxnSpPr>
            <a:cxnSpLocks/>
          </p:cNvCxnSpPr>
          <p:nvPr/>
        </p:nvCxnSpPr>
        <p:spPr>
          <a:xfrm flipV="1">
            <a:off x="10394211" y="2955417"/>
            <a:ext cx="0" cy="2866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61A8A1-EC8A-E444-894F-AE5585059812}"/>
              </a:ext>
            </a:extLst>
          </p:cNvPr>
          <p:cNvCxnSpPr>
            <a:cxnSpLocks/>
          </p:cNvCxnSpPr>
          <p:nvPr/>
        </p:nvCxnSpPr>
        <p:spPr>
          <a:xfrm flipV="1">
            <a:off x="10067639" y="2955417"/>
            <a:ext cx="0" cy="2866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B25E74-2FDA-1845-9C95-974C68894F45}"/>
              </a:ext>
            </a:extLst>
          </p:cNvPr>
          <p:cNvCxnSpPr>
            <a:cxnSpLocks/>
          </p:cNvCxnSpPr>
          <p:nvPr/>
        </p:nvCxnSpPr>
        <p:spPr>
          <a:xfrm flipV="1">
            <a:off x="10193912" y="1718073"/>
            <a:ext cx="0" cy="238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4DB817-30FA-BC46-878A-EC137BD3ADA4}"/>
              </a:ext>
            </a:extLst>
          </p:cNvPr>
          <p:cNvCxnSpPr>
            <a:cxnSpLocks/>
          </p:cNvCxnSpPr>
          <p:nvPr/>
        </p:nvCxnSpPr>
        <p:spPr>
          <a:xfrm flipH="1">
            <a:off x="10594508" y="2455760"/>
            <a:ext cx="3135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54DC7CA-85B2-0743-9E23-BD8D0FF3A45E}"/>
              </a:ext>
            </a:extLst>
          </p:cNvPr>
          <p:cNvSpPr/>
          <p:nvPr/>
        </p:nvSpPr>
        <p:spPr>
          <a:xfrm>
            <a:off x="8665558" y="1956107"/>
            <a:ext cx="801189" cy="9993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500718-4519-534A-82F8-D2BC216F5748}"/>
              </a:ext>
            </a:extLst>
          </p:cNvPr>
          <p:cNvSpPr txBox="1"/>
          <p:nvPr/>
        </p:nvSpPr>
        <p:spPr>
          <a:xfrm>
            <a:off x="8665557" y="2132595"/>
            <a:ext cx="801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Full Adder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20D5340-6AAE-B842-8EE0-9C41E774DFB7}"/>
              </a:ext>
            </a:extLst>
          </p:cNvPr>
          <p:cNvCxnSpPr>
            <a:cxnSpLocks/>
          </p:cNvCxnSpPr>
          <p:nvPr/>
        </p:nvCxnSpPr>
        <p:spPr>
          <a:xfrm flipV="1">
            <a:off x="9266450" y="2955417"/>
            <a:ext cx="0" cy="2866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C270CBF-D3B2-DD45-8A27-C489F85F9183}"/>
              </a:ext>
            </a:extLst>
          </p:cNvPr>
          <p:cNvCxnSpPr>
            <a:cxnSpLocks/>
          </p:cNvCxnSpPr>
          <p:nvPr/>
        </p:nvCxnSpPr>
        <p:spPr>
          <a:xfrm flipV="1">
            <a:off x="8939878" y="2955416"/>
            <a:ext cx="0" cy="279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236D72-6F4E-4D40-995C-F2B3A14DA99B}"/>
              </a:ext>
            </a:extLst>
          </p:cNvPr>
          <p:cNvCxnSpPr>
            <a:cxnSpLocks/>
          </p:cNvCxnSpPr>
          <p:nvPr/>
        </p:nvCxnSpPr>
        <p:spPr>
          <a:xfrm flipV="1">
            <a:off x="9066151" y="1718073"/>
            <a:ext cx="0" cy="238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5A37615-DEAA-3D4C-92EF-ADB9221D917B}"/>
              </a:ext>
            </a:extLst>
          </p:cNvPr>
          <p:cNvCxnSpPr>
            <a:cxnSpLocks/>
          </p:cNvCxnSpPr>
          <p:nvPr/>
        </p:nvCxnSpPr>
        <p:spPr>
          <a:xfrm flipH="1">
            <a:off x="9466747" y="2455760"/>
            <a:ext cx="3135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1EB9A55-9388-1846-861F-0D6CDDEB6F7F}"/>
              </a:ext>
            </a:extLst>
          </p:cNvPr>
          <p:cNvSpPr/>
          <p:nvPr/>
        </p:nvSpPr>
        <p:spPr>
          <a:xfrm>
            <a:off x="7537795" y="1963364"/>
            <a:ext cx="801189" cy="9993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C03C42-23A8-9E4D-A2B1-1707B3EDF1EC}"/>
              </a:ext>
            </a:extLst>
          </p:cNvPr>
          <p:cNvSpPr txBox="1"/>
          <p:nvPr/>
        </p:nvSpPr>
        <p:spPr>
          <a:xfrm>
            <a:off x="7537794" y="2139852"/>
            <a:ext cx="801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Full Adder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00D32B-D153-0E4C-8E26-F022880362F1}"/>
              </a:ext>
            </a:extLst>
          </p:cNvPr>
          <p:cNvCxnSpPr>
            <a:cxnSpLocks/>
          </p:cNvCxnSpPr>
          <p:nvPr/>
        </p:nvCxnSpPr>
        <p:spPr>
          <a:xfrm flipV="1">
            <a:off x="8138687" y="2962673"/>
            <a:ext cx="0" cy="264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37995A5-02D1-1B4D-9F9E-E9DCD9BFA757}"/>
              </a:ext>
            </a:extLst>
          </p:cNvPr>
          <p:cNvCxnSpPr>
            <a:cxnSpLocks/>
          </p:cNvCxnSpPr>
          <p:nvPr/>
        </p:nvCxnSpPr>
        <p:spPr>
          <a:xfrm flipV="1">
            <a:off x="7812115" y="2962674"/>
            <a:ext cx="0" cy="2793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263640-64D8-6348-A9F5-FCF47721AA89}"/>
              </a:ext>
            </a:extLst>
          </p:cNvPr>
          <p:cNvCxnSpPr>
            <a:cxnSpLocks/>
          </p:cNvCxnSpPr>
          <p:nvPr/>
        </p:nvCxnSpPr>
        <p:spPr>
          <a:xfrm flipV="1">
            <a:off x="7938388" y="1725330"/>
            <a:ext cx="0" cy="238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3DE13B-A84A-D247-A5CC-8189CE0B5BAD}"/>
              </a:ext>
            </a:extLst>
          </p:cNvPr>
          <p:cNvCxnSpPr>
            <a:cxnSpLocks/>
          </p:cNvCxnSpPr>
          <p:nvPr/>
        </p:nvCxnSpPr>
        <p:spPr>
          <a:xfrm flipH="1">
            <a:off x="8338984" y="2463017"/>
            <a:ext cx="3135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310D94E-5241-984D-925B-951BD75FE68B}"/>
              </a:ext>
            </a:extLst>
          </p:cNvPr>
          <p:cNvSpPr txBox="1"/>
          <p:nvPr/>
        </p:nvSpPr>
        <p:spPr>
          <a:xfrm>
            <a:off x="9939189" y="3178741"/>
            <a:ext cx="78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baseline="-25000" dirty="0">
                <a:solidFill>
                  <a:schemeClr val="tx1"/>
                </a:solidFill>
              </a:rPr>
              <a:t>0  </a:t>
            </a:r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baseline="-250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1A2649-5624-F741-B855-FF4F4F94A3AE}"/>
              </a:ext>
            </a:extLst>
          </p:cNvPr>
          <p:cNvSpPr txBox="1"/>
          <p:nvPr/>
        </p:nvSpPr>
        <p:spPr>
          <a:xfrm>
            <a:off x="8798366" y="3171484"/>
            <a:ext cx="783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baseline="-25000" dirty="0">
                <a:solidFill>
                  <a:schemeClr val="tx1"/>
                </a:solidFill>
              </a:rPr>
              <a:t>1  </a:t>
            </a:r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DB8DE4-22CC-694F-B644-60EF52D4D6A2}"/>
              </a:ext>
            </a:extLst>
          </p:cNvPr>
          <p:cNvSpPr txBox="1"/>
          <p:nvPr/>
        </p:nvSpPr>
        <p:spPr>
          <a:xfrm>
            <a:off x="7681492" y="3178741"/>
            <a:ext cx="78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baseline="-25000" dirty="0">
                <a:solidFill>
                  <a:schemeClr val="tx1"/>
                </a:solidFill>
              </a:rPr>
              <a:t>2  </a:t>
            </a:r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9C8B61-F430-854F-BAB8-44860A6CF572}"/>
              </a:ext>
            </a:extLst>
          </p:cNvPr>
          <p:cNvSpPr txBox="1"/>
          <p:nvPr/>
        </p:nvSpPr>
        <p:spPr>
          <a:xfrm>
            <a:off x="10023384" y="1394810"/>
            <a:ext cx="563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0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33D052-6539-734D-8C83-800DB25D938B}"/>
              </a:ext>
            </a:extLst>
          </p:cNvPr>
          <p:cNvSpPr txBox="1"/>
          <p:nvPr/>
        </p:nvSpPr>
        <p:spPr>
          <a:xfrm>
            <a:off x="8905768" y="1385852"/>
            <a:ext cx="49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1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C32457-8AC4-EF47-B3C9-5A0E11CA3C19}"/>
              </a:ext>
            </a:extLst>
          </p:cNvPr>
          <p:cNvSpPr txBox="1"/>
          <p:nvPr/>
        </p:nvSpPr>
        <p:spPr>
          <a:xfrm>
            <a:off x="7744610" y="1401285"/>
            <a:ext cx="49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2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0AB07B-C958-4E4A-9503-2700CD0E8047}"/>
              </a:ext>
            </a:extLst>
          </p:cNvPr>
          <p:cNvSpPr txBox="1"/>
          <p:nvPr/>
        </p:nvSpPr>
        <p:spPr>
          <a:xfrm>
            <a:off x="10594506" y="2094411"/>
            <a:ext cx="485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cin</a:t>
            </a:r>
            <a:r>
              <a:rPr lang="en-US" baseline="-25000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5418B3-F99F-6F4E-AE2C-9960FE4A4FBE}"/>
              </a:ext>
            </a:extLst>
          </p:cNvPr>
          <p:cNvSpPr txBox="1"/>
          <p:nvPr/>
        </p:nvSpPr>
        <p:spPr>
          <a:xfrm>
            <a:off x="8274163" y="2108838"/>
            <a:ext cx="48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baseline="-25000" dirty="0">
                <a:solidFill>
                  <a:schemeClr val="tx1"/>
                </a:solidFill>
              </a:rPr>
              <a:t>2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C301AE-1F0B-2042-A2D7-7BF44637ECAB}"/>
              </a:ext>
            </a:extLst>
          </p:cNvPr>
          <p:cNvSpPr txBox="1"/>
          <p:nvPr/>
        </p:nvSpPr>
        <p:spPr>
          <a:xfrm>
            <a:off x="9399999" y="2101581"/>
            <a:ext cx="48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baseline="-25000" dirty="0">
                <a:solidFill>
                  <a:schemeClr val="tx1"/>
                </a:solidFill>
              </a:rPr>
              <a:t>1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BBADDBB-EA7A-1A48-A30D-C7753E40223C}"/>
              </a:ext>
            </a:extLst>
          </p:cNvPr>
          <p:cNvSpPr/>
          <p:nvPr/>
        </p:nvSpPr>
        <p:spPr>
          <a:xfrm>
            <a:off x="6379551" y="1969514"/>
            <a:ext cx="801189" cy="9993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D0A75D-CAF7-E649-9119-36B81E244748}"/>
              </a:ext>
            </a:extLst>
          </p:cNvPr>
          <p:cNvSpPr txBox="1"/>
          <p:nvPr/>
        </p:nvSpPr>
        <p:spPr>
          <a:xfrm>
            <a:off x="6379550" y="2146002"/>
            <a:ext cx="801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Full Adder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A662FB4-AEFC-9149-807B-A2203FBE86AB}"/>
              </a:ext>
            </a:extLst>
          </p:cNvPr>
          <p:cNvCxnSpPr>
            <a:cxnSpLocks/>
          </p:cNvCxnSpPr>
          <p:nvPr/>
        </p:nvCxnSpPr>
        <p:spPr>
          <a:xfrm flipV="1">
            <a:off x="6980443" y="2968823"/>
            <a:ext cx="0" cy="264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93AD8D1-F6B3-AA4D-90C9-E8E6B85111B4}"/>
              </a:ext>
            </a:extLst>
          </p:cNvPr>
          <p:cNvCxnSpPr>
            <a:cxnSpLocks/>
          </p:cNvCxnSpPr>
          <p:nvPr/>
        </p:nvCxnSpPr>
        <p:spPr>
          <a:xfrm flipV="1">
            <a:off x="6653871" y="2968824"/>
            <a:ext cx="0" cy="2793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E3BD2CF-EDDB-8646-AB4C-1EB15F1779C1}"/>
              </a:ext>
            </a:extLst>
          </p:cNvPr>
          <p:cNvCxnSpPr>
            <a:cxnSpLocks/>
          </p:cNvCxnSpPr>
          <p:nvPr/>
        </p:nvCxnSpPr>
        <p:spPr>
          <a:xfrm flipV="1">
            <a:off x="6780144" y="1731480"/>
            <a:ext cx="0" cy="238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62CDA48-68A4-C946-A2AB-06ED95A697DD}"/>
              </a:ext>
            </a:extLst>
          </p:cNvPr>
          <p:cNvCxnSpPr>
            <a:cxnSpLocks/>
          </p:cNvCxnSpPr>
          <p:nvPr/>
        </p:nvCxnSpPr>
        <p:spPr>
          <a:xfrm flipH="1">
            <a:off x="7180740" y="2469167"/>
            <a:ext cx="3135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5DE5B51-BF2D-184E-A033-1DBDDC70D104}"/>
              </a:ext>
            </a:extLst>
          </p:cNvPr>
          <p:cNvSpPr txBox="1"/>
          <p:nvPr/>
        </p:nvSpPr>
        <p:spPr>
          <a:xfrm>
            <a:off x="6523248" y="3184891"/>
            <a:ext cx="78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baseline="-25000" dirty="0">
                <a:solidFill>
                  <a:schemeClr val="tx1"/>
                </a:solidFill>
              </a:rPr>
              <a:t>3  </a:t>
            </a:r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B39B897-0E57-6541-A5FF-0F5472CE5673}"/>
              </a:ext>
            </a:extLst>
          </p:cNvPr>
          <p:cNvSpPr txBox="1"/>
          <p:nvPr/>
        </p:nvSpPr>
        <p:spPr>
          <a:xfrm>
            <a:off x="6586366" y="1407435"/>
            <a:ext cx="49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3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8DDAAF6-927D-A441-BF71-57222D568426}"/>
              </a:ext>
            </a:extLst>
          </p:cNvPr>
          <p:cNvSpPr txBox="1"/>
          <p:nvPr/>
        </p:nvSpPr>
        <p:spPr>
          <a:xfrm>
            <a:off x="7117604" y="2108838"/>
            <a:ext cx="48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baseline="-25000" dirty="0">
                <a:solidFill>
                  <a:schemeClr val="tx1"/>
                </a:solidFill>
              </a:rPr>
              <a:t>3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9552C6E-6F7F-D645-9561-8A21053170EB}"/>
              </a:ext>
            </a:extLst>
          </p:cNvPr>
          <p:cNvSpPr/>
          <p:nvPr/>
        </p:nvSpPr>
        <p:spPr>
          <a:xfrm>
            <a:off x="5242561" y="1978515"/>
            <a:ext cx="801189" cy="9993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7D2CFDB-968F-A04E-AA0A-DB3BB5FC95AC}"/>
              </a:ext>
            </a:extLst>
          </p:cNvPr>
          <p:cNvSpPr txBox="1"/>
          <p:nvPr/>
        </p:nvSpPr>
        <p:spPr>
          <a:xfrm>
            <a:off x="5242560" y="2155003"/>
            <a:ext cx="801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Full Adder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DB49043-2971-EB44-A442-F8D7F5BD4B37}"/>
              </a:ext>
            </a:extLst>
          </p:cNvPr>
          <p:cNvCxnSpPr>
            <a:cxnSpLocks/>
          </p:cNvCxnSpPr>
          <p:nvPr/>
        </p:nvCxnSpPr>
        <p:spPr>
          <a:xfrm flipV="1">
            <a:off x="5843453" y="2977825"/>
            <a:ext cx="0" cy="2866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E1392DE-1C90-2144-BCFA-7145C2AC6985}"/>
              </a:ext>
            </a:extLst>
          </p:cNvPr>
          <p:cNvCxnSpPr>
            <a:cxnSpLocks/>
          </p:cNvCxnSpPr>
          <p:nvPr/>
        </p:nvCxnSpPr>
        <p:spPr>
          <a:xfrm flipV="1">
            <a:off x="5516881" y="2977825"/>
            <a:ext cx="0" cy="2866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73BDD20-671B-514E-AC20-DED87405BACB}"/>
              </a:ext>
            </a:extLst>
          </p:cNvPr>
          <p:cNvCxnSpPr>
            <a:cxnSpLocks/>
          </p:cNvCxnSpPr>
          <p:nvPr/>
        </p:nvCxnSpPr>
        <p:spPr>
          <a:xfrm flipV="1">
            <a:off x="5643154" y="1740481"/>
            <a:ext cx="0" cy="238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D6C154A-FACE-5D49-8430-B21E3C9DFE34}"/>
              </a:ext>
            </a:extLst>
          </p:cNvPr>
          <p:cNvCxnSpPr>
            <a:cxnSpLocks/>
          </p:cNvCxnSpPr>
          <p:nvPr/>
        </p:nvCxnSpPr>
        <p:spPr>
          <a:xfrm flipH="1">
            <a:off x="6043750" y="2478168"/>
            <a:ext cx="3135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03A4082B-7D30-C044-B7FE-CE43110146A5}"/>
              </a:ext>
            </a:extLst>
          </p:cNvPr>
          <p:cNvSpPr/>
          <p:nvPr/>
        </p:nvSpPr>
        <p:spPr>
          <a:xfrm>
            <a:off x="4114800" y="1978515"/>
            <a:ext cx="801189" cy="9993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AB83AD1-16AF-1340-A57B-C838543793E8}"/>
              </a:ext>
            </a:extLst>
          </p:cNvPr>
          <p:cNvSpPr txBox="1"/>
          <p:nvPr/>
        </p:nvSpPr>
        <p:spPr>
          <a:xfrm>
            <a:off x="4114799" y="2155003"/>
            <a:ext cx="801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Full Adder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80CAF25-ED18-DC40-972C-111FAE88B8F0}"/>
              </a:ext>
            </a:extLst>
          </p:cNvPr>
          <p:cNvCxnSpPr>
            <a:cxnSpLocks/>
          </p:cNvCxnSpPr>
          <p:nvPr/>
        </p:nvCxnSpPr>
        <p:spPr>
          <a:xfrm flipV="1">
            <a:off x="4715692" y="2977825"/>
            <a:ext cx="0" cy="2866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8D48530-53A1-9E4F-AC47-E06E48CEDAD5}"/>
              </a:ext>
            </a:extLst>
          </p:cNvPr>
          <p:cNvCxnSpPr>
            <a:cxnSpLocks/>
          </p:cNvCxnSpPr>
          <p:nvPr/>
        </p:nvCxnSpPr>
        <p:spPr>
          <a:xfrm flipV="1">
            <a:off x="4389120" y="2977824"/>
            <a:ext cx="0" cy="279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3B4202B-8ED1-EF40-9FFE-19BFC7E94B35}"/>
              </a:ext>
            </a:extLst>
          </p:cNvPr>
          <p:cNvCxnSpPr>
            <a:cxnSpLocks/>
          </p:cNvCxnSpPr>
          <p:nvPr/>
        </p:nvCxnSpPr>
        <p:spPr>
          <a:xfrm flipV="1">
            <a:off x="4515393" y="1740481"/>
            <a:ext cx="0" cy="238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CFEF389-94C5-2747-9146-2372C5221D19}"/>
              </a:ext>
            </a:extLst>
          </p:cNvPr>
          <p:cNvCxnSpPr>
            <a:cxnSpLocks/>
          </p:cNvCxnSpPr>
          <p:nvPr/>
        </p:nvCxnSpPr>
        <p:spPr>
          <a:xfrm flipH="1">
            <a:off x="4915989" y="2478168"/>
            <a:ext cx="3135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3F2F1E6-71FE-D34D-9343-8ADE58F04AD3}"/>
              </a:ext>
            </a:extLst>
          </p:cNvPr>
          <p:cNvSpPr/>
          <p:nvPr/>
        </p:nvSpPr>
        <p:spPr>
          <a:xfrm>
            <a:off x="2987037" y="1978515"/>
            <a:ext cx="801189" cy="9993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595083C-8588-AD40-AC5A-46ED85E1869E}"/>
              </a:ext>
            </a:extLst>
          </p:cNvPr>
          <p:cNvSpPr txBox="1"/>
          <p:nvPr/>
        </p:nvSpPr>
        <p:spPr>
          <a:xfrm>
            <a:off x="2987036" y="2155003"/>
            <a:ext cx="801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Full Adder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C24E500-C39F-FA41-9054-92563C08CA32}"/>
              </a:ext>
            </a:extLst>
          </p:cNvPr>
          <p:cNvCxnSpPr>
            <a:cxnSpLocks/>
          </p:cNvCxnSpPr>
          <p:nvPr/>
        </p:nvCxnSpPr>
        <p:spPr>
          <a:xfrm flipV="1">
            <a:off x="3587929" y="2977824"/>
            <a:ext cx="0" cy="264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94D8D4E-51C5-CF40-AE6A-A3C7CEC18199}"/>
              </a:ext>
            </a:extLst>
          </p:cNvPr>
          <p:cNvCxnSpPr>
            <a:cxnSpLocks/>
          </p:cNvCxnSpPr>
          <p:nvPr/>
        </p:nvCxnSpPr>
        <p:spPr>
          <a:xfrm flipV="1">
            <a:off x="3261357" y="2977825"/>
            <a:ext cx="0" cy="2793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CEF78A6-7C00-AD48-B161-42EAD2E2C0FB}"/>
              </a:ext>
            </a:extLst>
          </p:cNvPr>
          <p:cNvCxnSpPr>
            <a:cxnSpLocks/>
          </p:cNvCxnSpPr>
          <p:nvPr/>
        </p:nvCxnSpPr>
        <p:spPr>
          <a:xfrm flipV="1">
            <a:off x="3387630" y="1740481"/>
            <a:ext cx="0" cy="238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564A833-5588-7D4A-A04C-D8F3A415EFBA}"/>
              </a:ext>
            </a:extLst>
          </p:cNvPr>
          <p:cNvCxnSpPr>
            <a:cxnSpLocks/>
          </p:cNvCxnSpPr>
          <p:nvPr/>
        </p:nvCxnSpPr>
        <p:spPr>
          <a:xfrm flipH="1">
            <a:off x="3788226" y="2478168"/>
            <a:ext cx="3135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94AFB1D-729E-7C48-8EE4-55FE08EA66B6}"/>
              </a:ext>
            </a:extLst>
          </p:cNvPr>
          <p:cNvSpPr txBox="1"/>
          <p:nvPr/>
        </p:nvSpPr>
        <p:spPr>
          <a:xfrm>
            <a:off x="5388431" y="3201149"/>
            <a:ext cx="78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baseline="-25000" dirty="0">
                <a:solidFill>
                  <a:schemeClr val="tx1"/>
                </a:solidFill>
              </a:rPr>
              <a:t>4  </a:t>
            </a:r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CB5C2B-2ADE-C643-8413-5C22D52A618C}"/>
              </a:ext>
            </a:extLst>
          </p:cNvPr>
          <p:cNvSpPr txBox="1"/>
          <p:nvPr/>
        </p:nvSpPr>
        <p:spPr>
          <a:xfrm>
            <a:off x="4219305" y="3212068"/>
            <a:ext cx="783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baseline="-25000" dirty="0">
                <a:solidFill>
                  <a:schemeClr val="tx1"/>
                </a:solidFill>
              </a:rPr>
              <a:t>5  </a:t>
            </a:r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baseline="-25000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2316F08-A16A-6C45-8268-45AC4CB2A6EB}"/>
              </a:ext>
            </a:extLst>
          </p:cNvPr>
          <p:cNvSpPr txBox="1"/>
          <p:nvPr/>
        </p:nvSpPr>
        <p:spPr>
          <a:xfrm>
            <a:off x="3130734" y="3193892"/>
            <a:ext cx="78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baseline="-25000" dirty="0">
                <a:solidFill>
                  <a:schemeClr val="tx1"/>
                </a:solidFill>
              </a:rPr>
              <a:t>6  </a:t>
            </a:r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baseline="-25000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7319430-83E4-C747-BB08-78E158A31170}"/>
              </a:ext>
            </a:extLst>
          </p:cNvPr>
          <p:cNvSpPr txBox="1"/>
          <p:nvPr/>
        </p:nvSpPr>
        <p:spPr>
          <a:xfrm>
            <a:off x="5472626" y="1417218"/>
            <a:ext cx="563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4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6A76B24-12A8-1D4C-8F4D-C6C53E85A4EB}"/>
              </a:ext>
            </a:extLst>
          </p:cNvPr>
          <p:cNvSpPr txBox="1"/>
          <p:nvPr/>
        </p:nvSpPr>
        <p:spPr>
          <a:xfrm>
            <a:off x="4355010" y="1408260"/>
            <a:ext cx="49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5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6EF445B-C386-2B4F-8C83-A7442F49E6BB}"/>
              </a:ext>
            </a:extLst>
          </p:cNvPr>
          <p:cNvSpPr txBox="1"/>
          <p:nvPr/>
        </p:nvSpPr>
        <p:spPr>
          <a:xfrm>
            <a:off x="3193852" y="1416436"/>
            <a:ext cx="49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6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A90FC20-D892-A34A-BCFE-A14725C6DAAC}"/>
              </a:ext>
            </a:extLst>
          </p:cNvPr>
          <p:cNvSpPr txBox="1"/>
          <p:nvPr/>
        </p:nvSpPr>
        <p:spPr>
          <a:xfrm>
            <a:off x="3723405" y="2123989"/>
            <a:ext cx="48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baseline="-25000" dirty="0">
                <a:solidFill>
                  <a:schemeClr val="tx1"/>
                </a:solidFill>
              </a:rPr>
              <a:t>6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DE54582-E026-8B4D-8176-8123071423B8}"/>
              </a:ext>
            </a:extLst>
          </p:cNvPr>
          <p:cNvSpPr txBox="1"/>
          <p:nvPr/>
        </p:nvSpPr>
        <p:spPr>
          <a:xfrm>
            <a:off x="4849241" y="2123989"/>
            <a:ext cx="48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baseline="-25000" dirty="0">
                <a:solidFill>
                  <a:schemeClr val="tx1"/>
                </a:solidFill>
              </a:rPr>
              <a:t>5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D07E73D-058D-3848-9A67-259FC631EC80}"/>
              </a:ext>
            </a:extLst>
          </p:cNvPr>
          <p:cNvSpPr/>
          <p:nvPr/>
        </p:nvSpPr>
        <p:spPr>
          <a:xfrm>
            <a:off x="1828793" y="1976552"/>
            <a:ext cx="801189" cy="9993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6CBBD8E-E295-F746-876A-E08E3C7ADB53}"/>
              </a:ext>
            </a:extLst>
          </p:cNvPr>
          <p:cNvSpPr txBox="1"/>
          <p:nvPr/>
        </p:nvSpPr>
        <p:spPr>
          <a:xfrm>
            <a:off x="1828792" y="2153040"/>
            <a:ext cx="801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Full Adder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67F87DC-E53B-AA40-80F3-E745E30642FF}"/>
              </a:ext>
            </a:extLst>
          </p:cNvPr>
          <p:cNvCxnSpPr>
            <a:cxnSpLocks/>
          </p:cNvCxnSpPr>
          <p:nvPr/>
        </p:nvCxnSpPr>
        <p:spPr>
          <a:xfrm flipV="1">
            <a:off x="2429685" y="2975861"/>
            <a:ext cx="0" cy="264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0C6286E-1190-2849-B35F-53B0ED2765F5}"/>
              </a:ext>
            </a:extLst>
          </p:cNvPr>
          <p:cNvCxnSpPr>
            <a:cxnSpLocks/>
          </p:cNvCxnSpPr>
          <p:nvPr/>
        </p:nvCxnSpPr>
        <p:spPr>
          <a:xfrm flipV="1">
            <a:off x="2103113" y="2975862"/>
            <a:ext cx="0" cy="2793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A442924-8FA5-E047-92BC-6BD84369393A}"/>
              </a:ext>
            </a:extLst>
          </p:cNvPr>
          <p:cNvCxnSpPr>
            <a:cxnSpLocks/>
          </p:cNvCxnSpPr>
          <p:nvPr/>
        </p:nvCxnSpPr>
        <p:spPr>
          <a:xfrm flipV="1">
            <a:off x="2229386" y="1738518"/>
            <a:ext cx="0" cy="238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1D01D99-C39F-D94D-B5A8-5415F2CE6DBF}"/>
              </a:ext>
            </a:extLst>
          </p:cNvPr>
          <p:cNvCxnSpPr>
            <a:cxnSpLocks/>
          </p:cNvCxnSpPr>
          <p:nvPr/>
        </p:nvCxnSpPr>
        <p:spPr>
          <a:xfrm flipH="1">
            <a:off x="2629982" y="2476205"/>
            <a:ext cx="3135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A22924D9-DF29-434A-9516-F7DDCD7F8C5C}"/>
              </a:ext>
            </a:extLst>
          </p:cNvPr>
          <p:cNvSpPr txBox="1"/>
          <p:nvPr/>
        </p:nvSpPr>
        <p:spPr>
          <a:xfrm>
            <a:off x="1972490" y="3191929"/>
            <a:ext cx="78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baseline="-25000" dirty="0">
                <a:solidFill>
                  <a:schemeClr val="tx1"/>
                </a:solidFill>
              </a:rPr>
              <a:t>7  </a:t>
            </a:r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baseline="-25000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91E51F1-1306-964E-979B-E4EEF4AA11FA}"/>
              </a:ext>
            </a:extLst>
          </p:cNvPr>
          <p:cNvSpPr txBox="1"/>
          <p:nvPr/>
        </p:nvSpPr>
        <p:spPr>
          <a:xfrm>
            <a:off x="2035608" y="1414473"/>
            <a:ext cx="49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7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1ACE6C9-D57E-7747-BBCE-00FF24990CC5}"/>
              </a:ext>
            </a:extLst>
          </p:cNvPr>
          <p:cNvSpPr txBox="1"/>
          <p:nvPr/>
        </p:nvSpPr>
        <p:spPr>
          <a:xfrm>
            <a:off x="2566846" y="2115876"/>
            <a:ext cx="48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baseline="-25000" dirty="0">
                <a:solidFill>
                  <a:schemeClr val="tx1"/>
                </a:solidFill>
              </a:rPr>
              <a:t>7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2DC73FD-1989-6D48-B2D7-1521CA154F90}"/>
              </a:ext>
            </a:extLst>
          </p:cNvPr>
          <p:cNvSpPr txBox="1"/>
          <p:nvPr/>
        </p:nvSpPr>
        <p:spPr>
          <a:xfrm>
            <a:off x="5986232" y="2123989"/>
            <a:ext cx="48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baseline="-25000" dirty="0">
                <a:solidFill>
                  <a:schemeClr val="tx1"/>
                </a:solidFill>
              </a:rPr>
              <a:t>4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4D82C2D-862E-F947-A2DC-86AD654C48D8}"/>
              </a:ext>
            </a:extLst>
          </p:cNvPr>
          <p:cNvCxnSpPr>
            <a:cxnSpLocks/>
          </p:cNvCxnSpPr>
          <p:nvPr/>
        </p:nvCxnSpPr>
        <p:spPr>
          <a:xfrm flipH="1">
            <a:off x="1490070" y="2463017"/>
            <a:ext cx="3135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75BD49A4-B18E-8E45-8E5D-F53A5DCDE7FE}"/>
              </a:ext>
            </a:extLst>
          </p:cNvPr>
          <p:cNvSpPr txBox="1"/>
          <p:nvPr/>
        </p:nvSpPr>
        <p:spPr>
          <a:xfrm>
            <a:off x="1427646" y="2100209"/>
            <a:ext cx="48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 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FAA7502-1470-1143-883E-B0833E27FB95}"/>
              </a:ext>
            </a:extLst>
          </p:cNvPr>
          <p:cNvSpPr txBox="1"/>
          <p:nvPr/>
        </p:nvSpPr>
        <p:spPr>
          <a:xfrm>
            <a:off x="714623" y="3925381"/>
            <a:ext cx="113298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This 8-bit adder does not have overflow detection function. You will have to examine the simulation output to determine if there is overflow.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Show a TA your </a:t>
            </a:r>
            <a:r>
              <a:rPr lang="en-US" sz="2400" dirty="0" err="1">
                <a:solidFill>
                  <a:schemeClr val="tx1"/>
                </a:solidFill>
              </a:rPr>
              <a:t>Tcl</a:t>
            </a:r>
            <a:r>
              <a:rPr lang="en-US" sz="2400" dirty="0">
                <a:solidFill>
                  <a:schemeClr val="tx1"/>
                </a:solidFill>
              </a:rPr>
              <a:t> script for the </a:t>
            </a:r>
            <a:r>
              <a:rPr lang="en-US" sz="2400" dirty="0" err="1">
                <a:solidFill>
                  <a:schemeClr val="tx1"/>
                </a:solidFill>
              </a:rPr>
              <a:t>FullAdd</a:t>
            </a:r>
            <a:r>
              <a:rPr lang="en-US" sz="2400" dirty="0">
                <a:solidFill>
                  <a:schemeClr val="tx1"/>
                </a:solidFill>
              </a:rPr>
              <a:t> module tests all possible combinations.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Show a TA your simulation for your Add8 module and explain how you know your circuit is correct and how you know whether overflow occurred. </a:t>
            </a:r>
          </a:p>
        </p:txBody>
      </p:sp>
      <p:sp>
        <p:nvSpPr>
          <p:cNvPr id="79" name="Title 1">
            <a:extLst>
              <a:ext uri="{FF2B5EF4-FFF2-40B4-BE49-F238E27FC236}">
                <a16:creationId xmlns:a16="http://schemas.microsoft.com/office/drawing/2014/main" id="{2F784A0B-0C25-A14C-B580-2EF95D4BF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74639"/>
            <a:ext cx="10968567" cy="1139825"/>
          </a:xfrm>
        </p:spPr>
        <p:txBody>
          <a:bodyPr/>
          <a:lstStyle/>
          <a:p>
            <a:r>
              <a:rPr lang="en-US" dirty="0"/>
              <a:t>No Overflow Detection</a:t>
            </a:r>
          </a:p>
        </p:txBody>
      </p:sp>
    </p:spTree>
    <p:extLst>
      <p:ext uri="{BB962C8B-B14F-4D97-AF65-F5344CB8AC3E}">
        <p14:creationId xmlns:p14="http://schemas.microsoft.com/office/powerpoint/2010/main" val="3697248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8E642-7A65-CC45-B625-19BBFC798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28600"/>
            <a:ext cx="10968567" cy="6172200"/>
          </a:xfrm>
        </p:spPr>
        <p:txBody>
          <a:bodyPr/>
          <a:lstStyle/>
          <a:p>
            <a:r>
              <a:rPr lang="en-US" sz="1400" dirty="0"/>
              <a:t>10000100   -124</a:t>
            </a:r>
          </a:p>
          <a:p>
            <a:r>
              <a:rPr lang="en-US" sz="1400" dirty="0"/>
              <a:t>00011001    25</a:t>
            </a:r>
          </a:p>
          <a:p>
            <a:r>
              <a:rPr lang="en-US" sz="1400" dirty="0"/>
              <a:t>01111100     124</a:t>
            </a:r>
          </a:p>
          <a:p>
            <a:r>
              <a:rPr lang="en-US" sz="1400" dirty="0"/>
              <a:t>11100111 -25</a:t>
            </a:r>
          </a:p>
          <a:p>
            <a:br>
              <a:rPr lang="en-US" sz="1400" dirty="0"/>
            </a:br>
            <a:endParaRPr lang="en-US" sz="1400" dirty="0"/>
          </a:p>
          <a:p>
            <a:r>
              <a:rPr lang="en-US" sz="1400" dirty="0"/>
              <a:t>10000100 (-124) + 01100100 (100) = -24</a:t>
            </a:r>
          </a:p>
          <a:p>
            <a:r>
              <a:rPr lang="en-US" sz="1400" dirty="0"/>
              <a:t>01111111 (127) + 10011001 (-103) = 24</a:t>
            </a:r>
          </a:p>
          <a:p>
            <a:r>
              <a:rPr lang="en-US" sz="1400" dirty="0"/>
              <a:t>01111111 (127) + 01100111 (103) = Overflow</a:t>
            </a:r>
          </a:p>
          <a:p>
            <a:r>
              <a:rPr lang="en-US" sz="1400" dirty="0"/>
              <a:t>00011010 (26) + 01001001 (73) = 99</a:t>
            </a:r>
          </a:p>
          <a:p>
            <a:r>
              <a:rPr lang="en-US" sz="1400" dirty="0"/>
              <a:t>11100110 (-26) + 10110111 (-73) = -99</a:t>
            </a:r>
          </a:p>
          <a:p>
            <a:r>
              <a:rPr lang="en-US" sz="1400" dirty="0"/>
              <a:t>10000100 (-124) + 10011001 (-103) = Overflow</a:t>
            </a:r>
          </a:p>
          <a:p>
            <a:br>
              <a:rPr lang="en-US" sz="1400" dirty="0"/>
            </a:br>
            <a:endParaRPr lang="en-US" sz="1400" dirty="0"/>
          </a:p>
          <a:p>
            <a:r>
              <a:rPr lang="en-US" sz="1400" dirty="0"/>
              <a:t>10000100 (-124) - 01100100 (100) = Overflow</a:t>
            </a:r>
          </a:p>
          <a:p>
            <a:r>
              <a:rPr lang="en-US" sz="1400" dirty="0"/>
              <a:t>01111111 (127) - 10011001 (-103) = Overflow</a:t>
            </a:r>
          </a:p>
          <a:p>
            <a:r>
              <a:rPr lang="en-US" sz="1400" dirty="0"/>
              <a:t>01111111 (127) - 01100111 (103) = 24</a:t>
            </a:r>
          </a:p>
          <a:p>
            <a:r>
              <a:rPr lang="en-US" sz="1400" dirty="0"/>
              <a:t>00011010 (26) - 01001001 (73) = -47</a:t>
            </a:r>
          </a:p>
          <a:p>
            <a:r>
              <a:rPr lang="en-US" sz="1400" dirty="0"/>
              <a:t>11100110 (-26) - 10110111 (-73) = 47</a:t>
            </a:r>
          </a:p>
          <a:p>
            <a:r>
              <a:rPr lang="en-US" sz="1400" dirty="0"/>
              <a:t>10000100 (-124) - 10011001 (-103) = -21</a:t>
            </a:r>
          </a:p>
        </p:txBody>
      </p:sp>
    </p:spTree>
    <p:extLst>
      <p:ext uri="{BB962C8B-B14F-4D97-AF65-F5344CB8AC3E}">
        <p14:creationId xmlns:p14="http://schemas.microsoft.com/office/powerpoint/2010/main" val="2090206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49E64-20A6-AC40-893C-BD642AA40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52400"/>
            <a:ext cx="10968567" cy="460373"/>
          </a:xfrm>
        </p:spPr>
        <p:txBody>
          <a:bodyPr/>
          <a:lstStyle/>
          <a:p>
            <a:r>
              <a:rPr lang="en-US" dirty="0"/>
              <a:t>Common Errors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40B23F-D789-0646-AD42-EE9269F31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65" y="762000"/>
            <a:ext cx="11277600" cy="6096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AAFC8E-21D2-F441-8D6B-EE9B9C3094B5}"/>
              </a:ext>
            </a:extLst>
          </p:cNvPr>
          <p:cNvSpPr txBox="1"/>
          <p:nvPr/>
        </p:nvSpPr>
        <p:spPr>
          <a:xfrm>
            <a:off x="6324600" y="2362200"/>
            <a:ext cx="2438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Signal order is wrong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88D419-2B93-7348-A6C4-98BA1B2CFC0D}"/>
              </a:ext>
            </a:extLst>
          </p:cNvPr>
          <p:cNvSpPr txBox="1"/>
          <p:nvPr/>
        </p:nvSpPr>
        <p:spPr>
          <a:xfrm>
            <a:off x="10256411" y="2757443"/>
            <a:ext cx="164291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 = Input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8133BDB-9572-2049-9093-742385DFE8E4}"/>
              </a:ext>
            </a:extLst>
          </p:cNvPr>
          <p:cNvCxnSpPr/>
          <p:nvPr/>
        </p:nvCxnSpPr>
        <p:spPr bwMode="auto">
          <a:xfrm>
            <a:off x="7543800" y="2743200"/>
            <a:ext cx="304800" cy="137160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BC77B2-D1CF-6046-A550-D410DA5CED81}"/>
              </a:ext>
            </a:extLst>
          </p:cNvPr>
          <p:cNvCxnSpPr/>
          <p:nvPr/>
        </p:nvCxnSpPr>
        <p:spPr bwMode="auto">
          <a:xfrm>
            <a:off x="7543800" y="2743200"/>
            <a:ext cx="3081482" cy="106680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A85DEC-3B86-A44E-B6F9-961C0582F06E}"/>
              </a:ext>
            </a:extLst>
          </p:cNvPr>
          <p:cNvCxnSpPr>
            <a:cxnSpLocks/>
            <a:stCxn id="9" idx="2"/>
          </p:cNvCxnSpPr>
          <p:nvPr/>
        </p:nvCxnSpPr>
        <p:spPr bwMode="auto">
          <a:xfrm flipH="1">
            <a:off x="10896600" y="3138443"/>
            <a:ext cx="181270" cy="2881357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12B7664-9B1D-3042-8397-0EA35EA1AF3C}"/>
              </a:ext>
            </a:extLst>
          </p:cNvPr>
          <p:cNvSpPr txBox="1"/>
          <p:nvPr/>
        </p:nvSpPr>
        <p:spPr>
          <a:xfrm>
            <a:off x="10485870" y="6096000"/>
            <a:ext cx="82145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co[7]</a:t>
            </a:r>
          </a:p>
        </p:txBody>
      </p:sp>
    </p:spTree>
    <p:extLst>
      <p:ext uri="{BB962C8B-B14F-4D97-AF65-F5344CB8AC3E}">
        <p14:creationId xmlns:p14="http://schemas.microsoft.com/office/powerpoint/2010/main" val="1166084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EB016074-BE36-CC44-8194-D36CCC956A87}"/>
              </a:ext>
            </a:extLst>
          </p:cNvPr>
          <p:cNvSpPr/>
          <p:nvPr/>
        </p:nvSpPr>
        <p:spPr>
          <a:xfrm>
            <a:off x="1355839" y="1613806"/>
            <a:ext cx="9585063" cy="36899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EFEFA35-C121-444C-830D-1DF9BBCE1AAB}"/>
              </a:ext>
            </a:extLst>
          </p:cNvPr>
          <p:cNvSpPr/>
          <p:nvPr/>
        </p:nvSpPr>
        <p:spPr>
          <a:xfrm>
            <a:off x="2732567" y="2636874"/>
            <a:ext cx="7219507" cy="12971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Add8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F98776D-AC82-424D-A1AA-564CA39A4855}"/>
              </a:ext>
            </a:extLst>
          </p:cNvPr>
          <p:cNvGrpSpPr/>
          <p:nvPr/>
        </p:nvGrpSpPr>
        <p:grpSpPr>
          <a:xfrm>
            <a:off x="6049121" y="1871330"/>
            <a:ext cx="667628" cy="1032052"/>
            <a:chOff x="6049121" y="1871330"/>
            <a:chExt cx="667628" cy="1032052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C8BEA6EA-7A83-E449-BBEE-036C2B4B8201}"/>
                </a:ext>
              </a:extLst>
            </p:cNvPr>
            <p:cNvCxnSpPr>
              <a:cxnSpLocks/>
              <a:stCxn id="68" idx="0"/>
            </p:cNvCxnSpPr>
            <p:nvPr/>
          </p:nvCxnSpPr>
          <p:spPr>
            <a:xfrm flipV="1">
              <a:off x="6342321" y="1871330"/>
              <a:ext cx="5316" cy="7655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1BBEDF3-17D9-4F49-AEB0-588243CFEB87}"/>
                </a:ext>
              </a:extLst>
            </p:cNvPr>
            <p:cNvCxnSpPr/>
            <p:nvPr/>
          </p:nvCxnSpPr>
          <p:spPr>
            <a:xfrm flipV="1">
              <a:off x="6262577" y="2169042"/>
              <a:ext cx="180753" cy="1169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74A729B-EAAE-A645-8787-F668168385FF}"/>
                </a:ext>
              </a:extLst>
            </p:cNvPr>
            <p:cNvSpPr txBox="1"/>
            <p:nvPr/>
          </p:nvSpPr>
          <p:spPr>
            <a:xfrm>
              <a:off x="6432697" y="2073345"/>
              <a:ext cx="28405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91E4328-AD85-1F4A-9DE5-81F19B850044}"/>
                </a:ext>
              </a:extLst>
            </p:cNvPr>
            <p:cNvSpPr txBox="1"/>
            <p:nvPr/>
          </p:nvSpPr>
          <p:spPr>
            <a:xfrm>
              <a:off x="6049121" y="2595605"/>
              <a:ext cx="6222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/>
                  </a:solidFill>
                </a:rPr>
                <a:t>s[7:0]</a:t>
              </a:r>
            </a:p>
          </p:txBody>
        </p:sp>
      </p:grp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D95C36C-9E16-B541-9479-9E8BA6B5C5D4}"/>
              </a:ext>
            </a:extLst>
          </p:cNvPr>
          <p:cNvCxnSpPr>
            <a:cxnSpLocks/>
          </p:cNvCxnSpPr>
          <p:nvPr/>
        </p:nvCxnSpPr>
        <p:spPr>
          <a:xfrm flipV="1">
            <a:off x="7864005" y="3934047"/>
            <a:ext cx="7632" cy="1153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C246763-B8E2-444A-8743-D4E9A24CE405}"/>
              </a:ext>
            </a:extLst>
          </p:cNvPr>
          <p:cNvCxnSpPr/>
          <p:nvPr/>
        </p:nvCxnSpPr>
        <p:spPr>
          <a:xfrm flipV="1">
            <a:off x="7786577" y="3990028"/>
            <a:ext cx="180753" cy="116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F14D136-ACDA-FA48-8F6F-C7132E317021}"/>
              </a:ext>
            </a:extLst>
          </p:cNvPr>
          <p:cNvSpPr txBox="1"/>
          <p:nvPr/>
        </p:nvSpPr>
        <p:spPr>
          <a:xfrm>
            <a:off x="7909055" y="387256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7CB9800-6021-D042-AA97-9FB859EF28B6}"/>
              </a:ext>
            </a:extLst>
          </p:cNvPr>
          <p:cNvCxnSpPr>
            <a:cxnSpLocks/>
          </p:cNvCxnSpPr>
          <p:nvPr/>
        </p:nvCxnSpPr>
        <p:spPr>
          <a:xfrm flipV="1">
            <a:off x="4858602" y="3934047"/>
            <a:ext cx="0" cy="539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D647F2E-2DE9-9B44-9D61-2D48F4BD1E88}"/>
              </a:ext>
            </a:extLst>
          </p:cNvPr>
          <p:cNvCxnSpPr/>
          <p:nvPr/>
        </p:nvCxnSpPr>
        <p:spPr>
          <a:xfrm flipV="1">
            <a:off x="4771790" y="4000530"/>
            <a:ext cx="180753" cy="116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4AE8CD45-720B-CA41-91C7-0C8D27CB2252}"/>
              </a:ext>
            </a:extLst>
          </p:cNvPr>
          <p:cNvSpPr txBox="1"/>
          <p:nvPr/>
        </p:nvSpPr>
        <p:spPr>
          <a:xfrm>
            <a:off x="4893402" y="389540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DD81647-DAE2-FF43-BB7B-437D21DAEC64}"/>
              </a:ext>
            </a:extLst>
          </p:cNvPr>
          <p:cNvSpPr txBox="1"/>
          <p:nvPr/>
        </p:nvSpPr>
        <p:spPr>
          <a:xfrm>
            <a:off x="4540425" y="3655427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b[7:0]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DB8E345-CC8B-6842-B5AE-5CBF6E6DD3E7}"/>
              </a:ext>
            </a:extLst>
          </p:cNvPr>
          <p:cNvSpPr txBox="1"/>
          <p:nvPr/>
        </p:nvSpPr>
        <p:spPr>
          <a:xfrm>
            <a:off x="9117276" y="1751256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arithmetic_top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37C0753-C879-804A-A79D-A5C1B1CAF105}"/>
              </a:ext>
            </a:extLst>
          </p:cNvPr>
          <p:cNvGrpSpPr/>
          <p:nvPr/>
        </p:nvGrpSpPr>
        <p:grpSpPr>
          <a:xfrm>
            <a:off x="5931690" y="5293360"/>
            <a:ext cx="918456" cy="1115857"/>
            <a:chOff x="5897679" y="1871330"/>
            <a:chExt cx="918456" cy="1115857"/>
          </a:xfrm>
        </p:grpSpPr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335F0182-6C62-0B45-A2C7-BDA4005ED704}"/>
                </a:ext>
              </a:extLst>
            </p:cNvPr>
            <p:cNvCxnSpPr/>
            <p:nvPr/>
          </p:nvCxnSpPr>
          <p:spPr>
            <a:xfrm flipV="1">
              <a:off x="6342321" y="1871330"/>
              <a:ext cx="5316" cy="7655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227C910-F036-7440-BFEC-1BD1B3D31FF0}"/>
                </a:ext>
              </a:extLst>
            </p:cNvPr>
            <p:cNvCxnSpPr/>
            <p:nvPr/>
          </p:nvCxnSpPr>
          <p:spPr>
            <a:xfrm flipV="1">
              <a:off x="6262577" y="2169042"/>
              <a:ext cx="180753" cy="1169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4E1B98A-64E3-3746-9F22-4369412D3072}"/>
                </a:ext>
              </a:extLst>
            </p:cNvPr>
            <p:cNvSpPr txBox="1"/>
            <p:nvPr/>
          </p:nvSpPr>
          <p:spPr>
            <a:xfrm>
              <a:off x="6432697" y="2073345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2F471D2-FF99-F041-AEDC-C6A139F3FEDE}"/>
                </a:ext>
              </a:extLst>
            </p:cNvPr>
            <p:cNvSpPr txBox="1"/>
            <p:nvPr/>
          </p:nvSpPr>
          <p:spPr>
            <a:xfrm>
              <a:off x="5897679" y="2679410"/>
              <a:ext cx="8515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>
                  <a:solidFill>
                    <a:schemeClr val="tx1"/>
                  </a:solidFill>
                </a:rPr>
                <a:t>sw[15:0]</a:t>
              </a: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881CC570-636B-1E44-A15B-06C62ADF1548}"/>
              </a:ext>
            </a:extLst>
          </p:cNvPr>
          <p:cNvSpPr txBox="1"/>
          <p:nvPr/>
        </p:nvSpPr>
        <p:spPr>
          <a:xfrm>
            <a:off x="6901891" y="5019478"/>
            <a:ext cx="752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tx1"/>
                </a:solidFill>
              </a:rPr>
              <a:t>sw[7:0]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497D82D5-71A1-0046-9BAA-8BD307A7A575}"/>
              </a:ext>
            </a:extLst>
          </p:cNvPr>
          <p:cNvGrpSpPr/>
          <p:nvPr/>
        </p:nvGrpSpPr>
        <p:grpSpPr>
          <a:xfrm>
            <a:off x="5991880" y="766404"/>
            <a:ext cx="771365" cy="1103153"/>
            <a:chOff x="5984933" y="1533721"/>
            <a:chExt cx="771365" cy="1103153"/>
          </a:xfrm>
        </p:grpSpPr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A06FF271-3EFF-504C-BDE3-370FC204F707}"/>
                </a:ext>
              </a:extLst>
            </p:cNvPr>
            <p:cNvCxnSpPr/>
            <p:nvPr/>
          </p:nvCxnSpPr>
          <p:spPr>
            <a:xfrm flipV="1">
              <a:off x="6342321" y="1871330"/>
              <a:ext cx="5316" cy="7655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E178774-8EFC-E542-BB96-32BE8FA2D889}"/>
                </a:ext>
              </a:extLst>
            </p:cNvPr>
            <p:cNvCxnSpPr/>
            <p:nvPr/>
          </p:nvCxnSpPr>
          <p:spPr>
            <a:xfrm flipV="1">
              <a:off x="6262577" y="2169042"/>
              <a:ext cx="180753" cy="1169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A58583D-1ED0-E345-8850-B656E6A50D0F}"/>
                </a:ext>
              </a:extLst>
            </p:cNvPr>
            <p:cNvSpPr txBox="1"/>
            <p:nvPr/>
          </p:nvSpPr>
          <p:spPr>
            <a:xfrm>
              <a:off x="6432697" y="2073345"/>
              <a:ext cx="28405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3D1A7FD-3C27-C847-A9C9-22575C1F0BC8}"/>
                </a:ext>
              </a:extLst>
            </p:cNvPr>
            <p:cNvSpPr txBox="1"/>
            <p:nvPr/>
          </p:nvSpPr>
          <p:spPr>
            <a:xfrm>
              <a:off x="5984933" y="1533721"/>
              <a:ext cx="77136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/>
                  </a:solidFill>
                </a:rPr>
                <a:t>led[7:0]</a:t>
              </a:r>
            </a:p>
          </p:txBody>
        </p:sp>
      </p:grp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63EE107-3A84-8A4E-B271-09C1E5FCA75B}"/>
              </a:ext>
            </a:extLst>
          </p:cNvPr>
          <p:cNvCxnSpPr>
            <a:cxnSpLocks/>
          </p:cNvCxnSpPr>
          <p:nvPr/>
        </p:nvCxnSpPr>
        <p:spPr>
          <a:xfrm flipH="1">
            <a:off x="9952074" y="3278263"/>
            <a:ext cx="11363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7A59793-7FD4-CE40-827A-0F5787438AD6}"/>
              </a:ext>
            </a:extLst>
          </p:cNvPr>
          <p:cNvSpPr txBox="1"/>
          <p:nvPr/>
        </p:nvSpPr>
        <p:spPr>
          <a:xfrm>
            <a:off x="11015581" y="3104708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Sub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7A2DB4E-28A3-A04E-A56C-81048B51900A}"/>
              </a:ext>
            </a:extLst>
          </p:cNvPr>
          <p:cNvSpPr txBox="1"/>
          <p:nvPr/>
        </p:nvSpPr>
        <p:spPr>
          <a:xfrm>
            <a:off x="1808957" y="3097616"/>
            <a:ext cx="373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tx1"/>
                </a:solidFill>
              </a:rPr>
              <a:t>co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798CCED-A101-7D4D-A316-77C895B5B64B}"/>
              </a:ext>
            </a:extLst>
          </p:cNvPr>
          <p:cNvCxnSpPr/>
          <p:nvPr/>
        </p:nvCxnSpPr>
        <p:spPr>
          <a:xfrm flipH="1">
            <a:off x="2183341" y="3258597"/>
            <a:ext cx="5492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670A4C4-6174-334B-B810-C170748A50BF}"/>
              </a:ext>
            </a:extLst>
          </p:cNvPr>
          <p:cNvSpPr txBox="1"/>
          <p:nvPr/>
        </p:nvSpPr>
        <p:spPr>
          <a:xfrm>
            <a:off x="5297434" y="5028654"/>
            <a:ext cx="8515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tx1"/>
                </a:solidFill>
              </a:rPr>
              <a:t>sw[15:8]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F001625-41BC-5542-AB6D-3ABC5B20421C}"/>
              </a:ext>
            </a:extLst>
          </p:cNvPr>
          <p:cNvCxnSpPr>
            <a:cxnSpLocks/>
          </p:cNvCxnSpPr>
          <p:nvPr/>
        </p:nvCxnSpPr>
        <p:spPr>
          <a:xfrm flipV="1">
            <a:off x="6382770" y="5093001"/>
            <a:ext cx="4194" cy="197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8BE5BB6-26A1-7240-B062-A570CFA1F159}"/>
              </a:ext>
            </a:extLst>
          </p:cNvPr>
          <p:cNvCxnSpPr>
            <a:cxnSpLocks/>
          </p:cNvCxnSpPr>
          <p:nvPr/>
        </p:nvCxnSpPr>
        <p:spPr>
          <a:xfrm flipV="1">
            <a:off x="4856277" y="5081205"/>
            <a:ext cx="3021009" cy="613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72C888FF-BCBF-2348-8181-2063D75B7E28}"/>
              </a:ext>
            </a:extLst>
          </p:cNvPr>
          <p:cNvSpPr txBox="1"/>
          <p:nvPr/>
        </p:nvSpPr>
        <p:spPr>
          <a:xfrm>
            <a:off x="7578038" y="3660338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a[7:0]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1774C2E-7532-0548-8C8C-7E74E4EBA48E}"/>
              </a:ext>
            </a:extLst>
          </p:cNvPr>
          <p:cNvSpPr txBox="1"/>
          <p:nvPr/>
        </p:nvSpPr>
        <p:spPr>
          <a:xfrm>
            <a:off x="9559355" y="3139122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tx1"/>
                </a:solidFill>
              </a:rPr>
              <a:t>cin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78EAD8B-E40E-F545-8BD6-5478D0CCB3A9}"/>
              </a:ext>
            </a:extLst>
          </p:cNvPr>
          <p:cNvSpPr txBox="1"/>
          <p:nvPr/>
        </p:nvSpPr>
        <p:spPr>
          <a:xfrm>
            <a:off x="2740666" y="3124375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co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250236E-283E-3043-88BF-834870ADB6EF}"/>
              </a:ext>
            </a:extLst>
          </p:cNvPr>
          <p:cNvCxnSpPr>
            <a:cxnSpLocks/>
          </p:cNvCxnSpPr>
          <p:nvPr/>
        </p:nvCxnSpPr>
        <p:spPr>
          <a:xfrm flipV="1">
            <a:off x="2375338" y="2595605"/>
            <a:ext cx="0" cy="662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FC3034F-CE94-5C4A-B611-A7438D607854}"/>
              </a:ext>
            </a:extLst>
          </p:cNvPr>
          <p:cNvSpPr txBox="1"/>
          <p:nvPr/>
        </p:nvSpPr>
        <p:spPr>
          <a:xfrm>
            <a:off x="1651667" y="1935922"/>
            <a:ext cx="131225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Overflow Detector 2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7B5F304-0E1B-9440-8184-EFD891D0B24D}"/>
              </a:ext>
            </a:extLst>
          </p:cNvPr>
          <p:cNvCxnSpPr>
            <a:cxnSpLocks/>
          </p:cNvCxnSpPr>
          <p:nvPr/>
        </p:nvCxnSpPr>
        <p:spPr>
          <a:xfrm flipV="1">
            <a:off x="3308444" y="2254102"/>
            <a:ext cx="0" cy="3827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5E53B17-7441-6349-A04E-09195937D06F}"/>
              </a:ext>
            </a:extLst>
          </p:cNvPr>
          <p:cNvCxnSpPr/>
          <p:nvPr/>
        </p:nvCxnSpPr>
        <p:spPr>
          <a:xfrm flipH="1">
            <a:off x="2963917" y="2254102"/>
            <a:ext cx="3445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CFF02BED-DCCA-9947-B062-E5E9A2F1B8F2}"/>
              </a:ext>
            </a:extLst>
          </p:cNvPr>
          <p:cNvSpPr txBox="1"/>
          <p:nvPr/>
        </p:nvSpPr>
        <p:spPr>
          <a:xfrm>
            <a:off x="3115469" y="2602806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tx1"/>
                </a:solidFill>
              </a:rPr>
              <a:t>c7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8DE2200-959E-5846-A641-0BD2C3A19DAC}"/>
              </a:ext>
            </a:extLst>
          </p:cNvPr>
          <p:cNvSpPr txBox="1"/>
          <p:nvPr/>
        </p:nvSpPr>
        <p:spPr>
          <a:xfrm>
            <a:off x="3137911" y="22541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872B136-6461-9041-AF7E-E89DCFD226A8}"/>
              </a:ext>
            </a:extLst>
          </p:cNvPr>
          <p:cNvCxnSpPr>
            <a:cxnSpLocks/>
          </p:cNvCxnSpPr>
          <p:nvPr/>
        </p:nvCxnSpPr>
        <p:spPr>
          <a:xfrm flipV="1">
            <a:off x="2370083" y="1282766"/>
            <a:ext cx="0" cy="662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5167B73F-7C5F-8B4C-A689-A90EC5C3FBC6}"/>
              </a:ext>
            </a:extLst>
          </p:cNvPr>
          <p:cNvSpPr txBox="1"/>
          <p:nvPr/>
        </p:nvSpPr>
        <p:spPr>
          <a:xfrm>
            <a:off x="2370083" y="1191426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overflow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EA381CC-D5A5-A049-95E1-3E097119C8AF}"/>
              </a:ext>
            </a:extLst>
          </p:cNvPr>
          <p:cNvSpPr txBox="1"/>
          <p:nvPr/>
        </p:nvSpPr>
        <p:spPr>
          <a:xfrm>
            <a:off x="1794875" y="3993652"/>
            <a:ext cx="125312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Overflow Detector 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BB16662-F993-B94A-A9E7-766857E5364D}"/>
              </a:ext>
            </a:extLst>
          </p:cNvPr>
          <p:cNvSpPr txBox="1"/>
          <p:nvPr/>
        </p:nvSpPr>
        <p:spPr>
          <a:xfrm>
            <a:off x="2353828" y="5420441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overflow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381A177-66E1-BD47-9628-3C7211C7F736}"/>
              </a:ext>
            </a:extLst>
          </p:cNvPr>
          <p:cNvCxnSpPr>
            <a:cxnSpLocks/>
          </p:cNvCxnSpPr>
          <p:nvPr/>
        </p:nvCxnSpPr>
        <p:spPr>
          <a:xfrm>
            <a:off x="2370082" y="4639983"/>
            <a:ext cx="0" cy="1036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ACF06068-44E7-F84E-B0DE-B81AC133991D}"/>
              </a:ext>
            </a:extLst>
          </p:cNvPr>
          <p:cNvSpPr txBox="1"/>
          <p:nvPr/>
        </p:nvSpPr>
        <p:spPr>
          <a:xfrm>
            <a:off x="1438327" y="3539079"/>
            <a:ext cx="474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s[7]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B6DBC8B-BD35-0243-A648-7FC65FCA2A32}"/>
              </a:ext>
            </a:extLst>
          </p:cNvPr>
          <p:cNvSpPr txBox="1"/>
          <p:nvPr/>
        </p:nvSpPr>
        <p:spPr>
          <a:xfrm>
            <a:off x="3133284" y="2062665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✘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F592133-75D5-9F48-AF86-3E425647F74D}"/>
              </a:ext>
            </a:extLst>
          </p:cNvPr>
          <p:cNvCxnSpPr/>
          <p:nvPr/>
        </p:nvCxnSpPr>
        <p:spPr>
          <a:xfrm flipH="1">
            <a:off x="3027543" y="4164818"/>
            <a:ext cx="18310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69F412B-F3DD-0F4B-9878-3FDA7CF677D9}"/>
              </a:ext>
            </a:extLst>
          </p:cNvPr>
          <p:cNvCxnSpPr>
            <a:cxnSpLocks/>
          </p:cNvCxnSpPr>
          <p:nvPr/>
        </p:nvCxnSpPr>
        <p:spPr>
          <a:xfrm flipH="1">
            <a:off x="3016912" y="4314784"/>
            <a:ext cx="48494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01C2A3E-742A-DA49-AD17-3AC57F71AC07}"/>
              </a:ext>
            </a:extLst>
          </p:cNvPr>
          <p:cNvSpPr txBox="1"/>
          <p:nvPr/>
        </p:nvSpPr>
        <p:spPr>
          <a:xfrm>
            <a:off x="3812457" y="4275677"/>
            <a:ext cx="574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a[7]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D25FF3B-C560-9041-8E72-71BF393B9F62}"/>
              </a:ext>
            </a:extLst>
          </p:cNvPr>
          <p:cNvSpPr txBox="1"/>
          <p:nvPr/>
        </p:nvSpPr>
        <p:spPr>
          <a:xfrm>
            <a:off x="3820031" y="3903108"/>
            <a:ext cx="574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b[7]</a:t>
            </a:r>
          </a:p>
        </p:txBody>
      </p:sp>
      <p:sp>
        <p:nvSpPr>
          <p:cNvPr id="120" name="Freeform 119">
            <a:extLst>
              <a:ext uri="{FF2B5EF4-FFF2-40B4-BE49-F238E27FC236}">
                <a16:creationId xmlns:a16="http://schemas.microsoft.com/office/drawing/2014/main" id="{26BC1460-BB99-5F47-9F56-48DF5945554B}"/>
              </a:ext>
            </a:extLst>
          </p:cNvPr>
          <p:cNvSpPr/>
          <p:nvPr/>
        </p:nvSpPr>
        <p:spPr>
          <a:xfrm>
            <a:off x="1481959" y="1765738"/>
            <a:ext cx="4866289" cy="2532993"/>
          </a:xfrm>
          <a:custGeom>
            <a:avLst/>
            <a:gdLst>
              <a:gd name="connsiteX0" fmla="*/ 4866289 w 4866289"/>
              <a:gd name="connsiteY0" fmla="*/ 0 h 2532993"/>
              <a:gd name="connsiteX1" fmla="*/ 0 w 4866289"/>
              <a:gd name="connsiteY1" fmla="*/ 10510 h 2532993"/>
              <a:gd name="connsiteX2" fmla="*/ 0 w 4866289"/>
              <a:gd name="connsiteY2" fmla="*/ 2532993 h 2532993"/>
              <a:gd name="connsiteX3" fmla="*/ 346841 w 4866289"/>
              <a:gd name="connsiteY3" fmla="*/ 2532993 h 2532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6289" h="2532993">
                <a:moveTo>
                  <a:pt x="4866289" y="0"/>
                </a:moveTo>
                <a:lnTo>
                  <a:pt x="0" y="10510"/>
                </a:lnTo>
                <a:lnTo>
                  <a:pt x="0" y="2532993"/>
                </a:lnTo>
                <a:lnTo>
                  <a:pt x="346841" y="2532993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EB6610CA-2588-8F41-BC0A-880EC153362C}"/>
              </a:ext>
            </a:extLst>
          </p:cNvPr>
          <p:cNvSpPr/>
          <p:nvPr/>
        </p:nvSpPr>
        <p:spPr>
          <a:xfrm>
            <a:off x="6310790" y="1720540"/>
            <a:ext cx="70578" cy="733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19FD446-FFCA-6441-9C05-495710B60DB3}"/>
              </a:ext>
            </a:extLst>
          </p:cNvPr>
          <p:cNvSpPr/>
          <p:nvPr/>
        </p:nvSpPr>
        <p:spPr>
          <a:xfrm>
            <a:off x="7829865" y="4283293"/>
            <a:ext cx="74207" cy="734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25914487-2D65-9943-AA4F-CAACBD91FDF2}"/>
              </a:ext>
            </a:extLst>
          </p:cNvPr>
          <p:cNvSpPr/>
          <p:nvPr/>
        </p:nvSpPr>
        <p:spPr>
          <a:xfrm>
            <a:off x="4818482" y="4138156"/>
            <a:ext cx="76909" cy="727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550170F4-DA25-D541-97F0-3C6A68FFB663}"/>
              </a:ext>
            </a:extLst>
          </p:cNvPr>
          <p:cNvSpPr/>
          <p:nvPr/>
        </p:nvSpPr>
        <p:spPr>
          <a:xfrm>
            <a:off x="2329980" y="3218488"/>
            <a:ext cx="76909" cy="727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6C7D883-6FD7-064D-8093-1B6088CCADFB}"/>
              </a:ext>
            </a:extLst>
          </p:cNvPr>
          <p:cNvSpPr/>
          <p:nvPr/>
        </p:nvSpPr>
        <p:spPr>
          <a:xfrm>
            <a:off x="4387260" y="4473672"/>
            <a:ext cx="947941" cy="4385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Invert?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A9E586B3-F5FE-EF48-8AEF-4526E4054D67}"/>
              </a:ext>
            </a:extLst>
          </p:cNvPr>
          <p:cNvCxnSpPr>
            <a:cxnSpLocks/>
          </p:cNvCxnSpPr>
          <p:nvPr/>
        </p:nvCxnSpPr>
        <p:spPr>
          <a:xfrm flipV="1">
            <a:off x="4856277" y="4912244"/>
            <a:ext cx="0" cy="1807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reeform 126">
            <a:extLst>
              <a:ext uri="{FF2B5EF4-FFF2-40B4-BE49-F238E27FC236}">
                <a16:creationId xmlns:a16="http://schemas.microsoft.com/office/drawing/2014/main" id="{D3477541-F086-A549-8A97-B95B3C19CAA5}"/>
              </a:ext>
            </a:extLst>
          </p:cNvPr>
          <p:cNvSpPr/>
          <p:nvPr/>
        </p:nvSpPr>
        <p:spPr>
          <a:xfrm>
            <a:off x="5339255" y="3279228"/>
            <a:ext cx="5055476" cy="1441962"/>
          </a:xfrm>
          <a:custGeom>
            <a:avLst/>
            <a:gdLst>
              <a:gd name="connsiteX0" fmla="*/ 5055476 w 5055476"/>
              <a:gd name="connsiteY0" fmla="*/ 0 h 1366344"/>
              <a:gd name="connsiteX1" fmla="*/ 5055476 w 5055476"/>
              <a:gd name="connsiteY1" fmla="*/ 1366344 h 1366344"/>
              <a:gd name="connsiteX2" fmla="*/ 0 w 5055476"/>
              <a:gd name="connsiteY2" fmla="*/ 1366344 h 1366344"/>
              <a:gd name="connsiteX3" fmla="*/ 0 w 5055476"/>
              <a:gd name="connsiteY3" fmla="*/ 1366344 h 1366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5476" h="1366344">
                <a:moveTo>
                  <a:pt x="5055476" y="0"/>
                </a:moveTo>
                <a:lnTo>
                  <a:pt x="5055476" y="1366344"/>
                </a:lnTo>
                <a:lnTo>
                  <a:pt x="0" y="1366344"/>
                </a:lnTo>
                <a:lnTo>
                  <a:pt x="0" y="1366344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A917B03B-99F6-5947-AF73-D768EC65B40B}"/>
              </a:ext>
            </a:extLst>
          </p:cNvPr>
          <p:cNvSpPr/>
          <p:nvPr/>
        </p:nvSpPr>
        <p:spPr>
          <a:xfrm>
            <a:off x="10357627" y="3248086"/>
            <a:ext cx="74207" cy="734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AC78006-3507-4D41-A654-258A980096F7}"/>
              </a:ext>
            </a:extLst>
          </p:cNvPr>
          <p:cNvSpPr txBox="1"/>
          <p:nvPr/>
        </p:nvSpPr>
        <p:spPr>
          <a:xfrm>
            <a:off x="2622608" y="1165635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✘</a:t>
            </a:r>
          </a:p>
        </p:txBody>
      </p:sp>
    </p:spTree>
    <p:extLst>
      <p:ext uri="{BB962C8B-B14F-4D97-AF65-F5344CB8AC3E}">
        <p14:creationId xmlns:p14="http://schemas.microsoft.com/office/powerpoint/2010/main" val="3306104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77B9A-1FA4-694A-A4D7-4D959DAED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Top-Level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632B4-79C5-4F4C-A5A1-69E76B9FB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324122"/>
            <a:ext cx="11811000" cy="225727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Build a top-level module that instances your 8-bit adder module.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Connect sub to cin of the Add8 module.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Include logic gates to negate B if sub is 1.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Include logic gates to detect overflow.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C5E9EA-76A0-E740-9F8B-7ED23C3BD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3733800"/>
            <a:ext cx="90297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877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+mn-lt"/>
                <a:cs typeface="Arial" charset="0"/>
              </a:rPr>
              <a:t>Detecting Overflow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idx="1"/>
          </p:nvPr>
        </p:nvSpPr>
        <p:spPr>
          <a:xfrm>
            <a:off x="206533" y="1347152"/>
            <a:ext cx="6594529" cy="4953000"/>
          </a:xfrm>
        </p:spPr>
        <p:txBody>
          <a:bodyPr/>
          <a:lstStyle/>
          <a:p>
            <a:pPr eaLnBrk="1" hangingPunct="1"/>
            <a:r>
              <a:rPr lang="en-US" sz="2400" dirty="0">
                <a:cs typeface="Arial" charset="0"/>
              </a:rPr>
              <a:t>2’s Complement overflow occurs if:</a:t>
            </a:r>
          </a:p>
          <a:p>
            <a:pPr lvl="1" eaLnBrk="1" hangingPunct="1"/>
            <a:r>
              <a:rPr lang="en-US" sz="2400" dirty="0">
                <a:cs typeface="Arial" charset="0"/>
              </a:rPr>
              <a:t>Adding two positive numbers gives a negative result</a:t>
            </a:r>
          </a:p>
          <a:p>
            <a:pPr lvl="1" eaLnBrk="1" hangingPunct="1"/>
            <a:r>
              <a:rPr lang="en-US" sz="2400" dirty="0">
                <a:cs typeface="Arial" charset="0"/>
              </a:rPr>
              <a:t>Adding two negative numbers gives a positive result</a:t>
            </a:r>
            <a:br>
              <a:rPr lang="en-US" sz="2400" dirty="0">
                <a:cs typeface="Arial" charset="0"/>
              </a:rPr>
            </a:br>
            <a:endParaRPr lang="en-US" sz="2400" dirty="0">
              <a:cs typeface="Arial" charset="0"/>
            </a:endParaRPr>
          </a:p>
          <a:p>
            <a:pPr eaLnBrk="1" hangingPunct="1"/>
            <a:r>
              <a:rPr lang="en-US" sz="2400" dirty="0">
                <a:cs typeface="Arial" charset="0"/>
              </a:rPr>
              <a:t>2’s Complement overflow can never occur when:</a:t>
            </a:r>
          </a:p>
          <a:p>
            <a:pPr lvl="1" eaLnBrk="1" hangingPunct="1"/>
            <a:r>
              <a:rPr lang="en-US" sz="2400" dirty="0">
                <a:cs typeface="Arial" charset="0"/>
              </a:rPr>
              <a:t>Adding a positive and a negative number together</a:t>
            </a:r>
          </a:p>
          <a:p>
            <a:pPr lvl="1" eaLnBrk="1" hangingPunct="1"/>
            <a:endParaRPr lang="en-US" sz="1200" dirty="0">
              <a:cs typeface="Arial" charset="0"/>
            </a:endParaRPr>
          </a:p>
          <a:p>
            <a:pPr lvl="1" eaLnBrk="1" hangingPunct="1"/>
            <a:r>
              <a:rPr lang="en-US" sz="2400" dirty="0"/>
              <a:t>overflow = A[7]B[7]S[7]’ + A [7]’B[7]’S[7];</a:t>
            </a:r>
          </a:p>
          <a:p>
            <a:pPr lvl="1" eaLnBrk="1" hangingPunct="1"/>
            <a:endParaRPr lang="en-US" sz="2400" dirty="0">
              <a:cs typeface="Arial" charset="0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590420"/>
              </p:ext>
            </p:extLst>
          </p:nvPr>
        </p:nvGraphicFramePr>
        <p:xfrm>
          <a:off x="7965766" y="1496774"/>
          <a:ext cx="3856567" cy="4109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Worksheet" r:id="rId3" imgW="1841500" imgH="2146300" progId="Excel.Sheet.8">
                  <p:embed/>
                </p:oleObj>
              </mc:Choice>
              <mc:Fallback>
                <p:oleObj name="Worksheet" r:id="rId3" imgW="1841500" imgH="2146300" progId="Excel.Sheet.8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5766" y="1496774"/>
                        <a:ext cx="3856567" cy="41098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026663" y="5314731"/>
            <a:ext cx="2257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 overflow by looking at the signs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7603343" y="1305165"/>
            <a:ext cx="58794" cy="48091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dirty="0" err="1"/>
              <a:t>ECEn</a:t>
            </a:r>
            <a:r>
              <a:rPr lang="es-ES_tradnl" dirty="0"/>
              <a:t> 220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 bwMode="auto">
          <a:xfrm>
            <a:off x="6941489" y="6300152"/>
            <a:ext cx="175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+mj-ea"/>
                <a:ea typeface="+mj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fld id="{7D124E3D-0E60-884E-85BB-FE602357A168}" type="slidenum">
              <a:rPr lang="en-US" smtClean="0"/>
              <a:pPr/>
              <a:t>22</a:t>
            </a:fld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83F8A9-0E00-9D4B-A2E1-F94CCCBA1711}"/>
              </a:ext>
            </a:extLst>
          </p:cNvPr>
          <p:cNvCxnSpPr>
            <a:cxnSpLocks/>
          </p:cNvCxnSpPr>
          <p:nvPr/>
        </p:nvCxnSpPr>
        <p:spPr bwMode="auto">
          <a:xfrm>
            <a:off x="5943600" y="2188230"/>
            <a:ext cx="2012135" cy="51323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867BDA-03F7-B345-8245-210CD926B27A}"/>
              </a:ext>
            </a:extLst>
          </p:cNvPr>
          <p:cNvCxnSpPr>
            <a:cxnSpLocks/>
          </p:cNvCxnSpPr>
          <p:nvPr/>
        </p:nvCxnSpPr>
        <p:spPr bwMode="auto">
          <a:xfrm>
            <a:off x="5943600" y="3104722"/>
            <a:ext cx="2012135" cy="182072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3D6085E-22E2-2F42-95FB-BA9AB7C15F6A}"/>
              </a:ext>
            </a:extLst>
          </p:cNvPr>
          <p:cNvCxnSpPr>
            <a:cxnSpLocks/>
            <a:endCxn id="15" idx="1"/>
          </p:cNvCxnSpPr>
          <p:nvPr/>
        </p:nvCxnSpPr>
        <p:spPr bwMode="auto">
          <a:xfrm flipV="1">
            <a:off x="6400800" y="3844732"/>
            <a:ext cx="1202543" cy="98847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Left Brace 14">
            <a:extLst>
              <a:ext uri="{FF2B5EF4-FFF2-40B4-BE49-F238E27FC236}">
                <a16:creationId xmlns:a16="http://schemas.microsoft.com/office/drawing/2014/main" id="{7B3FB6C3-156E-194D-9075-AA05B99B2A08}"/>
              </a:ext>
            </a:extLst>
          </p:cNvPr>
          <p:cNvSpPr/>
          <p:nvPr/>
        </p:nvSpPr>
        <p:spPr bwMode="auto">
          <a:xfrm>
            <a:off x="7603343" y="3119614"/>
            <a:ext cx="352392" cy="1450235"/>
          </a:xfrm>
          <a:prstGeom prst="leftBrace">
            <a:avLst/>
          </a:prstGeom>
          <a:noFill/>
          <a:ln w="12700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>
              <a:buClrTx/>
              <a:buSzTx/>
            </a:pPr>
            <a:endParaRPr lang="en-US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954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C848F-E6B7-9D4B-AFFB-7365A951F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304800"/>
            <a:ext cx="8226425" cy="6400800"/>
          </a:xfrm>
        </p:spPr>
        <p:txBody>
          <a:bodyPr/>
          <a:lstStyle/>
          <a:p>
            <a:r>
              <a:rPr lang="en-US" sz="2400" dirty="0"/>
              <a:t>module </a:t>
            </a:r>
            <a:r>
              <a:rPr lang="en-US" sz="2400" dirty="0" err="1"/>
              <a:t>arithmetic_top</a:t>
            </a:r>
            <a:r>
              <a:rPr lang="en-US" sz="2400" dirty="0"/>
              <a:t>(</a:t>
            </a:r>
          </a:p>
          <a:p>
            <a:r>
              <a:rPr lang="en-US" sz="2400" dirty="0"/>
              <a:t>    input wire logic [15:0] sw,</a:t>
            </a:r>
          </a:p>
          <a:p>
            <a:r>
              <a:rPr lang="en-US" sz="2400" dirty="0"/>
              <a:t>    input wire logic sub,</a:t>
            </a:r>
          </a:p>
          <a:p>
            <a:r>
              <a:rPr lang="en-US" sz="2400" dirty="0"/>
              <a:t>    output logic [7:0] led,</a:t>
            </a:r>
          </a:p>
          <a:p>
            <a:r>
              <a:rPr lang="en-US" sz="2400" dirty="0"/>
              <a:t>    output logic overflow</a:t>
            </a:r>
          </a:p>
          <a:p>
            <a:r>
              <a:rPr lang="en-US" sz="2400" dirty="0"/>
              <a:t>    );</a:t>
            </a:r>
          </a:p>
          <a:p>
            <a:r>
              <a:rPr lang="en-US" sz="2400" dirty="0"/>
              <a:t>    …</a:t>
            </a:r>
          </a:p>
          <a:p>
            <a:endParaRPr lang="en-US" sz="2400" dirty="0"/>
          </a:p>
          <a:p>
            <a:r>
              <a:rPr lang="en-US" sz="2400" dirty="0"/>
              <a:t>	overflow = ABS’ + A’B’S;</a:t>
            </a:r>
          </a:p>
          <a:p>
            <a:endParaRPr lang="en-US" sz="2400" dirty="0"/>
          </a:p>
          <a:p>
            <a:r>
              <a:rPr lang="en-US" sz="2400" dirty="0"/>
              <a:t>    Add8 OPA(.a(</a:t>
            </a:r>
            <a:r>
              <a:rPr lang="en-US" sz="2400" dirty="0">
                <a:solidFill>
                  <a:srgbClr val="FF0000"/>
                </a:solidFill>
              </a:rPr>
              <a:t>?</a:t>
            </a:r>
            <a:r>
              <a:rPr lang="en-US" sz="2400" dirty="0"/>
              <a:t>), .b(</a:t>
            </a:r>
            <a:r>
              <a:rPr lang="en-US" sz="2400" dirty="0">
                <a:solidFill>
                  <a:srgbClr val="FF0000"/>
                </a:solidFill>
              </a:rPr>
              <a:t>?</a:t>
            </a:r>
            <a:r>
              <a:rPr lang="en-US" sz="2400" dirty="0"/>
              <a:t>), .cin(</a:t>
            </a:r>
            <a:r>
              <a:rPr lang="en-US" sz="2400" dirty="0">
                <a:solidFill>
                  <a:srgbClr val="FF0000"/>
                </a:solidFill>
              </a:rPr>
              <a:t>?</a:t>
            </a:r>
            <a:r>
              <a:rPr lang="en-US" sz="2400" dirty="0"/>
              <a:t>), .s(</a:t>
            </a:r>
            <a:r>
              <a:rPr lang="en-US" sz="2400" dirty="0">
                <a:solidFill>
                  <a:srgbClr val="FF0000"/>
                </a:solidFill>
              </a:rPr>
              <a:t>?</a:t>
            </a:r>
            <a:r>
              <a:rPr lang="en-US" sz="2400" dirty="0"/>
              <a:t>), .</a:t>
            </a:r>
            <a:r>
              <a:rPr lang="en-US" sz="2400" dirty="0" err="1"/>
              <a:t>cout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?</a:t>
            </a:r>
            <a:r>
              <a:rPr lang="en-US" sz="2400" dirty="0"/>
              <a:t>));</a:t>
            </a:r>
          </a:p>
          <a:p>
            <a:r>
              <a:rPr lang="en-US" sz="2400" dirty="0" err="1"/>
              <a:t>endmodule</a:t>
            </a: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3EC33A-5AC1-DB4D-B950-2BD52A5D5D2E}"/>
              </a:ext>
            </a:extLst>
          </p:cNvPr>
          <p:cNvSpPr txBox="1"/>
          <p:nvPr/>
        </p:nvSpPr>
        <p:spPr>
          <a:xfrm>
            <a:off x="6550025" y="2209800"/>
            <a:ext cx="533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You should use the .port(wire) way of mapping ports on instances to your wires (see Program 11.1.2 in the textbook).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062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72FB1-947A-0441-9B40-5242FC71D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missing?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2F38D-4FC8-1C40-A153-458F7DDB1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sub signal to determine if the second operand must be inverted.</a:t>
            </a:r>
          </a:p>
          <a:p>
            <a:r>
              <a:rPr lang="en-US" dirty="0"/>
              <a:t>Use the sub signal (0 for addition and 1 for subtraction) to complete negating the second operand.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6F8602C-5F6C-6D4B-8293-D297FF4BA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095083"/>
              </p:ext>
            </p:extLst>
          </p:nvPr>
        </p:nvGraphicFramePr>
        <p:xfrm>
          <a:off x="3070226" y="4084637"/>
          <a:ext cx="6047316" cy="2346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716">
                  <a:extLst>
                    <a:ext uri="{9D8B030D-6E8A-4147-A177-3AD203B41FA5}">
                      <a16:colId xmlns:a16="http://schemas.microsoft.com/office/drawing/2014/main" val="4073968276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160260882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600113897"/>
                    </a:ext>
                  </a:extLst>
                </a:gridCol>
              </a:tblGrid>
              <a:tr h="46926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any bit from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Invert?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0304124"/>
                  </a:ext>
                </a:extLst>
              </a:tr>
              <a:tr h="46926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5812220"/>
                  </a:ext>
                </a:extLst>
              </a:tr>
              <a:tr h="46926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382461"/>
                  </a:ext>
                </a:extLst>
              </a:tr>
              <a:tr h="46926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7512779"/>
                  </a:ext>
                </a:extLst>
              </a:tr>
              <a:tr h="46926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6231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5912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Picture 167">
            <a:extLst>
              <a:ext uri="{FF2B5EF4-FFF2-40B4-BE49-F238E27FC236}">
                <a16:creationId xmlns:a16="http://schemas.microsoft.com/office/drawing/2014/main" id="{CDCFB477-E122-4649-BF3B-F056C0952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463550"/>
            <a:ext cx="11353800" cy="593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808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553F2-7BB6-BC44-A90F-CCDD9BDB9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Testbench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0142B-4FE6-8449-A61F-C2FC3CEFB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TCL is not convenient for testing complex digital circuits.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Testbenches are </a:t>
            </a:r>
            <a:r>
              <a:rPr lang="en-US" dirty="0" err="1"/>
              <a:t>SystemVerilog</a:t>
            </a:r>
            <a:r>
              <a:rPr lang="en-US" dirty="0"/>
              <a:t> files that are used to </a:t>
            </a:r>
            <a:r>
              <a:rPr lang="en-US" i="1" dirty="0"/>
              <a:t>test</a:t>
            </a:r>
            <a:r>
              <a:rPr lang="en-US" dirty="0"/>
              <a:t> your circuit and are not used for designing new logic circuits.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You will be given a </a:t>
            </a:r>
            <a:r>
              <a:rPr lang="en-US" dirty="0" err="1"/>
              <a:t>SystemVerilog</a:t>
            </a:r>
            <a:r>
              <a:rPr lang="en-US" dirty="0"/>
              <a:t> testbench file that will test your circuit for all future labs.</a:t>
            </a:r>
          </a:p>
        </p:txBody>
      </p:sp>
    </p:spTree>
    <p:extLst>
      <p:ext uri="{BB962C8B-B14F-4D97-AF65-F5344CB8AC3E}">
        <p14:creationId xmlns:p14="http://schemas.microsoft.com/office/powerpoint/2010/main" val="2077813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7C312-9452-F44F-868F-ACA486775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172DB-37A8-3341-B812-F7BC42854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70C0"/>
                </a:solidFill>
              </a:rPr>
              <a:t>Adding a Testbench and Simulating with a Testbench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Add the testbench as simulation source.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Select the testbench and Set As Top.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Run Behavioral Simulation.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Enter “run all” </a:t>
            </a:r>
            <a:r>
              <a:rPr lang="en-US" dirty="0"/>
              <a:t>in </a:t>
            </a:r>
            <a:r>
              <a:rPr lang="en-US" dirty="0" err="1"/>
              <a:t>Tcl</a:t>
            </a:r>
            <a:r>
              <a:rPr lang="en-US" dirty="0"/>
              <a:t> Console.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Make sure 0 errors.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Check simulation result to debug your circuit.</a:t>
            </a:r>
          </a:p>
        </p:txBody>
      </p:sp>
    </p:spTree>
    <p:extLst>
      <p:ext uri="{BB962C8B-B14F-4D97-AF65-F5344CB8AC3E}">
        <p14:creationId xmlns:p14="http://schemas.microsoft.com/office/powerpoint/2010/main" val="3903458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559FC-B1A3-1040-9E6E-AA0D76CC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74639"/>
            <a:ext cx="9067800" cy="1139825"/>
          </a:xfrm>
        </p:spPr>
        <p:txBody>
          <a:bodyPr/>
          <a:lstStyle/>
          <a:p>
            <a:r>
              <a:rPr lang="en-US" dirty="0"/>
              <a:t>Synthesis, Implementation, Bit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B5B0B-C180-C540-A778-D0B21E9EE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Create and add XDC constraints 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Synthesize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Implement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Download the bit file.</a:t>
            </a:r>
          </a:p>
        </p:txBody>
      </p:sp>
    </p:spTree>
    <p:extLst>
      <p:ext uri="{BB962C8B-B14F-4D97-AF65-F5344CB8AC3E}">
        <p14:creationId xmlns:p14="http://schemas.microsoft.com/office/powerpoint/2010/main" val="1147343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D87122-1C6A-C54E-9B75-C1F90B970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2" y="0"/>
            <a:ext cx="6893214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0405919-9BE6-8842-87A8-EC47FCD19505}"/>
              </a:ext>
            </a:extLst>
          </p:cNvPr>
          <p:cNvSpPr/>
          <p:nvPr/>
        </p:nvSpPr>
        <p:spPr bwMode="auto">
          <a:xfrm>
            <a:off x="1617807" y="457200"/>
            <a:ext cx="990600" cy="1524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D65DCE-7F7C-8349-93CE-24A2450D53BE}"/>
              </a:ext>
            </a:extLst>
          </p:cNvPr>
          <p:cNvSpPr/>
          <p:nvPr/>
        </p:nvSpPr>
        <p:spPr bwMode="auto">
          <a:xfrm>
            <a:off x="1008207" y="457200"/>
            <a:ext cx="533400" cy="1524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341E3F-F2A5-C341-86A7-EF482FA97274}"/>
              </a:ext>
            </a:extLst>
          </p:cNvPr>
          <p:cNvSpPr/>
          <p:nvPr/>
        </p:nvSpPr>
        <p:spPr bwMode="auto">
          <a:xfrm>
            <a:off x="1008207" y="914400"/>
            <a:ext cx="609600" cy="1524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6AD945-F81B-1842-B0A0-7BED9A313AD7}"/>
              </a:ext>
            </a:extLst>
          </p:cNvPr>
          <p:cNvSpPr/>
          <p:nvPr/>
        </p:nvSpPr>
        <p:spPr bwMode="auto">
          <a:xfrm>
            <a:off x="1283097" y="228600"/>
            <a:ext cx="1477710" cy="1524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536FC0-5B5F-684B-8876-F7B341E630FF}"/>
              </a:ext>
            </a:extLst>
          </p:cNvPr>
          <p:cNvSpPr/>
          <p:nvPr/>
        </p:nvSpPr>
        <p:spPr bwMode="auto">
          <a:xfrm>
            <a:off x="2684607" y="457200"/>
            <a:ext cx="609600" cy="1524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2ADCA6-98DE-A847-BC42-7F73E64BD6BA}"/>
              </a:ext>
            </a:extLst>
          </p:cNvPr>
          <p:cNvSpPr/>
          <p:nvPr/>
        </p:nvSpPr>
        <p:spPr bwMode="auto">
          <a:xfrm>
            <a:off x="3370407" y="457200"/>
            <a:ext cx="228600" cy="1524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701912-0AEA-1547-9C2B-D2FA4AEF648B}"/>
              </a:ext>
            </a:extLst>
          </p:cNvPr>
          <p:cNvSpPr txBox="1"/>
          <p:nvPr/>
        </p:nvSpPr>
        <p:spPr>
          <a:xfrm>
            <a:off x="3854020" y="74747"/>
            <a:ext cx="5764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wrong module name: Arithmetic_Top or </a:t>
            </a:r>
          </a:p>
          <a:p>
            <a:r>
              <a:rPr lang="en-US" dirty="0">
                <a:solidFill>
                  <a:srgbClr val="FF0000"/>
                </a:solidFill>
              </a:rPr>
              <a:t>wrong signal name: Sw that do not match testbench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08BEA3-FB25-CA49-9CF8-68AACC289AC0}"/>
              </a:ext>
            </a:extLst>
          </p:cNvPr>
          <p:cNvSpPr txBox="1"/>
          <p:nvPr/>
        </p:nvSpPr>
        <p:spPr>
          <a:xfrm>
            <a:off x="3906389" y="920906"/>
            <a:ext cx="285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Input and output swapped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756F42-5CDB-1F41-BD9F-FD8FA0BF8E90}"/>
              </a:ext>
            </a:extLst>
          </p:cNvPr>
          <p:cNvCxnSpPr>
            <a:stCxn id="16" idx="1"/>
          </p:cNvCxnSpPr>
          <p:nvPr/>
        </p:nvCxnSpPr>
        <p:spPr bwMode="auto">
          <a:xfrm flipH="1" flipV="1">
            <a:off x="1469809" y="658000"/>
            <a:ext cx="2436580" cy="44757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B58083B-F12A-5B42-9EA2-1C8CDEF9F94D}"/>
              </a:ext>
            </a:extLst>
          </p:cNvPr>
          <p:cNvCxnSpPr>
            <a:stCxn id="16" idx="1"/>
          </p:cNvCxnSpPr>
          <p:nvPr/>
        </p:nvCxnSpPr>
        <p:spPr bwMode="auto">
          <a:xfrm flipH="1" flipV="1">
            <a:off x="1617807" y="1011198"/>
            <a:ext cx="2288582" cy="9437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907C8AB-9F4B-AA48-94A6-716BB8757DFE}"/>
              </a:ext>
            </a:extLst>
          </p:cNvPr>
          <p:cNvSpPr txBox="1"/>
          <p:nvPr/>
        </p:nvSpPr>
        <p:spPr>
          <a:xfrm>
            <a:off x="3897447" y="641866"/>
            <a:ext cx="560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missing “wire”, wrong width [0:15] or sw[15:0]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87EC1E-AD88-B348-A1AF-47FBEFA8DC4E}"/>
              </a:ext>
            </a:extLst>
          </p:cNvPr>
          <p:cNvSpPr txBox="1"/>
          <p:nvPr/>
        </p:nvSpPr>
        <p:spPr>
          <a:xfrm>
            <a:off x="3917783" y="1255151"/>
            <a:ext cx="560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 redundant output co: mismatch w/ testbench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8F54B7-D709-A74E-B595-E1C0A310658F}"/>
              </a:ext>
            </a:extLst>
          </p:cNvPr>
          <p:cNvCxnSpPr>
            <a:stCxn id="21" idx="1"/>
          </p:cNvCxnSpPr>
          <p:nvPr/>
        </p:nvCxnSpPr>
        <p:spPr bwMode="auto">
          <a:xfrm flipH="1" flipV="1">
            <a:off x="2177620" y="622285"/>
            <a:ext cx="1719827" cy="20424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2C68038-2667-D14F-A981-892D9BBDDC55}"/>
              </a:ext>
            </a:extLst>
          </p:cNvPr>
          <p:cNvSpPr txBox="1"/>
          <p:nvPr/>
        </p:nvSpPr>
        <p:spPr>
          <a:xfrm>
            <a:off x="3917783" y="2266268"/>
            <a:ext cx="560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declare the same signal twice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B76C90-DB1F-B246-8DEE-AFB1604CD6BD}"/>
              </a:ext>
            </a:extLst>
          </p:cNvPr>
          <p:cNvSpPr txBox="1"/>
          <p:nvPr/>
        </p:nvSpPr>
        <p:spPr>
          <a:xfrm>
            <a:off x="993964" y="2297046"/>
            <a:ext cx="1385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logic overflow;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4B1B0F-5E73-4245-B681-E2ABA6BDC9A9}"/>
              </a:ext>
            </a:extLst>
          </p:cNvPr>
          <p:cNvSpPr txBox="1"/>
          <p:nvPr/>
        </p:nvSpPr>
        <p:spPr>
          <a:xfrm>
            <a:off x="3917783" y="1624483"/>
            <a:ext cx="560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wrong width [15:8] or b[7:0]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7E0CDF-3E06-AE48-884C-E01F281F3CAE}"/>
              </a:ext>
            </a:extLst>
          </p:cNvPr>
          <p:cNvSpPr/>
          <p:nvPr/>
        </p:nvSpPr>
        <p:spPr bwMode="auto">
          <a:xfrm>
            <a:off x="1614035" y="1732948"/>
            <a:ext cx="765772" cy="172051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D0EB700-F6EC-E14A-A4B2-E8EA9623C9D7}"/>
              </a:ext>
            </a:extLst>
          </p:cNvPr>
          <p:cNvCxnSpPr>
            <a:stCxn id="25" idx="1"/>
          </p:cNvCxnSpPr>
          <p:nvPr/>
        </p:nvCxnSpPr>
        <p:spPr bwMode="auto">
          <a:xfrm flipH="1" flipV="1">
            <a:off x="1371600" y="1290238"/>
            <a:ext cx="2546183" cy="14957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7048F0C-B971-5741-BDE4-2910974C52F5}"/>
              </a:ext>
            </a:extLst>
          </p:cNvPr>
          <p:cNvSpPr/>
          <p:nvPr/>
        </p:nvSpPr>
        <p:spPr bwMode="auto">
          <a:xfrm>
            <a:off x="1955670" y="5105400"/>
            <a:ext cx="558930" cy="172051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916B203-436C-C645-B7BD-94F0E79F471B}"/>
              </a:ext>
            </a:extLst>
          </p:cNvPr>
          <p:cNvSpPr txBox="1"/>
          <p:nvPr/>
        </p:nvSpPr>
        <p:spPr>
          <a:xfrm>
            <a:off x="3943420" y="5006759"/>
            <a:ext cx="560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wrong B sign bit – should not be sw[15]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E6AA2A-1492-7D4F-80E5-2F8D4157D844}"/>
              </a:ext>
            </a:extLst>
          </p:cNvPr>
          <p:cNvSpPr txBox="1"/>
          <p:nvPr/>
        </p:nvSpPr>
        <p:spPr>
          <a:xfrm>
            <a:off x="3954102" y="5648544"/>
            <a:ext cx="560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wrong B sign bit – should not be sw[15]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11F6318-2FFD-064D-B535-4E1FA90AC5B8}"/>
              </a:ext>
            </a:extLst>
          </p:cNvPr>
          <p:cNvSpPr/>
          <p:nvPr/>
        </p:nvSpPr>
        <p:spPr bwMode="auto">
          <a:xfrm>
            <a:off x="2423871" y="5747184"/>
            <a:ext cx="558930" cy="172051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A201792-044B-7B49-9DCF-192F22AA3A02}"/>
              </a:ext>
            </a:extLst>
          </p:cNvPr>
          <p:cNvSpPr txBox="1"/>
          <p:nvPr/>
        </p:nvSpPr>
        <p:spPr>
          <a:xfrm>
            <a:off x="6968896" y="6255294"/>
            <a:ext cx="560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wrong b – should not be sw[15:8]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C0A7FDA-0929-9847-86D7-B47602BE948C}"/>
              </a:ext>
            </a:extLst>
          </p:cNvPr>
          <p:cNvSpPr/>
          <p:nvPr/>
        </p:nvSpPr>
        <p:spPr bwMode="auto">
          <a:xfrm>
            <a:off x="3205242" y="6400800"/>
            <a:ext cx="558930" cy="172051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412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3F4A4-C09E-B149-8A1C-DE51C71D5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5D797-6E29-034B-84B4-4609400C1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00200"/>
            <a:ext cx="10134599" cy="452278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2's complement binary addition, subtraction, and overflow detection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2's complement binary adder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Hierarchical design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Testbench to validate the design</a:t>
            </a:r>
          </a:p>
        </p:txBody>
      </p:sp>
    </p:spTree>
    <p:extLst>
      <p:ext uri="{BB962C8B-B14F-4D97-AF65-F5344CB8AC3E}">
        <p14:creationId xmlns:p14="http://schemas.microsoft.com/office/powerpoint/2010/main" val="377456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8E642-7A65-CC45-B625-19BBFC798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28600"/>
            <a:ext cx="10968567" cy="6400800"/>
          </a:xfrm>
        </p:spPr>
        <p:txBody>
          <a:bodyPr/>
          <a:lstStyle/>
          <a:p>
            <a:r>
              <a:rPr lang="en-US" sz="1400" dirty="0">
                <a:latin typeface="Courier" pitchFamily="2" charset="0"/>
              </a:rPr>
              <a:t>2’s Complement Binary to Decimal</a:t>
            </a:r>
          </a:p>
          <a:p>
            <a:r>
              <a:rPr lang="en-US" sz="1400" dirty="0">
                <a:latin typeface="Courier" pitchFamily="2" charset="0"/>
              </a:rPr>
              <a:t>10000100   -124</a:t>
            </a:r>
          </a:p>
          <a:p>
            <a:r>
              <a:rPr lang="en-US" sz="1400" dirty="0">
                <a:latin typeface="Courier" pitchFamily="2" charset="0"/>
              </a:rPr>
              <a:t>00011001    25</a:t>
            </a:r>
          </a:p>
          <a:p>
            <a:r>
              <a:rPr lang="en-US" sz="1400" dirty="0">
                <a:latin typeface="Courier" pitchFamily="2" charset="0"/>
              </a:rPr>
              <a:t>Negate 2’s Complement Binary</a:t>
            </a:r>
          </a:p>
          <a:p>
            <a:r>
              <a:rPr lang="en-US" sz="1400" dirty="0">
                <a:latin typeface="Courier" pitchFamily="2" charset="0"/>
              </a:rPr>
              <a:t>01111100     124</a:t>
            </a:r>
          </a:p>
          <a:p>
            <a:r>
              <a:rPr lang="en-US" sz="1400" dirty="0">
                <a:latin typeface="Courier" pitchFamily="2" charset="0"/>
              </a:rPr>
              <a:t>11100111 -25</a:t>
            </a:r>
          </a:p>
          <a:p>
            <a:r>
              <a:rPr lang="en-US" sz="1400" dirty="0">
                <a:latin typeface="Courier" pitchFamily="2" charset="0"/>
              </a:rPr>
              <a:t>2’s Complement Binary Addition</a:t>
            </a:r>
          </a:p>
          <a:p>
            <a:r>
              <a:rPr lang="en-US" sz="1400" dirty="0">
                <a:latin typeface="Courier" pitchFamily="2" charset="0"/>
              </a:rPr>
              <a:t>10000100 (-124) + 01100100 (100) = 11101000 = -24</a:t>
            </a:r>
          </a:p>
          <a:p>
            <a:r>
              <a:rPr lang="en-US" sz="1400" dirty="0">
                <a:latin typeface="Courier" pitchFamily="2" charset="0"/>
              </a:rPr>
              <a:t>01111111 (127) + 10011001 (-103) = 00011000 = 24</a:t>
            </a:r>
          </a:p>
          <a:p>
            <a:r>
              <a:rPr lang="en-US" sz="1400" dirty="0">
                <a:latin typeface="Courier" pitchFamily="2" charset="0"/>
              </a:rPr>
              <a:t>01111111 (127) + 01100111 (103) = 11100110 Overflow</a:t>
            </a:r>
          </a:p>
          <a:p>
            <a:r>
              <a:rPr lang="en-US" sz="1400" dirty="0">
                <a:latin typeface="Courier" pitchFamily="2" charset="0"/>
              </a:rPr>
              <a:t>00011010 (26) + 01001001 (73) = 01100011 = 99</a:t>
            </a:r>
          </a:p>
          <a:p>
            <a:r>
              <a:rPr lang="en-US" sz="1400" dirty="0">
                <a:latin typeface="Courier" pitchFamily="2" charset="0"/>
              </a:rPr>
              <a:t>11100110 (-26) + 10110111 (-73) = 10011101 = -99</a:t>
            </a:r>
          </a:p>
          <a:p>
            <a:r>
              <a:rPr lang="en-US" sz="1400" dirty="0">
                <a:latin typeface="Courier" pitchFamily="2" charset="0"/>
              </a:rPr>
              <a:t>10000100 (-124) + 10011001 (-103) = 00011101 Overflow</a:t>
            </a:r>
          </a:p>
          <a:p>
            <a:r>
              <a:rPr lang="en-US" sz="1400" dirty="0">
                <a:latin typeface="Courier" pitchFamily="2" charset="0"/>
              </a:rPr>
              <a:t>2’s Complement Binary Subtraction</a:t>
            </a:r>
          </a:p>
          <a:p>
            <a:r>
              <a:rPr lang="en-US" sz="1400" dirty="0">
                <a:latin typeface="Courier" pitchFamily="2" charset="0"/>
              </a:rPr>
              <a:t>10000100 (-124) - 01100100 (100) = 00100000 Overflow</a:t>
            </a:r>
          </a:p>
          <a:p>
            <a:r>
              <a:rPr lang="en-US" sz="1400" dirty="0">
                <a:latin typeface="Courier" pitchFamily="2" charset="0"/>
              </a:rPr>
              <a:t>01111111 (127) - 10011001 (-103) = 11100110 Overflow</a:t>
            </a:r>
          </a:p>
          <a:p>
            <a:r>
              <a:rPr lang="en-US" sz="1400" dirty="0">
                <a:latin typeface="Courier" pitchFamily="2" charset="0"/>
              </a:rPr>
              <a:t>01111111 (127) - 01100111 (103) = 00011000 = 24</a:t>
            </a:r>
          </a:p>
          <a:p>
            <a:r>
              <a:rPr lang="en-US" sz="1400" dirty="0">
                <a:latin typeface="Courier" pitchFamily="2" charset="0"/>
              </a:rPr>
              <a:t>00011010 (26) - 01001001 (73) = 11010001 = -47</a:t>
            </a:r>
          </a:p>
          <a:p>
            <a:r>
              <a:rPr lang="en-US" sz="1400" dirty="0">
                <a:latin typeface="Courier" pitchFamily="2" charset="0"/>
              </a:rPr>
              <a:t>11100110 (-26) - 10110111 (-73) = 00101111 = 47</a:t>
            </a:r>
          </a:p>
          <a:p>
            <a:r>
              <a:rPr lang="en-US" sz="1400" dirty="0">
                <a:latin typeface="Courier" pitchFamily="2" charset="0"/>
              </a:rPr>
              <a:t>10000100 (-124) - 10011001 (-103) = 11101011 = -21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46B9A8-0A65-D24B-90F0-9C5EEFC21FE5}"/>
              </a:ext>
            </a:extLst>
          </p:cNvPr>
          <p:cNvSpPr txBox="1"/>
          <p:nvPr/>
        </p:nvSpPr>
        <p:spPr>
          <a:xfrm>
            <a:off x="6400800" y="2362201"/>
            <a:ext cx="3352800" cy="1897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hangingPunct="0">
              <a:spcBef>
                <a:spcPts val="800"/>
              </a:spcBef>
            </a:pPr>
            <a:r>
              <a:rPr lang="en-US" sz="1400" dirty="0">
                <a:solidFill>
                  <a:srgbClr val="000000"/>
                </a:solidFill>
                <a:latin typeface="Courier" pitchFamily="2" charset="0"/>
                <a:cs typeface="Courier New" panose="02070309020205020404" pitchFamily="49" charset="0"/>
              </a:rPr>
              <a:t>sw = 0110010010000100</a:t>
            </a:r>
          </a:p>
          <a:p>
            <a:pPr marL="342900" indent="-342900" eaLnBrk="0" hangingPunct="0">
              <a:spcBef>
                <a:spcPts val="800"/>
              </a:spcBef>
            </a:pPr>
            <a:r>
              <a:rPr lang="en-US" sz="1400" dirty="0">
                <a:solidFill>
                  <a:srgbClr val="000000"/>
                </a:solidFill>
                <a:latin typeface="Courier" pitchFamily="2" charset="0"/>
                <a:cs typeface="Courier New" panose="02070309020205020404" pitchFamily="49" charset="0"/>
              </a:rPr>
              <a:t>sw = 1001100101111111</a:t>
            </a:r>
          </a:p>
          <a:p>
            <a:pPr marL="342900" indent="-342900" eaLnBrk="0" hangingPunct="0">
              <a:spcBef>
                <a:spcPts val="800"/>
              </a:spcBef>
            </a:pPr>
            <a:r>
              <a:rPr lang="en-US" sz="1400" dirty="0">
                <a:solidFill>
                  <a:srgbClr val="000000"/>
                </a:solidFill>
                <a:latin typeface="Courier" pitchFamily="2" charset="0"/>
                <a:cs typeface="Courier New" panose="02070309020205020404" pitchFamily="49" charset="0"/>
              </a:rPr>
              <a:t>sw = 0110011101111111</a:t>
            </a:r>
          </a:p>
          <a:p>
            <a:pPr marL="342900" indent="-342900" eaLnBrk="0" hangingPunct="0">
              <a:spcBef>
                <a:spcPts val="800"/>
              </a:spcBef>
            </a:pPr>
            <a:r>
              <a:rPr lang="en-US" sz="1400" dirty="0">
                <a:solidFill>
                  <a:srgbClr val="000000"/>
                </a:solidFill>
                <a:latin typeface="Courier" pitchFamily="2" charset="0"/>
                <a:cs typeface="Courier New" panose="02070309020205020404" pitchFamily="49" charset="0"/>
              </a:rPr>
              <a:t>sw = 0100100100011010</a:t>
            </a:r>
          </a:p>
          <a:p>
            <a:pPr marL="342900" indent="-342900" eaLnBrk="0" hangingPunct="0">
              <a:spcBef>
                <a:spcPts val="800"/>
              </a:spcBef>
            </a:pPr>
            <a:r>
              <a:rPr lang="en-US" sz="1400" dirty="0">
                <a:solidFill>
                  <a:srgbClr val="000000"/>
                </a:solidFill>
                <a:latin typeface="Courier" pitchFamily="2" charset="0"/>
                <a:cs typeface="Courier New" panose="02070309020205020404" pitchFamily="49" charset="0"/>
              </a:rPr>
              <a:t>sw = 1011011111100110</a:t>
            </a:r>
          </a:p>
          <a:p>
            <a:pPr marL="342900" indent="-342900" eaLnBrk="0" hangingPunct="0">
              <a:spcBef>
                <a:spcPts val="800"/>
              </a:spcBef>
            </a:pPr>
            <a:r>
              <a:rPr lang="en-US" sz="1400" dirty="0">
                <a:solidFill>
                  <a:srgbClr val="000000"/>
                </a:solidFill>
                <a:latin typeface="Courier" pitchFamily="2" charset="0"/>
                <a:cs typeface="Courier New" panose="02070309020205020404" pitchFamily="49" charset="0"/>
              </a:rPr>
              <a:t>sw = 1001100110000100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3B62E7-4DE0-774B-913C-F794343E3B76}"/>
              </a:ext>
            </a:extLst>
          </p:cNvPr>
          <p:cNvSpPr txBox="1"/>
          <p:nvPr/>
        </p:nvSpPr>
        <p:spPr>
          <a:xfrm>
            <a:off x="6400800" y="4515031"/>
            <a:ext cx="3352800" cy="1897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hangingPunct="0">
              <a:spcBef>
                <a:spcPts val="800"/>
              </a:spcBef>
            </a:pPr>
            <a:r>
              <a:rPr lang="en-US" sz="1400" dirty="0">
                <a:solidFill>
                  <a:srgbClr val="000000"/>
                </a:solidFill>
                <a:latin typeface="Courier" pitchFamily="2" charset="0"/>
                <a:cs typeface="Courier New" panose="02070309020205020404" pitchFamily="49" charset="0"/>
              </a:rPr>
              <a:t>sw = 0110010010000100</a:t>
            </a:r>
          </a:p>
          <a:p>
            <a:pPr marL="342900" indent="-342900" eaLnBrk="0" hangingPunct="0">
              <a:spcBef>
                <a:spcPts val="800"/>
              </a:spcBef>
            </a:pPr>
            <a:r>
              <a:rPr lang="en-US" sz="1400" dirty="0">
                <a:solidFill>
                  <a:srgbClr val="000000"/>
                </a:solidFill>
                <a:latin typeface="Courier" pitchFamily="2" charset="0"/>
                <a:cs typeface="Courier New" panose="02070309020205020404" pitchFamily="49" charset="0"/>
              </a:rPr>
              <a:t>sw = 1001100101111111</a:t>
            </a:r>
          </a:p>
          <a:p>
            <a:pPr marL="342900" indent="-342900" eaLnBrk="0" hangingPunct="0">
              <a:spcBef>
                <a:spcPts val="800"/>
              </a:spcBef>
            </a:pPr>
            <a:r>
              <a:rPr lang="en-US" sz="1400" dirty="0">
                <a:solidFill>
                  <a:srgbClr val="000000"/>
                </a:solidFill>
                <a:latin typeface="Courier" pitchFamily="2" charset="0"/>
                <a:cs typeface="Courier New" panose="02070309020205020404" pitchFamily="49" charset="0"/>
              </a:rPr>
              <a:t>sw = 0110011101111111</a:t>
            </a:r>
          </a:p>
          <a:p>
            <a:pPr marL="342900" indent="-342900" eaLnBrk="0" hangingPunct="0">
              <a:spcBef>
                <a:spcPts val="800"/>
              </a:spcBef>
            </a:pPr>
            <a:r>
              <a:rPr lang="en-US" sz="1400" dirty="0">
                <a:solidFill>
                  <a:srgbClr val="000000"/>
                </a:solidFill>
                <a:latin typeface="Courier" pitchFamily="2" charset="0"/>
                <a:cs typeface="Courier New" panose="02070309020205020404" pitchFamily="49" charset="0"/>
              </a:rPr>
              <a:t>sw = 0100100100011010</a:t>
            </a:r>
          </a:p>
          <a:p>
            <a:pPr marL="342900" indent="-342900" eaLnBrk="0" hangingPunct="0">
              <a:spcBef>
                <a:spcPts val="800"/>
              </a:spcBef>
            </a:pPr>
            <a:r>
              <a:rPr lang="en-US" sz="1400" dirty="0">
                <a:solidFill>
                  <a:srgbClr val="000000"/>
                </a:solidFill>
                <a:latin typeface="Courier" pitchFamily="2" charset="0"/>
                <a:cs typeface="Courier New" panose="02070309020205020404" pitchFamily="49" charset="0"/>
              </a:rPr>
              <a:t>sw = 1011011111100110</a:t>
            </a:r>
          </a:p>
          <a:p>
            <a:pPr marL="342900" indent="-342900" eaLnBrk="0" hangingPunct="0">
              <a:spcBef>
                <a:spcPts val="800"/>
              </a:spcBef>
            </a:pPr>
            <a:r>
              <a:rPr lang="en-US" sz="1400" dirty="0">
                <a:solidFill>
                  <a:srgbClr val="000000"/>
                </a:solidFill>
                <a:latin typeface="Courier" pitchFamily="2" charset="0"/>
                <a:cs typeface="Courier New" panose="02070309020205020404" pitchFamily="49" charset="0"/>
              </a:rPr>
              <a:t>sw = 1001100110000100</a:t>
            </a:r>
          </a:p>
        </p:txBody>
      </p:sp>
    </p:spTree>
    <p:extLst>
      <p:ext uri="{BB962C8B-B14F-4D97-AF65-F5344CB8AC3E}">
        <p14:creationId xmlns:p14="http://schemas.microsoft.com/office/powerpoint/2010/main" val="3610578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7CD04-28DA-644B-B2D2-9A828E3B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2’s Complement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F6B2F-8424-504C-ACB6-E79F4171C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6386" y="1600200"/>
            <a:ext cx="8226425" cy="4983162"/>
          </a:xfrm>
        </p:spPr>
        <p:txBody>
          <a:bodyPr/>
          <a:lstStyle/>
          <a:p>
            <a:pPr marL="457200" lvl="1" indent="-4572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ea typeface="+mn-ea"/>
              </a:rPr>
              <a:t>00011001 -&gt; </a:t>
            </a:r>
          </a:p>
          <a:p>
            <a:pPr marL="457200" lvl="1" indent="-4572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ea typeface="+mn-ea"/>
              </a:rPr>
              <a:t>10000100 -&gt;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82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7CD04-28DA-644B-B2D2-9A828E3B6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712" y="274639"/>
            <a:ext cx="8915400" cy="1139825"/>
          </a:xfrm>
        </p:spPr>
        <p:txBody>
          <a:bodyPr/>
          <a:lstStyle/>
          <a:p>
            <a:r>
              <a:rPr lang="en-US" dirty="0"/>
              <a:t>Sign Extension from 8 bits to 9 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F6B2F-8424-504C-ACB6-E79F4171C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450433"/>
            <a:ext cx="8226425" cy="4983162"/>
          </a:xfrm>
        </p:spPr>
        <p:txBody>
          <a:bodyPr/>
          <a:lstStyle/>
          <a:p>
            <a:pPr marL="457200" lvl="1" indent="-4572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70C0"/>
                </a:solidFill>
                <a:ea typeface="+mn-ea"/>
              </a:rPr>
              <a:t>1</a:t>
            </a:r>
            <a:r>
              <a:rPr lang="en-US" sz="3200" dirty="0">
                <a:ea typeface="+mn-ea"/>
              </a:rPr>
              <a:t>0000100 -&gt; </a:t>
            </a:r>
          </a:p>
          <a:p>
            <a:pPr marL="457200" lvl="1" indent="-4572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70C0"/>
                </a:solidFill>
                <a:ea typeface="+mn-ea"/>
              </a:rPr>
              <a:t>0</a:t>
            </a:r>
            <a:r>
              <a:rPr lang="en-US" sz="3200" dirty="0">
                <a:ea typeface="+mn-ea"/>
              </a:rPr>
              <a:t>0011001 -&gt;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BA361F-62F7-3E4C-AD88-A56737CB5C39}"/>
              </a:ext>
            </a:extLst>
          </p:cNvPr>
          <p:cNvSpPr txBox="1"/>
          <p:nvPr/>
        </p:nvSpPr>
        <p:spPr>
          <a:xfrm>
            <a:off x="5071156" y="1484626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0070C0"/>
                </a:solidFill>
              </a:rPr>
              <a:t>1</a:t>
            </a:r>
            <a:r>
              <a:rPr lang="en-US" sz="2800" dirty="0">
                <a:solidFill>
                  <a:schemeClr val="tx1"/>
                </a:solidFill>
              </a:rPr>
              <a:t>0000100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3FCD7B-2DD5-4E4F-85F4-87CC67B49205}"/>
              </a:ext>
            </a:extLst>
          </p:cNvPr>
          <p:cNvSpPr txBox="1"/>
          <p:nvPr/>
        </p:nvSpPr>
        <p:spPr>
          <a:xfrm>
            <a:off x="5071156" y="2007846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0</a:t>
            </a:r>
            <a:r>
              <a:rPr lang="en-US" sz="2800" dirty="0">
                <a:solidFill>
                  <a:srgbClr val="0070C0"/>
                </a:solidFill>
              </a:rPr>
              <a:t>0</a:t>
            </a:r>
            <a:r>
              <a:rPr lang="en-US" sz="2800" dirty="0">
                <a:solidFill>
                  <a:schemeClr val="tx1"/>
                </a:solidFill>
              </a:rPr>
              <a:t>0011001</a:t>
            </a:r>
          </a:p>
        </p:txBody>
      </p:sp>
    </p:spTree>
    <p:extLst>
      <p:ext uri="{BB962C8B-B14F-4D97-AF65-F5344CB8AC3E}">
        <p14:creationId xmlns:p14="http://schemas.microsoft.com/office/powerpoint/2010/main" val="200125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0B762-BE4F-2747-801D-E641BD5D0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74639"/>
            <a:ext cx="8763000" cy="1139825"/>
          </a:xfrm>
        </p:spPr>
        <p:txBody>
          <a:bodyPr/>
          <a:lstStyle/>
          <a:p>
            <a:r>
              <a:rPr lang="en-US" dirty="0"/>
              <a:t>Negate 2’s Complement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2AB60-D970-5349-81FC-66F9B64A5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1" y="1905000"/>
            <a:ext cx="8915400" cy="452278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01100111 -&gt; </a:t>
            </a:r>
          </a:p>
          <a:p>
            <a:pPr marL="0" indent="0"/>
            <a:r>
              <a:rPr lang="en-US" dirty="0"/>
              <a:t>	10011000 + 1 = </a:t>
            </a:r>
          </a:p>
          <a:p>
            <a:pPr marL="0" indent="0"/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10100100 -&gt; </a:t>
            </a:r>
          </a:p>
          <a:p>
            <a:pPr marL="0" indent="0"/>
            <a:r>
              <a:rPr lang="en-US" dirty="0"/>
              <a:t>	01011011 + 1 =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FD0F2F-BA50-344F-8578-30827BD21FD2}"/>
              </a:ext>
            </a:extLst>
          </p:cNvPr>
          <p:cNvSpPr txBox="1"/>
          <p:nvPr/>
        </p:nvSpPr>
        <p:spPr>
          <a:xfrm>
            <a:off x="8771586" y="1838666"/>
            <a:ext cx="1134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+103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97BC79-0499-F541-9B84-554E04A66EFE}"/>
              </a:ext>
            </a:extLst>
          </p:cNvPr>
          <p:cNvSpPr txBox="1"/>
          <p:nvPr/>
        </p:nvSpPr>
        <p:spPr>
          <a:xfrm>
            <a:off x="8836817" y="2454754"/>
            <a:ext cx="929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-103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B67801-ECC6-7E47-B7AF-38203B72B636}"/>
              </a:ext>
            </a:extLst>
          </p:cNvPr>
          <p:cNvSpPr txBox="1"/>
          <p:nvPr/>
        </p:nvSpPr>
        <p:spPr>
          <a:xfrm>
            <a:off x="8836817" y="3553452"/>
            <a:ext cx="929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-92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FA76A7-676D-F54B-8FC0-C177593A8649}"/>
              </a:ext>
            </a:extLst>
          </p:cNvPr>
          <p:cNvSpPr txBox="1"/>
          <p:nvPr/>
        </p:nvSpPr>
        <p:spPr>
          <a:xfrm>
            <a:off x="5308373" y="2502520"/>
            <a:ext cx="2083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10011001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0E1338-B451-CB4F-B384-49528DDECBAB}"/>
              </a:ext>
            </a:extLst>
          </p:cNvPr>
          <p:cNvSpPr txBox="1"/>
          <p:nvPr/>
        </p:nvSpPr>
        <p:spPr>
          <a:xfrm>
            <a:off x="5344357" y="4231814"/>
            <a:ext cx="2083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01011100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3E8160-ED18-CC4B-8FC5-986FB8617119}"/>
              </a:ext>
            </a:extLst>
          </p:cNvPr>
          <p:cNvSpPr txBox="1"/>
          <p:nvPr/>
        </p:nvSpPr>
        <p:spPr>
          <a:xfrm>
            <a:off x="8836817" y="4231814"/>
            <a:ext cx="929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+92</a:t>
            </a:r>
          </a:p>
        </p:txBody>
      </p:sp>
    </p:spTree>
    <p:extLst>
      <p:ext uri="{BB962C8B-B14F-4D97-AF65-F5344CB8AC3E}">
        <p14:creationId xmlns:p14="http://schemas.microsoft.com/office/powerpoint/2010/main" val="224736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0B762-BE4F-2747-801D-E641BD5D0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74639"/>
            <a:ext cx="11811000" cy="1139825"/>
          </a:xfrm>
        </p:spPr>
        <p:txBody>
          <a:bodyPr/>
          <a:lstStyle/>
          <a:p>
            <a:r>
              <a:rPr lang="en-US" dirty="0"/>
              <a:t>Addition of Two 2’s Complement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2AB60-D970-5349-81FC-66F9B64A5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0" y="1905000"/>
            <a:ext cx="4501244" cy="2307230"/>
          </a:xfrm>
        </p:spPr>
        <p:txBody>
          <a:bodyPr/>
          <a:lstStyle/>
          <a:p>
            <a:pPr marL="0" indent="0"/>
            <a:r>
              <a:rPr lang="en-US" dirty="0"/>
              <a:t>	10000100 		</a:t>
            </a:r>
          </a:p>
          <a:p>
            <a:pPr marL="0" indent="0"/>
            <a:r>
              <a:rPr lang="en-US" dirty="0"/>
              <a:t>+ 	00111111</a:t>
            </a:r>
          </a:p>
          <a:p>
            <a:pPr marL="0" indent="0"/>
            <a:r>
              <a:rPr lang="en-US" dirty="0"/>
              <a:t>	11000011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D4E4DB-DB9C-FA4B-BBCB-F02A66CEAA92}"/>
              </a:ext>
            </a:extLst>
          </p:cNvPr>
          <p:cNvSpPr txBox="1"/>
          <p:nvPr/>
        </p:nvSpPr>
        <p:spPr>
          <a:xfrm>
            <a:off x="7187699" y="1905001"/>
            <a:ext cx="1003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-124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BCFD8-0BC4-D84B-BE2A-D67511223A9F}"/>
              </a:ext>
            </a:extLst>
          </p:cNvPr>
          <p:cNvSpPr txBox="1"/>
          <p:nvPr/>
        </p:nvSpPr>
        <p:spPr>
          <a:xfrm>
            <a:off x="7225799" y="2498273"/>
            <a:ext cx="963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tx1"/>
                </a:solidFill>
              </a:rPr>
              <a:t>63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3F7CA7-6B08-CA43-A331-A2AA3705AF34}"/>
              </a:ext>
            </a:extLst>
          </p:cNvPr>
          <p:cNvSpPr txBox="1"/>
          <p:nvPr/>
        </p:nvSpPr>
        <p:spPr>
          <a:xfrm>
            <a:off x="7225799" y="3103495"/>
            <a:ext cx="1003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tx1"/>
                </a:solidFill>
              </a:rPr>
              <a:t>-61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1E2775-7705-5946-B517-9F7CCE646E95}"/>
              </a:ext>
            </a:extLst>
          </p:cNvPr>
          <p:cNvCxnSpPr/>
          <p:nvPr/>
        </p:nvCxnSpPr>
        <p:spPr bwMode="auto">
          <a:xfrm flipV="1">
            <a:off x="3826329" y="3031671"/>
            <a:ext cx="4501243" cy="239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E76F07C-432D-064F-A24C-8B00F71E888C}"/>
              </a:ext>
            </a:extLst>
          </p:cNvPr>
          <p:cNvSpPr txBox="1">
            <a:spLocks/>
          </p:cNvSpPr>
          <p:nvPr/>
        </p:nvSpPr>
        <p:spPr bwMode="auto">
          <a:xfrm>
            <a:off x="4114800" y="4160732"/>
            <a:ext cx="4501244" cy="2307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+mn-lt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+mn-lt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indent="0"/>
            <a:r>
              <a:rPr lang="en-US" kern="0" dirty="0"/>
              <a:t>	01100111 		</a:t>
            </a:r>
          </a:p>
          <a:p>
            <a:pPr marL="0" indent="0"/>
            <a:r>
              <a:rPr lang="en-US" kern="0" dirty="0"/>
              <a:t>+ 	10100100</a:t>
            </a:r>
          </a:p>
          <a:p>
            <a:pPr marL="0" indent="0"/>
            <a:r>
              <a:rPr lang="en-US" kern="0" dirty="0"/>
              <a:t>	00001011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E84143-A471-6843-98C9-7AE1531B0343}"/>
              </a:ext>
            </a:extLst>
          </p:cNvPr>
          <p:cNvSpPr txBox="1"/>
          <p:nvPr/>
        </p:nvSpPr>
        <p:spPr>
          <a:xfrm>
            <a:off x="7187698" y="4160733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+103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9F8D5C-7C66-9A4E-8349-CB40FDAFE8E0}"/>
              </a:ext>
            </a:extLst>
          </p:cNvPr>
          <p:cNvSpPr txBox="1"/>
          <p:nvPr/>
        </p:nvSpPr>
        <p:spPr>
          <a:xfrm>
            <a:off x="7225799" y="4754005"/>
            <a:ext cx="1069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tx1"/>
                </a:solidFill>
              </a:rPr>
              <a:t>-  92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741860-2B39-DF48-9899-FB165642597F}"/>
              </a:ext>
            </a:extLst>
          </p:cNvPr>
          <p:cNvSpPr txBox="1"/>
          <p:nvPr/>
        </p:nvSpPr>
        <p:spPr>
          <a:xfrm>
            <a:off x="7225799" y="5359227"/>
            <a:ext cx="1069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tx1"/>
                </a:solidFill>
              </a:rPr>
              <a:t>+ 11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0C527C0-3FB7-5C4A-A041-C749CEC904CF}"/>
              </a:ext>
            </a:extLst>
          </p:cNvPr>
          <p:cNvCxnSpPr/>
          <p:nvPr/>
        </p:nvCxnSpPr>
        <p:spPr bwMode="auto">
          <a:xfrm flipV="1">
            <a:off x="3826329" y="5287403"/>
            <a:ext cx="4501243" cy="239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8911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7" grpId="0"/>
      <p:bldP spid="18" grpId="0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2522</TotalTime>
  <Words>1751</Words>
  <Application>Microsoft Macintosh PowerPoint</Application>
  <PresentationFormat>Widescreen</PresentationFormat>
  <Paragraphs>486</Paragraphs>
  <Slides>28</Slides>
  <Notes>3</Notes>
  <HiddenSlides>2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Comic Sans MS</vt:lpstr>
      <vt:lpstr>Courier</vt:lpstr>
      <vt:lpstr>Times New Roman</vt:lpstr>
      <vt:lpstr>Office Theme</vt:lpstr>
      <vt:lpstr>Worksheet</vt:lpstr>
      <vt:lpstr>Lab 4 - Arithmetic</vt:lpstr>
      <vt:lpstr>Common Errors</vt:lpstr>
      <vt:lpstr>PowerPoint Presentation</vt:lpstr>
      <vt:lpstr>Lab 4</vt:lpstr>
      <vt:lpstr>PowerPoint Presentation</vt:lpstr>
      <vt:lpstr>2’s Complement Binary to Decimal</vt:lpstr>
      <vt:lpstr>Sign Extension from 8 bits to 9 bits</vt:lpstr>
      <vt:lpstr>Negate 2’s Complement Binary</vt:lpstr>
      <vt:lpstr>Addition of Two 2’s Complement Numbers</vt:lpstr>
      <vt:lpstr>Subtraction of Two 2’s Complement Numbers</vt:lpstr>
      <vt:lpstr>Full Adder Derivation</vt:lpstr>
      <vt:lpstr>Single-bit Full Adder</vt:lpstr>
      <vt:lpstr>Single-Bit Full Adder</vt:lpstr>
      <vt:lpstr>8-Bit Adder</vt:lpstr>
      <vt:lpstr>8-Bit Adder</vt:lpstr>
      <vt:lpstr>PowerPoint Presentation</vt:lpstr>
      <vt:lpstr>PowerPoint Presentation</vt:lpstr>
      <vt:lpstr>No Overflow Detection</vt:lpstr>
      <vt:lpstr>PowerPoint Presentation</vt:lpstr>
      <vt:lpstr>PowerPoint Presentation</vt:lpstr>
      <vt:lpstr>Top-Level Design</vt:lpstr>
      <vt:lpstr>Detecting Overflow</vt:lpstr>
      <vt:lpstr>PowerPoint Presentation</vt:lpstr>
      <vt:lpstr>What is missing?</vt:lpstr>
      <vt:lpstr>PowerPoint Presentation</vt:lpstr>
      <vt:lpstr>Testbench</vt:lpstr>
      <vt:lpstr>PowerPoint Presentation</vt:lpstr>
      <vt:lpstr>Synthesis, Implementation, Bit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poret</dc:creator>
  <cp:lastModifiedBy>D. J. Lee</cp:lastModifiedBy>
  <cp:revision>46</cp:revision>
  <cp:lastPrinted>2021-09-28T20:55:33Z</cp:lastPrinted>
  <dcterms:created xsi:type="dcterms:W3CDTF">1601-01-01T00:00:00Z</dcterms:created>
  <dcterms:modified xsi:type="dcterms:W3CDTF">2021-09-29T13:39:47Z</dcterms:modified>
</cp:coreProperties>
</file>