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sldIdLst>
    <p:sldId id="297" r:id="rId2"/>
    <p:sldId id="319" r:id="rId3"/>
    <p:sldId id="32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10" r:id="rId30"/>
    <p:sldId id="292" r:id="rId31"/>
    <p:sldId id="324" r:id="rId32"/>
    <p:sldId id="325" r:id="rId33"/>
    <p:sldId id="316" r:id="rId34"/>
    <p:sldId id="318" r:id="rId35"/>
    <p:sldId id="321" r:id="rId36"/>
    <p:sldId id="322" r:id="rId37"/>
    <p:sldId id="317" r:id="rId38"/>
    <p:sldId id="295" r:id="rId39"/>
    <p:sldId id="294" r:id="rId40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BCC"/>
    <a:srgbClr val="FFD1FD"/>
    <a:srgbClr val="FFB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7"/>
    <p:restoredTop sz="94731"/>
  </p:normalViewPr>
  <p:slideViewPr>
    <p:cSldViewPr>
      <p:cViewPr varScale="1">
        <p:scale>
          <a:sx n="149" d="100"/>
          <a:sy n="149" d="100"/>
        </p:scale>
        <p:origin x="1152" y="16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2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D753A8F-8005-45FD-AFFB-C0B01C771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B18986B-72DF-483B-8342-B47991512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CA0851B-0A56-43F9-B582-4567A1AA9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F139FE-7D8D-4B48-A201-652E4F55D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242362-D927-445F-A8DA-3CFE6C844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CD59B8-D348-4A10-9CC8-29FA1FECF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817548-94C7-4FCF-85FD-1E4AE3B840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DBF517-F9E1-450E-97EF-9F54F305FA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1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8EE562-A078-4584-A79A-47513BEC2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E1A624-1CA7-4E9F-B5C8-35577A1346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7CCDCE-0AF2-4C2A-AC0C-B0037ABE4E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0970684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097068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5226"/>
            <a:ext cx="2842684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5226"/>
            <a:ext cx="3858684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5226"/>
            <a:ext cx="2842684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67994780-8B77-428F-AE0C-5840A9F405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</a:t>
            </a:r>
            <a:br>
              <a:rPr lang="en-US" dirty="0"/>
            </a:br>
            <a:r>
              <a:rPr lang="en-US" dirty="0"/>
              <a:t>Seven Segment Decoder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EcEn</a:t>
            </a:r>
            <a:r>
              <a:rPr lang="en-US" dirty="0"/>
              <a:t> 220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reeform 1"/>
          <p:cNvSpPr>
            <a:spLocks noChangeArrowheads="1"/>
          </p:cNvSpPr>
          <p:nvPr/>
        </p:nvSpPr>
        <p:spPr bwMode="auto">
          <a:xfrm>
            <a:off x="5105400" y="4114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 noChangeArrowheads="1"/>
          </p:cNvSpPr>
          <p:nvPr/>
        </p:nvSpPr>
        <p:spPr bwMode="auto">
          <a:xfrm rot="16200000">
            <a:off x="6057900" y="3162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Freeform 3"/>
          <p:cNvSpPr>
            <a:spLocks noChangeArrowheads="1"/>
          </p:cNvSpPr>
          <p:nvPr/>
        </p:nvSpPr>
        <p:spPr bwMode="auto">
          <a:xfrm>
            <a:off x="5105400" y="2286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Freeform 4"/>
          <p:cNvSpPr>
            <a:spLocks noChangeArrowheads="1"/>
          </p:cNvSpPr>
          <p:nvPr/>
        </p:nvSpPr>
        <p:spPr bwMode="auto">
          <a:xfrm rot="16200000">
            <a:off x="4152900" y="3238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Freeform 5"/>
          <p:cNvSpPr>
            <a:spLocks noChangeArrowheads="1"/>
          </p:cNvSpPr>
          <p:nvPr/>
        </p:nvSpPr>
        <p:spPr bwMode="auto">
          <a:xfrm rot="5400000">
            <a:off x="4154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Freeform 6"/>
          <p:cNvSpPr>
            <a:spLocks noChangeArrowheads="1"/>
          </p:cNvSpPr>
          <p:nvPr/>
        </p:nvSpPr>
        <p:spPr bwMode="auto">
          <a:xfrm>
            <a:off x="5105400" y="5943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7"/>
          <p:cNvSpPr>
            <a:spLocks noChangeArrowheads="1"/>
          </p:cNvSpPr>
          <p:nvPr/>
        </p:nvSpPr>
        <p:spPr bwMode="auto">
          <a:xfrm rot="5400000">
            <a:off x="6059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186114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a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94970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b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714876" y="304801"/>
            <a:ext cx="5191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c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48005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d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6243638" y="304801"/>
            <a:ext cx="5191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e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7008814" y="304801"/>
            <a:ext cx="434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f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773989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g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868989" y="2209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783389" y="3124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783389" y="5029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5868989" y="5867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4878389" y="5029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878389" y="3200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862639" y="4038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rgbClr val="FF0000"/>
                </a:solidFill>
                <a:latin typeface="Times New Roman" pitchFamily="16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reeform 1"/>
          <p:cNvSpPr>
            <a:spLocks noChangeArrowheads="1"/>
          </p:cNvSpPr>
          <p:nvPr/>
        </p:nvSpPr>
        <p:spPr bwMode="auto">
          <a:xfrm>
            <a:off x="5105400" y="4114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Freeform 2"/>
          <p:cNvSpPr>
            <a:spLocks noChangeArrowheads="1"/>
          </p:cNvSpPr>
          <p:nvPr/>
        </p:nvSpPr>
        <p:spPr bwMode="auto">
          <a:xfrm rot="16200000">
            <a:off x="6057900" y="3162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Freeform 3"/>
          <p:cNvSpPr>
            <a:spLocks noChangeArrowheads="1"/>
          </p:cNvSpPr>
          <p:nvPr/>
        </p:nvSpPr>
        <p:spPr bwMode="auto">
          <a:xfrm>
            <a:off x="5105400" y="2286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Freeform 4"/>
          <p:cNvSpPr>
            <a:spLocks noChangeArrowheads="1"/>
          </p:cNvSpPr>
          <p:nvPr/>
        </p:nvSpPr>
        <p:spPr bwMode="auto">
          <a:xfrm rot="16200000">
            <a:off x="4152900" y="3238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Freeform 5"/>
          <p:cNvSpPr>
            <a:spLocks noChangeArrowheads="1"/>
          </p:cNvSpPr>
          <p:nvPr/>
        </p:nvSpPr>
        <p:spPr bwMode="auto">
          <a:xfrm rot="5400000">
            <a:off x="4154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Freeform 6"/>
          <p:cNvSpPr>
            <a:spLocks noChangeArrowheads="1"/>
          </p:cNvSpPr>
          <p:nvPr/>
        </p:nvSpPr>
        <p:spPr bwMode="auto">
          <a:xfrm>
            <a:off x="5105400" y="5943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 rot="5400000">
            <a:off x="6059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186114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a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94970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b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714876" y="304801"/>
            <a:ext cx="5191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c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48005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d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243638" y="304801"/>
            <a:ext cx="5191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e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008814" y="304801"/>
            <a:ext cx="434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f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773989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g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868989" y="2209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783389" y="3124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783389" y="5029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868989" y="5867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4878389" y="5029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4878389" y="3200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862639" y="4038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rgbClr val="FF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9E86-9D10-5045-B3C9-D3B84E4D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Taming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4C19-6E94-714C-996E-3806264D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Resources</a:t>
            </a:r>
          </a:p>
          <a:p>
            <a:r>
              <a:rPr lang="en-US" dirty="0"/>
              <a:t>Multiple copies of </a:t>
            </a:r>
            <a:r>
              <a:rPr lang="en-US" dirty="0" err="1"/>
              <a:t>Vivado</a:t>
            </a:r>
            <a:r>
              <a:rPr lang="en-US" dirty="0"/>
              <a:t> running from other user</a:t>
            </a:r>
          </a:p>
          <a:p>
            <a:r>
              <a:rPr lang="en-US" dirty="0"/>
              <a:t>Power cycle your entire machine</a:t>
            </a:r>
          </a:p>
        </p:txBody>
      </p:sp>
    </p:spTree>
    <p:extLst>
      <p:ext uri="{BB962C8B-B14F-4D97-AF65-F5344CB8AC3E}">
        <p14:creationId xmlns:p14="http://schemas.microsoft.com/office/powerpoint/2010/main" val="1384044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reeform 1"/>
          <p:cNvSpPr>
            <a:spLocks noChangeArrowheads="1"/>
          </p:cNvSpPr>
          <p:nvPr/>
        </p:nvSpPr>
        <p:spPr bwMode="auto">
          <a:xfrm>
            <a:off x="5105400" y="3352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Freeform 2"/>
          <p:cNvSpPr>
            <a:spLocks noChangeArrowheads="1"/>
          </p:cNvSpPr>
          <p:nvPr/>
        </p:nvSpPr>
        <p:spPr bwMode="auto">
          <a:xfrm rot="16200000">
            <a:off x="6057900" y="2400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Freeform 3"/>
          <p:cNvSpPr>
            <a:spLocks noChangeArrowheads="1"/>
          </p:cNvSpPr>
          <p:nvPr/>
        </p:nvSpPr>
        <p:spPr bwMode="auto">
          <a:xfrm>
            <a:off x="5105400" y="1524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Freeform 4"/>
          <p:cNvSpPr>
            <a:spLocks noChangeArrowheads="1"/>
          </p:cNvSpPr>
          <p:nvPr/>
        </p:nvSpPr>
        <p:spPr bwMode="auto">
          <a:xfrm rot="16200000">
            <a:off x="4152900" y="2476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Freeform 5"/>
          <p:cNvSpPr>
            <a:spLocks noChangeArrowheads="1"/>
          </p:cNvSpPr>
          <p:nvPr/>
        </p:nvSpPr>
        <p:spPr bwMode="auto">
          <a:xfrm rot="5400000">
            <a:off x="4154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6"/>
          <p:cNvSpPr>
            <a:spLocks noChangeArrowheads="1"/>
          </p:cNvSpPr>
          <p:nvPr/>
        </p:nvSpPr>
        <p:spPr bwMode="auto">
          <a:xfrm>
            <a:off x="5105400" y="5181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7"/>
          <p:cNvSpPr>
            <a:spLocks noChangeArrowheads="1"/>
          </p:cNvSpPr>
          <p:nvPr/>
        </p:nvSpPr>
        <p:spPr bwMode="auto">
          <a:xfrm rot="5400000">
            <a:off x="6059488" y="4305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868989" y="1447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783389" y="2362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783389" y="4267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868989" y="5105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878389" y="4267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878389" y="2438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862639" y="3276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Diagram, specify Inputs/Outputs</a:t>
            </a:r>
          </a:p>
          <a:p>
            <a:r>
              <a:rPr lang="en-US" dirty="0"/>
              <a:t>Complete a Truth Table</a:t>
            </a:r>
          </a:p>
          <a:p>
            <a:r>
              <a:rPr lang="en-US" dirty="0">
                <a:solidFill>
                  <a:srgbClr val="FF0000"/>
                </a:solidFill>
              </a:rPr>
              <a:t>Determine output logic equations</a:t>
            </a:r>
          </a:p>
          <a:p>
            <a:r>
              <a:rPr lang="en-US" dirty="0"/>
              <a:t>Instance LUT’s</a:t>
            </a:r>
          </a:p>
          <a:p>
            <a:r>
              <a:rPr lang="en-US" dirty="0"/>
              <a:t>Simulate</a:t>
            </a:r>
          </a:p>
          <a:p>
            <a:r>
              <a:rPr lang="en-US" dirty="0"/>
              <a:t>Synthesis/Download</a:t>
            </a:r>
          </a:p>
          <a:p>
            <a:r>
              <a:rPr lang="en-US" dirty="0"/>
              <a:t>Test on the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9E3F-03B1-BE46-B1F7-D0B0849D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3904-E1D3-1E4F-83FA-A2353A84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1353799" cy="5486400"/>
          </a:xfrm>
        </p:spPr>
        <p:txBody>
          <a:bodyPr/>
          <a:lstStyle/>
          <a:p>
            <a:r>
              <a:rPr lang="en-US" dirty="0"/>
              <a:t>At this point in the semester, we are getting familiar with</a:t>
            </a:r>
          </a:p>
          <a:p>
            <a:pPr lvl="1"/>
            <a:r>
              <a:rPr lang="en-US" sz="2400" dirty="0" err="1"/>
              <a:t>Vivado</a:t>
            </a:r>
            <a:endParaRPr lang="en-US" sz="2400" dirty="0"/>
          </a:p>
          <a:p>
            <a:pPr lvl="1"/>
            <a:r>
              <a:rPr lang="en-US" sz="2400" dirty="0" err="1"/>
              <a:t>Tcl</a:t>
            </a:r>
            <a:r>
              <a:rPr lang="en-US" sz="2400" dirty="0"/>
              <a:t> file</a:t>
            </a:r>
          </a:p>
          <a:p>
            <a:pPr lvl="1"/>
            <a:r>
              <a:rPr lang="en-US" sz="2400" dirty="0"/>
              <a:t>Testbench</a:t>
            </a:r>
          </a:p>
          <a:p>
            <a:pPr lvl="1"/>
            <a:r>
              <a:rPr lang="en-US" sz="2400" dirty="0" err="1"/>
              <a:t>SystemVerilog</a:t>
            </a:r>
            <a:r>
              <a:rPr lang="en-US" sz="2400" dirty="0"/>
              <a:t> Coding Standard</a:t>
            </a:r>
          </a:p>
          <a:p>
            <a:pPr lvl="1"/>
            <a:r>
              <a:rPr lang="en-US" sz="2400" dirty="0"/>
              <a:t>Structural </a:t>
            </a:r>
            <a:r>
              <a:rPr lang="en-US" sz="2400" dirty="0" err="1"/>
              <a:t>SystemVerilog</a:t>
            </a:r>
            <a:r>
              <a:rPr lang="en-US" dirty="0"/>
              <a:t> </a:t>
            </a:r>
          </a:p>
          <a:p>
            <a:r>
              <a:rPr lang="en-US" dirty="0"/>
              <a:t>For the rest of the semester, we will focus on circuit design</a:t>
            </a:r>
          </a:p>
          <a:p>
            <a:pPr lvl="1"/>
            <a:r>
              <a:rPr lang="en-US" sz="2400" dirty="0"/>
              <a:t>Dataflow</a:t>
            </a:r>
          </a:p>
          <a:p>
            <a:pPr lvl="1"/>
            <a:r>
              <a:rPr lang="en-US" sz="2400" dirty="0"/>
              <a:t>Behavioral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If your circuit doesn’t work, it is most likely because your design is wrong.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Do not expect the TAs to help debugging your design.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78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581400" y="465615"/>
            <a:ext cx="533701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600" dirty="0"/>
              <a:t>Seven Segment Decoder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495800" y="2312581"/>
            <a:ext cx="2895600" cy="3173819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3810000" y="335438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3810000" y="373538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810000" y="411638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3810000" y="449738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7370379" y="361222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7370379" y="399322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7370379" y="437422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7370379" y="475522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3505200" y="327818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AutoShape 12"/>
          <p:cNvSpPr>
            <a:spLocks noChangeArrowheads="1"/>
          </p:cNvSpPr>
          <p:nvPr/>
        </p:nvSpPr>
        <p:spPr bwMode="auto">
          <a:xfrm>
            <a:off x="3505200" y="365918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AutoShape 13"/>
          <p:cNvSpPr>
            <a:spLocks noChangeArrowheads="1"/>
          </p:cNvSpPr>
          <p:nvPr/>
        </p:nvSpPr>
        <p:spPr bwMode="auto">
          <a:xfrm>
            <a:off x="3505200" y="404018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AutoShape 14"/>
          <p:cNvSpPr>
            <a:spLocks noChangeArrowheads="1"/>
          </p:cNvSpPr>
          <p:nvPr/>
        </p:nvSpPr>
        <p:spPr bwMode="auto">
          <a:xfrm>
            <a:off x="3505200" y="442118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8056179" y="353602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AutoShape 16"/>
          <p:cNvSpPr>
            <a:spLocks noChangeArrowheads="1"/>
          </p:cNvSpPr>
          <p:nvPr/>
        </p:nvSpPr>
        <p:spPr bwMode="auto">
          <a:xfrm>
            <a:off x="8056179" y="391702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8056179" y="429802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8056179" y="467902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667000" y="3149193"/>
            <a:ext cx="9144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data[0]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667000" y="3544481"/>
            <a:ext cx="9144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data[1]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667000" y="3925481"/>
            <a:ext cx="9144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data[2]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2667000" y="4306481"/>
            <a:ext cx="9144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data[3]</a:t>
            </a: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4FB3B3E7-EEDF-2045-A4AE-EB17BB251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0379" y="5094695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AutoShape 18">
            <a:extLst>
              <a:ext uri="{FF2B5EF4-FFF2-40B4-BE49-F238E27FC236}">
                <a16:creationId xmlns:a16="http://schemas.microsoft.com/office/drawing/2014/main" id="{F2A313F4-7683-7C42-8A26-8EDBE1825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179" y="5018495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91DFD3A0-1EEB-484F-887E-D91BE8EE3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2098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216CDAF2-F62D-D14F-A9F2-4F7CC0262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201988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AutoShape 14">
            <a:extLst>
              <a:ext uri="{FF2B5EF4-FFF2-40B4-BE49-F238E27FC236}">
                <a16:creationId xmlns:a16="http://schemas.microsoft.com/office/drawing/2014/main" id="{E953AF8F-004D-D845-B11B-06DE7CFC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74478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15">
            <a:extLst>
              <a:ext uri="{FF2B5EF4-FFF2-40B4-BE49-F238E27FC236}">
                <a16:creationId xmlns:a16="http://schemas.microsoft.com/office/drawing/2014/main" id="{C4506D06-D5CE-2949-B218-54D67000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125788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FAE27A61-64F7-5E44-8A7C-D3703994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54301"/>
            <a:ext cx="2133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CA – segment[0]</a:t>
            </a:r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BCA9C069-953E-BC45-99DF-6D0D83409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32" y="3278189"/>
            <a:ext cx="2801065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 dirty="0"/>
              <a:t>Combinational</a:t>
            </a:r>
          </a:p>
          <a:p>
            <a:pPr algn="ctr"/>
            <a:r>
              <a:rPr lang="en-US" sz="3200" dirty="0"/>
              <a:t>Logic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2A4D8642-0F3A-BB46-BAC9-AA27A707A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011668"/>
            <a:ext cx="2133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CB – segment[1]</a:t>
            </a: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59F8026D-AC37-854F-850E-F7EFDDC84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421115"/>
            <a:ext cx="2133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CC – segment[2]</a:t>
            </a:r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E41097DE-AD11-F448-9136-2FDF29EF7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21302"/>
            <a:ext cx="2133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CD – segment[3]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6ACCA21E-FD2E-EF46-A89A-9AA69ADF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188559"/>
            <a:ext cx="2133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CE – segment[4]</a:t>
            </a: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38D71008-F20B-FA4B-A3A5-C53A083B7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776" y="4573588"/>
            <a:ext cx="2133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CF – segment[5]</a:t>
            </a: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A132F3F2-DC5E-AF4F-BAE6-A2E7FA40E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776" y="4930955"/>
            <a:ext cx="2133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CG – segment[6]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145742-55BE-2C4B-94A5-7F7CB46AB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61421"/>
              </p:ext>
            </p:extLst>
          </p:nvPr>
        </p:nvGraphicFramePr>
        <p:xfrm>
          <a:off x="4038600" y="190497"/>
          <a:ext cx="7269480" cy="6477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81741145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0352689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428761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0794567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6407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85836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30258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341716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574039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7908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63035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4415293"/>
                    </a:ext>
                  </a:extLst>
                </a:gridCol>
              </a:tblGrid>
              <a:tr h="3408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Hex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70967"/>
                  </a:ext>
                </a:extLst>
              </a:tr>
              <a:tr h="340895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Segment [6:0]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47741"/>
                  </a:ext>
                </a:extLst>
              </a:tr>
              <a:tr h="340895">
                <a:tc v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data[3]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data[2]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data[1]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data[0]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99967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6024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730202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25371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6979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2350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048934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64016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87358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959993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36763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2258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25528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80883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954013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944941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02219"/>
                  </a:ext>
                </a:extLst>
              </a:tr>
            </a:tbl>
          </a:graphicData>
        </a:graphic>
      </p:graphicFrame>
      <p:sp>
        <p:nvSpPr>
          <p:cNvPr id="5" name="Freeform 1">
            <a:extLst>
              <a:ext uri="{FF2B5EF4-FFF2-40B4-BE49-F238E27FC236}">
                <a16:creationId xmlns:a16="http://schemas.microsoft.com/office/drawing/2014/main" id="{47698E08-B969-C24F-AC25-28A3A9E2A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566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AFB6D28D-B74C-384F-8701-D9A1A9DE8A1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24100" y="23041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E5BF300F-4018-EB4A-B8B0-6FF96F06F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278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11D50FDF-3FF0-C248-83C9-4B4233EED08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9100" y="23803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6AF9437-D3DC-B24E-B944-B0A684F2F3C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0688" y="42091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3E443EA-538E-484C-A70C-48F698B65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854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4EAEE6D7-17FA-984F-8EC6-060202F586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25688" y="42091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A9A2B25F-A894-4143-9A4A-A26413175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3516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E4A9491-09BC-0B41-A0FF-006FC507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9" y="22660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AFA6F35A-F859-0149-9FD3-AB92157D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9" y="417108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E26B8639-65E4-1C46-AC7A-49D866A3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092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330145F3-97B8-3F41-98AF-529A15F5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9" y="41710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8337751A-8B0F-3F46-BD90-45497B80D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9" y="234228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30C4B4E1-C5E8-2E41-8A1B-F8C61F30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9" y="31804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634F3-5025-5145-A3EC-2E57AF2458C2}"/>
              </a:ext>
            </a:extLst>
          </p:cNvPr>
          <p:cNvSpPr txBox="1"/>
          <p:nvPr/>
        </p:nvSpPr>
        <p:spPr>
          <a:xfrm>
            <a:off x="12107" y="22909"/>
            <a:ext cx="3792000" cy="1143010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16’h 1083 16’h 208E 16’h 02BA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16’h 8492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16’h D004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16’h D860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16’h 2812</a:t>
            </a:r>
          </a:p>
        </p:txBody>
      </p:sp>
    </p:spTree>
    <p:extLst>
      <p:ext uri="{BB962C8B-B14F-4D97-AF65-F5344CB8AC3E}">
        <p14:creationId xmlns:p14="http://schemas.microsoft.com/office/powerpoint/2010/main" val="1567710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145742-55BE-2C4B-94A5-7F7CB46AB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42937"/>
              </p:ext>
            </p:extLst>
          </p:nvPr>
        </p:nvGraphicFramePr>
        <p:xfrm>
          <a:off x="4084320" y="170577"/>
          <a:ext cx="7269480" cy="6477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81741145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0352689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428761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0794567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6407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85836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30258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341716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574039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7908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63035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4415293"/>
                    </a:ext>
                  </a:extLst>
                </a:gridCol>
              </a:tblGrid>
              <a:tr h="3408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Hex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70967"/>
                  </a:ext>
                </a:extLst>
              </a:tr>
              <a:tr h="340895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Segment [6:0]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47741"/>
                  </a:ext>
                </a:extLst>
              </a:tr>
              <a:tr h="340895">
                <a:tc v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data[3]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data[2]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data[1]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data[0]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99967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6024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730202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25371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6979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2350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048934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64016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87358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959993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36763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22585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25528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80883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954013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944941"/>
                  </a:ext>
                </a:extLst>
              </a:tr>
              <a:tr h="340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02219"/>
                  </a:ext>
                </a:extLst>
              </a:tr>
            </a:tbl>
          </a:graphicData>
        </a:graphic>
      </p:graphicFrame>
      <p:sp>
        <p:nvSpPr>
          <p:cNvPr id="3" name="Freeform 1">
            <a:extLst>
              <a:ext uri="{FF2B5EF4-FFF2-40B4-BE49-F238E27FC236}">
                <a16:creationId xmlns:a16="http://schemas.microsoft.com/office/drawing/2014/main" id="{7CCD8B18-0033-F14F-8D84-22B8293A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566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56D7FC4-F855-7640-B74E-8ED4172BBAA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24100" y="23041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6412750-84E0-3D45-B2B5-8330D22E6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278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CD09E17-DB8E-4149-8DAE-0D7D746AFAB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9100" y="23803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E956651-912F-8440-BA51-6FA0710A652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0688" y="42091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EF1274A4-F06B-FD49-A443-E4752BF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854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D30107DB-2E1B-C243-896A-3E3995551E3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25688" y="420918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86C2B20A-8539-FE4E-9D4F-35BAB2AA5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3516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AD4672C8-5C9C-8546-A851-9A52C7C3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9" y="22660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A40E8C3-87CB-B34B-B19A-C8B0DC49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9" y="417108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242F2B4-1F72-FB49-ADE0-596581C4B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092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7E86E44D-A767-704E-BCE3-3F5D6AF7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9" y="41710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AD1F1A59-AFDC-C048-B146-D08A69890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9" y="234228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6408C5C5-2FA2-BD44-9920-B6542F1C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9" y="318048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66882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F792A-58BE-3846-87E2-412159F0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which digit to display?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285A9-1918-1C42-AD5F-C85224831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digits.</a:t>
            </a:r>
          </a:p>
          <a:p>
            <a:r>
              <a:rPr lang="en-US" dirty="0"/>
              <a:t>A logic value of </a:t>
            </a:r>
            <a:r>
              <a:rPr lang="en-US" b="1" dirty="0"/>
              <a:t>0</a:t>
            </a:r>
            <a:r>
              <a:rPr lang="en-US" dirty="0"/>
              <a:t> must be passed to the anode to turn on a digit.</a:t>
            </a:r>
          </a:p>
          <a:p>
            <a:endParaRPr lang="en-US" dirty="0"/>
          </a:p>
          <a:p>
            <a:r>
              <a:rPr lang="en-US" dirty="0"/>
              <a:t>Turn on all 4 digits</a:t>
            </a:r>
          </a:p>
          <a:p>
            <a:pPr lvl="1"/>
            <a:r>
              <a:rPr lang="en-US" dirty="0"/>
              <a:t>assign anode = 4’b0000;</a:t>
            </a:r>
          </a:p>
          <a:p>
            <a:r>
              <a:rPr lang="en-US" dirty="0"/>
              <a:t>Turn off all 4 digits</a:t>
            </a:r>
          </a:p>
          <a:p>
            <a:pPr lvl="1"/>
            <a:r>
              <a:rPr lang="en-US" dirty="0"/>
              <a:t>assign anode = 4’b1111;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2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F792A-58BE-3846-87E2-412159F0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on the digit point?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285A9-1918-1C42-AD5F-C85224831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 point is turned on if the 8</a:t>
            </a:r>
            <a:r>
              <a:rPr lang="en-US" baseline="30000" dirty="0"/>
              <a:t>th</a:t>
            </a:r>
            <a:r>
              <a:rPr lang="en-US" dirty="0"/>
              <a:t> segment (segment[7]) or DP is set to 0.</a:t>
            </a:r>
          </a:p>
          <a:p>
            <a:endParaRPr lang="en-US" dirty="0"/>
          </a:p>
          <a:p>
            <a:r>
              <a:rPr lang="en-US" dirty="0"/>
              <a:t>We will use (press) the center button (</a:t>
            </a:r>
            <a:r>
              <a:rPr lang="en-US" dirty="0" err="1"/>
              <a:t>btnc</a:t>
            </a:r>
            <a:r>
              <a:rPr lang="en-US" dirty="0"/>
              <a:t>) to turn on the digit point.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7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D69D8-BF04-6649-A50E-1C91FF5F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003728"/>
            <a:ext cx="5200308" cy="1678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C8CC11-4C64-1E41-8A44-0A143837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52400"/>
            <a:ext cx="10160000" cy="267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A2D08-2CB0-7A4B-AE06-6AFFC96B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27" y="5181600"/>
            <a:ext cx="3395546" cy="1371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BC205-3CC5-6141-83DF-DF606461A711}"/>
              </a:ext>
            </a:extLst>
          </p:cNvPr>
          <p:cNvCxnSpPr/>
          <p:nvPr/>
        </p:nvCxnSpPr>
        <p:spPr bwMode="auto">
          <a:xfrm>
            <a:off x="3721692" y="3683511"/>
            <a:ext cx="1018209" cy="1371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77C17D-A29C-3A46-B516-1F67407A2325}"/>
              </a:ext>
            </a:extLst>
          </p:cNvPr>
          <p:cNvCxnSpPr/>
          <p:nvPr/>
        </p:nvCxnSpPr>
        <p:spPr bwMode="auto">
          <a:xfrm>
            <a:off x="5660978" y="3664995"/>
            <a:ext cx="1578022" cy="13901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8FD84E-4C03-DF4B-9984-C1C63FE4604C}"/>
              </a:ext>
            </a:extLst>
          </p:cNvPr>
          <p:cNvCxnSpPr/>
          <p:nvPr/>
        </p:nvCxnSpPr>
        <p:spPr bwMode="auto">
          <a:xfrm>
            <a:off x="5039534" y="4638419"/>
            <a:ext cx="299633" cy="8333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0E16C1-2338-A542-8F2F-09E5DABDDD8C}"/>
              </a:ext>
            </a:extLst>
          </p:cNvPr>
          <p:cNvCxnSpPr/>
          <p:nvPr/>
        </p:nvCxnSpPr>
        <p:spPr bwMode="auto">
          <a:xfrm flipH="1">
            <a:off x="5328657" y="4572000"/>
            <a:ext cx="310143" cy="1600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5286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8857B-A5C6-4A47-AE74-0018F423F4F8}"/>
              </a:ext>
            </a:extLst>
          </p:cNvPr>
          <p:cNvSpPr txBox="1"/>
          <p:nvPr/>
        </p:nvSpPr>
        <p:spPr>
          <a:xfrm>
            <a:off x="600858" y="5495658"/>
            <a:ext cx="1126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 very careful using internal signals.  Make sure the connection is correct.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 signal can be used as output more than once.  Signals can be used as </a:t>
            </a:r>
            <a:r>
              <a:rPr lang="en-US" sz="2400">
                <a:solidFill>
                  <a:srgbClr val="FF0000"/>
                </a:solidFill>
              </a:rPr>
              <a:t>input multiple </a:t>
            </a:r>
            <a:r>
              <a:rPr lang="en-US" sz="2400" dirty="0">
                <a:solidFill>
                  <a:srgbClr val="FF0000"/>
                </a:solidFill>
              </a:rPr>
              <a:t>times.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6F185-19AE-4447-8D62-876C3F602DC4}"/>
              </a:ext>
            </a:extLst>
          </p:cNvPr>
          <p:cNvSpPr txBox="1"/>
          <p:nvPr/>
        </p:nvSpPr>
        <p:spPr>
          <a:xfrm>
            <a:off x="578069" y="2286000"/>
            <a:ext cx="11035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Structural SV (gates like in Lab 3), in non-minimized, sum-of-products form.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Structural SV, minimized using the theorems in Table 4.1 of the textbook.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Dataflow SV, using an assign statement and the ?: (sometimes called the ternary) operator.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Dataflow SV, using an assign statement and dataflow operators of your choice (comparison, and, or, etc.).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BDA124-2983-8E49-B502-654F34326214}"/>
              </a:ext>
            </a:extLst>
          </p:cNvPr>
          <p:cNvSpPr txBox="1">
            <a:spLocks/>
          </p:cNvSpPr>
          <p:nvPr/>
        </p:nvSpPr>
        <p:spPr>
          <a:xfrm>
            <a:off x="578069" y="381000"/>
            <a:ext cx="6477000" cy="5105400"/>
          </a:xfrm>
          <a:prstGeom prst="rect">
            <a:avLst/>
          </a:prstGeom>
        </p:spPr>
        <p:txBody>
          <a:bodyPr/>
          <a:lstStyle>
            <a:lvl1pPr marL="341313" indent="-341313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seven_segment_top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charset="0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wire logic [3:0] data,</a:t>
            </a:r>
          </a:p>
          <a:p>
            <a:pPr marL="0" indent="0">
              <a:buFont typeface="Arial" charset="0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logic [6:0] segment,</a:t>
            </a:r>
          </a:p>
          <a:p>
            <a:pPr marL="0" indent="0">
              <a:buFont typeface="Arial" charset="0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Font typeface="Arial" charset="0"/>
              <a:buNone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57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C68D-9B93-6149-A63C-487F0AC2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E68C-BABD-7D47-BB51-02F16CE0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81" y="1497329"/>
            <a:ext cx="5849517" cy="45243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seven_segment_top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wire logic [3:0]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wire logic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logic [7:0] segment,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logic  [3:0] anode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995CE-A390-1443-A526-81CF1EF4C8ED}"/>
              </a:ext>
            </a:extLst>
          </p:cNvPr>
          <p:cNvSpPr txBox="1"/>
          <p:nvPr/>
        </p:nvSpPr>
        <p:spPr>
          <a:xfrm>
            <a:off x="609601" y="5790872"/>
            <a:ext cx="640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 very careful matching the width of signals.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FE3AB-C86F-3A45-BBEF-C48A204D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2" y="1859360"/>
            <a:ext cx="6086668" cy="2986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A3D23-12FE-7F4C-BB64-F8C6F26F19BF}"/>
              </a:ext>
            </a:extLst>
          </p:cNvPr>
          <p:cNvSpPr txBox="1"/>
          <p:nvPr/>
        </p:nvSpPr>
        <p:spPr>
          <a:xfrm>
            <a:off x="3901017" y="4070498"/>
            <a:ext cx="261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Turn on the digit point when </a:t>
            </a:r>
            <a:r>
              <a:rPr lang="en-US" b="1" dirty="0" err="1">
                <a:solidFill>
                  <a:srgbClr val="FF0000"/>
                </a:solidFill>
              </a:rPr>
              <a:t>btnc</a:t>
            </a:r>
            <a:r>
              <a:rPr lang="en-US" dirty="0">
                <a:solidFill>
                  <a:srgbClr val="FF0000"/>
                </a:solidFill>
              </a:rPr>
              <a:t> is pressed.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3C52-6F40-7340-82FB-4C40688AE9FC}"/>
              </a:ext>
            </a:extLst>
          </p:cNvPr>
          <p:cNvSpPr txBox="1"/>
          <p:nvPr/>
        </p:nvSpPr>
        <p:spPr>
          <a:xfrm>
            <a:off x="6118591" y="492021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this circuit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F5AD4-23CA-714D-B1AC-169C9B877437}"/>
              </a:ext>
            </a:extLst>
          </p:cNvPr>
          <p:cNvSpPr txBox="1"/>
          <p:nvPr/>
        </p:nvSpPr>
        <p:spPr>
          <a:xfrm>
            <a:off x="8830729" y="5557766"/>
            <a:ext cx="324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Turn on the right most digit.</a:t>
            </a:r>
          </a:p>
          <a:p>
            <a:r>
              <a:rPr lang="en-US" dirty="0">
                <a:solidFill>
                  <a:srgbClr val="FF0000"/>
                </a:solidFill>
              </a:rPr>
              <a:t>Set the correct anode signal.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38D0C6-324D-1B46-87B1-1966CAC299D0}"/>
              </a:ext>
            </a:extLst>
          </p:cNvPr>
          <p:cNvCxnSpPr/>
          <p:nvPr/>
        </p:nvCxnSpPr>
        <p:spPr bwMode="auto">
          <a:xfrm flipV="1">
            <a:off x="8001000" y="3810000"/>
            <a:ext cx="609600" cy="1167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867A3-B617-1742-9A98-E9399E4E6DF1}"/>
              </a:ext>
            </a:extLst>
          </p:cNvPr>
          <p:cNvCxnSpPr/>
          <p:nvPr/>
        </p:nvCxnSpPr>
        <p:spPr bwMode="auto">
          <a:xfrm flipV="1">
            <a:off x="8956383" y="4416633"/>
            <a:ext cx="609600" cy="1167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E42D84-E0E8-C841-B26D-3A3B3195296C}"/>
              </a:ext>
            </a:extLst>
          </p:cNvPr>
          <p:cNvCxnSpPr/>
          <p:nvPr/>
        </p:nvCxnSpPr>
        <p:spPr bwMode="auto">
          <a:xfrm flipV="1">
            <a:off x="5790143" y="3759516"/>
            <a:ext cx="433061" cy="32637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534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03" y="1451002"/>
            <a:ext cx="4048318" cy="34061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44147"/>
              </p:ext>
            </p:extLst>
          </p:nvPr>
        </p:nvGraphicFramePr>
        <p:xfrm>
          <a:off x="2286001" y="1459468"/>
          <a:ext cx="2805545" cy="40247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N3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N2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 marL="34018" marR="34018" marT="17009" marB="170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72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34018" marR="34018" marT="17009" marB="17009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34018" marR="34018" marT="17009" marB="17009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56303" y="5248870"/>
            <a:ext cx="4048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Works like a 16 to 1 multiplexer.  The “inputs” are constant, according to the INIT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8257" y="5802868"/>
            <a:ext cx="2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1000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0001</a:t>
            </a:r>
            <a:r>
              <a:rPr lang="en-US" dirty="0">
                <a:solidFill>
                  <a:schemeClr val="tx1"/>
                </a:solidFill>
              </a:rPr>
              <a:t> 0010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41360" y="3669268"/>
            <a:ext cx="84544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34427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Rom Logic</a:t>
            </a:r>
          </a:p>
        </p:txBody>
      </p:sp>
    </p:spTree>
    <p:extLst>
      <p:ext uri="{BB962C8B-B14F-4D97-AF65-F5344CB8AC3E}">
        <p14:creationId xmlns:p14="http://schemas.microsoft.com/office/powerpoint/2010/main" val="1884034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5096254" y="228600"/>
            <a:ext cx="215665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600" dirty="0"/>
              <a:t>Hierarchy</a:t>
            </a: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724400" y="1371600"/>
            <a:ext cx="2895600" cy="21336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2895600" y="1905000"/>
            <a:ext cx="1828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895600" y="2286000"/>
            <a:ext cx="1828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2895600" y="2667000"/>
            <a:ext cx="1828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895600" y="3048000"/>
            <a:ext cx="1828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724400" y="3886200"/>
            <a:ext cx="2895600" cy="21336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4495800" y="44196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4267200" y="4800600"/>
            <a:ext cx="457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4038600" y="5181600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3810000" y="55626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2590800" y="182880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2590800" y="220980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2590800" y="259080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AutoShape 15"/>
          <p:cNvSpPr>
            <a:spLocks noChangeArrowheads="1"/>
          </p:cNvSpPr>
          <p:nvPr/>
        </p:nvSpPr>
        <p:spPr bwMode="auto">
          <a:xfrm>
            <a:off x="2590800" y="297180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2057400" y="1738313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/>
              <a:t>N0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2057400" y="21336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/>
              <a:t>N1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057400" y="25146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/>
              <a:t>N2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2057400" y="28956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/>
              <a:t>N3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4789132" y="4495801"/>
            <a:ext cx="2801065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Combinational</a:t>
            </a:r>
          </a:p>
          <a:p>
            <a:pPr algn="ctr"/>
            <a:r>
              <a:rPr lang="en-US" sz="3200"/>
              <a:t>Logic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5635261" y="1905001"/>
            <a:ext cx="1161193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ROM</a:t>
            </a:r>
          </a:p>
          <a:p>
            <a:pPr algn="ctr"/>
            <a:r>
              <a:rPr lang="en-US" sz="3200"/>
              <a:t>Logic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3429000" y="1066800"/>
            <a:ext cx="5181600" cy="5410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495800" y="1903414"/>
            <a:ext cx="1588" cy="2517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67200" y="2284414"/>
            <a:ext cx="1588" cy="2517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V="1">
            <a:off x="4038600" y="2665414"/>
            <a:ext cx="1588" cy="2517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3810000" y="3046414"/>
            <a:ext cx="1588" cy="2517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4448175" y="1871663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Oval 37"/>
          <p:cNvSpPr>
            <a:spLocks noChangeArrowheads="1"/>
          </p:cNvSpPr>
          <p:nvPr/>
        </p:nvSpPr>
        <p:spPr bwMode="auto">
          <a:xfrm>
            <a:off x="4224338" y="2243138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Oval 38"/>
          <p:cNvSpPr>
            <a:spLocks noChangeArrowheads="1"/>
          </p:cNvSpPr>
          <p:nvPr/>
        </p:nvSpPr>
        <p:spPr bwMode="auto">
          <a:xfrm>
            <a:off x="3995738" y="26289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Oval 39"/>
          <p:cNvSpPr>
            <a:spLocks noChangeArrowheads="1"/>
          </p:cNvSpPr>
          <p:nvPr/>
        </p:nvSpPr>
        <p:spPr bwMode="auto">
          <a:xfrm>
            <a:off x="3762375" y="30099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3429000" y="6019800"/>
            <a:ext cx="5181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800"/>
              <a:t>Seven Segment Decoder</a:t>
            </a: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20000" y="16764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7620000" y="20574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7620000" y="24384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7620000" y="28194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AutoShape 45"/>
          <p:cNvSpPr>
            <a:spLocks noChangeArrowheads="1"/>
          </p:cNvSpPr>
          <p:nvPr/>
        </p:nvSpPr>
        <p:spPr bwMode="auto">
          <a:xfrm>
            <a:off x="9067800" y="160020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AutoShape 46"/>
          <p:cNvSpPr>
            <a:spLocks noChangeArrowheads="1"/>
          </p:cNvSpPr>
          <p:nvPr/>
        </p:nvSpPr>
        <p:spPr bwMode="auto">
          <a:xfrm>
            <a:off x="9067800" y="198120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AutoShape 47"/>
          <p:cNvSpPr>
            <a:spLocks noChangeArrowheads="1"/>
          </p:cNvSpPr>
          <p:nvPr/>
        </p:nvSpPr>
        <p:spPr bwMode="auto">
          <a:xfrm>
            <a:off x="9067800" y="236220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AutoShape 48"/>
          <p:cNvSpPr>
            <a:spLocks noChangeArrowheads="1"/>
          </p:cNvSpPr>
          <p:nvPr/>
        </p:nvSpPr>
        <p:spPr bwMode="auto">
          <a:xfrm>
            <a:off x="9067800" y="274320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309BDE3A-746D-394B-B73A-F788E9577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873550"/>
            <a:ext cx="14859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309C7808-1AA9-FC48-9FF7-69F9D0A6A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254550"/>
            <a:ext cx="14859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AutoShape 14">
            <a:extLst>
              <a:ext uri="{FF2B5EF4-FFF2-40B4-BE49-F238E27FC236}">
                <a16:creationId xmlns:a16="http://schemas.microsoft.com/office/drawing/2014/main" id="{98B74E40-1DEA-4C41-9C3B-A39237EA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900" y="479735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5">
            <a:extLst>
              <a:ext uri="{FF2B5EF4-FFF2-40B4-BE49-F238E27FC236}">
                <a16:creationId xmlns:a16="http://schemas.microsoft.com/office/drawing/2014/main" id="{4AC496C4-61A0-7748-82B1-12C16C3D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900" y="5178350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47ECF313-AA43-4F43-900F-31C5671E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4706863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CA</a:t>
            </a:r>
          </a:p>
        </p:txBody>
      </p:sp>
      <p:sp>
        <p:nvSpPr>
          <p:cNvPr id="59" name="Text Box 22">
            <a:extLst>
              <a:ext uri="{FF2B5EF4-FFF2-40B4-BE49-F238E27FC236}">
                <a16:creationId xmlns:a16="http://schemas.microsoft.com/office/drawing/2014/main" id="{EE932399-27D7-E246-8970-CC9C0C0E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510215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CB</a:t>
            </a:r>
          </a:p>
        </p:txBody>
      </p:sp>
      <p:sp>
        <p:nvSpPr>
          <p:cNvPr id="60" name="Line 44">
            <a:extLst>
              <a:ext uri="{FF2B5EF4-FFF2-40B4-BE49-F238E27FC236}">
                <a16:creationId xmlns:a16="http://schemas.microsoft.com/office/drawing/2014/main" id="{ECCCC9DB-81AC-9745-AF12-EC8939304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181275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AutoShape 48">
            <a:extLst>
              <a:ext uri="{FF2B5EF4-FFF2-40B4-BE49-F238E27FC236}">
                <a16:creationId xmlns:a16="http://schemas.microsoft.com/office/drawing/2014/main" id="{AF3F1468-7B3F-6849-BEF5-44F86E7FE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105075"/>
            <a:ext cx="304800" cy="152400"/>
          </a:xfrm>
          <a:prstGeom prst="homePlat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E9F53508-45D6-1445-91C6-BBF921B13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1508127"/>
            <a:ext cx="609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CC</a:t>
            </a:r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5295948D-B369-184A-A0C3-6CA2C5B70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1903413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CD</a:t>
            </a:r>
          </a:p>
        </p:txBody>
      </p:sp>
      <p:sp>
        <p:nvSpPr>
          <p:cNvPr id="64" name="Text Box 25">
            <a:extLst>
              <a:ext uri="{FF2B5EF4-FFF2-40B4-BE49-F238E27FC236}">
                <a16:creationId xmlns:a16="http://schemas.microsoft.com/office/drawing/2014/main" id="{235D240C-97B4-C846-A23A-DC75182EC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2284414"/>
            <a:ext cx="609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CE</a:t>
            </a:r>
          </a:p>
        </p:txBody>
      </p:sp>
      <p:sp>
        <p:nvSpPr>
          <p:cNvPr id="65" name="Text Box 26">
            <a:extLst>
              <a:ext uri="{FF2B5EF4-FFF2-40B4-BE49-F238E27FC236}">
                <a16:creationId xmlns:a16="http://schemas.microsoft.com/office/drawing/2014/main" id="{EB18A547-16A8-794F-BEC3-CEC5271FB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2665413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CF</a:t>
            </a:r>
          </a:p>
        </p:txBody>
      </p:sp>
      <p:sp>
        <p:nvSpPr>
          <p:cNvPr id="66" name="Text Box 26">
            <a:extLst>
              <a:ext uri="{FF2B5EF4-FFF2-40B4-BE49-F238E27FC236}">
                <a16:creationId xmlns:a16="http://schemas.microsoft.com/office/drawing/2014/main" id="{CA2C146F-030F-4245-870B-DBC0D33CC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300488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dirty="0"/>
              <a:t>CG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5105400" y="4114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Freeform 2"/>
          <p:cNvSpPr>
            <a:spLocks noChangeArrowheads="1"/>
          </p:cNvSpPr>
          <p:nvPr/>
        </p:nvSpPr>
        <p:spPr bwMode="auto">
          <a:xfrm rot="16200000">
            <a:off x="6057900" y="3162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Freeform 3"/>
          <p:cNvSpPr>
            <a:spLocks noChangeArrowheads="1"/>
          </p:cNvSpPr>
          <p:nvPr/>
        </p:nvSpPr>
        <p:spPr bwMode="auto">
          <a:xfrm>
            <a:off x="5105400" y="2286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Freeform 4"/>
          <p:cNvSpPr>
            <a:spLocks noChangeArrowheads="1"/>
          </p:cNvSpPr>
          <p:nvPr/>
        </p:nvSpPr>
        <p:spPr bwMode="auto">
          <a:xfrm rot="16200000">
            <a:off x="4152900" y="3238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Freeform 5"/>
          <p:cNvSpPr>
            <a:spLocks noChangeArrowheads="1"/>
          </p:cNvSpPr>
          <p:nvPr/>
        </p:nvSpPr>
        <p:spPr bwMode="auto">
          <a:xfrm rot="5400000">
            <a:off x="4154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Freeform 6"/>
          <p:cNvSpPr>
            <a:spLocks noChangeArrowheads="1"/>
          </p:cNvSpPr>
          <p:nvPr/>
        </p:nvSpPr>
        <p:spPr bwMode="auto">
          <a:xfrm>
            <a:off x="5105400" y="5943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Freeform 7"/>
          <p:cNvSpPr>
            <a:spLocks noChangeArrowheads="1"/>
          </p:cNvSpPr>
          <p:nvPr/>
        </p:nvSpPr>
        <p:spPr bwMode="auto">
          <a:xfrm rot="5400000">
            <a:off x="6059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86114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a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94970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b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714876" y="304801"/>
            <a:ext cx="5191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c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48005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d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243638" y="304801"/>
            <a:ext cx="5191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e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08814" y="304801"/>
            <a:ext cx="434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f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773989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g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5868989" y="2209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6783389" y="3124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6783389" y="5029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5868989" y="5867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4878389" y="5029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4878389" y="3200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5862639" y="4038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reeform 1"/>
          <p:cNvSpPr>
            <a:spLocks noChangeArrowheads="1"/>
          </p:cNvSpPr>
          <p:nvPr/>
        </p:nvSpPr>
        <p:spPr bwMode="auto">
          <a:xfrm>
            <a:off x="5105400" y="4114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Freeform 2"/>
          <p:cNvSpPr>
            <a:spLocks noChangeArrowheads="1"/>
          </p:cNvSpPr>
          <p:nvPr/>
        </p:nvSpPr>
        <p:spPr bwMode="auto">
          <a:xfrm rot="16200000">
            <a:off x="6057900" y="3162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3"/>
          <p:cNvSpPr>
            <a:spLocks noChangeArrowheads="1"/>
          </p:cNvSpPr>
          <p:nvPr/>
        </p:nvSpPr>
        <p:spPr bwMode="auto">
          <a:xfrm>
            <a:off x="5105400" y="2286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4"/>
          <p:cNvSpPr>
            <a:spLocks noChangeArrowheads="1"/>
          </p:cNvSpPr>
          <p:nvPr/>
        </p:nvSpPr>
        <p:spPr bwMode="auto">
          <a:xfrm rot="16200000">
            <a:off x="4152900" y="3238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Freeform 5"/>
          <p:cNvSpPr>
            <a:spLocks noChangeArrowheads="1"/>
          </p:cNvSpPr>
          <p:nvPr/>
        </p:nvSpPr>
        <p:spPr bwMode="auto">
          <a:xfrm rot="5400000">
            <a:off x="4154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Freeform 6"/>
          <p:cNvSpPr>
            <a:spLocks noChangeArrowheads="1"/>
          </p:cNvSpPr>
          <p:nvPr/>
        </p:nvSpPr>
        <p:spPr bwMode="auto">
          <a:xfrm>
            <a:off x="5105400" y="5943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 rot="5400000">
            <a:off x="6059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186114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a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94970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b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714876" y="304801"/>
            <a:ext cx="5191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c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48005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d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243638" y="304801"/>
            <a:ext cx="5191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e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7008814" y="304801"/>
            <a:ext cx="434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f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7773989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g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5868989" y="2209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783389" y="3124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783389" y="5029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868989" y="5867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4878389" y="5029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878389" y="3200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5862639" y="4038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rgbClr val="FF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Freeform 1"/>
          <p:cNvSpPr>
            <a:spLocks noChangeArrowheads="1"/>
          </p:cNvSpPr>
          <p:nvPr/>
        </p:nvSpPr>
        <p:spPr bwMode="auto">
          <a:xfrm>
            <a:off x="5105400" y="4114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Freeform 2"/>
          <p:cNvSpPr>
            <a:spLocks noChangeArrowheads="1"/>
          </p:cNvSpPr>
          <p:nvPr/>
        </p:nvSpPr>
        <p:spPr bwMode="auto">
          <a:xfrm rot="16200000">
            <a:off x="6057900" y="3162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Freeform 3"/>
          <p:cNvSpPr>
            <a:spLocks noChangeArrowheads="1"/>
          </p:cNvSpPr>
          <p:nvPr/>
        </p:nvSpPr>
        <p:spPr bwMode="auto">
          <a:xfrm rot="16200000">
            <a:off x="4152900" y="3238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Freeform 4"/>
          <p:cNvSpPr>
            <a:spLocks noChangeArrowheads="1"/>
          </p:cNvSpPr>
          <p:nvPr/>
        </p:nvSpPr>
        <p:spPr bwMode="auto">
          <a:xfrm rot="5400000">
            <a:off x="4154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Freeform 5"/>
          <p:cNvSpPr>
            <a:spLocks noChangeArrowheads="1"/>
          </p:cNvSpPr>
          <p:nvPr/>
        </p:nvSpPr>
        <p:spPr bwMode="auto">
          <a:xfrm>
            <a:off x="5105400" y="5943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Freeform 6"/>
          <p:cNvSpPr>
            <a:spLocks noChangeArrowheads="1"/>
          </p:cNvSpPr>
          <p:nvPr/>
        </p:nvSpPr>
        <p:spPr bwMode="auto">
          <a:xfrm rot="5400000">
            <a:off x="6059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186114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a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94970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b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714876" y="304801"/>
            <a:ext cx="5191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c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548005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d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243638" y="304801"/>
            <a:ext cx="5191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e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7008814" y="304801"/>
            <a:ext cx="434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f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7773989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g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6783389" y="3124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6783389" y="5029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5868989" y="5867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878389" y="5029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4878389" y="3200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5862639" y="4038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rgbClr val="FF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5154" name="Freeform 34"/>
          <p:cNvSpPr>
            <a:spLocks noChangeArrowheads="1"/>
          </p:cNvSpPr>
          <p:nvPr/>
        </p:nvSpPr>
        <p:spPr bwMode="auto">
          <a:xfrm>
            <a:off x="5105400" y="2286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5868989" y="2209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Freeform 1"/>
          <p:cNvSpPr>
            <a:spLocks noChangeArrowheads="1"/>
          </p:cNvSpPr>
          <p:nvPr/>
        </p:nvSpPr>
        <p:spPr bwMode="auto">
          <a:xfrm>
            <a:off x="5105400" y="4114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Freeform 2"/>
          <p:cNvSpPr>
            <a:spLocks noChangeArrowheads="1"/>
          </p:cNvSpPr>
          <p:nvPr/>
        </p:nvSpPr>
        <p:spPr bwMode="auto">
          <a:xfrm rot="16200000">
            <a:off x="6057900" y="3162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Freeform 3"/>
          <p:cNvSpPr>
            <a:spLocks noChangeArrowheads="1"/>
          </p:cNvSpPr>
          <p:nvPr/>
        </p:nvSpPr>
        <p:spPr bwMode="auto">
          <a:xfrm rot="16200000">
            <a:off x="4152900" y="3238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4"/>
          <p:cNvSpPr>
            <a:spLocks noChangeArrowheads="1"/>
          </p:cNvSpPr>
          <p:nvPr/>
        </p:nvSpPr>
        <p:spPr bwMode="auto">
          <a:xfrm rot="5400000">
            <a:off x="4154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Freeform 5"/>
          <p:cNvSpPr>
            <a:spLocks noChangeArrowheads="1"/>
          </p:cNvSpPr>
          <p:nvPr/>
        </p:nvSpPr>
        <p:spPr bwMode="auto">
          <a:xfrm>
            <a:off x="5105400" y="5943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Freeform 6"/>
          <p:cNvSpPr>
            <a:spLocks noChangeArrowheads="1"/>
          </p:cNvSpPr>
          <p:nvPr/>
        </p:nvSpPr>
        <p:spPr bwMode="auto">
          <a:xfrm rot="5400000">
            <a:off x="6059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186114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a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4970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b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714876" y="304801"/>
            <a:ext cx="5191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c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48005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d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243638" y="304801"/>
            <a:ext cx="5191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008814" y="304801"/>
            <a:ext cx="434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f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7773989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g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783389" y="3124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783389" y="5029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868989" y="5867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878389" y="5029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878389" y="3200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862639" y="4038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rgbClr val="FF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6178" name="Freeform 34"/>
          <p:cNvSpPr>
            <a:spLocks noChangeArrowheads="1"/>
          </p:cNvSpPr>
          <p:nvPr/>
        </p:nvSpPr>
        <p:spPr bwMode="auto">
          <a:xfrm>
            <a:off x="5105400" y="2286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5868989" y="2209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Freeform 1"/>
          <p:cNvSpPr>
            <a:spLocks noChangeArrowheads="1"/>
          </p:cNvSpPr>
          <p:nvPr/>
        </p:nvSpPr>
        <p:spPr bwMode="auto">
          <a:xfrm>
            <a:off x="5105400" y="4114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Freeform 2"/>
          <p:cNvSpPr>
            <a:spLocks noChangeArrowheads="1"/>
          </p:cNvSpPr>
          <p:nvPr/>
        </p:nvSpPr>
        <p:spPr bwMode="auto">
          <a:xfrm rot="16200000">
            <a:off x="6057900" y="3162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Freeform 3"/>
          <p:cNvSpPr>
            <a:spLocks noChangeArrowheads="1"/>
          </p:cNvSpPr>
          <p:nvPr/>
        </p:nvSpPr>
        <p:spPr bwMode="auto">
          <a:xfrm>
            <a:off x="5105400" y="2286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Freeform 4"/>
          <p:cNvSpPr>
            <a:spLocks noChangeArrowheads="1"/>
          </p:cNvSpPr>
          <p:nvPr/>
        </p:nvSpPr>
        <p:spPr bwMode="auto">
          <a:xfrm rot="16200000">
            <a:off x="4152900" y="3238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Freeform 5"/>
          <p:cNvSpPr>
            <a:spLocks noChangeArrowheads="1"/>
          </p:cNvSpPr>
          <p:nvPr/>
        </p:nvSpPr>
        <p:spPr bwMode="auto">
          <a:xfrm rot="5400000">
            <a:off x="4154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Freeform 6"/>
          <p:cNvSpPr>
            <a:spLocks noChangeArrowheads="1"/>
          </p:cNvSpPr>
          <p:nvPr/>
        </p:nvSpPr>
        <p:spPr bwMode="auto">
          <a:xfrm>
            <a:off x="5105400" y="5943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 rot="5400000">
            <a:off x="6059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186114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a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94970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b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714876" y="304801"/>
            <a:ext cx="5191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c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48005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d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243638" y="304801"/>
            <a:ext cx="5191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e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008814" y="304801"/>
            <a:ext cx="434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f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7773989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g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868989" y="2209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783389" y="3124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6783389" y="5029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868989" y="5867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4878389" y="5029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4878389" y="3200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5862639" y="4038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rgbClr val="FF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Freeform 1"/>
          <p:cNvSpPr>
            <a:spLocks noChangeArrowheads="1"/>
          </p:cNvSpPr>
          <p:nvPr/>
        </p:nvSpPr>
        <p:spPr bwMode="auto">
          <a:xfrm>
            <a:off x="5105400" y="41148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Freeform 2"/>
          <p:cNvSpPr>
            <a:spLocks noChangeArrowheads="1"/>
          </p:cNvSpPr>
          <p:nvPr/>
        </p:nvSpPr>
        <p:spPr bwMode="auto">
          <a:xfrm rot="16200000">
            <a:off x="6057900" y="3162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Freeform 3"/>
          <p:cNvSpPr>
            <a:spLocks noChangeArrowheads="1"/>
          </p:cNvSpPr>
          <p:nvPr/>
        </p:nvSpPr>
        <p:spPr bwMode="auto">
          <a:xfrm>
            <a:off x="5105400" y="22860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Freeform 4"/>
          <p:cNvSpPr>
            <a:spLocks noChangeArrowheads="1"/>
          </p:cNvSpPr>
          <p:nvPr/>
        </p:nvSpPr>
        <p:spPr bwMode="auto">
          <a:xfrm rot="16200000">
            <a:off x="4152900" y="32385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Freeform 5"/>
          <p:cNvSpPr>
            <a:spLocks noChangeArrowheads="1"/>
          </p:cNvSpPr>
          <p:nvPr/>
        </p:nvSpPr>
        <p:spPr bwMode="auto">
          <a:xfrm rot="5400000">
            <a:off x="4154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Freeform 6"/>
          <p:cNvSpPr>
            <a:spLocks noChangeArrowheads="1"/>
          </p:cNvSpPr>
          <p:nvPr/>
        </p:nvSpPr>
        <p:spPr bwMode="auto">
          <a:xfrm>
            <a:off x="5105400" y="59436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 rot="5400000">
            <a:off x="6059488" y="5067300"/>
            <a:ext cx="1752600" cy="304800"/>
          </a:xfrm>
          <a:custGeom>
            <a:avLst/>
            <a:gdLst>
              <a:gd name="T0" fmla="*/ 0 w 1824"/>
              <a:gd name="T1" fmla="*/ 144 h 288"/>
              <a:gd name="T2" fmla="*/ 192 w 1824"/>
              <a:gd name="T3" fmla="*/ 0 h 288"/>
              <a:gd name="T4" fmla="*/ 1632 w 1824"/>
              <a:gd name="T5" fmla="*/ 0 h 288"/>
              <a:gd name="T6" fmla="*/ 1824 w 1824"/>
              <a:gd name="T7" fmla="*/ 144 h 288"/>
              <a:gd name="T8" fmla="*/ 1632 w 1824"/>
              <a:gd name="T9" fmla="*/ 288 h 288"/>
              <a:gd name="T10" fmla="*/ 192 w 1824"/>
              <a:gd name="T11" fmla="*/ 288 h 288"/>
              <a:gd name="T12" fmla="*/ 0 w 1824"/>
              <a:gd name="T13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288">
                <a:moveTo>
                  <a:pt x="0" y="144"/>
                </a:moveTo>
                <a:lnTo>
                  <a:pt x="192" y="0"/>
                </a:lnTo>
                <a:lnTo>
                  <a:pt x="1632" y="0"/>
                </a:lnTo>
                <a:lnTo>
                  <a:pt x="1824" y="144"/>
                </a:lnTo>
                <a:lnTo>
                  <a:pt x="1632" y="288"/>
                </a:lnTo>
                <a:lnTo>
                  <a:pt x="192" y="288"/>
                </a:lnTo>
                <a:lnTo>
                  <a:pt x="0" y="144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186114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a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94970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b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714876" y="304801"/>
            <a:ext cx="5191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c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480050" y="304801"/>
            <a:ext cx="604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d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243638" y="304801"/>
            <a:ext cx="5191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e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008814" y="304801"/>
            <a:ext cx="434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f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773989" y="304801"/>
            <a:ext cx="561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6000" b="1">
                <a:latin typeface="Times New Roman" pitchFamily="16" charset="0"/>
              </a:rPr>
              <a:t>g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868989" y="22098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783389" y="3124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783389" y="50292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868989" y="58674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4878389" y="50292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4878389" y="3200400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862639" y="4038600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327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404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850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4802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564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6326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0000"/>
              </a:buClr>
              <a:buFont typeface="Times New Roman" pitchFamily="16" charset="0"/>
              <a:buNone/>
            </a:pPr>
            <a:r>
              <a:rPr lang="en-US" sz="4000" b="1">
                <a:solidFill>
                  <a:srgbClr val="FF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7088189" y="1295401"/>
            <a:ext cx="434975" cy="703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sz="4000" b="1">
                <a:latin typeface="Times New Roman" pitchFamily="16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1321</Words>
  <Application>Microsoft Macintosh PowerPoint</Application>
  <PresentationFormat>Widescreen</PresentationFormat>
  <Paragraphs>860</Paragraphs>
  <Slides>39</Slides>
  <Notes>30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Courier New</vt:lpstr>
      <vt:lpstr>Times New Roman</vt:lpstr>
      <vt:lpstr>Office Theme</vt:lpstr>
      <vt:lpstr>Lab 5 Seven Segment Decoder</vt:lpstr>
      <vt:lpstr>Taming Vivado</vt:lpstr>
      <vt:lpstr>Moving Forward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Process</vt:lpstr>
      <vt:lpstr>PowerPoint Presentation</vt:lpstr>
      <vt:lpstr>PowerPoint Presentation</vt:lpstr>
      <vt:lpstr>PowerPoint Presentation</vt:lpstr>
      <vt:lpstr>How to choose which digit to display?</vt:lpstr>
      <vt:lpstr>How to turn on the digit point?</vt:lpstr>
      <vt:lpstr>PowerPoint Presentation</vt:lpstr>
      <vt:lpstr>PowerPoint Presentation</vt:lpstr>
      <vt:lpstr>Top-Level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poret</dc:creator>
  <cp:lastModifiedBy>D. J. Lee</cp:lastModifiedBy>
  <cp:revision>69</cp:revision>
  <cp:lastPrinted>2021-10-09T21:25:22Z</cp:lastPrinted>
  <dcterms:modified xsi:type="dcterms:W3CDTF">2021-10-11T17:27:44Z</dcterms:modified>
</cp:coreProperties>
</file>