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3" r:id="rId4"/>
    <p:sldId id="269" r:id="rId5"/>
    <p:sldId id="265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B8"/>
    <a:srgbClr val="002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283" autoAdjust="0"/>
  </p:normalViewPr>
  <p:slideViewPr>
    <p:cSldViewPr snapToGrid="0" snapToObjects="1" showGuides="1">
      <p:cViewPr>
        <p:scale>
          <a:sx n="100" d="100"/>
          <a:sy n="100" d="100"/>
        </p:scale>
        <p:origin x="3672" y="16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A02A-7CF8-4742-9B0C-24EDC7B3B71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3E4F6-B039-4370-B286-77447567D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In software, one thing changes at a time.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Can’t see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3E4F6-B039-4370-B286-77447567D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2CA28-0B40-4344-84B3-A97FE6E56112}"/>
              </a:ext>
            </a:extLst>
          </p:cNvPr>
          <p:cNvSpPr/>
          <p:nvPr userDrawn="1"/>
        </p:nvSpPr>
        <p:spPr>
          <a:xfrm>
            <a:off x="2345635" y="0"/>
            <a:ext cx="9846365" cy="5077308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EA4E8-5182-334B-A00C-4A130C7D2672}"/>
              </a:ext>
            </a:extLst>
          </p:cNvPr>
          <p:cNvSpPr/>
          <p:nvPr userDrawn="1"/>
        </p:nvSpPr>
        <p:spPr>
          <a:xfrm>
            <a:off x="0" y="5206570"/>
            <a:ext cx="2194560" cy="1645920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38DB8-AB95-A84B-B76F-6D0650BAEB41}"/>
              </a:ext>
            </a:extLst>
          </p:cNvPr>
          <p:cNvSpPr/>
          <p:nvPr userDrawn="1"/>
        </p:nvSpPr>
        <p:spPr>
          <a:xfrm>
            <a:off x="0" y="3431388"/>
            <a:ext cx="2194560" cy="1645920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C14E0-E583-434A-A98F-19201658A367}"/>
              </a:ext>
            </a:extLst>
          </p:cNvPr>
          <p:cNvSpPr/>
          <p:nvPr userDrawn="1"/>
        </p:nvSpPr>
        <p:spPr>
          <a:xfrm>
            <a:off x="2345635" y="5206570"/>
            <a:ext cx="2194560" cy="1645920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D2997-F752-6F46-8BF7-70504FEE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112" y="2604051"/>
            <a:ext cx="9332845" cy="179884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483A-9D6E-644A-941D-FB35E6DF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12" y="4494972"/>
            <a:ext cx="9332845" cy="58233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C1970-1F55-0B46-B0D6-EE0E77AD1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7796" b="35854"/>
          <a:stretch/>
        </p:blipFill>
        <p:spPr>
          <a:xfrm>
            <a:off x="7189940" y="5438340"/>
            <a:ext cx="4737017" cy="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1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5620230" cy="4809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C2CE-1115-7947-BBD1-0D6E7B65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EB0AD83-A817-2846-82B7-DFE19247E7B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14474" y="1741118"/>
            <a:ext cx="5620230" cy="4809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2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ottom logo">
    <p:bg>
      <p:bgPr>
        <a:solidFill>
          <a:srgbClr val="002D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A2C9D9-11A4-EA47-888E-7F9F38684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8114957" y="5851698"/>
            <a:ext cx="3784769" cy="6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lank bottom logo">
    <p:bg>
      <p:bgPr>
        <a:solidFill>
          <a:srgbClr val="005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8FF0F-FFDB-0848-B470-ABCEF5108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8114957" y="5851698"/>
            <a:ext cx="3784769" cy="6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7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lank bottom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E0B27-7DDE-E847-9AC6-5DAA476DE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7796" b="43297"/>
          <a:stretch/>
        </p:blipFill>
        <p:spPr>
          <a:xfrm>
            <a:off x="7776350" y="5835905"/>
            <a:ext cx="4737017" cy="6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top logo">
    <p:bg>
      <p:bgPr>
        <a:solidFill>
          <a:srgbClr val="002D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03F95-9B91-7E4A-89FC-D145B41D12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lank top logo">
    <p:bg>
      <p:bgPr>
        <a:solidFill>
          <a:srgbClr val="005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595A2-C0BE-724E-A2E4-F9BAEC24F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lank top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875F4-008E-834E-BB43-7E5345028E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7796" b="43297"/>
          <a:stretch/>
        </p:blipFill>
        <p:spPr>
          <a:xfrm>
            <a:off x="10045700" y="139700"/>
            <a:ext cx="2286171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2D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947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lank">
    <p:bg>
      <p:bgPr>
        <a:solidFill>
          <a:srgbClr val="005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73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0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2CA28-0B40-4344-84B3-A97FE6E56112}"/>
              </a:ext>
            </a:extLst>
          </p:cNvPr>
          <p:cNvSpPr/>
          <p:nvPr userDrawn="1"/>
        </p:nvSpPr>
        <p:spPr>
          <a:xfrm>
            <a:off x="2345635" y="0"/>
            <a:ext cx="9846365" cy="5077308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EA4E8-5182-334B-A00C-4A130C7D2672}"/>
              </a:ext>
            </a:extLst>
          </p:cNvPr>
          <p:cNvSpPr/>
          <p:nvPr userDrawn="1"/>
        </p:nvSpPr>
        <p:spPr>
          <a:xfrm>
            <a:off x="0" y="5206570"/>
            <a:ext cx="2194560" cy="1645920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38DB8-AB95-A84B-B76F-6D0650BAEB41}"/>
              </a:ext>
            </a:extLst>
          </p:cNvPr>
          <p:cNvSpPr/>
          <p:nvPr userDrawn="1"/>
        </p:nvSpPr>
        <p:spPr>
          <a:xfrm>
            <a:off x="0" y="3431388"/>
            <a:ext cx="2194560" cy="1645920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C14E0-E583-434A-A98F-19201658A367}"/>
              </a:ext>
            </a:extLst>
          </p:cNvPr>
          <p:cNvSpPr/>
          <p:nvPr userDrawn="1"/>
        </p:nvSpPr>
        <p:spPr>
          <a:xfrm>
            <a:off x="2345635" y="5206570"/>
            <a:ext cx="2194560" cy="1645920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D2997-F752-6F46-8BF7-70504FEE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112" y="2604051"/>
            <a:ext cx="9332845" cy="179884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483A-9D6E-644A-941D-FB35E6DF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12" y="4494972"/>
            <a:ext cx="9332845" cy="58233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C1970-1F55-0B46-B0D6-EE0E77AD1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7796" b="35854"/>
          <a:stretch/>
        </p:blipFill>
        <p:spPr>
          <a:xfrm>
            <a:off x="7189940" y="5438340"/>
            <a:ext cx="4737017" cy="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29B3A1-2D0E-B04A-87FF-2B1B6FD9F535}"/>
              </a:ext>
            </a:extLst>
          </p:cNvPr>
          <p:cNvSpPr/>
          <p:nvPr userDrawn="1"/>
        </p:nvSpPr>
        <p:spPr>
          <a:xfrm>
            <a:off x="1" y="0"/>
            <a:ext cx="12192000" cy="5077308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98E3D-A43B-ED4C-BA75-905F911A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038"/>
            <a:ext cx="12191998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2B20-5042-E842-B37F-1AA25CB8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539"/>
            <a:ext cx="12191998" cy="1325564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A1C29-1313-394D-A4C2-0287401E3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7796" b="35854"/>
          <a:stretch/>
        </p:blipFill>
        <p:spPr>
          <a:xfrm>
            <a:off x="7189940" y="5438340"/>
            <a:ext cx="4737017" cy="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29B3A1-2D0E-B04A-87FF-2B1B6FD9F535}"/>
              </a:ext>
            </a:extLst>
          </p:cNvPr>
          <p:cNvSpPr/>
          <p:nvPr userDrawn="1"/>
        </p:nvSpPr>
        <p:spPr>
          <a:xfrm>
            <a:off x="1" y="0"/>
            <a:ext cx="12192000" cy="5077308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98E3D-A43B-ED4C-BA75-905F911A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038"/>
            <a:ext cx="12191998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2B20-5042-E842-B37F-1AA25CB8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539"/>
            <a:ext cx="12191998" cy="1325564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A1C29-1313-394D-A4C2-0287401E3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7796" b="35854"/>
          <a:stretch/>
        </p:blipFill>
        <p:spPr>
          <a:xfrm>
            <a:off x="7189940" y="5438340"/>
            <a:ext cx="4737017" cy="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1025-5EC7-0641-94BC-12EFAEF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44" y="1746018"/>
            <a:ext cx="1143730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4" y="2569930"/>
            <a:ext cx="11437307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C2CE-1115-7947-BBD1-0D6E7B65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1025-5EC7-0641-94BC-12EFAEF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45" y="1746018"/>
            <a:ext cx="562023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2569930"/>
            <a:ext cx="5620230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C2CE-1115-7947-BBD1-0D6E7B65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1025-5EC7-0641-94BC-12EFAEF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45" y="1746018"/>
            <a:ext cx="562023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2569930"/>
            <a:ext cx="5620230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C2CE-1115-7947-BBD1-0D6E7B65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7D4920-213D-2B42-8EA7-1BEF3A935A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14474" y="1746018"/>
            <a:ext cx="562023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EB0AD83-A817-2846-82B7-DFE19247E7B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14474" y="2569930"/>
            <a:ext cx="5620230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14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11437306" cy="4809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C2CE-1115-7947-BBD1-0D6E7B65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6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5620230" cy="4809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C2CE-1115-7947-BBD1-0D6E7B65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991" t="20457" r="12138" b="60224"/>
          <a:stretch/>
        </p:blipFill>
        <p:spPr>
          <a:xfrm>
            <a:off x="10219330" y="151038"/>
            <a:ext cx="1809467" cy="3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5F403-461D-8D4A-8483-74C81599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0F009-D6CD-E646-ADB1-F2494216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9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4" r:id="rId4"/>
    <p:sldLayoutId id="2147483651" r:id="rId5"/>
    <p:sldLayoutId id="2147483669" r:id="rId6"/>
    <p:sldLayoutId id="2147483660" r:id="rId7"/>
    <p:sldLayoutId id="2147483661" r:id="rId8"/>
    <p:sldLayoutId id="2147483670" r:id="rId9"/>
    <p:sldLayoutId id="2147483662" r:id="rId10"/>
    <p:sldLayoutId id="2147483655" r:id="rId11"/>
    <p:sldLayoutId id="2147483663" r:id="rId12"/>
    <p:sldLayoutId id="2147483671" r:id="rId13"/>
    <p:sldLayoutId id="2147483665" r:id="rId14"/>
    <p:sldLayoutId id="2147483666" r:id="rId15"/>
    <p:sldLayoutId id="2147483672" r:id="rId16"/>
    <p:sldLayoutId id="2147483667" r:id="rId17"/>
    <p:sldLayoutId id="2147483668" r:id="rId18"/>
    <p:sldLayoutId id="214748367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u-cpe/ygrader-example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yu-pygrader.readthedocs.io/en/latest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u-cpe/ygrad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A7FA-E15E-2744-8C72-D1827835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4112" y="2483979"/>
            <a:ext cx="9332845" cy="1798845"/>
          </a:xfrm>
        </p:spPr>
        <p:txBody>
          <a:bodyPr/>
          <a:lstStyle/>
          <a:p>
            <a:r>
              <a:rPr lang="en-US" dirty="0"/>
              <a:t>ygrader</a:t>
            </a:r>
            <a:br>
              <a:rPr lang="en-US" dirty="0"/>
            </a:br>
            <a:r>
              <a:rPr lang="en-US" sz="2000" dirty="0"/>
              <a:t>A Python package to help automate grading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B7822-D7E1-D240-A8B9-0D4A5D9E3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Goeders</a:t>
            </a:r>
          </a:p>
        </p:txBody>
      </p:sp>
    </p:spTree>
    <p:extLst>
      <p:ext uri="{BB962C8B-B14F-4D97-AF65-F5344CB8AC3E}">
        <p14:creationId xmlns:p14="http://schemas.microsoft.com/office/powerpoint/2010/main" val="223357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4C8-664A-4993-A91E-A51C491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Submission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7706E-D144-44E4-AA12-0EA078E5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918300"/>
            <a:ext cx="11437306" cy="1093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ygrader supports student submissions from </a:t>
            </a:r>
            <a:r>
              <a:rPr lang="en-US" dirty="0" err="1">
                <a:latin typeface="+mj-lt"/>
              </a:rPr>
              <a:t>LearningSuite</a:t>
            </a:r>
            <a:r>
              <a:rPr lang="en-US" dirty="0">
                <a:latin typeface="+mj-lt"/>
              </a:rPr>
              <a:t> or Github Classroom, so you have to configure it appropriately: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62D8E-7E46-4B7E-A6B9-EF6BAB58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6" y="3600440"/>
            <a:ext cx="11087361" cy="369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FC2E9-DC36-4B7A-A330-035EA007D1A0}"/>
              </a:ext>
            </a:extLst>
          </p:cNvPr>
          <p:cNvSpPr txBox="1"/>
          <p:nvPr/>
        </p:nvSpPr>
        <p:spPr>
          <a:xfrm>
            <a:off x="6560821" y="4898487"/>
            <a:ext cx="4213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Path to ZIP of student submissions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D61E4-0145-4894-B9B0-F8D84B57FEBF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4061460"/>
            <a:ext cx="457200" cy="8370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9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C9F-5F5B-480A-BE8C-DA72BE8A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0732-8735-4DAD-BCAC-B21437A51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04" b="34210"/>
          <a:stretch/>
        </p:blipFill>
        <p:spPr>
          <a:xfrm>
            <a:off x="3784604" y="2857482"/>
            <a:ext cx="3241036" cy="5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E883-AC9D-4FF8-B0AF-F4ED1A9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D766F-4EFF-41E4-9F56-C073777B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28" y="1588082"/>
            <a:ext cx="7378737" cy="51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61DB-EF3A-4FC6-A7FF-219C5C0E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964-9108-4F9F-8216-2CCE223A2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This example is available at </a:t>
            </a:r>
            <a:r>
              <a:rPr lang="en-US" dirty="0">
                <a:latin typeface="+mj-lt"/>
                <a:hlinkClick r:id="rId2"/>
              </a:rPr>
              <a:t>github.com/</a:t>
            </a:r>
            <a:r>
              <a:rPr lang="en-US" dirty="0" err="1">
                <a:latin typeface="+mj-lt"/>
                <a:hlinkClick r:id="rId2"/>
              </a:rPr>
              <a:t>byu-cpe</a:t>
            </a:r>
            <a:r>
              <a:rPr lang="en-US" dirty="0">
                <a:latin typeface="+mj-lt"/>
                <a:hlinkClick r:id="rId2"/>
              </a:rPr>
              <a:t>/ygrader-example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Program output on next slide:</a:t>
            </a:r>
          </a:p>
        </p:txBody>
      </p:sp>
    </p:spTree>
    <p:extLst>
      <p:ext uri="{BB962C8B-B14F-4D97-AF65-F5344CB8AC3E}">
        <p14:creationId xmlns:p14="http://schemas.microsoft.com/office/powerpoint/2010/main" val="86859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6524BF-6E7D-489F-B94F-53992D6E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5" y="765612"/>
            <a:ext cx="11835321" cy="603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80A8F-8E6A-476D-87A3-5F078279CE2D}"/>
              </a:ext>
            </a:extLst>
          </p:cNvPr>
          <p:cNvSpPr txBox="1"/>
          <p:nvPr/>
        </p:nvSpPr>
        <p:spPr>
          <a:xfrm>
            <a:off x="7543801" y="974187"/>
            <a:ext cx="41224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of students who need to be graded.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985C80-25BC-44E9-A2DC-28E76783ECF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124200" y="1158853"/>
            <a:ext cx="4419601" cy="75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AB685E-D335-4E8F-B4DD-89515519DE0C}"/>
              </a:ext>
            </a:extLst>
          </p:cNvPr>
          <p:cNvSpPr txBox="1"/>
          <p:nvPr/>
        </p:nvSpPr>
        <p:spPr>
          <a:xfrm>
            <a:off x="7635241" y="2147667"/>
            <a:ext cx="29413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Callback run for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student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E32AA-4CAE-4D43-9F8A-4AB8CBB10B6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16680" y="2332333"/>
            <a:ext cx="3718561" cy="1090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9C432D9-A50D-4C48-9B42-A5D4B7DC5F2D}"/>
              </a:ext>
            </a:extLst>
          </p:cNvPr>
          <p:cNvSpPr/>
          <p:nvPr/>
        </p:nvSpPr>
        <p:spPr>
          <a:xfrm>
            <a:off x="3375660" y="1851049"/>
            <a:ext cx="403860" cy="1257912"/>
          </a:xfrm>
          <a:prstGeom prst="righ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7CC63-5ECF-4783-AAE0-26D7A05F50D7}"/>
              </a:ext>
            </a:extLst>
          </p:cNvPr>
          <p:cNvSpPr txBox="1"/>
          <p:nvPr/>
        </p:nvSpPr>
        <p:spPr>
          <a:xfrm>
            <a:off x="9250682" y="2943370"/>
            <a:ext cx="281220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Grader chooses to re-run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student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4ACC8-C9D5-431D-8300-CC3268933AA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46822" y="3266536"/>
            <a:ext cx="4038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45654-5A40-4E75-B2FF-92932A1DFC25}"/>
              </a:ext>
            </a:extLst>
          </p:cNvPr>
          <p:cNvSpPr txBox="1"/>
          <p:nvPr/>
        </p:nvSpPr>
        <p:spPr>
          <a:xfrm>
            <a:off x="9201457" y="4543221"/>
            <a:ext cx="23276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Grader enters score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42647B-4D6A-4BF7-BD7E-BED8118B415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797597" y="4727887"/>
            <a:ext cx="403860" cy="138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4ADFF1-98FD-4BFD-BC28-A09E5360C220}"/>
              </a:ext>
            </a:extLst>
          </p:cNvPr>
          <p:cNvSpPr txBox="1"/>
          <p:nvPr/>
        </p:nvSpPr>
        <p:spPr>
          <a:xfrm>
            <a:off x="6984037" y="5800589"/>
            <a:ext cx="35315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nd</a:t>
            </a:r>
            <a:r>
              <a:rPr lang="en-US" dirty="0">
                <a:latin typeface="+mj-lt"/>
              </a:rPr>
              <a:t> student is missing correct 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880BFF-2B8C-46E3-AD6F-D0AD3A92D0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015740" y="5985255"/>
            <a:ext cx="2968297" cy="107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2248E4-1CA3-4AC6-A88A-FC50C46205DF}"/>
              </a:ext>
            </a:extLst>
          </p:cNvPr>
          <p:cNvSpPr txBox="1"/>
          <p:nvPr/>
        </p:nvSpPr>
        <p:spPr>
          <a:xfrm>
            <a:off x="8264197" y="6302624"/>
            <a:ext cx="35315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3</a:t>
            </a:r>
            <a:r>
              <a:rPr lang="en-US" baseline="30000" dirty="0">
                <a:latin typeface="+mj-lt"/>
              </a:rPr>
              <a:t>rd</a:t>
            </a:r>
            <a:r>
              <a:rPr lang="en-US" dirty="0">
                <a:latin typeface="+mj-lt"/>
              </a:rPr>
              <a:t> student has no submission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9EF3B9-FDF1-4FDF-9765-1CE23BCFA7B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606540" y="6487290"/>
            <a:ext cx="1657657" cy="775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E022-7A43-44F0-BFE1-E42CEB1C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093A-99A1-430A-BFD3-582A17E9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7" y="2282138"/>
            <a:ext cx="11437306" cy="7963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hlinkClick r:id="rId2"/>
              </a:rPr>
              <a:t>https://byu-pygrader.readthedocs.io/en/latest/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7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348687-4C65-4371-8C6A-386E7DD8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ygrader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ED013-2A27-44E5-9948-1A6B7E8116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Used to help automate grading (or any other processing) of student submissions on </a:t>
            </a:r>
            <a:r>
              <a:rPr lang="en-US" dirty="0" err="1">
                <a:latin typeface="+mj-lt"/>
              </a:rPr>
              <a:t>LearningSuite</a:t>
            </a:r>
            <a:r>
              <a:rPr lang="en-US" dirty="0">
                <a:latin typeface="+mj-lt"/>
              </a:rPr>
              <a:t> (or Github).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What does ygrader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Reads in a CSV file with student grades + ZIP of submissions.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Matches submissions to students.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For each student (or group) that needs a grade: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+mj-lt"/>
              </a:rPr>
              <a:t>Gets their (latest) submission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+mj-lt"/>
              </a:rPr>
              <a:t>Extracts their files to a temporary directory.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+mj-lt"/>
              </a:rPr>
              <a:t>Calls </a:t>
            </a:r>
            <a:r>
              <a:rPr lang="en-US" b="1" dirty="0">
                <a:latin typeface="+mj-lt"/>
              </a:rPr>
              <a:t>your callback function</a:t>
            </a:r>
            <a:r>
              <a:rPr lang="en-US" dirty="0">
                <a:latin typeface="+mj-lt"/>
              </a:rPr>
              <a:t> where you can do anything you want with the student’s submission, then return a grade.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+mj-lt"/>
              </a:rPr>
              <a:t>CSV is updated with student(s) grade.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3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B007C-A2B7-4843-A893-6BFB1DB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ygrader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2EDC9-6946-4810-8F6A-F045DDE3848D}"/>
              </a:ext>
            </a:extLst>
          </p:cNvPr>
          <p:cNvSpPr/>
          <p:nvPr/>
        </p:nvSpPr>
        <p:spPr>
          <a:xfrm>
            <a:off x="1633339" y="2426831"/>
            <a:ext cx="3856404" cy="662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Empty CSV of grades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Zip of all student submissions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F2B81F-263D-4CD4-B93F-75971C359E77}"/>
              </a:ext>
            </a:extLst>
          </p:cNvPr>
          <p:cNvCxnSpPr>
            <a:cxnSpLocks/>
            <a:stCxn id="69" idx="2"/>
            <a:endCxn id="6" idx="0"/>
          </p:cNvCxnSpPr>
          <p:nvPr/>
        </p:nvCxnSpPr>
        <p:spPr>
          <a:xfrm>
            <a:off x="3561541" y="2046918"/>
            <a:ext cx="0" cy="379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095EBD-4900-45B2-9F83-67A2782C16B5}"/>
              </a:ext>
            </a:extLst>
          </p:cNvPr>
          <p:cNvSpPr txBox="1"/>
          <p:nvPr/>
        </p:nvSpPr>
        <p:spPr>
          <a:xfrm>
            <a:off x="3606369" y="200086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export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51DED-9855-4FC3-8DF1-18560C285003}"/>
              </a:ext>
            </a:extLst>
          </p:cNvPr>
          <p:cNvSpPr/>
          <p:nvPr/>
        </p:nvSpPr>
        <p:spPr>
          <a:xfrm>
            <a:off x="2485741" y="3408417"/>
            <a:ext cx="8404583" cy="2280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B8EBB-8B17-4C91-84DE-398B46681256}"/>
              </a:ext>
            </a:extLst>
          </p:cNvPr>
          <p:cNvSpPr/>
          <p:nvPr/>
        </p:nvSpPr>
        <p:spPr>
          <a:xfrm>
            <a:off x="2799541" y="3992880"/>
            <a:ext cx="1524000" cy="123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ygrader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2F606-341A-416C-9145-707BCE5B697C}"/>
              </a:ext>
            </a:extLst>
          </p:cNvPr>
          <p:cNvSpPr/>
          <p:nvPr/>
        </p:nvSpPr>
        <p:spPr>
          <a:xfrm>
            <a:off x="8145400" y="3662678"/>
            <a:ext cx="2431294" cy="187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Callback Function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(used to grade </a:t>
            </a:r>
          </a:p>
          <a:p>
            <a:pPr algn="ctr"/>
            <a:r>
              <a:rPr lang="en-US" dirty="0">
                <a:latin typeface="+mj-lt"/>
              </a:rPr>
              <a:t>each student)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7E899-3116-425A-9985-06C0FAE57D83}"/>
              </a:ext>
            </a:extLst>
          </p:cNvPr>
          <p:cNvSpPr/>
          <p:nvPr/>
        </p:nvSpPr>
        <p:spPr>
          <a:xfrm>
            <a:off x="5508723" y="6217685"/>
            <a:ext cx="192393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Learning Suite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EB784-359C-42FA-8786-B0AD4DDE8EB2}"/>
              </a:ext>
            </a:extLst>
          </p:cNvPr>
          <p:cNvSpPr/>
          <p:nvPr/>
        </p:nvSpPr>
        <p:spPr>
          <a:xfrm>
            <a:off x="2699557" y="6209830"/>
            <a:ext cx="172396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CSV of grades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376024-5442-4AC4-900F-9F600F378A68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423525" y="6409885"/>
            <a:ext cx="1085198" cy="7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285909-C2F4-4567-8E0B-839C27E85965}"/>
              </a:ext>
            </a:extLst>
          </p:cNvPr>
          <p:cNvSpPr txBox="1"/>
          <p:nvPr/>
        </p:nvSpPr>
        <p:spPr>
          <a:xfrm>
            <a:off x="4550868" y="642477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import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6D923A-9842-43B6-92ED-7FD342660A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561541" y="3089019"/>
            <a:ext cx="0" cy="903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CA312D-B6B3-464C-90AB-F2361CC3DBE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561541" y="5228244"/>
            <a:ext cx="0" cy="981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335443-F601-4472-9EB3-0D4B45DD3849}"/>
              </a:ext>
            </a:extLst>
          </p:cNvPr>
          <p:cNvSpPr txBox="1"/>
          <p:nvPr/>
        </p:nvSpPr>
        <p:spPr>
          <a:xfrm>
            <a:off x="4392122" y="3424526"/>
            <a:ext cx="378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Student name, </a:t>
            </a:r>
            <a:r>
              <a:rPr lang="en-US" dirty="0" err="1">
                <a:latin typeface="+mj-lt"/>
              </a:rPr>
              <a:t>netid</a:t>
            </a:r>
            <a:r>
              <a:rPr lang="en-US" dirty="0">
                <a:latin typeface="+mj-lt"/>
              </a:rPr>
              <a:t>, section, etc.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Directory with submitted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284138-F0FE-4EEC-875F-3463B9A05814}"/>
              </a:ext>
            </a:extLst>
          </p:cNvPr>
          <p:cNvSpPr txBox="1"/>
          <p:nvPr/>
        </p:nvSpPr>
        <p:spPr>
          <a:xfrm>
            <a:off x="4762848" y="501124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Grade for assignment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2B3E19-149A-4E47-906A-F53E9B47ACC2}"/>
              </a:ext>
            </a:extLst>
          </p:cNvPr>
          <p:cNvGrpSpPr/>
          <p:nvPr/>
        </p:nvGrpSpPr>
        <p:grpSpPr>
          <a:xfrm>
            <a:off x="4323542" y="4121086"/>
            <a:ext cx="3821858" cy="839982"/>
            <a:chOff x="4719782" y="3557206"/>
            <a:chExt cx="3369142" cy="8399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C529FDA-C44F-4259-823C-3C72C816D565}"/>
                </a:ext>
              </a:extLst>
            </p:cNvPr>
            <p:cNvGrpSpPr/>
            <p:nvPr/>
          </p:nvGrpSpPr>
          <p:grpSpPr>
            <a:xfrm>
              <a:off x="4719782" y="3557206"/>
              <a:ext cx="3369142" cy="392544"/>
              <a:chOff x="4719781" y="3557206"/>
              <a:chExt cx="3621807" cy="39254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381664-5FFB-4480-BD42-B795B30E0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781" y="3557206"/>
                <a:ext cx="36218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EBD531B-FB9D-4B51-9C11-46674A02E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781" y="3755786"/>
                <a:ext cx="36218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C272830-2D81-400F-9E52-7427A7078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781" y="3949750"/>
                <a:ext cx="36218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F3D003-06D0-4C6C-A354-42C30B7E7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9782" y="4397188"/>
              <a:ext cx="3369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71DF268-236A-4131-9B22-D2B6944C722D}"/>
              </a:ext>
            </a:extLst>
          </p:cNvPr>
          <p:cNvSpPr/>
          <p:nvPr/>
        </p:nvSpPr>
        <p:spPr>
          <a:xfrm>
            <a:off x="2599573" y="1646808"/>
            <a:ext cx="192393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Learning Suite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7FEECA-20E9-4706-A7A2-FA94C6A43A57}"/>
              </a:ext>
            </a:extLst>
          </p:cNvPr>
          <p:cNvSpPr txBox="1"/>
          <p:nvPr/>
        </p:nvSpPr>
        <p:spPr>
          <a:xfrm>
            <a:off x="7834670" y="2941187"/>
            <a:ext cx="368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Your Python grader software</a:t>
            </a:r>
          </a:p>
        </p:txBody>
      </p:sp>
    </p:spTree>
    <p:extLst>
      <p:ext uri="{BB962C8B-B14F-4D97-AF65-F5344CB8AC3E}">
        <p14:creationId xmlns:p14="http://schemas.microsoft.com/office/powerpoint/2010/main" val="39675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650B-2CF7-43E8-9D3A-7335C190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8B95-FD7E-49FD-872F-586EB2F5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11437306" cy="506354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Supports </a:t>
            </a:r>
            <a:r>
              <a:rPr lang="en-US" b="1" dirty="0">
                <a:latin typeface="+mj-lt"/>
              </a:rPr>
              <a:t>“fully automated”</a:t>
            </a:r>
            <a:r>
              <a:rPr lang="en-US" dirty="0">
                <a:latin typeface="+mj-lt"/>
              </a:rPr>
              <a:t> grading</a:t>
            </a:r>
          </a:p>
          <a:p>
            <a:pPr lvl="1"/>
            <a:r>
              <a:rPr lang="en-US" dirty="0">
                <a:latin typeface="+mj-lt"/>
              </a:rPr>
              <a:t>Make your callback return the student grade and it will automatically be recorded</a:t>
            </a:r>
          </a:p>
          <a:p>
            <a:pPr lvl="1"/>
            <a:r>
              <a:rPr lang="en-US" dirty="0">
                <a:latin typeface="+mj-lt"/>
              </a:rPr>
              <a:t>You can run arbitrary Python code in your callback:</a:t>
            </a:r>
          </a:p>
          <a:p>
            <a:pPr lvl="2"/>
            <a:r>
              <a:rPr lang="en-US" dirty="0">
                <a:latin typeface="+mj-lt"/>
              </a:rPr>
              <a:t>Build and run student software, run MATLAB, run SPICE, check for program outputs, etc.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Supports </a:t>
            </a:r>
            <a:r>
              <a:rPr lang="en-US" b="1" dirty="0">
                <a:latin typeface="+mj-lt"/>
              </a:rPr>
              <a:t>“partially automated”</a:t>
            </a:r>
            <a:r>
              <a:rPr lang="en-US" dirty="0">
                <a:latin typeface="+mj-lt"/>
              </a:rPr>
              <a:t> grading</a:t>
            </a:r>
          </a:p>
          <a:p>
            <a:pPr lvl="1"/>
            <a:r>
              <a:rPr lang="en-US" dirty="0">
                <a:latin typeface="+mj-lt"/>
              </a:rPr>
              <a:t>If your callback doesn’t return a grade, the program will prompt for one.</a:t>
            </a:r>
          </a:p>
          <a:p>
            <a:pPr lvl="1"/>
            <a:r>
              <a:rPr lang="en-US" dirty="0">
                <a:latin typeface="+mj-lt"/>
              </a:rPr>
              <a:t>You or TAs can run/view student submission and subjectively choose a grade.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Supports group-based assignments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 just for grading</a:t>
            </a:r>
          </a:p>
          <a:p>
            <a:pPr lvl="1"/>
            <a:r>
              <a:rPr lang="en-US" dirty="0">
                <a:latin typeface="+mj-lt"/>
              </a:rPr>
              <a:t>Useful for running analysis on student submissions (</a:t>
            </a:r>
            <a:r>
              <a:rPr lang="en-US" dirty="0" err="1">
                <a:latin typeface="+mj-lt"/>
              </a:rPr>
              <a:t>ie</a:t>
            </a:r>
            <a:r>
              <a:rPr lang="en-US" dirty="0">
                <a:latin typeface="+mj-lt"/>
              </a:rPr>
              <a:t>, run all code through plagiarism checker)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Pause (</a:t>
            </a:r>
            <a:r>
              <a:rPr lang="en-US" dirty="0" err="1">
                <a:latin typeface="+mj-lt"/>
              </a:rPr>
              <a:t>Ctrl+C</a:t>
            </a:r>
            <a:r>
              <a:rPr lang="en-US" dirty="0">
                <a:latin typeface="+mj-lt"/>
              </a:rPr>
              <a:t>) and resume grading at any time.</a:t>
            </a:r>
          </a:p>
        </p:txBody>
      </p:sp>
    </p:spTree>
    <p:extLst>
      <p:ext uri="{BB962C8B-B14F-4D97-AF65-F5344CB8AC3E}">
        <p14:creationId xmlns:p14="http://schemas.microsoft.com/office/powerpoint/2010/main" val="404201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5111-CA2B-4AD8-9EF7-0D4C1E48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7316-E2D2-42DF-9DE3-9A2D4EAE3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3848100"/>
            <a:ext cx="11437306" cy="584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Or, if you want to use the source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5A8B2-2782-451B-A069-E83E7E436A57}"/>
              </a:ext>
            </a:extLst>
          </p:cNvPr>
          <p:cNvSpPr txBox="1"/>
          <p:nvPr/>
        </p:nvSpPr>
        <p:spPr>
          <a:xfrm>
            <a:off x="3743431" y="2133315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pip3 install ygrader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650B6-A631-4471-A2FF-E568F28430C7}"/>
              </a:ext>
            </a:extLst>
          </p:cNvPr>
          <p:cNvSpPr txBox="1"/>
          <p:nvPr/>
        </p:nvSpPr>
        <p:spPr>
          <a:xfrm>
            <a:off x="3047998" y="49019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  <a:hlinkClick r:id="rId3"/>
              </a:rPr>
              <a:t>https://github.com/byu-cpe/ygrader</a:t>
            </a:r>
            <a:r>
              <a:rPr lang="en-US" sz="2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03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1685-C9E5-4852-9738-BD88734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1E24-344D-4190-A3FD-E6853B10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2651760"/>
            <a:ext cx="11437306" cy="38993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Create your callback function that will perform grading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Instance a </a:t>
            </a:r>
            <a:r>
              <a:rPr lang="en-US" b="1" dirty="0" err="1">
                <a:latin typeface="Consolas" panose="020B0609020204030204" pitchFamily="49" charset="0"/>
              </a:rPr>
              <a:t>ygrader.Grader</a:t>
            </a:r>
            <a:r>
              <a:rPr lang="en-US" dirty="0">
                <a:latin typeface="+mj-lt"/>
              </a:rPr>
              <a:t> object, configure it, and then run!</a:t>
            </a:r>
          </a:p>
        </p:txBody>
      </p:sp>
    </p:spTree>
    <p:extLst>
      <p:ext uri="{BB962C8B-B14F-4D97-AF65-F5344CB8AC3E}">
        <p14:creationId xmlns:p14="http://schemas.microsoft.com/office/powerpoint/2010/main" val="300438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B2EE-6D17-41EB-9DAA-1359EE68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Callback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75D5D-C97D-46E6-BBCF-8C8EB17F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60220"/>
            <a:ext cx="11437306" cy="1478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This code looks for a submitted file called “lab_report.txt” and prints its contents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If it’s missing, an exception is thrown.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BBB16-E355-47DB-A819-3D18F502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57" y="3619501"/>
            <a:ext cx="8620838" cy="28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4C8-664A-4993-A91E-A51C491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Grader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D5C35-D097-4884-BA3E-000862305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43"/>
          <a:stretch/>
        </p:blipFill>
        <p:spPr>
          <a:xfrm>
            <a:off x="377347" y="3126070"/>
            <a:ext cx="6328254" cy="221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A6913-6D3B-4D9B-95F9-36F59BB52536}"/>
              </a:ext>
            </a:extLst>
          </p:cNvPr>
          <p:cNvSpPr txBox="1"/>
          <p:nvPr/>
        </p:nvSpPr>
        <p:spPr>
          <a:xfrm>
            <a:off x="6911341" y="2879187"/>
            <a:ext cx="3246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Name for this grading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3C16D-271B-4FA5-BE2D-453147D242D5}"/>
              </a:ext>
            </a:extLst>
          </p:cNvPr>
          <p:cNvSpPr txBox="1"/>
          <p:nvPr/>
        </p:nvSpPr>
        <p:spPr>
          <a:xfrm>
            <a:off x="6911341" y="3411860"/>
            <a:ext cx="5044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+mj-lt"/>
              </a:defRPr>
            </a:lvl1pPr>
          </a:lstStyle>
          <a:p>
            <a:r>
              <a:rPr lang="en-US" dirty="0"/>
              <a:t>Name for this assignment (useful if your project can grade multiple different assignments)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58EF-E1DC-4B76-9ABB-458DD9D9B504}"/>
              </a:ext>
            </a:extLst>
          </p:cNvPr>
          <p:cNvSpPr txBox="1"/>
          <p:nvPr/>
        </p:nvSpPr>
        <p:spPr>
          <a:xfrm>
            <a:off x="6911341" y="4358579"/>
            <a:ext cx="4724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Path to CSV with grades, and column name in CSV where grades should be 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0FD8-D7ED-4823-BD1C-2C274AF15405}"/>
              </a:ext>
            </a:extLst>
          </p:cNvPr>
          <p:cNvSpPr txBox="1"/>
          <p:nvPr/>
        </p:nvSpPr>
        <p:spPr>
          <a:xfrm>
            <a:off x="6888481" y="5219171"/>
            <a:ext cx="4846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Maximum possible points for this assignment.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682AD-2806-428B-8B55-2D78561AA96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08960" y="3063853"/>
            <a:ext cx="3802381" cy="545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C0902-F591-4E0D-AC93-2A296A7DA61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108960" y="3735026"/>
            <a:ext cx="3802381" cy="143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9002AA-9B99-49AE-A884-078E34F3374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996940" y="4358579"/>
            <a:ext cx="914401" cy="323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998387-1A48-4156-AEAF-800B51DEF8A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280660" y="4520162"/>
            <a:ext cx="1630681" cy="161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FBD3D7-200A-4AA6-9DE4-7F5C795D18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77440" y="4896006"/>
            <a:ext cx="4511041" cy="507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4C8-664A-4993-A91E-A51C491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Callback 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A2EF00-929A-4279-8609-AAFF9A19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3429000"/>
            <a:ext cx="6637141" cy="4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535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Office Theme</vt:lpstr>
      <vt:lpstr>ygrader A Python package to help automate grading</vt:lpstr>
      <vt:lpstr>ygrader</vt:lpstr>
      <vt:lpstr>ygrader</vt:lpstr>
      <vt:lpstr>Major Features</vt:lpstr>
      <vt:lpstr>Install</vt:lpstr>
      <vt:lpstr>What do you need to do?</vt:lpstr>
      <vt:lpstr>Simple Callback Example</vt:lpstr>
      <vt:lpstr>Instance Grader Object</vt:lpstr>
      <vt:lpstr>Set Callback Function</vt:lpstr>
      <vt:lpstr>Set Submission System</vt:lpstr>
      <vt:lpstr>Run it!</vt:lpstr>
      <vt:lpstr>Putting it all together:</vt:lpstr>
      <vt:lpstr>Running this Example</vt:lpstr>
      <vt:lpstr>PowerPoint Presentation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Grotegut</dc:creator>
  <cp:lastModifiedBy>Jeffrey Goeders</cp:lastModifiedBy>
  <cp:revision>39</cp:revision>
  <dcterms:created xsi:type="dcterms:W3CDTF">2018-10-25T15:57:56Z</dcterms:created>
  <dcterms:modified xsi:type="dcterms:W3CDTF">2022-04-14T16:54:45Z</dcterms:modified>
</cp:coreProperties>
</file>