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20F"/>
    <a:srgbClr val="F34D31"/>
    <a:srgbClr val="EF66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A290-9209-3C57-8E05-0E7C16928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04E4C2-3EC3-A057-1783-2862B1827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631BA5-8C3A-4BF7-3E4C-506088EDFD0E}"/>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5A695BD4-19ED-C6D2-92BA-54D1CACDE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08EC0-80D3-0BD1-F8DF-680DB4D95DAA}"/>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73951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53DC-E572-92CC-19D8-4538E671A7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067DD-88E9-5322-79CB-2A549CD8A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D388-6A73-EF48-E347-3BECB1127AC1}"/>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D6328C41-5E00-8EB1-6A93-D322290C7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55328-5BF5-D098-0F12-E580B25EE1F4}"/>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82380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E0364-8989-1278-00D4-53D10D46E6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05DAF-92E7-7028-7134-FD6AB78B9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3594A-4866-090A-931B-7F60B21A48E7}"/>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9A1ED60A-88E7-34C1-9CA9-F047C0330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A9D77-4F5A-40CE-7F4E-F6E560BA885C}"/>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370477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8C8A-7C8C-A3FE-8D50-909C5F8F0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287BF-3BEA-E9B3-B1CE-874D34983D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0E03-CEAC-45A9-78BF-9AEEB31BF9DC}"/>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C8948625-43B7-3588-3812-6AF2FDA94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9040-1D25-2BDD-AA25-C913FB79718B}"/>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187731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A81-B702-696C-8DD7-68F4DA660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286C7-D61B-F2F2-445C-094A71933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8EB67-C49E-DB99-08D6-C070AEB7B383}"/>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6F44FFD1-A4E3-C96F-59E0-9A3568488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17E7A-FEF2-6853-8B41-4CF5CDE4CA0C}"/>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205796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4FA2-4E35-5F72-72A7-0A6E52527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CB651-2280-4B72-3C8A-2708E49E8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51824-1756-680D-4049-0C24D55D2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BE80A3-BFC4-B10F-D4CE-280ED81F67E0}"/>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6" name="Footer Placeholder 5">
            <a:extLst>
              <a:ext uri="{FF2B5EF4-FFF2-40B4-BE49-F238E27FC236}">
                <a16:creationId xmlns:a16="http://schemas.microsoft.com/office/drawing/2014/main" id="{CFCF29EF-F593-3567-CEC7-5EAA7E58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5BC4C-ADBA-2B73-063C-13FE5F84DF22}"/>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210792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0BD1-D080-B1BD-4A66-18FE5811F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CF3984-B6FF-22F4-8994-4652CF425C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9B3AB-39F5-CC12-8BC1-15206DF21B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103218-CC37-A1FE-A5AA-25AB83628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98870-FD8F-BB3F-D508-0EF896CA5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7A96FB-03B5-914F-92E9-2403CAFDB063}"/>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8" name="Footer Placeholder 7">
            <a:extLst>
              <a:ext uri="{FF2B5EF4-FFF2-40B4-BE49-F238E27FC236}">
                <a16:creationId xmlns:a16="http://schemas.microsoft.com/office/drawing/2014/main" id="{8B7D3FEB-BC71-E124-8AC0-C59AE137B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346FCA-D605-32C2-5AAE-00800DA19504}"/>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370006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9D69-311B-7D8D-2643-8C09D2EB8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D4EC2-5CBB-5873-0A6B-53A5363E1D50}"/>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4" name="Footer Placeholder 3">
            <a:extLst>
              <a:ext uri="{FF2B5EF4-FFF2-40B4-BE49-F238E27FC236}">
                <a16:creationId xmlns:a16="http://schemas.microsoft.com/office/drawing/2014/main" id="{23498CDC-B0AF-8DAA-D480-A2996F007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9283F-AEA8-462E-4231-CC8F23FF07A6}"/>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36741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C91C-0742-B1AA-FF95-6129EB849BA0}"/>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3" name="Footer Placeholder 2">
            <a:extLst>
              <a:ext uri="{FF2B5EF4-FFF2-40B4-BE49-F238E27FC236}">
                <a16:creationId xmlns:a16="http://schemas.microsoft.com/office/drawing/2014/main" id="{D198EA34-ED7C-2991-0BCD-DB6EFA75FE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48A0FA-52D8-5968-4784-E3BAC062FA05}"/>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1143265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C451-2EDA-392E-5A5E-52AC61BE7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BF9980-8EC5-689D-AC49-F2AFB1D1B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4D4704-B0DB-DB34-15AF-09BABB0D8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971E1-DED4-AB65-8BDF-E30EF0147A6C}"/>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6" name="Footer Placeholder 5">
            <a:extLst>
              <a:ext uri="{FF2B5EF4-FFF2-40B4-BE49-F238E27FC236}">
                <a16:creationId xmlns:a16="http://schemas.microsoft.com/office/drawing/2014/main" id="{A096A9D0-A3F4-5403-DCE3-8E6F56B00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C94C3-9585-E219-BAF1-4E30CE1DD19F}"/>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141378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F69D-ED9C-7986-3761-8D1F9C75C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8B4392-65B2-0B66-F752-3FC5E0994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8CFB-37BD-1F59-D3F2-CDC45A032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257C6-789C-26E9-7DE0-94F8081B3529}"/>
              </a:ext>
            </a:extLst>
          </p:cNvPr>
          <p:cNvSpPr>
            <a:spLocks noGrp="1"/>
          </p:cNvSpPr>
          <p:nvPr>
            <p:ph type="dt" sz="half" idx="10"/>
          </p:nvPr>
        </p:nvSpPr>
        <p:spPr/>
        <p:txBody>
          <a:bodyPr/>
          <a:lstStyle/>
          <a:p>
            <a:fld id="{3ECCB2C3-874D-40ED-8986-7BB354F9FFED}" type="datetimeFigureOut">
              <a:rPr lang="en-US" smtClean="0"/>
              <a:t>2/11/2023</a:t>
            </a:fld>
            <a:endParaRPr lang="en-US"/>
          </a:p>
        </p:txBody>
      </p:sp>
      <p:sp>
        <p:nvSpPr>
          <p:cNvPr id="6" name="Footer Placeholder 5">
            <a:extLst>
              <a:ext uri="{FF2B5EF4-FFF2-40B4-BE49-F238E27FC236}">
                <a16:creationId xmlns:a16="http://schemas.microsoft.com/office/drawing/2014/main" id="{41A15FC8-70DF-FAFC-42C7-CD4AEFA25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9B922-1A80-F9E6-9FD6-F36B3C2E888B}"/>
              </a:ext>
            </a:extLst>
          </p:cNvPr>
          <p:cNvSpPr>
            <a:spLocks noGrp="1"/>
          </p:cNvSpPr>
          <p:nvPr>
            <p:ph type="sldNum" sz="quarter" idx="12"/>
          </p:nvPr>
        </p:nvSpPr>
        <p:spPr/>
        <p:txBody>
          <a:bodyPr/>
          <a:lstStyle/>
          <a:p>
            <a:fld id="{8F8ACCC1-A781-430F-BC2E-00C8A51E0A03}" type="slidenum">
              <a:rPr lang="en-US" smtClean="0"/>
              <a:t>‹#›</a:t>
            </a:fld>
            <a:endParaRPr lang="en-US"/>
          </a:p>
        </p:txBody>
      </p:sp>
    </p:spTree>
    <p:extLst>
      <p:ext uri="{BB962C8B-B14F-4D97-AF65-F5344CB8AC3E}">
        <p14:creationId xmlns:p14="http://schemas.microsoft.com/office/powerpoint/2010/main" val="211912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D16F5-73F9-B21B-D368-D41E7B8A6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A67B2-F70C-0A70-D2D5-03CA0FC80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89CE2-C165-97FE-2AA5-0745607F5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CB2C3-874D-40ED-8986-7BB354F9FFED}" type="datetimeFigureOut">
              <a:rPr lang="en-US" smtClean="0"/>
              <a:t>2/11/2023</a:t>
            </a:fld>
            <a:endParaRPr lang="en-US"/>
          </a:p>
        </p:txBody>
      </p:sp>
      <p:sp>
        <p:nvSpPr>
          <p:cNvPr id="5" name="Footer Placeholder 4">
            <a:extLst>
              <a:ext uri="{FF2B5EF4-FFF2-40B4-BE49-F238E27FC236}">
                <a16:creationId xmlns:a16="http://schemas.microsoft.com/office/drawing/2014/main" id="{86A52369-B314-3C41-473E-D52B12715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4B9663-DC0D-A3BC-3C00-3A1A70314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ACCC1-A781-430F-BC2E-00C8A51E0A03}" type="slidenum">
              <a:rPr lang="en-US" smtClean="0"/>
              <a:t>‹#›</a:t>
            </a:fld>
            <a:endParaRPr lang="en-US"/>
          </a:p>
        </p:txBody>
      </p:sp>
    </p:spTree>
    <p:extLst>
      <p:ext uri="{BB962C8B-B14F-4D97-AF65-F5344CB8AC3E}">
        <p14:creationId xmlns:p14="http://schemas.microsoft.com/office/powerpoint/2010/main" val="413870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0E31D59-96C5-3F94-78FD-536E2471CE9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Distinguished Individuals</a:t>
            </a:r>
          </a:p>
        </p:txBody>
      </p:sp>
      <p:sp>
        <p:nvSpPr>
          <p:cNvPr id="3" name="Subtitle 2">
            <a:extLst>
              <a:ext uri="{FF2B5EF4-FFF2-40B4-BE49-F238E27FC236}">
                <a16:creationId xmlns:a16="http://schemas.microsoft.com/office/drawing/2014/main" id="{920504A9-454D-D634-8B72-4BFBC1C76810}"/>
              </a:ext>
            </a:extLst>
          </p:cNvPr>
          <p:cNvSpPr>
            <a:spLocks noGrp="1"/>
          </p:cNvSpPr>
          <p:nvPr>
            <p:ph type="subTitle" idx="1"/>
          </p:nvPr>
        </p:nvSpPr>
        <p:spPr>
          <a:xfrm>
            <a:off x="1350682" y="4870824"/>
            <a:ext cx="10005951" cy="1458258"/>
          </a:xfrm>
        </p:spPr>
        <p:txBody>
          <a:bodyPr anchor="ctr">
            <a:normAutofit/>
          </a:bodyPr>
          <a:lstStyle/>
          <a:p>
            <a:pPr algn="l"/>
            <a:r>
              <a:rPr lang="en-US" sz="2800" dirty="0"/>
              <a:t>Finding Actual Family Members</a:t>
            </a:r>
          </a:p>
          <a:p>
            <a:pPr algn="l"/>
            <a:r>
              <a:rPr lang="en-US" sz="1800" dirty="0"/>
              <a:t>Stephen K. Smith</a:t>
            </a:r>
          </a:p>
          <a:p>
            <a:pPr algn="l"/>
            <a:r>
              <a:rPr lang="en-US" sz="1400" dirty="0"/>
              <a:t>smithsk@familysearch.org</a:t>
            </a:r>
          </a:p>
        </p:txBody>
      </p:sp>
    </p:spTree>
    <p:extLst>
      <p:ext uri="{BB962C8B-B14F-4D97-AF65-F5344CB8AC3E}">
        <p14:creationId xmlns:p14="http://schemas.microsoft.com/office/powerpoint/2010/main" val="320582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Source Improvement: Field Standardizing</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The Family Search Standards Team provides services for standardizing Dates, Places, Vocabularies, and Names</a:t>
            </a:r>
          </a:p>
          <a:p>
            <a:endParaRPr lang="en-US" sz="2000" dirty="0"/>
          </a:p>
          <a:p>
            <a:r>
              <a:rPr lang="en-US" sz="2000" dirty="0"/>
              <a:t>I see "standardization" as the application of information and algorithms toward enabling the family history researcher to arrive at the best possible interpretation of the source data, resulting in the correct individual being identified and included in their rightful place in their family tree, while individuals who don't belong are excluded.</a:t>
            </a:r>
          </a:p>
          <a:p>
            <a:endParaRPr lang="en-US" sz="2000" dirty="0"/>
          </a:p>
          <a:p>
            <a:r>
              <a:rPr lang="en-US" sz="2000" dirty="0"/>
              <a:t>Patrons using the FamilySearch tree and record search benefit directly and indirectly from standardization services</a:t>
            </a:r>
            <a:endParaRPr lang="en-US" sz="1800" dirty="0">
              <a:solidFill>
                <a:srgbClr val="FF0000"/>
              </a:solidFill>
            </a:endParaRPr>
          </a:p>
          <a:p>
            <a:pPr lvl="1"/>
            <a:endParaRPr lang="en-US" sz="1400" dirty="0"/>
          </a:p>
        </p:txBody>
      </p:sp>
    </p:spTree>
    <p:extLst>
      <p:ext uri="{BB962C8B-B14F-4D97-AF65-F5344CB8AC3E}">
        <p14:creationId xmlns:p14="http://schemas.microsoft.com/office/powerpoint/2010/main" val="100553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Standardizing Dates, Places, Vocabularies, Name Parts, Scripts, and Names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solidFill>
                  <a:srgbClr val="00B050"/>
                </a:solidFill>
              </a:rPr>
              <a:t>Dates</a:t>
            </a:r>
          </a:p>
          <a:p>
            <a:pPr lvl="1"/>
            <a:r>
              <a:rPr lang="en-US" sz="1800" dirty="0">
                <a:solidFill>
                  <a:srgbClr val="00B050"/>
                </a:solidFill>
              </a:rPr>
              <a:t>Julian, Gregorian, CJK Imperial, Thai Buddhist, French  Rep.</a:t>
            </a:r>
          </a:p>
          <a:p>
            <a:pPr lvl="1"/>
            <a:r>
              <a:rPr lang="en-US" sz="1800" dirty="0">
                <a:solidFill>
                  <a:srgbClr val="00B050"/>
                </a:solidFill>
              </a:rPr>
              <a:t>Spanish, Italian, and Portuguese "wordy" dates</a:t>
            </a:r>
          </a:p>
          <a:p>
            <a:pPr lvl="1"/>
            <a:r>
              <a:rPr lang="en-US" sz="1800" dirty="0">
                <a:solidFill>
                  <a:srgbClr val="00B050"/>
                </a:solidFill>
              </a:rPr>
              <a:t>GEDCOMX output with multi-language support</a:t>
            </a:r>
          </a:p>
          <a:p>
            <a:r>
              <a:rPr lang="en-US" sz="2000" dirty="0">
                <a:solidFill>
                  <a:srgbClr val="00B050"/>
                </a:solidFill>
              </a:rPr>
              <a:t>Places</a:t>
            </a:r>
          </a:p>
          <a:p>
            <a:pPr lvl="1"/>
            <a:r>
              <a:rPr lang="en-US" sz="1800" dirty="0">
                <a:solidFill>
                  <a:srgbClr val="00B050"/>
                </a:solidFill>
              </a:rPr>
              <a:t>A set of one or more place representations for the same dirt</a:t>
            </a:r>
          </a:p>
          <a:p>
            <a:pPr lvl="1"/>
            <a:r>
              <a:rPr lang="en-US" sz="1800" dirty="0">
                <a:solidFill>
                  <a:srgbClr val="00B050"/>
                </a:solidFill>
              </a:rPr>
              <a:t>Display names separate from search (var/alt) names</a:t>
            </a:r>
          </a:p>
          <a:p>
            <a:pPr lvl="1"/>
            <a:r>
              <a:rPr lang="en-US" sz="1800" dirty="0" err="1">
                <a:solidFill>
                  <a:srgbClr val="00B050"/>
                </a:solidFill>
              </a:rPr>
              <a:t>Jurisidictional</a:t>
            </a:r>
            <a:r>
              <a:rPr lang="en-US" sz="1800" dirty="0">
                <a:solidFill>
                  <a:srgbClr val="00B050"/>
                </a:solidFill>
              </a:rPr>
              <a:t> hierarchy (tree) and alternate jurisdictions</a:t>
            </a:r>
          </a:p>
          <a:p>
            <a:pPr lvl="1"/>
            <a:r>
              <a:rPr lang="en-US" sz="1800" dirty="0">
                <a:solidFill>
                  <a:srgbClr val="00B050"/>
                </a:solidFill>
              </a:rPr>
              <a:t>Types, citations, attributes (arbitrary information)</a:t>
            </a:r>
          </a:p>
          <a:p>
            <a:r>
              <a:rPr lang="en-US" sz="2000" dirty="0">
                <a:solidFill>
                  <a:srgbClr val="00B050"/>
                </a:solidFill>
              </a:rPr>
              <a:t>Controlled Vocabularies</a:t>
            </a:r>
          </a:p>
          <a:p>
            <a:pPr lvl="1"/>
            <a:r>
              <a:rPr lang="en-US" sz="1800" dirty="0">
                <a:solidFill>
                  <a:srgbClr val="00B050"/>
                </a:solidFill>
              </a:rPr>
              <a:t>Including sophisticated record type hierarchies</a:t>
            </a:r>
          </a:p>
          <a:p>
            <a:r>
              <a:rPr lang="en-US" sz="2000" dirty="0"/>
              <a:t>Name Parts Identification (Segmentation)</a:t>
            </a:r>
          </a:p>
          <a:p>
            <a:r>
              <a:rPr lang="en-US" sz="2000" dirty="0"/>
              <a:t>Limited transliteration between scripts</a:t>
            </a:r>
          </a:p>
          <a:p>
            <a:r>
              <a:rPr lang="en-US" sz="2000" dirty="0">
                <a:solidFill>
                  <a:srgbClr val="FF0000"/>
                </a:solidFill>
              </a:rPr>
              <a:t>Names (statistical frequencies, including gender)</a:t>
            </a:r>
            <a:endParaRPr lang="en-US" sz="1800" dirty="0">
              <a:solidFill>
                <a:srgbClr val="FF0000"/>
              </a:solidFill>
            </a:endParaRPr>
          </a:p>
          <a:p>
            <a:pPr lvl="1"/>
            <a:endParaRPr lang="en-US" sz="1400" dirty="0"/>
          </a:p>
        </p:txBody>
      </p:sp>
    </p:spTree>
    <p:extLst>
      <p:ext uri="{BB962C8B-B14F-4D97-AF65-F5344CB8AC3E}">
        <p14:creationId xmlns:p14="http://schemas.microsoft.com/office/powerpoint/2010/main" val="25165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Wait! Isn't the </a:t>
            </a:r>
            <a:r>
              <a:rPr lang="en-US" sz="4000" dirty="0">
                <a:solidFill>
                  <a:srgbClr val="FF0000"/>
                </a:solidFill>
              </a:rPr>
              <a:t>Name</a:t>
            </a:r>
            <a:br>
              <a:rPr lang="en-US" sz="4000" dirty="0">
                <a:solidFill>
                  <a:srgbClr val="FFFFFF"/>
                </a:solidFill>
              </a:rPr>
            </a:br>
            <a:r>
              <a:rPr lang="en-US" sz="4000" dirty="0">
                <a:solidFill>
                  <a:srgbClr val="FFFFFF"/>
                </a:solidFill>
              </a:rPr>
              <a:t> the </a:t>
            </a:r>
            <a:r>
              <a:rPr lang="en-US" sz="4000" dirty="0">
                <a:solidFill>
                  <a:srgbClr val="00B050"/>
                </a:solidFill>
              </a:rPr>
              <a:t>Most Important</a:t>
            </a:r>
            <a:r>
              <a:rPr lang="en-US" sz="4000" dirty="0">
                <a:solidFill>
                  <a:srgbClr val="FFFFFF"/>
                </a:solidFill>
              </a:rPr>
              <a:t> Identifier?</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Turns out Name Standardization is an evolving concept, and for users of our services, not completely solved</a:t>
            </a:r>
          </a:p>
          <a:p>
            <a:r>
              <a:rPr lang="en-US" sz="2000" dirty="0"/>
              <a:t>Family Search is not the only organization to express this sentiment:</a:t>
            </a:r>
          </a:p>
          <a:p>
            <a:pPr lvl="1"/>
            <a:r>
              <a:rPr lang="en-US" sz="1800" dirty="0"/>
              <a:t>Legacy Family Tree discusses the difficulties of recording names in genealogies as a more difficult "standardization" problem than dates and locations, but some of the expressed concerns apply to automated standardization, such as variants in spellings</a:t>
            </a:r>
          </a:p>
          <a:p>
            <a:pPr lvl="1"/>
            <a:r>
              <a:rPr lang="en-US" sz="1800" dirty="0"/>
              <a:t>Randy Wilson, of Family Search, supplied a paper in 2005, entitled "Name Standardization for Genealogical Record Linkage" that covered one goal of name standardization:</a:t>
            </a:r>
          </a:p>
          <a:p>
            <a:pPr lvl="2"/>
            <a:r>
              <a:rPr lang="en-US" sz="1600" dirty="0"/>
              <a:t>The goal of standardization is to bring together nearly all of the different names that the same person could have while bringing together as few other names as possible.</a:t>
            </a:r>
          </a:p>
          <a:p>
            <a:pPr lvl="2"/>
            <a:r>
              <a:rPr lang="en-US" sz="1400" dirty="0"/>
              <a:t>https://fhtw.byu.edu/static/conf/2005/wilson-name-fhtw2005.pdf</a:t>
            </a:r>
          </a:p>
          <a:p>
            <a:pPr lvl="1"/>
            <a:r>
              <a:rPr lang="en-US" sz="1800" dirty="0"/>
              <a:t>Names from genealogical collections are valued collectables</a:t>
            </a:r>
          </a:p>
          <a:p>
            <a:r>
              <a:rPr lang="en-US" sz="2000" dirty="0"/>
              <a:t>Resources at Family Search are limited and prioritized</a:t>
            </a:r>
          </a:p>
          <a:p>
            <a:r>
              <a:rPr lang="en-US" sz="2000" dirty="0">
                <a:solidFill>
                  <a:srgbClr val="00B050"/>
                </a:solidFill>
              </a:rPr>
              <a:t>The opportunity to present here today evolved my thinking</a:t>
            </a:r>
          </a:p>
        </p:txBody>
      </p:sp>
    </p:spTree>
    <p:extLst>
      <p:ext uri="{BB962C8B-B14F-4D97-AF65-F5344CB8AC3E}">
        <p14:creationId xmlns:p14="http://schemas.microsoft.com/office/powerpoint/2010/main" val="14330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Extensible Multi-Collection Name</a:t>
            </a:r>
            <a:br>
              <a:rPr lang="en-US" sz="4000" dirty="0">
                <a:solidFill>
                  <a:srgbClr val="FFFFFF"/>
                </a:solidFill>
              </a:rPr>
            </a:br>
            <a:r>
              <a:rPr lang="en-US" sz="4000" dirty="0">
                <a:solidFill>
                  <a:srgbClr val="FFFFFF"/>
                </a:solidFill>
              </a:rPr>
              <a:t> System</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A name standardization system could be helpful in manual, semi-automated, and automated source information checking, including record indexing, collection commercial keying, and user input validation</a:t>
            </a:r>
          </a:p>
          <a:p>
            <a:r>
              <a:rPr lang="en-US" sz="2000" dirty="0"/>
              <a:t>A top-notch name standardization service could help answer the following questions:</a:t>
            </a:r>
          </a:p>
          <a:p>
            <a:pPr lvl="1"/>
            <a:r>
              <a:rPr lang="en-US" sz="1800" dirty="0"/>
              <a:t>The “name” </a:t>
            </a:r>
            <a:r>
              <a:rPr lang="en-US" sz="1800" u="sng" dirty="0"/>
              <a:t>exists</a:t>
            </a:r>
            <a:r>
              <a:rPr lang="en-US" sz="1800" dirty="0"/>
              <a:t> in the date/location setting?</a:t>
            </a:r>
          </a:p>
          <a:p>
            <a:pPr lvl="1"/>
            <a:r>
              <a:rPr lang="en-US" sz="1800" u="sng" dirty="0"/>
              <a:t>Likelihood</a:t>
            </a:r>
            <a:r>
              <a:rPr lang="en-US" sz="1800" dirty="0"/>
              <a:t> of the “name” in the date/location setting?</a:t>
            </a:r>
            <a:endParaRPr lang="en-US" sz="1800" b="1" dirty="0">
              <a:solidFill>
                <a:srgbClr val="FF0000"/>
              </a:solidFill>
            </a:endParaRPr>
          </a:p>
          <a:p>
            <a:pPr lvl="1"/>
            <a:r>
              <a:rPr lang="en-US" sz="1800" u="sng" dirty="0"/>
              <a:t>Likely gender</a:t>
            </a:r>
            <a:r>
              <a:rPr lang="en-US" sz="1800" dirty="0"/>
              <a:t> for someone with that "name" in the date/location setting (as probabilities)?</a:t>
            </a:r>
          </a:p>
          <a:p>
            <a:pPr lvl="1"/>
            <a:r>
              <a:rPr lang="en-US" sz="1800" dirty="0"/>
              <a:t>What names are </a:t>
            </a:r>
            <a:r>
              <a:rPr lang="en-US" sz="1800" u="sng" dirty="0"/>
              <a:t>related</a:t>
            </a:r>
            <a:r>
              <a:rPr lang="en-US" sz="1800" dirty="0"/>
              <a:t> to the "name" in the date/location setting (bucket versus network with weighted edges).</a:t>
            </a:r>
          </a:p>
          <a:p>
            <a:pPr lvl="2"/>
            <a:r>
              <a:rPr lang="en-US" sz="1600" dirty="0"/>
              <a:t>cognates, alternate spellings, abbreviations</a:t>
            </a:r>
          </a:p>
          <a:p>
            <a:pPr lvl="2"/>
            <a:r>
              <a:rPr lang="en-US" sz="1600" dirty="0"/>
              <a:t>nick names, pet names</a:t>
            </a:r>
          </a:p>
          <a:p>
            <a:pPr lvl="2"/>
            <a:r>
              <a:rPr lang="en-US" sz="1600" dirty="0"/>
              <a:t>transliterations, translations, misspellings, typos</a:t>
            </a:r>
          </a:p>
          <a:p>
            <a:pPr lvl="2"/>
            <a:r>
              <a:rPr lang="en-US" sz="1600" dirty="0"/>
              <a:t>immigration name changes</a:t>
            </a:r>
          </a:p>
          <a:p>
            <a:pPr lvl="2"/>
            <a:r>
              <a:rPr lang="en-US" sz="1600" dirty="0"/>
              <a:t>minor changes to names over time</a:t>
            </a:r>
          </a:p>
        </p:txBody>
      </p:sp>
    </p:spTree>
    <p:extLst>
      <p:ext uri="{BB962C8B-B14F-4D97-AF65-F5344CB8AC3E}">
        <p14:creationId xmlns:p14="http://schemas.microsoft.com/office/powerpoint/2010/main" val="213810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Three Levels of Contexts:</a:t>
            </a:r>
            <a:br>
              <a:rPr lang="en-US" sz="4000" dirty="0">
                <a:solidFill>
                  <a:srgbClr val="FFFFFF"/>
                </a:solidFill>
              </a:rPr>
            </a:br>
            <a:r>
              <a:rPr lang="en-US" sz="4000" dirty="0">
                <a:solidFill>
                  <a:srgbClr val="FFFFFF"/>
                </a:solidFill>
              </a:rPr>
              <a:t>Locality</a:t>
            </a:r>
            <a:br>
              <a:rPr lang="en-US" sz="4000" dirty="0">
                <a:solidFill>
                  <a:srgbClr val="FFFFFF"/>
                </a:solidFill>
              </a:rPr>
            </a:br>
            <a:r>
              <a:rPr lang="en-US" sz="4000" dirty="0">
                <a:solidFill>
                  <a:srgbClr val="FFFFFF"/>
                </a:solidFill>
              </a:rPr>
              <a:t>Collection</a:t>
            </a:r>
            <a:br>
              <a:rPr lang="en-US" sz="4000" dirty="0">
                <a:solidFill>
                  <a:srgbClr val="FFFFFF"/>
                </a:solidFill>
              </a:rPr>
            </a:br>
            <a:r>
              <a:rPr lang="en-US" sz="4000" dirty="0">
                <a:solidFill>
                  <a:srgbClr val="FFFFFF"/>
                </a:solidFill>
              </a:rPr>
              <a:t>Global</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What comes first, collection or the name service that validates the names in the collection?</a:t>
            </a:r>
          </a:p>
          <a:p>
            <a:r>
              <a:rPr lang="en-US" sz="2000" dirty="0"/>
              <a:t>Solution: Pre-process the collection, standardize the places, throw away the outliers, and store the summary data in a database that tracks totals by place, collection, and global.</a:t>
            </a:r>
          </a:p>
          <a:p>
            <a:r>
              <a:rPr lang="en-US" sz="2000" dirty="0"/>
              <a:t>Track the number of collections used to provide counts into the place data, along with a weighting of the data each collection provides to the place counts.</a:t>
            </a:r>
          </a:p>
          <a:p>
            <a:r>
              <a:rPr lang="en-US" sz="2000" dirty="0"/>
              <a:t>Use totals in calculating probabilities on a collection and global basis, as well as in estimating place specific probabilities.</a:t>
            </a:r>
          </a:p>
          <a:p>
            <a:r>
              <a:rPr lang="en-US" sz="2000" dirty="0"/>
              <a:t>Mark outliers as </a:t>
            </a:r>
            <a:r>
              <a:rPr lang="en-US" sz="2000" dirty="0" err="1"/>
              <a:t>not_standardized</a:t>
            </a:r>
            <a:r>
              <a:rPr lang="en-US" sz="2000" dirty="0"/>
              <a:t>.</a:t>
            </a:r>
          </a:p>
          <a:p>
            <a:r>
              <a:rPr lang="en-US" sz="2000" dirty="0"/>
              <a:t>Utilize manual or advanced processing methods to narrow down outliers.</a:t>
            </a:r>
          </a:p>
          <a:p>
            <a:r>
              <a:rPr lang="en-US" sz="2000" dirty="0"/>
              <a:t>Use this data to improve source and tree records.</a:t>
            </a:r>
          </a:p>
          <a:p>
            <a:r>
              <a:rPr lang="en-US" sz="2000" b="1" dirty="0">
                <a:solidFill>
                  <a:srgbClr val="FF0000"/>
                </a:solidFill>
              </a:rPr>
              <a:t>Use multiple methods for building the name network</a:t>
            </a:r>
          </a:p>
        </p:txBody>
      </p:sp>
    </p:spTree>
    <p:extLst>
      <p:ext uri="{BB962C8B-B14F-4D97-AF65-F5344CB8AC3E}">
        <p14:creationId xmlns:p14="http://schemas.microsoft.com/office/powerpoint/2010/main" val="246515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 More Interesting Problem/ Solution: </a:t>
            </a:r>
            <a:br>
              <a:rPr lang="en-US" sz="4000" dirty="0">
                <a:solidFill>
                  <a:srgbClr val="FFFFFF"/>
                </a:solidFill>
              </a:rPr>
            </a:br>
            <a:r>
              <a:rPr lang="en-US" sz="4000" dirty="0">
                <a:solidFill>
                  <a:srgbClr val="FFFFFF"/>
                </a:solidFill>
              </a:rPr>
              <a:t>Sub-tree Matching</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WARNING!!!</a:t>
            </a:r>
          </a:p>
          <a:p>
            <a:r>
              <a:rPr lang="en-US" sz="2000" dirty="0"/>
              <a:t>Standardization of names, dates, and places using record type inputs are not always sufficient for distinguishing individuals in sources from problematic times and places.</a:t>
            </a:r>
          </a:p>
          <a:p>
            <a:r>
              <a:rPr lang="en-US" sz="2000" dirty="0"/>
              <a:t>If distinguished individuals are the goal, and in many settings, the process of distinguishing individuals with similar names is laborious, perhaps automated matching and stitching of record-derived sub-trees is a possibility.</a:t>
            </a:r>
          </a:p>
          <a:p>
            <a:r>
              <a:rPr lang="en-US" sz="2000" dirty="0"/>
              <a:t> A large majority of genealogical records represent a sub-tree of at least two nodes.</a:t>
            </a:r>
          </a:p>
          <a:p>
            <a:r>
              <a:rPr lang="en-US" sz="2000" dirty="0"/>
              <a:t>Matching the name of only one person in a source record to the name in a partially specified tree record increases the chance of error.</a:t>
            </a:r>
          </a:p>
          <a:p>
            <a:r>
              <a:rPr lang="en-US" sz="2000" dirty="0"/>
              <a:t>Recursively attempting matches of subtrees within a date/location setting could result in larger candidate sub-trees for researchers to use in improving and growing their family trees.</a:t>
            </a:r>
          </a:p>
          <a:p>
            <a:r>
              <a:rPr lang="en-US" sz="2000" dirty="0"/>
              <a:t>A "name" network will help stitching together trees.</a:t>
            </a:r>
          </a:p>
          <a:p>
            <a:endParaRPr lang="en-US" sz="2000" dirty="0"/>
          </a:p>
        </p:txBody>
      </p:sp>
    </p:spTree>
    <p:extLst>
      <p:ext uri="{BB962C8B-B14F-4D97-AF65-F5344CB8AC3E}">
        <p14:creationId xmlns:p14="http://schemas.microsoft.com/office/powerpoint/2010/main" val="156420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Hand-waving Doesn't Help </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Obviously, hand-waving doesn't help.</a:t>
            </a:r>
          </a:p>
          <a:p>
            <a:r>
              <a:rPr lang="en-US" sz="2000" dirty="0"/>
              <a:t>The requirements for an improved Standards Name Service have been in my possession for almost 4 years.</a:t>
            </a:r>
          </a:p>
          <a:p>
            <a:r>
              <a:rPr lang="en-US" sz="2000" dirty="0"/>
              <a:t>Is there anything new in this presentation? </a:t>
            </a:r>
            <a:r>
              <a:rPr lang="en-US" sz="2000"/>
              <a:t>Probably not.</a:t>
            </a:r>
            <a:endParaRPr lang="en-US" sz="2000" dirty="0"/>
          </a:p>
          <a:p>
            <a:endParaRPr lang="en-US" sz="2000" dirty="0"/>
          </a:p>
          <a:p>
            <a:endParaRPr lang="en-US" sz="2000" dirty="0"/>
          </a:p>
        </p:txBody>
      </p:sp>
    </p:spTree>
    <p:extLst>
      <p:ext uri="{BB962C8B-B14F-4D97-AF65-F5344CB8AC3E}">
        <p14:creationId xmlns:p14="http://schemas.microsoft.com/office/powerpoint/2010/main" val="180859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Family History:</a:t>
            </a:r>
            <a:br>
              <a:rPr lang="en-US" sz="4000" dirty="0">
                <a:solidFill>
                  <a:srgbClr val="FFFFFF"/>
                </a:solidFill>
              </a:rPr>
            </a:br>
            <a:r>
              <a:rPr lang="en-US" sz="4000" dirty="0">
                <a:solidFill>
                  <a:srgbClr val="FFFFFF"/>
                </a:solidFill>
              </a:rPr>
              <a:t>Restating the Obvious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a:bodyPr>
          <a:lstStyle/>
          <a:p>
            <a:r>
              <a:rPr lang="en-US" sz="2000" dirty="0"/>
              <a:t>A </a:t>
            </a:r>
            <a:r>
              <a:rPr lang="en-US" sz="2000" b="1" dirty="0">
                <a:solidFill>
                  <a:srgbClr val="0070C0"/>
                </a:solidFill>
              </a:rPr>
              <a:t>family history</a:t>
            </a:r>
            <a:r>
              <a:rPr lang="en-US" sz="2000" dirty="0"/>
              <a:t> contains information about real </a:t>
            </a:r>
            <a:r>
              <a:rPr lang="en-US" sz="2000" b="1" dirty="0">
                <a:solidFill>
                  <a:srgbClr val="0070C0"/>
                </a:solidFill>
              </a:rPr>
              <a:t>related individuals</a:t>
            </a:r>
            <a:r>
              <a:rPr lang="en-US" sz="2000" dirty="0"/>
              <a:t>, </a:t>
            </a:r>
            <a:r>
              <a:rPr lang="en-US" sz="2000" b="1" dirty="0">
                <a:solidFill>
                  <a:srgbClr val="0070C0"/>
                </a:solidFill>
              </a:rPr>
              <a:t>distinguished</a:t>
            </a:r>
            <a:r>
              <a:rPr lang="en-US" sz="2000" dirty="0"/>
              <a:t> and attested using matching </a:t>
            </a:r>
            <a:r>
              <a:rPr lang="en-US" sz="2000" b="1" dirty="0">
                <a:solidFill>
                  <a:srgbClr val="0070C0"/>
                </a:solidFill>
              </a:rPr>
              <a:t>sources</a:t>
            </a:r>
            <a:r>
              <a:rPr lang="en-US" sz="2000" dirty="0"/>
              <a:t>, organized primarily hierarchically (</a:t>
            </a:r>
            <a:r>
              <a:rPr lang="en-US" sz="2000" b="1" dirty="0">
                <a:solidFill>
                  <a:srgbClr val="0070C0"/>
                </a:solidFill>
              </a:rPr>
              <a:t>family trees</a:t>
            </a:r>
            <a:r>
              <a:rPr lang="en-US" sz="2000" dirty="0"/>
              <a:t>).</a:t>
            </a:r>
          </a:p>
          <a:p>
            <a:r>
              <a:rPr lang="en-US" sz="2000" dirty="0"/>
              <a:t>Family histories of any significant size contain references to </a:t>
            </a:r>
            <a:r>
              <a:rPr lang="en-US" sz="2000" b="1" dirty="0">
                <a:solidFill>
                  <a:srgbClr val="FF0000"/>
                </a:solidFill>
              </a:rPr>
              <a:t>individuals that do not belong</a:t>
            </a:r>
            <a:r>
              <a:rPr lang="en-US" sz="2000" dirty="0"/>
              <a:t> (where they are in the tree)</a:t>
            </a:r>
          </a:p>
          <a:p>
            <a:r>
              <a:rPr lang="en-US" sz="2000" dirty="0"/>
              <a:t>Every </a:t>
            </a:r>
            <a:r>
              <a:rPr lang="en-US" sz="2000" b="1" dirty="0">
                <a:solidFill>
                  <a:srgbClr val="0070C0"/>
                </a:solidFill>
              </a:rPr>
              <a:t>family tree</a:t>
            </a:r>
            <a:r>
              <a:rPr lang="en-US" sz="2000" dirty="0"/>
              <a:t> benefits from </a:t>
            </a:r>
            <a:r>
              <a:rPr lang="en-US" sz="2000" b="1" dirty="0">
                <a:solidFill>
                  <a:srgbClr val="0070C0"/>
                </a:solidFill>
              </a:rPr>
              <a:t>distinguishing</a:t>
            </a:r>
            <a:r>
              <a:rPr lang="en-US" sz="2000" dirty="0"/>
              <a:t> ...</a:t>
            </a:r>
          </a:p>
          <a:p>
            <a:pPr lvl="1"/>
            <a:r>
              <a:rPr lang="en-US" sz="1800" b="1" dirty="0">
                <a:solidFill>
                  <a:srgbClr val="0070C0"/>
                </a:solidFill>
              </a:rPr>
              <a:t>those who belong</a:t>
            </a:r>
            <a:r>
              <a:rPr lang="en-US" sz="1800" dirty="0"/>
              <a:t> in </a:t>
            </a:r>
            <a:r>
              <a:rPr lang="en-US" sz="1800" b="1" dirty="0"/>
              <a:t>a given position</a:t>
            </a:r>
            <a:r>
              <a:rPr lang="en-US" sz="1800" dirty="0"/>
              <a:t> in the </a:t>
            </a:r>
            <a:r>
              <a:rPr lang="en-US" sz="1800" b="1" dirty="0">
                <a:solidFill>
                  <a:srgbClr val="0070C0"/>
                </a:solidFill>
              </a:rPr>
              <a:t>family tree</a:t>
            </a:r>
            <a:r>
              <a:rPr lang="en-US" sz="1800" dirty="0"/>
              <a:t> …</a:t>
            </a:r>
          </a:p>
          <a:p>
            <a:pPr lvl="1"/>
            <a:r>
              <a:rPr lang="en-US" sz="1800" dirty="0"/>
              <a:t>from </a:t>
            </a:r>
            <a:r>
              <a:rPr lang="en-US" sz="1800" b="1" dirty="0">
                <a:solidFill>
                  <a:srgbClr val="FF0000"/>
                </a:solidFill>
              </a:rPr>
              <a:t>those who do not belong</a:t>
            </a:r>
            <a:r>
              <a:rPr lang="en-US" sz="1800" dirty="0"/>
              <a:t> in that position in the </a:t>
            </a:r>
            <a:r>
              <a:rPr lang="en-US" sz="1800" b="1" dirty="0">
                <a:solidFill>
                  <a:srgbClr val="0070C0"/>
                </a:solidFill>
              </a:rPr>
              <a:t>tree</a:t>
            </a:r>
            <a:r>
              <a:rPr lang="en-US" sz="1800" dirty="0"/>
              <a:t>.</a:t>
            </a:r>
          </a:p>
          <a:p>
            <a:r>
              <a:rPr lang="en-US" sz="2000" dirty="0"/>
              <a:t>Anywhere in a </a:t>
            </a:r>
            <a:r>
              <a:rPr lang="en-US" sz="2000" b="1" dirty="0">
                <a:solidFill>
                  <a:srgbClr val="0070C0"/>
                </a:solidFill>
              </a:rPr>
              <a:t>family tree</a:t>
            </a:r>
            <a:r>
              <a:rPr lang="en-US" sz="2000" dirty="0"/>
              <a:t> where there is someone who </a:t>
            </a:r>
            <a:r>
              <a:rPr lang="en-US" sz="2000" b="1" dirty="0">
                <a:solidFill>
                  <a:srgbClr val="FF0000"/>
                </a:solidFill>
              </a:rPr>
              <a:t>doesn't belong</a:t>
            </a:r>
            <a:r>
              <a:rPr lang="en-US" sz="2000" dirty="0"/>
              <a:t>, is a </a:t>
            </a:r>
            <a:r>
              <a:rPr lang="en-US" sz="2000" b="1" dirty="0">
                <a:solidFill>
                  <a:srgbClr val="FF0000"/>
                </a:solidFill>
              </a:rPr>
              <a:t>distortion</a:t>
            </a:r>
            <a:r>
              <a:rPr lang="en-US" sz="2000" dirty="0"/>
              <a:t> of that </a:t>
            </a:r>
            <a:r>
              <a:rPr lang="en-US" sz="2000" b="1" dirty="0">
                <a:solidFill>
                  <a:srgbClr val="0070C0"/>
                </a:solidFill>
              </a:rPr>
              <a:t>family history</a:t>
            </a:r>
            <a:r>
              <a:rPr lang="en-US" sz="2000" dirty="0"/>
              <a:t>.</a:t>
            </a:r>
          </a:p>
          <a:p>
            <a:r>
              <a:rPr lang="en-US" sz="2000" dirty="0"/>
              <a:t>Family History is </a:t>
            </a:r>
            <a:r>
              <a:rPr lang="en-US" sz="2000" b="1" dirty="0">
                <a:solidFill>
                  <a:srgbClr val="00B050"/>
                </a:solidFill>
              </a:rPr>
              <a:t>fractal</a:t>
            </a:r>
            <a:r>
              <a:rPr lang="en-US" sz="2000" dirty="0"/>
              <a:t> in nature:</a:t>
            </a:r>
          </a:p>
          <a:p>
            <a:pPr lvl="1"/>
            <a:r>
              <a:rPr lang="en-US" sz="1600" dirty="0"/>
              <a:t>Family History subtrees are similar to the whole tree</a:t>
            </a:r>
          </a:p>
          <a:p>
            <a:pPr lvl="1"/>
            <a:r>
              <a:rPr lang="en-US" sz="1600" dirty="0"/>
              <a:t>The process of researching family history is iterative or recursive</a:t>
            </a:r>
          </a:p>
          <a:p>
            <a:r>
              <a:rPr lang="en-US" sz="2000" dirty="0"/>
              <a:t>Family trees eventually </a:t>
            </a:r>
            <a:r>
              <a:rPr lang="en-US" sz="2000" b="1" dirty="0">
                <a:solidFill>
                  <a:srgbClr val="00B050"/>
                </a:solidFill>
              </a:rPr>
              <a:t>shrink</a:t>
            </a:r>
            <a:r>
              <a:rPr lang="en-US" sz="2000" dirty="0"/>
              <a:t> as we go back in time.</a:t>
            </a:r>
          </a:p>
          <a:p>
            <a:pPr lvl="1"/>
            <a:r>
              <a:rPr lang="en-US" sz="1600" dirty="0">
                <a:solidFill>
                  <a:srgbClr val="00B050"/>
                </a:solidFill>
              </a:rPr>
              <a:t>Pedigree collapse</a:t>
            </a:r>
            <a:r>
              <a:rPr lang="en-US" sz="1600" dirty="0"/>
              <a:t>: same people appear multiple times as ancestors</a:t>
            </a:r>
          </a:p>
          <a:p>
            <a:pPr lvl="1"/>
            <a:r>
              <a:rPr lang="en-US" sz="1600" dirty="0">
                <a:solidFill>
                  <a:srgbClr val="00B050"/>
                </a:solidFill>
              </a:rPr>
              <a:t>Endogamy</a:t>
            </a:r>
            <a:r>
              <a:rPr lang="en-US" sz="1600" dirty="0"/>
              <a:t>: historical ancestors are identical</a:t>
            </a:r>
          </a:p>
        </p:txBody>
      </p:sp>
    </p:spTree>
    <p:extLst>
      <p:ext uri="{BB962C8B-B14F-4D97-AF65-F5344CB8AC3E}">
        <p14:creationId xmlns:p14="http://schemas.microsoft.com/office/powerpoint/2010/main" val="397388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Formalized Family Relationships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fontScale="92500" lnSpcReduction="10000"/>
          </a:bodyPr>
          <a:lstStyle/>
          <a:p>
            <a:r>
              <a:rPr lang="en-US" sz="2000" b="1" dirty="0">
                <a:solidFill>
                  <a:srgbClr val="7030A0"/>
                </a:solidFill>
              </a:rPr>
              <a:t>Genetically</a:t>
            </a:r>
            <a:r>
              <a:rPr lang="en-US" sz="2000" dirty="0"/>
              <a:t> </a:t>
            </a:r>
            <a:r>
              <a:rPr lang="en-US" sz="2000" b="1" dirty="0">
                <a:solidFill>
                  <a:srgbClr val="0070C0"/>
                </a:solidFill>
              </a:rPr>
              <a:t>related</a:t>
            </a:r>
            <a:r>
              <a:rPr lang="en-US" sz="2000" dirty="0"/>
              <a:t> </a:t>
            </a:r>
            <a:r>
              <a:rPr lang="en-US" sz="2000" b="1" dirty="0">
                <a:solidFill>
                  <a:srgbClr val="0070C0"/>
                </a:solidFill>
              </a:rPr>
              <a:t>individuals</a:t>
            </a:r>
            <a:r>
              <a:rPr lang="en-US" sz="2000" dirty="0"/>
              <a:t> </a:t>
            </a:r>
            <a:r>
              <a:rPr lang="en-US" sz="1800" dirty="0"/>
              <a:t>(</a:t>
            </a:r>
            <a:r>
              <a:rPr lang="en-US" sz="1800" b="1" dirty="0">
                <a:solidFill>
                  <a:srgbClr val="00B050"/>
                </a:solidFill>
              </a:rPr>
              <a:t>genetic distance matters</a:t>
            </a:r>
            <a:r>
              <a:rPr lang="en-US" sz="1800" dirty="0"/>
              <a:t>)</a:t>
            </a:r>
          </a:p>
          <a:p>
            <a:pPr lvl="1"/>
            <a:r>
              <a:rPr lang="en-US" sz="1800" dirty="0"/>
              <a:t>Identical Twins (genetic distance of 0)</a:t>
            </a:r>
          </a:p>
          <a:p>
            <a:pPr lvl="1"/>
            <a:r>
              <a:rPr lang="en-US" sz="1800" dirty="0"/>
              <a:t>Siblings</a:t>
            </a:r>
          </a:p>
          <a:p>
            <a:pPr lvl="1"/>
            <a:r>
              <a:rPr lang="en-US" sz="1800" dirty="0"/>
              <a:t>Parent / Child</a:t>
            </a:r>
          </a:p>
          <a:p>
            <a:pPr lvl="1"/>
            <a:r>
              <a:rPr lang="en-US" sz="1800" dirty="0"/>
              <a:t>Half-siblings</a:t>
            </a:r>
          </a:p>
          <a:p>
            <a:pPr lvl="1"/>
            <a:r>
              <a:rPr lang="en-US" sz="1800" dirty="0"/>
              <a:t>Grandparent / Grandchild</a:t>
            </a:r>
          </a:p>
          <a:p>
            <a:pPr lvl="1"/>
            <a:r>
              <a:rPr lang="en-US" sz="1800" dirty="0"/>
              <a:t>Aunts, Uncles, Cousins</a:t>
            </a:r>
          </a:p>
          <a:p>
            <a:pPr lvl="1"/>
            <a:r>
              <a:rPr lang="en-US" sz="1800" dirty="0"/>
              <a:t>Indirect (child's two parents; nephew's/niece's aunt or uncle)</a:t>
            </a:r>
          </a:p>
          <a:p>
            <a:pPr lvl="2"/>
            <a:r>
              <a:rPr lang="en-US" sz="1400" dirty="0"/>
              <a:t>I share a nephew and two nieces with an unrelated third party</a:t>
            </a:r>
          </a:p>
          <a:p>
            <a:r>
              <a:rPr lang="en-US" sz="2000" b="1" dirty="0">
                <a:solidFill>
                  <a:srgbClr val="7030A0"/>
                </a:solidFill>
              </a:rPr>
              <a:t>Legally</a:t>
            </a:r>
            <a:r>
              <a:rPr lang="en-US" sz="2000" dirty="0"/>
              <a:t> </a:t>
            </a:r>
            <a:r>
              <a:rPr lang="en-US" sz="2000" b="1" dirty="0">
                <a:solidFill>
                  <a:srgbClr val="0070C0"/>
                </a:solidFill>
              </a:rPr>
              <a:t>related</a:t>
            </a:r>
            <a:r>
              <a:rPr lang="en-US" sz="2000" dirty="0"/>
              <a:t> </a:t>
            </a:r>
            <a:r>
              <a:rPr lang="en-US" sz="2000" b="1" dirty="0">
                <a:solidFill>
                  <a:srgbClr val="0070C0"/>
                </a:solidFill>
              </a:rPr>
              <a:t>individuals</a:t>
            </a:r>
            <a:r>
              <a:rPr lang="en-US" sz="2000" dirty="0"/>
              <a:t> </a:t>
            </a:r>
            <a:r>
              <a:rPr lang="en-US" sz="1800" dirty="0"/>
              <a:t>(</a:t>
            </a:r>
            <a:r>
              <a:rPr lang="en-US" sz="1800" b="1" dirty="0">
                <a:solidFill>
                  <a:srgbClr val="00B050"/>
                </a:solidFill>
              </a:rPr>
              <a:t>"family" relationships only</a:t>
            </a:r>
            <a:r>
              <a:rPr lang="en-US" sz="1800" dirty="0"/>
              <a:t>)</a:t>
            </a:r>
          </a:p>
          <a:p>
            <a:pPr lvl="1"/>
            <a:r>
              <a:rPr lang="en-US" sz="1800" dirty="0"/>
              <a:t>Spouse </a:t>
            </a:r>
            <a:r>
              <a:rPr lang="en-US" sz="1600" dirty="0"/>
              <a:t>(married, widowed, divorced)</a:t>
            </a:r>
          </a:p>
          <a:p>
            <a:pPr lvl="2"/>
            <a:r>
              <a:rPr lang="en-US" sz="1600" dirty="0"/>
              <a:t>Marriage </a:t>
            </a:r>
            <a:r>
              <a:rPr lang="en-US" sz="1400" dirty="0"/>
              <a:t>(*** a primary relationship, despite not being genetic ***)</a:t>
            </a:r>
          </a:p>
          <a:p>
            <a:pPr lvl="2"/>
            <a:r>
              <a:rPr lang="en-US" sz="1600" dirty="0"/>
              <a:t>Common Law Marriage </a:t>
            </a:r>
            <a:r>
              <a:rPr lang="en-US" sz="1400" dirty="0"/>
              <a:t>(*** effectively primary ***)</a:t>
            </a:r>
          </a:p>
          <a:p>
            <a:pPr lvl="1"/>
            <a:r>
              <a:rPr lang="en-US" sz="1800" dirty="0"/>
              <a:t>Adoptions or Guardianships</a:t>
            </a:r>
          </a:p>
          <a:p>
            <a:pPr lvl="1"/>
            <a:r>
              <a:rPr lang="en-US" sz="1800" dirty="0"/>
              <a:t>In-laws and </a:t>
            </a:r>
            <a:r>
              <a:rPr lang="en-US" sz="1800" u="sng" dirty="0"/>
              <a:t>out-laws</a:t>
            </a:r>
            <a:r>
              <a:rPr lang="en-US" sz="1800" dirty="0"/>
              <a:t> </a:t>
            </a:r>
            <a:r>
              <a:rPr lang="en-US" sz="1600" dirty="0"/>
              <a:t>(ex in-laws </a:t>
            </a:r>
            <a:r>
              <a:rPr lang="en-US" sz="1000" dirty="0"/>
              <a:t>[Miss Manners]</a:t>
            </a:r>
            <a:r>
              <a:rPr lang="en-US" sz="1600" dirty="0"/>
              <a:t> , not genetic)</a:t>
            </a:r>
          </a:p>
          <a:p>
            <a:pPr lvl="2"/>
            <a:r>
              <a:rPr lang="en-US" sz="1400" dirty="0"/>
              <a:t>I have out-law children who consider me family, and I them</a:t>
            </a:r>
          </a:p>
          <a:p>
            <a:r>
              <a:rPr lang="en-US" sz="2000" b="1" dirty="0">
                <a:solidFill>
                  <a:srgbClr val="7030A0"/>
                </a:solidFill>
              </a:rPr>
              <a:t>Functionally</a:t>
            </a:r>
            <a:r>
              <a:rPr lang="en-US" sz="2000" dirty="0"/>
              <a:t> </a:t>
            </a:r>
            <a:r>
              <a:rPr lang="en-US" sz="2000" b="1" dirty="0">
                <a:solidFill>
                  <a:srgbClr val="0070C0"/>
                </a:solidFill>
              </a:rPr>
              <a:t>related</a:t>
            </a:r>
            <a:r>
              <a:rPr lang="en-US" sz="2000" dirty="0"/>
              <a:t> </a:t>
            </a:r>
            <a:r>
              <a:rPr lang="en-US" sz="2000" b="1" dirty="0">
                <a:solidFill>
                  <a:srgbClr val="0070C0"/>
                </a:solidFill>
              </a:rPr>
              <a:t>individuals</a:t>
            </a:r>
            <a:endParaRPr lang="en-US" sz="1800" b="1" dirty="0">
              <a:solidFill>
                <a:srgbClr val="0070C0"/>
              </a:solidFill>
            </a:endParaRPr>
          </a:p>
          <a:p>
            <a:pPr lvl="1"/>
            <a:r>
              <a:rPr lang="en-US" sz="1800" dirty="0"/>
              <a:t>Cohabitation or very close support relationships</a:t>
            </a:r>
          </a:p>
          <a:p>
            <a:pPr lvl="2"/>
            <a:r>
              <a:rPr lang="en-US" sz="1400" dirty="0"/>
              <a:t>My wife took in teenage girl; now consider each other to be family</a:t>
            </a:r>
          </a:p>
        </p:txBody>
      </p:sp>
    </p:spTree>
    <p:extLst>
      <p:ext uri="{BB962C8B-B14F-4D97-AF65-F5344CB8AC3E}">
        <p14:creationId xmlns:p14="http://schemas.microsoft.com/office/powerpoint/2010/main" val="26212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Family History:</a:t>
            </a:r>
            <a:br>
              <a:rPr lang="en-US" sz="4000" dirty="0">
                <a:solidFill>
                  <a:srgbClr val="FFFFFF"/>
                </a:solidFill>
              </a:rPr>
            </a:br>
            <a:r>
              <a:rPr lang="en-US" sz="4000" dirty="0">
                <a:solidFill>
                  <a:srgbClr val="FFFFFF"/>
                </a:solidFill>
              </a:rPr>
              <a:t>The Process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a:bodyPr>
          <a:lstStyle/>
          <a:p>
            <a:pPr marL="457200" indent="-457200">
              <a:buFont typeface="+mj-lt"/>
              <a:buAutoNum type="arabicPeriod"/>
            </a:pPr>
            <a:r>
              <a:rPr lang="en-US" sz="2000" b="1" dirty="0">
                <a:solidFill>
                  <a:srgbClr val="00B050"/>
                </a:solidFill>
              </a:rPr>
              <a:t>To improve a family tree, start with a verified individual.</a:t>
            </a:r>
          </a:p>
          <a:p>
            <a:pPr marL="457200" indent="-457200">
              <a:buFont typeface="+mj-lt"/>
              <a:buAutoNum type="arabicPeriod"/>
            </a:pPr>
            <a:r>
              <a:rPr lang="en-US" sz="2000" dirty="0"/>
              <a:t>Double-check </a:t>
            </a:r>
            <a:r>
              <a:rPr lang="en-US" sz="2000" b="1" dirty="0">
                <a:solidFill>
                  <a:srgbClr val="0070C0"/>
                </a:solidFill>
              </a:rPr>
              <a:t>sources</a:t>
            </a:r>
            <a:r>
              <a:rPr lang="en-US" sz="2000" dirty="0"/>
              <a:t> associated with this </a:t>
            </a:r>
            <a:r>
              <a:rPr lang="en-US" sz="2000" b="1" dirty="0">
                <a:solidFill>
                  <a:srgbClr val="0070C0"/>
                </a:solidFill>
              </a:rPr>
              <a:t>individual</a:t>
            </a:r>
            <a:r>
              <a:rPr lang="en-US" sz="2000" dirty="0"/>
              <a:t>.</a:t>
            </a:r>
          </a:p>
          <a:p>
            <a:pPr marL="457200" indent="-457200">
              <a:buFont typeface="+mj-lt"/>
              <a:buAutoNum type="arabicPeriod"/>
            </a:pPr>
            <a:r>
              <a:rPr lang="en-US" sz="2000" dirty="0"/>
              <a:t>Search various </a:t>
            </a:r>
            <a:r>
              <a:rPr lang="en-US" sz="2000" b="1" dirty="0">
                <a:solidFill>
                  <a:srgbClr val="0070C0"/>
                </a:solidFill>
              </a:rPr>
              <a:t>sources</a:t>
            </a:r>
            <a:r>
              <a:rPr lang="en-US" sz="2000" dirty="0"/>
              <a:t> for missing </a:t>
            </a:r>
            <a:r>
              <a:rPr lang="en-US" sz="2000" b="1" dirty="0">
                <a:solidFill>
                  <a:srgbClr val="0070C0"/>
                </a:solidFill>
              </a:rPr>
              <a:t>related</a:t>
            </a:r>
            <a:r>
              <a:rPr lang="en-US" sz="2000" dirty="0"/>
              <a:t> people:</a:t>
            </a:r>
          </a:p>
          <a:p>
            <a:pPr marL="800100" lvl="1" indent="-342900">
              <a:buFont typeface="+mj-lt"/>
              <a:buAutoNum type="alphaLcPeriod"/>
            </a:pPr>
            <a:r>
              <a:rPr lang="en-US" sz="1600" dirty="0"/>
              <a:t>Parents</a:t>
            </a:r>
          </a:p>
          <a:p>
            <a:pPr marL="800100" lvl="1" indent="-342900">
              <a:buFont typeface="+mj-lt"/>
              <a:buAutoNum type="alphaLcPeriod"/>
            </a:pPr>
            <a:r>
              <a:rPr lang="en-US" sz="1600" dirty="0"/>
              <a:t>Marriages</a:t>
            </a:r>
          </a:p>
          <a:p>
            <a:pPr marL="800100" lvl="1" indent="-342900">
              <a:buFont typeface="+mj-lt"/>
              <a:buAutoNum type="alphaLcPeriod"/>
            </a:pPr>
            <a:r>
              <a:rPr lang="en-US" sz="1600" dirty="0"/>
              <a:t>Children</a:t>
            </a:r>
          </a:p>
          <a:p>
            <a:pPr marL="800100" lvl="1" indent="-342900">
              <a:buFont typeface="+mj-lt"/>
              <a:buAutoNum type="alphaLcPeriod"/>
            </a:pPr>
            <a:r>
              <a:rPr lang="en-US" sz="1600" dirty="0"/>
              <a:t>Siblings</a:t>
            </a:r>
          </a:p>
          <a:p>
            <a:pPr marL="800100" lvl="1" indent="-342900">
              <a:buFont typeface="+mj-lt"/>
              <a:buAutoNum type="alphaLcPeriod"/>
            </a:pPr>
            <a:r>
              <a:rPr lang="en-US" sz="1600" dirty="0"/>
              <a:t>Others important relationships</a:t>
            </a:r>
          </a:p>
          <a:p>
            <a:pPr marL="457200" indent="-457200">
              <a:buFont typeface="+mj-lt"/>
              <a:buAutoNum type="arabicPeriod"/>
            </a:pPr>
            <a:r>
              <a:rPr lang="en-US" sz="2000" b="1" dirty="0">
                <a:solidFill>
                  <a:srgbClr val="00B050"/>
                </a:solidFill>
              </a:rPr>
              <a:t>Disambiguate, </a:t>
            </a:r>
            <a:r>
              <a:rPr lang="en-US" sz="2000" b="1" dirty="0">
                <a:solidFill>
                  <a:srgbClr val="0070C0"/>
                </a:solidFill>
              </a:rPr>
              <a:t>distinguish</a:t>
            </a:r>
            <a:r>
              <a:rPr lang="en-US" sz="2000" b="1" dirty="0">
                <a:solidFill>
                  <a:srgbClr val="00B050"/>
                </a:solidFill>
              </a:rPr>
              <a:t>, and discard sources until actionable information is found.</a:t>
            </a:r>
          </a:p>
          <a:p>
            <a:pPr marL="457200" indent="-457200">
              <a:buFont typeface="+mj-lt"/>
              <a:buAutoNum type="arabicPeriod"/>
            </a:pPr>
            <a:r>
              <a:rPr lang="en-US" sz="2000" dirty="0"/>
              <a:t>Edit </a:t>
            </a:r>
            <a:r>
              <a:rPr lang="en-US" sz="2000" b="1" dirty="0">
                <a:solidFill>
                  <a:srgbClr val="0070C0"/>
                </a:solidFill>
              </a:rPr>
              <a:t>tree</a:t>
            </a:r>
            <a:r>
              <a:rPr lang="en-US" sz="2000" dirty="0"/>
              <a:t> to reflect what was found, improving the </a:t>
            </a:r>
            <a:r>
              <a:rPr lang="en-US" sz="2000" b="1" dirty="0">
                <a:solidFill>
                  <a:srgbClr val="0070C0"/>
                </a:solidFill>
              </a:rPr>
              <a:t>tree</a:t>
            </a:r>
            <a:r>
              <a:rPr lang="en-US" sz="2000" dirty="0"/>
              <a:t> with more </a:t>
            </a:r>
            <a:r>
              <a:rPr lang="en-US" sz="2000" b="1" dirty="0">
                <a:solidFill>
                  <a:srgbClr val="0070C0"/>
                </a:solidFill>
              </a:rPr>
              <a:t>distinguished</a:t>
            </a:r>
            <a:r>
              <a:rPr lang="en-US" sz="2000" dirty="0"/>
              <a:t> </a:t>
            </a:r>
            <a:r>
              <a:rPr lang="en-US" sz="2000" b="1" dirty="0">
                <a:solidFill>
                  <a:srgbClr val="0070C0"/>
                </a:solidFill>
              </a:rPr>
              <a:t>individuals</a:t>
            </a:r>
            <a:r>
              <a:rPr lang="en-US" sz="2000" dirty="0"/>
              <a:t>.</a:t>
            </a:r>
          </a:p>
          <a:p>
            <a:pPr marL="457200" indent="-457200">
              <a:buFont typeface="+mj-lt"/>
              <a:buAutoNum type="arabicPeriod"/>
            </a:pPr>
            <a:r>
              <a:rPr lang="en-US" sz="2000" dirty="0"/>
              <a:t>Record/attach </a:t>
            </a:r>
            <a:r>
              <a:rPr lang="en-US" sz="2000" b="1" dirty="0">
                <a:solidFill>
                  <a:srgbClr val="0070C0"/>
                </a:solidFill>
              </a:rPr>
              <a:t>sources</a:t>
            </a:r>
            <a:r>
              <a:rPr lang="en-US" sz="2000" dirty="0"/>
              <a:t> to support tree changes.</a:t>
            </a:r>
          </a:p>
          <a:p>
            <a:pPr marL="457200" indent="-457200">
              <a:buFont typeface="+mj-lt"/>
              <a:buAutoNum type="arabicPeriod"/>
            </a:pPr>
            <a:r>
              <a:rPr lang="en-US" sz="2000" dirty="0"/>
              <a:t>Note other useful information that might be useful later.</a:t>
            </a:r>
          </a:p>
          <a:p>
            <a:pPr marL="457200" indent="-457200">
              <a:buFont typeface="+mj-lt"/>
              <a:buAutoNum type="arabicPeriod"/>
            </a:pPr>
            <a:r>
              <a:rPr lang="en-US" sz="2000" b="1" dirty="0">
                <a:solidFill>
                  <a:srgbClr val="00B050"/>
                </a:solidFill>
              </a:rPr>
              <a:t>Repeat, starting with step 1 …</a:t>
            </a:r>
            <a:endParaRPr lang="en-US" sz="1600" b="1" dirty="0">
              <a:solidFill>
                <a:srgbClr val="00B050"/>
              </a:solidFill>
            </a:endParaRPr>
          </a:p>
        </p:txBody>
      </p:sp>
    </p:spTree>
    <p:extLst>
      <p:ext uri="{BB962C8B-B14F-4D97-AF65-F5344CB8AC3E}">
        <p14:creationId xmlns:p14="http://schemas.microsoft.com/office/powerpoint/2010/main" val="124486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Problems Distinguishing Individuals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lnSpcReduction="10000"/>
          </a:bodyPr>
          <a:lstStyle/>
          <a:p>
            <a:r>
              <a:rPr lang="en-US" sz="2000" b="1" dirty="0">
                <a:solidFill>
                  <a:srgbClr val="0070C0"/>
                </a:solidFill>
              </a:rPr>
              <a:t>Sources</a:t>
            </a:r>
            <a:r>
              <a:rPr lang="en-US" sz="2000" dirty="0"/>
              <a:t> about the sought-for </a:t>
            </a:r>
            <a:r>
              <a:rPr lang="en-US" sz="2000" b="1" dirty="0">
                <a:solidFill>
                  <a:srgbClr val="0070C0"/>
                </a:solidFill>
              </a:rPr>
              <a:t>individual</a:t>
            </a:r>
            <a:r>
              <a:rPr lang="en-US" sz="2000" dirty="0"/>
              <a:t> are </a:t>
            </a:r>
            <a:r>
              <a:rPr lang="en-US" sz="2000" b="1" dirty="0">
                <a:solidFill>
                  <a:srgbClr val="FF0000"/>
                </a:solidFill>
              </a:rPr>
              <a:t>insufficient</a:t>
            </a:r>
            <a:r>
              <a:rPr lang="en-US" sz="2000" dirty="0"/>
              <a:t>.</a:t>
            </a:r>
          </a:p>
          <a:p>
            <a:pPr lvl="1"/>
            <a:r>
              <a:rPr lang="en-US" sz="1800" dirty="0"/>
              <a:t>The person existed, and had a life, but proof is sparse</a:t>
            </a:r>
          </a:p>
          <a:p>
            <a:r>
              <a:rPr lang="en-US" sz="2000" dirty="0"/>
              <a:t>The individual's </a:t>
            </a:r>
            <a:r>
              <a:rPr lang="en-US" sz="2000" b="1" dirty="0">
                <a:solidFill>
                  <a:srgbClr val="0070C0"/>
                </a:solidFill>
              </a:rPr>
              <a:t>identifying information</a:t>
            </a:r>
            <a:r>
              <a:rPr lang="en-US" sz="2000" dirty="0"/>
              <a:t> is </a:t>
            </a:r>
            <a:r>
              <a:rPr lang="en-US" sz="2000" b="1" dirty="0">
                <a:solidFill>
                  <a:srgbClr val="FF0000"/>
                </a:solidFill>
              </a:rPr>
              <a:t>too vague</a:t>
            </a:r>
            <a:r>
              <a:rPr lang="en-US" sz="2000" dirty="0"/>
              <a:t>.</a:t>
            </a:r>
          </a:p>
          <a:p>
            <a:pPr lvl="1"/>
            <a:r>
              <a:rPr lang="en-US" sz="1800" dirty="0"/>
              <a:t>2 females in the 1840 not mentioned in the 1850 census</a:t>
            </a:r>
          </a:p>
          <a:p>
            <a:pPr lvl="2"/>
            <a:r>
              <a:rPr lang="en-US" sz="1600" dirty="0"/>
              <a:t>Amount of information collected per family changed</a:t>
            </a:r>
          </a:p>
          <a:p>
            <a:r>
              <a:rPr lang="en-US" sz="2000" b="1" dirty="0">
                <a:solidFill>
                  <a:srgbClr val="FF0000"/>
                </a:solidFill>
              </a:rPr>
              <a:t>Not enough known</a:t>
            </a:r>
            <a:r>
              <a:rPr lang="en-US" sz="2000" dirty="0"/>
              <a:t> about who is being looked for.</a:t>
            </a:r>
          </a:p>
          <a:p>
            <a:pPr lvl="1"/>
            <a:r>
              <a:rPr lang="en-US" sz="1800" dirty="0"/>
              <a:t>Someone clearly had children, but no spouse found (yet)</a:t>
            </a:r>
          </a:p>
          <a:p>
            <a:r>
              <a:rPr lang="en-US" sz="2000" dirty="0"/>
              <a:t>The position in the </a:t>
            </a:r>
            <a:r>
              <a:rPr lang="en-US" sz="2000" b="1" dirty="0">
                <a:solidFill>
                  <a:srgbClr val="0070C0"/>
                </a:solidFill>
              </a:rPr>
              <a:t>tree</a:t>
            </a:r>
            <a:r>
              <a:rPr lang="en-US" sz="2000" dirty="0"/>
              <a:t> being researched is optional, and </a:t>
            </a:r>
            <a:r>
              <a:rPr lang="en-US" sz="2000" b="1" dirty="0">
                <a:solidFill>
                  <a:srgbClr val="DF720F"/>
                </a:solidFill>
              </a:rPr>
              <a:t>there wasn't anyone in reality</a:t>
            </a:r>
            <a:r>
              <a:rPr lang="en-US" sz="2000" dirty="0"/>
              <a:t> to go in that position.</a:t>
            </a:r>
          </a:p>
          <a:p>
            <a:pPr lvl="1"/>
            <a:r>
              <a:rPr lang="en-US" sz="1800" dirty="0"/>
              <a:t>Spouses – Were they married?</a:t>
            </a:r>
          </a:p>
          <a:p>
            <a:pPr lvl="1"/>
            <a:r>
              <a:rPr lang="en-US" sz="1800" dirty="0"/>
              <a:t>Children – How many children were there?</a:t>
            </a:r>
          </a:p>
          <a:p>
            <a:pPr lvl="1"/>
            <a:r>
              <a:rPr lang="en-US" sz="1800" dirty="0"/>
              <a:t>Siblings – Can't find the parents; should we look for siblings?</a:t>
            </a:r>
          </a:p>
          <a:p>
            <a:r>
              <a:rPr lang="en-US" sz="2000" b="1" dirty="0">
                <a:solidFill>
                  <a:srgbClr val="FF0000"/>
                </a:solidFill>
              </a:rPr>
              <a:t>Too many</a:t>
            </a:r>
            <a:r>
              <a:rPr lang="en-US" sz="2000" dirty="0"/>
              <a:t> </a:t>
            </a:r>
            <a:r>
              <a:rPr lang="en-US" sz="2000" b="1" dirty="0">
                <a:solidFill>
                  <a:srgbClr val="0070C0"/>
                </a:solidFill>
              </a:rPr>
              <a:t>similarly identified</a:t>
            </a:r>
            <a:r>
              <a:rPr lang="en-US" sz="2000" dirty="0"/>
              <a:t>, possibly different people.</a:t>
            </a:r>
          </a:p>
          <a:p>
            <a:pPr lvl="1"/>
            <a:r>
              <a:rPr lang="en-US" sz="1800" dirty="0"/>
              <a:t>John Rowland in Nottinghamshire England 1700-99</a:t>
            </a:r>
          </a:p>
          <a:p>
            <a:pPr lvl="1"/>
            <a:r>
              <a:rPr lang="en-US" sz="1800" dirty="0"/>
              <a:t>Not much name variance on the Isle of Mann</a:t>
            </a:r>
          </a:p>
          <a:p>
            <a:r>
              <a:rPr lang="en-US" sz="2000" dirty="0"/>
              <a:t>The more I look at my own tree pre-1855, the more I</a:t>
            </a:r>
            <a:r>
              <a:rPr lang="en-US" sz="2000" dirty="0">
                <a:solidFill>
                  <a:srgbClr val="FF0000"/>
                </a:solidFill>
              </a:rPr>
              <a:t> wonder if the sources were sufficient to get it right.</a:t>
            </a:r>
          </a:p>
          <a:p>
            <a:endParaRPr lang="en-US" sz="1400" dirty="0"/>
          </a:p>
        </p:txBody>
      </p:sp>
    </p:spTree>
    <p:extLst>
      <p:ext uri="{BB962C8B-B14F-4D97-AF65-F5344CB8AC3E}">
        <p14:creationId xmlns:p14="http://schemas.microsoft.com/office/powerpoint/2010/main" val="80242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Insufficient Sources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a:bodyPr>
          <a:lstStyle/>
          <a:p>
            <a:r>
              <a:rPr lang="en-US" sz="2000" b="1" dirty="0">
                <a:solidFill>
                  <a:srgbClr val="0070C0"/>
                </a:solidFill>
              </a:rPr>
              <a:t>Family </a:t>
            </a:r>
            <a:r>
              <a:rPr lang="en-US" sz="2000" dirty="0"/>
              <a:t>details were </a:t>
            </a:r>
            <a:r>
              <a:rPr lang="en-US" sz="2000" b="1" dirty="0">
                <a:solidFill>
                  <a:srgbClr val="FF0000"/>
                </a:solidFill>
              </a:rPr>
              <a:t>forgotten</a:t>
            </a:r>
            <a:r>
              <a:rPr lang="en-US" sz="2000" dirty="0"/>
              <a:t>.</a:t>
            </a:r>
          </a:p>
          <a:p>
            <a:pPr lvl="1"/>
            <a:r>
              <a:rPr lang="en-US" sz="1800" dirty="0"/>
              <a:t>Written and oral genealogies are subject to loss</a:t>
            </a:r>
          </a:p>
          <a:p>
            <a:r>
              <a:rPr lang="en-US" sz="2000" b="1" dirty="0">
                <a:solidFill>
                  <a:srgbClr val="0070C0"/>
                </a:solidFill>
              </a:rPr>
              <a:t>Family</a:t>
            </a:r>
            <a:r>
              <a:rPr lang="en-US" sz="2000" dirty="0"/>
              <a:t> information was </a:t>
            </a:r>
            <a:r>
              <a:rPr lang="en-US" sz="2000" b="1" dirty="0">
                <a:solidFill>
                  <a:srgbClr val="FF0000"/>
                </a:solidFill>
              </a:rPr>
              <a:t>not permanently recorded</a:t>
            </a:r>
            <a:r>
              <a:rPr lang="en-US" sz="2000" dirty="0"/>
              <a:t>.</a:t>
            </a:r>
          </a:p>
          <a:p>
            <a:pPr lvl="1"/>
            <a:r>
              <a:rPr lang="en-US" sz="1800" dirty="0"/>
              <a:t>Sources were always transient</a:t>
            </a:r>
          </a:p>
          <a:p>
            <a:r>
              <a:rPr lang="en-US" sz="2000" dirty="0"/>
              <a:t>The original </a:t>
            </a:r>
            <a:r>
              <a:rPr lang="en-US" sz="2000" b="1" dirty="0">
                <a:solidFill>
                  <a:srgbClr val="0070C0"/>
                </a:solidFill>
              </a:rPr>
              <a:t>sources</a:t>
            </a:r>
            <a:r>
              <a:rPr lang="en-US" sz="2000" dirty="0"/>
              <a:t> are </a:t>
            </a:r>
            <a:r>
              <a:rPr lang="en-US" sz="2000" b="1" dirty="0">
                <a:solidFill>
                  <a:srgbClr val="FF0000"/>
                </a:solidFill>
              </a:rPr>
              <a:t>damaged or missing</a:t>
            </a:r>
            <a:r>
              <a:rPr lang="en-US" sz="2000" dirty="0"/>
              <a:t>.</a:t>
            </a:r>
          </a:p>
          <a:p>
            <a:pPr lvl="1"/>
            <a:r>
              <a:rPr lang="en-US" sz="1800" dirty="0"/>
              <a:t>Sources were created, but then lost or destroyed</a:t>
            </a:r>
          </a:p>
          <a:p>
            <a:pPr lvl="1"/>
            <a:r>
              <a:rPr lang="en-US" sz="1800" dirty="0"/>
              <a:t>This is all too common, especially where there are insufficient support for archiving and archivists</a:t>
            </a:r>
          </a:p>
          <a:p>
            <a:r>
              <a:rPr lang="en-US" sz="2000" dirty="0"/>
              <a:t>On average, the older an original </a:t>
            </a:r>
            <a:r>
              <a:rPr lang="en-US" sz="2000" b="1" dirty="0">
                <a:solidFill>
                  <a:srgbClr val="0070C0"/>
                </a:solidFill>
              </a:rPr>
              <a:t>source</a:t>
            </a:r>
            <a:r>
              <a:rPr lang="en-US" sz="2000" dirty="0"/>
              <a:t> is, the </a:t>
            </a:r>
            <a:r>
              <a:rPr lang="en-US" sz="2000" b="1" dirty="0">
                <a:solidFill>
                  <a:srgbClr val="FF0000"/>
                </a:solidFill>
              </a:rPr>
              <a:t>less information</a:t>
            </a:r>
            <a:r>
              <a:rPr lang="en-US" sz="2000" dirty="0"/>
              <a:t> was recorded, relatively speaking.</a:t>
            </a:r>
          </a:p>
          <a:p>
            <a:r>
              <a:rPr lang="en-US" sz="2000" dirty="0"/>
              <a:t>Multiple </a:t>
            </a:r>
            <a:r>
              <a:rPr lang="en-US" sz="2000" b="1" dirty="0">
                <a:solidFill>
                  <a:srgbClr val="0070C0"/>
                </a:solidFill>
              </a:rPr>
              <a:t>sources</a:t>
            </a:r>
            <a:r>
              <a:rPr lang="en-US" sz="2000" dirty="0"/>
              <a:t> must be correlated to make sense of the information (</a:t>
            </a:r>
            <a:r>
              <a:rPr lang="en-US" sz="2000" b="1" dirty="0">
                <a:solidFill>
                  <a:srgbClr val="FF0000"/>
                </a:solidFill>
              </a:rPr>
              <a:t>dispersed information</a:t>
            </a:r>
            <a:r>
              <a:rPr lang="en-US" sz="2000" dirty="0"/>
              <a:t>).</a:t>
            </a:r>
          </a:p>
          <a:p>
            <a:r>
              <a:rPr lang="en-US" sz="2000" dirty="0"/>
              <a:t>Researchers often don't know what they are looking for in the </a:t>
            </a:r>
            <a:r>
              <a:rPr lang="en-US" sz="2000" b="1" dirty="0">
                <a:solidFill>
                  <a:srgbClr val="0070C0"/>
                </a:solidFill>
              </a:rPr>
              <a:t>sources</a:t>
            </a:r>
            <a:r>
              <a:rPr lang="en-US" sz="2000" dirty="0"/>
              <a:t> until they find it (</a:t>
            </a:r>
            <a:r>
              <a:rPr lang="en-US" sz="2000" b="1" dirty="0">
                <a:solidFill>
                  <a:srgbClr val="FF0000"/>
                </a:solidFill>
              </a:rPr>
              <a:t>obscure information</a:t>
            </a:r>
            <a:r>
              <a:rPr lang="en-US" sz="2000" dirty="0"/>
              <a:t>).</a:t>
            </a:r>
          </a:p>
          <a:p>
            <a:r>
              <a:rPr lang="en-US" sz="2000" dirty="0"/>
              <a:t>The needed sources are </a:t>
            </a:r>
            <a:r>
              <a:rPr lang="en-US" sz="2000" b="1" dirty="0">
                <a:solidFill>
                  <a:srgbClr val="FF0000"/>
                </a:solidFill>
              </a:rPr>
              <a:t>not readily available</a:t>
            </a:r>
            <a:r>
              <a:rPr lang="en-US" sz="2000" dirty="0"/>
              <a:t>.</a:t>
            </a:r>
          </a:p>
        </p:txBody>
      </p:sp>
    </p:spTree>
    <p:extLst>
      <p:ext uri="{BB962C8B-B14F-4D97-AF65-F5344CB8AC3E}">
        <p14:creationId xmlns:p14="http://schemas.microsoft.com/office/powerpoint/2010/main" val="354109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Source Anomalies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rmAutofit/>
          </a:bodyPr>
          <a:lstStyle/>
          <a:p>
            <a:r>
              <a:rPr lang="en-US" sz="2000" b="1" dirty="0">
                <a:solidFill>
                  <a:srgbClr val="0070C0"/>
                </a:solidFill>
              </a:rPr>
              <a:t>Source</a:t>
            </a:r>
            <a:r>
              <a:rPr lang="en-US" sz="2000" dirty="0"/>
              <a:t> information was </a:t>
            </a:r>
            <a:r>
              <a:rPr lang="en-US" sz="2000" b="1" dirty="0">
                <a:solidFill>
                  <a:srgbClr val="FF0000"/>
                </a:solidFill>
              </a:rPr>
              <a:t>recorded incorrectly</a:t>
            </a:r>
            <a:r>
              <a:rPr lang="en-US" sz="2000" dirty="0"/>
              <a:t>.</a:t>
            </a:r>
          </a:p>
          <a:p>
            <a:pPr lvl="1"/>
            <a:r>
              <a:rPr lang="en-US" sz="1800" dirty="0"/>
              <a:t>The letter 'd' was left out of the last name 'Edwards' in the 1850 census for Lawrence County, Alabama (an error made by the census taker); Cost: a dozen hours</a:t>
            </a:r>
            <a:r>
              <a:rPr lang="en-US" sz="1600" dirty="0"/>
              <a:t> </a:t>
            </a:r>
          </a:p>
          <a:p>
            <a:r>
              <a:rPr lang="en-US" sz="2000" b="1" dirty="0">
                <a:solidFill>
                  <a:srgbClr val="0070C0"/>
                </a:solidFill>
              </a:rPr>
              <a:t>Source</a:t>
            </a:r>
            <a:r>
              <a:rPr lang="en-US" sz="2000" dirty="0"/>
              <a:t> information is largely correct but is </a:t>
            </a:r>
            <a:r>
              <a:rPr lang="en-US" sz="2000" b="1" dirty="0">
                <a:solidFill>
                  <a:srgbClr val="FF0000"/>
                </a:solidFill>
              </a:rPr>
              <a:t>unreadable</a:t>
            </a:r>
            <a:r>
              <a:rPr lang="en-US" sz="2000" dirty="0"/>
              <a:t>.</a:t>
            </a:r>
          </a:p>
          <a:p>
            <a:pPr lvl="1"/>
            <a:r>
              <a:rPr lang="en-US" sz="1800" dirty="0"/>
              <a:t>Saw a lot of unreadable pages working with microfilm digitization because of writing or damage</a:t>
            </a:r>
          </a:p>
          <a:p>
            <a:r>
              <a:rPr lang="en-US" sz="2000" b="1" dirty="0">
                <a:solidFill>
                  <a:srgbClr val="0070C0"/>
                </a:solidFill>
              </a:rPr>
              <a:t>Source</a:t>
            </a:r>
            <a:r>
              <a:rPr lang="en-US" sz="2000" dirty="0"/>
              <a:t> is correct and readable but is </a:t>
            </a:r>
            <a:r>
              <a:rPr lang="en-US" sz="2000" b="1" dirty="0">
                <a:solidFill>
                  <a:srgbClr val="FF0000"/>
                </a:solidFill>
              </a:rPr>
              <a:t>unintelligible</a:t>
            </a:r>
            <a:r>
              <a:rPr lang="en-US" sz="2000" dirty="0"/>
              <a:t>.</a:t>
            </a:r>
          </a:p>
          <a:p>
            <a:pPr lvl="1"/>
            <a:r>
              <a:rPr lang="en-US" sz="1800" dirty="0"/>
              <a:t>In a language or script the researcher can't read</a:t>
            </a:r>
          </a:p>
          <a:p>
            <a:r>
              <a:rPr lang="en-US" sz="2000" dirty="0"/>
              <a:t>Transcription of original </a:t>
            </a:r>
            <a:r>
              <a:rPr lang="en-US" sz="2000" b="1" dirty="0">
                <a:solidFill>
                  <a:srgbClr val="0070C0"/>
                </a:solidFill>
              </a:rPr>
              <a:t>source</a:t>
            </a:r>
            <a:r>
              <a:rPr lang="en-US" sz="2000" dirty="0"/>
              <a:t> information was </a:t>
            </a:r>
            <a:r>
              <a:rPr lang="en-US" sz="2000" b="1" dirty="0">
                <a:solidFill>
                  <a:srgbClr val="FF0000"/>
                </a:solidFill>
              </a:rPr>
              <a:t>filtered</a:t>
            </a:r>
            <a:r>
              <a:rPr lang="en-US" sz="2000" dirty="0"/>
              <a:t>.</a:t>
            </a:r>
          </a:p>
          <a:p>
            <a:pPr lvl="1"/>
            <a:r>
              <a:rPr lang="en-US" sz="1800" dirty="0"/>
              <a:t>Source transcription is intentionally selective</a:t>
            </a:r>
          </a:p>
          <a:p>
            <a:r>
              <a:rPr lang="en-US" sz="2000" dirty="0"/>
              <a:t>Transcription of original </a:t>
            </a:r>
            <a:r>
              <a:rPr lang="en-US" sz="2000" b="1" dirty="0">
                <a:solidFill>
                  <a:srgbClr val="0070C0"/>
                </a:solidFill>
              </a:rPr>
              <a:t>source</a:t>
            </a:r>
            <a:r>
              <a:rPr lang="en-US" sz="2000" dirty="0"/>
              <a:t> information was </a:t>
            </a:r>
            <a:r>
              <a:rPr lang="en-US" sz="2000" b="1" dirty="0">
                <a:solidFill>
                  <a:srgbClr val="FF0000"/>
                </a:solidFill>
              </a:rPr>
              <a:t>wrong</a:t>
            </a:r>
            <a:r>
              <a:rPr lang="en-US" sz="2000" dirty="0"/>
              <a:t>.</a:t>
            </a:r>
          </a:p>
          <a:p>
            <a:pPr lvl="1"/>
            <a:r>
              <a:rPr lang="en-US" sz="1800" dirty="0"/>
              <a:t>Source transcription is unintentionally imperfect</a:t>
            </a:r>
          </a:p>
          <a:p>
            <a:r>
              <a:rPr lang="en-US" sz="2000" dirty="0"/>
              <a:t>Contextual </a:t>
            </a:r>
            <a:r>
              <a:rPr lang="en-US" sz="2000" b="1" dirty="0">
                <a:solidFill>
                  <a:srgbClr val="FF0000"/>
                </a:solidFill>
              </a:rPr>
              <a:t>misinterpretation</a:t>
            </a:r>
            <a:r>
              <a:rPr lang="en-US" sz="2000" dirty="0"/>
              <a:t> of </a:t>
            </a:r>
            <a:r>
              <a:rPr lang="en-US" sz="2000" b="1" dirty="0">
                <a:solidFill>
                  <a:srgbClr val="0070C0"/>
                </a:solidFill>
              </a:rPr>
              <a:t>source</a:t>
            </a:r>
            <a:r>
              <a:rPr lang="en-US" sz="2000" dirty="0"/>
              <a:t> information.</a:t>
            </a:r>
          </a:p>
          <a:p>
            <a:pPr lvl="1"/>
            <a:r>
              <a:rPr lang="en-US" sz="1800" dirty="0"/>
              <a:t>The culture of the records is archaic or even foreign</a:t>
            </a:r>
          </a:p>
          <a:p>
            <a:pPr lvl="1"/>
            <a:r>
              <a:rPr lang="en-US" sz="1800" dirty="0"/>
              <a:t>The nomenclature of the records is obtuse</a:t>
            </a:r>
          </a:p>
        </p:txBody>
      </p:sp>
    </p:spTree>
    <p:extLst>
      <p:ext uri="{BB962C8B-B14F-4D97-AF65-F5344CB8AC3E}">
        <p14:creationId xmlns:p14="http://schemas.microsoft.com/office/powerpoint/2010/main" val="346867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Distinguishing Individuals:</a:t>
            </a:r>
            <a:br>
              <a:rPr lang="en-US" sz="4000" dirty="0">
                <a:solidFill>
                  <a:srgbClr val="FFFFFF"/>
                </a:solidFill>
              </a:rPr>
            </a:br>
            <a:r>
              <a:rPr lang="en-US" sz="4000" dirty="0">
                <a:solidFill>
                  <a:srgbClr val="FFFFFF"/>
                </a:solidFill>
              </a:rPr>
              <a:t>Names</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Despite a claim by Herodotus, all cultures </a:t>
            </a:r>
            <a:r>
              <a:rPr lang="en-US" sz="2000" b="1" dirty="0">
                <a:solidFill>
                  <a:srgbClr val="0070C0"/>
                </a:solidFill>
              </a:rPr>
              <a:t>name individuals</a:t>
            </a:r>
          </a:p>
          <a:p>
            <a:r>
              <a:rPr lang="en-US" sz="2000" dirty="0"/>
              <a:t>Personal </a:t>
            </a:r>
            <a:r>
              <a:rPr lang="en-US" sz="2000" b="1" dirty="0">
                <a:solidFill>
                  <a:srgbClr val="0070C0"/>
                </a:solidFill>
              </a:rPr>
              <a:t>names</a:t>
            </a:r>
            <a:r>
              <a:rPr lang="en-US" sz="2000" dirty="0"/>
              <a:t> have one or more parts</a:t>
            </a:r>
          </a:p>
          <a:p>
            <a:r>
              <a:rPr lang="en-US" sz="2000" dirty="0"/>
              <a:t>Different ways of arriving at a </a:t>
            </a:r>
            <a:r>
              <a:rPr lang="en-US" sz="2000" b="1" dirty="0">
                <a:solidFill>
                  <a:srgbClr val="0070C0"/>
                </a:solidFill>
              </a:rPr>
              <a:t>primary name</a:t>
            </a:r>
            <a:r>
              <a:rPr lang="en-US" sz="2000" dirty="0"/>
              <a:t> for someone</a:t>
            </a:r>
          </a:p>
          <a:p>
            <a:pPr lvl="1"/>
            <a:r>
              <a:rPr lang="en-US" sz="1600" dirty="0"/>
              <a:t>Numbering (e.g. Roman praenomina, as in "Quintus")</a:t>
            </a:r>
          </a:p>
          <a:p>
            <a:pPr lvl="1"/>
            <a:r>
              <a:rPr lang="en-US" sz="1600" dirty="0"/>
              <a:t>Incident naming (e.g. "Benjamin", "Thomas", "Noel")</a:t>
            </a:r>
          </a:p>
          <a:p>
            <a:pPr lvl="1"/>
            <a:r>
              <a:rPr lang="en-US" sz="1600" dirty="0"/>
              <a:t>Positive connotation (e.g. "Charity" (virtue) or "Wolf" (tribal totem))</a:t>
            </a:r>
          </a:p>
          <a:p>
            <a:pPr lvl="1"/>
            <a:r>
              <a:rPr lang="en-US" sz="1600" dirty="0"/>
              <a:t>Dedicating a child to a god (e.g. "John" (Jah is gracious), "Theodore")</a:t>
            </a:r>
          </a:p>
          <a:p>
            <a:pPr lvl="1"/>
            <a:r>
              <a:rPr lang="en-US" sz="1600" dirty="0"/>
              <a:t>From personal actions or traits (e.g. "Stands with a Fist")</a:t>
            </a:r>
          </a:p>
          <a:p>
            <a:pPr lvl="1"/>
            <a:r>
              <a:rPr lang="en-US" sz="1600" dirty="0"/>
              <a:t>Manufactured names (sounds, letters, or syllables; common now)</a:t>
            </a:r>
          </a:p>
          <a:p>
            <a:r>
              <a:rPr lang="en-US" sz="2000" b="1" dirty="0">
                <a:solidFill>
                  <a:srgbClr val="0070C0"/>
                </a:solidFill>
              </a:rPr>
              <a:t>Clarifying names</a:t>
            </a:r>
            <a:r>
              <a:rPr lang="en-US" sz="1800" dirty="0"/>
              <a:t> (Surnames, To-, Hereditary, and Patronymic)</a:t>
            </a:r>
          </a:p>
          <a:p>
            <a:pPr lvl="1"/>
            <a:r>
              <a:rPr lang="en-US" sz="1600" dirty="0"/>
              <a:t>From personal traits (e.g. "Big John", "Little John")</a:t>
            </a:r>
          </a:p>
          <a:p>
            <a:pPr lvl="1"/>
            <a:r>
              <a:rPr lang="en-US" sz="1600" dirty="0"/>
              <a:t>From accomplishments (e.g. Roman  general "Scipio Africanus")</a:t>
            </a:r>
          </a:p>
          <a:p>
            <a:pPr lvl="1"/>
            <a:r>
              <a:rPr lang="en-US" sz="1600" dirty="0"/>
              <a:t>Associated with another person (e.g. "ben </a:t>
            </a:r>
            <a:r>
              <a:rPr lang="en-US" sz="1600" dirty="0" err="1"/>
              <a:t>Hur</a:t>
            </a:r>
            <a:r>
              <a:rPr lang="en-US" sz="1600" dirty="0"/>
              <a:t>", "</a:t>
            </a:r>
            <a:r>
              <a:rPr lang="en-US" sz="1600" b="0" i="0" dirty="0">
                <a:solidFill>
                  <a:srgbClr val="202122"/>
                </a:solidFill>
                <a:effectLst/>
              </a:rPr>
              <a:t>Rodríguez</a:t>
            </a:r>
            <a:r>
              <a:rPr lang="en-US" sz="1600" dirty="0"/>
              <a:t>")</a:t>
            </a:r>
          </a:p>
          <a:p>
            <a:pPr lvl="1"/>
            <a:r>
              <a:rPr lang="en-US" sz="1600" dirty="0"/>
              <a:t>Place of residence (e.g. "John at-wood", "John in-the-fields")</a:t>
            </a:r>
          </a:p>
          <a:p>
            <a:pPr lvl="1"/>
            <a:r>
              <a:rPr lang="en-US" sz="1600" dirty="0"/>
              <a:t>Occupation (e.g. "Smith", "Tanner", "Cooper", "Priest")</a:t>
            </a:r>
          </a:p>
          <a:p>
            <a:r>
              <a:rPr lang="en-US" sz="1800" dirty="0"/>
              <a:t>Inherited/landlord names may have lost meaning over time</a:t>
            </a:r>
          </a:p>
          <a:p>
            <a:r>
              <a:rPr lang="en-US" sz="1800" dirty="0"/>
              <a:t>A person's name travels with them, but can change over time</a:t>
            </a:r>
          </a:p>
        </p:txBody>
      </p:sp>
    </p:spTree>
    <p:extLst>
      <p:ext uri="{BB962C8B-B14F-4D97-AF65-F5344CB8AC3E}">
        <p14:creationId xmlns:p14="http://schemas.microsoft.com/office/powerpoint/2010/main" val="32807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63E0-F0A7-0BDA-1B1F-75AAF06C77A7}"/>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Distinguishing Individuals:</a:t>
            </a:r>
            <a:br>
              <a:rPr lang="en-US" sz="4000" dirty="0">
                <a:solidFill>
                  <a:srgbClr val="FFFFFF"/>
                </a:solidFill>
              </a:rPr>
            </a:br>
            <a:r>
              <a:rPr lang="en-US" sz="4000" dirty="0">
                <a:solidFill>
                  <a:srgbClr val="FFFFFF"/>
                </a:solidFill>
              </a:rPr>
              <a:t>Place &amp; Time</a:t>
            </a:r>
          </a:p>
        </p:txBody>
      </p:sp>
      <p:sp>
        <p:nvSpPr>
          <p:cNvPr id="3" name="Content Placeholder 2">
            <a:extLst>
              <a:ext uri="{FF2B5EF4-FFF2-40B4-BE49-F238E27FC236}">
                <a16:creationId xmlns:a16="http://schemas.microsoft.com/office/drawing/2014/main" id="{D99F110D-1458-D94A-FB8D-FD379BF38B1C}"/>
              </a:ext>
            </a:extLst>
          </p:cNvPr>
          <p:cNvSpPr>
            <a:spLocks noGrp="1"/>
          </p:cNvSpPr>
          <p:nvPr>
            <p:ph idx="1"/>
          </p:nvPr>
        </p:nvSpPr>
        <p:spPr>
          <a:xfrm>
            <a:off x="4810259" y="649480"/>
            <a:ext cx="6555347" cy="5546047"/>
          </a:xfrm>
        </p:spPr>
        <p:txBody>
          <a:bodyPr anchor="ctr">
            <a:noAutofit/>
          </a:bodyPr>
          <a:lstStyle/>
          <a:p>
            <a:r>
              <a:rPr lang="en-US" sz="2000" dirty="0"/>
              <a:t>Once you have a name, then you must have a name context: Dates and Places</a:t>
            </a:r>
          </a:p>
          <a:p>
            <a:r>
              <a:rPr lang="en-US" sz="2000" dirty="0"/>
              <a:t>Dates</a:t>
            </a:r>
          </a:p>
          <a:p>
            <a:pPr lvl="1"/>
            <a:r>
              <a:rPr lang="en-US" sz="1800" dirty="0"/>
              <a:t>Calendars differ between cultures and time periods</a:t>
            </a:r>
          </a:p>
          <a:p>
            <a:pPr lvl="2"/>
            <a:r>
              <a:rPr lang="en-US" sz="1400" dirty="0"/>
              <a:t>CJK Imperial Calendars</a:t>
            </a:r>
          </a:p>
          <a:p>
            <a:pPr lvl="2"/>
            <a:r>
              <a:rPr lang="en-US" sz="1400" dirty="0"/>
              <a:t>Thai Buddhist Calendar</a:t>
            </a:r>
          </a:p>
          <a:p>
            <a:pPr lvl="1"/>
            <a:r>
              <a:rPr lang="en-US" sz="1800" dirty="0"/>
              <a:t>The same culture can improve on their calendar</a:t>
            </a:r>
          </a:p>
          <a:p>
            <a:pPr lvl="2"/>
            <a:r>
              <a:rPr lang="en-US" sz="1400" dirty="0"/>
              <a:t>Julian Calendar</a:t>
            </a:r>
          </a:p>
          <a:p>
            <a:pPr lvl="2"/>
            <a:r>
              <a:rPr lang="en-US" sz="1400" dirty="0"/>
              <a:t>Gregorian Calendar</a:t>
            </a:r>
          </a:p>
          <a:p>
            <a:pPr lvl="2"/>
            <a:r>
              <a:rPr lang="en-US" sz="1400" dirty="0"/>
              <a:t>George Washington's birthdays (Feb 11, 1731 and Feb 22, 1732)</a:t>
            </a:r>
          </a:p>
          <a:p>
            <a:pPr lvl="1"/>
            <a:r>
              <a:rPr lang="en-US" sz="1800" dirty="0"/>
              <a:t>Source dates can be approximate or very specific or wordy</a:t>
            </a:r>
          </a:p>
          <a:p>
            <a:r>
              <a:rPr lang="en-US" sz="2000" dirty="0"/>
              <a:t>Places </a:t>
            </a:r>
            <a:r>
              <a:rPr lang="en-US" sz="1800" dirty="0"/>
              <a:t>(approximate locations of residences)</a:t>
            </a:r>
          </a:p>
          <a:p>
            <a:pPr lvl="1"/>
            <a:r>
              <a:rPr lang="en-US" sz="1800" dirty="0"/>
              <a:t>Finding the piece of dirt someone lived on isn't always easy</a:t>
            </a:r>
          </a:p>
          <a:p>
            <a:pPr lvl="1"/>
            <a:r>
              <a:rPr lang="en-US" sz="1800" dirty="0"/>
              <a:t>Places could evolve from unnamed to named over time</a:t>
            </a:r>
          </a:p>
          <a:p>
            <a:pPr lvl="1"/>
            <a:r>
              <a:rPr lang="en-US" sz="1800" dirty="0"/>
              <a:t>The controlling jurisdiction could change over time</a:t>
            </a:r>
          </a:p>
          <a:p>
            <a:pPr lvl="1"/>
            <a:r>
              <a:rPr lang="en-US" sz="1800" dirty="0"/>
              <a:t>Record keeping could be some distance from events</a:t>
            </a:r>
          </a:p>
          <a:p>
            <a:pPr lvl="1"/>
            <a:r>
              <a:rPr lang="en-US" sz="1800" dirty="0"/>
              <a:t>Villages and towns have been absorbed by growing cities</a:t>
            </a:r>
          </a:p>
          <a:p>
            <a:pPr lvl="1"/>
            <a:endParaRPr lang="en-US" sz="1400" dirty="0"/>
          </a:p>
        </p:txBody>
      </p:sp>
    </p:spTree>
    <p:extLst>
      <p:ext uri="{BB962C8B-B14F-4D97-AF65-F5344CB8AC3E}">
        <p14:creationId xmlns:p14="http://schemas.microsoft.com/office/powerpoint/2010/main" val="378832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3ef5274-90b8-4b3f-8a76-b4c36a43e904}" enabled="1" method="Standard" siteId="{61e6eeb3-5fd7-4aaa-ae3c-61e8deb09b79}" contentBits="0" removed="0"/>
</clbl:labelList>
</file>

<file path=docProps/app.xml><?xml version="1.0" encoding="utf-8"?>
<Properties xmlns="http://schemas.openxmlformats.org/officeDocument/2006/extended-properties" xmlns:vt="http://schemas.openxmlformats.org/officeDocument/2006/docPropsVTypes">
  <TotalTime>4998</TotalTime>
  <Words>2080</Words>
  <Application>Microsoft Office PowerPoint</Application>
  <PresentationFormat>Widescreen</PresentationFormat>
  <Paragraphs>192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Distinguished Individuals</vt:lpstr>
      <vt:lpstr>Family History: Restating the Obvious</vt:lpstr>
      <vt:lpstr>Formalized Family Relationships</vt:lpstr>
      <vt:lpstr>Family History: The Process</vt:lpstr>
      <vt:lpstr>Problems Distinguishing Individuals</vt:lpstr>
      <vt:lpstr>Insufficient Sources</vt:lpstr>
      <vt:lpstr>Source Anomalies</vt:lpstr>
      <vt:lpstr>Distinguishing Individuals: Names</vt:lpstr>
      <vt:lpstr>Distinguishing Individuals: Place &amp; Time</vt:lpstr>
      <vt:lpstr>Source Improvement: Field Standardizing</vt:lpstr>
      <vt:lpstr>Standardizing Dates, Places, Vocabularies, Name Parts, Scripts, and Names</vt:lpstr>
      <vt:lpstr>Wait! Isn't the Name  the Most Important Identifier?</vt:lpstr>
      <vt:lpstr>Extensible Multi-Collection Name  System</vt:lpstr>
      <vt:lpstr>Three Levels of Contexts: Locality Collection Global</vt:lpstr>
      <vt:lpstr>A More Interesting Problem/ Solution:  Sub-tree Matching</vt:lpstr>
      <vt:lpstr>Hand-waving Doesn't Help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Distinguished Individuals</dc:title>
  <dc:creator>Stephen Smith</dc:creator>
  <cp:lastModifiedBy>Stephen Smith</cp:lastModifiedBy>
  <cp:revision>20</cp:revision>
  <dcterms:created xsi:type="dcterms:W3CDTF">2023-02-08T17:50:21Z</dcterms:created>
  <dcterms:modified xsi:type="dcterms:W3CDTF">2023-02-12T06:47:04Z</dcterms:modified>
</cp:coreProperties>
</file>