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309" r:id="rId3"/>
    <p:sldId id="311" r:id="rId4"/>
    <p:sldId id="316" r:id="rId5"/>
    <p:sldId id="317" r:id="rId6"/>
    <p:sldId id="318" r:id="rId7"/>
    <p:sldId id="319" r:id="rId8"/>
    <p:sldId id="312" r:id="rId9"/>
    <p:sldId id="315" r:id="rId10"/>
    <p:sldId id="314" r:id="rId11"/>
    <p:sldId id="320" r:id="rId12"/>
    <p:sldId id="321" r:id="rId13"/>
    <p:sldId id="297" r:id="rId14"/>
    <p:sldId id="308" r:id="rId15"/>
    <p:sldId id="305" r:id="rId16"/>
    <p:sldId id="301" r:id="rId17"/>
    <p:sldId id="307" r:id="rId18"/>
    <p:sldId id="302" r:id="rId19"/>
    <p:sldId id="303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048102-7854-9C6E-7305-EC86D0505527}" name="Daniel Jarvis" initials="DJ" userId="S::djarvis3@byu.edu::51bed7fd-b3c2-4355-b75f-53350b8e1e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4B0"/>
    <a:srgbClr val="E6EEF6"/>
    <a:srgbClr val="ED7D31"/>
    <a:srgbClr val="FF9933"/>
    <a:srgbClr val="FF9900"/>
    <a:srgbClr val="FF6600"/>
    <a:srgbClr val="0062B8"/>
    <a:srgbClr val="2258B2"/>
    <a:srgbClr val="0057B8"/>
    <a:srgbClr val="59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6DCEF-8E6F-4CB0-8829-2623345E0C53}" v="6" dt="2023-05-30T23:37:45.915"/>
    <p1510:client id="{03A758E0-FA5F-4B07-8521-D9927B02D59D}" v="2" dt="2023-05-30T23:36:0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9"/>
    <p:restoredTop sz="93673" autoAdjust="0"/>
  </p:normalViewPr>
  <p:slideViewPr>
    <p:cSldViewPr snapToGrid="0" snapToObjects="1">
      <p:cViewPr varScale="1">
        <p:scale>
          <a:sx n="56" d="100"/>
          <a:sy n="56" d="100"/>
        </p:scale>
        <p:origin x="1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41ED-D003-2F46-B888-76AACECB231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AC49-D58F-7441-AC8B-BDEFB8E3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4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1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0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add the video to this or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2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8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2648" y="5599378"/>
            <a:ext cx="4066704" cy="5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11437306" cy="4809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B815F9-E88C-7F4B-A21A-98DF8992D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294" y="110737"/>
            <a:ext cx="2221157" cy="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1025-5EC7-0641-94BC-12EFAEF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45" y="1746018"/>
            <a:ext cx="562023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2569930"/>
            <a:ext cx="5620230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46D197-F248-A54E-B493-CFF6D72DE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294" y="110737"/>
            <a:ext cx="2221157" cy="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743"/>
            <a:ext cx="10041924" cy="1655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Simulating IMT Response and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Jarvis, Thesis Defense</a:t>
            </a:r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 – Implications</a:t>
            </a:r>
          </a:p>
        </p:txBody>
      </p:sp>
    </p:spTree>
    <p:extLst>
      <p:ext uri="{BB962C8B-B14F-4D97-AF65-F5344CB8AC3E}">
        <p14:creationId xmlns:p14="http://schemas.microsoft.com/office/powerpoint/2010/main" val="122522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8514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957951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 – Limitations</a:t>
            </a:r>
          </a:p>
        </p:txBody>
      </p:sp>
    </p:spTree>
    <p:extLst>
      <p:ext uri="{BB962C8B-B14F-4D97-AF65-F5344CB8AC3E}">
        <p14:creationId xmlns:p14="http://schemas.microsoft.com/office/powerpoint/2010/main" val="256402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Conclusions – Next Steps</a:t>
            </a:r>
          </a:p>
        </p:txBody>
      </p:sp>
    </p:spTree>
    <p:extLst>
      <p:ext uri="{BB962C8B-B14F-4D97-AF65-F5344CB8AC3E}">
        <p14:creationId xmlns:p14="http://schemas.microsoft.com/office/powerpoint/2010/main" val="213695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41924" cy="2387600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4785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C31023-6336-56C4-8828-23D95FF0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349829"/>
            <a:ext cx="5668212" cy="5029199"/>
          </a:xfrm>
          <a:ln w="28575">
            <a:solidFill>
              <a:srgbClr val="1864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1. Baseline</a:t>
            </a:r>
          </a:p>
          <a:p>
            <a:pPr marL="0" indent="0">
              <a:buNone/>
            </a:pPr>
            <a:r>
              <a:rPr lang="en-US" sz="3600" b="1" dirty="0"/>
              <a:t>2. Incidents Only</a:t>
            </a:r>
          </a:p>
          <a:p>
            <a:pPr marL="0" indent="0">
              <a:buNone/>
            </a:pPr>
            <a:r>
              <a:rPr lang="en-US" sz="3600" b="1" dirty="0"/>
              <a:t>3. Incidents + IMTs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3200" dirty="0"/>
              <a:t>100% of the WFRC plans file</a:t>
            </a:r>
          </a:p>
          <a:p>
            <a:r>
              <a:rPr lang="en-US" sz="3200" dirty="0"/>
              <a:t>15 incidents</a:t>
            </a:r>
          </a:p>
          <a:p>
            <a:r>
              <a:rPr lang="en-US" sz="3200" dirty="0"/>
              <a:t>20 IMTs</a:t>
            </a:r>
          </a:p>
          <a:p>
            <a:r>
              <a:rPr lang="en-US" sz="3200" dirty="0"/>
              <a:t>300 iterations per simulation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ACDF4-17F2-90B8-15CE-BC720A25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8535" y="1231517"/>
            <a:ext cx="3629268" cy="5370095"/>
          </a:xfrm>
          <a:prstGeom prst="rect">
            <a:avLst/>
          </a:prstGeom>
          <a:ln w="28575">
            <a:solidFill>
              <a:srgbClr val="1864B0"/>
            </a:solidFill>
          </a:ln>
        </p:spPr>
      </p:pic>
    </p:spTree>
    <p:extLst>
      <p:ext uri="{BB962C8B-B14F-4D97-AF65-F5344CB8AC3E}">
        <p14:creationId xmlns:p14="http://schemas.microsoft.com/office/powerpoint/2010/main" val="269820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37F12-E703-F84B-AD8B-BFF7D50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IMT Fleet Arrangements</a:t>
            </a:r>
          </a:p>
        </p:txBody>
      </p:sp>
      <p:pic>
        <p:nvPicPr>
          <p:cNvPr id="4" name="Picture 3" descr="A map of a country">
            <a:extLst>
              <a:ext uri="{FF2B5EF4-FFF2-40B4-BE49-F238E27FC236}">
                <a16:creationId xmlns:a16="http://schemas.microsoft.com/office/drawing/2014/main" id="{6207F20A-1849-4281-FEE4-ECB181A8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70" y="1136468"/>
            <a:ext cx="4247838" cy="54864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6D4D9-27C6-1818-CE09-E4FE62C6A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64" y="1045028"/>
            <a:ext cx="6432452" cy="5669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72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VHD</a:t>
            </a:r>
          </a:p>
        </p:txBody>
      </p:sp>
      <p:pic>
        <p:nvPicPr>
          <p:cNvPr id="16" name="Picture 1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9F2B14C-AA19-F6A6-D51A-F3B39B14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08" y="1333923"/>
            <a:ext cx="3868615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DF59AFE-0BCD-D5AC-CC73-AF1C4255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93" y="1333500"/>
            <a:ext cx="3868615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DD0CBD13-91B2-1A26-38E1-52582076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8" y="1333500"/>
            <a:ext cx="3868615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47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Trucks</a:t>
            </a:r>
          </a:p>
        </p:txBody>
      </p:sp>
      <p:pic>
        <p:nvPicPr>
          <p:cNvPr id="7" name="Picture 6" descr="A graph of a graph with dots">
            <a:extLst>
              <a:ext uri="{FF2B5EF4-FFF2-40B4-BE49-F238E27FC236}">
                <a16:creationId xmlns:a16="http://schemas.microsoft.com/office/drawing/2014/main" id="{3FC0FBD3-A18A-3C2C-A3EE-BFA2EF2A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2559050"/>
            <a:ext cx="5760720" cy="41148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 descr="A graph of travel time&#10;&#10;Description automatically generated">
            <a:extLst>
              <a:ext uri="{FF2B5EF4-FFF2-40B4-BE49-F238E27FC236}">
                <a16:creationId xmlns:a16="http://schemas.microsoft.com/office/drawing/2014/main" id="{6861EC89-1F1A-D02E-966B-A2E89E9B9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1123950"/>
            <a:ext cx="5760720" cy="41148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86320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Response</a:t>
            </a:r>
          </a:p>
        </p:txBody>
      </p:sp>
      <p:pic>
        <p:nvPicPr>
          <p:cNvPr id="7" name="Picture 6" descr="A graph of a number of blue and green bars&#10;&#10;Description automatically generated">
            <a:extLst>
              <a:ext uri="{FF2B5EF4-FFF2-40B4-BE49-F238E27FC236}">
                <a16:creationId xmlns:a16="http://schemas.microsoft.com/office/drawing/2014/main" id="{FE31EF86-76EF-2B00-5971-D03D9AB3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84981"/>
            <a:ext cx="8229600" cy="54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7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Capacity - Video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B58F3-4513-E4D7-87D1-25298080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093938"/>
            <a:ext cx="4389120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E167C-A030-ACF0-9B7F-11ECACE8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50" y="1063217"/>
            <a:ext cx="36475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Literature Review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IMT Optimization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Incident Modeling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Research Needed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Methodology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Model Design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Implementation in Utah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Results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Vehicle Hours of Delay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IMT Performance Analysis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Conclusions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Implications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Limitations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Next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Overview /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70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 – Further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36163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540" y="1383527"/>
            <a:ext cx="5181600" cy="47934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b="1" i="0" dirty="0">
                <a:effectLst/>
                <a:latin typeface="Söhne"/>
              </a:rPr>
              <a:t>IMT programs improve traffic</a:t>
            </a:r>
          </a:p>
          <a:p>
            <a:pPr lvl="1">
              <a:lnSpc>
                <a:spcPct val="150000"/>
              </a:lnSpc>
            </a:pPr>
            <a:r>
              <a:rPr lang="en-US" sz="2700" i="0" dirty="0">
                <a:effectLst/>
                <a:latin typeface="Söhne"/>
              </a:rPr>
              <a:t>Roadway Clearance Time</a:t>
            </a:r>
          </a:p>
          <a:p>
            <a:pPr lvl="1">
              <a:lnSpc>
                <a:spcPct val="150000"/>
              </a:lnSpc>
            </a:pPr>
            <a:r>
              <a:rPr lang="en-US" sz="2700" dirty="0">
                <a:latin typeface="Söhne"/>
              </a:rPr>
              <a:t>Excess User Costs</a:t>
            </a:r>
            <a:endParaRPr lang="en-US" sz="270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b="1" i="0" dirty="0">
                <a:effectLst/>
                <a:latin typeface="Söhne"/>
              </a:rPr>
              <a:t>Strategic IMT placement studies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b="1" i="0" dirty="0">
                <a:effectLst/>
                <a:latin typeface="Söhne"/>
              </a:rPr>
              <a:t>Research focuses on deployment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b="1" i="0" dirty="0">
                <a:effectLst/>
                <a:latin typeface="Söhne"/>
              </a:rPr>
              <a:t>Studies use diverse models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b="1" i="0" dirty="0">
                <a:effectLst/>
                <a:latin typeface="Söhne"/>
              </a:rPr>
              <a:t>Models lack comparative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71" r="17571"/>
          <a:stretch/>
        </p:blipFill>
        <p:spPr>
          <a:xfrm>
            <a:off x="957951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Lit. Review – IMT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1715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6"/>
            <a:ext cx="5181600" cy="4791456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Söhne"/>
              </a:rPr>
              <a:t>DTA Models: </a:t>
            </a:r>
            <a:r>
              <a:rPr lang="en-US" sz="2500" i="0" dirty="0">
                <a:effectLst/>
                <a:latin typeface="Söhne"/>
              </a:rPr>
              <a:t>Assess incident delay and travel impact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Söhne"/>
              </a:rPr>
              <a:t>Applications: </a:t>
            </a:r>
            <a:r>
              <a:rPr lang="en-US" sz="2500" i="0" dirty="0">
                <a:effectLst/>
                <a:latin typeface="Söhne"/>
              </a:rPr>
              <a:t>Customized for varied needs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Söhne"/>
              </a:rPr>
              <a:t>Simulation: </a:t>
            </a:r>
            <a:r>
              <a:rPr lang="en-US" sz="2500" i="0" dirty="0">
                <a:effectLst/>
                <a:latin typeface="Söhne"/>
              </a:rPr>
              <a:t>MATSim for realistic traffic flow scenarios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Söhne"/>
              </a:rPr>
              <a:t>Management: </a:t>
            </a:r>
            <a:r>
              <a:rPr lang="en-US" sz="2500" i="0" dirty="0">
                <a:effectLst/>
                <a:latin typeface="Söhne"/>
              </a:rPr>
              <a:t>Incorporating incident management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effectLst/>
                <a:latin typeface="Söhne"/>
              </a:rPr>
              <a:t>Research Needs: </a:t>
            </a:r>
            <a:r>
              <a:rPr lang="en-US" sz="2500" i="0" dirty="0">
                <a:effectLst/>
                <a:latin typeface="Söhne"/>
              </a:rPr>
              <a:t>IMT simulations</a:t>
            </a:r>
            <a:endParaRPr lang="en-US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7" r="19597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Lit. Review – Incident Modeling</a:t>
            </a:r>
          </a:p>
        </p:txBody>
      </p:sp>
    </p:spTree>
    <p:extLst>
      <p:ext uri="{BB962C8B-B14F-4D97-AF65-F5344CB8AC3E}">
        <p14:creationId xmlns:p14="http://schemas.microsoft.com/office/powerpoint/2010/main" val="66423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540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957951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Lit. Review – Research Needed</a:t>
            </a:r>
          </a:p>
        </p:txBody>
      </p:sp>
    </p:spTree>
    <p:extLst>
      <p:ext uri="{BB962C8B-B14F-4D97-AF65-F5344CB8AC3E}">
        <p14:creationId xmlns:p14="http://schemas.microsoft.com/office/powerpoint/2010/main" val="241795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Literature Review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IMT Optimization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Incident Modeling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Research Needed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Methodology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Model Design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Model Implementation in Utah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Results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Vehicle Hours of Delay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IMT Performance Analysis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Conclusions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Implications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Limitations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Next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0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Methods – Model Design</a:t>
            </a:r>
          </a:p>
        </p:txBody>
      </p:sp>
    </p:spTree>
    <p:extLst>
      <p:ext uri="{BB962C8B-B14F-4D97-AF65-F5344CB8AC3E}">
        <p14:creationId xmlns:p14="http://schemas.microsoft.com/office/powerpoint/2010/main" val="412871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0540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957951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Methods – Implementation in Utah</a:t>
            </a:r>
          </a:p>
        </p:txBody>
      </p:sp>
    </p:spTree>
    <p:extLst>
      <p:ext uri="{BB962C8B-B14F-4D97-AF65-F5344CB8AC3E}">
        <p14:creationId xmlns:p14="http://schemas.microsoft.com/office/powerpoint/2010/main" val="26322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83527"/>
            <a:ext cx="5175504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6172201" y="1383527"/>
            <a:ext cx="5179459" cy="479145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VHD</a:t>
            </a:r>
          </a:p>
        </p:txBody>
      </p:sp>
    </p:spTree>
    <p:extLst>
      <p:ext uri="{BB962C8B-B14F-4D97-AF65-F5344CB8AC3E}">
        <p14:creationId xmlns:p14="http://schemas.microsoft.com/office/powerpoint/2010/main" val="41438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8514" y="1383527"/>
            <a:ext cx="5181600" cy="47934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Statistical Noise</a:t>
            </a:r>
          </a:p>
          <a:p>
            <a:r>
              <a:rPr lang="en-US" b="1" dirty="0"/>
              <a:t>Modeling Errors </a:t>
            </a:r>
          </a:p>
          <a:p>
            <a:pPr lvl="1"/>
            <a:r>
              <a:rPr lang="en-US" b="1" dirty="0"/>
              <a:t>Programing for agent behavior</a:t>
            </a:r>
          </a:p>
          <a:p>
            <a:r>
              <a:rPr lang="en-US" b="1" dirty="0"/>
              <a:t>Vehicle Travel Behavior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Investigations</a:t>
            </a:r>
          </a:p>
          <a:p>
            <a:r>
              <a:rPr lang="en-US" b="1" dirty="0"/>
              <a:t>IMTs Travel (Distance and Time)</a:t>
            </a:r>
          </a:p>
          <a:p>
            <a:r>
              <a:rPr lang="en-US" b="1" dirty="0"/>
              <a:t>Incident Response Times</a:t>
            </a:r>
          </a:p>
          <a:p>
            <a:r>
              <a:rPr lang="en-US" b="1" dirty="0"/>
              <a:t>Increasing Fleet Sizes</a:t>
            </a:r>
          </a:p>
          <a:p>
            <a:r>
              <a:rPr lang="en-US" b="1" dirty="0"/>
              <a:t>Sending Additional Vehicles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F9F0F-3121-4AC6-3A5A-4D9F6EC47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2" r="484" b="-1"/>
          <a:stretch/>
        </p:blipFill>
        <p:spPr>
          <a:xfrm>
            <a:off x="957951" y="1383527"/>
            <a:ext cx="5181600" cy="4793436"/>
          </a:xfrm>
          <a:prstGeom prst="rect">
            <a:avLst/>
          </a:prstGeom>
          <a:noFill/>
          <a:ln w="28575">
            <a:solidFill>
              <a:srgbClr val="1864B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IMT Performance</a:t>
            </a:r>
          </a:p>
        </p:txBody>
      </p:sp>
    </p:spTree>
    <p:extLst>
      <p:ext uri="{BB962C8B-B14F-4D97-AF65-F5344CB8AC3E}">
        <p14:creationId xmlns:p14="http://schemas.microsoft.com/office/powerpoint/2010/main" val="128936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</TotalTime>
  <Words>492</Words>
  <Application>Microsoft Office PowerPoint</Application>
  <PresentationFormat>Widescreen</PresentationFormat>
  <Paragraphs>173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Helvetica</vt:lpstr>
      <vt:lpstr>Helvetica Neue</vt:lpstr>
      <vt:lpstr>Roboto Slab</vt:lpstr>
      <vt:lpstr>Rockwell</vt:lpstr>
      <vt:lpstr>Söhne</vt:lpstr>
      <vt:lpstr>Office Theme</vt:lpstr>
      <vt:lpstr>  Simulating IMT Response and Performance</vt:lpstr>
      <vt:lpstr>Overview / Introduction</vt:lpstr>
      <vt:lpstr>Lit. Review – IMT Optimization</vt:lpstr>
      <vt:lpstr>Lit. Review – Incident Modeling</vt:lpstr>
      <vt:lpstr>Lit. Review – Research Needed</vt:lpstr>
      <vt:lpstr>Methods – Model Design</vt:lpstr>
      <vt:lpstr>Methods – Implementation in Utah</vt:lpstr>
      <vt:lpstr>Results – VHD</vt:lpstr>
      <vt:lpstr>Results – IMT Performance</vt:lpstr>
      <vt:lpstr>Conclusions – Implications</vt:lpstr>
      <vt:lpstr>Conclusions – Limitations</vt:lpstr>
      <vt:lpstr>Conclusions – Next Steps</vt:lpstr>
      <vt:lpstr>Discussion</vt:lpstr>
      <vt:lpstr>Example Scenarios</vt:lpstr>
      <vt:lpstr>IMT Fleet Arrangements</vt:lpstr>
      <vt:lpstr>Results - VHD</vt:lpstr>
      <vt:lpstr>Results - Trucks</vt:lpstr>
      <vt:lpstr>Results - Response</vt:lpstr>
      <vt:lpstr>Results – Capacity - Video</vt:lpstr>
      <vt:lpstr>Limitations – Further Investigations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 Deployment Optimization IMT Performance: Phase 3</dc:title>
  <dc:creator>Gregory Macfarlane</dc:creator>
  <cp:lastModifiedBy>Daniel Jarvis</cp:lastModifiedBy>
  <cp:revision>141</cp:revision>
  <dcterms:created xsi:type="dcterms:W3CDTF">2022-01-24T20:29:58Z</dcterms:created>
  <dcterms:modified xsi:type="dcterms:W3CDTF">2023-11-09T02:03:06Z</dcterms:modified>
</cp:coreProperties>
</file>