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60"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331931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EBE9F-7C73-41A8-8F00-FF2A770B8E8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5100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265497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117928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93927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3165056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211998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2100577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221482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202875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EBE9F-7C73-41A8-8F00-FF2A770B8E84}"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19743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8EBE9F-7C73-41A8-8F00-FF2A770B8E8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122520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8EBE9F-7C73-41A8-8F00-FF2A770B8E84}"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58446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8EBE9F-7C73-41A8-8F00-FF2A770B8E84}"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56098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EBE9F-7C73-41A8-8F00-FF2A770B8E84}"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377023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EBE9F-7C73-41A8-8F00-FF2A770B8E8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89986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EBE9F-7C73-41A8-8F00-FF2A770B8E84}"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E7720-4D41-4276-BF87-0850A9BE1176}" type="slidenum">
              <a:rPr lang="en-US" smtClean="0"/>
              <a:t>‹#›</a:t>
            </a:fld>
            <a:endParaRPr lang="en-US"/>
          </a:p>
        </p:txBody>
      </p:sp>
    </p:spTree>
    <p:extLst>
      <p:ext uri="{BB962C8B-B14F-4D97-AF65-F5344CB8AC3E}">
        <p14:creationId xmlns:p14="http://schemas.microsoft.com/office/powerpoint/2010/main" val="196591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8EBE9F-7C73-41A8-8F00-FF2A770B8E84}" type="datetimeFigureOut">
              <a:rPr lang="en-US" smtClean="0"/>
              <a:t>1/3/2023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9E7720-4D41-4276-BF87-0850A9BE1176}" type="slidenum">
              <a:rPr lang="en-US" smtClean="0"/>
              <a:t>‹#›</a:t>
            </a:fld>
            <a:endParaRPr lang="en-US"/>
          </a:p>
        </p:txBody>
      </p:sp>
    </p:spTree>
    <p:extLst>
      <p:ext uri="{BB962C8B-B14F-4D97-AF65-F5344CB8AC3E}">
        <p14:creationId xmlns:p14="http://schemas.microsoft.com/office/powerpoint/2010/main" val="2340155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77825"/>
            <a:ext cx="10515600" cy="1325563"/>
          </a:xfrm>
        </p:spPr>
        <p:txBody>
          <a:bodyPr/>
          <a:lstStyle/>
          <a:p>
            <a:pPr algn="ctr"/>
            <a:r>
              <a:rPr lang="en-US" dirty="0" smtClean="0"/>
              <a:t>UDOT INCIDENT MANAGEMENT</a:t>
            </a:r>
            <a:br>
              <a:rPr lang="en-US" dirty="0" smtClean="0"/>
            </a:br>
            <a:r>
              <a:rPr lang="en-US" dirty="0" smtClean="0"/>
              <a:t>SL County Patrol vs Response Area</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011" y="2667000"/>
            <a:ext cx="6699315" cy="3124200"/>
          </a:xfrm>
        </p:spPr>
      </p:pic>
    </p:spTree>
    <p:extLst>
      <p:ext uri="{BB962C8B-B14F-4D97-AF65-F5344CB8AC3E}">
        <p14:creationId xmlns:p14="http://schemas.microsoft.com/office/powerpoint/2010/main" val="26685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177801"/>
            <a:ext cx="10018713" cy="1524000"/>
          </a:xfrm>
        </p:spPr>
        <p:txBody>
          <a:bodyPr>
            <a:normAutofit/>
          </a:bodyPr>
          <a:lstStyle/>
          <a:p>
            <a:pPr algn="ctr"/>
            <a:r>
              <a:rPr lang="en-US" sz="3200" b="1" dirty="0" smtClean="0"/>
              <a:t>UDOT INCIDENT MANAGEMENT</a:t>
            </a:r>
            <a:br>
              <a:rPr lang="en-US" sz="3200" b="1" dirty="0" smtClean="0"/>
            </a:br>
            <a:r>
              <a:rPr lang="en-US" sz="3200" b="1" dirty="0" smtClean="0"/>
              <a:t>Davis County Patrol vs Response Area</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117" y="1921581"/>
            <a:ext cx="4203699" cy="4936419"/>
          </a:xfrm>
        </p:spPr>
      </p:pic>
    </p:spTree>
    <p:extLst>
      <p:ext uri="{BB962C8B-B14F-4D97-AF65-F5344CB8AC3E}">
        <p14:creationId xmlns:p14="http://schemas.microsoft.com/office/powerpoint/2010/main" val="72352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UDOT INCIDENT MANAGEMENT</a:t>
            </a:r>
            <a:br>
              <a:rPr lang="en-US" sz="3200" b="1" dirty="0" smtClean="0"/>
            </a:br>
            <a:r>
              <a:rPr lang="en-US" sz="3200" b="1" dirty="0" smtClean="0"/>
              <a:t>Davis County Patrol vs Response Area</a:t>
            </a:r>
            <a:endParaRPr lang="en-US" sz="3200" b="1"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US" sz="3200" dirty="0" smtClean="0"/>
              <a:t>Davis County Is Broken up into 2 Areas, North and South </a:t>
            </a:r>
          </a:p>
          <a:p>
            <a:pPr marL="0" indent="0" algn="ctr">
              <a:buNone/>
            </a:pPr>
            <a:endParaRPr lang="en-US" sz="2000" dirty="0" smtClean="0"/>
          </a:p>
          <a:p>
            <a:pPr marL="0" indent="0">
              <a:lnSpc>
                <a:spcPct val="100000"/>
              </a:lnSpc>
              <a:buNone/>
            </a:pPr>
            <a:r>
              <a:rPr lang="en-US" sz="2200" b="1" dirty="0" smtClean="0"/>
              <a:t>	North Area </a:t>
            </a:r>
            <a:r>
              <a:rPr lang="en-US" sz="2200" dirty="0" smtClean="0"/>
              <a:t>I-15 MM 323 to MM 342 “31st” (19 miles)</a:t>
            </a:r>
          </a:p>
          <a:p>
            <a:pPr marL="0" indent="0">
              <a:lnSpc>
                <a:spcPct val="100000"/>
              </a:lnSpc>
              <a:buNone/>
            </a:pPr>
            <a:r>
              <a:rPr lang="en-US" sz="2200" dirty="0" smtClean="0"/>
              <a:t>		When patrolling DCO North, IMT will patrol I-15 MM 342 to I-15 MM 323 . 		IMT May turn at MM 319 “400 N” to provide overlapping coverage.</a:t>
            </a:r>
          </a:p>
          <a:p>
            <a:pPr marL="0" indent="0">
              <a:lnSpc>
                <a:spcPct val="100000"/>
              </a:lnSpc>
              <a:buNone/>
            </a:pPr>
            <a:r>
              <a:rPr lang="en-US" sz="2200" dirty="0" smtClean="0"/>
              <a:t> </a:t>
            </a:r>
          </a:p>
          <a:p>
            <a:pPr marL="0" indent="0">
              <a:lnSpc>
                <a:spcPct val="100000"/>
              </a:lnSpc>
              <a:buNone/>
            </a:pPr>
            <a:r>
              <a:rPr lang="en-US" sz="2200" dirty="0" smtClean="0"/>
              <a:t>	DCO IMT may respond as needed or at the request of Dispatch, State or Local 	agencies as needed </a:t>
            </a:r>
            <a:r>
              <a:rPr lang="en-US" sz="2200" b="1" dirty="0" smtClean="0"/>
              <a:t>I-84</a:t>
            </a:r>
            <a:r>
              <a:rPr lang="en-US" sz="2200" dirty="0" smtClean="0"/>
              <a:t> to MM 95, </a:t>
            </a:r>
            <a:r>
              <a:rPr lang="en-US" sz="2200" b="1" dirty="0" smtClean="0"/>
              <a:t>HWY 89 </a:t>
            </a:r>
            <a:r>
              <a:rPr lang="en-US" sz="2200" dirty="0" smtClean="0"/>
              <a:t>for any of the following PI crashes, 	Lane Blocking Incidents </a:t>
            </a:r>
            <a:r>
              <a:rPr lang="en-US" sz="2200" dirty="0" err="1" smtClean="0"/>
              <a:t>Etc</a:t>
            </a:r>
            <a:r>
              <a:rPr lang="en-US" sz="2200" dirty="0" smtClean="0"/>
              <a:t> if available. </a:t>
            </a:r>
          </a:p>
          <a:p>
            <a:pPr marL="0" indent="0">
              <a:lnSpc>
                <a:spcPct val="100000"/>
              </a:lnSpc>
              <a:buNone/>
            </a:pPr>
            <a:endParaRPr lang="en-US" dirty="0"/>
          </a:p>
        </p:txBody>
      </p:sp>
    </p:spTree>
    <p:extLst>
      <p:ext uri="{BB962C8B-B14F-4D97-AF65-F5344CB8AC3E}">
        <p14:creationId xmlns:p14="http://schemas.microsoft.com/office/powerpoint/2010/main" val="120592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1" y="376414"/>
            <a:ext cx="10515600" cy="1325563"/>
          </a:xfrm>
        </p:spPr>
        <p:txBody>
          <a:bodyPr>
            <a:normAutofit/>
          </a:bodyPr>
          <a:lstStyle/>
          <a:p>
            <a:pPr algn="ctr"/>
            <a:r>
              <a:rPr lang="en-US" sz="3200" b="1" dirty="0" smtClean="0"/>
              <a:t>UDOT INCIDENT MANAGEMENT</a:t>
            </a:r>
            <a:br>
              <a:rPr lang="en-US" sz="3200" b="1" dirty="0" smtClean="0"/>
            </a:br>
            <a:r>
              <a:rPr lang="en-US" sz="3200" b="1" dirty="0" smtClean="0"/>
              <a:t>Davis County Patrol vs Response Area</a:t>
            </a:r>
            <a:endParaRPr lang="en-US" sz="3200" b="1" dirty="0"/>
          </a:p>
        </p:txBody>
      </p:sp>
      <p:sp>
        <p:nvSpPr>
          <p:cNvPr id="3" name="Content Placeholder 2"/>
          <p:cNvSpPr>
            <a:spLocks noGrp="1"/>
          </p:cNvSpPr>
          <p:nvPr>
            <p:ph idx="1"/>
          </p:nvPr>
        </p:nvSpPr>
        <p:spPr>
          <a:xfrm>
            <a:off x="852311" y="1921581"/>
            <a:ext cx="10515600" cy="4936419"/>
          </a:xfrm>
        </p:spPr>
        <p:txBody>
          <a:bodyPr>
            <a:normAutofit fontScale="40000" lnSpcReduction="20000"/>
          </a:bodyPr>
          <a:lstStyle/>
          <a:p>
            <a:pPr marL="0" indent="0">
              <a:buNone/>
            </a:pPr>
            <a:endParaRPr lang="en-US" b="1" dirty="0" smtClean="0"/>
          </a:p>
          <a:p>
            <a:pPr marL="0" indent="0" algn="ctr">
              <a:buNone/>
            </a:pPr>
            <a:r>
              <a:rPr lang="en-US" sz="6700" b="1" dirty="0" smtClean="0"/>
              <a:t>Davis County Is Broken up into 2 Areas, North and South </a:t>
            </a:r>
          </a:p>
          <a:p>
            <a:pPr marL="0" indent="0">
              <a:buNone/>
            </a:pPr>
            <a:r>
              <a:rPr lang="en-US" sz="2200" b="1" dirty="0" smtClean="0"/>
              <a:t>	</a:t>
            </a:r>
          </a:p>
          <a:p>
            <a:pPr marL="0" indent="0">
              <a:buNone/>
            </a:pPr>
            <a:r>
              <a:rPr lang="en-US" sz="3500" b="1" dirty="0" smtClean="0"/>
              <a:t>	</a:t>
            </a:r>
            <a:r>
              <a:rPr lang="en-US" sz="4200" b="1" dirty="0" smtClean="0"/>
              <a:t>South Area </a:t>
            </a:r>
            <a:r>
              <a:rPr lang="en-US" sz="4200" dirty="0" smtClean="0"/>
              <a:t>I-15 </a:t>
            </a:r>
            <a:r>
              <a:rPr lang="en-US" sz="4200" dirty="0"/>
              <a:t>MM 315 to MM 323 “Park LN” (8 miles) </a:t>
            </a:r>
            <a:endParaRPr lang="en-US" sz="4200" b="0" dirty="0" smtClean="0">
              <a:effectLst/>
            </a:endParaRPr>
          </a:p>
          <a:p>
            <a:pPr marL="0" indent="0">
              <a:buNone/>
            </a:pPr>
            <a:r>
              <a:rPr lang="en-US" sz="4200" dirty="0" smtClean="0"/>
              <a:t>		When </a:t>
            </a:r>
            <a:r>
              <a:rPr lang="en-US" sz="4200" dirty="0"/>
              <a:t>patrolling DCO South, IMT will patrol I-15 MM 323 to I-15 MM 315 . </a:t>
            </a:r>
            <a:r>
              <a:rPr lang="en-US" sz="4200" dirty="0" smtClean="0"/>
              <a:t>			IMT </a:t>
            </a:r>
            <a:r>
              <a:rPr lang="en-US" sz="4200" dirty="0"/>
              <a:t>May turn at MM 311 “Warm Springs” to provide overlapping </a:t>
            </a:r>
            <a:r>
              <a:rPr lang="en-US" sz="4200" dirty="0" smtClean="0"/>
              <a:t>				coverage</a:t>
            </a:r>
            <a:r>
              <a:rPr lang="en-US" sz="4200" dirty="0"/>
              <a:t>. </a:t>
            </a:r>
            <a:endParaRPr lang="en-US" sz="4200" b="0" dirty="0" smtClean="0">
              <a:effectLst/>
            </a:endParaRPr>
          </a:p>
          <a:p>
            <a:pPr marL="0" indent="0">
              <a:buNone/>
            </a:pPr>
            <a:r>
              <a:rPr lang="en-US" sz="4200" b="0" dirty="0" smtClean="0">
                <a:effectLst/>
              </a:rPr>
              <a:t/>
            </a:r>
            <a:br>
              <a:rPr lang="en-US" sz="4200" b="0" dirty="0" smtClean="0">
                <a:effectLst/>
              </a:rPr>
            </a:br>
            <a:r>
              <a:rPr lang="en-US" sz="4200" b="0" dirty="0" smtClean="0">
                <a:effectLst/>
              </a:rPr>
              <a:t>	</a:t>
            </a:r>
            <a:r>
              <a:rPr lang="en-US" sz="4200" b="1" dirty="0" smtClean="0"/>
              <a:t>Legacy </a:t>
            </a:r>
            <a:r>
              <a:rPr lang="en-US" sz="4200" b="1" dirty="0"/>
              <a:t>Pkwy </a:t>
            </a:r>
            <a:r>
              <a:rPr lang="en-US" sz="4200" dirty="0"/>
              <a:t>MM 12 to MM 0 (12 miles)</a:t>
            </a:r>
            <a:endParaRPr lang="en-US" sz="4200" b="0" dirty="0" smtClean="0">
              <a:effectLst/>
            </a:endParaRPr>
          </a:p>
          <a:p>
            <a:pPr marL="0" indent="0">
              <a:buNone/>
            </a:pPr>
            <a:r>
              <a:rPr lang="en-US" sz="4200" dirty="0" smtClean="0"/>
              <a:t>		When </a:t>
            </a:r>
            <a:r>
              <a:rPr lang="en-US" sz="4200" dirty="0"/>
              <a:t>patrolling Legacy Pkwy, DCO IMT may turn a 2100 N I-215 W to </a:t>
            </a:r>
            <a:r>
              <a:rPr lang="en-US" sz="4200" dirty="0" smtClean="0"/>
              <a:t>				provide </a:t>
            </a:r>
            <a:r>
              <a:rPr lang="en-US" sz="4200" dirty="0"/>
              <a:t>overlapping coverage</a:t>
            </a:r>
            <a:r>
              <a:rPr lang="en-US" sz="4200" dirty="0" smtClean="0"/>
              <a:t>.</a:t>
            </a:r>
          </a:p>
          <a:p>
            <a:pPr marL="0" indent="0">
              <a:buNone/>
            </a:pPr>
            <a:endParaRPr lang="en-US" sz="4200" b="0" dirty="0" smtClean="0">
              <a:effectLst/>
            </a:endParaRPr>
          </a:p>
          <a:p>
            <a:pPr marL="0" indent="0">
              <a:buNone/>
            </a:pPr>
            <a:r>
              <a:rPr lang="en-US" sz="4200" dirty="0" smtClean="0"/>
              <a:t>	</a:t>
            </a:r>
            <a:r>
              <a:rPr lang="en-US" sz="4200" b="1" dirty="0" smtClean="0"/>
              <a:t>Hot areas </a:t>
            </a:r>
            <a:r>
              <a:rPr lang="en-US" sz="4200" dirty="0" smtClean="0"/>
              <a:t>“Primetime” for Davis CO 16:00 to 19:30 </a:t>
            </a:r>
            <a:r>
              <a:rPr lang="en-US" sz="4200" dirty="0" err="1" smtClean="0"/>
              <a:t>hrs</a:t>
            </a:r>
            <a:endParaRPr lang="en-US" sz="4200" dirty="0" smtClean="0"/>
          </a:p>
          <a:p>
            <a:pPr marL="0" indent="0">
              <a:buNone/>
            </a:pPr>
            <a:r>
              <a:rPr lang="en-US" sz="4200" dirty="0" smtClean="0"/>
              <a:t>		   I 15 mileposts 310-340</a:t>
            </a:r>
          </a:p>
          <a:p>
            <a:pPr marL="0" indent="0">
              <a:buNone/>
            </a:pPr>
            <a:r>
              <a:rPr lang="en-US" sz="4200" dirty="0" smtClean="0"/>
              <a:t>		   Legacy highway mileposts 0-12 </a:t>
            </a:r>
          </a:p>
          <a:p>
            <a:pPr marL="0" indent="0">
              <a:buNone/>
            </a:pPr>
            <a:r>
              <a:rPr lang="en-US" sz="4200" dirty="0" smtClean="0"/>
              <a:t>		   I 215 mileposts 26-28</a:t>
            </a:r>
          </a:p>
        </p:txBody>
      </p:sp>
    </p:spTree>
    <p:extLst>
      <p:ext uri="{BB962C8B-B14F-4D97-AF65-F5344CB8AC3E}">
        <p14:creationId xmlns:p14="http://schemas.microsoft.com/office/powerpoint/2010/main" val="357559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UDOT INCIDENT MANAGEMENT</a:t>
            </a:r>
            <a:br>
              <a:rPr lang="en-US" sz="3200" b="1" dirty="0" smtClean="0"/>
            </a:br>
            <a:r>
              <a:rPr lang="en-US" sz="3200" b="1" dirty="0" smtClean="0"/>
              <a:t>St George Patrol vs Response Area</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7577" y="2667000"/>
            <a:ext cx="3732184" cy="3124200"/>
          </a:xfrm>
        </p:spPr>
      </p:pic>
    </p:spTree>
    <p:extLst>
      <p:ext uri="{BB962C8B-B14F-4D97-AF65-F5344CB8AC3E}">
        <p14:creationId xmlns:p14="http://schemas.microsoft.com/office/powerpoint/2010/main" val="89871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omic Sans MS" panose="030F0702030302020204" pitchFamily="66" charset="0"/>
              </a:rPr>
              <a:t>UDOT INCIDENT MANAGEMENT</a:t>
            </a:r>
            <a:br>
              <a:rPr lang="en-US" sz="3200" b="1" dirty="0" smtClean="0">
                <a:latin typeface="Comic Sans MS" panose="030F0702030302020204" pitchFamily="66" charset="0"/>
              </a:rPr>
            </a:br>
            <a:r>
              <a:rPr lang="en-US" sz="3200" b="1" dirty="0" smtClean="0">
                <a:latin typeface="Comic Sans MS" panose="030F0702030302020204" pitchFamily="66" charset="0"/>
              </a:rPr>
              <a:t>St George Patrol vs Response Area</a:t>
            </a:r>
            <a:endParaRPr lang="en-US" sz="3200" b="1" dirty="0">
              <a:latin typeface="Comic Sans MS" panose="030F0702030302020204" pitchFamily="66" charset="0"/>
            </a:endParaRPr>
          </a:p>
        </p:txBody>
      </p:sp>
      <p:sp>
        <p:nvSpPr>
          <p:cNvPr id="3" name="Content Placeholder 2"/>
          <p:cNvSpPr>
            <a:spLocks noGrp="1"/>
          </p:cNvSpPr>
          <p:nvPr>
            <p:ph idx="1"/>
          </p:nvPr>
        </p:nvSpPr>
        <p:spPr/>
        <p:txBody>
          <a:bodyPr>
            <a:normAutofit fontScale="62500" lnSpcReduction="20000"/>
          </a:bodyPr>
          <a:lstStyle/>
          <a:p>
            <a:pPr marL="0" indent="0" algn="ctr">
              <a:buNone/>
            </a:pPr>
            <a:r>
              <a:rPr lang="en-US" sz="3500" b="1" dirty="0" smtClean="0">
                <a:latin typeface="Comic Sans MS" panose="030F0702030302020204" pitchFamily="66" charset="0"/>
              </a:rPr>
              <a:t>St George has one patrol area</a:t>
            </a:r>
          </a:p>
          <a:p>
            <a:pPr marL="0" indent="0">
              <a:buNone/>
            </a:pPr>
            <a:r>
              <a:rPr lang="en-US" dirty="0" smtClean="0">
                <a:latin typeface="Comic Sans MS" panose="030F0702030302020204" pitchFamily="66" charset="0"/>
              </a:rPr>
              <a:t>	</a:t>
            </a:r>
          </a:p>
          <a:p>
            <a:pPr marL="0" indent="0">
              <a:buNone/>
            </a:pPr>
            <a:endParaRPr lang="en-US" dirty="0" smtClean="0">
              <a:latin typeface="Comic Sans MS" panose="030F0702030302020204" pitchFamily="66" charset="0"/>
            </a:endParaRPr>
          </a:p>
          <a:p>
            <a:pPr marL="0" indent="0">
              <a:buNone/>
            </a:pPr>
            <a:r>
              <a:rPr lang="en-US" dirty="0" smtClean="0">
                <a:latin typeface="Comic Sans MS" panose="030F0702030302020204" pitchFamily="66" charset="0"/>
              </a:rPr>
              <a:t>St </a:t>
            </a:r>
            <a:r>
              <a:rPr lang="en-US" dirty="0">
                <a:latin typeface="Comic Sans MS" panose="030F0702030302020204" pitchFamily="66" charset="0"/>
              </a:rPr>
              <a:t>George I-15 from MM 0 to MM 42 “Iron County Ln”</a:t>
            </a:r>
            <a:endParaRPr lang="en-US" b="0" dirty="0" smtClean="0">
              <a:effectLst/>
              <a:latin typeface="Comic Sans MS" panose="030F0702030302020204" pitchFamily="66" charset="0"/>
            </a:endParaRPr>
          </a:p>
          <a:p>
            <a:pPr marL="0" indent="0">
              <a:buNone/>
            </a:pPr>
            <a:r>
              <a:rPr lang="en-US" b="0" dirty="0" smtClean="0">
                <a:effectLst/>
                <a:latin typeface="Comic Sans MS" panose="030F0702030302020204" pitchFamily="66" charset="0"/>
              </a:rPr>
              <a:t/>
            </a:r>
            <a:br>
              <a:rPr lang="en-US" b="0" dirty="0" smtClean="0">
                <a:effectLst/>
                <a:latin typeface="Comic Sans MS" panose="030F0702030302020204" pitchFamily="66" charset="0"/>
              </a:rPr>
            </a:br>
            <a:r>
              <a:rPr lang="en-US" dirty="0">
                <a:latin typeface="Comic Sans MS" panose="030F0702030302020204" pitchFamily="66" charset="0"/>
              </a:rPr>
              <a:t>STG has one patrol route, that route is I-15 MM 0 to MM 16 “SR-9” this is also STG Hot Spot or “Primetime” </a:t>
            </a:r>
            <a:endParaRPr lang="en-US" b="0" dirty="0" smtClean="0">
              <a:effectLst/>
              <a:latin typeface="Comic Sans MS" panose="030F0702030302020204" pitchFamily="66" charset="0"/>
            </a:endParaRPr>
          </a:p>
          <a:p>
            <a:pPr marL="0" indent="0">
              <a:buNone/>
            </a:pPr>
            <a:r>
              <a:rPr lang="en-US" b="0" dirty="0" smtClean="0">
                <a:effectLst/>
                <a:latin typeface="Comic Sans MS" panose="030F0702030302020204" pitchFamily="66" charset="0"/>
              </a:rPr>
              <a:t/>
            </a:r>
            <a:br>
              <a:rPr lang="en-US" b="0" dirty="0" smtClean="0">
                <a:effectLst/>
                <a:latin typeface="Comic Sans MS" panose="030F0702030302020204" pitchFamily="66" charset="0"/>
              </a:rPr>
            </a:br>
            <a:r>
              <a:rPr lang="en-US" dirty="0">
                <a:latin typeface="Comic Sans MS" panose="030F0702030302020204" pitchFamily="66" charset="0"/>
              </a:rPr>
              <a:t>STG IMT will also respond as needed or at the request of Dispatch, State or Local </a:t>
            </a:r>
            <a:endParaRPr lang="en-US" b="0" dirty="0" smtClean="0">
              <a:effectLst/>
              <a:latin typeface="Comic Sans MS" panose="030F0702030302020204" pitchFamily="66" charset="0"/>
            </a:endParaRPr>
          </a:p>
          <a:p>
            <a:pPr marL="0" indent="0">
              <a:buNone/>
            </a:pPr>
            <a:r>
              <a:rPr lang="en-US" dirty="0">
                <a:latin typeface="Comic Sans MS" panose="030F0702030302020204" pitchFamily="66" charset="0"/>
              </a:rPr>
              <a:t>agencies to </a:t>
            </a:r>
            <a:r>
              <a:rPr lang="en-US" b="1" dirty="0">
                <a:latin typeface="Comic Sans MS" panose="030F0702030302020204" pitchFamily="66" charset="0"/>
              </a:rPr>
              <a:t>SR 18, SR 9, SR 7 </a:t>
            </a:r>
            <a:r>
              <a:rPr lang="en-US" dirty="0">
                <a:latin typeface="Comic Sans MS" panose="030F0702030302020204" pitchFamily="66" charset="0"/>
              </a:rPr>
              <a:t>and </a:t>
            </a:r>
            <a:r>
              <a:rPr lang="en-US" b="1" dirty="0">
                <a:latin typeface="Comic Sans MS" panose="030F0702030302020204" pitchFamily="66" charset="0"/>
              </a:rPr>
              <a:t>SR 34 </a:t>
            </a:r>
            <a:r>
              <a:rPr lang="en-US" dirty="0">
                <a:latin typeface="Comic Sans MS" panose="030F0702030302020204" pitchFamily="66" charset="0"/>
              </a:rPr>
              <a:t>for Blocking, PI or Fatality Crashes. </a:t>
            </a:r>
            <a:r>
              <a:rPr lang="en-US" dirty="0" smtClean="0">
                <a:latin typeface="Comic Sans MS" panose="030F0702030302020204" pitchFamily="66" charset="0"/>
              </a:rPr>
              <a:t/>
            </a:r>
            <a:br>
              <a:rPr lang="en-US" dirty="0" smtClean="0">
                <a:latin typeface="Comic Sans MS" panose="030F0702030302020204" pitchFamily="66" charset="0"/>
              </a:rPr>
            </a:br>
            <a:endParaRPr lang="en-US" dirty="0">
              <a:latin typeface="Comic Sans MS" panose="030F0702030302020204" pitchFamily="66" charset="0"/>
            </a:endParaRPr>
          </a:p>
        </p:txBody>
      </p:sp>
    </p:spTree>
    <p:extLst>
      <p:ext uri="{BB962C8B-B14F-4D97-AF65-F5344CB8AC3E}">
        <p14:creationId xmlns:p14="http://schemas.microsoft.com/office/powerpoint/2010/main" val="248683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Any Questions?</a:t>
            </a:r>
            <a:endParaRPr lang="en-US" sz="6600" dirty="0"/>
          </a:p>
        </p:txBody>
      </p:sp>
    </p:spTree>
    <p:extLst>
      <p:ext uri="{BB962C8B-B14F-4D97-AF65-F5344CB8AC3E}">
        <p14:creationId xmlns:p14="http://schemas.microsoft.com/office/powerpoint/2010/main" val="304575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33500"/>
          </a:xfrm>
        </p:spPr>
        <p:txBody>
          <a:bodyPr>
            <a:noAutofit/>
          </a:bodyPr>
          <a:lstStyle/>
          <a:p>
            <a:pPr algn="ctr"/>
            <a:r>
              <a:rPr lang="en-US" sz="3200" b="1" dirty="0" smtClean="0"/>
              <a:t>Salt Lake County Patrol</a:t>
            </a:r>
            <a:br>
              <a:rPr lang="en-US" sz="3200" b="1" dirty="0" smtClean="0"/>
            </a:br>
            <a:r>
              <a:rPr lang="en-US" sz="3200" b="1" dirty="0" smtClean="0"/>
              <a:t>Salt Lake County is broken up into 6 patrol areas:</a:t>
            </a:r>
            <a:endParaRPr lang="en-US" sz="3200" b="1"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US" sz="2400" dirty="0" smtClean="0"/>
              <a:t>	</a:t>
            </a:r>
            <a:r>
              <a:rPr lang="en-US" sz="3200" dirty="0" smtClean="0"/>
              <a:t>I-15 is broken up into 2 patrol areas 1 and 3</a:t>
            </a:r>
          </a:p>
          <a:p>
            <a:pPr marL="0" indent="0" algn="ctr">
              <a:buNone/>
            </a:pPr>
            <a:r>
              <a:rPr lang="en-US" sz="2400" dirty="0" smtClean="0"/>
              <a:t> </a:t>
            </a:r>
          </a:p>
          <a:p>
            <a:pPr marL="0" indent="0">
              <a:buNone/>
            </a:pPr>
            <a:r>
              <a:rPr lang="en-US" sz="2400" dirty="0" smtClean="0"/>
              <a:t>	</a:t>
            </a:r>
            <a:r>
              <a:rPr lang="en-US" sz="2000" b="1" dirty="0" smtClean="0"/>
              <a:t>Area 1</a:t>
            </a:r>
            <a:r>
              <a:rPr lang="en-US" sz="2000" dirty="0" smtClean="0"/>
              <a:t> MM 311 to I-215 interchange</a:t>
            </a:r>
          </a:p>
          <a:p>
            <a:pPr marL="0" indent="0">
              <a:buNone/>
            </a:pPr>
            <a:r>
              <a:rPr lang="en-US" sz="2000" dirty="0" smtClean="0"/>
              <a:t>		When patrolling Area 1, IMT will patrol from 7200 S to 2600 S 					“Davis County” giving overlap.</a:t>
            </a:r>
          </a:p>
          <a:p>
            <a:pPr marL="0" indent="0">
              <a:buNone/>
            </a:pPr>
            <a:endParaRPr lang="en-US" sz="2000" dirty="0" smtClean="0"/>
          </a:p>
          <a:p>
            <a:pPr marL="0" indent="0">
              <a:buNone/>
            </a:pPr>
            <a:r>
              <a:rPr lang="en-US" sz="2000" dirty="0" smtClean="0"/>
              <a:t>	</a:t>
            </a:r>
            <a:r>
              <a:rPr lang="en-US" sz="2000" b="1" dirty="0" smtClean="0"/>
              <a:t>Area 3</a:t>
            </a:r>
            <a:r>
              <a:rPr lang="en-US" sz="2000" dirty="0" smtClean="0"/>
              <a:t> I-215 Interchange to MM 286 </a:t>
            </a:r>
          </a:p>
          <a:p>
            <a:pPr marL="0" indent="0">
              <a:buNone/>
            </a:pPr>
            <a:r>
              <a:rPr lang="en-US" sz="2000" dirty="0" smtClean="0"/>
              <a:t>		When patrolling Area 3, IMT will patrol for 5300 S to SR 92 					“</a:t>
            </a:r>
            <a:r>
              <a:rPr lang="en-US" sz="2000" dirty="0" err="1" smtClean="0"/>
              <a:t>Timp</a:t>
            </a:r>
            <a:r>
              <a:rPr lang="en-US" sz="2000" dirty="0" smtClean="0"/>
              <a:t>. Hwy” giving overlap. </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71759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04801"/>
            <a:ext cx="9779000" cy="1473200"/>
          </a:xfrm>
        </p:spPr>
        <p:txBody>
          <a:bodyPr>
            <a:normAutofit/>
          </a:bodyPr>
          <a:lstStyle/>
          <a:p>
            <a:pPr algn="ctr"/>
            <a:r>
              <a:rPr lang="en-US" sz="3200" b="1" dirty="0" smtClean="0"/>
              <a:t>Salt Lake County Patrol</a:t>
            </a:r>
            <a:br>
              <a:rPr lang="en-US" sz="3200" b="1" dirty="0" smtClean="0"/>
            </a:br>
            <a:r>
              <a:rPr lang="en-US" sz="3200" b="1" dirty="0" smtClean="0"/>
              <a:t>Salt Lake County is broken up into 6 patrol areas</a:t>
            </a:r>
            <a:endParaRPr lang="en-US" sz="3200" b="1" dirty="0"/>
          </a:p>
        </p:txBody>
      </p:sp>
      <p:sp>
        <p:nvSpPr>
          <p:cNvPr id="3" name="Content Placeholder 2"/>
          <p:cNvSpPr>
            <a:spLocks noGrp="1"/>
          </p:cNvSpPr>
          <p:nvPr>
            <p:ph idx="1"/>
          </p:nvPr>
        </p:nvSpPr>
        <p:spPr>
          <a:xfrm>
            <a:off x="838200" y="1501422"/>
            <a:ext cx="10515600" cy="5689600"/>
          </a:xfrm>
        </p:spPr>
        <p:txBody>
          <a:bodyPr>
            <a:normAutofit fontScale="55000" lnSpcReduction="20000"/>
          </a:bodyPr>
          <a:lstStyle/>
          <a:p>
            <a:pPr marL="0" indent="0" algn="ctr">
              <a:buNone/>
            </a:pPr>
            <a:r>
              <a:rPr lang="en-US" sz="5100" dirty="0" smtClean="0"/>
              <a:t>I-80 is broken up into 2 patrol areas 5 and 6</a:t>
            </a:r>
          </a:p>
          <a:p>
            <a:pPr marL="0" indent="0" algn="ctr">
              <a:buNone/>
            </a:pPr>
            <a:endParaRPr lang="en-US" sz="2400" dirty="0" smtClean="0"/>
          </a:p>
          <a:p>
            <a:pPr marL="0" indent="0">
              <a:buNone/>
            </a:pPr>
            <a:r>
              <a:rPr lang="en-US" sz="2400" dirty="0" smtClean="0"/>
              <a:t>	</a:t>
            </a:r>
            <a:r>
              <a:rPr lang="en-US" sz="3600" b="1" dirty="0" smtClean="0"/>
              <a:t>Area 5</a:t>
            </a:r>
            <a:r>
              <a:rPr lang="en-US" sz="3600" dirty="0" smtClean="0"/>
              <a:t> MM 99 to MM 119 I-215 W Belt</a:t>
            </a:r>
          </a:p>
          <a:p>
            <a:pPr marL="0" indent="0">
              <a:buNone/>
            </a:pPr>
            <a:r>
              <a:rPr lang="en-US" sz="3600" dirty="0"/>
              <a:t>	</a:t>
            </a:r>
            <a:r>
              <a:rPr lang="en-US" sz="3600" dirty="0" smtClean="0"/>
              <a:t>	When patrolling Area 5, IMT will patrol from MM 99 to 				Redwood RD “Into Area 4”</a:t>
            </a:r>
          </a:p>
          <a:p>
            <a:pPr marL="0" indent="0">
              <a:buNone/>
            </a:pPr>
            <a:endParaRPr lang="en-US" sz="3600" dirty="0" smtClean="0"/>
          </a:p>
          <a:p>
            <a:pPr marL="0" indent="0">
              <a:buNone/>
            </a:pPr>
            <a:r>
              <a:rPr lang="en-US" sz="3600" dirty="0" smtClean="0"/>
              <a:t>	</a:t>
            </a:r>
            <a:r>
              <a:rPr lang="en-US" sz="3600" b="1" dirty="0" smtClean="0"/>
              <a:t>Area 6</a:t>
            </a:r>
            <a:r>
              <a:rPr lang="en-US" sz="3600" dirty="0" smtClean="0"/>
              <a:t> MM 122 to MM 140</a:t>
            </a:r>
          </a:p>
          <a:p>
            <a:pPr marL="0" indent="0">
              <a:buNone/>
            </a:pPr>
            <a:r>
              <a:rPr lang="en-US" sz="3600" dirty="0" smtClean="0"/>
              <a:t>		When patrolling Area 6, IMT will patrol from I-15 to 					Summit Park.</a:t>
            </a:r>
          </a:p>
          <a:p>
            <a:pPr marL="0" indent="0">
              <a:buNone/>
            </a:pPr>
            <a:endParaRPr lang="en-US" sz="3600" dirty="0" smtClean="0"/>
          </a:p>
          <a:p>
            <a:pPr marL="0" indent="0" algn="ctr">
              <a:buNone/>
            </a:pPr>
            <a:r>
              <a:rPr lang="en-US" sz="3600" b="1" dirty="0" smtClean="0">
                <a:solidFill>
                  <a:srgbClr val="FF0000"/>
                </a:solidFill>
              </a:rPr>
              <a:t>SR </a:t>
            </a:r>
            <a:r>
              <a:rPr lang="en-US" sz="3600" b="1" dirty="0">
                <a:solidFill>
                  <a:srgbClr val="FF0000"/>
                </a:solidFill>
              </a:rPr>
              <a:t>201 is tied into area 5</a:t>
            </a:r>
            <a:endParaRPr lang="en-US" sz="3600" b="1" dirty="0" smtClean="0">
              <a:solidFill>
                <a:srgbClr val="FF0000"/>
              </a:solidFill>
              <a:effectLst/>
            </a:endParaRPr>
          </a:p>
          <a:p>
            <a:pPr marL="0" indent="0">
              <a:buNone/>
            </a:pPr>
            <a:r>
              <a:rPr lang="en-US" sz="3600" b="1" dirty="0" smtClean="0">
                <a:solidFill>
                  <a:srgbClr val="FF0000"/>
                </a:solidFill>
              </a:rPr>
              <a:t>	Area </a:t>
            </a:r>
            <a:r>
              <a:rPr lang="en-US" sz="3600" b="1" dirty="0">
                <a:solidFill>
                  <a:srgbClr val="FF0000"/>
                </a:solidFill>
              </a:rPr>
              <a:t>5</a:t>
            </a:r>
            <a:r>
              <a:rPr lang="en-US" sz="3600" dirty="0">
                <a:solidFill>
                  <a:srgbClr val="FF0000"/>
                </a:solidFill>
              </a:rPr>
              <a:t> MM 0 to MM 15</a:t>
            </a:r>
            <a:endParaRPr lang="en-US" sz="3600" b="0" dirty="0" smtClean="0">
              <a:solidFill>
                <a:srgbClr val="FF0000"/>
              </a:solidFill>
              <a:effectLst/>
            </a:endParaRPr>
          </a:p>
          <a:p>
            <a:pPr marL="0" indent="0">
              <a:buNone/>
            </a:pPr>
            <a:r>
              <a:rPr lang="en-US" sz="3600" dirty="0" smtClean="0">
                <a:solidFill>
                  <a:srgbClr val="FF0000"/>
                </a:solidFill>
              </a:rPr>
              <a:t>		When </a:t>
            </a:r>
            <a:r>
              <a:rPr lang="en-US" sz="3600" dirty="0">
                <a:solidFill>
                  <a:srgbClr val="FF0000"/>
                </a:solidFill>
              </a:rPr>
              <a:t>patrolling 201, IMT will patrol from MM 0 to Redwood Rd “into </a:t>
            </a:r>
            <a:r>
              <a:rPr lang="en-US" sz="3600" dirty="0" smtClean="0">
                <a:solidFill>
                  <a:srgbClr val="FF0000"/>
                </a:solidFill>
              </a:rPr>
              <a:t>		area </a:t>
            </a:r>
            <a:r>
              <a:rPr lang="en-US" sz="3600" dirty="0">
                <a:solidFill>
                  <a:srgbClr val="FF0000"/>
                </a:solidFill>
              </a:rPr>
              <a:t>4”</a:t>
            </a:r>
            <a:endParaRPr lang="en-US" sz="3600" b="0" dirty="0" smtClean="0">
              <a:solidFill>
                <a:srgbClr val="FF0000"/>
              </a:solidFill>
              <a:effectLst/>
            </a:endParaRPr>
          </a:p>
          <a:p>
            <a:pPr marL="0" indent="0">
              <a:buNone/>
            </a:pPr>
            <a:r>
              <a:rPr lang="en-US" sz="4200" dirty="0" smtClean="0"/>
              <a:t/>
            </a:r>
            <a:br>
              <a:rPr lang="en-US" sz="4200" dirty="0" smtClean="0"/>
            </a:br>
            <a:r>
              <a:rPr lang="en-US" sz="4500" dirty="0" smtClean="0"/>
              <a:t>	</a:t>
            </a:r>
            <a:endParaRPr lang="en-US" sz="4500" dirty="0"/>
          </a:p>
        </p:txBody>
      </p:sp>
    </p:spTree>
    <p:extLst>
      <p:ext uri="{BB962C8B-B14F-4D97-AF65-F5344CB8AC3E}">
        <p14:creationId xmlns:p14="http://schemas.microsoft.com/office/powerpoint/2010/main" val="188908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30201"/>
            <a:ext cx="10018713" cy="1524000"/>
          </a:xfrm>
        </p:spPr>
        <p:txBody>
          <a:bodyPr>
            <a:normAutofit/>
          </a:bodyPr>
          <a:lstStyle/>
          <a:p>
            <a:pPr algn="ctr"/>
            <a:r>
              <a:rPr lang="en-US" sz="3200" b="1" dirty="0" smtClean="0"/>
              <a:t>Salt Lake County Patrol</a:t>
            </a:r>
            <a:br>
              <a:rPr lang="en-US" sz="3200" b="1" dirty="0" smtClean="0"/>
            </a:br>
            <a:r>
              <a:rPr lang="en-US" sz="3200" b="1" dirty="0" smtClean="0"/>
              <a:t>Salt Lake County is broken up into 6 patrol areas</a:t>
            </a:r>
            <a:endParaRPr lang="en-US" sz="3200" b="1" dirty="0"/>
          </a:p>
        </p:txBody>
      </p:sp>
      <p:sp>
        <p:nvSpPr>
          <p:cNvPr id="3" name="Content Placeholder 2"/>
          <p:cNvSpPr>
            <a:spLocks noGrp="1"/>
          </p:cNvSpPr>
          <p:nvPr>
            <p:ph idx="1"/>
          </p:nvPr>
        </p:nvSpPr>
        <p:spPr>
          <a:xfrm>
            <a:off x="838200" y="1690688"/>
            <a:ext cx="10515600" cy="5048779"/>
          </a:xfrm>
        </p:spPr>
        <p:txBody>
          <a:bodyPr>
            <a:noAutofit/>
          </a:bodyPr>
          <a:lstStyle/>
          <a:p>
            <a:pPr marL="0" indent="0" algn="ctr">
              <a:lnSpc>
                <a:spcPct val="120000"/>
              </a:lnSpc>
              <a:buNone/>
            </a:pPr>
            <a:r>
              <a:rPr lang="en-US" sz="3200" dirty="0" smtClean="0"/>
              <a:t>I-215 is broken up into 2 patrol areas</a:t>
            </a:r>
          </a:p>
          <a:p>
            <a:pPr marL="0" indent="0">
              <a:lnSpc>
                <a:spcPct val="120000"/>
              </a:lnSpc>
              <a:buNone/>
            </a:pPr>
            <a:r>
              <a:rPr lang="en-US" sz="2000" dirty="0" smtClean="0"/>
              <a:t>	</a:t>
            </a:r>
            <a:r>
              <a:rPr lang="en-US" sz="2000" b="1" dirty="0" smtClean="0"/>
              <a:t>Area 4</a:t>
            </a:r>
            <a:r>
              <a:rPr lang="en-US" sz="2000" dirty="0" smtClean="0"/>
              <a:t> I-215 W MM 12 to MM 27</a:t>
            </a:r>
          </a:p>
          <a:p>
            <a:pPr marL="0" indent="0">
              <a:lnSpc>
                <a:spcPct val="120000"/>
              </a:lnSpc>
              <a:buNone/>
            </a:pPr>
            <a:r>
              <a:rPr lang="en-US" sz="2000" dirty="0" smtClean="0"/>
              <a:t>		When patrolling I-215 W, IMT will patrol from I-15 SLC turning 				at 7200 S Area 3 or 5300 S Area 1 to I-15 turning at 2600 S DCO. Area 4 also covers 		small routes of I-80 and SR 201 between I-215 W and I-15.</a:t>
            </a:r>
          </a:p>
          <a:p>
            <a:pPr marL="0" indent="0">
              <a:lnSpc>
                <a:spcPct val="120000"/>
              </a:lnSpc>
              <a:buNone/>
            </a:pPr>
            <a:endParaRPr lang="en-US" sz="2000" dirty="0" smtClean="0"/>
          </a:p>
          <a:p>
            <a:pPr marL="0" indent="0">
              <a:lnSpc>
                <a:spcPct val="120000"/>
              </a:lnSpc>
              <a:buNone/>
            </a:pPr>
            <a:r>
              <a:rPr lang="en-US" sz="2000" dirty="0" smtClean="0"/>
              <a:t>	</a:t>
            </a:r>
            <a:r>
              <a:rPr lang="en-US" sz="2000" b="1" dirty="0" smtClean="0"/>
              <a:t>Area 2</a:t>
            </a:r>
            <a:r>
              <a:rPr lang="en-US" sz="2000" dirty="0" smtClean="0"/>
              <a:t> I-215 E MM 0 to MM 12</a:t>
            </a:r>
          </a:p>
          <a:p>
            <a:pPr marL="0" indent="0">
              <a:lnSpc>
                <a:spcPct val="120000"/>
              </a:lnSpc>
              <a:buNone/>
            </a:pPr>
            <a:r>
              <a:rPr lang="en-US" sz="2000" dirty="0" smtClean="0"/>
              <a:t>		When patrolling I-215 E, IMT will patrol From MM 0 to MM 12 and 				cover the .5 mile stretch “Rocky Rd” from I-215 E to I-80.</a:t>
            </a:r>
            <a:endParaRPr lang="en-US" sz="2000" dirty="0"/>
          </a:p>
        </p:txBody>
      </p:sp>
    </p:spTree>
    <p:extLst>
      <p:ext uri="{BB962C8B-B14F-4D97-AF65-F5344CB8AC3E}">
        <p14:creationId xmlns:p14="http://schemas.microsoft.com/office/powerpoint/2010/main" val="105571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11" y="317501"/>
            <a:ext cx="10018713" cy="1346200"/>
          </a:xfrm>
        </p:spPr>
        <p:txBody>
          <a:bodyPr>
            <a:normAutofit/>
          </a:bodyPr>
          <a:lstStyle/>
          <a:p>
            <a:pPr algn="ctr"/>
            <a:r>
              <a:rPr lang="en-US" sz="3200" b="1" dirty="0" smtClean="0"/>
              <a:t>Salt Lake County Patrol</a:t>
            </a:r>
            <a:br>
              <a:rPr lang="en-US" sz="3200" b="1" dirty="0" smtClean="0"/>
            </a:br>
            <a:r>
              <a:rPr lang="en-US" sz="3200" b="1" dirty="0" smtClean="0"/>
              <a:t>Salt Lake County is broken up into 6 patrol areas</a:t>
            </a:r>
            <a:endParaRPr lang="en-US" sz="3200" b="1" dirty="0"/>
          </a:p>
        </p:txBody>
      </p:sp>
      <p:sp>
        <p:nvSpPr>
          <p:cNvPr id="3" name="Content Placeholder 2"/>
          <p:cNvSpPr>
            <a:spLocks noGrp="1"/>
          </p:cNvSpPr>
          <p:nvPr>
            <p:ph idx="1"/>
          </p:nvPr>
        </p:nvSpPr>
        <p:spPr>
          <a:xfrm>
            <a:off x="838200" y="1825625"/>
            <a:ext cx="10515600" cy="4507442"/>
          </a:xfrm>
        </p:spPr>
        <p:txBody>
          <a:bodyPr>
            <a:normAutofit fontScale="55000" lnSpcReduction="20000"/>
          </a:bodyPr>
          <a:lstStyle/>
          <a:p>
            <a:pPr marL="0" indent="0" algn="ctr">
              <a:buNone/>
            </a:pPr>
            <a:r>
              <a:rPr lang="en-US" sz="2900" dirty="0" smtClean="0"/>
              <a:t>When working SLC Each IMT will be assigned a Patrol Area and are broken up as follows:</a:t>
            </a:r>
          </a:p>
          <a:p>
            <a:pPr marL="457200" lvl="1" indent="0" algn="ctr">
              <a:buNone/>
            </a:pPr>
            <a:r>
              <a:rPr lang="en-US" sz="2900" dirty="0" smtClean="0"/>
              <a:t>Area 1 (13 Miles) Area 6 (18 miles) </a:t>
            </a:r>
          </a:p>
          <a:p>
            <a:pPr marL="457200" lvl="1" indent="0" algn="ctr">
              <a:buNone/>
            </a:pPr>
            <a:r>
              <a:rPr lang="en-US" sz="2900" dirty="0" smtClean="0"/>
              <a:t>Area 4 (15 Miles) Area 5 (20 miles)</a:t>
            </a:r>
          </a:p>
          <a:p>
            <a:pPr marL="457200" lvl="1" indent="0" algn="ctr">
              <a:buNone/>
            </a:pPr>
            <a:r>
              <a:rPr lang="en-US" sz="2900" dirty="0" smtClean="0"/>
              <a:t>Area 2 (12 Miles) Area 3 (21 miles)</a:t>
            </a:r>
          </a:p>
          <a:p>
            <a:pPr marL="0" indent="0">
              <a:buNone/>
            </a:pPr>
            <a:endParaRPr lang="en-US" sz="2900" dirty="0" smtClean="0"/>
          </a:p>
          <a:p>
            <a:pPr marL="0" indent="0">
              <a:buNone/>
            </a:pPr>
            <a:r>
              <a:rPr lang="en-US" sz="2900" dirty="0" smtClean="0"/>
              <a:t>Areas can also be broken up as seen fit by Supervisors, Please see attached map. SLCO IMT will respond at the request of local or state agencies to assist on the following roads, </a:t>
            </a:r>
            <a:r>
              <a:rPr lang="en-US" sz="2900" b="1" dirty="0" smtClean="0"/>
              <a:t>Redwood RD</a:t>
            </a:r>
            <a:r>
              <a:rPr lang="en-US" sz="2900" dirty="0" smtClean="0"/>
              <a:t>, </a:t>
            </a:r>
            <a:r>
              <a:rPr lang="en-US" sz="2900" b="1" dirty="0" smtClean="0"/>
              <a:t>State Street</a:t>
            </a:r>
            <a:r>
              <a:rPr lang="en-US" sz="2900" dirty="0" smtClean="0"/>
              <a:t>, </a:t>
            </a:r>
            <a:r>
              <a:rPr lang="en-US" sz="2900" b="1" dirty="0" smtClean="0"/>
              <a:t>Foothill</a:t>
            </a:r>
            <a:r>
              <a:rPr lang="en-US" sz="2900" dirty="0" smtClean="0"/>
              <a:t> or </a:t>
            </a:r>
            <a:r>
              <a:rPr lang="en-US" sz="2900" b="1" dirty="0" smtClean="0"/>
              <a:t>surface street </a:t>
            </a:r>
            <a:r>
              <a:rPr lang="en-US" sz="2900" dirty="0" smtClean="0"/>
              <a:t>to assist with crashes as needed at the request of his/her   supervisor.</a:t>
            </a:r>
          </a:p>
          <a:p>
            <a:pPr marL="0" indent="0">
              <a:buNone/>
            </a:pPr>
            <a:endParaRPr lang="en-US" sz="2900" dirty="0" smtClean="0"/>
          </a:p>
          <a:p>
            <a:pPr marL="0" indent="0" algn="ctr">
              <a:buNone/>
            </a:pPr>
            <a:r>
              <a:rPr lang="en-US" sz="2900" dirty="0" smtClean="0"/>
              <a:t>Hot areas “Primetime” for SLC 16:00 to 19:30 </a:t>
            </a:r>
            <a:r>
              <a:rPr lang="en-US" sz="2900" dirty="0" err="1" smtClean="0"/>
              <a:t>hrs</a:t>
            </a:r>
            <a:endParaRPr lang="en-US" sz="2900" dirty="0" smtClean="0"/>
          </a:p>
          <a:p>
            <a:pPr marL="0" indent="0">
              <a:buNone/>
            </a:pPr>
            <a:r>
              <a:rPr lang="en-US" sz="2900" dirty="0" smtClean="0"/>
              <a:t>				Area’s 1 and 3 I 15 mileposts 284-314</a:t>
            </a:r>
          </a:p>
          <a:p>
            <a:pPr marL="0" indent="0">
              <a:buNone/>
            </a:pPr>
            <a:r>
              <a:rPr lang="en-US" sz="2900" dirty="0" smtClean="0"/>
              <a:t>				Area’s 5 and 6 I 80 mileposts 113-132</a:t>
            </a:r>
          </a:p>
          <a:p>
            <a:pPr marL="0" indent="0">
              <a:buNone/>
            </a:pPr>
            <a:r>
              <a:rPr lang="en-US" sz="2900" dirty="0" smtClean="0"/>
              <a:t>				Area’s 5 SR 201 mileposts 9-17</a:t>
            </a:r>
          </a:p>
          <a:p>
            <a:pPr marL="0" indent="0">
              <a:buNone/>
            </a:pPr>
            <a:r>
              <a:rPr lang="en-US" sz="2900" dirty="0" smtClean="0"/>
              <a:t>				Area’s 2 and 4 I 215 mileposts 0-27</a:t>
            </a:r>
          </a:p>
          <a:p>
            <a:pPr marL="0" indent="0">
              <a:buNone/>
            </a:pPr>
            <a:endParaRPr lang="en-US" dirty="0"/>
          </a:p>
        </p:txBody>
      </p:sp>
    </p:spTree>
    <p:extLst>
      <p:ext uri="{BB962C8B-B14F-4D97-AF65-F5344CB8AC3E}">
        <p14:creationId xmlns:p14="http://schemas.microsoft.com/office/powerpoint/2010/main" val="309072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UDOT INCIDENT MANAGEMENT</a:t>
            </a:r>
            <a:br>
              <a:rPr lang="en-US" sz="3200" b="1" dirty="0" smtClean="0"/>
            </a:br>
            <a:r>
              <a:rPr lang="en-US" sz="3200" b="1" dirty="0" smtClean="0"/>
              <a:t>UT County Patrol vs Response Area</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652" y="2667000"/>
            <a:ext cx="2810034" cy="3124200"/>
          </a:xfrm>
        </p:spPr>
      </p:pic>
    </p:spTree>
    <p:extLst>
      <p:ext uri="{BB962C8B-B14F-4D97-AF65-F5344CB8AC3E}">
        <p14:creationId xmlns:p14="http://schemas.microsoft.com/office/powerpoint/2010/main" val="2968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228601"/>
            <a:ext cx="10018713" cy="1346200"/>
          </a:xfrm>
        </p:spPr>
        <p:txBody>
          <a:bodyPr>
            <a:normAutofit/>
          </a:bodyPr>
          <a:lstStyle/>
          <a:p>
            <a:pPr algn="ctr"/>
            <a:r>
              <a:rPr lang="en-US" sz="3200" b="1" dirty="0" smtClean="0"/>
              <a:t>UDOT INCIDENT MANAGEMENT</a:t>
            </a:r>
            <a:br>
              <a:rPr lang="en-US" sz="3200" b="1" dirty="0" smtClean="0"/>
            </a:br>
            <a:r>
              <a:rPr lang="en-US" sz="3200" b="1" dirty="0" smtClean="0"/>
              <a:t>UT County Patrol vs Response Area</a:t>
            </a:r>
            <a:endParaRPr lang="en-US" sz="3200" b="1" dirty="0"/>
          </a:p>
        </p:txBody>
      </p:sp>
      <p:sp>
        <p:nvSpPr>
          <p:cNvPr id="3" name="Content Placeholder 2"/>
          <p:cNvSpPr>
            <a:spLocks noGrp="1"/>
          </p:cNvSpPr>
          <p:nvPr>
            <p:ph idx="1"/>
          </p:nvPr>
        </p:nvSpPr>
        <p:spPr>
          <a:xfrm>
            <a:off x="838200" y="1825624"/>
            <a:ext cx="10515600" cy="4936419"/>
          </a:xfrm>
        </p:spPr>
        <p:txBody>
          <a:bodyPr>
            <a:normAutofit fontScale="77500" lnSpcReduction="20000"/>
          </a:bodyPr>
          <a:lstStyle/>
          <a:p>
            <a:pPr marL="0" indent="0" algn="ctr">
              <a:buNone/>
            </a:pPr>
            <a:r>
              <a:rPr lang="en-US" sz="4600" dirty="0" smtClean="0"/>
              <a:t>UT County Is broken up into 2 Areas, North and South</a:t>
            </a:r>
          </a:p>
          <a:p>
            <a:pPr marL="0" indent="0">
              <a:buNone/>
            </a:pPr>
            <a:endParaRPr lang="en-US" dirty="0" smtClean="0"/>
          </a:p>
          <a:p>
            <a:pPr marL="0" indent="0">
              <a:lnSpc>
                <a:spcPct val="120000"/>
              </a:lnSpc>
              <a:buNone/>
            </a:pPr>
            <a:r>
              <a:rPr lang="en-US" dirty="0" smtClean="0"/>
              <a:t>		</a:t>
            </a:r>
            <a:r>
              <a:rPr lang="en-US" b="1" dirty="0" smtClean="0"/>
              <a:t>North Area </a:t>
            </a:r>
            <a:r>
              <a:rPr lang="en-US" dirty="0" smtClean="0"/>
              <a:t>I-15 MM 271 to MM 279 (8 Miles) </a:t>
            </a:r>
          </a:p>
          <a:p>
            <a:pPr marL="0" indent="0">
              <a:lnSpc>
                <a:spcPct val="120000"/>
              </a:lnSpc>
              <a:buNone/>
            </a:pPr>
            <a:r>
              <a:rPr lang="en-US" dirty="0" smtClean="0"/>
              <a:t>			When patrolling UTCO North, IMT will Patrol Orem Center St I-15 				to </a:t>
            </a:r>
            <a:r>
              <a:rPr lang="en-US" dirty="0" err="1" smtClean="0"/>
              <a:t>Timp</a:t>
            </a:r>
            <a:r>
              <a:rPr lang="en-US" dirty="0" smtClean="0"/>
              <a:t>. Hwy MM 279 “</a:t>
            </a:r>
            <a:r>
              <a:rPr lang="en-US" dirty="0" err="1" smtClean="0"/>
              <a:t>Timp</a:t>
            </a:r>
            <a:r>
              <a:rPr lang="en-US" dirty="0" smtClean="0"/>
              <a:t>. Hwy” IMT will turn at 14600 S to give 				overlapping coverage.</a:t>
            </a:r>
          </a:p>
          <a:p>
            <a:pPr marL="0" indent="0">
              <a:lnSpc>
                <a:spcPct val="120000"/>
              </a:lnSpc>
              <a:buNone/>
            </a:pPr>
            <a:r>
              <a:rPr lang="en-US" dirty="0" smtClean="0"/>
              <a:t>		</a:t>
            </a:r>
            <a:r>
              <a:rPr lang="en-US" b="1" dirty="0" smtClean="0"/>
              <a:t>SR 92 </a:t>
            </a:r>
            <a:r>
              <a:rPr lang="en-US" dirty="0" smtClean="0"/>
              <a:t>(19 Miles)</a:t>
            </a:r>
          </a:p>
          <a:p>
            <a:pPr marL="0" indent="0">
              <a:lnSpc>
                <a:spcPct val="120000"/>
              </a:lnSpc>
              <a:buNone/>
            </a:pPr>
            <a:r>
              <a:rPr lang="en-US" dirty="0" smtClean="0"/>
              <a:t>			Utah County IMT will respond as needed SR 92 from MM 8 to MM 27 				Better known as the Alpine Loop to any of the following PI crashes, Lane 			Blocking Incidents </a:t>
            </a:r>
            <a:r>
              <a:rPr lang="en-US" dirty="0" err="1" smtClean="0"/>
              <a:t>Etc</a:t>
            </a:r>
            <a:r>
              <a:rPr lang="en-US" dirty="0" smtClean="0"/>
              <a:t> if available. </a:t>
            </a:r>
          </a:p>
          <a:p>
            <a:pPr marL="0" indent="0">
              <a:lnSpc>
                <a:spcPct val="120000"/>
              </a:lnSpc>
              <a:buNone/>
            </a:pPr>
            <a:r>
              <a:rPr lang="en-US" dirty="0"/>
              <a:t>	</a:t>
            </a:r>
            <a:r>
              <a:rPr lang="en-US" dirty="0" smtClean="0"/>
              <a:t>	</a:t>
            </a:r>
            <a:r>
              <a:rPr lang="en-US" b="1" dirty="0" smtClean="0"/>
              <a:t>SR 189 </a:t>
            </a:r>
            <a:r>
              <a:rPr lang="en-US" dirty="0" smtClean="0"/>
              <a:t>(7 Miles)</a:t>
            </a:r>
          </a:p>
          <a:p>
            <a:pPr marL="0" indent="0">
              <a:lnSpc>
                <a:spcPct val="120000"/>
              </a:lnSpc>
              <a:buNone/>
            </a:pPr>
            <a:r>
              <a:rPr lang="en-US" dirty="0" smtClean="0"/>
              <a:t>			Utah County IMT will also Patrol SR 189 MM 8 to MM 15 respond as 				needed for Calls.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385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68301"/>
            <a:ext cx="10018713" cy="1346200"/>
          </a:xfrm>
        </p:spPr>
        <p:txBody>
          <a:bodyPr>
            <a:normAutofit/>
          </a:bodyPr>
          <a:lstStyle/>
          <a:p>
            <a:pPr algn="ctr"/>
            <a:r>
              <a:rPr lang="en-US" sz="3200" b="1" dirty="0" smtClean="0"/>
              <a:t>UDOT INCIDENT MANAGEMENT</a:t>
            </a:r>
            <a:br>
              <a:rPr lang="en-US" sz="3200" b="1" dirty="0" smtClean="0"/>
            </a:br>
            <a:r>
              <a:rPr lang="en-US" sz="3200" b="1" dirty="0" smtClean="0"/>
              <a:t>UT County Patrol vs Response Area</a:t>
            </a:r>
            <a:endParaRPr lang="en-US" sz="3200" b="1" dirty="0"/>
          </a:p>
        </p:txBody>
      </p:sp>
      <p:sp>
        <p:nvSpPr>
          <p:cNvPr id="3" name="Content Placeholder 2"/>
          <p:cNvSpPr>
            <a:spLocks noGrp="1"/>
          </p:cNvSpPr>
          <p:nvPr>
            <p:ph idx="1"/>
          </p:nvPr>
        </p:nvSpPr>
        <p:spPr>
          <a:xfrm>
            <a:off x="838200" y="1825624"/>
            <a:ext cx="10515600" cy="5032375"/>
          </a:xfrm>
        </p:spPr>
        <p:txBody>
          <a:bodyPr>
            <a:normAutofit/>
          </a:bodyPr>
          <a:lstStyle/>
          <a:p>
            <a:pPr marL="0" indent="0" algn="ctr">
              <a:buNone/>
            </a:pPr>
            <a:r>
              <a:rPr lang="en-US" sz="3200" dirty="0" smtClean="0"/>
              <a:t>UT County Is broken up into 2 Areas, North and South</a:t>
            </a:r>
          </a:p>
          <a:p>
            <a:pPr marL="0" indent="0">
              <a:buNone/>
            </a:pPr>
            <a:endParaRPr lang="en-US" sz="2000" b="1" dirty="0" smtClean="0"/>
          </a:p>
          <a:p>
            <a:pPr marL="0" indent="0">
              <a:buNone/>
            </a:pPr>
            <a:r>
              <a:rPr lang="en-US" sz="2000" b="1" dirty="0"/>
              <a:t>	</a:t>
            </a:r>
            <a:r>
              <a:rPr lang="en-US" sz="2000" b="1" dirty="0" smtClean="0"/>
              <a:t>South Area </a:t>
            </a:r>
            <a:r>
              <a:rPr lang="en-US" sz="2000" dirty="0" smtClean="0"/>
              <a:t>I-15 MM 271 to MM 242 (29 miles)</a:t>
            </a:r>
          </a:p>
          <a:p>
            <a:pPr marL="0" indent="0">
              <a:buNone/>
            </a:pPr>
            <a:r>
              <a:rPr lang="en-US" sz="2000" dirty="0" smtClean="0"/>
              <a:t>		When patrolling UTCO South, IMT will patrol I-15 MM271 to I-15 MM 243. IMT 			will turn at MM242 “Rocky Ridge” to give overlapping coverage. </a:t>
            </a:r>
          </a:p>
          <a:p>
            <a:pPr marL="0" indent="0">
              <a:buNone/>
            </a:pPr>
            <a:r>
              <a:rPr lang="en-US" sz="2000" dirty="0" smtClean="0"/>
              <a:t>	</a:t>
            </a:r>
            <a:r>
              <a:rPr lang="en-US" sz="2000" b="1" dirty="0" smtClean="0"/>
              <a:t>HWY 6 E </a:t>
            </a:r>
            <a:r>
              <a:rPr lang="en-US" sz="2000" dirty="0" smtClean="0"/>
              <a:t>of I-15 (33 miles)</a:t>
            </a:r>
          </a:p>
          <a:p>
            <a:pPr marL="0" indent="0">
              <a:buNone/>
            </a:pPr>
            <a:r>
              <a:rPr lang="en-US" sz="2000" dirty="0" smtClean="0"/>
              <a:t>		Utah County IMT will respond as needed HWY 6 from MM 178 to MM 211 for any 		of the following PI crashes, Lane Blocking Incidents </a:t>
            </a:r>
            <a:r>
              <a:rPr lang="en-US" sz="2000" dirty="0" err="1" smtClean="0"/>
              <a:t>Etc</a:t>
            </a:r>
            <a:r>
              <a:rPr lang="en-US" sz="2000" dirty="0" smtClean="0"/>
              <a:t> if available. UTCO IMT will 		also attempt to patrol the area as needed to assist motorists.</a:t>
            </a:r>
          </a:p>
          <a:p>
            <a:pPr marL="0" indent="0">
              <a:buNone/>
            </a:pPr>
            <a:r>
              <a:rPr lang="en-US" sz="2000" dirty="0" smtClean="0"/>
              <a:t>	</a:t>
            </a:r>
            <a:r>
              <a:rPr lang="en-US" sz="2000" b="1" dirty="0" smtClean="0"/>
              <a:t>HWY 6 W </a:t>
            </a:r>
            <a:r>
              <a:rPr lang="en-US" sz="2000" dirty="0" smtClean="0"/>
              <a:t>of I-15 (10 miles)</a:t>
            </a:r>
          </a:p>
          <a:p>
            <a:pPr marL="0" indent="0">
              <a:buNone/>
            </a:pPr>
            <a:r>
              <a:rPr lang="en-US" sz="2000" dirty="0" smtClean="0"/>
              <a:t>		Utah County IMT will Respond as needed MM 160 to mm150 to assist at the 			request of troopers and or Dispatch to reports of Blocking Crashes, PI or Fatalities.</a:t>
            </a:r>
          </a:p>
          <a:p>
            <a:pPr marL="0" indent="0">
              <a:buNone/>
            </a:pPr>
            <a:endParaRPr lang="en-US" sz="2000" dirty="0"/>
          </a:p>
        </p:txBody>
      </p:sp>
    </p:spTree>
    <p:extLst>
      <p:ext uri="{BB962C8B-B14F-4D97-AF65-F5344CB8AC3E}">
        <p14:creationId xmlns:p14="http://schemas.microsoft.com/office/powerpoint/2010/main" val="346377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UDOT INCIDENT MANAGEMENT</a:t>
            </a:r>
            <a:br>
              <a:rPr lang="en-US" sz="3200" b="1" dirty="0" smtClean="0"/>
            </a:br>
            <a:r>
              <a:rPr lang="en-US" sz="3200" b="1" dirty="0" smtClean="0"/>
              <a:t>UT County Patrol vs Response Area</a:t>
            </a:r>
            <a:endParaRPr lang="en-US" sz="3200" dirty="0"/>
          </a:p>
        </p:txBody>
      </p:sp>
      <p:sp>
        <p:nvSpPr>
          <p:cNvPr id="3" name="Content Placeholder 2"/>
          <p:cNvSpPr>
            <a:spLocks noGrp="1"/>
          </p:cNvSpPr>
          <p:nvPr>
            <p:ph idx="1"/>
          </p:nvPr>
        </p:nvSpPr>
        <p:spPr/>
        <p:txBody>
          <a:bodyPr>
            <a:normAutofit fontScale="92500" lnSpcReduction="20000"/>
          </a:bodyPr>
          <a:lstStyle/>
          <a:p>
            <a:pPr marL="0" indent="0">
              <a:buNone/>
            </a:pPr>
            <a:endParaRPr lang="en-US" sz="2000" dirty="0" smtClean="0"/>
          </a:p>
          <a:p>
            <a:pPr marL="0" indent="0">
              <a:buNone/>
            </a:pPr>
            <a:endParaRPr lang="en-US" sz="2000" dirty="0"/>
          </a:p>
          <a:p>
            <a:pPr marL="0" indent="0" algn="ctr">
              <a:buNone/>
            </a:pPr>
            <a:r>
              <a:rPr lang="en-US" sz="2000" dirty="0" smtClean="0"/>
              <a:t>Areas can also be broken up as seen fit by Supervisors, Please see attached map. UTCO IMT will respond at the request of local or State agencies to assist on the following roads </a:t>
            </a:r>
          </a:p>
          <a:p>
            <a:pPr marL="0" indent="0" algn="ctr">
              <a:buNone/>
            </a:pPr>
            <a:r>
              <a:rPr lang="en-US" sz="2000" b="1" dirty="0" smtClean="0"/>
              <a:t>Redwood RD</a:t>
            </a:r>
            <a:r>
              <a:rPr lang="en-US" sz="2000" dirty="0" smtClean="0"/>
              <a:t>, </a:t>
            </a:r>
            <a:r>
              <a:rPr lang="en-US" sz="2000" b="1" dirty="0" smtClean="0"/>
              <a:t>State Street </a:t>
            </a:r>
            <a:r>
              <a:rPr lang="en-US" sz="2000" dirty="0" smtClean="0"/>
              <a:t>or </a:t>
            </a:r>
            <a:r>
              <a:rPr lang="en-US" sz="2000" b="1" dirty="0" smtClean="0"/>
              <a:t>surface street </a:t>
            </a:r>
            <a:r>
              <a:rPr lang="en-US" sz="2000" dirty="0" smtClean="0"/>
              <a:t>to assist with crashes as needed or at the request of his/her supervisor.</a:t>
            </a:r>
          </a:p>
          <a:p>
            <a:pPr marL="0" indent="0">
              <a:buNone/>
            </a:pPr>
            <a:endParaRPr lang="en-US" sz="2000" dirty="0" smtClean="0"/>
          </a:p>
          <a:p>
            <a:pPr marL="0" indent="0">
              <a:buNone/>
            </a:pPr>
            <a:r>
              <a:rPr lang="en-US" sz="2000" dirty="0" smtClean="0"/>
              <a:t>	Hot areas “Primetime” for UTCO 16:00 to 19:30 </a:t>
            </a:r>
            <a:r>
              <a:rPr lang="en-US" sz="2000" dirty="0" err="1" smtClean="0"/>
              <a:t>hrs</a:t>
            </a:r>
            <a:endParaRPr lang="en-US" sz="2000" dirty="0" smtClean="0"/>
          </a:p>
          <a:p>
            <a:pPr marL="0" indent="0">
              <a:buNone/>
            </a:pPr>
            <a:r>
              <a:rPr lang="en-US" sz="2000" dirty="0" smtClean="0"/>
              <a:t>                         			I 15 mileposts 253-288</a:t>
            </a:r>
            <a:endParaRPr lang="en-US" sz="2000" dirty="0"/>
          </a:p>
        </p:txBody>
      </p:sp>
    </p:spTree>
    <p:extLst>
      <p:ext uri="{BB962C8B-B14F-4D97-AF65-F5344CB8AC3E}">
        <p14:creationId xmlns:p14="http://schemas.microsoft.com/office/powerpoint/2010/main" val="2832538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249</TotalTime>
  <Words>303</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Comic Sans MS</vt:lpstr>
      <vt:lpstr>Corbel</vt:lpstr>
      <vt:lpstr>Parallax</vt:lpstr>
      <vt:lpstr>UDOT INCIDENT MANAGEMENT SL County Patrol vs Response Area</vt:lpstr>
      <vt:lpstr>Salt Lake County Patrol Salt Lake County is broken up into 6 patrol areas:</vt:lpstr>
      <vt:lpstr>Salt Lake County Patrol Salt Lake County is broken up into 6 patrol areas</vt:lpstr>
      <vt:lpstr>Salt Lake County Patrol Salt Lake County is broken up into 6 patrol areas</vt:lpstr>
      <vt:lpstr>Salt Lake County Patrol Salt Lake County is broken up into 6 patrol areas</vt:lpstr>
      <vt:lpstr>UDOT INCIDENT MANAGEMENT UT County Patrol vs Response Area</vt:lpstr>
      <vt:lpstr>UDOT INCIDENT MANAGEMENT UT County Patrol vs Response Area</vt:lpstr>
      <vt:lpstr>UDOT INCIDENT MANAGEMENT UT County Patrol vs Response Area</vt:lpstr>
      <vt:lpstr>UDOT INCIDENT MANAGEMENT UT County Patrol vs Response Area</vt:lpstr>
      <vt:lpstr>UDOT INCIDENT MANAGEMENT Davis County Patrol vs Response Area</vt:lpstr>
      <vt:lpstr>UDOT INCIDENT MANAGEMENT Davis County Patrol vs Response Area</vt:lpstr>
      <vt:lpstr>UDOT INCIDENT MANAGEMENT Davis County Patrol vs Response Area</vt:lpstr>
      <vt:lpstr>UDOT INCIDENT MANAGEMENT St George Patrol vs Response Area</vt:lpstr>
      <vt:lpstr>UDOT INCIDENT MANAGEMENT St George Patrol vs Response Area</vt:lpstr>
      <vt:lpstr>Any Questions?</vt:lpstr>
    </vt:vector>
  </TitlesOfParts>
  <Company>State of Utah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UDOT INCIDENT MANAGEMENT Patrol vs Response Area</dc:title>
  <dc:creator>Gregory Royall</dc:creator>
  <cp:lastModifiedBy>Gregory Royall</cp:lastModifiedBy>
  <cp:revision>19</cp:revision>
  <cp:lastPrinted>2022-09-30T18:06:25Z</cp:lastPrinted>
  <dcterms:created xsi:type="dcterms:W3CDTF">2022-09-30T14:27:49Z</dcterms:created>
  <dcterms:modified xsi:type="dcterms:W3CDTF">2023-01-03T17:19:04Z</dcterms:modified>
</cp:coreProperties>
</file>