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sldIdLst>
    <p:sldId id="257"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DA5"/>
    <a:srgbClr val="002E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54"/>
    <p:restoredTop sz="95361"/>
  </p:normalViewPr>
  <p:slideViewPr>
    <p:cSldViewPr snapToGrid="0" snapToObjects="1">
      <p:cViewPr>
        <p:scale>
          <a:sx n="40" d="100"/>
          <a:sy n="40" d="100"/>
        </p:scale>
        <p:origin x="160"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41454FA-518F-7C49-9DB2-33E6102D94AB}"/>
              </a:ext>
            </a:extLst>
          </p:cNvPr>
          <p:cNvSpPr/>
          <p:nvPr userDrawn="1"/>
        </p:nvSpPr>
        <p:spPr>
          <a:xfrm>
            <a:off x="0" y="0"/>
            <a:ext cx="14630400" cy="32918400"/>
          </a:xfrm>
          <a:prstGeom prst="rect">
            <a:avLst/>
          </a:prstGeom>
          <a:solidFill>
            <a:srgbClr val="002E5D"/>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7258" dirty="0">
              <a:latin typeface="Calibri" panose="020F0502020204030204" pitchFamily="34" charset="0"/>
            </a:endParaRPr>
          </a:p>
        </p:txBody>
      </p:sp>
      <p:sp>
        <p:nvSpPr>
          <p:cNvPr id="8" name="Rectangle 7">
            <a:extLst>
              <a:ext uri="{FF2B5EF4-FFF2-40B4-BE49-F238E27FC236}">
                <a16:creationId xmlns:a16="http://schemas.microsoft.com/office/drawing/2014/main" id="{5A5F34A2-4F5E-0D4C-8841-759A505F784E}"/>
              </a:ext>
            </a:extLst>
          </p:cNvPr>
          <p:cNvSpPr/>
          <p:nvPr userDrawn="1"/>
        </p:nvSpPr>
        <p:spPr>
          <a:xfrm>
            <a:off x="14630400" y="0"/>
            <a:ext cx="14630400"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dirty="0">
              <a:latin typeface="Calibri" panose="020F0502020204030204" pitchFamily="34" charset="0"/>
            </a:endParaRPr>
          </a:p>
        </p:txBody>
      </p:sp>
      <p:sp>
        <p:nvSpPr>
          <p:cNvPr id="9" name="Rectangle 8">
            <a:extLst>
              <a:ext uri="{FF2B5EF4-FFF2-40B4-BE49-F238E27FC236}">
                <a16:creationId xmlns:a16="http://schemas.microsoft.com/office/drawing/2014/main" id="{707E4F58-5FB1-FA4A-BAA6-EA4CAEB36108}"/>
              </a:ext>
            </a:extLst>
          </p:cNvPr>
          <p:cNvSpPr/>
          <p:nvPr userDrawn="1"/>
        </p:nvSpPr>
        <p:spPr>
          <a:xfrm>
            <a:off x="29260800" y="0"/>
            <a:ext cx="14630400"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dirty="0">
              <a:latin typeface="Calibri" panose="020F0502020204030204" pitchFamily="34" charset="0"/>
            </a:endParaRPr>
          </a:p>
        </p:txBody>
      </p:sp>
      <p:cxnSp>
        <p:nvCxnSpPr>
          <p:cNvPr id="10" name="Straight Connector 9">
            <a:extLst>
              <a:ext uri="{FF2B5EF4-FFF2-40B4-BE49-F238E27FC236}">
                <a16:creationId xmlns:a16="http://schemas.microsoft.com/office/drawing/2014/main" id="{33FE7694-C944-2B4F-967B-570E7831E5F3}"/>
              </a:ext>
            </a:extLst>
          </p:cNvPr>
          <p:cNvCxnSpPr>
            <a:cxnSpLocks/>
          </p:cNvCxnSpPr>
          <p:nvPr userDrawn="1"/>
        </p:nvCxnSpPr>
        <p:spPr>
          <a:xfrm>
            <a:off x="29260800" y="1371600"/>
            <a:ext cx="0" cy="5486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5379CA7-4754-EC4F-859D-F274034E74EE}"/>
              </a:ext>
            </a:extLst>
          </p:cNvPr>
          <p:cNvSpPr/>
          <p:nvPr userDrawn="1"/>
        </p:nvSpPr>
        <p:spPr>
          <a:xfrm>
            <a:off x="14630400" y="27432000"/>
            <a:ext cx="14630400" cy="548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dirty="0">
              <a:latin typeface="Calibri" panose="020F0502020204030204" pitchFamily="34" charset="0"/>
            </a:endParaRPr>
          </a:p>
        </p:txBody>
      </p:sp>
      <p:sp>
        <p:nvSpPr>
          <p:cNvPr id="12" name="Rectangle 11">
            <a:extLst>
              <a:ext uri="{FF2B5EF4-FFF2-40B4-BE49-F238E27FC236}">
                <a16:creationId xmlns:a16="http://schemas.microsoft.com/office/drawing/2014/main" id="{99F9024E-28D5-2444-9093-AD742C8CED5C}"/>
              </a:ext>
            </a:extLst>
          </p:cNvPr>
          <p:cNvSpPr/>
          <p:nvPr userDrawn="1"/>
        </p:nvSpPr>
        <p:spPr>
          <a:xfrm>
            <a:off x="29260800" y="27432000"/>
            <a:ext cx="14630400" cy="548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dirty="0">
              <a:latin typeface="Calibri" panose="020F0502020204030204" pitchFamily="34" charset="0"/>
            </a:endParaRPr>
          </a:p>
        </p:txBody>
      </p:sp>
      <p:cxnSp>
        <p:nvCxnSpPr>
          <p:cNvPr id="13" name="Straight Connector 12">
            <a:extLst>
              <a:ext uri="{FF2B5EF4-FFF2-40B4-BE49-F238E27FC236}">
                <a16:creationId xmlns:a16="http://schemas.microsoft.com/office/drawing/2014/main" id="{1D56FA74-358C-9741-A899-010FBED1B22F}"/>
              </a:ext>
            </a:extLst>
          </p:cNvPr>
          <p:cNvCxnSpPr>
            <a:cxnSpLocks/>
          </p:cNvCxnSpPr>
          <p:nvPr userDrawn="1"/>
        </p:nvCxnSpPr>
        <p:spPr>
          <a:xfrm>
            <a:off x="19525129" y="28023671"/>
            <a:ext cx="0" cy="391632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45F151F-D5CC-804E-BFBC-F2F70BE845D1}"/>
              </a:ext>
            </a:extLst>
          </p:cNvPr>
          <p:cNvSpPr txBox="1"/>
          <p:nvPr userDrawn="1"/>
        </p:nvSpPr>
        <p:spPr>
          <a:xfrm>
            <a:off x="14721840" y="8228164"/>
            <a:ext cx="914400" cy="1938992"/>
          </a:xfrm>
          <a:prstGeom prst="rect">
            <a:avLst/>
          </a:prstGeom>
          <a:noFill/>
        </p:spPr>
        <p:txBody>
          <a:bodyPr wrap="square" rtlCol="0">
            <a:spAutoFit/>
          </a:bodyPr>
          <a:lstStyle/>
          <a:p>
            <a:r>
              <a:rPr lang="en-US" sz="12000" dirty="0">
                <a:solidFill>
                  <a:schemeClr val="accent1"/>
                </a:solidFill>
                <a:latin typeface="Calibri" panose="020F0502020204030204" pitchFamily="34" charset="0"/>
              </a:rPr>
              <a:t>1</a:t>
            </a:r>
          </a:p>
        </p:txBody>
      </p:sp>
      <p:sp>
        <p:nvSpPr>
          <p:cNvPr id="15" name="TextBox 14">
            <a:extLst>
              <a:ext uri="{FF2B5EF4-FFF2-40B4-BE49-F238E27FC236}">
                <a16:creationId xmlns:a16="http://schemas.microsoft.com/office/drawing/2014/main" id="{E9B0D2C3-9838-1D46-A3B2-BCFE5F203DF6}"/>
              </a:ext>
            </a:extLst>
          </p:cNvPr>
          <p:cNvSpPr txBox="1"/>
          <p:nvPr userDrawn="1"/>
        </p:nvSpPr>
        <p:spPr>
          <a:xfrm>
            <a:off x="29352240" y="8228164"/>
            <a:ext cx="914400" cy="1938992"/>
          </a:xfrm>
          <a:prstGeom prst="rect">
            <a:avLst/>
          </a:prstGeom>
          <a:noFill/>
        </p:spPr>
        <p:txBody>
          <a:bodyPr wrap="square" rtlCol="0">
            <a:spAutoFit/>
          </a:bodyPr>
          <a:lstStyle/>
          <a:p>
            <a:r>
              <a:rPr lang="en-US" sz="12000" dirty="0">
                <a:solidFill>
                  <a:schemeClr val="accent1"/>
                </a:solidFill>
                <a:latin typeface="Calibri" panose="020F0502020204030204" pitchFamily="34" charset="0"/>
              </a:rPr>
              <a:t>2</a:t>
            </a:r>
          </a:p>
        </p:txBody>
      </p:sp>
      <p:sp>
        <p:nvSpPr>
          <p:cNvPr id="16" name="TextBox 15">
            <a:extLst>
              <a:ext uri="{FF2B5EF4-FFF2-40B4-BE49-F238E27FC236}">
                <a16:creationId xmlns:a16="http://schemas.microsoft.com/office/drawing/2014/main" id="{6DBAAE7B-D0B6-8C42-9A1C-B1FDEEBE9538}"/>
              </a:ext>
            </a:extLst>
          </p:cNvPr>
          <p:cNvSpPr txBox="1"/>
          <p:nvPr userDrawn="1"/>
        </p:nvSpPr>
        <p:spPr>
          <a:xfrm>
            <a:off x="14721840" y="17831503"/>
            <a:ext cx="914400" cy="1938992"/>
          </a:xfrm>
          <a:prstGeom prst="rect">
            <a:avLst/>
          </a:prstGeom>
          <a:noFill/>
        </p:spPr>
        <p:txBody>
          <a:bodyPr wrap="square" rtlCol="0">
            <a:spAutoFit/>
          </a:bodyPr>
          <a:lstStyle/>
          <a:p>
            <a:r>
              <a:rPr lang="en-US" sz="12000" dirty="0">
                <a:solidFill>
                  <a:schemeClr val="accent1"/>
                </a:solidFill>
                <a:latin typeface="Calibri" panose="020F0502020204030204" pitchFamily="34" charset="0"/>
              </a:rPr>
              <a:t>3</a:t>
            </a:r>
          </a:p>
        </p:txBody>
      </p:sp>
      <p:sp>
        <p:nvSpPr>
          <p:cNvPr id="17" name="TextBox 16">
            <a:extLst>
              <a:ext uri="{FF2B5EF4-FFF2-40B4-BE49-F238E27FC236}">
                <a16:creationId xmlns:a16="http://schemas.microsoft.com/office/drawing/2014/main" id="{B815A414-5797-CF44-A4B0-F4D43A4B904C}"/>
              </a:ext>
            </a:extLst>
          </p:cNvPr>
          <p:cNvSpPr txBox="1"/>
          <p:nvPr userDrawn="1"/>
        </p:nvSpPr>
        <p:spPr>
          <a:xfrm>
            <a:off x="29352240" y="17831503"/>
            <a:ext cx="914400" cy="1938992"/>
          </a:xfrm>
          <a:prstGeom prst="rect">
            <a:avLst/>
          </a:prstGeom>
          <a:noFill/>
        </p:spPr>
        <p:txBody>
          <a:bodyPr wrap="square" rtlCol="0">
            <a:spAutoFit/>
          </a:bodyPr>
          <a:lstStyle/>
          <a:p>
            <a:r>
              <a:rPr lang="en-US" sz="12000" dirty="0">
                <a:solidFill>
                  <a:schemeClr val="accent1"/>
                </a:solidFill>
                <a:latin typeface="Calibri" panose="020F0502020204030204" pitchFamily="34" charset="0"/>
              </a:rPr>
              <a:t>4</a:t>
            </a:r>
          </a:p>
        </p:txBody>
      </p:sp>
      <p:sp>
        <p:nvSpPr>
          <p:cNvPr id="31" name="TextBox 30">
            <a:extLst>
              <a:ext uri="{FF2B5EF4-FFF2-40B4-BE49-F238E27FC236}">
                <a16:creationId xmlns:a16="http://schemas.microsoft.com/office/drawing/2014/main" id="{2500F69A-1A1B-8547-8D3A-224F57093DE7}"/>
              </a:ext>
            </a:extLst>
          </p:cNvPr>
          <p:cNvSpPr txBox="1"/>
          <p:nvPr userDrawn="1"/>
        </p:nvSpPr>
        <p:spPr>
          <a:xfrm>
            <a:off x="457200" y="11938367"/>
            <a:ext cx="13716000" cy="1200329"/>
          </a:xfrm>
          <a:prstGeom prst="rect">
            <a:avLst/>
          </a:prstGeom>
          <a:noFill/>
        </p:spPr>
        <p:txBody>
          <a:bodyPr wrap="square" rtlCol="0">
            <a:spAutoFit/>
          </a:bodyPr>
          <a:lstStyle/>
          <a:p>
            <a:r>
              <a:rPr lang="en-US" sz="7200" dirty="0">
                <a:solidFill>
                  <a:schemeClr val="accent1"/>
                </a:solidFill>
                <a:latin typeface="Calibri" panose="020F0502020204030204" pitchFamily="34" charset="0"/>
              </a:rPr>
              <a:t>Abstract</a:t>
            </a:r>
          </a:p>
        </p:txBody>
      </p:sp>
      <p:sp>
        <p:nvSpPr>
          <p:cNvPr id="36" name="Text Placeholder 35">
            <a:extLst>
              <a:ext uri="{FF2B5EF4-FFF2-40B4-BE49-F238E27FC236}">
                <a16:creationId xmlns:a16="http://schemas.microsoft.com/office/drawing/2014/main" id="{57C84229-9D9E-704F-8730-61C7EA263605}"/>
              </a:ext>
            </a:extLst>
          </p:cNvPr>
          <p:cNvSpPr>
            <a:spLocks noGrp="1"/>
          </p:cNvSpPr>
          <p:nvPr>
            <p:ph type="body" sz="quarter" idx="10" hasCustomPrompt="1"/>
          </p:nvPr>
        </p:nvSpPr>
        <p:spPr>
          <a:xfrm>
            <a:off x="457200" y="457201"/>
            <a:ext cx="13716000" cy="3785615"/>
          </a:xfrm>
          <a:prstGeom prst="rect">
            <a:avLst/>
          </a:prstGeom>
        </p:spPr>
        <p:txBody>
          <a:bodyPr/>
          <a:lstStyle>
            <a:lvl1pPr marL="0" indent="0">
              <a:buNone/>
              <a:defRPr sz="9500">
                <a:solidFill>
                  <a:schemeClr val="bg1"/>
                </a:solidFill>
                <a:latin typeface="Calibri" panose="020F0502020204030204" pitchFamily="34" charset="0"/>
              </a:defRPr>
            </a:lvl1pPr>
          </a:lstStyle>
          <a:p>
            <a:pPr lvl="0"/>
            <a:r>
              <a:rPr lang="en-US" dirty="0"/>
              <a:t>Toward an even better poster: templates for improving #betterposter</a:t>
            </a:r>
          </a:p>
        </p:txBody>
      </p:sp>
      <p:sp>
        <p:nvSpPr>
          <p:cNvPr id="38" name="Text Placeholder 37">
            <a:extLst>
              <a:ext uri="{FF2B5EF4-FFF2-40B4-BE49-F238E27FC236}">
                <a16:creationId xmlns:a16="http://schemas.microsoft.com/office/drawing/2014/main" id="{B1DF96FF-FF6F-334C-96B6-4AB31BD9330F}"/>
              </a:ext>
            </a:extLst>
          </p:cNvPr>
          <p:cNvSpPr>
            <a:spLocks noGrp="1"/>
          </p:cNvSpPr>
          <p:nvPr>
            <p:ph type="body" sz="quarter" idx="11" hasCustomPrompt="1"/>
          </p:nvPr>
        </p:nvSpPr>
        <p:spPr>
          <a:xfrm>
            <a:off x="457200" y="5157216"/>
            <a:ext cx="13716000" cy="1014984"/>
          </a:xfrm>
          <a:prstGeom prst="rect">
            <a:avLst/>
          </a:prstGeom>
        </p:spPr>
        <p:txBody>
          <a:bodyPr/>
          <a:lstStyle>
            <a:lvl1pPr marL="0" indent="0">
              <a:buNone/>
              <a:defRPr sz="8000" b="0" i="0">
                <a:solidFill>
                  <a:schemeClr val="bg1">
                    <a:lumMod val="85000"/>
                  </a:schemeClr>
                </a:solidFill>
                <a:latin typeface="Calibri Light" panose="020F0302020204030204" pitchFamily="34" charset="0"/>
              </a:defRPr>
            </a:lvl1pPr>
          </a:lstStyle>
          <a:p>
            <a:pPr lvl="0"/>
            <a:r>
              <a:rPr lang="en-US" dirty="0"/>
              <a:t>MIT BE Communication Lab </a:t>
            </a:r>
            <a:r>
              <a:rPr lang="en-US" dirty="0" err="1"/>
              <a:t>becl@mit.edu</a:t>
            </a:r>
            <a:endParaRPr lang="en-US" dirty="0"/>
          </a:p>
        </p:txBody>
      </p:sp>
      <p:sp>
        <p:nvSpPr>
          <p:cNvPr id="39" name="Text Placeholder 37">
            <a:extLst>
              <a:ext uri="{FF2B5EF4-FFF2-40B4-BE49-F238E27FC236}">
                <a16:creationId xmlns:a16="http://schemas.microsoft.com/office/drawing/2014/main" id="{C05DC00D-A9C0-464E-BCC3-7DEE1E6B5922}"/>
              </a:ext>
            </a:extLst>
          </p:cNvPr>
          <p:cNvSpPr>
            <a:spLocks noGrp="1"/>
          </p:cNvSpPr>
          <p:nvPr>
            <p:ph type="body" sz="quarter" idx="12" hasCustomPrompt="1"/>
          </p:nvPr>
        </p:nvSpPr>
        <p:spPr>
          <a:xfrm>
            <a:off x="457200" y="13513308"/>
            <a:ext cx="13716000" cy="10202888"/>
          </a:xfrm>
          <a:prstGeom prst="rect">
            <a:avLst/>
          </a:prstGeom>
        </p:spPr>
        <p:txBody>
          <a:bodyPr/>
          <a:lstStyle>
            <a:lvl1pPr marL="0" indent="0">
              <a:buNone/>
              <a:defRPr sz="6000" b="0" i="0">
                <a:solidFill>
                  <a:schemeClr val="tx1"/>
                </a:solidFill>
                <a:latin typeface="Calibri Light" panose="020F0302020204030204" pitchFamily="34" charset="0"/>
              </a:defRPr>
            </a:lvl1pPr>
          </a:lstStyle>
          <a:p>
            <a:pPr lvl="0"/>
            <a:r>
              <a:rPr lang="en-US" dirty="0"/>
              <a:t>&gt; 200 words</a:t>
            </a:r>
          </a:p>
        </p:txBody>
      </p:sp>
      <p:sp>
        <p:nvSpPr>
          <p:cNvPr id="40" name="Text Placeholder 35">
            <a:extLst>
              <a:ext uri="{FF2B5EF4-FFF2-40B4-BE49-F238E27FC236}">
                <a16:creationId xmlns:a16="http://schemas.microsoft.com/office/drawing/2014/main" id="{77078B6F-72A9-7148-BD99-C04CC7242981}"/>
              </a:ext>
            </a:extLst>
          </p:cNvPr>
          <p:cNvSpPr>
            <a:spLocks noGrp="1"/>
          </p:cNvSpPr>
          <p:nvPr>
            <p:ph type="body" sz="quarter" idx="13" hasCustomPrompt="1"/>
          </p:nvPr>
        </p:nvSpPr>
        <p:spPr>
          <a:xfrm>
            <a:off x="15544800" y="3456432"/>
            <a:ext cx="12801600" cy="1325880"/>
          </a:xfrm>
          <a:prstGeom prst="rect">
            <a:avLst/>
          </a:prstGeom>
        </p:spPr>
        <p:txBody>
          <a:bodyPr anchor="ctr"/>
          <a:lstStyle>
            <a:lvl1pPr marL="0" indent="0">
              <a:buNone/>
              <a:defRPr sz="8000">
                <a:solidFill>
                  <a:schemeClr val="tx1"/>
                </a:solidFill>
                <a:latin typeface="Calibri" panose="020F0502020204030204" pitchFamily="34" charset="0"/>
              </a:defRPr>
            </a:lvl1pPr>
          </a:lstStyle>
          <a:p>
            <a:pPr lvl="0"/>
            <a:r>
              <a:rPr lang="en-US" dirty="0"/>
              <a:t>Using value of travel time in resiliency user cost analysis may miss important things.</a:t>
            </a:r>
          </a:p>
        </p:txBody>
      </p:sp>
      <p:sp>
        <p:nvSpPr>
          <p:cNvPr id="41" name="Text Placeholder 35">
            <a:extLst>
              <a:ext uri="{FF2B5EF4-FFF2-40B4-BE49-F238E27FC236}">
                <a16:creationId xmlns:a16="http://schemas.microsoft.com/office/drawing/2014/main" id="{DC5F898A-9A25-6347-8BB8-DE9C79345F8B}"/>
              </a:ext>
            </a:extLst>
          </p:cNvPr>
          <p:cNvSpPr>
            <a:spLocks noGrp="1"/>
          </p:cNvSpPr>
          <p:nvPr>
            <p:ph type="body" sz="quarter" idx="14" hasCustomPrompt="1"/>
          </p:nvPr>
        </p:nvSpPr>
        <p:spPr>
          <a:xfrm>
            <a:off x="30175200" y="987552"/>
            <a:ext cx="12801600" cy="6245352"/>
          </a:xfrm>
          <a:prstGeom prst="rect">
            <a:avLst/>
          </a:prstGeom>
        </p:spPr>
        <p:txBody>
          <a:bodyPr anchor="ctr"/>
          <a:lstStyle>
            <a:lvl1pPr marL="1142972" indent="-1142972">
              <a:buFont typeface="Arial" panose="020B0604020202020204" pitchFamily="34" charset="0"/>
              <a:buChar char="•"/>
              <a:defRPr sz="8000" b="0" i="0">
                <a:solidFill>
                  <a:schemeClr val="tx1"/>
                </a:solidFill>
                <a:latin typeface="Calibri Light" panose="020F0302020204030204" pitchFamily="34" charset="0"/>
              </a:defRPr>
            </a:lvl1pPr>
          </a:lstStyle>
          <a:p>
            <a:pPr lvl="0"/>
            <a:r>
              <a:rPr lang="en-US" dirty="0"/>
              <a:t>Highlight 1</a:t>
            </a:r>
          </a:p>
          <a:p>
            <a:pPr lvl="0"/>
            <a:endParaRPr lang="en-US" dirty="0"/>
          </a:p>
          <a:p>
            <a:pPr lvl="0"/>
            <a:r>
              <a:rPr lang="en-US" dirty="0"/>
              <a:t>Highlight 2</a:t>
            </a:r>
          </a:p>
          <a:p>
            <a:pPr lvl="0"/>
            <a:endParaRPr lang="en-US" dirty="0"/>
          </a:p>
          <a:p>
            <a:pPr lvl="0"/>
            <a:r>
              <a:rPr lang="en-US" dirty="0"/>
              <a:t>Highlight 3</a:t>
            </a:r>
          </a:p>
        </p:txBody>
      </p:sp>
      <p:sp>
        <p:nvSpPr>
          <p:cNvPr id="42" name="Text Placeholder 35">
            <a:extLst>
              <a:ext uri="{FF2B5EF4-FFF2-40B4-BE49-F238E27FC236}">
                <a16:creationId xmlns:a16="http://schemas.microsoft.com/office/drawing/2014/main" id="{10EB45D4-2325-764D-A038-70D1919D14A3}"/>
              </a:ext>
            </a:extLst>
          </p:cNvPr>
          <p:cNvSpPr>
            <a:spLocks noGrp="1"/>
          </p:cNvSpPr>
          <p:nvPr>
            <p:ph type="body" sz="quarter" idx="15" hasCustomPrompt="1"/>
          </p:nvPr>
        </p:nvSpPr>
        <p:spPr>
          <a:xfrm>
            <a:off x="15544800" y="9144000"/>
            <a:ext cx="12801600" cy="1014984"/>
          </a:xfrm>
          <a:prstGeom prst="rect">
            <a:avLst/>
          </a:prstGeom>
        </p:spPr>
        <p:txBody>
          <a:bodyPr/>
          <a:lstStyle>
            <a:lvl1pPr marL="0" indent="0">
              <a:buNone/>
              <a:defRPr sz="6000" b="0" i="0">
                <a:solidFill>
                  <a:schemeClr val="tx1"/>
                </a:solidFill>
                <a:latin typeface="Calibri Light" panose="020F0302020204030204" pitchFamily="34" charset="0"/>
              </a:defRPr>
            </a:lvl1pPr>
          </a:lstStyle>
          <a:p>
            <a:pPr lvl="0"/>
            <a:r>
              <a:rPr lang="en-US" dirty="0"/>
              <a:t>Main message of Fig. 1</a:t>
            </a:r>
          </a:p>
        </p:txBody>
      </p:sp>
      <p:sp>
        <p:nvSpPr>
          <p:cNvPr id="43" name="Text Placeholder 35">
            <a:extLst>
              <a:ext uri="{FF2B5EF4-FFF2-40B4-BE49-F238E27FC236}">
                <a16:creationId xmlns:a16="http://schemas.microsoft.com/office/drawing/2014/main" id="{EE715293-FA6C-014C-9885-79ED6C6EB31E}"/>
              </a:ext>
            </a:extLst>
          </p:cNvPr>
          <p:cNvSpPr>
            <a:spLocks noGrp="1"/>
          </p:cNvSpPr>
          <p:nvPr>
            <p:ph type="body" sz="quarter" idx="16" hasCustomPrompt="1"/>
          </p:nvPr>
        </p:nvSpPr>
        <p:spPr>
          <a:xfrm>
            <a:off x="15544800" y="18745200"/>
            <a:ext cx="12801600" cy="1014984"/>
          </a:xfrm>
          <a:prstGeom prst="rect">
            <a:avLst/>
          </a:prstGeom>
        </p:spPr>
        <p:txBody>
          <a:bodyPr/>
          <a:lstStyle>
            <a:lvl1pPr marL="0" indent="0">
              <a:buNone/>
              <a:defRPr sz="6000" b="0" i="0">
                <a:solidFill>
                  <a:schemeClr val="tx1"/>
                </a:solidFill>
                <a:latin typeface="Calibri Light" panose="020F0302020204030204" pitchFamily="34" charset="0"/>
              </a:defRPr>
            </a:lvl1pPr>
          </a:lstStyle>
          <a:p>
            <a:pPr lvl="0"/>
            <a:r>
              <a:rPr lang="en-US" dirty="0"/>
              <a:t>Main message of Fig. 3</a:t>
            </a:r>
          </a:p>
        </p:txBody>
      </p:sp>
      <p:sp>
        <p:nvSpPr>
          <p:cNvPr id="44" name="Text Placeholder 35">
            <a:extLst>
              <a:ext uri="{FF2B5EF4-FFF2-40B4-BE49-F238E27FC236}">
                <a16:creationId xmlns:a16="http://schemas.microsoft.com/office/drawing/2014/main" id="{01DCB90D-BC12-2A43-8238-427639778D0B}"/>
              </a:ext>
            </a:extLst>
          </p:cNvPr>
          <p:cNvSpPr>
            <a:spLocks noGrp="1"/>
          </p:cNvSpPr>
          <p:nvPr>
            <p:ph type="body" sz="quarter" idx="17" hasCustomPrompt="1"/>
          </p:nvPr>
        </p:nvSpPr>
        <p:spPr>
          <a:xfrm>
            <a:off x="30175200" y="18745200"/>
            <a:ext cx="12801600" cy="1014984"/>
          </a:xfrm>
          <a:prstGeom prst="rect">
            <a:avLst/>
          </a:prstGeom>
        </p:spPr>
        <p:txBody>
          <a:bodyPr/>
          <a:lstStyle>
            <a:lvl1pPr marL="0" indent="0">
              <a:buNone/>
              <a:defRPr sz="6000" b="0" i="0">
                <a:solidFill>
                  <a:schemeClr val="tx1"/>
                </a:solidFill>
                <a:latin typeface="Calibri Light" panose="020F0302020204030204" pitchFamily="34" charset="0"/>
              </a:defRPr>
            </a:lvl1pPr>
          </a:lstStyle>
          <a:p>
            <a:pPr lvl="0"/>
            <a:r>
              <a:rPr lang="en-US" dirty="0"/>
              <a:t>Main message of Fig. 4</a:t>
            </a:r>
          </a:p>
        </p:txBody>
      </p:sp>
      <p:sp>
        <p:nvSpPr>
          <p:cNvPr id="45" name="Text Placeholder 35">
            <a:extLst>
              <a:ext uri="{FF2B5EF4-FFF2-40B4-BE49-F238E27FC236}">
                <a16:creationId xmlns:a16="http://schemas.microsoft.com/office/drawing/2014/main" id="{5D7DD6E2-E2D5-5141-985C-E279B7D477EB}"/>
              </a:ext>
            </a:extLst>
          </p:cNvPr>
          <p:cNvSpPr>
            <a:spLocks noGrp="1"/>
          </p:cNvSpPr>
          <p:nvPr>
            <p:ph type="body" sz="quarter" idx="18" hasCustomPrompt="1"/>
          </p:nvPr>
        </p:nvSpPr>
        <p:spPr>
          <a:xfrm>
            <a:off x="30175200" y="9144000"/>
            <a:ext cx="12801600" cy="1014984"/>
          </a:xfrm>
          <a:prstGeom prst="rect">
            <a:avLst/>
          </a:prstGeom>
        </p:spPr>
        <p:txBody>
          <a:bodyPr/>
          <a:lstStyle>
            <a:lvl1pPr marL="0" indent="0">
              <a:buNone/>
              <a:defRPr sz="6000" b="0" i="0">
                <a:solidFill>
                  <a:schemeClr val="tx1"/>
                </a:solidFill>
                <a:latin typeface="Calibri Light" panose="020F0302020204030204" pitchFamily="34" charset="0"/>
              </a:defRPr>
            </a:lvl1pPr>
          </a:lstStyle>
          <a:p>
            <a:pPr lvl="0"/>
            <a:r>
              <a:rPr lang="en-US" dirty="0"/>
              <a:t>Main message of Fig. 2</a:t>
            </a:r>
          </a:p>
        </p:txBody>
      </p:sp>
      <p:sp>
        <p:nvSpPr>
          <p:cNvPr id="46" name="Text Placeholder 35">
            <a:extLst>
              <a:ext uri="{FF2B5EF4-FFF2-40B4-BE49-F238E27FC236}">
                <a16:creationId xmlns:a16="http://schemas.microsoft.com/office/drawing/2014/main" id="{53500D44-27E0-DC40-9EA9-D28CC9E25A51}"/>
              </a:ext>
            </a:extLst>
          </p:cNvPr>
          <p:cNvSpPr>
            <a:spLocks noGrp="1"/>
          </p:cNvSpPr>
          <p:nvPr>
            <p:ph type="body" sz="quarter" idx="19" hasCustomPrompt="1"/>
          </p:nvPr>
        </p:nvSpPr>
        <p:spPr>
          <a:xfrm>
            <a:off x="29718000" y="28986480"/>
            <a:ext cx="13716000" cy="2953512"/>
          </a:xfrm>
          <a:prstGeom prst="rect">
            <a:avLst/>
          </a:prstGeom>
        </p:spPr>
        <p:txBody>
          <a:bodyPr/>
          <a:lstStyle>
            <a:lvl1pPr marL="0" indent="0">
              <a:buNone/>
              <a:defRPr sz="6000" b="0" i="0">
                <a:solidFill>
                  <a:schemeClr val="bg1">
                    <a:lumMod val="95000"/>
                  </a:schemeClr>
                </a:solidFill>
                <a:latin typeface="Calibri Light" panose="020F0302020204030204" pitchFamily="34" charset="0"/>
              </a:defRPr>
            </a:lvl1pPr>
          </a:lstStyle>
          <a:p>
            <a:r>
              <a:rPr lang="en-US" sz="6000" dirty="0">
                <a:latin typeface="Avenir Light" panose="020B0402020203020204" pitchFamily="34" charset="77"/>
              </a:rPr>
              <a:t>References, Funding, Acknowledgements, etc.</a:t>
            </a:r>
          </a:p>
        </p:txBody>
      </p:sp>
      <p:sp>
        <p:nvSpPr>
          <p:cNvPr id="62" name="Text Placeholder 35">
            <a:extLst>
              <a:ext uri="{FF2B5EF4-FFF2-40B4-BE49-F238E27FC236}">
                <a16:creationId xmlns:a16="http://schemas.microsoft.com/office/drawing/2014/main" id="{53B1F90C-564B-9549-B088-B6FFAE6EFE55}"/>
              </a:ext>
            </a:extLst>
          </p:cNvPr>
          <p:cNvSpPr>
            <a:spLocks noGrp="1"/>
          </p:cNvSpPr>
          <p:nvPr>
            <p:ph type="body" sz="quarter" idx="28" hasCustomPrompt="1"/>
          </p:nvPr>
        </p:nvSpPr>
        <p:spPr>
          <a:xfrm>
            <a:off x="15544800" y="11033760"/>
            <a:ext cx="12801600" cy="5974080"/>
          </a:xfrm>
          <a:prstGeom prst="rect">
            <a:avLst/>
          </a:prstGeom>
        </p:spPr>
        <p:txBody>
          <a:bodyPr anchor="ctr"/>
          <a:lstStyle>
            <a:lvl1pPr marL="0" indent="0" algn="ctr">
              <a:buNone/>
              <a:defRPr sz="8000" b="0" i="0">
                <a:latin typeface="Calibri Light" panose="020F0302020204030204" pitchFamily="34" charset="0"/>
              </a:defRPr>
            </a:lvl1pPr>
          </a:lstStyle>
          <a:p>
            <a:pPr lvl="0"/>
            <a:r>
              <a:rPr lang="en-US" dirty="0"/>
              <a:t>Suggested boundaries on Figure 1</a:t>
            </a:r>
          </a:p>
        </p:txBody>
      </p:sp>
      <p:sp>
        <p:nvSpPr>
          <p:cNvPr id="63" name="Text Placeholder 35">
            <a:extLst>
              <a:ext uri="{FF2B5EF4-FFF2-40B4-BE49-F238E27FC236}">
                <a16:creationId xmlns:a16="http://schemas.microsoft.com/office/drawing/2014/main" id="{DE6DF9F7-4C5B-D243-9FD6-C7BB0A97DC02}"/>
              </a:ext>
            </a:extLst>
          </p:cNvPr>
          <p:cNvSpPr>
            <a:spLocks noGrp="1"/>
          </p:cNvSpPr>
          <p:nvPr>
            <p:ph type="body" sz="quarter" idx="29" hasCustomPrompt="1"/>
          </p:nvPr>
        </p:nvSpPr>
        <p:spPr>
          <a:xfrm>
            <a:off x="30175200" y="11080853"/>
            <a:ext cx="12801600" cy="5974080"/>
          </a:xfrm>
          <a:prstGeom prst="rect">
            <a:avLst/>
          </a:prstGeom>
        </p:spPr>
        <p:txBody>
          <a:bodyPr anchor="ctr"/>
          <a:lstStyle>
            <a:lvl1pPr marL="0" indent="0" algn="ctr">
              <a:buNone/>
              <a:defRPr sz="8000" b="0" i="0">
                <a:latin typeface="Calibri Light" panose="020F0302020204030204" pitchFamily="34" charset="0"/>
              </a:defRPr>
            </a:lvl1pPr>
          </a:lstStyle>
          <a:p>
            <a:pPr lvl="0"/>
            <a:r>
              <a:rPr lang="en-US" dirty="0"/>
              <a:t>Suggested boundaries on Figure 2</a:t>
            </a:r>
          </a:p>
        </p:txBody>
      </p:sp>
      <p:sp>
        <p:nvSpPr>
          <p:cNvPr id="64" name="Text Placeholder 35">
            <a:extLst>
              <a:ext uri="{FF2B5EF4-FFF2-40B4-BE49-F238E27FC236}">
                <a16:creationId xmlns:a16="http://schemas.microsoft.com/office/drawing/2014/main" id="{474A4179-A0DF-D444-B253-DB56FC149E1E}"/>
              </a:ext>
            </a:extLst>
          </p:cNvPr>
          <p:cNvSpPr>
            <a:spLocks noGrp="1"/>
          </p:cNvSpPr>
          <p:nvPr>
            <p:ph type="body" sz="quarter" idx="30" hasCustomPrompt="1"/>
          </p:nvPr>
        </p:nvSpPr>
        <p:spPr>
          <a:xfrm>
            <a:off x="15544800" y="20674584"/>
            <a:ext cx="12801600" cy="5974080"/>
          </a:xfrm>
          <a:prstGeom prst="rect">
            <a:avLst/>
          </a:prstGeom>
        </p:spPr>
        <p:txBody>
          <a:bodyPr anchor="ctr"/>
          <a:lstStyle>
            <a:lvl1pPr marL="0" indent="0" algn="ctr">
              <a:buNone/>
              <a:defRPr sz="8000" b="0" i="0">
                <a:latin typeface="Calibri Light" panose="020F0302020204030204" pitchFamily="34" charset="0"/>
              </a:defRPr>
            </a:lvl1pPr>
          </a:lstStyle>
          <a:p>
            <a:pPr lvl="0"/>
            <a:r>
              <a:rPr lang="en-US" dirty="0"/>
              <a:t>Suggested boundaries on Figure 3</a:t>
            </a:r>
          </a:p>
        </p:txBody>
      </p:sp>
      <p:sp>
        <p:nvSpPr>
          <p:cNvPr id="65" name="Text Placeholder 35">
            <a:extLst>
              <a:ext uri="{FF2B5EF4-FFF2-40B4-BE49-F238E27FC236}">
                <a16:creationId xmlns:a16="http://schemas.microsoft.com/office/drawing/2014/main" id="{9F6B4A0A-C7E0-B54C-B788-E6938B025C58}"/>
              </a:ext>
            </a:extLst>
          </p:cNvPr>
          <p:cNvSpPr>
            <a:spLocks noGrp="1"/>
          </p:cNvSpPr>
          <p:nvPr>
            <p:ph type="body" sz="quarter" idx="31" hasCustomPrompt="1"/>
          </p:nvPr>
        </p:nvSpPr>
        <p:spPr>
          <a:xfrm>
            <a:off x="30175200" y="20674584"/>
            <a:ext cx="12801600" cy="5974080"/>
          </a:xfrm>
          <a:prstGeom prst="rect">
            <a:avLst/>
          </a:prstGeom>
        </p:spPr>
        <p:txBody>
          <a:bodyPr anchor="ctr"/>
          <a:lstStyle>
            <a:lvl1pPr marL="0" indent="0" algn="ctr">
              <a:buNone/>
              <a:defRPr sz="8000" b="0" i="0">
                <a:latin typeface="Calibri Light" panose="020F0302020204030204" pitchFamily="34" charset="0"/>
              </a:defRPr>
            </a:lvl1pPr>
          </a:lstStyle>
          <a:p>
            <a:pPr lvl="0"/>
            <a:r>
              <a:rPr lang="en-US" dirty="0"/>
              <a:t>Suggested boundaries on Figure 4</a:t>
            </a:r>
          </a:p>
        </p:txBody>
      </p:sp>
      <p:sp>
        <p:nvSpPr>
          <p:cNvPr id="67" name="Text Placeholder 35">
            <a:extLst>
              <a:ext uri="{FF2B5EF4-FFF2-40B4-BE49-F238E27FC236}">
                <a16:creationId xmlns:a16="http://schemas.microsoft.com/office/drawing/2014/main" id="{05A5D7D2-5862-5940-9FD2-22FC4D5CB7FC}"/>
              </a:ext>
            </a:extLst>
          </p:cNvPr>
          <p:cNvSpPr>
            <a:spLocks noGrp="1"/>
          </p:cNvSpPr>
          <p:nvPr>
            <p:ph type="body" sz="quarter" idx="33" hasCustomPrompt="1"/>
          </p:nvPr>
        </p:nvSpPr>
        <p:spPr>
          <a:xfrm>
            <a:off x="15558247" y="28610231"/>
            <a:ext cx="2743200" cy="2743200"/>
          </a:xfrm>
          <a:prstGeom prst="rect">
            <a:avLst/>
          </a:prstGeom>
        </p:spPr>
        <p:txBody>
          <a:bodyPr anchor="ctr"/>
          <a:lstStyle>
            <a:lvl1pPr marL="0" indent="0" algn="ctr">
              <a:buNone/>
              <a:defRPr sz="8000" b="0" i="0">
                <a:latin typeface="Calibri Light" panose="020F0302020204030204" pitchFamily="34" charset="0"/>
              </a:defRPr>
            </a:lvl1pPr>
          </a:lstStyle>
          <a:p>
            <a:pPr lvl="0"/>
            <a:r>
              <a:rPr lang="en-US" dirty="0"/>
              <a:t>QR code</a:t>
            </a:r>
          </a:p>
        </p:txBody>
      </p:sp>
      <p:pic>
        <p:nvPicPr>
          <p:cNvPr id="3" name="Picture 2" descr="A black background with white text&#10;&#10;Description automatically generated">
            <a:extLst>
              <a:ext uri="{FF2B5EF4-FFF2-40B4-BE49-F238E27FC236}">
                <a16:creationId xmlns:a16="http://schemas.microsoft.com/office/drawing/2014/main" id="{458BE954-C39F-3F22-1901-9708CB7A81A6}"/>
              </a:ext>
            </a:extLst>
          </p:cNvPr>
          <p:cNvPicPr>
            <a:picLocks noChangeAspect="1"/>
          </p:cNvPicPr>
          <p:nvPr userDrawn="1"/>
        </p:nvPicPr>
        <p:blipFill>
          <a:blip r:embed="rId2"/>
          <a:stretch>
            <a:fillRect/>
          </a:stretch>
        </p:blipFill>
        <p:spPr>
          <a:xfrm>
            <a:off x="1304365" y="28986480"/>
            <a:ext cx="12021671" cy="2162629"/>
          </a:xfrm>
          <a:prstGeom prst="rect">
            <a:avLst/>
          </a:prstGeom>
        </p:spPr>
      </p:pic>
    </p:spTree>
    <p:extLst>
      <p:ext uri="{BB962C8B-B14F-4D97-AF65-F5344CB8AC3E}">
        <p14:creationId xmlns:p14="http://schemas.microsoft.com/office/powerpoint/2010/main" val="302467060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93009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3AEB0970-63AA-2024-1183-668383ABC305}"/>
              </a:ext>
            </a:extLst>
          </p:cNvPr>
          <p:cNvPicPr>
            <a:picLocks noChangeAspect="1"/>
          </p:cNvPicPr>
          <p:nvPr/>
        </p:nvPicPr>
        <p:blipFill>
          <a:blip r:embed="rId2"/>
          <a:stretch>
            <a:fillRect/>
          </a:stretch>
        </p:blipFill>
        <p:spPr>
          <a:xfrm>
            <a:off x="15452657" y="8209623"/>
            <a:ext cx="13162687" cy="9925961"/>
          </a:xfrm>
          <a:prstGeom prst="rect">
            <a:avLst/>
          </a:prstGeom>
        </p:spPr>
      </p:pic>
      <p:sp>
        <p:nvSpPr>
          <p:cNvPr id="2" name="Text Placeholder 1">
            <a:extLst>
              <a:ext uri="{FF2B5EF4-FFF2-40B4-BE49-F238E27FC236}">
                <a16:creationId xmlns:a16="http://schemas.microsoft.com/office/drawing/2014/main" id="{680AB7B0-304D-C1FD-96A7-F88972F70758}"/>
              </a:ext>
            </a:extLst>
          </p:cNvPr>
          <p:cNvSpPr>
            <a:spLocks noGrp="1"/>
          </p:cNvSpPr>
          <p:nvPr>
            <p:ph type="body" sz="quarter" idx="10"/>
          </p:nvPr>
        </p:nvSpPr>
        <p:spPr/>
        <p:txBody>
          <a:bodyPr/>
          <a:lstStyle/>
          <a:p>
            <a:r>
              <a:rPr lang="en-US" sz="8000" dirty="0"/>
              <a:t>A utility-based approach to modeling systemic resilience of highway networks with an application in Utah </a:t>
            </a:r>
          </a:p>
        </p:txBody>
      </p:sp>
      <p:sp>
        <p:nvSpPr>
          <p:cNvPr id="3" name="Text Placeholder 2">
            <a:extLst>
              <a:ext uri="{FF2B5EF4-FFF2-40B4-BE49-F238E27FC236}">
                <a16:creationId xmlns:a16="http://schemas.microsoft.com/office/drawing/2014/main" id="{5D8EE6B6-B5E5-3587-3028-6773CC7CF54C}"/>
              </a:ext>
            </a:extLst>
          </p:cNvPr>
          <p:cNvSpPr>
            <a:spLocks noGrp="1"/>
          </p:cNvSpPr>
          <p:nvPr>
            <p:ph type="body" sz="quarter" idx="11"/>
          </p:nvPr>
        </p:nvSpPr>
        <p:spPr>
          <a:xfrm>
            <a:off x="457200" y="5355425"/>
            <a:ext cx="13716000" cy="1014984"/>
          </a:xfrm>
        </p:spPr>
        <p:txBody>
          <a:bodyPr/>
          <a:lstStyle/>
          <a:p>
            <a:r>
              <a:rPr lang="en-US" dirty="0"/>
              <a:t>Greg Macfarlane</a:t>
            </a:r>
          </a:p>
          <a:p>
            <a:r>
              <a:rPr lang="en-US" dirty="0"/>
              <a:t>Max Barnes</a:t>
            </a:r>
          </a:p>
          <a:p>
            <a:r>
              <a:rPr lang="en-US" dirty="0"/>
              <a:t>Natalie Gray</a:t>
            </a:r>
          </a:p>
        </p:txBody>
      </p:sp>
      <p:sp>
        <p:nvSpPr>
          <p:cNvPr id="4" name="Text Placeholder 3">
            <a:extLst>
              <a:ext uri="{FF2B5EF4-FFF2-40B4-BE49-F238E27FC236}">
                <a16:creationId xmlns:a16="http://schemas.microsoft.com/office/drawing/2014/main" id="{43CD76BD-1A54-BD07-2099-94161C8191EC}"/>
              </a:ext>
            </a:extLst>
          </p:cNvPr>
          <p:cNvSpPr>
            <a:spLocks noGrp="1"/>
          </p:cNvSpPr>
          <p:nvPr>
            <p:ph type="body" sz="quarter" idx="12"/>
          </p:nvPr>
        </p:nvSpPr>
        <p:spPr>
          <a:xfrm>
            <a:off x="457200" y="13513308"/>
            <a:ext cx="13716000" cy="1014984"/>
          </a:xfrm>
        </p:spPr>
        <p:txBody>
          <a:bodyPr/>
          <a:lstStyle/>
          <a:p>
            <a:r>
              <a:rPr lang="en-US" sz="4400" dirty="0">
                <a:solidFill>
                  <a:schemeClr val="bg1">
                    <a:lumMod val="95000"/>
                  </a:schemeClr>
                </a:solidFill>
              </a:rPr>
              <a:t>The resilience of transportation networks is an important consideration in management and planning, but practical techniques to identify systemically critical links are limited. Further, current practical techniques ignore that when transportation networks are damaged or degraded, people potentially change destinations and modes as well as travel routes. In this research, we develop a model to examine network highway resilience based on changes to mode and destination choice logsums, and apply this model to 41 scenarios representing the loss of links on the statewide highway network in Utah. The results of the analysis suggest a fundamentally different prioritization scheme than would be identified solely through a methodology based on increased travel times.</a:t>
            </a:r>
          </a:p>
        </p:txBody>
      </p:sp>
      <p:sp>
        <p:nvSpPr>
          <p:cNvPr id="5" name="Text Placeholder 4">
            <a:extLst>
              <a:ext uri="{FF2B5EF4-FFF2-40B4-BE49-F238E27FC236}">
                <a16:creationId xmlns:a16="http://schemas.microsoft.com/office/drawing/2014/main" id="{4C8CF1EA-A95E-AAF9-0808-915B1AA63396}"/>
              </a:ext>
            </a:extLst>
          </p:cNvPr>
          <p:cNvSpPr>
            <a:spLocks noGrp="1"/>
          </p:cNvSpPr>
          <p:nvPr>
            <p:ph type="body" sz="quarter" idx="13"/>
          </p:nvPr>
        </p:nvSpPr>
        <p:spPr>
          <a:xfrm>
            <a:off x="15544800" y="1161288"/>
            <a:ext cx="12801600" cy="6245352"/>
          </a:xfrm>
        </p:spPr>
        <p:txBody>
          <a:bodyPr/>
          <a:lstStyle/>
          <a:p>
            <a:r>
              <a:rPr lang="en-US" dirty="0"/>
              <a:t>Using accessibility logsums instead of excess travel times leads to a different prioritization of critical facilities. </a:t>
            </a:r>
          </a:p>
        </p:txBody>
      </p:sp>
      <p:sp>
        <p:nvSpPr>
          <p:cNvPr id="6" name="Text Placeholder 5">
            <a:extLst>
              <a:ext uri="{FF2B5EF4-FFF2-40B4-BE49-F238E27FC236}">
                <a16:creationId xmlns:a16="http://schemas.microsoft.com/office/drawing/2014/main" id="{96A66443-1845-F507-A29C-C24B39BCDFBF}"/>
              </a:ext>
            </a:extLst>
          </p:cNvPr>
          <p:cNvSpPr>
            <a:spLocks noGrp="1"/>
          </p:cNvSpPr>
          <p:nvPr>
            <p:ph type="body" sz="quarter" idx="14"/>
          </p:nvPr>
        </p:nvSpPr>
        <p:spPr/>
        <p:txBody>
          <a:bodyPr/>
          <a:lstStyle/>
          <a:p>
            <a:r>
              <a:rPr lang="en-US" dirty="0"/>
              <a:t>Built a statewide trip-based model </a:t>
            </a:r>
          </a:p>
          <a:p>
            <a:r>
              <a:rPr lang="en-US" dirty="0"/>
              <a:t>Sensitive to route, mode, and destination options</a:t>
            </a:r>
          </a:p>
          <a:p>
            <a:r>
              <a:rPr lang="en-US" dirty="0"/>
              <a:t>Robust to changes in parameters</a:t>
            </a:r>
          </a:p>
        </p:txBody>
      </p:sp>
      <p:sp>
        <p:nvSpPr>
          <p:cNvPr id="7" name="Text Placeholder 6">
            <a:extLst>
              <a:ext uri="{FF2B5EF4-FFF2-40B4-BE49-F238E27FC236}">
                <a16:creationId xmlns:a16="http://schemas.microsoft.com/office/drawing/2014/main" id="{717EAD86-A19B-29B6-8E53-AB6E40AB22A1}"/>
              </a:ext>
            </a:extLst>
          </p:cNvPr>
          <p:cNvSpPr>
            <a:spLocks noGrp="1"/>
          </p:cNvSpPr>
          <p:nvPr>
            <p:ph type="body" sz="quarter" idx="15"/>
          </p:nvPr>
        </p:nvSpPr>
        <p:spPr/>
        <p:txBody>
          <a:bodyPr/>
          <a:lstStyle/>
          <a:p>
            <a:r>
              <a:rPr lang="en-US" dirty="0"/>
              <a:t>Model design</a:t>
            </a:r>
          </a:p>
        </p:txBody>
      </p:sp>
      <p:sp>
        <p:nvSpPr>
          <p:cNvPr id="8" name="Text Placeholder 7">
            <a:extLst>
              <a:ext uri="{FF2B5EF4-FFF2-40B4-BE49-F238E27FC236}">
                <a16:creationId xmlns:a16="http://schemas.microsoft.com/office/drawing/2014/main" id="{2D37E63F-7601-938D-89F8-56A77EE72331}"/>
              </a:ext>
            </a:extLst>
          </p:cNvPr>
          <p:cNvSpPr>
            <a:spLocks noGrp="1"/>
          </p:cNvSpPr>
          <p:nvPr>
            <p:ph type="body" sz="quarter" idx="16"/>
          </p:nvPr>
        </p:nvSpPr>
        <p:spPr/>
        <p:txBody>
          <a:bodyPr/>
          <a:lstStyle/>
          <a:p>
            <a:r>
              <a:rPr lang="en-US" dirty="0"/>
              <a:t>Rankings of the most critical projects are different by method</a:t>
            </a:r>
          </a:p>
        </p:txBody>
      </p:sp>
      <p:sp>
        <p:nvSpPr>
          <p:cNvPr id="9" name="Text Placeholder 8">
            <a:extLst>
              <a:ext uri="{FF2B5EF4-FFF2-40B4-BE49-F238E27FC236}">
                <a16:creationId xmlns:a16="http://schemas.microsoft.com/office/drawing/2014/main" id="{878EC21B-E977-EC07-AB8E-689A6FFD7A90}"/>
              </a:ext>
            </a:extLst>
          </p:cNvPr>
          <p:cNvSpPr>
            <a:spLocks noGrp="1"/>
          </p:cNvSpPr>
          <p:nvPr>
            <p:ph type="body" sz="quarter" idx="17"/>
          </p:nvPr>
        </p:nvSpPr>
        <p:spPr>
          <a:xfrm>
            <a:off x="30175200" y="18745200"/>
            <a:ext cx="6464595" cy="1014984"/>
          </a:xfrm>
        </p:spPr>
        <p:txBody>
          <a:bodyPr/>
          <a:lstStyle/>
          <a:p>
            <a:r>
              <a:rPr lang="en-US" dirty="0"/>
              <a:t>The rankings are robust</a:t>
            </a:r>
          </a:p>
        </p:txBody>
      </p:sp>
      <p:sp>
        <p:nvSpPr>
          <p:cNvPr id="10" name="Text Placeholder 9">
            <a:extLst>
              <a:ext uri="{FF2B5EF4-FFF2-40B4-BE49-F238E27FC236}">
                <a16:creationId xmlns:a16="http://schemas.microsoft.com/office/drawing/2014/main" id="{4CF35976-A8BF-8E86-3EF8-AFB7092DD71C}"/>
              </a:ext>
            </a:extLst>
          </p:cNvPr>
          <p:cNvSpPr>
            <a:spLocks noGrp="1"/>
          </p:cNvSpPr>
          <p:nvPr>
            <p:ph type="body" sz="quarter" idx="18"/>
          </p:nvPr>
        </p:nvSpPr>
        <p:spPr/>
        <p:txBody>
          <a:bodyPr/>
          <a:lstStyle/>
          <a:p>
            <a:r>
              <a:rPr lang="en-US" dirty="0"/>
              <a:t>Detail for I-80 at Tooele / Salt Lake Line</a:t>
            </a:r>
          </a:p>
        </p:txBody>
      </p:sp>
      <p:sp>
        <p:nvSpPr>
          <p:cNvPr id="11" name="Text Placeholder 10">
            <a:extLst>
              <a:ext uri="{FF2B5EF4-FFF2-40B4-BE49-F238E27FC236}">
                <a16:creationId xmlns:a16="http://schemas.microsoft.com/office/drawing/2014/main" id="{BE6F7F17-7344-CF08-0A07-1ED17E0C5DF2}"/>
              </a:ext>
            </a:extLst>
          </p:cNvPr>
          <p:cNvSpPr>
            <a:spLocks noGrp="1"/>
          </p:cNvSpPr>
          <p:nvPr>
            <p:ph type="body" sz="quarter" idx="19"/>
          </p:nvPr>
        </p:nvSpPr>
        <p:spPr>
          <a:xfrm>
            <a:off x="19847859" y="30228988"/>
            <a:ext cx="23586141" cy="1711003"/>
          </a:xfrm>
        </p:spPr>
        <p:txBody>
          <a:bodyPr/>
          <a:lstStyle/>
          <a:p>
            <a:r>
              <a:rPr lang="en-US" sz="2800" dirty="0">
                <a:solidFill>
                  <a:schemeClr val="bg1">
                    <a:lumMod val="75000"/>
                  </a:schemeClr>
                </a:solidFill>
              </a:rPr>
              <a:t>This study was funded by the Utah Department of Transportation. The authors alone are responsible for the preparation and accuracy of the information, data, analysis, discussions, recommendations, and conclusions presented herein. The contents do not necessarily reflect the views, opinions, endorsements, or policies of the Utah Department of Transportation or the US Department of Transportation. The Utah Department of Transportation makes no representation or warranty of any kind, and assumes no liability therefore.</a:t>
            </a:r>
          </a:p>
        </p:txBody>
      </p:sp>
      <p:pic>
        <p:nvPicPr>
          <p:cNvPr id="22" name="Picture 21" descr="A qr code with black dots&#10;&#10;Description automatically generated">
            <a:extLst>
              <a:ext uri="{FF2B5EF4-FFF2-40B4-BE49-F238E27FC236}">
                <a16:creationId xmlns:a16="http://schemas.microsoft.com/office/drawing/2014/main" id="{CA9FD594-7720-4A3D-5ECE-0D0016A03CA5}"/>
              </a:ext>
            </a:extLst>
          </p:cNvPr>
          <p:cNvPicPr>
            <a:picLocks noChangeAspect="1"/>
          </p:cNvPicPr>
          <p:nvPr/>
        </p:nvPicPr>
        <p:blipFill>
          <a:blip r:embed="rId3"/>
          <a:stretch>
            <a:fillRect/>
          </a:stretch>
        </p:blipFill>
        <p:spPr>
          <a:xfrm>
            <a:off x="15060706" y="28111496"/>
            <a:ext cx="4165600" cy="4165600"/>
          </a:xfrm>
          <a:prstGeom prst="rect">
            <a:avLst/>
          </a:prstGeom>
        </p:spPr>
      </p:pic>
      <p:pic>
        <p:nvPicPr>
          <p:cNvPr id="27" name="Picture 26" descr="A black and white logo&#10;&#10;Description automatically generated">
            <a:extLst>
              <a:ext uri="{FF2B5EF4-FFF2-40B4-BE49-F238E27FC236}">
                <a16:creationId xmlns:a16="http://schemas.microsoft.com/office/drawing/2014/main" id="{EE261712-2332-6EBB-9451-F34EBEBC7FC9}"/>
              </a:ext>
            </a:extLst>
          </p:cNvPr>
          <p:cNvPicPr>
            <a:picLocks noChangeAspect="1"/>
          </p:cNvPicPr>
          <p:nvPr/>
        </p:nvPicPr>
        <p:blipFill>
          <a:blip r:embed="rId4"/>
          <a:stretch>
            <a:fillRect/>
          </a:stretch>
        </p:blipFill>
        <p:spPr>
          <a:xfrm>
            <a:off x="19847859" y="28329147"/>
            <a:ext cx="6024282" cy="1554063"/>
          </a:xfrm>
          <a:prstGeom prst="rect">
            <a:avLst/>
          </a:prstGeom>
        </p:spPr>
      </p:pic>
      <p:pic>
        <p:nvPicPr>
          <p:cNvPr id="29" name="Picture 28" descr="A screenshot of a graph&#10;&#10;Description automatically generated">
            <a:extLst>
              <a:ext uri="{FF2B5EF4-FFF2-40B4-BE49-F238E27FC236}">
                <a16:creationId xmlns:a16="http://schemas.microsoft.com/office/drawing/2014/main" id="{107F00B2-2D43-0DDB-3130-A5DCF6C8A702}"/>
              </a:ext>
            </a:extLst>
          </p:cNvPr>
          <p:cNvPicPr>
            <a:picLocks noChangeAspect="1"/>
          </p:cNvPicPr>
          <p:nvPr/>
        </p:nvPicPr>
        <p:blipFill>
          <a:blip r:embed="rId5"/>
          <a:stretch>
            <a:fillRect/>
          </a:stretch>
        </p:blipFill>
        <p:spPr>
          <a:xfrm>
            <a:off x="29411580" y="10082501"/>
            <a:ext cx="13781853" cy="7219248"/>
          </a:xfrm>
          <a:prstGeom prst="rect">
            <a:avLst/>
          </a:prstGeom>
        </p:spPr>
      </p:pic>
      <p:pic>
        <p:nvPicPr>
          <p:cNvPr id="31" name="Picture 30" descr="A screenshot of a table&#10;&#10;Description automatically generated">
            <a:extLst>
              <a:ext uri="{FF2B5EF4-FFF2-40B4-BE49-F238E27FC236}">
                <a16:creationId xmlns:a16="http://schemas.microsoft.com/office/drawing/2014/main" id="{6A82ABD4-EE33-EA15-EB2F-27B0DEBF5029}"/>
              </a:ext>
            </a:extLst>
          </p:cNvPr>
          <p:cNvPicPr>
            <a:picLocks noChangeAspect="1"/>
          </p:cNvPicPr>
          <p:nvPr/>
        </p:nvPicPr>
        <p:blipFill>
          <a:blip r:embed="rId6"/>
          <a:stretch>
            <a:fillRect/>
          </a:stretch>
        </p:blipFill>
        <p:spPr>
          <a:xfrm>
            <a:off x="15876599" y="20369800"/>
            <a:ext cx="12712162" cy="6602215"/>
          </a:xfrm>
          <a:prstGeom prst="rect">
            <a:avLst/>
          </a:prstGeom>
        </p:spPr>
      </p:pic>
      <p:pic>
        <p:nvPicPr>
          <p:cNvPr id="33" name="Picture 32" descr="A graph of a graph with numbers and lines&#10;&#10;Description automatically generated with medium confidence">
            <a:extLst>
              <a:ext uri="{FF2B5EF4-FFF2-40B4-BE49-F238E27FC236}">
                <a16:creationId xmlns:a16="http://schemas.microsoft.com/office/drawing/2014/main" id="{E87E868E-4120-C795-A2BE-7C7487B4653B}"/>
              </a:ext>
            </a:extLst>
          </p:cNvPr>
          <p:cNvPicPr>
            <a:picLocks noChangeAspect="1"/>
          </p:cNvPicPr>
          <p:nvPr/>
        </p:nvPicPr>
        <p:blipFill>
          <a:blip r:embed="rId7"/>
          <a:stretch>
            <a:fillRect/>
          </a:stretch>
        </p:blipFill>
        <p:spPr>
          <a:xfrm>
            <a:off x="29933900" y="20589002"/>
            <a:ext cx="6642100" cy="6654800"/>
          </a:xfrm>
          <a:prstGeom prst="rect">
            <a:avLst/>
          </a:prstGeom>
        </p:spPr>
      </p:pic>
      <p:pic>
        <p:nvPicPr>
          <p:cNvPr id="36" name="Picture 35" descr="A map with different colored dots&#10;&#10;Description automatically generated">
            <a:extLst>
              <a:ext uri="{FF2B5EF4-FFF2-40B4-BE49-F238E27FC236}">
                <a16:creationId xmlns:a16="http://schemas.microsoft.com/office/drawing/2014/main" id="{AE88E8E3-7DEE-2C60-3774-27C2FD7A0958}"/>
              </a:ext>
            </a:extLst>
          </p:cNvPr>
          <p:cNvPicPr>
            <a:picLocks noChangeAspect="1"/>
          </p:cNvPicPr>
          <p:nvPr/>
        </p:nvPicPr>
        <p:blipFill>
          <a:blip r:embed="rId8"/>
          <a:stretch>
            <a:fillRect/>
          </a:stretch>
        </p:blipFill>
        <p:spPr>
          <a:xfrm>
            <a:off x="36856428" y="17577813"/>
            <a:ext cx="6337005" cy="9802066"/>
          </a:xfrm>
          <a:prstGeom prst="rect">
            <a:avLst/>
          </a:prstGeom>
        </p:spPr>
      </p:pic>
    </p:spTree>
    <p:extLst>
      <p:ext uri="{BB962C8B-B14F-4D97-AF65-F5344CB8AC3E}">
        <p14:creationId xmlns:p14="http://schemas.microsoft.com/office/powerpoint/2010/main" val="612396025"/>
      </p:ext>
    </p:extLst>
  </p:cSld>
  <p:clrMapOvr>
    <a:masterClrMapping/>
  </p:clrMapOvr>
</p:sld>
</file>

<file path=ppt/theme/theme1.xml><?xml version="1.0" encoding="utf-8"?>
<a:theme xmlns:a="http://schemas.openxmlformats.org/drawingml/2006/main" name="Custom Design">
  <a:themeElements>
    <a:clrScheme name="BYU">
      <a:dk1>
        <a:srgbClr val="000000"/>
      </a:dk1>
      <a:lt1>
        <a:srgbClr val="FFFFFF"/>
      </a:lt1>
      <a:dk2>
        <a:srgbClr val="002E5D"/>
      </a:dk2>
      <a:lt2>
        <a:srgbClr val="BDD6E6"/>
      </a:lt2>
      <a:accent1>
        <a:srgbClr val="003CA5"/>
      </a:accent1>
      <a:accent2>
        <a:srgbClr val="A39382"/>
      </a:accent2>
      <a:accent3>
        <a:srgbClr val="00966C"/>
      </a:accent3>
      <a:accent4>
        <a:srgbClr val="D14124"/>
      </a:accent4>
      <a:accent5>
        <a:srgbClr val="A73A64"/>
      </a:accent5>
      <a:accent6>
        <a:srgbClr val="9E2A2B"/>
      </a:accent6>
      <a:hlink>
        <a:srgbClr val="6E7CA0"/>
      </a:hlink>
      <a:folHlink>
        <a:srgbClr val="7C878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2692</TotalTime>
  <Words>288</Words>
  <Application>Microsoft Macintosh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Light</vt:lpstr>
      <vt:lpstr>Calibri</vt:lpstr>
      <vt:lpstr>Calibri Light</vt:lpstr>
      <vt:lpstr>Custom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Triassi</dc:creator>
  <cp:lastModifiedBy>Gregory Macfarlane</cp:lastModifiedBy>
  <cp:revision>47</cp:revision>
  <dcterms:created xsi:type="dcterms:W3CDTF">2020-09-10T17:03:44Z</dcterms:created>
  <dcterms:modified xsi:type="dcterms:W3CDTF">2024-01-08T15:30:46Z</dcterms:modified>
</cp:coreProperties>
</file>