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d2e7f1059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1d2e7f1059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d2e7f105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d2e7f105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d2e7f1059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d2e7f1059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d2e7f1059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d2e7f1059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d2e7f105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d2e7f105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d2e7f1059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d2e7f1059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d2e7f1059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1d2e7f1059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d2e7f1059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1d2e7f1059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d2e7f1059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1d2e7f1059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Contract Integrity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Cassidy Waldrip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98100" y="3110325"/>
            <a:ext cx="237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Brigham Young University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146650" y="2199150"/>
            <a:ext cx="30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311700" y="410000"/>
            <a:ext cx="8520600" cy="14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600"/>
              <a:t>Questions?</a:t>
            </a:r>
            <a:endParaRPr sz="7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1236525"/>
            <a:ext cx="8520600" cy="30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800"/>
              <a:t>Why are software contracts important?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54975" y="1464325"/>
            <a:ext cx="8968200" cy="15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30"/>
              <a:t>We hypothesize that we can use an SMT solver to detect issues and provide feedback to improve contract integrity.</a:t>
            </a:r>
            <a:endParaRPr sz="323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Contradiction and vacuity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745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Detecting is easy!</a:t>
            </a:r>
            <a:endParaRPr sz="2600"/>
          </a:p>
        </p:txBody>
      </p:sp>
      <p:sp>
        <p:nvSpPr>
          <p:cNvPr id="105" name="Google Shape;105;p16"/>
          <p:cNvSpPr/>
          <p:nvPr/>
        </p:nvSpPr>
        <p:spPr>
          <a:xfrm>
            <a:off x="4940229" y="2142725"/>
            <a:ext cx="624300" cy="66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y &gt; 0</a:t>
            </a:r>
            <a:endParaRPr baseline="-25000" sz="700"/>
          </a:p>
        </p:txBody>
      </p:sp>
      <p:sp>
        <p:nvSpPr>
          <p:cNvPr id="106" name="Google Shape;106;p16"/>
          <p:cNvSpPr/>
          <p:nvPr/>
        </p:nvSpPr>
        <p:spPr>
          <a:xfrm>
            <a:off x="4259864" y="2142725"/>
            <a:ext cx="624300" cy="66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x==0</a:t>
            </a:r>
            <a:endParaRPr baseline="-25000" sz="700"/>
          </a:p>
        </p:txBody>
      </p:sp>
      <p:sp>
        <p:nvSpPr>
          <p:cNvPr id="107" name="Google Shape;107;p16"/>
          <p:cNvSpPr/>
          <p:nvPr/>
        </p:nvSpPr>
        <p:spPr>
          <a:xfrm>
            <a:off x="3579475" y="2142725"/>
            <a:ext cx="624300" cy="66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x &gt; 0</a:t>
            </a:r>
            <a:endParaRPr baseline="-25000" sz="700"/>
          </a:p>
        </p:txBody>
      </p:sp>
      <p:sp>
        <p:nvSpPr>
          <p:cNvPr id="108" name="Google Shape;108;p16"/>
          <p:cNvSpPr/>
          <p:nvPr/>
        </p:nvSpPr>
        <p:spPr>
          <a:xfrm>
            <a:off x="5903731" y="2245474"/>
            <a:ext cx="426300" cy="454800"/>
          </a:xfrm>
          <a:prstGeom prst="noSmoking">
            <a:avLst>
              <a:gd fmla="val 18750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5832950" y="2803025"/>
            <a:ext cx="13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Not satisfiable!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Contradiction and vacuity</a:t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1984988" y="1306675"/>
            <a:ext cx="615900" cy="6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y</a:t>
            </a:r>
            <a:r>
              <a:rPr lang="en" sz="900"/>
              <a:t> &gt; 0</a:t>
            </a:r>
            <a:endParaRPr baseline="-25000" sz="400"/>
          </a:p>
        </p:txBody>
      </p:sp>
      <p:sp>
        <p:nvSpPr>
          <p:cNvPr id="116" name="Google Shape;116;p17"/>
          <p:cNvSpPr/>
          <p:nvPr/>
        </p:nvSpPr>
        <p:spPr>
          <a:xfrm>
            <a:off x="1273675" y="1306675"/>
            <a:ext cx="652800" cy="6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x</a:t>
            </a:r>
            <a:r>
              <a:rPr lang="en" sz="900"/>
              <a:t>==0</a:t>
            </a:r>
            <a:endParaRPr baseline="-25000" sz="400"/>
          </a:p>
        </p:txBody>
      </p:sp>
      <p:sp>
        <p:nvSpPr>
          <p:cNvPr id="117" name="Google Shape;117;p17"/>
          <p:cNvSpPr/>
          <p:nvPr/>
        </p:nvSpPr>
        <p:spPr>
          <a:xfrm>
            <a:off x="562350" y="1306675"/>
            <a:ext cx="652800" cy="60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x</a:t>
            </a:r>
            <a:r>
              <a:rPr lang="en" sz="900"/>
              <a:t> &gt; 0</a:t>
            </a:r>
            <a:endParaRPr baseline="-25000" sz="400"/>
          </a:p>
        </p:txBody>
      </p:sp>
      <p:sp>
        <p:nvSpPr>
          <p:cNvPr id="118" name="Google Shape;118;p17"/>
          <p:cNvSpPr txBox="1"/>
          <p:nvPr/>
        </p:nvSpPr>
        <p:spPr>
          <a:xfrm>
            <a:off x="377325" y="2921750"/>
            <a:ext cx="207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Set of contradictions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4512525" y="2921750"/>
            <a:ext cx="207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Set of valid constraints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1640250" y="3321950"/>
            <a:ext cx="5436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y &gt; 0</a:t>
            </a:r>
            <a:endParaRPr baseline="-25000" sz="200"/>
          </a:p>
        </p:txBody>
      </p:sp>
      <p:sp>
        <p:nvSpPr>
          <p:cNvPr id="121" name="Google Shape;121;p17"/>
          <p:cNvSpPr/>
          <p:nvPr/>
        </p:nvSpPr>
        <p:spPr>
          <a:xfrm>
            <a:off x="1047891" y="3321950"/>
            <a:ext cx="5436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x==0</a:t>
            </a:r>
            <a:endParaRPr baseline="-25000" sz="200"/>
          </a:p>
        </p:txBody>
      </p:sp>
      <p:sp>
        <p:nvSpPr>
          <p:cNvPr id="122" name="Google Shape;122;p17"/>
          <p:cNvSpPr/>
          <p:nvPr/>
        </p:nvSpPr>
        <p:spPr>
          <a:xfrm>
            <a:off x="455525" y="3321950"/>
            <a:ext cx="5436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x &gt; 0</a:t>
            </a:r>
            <a:endParaRPr baseline="-25000" sz="200"/>
          </a:p>
        </p:txBody>
      </p:sp>
      <p:sp>
        <p:nvSpPr>
          <p:cNvPr id="123" name="Google Shape;123;p17"/>
          <p:cNvSpPr txBox="1"/>
          <p:nvPr/>
        </p:nvSpPr>
        <p:spPr>
          <a:xfrm>
            <a:off x="4620525" y="258675"/>
            <a:ext cx="35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Starting set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5890424" y="634850"/>
            <a:ext cx="5436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y &gt; 0</a:t>
            </a:r>
            <a:endParaRPr baseline="-25000" sz="700"/>
          </a:p>
        </p:txBody>
      </p:sp>
      <p:sp>
        <p:nvSpPr>
          <p:cNvPr id="125" name="Google Shape;125;p17"/>
          <p:cNvSpPr/>
          <p:nvPr/>
        </p:nvSpPr>
        <p:spPr>
          <a:xfrm>
            <a:off x="5298079" y="634850"/>
            <a:ext cx="5436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x==0</a:t>
            </a:r>
            <a:endParaRPr baseline="-25000" sz="700"/>
          </a:p>
        </p:txBody>
      </p:sp>
      <p:sp>
        <p:nvSpPr>
          <p:cNvPr id="126" name="Google Shape;126;p17"/>
          <p:cNvSpPr/>
          <p:nvPr/>
        </p:nvSpPr>
        <p:spPr>
          <a:xfrm>
            <a:off x="4705713" y="634850"/>
            <a:ext cx="5436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x &gt; 0</a:t>
            </a:r>
            <a:endParaRPr baseline="-25000" sz="700"/>
          </a:p>
        </p:txBody>
      </p:sp>
      <p:sp>
        <p:nvSpPr>
          <p:cNvPr id="127" name="Google Shape;127;p17"/>
          <p:cNvSpPr/>
          <p:nvPr/>
        </p:nvSpPr>
        <p:spPr>
          <a:xfrm>
            <a:off x="1047891" y="3898550"/>
            <a:ext cx="5436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x==0</a:t>
            </a:r>
            <a:endParaRPr baseline="-25000" sz="200"/>
          </a:p>
        </p:txBody>
      </p:sp>
      <p:sp>
        <p:nvSpPr>
          <p:cNvPr id="128" name="Google Shape;128;p17"/>
          <p:cNvSpPr/>
          <p:nvPr/>
        </p:nvSpPr>
        <p:spPr>
          <a:xfrm>
            <a:off x="455525" y="3898550"/>
            <a:ext cx="5436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x &gt; 0</a:t>
            </a:r>
            <a:endParaRPr baseline="-25000" sz="200"/>
          </a:p>
        </p:txBody>
      </p:sp>
      <p:sp>
        <p:nvSpPr>
          <p:cNvPr id="129" name="Google Shape;129;p17"/>
          <p:cNvSpPr/>
          <p:nvPr/>
        </p:nvSpPr>
        <p:spPr>
          <a:xfrm>
            <a:off x="4620529" y="3237350"/>
            <a:ext cx="5436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x</a:t>
            </a:r>
            <a:r>
              <a:rPr lang="en" sz="700"/>
              <a:t> &gt; 0</a:t>
            </a:r>
            <a:endParaRPr baseline="-25000" sz="700"/>
          </a:p>
        </p:txBody>
      </p:sp>
      <p:sp>
        <p:nvSpPr>
          <p:cNvPr id="130" name="Google Shape;130;p17"/>
          <p:cNvSpPr/>
          <p:nvPr/>
        </p:nvSpPr>
        <p:spPr>
          <a:xfrm>
            <a:off x="4620524" y="4411550"/>
            <a:ext cx="5436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y &gt; 0</a:t>
            </a:r>
            <a:endParaRPr baseline="-25000" sz="700"/>
          </a:p>
        </p:txBody>
      </p:sp>
      <p:sp>
        <p:nvSpPr>
          <p:cNvPr id="131" name="Google Shape;131;p17"/>
          <p:cNvSpPr/>
          <p:nvPr/>
        </p:nvSpPr>
        <p:spPr>
          <a:xfrm>
            <a:off x="4620529" y="3834950"/>
            <a:ext cx="5436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x==</a:t>
            </a:r>
            <a:r>
              <a:rPr lang="en" sz="700"/>
              <a:t>0</a:t>
            </a:r>
            <a:endParaRPr baseline="-25000" sz="700"/>
          </a:p>
        </p:txBody>
      </p:sp>
      <p:sp>
        <p:nvSpPr>
          <p:cNvPr id="132" name="Google Shape;132;p17"/>
          <p:cNvSpPr/>
          <p:nvPr/>
        </p:nvSpPr>
        <p:spPr>
          <a:xfrm>
            <a:off x="4705713" y="1223225"/>
            <a:ext cx="5436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x &gt; 0</a:t>
            </a:r>
            <a:endParaRPr baseline="-25000" sz="700"/>
          </a:p>
        </p:txBody>
      </p:sp>
      <p:sp>
        <p:nvSpPr>
          <p:cNvPr id="133" name="Google Shape;133;p17"/>
          <p:cNvSpPr/>
          <p:nvPr/>
        </p:nvSpPr>
        <p:spPr>
          <a:xfrm>
            <a:off x="4705724" y="2408750"/>
            <a:ext cx="5436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y &gt; 0</a:t>
            </a:r>
            <a:endParaRPr baseline="-25000" sz="700"/>
          </a:p>
        </p:txBody>
      </p:sp>
      <p:sp>
        <p:nvSpPr>
          <p:cNvPr id="134" name="Google Shape;134;p17"/>
          <p:cNvSpPr/>
          <p:nvPr/>
        </p:nvSpPr>
        <p:spPr>
          <a:xfrm>
            <a:off x="4705729" y="1786925"/>
            <a:ext cx="5436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x==0</a:t>
            </a:r>
            <a:endParaRPr baseline="-25000" sz="700"/>
          </a:p>
        </p:txBody>
      </p:sp>
      <p:sp>
        <p:nvSpPr>
          <p:cNvPr id="135" name="Google Shape;135;p17"/>
          <p:cNvSpPr/>
          <p:nvPr/>
        </p:nvSpPr>
        <p:spPr>
          <a:xfrm>
            <a:off x="2801200" y="1572550"/>
            <a:ext cx="1711200" cy="16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6666200" y="712350"/>
            <a:ext cx="371100" cy="353400"/>
          </a:xfrm>
          <a:prstGeom prst="noSmoking">
            <a:avLst>
              <a:gd fmla="val 18750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 rot="-2699153">
            <a:off x="1760431" y="2159109"/>
            <a:ext cx="3445449" cy="228678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6524424" y="3527175"/>
            <a:ext cx="5436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y &gt; 0</a:t>
            </a:r>
            <a:endParaRPr baseline="-25000" sz="700"/>
          </a:p>
        </p:txBody>
      </p:sp>
      <p:sp>
        <p:nvSpPr>
          <p:cNvPr id="139" name="Google Shape;139;p17"/>
          <p:cNvSpPr/>
          <p:nvPr/>
        </p:nvSpPr>
        <p:spPr>
          <a:xfrm>
            <a:off x="5932079" y="3527175"/>
            <a:ext cx="5436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x==0</a:t>
            </a:r>
            <a:endParaRPr baseline="-25000" sz="700"/>
          </a:p>
        </p:txBody>
      </p:sp>
      <p:sp>
        <p:nvSpPr>
          <p:cNvPr id="140" name="Google Shape;140;p17"/>
          <p:cNvSpPr/>
          <p:nvPr/>
        </p:nvSpPr>
        <p:spPr>
          <a:xfrm>
            <a:off x="6524424" y="4245400"/>
            <a:ext cx="5436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y &gt; 0</a:t>
            </a:r>
            <a:endParaRPr baseline="-25000" sz="700"/>
          </a:p>
        </p:txBody>
      </p:sp>
      <p:sp>
        <p:nvSpPr>
          <p:cNvPr id="141" name="Google Shape;141;p17"/>
          <p:cNvSpPr/>
          <p:nvPr/>
        </p:nvSpPr>
        <p:spPr>
          <a:xfrm>
            <a:off x="5932079" y="4245400"/>
            <a:ext cx="5436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x</a:t>
            </a:r>
            <a:r>
              <a:rPr lang="en" sz="700"/>
              <a:t> </a:t>
            </a:r>
            <a:r>
              <a:rPr lang="en" sz="700"/>
              <a:t>&gt; 0</a:t>
            </a:r>
            <a:endParaRPr baseline="-25000" sz="700"/>
          </a:p>
        </p:txBody>
      </p:sp>
      <p:sp>
        <p:nvSpPr>
          <p:cNvPr id="142" name="Google Shape;142;p17"/>
          <p:cNvSpPr/>
          <p:nvPr/>
        </p:nvSpPr>
        <p:spPr>
          <a:xfrm>
            <a:off x="5391700" y="1470250"/>
            <a:ext cx="371100" cy="20568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5329325" y="2663950"/>
            <a:ext cx="371100" cy="20568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5298075" y="2022375"/>
            <a:ext cx="371100" cy="20568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 rot="-2533039">
            <a:off x="796356" y="2420841"/>
            <a:ext cx="4491889" cy="228743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5329324" y="1778300"/>
            <a:ext cx="543600" cy="51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y &gt; 0</a:t>
            </a:r>
            <a:endParaRPr baseline="-25000" sz="700"/>
          </a:p>
        </p:txBody>
      </p:sp>
      <p:sp>
        <p:nvSpPr>
          <p:cNvPr id="147" name="Google Shape;147;p17"/>
          <p:cNvSpPr/>
          <p:nvPr/>
        </p:nvSpPr>
        <p:spPr>
          <a:xfrm rot="-1366944">
            <a:off x="6031397" y="2195588"/>
            <a:ext cx="130154" cy="132487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Unconstrained outputs</a:t>
            </a:r>
            <a:endParaRPr/>
          </a:p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Key insight: make sure that every case is covered!</a:t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458500" y="2632700"/>
            <a:ext cx="2196900" cy="471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182875" spcFirstLastPara="1" rIns="91425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&gt; b ⇒ result == a</a:t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458500" y="3307175"/>
            <a:ext cx="2196900" cy="471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182875" spcFirstLastPara="1" rIns="91425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&gt; a ⇒ result == b</a:t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3132275" y="2663875"/>
            <a:ext cx="3402300" cy="471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182875" spcFirstLastPara="1" rIns="91425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8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&gt; 0 &amp;&amp; b &gt; 0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⇒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&gt; b ||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 &gt; a</a:t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6686850" y="2726875"/>
            <a:ext cx="390600" cy="345000"/>
          </a:xfrm>
          <a:prstGeom prst="noSmoking">
            <a:avLst>
              <a:gd fmla="val 18750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 txBox="1"/>
          <p:nvPr/>
        </p:nvSpPr>
        <p:spPr>
          <a:xfrm>
            <a:off x="4887775" y="3162575"/>
            <a:ext cx="164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ounterexample: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= 1, b =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458500" y="3953275"/>
            <a:ext cx="208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Constraints must be a tautology!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2365375" y="4025575"/>
            <a:ext cx="4169100" cy="471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182875" spcFirstLastPara="1" rIns="91425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&gt; 0 &amp;&amp; b &gt; 0 ⇒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&gt; b || b &gt; a || </a:t>
            </a:r>
            <a:r>
              <a:rPr lang="en" sz="18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== b</a:t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6621725" y="3878250"/>
            <a:ext cx="351600" cy="345000"/>
          </a:xfrm>
          <a:prstGeom prst="smileyFace">
            <a:avLst>
              <a:gd fmla="val 4653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530075" y="2676200"/>
            <a:ext cx="755400" cy="384000"/>
          </a:xfrm>
          <a:prstGeom prst="donut">
            <a:avLst>
              <a:gd fmla="val 908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530075" y="3350675"/>
            <a:ext cx="755400" cy="384000"/>
          </a:xfrm>
          <a:prstGeom prst="donut">
            <a:avLst>
              <a:gd fmla="val 908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3132275" y="2100750"/>
            <a:ext cx="1563000" cy="471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182875" spcFirstLastPara="1" rIns="91425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&gt; b || b &gt; a</a:t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458500" y="1948738"/>
            <a:ext cx="1697100" cy="471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182875" spcFirstLastPara="1" rIns="91425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&gt; 0 &amp;&amp; b &gt; 0</a:t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 rot="1966110">
            <a:off x="2224908" y="2462975"/>
            <a:ext cx="838066" cy="11741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Redundancy</a:t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311700" y="1396150"/>
            <a:ext cx="1028400" cy="471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182875" spcFirstLastPara="1" rIns="91425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== 5</a:t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311700" y="2090150"/>
            <a:ext cx="1028400" cy="471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182875" spcFirstLastPara="1" rIns="91425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&gt; 0</a:t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1761950" y="1659400"/>
            <a:ext cx="1807500" cy="471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182875" spcFirstLastPara="1" rIns="91425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== 5 ⇒ x &gt; 0</a:t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3660525" y="1587100"/>
            <a:ext cx="201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is a tautology, so x &gt; 0 is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redundant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2788400" y="2257725"/>
            <a:ext cx="201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 this for each constraint!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341350" y="3149350"/>
            <a:ext cx="63519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Other possible approaches: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Logic minimization tools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E-graph to find congruent representations of a contract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Writing contracts is as error-prone as writing implementations - we need a way to feel confident about them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Issues can be detected and reported using an SMT solver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Research: May-August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Writing/defense: September-December 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