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Permanent Marker"/>
      <p:regular r:id="rId36"/>
    </p:embeddedFont>
    <p:embeddedFont>
      <p:font typeface="Source Code Pro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C7180E-FF46-4870-930F-BC05615E903B}">
  <a:tblStyle styleId="{B5C7180E-FF46-4870-930F-BC05615E90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Medium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4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7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9.xml"/><Relationship Id="rId37" Type="http://schemas.openxmlformats.org/officeDocument/2006/relationships/font" Target="fonts/SourceCodeProMedium-regular.fntdata"/><Relationship Id="rId14" Type="http://schemas.openxmlformats.org/officeDocument/2006/relationships/slide" Target="slides/slide8.xml"/><Relationship Id="rId36" Type="http://schemas.openxmlformats.org/officeDocument/2006/relationships/font" Target="fonts/PermanentMarker-regular.fntdata"/><Relationship Id="rId17" Type="http://schemas.openxmlformats.org/officeDocument/2006/relationships/slide" Target="slides/slide11.xml"/><Relationship Id="rId39" Type="http://schemas.openxmlformats.org/officeDocument/2006/relationships/font" Target="fonts/SourceCodeProMedium-italic.fntdata"/><Relationship Id="rId16" Type="http://schemas.openxmlformats.org/officeDocument/2006/relationships/slide" Target="slides/slide10.xml"/><Relationship Id="rId38" Type="http://schemas.openxmlformats.org/officeDocument/2006/relationships/font" Target="fonts/SourceCodeProMediu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d96b079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d96b079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e5ff9d60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e5ff9d60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d2e7f1059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d2e7f1059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d96b079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d96b079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d96b079e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d96b079e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d96b079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d96b079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d96b079e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d96b079e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69cc81d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69cc81d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d96b079e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d96b079e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d2e7f1059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d2e7f1059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d2e7f1059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d2e7f1059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e01d594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e01d594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d2e7f1059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d2e7f105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01d594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e01d594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e5ff9d60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e5ff9d60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d96b079e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d96b079e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d2e7f1059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d2e7f1059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d96b079e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d96b079e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d96b079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d96b079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d96b079e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d96b079e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7605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Verifying Dafny Contract Integrity</a:t>
            </a:r>
            <a:endParaRPr sz="43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26774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3142"/>
              <a:t>Cassidy Waldrip</a:t>
            </a:r>
            <a:endParaRPr sz="3142"/>
          </a:p>
        </p:txBody>
      </p:sp>
      <p:sp>
        <p:nvSpPr>
          <p:cNvPr id="87" name="Google Shape;87;p13"/>
          <p:cNvSpPr txBox="1"/>
          <p:nvPr/>
        </p:nvSpPr>
        <p:spPr>
          <a:xfrm>
            <a:off x="497075" y="3110325"/>
            <a:ext cx="367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Brigham Young University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146650" y="2199150"/>
            <a:ext cx="30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Redundancy</a:t>
            </a:r>
            <a:endParaRPr sz="3800"/>
          </a:p>
        </p:txBody>
      </p:sp>
      <p:sp>
        <p:nvSpPr>
          <p:cNvPr id="160" name="Google Shape;160;p22"/>
          <p:cNvSpPr txBox="1"/>
          <p:nvPr/>
        </p:nvSpPr>
        <p:spPr>
          <a:xfrm>
            <a:off x="435900" y="1368050"/>
            <a:ext cx="60747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method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300">
                <a:solidFill>
                  <a:srgbClr val="674EA7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Redundant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(a: </a:t>
            </a:r>
            <a:r>
              <a:rPr lang="en" sz="23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b: </a:t>
            </a:r>
            <a:r>
              <a:rPr lang="en" sz="23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23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3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requires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 == 1 </a:t>
            </a:r>
            <a:endParaRPr sz="23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3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requires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 != -1</a:t>
            </a:r>
            <a:endParaRPr sz="23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3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</a:t>
            </a:r>
            <a:r>
              <a:rPr lang="en" sz="23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equires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b &gt; 0</a:t>
            </a:r>
            <a:endParaRPr sz="23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25575" y="3850100"/>
            <a:ext cx="630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Detection: are any contract clauses </a:t>
            </a:r>
            <a:r>
              <a:rPr i="1" lang="en" sz="2000">
                <a:solidFill>
                  <a:srgbClr val="1F1F1F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implied 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by other parts of the contract?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6469650" y="1409575"/>
            <a:ext cx="9696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X</a:t>
            </a:r>
            <a:endParaRPr sz="450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7021825" y="1856600"/>
            <a:ext cx="3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Redundant</a:t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2238725" y="2417325"/>
            <a:ext cx="1322400" cy="564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Redundancy</a:t>
            </a:r>
            <a:endParaRPr sz="3800"/>
          </a:p>
        </p:txBody>
      </p:sp>
      <p:sp>
        <p:nvSpPr>
          <p:cNvPr id="170" name="Google Shape;170;p23"/>
          <p:cNvSpPr txBox="1"/>
          <p:nvPr/>
        </p:nvSpPr>
        <p:spPr>
          <a:xfrm>
            <a:off x="442400" y="1231375"/>
            <a:ext cx="6074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3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requires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 == 1 </a:t>
            </a:r>
            <a:endParaRPr sz="23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3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requires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 != -1</a:t>
            </a:r>
            <a:endParaRPr sz="23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3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requires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b &gt; 0</a:t>
            </a:r>
            <a:endParaRPr sz="23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25575" y="2974550"/>
            <a:ext cx="6302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assert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 == 1 &amp;&amp; a != -1 ⇒ 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 &gt; 0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20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assert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 == 1 &amp;&amp; b &gt; 0 ⇒ a != -1;</a:t>
            </a:r>
            <a:endParaRPr sz="20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assert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 != -1 &amp;&amp; b &gt; 0 ⇒ a == 1;</a:t>
            </a:r>
            <a:endParaRPr sz="20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5686100" y="2765600"/>
            <a:ext cx="83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✔</a:t>
            </a:r>
            <a:endParaRPr sz="4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641675" y="3705500"/>
            <a:ext cx="83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✔</a:t>
            </a:r>
            <a:endParaRPr sz="4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686100" y="3223250"/>
            <a:ext cx="50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X</a:t>
            </a:r>
            <a:endParaRPr sz="450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4618050" y="1991450"/>
            <a:ext cx="435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Tautology, so a != -1 is redundant</a:t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76" name="Google Shape;176;p23"/>
          <p:cNvCxnSpPr>
            <a:stCxn id="174" idx="3"/>
            <a:endCxn id="175" idx="2"/>
          </p:cNvCxnSpPr>
          <p:nvPr/>
        </p:nvCxnSpPr>
        <p:spPr>
          <a:xfrm flipH="1" rot="10800000">
            <a:off x="6192200" y="2484050"/>
            <a:ext cx="605700" cy="10992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Approach</a:t>
            </a:r>
            <a:endParaRPr sz="3800"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Leverage Dafny </a:t>
            </a:r>
            <a:r>
              <a:rPr lang="en" sz="2500"/>
              <a:t>backend</a:t>
            </a:r>
            <a:r>
              <a:rPr lang="en" sz="2500"/>
              <a:t> (Boogie, Z3)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Use Dafny rewriters to generate assertions that test for pitfalls (thank you, Aaron Tomb!)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highlight>
                <a:srgbClr val="9E9E9E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205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Approach</a:t>
            </a:r>
            <a:endParaRPr sz="3800"/>
          </a:p>
        </p:txBody>
      </p:sp>
      <p:sp>
        <p:nvSpPr>
          <p:cNvPr id="188" name="Google Shape;188;p25"/>
          <p:cNvSpPr txBox="1"/>
          <p:nvPr/>
        </p:nvSpPr>
        <p:spPr>
          <a:xfrm>
            <a:off x="0" y="967050"/>
            <a:ext cx="91440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method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700">
                <a:solidFill>
                  <a:srgbClr val="674EA7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BinarySearch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(a: </a:t>
            </a: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array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</a:t>
            </a: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&gt;, key: </a:t>
            </a: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 </a:t>
            </a:r>
            <a:r>
              <a:rPr lang="en" sz="17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returns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(r: </a:t>
            </a: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17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7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requires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a.Length &gt; 0</a:t>
            </a:r>
            <a:endParaRPr sz="17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7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requires forall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i : </a:t>
            </a: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j : </a:t>
            </a: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:: 0 &lt;= i &lt;= j &lt; a.Length </a:t>
            </a:r>
            <a:endParaRPr sz="17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==&gt; a[i] &lt; 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a[j]</a:t>
            </a:r>
            <a:endParaRPr sz="17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7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requires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0 &lt; key &lt; a.Length - 1 ==&gt; a[key] &lt;= a[key + 1]</a:t>
            </a:r>
            <a:endParaRPr sz="17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7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ensures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r &gt; 0 ==&gt; a[r] == key</a:t>
            </a:r>
            <a:endParaRPr sz="17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7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ensures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 &lt; 0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==&gt; 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key !</a:t>
            </a:r>
            <a:r>
              <a:rPr lang="en" sz="17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</a:t>
            </a:r>
            <a:r>
              <a:rPr lang="en" sz="17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a[..]</a:t>
            </a:r>
            <a:endParaRPr sz="17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153250" y="3815625"/>
            <a:ext cx="4966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 Dafny with </a:t>
            </a: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/contractIntegrity</a:t>
            </a: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option</a:t>
            </a: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1280175" y="2571750"/>
            <a:ext cx="6371400" cy="39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194825" y="4286675"/>
            <a:ext cx="691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https://github.com/byu-dafny/dafny/tree/contract_integrity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Approach</a:t>
            </a:r>
            <a:endParaRPr sz="3800"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6775"/>
            <a:ext cx="8839204" cy="123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8423"/>
            <a:ext cx="5746351" cy="5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/>
          <p:nvPr/>
        </p:nvSpPr>
        <p:spPr>
          <a:xfrm>
            <a:off x="360875" y="3006225"/>
            <a:ext cx="1196700" cy="202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Approach</a:t>
            </a:r>
            <a:endParaRPr sz="3800"/>
          </a:p>
        </p:txBody>
      </p:sp>
      <p:sp>
        <p:nvSpPr>
          <p:cNvPr id="205" name="Google Shape;205;p27"/>
          <p:cNvSpPr txBox="1"/>
          <p:nvPr/>
        </p:nvSpPr>
        <p:spPr>
          <a:xfrm>
            <a:off x="0" y="1196975"/>
            <a:ext cx="9144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assert</a:t>
            </a:r>
            <a:r>
              <a:rPr lang="en" sz="19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(</a:t>
            </a:r>
            <a:r>
              <a:rPr lang="en" sz="19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a.Length &gt; 0</a:t>
            </a:r>
            <a:r>
              <a:rPr lang="en" sz="19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endParaRPr sz="19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&amp;&amp; </a:t>
            </a:r>
            <a:r>
              <a:rPr lang="en" sz="19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forall</a:t>
            </a:r>
            <a:r>
              <a:rPr lang="en" sz="19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i : </a:t>
            </a:r>
            <a:r>
              <a:rPr lang="en" sz="19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19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j : </a:t>
            </a:r>
            <a:r>
              <a:rPr lang="en" sz="19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19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:: 0 &lt;= i &lt;= j &lt; a.Length </a:t>
            </a:r>
            <a:endParaRPr sz="19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==&gt; a[i] &lt; a[j])</a:t>
            </a:r>
            <a:endParaRPr sz="19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==&gt; 0 &gt; key &gt; a.Length - 1 ==&gt; a[key] &lt;= a[key + 1];</a:t>
            </a:r>
            <a:endParaRPr sz="19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7724175" y="2936350"/>
            <a:ext cx="9696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X</a:t>
            </a:r>
            <a:endParaRPr sz="450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4814950" y="3131350"/>
            <a:ext cx="26802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proves out, so the implied clause is redundant!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1213300" y="1264775"/>
            <a:ext cx="1903200" cy="390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1116925" y="1736375"/>
            <a:ext cx="7751400" cy="7746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1765050" y="2571750"/>
            <a:ext cx="6886500" cy="39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Approach</a:t>
            </a:r>
            <a:endParaRPr sz="3800"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5" y="1175900"/>
            <a:ext cx="8839204" cy="3465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/>
          <p:nvPr/>
        </p:nvSpPr>
        <p:spPr>
          <a:xfrm>
            <a:off x="215125" y="3149775"/>
            <a:ext cx="8730300" cy="26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337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Results</a:t>
            </a:r>
            <a:endParaRPr sz="3800"/>
          </a:p>
        </p:txBody>
      </p:sp>
      <p:graphicFrame>
        <p:nvGraphicFramePr>
          <p:cNvPr id="223" name="Google Shape;223;p29"/>
          <p:cNvGraphicFramePr/>
          <p:nvPr/>
        </p:nvGraphicFramePr>
        <p:xfrm>
          <a:off x="249700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{B5C7180E-FF46-4870-930F-BC05615E903B}</a:tableStyleId>
              </a:tblPr>
              <a:tblGrid>
                <a:gridCol w="1633750"/>
                <a:gridCol w="889375"/>
                <a:gridCol w="1292950"/>
                <a:gridCol w="1292925"/>
                <a:gridCol w="836750"/>
                <a:gridCol w="1332850"/>
              </a:tblGrid>
              <a:tr h="69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 of contracts (methods)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 of requires / ensures clauses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Avg. length of contract clause 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% false positives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 of issues detected + validated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some_tests.dfy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 / 15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6.8 words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satellite_uplink.dfy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 / 20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4.9 words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sha3.dfy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 / 16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4.2 words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tokeneer.dfy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 / 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3.7 words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bounded.dfy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 / 25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5.1 words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integer_set.dfy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 / 17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16.3 words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29"/>
          <p:cNvSpPr txBox="1"/>
          <p:nvPr/>
        </p:nvSpPr>
        <p:spPr>
          <a:xfrm>
            <a:off x="120100" y="4308675"/>
            <a:ext cx="8418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Examples available at: https://github.com/byu-dafny/test-generation-examples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5268050" y="3591700"/>
            <a:ext cx="644400" cy="411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7578475" y="3058300"/>
            <a:ext cx="13704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Unconstrained output + redundancy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p29"/>
          <p:cNvCxnSpPr>
            <a:endCxn id="226" idx="0"/>
          </p:cNvCxnSpPr>
          <p:nvPr/>
        </p:nvCxnSpPr>
        <p:spPr>
          <a:xfrm>
            <a:off x="6498175" y="2316400"/>
            <a:ext cx="1765500" cy="74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9"/>
          <p:cNvCxnSpPr/>
          <p:nvPr/>
        </p:nvCxnSpPr>
        <p:spPr>
          <a:xfrm flipH="1" rot="10800000">
            <a:off x="6778075" y="3273100"/>
            <a:ext cx="839400" cy="15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9"/>
          <p:cNvCxnSpPr>
            <a:endCxn id="226" idx="1"/>
          </p:cNvCxnSpPr>
          <p:nvPr/>
        </p:nvCxnSpPr>
        <p:spPr>
          <a:xfrm flipH="1" rot="10800000">
            <a:off x="6764875" y="3435700"/>
            <a:ext cx="813600" cy="3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Results</a:t>
            </a:r>
            <a:endParaRPr sz="3800"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Handled correctly: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</a:t>
            </a:r>
            <a:r>
              <a:rPr lang="en" sz="2400"/>
              <a:t>inary operators, function calls, objects and datatypes, implication, universal quantification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Handled incorrectly: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existential </a:t>
            </a:r>
            <a:r>
              <a:rPr lang="en" sz="2400"/>
              <a:t>quantification</a:t>
            </a:r>
            <a:r>
              <a:rPr lang="en" sz="2400"/>
              <a:t> (negation of universal quantification)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Future work</a:t>
            </a:r>
            <a:endParaRPr sz="3800"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Main problem: existential </a:t>
            </a:r>
            <a:r>
              <a:rPr lang="en" sz="2500"/>
              <a:t>quantification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Other additions: 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more informed feedback for fixing issues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better redundancy detection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21225" y="1464325"/>
            <a:ext cx="8968200" cy="1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30"/>
              <a:t>Goal: help Dafny users to write good program specifications.</a:t>
            </a:r>
            <a:endParaRPr sz="383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Dr. Eric Mercer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Aaron Tomb (AWS)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Ben Taylor, Gavin Steck, Parker Hanson (BYU)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410000"/>
            <a:ext cx="85206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600"/>
              <a:t>Questions?</a:t>
            </a:r>
            <a:endParaRPr sz="7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Dafny programming language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50" y="1079850"/>
            <a:ext cx="874324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0" y="786925"/>
            <a:ext cx="9081900" cy="3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Dafny proves that implementations are safe substitutions for contracts… but that only matters if the contract has integrity. </a:t>
            </a:r>
            <a:endParaRPr sz="29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Integrity means the contract is free of: </a:t>
            </a:r>
            <a:r>
              <a:rPr b="1" lang="en" sz="2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contradictions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2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vacuity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2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unconstrained outputs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2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redundancy</a:t>
            </a:r>
            <a:r>
              <a:rPr lang="en" sz="29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3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Related work</a:t>
            </a:r>
            <a:endParaRPr sz="38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Dafny 4.4.0: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SMT unsatisfiable cores vs. new verification conditions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Uses implementations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Other related work: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Model checking to detect contract issues (Barnat et al.)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SMT solver for detecting contradictions (Filipovikj et al.)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Leveraging Dafny backend (Fedchin et al.)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>
                <a:solidFill>
                  <a:schemeClr val="dk2"/>
                </a:solidFill>
              </a:rPr>
              <a:t>Contradiction</a:t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395350" y="1935075"/>
            <a:ext cx="222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 satisfiable!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11700" y="1315225"/>
            <a:ext cx="7318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method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300">
                <a:solidFill>
                  <a:srgbClr val="674EA7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Contradiction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(a : </a:t>
            </a:r>
            <a:r>
              <a:rPr lang="en" sz="23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b : </a:t>
            </a:r>
            <a:r>
              <a:rPr lang="en" sz="23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23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23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requires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 != b &amp;&amp; a == b</a:t>
            </a:r>
            <a:endParaRPr sz="23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…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3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2300">
              <a:solidFill>
                <a:schemeClr val="accent2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2401075" y="1895325"/>
            <a:ext cx="3156000" cy="45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639100" y="3090150"/>
            <a:ext cx="5229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assert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!</a:t>
            </a:r>
            <a:r>
              <a:rPr lang="en" sz="20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 != b &amp;&amp; a == b</a:t>
            </a:r>
            <a:r>
              <a:rPr lang="en" sz="20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20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Code Pro Medium"/>
              <a:buChar char="-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if assertion is </a:t>
            </a: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proven</a:t>
            </a: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, then we have a contradiction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241650" y="1315225"/>
            <a:ext cx="9696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X</a:t>
            </a:r>
            <a:endParaRPr sz="450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V</a:t>
            </a:r>
            <a:r>
              <a:rPr lang="en" sz="3800"/>
              <a:t>acuity</a:t>
            </a:r>
            <a:endParaRPr sz="3800"/>
          </a:p>
        </p:txBody>
      </p:sp>
      <p:sp>
        <p:nvSpPr>
          <p:cNvPr id="126" name="Google Shape;126;p19"/>
          <p:cNvSpPr txBox="1"/>
          <p:nvPr/>
        </p:nvSpPr>
        <p:spPr>
          <a:xfrm>
            <a:off x="5967300" y="1238050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Vacuously true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47825" y="1274175"/>
            <a:ext cx="56778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method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300">
                <a:solidFill>
                  <a:srgbClr val="674EA7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Vacuous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(a: </a:t>
            </a:r>
            <a:r>
              <a:rPr lang="en" sz="23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23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23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requires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3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false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==&gt; a &gt; 0</a:t>
            </a:r>
            <a:endParaRPr sz="23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</a:t>
            </a:r>
            <a:r>
              <a:rPr lang="en" sz="23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… </a:t>
            </a:r>
            <a:r>
              <a:rPr lang="en" sz="23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2300">
              <a:solidFill>
                <a:schemeClr val="accent2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275125" y="3262775"/>
            <a:ext cx="57744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assert </a:t>
            </a: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false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==&gt; a &gt; 0;</a:t>
            </a:r>
            <a:endParaRPr sz="20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Source Code Pro Medium"/>
              <a:buChar char="-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if assertion is </a:t>
            </a: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proven</a:t>
            </a: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, then we have vacuity</a:t>
            </a:r>
            <a:endParaRPr sz="20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490600" y="1874975"/>
            <a:ext cx="29205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493225" y="1495350"/>
            <a:ext cx="9696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X</a:t>
            </a:r>
            <a:endParaRPr sz="450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Unconstrained outputs</a:t>
            </a:r>
            <a:endParaRPr sz="3800"/>
          </a:p>
        </p:txBody>
      </p:sp>
      <p:sp>
        <p:nvSpPr>
          <p:cNvPr id="136" name="Google Shape;136;p20"/>
          <p:cNvSpPr txBox="1"/>
          <p:nvPr/>
        </p:nvSpPr>
        <p:spPr>
          <a:xfrm>
            <a:off x="-75" y="1412150"/>
            <a:ext cx="914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method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000">
                <a:solidFill>
                  <a:srgbClr val="674EA7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Unconstrained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(a: </a:t>
            </a:r>
            <a:r>
              <a:rPr lang="en" sz="20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b: </a:t>
            </a:r>
            <a:r>
              <a:rPr lang="en" sz="20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 </a:t>
            </a: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returns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(result: </a:t>
            </a:r>
            <a:r>
              <a:rPr lang="en" sz="20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20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requires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 &gt; 0 &amp;&amp; b &gt; 0</a:t>
            </a:r>
            <a:endParaRPr sz="20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</a:t>
            </a: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nsures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 &gt; b ⇒ result == a</a:t>
            </a:r>
            <a:endParaRPr sz="20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</a:t>
            </a: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nsures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b &gt; a ⇒ result == b</a:t>
            </a:r>
            <a:endParaRPr sz="20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… </a:t>
            </a:r>
            <a:r>
              <a:rPr lang="en" sz="2000">
                <a:solidFill>
                  <a:schemeClr val="accent2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2000">
              <a:solidFill>
                <a:schemeClr val="accent2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672675" y="2842175"/>
            <a:ext cx="948300" cy="36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658875" y="2389950"/>
            <a:ext cx="975900" cy="36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867175" y="3689575"/>
            <a:ext cx="4646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about if a == b? Anything goes!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Unconstrained outputs</a:t>
            </a:r>
            <a:endParaRPr sz="3800"/>
          </a:p>
        </p:txBody>
      </p:sp>
      <p:sp>
        <p:nvSpPr>
          <p:cNvPr id="145" name="Google Shape;145;p21"/>
          <p:cNvSpPr txBox="1"/>
          <p:nvPr/>
        </p:nvSpPr>
        <p:spPr>
          <a:xfrm>
            <a:off x="213500" y="3628775"/>
            <a:ext cx="696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assert</a:t>
            </a:r>
            <a:r>
              <a:rPr lang="en" sz="2000">
                <a:solidFill>
                  <a:srgbClr val="1F1F1F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 &gt; 0 &amp;&amp; b &gt; 0 ⇒ (a &gt; b || b &gt; a); </a:t>
            </a:r>
            <a:endParaRPr sz="2000">
              <a:solidFill>
                <a:srgbClr val="1F1F1F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215700" y="4121525"/>
            <a:ext cx="3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Does not prove out! Result is unconstrained</a:t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845675" y="1722000"/>
            <a:ext cx="2631900" cy="46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326775" y="3700650"/>
            <a:ext cx="2246700" cy="34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1694150" y="2256475"/>
            <a:ext cx="934500" cy="3450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4086550" y="3733325"/>
            <a:ext cx="863100" cy="3450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1667900" y="2664800"/>
            <a:ext cx="934500" cy="3888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5462725" y="3690125"/>
            <a:ext cx="863100" cy="431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0" y="1232113"/>
            <a:ext cx="914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method</a:t>
            </a:r>
            <a:r>
              <a:rPr lang="en" sz="2000">
                <a:solidFill>
                  <a:srgbClr val="1F1F1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2000">
                <a:solidFill>
                  <a:srgbClr val="674EA7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Unconstrained</a:t>
            </a:r>
            <a:r>
              <a:rPr lang="en" sz="2000">
                <a:solidFill>
                  <a:srgbClr val="1F1F1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(a: </a:t>
            </a:r>
            <a:r>
              <a:rPr lang="en" sz="20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2000">
                <a:solidFill>
                  <a:srgbClr val="1F1F1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b: </a:t>
            </a:r>
            <a:r>
              <a:rPr lang="en" sz="20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2000">
                <a:solidFill>
                  <a:srgbClr val="1F1F1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 </a:t>
            </a:r>
            <a:r>
              <a:rPr lang="en" sz="20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returns</a:t>
            </a:r>
            <a:r>
              <a:rPr lang="en" sz="2000">
                <a:solidFill>
                  <a:srgbClr val="1F1F1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(result: </a:t>
            </a:r>
            <a:r>
              <a:rPr lang="en" sz="20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</a:t>
            </a:r>
            <a:r>
              <a:rPr lang="en" sz="2000">
                <a:solidFill>
                  <a:srgbClr val="1F1F1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</a:t>
            </a:r>
            <a:endParaRPr sz="2000">
              <a:solidFill>
                <a:srgbClr val="1F1F1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F1F1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20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requires</a:t>
            </a:r>
            <a:r>
              <a:rPr lang="en" sz="2000">
                <a:solidFill>
                  <a:srgbClr val="1F1F1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 &gt; 0 &amp;&amp; b &gt; 0</a:t>
            </a:r>
            <a:endParaRPr sz="2000">
              <a:solidFill>
                <a:srgbClr val="1F1F1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F1F1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20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ensures</a:t>
            </a:r>
            <a:r>
              <a:rPr lang="en" sz="2000">
                <a:solidFill>
                  <a:srgbClr val="1F1F1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 &gt; b ⇒ result == a</a:t>
            </a:r>
            <a:endParaRPr sz="2000">
              <a:solidFill>
                <a:srgbClr val="1F1F1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F1F1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20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ensures</a:t>
            </a:r>
            <a:r>
              <a:rPr lang="en" sz="2000">
                <a:solidFill>
                  <a:srgbClr val="1F1F1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b &gt; a ⇒ result == b</a:t>
            </a:r>
            <a:endParaRPr sz="2000">
              <a:solidFill>
                <a:srgbClr val="1F1F1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{</a:t>
            </a:r>
            <a:r>
              <a:rPr lang="en" sz="2000">
                <a:solidFill>
                  <a:srgbClr val="1F1F1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… </a:t>
            </a:r>
            <a:r>
              <a:rPr lang="en" sz="20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20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5592675" y="4017250"/>
            <a:ext cx="9696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X</a:t>
            </a:r>
            <a:endParaRPr sz="4500">
              <a:solidFill>
                <a:srgbClr val="FF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