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4" r:id="rId11"/>
    <p:sldId id="265" r:id="rId12"/>
    <p:sldId id="268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 Yuan" initials="BY" lastIdx="1" clrIdx="0">
    <p:extLst>
      <p:ext uri="{19B8F6BF-5375-455C-9EA6-DF929625EA0E}">
        <p15:presenceInfo xmlns:p15="http://schemas.microsoft.com/office/powerpoint/2012/main" userId="5a0b0460e24082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74" autoAdjust="0"/>
    <p:restoredTop sz="48606" autoAdjust="0"/>
  </p:normalViewPr>
  <p:slideViewPr>
    <p:cSldViewPr snapToGrid="0">
      <p:cViewPr varScale="1">
        <p:scale>
          <a:sx n="39" d="100"/>
          <a:sy n="39" d="100"/>
        </p:scale>
        <p:origin x="1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000D8-7053-478B-9532-62C04A68D92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4892A-5787-41D5-A941-7985ECB4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Language independent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Provides graphical way to illustrate relationships between classes in an object-oriented system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Provide a way to draw an abstract diagram of the class so that we can inspect features visually without having to look at the code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Lay out ideas visually and communicate with other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4892A-5787-41D5-A941-7985ECB4C8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0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diagrams 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standard, in practice there are differences between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diagrams produced by different tools. Not all tools support all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features some tools at extra features and the final appearance of diagrams drawn by different tools varies.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Generally a class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represented with a box and the box is divided into 3 areas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 area gives you the name and as well as any little annotations f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going to run down the concepts in the slides first and I’ll show you a couple of tools I’ve found online and show you how to use them.  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4892A-5787-41D5-A941-7985ECB4C8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n LabVIEW there is enhanced type of class relationship called community.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4892A-5787-41D5-A941-7985ECB4C8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type of relationship is drawn by connecting a line from child class to the parent class with a hollow arrow at the parent class side and pointing to parent class.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leave multiplicity on this type of relationship since generalization are between classes themselves and not between instances of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4892A-5787-41D5-A941-7985ECB4C8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39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r>
              <a:rPr lang="en-US" baseline="0" dirty="0" smtClean="0"/>
              <a:t> relationship in a class diagram can have multiplicity numbers assigned to one or both ends of the line connecting the classes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Multiplicity values specify</a:t>
            </a:r>
            <a:r>
              <a:rPr lang="en-US" baseline="0" dirty="0" smtClean="0"/>
              <a:t> how many instances of a class are involved in a relationship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4892A-5787-41D5-A941-7985ECB4C8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86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abstract way to describe static relationship between classes is using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link, which simply states that there is some kind of a link or a dependency between two classes or more.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Direction</a:t>
            </a:r>
            <a:r>
              <a:rPr lang="en-US" baseline="0" dirty="0" smtClean="0"/>
              <a:t> of arrow indicates navigation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4892A-5787-41D5-A941-7985ECB4C8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53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which an instance one class provides/has a collection of instances of other classes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important to note that the Aggregation relationships are considered weak ‘has-a” relationships because the instances that are collected by the collecting class can exist independently from the collecting class.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practice, this usually means that we create instances of various classes and then add those instances to the collection, typically with a dedicated method in the collector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MessageBox</a:t>
            </a:r>
            <a:r>
              <a:rPr lang="en-US" baseline="0" dirty="0" smtClean="0"/>
              <a:t> acts as a </a:t>
            </a:r>
            <a:r>
              <a:rPr lang="en-US" baseline="0" dirty="0" err="1" smtClean="0"/>
              <a:t>collectiomn</a:t>
            </a:r>
            <a:r>
              <a:rPr lang="en-US" baseline="0" dirty="0" smtClean="0"/>
              <a:t> of message instances and it provides a method to </a:t>
            </a:r>
            <a:r>
              <a:rPr lang="en-US" baseline="0" dirty="0" err="1" smtClean="0"/>
              <a:t>addMessage</a:t>
            </a:r>
            <a:r>
              <a:rPr lang="en-US" baseline="0" dirty="0" smtClean="0"/>
              <a:t> to add an instance of a message to the collection. This Message is already created elsewhere in the code before the ad message method is called.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Message do not rely on each other to exist. The existence of the </a:t>
            </a:r>
            <a:r>
              <a:rPr lang="en-US" baseline="0" dirty="0" err="1" smtClean="0"/>
              <a:t>MessageBox</a:t>
            </a:r>
            <a:r>
              <a:rPr lang="en-US" baseline="0" dirty="0" smtClean="0"/>
              <a:t> is independent of the existence of the </a:t>
            </a:r>
            <a:r>
              <a:rPr lang="en-US" baseline="0" dirty="0" smtClean="0"/>
              <a:t>Message</a:t>
            </a:r>
          </a:p>
          <a:p>
            <a:r>
              <a:rPr lang="en-US" baseline="0" dirty="0" smtClean="0"/>
              <a:t>\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4892A-5787-41D5-A941-7985ECB4C8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no methods required to manage the collection of the composed instances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other words the lifecycle of the part class depends on that of the whole class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Graphically the composition relationship is represented by a filled diamond at the composing instance end of the relationship as shown in the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4892A-5787-41D5-A941-7985ECB4C8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25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4892A-5787-41D5-A941-7985ECB4C8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CD8B-65E4-4A8F-BA16-A9535026C202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D005-D0D4-4CD1-906A-6FD3629A6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7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CD8B-65E4-4A8F-BA16-A9535026C202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D005-D0D4-4CD1-906A-6FD3629A6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0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CD8B-65E4-4A8F-BA16-A9535026C202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D005-D0D4-4CD1-906A-6FD3629A6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9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CD8B-65E4-4A8F-BA16-A9535026C202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D005-D0D4-4CD1-906A-6FD3629A6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5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CD8B-65E4-4A8F-BA16-A9535026C202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D005-D0D4-4CD1-906A-6FD3629A6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8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CD8B-65E4-4A8F-BA16-A9535026C202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D005-D0D4-4CD1-906A-6FD3629A6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8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CD8B-65E4-4A8F-BA16-A9535026C202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D005-D0D4-4CD1-906A-6FD3629A6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7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CD8B-65E4-4A8F-BA16-A9535026C202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D005-D0D4-4CD1-906A-6FD3629A6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2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CD8B-65E4-4A8F-BA16-A9535026C202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D005-D0D4-4CD1-906A-6FD3629A6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4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CD8B-65E4-4A8F-BA16-A9535026C202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D005-D0D4-4CD1-906A-6FD3629A6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8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CD8B-65E4-4A8F-BA16-A9535026C202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D005-D0D4-4CD1-906A-6FD3629A6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1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2CD8B-65E4-4A8F-BA16-A9535026C202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AD005-D0D4-4CD1-906A-6FD3629A6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8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basics and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3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Association: Classes have a direct relationship with each other, but don’t necessarily have attributes attributed</a:t>
            </a:r>
          </a:p>
          <a:p>
            <a:r>
              <a:rPr lang="en-US" dirty="0" smtClean="0"/>
              <a:t>Unidirectional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ssociation</a:t>
            </a:r>
            <a:endParaRPr lang="en-US" dirty="0" smtClean="0"/>
          </a:p>
          <a:p>
            <a:r>
              <a:rPr lang="en-US" dirty="0" smtClean="0"/>
              <a:t>Bidirectional association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08985" y="3634154"/>
            <a:ext cx="248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1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Weak type of “has-a” relationship between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class instances</a:t>
            </a:r>
          </a:p>
          <a:p>
            <a:r>
              <a:rPr lang="en-US" dirty="0" smtClean="0"/>
              <a:t>One class contains a collection of instances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of other classes</a:t>
            </a:r>
          </a:p>
          <a:p>
            <a:r>
              <a:rPr lang="en-US" dirty="0" smtClean="0"/>
              <a:t>Key idea: the instances of the other class </a:t>
            </a:r>
          </a:p>
          <a:p>
            <a:pPr marL="0" indent="0">
              <a:buNone/>
            </a:pPr>
            <a:r>
              <a:rPr lang="en-US" dirty="0" smtClean="0"/>
              <a:t>   can exist independently of the collection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50" y="2030491"/>
            <a:ext cx="3419475" cy="428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1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type of “has a” relationship</a:t>
            </a:r>
          </a:p>
          <a:p>
            <a:r>
              <a:rPr lang="en-US" dirty="0" smtClean="0"/>
              <a:t>Class contains one or more instances of another class</a:t>
            </a:r>
          </a:p>
          <a:p>
            <a:r>
              <a:rPr lang="en-US" dirty="0" smtClean="0"/>
              <a:t>Key difference from aggregation: the instances cannot </a:t>
            </a:r>
          </a:p>
          <a:p>
            <a:pPr marL="0" indent="0">
              <a:buNone/>
            </a:pPr>
            <a:r>
              <a:rPr lang="en-US" dirty="0" smtClean="0"/>
              <a:t>   exit on their own – normally created and destructed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by the containing class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3785990"/>
            <a:ext cx="5038725" cy="292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8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Dependency: Objects work briefly with objects of another class</a:t>
            </a:r>
          </a:p>
          <a:p>
            <a:r>
              <a:rPr lang="en-US" dirty="0" smtClean="0"/>
              <a:t>Ex. Car is passed as a parameter, and used as output</a:t>
            </a:r>
          </a:p>
          <a:p>
            <a:r>
              <a:rPr lang="en-US" dirty="0" err="1" smtClean="0"/>
              <a:t>CarWasher</a:t>
            </a:r>
            <a:r>
              <a:rPr lang="en-US" dirty="0" smtClean="0"/>
              <a:t> doesn’t have an attribute of type Car, and Car is only temporarily used by </a:t>
            </a:r>
            <a:r>
              <a:rPr lang="en-US" dirty="0" err="1" smtClean="0"/>
              <a:t>CarWasher</a:t>
            </a:r>
            <a:endParaRPr lang="en-US" dirty="0" smtClean="0"/>
          </a:p>
          <a:p>
            <a:r>
              <a:rPr lang="en-US" dirty="0" smtClean="0"/>
              <a:t>Often ignored in class diagram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0" y="3243262"/>
            <a:ext cx="2628900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0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Relationship Strength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43138" y="5164136"/>
            <a:ext cx="1809750" cy="684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Unidirectional</a:t>
            </a:r>
          </a:p>
          <a:p>
            <a:pPr algn="ctr"/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2888" y="2305050"/>
            <a:ext cx="1809750" cy="684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Bidirectional</a:t>
            </a:r>
          </a:p>
          <a:p>
            <a:pPr algn="ctr"/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62638" y="5164136"/>
            <a:ext cx="1809750" cy="684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672388" y="2324099"/>
            <a:ext cx="1809750" cy="684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Composition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9482138" y="5164136"/>
            <a:ext cx="1809750" cy="684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Composition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3388" y="2305050"/>
            <a:ext cx="1809750" cy="684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Dependency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6688" y="3962400"/>
            <a:ext cx="1158716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6688" y="3993137"/>
            <a:ext cx="180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Weak(Loose Coupling)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387013" y="4007864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Strong (Tight Coupling)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5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2.0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Unified Modeling </a:t>
            </a:r>
            <a:r>
              <a:rPr lang="en-US" dirty="0" err="1" smtClean="0"/>
              <a:t>Languange</a:t>
            </a:r>
            <a:r>
              <a:rPr lang="en-US" dirty="0" smtClean="0"/>
              <a:t>(UML)</a:t>
            </a:r>
          </a:p>
          <a:p>
            <a:r>
              <a:rPr lang="en-US" dirty="0" smtClean="0"/>
              <a:t>A graphical way of describing software systems</a:t>
            </a:r>
          </a:p>
        </p:txBody>
      </p:sp>
    </p:spTree>
    <p:extLst>
      <p:ext uri="{BB962C8B-B14F-4D97-AF65-F5344CB8AC3E}">
        <p14:creationId xmlns:p14="http://schemas.microsoft.com/office/powerpoint/2010/main" val="2154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Diagrams</a:t>
            </a:r>
          </a:p>
          <a:p>
            <a:r>
              <a:rPr lang="en-US" dirty="0" smtClean="0"/>
              <a:t>Class Diagrams</a:t>
            </a:r>
          </a:p>
          <a:p>
            <a:r>
              <a:rPr lang="en-US" dirty="0" smtClean="0"/>
              <a:t>Sequence Diagrams</a:t>
            </a:r>
          </a:p>
          <a:p>
            <a:r>
              <a:rPr lang="en-US" dirty="0" smtClean="0"/>
              <a:t>Communication Diagrams</a:t>
            </a:r>
          </a:p>
          <a:p>
            <a:r>
              <a:rPr lang="en-US" dirty="0" smtClean="0"/>
              <a:t>State Machine Diagrams</a:t>
            </a:r>
          </a:p>
          <a:p>
            <a:r>
              <a:rPr lang="en-US" dirty="0" smtClean="0"/>
              <a:t>Component Diagrams</a:t>
            </a:r>
          </a:p>
        </p:txBody>
      </p:sp>
    </p:spTree>
    <p:extLst>
      <p:ext uri="{BB962C8B-B14F-4D97-AF65-F5344CB8AC3E}">
        <p14:creationId xmlns:p14="http://schemas.microsoft.com/office/powerpoint/2010/main" val="295049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</a:p>
          <a:p>
            <a:r>
              <a:rPr lang="en-US" dirty="0" smtClean="0"/>
              <a:t>Classes diagrams</a:t>
            </a:r>
          </a:p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Encapsulation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756" y="668897"/>
            <a:ext cx="4134016" cy="36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Method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+</a:t>
            </a:r>
            <a:r>
              <a:rPr lang="en-US" dirty="0" err="1" smtClean="0"/>
              <a:t>getAge</a:t>
            </a:r>
            <a:r>
              <a:rPr lang="en-US" dirty="0" smtClean="0"/>
              <a:t>() :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</a:t>
            </a:r>
            <a:r>
              <a:rPr lang="en-US" dirty="0" err="1" smtClean="0"/>
              <a:t>setAge</a:t>
            </a:r>
            <a:r>
              <a:rPr lang="en-US" dirty="0" smtClean="0"/>
              <a:t>(Age : </a:t>
            </a:r>
            <a:r>
              <a:rPr lang="en-US" dirty="0" err="1" smtClean="0"/>
              <a:t>int</a:t>
            </a:r>
            <a:r>
              <a:rPr lang="en-US" dirty="0" smtClean="0"/>
              <a:t>) : void</a:t>
            </a:r>
          </a:p>
        </p:txBody>
      </p:sp>
      <p:sp>
        <p:nvSpPr>
          <p:cNvPr id="4" name="Rectangle 3"/>
          <p:cNvSpPr/>
          <p:nvPr/>
        </p:nvSpPr>
        <p:spPr>
          <a:xfrm>
            <a:off x="706647" y="2915729"/>
            <a:ext cx="1552755" cy="655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08694" y="2915728"/>
            <a:ext cx="1431985" cy="65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7275" y="2915728"/>
            <a:ext cx="1431985" cy="65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08552" y="2915728"/>
            <a:ext cx="1431985" cy="65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eturn type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31576" y="3830128"/>
            <a:ext cx="16174" cy="98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897811" y="3830128"/>
            <a:ext cx="810883" cy="98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303252" y="3830129"/>
            <a:ext cx="2424023" cy="111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019245" y="3830128"/>
            <a:ext cx="3589307" cy="132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28867" y="1656093"/>
            <a:ext cx="914400" cy="56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23548" y="1656093"/>
            <a:ext cx="914400" cy="56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633408" y="2260121"/>
            <a:ext cx="380281" cy="61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5279367" y="2303210"/>
            <a:ext cx="354041" cy="56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16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Item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(+) : Accessible to all</a:t>
            </a:r>
          </a:p>
          <a:p>
            <a:r>
              <a:rPr lang="en-US" dirty="0" smtClean="0"/>
              <a:t>Protected ( # ) : Class &amp; Subclasses can access</a:t>
            </a:r>
          </a:p>
          <a:p>
            <a:r>
              <a:rPr lang="en-US" dirty="0" smtClean="0"/>
              <a:t>Private ( - ) : Class Methods Only and Not Subclasses</a:t>
            </a:r>
          </a:p>
          <a:p>
            <a:r>
              <a:rPr lang="en-US" dirty="0" smtClean="0"/>
              <a:t>Package / Default ( ~ ) : Can be called by any class within package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 LabVIEW, attributes are scoped private by </a:t>
            </a:r>
            <a:r>
              <a:rPr lang="en-US" dirty="0" smtClean="0"/>
              <a:t>default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Methods are scoped public default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123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between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Drawn using arrows to connect classes together </a:t>
            </a:r>
          </a:p>
          <a:p>
            <a:r>
              <a:rPr lang="en-US" dirty="0" smtClean="0"/>
              <a:t>Can represent relationships between the classes themselves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Generalization</a:t>
            </a:r>
          </a:p>
          <a:p>
            <a:r>
              <a:rPr lang="en-US" dirty="0" smtClean="0"/>
              <a:t>Can represent relationships between instances of the classes</a:t>
            </a:r>
          </a:p>
          <a:p>
            <a:pPr lvl="1"/>
            <a:r>
              <a:rPr lang="en-US" dirty="0" smtClean="0"/>
              <a:t>e.g. Association</a:t>
            </a:r>
            <a:endParaRPr lang="en-US" dirty="0"/>
          </a:p>
          <a:p>
            <a:r>
              <a:rPr lang="en-US" dirty="0" smtClean="0"/>
              <a:t>Multiplicity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7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Generalization(Inheritance)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“is-a” relationship between classes</a:t>
            </a:r>
          </a:p>
          <a:p>
            <a:endParaRPr lang="en-US" dirty="0"/>
          </a:p>
          <a:p>
            <a:r>
              <a:rPr lang="en-US" dirty="0" smtClean="0"/>
              <a:t>Used for languages that support inheritance</a:t>
            </a:r>
          </a:p>
          <a:p>
            <a:endParaRPr lang="en-US" dirty="0"/>
          </a:p>
          <a:p>
            <a:r>
              <a:rPr lang="en-US" dirty="0" smtClean="0"/>
              <a:t>Child classes is a subclass of the parent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258" y="1467644"/>
            <a:ext cx="3859517" cy="470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7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Declaring an attribute represents a group of Objects</a:t>
            </a:r>
          </a:p>
          <a:p>
            <a:endParaRPr lang="en-US" dirty="0" smtClean="0"/>
          </a:p>
          <a:p>
            <a:r>
              <a:rPr lang="en-US" dirty="0" smtClean="0"/>
              <a:t>An optional: 0..1</a:t>
            </a:r>
          </a:p>
          <a:p>
            <a:r>
              <a:rPr lang="en-US" dirty="0" smtClean="0"/>
              <a:t>Specific number : n</a:t>
            </a:r>
          </a:p>
          <a:p>
            <a:r>
              <a:rPr lang="en-US" dirty="0" smtClean="0"/>
              <a:t>Range of numbers : </a:t>
            </a:r>
            <a:r>
              <a:rPr lang="en-US" dirty="0" err="1"/>
              <a:t>m</a:t>
            </a:r>
            <a:r>
              <a:rPr lang="en-US" dirty="0" err="1" smtClean="0"/>
              <a:t>..n</a:t>
            </a:r>
            <a:endParaRPr lang="en-US" dirty="0" smtClean="0"/>
          </a:p>
          <a:p>
            <a:r>
              <a:rPr lang="en-US" dirty="0" smtClean="0"/>
              <a:t>Unbounded ranges : 1..*</a:t>
            </a:r>
          </a:p>
          <a:p>
            <a:r>
              <a:rPr lang="en-US" dirty="0" smtClean="0"/>
              <a:t>Zero or more: *</a:t>
            </a:r>
          </a:p>
        </p:txBody>
      </p:sp>
    </p:spTree>
    <p:extLst>
      <p:ext uri="{BB962C8B-B14F-4D97-AF65-F5344CB8AC3E}">
        <p14:creationId xmlns:p14="http://schemas.microsoft.com/office/powerpoint/2010/main" val="23384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796</Words>
  <Application>Microsoft Office PowerPoint</Application>
  <PresentationFormat>Widescreen</PresentationFormat>
  <Paragraphs>146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UML Introduction</vt:lpstr>
      <vt:lpstr>UML 2.0 Introduction</vt:lpstr>
      <vt:lpstr>UML Diagrams</vt:lpstr>
      <vt:lpstr>Class Diagrams</vt:lpstr>
      <vt:lpstr>Basic Method Diagram</vt:lpstr>
      <vt:lpstr>Class Item Visibility</vt:lpstr>
      <vt:lpstr>Relationships between Classes</vt:lpstr>
      <vt:lpstr>Generalization(Inheritance)</vt:lpstr>
      <vt:lpstr>Multiplicity</vt:lpstr>
      <vt:lpstr>Association</vt:lpstr>
      <vt:lpstr>Aggregation</vt:lpstr>
      <vt:lpstr>Composition</vt:lpstr>
      <vt:lpstr>Dependency</vt:lpstr>
      <vt:lpstr>Class Relationship Strength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Introduction</dc:title>
  <dc:creator>Bo Yuan</dc:creator>
  <cp:lastModifiedBy>Bo Yuan</cp:lastModifiedBy>
  <cp:revision>61</cp:revision>
  <dcterms:created xsi:type="dcterms:W3CDTF">2016-09-23T14:41:09Z</dcterms:created>
  <dcterms:modified xsi:type="dcterms:W3CDTF">2016-09-28T21:37:57Z</dcterms:modified>
</cp:coreProperties>
</file>