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8"/>
  </p:notesMasterIdLst>
  <p:sldIdLst>
    <p:sldId id="256" r:id="rId2"/>
    <p:sldId id="262" r:id="rId3"/>
    <p:sldId id="261" r:id="rId4"/>
    <p:sldId id="991" r:id="rId5"/>
    <p:sldId id="697" r:id="rId6"/>
    <p:sldId id="266" r:id="rId7"/>
    <p:sldId id="698" r:id="rId8"/>
    <p:sldId id="325" r:id="rId9"/>
    <p:sldId id="323" r:id="rId10"/>
    <p:sldId id="257" r:id="rId11"/>
    <p:sldId id="699" r:id="rId12"/>
    <p:sldId id="379" r:id="rId13"/>
    <p:sldId id="267" r:id="rId14"/>
    <p:sldId id="382" r:id="rId15"/>
    <p:sldId id="384" r:id="rId16"/>
    <p:sldId id="700" r:id="rId17"/>
    <p:sldId id="984" r:id="rId18"/>
    <p:sldId id="992" r:id="rId19"/>
    <p:sldId id="425" r:id="rId20"/>
    <p:sldId id="985" r:id="rId21"/>
    <p:sldId id="987" r:id="rId22"/>
    <p:sldId id="988" r:id="rId23"/>
    <p:sldId id="426" r:id="rId24"/>
    <p:sldId id="986" r:id="rId25"/>
    <p:sldId id="428" r:id="rId26"/>
    <p:sldId id="427" r:id="rId27"/>
    <p:sldId id="441" r:id="rId28"/>
    <p:sldId id="443" r:id="rId29"/>
    <p:sldId id="439" r:id="rId30"/>
    <p:sldId id="997" r:id="rId31"/>
    <p:sldId id="996" r:id="rId32"/>
    <p:sldId id="429" r:id="rId33"/>
    <p:sldId id="431" r:id="rId34"/>
    <p:sldId id="433" r:id="rId35"/>
    <p:sldId id="994" r:id="rId36"/>
    <p:sldId id="444" r:id="rId37"/>
    <p:sldId id="445" r:id="rId38"/>
    <p:sldId id="446" r:id="rId39"/>
    <p:sldId id="993" r:id="rId40"/>
    <p:sldId id="990" r:id="rId41"/>
    <p:sldId id="989" r:id="rId42"/>
    <p:sldId id="263" r:id="rId43"/>
    <p:sldId id="264" r:id="rId44"/>
    <p:sldId id="265" r:id="rId45"/>
    <p:sldId id="995" r:id="rId46"/>
    <p:sldId id="45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2" autoAdjust="0"/>
    <p:restoredTop sz="82233" autoAdjust="0"/>
  </p:normalViewPr>
  <p:slideViewPr>
    <p:cSldViewPr snapToGrid="0">
      <p:cViewPr varScale="1">
        <p:scale>
          <a:sx n="73" d="100"/>
          <a:sy n="73" d="100"/>
        </p:scale>
        <p:origin x="200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6E7F9-8B47-48EF-98AE-0FA107015BED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68EA0-E78A-4180-B50F-D9686C59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see this slide a</a:t>
            </a:r>
            <a:r>
              <a:rPr lang="en-US" baseline="0" dirty="0"/>
              <a:t> lot.</a:t>
            </a:r>
          </a:p>
          <a:p>
            <a:endParaRPr lang="en-US" baseline="0" dirty="0"/>
          </a:p>
          <a:p>
            <a:r>
              <a:rPr lang="en-US" dirty="0"/>
              <a:t>What</a:t>
            </a:r>
            <a:r>
              <a:rPr lang="en-US" baseline="0" dirty="0"/>
              <a:t> majors do we have?</a:t>
            </a:r>
          </a:p>
          <a:p>
            <a:r>
              <a:rPr lang="en-US" baseline="0" dirty="0"/>
              <a:t>Why are you taking the class?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8EA0-E78A-4180-B50F-D9686C594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5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1/13/20</a:t>
            </a:r>
            <a:endParaRPr/>
          </a:p>
        </p:txBody>
      </p:sp>
      <p:sp>
        <p:nvSpPr>
          <p:cNvPr id="201" name="Google Shape;20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0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1/13/20</a:t>
            </a:r>
            <a:endParaRPr/>
          </a:p>
        </p:txBody>
      </p:sp>
      <p:sp>
        <p:nvSpPr>
          <p:cNvPr id="129" name="Google Shape;12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78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8EA0-E78A-4180-B50F-D9686C5945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68EA0-E78A-4180-B50F-D9686C5945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Clion</a:t>
            </a:r>
            <a:r>
              <a:rPr lang="en-US" dirty="0"/>
              <a:t> and do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68EA0-E78A-4180-B50F-D9686C5945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86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68EA0-E78A-4180-B50F-D9686C5945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93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68EA0-E78A-4180-B50F-D9686C59452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89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2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5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9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5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1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8BC3C-3A5B-47B7-BB95-2AB65B295701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F6F1-802E-4233-8307-7369A013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0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303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velup.gitconnected.com/want-to-be-a-software-developer-learn-c-first-and-thank-me-later-30a447f32037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 235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1170 TMCB</a:t>
            </a:r>
          </a:p>
          <a:p>
            <a:r>
              <a:rPr lang="en-US" dirty="0"/>
              <a:t>Dr. Tom Stephens</a:t>
            </a:r>
          </a:p>
        </p:txBody>
      </p:sp>
    </p:spTree>
    <p:extLst>
      <p:ext uri="{BB962C8B-B14F-4D97-AF65-F5344CB8AC3E}">
        <p14:creationId xmlns:p14="http://schemas.microsoft.com/office/powerpoint/2010/main" val="84916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program that takes source code and converts it into instructions a computer can execute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77509" y="3461772"/>
            <a:ext cx="3985406" cy="2677656"/>
            <a:chOff x="690111" y="2866182"/>
            <a:chExt cx="3985406" cy="2677656"/>
          </a:xfrm>
        </p:grpSpPr>
        <p:sp>
          <p:nvSpPr>
            <p:cNvPr id="4" name="TextBox 3"/>
            <p:cNvSpPr txBox="1"/>
            <p:nvPr/>
          </p:nvSpPr>
          <p:spPr>
            <a:xfrm>
              <a:off x="690111" y="2866182"/>
              <a:ext cx="3985406" cy="23083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using namespace 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main() {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&lt;&lt; “Hello World!” &lt;&lt; 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return 0;</a:t>
              </a:r>
              <a:b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03782" y="5174506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</a:t>
              </a:r>
            </a:p>
          </p:txBody>
        </p:sp>
      </p:grpSp>
      <p:sp>
        <p:nvSpPr>
          <p:cNvPr id="9" name="Right Arrow 8"/>
          <p:cNvSpPr/>
          <p:nvPr/>
        </p:nvSpPr>
        <p:spPr>
          <a:xfrm>
            <a:off x="5126818" y="4552950"/>
            <a:ext cx="66675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984033" y="4114800"/>
            <a:ext cx="192405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Compiler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44260" y="3092440"/>
            <a:ext cx="2481270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01000010‬‭01110010‬‭01100101‬‭01110100‬‭01110100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10101010010011110100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11010100101101000101010101011010101000100101010010101101101010000101110110100010000010010101101010010001001111001010011010100110110110110001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‭01000010‬‭01110010‬‭01100101‬‭01110100‬‭01110100‬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12605" y="6139428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Executable Code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02912" y="4552950"/>
            <a:ext cx="66675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80AE-BE8B-E811-9B3F-84DEF6AD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toolchain</a:t>
            </a:r>
          </a:p>
        </p:txBody>
      </p:sp>
      <p:pic>
        <p:nvPicPr>
          <p:cNvPr id="4" name="Picture 6" descr="ch01_compilation-process">
            <a:extLst>
              <a:ext uri="{FF2B5EF4-FFF2-40B4-BE49-F238E27FC236}">
                <a16:creationId xmlns:a16="http://schemas.microsoft.com/office/drawing/2014/main" id="{EAED04AE-5835-B54B-B1CB-C65F147C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96" y="2892607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A6540-32DE-5043-5ABC-AA3AA70700C2}"/>
              </a:ext>
            </a:extLst>
          </p:cNvPr>
          <p:cNvSpPr txBox="1"/>
          <p:nvPr/>
        </p:nvSpPr>
        <p:spPr>
          <a:xfrm>
            <a:off x="2816642" y="1843608"/>
            <a:ext cx="725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The compiler translates C++ programs into machine code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E9EBC-069F-6F14-B0EB-3F1CCFF0817E}"/>
              </a:ext>
            </a:extLst>
          </p:cNvPr>
          <p:cNvSpPr txBox="1"/>
          <p:nvPr/>
        </p:nvSpPr>
        <p:spPr>
          <a:xfrm>
            <a:off x="1485354" y="5039153"/>
            <a:ext cx="387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</a:rPr>
              <a:t>The linker combines machine code with library code into an executable program.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2ED3D0-C2A7-62FA-A771-CBD5E3295E06}"/>
              </a:ext>
            </a:extLst>
          </p:cNvPr>
          <p:cNvCxnSpPr>
            <a:cxnSpLocks/>
          </p:cNvCxnSpPr>
          <p:nvPr/>
        </p:nvCxnSpPr>
        <p:spPr>
          <a:xfrm flipV="1">
            <a:off x="5150732" y="4520725"/>
            <a:ext cx="851264" cy="599915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8C7BF7-69C1-F5AD-B208-7B278BAA4C78}"/>
              </a:ext>
            </a:extLst>
          </p:cNvPr>
          <p:cNvCxnSpPr>
            <a:cxnSpLocks/>
          </p:cNvCxnSpPr>
          <p:nvPr/>
        </p:nvCxnSpPr>
        <p:spPr>
          <a:xfrm flipV="1">
            <a:off x="5150732" y="4083874"/>
            <a:ext cx="4562228" cy="103676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82D46E-D340-E83D-E2CE-E80674D87047}"/>
              </a:ext>
            </a:extLst>
          </p:cNvPr>
          <p:cNvCxnSpPr>
            <a:cxnSpLocks/>
          </p:cNvCxnSpPr>
          <p:nvPr/>
        </p:nvCxnSpPr>
        <p:spPr>
          <a:xfrm>
            <a:off x="5150732" y="5120640"/>
            <a:ext cx="701428" cy="37672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C838BE-F83A-B8D6-3709-CD54FD816886}"/>
              </a:ext>
            </a:extLst>
          </p:cNvPr>
          <p:cNvCxnSpPr>
            <a:cxnSpLocks/>
          </p:cNvCxnSpPr>
          <p:nvPr/>
        </p:nvCxnSpPr>
        <p:spPr>
          <a:xfrm flipH="1">
            <a:off x="3942080" y="2305273"/>
            <a:ext cx="288084" cy="583235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DA2108-3A74-D9F0-ED5C-A6512391F8AC}"/>
              </a:ext>
            </a:extLst>
          </p:cNvPr>
          <p:cNvCxnSpPr>
            <a:cxnSpLocks/>
          </p:cNvCxnSpPr>
          <p:nvPr/>
        </p:nvCxnSpPr>
        <p:spPr>
          <a:xfrm>
            <a:off x="4230164" y="2309372"/>
            <a:ext cx="1675229" cy="103238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587844" cy="53340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altLang="en-US" dirty="0"/>
              <a:t>The Programmer’s Inner Loop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9050" y="1219200"/>
            <a:ext cx="3238500" cy="1600200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This process reflects the way programmers work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(shown as a </a:t>
            </a:r>
            <a:r>
              <a:rPr lang="en-US" altLang="en-US" sz="2000" i="1"/>
              <a:t>flowchart</a:t>
            </a:r>
            <a:r>
              <a:rPr lang="en-US" altLang="en-US" sz="2000"/>
              <a:t>)</a:t>
            </a:r>
          </a:p>
        </p:txBody>
      </p:sp>
      <p:pic>
        <p:nvPicPr>
          <p:cNvPr id="36869" name="Picture 10" descr="ch01_edt-cmpl-lnk-exc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62" y="76200"/>
            <a:ext cx="257492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Footer Placeholder 3"/>
          <p:cNvSpPr txBox="1">
            <a:spLocks noGrp="1"/>
          </p:cNvSpPr>
          <p:nvPr/>
        </p:nvSpPr>
        <p:spPr bwMode="auto">
          <a:xfrm>
            <a:off x="5334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for Everyone</a:t>
            </a:r>
            <a:r>
              <a:rPr lang="en-US" altLang="en-US" sz="1200"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Cay Horstmann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00"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2012 by John Wiley &amp; Sons. All rights reserved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06907" y="1143286"/>
            <a:ext cx="5304937" cy="4876371"/>
            <a:chOff x="5806907" y="1143286"/>
            <a:chExt cx="5304937" cy="487637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1143286"/>
              <a:ext cx="5244444" cy="457142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806907" y="5650325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https://xkcd.com/303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0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32325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3755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1A99-8643-491B-B419-80A36CE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C++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B48075-15F2-B74B-E5CC-B8C458F3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 (int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[]){</a:t>
            </a:r>
          </a:p>
          <a:p>
            <a:pPr marL="457200" lvl="1" indent="0">
              <a:buNone/>
            </a:pPr>
            <a:r>
              <a:rPr lang="en-US" sz="2400" dirty="0" err="1"/>
              <a:t>cout</a:t>
            </a:r>
            <a:r>
              <a:rPr lang="en-US" sz="2400" dirty="0"/>
              <a:t> &lt;&lt; “Hello world!”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r>
              <a:rPr lang="en-US" sz="2400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948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7B61-3B14-4275-BA50-83B7A0C9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2956-3E03-4A7D-9C53-7D2C32CDC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92827"/>
          </a:xfrm>
        </p:spPr>
        <p:txBody>
          <a:bodyPr>
            <a:normAutofit fontScale="92500"/>
          </a:bodyPr>
          <a:lstStyle/>
          <a:p>
            <a:r>
              <a:rPr lang="en-US" dirty="0"/>
              <a:t>The C++ compiler ignores almost all whitespace</a:t>
            </a:r>
          </a:p>
          <a:p>
            <a:pPr lvl="1"/>
            <a:r>
              <a:rPr lang="en-US" dirty="0"/>
              <a:t>Important whitespace</a:t>
            </a:r>
          </a:p>
          <a:p>
            <a:pPr lvl="2"/>
            <a:r>
              <a:rPr lang="en-US" dirty="0"/>
              <a:t>Inside strings</a:t>
            </a:r>
          </a:p>
          <a:p>
            <a:pPr lvl="2"/>
            <a:r>
              <a:rPr lang="en-US" dirty="0"/>
              <a:t>Around keywords and function/variable names</a:t>
            </a:r>
          </a:p>
          <a:p>
            <a:pPr lvl="2"/>
            <a:r>
              <a:rPr lang="en-US" dirty="0"/>
              <a:t>Newlines after preprocessor directives</a:t>
            </a:r>
          </a:p>
          <a:p>
            <a:pPr lvl="1"/>
            <a:r>
              <a:rPr lang="en-US" dirty="0"/>
              <a:t>Everything else doesn’t matter</a:t>
            </a:r>
          </a:p>
          <a:p>
            <a:pPr lvl="1"/>
            <a:r>
              <a:rPr lang="en-US" dirty="0"/>
              <a:t>That said, we want our code to be readable</a:t>
            </a:r>
          </a:p>
          <a:p>
            <a:pPr lvl="2"/>
            <a:r>
              <a:rPr lang="en-US" dirty="0"/>
              <a:t>This is perfectly valid </a:t>
            </a:r>
            <a:r>
              <a:rPr lang="en-US" dirty="0" err="1"/>
              <a:t>c++</a:t>
            </a:r>
            <a:endParaRPr lang="en-US" dirty="0"/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std;int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&lt;&lt;“Hello world.”&lt;&lt;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return 0;}</a:t>
            </a:r>
          </a:p>
          <a:p>
            <a:pPr lvl="2"/>
            <a:r>
              <a:rPr lang="en-US" dirty="0"/>
              <a:t>But it’s not good style</a:t>
            </a:r>
          </a:p>
        </p:txBody>
      </p:sp>
    </p:spTree>
    <p:extLst>
      <p:ext uri="{BB962C8B-B14F-4D97-AF65-F5344CB8AC3E}">
        <p14:creationId xmlns:p14="http://schemas.microsoft.com/office/powerpoint/2010/main" val="2547392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C93C-E8B3-4572-F2F3-C23AB877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Braces &amp; Semicolons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1B34-483E-340C-FA52-B458E1F3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whitespace and indentation delimit lines and blocks of code</a:t>
            </a:r>
          </a:p>
          <a:p>
            <a:r>
              <a:rPr lang="en-US" dirty="0"/>
              <a:t>But whitespace doesn’t matter in C++; we need something else</a:t>
            </a:r>
          </a:p>
          <a:p>
            <a:r>
              <a:rPr lang="en-US" dirty="0"/>
              <a:t>Statements are terminated by semicolons (;) – think of them as periods at the end of sentences</a:t>
            </a:r>
          </a:p>
          <a:p>
            <a:r>
              <a:rPr lang="en-US" dirty="0"/>
              <a:t>Blocks of code are enclosed by braces ({})</a:t>
            </a:r>
          </a:p>
          <a:p>
            <a:pPr lvl="1"/>
            <a:r>
              <a:rPr lang="en-US" dirty="0"/>
              <a:t>often called curly braces</a:t>
            </a:r>
          </a:p>
          <a:p>
            <a:pPr lvl="1"/>
            <a:r>
              <a:rPr lang="en-US" dirty="0"/>
              <a:t>These serve the same purpose as indentation levels in Python</a:t>
            </a:r>
          </a:p>
        </p:txBody>
      </p:sp>
    </p:spTree>
    <p:extLst>
      <p:ext uri="{BB962C8B-B14F-4D97-AF65-F5344CB8AC3E}">
        <p14:creationId xmlns:p14="http://schemas.microsoft.com/office/powerpoint/2010/main" val="1705492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Brace Styles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2167"/>
              </p:ext>
            </p:extLst>
          </p:nvPr>
        </p:nvGraphicFramePr>
        <p:xfrm>
          <a:off x="1689321" y="1708259"/>
          <a:ext cx="420624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Brace placement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Style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(x == y) {</a:t>
                      </a:r>
                    </a:p>
                    <a:p>
                      <a:pPr rtl="0"/>
                      <a:r>
                        <a:rPr lang="en-US" sz="1400" b="1" baseline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something();</a:t>
                      </a:r>
                    </a:p>
                    <a:p>
                      <a:pPr rtl="0"/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somethingelse</a:t>
                      </a: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rtl="0"/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K&amp;R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02710"/>
              </p:ext>
            </p:extLst>
          </p:nvPr>
        </p:nvGraphicFramePr>
        <p:xfrm>
          <a:off x="6059861" y="1708259"/>
          <a:ext cx="420624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Brace placement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Style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(x == y)</a:t>
                      </a:r>
                    </a:p>
                    <a:p>
                      <a:pPr rtl="0"/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  </a:t>
                      </a: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something();</a:t>
                      </a:r>
                    </a:p>
                    <a:p>
                      <a:pPr rtl="0"/>
                      <a:r>
                        <a:rPr lang="en-US" sz="1400" b="1" baseline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somethingelse</a:t>
                      </a: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rtl="0"/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Horstmann</a:t>
                      </a:r>
                      <a:endParaRPr lang="en-US" sz="1400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96877"/>
              </p:ext>
            </p:extLst>
          </p:nvPr>
        </p:nvGraphicFramePr>
        <p:xfrm>
          <a:off x="1689321" y="3017795"/>
          <a:ext cx="420624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(x == y)</a:t>
                      </a:r>
                    </a:p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something();</a:t>
                      </a:r>
                    </a:p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somethingelse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Allman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44199"/>
              </p:ext>
            </p:extLst>
          </p:nvPr>
        </p:nvGraphicFramePr>
        <p:xfrm>
          <a:off x="6059861" y="3017795"/>
          <a:ext cx="420624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(x == y)</a:t>
                      </a:r>
                    </a:p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  something();</a:t>
                      </a:r>
                    </a:p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somethingelse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}</a:t>
                      </a:r>
                    </a:p>
                    <a:p>
                      <a:pPr rtl="0"/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Pico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09884"/>
              </p:ext>
            </p:extLst>
          </p:nvPr>
        </p:nvGraphicFramePr>
        <p:xfrm>
          <a:off x="1689321" y="4266371"/>
          <a:ext cx="420624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(x == y)</a:t>
                      </a:r>
                    </a:p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something();</a:t>
                      </a:r>
                    </a:p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somethingelse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GNU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66144"/>
              </p:ext>
            </p:extLst>
          </p:nvPr>
        </p:nvGraphicFramePr>
        <p:xfrm>
          <a:off x="6059861" y="4266371"/>
          <a:ext cx="420624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(x == y) {</a:t>
                      </a:r>
                    </a:p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something();</a:t>
                      </a:r>
                    </a:p>
                    <a:p>
                      <a:pPr rtl="0"/>
                      <a:r>
                        <a:rPr lang="en-US" sz="1400" b="1" baseline="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somethingelse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 rtl="0"/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Ratliff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56888"/>
              </p:ext>
            </p:extLst>
          </p:nvPr>
        </p:nvGraphicFramePr>
        <p:xfrm>
          <a:off x="1689321" y="5514947"/>
          <a:ext cx="420624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(x == y)</a:t>
                      </a:r>
                    </a:p>
                    <a:p>
                      <a:pPr rtl="0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something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rtl="0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somethingelse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rtl="0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 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Whitesmiths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33155"/>
              </p:ext>
            </p:extLst>
          </p:nvPr>
        </p:nvGraphicFramePr>
        <p:xfrm>
          <a:off x="6059861" y="5514947"/>
          <a:ext cx="420624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(x == y) {</a:t>
                      </a:r>
                    </a:p>
                    <a:p>
                      <a:pPr rtl="0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something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rtl="0"/>
                      <a:r>
                        <a:rPr lang="en-US" sz="1400" b="1" baseline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somethingelse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}</a:t>
                      </a:r>
                    </a:p>
                    <a:p>
                      <a:pPr rtl="0"/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Lisp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2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2A3B-9F2A-77C4-3A3A-E6B82861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4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930C-7D7A-49E0-AB5E-94FAD181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is a Typed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7302-3CED-4B5B-8B97-7F4C5278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hold any kind of information but in C++ we need to let the compiler know what type of information any given variable will hold – this is the type.</a:t>
            </a:r>
          </a:p>
          <a:p>
            <a:r>
              <a:rPr lang="en-US" dirty="0"/>
              <a:t>You can think of types as a primitive data structure</a:t>
            </a:r>
          </a:p>
          <a:p>
            <a:pPr lvl="1"/>
            <a:r>
              <a:rPr lang="en-US" dirty="0"/>
              <a:t>The type tells the compiler how to interpret the lower-level data (bits) into a higher-level construct.  </a:t>
            </a:r>
          </a:p>
        </p:txBody>
      </p:sp>
    </p:spTree>
    <p:extLst>
      <p:ext uri="{BB962C8B-B14F-4D97-AF65-F5344CB8AC3E}">
        <p14:creationId xmlns:p14="http://schemas.microsoft.com/office/powerpoint/2010/main" val="20905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534390"/>
            <a:ext cx="9905999" cy="59257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/>
              <a:t>Today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Introduction to C++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 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Basic I/O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/>
              <a:t>Next Time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Functions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/>
              <a:t>Future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9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0751-5A71-371C-C75D-67DC6C05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D68D-71CA-1588-B5DB-B24F508EF4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has eight primitive data types:</a:t>
            </a:r>
          </a:p>
          <a:p>
            <a:pPr lvl="1"/>
            <a:r>
              <a:rPr lang="en-US" dirty="0"/>
              <a:t>Integers</a:t>
            </a:r>
          </a:p>
          <a:p>
            <a:pPr lvl="2"/>
            <a:r>
              <a:rPr lang="en-US" dirty="0"/>
              <a:t>short (16 bits)</a:t>
            </a:r>
          </a:p>
          <a:p>
            <a:pPr lvl="2"/>
            <a:r>
              <a:rPr lang="en-US" dirty="0"/>
              <a:t>int (32 bits)</a:t>
            </a:r>
          </a:p>
          <a:p>
            <a:pPr lvl="2"/>
            <a:r>
              <a:rPr lang="en-US" dirty="0"/>
              <a:t>long (32 bits)</a:t>
            </a:r>
          </a:p>
          <a:p>
            <a:pPr lvl="2"/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(64 bits)</a:t>
            </a:r>
          </a:p>
          <a:p>
            <a:pPr lvl="1"/>
            <a:r>
              <a:rPr lang="en-US" dirty="0"/>
              <a:t>Characters </a:t>
            </a:r>
          </a:p>
          <a:p>
            <a:pPr lvl="2"/>
            <a:r>
              <a:rPr lang="en-US" dirty="0"/>
              <a:t>char (8 bits)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B5F35-7FC8-E61E-9EE6-119510AEE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92400"/>
            <a:ext cx="4875211" cy="3098800"/>
          </a:xfrm>
        </p:spPr>
        <p:txBody>
          <a:bodyPr/>
          <a:lstStyle/>
          <a:p>
            <a:pPr lvl="1"/>
            <a:r>
              <a:rPr lang="en-US" dirty="0"/>
              <a:t>Floating point numbers</a:t>
            </a:r>
          </a:p>
          <a:p>
            <a:pPr lvl="2"/>
            <a:r>
              <a:rPr lang="en-US" dirty="0"/>
              <a:t>float (32 bits)</a:t>
            </a:r>
          </a:p>
          <a:p>
            <a:pPr lvl="2"/>
            <a:r>
              <a:rPr lang="en-US" dirty="0"/>
              <a:t>double (64 bits)</a:t>
            </a:r>
          </a:p>
          <a:p>
            <a:pPr lvl="1"/>
            <a:r>
              <a:rPr lang="en-US" dirty="0"/>
              <a:t>Boolean</a:t>
            </a:r>
          </a:p>
          <a:p>
            <a:pPr lvl="2"/>
            <a:r>
              <a:rPr lang="en-US" dirty="0"/>
              <a:t>Bool (1 bit)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25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D12C-EF0E-4AE6-9401-1E24AA1D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6AC2-B2BE-4949-BC12-34F3BF88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0833"/>
          </a:xfrm>
        </p:spPr>
        <p:txBody>
          <a:bodyPr>
            <a:normAutofit/>
          </a:bodyPr>
          <a:lstStyle/>
          <a:p>
            <a:r>
              <a:rPr lang="en-US" dirty="0"/>
              <a:t>When we want to use a variable, we need to tell the compiler two things – its name and what type of data we want it to store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int </a:t>
            </a:r>
            <a:r>
              <a:rPr lang="en-US" sz="4000" dirty="0" err="1"/>
              <a:t>numStudents</a:t>
            </a:r>
            <a:r>
              <a:rPr lang="en-US" sz="4000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statement creates a variable named </a:t>
            </a:r>
            <a:r>
              <a:rPr lang="en-US" dirty="0" err="1"/>
              <a:t>numStudents</a:t>
            </a:r>
            <a:r>
              <a:rPr lang="en-US" dirty="0"/>
              <a:t> that can hold integer values (the int part)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0D43F-1A43-9E69-9BEB-E5B09CD4DB33}"/>
              </a:ext>
            </a:extLst>
          </p:cNvPr>
          <p:cNvSpPr/>
          <p:nvPr/>
        </p:nvSpPr>
        <p:spPr>
          <a:xfrm>
            <a:off x="3239100" y="3278324"/>
            <a:ext cx="1555569" cy="468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03D281-BEBA-A7D0-A03B-E12CAAFF4C02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3941928" y="3821366"/>
            <a:ext cx="535803" cy="385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36D964-B50F-C07F-F4D3-EAE2C2C5A274}"/>
              </a:ext>
            </a:extLst>
          </p:cNvPr>
          <p:cNvSpPr/>
          <p:nvPr/>
        </p:nvSpPr>
        <p:spPr>
          <a:xfrm>
            <a:off x="4402773" y="4048169"/>
            <a:ext cx="622073" cy="4680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18AA61-3FAA-DEB8-333D-786AAF8F1E38}"/>
              </a:ext>
            </a:extLst>
          </p:cNvPr>
          <p:cNvSpPr/>
          <p:nvPr/>
        </p:nvSpPr>
        <p:spPr>
          <a:xfrm>
            <a:off x="5079800" y="3948382"/>
            <a:ext cx="2509720" cy="685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CE7A47-673C-2F2A-0CF2-6C9DEBFE57E8}"/>
              </a:ext>
            </a:extLst>
          </p:cNvPr>
          <p:cNvSpPr/>
          <p:nvPr/>
        </p:nvSpPr>
        <p:spPr>
          <a:xfrm>
            <a:off x="5170399" y="3295242"/>
            <a:ext cx="2317775" cy="39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name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4BF401-4EA9-003F-1034-A9A23D3942E9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6329287" y="3692571"/>
            <a:ext cx="5373" cy="25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2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FC39-82DB-4548-AE7C-75B4C32E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data 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E7F8-FF4B-42B3-9827-27F300F7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6627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x = 5;</a:t>
            </a:r>
          </a:p>
          <a:p>
            <a:r>
              <a:rPr lang="en-US" dirty="0"/>
              <a:t>This is an assignment statement we are assigning the value 5 to the variable x</a:t>
            </a:r>
          </a:p>
          <a:p>
            <a:r>
              <a:rPr lang="en-US" dirty="0"/>
              <a:t>The ‘=‘ is called the assignment operator in C++</a:t>
            </a:r>
          </a:p>
          <a:p>
            <a:pPr lvl="1"/>
            <a:r>
              <a:rPr lang="en-US" dirty="0"/>
              <a:t>It is not the mathematical equality symbol – that is ‘==‘</a:t>
            </a:r>
          </a:p>
          <a:p>
            <a:r>
              <a:rPr lang="en-US" dirty="0"/>
              <a:t>We can use a variable on both sides of the assignment statement like</a:t>
            </a:r>
          </a:p>
          <a:p>
            <a:pPr marL="0" indent="0" algn="ctr">
              <a:buNone/>
            </a:pPr>
            <a:r>
              <a:rPr lang="en-US" sz="4000" dirty="0"/>
              <a:t>x = x + 3;</a:t>
            </a:r>
          </a:p>
        </p:txBody>
      </p:sp>
    </p:spTree>
    <p:extLst>
      <p:ext uri="{BB962C8B-B14F-4D97-AF65-F5344CB8AC3E}">
        <p14:creationId xmlns:p14="http://schemas.microsoft.com/office/powerpoint/2010/main" val="30444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8430-1C96-42CF-873D-D1CB3E02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467755-304E-4EB2-9FB1-E0FFFBE45A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92528" y="2743200"/>
          <a:ext cx="8133216" cy="1371600"/>
        </p:xfrm>
        <a:graphic>
          <a:graphicData uri="http://schemas.openxmlformats.org/drawingml/2006/table">
            <a:tbl>
              <a:tblPr/>
              <a:tblGrid>
                <a:gridCol w="2711072">
                  <a:extLst>
                    <a:ext uri="{9D8B030D-6E8A-4147-A177-3AD203B41FA5}">
                      <a16:colId xmlns:a16="http://schemas.microsoft.com/office/drawing/2014/main" val="2821276620"/>
                    </a:ext>
                  </a:extLst>
                </a:gridCol>
                <a:gridCol w="2058458">
                  <a:extLst>
                    <a:ext uri="{9D8B030D-6E8A-4147-A177-3AD203B41FA5}">
                      <a16:colId xmlns:a16="http://schemas.microsoft.com/office/drawing/2014/main" val="489556267"/>
                    </a:ext>
                  </a:extLst>
                </a:gridCol>
                <a:gridCol w="3363686">
                  <a:extLst>
                    <a:ext uri="{9D8B030D-6E8A-4147-A177-3AD203B41FA5}">
                      <a16:colId xmlns:a16="http://schemas.microsoft.com/office/drawing/2014/main" val="2224891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Declaration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Supported number 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float x;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32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-3.4x10</a:t>
                      </a:r>
                      <a:r>
                        <a:rPr lang="en-US" sz="2400" baseline="30000"/>
                        <a:t>38</a:t>
                      </a:r>
                      <a:r>
                        <a:rPr lang="en-US" sz="2400"/>
                        <a:t> to 3.4x10</a:t>
                      </a:r>
                      <a:r>
                        <a:rPr lang="en-US" sz="2400" baseline="30000"/>
                        <a:t>38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771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double x;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64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-1.7x10</a:t>
                      </a:r>
                      <a:r>
                        <a:rPr lang="en-US" sz="2400" baseline="30000" dirty="0"/>
                        <a:t>308</a:t>
                      </a:r>
                      <a:r>
                        <a:rPr lang="en-US" sz="2400" dirty="0"/>
                        <a:t> to 1.7x10</a:t>
                      </a:r>
                      <a:r>
                        <a:rPr lang="en-US" sz="2400" baseline="30000" dirty="0"/>
                        <a:t>308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2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082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0BB3-14F2-4DC3-988D-6C937467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86E49C-E8C5-4BE1-AD73-8997C812EC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8571" y="2097088"/>
          <a:ext cx="9958840" cy="3918054"/>
        </p:xfrm>
        <a:graphic>
          <a:graphicData uri="http://schemas.openxmlformats.org/drawingml/2006/table">
            <a:tbl>
              <a:tblPr/>
              <a:tblGrid>
                <a:gridCol w="1934436">
                  <a:extLst>
                    <a:ext uri="{9D8B030D-6E8A-4147-A177-3AD203B41FA5}">
                      <a16:colId xmlns:a16="http://schemas.microsoft.com/office/drawing/2014/main" val="1321555068"/>
                    </a:ext>
                  </a:extLst>
                </a:gridCol>
                <a:gridCol w="945283">
                  <a:extLst>
                    <a:ext uri="{9D8B030D-6E8A-4147-A177-3AD203B41FA5}">
                      <a16:colId xmlns:a16="http://schemas.microsoft.com/office/drawing/2014/main" val="1283055539"/>
                    </a:ext>
                  </a:extLst>
                </a:gridCol>
                <a:gridCol w="4576996">
                  <a:extLst>
                    <a:ext uri="{9D8B030D-6E8A-4147-A177-3AD203B41FA5}">
                      <a16:colId xmlns:a16="http://schemas.microsoft.com/office/drawing/2014/main" val="1381745525"/>
                    </a:ext>
                  </a:extLst>
                </a:gridCol>
                <a:gridCol w="2502125">
                  <a:extLst>
                    <a:ext uri="{9D8B030D-6E8A-4147-A177-3AD203B41FA5}">
                      <a16:colId xmlns:a16="http://schemas.microsoft.com/office/drawing/2014/main" val="4051703322"/>
                    </a:ext>
                  </a:extLst>
                </a:gridCol>
              </a:tblGrid>
              <a:tr h="5746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Declaration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Supported number range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Standard-defined minimum size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44403"/>
                  </a:ext>
                </a:extLst>
              </a:tr>
              <a:tr h="328366">
                <a:tc>
                  <a:txBody>
                    <a:bodyPr/>
                    <a:lstStyle/>
                    <a:p>
                      <a:r>
                        <a:rPr lang="en-US" sz="2000" dirty="0"/>
                        <a:t>char </a:t>
                      </a:r>
                      <a:r>
                        <a:rPr lang="en-US" sz="2000" dirty="0" err="1"/>
                        <a:t>myVar</a:t>
                      </a:r>
                      <a:r>
                        <a:rPr lang="en-US" sz="2000" dirty="0"/>
                        <a:t>;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 bits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-128 to 127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 bits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044078"/>
                  </a:ext>
                </a:extLst>
              </a:tr>
              <a:tr h="328366">
                <a:tc>
                  <a:txBody>
                    <a:bodyPr/>
                    <a:lstStyle/>
                    <a:p>
                      <a:r>
                        <a:rPr lang="en-US" sz="2000"/>
                        <a:t>short myVar;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 bits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-32,768 to 32,767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 bits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83484"/>
                  </a:ext>
                </a:extLst>
              </a:tr>
              <a:tr h="574640">
                <a:tc>
                  <a:txBody>
                    <a:bodyPr/>
                    <a:lstStyle/>
                    <a:p>
                      <a:r>
                        <a:rPr lang="en-US" sz="2000"/>
                        <a:t>long myVar;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 bits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-2,147,483,648 to 2,147,483,647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 bits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136254"/>
                  </a:ext>
                </a:extLst>
              </a:tr>
              <a:tr h="1313462">
                <a:tc>
                  <a:txBody>
                    <a:bodyPr/>
                    <a:lstStyle/>
                    <a:p>
                      <a:r>
                        <a:rPr lang="en-US" sz="2000"/>
                        <a:t>long long myVar;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64 bits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-9,223,372,036,854,775,808 to 9,223,372,036,854,775,807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 bits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60073"/>
                  </a:ext>
                </a:extLst>
              </a:tr>
              <a:tr h="574640">
                <a:tc>
                  <a:txBody>
                    <a:bodyPr/>
                    <a:lstStyle/>
                    <a:p>
                      <a:r>
                        <a:rPr lang="en-US" sz="2000"/>
                        <a:t>int myVar;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32 bits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-2,147,483,648 to 2,147,483,647</a:t>
                      </a:r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16 bits</a:t>
                      </a:r>
                      <a:endParaRPr lang="en-US" sz="2000" dirty="0"/>
                    </a:p>
                  </a:txBody>
                  <a:tcPr marL="78705" marR="78705" marT="39352" marB="39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925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265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3ED-ABA8-423E-ABF4-9E4D4A9F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00F0-12AD-4ABA-90B6-4A920CA6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know we will never have negative numbers, we can double the maximum range of an integer by declaring it to be “unsigned”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ED0F36-85C7-4B4C-83B4-7516FFC1D1F8}"/>
              </a:ext>
            </a:extLst>
          </p:cNvPr>
          <p:cNvGraphicFramePr>
            <a:graphicFrameLocks noGrp="1"/>
          </p:cNvGraphicFramePr>
          <p:nvPr/>
        </p:nvGraphicFramePr>
        <p:xfrm>
          <a:off x="1141412" y="3349784"/>
          <a:ext cx="9906000" cy="2682240"/>
        </p:xfrm>
        <a:graphic>
          <a:graphicData uri="http://schemas.openxmlformats.org/drawingml/2006/table">
            <a:tbl>
              <a:tblPr/>
              <a:tblGrid>
                <a:gridCol w="2875417">
                  <a:extLst>
                    <a:ext uri="{9D8B030D-6E8A-4147-A177-3AD203B41FA5}">
                      <a16:colId xmlns:a16="http://schemas.microsoft.com/office/drawing/2014/main" val="227058993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580842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500020089"/>
                    </a:ext>
                  </a:extLst>
                </a:gridCol>
                <a:gridCol w="2077583">
                  <a:extLst>
                    <a:ext uri="{9D8B030D-6E8A-4147-A177-3AD203B41FA5}">
                      <a16:colId xmlns:a16="http://schemas.microsoft.com/office/drawing/2014/main" val="1832016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Declaration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Supported number 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Standard-defined minimum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unsigned char myVar;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to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421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unsigned short myVar;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to 65,535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unsigned long myVar;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32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to 4,294,967,295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32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652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unsigned long long myVar;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64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to 18,446,744,073,709,551,615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64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07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unsigned int myVar;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32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 to 4,294,967,295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16 bits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45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95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308D-A0D3-4845-800C-BEEBDACF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7A07-AD82-4E2E-B1D2-54EA50BC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try to store a number that is larger than the maximum value a data type can hold, we have an overfloat</a:t>
            </a:r>
          </a:p>
          <a:p>
            <a:r>
              <a:rPr lang="en-US" dirty="0"/>
              <a:t>For floating point types, we just get infinity</a:t>
            </a:r>
          </a:p>
          <a:p>
            <a:r>
              <a:rPr lang="en-US" dirty="0"/>
              <a:t>For integers, the value wraps around into the negative values</a:t>
            </a:r>
          </a:p>
          <a:p>
            <a:r>
              <a:rPr lang="en-US" dirty="0"/>
              <a:t>The compiler might give you a warning if trying to assign the value from a larger data type into a smaller one.</a:t>
            </a:r>
          </a:p>
        </p:txBody>
      </p:sp>
    </p:spTree>
    <p:extLst>
      <p:ext uri="{BB962C8B-B14F-4D97-AF65-F5344CB8AC3E}">
        <p14:creationId xmlns:p14="http://schemas.microsoft.com/office/powerpoint/2010/main" val="382641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BEAB-579E-478F-B9D6-3065CCF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DBDE-3890-413F-BFF5-0B94C600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1942"/>
          </a:xfrm>
        </p:spPr>
        <p:txBody>
          <a:bodyPr>
            <a:normAutofit/>
          </a:bodyPr>
          <a:lstStyle/>
          <a:p>
            <a:r>
              <a:rPr lang="en-US" dirty="0"/>
              <a:t>Sometimes we have a number that we want to set and know it will never change.</a:t>
            </a:r>
          </a:p>
          <a:p>
            <a:r>
              <a:rPr lang="en-US" dirty="0"/>
              <a:t>To do that we put the </a:t>
            </a:r>
            <a:r>
              <a:rPr lang="en-US" b="1" i="1" dirty="0"/>
              <a:t>const</a:t>
            </a:r>
            <a:r>
              <a:rPr lang="en-US" dirty="0"/>
              <a:t> keyword in front of the initialization statement:</a:t>
            </a:r>
          </a:p>
          <a:p>
            <a:pPr marL="0" indent="0" algn="ctr">
              <a:buNone/>
            </a:pPr>
            <a:r>
              <a:rPr lang="en-US" sz="3200" dirty="0"/>
              <a:t>const double </a:t>
            </a:r>
            <a:r>
              <a:rPr lang="en-US" sz="3200" dirty="0" err="1"/>
              <a:t>costPerSlice</a:t>
            </a:r>
            <a:r>
              <a:rPr lang="en-US" sz="3200" dirty="0"/>
              <a:t> = 1.57;</a:t>
            </a:r>
          </a:p>
          <a:p>
            <a:r>
              <a:rPr lang="en-US" dirty="0"/>
              <a:t>But we want our constants to stand out, so we use a different naming style</a:t>
            </a:r>
          </a:p>
          <a:p>
            <a:pPr marL="0" indent="0" algn="ctr">
              <a:buNone/>
            </a:pPr>
            <a:r>
              <a:rPr lang="en-US" sz="3200" dirty="0"/>
              <a:t>const double COST_PER_SLICE = 1.57;</a:t>
            </a:r>
          </a:p>
          <a:p>
            <a:r>
              <a:rPr lang="en-US" dirty="0"/>
              <a:t>We normally define constants at the top of the file</a:t>
            </a:r>
          </a:p>
        </p:txBody>
      </p:sp>
    </p:spTree>
    <p:extLst>
      <p:ext uri="{BB962C8B-B14F-4D97-AF65-F5344CB8AC3E}">
        <p14:creationId xmlns:p14="http://schemas.microsoft.com/office/powerpoint/2010/main" val="1320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526E-2FF7-47BC-8B93-951E3406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C928-3B6C-4E32-B083-E7A082D13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use the division operator on two integers, you get the whole number of times the divisor goes into the dividend</a:t>
            </a:r>
          </a:p>
          <a:p>
            <a:pPr lvl="1"/>
            <a:r>
              <a:rPr lang="en-US" dirty="0"/>
              <a:t>10/3 = 3, not 3.3333333</a:t>
            </a:r>
          </a:p>
          <a:p>
            <a:pPr lvl="1"/>
            <a:r>
              <a:rPr lang="en-US" dirty="0"/>
              <a:t>3/4 = 0, not .75</a:t>
            </a:r>
          </a:p>
          <a:p>
            <a:pPr lvl="1"/>
            <a:r>
              <a:rPr lang="en-US" dirty="0"/>
              <a:t>This is what the floor division operator (//) in Python does</a:t>
            </a:r>
          </a:p>
          <a:p>
            <a:r>
              <a:rPr lang="en-US" dirty="0"/>
              <a:t>If you want to know what the remainder is, use the modulo operator (%)</a:t>
            </a:r>
          </a:p>
          <a:p>
            <a:pPr lvl="1"/>
            <a:r>
              <a:rPr lang="en-US" dirty="0"/>
              <a:t>10 % 3 = 1</a:t>
            </a:r>
          </a:p>
          <a:p>
            <a:pPr lvl="1"/>
            <a:r>
              <a:rPr lang="en-US" dirty="0"/>
              <a:t>3 % 4 = 3</a:t>
            </a:r>
          </a:p>
        </p:txBody>
      </p:sp>
    </p:spTree>
    <p:extLst>
      <p:ext uri="{BB962C8B-B14F-4D97-AF65-F5344CB8AC3E}">
        <p14:creationId xmlns:p14="http://schemas.microsoft.com/office/powerpoint/2010/main" val="3508184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947-4F23-4BB7-AAC2-B0758C3F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980E-69DE-41D3-A12E-55A7037F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not a primitive type like int, double, and char</a:t>
            </a:r>
          </a:p>
          <a:p>
            <a:r>
              <a:rPr lang="en-US" dirty="0"/>
              <a:t>To use strings you need to </a:t>
            </a:r>
            <a:r>
              <a:rPr lang="en-US" i="1" dirty="0"/>
              <a:t>#include &lt;string&gt;</a:t>
            </a:r>
            <a:endParaRPr lang="en-US" dirty="0"/>
          </a:p>
          <a:p>
            <a:pPr lvl="1"/>
            <a:r>
              <a:rPr lang="en-US" dirty="0"/>
              <a:t>after that, they act just like any other data type</a:t>
            </a:r>
          </a:p>
          <a:p>
            <a:r>
              <a:rPr lang="en-US" dirty="0"/>
              <a:t>String literals are surrounded by double quotes (quotation marks)</a:t>
            </a:r>
          </a:p>
          <a:p>
            <a:pPr marL="0" indent="0" algn="ctr">
              <a:buNone/>
            </a:pPr>
            <a:r>
              <a:rPr lang="en-US" dirty="0"/>
              <a:t>string </a:t>
            </a:r>
            <a:r>
              <a:rPr lang="en-US" dirty="0" err="1"/>
              <a:t>myString</a:t>
            </a:r>
            <a:r>
              <a:rPr lang="en-US" dirty="0"/>
              <a:t> = “Hello BYU!”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6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1" y="922782"/>
            <a:ext cx="3962400" cy="50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7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509B-09B7-D01F-771C-6156A7A39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F9E99A6-EFB6-2645-F8AB-FEA2672E6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0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387A-F5AF-40DA-8E81-02D8FD1A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8939-0D28-4BC3-AE51-D9C8AF13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declare an array, we use the following syntax</a:t>
            </a:r>
          </a:p>
          <a:p>
            <a:pPr marL="0" indent="0" algn="ctr">
              <a:buNone/>
            </a:pPr>
            <a:r>
              <a:rPr lang="en-US" sz="3200" dirty="0" err="1"/>
              <a:t>dataType</a:t>
            </a:r>
            <a:r>
              <a:rPr lang="en-US" sz="3200" dirty="0"/>
              <a:t> </a:t>
            </a:r>
            <a:r>
              <a:rPr lang="en-US" sz="3200" dirty="0" err="1"/>
              <a:t>arrayName</a:t>
            </a:r>
            <a:r>
              <a:rPr lang="en-US" sz="3200" dirty="0"/>
              <a:t>[</a:t>
            </a:r>
            <a:r>
              <a:rPr lang="en-US" sz="3200" dirty="0" err="1"/>
              <a:t>numElements</a:t>
            </a:r>
            <a:r>
              <a:rPr lang="en-US" sz="3200" dirty="0"/>
              <a:t>];</a:t>
            </a:r>
          </a:p>
          <a:p>
            <a:r>
              <a:rPr lang="en-US" i="1" dirty="0" err="1"/>
              <a:t>dataType</a:t>
            </a:r>
            <a:r>
              <a:rPr lang="en-US" dirty="0"/>
              <a:t> is the type of data we want the array to hold (int, double, string, etc.)</a:t>
            </a:r>
          </a:p>
          <a:p>
            <a:r>
              <a:rPr lang="en-US" i="1" dirty="0" err="1"/>
              <a:t>arrayName</a:t>
            </a:r>
            <a:r>
              <a:rPr lang="en-US" dirty="0"/>
              <a:t> can be any valid variable name</a:t>
            </a:r>
          </a:p>
          <a:p>
            <a:r>
              <a:rPr lang="en-US" i="1" dirty="0" err="1"/>
              <a:t>numElements</a:t>
            </a:r>
            <a:r>
              <a:rPr lang="en-US" dirty="0"/>
              <a:t> has to be a constant integer value – either a constant variable or a literal</a:t>
            </a:r>
          </a:p>
        </p:txBody>
      </p:sp>
    </p:spTree>
    <p:extLst>
      <p:ext uri="{BB962C8B-B14F-4D97-AF65-F5344CB8AC3E}">
        <p14:creationId xmlns:p14="http://schemas.microsoft.com/office/powerpoint/2010/main" val="1168337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1DC5-235F-4DD1-8DA8-72EC3238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98219-D404-48A5-BA12-8FC81352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0695"/>
          </a:xfrm>
        </p:spPr>
        <p:txBody>
          <a:bodyPr>
            <a:normAutofit/>
          </a:bodyPr>
          <a:lstStyle/>
          <a:p>
            <a:r>
              <a:rPr lang="en-US" dirty="0"/>
              <a:t>To access an element of the array we give the variable name followed by the index in brackets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dirty="0" err="1"/>
              <a:t>arrayName</a:t>
            </a:r>
            <a:r>
              <a:rPr lang="en-US" sz="3200" dirty="0"/>
              <a:t>[index]</a:t>
            </a:r>
          </a:p>
          <a:p>
            <a:r>
              <a:rPr lang="en-US" dirty="0"/>
              <a:t>Indices in C++ start at 0 and must by an integer type</a:t>
            </a:r>
          </a:p>
          <a:p>
            <a:r>
              <a:rPr lang="en-US" dirty="0"/>
              <a:t>They can also be expressions as long as they evaluate to an integer (casting doesn’t count here)</a:t>
            </a:r>
          </a:p>
          <a:p>
            <a:pPr lvl="1"/>
            <a:r>
              <a:rPr lang="en-US" dirty="0"/>
              <a:t>We can use a variable – e.g. index </a:t>
            </a:r>
          </a:p>
          <a:p>
            <a:pPr lvl="1"/>
            <a:r>
              <a:rPr lang="en-US" dirty="0"/>
              <a:t>Or a more complicated expression – e.g. i+k-3</a:t>
            </a:r>
          </a:p>
        </p:txBody>
      </p:sp>
    </p:spTree>
    <p:extLst>
      <p:ext uri="{BB962C8B-B14F-4D97-AF65-F5344CB8AC3E}">
        <p14:creationId xmlns:p14="http://schemas.microsoft.com/office/powerpoint/2010/main" val="1585025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B454-552B-44C3-9AF9-B5F51C2C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C66F-090D-419C-8655-77A09D21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03268"/>
          </a:xfrm>
        </p:spPr>
        <p:txBody>
          <a:bodyPr/>
          <a:lstStyle/>
          <a:p>
            <a:r>
              <a:rPr lang="en-US" dirty="0"/>
              <a:t>Just like other variables, arrays are NOT initialized when they are created – that is up to you as the programmer</a:t>
            </a:r>
          </a:p>
          <a:p>
            <a:r>
              <a:rPr lang="en-US" dirty="0"/>
              <a:t>If we know the values the array is going to have, we can initialize it like any other variable at its declaration using the following syntax:</a:t>
            </a:r>
          </a:p>
          <a:p>
            <a:pPr marL="0" indent="0" algn="ctr">
              <a:buNone/>
            </a:pP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arrayName</a:t>
            </a:r>
            <a:r>
              <a:rPr lang="en-US" dirty="0"/>
              <a:t>[</a:t>
            </a:r>
            <a:r>
              <a:rPr lang="en-US" dirty="0" err="1"/>
              <a:t>numElements</a:t>
            </a:r>
            <a:r>
              <a:rPr lang="en-US" dirty="0"/>
              <a:t>] = { value1, value2, …};</a:t>
            </a:r>
          </a:p>
          <a:p>
            <a:r>
              <a:rPr lang="en-US" dirty="0"/>
              <a:t>Or we can initialize the values using a loop</a:t>
            </a:r>
          </a:p>
          <a:p>
            <a:r>
              <a:rPr lang="en-US" dirty="0"/>
              <a:t>Like other variables, arrays can be declared </a:t>
            </a:r>
            <a:r>
              <a:rPr lang="en-US" i="1" dirty="0"/>
              <a:t>const</a:t>
            </a:r>
            <a:r>
              <a:rPr lang="en-US" dirty="0"/>
              <a:t>, and cannot be changed later – we need to use the first initialization method in that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74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955B-792F-4C3F-823B-6F94898F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go out of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A5F2-9BEB-4953-995F-B1424F42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52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to be careful that we don’t try to access an element using an index that is beyond the range of the array</a:t>
            </a:r>
          </a:p>
          <a:p>
            <a:r>
              <a:rPr lang="en-US" dirty="0"/>
              <a:t>If we have an array declared as double </a:t>
            </a:r>
            <a:r>
              <a:rPr lang="en-US" dirty="0" err="1"/>
              <a:t>myArray</a:t>
            </a:r>
            <a:r>
              <a:rPr lang="en-US" dirty="0"/>
              <a:t>[5];, the following are invalid:</a:t>
            </a:r>
          </a:p>
          <a:p>
            <a:pPr lvl="1"/>
            <a:r>
              <a:rPr lang="en-US" dirty="0" err="1"/>
              <a:t>myArray</a:t>
            </a:r>
            <a:r>
              <a:rPr lang="en-US" dirty="0"/>
              <a:t>[-3];</a:t>
            </a:r>
          </a:p>
          <a:p>
            <a:pPr lvl="1"/>
            <a:r>
              <a:rPr lang="en-US" dirty="0" err="1"/>
              <a:t>myArray</a:t>
            </a:r>
            <a:r>
              <a:rPr lang="en-US" dirty="0"/>
              <a:t>[10];</a:t>
            </a:r>
          </a:p>
          <a:p>
            <a:pPr lvl="1"/>
            <a:r>
              <a:rPr lang="en-US" dirty="0" err="1"/>
              <a:t>myArray</a:t>
            </a:r>
            <a:r>
              <a:rPr lang="en-US" dirty="0"/>
              <a:t>[5];</a:t>
            </a:r>
          </a:p>
          <a:p>
            <a:r>
              <a:rPr lang="en-US" dirty="0"/>
              <a:t>These won’t produce syntax errors, but they will cause your program to behave improperly.</a:t>
            </a:r>
          </a:p>
          <a:p>
            <a:pPr lvl="1"/>
            <a:r>
              <a:rPr lang="en-US" dirty="0"/>
              <a:t>If we’re reading data, we’ll get values from some uninitialized memory that isn’t part of the array</a:t>
            </a:r>
          </a:p>
          <a:p>
            <a:pPr lvl="1"/>
            <a:r>
              <a:rPr lang="en-US" dirty="0"/>
              <a:t>If we’re writing data, we might accidentally overwrite other variables, or even code.</a:t>
            </a:r>
          </a:p>
        </p:txBody>
      </p:sp>
    </p:spTree>
    <p:extLst>
      <p:ext uri="{BB962C8B-B14F-4D97-AF65-F5344CB8AC3E}">
        <p14:creationId xmlns:p14="http://schemas.microsoft.com/office/powerpoint/2010/main" val="109667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78D3-04D4-A6CF-6F67-BC7DF7EC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214D-5296-B75F-30EF-5B5FB8B70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12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07E6-D674-4F96-B70E-61CDD67B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E659-CB3C-4DA1-8F4D-2EE2217F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72343"/>
          </a:xfrm>
        </p:spPr>
        <p:txBody>
          <a:bodyPr/>
          <a:lstStyle/>
          <a:p>
            <a:r>
              <a:rPr lang="en-US" dirty="0"/>
              <a:t>Sometimes we need to mix and match variable types in an expression - e.g. 0.96 * </a:t>
            </a:r>
            <a:r>
              <a:rPr lang="en-US" dirty="0" err="1"/>
              <a:t>pointsPossible</a:t>
            </a:r>
            <a:endParaRPr lang="en-US" dirty="0"/>
          </a:p>
          <a:p>
            <a:r>
              <a:rPr lang="en-US" dirty="0"/>
              <a:t>C++ does many of these conversions automatically for you – this is called an </a:t>
            </a:r>
            <a:r>
              <a:rPr lang="en-US" i="1" dirty="0"/>
              <a:t>implicit</a:t>
            </a:r>
            <a:r>
              <a:rPr lang="en-US" dirty="0"/>
              <a:t> conversion or cast</a:t>
            </a:r>
          </a:p>
          <a:p>
            <a:pPr lvl="1"/>
            <a:r>
              <a:rPr lang="en-US" dirty="0"/>
              <a:t>In expressions – integers are converted to doubles</a:t>
            </a:r>
          </a:p>
          <a:p>
            <a:pPr lvl="1"/>
            <a:r>
              <a:rPr lang="en-US" dirty="0"/>
              <a:t>In assignments, the type on the right is converted to the type on the left</a:t>
            </a:r>
          </a:p>
          <a:p>
            <a:pPr lvl="2"/>
            <a:r>
              <a:rPr lang="en-US" dirty="0"/>
              <a:t>This could cause some problems as converting floating point number to integers drops the fraction part (effectively always rounding down)</a:t>
            </a:r>
          </a:p>
        </p:txBody>
      </p:sp>
    </p:spTree>
    <p:extLst>
      <p:ext uri="{BB962C8B-B14F-4D97-AF65-F5344CB8AC3E}">
        <p14:creationId xmlns:p14="http://schemas.microsoft.com/office/powerpoint/2010/main" val="333141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CC60-DEAE-455E-9B99-5FB943EE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4938-FD64-47A8-8341-845A4691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as the programmer know exactly what type you want a variable to be converted to, you can perform an </a:t>
            </a:r>
            <a:r>
              <a:rPr lang="en-US" i="1" dirty="0"/>
              <a:t>explicit</a:t>
            </a:r>
            <a:r>
              <a:rPr lang="en-US" dirty="0"/>
              <a:t> conversion or cast</a:t>
            </a:r>
          </a:p>
          <a:p>
            <a:r>
              <a:rPr lang="en-US" dirty="0"/>
              <a:t>This uses the </a:t>
            </a:r>
            <a:r>
              <a:rPr lang="en-US" dirty="0" err="1"/>
              <a:t>static_cast</a:t>
            </a:r>
            <a:r>
              <a:rPr lang="en-US" dirty="0"/>
              <a:t> operator which looks like</a:t>
            </a:r>
          </a:p>
          <a:p>
            <a:pPr marL="0" indent="0" algn="ctr">
              <a:buNone/>
            </a:pPr>
            <a:r>
              <a:rPr lang="en-US" sz="3200" dirty="0" err="1"/>
              <a:t>static_cast</a:t>
            </a:r>
            <a:r>
              <a:rPr lang="en-US" sz="3200" dirty="0"/>
              <a:t>&lt;new type&gt;(expression)</a:t>
            </a:r>
          </a:p>
          <a:p>
            <a:r>
              <a:rPr lang="en-US" dirty="0"/>
              <a:t>A common use of this is when you want to perform floating point division with two integers</a:t>
            </a:r>
          </a:p>
          <a:p>
            <a:pPr lvl="1"/>
            <a:r>
              <a:rPr lang="en-US" dirty="0"/>
              <a:t>This would be written as </a:t>
            </a:r>
            <a:r>
              <a:rPr lang="en-US" dirty="0" err="1"/>
              <a:t>static_cast</a:t>
            </a:r>
            <a:r>
              <a:rPr lang="en-US" dirty="0"/>
              <a:t>&lt;double&gt;(num1)/num2;</a:t>
            </a:r>
          </a:p>
        </p:txBody>
      </p:sp>
    </p:spTree>
    <p:extLst>
      <p:ext uri="{BB962C8B-B14F-4D97-AF65-F5344CB8AC3E}">
        <p14:creationId xmlns:p14="http://schemas.microsoft.com/office/powerpoint/2010/main" val="2966749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04DA-07C2-4007-AF0F-5ACFCA04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7404D-DE37-4132-AC06-0281A853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common error is to leave off the </a:t>
            </a:r>
            <a:r>
              <a:rPr lang="en-US" dirty="0" err="1"/>
              <a:t>static_cast</a:t>
            </a:r>
            <a:r>
              <a:rPr lang="en-US" dirty="0"/>
              <a:t> when you want to do floating point division with integer</a:t>
            </a:r>
          </a:p>
          <a:p>
            <a:r>
              <a:rPr lang="en-US" dirty="0"/>
              <a:t>Another is to cast the results of the operation instead of one (or more) of the operands</a:t>
            </a:r>
          </a:p>
          <a:p>
            <a:pPr lvl="1"/>
            <a:r>
              <a:rPr lang="en-US" dirty="0" err="1"/>
              <a:t>static_cast</a:t>
            </a:r>
            <a:r>
              <a:rPr lang="en-US" dirty="0"/>
              <a:t>&lt;double&gt;(num1/num2) doesn’t work.</a:t>
            </a:r>
          </a:p>
        </p:txBody>
      </p:sp>
    </p:spTree>
    <p:extLst>
      <p:ext uri="{BB962C8B-B14F-4D97-AF65-F5344CB8AC3E}">
        <p14:creationId xmlns:p14="http://schemas.microsoft.com/office/powerpoint/2010/main" val="3750789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07D2-86A8-E68E-337F-08E6F9A2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8D00-BEA3-4ABC-EE39-20C892EB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7510"/>
            <a:ext cx="9905999" cy="4809067"/>
          </a:xfrm>
        </p:spPr>
        <p:txBody>
          <a:bodyPr>
            <a:normAutofit/>
          </a:bodyPr>
          <a:lstStyle/>
          <a:p>
            <a:r>
              <a:rPr lang="en-US" dirty="0"/>
              <a:t>As a “mid-level” language, it helps you understand how computers work – e.g. strong variable types, pointers, memory management, etc.</a:t>
            </a:r>
          </a:p>
          <a:p>
            <a:r>
              <a:rPr lang="en-US" dirty="0"/>
              <a:t>It makes you a better developer – It’s not the easiest language and helps you develop skills in writing good, clean code</a:t>
            </a:r>
          </a:p>
          <a:p>
            <a:r>
              <a:rPr lang="en-US" dirty="0"/>
              <a:t>Mastering C++ guarantees required experience to master almost any other programming language</a:t>
            </a:r>
          </a:p>
          <a:p>
            <a:r>
              <a:rPr lang="en-US" dirty="0"/>
              <a:t>The list goes on and on … - for some other examples read </a:t>
            </a:r>
            <a:r>
              <a:rPr lang="en-US" dirty="0">
                <a:hlinkClick r:id="rId2"/>
              </a:rPr>
              <a:t>https://levelup.gitconnected.com/want-to-be-a-software-developer-learn-c-first-and-thank-me-later-30a447f32037</a:t>
            </a:r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3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714F-4F98-A9C8-FFC6-D091E880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1753-E791-DE96-1093-8AB6D978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write to the screen, we use the </a:t>
            </a:r>
            <a:r>
              <a:rPr lang="en-US" dirty="0" err="1"/>
              <a:t>cout</a:t>
            </a:r>
            <a:r>
              <a:rPr lang="en-US" dirty="0"/>
              <a:t> command (short for console out) together with the stream insertion operator (&lt;&lt;)</a:t>
            </a:r>
          </a:p>
          <a:p>
            <a:pPr marL="0" indent="0" algn="ctr">
              <a:buNone/>
            </a:pPr>
            <a:r>
              <a:rPr lang="en-US" sz="3200" dirty="0" err="1"/>
              <a:t>cout</a:t>
            </a:r>
            <a:r>
              <a:rPr lang="en-US" sz="3200" dirty="0"/>
              <a:t> &lt;&lt; “Hello world!” &lt;&lt; 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r>
              <a:rPr lang="en-US" dirty="0"/>
              <a:t>The </a:t>
            </a:r>
            <a:r>
              <a:rPr lang="en-US" dirty="0" err="1"/>
              <a:t>endl</a:t>
            </a:r>
            <a:r>
              <a:rPr lang="en-US" dirty="0"/>
              <a:t> (endline) is a keyword that adds a carriage return to the line and flushes the buffer so it prints immediately.</a:t>
            </a:r>
          </a:p>
          <a:p>
            <a:r>
              <a:rPr lang="en-US" dirty="0"/>
              <a:t>We can put any variable or string after the &lt;&lt; operator and we need to use the operator for each thing we want to print.</a:t>
            </a:r>
          </a:p>
        </p:txBody>
      </p:sp>
    </p:spTree>
    <p:extLst>
      <p:ext uri="{BB962C8B-B14F-4D97-AF65-F5344CB8AC3E}">
        <p14:creationId xmlns:p14="http://schemas.microsoft.com/office/powerpoint/2010/main" val="2545205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2982-1E38-42D4-9016-158FFB60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Floating Point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5C15-7DBB-4542-BA8A-9FFA9646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these, you need to </a:t>
            </a:r>
            <a:r>
              <a:rPr lang="en-US" i="1" dirty="0"/>
              <a:t>#include &lt;</a:t>
            </a:r>
            <a:r>
              <a:rPr lang="en-US" i="1" dirty="0" err="1"/>
              <a:t>iomanip</a:t>
            </a:r>
            <a:r>
              <a:rPr lang="en-US" i="1" dirty="0"/>
              <a:t>&gt;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fixed;</a:t>
            </a:r>
          </a:p>
          <a:p>
            <a:pPr lvl="1"/>
            <a:r>
              <a:rPr lang="en-US" dirty="0"/>
              <a:t>This tells the compiler that you want a fixed number of decimal places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setprecision</a:t>
            </a:r>
            <a:r>
              <a:rPr lang="en-US" dirty="0"/>
              <a:t>(n);</a:t>
            </a:r>
          </a:p>
          <a:p>
            <a:pPr lvl="1"/>
            <a:r>
              <a:rPr lang="en-US" dirty="0"/>
              <a:t>This tells the compiler how many significant digits you want if not using fixed</a:t>
            </a:r>
          </a:p>
          <a:p>
            <a:pPr lvl="1"/>
            <a:r>
              <a:rPr lang="en-US" dirty="0"/>
              <a:t>Or the number of decimal places to print if you are</a:t>
            </a:r>
          </a:p>
          <a:p>
            <a:pPr lvl="1"/>
            <a:r>
              <a:rPr lang="en-US" dirty="0"/>
              <a:t>The default is 6</a:t>
            </a:r>
          </a:p>
        </p:txBody>
      </p:sp>
    </p:spTree>
    <p:extLst>
      <p:ext uri="{BB962C8B-B14F-4D97-AF65-F5344CB8AC3E}">
        <p14:creationId xmlns:p14="http://schemas.microsoft.com/office/powerpoint/2010/main" val="102297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91BD-1CE6-49A5-BD01-A2E520EE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Output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4987-5C16-4A4C-A9CE-3FA0B6B1C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already seen fixed and </a:t>
            </a:r>
            <a:r>
              <a:rPr lang="en-US" dirty="0" err="1"/>
              <a:t>setprecision</a:t>
            </a:r>
            <a:r>
              <a:rPr lang="en-US" dirty="0"/>
              <a:t>(), but there are some other output formatters we can use with numbers and </a:t>
            </a:r>
            <a:r>
              <a:rPr lang="en-US" dirty="0" err="1"/>
              <a:t>booleans</a:t>
            </a:r>
            <a:endParaRPr lang="en-US" dirty="0"/>
          </a:p>
          <a:p>
            <a:pPr lvl="1"/>
            <a:r>
              <a:rPr lang="en-US" dirty="0"/>
              <a:t>scientific – display values in scientific notation</a:t>
            </a:r>
          </a:p>
          <a:p>
            <a:pPr lvl="1"/>
            <a:r>
              <a:rPr lang="en-US" dirty="0" err="1"/>
              <a:t>showpoint</a:t>
            </a:r>
            <a:r>
              <a:rPr lang="en-US" dirty="0"/>
              <a:t>/</a:t>
            </a:r>
            <a:r>
              <a:rPr lang="en-US" dirty="0" err="1"/>
              <a:t>noshowpoint</a:t>
            </a:r>
            <a:r>
              <a:rPr lang="en-US" dirty="0"/>
              <a:t> – toggles display of decimal point if fraction is zero</a:t>
            </a:r>
          </a:p>
          <a:p>
            <a:pPr lvl="1"/>
            <a:r>
              <a:rPr lang="en-US" dirty="0" err="1"/>
              <a:t>Boolalpha</a:t>
            </a:r>
            <a:r>
              <a:rPr lang="en-US" dirty="0"/>
              <a:t>/</a:t>
            </a:r>
            <a:r>
              <a:rPr lang="en-US" dirty="0" err="1"/>
              <a:t>noboolaplha</a:t>
            </a:r>
            <a:r>
              <a:rPr lang="en-US" dirty="0"/>
              <a:t> – toggles printing Boolean variables as true/false instead of 1/0</a:t>
            </a:r>
          </a:p>
        </p:txBody>
      </p:sp>
    </p:spTree>
    <p:extLst>
      <p:ext uri="{BB962C8B-B14F-4D97-AF65-F5344CB8AC3E}">
        <p14:creationId xmlns:p14="http://schemas.microsoft.com/office/powerpoint/2010/main" val="3784253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A099-5611-4DF3-B954-FDCEEC9D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30EC-C8DB-4500-BD51-77B98B4D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affecting how values are displayed, we can control the spacing and justification of output</a:t>
            </a:r>
          </a:p>
          <a:p>
            <a:pPr lvl="1"/>
            <a:r>
              <a:rPr lang="en-US" dirty="0" err="1"/>
              <a:t>setw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 </a:t>
            </a:r>
            <a:r>
              <a:rPr lang="en-US" i="1" dirty="0"/>
              <a:t>n</a:t>
            </a:r>
            <a:r>
              <a:rPr lang="en-US" dirty="0"/>
              <a:t> spaces to print the next value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spaces are not needed, pad with the fill character (a space by default)</a:t>
            </a:r>
          </a:p>
          <a:p>
            <a:pPr lvl="2"/>
            <a:r>
              <a:rPr lang="en-US" dirty="0"/>
              <a:t>Does not persist</a:t>
            </a:r>
          </a:p>
          <a:p>
            <a:pPr lvl="1"/>
            <a:r>
              <a:rPr lang="en-US" dirty="0" err="1"/>
              <a:t>setfill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– set the fill character to be the one specified</a:t>
            </a:r>
          </a:p>
          <a:p>
            <a:pPr lvl="1"/>
            <a:r>
              <a:rPr lang="en-US" dirty="0"/>
              <a:t>left &amp; right – set the justification within the specified space to left or right </a:t>
            </a:r>
          </a:p>
        </p:txBody>
      </p:sp>
    </p:spTree>
    <p:extLst>
      <p:ext uri="{BB962C8B-B14F-4D97-AF65-F5344CB8AC3E}">
        <p14:creationId xmlns:p14="http://schemas.microsoft.com/office/powerpoint/2010/main" val="1801075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05D8-53E7-43FA-B1B0-7A012ABA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51D7-0333-4458-A874-30F8A37E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controls that allow us to force things to be printed</a:t>
            </a:r>
          </a:p>
          <a:p>
            <a:pPr lvl="1"/>
            <a:r>
              <a:rPr lang="en-US" dirty="0" err="1"/>
              <a:t>endl</a:t>
            </a:r>
            <a:endParaRPr lang="en-US" dirty="0"/>
          </a:p>
          <a:p>
            <a:pPr lvl="2"/>
            <a:r>
              <a:rPr lang="en-US" dirty="0"/>
              <a:t>We’re familiar with this one</a:t>
            </a:r>
          </a:p>
          <a:p>
            <a:pPr lvl="2"/>
            <a:r>
              <a:rPr lang="en-US" dirty="0"/>
              <a:t>Prints a newline character and forces everything to be printed</a:t>
            </a:r>
          </a:p>
          <a:p>
            <a:pPr lvl="1"/>
            <a:r>
              <a:rPr lang="en-US" dirty="0"/>
              <a:t>flush</a:t>
            </a:r>
          </a:p>
          <a:p>
            <a:pPr lvl="2"/>
            <a:r>
              <a:rPr lang="en-US" dirty="0"/>
              <a:t>Just forces the print without the newline</a:t>
            </a:r>
          </a:p>
        </p:txBody>
      </p:sp>
    </p:spTree>
    <p:extLst>
      <p:ext uri="{BB962C8B-B14F-4D97-AF65-F5344CB8AC3E}">
        <p14:creationId xmlns:p14="http://schemas.microsoft.com/office/powerpoint/2010/main" val="2303399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C4B3-B1A7-26FD-5E47-BC7A6B18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24714-C158-5338-E4CD-B410054A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90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7202-F61C-4EC3-BCAA-BC84E6D9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5080-0D74-4C33-B301-C6102C1F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236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get input from the user we have two options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variable;</a:t>
            </a:r>
          </a:p>
          <a:p>
            <a:pPr lvl="2"/>
            <a:r>
              <a:rPr lang="en-US" dirty="0"/>
              <a:t>This reads whatever was typed by the user up to the first whitespace character and stores it in variable</a:t>
            </a:r>
          </a:p>
          <a:p>
            <a:pPr lvl="2"/>
            <a:r>
              <a:rPr lang="en-US" dirty="0"/>
              <a:t>It will convert to the variable’s type if it can, otherwise will raise an error</a:t>
            </a:r>
          </a:p>
          <a:p>
            <a:pPr lvl="2"/>
            <a:r>
              <a:rPr lang="en-US" dirty="0"/>
              <a:t>It ignores leading white space</a:t>
            </a:r>
          </a:p>
          <a:p>
            <a:pPr lvl="1"/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cin,variable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This reads everything typed by the user up to the first newline characters and stores it, whitespace and all, in variable</a:t>
            </a:r>
          </a:p>
          <a:p>
            <a:pPr lvl="2"/>
            <a:r>
              <a:rPr lang="en-US" dirty="0"/>
              <a:t>It then removes the newline character</a:t>
            </a:r>
          </a:p>
          <a:p>
            <a:pPr lvl="2"/>
            <a:r>
              <a:rPr lang="en-US" dirty="0"/>
              <a:t>The variable has to be of type </a:t>
            </a:r>
            <a:r>
              <a:rPr lang="en-US" b="1" dirty="0"/>
              <a:t>string</a:t>
            </a:r>
            <a:r>
              <a:rPr lang="en-US" dirty="0"/>
              <a:t> (#include &lt;string&gt;)</a:t>
            </a:r>
            <a:endParaRPr lang="en-US" b="1" dirty="0"/>
          </a:p>
          <a:p>
            <a:r>
              <a:rPr lang="en-US" dirty="0"/>
              <a:t>This can cause some problems when using both in a single program if you’re not careful.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5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1908"/>
            <a:ext cx="9905999" cy="4876800"/>
          </a:xfrm>
        </p:spPr>
        <p:txBody>
          <a:bodyPr>
            <a:normAutofit/>
          </a:bodyPr>
          <a:lstStyle/>
          <a:p>
            <a:r>
              <a:rPr lang="en-US" dirty="0"/>
              <a:t>No one says you should code some website’s front-end with C++. It’s your choice, but remember this,</a:t>
            </a:r>
          </a:p>
          <a:p>
            <a:pPr lvl="1"/>
            <a:r>
              <a:rPr lang="en-US" dirty="0"/>
              <a:t>JavaScript runs on an engine written in C/C++ (e.g. Google V8),</a:t>
            </a:r>
          </a:p>
          <a:p>
            <a:pPr lvl="1"/>
            <a:r>
              <a:rPr lang="en-US" dirty="0"/>
              <a:t>.NET Framework CLR is written in C++,</a:t>
            </a:r>
          </a:p>
          <a:p>
            <a:pPr lvl="1"/>
            <a:r>
              <a:rPr lang="en-US" dirty="0"/>
              <a:t>MS Windows is written in C/C++.</a:t>
            </a:r>
          </a:p>
          <a:p>
            <a:pPr lvl="1"/>
            <a:r>
              <a:rPr lang="en-US" dirty="0"/>
              <a:t>Apple OS X is written in C/C++.</a:t>
            </a:r>
          </a:p>
          <a:p>
            <a:pPr lvl="1"/>
            <a:r>
              <a:rPr lang="en-US" dirty="0"/>
              <a:t>Java JVM is written in C++,</a:t>
            </a:r>
          </a:p>
          <a:p>
            <a:pPr lvl="1"/>
            <a:r>
              <a:rPr lang="en-US" dirty="0"/>
              <a:t>MongoDB, </a:t>
            </a:r>
            <a:r>
              <a:rPr lang="en-US" dirty="0" err="1"/>
              <a:t>Redis</a:t>
            </a:r>
            <a:r>
              <a:rPr lang="en-US" dirty="0"/>
              <a:t>, web-browsers, Linux, MySQL, Adobe Photoshop, Illustrator, Nginx, OS X are written in a mix of languages, but a few important parts are C++,</a:t>
            </a:r>
          </a:p>
          <a:p>
            <a:pPr lvl="1"/>
            <a:r>
              <a:rPr lang="en-US" dirty="0"/>
              <a:t>Google internal/external products (including Google Search), Microsoft Visual Studio, even C# compiler itself is written in C++.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6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4599"/>
          </a:xfrm>
        </p:spPr>
        <p:txBody>
          <a:bodyPr>
            <a:normAutofit/>
          </a:bodyPr>
          <a:lstStyle/>
          <a:p>
            <a:r>
              <a:rPr lang="en-US" dirty="0"/>
              <a:t>Computer Science Research Guide – on the library website</a:t>
            </a:r>
          </a:p>
          <a:p>
            <a:pPr lvl="1"/>
            <a:r>
              <a:rPr lang="en-US" dirty="0"/>
              <a:t>Especially the Web Resources tab’s Tutorials section</a:t>
            </a:r>
          </a:p>
          <a:p>
            <a:r>
              <a:rPr lang="en-US" dirty="0"/>
              <a:t>Stack Overflow – </a:t>
            </a:r>
            <a:r>
              <a:rPr lang="en-US" dirty="0">
                <a:hlinkClick r:id="rId2"/>
              </a:rPr>
              <a:t>https://stackoverflow.com</a:t>
            </a:r>
            <a:endParaRPr lang="en-US" dirty="0"/>
          </a:p>
          <a:p>
            <a:pPr lvl="1"/>
            <a:r>
              <a:rPr lang="en-US" dirty="0"/>
              <a:t>Programming Q&amp;A site</a:t>
            </a:r>
          </a:p>
          <a:p>
            <a:pPr lvl="1"/>
            <a:r>
              <a:rPr lang="en-US" dirty="0"/>
              <a:t>Most of your questions have already been answered – use the search feature</a:t>
            </a:r>
          </a:p>
          <a:p>
            <a:pPr lvl="1"/>
            <a:r>
              <a:rPr lang="en-US" dirty="0"/>
              <a:t>Don’t post homework problems as questions – they sniff those out pretty quick</a:t>
            </a:r>
          </a:p>
          <a:p>
            <a:r>
              <a:rPr lang="en-US" dirty="0"/>
              <a:t>GitHub – </a:t>
            </a:r>
            <a:r>
              <a:rPr lang="en-US" dirty="0">
                <a:hlinkClick r:id="rId3"/>
              </a:rPr>
              <a:t>https://www.github.com</a:t>
            </a:r>
            <a:endParaRPr lang="en-US" dirty="0"/>
          </a:p>
          <a:p>
            <a:pPr lvl="1"/>
            <a:r>
              <a:rPr lang="en-US" dirty="0"/>
              <a:t>Code repository for backing up work</a:t>
            </a:r>
          </a:p>
          <a:p>
            <a:pPr lvl="1"/>
            <a:r>
              <a:rPr lang="en-US" dirty="0"/>
              <a:t>Make your repositories for homework private!</a:t>
            </a:r>
          </a:p>
        </p:txBody>
      </p:sp>
    </p:spTree>
    <p:extLst>
      <p:ext uri="{BB962C8B-B14F-4D97-AF65-F5344CB8AC3E}">
        <p14:creationId xmlns:p14="http://schemas.microsoft.com/office/powerpoint/2010/main" val="252235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799-4C74-D2AC-6376-33F6967B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vs. Interpreted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C105-98CC-8B31-408F-BF6870EB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Compiled = fast but not portable</a:t>
            </a:r>
          </a:p>
          <a:p>
            <a:pPr lvl="1"/>
            <a:r>
              <a:rPr lang="en-US" dirty="0"/>
              <a:t>Runs on bare hardware-–instructions are not interpreted at runtime</a:t>
            </a:r>
          </a:p>
          <a:p>
            <a:pPr lvl="1"/>
            <a:r>
              <a:rPr lang="en-US" dirty="0"/>
              <a:t>Recompile (and often re-code and then recompile) to run on different hardware</a:t>
            </a:r>
          </a:p>
          <a:p>
            <a:r>
              <a:rPr lang="en-US" dirty="0"/>
              <a:t>Interpreted = slow but portable</a:t>
            </a:r>
          </a:p>
          <a:p>
            <a:pPr lvl="1"/>
            <a:r>
              <a:rPr lang="en-US" dirty="0"/>
              <a:t>Runs on a VM or interpreter that interprets and translates instructions at runtime</a:t>
            </a:r>
          </a:p>
          <a:p>
            <a:pPr lvl="1"/>
            <a:r>
              <a:rPr lang="en-US" dirty="0"/>
              <a:t>Runs on any platform with an interpreter without recompiling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6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Interpreted Code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668B0-1745-49EB-9C45-D6D4B1CD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agram: Source code with four arrows out to 1) interpreter for Mac, 2) Interpreter for PC, 3) Interpreter for UNIX, and 4) Interpreter for Android.">
            <a:extLst>
              <a:ext uri="{FF2B5EF4-FFF2-40B4-BE49-F238E27FC236}">
                <a16:creationId xmlns:a16="http://schemas.microsoft.com/office/drawing/2014/main" id="{90E27BA8-2607-4E0C-9CB3-5624E3814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721802"/>
            <a:ext cx="8786813" cy="49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6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Compiled Code</a:t>
            </a:r>
            <a:endParaRPr dirty="0"/>
          </a:p>
        </p:txBody>
      </p:sp>
      <p:pic>
        <p:nvPicPr>
          <p:cNvPr id="3" name="Picture 2" descr="Diagram:&#10;Source code with four arrows to four compilers. Each compiler has an arrow to an executable code, and each executable code has an arrow to a Mac, PC, UNIX, or Android.">
            <a:extLst>
              <a:ext uri="{FF2B5EF4-FFF2-40B4-BE49-F238E27FC236}">
                <a16:creationId xmlns:a16="http://schemas.microsoft.com/office/drawing/2014/main" id="{7831E6F7-EBDB-4499-85C4-409A7C494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1702752"/>
            <a:ext cx="87153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7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9185</TotalTime>
  <Words>2629</Words>
  <Application>Microsoft Macintosh PowerPoint</Application>
  <PresentationFormat>Widescreen</PresentationFormat>
  <Paragraphs>376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Tw Cen MT</vt:lpstr>
      <vt:lpstr>Circuit</vt:lpstr>
      <vt:lpstr>Welcome to CS 235</vt:lpstr>
      <vt:lpstr>PowerPoint Presentation</vt:lpstr>
      <vt:lpstr>PowerPoint Presentation</vt:lpstr>
      <vt:lpstr>Why C++?</vt:lpstr>
      <vt:lpstr>Why C++?</vt:lpstr>
      <vt:lpstr>Some Resources</vt:lpstr>
      <vt:lpstr>Compiled vs. Interpreted Code</vt:lpstr>
      <vt:lpstr>Interpreted Code</vt:lpstr>
      <vt:lpstr>Compiled Code</vt:lpstr>
      <vt:lpstr>What is a Compiler?</vt:lpstr>
      <vt:lpstr>C++ toolchain</vt:lpstr>
      <vt:lpstr>The Programmer’s Inner Loop</vt:lpstr>
      <vt:lpstr>Questions?</vt:lpstr>
      <vt:lpstr>our First C++ Program</vt:lpstr>
      <vt:lpstr>Whitespace</vt:lpstr>
      <vt:lpstr>Braces &amp; Semicolons</vt:lpstr>
      <vt:lpstr>Brace Styles</vt:lpstr>
      <vt:lpstr>PowerPoint Presentation</vt:lpstr>
      <vt:lpstr>C++ is a Typed language</vt:lpstr>
      <vt:lpstr>The primitive Data Types</vt:lpstr>
      <vt:lpstr>Declaring Variables</vt:lpstr>
      <vt:lpstr>Assigning data to variables</vt:lpstr>
      <vt:lpstr>Floating Point Data Types</vt:lpstr>
      <vt:lpstr>Integer Data Types</vt:lpstr>
      <vt:lpstr>Unsigned Integers</vt:lpstr>
      <vt:lpstr>Overflow</vt:lpstr>
      <vt:lpstr>Constants</vt:lpstr>
      <vt:lpstr>Integer Division</vt:lpstr>
      <vt:lpstr>STrings</vt:lpstr>
      <vt:lpstr>Arrays</vt:lpstr>
      <vt:lpstr>Declaring arrays</vt:lpstr>
      <vt:lpstr>Accessing Arrays</vt:lpstr>
      <vt:lpstr>Array initialization</vt:lpstr>
      <vt:lpstr>Don’t go out of Bounds</vt:lpstr>
      <vt:lpstr>PowerPoint Presentation</vt:lpstr>
      <vt:lpstr>Type Conversions</vt:lpstr>
      <vt:lpstr>Type Casting</vt:lpstr>
      <vt:lpstr>Some Common Errors</vt:lpstr>
      <vt:lpstr>PowerPoint Presentation</vt:lpstr>
      <vt:lpstr>Basic output</vt:lpstr>
      <vt:lpstr>Formatting Floating Point output</vt:lpstr>
      <vt:lpstr>More Output Formatting</vt:lpstr>
      <vt:lpstr>Layout formatting</vt:lpstr>
      <vt:lpstr>Buffer Control</vt:lpstr>
      <vt:lpstr>PowerPoint Presentation</vt:lpstr>
      <vt:lpstr>Reading from input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142</dc:title>
  <dc:creator>Tom Stephens</dc:creator>
  <cp:lastModifiedBy>Gordon Bean</cp:lastModifiedBy>
  <cp:revision>42</cp:revision>
  <dcterms:created xsi:type="dcterms:W3CDTF">2016-08-26T18:09:17Z</dcterms:created>
  <dcterms:modified xsi:type="dcterms:W3CDTF">2023-01-11T23:58:28Z</dcterms:modified>
</cp:coreProperties>
</file>