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2"/>
  </p:notesMasterIdLst>
  <p:sldIdLst>
    <p:sldId id="496" r:id="rId2"/>
    <p:sldId id="495" r:id="rId3"/>
    <p:sldId id="479" r:id="rId4"/>
    <p:sldId id="480" r:id="rId5"/>
    <p:sldId id="481" r:id="rId6"/>
    <p:sldId id="483" r:id="rId7"/>
    <p:sldId id="484" r:id="rId8"/>
    <p:sldId id="492" r:id="rId9"/>
    <p:sldId id="485" r:id="rId10"/>
    <p:sldId id="487" r:id="rId11"/>
    <p:sldId id="489" r:id="rId12"/>
    <p:sldId id="490" r:id="rId13"/>
    <p:sldId id="494" r:id="rId14"/>
    <p:sldId id="425" r:id="rId15"/>
    <p:sldId id="426" r:id="rId16"/>
    <p:sldId id="427" r:id="rId17"/>
    <p:sldId id="493" r:id="rId18"/>
    <p:sldId id="428" r:id="rId19"/>
    <p:sldId id="429" r:id="rId20"/>
    <p:sldId id="4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MSOffice"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6" autoAdjust="0"/>
    <p:restoredTop sz="82171" autoAdjust="0"/>
  </p:normalViewPr>
  <p:slideViewPr>
    <p:cSldViewPr snapToGrid="0">
      <p:cViewPr varScale="1">
        <p:scale>
          <a:sx n="112" d="100"/>
          <a:sy n="112" d="100"/>
        </p:scale>
        <p:origin x="108"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6E7F9-8B47-48EF-98AE-0FA107015BED}" type="datetimeFigureOut">
              <a:rPr lang="en-US" smtClean="0"/>
              <a:t>12/15/2022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68EA0-E78A-4180-B50F-D9686C594526}" type="slidenum">
              <a:rPr lang="en-US" smtClean="0"/>
              <a:t>‹#›</a:t>
            </a:fld>
            <a:endParaRPr lang="en-US"/>
          </a:p>
        </p:txBody>
      </p:sp>
    </p:spTree>
    <p:extLst>
      <p:ext uri="{BB962C8B-B14F-4D97-AF65-F5344CB8AC3E}">
        <p14:creationId xmlns:p14="http://schemas.microsoft.com/office/powerpoint/2010/main" val="1669399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splitting these up in </a:t>
            </a:r>
            <a:r>
              <a:rPr lang="en-US" dirty="0" err="1"/>
              <a:t>CLion</a:t>
            </a:r>
            <a:endParaRPr lang="en-US" dirty="0"/>
          </a:p>
        </p:txBody>
      </p:sp>
      <p:sp>
        <p:nvSpPr>
          <p:cNvPr id="4" name="Slide Number Placeholder 3"/>
          <p:cNvSpPr>
            <a:spLocks noGrp="1"/>
          </p:cNvSpPr>
          <p:nvPr>
            <p:ph type="sldNum" sz="quarter" idx="5"/>
          </p:nvPr>
        </p:nvSpPr>
        <p:spPr/>
        <p:txBody>
          <a:bodyPr/>
          <a:lstStyle/>
          <a:p>
            <a:fld id="{46968EA0-E78A-4180-B50F-D9686C594526}" type="slidenum">
              <a:rPr lang="en-US" smtClean="0"/>
              <a:t>10</a:t>
            </a:fld>
            <a:endParaRPr lang="en-US"/>
          </a:p>
        </p:txBody>
      </p:sp>
    </p:spTree>
    <p:extLst>
      <p:ext uri="{BB962C8B-B14F-4D97-AF65-F5344CB8AC3E}">
        <p14:creationId xmlns:p14="http://schemas.microsoft.com/office/powerpoint/2010/main" val="685692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in </a:t>
            </a:r>
            <a:r>
              <a:rPr lang="en-US" dirty="0" err="1"/>
              <a:t>CLion</a:t>
            </a:r>
            <a:endParaRPr lang="en-US" dirty="0"/>
          </a:p>
        </p:txBody>
      </p:sp>
      <p:sp>
        <p:nvSpPr>
          <p:cNvPr id="4" name="Slide Number Placeholder 3"/>
          <p:cNvSpPr>
            <a:spLocks noGrp="1"/>
          </p:cNvSpPr>
          <p:nvPr>
            <p:ph type="sldNum" sz="quarter" idx="5"/>
          </p:nvPr>
        </p:nvSpPr>
        <p:spPr/>
        <p:txBody>
          <a:bodyPr/>
          <a:lstStyle/>
          <a:p>
            <a:fld id="{46968EA0-E78A-4180-B50F-D9686C594526}" type="slidenum">
              <a:rPr lang="en-US" smtClean="0"/>
              <a:t>11</a:t>
            </a:fld>
            <a:endParaRPr lang="en-US"/>
          </a:p>
        </p:txBody>
      </p:sp>
    </p:spTree>
    <p:extLst>
      <p:ext uri="{BB962C8B-B14F-4D97-AF65-F5344CB8AC3E}">
        <p14:creationId xmlns:p14="http://schemas.microsoft.com/office/powerpoint/2010/main" val="546345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last point in code</a:t>
            </a:r>
          </a:p>
        </p:txBody>
      </p:sp>
      <p:sp>
        <p:nvSpPr>
          <p:cNvPr id="4" name="Slide Number Placeholder 3"/>
          <p:cNvSpPr>
            <a:spLocks noGrp="1"/>
          </p:cNvSpPr>
          <p:nvPr>
            <p:ph type="sldNum" sz="quarter" idx="5"/>
          </p:nvPr>
        </p:nvSpPr>
        <p:spPr/>
        <p:txBody>
          <a:bodyPr/>
          <a:lstStyle/>
          <a:p>
            <a:fld id="{46968EA0-E78A-4180-B50F-D9686C594526}" type="slidenum">
              <a:rPr lang="en-US" smtClean="0"/>
              <a:t>16</a:t>
            </a:fld>
            <a:endParaRPr lang="en-US"/>
          </a:p>
        </p:txBody>
      </p:sp>
    </p:spTree>
    <p:extLst>
      <p:ext uri="{BB962C8B-B14F-4D97-AF65-F5344CB8AC3E}">
        <p14:creationId xmlns:p14="http://schemas.microsoft.com/office/powerpoint/2010/main" val="91186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968EA0-E78A-4180-B50F-D9686C594526}" type="slidenum">
              <a:rPr lang="en-US" smtClean="0"/>
              <a:t>20</a:t>
            </a:fld>
            <a:endParaRPr lang="en-US"/>
          </a:p>
        </p:txBody>
      </p:sp>
    </p:spTree>
    <p:extLst>
      <p:ext uri="{BB962C8B-B14F-4D97-AF65-F5344CB8AC3E}">
        <p14:creationId xmlns:p14="http://schemas.microsoft.com/office/powerpoint/2010/main" val="23695987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6D8BC3C-3A5B-47B7-BB95-2AB65B295701}" type="datetimeFigureOut">
              <a:rPr lang="en-US" smtClean="0"/>
              <a:t>12/15/2022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085F6F1-802E-4233-8307-7369A0131C2B}" type="slidenum">
              <a:rPr lang="en-US" smtClean="0"/>
              <a:t>‹#›</a:t>
            </a:fld>
            <a:endParaRPr lang="en-US"/>
          </a:p>
        </p:txBody>
      </p:sp>
    </p:spTree>
    <p:extLst>
      <p:ext uri="{BB962C8B-B14F-4D97-AF65-F5344CB8AC3E}">
        <p14:creationId xmlns:p14="http://schemas.microsoft.com/office/powerpoint/2010/main" val="2211752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D8BC3C-3A5B-47B7-BB95-2AB65B295701}"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5F6F1-802E-4233-8307-7369A0131C2B}" type="slidenum">
              <a:rPr lang="en-US" smtClean="0"/>
              <a:t>‹#›</a:t>
            </a:fld>
            <a:endParaRPr lang="en-US"/>
          </a:p>
        </p:txBody>
      </p:sp>
    </p:spTree>
    <p:extLst>
      <p:ext uri="{BB962C8B-B14F-4D97-AF65-F5344CB8AC3E}">
        <p14:creationId xmlns:p14="http://schemas.microsoft.com/office/powerpoint/2010/main" val="340396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D8BC3C-3A5B-47B7-BB95-2AB65B295701}"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5F6F1-802E-4233-8307-7369A0131C2B}" type="slidenum">
              <a:rPr lang="en-US" smtClean="0"/>
              <a:t>‹#›</a:t>
            </a:fld>
            <a:endParaRPr lang="en-US"/>
          </a:p>
        </p:txBody>
      </p:sp>
    </p:spTree>
    <p:extLst>
      <p:ext uri="{BB962C8B-B14F-4D97-AF65-F5344CB8AC3E}">
        <p14:creationId xmlns:p14="http://schemas.microsoft.com/office/powerpoint/2010/main" val="445820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D8BC3C-3A5B-47B7-BB95-2AB65B295701}"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5F6F1-802E-4233-8307-7369A0131C2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9189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D8BC3C-3A5B-47B7-BB95-2AB65B295701}"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5F6F1-802E-4233-8307-7369A0131C2B}" type="slidenum">
              <a:rPr lang="en-US" smtClean="0"/>
              <a:t>‹#›</a:t>
            </a:fld>
            <a:endParaRPr lang="en-US"/>
          </a:p>
        </p:txBody>
      </p:sp>
    </p:spTree>
    <p:extLst>
      <p:ext uri="{BB962C8B-B14F-4D97-AF65-F5344CB8AC3E}">
        <p14:creationId xmlns:p14="http://schemas.microsoft.com/office/powerpoint/2010/main" val="1559422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D8BC3C-3A5B-47B7-BB95-2AB65B295701}" type="datetimeFigureOut">
              <a:rPr lang="en-US" smtClean="0"/>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85F6F1-802E-4233-8307-7369A0131C2B}" type="slidenum">
              <a:rPr lang="en-US" smtClean="0"/>
              <a:t>‹#›</a:t>
            </a:fld>
            <a:endParaRPr lang="en-US"/>
          </a:p>
        </p:txBody>
      </p:sp>
    </p:spTree>
    <p:extLst>
      <p:ext uri="{BB962C8B-B14F-4D97-AF65-F5344CB8AC3E}">
        <p14:creationId xmlns:p14="http://schemas.microsoft.com/office/powerpoint/2010/main" val="2597359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D8BC3C-3A5B-47B7-BB95-2AB65B295701}" type="datetimeFigureOut">
              <a:rPr lang="en-US" smtClean="0"/>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85F6F1-802E-4233-8307-7369A0131C2B}" type="slidenum">
              <a:rPr lang="en-US" smtClean="0"/>
              <a:t>‹#›</a:t>
            </a:fld>
            <a:endParaRPr lang="en-US"/>
          </a:p>
        </p:txBody>
      </p:sp>
    </p:spTree>
    <p:extLst>
      <p:ext uri="{BB962C8B-B14F-4D97-AF65-F5344CB8AC3E}">
        <p14:creationId xmlns:p14="http://schemas.microsoft.com/office/powerpoint/2010/main" val="2505198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8BC3C-3A5B-47B7-BB95-2AB65B295701}"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5F6F1-802E-4233-8307-7369A0131C2B}" type="slidenum">
              <a:rPr lang="en-US" smtClean="0"/>
              <a:t>‹#›</a:t>
            </a:fld>
            <a:endParaRPr lang="en-US"/>
          </a:p>
        </p:txBody>
      </p:sp>
    </p:spTree>
    <p:extLst>
      <p:ext uri="{BB962C8B-B14F-4D97-AF65-F5344CB8AC3E}">
        <p14:creationId xmlns:p14="http://schemas.microsoft.com/office/powerpoint/2010/main" val="4190085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8BC3C-3A5B-47B7-BB95-2AB65B295701}"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5F6F1-802E-4233-8307-7369A0131C2B}" type="slidenum">
              <a:rPr lang="en-US" smtClean="0"/>
              <a:t>‹#›</a:t>
            </a:fld>
            <a:endParaRPr lang="en-US"/>
          </a:p>
        </p:txBody>
      </p:sp>
    </p:spTree>
    <p:extLst>
      <p:ext uri="{BB962C8B-B14F-4D97-AF65-F5344CB8AC3E}">
        <p14:creationId xmlns:p14="http://schemas.microsoft.com/office/powerpoint/2010/main" val="1274422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8BC3C-3A5B-47B7-BB95-2AB65B295701}"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5F6F1-802E-4233-8307-7369A0131C2B}" type="slidenum">
              <a:rPr lang="en-US" smtClean="0"/>
              <a:t>‹#›</a:t>
            </a:fld>
            <a:endParaRPr lang="en-US"/>
          </a:p>
        </p:txBody>
      </p:sp>
    </p:spTree>
    <p:extLst>
      <p:ext uri="{BB962C8B-B14F-4D97-AF65-F5344CB8AC3E}">
        <p14:creationId xmlns:p14="http://schemas.microsoft.com/office/powerpoint/2010/main" val="56844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8BC3C-3A5B-47B7-BB95-2AB65B295701}"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5F6F1-802E-4233-8307-7369A0131C2B}" type="slidenum">
              <a:rPr lang="en-US" smtClean="0"/>
              <a:t>‹#›</a:t>
            </a:fld>
            <a:endParaRPr lang="en-US"/>
          </a:p>
        </p:txBody>
      </p:sp>
    </p:spTree>
    <p:extLst>
      <p:ext uri="{BB962C8B-B14F-4D97-AF65-F5344CB8AC3E}">
        <p14:creationId xmlns:p14="http://schemas.microsoft.com/office/powerpoint/2010/main" val="2714988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D8BC3C-3A5B-47B7-BB95-2AB65B295701}"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5F6F1-802E-4233-8307-7369A0131C2B}" type="slidenum">
              <a:rPr lang="en-US" smtClean="0"/>
              <a:t>‹#›</a:t>
            </a:fld>
            <a:endParaRPr lang="en-US"/>
          </a:p>
        </p:txBody>
      </p:sp>
    </p:spTree>
    <p:extLst>
      <p:ext uri="{BB962C8B-B14F-4D97-AF65-F5344CB8AC3E}">
        <p14:creationId xmlns:p14="http://schemas.microsoft.com/office/powerpoint/2010/main" val="194422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D8BC3C-3A5B-47B7-BB95-2AB65B295701}" type="datetimeFigureOut">
              <a:rPr lang="en-US" smtClean="0"/>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85F6F1-802E-4233-8307-7369A0131C2B}" type="slidenum">
              <a:rPr lang="en-US" smtClean="0"/>
              <a:t>‹#›</a:t>
            </a:fld>
            <a:endParaRPr lang="en-US"/>
          </a:p>
        </p:txBody>
      </p:sp>
    </p:spTree>
    <p:extLst>
      <p:ext uri="{BB962C8B-B14F-4D97-AF65-F5344CB8AC3E}">
        <p14:creationId xmlns:p14="http://schemas.microsoft.com/office/powerpoint/2010/main" val="4206316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D8BC3C-3A5B-47B7-BB95-2AB65B295701}" type="datetimeFigureOut">
              <a:rPr lang="en-US" smtClean="0"/>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85F6F1-802E-4233-8307-7369A0131C2B}" type="slidenum">
              <a:rPr lang="en-US" smtClean="0"/>
              <a:t>‹#›</a:t>
            </a:fld>
            <a:endParaRPr lang="en-US"/>
          </a:p>
        </p:txBody>
      </p:sp>
    </p:spTree>
    <p:extLst>
      <p:ext uri="{BB962C8B-B14F-4D97-AF65-F5344CB8AC3E}">
        <p14:creationId xmlns:p14="http://schemas.microsoft.com/office/powerpoint/2010/main" val="320982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D8BC3C-3A5B-47B7-BB95-2AB65B295701}" type="datetimeFigureOut">
              <a:rPr lang="en-US" smtClean="0"/>
              <a:t>12/15/2022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85F6F1-802E-4233-8307-7369A0131C2B}" type="slidenum">
              <a:rPr lang="en-US" smtClean="0"/>
              <a:t>‹#›</a:t>
            </a:fld>
            <a:endParaRPr lang="en-US"/>
          </a:p>
        </p:txBody>
      </p:sp>
    </p:spTree>
    <p:extLst>
      <p:ext uri="{BB962C8B-B14F-4D97-AF65-F5344CB8AC3E}">
        <p14:creationId xmlns:p14="http://schemas.microsoft.com/office/powerpoint/2010/main" val="96915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D8BC3C-3A5B-47B7-BB95-2AB65B295701}"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5F6F1-802E-4233-8307-7369A0131C2B}" type="slidenum">
              <a:rPr lang="en-US" smtClean="0"/>
              <a:t>‹#›</a:t>
            </a:fld>
            <a:endParaRPr lang="en-US"/>
          </a:p>
        </p:txBody>
      </p:sp>
    </p:spTree>
    <p:extLst>
      <p:ext uri="{BB962C8B-B14F-4D97-AF65-F5344CB8AC3E}">
        <p14:creationId xmlns:p14="http://schemas.microsoft.com/office/powerpoint/2010/main" val="3366710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D8BC3C-3A5B-47B7-BB95-2AB65B295701}"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5F6F1-802E-4233-8307-7369A0131C2B}" type="slidenum">
              <a:rPr lang="en-US" smtClean="0"/>
              <a:t>‹#›</a:t>
            </a:fld>
            <a:endParaRPr lang="en-US"/>
          </a:p>
        </p:txBody>
      </p:sp>
    </p:spTree>
    <p:extLst>
      <p:ext uri="{BB962C8B-B14F-4D97-AF65-F5344CB8AC3E}">
        <p14:creationId xmlns:p14="http://schemas.microsoft.com/office/powerpoint/2010/main" val="173792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6D8BC3C-3A5B-47B7-BB95-2AB65B295701}" type="datetimeFigureOut">
              <a:rPr lang="en-US" smtClean="0"/>
              <a:t>12/15/2022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085F6F1-802E-4233-8307-7369A0131C2B}" type="slidenum">
              <a:rPr lang="en-US" smtClean="0"/>
              <a:t>‹#›</a:t>
            </a:fld>
            <a:endParaRPr lang="en-US"/>
          </a:p>
        </p:txBody>
      </p:sp>
    </p:spTree>
    <p:extLst>
      <p:ext uri="{BB962C8B-B14F-4D97-AF65-F5344CB8AC3E}">
        <p14:creationId xmlns:p14="http://schemas.microsoft.com/office/powerpoint/2010/main" val="4240960278"/>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8B7E51-C351-F136-34F6-3EB58B30EB84}"/>
              </a:ext>
            </a:extLst>
          </p:cNvPr>
          <p:cNvSpPr>
            <a:spLocks noGrp="1"/>
          </p:cNvSpPr>
          <p:nvPr>
            <p:ph type="ctrTitle"/>
          </p:nvPr>
        </p:nvSpPr>
        <p:spPr/>
        <p:txBody>
          <a:bodyPr/>
          <a:lstStyle/>
          <a:p>
            <a:r>
              <a:rPr lang="en-US" dirty="0"/>
              <a:t>Functions</a:t>
            </a:r>
          </a:p>
        </p:txBody>
      </p:sp>
      <p:sp>
        <p:nvSpPr>
          <p:cNvPr id="6" name="Subtitle 5">
            <a:extLst>
              <a:ext uri="{FF2B5EF4-FFF2-40B4-BE49-F238E27FC236}">
                <a16:creationId xmlns:a16="http://schemas.microsoft.com/office/drawing/2014/main" id="{EED1FB1E-B42A-A3F4-0AFE-E76301D0985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69045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C7A0-E0C4-4FD4-B9E1-B7A19C89EB94}"/>
              </a:ext>
            </a:extLst>
          </p:cNvPr>
          <p:cNvSpPr>
            <a:spLocks noGrp="1"/>
          </p:cNvSpPr>
          <p:nvPr>
            <p:ph type="title"/>
          </p:nvPr>
        </p:nvSpPr>
        <p:spPr/>
        <p:txBody>
          <a:bodyPr/>
          <a:lstStyle/>
          <a:p>
            <a:r>
              <a:rPr lang="en-US" dirty="0"/>
              <a:t>Function Scope</a:t>
            </a:r>
          </a:p>
        </p:txBody>
      </p:sp>
      <p:sp>
        <p:nvSpPr>
          <p:cNvPr id="3" name="Content Placeholder 2">
            <a:extLst>
              <a:ext uri="{FF2B5EF4-FFF2-40B4-BE49-F238E27FC236}">
                <a16:creationId xmlns:a16="http://schemas.microsoft.com/office/drawing/2014/main" id="{9ADBA461-4E8B-420A-BCDF-9DDB67E71473}"/>
              </a:ext>
            </a:extLst>
          </p:cNvPr>
          <p:cNvSpPr>
            <a:spLocks noGrp="1"/>
          </p:cNvSpPr>
          <p:nvPr>
            <p:ph idx="1"/>
          </p:nvPr>
        </p:nvSpPr>
        <p:spPr>
          <a:xfrm>
            <a:off x="1141412" y="2249486"/>
            <a:ext cx="9905999" cy="4085999"/>
          </a:xfrm>
        </p:spPr>
        <p:txBody>
          <a:bodyPr>
            <a:normAutofit/>
          </a:bodyPr>
          <a:lstStyle/>
          <a:p>
            <a:r>
              <a:rPr lang="en-US" dirty="0"/>
              <a:t>Functions have scope as well</a:t>
            </a:r>
          </a:p>
          <a:p>
            <a:r>
              <a:rPr lang="en-US" dirty="0"/>
              <a:t>They are valid from the declaration until the end of the file they are contained in.</a:t>
            </a:r>
          </a:p>
          <a:p>
            <a:r>
              <a:rPr lang="en-US" dirty="0"/>
              <a:t>The definition does not need to occur with the declaration</a:t>
            </a:r>
          </a:p>
          <a:p>
            <a:pPr lvl="1"/>
            <a:r>
              <a:rPr lang="en-US" dirty="0"/>
              <a:t>Declaration – this is the bit of the function that includes the return type, name, and parameters</a:t>
            </a:r>
          </a:p>
          <a:p>
            <a:pPr lvl="1"/>
            <a:r>
              <a:rPr lang="en-US" dirty="0"/>
              <a:t>Definition – the actual function code</a:t>
            </a:r>
          </a:p>
          <a:p>
            <a:pPr lvl="1"/>
            <a:r>
              <a:rPr lang="en-US" dirty="0"/>
              <a:t>When they are separated, the declaration is called the “function prototype”</a:t>
            </a:r>
          </a:p>
        </p:txBody>
      </p:sp>
    </p:spTree>
    <p:extLst>
      <p:ext uri="{BB962C8B-B14F-4D97-AF65-F5344CB8AC3E}">
        <p14:creationId xmlns:p14="http://schemas.microsoft.com/office/powerpoint/2010/main" val="427158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6CDC1-FF08-4392-A6AE-12CE52256F73}"/>
              </a:ext>
            </a:extLst>
          </p:cNvPr>
          <p:cNvSpPr>
            <a:spLocks noGrp="1"/>
          </p:cNvSpPr>
          <p:nvPr>
            <p:ph type="title"/>
          </p:nvPr>
        </p:nvSpPr>
        <p:spPr/>
        <p:txBody>
          <a:bodyPr/>
          <a:lstStyle/>
          <a:p>
            <a:r>
              <a:rPr lang="en-US" dirty="0"/>
              <a:t>Pass By Value</a:t>
            </a:r>
          </a:p>
        </p:txBody>
      </p:sp>
      <p:sp>
        <p:nvSpPr>
          <p:cNvPr id="3" name="Content Placeholder 2">
            <a:extLst>
              <a:ext uri="{FF2B5EF4-FFF2-40B4-BE49-F238E27FC236}">
                <a16:creationId xmlns:a16="http://schemas.microsoft.com/office/drawing/2014/main" id="{0C65924F-7755-4D7D-BE39-6365C08F2D17}"/>
              </a:ext>
            </a:extLst>
          </p:cNvPr>
          <p:cNvSpPr>
            <a:spLocks noGrp="1"/>
          </p:cNvSpPr>
          <p:nvPr>
            <p:ph idx="1"/>
          </p:nvPr>
        </p:nvSpPr>
        <p:spPr/>
        <p:txBody>
          <a:bodyPr/>
          <a:lstStyle/>
          <a:p>
            <a:r>
              <a:rPr lang="en-US" dirty="0"/>
              <a:t>By default, arguments are passed into a function by value</a:t>
            </a:r>
          </a:p>
          <a:p>
            <a:r>
              <a:rPr lang="en-US" dirty="0"/>
              <a:t>This means that a copy of the value of the argument is made and stored in the function’s parameter</a:t>
            </a:r>
          </a:p>
          <a:p>
            <a:r>
              <a:rPr lang="en-US" dirty="0"/>
              <a:t>The function can do anything it wants to its parameter, but it doesn’t affect the argument in the calling function</a:t>
            </a:r>
          </a:p>
        </p:txBody>
      </p:sp>
    </p:spTree>
    <p:extLst>
      <p:ext uri="{BB962C8B-B14F-4D97-AF65-F5344CB8AC3E}">
        <p14:creationId xmlns:p14="http://schemas.microsoft.com/office/powerpoint/2010/main" val="142709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88EE-1F93-47C2-98D6-43D3A7A3D576}"/>
              </a:ext>
            </a:extLst>
          </p:cNvPr>
          <p:cNvSpPr>
            <a:spLocks noGrp="1"/>
          </p:cNvSpPr>
          <p:nvPr>
            <p:ph type="title"/>
          </p:nvPr>
        </p:nvSpPr>
        <p:spPr/>
        <p:txBody>
          <a:bodyPr/>
          <a:lstStyle/>
          <a:p>
            <a:r>
              <a:rPr lang="en-US" dirty="0"/>
              <a:t>Pass By Reference</a:t>
            </a:r>
          </a:p>
        </p:txBody>
      </p:sp>
      <p:sp>
        <p:nvSpPr>
          <p:cNvPr id="3" name="Content Placeholder 2">
            <a:extLst>
              <a:ext uri="{FF2B5EF4-FFF2-40B4-BE49-F238E27FC236}">
                <a16:creationId xmlns:a16="http://schemas.microsoft.com/office/drawing/2014/main" id="{160EF932-F960-49EE-937A-898B75D69156}"/>
              </a:ext>
            </a:extLst>
          </p:cNvPr>
          <p:cNvSpPr>
            <a:spLocks noGrp="1"/>
          </p:cNvSpPr>
          <p:nvPr>
            <p:ph idx="1"/>
          </p:nvPr>
        </p:nvSpPr>
        <p:spPr>
          <a:xfrm>
            <a:off x="1141412" y="2249486"/>
            <a:ext cx="9905999" cy="4379914"/>
          </a:xfrm>
        </p:spPr>
        <p:txBody>
          <a:bodyPr>
            <a:normAutofit fontScale="92500" lnSpcReduction="10000"/>
          </a:bodyPr>
          <a:lstStyle/>
          <a:p>
            <a:r>
              <a:rPr lang="en-US" dirty="0"/>
              <a:t>Sometimes, pass by value isn’t what we want</a:t>
            </a:r>
          </a:p>
          <a:p>
            <a:pPr lvl="1"/>
            <a:r>
              <a:rPr lang="en-US" dirty="0"/>
              <a:t>We need the function to be able to change the argument’s value</a:t>
            </a:r>
          </a:p>
          <a:p>
            <a:pPr lvl="1"/>
            <a:r>
              <a:rPr lang="en-US" dirty="0"/>
              <a:t>The argument is really big and we don’t want to make a copy</a:t>
            </a:r>
          </a:p>
          <a:p>
            <a:pPr lvl="1"/>
            <a:r>
              <a:rPr lang="en-US" dirty="0"/>
              <a:t>You need to pass more than one value back out of the function</a:t>
            </a:r>
          </a:p>
          <a:p>
            <a:r>
              <a:rPr lang="en-US" dirty="0"/>
              <a:t>C++ allows us to also pass an argument by reference</a:t>
            </a:r>
          </a:p>
          <a:p>
            <a:pPr lvl="1"/>
            <a:r>
              <a:rPr lang="en-US" dirty="0"/>
              <a:t>This effectively makes the parameter name just an alias for the argument passed into the function</a:t>
            </a:r>
          </a:p>
          <a:p>
            <a:pPr lvl="1"/>
            <a:r>
              <a:rPr lang="en-US" dirty="0"/>
              <a:t>The argument has to be a variable, literals are not allowed to be passed by reference</a:t>
            </a:r>
          </a:p>
          <a:p>
            <a:r>
              <a:rPr lang="en-US" dirty="0"/>
              <a:t>To pass by reference, we add an ampersand ‘&amp;” </a:t>
            </a:r>
          </a:p>
          <a:p>
            <a:pPr marL="0" indent="0" algn="ctr">
              <a:buNone/>
            </a:pPr>
            <a:r>
              <a:rPr lang="en-US" sz="3000" dirty="0"/>
              <a:t>int </a:t>
            </a:r>
            <a:r>
              <a:rPr lang="en-US" sz="3000" dirty="0" err="1"/>
              <a:t>MyFunction</a:t>
            </a:r>
            <a:r>
              <a:rPr lang="en-US" sz="3000" dirty="0"/>
              <a:t> (double &amp; value);</a:t>
            </a:r>
          </a:p>
        </p:txBody>
      </p:sp>
    </p:spTree>
    <p:extLst>
      <p:ext uri="{BB962C8B-B14F-4D97-AF65-F5344CB8AC3E}">
        <p14:creationId xmlns:p14="http://schemas.microsoft.com/office/powerpoint/2010/main" val="220138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A06391-5F10-8FC2-A877-C58A52F4DDD3}"/>
              </a:ext>
            </a:extLst>
          </p:cNvPr>
          <p:cNvSpPr>
            <a:spLocks noGrp="1"/>
          </p:cNvSpPr>
          <p:nvPr>
            <p:ph type="ctrTitle"/>
          </p:nvPr>
        </p:nvSpPr>
        <p:spPr/>
        <p:txBody>
          <a:bodyPr/>
          <a:lstStyle/>
          <a:p>
            <a:r>
              <a:rPr lang="en-US" dirty="0"/>
              <a:t>Default Parameters</a:t>
            </a:r>
          </a:p>
        </p:txBody>
      </p:sp>
      <p:sp>
        <p:nvSpPr>
          <p:cNvPr id="5" name="Subtitle 4">
            <a:extLst>
              <a:ext uri="{FF2B5EF4-FFF2-40B4-BE49-F238E27FC236}">
                <a16:creationId xmlns:a16="http://schemas.microsoft.com/office/drawing/2014/main" id="{09307330-4058-0D1A-7161-75028487D3D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33706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BCE87-7A54-4886-85DE-C1B5625060D7}"/>
              </a:ext>
            </a:extLst>
          </p:cNvPr>
          <p:cNvSpPr>
            <a:spLocks noGrp="1"/>
          </p:cNvSpPr>
          <p:nvPr>
            <p:ph type="title"/>
          </p:nvPr>
        </p:nvSpPr>
        <p:spPr/>
        <p:txBody>
          <a:bodyPr/>
          <a:lstStyle/>
          <a:p>
            <a:r>
              <a:rPr lang="en-US" dirty="0"/>
              <a:t>Default parameters</a:t>
            </a:r>
          </a:p>
        </p:txBody>
      </p:sp>
      <p:sp>
        <p:nvSpPr>
          <p:cNvPr id="3" name="Content Placeholder 2">
            <a:extLst>
              <a:ext uri="{FF2B5EF4-FFF2-40B4-BE49-F238E27FC236}">
                <a16:creationId xmlns:a16="http://schemas.microsoft.com/office/drawing/2014/main" id="{88FC34C6-2181-4131-A5C0-CCB2A44D3A54}"/>
              </a:ext>
            </a:extLst>
          </p:cNvPr>
          <p:cNvSpPr>
            <a:spLocks noGrp="1"/>
          </p:cNvSpPr>
          <p:nvPr>
            <p:ph idx="1"/>
          </p:nvPr>
        </p:nvSpPr>
        <p:spPr/>
        <p:txBody>
          <a:bodyPr/>
          <a:lstStyle/>
          <a:p>
            <a:r>
              <a:rPr lang="en-US" dirty="0"/>
              <a:t>Sometimes we want some of our function’s parameters to be optional</a:t>
            </a:r>
          </a:p>
          <a:p>
            <a:r>
              <a:rPr lang="en-US" dirty="0"/>
              <a:t>Often this occurs when there is some default value that works (or should be used) most of the time but we need the ability to change it on occasion</a:t>
            </a:r>
          </a:p>
          <a:p>
            <a:r>
              <a:rPr lang="en-US" dirty="0"/>
              <a:t>We declare a default parameter in the function definition</a:t>
            </a:r>
          </a:p>
          <a:p>
            <a:pPr marL="0" indent="0" algn="ctr">
              <a:buNone/>
            </a:pPr>
            <a:r>
              <a:rPr lang="en-US" sz="3200" dirty="0"/>
              <a:t>double </a:t>
            </a:r>
            <a:r>
              <a:rPr lang="en-US" sz="3200" dirty="0" err="1"/>
              <a:t>MyFunction</a:t>
            </a:r>
            <a:r>
              <a:rPr lang="en-US" sz="3200" dirty="0"/>
              <a:t>(int p1, int p2, double p3 = 0.0);</a:t>
            </a:r>
          </a:p>
        </p:txBody>
      </p:sp>
    </p:spTree>
    <p:extLst>
      <p:ext uri="{BB962C8B-B14F-4D97-AF65-F5344CB8AC3E}">
        <p14:creationId xmlns:p14="http://schemas.microsoft.com/office/powerpoint/2010/main" val="247125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B26-E188-44B6-89A9-18426A1EBC18}"/>
              </a:ext>
            </a:extLst>
          </p:cNvPr>
          <p:cNvSpPr>
            <a:spLocks noGrp="1"/>
          </p:cNvSpPr>
          <p:nvPr>
            <p:ph type="title"/>
          </p:nvPr>
        </p:nvSpPr>
        <p:spPr/>
        <p:txBody>
          <a:bodyPr/>
          <a:lstStyle/>
          <a:p>
            <a:r>
              <a:rPr lang="en-US" dirty="0"/>
              <a:t>Using Default Parameters	</a:t>
            </a:r>
          </a:p>
        </p:txBody>
      </p:sp>
      <p:sp>
        <p:nvSpPr>
          <p:cNvPr id="3" name="Content Placeholder 2">
            <a:extLst>
              <a:ext uri="{FF2B5EF4-FFF2-40B4-BE49-F238E27FC236}">
                <a16:creationId xmlns:a16="http://schemas.microsoft.com/office/drawing/2014/main" id="{182B388A-96C8-4F6D-9DA0-CFDC94D7A1E1}"/>
              </a:ext>
            </a:extLst>
          </p:cNvPr>
          <p:cNvSpPr>
            <a:spLocks noGrp="1"/>
          </p:cNvSpPr>
          <p:nvPr>
            <p:ph idx="1"/>
          </p:nvPr>
        </p:nvSpPr>
        <p:spPr/>
        <p:txBody>
          <a:bodyPr/>
          <a:lstStyle/>
          <a:p>
            <a:r>
              <a:rPr lang="en-US" dirty="0"/>
              <a:t>When we call a function with default parameters, we can omit the parameters declared as default and the default values will be used.</a:t>
            </a:r>
          </a:p>
          <a:p>
            <a:pPr marL="0" indent="0" algn="ctr">
              <a:buNone/>
            </a:pPr>
            <a:r>
              <a:rPr lang="en-US" sz="3200" dirty="0"/>
              <a:t>double </a:t>
            </a:r>
            <a:r>
              <a:rPr lang="en-US" sz="3200" dirty="0" err="1"/>
              <a:t>val</a:t>
            </a:r>
            <a:r>
              <a:rPr lang="en-US" sz="3200" dirty="0"/>
              <a:t> = </a:t>
            </a:r>
            <a:r>
              <a:rPr lang="en-US" sz="3200" dirty="0" err="1"/>
              <a:t>MyFunction</a:t>
            </a:r>
            <a:r>
              <a:rPr lang="en-US" sz="3200" dirty="0"/>
              <a:t> (3,7);</a:t>
            </a:r>
          </a:p>
          <a:p>
            <a:r>
              <a:rPr lang="en-US" dirty="0"/>
              <a:t>Or we can include a value for that parameter</a:t>
            </a:r>
          </a:p>
          <a:p>
            <a:pPr marL="0" indent="0" algn="ctr">
              <a:buNone/>
            </a:pPr>
            <a:r>
              <a:rPr lang="en-US" sz="3200" dirty="0"/>
              <a:t>double </a:t>
            </a:r>
            <a:r>
              <a:rPr lang="en-US" sz="3200" dirty="0" err="1"/>
              <a:t>val</a:t>
            </a:r>
            <a:r>
              <a:rPr lang="en-US" sz="3200" dirty="0"/>
              <a:t> = </a:t>
            </a:r>
            <a:r>
              <a:rPr lang="en-US" sz="3200" dirty="0" err="1"/>
              <a:t>MyFunction</a:t>
            </a:r>
            <a:r>
              <a:rPr lang="en-US" sz="3200" dirty="0"/>
              <a:t> (3,7,2.5);</a:t>
            </a:r>
          </a:p>
          <a:p>
            <a:endParaRPr lang="en-US" dirty="0"/>
          </a:p>
        </p:txBody>
      </p:sp>
    </p:spTree>
    <p:extLst>
      <p:ext uri="{BB962C8B-B14F-4D97-AF65-F5344CB8AC3E}">
        <p14:creationId xmlns:p14="http://schemas.microsoft.com/office/powerpoint/2010/main" val="279454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288E-BFD5-41C3-911D-4055C17E21BB}"/>
              </a:ext>
            </a:extLst>
          </p:cNvPr>
          <p:cNvSpPr>
            <a:spLocks noGrp="1"/>
          </p:cNvSpPr>
          <p:nvPr>
            <p:ph type="title"/>
          </p:nvPr>
        </p:nvSpPr>
        <p:spPr/>
        <p:txBody>
          <a:bodyPr/>
          <a:lstStyle/>
          <a:p>
            <a:r>
              <a:rPr lang="en-US" dirty="0"/>
              <a:t>Default Parameter rules</a:t>
            </a:r>
          </a:p>
        </p:txBody>
      </p:sp>
      <p:sp>
        <p:nvSpPr>
          <p:cNvPr id="3" name="Content Placeholder 2">
            <a:extLst>
              <a:ext uri="{FF2B5EF4-FFF2-40B4-BE49-F238E27FC236}">
                <a16:creationId xmlns:a16="http://schemas.microsoft.com/office/drawing/2014/main" id="{C800892B-C5E8-46A1-8280-273EA65FF04F}"/>
              </a:ext>
            </a:extLst>
          </p:cNvPr>
          <p:cNvSpPr>
            <a:spLocks noGrp="1"/>
          </p:cNvSpPr>
          <p:nvPr>
            <p:ph idx="1"/>
          </p:nvPr>
        </p:nvSpPr>
        <p:spPr>
          <a:xfrm>
            <a:off x="1141412" y="2249487"/>
            <a:ext cx="9905999" cy="4373504"/>
          </a:xfrm>
        </p:spPr>
        <p:txBody>
          <a:bodyPr>
            <a:normAutofit/>
          </a:bodyPr>
          <a:lstStyle/>
          <a:p>
            <a:r>
              <a:rPr lang="en-US" dirty="0"/>
              <a:t>You can have as many default parameters as you’d like</a:t>
            </a:r>
          </a:p>
          <a:p>
            <a:r>
              <a:rPr lang="en-US" dirty="0"/>
              <a:t>Default parameters must be at the end of the parameter list</a:t>
            </a:r>
          </a:p>
          <a:p>
            <a:pPr lvl="1"/>
            <a:r>
              <a:rPr lang="en-US" dirty="0"/>
              <a:t>Once you declare a parameter to have a default value, all the ones after it must have default values as well</a:t>
            </a:r>
          </a:p>
          <a:p>
            <a:r>
              <a:rPr lang="en-US" dirty="0"/>
              <a:t>Parameters with default values cannot be passed by reference, pass by value only</a:t>
            </a:r>
          </a:p>
          <a:p>
            <a:r>
              <a:rPr lang="en-US" dirty="0"/>
              <a:t>You can’t “skip” parameters in a function call, they must all be provided and in order</a:t>
            </a:r>
          </a:p>
        </p:txBody>
      </p:sp>
    </p:spTree>
    <p:extLst>
      <p:ext uri="{BB962C8B-B14F-4D97-AF65-F5344CB8AC3E}">
        <p14:creationId xmlns:p14="http://schemas.microsoft.com/office/powerpoint/2010/main" val="1232591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64FE51-E2AF-C420-7156-1B3C7D8E9BFB}"/>
              </a:ext>
            </a:extLst>
          </p:cNvPr>
          <p:cNvSpPr>
            <a:spLocks noGrp="1"/>
          </p:cNvSpPr>
          <p:nvPr>
            <p:ph type="ctrTitle"/>
          </p:nvPr>
        </p:nvSpPr>
        <p:spPr/>
        <p:txBody>
          <a:bodyPr/>
          <a:lstStyle/>
          <a:p>
            <a:r>
              <a:rPr lang="en-US" dirty="0"/>
              <a:t>Function overloading</a:t>
            </a:r>
            <a:br>
              <a:rPr lang="en-US" dirty="0"/>
            </a:br>
            <a:r>
              <a:rPr lang="en-US" dirty="0"/>
              <a:t>&amp; Common Errors</a:t>
            </a:r>
          </a:p>
        </p:txBody>
      </p:sp>
      <p:sp>
        <p:nvSpPr>
          <p:cNvPr id="5" name="Subtitle 4">
            <a:extLst>
              <a:ext uri="{FF2B5EF4-FFF2-40B4-BE49-F238E27FC236}">
                <a16:creationId xmlns:a16="http://schemas.microsoft.com/office/drawing/2014/main" id="{076DB56D-E889-8C3A-2D7A-F782025FD2F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57867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F17BC-5BCA-4181-B4BF-2BEB5A115074}"/>
              </a:ext>
            </a:extLst>
          </p:cNvPr>
          <p:cNvSpPr>
            <a:spLocks noGrp="1"/>
          </p:cNvSpPr>
          <p:nvPr>
            <p:ph type="title"/>
          </p:nvPr>
        </p:nvSpPr>
        <p:spPr/>
        <p:txBody>
          <a:bodyPr/>
          <a:lstStyle/>
          <a:p>
            <a:r>
              <a:rPr lang="en-US" dirty="0"/>
              <a:t>Function Overloading</a:t>
            </a:r>
          </a:p>
        </p:txBody>
      </p:sp>
      <p:sp>
        <p:nvSpPr>
          <p:cNvPr id="3" name="Content Placeholder 2">
            <a:extLst>
              <a:ext uri="{FF2B5EF4-FFF2-40B4-BE49-F238E27FC236}">
                <a16:creationId xmlns:a16="http://schemas.microsoft.com/office/drawing/2014/main" id="{C597EA96-C8DD-4271-99CD-A31AF7DD8B71}"/>
              </a:ext>
            </a:extLst>
          </p:cNvPr>
          <p:cNvSpPr>
            <a:spLocks noGrp="1"/>
          </p:cNvSpPr>
          <p:nvPr>
            <p:ph idx="1"/>
          </p:nvPr>
        </p:nvSpPr>
        <p:spPr>
          <a:xfrm>
            <a:off x="1141412" y="2249486"/>
            <a:ext cx="9905999" cy="4532313"/>
          </a:xfrm>
        </p:spPr>
        <p:txBody>
          <a:bodyPr>
            <a:normAutofit/>
          </a:bodyPr>
          <a:lstStyle/>
          <a:p>
            <a:r>
              <a:rPr lang="en-US" dirty="0"/>
              <a:t>We can have two different functions with the same name but different parameter lists – this is function overloading</a:t>
            </a:r>
          </a:p>
          <a:p>
            <a:r>
              <a:rPr lang="en-US" dirty="0"/>
              <a:t>The compiler identifies which function should be used based on the arguments of the function call</a:t>
            </a:r>
          </a:p>
          <a:p>
            <a:r>
              <a:rPr lang="en-US" dirty="0"/>
              <a:t>The return type does not have to be the same in the overloaded function if the parameter list changes but just changing the return type is not an overload and results in a compiler error</a:t>
            </a:r>
          </a:p>
          <a:p>
            <a:r>
              <a:rPr lang="en-US" dirty="0"/>
              <a:t>Overloaded functions should all do the “same” thing just using the different parameter lists</a:t>
            </a:r>
          </a:p>
        </p:txBody>
      </p:sp>
    </p:spTree>
    <p:extLst>
      <p:ext uri="{BB962C8B-B14F-4D97-AF65-F5344CB8AC3E}">
        <p14:creationId xmlns:p14="http://schemas.microsoft.com/office/powerpoint/2010/main" val="2949235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2A51-1122-4E1E-BF59-031B291EE723}"/>
              </a:ext>
            </a:extLst>
          </p:cNvPr>
          <p:cNvSpPr>
            <a:spLocks noGrp="1"/>
          </p:cNvSpPr>
          <p:nvPr>
            <p:ph type="title"/>
          </p:nvPr>
        </p:nvSpPr>
        <p:spPr/>
        <p:txBody>
          <a:bodyPr/>
          <a:lstStyle/>
          <a:p>
            <a:r>
              <a:rPr lang="en-US" dirty="0"/>
              <a:t>Common Function errors</a:t>
            </a:r>
          </a:p>
        </p:txBody>
      </p:sp>
      <p:sp>
        <p:nvSpPr>
          <p:cNvPr id="3" name="Content Placeholder 2">
            <a:extLst>
              <a:ext uri="{FF2B5EF4-FFF2-40B4-BE49-F238E27FC236}">
                <a16:creationId xmlns:a16="http://schemas.microsoft.com/office/drawing/2014/main" id="{248B7AA1-76CC-4949-A00B-299264C0A00F}"/>
              </a:ext>
            </a:extLst>
          </p:cNvPr>
          <p:cNvSpPr>
            <a:spLocks noGrp="1"/>
          </p:cNvSpPr>
          <p:nvPr>
            <p:ph idx="1"/>
          </p:nvPr>
        </p:nvSpPr>
        <p:spPr/>
        <p:txBody>
          <a:bodyPr/>
          <a:lstStyle/>
          <a:p>
            <a:r>
              <a:rPr lang="en-US" dirty="0"/>
              <a:t>Copy/pasting from another function and not making all the changes</a:t>
            </a:r>
          </a:p>
          <a:p>
            <a:r>
              <a:rPr lang="en-US" dirty="0"/>
              <a:t>Returning the wrong variable</a:t>
            </a:r>
          </a:p>
          <a:p>
            <a:r>
              <a:rPr lang="en-US" dirty="0"/>
              <a:t>Forgetting the return statement</a:t>
            </a:r>
          </a:p>
          <a:p>
            <a:r>
              <a:rPr lang="en-US" dirty="0"/>
              <a:t>Misspelling the function name when overloading</a:t>
            </a:r>
          </a:p>
          <a:p>
            <a:pPr marL="0" indent="0">
              <a:buNone/>
            </a:pPr>
            <a:endParaRPr lang="en-US" dirty="0"/>
          </a:p>
          <a:p>
            <a:endParaRPr lang="en-US" dirty="0"/>
          </a:p>
        </p:txBody>
      </p:sp>
    </p:spTree>
    <p:extLst>
      <p:ext uri="{BB962C8B-B14F-4D97-AF65-F5344CB8AC3E}">
        <p14:creationId xmlns:p14="http://schemas.microsoft.com/office/powerpoint/2010/main" val="182814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C6EB5-45BF-EB81-0AD9-A540B6F15AA2}"/>
              </a:ext>
            </a:extLst>
          </p:cNvPr>
          <p:cNvSpPr>
            <a:spLocks noGrp="1"/>
          </p:cNvSpPr>
          <p:nvPr>
            <p:ph type="title"/>
          </p:nvPr>
        </p:nvSpPr>
        <p:spPr/>
        <p:txBody>
          <a:bodyPr/>
          <a:lstStyle/>
          <a:p>
            <a:r>
              <a:rPr lang="en-US" dirty="0"/>
              <a:t>A (very) simple Python function</a:t>
            </a:r>
          </a:p>
        </p:txBody>
      </p:sp>
      <p:sp>
        <p:nvSpPr>
          <p:cNvPr id="3" name="Content Placeholder 2">
            <a:extLst>
              <a:ext uri="{FF2B5EF4-FFF2-40B4-BE49-F238E27FC236}">
                <a16:creationId xmlns:a16="http://schemas.microsoft.com/office/drawing/2014/main" id="{A223EC78-4D88-6D5D-D838-9A2D9C697240}"/>
              </a:ext>
            </a:extLst>
          </p:cNvPr>
          <p:cNvSpPr>
            <a:spLocks noGrp="1"/>
          </p:cNvSpPr>
          <p:nvPr>
            <p:ph idx="1"/>
          </p:nvPr>
        </p:nvSpPr>
        <p:spPr/>
        <p:txBody>
          <a:bodyPr>
            <a:normAutofit/>
          </a:bodyPr>
          <a:lstStyle/>
          <a:p>
            <a:pPr marL="0" indent="0">
              <a:buNone/>
            </a:pPr>
            <a:r>
              <a:rPr lang="en-US" sz="4000" dirty="0"/>
              <a:t>def </a:t>
            </a:r>
            <a:r>
              <a:rPr lang="en-US" sz="4000" dirty="0" err="1"/>
              <a:t>MyFunction</a:t>
            </a:r>
            <a:r>
              <a:rPr lang="en-US" sz="4000" dirty="0"/>
              <a:t>(v1,v2):</a:t>
            </a:r>
          </a:p>
          <a:p>
            <a:pPr marL="457200" lvl="1" indent="0">
              <a:buNone/>
            </a:pPr>
            <a:r>
              <a:rPr lang="en-US" sz="4000" dirty="0"/>
              <a:t>v = v1 + v2;</a:t>
            </a:r>
          </a:p>
          <a:p>
            <a:pPr marL="457200" lvl="1" indent="0">
              <a:buNone/>
            </a:pPr>
            <a:r>
              <a:rPr lang="en-US" sz="4000" dirty="0"/>
              <a:t>return v;</a:t>
            </a:r>
          </a:p>
        </p:txBody>
      </p:sp>
    </p:spTree>
    <p:extLst>
      <p:ext uri="{BB962C8B-B14F-4D97-AF65-F5344CB8AC3E}">
        <p14:creationId xmlns:p14="http://schemas.microsoft.com/office/powerpoint/2010/main" val="2084388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32325"/>
            <a:ext cx="12192000" cy="1478570"/>
          </a:xfrm>
        </p:spPr>
        <p:txBody>
          <a:bodyPr>
            <a:normAutofit/>
          </a:bodyPr>
          <a:lstStyle/>
          <a:p>
            <a:pPr algn="ctr"/>
            <a:r>
              <a:rPr lang="en-US" sz="7200" dirty="0"/>
              <a:t>Questions?</a:t>
            </a:r>
          </a:p>
        </p:txBody>
      </p:sp>
    </p:spTree>
    <p:extLst>
      <p:ext uri="{BB962C8B-B14F-4D97-AF65-F5344CB8AC3E}">
        <p14:creationId xmlns:p14="http://schemas.microsoft.com/office/powerpoint/2010/main" val="1910339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1249E-25F8-43D5-B9EF-7B27881E484D}"/>
              </a:ext>
            </a:extLst>
          </p:cNvPr>
          <p:cNvSpPr>
            <a:spLocks noGrp="1"/>
          </p:cNvSpPr>
          <p:nvPr>
            <p:ph type="title"/>
          </p:nvPr>
        </p:nvSpPr>
        <p:spPr/>
        <p:txBody>
          <a:bodyPr/>
          <a:lstStyle/>
          <a:p>
            <a:r>
              <a:rPr lang="en-US" dirty="0"/>
              <a:t>Defining a Function</a:t>
            </a:r>
          </a:p>
        </p:txBody>
      </p:sp>
      <p:sp>
        <p:nvSpPr>
          <p:cNvPr id="3" name="Content Placeholder 2">
            <a:extLst>
              <a:ext uri="{FF2B5EF4-FFF2-40B4-BE49-F238E27FC236}">
                <a16:creationId xmlns:a16="http://schemas.microsoft.com/office/drawing/2014/main" id="{3D9577F4-E2FC-4AB7-BAC4-7F9B36CF7F58}"/>
              </a:ext>
            </a:extLst>
          </p:cNvPr>
          <p:cNvSpPr>
            <a:spLocks noGrp="1"/>
          </p:cNvSpPr>
          <p:nvPr>
            <p:ph idx="1"/>
          </p:nvPr>
        </p:nvSpPr>
        <p:spPr>
          <a:xfrm>
            <a:off x="1141412" y="2249487"/>
            <a:ext cx="10081759" cy="3541714"/>
          </a:xfrm>
        </p:spPr>
        <p:txBody>
          <a:bodyPr/>
          <a:lstStyle/>
          <a:p>
            <a:pPr marL="0" indent="0">
              <a:buNone/>
            </a:pPr>
            <a:r>
              <a:rPr lang="en-US" sz="4000" dirty="0"/>
              <a:t>int </a:t>
            </a:r>
            <a:r>
              <a:rPr lang="en-US" sz="4000" dirty="0" err="1"/>
              <a:t>MyFunction</a:t>
            </a:r>
            <a:r>
              <a:rPr lang="en-US" sz="4000" dirty="0"/>
              <a:t> (double value1, double value 2) {</a:t>
            </a:r>
          </a:p>
          <a:p>
            <a:pPr marL="0" indent="0">
              <a:buNone/>
            </a:pPr>
            <a:r>
              <a:rPr lang="en-US" sz="4000" dirty="0"/>
              <a:t>	double v = value 1 + value2;</a:t>
            </a:r>
          </a:p>
          <a:p>
            <a:pPr marL="0" indent="0">
              <a:buNone/>
            </a:pPr>
            <a:r>
              <a:rPr lang="en-US" sz="4000" dirty="0"/>
              <a:t>	return v;</a:t>
            </a:r>
          </a:p>
          <a:p>
            <a:pPr marL="0" indent="0">
              <a:buNone/>
            </a:pPr>
            <a:r>
              <a:rPr lang="en-US" sz="4000" dirty="0"/>
              <a:t>}</a:t>
            </a:r>
          </a:p>
          <a:p>
            <a:pPr marL="0" indent="0">
              <a:buNone/>
            </a:pPr>
            <a:endParaRPr lang="en-US" dirty="0"/>
          </a:p>
        </p:txBody>
      </p:sp>
      <p:sp>
        <p:nvSpPr>
          <p:cNvPr id="4" name="Rectangle 3">
            <a:extLst>
              <a:ext uri="{FF2B5EF4-FFF2-40B4-BE49-F238E27FC236}">
                <a16:creationId xmlns:a16="http://schemas.microsoft.com/office/drawing/2014/main" id="{EA410868-D22F-4F36-86D7-A9E7AF18CBFB}"/>
              </a:ext>
            </a:extLst>
          </p:cNvPr>
          <p:cNvSpPr/>
          <p:nvPr/>
        </p:nvSpPr>
        <p:spPr>
          <a:xfrm>
            <a:off x="321129" y="1781402"/>
            <a:ext cx="1295400" cy="4680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Return type</a:t>
            </a:r>
          </a:p>
        </p:txBody>
      </p:sp>
      <p:cxnSp>
        <p:nvCxnSpPr>
          <p:cNvPr id="6" name="Connector: Elbow 5">
            <a:extLst>
              <a:ext uri="{FF2B5EF4-FFF2-40B4-BE49-F238E27FC236}">
                <a16:creationId xmlns:a16="http://schemas.microsoft.com/office/drawing/2014/main" id="{1DDA62B6-F8E4-4D67-8188-BA43C008E645}"/>
              </a:ext>
            </a:extLst>
          </p:cNvPr>
          <p:cNvCxnSpPr>
            <a:cxnSpLocks/>
            <a:stCxn id="4" idx="2"/>
            <a:endCxn id="9" idx="1"/>
          </p:cNvCxnSpPr>
          <p:nvPr/>
        </p:nvCxnSpPr>
        <p:spPr>
          <a:xfrm rot="16200000" flipH="1">
            <a:off x="821079" y="2397237"/>
            <a:ext cx="468085" cy="172584"/>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sp>
        <p:nvSpPr>
          <p:cNvPr id="9" name="Rectangle 8">
            <a:extLst>
              <a:ext uri="{FF2B5EF4-FFF2-40B4-BE49-F238E27FC236}">
                <a16:creationId xmlns:a16="http://schemas.microsoft.com/office/drawing/2014/main" id="{FFD507AE-2C0D-4886-BE14-4E0E080318C0}"/>
              </a:ext>
            </a:extLst>
          </p:cNvPr>
          <p:cNvSpPr/>
          <p:nvPr/>
        </p:nvSpPr>
        <p:spPr>
          <a:xfrm>
            <a:off x="1141413" y="2483529"/>
            <a:ext cx="622073" cy="468085"/>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7A76569A-AAA1-4694-A903-86EAC4CFD42D}"/>
              </a:ext>
            </a:extLst>
          </p:cNvPr>
          <p:cNvSpPr/>
          <p:nvPr/>
        </p:nvSpPr>
        <p:spPr>
          <a:xfrm>
            <a:off x="1789114" y="2369227"/>
            <a:ext cx="2369229" cy="6858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3A76EBD-9F6B-4EEA-9D22-3CB1250AD4C2}"/>
              </a:ext>
            </a:extLst>
          </p:cNvPr>
          <p:cNvSpPr/>
          <p:nvPr/>
        </p:nvSpPr>
        <p:spPr>
          <a:xfrm>
            <a:off x="4330926" y="2369226"/>
            <a:ext cx="6217331" cy="582387"/>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4E6DD2F9-ABFB-4F36-B3AD-E50C5AC7B96E}"/>
              </a:ext>
            </a:extLst>
          </p:cNvPr>
          <p:cNvSpPr/>
          <p:nvPr/>
        </p:nvSpPr>
        <p:spPr>
          <a:xfrm>
            <a:off x="2090058" y="3222171"/>
            <a:ext cx="6150428" cy="6858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85A22F64-DB8B-4936-856C-EE47A392909A}"/>
              </a:ext>
            </a:extLst>
          </p:cNvPr>
          <p:cNvSpPr/>
          <p:nvPr/>
        </p:nvSpPr>
        <p:spPr>
          <a:xfrm>
            <a:off x="2090057" y="4178529"/>
            <a:ext cx="1839685" cy="582384"/>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EBCB6FB-0523-4C81-AF07-7EF585717EF2}"/>
              </a:ext>
            </a:extLst>
          </p:cNvPr>
          <p:cNvSpPr/>
          <p:nvPr/>
        </p:nvSpPr>
        <p:spPr>
          <a:xfrm>
            <a:off x="1879713" y="1716087"/>
            <a:ext cx="2188029"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name</a:t>
            </a:r>
          </a:p>
        </p:txBody>
      </p:sp>
      <p:cxnSp>
        <p:nvCxnSpPr>
          <p:cNvPr id="19" name="Straight Arrow Connector 18">
            <a:extLst>
              <a:ext uri="{FF2B5EF4-FFF2-40B4-BE49-F238E27FC236}">
                <a16:creationId xmlns:a16="http://schemas.microsoft.com/office/drawing/2014/main" id="{6518DBD7-099F-4EA5-87CD-1D28593207D0}"/>
              </a:ext>
            </a:extLst>
          </p:cNvPr>
          <p:cNvCxnSpPr>
            <a:stCxn id="17" idx="2"/>
            <a:endCxn id="13" idx="0"/>
          </p:cNvCxnSpPr>
          <p:nvPr/>
        </p:nvCxnSpPr>
        <p:spPr>
          <a:xfrm>
            <a:off x="2973728" y="2113416"/>
            <a:ext cx="1" cy="255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8FAFFCB-4104-4627-BF17-243FE8AEDB09}"/>
              </a:ext>
            </a:extLst>
          </p:cNvPr>
          <p:cNvSpPr/>
          <p:nvPr/>
        </p:nvSpPr>
        <p:spPr>
          <a:xfrm>
            <a:off x="5259387" y="1588518"/>
            <a:ext cx="2623457" cy="4805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Argument list</a:t>
            </a:r>
          </a:p>
        </p:txBody>
      </p:sp>
      <p:cxnSp>
        <p:nvCxnSpPr>
          <p:cNvPr id="22" name="Connector: Elbow 21">
            <a:extLst>
              <a:ext uri="{FF2B5EF4-FFF2-40B4-BE49-F238E27FC236}">
                <a16:creationId xmlns:a16="http://schemas.microsoft.com/office/drawing/2014/main" id="{1D75EED5-8722-4653-90B2-66D7D5473EBD}"/>
              </a:ext>
            </a:extLst>
          </p:cNvPr>
          <p:cNvCxnSpPr>
            <a:stCxn id="20" idx="2"/>
            <a:endCxn id="14" idx="0"/>
          </p:cNvCxnSpPr>
          <p:nvPr/>
        </p:nvCxnSpPr>
        <p:spPr>
          <a:xfrm rot="16200000" flipH="1">
            <a:off x="6855280" y="1784913"/>
            <a:ext cx="300149" cy="868476"/>
          </a:xfrm>
          <a:prstGeom prst="bentConnector3">
            <a:avLst/>
          </a:prstGeom>
          <a:ln>
            <a:tailEnd type="triangle"/>
          </a:ln>
        </p:spPr>
        <p:style>
          <a:lnRef idx="1">
            <a:schemeClr val="accent4"/>
          </a:lnRef>
          <a:fillRef idx="0">
            <a:schemeClr val="accent4"/>
          </a:fillRef>
          <a:effectRef idx="0">
            <a:schemeClr val="accent4"/>
          </a:effectRef>
          <a:fontRef idx="minor">
            <a:schemeClr val="tx1"/>
          </a:fontRef>
        </p:style>
      </p:cxnSp>
      <p:sp>
        <p:nvSpPr>
          <p:cNvPr id="24" name="Rectangle 23">
            <a:extLst>
              <a:ext uri="{FF2B5EF4-FFF2-40B4-BE49-F238E27FC236}">
                <a16:creationId xmlns:a16="http://schemas.microsoft.com/office/drawing/2014/main" id="{B8D4892D-F278-4FA7-90A3-D7B489C8FFF7}"/>
              </a:ext>
            </a:extLst>
          </p:cNvPr>
          <p:cNvSpPr/>
          <p:nvPr/>
        </p:nvSpPr>
        <p:spPr>
          <a:xfrm>
            <a:off x="9078686" y="3326376"/>
            <a:ext cx="2144485" cy="4773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Function body</a:t>
            </a:r>
          </a:p>
        </p:txBody>
      </p:sp>
      <p:cxnSp>
        <p:nvCxnSpPr>
          <p:cNvPr id="26" name="Connector: Elbow 25">
            <a:extLst>
              <a:ext uri="{FF2B5EF4-FFF2-40B4-BE49-F238E27FC236}">
                <a16:creationId xmlns:a16="http://schemas.microsoft.com/office/drawing/2014/main" id="{53DCA4EF-1E41-4B29-972F-8C39C8989EE0}"/>
              </a:ext>
            </a:extLst>
          </p:cNvPr>
          <p:cNvCxnSpPr>
            <a:cxnSpLocks/>
            <a:stCxn id="24" idx="1"/>
            <a:endCxn id="15" idx="3"/>
          </p:cNvCxnSpPr>
          <p:nvPr/>
        </p:nvCxnSpPr>
        <p:spPr>
          <a:xfrm rot="10800000" flipV="1">
            <a:off x="8240486" y="3565069"/>
            <a:ext cx="838200" cy="1"/>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29" name="Rectangle 28">
            <a:extLst>
              <a:ext uri="{FF2B5EF4-FFF2-40B4-BE49-F238E27FC236}">
                <a16:creationId xmlns:a16="http://schemas.microsoft.com/office/drawing/2014/main" id="{00AC09D2-047C-41FB-8B95-6CCDCDCCC5C9}"/>
              </a:ext>
            </a:extLst>
          </p:cNvPr>
          <p:cNvSpPr/>
          <p:nvPr/>
        </p:nvSpPr>
        <p:spPr>
          <a:xfrm>
            <a:off x="4693329" y="4252007"/>
            <a:ext cx="1850572" cy="4354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Return value</a:t>
            </a:r>
          </a:p>
        </p:txBody>
      </p:sp>
      <p:cxnSp>
        <p:nvCxnSpPr>
          <p:cNvPr id="31" name="Connector: Elbow 30">
            <a:extLst>
              <a:ext uri="{FF2B5EF4-FFF2-40B4-BE49-F238E27FC236}">
                <a16:creationId xmlns:a16="http://schemas.microsoft.com/office/drawing/2014/main" id="{F27E2EBB-5A71-4FC3-BEBE-8174C96358A8}"/>
              </a:ext>
            </a:extLst>
          </p:cNvPr>
          <p:cNvCxnSpPr>
            <a:cxnSpLocks/>
            <a:stCxn id="29" idx="1"/>
            <a:endCxn id="16" idx="3"/>
          </p:cNvCxnSpPr>
          <p:nvPr/>
        </p:nvCxnSpPr>
        <p:spPr>
          <a:xfrm rot="10800000">
            <a:off x="3929743" y="4469721"/>
            <a:ext cx="763587" cy="12700"/>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35807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3" grpId="0" animBg="1"/>
      <p:bldP spid="14" grpId="0" animBg="1"/>
      <p:bldP spid="15" grpId="0" animBg="1"/>
      <p:bldP spid="16" grpId="0" animBg="1"/>
      <p:bldP spid="17" grpId="0" animBg="1"/>
      <p:bldP spid="20" grpId="0" animBg="1"/>
      <p:bldP spid="24" grpId="0" animBg="1"/>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03E1-EDA0-400D-8CC7-AC9F29B6192C}"/>
              </a:ext>
            </a:extLst>
          </p:cNvPr>
          <p:cNvSpPr>
            <a:spLocks noGrp="1"/>
          </p:cNvSpPr>
          <p:nvPr>
            <p:ph type="title"/>
          </p:nvPr>
        </p:nvSpPr>
        <p:spPr/>
        <p:txBody>
          <a:bodyPr/>
          <a:lstStyle/>
          <a:p>
            <a:r>
              <a:rPr lang="en-US" dirty="0"/>
              <a:t>Return Types</a:t>
            </a:r>
          </a:p>
        </p:txBody>
      </p:sp>
      <p:sp>
        <p:nvSpPr>
          <p:cNvPr id="3" name="Content Placeholder 2">
            <a:extLst>
              <a:ext uri="{FF2B5EF4-FFF2-40B4-BE49-F238E27FC236}">
                <a16:creationId xmlns:a16="http://schemas.microsoft.com/office/drawing/2014/main" id="{178CCD25-47A7-4E65-B1F7-6C84404B45A1}"/>
              </a:ext>
            </a:extLst>
          </p:cNvPr>
          <p:cNvSpPr>
            <a:spLocks noGrp="1"/>
          </p:cNvSpPr>
          <p:nvPr>
            <p:ph idx="1"/>
          </p:nvPr>
        </p:nvSpPr>
        <p:spPr/>
        <p:txBody>
          <a:bodyPr/>
          <a:lstStyle/>
          <a:p>
            <a:r>
              <a:rPr lang="en-US" dirty="0"/>
              <a:t>The return type of a function can be any valid type that the compiler recognizes such as int, double, string, etc.</a:t>
            </a:r>
          </a:p>
          <a:p>
            <a:pPr lvl="1"/>
            <a:r>
              <a:rPr lang="en-US" dirty="0"/>
              <a:t>The function should end with a return statement that returns either a variable of the specified type or an expression that evaluates to that type (or can be implicitly cast)</a:t>
            </a:r>
          </a:p>
          <a:p>
            <a:r>
              <a:rPr lang="en-US" dirty="0"/>
              <a:t>It can also be a special type, </a:t>
            </a:r>
            <a:r>
              <a:rPr lang="en-US" b="1" i="1" dirty="0"/>
              <a:t>void</a:t>
            </a:r>
            <a:r>
              <a:rPr lang="en-US" dirty="0"/>
              <a:t>, that indicates that the function does not return a value</a:t>
            </a:r>
          </a:p>
        </p:txBody>
      </p:sp>
    </p:spTree>
    <p:extLst>
      <p:ext uri="{BB962C8B-B14F-4D97-AF65-F5344CB8AC3E}">
        <p14:creationId xmlns:p14="http://schemas.microsoft.com/office/powerpoint/2010/main" val="190645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6D3E-5220-4B4C-BAA2-08D77459487C}"/>
              </a:ext>
            </a:extLst>
          </p:cNvPr>
          <p:cNvSpPr>
            <a:spLocks noGrp="1"/>
          </p:cNvSpPr>
          <p:nvPr>
            <p:ph type="title"/>
          </p:nvPr>
        </p:nvSpPr>
        <p:spPr/>
        <p:txBody>
          <a:bodyPr/>
          <a:lstStyle/>
          <a:p>
            <a:r>
              <a:rPr lang="en-US" dirty="0"/>
              <a:t>Parameters &amp; arguments</a:t>
            </a:r>
          </a:p>
        </p:txBody>
      </p:sp>
      <p:sp>
        <p:nvSpPr>
          <p:cNvPr id="3" name="Content Placeholder 2">
            <a:extLst>
              <a:ext uri="{FF2B5EF4-FFF2-40B4-BE49-F238E27FC236}">
                <a16:creationId xmlns:a16="http://schemas.microsoft.com/office/drawing/2014/main" id="{7FEC1EA9-64F2-4829-8234-461E660ECB7C}"/>
              </a:ext>
            </a:extLst>
          </p:cNvPr>
          <p:cNvSpPr>
            <a:spLocks noGrp="1"/>
          </p:cNvSpPr>
          <p:nvPr>
            <p:ph idx="1"/>
          </p:nvPr>
        </p:nvSpPr>
        <p:spPr/>
        <p:txBody>
          <a:bodyPr/>
          <a:lstStyle/>
          <a:p>
            <a:r>
              <a:rPr lang="en-US" dirty="0"/>
              <a:t>A function can have any number (including zero) parameters associated with it</a:t>
            </a:r>
          </a:p>
          <a:p>
            <a:r>
              <a:rPr lang="en-US" dirty="0"/>
              <a:t>Parameters are given in a comma separated list inside the parentheses after the function’s name</a:t>
            </a:r>
          </a:p>
          <a:p>
            <a:r>
              <a:rPr lang="en-US" dirty="0"/>
              <a:t>Each parameter needs to have its type specified. i.e.</a:t>
            </a:r>
          </a:p>
          <a:p>
            <a:pPr lvl="1"/>
            <a:r>
              <a:rPr lang="en-US" dirty="0"/>
              <a:t>(int v1, int v2, int v3)</a:t>
            </a:r>
          </a:p>
          <a:p>
            <a:pPr lvl="1"/>
            <a:r>
              <a:rPr lang="en-US" dirty="0"/>
              <a:t>(int v1, v2, v3) doesn’t work</a:t>
            </a:r>
          </a:p>
          <a:p>
            <a:r>
              <a:rPr lang="en-US" dirty="0"/>
              <a:t>When we call a function, the values we pass in are called the arguments</a:t>
            </a:r>
          </a:p>
        </p:txBody>
      </p:sp>
    </p:spTree>
    <p:extLst>
      <p:ext uri="{BB962C8B-B14F-4D97-AF65-F5344CB8AC3E}">
        <p14:creationId xmlns:p14="http://schemas.microsoft.com/office/powerpoint/2010/main" val="373166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212D-096C-4E1C-B5EF-522030B1155D}"/>
              </a:ext>
            </a:extLst>
          </p:cNvPr>
          <p:cNvSpPr>
            <a:spLocks noGrp="1"/>
          </p:cNvSpPr>
          <p:nvPr>
            <p:ph type="title"/>
          </p:nvPr>
        </p:nvSpPr>
        <p:spPr/>
        <p:txBody>
          <a:bodyPr/>
          <a:lstStyle/>
          <a:p>
            <a:r>
              <a:rPr lang="en-US" dirty="0"/>
              <a:t>Calling Functions</a:t>
            </a:r>
          </a:p>
        </p:txBody>
      </p:sp>
      <p:sp>
        <p:nvSpPr>
          <p:cNvPr id="3" name="Content Placeholder 2">
            <a:extLst>
              <a:ext uri="{FF2B5EF4-FFF2-40B4-BE49-F238E27FC236}">
                <a16:creationId xmlns:a16="http://schemas.microsoft.com/office/drawing/2014/main" id="{89A8797F-E229-41DB-878B-FAA5F9E648FA}"/>
              </a:ext>
            </a:extLst>
          </p:cNvPr>
          <p:cNvSpPr>
            <a:spLocks noGrp="1"/>
          </p:cNvSpPr>
          <p:nvPr>
            <p:ph idx="1"/>
          </p:nvPr>
        </p:nvSpPr>
        <p:spPr/>
        <p:txBody>
          <a:bodyPr/>
          <a:lstStyle/>
          <a:p>
            <a:r>
              <a:rPr lang="en-US" dirty="0"/>
              <a:t>Functions can be called by themselves or as part of an expression</a:t>
            </a:r>
          </a:p>
          <a:p>
            <a:r>
              <a:rPr lang="en-US" dirty="0"/>
              <a:t>Stand alone calls are the only option for void functions. i.e.</a:t>
            </a:r>
          </a:p>
          <a:p>
            <a:pPr marL="457200" lvl="1" indent="0">
              <a:buNone/>
            </a:pPr>
            <a:r>
              <a:rPr lang="en-US" dirty="0" err="1"/>
              <a:t>PrintSomething</a:t>
            </a:r>
            <a:r>
              <a:rPr lang="en-US" dirty="0"/>
              <a:t>(</a:t>
            </a:r>
            <a:r>
              <a:rPr lang="en-US" dirty="0" err="1"/>
              <a:t>myString</a:t>
            </a:r>
            <a:r>
              <a:rPr lang="en-US" dirty="0"/>
              <a:t>);</a:t>
            </a:r>
          </a:p>
          <a:p>
            <a:r>
              <a:rPr lang="en-US" dirty="0"/>
              <a:t>Functions with a return type can also be used in an expression</a:t>
            </a:r>
          </a:p>
          <a:p>
            <a:pPr lvl="1"/>
            <a:r>
              <a:rPr lang="en-US" dirty="0"/>
              <a:t>double area = 2. * PI * pow(r,2);</a:t>
            </a:r>
          </a:p>
          <a:p>
            <a:pPr lvl="1"/>
            <a:r>
              <a:rPr lang="en-US" dirty="0"/>
              <a:t>The function is evaluated, and its returned value used in the expression</a:t>
            </a:r>
          </a:p>
        </p:txBody>
      </p:sp>
    </p:spTree>
    <p:extLst>
      <p:ext uri="{BB962C8B-B14F-4D97-AF65-F5344CB8AC3E}">
        <p14:creationId xmlns:p14="http://schemas.microsoft.com/office/powerpoint/2010/main" val="218100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A07DA-89DA-45DA-9B10-0C2A502330E4}"/>
              </a:ext>
            </a:extLst>
          </p:cNvPr>
          <p:cNvSpPr>
            <a:spLocks noGrp="1"/>
          </p:cNvSpPr>
          <p:nvPr>
            <p:ph type="title"/>
          </p:nvPr>
        </p:nvSpPr>
        <p:spPr/>
        <p:txBody>
          <a:bodyPr/>
          <a:lstStyle/>
          <a:p>
            <a:r>
              <a:rPr lang="en-US" dirty="0"/>
              <a:t>How functions Work</a:t>
            </a:r>
          </a:p>
        </p:txBody>
      </p:sp>
      <p:sp>
        <p:nvSpPr>
          <p:cNvPr id="3" name="Content Placeholder 2">
            <a:extLst>
              <a:ext uri="{FF2B5EF4-FFF2-40B4-BE49-F238E27FC236}">
                <a16:creationId xmlns:a16="http://schemas.microsoft.com/office/drawing/2014/main" id="{B365D062-473B-45D5-965D-50D27B79B474}"/>
              </a:ext>
            </a:extLst>
          </p:cNvPr>
          <p:cNvSpPr>
            <a:spLocks noGrp="1"/>
          </p:cNvSpPr>
          <p:nvPr>
            <p:ph idx="1"/>
          </p:nvPr>
        </p:nvSpPr>
        <p:spPr>
          <a:xfrm>
            <a:off x="1141412" y="2249486"/>
            <a:ext cx="9905999" cy="3989995"/>
          </a:xfrm>
        </p:spPr>
        <p:txBody>
          <a:bodyPr>
            <a:normAutofit/>
          </a:bodyPr>
          <a:lstStyle/>
          <a:p>
            <a:r>
              <a:rPr lang="en-US" dirty="0"/>
              <a:t>When we call a function, the following things happen:</a:t>
            </a:r>
          </a:p>
          <a:p>
            <a:pPr lvl="1"/>
            <a:r>
              <a:rPr lang="en-US" dirty="0"/>
              <a:t>All the variables for the function we are currently in, as well as the position in the code where the function was called, are stored on the program stack</a:t>
            </a:r>
          </a:p>
          <a:p>
            <a:pPr lvl="1"/>
            <a:r>
              <a:rPr lang="en-US" dirty="0"/>
              <a:t>Any arguments passed to the function are copied into a memory space for the new function</a:t>
            </a:r>
          </a:p>
          <a:p>
            <a:pPr lvl="1"/>
            <a:r>
              <a:rPr lang="en-US" dirty="0"/>
              <a:t>The function executes, allocating memory for new variables as needed</a:t>
            </a:r>
          </a:p>
          <a:p>
            <a:pPr lvl="1"/>
            <a:r>
              <a:rPr lang="en-US" dirty="0"/>
              <a:t>When the function returns, its memory is freed, the old function is reloaded into memory, the return value of the function is placed in the position of the function call, and execution of the old function resumes</a:t>
            </a:r>
          </a:p>
        </p:txBody>
      </p:sp>
    </p:spTree>
    <p:extLst>
      <p:ext uri="{BB962C8B-B14F-4D97-AF65-F5344CB8AC3E}">
        <p14:creationId xmlns:p14="http://schemas.microsoft.com/office/powerpoint/2010/main" val="172662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10D835-2C81-8D14-B9B5-8374B09FFEF9}"/>
              </a:ext>
            </a:extLst>
          </p:cNvPr>
          <p:cNvSpPr>
            <a:spLocks noGrp="1"/>
          </p:cNvSpPr>
          <p:nvPr>
            <p:ph type="ctrTitle"/>
          </p:nvPr>
        </p:nvSpPr>
        <p:spPr/>
        <p:txBody>
          <a:bodyPr/>
          <a:lstStyle/>
          <a:p>
            <a:r>
              <a:rPr lang="en-US" dirty="0"/>
              <a:t>Function &amp; Variable Scope,</a:t>
            </a:r>
            <a:br>
              <a:rPr lang="en-US" dirty="0"/>
            </a:br>
            <a:r>
              <a:rPr lang="en-US" dirty="0"/>
              <a:t>Passing Parameters</a:t>
            </a:r>
          </a:p>
        </p:txBody>
      </p:sp>
      <p:sp>
        <p:nvSpPr>
          <p:cNvPr id="5" name="Subtitle 4">
            <a:extLst>
              <a:ext uri="{FF2B5EF4-FFF2-40B4-BE49-F238E27FC236}">
                <a16:creationId xmlns:a16="http://schemas.microsoft.com/office/drawing/2014/main" id="{26C755D7-FC1B-B29F-9E3F-F5D922176D8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9382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7B495-89E6-4046-A7EE-FC78100E2243}"/>
              </a:ext>
            </a:extLst>
          </p:cNvPr>
          <p:cNvSpPr>
            <a:spLocks noGrp="1"/>
          </p:cNvSpPr>
          <p:nvPr>
            <p:ph type="title"/>
          </p:nvPr>
        </p:nvSpPr>
        <p:spPr/>
        <p:txBody>
          <a:bodyPr/>
          <a:lstStyle/>
          <a:p>
            <a:r>
              <a:rPr lang="en-US" dirty="0"/>
              <a:t>Variable Scope</a:t>
            </a:r>
          </a:p>
        </p:txBody>
      </p:sp>
      <p:sp>
        <p:nvSpPr>
          <p:cNvPr id="3" name="Content Placeholder 2">
            <a:extLst>
              <a:ext uri="{FF2B5EF4-FFF2-40B4-BE49-F238E27FC236}">
                <a16:creationId xmlns:a16="http://schemas.microsoft.com/office/drawing/2014/main" id="{AFB48392-6F34-4B51-9B81-6FBFB3F10F11}"/>
              </a:ext>
            </a:extLst>
          </p:cNvPr>
          <p:cNvSpPr>
            <a:spLocks noGrp="1"/>
          </p:cNvSpPr>
          <p:nvPr>
            <p:ph idx="1"/>
          </p:nvPr>
        </p:nvSpPr>
        <p:spPr>
          <a:xfrm>
            <a:off x="1141412" y="2249486"/>
            <a:ext cx="9905999" cy="4476053"/>
          </a:xfrm>
        </p:spPr>
        <p:txBody>
          <a:bodyPr>
            <a:normAutofit lnSpcReduction="10000"/>
          </a:bodyPr>
          <a:lstStyle/>
          <a:p>
            <a:r>
              <a:rPr lang="en-US" dirty="0"/>
              <a:t>Variables are defined to be “in scope” or accessible to the program from their declaration until then end of the current block of code</a:t>
            </a:r>
          </a:p>
          <a:p>
            <a:r>
              <a:rPr lang="en-US" dirty="0"/>
              <a:t>What is the current block?</a:t>
            </a:r>
          </a:p>
          <a:p>
            <a:pPr lvl="1"/>
            <a:r>
              <a:rPr lang="en-US" dirty="0"/>
              <a:t>For global constants defined outside a function, it’s the end of the file they were defined in</a:t>
            </a:r>
          </a:p>
          <a:p>
            <a:pPr lvl="1"/>
            <a:r>
              <a:rPr lang="en-US" dirty="0"/>
              <a:t>For everything else, it’s the closing brace ‘}’ that end the level of code the variable was defined in, usually the current function.</a:t>
            </a:r>
          </a:p>
          <a:p>
            <a:r>
              <a:rPr lang="en-US" dirty="0"/>
              <a:t>And unlike in Python, variables are not accessible across a function call.  When you call a function in C++, the variables defined in the parent frame are not available in the new frame.</a:t>
            </a:r>
          </a:p>
          <a:p>
            <a:pPr lvl="1"/>
            <a:endParaRPr lang="en-US" dirty="0"/>
          </a:p>
        </p:txBody>
      </p:sp>
    </p:spTree>
    <p:extLst>
      <p:ext uri="{BB962C8B-B14F-4D97-AF65-F5344CB8AC3E}">
        <p14:creationId xmlns:p14="http://schemas.microsoft.com/office/powerpoint/2010/main" val="5592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11035</TotalTime>
  <Words>1111</Words>
  <Application>Microsoft Office PowerPoint</Application>
  <PresentationFormat>Widescreen</PresentationFormat>
  <Paragraphs>103</Paragraphs>
  <Slides>20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Tw Cen MT</vt:lpstr>
      <vt:lpstr>Circuit</vt:lpstr>
      <vt:lpstr>Functions</vt:lpstr>
      <vt:lpstr>A (very) simple Python function</vt:lpstr>
      <vt:lpstr>Defining a Function</vt:lpstr>
      <vt:lpstr>Return Types</vt:lpstr>
      <vt:lpstr>Parameters &amp; arguments</vt:lpstr>
      <vt:lpstr>Calling Functions</vt:lpstr>
      <vt:lpstr>How functions Work</vt:lpstr>
      <vt:lpstr>Function &amp; Variable Scope, Passing Parameters</vt:lpstr>
      <vt:lpstr>Variable Scope</vt:lpstr>
      <vt:lpstr>Function Scope</vt:lpstr>
      <vt:lpstr>Pass By Value</vt:lpstr>
      <vt:lpstr>Pass By Reference</vt:lpstr>
      <vt:lpstr>Default Parameters</vt:lpstr>
      <vt:lpstr>Default parameters</vt:lpstr>
      <vt:lpstr>Using Default Parameters </vt:lpstr>
      <vt:lpstr>Default Parameter rules</vt:lpstr>
      <vt:lpstr>Function overloading &amp; Common Errors</vt:lpstr>
      <vt:lpstr>Function Overloading</vt:lpstr>
      <vt:lpstr>Common Function errors</vt:lpstr>
      <vt:lpstr>Questions?</vt:lpstr>
    </vt:vector>
  </TitlesOfParts>
  <Company>Brigham Young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 142</dc:title>
  <dc:creator>Tom Stephens</dc:creator>
  <cp:lastModifiedBy>Tom Stephens</cp:lastModifiedBy>
  <cp:revision>60</cp:revision>
  <dcterms:created xsi:type="dcterms:W3CDTF">2016-08-26T18:09:17Z</dcterms:created>
  <dcterms:modified xsi:type="dcterms:W3CDTF">2022-12-15T21:13:38Z</dcterms:modified>
</cp:coreProperties>
</file>